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78" r:id="rId3"/>
    <p:sldId id="277" r:id="rId4"/>
    <p:sldId id="272" r:id="rId5"/>
    <p:sldId id="258" r:id="rId6"/>
    <p:sldId id="259" r:id="rId7"/>
    <p:sldId id="261" r:id="rId8"/>
    <p:sldId id="273" r:id="rId9"/>
    <p:sldId id="260" r:id="rId10"/>
    <p:sldId id="262" r:id="rId11"/>
    <p:sldId id="263" r:id="rId12"/>
    <p:sldId id="264" r:id="rId13"/>
    <p:sldId id="265" r:id="rId14"/>
    <p:sldId id="266" r:id="rId15"/>
    <p:sldId id="267" r:id="rId16"/>
    <p:sldId id="268" r:id="rId17"/>
    <p:sldId id="269" r:id="rId18"/>
    <p:sldId id="275" r:id="rId19"/>
    <p:sldId id="279" r:id="rId20"/>
    <p:sldId id="274" r:id="rId21"/>
    <p:sldId id="271" r:id="rId22"/>
    <p:sldId id="276" r:id="rId23"/>
    <p:sldId id="27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5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What is your School?</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Students</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Engineering and Technology</c:v>
                </c:pt>
                <c:pt idx="1">
                  <c:v>Science</c:v>
                </c:pt>
                <c:pt idx="2">
                  <c:v>Business</c:v>
                </c:pt>
                <c:pt idx="3">
                  <c:v>Liberal Arts</c:v>
                </c:pt>
                <c:pt idx="4">
                  <c:v>Health and Human Sciences</c:v>
                </c:pt>
                <c:pt idx="5">
                  <c:v>University College</c:v>
                </c:pt>
                <c:pt idx="6">
                  <c:v>Education</c:v>
                </c:pt>
                <c:pt idx="7">
                  <c:v>Social Work</c:v>
                </c:pt>
                <c:pt idx="8">
                  <c:v>Informatics and Computing</c:v>
                </c:pt>
                <c:pt idx="9">
                  <c:v>Nursing</c:v>
                </c:pt>
                <c:pt idx="10">
                  <c:v>Environmental and Public Affairs</c:v>
                </c:pt>
                <c:pt idx="11">
                  <c:v>Philanthropy</c:v>
                </c:pt>
              </c:strCache>
            </c:strRef>
          </c:cat>
          <c:val>
            <c:numRef>
              <c:f>Sheet1!$B$2:$B$13</c:f>
              <c:numCache>
                <c:formatCode>General</c:formatCode>
                <c:ptCount val="12"/>
                <c:pt idx="0">
                  <c:v>22</c:v>
                </c:pt>
                <c:pt idx="1">
                  <c:v>21</c:v>
                </c:pt>
                <c:pt idx="2">
                  <c:v>10</c:v>
                </c:pt>
                <c:pt idx="3">
                  <c:v>9</c:v>
                </c:pt>
                <c:pt idx="4">
                  <c:v>8</c:v>
                </c:pt>
                <c:pt idx="5">
                  <c:v>8</c:v>
                </c:pt>
                <c:pt idx="6">
                  <c:v>7</c:v>
                </c:pt>
                <c:pt idx="7">
                  <c:v>4</c:v>
                </c:pt>
                <c:pt idx="8">
                  <c:v>4</c:v>
                </c:pt>
                <c:pt idx="9">
                  <c:v>3</c:v>
                </c:pt>
                <c:pt idx="10">
                  <c:v>3</c:v>
                </c:pt>
                <c:pt idx="11">
                  <c:v>2</c:v>
                </c:pt>
              </c:numCache>
            </c:numRef>
          </c:val>
          <c:extLst>
            <c:ext xmlns:c16="http://schemas.microsoft.com/office/drawing/2014/chart" uri="{C3380CC4-5D6E-409C-BE32-E72D297353CC}">
              <c16:uniqueId val="{00000000-D471-4F7C-AEB1-7B1E6E58EB6B}"/>
            </c:ext>
          </c:extLst>
        </c:ser>
        <c:dLbls>
          <c:dLblPos val="outEnd"/>
          <c:showLegendKey val="0"/>
          <c:showVal val="1"/>
          <c:showCatName val="0"/>
          <c:showSerName val="0"/>
          <c:showPercent val="0"/>
          <c:showBubbleSize val="0"/>
        </c:dLbls>
        <c:gapWidth val="219"/>
        <c:overlap val="-27"/>
        <c:axId val="478255264"/>
        <c:axId val="478261496"/>
      </c:barChart>
      <c:catAx>
        <c:axId val="478255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8261496"/>
        <c:crosses val="autoZero"/>
        <c:auto val="1"/>
        <c:lblAlgn val="ctr"/>
        <c:lblOffset val="100"/>
        <c:noMultiLvlLbl val="0"/>
      </c:catAx>
      <c:valAx>
        <c:axId val="47826149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8255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EE2477F-51EA-441A-8C45-533B0985FD37}" type="datetimeFigureOut">
              <a:rPr lang="en-US" smtClean="0"/>
              <a:t>10/28/2019</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00C52AE-C289-489A-93C5-BA28204557F8}"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19973639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838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836755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10/28/2019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605195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EE2477F-51EA-441A-8C45-533B0985FD37}" type="datetimeFigureOut">
              <a:rPr lang="en-US" smtClean="0"/>
              <a:t>10/28/2019</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7153661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E2477F-51EA-441A-8C45-533B0985FD37}" type="datetimeFigureOut">
              <a:rPr lang="en-US" smtClean="0"/>
              <a:t>10/28/2019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328240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E2477F-51EA-441A-8C45-533B0985FD37}" type="datetimeFigureOut">
              <a:rPr lang="en-US" smtClean="0"/>
              <a:t>10/28/2019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05511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E2477F-51EA-441A-8C45-533B0985FD37}" type="datetimeFigureOut">
              <a:rPr lang="en-US" smtClean="0"/>
              <a:t>10/28/2019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147233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2477F-51EA-441A-8C45-533B0985FD37}" type="datetimeFigureOut">
              <a:rPr lang="en-US" smtClean="0"/>
              <a:t>10/28/2019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411109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10/28/2019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76574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10/28/2019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33336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EE2477F-51EA-441A-8C45-533B0985FD37}" type="datetimeFigureOut">
              <a:rPr lang="en-US" smtClean="0"/>
              <a:t>10/28/2019</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00C52AE-C289-489A-93C5-BA28204557F8}"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8834262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mailto:caiapike@iupui.edu" TargetMode="External"/><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hyperlink" Target="https://scholarworks.iupui.edu/handle/1805/19147" TargetMode="External"/><Relationship Id="rId3" Type="http://schemas.openxmlformats.org/officeDocument/2006/relationships/hyperlink" Target="http://jmla.mlanet.org/ojs/jmla/article/view/620" TargetMode="External"/><Relationship Id="rId7" Type="http://schemas.openxmlformats.org/officeDocument/2006/relationships/hyperlink" Target="https://sparcopen.github.io/opencon-dei-report/" TargetMode="External"/><Relationship Id="rId2" Type="http://schemas.openxmlformats.org/officeDocument/2006/relationships/hyperlink" Target="https://implicit.harvard.edu/implicit/takeatest.html" TargetMode="External"/><Relationship Id="rId1" Type="http://schemas.openxmlformats.org/officeDocument/2006/relationships/slideLayout" Target="../slideLayouts/slideLayout4.xml"/><Relationship Id="rId6" Type="http://schemas.openxmlformats.org/officeDocument/2006/relationships/hyperlink" Target="https://sparcopen.org/" TargetMode="External"/><Relationship Id="rId5" Type="http://schemas.openxmlformats.org/officeDocument/2006/relationships/hyperlink" Target="https://www.amazon.com/Social-Justice-Library-Work-Practice/dp/0081017553/ref=sr_1_1?keywords=social+justice+and+library+work&amp;qid=1560890880&amp;s=gateway&amp;sr=8-1" TargetMode="External"/><Relationship Id="rId4" Type="http://schemas.openxmlformats.org/officeDocument/2006/relationships/hyperlink" Target="http://critlib.org/" TargetMode="External"/><Relationship Id="rId9" Type="http://schemas.openxmlformats.org/officeDocument/2006/relationships/hyperlink" Target="https://scholarworks.iupui.edu/handle/1805/10343"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sparcopen.org/open-access/" TargetMode="External"/><Relationship Id="rId1" Type="http://schemas.openxmlformats.org/officeDocument/2006/relationships/slideLayout" Target="../slideLayouts/slideLayout4.xml"/><Relationship Id="rId4" Type="http://schemas.openxmlformats.org/officeDocument/2006/relationships/hyperlink" Target="https://kib.ki.se/en/publish-analyse/open-acces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healthyfife.net/health-inequalities/" TargetMode="External"/><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societyfordiversity.org/equality-vs-equity/" TargetMode="External"/><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s://www.rwjf.org/en/library/infographics/visualizing-health-equity.htm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www.apha.org/topics-and-issues/health-equity" TargetMode="External"/><Relationship Id="rId1" Type="http://schemas.openxmlformats.org/officeDocument/2006/relationships/slideLayout" Target="../slideLayouts/slideLayout4.xml"/><Relationship Id="rId4" Type="http://schemas.openxmlformats.org/officeDocument/2006/relationships/hyperlink" Target="https://www.planning.org/blog/blogpost/910461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savi.org/savi/documents/Worlds_Apart_Gaps_in_Life_Expectancy.pdf" TargetMode="External"/><Relationship Id="rId2" Type="http://schemas.openxmlformats.org/officeDocument/2006/relationships/hyperlink" Target="https://factfinder.census.gov/faces/nav/jsf/pages/community_facts.xhtml?src=bkmk" TargetMode="External"/><Relationship Id="rId1" Type="http://schemas.openxmlformats.org/officeDocument/2006/relationships/slideLayout" Target="../slideLayouts/slideLayout4.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5C8B-D4B7-443C-B086-79F595238CD4}"/>
              </a:ext>
            </a:extLst>
          </p:cNvPr>
          <p:cNvSpPr>
            <a:spLocks noGrp="1"/>
          </p:cNvSpPr>
          <p:nvPr>
            <p:ph type="ctrTitle"/>
          </p:nvPr>
        </p:nvSpPr>
        <p:spPr/>
        <p:txBody>
          <a:bodyPr>
            <a:normAutofit/>
          </a:bodyPr>
          <a:lstStyle/>
          <a:p>
            <a:r>
              <a:rPr lang="en-US" dirty="0"/>
              <a:t>Open Access and Social Justice</a:t>
            </a:r>
          </a:p>
        </p:txBody>
      </p:sp>
      <p:sp>
        <p:nvSpPr>
          <p:cNvPr id="3" name="Subtitle 2">
            <a:extLst>
              <a:ext uri="{FF2B5EF4-FFF2-40B4-BE49-F238E27FC236}">
                <a16:creationId xmlns:a16="http://schemas.microsoft.com/office/drawing/2014/main" id="{D9F3F2CB-440D-410F-9B20-6B5A56876CB4}"/>
              </a:ext>
            </a:extLst>
          </p:cNvPr>
          <p:cNvSpPr>
            <a:spLocks noGrp="1"/>
          </p:cNvSpPr>
          <p:nvPr>
            <p:ph type="subTitle" idx="1"/>
          </p:nvPr>
        </p:nvSpPr>
        <p:spPr>
          <a:xfrm>
            <a:off x="2375796" y="3964592"/>
            <a:ext cx="7439891" cy="1746252"/>
          </a:xfrm>
        </p:spPr>
        <p:txBody>
          <a:bodyPr>
            <a:normAutofit fontScale="40000" lnSpcReduction="20000"/>
          </a:bodyPr>
          <a:lstStyle/>
          <a:p>
            <a:r>
              <a:rPr lang="en-US" sz="6500" i="1" dirty="0"/>
              <a:t> (Or, Health Information Access is Important!)</a:t>
            </a:r>
          </a:p>
          <a:p>
            <a:endParaRPr lang="en-US" dirty="0"/>
          </a:p>
          <a:p>
            <a:endParaRPr lang="en-US" sz="4300" dirty="0"/>
          </a:p>
          <a:p>
            <a:r>
              <a:rPr lang="en-US" sz="4300" dirty="0"/>
              <a:t>Caitlin Pike, MLS, MPH, AHIP</a:t>
            </a:r>
          </a:p>
          <a:p>
            <a:r>
              <a:rPr lang="en-US" sz="4300" dirty="0"/>
              <a:t>IUPUI University Library</a:t>
            </a:r>
          </a:p>
          <a:p>
            <a:r>
              <a:rPr lang="en-US" sz="4300" dirty="0"/>
              <a:t>Indianapolis, Indiana, USA</a:t>
            </a:r>
          </a:p>
        </p:txBody>
      </p:sp>
    </p:spTree>
    <p:extLst>
      <p:ext uri="{BB962C8B-B14F-4D97-AF65-F5344CB8AC3E}">
        <p14:creationId xmlns:p14="http://schemas.microsoft.com/office/powerpoint/2010/main" val="1924637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FD742A-0D6F-4387-A717-9B280B879F12}"/>
              </a:ext>
            </a:extLst>
          </p:cNvPr>
          <p:cNvSpPr>
            <a:spLocks noGrp="1"/>
          </p:cNvSpPr>
          <p:nvPr>
            <p:ph type="title"/>
          </p:nvPr>
        </p:nvSpPr>
        <p:spPr/>
        <p:txBody>
          <a:bodyPr/>
          <a:lstStyle/>
          <a:p>
            <a:r>
              <a:rPr lang="en-US" dirty="0"/>
              <a:t>Student Views on Open Access</a:t>
            </a:r>
          </a:p>
        </p:txBody>
      </p:sp>
      <p:sp>
        <p:nvSpPr>
          <p:cNvPr id="6" name="Text Placeholder 5">
            <a:extLst>
              <a:ext uri="{FF2B5EF4-FFF2-40B4-BE49-F238E27FC236}">
                <a16:creationId xmlns:a16="http://schemas.microsoft.com/office/drawing/2014/main" id="{4BC3A0C0-74AB-48F9-AC36-959F0333A043}"/>
              </a:ext>
            </a:extLst>
          </p:cNvPr>
          <p:cNvSpPr>
            <a:spLocks noGrp="1"/>
          </p:cNvSpPr>
          <p:nvPr>
            <p:ph type="body" idx="1"/>
          </p:nvPr>
        </p:nvSpPr>
        <p:spPr/>
        <p:txBody>
          <a:bodyPr/>
          <a:lstStyle/>
          <a:p>
            <a:r>
              <a:rPr lang="en-US" dirty="0"/>
              <a:t>Is information access important?</a:t>
            </a:r>
          </a:p>
        </p:txBody>
      </p:sp>
      <p:sp>
        <p:nvSpPr>
          <p:cNvPr id="7" name="TextBox 6">
            <a:extLst>
              <a:ext uri="{FF2B5EF4-FFF2-40B4-BE49-F238E27FC236}">
                <a16:creationId xmlns:a16="http://schemas.microsoft.com/office/drawing/2014/main" id="{D4D88D62-6D08-4B56-84A0-4D239BEF4DCF}"/>
              </a:ext>
            </a:extLst>
          </p:cNvPr>
          <p:cNvSpPr txBox="1"/>
          <p:nvPr/>
        </p:nvSpPr>
        <p:spPr>
          <a:xfrm>
            <a:off x="8441094" y="65314"/>
            <a:ext cx="3750906" cy="369332"/>
          </a:xfrm>
          <a:prstGeom prst="rect">
            <a:avLst/>
          </a:prstGeom>
          <a:noFill/>
        </p:spPr>
        <p:txBody>
          <a:bodyPr wrap="square" rtlCol="0">
            <a:spAutoFit/>
          </a:bodyPr>
          <a:lstStyle/>
          <a:p>
            <a:r>
              <a:rPr lang="en-US" dirty="0"/>
              <a:t>International Open Access Week 2018</a:t>
            </a:r>
          </a:p>
        </p:txBody>
      </p:sp>
    </p:spTree>
    <p:extLst>
      <p:ext uri="{BB962C8B-B14F-4D97-AF65-F5344CB8AC3E}">
        <p14:creationId xmlns:p14="http://schemas.microsoft.com/office/powerpoint/2010/main" val="3544130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2B2FD-4121-4F08-B167-B115FD8C83C2}"/>
              </a:ext>
            </a:extLst>
          </p:cNvPr>
          <p:cNvSpPr>
            <a:spLocks noGrp="1"/>
          </p:cNvSpPr>
          <p:nvPr>
            <p:ph type="title"/>
          </p:nvPr>
        </p:nvSpPr>
        <p:spPr/>
        <p:txBody>
          <a:bodyPr/>
          <a:lstStyle/>
          <a:p>
            <a:r>
              <a:rPr lang="en-US" dirty="0"/>
              <a:t>Demographics</a:t>
            </a:r>
          </a:p>
        </p:txBody>
      </p:sp>
      <p:graphicFrame>
        <p:nvGraphicFramePr>
          <p:cNvPr id="14" name="Chart 13">
            <a:extLst>
              <a:ext uri="{FF2B5EF4-FFF2-40B4-BE49-F238E27FC236}">
                <a16:creationId xmlns:a16="http://schemas.microsoft.com/office/drawing/2014/main" id="{1FF2559B-493B-4841-9E85-F31DA6057AE6}"/>
              </a:ext>
            </a:extLst>
          </p:cNvPr>
          <p:cNvGraphicFramePr/>
          <p:nvPr>
            <p:extLst>
              <p:ext uri="{D42A27DB-BD31-4B8C-83A1-F6EECF244321}">
                <p14:modId xmlns:p14="http://schemas.microsoft.com/office/powerpoint/2010/main" val="2582303906"/>
              </p:ext>
            </p:extLst>
          </p:nvPr>
        </p:nvGraphicFramePr>
        <p:xfrm>
          <a:off x="1061615" y="1690688"/>
          <a:ext cx="4807339" cy="41210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59701848"/>
              </p:ext>
            </p:extLst>
          </p:nvPr>
        </p:nvGraphicFramePr>
        <p:xfrm>
          <a:off x="6843372" y="1826952"/>
          <a:ext cx="4377114" cy="2966720"/>
        </p:xfrm>
        <a:graphic>
          <a:graphicData uri="http://schemas.openxmlformats.org/drawingml/2006/table">
            <a:tbl>
              <a:tblPr firstRow="1" bandRow="1">
                <a:tableStyleId>{EB9631B5-78F2-41C9-869B-9F39066F8104}</a:tableStyleId>
              </a:tblPr>
              <a:tblGrid>
                <a:gridCol w="2174241">
                  <a:extLst>
                    <a:ext uri="{9D8B030D-6E8A-4147-A177-3AD203B41FA5}">
                      <a16:colId xmlns:a16="http://schemas.microsoft.com/office/drawing/2014/main" val="3625534084"/>
                    </a:ext>
                  </a:extLst>
                </a:gridCol>
                <a:gridCol w="2202873">
                  <a:extLst>
                    <a:ext uri="{9D8B030D-6E8A-4147-A177-3AD203B41FA5}">
                      <a16:colId xmlns:a16="http://schemas.microsoft.com/office/drawing/2014/main" val="4153204028"/>
                    </a:ext>
                  </a:extLst>
                </a:gridCol>
              </a:tblGrid>
              <a:tr h="370840">
                <a:tc>
                  <a:txBody>
                    <a:bodyPr/>
                    <a:lstStyle/>
                    <a:p>
                      <a:r>
                        <a:rPr lang="en-US" dirty="0"/>
                        <a:t>Year in School</a:t>
                      </a:r>
                    </a:p>
                  </a:txBody>
                  <a:tcPr/>
                </a:tc>
                <a:tc>
                  <a:txBody>
                    <a:bodyPr/>
                    <a:lstStyle/>
                    <a:p>
                      <a:r>
                        <a:rPr lang="en-US" dirty="0"/>
                        <a:t>Number of Students</a:t>
                      </a:r>
                    </a:p>
                  </a:txBody>
                  <a:tcPr/>
                </a:tc>
                <a:extLst>
                  <a:ext uri="{0D108BD9-81ED-4DB2-BD59-A6C34878D82A}">
                    <a16:rowId xmlns:a16="http://schemas.microsoft.com/office/drawing/2014/main" val="2909223131"/>
                  </a:ext>
                </a:extLst>
              </a:tr>
              <a:tr h="370840">
                <a:tc>
                  <a:txBody>
                    <a:bodyPr/>
                    <a:lstStyle/>
                    <a:p>
                      <a:r>
                        <a:rPr lang="en-US" dirty="0"/>
                        <a:t>Freshman</a:t>
                      </a:r>
                    </a:p>
                  </a:txBody>
                  <a:tcPr/>
                </a:tc>
                <a:tc>
                  <a:txBody>
                    <a:bodyPr/>
                    <a:lstStyle/>
                    <a:p>
                      <a:pPr algn="ctr"/>
                      <a:r>
                        <a:rPr lang="en-US" dirty="0"/>
                        <a:t>31</a:t>
                      </a:r>
                    </a:p>
                  </a:txBody>
                  <a:tcPr/>
                </a:tc>
                <a:extLst>
                  <a:ext uri="{0D108BD9-81ED-4DB2-BD59-A6C34878D82A}">
                    <a16:rowId xmlns:a16="http://schemas.microsoft.com/office/drawing/2014/main" val="1153322395"/>
                  </a:ext>
                </a:extLst>
              </a:tr>
              <a:tr h="370840">
                <a:tc>
                  <a:txBody>
                    <a:bodyPr/>
                    <a:lstStyle/>
                    <a:p>
                      <a:r>
                        <a:rPr lang="en-US" dirty="0"/>
                        <a:t>Sophomore</a:t>
                      </a:r>
                    </a:p>
                  </a:txBody>
                  <a:tcPr/>
                </a:tc>
                <a:tc>
                  <a:txBody>
                    <a:bodyPr/>
                    <a:lstStyle/>
                    <a:p>
                      <a:pPr algn="ctr"/>
                      <a:r>
                        <a:rPr lang="en-US" dirty="0"/>
                        <a:t>18</a:t>
                      </a:r>
                    </a:p>
                  </a:txBody>
                  <a:tcPr/>
                </a:tc>
                <a:extLst>
                  <a:ext uri="{0D108BD9-81ED-4DB2-BD59-A6C34878D82A}">
                    <a16:rowId xmlns:a16="http://schemas.microsoft.com/office/drawing/2014/main" val="809005190"/>
                  </a:ext>
                </a:extLst>
              </a:tr>
              <a:tr h="370840">
                <a:tc>
                  <a:txBody>
                    <a:bodyPr/>
                    <a:lstStyle/>
                    <a:p>
                      <a:r>
                        <a:rPr lang="en-US" dirty="0"/>
                        <a:t>Junior</a:t>
                      </a:r>
                    </a:p>
                  </a:txBody>
                  <a:tcPr/>
                </a:tc>
                <a:tc>
                  <a:txBody>
                    <a:bodyPr/>
                    <a:lstStyle/>
                    <a:p>
                      <a:pPr algn="ctr"/>
                      <a:r>
                        <a:rPr lang="en-US" dirty="0"/>
                        <a:t>20</a:t>
                      </a:r>
                    </a:p>
                  </a:txBody>
                  <a:tcPr/>
                </a:tc>
                <a:extLst>
                  <a:ext uri="{0D108BD9-81ED-4DB2-BD59-A6C34878D82A}">
                    <a16:rowId xmlns:a16="http://schemas.microsoft.com/office/drawing/2014/main" val="3787689303"/>
                  </a:ext>
                </a:extLst>
              </a:tr>
              <a:tr h="370840">
                <a:tc>
                  <a:txBody>
                    <a:bodyPr/>
                    <a:lstStyle/>
                    <a:p>
                      <a:r>
                        <a:rPr lang="en-US" dirty="0"/>
                        <a:t>Senior</a:t>
                      </a:r>
                    </a:p>
                  </a:txBody>
                  <a:tcPr/>
                </a:tc>
                <a:tc>
                  <a:txBody>
                    <a:bodyPr/>
                    <a:lstStyle/>
                    <a:p>
                      <a:pPr algn="ctr"/>
                      <a:r>
                        <a:rPr lang="en-US" dirty="0"/>
                        <a:t>23</a:t>
                      </a:r>
                    </a:p>
                  </a:txBody>
                  <a:tcPr/>
                </a:tc>
                <a:extLst>
                  <a:ext uri="{0D108BD9-81ED-4DB2-BD59-A6C34878D82A}">
                    <a16:rowId xmlns:a16="http://schemas.microsoft.com/office/drawing/2014/main" val="1668049576"/>
                  </a:ext>
                </a:extLst>
              </a:tr>
              <a:tr h="370840">
                <a:tc>
                  <a:txBody>
                    <a:bodyPr/>
                    <a:lstStyle/>
                    <a:p>
                      <a:r>
                        <a:rPr lang="en-US" dirty="0"/>
                        <a:t>Masters</a:t>
                      </a:r>
                    </a:p>
                  </a:txBody>
                  <a:tcPr/>
                </a:tc>
                <a:tc>
                  <a:txBody>
                    <a:bodyPr/>
                    <a:lstStyle/>
                    <a:p>
                      <a:pPr algn="ctr"/>
                      <a:r>
                        <a:rPr lang="en-US" dirty="0"/>
                        <a:t>8</a:t>
                      </a:r>
                    </a:p>
                  </a:txBody>
                  <a:tcPr/>
                </a:tc>
                <a:extLst>
                  <a:ext uri="{0D108BD9-81ED-4DB2-BD59-A6C34878D82A}">
                    <a16:rowId xmlns:a16="http://schemas.microsoft.com/office/drawing/2014/main" val="263325260"/>
                  </a:ext>
                </a:extLst>
              </a:tr>
              <a:tr h="370840">
                <a:tc>
                  <a:txBody>
                    <a:bodyPr/>
                    <a:lstStyle/>
                    <a:p>
                      <a:r>
                        <a:rPr lang="en-US" dirty="0"/>
                        <a:t>Professional School </a:t>
                      </a:r>
                    </a:p>
                  </a:txBody>
                  <a:tcPr/>
                </a:tc>
                <a:tc>
                  <a:txBody>
                    <a:bodyPr/>
                    <a:lstStyle/>
                    <a:p>
                      <a:pPr algn="ctr"/>
                      <a:r>
                        <a:rPr lang="en-US" dirty="0"/>
                        <a:t>1</a:t>
                      </a:r>
                    </a:p>
                  </a:txBody>
                  <a:tcPr/>
                </a:tc>
                <a:extLst>
                  <a:ext uri="{0D108BD9-81ED-4DB2-BD59-A6C34878D82A}">
                    <a16:rowId xmlns:a16="http://schemas.microsoft.com/office/drawing/2014/main" val="4238470074"/>
                  </a:ext>
                </a:extLst>
              </a:tr>
              <a:tr h="370840">
                <a:tc>
                  <a:txBody>
                    <a:bodyPr/>
                    <a:lstStyle/>
                    <a:p>
                      <a:pPr algn="r"/>
                      <a:r>
                        <a:rPr lang="en-US" dirty="0"/>
                        <a:t>Total:</a:t>
                      </a:r>
                    </a:p>
                  </a:txBody>
                  <a:tcPr/>
                </a:tc>
                <a:tc>
                  <a:txBody>
                    <a:bodyPr/>
                    <a:lstStyle/>
                    <a:p>
                      <a:pPr algn="ctr"/>
                      <a:r>
                        <a:rPr lang="en-US" dirty="0"/>
                        <a:t>101</a:t>
                      </a:r>
                    </a:p>
                  </a:txBody>
                  <a:tcPr/>
                </a:tc>
                <a:extLst>
                  <a:ext uri="{0D108BD9-81ED-4DB2-BD59-A6C34878D82A}">
                    <a16:rowId xmlns:a16="http://schemas.microsoft.com/office/drawing/2014/main" val="1820493993"/>
                  </a:ext>
                </a:extLst>
              </a:tr>
            </a:tbl>
          </a:graphicData>
        </a:graphic>
      </p:graphicFrame>
    </p:spTree>
    <p:extLst>
      <p:ext uri="{BB962C8B-B14F-4D97-AF65-F5344CB8AC3E}">
        <p14:creationId xmlns:p14="http://schemas.microsoft.com/office/powerpoint/2010/main" val="23297043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A5DDCC1-5780-439D-AF1C-79782F66B376}"/>
              </a:ext>
            </a:extLst>
          </p:cNvPr>
          <p:cNvSpPr>
            <a:spLocks noGrp="1"/>
          </p:cNvSpPr>
          <p:nvPr>
            <p:ph type="title"/>
          </p:nvPr>
        </p:nvSpPr>
        <p:spPr/>
        <p:txBody>
          <a:bodyPr/>
          <a:lstStyle/>
          <a:p>
            <a:r>
              <a:rPr lang="en-US" dirty="0"/>
              <a:t>What does the Library pay for?</a:t>
            </a:r>
          </a:p>
        </p:txBody>
      </p:sp>
      <p:pic>
        <p:nvPicPr>
          <p:cNvPr id="2050" name="Picture 2" descr="Forms response chart. Question title: The library pays for information that students can access at no cost.. Number of responses: 101 responses.">
            <a:extLst>
              <a:ext uri="{FF2B5EF4-FFF2-40B4-BE49-F238E27FC236}">
                <a16:creationId xmlns:a16="http://schemas.microsoft.com/office/drawing/2014/main" id="{C477F048-0575-4B3C-99A7-C104F50047A3}"/>
              </a:ext>
            </a:extLst>
          </p:cNvPr>
          <p:cNvPicPr>
            <a:picLocks noGrp="1" noChangeAspect="1" noChangeArrowheads="1"/>
          </p:cNvPicPr>
          <p:nvPr>
            <p:ph sz="half" idx="1"/>
          </p:nvPr>
        </p:nvPicPr>
        <p:blipFill>
          <a:blip r:embed="rId2" cstate="hqprint">
            <a:extLst>
              <a:ext uri="{28A0092B-C50C-407E-A947-70E740481C1C}">
                <a14:useLocalDpi xmlns:a14="http://schemas.microsoft.com/office/drawing/2010/main" val="0"/>
              </a:ext>
            </a:extLst>
          </a:blip>
          <a:srcRect/>
          <a:stretch>
            <a:fillRect/>
          </a:stretch>
        </p:blipFill>
        <p:spPr bwMode="auto">
          <a:xfrm>
            <a:off x="995246" y="2323322"/>
            <a:ext cx="5024553" cy="26061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orms response chart. Question title: What types of information does the library pay for?. Number of responses: 101 responses.">
            <a:extLst>
              <a:ext uri="{FF2B5EF4-FFF2-40B4-BE49-F238E27FC236}">
                <a16:creationId xmlns:a16="http://schemas.microsoft.com/office/drawing/2014/main" id="{6F16DEE0-977B-4DD9-9F33-2A8AD401DCD1}"/>
              </a:ext>
            </a:extLst>
          </p:cNvPr>
          <p:cNvPicPr>
            <a:picLocks noGrp="1" noChangeAspect="1" noChangeArrowheads="1"/>
          </p:cNvPicPr>
          <p:nvPr>
            <p:ph sz="half" idx="2"/>
          </p:nvPr>
        </p:nvPicPr>
        <p:blipFill>
          <a:blip r:embed="rId3" cstate="hqprint">
            <a:extLst>
              <a:ext uri="{28A0092B-C50C-407E-A947-70E740481C1C}">
                <a14:useLocalDpi xmlns:a14="http://schemas.microsoft.com/office/drawing/2010/main" val="0"/>
              </a:ext>
            </a:extLst>
          </a:blip>
          <a:srcRect/>
          <a:stretch>
            <a:fillRect/>
          </a:stretch>
        </p:blipFill>
        <p:spPr bwMode="auto">
          <a:xfrm>
            <a:off x="6835630" y="2323323"/>
            <a:ext cx="5162463" cy="267765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816EAB6-E1FA-435C-A89E-2B0B8D2C8761}"/>
              </a:ext>
            </a:extLst>
          </p:cNvPr>
          <p:cNvSpPr txBox="1"/>
          <p:nvPr/>
        </p:nvSpPr>
        <p:spPr>
          <a:xfrm>
            <a:off x="1454727" y="4560405"/>
            <a:ext cx="4565072" cy="276999"/>
          </a:xfrm>
          <a:prstGeom prst="rect">
            <a:avLst/>
          </a:prstGeom>
          <a:noFill/>
        </p:spPr>
        <p:txBody>
          <a:bodyPr wrap="square" rtlCol="0">
            <a:spAutoFit/>
          </a:bodyPr>
          <a:lstStyle/>
          <a:p>
            <a:r>
              <a:rPr lang="en-US" sz="1200" dirty="0"/>
              <a:t>Definitely Not                                                                           Definitely</a:t>
            </a:r>
          </a:p>
        </p:txBody>
      </p:sp>
    </p:spTree>
    <p:extLst>
      <p:ext uri="{BB962C8B-B14F-4D97-AF65-F5344CB8AC3E}">
        <p14:creationId xmlns:p14="http://schemas.microsoft.com/office/powerpoint/2010/main" val="639300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AF3EB-6EA1-4DF8-95C9-B6D2F3744850}"/>
              </a:ext>
            </a:extLst>
          </p:cNvPr>
          <p:cNvSpPr>
            <a:spLocks noGrp="1"/>
          </p:cNvSpPr>
          <p:nvPr>
            <p:ph type="title"/>
          </p:nvPr>
        </p:nvSpPr>
        <p:spPr/>
        <p:txBody>
          <a:bodyPr/>
          <a:lstStyle/>
          <a:p>
            <a:r>
              <a:rPr lang="en-US" dirty="0"/>
              <a:t>Anticipating Need and Accessibility</a:t>
            </a:r>
          </a:p>
        </p:txBody>
      </p:sp>
      <p:pic>
        <p:nvPicPr>
          <p:cNvPr id="3074" name="Picture 2" descr="Forms response chart. Question title: I anticipate that I will need access to information in academic journals and peer-reviewed articles once I graduate.. Number of responses: 101 responses.">
            <a:extLst>
              <a:ext uri="{FF2B5EF4-FFF2-40B4-BE49-F238E27FC236}">
                <a16:creationId xmlns:a16="http://schemas.microsoft.com/office/drawing/2014/main" id="{7F58015B-1C0C-476F-A71D-FC741DAB4C5C}"/>
              </a:ext>
            </a:extLst>
          </p:cNvPr>
          <p:cNvPicPr>
            <a:picLocks noGrp="1" noChangeAspect="1" noChangeArrowheads="1"/>
          </p:cNvPicPr>
          <p:nvPr>
            <p:ph sz="half" idx="1"/>
          </p:nvPr>
        </p:nvPicPr>
        <p:blipFill>
          <a:blip r:embed="rId2" cstate="hqprint">
            <a:extLst>
              <a:ext uri="{28A0092B-C50C-407E-A947-70E740481C1C}">
                <a14:useLocalDpi xmlns:a14="http://schemas.microsoft.com/office/drawing/2010/main" val="0"/>
              </a:ext>
            </a:extLst>
          </a:blip>
          <a:srcRect/>
          <a:stretch>
            <a:fillRect/>
          </a:stretch>
        </p:blipFill>
        <p:spPr bwMode="auto">
          <a:xfrm>
            <a:off x="839625" y="2257779"/>
            <a:ext cx="5180175" cy="288779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orms response chart. Question title: The information available through databases, academic journals, and peer-reviewed articles will still be accessible to me at no cost once I graduate.. Number of responses: 101 responses.">
            <a:extLst>
              <a:ext uri="{FF2B5EF4-FFF2-40B4-BE49-F238E27FC236}">
                <a16:creationId xmlns:a16="http://schemas.microsoft.com/office/drawing/2014/main" id="{F2A950F5-3067-41FF-8857-E0BDDEDACE4F}"/>
              </a:ext>
            </a:extLst>
          </p:cNvPr>
          <p:cNvPicPr>
            <a:picLocks noGrp="1" noChangeAspect="1" noChangeArrowheads="1"/>
          </p:cNvPicPr>
          <p:nvPr>
            <p:ph sz="half" idx="2"/>
          </p:nvPr>
        </p:nvPicPr>
        <p:blipFill>
          <a:blip r:embed="rId3" cstate="hqprint">
            <a:extLst>
              <a:ext uri="{28A0092B-C50C-407E-A947-70E740481C1C}">
                <a14:useLocalDpi xmlns:a14="http://schemas.microsoft.com/office/drawing/2010/main" val="0"/>
              </a:ext>
            </a:extLst>
          </a:blip>
          <a:srcRect/>
          <a:stretch>
            <a:fillRect/>
          </a:stretch>
        </p:blipFill>
        <p:spPr bwMode="auto">
          <a:xfrm>
            <a:off x="6710367" y="2257779"/>
            <a:ext cx="5180175" cy="28877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8D0B51E-BC81-4572-8406-49D42844B3DF}"/>
              </a:ext>
            </a:extLst>
          </p:cNvPr>
          <p:cNvSpPr txBox="1"/>
          <p:nvPr/>
        </p:nvSpPr>
        <p:spPr>
          <a:xfrm>
            <a:off x="1288473" y="4720695"/>
            <a:ext cx="4638502" cy="276999"/>
          </a:xfrm>
          <a:prstGeom prst="rect">
            <a:avLst/>
          </a:prstGeom>
          <a:noFill/>
        </p:spPr>
        <p:txBody>
          <a:bodyPr wrap="square" rtlCol="0">
            <a:spAutoFit/>
          </a:bodyPr>
          <a:lstStyle/>
          <a:p>
            <a:r>
              <a:rPr lang="en-US" sz="1200" dirty="0"/>
              <a:t>Definitely Not                                                                              Definitely</a:t>
            </a:r>
          </a:p>
        </p:txBody>
      </p:sp>
      <p:sp>
        <p:nvSpPr>
          <p:cNvPr id="9" name="TextBox 8">
            <a:extLst>
              <a:ext uri="{FF2B5EF4-FFF2-40B4-BE49-F238E27FC236}">
                <a16:creationId xmlns:a16="http://schemas.microsoft.com/office/drawing/2014/main" id="{78D0B51E-BC81-4572-8406-49D42844B3DF}"/>
              </a:ext>
            </a:extLst>
          </p:cNvPr>
          <p:cNvSpPr txBox="1"/>
          <p:nvPr/>
        </p:nvSpPr>
        <p:spPr>
          <a:xfrm>
            <a:off x="7184968" y="4720695"/>
            <a:ext cx="4638502" cy="276999"/>
          </a:xfrm>
          <a:prstGeom prst="rect">
            <a:avLst/>
          </a:prstGeom>
          <a:noFill/>
        </p:spPr>
        <p:txBody>
          <a:bodyPr wrap="square" rtlCol="0">
            <a:spAutoFit/>
          </a:bodyPr>
          <a:lstStyle/>
          <a:p>
            <a:r>
              <a:rPr lang="en-US" sz="1200" dirty="0"/>
              <a:t>Definitely Not                                                                              Definitely</a:t>
            </a:r>
          </a:p>
        </p:txBody>
      </p:sp>
    </p:spTree>
    <p:extLst>
      <p:ext uri="{BB962C8B-B14F-4D97-AF65-F5344CB8AC3E}">
        <p14:creationId xmlns:p14="http://schemas.microsoft.com/office/powerpoint/2010/main" val="50368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426A5-21A7-4DA7-84F8-538EAF33DF15}"/>
              </a:ext>
            </a:extLst>
          </p:cNvPr>
          <p:cNvSpPr>
            <a:spLocks noGrp="1"/>
          </p:cNvSpPr>
          <p:nvPr>
            <p:ph type="title"/>
          </p:nvPr>
        </p:nvSpPr>
        <p:spPr/>
        <p:txBody>
          <a:bodyPr/>
          <a:lstStyle/>
          <a:p>
            <a:r>
              <a:rPr lang="en-US" dirty="0"/>
              <a:t>Are subscriptions fair to those who can’t pay?</a:t>
            </a:r>
          </a:p>
        </p:txBody>
      </p:sp>
      <p:pic>
        <p:nvPicPr>
          <p:cNvPr id="4098" name="Picture 2" descr="Forms response chart. Question title: It is fair that only people with subscriptions can access peer-reviewed research.. Number of responses: 101 responses.">
            <a:extLst>
              <a:ext uri="{FF2B5EF4-FFF2-40B4-BE49-F238E27FC236}">
                <a16:creationId xmlns:a16="http://schemas.microsoft.com/office/drawing/2014/main" id="{8DBE7CEC-95E2-41AD-A917-7340D674605D}"/>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2460567" y="2171700"/>
            <a:ext cx="7772400" cy="433288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4CD8B475-5895-46F2-8FB0-A0C65AA7C5E3}"/>
              </a:ext>
            </a:extLst>
          </p:cNvPr>
          <p:cNvSpPr txBox="1"/>
          <p:nvPr/>
        </p:nvSpPr>
        <p:spPr>
          <a:xfrm>
            <a:off x="3208713" y="5899261"/>
            <a:ext cx="6874625" cy="276999"/>
          </a:xfrm>
          <a:prstGeom prst="rect">
            <a:avLst/>
          </a:prstGeom>
          <a:noFill/>
        </p:spPr>
        <p:txBody>
          <a:bodyPr wrap="square" rtlCol="0">
            <a:spAutoFit/>
          </a:bodyPr>
          <a:lstStyle/>
          <a:p>
            <a:r>
              <a:rPr lang="en-US" sz="1200" dirty="0"/>
              <a:t>     Definitely Not                                                                                                                                Definitely</a:t>
            </a:r>
          </a:p>
        </p:txBody>
      </p:sp>
    </p:spTree>
    <p:extLst>
      <p:ext uri="{BB962C8B-B14F-4D97-AF65-F5344CB8AC3E}">
        <p14:creationId xmlns:p14="http://schemas.microsoft.com/office/powerpoint/2010/main" val="3111479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704151" y="0"/>
            <a:ext cx="11332338" cy="549988"/>
          </a:xfrm>
        </p:spPr>
        <p:txBody>
          <a:bodyPr>
            <a:normAutofit fontScale="90000"/>
          </a:bodyPr>
          <a:lstStyle/>
          <a:p>
            <a:r>
              <a:rPr lang="en-US" sz="3200" dirty="0"/>
              <a:t>It is fair that only people with subscriptions can access peer-reviewed research.</a:t>
            </a:r>
            <a:r>
              <a:rPr lang="en-US" sz="3200" i="1" dirty="0"/>
              <a:t>  [</a:t>
            </a:r>
            <a:r>
              <a:rPr lang="en-US" sz="2700" i="1" dirty="0"/>
              <a:t>Definitely Not (1 or 2)]</a:t>
            </a:r>
            <a:br>
              <a:rPr lang="en-US" sz="3200" i="1" u="sng" dirty="0"/>
            </a:br>
            <a:endParaRPr lang="en-US" sz="3200" dirty="0"/>
          </a:p>
        </p:txBody>
      </p:sp>
      <p:sp>
        <p:nvSpPr>
          <p:cNvPr id="3" name="Content Placeholder 2">
            <a:extLst>
              <a:ext uri="{FF2B5EF4-FFF2-40B4-BE49-F238E27FC236}">
                <a16:creationId xmlns:a16="http://schemas.microsoft.com/office/drawing/2014/main" id="{4464C7E1-46E6-45A6-9A5E-3914D973512A}"/>
              </a:ext>
            </a:extLst>
          </p:cNvPr>
          <p:cNvSpPr>
            <a:spLocks noGrp="1"/>
          </p:cNvSpPr>
          <p:nvPr>
            <p:ph sz="half" idx="1"/>
          </p:nvPr>
        </p:nvSpPr>
        <p:spPr>
          <a:xfrm>
            <a:off x="897775" y="1135380"/>
            <a:ext cx="11138714" cy="5722619"/>
          </a:xfrm>
        </p:spPr>
        <p:txBody>
          <a:bodyPr>
            <a:normAutofit fontScale="40000" lnSpcReduction="20000"/>
          </a:bodyPr>
          <a:lstStyle/>
          <a:p>
            <a:pPr marL="0" indent="0">
              <a:buNone/>
            </a:pPr>
            <a:r>
              <a:rPr lang="en-US" sz="6000" dirty="0"/>
              <a:t>Research should be available at low to no cost so people have the ability to properly educate themselves on subjects of interest. Subscription fees only serve as a barrier for people who want to educate themselves, but do not have the means to do so. </a:t>
            </a:r>
          </a:p>
          <a:p>
            <a:pPr marL="0" indent="0" algn="r">
              <a:buNone/>
            </a:pPr>
            <a:r>
              <a:rPr lang="en-US" sz="6000" dirty="0"/>
              <a:t>(Junior, Environmental Science)</a:t>
            </a:r>
          </a:p>
          <a:p>
            <a:pPr marL="0" indent="0" algn="r">
              <a:buNone/>
            </a:pPr>
            <a:endParaRPr lang="en-US" sz="6000" dirty="0"/>
          </a:p>
          <a:p>
            <a:pPr marL="0" indent="0">
              <a:buNone/>
            </a:pPr>
            <a:r>
              <a:rPr lang="en-US" sz="6000" b="1" i="1" dirty="0"/>
              <a:t>Peer reviewed research should be at least accessible to the author. (Freshman, Policy Studies)</a:t>
            </a:r>
          </a:p>
          <a:p>
            <a:pPr marL="0" indent="0">
              <a:buNone/>
            </a:pPr>
            <a:endParaRPr lang="en-US" sz="6000" dirty="0"/>
          </a:p>
          <a:p>
            <a:pPr marL="0" indent="0">
              <a:buNone/>
            </a:pPr>
            <a:r>
              <a:rPr lang="en-US" sz="6000" dirty="0"/>
              <a:t>Paywalls prevent the growth of knowledge. (Senior, CIT)</a:t>
            </a:r>
          </a:p>
          <a:p>
            <a:pPr marL="0" indent="0">
              <a:buNone/>
            </a:pPr>
            <a:endParaRPr lang="en-US" sz="6000" dirty="0"/>
          </a:p>
          <a:p>
            <a:pPr marL="0" indent="0">
              <a:buNone/>
            </a:pPr>
            <a:r>
              <a:rPr lang="en-US" sz="6000" b="1" i="1" dirty="0"/>
              <a:t>Pay-walls to access scholarly journals create gatekeeping that limits access to leading, peer-reviewed research. It essentially creates a disconnect between experts in respective fields and students and the “lay-man.” (Graduate Student, English)</a:t>
            </a:r>
          </a:p>
          <a:p>
            <a:pPr marL="0" indent="0">
              <a:buNone/>
            </a:pPr>
            <a:endParaRPr lang="en-US" sz="6000" dirty="0"/>
          </a:p>
          <a:p>
            <a:pPr marL="0" indent="0">
              <a:buNone/>
            </a:pPr>
            <a:r>
              <a:rPr lang="en-US" sz="6000" dirty="0"/>
              <a:t>Most research is paid for with public funds. (Senior, Economics)</a:t>
            </a:r>
          </a:p>
          <a:p>
            <a:endParaRPr lang="en-US" dirty="0"/>
          </a:p>
        </p:txBody>
      </p:sp>
    </p:spTree>
    <p:extLst>
      <p:ext uri="{BB962C8B-B14F-4D97-AF65-F5344CB8AC3E}">
        <p14:creationId xmlns:p14="http://schemas.microsoft.com/office/powerpoint/2010/main" val="3084868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787278" y="119781"/>
            <a:ext cx="11880979" cy="549988"/>
          </a:xfrm>
        </p:spPr>
        <p:txBody>
          <a:bodyPr>
            <a:normAutofit fontScale="90000"/>
          </a:bodyPr>
          <a:lstStyle/>
          <a:p>
            <a:r>
              <a:rPr lang="en-US" sz="3200" dirty="0"/>
              <a:t>It is fair that only people with subscriptions can access peer-reviewed research</a:t>
            </a:r>
            <a:r>
              <a:rPr lang="en-US" sz="2700" dirty="0"/>
              <a:t>.</a:t>
            </a:r>
            <a:r>
              <a:rPr lang="en-US" sz="2700" i="1" dirty="0"/>
              <a:t> [Neutral (3)]</a:t>
            </a:r>
            <a:br>
              <a:rPr lang="en-US" sz="3200" i="1" u="sng" dirty="0"/>
            </a:br>
            <a:endParaRPr lang="en-US" sz="3200" dirty="0"/>
          </a:p>
        </p:txBody>
      </p:sp>
      <p:sp>
        <p:nvSpPr>
          <p:cNvPr id="6" name="Content Placeholder 3">
            <a:extLst>
              <a:ext uri="{FF2B5EF4-FFF2-40B4-BE49-F238E27FC236}">
                <a16:creationId xmlns:a16="http://schemas.microsoft.com/office/drawing/2014/main" id="{1A6FE324-CDA3-4751-9E58-A6C825641071}"/>
              </a:ext>
            </a:extLst>
          </p:cNvPr>
          <p:cNvSpPr txBox="1">
            <a:spLocks/>
          </p:cNvSpPr>
          <p:nvPr/>
        </p:nvSpPr>
        <p:spPr>
          <a:xfrm>
            <a:off x="889462" y="1005840"/>
            <a:ext cx="11147028" cy="58521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US" sz="1500" i="1" dirty="0"/>
          </a:p>
          <a:p>
            <a:pPr marL="0" indent="0">
              <a:buNone/>
            </a:pPr>
            <a:r>
              <a:rPr lang="en-US" sz="2400" b="1" i="1" dirty="0"/>
              <a:t>I'd love to access the articles without a subscription, but I understand that people need to get paid for their work. (Sophomore, Media Arts and Science)</a:t>
            </a:r>
          </a:p>
          <a:p>
            <a:pPr marL="0" indent="0">
              <a:buNone/>
            </a:pPr>
            <a:endParaRPr lang="en-US" sz="2400" dirty="0"/>
          </a:p>
          <a:p>
            <a:pPr marL="0" indent="0">
              <a:buNone/>
            </a:pPr>
            <a:r>
              <a:rPr lang="en-US" sz="2400" dirty="0"/>
              <a:t>Everything costs money. (Junior, Sports Management)</a:t>
            </a:r>
          </a:p>
          <a:p>
            <a:pPr marL="0" indent="0">
              <a:buNone/>
            </a:pPr>
            <a:endParaRPr lang="en-US" sz="2400" dirty="0"/>
          </a:p>
          <a:p>
            <a:pPr marL="0" indent="0">
              <a:buNone/>
            </a:pPr>
            <a:r>
              <a:rPr lang="en-US" sz="2400" b="1" i="1" dirty="0"/>
              <a:t>I feel everyone should have access to reputable information. (Senior, Tourism, Event, and Sports Management)</a:t>
            </a:r>
          </a:p>
          <a:p>
            <a:pPr marL="0" indent="0">
              <a:buNone/>
            </a:pPr>
            <a:endParaRPr lang="en-US" sz="2400" dirty="0"/>
          </a:p>
          <a:p>
            <a:pPr marL="0" indent="0">
              <a:buNone/>
            </a:pPr>
            <a:r>
              <a:rPr lang="en-US" sz="2400" dirty="0"/>
              <a:t>Knowledge should be accessed by all. It's how society can fully innovate. (Junior, Social Studies Education)</a:t>
            </a:r>
          </a:p>
          <a:p>
            <a:pPr marL="0" indent="0">
              <a:buNone/>
            </a:pPr>
            <a:endParaRPr lang="en-US" sz="2400" dirty="0"/>
          </a:p>
          <a:p>
            <a:pPr marL="0" indent="0">
              <a:buNone/>
            </a:pPr>
            <a:r>
              <a:rPr lang="en-US" sz="2400" dirty="0"/>
              <a:t>I feel people should have equal opportunity to access these avenues of research. (Sophomore, Business)</a:t>
            </a:r>
          </a:p>
          <a:p>
            <a:endParaRPr lang="en-US" dirty="0"/>
          </a:p>
          <a:p>
            <a:pPr marL="0" indent="0">
              <a:buNone/>
            </a:pPr>
            <a:endParaRPr lang="en-US" dirty="0"/>
          </a:p>
        </p:txBody>
      </p:sp>
    </p:spTree>
    <p:extLst>
      <p:ext uri="{BB962C8B-B14F-4D97-AF65-F5344CB8AC3E}">
        <p14:creationId xmlns:p14="http://schemas.microsoft.com/office/powerpoint/2010/main" val="2528178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820529" y="78217"/>
            <a:ext cx="11880979" cy="549988"/>
          </a:xfrm>
        </p:spPr>
        <p:txBody>
          <a:bodyPr>
            <a:normAutofit fontScale="90000"/>
          </a:bodyPr>
          <a:lstStyle/>
          <a:p>
            <a:r>
              <a:rPr lang="en-US" sz="3200" dirty="0"/>
              <a:t>It is fair that only people with subscriptions can access peer-reviewed research. </a:t>
            </a:r>
            <a:r>
              <a:rPr lang="en-US" sz="2700" dirty="0"/>
              <a:t>[</a:t>
            </a:r>
            <a:r>
              <a:rPr lang="en-US" sz="2700" i="1" dirty="0"/>
              <a:t>Definitely (4 or 5)]</a:t>
            </a:r>
            <a:br>
              <a:rPr lang="en-US" sz="3200" i="1" dirty="0"/>
            </a:br>
            <a:endParaRPr lang="en-US" sz="3200" dirty="0"/>
          </a:p>
        </p:txBody>
      </p:sp>
      <p:sp>
        <p:nvSpPr>
          <p:cNvPr id="4" name="Content Placeholder 3">
            <a:extLst>
              <a:ext uri="{FF2B5EF4-FFF2-40B4-BE49-F238E27FC236}">
                <a16:creationId xmlns:a16="http://schemas.microsoft.com/office/drawing/2014/main" id="{66ECA1B2-FBAE-4F20-94D0-C78F36D6A41F}"/>
              </a:ext>
            </a:extLst>
          </p:cNvPr>
          <p:cNvSpPr>
            <a:spLocks noGrp="1"/>
          </p:cNvSpPr>
          <p:nvPr>
            <p:ph sz="half" idx="2"/>
          </p:nvPr>
        </p:nvSpPr>
        <p:spPr>
          <a:xfrm>
            <a:off x="914400" y="1676400"/>
            <a:ext cx="11122090" cy="5103383"/>
          </a:xfrm>
        </p:spPr>
        <p:txBody>
          <a:bodyPr>
            <a:noAutofit/>
          </a:bodyPr>
          <a:lstStyle/>
          <a:p>
            <a:pPr marL="0" indent="0">
              <a:lnSpc>
                <a:spcPct val="100000"/>
              </a:lnSpc>
              <a:buNone/>
            </a:pPr>
            <a:r>
              <a:rPr lang="en-US" sz="2400" dirty="0"/>
              <a:t>As a business student, you need to make a profit. (Senior, Finance and Management)</a:t>
            </a:r>
          </a:p>
          <a:p>
            <a:pPr marL="0" indent="0">
              <a:lnSpc>
                <a:spcPct val="100000"/>
              </a:lnSpc>
              <a:buNone/>
            </a:pPr>
            <a:endParaRPr lang="en-US" sz="800" b="1" dirty="0"/>
          </a:p>
          <a:p>
            <a:pPr marL="0" indent="0">
              <a:lnSpc>
                <a:spcPct val="100000"/>
              </a:lnSpc>
              <a:buNone/>
            </a:pPr>
            <a:r>
              <a:rPr lang="en-US" sz="2400" b="1" i="1" dirty="0"/>
              <a:t>They spent a lot of money doing research and so they should have the right to charge a little at least. </a:t>
            </a:r>
            <a:r>
              <a:rPr lang="en-US" sz="2400" i="1" dirty="0"/>
              <a:t>(Freshman, Biology)</a:t>
            </a:r>
          </a:p>
          <a:p>
            <a:pPr marL="0" indent="0">
              <a:lnSpc>
                <a:spcPct val="100000"/>
              </a:lnSpc>
              <a:buNone/>
            </a:pPr>
            <a:endParaRPr lang="en-US" sz="1100" dirty="0"/>
          </a:p>
          <a:p>
            <a:pPr marL="0" indent="0">
              <a:lnSpc>
                <a:spcPct val="100000"/>
              </a:lnSpc>
              <a:spcBef>
                <a:spcPts val="600"/>
              </a:spcBef>
              <a:buNone/>
            </a:pPr>
            <a:r>
              <a:rPr lang="en-US" sz="2400" b="1" i="1" dirty="0"/>
              <a:t>I think that people should have to buy so that the people [doing] the research can get paid.</a:t>
            </a:r>
            <a:r>
              <a:rPr lang="en-US" sz="2400" i="1" dirty="0"/>
              <a:t> (Freshman, Nursing) </a:t>
            </a:r>
          </a:p>
          <a:p>
            <a:pPr marL="0" indent="0" algn="r">
              <a:lnSpc>
                <a:spcPct val="100000"/>
              </a:lnSpc>
              <a:buNone/>
            </a:pPr>
            <a:endParaRPr lang="en-US" sz="1400" dirty="0"/>
          </a:p>
          <a:p>
            <a:pPr marL="0" indent="0">
              <a:lnSpc>
                <a:spcPct val="100000"/>
              </a:lnSpc>
              <a:buNone/>
            </a:pPr>
            <a:r>
              <a:rPr lang="en-US" sz="2400" b="1" i="1" dirty="0"/>
              <a:t>Peers spend their valuable time, so they deserve compensation. </a:t>
            </a:r>
            <a:r>
              <a:rPr lang="en-US" sz="2400" i="1" dirty="0"/>
              <a:t>(Freshman, Chemistry)</a:t>
            </a:r>
          </a:p>
        </p:txBody>
      </p:sp>
    </p:spTree>
    <p:extLst>
      <p:ext uri="{BB962C8B-B14F-4D97-AF65-F5344CB8AC3E}">
        <p14:creationId xmlns:p14="http://schemas.microsoft.com/office/powerpoint/2010/main" val="3276064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Knowledge Cafe</a:t>
            </a:r>
          </a:p>
        </p:txBody>
      </p:sp>
      <p:sp>
        <p:nvSpPr>
          <p:cNvPr id="3" name="Content Placeholder 2"/>
          <p:cNvSpPr>
            <a:spLocks noGrp="1"/>
          </p:cNvSpPr>
          <p:nvPr>
            <p:ph idx="1"/>
          </p:nvPr>
        </p:nvSpPr>
        <p:spPr>
          <a:xfrm>
            <a:off x="1371600" y="1773044"/>
            <a:ext cx="9601200" cy="4094356"/>
          </a:xfrm>
        </p:spPr>
        <p:txBody>
          <a:bodyPr/>
          <a:lstStyle/>
          <a:p>
            <a:pPr marL="0" indent="0">
              <a:buNone/>
            </a:pPr>
            <a:r>
              <a:rPr lang="en-US" dirty="0"/>
              <a:t>Instructions:</a:t>
            </a:r>
          </a:p>
          <a:p>
            <a:pPr marL="0" indent="0">
              <a:buNone/>
            </a:pPr>
            <a:r>
              <a:rPr lang="en-US" dirty="0"/>
              <a:t>1. Please break into groups and select a recorder for your table.</a:t>
            </a:r>
          </a:p>
          <a:p>
            <a:pPr marL="0" indent="0">
              <a:buNone/>
            </a:pPr>
            <a:r>
              <a:rPr lang="en-US" dirty="0"/>
              <a:t>2. Each group should answer the questions, and write your summary thoughts on the sheet in front of you.</a:t>
            </a:r>
          </a:p>
          <a:p>
            <a:pPr lvl="1"/>
            <a:r>
              <a:rPr lang="en-US" dirty="0"/>
              <a:t>Some of the questions are meant to be difficult or uncomfortable, and that’s okay!</a:t>
            </a:r>
          </a:p>
          <a:p>
            <a:pPr marL="0" indent="0">
              <a:buNone/>
            </a:pPr>
            <a:r>
              <a:rPr lang="en-US" dirty="0"/>
              <a:t>3. We’ll come back together and discuss your results at the end.</a:t>
            </a:r>
          </a:p>
        </p:txBody>
      </p:sp>
    </p:spTree>
    <p:extLst>
      <p:ext uri="{BB962C8B-B14F-4D97-AF65-F5344CB8AC3E}">
        <p14:creationId xmlns:p14="http://schemas.microsoft.com/office/powerpoint/2010/main" val="3769325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86CAA-4040-4BEE-92B9-003238216463}"/>
              </a:ext>
            </a:extLst>
          </p:cNvPr>
          <p:cNvSpPr>
            <a:spLocks noGrp="1"/>
          </p:cNvSpPr>
          <p:nvPr>
            <p:ph type="title"/>
          </p:nvPr>
        </p:nvSpPr>
        <p:spPr/>
        <p:txBody>
          <a:bodyPr/>
          <a:lstStyle/>
          <a:p>
            <a:r>
              <a:rPr lang="en-US" dirty="0"/>
              <a:t>Questions for Each Group</a:t>
            </a:r>
          </a:p>
        </p:txBody>
      </p:sp>
      <p:sp>
        <p:nvSpPr>
          <p:cNvPr id="3" name="Content Placeholder 2">
            <a:extLst>
              <a:ext uri="{FF2B5EF4-FFF2-40B4-BE49-F238E27FC236}">
                <a16:creationId xmlns:a16="http://schemas.microsoft.com/office/drawing/2014/main" id="{BA9D3B8E-D674-4675-8604-C269934A16A7}"/>
              </a:ext>
            </a:extLst>
          </p:cNvPr>
          <p:cNvSpPr>
            <a:spLocks noGrp="1"/>
          </p:cNvSpPr>
          <p:nvPr>
            <p:ph sz="half" idx="1"/>
          </p:nvPr>
        </p:nvSpPr>
        <p:spPr>
          <a:xfrm>
            <a:off x="1371600" y="1793289"/>
            <a:ext cx="5295530" cy="5064711"/>
          </a:xfrm>
        </p:spPr>
        <p:txBody>
          <a:bodyPr>
            <a:normAutofit fontScale="55000" lnSpcReduction="20000"/>
          </a:bodyPr>
          <a:lstStyle/>
          <a:p>
            <a:pPr marL="0" indent="0">
              <a:buNone/>
            </a:pPr>
            <a:r>
              <a:rPr lang="en-US" sz="2200" u="sng" dirty="0"/>
              <a:t>Social Questions</a:t>
            </a:r>
          </a:p>
          <a:p>
            <a:pPr marL="0" indent="0">
              <a:buNone/>
            </a:pPr>
            <a:r>
              <a:rPr lang="en-US" sz="2200" dirty="0"/>
              <a:t>1. What groups of people in your communities have been traditionally marginalized? How does this affect their health, or their access to care?</a:t>
            </a:r>
          </a:p>
          <a:p>
            <a:pPr marL="0" indent="0">
              <a:buNone/>
            </a:pPr>
            <a:endParaRPr lang="en-US" sz="2200" dirty="0"/>
          </a:p>
          <a:p>
            <a:pPr marL="0" indent="0">
              <a:buNone/>
            </a:pPr>
            <a:r>
              <a:rPr lang="en-US" sz="2200" dirty="0"/>
              <a:t>2. How have you experienced the benefits of privilege (race, socioeconomic class, education, citizenship, ability, etc.) ? How do you think that has affected your health?</a:t>
            </a:r>
          </a:p>
          <a:p>
            <a:pPr marL="0" indent="0">
              <a:buNone/>
            </a:pPr>
            <a:endParaRPr lang="en-US" sz="2200" dirty="0"/>
          </a:p>
          <a:p>
            <a:pPr marL="0" indent="0">
              <a:buNone/>
            </a:pPr>
            <a:r>
              <a:rPr lang="en-US" sz="2200" dirty="0"/>
              <a:t>3. What are examples of recent discrimination in your life or in the news that you have experienced or witnessed? Who was targeted?</a:t>
            </a:r>
          </a:p>
          <a:p>
            <a:pPr marL="0" indent="0">
              <a:buNone/>
            </a:pPr>
            <a:endParaRPr lang="en-US" sz="2200" dirty="0"/>
          </a:p>
          <a:p>
            <a:pPr marL="0" indent="0">
              <a:buNone/>
            </a:pPr>
            <a:r>
              <a:rPr lang="en-US" sz="2200" u="sng" dirty="0"/>
              <a:t>Healthcare-Related Questions</a:t>
            </a:r>
          </a:p>
          <a:p>
            <a:pPr marL="0" indent="0">
              <a:buNone/>
            </a:pPr>
            <a:r>
              <a:rPr lang="en-US" sz="2200" dirty="0"/>
              <a:t>1. Historically, how has access to health information created benefits or barriers to potential users?</a:t>
            </a:r>
          </a:p>
          <a:p>
            <a:pPr marL="0" indent="0">
              <a:buNone/>
            </a:pPr>
            <a:endParaRPr lang="en-US" sz="2200" dirty="0"/>
          </a:p>
          <a:p>
            <a:pPr marL="0" indent="0">
              <a:buNone/>
            </a:pPr>
            <a:r>
              <a:rPr lang="en-US" sz="2200" dirty="0"/>
              <a:t>2. In thinking about medical research, what groups have been understudied or studied unethically? How might this influence their view of the medical establishment?</a:t>
            </a:r>
          </a:p>
          <a:p>
            <a:pPr marL="0" indent="0">
              <a:buNone/>
            </a:pPr>
            <a:endParaRPr lang="en-US" sz="2200" dirty="0"/>
          </a:p>
          <a:p>
            <a:pPr marL="0" indent="0">
              <a:buNone/>
            </a:pPr>
            <a:r>
              <a:rPr lang="en-US" sz="2200" dirty="0"/>
              <a:t>3. When thinking about medical research, what stakeholders are concerned about open access and why?</a:t>
            </a:r>
          </a:p>
          <a:p>
            <a:pPr marL="0" indent="0">
              <a:buNone/>
            </a:pPr>
            <a:endParaRPr lang="en-US" dirty="0"/>
          </a:p>
          <a:p>
            <a:endParaRPr lang="en-US" dirty="0"/>
          </a:p>
          <a:p>
            <a:endParaRPr lang="en-US" dirty="0"/>
          </a:p>
          <a:p>
            <a:endParaRPr lang="en-US" dirty="0"/>
          </a:p>
        </p:txBody>
      </p:sp>
      <p:sp>
        <p:nvSpPr>
          <p:cNvPr id="4" name="Content Placeholder 3">
            <a:extLst>
              <a:ext uri="{FF2B5EF4-FFF2-40B4-BE49-F238E27FC236}">
                <a16:creationId xmlns:a16="http://schemas.microsoft.com/office/drawing/2014/main" id="{039DA7BC-DA61-439E-86B9-04954A144463}"/>
              </a:ext>
            </a:extLst>
          </p:cNvPr>
          <p:cNvSpPr>
            <a:spLocks noGrp="1"/>
          </p:cNvSpPr>
          <p:nvPr>
            <p:ph sz="half" idx="2"/>
          </p:nvPr>
        </p:nvSpPr>
        <p:spPr>
          <a:xfrm>
            <a:off x="7430925" y="1784411"/>
            <a:ext cx="4447786" cy="5064711"/>
          </a:xfrm>
        </p:spPr>
        <p:txBody>
          <a:bodyPr>
            <a:normAutofit fontScale="55000" lnSpcReduction="20000"/>
          </a:bodyPr>
          <a:lstStyle/>
          <a:p>
            <a:pPr marL="0" indent="0">
              <a:buNone/>
            </a:pPr>
            <a:r>
              <a:rPr lang="en-US" sz="2200" u="sng" dirty="0"/>
              <a:t>Library-Related Questions</a:t>
            </a:r>
          </a:p>
          <a:p>
            <a:pPr marL="0" indent="0">
              <a:buNone/>
            </a:pPr>
            <a:r>
              <a:rPr lang="en-US" sz="2200" dirty="0"/>
              <a:t>1. Consider what marginalized groups exist in your community. With your marginalized groups in mind, how would you advocate to faculty, students, administrators, or doctors regarding why they should make their work open access?</a:t>
            </a:r>
          </a:p>
          <a:p>
            <a:pPr marL="0" indent="0">
              <a:buNone/>
            </a:pPr>
            <a:endParaRPr lang="en-US" sz="2200" dirty="0"/>
          </a:p>
          <a:p>
            <a:pPr marL="0" indent="0">
              <a:buNone/>
            </a:pPr>
            <a:r>
              <a:rPr lang="en-US" sz="2200" dirty="0"/>
              <a:t>2. Can and should librarians be advocates for broader social change in a professional capacity? If so, how should they go about it? If not, why?</a:t>
            </a:r>
          </a:p>
          <a:p>
            <a:pPr marL="0" indent="0">
              <a:buNone/>
            </a:pPr>
            <a:endParaRPr lang="en-US" sz="2200" dirty="0"/>
          </a:p>
          <a:p>
            <a:pPr marL="0" indent="0">
              <a:buNone/>
            </a:pPr>
            <a:r>
              <a:rPr lang="en-US" sz="2200" dirty="0"/>
              <a:t>3. Should librarians take a stand against social injustice as a part of their professional duties? If so, what are the most effective ways to do this? If not, why?</a:t>
            </a:r>
          </a:p>
          <a:p>
            <a:endParaRPr lang="en-US" dirty="0"/>
          </a:p>
        </p:txBody>
      </p:sp>
    </p:spTree>
    <p:extLst>
      <p:ext uri="{BB962C8B-B14F-4D97-AF65-F5344CB8AC3E}">
        <p14:creationId xmlns:p14="http://schemas.microsoft.com/office/powerpoint/2010/main" val="219913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384916" y="609601"/>
            <a:ext cx="3856038" cy="668784"/>
          </a:xfrm>
        </p:spPr>
        <p:txBody>
          <a:bodyPr>
            <a:normAutofit/>
          </a:bodyPr>
          <a:lstStyle/>
          <a:p>
            <a:r>
              <a:rPr lang="en-US" sz="3600" dirty="0"/>
              <a:t>Caitlin A. Pike</a:t>
            </a:r>
          </a:p>
        </p:txBody>
      </p:sp>
      <p:pic>
        <p:nvPicPr>
          <p:cNvPr id="8" name="Picture Placeholder 7"/>
          <p:cNvPicPr>
            <a:picLocks noGrp="1" noChangeAspect="1"/>
          </p:cNvPicPr>
          <p:nvPr>
            <p:ph type="pic" idx="4294967295"/>
          </p:nvPr>
        </p:nvPicPr>
        <p:blipFill>
          <a:blip r:embed="rId2">
            <a:extLst>
              <a:ext uri="{28A0092B-C50C-407E-A947-70E740481C1C}">
                <a14:useLocalDpi xmlns:a14="http://schemas.microsoft.com/office/drawing/2010/main" val="0"/>
              </a:ext>
            </a:extLst>
          </a:blip>
          <a:srcRect t="2819" b="2819"/>
          <a:stretch>
            <a:fillRect/>
          </a:stretch>
        </p:blipFill>
        <p:spPr>
          <a:xfrm rot="5400000">
            <a:off x="7019278" y="1595437"/>
            <a:ext cx="5181600" cy="3667125"/>
          </a:xfrm>
        </p:spPr>
      </p:pic>
      <p:sp>
        <p:nvSpPr>
          <p:cNvPr id="7" name="Text Placeholder 6"/>
          <p:cNvSpPr>
            <a:spLocks noGrp="1"/>
          </p:cNvSpPr>
          <p:nvPr>
            <p:ph type="body" sz="half" idx="4294967295"/>
          </p:nvPr>
        </p:nvSpPr>
        <p:spPr>
          <a:xfrm>
            <a:off x="941032" y="1923255"/>
            <a:ext cx="7465797" cy="3011487"/>
          </a:xfrm>
        </p:spPr>
        <p:txBody>
          <a:bodyPr>
            <a:normAutofit/>
          </a:bodyPr>
          <a:lstStyle/>
          <a:p>
            <a:r>
              <a:rPr lang="en-US" sz="1600" dirty="0"/>
              <a:t>Research Engagement Coordinator</a:t>
            </a:r>
          </a:p>
          <a:p>
            <a:r>
              <a:rPr lang="en-US" sz="1600" dirty="0"/>
              <a:t>Nursing and Medical Humanities Librarian</a:t>
            </a:r>
          </a:p>
          <a:p>
            <a:r>
              <a:rPr lang="en-US" sz="1600" dirty="0"/>
              <a:t>Email: </a:t>
            </a:r>
            <a:r>
              <a:rPr lang="en-US" sz="1600" dirty="0">
                <a:hlinkClick r:id="rId3"/>
              </a:rPr>
              <a:t>caiapike@iupui.edu</a:t>
            </a:r>
            <a:endParaRPr lang="en-US" sz="1600" dirty="0"/>
          </a:p>
          <a:p>
            <a:r>
              <a:rPr lang="en-US" sz="1600" dirty="0"/>
              <a:t>Phone: 317-274-2885</a:t>
            </a:r>
          </a:p>
          <a:p>
            <a:r>
              <a:rPr lang="en-US" sz="1600" dirty="0"/>
              <a:t>Twitter: </a:t>
            </a:r>
            <a:r>
              <a:rPr lang="en-US" sz="1600" dirty="0" err="1"/>
              <a:t>libris_fidelis</a:t>
            </a:r>
            <a:endParaRPr lang="en-US" sz="1600" dirty="0"/>
          </a:p>
          <a:p>
            <a:endParaRPr lang="en-US" sz="1600" dirty="0"/>
          </a:p>
          <a:p>
            <a:pPr marL="0" indent="0">
              <a:buNone/>
            </a:pPr>
            <a:r>
              <a:rPr lang="en-US" sz="1600" dirty="0"/>
              <a:t>Former Chief Mate. Earl Grey Enthusiast. Friend of Squishy-Faced Dogs.</a:t>
            </a:r>
          </a:p>
          <a:p>
            <a:endParaRPr lang="en-US" dirty="0"/>
          </a:p>
        </p:txBody>
      </p:sp>
    </p:spTree>
    <p:extLst>
      <p:ext uri="{BB962C8B-B14F-4D97-AF65-F5344CB8AC3E}">
        <p14:creationId xmlns:p14="http://schemas.microsoft.com/office/powerpoint/2010/main" val="26209547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Takeaways</a:t>
            </a:r>
          </a:p>
        </p:txBody>
      </p:sp>
      <p:sp>
        <p:nvSpPr>
          <p:cNvPr id="3" name="Text Placeholder 2"/>
          <p:cNvSpPr>
            <a:spLocks noGrp="1"/>
          </p:cNvSpPr>
          <p:nvPr>
            <p:ph type="body" idx="1"/>
          </p:nvPr>
        </p:nvSpPr>
        <p:spPr/>
        <p:txBody>
          <a:bodyPr/>
          <a:lstStyle/>
          <a:p>
            <a:r>
              <a:rPr lang="en-US" dirty="0"/>
              <a:t>(The next one is the most important slide!)</a:t>
            </a:r>
          </a:p>
        </p:txBody>
      </p:sp>
    </p:spTree>
    <p:extLst>
      <p:ext uri="{BB962C8B-B14F-4D97-AF65-F5344CB8AC3E}">
        <p14:creationId xmlns:p14="http://schemas.microsoft.com/office/powerpoint/2010/main" val="352387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712" y="112222"/>
            <a:ext cx="9601200" cy="1485900"/>
          </a:xfrm>
        </p:spPr>
        <p:txBody>
          <a:bodyPr>
            <a:normAutofit/>
          </a:bodyPr>
          <a:lstStyle/>
          <a:p>
            <a:r>
              <a:rPr lang="en-US" sz="3600" dirty="0"/>
              <a:t>I believe that we shouldn’t be neutral!</a:t>
            </a:r>
          </a:p>
        </p:txBody>
      </p:sp>
      <p:sp>
        <p:nvSpPr>
          <p:cNvPr id="3" name="Content Placeholder 2"/>
          <p:cNvSpPr>
            <a:spLocks noGrp="1"/>
          </p:cNvSpPr>
          <p:nvPr>
            <p:ph sz="half" idx="1"/>
          </p:nvPr>
        </p:nvSpPr>
        <p:spPr>
          <a:xfrm>
            <a:off x="1371600" y="1072342"/>
            <a:ext cx="4447786" cy="4736869"/>
          </a:xfrm>
        </p:spPr>
        <p:txBody>
          <a:bodyPr>
            <a:normAutofit fontScale="92500" lnSpcReduction="20000"/>
          </a:bodyPr>
          <a:lstStyle/>
          <a:p>
            <a:pPr marL="0" indent="0">
              <a:buNone/>
            </a:pPr>
            <a:r>
              <a:rPr lang="en-US" dirty="0"/>
              <a:t>What’s the point?</a:t>
            </a:r>
          </a:p>
          <a:p>
            <a:pPr marL="0" indent="0">
              <a:buNone/>
            </a:pPr>
            <a:endParaRPr lang="en-US" dirty="0"/>
          </a:p>
          <a:p>
            <a:pPr lvl="1"/>
            <a:r>
              <a:rPr lang="en-US" dirty="0"/>
              <a:t>Open access gives anyone with an internet connection access to health-related research.</a:t>
            </a:r>
          </a:p>
          <a:p>
            <a:pPr marL="530352" lvl="1" indent="0">
              <a:buNone/>
            </a:pPr>
            <a:endParaRPr lang="en-US" dirty="0"/>
          </a:p>
          <a:p>
            <a:pPr lvl="1"/>
            <a:r>
              <a:rPr lang="en-US" dirty="0"/>
              <a:t>This access exists regardless of income, education, geographic location, or any other factor.</a:t>
            </a:r>
          </a:p>
          <a:p>
            <a:pPr marL="530352" lvl="1" indent="0">
              <a:buNone/>
            </a:pPr>
            <a:endParaRPr lang="en-US" dirty="0"/>
          </a:p>
          <a:p>
            <a:pPr lvl="1"/>
            <a:r>
              <a:rPr lang="en-US" dirty="0"/>
              <a:t>It promotes health equity, citizen science, and helps to create a more informed public.</a:t>
            </a:r>
          </a:p>
        </p:txBody>
      </p:sp>
      <p:sp>
        <p:nvSpPr>
          <p:cNvPr id="4" name="Content Placeholder 3"/>
          <p:cNvSpPr>
            <a:spLocks noGrp="1"/>
          </p:cNvSpPr>
          <p:nvPr>
            <p:ph sz="half" idx="2"/>
          </p:nvPr>
        </p:nvSpPr>
        <p:spPr>
          <a:xfrm>
            <a:off x="6525402" y="1072343"/>
            <a:ext cx="5153803" cy="4736868"/>
          </a:xfrm>
        </p:spPr>
        <p:txBody>
          <a:bodyPr>
            <a:normAutofit fontScale="92500" lnSpcReduction="20000"/>
          </a:bodyPr>
          <a:lstStyle/>
          <a:p>
            <a:pPr marL="0" indent="0">
              <a:buNone/>
            </a:pPr>
            <a:r>
              <a:rPr lang="en-US" dirty="0"/>
              <a:t>Why Should Librarians Advocate for Open?</a:t>
            </a:r>
          </a:p>
          <a:p>
            <a:pPr marL="0" indent="0">
              <a:buNone/>
            </a:pPr>
            <a:endParaRPr lang="en-US" dirty="0"/>
          </a:p>
          <a:p>
            <a:r>
              <a:rPr lang="en-US" dirty="0"/>
              <a:t>Allows patients and their families to better understand a diagnosis, and to advocate for their own heath.</a:t>
            </a:r>
          </a:p>
          <a:p>
            <a:r>
              <a:rPr lang="en-US" dirty="0"/>
              <a:t>Provides access to current research for healthcare providers who may not be able to afford article fees.</a:t>
            </a:r>
          </a:p>
          <a:p>
            <a:r>
              <a:rPr lang="en-US" dirty="0"/>
              <a:t>Makes increasingly more sense, as public and donation dollars fund medical research that should be accessible to those groups.</a:t>
            </a:r>
          </a:p>
          <a:p>
            <a:r>
              <a:rPr lang="en-US" dirty="0"/>
              <a:t>Offers an opportunity to question who is being disenfranchised by paywalls.</a:t>
            </a:r>
          </a:p>
          <a:p>
            <a:r>
              <a:rPr lang="en-US" dirty="0"/>
              <a:t>Dismantles the traditional model of publishing that perpetuates blind allegiance to impact factors and journal reputation.</a:t>
            </a:r>
          </a:p>
          <a:p>
            <a:endParaRPr lang="en-US" dirty="0"/>
          </a:p>
        </p:txBody>
      </p:sp>
      <p:sp>
        <p:nvSpPr>
          <p:cNvPr id="5" name="Rectangle 4"/>
          <p:cNvSpPr/>
          <p:nvPr/>
        </p:nvSpPr>
        <p:spPr>
          <a:xfrm>
            <a:off x="1584784" y="5992092"/>
            <a:ext cx="9736974" cy="646331"/>
          </a:xfrm>
          <a:prstGeom prst="rect">
            <a:avLst/>
          </a:prstGeom>
        </p:spPr>
        <p:txBody>
          <a:bodyPr wrap="square">
            <a:spAutoFit/>
          </a:bodyPr>
          <a:lstStyle/>
          <a:p>
            <a:r>
              <a:rPr lang="en-US" i="1" dirty="0"/>
              <a:t>Personal responsibility plays a key role in health, but the choices we make depend on the choices we have available to us. (Robert Wood Johnson Foundation)</a:t>
            </a:r>
          </a:p>
        </p:txBody>
      </p:sp>
    </p:spTree>
    <p:extLst>
      <p:ext uri="{BB962C8B-B14F-4D97-AF65-F5344CB8AC3E}">
        <p14:creationId xmlns:p14="http://schemas.microsoft.com/office/powerpoint/2010/main" val="1593723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Resources for Learning More…</a:t>
            </a:r>
          </a:p>
        </p:txBody>
      </p:sp>
      <p:sp>
        <p:nvSpPr>
          <p:cNvPr id="3" name="Content Placeholder 2"/>
          <p:cNvSpPr>
            <a:spLocks noGrp="1"/>
          </p:cNvSpPr>
          <p:nvPr>
            <p:ph sz="half" idx="1"/>
          </p:nvPr>
        </p:nvSpPr>
        <p:spPr>
          <a:xfrm>
            <a:off x="1371600" y="2285999"/>
            <a:ext cx="4951141" cy="3581401"/>
          </a:xfrm>
        </p:spPr>
        <p:txBody>
          <a:bodyPr/>
          <a:lstStyle/>
          <a:p>
            <a:pPr marL="0" indent="0">
              <a:buNone/>
            </a:pPr>
            <a:r>
              <a:rPr lang="en-US" dirty="0"/>
              <a:t>Social Justice</a:t>
            </a:r>
          </a:p>
          <a:p>
            <a:r>
              <a:rPr lang="en-US" dirty="0">
                <a:hlinkClick r:id="rId2"/>
              </a:rPr>
              <a:t>Harvard Implicit Bias Tests</a:t>
            </a:r>
            <a:endParaRPr lang="en-US" dirty="0"/>
          </a:p>
          <a:p>
            <a:r>
              <a:rPr lang="en-US" dirty="0">
                <a:hlinkClick r:id="rId3"/>
              </a:rPr>
              <a:t>Critical librarianship in health sciences libraries: an introduction</a:t>
            </a:r>
            <a:endParaRPr lang="en-US" dirty="0"/>
          </a:p>
          <a:p>
            <a:r>
              <a:rPr lang="en-US" dirty="0">
                <a:hlinkClick r:id="rId4"/>
              </a:rPr>
              <a:t>Critical Librarianship: A Blog</a:t>
            </a:r>
            <a:endParaRPr lang="en-US" dirty="0"/>
          </a:p>
          <a:p>
            <a:r>
              <a:rPr lang="en-US" dirty="0">
                <a:hlinkClick r:id="rId5"/>
              </a:rPr>
              <a:t>Social Justice and Library Work: A Guide to Theory and Practice</a:t>
            </a:r>
            <a:endParaRPr lang="en-US" dirty="0"/>
          </a:p>
          <a:p>
            <a:pPr marL="0" indent="0">
              <a:buNone/>
            </a:pPr>
            <a:endParaRPr lang="en-US" dirty="0"/>
          </a:p>
        </p:txBody>
      </p:sp>
      <p:sp>
        <p:nvSpPr>
          <p:cNvPr id="5" name="Content Placeholder 2"/>
          <p:cNvSpPr>
            <a:spLocks noGrp="1"/>
          </p:cNvSpPr>
          <p:nvPr>
            <p:ph sz="half" idx="1"/>
          </p:nvPr>
        </p:nvSpPr>
        <p:spPr>
          <a:xfrm>
            <a:off x="6642410" y="2285998"/>
            <a:ext cx="4951141" cy="3581401"/>
          </a:xfrm>
        </p:spPr>
        <p:txBody>
          <a:bodyPr/>
          <a:lstStyle/>
          <a:p>
            <a:pPr marL="0" indent="0">
              <a:buNone/>
            </a:pPr>
            <a:r>
              <a:rPr lang="en-US" dirty="0"/>
              <a:t>Open Access</a:t>
            </a:r>
          </a:p>
          <a:p>
            <a:r>
              <a:rPr lang="en-US" dirty="0">
                <a:hlinkClick r:id="rId6"/>
              </a:rPr>
              <a:t>Scholarly Publishing and Academic Resources Coalition (SPARC)</a:t>
            </a:r>
            <a:endParaRPr lang="en-US" dirty="0"/>
          </a:p>
          <a:p>
            <a:r>
              <a:rPr lang="en-US" dirty="0" err="1">
                <a:hlinkClick r:id="rId7"/>
              </a:rPr>
              <a:t>OpenCon</a:t>
            </a:r>
            <a:r>
              <a:rPr lang="en-US" dirty="0">
                <a:hlinkClick r:id="rId7"/>
              </a:rPr>
              <a:t> Diversity and Inclusion Report</a:t>
            </a:r>
            <a:endParaRPr lang="en-US" dirty="0"/>
          </a:p>
          <a:p>
            <a:r>
              <a:rPr lang="en-US" dirty="0">
                <a:hlinkClick r:id="rId8"/>
              </a:rPr>
              <a:t>Marketing Techniques for Open Access in the Health Sciences</a:t>
            </a:r>
          </a:p>
          <a:p>
            <a:r>
              <a:rPr lang="en-US" dirty="0">
                <a:hlinkClick r:id="rId9"/>
              </a:rPr>
              <a:t>Rewarding Open Access in Promotion and Tenure: Driving Institutional Change</a:t>
            </a:r>
            <a:endParaRPr lang="en-US" dirty="0"/>
          </a:p>
        </p:txBody>
      </p:sp>
    </p:spTree>
    <p:extLst>
      <p:ext uri="{BB962C8B-B14F-4D97-AF65-F5344CB8AC3E}">
        <p14:creationId xmlns:p14="http://schemas.microsoft.com/office/powerpoint/2010/main" val="4056473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Questions?</a:t>
            </a:r>
          </a:p>
        </p:txBody>
      </p:sp>
      <p:sp>
        <p:nvSpPr>
          <p:cNvPr id="6" name="Subtitle 5"/>
          <p:cNvSpPr>
            <a:spLocks noGrp="1"/>
          </p:cNvSpPr>
          <p:nvPr>
            <p:ph type="subTitle" idx="1"/>
          </p:nvPr>
        </p:nvSpPr>
        <p:spPr>
          <a:xfrm>
            <a:off x="2679906" y="3956279"/>
            <a:ext cx="6831673" cy="1388805"/>
          </a:xfrm>
        </p:spPr>
        <p:txBody>
          <a:bodyPr>
            <a:normAutofit fontScale="92500" lnSpcReduction="10000"/>
          </a:bodyPr>
          <a:lstStyle/>
          <a:p>
            <a:r>
              <a:rPr lang="en-US" dirty="0"/>
              <a:t>Thank you!</a:t>
            </a:r>
          </a:p>
          <a:p>
            <a:endParaRPr lang="en-US" dirty="0"/>
          </a:p>
          <a:p>
            <a:r>
              <a:rPr lang="en-US" dirty="0"/>
              <a:t>Caitlin Pike</a:t>
            </a:r>
          </a:p>
          <a:p>
            <a:r>
              <a:rPr lang="en-US" dirty="0"/>
              <a:t>caiapike@iupui.edu</a:t>
            </a:r>
          </a:p>
        </p:txBody>
      </p:sp>
    </p:spTree>
    <p:extLst>
      <p:ext uri="{BB962C8B-B14F-4D97-AF65-F5344CB8AC3E}">
        <p14:creationId xmlns:p14="http://schemas.microsoft.com/office/powerpoint/2010/main" val="750179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1371600" y="1953087"/>
            <a:ext cx="9601200" cy="3914313"/>
          </a:xfrm>
        </p:spPr>
        <p:txBody>
          <a:bodyPr>
            <a:normAutofit/>
          </a:bodyPr>
          <a:lstStyle/>
          <a:p>
            <a:pPr marL="0" indent="0">
              <a:buNone/>
            </a:pPr>
            <a:r>
              <a:rPr lang="en-US" sz="3200" dirty="0"/>
              <a:t>10:55 – Overview of Open Access, Social Justice, and Undergraduate Survey Results</a:t>
            </a:r>
          </a:p>
          <a:p>
            <a:pPr marL="0" indent="0">
              <a:buNone/>
            </a:pPr>
            <a:r>
              <a:rPr lang="en-US" sz="3200" dirty="0"/>
              <a:t>11:05 – Knowledge Café</a:t>
            </a:r>
          </a:p>
          <a:p>
            <a:pPr marL="0" indent="0">
              <a:buNone/>
            </a:pPr>
            <a:r>
              <a:rPr lang="en-US" sz="3200" dirty="0"/>
              <a:t>11:25 – Share Results with the Group</a:t>
            </a:r>
          </a:p>
          <a:p>
            <a:pPr marL="0" indent="0">
              <a:buNone/>
            </a:pPr>
            <a:r>
              <a:rPr lang="en-US" sz="3200" dirty="0"/>
              <a:t>11:35 – Wrap-Up </a:t>
            </a:r>
          </a:p>
        </p:txBody>
      </p:sp>
    </p:spTree>
    <p:extLst>
      <p:ext uri="{BB962C8B-B14F-4D97-AF65-F5344CB8AC3E}">
        <p14:creationId xmlns:p14="http://schemas.microsoft.com/office/powerpoint/2010/main" val="331307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Defining Our Terms</a:t>
            </a:r>
          </a:p>
        </p:txBody>
      </p:sp>
      <p:sp>
        <p:nvSpPr>
          <p:cNvPr id="5" name="Text Placeholder 4"/>
          <p:cNvSpPr>
            <a:spLocks noGrp="1"/>
          </p:cNvSpPr>
          <p:nvPr>
            <p:ph type="body" idx="1"/>
          </p:nvPr>
        </p:nvSpPr>
        <p:spPr/>
        <p:txBody>
          <a:bodyPr/>
          <a:lstStyle/>
          <a:p>
            <a:r>
              <a:rPr lang="en-US" dirty="0"/>
              <a:t>Open Access, Social Justice, and Health Equity</a:t>
            </a:r>
          </a:p>
        </p:txBody>
      </p:sp>
    </p:spTree>
    <p:extLst>
      <p:ext uri="{BB962C8B-B14F-4D97-AF65-F5344CB8AC3E}">
        <p14:creationId xmlns:p14="http://schemas.microsoft.com/office/powerpoint/2010/main" val="207109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F6F7-B96B-4B83-8E93-077BEC0C9C2B}"/>
              </a:ext>
            </a:extLst>
          </p:cNvPr>
          <p:cNvSpPr>
            <a:spLocks noGrp="1"/>
          </p:cNvSpPr>
          <p:nvPr>
            <p:ph type="title"/>
          </p:nvPr>
        </p:nvSpPr>
        <p:spPr/>
        <p:txBody>
          <a:bodyPr/>
          <a:lstStyle/>
          <a:p>
            <a:r>
              <a:rPr lang="en-US" dirty="0"/>
              <a:t>Open Access</a:t>
            </a:r>
          </a:p>
        </p:txBody>
      </p:sp>
      <p:sp>
        <p:nvSpPr>
          <p:cNvPr id="3" name="Content Placeholder 2">
            <a:extLst>
              <a:ext uri="{FF2B5EF4-FFF2-40B4-BE49-F238E27FC236}">
                <a16:creationId xmlns:a16="http://schemas.microsoft.com/office/drawing/2014/main" id="{E813659D-15A8-4FBA-AF46-A7EB441F9D7D}"/>
              </a:ext>
            </a:extLst>
          </p:cNvPr>
          <p:cNvSpPr>
            <a:spLocks noGrp="1"/>
          </p:cNvSpPr>
          <p:nvPr>
            <p:ph sz="half" idx="1"/>
          </p:nvPr>
        </p:nvSpPr>
        <p:spPr>
          <a:xfrm>
            <a:off x="1371600" y="2010457"/>
            <a:ext cx="4447786" cy="3581401"/>
          </a:xfrm>
        </p:spPr>
        <p:txBody>
          <a:bodyPr>
            <a:normAutofit/>
          </a:bodyPr>
          <a:lstStyle/>
          <a:p>
            <a:pPr marL="0" indent="0">
              <a:buNone/>
            </a:pPr>
            <a:r>
              <a:rPr lang="en-US" dirty="0"/>
              <a:t>According to </a:t>
            </a:r>
            <a:r>
              <a:rPr lang="en-US" dirty="0">
                <a:hlinkClick r:id="rId2"/>
              </a:rPr>
              <a:t>SPARC</a:t>
            </a:r>
            <a:r>
              <a:rPr lang="en-US" dirty="0"/>
              <a:t>:</a:t>
            </a:r>
          </a:p>
          <a:p>
            <a:pPr marL="0" indent="0">
              <a:buNone/>
            </a:pPr>
            <a:r>
              <a:rPr lang="en-US" dirty="0"/>
              <a:t>Open Access is the free, immediate, online availability of research articles coupled with the rights to use these articles fully in the digital environment. </a:t>
            </a:r>
          </a:p>
          <a:p>
            <a:pPr marL="0" indent="0">
              <a:buNone/>
            </a:pPr>
            <a:endParaRPr lang="en-US" dirty="0"/>
          </a:p>
          <a:p>
            <a:pPr marL="0" indent="0">
              <a:buNone/>
            </a:pPr>
            <a:r>
              <a:rPr lang="en-US" dirty="0"/>
              <a:t>Open Access ensures that anyone can access and use these results—to turn ideas into industries and breakthroughs into better lives.</a:t>
            </a:r>
          </a:p>
        </p:txBody>
      </p:sp>
      <p:pic>
        <p:nvPicPr>
          <p:cNvPr id="6" name="Content Placeholder 5">
            <a:extLst>
              <a:ext uri="{FF2B5EF4-FFF2-40B4-BE49-F238E27FC236}">
                <a16:creationId xmlns:a16="http://schemas.microsoft.com/office/drawing/2014/main" id="{BDF9AA85-7DC2-45DF-98D2-DDEF7D9ED7F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31191" y="1917577"/>
            <a:ext cx="4988978" cy="3398741"/>
          </a:xfrm>
        </p:spPr>
      </p:pic>
      <p:sp>
        <p:nvSpPr>
          <p:cNvPr id="7" name="Rectangle 6">
            <a:extLst>
              <a:ext uri="{FF2B5EF4-FFF2-40B4-BE49-F238E27FC236}">
                <a16:creationId xmlns:a16="http://schemas.microsoft.com/office/drawing/2014/main" id="{94E89358-5ECE-4DE4-9564-75D2BCAFC576}"/>
              </a:ext>
            </a:extLst>
          </p:cNvPr>
          <p:cNvSpPr/>
          <p:nvPr/>
        </p:nvSpPr>
        <p:spPr>
          <a:xfrm>
            <a:off x="7095294" y="5316318"/>
            <a:ext cx="3984072" cy="276999"/>
          </a:xfrm>
          <a:prstGeom prst="rect">
            <a:avLst/>
          </a:prstGeom>
        </p:spPr>
        <p:txBody>
          <a:bodyPr wrap="square">
            <a:spAutoFit/>
          </a:bodyPr>
          <a:lstStyle/>
          <a:p>
            <a:r>
              <a:rPr lang="en-US" sz="1200" dirty="0"/>
              <a:t>Source: </a:t>
            </a:r>
            <a:r>
              <a:rPr lang="en-US" sz="1200" dirty="0">
                <a:hlinkClick r:id="rId4"/>
              </a:rPr>
              <a:t>https://kib.ki.se/en/publish-analyse/open-access</a:t>
            </a:r>
            <a:endParaRPr lang="en-US" sz="1200" dirty="0"/>
          </a:p>
        </p:txBody>
      </p:sp>
    </p:spTree>
    <p:extLst>
      <p:ext uri="{BB962C8B-B14F-4D97-AF65-F5344CB8AC3E}">
        <p14:creationId xmlns:p14="http://schemas.microsoft.com/office/powerpoint/2010/main" val="709683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304A3-B6F0-4CE3-BAB1-B6E08B6A087E}"/>
              </a:ext>
            </a:extLst>
          </p:cNvPr>
          <p:cNvSpPr>
            <a:spLocks noGrp="1"/>
          </p:cNvSpPr>
          <p:nvPr>
            <p:ph type="title"/>
          </p:nvPr>
        </p:nvSpPr>
        <p:spPr/>
        <p:txBody>
          <a:bodyPr>
            <a:normAutofit/>
          </a:bodyPr>
          <a:lstStyle/>
          <a:p>
            <a:r>
              <a:rPr lang="en-US" dirty="0"/>
              <a:t>Social Justice</a:t>
            </a:r>
            <a:br>
              <a:rPr lang="en-US" dirty="0"/>
            </a:br>
            <a:r>
              <a:rPr lang="en-US" sz="2200" dirty="0"/>
              <a:t>The idea of acting with equality, fairness and dignity to all human beings.</a:t>
            </a:r>
          </a:p>
        </p:txBody>
      </p:sp>
      <p:sp>
        <p:nvSpPr>
          <p:cNvPr id="3" name="Content Placeholder 2">
            <a:extLst>
              <a:ext uri="{FF2B5EF4-FFF2-40B4-BE49-F238E27FC236}">
                <a16:creationId xmlns:a16="http://schemas.microsoft.com/office/drawing/2014/main" id="{B23B3A7B-A51E-4AFB-931D-0832B7C5F0AA}"/>
              </a:ext>
            </a:extLst>
          </p:cNvPr>
          <p:cNvSpPr>
            <a:spLocks noGrp="1"/>
          </p:cNvSpPr>
          <p:nvPr>
            <p:ph sz="half" idx="1"/>
          </p:nvPr>
        </p:nvSpPr>
        <p:spPr/>
        <p:txBody>
          <a:bodyPr>
            <a:normAutofit/>
          </a:bodyPr>
          <a:lstStyle/>
          <a:p>
            <a:pPr marL="0" indent="0">
              <a:buNone/>
            </a:pPr>
            <a:r>
              <a:rPr lang="en-US" sz="1800" dirty="0"/>
              <a:t>“Social justice is the view that everyone deserves equal economic, political and social rights and opportunities.”</a:t>
            </a:r>
          </a:p>
          <a:p>
            <a:pPr marL="0" indent="0" algn="r">
              <a:buNone/>
            </a:pPr>
            <a:r>
              <a:rPr lang="en-US" sz="1800" dirty="0"/>
              <a:t>– National Association of Social Workers</a:t>
            </a:r>
          </a:p>
          <a:p>
            <a:pPr marL="0" indent="0">
              <a:buNone/>
            </a:pPr>
            <a:endParaRPr lang="en-US" sz="1800" dirty="0"/>
          </a:p>
          <a:p>
            <a:pPr marL="0" indent="0">
              <a:buNone/>
            </a:pPr>
            <a:r>
              <a:rPr lang="en-US" sz="1800" dirty="0"/>
              <a:t>“Social justice also imposes on each of us a personal responsibility to work with others to design and continually perfect our institutions as tools for personal and social development.”</a:t>
            </a:r>
          </a:p>
          <a:p>
            <a:pPr marL="0" indent="0" algn="r">
              <a:buNone/>
            </a:pPr>
            <a:r>
              <a:rPr lang="en-US" sz="1800" dirty="0"/>
              <a:t>– Center for Economic and Social Justice</a:t>
            </a:r>
          </a:p>
        </p:txBody>
      </p:sp>
      <p:pic>
        <p:nvPicPr>
          <p:cNvPr id="9" name="Content Placeholder 8">
            <a:extLst>
              <a:ext uri="{FF2B5EF4-FFF2-40B4-BE49-F238E27FC236}">
                <a16:creationId xmlns:a16="http://schemas.microsoft.com/office/drawing/2014/main" id="{22FBD989-3785-48EE-8FE5-0F050DAF345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24625" y="2375273"/>
            <a:ext cx="4448175" cy="3402853"/>
          </a:xfrm>
        </p:spPr>
      </p:pic>
      <p:sp>
        <p:nvSpPr>
          <p:cNvPr id="10" name="Rectangle 9">
            <a:extLst>
              <a:ext uri="{FF2B5EF4-FFF2-40B4-BE49-F238E27FC236}">
                <a16:creationId xmlns:a16="http://schemas.microsoft.com/office/drawing/2014/main" id="{EB781DBA-3C02-4E62-BEB2-D8D04597DCCC}"/>
              </a:ext>
            </a:extLst>
          </p:cNvPr>
          <p:cNvSpPr/>
          <p:nvPr/>
        </p:nvSpPr>
        <p:spPr>
          <a:xfrm>
            <a:off x="6918424" y="6034901"/>
            <a:ext cx="3759684" cy="276999"/>
          </a:xfrm>
          <a:prstGeom prst="rect">
            <a:avLst/>
          </a:prstGeom>
        </p:spPr>
        <p:txBody>
          <a:bodyPr wrap="none">
            <a:spAutoFit/>
          </a:bodyPr>
          <a:lstStyle/>
          <a:p>
            <a:r>
              <a:rPr lang="en-US" sz="1200" dirty="0"/>
              <a:t>Source: </a:t>
            </a:r>
            <a:r>
              <a:rPr lang="en-US" sz="1200" dirty="0">
                <a:hlinkClick r:id="rId3"/>
              </a:rPr>
              <a:t>https://www.healthyfife.net/health-inequalities/</a:t>
            </a:r>
            <a:endParaRPr lang="en-US" sz="1200" dirty="0"/>
          </a:p>
        </p:txBody>
      </p:sp>
    </p:spTree>
    <p:extLst>
      <p:ext uri="{BB962C8B-B14F-4D97-AF65-F5344CB8AC3E}">
        <p14:creationId xmlns:p14="http://schemas.microsoft.com/office/powerpoint/2010/main" val="3885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976AF-0CF6-492B-850F-8B78A5DBDC9B}"/>
              </a:ext>
            </a:extLst>
          </p:cNvPr>
          <p:cNvSpPr>
            <a:spLocks noGrp="1"/>
          </p:cNvSpPr>
          <p:nvPr>
            <p:ph type="title"/>
          </p:nvPr>
        </p:nvSpPr>
        <p:spPr/>
        <p:txBody>
          <a:bodyPr/>
          <a:lstStyle/>
          <a:p>
            <a:r>
              <a:rPr lang="en-US" dirty="0"/>
              <a:t>Equality vs. Equity</a:t>
            </a:r>
            <a:br>
              <a:rPr lang="en-US" dirty="0"/>
            </a:br>
            <a:r>
              <a:rPr lang="en-US" sz="3200" dirty="0"/>
              <a:t>Social Justice should (hopefully) aim to be equitable.</a:t>
            </a:r>
          </a:p>
        </p:txBody>
      </p:sp>
      <p:sp>
        <p:nvSpPr>
          <p:cNvPr id="3" name="Content Placeholder 2">
            <a:extLst>
              <a:ext uri="{FF2B5EF4-FFF2-40B4-BE49-F238E27FC236}">
                <a16:creationId xmlns:a16="http://schemas.microsoft.com/office/drawing/2014/main" id="{DA89F580-B3D4-49C7-8314-AD4A5A008E2D}"/>
              </a:ext>
            </a:extLst>
          </p:cNvPr>
          <p:cNvSpPr>
            <a:spLocks noGrp="1"/>
          </p:cNvSpPr>
          <p:nvPr>
            <p:ph sz="half" idx="1"/>
          </p:nvPr>
        </p:nvSpPr>
        <p:spPr/>
        <p:txBody>
          <a:bodyPr>
            <a:normAutofit fontScale="70000" lnSpcReduction="20000"/>
          </a:bodyPr>
          <a:lstStyle/>
          <a:p>
            <a:r>
              <a:rPr lang="en-US" sz="2600" dirty="0"/>
              <a:t>The goal of equality is to make sure that everyone has the same things to be successful. </a:t>
            </a:r>
          </a:p>
          <a:p>
            <a:pPr marL="0" indent="0">
              <a:buNone/>
            </a:pPr>
            <a:endParaRPr lang="en-US" sz="2600" dirty="0"/>
          </a:p>
          <a:p>
            <a:r>
              <a:rPr lang="en-US" sz="2600" dirty="0"/>
              <a:t>Equity is trying to understand where people are coming from and give them what </a:t>
            </a:r>
            <a:r>
              <a:rPr lang="en-US" sz="2600" b="1" dirty="0"/>
              <a:t>they</a:t>
            </a:r>
            <a:r>
              <a:rPr lang="en-US" sz="2600" dirty="0"/>
              <a:t> need to be successful. </a:t>
            </a:r>
          </a:p>
          <a:p>
            <a:endParaRPr lang="en-US" sz="2600" dirty="0"/>
          </a:p>
          <a:p>
            <a:pPr marL="0" indent="0" algn="ctr">
              <a:buNone/>
            </a:pPr>
            <a:r>
              <a:rPr lang="en-US" sz="2600" dirty="0"/>
              <a:t>Equality is similar to equity in that it is seeking fairness for everyone, but it assumes that everyone starts equally as well.</a:t>
            </a:r>
          </a:p>
          <a:p>
            <a:endParaRPr lang="en-US" dirty="0"/>
          </a:p>
        </p:txBody>
      </p:sp>
      <p:pic>
        <p:nvPicPr>
          <p:cNvPr id="6" name="Content Placeholder 5">
            <a:extLst>
              <a:ext uri="{FF2B5EF4-FFF2-40B4-BE49-F238E27FC236}">
                <a16:creationId xmlns:a16="http://schemas.microsoft.com/office/drawing/2014/main" id="{04AEBF37-7BEC-4738-B0DB-220174C312D1}"/>
              </a:ext>
            </a:extLst>
          </p:cNvPr>
          <p:cNvPicPr>
            <a:picLocks noGrp="1" noChangeAspect="1"/>
          </p:cNvPicPr>
          <p:nvPr>
            <p:ph sz="half" idx="2"/>
          </p:nvPr>
        </p:nvPicPr>
        <p:blipFill>
          <a:blip r:embed="rId2" cstate="hqprint">
            <a:extLst>
              <a:ext uri="{28A0092B-C50C-407E-A947-70E740481C1C}">
                <a14:useLocalDpi xmlns:a14="http://schemas.microsoft.com/office/drawing/2010/main" val="0"/>
              </a:ext>
            </a:extLst>
          </a:blip>
          <a:stretch>
            <a:fillRect/>
          </a:stretch>
        </p:blipFill>
        <p:spPr>
          <a:xfrm>
            <a:off x="6415483" y="2224107"/>
            <a:ext cx="5181600" cy="2916809"/>
          </a:xfrm>
        </p:spPr>
      </p:pic>
      <p:sp>
        <p:nvSpPr>
          <p:cNvPr id="7" name="Rectangle 6">
            <a:extLst>
              <a:ext uri="{FF2B5EF4-FFF2-40B4-BE49-F238E27FC236}">
                <a16:creationId xmlns:a16="http://schemas.microsoft.com/office/drawing/2014/main" id="{9F102FB0-8983-4BF4-BED5-191D16D46B66}"/>
              </a:ext>
            </a:extLst>
          </p:cNvPr>
          <p:cNvSpPr/>
          <p:nvPr/>
        </p:nvSpPr>
        <p:spPr>
          <a:xfrm>
            <a:off x="1345961" y="6048734"/>
            <a:ext cx="4166077" cy="307777"/>
          </a:xfrm>
          <a:prstGeom prst="rect">
            <a:avLst/>
          </a:prstGeom>
        </p:spPr>
        <p:txBody>
          <a:bodyPr wrap="none">
            <a:spAutoFit/>
          </a:bodyPr>
          <a:lstStyle/>
          <a:p>
            <a:r>
              <a:rPr lang="en-US" sz="1400" dirty="0">
                <a:hlinkClick r:id="rId3"/>
              </a:rPr>
              <a:t>http://www.societyfordiversity.org/equality-vs-equity/</a:t>
            </a:r>
            <a:r>
              <a:rPr lang="en-US" sz="1400" dirty="0"/>
              <a:t> </a:t>
            </a:r>
          </a:p>
        </p:txBody>
      </p:sp>
      <p:sp>
        <p:nvSpPr>
          <p:cNvPr id="8" name="Rectangle 7">
            <a:extLst>
              <a:ext uri="{FF2B5EF4-FFF2-40B4-BE49-F238E27FC236}">
                <a16:creationId xmlns:a16="http://schemas.microsoft.com/office/drawing/2014/main" id="{3D0254F3-0967-49BD-8C10-6D18DE025A66}"/>
              </a:ext>
            </a:extLst>
          </p:cNvPr>
          <p:cNvSpPr/>
          <p:nvPr/>
        </p:nvSpPr>
        <p:spPr>
          <a:xfrm>
            <a:off x="6306426" y="5257174"/>
            <a:ext cx="5399713" cy="276999"/>
          </a:xfrm>
          <a:prstGeom prst="rect">
            <a:avLst/>
          </a:prstGeom>
        </p:spPr>
        <p:txBody>
          <a:bodyPr wrap="square">
            <a:spAutoFit/>
          </a:bodyPr>
          <a:lstStyle/>
          <a:p>
            <a:r>
              <a:rPr lang="en-US" sz="1200" dirty="0"/>
              <a:t>Source: </a:t>
            </a:r>
            <a:r>
              <a:rPr lang="en-US" sz="1200" dirty="0">
                <a:hlinkClick r:id="rId4"/>
              </a:rPr>
              <a:t>https://www.rwjf.org/en/library/infographics/visualizing-health-equity.html</a:t>
            </a:r>
            <a:r>
              <a:rPr lang="en-US" sz="1200" dirty="0"/>
              <a:t> </a:t>
            </a:r>
          </a:p>
        </p:txBody>
      </p:sp>
    </p:spTree>
    <p:extLst>
      <p:ext uri="{BB962C8B-B14F-4D97-AF65-F5344CB8AC3E}">
        <p14:creationId xmlns:p14="http://schemas.microsoft.com/office/powerpoint/2010/main" val="1674843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Equity</a:t>
            </a:r>
          </a:p>
        </p:txBody>
      </p:sp>
      <p:sp>
        <p:nvSpPr>
          <p:cNvPr id="3" name="Content Placeholder 2"/>
          <p:cNvSpPr>
            <a:spLocks noGrp="1"/>
          </p:cNvSpPr>
          <p:nvPr>
            <p:ph sz="half" idx="1"/>
          </p:nvPr>
        </p:nvSpPr>
        <p:spPr>
          <a:xfrm>
            <a:off x="1371600" y="1672683"/>
            <a:ext cx="4522124" cy="4194717"/>
          </a:xfrm>
        </p:spPr>
        <p:txBody>
          <a:bodyPr>
            <a:normAutofit fontScale="92500" lnSpcReduction="10000"/>
          </a:bodyPr>
          <a:lstStyle/>
          <a:p>
            <a:pPr marL="0" indent="0">
              <a:buNone/>
            </a:pPr>
            <a:r>
              <a:rPr lang="en-US" dirty="0">
                <a:hlinkClick r:id="rId2"/>
              </a:rPr>
              <a:t>American Public Health Association:</a:t>
            </a:r>
            <a:endParaRPr lang="en-US" dirty="0"/>
          </a:p>
          <a:p>
            <a:r>
              <a:rPr lang="en-US" dirty="0"/>
              <a:t>Everyone has the opportunity to attain their highest level of health.</a:t>
            </a:r>
          </a:p>
          <a:p>
            <a:r>
              <a:rPr lang="en-US" dirty="0"/>
              <a:t>How do we achieve health equity? </a:t>
            </a:r>
          </a:p>
          <a:p>
            <a:pPr lvl="1"/>
            <a:r>
              <a:rPr lang="en-US" dirty="0"/>
              <a:t>We value all people equally. </a:t>
            </a:r>
          </a:p>
          <a:p>
            <a:pPr lvl="1"/>
            <a:r>
              <a:rPr lang="en-US" dirty="0"/>
              <a:t>We optimize the conditions in which people are born, grow, live, work, learn and age. </a:t>
            </a:r>
          </a:p>
          <a:p>
            <a:pPr lvl="1"/>
            <a:r>
              <a:rPr lang="en-US" dirty="0"/>
              <a:t>We work with other sectors to address the factors that influence health, including employment, housing, education, health care, public safety and food access.</a:t>
            </a:r>
          </a:p>
          <a:p>
            <a:endParaRPr lang="en-US" dirty="0"/>
          </a:p>
          <a:p>
            <a:endParaRPr lang="en-US" dirty="0"/>
          </a:p>
          <a:p>
            <a:pPr marL="0" indent="0">
              <a:buNone/>
            </a:pPr>
            <a:endParaRPr lang="en-US" dirty="0"/>
          </a:p>
          <a:p>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524625" y="2050080"/>
            <a:ext cx="4448175" cy="3439922"/>
          </a:xfrm>
        </p:spPr>
      </p:pic>
      <p:sp>
        <p:nvSpPr>
          <p:cNvPr id="6" name="Rectangle 5"/>
          <p:cNvSpPr/>
          <p:nvPr/>
        </p:nvSpPr>
        <p:spPr>
          <a:xfrm>
            <a:off x="6881039" y="5590401"/>
            <a:ext cx="4091761" cy="276999"/>
          </a:xfrm>
          <a:prstGeom prst="rect">
            <a:avLst/>
          </a:prstGeom>
        </p:spPr>
        <p:txBody>
          <a:bodyPr wrap="none">
            <a:spAutoFit/>
          </a:bodyPr>
          <a:lstStyle/>
          <a:p>
            <a:r>
              <a:rPr lang="en-US" sz="1200" dirty="0"/>
              <a:t>Source: </a:t>
            </a:r>
            <a:r>
              <a:rPr lang="en-US" sz="1200" dirty="0">
                <a:hlinkClick r:id="rId4"/>
              </a:rPr>
              <a:t>https://www.planning.org/blog/blogpost/9104610/</a:t>
            </a:r>
            <a:r>
              <a:rPr lang="en-US" sz="1200" dirty="0"/>
              <a:t> </a:t>
            </a:r>
          </a:p>
        </p:txBody>
      </p:sp>
    </p:spTree>
    <p:extLst>
      <p:ext uri="{BB962C8B-B14F-4D97-AF65-F5344CB8AC3E}">
        <p14:creationId xmlns:p14="http://schemas.microsoft.com/office/powerpoint/2010/main" val="390194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574FB-A7FA-4F13-8E1E-E04B9292407E}"/>
              </a:ext>
            </a:extLst>
          </p:cNvPr>
          <p:cNvSpPr>
            <a:spLocks noGrp="1"/>
          </p:cNvSpPr>
          <p:nvPr>
            <p:ph type="title"/>
          </p:nvPr>
        </p:nvSpPr>
        <p:spPr>
          <a:xfrm>
            <a:off x="1213658" y="137160"/>
            <a:ext cx="9601200" cy="1485900"/>
          </a:xfrm>
        </p:spPr>
        <p:txBody>
          <a:bodyPr/>
          <a:lstStyle/>
          <a:p>
            <a:r>
              <a:rPr lang="en-US" dirty="0"/>
              <a:t>Why Does It Matter? </a:t>
            </a:r>
          </a:p>
        </p:txBody>
      </p:sp>
      <p:sp>
        <p:nvSpPr>
          <p:cNvPr id="3" name="Content Placeholder 2">
            <a:extLst>
              <a:ext uri="{FF2B5EF4-FFF2-40B4-BE49-F238E27FC236}">
                <a16:creationId xmlns:a16="http://schemas.microsoft.com/office/drawing/2014/main" id="{090BB67A-E5B5-4843-980D-BD78BD55A1F6}"/>
              </a:ext>
            </a:extLst>
          </p:cNvPr>
          <p:cNvSpPr>
            <a:spLocks noGrp="1"/>
          </p:cNvSpPr>
          <p:nvPr>
            <p:ph sz="half" idx="1"/>
          </p:nvPr>
        </p:nvSpPr>
        <p:spPr>
          <a:xfrm>
            <a:off x="1371600" y="1687484"/>
            <a:ext cx="4447786" cy="5062451"/>
          </a:xfrm>
        </p:spPr>
        <p:txBody>
          <a:bodyPr>
            <a:normAutofit fontScale="55000" lnSpcReduction="20000"/>
          </a:bodyPr>
          <a:lstStyle/>
          <a:p>
            <a:r>
              <a:rPr lang="en-US" sz="3600" dirty="0">
                <a:hlinkClick r:id="rId2"/>
              </a:rPr>
              <a:t>46033</a:t>
            </a:r>
            <a:r>
              <a:rPr lang="en-US" sz="3600" dirty="0"/>
              <a:t> </a:t>
            </a:r>
          </a:p>
          <a:p>
            <a:pPr lvl="1"/>
            <a:r>
              <a:rPr lang="en-US" sz="3600" dirty="0"/>
              <a:t>High School Graduates: 99%</a:t>
            </a:r>
          </a:p>
          <a:p>
            <a:pPr lvl="1"/>
            <a:r>
              <a:rPr lang="en-US" sz="3600" dirty="0"/>
              <a:t>Median Household Income: $124,712 </a:t>
            </a:r>
          </a:p>
          <a:p>
            <a:pPr marL="457200" lvl="1" indent="0">
              <a:buNone/>
            </a:pPr>
            <a:endParaRPr lang="en-US" sz="3600" dirty="0"/>
          </a:p>
          <a:p>
            <a:r>
              <a:rPr lang="en-US" sz="3600" dirty="0">
                <a:hlinkClick r:id="rId2"/>
              </a:rPr>
              <a:t>46225</a:t>
            </a:r>
            <a:endParaRPr lang="en-US" sz="3600" dirty="0"/>
          </a:p>
          <a:p>
            <a:pPr lvl="1"/>
            <a:r>
              <a:rPr lang="en-US" sz="3600" dirty="0"/>
              <a:t>High School Graduates: 69.3%</a:t>
            </a:r>
          </a:p>
          <a:p>
            <a:pPr lvl="1"/>
            <a:r>
              <a:rPr lang="en-US" sz="3600" dirty="0"/>
              <a:t>Median Household Income: $33,688 </a:t>
            </a:r>
          </a:p>
          <a:p>
            <a:pPr lvl="1"/>
            <a:endParaRPr lang="en-US" dirty="0"/>
          </a:p>
          <a:p>
            <a:pPr lvl="1"/>
            <a:endParaRPr lang="en-US" dirty="0"/>
          </a:p>
          <a:p>
            <a:pPr marL="0" indent="0" algn="ctr">
              <a:buNone/>
            </a:pPr>
            <a:r>
              <a:rPr lang="en-US" sz="5100" b="1" dirty="0"/>
              <a:t>28 miles and 14 years of life</a:t>
            </a:r>
          </a:p>
          <a:p>
            <a:pPr marL="0" indent="0">
              <a:buNone/>
            </a:pPr>
            <a:endParaRPr lang="en-US" dirty="0"/>
          </a:p>
          <a:p>
            <a:pPr marL="0" indent="0">
              <a:buNone/>
            </a:pPr>
            <a:endParaRPr lang="en-US" dirty="0"/>
          </a:p>
          <a:p>
            <a:pPr marL="0" indent="0">
              <a:buNone/>
            </a:pPr>
            <a:endParaRPr lang="en-US" dirty="0"/>
          </a:p>
          <a:p>
            <a:pPr marL="0" indent="0" algn="r">
              <a:buNone/>
            </a:pPr>
            <a:r>
              <a:rPr lang="en-US" sz="1600" dirty="0"/>
              <a:t>(Source: 2013-2017 American Community Survey 5-Year Estimates)</a:t>
            </a:r>
          </a:p>
          <a:p>
            <a:endParaRPr lang="en-US" dirty="0"/>
          </a:p>
        </p:txBody>
      </p:sp>
      <p:pic>
        <p:nvPicPr>
          <p:cNvPr id="6" name="Content Placeholder 5">
            <a:hlinkClick r:id="rId3"/>
            <a:extLst>
              <a:ext uri="{FF2B5EF4-FFF2-40B4-BE49-F238E27FC236}">
                <a16:creationId xmlns:a16="http://schemas.microsoft.com/office/drawing/2014/main" id="{9D86758E-6B3B-4ED1-9863-8CF01E5403AE}"/>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9690" t="5339" r="2816" b="4604"/>
          <a:stretch/>
        </p:blipFill>
        <p:spPr>
          <a:xfrm>
            <a:off x="6978008" y="1687484"/>
            <a:ext cx="3978823" cy="3978822"/>
          </a:xfrm>
        </p:spPr>
      </p:pic>
      <p:sp>
        <p:nvSpPr>
          <p:cNvPr id="7" name="TextBox 6">
            <a:extLst>
              <a:ext uri="{FF2B5EF4-FFF2-40B4-BE49-F238E27FC236}">
                <a16:creationId xmlns:a16="http://schemas.microsoft.com/office/drawing/2014/main" id="{302AE56B-5563-4239-B59F-541B0A378D5C}"/>
              </a:ext>
            </a:extLst>
          </p:cNvPr>
          <p:cNvSpPr txBox="1"/>
          <p:nvPr/>
        </p:nvSpPr>
        <p:spPr>
          <a:xfrm>
            <a:off x="6727970" y="6038463"/>
            <a:ext cx="4677092" cy="276999"/>
          </a:xfrm>
          <a:prstGeom prst="rect">
            <a:avLst/>
          </a:prstGeom>
          <a:noFill/>
        </p:spPr>
        <p:txBody>
          <a:bodyPr wrap="square" rtlCol="0">
            <a:spAutoFit/>
          </a:bodyPr>
          <a:lstStyle/>
          <a:p>
            <a:r>
              <a:rPr lang="en-US" sz="1200" dirty="0">
                <a:hlinkClick r:id="rId3"/>
              </a:rPr>
              <a:t>Worlds Apart: Gaps in Life Expectancy in the Indianapolis Metro Area</a:t>
            </a:r>
            <a:endParaRPr lang="en-US" sz="1200" dirty="0"/>
          </a:p>
        </p:txBody>
      </p:sp>
      <p:sp>
        <p:nvSpPr>
          <p:cNvPr id="4" name="TextBox 3"/>
          <p:cNvSpPr txBox="1"/>
          <p:nvPr/>
        </p:nvSpPr>
        <p:spPr>
          <a:xfrm>
            <a:off x="6537761" y="1253728"/>
            <a:ext cx="4859315" cy="369332"/>
          </a:xfrm>
          <a:prstGeom prst="rect">
            <a:avLst/>
          </a:prstGeom>
          <a:noFill/>
        </p:spPr>
        <p:txBody>
          <a:bodyPr wrap="square" rtlCol="0">
            <a:spAutoFit/>
          </a:bodyPr>
          <a:lstStyle/>
          <a:p>
            <a:r>
              <a:rPr lang="en-US" dirty="0"/>
              <a:t>Life Expectancy in the Indianapolis Metro Area</a:t>
            </a:r>
          </a:p>
        </p:txBody>
      </p:sp>
    </p:spTree>
    <p:extLst>
      <p:ext uri="{BB962C8B-B14F-4D97-AF65-F5344CB8AC3E}">
        <p14:creationId xmlns:p14="http://schemas.microsoft.com/office/powerpoint/2010/main" val="58420453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1173</TotalTime>
  <Words>1604</Words>
  <Application>Microsoft Office PowerPoint</Application>
  <PresentationFormat>Widescreen</PresentationFormat>
  <Paragraphs>190</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Franklin Gothic Book</vt:lpstr>
      <vt:lpstr>Crop</vt:lpstr>
      <vt:lpstr>Open Access and Social Justice</vt:lpstr>
      <vt:lpstr>Caitlin A. Pike</vt:lpstr>
      <vt:lpstr>Agenda</vt:lpstr>
      <vt:lpstr>Defining Our Terms</vt:lpstr>
      <vt:lpstr>Open Access</vt:lpstr>
      <vt:lpstr>Social Justice The idea of acting with equality, fairness and dignity to all human beings.</vt:lpstr>
      <vt:lpstr>Equality vs. Equity Social Justice should (hopefully) aim to be equitable.</vt:lpstr>
      <vt:lpstr>Health Equity</vt:lpstr>
      <vt:lpstr>Why Does It Matter? </vt:lpstr>
      <vt:lpstr>Student Views on Open Access</vt:lpstr>
      <vt:lpstr>Demographics</vt:lpstr>
      <vt:lpstr>What does the Library pay for?</vt:lpstr>
      <vt:lpstr>Anticipating Need and Accessibility</vt:lpstr>
      <vt:lpstr>Are subscriptions fair to those who can’t pay?</vt:lpstr>
      <vt:lpstr>It is fair that only people with subscriptions can access peer-reviewed research.  [Definitely Not (1 or 2)] </vt:lpstr>
      <vt:lpstr>It is fair that only people with subscriptions can access peer-reviewed research. [Neutral (3)] </vt:lpstr>
      <vt:lpstr>It is fair that only people with subscriptions can access peer-reviewed research. [Definitely (4 or 5)] </vt:lpstr>
      <vt:lpstr>Activity: Knowledge Cafe</vt:lpstr>
      <vt:lpstr>Questions for Each Group</vt:lpstr>
      <vt:lpstr>Final Takeaways</vt:lpstr>
      <vt:lpstr>I believe that we shouldn’t be neutral!</vt:lpstr>
      <vt:lpstr>Resources for Learning More…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Elevating the ‘Open’ Conversation</dc:title>
  <dc:creator>Lana</dc:creator>
  <cp:lastModifiedBy>Pike, Caitlin Ann</cp:lastModifiedBy>
  <cp:revision>56</cp:revision>
  <dcterms:created xsi:type="dcterms:W3CDTF">2019-04-26T00:31:44Z</dcterms:created>
  <dcterms:modified xsi:type="dcterms:W3CDTF">2019-10-28T21:53:22Z</dcterms:modified>
</cp:coreProperties>
</file>