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77" r:id="rId3"/>
    <p:sldId id="272" r:id="rId4"/>
    <p:sldId id="258" r:id="rId5"/>
    <p:sldId id="259" r:id="rId6"/>
    <p:sldId id="261" r:id="rId7"/>
    <p:sldId id="273" r:id="rId8"/>
    <p:sldId id="260" r:id="rId9"/>
    <p:sldId id="262" r:id="rId10"/>
    <p:sldId id="263" r:id="rId11"/>
    <p:sldId id="264" r:id="rId12"/>
    <p:sldId id="265" r:id="rId13"/>
    <p:sldId id="266" r:id="rId14"/>
    <p:sldId id="267" r:id="rId15"/>
    <p:sldId id="268" r:id="rId16"/>
    <p:sldId id="269" r:id="rId17"/>
    <p:sldId id="275" r:id="rId18"/>
    <p:sldId id="274" r:id="rId19"/>
    <p:sldId id="271" r:id="rId20"/>
    <p:sldId id="276" r:id="rId21"/>
    <p:sldId id="270"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6" d="100"/>
          <a:sy n="86" d="100"/>
        </p:scale>
        <p:origin x="52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What is your School?</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Number of Students</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Engineering and Technology</c:v>
                </c:pt>
                <c:pt idx="1">
                  <c:v>Science</c:v>
                </c:pt>
                <c:pt idx="2">
                  <c:v>Business</c:v>
                </c:pt>
                <c:pt idx="3">
                  <c:v>Liberal Arts</c:v>
                </c:pt>
                <c:pt idx="4">
                  <c:v>Health and Human Sciences</c:v>
                </c:pt>
                <c:pt idx="5">
                  <c:v>University College</c:v>
                </c:pt>
                <c:pt idx="6">
                  <c:v>Education</c:v>
                </c:pt>
                <c:pt idx="7">
                  <c:v>Social Work</c:v>
                </c:pt>
                <c:pt idx="8">
                  <c:v>Informatics and Computing</c:v>
                </c:pt>
                <c:pt idx="9">
                  <c:v>Nursing</c:v>
                </c:pt>
                <c:pt idx="10">
                  <c:v>Environmental and Public Affairs</c:v>
                </c:pt>
                <c:pt idx="11">
                  <c:v>Philanthropy</c:v>
                </c:pt>
              </c:strCache>
            </c:strRef>
          </c:cat>
          <c:val>
            <c:numRef>
              <c:f>Sheet1!$B$2:$B$13</c:f>
              <c:numCache>
                <c:formatCode>General</c:formatCode>
                <c:ptCount val="12"/>
                <c:pt idx="0">
                  <c:v>22</c:v>
                </c:pt>
                <c:pt idx="1">
                  <c:v>21</c:v>
                </c:pt>
                <c:pt idx="2">
                  <c:v>10</c:v>
                </c:pt>
                <c:pt idx="3">
                  <c:v>9</c:v>
                </c:pt>
                <c:pt idx="4">
                  <c:v>8</c:v>
                </c:pt>
                <c:pt idx="5">
                  <c:v>8</c:v>
                </c:pt>
                <c:pt idx="6">
                  <c:v>7</c:v>
                </c:pt>
                <c:pt idx="7">
                  <c:v>4</c:v>
                </c:pt>
                <c:pt idx="8">
                  <c:v>4</c:v>
                </c:pt>
                <c:pt idx="9">
                  <c:v>3</c:v>
                </c:pt>
                <c:pt idx="10">
                  <c:v>3</c:v>
                </c:pt>
                <c:pt idx="11">
                  <c:v>2</c:v>
                </c:pt>
              </c:numCache>
            </c:numRef>
          </c:val>
          <c:extLst>
            <c:ext xmlns:c16="http://schemas.microsoft.com/office/drawing/2014/chart" uri="{C3380CC4-5D6E-409C-BE32-E72D297353CC}">
              <c16:uniqueId val="{00000000-D471-4F7C-AEB1-7B1E6E58EB6B}"/>
            </c:ext>
          </c:extLst>
        </c:ser>
        <c:dLbls>
          <c:dLblPos val="outEnd"/>
          <c:showLegendKey val="0"/>
          <c:showVal val="1"/>
          <c:showCatName val="0"/>
          <c:showSerName val="0"/>
          <c:showPercent val="0"/>
          <c:showBubbleSize val="0"/>
        </c:dLbls>
        <c:gapWidth val="219"/>
        <c:overlap val="-27"/>
        <c:axId val="478255264"/>
        <c:axId val="478261496"/>
      </c:barChart>
      <c:catAx>
        <c:axId val="478255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8261496"/>
        <c:crosses val="autoZero"/>
        <c:auto val="1"/>
        <c:lblAlgn val="ctr"/>
        <c:lblOffset val="100"/>
        <c:noMultiLvlLbl val="0"/>
      </c:catAx>
      <c:valAx>
        <c:axId val="47826149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82552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EE2477F-51EA-441A-8C45-533B0985FD37}" type="datetimeFigureOut">
              <a:rPr lang="en-US" smtClean="0"/>
              <a:t>6/18/2019</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400C52AE-C289-489A-93C5-BA28204557F8}"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19973639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9838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836755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2605195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EE2477F-51EA-441A-8C45-533B0985FD37}" type="datetimeFigureOut">
              <a:rPr lang="en-US" smtClean="0"/>
              <a:t>6/18/2019</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71536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E2477F-51EA-441A-8C45-533B0985FD37}" type="datetimeFigureOut">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2328240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E2477F-51EA-441A-8C45-533B0985FD37}" type="datetimeFigureOut">
              <a:rPr lang="en-US" smtClean="0"/>
              <a:t>6/18/2019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905511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EE2477F-51EA-441A-8C45-533B0985FD37}" type="datetimeFigureOut">
              <a:rPr lang="en-US" smtClean="0"/>
              <a:t>6/18/2019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147233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E2477F-51EA-441A-8C45-533B0985FD37}" type="datetimeFigureOut">
              <a:rPr lang="en-US" smtClean="0"/>
              <a:t>6/18/2019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411109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EE2477F-51EA-441A-8C45-533B0985FD37}" type="datetimeFigureOut">
              <a:rPr lang="en-US" smtClean="0"/>
              <a:t>6/18/2019</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76574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EE2477F-51EA-441A-8C45-533B0985FD37}" type="datetimeFigureOut">
              <a:rPr lang="en-US" smtClean="0"/>
              <a:t>6/18/2019</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33336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EE2477F-51EA-441A-8C45-533B0985FD37}" type="datetimeFigureOut">
              <a:rPr lang="en-US" smtClean="0"/>
              <a:t>6/18/2019</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400C52AE-C289-489A-93C5-BA28204557F8}"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8834262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scholarworks.iupui.edu/handle/1805/19147" TargetMode="External"/><Relationship Id="rId3" Type="http://schemas.openxmlformats.org/officeDocument/2006/relationships/hyperlink" Target="http://jmla.mlanet.org/ojs/jmla/article/view/620" TargetMode="External"/><Relationship Id="rId7" Type="http://schemas.openxmlformats.org/officeDocument/2006/relationships/hyperlink" Target="https://sparcopen.github.io/opencon-dei-report/" TargetMode="External"/><Relationship Id="rId2" Type="http://schemas.openxmlformats.org/officeDocument/2006/relationships/hyperlink" Target="https://implicit.harvard.edu/implicit/takeatest.html" TargetMode="External"/><Relationship Id="rId1" Type="http://schemas.openxmlformats.org/officeDocument/2006/relationships/slideLayout" Target="../slideLayouts/slideLayout4.xml"/><Relationship Id="rId6" Type="http://schemas.openxmlformats.org/officeDocument/2006/relationships/hyperlink" Target="https://sparcopen.org/" TargetMode="External"/><Relationship Id="rId5" Type="http://schemas.openxmlformats.org/officeDocument/2006/relationships/hyperlink" Target="https://www.amazon.com/Social-Justice-Library-Work-Practice/dp/0081017553/ref=sr_1_1?keywords=social+justice+and+library+work&amp;qid=1560890880&amp;s=gateway&amp;sr=8-1" TargetMode="External"/><Relationship Id="rId4" Type="http://schemas.openxmlformats.org/officeDocument/2006/relationships/hyperlink" Target="http://critlib.org/" TargetMode="External"/><Relationship Id="rId9" Type="http://schemas.openxmlformats.org/officeDocument/2006/relationships/hyperlink" Target="https://scholarworks.iupui.edu/handle/1805/10343"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sparcopen.org/open-access/" TargetMode="External"/><Relationship Id="rId1" Type="http://schemas.openxmlformats.org/officeDocument/2006/relationships/slideLayout" Target="../slideLayouts/slideLayout4.xml"/><Relationship Id="rId4" Type="http://schemas.openxmlformats.org/officeDocument/2006/relationships/hyperlink" Target="https://kib.ki.se/en/publish-analyse/open-acces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healthyfife.net/health-inequalities/" TargetMode="Externa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www.societyfordiversity.org/equality-vs-equity/" TargetMode="External"/><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hyperlink" Target="https://www.rwjf.org/en/library/infographics/visualizing-health-equity.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s://www.apha.org/topics-and-issues/health-equity" TargetMode="External"/><Relationship Id="rId1" Type="http://schemas.openxmlformats.org/officeDocument/2006/relationships/slideLayout" Target="../slideLayouts/slideLayout4.xml"/><Relationship Id="rId4" Type="http://schemas.openxmlformats.org/officeDocument/2006/relationships/hyperlink" Target="https://www.planning.org/blog/blogpost/910461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savi.org/savi/documents/Worlds_Apart_Gaps_in_Life_Expectancy.pdf" TargetMode="External"/><Relationship Id="rId2" Type="http://schemas.openxmlformats.org/officeDocument/2006/relationships/hyperlink" Target="https://factfinder.census.gov/faces/nav/jsf/pages/community_facts.xhtml?src=bkmk" TargetMode="External"/><Relationship Id="rId1" Type="http://schemas.openxmlformats.org/officeDocument/2006/relationships/slideLayout" Target="../slideLayouts/slideLayout4.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D5C8B-D4B7-443C-B086-79F595238CD4}"/>
              </a:ext>
            </a:extLst>
          </p:cNvPr>
          <p:cNvSpPr>
            <a:spLocks noGrp="1"/>
          </p:cNvSpPr>
          <p:nvPr>
            <p:ph type="ctrTitle"/>
          </p:nvPr>
        </p:nvSpPr>
        <p:spPr/>
        <p:txBody>
          <a:bodyPr>
            <a:normAutofit fontScale="90000"/>
          </a:bodyPr>
          <a:lstStyle/>
          <a:p>
            <a:r>
              <a:rPr lang="en-US" dirty="0" smtClean="0"/>
              <a:t>Open Access to Health Information</a:t>
            </a:r>
            <a:endParaRPr lang="en-US" dirty="0"/>
          </a:p>
        </p:txBody>
      </p:sp>
      <p:sp>
        <p:nvSpPr>
          <p:cNvPr id="3" name="Subtitle 2">
            <a:extLst>
              <a:ext uri="{FF2B5EF4-FFF2-40B4-BE49-F238E27FC236}">
                <a16:creationId xmlns:a16="http://schemas.microsoft.com/office/drawing/2014/main" id="{D9F3F2CB-440D-410F-9B20-6B5A56876CB4}"/>
              </a:ext>
            </a:extLst>
          </p:cNvPr>
          <p:cNvSpPr>
            <a:spLocks noGrp="1"/>
          </p:cNvSpPr>
          <p:nvPr>
            <p:ph type="subTitle" idx="1"/>
          </p:nvPr>
        </p:nvSpPr>
        <p:spPr>
          <a:xfrm>
            <a:off x="2375796" y="3964592"/>
            <a:ext cx="7439891" cy="1746252"/>
          </a:xfrm>
        </p:spPr>
        <p:txBody>
          <a:bodyPr>
            <a:normAutofit fontScale="40000" lnSpcReduction="20000"/>
          </a:bodyPr>
          <a:lstStyle/>
          <a:p>
            <a:r>
              <a:rPr lang="en-US" sz="6500" i="1" dirty="0" smtClean="0"/>
              <a:t>A Social </a:t>
            </a:r>
            <a:r>
              <a:rPr lang="en-US" sz="6500" i="1" dirty="0"/>
              <a:t>Justice </a:t>
            </a:r>
            <a:r>
              <a:rPr lang="en-US" sz="6500" i="1" dirty="0" smtClean="0"/>
              <a:t>Issue</a:t>
            </a:r>
            <a:endParaRPr lang="en-US" sz="6500" i="1" dirty="0"/>
          </a:p>
          <a:p>
            <a:endParaRPr lang="en-US" dirty="0"/>
          </a:p>
          <a:p>
            <a:endParaRPr lang="en-US" sz="4300" dirty="0" smtClean="0"/>
          </a:p>
          <a:p>
            <a:r>
              <a:rPr lang="en-US" sz="4300" dirty="0" smtClean="0"/>
              <a:t>Caitlin </a:t>
            </a:r>
            <a:r>
              <a:rPr lang="en-US" sz="4300" dirty="0"/>
              <a:t>Pike, MLS, </a:t>
            </a:r>
            <a:r>
              <a:rPr lang="en-US" sz="4300" dirty="0" err="1"/>
              <a:t>MPHc</a:t>
            </a:r>
            <a:r>
              <a:rPr lang="en-US" sz="4300" dirty="0"/>
              <a:t>, </a:t>
            </a:r>
            <a:r>
              <a:rPr lang="en-US" sz="4300" dirty="0" smtClean="0"/>
              <a:t>AHIP</a:t>
            </a:r>
            <a:endParaRPr lang="en-US" sz="4300" dirty="0" smtClean="0"/>
          </a:p>
          <a:p>
            <a:r>
              <a:rPr lang="en-US" sz="4300" dirty="0" smtClean="0"/>
              <a:t>IUPUI University </a:t>
            </a:r>
            <a:r>
              <a:rPr lang="en-US" sz="4300" dirty="0" smtClean="0"/>
              <a:t>Library</a:t>
            </a:r>
          </a:p>
          <a:p>
            <a:r>
              <a:rPr lang="en-US" sz="4300" dirty="0" smtClean="0"/>
              <a:t>Indianapolis, Indiana, USA</a:t>
            </a:r>
            <a:endParaRPr lang="en-US" sz="4300" dirty="0" smtClean="0"/>
          </a:p>
        </p:txBody>
      </p:sp>
    </p:spTree>
    <p:extLst>
      <p:ext uri="{BB962C8B-B14F-4D97-AF65-F5344CB8AC3E}">
        <p14:creationId xmlns:p14="http://schemas.microsoft.com/office/powerpoint/2010/main" val="1924637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2B2FD-4121-4F08-B167-B115FD8C83C2}"/>
              </a:ext>
            </a:extLst>
          </p:cNvPr>
          <p:cNvSpPr>
            <a:spLocks noGrp="1"/>
          </p:cNvSpPr>
          <p:nvPr>
            <p:ph type="title"/>
          </p:nvPr>
        </p:nvSpPr>
        <p:spPr/>
        <p:txBody>
          <a:bodyPr/>
          <a:lstStyle/>
          <a:p>
            <a:r>
              <a:rPr lang="en-US" dirty="0"/>
              <a:t>Demographics</a:t>
            </a:r>
          </a:p>
        </p:txBody>
      </p:sp>
      <p:graphicFrame>
        <p:nvGraphicFramePr>
          <p:cNvPr id="14" name="Chart 13">
            <a:extLst>
              <a:ext uri="{FF2B5EF4-FFF2-40B4-BE49-F238E27FC236}">
                <a16:creationId xmlns:a16="http://schemas.microsoft.com/office/drawing/2014/main" id="{1FF2559B-493B-4841-9E85-F31DA6057AE6}"/>
              </a:ext>
            </a:extLst>
          </p:cNvPr>
          <p:cNvGraphicFramePr/>
          <p:nvPr>
            <p:extLst>
              <p:ext uri="{D42A27DB-BD31-4B8C-83A1-F6EECF244321}">
                <p14:modId xmlns:p14="http://schemas.microsoft.com/office/powerpoint/2010/main" val="2582303906"/>
              </p:ext>
            </p:extLst>
          </p:nvPr>
        </p:nvGraphicFramePr>
        <p:xfrm>
          <a:off x="1061615" y="1690688"/>
          <a:ext cx="4807339" cy="41210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359701848"/>
              </p:ext>
            </p:extLst>
          </p:nvPr>
        </p:nvGraphicFramePr>
        <p:xfrm>
          <a:off x="6843372" y="1826952"/>
          <a:ext cx="4377114" cy="2966720"/>
        </p:xfrm>
        <a:graphic>
          <a:graphicData uri="http://schemas.openxmlformats.org/drawingml/2006/table">
            <a:tbl>
              <a:tblPr firstRow="1" bandRow="1">
                <a:tableStyleId>{EB9631B5-78F2-41C9-869B-9F39066F8104}</a:tableStyleId>
              </a:tblPr>
              <a:tblGrid>
                <a:gridCol w="2174241">
                  <a:extLst>
                    <a:ext uri="{9D8B030D-6E8A-4147-A177-3AD203B41FA5}">
                      <a16:colId xmlns:a16="http://schemas.microsoft.com/office/drawing/2014/main" val="3625534084"/>
                    </a:ext>
                  </a:extLst>
                </a:gridCol>
                <a:gridCol w="2202873">
                  <a:extLst>
                    <a:ext uri="{9D8B030D-6E8A-4147-A177-3AD203B41FA5}">
                      <a16:colId xmlns:a16="http://schemas.microsoft.com/office/drawing/2014/main" val="4153204028"/>
                    </a:ext>
                  </a:extLst>
                </a:gridCol>
              </a:tblGrid>
              <a:tr h="370840">
                <a:tc>
                  <a:txBody>
                    <a:bodyPr/>
                    <a:lstStyle/>
                    <a:p>
                      <a:r>
                        <a:rPr lang="en-US" dirty="0" smtClean="0"/>
                        <a:t>Year in School</a:t>
                      </a:r>
                      <a:endParaRPr lang="en-US" dirty="0"/>
                    </a:p>
                  </a:txBody>
                  <a:tcPr/>
                </a:tc>
                <a:tc>
                  <a:txBody>
                    <a:bodyPr/>
                    <a:lstStyle/>
                    <a:p>
                      <a:r>
                        <a:rPr lang="en-US" dirty="0" smtClean="0"/>
                        <a:t>Number of Students</a:t>
                      </a:r>
                      <a:endParaRPr lang="en-US" dirty="0"/>
                    </a:p>
                  </a:txBody>
                  <a:tcPr/>
                </a:tc>
                <a:extLst>
                  <a:ext uri="{0D108BD9-81ED-4DB2-BD59-A6C34878D82A}">
                    <a16:rowId xmlns:a16="http://schemas.microsoft.com/office/drawing/2014/main" val="2909223131"/>
                  </a:ext>
                </a:extLst>
              </a:tr>
              <a:tr h="370840">
                <a:tc>
                  <a:txBody>
                    <a:bodyPr/>
                    <a:lstStyle/>
                    <a:p>
                      <a:r>
                        <a:rPr lang="en-US" dirty="0" smtClean="0"/>
                        <a:t>Freshman</a:t>
                      </a:r>
                      <a:endParaRPr lang="en-US" dirty="0"/>
                    </a:p>
                  </a:txBody>
                  <a:tcPr/>
                </a:tc>
                <a:tc>
                  <a:txBody>
                    <a:bodyPr/>
                    <a:lstStyle/>
                    <a:p>
                      <a:pPr algn="ctr"/>
                      <a:r>
                        <a:rPr lang="en-US" dirty="0" smtClean="0"/>
                        <a:t>31</a:t>
                      </a:r>
                      <a:endParaRPr lang="en-US" dirty="0"/>
                    </a:p>
                  </a:txBody>
                  <a:tcPr/>
                </a:tc>
                <a:extLst>
                  <a:ext uri="{0D108BD9-81ED-4DB2-BD59-A6C34878D82A}">
                    <a16:rowId xmlns:a16="http://schemas.microsoft.com/office/drawing/2014/main" val="1153322395"/>
                  </a:ext>
                </a:extLst>
              </a:tr>
              <a:tr h="370840">
                <a:tc>
                  <a:txBody>
                    <a:bodyPr/>
                    <a:lstStyle/>
                    <a:p>
                      <a:r>
                        <a:rPr lang="en-US" dirty="0" smtClean="0"/>
                        <a:t>Sophomore</a:t>
                      </a:r>
                      <a:endParaRPr lang="en-US" dirty="0"/>
                    </a:p>
                  </a:txBody>
                  <a:tcPr/>
                </a:tc>
                <a:tc>
                  <a:txBody>
                    <a:bodyPr/>
                    <a:lstStyle/>
                    <a:p>
                      <a:pPr algn="ctr"/>
                      <a:r>
                        <a:rPr lang="en-US" dirty="0" smtClean="0"/>
                        <a:t>18</a:t>
                      </a:r>
                      <a:endParaRPr lang="en-US" dirty="0"/>
                    </a:p>
                  </a:txBody>
                  <a:tcPr/>
                </a:tc>
                <a:extLst>
                  <a:ext uri="{0D108BD9-81ED-4DB2-BD59-A6C34878D82A}">
                    <a16:rowId xmlns:a16="http://schemas.microsoft.com/office/drawing/2014/main" val="809005190"/>
                  </a:ext>
                </a:extLst>
              </a:tr>
              <a:tr h="370840">
                <a:tc>
                  <a:txBody>
                    <a:bodyPr/>
                    <a:lstStyle/>
                    <a:p>
                      <a:r>
                        <a:rPr lang="en-US" dirty="0" smtClean="0"/>
                        <a:t>Junior</a:t>
                      </a:r>
                      <a:endParaRPr lang="en-US" dirty="0"/>
                    </a:p>
                  </a:txBody>
                  <a:tcPr/>
                </a:tc>
                <a:tc>
                  <a:txBody>
                    <a:bodyPr/>
                    <a:lstStyle/>
                    <a:p>
                      <a:pPr algn="ctr"/>
                      <a:r>
                        <a:rPr lang="en-US" dirty="0" smtClean="0"/>
                        <a:t>20</a:t>
                      </a:r>
                      <a:endParaRPr lang="en-US" dirty="0"/>
                    </a:p>
                  </a:txBody>
                  <a:tcPr/>
                </a:tc>
                <a:extLst>
                  <a:ext uri="{0D108BD9-81ED-4DB2-BD59-A6C34878D82A}">
                    <a16:rowId xmlns:a16="http://schemas.microsoft.com/office/drawing/2014/main" val="3787689303"/>
                  </a:ext>
                </a:extLst>
              </a:tr>
              <a:tr h="370840">
                <a:tc>
                  <a:txBody>
                    <a:bodyPr/>
                    <a:lstStyle/>
                    <a:p>
                      <a:r>
                        <a:rPr lang="en-US" dirty="0" smtClean="0"/>
                        <a:t>Senior</a:t>
                      </a:r>
                      <a:endParaRPr lang="en-US" dirty="0"/>
                    </a:p>
                  </a:txBody>
                  <a:tcPr/>
                </a:tc>
                <a:tc>
                  <a:txBody>
                    <a:bodyPr/>
                    <a:lstStyle/>
                    <a:p>
                      <a:pPr algn="ctr"/>
                      <a:r>
                        <a:rPr lang="en-US" dirty="0" smtClean="0"/>
                        <a:t>23</a:t>
                      </a:r>
                      <a:endParaRPr lang="en-US" dirty="0"/>
                    </a:p>
                  </a:txBody>
                  <a:tcPr/>
                </a:tc>
                <a:extLst>
                  <a:ext uri="{0D108BD9-81ED-4DB2-BD59-A6C34878D82A}">
                    <a16:rowId xmlns:a16="http://schemas.microsoft.com/office/drawing/2014/main" val="1668049576"/>
                  </a:ext>
                </a:extLst>
              </a:tr>
              <a:tr h="370840">
                <a:tc>
                  <a:txBody>
                    <a:bodyPr/>
                    <a:lstStyle/>
                    <a:p>
                      <a:r>
                        <a:rPr lang="en-US" dirty="0" smtClean="0"/>
                        <a:t>Masters</a:t>
                      </a:r>
                      <a:endParaRPr lang="en-US" dirty="0"/>
                    </a:p>
                  </a:txBody>
                  <a:tcPr/>
                </a:tc>
                <a:tc>
                  <a:txBody>
                    <a:bodyPr/>
                    <a:lstStyle/>
                    <a:p>
                      <a:pPr algn="ctr"/>
                      <a:r>
                        <a:rPr lang="en-US" dirty="0" smtClean="0"/>
                        <a:t>8</a:t>
                      </a:r>
                      <a:endParaRPr lang="en-US" dirty="0"/>
                    </a:p>
                  </a:txBody>
                  <a:tcPr/>
                </a:tc>
                <a:extLst>
                  <a:ext uri="{0D108BD9-81ED-4DB2-BD59-A6C34878D82A}">
                    <a16:rowId xmlns:a16="http://schemas.microsoft.com/office/drawing/2014/main" val="263325260"/>
                  </a:ext>
                </a:extLst>
              </a:tr>
              <a:tr h="370840">
                <a:tc>
                  <a:txBody>
                    <a:bodyPr/>
                    <a:lstStyle/>
                    <a:p>
                      <a:r>
                        <a:rPr lang="en-US" dirty="0" smtClean="0"/>
                        <a:t>Professional School </a:t>
                      </a:r>
                    </a:p>
                  </a:txBody>
                  <a:tcPr/>
                </a:tc>
                <a:tc>
                  <a:txBody>
                    <a:bodyPr/>
                    <a:lstStyle/>
                    <a:p>
                      <a:pPr algn="ctr"/>
                      <a:r>
                        <a:rPr lang="en-US" dirty="0" smtClean="0"/>
                        <a:t>1</a:t>
                      </a:r>
                      <a:endParaRPr lang="en-US" dirty="0"/>
                    </a:p>
                  </a:txBody>
                  <a:tcPr/>
                </a:tc>
                <a:extLst>
                  <a:ext uri="{0D108BD9-81ED-4DB2-BD59-A6C34878D82A}">
                    <a16:rowId xmlns:a16="http://schemas.microsoft.com/office/drawing/2014/main" val="4238470074"/>
                  </a:ext>
                </a:extLst>
              </a:tr>
              <a:tr h="370840">
                <a:tc>
                  <a:txBody>
                    <a:bodyPr/>
                    <a:lstStyle/>
                    <a:p>
                      <a:pPr algn="r"/>
                      <a:r>
                        <a:rPr lang="en-US" dirty="0" smtClean="0"/>
                        <a:t>Total:</a:t>
                      </a:r>
                    </a:p>
                  </a:txBody>
                  <a:tcPr/>
                </a:tc>
                <a:tc>
                  <a:txBody>
                    <a:bodyPr/>
                    <a:lstStyle/>
                    <a:p>
                      <a:pPr algn="ctr"/>
                      <a:r>
                        <a:rPr lang="en-US" dirty="0" smtClean="0"/>
                        <a:t>101</a:t>
                      </a:r>
                      <a:endParaRPr lang="en-US" dirty="0"/>
                    </a:p>
                  </a:txBody>
                  <a:tcPr/>
                </a:tc>
                <a:extLst>
                  <a:ext uri="{0D108BD9-81ED-4DB2-BD59-A6C34878D82A}">
                    <a16:rowId xmlns:a16="http://schemas.microsoft.com/office/drawing/2014/main" val="1820493993"/>
                  </a:ext>
                </a:extLst>
              </a:tr>
            </a:tbl>
          </a:graphicData>
        </a:graphic>
      </p:graphicFrame>
    </p:spTree>
    <p:extLst>
      <p:ext uri="{BB962C8B-B14F-4D97-AF65-F5344CB8AC3E}">
        <p14:creationId xmlns:p14="http://schemas.microsoft.com/office/powerpoint/2010/main" val="2329704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A5DDCC1-5780-439D-AF1C-79782F66B376}"/>
              </a:ext>
            </a:extLst>
          </p:cNvPr>
          <p:cNvSpPr>
            <a:spLocks noGrp="1"/>
          </p:cNvSpPr>
          <p:nvPr>
            <p:ph type="title"/>
          </p:nvPr>
        </p:nvSpPr>
        <p:spPr/>
        <p:txBody>
          <a:bodyPr/>
          <a:lstStyle/>
          <a:p>
            <a:r>
              <a:rPr lang="en-US" dirty="0"/>
              <a:t>What does the Library pay for?</a:t>
            </a:r>
          </a:p>
        </p:txBody>
      </p:sp>
      <p:pic>
        <p:nvPicPr>
          <p:cNvPr id="2050" name="Picture 2" descr="Forms response chart. Question title: The library pays for information that students can access at no cost.. Number of responses: 101 responses.">
            <a:extLst>
              <a:ext uri="{FF2B5EF4-FFF2-40B4-BE49-F238E27FC236}">
                <a16:creationId xmlns:a16="http://schemas.microsoft.com/office/drawing/2014/main" id="{C477F048-0575-4B3C-99A7-C104F50047A3}"/>
              </a:ext>
            </a:extLst>
          </p:cNvPr>
          <p:cNvPicPr>
            <a:picLocks noGrp="1" noChangeAspect="1" noChangeArrowheads="1"/>
          </p:cNvPicPr>
          <p:nvPr>
            <p:ph sz="half" idx="1"/>
          </p:nvPr>
        </p:nvPicPr>
        <p:blipFill>
          <a:blip r:embed="rId2" cstate="hqprint">
            <a:extLst>
              <a:ext uri="{28A0092B-C50C-407E-A947-70E740481C1C}">
                <a14:useLocalDpi xmlns:a14="http://schemas.microsoft.com/office/drawing/2010/main" val="0"/>
              </a:ext>
            </a:extLst>
          </a:blip>
          <a:srcRect/>
          <a:stretch>
            <a:fillRect/>
          </a:stretch>
        </p:blipFill>
        <p:spPr bwMode="auto">
          <a:xfrm>
            <a:off x="995246" y="2323322"/>
            <a:ext cx="5024553" cy="26061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orms response chart. Question title: What types of information does the library pay for?. Number of responses: 101 responses.">
            <a:extLst>
              <a:ext uri="{FF2B5EF4-FFF2-40B4-BE49-F238E27FC236}">
                <a16:creationId xmlns:a16="http://schemas.microsoft.com/office/drawing/2014/main" id="{6F16DEE0-977B-4DD9-9F33-2A8AD401DCD1}"/>
              </a:ext>
            </a:extLst>
          </p:cNvPr>
          <p:cNvPicPr>
            <a:picLocks noGrp="1" noChangeAspect="1" noChangeArrowheads="1"/>
          </p:cNvPicPr>
          <p:nvPr>
            <p:ph sz="half" idx="2"/>
          </p:nvPr>
        </p:nvPicPr>
        <p:blipFill>
          <a:blip r:embed="rId3" cstate="hqprint">
            <a:extLst>
              <a:ext uri="{28A0092B-C50C-407E-A947-70E740481C1C}">
                <a14:useLocalDpi xmlns:a14="http://schemas.microsoft.com/office/drawing/2010/main" val="0"/>
              </a:ext>
            </a:extLst>
          </a:blip>
          <a:srcRect/>
          <a:stretch>
            <a:fillRect/>
          </a:stretch>
        </p:blipFill>
        <p:spPr bwMode="auto">
          <a:xfrm>
            <a:off x="6835630" y="2323323"/>
            <a:ext cx="5162463" cy="267765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816EAB6-E1FA-435C-A89E-2B0B8D2C8761}"/>
              </a:ext>
            </a:extLst>
          </p:cNvPr>
          <p:cNvSpPr txBox="1"/>
          <p:nvPr/>
        </p:nvSpPr>
        <p:spPr>
          <a:xfrm>
            <a:off x="1454727" y="4560405"/>
            <a:ext cx="4565072" cy="276999"/>
          </a:xfrm>
          <a:prstGeom prst="rect">
            <a:avLst/>
          </a:prstGeom>
          <a:noFill/>
        </p:spPr>
        <p:txBody>
          <a:bodyPr wrap="square" rtlCol="0">
            <a:spAutoFit/>
          </a:bodyPr>
          <a:lstStyle/>
          <a:p>
            <a:r>
              <a:rPr lang="en-US" sz="1200" dirty="0"/>
              <a:t>Definitely Not  </a:t>
            </a:r>
            <a:r>
              <a:rPr lang="en-US" sz="1200" dirty="0" smtClean="0"/>
              <a:t>                                                                         </a:t>
            </a:r>
            <a:r>
              <a:rPr lang="en-US" sz="1200" dirty="0"/>
              <a:t>Definitely</a:t>
            </a:r>
          </a:p>
        </p:txBody>
      </p:sp>
    </p:spTree>
    <p:extLst>
      <p:ext uri="{BB962C8B-B14F-4D97-AF65-F5344CB8AC3E}">
        <p14:creationId xmlns:p14="http://schemas.microsoft.com/office/powerpoint/2010/main" val="639300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AF3EB-6EA1-4DF8-95C9-B6D2F3744850}"/>
              </a:ext>
            </a:extLst>
          </p:cNvPr>
          <p:cNvSpPr>
            <a:spLocks noGrp="1"/>
          </p:cNvSpPr>
          <p:nvPr>
            <p:ph type="title"/>
          </p:nvPr>
        </p:nvSpPr>
        <p:spPr/>
        <p:txBody>
          <a:bodyPr/>
          <a:lstStyle/>
          <a:p>
            <a:r>
              <a:rPr lang="en-US" dirty="0"/>
              <a:t>Anticipating Need and Accessibility</a:t>
            </a:r>
          </a:p>
        </p:txBody>
      </p:sp>
      <p:pic>
        <p:nvPicPr>
          <p:cNvPr id="3074" name="Picture 2" descr="Forms response chart. Question title: I anticipate that I will need access to information in academic journals and peer-reviewed articles once I graduate.. Number of responses: 101 responses.">
            <a:extLst>
              <a:ext uri="{FF2B5EF4-FFF2-40B4-BE49-F238E27FC236}">
                <a16:creationId xmlns:a16="http://schemas.microsoft.com/office/drawing/2014/main" id="{7F58015B-1C0C-476F-A71D-FC741DAB4C5C}"/>
              </a:ext>
            </a:extLst>
          </p:cNvPr>
          <p:cNvPicPr>
            <a:picLocks noGrp="1" noChangeAspect="1" noChangeArrowheads="1"/>
          </p:cNvPicPr>
          <p:nvPr>
            <p:ph sz="half" idx="1"/>
          </p:nvPr>
        </p:nvPicPr>
        <p:blipFill>
          <a:blip r:embed="rId2" cstate="hqprint">
            <a:extLst>
              <a:ext uri="{28A0092B-C50C-407E-A947-70E740481C1C}">
                <a14:useLocalDpi xmlns:a14="http://schemas.microsoft.com/office/drawing/2010/main" val="0"/>
              </a:ext>
            </a:extLst>
          </a:blip>
          <a:srcRect/>
          <a:stretch>
            <a:fillRect/>
          </a:stretch>
        </p:blipFill>
        <p:spPr bwMode="auto">
          <a:xfrm>
            <a:off x="839625" y="2257779"/>
            <a:ext cx="5180175" cy="288779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orms response chart. Question title: The information available through databases, academic journals, and peer-reviewed articles will still be accessible to me at no cost once I graduate.. Number of responses: 101 responses.">
            <a:extLst>
              <a:ext uri="{FF2B5EF4-FFF2-40B4-BE49-F238E27FC236}">
                <a16:creationId xmlns:a16="http://schemas.microsoft.com/office/drawing/2014/main" id="{F2A950F5-3067-41FF-8857-E0BDDEDACE4F}"/>
              </a:ext>
            </a:extLst>
          </p:cNvPr>
          <p:cNvPicPr>
            <a:picLocks noGrp="1" noChangeAspect="1" noChangeArrowheads="1"/>
          </p:cNvPicPr>
          <p:nvPr>
            <p:ph sz="half" idx="2"/>
          </p:nvPr>
        </p:nvPicPr>
        <p:blipFill>
          <a:blip r:embed="rId3" cstate="hqprint">
            <a:extLst>
              <a:ext uri="{28A0092B-C50C-407E-A947-70E740481C1C}">
                <a14:useLocalDpi xmlns:a14="http://schemas.microsoft.com/office/drawing/2010/main" val="0"/>
              </a:ext>
            </a:extLst>
          </a:blip>
          <a:srcRect/>
          <a:stretch>
            <a:fillRect/>
          </a:stretch>
        </p:blipFill>
        <p:spPr bwMode="auto">
          <a:xfrm>
            <a:off x="6710367" y="2257779"/>
            <a:ext cx="5180175" cy="288779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8D0B51E-BC81-4572-8406-49D42844B3DF}"/>
              </a:ext>
            </a:extLst>
          </p:cNvPr>
          <p:cNvSpPr txBox="1"/>
          <p:nvPr/>
        </p:nvSpPr>
        <p:spPr>
          <a:xfrm>
            <a:off x="1288473" y="4720695"/>
            <a:ext cx="4638502" cy="276999"/>
          </a:xfrm>
          <a:prstGeom prst="rect">
            <a:avLst/>
          </a:prstGeom>
          <a:noFill/>
        </p:spPr>
        <p:txBody>
          <a:bodyPr wrap="square" rtlCol="0">
            <a:spAutoFit/>
          </a:bodyPr>
          <a:lstStyle/>
          <a:p>
            <a:r>
              <a:rPr lang="en-US" sz="1200" dirty="0"/>
              <a:t>Definitely Not         </a:t>
            </a:r>
            <a:r>
              <a:rPr lang="en-US" sz="1200" dirty="0" smtClean="0"/>
              <a:t>                                                                     </a:t>
            </a:r>
            <a:r>
              <a:rPr lang="en-US" sz="1200" dirty="0"/>
              <a:t>Definitely</a:t>
            </a:r>
          </a:p>
        </p:txBody>
      </p:sp>
      <p:sp>
        <p:nvSpPr>
          <p:cNvPr id="9" name="TextBox 8">
            <a:extLst>
              <a:ext uri="{FF2B5EF4-FFF2-40B4-BE49-F238E27FC236}">
                <a16:creationId xmlns:a16="http://schemas.microsoft.com/office/drawing/2014/main" id="{78D0B51E-BC81-4572-8406-49D42844B3DF}"/>
              </a:ext>
            </a:extLst>
          </p:cNvPr>
          <p:cNvSpPr txBox="1"/>
          <p:nvPr/>
        </p:nvSpPr>
        <p:spPr>
          <a:xfrm>
            <a:off x="7184968" y="4720695"/>
            <a:ext cx="4638502" cy="276999"/>
          </a:xfrm>
          <a:prstGeom prst="rect">
            <a:avLst/>
          </a:prstGeom>
          <a:noFill/>
        </p:spPr>
        <p:txBody>
          <a:bodyPr wrap="square" rtlCol="0">
            <a:spAutoFit/>
          </a:bodyPr>
          <a:lstStyle/>
          <a:p>
            <a:r>
              <a:rPr lang="en-US" sz="1200" dirty="0"/>
              <a:t>Definitely Not         </a:t>
            </a:r>
            <a:r>
              <a:rPr lang="en-US" sz="1200" dirty="0" smtClean="0"/>
              <a:t>                                                                     </a:t>
            </a:r>
            <a:r>
              <a:rPr lang="en-US" sz="1200" dirty="0"/>
              <a:t>Definitely</a:t>
            </a:r>
          </a:p>
        </p:txBody>
      </p:sp>
    </p:spTree>
    <p:extLst>
      <p:ext uri="{BB962C8B-B14F-4D97-AF65-F5344CB8AC3E}">
        <p14:creationId xmlns:p14="http://schemas.microsoft.com/office/powerpoint/2010/main" val="503681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426A5-21A7-4DA7-84F8-538EAF33DF15}"/>
              </a:ext>
            </a:extLst>
          </p:cNvPr>
          <p:cNvSpPr>
            <a:spLocks noGrp="1"/>
          </p:cNvSpPr>
          <p:nvPr>
            <p:ph type="title"/>
          </p:nvPr>
        </p:nvSpPr>
        <p:spPr/>
        <p:txBody>
          <a:bodyPr/>
          <a:lstStyle/>
          <a:p>
            <a:r>
              <a:rPr lang="en-US" dirty="0"/>
              <a:t>Are subscriptions fair to those who can’t pay?</a:t>
            </a:r>
          </a:p>
        </p:txBody>
      </p:sp>
      <p:pic>
        <p:nvPicPr>
          <p:cNvPr id="4098" name="Picture 2" descr="Forms response chart. Question title: It is fair that only people with subscriptions can access peer-reviewed research.. Number of responses: 101 responses.">
            <a:extLst>
              <a:ext uri="{FF2B5EF4-FFF2-40B4-BE49-F238E27FC236}">
                <a16:creationId xmlns:a16="http://schemas.microsoft.com/office/drawing/2014/main" id="{8DBE7CEC-95E2-41AD-A917-7340D674605D}"/>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2460567" y="2171700"/>
            <a:ext cx="7772400" cy="433288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4CD8B475-5895-46F2-8FB0-A0C65AA7C5E3}"/>
              </a:ext>
            </a:extLst>
          </p:cNvPr>
          <p:cNvSpPr txBox="1"/>
          <p:nvPr/>
        </p:nvSpPr>
        <p:spPr>
          <a:xfrm>
            <a:off x="3208713" y="5899261"/>
            <a:ext cx="6874625" cy="276999"/>
          </a:xfrm>
          <a:prstGeom prst="rect">
            <a:avLst/>
          </a:prstGeom>
          <a:noFill/>
        </p:spPr>
        <p:txBody>
          <a:bodyPr wrap="square" rtlCol="0">
            <a:spAutoFit/>
          </a:bodyPr>
          <a:lstStyle/>
          <a:p>
            <a:r>
              <a:rPr lang="en-US" sz="1200" dirty="0" smtClean="0"/>
              <a:t>     Definitely </a:t>
            </a:r>
            <a:r>
              <a:rPr lang="en-US" sz="1200" dirty="0"/>
              <a:t>Not            </a:t>
            </a:r>
            <a:r>
              <a:rPr lang="en-US" sz="1200" dirty="0" smtClean="0"/>
              <a:t>                                                                                                                    </a:t>
            </a:r>
            <a:r>
              <a:rPr lang="en-US" sz="1200" dirty="0"/>
              <a:t>Definitely</a:t>
            </a:r>
          </a:p>
        </p:txBody>
      </p:sp>
    </p:spTree>
    <p:extLst>
      <p:ext uri="{BB962C8B-B14F-4D97-AF65-F5344CB8AC3E}">
        <p14:creationId xmlns:p14="http://schemas.microsoft.com/office/powerpoint/2010/main" val="3111479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E86C8-EC31-457B-A6FB-926A50B1A04A}"/>
              </a:ext>
            </a:extLst>
          </p:cNvPr>
          <p:cNvSpPr>
            <a:spLocks noGrp="1"/>
          </p:cNvSpPr>
          <p:nvPr>
            <p:ph type="title"/>
          </p:nvPr>
        </p:nvSpPr>
        <p:spPr>
          <a:xfrm>
            <a:off x="704151" y="103155"/>
            <a:ext cx="11880979" cy="549988"/>
          </a:xfrm>
        </p:spPr>
        <p:txBody>
          <a:bodyPr>
            <a:normAutofit fontScale="90000"/>
          </a:bodyPr>
          <a:lstStyle/>
          <a:p>
            <a:r>
              <a:rPr lang="en-US" sz="3200" dirty="0"/>
              <a:t>It is fair that only people with subscriptions can access peer-reviewed research.</a:t>
            </a:r>
          </a:p>
        </p:txBody>
      </p:sp>
      <p:sp>
        <p:nvSpPr>
          <p:cNvPr id="3" name="Content Placeholder 2">
            <a:extLst>
              <a:ext uri="{FF2B5EF4-FFF2-40B4-BE49-F238E27FC236}">
                <a16:creationId xmlns:a16="http://schemas.microsoft.com/office/drawing/2014/main" id="{4464C7E1-46E6-45A6-9A5E-3914D973512A}"/>
              </a:ext>
            </a:extLst>
          </p:cNvPr>
          <p:cNvSpPr>
            <a:spLocks noGrp="1"/>
          </p:cNvSpPr>
          <p:nvPr>
            <p:ph sz="half" idx="1"/>
          </p:nvPr>
        </p:nvSpPr>
        <p:spPr>
          <a:xfrm>
            <a:off x="897775" y="1180406"/>
            <a:ext cx="11138714" cy="5677593"/>
          </a:xfrm>
        </p:spPr>
        <p:txBody>
          <a:bodyPr>
            <a:normAutofit fontScale="32500" lnSpcReduction="20000"/>
          </a:bodyPr>
          <a:lstStyle/>
          <a:p>
            <a:pPr marL="0" indent="0">
              <a:buNone/>
            </a:pPr>
            <a:r>
              <a:rPr lang="en-US" sz="4300" i="1" u="sng" dirty="0"/>
              <a:t>Definitely Not (1 or 2)</a:t>
            </a:r>
          </a:p>
          <a:p>
            <a:pPr marL="0" indent="0">
              <a:buNone/>
            </a:pPr>
            <a:r>
              <a:rPr lang="en-US" sz="4300" dirty="0" smtClean="0"/>
              <a:t>Everyone </a:t>
            </a:r>
            <a:r>
              <a:rPr lang="en-US" sz="4300" dirty="0"/>
              <a:t>should have access to scientific research so they aren’t misinformed. (Freshman, Mechanical Engineering)</a:t>
            </a:r>
          </a:p>
          <a:p>
            <a:pPr marL="0" indent="0">
              <a:buNone/>
            </a:pPr>
            <a:endParaRPr lang="en-US" sz="4300" dirty="0"/>
          </a:p>
          <a:p>
            <a:pPr marL="0" indent="0" algn="r">
              <a:buNone/>
            </a:pPr>
            <a:r>
              <a:rPr lang="en-US" sz="4300" b="1" dirty="0"/>
              <a:t>Research should be available at low to no cost so people have the ability to properly educate themselves on subjects of interest. Subscription fees only serve as a barrier for people who want to educate themselves, but do not have the means to do so. </a:t>
            </a:r>
          </a:p>
          <a:p>
            <a:pPr marL="0" indent="0" algn="r">
              <a:buNone/>
            </a:pPr>
            <a:r>
              <a:rPr lang="en-US" sz="4300" dirty="0"/>
              <a:t>(Junior, Environmental Science)</a:t>
            </a:r>
          </a:p>
          <a:p>
            <a:pPr marL="0" indent="0">
              <a:buNone/>
            </a:pPr>
            <a:endParaRPr lang="en-US" sz="4300" dirty="0"/>
          </a:p>
          <a:p>
            <a:pPr marL="0" indent="0">
              <a:buNone/>
            </a:pPr>
            <a:r>
              <a:rPr lang="en-US" sz="4300" dirty="0"/>
              <a:t>Access to information is important for everyone. (Senior, Journalism)</a:t>
            </a:r>
          </a:p>
          <a:p>
            <a:pPr marL="0" indent="0">
              <a:buNone/>
            </a:pPr>
            <a:endParaRPr lang="en-US" sz="4300" dirty="0"/>
          </a:p>
          <a:p>
            <a:pPr marL="0" indent="0" algn="r">
              <a:buNone/>
            </a:pPr>
            <a:r>
              <a:rPr lang="en-US" sz="4300" dirty="0"/>
              <a:t>People should have free access to knowledge. (Sophomore, Philanthropy)</a:t>
            </a:r>
          </a:p>
          <a:p>
            <a:pPr marL="0" indent="0">
              <a:buNone/>
            </a:pPr>
            <a:endParaRPr lang="en-US" sz="4300" dirty="0"/>
          </a:p>
          <a:p>
            <a:pPr marL="0" indent="0">
              <a:buNone/>
            </a:pPr>
            <a:r>
              <a:rPr lang="en-US" sz="4300" b="1" dirty="0"/>
              <a:t>Paywalls prevent the growth of knowledge. </a:t>
            </a:r>
            <a:r>
              <a:rPr lang="en-US" sz="4300" dirty="0"/>
              <a:t>(Senior, CIT)</a:t>
            </a:r>
          </a:p>
          <a:p>
            <a:pPr marL="0" indent="0">
              <a:buNone/>
            </a:pPr>
            <a:endParaRPr lang="en-US" sz="4300" dirty="0"/>
          </a:p>
          <a:p>
            <a:pPr marL="0" indent="0" algn="r">
              <a:buNone/>
            </a:pPr>
            <a:r>
              <a:rPr lang="en-US" sz="4300" dirty="0"/>
              <a:t>Peer reviewed research should be at least accessible to the author. (Freshman, Policy Studies)</a:t>
            </a:r>
          </a:p>
          <a:p>
            <a:pPr marL="0" indent="0">
              <a:buNone/>
            </a:pPr>
            <a:endParaRPr lang="en-US" sz="4300" dirty="0"/>
          </a:p>
          <a:p>
            <a:pPr marL="0" indent="0">
              <a:buNone/>
            </a:pPr>
            <a:r>
              <a:rPr lang="en-US" sz="4300" b="1" dirty="0"/>
              <a:t>Pay-walls to access scholarly journals create gatekeeping that limits access to leading, peer-reviewed research. It essentially creates a disconnect between experts in respective fields and students and the “lay-man.” </a:t>
            </a:r>
            <a:r>
              <a:rPr lang="en-US" sz="4300" dirty="0"/>
              <a:t>(Graduate Student, English)</a:t>
            </a:r>
          </a:p>
          <a:p>
            <a:pPr marL="0" indent="0">
              <a:buNone/>
            </a:pPr>
            <a:endParaRPr lang="en-US" sz="4300" dirty="0"/>
          </a:p>
          <a:p>
            <a:pPr marL="0" indent="0" algn="r">
              <a:buNone/>
            </a:pPr>
            <a:r>
              <a:rPr lang="en-US" sz="4300" dirty="0"/>
              <a:t>Most research is paid for with public funds. (Senior, Economics)</a:t>
            </a:r>
          </a:p>
          <a:p>
            <a:endParaRPr lang="en-US" dirty="0"/>
          </a:p>
        </p:txBody>
      </p:sp>
    </p:spTree>
    <p:extLst>
      <p:ext uri="{BB962C8B-B14F-4D97-AF65-F5344CB8AC3E}">
        <p14:creationId xmlns:p14="http://schemas.microsoft.com/office/powerpoint/2010/main" val="3084868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E86C8-EC31-457B-A6FB-926A50B1A04A}"/>
              </a:ext>
            </a:extLst>
          </p:cNvPr>
          <p:cNvSpPr>
            <a:spLocks noGrp="1"/>
          </p:cNvSpPr>
          <p:nvPr>
            <p:ph type="title"/>
          </p:nvPr>
        </p:nvSpPr>
        <p:spPr>
          <a:xfrm>
            <a:off x="787278" y="119781"/>
            <a:ext cx="11880979" cy="549988"/>
          </a:xfrm>
        </p:spPr>
        <p:txBody>
          <a:bodyPr>
            <a:normAutofit fontScale="90000"/>
          </a:bodyPr>
          <a:lstStyle/>
          <a:p>
            <a:r>
              <a:rPr lang="en-US" sz="3200" dirty="0"/>
              <a:t>It is fair that only people with subscriptions can access peer-reviewed research.</a:t>
            </a:r>
          </a:p>
        </p:txBody>
      </p:sp>
      <p:sp>
        <p:nvSpPr>
          <p:cNvPr id="6" name="Content Placeholder 3">
            <a:extLst>
              <a:ext uri="{FF2B5EF4-FFF2-40B4-BE49-F238E27FC236}">
                <a16:creationId xmlns:a16="http://schemas.microsoft.com/office/drawing/2014/main" id="{1A6FE324-CDA3-4751-9E58-A6C825641071}"/>
              </a:ext>
            </a:extLst>
          </p:cNvPr>
          <p:cNvSpPr txBox="1">
            <a:spLocks/>
          </p:cNvSpPr>
          <p:nvPr/>
        </p:nvSpPr>
        <p:spPr>
          <a:xfrm>
            <a:off x="889462" y="1005840"/>
            <a:ext cx="11147028" cy="58521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i="1" u="sng" dirty="0"/>
              <a:t>Neutral (3)</a:t>
            </a:r>
          </a:p>
          <a:p>
            <a:pPr marL="0" indent="0">
              <a:buFont typeface="Arial" panose="020B0604020202020204" pitchFamily="34" charset="0"/>
              <a:buNone/>
            </a:pPr>
            <a:endParaRPr lang="en-US" sz="1500" i="1" dirty="0"/>
          </a:p>
          <a:p>
            <a:pPr marL="0" indent="0">
              <a:buNone/>
            </a:pPr>
            <a:r>
              <a:rPr lang="en-US" sz="1600" dirty="0"/>
              <a:t>I'd love to access the articles without a subscription, but I understand that people need to get paid for their work. (Sophomore, Media Arts and Science)</a:t>
            </a:r>
          </a:p>
          <a:p>
            <a:pPr marL="0" indent="0">
              <a:buNone/>
            </a:pPr>
            <a:endParaRPr lang="en-US" sz="1600" dirty="0"/>
          </a:p>
          <a:p>
            <a:pPr marL="0" indent="0" algn="r">
              <a:buNone/>
            </a:pPr>
            <a:r>
              <a:rPr lang="en-US" sz="1600" dirty="0"/>
              <a:t>Everything costs money. (Junior, Sports Management)</a:t>
            </a:r>
          </a:p>
          <a:p>
            <a:pPr marL="0" indent="0">
              <a:buNone/>
            </a:pPr>
            <a:endParaRPr lang="en-US" sz="1600" dirty="0"/>
          </a:p>
          <a:p>
            <a:pPr marL="0" indent="0">
              <a:buNone/>
            </a:pPr>
            <a:r>
              <a:rPr lang="en-US" sz="1600" dirty="0"/>
              <a:t>I feel everyone should have access to reputable information. (Senior, Tourism, Event, and Sports Management)</a:t>
            </a:r>
          </a:p>
          <a:p>
            <a:pPr marL="0" indent="0">
              <a:buNone/>
            </a:pPr>
            <a:endParaRPr lang="en-US" sz="1600" dirty="0"/>
          </a:p>
          <a:p>
            <a:pPr marL="0" indent="0" algn="r">
              <a:buNone/>
            </a:pPr>
            <a:r>
              <a:rPr lang="en-US" sz="1600" b="1" dirty="0"/>
              <a:t>Knowledge should be accessed by all. It's how society can fully innovate. </a:t>
            </a:r>
            <a:r>
              <a:rPr lang="en-US" sz="1600" dirty="0"/>
              <a:t>(Junior, Social Studies Education)</a:t>
            </a:r>
          </a:p>
          <a:p>
            <a:pPr marL="0" indent="0">
              <a:buNone/>
            </a:pPr>
            <a:endParaRPr lang="en-US" sz="1600" dirty="0"/>
          </a:p>
          <a:p>
            <a:pPr marL="0" indent="0">
              <a:buNone/>
            </a:pPr>
            <a:r>
              <a:rPr lang="en-US" sz="1600" dirty="0"/>
              <a:t>I feel people should have equal opportunity to access these avenues of research. (Sophomore, Business)</a:t>
            </a:r>
          </a:p>
          <a:p>
            <a:endParaRPr lang="en-US" dirty="0"/>
          </a:p>
          <a:p>
            <a:pPr marL="0" indent="0">
              <a:buNone/>
            </a:pPr>
            <a:endParaRPr lang="en-US" dirty="0"/>
          </a:p>
        </p:txBody>
      </p:sp>
    </p:spTree>
    <p:extLst>
      <p:ext uri="{BB962C8B-B14F-4D97-AF65-F5344CB8AC3E}">
        <p14:creationId xmlns:p14="http://schemas.microsoft.com/office/powerpoint/2010/main" val="2528178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E86C8-EC31-457B-A6FB-926A50B1A04A}"/>
              </a:ext>
            </a:extLst>
          </p:cNvPr>
          <p:cNvSpPr>
            <a:spLocks noGrp="1"/>
          </p:cNvSpPr>
          <p:nvPr>
            <p:ph type="title"/>
          </p:nvPr>
        </p:nvSpPr>
        <p:spPr>
          <a:xfrm>
            <a:off x="820529" y="78217"/>
            <a:ext cx="11880979" cy="549988"/>
          </a:xfrm>
        </p:spPr>
        <p:txBody>
          <a:bodyPr>
            <a:normAutofit fontScale="90000"/>
          </a:bodyPr>
          <a:lstStyle/>
          <a:p>
            <a:r>
              <a:rPr lang="en-US" sz="3200" dirty="0"/>
              <a:t>It is fair that only people with subscriptions can access peer-reviewed research.</a:t>
            </a:r>
          </a:p>
        </p:txBody>
      </p:sp>
      <p:sp>
        <p:nvSpPr>
          <p:cNvPr id="4" name="Content Placeholder 3">
            <a:extLst>
              <a:ext uri="{FF2B5EF4-FFF2-40B4-BE49-F238E27FC236}">
                <a16:creationId xmlns:a16="http://schemas.microsoft.com/office/drawing/2014/main" id="{66ECA1B2-FBAE-4F20-94D0-C78F36D6A41F}"/>
              </a:ext>
            </a:extLst>
          </p:cNvPr>
          <p:cNvSpPr>
            <a:spLocks noGrp="1"/>
          </p:cNvSpPr>
          <p:nvPr>
            <p:ph sz="half" idx="2"/>
          </p:nvPr>
        </p:nvSpPr>
        <p:spPr>
          <a:xfrm>
            <a:off x="914400" y="628205"/>
            <a:ext cx="11122090" cy="6229795"/>
          </a:xfrm>
        </p:spPr>
        <p:txBody>
          <a:bodyPr>
            <a:noAutofit/>
          </a:bodyPr>
          <a:lstStyle/>
          <a:p>
            <a:pPr marL="0" indent="0">
              <a:buNone/>
            </a:pPr>
            <a:endParaRPr lang="en-US" sz="1600" i="1" u="sng" dirty="0" smtClean="0"/>
          </a:p>
          <a:p>
            <a:pPr marL="0" indent="0">
              <a:buNone/>
            </a:pPr>
            <a:r>
              <a:rPr lang="en-US" sz="1600" i="1" u="sng" dirty="0" smtClean="0"/>
              <a:t>Definitely </a:t>
            </a:r>
            <a:r>
              <a:rPr lang="en-US" sz="1600" i="1" u="sng" dirty="0"/>
              <a:t>(4 or 5)</a:t>
            </a:r>
          </a:p>
          <a:p>
            <a:pPr marL="0" indent="0">
              <a:buNone/>
            </a:pPr>
            <a:r>
              <a:rPr lang="en-US" sz="1600" dirty="0" smtClean="0"/>
              <a:t>I </a:t>
            </a:r>
            <a:r>
              <a:rPr lang="en-US" sz="1600" dirty="0"/>
              <a:t>think that if it gives you a leg up, then you should have to pay. (Sophomore, Audio Engineering and Music Technology)</a:t>
            </a:r>
          </a:p>
          <a:p>
            <a:pPr marL="0" indent="0">
              <a:buNone/>
            </a:pPr>
            <a:endParaRPr lang="en-US" sz="1600" dirty="0"/>
          </a:p>
          <a:p>
            <a:pPr marL="0" indent="0" algn="r">
              <a:buNone/>
            </a:pPr>
            <a:r>
              <a:rPr lang="en-US" sz="1600" dirty="0"/>
              <a:t>As a business student, you need to make a profit. (Senior, Finance and Management)</a:t>
            </a:r>
          </a:p>
          <a:p>
            <a:pPr marL="0" indent="0">
              <a:buNone/>
            </a:pPr>
            <a:endParaRPr lang="en-US" sz="1600" b="1" dirty="0"/>
          </a:p>
          <a:p>
            <a:pPr marL="0" indent="0">
              <a:buNone/>
            </a:pPr>
            <a:r>
              <a:rPr lang="en-US" sz="1600" b="1" dirty="0"/>
              <a:t>They spent a lot of money doing research and so they should have the right to charge a little at least. </a:t>
            </a:r>
            <a:r>
              <a:rPr lang="en-US" sz="1600" dirty="0"/>
              <a:t>(Freshman, Biology)</a:t>
            </a:r>
          </a:p>
          <a:p>
            <a:pPr marL="0" indent="0">
              <a:buNone/>
            </a:pPr>
            <a:endParaRPr lang="en-US" sz="1600" dirty="0"/>
          </a:p>
          <a:p>
            <a:pPr marL="0" indent="0" algn="r">
              <a:buNone/>
            </a:pPr>
            <a:r>
              <a:rPr lang="en-US" sz="1600" dirty="0"/>
              <a:t>Because some information took a lot of money and time to get. (Sophomore, Media Arts and Science)</a:t>
            </a:r>
          </a:p>
          <a:p>
            <a:pPr marL="0" indent="0">
              <a:buNone/>
            </a:pPr>
            <a:endParaRPr lang="en-US" sz="1600" b="1" dirty="0"/>
          </a:p>
          <a:p>
            <a:pPr marL="0" indent="0">
              <a:buNone/>
            </a:pPr>
            <a:r>
              <a:rPr lang="en-US" sz="1600" b="1" dirty="0"/>
              <a:t>I think that people should have to buy so that the people [doing] the research can get paid.</a:t>
            </a:r>
            <a:r>
              <a:rPr lang="en-US" sz="1600" dirty="0"/>
              <a:t> (Freshman, Nursing) </a:t>
            </a:r>
          </a:p>
          <a:p>
            <a:pPr marL="0" indent="0" algn="r">
              <a:buNone/>
            </a:pPr>
            <a:endParaRPr lang="en-US" sz="1600" dirty="0"/>
          </a:p>
          <a:p>
            <a:pPr marL="0" indent="0" algn="r">
              <a:buNone/>
            </a:pPr>
            <a:r>
              <a:rPr lang="en-US" sz="1600" dirty="0" smtClean="0"/>
              <a:t>Any </a:t>
            </a:r>
            <a:r>
              <a:rPr lang="en-US" sz="1600" dirty="0"/>
              <a:t>research that is reviewed by members of a specific group should be oriented for only members who have payed for membership, and thus those who have put in the time to review these pieces should be rewarded for the effort that they have put in. (Freshman, Chemistry)</a:t>
            </a:r>
          </a:p>
          <a:p>
            <a:pPr marL="0" indent="0">
              <a:buNone/>
            </a:pPr>
            <a:endParaRPr lang="en-US" sz="1600" b="1" dirty="0"/>
          </a:p>
          <a:p>
            <a:pPr marL="0" indent="0">
              <a:buNone/>
            </a:pPr>
            <a:r>
              <a:rPr lang="en-US" sz="1600" b="1" dirty="0"/>
              <a:t>Peers spend their valuable time, so they deserve compensation. </a:t>
            </a:r>
            <a:r>
              <a:rPr lang="en-US" sz="1600" dirty="0"/>
              <a:t>(Freshman, Chemistry)</a:t>
            </a:r>
          </a:p>
        </p:txBody>
      </p:sp>
    </p:spTree>
    <p:extLst>
      <p:ext uri="{BB962C8B-B14F-4D97-AF65-F5344CB8AC3E}">
        <p14:creationId xmlns:p14="http://schemas.microsoft.com/office/powerpoint/2010/main" val="3276064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Knowledge Cafe</a:t>
            </a:r>
            <a:endParaRPr lang="en-US" dirty="0"/>
          </a:p>
        </p:txBody>
      </p:sp>
      <p:sp>
        <p:nvSpPr>
          <p:cNvPr id="3" name="Content Placeholder 2"/>
          <p:cNvSpPr>
            <a:spLocks noGrp="1"/>
          </p:cNvSpPr>
          <p:nvPr>
            <p:ph idx="1"/>
          </p:nvPr>
        </p:nvSpPr>
        <p:spPr>
          <a:xfrm>
            <a:off x="1371600" y="1773044"/>
            <a:ext cx="9601200" cy="4094356"/>
          </a:xfrm>
        </p:spPr>
        <p:txBody>
          <a:bodyPr/>
          <a:lstStyle/>
          <a:p>
            <a:pPr marL="0" indent="0">
              <a:buNone/>
            </a:pPr>
            <a:r>
              <a:rPr lang="en-US" dirty="0" smtClean="0"/>
              <a:t>Instructions:</a:t>
            </a:r>
          </a:p>
          <a:p>
            <a:pPr marL="0" indent="0">
              <a:buNone/>
            </a:pPr>
            <a:r>
              <a:rPr lang="en-US" dirty="0" smtClean="0"/>
              <a:t>1. Please select a moderator and a recorder for your table.</a:t>
            </a:r>
          </a:p>
          <a:p>
            <a:pPr marL="0" indent="0">
              <a:buNone/>
            </a:pPr>
            <a:r>
              <a:rPr lang="en-US" dirty="0" smtClean="0"/>
              <a:t>2. Each group should answer the first question, and write your summary thoughts on the sheet in front of you.</a:t>
            </a:r>
          </a:p>
          <a:p>
            <a:pPr marL="0" indent="0">
              <a:buNone/>
            </a:pPr>
            <a:r>
              <a:rPr lang="en-US" dirty="0"/>
              <a:t>3. Read through and answer the rest of the </a:t>
            </a:r>
            <a:r>
              <a:rPr lang="en-US" dirty="0" smtClean="0"/>
              <a:t>questions with </a:t>
            </a:r>
            <a:r>
              <a:rPr lang="en-US" dirty="0"/>
              <a:t>your group.</a:t>
            </a:r>
          </a:p>
          <a:p>
            <a:pPr lvl="1"/>
            <a:r>
              <a:rPr lang="en-US" dirty="0"/>
              <a:t>Some of the questions are meant to be difficult or uncomfortable, and that’s okay!</a:t>
            </a:r>
          </a:p>
          <a:p>
            <a:pPr marL="0" indent="0">
              <a:buNone/>
            </a:pPr>
            <a:r>
              <a:rPr lang="en-US" dirty="0" smtClean="0"/>
              <a:t>4. We’ll come back together and discuss your results at the end.</a:t>
            </a:r>
            <a:endParaRPr lang="en-US" dirty="0"/>
          </a:p>
        </p:txBody>
      </p:sp>
    </p:spTree>
    <p:extLst>
      <p:ext uri="{BB962C8B-B14F-4D97-AF65-F5344CB8AC3E}">
        <p14:creationId xmlns:p14="http://schemas.microsoft.com/office/powerpoint/2010/main" val="37693256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Takeaways</a:t>
            </a:r>
            <a:endParaRPr lang="en-US" dirty="0"/>
          </a:p>
        </p:txBody>
      </p:sp>
      <p:sp>
        <p:nvSpPr>
          <p:cNvPr id="3" name="Text Placeholder 2"/>
          <p:cNvSpPr>
            <a:spLocks noGrp="1"/>
          </p:cNvSpPr>
          <p:nvPr>
            <p:ph type="body" idx="1"/>
          </p:nvPr>
        </p:nvSpPr>
        <p:spPr/>
        <p:txBody>
          <a:bodyPr/>
          <a:lstStyle/>
          <a:p>
            <a:r>
              <a:rPr lang="en-US" dirty="0" smtClean="0"/>
              <a:t>(The next one is the most important slide!)</a:t>
            </a:r>
            <a:endParaRPr lang="en-US" dirty="0"/>
          </a:p>
        </p:txBody>
      </p:sp>
    </p:spTree>
    <p:extLst>
      <p:ext uri="{BB962C8B-B14F-4D97-AF65-F5344CB8AC3E}">
        <p14:creationId xmlns:p14="http://schemas.microsoft.com/office/powerpoint/2010/main" val="3523876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2712" y="112222"/>
            <a:ext cx="9601200" cy="1485900"/>
          </a:xfrm>
        </p:spPr>
        <p:txBody>
          <a:bodyPr>
            <a:normAutofit/>
          </a:bodyPr>
          <a:lstStyle/>
          <a:p>
            <a:r>
              <a:rPr lang="en-US" sz="3600" dirty="0" smtClean="0"/>
              <a:t>I believe that we </a:t>
            </a:r>
            <a:r>
              <a:rPr lang="en-US" sz="3600" dirty="0" smtClean="0"/>
              <a:t>shouldn’t be neutral!</a:t>
            </a:r>
            <a:endParaRPr lang="en-US" sz="3600" dirty="0"/>
          </a:p>
        </p:txBody>
      </p:sp>
      <p:sp>
        <p:nvSpPr>
          <p:cNvPr id="3" name="Content Placeholder 2"/>
          <p:cNvSpPr>
            <a:spLocks noGrp="1"/>
          </p:cNvSpPr>
          <p:nvPr>
            <p:ph sz="half" idx="1"/>
          </p:nvPr>
        </p:nvSpPr>
        <p:spPr>
          <a:xfrm>
            <a:off x="1371600" y="1072342"/>
            <a:ext cx="4447786" cy="4736869"/>
          </a:xfrm>
        </p:spPr>
        <p:txBody>
          <a:bodyPr>
            <a:normAutofit fontScale="92500" lnSpcReduction="20000"/>
          </a:bodyPr>
          <a:lstStyle/>
          <a:p>
            <a:pPr marL="0" indent="0">
              <a:buNone/>
            </a:pPr>
            <a:r>
              <a:rPr lang="en-US" dirty="0" smtClean="0"/>
              <a:t>What’s the point?</a:t>
            </a:r>
          </a:p>
          <a:p>
            <a:pPr marL="0" indent="0">
              <a:buNone/>
            </a:pPr>
            <a:endParaRPr lang="en-US" dirty="0" smtClean="0"/>
          </a:p>
          <a:p>
            <a:pPr lvl="1"/>
            <a:r>
              <a:rPr lang="en-US" dirty="0" smtClean="0"/>
              <a:t>Open access gives anyone with an internet connection access to health-related research.</a:t>
            </a:r>
          </a:p>
          <a:p>
            <a:pPr marL="530352" lvl="1" indent="0">
              <a:buNone/>
            </a:pPr>
            <a:endParaRPr lang="en-US" dirty="0" smtClean="0"/>
          </a:p>
          <a:p>
            <a:pPr lvl="1"/>
            <a:r>
              <a:rPr lang="en-US" dirty="0" smtClean="0"/>
              <a:t>This access exists regardless of income, education, geographic location, or any other factor.</a:t>
            </a:r>
          </a:p>
          <a:p>
            <a:pPr marL="530352" lvl="1" indent="0">
              <a:buNone/>
            </a:pPr>
            <a:endParaRPr lang="en-US" dirty="0" smtClean="0"/>
          </a:p>
          <a:p>
            <a:pPr lvl="1"/>
            <a:r>
              <a:rPr lang="en-US" dirty="0" smtClean="0"/>
              <a:t>It promotes health equity, citizen science, and helps to create a more informed public.</a:t>
            </a:r>
            <a:endParaRPr lang="en-US" dirty="0"/>
          </a:p>
        </p:txBody>
      </p:sp>
      <p:sp>
        <p:nvSpPr>
          <p:cNvPr id="4" name="Content Placeholder 3"/>
          <p:cNvSpPr>
            <a:spLocks noGrp="1"/>
          </p:cNvSpPr>
          <p:nvPr>
            <p:ph sz="half" idx="2"/>
          </p:nvPr>
        </p:nvSpPr>
        <p:spPr>
          <a:xfrm>
            <a:off x="6525402" y="1072343"/>
            <a:ext cx="5153803" cy="4736868"/>
          </a:xfrm>
        </p:spPr>
        <p:txBody>
          <a:bodyPr>
            <a:normAutofit fontScale="92500" lnSpcReduction="20000"/>
          </a:bodyPr>
          <a:lstStyle/>
          <a:p>
            <a:pPr marL="0" indent="0">
              <a:buNone/>
            </a:pPr>
            <a:r>
              <a:rPr lang="en-US" dirty="0" smtClean="0"/>
              <a:t>Why Should </a:t>
            </a:r>
            <a:r>
              <a:rPr lang="en-US" dirty="0" smtClean="0"/>
              <a:t>Librarians </a:t>
            </a:r>
            <a:r>
              <a:rPr lang="en-US" dirty="0" smtClean="0"/>
              <a:t>Advocate for </a:t>
            </a:r>
            <a:r>
              <a:rPr lang="en-US" dirty="0" smtClean="0"/>
              <a:t>Open?</a:t>
            </a:r>
            <a:endParaRPr lang="en-US" dirty="0" smtClean="0"/>
          </a:p>
          <a:p>
            <a:pPr marL="0" indent="0">
              <a:buNone/>
            </a:pPr>
            <a:endParaRPr lang="en-US" dirty="0" smtClean="0"/>
          </a:p>
          <a:p>
            <a:r>
              <a:rPr lang="en-US" dirty="0" smtClean="0"/>
              <a:t>Allows patients and their families to better understand a diagnosis, and to advocate for their own heath.</a:t>
            </a:r>
          </a:p>
          <a:p>
            <a:r>
              <a:rPr lang="en-US" dirty="0" smtClean="0"/>
              <a:t>Provides access to current research for healthcare providers who may not be able to afford article fees.</a:t>
            </a:r>
          </a:p>
          <a:p>
            <a:r>
              <a:rPr lang="en-US" dirty="0" smtClean="0"/>
              <a:t>Makes increasingly more sense, as public and donation dollars fund medical research that should be accessible to those groups.</a:t>
            </a:r>
          </a:p>
          <a:p>
            <a:r>
              <a:rPr lang="en-US" dirty="0"/>
              <a:t>Offers an opportunity to question who is being disenfranchised by paywalls.</a:t>
            </a:r>
          </a:p>
          <a:p>
            <a:r>
              <a:rPr lang="en-US" dirty="0" smtClean="0"/>
              <a:t>Dismantles the traditional model of publishing that perpetuates blind allegiance to impact factors and journal reputation.</a:t>
            </a:r>
          </a:p>
          <a:p>
            <a:endParaRPr lang="en-US" dirty="0"/>
          </a:p>
        </p:txBody>
      </p:sp>
      <p:sp>
        <p:nvSpPr>
          <p:cNvPr id="5" name="Rectangle 4"/>
          <p:cNvSpPr/>
          <p:nvPr/>
        </p:nvSpPr>
        <p:spPr>
          <a:xfrm>
            <a:off x="1584784" y="5992092"/>
            <a:ext cx="9736974" cy="646331"/>
          </a:xfrm>
          <a:prstGeom prst="rect">
            <a:avLst/>
          </a:prstGeom>
        </p:spPr>
        <p:txBody>
          <a:bodyPr wrap="square">
            <a:spAutoFit/>
          </a:bodyPr>
          <a:lstStyle/>
          <a:p>
            <a:r>
              <a:rPr lang="en-US" i="1" dirty="0"/>
              <a:t>Personal responsibility plays a key role in health, but the choices we make depend on the choices we have available to us</a:t>
            </a:r>
            <a:r>
              <a:rPr lang="en-US" i="1" dirty="0" smtClean="0"/>
              <a:t>. (Robert Wood Johnson Foundation)</a:t>
            </a:r>
            <a:endParaRPr lang="en-US" i="1" dirty="0"/>
          </a:p>
        </p:txBody>
      </p:sp>
    </p:spTree>
    <p:extLst>
      <p:ext uri="{BB962C8B-B14F-4D97-AF65-F5344CB8AC3E}">
        <p14:creationId xmlns:p14="http://schemas.microsoft.com/office/powerpoint/2010/main" val="15937233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t>10:45 – Introductions</a:t>
            </a:r>
          </a:p>
          <a:p>
            <a:pPr marL="0" indent="0">
              <a:buNone/>
            </a:pPr>
            <a:r>
              <a:rPr lang="en-US" sz="3200" dirty="0" smtClean="0"/>
              <a:t>10:50 – Overview of Open Access, Social Justice, and Undergraduate Survey Results</a:t>
            </a:r>
          </a:p>
          <a:p>
            <a:pPr marL="0" indent="0">
              <a:buNone/>
            </a:pPr>
            <a:r>
              <a:rPr lang="en-US" sz="3200" dirty="0" smtClean="0"/>
              <a:t>11:05 – Knowledge Café</a:t>
            </a:r>
          </a:p>
          <a:p>
            <a:pPr marL="0" indent="0">
              <a:buNone/>
            </a:pPr>
            <a:r>
              <a:rPr lang="en-US" sz="3200" dirty="0" smtClean="0"/>
              <a:t>11:45 – Share Results with the Group</a:t>
            </a:r>
          </a:p>
          <a:p>
            <a:pPr marL="0" indent="0">
              <a:buNone/>
            </a:pPr>
            <a:r>
              <a:rPr lang="en-US" sz="3200" dirty="0" smtClean="0"/>
              <a:t>11:55 – Wrap-Up </a:t>
            </a:r>
            <a:endParaRPr lang="en-US" sz="3200" dirty="0"/>
          </a:p>
        </p:txBody>
      </p:sp>
    </p:spTree>
    <p:extLst>
      <p:ext uri="{BB962C8B-B14F-4D97-AF65-F5344CB8AC3E}">
        <p14:creationId xmlns:p14="http://schemas.microsoft.com/office/powerpoint/2010/main" val="3313077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for Learning More…</a:t>
            </a:r>
            <a:endParaRPr lang="en-US" dirty="0"/>
          </a:p>
        </p:txBody>
      </p:sp>
      <p:sp>
        <p:nvSpPr>
          <p:cNvPr id="3" name="Content Placeholder 2"/>
          <p:cNvSpPr>
            <a:spLocks noGrp="1"/>
          </p:cNvSpPr>
          <p:nvPr>
            <p:ph sz="half" idx="1"/>
          </p:nvPr>
        </p:nvSpPr>
        <p:spPr>
          <a:xfrm>
            <a:off x="1371600" y="2285999"/>
            <a:ext cx="4951141" cy="3581401"/>
          </a:xfrm>
        </p:spPr>
        <p:txBody>
          <a:bodyPr/>
          <a:lstStyle/>
          <a:p>
            <a:pPr marL="0" indent="0">
              <a:buNone/>
            </a:pPr>
            <a:r>
              <a:rPr lang="en-US" dirty="0" smtClean="0"/>
              <a:t>Social Justice</a:t>
            </a:r>
          </a:p>
          <a:p>
            <a:r>
              <a:rPr lang="en-US" dirty="0" smtClean="0">
                <a:hlinkClick r:id="rId2"/>
              </a:rPr>
              <a:t>Harvard Implicit Bias Tests</a:t>
            </a:r>
            <a:endParaRPr lang="en-US" dirty="0" smtClean="0"/>
          </a:p>
          <a:p>
            <a:r>
              <a:rPr lang="en-US" dirty="0">
                <a:hlinkClick r:id="rId3"/>
              </a:rPr>
              <a:t>Critical librarianship in health sciences libraries: an </a:t>
            </a:r>
            <a:r>
              <a:rPr lang="en-US" dirty="0" smtClean="0">
                <a:hlinkClick r:id="rId3"/>
              </a:rPr>
              <a:t>introduction</a:t>
            </a:r>
            <a:endParaRPr lang="en-US" dirty="0" smtClean="0"/>
          </a:p>
          <a:p>
            <a:r>
              <a:rPr lang="en-US" dirty="0" smtClean="0">
                <a:hlinkClick r:id="rId4"/>
              </a:rPr>
              <a:t>Critical Librarianship: A Blog</a:t>
            </a:r>
            <a:endParaRPr lang="en-US" dirty="0" smtClean="0"/>
          </a:p>
          <a:p>
            <a:r>
              <a:rPr lang="en-US" dirty="0" smtClean="0">
                <a:hlinkClick r:id="rId5"/>
              </a:rPr>
              <a:t>Social </a:t>
            </a:r>
            <a:r>
              <a:rPr lang="en-US" dirty="0">
                <a:hlinkClick r:id="rId5"/>
              </a:rPr>
              <a:t>Justice and Library </a:t>
            </a:r>
            <a:r>
              <a:rPr lang="en-US" dirty="0" smtClean="0">
                <a:hlinkClick r:id="rId5"/>
              </a:rPr>
              <a:t>Work: A </a:t>
            </a:r>
            <a:r>
              <a:rPr lang="en-US" dirty="0">
                <a:hlinkClick r:id="rId5"/>
              </a:rPr>
              <a:t>Guide to Theory and </a:t>
            </a:r>
            <a:r>
              <a:rPr lang="en-US" dirty="0" smtClean="0">
                <a:hlinkClick r:id="rId5"/>
              </a:rPr>
              <a:t>Practice</a:t>
            </a:r>
            <a:endParaRPr lang="en-US" dirty="0" smtClean="0"/>
          </a:p>
          <a:p>
            <a:pPr marL="0" indent="0">
              <a:buNone/>
            </a:pPr>
            <a:endParaRPr lang="en-US" dirty="0" smtClean="0"/>
          </a:p>
        </p:txBody>
      </p:sp>
      <p:sp>
        <p:nvSpPr>
          <p:cNvPr id="5" name="Content Placeholder 2"/>
          <p:cNvSpPr>
            <a:spLocks noGrp="1"/>
          </p:cNvSpPr>
          <p:nvPr>
            <p:ph sz="half" idx="1"/>
          </p:nvPr>
        </p:nvSpPr>
        <p:spPr>
          <a:xfrm>
            <a:off x="6642410" y="2285998"/>
            <a:ext cx="4951141" cy="3581401"/>
          </a:xfrm>
        </p:spPr>
        <p:txBody>
          <a:bodyPr/>
          <a:lstStyle/>
          <a:p>
            <a:pPr marL="0" indent="0">
              <a:buNone/>
            </a:pPr>
            <a:r>
              <a:rPr lang="en-US" dirty="0" smtClean="0"/>
              <a:t>Open Access</a:t>
            </a:r>
          </a:p>
          <a:p>
            <a:r>
              <a:rPr lang="en-US" dirty="0">
                <a:hlinkClick r:id="rId6"/>
              </a:rPr>
              <a:t>Scholarly Publishing and Academic Resources </a:t>
            </a:r>
            <a:r>
              <a:rPr lang="en-US" dirty="0" smtClean="0">
                <a:hlinkClick r:id="rId6"/>
              </a:rPr>
              <a:t>Coalition (SPARC)</a:t>
            </a:r>
            <a:endParaRPr lang="en-US" dirty="0" smtClean="0"/>
          </a:p>
          <a:p>
            <a:r>
              <a:rPr lang="en-US" dirty="0" err="1" smtClean="0">
                <a:hlinkClick r:id="rId7"/>
              </a:rPr>
              <a:t>OpenCon</a:t>
            </a:r>
            <a:r>
              <a:rPr lang="en-US" dirty="0" smtClean="0">
                <a:hlinkClick r:id="rId7"/>
              </a:rPr>
              <a:t> Diversity and Inclusion Report</a:t>
            </a:r>
            <a:endParaRPr lang="en-US" dirty="0" smtClean="0"/>
          </a:p>
          <a:p>
            <a:r>
              <a:rPr lang="en-US" dirty="0" smtClean="0">
                <a:hlinkClick r:id="rId8"/>
              </a:rPr>
              <a:t>Marketing Techniques for Open Access in the Health Sciences</a:t>
            </a:r>
            <a:endParaRPr lang="en-US" dirty="0">
              <a:hlinkClick r:id="rId8"/>
            </a:endParaRPr>
          </a:p>
          <a:p>
            <a:r>
              <a:rPr lang="en-US" dirty="0" smtClean="0">
                <a:hlinkClick r:id="rId9"/>
              </a:rPr>
              <a:t>Rewarding Open Access in Promotion and Tenure: Driving Institutional Change</a:t>
            </a:r>
            <a:endParaRPr lang="en-US" dirty="0" smtClean="0"/>
          </a:p>
        </p:txBody>
      </p:sp>
    </p:spTree>
    <p:extLst>
      <p:ext uri="{BB962C8B-B14F-4D97-AF65-F5344CB8AC3E}">
        <p14:creationId xmlns:p14="http://schemas.microsoft.com/office/powerpoint/2010/main" val="40564738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Questions?</a:t>
            </a:r>
            <a:endParaRPr lang="en-US" dirty="0"/>
          </a:p>
        </p:txBody>
      </p:sp>
      <p:sp>
        <p:nvSpPr>
          <p:cNvPr id="6" name="Subtitle 5"/>
          <p:cNvSpPr>
            <a:spLocks noGrp="1"/>
          </p:cNvSpPr>
          <p:nvPr>
            <p:ph type="subTitle" idx="1"/>
          </p:nvPr>
        </p:nvSpPr>
        <p:spPr>
          <a:xfrm>
            <a:off x="2679906" y="3956279"/>
            <a:ext cx="6831673" cy="1388805"/>
          </a:xfrm>
        </p:spPr>
        <p:txBody>
          <a:bodyPr>
            <a:normAutofit fontScale="92500" lnSpcReduction="20000"/>
          </a:bodyPr>
          <a:lstStyle/>
          <a:p>
            <a:r>
              <a:rPr lang="en-US" dirty="0" smtClean="0"/>
              <a:t>Thank you!</a:t>
            </a:r>
          </a:p>
          <a:p>
            <a:endParaRPr lang="en-US" dirty="0" smtClean="0"/>
          </a:p>
          <a:p>
            <a:r>
              <a:rPr lang="en-US" dirty="0" smtClean="0"/>
              <a:t>Caitlin Pike</a:t>
            </a:r>
          </a:p>
          <a:p>
            <a:r>
              <a:rPr lang="en-US" dirty="0" smtClean="0"/>
              <a:t>caiapike@iupui.edu</a:t>
            </a:r>
            <a:endParaRPr lang="en-US" dirty="0"/>
          </a:p>
        </p:txBody>
      </p:sp>
    </p:spTree>
    <p:extLst>
      <p:ext uri="{BB962C8B-B14F-4D97-AF65-F5344CB8AC3E}">
        <p14:creationId xmlns:p14="http://schemas.microsoft.com/office/powerpoint/2010/main" val="750179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Defining Our Terms</a:t>
            </a:r>
            <a:endParaRPr lang="en-US" dirty="0"/>
          </a:p>
        </p:txBody>
      </p:sp>
      <p:sp>
        <p:nvSpPr>
          <p:cNvPr id="5" name="Text Placeholder 4"/>
          <p:cNvSpPr>
            <a:spLocks noGrp="1"/>
          </p:cNvSpPr>
          <p:nvPr>
            <p:ph type="body" idx="1"/>
          </p:nvPr>
        </p:nvSpPr>
        <p:spPr/>
        <p:txBody>
          <a:bodyPr/>
          <a:lstStyle/>
          <a:p>
            <a:r>
              <a:rPr lang="en-US" dirty="0" smtClean="0"/>
              <a:t>Open Access, Social Justice, and Health Equity</a:t>
            </a:r>
            <a:endParaRPr lang="en-US" dirty="0"/>
          </a:p>
        </p:txBody>
      </p:sp>
    </p:spTree>
    <p:extLst>
      <p:ext uri="{BB962C8B-B14F-4D97-AF65-F5344CB8AC3E}">
        <p14:creationId xmlns:p14="http://schemas.microsoft.com/office/powerpoint/2010/main" val="207109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F6F7-B96B-4B83-8E93-077BEC0C9C2B}"/>
              </a:ext>
            </a:extLst>
          </p:cNvPr>
          <p:cNvSpPr>
            <a:spLocks noGrp="1"/>
          </p:cNvSpPr>
          <p:nvPr>
            <p:ph type="title"/>
          </p:nvPr>
        </p:nvSpPr>
        <p:spPr/>
        <p:txBody>
          <a:bodyPr/>
          <a:lstStyle/>
          <a:p>
            <a:r>
              <a:rPr lang="en-US" dirty="0"/>
              <a:t>Open Access</a:t>
            </a:r>
          </a:p>
        </p:txBody>
      </p:sp>
      <p:sp>
        <p:nvSpPr>
          <p:cNvPr id="3" name="Content Placeholder 2">
            <a:extLst>
              <a:ext uri="{FF2B5EF4-FFF2-40B4-BE49-F238E27FC236}">
                <a16:creationId xmlns:a16="http://schemas.microsoft.com/office/drawing/2014/main" id="{E813659D-15A8-4FBA-AF46-A7EB441F9D7D}"/>
              </a:ext>
            </a:extLst>
          </p:cNvPr>
          <p:cNvSpPr>
            <a:spLocks noGrp="1"/>
          </p:cNvSpPr>
          <p:nvPr>
            <p:ph sz="half" idx="1"/>
          </p:nvPr>
        </p:nvSpPr>
        <p:spPr>
          <a:xfrm>
            <a:off x="1371600" y="2010457"/>
            <a:ext cx="4447786" cy="3581401"/>
          </a:xfrm>
        </p:spPr>
        <p:txBody>
          <a:bodyPr>
            <a:normAutofit/>
          </a:bodyPr>
          <a:lstStyle/>
          <a:p>
            <a:pPr marL="0" indent="0">
              <a:buNone/>
            </a:pPr>
            <a:r>
              <a:rPr lang="en-US" dirty="0"/>
              <a:t>According to </a:t>
            </a:r>
            <a:r>
              <a:rPr lang="en-US" dirty="0">
                <a:hlinkClick r:id="rId2"/>
              </a:rPr>
              <a:t>SPARC</a:t>
            </a:r>
            <a:r>
              <a:rPr lang="en-US" dirty="0"/>
              <a:t>:</a:t>
            </a:r>
          </a:p>
          <a:p>
            <a:pPr marL="0" indent="0">
              <a:buNone/>
            </a:pPr>
            <a:r>
              <a:rPr lang="en-US" dirty="0"/>
              <a:t>Open Access is the free, immediate, online availability of research articles coupled with the rights to use these articles fully in the digital environment. </a:t>
            </a:r>
            <a:endParaRPr lang="en-US" dirty="0" smtClean="0"/>
          </a:p>
          <a:p>
            <a:pPr marL="0" indent="0">
              <a:buNone/>
            </a:pPr>
            <a:endParaRPr lang="en-US" dirty="0"/>
          </a:p>
          <a:p>
            <a:pPr marL="0" indent="0">
              <a:buNone/>
            </a:pPr>
            <a:r>
              <a:rPr lang="en-US" dirty="0"/>
              <a:t>Open Access ensures that anyone can access and use these results—to turn ideas into industries and breakthroughs into better lives.</a:t>
            </a:r>
          </a:p>
        </p:txBody>
      </p:sp>
      <p:pic>
        <p:nvPicPr>
          <p:cNvPr id="6" name="Content Placeholder 5">
            <a:extLst>
              <a:ext uri="{FF2B5EF4-FFF2-40B4-BE49-F238E27FC236}">
                <a16:creationId xmlns:a16="http://schemas.microsoft.com/office/drawing/2014/main" id="{BDF9AA85-7DC2-45DF-98D2-DDEF7D9ED7F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631191" y="2285999"/>
            <a:ext cx="4448175" cy="3030319"/>
          </a:xfrm>
        </p:spPr>
      </p:pic>
      <p:sp>
        <p:nvSpPr>
          <p:cNvPr id="7" name="Rectangle 6">
            <a:extLst>
              <a:ext uri="{FF2B5EF4-FFF2-40B4-BE49-F238E27FC236}">
                <a16:creationId xmlns:a16="http://schemas.microsoft.com/office/drawing/2014/main" id="{94E89358-5ECE-4DE4-9564-75D2BCAFC576}"/>
              </a:ext>
            </a:extLst>
          </p:cNvPr>
          <p:cNvSpPr/>
          <p:nvPr/>
        </p:nvSpPr>
        <p:spPr>
          <a:xfrm>
            <a:off x="7095294" y="5316318"/>
            <a:ext cx="3984072" cy="276999"/>
          </a:xfrm>
          <a:prstGeom prst="rect">
            <a:avLst/>
          </a:prstGeom>
        </p:spPr>
        <p:txBody>
          <a:bodyPr wrap="square">
            <a:spAutoFit/>
          </a:bodyPr>
          <a:lstStyle/>
          <a:p>
            <a:r>
              <a:rPr lang="en-US" sz="1200" dirty="0"/>
              <a:t>Source: </a:t>
            </a:r>
            <a:r>
              <a:rPr lang="en-US" sz="1200" dirty="0">
                <a:hlinkClick r:id="rId4"/>
              </a:rPr>
              <a:t>https://kib.ki.se/en/publish-analyse/open-access</a:t>
            </a:r>
            <a:endParaRPr lang="en-US" sz="1200" dirty="0"/>
          </a:p>
        </p:txBody>
      </p:sp>
    </p:spTree>
    <p:extLst>
      <p:ext uri="{BB962C8B-B14F-4D97-AF65-F5344CB8AC3E}">
        <p14:creationId xmlns:p14="http://schemas.microsoft.com/office/powerpoint/2010/main" val="709683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304A3-B6F0-4CE3-BAB1-B6E08B6A087E}"/>
              </a:ext>
            </a:extLst>
          </p:cNvPr>
          <p:cNvSpPr>
            <a:spLocks noGrp="1"/>
          </p:cNvSpPr>
          <p:nvPr>
            <p:ph type="title"/>
          </p:nvPr>
        </p:nvSpPr>
        <p:spPr/>
        <p:txBody>
          <a:bodyPr>
            <a:normAutofit/>
          </a:bodyPr>
          <a:lstStyle/>
          <a:p>
            <a:r>
              <a:rPr lang="en-US" dirty="0"/>
              <a:t>Social Justice</a:t>
            </a:r>
            <a:br>
              <a:rPr lang="en-US" dirty="0"/>
            </a:br>
            <a:r>
              <a:rPr lang="en-US" sz="2200" dirty="0"/>
              <a:t>The idea of acting with equality, fairness and dignity to all human beings.</a:t>
            </a:r>
          </a:p>
        </p:txBody>
      </p:sp>
      <p:sp>
        <p:nvSpPr>
          <p:cNvPr id="3" name="Content Placeholder 2">
            <a:extLst>
              <a:ext uri="{FF2B5EF4-FFF2-40B4-BE49-F238E27FC236}">
                <a16:creationId xmlns:a16="http://schemas.microsoft.com/office/drawing/2014/main" id="{B23B3A7B-A51E-4AFB-931D-0832B7C5F0AA}"/>
              </a:ext>
            </a:extLst>
          </p:cNvPr>
          <p:cNvSpPr>
            <a:spLocks noGrp="1"/>
          </p:cNvSpPr>
          <p:nvPr>
            <p:ph sz="half" idx="1"/>
          </p:nvPr>
        </p:nvSpPr>
        <p:spPr/>
        <p:txBody>
          <a:bodyPr>
            <a:normAutofit/>
          </a:bodyPr>
          <a:lstStyle/>
          <a:p>
            <a:pPr marL="0" indent="0">
              <a:buNone/>
            </a:pPr>
            <a:r>
              <a:rPr lang="en-US" sz="1800" dirty="0"/>
              <a:t>“Social justice is the view that everyone deserves equal economic, political and social rights and opportunities.”</a:t>
            </a:r>
          </a:p>
          <a:p>
            <a:pPr marL="0" indent="0" algn="r">
              <a:buNone/>
            </a:pPr>
            <a:r>
              <a:rPr lang="en-US" sz="1800" dirty="0"/>
              <a:t>– National Association of Social Workers</a:t>
            </a:r>
          </a:p>
          <a:p>
            <a:pPr marL="0" indent="0">
              <a:buNone/>
            </a:pPr>
            <a:endParaRPr lang="en-US" sz="1800" dirty="0"/>
          </a:p>
          <a:p>
            <a:pPr marL="0" indent="0">
              <a:buNone/>
            </a:pPr>
            <a:r>
              <a:rPr lang="en-US" sz="1800" dirty="0"/>
              <a:t>“Social justice also imposes on each of us a personal responsibility to work with others to design and continually perfect our institutions as tools for personal and social development.”</a:t>
            </a:r>
          </a:p>
          <a:p>
            <a:pPr marL="0" indent="0" algn="r">
              <a:buNone/>
            </a:pPr>
            <a:r>
              <a:rPr lang="en-US" sz="1800" dirty="0"/>
              <a:t>– Center for Economic and Social Justice</a:t>
            </a:r>
          </a:p>
        </p:txBody>
      </p:sp>
      <p:pic>
        <p:nvPicPr>
          <p:cNvPr id="9" name="Content Placeholder 8">
            <a:extLst>
              <a:ext uri="{FF2B5EF4-FFF2-40B4-BE49-F238E27FC236}">
                <a16:creationId xmlns:a16="http://schemas.microsoft.com/office/drawing/2014/main" id="{22FBD989-3785-48EE-8FE5-0F050DAF345E}"/>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24625" y="2375273"/>
            <a:ext cx="4448175" cy="3402853"/>
          </a:xfrm>
        </p:spPr>
      </p:pic>
      <p:sp>
        <p:nvSpPr>
          <p:cNvPr id="10" name="Rectangle 9">
            <a:extLst>
              <a:ext uri="{FF2B5EF4-FFF2-40B4-BE49-F238E27FC236}">
                <a16:creationId xmlns:a16="http://schemas.microsoft.com/office/drawing/2014/main" id="{EB781DBA-3C02-4E62-BEB2-D8D04597DCCC}"/>
              </a:ext>
            </a:extLst>
          </p:cNvPr>
          <p:cNvSpPr/>
          <p:nvPr/>
        </p:nvSpPr>
        <p:spPr>
          <a:xfrm>
            <a:off x="6918424" y="6034901"/>
            <a:ext cx="3759684" cy="276999"/>
          </a:xfrm>
          <a:prstGeom prst="rect">
            <a:avLst/>
          </a:prstGeom>
        </p:spPr>
        <p:txBody>
          <a:bodyPr wrap="none">
            <a:spAutoFit/>
          </a:bodyPr>
          <a:lstStyle/>
          <a:p>
            <a:r>
              <a:rPr lang="en-US" sz="1200" dirty="0"/>
              <a:t>Source: </a:t>
            </a:r>
            <a:r>
              <a:rPr lang="en-US" sz="1200" dirty="0">
                <a:hlinkClick r:id="rId3"/>
              </a:rPr>
              <a:t>https://www.healthyfife.net/health-inequalities/</a:t>
            </a:r>
            <a:endParaRPr lang="en-US" sz="1200" dirty="0"/>
          </a:p>
        </p:txBody>
      </p:sp>
    </p:spTree>
    <p:extLst>
      <p:ext uri="{BB962C8B-B14F-4D97-AF65-F5344CB8AC3E}">
        <p14:creationId xmlns:p14="http://schemas.microsoft.com/office/powerpoint/2010/main" val="38852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976AF-0CF6-492B-850F-8B78A5DBDC9B}"/>
              </a:ext>
            </a:extLst>
          </p:cNvPr>
          <p:cNvSpPr>
            <a:spLocks noGrp="1"/>
          </p:cNvSpPr>
          <p:nvPr>
            <p:ph type="title"/>
          </p:nvPr>
        </p:nvSpPr>
        <p:spPr/>
        <p:txBody>
          <a:bodyPr/>
          <a:lstStyle/>
          <a:p>
            <a:r>
              <a:rPr lang="en-US" dirty="0"/>
              <a:t>Equality vs. </a:t>
            </a:r>
            <a:r>
              <a:rPr lang="en-US" dirty="0" smtClean="0"/>
              <a:t>Equity</a:t>
            </a:r>
            <a:br>
              <a:rPr lang="en-US" dirty="0" smtClean="0"/>
            </a:br>
            <a:r>
              <a:rPr lang="en-US" sz="3200" dirty="0" smtClean="0"/>
              <a:t>Social Justice should (hopefully) aim to be equitable.</a:t>
            </a:r>
            <a:endParaRPr lang="en-US" sz="3200" dirty="0"/>
          </a:p>
        </p:txBody>
      </p:sp>
      <p:sp>
        <p:nvSpPr>
          <p:cNvPr id="3" name="Content Placeholder 2">
            <a:extLst>
              <a:ext uri="{FF2B5EF4-FFF2-40B4-BE49-F238E27FC236}">
                <a16:creationId xmlns:a16="http://schemas.microsoft.com/office/drawing/2014/main" id="{DA89F580-B3D4-49C7-8314-AD4A5A008E2D}"/>
              </a:ext>
            </a:extLst>
          </p:cNvPr>
          <p:cNvSpPr>
            <a:spLocks noGrp="1"/>
          </p:cNvSpPr>
          <p:nvPr>
            <p:ph sz="half" idx="1"/>
          </p:nvPr>
        </p:nvSpPr>
        <p:spPr/>
        <p:txBody>
          <a:bodyPr>
            <a:normAutofit fontScale="70000" lnSpcReduction="20000"/>
          </a:bodyPr>
          <a:lstStyle/>
          <a:p>
            <a:r>
              <a:rPr lang="en-US" sz="2600" dirty="0"/>
              <a:t>The goal of equality is to make sure that everyone has the same things to be successful. </a:t>
            </a:r>
          </a:p>
          <a:p>
            <a:pPr marL="0" indent="0">
              <a:buNone/>
            </a:pPr>
            <a:endParaRPr lang="en-US" sz="2600" dirty="0"/>
          </a:p>
          <a:p>
            <a:r>
              <a:rPr lang="en-US" sz="2600" dirty="0"/>
              <a:t>Equity is trying to understand where people are coming from and give them what </a:t>
            </a:r>
            <a:r>
              <a:rPr lang="en-US" sz="2600" b="1" dirty="0"/>
              <a:t>they</a:t>
            </a:r>
            <a:r>
              <a:rPr lang="en-US" sz="2600" dirty="0"/>
              <a:t> need to be successful. </a:t>
            </a:r>
          </a:p>
          <a:p>
            <a:endParaRPr lang="en-US" sz="2600" dirty="0"/>
          </a:p>
          <a:p>
            <a:pPr marL="0" indent="0" algn="ctr">
              <a:buNone/>
            </a:pPr>
            <a:r>
              <a:rPr lang="en-US" sz="2600" dirty="0"/>
              <a:t>Equality is similar to equity in that it is seeking fairness for everyone, but it assumes that everyone starts equally as well.</a:t>
            </a:r>
          </a:p>
          <a:p>
            <a:endParaRPr lang="en-US" dirty="0"/>
          </a:p>
        </p:txBody>
      </p:sp>
      <p:pic>
        <p:nvPicPr>
          <p:cNvPr id="6" name="Content Placeholder 5">
            <a:extLst>
              <a:ext uri="{FF2B5EF4-FFF2-40B4-BE49-F238E27FC236}">
                <a16:creationId xmlns:a16="http://schemas.microsoft.com/office/drawing/2014/main" id="{04AEBF37-7BEC-4738-B0DB-220174C312D1}"/>
              </a:ext>
            </a:extLst>
          </p:cNvPr>
          <p:cNvPicPr>
            <a:picLocks noGrp="1" noChangeAspect="1"/>
          </p:cNvPicPr>
          <p:nvPr>
            <p:ph sz="half" idx="2"/>
          </p:nvPr>
        </p:nvPicPr>
        <p:blipFill>
          <a:blip r:embed="rId2" cstate="hqprint">
            <a:extLst>
              <a:ext uri="{28A0092B-C50C-407E-A947-70E740481C1C}">
                <a14:useLocalDpi xmlns:a14="http://schemas.microsoft.com/office/drawing/2010/main" val="0"/>
              </a:ext>
            </a:extLst>
          </a:blip>
          <a:stretch>
            <a:fillRect/>
          </a:stretch>
        </p:blipFill>
        <p:spPr>
          <a:xfrm>
            <a:off x="6415483" y="2224107"/>
            <a:ext cx="5181600" cy="2916809"/>
          </a:xfrm>
        </p:spPr>
      </p:pic>
      <p:sp>
        <p:nvSpPr>
          <p:cNvPr id="7" name="Rectangle 6">
            <a:extLst>
              <a:ext uri="{FF2B5EF4-FFF2-40B4-BE49-F238E27FC236}">
                <a16:creationId xmlns:a16="http://schemas.microsoft.com/office/drawing/2014/main" id="{9F102FB0-8983-4BF4-BED5-191D16D46B66}"/>
              </a:ext>
            </a:extLst>
          </p:cNvPr>
          <p:cNvSpPr/>
          <p:nvPr/>
        </p:nvSpPr>
        <p:spPr>
          <a:xfrm>
            <a:off x="1345961" y="6048734"/>
            <a:ext cx="4166077" cy="307777"/>
          </a:xfrm>
          <a:prstGeom prst="rect">
            <a:avLst/>
          </a:prstGeom>
        </p:spPr>
        <p:txBody>
          <a:bodyPr wrap="none">
            <a:spAutoFit/>
          </a:bodyPr>
          <a:lstStyle/>
          <a:p>
            <a:r>
              <a:rPr lang="en-US" sz="1400" dirty="0">
                <a:hlinkClick r:id="rId3"/>
              </a:rPr>
              <a:t>http://www.societyfordiversity.org/equality-vs-equity/</a:t>
            </a:r>
            <a:r>
              <a:rPr lang="en-US" sz="1400" dirty="0"/>
              <a:t> </a:t>
            </a:r>
          </a:p>
        </p:txBody>
      </p:sp>
      <p:sp>
        <p:nvSpPr>
          <p:cNvPr id="8" name="Rectangle 7">
            <a:extLst>
              <a:ext uri="{FF2B5EF4-FFF2-40B4-BE49-F238E27FC236}">
                <a16:creationId xmlns:a16="http://schemas.microsoft.com/office/drawing/2014/main" id="{3D0254F3-0967-49BD-8C10-6D18DE025A66}"/>
              </a:ext>
            </a:extLst>
          </p:cNvPr>
          <p:cNvSpPr/>
          <p:nvPr/>
        </p:nvSpPr>
        <p:spPr>
          <a:xfrm>
            <a:off x="6306426" y="5257174"/>
            <a:ext cx="5399713" cy="276999"/>
          </a:xfrm>
          <a:prstGeom prst="rect">
            <a:avLst/>
          </a:prstGeom>
        </p:spPr>
        <p:txBody>
          <a:bodyPr wrap="square">
            <a:spAutoFit/>
          </a:bodyPr>
          <a:lstStyle/>
          <a:p>
            <a:r>
              <a:rPr lang="en-US" sz="1200" dirty="0"/>
              <a:t>Source: </a:t>
            </a:r>
            <a:r>
              <a:rPr lang="en-US" sz="1200" dirty="0">
                <a:hlinkClick r:id="rId4"/>
              </a:rPr>
              <a:t>https://www.rwjf.org/en/library/infographics/visualizing-health-equity.html</a:t>
            </a:r>
            <a:r>
              <a:rPr lang="en-US" sz="1200" dirty="0"/>
              <a:t> </a:t>
            </a:r>
          </a:p>
        </p:txBody>
      </p:sp>
    </p:spTree>
    <p:extLst>
      <p:ext uri="{BB962C8B-B14F-4D97-AF65-F5344CB8AC3E}">
        <p14:creationId xmlns:p14="http://schemas.microsoft.com/office/powerpoint/2010/main" val="1674843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Equity</a:t>
            </a:r>
            <a:endParaRPr lang="en-US" dirty="0"/>
          </a:p>
        </p:txBody>
      </p:sp>
      <p:sp>
        <p:nvSpPr>
          <p:cNvPr id="3" name="Content Placeholder 2"/>
          <p:cNvSpPr>
            <a:spLocks noGrp="1"/>
          </p:cNvSpPr>
          <p:nvPr>
            <p:ph sz="half" idx="1"/>
          </p:nvPr>
        </p:nvSpPr>
        <p:spPr>
          <a:xfrm>
            <a:off x="1371600" y="1672683"/>
            <a:ext cx="4522124" cy="4194717"/>
          </a:xfrm>
        </p:spPr>
        <p:txBody>
          <a:bodyPr>
            <a:normAutofit fontScale="92500" lnSpcReduction="10000"/>
          </a:bodyPr>
          <a:lstStyle/>
          <a:p>
            <a:pPr marL="0" indent="0">
              <a:buNone/>
            </a:pPr>
            <a:r>
              <a:rPr lang="en-US" dirty="0">
                <a:hlinkClick r:id="rId2"/>
              </a:rPr>
              <a:t>American Public Health </a:t>
            </a:r>
            <a:r>
              <a:rPr lang="en-US" dirty="0" smtClean="0">
                <a:hlinkClick r:id="rId2"/>
              </a:rPr>
              <a:t>Association:</a:t>
            </a:r>
            <a:endParaRPr lang="en-US" dirty="0"/>
          </a:p>
          <a:p>
            <a:r>
              <a:rPr lang="en-US" dirty="0" smtClean="0"/>
              <a:t>Everyone </a:t>
            </a:r>
            <a:r>
              <a:rPr lang="en-US" dirty="0"/>
              <a:t>has the opportunity to attain their highest level of health</a:t>
            </a:r>
            <a:r>
              <a:rPr lang="en-US" dirty="0" smtClean="0"/>
              <a:t>.</a:t>
            </a:r>
          </a:p>
          <a:p>
            <a:r>
              <a:rPr lang="en-US" dirty="0"/>
              <a:t>How do we achieve health equity? </a:t>
            </a:r>
            <a:endParaRPr lang="en-US" dirty="0" smtClean="0"/>
          </a:p>
          <a:p>
            <a:pPr lvl="1"/>
            <a:r>
              <a:rPr lang="en-US" dirty="0" smtClean="0"/>
              <a:t>We </a:t>
            </a:r>
            <a:r>
              <a:rPr lang="en-US" dirty="0"/>
              <a:t>value all people equally. </a:t>
            </a:r>
            <a:endParaRPr lang="en-US" dirty="0" smtClean="0"/>
          </a:p>
          <a:p>
            <a:pPr lvl="1"/>
            <a:r>
              <a:rPr lang="en-US" dirty="0" smtClean="0"/>
              <a:t>We </a:t>
            </a:r>
            <a:r>
              <a:rPr lang="en-US" dirty="0"/>
              <a:t>optimize the conditions in which people are born, grow, live, work, learn and age. </a:t>
            </a:r>
            <a:endParaRPr lang="en-US" dirty="0" smtClean="0"/>
          </a:p>
          <a:p>
            <a:pPr lvl="1"/>
            <a:r>
              <a:rPr lang="en-US" dirty="0" smtClean="0"/>
              <a:t>We </a:t>
            </a:r>
            <a:r>
              <a:rPr lang="en-US" dirty="0"/>
              <a:t>work with other sectors to address the factors that influence health, including employment, housing, education, health care, public safety and food access.</a:t>
            </a:r>
          </a:p>
          <a:p>
            <a:endParaRPr lang="en-US" dirty="0" smtClean="0"/>
          </a:p>
          <a:p>
            <a:endParaRPr lang="en-US" dirty="0"/>
          </a:p>
          <a:p>
            <a:pPr marL="0" indent="0">
              <a:buNone/>
            </a:pPr>
            <a:endParaRPr lang="en-US" dirty="0"/>
          </a:p>
          <a:p>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524625" y="2050080"/>
            <a:ext cx="4448175" cy="3439922"/>
          </a:xfrm>
        </p:spPr>
      </p:pic>
      <p:sp>
        <p:nvSpPr>
          <p:cNvPr id="6" name="Rectangle 5"/>
          <p:cNvSpPr/>
          <p:nvPr/>
        </p:nvSpPr>
        <p:spPr>
          <a:xfrm>
            <a:off x="6881039" y="5590401"/>
            <a:ext cx="4091761" cy="276999"/>
          </a:xfrm>
          <a:prstGeom prst="rect">
            <a:avLst/>
          </a:prstGeom>
        </p:spPr>
        <p:txBody>
          <a:bodyPr wrap="none">
            <a:spAutoFit/>
          </a:bodyPr>
          <a:lstStyle/>
          <a:p>
            <a:r>
              <a:rPr lang="en-US" sz="1200" dirty="0" smtClean="0"/>
              <a:t>Source: </a:t>
            </a:r>
            <a:r>
              <a:rPr lang="en-US" sz="1200" dirty="0" smtClean="0">
                <a:hlinkClick r:id="rId4"/>
              </a:rPr>
              <a:t>https</a:t>
            </a:r>
            <a:r>
              <a:rPr lang="en-US" sz="1200" dirty="0">
                <a:hlinkClick r:id="rId4"/>
              </a:rPr>
              <a:t>://www.planning.org/blog/blogpost/9104610</a:t>
            </a:r>
            <a:r>
              <a:rPr lang="en-US" sz="1200" dirty="0" smtClean="0">
                <a:hlinkClick r:id="rId4"/>
              </a:rPr>
              <a:t>/</a:t>
            </a:r>
            <a:r>
              <a:rPr lang="en-US" sz="1200" dirty="0" smtClean="0"/>
              <a:t> </a:t>
            </a:r>
            <a:endParaRPr lang="en-US" sz="1200" dirty="0"/>
          </a:p>
        </p:txBody>
      </p:sp>
    </p:spTree>
    <p:extLst>
      <p:ext uri="{BB962C8B-B14F-4D97-AF65-F5344CB8AC3E}">
        <p14:creationId xmlns:p14="http://schemas.microsoft.com/office/powerpoint/2010/main" val="390194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574FB-A7FA-4F13-8E1E-E04B9292407E}"/>
              </a:ext>
            </a:extLst>
          </p:cNvPr>
          <p:cNvSpPr>
            <a:spLocks noGrp="1"/>
          </p:cNvSpPr>
          <p:nvPr>
            <p:ph type="title"/>
          </p:nvPr>
        </p:nvSpPr>
        <p:spPr>
          <a:xfrm>
            <a:off x="1213658" y="137160"/>
            <a:ext cx="9601200" cy="1485900"/>
          </a:xfrm>
        </p:spPr>
        <p:txBody>
          <a:bodyPr/>
          <a:lstStyle/>
          <a:p>
            <a:r>
              <a:rPr lang="en-US" dirty="0"/>
              <a:t>Why Does It Matter? </a:t>
            </a:r>
          </a:p>
        </p:txBody>
      </p:sp>
      <p:sp>
        <p:nvSpPr>
          <p:cNvPr id="3" name="Content Placeholder 2">
            <a:extLst>
              <a:ext uri="{FF2B5EF4-FFF2-40B4-BE49-F238E27FC236}">
                <a16:creationId xmlns:a16="http://schemas.microsoft.com/office/drawing/2014/main" id="{090BB67A-E5B5-4843-980D-BD78BD55A1F6}"/>
              </a:ext>
            </a:extLst>
          </p:cNvPr>
          <p:cNvSpPr>
            <a:spLocks noGrp="1"/>
          </p:cNvSpPr>
          <p:nvPr>
            <p:ph sz="half" idx="1"/>
          </p:nvPr>
        </p:nvSpPr>
        <p:spPr>
          <a:xfrm>
            <a:off x="1371600" y="1687484"/>
            <a:ext cx="4447786" cy="5062451"/>
          </a:xfrm>
        </p:spPr>
        <p:txBody>
          <a:bodyPr>
            <a:normAutofit fontScale="55000" lnSpcReduction="20000"/>
          </a:bodyPr>
          <a:lstStyle/>
          <a:p>
            <a:r>
              <a:rPr lang="en-US" sz="3600" dirty="0">
                <a:hlinkClick r:id="rId2"/>
              </a:rPr>
              <a:t>46033</a:t>
            </a:r>
            <a:r>
              <a:rPr lang="en-US" sz="3600" dirty="0"/>
              <a:t> </a:t>
            </a:r>
          </a:p>
          <a:p>
            <a:pPr lvl="1"/>
            <a:r>
              <a:rPr lang="en-US" sz="3600" dirty="0"/>
              <a:t>High School Graduates: 99%</a:t>
            </a:r>
          </a:p>
          <a:p>
            <a:pPr lvl="1"/>
            <a:r>
              <a:rPr lang="en-US" sz="3600" dirty="0"/>
              <a:t>Median Household Income: $124,712 </a:t>
            </a:r>
          </a:p>
          <a:p>
            <a:pPr marL="457200" lvl="1" indent="0">
              <a:buNone/>
            </a:pPr>
            <a:endParaRPr lang="en-US" sz="3600" dirty="0"/>
          </a:p>
          <a:p>
            <a:r>
              <a:rPr lang="en-US" sz="3600" dirty="0">
                <a:hlinkClick r:id="rId2"/>
              </a:rPr>
              <a:t>46225</a:t>
            </a:r>
            <a:endParaRPr lang="en-US" sz="3600" dirty="0"/>
          </a:p>
          <a:p>
            <a:pPr lvl="1"/>
            <a:r>
              <a:rPr lang="en-US" sz="3600" dirty="0"/>
              <a:t>High School Graduates: 69.3%</a:t>
            </a:r>
          </a:p>
          <a:p>
            <a:pPr lvl="1"/>
            <a:r>
              <a:rPr lang="en-US" sz="3600" dirty="0"/>
              <a:t>Median Household Income: $33,688 </a:t>
            </a:r>
          </a:p>
          <a:p>
            <a:pPr lvl="1"/>
            <a:endParaRPr lang="en-US" dirty="0"/>
          </a:p>
          <a:p>
            <a:pPr lvl="1"/>
            <a:endParaRPr lang="en-US" dirty="0"/>
          </a:p>
          <a:p>
            <a:pPr marL="0" indent="0" algn="ctr">
              <a:buNone/>
            </a:pPr>
            <a:r>
              <a:rPr lang="en-US" sz="5100" b="1" dirty="0"/>
              <a:t>28 miles and 14 years of life</a:t>
            </a:r>
          </a:p>
          <a:p>
            <a:pPr marL="0" indent="0">
              <a:buNone/>
            </a:pPr>
            <a:endParaRPr lang="en-US" dirty="0"/>
          </a:p>
          <a:p>
            <a:pPr marL="0" indent="0">
              <a:buNone/>
            </a:pPr>
            <a:endParaRPr lang="en-US" dirty="0"/>
          </a:p>
          <a:p>
            <a:pPr marL="0" indent="0">
              <a:buNone/>
            </a:pPr>
            <a:endParaRPr lang="en-US" dirty="0"/>
          </a:p>
          <a:p>
            <a:pPr marL="0" indent="0" algn="r">
              <a:buNone/>
            </a:pPr>
            <a:r>
              <a:rPr lang="en-US" sz="1600" dirty="0"/>
              <a:t>(Source: 2013-2017 American Community Survey 5-Year Estimates)</a:t>
            </a:r>
          </a:p>
          <a:p>
            <a:endParaRPr lang="en-US" dirty="0"/>
          </a:p>
        </p:txBody>
      </p:sp>
      <p:pic>
        <p:nvPicPr>
          <p:cNvPr id="6" name="Content Placeholder 5">
            <a:hlinkClick r:id="rId3"/>
            <a:extLst>
              <a:ext uri="{FF2B5EF4-FFF2-40B4-BE49-F238E27FC236}">
                <a16:creationId xmlns:a16="http://schemas.microsoft.com/office/drawing/2014/main" id="{9D86758E-6B3B-4ED1-9863-8CF01E5403AE}"/>
              </a:ext>
            </a:extLst>
          </p:cNvPr>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l="9690" t="5339" r="2816" b="4604"/>
          <a:stretch/>
        </p:blipFill>
        <p:spPr>
          <a:xfrm>
            <a:off x="6978008" y="1687484"/>
            <a:ext cx="3978823" cy="3978822"/>
          </a:xfrm>
        </p:spPr>
      </p:pic>
      <p:sp>
        <p:nvSpPr>
          <p:cNvPr id="7" name="TextBox 6">
            <a:extLst>
              <a:ext uri="{FF2B5EF4-FFF2-40B4-BE49-F238E27FC236}">
                <a16:creationId xmlns:a16="http://schemas.microsoft.com/office/drawing/2014/main" id="{302AE56B-5563-4239-B59F-541B0A378D5C}"/>
              </a:ext>
            </a:extLst>
          </p:cNvPr>
          <p:cNvSpPr txBox="1"/>
          <p:nvPr/>
        </p:nvSpPr>
        <p:spPr>
          <a:xfrm>
            <a:off x="6727970" y="6038463"/>
            <a:ext cx="4677092" cy="276999"/>
          </a:xfrm>
          <a:prstGeom prst="rect">
            <a:avLst/>
          </a:prstGeom>
          <a:noFill/>
        </p:spPr>
        <p:txBody>
          <a:bodyPr wrap="square" rtlCol="0">
            <a:spAutoFit/>
          </a:bodyPr>
          <a:lstStyle/>
          <a:p>
            <a:r>
              <a:rPr lang="en-US" sz="1200" dirty="0">
                <a:hlinkClick r:id="rId3"/>
              </a:rPr>
              <a:t>Worlds Apart: Gaps in Life Expectancy in the Indianapolis Metro Area</a:t>
            </a:r>
            <a:endParaRPr lang="en-US" sz="1200" dirty="0"/>
          </a:p>
        </p:txBody>
      </p:sp>
      <p:sp>
        <p:nvSpPr>
          <p:cNvPr id="4" name="TextBox 3"/>
          <p:cNvSpPr txBox="1"/>
          <p:nvPr/>
        </p:nvSpPr>
        <p:spPr>
          <a:xfrm>
            <a:off x="6537761" y="1253728"/>
            <a:ext cx="4859315" cy="369332"/>
          </a:xfrm>
          <a:prstGeom prst="rect">
            <a:avLst/>
          </a:prstGeom>
          <a:noFill/>
        </p:spPr>
        <p:txBody>
          <a:bodyPr wrap="square" rtlCol="0">
            <a:spAutoFit/>
          </a:bodyPr>
          <a:lstStyle/>
          <a:p>
            <a:r>
              <a:rPr lang="en-US" dirty="0" smtClean="0"/>
              <a:t>Life Expectancy in the Indianapolis Metro Area</a:t>
            </a:r>
            <a:endParaRPr lang="en-US" dirty="0"/>
          </a:p>
        </p:txBody>
      </p:sp>
    </p:spTree>
    <p:extLst>
      <p:ext uri="{BB962C8B-B14F-4D97-AF65-F5344CB8AC3E}">
        <p14:creationId xmlns:p14="http://schemas.microsoft.com/office/powerpoint/2010/main" val="584204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FD742A-0D6F-4387-A717-9B280B879F12}"/>
              </a:ext>
            </a:extLst>
          </p:cNvPr>
          <p:cNvSpPr>
            <a:spLocks noGrp="1"/>
          </p:cNvSpPr>
          <p:nvPr>
            <p:ph type="title"/>
          </p:nvPr>
        </p:nvSpPr>
        <p:spPr/>
        <p:txBody>
          <a:bodyPr/>
          <a:lstStyle/>
          <a:p>
            <a:r>
              <a:rPr lang="en-US" dirty="0"/>
              <a:t>Student Views on Open Access</a:t>
            </a:r>
          </a:p>
        </p:txBody>
      </p:sp>
      <p:sp>
        <p:nvSpPr>
          <p:cNvPr id="6" name="Text Placeholder 5">
            <a:extLst>
              <a:ext uri="{FF2B5EF4-FFF2-40B4-BE49-F238E27FC236}">
                <a16:creationId xmlns:a16="http://schemas.microsoft.com/office/drawing/2014/main" id="{4BC3A0C0-74AB-48F9-AC36-959F0333A043}"/>
              </a:ext>
            </a:extLst>
          </p:cNvPr>
          <p:cNvSpPr>
            <a:spLocks noGrp="1"/>
          </p:cNvSpPr>
          <p:nvPr>
            <p:ph type="body" idx="1"/>
          </p:nvPr>
        </p:nvSpPr>
        <p:spPr/>
        <p:txBody>
          <a:bodyPr/>
          <a:lstStyle/>
          <a:p>
            <a:r>
              <a:rPr lang="en-US" dirty="0"/>
              <a:t>Is information access important?</a:t>
            </a:r>
          </a:p>
        </p:txBody>
      </p:sp>
      <p:sp>
        <p:nvSpPr>
          <p:cNvPr id="7" name="TextBox 6">
            <a:extLst>
              <a:ext uri="{FF2B5EF4-FFF2-40B4-BE49-F238E27FC236}">
                <a16:creationId xmlns:a16="http://schemas.microsoft.com/office/drawing/2014/main" id="{D4D88D62-6D08-4B56-84A0-4D239BEF4DCF}"/>
              </a:ext>
            </a:extLst>
          </p:cNvPr>
          <p:cNvSpPr txBox="1"/>
          <p:nvPr/>
        </p:nvSpPr>
        <p:spPr>
          <a:xfrm>
            <a:off x="8441094" y="65314"/>
            <a:ext cx="3750906" cy="369332"/>
          </a:xfrm>
          <a:prstGeom prst="rect">
            <a:avLst/>
          </a:prstGeom>
          <a:noFill/>
        </p:spPr>
        <p:txBody>
          <a:bodyPr wrap="square" rtlCol="0">
            <a:spAutoFit/>
          </a:bodyPr>
          <a:lstStyle/>
          <a:p>
            <a:r>
              <a:rPr lang="en-US" dirty="0"/>
              <a:t>International Open Access Week 2018</a:t>
            </a:r>
          </a:p>
        </p:txBody>
      </p:sp>
    </p:spTree>
    <p:extLst>
      <p:ext uri="{BB962C8B-B14F-4D97-AF65-F5344CB8AC3E}">
        <p14:creationId xmlns:p14="http://schemas.microsoft.com/office/powerpoint/2010/main" val="3544130476"/>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TM10001105[[fn=Crop]]</Template>
  <TotalTime>1066</TotalTime>
  <Words>1395</Words>
  <Application>Microsoft Office PowerPoint</Application>
  <PresentationFormat>Widescreen</PresentationFormat>
  <Paragraphs>178</Paragraphs>
  <Slides>21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Franklin Gothic Book</vt:lpstr>
      <vt:lpstr>Crop</vt:lpstr>
      <vt:lpstr>Open Access to Health Information</vt:lpstr>
      <vt:lpstr>Agenda</vt:lpstr>
      <vt:lpstr>Defining Our Terms</vt:lpstr>
      <vt:lpstr>Open Access</vt:lpstr>
      <vt:lpstr>Social Justice The idea of acting with equality, fairness and dignity to all human beings.</vt:lpstr>
      <vt:lpstr>Equality vs. Equity Social Justice should (hopefully) aim to be equitable.</vt:lpstr>
      <vt:lpstr>Health Equity</vt:lpstr>
      <vt:lpstr>Why Does It Matter? </vt:lpstr>
      <vt:lpstr>Student Views on Open Access</vt:lpstr>
      <vt:lpstr>Demographics</vt:lpstr>
      <vt:lpstr>What does the Library pay for?</vt:lpstr>
      <vt:lpstr>Anticipating Need and Accessibility</vt:lpstr>
      <vt:lpstr>Are subscriptions fair to those who can’t pay?</vt:lpstr>
      <vt:lpstr>It is fair that only people with subscriptions can access peer-reviewed research.</vt:lpstr>
      <vt:lpstr>It is fair that only people with subscriptions can access peer-reviewed research.</vt:lpstr>
      <vt:lpstr>It is fair that only people with subscriptions can access peer-reviewed research.</vt:lpstr>
      <vt:lpstr>Activity: Knowledge Cafe</vt:lpstr>
      <vt:lpstr>Final Takeaways</vt:lpstr>
      <vt:lpstr>I believe that we shouldn’t be neutral!</vt:lpstr>
      <vt:lpstr>Resources for Learning More…</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Elevating the ‘Open’ Conversation</dc:title>
  <dc:creator>Lana</dc:creator>
  <cp:lastModifiedBy>Pike, Caitlin Ann</cp:lastModifiedBy>
  <cp:revision>48</cp:revision>
  <dcterms:created xsi:type="dcterms:W3CDTF">2019-04-26T00:31:44Z</dcterms:created>
  <dcterms:modified xsi:type="dcterms:W3CDTF">2019-06-19T07:39:16Z</dcterms:modified>
</cp:coreProperties>
</file>