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1"/>
  </p:notesMasterIdLst>
  <p:handoutMasterIdLst>
    <p:handoutMasterId r:id="rId22"/>
  </p:handoutMasterIdLst>
  <p:sldIdLst>
    <p:sldId id="256" r:id="rId5"/>
    <p:sldId id="271" r:id="rId6"/>
    <p:sldId id="277" r:id="rId7"/>
    <p:sldId id="283" r:id="rId8"/>
    <p:sldId id="263" r:id="rId9"/>
    <p:sldId id="262" r:id="rId10"/>
    <p:sldId id="278" r:id="rId11"/>
    <p:sldId id="281" r:id="rId12"/>
    <p:sldId id="279" r:id="rId13"/>
    <p:sldId id="282" r:id="rId14"/>
    <p:sldId id="280" r:id="rId15"/>
    <p:sldId id="267" r:id="rId16"/>
    <p:sldId id="276" r:id="rId17"/>
    <p:sldId id="268" r:id="rId18"/>
    <p:sldId id="269" r:id="rId19"/>
    <p:sldId id="270"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E3C"/>
    <a:srgbClr val="F3E8E7"/>
    <a:srgbClr val="C00000"/>
    <a:srgbClr val="990000"/>
    <a:srgbClr val="ACA39A"/>
    <a:srgbClr val="969696"/>
    <a:srgbClr val="9E9A95"/>
    <a:srgbClr val="382E25"/>
    <a:srgbClr val="C17945"/>
    <a:srgbClr val="3152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1" autoAdjust="0"/>
  </p:normalViewPr>
  <p:slideViewPr>
    <p:cSldViewPr snapToGrid="0">
      <p:cViewPr varScale="1">
        <p:scale>
          <a:sx n="125" d="100"/>
          <a:sy n="125" d="100"/>
        </p:scale>
        <p:origin x="1194" y="90"/>
      </p:cViewPr>
      <p:guideLst>
        <p:guide orient="horz" pos="3185"/>
        <p:guide pos="392"/>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323484-5EAC-4833-B54D-77693A5903ED}" type="doc">
      <dgm:prSet loTypeId="urn:microsoft.com/office/officeart/2005/8/layout/radial6" loCatId="relationship" qsTypeId="urn:microsoft.com/office/officeart/2005/8/quickstyle/3d3" qsCatId="3D" csTypeId="urn:microsoft.com/office/officeart/2005/8/colors/colorful1" csCatId="colorful" phldr="1"/>
      <dgm:spPr/>
      <dgm:t>
        <a:bodyPr/>
        <a:lstStyle/>
        <a:p>
          <a:endParaRPr lang="en-US"/>
        </a:p>
      </dgm:t>
    </dgm:pt>
    <dgm:pt modelId="{0442226D-BD13-48B3-BCFF-1EB60ECA2E2D}">
      <dgm:prSet phldrT="[Text]"/>
      <dgm:spPr/>
      <dgm:t>
        <a:bodyPr/>
        <a:lstStyle/>
        <a:p>
          <a:r>
            <a:rPr lang="en-US" dirty="0"/>
            <a:t>Learning Science</a:t>
          </a:r>
        </a:p>
      </dgm:t>
    </dgm:pt>
    <dgm:pt modelId="{ECE88979-F097-4682-8569-DE14410FCAE3}" type="parTrans" cxnId="{E511463B-0815-45E5-9978-D3070A553D08}">
      <dgm:prSet/>
      <dgm:spPr/>
      <dgm:t>
        <a:bodyPr/>
        <a:lstStyle/>
        <a:p>
          <a:endParaRPr lang="en-US"/>
        </a:p>
      </dgm:t>
    </dgm:pt>
    <dgm:pt modelId="{B66716C0-4D30-4456-B262-7AE530886AA9}" type="sibTrans" cxnId="{E511463B-0815-45E5-9978-D3070A553D08}">
      <dgm:prSet/>
      <dgm:spPr/>
      <dgm:t>
        <a:bodyPr/>
        <a:lstStyle/>
        <a:p>
          <a:endParaRPr lang="en-US"/>
        </a:p>
      </dgm:t>
    </dgm:pt>
    <dgm:pt modelId="{C1123123-26AB-4356-A9C7-838F15D0C7CB}">
      <dgm:prSet phldrT="[Text]"/>
      <dgm:spPr/>
      <dgm:t>
        <a:bodyPr/>
        <a:lstStyle/>
        <a:p>
          <a:r>
            <a:rPr lang="en-US" dirty="0"/>
            <a:t>Retrieval</a:t>
          </a:r>
        </a:p>
      </dgm:t>
    </dgm:pt>
    <dgm:pt modelId="{51088BCE-A728-490D-8649-6D178587FA14}" type="parTrans" cxnId="{D8908A22-9C0D-4F2A-B250-F1C5BB6CA325}">
      <dgm:prSet/>
      <dgm:spPr/>
      <dgm:t>
        <a:bodyPr/>
        <a:lstStyle/>
        <a:p>
          <a:endParaRPr lang="en-US"/>
        </a:p>
      </dgm:t>
    </dgm:pt>
    <dgm:pt modelId="{EB619EFF-F8AE-4060-824A-FBAE214FF583}" type="sibTrans" cxnId="{D8908A22-9C0D-4F2A-B250-F1C5BB6CA325}">
      <dgm:prSet/>
      <dgm:spPr/>
      <dgm:t>
        <a:bodyPr/>
        <a:lstStyle/>
        <a:p>
          <a:endParaRPr lang="en-US"/>
        </a:p>
      </dgm:t>
    </dgm:pt>
    <dgm:pt modelId="{4BDA426C-FE6B-407D-BE3D-0805EDCDDD31}">
      <dgm:prSet phldrT="[Text]"/>
      <dgm:spPr/>
      <dgm:t>
        <a:bodyPr/>
        <a:lstStyle/>
        <a:p>
          <a:r>
            <a:rPr lang="en-US" dirty="0"/>
            <a:t>Contrasting Cases</a:t>
          </a:r>
        </a:p>
      </dgm:t>
    </dgm:pt>
    <dgm:pt modelId="{1FD1A770-25BB-46C1-BC19-985485898553}" type="parTrans" cxnId="{AB57903C-D403-49A6-B760-27C198A98B88}">
      <dgm:prSet/>
      <dgm:spPr/>
      <dgm:t>
        <a:bodyPr/>
        <a:lstStyle/>
        <a:p>
          <a:endParaRPr lang="en-US"/>
        </a:p>
      </dgm:t>
    </dgm:pt>
    <dgm:pt modelId="{C4E1D1D7-67BF-4910-B49D-DD25E76345A4}" type="sibTrans" cxnId="{AB57903C-D403-49A6-B760-27C198A98B88}">
      <dgm:prSet/>
      <dgm:spPr/>
      <dgm:t>
        <a:bodyPr/>
        <a:lstStyle/>
        <a:p>
          <a:endParaRPr lang="en-US"/>
        </a:p>
      </dgm:t>
    </dgm:pt>
    <dgm:pt modelId="{0380A2AA-B2E7-491F-9CC2-6285688FAD53}">
      <dgm:prSet phldrT="[Text]"/>
      <dgm:spPr/>
      <dgm:t>
        <a:bodyPr/>
        <a:lstStyle/>
        <a:p>
          <a:r>
            <a:rPr lang="en-US" dirty="0"/>
            <a:t>Immediate Feedback</a:t>
          </a:r>
        </a:p>
      </dgm:t>
    </dgm:pt>
    <dgm:pt modelId="{5CCB69A0-F195-4199-B01F-E513E518067C}" type="parTrans" cxnId="{639EE7D8-BA2C-48ED-B4C7-879434A2D1CC}">
      <dgm:prSet/>
      <dgm:spPr/>
      <dgm:t>
        <a:bodyPr/>
        <a:lstStyle/>
        <a:p>
          <a:endParaRPr lang="en-US"/>
        </a:p>
      </dgm:t>
    </dgm:pt>
    <dgm:pt modelId="{4EB1A5E9-4700-4941-9CE7-9AD9A83543BD}" type="sibTrans" cxnId="{639EE7D8-BA2C-48ED-B4C7-879434A2D1CC}">
      <dgm:prSet/>
      <dgm:spPr/>
      <dgm:t>
        <a:bodyPr/>
        <a:lstStyle/>
        <a:p>
          <a:endParaRPr lang="en-US"/>
        </a:p>
      </dgm:t>
    </dgm:pt>
    <dgm:pt modelId="{F5C316F1-EBF0-4607-8492-DDE62CD00B2C}">
      <dgm:prSet phldrT="[Text]"/>
      <dgm:spPr/>
      <dgm:t>
        <a:bodyPr/>
        <a:lstStyle/>
        <a:p>
          <a:r>
            <a:rPr lang="en-US" dirty="0"/>
            <a:t>Just-in-time learning</a:t>
          </a:r>
        </a:p>
      </dgm:t>
    </dgm:pt>
    <dgm:pt modelId="{5A87373B-EFA6-429B-95A2-0CDB1801E225}" type="parTrans" cxnId="{35F18B67-1A52-47B7-A36D-BD779446274B}">
      <dgm:prSet/>
      <dgm:spPr/>
      <dgm:t>
        <a:bodyPr/>
        <a:lstStyle/>
        <a:p>
          <a:endParaRPr lang="en-US"/>
        </a:p>
      </dgm:t>
    </dgm:pt>
    <dgm:pt modelId="{A7A66BB9-1067-438C-A56B-1BD1F7CF11FF}" type="sibTrans" cxnId="{35F18B67-1A52-47B7-A36D-BD779446274B}">
      <dgm:prSet/>
      <dgm:spPr/>
      <dgm:t>
        <a:bodyPr/>
        <a:lstStyle/>
        <a:p>
          <a:endParaRPr lang="en-US"/>
        </a:p>
      </dgm:t>
    </dgm:pt>
    <dgm:pt modelId="{3AA1C082-11AC-4019-8996-E81FB4D8227D}" type="pres">
      <dgm:prSet presAssocID="{2E323484-5EAC-4833-B54D-77693A5903ED}" presName="Name0" presStyleCnt="0">
        <dgm:presLayoutVars>
          <dgm:chMax val="1"/>
          <dgm:dir/>
          <dgm:animLvl val="ctr"/>
          <dgm:resizeHandles val="exact"/>
        </dgm:presLayoutVars>
      </dgm:prSet>
      <dgm:spPr/>
    </dgm:pt>
    <dgm:pt modelId="{9E85EE54-0F29-4F0F-9417-374A79BF4F24}" type="pres">
      <dgm:prSet presAssocID="{0442226D-BD13-48B3-BCFF-1EB60ECA2E2D}" presName="centerShape" presStyleLbl="node0" presStyleIdx="0" presStyleCnt="1"/>
      <dgm:spPr/>
    </dgm:pt>
    <dgm:pt modelId="{DBF00939-B4A2-4047-805C-A26199E79D4E}" type="pres">
      <dgm:prSet presAssocID="{C1123123-26AB-4356-A9C7-838F15D0C7CB}" presName="node" presStyleLbl="node1" presStyleIdx="0" presStyleCnt="4">
        <dgm:presLayoutVars>
          <dgm:bulletEnabled val="1"/>
        </dgm:presLayoutVars>
      </dgm:prSet>
      <dgm:spPr/>
    </dgm:pt>
    <dgm:pt modelId="{0A4AF48C-A645-4400-B540-09F3EC388D5A}" type="pres">
      <dgm:prSet presAssocID="{C1123123-26AB-4356-A9C7-838F15D0C7CB}" presName="dummy" presStyleCnt="0"/>
      <dgm:spPr/>
    </dgm:pt>
    <dgm:pt modelId="{B3B27977-A0E5-4B6F-8B8D-3455F9E0EFE9}" type="pres">
      <dgm:prSet presAssocID="{EB619EFF-F8AE-4060-824A-FBAE214FF583}" presName="sibTrans" presStyleLbl="sibTrans2D1" presStyleIdx="0" presStyleCnt="4"/>
      <dgm:spPr/>
    </dgm:pt>
    <dgm:pt modelId="{96D3F525-8C93-4EA9-9A61-2FB7E1F4CE53}" type="pres">
      <dgm:prSet presAssocID="{4BDA426C-FE6B-407D-BE3D-0805EDCDDD31}" presName="node" presStyleLbl="node1" presStyleIdx="1" presStyleCnt="4">
        <dgm:presLayoutVars>
          <dgm:bulletEnabled val="1"/>
        </dgm:presLayoutVars>
      </dgm:prSet>
      <dgm:spPr/>
    </dgm:pt>
    <dgm:pt modelId="{24A30103-F645-4C9B-8942-23D6D03CBDDF}" type="pres">
      <dgm:prSet presAssocID="{4BDA426C-FE6B-407D-BE3D-0805EDCDDD31}" presName="dummy" presStyleCnt="0"/>
      <dgm:spPr/>
    </dgm:pt>
    <dgm:pt modelId="{2C980452-84B5-4306-A997-7154EA0D783D}" type="pres">
      <dgm:prSet presAssocID="{C4E1D1D7-67BF-4910-B49D-DD25E76345A4}" presName="sibTrans" presStyleLbl="sibTrans2D1" presStyleIdx="1" presStyleCnt="4"/>
      <dgm:spPr/>
    </dgm:pt>
    <dgm:pt modelId="{1D5711FE-2729-4CCB-94D7-C19139DA32D1}" type="pres">
      <dgm:prSet presAssocID="{0380A2AA-B2E7-491F-9CC2-6285688FAD53}" presName="node" presStyleLbl="node1" presStyleIdx="2" presStyleCnt="4">
        <dgm:presLayoutVars>
          <dgm:bulletEnabled val="1"/>
        </dgm:presLayoutVars>
      </dgm:prSet>
      <dgm:spPr/>
    </dgm:pt>
    <dgm:pt modelId="{F07029FD-B57C-4FAE-AB12-D84355E2EDFB}" type="pres">
      <dgm:prSet presAssocID="{0380A2AA-B2E7-491F-9CC2-6285688FAD53}" presName="dummy" presStyleCnt="0"/>
      <dgm:spPr/>
    </dgm:pt>
    <dgm:pt modelId="{E19EECCF-070E-4C65-B601-3A20CB04DF2B}" type="pres">
      <dgm:prSet presAssocID="{4EB1A5E9-4700-4941-9CE7-9AD9A83543BD}" presName="sibTrans" presStyleLbl="sibTrans2D1" presStyleIdx="2" presStyleCnt="4"/>
      <dgm:spPr/>
    </dgm:pt>
    <dgm:pt modelId="{5B9D93F4-F39B-4827-A1FB-93F28DAF2615}" type="pres">
      <dgm:prSet presAssocID="{F5C316F1-EBF0-4607-8492-DDE62CD00B2C}" presName="node" presStyleLbl="node1" presStyleIdx="3" presStyleCnt="4">
        <dgm:presLayoutVars>
          <dgm:bulletEnabled val="1"/>
        </dgm:presLayoutVars>
      </dgm:prSet>
      <dgm:spPr/>
    </dgm:pt>
    <dgm:pt modelId="{5215C8EC-693D-4287-B6D9-85FA9C2CEEF6}" type="pres">
      <dgm:prSet presAssocID="{F5C316F1-EBF0-4607-8492-DDE62CD00B2C}" presName="dummy" presStyleCnt="0"/>
      <dgm:spPr/>
    </dgm:pt>
    <dgm:pt modelId="{714874AA-7006-4771-BE36-6C354DDC9AEA}" type="pres">
      <dgm:prSet presAssocID="{A7A66BB9-1067-438C-A56B-1BD1F7CF11FF}" presName="sibTrans" presStyleLbl="sibTrans2D1" presStyleIdx="3" presStyleCnt="4"/>
      <dgm:spPr/>
    </dgm:pt>
  </dgm:ptLst>
  <dgm:cxnLst>
    <dgm:cxn modelId="{B0D7B303-7857-42ED-82AF-D2B3705AA1F6}" type="presOf" srcId="{4BDA426C-FE6B-407D-BE3D-0805EDCDDD31}" destId="{96D3F525-8C93-4EA9-9A61-2FB7E1F4CE53}" srcOrd="0" destOrd="0" presId="urn:microsoft.com/office/officeart/2005/8/layout/radial6"/>
    <dgm:cxn modelId="{D8908A22-9C0D-4F2A-B250-F1C5BB6CA325}" srcId="{0442226D-BD13-48B3-BCFF-1EB60ECA2E2D}" destId="{C1123123-26AB-4356-A9C7-838F15D0C7CB}" srcOrd="0" destOrd="0" parTransId="{51088BCE-A728-490D-8649-6D178587FA14}" sibTransId="{EB619EFF-F8AE-4060-824A-FBAE214FF583}"/>
    <dgm:cxn modelId="{E511463B-0815-45E5-9978-D3070A553D08}" srcId="{2E323484-5EAC-4833-B54D-77693A5903ED}" destId="{0442226D-BD13-48B3-BCFF-1EB60ECA2E2D}" srcOrd="0" destOrd="0" parTransId="{ECE88979-F097-4682-8569-DE14410FCAE3}" sibTransId="{B66716C0-4D30-4456-B262-7AE530886AA9}"/>
    <dgm:cxn modelId="{AB57903C-D403-49A6-B760-27C198A98B88}" srcId="{0442226D-BD13-48B3-BCFF-1EB60ECA2E2D}" destId="{4BDA426C-FE6B-407D-BE3D-0805EDCDDD31}" srcOrd="1" destOrd="0" parTransId="{1FD1A770-25BB-46C1-BC19-985485898553}" sibTransId="{C4E1D1D7-67BF-4910-B49D-DD25E76345A4}"/>
    <dgm:cxn modelId="{35F18B67-1A52-47B7-A36D-BD779446274B}" srcId="{0442226D-BD13-48B3-BCFF-1EB60ECA2E2D}" destId="{F5C316F1-EBF0-4607-8492-DDE62CD00B2C}" srcOrd="3" destOrd="0" parTransId="{5A87373B-EFA6-429B-95A2-0CDB1801E225}" sibTransId="{A7A66BB9-1067-438C-A56B-1BD1F7CF11FF}"/>
    <dgm:cxn modelId="{0FCD7275-FCC6-4E9C-B3F6-96263B3E7D33}" type="presOf" srcId="{4EB1A5E9-4700-4941-9CE7-9AD9A83543BD}" destId="{E19EECCF-070E-4C65-B601-3A20CB04DF2B}" srcOrd="0" destOrd="0" presId="urn:microsoft.com/office/officeart/2005/8/layout/radial6"/>
    <dgm:cxn modelId="{A693AF9C-430B-43F9-923A-0B5F36B3CDDB}" type="presOf" srcId="{0442226D-BD13-48B3-BCFF-1EB60ECA2E2D}" destId="{9E85EE54-0F29-4F0F-9417-374A79BF4F24}" srcOrd="0" destOrd="0" presId="urn:microsoft.com/office/officeart/2005/8/layout/radial6"/>
    <dgm:cxn modelId="{DA34CAB7-07CC-412D-82C5-353E4A481E44}" type="presOf" srcId="{C1123123-26AB-4356-A9C7-838F15D0C7CB}" destId="{DBF00939-B4A2-4047-805C-A26199E79D4E}" srcOrd="0" destOrd="0" presId="urn:microsoft.com/office/officeart/2005/8/layout/radial6"/>
    <dgm:cxn modelId="{12C2F8C0-B36F-41B6-AFF8-721D8F4A488C}" type="presOf" srcId="{0380A2AA-B2E7-491F-9CC2-6285688FAD53}" destId="{1D5711FE-2729-4CCB-94D7-C19139DA32D1}" srcOrd="0" destOrd="0" presId="urn:microsoft.com/office/officeart/2005/8/layout/radial6"/>
    <dgm:cxn modelId="{06295FC5-4967-4967-9592-AA9352929C79}" type="presOf" srcId="{A7A66BB9-1067-438C-A56B-1BD1F7CF11FF}" destId="{714874AA-7006-4771-BE36-6C354DDC9AEA}" srcOrd="0" destOrd="0" presId="urn:microsoft.com/office/officeart/2005/8/layout/radial6"/>
    <dgm:cxn modelId="{8E757FD0-F834-4832-A46D-89A9AECA8D09}" type="presOf" srcId="{2E323484-5EAC-4833-B54D-77693A5903ED}" destId="{3AA1C082-11AC-4019-8996-E81FB4D8227D}" srcOrd="0" destOrd="0" presId="urn:microsoft.com/office/officeart/2005/8/layout/radial6"/>
    <dgm:cxn modelId="{AFD6C8D8-7F22-4E7C-8002-CF373B5418D2}" type="presOf" srcId="{F5C316F1-EBF0-4607-8492-DDE62CD00B2C}" destId="{5B9D93F4-F39B-4827-A1FB-93F28DAF2615}" srcOrd="0" destOrd="0" presId="urn:microsoft.com/office/officeart/2005/8/layout/radial6"/>
    <dgm:cxn modelId="{639EE7D8-BA2C-48ED-B4C7-879434A2D1CC}" srcId="{0442226D-BD13-48B3-BCFF-1EB60ECA2E2D}" destId="{0380A2AA-B2E7-491F-9CC2-6285688FAD53}" srcOrd="2" destOrd="0" parTransId="{5CCB69A0-F195-4199-B01F-E513E518067C}" sibTransId="{4EB1A5E9-4700-4941-9CE7-9AD9A83543BD}"/>
    <dgm:cxn modelId="{2FCB36DA-38F3-4164-BD4F-51C5658947DE}" type="presOf" srcId="{C4E1D1D7-67BF-4910-B49D-DD25E76345A4}" destId="{2C980452-84B5-4306-A997-7154EA0D783D}" srcOrd="0" destOrd="0" presId="urn:microsoft.com/office/officeart/2005/8/layout/radial6"/>
    <dgm:cxn modelId="{B520E5F6-644F-4A64-9306-F57FA42FFD29}" type="presOf" srcId="{EB619EFF-F8AE-4060-824A-FBAE214FF583}" destId="{B3B27977-A0E5-4B6F-8B8D-3455F9E0EFE9}" srcOrd="0" destOrd="0" presId="urn:microsoft.com/office/officeart/2005/8/layout/radial6"/>
    <dgm:cxn modelId="{97A50C5F-FE65-448E-8BE4-4AD41C6BF2B0}" type="presParOf" srcId="{3AA1C082-11AC-4019-8996-E81FB4D8227D}" destId="{9E85EE54-0F29-4F0F-9417-374A79BF4F24}" srcOrd="0" destOrd="0" presId="urn:microsoft.com/office/officeart/2005/8/layout/radial6"/>
    <dgm:cxn modelId="{F4B9B2E6-53F9-43AC-BD57-485E6E2F01B6}" type="presParOf" srcId="{3AA1C082-11AC-4019-8996-E81FB4D8227D}" destId="{DBF00939-B4A2-4047-805C-A26199E79D4E}" srcOrd="1" destOrd="0" presId="urn:microsoft.com/office/officeart/2005/8/layout/radial6"/>
    <dgm:cxn modelId="{C2F03655-88E1-4658-BD8D-030F74905248}" type="presParOf" srcId="{3AA1C082-11AC-4019-8996-E81FB4D8227D}" destId="{0A4AF48C-A645-4400-B540-09F3EC388D5A}" srcOrd="2" destOrd="0" presId="urn:microsoft.com/office/officeart/2005/8/layout/radial6"/>
    <dgm:cxn modelId="{72C070A3-84DA-40FF-A246-9CC6B83EF41B}" type="presParOf" srcId="{3AA1C082-11AC-4019-8996-E81FB4D8227D}" destId="{B3B27977-A0E5-4B6F-8B8D-3455F9E0EFE9}" srcOrd="3" destOrd="0" presId="urn:microsoft.com/office/officeart/2005/8/layout/radial6"/>
    <dgm:cxn modelId="{42BE162B-9746-44B4-AE77-ABB448CFC6D0}" type="presParOf" srcId="{3AA1C082-11AC-4019-8996-E81FB4D8227D}" destId="{96D3F525-8C93-4EA9-9A61-2FB7E1F4CE53}" srcOrd="4" destOrd="0" presId="urn:microsoft.com/office/officeart/2005/8/layout/radial6"/>
    <dgm:cxn modelId="{9417DE3F-AFFD-4581-84CB-E67D95BED2F0}" type="presParOf" srcId="{3AA1C082-11AC-4019-8996-E81FB4D8227D}" destId="{24A30103-F645-4C9B-8942-23D6D03CBDDF}" srcOrd="5" destOrd="0" presId="urn:microsoft.com/office/officeart/2005/8/layout/radial6"/>
    <dgm:cxn modelId="{FA6A1D51-81FC-4D2B-B389-28613DF4B7C6}" type="presParOf" srcId="{3AA1C082-11AC-4019-8996-E81FB4D8227D}" destId="{2C980452-84B5-4306-A997-7154EA0D783D}" srcOrd="6" destOrd="0" presId="urn:microsoft.com/office/officeart/2005/8/layout/radial6"/>
    <dgm:cxn modelId="{CD4643FE-8A40-4A6E-A38D-64598FA6F4AD}" type="presParOf" srcId="{3AA1C082-11AC-4019-8996-E81FB4D8227D}" destId="{1D5711FE-2729-4CCB-94D7-C19139DA32D1}" srcOrd="7" destOrd="0" presId="urn:microsoft.com/office/officeart/2005/8/layout/radial6"/>
    <dgm:cxn modelId="{CE20A091-E8F0-47DE-9780-3927DA44558A}" type="presParOf" srcId="{3AA1C082-11AC-4019-8996-E81FB4D8227D}" destId="{F07029FD-B57C-4FAE-AB12-D84355E2EDFB}" srcOrd="8" destOrd="0" presId="urn:microsoft.com/office/officeart/2005/8/layout/radial6"/>
    <dgm:cxn modelId="{B15607B0-3409-4365-B86C-095D0A0F1F04}" type="presParOf" srcId="{3AA1C082-11AC-4019-8996-E81FB4D8227D}" destId="{E19EECCF-070E-4C65-B601-3A20CB04DF2B}" srcOrd="9" destOrd="0" presId="urn:microsoft.com/office/officeart/2005/8/layout/radial6"/>
    <dgm:cxn modelId="{CC45828A-F4E6-47E0-B0D7-4962694C3C6E}" type="presParOf" srcId="{3AA1C082-11AC-4019-8996-E81FB4D8227D}" destId="{5B9D93F4-F39B-4827-A1FB-93F28DAF2615}" srcOrd="10" destOrd="0" presId="urn:microsoft.com/office/officeart/2005/8/layout/radial6"/>
    <dgm:cxn modelId="{6486F255-EDC3-4620-B551-3B8A92554615}" type="presParOf" srcId="{3AA1C082-11AC-4019-8996-E81FB4D8227D}" destId="{5215C8EC-693D-4287-B6D9-85FA9C2CEEF6}" srcOrd="11" destOrd="0" presId="urn:microsoft.com/office/officeart/2005/8/layout/radial6"/>
    <dgm:cxn modelId="{FF367749-A9DF-48D6-B1BE-8C5A8BE0ECE2}" type="presParOf" srcId="{3AA1C082-11AC-4019-8996-E81FB4D8227D}" destId="{714874AA-7006-4771-BE36-6C354DDC9AEA}"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63697-B297-4928-B5E4-7917C5B6D110}" type="doc">
      <dgm:prSet loTypeId="urn:microsoft.com/office/officeart/2005/8/layout/hProcess9" loCatId="process" qsTypeId="urn:microsoft.com/office/officeart/2005/8/quickstyle/simple1" qsCatId="simple" csTypeId="urn:microsoft.com/office/officeart/2005/8/colors/accent2_2" csCatId="accent2" phldr="1"/>
      <dgm:spPr/>
    </dgm:pt>
    <dgm:pt modelId="{1E109D93-B7C4-4AF4-A28A-6AF12E7F96D1}">
      <dgm:prSet phldrT="[Text]" phldr="0"/>
      <dgm:spPr/>
      <dgm:t>
        <a:bodyPr/>
        <a:lstStyle/>
        <a:p>
          <a:pPr rtl="0"/>
          <a:r>
            <a:rPr lang="en-US">
              <a:latin typeface="Arial"/>
            </a:rPr>
            <a:t>Pre-Survey to assess knowledge and comfort with topic</a:t>
          </a:r>
          <a:endParaRPr lang="en-US"/>
        </a:p>
      </dgm:t>
    </dgm:pt>
    <dgm:pt modelId="{7F8D2CC5-ED31-49EB-AF1B-4A084E0D3590}" type="parTrans" cxnId="{EBAE713C-3D2B-48D6-805E-20139A57AF80}">
      <dgm:prSet/>
      <dgm:spPr/>
      <dgm:t>
        <a:bodyPr/>
        <a:lstStyle/>
        <a:p>
          <a:endParaRPr lang="en-US"/>
        </a:p>
      </dgm:t>
    </dgm:pt>
    <dgm:pt modelId="{9C02B2FF-23F2-4B30-B56D-EEA4F45E7C89}" type="sibTrans" cxnId="{EBAE713C-3D2B-48D6-805E-20139A57AF80}">
      <dgm:prSet/>
      <dgm:spPr/>
      <dgm:t>
        <a:bodyPr/>
        <a:lstStyle/>
        <a:p>
          <a:endParaRPr lang="en-US"/>
        </a:p>
      </dgm:t>
    </dgm:pt>
    <dgm:pt modelId="{E8A0AE7A-10C5-4BC9-989E-E88D2F81ED87}">
      <dgm:prSet phldrT="[Text]" phldr="0"/>
      <dgm:spPr/>
      <dgm:t>
        <a:bodyPr/>
        <a:lstStyle/>
        <a:p>
          <a:pPr rtl="0"/>
          <a:r>
            <a:rPr lang="en-US" dirty="0">
              <a:latin typeface="Arial"/>
            </a:rPr>
            <a:t>High-yield, ≤10 minute podcast or PowerPoint Voiceover covering cancer type </a:t>
          </a:r>
          <a:endParaRPr lang="en-US" dirty="0"/>
        </a:p>
      </dgm:t>
    </dgm:pt>
    <dgm:pt modelId="{57A41B6D-7E8F-4CEC-9494-94679BC683C4}" type="parTrans" cxnId="{4A8089E7-C70C-4DC2-AAF5-1757FD459BB3}">
      <dgm:prSet/>
      <dgm:spPr/>
      <dgm:t>
        <a:bodyPr/>
        <a:lstStyle/>
        <a:p>
          <a:endParaRPr lang="en-US"/>
        </a:p>
      </dgm:t>
    </dgm:pt>
    <dgm:pt modelId="{E2163AB1-78CA-40DF-A91E-5AB22134E3BA}" type="sibTrans" cxnId="{4A8089E7-C70C-4DC2-AAF5-1757FD459BB3}">
      <dgm:prSet/>
      <dgm:spPr/>
      <dgm:t>
        <a:bodyPr/>
        <a:lstStyle/>
        <a:p>
          <a:endParaRPr lang="en-US"/>
        </a:p>
      </dgm:t>
    </dgm:pt>
    <dgm:pt modelId="{129795D2-A0FA-4BA7-8205-334F4D0AD6CC}">
      <dgm:prSet phldrT="[Text]" phldr="0"/>
      <dgm:spPr/>
      <dgm:t>
        <a:bodyPr/>
        <a:lstStyle/>
        <a:p>
          <a:pPr rtl="0"/>
          <a:r>
            <a:rPr lang="en-US">
              <a:latin typeface="Arial"/>
            </a:rPr>
            <a:t>Interactive, case-based questions reinforcing topic</a:t>
          </a:r>
          <a:endParaRPr lang="en-US"/>
        </a:p>
      </dgm:t>
    </dgm:pt>
    <dgm:pt modelId="{5977DFEC-2D89-469D-8CE1-00DCD6B71BC6}" type="parTrans" cxnId="{EA8021A8-8A03-4677-838F-AF3D3100B1FA}">
      <dgm:prSet/>
      <dgm:spPr/>
      <dgm:t>
        <a:bodyPr/>
        <a:lstStyle/>
        <a:p>
          <a:endParaRPr lang="en-US"/>
        </a:p>
      </dgm:t>
    </dgm:pt>
    <dgm:pt modelId="{CBCC2E0E-C776-4799-9238-0D043127313F}" type="sibTrans" cxnId="{EA8021A8-8A03-4677-838F-AF3D3100B1FA}">
      <dgm:prSet/>
      <dgm:spPr/>
      <dgm:t>
        <a:bodyPr/>
        <a:lstStyle/>
        <a:p>
          <a:endParaRPr lang="en-US"/>
        </a:p>
      </dgm:t>
    </dgm:pt>
    <dgm:pt modelId="{2E76EDAA-7B64-4AAA-9493-39E5F25F07A5}">
      <dgm:prSet phldr="0"/>
      <dgm:spPr/>
      <dgm:t>
        <a:bodyPr/>
        <a:lstStyle/>
        <a:p>
          <a:pPr rtl="0"/>
          <a:r>
            <a:rPr lang="en-US">
              <a:latin typeface="Arial"/>
            </a:rPr>
            <a:t>Post-survey to assess change in knowledge and comfort with topic</a:t>
          </a:r>
        </a:p>
      </dgm:t>
    </dgm:pt>
    <dgm:pt modelId="{AF36E224-D95E-4FB0-8276-C04BF4D6825E}" type="parTrans" cxnId="{A52B505F-115E-4630-A393-01C25E3351DD}">
      <dgm:prSet/>
      <dgm:spPr/>
      <dgm:t>
        <a:bodyPr/>
        <a:lstStyle/>
        <a:p>
          <a:endParaRPr lang="en-US"/>
        </a:p>
      </dgm:t>
    </dgm:pt>
    <dgm:pt modelId="{04108062-B862-498D-91D3-7F9B46610C86}" type="sibTrans" cxnId="{A52B505F-115E-4630-A393-01C25E3351DD}">
      <dgm:prSet/>
      <dgm:spPr/>
      <dgm:t>
        <a:bodyPr/>
        <a:lstStyle/>
        <a:p>
          <a:endParaRPr lang="en-US"/>
        </a:p>
      </dgm:t>
    </dgm:pt>
    <dgm:pt modelId="{17FBF892-3DF0-4060-A714-EA6CA1453997}">
      <dgm:prSet phldr="0"/>
      <dgm:spPr/>
      <dgm:t>
        <a:bodyPr/>
        <a:lstStyle/>
        <a:p>
          <a:pPr rtl="0"/>
          <a:r>
            <a:rPr lang="en-US" dirty="0">
              <a:latin typeface="Arial"/>
            </a:rPr>
            <a:t>PDF with high-yield facts reviewing the module content </a:t>
          </a:r>
          <a:endParaRPr lang="en-US" dirty="0"/>
        </a:p>
      </dgm:t>
    </dgm:pt>
    <dgm:pt modelId="{E260AB60-77C9-48C4-A3BD-60E58FEE66EE}" type="parTrans" cxnId="{5BA3A367-F86D-416D-83AD-FA81F640CD17}">
      <dgm:prSet/>
      <dgm:spPr/>
      <dgm:t>
        <a:bodyPr/>
        <a:lstStyle/>
        <a:p>
          <a:endParaRPr lang="en-US"/>
        </a:p>
      </dgm:t>
    </dgm:pt>
    <dgm:pt modelId="{C935AC29-97B5-42C2-85FD-72AA00517EE2}" type="sibTrans" cxnId="{5BA3A367-F86D-416D-83AD-FA81F640CD17}">
      <dgm:prSet/>
      <dgm:spPr/>
      <dgm:t>
        <a:bodyPr/>
        <a:lstStyle/>
        <a:p>
          <a:endParaRPr lang="en-US"/>
        </a:p>
      </dgm:t>
    </dgm:pt>
    <dgm:pt modelId="{9BAC74E6-72C1-4603-9E46-B535395CDB3F}" type="pres">
      <dgm:prSet presAssocID="{EAB63697-B297-4928-B5E4-7917C5B6D110}" presName="CompostProcess" presStyleCnt="0">
        <dgm:presLayoutVars>
          <dgm:dir/>
          <dgm:resizeHandles val="exact"/>
        </dgm:presLayoutVars>
      </dgm:prSet>
      <dgm:spPr/>
    </dgm:pt>
    <dgm:pt modelId="{5CF87448-32BB-45CE-9F29-D81977245150}" type="pres">
      <dgm:prSet presAssocID="{EAB63697-B297-4928-B5E4-7917C5B6D110}" presName="arrow" presStyleLbl="bgShp" presStyleIdx="0" presStyleCnt="1"/>
      <dgm:spPr/>
    </dgm:pt>
    <dgm:pt modelId="{B1EF041E-0197-4A9F-A9D3-2DC631BE102D}" type="pres">
      <dgm:prSet presAssocID="{EAB63697-B297-4928-B5E4-7917C5B6D110}" presName="linearProcess" presStyleCnt="0"/>
      <dgm:spPr/>
    </dgm:pt>
    <dgm:pt modelId="{C5CB2B5A-62AA-4724-8677-DEEF6E16B0BA}" type="pres">
      <dgm:prSet presAssocID="{1E109D93-B7C4-4AF4-A28A-6AF12E7F96D1}" presName="textNode" presStyleLbl="node1" presStyleIdx="0" presStyleCnt="5">
        <dgm:presLayoutVars>
          <dgm:bulletEnabled val="1"/>
        </dgm:presLayoutVars>
      </dgm:prSet>
      <dgm:spPr/>
    </dgm:pt>
    <dgm:pt modelId="{B7C14B26-454F-4273-9BD1-6615887F5073}" type="pres">
      <dgm:prSet presAssocID="{9C02B2FF-23F2-4B30-B56D-EEA4F45E7C89}" presName="sibTrans" presStyleCnt="0"/>
      <dgm:spPr/>
    </dgm:pt>
    <dgm:pt modelId="{019FC594-6533-409A-8229-3F0882276377}" type="pres">
      <dgm:prSet presAssocID="{E8A0AE7A-10C5-4BC9-989E-E88D2F81ED87}" presName="textNode" presStyleLbl="node1" presStyleIdx="1" presStyleCnt="5">
        <dgm:presLayoutVars>
          <dgm:bulletEnabled val="1"/>
        </dgm:presLayoutVars>
      </dgm:prSet>
      <dgm:spPr/>
    </dgm:pt>
    <dgm:pt modelId="{28257FCF-9D88-48D6-A84E-BE473B92F0E7}" type="pres">
      <dgm:prSet presAssocID="{E2163AB1-78CA-40DF-A91E-5AB22134E3BA}" presName="sibTrans" presStyleCnt="0"/>
      <dgm:spPr/>
    </dgm:pt>
    <dgm:pt modelId="{44EAD5B7-77D0-4D1B-89EE-26B9C77CBB73}" type="pres">
      <dgm:prSet presAssocID="{129795D2-A0FA-4BA7-8205-334F4D0AD6CC}" presName="textNode" presStyleLbl="node1" presStyleIdx="2" presStyleCnt="5">
        <dgm:presLayoutVars>
          <dgm:bulletEnabled val="1"/>
        </dgm:presLayoutVars>
      </dgm:prSet>
      <dgm:spPr/>
    </dgm:pt>
    <dgm:pt modelId="{E687B82E-D0C0-406C-B82D-11E0EB7A0FFD}" type="pres">
      <dgm:prSet presAssocID="{CBCC2E0E-C776-4799-9238-0D043127313F}" presName="sibTrans" presStyleCnt="0"/>
      <dgm:spPr/>
    </dgm:pt>
    <dgm:pt modelId="{901FCC8B-64A5-416C-8CF4-D9E83AE7B14E}" type="pres">
      <dgm:prSet presAssocID="{2E76EDAA-7B64-4AAA-9493-39E5F25F07A5}" presName="textNode" presStyleLbl="node1" presStyleIdx="3" presStyleCnt="5">
        <dgm:presLayoutVars>
          <dgm:bulletEnabled val="1"/>
        </dgm:presLayoutVars>
      </dgm:prSet>
      <dgm:spPr/>
    </dgm:pt>
    <dgm:pt modelId="{7D6D2884-E12B-463C-825A-64129F9092F1}" type="pres">
      <dgm:prSet presAssocID="{04108062-B862-498D-91D3-7F9B46610C86}" presName="sibTrans" presStyleCnt="0"/>
      <dgm:spPr/>
    </dgm:pt>
    <dgm:pt modelId="{1B05B793-8942-43F2-82EA-B30822639D40}" type="pres">
      <dgm:prSet presAssocID="{17FBF892-3DF0-4060-A714-EA6CA1453997}" presName="textNode" presStyleLbl="node1" presStyleIdx="4" presStyleCnt="5">
        <dgm:presLayoutVars>
          <dgm:bulletEnabled val="1"/>
        </dgm:presLayoutVars>
      </dgm:prSet>
      <dgm:spPr/>
    </dgm:pt>
  </dgm:ptLst>
  <dgm:cxnLst>
    <dgm:cxn modelId="{DC0B6D00-E02C-4CB3-9A3D-BBF21963D0CE}" type="presOf" srcId="{129795D2-A0FA-4BA7-8205-334F4D0AD6CC}" destId="{44EAD5B7-77D0-4D1B-89EE-26B9C77CBB73}" srcOrd="0" destOrd="0" presId="urn:microsoft.com/office/officeart/2005/8/layout/hProcess9"/>
    <dgm:cxn modelId="{EBAE713C-3D2B-48D6-805E-20139A57AF80}" srcId="{EAB63697-B297-4928-B5E4-7917C5B6D110}" destId="{1E109D93-B7C4-4AF4-A28A-6AF12E7F96D1}" srcOrd="0" destOrd="0" parTransId="{7F8D2CC5-ED31-49EB-AF1B-4A084E0D3590}" sibTransId="{9C02B2FF-23F2-4B30-B56D-EEA4F45E7C89}"/>
    <dgm:cxn modelId="{A52B505F-115E-4630-A393-01C25E3351DD}" srcId="{EAB63697-B297-4928-B5E4-7917C5B6D110}" destId="{2E76EDAA-7B64-4AAA-9493-39E5F25F07A5}" srcOrd="3" destOrd="0" parTransId="{AF36E224-D95E-4FB0-8276-C04BF4D6825E}" sibTransId="{04108062-B862-498D-91D3-7F9B46610C86}"/>
    <dgm:cxn modelId="{3FE2EE5F-32C1-4A14-912B-1338A5B522FB}" type="presOf" srcId="{2E76EDAA-7B64-4AAA-9493-39E5F25F07A5}" destId="{901FCC8B-64A5-416C-8CF4-D9E83AE7B14E}" srcOrd="0" destOrd="0" presId="urn:microsoft.com/office/officeart/2005/8/layout/hProcess9"/>
    <dgm:cxn modelId="{5BA3A367-F86D-416D-83AD-FA81F640CD17}" srcId="{EAB63697-B297-4928-B5E4-7917C5B6D110}" destId="{17FBF892-3DF0-4060-A714-EA6CA1453997}" srcOrd="4" destOrd="0" parTransId="{E260AB60-77C9-48C4-A3BD-60E58FEE66EE}" sibTransId="{C935AC29-97B5-42C2-85FD-72AA00517EE2}"/>
    <dgm:cxn modelId="{B9AFBA69-E242-403B-8A2B-9769195E700A}" type="presOf" srcId="{17FBF892-3DF0-4060-A714-EA6CA1453997}" destId="{1B05B793-8942-43F2-82EA-B30822639D40}" srcOrd="0" destOrd="0" presId="urn:microsoft.com/office/officeart/2005/8/layout/hProcess9"/>
    <dgm:cxn modelId="{4002986C-550D-4FF4-9759-E37F36B5159C}" type="presOf" srcId="{EAB63697-B297-4928-B5E4-7917C5B6D110}" destId="{9BAC74E6-72C1-4603-9E46-B535395CDB3F}" srcOrd="0" destOrd="0" presId="urn:microsoft.com/office/officeart/2005/8/layout/hProcess9"/>
    <dgm:cxn modelId="{7647B990-ABE7-4C2F-9A78-9D18C288AF81}" type="presOf" srcId="{E8A0AE7A-10C5-4BC9-989E-E88D2F81ED87}" destId="{019FC594-6533-409A-8229-3F0882276377}" srcOrd="0" destOrd="0" presId="urn:microsoft.com/office/officeart/2005/8/layout/hProcess9"/>
    <dgm:cxn modelId="{EA8021A8-8A03-4677-838F-AF3D3100B1FA}" srcId="{EAB63697-B297-4928-B5E4-7917C5B6D110}" destId="{129795D2-A0FA-4BA7-8205-334F4D0AD6CC}" srcOrd="2" destOrd="0" parTransId="{5977DFEC-2D89-469D-8CE1-00DCD6B71BC6}" sibTransId="{CBCC2E0E-C776-4799-9238-0D043127313F}"/>
    <dgm:cxn modelId="{4A8089E7-C70C-4DC2-AAF5-1757FD459BB3}" srcId="{EAB63697-B297-4928-B5E4-7917C5B6D110}" destId="{E8A0AE7A-10C5-4BC9-989E-E88D2F81ED87}" srcOrd="1" destOrd="0" parTransId="{57A41B6D-7E8F-4CEC-9494-94679BC683C4}" sibTransId="{E2163AB1-78CA-40DF-A91E-5AB22134E3BA}"/>
    <dgm:cxn modelId="{65AB45FB-0EFB-4B06-9754-F6A8481760FC}" type="presOf" srcId="{1E109D93-B7C4-4AF4-A28A-6AF12E7F96D1}" destId="{C5CB2B5A-62AA-4724-8677-DEEF6E16B0BA}" srcOrd="0" destOrd="0" presId="urn:microsoft.com/office/officeart/2005/8/layout/hProcess9"/>
    <dgm:cxn modelId="{16958D3C-A069-471C-8694-1654AABA6F97}" type="presParOf" srcId="{9BAC74E6-72C1-4603-9E46-B535395CDB3F}" destId="{5CF87448-32BB-45CE-9F29-D81977245150}" srcOrd="0" destOrd="0" presId="urn:microsoft.com/office/officeart/2005/8/layout/hProcess9"/>
    <dgm:cxn modelId="{8747D908-4485-404A-863B-4F542ECC367B}" type="presParOf" srcId="{9BAC74E6-72C1-4603-9E46-B535395CDB3F}" destId="{B1EF041E-0197-4A9F-A9D3-2DC631BE102D}" srcOrd="1" destOrd="0" presId="urn:microsoft.com/office/officeart/2005/8/layout/hProcess9"/>
    <dgm:cxn modelId="{D7CD4F72-F241-46BC-B3F1-487CEB732048}" type="presParOf" srcId="{B1EF041E-0197-4A9F-A9D3-2DC631BE102D}" destId="{C5CB2B5A-62AA-4724-8677-DEEF6E16B0BA}" srcOrd="0" destOrd="0" presId="urn:microsoft.com/office/officeart/2005/8/layout/hProcess9"/>
    <dgm:cxn modelId="{941F8D0A-91B5-428D-9EED-D5417C80587B}" type="presParOf" srcId="{B1EF041E-0197-4A9F-A9D3-2DC631BE102D}" destId="{B7C14B26-454F-4273-9BD1-6615887F5073}" srcOrd="1" destOrd="0" presId="urn:microsoft.com/office/officeart/2005/8/layout/hProcess9"/>
    <dgm:cxn modelId="{FD897A47-7401-4636-A875-B8B33C96E244}" type="presParOf" srcId="{B1EF041E-0197-4A9F-A9D3-2DC631BE102D}" destId="{019FC594-6533-409A-8229-3F0882276377}" srcOrd="2" destOrd="0" presId="urn:microsoft.com/office/officeart/2005/8/layout/hProcess9"/>
    <dgm:cxn modelId="{111DC361-4D9F-4FC8-804D-DA44B18332E1}" type="presParOf" srcId="{B1EF041E-0197-4A9F-A9D3-2DC631BE102D}" destId="{28257FCF-9D88-48D6-A84E-BE473B92F0E7}" srcOrd="3" destOrd="0" presId="urn:microsoft.com/office/officeart/2005/8/layout/hProcess9"/>
    <dgm:cxn modelId="{E5B00F96-5866-4FA3-B51A-190AD4B693F6}" type="presParOf" srcId="{B1EF041E-0197-4A9F-A9D3-2DC631BE102D}" destId="{44EAD5B7-77D0-4D1B-89EE-26B9C77CBB73}" srcOrd="4" destOrd="0" presId="urn:microsoft.com/office/officeart/2005/8/layout/hProcess9"/>
    <dgm:cxn modelId="{A200080E-8FAB-4F4D-AC64-95ECA49D7B2A}" type="presParOf" srcId="{B1EF041E-0197-4A9F-A9D3-2DC631BE102D}" destId="{E687B82E-D0C0-406C-B82D-11E0EB7A0FFD}" srcOrd="5" destOrd="0" presId="urn:microsoft.com/office/officeart/2005/8/layout/hProcess9"/>
    <dgm:cxn modelId="{34D44EBA-1168-4917-8C3B-CF2EA940C5F8}" type="presParOf" srcId="{B1EF041E-0197-4A9F-A9D3-2DC631BE102D}" destId="{901FCC8B-64A5-416C-8CF4-D9E83AE7B14E}" srcOrd="6" destOrd="0" presId="urn:microsoft.com/office/officeart/2005/8/layout/hProcess9"/>
    <dgm:cxn modelId="{F48D4BAC-6E85-4B11-A1C3-AF0141EA95BE}" type="presParOf" srcId="{B1EF041E-0197-4A9F-A9D3-2DC631BE102D}" destId="{7D6D2884-E12B-463C-825A-64129F9092F1}" srcOrd="7" destOrd="0" presId="urn:microsoft.com/office/officeart/2005/8/layout/hProcess9"/>
    <dgm:cxn modelId="{5453E3B0-6717-4830-9647-A656F8E59877}" type="presParOf" srcId="{B1EF041E-0197-4A9F-A9D3-2DC631BE102D}" destId="{1B05B793-8942-43F2-82EA-B30822639D40}"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26C661-71F5-4294-A157-8BCB07BFC238}" type="doc">
      <dgm:prSet loTypeId="urn:microsoft.com/office/officeart/2005/8/layout/hierarchy4" loCatId="hierarchy" qsTypeId="urn:microsoft.com/office/officeart/2005/8/quickstyle/simple1" qsCatId="simple" csTypeId="urn:microsoft.com/office/officeart/2005/8/colors/accent2_4" csCatId="accent2" phldr="1"/>
      <dgm:spPr/>
      <dgm:t>
        <a:bodyPr/>
        <a:lstStyle/>
        <a:p>
          <a:endParaRPr lang="en-US"/>
        </a:p>
      </dgm:t>
    </dgm:pt>
    <dgm:pt modelId="{BB348C2A-2C67-4D38-AACD-ADC3B3828A5B}">
      <dgm:prSet phldrT="[Text]"/>
      <dgm:spPr/>
      <dgm:t>
        <a:bodyPr/>
        <a:lstStyle/>
        <a:p>
          <a:r>
            <a:rPr lang="en-US" dirty="0"/>
            <a:t>6 learners completed feedback</a:t>
          </a:r>
        </a:p>
      </dgm:t>
    </dgm:pt>
    <dgm:pt modelId="{1FF536E5-93B8-4E51-95D2-DB1B72273A04}" type="parTrans" cxnId="{ECDCB06F-9071-46D5-ADCB-6D888C7F4FAC}">
      <dgm:prSet/>
      <dgm:spPr/>
      <dgm:t>
        <a:bodyPr/>
        <a:lstStyle/>
        <a:p>
          <a:endParaRPr lang="en-US"/>
        </a:p>
      </dgm:t>
    </dgm:pt>
    <dgm:pt modelId="{7887B95E-202D-4EB3-A0C5-05E3FE38C642}" type="sibTrans" cxnId="{ECDCB06F-9071-46D5-ADCB-6D888C7F4FAC}">
      <dgm:prSet/>
      <dgm:spPr/>
      <dgm:t>
        <a:bodyPr/>
        <a:lstStyle/>
        <a:p>
          <a:endParaRPr lang="en-US"/>
        </a:p>
      </dgm:t>
    </dgm:pt>
    <dgm:pt modelId="{86AEDCB4-DFD1-436D-B501-2DE1D31222FE}">
      <dgm:prSet phldrT="[Text]"/>
      <dgm:spPr/>
      <dgm:t>
        <a:bodyPr/>
        <a:lstStyle/>
        <a:p>
          <a:r>
            <a:rPr lang="en-US" dirty="0"/>
            <a:t>Two modules created, Voice-Over PowerPoint vs Podcast </a:t>
          </a:r>
        </a:p>
      </dgm:t>
    </dgm:pt>
    <dgm:pt modelId="{B4AD6D86-D13D-44E5-A1D7-0512F2126D04}" type="parTrans" cxnId="{66B47947-7E87-463B-85E7-186FEF76EB87}">
      <dgm:prSet/>
      <dgm:spPr/>
      <dgm:t>
        <a:bodyPr/>
        <a:lstStyle/>
        <a:p>
          <a:endParaRPr lang="en-US"/>
        </a:p>
      </dgm:t>
    </dgm:pt>
    <dgm:pt modelId="{FC73B155-CD04-4C4C-9A91-988DC45F9890}" type="sibTrans" cxnId="{66B47947-7E87-463B-85E7-186FEF76EB87}">
      <dgm:prSet/>
      <dgm:spPr/>
      <dgm:t>
        <a:bodyPr/>
        <a:lstStyle/>
        <a:p>
          <a:endParaRPr lang="en-US"/>
        </a:p>
      </dgm:t>
    </dgm:pt>
    <dgm:pt modelId="{5D0153DD-C0AE-439E-8D8B-72C4C5B42A73}">
      <dgm:prSet phldrT="[Text]"/>
      <dgm:spPr/>
      <dgm:t>
        <a:bodyPr/>
        <a:lstStyle/>
        <a:p>
          <a:r>
            <a:rPr lang="en-US" dirty="0"/>
            <a:t>Podcast Least Preferred </a:t>
          </a:r>
        </a:p>
      </dgm:t>
    </dgm:pt>
    <dgm:pt modelId="{375D4879-AB4B-448B-AF8D-13E66EA3775A}" type="parTrans" cxnId="{5D5782B6-4FEA-4185-809E-B3C3FA91A577}">
      <dgm:prSet/>
      <dgm:spPr/>
      <dgm:t>
        <a:bodyPr/>
        <a:lstStyle/>
        <a:p>
          <a:endParaRPr lang="en-US"/>
        </a:p>
      </dgm:t>
    </dgm:pt>
    <dgm:pt modelId="{447EB88F-0B54-407D-A345-119037BC1332}" type="sibTrans" cxnId="{5D5782B6-4FEA-4185-809E-B3C3FA91A577}">
      <dgm:prSet/>
      <dgm:spPr/>
      <dgm:t>
        <a:bodyPr/>
        <a:lstStyle/>
        <a:p>
          <a:endParaRPr lang="en-US"/>
        </a:p>
      </dgm:t>
    </dgm:pt>
    <dgm:pt modelId="{8172733F-B5C4-4C68-97A4-FFEDAAC94D42}">
      <dgm:prSet phldrT="[Text]"/>
      <dgm:spPr/>
      <dgm:t>
        <a:bodyPr/>
        <a:lstStyle/>
        <a:p>
          <a:r>
            <a:rPr lang="en-US" dirty="0"/>
            <a:t>2 Preferred Pre-case questions then PowerPoint</a:t>
          </a:r>
        </a:p>
      </dgm:t>
    </dgm:pt>
    <dgm:pt modelId="{41302866-C966-49CB-9F60-01F216C6FBEF}" type="parTrans" cxnId="{07837698-9729-4290-8637-2BADDA9C4AC6}">
      <dgm:prSet/>
      <dgm:spPr/>
      <dgm:t>
        <a:bodyPr/>
        <a:lstStyle/>
        <a:p>
          <a:endParaRPr lang="en-US"/>
        </a:p>
      </dgm:t>
    </dgm:pt>
    <dgm:pt modelId="{BC8D5C6D-88A1-4389-A9BA-E09F4CDE6088}" type="sibTrans" cxnId="{07837698-9729-4290-8637-2BADDA9C4AC6}">
      <dgm:prSet/>
      <dgm:spPr/>
      <dgm:t>
        <a:bodyPr/>
        <a:lstStyle/>
        <a:p>
          <a:endParaRPr lang="en-US"/>
        </a:p>
      </dgm:t>
    </dgm:pt>
    <dgm:pt modelId="{F67F33B0-048C-45ED-A6DC-244D3C4263B0}">
      <dgm:prSet/>
      <dgm:spPr/>
      <dgm:t>
        <a:bodyPr/>
        <a:lstStyle/>
        <a:p>
          <a:r>
            <a:rPr lang="en-US" dirty="0"/>
            <a:t>4 Preferred PowerPoint voice-over followed by cases</a:t>
          </a:r>
        </a:p>
      </dgm:t>
    </dgm:pt>
    <dgm:pt modelId="{E6870013-31AC-4493-8A43-3339FEB93F8B}" type="parTrans" cxnId="{76A71AEA-F702-4810-8190-F934E4E50C4A}">
      <dgm:prSet/>
      <dgm:spPr/>
      <dgm:t>
        <a:bodyPr/>
        <a:lstStyle/>
        <a:p>
          <a:endParaRPr lang="en-US"/>
        </a:p>
      </dgm:t>
    </dgm:pt>
    <dgm:pt modelId="{05394BCB-749C-4DEC-BC76-BC669200A793}" type="sibTrans" cxnId="{76A71AEA-F702-4810-8190-F934E4E50C4A}">
      <dgm:prSet/>
      <dgm:spPr/>
      <dgm:t>
        <a:bodyPr/>
        <a:lstStyle/>
        <a:p>
          <a:endParaRPr lang="en-US"/>
        </a:p>
      </dgm:t>
    </dgm:pt>
    <dgm:pt modelId="{57C24CE0-3D26-4F3F-9831-051EE804C4BA}">
      <dgm:prSet/>
      <dgm:spPr/>
      <dgm:t>
        <a:bodyPr/>
        <a:lstStyle/>
        <a:p>
          <a:r>
            <a:rPr lang="en-US" dirty="0"/>
            <a:t>Three further PowerPoint Modules created </a:t>
          </a:r>
        </a:p>
      </dgm:t>
    </dgm:pt>
    <dgm:pt modelId="{C6EECCB2-F296-4FE6-A6DA-7C8F4CC86223}" type="parTrans" cxnId="{E984DFD4-AF55-4AC1-975E-2571B61CB314}">
      <dgm:prSet/>
      <dgm:spPr/>
      <dgm:t>
        <a:bodyPr/>
        <a:lstStyle/>
        <a:p>
          <a:endParaRPr lang="en-US"/>
        </a:p>
      </dgm:t>
    </dgm:pt>
    <dgm:pt modelId="{2455647C-72F1-43AD-A158-5EE1CAAFBA54}" type="sibTrans" cxnId="{E984DFD4-AF55-4AC1-975E-2571B61CB314}">
      <dgm:prSet/>
      <dgm:spPr/>
      <dgm:t>
        <a:bodyPr/>
        <a:lstStyle/>
        <a:p>
          <a:endParaRPr lang="en-US"/>
        </a:p>
      </dgm:t>
    </dgm:pt>
    <dgm:pt modelId="{FF88BE29-CEF6-410A-AF37-79A804011AEA}" type="pres">
      <dgm:prSet presAssocID="{C926C661-71F5-4294-A157-8BCB07BFC238}" presName="Name0" presStyleCnt="0">
        <dgm:presLayoutVars>
          <dgm:chPref val="1"/>
          <dgm:dir/>
          <dgm:animOne val="branch"/>
          <dgm:animLvl val="lvl"/>
          <dgm:resizeHandles/>
        </dgm:presLayoutVars>
      </dgm:prSet>
      <dgm:spPr/>
    </dgm:pt>
    <dgm:pt modelId="{C16B73E1-F210-4A88-95FD-AF54103C03BF}" type="pres">
      <dgm:prSet presAssocID="{86AEDCB4-DFD1-436D-B501-2DE1D31222FE}" presName="vertOne" presStyleCnt="0"/>
      <dgm:spPr/>
    </dgm:pt>
    <dgm:pt modelId="{90CBE150-57E1-4DD3-AE86-96F49A49E6ED}" type="pres">
      <dgm:prSet presAssocID="{86AEDCB4-DFD1-436D-B501-2DE1D31222FE}" presName="txOne" presStyleLbl="node0" presStyleIdx="0" presStyleCnt="1">
        <dgm:presLayoutVars>
          <dgm:chPref val="3"/>
        </dgm:presLayoutVars>
      </dgm:prSet>
      <dgm:spPr/>
    </dgm:pt>
    <dgm:pt modelId="{A2AE49B0-FB0A-41A3-96AC-FCE719FD2D7E}" type="pres">
      <dgm:prSet presAssocID="{86AEDCB4-DFD1-436D-B501-2DE1D31222FE}" presName="parTransOne" presStyleCnt="0"/>
      <dgm:spPr/>
    </dgm:pt>
    <dgm:pt modelId="{899D8776-A49A-4142-9C3A-BF17DA24D644}" type="pres">
      <dgm:prSet presAssocID="{86AEDCB4-DFD1-436D-B501-2DE1D31222FE}" presName="horzOne" presStyleCnt="0"/>
      <dgm:spPr/>
    </dgm:pt>
    <dgm:pt modelId="{1A10F5E7-A0B2-407F-8C73-EF5C1E6FFCB8}" type="pres">
      <dgm:prSet presAssocID="{BB348C2A-2C67-4D38-AACD-ADC3B3828A5B}" presName="vertTwo" presStyleCnt="0"/>
      <dgm:spPr/>
    </dgm:pt>
    <dgm:pt modelId="{1F0B16B8-C6B6-4CF7-A48A-AEE21524CFB8}" type="pres">
      <dgm:prSet presAssocID="{BB348C2A-2C67-4D38-AACD-ADC3B3828A5B}" presName="txTwo" presStyleLbl="node2" presStyleIdx="0" presStyleCnt="1">
        <dgm:presLayoutVars>
          <dgm:chPref val="3"/>
        </dgm:presLayoutVars>
      </dgm:prSet>
      <dgm:spPr/>
    </dgm:pt>
    <dgm:pt modelId="{AA6F8D29-0E1E-4BE2-A7A3-C76A14C94325}" type="pres">
      <dgm:prSet presAssocID="{BB348C2A-2C67-4D38-AACD-ADC3B3828A5B}" presName="parTransTwo" presStyleCnt="0"/>
      <dgm:spPr/>
    </dgm:pt>
    <dgm:pt modelId="{6B84721F-700C-4B25-A44F-A8D6729799CA}" type="pres">
      <dgm:prSet presAssocID="{BB348C2A-2C67-4D38-AACD-ADC3B3828A5B}" presName="horzTwo" presStyleCnt="0"/>
      <dgm:spPr/>
    </dgm:pt>
    <dgm:pt modelId="{9783C749-071C-4DFA-A33C-D812FEA7F993}" type="pres">
      <dgm:prSet presAssocID="{8172733F-B5C4-4C68-97A4-FFEDAAC94D42}" presName="vertThree" presStyleCnt="0"/>
      <dgm:spPr/>
    </dgm:pt>
    <dgm:pt modelId="{DA1319CB-A8F9-4D94-9678-D5969301D177}" type="pres">
      <dgm:prSet presAssocID="{8172733F-B5C4-4C68-97A4-FFEDAAC94D42}" presName="txThree" presStyleLbl="node3" presStyleIdx="0" presStyleCnt="3">
        <dgm:presLayoutVars>
          <dgm:chPref val="3"/>
        </dgm:presLayoutVars>
      </dgm:prSet>
      <dgm:spPr/>
    </dgm:pt>
    <dgm:pt modelId="{49B71BCB-3E96-41AB-82F6-D74DA4D49F2C}" type="pres">
      <dgm:prSet presAssocID="{8172733F-B5C4-4C68-97A4-FFEDAAC94D42}" presName="parTransThree" presStyleCnt="0"/>
      <dgm:spPr/>
    </dgm:pt>
    <dgm:pt modelId="{093CDDB7-DC89-4084-8EC8-76A00D3AD4C1}" type="pres">
      <dgm:prSet presAssocID="{8172733F-B5C4-4C68-97A4-FFEDAAC94D42}" presName="horzThree" presStyleCnt="0"/>
      <dgm:spPr/>
    </dgm:pt>
    <dgm:pt modelId="{B2EF29B7-D364-4D83-B9CF-9EDB817CAA24}" type="pres">
      <dgm:prSet presAssocID="{57C24CE0-3D26-4F3F-9831-051EE804C4BA}" presName="vertFour" presStyleCnt="0">
        <dgm:presLayoutVars>
          <dgm:chPref val="3"/>
        </dgm:presLayoutVars>
      </dgm:prSet>
      <dgm:spPr/>
    </dgm:pt>
    <dgm:pt modelId="{738114FA-6841-4149-AE53-350D8E9CE4D6}" type="pres">
      <dgm:prSet presAssocID="{57C24CE0-3D26-4F3F-9831-051EE804C4BA}" presName="txFour" presStyleLbl="node4" presStyleIdx="0" presStyleCnt="1" custLinFactX="4347" custLinFactNeighborX="100000" custLinFactNeighborY="-931">
        <dgm:presLayoutVars>
          <dgm:chPref val="3"/>
        </dgm:presLayoutVars>
      </dgm:prSet>
      <dgm:spPr/>
    </dgm:pt>
    <dgm:pt modelId="{F82115A1-BD36-4A27-A91E-B568EE132845}" type="pres">
      <dgm:prSet presAssocID="{57C24CE0-3D26-4F3F-9831-051EE804C4BA}" presName="horzFour" presStyleCnt="0"/>
      <dgm:spPr/>
    </dgm:pt>
    <dgm:pt modelId="{17079C6F-F618-4D51-8B7F-6CB14733CFDB}" type="pres">
      <dgm:prSet presAssocID="{BC8D5C6D-88A1-4389-A9BA-E09F4CDE6088}" presName="sibSpaceThree" presStyleCnt="0"/>
      <dgm:spPr/>
    </dgm:pt>
    <dgm:pt modelId="{8C168888-514C-4D19-9119-439E572BD97B}" type="pres">
      <dgm:prSet presAssocID="{F67F33B0-048C-45ED-A6DC-244D3C4263B0}" presName="vertThree" presStyleCnt="0"/>
      <dgm:spPr/>
    </dgm:pt>
    <dgm:pt modelId="{F40BE542-FDEE-469F-B65B-4A1EF32D80C3}" type="pres">
      <dgm:prSet presAssocID="{F67F33B0-048C-45ED-A6DC-244D3C4263B0}" presName="txThree" presStyleLbl="node3" presStyleIdx="1" presStyleCnt="3">
        <dgm:presLayoutVars>
          <dgm:chPref val="3"/>
        </dgm:presLayoutVars>
      </dgm:prSet>
      <dgm:spPr/>
    </dgm:pt>
    <dgm:pt modelId="{95CA82EC-61B0-4BF6-B217-409A08CD94C8}" type="pres">
      <dgm:prSet presAssocID="{F67F33B0-048C-45ED-A6DC-244D3C4263B0}" presName="horzThree" presStyleCnt="0"/>
      <dgm:spPr/>
    </dgm:pt>
    <dgm:pt modelId="{88F585FF-1A8D-41FD-A4B3-FC122E8CC6B3}" type="pres">
      <dgm:prSet presAssocID="{05394BCB-749C-4DEC-BC76-BC669200A793}" presName="sibSpaceThree" presStyleCnt="0"/>
      <dgm:spPr/>
    </dgm:pt>
    <dgm:pt modelId="{ED6EA9EB-D6DF-41C3-B281-C8E83CC983FC}" type="pres">
      <dgm:prSet presAssocID="{5D0153DD-C0AE-439E-8D8B-72C4C5B42A73}" presName="vertThree" presStyleCnt="0"/>
      <dgm:spPr/>
    </dgm:pt>
    <dgm:pt modelId="{B211316E-CF7A-4555-90A1-B954ED915EB2}" type="pres">
      <dgm:prSet presAssocID="{5D0153DD-C0AE-439E-8D8B-72C4C5B42A73}" presName="txThree" presStyleLbl="node3" presStyleIdx="2" presStyleCnt="3">
        <dgm:presLayoutVars>
          <dgm:chPref val="3"/>
        </dgm:presLayoutVars>
      </dgm:prSet>
      <dgm:spPr/>
    </dgm:pt>
    <dgm:pt modelId="{F59BB3DD-066D-47C3-852D-115762353B74}" type="pres">
      <dgm:prSet presAssocID="{5D0153DD-C0AE-439E-8D8B-72C4C5B42A73}" presName="horzThree" presStyleCnt="0"/>
      <dgm:spPr/>
    </dgm:pt>
  </dgm:ptLst>
  <dgm:cxnLst>
    <dgm:cxn modelId="{288E542B-AE4B-4F64-A562-B3A9E3ECCEA7}" type="presOf" srcId="{57C24CE0-3D26-4F3F-9831-051EE804C4BA}" destId="{738114FA-6841-4149-AE53-350D8E9CE4D6}" srcOrd="0" destOrd="0" presId="urn:microsoft.com/office/officeart/2005/8/layout/hierarchy4"/>
    <dgm:cxn modelId="{6B9FEA2B-166B-42DE-8A26-C503C2F568C5}" type="presOf" srcId="{5D0153DD-C0AE-439E-8D8B-72C4C5B42A73}" destId="{B211316E-CF7A-4555-90A1-B954ED915EB2}" srcOrd="0" destOrd="0" presId="urn:microsoft.com/office/officeart/2005/8/layout/hierarchy4"/>
    <dgm:cxn modelId="{32A8C35B-7F42-4FC2-9B36-C2B99D31C296}" type="presOf" srcId="{BB348C2A-2C67-4D38-AACD-ADC3B3828A5B}" destId="{1F0B16B8-C6B6-4CF7-A48A-AEE21524CFB8}" srcOrd="0" destOrd="0" presId="urn:microsoft.com/office/officeart/2005/8/layout/hierarchy4"/>
    <dgm:cxn modelId="{FD93DD43-9FCF-4790-A4A9-09E3702F60A5}" type="presOf" srcId="{86AEDCB4-DFD1-436D-B501-2DE1D31222FE}" destId="{90CBE150-57E1-4DD3-AE86-96F49A49E6ED}" srcOrd="0" destOrd="0" presId="urn:microsoft.com/office/officeart/2005/8/layout/hierarchy4"/>
    <dgm:cxn modelId="{66B47947-7E87-463B-85E7-186FEF76EB87}" srcId="{C926C661-71F5-4294-A157-8BCB07BFC238}" destId="{86AEDCB4-DFD1-436D-B501-2DE1D31222FE}" srcOrd="0" destOrd="0" parTransId="{B4AD6D86-D13D-44E5-A1D7-0512F2126D04}" sibTransId="{FC73B155-CD04-4C4C-9A91-988DC45F9890}"/>
    <dgm:cxn modelId="{ECDCB06F-9071-46D5-ADCB-6D888C7F4FAC}" srcId="{86AEDCB4-DFD1-436D-B501-2DE1D31222FE}" destId="{BB348C2A-2C67-4D38-AACD-ADC3B3828A5B}" srcOrd="0" destOrd="0" parTransId="{1FF536E5-93B8-4E51-95D2-DB1B72273A04}" sibTransId="{7887B95E-202D-4EB3-A0C5-05E3FE38C642}"/>
    <dgm:cxn modelId="{F007E27C-6DB9-478C-A4A5-4641DCDF600C}" type="presOf" srcId="{F67F33B0-048C-45ED-A6DC-244D3C4263B0}" destId="{F40BE542-FDEE-469F-B65B-4A1EF32D80C3}" srcOrd="0" destOrd="0" presId="urn:microsoft.com/office/officeart/2005/8/layout/hierarchy4"/>
    <dgm:cxn modelId="{07837698-9729-4290-8637-2BADDA9C4AC6}" srcId="{BB348C2A-2C67-4D38-AACD-ADC3B3828A5B}" destId="{8172733F-B5C4-4C68-97A4-FFEDAAC94D42}" srcOrd="0" destOrd="0" parTransId="{41302866-C966-49CB-9F60-01F216C6FBEF}" sibTransId="{BC8D5C6D-88A1-4389-A9BA-E09F4CDE6088}"/>
    <dgm:cxn modelId="{6C2E0099-DCFB-4BAC-A5FD-540C2B091E16}" type="presOf" srcId="{C926C661-71F5-4294-A157-8BCB07BFC238}" destId="{FF88BE29-CEF6-410A-AF37-79A804011AEA}" srcOrd="0" destOrd="0" presId="urn:microsoft.com/office/officeart/2005/8/layout/hierarchy4"/>
    <dgm:cxn modelId="{ABFC20AE-C4A6-4FA5-8926-25E38D973688}" type="presOf" srcId="{8172733F-B5C4-4C68-97A4-FFEDAAC94D42}" destId="{DA1319CB-A8F9-4D94-9678-D5969301D177}" srcOrd="0" destOrd="0" presId="urn:microsoft.com/office/officeart/2005/8/layout/hierarchy4"/>
    <dgm:cxn modelId="{5D5782B6-4FEA-4185-809E-B3C3FA91A577}" srcId="{BB348C2A-2C67-4D38-AACD-ADC3B3828A5B}" destId="{5D0153DD-C0AE-439E-8D8B-72C4C5B42A73}" srcOrd="2" destOrd="0" parTransId="{375D4879-AB4B-448B-AF8D-13E66EA3775A}" sibTransId="{447EB88F-0B54-407D-A345-119037BC1332}"/>
    <dgm:cxn modelId="{E984DFD4-AF55-4AC1-975E-2571B61CB314}" srcId="{8172733F-B5C4-4C68-97A4-FFEDAAC94D42}" destId="{57C24CE0-3D26-4F3F-9831-051EE804C4BA}" srcOrd="0" destOrd="0" parTransId="{C6EECCB2-F296-4FE6-A6DA-7C8F4CC86223}" sibTransId="{2455647C-72F1-43AD-A158-5EE1CAAFBA54}"/>
    <dgm:cxn modelId="{76A71AEA-F702-4810-8190-F934E4E50C4A}" srcId="{BB348C2A-2C67-4D38-AACD-ADC3B3828A5B}" destId="{F67F33B0-048C-45ED-A6DC-244D3C4263B0}" srcOrd="1" destOrd="0" parTransId="{E6870013-31AC-4493-8A43-3339FEB93F8B}" sibTransId="{05394BCB-749C-4DEC-BC76-BC669200A793}"/>
    <dgm:cxn modelId="{3C7D5EEA-86AD-4B04-8B3D-9F9B3A7DE993}" type="presParOf" srcId="{FF88BE29-CEF6-410A-AF37-79A804011AEA}" destId="{C16B73E1-F210-4A88-95FD-AF54103C03BF}" srcOrd="0" destOrd="0" presId="urn:microsoft.com/office/officeart/2005/8/layout/hierarchy4"/>
    <dgm:cxn modelId="{ABE5A55B-414A-4C7F-963C-655B6561F93D}" type="presParOf" srcId="{C16B73E1-F210-4A88-95FD-AF54103C03BF}" destId="{90CBE150-57E1-4DD3-AE86-96F49A49E6ED}" srcOrd="0" destOrd="0" presId="urn:microsoft.com/office/officeart/2005/8/layout/hierarchy4"/>
    <dgm:cxn modelId="{97B66AE7-0242-4772-84F3-11497DAF251B}" type="presParOf" srcId="{C16B73E1-F210-4A88-95FD-AF54103C03BF}" destId="{A2AE49B0-FB0A-41A3-96AC-FCE719FD2D7E}" srcOrd="1" destOrd="0" presId="urn:microsoft.com/office/officeart/2005/8/layout/hierarchy4"/>
    <dgm:cxn modelId="{FF06829D-691E-437C-AFB4-504C8883F8EC}" type="presParOf" srcId="{C16B73E1-F210-4A88-95FD-AF54103C03BF}" destId="{899D8776-A49A-4142-9C3A-BF17DA24D644}" srcOrd="2" destOrd="0" presId="urn:microsoft.com/office/officeart/2005/8/layout/hierarchy4"/>
    <dgm:cxn modelId="{09C7007E-E55B-4B94-96FA-F53B37FF9385}" type="presParOf" srcId="{899D8776-A49A-4142-9C3A-BF17DA24D644}" destId="{1A10F5E7-A0B2-407F-8C73-EF5C1E6FFCB8}" srcOrd="0" destOrd="0" presId="urn:microsoft.com/office/officeart/2005/8/layout/hierarchy4"/>
    <dgm:cxn modelId="{7633C1B6-9C70-4FA8-92CC-2ACB8B6E930A}" type="presParOf" srcId="{1A10F5E7-A0B2-407F-8C73-EF5C1E6FFCB8}" destId="{1F0B16B8-C6B6-4CF7-A48A-AEE21524CFB8}" srcOrd="0" destOrd="0" presId="urn:microsoft.com/office/officeart/2005/8/layout/hierarchy4"/>
    <dgm:cxn modelId="{72586C05-7B2F-444A-8230-ECFC6AF3B794}" type="presParOf" srcId="{1A10F5E7-A0B2-407F-8C73-EF5C1E6FFCB8}" destId="{AA6F8D29-0E1E-4BE2-A7A3-C76A14C94325}" srcOrd="1" destOrd="0" presId="urn:microsoft.com/office/officeart/2005/8/layout/hierarchy4"/>
    <dgm:cxn modelId="{8C3CEFDE-10AD-4E60-A074-55ED3B4EC08B}" type="presParOf" srcId="{1A10F5E7-A0B2-407F-8C73-EF5C1E6FFCB8}" destId="{6B84721F-700C-4B25-A44F-A8D6729799CA}" srcOrd="2" destOrd="0" presId="urn:microsoft.com/office/officeart/2005/8/layout/hierarchy4"/>
    <dgm:cxn modelId="{B442EE08-38FA-4394-AB6F-B905E2B76817}" type="presParOf" srcId="{6B84721F-700C-4B25-A44F-A8D6729799CA}" destId="{9783C749-071C-4DFA-A33C-D812FEA7F993}" srcOrd="0" destOrd="0" presId="urn:microsoft.com/office/officeart/2005/8/layout/hierarchy4"/>
    <dgm:cxn modelId="{8DF06F86-9D34-46B5-9510-560BB57AC805}" type="presParOf" srcId="{9783C749-071C-4DFA-A33C-D812FEA7F993}" destId="{DA1319CB-A8F9-4D94-9678-D5969301D177}" srcOrd="0" destOrd="0" presId="urn:microsoft.com/office/officeart/2005/8/layout/hierarchy4"/>
    <dgm:cxn modelId="{3260FB80-3797-4DDB-A5C3-1DB9BDE5CD17}" type="presParOf" srcId="{9783C749-071C-4DFA-A33C-D812FEA7F993}" destId="{49B71BCB-3E96-41AB-82F6-D74DA4D49F2C}" srcOrd="1" destOrd="0" presId="urn:microsoft.com/office/officeart/2005/8/layout/hierarchy4"/>
    <dgm:cxn modelId="{F64574A1-6DD5-4236-94A9-1A6AD4274A10}" type="presParOf" srcId="{9783C749-071C-4DFA-A33C-D812FEA7F993}" destId="{093CDDB7-DC89-4084-8EC8-76A00D3AD4C1}" srcOrd="2" destOrd="0" presId="urn:microsoft.com/office/officeart/2005/8/layout/hierarchy4"/>
    <dgm:cxn modelId="{898E9CE5-6809-4978-867B-4EA6C459A1A3}" type="presParOf" srcId="{093CDDB7-DC89-4084-8EC8-76A00D3AD4C1}" destId="{B2EF29B7-D364-4D83-B9CF-9EDB817CAA24}" srcOrd="0" destOrd="0" presId="urn:microsoft.com/office/officeart/2005/8/layout/hierarchy4"/>
    <dgm:cxn modelId="{8AFDD94A-B95F-4F94-959C-0D1FC9BF9FAD}" type="presParOf" srcId="{B2EF29B7-D364-4D83-B9CF-9EDB817CAA24}" destId="{738114FA-6841-4149-AE53-350D8E9CE4D6}" srcOrd="0" destOrd="0" presId="urn:microsoft.com/office/officeart/2005/8/layout/hierarchy4"/>
    <dgm:cxn modelId="{BA9BE455-9C8B-4A26-8AFA-3C9E13049243}" type="presParOf" srcId="{B2EF29B7-D364-4D83-B9CF-9EDB817CAA24}" destId="{F82115A1-BD36-4A27-A91E-B568EE132845}" srcOrd="1" destOrd="0" presId="urn:microsoft.com/office/officeart/2005/8/layout/hierarchy4"/>
    <dgm:cxn modelId="{E38069CB-05B9-4690-9A50-32D672733C83}" type="presParOf" srcId="{6B84721F-700C-4B25-A44F-A8D6729799CA}" destId="{17079C6F-F618-4D51-8B7F-6CB14733CFDB}" srcOrd="1" destOrd="0" presId="urn:microsoft.com/office/officeart/2005/8/layout/hierarchy4"/>
    <dgm:cxn modelId="{AD7C864D-AE47-4BA9-B5B8-34FB211217FA}" type="presParOf" srcId="{6B84721F-700C-4B25-A44F-A8D6729799CA}" destId="{8C168888-514C-4D19-9119-439E572BD97B}" srcOrd="2" destOrd="0" presId="urn:microsoft.com/office/officeart/2005/8/layout/hierarchy4"/>
    <dgm:cxn modelId="{A5EC939E-5312-4096-8B5D-65F80F5C062D}" type="presParOf" srcId="{8C168888-514C-4D19-9119-439E572BD97B}" destId="{F40BE542-FDEE-469F-B65B-4A1EF32D80C3}" srcOrd="0" destOrd="0" presId="urn:microsoft.com/office/officeart/2005/8/layout/hierarchy4"/>
    <dgm:cxn modelId="{41A1D1BA-FEB9-4F39-8DFD-340B0CB30591}" type="presParOf" srcId="{8C168888-514C-4D19-9119-439E572BD97B}" destId="{95CA82EC-61B0-4BF6-B217-409A08CD94C8}" srcOrd="1" destOrd="0" presId="urn:microsoft.com/office/officeart/2005/8/layout/hierarchy4"/>
    <dgm:cxn modelId="{9E519551-5273-4A68-BF2E-88518F9A98C2}" type="presParOf" srcId="{6B84721F-700C-4B25-A44F-A8D6729799CA}" destId="{88F585FF-1A8D-41FD-A4B3-FC122E8CC6B3}" srcOrd="3" destOrd="0" presId="urn:microsoft.com/office/officeart/2005/8/layout/hierarchy4"/>
    <dgm:cxn modelId="{789555F1-83C5-4481-9272-794600A559F3}" type="presParOf" srcId="{6B84721F-700C-4B25-A44F-A8D6729799CA}" destId="{ED6EA9EB-D6DF-41C3-B281-C8E83CC983FC}" srcOrd="4" destOrd="0" presId="urn:microsoft.com/office/officeart/2005/8/layout/hierarchy4"/>
    <dgm:cxn modelId="{7F3814CA-B6B7-4F25-B07C-530FB0856B71}" type="presParOf" srcId="{ED6EA9EB-D6DF-41C3-B281-C8E83CC983FC}" destId="{B211316E-CF7A-4555-90A1-B954ED915EB2}" srcOrd="0" destOrd="0" presId="urn:microsoft.com/office/officeart/2005/8/layout/hierarchy4"/>
    <dgm:cxn modelId="{283D4654-1BFB-43CA-AB77-5DE71920F999}" type="presParOf" srcId="{ED6EA9EB-D6DF-41C3-B281-C8E83CC983FC}" destId="{F59BB3DD-066D-47C3-852D-115762353B74}"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18B6FD-C687-4017-A13E-51175AEEFB3E}" type="doc">
      <dgm:prSet loTypeId="urn:microsoft.com/office/officeart/2005/8/layout/radial6" loCatId="relationship" qsTypeId="urn:microsoft.com/office/officeart/2005/8/quickstyle/simple1" qsCatId="simple" csTypeId="urn:microsoft.com/office/officeart/2005/8/colors/accent2_2" csCatId="accent2" phldr="1"/>
      <dgm:spPr/>
      <dgm:t>
        <a:bodyPr/>
        <a:lstStyle/>
        <a:p>
          <a:endParaRPr lang="en-US"/>
        </a:p>
      </dgm:t>
    </dgm:pt>
    <dgm:pt modelId="{E212E4B5-7C9D-4258-9229-64F219BBC1F1}">
      <dgm:prSet phldrT="[Text]"/>
      <dgm:spPr/>
      <dgm:t>
        <a:bodyPr/>
        <a:lstStyle/>
        <a:p>
          <a:r>
            <a:rPr lang="en-US" dirty="0"/>
            <a:t>Asynchronous Oncology Curriculum </a:t>
          </a:r>
        </a:p>
      </dgm:t>
    </dgm:pt>
    <dgm:pt modelId="{86C57D65-7B7C-43BF-8A98-59465F5E365B}" type="parTrans" cxnId="{B4DB6667-6371-4F84-B7F5-67C61E201730}">
      <dgm:prSet/>
      <dgm:spPr/>
      <dgm:t>
        <a:bodyPr/>
        <a:lstStyle/>
        <a:p>
          <a:endParaRPr lang="en-US"/>
        </a:p>
      </dgm:t>
    </dgm:pt>
    <dgm:pt modelId="{5EE9F37D-9FB6-4229-A826-32F4241F0A01}" type="sibTrans" cxnId="{B4DB6667-6371-4F84-B7F5-67C61E201730}">
      <dgm:prSet/>
      <dgm:spPr/>
      <dgm:t>
        <a:bodyPr/>
        <a:lstStyle/>
        <a:p>
          <a:endParaRPr lang="en-US"/>
        </a:p>
      </dgm:t>
    </dgm:pt>
    <dgm:pt modelId="{6D9C7DB4-19E4-4105-A8C8-9DDDACAE67FE}">
      <dgm:prSet phldrT="[Text]"/>
      <dgm:spPr/>
      <dgm:t>
        <a:bodyPr/>
        <a:lstStyle/>
        <a:p>
          <a:r>
            <a:rPr lang="en-US" dirty="0"/>
            <a:t>Learning Science Principles</a:t>
          </a:r>
        </a:p>
      </dgm:t>
    </dgm:pt>
    <dgm:pt modelId="{E172891F-2637-44ED-9AAA-6E120EFA8D39}" type="parTrans" cxnId="{4600FCA8-844B-44EA-B462-49EED70729F1}">
      <dgm:prSet/>
      <dgm:spPr/>
      <dgm:t>
        <a:bodyPr/>
        <a:lstStyle/>
        <a:p>
          <a:endParaRPr lang="en-US"/>
        </a:p>
      </dgm:t>
    </dgm:pt>
    <dgm:pt modelId="{BDB85BD4-4A58-4AA7-926C-917C8A7F7E88}" type="sibTrans" cxnId="{4600FCA8-844B-44EA-B462-49EED70729F1}">
      <dgm:prSet/>
      <dgm:spPr/>
      <dgm:t>
        <a:bodyPr/>
        <a:lstStyle/>
        <a:p>
          <a:endParaRPr lang="en-US"/>
        </a:p>
      </dgm:t>
    </dgm:pt>
    <dgm:pt modelId="{1D333714-CFF3-4425-90C6-1B7067591935}">
      <dgm:prSet phldrT="[Text]"/>
      <dgm:spPr/>
      <dgm:t>
        <a:bodyPr/>
        <a:lstStyle/>
        <a:p>
          <a:r>
            <a:rPr lang="en-US" dirty="0"/>
            <a:t>Adaptive Framework</a:t>
          </a:r>
        </a:p>
      </dgm:t>
    </dgm:pt>
    <dgm:pt modelId="{730C928F-58F1-496A-993F-8CE62FCC5716}" type="parTrans" cxnId="{A6D27D42-738E-4872-B16B-0423466AEFB0}">
      <dgm:prSet/>
      <dgm:spPr/>
      <dgm:t>
        <a:bodyPr/>
        <a:lstStyle/>
        <a:p>
          <a:endParaRPr lang="en-US"/>
        </a:p>
      </dgm:t>
    </dgm:pt>
    <dgm:pt modelId="{1623A6B3-7405-4F55-8418-AD0CC44CD5A5}" type="sibTrans" cxnId="{A6D27D42-738E-4872-B16B-0423466AEFB0}">
      <dgm:prSet/>
      <dgm:spPr/>
      <dgm:t>
        <a:bodyPr/>
        <a:lstStyle/>
        <a:p>
          <a:endParaRPr lang="en-US"/>
        </a:p>
      </dgm:t>
    </dgm:pt>
    <dgm:pt modelId="{2341DA67-C1E5-4399-8836-A6E73605DF1D}">
      <dgm:prSet phldrT="[Text]"/>
      <dgm:spPr/>
      <dgm:t>
        <a:bodyPr/>
        <a:lstStyle/>
        <a:p>
          <a:r>
            <a:rPr lang="en-US" dirty="0"/>
            <a:t>High Yield Information</a:t>
          </a:r>
        </a:p>
      </dgm:t>
    </dgm:pt>
    <dgm:pt modelId="{1C4349E0-ACB1-426D-9A5C-AD4996FDFA0E}" type="parTrans" cxnId="{599591C0-F21D-43F8-AF28-02479FD0AF6E}">
      <dgm:prSet/>
      <dgm:spPr/>
      <dgm:t>
        <a:bodyPr/>
        <a:lstStyle/>
        <a:p>
          <a:endParaRPr lang="en-US"/>
        </a:p>
      </dgm:t>
    </dgm:pt>
    <dgm:pt modelId="{4834CDF0-C3AD-4C6D-AA8D-484922E6FD40}" type="sibTrans" cxnId="{599591C0-F21D-43F8-AF28-02479FD0AF6E}">
      <dgm:prSet/>
      <dgm:spPr/>
      <dgm:t>
        <a:bodyPr/>
        <a:lstStyle/>
        <a:p>
          <a:endParaRPr lang="en-US"/>
        </a:p>
      </dgm:t>
    </dgm:pt>
    <dgm:pt modelId="{F30E3D44-5A18-4F31-A781-8C70963007C3}">
      <dgm:prSet phldrT="[Text]"/>
      <dgm:spPr/>
      <dgm:t>
        <a:bodyPr/>
        <a:lstStyle/>
        <a:p>
          <a:r>
            <a:rPr lang="en-US" dirty="0"/>
            <a:t>Case-Based Learning</a:t>
          </a:r>
        </a:p>
      </dgm:t>
    </dgm:pt>
    <dgm:pt modelId="{0DBEFEA8-AF85-4BF7-B05D-7D042A439F29}" type="parTrans" cxnId="{0088FC1F-5BDA-48DC-A62C-442E4CD7AFA9}">
      <dgm:prSet/>
      <dgm:spPr/>
      <dgm:t>
        <a:bodyPr/>
        <a:lstStyle/>
        <a:p>
          <a:endParaRPr lang="en-US"/>
        </a:p>
      </dgm:t>
    </dgm:pt>
    <dgm:pt modelId="{B6E1B8A9-5727-4E49-B262-A458C366F68F}" type="sibTrans" cxnId="{0088FC1F-5BDA-48DC-A62C-442E4CD7AFA9}">
      <dgm:prSet/>
      <dgm:spPr/>
      <dgm:t>
        <a:bodyPr/>
        <a:lstStyle/>
        <a:p>
          <a:endParaRPr lang="en-US"/>
        </a:p>
      </dgm:t>
    </dgm:pt>
    <dgm:pt modelId="{9A50288E-DD84-4374-BAD9-F0A72AA5860F}" type="pres">
      <dgm:prSet presAssocID="{EE18B6FD-C687-4017-A13E-51175AEEFB3E}" presName="Name0" presStyleCnt="0">
        <dgm:presLayoutVars>
          <dgm:chMax val="1"/>
          <dgm:dir/>
          <dgm:animLvl val="ctr"/>
          <dgm:resizeHandles val="exact"/>
        </dgm:presLayoutVars>
      </dgm:prSet>
      <dgm:spPr/>
    </dgm:pt>
    <dgm:pt modelId="{87CE3395-33DC-4FAC-BDAF-BF634C52B4B8}" type="pres">
      <dgm:prSet presAssocID="{E212E4B5-7C9D-4258-9229-64F219BBC1F1}" presName="centerShape" presStyleLbl="node0" presStyleIdx="0" presStyleCnt="1"/>
      <dgm:spPr/>
    </dgm:pt>
    <dgm:pt modelId="{BA0E9A41-1AC2-4FD4-8275-A97A8180B93D}" type="pres">
      <dgm:prSet presAssocID="{6D9C7DB4-19E4-4105-A8C8-9DDDACAE67FE}" presName="node" presStyleLbl="node1" presStyleIdx="0" presStyleCnt="4">
        <dgm:presLayoutVars>
          <dgm:bulletEnabled val="1"/>
        </dgm:presLayoutVars>
      </dgm:prSet>
      <dgm:spPr/>
    </dgm:pt>
    <dgm:pt modelId="{B3877AAA-D786-45D6-B380-D8BA8A9E544A}" type="pres">
      <dgm:prSet presAssocID="{6D9C7DB4-19E4-4105-A8C8-9DDDACAE67FE}" presName="dummy" presStyleCnt="0"/>
      <dgm:spPr/>
    </dgm:pt>
    <dgm:pt modelId="{3ADA3987-D637-44F5-896E-B7D927CE7C61}" type="pres">
      <dgm:prSet presAssocID="{BDB85BD4-4A58-4AA7-926C-917C8A7F7E88}" presName="sibTrans" presStyleLbl="sibTrans2D1" presStyleIdx="0" presStyleCnt="4"/>
      <dgm:spPr/>
    </dgm:pt>
    <dgm:pt modelId="{8DC27747-94D6-4184-8747-139C21DD7792}" type="pres">
      <dgm:prSet presAssocID="{1D333714-CFF3-4425-90C6-1B7067591935}" presName="node" presStyleLbl="node1" presStyleIdx="1" presStyleCnt="4">
        <dgm:presLayoutVars>
          <dgm:bulletEnabled val="1"/>
        </dgm:presLayoutVars>
      </dgm:prSet>
      <dgm:spPr/>
    </dgm:pt>
    <dgm:pt modelId="{C2A5A28A-6588-4B2A-B8F2-4FB7F9083C7C}" type="pres">
      <dgm:prSet presAssocID="{1D333714-CFF3-4425-90C6-1B7067591935}" presName="dummy" presStyleCnt="0"/>
      <dgm:spPr/>
    </dgm:pt>
    <dgm:pt modelId="{B6B92703-CFDF-499A-A70E-83CE54F87145}" type="pres">
      <dgm:prSet presAssocID="{1623A6B3-7405-4F55-8418-AD0CC44CD5A5}" presName="sibTrans" presStyleLbl="sibTrans2D1" presStyleIdx="1" presStyleCnt="4"/>
      <dgm:spPr/>
    </dgm:pt>
    <dgm:pt modelId="{F7333FC1-92D2-462B-A20E-A3DB9A01AC37}" type="pres">
      <dgm:prSet presAssocID="{2341DA67-C1E5-4399-8836-A6E73605DF1D}" presName="node" presStyleLbl="node1" presStyleIdx="2" presStyleCnt="4">
        <dgm:presLayoutVars>
          <dgm:bulletEnabled val="1"/>
        </dgm:presLayoutVars>
      </dgm:prSet>
      <dgm:spPr/>
    </dgm:pt>
    <dgm:pt modelId="{CB44FD4F-E9A5-4D84-99ED-11EE89354E11}" type="pres">
      <dgm:prSet presAssocID="{2341DA67-C1E5-4399-8836-A6E73605DF1D}" presName="dummy" presStyleCnt="0"/>
      <dgm:spPr/>
    </dgm:pt>
    <dgm:pt modelId="{FFFE3144-4631-454A-8FE0-C5D252C4ACE4}" type="pres">
      <dgm:prSet presAssocID="{4834CDF0-C3AD-4C6D-AA8D-484922E6FD40}" presName="sibTrans" presStyleLbl="sibTrans2D1" presStyleIdx="2" presStyleCnt="4"/>
      <dgm:spPr/>
    </dgm:pt>
    <dgm:pt modelId="{C6F73A77-DE74-47FB-8A6F-96659342C4F3}" type="pres">
      <dgm:prSet presAssocID="{F30E3D44-5A18-4F31-A781-8C70963007C3}" presName="node" presStyleLbl="node1" presStyleIdx="3" presStyleCnt="4">
        <dgm:presLayoutVars>
          <dgm:bulletEnabled val="1"/>
        </dgm:presLayoutVars>
      </dgm:prSet>
      <dgm:spPr/>
    </dgm:pt>
    <dgm:pt modelId="{F5013E14-BEAD-4DF2-81F9-FFEC2A492EE5}" type="pres">
      <dgm:prSet presAssocID="{F30E3D44-5A18-4F31-A781-8C70963007C3}" presName="dummy" presStyleCnt="0"/>
      <dgm:spPr/>
    </dgm:pt>
    <dgm:pt modelId="{6649710D-070E-4142-860C-C30231490FBD}" type="pres">
      <dgm:prSet presAssocID="{B6E1B8A9-5727-4E49-B262-A458C366F68F}" presName="sibTrans" presStyleLbl="sibTrans2D1" presStyleIdx="3" presStyleCnt="4"/>
      <dgm:spPr/>
    </dgm:pt>
  </dgm:ptLst>
  <dgm:cxnLst>
    <dgm:cxn modelId="{9EC2A008-EA56-4D5D-9D31-73027A68693B}" type="presOf" srcId="{6D9C7DB4-19E4-4105-A8C8-9DDDACAE67FE}" destId="{BA0E9A41-1AC2-4FD4-8275-A97A8180B93D}" srcOrd="0" destOrd="0" presId="urn:microsoft.com/office/officeart/2005/8/layout/radial6"/>
    <dgm:cxn modelId="{E7CA7B0F-60B3-4230-A04F-955DB5A20570}" type="presOf" srcId="{EE18B6FD-C687-4017-A13E-51175AEEFB3E}" destId="{9A50288E-DD84-4374-BAD9-F0A72AA5860F}" srcOrd="0" destOrd="0" presId="urn:microsoft.com/office/officeart/2005/8/layout/radial6"/>
    <dgm:cxn modelId="{0088FC1F-5BDA-48DC-A62C-442E4CD7AFA9}" srcId="{E212E4B5-7C9D-4258-9229-64F219BBC1F1}" destId="{F30E3D44-5A18-4F31-A781-8C70963007C3}" srcOrd="3" destOrd="0" parTransId="{0DBEFEA8-AF85-4BF7-B05D-7D042A439F29}" sibTransId="{B6E1B8A9-5727-4E49-B262-A458C366F68F}"/>
    <dgm:cxn modelId="{A6D27D42-738E-4872-B16B-0423466AEFB0}" srcId="{E212E4B5-7C9D-4258-9229-64F219BBC1F1}" destId="{1D333714-CFF3-4425-90C6-1B7067591935}" srcOrd="1" destOrd="0" parTransId="{730C928F-58F1-496A-993F-8CE62FCC5716}" sibTransId="{1623A6B3-7405-4F55-8418-AD0CC44CD5A5}"/>
    <dgm:cxn modelId="{B4DB6667-6371-4F84-B7F5-67C61E201730}" srcId="{EE18B6FD-C687-4017-A13E-51175AEEFB3E}" destId="{E212E4B5-7C9D-4258-9229-64F219BBC1F1}" srcOrd="0" destOrd="0" parTransId="{86C57D65-7B7C-43BF-8A98-59465F5E365B}" sibTransId="{5EE9F37D-9FB6-4229-A826-32F4241F0A01}"/>
    <dgm:cxn modelId="{05F1B867-4F58-4D76-8D98-799A0A43F565}" type="presOf" srcId="{F30E3D44-5A18-4F31-A781-8C70963007C3}" destId="{C6F73A77-DE74-47FB-8A6F-96659342C4F3}" srcOrd="0" destOrd="0" presId="urn:microsoft.com/office/officeart/2005/8/layout/radial6"/>
    <dgm:cxn modelId="{87C9C374-FA86-4F37-B39A-3FAAC2A4EC18}" type="presOf" srcId="{2341DA67-C1E5-4399-8836-A6E73605DF1D}" destId="{F7333FC1-92D2-462B-A20E-A3DB9A01AC37}" srcOrd="0" destOrd="0" presId="urn:microsoft.com/office/officeart/2005/8/layout/radial6"/>
    <dgm:cxn modelId="{63674E89-C874-4000-88DE-63B750930E1A}" type="presOf" srcId="{1D333714-CFF3-4425-90C6-1B7067591935}" destId="{8DC27747-94D6-4184-8747-139C21DD7792}" srcOrd="0" destOrd="0" presId="urn:microsoft.com/office/officeart/2005/8/layout/radial6"/>
    <dgm:cxn modelId="{88A1AAA2-627F-4F14-9846-E84639CC565C}" type="presOf" srcId="{BDB85BD4-4A58-4AA7-926C-917C8A7F7E88}" destId="{3ADA3987-D637-44F5-896E-B7D927CE7C61}" srcOrd="0" destOrd="0" presId="urn:microsoft.com/office/officeart/2005/8/layout/radial6"/>
    <dgm:cxn modelId="{4600FCA8-844B-44EA-B462-49EED70729F1}" srcId="{E212E4B5-7C9D-4258-9229-64F219BBC1F1}" destId="{6D9C7DB4-19E4-4105-A8C8-9DDDACAE67FE}" srcOrd="0" destOrd="0" parTransId="{E172891F-2637-44ED-9AAA-6E120EFA8D39}" sibTransId="{BDB85BD4-4A58-4AA7-926C-917C8A7F7E88}"/>
    <dgm:cxn modelId="{12B52FBF-FB4A-4E6E-A44A-314CABB12A92}" type="presOf" srcId="{4834CDF0-C3AD-4C6D-AA8D-484922E6FD40}" destId="{FFFE3144-4631-454A-8FE0-C5D252C4ACE4}" srcOrd="0" destOrd="0" presId="urn:microsoft.com/office/officeart/2005/8/layout/radial6"/>
    <dgm:cxn modelId="{599591C0-F21D-43F8-AF28-02479FD0AF6E}" srcId="{E212E4B5-7C9D-4258-9229-64F219BBC1F1}" destId="{2341DA67-C1E5-4399-8836-A6E73605DF1D}" srcOrd="2" destOrd="0" parTransId="{1C4349E0-ACB1-426D-9A5C-AD4996FDFA0E}" sibTransId="{4834CDF0-C3AD-4C6D-AA8D-484922E6FD40}"/>
    <dgm:cxn modelId="{F36A17D6-DB30-43E0-93BE-99914A0B4EA8}" type="presOf" srcId="{1623A6B3-7405-4F55-8418-AD0CC44CD5A5}" destId="{B6B92703-CFDF-499A-A70E-83CE54F87145}" srcOrd="0" destOrd="0" presId="urn:microsoft.com/office/officeart/2005/8/layout/radial6"/>
    <dgm:cxn modelId="{8F8DDFE8-461D-4DF3-9321-E1D182B3DF12}" type="presOf" srcId="{B6E1B8A9-5727-4E49-B262-A458C366F68F}" destId="{6649710D-070E-4142-860C-C30231490FBD}" srcOrd="0" destOrd="0" presId="urn:microsoft.com/office/officeart/2005/8/layout/radial6"/>
    <dgm:cxn modelId="{6C8FF7EE-A5D1-453F-B0C7-E4962B8A0E38}" type="presOf" srcId="{E212E4B5-7C9D-4258-9229-64F219BBC1F1}" destId="{87CE3395-33DC-4FAC-BDAF-BF634C52B4B8}" srcOrd="0" destOrd="0" presId="urn:microsoft.com/office/officeart/2005/8/layout/radial6"/>
    <dgm:cxn modelId="{24157954-E9F7-4967-8CDF-CFB63E384D2E}" type="presParOf" srcId="{9A50288E-DD84-4374-BAD9-F0A72AA5860F}" destId="{87CE3395-33DC-4FAC-BDAF-BF634C52B4B8}" srcOrd="0" destOrd="0" presId="urn:microsoft.com/office/officeart/2005/8/layout/radial6"/>
    <dgm:cxn modelId="{B27695FD-F504-4520-9D1B-D640A4B0E8CA}" type="presParOf" srcId="{9A50288E-DD84-4374-BAD9-F0A72AA5860F}" destId="{BA0E9A41-1AC2-4FD4-8275-A97A8180B93D}" srcOrd="1" destOrd="0" presId="urn:microsoft.com/office/officeart/2005/8/layout/radial6"/>
    <dgm:cxn modelId="{11775F84-DE76-47E6-99F7-7D37A9A14C9E}" type="presParOf" srcId="{9A50288E-DD84-4374-BAD9-F0A72AA5860F}" destId="{B3877AAA-D786-45D6-B380-D8BA8A9E544A}" srcOrd="2" destOrd="0" presId="urn:microsoft.com/office/officeart/2005/8/layout/radial6"/>
    <dgm:cxn modelId="{7EFB6BF1-2C28-41D5-BAB9-8E55E7968C9F}" type="presParOf" srcId="{9A50288E-DD84-4374-BAD9-F0A72AA5860F}" destId="{3ADA3987-D637-44F5-896E-B7D927CE7C61}" srcOrd="3" destOrd="0" presId="urn:microsoft.com/office/officeart/2005/8/layout/radial6"/>
    <dgm:cxn modelId="{7E811909-ECBA-48F6-A233-200C4DAA848C}" type="presParOf" srcId="{9A50288E-DD84-4374-BAD9-F0A72AA5860F}" destId="{8DC27747-94D6-4184-8747-139C21DD7792}" srcOrd="4" destOrd="0" presId="urn:microsoft.com/office/officeart/2005/8/layout/radial6"/>
    <dgm:cxn modelId="{D183B46F-F56E-4800-8540-7A29F1E40406}" type="presParOf" srcId="{9A50288E-DD84-4374-BAD9-F0A72AA5860F}" destId="{C2A5A28A-6588-4B2A-B8F2-4FB7F9083C7C}" srcOrd="5" destOrd="0" presId="urn:microsoft.com/office/officeart/2005/8/layout/radial6"/>
    <dgm:cxn modelId="{5053796C-259B-4AE3-A4DA-AAD2F8FED517}" type="presParOf" srcId="{9A50288E-DD84-4374-BAD9-F0A72AA5860F}" destId="{B6B92703-CFDF-499A-A70E-83CE54F87145}" srcOrd="6" destOrd="0" presId="urn:microsoft.com/office/officeart/2005/8/layout/radial6"/>
    <dgm:cxn modelId="{7E52D8BA-0B9E-41A9-9DBB-B846867D4226}" type="presParOf" srcId="{9A50288E-DD84-4374-BAD9-F0A72AA5860F}" destId="{F7333FC1-92D2-462B-A20E-A3DB9A01AC37}" srcOrd="7" destOrd="0" presId="urn:microsoft.com/office/officeart/2005/8/layout/radial6"/>
    <dgm:cxn modelId="{1468B230-80D3-438F-9C5D-534E61ADACEA}" type="presParOf" srcId="{9A50288E-DD84-4374-BAD9-F0A72AA5860F}" destId="{CB44FD4F-E9A5-4D84-99ED-11EE89354E11}" srcOrd="8" destOrd="0" presId="urn:microsoft.com/office/officeart/2005/8/layout/radial6"/>
    <dgm:cxn modelId="{3FAE7F58-E6B1-46FC-8D88-B989331A70D5}" type="presParOf" srcId="{9A50288E-DD84-4374-BAD9-F0A72AA5860F}" destId="{FFFE3144-4631-454A-8FE0-C5D252C4ACE4}" srcOrd="9" destOrd="0" presId="urn:microsoft.com/office/officeart/2005/8/layout/radial6"/>
    <dgm:cxn modelId="{AC957EF5-C5C8-4133-838B-B17C9EE6018F}" type="presParOf" srcId="{9A50288E-DD84-4374-BAD9-F0A72AA5860F}" destId="{C6F73A77-DE74-47FB-8A6F-96659342C4F3}" srcOrd="10" destOrd="0" presId="urn:microsoft.com/office/officeart/2005/8/layout/radial6"/>
    <dgm:cxn modelId="{E8E70A70-57B4-40FB-A14E-DF3CEC507275}" type="presParOf" srcId="{9A50288E-DD84-4374-BAD9-F0A72AA5860F}" destId="{F5013E14-BEAD-4DF2-81F9-FFEC2A492EE5}" srcOrd="11" destOrd="0" presId="urn:microsoft.com/office/officeart/2005/8/layout/radial6"/>
    <dgm:cxn modelId="{68F2E7E1-85A1-4EA9-A308-6923C9B84F99}" type="presParOf" srcId="{9A50288E-DD84-4374-BAD9-F0A72AA5860F}" destId="{6649710D-070E-4142-860C-C30231490FBD}"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4874AA-7006-4771-BE36-6C354DDC9AEA}">
      <dsp:nvSpPr>
        <dsp:cNvPr id="0" name=""/>
        <dsp:cNvSpPr/>
      </dsp:nvSpPr>
      <dsp:spPr>
        <a:xfrm>
          <a:off x="1537119" y="489855"/>
          <a:ext cx="3278169" cy="3278169"/>
        </a:xfrm>
        <a:prstGeom prst="blockArc">
          <a:avLst>
            <a:gd name="adj1" fmla="val 10800000"/>
            <a:gd name="adj2" fmla="val 16200000"/>
            <a:gd name="adj3" fmla="val 4635"/>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E19EECCF-070E-4C65-B601-3A20CB04DF2B}">
      <dsp:nvSpPr>
        <dsp:cNvPr id="0" name=""/>
        <dsp:cNvSpPr/>
      </dsp:nvSpPr>
      <dsp:spPr>
        <a:xfrm>
          <a:off x="1537119" y="489855"/>
          <a:ext cx="3278169" cy="3278169"/>
        </a:xfrm>
        <a:prstGeom prst="blockArc">
          <a:avLst>
            <a:gd name="adj1" fmla="val 5400000"/>
            <a:gd name="adj2" fmla="val 10800000"/>
            <a:gd name="adj3" fmla="val 4635"/>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2C980452-84B5-4306-A997-7154EA0D783D}">
      <dsp:nvSpPr>
        <dsp:cNvPr id="0" name=""/>
        <dsp:cNvSpPr/>
      </dsp:nvSpPr>
      <dsp:spPr>
        <a:xfrm>
          <a:off x="1537119" y="489855"/>
          <a:ext cx="3278169" cy="3278169"/>
        </a:xfrm>
        <a:prstGeom prst="blockArc">
          <a:avLst>
            <a:gd name="adj1" fmla="val 0"/>
            <a:gd name="adj2" fmla="val 5400000"/>
            <a:gd name="adj3" fmla="val 4635"/>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B3B27977-A0E5-4B6F-8B8D-3455F9E0EFE9}">
      <dsp:nvSpPr>
        <dsp:cNvPr id="0" name=""/>
        <dsp:cNvSpPr/>
      </dsp:nvSpPr>
      <dsp:spPr>
        <a:xfrm>
          <a:off x="1537119" y="489855"/>
          <a:ext cx="3278169" cy="3278169"/>
        </a:xfrm>
        <a:prstGeom prst="blockArc">
          <a:avLst>
            <a:gd name="adj1" fmla="val 16200000"/>
            <a:gd name="adj2" fmla="val 0"/>
            <a:gd name="adj3" fmla="val 4635"/>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9E85EE54-0F29-4F0F-9417-374A79BF4F24}">
      <dsp:nvSpPr>
        <dsp:cNvPr id="0" name=""/>
        <dsp:cNvSpPr/>
      </dsp:nvSpPr>
      <dsp:spPr>
        <a:xfrm>
          <a:off x="2422475" y="1375212"/>
          <a:ext cx="1507456" cy="1507456"/>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Learning Science</a:t>
          </a:r>
        </a:p>
      </dsp:txBody>
      <dsp:txXfrm>
        <a:off x="2643237" y="1595974"/>
        <a:ext cx="1065932" cy="1065932"/>
      </dsp:txXfrm>
    </dsp:sp>
    <dsp:sp modelId="{DBF00939-B4A2-4047-805C-A26199E79D4E}">
      <dsp:nvSpPr>
        <dsp:cNvPr id="0" name=""/>
        <dsp:cNvSpPr/>
      </dsp:nvSpPr>
      <dsp:spPr>
        <a:xfrm>
          <a:off x="2648594" y="234"/>
          <a:ext cx="1055219" cy="105521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Retrieval</a:t>
          </a:r>
        </a:p>
      </dsp:txBody>
      <dsp:txXfrm>
        <a:off x="2803127" y="154767"/>
        <a:ext cx="746153" cy="746153"/>
      </dsp:txXfrm>
    </dsp:sp>
    <dsp:sp modelId="{96D3F525-8C93-4EA9-9A61-2FB7E1F4CE53}">
      <dsp:nvSpPr>
        <dsp:cNvPr id="0" name=""/>
        <dsp:cNvSpPr/>
      </dsp:nvSpPr>
      <dsp:spPr>
        <a:xfrm>
          <a:off x="4249691" y="1601330"/>
          <a:ext cx="1055219" cy="1055219"/>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Contrasting Cases</a:t>
          </a:r>
        </a:p>
      </dsp:txBody>
      <dsp:txXfrm>
        <a:off x="4404224" y="1755863"/>
        <a:ext cx="746153" cy="746153"/>
      </dsp:txXfrm>
    </dsp:sp>
    <dsp:sp modelId="{1D5711FE-2729-4CCB-94D7-C19139DA32D1}">
      <dsp:nvSpPr>
        <dsp:cNvPr id="0" name=""/>
        <dsp:cNvSpPr/>
      </dsp:nvSpPr>
      <dsp:spPr>
        <a:xfrm>
          <a:off x="2648594" y="3202427"/>
          <a:ext cx="1055219" cy="1055219"/>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Immediate Feedback</a:t>
          </a:r>
        </a:p>
      </dsp:txBody>
      <dsp:txXfrm>
        <a:off x="2803127" y="3356960"/>
        <a:ext cx="746153" cy="746153"/>
      </dsp:txXfrm>
    </dsp:sp>
    <dsp:sp modelId="{5B9D93F4-F39B-4827-A1FB-93F28DAF2615}">
      <dsp:nvSpPr>
        <dsp:cNvPr id="0" name=""/>
        <dsp:cNvSpPr/>
      </dsp:nvSpPr>
      <dsp:spPr>
        <a:xfrm>
          <a:off x="1047497" y="1601330"/>
          <a:ext cx="1055219" cy="1055219"/>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Just-in-time learning</a:t>
          </a:r>
        </a:p>
      </dsp:txBody>
      <dsp:txXfrm>
        <a:off x="1202030" y="1755863"/>
        <a:ext cx="746153" cy="7461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87448-32BB-45CE-9F29-D81977245150}">
      <dsp:nvSpPr>
        <dsp:cNvPr id="0" name=""/>
        <dsp:cNvSpPr/>
      </dsp:nvSpPr>
      <dsp:spPr>
        <a:xfrm>
          <a:off x="601146" y="0"/>
          <a:ext cx="6812993" cy="281146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CB2B5A-62AA-4724-8677-DEEF6E16B0BA}">
      <dsp:nvSpPr>
        <dsp:cNvPr id="0" name=""/>
        <dsp:cNvSpPr/>
      </dsp:nvSpPr>
      <dsp:spPr>
        <a:xfrm>
          <a:off x="3522" y="843438"/>
          <a:ext cx="1540046" cy="1124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Arial"/>
            </a:rPr>
            <a:t>Pre-Survey to assess knowledge and comfort with topic</a:t>
          </a:r>
          <a:endParaRPr lang="en-US" sz="1200" kern="1200"/>
        </a:p>
      </dsp:txBody>
      <dsp:txXfrm>
        <a:off x="58420" y="898336"/>
        <a:ext cx="1430250" cy="1014788"/>
      </dsp:txXfrm>
    </dsp:sp>
    <dsp:sp modelId="{019FC594-6533-409A-8229-3F0882276377}">
      <dsp:nvSpPr>
        <dsp:cNvPr id="0" name=""/>
        <dsp:cNvSpPr/>
      </dsp:nvSpPr>
      <dsp:spPr>
        <a:xfrm>
          <a:off x="1620571" y="843438"/>
          <a:ext cx="1540046" cy="1124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kern="1200" dirty="0">
              <a:latin typeface="Arial"/>
            </a:rPr>
            <a:t>High-yield, ≤10 minute podcast or PowerPoint Voiceover covering cancer type </a:t>
          </a:r>
          <a:endParaRPr lang="en-US" sz="1200" kern="1200" dirty="0"/>
        </a:p>
      </dsp:txBody>
      <dsp:txXfrm>
        <a:off x="1675469" y="898336"/>
        <a:ext cx="1430250" cy="1014788"/>
      </dsp:txXfrm>
    </dsp:sp>
    <dsp:sp modelId="{44EAD5B7-77D0-4D1B-89EE-26B9C77CBB73}">
      <dsp:nvSpPr>
        <dsp:cNvPr id="0" name=""/>
        <dsp:cNvSpPr/>
      </dsp:nvSpPr>
      <dsp:spPr>
        <a:xfrm>
          <a:off x="3237620" y="843438"/>
          <a:ext cx="1540046" cy="1124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Arial"/>
            </a:rPr>
            <a:t>Interactive, case-based questions reinforcing topic</a:t>
          </a:r>
          <a:endParaRPr lang="en-US" sz="1200" kern="1200"/>
        </a:p>
      </dsp:txBody>
      <dsp:txXfrm>
        <a:off x="3292518" y="898336"/>
        <a:ext cx="1430250" cy="1014788"/>
      </dsp:txXfrm>
    </dsp:sp>
    <dsp:sp modelId="{901FCC8B-64A5-416C-8CF4-D9E83AE7B14E}">
      <dsp:nvSpPr>
        <dsp:cNvPr id="0" name=""/>
        <dsp:cNvSpPr/>
      </dsp:nvSpPr>
      <dsp:spPr>
        <a:xfrm>
          <a:off x="4854669" y="843438"/>
          <a:ext cx="1540046" cy="1124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Arial"/>
            </a:rPr>
            <a:t>Post-survey to assess change in knowledge and comfort with topic</a:t>
          </a:r>
        </a:p>
      </dsp:txBody>
      <dsp:txXfrm>
        <a:off x="4909567" y="898336"/>
        <a:ext cx="1430250" cy="1014788"/>
      </dsp:txXfrm>
    </dsp:sp>
    <dsp:sp modelId="{1B05B793-8942-43F2-82EA-B30822639D40}">
      <dsp:nvSpPr>
        <dsp:cNvPr id="0" name=""/>
        <dsp:cNvSpPr/>
      </dsp:nvSpPr>
      <dsp:spPr>
        <a:xfrm>
          <a:off x="6471718" y="843438"/>
          <a:ext cx="1540046" cy="112458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kern="1200" dirty="0">
              <a:latin typeface="Arial"/>
            </a:rPr>
            <a:t>PDF with high-yield facts reviewing the module content </a:t>
          </a:r>
          <a:endParaRPr lang="en-US" sz="1200" kern="1200" dirty="0"/>
        </a:p>
      </dsp:txBody>
      <dsp:txXfrm>
        <a:off x="6526616" y="898336"/>
        <a:ext cx="1430250" cy="10147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CBE150-57E1-4DD3-AE86-96F49A49E6ED}">
      <dsp:nvSpPr>
        <dsp:cNvPr id="0" name=""/>
        <dsp:cNvSpPr/>
      </dsp:nvSpPr>
      <dsp:spPr>
        <a:xfrm>
          <a:off x="393" y="1537"/>
          <a:ext cx="7196648" cy="843460"/>
        </a:xfrm>
        <a:prstGeom prst="roundRect">
          <a:avLst>
            <a:gd name="adj" fmla="val 10000"/>
          </a:avLst>
        </a:prstGeom>
        <a:solidFill>
          <a:schemeClr val="accent2">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Two modules created, Voice-Over PowerPoint vs Podcast </a:t>
          </a:r>
        </a:p>
      </dsp:txBody>
      <dsp:txXfrm>
        <a:off x="25097" y="26241"/>
        <a:ext cx="7147240" cy="794052"/>
      </dsp:txXfrm>
    </dsp:sp>
    <dsp:sp modelId="{1F0B16B8-C6B6-4CF7-A48A-AEE21524CFB8}">
      <dsp:nvSpPr>
        <dsp:cNvPr id="0" name=""/>
        <dsp:cNvSpPr/>
      </dsp:nvSpPr>
      <dsp:spPr>
        <a:xfrm>
          <a:off x="393" y="937988"/>
          <a:ext cx="7196648" cy="843460"/>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6 learners completed feedback</a:t>
          </a:r>
        </a:p>
      </dsp:txBody>
      <dsp:txXfrm>
        <a:off x="25097" y="962692"/>
        <a:ext cx="7147240" cy="794052"/>
      </dsp:txXfrm>
    </dsp:sp>
    <dsp:sp modelId="{DA1319CB-A8F9-4D94-9678-D5969301D177}">
      <dsp:nvSpPr>
        <dsp:cNvPr id="0" name=""/>
        <dsp:cNvSpPr/>
      </dsp:nvSpPr>
      <dsp:spPr>
        <a:xfrm>
          <a:off x="393" y="1874440"/>
          <a:ext cx="2333543" cy="843460"/>
        </a:xfrm>
        <a:prstGeom prst="roundRect">
          <a:avLst>
            <a:gd name="adj" fmla="val 10000"/>
          </a:avLst>
        </a:prstGeom>
        <a:solidFill>
          <a:schemeClr val="accent2">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2 Preferred Pre-case questions then PowerPoint</a:t>
          </a:r>
        </a:p>
      </dsp:txBody>
      <dsp:txXfrm>
        <a:off x="25097" y="1899144"/>
        <a:ext cx="2284135" cy="794052"/>
      </dsp:txXfrm>
    </dsp:sp>
    <dsp:sp modelId="{738114FA-6841-4149-AE53-350D8E9CE4D6}">
      <dsp:nvSpPr>
        <dsp:cNvPr id="0" name=""/>
        <dsp:cNvSpPr/>
      </dsp:nvSpPr>
      <dsp:spPr>
        <a:xfrm>
          <a:off x="2435376" y="2803038"/>
          <a:ext cx="2333543" cy="843460"/>
        </a:xfrm>
        <a:prstGeom prst="roundRect">
          <a:avLst>
            <a:gd name="adj" fmla="val 10000"/>
          </a:avLst>
        </a:prstGeom>
        <a:solidFill>
          <a:schemeClr val="accent2">
            <a:tint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Three further PowerPoint Modules created </a:t>
          </a:r>
        </a:p>
      </dsp:txBody>
      <dsp:txXfrm>
        <a:off x="2460080" y="2827742"/>
        <a:ext cx="2284135" cy="794052"/>
      </dsp:txXfrm>
    </dsp:sp>
    <dsp:sp modelId="{F40BE542-FDEE-469F-B65B-4A1EF32D80C3}">
      <dsp:nvSpPr>
        <dsp:cNvPr id="0" name=""/>
        <dsp:cNvSpPr/>
      </dsp:nvSpPr>
      <dsp:spPr>
        <a:xfrm>
          <a:off x="2431946" y="1874440"/>
          <a:ext cx="2333543" cy="843460"/>
        </a:xfrm>
        <a:prstGeom prst="roundRect">
          <a:avLst>
            <a:gd name="adj" fmla="val 10000"/>
          </a:avLst>
        </a:prstGeom>
        <a:solidFill>
          <a:schemeClr val="accent2">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4 Preferred PowerPoint voice-over followed by cases</a:t>
          </a:r>
        </a:p>
      </dsp:txBody>
      <dsp:txXfrm>
        <a:off x="2456650" y="1899144"/>
        <a:ext cx="2284135" cy="794052"/>
      </dsp:txXfrm>
    </dsp:sp>
    <dsp:sp modelId="{B211316E-CF7A-4555-90A1-B954ED915EB2}">
      <dsp:nvSpPr>
        <dsp:cNvPr id="0" name=""/>
        <dsp:cNvSpPr/>
      </dsp:nvSpPr>
      <dsp:spPr>
        <a:xfrm>
          <a:off x="4863498" y="1874440"/>
          <a:ext cx="2333543" cy="843460"/>
        </a:xfrm>
        <a:prstGeom prst="roundRect">
          <a:avLst>
            <a:gd name="adj" fmla="val 10000"/>
          </a:avLst>
        </a:prstGeom>
        <a:solidFill>
          <a:schemeClr val="accent2">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Podcast Least Preferred </a:t>
          </a:r>
        </a:p>
      </dsp:txBody>
      <dsp:txXfrm>
        <a:off x="4888202" y="1899144"/>
        <a:ext cx="2284135" cy="7940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9710D-070E-4142-860C-C30231490FBD}">
      <dsp:nvSpPr>
        <dsp:cNvPr id="0" name=""/>
        <dsp:cNvSpPr/>
      </dsp:nvSpPr>
      <dsp:spPr>
        <a:xfrm>
          <a:off x="1485285" y="469285"/>
          <a:ext cx="3125428" cy="3125428"/>
        </a:xfrm>
        <a:prstGeom prst="blockArc">
          <a:avLst>
            <a:gd name="adj1" fmla="val 10800000"/>
            <a:gd name="adj2" fmla="val 16200000"/>
            <a:gd name="adj3" fmla="val 464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FFE3144-4631-454A-8FE0-C5D252C4ACE4}">
      <dsp:nvSpPr>
        <dsp:cNvPr id="0" name=""/>
        <dsp:cNvSpPr/>
      </dsp:nvSpPr>
      <dsp:spPr>
        <a:xfrm>
          <a:off x="1485285" y="469285"/>
          <a:ext cx="3125428" cy="3125428"/>
        </a:xfrm>
        <a:prstGeom prst="blockArc">
          <a:avLst>
            <a:gd name="adj1" fmla="val 5400000"/>
            <a:gd name="adj2" fmla="val 10800000"/>
            <a:gd name="adj3" fmla="val 464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B92703-CFDF-499A-A70E-83CE54F87145}">
      <dsp:nvSpPr>
        <dsp:cNvPr id="0" name=""/>
        <dsp:cNvSpPr/>
      </dsp:nvSpPr>
      <dsp:spPr>
        <a:xfrm>
          <a:off x="1485285" y="469285"/>
          <a:ext cx="3125428" cy="3125428"/>
        </a:xfrm>
        <a:prstGeom prst="blockArc">
          <a:avLst>
            <a:gd name="adj1" fmla="val 0"/>
            <a:gd name="adj2" fmla="val 5400000"/>
            <a:gd name="adj3" fmla="val 464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DA3987-D637-44F5-896E-B7D927CE7C61}">
      <dsp:nvSpPr>
        <dsp:cNvPr id="0" name=""/>
        <dsp:cNvSpPr/>
      </dsp:nvSpPr>
      <dsp:spPr>
        <a:xfrm>
          <a:off x="1485285" y="469285"/>
          <a:ext cx="3125428" cy="3125428"/>
        </a:xfrm>
        <a:prstGeom prst="blockArc">
          <a:avLst>
            <a:gd name="adj1" fmla="val 16200000"/>
            <a:gd name="adj2" fmla="val 0"/>
            <a:gd name="adj3" fmla="val 464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CE3395-33DC-4FAC-BDAF-BF634C52B4B8}">
      <dsp:nvSpPr>
        <dsp:cNvPr id="0" name=""/>
        <dsp:cNvSpPr/>
      </dsp:nvSpPr>
      <dsp:spPr>
        <a:xfrm>
          <a:off x="2328416" y="1312416"/>
          <a:ext cx="1439167" cy="143916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Asynchronous Oncology Curriculum </a:t>
          </a:r>
        </a:p>
      </dsp:txBody>
      <dsp:txXfrm>
        <a:off x="2539177" y="1523177"/>
        <a:ext cx="1017645" cy="1017645"/>
      </dsp:txXfrm>
    </dsp:sp>
    <dsp:sp modelId="{BA0E9A41-1AC2-4FD4-8275-A97A8180B93D}">
      <dsp:nvSpPr>
        <dsp:cNvPr id="0" name=""/>
        <dsp:cNvSpPr/>
      </dsp:nvSpPr>
      <dsp:spPr>
        <a:xfrm>
          <a:off x="2544291" y="1843"/>
          <a:ext cx="1007417" cy="100741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Learning Science Principles</a:t>
          </a:r>
        </a:p>
      </dsp:txBody>
      <dsp:txXfrm>
        <a:off x="2691824" y="149376"/>
        <a:ext cx="712351" cy="712351"/>
      </dsp:txXfrm>
    </dsp:sp>
    <dsp:sp modelId="{8DC27747-94D6-4184-8747-139C21DD7792}">
      <dsp:nvSpPr>
        <dsp:cNvPr id="0" name=""/>
        <dsp:cNvSpPr/>
      </dsp:nvSpPr>
      <dsp:spPr>
        <a:xfrm>
          <a:off x="4070738" y="1528291"/>
          <a:ext cx="1007417" cy="100741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Adaptive Framework</a:t>
          </a:r>
        </a:p>
      </dsp:txBody>
      <dsp:txXfrm>
        <a:off x="4218271" y="1675824"/>
        <a:ext cx="712351" cy="712351"/>
      </dsp:txXfrm>
    </dsp:sp>
    <dsp:sp modelId="{F7333FC1-92D2-462B-A20E-A3DB9A01AC37}">
      <dsp:nvSpPr>
        <dsp:cNvPr id="0" name=""/>
        <dsp:cNvSpPr/>
      </dsp:nvSpPr>
      <dsp:spPr>
        <a:xfrm>
          <a:off x="2544291" y="3054738"/>
          <a:ext cx="1007417" cy="100741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High Yield Information</a:t>
          </a:r>
        </a:p>
      </dsp:txBody>
      <dsp:txXfrm>
        <a:off x="2691824" y="3202271"/>
        <a:ext cx="712351" cy="712351"/>
      </dsp:txXfrm>
    </dsp:sp>
    <dsp:sp modelId="{C6F73A77-DE74-47FB-8A6F-96659342C4F3}">
      <dsp:nvSpPr>
        <dsp:cNvPr id="0" name=""/>
        <dsp:cNvSpPr/>
      </dsp:nvSpPr>
      <dsp:spPr>
        <a:xfrm>
          <a:off x="1017843" y="1528291"/>
          <a:ext cx="1007417" cy="100741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Case-Based Learning</a:t>
          </a:r>
        </a:p>
      </dsp:txBody>
      <dsp:txXfrm>
        <a:off x="1165376" y="1675824"/>
        <a:ext cx="712351" cy="71235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4/25/2024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4/25/2024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my name is Phillip and am honored to be able to present our project entitled a Multimodality, Online Oncology Learning Curriculum: An Adaptable, Asynchronous Learning Resource. I was able complete this project with the help of my co-resident Dr. Dandu and of course my mentors Dr. King and Dr. Schwartz</a:t>
            </a:r>
          </a:p>
        </p:txBody>
      </p:sp>
      <p:sp>
        <p:nvSpPr>
          <p:cNvPr id="4" name="Slide Number Placeholder 3"/>
          <p:cNvSpPr>
            <a:spLocks noGrp="1"/>
          </p:cNvSpPr>
          <p:nvPr>
            <p:ph type="sldNum" sz="quarter" idx="5"/>
          </p:nvPr>
        </p:nvSpPr>
        <p:spPr/>
        <p:txBody>
          <a:bodyPr/>
          <a:lstStyle/>
          <a:p>
            <a:fld id="{9706D261-4ACC-5E49-97C5-9D8FD2D9A3AF}" type="slidenum">
              <a:rPr lang="en-US" smtClean="0"/>
              <a:t>1</a:t>
            </a:fld>
            <a:endParaRPr lang="en-US"/>
          </a:p>
        </p:txBody>
      </p:sp>
    </p:spTree>
    <p:extLst>
      <p:ext uri="{BB962C8B-B14F-4D97-AF65-F5344CB8AC3E}">
        <p14:creationId xmlns:p14="http://schemas.microsoft.com/office/powerpoint/2010/main" val="4129030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our post survey again addresses comfort and knowledge level. And in further modules also asks for feedback on the module format to help guide future presentations. As you can see, all surveys utilized a Likert scale from 1-5. And from this median values were analyzed from our survey. </a:t>
            </a:r>
          </a:p>
        </p:txBody>
      </p:sp>
      <p:sp>
        <p:nvSpPr>
          <p:cNvPr id="4" name="Slide Number Placeholder 3"/>
          <p:cNvSpPr>
            <a:spLocks noGrp="1"/>
          </p:cNvSpPr>
          <p:nvPr>
            <p:ph type="sldNum" sz="quarter" idx="5"/>
          </p:nvPr>
        </p:nvSpPr>
        <p:spPr/>
        <p:txBody>
          <a:bodyPr/>
          <a:lstStyle/>
          <a:p>
            <a:fld id="{9706D261-4ACC-5E49-97C5-9D8FD2D9A3AF}" type="slidenum">
              <a:rPr lang="en-US" smtClean="0"/>
              <a:t>10</a:t>
            </a:fld>
            <a:endParaRPr lang="en-US"/>
          </a:p>
        </p:txBody>
      </p:sp>
    </p:spTree>
    <p:extLst>
      <p:ext uri="{BB962C8B-B14F-4D97-AF65-F5344CB8AC3E}">
        <p14:creationId xmlns:p14="http://schemas.microsoft.com/office/powerpoint/2010/main" val="3696728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this slide shows our high yield learning summary. Even for a topic as broad as lung cancer, we created this “cheat sheet” that goes over all essential information needed for a primary team or primary care physician to know in the management or presentation of lung cancer.</a:t>
            </a:r>
          </a:p>
        </p:txBody>
      </p:sp>
      <p:sp>
        <p:nvSpPr>
          <p:cNvPr id="4" name="Slide Number Placeholder 3"/>
          <p:cNvSpPr>
            <a:spLocks noGrp="1"/>
          </p:cNvSpPr>
          <p:nvPr>
            <p:ph type="sldNum" sz="quarter" idx="5"/>
          </p:nvPr>
        </p:nvSpPr>
        <p:spPr/>
        <p:txBody>
          <a:bodyPr/>
          <a:lstStyle/>
          <a:p>
            <a:fld id="{9706D261-4ACC-5E49-97C5-9D8FD2D9A3AF}" type="slidenum">
              <a:rPr lang="en-US" smtClean="0"/>
              <a:t>11</a:t>
            </a:fld>
            <a:endParaRPr lang="en-US"/>
          </a:p>
        </p:txBody>
      </p:sp>
    </p:spTree>
    <p:extLst>
      <p:ext uri="{BB962C8B-B14F-4D97-AF65-F5344CB8AC3E}">
        <p14:creationId xmlns:p14="http://schemas.microsoft.com/office/powerpoint/2010/main" val="2034906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Here we have our outcomes. </a:t>
            </a:r>
          </a:p>
          <a:p>
            <a:pPr algn="l" fontAlgn="base"/>
            <a:r>
              <a:rPr lang="en-US" dirty="0"/>
              <a:t>Twenty-one (n=21) learners completed both pre and post survey responses, </a:t>
            </a:r>
            <a:r>
              <a:rPr lang="en-US" sz="1800" b="0" i="0" dirty="0">
                <a:solidFill>
                  <a:srgbClr val="000000"/>
                </a:solidFill>
                <a:effectLst/>
                <a:highlight>
                  <a:srgbClr val="FFFFFF"/>
                </a:highlight>
                <a:latin typeface="Calibri" panose="020F0502020204030204" pitchFamily="34" charset="0"/>
              </a:rPr>
              <a:t>PGY1: 7, PGY2: 9, PGY3: 4, PGY4: 1</a:t>
            </a:r>
          </a:p>
          <a:p>
            <a:pPr marL="285750" indent="-285750">
              <a:buFont typeface="Arial"/>
              <a:buChar char="•"/>
            </a:pPr>
            <a:r>
              <a:rPr lang="en-US" dirty="0"/>
              <a:t>When asked about “I feel knowledgeable about this cancer” or “I feel comfortable with the clinical application of my knowledge about this cancer” scores increased from 2 for fair to 4 for agree with statistical significance.</a:t>
            </a:r>
          </a:p>
          <a:p>
            <a:pPr marL="285750" indent="-285750">
              <a:buClr>
                <a:srgbClr val="808080"/>
              </a:buClr>
              <a:buFont typeface="Arial"/>
              <a:buChar char="•"/>
            </a:pPr>
            <a:r>
              <a:rPr lang="en-US" dirty="0"/>
              <a:t>Again when asked if "feeling knowledge of specific cancer type increased" was 4-Agree (3) </a:t>
            </a:r>
          </a:p>
          <a:p>
            <a:pPr marL="285750" indent="-285750">
              <a:buClr>
                <a:srgbClr val="808080"/>
              </a:buClr>
              <a:buFont typeface="Arial"/>
              <a:buChar char="•"/>
            </a:pPr>
            <a:r>
              <a:rPr lang="en-US" dirty="0"/>
              <a:t>All of this is very encouraging that we are meeting the needs of our learners </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12</a:t>
            </a:fld>
            <a:endParaRPr lang="en-US"/>
          </a:p>
        </p:txBody>
      </p:sp>
    </p:spTree>
    <p:extLst>
      <p:ext uri="{BB962C8B-B14F-4D97-AF65-F5344CB8AC3E}">
        <p14:creationId xmlns:p14="http://schemas.microsoft.com/office/powerpoint/2010/main" val="2125477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600"/>
              </a:spcAft>
              <a:buFont typeface="Arial"/>
              <a:buChar char="•"/>
            </a:pPr>
            <a:r>
              <a:rPr lang="en-US" dirty="0"/>
              <a:t>Moving on to our data specific to each module. </a:t>
            </a:r>
          </a:p>
          <a:p>
            <a:pPr marL="285750" indent="-285750">
              <a:spcAft>
                <a:spcPts val="600"/>
              </a:spcAft>
              <a:buFont typeface="Arial"/>
              <a:buChar char="•"/>
            </a:pPr>
            <a:r>
              <a:rPr lang="en-US" dirty="0"/>
              <a:t>Two modules initially created</a:t>
            </a:r>
          </a:p>
          <a:p>
            <a:pPr marL="685800" lvl="1">
              <a:spcAft>
                <a:spcPts val="600"/>
              </a:spcAft>
              <a:buFont typeface="Courier New"/>
              <a:buChar char="o"/>
            </a:pPr>
            <a:r>
              <a:rPr lang="en-US" dirty="0"/>
              <a:t>Lung Cancer module which we saw before, with the </a:t>
            </a:r>
            <a:r>
              <a:rPr lang="en-US" dirty="0" err="1"/>
              <a:t>VoiceOver</a:t>
            </a:r>
            <a:r>
              <a:rPr lang="en-US" dirty="0"/>
              <a:t> PowerPoint and case based questions </a:t>
            </a:r>
          </a:p>
          <a:p>
            <a:pPr marL="685800" lvl="1">
              <a:spcAft>
                <a:spcPts val="600"/>
              </a:spcAft>
              <a:buFont typeface="Courier New"/>
              <a:buChar char="o"/>
            </a:pPr>
            <a:r>
              <a:rPr lang="en-US" dirty="0"/>
              <a:t>Breast cancer which was a high-yield podcast with a handout to follow along with case-based questions afterwards. </a:t>
            </a:r>
          </a:p>
          <a:p>
            <a:pPr marL="285750">
              <a:spcAft>
                <a:spcPts val="600"/>
              </a:spcAft>
              <a:buClr>
                <a:srgbClr val="808080"/>
              </a:buClr>
              <a:buFont typeface="Arial"/>
              <a:buChar char="•"/>
            </a:pPr>
            <a:r>
              <a:rPr lang="en-US" dirty="0"/>
              <a:t>6 learners completed ranking for preferred module learning style</a:t>
            </a:r>
          </a:p>
          <a:p>
            <a:pPr marL="685800" lvl="1">
              <a:spcAft>
                <a:spcPts val="600"/>
              </a:spcAft>
              <a:buFont typeface="Courier New"/>
              <a:buChar char="o"/>
            </a:pPr>
            <a:r>
              <a:rPr lang="en-US" dirty="0"/>
              <a:t>4 preferred voice over PowerPoint with case based questions</a:t>
            </a:r>
          </a:p>
          <a:p>
            <a:pPr marL="685800" lvl="1">
              <a:spcAft>
                <a:spcPts val="600"/>
              </a:spcAft>
              <a:buFont typeface="Courier New"/>
              <a:buChar char="o"/>
            </a:pPr>
            <a:r>
              <a:rPr lang="en-US" dirty="0"/>
              <a:t>2 preferred upfront cases to work through followed by voice-over PowerPoint for reinforcement.</a:t>
            </a:r>
          </a:p>
          <a:p>
            <a:pPr marL="685800" lvl="1">
              <a:spcAft>
                <a:spcPts val="600"/>
              </a:spcAft>
              <a:buFont typeface="Courier New"/>
              <a:buChar char="o"/>
            </a:pPr>
            <a:r>
              <a:rPr lang="en-US" dirty="0"/>
              <a:t>Podcast preferred the least </a:t>
            </a:r>
          </a:p>
          <a:p>
            <a:pPr marL="285750">
              <a:spcAft>
                <a:spcPts val="600"/>
              </a:spcAft>
              <a:buClr>
                <a:srgbClr val="808080"/>
              </a:buClr>
              <a:buFont typeface="Arial"/>
              <a:buChar char="•"/>
            </a:pPr>
            <a:r>
              <a:rPr lang="en-US" dirty="0"/>
              <a:t>3 more modules have been created, with plans to continue to expand into oncology and hematology </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13</a:t>
            </a:fld>
            <a:endParaRPr lang="en-US"/>
          </a:p>
        </p:txBody>
      </p:sp>
    </p:spTree>
    <p:extLst>
      <p:ext uri="{BB962C8B-B14F-4D97-AF65-F5344CB8AC3E}">
        <p14:creationId xmlns:p14="http://schemas.microsoft.com/office/powerpoint/2010/main" val="3279020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a:t>So what is our take home point? </a:t>
            </a:r>
          </a:p>
          <a:p>
            <a:pPr>
              <a:buChar char="•"/>
            </a:pPr>
            <a:r>
              <a:rPr lang="en-US" dirty="0"/>
              <a:t>Using learning science principles and an adaptive framework, our online, asynchronous oncology curriculum has resulted in improvements in learners perceived knowledge and clinical application of oncology topics </a:t>
            </a:r>
          </a:p>
          <a:p>
            <a:pPr>
              <a:buNone/>
            </a:pPr>
            <a:r>
              <a:rPr lang="en-US" dirty="0"/>
              <a:t>To reiterate, all the components of each module with Learning Science Principles, Adaptive Framework, Interactive Case based learning and a focus on High Yield Information has become the tenets to our newly created Oncology Curriculum that can accommodate to our residents clearly busy schedules </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14</a:t>
            </a:fld>
            <a:endParaRPr lang="en-US"/>
          </a:p>
        </p:txBody>
      </p:sp>
    </p:spTree>
    <p:extLst>
      <p:ext uri="{BB962C8B-B14F-4D97-AF65-F5344CB8AC3E}">
        <p14:creationId xmlns:p14="http://schemas.microsoft.com/office/powerpoint/2010/main" val="2751175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are the next steps for our project?</a:t>
            </a:r>
          </a:p>
          <a:p>
            <a:r>
              <a:rPr lang="en-US" dirty="0"/>
              <a:t>On the learner side, we plan on expanding to both malignant hematology and benign hematology while finishing the remainder of Solid Tumors. At the moment, learners get access to this resource during our oncology core and consult rotations, both of which not all residents will have. Because of this, our goal is to make this resource part of the curriculum for more rotations such as our hematology/ambulatory/clinic rotations.</a:t>
            </a:r>
          </a:p>
          <a:p>
            <a:r>
              <a:rPr lang="en-US" dirty="0"/>
              <a:t>From our side, we hope to have increased learner participation and recognition of our effective learning tool but also to better understand our learner’s preferences.</a:t>
            </a:r>
          </a:p>
        </p:txBody>
      </p:sp>
      <p:sp>
        <p:nvSpPr>
          <p:cNvPr id="4" name="Slide Number Placeholder 3"/>
          <p:cNvSpPr>
            <a:spLocks noGrp="1"/>
          </p:cNvSpPr>
          <p:nvPr>
            <p:ph type="sldNum" sz="quarter" idx="5"/>
          </p:nvPr>
        </p:nvSpPr>
        <p:spPr/>
        <p:txBody>
          <a:bodyPr/>
          <a:lstStyle/>
          <a:p>
            <a:fld id="{9706D261-4ACC-5E49-97C5-9D8FD2D9A3AF}" type="slidenum">
              <a:rPr lang="en-US" smtClean="0"/>
              <a:t>15</a:t>
            </a:fld>
            <a:endParaRPr lang="en-US"/>
          </a:p>
        </p:txBody>
      </p:sp>
    </p:spTree>
    <p:extLst>
      <p:ext uri="{BB962C8B-B14F-4D97-AF65-F5344CB8AC3E}">
        <p14:creationId xmlns:p14="http://schemas.microsoft.com/office/powerpoint/2010/main" val="883056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so much for taking time to listen to our presentation, special thanks to Drs. King and Schwartz for all the guidance during this time! Open the floor to questions? </a:t>
            </a:r>
          </a:p>
        </p:txBody>
      </p:sp>
      <p:sp>
        <p:nvSpPr>
          <p:cNvPr id="4" name="Slide Number Placeholder 3"/>
          <p:cNvSpPr>
            <a:spLocks noGrp="1"/>
          </p:cNvSpPr>
          <p:nvPr>
            <p:ph type="sldNum" sz="quarter" idx="5"/>
          </p:nvPr>
        </p:nvSpPr>
        <p:spPr/>
        <p:txBody>
          <a:bodyPr/>
          <a:lstStyle/>
          <a:p>
            <a:fld id="{9706D261-4ACC-5E49-97C5-9D8FD2D9A3AF}" type="slidenum">
              <a:rPr lang="en-US" smtClean="0"/>
              <a:t>16</a:t>
            </a:fld>
            <a:endParaRPr lang="en-US"/>
          </a:p>
        </p:txBody>
      </p:sp>
    </p:spTree>
    <p:extLst>
      <p:ext uri="{BB962C8B-B14F-4D97-AF65-F5344CB8AC3E}">
        <p14:creationId xmlns:p14="http://schemas.microsoft.com/office/powerpoint/2010/main" val="4288644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bit of background on our project, we understand that oncology is one of the fastest changing fields and has a significant amount of information that isn’t as commonly seen on traditional wards. This makes it difficult for learners to be up to date with relevant knowledge. Our project aims to remedy this problem by increasing learners exposure to oncology, and as we do this garner interest in the field of oncology itself for our learners. We set out to do this by creating a dedicated educational resource to oncology, of which the residency curriculum did not have. Along with making this resource adaptable to the many different learning styles that may be encountered. Finally as seen here, oncology as well as hematology remain as significant portions of our own internal medicine board exams and these resources are meant to address that.  We actually have dedicated required rotations for rheumatology, geriatrics, this is not the case with oncology and or hematology, although in terms of board content are equivalent. </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a:t>
            </a:fld>
            <a:endParaRPr lang="en-US"/>
          </a:p>
        </p:txBody>
      </p:sp>
    </p:spTree>
    <p:extLst>
      <p:ext uri="{BB962C8B-B14F-4D97-AF65-F5344CB8AC3E}">
        <p14:creationId xmlns:p14="http://schemas.microsoft.com/office/powerpoint/2010/main" val="3304701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did we go about this? Our project revolved around learning modules dedicated to different types of cancers. We had a unique design for each learning module to account for learners perceived notion of preferred learning styles while utilizing effective learning science principles to maximize knowledge acquisition. While they varied in format, each module still contained case based questions and a High Yield Summary for learners to take home. </a:t>
            </a:r>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a:p>
        </p:txBody>
      </p:sp>
    </p:spTree>
    <p:extLst>
      <p:ext uri="{BB962C8B-B14F-4D97-AF65-F5344CB8AC3E}">
        <p14:creationId xmlns:p14="http://schemas.microsoft.com/office/powerpoint/2010/main" val="1677030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A91CA-DF50-6E2D-212B-6AB4FB0063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426101-8DAF-C91F-20DF-1EB3E1F86C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02B35B-E40E-9EEC-2B0D-FD203FDBBBB4}"/>
              </a:ext>
            </a:extLst>
          </p:cNvPr>
          <p:cNvSpPr>
            <a:spLocks noGrp="1"/>
          </p:cNvSpPr>
          <p:nvPr>
            <p:ph type="body" idx="1"/>
          </p:nvPr>
        </p:nvSpPr>
        <p:spPr/>
        <p:txBody>
          <a:bodyPr/>
          <a:lstStyle/>
          <a:p>
            <a:r>
              <a:rPr lang="en-US" dirty="0"/>
              <a:t>So lets talk about what learning science is. The basic definition of learning science revolves around the scientific understanding of how people learn. There are many principles that make up learning science and serve as best practices within the field</a:t>
            </a:r>
          </a:p>
          <a:p>
            <a:r>
              <a:rPr lang="en-US" dirty="0"/>
              <a:t>In oncology specifically , learning science is becoming increasingly important with its fast pace, constant new discoveries and updates to general knowledge requiring educators to provide information in an efficient </a:t>
            </a:r>
            <a:r>
              <a:rPr lang="en-US" dirty="0" err="1"/>
              <a:t>maner</a:t>
            </a:r>
            <a:r>
              <a:rPr lang="en-US" dirty="0"/>
              <a:t>. In our own project we tried to incorporate some of these learning principles. </a:t>
            </a:r>
          </a:p>
          <a:p>
            <a:r>
              <a:rPr lang="en-US" dirty="0"/>
              <a:t>The first principle was Retrieval- which is recalling or bringing back information from memory as seen through the application of knowledge for our post lecture cases </a:t>
            </a:r>
          </a:p>
          <a:p>
            <a:r>
              <a:rPr lang="en-US" dirty="0"/>
              <a:t>Just-in-time learning- providing learners with relevant information in an environment where they can immediately use it, this is seen as we integrate this curriculum into oncology rotations itself </a:t>
            </a:r>
          </a:p>
          <a:p>
            <a:r>
              <a:rPr lang="en-US" dirty="0"/>
              <a:t>Immediate Feedback- giving learners feed back as soon as they complete the modules or questions </a:t>
            </a:r>
          </a:p>
          <a:p>
            <a:r>
              <a:rPr lang="en-US" dirty="0"/>
              <a:t>Contrasting Cases- presenting two cases almost identical, with one case is slightly different to highlight changes in management, seen through our testicular cancer module, where we took two identical cases but contrasted them through seminoma and non seminoma disease </a:t>
            </a:r>
          </a:p>
          <a:p>
            <a:r>
              <a:rPr lang="en-US" dirty="0"/>
              <a:t>All of these are examples of how learning sciences plays a role in our modules </a:t>
            </a:r>
          </a:p>
        </p:txBody>
      </p:sp>
      <p:sp>
        <p:nvSpPr>
          <p:cNvPr id="4" name="Slide Number Placeholder 3">
            <a:extLst>
              <a:ext uri="{FF2B5EF4-FFF2-40B4-BE49-F238E27FC236}">
                <a16:creationId xmlns:a16="http://schemas.microsoft.com/office/drawing/2014/main" id="{429DA403-7BEF-04DA-C15D-B52CBD0CE9BD}"/>
              </a:ext>
            </a:extLst>
          </p:cNvPr>
          <p:cNvSpPr>
            <a:spLocks noGrp="1"/>
          </p:cNvSpPr>
          <p:nvPr>
            <p:ph type="sldNum" sz="quarter" idx="5"/>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74762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final product followed this basic structure. Pre-surveys to assess knowledge and comfort with topic, followed by a brief 10 minute high yield presentation either in Voiceover PowerPoint or Podcast. Case based questions incorporated either before or after the lectures, re-evaluation of learner’s experience with the post survey and finally PDF with the high yield facts that they are able to bring with them or keep with it.</a:t>
            </a:r>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a:p>
        </p:txBody>
      </p:sp>
    </p:spTree>
    <p:extLst>
      <p:ext uri="{BB962C8B-B14F-4D97-AF65-F5344CB8AC3E}">
        <p14:creationId xmlns:p14="http://schemas.microsoft.com/office/powerpoint/2010/main" val="2198236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a:t>As an example, we’ll walkthrough one of our modules. Specifically our lung cancer module.</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a:p>
        </p:txBody>
      </p:sp>
    </p:spTree>
    <p:extLst>
      <p:ext uri="{BB962C8B-B14F-4D97-AF65-F5344CB8AC3E}">
        <p14:creationId xmlns:p14="http://schemas.microsoft.com/office/powerpoint/2010/main" val="3877076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pre-module survey, it collects data on the level of training of the learner and then delves into knowledge and comfort with cancer to be discussed</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371896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lung cancer module utilized a voiceover PowerPoint. Here are example slides from the presentation. All our modules are created to disseminate the information needed to know clinically as an internist in only 10 minutes. In contrast, in my experience as a resident, when we do have dedicated lectures, these often span an hour and many times provide an extraneous load for our learners. </a:t>
            </a:r>
          </a:p>
        </p:txBody>
      </p:sp>
      <p:sp>
        <p:nvSpPr>
          <p:cNvPr id="4" name="Slide Number Placeholder 3"/>
          <p:cNvSpPr>
            <a:spLocks noGrp="1"/>
          </p:cNvSpPr>
          <p:nvPr>
            <p:ph type="sldNum" sz="quarter" idx="5"/>
          </p:nvPr>
        </p:nvSpPr>
        <p:spPr/>
        <p:txBody>
          <a:bodyPr/>
          <a:lstStyle/>
          <a:p>
            <a:fld id="{9706D261-4ACC-5E49-97C5-9D8FD2D9A3AF}" type="slidenum">
              <a:rPr lang="en-US" smtClean="0"/>
              <a:t>8</a:t>
            </a:fld>
            <a:endParaRPr lang="en-US"/>
          </a:p>
        </p:txBody>
      </p:sp>
    </p:spTree>
    <p:extLst>
      <p:ext uri="{BB962C8B-B14F-4D97-AF65-F5344CB8AC3E}">
        <p14:creationId xmlns:p14="http://schemas.microsoft.com/office/powerpoint/2010/main" val="4014522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have example of some of our case based questions, they are brief and meant simply to utilize knowledge from the presentation and ask learners to apply what they may have learned, feedback is given but not as a formal grade.</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a:p>
        </p:txBody>
      </p:sp>
    </p:spTree>
    <p:extLst>
      <p:ext uri="{BB962C8B-B14F-4D97-AF65-F5344CB8AC3E}">
        <p14:creationId xmlns:p14="http://schemas.microsoft.com/office/powerpoint/2010/main" val="2489377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page">
    <p:bg>
      <p:bgPr>
        <a:solidFill>
          <a:srgbClr val="ACA39A">
            <a:alpha val="4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a:t>Option 1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a:t>SUBHEAD OR NAME OF DEPARTMENT, PROGRAM OR UNIT</a:t>
            </a:r>
          </a:p>
        </p:txBody>
      </p:sp>
    </p:spTree>
    <p:extLst>
      <p:ext uri="{BB962C8B-B14F-4D97-AF65-F5344CB8AC3E}">
        <p14:creationId xmlns:p14="http://schemas.microsoft.com/office/powerpoint/2010/main" val="27434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page">
    <p:bg>
      <p:bgPr>
        <a:solidFill>
          <a:srgbClr val="ACA39A">
            <a:alpha val="8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a:t>Option 2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a:t>SUBHEAD OR NAME OF DEPARTMENT, PROGRAM OR UNIT</a:t>
            </a:r>
          </a:p>
        </p:txBody>
      </p:sp>
    </p:spTree>
    <p:extLst>
      <p:ext uri="{BB962C8B-B14F-4D97-AF65-F5344CB8AC3E}">
        <p14:creationId xmlns:p14="http://schemas.microsoft.com/office/powerpoint/2010/main" val="3259976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5" name="Text Placeholder 19">
            <a:extLst>
              <a:ext uri="{FF2B5EF4-FFF2-40B4-BE49-F238E27FC236}">
                <a16:creationId xmlns:a16="http://schemas.microsoft.com/office/drawing/2014/main" id="{C9A91140-A017-E042-AACE-3BC11888B624}"/>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bg1"/>
                </a:solidFill>
                <a:latin typeface="Arial"/>
                <a:cs typeface="Arial"/>
              </a:defRPr>
            </a:lvl1pPr>
          </a:lstStyle>
          <a:p>
            <a:pPr lvl="0"/>
            <a:r>
              <a:rPr lang="en-US"/>
              <a:t>SUBHEAD OR NAME OF DEPARTMENT, PROGRAM OR UNIT</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bg1"/>
                </a:solidFill>
                <a:latin typeface="Arial"/>
                <a:cs typeface="Arial"/>
              </a:defRPr>
            </a:lvl1pPr>
          </a:lstStyle>
          <a:p>
            <a:r>
              <a:rPr lang="en-US"/>
              <a:t>Option 3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bg1"/>
                </a:solidFill>
                <a:latin typeface="Arial"/>
                <a:cs typeface="Arial"/>
              </a:defRPr>
            </a:lvl1pPr>
          </a:lstStyle>
          <a:p>
            <a:pPr lvl="0"/>
            <a:r>
              <a:rPr lang="en-US"/>
              <a:t>PRESENTER AND TITLE</a:t>
            </a:r>
          </a:p>
        </p:txBody>
      </p:sp>
    </p:spTree>
    <p:extLst>
      <p:ext uri="{BB962C8B-B14F-4D97-AF65-F5344CB8AC3E}">
        <p14:creationId xmlns:p14="http://schemas.microsoft.com/office/powerpoint/2010/main" val="125665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rgbClr val="ACA39A"/>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chemeClr val="tx1"/>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chemeClr val="tx1"/>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FD999E8A-87E3-6C4B-ABCB-DFCF83254878}"/>
              </a:ext>
            </a:extLst>
          </p:cNvPr>
          <p:cNvGrpSpPr/>
          <p:nvPr userDrawn="1"/>
        </p:nvGrpSpPr>
        <p:grpSpPr>
          <a:xfrm>
            <a:off x="-30788" y="4298510"/>
            <a:ext cx="9228667" cy="853727"/>
            <a:chOff x="-30788" y="4298510"/>
            <a:chExt cx="9228667" cy="853727"/>
          </a:xfrm>
        </p:grpSpPr>
        <p:sp>
          <p:nvSpPr>
            <p:cNvPr id="17" name="Rectangle 16">
              <a:extLst>
                <a:ext uri="{FF2B5EF4-FFF2-40B4-BE49-F238E27FC236}">
                  <a16:creationId xmlns:a16="http://schemas.microsoft.com/office/drawing/2014/main" id="{238A2E75-148C-1248-B56B-A0880FA34210}"/>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84F34C6-1F9F-AA48-92F2-401878F4D395}"/>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9" name="Group 18">
              <a:extLst>
                <a:ext uri="{FF2B5EF4-FFF2-40B4-BE49-F238E27FC236}">
                  <a16:creationId xmlns:a16="http://schemas.microsoft.com/office/drawing/2014/main" id="{BB4E4298-2473-394D-B497-59D1618497EB}"/>
                </a:ext>
              </a:extLst>
            </p:cNvPr>
            <p:cNvGrpSpPr/>
            <p:nvPr userDrawn="1"/>
          </p:nvGrpSpPr>
          <p:grpSpPr>
            <a:xfrm>
              <a:off x="422970" y="4298510"/>
              <a:ext cx="725830" cy="853727"/>
              <a:chOff x="422970" y="4298510"/>
              <a:chExt cx="725830" cy="853727"/>
            </a:xfrm>
          </p:grpSpPr>
          <p:sp>
            <p:nvSpPr>
              <p:cNvPr id="21" name="Rectangle 20">
                <a:extLst>
                  <a:ext uri="{FF2B5EF4-FFF2-40B4-BE49-F238E27FC236}">
                    <a16:creationId xmlns:a16="http://schemas.microsoft.com/office/drawing/2014/main" id="{DE0CA54A-3A83-A04B-BA02-C9EA07FAF4EE}"/>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B066C393-1D04-3B4A-A36D-C9461F0FFF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2354721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rgbClr val="FFFFFF"/>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rgbClr val="A6A6A6"/>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CE92844-5432-AA47-9FC3-157F0E3989E3}"/>
              </a:ext>
            </a:extLst>
          </p:cNvPr>
          <p:cNvGrpSpPr/>
          <p:nvPr userDrawn="1"/>
        </p:nvGrpSpPr>
        <p:grpSpPr>
          <a:xfrm>
            <a:off x="-30788" y="4298510"/>
            <a:ext cx="9228667" cy="853727"/>
            <a:chOff x="-30788" y="4298510"/>
            <a:chExt cx="9228667" cy="853727"/>
          </a:xfrm>
        </p:grpSpPr>
        <p:sp>
          <p:nvSpPr>
            <p:cNvPr id="13" name="Rectangle 12">
              <a:extLst>
                <a:ext uri="{FF2B5EF4-FFF2-40B4-BE49-F238E27FC236}">
                  <a16:creationId xmlns:a16="http://schemas.microsoft.com/office/drawing/2014/main" id="{C319ED4B-0453-FC4B-864C-901DEECE2F34}"/>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5B59AD9-99C6-4642-AACC-44F4B0D3A47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6" name="Group 15">
              <a:extLst>
                <a:ext uri="{FF2B5EF4-FFF2-40B4-BE49-F238E27FC236}">
                  <a16:creationId xmlns:a16="http://schemas.microsoft.com/office/drawing/2014/main" id="{4D1BAF2D-D90C-9046-A414-36725E6FFE51}"/>
                </a:ext>
              </a:extLst>
            </p:cNvPr>
            <p:cNvGrpSpPr/>
            <p:nvPr userDrawn="1"/>
          </p:nvGrpSpPr>
          <p:grpSpPr>
            <a:xfrm>
              <a:off x="422970" y="4298510"/>
              <a:ext cx="725830" cy="853727"/>
              <a:chOff x="422970" y="4298510"/>
              <a:chExt cx="725830" cy="853727"/>
            </a:xfrm>
          </p:grpSpPr>
          <p:sp>
            <p:nvSpPr>
              <p:cNvPr id="17" name="Rectangle 16">
                <a:extLst>
                  <a:ext uri="{FF2B5EF4-FFF2-40B4-BE49-F238E27FC236}">
                    <a16:creationId xmlns:a16="http://schemas.microsoft.com/office/drawing/2014/main" id="{DD14026D-0215-0A48-8182-2F16D5B1FC53}"/>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92D5B06C-F6DF-0842-ABED-1C3D8078F5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457854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499" y="510282"/>
            <a:ext cx="8004391" cy="699065"/>
          </a:xfrm>
          <a:prstGeom prst="rect">
            <a:avLst/>
          </a:prstGeo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179431"/>
            <a:ext cx="3700462" cy="252412"/>
          </a:xfrm>
          <a:prstGeom prst="rect">
            <a:avLst/>
          </a:prstGeom>
        </p:spPr>
        <p:txBody>
          <a:bodyPr>
            <a:noAutofit/>
          </a:bodyPr>
          <a:lstStyle>
            <a:lvl1pPr marL="0" indent="0" algn="r">
              <a:buNone/>
              <a:defRPr sz="1100" b="0" i="0" spc="0" baseline="0">
                <a:solidFill>
                  <a:schemeClr val="tx1"/>
                </a:solidFill>
                <a:latin typeface="Arial"/>
                <a:cs typeface="Arial"/>
              </a:defRPr>
            </a:lvl1pPr>
          </a:lstStyle>
          <a:p>
            <a:pPr lvl="0"/>
            <a:r>
              <a:rPr lang="en-US"/>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a:p>
        </p:txBody>
      </p:sp>
      <p:sp>
        <p:nvSpPr>
          <p:cNvPr id="7" name="Text Placeholder 2"/>
          <p:cNvSpPr>
            <a:spLocks noGrp="1"/>
          </p:cNvSpPr>
          <p:nvPr>
            <p:ph idx="1" hasCustomPrompt="1"/>
          </p:nvPr>
        </p:nvSpPr>
        <p:spPr>
          <a:xfrm>
            <a:off x="366426" y="1322876"/>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9" name="Group 8">
            <a:extLst>
              <a:ext uri="{FF2B5EF4-FFF2-40B4-BE49-F238E27FC236}">
                <a16:creationId xmlns:a16="http://schemas.microsoft.com/office/drawing/2014/main" id="{0B3A402F-84DE-3648-943C-F947B742644A}"/>
              </a:ext>
            </a:extLst>
          </p:cNvPr>
          <p:cNvGrpSpPr/>
          <p:nvPr userDrawn="1"/>
        </p:nvGrpSpPr>
        <p:grpSpPr>
          <a:xfrm>
            <a:off x="-30788" y="4298510"/>
            <a:ext cx="9228667" cy="853727"/>
            <a:chOff x="-30788" y="4298510"/>
            <a:chExt cx="9228667" cy="853727"/>
          </a:xfrm>
        </p:grpSpPr>
        <p:sp>
          <p:nvSpPr>
            <p:cNvPr id="10" name="Rectangle 9">
              <a:extLst>
                <a:ext uri="{FF2B5EF4-FFF2-40B4-BE49-F238E27FC236}">
                  <a16:creationId xmlns:a16="http://schemas.microsoft.com/office/drawing/2014/main" id="{B4E396F1-F31B-F44E-94EB-2D879CB9F1C8}"/>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EC012D6-6963-1C4C-82CB-78A98B57306A}"/>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2" name="Group 11">
              <a:extLst>
                <a:ext uri="{FF2B5EF4-FFF2-40B4-BE49-F238E27FC236}">
                  <a16:creationId xmlns:a16="http://schemas.microsoft.com/office/drawing/2014/main" id="{9FE0A3E8-2C3C-CF46-A1A4-EE6D0BA3FC9D}"/>
                </a:ext>
              </a:extLst>
            </p:cNvPr>
            <p:cNvGrpSpPr/>
            <p:nvPr userDrawn="1"/>
          </p:nvGrpSpPr>
          <p:grpSpPr>
            <a:xfrm>
              <a:off x="422970" y="4298510"/>
              <a:ext cx="725830" cy="853727"/>
              <a:chOff x="422970" y="4298510"/>
              <a:chExt cx="725830" cy="853727"/>
            </a:xfrm>
          </p:grpSpPr>
          <p:sp>
            <p:nvSpPr>
              <p:cNvPr id="14" name="Rectangle 13">
                <a:extLst>
                  <a:ext uri="{FF2B5EF4-FFF2-40B4-BE49-F238E27FC236}">
                    <a16:creationId xmlns:a16="http://schemas.microsoft.com/office/drawing/2014/main" id="{B226430D-4079-4B41-9842-41583BFE0C9D}"/>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EB69E89-B821-FD42-BA2A-E2E3A1CD5B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68206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p:cNvSpPr>
            <a:spLocks noGrp="1"/>
          </p:cNvSpPr>
          <p:nvPr>
            <p:ph type="pic" sz="quarter" idx="10"/>
          </p:nvPr>
        </p:nvSpPr>
        <p:spPr>
          <a:xfrm>
            <a:off x="5573058" y="0"/>
            <a:ext cx="3570941" cy="5143500"/>
          </a:xfrm>
          <a:prstGeom prst="rect">
            <a:avLst/>
          </a:prstGeom>
        </p:spPr>
        <p:txBody>
          <a:bodyPr/>
          <a:lstStyle/>
          <a:p>
            <a:r>
              <a:rPr lang="en-US"/>
              <a:t>Click icon to add picture</a:t>
            </a:r>
          </a:p>
        </p:txBody>
      </p:sp>
      <p:grpSp>
        <p:nvGrpSpPr>
          <p:cNvPr id="9" name="Group 8">
            <a:extLst>
              <a:ext uri="{FF2B5EF4-FFF2-40B4-BE49-F238E27FC236}">
                <a16:creationId xmlns:a16="http://schemas.microsoft.com/office/drawing/2014/main" id="{F5928226-E43E-9A42-8F2D-CC86E47C5643}"/>
              </a:ext>
            </a:extLst>
          </p:cNvPr>
          <p:cNvGrpSpPr/>
          <p:nvPr userDrawn="1"/>
        </p:nvGrpSpPr>
        <p:grpSpPr>
          <a:xfrm>
            <a:off x="-30788" y="4298510"/>
            <a:ext cx="9228667" cy="853727"/>
            <a:chOff x="-30788" y="4298510"/>
            <a:chExt cx="9228667" cy="853727"/>
          </a:xfrm>
        </p:grpSpPr>
        <p:sp>
          <p:nvSpPr>
            <p:cNvPr id="11" name="Rectangle 10">
              <a:extLst>
                <a:ext uri="{FF2B5EF4-FFF2-40B4-BE49-F238E27FC236}">
                  <a16:creationId xmlns:a16="http://schemas.microsoft.com/office/drawing/2014/main" id="{44D5977E-D878-7A43-BF6A-D4E3AD5B28B6}"/>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75CD740-FF84-DB42-B0C7-54BCF89FF22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5" name="Group 14">
              <a:extLst>
                <a:ext uri="{FF2B5EF4-FFF2-40B4-BE49-F238E27FC236}">
                  <a16:creationId xmlns:a16="http://schemas.microsoft.com/office/drawing/2014/main" id="{70CC3031-F52B-0E4F-8E6F-2551722B6AA6}"/>
                </a:ext>
              </a:extLst>
            </p:cNvPr>
            <p:cNvGrpSpPr/>
            <p:nvPr userDrawn="1"/>
          </p:nvGrpSpPr>
          <p:grpSpPr>
            <a:xfrm>
              <a:off x="422970" y="4298510"/>
              <a:ext cx="725830" cy="853727"/>
              <a:chOff x="422970" y="4298510"/>
              <a:chExt cx="725830" cy="853727"/>
            </a:xfrm>
          </p:grpSpPr>
          <p:sp>
            <p:nvSpPr>
              <p:cNvPr id="16" name="Rectangle 15">
                <a:extLst>
                  <a:ext uri="{FF2B5EF4-FFF2-40B4-BE49-F238E27FC236}">
                    <a16:creationId xmlns:a16="http://schemas.microsoft.com/office/drawing/2014/main" id="{2615DAA7-B7DE-6E4D-81FC-313480E27A9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AEF6C903-6A3A-9148-AD8A-19BEB5E900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4" name="Rectangle 13">
            <a:extLst>
              <a:ext uri="{FF2B5EF4-FFF2-40B4-BE49-F238E27FC236}">
                <a16:creationId xmlns:a16="http://schemas.microsoft.com/office/drawing/2014/main" id="{3913B757-E8CF-584A-BD70-2E79D9DDD41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0CD019-6D45-4D4A-AEB0-E2AC73E8811D}"/>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DAC8DF18-3E60-B247-B893-BB8BFC859846}"/>
              </a:ext>
            </a:extLst>
          </p:cNvPr>
          <p:cNvGrpSpPr/>
          <p:nvPr userDrawn="1"/>
        </p:nvGrpSpPr>
        <p:grpSpPr>
          <a:xfrm>
            <a:off x="-30788" y="4298510"/>
            <a:ext cx="9228667" cy="853727"/>
            <a:chOff x="-30788" y="4298510"/>
            <a:chExt cx="9228667" cy="853727"/>
          </a:xfrm>
        </p:grpSpPr>
        <p:sp>
          <p:nvSpPr>
            <p:cNvPr id="5" name="Rectangle 4">
              <a:extLst>
                <a:ext uri="{FF2B5EF4-FFF2-40B4-BE49-F238E27FC236}">
                  <a16:creationId xmlns:a16="http://schemas.microsoft.com/office/drawing/2014/main" id="{6588C768-7285-E342-A158-C512EEA47842}"/>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C1681DC-5005-2849-B1CC-16C372DA3974}"/>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7" name="Group 6">
              <a:extLst>
                <a:ext uri="{FF2B5EF4-FFF2-40B4-BE49-F238E27FC236}">
                  <a16:creationId xmlns:a16="http://schemas.microsoft.com/office/drawing/2014/main" id="{1E6BB39A-1C79-7140-8CC6-D2D016540907}"/>
                </a:ext>
              </a:extLst>
            </p:cNvPr>
            <p:cNvGrpSpPr/>
            <p:nvPr userDrawn="1"/>
          </p:nvGrpSpPr>
          <p:grpSpPr>
            <a:xfrm>
              <a:off x="422970" y="4298510"/>
              <a:ext cx="725830" cy="853727"/>
              <a:chOff x="422970" y="4298510"/>
              <a:chExt cx="725830" cy="853727"/>
            </a:xfrm>
          </p:grpSpPr>
          <p:sp>
            <p:nvSpPr>
              <p:cNvPr id="8" name="Rectangle 7">
                <a:extLst>
                  <a:ext uri="{FF2B5EF4-FFF2-40B4-BE49-F238E27FC236}">
                    <a16:creationId xmlns:a16="http://schemas.microsoft.com/office/drawing/2014/main" id="{D64E8045-FA2D-D548-90FD-0C9CC61789A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DAB4E97-D59E-2D4B-B31D-9BB4153AA9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2" name="Rectangle 11">
            <a:extLst>
              <a:ext uri="{FF2B5EF4-FFF2-40B4-BE49-F238E27FC236}">
                <a16:creationId xmlns:a16="http://schemas.microsoft.com/office/drawing/2014/main" id="{CCAEAE6F-04FE-6F48-8CE8-B51096938E5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5652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0" y="150132"/>
            <a:ext cx="9144000" cy="581834"/>
          </a:xfrm>
          <a:prstGeom prst="rect">
            <a:avLst/>
          </a:prstGeom>
        </p:spPr>
        <p:txBody>
          <a:bodyPr vert="horz" lIns="91440" tIns="45720" rIns="91440" bIns="45720" rtlCol="0" anchor="ctr">
            <a:normAutofit/>
          </a:bodyPr>
          <a:lstStyle>
            <a:lvl1pPr algn="ctr">
              <a:defRPr sz="3600" b="1">
                <a:solidFill>
                  <a:schemeClr val="tx1">
                    <a:lumMod val="65000"/>
                    <a:lumOff val="35000"/>
                  </a:schemeClr>
                </a:solidFill>
              </a:defRPr>
            </a:lvl1pPr>
          </a:lstStyle>
          <a:p>
            <a:r>
              <a:rPr lang="en-US" dirty="0"/>
              <a:t>Click to edit Master title style</a:t>
            </a:r>
          </a:p>
        </p:txBody>
      </p:sp>
      <p:sp>
        <p:nvSpPr>
          <p:cNvPr id="8" name="Rectangle 6">
            <a:extLst>
              <a:ext uri="{FF2B5EF4-FFF2-40B4-BE49-F238E27FC236}">
                <a16:creationId xmlns:a16="http://schemas.microsoft.com/office/drawing/2014/main" id="{55674156-3125-48CE-B7AD-16F5FF6CA05A}"/>
              </a:ext>
            </a:extLst>
          </p:cNvPr>
          <p:cNvSpPr/>
          <p:nvPr userDrawn="1"/>
        </p:nvSpPr>
        <p:spPr>
          <a:xfrm>
            <a:off x="0" y="4948014"/>
            <a:ext cx="9144000" cy="19548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0" name="텍스트 개체 틀 2">
            <a:extLst>
              <a:ext uri="{FF2B5EF4-FFF2-40B4-BE49-F238E27FC236}">
                <a16:creationId xmlns:a16="http://schemas.microsoft.com/office/drawing/2014/main" id="{BEA53C6E-B822-48C1-AE43-123E9E431F64}"/>
              </a:ext>
            </a:extLst>
          </p:cNvPr>
          <p:cNvSpPr>
            <a:spLocks noGrp="1"/>
          </p:cNvSpPr>
          <p:nvPr>
            <p:ph type="body" sz="quarter" idx="41" hasCustomPrompt="1"/>
          </p:nvPr>
        </p:nvSpPr>
        <p:spPr>
          <a:xfrm>
            <a:off x="0" y="754036"/>
            <a:ext cx="9144000" cy="314534"/>
          </a:xfrm>
          <a:prstGeom prst="rect">
            <a:avLst/>
          </a:prstGeom>
        </p:spPr>
        <p:txBody>
          <a:bodyPr anchor="ctr"/>
          <a:lstStyle>
            <a:lvl1pPr marL="0" marR="0" indent="0" algn="ctr" defTabSz="685800" rtl="0" eaLnBrk="1" fontAlgn="auto" latinLnBrk="1" hangingPunct="1">
              <a:lnSpc>
                <a:spcPct val="90000"/>
              </a:lnSpc>
              <a:spcBef>
                <a:spcPts val="750"/>
              </a:spcBef>
              <a:spcAft>
                <a:spcPts val="0"/>
              </a:spcAft>
              <a:buClrTx/>
              <a:buSzTx/>
              <a:buFontTx/>
              <a:buNone/>
              <a:tabLst/>
              <a:defRPr sz="1800" b="0">
                <a:solidFill>
                  <a:schemeClr val="tx1">
                    <a:lumMod val="65000"/>
                    <a:lumOff val="35000"/>
                  </a:schemeClr>
                </a:solidFill>
              </a:defRPr>
            </a:lvl1pPr>
          </a:lstStyle>
          <a:p>
            <a:pPr marL="0" marR="0" lvl="0" indent="0" algn="ctr" defTabSz="685800" rtl="0" eaLnBrk="1" fontAlgn="auto" latinLnBrk="1" hangingPunct="1">
              <a:lnSpc>
                <a:spcPct val="90000"/>
              </a:lnSpc>
              <a:spcBef>
                <a:spcPts val="750"/>
              </a:spcBef>
              <a:spcAft>
                <a:spcPts val="0"/>
              </a:spcAft>
              <a:buClrTx/>
              <a:buSzTx/>
              <a:buFontTx/>
              <a:buNone/>
              <a:tabLst/>
              <a:defRPr/>
            </a:pPr>
            <a:r>
              <a:rPr lang="en-US" altLang="ko-KR" dirty="0"/>
              <a:t>Subtitle in this line</a:t>
            </a:r>
            <a:endParaRPr lang="ko-KR" altLang="en-US" dirty="0"/>
          </a:p>
        </p:txBody>
      </p:sp>
    </p:spTree>
    <p:extLst>
      <p:ext uri="{BB962C8B-B14F-4D97-AF65-F5344CB8AC3E}">
        <p14:creationId xmlns:p14="http://schemas.microsoft.com/office/powerpoint/2010/main" val="3458103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83" r:id="rId1"/>
    <p:sldLayoutId id="2147493482" r:id="rId2"/>
    <p:sldLayoutId id="2147493469" r:id="rId3"/>
    <p:sldLayoutId id="2147493478" r:id="rId4"/>
    <p:sldLayoutId id="2147493467" r:id="rId5"/>
    <p:sldLayoutId id="2147493472" r:id="rId6"/>
    <p:sldLayoutId id="2147493457" r:id="rId7"/>
    <p:sldLayoutId id="2147493475" r:id="rId8"/>
    <p:sldLayoutId id="2147493484"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1656716-D8E9-2240-931F-4E230DB1E367}"/>
              </a:ext>
            </a:extLst>
          </p:cNvPr>
          <p:cNvSpPr>
            <a:spLocks noGrp="1"/>
          </p:cNvSpPr>
          <p:nvPr>
            <p:ph type="title"/>
          </p:nvPr>
        </p:nvSpPr>
        <p:spPr>
          <a:xfrm>
            <a:off x="502903" y="2296034"/>
            <a:ext cx="7734221" cy="1114494"/>
          </a:xfrm>
        </p:spPr>
        <p:txBody>
          <a:bodyPr>
            <a:normAutofit fontScale="90000"/>
          </a:bodyPr>
          <a:lstStyle/>
          <a:p>
            <a:r>
              <a:rPr lang="en-US" dirty="0"/>
              <a:t>Multimodality, Online Oncology Learning Curriculum: An Adaptable, Asynchronous Learning Resource</a:t>
            </a:r>
          </a:p>
        </p:txBody>
      </p:sp>
      <p:sp>
        <p:nvSpPr>
          <p:cNvPr id="14" name="Text Placeholder 13">
            <a:extLst>
              <a:ext uri="{FF2B5EF4-FFF2-40B4-BE49-F238E27FC236}">
                <a16:creationId xmlns:a16="http://schemas.microsoft.com/office/drawing/2014/main" id="{D853F2B4-2BF6-944D-AA02-312B21CB791D}"/>
              </a:ext>
            </a:extLst>
          </p:cNvPr>
          <p:cNvSpPr>
            <a:spLocks noGrp="1"/>
          </p:cNvSpPr>
          <p:nvPr>
            <p:ph type="body" sz="quarter" idx="12"/>
          </p:nvPr>
        </p:nvSpPr>
        <p:spPr>
          <a:xfrm>
            <a:off x="502902" y="4002610"/>
            <a:ext cx="7734222" cy="252412"/>
          </a:xfrm>
        </p:spPr>
        <p:txBody>
          <a:bodyPr/>
          <a:lstStyle/>
          <a:p>
            <a:r>
              <a:rPr lang="en-US"/>
              <a:t>Phillip Pham, Vidya Dandu, Jennifer King, Jennifer Schwartz</a:t>
            </a:r>
          </a:p>
        </p:txBody>
      </p:sp>
      <p:sp>
        <p:nvSpPr>
          <p:cNvPr id="13" name="Text Placeholder 12">
            <a:extLst>
              <a:ext uri="{FF2B5EF4-FFF2-40B4-BE49-F238E27FC236}">
                <a16:creationId xmlns:a16="http://schemas.microsoft.com/office/drawing/2014/main" id="{1B41BC56-12C1-9A4C-B783-5C7F2038DB49}"/>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56114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3BA888-9567-AA14-32A6-A115D20A4BE9}"/>
              </a:ext>
            </a:extLst>
          </p:cNvPr>
          <p:cNvPicPr>
            <a:picLocks noChangeAspect="1"/>
          </p:cNvPicPr>
          <p:nvPr/>
        </p:nvPicPr>
        <p:blipFill>
          <a:blip r:embed="rId3"/>
          <a:stretch>
            <a:fillRect/>
          </a:stretch>
        </p:blipFill>
        <p:spPr>
          <a:xfrm>
            <a:off x="2083450" y="76200"/>
            <a:ext cx="4691424" cy="4742656"/>
          </a:xfrm>
          <a:prstGeom prst="rect">
            <a:avLst/>
          </a:prstGeom>
        </p:spPr>
      </p:pic>
      <p:sp>
        <p:nvSpPr>
          <p:cNvPr id="4" name="Text Placeholder 8">
            <a:extLst>
              <a:ext uri="{FF2B5EF4-FFF2-40B4-BE49-F238E27FC236}">
                <a16:creationId xmlns:a16="http://schemas.microsoft.com/office/drawing/2014/main" id="{1F357D89-7909-0697-A49D-3911CF5DFCE6}"/>
              </a:ext>
            </a:extLst>
          </p:cNvPr>
          <p:cNvSpPr txBox="1">
            <a:spLocks/>
          </p:cNvSpPr>
          <p:nvPr/>
        </p:nvSpPr>
        <p:spPr>
          <a:xfrm>
            <a:off x="4833956" y="179431"/>
            <a:ext cx="3700462" cy="252412"/>
          </a:xfrm>
          <a:prstGeom prst="rect">
            <a:avLst/>
          </a:prstGeom>
        </p:spPr>
        <p:txBody>
          <a:bodyPr/>
          <a:lst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400" b="1"/>
              <a:t>Module Example</a:t>
            </a:r>
            <a:endParaRPr lang="en-US" sz="1400" b="1" dirty="0"/>
          </a:p>
        </p:txBody>
      </p:sp>
    </p:spTree>
    <p:extLst>
      <p:ext uri="{BB962C8B-B14F-4D97-AF65-F5344CB8AC3E}">
        <p14:creationId xmlns:p14="http://schemas.microsoft.com/office/powerpoint/2010/main" val="68246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id="{DAB6AAD8-B8E1-D7AD-4557-3767C2535A64}"/>
              </a:ext>
            </a:extLst>
          </p:cNvPr>
          <p:cNvSpPr txBox="1">
            <a:spLocks/>
          </p:cNvSpPr>
          <p:nvPr/>
        </p:nvSpPr>
        <p:spPr>
          <a:xfrm>
            <a:off x="4833956" y="179431"/>
            <a:ext cx="3700462" cy="252412"/>
          </a:xfrm>
          <a:prstGeom prst="rect">
            <a:avLst/>
          </a:prstGeom>
        </p:spPr>
        <p:txBody>
          <a:bodyPr/>
          <a:lst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400" b="1"/>
              <a:t>Module Example</a:t>
            </a:r>
            <a:endParaRPr lang="en-US" sz="1400" b="1" dirty="0"/>
          </a:p>
        </p:txBody>
      </p:sp>
      <p:pic>
        <p:nvPicPr>
          <p:cNvPr id="4" name="Picture 3">
            <a:extLst>
              <a:ext uri="{FF2B5EF4-FFF2-40B4-BE49-F238E27FC236}">
                <a16:creationId xmlns:a16="http://schemas.microsoft.com/office/drawing/2014/main" id="{7D57FCB6-7645-0E10-C4E1-64F882335163}"/>
              </a:ext>
            </a:extLst>
          </p:cNvPr>
          <p:cNvPicPr>
            <a:picLocks noChangeAspect="1"/>
          </p:cNvPicPr>
          <p:nvPr/>
        </p:nvPicPr>
        <p:blipFill>
          <a:blip r:embed="rId3"/>
          <a:stretch>
            <a:fillRect/>
          </a:stretch>
        </p:blipFill>
        <p:spPr>
          <a:xfrm>
            <a:off x="363303" y="82728"/>
            <a:ext cx="3437868" cy="4333010"/>
          </a:xfrm>
          <a:prstGeom prst="rect">
            <a:avLst/>
          </a:prstGeom>
        </p:spPr>
      </p:pic>
      <p:pic>
        <p:nvPicPr>
          <p:cNvPr id="6" name="Picture 5">
            <a:extLst>
              <a:ext uri="{FF2B5EF4-FFF2-40B4-BE49-F238E27FC236}">
                <a16:creationId xmlns:a16="http://schemas.microsoft.com/office/drawing/2014/main" id="{B318027A-E325-0270-85E1-9291CFFD011F}"/>
              </a:ext>
            </a:extLst>
          </p:cNvPr>
          <p:cNvPicPr>
            <a:picLocks noChangeAspect="1"/>
          </p:cNvPicPr>
          <p:nvPr/>
        </p:nvPicPr>
        <p:blipFill>
          <a:blip r:embed="rId4"/>
          <a:stretch>
            <a:fillRect/>
          </a:stretch>
        </p:blipFill>
        <p:spPr>
          <a:xfrm>
            <a:off x="4083945" y="431843"/>
            <a:ext cx="3437869" cy="4020450"/>
          </a:xfrm>
          <a:prstGeom prst="rect">
            <a:avLst/>
          </a:prstGeom>
        </p:spPr>
      </p:pic>
    </p:spTree>
    <p:extLst>
      <p:ext uri="{BB962C8B-B14F-4D97-AF65-F5344CB8AC3E}">
        <p14:creationId xmlns:p14="http://schemas.microsoft.com/office/powerpoint/2010/main" val="133098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EE686-8A6C-7850-A981-4FBC61633F2C}"/>
              </a:ext>
            </a:extLst>
          </p:cNvPr>
          <p:cNvSpPr>
            <a:spLocks noGrp="1"/>
          </p:cNvSpPr>
          <p:nvPr>
            <p:ph type="ctrTitle"/>
          </p:nvPr>
        </p:nvSpPr>
        <p:spPr>
          <a:xfrm>
            <a:off x="308544" y="176289"/>
            <a:ext cx="8004391" cy="699065"/>
          </a:xfrm>
        </p:spPr>
        <p:txBody>
          <a:bodyPr lIns="91440" tIns="45720" rIns="91440" bIns="45720" anchor="t">
            <a:normAutofit/>
          </a:bodyPr>
          <a:lstStyle/>
          <a:p>
            <a:r>
              <a:rPr lang="en-US"/>
              <a:t>Outcomes </a:t>
            </a:r>
          </a:p>
        </p:txBody>
      </p:sp>
      <p:sp>
        <p:nvSpPr>
          <p:cNvPr id="3" name="Text Placeholder 2">
            <a:extLst>
              <a:ext uri="{FF2B5EF4-FFF2-40B4-BE49-F238E27FC236}">
                <a16:creationId xmlns:a16="http://schemas.microsoft.com/office/drawing/2014/main" id="{1634CF77-8264-ED58-71FF-E997DED4C4A8}"/>
              </a:ext>
            </a:extLst>
          </p:cNvPr>
          <p:cNvSpPr>
            <a:spLocks noGrp="1"/>
          </p:cNvSpPr>
          <p:nvPr>
            <p:ph type="body" sz="quarter" idx="10"/>
          </p:nvPr>
        </p:nvSpPr>
        <p:spPr/>
        <p:txBody>
          <a:bodyPr/>
          <a:lstStyle/>
          <a:p>
            <a:endParaRPr lang="en-US"/>
          </a:p>
        </p:txBody>
      </p:sp>
      <p:pic>
        <p:nvPicPr>
          <p:cNvPr id="5" name="Picture 4">
            <a:extLst>
              <a:ext uri="{FF2B5EF4-FFF2-40B4-BE49-F238E27FC236}">
                <a16:creationId xmlns:a16="http://schemas.microsoft.com/office/drawing/2014/main" id="{DD52198A-6DC1-6168-9B28-7B514AAC30FA}"/>
              </a:ext>
            </a:extLst>
          </p:cNvPr>
          <p:cNvPicPr>
            <a:picLocks noChangeAspect="1"/>
          </p:cNvPicPr>
          <p:nvPr/>
        </p:nvPicPr>
        <p:blipFill>
          <a:blip r:embed="rId3"/>
          <a:stretch>
            <a:fillRect/>
          </a:stretch>
        </p:blipFill>
        <p:spPr>
          <a:xfrm>
            <a:off x="1708640" y="653141"/>
            <a:ext cx="5125531" cy="3985657"/>
          </a:xfrm>
          <a:prstGeom prst="rect">
            <a:avLst/>
          </a:prstGeom>
        </p:spPr>
      </p:pic>
    </p:spTree>
    <p:extLst>
      <p:ext uri="{BB962C8B-B14F-4D97-AF65-F5344CB8AC3E}">
        <p14:creationId xmlns:p14="http://schemas.microsoft.com/office/powerpoint/2010/main" val="1883550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20AC21-6993-80E5-7399-E1F0B95C5C0E}"/>
              </a:ext>
            </a:extLst>
          </p:cNvPr>
          <p:cNvSpPr>
            <a:spLocks noGrp="1"/>
          </p:cNvSpPr>
          <p:nvPr>
            <p:ph type="body" sz="quarter" idx="10"/>
          </p:nvPr>
        </p:nvSpPr>
        <p:spPr>
          <a:xfrm>
            <a:off x="-978026" y="75522"/>
            <a:ext cx="3700462" cy="252412"/>
          </a:xfrm>
        </p:spPr>
        <p:txBody>
          <a:bodyPr/>
          <a:lstStyle/>
          <a:p>
            <a:r>
              <a:rPr lang="en-US" sz="2400" b="1" dirty="0"/>
              <a:t>Module Feedback</a:t>
            </a:r>
          </a:p>
        </p:txBody>
      </p:sp>
      <p:graphicFrame>
        <p:nvGraphicFramePr>
          <p:cNvPr id="6" name="Diagram 5">
            <a:extLst>
              <a:ext uri="{FF2B5EF4-FFF2-40B4-BE49-F238E27FC236}">
                <a16:creationId xmlns:a16="http://schemas.microsoft.com/office/drawing/2014/main" id="{091E7230-0E85-FCFA-5F51-BE21C789E19B}"/>
              </a:ext>
            </a:extLst>
          </p:cNvPr>
          <p:cNvGraphicFramePr/>
          <p:nvPr>
            <p:extLst>
              <p:ext uri="{D42A27DB-BD31-4B8C-83A1-F6EECF244321}">
                <p14:modId xmlns:p14="http://schemas.microsoft.com/office/powerpoint/2010/main" val="3878366109"/>
              </p:ext>
            </p:extLst>
          </p:nvPr>
        </p:nvGraphicFramePr>
        <p:xfrm>
          <a:off x="1052946" y="604383"/>
          <a:ext cx="7197436" cy="3655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556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1E00D-83B0-B2EC-5C99-16A62B776588}"/>
              </a:ext>
            </a:extLst>
          </p:cNvPr>
          <p:cNvSpPr>
            <a:spLocks noGrp="1"/>
          </p:cNvSpPr>
          <p:nvPr>
            <p:ph type="ctrTitle"/>
          </p:nvPr>
        </p:nvSpPr>
        <p:spPr/>
        <p:txBody>
          <a:bodyPr lIns="91440" tIns="45720" rIns="91440" bIns="45720" anchor="t">
            <a:normAutofit/>
          </a:bodyPr>
          <a:lstStyle/>
          <a:p>
            <a:r>
              <a:rPr lang="en-US" dirty="0"/>
              <a:t>Take Home Point</a:t>
            </a:r>
          </a:p>
        </p:txBody>
      </p:sp>
      <p:sp>
        <p:nvSpPr>
          <p:cNvPr id="3" name="Text Placeholder 2">
            <a:extLst>
              <a:ext uri="{FF2B5EF4-FFF2-40B4-BE49-F238E27FC236}">
                <a16:creationId xmlns:a16="http://schemas.microsoft.com/office/drawing/2014/main" id="{79BE99CF-3762-62A2-A962-86CD37616E80}"/>
              </a:ext>
            </a:extLst>
          </p:cNvPr>
          <p:cNvSpPr>
            <a:spLocks noGrp="1"/>
          </p:cNvSpPr>
          <p:nvPr>
            <p:ph type="body" sz="quarter" idx="10"/>
          </p:nvPr>
        </p:nvSpPr>
        <p:spPr/>
        <p:txBody>
          <a:bodyPr/>
          <a:lstStyle/>
          <a:p>
            <a:endParaRPr lang="en-US"/>
          </a:p>
        </p:txBody>
      </p:sp>
      <p:graphicFrame>
        <p:nvGraphicFramePr>
          <p:cNvPr id="5" name="Diagram 4">
            <a:extLst>
              <a:ext uri="{FF2B5EF4-FFF2-40B4-BE49-F238E27FC236}">
                <a16:creationId xmlns:a16="http://schemas.microsoft.com/office/drawing/2014/main" id="{6E885588-1A87-B248-24F8-99727ED2AD45}"/>
              </a:ext>
            </a:extLst>
          </p:cNvPr>
          <p:cNvGraphicFramePr/>
          <p:nvPr>
            <p:extLst>
              <p:ext uri="{D42A27DB-BD31-4B8C-83A1-F6EECF244321}">
                <p14:modId xmlns:p14="http://schemas.microsoft.com/office/powerpoint/2010/main" val="1042444876"/>
              </p:ext>
            </p:extLst>
          </p:nvPr>
        </p:nvGraphicFramePr>
        <p:xfrm>
          <a:off x="3409507" y="56921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4B4EC0B1-02DE-37E7-3E4B-5E8DDFADBA27}"/>
              </a:ext>
            </a:extLst>
          </p:cNvPr>
          <p:cNvSpPr txBox="1"/>
          <p:nvPr/>
        </p:nvSpPr>
        <p:spPr>
          <a:xfrm>
            <a:off x="360499" y="1556087"/>
            <a:ext cx="3608989" cy="2308324"/>
          </a:xfrm>
          <a:prstGeom prst="rect">
            <a:avLst/>
          </a:prstGeom>
          <a:noFill/>
        </p:spPr>
        <p:txBody>
          <a:bodyPr wrap="square" rtlCol="0">
            <a:spAutoFit/>
          </a:bodyPr>
          <a:lstStyle/>
          <a:p>
            <a:r>
              <a:rPr lang="en-US" dirty="0"/>
              <a:t>Using learning science principles and an adaptive framework, this online, asynchronous oncology curriculum has resulted in </a:t>
            </a:r>
            <a:r>
              <a:rPr lang="en-US" b="1" u="sng" dirty="0"/>
              <a:t>improvements in learners perceived knowledge and clinical application of oncology topics </a:t>
            </a:r>
          </a:p>
        </p:txBody>
      </p:sp>
    </p:spTree>
    <p:extLst>
      <p:ext uri="{BB962C8B-B14F-4D97-AF65-F5344CB8AC3E}">
        <p14:creationId xmlns:p14="http://schemas.microsoft.com/office/powerpoint/2010/main" val="62324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BB2EEC19-88AA-A3D8-B504-526960C7FCEC}"/>
              </a:ext>
            </a:extLst>
          </p:cNvPr>
          <p:cNvGrpSpPr/>
          <p:nvPr/>
        </p:nvGrpSpPr>
        <p:grpSpPr>
          <a:xfrm>
            <a:off x="590701" y="863489"/>
            <a:ext cx="7772841" cy="3303923"/>
            <a:chOff x="590701" y="1005254"/>
            <a:chExt cx="7772841" cy="3303923"/>
          </a:xfrm>
        </p:grpSpPr>
        <p:sp>
          <p:nvSpPr>
            <p:cNvPr id="29" name="화살표: 왼쪽 420">
              <a:extLst>
                <a:ext uri="{FF2B5EF4-FFF2-40B4-BE49-F238E27FC236}">
                  <a16:creationId xmlns:a16="http://schemas.microsoft.com/office/drawing/2014/main" id="{18EB1E5A-A1BE-A34E-5DDC-FEE736241A71}"/>
                </a:ext>
              </a:extLst>
            </p:cNvPr>
            <p:cNvSpPr/>
            <p:nvPr/>
          </p:nvSpPr>
          <p:spPr>
            <a:xfrm flipH="1" flipV="1">
              <a:off x="5649802" y="1040583"/>
              <a:ext cx="2713740" cy="726694"/>
            </a:xfrm>
            <a:prstGeom prst="leftArrow">
              <a:avLst>
                <a:gd name="adj1" fmla="val 70819"/>
                <a:gd name="adj2" fmla="val 60529"/>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화살표: 왼쪽 420">
              <a:extLst>
                <a:ext uri="{FF2B5EF4-FFF2-40B4-BE49-F238E27FC236}">
                  <a16:creationId xmlns:a16="http://schemas.microsoft.com/office/drawing/2014/main" id="{5D55CCE4-19C2-CA15-00A3-1F3375E894D7}"/>
                </a:ext>
              </a:extLst>
            </p:cNvPr>
            <p:cNvSpPr/>
            <p:nvPr/>
          </p:nvSpPr>
          <p:spPr>
            <a:xfrm flipH="1" flipV="1">
              <a:off x="5645889" y="3582483"/>
              <a:ext cx="2713740" cy="726694"/>
            </a:xfrm>
            <a:prstGeom prst="leftArrow">
              <a:avLst>
                <a:gd name="adj1" fmla="val 75188"/>
                <a:gd name="adj2" fmla="val 60529"/>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28" name="Group 27">
              <a:extLst>
                <a:ext uri="{FF2B5EF4-FFF2-40B4-BE49-F238E27FC236}">
                  <a16:creationId xmlns:a16="http://schemas.microsoft.com/office/drawing/2014/main" id="{22207350-C79A-3680-88DD-58B4BB016DF0}"/>
                </a:ext>
              </a:extLst>
            </p:cNvPr>
            <p:cNvGrpSpPr/>
            <p:nvPr/>
          </p:nvGrpSpPr>
          <p:grpSpPr>
            <a:xfrm>
              <a:off x="590701" y="1005254"/>
              <a:ext cx="7313503" cy="3303923"/>
              <a:chOff x="-310568" y="1180341"/>
              <a:chExt cx="8976477" cy="4247768"/>
            </a:xfrm>
          </p:grpSpPr>
          <p:grpSp>
            <p:nvGrpSpPr>
              <p:cNvPr id="9" name="그룹 415">
                <a:extLst>
                  <a:ext uri="{FF2B5EF4-FFF2-40B4-BE49-F238E27FC236}">
                    <a16:creationId xmlns:a16="http://schemas.microsoft.com/office/drawing/2014/main" id="{5106EBFE-D66F-4A35-066E-37925199F17E}"/>
                  </a:ext>
                </a:extLst>
              </p:cNvPr>
              <p:cNvGrpSpPr/>
              <p:nvPr/>
            </p:nvGrpSpPr>
            <p:grpSpPr>
              <a:xfrm>
                <a:off x="-310568" y="1180341"/>
                <a:ext cx="6211197" cy="4247768"/>
                <a:chOff x="927117" y="1865454"/>
                <a:chExt cx="6731791" cy="4247768"/>
              </a:xfrm>
            </p:grpSpPr>
            <p:sp>
              <p:nvSpPr>
                <p:cNvPr id="21" name="평행 사변형 427">
                  <a:extLst>
                    <a:ext uri="{FF2B5EF4-FFF2-40B4-BE49-F238E27FC236}">
                      <a16:creationId xmlns:a16="http://schemas.microsoft.com/office/drawing/2014/main" id="{B0F2BCBD-1EE3-E74F-A633-945375815027}"/>
                    </a:ext>
                  </a:extLst>
                </p:cNvPr>
                <p:cNvSpPr/>
                <p:nvPr/>
              </p:nvSpPr>
              <p:spPr>
                <a:xfrm rot="16200000" flipH="1" flipV="1">
                  <a:off x="5700402" y="4030259"/>
                  <a:ext cx="2354104" cy="1562908"/>
                </a:xfrm>
                <a:prstGeom prst="parallelogram">
                  <a:avLst>
                    <a:gd name="adj" fmla="val 110625"/>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1" name="그룹 417">
                  <a:extLst>
                    <a:ext uri="{FF2B5EF4-FFF2-40B4-BE49-F238E27FC236}">
                      <a16:creationId xmlns:a16="http://schemas.microsoft.com/office/drawing/2014/main" id="{78D2BF4E-6A17-DCD1-12E0-6792E1318B41}"/>
                    </a:ext>
                  </a:extLst>
                </p:cNvPr>
                <p:cNvGrpSpPr/>
                <p:nvPr/>
              </p:nvGrpSpPr>
              <p:grpSpPr>
                <a:xfrm>
                  <a:off x="927117" y="1865454"/>
                  <a:ext cx="5168883" cy="2531446"/>
                  <a:chOff x="927117" y="1914094"/>
                  <a:chExt cx="5168883" cy="2531446"/>
                </a:xfrm>
              </p:grpSpPr>
              <p:sp>
                <p:nvSpPr>
                  <p:cNvPr id="18" name="화살표: 왼쪽 424">
                    <a:extLst>
                      <a:ext uri="{FF2B5EF4-FFF2-40B4-BE49-F238E27FC236}">
                        <a16:creationId xmlns:a16="http://schemas.microsoft.com/office/drawing/2014/main" id="{ECB2BE4D-2E29-A6BC-AD49-246777478988}"/>
                      </a:ext>
                    </a:extLst>
                  </p:cNvPr>
                  <p:cNvSpPr/>
                  <p:nvPr/>
                </p:nvSpPr>
                <p:spPr>
                  <a:xfrm>
                    <a:off x="927117" y="1914094"/>
                    <a:ext cx="3609975" cy="1047470"/>
                  </a:xfrm>
                  <a:prstGeom prst="leftArrow">
                    <a:avLst>
                      <a:gd name="adj1" fmla="val 65551"/>
                      <a:gd name="adj2" fmla="val 605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평행 사변형 425">
                    <a:extLst>
                      <a:ext uri="{FF2B5EF4-FFF2-40B4-BE49-F238E27FC236}">
                        <a16:creationId xmlns:a16="http://schemas.microsoft.com/office/drawing/2014/main" id="{FB4D71D3-B4CD-7345-4597-14600D8E2A10}"/>
                      </a:ext>
                    </a:extLst>
                  </p:cNvPr>
                  <p:cNvSpPr/>
                  <p:nvPr/>
                </p:nvSpPr>
                <p:spPr>
                  <a:xfrm rot="16200000">
                    <a:off x="4137494" y="2487034"/>
                    <a:ext cx="2354104" cy="1562908"/>
                  </a:xfrm>
                  <a:prstGeom prst="parallelogram">
                    <a:avLst>
                      <a:gd name="adj" fmla="val 11129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7" name="평행 사변형 423">
                  <a:extLst>
                    <a:ext uri="{FF2B5EF4-FFF2-40B4-BE49-F238E27FC236}">
                      <a16:creationId xmlns:a16="http://schemas.microsoft.com/office/drawing/2014/main" id="{A8F3FE7E-43E5-3B12-2973-42218B944B7C}"/>
                    </a:ext>
                  </a:extLst>
                </p:cNvPr>
                <p:cNvSpPr/>
                <p:nvPr/>
              </p:nvSpPr>
              <p:spPr>
                <a:xfrm rot="5400000" flipH="1">
                  <a:off x="5700402" y="2438394"/>
                  <a:ext cx="2354104" cy="1562908"/>
                </a:xfrm>
                <a:prstGeom prst="parallelogram">
                  <a:avLst>
                    <a:gd name="adj" fmla="val 111299"/>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3" name="그룹 419">
                  <a:extLst>
                    <a:ext uri="{FF2B5EF4-FFF2-40B4-BE49-F238E27FC236}">
                      <a16:creationId xmlns:a16="http://schemas.microsoft.com/office/drawing/2014/main" id="{9AF1527F-24BF-99E1-BB5C-3C68F148C974}"/>
                    </a:ext>
                  </a:extLst>
                </p:cNvPr>
                <p:cNvGrpSpPr/>
                <p:nvPr/>
              </p:nvGrpSpPr>
              <p:grpSpPr>
                <a:xfrm flipV="1">
                  <a:off x="933451" y="3634661"/>
                  <a:ext cx="5162549" cy="2478561"/>
                  <a:chOff x="933451" y="1966979"/>
                  <a:chExt cx="5162549" cy="2478561"/>
                </a:xfrm>
                <a:solidFill>
                  <a:schemeClr val="accent4"/>
                </a:solidFill>
              </p:grpSpPr>
              <p:sp>
                <p:nvSpPr>
                  <p:cNvPr id="14" name="화살표: 왼쪽 420">
                    <a:extLst>
                      <a:ext uri="{FF2B5EF4-FFF2-40B4-BE49-F238E27FC236}">
                        <a16:creationId xmlns:a16="http://schemas.microsoft.com/office/drawing/2014/main" id="{65FF2E13-2EF8-9CCC-79F1-5CB32CE7BDF6}"/>
                      </a:ext>
                    </a:extLst>
                  </p:cNvPr>
                  <p:cNvSpPr/>
                  <p:nvPr/>
                </p:nvSpPr>
                <p:spPr>
                  <a:xfrm>
                    <a:off x="933451" y="1966979"/>
                    <a:ext cx="3609974" cy="934292"/>
                  </a:xfrm>
                  <a:prstGeom prst="leftArrow">
                    <a:avLst>
                      <a:gd name="adj1" fmla="val 74314"/>
                      <a:gd name="adj2" fmla="val 605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5" name="평행 사변형 421">
                    <a:extLst>
                      <a:ext uri="{FF2B5EF4-FFF2-40B4-BE49-F238E27FC236}">
                        <a16:creationId xmlns:a16="http://schemas.microsoft.com/office/drawing/2014/main" id="{A1D49602-0F1C-773F-2327-1C0217EE693D}"/>
                      </a:ext>
                    </a:extLst>
                  </p:cNvPr>
                  <p:cNvSpPr/>
                  <p:nvPr/>
                </p:nvSpPr>
                <p:spPr>
                  <a:xfrm rot="16200000">
                    <a:off x="4137494" y="2487034"/>
                    <a:ext cx="2354104" cy="1562908"/>
                  </a:xfrm>
                  <a:prstGeom prst="parallelogram">
                    <a:avLst>
                      <a:gd name="adj" fmla="val 1106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22" name="TextBox 21">
                <a:extLst>
                  <a:ext uri="{FF2B5EF4-FFF2-40B4-BE49-F238E27FC236}">
                    <a16:creationId xmlns:a16="http://schemas.microsoft.com/office/drawing/2014/main" id="{CC92BF3A-E06C-1CB9-0663-502135A3FD3B}"/>
                  </a:ext>
                </a:extLst>
              </p:cNvPr>
              <p:cNvSpPr txBox="1"/>
              <p:nvPr/>
            </p:nvSpPr>
            <p:spPr>
              <a:xfrm>
                <a:off x="227884" y="1390542"/>
                <a:ext cx="2893921" cy="672690"/>
              </a:xfrm>
              <a:prstGeom prst="rect">
                <a:avLst/>
              </a:prstGeom>
              <a:noFill/>
            </p:spPr>
            <p:txBody>
              <a:bodyPr wrap="square" lIns="108000" rIns="108000" rtlCol="0">
                <a:spAutoFit/>
              </a:bodyPr>
              <a:lstStyle/>
              <a:p>
                <a:pPr algn="ctr"/>
                <a:r>
                  <a:rPr lang="en-GB" altLang="ko-KR" sz="1400" b="1" dirty="0">
                    <a:solidFill>
                      <a:schemeClr val="bg1"/>
                    </a:solidFill>
                    <a:cs typeface="Arial" pitchFamily="34" charset="0"/>
                  </a:rPr>
                  <a:t>Increased Learner Participation </a:t>
                </a:r>
                <a:endParaRPr lang="ko-KR" altLang="en-US" sz="1400" b="1" dirty="0">
                  <a:solidFill>
                    <a:schemeClr val="bg1"/>
                  </a:solidFill>
                  <a:cs typeface="Arial" pitchFamily="34" charset="0"/>
                </a:endParaRPr>
              </a:p>
            </p:txBody>
          </p:sp>
          <p:sp>
            <p:nvSpPr>
              <p:cNvPr id="24" name="TextBox 23">
                <a:extLst>
                  <a:ext uri="{FF2B5EF4-FFF2-40B4-BE49-F238E27FC236}">
                    <a16:creationId xmlns:a16="http://schemas.microsoft.com/office/drawing/2014/main" id="{0B595AD1-2121-4E47-66F3-335FD92E8112}"/>
                  </a:ext>
                </a:extLst>
              </p:cNvPr>
              <p:cNvSpPr txBox="1"/>
              <p:nvPr/>
            </p:nvSpPr>
            <p:spPr>
              <a:xfrm>
                <a:off x="5771988" y="1338982"/>
                <a:ext cx="2893921" cy="672690"/>
              </a:xfrm>
              <a:prstGeom prst="rect">
                <a:avLst/>
              </a:prstGeom>
              <a:noFill/>
            </p:spPr>
            <p:txBody>
              <a:bodyPr wrap="square" lIns="108000" rIns="108000" rtlCol="0">
                <a:spAutoFit/>
              </a:bodyPr>
              <a:lstStyle/>
              <a:p>
                <a:pPr algn="ctr"/>
                <a:r>
                  <a:rPr lang="en-GB" altLang="ko-KR" sz="1400" b="1" dirty="0" err="1">
                    <a:solidFill>
                      <a:schemeClr val="bg1"/>
                    </a:solidFill>
                    <a:cs typeface="Arial" pitchFamily="34" charset="0"/>
                  </a:rPr>
                  <a:t>Hematology</a:t>
                </a:r>
                <a:r>
                  <a:rPr lang="en-GB" altLang="ko-KR" sz="1400" b="1" dirty="0">
                    <a:solidFill>
                      <a:schemeClr val="bg1"/>
                    </a:solidFill>
                    <a:cs typeface="Arial" pitchFamily="34" charset="0"/>
                  </a:rPr>
                  <a:t> Module Creation</a:t>
                </a:r>
                <a:endParaRPr lang="ko-KR" altLang="en-US" sz="1400" b="1" dirty="0">
                  <a:solidFill>
                    <a:schemeClr val="bg1"/>
                  </a:solidFill>
                  <a:cs typeface="Arial" pitchFamily="34" charset="0"/>
                </a:endParaRPr>
              </a:p>
            </p:txBody>
          </p:sp>
          <p:sp>
            <p:nvSpPr>
              <p:cNvPr id="25" name="TextBox 24">
                <a:extLst>
                  <a:ext uri="{FF2B5EF4-FFF2-40B4-BE49-F238E27FC236}">
                    <a16:creationId xmlns:a16="http://schemas.microsoft.com/office/drawing/2014/main" id="{8FEFF2D4-A52A-74D4-904D-820574B2F558}"/>
                  </a:ext>
                </a:extLst>
              </p:cNvPr>
              <p:cNvSpPr txBox="1"/>
              <p:nvPr/>
            </p:nvSpPr>
            <p:spPr>
              <a:xfrm>
                <a:off x="102674" y="4645123"/>
                <a:ext cx="2893921" cy="672690"/>
              </a:xfrm>
              <a:prstGeom prst="rect">
                <a:avLst/>
              </a:prstGeom>
              <a:noFill/>
            </p:spPr>
            <p:txBody>
              <a:bodyPr wrap="square" lIns="108000" rIns="108000" rtlCol="0">
                <a:spAutoFit/>
              </a:bodyPr>
              <a:lstStyle/>
              <a:p>
                <a:pPr algn="ctr"/>
                <a:r>
                  <a:rPr lang="en-GB" altLang="ko-KR" sz="1400" b="1" dirty="0">
                    <a:solidFill>
                      <a:schemeClr val="bg1"/>
                    </a:solidFill>
                    <a:cs typeface="Arial" pitchFamily="34" charset="0"/>
                  </a:rPr>
                  <a:t>Feedback On Learner Preferences</a:t>
                </a:r>
                <a:endParaRPr lang="ko-KR" altLang="en-US" sz="1400" b="1" dirty="0">
                  <a:solidFill>
                    <a:schemeClr val="bg1"/>
                  </a:solidFill>
                  <a:cs typeface="Arial" pitchFamily="34" charset="0"/>
                </a:endParaRPr>
              </a:p>
            </p:txBody>
          </p:sp>
          <p:sp>
            <p:nvSpPr>
              <p:cNvPr id="26" name="타원 440">
                <a:extLst>
                  <a:ext uri="{FF2B5EF4-FFF2-40B4-BE49-F238E27FC236}">
                    <a16:creationId xmlns:a16="http://schemas.microsoft.com/office/drawing/2014/main" id="{44813A6D-5D84-52B6-8C6E-767D261E344C}"/>
                  </a:ext>
                </a:extLst>
              </p:cNvPr>
              <p:cNvSpPr/>
              <p:nvPr/>
            </p:nvSpPr>
            <p:spPr>
              <a:xfrm>
                <a:off x="3549624" y="2411123"/>
                <a:ext cx="1832048" cy="1832048"/>
              </a:xfrm>
              <a:prstGeom prst="ellipse">
                <a:avLst/>
              </a:prstGeom>
              <a:gradFill flip="none" rotWithShape="1">
                <a:gsLst>
                  <a:gs pos="0">
                    <a:schemeClr val="bg1">
                      <a:lumMod val="87000"/>
                    </a:schemeClr>
                  </a:gs>
                  <a:gs pos="100000">
                    <a:schemeClr val="bg1"/>
                  </a:gs>
                </a:gsLst>
                <a:lin ang="8100000" scaled="1"/>
                <a:tileRect/>
              </a:gradFill>
              <a:ln w="63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27" name="TextBox 26">
                <a:extLst>
                  <a:ext uri="{FF2B5EF4-FFF2-40B4-BE49-F238E27FC236}">
                    <a16:creationId xmlns:a16="http://schemas.microsoft.com/office/drawing/2014/main" id="{2B10FF82-300E-256E-13EC-22C67E375CD2}"/>
                  </a:ext>
                </a:extLst>
              </p:cNvPr>
              <p:cNvSpPr txBox="1"/>
              <p:nvPr/>
            </p:nvSpPr>
            <p:spPr>
              <a:xfrm>
                <a:off x="3744625" y="2897402"/>
                <a:ext cx="1427917" cy="707886"/>
              </a:xfrm>
              <a:prstGeom prst="rect">
                <a:avLst/>
              </a:prstGeom>
              <a:noFill/>
            </p:spPr>
            <p:txBody>
              <a:bodyPr wrap="square" rtlCol="0">
                <a:spAutoFit/>
              </a:bodyPr>
              <a:lstStyle/>
              <a:p>
                <a:pPr algn="ctr"/>
                <a:r>
                  <a:rPr lang="en-US" altLang="ko-KR" sz="2000" b="1" dirty="0">
                    <a:solidFill>
                      <a:schemeClr val="tx1">
                        <a:lumMod val="75000"/>
                        <a:lumOff val="25000"/>
                      </a:schemeClr>
                    </a:solidFill>
                    <a:cs typeface="Arial" pitchFamily="34" charset="0"/>
                  </a:rPr>
                  <a:t>Next Steps?</a:t>
                </a:r>
                <a:endParaRPr lang="ko-KR" altLang="en-US" sz="2000" b="1" dirty="0">
                  <a:solidFill>
                    <a:schemeClr val="tx1">
                      <a:lumMod val="75000"/>
                      <a:lumOff val="25000"/>
                    </a:schemeClr>
                  </a:solidFill>
                  <a:cs typeface="Arial" pitchFamily="34" charset="0"/>
                </a:endParaRPr>
              </a:p>
            </p:txBody>
          </p:sp>
        </p:grpSp>
      </p:grpSp>
      <p:sp>
        <p:nvSpPr>
          <p:cNvPr id="33" name="Text Placeholder 32">
            <a:extLst>
              <a:ext uri="{FF2B5EF4-FFF2-40B4-BE49-F238E27FC236}">
                <a16:creationId xmlns:a16="http://schemas.microsoft.com/office/drawing/2014/main" id="{2F130EEB-8B7D-126F-DEB4-14EB794BAA02}"/>
              </a:ext>
            </a:extLst>
          </p:cNvPr>
          <p:cNvSpPr>
            <a:spLocks noGrp="1"/>
          </p:cNvSpPr>
          <p:nvPr>
            <p:ph type="body" sz="quarter" idx="10"/>
          </p:nvPr>
        </p:nvSpPr>
        <p:spPr/>
        <p:txBody>
          <a:bodyPr/>
          <a:lstStyle/>
          <a:p>
            <a:endParaRPr lang="en-US"/>
          </a:p>
        </p:txBody>
      </p:sp>
      <p:sp>
        <p:nvSpPr>
          <p:cNvPr id="2" name="TextBox 1">
            <a:extLst>
              <a:ext uri="{FF2B5EF4-FFF2-40B4-BE49-F238E27FC236}">
                <a16:creationId xmlns:a16="http://schemas.microsoft.com/office/drawing/2014/main" id="{1E691DE2-C547-8B4F-AF84-EA3D5D7123F8}"/>
              </a:ext>
            </a:extLst>
          </p:cNvPr>
          <p:cNvSpPr txBox="1"/>
          <p:nvPr/>
        </p:nvSpPr>
        <p:spPr>
          <a:xfrm>
            <a:off x="5546408" y="3558404"/>
            <a:ext cx="2357797" cy="523220"/>
          </a:xfrm>
          <a:prstGeom prst="rect">
            <a:avLst/>
          </a:prstGeom>
          <a:noFill/>
        </p:spPr>
        <p:txBody>
          <a:bodyPr wrap="square" lIns="108000" rIns="108000" rtlCol="0">
            <a:spAutoFit/>
          </a:bodyPr>
          <a:lstStyle/>
          <a:p>
            <a:pPr algn="ctr"/>
            <a:r>
              <a:rPr lang="en-GB" altLang="ko-KR" sz="1400" b="1" dirty="0">
                <a:solidFill>
                  <a:schemeClr val="bg1"/>
                </a:solidFill>
                <a:cs typeface="Arial" pitchFamily="34" charset="0"/>
              </a:rPr>
              <a:t>Incorporation Into Rotations</a:t>
            </a:r>
            <a:endParaRPr lang="ko-KR" altLang="en-US" sz="1400" b="1" dirty="0">
              <a:solidFill>
                <a:schemeClr val="bg1"/>
              </a:solidFill>
              <a:cs typeface="Arial" pitchFamily="34" charset="0"/>
            </a:endParaRPr>
          </a:p>
        </p:txBody>
      </p:sp>
    </p:spTree>
    <p:extLst>
      <p:ext uri="{BB962C8B-B14F-4D97-AF65-F5344CB8AC3E}">
        <p14:creationId xmlns:p14="http://schemas.microsoft.com/office/powerpoint/2010/main" val="363194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FAF79-1AEE-6510-FD05-4982186AE7D1}"/>
              </a:ext>
            </a:extLst>
          </p:cNvPr>
          <p:cNvSpPr>
            <a:spLocks noGrp="1"/>
          </p:cNvSpPr>
          <p:nvPr>
            <p:ph type="title"/>
          </p:nvPr>
        </p:nvSpPr>
        <p:spPr/>
        <p:txBody>
          <a:bodyPr lIns="91440" tIns="45720" rIns="91440" bIns="45720" anchor="ctr">
            <a:normAutofit/>
          </a:bodyPr>
          <a:lstStyle/>
          <a:p>
            <a:r>
              <a:rPr lang="en-US"/>
              <a:t>Questions?</a:t>
            </a:r>
          </a:p>
        </p:txBody>
      </p:sp>
    </p:spTree>
    <p:extLst>
      <p:ext uri="{BB962C8B-B14F-4D97-AF65-F5344CB8AC3E}">
        <p14:creationId xmlns:p14="http://schemas.microsoft.com/office/powerpoint/2010/main" val="919125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FB563-C32D-714E-8E68-B815C4300FA5}"/>
              </a:ext>
            </a:extLst>
          </p:cNvPr>
          <p:cNvSpPr>
            <a:spLocks noGrp="1"/>
          </p:cNvSpPr>
          <p:nvPr>
            <p:ph type="ctrTitle"/>
          </p:nvPr>
        </p:nvSpPr>
        <p:spPr>
          <a:xfrm>
            <a:off x="360499" y="510286"/>
            <a:ext cx="8004391" cy="699065"/>
          </a:xfrm>
        </p:spPr>
        <p:txBody>
          <a:bodyPr lIns="91440" tIns="45720" rIns="91440" bIns="45720" anchor="t">
            <a:normAutofit/>
          </a:bodyPr>
          <a:lstStyle/>
          <a:p>
            <a:r>
              <a:rPr lang="en-US" dirty="0"/>
              <a:t>Increasing Exposure To Oncology</a:t>
            </a:r>
          </a:p>
        </p:txBody>
      </p:sp>
      <p:sp>
        <p:nvSpPr>
          <p:cNvPr id="3" name="Content Placeholder 2">
            <a:extLst>
              <a:ext uri="{FF2B5EF4-FFF2-40B4-BE49-F238E27FC236}">
                <a16:creationId xmlns:a16="http://schemas.microsoft.com/office/drawing/2014/main" id="{66262813-097A-5543-A683-26FF18A09A32}"/>
              </a:ext>
            </a:extLst>
          </p:cNvPr>
          <p:cNvSpPr>
            <a:spLocks noGrp="1"/>
          </p:cNvSpPr>
          <p:nvPr>
            <p:ph idx="1"/>
          </p:nvPr>
        </p:nvSpPr>
        <p:spPr>
          <a:xfrm>
            <a:off x="359004" y="1285766"/>
            <a:ext cx="4472471" cy="3064165"/>
          </a:xfrm>
        </p:spPr>
        <p:txBody>
          <a:bodyPr vert="horz" lIns="91440" tIns="45720" rIns="91440" bIns="45720" rtlCol="0" anchor="t">
            <a:normAutofit/>
          </a:bodyPr>
          <a:lstStyle/>
          <a:p>
            <a:pPr>
              <a:buFont typeface="Arial" panose="020B0604020202020204" pitchFamily="34" charset="0"/>
              <a:buChar char="•"/>
            </a:pPr>
            <a:r>
              <a:rPr lang="en-US" sz="2400" dirty="0">
                <a:solidFill>
                  <a:schemeClr val="tx1"/>
                </a:solidFill>
              </a:rPr>
              <a:t>Dedicated educational resources </a:t>
            </a:r>
          </a:p>
          <a:p>
            <a:pPr>
              <a:buClr>
                <a:srgbClr val="808080"/>
              </a:buClr>
              <a:buFont typeface="Arial" panose="020B0604020202020204" pitchFamily="34" charset="0"/>
              <a:buChar char="•"/>
            </a:pPr>
            <a:r>
              <a:rPr lang="en-US" sz="2400" dirty="0">
                <a:solidFill>
                  <a:schemeClr val="tx1"/>
                </a:solidFill>
              </a:rPr>
              <a:t>Using multiple learning styles </a:t>
            </a:r>
          </a:p>
          <a:p>
            <a:pPr>
              <a:buFont typeface="Arial" panose="020B0604020202020204" pitchFamily="34" charset="0"/>
              <a:buChar char="•"/>
            </a:pPr>
            <a:r>
              <a:rPr lang="en-US" sz="2400" dirty="0"/>
              <a:t>Providing relevant board content </a:t>
            </a:r>
          </a:p>
        </p:txBody>
      </p:sp>
      <p:pic>
        <p:nvPicPr>
          <p:cNvPr id="5" name="Content Placeholder 5">
            <a:extLst>
              <a:ext uri="{FF2B5EF4-FFF2-40B4-BE49-F238E27FC236}">
                <a16:creationId xmlns:a16="http://schemas.microsoft.com/office/drawing/2014/main" id="{8087C1D0-F0B4-F9B9-290D-FB8322984B26}"/>
              </a:ext>
            </a:extLst>
          </p:cNvPr>
          <p:cNvPicPr>
            <a:picLocks noChangeAspect="1"/>
          </p:cNvPicPr>
          <p:nvPr/>
        </p:nvPicPr>
        <p:blipFill>
          <a:blip r:embed="rId3"/>
          <a:stretch>
            <a:fillRect/>
          </a:stretch>
        </p:blipFill>
        <p:spPr>
          <a:xfrm>
            <a:off x="5373919" y="1287790"/>
            <a:ext cx="2729631" cy="2811462"/>
          </a:xfrm>
          <a:prstGeom prst="rect">
            <a:avLst/>
          </a:prstGeom>
        </p:spPr>
      </p:pic>
      <p:sp>
        <p:nvSpPr>
          <p:cNvPr id="6" name="Rectangle: Rounded Corners 5">
            <a:extLst>
              <a:ext uri="{FF2B5EF4-FFF2-40B4-BE49-F238E27FC236}">
                <a16:creationId xmlns:a16="http://schemas.microsoft.com/office/drawing/2014/main" id="{120BC153-19F2-2DF5-B5A8-322BB0200964}"/>
              </a:ext>
            </a:extLst>
          </p:cNvPr>
          <p:cNvSpPr/>
          <p:nvPr/>
        </p:nvSpPr>
        <p:spPr>
          <a:xfrm>
            <a:off x="5495305" y="2968087"/>
            <a:ext cx="2517568" cy="194458"/>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7887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mph" presetSubtype="0" fill="hold" nodeType="clickEffect">
                                  <p:stCondLst>
                                    <p:cond delay="0"/>
                                  </p:stCondLst>
                                  <p:childTnLst>
                                    <p:animClr clrSpc="hsl" dir="cw">
                                      <p:cBhvr override="childStyle">
                                        <p:cTn id="16" dur="1000" fill="hold"/>
                                        <p:tgtEl>
                                          <p:spTgt spid="3">
                                            <p:txEl>
                                              <p:pRg st="0" end="0"/>
                                            </p:txEl>
                                          </p:spTgt>
                                        </p:tgtEl>
                                        <p:attrNameLst>
                                          <p:attrName>style.color</p:attrName>
                                        </p:attrNameLst>
                                      </p:cBhvr>
                                      <p:by>
                                        <p:hsl h="0" s="12549" l="25098"/>
                                      </p:by>
                                    </p:animClr>
                                    <p:animClr clrSpc="hsl" dir="cw">
                                      <p:cBhvr>
                                        <p:cTn id="17" dur="1000" fill="hold"/>
                                        <p:tgtEl>
                                          <p:spTgt spid="3">
                                            <p:txEl>
                                              <p:pRg st="0" end="0"/>
                                            </p:txEl>
                                          </p:spTgt>
                                        </p:tgtEl>
                                        <p:attrNameLst>
                                          <p:attrName>fillcolor</p:attrName>
                                        </p:attrNameLst>
                                      </p:cBhvr>
                                      <p:by>
                                        <p:hsl h="0" s="12549" l="25098"/>
                                      </p:by>
                                    </p:animClr>
                                    <p:animClr clrSpc="hsl" dir="cw">
                                      <p:cBhvr>
                                        <p:cTn id="18" dur="1000" fill="hold"/>
                                        <p:tgtEl>
                                          <p:spTgt spid="3">
                                            <p:txEl>
                                              <p:pRg st="0" end="0"/>
                                            </p:txEl>
                                          </p:spTgt>
                                        </p:tgtEl>
                                        <p:attrNameLst>
                                          <p:attrName>stroke.color</p:attrName>
                                        </p:attrNameLst>
                                      </p:cBhvr>
                                      <p:by>
                                        <p:hsl h="0" s="12549" l="25098"/>
                                      </p:by>
                                    </p:animClr>
                                    <p:set>
                                      <p:cBhvr>
                                        <p:cTn id="19" dur="1000" fill="hold"/>
                                        <p:tgtEl>
                                          <p:spTgt spid="3">
                                            <p:txEl>
                                              <p:pRg st="0" end="0"/>
                                            </p:txEl>
                                          </p:spTgt>
                                        </p:tgtEl>
                                        <p:attrNameLst>
                                          <p:attrName>fill.type</p:attrName>
                                        </p:attrNameLst>
                                      </p:cBhvr>
                                      <p:to>
                                        <p:strVal val="solid"/>
                                      </p:to>
                                    </p:set>
                                  </p:childTnLst>
                                  <p:subTnLst>
                                    <p:animClr clrSpc="rgb" dir="cw">
                                      <p:cBhvr override="childStyle">
                                        <p:cTn dur="1" fill="hold" display="0" masterRel="nextClick" afterEffect="1"/>
                                        <p:tgtEl>
                                          <p:spTgt spid="3">
                                            <p:txEl>
                                              <p:pRg st="0" end="0"/>
                                            </p:txEl>
                                          </p:spTgt>
                                        </p:tgtEl>
                                        <p:attrNameLst>
                                          <p:attrName>ppt_c</p:attrName>
                                        </p:attrNameLst>
                                      </p:cBhvr>
                                      <p:to>
                                        <a:srgbClr val="DBDBDB"/>
                                      </p:to>
                                    </p:animClr>
                                  </p:sub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0" presetClass="emph" presetSubtype="0" fill="hold" nodeType="clickEffect">
                                  <p:stCondLst>
                                    <p:cond delay="0"/>
                                  </p:stCondLst>
                                  <p:childTnLst>
                                    <p:animClr clrSpc="hsl" dir="cw">
                                      <p:cBhvr override="childStyle">
                                        <p:cTn id="27" dur="1000" fill="hold"/>
                                        <p:tgtEl>
                                          <p:spTgt spid="3">
                                            <p:txEl>
                                              <p:pRg st="1" end="1"/>
                                            </p:txEl>
                                          </p:spTgt>
                                        </p:tgtEl>
                                        <p:attrNameLst>
                                          <p:attrName>style.color</p:attrName>
                                        </p:attrNameLst>
                                      </p:cBhvr>
                                      <p:by>
                                        <p:hsl h="0" s="12549" l="25098"/>
                                      </p:by>
                                    </p:animClr>
                                    <p:animClr clrSpc="hsl" dir="cw">
                                      <p:cBhvr>
                                        <p:cTn id="28" dur="1000" fill="hold"/>
                                        <p:tgtEl>
                                          <p:spTgt spid="3">
                                            <p:txEl>
                                              <p:pRg st="1" end="1"/>
                                            </p:txEl>
                                          </p:spTgt>
                                        </p:tgtEl>
                                        <p:attrNameLst>
                                          <p:attrName>fillcolor</p:attrName>
                                        </p:attrNameLst>
                                      </p:cBhvr>
                                      <p:by>
                                        <p:hsl h="0" s="12549" l="25098"/>
                                      </p:by>
                                    </p:animClr>
                                    <p:animClr clrSpc="hsl" dir="cw">
                                      <p:cBhvr>
                                        <p:cTn id="29" dur="1000" fill="hold"/>
                                        <p:tgtEl>
                                          <p:spTgt spid="3">
                                            <p:txEl>
                                              <p:pRg st="1" end="1"/>
                                            </p:txEl>
                                          </p:spTgt>
                                        </p:tgtEl>
                                        <p:attrNameLst>
                                          <p:attrName>stroke.color</p:attrName>
                                        </p:attrNameLst>
                                      </p:cBhvr>
                                      <p:by>
                                        <p:hsl h="0" s="12549" l="25098"/>
                                      </p:by>
                                    </p:animClr>
                                    <p:set>
                                      <p:cBhvr>
                                        <p:cTn id="30" dur="1000" fill="hold"/>
                                        <p:tgtEl>
                                          <p:spTgt spid="3">
                                            <p:txEl>
                                              <p:pRg st="1" end="1"/>
                                            </p:txEl>
                                          </p:spTgt>
                                        </p:tgtEl>
                                        <p:attrNameLst>
                                          <p:attrName>fill.type</p:attrName>
                                        </p:attrNameLst>
                                      </p:cBhvr>
                                      <p:to>
                                        <p:strVal val="solid"/>
                                      </p:to>
                                    </p:set>
                                  </p:childTnLst>
                                  <p:subTnLst>
                                    <p:animClr clrSpc="rgb" dir="cw">
                                      <p:cBhvr override="childStyle">
                                        <p:cTn dur="1" fill="hold" display="0" masterRel="nextClick" afterEffect="1"/>
                                        <p:tgtEl>
                                          <p:spTgt spid="3">
                                            <p:txEl>
                                              <p:pRg st="1" end="1"/>
                                            </p:txEl>
                                          </p:spTgt>
                                        </p:tgtEl>
                                        <p:attrNameLst>
                                          <p:attrName>ppt_c</p:attrName>
                                        </p:attrNameLst>
                                      </p:cBhvr>
                                      <p:to>
                                        <a:srgbClr val="DBDBDB"/>
                                      </p:to>
                                    </p:animClr>
                                  </p:sub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94CC44F-B772-5AE0-CACF-F82248DEE288}"/>
              </a:ext>
            </a:extLst>
          </p:cNvPr>
          <p:cNvGrpSpPr/>
          <p:nvPr/>
        </p:nvGrpSpPr>
        <p:grpSpPr>
          <a:xfrm>
            <a:off x="192431" y="1089983"/>
            <a:ext cx="8951569" cy="3208499"/>
            <a:chOff x="-332991" y="1380930"/>
            <a:chExt cx="8951569" cy="3208499"/>
          </a:xfrm>
        </p:grpSpPr>
        <p:sp>
          <p:nvSpPr>
            <p:cNvPr id="149" name="Right Triangle 6">
              <a:extLst>
                <a:ext uri="{FF2B5EF4-FFF2-40B4-BE49-F238E27FC236}">
                  <a16:creationId xmlns:a16="http://schemas.microsoft.com/office/drawing/2014/main" id="{64D2F33A-3C2C-40D6-B144-915AD9F97C89}"/>
                </a:ext>
              </a:extLst>
            </p:cNvPr>
            <p:cNvSpPr/>
            <p:nvPr/>
          </p:nvSpPr>
          <p:spPr>
            <a:xfrm rot="5400000">
              <a:off x="62443" y="1730184"/>
              <a:ext cx="1307993" cy="2098861"/>
            </a:xfrm>
            <a:custGeom>
              <a:avLst/>
              <a:gdLst>
                <a:gd name="connsiteX0" fmla="*/ 0 w 1296144"/>
                <a:gd name="connsiteY0" fmla="*/ 2079848 h 2079848"/>
                <a:gd name="connsiteX1" fmla="*/ 0 w 1296144"/>
                <a:gd name="connsiteY1" fmla="*/ 0 h 2079848"/>
                <a:gd name="connsiteX2" fmla="*/ 1296144 w 1296144"/>
                <a:gd name="connsiteY2" fmla="*/ 2079848 h 2079848"/>
                <a:gd name="connsiteX3" fmla="*/ 0 w 1296144"/>
                <a:gd name="connsiteY3" fmla="*/ 2079848 h 2079848"/>
                <a:gd name="connsiteX0" fmla="*/ 0 w 1296144"/>
                <a:gd name="connsiteY0" fmla="*/ 2079848 h 2079848"/>
                <a:gd name="connsiteX1" fmla="*/ 0 w 1296144"/>
                <a:gd name="connsiteY1" fmla="*/ 0 h 2079848"/>
                <a:gd name="connsiteX2" fmla="*/ 1296144 w 1296144"/>
                <a:gd name="connsiteY2" fmla="*/ 2079848 h 2079848"/>
                <a:gd name="connsiteX3" fmla="*/ 0 w 1296144"/>
                <a:gd name="connsiteY3" fmla="*/ 2079848 h 2079848"/>
                <a:gd name="connsiteX0" fmla="*/ 0 w 1296144"/>
                <a:gd name="connsiteY0" fmla="*/ 2079848 h 2079848"/>
                <a:gd name="connsiteX1" fmla="*/ 0 w 1296144"/>
                <a:gd name="connsiteY1" fmla="*/ 0 h 2079848"/>
                <a:gd name="connsiteX2" fmla="*/ 1296144 w 1296144"/>
                <a:gd name="connsiteY2" fmla="*/ 2079848 h 2079848"/>
                <a:gd name="connsiteX3" fmla="*/ 0 w 1296144"/>
                <a:gd name="connsiteY3" fmla="*/ 2079848 h 2079848"/>
                <a:gd name="connsiteX0" fmla="*/ 0 w 1296144"/>
                <a:gd name="connsiteY0" fmla="*/ 2079848 h 2079848"/>
                <a:gd name="connsiteX1" fmla="*/ 0 w 1296144"/>
                <a:gd name="connsiteY1" fmla="*/ 0 h 2079848"/>
                <a:gd name="connsiteX2" fmla="*/ 1296144 w 1296144"/>
                <a:gd name="connsiteY2" fmla="*/ 2079848 h 2079848"/>
                <a:gd name="connsiteX3" fmla="*/ 0 w 1296144"/>
                <a:gd name="connsiteY3" fmla="*/ 2079848 h 2079848"/>
              </a:gdLst>
              <a:ahLst/>
              <a:cxnLst>
                <a:cxn ang="0">
                  <a:pos x="connsiteX0" y="connsiteY0"/>
                </a:cxn>
                <a:cxn ang="0">
                  <a:pos x="connsiteX1" y="connsiteY1"/>
                </a:cxn>
                <a:cxn ang="0">
                  <a:pos x="connsiteX2" y="connsiteY2"/>
                </a:cxn>
                <a:cxn ang="0">
                  <a:pos x="connsiteX3" y="connsiteY3"/>
                </a:cxn>
              </a:cxnLst>
              <a:rect l="l" t="t" r="r" b="b"/>
              <a:pathLst>
                <a:path w="1296144" h="2079848">
                  <a:moveTo>
                    <a:pt x="0" y="2079848"/>
                  </a:moveTo>
                  <a:lnTo>
                    <a:pt x="0" y="0"/>
                  </a:lnTo>
                  <a:cubicBezTo>
                    <a:pt x="317748" y="1272403"/>
                    <a:pt x="650736" y="1782805"/>
                    <a:pt x="1296144" y="2079848"/>
                  </a:cubicBezTo>
                  <a:lnTo>
                    <a:pt x="0" y="2079848"/>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150" name="Group 8">
              <a:extLst>
                <a:ext uri="{FF2B5EF4-FFF2-40B4-BE49-F238E27FC236}">
                  <a16:creationId xmlns:a16="http://schemas.microsoft.com/office/drawing/2014/main" id="{5EDCD2A1-D541-422D-A4B7-7F53D3EA7083}"/>
                </a:ext>
              </a:extLst>
            </p:cNvPr>
            <p:cNvGrpSpPr/>
            <p:nvPr/>
          </p:nvGrpSpPr>
          <p:grpSpPr>
            <a:xfrm>
              <a:off x="1768834" y="1380930"/>
              <a:ext cx="1944000" cy="3196648"/>
              <a:chOff x="2358445" y="1797695"/>
              <a:chExt cx="2592000" cy="4262197"/>
            </a:xfrm>
            <a:solidFill>
              <a:srgbClr val="C00000"/>
            </a:solidFill>
          </p:grpSpPr>
          <p:sp>
            <p:nvSpPr>
              <p:cNvPr id="151" name="Freeform 11">
                <a:extLst>
                  <a:ext uri="{FF2B5EF4-FFF2-40B4-BE49-F238E27FC236}">
                    <a16:creationId xmlns:a16="http://schemas.microsoft.com/office/drawing/2014/main" id="{54B4AD7B-A8A0-4FE3-B1E1-F54690F01084}"/>
                  </a:ext>
                </a:extLst>
              </p:cNvPr>
              <p:cNvSpPr/>
              <p:nvPr/>
            </p:nvSpPr>
            <p:spPr>
              <a:xfrm>
                <a:off x="2358445" y="1797695"/>
                <a:ext cx="2592000" cy="2015099"/>
              </a:xfrm>
              <a:custGeom>
                <a:avLst/>
                <a:gdLst>
                  <a:gd name="connsiteX0" fmla="*/ 1690698 w 1690698"/>
                  <a:gd name="connsiteY0" fmla="*/ 0 h 2036629"/>
                  <a:gd name="connsiteX1" fmla="*/ 1689043 w 1690698"/>
                  <a:gd name="connsiteY1" fmla="*/ 925776 h 2036629"/>
                  <a:gd name="connsiteX2" fmla="*/ 0 w 1690698"/>
                  <a:gd name="connsiteY2" fmla="*/ 2036629 h 2036629"/>
                  <a:gd name="connsiteX3" fmla="*/ 1690698 w 1690698"/>
                  <a:gd name="connsiteY3" fmla="*/ 0 h 2036629"/>
                  <a:gd name="connsiteX0" fmla="*/ 1690698 w 1690698"/>
                  <a:gd name="connsiteY0" fmla="*/ 0 h 2036629"/>
                  <a:gd name="connsiteX1" fmla="*/ 1689043 w 1690698"/>
                  <a:gd name="connsiteY1" fmla="*/ 930856 h 2036629"/>
                  <a:gd name="connsiteX2" fmla="*/ 0 w 1690698"/>
                  <a:gd name="connsiteY2" fmla="*/ 2036629 h 2036629"/>
                  <a:gd name="connsiteX3" fmla="*/ 1690698 w 1690698"/>
                  <a:gd name="connsiteY3" fmla="*/ 0 h 2036629"/>
                  <a:gd name="connsiteX0" fmla="*/ 1687388 w 1689116"/>
                  <a:gd name="connsiteY0" fmla="*/ 0 h 2041709"/>
                  <a:gd name="connsiteX1" fmla="*/ 1689043 w 1689116"/>
                  <a:gd name="connsiteY1" fmla="*/ 935936 h 2041709"/>
                  <a:gd name="connsiteX2" fmla="*/ 0 w 1689116"/>
                  <a:gd name="connsiteY2" fmla="*/ 2041709 h 2041709"/>
                  <a:gd name="connsiteX3" fmla="*/ 1687388 w 1689116"/>
                  <a:gd name="connsiteY3" fmla="*/ 0 h 2041709"/>
                  <a:gd name="connsiteX0" fmla="*/ 1687388 w 1687547"/>
                  <a:gd name="connsiteY0" fmla="*/ 0 h 2041709"/>
                  <a:gd name="connsiteX1" fmla="*/ 1687388 w 1687547"/>
                  <a:gd name="connsiteY1" fmla="*/ 935936 h 2041709"/>
                  <a:gd name="connsiteX2" fmla="*/ 0 w 1687547"/>
                  <a:gd name="connsiteY2" fmla="*/ 2041709 h 2041709"/>
                  <a:gd name="connsiteX3" fmla="*/ 1687388 w 1687547"/>
                  <a:gd name="connsiteY3" fmla="*/ 0 h 2041709"/>
                  <a:gd name="connsiteX0" fmla="*/ 1689043 w 1689043"/>
                  <a:gd name="connsiteY0" fmla="*/ 0 h 2041709"/>
                  <a:gd name="connsiteX1" fmla="*/ 1687388 w 1689043"/>
                  <a:gd name="connsiteY1" fmla="*/ 935936 h 2041709"/>
                  <a:gd name="connsiteX2" fmla="*/ 0 w 1689043"/>
                  <a:gd name="connsiteY2" fmla="*/ 2041709 h 2041709"/>
                  <a:gd name="connsiteX3" fmla="*/ 1689043 w 1689043"/>
                  <a:gd name="connsiteY3" fmla="*/ 0 h 2041709"/>
                  <a:gd name="connsiteX0" fmla="*/ 1685890 w 1685890"/>
                  <a:gd name="connsiteY0" fmla="*/ 0 h 2015099"/>
                  <a:gd name="connsiteX1" fmla="*/ 1684235 w 1685890"/>
                  <a:gd name="connsiteY1" fmla="*/ 935936 h 2015099"/>
                  <a:gd name="connsiteX2" fmla="*/ 0 w 1685890"/>
                  <a:gd name="connsiteY2" fmla="*/ 2015099 h 2015099"/>
                  <a:gd name="connsiteX3" fmla="*/ 1685890 w 1685890"/>
                  <a:gd name="connsiteY3" fmla="*/ 0 h 2015099"/>
                </a:gdLst>
                <a:ahLst/>
                <a:cxnLst>
                  <a:cxn ang="0">
                    <a:pos x="connsiteX0" y="connsiteY0"/>
                  </a:cxn>
                  <a:cxn ang="0">
                    <a:pos x="connsiteX1" y="connsiteY1"/>
                  </a:cxn>
                  <a:cxn ang="0">
                    <a:pos x="connsiteX2" y="connsiteY2"/>
                  </a:cxn>
                  <a:cxn ang="0">
                    <a:pos x="connsiteX3" y="connsiteY3"/>
                  </a:cxn>
                </a:cxnLst>
                <a:rect l="l" t="t" r="r" b="b"/>
                <a:pathLst>
                  <a:path w="1685890" h="2015099">
                    <a:moveTo>
                      <a:pt x="1685890" y="0"/>
                    </a:moveTo>
                    <a:cubicBezTo>
                      <a:pt x="1685338" y="308592"/>
                      <a:pt x="1684787" y="627344"/>
                      <a:pt x="1684235" y="935936"/>
                    </a:cubicBezTo>
                    <a:lnTo>
                      <a:pt x="0" y="2015099"/>
                    </a:lnTo>
                    <a:lnTo>
                      <a:pt x="1685890" y="0"/>
                    </a:lnTo>
                    <a:close/>
                  </a:path>
                </a:pathLst>
              </a:cu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52" name="Freeform 37">
                <a:extLst>
                  <a:ext uri="{FF2B5EF4-FFF2-40B4-BE49-F238E27FC236}">
                    <a16:creationId xmlns:a16="http://schemas.microsoft.com/office/drawing/2014/main" id="{4086FFC2-3B1F-47BE-AAF1-B5A976638283}"/>
                  </a:ext>
                </a:extLst>
              </p:cNvPr>
              <p:cNvSpPr/>
              <p:nvPr/>
            </p:nvSpPr>
            <p:spPr>
              <a:xfrm flipV="1">
                <a:off x="2358445" y="4049873"/>
                <a:ext cx="2592000" cy="2010019"/>
              </a:xfrm>
              <a:custGeom>
                <a:avLst/>
                <a:gdLst>
                  <a:gd name="connsiteX0" fmla="*/ 1689043 w 1689043"/>
                  <a:gd name="connsiteY0" fmla="*/ 0 h 2036629"/>
                  <a:gd name="connsiteX1" fmla="*/ 1689043 w 1689043"/>
                  <a:gd name="connsiteY1" fmla="*/ 935936 h 2036629"/>
                  <a:gd name="connsiteX2" fmla="*/ 0 w 1689043"/>
                  <a:gd name="connsiteY2" fmla="*/ 2036629 h 2036629"/>
                  <a:gd name="connsiteX3" fmla="*/ 1689043 w 1689043"/>
                  <a:gd name="connsiteY3" fmla="*/ 0 h 2036629"/>
                  <a:gd name="connsiteX0" fmla="*/ 1682738 w 1682738"/>
                  <a:gd name="connsiteY0" fmla="*/ 0 h 2010019"/>
                  <a:gd name="connsiteX1" fmla="*/ 1682738 w 1682738"/>
                  <a:gd name="connsiteY1" fmla="*/ 935936 h 2010019"/>
                  <a:gd name="connsiteX2" fmla="*/ 0 w 1682738"/>
                  <a:gd name="connsiteY2" fmla="*/ 2010019 h 2010019"/>
                  <a:gd name="connsiteX3" fmla="*/ 1682738 w 1682738"/>
                  <a:gd name="connsiteY3" fmla="*/ 0 h 2010019"/>
                  <a:gd name="connsiteX0" fmla="*/ 1682738 w 1682738"/>
                  <a:gd name="connsiteY0" fmla="*/ 0 h 2010019"/>
                  <a:gd name="connsiteX1" fmla="*/ 1682738 w 1682738"/>
                  <a:gd name="connsiteY1" fmla="*/ 935936 h 2010019"/>
                  <a:gd name="connsiteX2" fmla="*/ 0 w 1682738"/>
                  <a:gd name="connsiteY2" fmla="*/ 2010019 h 2010019"/>
                  <a:gd name="connsiteX3" fmla="*/ 1682738 w 1682738"/>
                  <a:gd name="connsiteY3" fmla="*/ 0 h 2010019"/>
                </a:gdLst>
                <a:ahLst/>
                <a:cxnLst>
                  <a:cxn ang="0">
                    <a:pos x="connsiteX0" y="connsiteY0"/>
                  </a:cxn>
                  <a:cxn ang="0">
                    <a:pos x="connsiteX1" y="connsiteY1"/>
                  </a:cxn>
                  <a:cxn ang="0">
                    <a:pos x="connsiteX2" y="connsiteY2"/>
                  </a:cxn>
                  <a:cxn ang="0">
                    <a:pos x="connsiteX3" y="connsiteY3"/>
                  </a:cxn>
                </a:cxnLst>
                <a:rect l="l" t="t" r="r" b="b"/>
                <a:pathLst>
                  <a:path w="1682738" h="2010019">
                    <a:moveTo>
                      <a:pt x="1682738" y="0"/>
                    </a:moveTo>
                    <a:lnTo>
                      <a:pt x="1682738" y="935936"/>
                    </a:lnTo>
                    <a:lnTo>
                      <a:pt x="0" y="2010019"/>
                    </a:lnTo>
                    <a:lnTo>
                      <a:pt x="1682738" y="0"/>
                    </a:lnTo>
                    <a:close/>
                  </a:path>
                </a:pathLst>
              </a:cu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53" name="Freeform 13">
                <a:extLst>
                  <a:ext uri="{FF2B5EF4-FFF2-40B4-BE49-F238E27FC236}">
                    <a16:creationId xmlns:a16="http://schemas.microsoft.com/office/drawing/2014/main" id="{826F231A-EA28-4DEC-A712-596F0DCE3325}"/>
                  </a:ext>
                </a:extLst>
              </p:cNvPr>
              <p:cNvSpPr/>
              <p:nvPr/>
            </p:nvSpPr>
            <p:spPr>
              <a:xfrm>
                <a:off x="2358445" y="2907741"/>
                <a:ext cx="2592000" cy="976964"/>
              </a:xfrm>
              <a:custGeom>
                <a:avLst/>
                <a:gdLst>
                  <a:gd name="connsiteX0" fmla="*/ 1678159 w 1678159"/>
                  <a:gd name="connsiteY0" fmla="*/ 0 h 993897"/>
                  <a:gd name="connsiteX1" fmla="*/ 1678159 w 1678159"/>
                  <a:gd name="connsiteY1" fmla="*/ 938629 h 993897"/>
                  <a:gd name="connsiteX2" fmla="*/ 0 w 1678159"/>
                  <a:gd name="connsiteY2" fmla="*/ 993897 h 993897"/>
                  <a:gd name="connsiteX3" fmla="*/ 1678159 w 1678159"/>
                  <a:gd name="connsiteY3" fmla="*/ 0 h 993897"/>
                  <a:gd name="connsiteX0" fmla="*/ 1678159 w 1678159"/>
                  <a:gd name="connsiteY0" fmla="*/ 0 h 993897"/>
                  <a:gd name="connsiteX1" fmla="*/ 1674870 w 1678159"/>
                  <a:gd name="connsiteY1" fmla="*/ 931009 h 993897"/>
                  <a:gd name="connsiteX2" fmla="*/ 0 w 1678159"/>
                  <a:gd name="connsiteY2" fmla="*/ 993897 h 993897"/>
                  <a:gd name="connsiteX3" fmla="*/ 1678159 w 1678159"/>
                  <a:gd name="connsiteY3" fmla="*/ 0 h 993897"/>
                  <a:gd name="connsiteX0" fmla="*/ 1678159 w 1678159"/>
                  <a:gd name="connsiteY0" fmla="*/ 0 h 993897"/>
                  <a:gd name="connsiteX1" fmla="*/ 1674870 w 1678159"/>
                  <a:gd name="connsiteY1" fmla="*/ 936089 h 993897"/>
                  <a:gd name="connsiteX2" fmla="*/ 0 w 1678159"/>
                  <a:gd name="connsiteY2" fmla="*/ 993897 h 993897"/>
                  <a:gd name="connsiteX3" fmla="*/ 1678159 w 1678159"/>
                  <a:gd name="connsiteY3" fmla="*/ 0 h 993897"/>
                  <a:gd name="connsiteX0" fmla="*/ 1678159 w 1678159"/>
                  <a:gd name="connsiteY0" fmla="*/ 0 h 993897"/>
                  <a:gd name="connsiteX1" fmla="*/ 1674870 w 1678159"/>
                  <a:gd name="connsiteY1" fmla="*/ 938629 h 993897"/>
                  <a:gd name="connsiteX2" fmla="*/ 0 w 1678159"/>
                  <a:gd name="connsiteY2" fmla="*/ 993897 h 993897"/>
                  <a:gd name="connsiteX3" fmla="*/ 1678159 w 1678159"/>
                  <a:gd name="connsiteY3" fmla="*/ 0 h 993897"/>
                  <a:gd name="connsiteX0" fmla="*/ 1678159 w 1678159"/>
                  <a:gd name="connsiteY0" fmla="*/ 0 h 993897"/>
                  <a:gd name="connsiteX1" fmla="*/ 1676515 w 1678159"/>
                  <a:gd name="connsiteY1" fmla="*/ 931009 h 993897"/>
                  <a:gd name="connsiteX2" fmla="*/ 0 w 1678159"/>
                  <a:gd name="connsiteY2" fmla="*/ 993897 h 993897"/>
                  <a:gd name="connsiteX3" fmla="*/ 1678159 w 1678159"/>
                  <a:gd name="connsiteY3" fmla="*/ 0 h 993897"/>
                  <a:gd name="connsiteX0" fmla="*/ 1678159 w 1678159"/>
                  <a:gd name="connsiteY0" fmla="*/ 0 h 993897"/>
                  <a:gd name="connsiteX1" fmla="*/ 1676515 w 1678159"/>
                  <a:gd name="connsiteY1" fmla="*/ 936089 h 993897"/>
                  <a:gd name="connsiteX2" fmla="*/ 0 w 1678159"/>
                  <a:gd name="connsiteY2" fmla="*/ 993897 h 993897"/>
                  <a:gd name="connsiteX3" fmla="*/ 1678159 w 1678159"/>
                  <a:gd name="connsiteY3" fmla="*/ 0 h 993897"/>
                  <a:gd name="connsiteX0" fmla="*/ 1675027 w 1675027"/>
                  <a:gd name="connsiteY0" fmla="*/ 0 h 976964"/>
                  <a:gd name="connsiteX1" fmla="*/ 1673383 w 1675027"/>
                  <a:gd name="connsiteY1" fmla="*/ 936089 h 976964"/>
                  <a:gd name="connsiteX2" fmla="*/ 0 w 1675027"/>
                  <a:gd name="connsiteY2" fmla="*/ 976964 h 976964"/>
                  <a:gd name="connsiteX3" fmla="*/ 1675027 w 1675027"/>
                  <a:gd name="connsiteY3" fmla="*/ 0 h 976964"/>
                </a:gdLst>
                <a:ahLst/>
                <a:cxnLst>
                  <a:cxn ang="0">
                    <a:pos x="connsiteX0" y="connsiteY0"/>
                  </a:cxn>
                  <a:cxn ang="0">
                    <a:pos x="connsiteX1" y="connsiteY1"/>
                  </a:cxn>
                  <a:cxn ang="0">
                    <a:pos x="connsiteX2" y="connsiteY2"/>
                  </a:cxn>
                  <a:cxn ang="0">
                    <a:pos x="connsiteX3" y="connsiteY3"/>
                  </a:cxn>
                </a:cxnLst>
                <a:rect l="l" t="t" r="r" b="b"/>
                <a:pathLst>
                  <a:path w="1675027" h="976964">
                    <a:moveTo>
                      <a:pt x="1675027" y="0"/>
                    </a:moveTo>
                    <a:cubicBezTo>
                      <a:pt x="1673931" y="310336"/>
                      <a:pt x="1674479" y="625753"/>
                      <a:pt x="1673383" y="936089"/>
                    </a:cubicBezTo>
                    <a:lnTo>
                      <a:pt x="0" y="976964"/>
                    </a:lnTo>
                    <a:lnTo>
                      <a:pt x="1675027" y="0"/>
                    </a:lnTo>
                    <a:close/>
                  </a:path>
                </a:pathLst>
              </a:cu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54" name="Freeform 40">
                <a:extLst>
                  <a:ext uri="{FF2B5EF4-FFF2-40B4-BE49-F238E27FC236}">
                    <a16:creationId xmlns:a16="http://schemas.microsoft.com/office/drawing/2014/main" id="{9D9F7431-D35B-43CB-8CDF-738107BA3CBE}"/>
                  </a:ext>
                </a:extLst>
              </p:cNvPr>
              <p:cNvSpPr/>
              <p:nvPr/>
            </p:nvSpPr>
            <p:spPr>
              <a:xfrm flipV="1">
                <a:off x="2358445" y="3963469"/>
                <a:ext cx="2592000" cy="988399"/>
              </a:xfrm>
              <a:custGeom>
                <a:avLst/>
                <a:gdLst>
                  <a:gd name="connsiteX0" fmla="*/ 1678159 w 1678159"/>
                  <a:gd name="connsiteY0" fmla="*/ 0 h 993897"/>
                  <a:gd name="connsiteX1" fmla="*/ 1678159 w 1678159"/>
                  <a:gd name="connsiteY1" fmla="*/ 938629 h 993897"/>
                  <a:gd name="connsiteX2" fmla="*/ 0 w 1678159"/>
                  <a:gd name="connsiteY2" fmla="*/ 993897 h 993897"/>
                  <a:gd name="connsiteX3" fmla="*/ 1678159 w 1678159"/>
                  <a:gd name="connsiteY3" fmla="*/ 0 h 993897"/>
                  <a:gd name="connsiteX0" fmla="*/ 1685086 w 1685086"/>
                  <a:gd name="connsiteY0" fmla="*/ 0 h 1000824"/>
                  <a:gd name="connsiteX1" fmla="*/ 1678159 w 1685086"/>
                  <a:gd name="connsiteY1" fmla="*/ 945556 h 1000824"/>
                  <a:gd name="connsiteX2" fmla="*/ 0 w 1685086"/>
                  <a:gd name="connsiteY2" fmla="*/ 1000824 h 1000824"/>
                  <a:gd name="connsiteX3" fmla="*/ 1685086 w 1685086"/>
                  <a:gd name="connsiteY3" fmla="*/ 0 h 1000824"/>
                  <a:gd name="connsiteX0" fmla="*/ 1678158 w 1678159"/>
                  <a:gd name="connsiteY0" fmla="*/ 0 h 986969"/>
                  <a:gd name="connsiteX1" fmla="*/ 1678159 w 1678159"/>
                  <a:gd name="connsiteY1" fmla="*/ 931701 h 986969"/>
                  <a:gd name="connsiteX2" fmla="*/ 0 w 1678159"/>
                  <a:gd name="connsiteY2" fmla="*/ 986969 h 986969"/>
                  <a:gd name="connsiteX3" fmla="*/ 1678158 w 1678159"/>
                  <a:gd name="connsiteY3" fmla="*/ 0 h 986969"/>
                  <a:gd name="connsiteX0" fmla="*/ 1678158 w 1678159"/>
                  <a:gd name="connsiteY0" fmla="*/ 0 h 1007751"/>
                  <a:gd name="connsiteX1" fmla="*/ 1678159 w 1678159"/>
                  <a:gd name="connsiteY1" fmla="*/ 952483 h 1007751"/>
                  <a:gd name="connsiteX2" fmla="*/ 0 w 1678159"/>
                  <a:gd name="connsiteY2" fmla="*/ 1007751 h 1007751"/>
                  <a:gd name="connsiteX3" fmla="*/ 1678158 w 1678159"/>
                  <a:gd name="connsiteY3" fmla="*/ 0 h 1007751"/>
                  <a:gd name="connsiteX0" fmla="*/ 1678158 w 1678159"/>
                  <a:gd name="connsiteY0" fmla="*/ 0 h 1007751"/>
                  <a:gd name="connsiteX1" fmla="*/ 1678159 w 1678159"/>
                  <a:gd name="connsiteY1" fmla="*/ 934703 h 1007751"/>
                  <a:gd name="connsiteX2" fmla="*/ 0 w 1678159"/>
                  <a:gd name="connsiteY2" fmla="*/ 1007751 h 1007751"/>
                  <a:gd name="connsiteX3" fmla="*/ 1678158 w 1678159"/>
                  <a:gd name="connsiteY3" fmla="*/ 0 h 1007751"/>
                  <a:gd name="connsiteX0" fmla="*/ 1675025 w 1675026"/>
                  <a:gd name="connsiteY0" fmla="*/ 0 h 988399"/>
                  <a:gd name="connsiteX1" fmla="*/ 1675026 w 1675026"/>
                  <a:gd name="connsiteY1" fmla="*/ 934703 h 988399"/>
                  <a:gd name="connsiteX2" fmla="*/ 0 w 1675026"/>
                  <a:gd name="connsiteY2" fmla="*/ 988399 h 988399"/>
                  <a:gd name="connsiteX3" fmla="*/ 1675025 w 1675026"/>
                  <a:gd name="connsiteY3" fmla="*/ 0 h 988399"/>
                </a:gdLst>
                <a:ahLst/>
                <a:cxnLst>
                  <a:cxn ang="0">
                    <a:pos x="connsiteX0" y="connsiteY0"/>
                  </a:cxn>
                  <a:cxn ang="0">
                    <a:pos x="connsiteX1" y="connsiteY1"/>
                  </a:cxn>
                  <a:cxn ang="0">
                    <a:pos x="connsiteX2" y="connsiteY2"/>
                  </a:cxn>
                  <a:cxn ang="0">
                    <a:pos x="connsiteX3" y="connsiteY3"/>
                  </a:cxn>
                </a:cxnLst>
                <a:rect l="l" t="t" r="r" b="b"/>
                <a:pathLst>
                  <a:path w="1675026" h="988399">
                    <a:moveTo>
                      <a:pt x="1675025" y="0"/>
                    </a:moveTo>
                    <a:cubicBezTo>
                      <a:pt x="1675025" y="310567"/>
                      <a:pt x="1675026" y="624136"/>
                      <a:pt x="1675026" y="934703"/>
                    </a:cubicBezTo>
                    <a:lnTo>
                      <a:pt x="0" y="988399"/>
                    </a:lnTo>
                    <a:lnTo>
                      <a:pt x="1675025" y="0"/>
                    </a:lnTo>
                    <a:close/>
                  </a:path>
                </a:pathLst>
              </a:cu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grpSp>
          <p:nvGrpSpPr>
            <p:cNvPr id="155" name="Group 13">
              <a:extLst>
                <a:ext uri="{FF2B5EF4-FFF2-40B4-BE49-F238E27FC236}">
                  <a16:creationId xmlns:a16="http://schemas.microsoft.com/office/drawing/2014/main" id="{0EA3793B-42A2-4A91-AEF2-D68DBDC7EEEB}"/>
                </a:ext>
              </a:extLst>
            </p:cNvPr>
            <p:cNvGrpSpPr/>
            <p:nvPr/>
          </p:nvGrpSpPr>
          <p:grpSpPr>
            <a:xfrm>
              <a:off x="3707904" y="1382448"/>
              <a:ext cx="4910674" cy="3206981"/>
              <a:chOff x="4943872" y="1799718"/>
              <a:chExt cx="6547565" cy="4275975"/>
            </a:xfrm>
            <a:solidFill>
              <a:srgbClr val="C00000"/>
            </a:solidFill>
          </p:grpSpPr>
          <p:sp>
            <p:nvSpPr>
              <p:cNvPr id="156" name="Rectangle 14">
                <a:extLst>
                  <a:ext uri="{FF2B5EF4-FFF2-40B4-BE49-F238E27FC236}">
                    <a16:creationId xmlns:a16="http://schemas.microsoft.com/office/drawing/2014/main" id="{3FD55370-BB19-4EAE-8941-55CC0BB88E54}"/>
                  </a:ext>
                </a:extLst>
              </p:cNvPr>
              <p:cNvSpPr/>
              <p:nvPr/>
            </p:nvSpPr>
            <p:spPr>
              <a:xfrm>
                <a:off x="4943872" y="1799718"/>
                <a:ext cx="6540992" cy="936104"/>
              </a:xfrm>
              <a:prstGeom prst="rect">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57" name="Rectangle 15">
                <a:extLst>
                  <a:ext uri="{FF2B5EF4-FFF2-40B4-BE49-F238E27FC236}">
                    <a16:creationId xmlns:a16="http://schemas.microsoft.com/office/drawing/2014/main" id="{EB5EB475-51AD-4A8A-A6C2-20BE61607275}"/>
                  </a:ext>
                </a:extLst>
              </p:cNvPr>
              <p:cNvSpPr/>
              <p:nvPr/>
            </p:nvSpPr>
            <p:spPr>
              <a:xfrm>
                <a:off x="4950445" y="5139589"/>
                <a:ext cx="6540992" cy="936104"/>
              </a:xfrm>
              <a:prstGeom prst="rect">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158" name="Rectangle 16">
                <a:extLst>
                  <a:ext uri="{FF2B5EF4-FFF2-40B4-BE49-F238E27FC236}">
                    <a16:creationId xmlns:a16="http://schemas.microsoft.com/office/drawing/2014/main" id="{5B552C47-5C98-4E4F-B962-27FF6A8074D2}"/>
                  </a:ext>
                </a:extLst>
              </p:cNvPr>
              <p:cNvSpPr/>
              <p:nvPr/>
            </p:nvSpPr>
            <p:spPr>
              <a:xfrm>
                <a:off x="4943872" y="2907741"/>
                <a:ext cx="6540992" cy="936104"/>
              </a:xfrm>
              <a:prstGeom prst="rect">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59" name="Rectangle 17">
                <a:extLst>
                  <a:ext uri="{FF2B5EF4-FFF2-40B4-BE49-F238E27FC236}">
                    <a16:creationId xmlns:a16="http://schemas.microsoft.com/office/drawing/2014/main" id="{5145B5A6-7351-4A3A-AE42-50702580C7BF}"/>
                  </a:ext>
                </a:extLst>
              </p:cNvPr>
              <p:cNvSpPr/>
              <p:nvPr/>
            </p:nvSpPr>
            <p:spPr>
              <a:xfrm>
                <a:off x="4943872" y="4015764"/>
                <a:ext cx="6540992" cy="936104"/>
              </a:xfrm>
              <a:prstGeom prst="rect">
                <a:avLst/>
              </a:prstGeom>
              <a:solidFill>
                <a:srgbClr val="993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162" name="TextBox 161">
              <a:extLst>
                <a:ext uri="{FF2B5EF4-FFF2-40B4-BE49-F238E27FC236}">
                  <a16:creationId xmlns:a16="http://schemas.microsoft.com/office/drawing/2014/main" id="{0658BC9C-36DF-4C16-9B2D-C840B9A19629}"/>
                </a:ext>
              </a:extLst>
            </p:cNvPr>
            <p:cNvSpPr txBox="1"/>
            <p:nvPr/>
          </p:nvSpPr>
          <p:spPr>
            <a:xfrm>
              <a:off x="4669810" y="2252141"/>
              <a:ext cx="3618912" cy="584775"/>
            </a:xfrm>
            <a:prstGeom prst="rect">
              <a:avLst/>
            </a:prstGeom>
            <a:noFill/>
          </p:spPr>
          <p:txBody>
            <a:bodyPr wrap="square" rtlCol="0">
              <a:spAutoFit/>
            </a:bodyPr>
            <a:lstStyle/>
            <a:p>
              <a:pPr lvl="0"/>
              <a:r>
                <a:rPr lang="en-US" sz="1600" b="1" dirty="0">
                  <a:solidFill>
                    <a:schemeClr val="bg1"/>
                  </a:solidFill>
                </a:rPr>
                <a:t>Varied Formats to adapt to learner styles</a:t>
              </a:r>
            </a:p>
          </p:txBody>
        </p:sp>
        <p:sp>
          <p:nvSpPr>
            <p:cNvPr id="168" name="TextBox 167">
              <a:extLst>
                <a:ext uri="{FF2B5EF4-FFF2-40B4-BE49-F238E27FC236}">
                  <a16:creationId xmlns:a16="http://schemas.microsoft.com/office/drawing/2014/main" id="{17AB6095-65E8-4CD3-ADF3-101BC0B49A15}"/>
                </a:ext>
              </a:extLst>
            </p:cNvPr>
            <p:cNvSpPr txBox="1"/>
            <p:nvPr/>
          </p:nvSpPr>
          <p:spPr>
            <a:xfrm>
              <a:off x="4669810" y="3208487"/>
              <a:ext cx="3618912" cy="338554"/>
            </a:xfrm>
            <a:prstGeom prst="rect">
              <a:avLst/>
            </a:prstGeom>
            <a:noFill/>
          </p:spPr>
          <p:txBody>
            <a:bodyPr wrap="square" rtlCol="0">
              <a:spAutoFit/>
            </a:bodyPr>
            <a:lstStyle/>
            <a:p>
              <a:pPr lvl="0"/>
              <a:r>
                <a:rPr lang="en-US" sz="1600" b="1" dirty="0">
                  <a:solidFill>
                    <a:schemeClr val="bg1"/>
                  </a:solidFill>
                </a:rPr>
                <a:t>Case Based Learning Questions</a:t>
              </a:r>
            </a:p>
          </p:txBody>
        </p:sp>
        <p:sp>
          <p:nvSpPr>
            <p:cNvPr id="171" name="TextBox 170">
              <a:extLst>
                <a:ext uri="{FF2B5EF4-FFF2-40B4-BE49-F238E27FC236}">
                  <a16:creationId xmlns:a16="http://schemas.microsoft.com/office/drawing/2014/main" id="{BAB267ED-C9D0-4D45-82F5-4FE4732F40F4}"/>
                </a:ext>
              </a:extLst>
            </p:cNvPr>
            <p:cNvSpPr txBox="1"/>
            <p:nvPr/>
          </p:nvSpPr>
          <p:spPr>
            <a:xfrm>
              <a:off x="4676425" y="4065138"/>
              <a:ext cx="3618912" cy="338554"/>
            </a:xfrm>
            <a:prstGeom prst="rect">
              <a:avLst/>
            </a:prstGeom>
            <a:noFill/>
          </p:spPr>
          <p:txBody>
            <a:bodyPr wrap="square" rtlCol="0">
              <a:spAutoFit/>
            </a:bodyPr>
            <a:lstStyle/>
            <a:p>
              <a:pPr lvl="0"/>
              <a:r>
                <a:rPr lang="en-US" sz="1600" b="1" dirty="0">
                  <a:solidFill>
                    <a:schemeClr val="bg1"/>
                  </a:solidFill>
                </a:rPr>
                <a:t>High Yield Topic Summary</a:t>
              </a:r>
            </a:p>
          </p:txBody>
        </p:sp>
      </p:grpSp>
      <p:sp>
        <p:nvSpPr>
          <p:cNvPr id="7" name="Title 4">
            <a:extLst>
              <a:ext uri="{FF2B5EF4-FFF2-40B4-BE49-F238E27FC236}">
                <a16:creationId xmlns:a16="http://schemas.microsoft.com/office/drawing/2014/main" id="{C6C1617C-A843-9451-65E5-ACB52BAED5F7}"/>
              </a:ext>
            </a:extLst>
          </p:cNvPr>
          <p:cNvSpPr txBox="1">
            <a:spLocks/>
          </p:cNvSpPr>
          <p:nvPr/>
        </p:nvSpPr>
        <p:spPr>
          <a:xfrm>
            <a:off x="284019" y="441195"/>
            <a:ext cx="8004391" cy="699065"/>
          </a:xfrm>
          <a:prstGeom prst="rect">
            <a:avLst/>
          </a:prstGeom>
        </p:spPr>
        <p:txBody>
          <a:bodyPr/>
          <a:lstStyle>
            <a:lvl1pPr algn="l" defTabSz="457200" rtl="0" eaLnBrk="1" latinLnBrk="0" hangingPunct="1">
              <a:spcBef>
                <a:spcPct val="0"/>
              </a:spcBef>
              <a:buNone/>
              <a:defRPr sz="3200" b="1" i="0" kern="100" spc="0">
                <a:solidFill>
                  <a:schemeClr val="tx1"/>
                </a:solidFill>
                <a:latin typeface="Arial"/>
                <a:ea typeface="+mj-ea"/>
                <a:cs typeface="Arial"/>
              </a:defRPr>
            </a:lvl1pPr>
          </a:lstStyle>
          <a:p>
            <a:r>
              <a:rPr lang="en-US"/>
              <a:t>Innovative Design</a:t>
            </a:r>
            <a:endParaRPr lang="en-US" dirty="0"/>
          </a:p>
        </p:txBody>
      </p:sp>
      <p:sp>
        <p:nvSpPr>
          <p:cNvPr id="10" name="Rectangle 9">
            <a:extLst>
              <a:ext uri="{FF2B5EF4-FFF2-40B4-BE49-F238E27FC236}">
                <a16:creationId xmlns:a16="http://schemas.microsoft.com/office/drawing/2014/main" id="{182DFB9B-CA2E-50E2-7588-DBC70258B438}"/>
              </a:ext>
            </a:extLst>
          </p:cNvPr>
          <p:cNvSpPr/>
          <p:nvPr/>
        </p:nvSpPr>
        <p:spPr>
          <a:xfrm>
            <a:off x="167291" y="1922416"/>
            <a:ext cx="1960742" cy="1088121"/>
          </a:xfrm>
          <a:prstGeom prst="rect">
            <a:avLst/>
          </a:prstGeom>
          <a:solidFill>
            <a:srgbClr val="993E3C"/>
          </a:solidFill>
        </p:spPr>
        <p:style>
          <a:lnRef idx="2">
            <a:schemeClr val="lt1">
              <a:hueOff val="0"/>
              <a:satOff val="0"/>
              <a:lumOff val="0"/>
              <a:alphaOff val="0"/>
            </a:schemeClr>
          </a:lnRef>
          <a:fillRef idx="1">
            <a:schemeClr val="accent2">
              <a:shade val="60000"/>
              <a:hueOff val="0"/>
              <a:satOff val="0"/>
              <a:lumOff val="0"/>
              <a:alphaOff val="0"/>
            </a:schemeClr>
          </a:fillRef>
          <a:effectRef idx="0">
            <a:schemeClr val="accent2">
              <a:shade val="60000"/>
              <a:hueOff val="0"/>
              <a:satOff val="0"/>
              <a:lumOff val="0"/>
              <a:alphaOff val="0"/>
            </a:schemeClr>
          </a:effectRef>
          <a:fontRef idx="minor">
            <a:schemeClr val="lt1"/>
          </a:fontRef>
        </p:style>
        <p:txBody>
          <a:bodyPr/>
          <a:lstStyle/>
          <a:p>
            <a:endParaRPr lang="en-US"/>
          </a:p>
        </p:txBody>
      </p:sp>
      <p:grpSp>
        <p:nvGrpSpPr>
          <p:cNvPr id="11" name="Group 10">
            <a:extLst>
              <a:ext uri="{FF2B5EF4-FFF2-40B4-BE49-F238E27FC236}">
                <a16:creationId xmlns:a16="http://schemas.microsoft.com/office/drawing/2014/main" id="{1C236A5B-73F1-33C7-7F00-18ED9132EAB3}"/>
              </a:ext>
            </a:extLst>
          </p:cNvPr>
          <p:cNvGrpSpPr/>
          <p:nvPr/>
        </p:nvGrpSpPr>
        <p:grpSpPr>
          <a:xfrm>
            <a:off x="330550" y="2077512"/>
            <a:ext cx="1960742" cy="1088121"/>
            <a:chOff x="2859090" y="631502"/>
            <a:chExt cx="1469331" cy="933025"/>
          </a:xfrm>
        </p:grpSpPr>
        <p:sp>
          <p:nvSpPr>
            <p:cNvPr id="12" name="Rectangle: Rounded Corners 11">
              <a:extLst>
                <a:ext uri="{FF2B5EF4-FFF2-40B4-BE49-F238E27FC236}">
                  <a16:creationId xmlns:a16="http://schemas.microsoft.com/office/drawing/2014/main" id="{39621F8B-C333-7715-599B-690CECDDC203}"/>
                </a:ext>
              </a:extLst>
            </p:cNvPr>
            <p:cNvSpPr/>
            <p:nvPr/>
          </p:nvSpPr>
          <p:spPr>
            <a:xfrm>
              <a:off x="2859090" y="631502"/>
              <a:ext cx="1469331" cy="933025"/>
            </a:xfrm>
            <a:prstGeom prst="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3" name="Rectangle: Rounded Corners 5">
              <a:extLst>
                <a:ext uri="{FF2B5EF4-FFF2-40B4-BE49-F238E27FC236}">
                  <a16:creationId xmlns:a16="http://schemas.microsoft.com/office/drawing/2014/main" id="{5309D7CC-5112-11A5-61AF-078B48796223}"/>
                </a:ext>
              </a:extLst>
            </p:cNvPr>
            <p:cNvSpPr txBox="1"/>
            <p:nvPr/>
          </p:nvSpPr>
          <p:spPr>
            <a:xfrm>
              <a:off x="2886417" y="658829"/>
              <a:ext cx="1414677" cy="8783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Learning Module</a:t>
              </a:r>
            </a:p>
          </p:txBody>
        </p:sp>
      </p:grpSp>
      <p:sp>
        <p:nvSpPr>
          <p:cNvPr id="14" name="TextBox 13">
            <a:extLst>
              <a:ext uri="{FF2B5EF4-FFF2-40B4-BE49-F238E27FC236}">
                <a16:creationId xmlns:a16="http://schemas.microsoft.com/office/drawing/2014/main" id="{4525E60C-7ACF-4220-8285-67774E210FA6}"/>
              </a:ext>
            </a:extLst>
          </p:cNvPr>
          <p:cNvSpPr txBox="1"/>
          <p:nvPr/>
        </p:nvSpPr>
        <p:spPr>
          <a:xfrm>
            <a:off x="5194920" y="1181634"/>
            <a:ext cx="3618912" cy="584775"/>
          </a:xfrm>
          <a:prstGeom prst="rect">
            <a:avLst/>
          </a:prstGeom>
          <a:noFill/>
        </p:spPr>
        <p:txBody>
          <a:bodyPr wrap="square" rtlCol="0">
            <a:spAutoFit/>
          </a:bodyPr>
          <a:lstStyle/>
          <a:p>
            <a:pPr lvl="0"/>
            <a:r>
              <a:rPr lang="en-US" sz="1600" b="1" dirty="0">
                <a:solidFill>
                  <a:schemeClr val="bg1"/>
                </a:solidFill>
              </a:rPr>
              <a:t>Based on Learning Science principles </a:t>
            </a:r>
          </a:p>
        </p:txBody>
      </p:sp>
    </p:spTree>
    <p:extLst>
      <p:ext uri="{BB962C8B-B14F-4D97-AF65-F5344CB8AC3E}">
        <p14:creationId xmlns:p14="http://schemas.microsoft.com/office/powerpoint/2010/main" val="1441458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E4978-1E88-3FF1-B81C-7864F4F46E12}"/>
            </a:ext>
          </a:extLst>
        </p:cNvPr>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8A9CE8D-F5AE-000C-4C25-A232A7F7D719}"/>
              </a:ext>
            </a:extLst>
          </p:cNvPr>
          <p:cNvGraphicFramePr/>
          <p:nvPr>
            <p:extLst>
              <p:ext uri="{D42A27DB-BD31-4B8C-83A1-F6EECF244321}">
                <p14:modId xmlns:p14="http://schemas.microsoft.com/office/powerpoint/2010/main" val="2788649923"/>
              </p:ext>
            </p:extLst>
          </p:nvPr>
        </p:nvGraphicFramePr>
        <p:xfrm>
          <a:off x="1395796" y="205740"/>
          <a:ext cx="6352408" cy="42578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89066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19DFA-07B6-0691-21AE-E75DC81179D0}"/>
              </a:ext>
            </a:extLst>
          </p:cNvPr>
          <p:cNvSpPr>
            <a:spLocks noGrp="1"/>
          </p:cNvSpPr>
          <p:nvPr>
            <p:ph type="ctrTitle"/>
          </p:nvPr>
        </p:nvSpPr>
        <p:spPr/>
        <p:txBody>
          <a:bodyPr/>
          <a:lstStyle/>
          <a:p>
            <a:r>
              <a:rPr lang="en-US"/>
              <a:t>Module Format </a:t>
            </a:r>
          </a:p>
        </p:txBody>
      </p:sp>
      <p:graphicFrame>
        <p:nvGraphicFramePr>
          <p:cNvPr id="4" name="Content Placeholder 4">
            <a:extLst>
              <a:ext uri="{FF2B5EF4-FFF2-40B4-BE49-F238E27FC236}">
                <a16:creationId xmlns:a16="http://schemas.microsoft.com/office/drawing/2014/main" id="{38FCD7BC-0703-5CBF-2CEC-76265BB8297C}"/>
              </a:ext>
            </a:extLst>
          </p:cNvPr>
          <p:cNvGraphicFramePr>
            <a:graphicFrameLocks noGrp="1"/>
          </p:cNvGraphicFramePr>
          <p:nvPr>
            <p:extLst>
              <p:ext uri="{D42A27DB-BD31-4B8C-83A1-F6EECF244321}">
                <p14:modId xmlns:p14="http://schemas.microsoft.com/office/powerpoint/2010/main" val="1803243994"/>
              </p:ext>
            </p:extLst>
          </p:nvPr>
        </p:nvGraphicFramePr>
        <p:xfrm>
          <a:off x="426090" y="1166525"/>
          <a:ext cx="8015287" cy="2811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7128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BCBA1-64B6-1C5B-29EB-51DFBDD22B0C}"/>
              </a:ext>
            </a:extLst>
          </p:cNvPr>
          <p:cNvSpPr>
            <a:spLocks noGrp="1"/>
          </p:cNvSpPr>
          <p:nvPr>
            <p:ph type="title"/>
          </p:nvPr>
        </p:nvSpPr>
        <p:spPr/>
        <p:txBody>
          <a:bodyPr/>
          <a:lstStyle/>
          <a:p>
            <a:r>
              <a:rPr lang="en-US" dirty="0"/>
              <a:t>Module Walkthrough </a:t>
            </a:r>
          </a:p>
        </p:txBody>
      </p:sp>
      <p:sp>
        <p:nvSpPr>
          <p:cNvPr id="3" name="Text Placeholder 2">
            <a:extLst>
              <a:ext uri="{FF2B5EF4-FFF2-40B4-BE49-F238E27FC236}">
                <a16:creationId xmlns:a16="http://schemas.microsoft.com/office/drawing/2014/main" id="{1DD13B3C-AC65-4CE4-349E-F79ED2F51738}"/>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5597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1056AE9-712B-F008-9A02-1EE3C5851378}"/>
              </a:ext>
            </a:extLst>
          </p:cNvPr>
          <p:cNvPicPr>
            <a:picLocks noChangeAspect="1"/>
          </p:cNvPicPr>
          <p:nvPr/>
        </p:nvPicPr>
        <p:blipFill>
          <a:blip r:embed="rId3"/>
          <a:stretch>
            <a:fillRect/>
          </a:stretch>
        </p:blipFill>
        <p:spPr>
          <a:xfrm>
            <a:off x="1883137" y="69273"/>
            <a:ext cx="4851254" cy="4698592"/>
          </a:xfrm>
          <a:prstGeom prst="rect">
            <a:avLst/>
          </a:prstGeom>
        </p:spPr>
      </p:pic>
      <p:sp>
        <p:nvSpPr>
          <p:cNvPr id="9" name="Text Placeholder 8">
            <a:extLst>
              <a:ext uri="{FF2B5EF4-FFF2-40B4-BE49-F238E27FC236}">
                <a16:creationId xmlns:a16="http://schemas.microsoft.com/office/drawing/2014/main" id="{D73F3713-F8CF-0B8C-4DBD-C84A7FA217B7}"/>
              </a:ext>
            </a:extLst>
          </p:cNvPr>
          <p:cNvSpPr>
            <a:spLocks noGrp="1"/>
          </p:cNvSpPr>
          <p:nvPr>
            <p:ph type="body" sz="quarter" idx="10"/>
          </p:nvPr>
        </p:nvSpPr>
        <p:spPr/>
        <p:txBody>
          <a:bodyPr/>
          <a:lstStyle/>
          <a:p>
            <a:r>
              <a:rPr lang="en-US" sz="1400" b="1" dirty="0"/>
              <a:t>Module Example</a:t>
            </a:r>
          </a:p>
        </p:txBody>
      </p:sp>
    </p:spTree>
    <p:extLst>
      <p:ext uri="{BB962C8B-B14F-4D97-AF65-F5344CB8AC3E}">
        <p14:creationId xmlns:p14="http://schemas.microsoft.com/office/powerpoint/2010/main" val="302626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6899788-B1CA-185F-FD34-D0E321EC8AE3}"/>
              </a:ext>
            </a:extLst>
          </p:cNvPr>
          <p:cNvPicPr>
            <a:picLocks noChangeAspect="1"/>
          </p:cNvPicPr>
          <p:nvPr/>
        </p:nvPicPr>
        <p:blipFill>
          <a:blip r:embed="rId3"/>
          <a:stretch>
            <a:fillRect/>
          </a:stretch>
        </p:blipFill>
        <p:spPr>
          <a:xfrm>
            <a:off x="4819292" y="1690254"/>
            <a:ext cx="4324708" cy="2426277"/>
          </a:xfrm>
          <a:prstGeom prst="rect">
            <a:avLst/>
          </a:prstGeom>
        </p:spPr>
      </p:pic>
      <p:pic>
        <p:nvPicPr>
          <p:cNvPr id="4" name="Picture 3">
            <a:extLst>
              <a:ext uri="{FF2B5EF4-FFF2-40B4-BE49-F238E27FC236}">
                <a16:creationId xmlns:a16="http://schemas.microsoft.com/office/drawing/2014/main" id="{1DDF7512-9FC8-7A8B-F21F-11C33BD98680}"/>
              </a:ext>
            </a:extLst>
          </p:cNvPr>
          <p:cNvPicPr>
            <a:picLocks noChangeAspect="1"/>
          </p:cNvPicPr>
          <p:nvPr/>
        </p:nvPicPr>
        <p:blipFill>
          <a:blip r:embed="rId4"/>
          <a:stretch>
            <a:fillRect/>
          </a:stretch>
        </p:blipFill>
        <p:spPr>
          <a:xfrm>
            <a:off x="235709" y="945444"/>
            <a:ext cx="4433273" cy="2505202"/>
          </a:xfrm>
          <a:prstGeom prst="rect">
            <a:avLst/>
          </a:prstGeom>
        </p:spPr>
      </p:pic>
      <p:sp>
        <p:nvSpPr>
          <p:cNvPr id="5" name="Text Placeholder 8">
            <a:extLst>
              <a:ext uri="{FF2B5EF4-FFF2-40B4-BE49-F238E27FC236}">
                <a16:creationId xmlns:a16="http://schemas.microsoft.com/office/drawing/2014/main" id="{532F5232-2B9D-367B-65B2-AFE2C72345AA}"/>
              </a:ext>
            </a:extLst>
          </p:cNvPr>
          <p:cNvSpPr txBox="1">
            <a:spLocks/>
          </p:cNvSpPr>
          <p:nvPr/>
        </p:nvSpPr>
        <p:spPr>
          <a:xfrm>
            <a:off x="4833956" y="179431"/>
            <a:ext cx="3700462" cy="252412"/>
          </a:xfrm>
          <a:prstGeom prst="rect">
            <a:avLst/>
          </a:prstGeom>
        </p:spPr>
        <p:txBody>
          <a:bodyPr/>
          <a:lst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400" b="1" dirty="0"/>
              <a:t>Module Example</a:t>
            </a:r>
          </a:p>
        </p:txBody>
      </p:sp>
    </p:spTree>
    <p:extLst>
      <p:ext uri="{BB962C8B-B14F-4D97-AF65-F5344CB8AC3E}">
        <p14:creationId xmlns:p14="http://schemas.microsoft.com/office/powerpoint/2010/main" val="4261705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99E6CC-3DA3-1F68-04B6-3983715BBFE7}"/>
              </a:ext>
            </a:extLst>
          </p:cNvPr>
          <p:cNvPicPr>
            <a:picLocks noChangeAspect="1"/>
          </p:cNvPicPr>
          <p:nvPr/>
        </p:nvPicPr>
        <p:blipFill>
          <a:blip r:embed="rId3"/>
          <a:stretch>
            <a:fillRect/>
          </a:stretch>
        </p:blipFill>
        <p:spPr>
          <a:xfrm>
            <a:off x="211137" y="1061849"/>
            <a:ext cx="8278380" cy="2715004"/>
          </a:xfrm>
          <a:prstGeom prst="rect">
            <a:avLst/>
          </a:prstGeom>
        </p:spPr>
      </p:pic>
      <p:sp>
        <p:nvSpPr>
          <p:cNvPr id="4" name="Text Placeholder 8">
            <a:extLst>
              <a:ext uri="{FF2B5EF4-FFF2-40B4-BE49-F238E27FC236}">
                <a16:creationId xmlns:a16="http://schemas.microsoft.com/office/drawing/2014/main" id="{CE77B0E7-C8F4-833F-A04E-63455C8AB27C}"/>
              </a:ext>
            </a:extLst>
          </p:cNvPr>
          <p:cNvSpPr txBox="1">
            <a:spLocks/>
          </p:cNvSpPr>
          <p:nvPr/>
        </p:nvSpPr>
        <p:spPr>
          <a:xfrm>
            <a:off x="4833956" y="179431"/>
            <a:ext cx="3700462" cy="252412"/>
          </a:xfrm>
          <a:prstGeom prst="rect">
            <a:avLst/>
          </a:prstGeom>
        </p:spPr>
        <p:txBody>
          <a:bodyPr/>
          <a:lst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400" b="1" dirty="0"/>
              <a:t>Module Example</a:t>
            </a:r>
          </a:p>
        </p:txBody>
      </p:sp>
    </p:spTree>
    <p:extLst>
      <p:ext uri="{BB962C8B-B14F-4D97-AF65-F5344CB8AC3E}">
        <p14:creationId xmlns:p14="http://schemas.microsoft.com/office/powerpoint/2010/main" val="131028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U-SchMedicine wide PPT" id="{B3DDDD56-FC3F-7241-8270-5F9677A0926B}" vid="{60B74AE3-677B-FC4F-B870-143C54B7C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ea1ae2dd-f49a-4c5b-af71-10f082ba8a5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ED90104250D594EAF19EB082A029C00" ma:contentTypeVersion="13" ma:contentTypeDescription="Create a new document." ma:contentTypeScope="" ma:versionID="8c4fe4855de9dae3416af9d64798afb0">
  <xsd:schema xmlns:xsd="http://www.w3.org/2001/XMLSchema" xmlns:xs="http://www.w3.org/2001/XMLSchema" xmlns:p="http://schemas.microsoft.com/office/2006/metadata/properties" xmlns:ns3="ea1ae2dd-f49a-4c5b-af71-10f082ba8a5f" xmlns:ns4="d8db9233-713c-47a5-bbe0-dc73fff0094b" targetNamespace="http://schemas.microsoft.com/office/2006/metadata/properties" ma:root="true" ma:fieldsID="cd506441a4892986fd416fe04b86f9fa" ns3:_="" ns4:_="">
    <xsd:import namespace="ea1ae2dd-f49a-4c5b-af71-10f082ba8a5f"/>
    <xsd:import namespace="d8db9233-713c-47a5-bbe0-dc73fff0094b"/>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ObjectDetectorVersions" minOccurs="0"/>
                <xsd:element ref="ns3:MediaServiceDateTaken" minOccurs="0"/>
                <xsd:element ref="ns3:MediaServiceSystemTags" minOccurs="0"/>
                <xsd:element ref="ns3:MediaServiceGenerationTime" minOccurs="0"/>
                <xsd:element ref="ns3:MediaServiceEventHashCode"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1ae2dd-f49a-4c5b-af71-10f082ba8a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SystemTags" ma:index="16" nillable="true" ma:displayName="MediaServiceSystemTags" ma:hidden="true" ma:internalName="MediaServiceSystemTags" ma:readOnly="true">
      <xsd:simpleType>
        <xsd:restriction base="dms:Note"/>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8db9233-713c-47a5-bbe0-dc73fff0094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F2769-7194-4217-93D3-3AF3A4742282}">
  <ds:schemaRefs>
    <ds:schemaRef ds:uri="d8db9233-713c-47a5-bbe0-dc73fff0094b"/>
    <ds:schemaRef ds:uri="http://www.w3.org/XML/1998/namespace"/>
    <ds:schemaRef ds:uri="http://schemas.microsoft.com/office/2006/documentManagement/types"/>
    <ds:schemaRef ds:uri="http://schemas.microsoft.com/office/infopath/2007/PartnerControls"/>
    <ds:schemaRef ds:uri="ea1ae2dd-f49a-4c5b-af71-10f082ba8a5f"/>
    <ds:schemaRef ds:uri="http://purl.org/dc/terms/"/>
    <ds:schemaRef ds:uri="http://purl.org/dc/elements/1.1/"/>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95879453-ED20-4F6A-99BC-83D2E673FEA7}">
  <ds:schemaRefs>
    <ds:schemaRef ds:uri="d8db9233-713c-47a5-bbe0-dc73fff0094b"/>
    <ds:schemaRef ds:uri="ea1ae2dd-f49a-4c5b-af71-10f082ba8a5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IU-SchMedicine wide PPT</Template>
  <TotalTime>3853</TotalTime>
  <Words>1566</Words>
  <Application>Microsoft Office PowerPoint</Application>
  <PresentationFormat>On-screen Show (16:9)</PresentationFormat>
  <Paragraphs>104</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Courier New</vt:lpstr>
      <vt:lpstr>Wingdings</vt:lpstr>
      <vt:lpstr>Main</vt:lpstr>
      <vt:lpstr>Multimodality, Online Oncology Learning Curriculum: An Adaptable, Asynchronous Learning Resource</vt:lpstr>
      <vt:lpstr>Increasing Exposure To Oncology</vt:lpstr>
      <vt:lpstr>PowerPoint Presentation</vt:lpstr>
      <vt:lpstr>PowerPoint Presentation</vt:lpstr>
      <vt:lpstr>Module Format </vt:lpstr>
      <vt:lpstr>Module Walkthrough </vt:lpstr>
      <vt:lpstr>PowerPoint Presentation</vt:lpstr>
      <vt:lpstr>PowerPoint Presentation</vt:lpstr>
      <vt:lpstr>PowerPoint Presentation</vt:lpstr>
      <vt:lpstr>PowerPoint Presentation</vt:lpstr>
      <vt:lpstr>PowerPoint Presentation</vt:lpstr>
      <vt:lpstr>Outcomes </vt:lpstr>
      <vt:lpstr>PowerPoint Presentation</vt:lpstr>
      <vt:lpstr>Take Home Point</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Pham, Phillip Phi</dc:creator>
  <cp:lastModifiedBy>Pham, Phillip Phi</cp:lastModifiedBy>
  <cp:revision>7</cp:revision>
  <cp:lastPrinted>2018-12-18T16:32:29Z</cp:lastPrinted>
  <dcterms:created xsi:type="dcterms:W3CDTF">2024-02-06T02:43:13Z</dcterms:created>
  <dcterms:modified xsi:type="dcterms:W3CDTF">2024-04-25T13:22:39Z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0x010100AED90104250D594EAF19EB082A029C00</vt:lpwstr>
  </property>
</Properties>
</file>