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58" r:id="rId3"/>
    <p:sldId id="311" r:id="rId4"/>
    <p:sldId id="314" r:id="rId5"/>
    <p:sldId id="321" r:id="rId6"/>
    <p:sldId id="322" r:id="rId7"/>
    <p:sldId id="319" r:id="rId8"/>
    <p:sldId id="320" r:id="rId9"/>
    <p:sldId id="325" r:id="rId10"/>
    <p:sldId id="324" r:id="rId11"/>
    <p:sldId id="335" r:id="rId12"/>
    <p:sldId id="331" r:id="rId13"/>
    <p:sldId id="327" r:id="rId14"/>
    <p:sldId id="330" r:id="rId15"/>
    <p:sldId id="332" r:id="rId16"/>
    <p:sldId id="316" r:id="rId17"/>
    <p:sldId id="317" r:id="rId18"/>
    <p:sldId id="318"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Oxygen" panose="02000503000000000000" pitchFamily="2" charset="0"/>
      <p:regular r:id="rId25"/>
      <p:bold r:id="rId26"/>
    </p:embeddedFont>
    <p:embeddedFont>
      <p:font typeface="Oxygen Light" panose="02000303000000000000" pitchFamily="2" charset="0"/>
      <p:regular r:id="rId27"/>
      <p:bold r:id="rId28"/>
    </p:embeddedFont>
    <p:embeddedFont>
      <p:font typeface="Zilla Slab SemiBold" panose="020B0604020202020204" charset="0"/>
      <p:bold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y, Katharine" initials="MK" lastIdx="2" clrIdx="0">
    <p:extLst>
      <p:ext uri="{19B8F6BF-5375-455C-9EA6-DF929625EA0E}">
        <p15:presenceInfo xmlns:p15="http://schemas.microsoft.com/office/powerpoint/2012/main" userId="S::macyk@iu.edu::80e598a2-719b-4f78-bac7-529462b049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A3B9B9-3E48-4DE0-B4B3-EDBC628085BA}" v="3" dt="2023-04-10T13:40:16.124"/>
  </p1510:revLst>
</p1510:revInfo>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328" autoAdjust="0"/>
  </p:normalViewPr>
  <p:slideViewPr>
    <p:cSldViewPr snapToGrid="0">
      <p:cViewPr varScale="1">
        <p:scale>
          <a:sx n="59" d="100"/>
          <a:sy n="59" d="100"/>
        </p:scale>
        <p:origin x="150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90A3B9B9-3E48-4DE0-B4B3-EDBC628085BA}"/>
    <pc:docChg chg="custSel addSld delSld modSld">
      <pc:chgData name="Macy, Katharine" userId="80e598a2-719b-4f78-bac7-529462b04968" providerId="ADAL" clId="{90A3B9B9-3E48-4DE0-B4B3-EDBC628085BA}" dt="2023-04-10T15:23:08.454" v="414" actId="20577"/>
      <pc:docMkLst>
        <pc:docMk/>
      </pc:docMkLst>
      <pc:sldChg chg="delSp modSp mod">
        <pc:chgData name="Macy, Katharine" userId="80e598a2-719b-4f78-bac7-529462b04968" providerId="ADAL" clId="{90A3B9B9-3E48-4DE0-B4B3-EDBC628085BA}" dt="2023-04-10T15:23:08.454" v="414" actId="20577"/>
        <pc:sldMkLst>
          <pc:docMk/>
          <pc:sldMk cId="0" sldId="256"/>
        </pc:sldMkLst>
        <pc:spChg chg="del">
          <ac:chgData name="Macy, Katharine" userId="80e598a2-719b-4f78-bac7-529462b04968" providerId="ADAL" clId="{90A3B9B9-3E48-4DE0-B4B3-EDBC628085BA}" dt="2023-04-10T13:28:23.612" v="1" actId="478"/>
          <ac:spMkLst>
            <pc:docMk/>
            <pc:sldMk cId="0" sldId="256"/>
            <ac:spMk id="8" creationId="{CF5E09E0-BA49-47D8-BD31-FD2B832AA593}"/>
          </ac:spMkLst>
        </pc:spChg>
        <pc:spChg chg="mod">
          <ac:chgData name="Macy, Katharine" userId="80e598a2-719b-4f78-bac7-529462b04968" providerId="ADAL" clId="{90A3B9B9-3E48-4DE0-B4B3-EDBC628085BA}" dt="2023-04-10T15:23:08.454" v="414" actId="20577"/>
          <ac:spMkLst>
            <pc:docMk/>
            <pc:sldMk cId="0" sldId="256"/>
            <ac:spMk id="69" creationId="{00000000-0000-0000-0000-000000000000}"/>
          </ac:spMkLst>
        </pc:spChg>
        <pc:picChg chg="del">
          <ac:chgData name="Macy, Katharine" userId="80e598a2-719b-4f78-bac7-529462b04968" providerId="ADAL" clId="{90A3B9B9-3E48-4DE0-B4B3-EDBC628085BA}" dt="2023-04-10T13:28:26.697" v="2" actId="478"/>
          <ac:picMkLst>
            <pc:docMk/>
            <pc:sldMk cId="0" sldId="256"/>
            <ac:picMk id="5" creationId="{C3079E1B-6C03-4D17-B5BA-8D5C60A9A5BA}"/>
          </ac:picMkLst>
        </pc:picChg>
        <pc:picChg chg="del">
          <ac:chgData name="Macy, Katharine" userId="80e598a2-719b-4f78-bac7-529462b04968" providerId="ADAL" clId="{90A3B9B9-3E48-4DE0-B4B3-EDBC628085BA}" dt="2023-04-10T13:34:26.968" v="81" actId="478"/>
          <ac:picMkLst>
            <pc:docMk/>
            <pc:sldMk cId="0" sldId="256"/>
            <ac:picMk id="1026" creationId="{7DC1DB6B-5E94-466C-BAE8-BE4D17EAE68B}"/>
          </ac:picMkLst>
        </pc:picChg>
      </pc:sldChg>
      <pc:sldChg chg="del">
        <pc:chgData name="Macy, Katharine" userId="80e598a2-719b-4f78-bac7-529462b04968" providerId="ADAL" clId="{90A3B9B9-3E48-4DE0-B4B3-EDBC628085BA}" dt="2023-04-10T13:28:12.816" v="0" actId="47"/>
        <pc:sldMkLst>
          <pc:docMk/>
          <pc:sldMk cId="0" sldId="259"/>
        </pc:sldMkLst>
      </pc:sldChg>
      <pc:sldChg chg="del">
        <pc:chgData name="Macy, Katharine" userId="80e598a2-719b-4f78-bac7-529462b04968" providerId="ADAL" clId="{90A3B9B9-3E48-4DE0-B4B3-EDBC628085BA}" dt="2023-04-10T13:28:12.816" v="0" actId="47"/>
        <pc:sldMkLst>
          <pc:docMk/>
          <pc:sldMk cId="362374556" sldId="295"/>
        </pc:sldMkLst>
      </pc:sldChg>
      <pc:sldChg chg="del">
        <pc:chgData name="Macy, Katharine" userId="80e598a2-719b-4f78-bac7-529462b04968" providerId="ADAL" clId="{90A3B9B9-3E48-4DE0-B4B3-EDBC628085BA}" dt="2023-04-10T13:28:12.816" v="0" actId="47"/>
        <pc:sldMkLst>
          <pc:docMk/>
          <pc:sldMk cId="2746140310" sldId="296"/>
        </pc:sldMkLst>
      </pc:sldChg>
      <pc:sldChg chg="del">
        <pc:chgData name="Macy, Katharine" userId="80e598a2-719b-4f78-bac7-529462b04968" providerId="ADAL" clId="{90A3B9B9-3E48-4DE0-B4B3-EDBC628085BA}" dt="2023-04-10T13:28:12.816" v="0" actId="47"/>
        <pc:sldMkLst>
          <pc:docMk/>
          <pc:sldMk cId="1478371219" sldId="297"/>
        </pc:sldMkLst>
      </pc:sldChg>
      <pc:sldChg chg="del">
        <pc:chgData name="Macy, Katharine" userId="80e598a2-719b-4f78-bac7-529462b04968" providerId="ADAL" clId="{90A3B9B9-3E48-4DE0-B4B3-EDBC628085BA}" dt="2023-04-10T13:29:05.943" v="71" actId="47"/>
        <pc:sldMkLst>
          <pc:docMk/>
          <pc:sldMk cId="266398598" sldId="298"/>
        </pc:sldMkLst>
      </pc:sldChg>
      <pc:sldChg chg="del">
        <pc:chgData name="Macy, Katharine" userId="80e598a2-719b-4f78-bac7-529462b04968" providerId="ADAL" clId="{90A3B9B9-3E48-4DE0-B4B3-EDBC628085BA}" dt="2023-04-10T13:28:12.816" v="0" actId="47"/>
        <pc:sldMkLst>
          <pc:docMk/>
          <pc:sldMk cId="1067987178" sldId="299"/>
        </pc:sldMkLst>
      </pc:sldChg>
      <pc:sldChg chg="del">
        <pc:chgData name="Macy, Katharine" userId="80e598a2-719b-4f78-bac7-529462b04968" providerId="ADAL" clId="{90A3B9B9-3E48-4DE0-B4B3-EDBC628085BA}" dt="2023-04-10T13:28:12.816" v="0" actId="47"/>
        <pc:sldMkLst>
          <pc:docMk/>
          <pc:sldMk cId="2242403178" sldId="300"/>
        </pc:sldMkLst>
      </pc:sldChg>
      <pc:sldChg chg="del">
        <pc:chgData name="Macy, Katharine" userId="80e598a2-719b-4f78-bac7-529462b04968" providerId="ADAL" clId="{90A3B9B9-3E48-4DE0-B4B3-EDBC628085BA}" dt="2023-04-10T13:28:12.816" v="0" actId="47"/>
        <pc:sldMkLst>
          <pc:docMk/>
          <pc:sldMk cId="165152757" sldId="301"/>
        </pc:sldMkLst>
      </pc:sldChg>
      <pc:sldChg chg="del">
        <pc:chgData name="Macy, Katharine" userId="80e598a2-719b-4f78-bac7-529462b04968" providerId="ADAL" clId="{90A3B9B9-3E48-4DE0-B4B3-EDBC628085BA}" dt="2023-04-10T13:28:12.816" v="0" actId="47"/>
        <pc:sldMkLst>
          <pc:docMk/>
          <pc:sldMk cId="1801334323" sldId="302"/>
        </pc:sldMkLst>
      </pc:sldChg>
      <pc:sldChg chg="del">
        <pc:chgData name="Macy, Katharine" userId="80e598a2-719b-4f78-bac7-529462b04968" providerId="ADAL" clId="{90A3B9B9-3E48-4DE0-B4B3-EDBC628085BA}" dt="2023-04-10T13:28:12.816" v="0" actId="47"/>
        <pc:sldMkLst>
          <pc:docMk/>
          <pc:sldMk cId="179730247" sldId="303"/>
        </pc:sldMkLst>
      </pc:sldChg>
      <pc:sldChg chg="del">
        <pc:chgData name="Macy, Katharine" userId="80e598a2-719b-4f78-bac7-529462b04968" providerId="ADAL" clId="{90A3B9B9-3E48-4DE0-B4B3-EDBC628085BA}" dt="2023-04-10T13:28:12.816" v="0" actId="47"/>
        <pc:sldMkLst>
          <pc:docMk/>
          <pc:sldMk cId="1626478804" sldId="305"/>
        </pc:sldMkLst>
      </pc:sldChg>
      <pc:sldChg chg="del">
        <pc:chgData name="Macy, Katharine" userId="80e598a2-719b-4f78-bac7-529462b04968" providerId="ADAL" clId="{90A3B9B9-3E48-4DE0-B4B3-EDBC628085BA}" dt="2023-04-10T13:28:12.816" v="0" actId="47"/>
        <pc:sldMkLst>
          <pc:docMk/>
          <pc:sldMk cId="3202115690" sldId="306"/>
        </pc:sldMkLst>
      </pc:sldChg>
      <pc:sldChg chg="del">
        <pc:chgData name="Macy, Katharine" userId="80e598a2-719b-4f78-bac7-529462b04968" providerId="ADAL" clId="{90A3B9B9-3E48-4DE0-B4B3-EDBC628085BA}" dt="2023-04-10T13:28:12.816" v="0" actId="47"/>
        <pc:sldMkLst>
          <pc:docMk/>
          <pc:sldMk cId="2082805276" sldId="307"/>
        </pc:sldMkLst>
      </pc:sldChg>
      <pc:sldChg chg="del">
        <pc:chgData name="Macy, Katharine" userId="80e598a2-719b-4f78-bac7-529462b04968" providerId="ADAL" clId="{90A3B9B9-3E48-4DE0-B4B3-EDBC628085BA}" dt="2023-04-10T13:28:12.816" v="0" actId="47"/>
        <pc:sldMkLst>
          <pc:docMk/>
          <pc:sldMk cId="2838563555" sldId="308"/>
        </pc:sldMkLst>
      </pc:sldChg>
      <pc:sldChg chg="del">
        <pc:chgData name="Macy, Katharine" userId="80e598a2-719b-4f78-bac7-529462b04968" providerId="ADAL" clId="{90A3B9B9-3E48-4DE0-B4B3-EDBC628085BA}" dt="2023-04-10T13:28:12.816" v="0" actId="47"/>
        <pc:sldMkLst>
          <pc:docMk/>
          <pc:sldMk cId="2924159533" sldId="309"/>
        </pc:sldMkLst>
      </pc:sldChg>
      <pc:sldChg chg="del">
        <pc:chgData name="Macy, Katharine" userId="80e598a2-719b-4f78-bac7-529462b04968" providerId="ADAL" clId="{90A3B9B9-3E48-4DE0-B4B3-EDBC628085BA}" dt="2023-04-10T13:28:12.816" v="0" actId="47"/>
        <pc:sldMkLst>
          <pc:docMk/>
          <pc:sldMk cId="787533575" sldId="310"/>
        </pc:sldMkLst>
      </pc:sldChg>
      <pc:sldChg chg="modNotesTx">
        <pc:chgData name="Macy, Katharine" userId="80e598a2-719b-4f78-bac7-529462b04968" providerId="ADAL" clId="{90A3B9B9-3E48-4DE0-B4B3-EDBC628085BA}" dt="2023-04-10T13:41:26.968" v="331" actId="20577"/>
        <pc:sldMkLst>
          <pc:docMk/>
          <pc:sldMk cId="1442452496" sldId="311"/>
        </pc:sldMkLst>
      </pc:sldChg>
      <pc:sldChg chg="del">
        <pc:chgData name="Macy, Katharine" userId="80e598a2-719b-4f78-bac7-529462b04968" providerId="ADAL" clId="{90A3B9B9-3E48-4DE0-B4B3-EDBC628085BA}" dt="2023-04-10T13:29:42.834" v="72" actId="47"/>
        <pc:sldMkLst>
          <pc:docMk/>
          <pc:sldMk cId="1695773673" sldId="312"/>
        </pc:sldMkLst>
      </pc:sldChg>
      <pc:sldChg chg="del">
        <pc:chgData name="Macy, Katharine" userId="80e598a2-719b-4f78-bac7-529462b04968" providerId="ADAL" clId="{90A3B9B9-3E48-4DE0-B4B3-EDBC628085BA}" dt="2023-04-10T13:33:37.876" v="79" actId="2696"/>
        <pc:sldMkLst>
          <pc:docMk/>
          <pc:sldMk cId="1209905975" sldId="313"/>
        </pc:sldMkLst>
      </pc:sldChg>
      <pc:sldChg chg="add del">
        <pc:chgData name="Macy, Katharine" userId="80e598a2-719b-4f78-bac7-529462b04968" providerId="ADAL" clId="{90A3B9B9-3E48-4DE0-B4B3-EDBC628085BA}" dt="2023-04-10T13:42:52.180" v="332" actId="47"/>
        <pc:sldMkLst>
          <pc:docMk/>
          <pc:sldMk cId="1330441941" sldId="313"/>
        </pc:sldMkLst>
      </pc:sldChg>
      <pc:sldChg chg="modSp add mod">
        <pc:chgData name="Macy, Katharine" userId="80e598a2-719b-4f78-bac7-529462b04968" providerId="ADAL" clId="{90A3B9B9-3E48-4DE0-B4B3-EDBC628085BA}" dt="2023-04-10T13:40:34.238" v="272" actId="404"/>
        <pc:sldMkLst>
          <pc:docMk/>
          <pc:sldMk cId="3006030670" sldId="319"/>
        </pc:sldMkLst>
        <pc:spChg chg="mod">
          <ac:chgData name="Macy, Katharine" userId="80e598a2-719b-4f78-bac7-529462b04968" providerId="ADAL" clId="{90A3B9B9-3E48-4DE0-B4B3-EDBC628085BA}" dt="2023-04-10T13:40:34.238" v="272" actId="404"/>
          <ac:spMkLst>
            <pc:docMk/>
            <pc:sldMk cId="3006030670" sldId="319"/>
            <ac:spMk id="104" creationId="{00000000-0000-0000-0000-000000000000}"/>
          </ac:spMkLst>
        </pc:spChg>
      </pc:sldChg>
      <pc:sldChg chg="delSp modSp del mod">
        <pc:chgData name="Macy, Katharine" userId="80e598a2-719b-4f78-bac7-529462b04968" providerId="ADAL" clId="{90A3B9B9-3E48-4DE0-B4B3-EDBC628085BA}" dt="2023-04-10T13:33:37.876" v="79" actId="2696"/>
        <pc:sldMkLst>
          <pc:docMk/>
          <pc:sldMk cId="3811155217" sldId="319"/>
        </pc:sldMkLst>
        <pc:spChg chg="del mod">
          <ac:chgData name="Macy, Katharine" userId="80e598a2-719b-4f78-bac7-529462b04968" providerId="ADAL" clId="{90A3B9B9-3E48-4DE0-B4B3-EDBC628085BA}" dt="2023-04-10T13:33:05.765" v="78" actId="478"/>
          <ac:spMkLst>
            <pc:docMk/>
            <pc:sldMk cId="3811155217" sldId="319"/>
            <ac:spMk id="6" creationId="{6A9A91C5-1450-4F11-81B8-9518CE36476B}"/>
          </ac:spMkLst>
        </pc:spChg>
      </pc:sldChg>
      <pc:sldChg chg="del">
        <pc:chgData name="Macy, Katharine" userId="80e598a2-719b-4f78-bac7-529462b04968" providerId="ADAL" clId="{90A3B9B9-3E48-4DE0-B4B3-EDBC628085BA}" dt="2023-04-10T13:33:37.876" v="79" actId="2696"/>
        <pc:sldMkLst>
          <pc:docMk/>
          <pc:sldMk cId="2556447122" sldId="320"/>
        </pc:sldMkLst>
      </pc:sldChg>
      <pc:sldChg chg="add">
        <pc:chgData name="Macy, Katharine" userId="80e598a2-719b-4f78-bac7-529462b04968" providerId="ADAL" clId="{90A3B9B9-3E48-4DE0-B4B3-EDBC628085BA}" dt="2023-04-10T13:33:59.583" v="80"/>
        <pc:sldMkLst>
          <pc:docMk/>
          <pc:sldMk cId="2864109508" sldId="320"/>
        </pc:sldMkLst>
      </pc:sldChg>
      <pc:sldChg chg="modSp mod">
        <pc:chgData name="Macy, Katharine" userId="80e598a2-719b-4f78-bac7-529462b04968" providerId="ADAL" clId="{90A3B9B9-3E48-4DE0-B4B3-EDBC628085BA}" dt="2023-04-10T13:36:37.090" v="174" actId="14100"/>
        <pc:sldMkLst>
          <pc:docMk/>
          <pc:sldMk cId="1053628762" sldId="321"/>
        </pc:sldMkLst>
        <pc:spChg chg="mod">
          <ac:chgData name="Macy, Katharine" userId="80e598a2-719b-4f78-bac7-529462b04968" providerId="ADAL" clId="{90A3B9B9-3E48-4DE0-B4B3-EDBC628085BA}" dt="2023-04-10T13:36:32.750" v="173" actId="14100"/>
          <ac:spMkLst>
            <pc:docMk/>
            <pc:sldMk cId="1053628762" sldId="321"/>
            <ac:spMk id="130" creationId="{00000000-0000-0000-0000-000000000000}"/>
          </ac:spMkLst>
        </pc:spChg>
        <pc:spChg chg="mod">
          <ac:chgData name="Macy, Katharine" userId="80e598a2-719b-4f78-bac7-529462b04968" providerId="ADAL" clId="{90A3B9B9-3E48-4DE0-B4B3-EDBC628085BA}" dt="2023-04-10T13:36:37.090" v="174" actId="14100"/>
          <ac:spMkLst>
            <pc:docMk/>
            <pc:sldMk cId="1053628762" sldId="321"/>
            <ac:spMk id="132" creationId="{00000000-0000-0000-0000-000000000000}"/>
          </ac:spMkLst>
        </pc:spChg>
      </pc:sldChg>
      <pc:sldChg chg="modSp mod">
        <pc:chgData name="Macy, Katharine" userId="80e598a2-719b-4f78-bac7-529462b04968" providerId="ADAL" clId="{90A3B9B9-3E48-4DE0-B4B3-EDBC628085BA}" dt="2023-04-10T15:22:04.230" v="393" actId="20577"/>
        <pc:sldMkLst>
          <pc:docMk/>
          <pc:sldMk cId="3574314361" sldId="324"/>
        </pc:sldMkLst>
        <pc:spChg chg="mod">
          <ac:chgData name="Macy, Katharine" userId="80e598a2-719b-4f78-bac7-529462b04968" providerId="ADAL" clId="{90A3B9B9-3E48-4DE0-B4B3-EDBC628085BA}" dt="2023-04-10T15:22:04.230" v="393" actId="20577"/>
          <ac:spMkLst>
            <pc:docMk/>
            <pc:sldMk cId="3574314361" sldId="324"/>
            <ac:spMk id="104" creationId="{00000000-0000-0000-0000-000000000000}"/>
          </ac:spMkLst>
        </pc:spChg>
      </pc:sldChg>
      <pc:sldChg chg="del">
        <pc:chgData name="Macy, Katharine" userId="80e598a2-719b-4f78-bac7-529462b04968" providerId="ADAL" clId="{90A3B9B9-3E48-4DE0-B4B3-EDBC628085BA}" dt="2023-04-10T13:30:31.097" v="73" actId="47"/>
        <pc:sldMkLst>
          <pc:docMk/>
          <pc:sldMk cId="4294642405" sldId="328"/>
        </pc:sldMkLst>
      </pc:sldChg>
      <pc:sldChg chg="del">
        <pc:chgData name="Macy, Katharine" userId="80e598a2-719b-4f78-bac7-529462b04968" providerId="ADAL" clId="{90A3B9B9-3E48-4DE0-B4B3-EDBC628085BA}" dt="2023-04-10T13:30:41.561" v="74" actId="47"/>
        <pc:sldMkLst>
          <pc:docMk/>
          <pc:sldMk cId="1951392816" sldId="329"/>
        </pc:sldMkLst>
      </pc:sldChg>
      <pc:sldChg chg="modSp mod">
        <pc:chgData name="Macy, Katharine" userId="80e598a2-719b-4f78-bac7-529462b04968" providerId="ADAL" clId="{90A3B9B9-3E48-4DE0-B4B3-EDBC628085BA}" dt="2023-04-10T13:32:01.014" v="75" actId="20577"/>
        <pc:sldMkLst>
          <pc:docMk/>
          <pc:sldMk cId="344863412" sldId="332"/>
        </pc:sldMkLst>
        <pc:spChg chg="mod">
          <ac:chgData name="Macy, Katharine" userId="80e598a2-719b-4f78-bac7-529462b04968" providerId="ADAL" clId="{90A3B9B9-3E48-4DE0-B4B3-EDBC628085BA}" dt="2023-04-10T13:32:01.014" v="75" actId="20577"/>
          <ac:spMkLst>
            <pc:docMk/>
            <pc:sldMk cId="344863412" sldId="332"/>
            <ac:spMk id="91" creationId="{00000000-0000-0000-0000-000000000000}"/>
          </ac:spMkLst>
        </pc:spChg>
      </pc:sldChg>
      <pc:sldChg chg="del">
        <pc:chgData name="Macy, Katharine" userId="80e598a2-719b-4f78-bac7-529462b04968" providerId="ADAL" clId="{90A3B9B9-3E48-4DE0-B4B3-EDBC628085BA}" dt="2023-04-10T13:28:12.816" v="0" actId="47"/>
        <pc:sldMkLst>
          <pc:docMk/>
          <pc:sldMk cId="474851285" sldId="333"/>
        </pc:sldMkLst>
      </pc:sldChg>
      <pc:sldChg chg="del">
        <pc:chgData name="Macy, Katharine" userId="80e598a2-719b-4f78-bac7-529462b04968" providerId="ADAL" clId="{90A3B9B9-3E48-4DE0-B4B3-EDBC628085BA}" dt="2023-04-10T13:28:12.816" v="0" actId="47"/>
        <pc:sldMkLst>
          <pc:docMk/>
          <pc:sldMk cId="3679333857" sldId="334"/>
        </pc:sldMkLst>
      </pc:sldChg>
      <pc:sldChg chg="modSp mod">
        <pc:chgData name="Macy, Katharine" userId="80e598a2-719b-4f78-bac7-529462b04968" providerId="ADAL" clId="{90A3B9B9-3E48-4DE0-B4B3-EDBC628085BA}" dt="2023-04-10T15:18:25.005" v="387" actId="20577"/>
        <pc:sldMkLst>
          <pc:docMk/>
          <pc:sldMk cId="4262685369" sldId="335"/>
        </pc:sldMkLst>
        <pc:spChg chg="mod">
          <ac:chgData name="Macy, Katharine" userId="80e598a2-719b-4f78-bac7-529462b04968" providerId="ADAL" clId="{90A3B9B9-3E48-4DE0-B4B3-EDBC628085BA}" dt="2023-04-10T15:18:25.005" v="387" actId="20577"/>
          <ac:spMkLst>
            <pc:docMk/>
            <pc:sldMk cId="4262685369" sldId="335"/>
            <ac:spMk id="3" creationId="{3C6F583D-329B-4689-A51A-7C3FAD65B2C8}"/>
          </ac:spMkLst>
        </pc:spChg>
      </pc:sldChg>
      <pc:sldMasterChg chg="delSldLayout">
        <pc:chgData name="Macy, Katharine" userId="80e598a2-719b-4f78-bac7-529462b04968" providerId="ADAL" clId="{90A3B9B9-3E48-4DE0-B4B3-EDBC628085BA}" dt="2023-04-10T13:28:12.816" v="0" actId="47"/>
        <pc:sldMasterMkLst>
          <pc:docMk/>
          <pc:sldMasterMk cId="0" sldId="2147483659"/>
        </pc:sldMasterMkLst>
        <pc:sldLayoutChg chg="del">
          <pc:chgData name="Macy, Katharine" userId="80e598a2-719b-4f78-bac7-529462b04968" providerId="ADAL" clId="{90A3B9B9-3E48-4DE0-B4B3-EDBC628085BA}" dt="2023-04-10T13:28:12.816" v="0" actId="47"/>
          <pc:sldLayoutMkLst>
            <pc:docMk/>
            <pc:sldMasterMk cId="0" sldId="2147483659"/>
            <pc:sldLayoutMk cId="0" sldId="2147483650"/>
          </pc:sldLayoutMkLst>
        </pc:sldLayoutChg>
        <pc:sldLayoutChg chg="del">
          <pc:chgData name="Macy, Katharine" userId="80e598a2-719b-4f78-bac7-529462b04968" providerId="ADAL" clId="{90A3B9B9-3E48-4DE0-B4B3-EDBC628085BA}" dt="2023-04-10T13:28:12.816" v="0" actId="47"/>
          <pc:sldLayoutMkLst>
            <pc:docMk/>
            <pc:sldMasterMk cId="0" sldId="2147483659"/>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64450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453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022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7929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6878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9913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5547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Today we are focusing on researching non-profits.</a:t>
            </a:r>
            <a:endParaRPr dirty="0"/>
          </a:p>
        </p:txBody>
      </p:sp>
    </p:spTree>
    <p:extLst>
      <p:ext uri="{BB962C8B-B14F-4D97-AF65-F5344CB8AC3E}">
        <p14:creationId xmlns:p14="http://schemas.microsoft.com/office/powerpoint/2010/main" val="3538241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5111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5771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0603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The higher the gross margin, the more capital the company retains to pay for operating expenses, corporate overhead, debt and owner dividends.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Operating profit margin is an indicator of how effectively a company is at managing costs. Historically scholarly publishing has not passed along cost efficiencies that you would expect with digitization. This can be seen through the fact that profits have grown at rates faster and revenues (price increases).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p>
          <a:p>
            <a:pPr marL="0" indent="0">
              <a:spcBef>
                <a:spcPts val="800"/>
              </a:spcBef>
              <a:spcAft>
                <a:spcPts val="800"/>
              </a:spcAft>
              <a:buNone/>
            </a:pPr>
            <a:r>
              <a:rPr lang="en-US" sz="1000" dirty="0"/>
              <a:t>EBITDA is an indicator of the cash flow (how much cash would be available) to pay for long term debt. EBITDA creates the most apples to apples comparison to compare different companies.</a:t>
            </a:r>
          </a:p>
          <a:p>
            <a:pPr marL="0" indent="0">
              <a:spcBef>
                <a:spcPts val="800"/>
              </a:spcBef>
              <a:spcAft>
                <a:spcPts val="800"/>
              </a:spcAft>
              <a:buNone/>
            </a:pPr>
            <a:r>
              <a:rPr lang="en-US" sz="1000" dirty="0"/>
              <a:t>The Debt/EBITDA indicates the ability to pay off debt. A high ratio (greater than 3.5) indicates a heavy debt load.</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833572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You don’t necessarily need to get in these weeds but as a former financial analyst I want to dig into them! (Does a vendor really need to send 7 people to demo a product we already purchase? Have they not heard of web conference calls?)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982106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0948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chemeClr val="accent1"/>
            </a:gs>
            <a:gs pos="50000">
              <a:schemeClr val="accent2"/>
            </a:gs>
            <a:gs pos="100000">
              <a:schemeClr val="accent3"/>
            </a:gs>
          </a:gsLst>
          <a:lin ang="5400012" scaled="0"/>
        </a:gradFill>
        <a:effectLst/>
      </p:bgPr>
    </p:bg>
    <p:spTree>
      <p:nvGrpSpPr>
        <p:cNvPr id="1" name="Shape 28"/>
        <p:cNvGrpSpPr/>
        <p:nvPr/>
      </p:nvGrpSpPr>
      <p:grpSpPr>
        <a:xfrm>
          <a:off x="0" y="0"/>
          <a:ext cx="0" cy="0"/>
          <a:chOff x="0" y="0"/>
          <a:chExt cx="0" cy="0"/>
        </a:xfrm>
      </p:grpSpPr>
      <p:sp>
        <p:nvSpPr>
          <p:cNvPr id="29" name="Google Shape;29;p6"/>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6"/>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1" name="Google Shape;31;p6"/>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3" name="Google Shape;33;p6"/>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4" name="Google Shape;34;p6"/>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5" name="Google Shape;35;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gradFill>
          <a:gsLst>
            <a:gs pos="0">
              <a:schemeClr val="accent1"/>
            </a:gs>
            <a:gs pos="50000">
              <a:schemeClr val="accent2"/>
            </a:gs>
            <a:gs pos="100000">
              <a:schemeClr val="accent3"/>
            </a:gs>
          </a:gsLst>
          <a:lin ang="5400012" scaled="0"/>
        </a:gradFill>
        <a:effectLst/>
      </p:bgPr>
    </p:bg>
    <p:spTree>
      <p:nvGrpSpPr>
        <p:cNvPr id="1" name="Shape 36"/>
        <p:cNvGrpSpPr/>
        <p:nvPr/>
      </p:nvGrpSpPr>
      <p:grpSpPr>
        <a:xfrm>
          <a:off x="0" y="0"/>
          <a:ext cx="0" cy="0"/>
          <a:chOff x="0" y="0"/>
          <a:chExt cx="0" cy="0"/>
        </a:xfrm>
      </p:grpSpPr>
      <p:sp>
        <p:nvSpPr>
          <p:cNvPr id="37" name="Google Shape;37;p7"/>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7"/>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9" name="Google Shape;39;p7"/>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 name="Google Shape;41;p7"/>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2" name="Google Shape;42;p7"/>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3" name="Google Shape;43;p7"/>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4" name="Google Shape;44;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complementary">
  <p:cSld name="BLANK_2">
    <p:bg>
      <p:bgPr>
        <a:gradFill>
          <a:gsLst>
            <a:gs pos="0">
              <a:schemeClr val="accent6"/>
            </a:gs>
            <a:gs pos="50000">
              <a:schemeClr val="accent5"/>
            </a:gs>
            <a:gs pos="100000">
              <a:schemeClr val="accent4"/>
            </a:gs>
          </a:gsLst>
          <a:path path="circle">
            <a:fillToRect l="100000" b="100000"/>
          </a:path>
          <a:tileRect t="-100000" r="-100000"/>
        </a:gradFill>
        <a:effectLst/>
      </p:bgPr>
    </p:bg>
    <p:spTree>
      <p:nvGrpSpPr>
        <p:cNvPr id="1" name="Shape 59"/>
        <p:cNvGrpSpPr/>
        <p:nvPr/>
      </p:nvGrpSpPr>
      <p:grpSpPr>
        <a:xfrm>
          <a:off x="0" y="0"/>
          <a:ext cx="0" cy="0"/>
          <a:chOff x="0" y="0"/>
          <a:chExt cx="0" cy="0"/>
        </a:xfrm>
      </p:grpSpPr>
      <p:sp>
        <p:nvSpPr>
          <p:cNvPr id="60" name="Google Shape;60;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1"/>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11733">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7"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cs.org/content/acs/en/about/annualreport.html"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slidescarnival.com/?utm_source=template"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unsplash.com/&amp;utm_source=slidescarnival"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guidestar.org/"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s://learn.guidestar.org/help/highlights-of-irs-form-990" TargetMode="External"/><Relationship Id="rId4" Type="http://schemas.openxmlformats.org/officeDocument/2006/relationships/hyperlink" Target="https://projects.propublica.org/nonprofits/"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hdl.handle.net/1805/26256" TargetMode="External"/><Relationship Id="rId5" Type="http://schemas.openxmlformats.org/officeDocument/2006/relationships/slide" Target="slide18.xml"/><Relationship Id="rId4" Type="http://schemas.openxmlformats.org/officeDocument/2006/relationships/slide" Target="slide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acs.org/content/acs/en/about/annualreport.html"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400" dirty="0"/>
              <a:t>Vendor Intelligence</a:t>
            </a:r>
            <a:r>
              <a:rPr lang="en-US" sz="4400"/>
              <a:t>: </a:t>
            </a:r>
            <a:br>
              <a:rPr lang="en-US" sz="4400"/>
            </a:br>
            <a:r>
              <a:rPr lang="en-US" sz="4400"/>
              <a:t>How </a:t>
            </a:r>
            <a:r>
              <a:rPr lang="en-US" sz="4400" dirty="0"/>
              <a:t>to Research </a:t>
            </a:r>
            <a:r>
              <a:rPr lang="en-US" sz="4400"/>
              <a:t>Non-Profit Publishers</a:t>
            </a:r>
            <a:endParaRPr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American Chemical Society</a:t>
            </a:r>
            <a:endParaRPr dirty="0"/>
          </a:p>
        </p:txBody>
      </p:sp>
      <p:sp>
        <p:nvSpPr>
          <p:cNvPr id="104" name="Google Shape;104;p18"/>
          <p:cNvSpPr txBox="1">
            <a:spLocks noGrp="1"/>
          </p:cNvSpPr>
          <p:nvPr>
            <p:ph type="body" idx="1"/>
          </p:nvPr>
        </p:nvSpPr>
        <p:spPr>
          <a:xfrm>
            <a:off x="782228" y="1409850"/>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2000" dirty="0">
                <a:hlinkClick r:id="rId3"/>
              </a:rPr>
              <a:t>American Chemical Society</a:t>
            </a:r>
            <a:endParaRPr sz="2000" dirty="0"/>
          </a:p>
          <a:p>
            <a:pPr marL="457200" lvl="0" indent="-381000" algn="l" rtl="0">
              <a:spcBef>
                <a:spcPts val="1000"/>
              </a:spcBef>
              <a:spcAft>
                <a:spcPts val="0"/>
              </a:spcAft>
              <a:buSzPts val="2400"/>
              <a:buChar char="⇨"/>
            </a:pPr>
            <a:r>
              <a:rPr lang="en-US" sz="2000" dirty="0"/>
              <a:t>In annual financial report the “Change in Net Assets Without Donor Restrictions from Operations” is what I’m considering to be the equivalent of Operating Profit (EBIT).</a:t>
            </a:r>
          </a:p>
          <a:p>
            <a:pPr marL="457200" lvl="0" indent="-381000" algn="l" rtl="0">
              <a:spcBef>
                <a:spcPts val="1000"/>
              </a:spcBef>
              <a:spcAft>
                <a:spcPts val="0"/>
              </a:spcAft>
              <a:buSzPts val="2400"/>
              <a:buChar char="⇨"/>
            </a:pPr>
            <a:r>
              <a:rPr lang="en-US" sz="2000" dirty="0"/>
              <a:t>The electronic and other information services division is the scholarly publishing operations.</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3574314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B3AB4-12AE-4AAC-BF84-097B809680E7}"/>
              </a:ext>
            </a:extLst>
          </p:cNvPr>
          <p:cNvSpPr>
            <a:spLocks noGrp="1"/>
          </p:cNvSpPr>
          <p:nvPr>
            <p:ph type="title"/>
          </p:nvPr>
        </p:nvSpPr>
        <p:spPr>
          <a:xfrm>
            <a:off x="651600" y="628650"/>
            <a:ext cx="6953532" cy="433500"/>
          </a:xfrm>
        </p:spPr>
        <p:txBody>
          <a:bodyPr/>
          <a:lstStyle/>
          <a:p>
            <a:r>
              <a:rPr lang="en-US" dirty="0"/>
              <a:t>ACS financial analysis highlight</a:t>
            </a:r>
          </a:p>
        </p:txBody>
      </p:sp>
      <p:sp>
        <p:nvSpPr>
          <p:cNvPr id="3" name="Text Placeholder 2">
            <a:extLst>
              <a:ext uri="{FF2B5EF4-FFF2-40B4-BE49-F238E27FC236}">
                <a16:creationId xmlns:a16="http://schemas.microsoft.com/office/drawing/2014/main" id="{3C6F583D-329B-4689-A51A-7C3FAD65B2C8}"/>
              </a:ext>
            </a:extLst>
          </p:cNvPr>
          <p:cNvSpPr>
            <a:spLocks noGrp="1"/>
          </p:cNvSpPr>
          <p:nvPr>
            <p:ph type="body" idx="1"/>
          </p:nvPr>
        </p:nvSpPr>
        <p:spPr/>
        <p:txBody>
          <a:bodyPr/>
          <a:lstStyle/>
          <a:p>
            <a:r>
              <a:rPr lang="en-US" sz="1400" dirty="0">
                <a:latin typeface="Oxygen Light" panose="020B0604020202020204" charset="0"/>
              </a:rPr>
              <a:t>Estimated Change in Net Assets Without Donor Restrictions (EBIT) in 2022 for all of ACS operations was $65.2MM</a:t>
            </a:r>
          </a:p>
          <a:p>
            <a:r>
              <a:rPr lang="en-US" sz="1400" dirty="0">
                <a:latin typeface="Oxygen Light" panose="020B0604020202020204" charset="0"/>
              </a:rPr>
              <a:t>EBIT in 2022 for their scholarly publishing operation was $98.8MM, an estimated operating profit of 13.2</a:t>
            </a:r>
            <a:r>
              <a:rPr lang="en-US" sz="1400" dirty="0">
                <a:latin typeface="Oxygen" panose="020B0604020202020204" charset="0"/>
              </a:rPr>
              <a:t>%</a:t>
            </a:r>
            <a:r>
              <a:rPr lang="en-US" sz="1400" dirty="0">
                <a:latin typeface="Oxygen Light" panose="020B0604020202020204" charset="0"/>
              </a:rPr>
              <a:t> down from the prior year (15.9</a:t>
            </a:r>
            <a:r>
              <a:rPr lang="en-US" sz="1400" dirty="0">
                <a:latin typeface="Oxygen" panose="020B0604020202020204" charset="0"/>
              </a:rPr>
              <a:t>%</a:t>
            </a:r>
            <a:r>
              <a:rPr lang="en-US" sz="1400" dirty="0">
                <a:latin typeface="Oxygen Light" panose="020B0604020202020204" charset="0"/>
              </a:rPr>
              <a:t>). </a:t>
            </a:r>
          </a:p>
          <a:p>
            <a:pPr marL="76200" indent="0">
              <a:buNone/>
            </a:pPr>
            <a:endParaRPr lang="en-US" sz="1400" dirty="0">
              <a:latin typeface="Oxygen Light" panose="020B0604020202020204" charset="0"/>
            </a:endParaRPr>
          </a:p>
          <a:p>
            <a:pPr marL="76200" indent="0">
              <a:buNone/>
            </a:pPr>
            <a:r>
              <a:rPr lang="en-US" sz="1400" dirty="0">
                <a:latin typeface="Oxygen Light" panose="020B0604020202020204" charset="0"/>
              </a:rPr>
              <a:t>What this means?</a:t>
            </a:r>
          </a:p>
          <a:p>
            <a:pPr marL="76200" indent="0">
              <a:buNone/>
            </a:pPr>
            <a:br>
              <a:rPr lang="en-US" sz="1400" dirty="0">
                <a:latin typeface="Oxygen Light" panose="020B0604020202020204" charset="0"/>
              </a:rPr>
            </a:br>
            <a:r>
              <a:rPr lang="en-US" sz="1400" dirty="0">
                <a:latin typeface="Oxygen Light" panose="020B0604020202020204" charset="0"/>
              </a:rPr>
              <a:t>Vendor reps will claim that the scholarly publishing arm supports the rest of the society. This is true to the tune of $33.6MM. However, they are gaining a significant portion of earnings beyond. Average increase in Scholarly Publishing revenues grew 9</a:t>
            </a:r>
            <a:r>
              <a:rPr lang="en-US" sz="1400" dirty="0">
                <a:latin typeface="Oxygen" panose="020B0604020202020204" charset="0"/>
              </a:rPr>
              <a:t>%</a:t>
            </a:r>
            <a:r>
              <a:rPr lang="en-US" sz="1400" dirty="0">
                <a:latin typeface="Oxygen Light" panose="020B0604020202020204" charset="0"/>
              </a:rPr>
              <a:t> between 2022 and 2021. They have room to decrease their revenues and maintain operations.</a:t>
            </a:r>
          </a:p>
        </p:txBody>
      </p:sp>
      <p:sp>
        <p:nvSpPr>
          <p:cNvPr id="4" name="Slide Number Placeholder 3">
            <a:extLst>
              <a:ext uri="{FF2B5EF4-FFF2-40B4-BE49-F238E27FC236}">
                <a16:creationId xmlns:a16="http://schemas.microsoft.com/office/drawing/2014/main" id="{FD243F73-74CF-47DF-B3AC-433B3185F4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426268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4A908-B59B-4AA6-9663-740E7C641CEC}"/>
              </a:ext>
            </a:extLst>
          </p:cNvPr>
          <p:cNvSpPr>
            <a:spLocks noGrp="1"/>
          </p:cNvSpPr>
          <p:nvPr>
            <p:ph type="title"/>
          </p:nvPr>
        </p:nvSpPr>
        <p:spPr/>
        <p:txBody>
          <a:bodyPr/>
          <a:lstStyle/>
          <a:p>
            <a:r>
              <a:rPr lang="en-US" dirty="0"/>
              <a:t>Information beyond financials</a:t>
            </a:r>
          </a:p>
        </p:txBody>
      </p:sp>
      <p:sp>
        <p:nvSpPr>
          <p:cNvPr id="3" name="Text Placeholder 2">
            <a:extLst>
              <a:ext uri="{FF2B5EF4-FFF2-40B4-BE49-F238E27FC236}">
                <a16:creationId xmlns:a16="http://schemas.microsoft.com/office/drawing/2014/main" id="{DC400515-31FB-4E6E-BD92-C4116D45D0BC}"/>
              </a:ext>
            </a:extLst>
          </p:cNvPr>
          <p:cNvSpPr>
            <a:spLocks noGrp="1"/>
          </p:cNvSpPr>
          <p:nvPr>
            <p:ph type="body" idx="1"/>
          </p:nvPr>
        </p:nvSpPr>
        <p:spPr/>
        <p:txBody>
          <a:bodyPr/>
          <a:lstStyle/>
          <a:p>
            <a:pPr marL="76200" indent="0">
              <a:buNone/>
            </a:pPr>
            <a:r>
              <a:rPr lang="en-US" dirty="0"/>
              <a:t>Often this can be found in annual reports and financial statements</a:t>
            </a:r>
          </a:p>
          <a:p>
            <a:r>
              <a:rPr lang="en-US" dirty="0"/>
              <a:t>How has the employee count changed?</a:t>
            </a:r>
          </a:p>
          <a:p>
            <a:r>
              <a:rPr lang="en-US" dirty="0"/>
              <a:t>Has the number of journals changed?</a:t>
            </a:r>
          </a:p>
          <a:p>
            <a:r>
              <a:rPr lang="en-US" dirty="0"/>
              <a:t>Does the discussion indicate changes in how scholarly publishing revenue is generated?</a:t>
            </a:r>
          </a:p>
          <a:p>
            <a:endParaRPr lang="en-US" dirty="0"/>
          </a:p>
          <a:p>
            <a:endParaRPr lang="en-US" dirty="0"/>
          </a:p>
        </p:txBody>
      </p:sp>
      <p:sp>
        <p:nvSpPr>
          <p:cNvPr id="4" name="Slide Number Placeholder 3">
            <a:extLst>
              <a:ext uri="{FF2B5EF4-FFF2-40B4-BE49-F238E27FC236}">
                <a16:creationId xmlns:a16="http://schemas.microsoft.com/office/drawing/2014/main" id="{B7BC46C6-CE80-4496-A2D8-B1DCA8D28C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670409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Final Thoughts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t>This research is meant to provide insight on how the vendor may behave</a:t>
            </a:r>
            <a:endParaRPr sz="1800" dirty="0"/>
          </a:p>
          <a:p>
            <a:pPr marL="457200" lvl="0" indent="-381000" algn="l" rtl="0">
              <a:spcBef>
                <a:spcPts val="1000"/>
              </a:spcBef>
              <a:spcAft>
                <a:spcPts val="0"/>
              </a:spcAft>
              <a:buSzPts val="2400"/>
              <a:buChar char="⇨"/>
            </a:pPr>
            <a:r>
              <a:rPr lang="en-US" sz="1800" dirty="0"/>
              <a:t>Will they be aggressive to keep price up?</a:t>
            </a:r>
          </a:p>
          <a:p>
            <a:pPr marL="457200" lvl="0" indent="-381000" algn="l" rtl="0">
              <a:spcBef>
                <a:spcPts val="1000"/>
              </a:spcBef>
              <a:spcAft>
                <a:spcPts val="0"/>
              </a:spcAft>
              <a:buSzPts val="2400"/>
              <a:buChar char="⇨"/>
            </a:pPr>
            <a:r>
              <a:rPr lang="en-US" sz="1800" dirty="0"/>
              <a:t>Will they be more likely to concede in order to keep you?</a:t>
            </a:r>
            <a:endParaRPr sz="1800" dirty="0"/>
          </a:p>
          <a:p>
            <a:pPr marL="76200" lvl="0" indent="0" algn="l" rtl="0">
              <a:spcBef>
                <a:spcPts val="1000"/>
              </a:spcBef>
              <a:spcAft>
                <a:spcPts val="0"/>
              </a:spcAft>
              <a:buSzPts val="2400"/>
              <a:buNone/>
            </a:pPr>
            <a:r>
              <a:rPr lang="en-US" sz="1800" dirty="0"/>
              <a:t>This enables you to try to predict the minimum the vendor may sell to you. You may want to draft two ZOPAs one based on aggressiveness and one on concessions. </a:t>
            </a:r>
          </a:p>
          <a:p>
            <a:pPr marL="76200" lvl="0" indent="0" algn="l" rtl="0">
              <a:spcBef>
                <a:spcPts val="1000"/>
              </a:spcBef>
              <a:spcAft>
                <a:spcPts val="0"/>
              </a:spcAft>
              <a:buSzPts val="2400"/>
              <a:buNone/>
            </a:pPr>
            <a:r>
              <a:rPr lang="en-US" sz="1800" dirty="0"/>
              <a:t>As you learn more during the negotiation you likely will need to adjust your estimate.</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4036797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Credits</a:t>
            </a:r>
            <a:endParaRPr/>
          </a:p>
        </p:txBody>
      </p:sp>
      <p:sp>
        <p:nvSpPr>
          <p:cNvPr id="331" name="Google Shape;331;p36"/>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800"/>
              </a:spcBef>
              <a:spcAft>
                <a:spcPts val="0"/>
              </a:spcAft>
              <a:buSzPts val="2400"/>
              <a:buChar char="⇨"/>
            </a:pPr>
            <a:r>
              <a:rPr lang="en" sz="2400"/>
              <a:t>Presentation template by </a:t>
            </a:r>
            <a:r>
              <a:rPr lang="en" sz="2400" u="sng">
                <a:solidFill>
                  <a:schemeClr val="hlink"/>
                </a:solidFill>
                <a:hlinkClick r:id="rId3"/>
              </a:rPr>
              <a:t>SlidesCarnival</a:t>
            </a:r>
            <a:endParaRPr sz="2400"/>
          </a:p>
          <a:p>
            <a:pPr marL="457200" lvl="0" indent="-381000" algn="l" rtl="0">
              <a:lnSpc>
                <a:spcPct val="115000"/>
              </a:lnSpc>
              <a:spcBef>
                <a:spcPts val="0"/>
              </a:spcBef>
              <a:spcAft>
                <a:spcPts val="0"/>
              </a:spcAft>
              <a:buSzPts val="2400"/>
              <a:buChar char="⇨"/>
            </a:pPr>
            <a:r>
              <a:rPr lang="en" sz="2400"/>
              <a:t>Photographs by </a:t>
            </a:r>
            <a:r>
              <a:rPr lang="en" sz="2400" u="sng">
                <a:solidFill>
                  <a:schemeClr val="hlink"/>
                </a:solidFill>
                <a:hlinkClick r:id="rId4"/>
              </a:rPr>
              <a:t>Unsplash</a:t>
            </a:r>
            <a:endParaRPr sz="2400"/>
          </a:p>
        </p:txBody>
      </p:sp>
      <p:sp>
        <p:nvSpPr>
          <p:cNvPr id="332" name="Google Shape;332;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3565895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Appendix</a:t>
            </a:r>
            <a:endParaRPr lang="en-US"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Understanding Financial Numbers &amp; Profit</a:t>
            </a:r>
            <a:endParaRPr dirty="0"/>
          </a:p>
        </p:txBody>
      </p:sp>
    </p:spTree>
    <p:extLst>
      <p:ext uri="{BB962C8B-B14F-4D97-AF65-F5344CB8AC3E}">
        <p14:creationId xmlns:p14="http://schemas.microsoft.com/office/powerpoint/2010/main" val="344863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Gross Margin</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200" dirty="0">
                <a:solidFill>
                  <a:schemeClr val="accent3"/>
                </a:solidFill>
              </a:rPr>
              <a:t>Gross Sales</a:t>
            </a:r>
            <a:br>
              <a:rPr lang="en-US" sz="1200" dirty="0">
                <a:solidFill>
                  <a:schemeClr val="accent3"/>
                </a:solidFill>
              </a:rPr>
            </a:br>
            <a:r>
              <a:rPr lang="en-US" sz="1200" dirty="0">
                <a:solidFill>
                  <a:schemeClr val="accent3"/>
                </a:solidFill>
              </a:rPr>
              <a:t>-returns, discounts, and allowances</a:t>
            </a:r>
            <a:br>
              <a:rPr lang="en-US" sz="1200" dirty="0">
                <a:solidFill>
                  <a:schemeClr val="accent3"/>
                </a:solidFill>
              </a:rPr>
            </a:br>
            <a:r>
              <a:rPr lang="en-US" sz="1200" b="1" dirty="0">
                <a:solidFill>
                  <a:schemeClr val="accent3"/>
                </a:solidFill>
              </a:rPr>
              <a:t>Net Sales</a:t>
            </a:r>
            <a:br>
              <a:rPr lang="en-US" sz="1200" dirty="0">
                <a:solidFill>
                  <a:schemeClr val="accent3"/>
                </a:solidFill>
              </a:rPr>
            </a:br>
            <a:r>
              <a:rPr lang="en-US" sz="1200" dirty="0">
                <a:solidFill>
                  <a:schemeClr val="accent3"/>
                </a:solidFill>
              </a:rPr>
              <a:t>-COGS</a:t>
            </a:r>
            <a:br>
              <a:rPr lang="en-US" sz="1200" dirty="0">
                <a:solidFill>
                  <a:schemeClr val="accent3"/>
                </a:solidFill>
              </a:rPr>
            </a:br>
            <a:r>
              <a:rPr lang="en-US" sz="1200" b="1" dirty="0">
                <a:solidFill>
                  <a:schemeClr val="accent3"/>
                </a:solidFill>
              </a:rPr>
              <a:t>Gross Profit</a:t>
            </a:r>
          </a:p>
          <a:p>
            <a:pPr marL="0" lvl="0" indent="0" algn="l" rtl="0">
              <a:spcBef>
                <a:spcPts val="800"/>
              </a:spcBef>
              <a:spcAft>
                <a:spcPts val="800"/>
              </a:spcAft>
              <a:buNone/>
            </a:pPr>
            <a:r>
              <a:rPr lang="en-US" sz="1200" dirty="0"/>
              <a:t>Think of Gross Sales as the revenue if you paid list for everything!</a:t>
            </a:r>
          </a:p>
          <a:p>
            <a:pPr marL="0" lvl="0" indent="0" algn="l" rtl="0">
              <a:spcBef>
                <a:spcPts val="800"/>
              </a:spcBef>
              <a:spcAft>
                <a:spcPts val="800"/>
              </a:spcAft>
              <a:buNone/>
            </a:pPr>
            <a:r>
              <a:rPr lang="en-US" sz="1200" dirty="0"/>
              <a:t>Cost of Goods Sold (COGS) are the variable costs to produce a product (so hourly labor and materials).</a:t>
            </a:r>
          </a:p>
          <a:p>
            <a:pPr marL="0" lvl="0" indent="0" algn="l" rtl="0">
              <a:spcBef>
                <a:spcPts val="800"/>
              </a:spcBef>
              <a:spcAft>
                <a:spcPts val="800"/>
              </a:spcAft>
              <a:buNone/>
            </a:pPr>
            <a:r>
              <a:rPr lang="en-US" sz="1200" dirty="0"/>
              <a:t>The higher the gross margin, the more capital the company retains to pay for operating expenses, corporate overhead, debt and owner dividends.</a:t>
            </a:r>
          </a:p>
          <a:p>
            <a:pPr marL="0" lvl="0" indent="0" algn="l" rtl="0">
              <a:spcBef>
                <a:spcPts val="800"/>
              </a:spcBef>
              <a:spcAft>
                <a:spcPts val="800"/>
              </a:spcAft>
              <a:buNone/>
            </a:pPr>
            <a:r>
              <a:rPr lang="en-US" sz="1200" dirty="0"/>
              <a:t>Gross margin always looks incredibly high because it doesn’t include any of the fixed operating costs that are required to run the business.</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910575"/>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338040"/>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910361" y="1620644"/>
            <a:ext cx="2163339" cy="523220"/>
          </a:xfrm>
          <a:prstGeom prst="rect">
            <a:avLst/>
          </a:prstGeom>
          <a:noFill/>
        </p:spPr>
        <p:txBody>
          <a:bodyPr wrap="square" rtlCol="0">
            <a:spAutoFit/>
          </a:bodyPr>
          <a:lstStyle/>
          <a:p>
            <a:r>
              <a:rPr lang="en-US" dirty="0">
                <a:solidFill>
                  <a:schemeClr val="accent3"/>
                </a:solidFill>
                <a:latin typeface="Oxygen Light" panose="020B0604020202020204" charset="0"/>
              </a:rPr>
              <a:t>Gross Profit/Net Sales = </a:t>
            </a:r>
            <a:r>
              <a:rPr lang="en-US" b="1" dirty="0">
                <a:solidFill>
                  <a:schemeClr val="accent3"/>
                </a:solidFill>
                <a:latin typeface="Oxygen Light" panose="020B0604020202020204" charset="0"/>
              </a:rPr>
              <a:t>Gross Margin</a:t>
            </a:r>
          </a:p>
        </p:txBody>
      </p:sp>
      <p:sp>
        <p:nvSpPr>
          <p:cNvPr id="2" name="TextBox 1">
            <a:extLst>
              <a:ext uri="{FF2B5EF4-FFF2-40B4-BE49-F238E27FC236}">
                <a16:creationId xmlns:a16="http://schemas.microsoft.com/office/drawing/2014/main" id="{FAC37CC6-AEE2-4FFC-8CB8-AB730FE5EE17}"/>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3022357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Operating Margin</a:t>
            </a:r>
            <a:endParaRPr dirty="0"/>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100" dirty="0">
                <a:solidFill>
                  <a:schemeClr val="accent3"/>
                </a:solidFill>
              </a:rPr>
              <a:t>Gross Profit</a:t>
            </a:r>
            <a:br>
              <a:rPr lang="en-US" sz="1100" dirty="0">
                <a:solidFill>
                  <a:schemeClr val="accent3"/>
                </a:solidFill>
              </a:rPr>
            </a:br>
            <a:r>
              <a:rPr lang="en-US" sz="1100" dirty="0">
                <a:solidFill>
                  <a:schemeClr val="accent3"/>
                </a:solidFill>
              </a:rPr>
              <a:t>-returns, discounts, and allowances</a:t>
            </a:r>
            <a:br>
              <a:rPr lang="en-US" sz="1100" dirty="0">
                <a:solidFill>
                  <a:schemeClr val="accent3"/>
                </a:solidFill>
              </a:rPr>
            </a:br>
            <a:r>
              <a:rPr lang="en-US" sz="1100" b="1" dirty="0">
                <a:solidFill>
                  <a:schemeClr val="accent3"/>
                </a:solidFill>
              </a:rPr>
              <a:t>Net Sales</a:t>
            </a:r>
            <a:br>
              <a:rPr lang="en-US" sz="1100" dirty="0">
                <a:solidFill>
                  <a:schemeClr val="accent3"/>
                </a:solidFill>
              </a:rPr>
            </a:br>
            <a:r>
              <a:rPr lang="en-US" sz="1100" dirty="0">
                <a:solidFill>
                  <a:schemeClr val="accent3"/>
                </a:solidFill>
              </a:rPr>
              <a:t>-COGS</a:t>
            </a:r>
            <a:br>
              <a:rPr lang="en-US" sz="1100" dirty="0">
                <a:solidFill>
                  <a:schemeClr val="accent3"/>
                </a:solidFill>
              </a:rPr>
            </a:br>
            <a:r>
              <a:rPr lang="en-US" sz="1100" dirty="0">
                <a:solidFill>
                  <a:schemeClr val="accent3"/>
                </a:solidFill>
              </a:rPr>
              <a:t>-Operating Expenses</a:t>
            </a:r>
            <a:br>
              <a:rPr lang="en-US" sz="1100" dirty="0">
                <a:solidFill>
                  <a:schemeClr val="accent3"/>
                </a:solidFill>
              </a:rPr>
            </a:br>
            <a:r>
              <a:rPr lang="en-US" sz="1100" b="1" dirty="0">
                <a:solidFill>
                  <a:schemeClr val="accent3"/>
                </a:solidFill>
              </a:rPr>
              <a:t>EBIT</a:t>
            </a:r>
          </a:p>
          <a:p>
            <a:pPr marL="0" lvl="0" indent="0" algn="l" rtl="0">
              <a:spcBef>
                <a:spcPts val="800"/>
              </a:spcBef>
              <a:spcAft>
                <a:spcPts val="800"/>
              </a:spcAft>
              <a:buNone/>
            </a:pPr>
            <a:r>
              <a:rPr lang="en-US" sz="1100" dirty="0"/>
              <a:t>Operating expenses are the expenses an organization incurs in normal operations such as rent, equipment, inventory costs, marketing, payroll, insurance, and research and development. Includes accounting adjustments depreciating capital expenditures and amortization. These are do not include the variable costs in producing a product or service. </a:t>
            </a:r>
          </a:p>
          <a:p>
            <a:pPr marL="0" lvl="0" indent="0" algn="l" rtl="0">
              <a:spcBef>
                <a:spcPts val="800"/>
              </a:spcBef>
              <a:spcAft>
                <a:spcPts val="800"/>
              </a:spcAft>
              <a:buNone/>
            </a:pPr>
            <a:r>
              <a:rPr lang="en-US" sz="1100" dirty="0"/>
              <a:t>Earning before interest and tax expenses (EBIT) is the earnings generated after subtracting variable and fixed operating expenses. </a:t>
            </a:r>
          </a:p>
          <a:p>
            <a:pPr marL="0" indent="0">
              <a:spcBef>
                <a:spcPts val="800"/>
              </a:spcBef>
              <a:spcAft>
                <a:spcPts val="800"/>
              </a:spcAft>
              <a:buNone/>
            </a:pPr>
            <a:r>
              <a:rPr lang="en-US" sz="1100" dirty="0"/>
              <a:t>Operating profit margin is an indicator of how effectively a company is at managing costs. Historically scholarly publishing has not passed along cost efficiencies that you would expect with digitization. This can be seen through the fact that profits have grown at rates faster and revenues (price increases).</a:t>
            </a:r>
            <a:endParaRPr lang="en-US" sz="1000" dirty="0"/>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17</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620644"/>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247942"/>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910361" y="1620644"/>
            <a:ext cx="2163339" cy="523220"/>
          </a:xfrm>
          <a:prstGeom prst="rect">
            <a:avLst/>
          </a:prstGeom>
          <a:noFill/>
        </p:spPr>
        <p:txBody>
          <a:bodyPr wrap="square" rtlCol="0">
            <a:spAutoFit/>
          </a:bodyPr>
          <a:lstStyle/>
          <a:p>
            <a:r>
              <a:rPr lang="en-US" dirty="0">
                <a:solidFill>
                  <a:schemeClr val="accent3"/>
                </a:solidFill>
                <a:latin typeface="Oxygen Light" panose="020B0604020202020204" charset="0"/>
              </a:rPr>
              <a:t>EBIT/Net Sales = </a:t>
            </a:r>
            <a:r>
              <a:rPr lang="en-US" b="1" dirty="0">
                <a:solidFill>
                  <a:schemeClr val="accent3"/>
                </a:solidFill>
                <a:latin typeface="Oxygen Light" panose="020B0604020202020204" charset="0"/>
              </a:rPr>
              <a:t>Operating Margin</a:t>
            </a:r>
          </a:p>
        </p:txBody>
      </p:sp>
      <p:sp>
        <p:nvSpPr>
          <p:cNvPr id="8" name="TextBox 7">
            <a:extLst>
              <a:ext uri="{FF2B5EF4-FFF2-40B4-BE49-F238E27FC236}">
                <a16:creationId xmlns:a16="http://schemas.microsoft.com/office/drawing/2014/main" id="{D7B3A524-B286-4EB9-910F-5CC6080202F8}"/>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2964988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EBITDA</a:t>
            </a:r>
            <a:endParaRPr dirty="0"/>
          </a:p>
        </p:txBody>
      </p:sp>
      <p:sp>
        <p:nvSpPr>
          <p:cNvPr id="104" name="Google Shape;104;p18"/>
          <p:cNvSpPr txBox="1">
            <a:spLocks noGrp="1"/>
          </p:cNvSpPr>
          <p:nvPr>
            <p:ph type="body" idx="1"/>
          </p:nvPr>
        </p:nvSpPr>
        <p:spPr>
          <a:xfrm>
            <a:off x="651600" y="1019250"/>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100" dirty="0">
                <a:solidFill>
                  <a:schemeClr val="accent3"/>
                </a:solidFill>
              </a:rPr>
              <a:t>Gross Profit</a:t>
            </a:r>
            <a:br>
              <a:rPr lang="en-US" sz="1100" dirty="0">
                <a:solidFill>
                  <a:schemeClr val="accent3"/>
                </a:solidFill>
              </a:rPr>
            </a:br>
            <a:r>
              <a:rPr lang="en-US" sz="1100" dirty="0">
                <a:solidFill>
                  <a:schemeClr val="accent3"/>
                </a:solidFill>
              </a:rPr>
              <a:t>-returns, discounts, and allowances</a:t>
            </a:r>
            <a:br>
              <a:rPr lang="en-US" sz="1100" dirty="0">
                <a:solidFill>
                  <a:schemeClr val="accent3"/>
                </a:solidFill>
              </a:rPr>
            </a:br>
            <a:r>
              <a:rPr lang="en-US" sz="1100" b="1" dirty="0">
                <a:solidFill>
                  <a:schemeClr val="accent3"/>
                </a:solidFill>
              </a:rPr>
              <a:t>Net Sales</a:t>
            </a:r>
            <a:br>
              <a:rPr lang="en-US" sz="1100" dirty="0">
                <a:solidFill>
                  <a:schemeClr val="accent3"/>
                </a:solidFill>
              </a:rPr>
            </a:br>
            <a:r>
              <a:rPr lang="en-US" sz="1100" dirty="0">
                <a:solidFill>
                  <a:schemeClr val="accent3"/>
                </a:solidFill>
              </a:rPr>
              <a:t>-COGS</a:t>
            </a:r>
            <a:br>
              <a:rPr lang="en-US" sz="1100" dirty="0">
                <a:solidFill>
                  <a:schemeClr val="accent3"/>
                </a:solidFill>
              </a:rPr>
            </a:br>
            <a:r>
              <a:rPr lang="en-US" sz="1100" dirty="0">
                <a:solidFill>
                  <a:schemeClr val="accent3"/>
                </a:solidFill>
              </a:rPr>
              <a:t>-Operating Expenses</a:t>
            </a:r>
            <a:br>
              <a:rPr lang="en-US" sz="1100" dirty="0">
                <a:solidFill>
                  <a:schemeClr val="accent3"/>
                </a:solidFill>
              </a:rPr>
            </a:br>
            <a:r>
              <a:rPr lang="en-US" sz="1100" b="1" dirty="0">
                <a:solidFill>
                  <a:schemeClr val="accent3"/>
                </a:solidFill>
              </a:rPr>
              <a:t>EBIT</a:t>
            </a:r>
            <a:br>
              <a:rPr lang="en-US" sz="1100" b="1" dirty="0">
                <a:solidFill>
                  <a:schemeClr val="accent3"/>
                </a:solidFill>
              </a:rPr>
            </a:br>
            <a:r>
              <a:rPr lang="en-US" sz="1100" dirty="0">
                <a:solidFill>
                  <a:schemeClr val="accent3"/>
                </a:solidFill>
              </a:rPr>
              <a:t>+Depreciation Expenses</a:t>
            </a:r>
            <a:br>
              <a:rPr lang="en-US" sz="1100" dirty="0">
                <a:solidFill>
                  <a:schemeClr val="accent3"/>
                </a:solidFill>
              </a:rPr>
            </a:br>
            <a:r>
              <a:rPr lang="en-US" sz="1100" dirty="0">
                <a:solidFill>
                  <a:schemeClr val="accent3"/>
                </a:solidFill>
              </a:rPr>
              <a:t>+Amortization Expenses</a:t>
            </a:r>
            <a:br>
              <a:rPr lang="en-US" sz="1100" b="1" dirty="0">
                <a:solidFill>
                  <a:schemeClr val="accent3"/>
                </a:solidFill>
              </a:rPr>
            </a:br>
            <a:r>
              <a:rPr lang="en-US" sz="1100" b="1" dirty="0">
                <a:solidFill>
                  <a:schemeClr val="accent3"/>
                </a:solidFill>
              </a:rPr>
              <a:t>EBITDA</a:t>
            </a:r>
          </a:p>
          <a:p>
            <a:pPr marL="0" lvl="0" indent="0" algn="l" rtl="0">
              <a:spcBef>
                <a:spcPts val="800"/>
              </a:spcBef>
              <a:spcAft>
                <a:spcPts val="800"/>
              </a:spcAft>
              <a:buNone/>
            </a:pPr>
            <a:r>
              <a:rPr lang="en-US" sz="1100" dirty="0"/>
              <a:t>Earnings before interest, tax, depreciation, and amortization expense (EBITDA). You add back in the depreciation of capital assets such as buildings and </a:t>
            </a:r>
            <a:r>
              <a:rPr lang="en-US" sz="1100" dirty="0" err="1"/>
              <a:t>equipments</a:t>
            </a:r>
            <a:r>
              <a:rPr lang="en-US" sz="1100" dirty="0"/>
              <a:t> as well as the amortization expenses of an intangible asset (e.g. intellectual property). Over a set period, capital and intangible assets lose monetary value.</a:t>
            </a:r>
          </a:p>
          <a:p>
            <a:pPr marL="0" indent="0">
              <a:spcBef>
                <a:spcPts val="800"/>
              </a:spcBef>
              <a:spcAft>
                <a:spcPts val="800"/>
              </a:spcAft>
              <a:buNone/>
            </a:pPr>
            <a:r>
              <a:rPr lang="en-US" sz="1100" dirty="0"/>
              <a:t>EBITDA is an indicator of the cash flow (how much cash would be available) to pay for long term debt. EBITDA creates the most apples to apples comparison to compare different companies.</a:t>
            </a:r>
          </a:p>
          <a:p>
            <a:pPr marL="0" indent="0">
              <a:spcBef>
                <a:spcPts val="800"/>
              </a:spcBef>
              <a:spcAft>
                <a:spcPts val="800"/>
              </a:spcAft>
              <a:buNone/>
            </a:pPr>
            <a:r>
              <a:rPr lang="en-US" sz="1100" dirty="0"/>
              <a:t>The Debt/EBITDA indicates the ability to pay off debt. A high ratio (greater than 3.5) indicates a heavy debt load.</a:t>
            </a:r>
          </a:p>
          <a:p>
            <a:pPr marL="0" indent="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509132"/>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084391"/>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716700" y="1360449"/>
            <a:ext cx="3479180" cy="1015663"/>
          </a:xfrm>
          <a:prstGeom prst="rect">
            <a:avLst/>
          </a:prstGeom>
          <a:noFill/>
        </p:spPr>
        <p:txBody>
          <a:bodyPr wrap="square" rtlCol="0">
            <a:spAutoFit/>
          </a:bodyPr>
          <a:lstStyle/>
          <a:p>
            <a:r>
              <a:rPr lang="en-US" sz="1200" dirty="0">
                <a:solidFill>
                  <a:schemeClr val="accent3"/>
                </a:solidFill>
                <a:latin typeface="Oxygen Light" panose="020B0604020202020204" charset="0"/>
              </a:rPr>
              <a:t>EBITDA/Net Sales = </a:t>
            </a:r>
            <a:br>
              <a:rPr lang="en-US" sz="1200" dirty="0">
                <a:solidFill>
                  <a:schemeClr val="accent3"/>
                </a:solidFill>
                <a:latin typeface="Oxygen Light" panose="020B0604020202020204" charset="0"/>
              </a:rPr>
            </a:br>
            <a:r>
              <a:rPr lang="en-US" sz="1200" b="1" dirty="0">
                <a:solidFill>
                  <a:schemeClr val="accent3"/>
                </a:solidFill>
                <a:latin typeface="Oxygen Light" panose="020B0604020202020204" charset="0"/>
              </a:rPr>
              <a:t>EBITDA Margin</a:t>
            </a:r>
          </a:p>
          <a:p>
            <a:endParaRPr lang="en-US" sz="1200" b="1" dirty="0">
              <a:solidFill>
                <a:schemeClr val="accent3"/>
              </a:solidFill>
              <a:latin typeface="Oxygen Light" panose="020B0604020202020204" charset="0"/>
            </a:endParaRPr>
          </a:p>
          <a:p>
            <a:r>
              <a:rPr lang="en-US" sz="1200" dirty="0">
                <a:solidFill>
                  <a:schemeClr val="accent3"/>
                </a:solidFill>
                <a:latin typeface="Oxygen Light" panose="020B0604020202020204" charset="0"/>
              </a:rPr>
              <a:t>(Short Term + Long Term Debt)/EBITDA </a:t>
            </a:r>
            <a:r>
              <a:rPr lang="en-US" sz="1200" b="1" dirty="0">
                <a:solidFill>
                  <a:schemeClr val="accent3"/>
                </a:solidFill>
                <a:latin typeface="Oxygen Light" panose="020B0604020202020204" charset="0"/>
              </a:rPr>
              <a:t>= Debt/EBITDA Ratio</a:t>
            </a:r>
          </a:p>
        </p:txBody>
      </p:sp>
      <p:cxnSp>
        <p:nvCxnSpPr>
          <p:cNvPr id="8" name="Straight Connector 7">
            <a:extLst>
              <a:ext uri="{FF2B5EF4-FFF2-40B4-BE49-F238E27FC236}">
                <a16:creationId xmlns:a16="http://schemas.microsoft.com/office/drawing/2014/main" id="{5A7FE21B-2403-472A-923C-5FC5ECB08D50}"/>
              </a:ext>
            </a:extLst>
          </p:cNvPr>
          <p:cNvCxnSpPr/>
          <p:nvPr/>
        </p:nvCxnSpPr>
        <p:spPr>
          <a:xfrm>
            <a:off x="651600" y="2660537"/>
            <a:ext cx="2418702" cy="0"/>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F9682441-65D7-494D-819D-87811F74E5AF}"/>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3788834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dirty="0">
                <a:solidFill>
                  <a:schemeClr val="lt1"/>
                </a:solidFill>
              </a:rPr>
              <a:t>Hello!</a:t>
            </a:r>
            <a:endParaRPr sz="6000" dirty="0">
              <a:solidFill>
                <a:schemeClr val="lt1"/>
              </a:solidFill>
            </a:endParaRPr>
          </a:p>
        </p:txBody>
      </p:sp>
      <p:sp>
        <p:nvSpPr>
          <p:cNvPr id="84" name="Google Shape;84;p15"/>
          <p:cNvSpPr txBox="1">
            <a:spLocks noGrp="1"/>
          </p:cNvSpPr>
          <p:nvPr>
            <p:ph type="subTitle" idx="4294967295"/>
          </p:nvPr>
        </p:nvSpPr>
        <p:spPr>
          <a:xfrm>
            <a:off x="855299" y="2158613"/>
            <a:ext cx="4338875" cy="16623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Katharine V. Macy, MBA, MLIS​</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Collection Assessment Librarian</a:t>
            </a:r>
            <a:br>
              <a:rPr lang="en-US" sz="1800" dirty="0">
                <a:solidFill>
                  <a:schemeClr val="lt1"/>
                </a:solidFill>
                <a:latin typeface="Oxygen"/>
                <a:ea typeface="Oxygen"/>
                <a:cs typeface="Oxygen"/>
                <a:sym typeface="Oxygen"/>
              </a:rPr>
            </a:br>
            <a:r>
              <a:rPr lang="en-US" sz="1800" dirty="0">
                <a:solidFill>
                  <a:schemeClr val="lt1"/>
                </a:solidFill>
                <a:latin typeface="Oxygen"/>
                <a:ea typeface="Oxygen"/>
                <a:cs typeface="Oxygen"/>
                <a:sym typeface="Oxygen"/>
              </a:rPr>
              <a:t>IUPUI University Library​</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macyk@iupui.edu ​</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Twitter: @kvmacy​</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ORCID https://orcid.org/0000-0002-6283-7143 ​</a:t>
            </a:r>
          </a:p>
          <a:p>
            <a:pPr marL="0" marR="0" lvl="0" indent="0" algn="l" rtl="0">
              <a:lnSpc>
                <a:spcPct val="90000"/>
              </a:lnSpc>
              <a:spcBef>
                <a:spcPts val="0"/>
              </a:spcBef>
              <a:spcAft>
                <a:spcPts val="0"/>
              </a:spcAft>
              <a:buNone/>
            </a:pPr>
            <a:endParaRPr lang="en-US"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dirty="0">
                <a:solidFill>
                  <a:schemeClr val="lt1"/>
                </a:solidFill>
                <a:latin typeface="Oxygen"/>
                <a:ea typeface="Oxygen"/>
                <a:cs typeface="Oxygen"/>
                <a:sym typeface="Oxygen"/>
              </a:rPr>
              <a:t>​</a:t>
            </a:r>
            <a:endParaRPr dirty="0">
              <a:solidFill>
                <a:schemeClr val="lt1"/>
              </a:solidFill>
              <a:latin typeface="Oxygen"/>
              <a:ea typeface="Oxygen"/>
              <a:cs typeface="Oxygen"/>
              <a:sym typeface="Oxygen"/>
            </a:endParaRPr>
          </a:p>
        </p:txBody>
      </p:sp>
      <p:pic>
        <p:nvPicPr>
          <p:cNvPr id="85" name="Google Shape;85;p15"/>
          <p:cNvPicPr preferRelativeResize="0"/>
          <p:nvPr/>
        </p:nvPicPr>
        <p:blipFill>
          <a:blip r:embed="rId3"/>
          <a:srcRect t="10680" b="10680"/>
          <a:stretch/>
        </p:blipFill>
        <p:spPr>
          <a:xfrm>
            <a:off x="5194175" y="397650"/>
            <a:ext cx="3949800" cy="4348200"/>
          </a:xfrm>
          <a:prstGeom prst="leftArrow">
            <a:avLst>
              <a:gd name="adj1" fmla="val 64503"/>
              <a:gd name="adj2" fmla="val 55753"/>
            </a:avLst>
          </a:prstGeom>
          <a:noFill/>
          <a:ln>
            <a:noFill/>
          </a:ln>
        </p:spPr>
      </p:pic>
      <p:sp>
        <p:nvSpPr>
          <p:cNvPr id="86" name="Google Shape;86;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Three Types of Ownership</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Public</a:t>
            </a:r>
            <a:endParaRPr b="1" dirty="0"/>
          </a:p>
          <a:p>
            <a:pPr marL="0" lvl="0" indent="0" algn="l" rtl="0">
              <a:spcBef>
                <a:spcPts val="800"/>
              </a:spcBef>
              <a:spcAft>
                <a:spcPts val="800"/>
              </a:spcAft>
              <a:buNone/>
            </a:pPr>
            <a:r>
              <a:rPr lang="en" dirty="0"/>
              <a:t>Traded on the public stock exchanges. They are required to file annual financial statements to government agencies. Information is abundant.</a:t>
            </a:r>
          </a:p>
          <a:p>
            <a:pPr marL="285750" indent="-285750">
              <a:spcBef>
                <a:spcPts val="800"/>
              </a:spcBef>
              <a:spcAft>
                <a:spcPts val="800"/>
              </a:spcAft>
            </a:pPr>
            <a:endParaRPr dirty="0"/>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Private</a:t>
            </a:r>
            <a:endParaRPr b="1" dirty="0"/>
          </a:p>
          <a:p>
            <a:pPr marL="0" lvl="0" indent="0" algn="l" rtl="0">
              <a:spcBef>
                <a:spcPts val="800"/>
              </a:spcBef>
              <a:spcAft>
                <a:spcPts val="800"/>
              </a:spcAft>
              <a:buNone/>
            </a:pPr>
            <a:r>
              <a:rPr lang="en" dirty="0"/>
              <a:t>Often fully or partially funded by private equity. Hardest to research since not required to make financial information public.</a:t>
            </a:r>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Non-Profit</a:t>
            </a:r>
            <a:endParaRPr b="1" dirty="0"/>
          </a:p>
          <a:p>
            <a:pPr marL="0" lvl="0" indent="0" algn="l" rtl="0">
              <a:spcBef>
                <a:spcPts val="800"/>
              </a:spcBef>
              <a:spcAft>
                <a:spcPts val="0"/>
              </a:spcAft>
              <a:buNone/>
            </a:pPr>
            <a:r>
              <a:rPr lang="en-US" dirty="0"/>
              <a:t>Scholarly Society Publishers*</a:t>
            </a:r>
          </a:p>
          <a:p>
            <a:pPr marL="0" lvl="0" indent="0" algn="l" rtl="0">
              <a:spcBef>
                <a:spcPts val="800"/>
              </a:spcBef>
              <a:spcAft>
                <a:spcPts val="0"/>
              </a:spcAft>
              <a:buNone/>
            </a:pPr>
            <a:r>
              <a:rPr lang="en-US" dirty="0"/>
              <a:t>Publishers based in the US are required to file 990s which include financial information.</a:t>
            </a:r>
          </a:p>
          <a:p>
            <a:pPr marL="0" lvl="0" indent="0" algn="l" rtl="0">
              <a:spcBef>
                <a:spcPts val="800"/>
              </a:spcBef>
              <a:spcAft>
                <a:spcPts val="0"/>
              </a:spcAft>
              <a:buNone/>
            </a:pPr>
            <a:r>
              <a:rPr lang="en-US" dirty="0"/>
              <a:t>*Not all scholarly societies do their own publishing.</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1442452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Non-Profit Research</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dirty="0"/>
              <a:t>Some scholarly societies act as publishers.</a:t>
            </a:r>
            <a:endParaRPr dirty="0"/>
          </a:p>
          <a:p>
            <a:pPr marL="457200" lvl="0" indent="-381000" algn="l" rtl="0">
              <a:spcBef>
                <a:spcPts val="1000"/>
              </a:spcBef>
              <a:spcAft>
                <a:spcPts val="0"/>
              </a:spcAft>
              <a:buSzPts val="2400"/>
              <a:buChar char="⇨"/>
            </a:pPr>
            <a:r>
              <a:rPr lang="en-US" dirty="0"/>
              <a:t>Scholarly society website (About Us, Annual Reports, Financials, Press Releases)</a:t>
            </a:r>
            <a:endParaRPr dirty="0"/>
          </a:p>
          <a:p>
            <a:pPr marL="457200" lvl="0" indent="-381000" algn="l" rtl="0">
              <a:spcBef>
                <a:spcPts val="1000"/>
              </a:spcBef>
              <a:spcAft>
                <a:spcPts val="0"/>
              </a:spcAft>
              <a:buSzPts val="2400"/>
              <a:buChar char="⇨"/>
            </a:pPr>
            <a:r>
              <a:rPr lang="en-US" dirty="0"/>
              <a:t>News</a:t>
            </a:r>
          </a:p>
          <a:p>
            <a:pPr marL="457200" lvl="0" indent="-381000" algn="l" rtl="0">
              <a:spcBef>
                <a:spcPts val="1000"/>
              </a:spcBef>
              <a:spcAft>
                <a:spcPts val="0"/>
              </a:spcAft>
              <a:buSzPts val="2400"/>
              <a:buChar char="⇨"/>
            </a:pPr>
            <a:r>
              <a:rPr lang="en-US" dirty="0"/>
              <a:t>990s</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2341749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0"/>
          <p:cNvSpPr txBox="1">
            <a:spLocks noGrp="1"/>
          </p:cNvSpPr>
          <p:nvPr>
            <p:ph type="body" idx="1"/>
          </p:nvPr>
        </p:nvSpPr>
        <p:spPr>
          <a:xfrm>
            <a:off x="651600" y="1409700"/>
            <a:ext cx="3321686"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600" b="1" dirty="0"/>
              <a:t>Annual Report/Finances page of Society website</a:t>
            </a:r>
            <a:endParaRPr sz="1600" b="1" dirty="0"/>
          </a:p>
          <a:p>
            <a:pPr marL="0" lvl="0" indent="0" algn="l" rtl="0">
              <a:spcBef>
                <a:spcPts val="800"/>
              </a:spcBef>
              <a:spcAft>
                <a:spcPts val="800"/>
              </a:spcAft>
              <a:buNone/>
            </a:pPr>
            <a:r>
              <a:rPr lang="en" sz="1600" dirty="0"/>
              <a:t>Written for society members and board of directors. Often provides consolidated financials as well as financials for different operating divisions (publishing, membership, etc.). </a:t>
            </a:r>
            <a:r>
              <a:rPr lang="en" sz="1600" b="1" i="1" dirty="0"/>
              <a:t>These are audited.</a:t>
            </a:r>
          </a:p>
          <a:p>
            <a:pPr marL="0" lvl="0" indent="0" algn="l" rtl="0">
              <a:spcBef>
                <a:spcPts val="800"/>
              </a:spcBef>
              <a:spcAft>
                <a:spcPts val="800"/>
              </a:spcAft>
              <a:buNone/>
            </a:pPr>
            <a:r>
              <a:rPr lang="en" sz="1600" dirty="0"/>
              <a:t>Smaller societies may not publish a financial report outside of a 990.</a:t>
            </a:r>
            <a:endParaRPr sz="1600" dirty="0"/>
          </a:p>
        </p:txBody>
      </p:sp>
      <p:sp>
        <p:nvSpPr>
          <p:cNvPr id="131" name="Google Shape;131;p20"/>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Where to find financials</a:t>
            </a:r>
            <a:endParaRPr dirty="0"/>
          </a:p>
        </p:txBody>
      </p:sp>
      <p:sp>
        <p:nvSpPr>
          <p:cNvPr id="132" name="Google Shape;132;p20"/>
          <p:cNvSpPr txBox="1">
            <a:spLocks noGrp="1"/>
          </p:cNvSpPr>
          <p:nvPr>
            <p:ph type="body" idx="2"/>
          </p:nvPr>
        </p:nvSpPr>
        <p:spPr>
          <a:xfrm>
            <a:off x="4191000" y="1409700"/>
            <a:ext cx="3047927"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600" b="1" dirty="0"/>
              <a:t>990</a:t>
            </a:r>
            <a:endParaRPr sz="1600" b="1" dirty="0"/>
          </a:p>
          <a:p>
            <a:pPr marL="0" lvl="0" indent="0" algn="l" rtl="0">
              <a:spcBef>
                <a:spcPts val="800"/>
              </a:spcBef>
              <a:spcAft>
                <a:spcPts val="800"/>
              </a:spcAft>
              <a:buNone/>
            </a:pPr>
            <a:br>
              <a:rPr lang="en" sz="1600" dirty="0"/>
            </a:br>
            <a:r>
              <a:rPr lang="en" sz="1600" dirty="0"/>
              <a:t>IRS financial reporting form required of US-based non-profits.</a:t>
            </a:r>
          </a:p>
          <a:p>
            <a:pPr marL="0" lvl="0" indent="0" algn="l" rtl="0">
              <a:spcBef>
                <a:spcPts val="800"/>
              </a:spcBef>
              <a:spcAft>
                <a:spcPts val="800"/>
              </a:spcAft>
              <a:buNone/>
            </a:pPr>
            <a:r>
              <a:rPr lang="en" sz="1600" dirty="0"/>
              <a:t>May not match annual report due to different reporting metric definitions or go into detail needed to isolate publishing from other society operations.</a:t>
            </a:r>
          </a:p>
          <a:p>
            <a:pPr marL="0" lvl="0" indent="0" algn="l" rtl="0">
              <a:spcBef>
                <a:spcPts val="800"/>
              </a:spcBef>
              <a:spcAft>
                <a:spcPts val="800"/>
              </a:spcAft>
              <a:buNone/>
            </a:pPr>
            <a:r>
              <a:rPr lang="en" sz="1600" dirty="0"/>
              <a:t>May be inconsistently prepared.</a:t>
            </a:r>
          </a:p>
          <a:p>
            <a:pPr marL="0" lvl="0" indent="0" algn="l" rtl="0">
              <a:spcBef>
                <a:spcPts val="800"/>
              </a:spcBef>
              <a:spcAft>
                <a:spcPts val="800"/>
              </a:spcAft>
              <a:buNone/>
            </a:pPr>
            <a:endParaRPr sz="1600" dirty="0"/>
          </a:p>
        </p:txBody>
      </p:sp>
      <p:sp>
        <p:nvSpPr>
          <p:cNvPr id="133" name="Google Shape;133;p2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1053628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Resources to find 990s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sz="1800" dirty="0">
                <a:hlinkClick r:id="rId3"/>
              </a:rPr>
              <a:t>Guidestar</a:t>
            </a:r>
            <a:endParaRPr lang="en-US" sz="1800" dirty="0"/>
          </a:p>
          <a:p>
            <a:pPr lvl="1">
              <a:spcBef>
                <a:spcPts val="0"/>
              </a:spcBef>
              <a:buChar char="⇨"/>
            </a:pPr>
            <a:r>
              <a:rPr lang="en-US" sz="1800" dirty="0"/>
              <a:t>Limited access for free</a:t>
            </a:r>
            <a:endParaRPr sz="1800" dirty="0"/>
          </a:p>
          <a:p>
            <a:pPr marL="457200" lvl="0" indent="-381000" algn="l" rtl="0">
              <a:spcBef>
                <a:spcPts val="1000"/>
              </a:spcBef>
              <a:spcAft>
                <a:spcPts val="0"/>
              </a:spcAft>
              <a:buSzPts val="2400"/>
              <a:buChar char="⇨"/>
            </a:pPr>
            <a:r>
              <a:rPr lang="en-US" sz="1800" dirty="0">
                <a:hlinkClick r:id="rId4"/>
              </a:rPr>
              <a:t>Propublica Nonprofit Explorer</a:t>
            </a:r>
            <a:endParaRPr lang="en-US" sz="1800" dirty="0"/>
          </a:p>
          <a:p>
            <a:pPr lvl="1">
              <a:spcBef>
                <a:spcPts val="1000"/>
              </a:spcBef>
              <a:buChar char="⇨"/>
            </a:pPr>
            <a:r>
              <a:rPr lang="en-US" sz="1800" dirty="0"/>
              <a:t>Open resource</a:t>
            </a:r>
            <a:endParaRPr sz="1800" dirty="0"/>
          </a:p>
          <a:p>
            <a:pPr marL="0" lvl="0" indent="0" algn="l" rtl="0">
              <a:spcBef>
                <a:spcPts val="1000"/>
              </a:spcBef>
              <a:spcAft>
                <a:spcPts val="1000"/>
              </a:spcAft>
              <a:buNone/>
            </a:pPr>
            <a:r>
              <a:rPr lang="en" sz="1800" dirty="0"/>
              <a:t>Check both resources because sometimes one resource is more up to date than the other.</a:t>
            </a:r>
          </a:p>
          <a:p>
            <a:pPr marL="0" lvl="0" indent="0" algn="l" rtl="0">
              <a:spcBef>
                <a:spcPts val="1000"/>
              </a:spcBef>
              <a:spcAft>
                <a:spcPts val="1000"/>
              </a:spcAft>
              <a:buNone/>
            </a:pPr>
            <a:r>
              <a:rPr lang="en" sz="1800" dirty="0">
                <a:hlinkClick r:id="rId5"/>
              </a:rPr>
              <a:t>Guidestar’s guide on reading 990s</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807983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K</a:t>
            </a:r>
            <a:r>
              <a:rPr lang="en-US" dirty="0"/>
              <a:t>n</a:t>
            </a:r>
            <a:r>
              <a:rPr lang="en" dirty="0"/>
              <a:t>ow your profit numbers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hlinkClick r:id="rId3" action="ppaction://hlinksldjump"/>
              </a:rPr>
              <a:t>Gross Margin</a:t>
            </a:r>
            <a:endParaRPr dirty="0"/>
          </a:p>
          <a:p>
            <a:pPr marL="457200" lvl="0" indent="-381000" algn="l" rtl="0">
              <a:spcBef>
                <a:spcPts val="1000"/>
              </a:spcBef>
              <a:spcAft>
                <a:spcPts val="0"/>
              </a:spcAft>
              <a:buSzPts val="2400"/>
              <a:buChar char="⇨"/>
            </a:pPr>
            <a:r>
              <a:rPr lang="en-US" dirty="0">
                <a:hlinkClick r:id="rId4" action="ppaction://hlinksldjump"/>
              </a:rPr>
              <a:t>Operating Margin</a:t>
            </a:r>
            <a:endParaRPr dirty="0"/>
          </a:p>
          <a:p>
            <a:pPr marL="457200" lvl="0" indent="-381000" algn="l" rtl="0">
              <a:spcBef>
                <a:spcPts val="1000"/>
              </a:spcBef>
              <a:spcAft>
                <a:spcPts val="0"/>
              </a:spcAft>
              <a:buSzPts val="2400"/>
              <a:buChar char="⇨"/>
            </a:pPr>
            <a:r>
              <a:rPr lang="en-US" dirty="0">
                <a:hlinkClick r:id="rId5" action="ppaction://hlinksldjump"/>
              </a:rPr>
              <a:t>EBITDA (and the Debt/EBITDA ratio)*</a:t>
            </a:r>
            <a:endParaRPr dirty="0"/>
          </a:p>
          <a:p>
            <a:pPr marL="0" lvl="0" indent="0" algn="l" rtl="0">
              <a:spcBef>
                <a:spcPts val="1000"/>
              </a:spcBef>
              <a:spcAft>
                <a:spcPts val="1000"/>
              </a:spcAft>
              <a:buNone/>
            </a:pPr>
            <a:r>
              <a:rPr lang="en" sz="2000" dirty="0"/>
              <a:t>If discussing profit or profit margins in a negotiation I suggest focusing on on operating margin or EBITDA, if available.</a:t>
            </a:r>
          </a:p>
          <a:p>
            <a:pPr marL="0" lvl="0" indent="0" algn="l" rtl="0">
              <a:spcBef>
                <a:spcPts val="1000"/>
              </a:spcBef>
              <a:spcAft>
                <a:spcPts val="1000"/>
              </a:spcAft>
              <a:buNone/>
            </a:pPr>
            <a:r>
              <a:rPr lang="en-US" sz="1600" dirty="0">
                <a:hlinkClick r:id="rId6"/>
              </a:rPr>
              <a:t>Librarian’s Guide to  Understand Scholarly Publisher Financial Data</a:t>
            </a:r>
            <a:endParaRPr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3006030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 Note on Operating Expenses</a:t>
            </a:r>
            <a:endParaRPr dirty="0"/>
          </a:p>
        </p:txBody>
      </p:sp>
      <p:sp>
        <p:nvSpPr>
          <p:cNvPr id="104" name="Google Shape;104;p18"/>
          <p:cNvSpPr txBox="1">
            <a:spLocks noGrp="1"/>
          </p:cNvSpPr>
          <p:nvPr>
            <p:ph type="body" idx="1"/>
          </p:nvPr>
        </p:nvSpPr>
        <p:spPr>
          <a:xfrm>
            <a:off x="651600" y="1409701"/>
            <a:ext cx="6130200" cy="2790592"/>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600" dirty="0"/>
              <a:t>Just because it’s a necessary expense needed in running the business does not mean it’s without criticism. Example:</a:t>
            </a:r>
          </a:p>
          <a:p>
            <a:pPr marL="457200" lvl="0" indent="-381000" algn="l" rtl="0">
              <a:spcBef>
                <a:spcPts val="0"/>
              </a:spcBef>
              <a:spcAft>
                <a:spcPts val="0"/>
              </a:spcAft>
              <a:buSzPts val="2400"/>
              <a:buChar char="⇨"/>
            </a:pPr>
            <a:r>
              <a:rPr lang="en-US" sz="1600" dirty="0"/>
              <a:t>If they are adding more and more employees so their wage and benefits expenses increase, while libraries cut employees and services to continue to buy their product – there is a problem.</a:t>
            </a:r>
          </a:p>
          <a:p>
            <a:pPr marL="457200" lvl="0" indent="-381000" algn="l" rtl="0">
              <a:spcBef>
                <a:spcPts val="0"/>
              </a:spcBef>
              <a:spcAft>
                <a:spcPts val="0"/>
              </a:spcAft>
              <a:buSzPts val="2400"/>
              <a:buChar char="⇨"/>
            </a:pPr>
            <a:r>
              <a:rPr lang="en-US" sz="1600" dirty="0"/>
              <a:t>SG&amp;A (Sales, General, and Administrative) is an overhead expense that covers sales and marketing and other corporate expenses. Does the SG&amp;A expense seem out of line with others in the industry? What is going on with their executive compensation?</a:t>
            </a:r>
          </a:p>
          <a:p>
            <a:pPr marL="76200" lvl="0" indent="0" algn="l" rtl="0">
              <a:spcBef>
                <a:spcPts val="0"/>
              </a:spcBef>
              <a:spcAft>
                <a:spcPts val="0"/>
              </a:spcAft>
              <a:buSzPts val="2400"/>
              <a:buNone/>
            </a:pPr>
            <a:endParaRPr lang="en-US"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864109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599561" y="233088"/>
            <a:ext cx="2864751"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An Example</a:t>
            </a:r>
            <a:endParaRPr dirty="0"/>
          </a:p>
        </p:txBody>
      </p:sp>
      <p:sp>
        <p:nvSpPr>
          <p:cNvPr id="148" name="Google Shape;148;p22"/>
          <p:cNvSpPr txBox="1">
            <a:spLocks noGrp="1"/>
          </p:cNvSpPr>
          <p:nvPr>
            <p:ph type="body" idx="1"/>
          </p:nvPr>
        </p:nvSpPr>
        <p:spPr>
          <a:xfrm>
            <a:off x="264058" y="758283"/>
            <a:ext cx="3319200" cy="3281879"/>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hlinkClick r:id="rId3"/>
              </a:rPr>
              <a:t>American Chemical Society</a:t>
            </a:r>
            <a:endParaRPr lang="en-US" sz="1800" dirty="0"/>
          </a:p>
          <a:p>
            <a:pPr marL="457200" lvl="0" indent="-381000" algn="l" rtl="0">
              <a:spcBef>
                <a:spcPts val="1000"/>
              </a:spcBef>
              <a:spcAft>
                <a:spcPts val="0"/>
              </a:spcAft>
              <a:buSzPts val="2400"/>
              <a:buChar char="⇨"/>
            </a:pPr>
            <a:r>
              <a:rPr lang="en-US" sz="1800" dirty="0"/>
              <a:t>Hard to find on the society website </a:t>
            </a:r>
          </a:p>
          <a:p>
            <a:pPr marL="457200" lvl="0" indent="-381000" algn="l" rtl="0">
              <a:spcBef>
                <a:spcPts val="1000"/>
              </a:spcBef>
              <a:spcAft>
                <a:spcPts val="0"/>
              </a:spcAft>
              <a:buSzPts val="2400"/>
              <a:buChar char="⇨"/>
            </a:pPr>
            <a:r>
              <a:rPr lang="en-US" sz="1800" dirty="0"/>
              <a:t>Search for “annual report”</a:t>
            </a:r>
          </a:p>
          <a:p>
            <a:pPr marL="457200" lvl="0" indent="-381000" algn="l" rtl="0">
              <a:spcBef>
                <a:spcPts val="1000"/>
              </a:spcBef>
              <a:spcAft>
                <a:spcPts val="0"/>
              </a:spcAft>
              <a:buSzPts val="2400"/>
              <a:buChar char="⇨"/>
            </a:pPr>
            <a:r>
              <a:rPr lang="en-US" sz="1800" dirty="0"/>
              <a:t>Click Financials</a:t>
            </a:r>
          </a:p>
          <a:p>
            <a:pPr marL="457200" lvl="0" indent="-381000" algn="l" rtl="0">
              <a:spcBef>
                <a:spcPts val="1000"/>
              </a:spcBef>
              <a:spcAft>
                <a:spcPts val="0"/>
              </a:spcAft>
              <a:buSzPts val="2400"/>
              <a:buChar char="⇨"/>
            </a:pPr>
            <a:r>
              <a:rPr lang="en-US" sz="1800" dirty="0"/>
              <a:t>Click Financial Highlights</a:t>
            </a:r>
          </a:p>
          <a:p>
            <a:pPr marL="457200" lvl="0" indent="-381000" algn="l" rtl="0">
              <a:spcBef>
                <a:spcPts val="1000"/>
              </a:spcBef>
              <a:spcAft>
                <a:spcPts val="0"/>
              </a:spcAft>
              <a:buSzPts val="2400"/>
              <a:buChar char="⇨"/>
            </a:pPr>
            <a:r>
              <a:rPr lang="en-US" sz="1800" dirty="0"/>
              <a:t>Click the link to “financial results” to get the full report</a:t>
            </a:r>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pic>
        <p:nvPicPr>
          <p:cNvPr id="3" name="Picture 2">
            <a:extLst>
              <a:ext uri="{FF2B5EF4-FFF2-40B4-BE49-F238E27FC236}">
                <a16:creationId xmlns:a16="http://schemas.microsoft.com/office/drawing/2014/main" id="{ED03C147-BD70-4F90-8618-DDEA4D68E5DD}"/>
              </a:ext>
            </a:extLst>
          </p:cNvPr>
          <p:cNvPicPr>
            <a:picLocks noChangeAspect="1"/>
          </p:cNvPicPr>
          <p:nvPr/>
        </p:nvPicPr>
        <p:blipFill>
          <a:blip r:embed="rId4"/>
          <a:stretch>
            <a:fillRect/>
          </a:stretch>
        </p:blipFill>
        <p:spPr>
          <a:xfrm>
            <a:off x="3871013" y="0"/>
            <a:ext cx="5272987" cy="5143500"/>
          </a:xfrm>
          <a:prstGeom prst="rect">
            <a:avLst/>
          </a:prstGeom>
        </p:spPr>
      </p:pic>
    </p:spTree>
    <p:extLst>
      <p:ext uri="{BB962C8B-B14F-4D97-AF65-F5344CB8AC3E}">
        <p14:creationId xmlns:p14="http://schemas.microsoft.com/office/powerpoint/2010/main" val="1533453673"/>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TotalTime>
  <Words>1481</Words>
  <Application>Microsoft Office PowerPoint</Application>
  <PresentationFormat>On-screen Show (16:9)</PresentationFormat>
  <Paragraphs>132</Paragraphs>
  <Slides>18</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Zilla Slab SemiBold</vt:lpstr>
      <vt:lpstr>Arial</vt:lpstr>
      <vt:lpstr>Calibri</vt:lpstr>
      <vt:lpstr>Oxygen Light</vt:lpstr>
      <vt:lpstr>Oxygen</vt:lpstr>
      <vt:lpstr>Whitmore template</vt:lpstr>
      <vt:lpstr>Vendor Intelligence:  How to Research Non-Profit Publishers</vt:lpstr>
      <vt:lpstr>Hello!</vt:lpstr>
      <vt:lpstr>Three Types of Ownership</vt:lpstr>
      <vt:lpstr>Non-Profit Research</vt:lpstr>
      <vt:lpstr>Where to find financials</vt:lpstr>
      <vt:lpstr>Resources to find 990s</vt:lpstr>
      <vt:lpstr>Know your profit numbers</vt:lpstr>
      <vt:lpstr>A Note on Operating Expenses</vt:lpstr>
      <vt:lpstr>An Example</vt:lpstr>
      <vt:lpstr>American Chemical Society</vt:lpstr>
      <vt:lpstr>ACS financial analysis highlight</vt:lpstr>
      <vt:lpstr>Information beyond financials</vt:lpstr>
      <vt:lpstr>Final Thoughts</vt:lpstr>
      <vt:lpstr>Credits</vt:lpstr>
      <vt:lpstr>Appendix</vt:lpstr>
      <vt:lpstr>Gross Margin</vt:lpstr>
      <vt:lpstr>Operating Margin</vt:lpstr>
      <vt:lpstr>EBITDA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9</cp:revision>
  <dcterms:modified xsi:type="dcterms:W3CDTF">2023-04-10T15:23:11Z</dcterms:modified>
</cp:coreProperties>
</file>