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38"/>
  </p:notesMasterIdLst>
  <p:handoutMasterIdLst>
    <p:handoutMasterId r:id="rId39"/>
  </p:handoutMasterIdLst>
  <p:sldIdLst>
    <p:sldId id="16983" r:id="rId5"/>
    <p:sldId id="16945" r:id="rId6"/>
    <p:sldId id="16890" r:id="rId7"/>
    <p:sldId id="16962" r:id="rId8"/>
    <p:sldId id="16980" r:id="rId9"/>
    <p:sldId id="316" r:id="rId10"/>
    <p:sldId id="317" r:id="rId11"/>
    <p:sldId id="318" r:id="rId12"/>
    <p:sldId id="323" r:id="rId13"/>
    <p:sldId id="16946" r:id="rId14"/>
    <p:sldId id="16981" r:id="rId15"/>
    <p:sldId id="16973" r:id="rId16"/>
    <p:sldId id="16949" r:id="rId17"/>
    <p:sldId id="320" r:id="rId18"/>
    <p:sldId id="16965" r:id="rId19"/>
    <p:sldId id="16961" r:id="rId20"/>
    <p:sldId id="321" r:id="rId21"/>
    <p:sldId id="16975" r:id="rId22"/>
    <p:sldId id="16947" r:id="rId23"/>
    <p:sldId id="16953" r:id="rId24"/>
    <p:sldId id="16978" r:id="rId25"/>
    <p:sldId id="16982" r:id="rId26"/>
    <p:sldId id="16979" r:id="rId27"/>
    <p:sldId id="16967" r:id="rId28"/>
    <p:sldId id="324" r:id="rId29"/>
    <p:sldId id="16958" r:id="rId30"/>
    <p:sldId id="16957" r:id="rId31"/>
    <p:sldId id="16948" r:id="rId32"/>
    <p:sldId id="329" r:id="rId33"/>
    <p:sldId id="920" r:id="rId34"/>
    <p:sldId id="16952" r:id="rId35"/>
    <p:sldId id="16963" r:id="rId36"/>
    <p:sldId id="322" r:id="rId3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A3ECC3A-144D-450F-98A5-669601FFB2D7}">
          <p14:sldIdLst>
            <p14:sldId id="16983"/>
            <p14:sldId id="16945"/>
            <p14:sldId id="16890"/>
            <p14:sldId id="16962"/>
            <p14:sldId id="16980"/>
            <p14:sldId id="316"/>
            <p14:sldId id="317"/>
            <p14:sldId id="318"/>
            <p14:sldId id="323"/>
            <p14:sldId id="16946"/>
            <p14:sldId id="16981"/>
            <p14:sldId id="16973"/>
            <p14:sldId id="16949"/>
            <p14:sldId id="320"/>
            <p14:sldId id="16965"/>
            <p14:sldId id="16961"/>
            <p14:sldId id="321"/>
            <p14:sldId id="16975"/>
            <p14:sldId id="16947"/>
            <p14:sldId id="16953"/>
            <p14:sldId id="16978"/>
            <p14:sldId id="16982"/>
            <p14:sldId id="16979"/>
            <p14:sldId id="16967"/>
            <p14:sldId id="324"/>
            <p14:sldId id="16958"/>
            <p14:sldId id="16957"/>
          </p14:sldIdLst>
        </p14:section>
        <p14:section name="Untitled Section" id="{C2064FAA-16AC-48BB-8466-99AD789B5942}">
          <p14:sldIdLst>
            <p14:sldId id="16948"/>
            <p14:sldId id="329"/>
            <p14:sldId id="920"/>
            <p14:sldId id="16952"/>
            <p14:sldId id="16963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85">
          <p15:clr>
            <a:srgbClr val="A4A3A4"/>
          </p15:clr>
        </p15:guide>
        <p15:guide id="2" pos="3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0D29"/>
    <a:srgbClr val="336600"/>
    <a:srgbClr val="008000"/>
    <a:srgbClr val="969696"/>
    <a:srgbClr val="9E9A95"/>
    <a:srgbClr val="382E25"/>
    <a:srgbClr val="C17945"/>
    <a:srgbClr val="31526A"/>
    <a:srgbClr val="690304"/>
    <a:srgbClr val="25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53965" autoAdjust="0"/>
  </p:normalViewPr>
  <p:slideViewPr>
    <p:cSldViewPr snapToGrid="0" snapToObjects="1">
      <p:cViewPr varScale="1">
        <p:scale>
          <a:sx n="92" d="100"/>
          <a:sy n="92" d="100"/>
        </p:scale>
        <p:origin x="2136" y="90"/>
      </p:cViewPr>
      <p:guideLst>
        <p:guide orient="horz" pos="3185"/>
        <p:guide pos="3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5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, Saahoon" userId="ba4b3d0d-5bca-49c0-973f-114966ac83e4" providerId="ADAL" clId="{1CBD4A3D-296B-4F80-86F4-F24A9BE3237E}"/>
    <pc:docChg chg="delSld modSld modSection">
      <pc:chgData name="Hong, Saahoon" userId="ba4b3d0d-5bca-49c0-973f-114966ac83e4" providerId="ADAL" clId="{1CBD4A3D-296B-4F80-86F4-F24A9BE3237E}" dt="2023-01-15T20:45:17.558" v="207" actId="20577"/>
      <pc:docMkLst>
        <pc:docMk/>
      </pc:docMkLst>
      <pc:sldChg chg="modNotesTx">
        <pc:chgData name="Hong, Saahoon" userId="ba4b3d0d-5bca-49c0-973f-114966ac83e4" providerId="ADAL" clId="{1CBD4A3D-296B-4F80-86F4-F24A9BE3237E}" dt="2023-01-15T20:40:23.764" v="52" actId="20577"/>
        <pc:sldMkLst>
          <pc:docMk/>
          <pc:sldMk cId="636483058" sldId="316"/>
        </pc:sldMkLst>
      </pc:sldChg>
      <pc:sldChg chg="modNotesTx">
        <pc:chgData name="Hong, Saahoon" userId="ba4b3d0d-5bca-49c0-973f-114966ac83e4" providerId="ADAL" clId="{1CBD4A3D-296B-4F80-86F4-F24A9BE3237E}" dt="2023-01-15T20:40:39.524" v="60" actId="20577"/>
        <pc:sldMkLst>
          <pc:docMk/>
          <pc:sldMk cId="2144012005" sldId="317"/>
        </pc:sldMkLst>
      </pc:sldChg>
      <pc:sldChg chg="modNotesTx">
        <pc:chgData name="Hong, Saahoon" userId="ba4b3d0d-5bca-49c0-973f-114966ac83e4" providerId="ADAL" clId="{1CBD4A3D-296B-4F80-86F4-F24A9BE3237E}" dt="2023-01-15T20:40:44.275" v="61" actId="20577"/>
        <pc:sldMkLst>
          <pc:docMk/>
          <pc:sldMk cId="3487817837" sldId="318"/>
        </pc:sldMkLst>
      </pc:sldChg>
      <pc:sldChg chg="modNotesTx">
        <pc:chgData name="Hong, Saahoon" userId="ba4b3d0d-5bca-49c0-973f-114966ac83e4" providerId="ADAL" clId="{1CBD4A3D-296B-4F80-86F4-F24A9BE3237E}" dt="2023-01-15T20:41:27.872" v="67" actId="20577"/>
        <pc:sldMkLst>
          <pc:docMk/>
          <pc:sldMk cId="2835830822" sldId="320"/>
        </pc:sldMkLst>
      </pc:sldChg>
      <pc:sldChg chg="modNotesTx">
        <pc:chgData name="Hong, Saahoon" userId="ba4b3d0d-5bca-49c0-973f-114966ac83e4" providerId="ADAL" clId="{1CBD4A3D-296B-4F80-86F4-F24A9BE3237E}" dt="2023-01-15T20:41:47.375" v="127" actId="20577"/>
        <pc:sldMkLst>
          <pc:docMk/>
          <pc:sldMk cId="1082539397" sldId="321"/>
        </pc:sldMkLst>
      </pc:sldChg>
      <pc:sldChg chg="modSp mod">
        <pc:chgData name="Hong, Saahoon" userId="ba4b3d0d-5bca-49c0-973f-114966ac83e4" providerId="ADAL" clId="{1CBD4A3D-296B-4F80-86F4-F24A9BE3237E}" dt="2023-01-15T20:45:17.558" v="207" actId="20577"/>
        <pc:sldMkLst>
          <pc:docMk/>
          <pc:sldMk cId="2799699045" sldId="322"/>
        </pc:sldMkLst>
        <pc:spChg chg="mod">
          <ac:chgData name="Hong, Saahoon" userId="ba4b3d0d-5bca-49c0-973f-114966ac83e4" providerId="ADAL" clId="{1CBD4A3D-296B-4F80-86F4-F24A9BE3237E}" dt="2023-01-15T20:45:17.558" v="207" actId="20577"/>
          <ac:spMkLst>
            <pc:docMk/>
            <pc:sldMk cId="2799699045" sldId="322"/>
            <ac:spMk id="3" creationId="{410CCB34-D856-24B5-787D-284FA579C65B}"/>
          </ac:spMkLst>
        </pc:spChg>
      </pc:sldChg>
      <pc:sldChg chg="modNotesTx">
        <pc:chgData name="Hong, Saahoon" userId="ba4b3d0d-5bca-49c0-973f-114966ac83e4" providerId="ADAL" clId="{1CBD4A3D-296B-4F80-86F4-F24A9BE3237E}" dt="2023-01-15T20:40:53.447" v="62" actId="20577"/>
        <pc:sldMkLst>
          <pc:docMk/>
          <pc:sldMk cId="3856437943" sldId="323"/>
        </pc:sldMkLst>
      </pc:sldChg>
      <pc:sldChg chg="modNotesTx">
        <pc:chgData name="Hong, Saahoon" userId="ba4b3d0d-5bca-49c0-973f-114966ac83e4" providerId="ADAL" clId="{1CBD4A3D-296B-4F80-86F4-F24A9BE3237E}" dt="2023-01-15T20:42:35.706" v="158" actId="20577"/>
        <pc:sldMkLst>
          <pc:docMk/>
          <pc:sldMk cId="3051596498" sldId="324"/>
        </pc:sldMkLst>
      </pc:sldChg>
      <pc:sldChg chg="modNotesTx">
        <pc:chgData name="Hong, Saahoon" userId="ba4b3d0d-5bca-49c0-973f-114966ac83e4" providerId="ADAL" clId="{1CBD4A3D-296B-4F80-86F4-F24A9BE3237E}" dt="2023-01-15T20:42:50.161" v="160" actId="20577"/>
        <pc:sldMkLst>
          <pc:docMk/>
          <pc:sldMk cId="3262509137" sldId="329"/>
        </pc:sldMkLst>
      </pc:sldChg>
      <pc:sldChg chg="modNotesTx">
        <pc:chgData name="Hong, Saahoon" userId="ba4b3d0d-5bca-49c0-973f-114966ac83e4" providerId="ADAL" clId="{1CBD4A3D-296B-4F80-86F4-F24A9BE3237E}" dt="2023-01-15T20:39:48.075" v="8" actId="20577"/>
        <pc:sldMkLst>
          <pc:docMk/>
          <pc:sldMk cId="553132881" sldId="16945"/>
        </pc:sldMkLst>
      </pc:sldChg>
      <pc:sldChg chg="modNotesTx">
        <pc:chgData name="Hong, Saahoon" userId="ba4b3d0d-5bca-49c0-973f-114966ac83e4" providerId="ADAL" clId="{1CBD4A3D-296B-4F80-86F4-F24A9BE3237E}" dt="2023-01-15T20:41:22.952" v="66" actId="20577"/>
        <pc:sldMkLst>
          <pc:docMk/>
          <pc:sldMk cId="229380974" sldId="16949"/>
        </pc:sldMkLst>
      </pc:sldChg>
      <pc:sldChg chg="modNotesTx">
        <pc:chgData name="Hong, Saahoon" userId="ba4b3d0d-5bca-49c0-973f-114966ac83e4" providerId="ADAL" clId="{1CBD4A3D-296B-4F80-86F4-F24A9BE3237E}" dt="2023-01-15T20:42:06.380" v="154" actId="20577"/>
        <pc:sldMkLst>
          <pc:docMk/>
          <pc:sldMk cId="563476991" sldId="16953"/>
        </pc:sldMkLst>
      </pc:sldChg>
      <pc:sldChg chg="modNotesTx">
        <pc:chgData name="Hong, Saahoon" userId="ba4b3d0d-5bca-49c0-973f-114966ac83e4" providerId="ADAL" clId="{1CBD4A3D-296B-4F80-86F4-F24A9BE3237E}" dt="2023-01-15T20:42:45.209" v="159" actId="20577"/>
        <pc:sldMkLst>
          <pc:docMk/>
          <pc:sldMk cId="3982531583" sldId="16957"/>
        </pc:sldMkLst>
      </pc:sldChg>
      <pc:sldChg chg="modNotesTx">
        <pc:chgData name="Hong, Saahoon" userId="ba4b3d0d-5bca-49c0-973f-114966ac83e4" providerId="ADAL" clId="{1CBD4A3D-296B-4F80-86F4-F24A9BE3237E}" dt="2023-01-15T20:41:41.786" v="126" actId="20577"/>
        <pc:sldMkLst>
          <pc:docMk/>
          <pc:sldMk cId="3754608231" sldId="16961"/>
        </pc:sldMkLst>
      </pc:sldChg>
      <pc:sldChg chg="modNotesTx">
        <pc:chgData name="Hong, Saahoon" userId="ba4b3d0d-5bca-49c0-973f-114966ac83e4" providerId="ADAL" clId="{1CBD4A3D-296B-4F80-86F4-F24A9BE3237E}" dt="2023-01-15T20:39:56.354" v="50" actId="20577"/>
        <pc:sldMkLst>
          <pc:docMk/>
          <pc:sldMk cId="3311709801" sldId="16962"/>
        </pc:sldMkLst>
      </pc:sldChg>
      <pc:sldChg chg="modNotesTx">
        <pc:chgData name="Hong, Saahoon" userId="ba4b3d0d-5bca-49c0-973f-114966ac83e4" providerId="ADAL" clId="{1CBD4A3D-296B-4F80-86F4-F24A9BE3237E}" dt="2023-01-15T20:41:35.504" v="125" actId="6549"/>
        <pc:sldMkLst>
          <pc:docMk/>
          <pc:sldMk cId="2702094780" sldId="16965"/>
        </pc:sldMkLst>
      </pc:sldChg>
      <pc:sldChg chg="modNotesTx">
        <pc:chgData name="Hong, Saahoon" userId="ba4b3d0d-5bca-49c0-973f-114966ac83e4" providerId="ADAL" clId="{1CBD4A3D-296B-4F80-86F4-F24A9BE3237E}" dt="2023-01-15T20:42:26.264" v="157" actId="20577"/>
        <pc:sldMkLst>
          <pc:docMk/>
          <pc:sldMk cId="1274174777" sldId="16967"/>
        </pc:sldMkLst>
      </pc:sldChg>
      <pc:sldChg chg="modNotesTx">
        <pc:chgData name="Hong, Saahoon" userId="ba4b3d0d-5bca-49c0-973f-114966ac83e4" providerId="ADAL" clId="{1CBD4A3D-296B-4F80-86F4-F24A9BE3237E}" dt="2023-01-15T20:41:10.398" v="65" actId="20577"/>
        <pc:sldMkLst>
          <pc:docMk/>
          <pc:sldMk cId="772171614" sldId="16973"/>
        </pc:sldMkLst>
      </pc:sldChg>
      <pc:sldChg chg="modNotesTx">
        <pc:chgData name="Hong, Saahoon" userId="ba4b3d0d-5bca-49c0-973f-114966ac83e4" providerId="ADAL" clId="{1CBD4A3D-296B-4F80-86F4-F24A9BE3237E}" dt="2023-01-15T20:42:01.518" v="153" actId="20577"/>
        <pc:sldMkLst>
          <pc:docMk/>
          <pc:sldMk cId="225217324" sldId="16975"/>
        </pc:sldMkLst>
      </pc:sldChg>
      <pc:sldChg chg="modNotesTx">
        <pc:chgData name="Hong, Saahoon" userId="ba4b3d0d-5bca-49c0-973f-114966ac83e4" providerId="ADAL" clId="{1CBD4A3D-296B-4F80-86F4-F24A9BE3237E}" dt="2023-01-15T20:42:11.917" v="155" actId="20577"/>
        <pc:sldMkLst>
          <pc:docMk/>
          <pc:sldMk cId="2042697026" sldId="16978"/>
        </pc:sldMkLst>
      </pc:sldChg>
      <pc:sldChg chg="modNotesTx">
        <pc:chgData name="Hong, Saahoon" userId="ba4b3d0d-5bca-49c0-973f-114966ac83e4" providerId="ADAL" clId="{1CBD4A3D-296B-4F80-86F4-F24A9BE3237E}" dt="2023-01-15T20:42:20.901" v="156" actId="20577"/>
        <pc:sldMkLst>
          <pc:docMk/>
          <pc:sldMk cId="2533160867" sldId="16979"/>
        </pc:sldMkLst>
      </pc:sldChg>
      <pc:sldChg chg="modNotesTx">
        <pc:chgData name="Hong, Saahoon" userId="ba4b3d0d-5bca-49c0-973f-114966ac83e4" providerId="ADAL" clId="{1CBD4A3D-296B-4F80-86F4-F24A9BE3237E}" dt="2023-01-15T20:40:12.903" v="51" actId="20577"/>
        <pc:sldMkLst>
          <pc:docMk/>
          <pc:sldMk cId="1258533223" sldId="16980"/>
        </pc:sldMkLst>
      </pc:sldChg>
      <pc:sldChg chg="modNotesTx">
        <pc:chgData name="Hong, Saahoon" userId="ba4b3d0d-5bca-49c0-973f-114966ac83e4" providerId="ADAL" clId="{1CBD4A3D-296B-4F80-86F4-F24A9BE3237E}" dt="2023-01-15T20:41:05.060" v="64" actId="20577"/>
        <pc:sldMkLst>
          <pc:docMk/>
          <pc:sldMk cId="502498954" sldId="16981"/>
        </pc:sldMkLst>
      </pc:sldChg>
      <pc:sldChg chg="del">
        <pc:chgData name="Hong, Saahoon" userId="ba4b3d0d-5bca-49c0-973f-114966ac83e4" providerId="ADAL" clId="{1CBD4A3D-296B-4F80-86F4-F24A9BE3237E}" dt="2023-01-15T20:39:37.368" v="0" actId="47"/>
        <pc:sldMkLst>
          <pc:docMk/>
          <pc:sldMk cId="311282148" sldId="1698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ahong\Desktop\TCOM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aahong_iu_edu/Documents/&#50896;&#44256;&#53804;&#44256;_&#52968;&#54140;&#47088;&#49828;/Conference_2022/SSWR_2022/Graph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diana-my.sharepoint.com/personal/saahong_iu_edu/Documents/&#50896;&#44256;&#53804;&#44256;_&#52968;&#54140;&#47088;&#49828;/Conference_2022/SSWR_2022/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Dual-System Involvement by Age (N=69,423)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083946006532406E-2"/>
          <c:y val="0.10106737214912392"/>
          <c:w val="0.75952142628063757"/>
          <c:h val="0.83739631649803004"/>
        </c:manualLayout>
      </c:layout>
      <c:lineChart>
        <c:grouping val="standard"/>
        <c:varyColors val="0"/>
        <c:ser>
          <c:idx val="0"/>
          <c:order val="0"/>
          <c:tx>
            <c:strRef>
              <c:f>Sheet2!$E$4</c:f>
              <c:strCache>
                <c:ptCount val="1"/>
                <c:pt idx="0">
                  <c:v>Not involved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Sheet2!$E$5:$E$57</c:f>
              <c:numCache>
                <c:formatCode>###0</c:formatCode>
                <c:ptCount val="53"/>
                <c:pt idx="0">
                  <c:v>13</c:v>
                </c:pt>
                <c:pt idx="1">
                  <c:v>547</c:v>
                </c:pt>
                <c:pt idx="2">
                  <c:v>765</c:v>
                </c:pt>
                <c:pt idx="3">
                  <c:v>717</c:v>
                </c:pt>
                <c:pt idx="4">
                  <c:v>630</c:v>
                </c:pt>
                <c:pt idx="5">
                  <c:v>670</c:v>
                </c:pt>
                <c:pt idx="6">
                  <c:v>680</c:v>
                </c:pt>
                <c:pt idx="7">
                  <c:v>657</c:v>
                </c:pt>
                <c:pt idx="8">
                  <c:v>692</c:v>
                </c:pt>
                <c:pt idx="9">
                  <c:v>721</c:v>
                </c:pt>
                <c:pt idx="10">
                  <c:v>760</c:v>
                </c:pt>
                <c:pt idx="11">
                  <c:v>743</c:v>
                </c:pt>
                <c:pt idx="12">
                  <c:v>767</c:v>
                </c:pt>
                <c:pt idx="13">
                  <c:v>695</c:v>
                </c:pt>
                <c:pt idx="14">
                  <c:v>658</c:v>
                </c:pt>
                <c:pt idx="15">
                  <c:v>633</c:v>
                </c:pt>
                <c:pt idx="16">
                  <c:v>643</c:v>
                </c:pt>
                <c:pt idx="17">
                  <c:v>616</c:v>
                </c:pt>
                <c:pt idx="18">
                  <c:v>593</c:v>
                </c:pt>
                <c:pt idx="19">
                  <c:v>656</c:v>
                </c:pt>
                <c:pt idx="20">
                  <c:v>675</c:v>
                </c:pt>
                <c:pt idx="21">
                  <c:v>689</c:v>
                </c:pt>
                <c:pt idx="22">
                  <c:v>677</c:v>
                </c:pt>
                <c:pt idx="23">
                  <c:v>659</c:v>
                </c:pt>
                <c:pt idx="24">
                  <c:v>626</c:v>
                </c:pt>
                <c:pt idx="25">
                  <c:v>657</c:v>
                </c:pt>
                <c:pt idx="26">
                  <c:v>655</c:v>
                </c:pt>
                <c:pt idx="27">
                  <c:v>669</c:v>
                </c:pt>
                <c:pt idx="28">
                  <c:v>627</c:v>
                </c:pt>
                <c:pt idx="29">
                  <c:v>660</c:v>
                </c:pt>
                <c:pt idx="30">
                  <c:v>701</c:v>
                </c:pt>
                <c:pt idx="31">
                  <c:v>739</c:v>
                </c:pt>
                <c:pt idx="32">
                  <c:v>712</c:v>
                </c:pt>
                <c:pt idx="33">
                  <c:v>731</c:v>
                </c:pt>
                <c:pt idx="34">
                  <c:v>728</c:v>
                </c:pt>
                <c:pt idx="35">
                  <c:v>692</c:v>
                </c:pt>
                <c:pt idx="36">
                  <c:v>752</c:v>
                </c:pt>
                <c:pt idx="37">
                  <c:v>766</c:v>
                </c:pt>
                <c:pt idx="38">
                  <c:v>823</c:v>
                </c:pt>
                <c:pt idx="39">
                  <c:v>807</c:v>
                </c:pt>
                <c:pt idx="40">
                  <c:v>815</c:v>
                </c:pt>
                <c:pt idx="41">
                  <c:v>785</c:v>
                </c:pt>
                <c:pt idx="42">
                  <c:v>705</c:v>
                </c:pt>
                <c:pt idx="43">
                  <c:v>729</c:v>
                </c:pt>
                <c:pt idx="44">
                  <c:v>724</c:v>
                </c:pt>
                <c:pt idx="45">
                  <c:v>636</c:v>
                </c:pt>
                <c:pt idx="46">
                  <c:v>539</c:v>
                </c:pt>
                <c:pt idx="47">
                  <c:v>547</c:v>
                </c:pt>
                <c:pt idx="48">
                  <c:v>435</c:v>
                </c:pt>
                <c:pt idx="49">
                  <c:v>395</c:v>
                </c:pt>
                <c:pt idx="50">
                  <c:v>364</c:v>
                </c:pt>
                <c:pt idx="51">
                  <c:v>289</c:v>
                </c:pt>
                <c:pt idx="52">
                  <c:v>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7A-4007-A70E-D5727BF6DB06}"/>
            </c:ext>
          </c:extLst>
        </c:ser>
        <c:ser>
          <c:idx val="1"/>
          <c:order val="1"/>
          <c:tx>
            <c:strRef>
              <c:f>Sheet2!$F$4</c:f>
              <c:strCache>
                <c:ptCount val="1"/>
                <c:pt idx="0">
                  <c:v>History of Justice System Involvement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Sheet2!$F$5:$F$57</c:f>
              <c:numCache>
                <c:formatCode>###0</c:formatCode>
                <c:ptCount val="53"/>
                <c:pt idx="0">
                  <c:v>2</c:v>
                </c:pt>
                <c:pt idx="1">
                  <c:v>79</c:v>
                </c:pt>
                <c:pt idx="2">
                  <c:v>156</c:v>
                </c:pt>
                <c:pt idx="3">
                  <c:v>181</c:v>
                </c:pt>
                <c:pt idx="4">
                  <c:v>189</c:v>
                </c:pt>
                <c:pt idx="5">
                  <c:v>267</c:v>
                </c:pt>
                <c:pt idx="6">
                  <c:v>265</c:v>
                </c:pt>
                <c:pt idx="7">
                  <c:v>304</c:v>
                </c:pt>
                <c:pt idx="8">
                  <c:v>375</c:v>
                </c:pt>
                <c:pt idx="9">
                  <c:v>428</c:v>
                </c:pt>
                <c:pt idx="10">
                  <c:v>436</c:v>
                </c:pt>
                <c:pt idx="11">
                  <c:v>501</c:v>
                </c:pt>
                <c:pt idx="12">
                  <c:v>488</c:v>
                </c:pt>
                <c:pt idx="13">
                  <c:v>504</c:v>
                </c:pt>
                <c:pt idx="14">
                  <c:v>485</c:v>
                </c:pt>
                <c:pt idx="15">
                  <c:v>487</c:v>
                </c:pt>
                <c:pt idx="16">
                  <c:v>520</c:v>
                </c:pt>
                <c:pt idx="17">
                  <c:v>509</c:v>
                </c:pt>
                <c:pt idx="18">
                  <c:v>477</c:v>
                </c:pt>
                <c:pt idx="19">
                  <c:v>533</c:v>
                </c:pt>
                <c:pt idx="20">
                  <c:v>531</c:v>
                </c:pt>
                <c:pt idx="21">
                  <c:v>537</c:v>
                </c:pt>
                <c:pt idx="22">
                  <c:v>563</c:v>
                </c:pt>
                <c:pt idx="23">
                  <c:v>475</c:v>
                </c:pt>
                <c:pt idx="24">
                  <c:v>433</c:v>
                </c:pt>
                <c:pt idx="25">
                  <c:v>438</c:v>
                </c:pt>
                <c:pt idx="26">
                  <c:v>415</c:v>
                </c:pt>
                <c:pt idx="27">
                  <c:v>426</c:v>
                </c:pt>
                <c:pt idx="28">
                  <c:v>386</c:v>
                </c:pt>
                <c:pt idx="29">
                  <c:v>407</c:v>
                </c:pt>
                <c:pt idx="30">
                  <c:v>391</c:v>
                </c:pt>
                <c:pt idx="31">
                  <c:v>428</c:v>
                </c:pt>
                <c:pt idx="32">
                  <c:v>410</c:v>
                </c:pt>
                <c:pt idx="33">
                  <c:v>386</c:v>
                </c:pt>
                <c:pt idx="34">
                  <c:v>408</c:v>
                </c:pt>
                <c:pt idx="35">
                  <c:v>404</c:v>
                </c:pt>
                <c:pt idx="36">
                  <c:v>395</c:v>
                </c:pt>
                <c:pt idx="37">
                  <c:v>423</c:v>
                </c:pt>
                <c:pt idx="38">
                  <c:v>455</c:v>
                </c:pt>
                <c:pt idx="39">
                  <c:v>438</c:v>
                </c:pt>
                <c:pt idx="40">
                  <c:v>398</c:v>
                </c:pt>
                <c:pt idx="41">
                  <c:v>400</c:v>
                </c:pt>
                <c:pt idx="42">
                  <c:v>342</c:v>
                </c:pt>
                <c:pt idx="43">
                  <c:v>301</c:v>
                </c:pt>
                <c:pt idx="44">
                  <c:v>298</c:v>
                </c:pt>
                <c:pt idx="45">
                  <c:v>259</c:v>
                </c:pt>
                <c:pt idx="46">
                  <c:v>186</c:v>
                </c:pt>
                <c:pt idx="47">
                  <c:v>186</c:v>
                </c:pt>
                <c:pt idx="48">
                  <c:v>172</c:v>
                </c:pt>
                <c:pt idx="49">
                  <c:v>108</c:v>
                </c:pt>
                <c:pt idx="50">
                  <c:v>92</c:v>
                </c:pt>
                <c:pt idx="51">
                  <c:v>78</c:v>
                </c:pt>
                <c:pt idx="52">
                  <c:v>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77A-4007-A70E-D5727BF6DB06}"/>
            </c:ext>
          </c:extLst>
        </c:ser>
        <c:ser>
          <c:idx val="2"/>
          <c:order val="2"/>
          <c:tx>
            <c:strRef>
              <c:f>Sheet2!$G$4</c:f>
              <c:strCache>
                <c:ptCount val="1"/>
                <c:pt idx="0">
                  <c:v>Current Involvement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Sheet2!$D$5:$D$57</c:f>
              <c:strCache>
                <c:ptCount val="5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</c:strCache>
            </c:strRef>
          </c:cat>
          <c:val>
            <c:numRef>
              <c:f>Sheet2!$G$5:$G$57</c:f>
              <c:numCache>
                <c:formatCode>###0</c:formatCode>
                <c:ptCount val="53"/>
                <c:pt idx="0">
                  <c:v>1</c:v>
                </c:pt>
                <c:pt idx="1">
                  <c:v>89</c:v>
                </c:pt>
                <c:pt idx="2">
                  <c:v>202</c:v>
                </c:pt>
                <c:pt idx="3">
                  <c:v>272</c:v>
                </c:pt>
                <c:pt idx="4">
                  <c:v>295</c:v>
                </c:pt>
                <c:pt idx="5">
                  <c:v>358</c:v>
                </c:pt>
                <c:pt idx="6">
                  <c:v>404</c:v>
                </c:pt>
                <c:pt idx="7">
                  <c:v>427</c:v>
                </c:pt>
                <c:pt idx="8">
                  <c:v>495</c:v>
                </c:pt>
                <c:pt idx="9">
                  <c:v>505</c:v>
                </c:pt>
                <c:pt idx="10">
                  <c:v>527</c:v>
                </c:pt>
                <c:pt idx="11">
                  <c:v>604</c:v>
                </c:pt>
                <c:pt idx="12">
                  <c:v>579</c:v>
                </c:pt>
                <c:pt idx="13">
                  <c:v>566</c:v>
                </c:pt>
                <c:pt idx="14">
                  <c:v>561</c:v>
                </c:pt>
                <c:pt idx="15">
                  <c:v>563</c:v>
                </c:pt>
                <c:pt idx="16">
                  <c:v>581</c:v>
                </c:pt>
                <c:pt idx="17">
                  <c:v>533</c:v>
                </c:pt>
                <c:pt idx="18">
                  <c:v>490</c:v>
                </c:pt>
                <c:pt idx="19">
                  <c:v>528</c:v>
                </c:pt>
                <c:pt idx="20">
                  <c:v>494</c:v>
                </c:pt>
                <c:pt idx="21">
                  <c:v>433</c:v>
                </c:pt>
                <c:pt idx="22">
                  <c:v>436</c:v>
                </c:pt>
                <c:pt idx="23">
                  <c:v>391</c:v>
                </c:pt>
                <c:pt idx="24">
                  <c:v>357</c:v>
                </c:pt>
                <c:pt idx="25">
                  <c:v>309</c:v>
                </c:pt>
                <c:pt idx="26">
                  <c:v>303</c:v>
                </c:pt>
                <c:pt idx="27">
                  <c:v>263</c:v>
                </c:pt>
                <c:pt idx="28">
                  <c:v>223</c:v>
                </c:pt>
                <c:pt idx="29">
                  <c:v>245</c:v>
                </c:pt>
                <c:pt idx="30">
                  <c:v>269</c:v>
                </c:pt>
                <c:pt idx="31">
                  <c:v>241</c:v>
                </c:pt>
                <c:pt idx="32">
                  <c:v>211</c:v>
                </c:pt>
                <c:pt idx="33">
                  <c:v>192</c:v>
                </c:pt>
                <c:pt idx="34">
                  <c:v>179</c:v>
                </c:pt>
                <c:pt idx="35">
                  <c:v>190</c:v>
                </c:pt>
                <c:pt idx="36">
                  <c:v>159</c:v>
                </c:pt>
                <c:pt idx="37">
                  <c:v>168</c:v>
                </c:pt>
                <c:pt idx="38">
                  <c:v>172</c:v>
                </c:pt>
                <c:pt idx="39">
                  <c:v>182</c:v>
                </c:pt>
                <c:pt idx="40">
                  <c:v>130</c:v>
                </c:pt>
                <c:pt idx="41">
                  <c:v>116</c:v>
                </c:pt>
                <c:pt idx="42">
                  <c:v>125</c:v>
                </c:pt>
                <c:pt idx="43">
                  <c:v>93</c:v>
                </c:pt>
                <c:pt idx="44">
                  <c:v>63</c:v>
                </c:pt>
                <c:pt idx="45">
                  <c:v>60</c:v>
                </c:pt>
                <c:pt idx="46">
                  <c:v>42</c:v>
                </c:pt>
                <c:pt idx="47">
                  <c:v>44</c:v>
                </c:pt>
                <c:pt idx="48">
                  <c:v>37</c:v>
                </c:pt>
                <c:pt idx="49">
                  <c:v>21</c:v>
                </c:pt>
                <c:pt idx="50">
                  <c:v>22</c:v>
                </c:pt>
                <c:pt idx="51">
                  <c:v>10</c:v>
                </c:pt>
                <c:pt idx="52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77A-4007-A70E-D5727BF6D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6652240"/>
        <c:axId val="1356650160"/>
      </c:lineChart>
      <c:catAx>
        <c:axId val="135665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6650160"/>
        <c:crosses val="autoZero"/>
        <c:auto val="1"/>
        <c:lblAlgn val="ctr"/>
        <c:lblOffset val="100"/>
        <c:noMultiLvlLbl val="0"/>
      </c:catAx>
      <c:valAx>
        <c:axId val="135665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665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754637352353853"/>
          <c:y val="0.33096164016294405"/>
          <c:w val="0.18197023063143344"/>
          <c:h val="0.255249633242019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Average N of Actionable Needs: Age 18-25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Sheet2!$E$5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09-4FCE-B8B5-0F4AEBC2DD7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09-4FCE-B8B5-0F4AEBC2DD7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C09-4FCE-B8B5-0F4AEBC2DD7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C09-4FCE-B8B5-0F4AEBC2DD79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C09-4FCE-B8B5-0F4AEBC2DD79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C09-4FCE-B8B5-0F4AEBC2DD7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Sheet2!$C$6:$D$14</c:f>
              <c:multiLvlStrCache>
                <c:ptCount val="9"/>
                <c:lvl>
                  <c:pt idx="0">
                    <c:v>Not In JS (N=4,679)</c:v>
                  </c:pt>
                  <c:pt idx="1">
                    <c:v>History JS (N=1,443)</c:v>
                  </c:pt>
                  <c:pt idx="2">
                    <c:v>Current JS (N=2,048)</c:v>
                  </c:pt>
                  <c:pt idx="3">
                    <c:v>Not In JS</c:v>
                  </c:pt>
                  <c:pt idx="4">
                    <c:v>History JS</c:v>
                  </c:pt>
                  <c:pt idx="5">
                    <c:v>Current JS</c:v>
                  </c:pt>
                  <c:pt idx="6">
                    <c:v>Not In JS</c:v>
                  </c:pt>
                  <c:pt idx="7">
                    <c:v>History JS</c:v>
                  </c:pt>
                  <c:pt idx="8">
                    <c:v>Current JS</c:v>
                  </c:pt>
                </c:lvl>
                <c:lvl>
                  <c:pt idx="0">
                    <c:v>Initial</c:v>
                  </c:pt>
                  <c:pt idx="3">
                    <c:v>Ever</c:v>
                  </c:pt>
                  <c:pt idx="6">
                    <c:v>Last</c:v>
                  </c:pt>
                </c:lvl>
              </c:multiLvlStrCache>
            </c:multiLvlStrRef>
          </c:cat>
          <c:val>
            <c:numRef>
              <c:f>Sheet2!$E$6:$E$14</c:f>
              <c:numCache>
                <c:formatCode>###0.00</c:formatCode>
                <c:ptCount val="9"/>
                <c:pt idx="0">
                  <c:v>9.7623423808506082</c:v>
                </c:pt>
                <c:pt idx="1">
                  <c:v>10.417879417879417</c:v>
                </c:pt>
                <c:pt idx="2">
                  <c:v>9.0107421875</c:v>
                </c:pt>
                <c:pt idx="3">
                  <c:v>14.321008762556101</c:v>
                </c:pt>
                <c:pt idx="4">
                  <c:v>14.25987525987526</c:v>
                </c:pt>
                <c:pt idx="5">
                  <c:v>11.5478515625</c:v>
                </c:pt>
                <c:pt idx="6">
                  <c:v>9.5251122034622782</c:v>
                </c:pt>
                <c:pt idx="7">
                  <c:v>8.613305613305613</c:v>
                </c:pt>
                <c:pt idx="8">
                  <c:v>8.759765625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C09-4FCE-B8B5-0F4AEBC2DD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8119728"/>
        <c:axId val="1868108496"/>
      </c:barChart>
      <c:catAx>
        <c:axId val="186811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108496"/>
        <c:crosses val="autoZero"/>
        <c:auto val="1"/>
        <c:lblAlgn val="ctr"/>
        <c:lblOffset val="100"/>
        <c:noMultiLvlLbl val="0"/>
      </c:catAx>
      <c:valAx>
        <c:axId val="186810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11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/>
              <a:t>TAI Reduction Rate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Sheet2!$D$32</c:f>
              <c:strCache>
                <c:ptCount val="1"/>
                <c:pt idx="0">
                  <c:v>Mean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Sheet2!$C$33:$C$35</c:f>
              <c:strCache>
                <c:ptCount val="3"/>
                <c:pt idx="0">
                  <c:v>Not In JS</c:v>
                </c:pt>
                <c:pt idx="1">
                  <c:v>History JS Involvement</c:v>
                </c:pt>
                <c:pt idx="2">
                  <c:v>Current JS Involvement</c:v>
                </c:pt>
              </c:strCache>
            </c:strRef>
          </c:cat>
          <c:val>
            <c:numRef>
              <c:f>Sheet2!$D$33:$D$35</c:f>
              <c:numCache>
                <c:formatCode>0.00</c:formatCode>
                <c:ptCount val="3"/>
                <c:pt idx="0">
                  <c:v>0.32785980479844101</c:v>
                </c:pt>
                <c:pt idx="1">
                  <c:v>0.42644368050618259</c:v>
                </c:pt>
                <c:pt idx="2">
                  <c:v>0.23866047762284234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69-4A2E-A05A-E925777ED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8106000"/>
        <c:axId val="1868109744"/>
      </c:barChart>
      <c:catAx>
        <c:axId val="186810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109744"/>
        <c:crosses val="autoZero"/>
        <c:auto val="1"/>
        <c:lblAlgn val="ctr"/>
        <c:lblOffset val="100"/>
        <c:noMultiLvlLbl val="0"/>
      </c:catAx>
      <c:valAx>
        <c:axId val="186810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8106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859BD-4604-2843-976C-9F2DEE3C79DB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64456-6A4C-DF40-836A-7ED7CB722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83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08F45-8DB7-E449-85E4-EC04F96DF3AA}" type="datetimeFigureOut">
              <a:rPr lang="en-US" smtClean="0"/>
              <a:t>1/15/2023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6D261-4ACC-5E49-97C5-9D8FD2D9A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4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24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587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4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643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6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332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33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38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298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94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17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568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0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413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76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5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049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222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619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465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9791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05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2800" b="0" i="0" dirty="0">
              <a:solidFill>
                <a:srgbClr val="262626"/>
              </a:solidFill>
              <a:effectLst/>
              <a:latin typeface="Montserrat" panose="00000500000000000000" pitchFamily="2" charset="0"/>
            </a:endParaRPr>
          </a:p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6275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874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1285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Open it for Discussion and any Questions about this study.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890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9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65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29334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51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en-US" sz="2800" dirty="0"/>
          </a:p>
          <a:p>
            <a:pPr algn="l">
              <a:buFont typeface="Arial" panose="020B0604020202020204" pitchFamily="34" charset="0"/>
              <a:buNone/>
            </a:pPr>
            <a:r>
              <a:rPr lang="en-US" sz="2800" dirty="0"/>
              <a:t> </a:t>
            </a:r>
            <a:endParaRPr lang="en-US" sz="1800" b="0" i="0" dirty="0">
              <a:solidFill>
                <a:srgbClr val="262626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45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09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8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67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633304" y="-648376"/>
            <a:ext cx="733465" cy="2367520"/>
            <a:chOff x="685136" y="-246616"/>
            <a:chExt cx="733465" cy="2367520"/>
          </a:xfrm>
        </p:grpSpPr>
        <p:sp>
          <p:nvSpPr>
            <p:cNvPr id="6" name="Rectangle 5"/>
            <p:cNvSpPr/>
            <p:nvPr userDrawn="1"/>
          </p:nvSpPr>
          <p:spPr>
            <a:xfrm>
              <a:off x="685136" y="-246616"/>
              <a:ext cx="733465" cy="2367520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308" y="1380149"/>
              <a:ext cx="489120" cy="62080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02903" y="2766523"/>
            <a:ext cx="7734221" cy="1114494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000" b="1" i="0" spc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Unnecessarily extra long title of presentation</a:t>
            </a:r>
          </a:p>
        </p:txBody>
      </p:sp>
      <p:sp>
        <p:nvSpPr>
          <p:cNvPr id="11" name="Text Placeholder 1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30694" y="4709821"/>
            <a:ext cx="7734222" cy="277654"/>
          </a:xfrm>
        </p:spPr>
        <p:txBody>
          <a:bodyPr anchor="ctr">
            <a:noAutofit/>
          </a:bodyPr>
          <a:lstStyle>
            <a:lvl1pPr marL="0" indent="0">
              <a:buNone/>
              <a:defRPr sz="1100" b="1" spc="8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INDIANA UNIVERSITY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530694" y="2443859"/>
            <a:ext cx="7734222" cy="252412"/>
          </a:xfrm>
        </p:spPr>
        <p:txBody>
          <a:bodyPr anchor="ctr">
            <a:noAutofit/>
          </a:bodyPr>
          <a:lstStyle>
            <a:lvl1pPr marL="0" indent="0">
              <a:buNone/>
              <a:defRPr sz="1800" b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SCHOOL OF SOCIAL WORK</a:t>
            </a:r>
          </a:p>
        </p:txBody>
      </p:sp>
    </p:spTree>
    <p:extLst>
      <p:ext uri="{BB962C8B-B14F-4D97-AF65-F5344CB8AC3E}">
        <p14:creationId xmlns:p14="http://schemas.microsoft.com/office/powerpoint/2010/main" val="1256653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584358" y="840777"/>
            <a:ext cx="4110038" cy="1107996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10"/>
          </p:nvPr>
        </p:nvSpPr>
        <p:spPr>
          <a:xfrm>
            <a:off x="0" y="0"/>
            <a:ext cx="0" cy="62324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D8E51-FEC9-4543-9F3E-CE7A6A161B7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730861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957833"/>
            <a:ext cx="82391" cy="386715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1021842" y="4734306"/>
            <a:ext cx="8122444" cy="409575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bk object 18"/>
          <p:cNvSpPr/>
          <p:nvPr/>
        </p:nvSpPr>
        <p:spPr>
          <a:xfrm>
            <a:off x="0" y="4734306"/>
            <a:ext cx="636746" cy="409575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bk object 19"/>
          <p:cNvSpPr/>
          <p:nvPr/>
        </p:nvSpPr>
        <p:spPr>
          <a:xfrm>
            <a:off x="636651" y="4661154"/>
            <a:ext cx="385286" cy="482441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bk object 20"/>
          <p:cNvSpPr/>
          <p:nvPr/>
        </p:nvSpPr>
        <p:spPr>
          <a:xfrm>
            <a:off x="700660" y="4727553"/>
            <a:ext cx="257651" cy="327184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41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1" y="2032255"/>
            <a:ext cx="133826" cy="836771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88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3331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88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770D2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632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660B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78689" y="23905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506694" y="2274522"/>
            <a:ext cx="6802482" cy="656910"/>
          </a:xfrm>
        </p:spPr>
        <p:txBody>
          <a:bodyPr anchor="ctr">
            <a:noAutofit/>
          </a:bodyPr>
          <a:lstStyle>
            <a:lvl1pPr>
              <a:defRPr sz="4000" b="1" i="0" spc="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Heading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526131" y="2032786"/>
            <a:ext cx="3700462" cy="252412"/>
          </a:xfrm>
        </p:spPr>
        <p:txBody>
          <a:bodyPr anchor="ctr">
            <a:noAutofit/>
          </a:bodyPr>
          <a:lstStyle>
            <a:lvl1pPr marL="0" indent="0">
              <a:buNone/>
              <a:defRPr sz="1400" b="1" i="0" spc="5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NUMBER OR SUBTITLE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-14942" y="2032000"/>
            <a:ext cx="148614" cy="836706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85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9827" y="759070"/>
            <a:ext cx="8004391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TITLE OR SUBTITLE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556000" y="35410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518824" y="1629404"/>
            <a:ext cx="8015594" cy="2810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tabLst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2pPr>
            <a:lvl3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3pPr>
            <a:lvl4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subtitle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06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25303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25303" y="1629405"/>
            <a:ext cx="4560579" cy="2792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73058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1" name="Rectangle 10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8" b="28794"/>
          <a:stretch/>
        </p:blipFill>
        <p:spPr>
          <a:xfrm>
            <a:off x="1082431" y="4661517"/>
            <a:ext cx="2186491" cy="40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: black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23348" y="759070"/>
            <a:ext cx="8004409" cy="699065"/>
          </a:xfrm>
        </p:spPr>
        <p:txBody>
          <a:bodyPr>
            <a:normAutofit/>
          </a:bodyPr>
          <a:lstStyle>
            <a:lvl1pPr>
              <a:defRPr sz="3000" b="1" i="0" cap="none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348" y="1630404"/>
            <a:ext cx="8011069" cy="2818769"/>
          </a:xfrm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Font typeface="+mj-lt"/>
              <a:buAutoNum type="arabicPeriod"/>
              <a:defRPr sz="1800" spc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4833956" y="284947"/>
            <a:ext cx="3700462" cy="252412"/>
          </a:xfrm>
        </p:spPr>
        <p:txBody>
          <a:bodyPr>
            <a:noAutofit/>
          </a:bodyPr>
          <a:lstStyle>
            <a:lvl1pPr marL="0" indent="0" algn="r">
              <a:buNone/>
              <a:defRPr sz="1100" b="0" i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SECTION TITLE OR SUBTITLE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0" y="957832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30124" y="464386"/>
            <a:ext cx="4560579" cy="779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1" i="0" spc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30124" y="1629404"/>
            <a:ext cx="4560579" cy="2801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742950" indent="-28575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2pPr>
            <a:lvl3pPr marL="11430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3pPr>
            <a:lvl4pPr marL="16002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4pPr>
            <a:lvl5pPr marL="2057400" indent="-228600">
              <a:lnSpc>
                <a:spcPct val="100000"/>
              </a:lnSpc>
              <a:buFont typeface="Arial"/>
              <a:buChar char="•"/>
              <a:defRPr sz="18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564909" y="0"/>
            <a:ext cx="3570941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-15847" y="486799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35303" y="4661517"/>
            <a:ext cx="387197" cy="528963"/>
            <a:chOff x="635303" y="4661517"/>
            <a:chExt cx="38719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5"/>
          <a:stretch/>
        </p:blipFill>
        <p:spPr>
          <a:xfrm>
            <a:off x="1056949" y="4659175"/>
            <a:ext cx="1427296" cy="4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9" name="Rectangle 8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</a:t>
              </a:r>
              <a:r>
                <a:rPr lang="en-US" sz="900" baseline="0" dirty="0">
                  <a:solidFill>
                    <a:srgbClr val="FFFFFF"/>
                  </a:solidFill>
                </a:rPr>
                <a:t> OF SOCIAL WORK</a:t>
              </a:r>
              <a:endParaRPr lang="en-US" sz="90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5652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: black">
    <p:bg>
      <p:bgPr>
        <a:solidFill>
          <a:srgbClr val="2526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-30788" y="4661517"/>
            <a:ext cx="9228667" cy="528963"/>
            <a:chOff x="-30788" y="4661517"/>
            <a:chExt cx="9228667" cy="528963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tab-rgb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798" y="4726863"/>
              <a:ext cx="258207" cy="3277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 userDrawn="1"/>
          </p:nvSpPr>
          <p:spPr>
            <a:xfrm>
              <a:off x="1030972" y="4823737"/>
              <a:ext cx="3613600" cy="2308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900" dirty="0">
                  <a:solidFill>
                    <a:srgbClr val="FFFFFF"/>
                  </a:solidFill>
                </a:rPr>
                <a:t>INDIANA UNIVERSITY SCHOOL OF SOCIAL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7036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with IUPUI lockup">
    <p:bg>
      <p:bgPr>
        <a:solidFill>
          <a:srgbClr val="6903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/>
          <a:stretch/>
        </p:blipFill>
        <p:spPr>
          <a:xfrm>
            <a:off x="1275934" y="4235585"/>
            <a:ext cx="3204277" cy="82022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 userDrawn="1">
            <p:ph idx="1"/>
          </p:nvPr>
        </p:nvSpPr>
        <p:spPr>
          <a:xfrm>
            <a:off x="536602" y="680397"/>
            <a:ext cx="7859185" cy="272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2pPr>
            <a:lvl3pPr marL="9144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16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47" y="680397"/>
            <a:ext cx="82664" cy="387197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31042" y="4235585"/>
            <a:ext cx="536130" cy="922081"/>
            <a:chOff x="631042" y="4235585"/>
            <a:chExt cx="536130" cy="922081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31042" y="4235585"/>
              <a:ext cx="536130" cy="922081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tab-rgb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345" y="4326066"/>
              <a:ext cx="357525" cy="4537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966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61892" y="634604"/>
            <a:ext cx="680248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1892" y="1589938"/>
            <a:ext cx="6802482" cy="3215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67" r:id="rId2"/>
    <p:sldLayoutId id="2147493472" r:id="rId3"/>
    <p:sldLayoutId id="2147493457" r:id="rId4"/>
    <p:sldLayoutId id="2147493456" r:id="rId5"/>
    <p:sldLayoutId id="2147493474" r:id="rId6"/>
    <p:sldLayoutId id="2147493475" r:id="rId7"/>
    <p:sldLayoutId id="2147493476" r:id="rId8"/>
    <p:sldLayoutId id="2147493477" r:id="rId9"/>
    <p:sldLayoutId id="2147493478" r:id="rId10"/>
    <p:sldLayoutId id="2147493480" r:id="rId11"/>
    <p:sldLayoutId id="2147493481" r:id="rId12"/>
    <p:sldLayoutId id="2147493482" r:id="rId13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i="0" kern="100" spc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1">
            <a:lumMod val="50000"/>
            <a:lumOff val="50000"/>
          </a:schemeClr>
        </a:buClr>
        <a:buSzPct val="100000"/>
        <a:buFont typeface="Wingdings" charset="2"/>
        <a:buChar char="§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/>
        <a:buChar char="»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saahong@iu.edu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4" Type="http://schemas.openxmlformats.org/officeDocument/2006/relationships/hyperlink" Target="mailto:stnjacks@iupui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633223" y="0"/>
            <a:ext cx="733901" cy="1719263"/>
          </a:xfrm>
          <a:custGeom>
            <a:avLst/>
            <a:gdLst/>
            <a:ahLst/>
            <a:cxnLst/>
            <a:rect l="l" t="t" r="r" b="b"/>
            <a:pathLst>
              <a:path w="978535" h="2292350">
                <a:moveTo>
                  <a:pt x="0" y="2292096"/>
                </a:moveTo>
                <a:lnTo>
                  <a:pt x="978408" y="2292096"/>
                </a:lnTo>
                <a:lnTo>
                  <a:pt x="978408" y="0"/>
                </a:lnTo>
                <a:lnTo>
                  <a:pt x="0" y="0"/>
                </a:lnTo>
                <a:lnTo>
                  <a:pt x="0" y="2292096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755523" y="980768"/>
            <a:ext cx="487680" cy="618649"/>
          </a:xfrm>
          <a:custGeom>
            <a:avLst/>
            <a:gdLst/>
            <a:ahLst/>
            <a:cxnLst/>
            <a:rect l="l" t="t" r="r" b="b"/>
            <a:pathLst>
              <a:path w="650239" h="824864">
                <a:moveTo>
                  <a:pt x="443879" y="63592"/>
                </a:moveTo>
                <a:lnTo>
                  <a:pt x="205885" y="63592"/>
                </a:lnTo>
                <a:lnTo>
                  <a:pt x="205885" y="0"/>
                </a:lnTo>
                <a:lnTo>
                  <a:pt x="443879" y="0"/>
                </a:lnTo>
                <a:lnTo>
                  <a:pt x="443879" y="63592"/>
                </a:lnTo>
                <a:close/>
              </a:path>
              <a:path w="650239" h="824864">
                <a:moveTo>
                  <a:pt x="396028" y="523214"/>
                </a:moveTo>
                <a:lnTo>
                  <a:pt x="253106" y="523214"/>
                </a:lnTo>
                <a:lnTo>
                  <a:pt x="253106" y="63592"/>
                </a:lnTo>
                <a:lnTo>
                  <a:pt x="396028" y="63592"/>
                </a:lnTo>
                <a:lnTo>
                  <a:pt x="396028" y="523214"/>
                </a:lnTo>
                <a:close/>
              </a:path>
              <a:path w="650239" h="824864">
                <a:moveTo>
                  <a:pt x="205885" y="174405"/>
                </a:moveTo>
                <a:lnTo>
                  <a:pt x="0" y="174405"/>
                </a:lnTo>
                <a:lnTo>
                  <a:pt x="0" y="110813"/>
                </a:lnTo>
                <a:lnTo>
                  <a:pt x="205885" y="110813"/>
                </a:lnTo>
                <a:lnTo>
                  <a:pt x="205885" y="174405"/>
                </a:lnTo>
                <a:close/>
              </a:path>
              <a:path w="650239" h="824864">
                <a:moveTo>
                  <a:pt x="649764" y="174405"/>
                </a:moveTo>
                <a:lnTo>
                  <a:pt x="443879" y="174405"/>
                </a:lnTo>
                <a:lnTo>
                  <a:pt x="443879" y="110813"/>
                </a:lnTo>
                <a:lnTo>
                  <a:pt x="649764" y="110813"/>
                </a:lnTo>
                <a:lnTo>
                  <a:pt x="649764" y="174405"/>
                </a:lnTo>
                <a:close/>
              </a:path>
              <a:path w="650239" h="824864">
                <a:moveTo>
                  <a:pt x="527619" y="650397"/>
                </a:moveTo>
                <a:lnTo>
                  <a:pt x="121516" y="650397"/>
                </a:lnTo>
                <a:lnTo>
                  <a:pt x="47221" y="575473"/>
                </a:lnTo>
                <a:lnTo>
                  <a:pt x="47221" y="174405"/>
                </a:lnTo>
                <a:lnTo>
                  <a:pt x="158034" y="174405"/>
                </a:lnTo>
                <a:lnTo>
                  <a:pt x="158034" y="523214"/>
                </a:lnTo>
                <a:lnTo>
                  <a:pt x="601913" y="523214"/>
                </a:lnTo>
                <a:lnTo>
                  <a:pt x="601913" y="575473"/>
                </a:lnTo>
                <a:lnTo>
                  <a:pt x="527619" y="650397"/>
                </a:lnTo>
                <a:close/>
              </a:path>
              <a:path w="650239" h="824864">
                <a:moveTo>
                  <a:pt x="601913" y="523214"/>
                </a:moveTo>
                <a:lnTo>
                  <a:pt x="491101" y="523214"/>
                </a:lnTo>
                <a:lnTo>
                  <a:pt x="491101" y="174405"/>
                </a:lnTo>
                <a:lnTo>
                  <a:pt x="601913" y="174405"/>
                </a:lnTo>
                <a:lnTo>
                  <a:pt x="601913" y="523214"/>
                </a:lnTo>
                <a:close/>
              </a:path>
              <a:path w="650239" h="824864">
                <a:moveTo>
                  <a:pt x="396028" y="745469"/>
                </a:moveTo>
                <a:lnTo>
                  <a:pt x="253106" y="745469"/>
                </a:lnTo>
                <a:lnTo>
                  <a:pt x="253106" y="650397"/>
                </a:lnTo>
                <a:lnTo>
                  <a:pt x="396028" y="650397"/>
                </a:lnTo>
                <a:lnTo>
                  <a:pt x="396028" y="745469"/>
                </a:lnTo>
                <a:close/>
              </a:path>
              <a:path w="650239" h="824864">
                <a:moveTo>
                  <a:pt x="443879" y="824381"/>
                </a:moveTo>
                <a:lnTo>
                  <a:pt x="205885" y="824381"/>
                </a:lnTo>
                <a:lnTo>
                  <a:pt x="205885" y="745469"/>
                </a:lnTo>
                <a:lnTo>
                  <a:pt x="443879" y="745469"/>
                </a:lnTo>
                <a:lnTo>
                  <a:pt x="443879" y="82438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 txBox="1"/>
          <p:nvPr/>
        </p:nvSpPr>
        <p:spPr>
          <a:xfrm>
            <a:off x="561540" y="1830135"/>
            <a:ext cx="7896661" cy="2672366"/>
          </a:xfrm>
          <a:prstGeom prst="rect">
            <a:avLst/>
          </a:prstGeom>
        </p:spPr>
        <p:txBody>
          <a:bodyPr vert="horz" wrap="square" lIns="0" tIns="67151" rIns="0" bIns="0" rtlCol="0">
            <a:spAutoFit/>
          </a:bodyPr>
          <a:lstStyle/>
          <a:p>
            <a:pPr marL="9525" marR="3810" algn="ctr">
              <a:lnSpc>
                <a:spcPts val="3563"/>
              </a:lnSpc>
              <a:spcBef>
                <a:spcPts val="529"/>
              </a:spcBef>
            </a:pPr>
            <a:r>
              <a:rPr lang="en-US" altLang="ko-KR" sz="2100" b="1" dirty="0">
                <a:solidFill>
                  <a:schemeClr val="bg1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Young Adults with the Mental Health and Criminal Justice System Involvement: A Preliminary Study</a:t>
            </a:r>
          </a:p>
          <a:p>
            <a:pPr marL="9525" marR="3810" algn="ctr">
              <a:lnSpc>
                <a:spcPts val="3563"/>
              </a:lnSpc>
              <a:spcBef>
                <a:spcPts val="529"/>
              </a:spcBef>
            </a:pPr>
            <a:endParaRPr lang="en-US" sz="1500" b="1" spc="64" dirty="0">
              <a:solidFill>
                <a:schemeClr val="bg1"/>
              </a:solidFill>
              <a:latin typeface="Arial"/>
              <a:cs typeface="Arial"/>
            </a:endParaRPr>
          </a:p>
          <a:p>
            <a:pPr marL="9525" marR="3810" algn="ctr">
              <a:lnSpc>
                <a:spcPts val="3563"/>
              </a:lnSpc>
              <a:spcBef>
                <a:spcPts val="529"/>
              </a:spcBef>
            </a:pPr>
            <a:r>
              <a:rPr lang="en-US" sz="1500" b="1" spc="64" dirty="0">
                <a:solidFill>
                  <a:schemeClr val="bg1"/>
                </a:solidFill>
                <a:latin typeface="Arial"/>
                <a:cs typeface="Arial"/>
              </a:rPr>
              <a:t>Saahoon Hong, Betty Walton, Hea-Won Kim, &amp; </a:t>
            </a:r>
            <a:r>
              <a:rPr lang="en-US" sz="1500" b="1" spc="64">
                <a:solidFill>
                  <a:schemeClr val="bg1"/>
                </a:solidFill>
                <a:latin typeface="Arial"/>
                <a:cs typeface="Arial"/>
              </a:rPr>
              <a:t>Stephanie Moynihan</a:t>
            </a:r>
            <a:endParaRPr lang="en-US" sz="15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37624" algn="ctr">
              <a:lnSpc>
                <a:spcPts val="1376"/>
              </a:lnSpc>
            </a:pPr>
            <a:r>
              <a:rPr sz="1200" b="1" spc="64" dirty="0">
                <a:solidFill>
                  <a:schemeClr val="bg1"/>
                </a:solidFill>
                <a:latin typeface="Arial"/>
                <a:cs typeface="Arial"/>
              </a:rPr>
              <a:t>Indiana </a:t>
            </a:r>
            <a:r>
              <a:rPr sz="1200" b="1" spc="68" dirty="0">
                <a:solidFill>
                  <a:schemeClr val="bg1"/>
                </a:solidFill>
                <a:latin typeface="Arial"/>
                <a:cs typeface="Arial"/>
              </a:rPr>
              <a:t>University </a:t>
            </a:r>
            <a:r>
              <a:rPr sz="1200" b="1" spc="64" dirty="0">
                <a:solidFill>
                  <a:schemeClr val="bg1"/>
                </a:solidFill>
                <a:latin typeface="Arial"/>
                <a:cs typeface="Arial"/>
              </a:rPr>
              <a:t>School </a:t>
            </a:r>
            <a:r>
              <a:rPr sz="1200" b="1" spc="38" dirty="0">
                <a:solidFill>
                  <a:schemeClr val="bg1"/>
                </a:solidFill>
                <a:latin typeface="Arial"/>
                <a:cs typeface="Arial"/>
              </a:rPr>
              <a:t>of </a:t>
            </a:r>
            <a:r>
              <a:rPr sz="1200" b="1" spc="64" dirty="0">
                <a:solidFill>
                  <a:schemeClr val="bg1"/>
                </a:solidFill>
                <a:latin typeface="Arial"/>
                <a:cs typeface="Arial"/>
              </a:rPr>
              <a:t>Social</a:t>
            </a:r>
            <a:r>
              <a:rPr sz="1200" b="1" spc="-15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200" b="1" spc="53" dirty="0">
                <a:solidFill>
                  <a:schemeClr val="bg1"/>
                </a:solidFill>
                <a:latin typeface="Arial"/>
                <a:cs typeface="Arial"/>
              </a:rPr>
              <a:t>Work</a:t>
            </a:r>
            <a:endParaRPr sz="12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spcBef>
                <a:spcPts val="19"/>
              </a:spcBef>
            </a:pPr>
            <a:endParaRPr lang="en-US" sz="1125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spcBef>
                <a:spcPts val="19"/>
              </a:spcBef>
            </a:pPr>
            <a:r>
              <a:rPr lang="en-US" altLang="ko-KR" dirty="0">
                <a:solidFill>
                  <a:schemeClr val="bg1"/>
                </a:solidFill>
                <a:latin typeface="Arial"/>
                <a:cs typeface="Arial"/>
              </a:rPr>
              <a:t>SSWR 27</a:t>
            </a:r>
            <a:r>
              <a:rPr lang="en-US" altLang="ko-KR" baseline="30000" dirty="0">
                <a:solidFill>
                  <a:schemeClr val="bg1"/>
                </a:solidFill>
                <a:latin typeface="Arial"/>
                <a:cs typeface="Arial"/>
              </a:rPr>
              <a:t>th</a:t>
            </a:r>
            <a:r>
              <a:rPr lang="en-US" altLang="ko-KR" dirty="0">
                <a:solidFill>
                  <a:schemeClr val="bg1"/>
                </a:solidFill>
                <a:latin typeface="Arial"/>
                <a:cs typeface="Arial"/>
              </a:rPr>
              <a:t> Annual Conference: Jan. 15, 2023 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76388" y="1363166"/>
            <a:ext cx="3023234" cy="286617"/>
          </a:xfrm>
          <a:prstGeom prst="rect">
            <a:avLst/>
          </a:prstGeom>
        </p:spPr>
        <p:txBody>
          <a:bodyPr vert="horz" wrap="square" lIns="0" tIns="9525" rIns="0" bIns="0" rtlCol="0" anchor="ctr">
            <a:spAutoFit/>
          </a:bodyPr>
          <a:lstStyle/>
          <a:p>
            <a:pPr marL="9525">
              <a:spcBef>
                <a:spcPts val="75"/>
              </a:spcBef>
            </a:pPr>
            <a:r>
              <a:rPr sz="1800" b="0" spc="-4" dirty="0">
                <a:solidFill>
                  <a:srgbClr val="A6A6A6"/>
                </a:solidFill>
              </a:rPr>
              <a:t>SCHOOL </a:t>
            </a:r>
            <a:r>
              <a:rPr sz="1800" b="0" dirty="0">
                <a:solidFill>
                  <a:srgbClr val="A6A6A6"/>
                </a:solidFill>
              </a:rPr>
              <a:t>OF </a:t>
            </a:r>
            <a:r>
              <a:rPr sz="1800" b="0" spc="-4" dirty="0">
                <a:solidFill>
                  <a:srgbClr val="A6A6A6"/>
                </a:solidFill>
              </a:rPr>
              <a:t>SOCIAL</a:t>
            </a:r>
            <a:r>
              <a:rPr sz="1800" b="0" spc="-195" dirty="0">
                <a:solidFill>
                  <a:srgbClr val="A6A6A6"/>
                </a:solidFill>
              </a:rPr>
              <a:t> </a:t>
            </a:r>
            <a:r>
              <a:rPr sz="1800" b="0" spc="-4" dirty="0">
                <a:solidFill>
                  <a:srgbClr val="A6A6A6"/>
                </a:solidFill>
              </a:rPr>
              <a:t>WORK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2917244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199077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Methods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91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448A6-7C46-4C65-32F8-FA53A0F0A2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 &amp; Inclusion Criteria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D45629-D37F-A63C-48F7-2CEF97BD64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5DFFC-C974-7A78-82A3-844C07CD2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Adults Needs and Strengths Assessment (ANSA)</a:t>
            </a:r>
          </a:p>
          <a:p>
            <a:r>
              <a:rPr lang="en-US" dirty="0"/>
              <a:t>Justice System Involvement by using the ANSA Legal Functioning (criminal justice system involvement) item and the legal basis of referral indicator were used.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498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D8145F-7F3F-6454-C1E3-CA098E9D2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497" y="0"/>
            <a:ext cx="5215885" cy="514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1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EA1948E-0D48-9A91-79CF-51B70BB1B790}"/>
              </a:ext>
            </a:extLst>
          </p:cNvPr>
          <p:cNvSpPr/>
          <p:nvPr/>
        </p:nvSpPr>
        <p:spPr>
          <a:xfrm>
            <a:off x="4511777" y="582167"/>
            <a:ext cx="2249818" cy="763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endParaRPr lang="en-US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ANSA 2019</a:t>
            </a:r>
          </a:p>
          <a:p>
            <a:pPr algn="ctr" fontAlgn="t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Age 18 to 65+</a:t>
            </a: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(n=69,423)</a:t>
            </a:r>
          </a:p>
          <a:p>
            <a:pPr algn="ctr" fontAlgn="t"/>
            <a:endParaRPr lang="en-US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87A4EDE-A94A-71E0-30C4-7EC4565167D3}"/>
              </a:ext>
            </a:extLst>
          </p:cNvPr>
          <p:cNvCxnSpPr>
            <a:cxnSpLocks/>
          </p:cNvCxnSpPr>
          <p:nvPr/>
        </p:nvCxnSpPr>
        <p:spPr>
          <a:xfrm flipH="1">
            <a:off x="5635221" y="1345485"/>
            <a:ext cx="1465" cy="5103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A57734C-12D6-2BFA-E739-1378EE8E3C2E}"/>
              </a:ext>
            </a:extLst>
          </p:cNvPr>
          <p:cNvSpPr/>
          <p:nvPr/>
        </p:nvSpPr>
        <p:spPr>
          <a:xfrm>
            <a:off x="4535736" y="1862253"/>
            <a:ext cx="2249817" cy="763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ANSA 2019 </a:t>
            </a:r>
          </a:p>
          <a:p>
            <a:pPr algn="ctr" fontAlgn="t"/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Age 18-25</a:t>
            </a:r>
            <a:endParaRPr lang="en-US" sz="160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ctr" fontAlgn="t"/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(n=8,1</a:t>
            </a:r>
            <a:r>
              <a:rPr lang="en-US" altLang="ko-KR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</a:t>
            </a:r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39038E-7C78-C9DA-7512-682A5F37A768}"/>
              </a:ext>
            </a:extLst>
          </p:cNvPr>
          <p:cNvSpPr/>
          <p:nvPr/>
        </p:nvSpPr>
        <p:spPr>
          <a:xfrm>
            <a:off x="6758663" y="3554206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with Current JS</a:t>
            </a:r>
          </a:p>
          <a:p>
            <a:pPr algn="ctr" fontAlgn="t"/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(n=2,048; 25%)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818AFDE-D768-3FB4-017F-B4FE0242D01E}"/>
              </a:ext>
            </a:extLst>
          </p:cNvPr>
          <p:cNvSpPr/>
          <p:nvPr/>
        </p:nvSpPr>
        <p:spPr>
          <a:xfrm>
            <a:off x="4927689" y="3523997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with History of JS</a:t>
            </a:r>
          </a:p>
          <a:p>
            <a:pPr algn="ctr" fontAlgn="t"/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(n=1,443; 18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%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FC981D-BCF6-2705-5DAE-70E99A8CACD6}"/>
              </a:ext>
            </a:extLst>
          </p:cNvPr>
          <p:cNvSpPr/>
          <p:nvPr/>
        </p:nvSpPr>
        <p:spPr>
          <a:xfrm>
            <a:off x="3088887" y="3554206"/>
            <a:ext cx="1446849" cy="9939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BHS ONLY </a:t>
            </a:r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(n=4,6</a:t>
            </a:r>
            <a:r>
              <a:rPr lang="en-US" altLang="ko-KR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7</a:t>
            </a:r>
            <a:r>
              <a:rPr lang="en-US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9; 57%)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8049028-C91E-9A41-BDDD-7707578B2902}"/>
              </a:ext>
            </a:extLst>
          </p:cNvPr>
          <p:cNvCxnSpPr>
            <a:cxnSpLocks/>
            <a:stCxn id="22" idx="2"/>
            <a:endCxn id="23" idx="0"/>
          </p:cNvCxnSpPr>
          <p:nvPr/>
        </p:nvCxnSpPr>
        <p:spPr>
          <a:xfrm rot="16200000" flipH="1">
            <a:off x="6107048" y="2179166"/>
            <a:ext cx="928636" cy="182144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8AA93645-EC39-8FC6-4B70-1D1EB83E042C}"/>
              </a:ext>
            </a:extLst>
          </p:cNvPr>
          <p:cNvCxnSpPr>
            <a:cxnSpLocks/>
            <a:stCxn id="22" idx="2"/>
            <a:endCxn id="25" idx="0"/>
          </p:cNvCxnSpPr>
          <p:nvPr/>
        </p:nvCxnSpPr>
        <p:spPr>
          <a:xfrm rot="5400000">
            <a:off x="4272161" y="2165722"/>
            <a:ext cx="928636" cy="18483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8160B84-B521-3470-5234-20A4D5F436A9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flipH="1">
            <a:off x="5651114" y="2625570"/>
            <a:ext cx="9531" cy="898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8912D68-689B-BB5C-DCBA-611390AF4FAD}"/>
              </a:ext>
            </a:extLst>
          </p:cNvPr>
          <p:cNvSpPr txBox="1"/>
          <p:nvPr/>
        </p:nvSpPr>
        <p:spPr>
          <a:xfrm>
            <a:off x="301082" y="625064"/>
            <a:ext cx="3085786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800" b="1" kern="1200" dirty="0">
                <a:effectLst/>
                <a:latin typeface="+mj-lt"/>
                <a:ea typeface="+mj-ea"/>
                <a:cs typeface="+mj-cs"/>
              </a:rPr>
              <a:t>Flowchart of the dataset development</a:t>
            </a:r>
            <a:endParaRPr lang="en-US" sz="1800" b="1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380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782198" y="1399009"/>
            <a:ext cx="8010525" cy="2819400"/>
          </a:xfrm>
        </p:spPr>
        <p:txBody>
          <a:bodyPr>
            <a:normAutofit/>
          </a:bodyPr>
          <a:lstStyle/>
          <a:p>
            <a:r>
              <a:rPr lang="en-US" altLang="ko-KR" dirty="0"/>
              <a:t>Fem</a:t>
            </a:r>
            <a:r>
              <a:rPr lang="en-US" dirty="0"/>
              <a:t>ale (</a:t>
            </a:r>
            <a:r>
              <a:rPr lang="en-US" altLang="ko-KR" dirty="0"/>
              <a:t>52</a:t>
            </a:r>
            <a:r>
              <a:rPr lang="en-US" dirty="0"/>
              <a:t>%), White (82%), Black (1</a:t>
            </a:r>
            <a:r>
              <a:rPr lang="en-US" altLang="ko-KR" dirty="0"/>
              <a:t>1%</a:t>
            </a:r>
            <a:r>
              <a:rPr lang="en-US" dirty="0"/>
              <a:t>), Hispanic (7%)</a:t>
            </a:r>
          </a:p>
          <a:p>
            <a:r>
              <a:rPr lang="en-US" altLang="ko-KR" dirty="0"/>
              <a:t>History of JS (18%) and </a:t>
            </a:r>
            <a:r>
              <a:rPr lang="en-US" dirty="0"/>
              <a:t>current justice system involvement </a:t>
            </a:r>
            <a:r>
              <a:rPr lang="en-US" altLang="ko-KR" dirty="0"/>
              <a:t>(25%)</a:t>
            </a:r>
            <a:r>
              <a:rPr lang="en-US" dirty="0"/>
              <a:t> </a:t>
            </a:r>
          </a:p>
          <a:p>
            <a:r>
              <a:rPr lang="en-US" dirty="0"/>
              <a:t>Male*Current JS (</a:t>
            </a:r>
            <a:r>
              <a:rPr lang="en-US" altLang="ko-KR" dirty="0"/>
              <a:t>35</a:t>
            </a:r>
            <a:r>
              <a:rPr lang="en-US" dirty="0"/>
              <a:t>%) </a:t>
            </a:r>
            <a:r>
              <a:rPr lang="en-US" altLang="ko-KR" dirty="0"/>
              <a:t>vs. Female</a:t>
            </a:r>
            <a:r>
              <a:rPr lang="ko-KR" altLang="en-US" dirty="0"/>
              <a:t>*</a:t>
            </a:r>
            <a:r>
              <a:rPr lang="en-US" altLang="ko-KR" dirty="0"/>
              <a:t>Current JS (16.7%)</a:t>
            </a:r>
          </a:p>
          <a:p>
            <a:r>
              <a:rPr lang="en-US" dirty="0"/>
              <a:t>Black*Current JS (</a:t>
            </a:r>
            <a:r>
              <a:rPr lang="en-US" altLang="ko-KR" dirty="0"/>
              <a:t>29</a:t>
            </a:r>
            <a:r>
              <a:rPr lang="en-US" dirty="0"/>
              <a:t>%) </a:t>
            </a:r>
            <a:r>
              <a:rPr lang="en-US" altLang="ko-KR" dirty="0"/>
              <a:t>vs. White</a:t>
            </a:r>
            <a:r>
              <a:rPr lang="ko-KR" altLang="en-US" dirty="0"/>
              <a:t>*</a:t>
            </a:r>
            <a:r>
              <a:rPr lang="en-US" altLang="ko-KR" dirty="0"/>
              <a:t>Current JS (25%)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43538" y="284163"/>
            <a:ext cx="3700462" cy="25241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SUBTITLE GOES HERE IF NECESSARY</a:t>
            </a:r>
          </a:p>
        </p:txBody>
      </p:sp>
    </p:spTree>
    <p:extLst>
      <p:ext uri="{BB962C8B-B14F-4D97-AF65-F5344CB8AC3E}">
        <p14:creationId xmlns:p14="http://schemas.microsoft.com/office/powerpoint/2010/main" val="2835830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37CA46-EAAB-5BED-74C8-D38B7EA2F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311" y="264405"/>
            <a:ext cx="7065565" cy="425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94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547FB4-E747-1067-95DE-1B1B43809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929" y="200139"/>
            <a:ext cx="7303365" cy="438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608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124" y="1629404"/>
            <a:ext cx="8065236" cy="2801497"/>
          </a:xfrm>
        </p:spPr>
        <p:txBody>
          <a:bodyPr/>
          <a:lstStyle/>
          <a:p>
            <a:r>
              <a:rPr lang="en-US" altLang="ko-KR" sz="2400" dirty="0"/>
              <a:t>Data mining Approach: </a:t>
            </a:r>
            <a:r>
              <a:rPr lang="en-US" sz="2400" dirty="0"/>
              <a:t>Chi-squared Automatic Interaction Detection (CHAID) &amp; Classification and Regression Trees (CRT).</a:t>
            </a:r>
          </a:p>
          <a:p>
            <a:r>
              <a:rPr lang="en-US" sz="2400" dirty="0"/>
              <a:t>HLR with Dummy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39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628651" y="1639230"/>
            <a:ext cx="7886699" cy="1275421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27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5A2E7E-6682-4461-B549-9373605E7B3A}"/>
              </a:ext>
            </a:extLst>
          </p:cNvPr>
          <p:cNvSpPr txBox="1"/>
          <p:nvPr/>
        </p:nvSpPr>
        <p:spPr>
          <a:xfrm>
            <a:off x="1085850" y="484547"/>
            <a:ext cx="611505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300" dirty="0"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Applied Machine Learning Model</a:t>
            </a:r>
            <a:endParaRPr lang="en-US" sz="33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990EAF-9419-4C89-9AF3-F83105002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880" y="1084711"/>
            <a:ext cx="7666240" cy="351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7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333153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Results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75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87E77BEF-C64D-4534-9EF1-64B3FC837B4F}"/>
              </a:ext>
            </a:extLst>
          </p:cNvPr>
          <p:cNvSpPr txBox="1"/>
          <p:nvPr/>
        </p:nvSpPr>
        <p:spPr>
          <a:xfrm>
            <a:off x="440574" y="1928611"/>
            <a:ext cx="1647998" cy="1628002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68580" tIns="34290" rIns="68580" bIns="34290" rtlCol="0" anchor="ctr">
            <a:normAutofit/>
          </a:bodyPr>
          <a:lstStyle/>
          <a:p>
            <a:pPr algn="ctr" fontAlgn="ctr"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15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392B5-6852-9E7F-460A-D3FCF053DF23}"/>
              </a:ext>
            </a:extLst>
          </p:cNvPr>
          <p:cNvSpPr txBox="1"/>
          <p:nvPr/>
        </p:nvSpPr>
        <p:spPr>
          <a:xfrm>
            <a:off x="2438733" y="1152616"/>
            <a:ext cx="5948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Young Adults with Dual System Involvement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15AFE7-DC2B-0827-20D4-6B6ED6BEE47D}"/>
              </a:ext>
            </a:extLst>
          </p:cNvPr>
          <p:cNvSpPr txBox="1"/>
          <p:nvPr/>
        </p:nvSpPr>
        <p:spPr>
          <a:xfrm>
            <a:off x="2438733" y="2142448"/>
            <a:ext cx="648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2. Machine Learning Approach: Detecting 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Critical Factors of Categorizing/Predicting 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Young Adults with Dual System Involvement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2AA5B-B4D3-E57C-428B-5A2DFA51020B}"/>
              </a:ext>
            </a:extLst>
          </p:cNvPr>
          <p:cNvSpPr txBox="1"/>
          <p:nvPr/>
        </p:nvSpPr>
        <p:spPr>
          <a:xfrm>
            <a:off x="2438733" y="3501612"/>
            <a:ext cx="514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3. Practical Implication</a:t>
            </a:r>
          </a:p>
        </p:txBody>
      </p:sp>
    </p:spTree>
    <p:extLst>
      <p:ext uri="{BB962C8B-B14F-4D97-AF65-F5344CB8AC3E}">
        <p14:creationId xmlns:p14="http://schemas.microsoft.com/office/powerpoint/2010/main" val="553132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E74810-025D-3085-91FA-E592FE37B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200" y="2571749"/>
            <a:ext cx="857250" cy="1114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2C6B83-213E-647D-32B9-F7E6ED3B5FCD}"/>
              </a:ext>
            </a:extLst>
          </p:cNvPr>
          <p:cNvSpPr txBox="1"/>
          <p:nvPr/>
        </p:nvSpPr>
        <p:spPr>
          <a:xfrm>
            <a:off x="930031" y="492706"/>
            <a:ext cx="801858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Research Question #1.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factors were critical in predicting dual behavioral health and justice system involvement for adults participating in publicly funded treatment and support services?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76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8CA0BD-A4A3-079E-3942-1224C3549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8" y="34073"/>
            <a:ext cx="1291012" cy="25376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71C708-B20D-EAEE-F2C3-0E637A650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4847" y="0"/>
            <a:ext cx="3596260" cy="37550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5DB265-E64A-E7D7-3EEC-4BF93531AB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9303" y="1751818"/>
            <a:ext cx="3141023" cy="3324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C29D37-24D1-144A-C9AE-177437A90B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514" y="1023137"/>
            <a:ext cx="1313023" cy="647985"/>
          </a:xfrm>
          <a:prstGeom prst="rect">
            <a:avLst/>
          </a:prstGeom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34D55C3F-3466-770F-197B-6B8D31E43622}"/>
              </a:ext>
            </a:extLst>
          </p:cNvPr>
          <p:cNvCxnSpPr/>
          <p:nvPr/>
        </p:nvCxnSpPr>
        <p:spPr>
          <a:xfrm flipV="1">
            <a:off x="4474564" y="1340867"/>
            <a:ext cx="2226039" cy="216218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697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3DD03F-7D26-DC79-580D-E8C065746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084" y="246365"/>
            <a:ext cx="7198167" cy="428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04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5077A3-51DA-9A01-9E50-0F5E7C313008}"/>
              </a:ext>
            </a:extLst>
          </p:cNvPr>
          <p:cNvSpPr txBox="1"/>
          <p:nvPr/>
        </p:nvSpPr>
        <p:spPr>
          <a:xfrm>
            <a:off x="273518" y="405563"/>
            <a:ext cx="966787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CRT Model: Predictor Importance for the target variable of Current Dual System Involvement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3C19A6-6C6B-F3FF-65AA-2C59DEF3B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49" y="866780"/>
            <a:ext cx="7012378" cy="379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160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E74810-025D-3085-91FA-E592FE37B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200" y="2571749"/>
            <a:ext cx="857250" cy="11144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2C6B83-213E-647D-32B9-F7E6ED3B5FCD}"/>
              </a:ext>
            </a:extLst>
          </p:cNvPr>
          <p:cNvSpPr txBox="1"/>
          <p:nvPr/>
        </p:nvSpPr>
        <p:spPr>
          <a:xfrm>
            <a:off x="930031" y="492706"/>
            <a:ext cx="80185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Research Question #2.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 what extent dual-system involvement was associated with behavioral health outcomes (TAI Reduction Rate)?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TAI Reduction Rate = (# of Actionable Ratings EVER – LAST) / EVER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74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0F40D5-0A6B-8BE2-ED0B-A4EAAF301A67}"/>
              </a:ext>
            </a:extLst>
          </p:cNvPr>
          <p:cNvSpPr/>
          <p:nvPr/>
        </p:nvSpPr>
        <p:spPr>
          <a:xfrm>
            <a:off x="19819598" y="7938034"/>
            <a:ext cx="7448565" cy="74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i="1" dirty="0"/>
              <a:t>Figure 1</a:t>
            </a:r>
            <a:r>
              <a:rPr lang="en-US" sz="2133" dirty="0"/>
              <a:t>. Mean TAI differences between BHS and Current  dual system involvement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4973670-289D-E0DA-2641-6731B0CC2F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5682623"/>
              </p:ext>
            </p:extLst>
          </p:nvPr>
        </p:nvGraphicFramePr>
        <p:xfrm>
          <a:off x="1509311" y="176270"/>
          <a:ext cx="6510969" cy="4252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1596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FFEADD5-46C7-6E9D-8870-1565E99787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5552280"/>
              </p:ext>
            </p:extLst>
          </p:nvPr>
        </p:nvGraphicFramePr>
        <p:xfrm>
          <a:off x="1894901" y="352539"/>
          <a:ext cx="5739788" cy="4175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68893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16FB06-CBFA-ACA3-681E-AB97DD985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742" y="18114982"/>
            <a:ext cx="4567666" cy="256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4D1A5A-5E62-D803-D8E6-8AA2429A8512}"/>
              </a:ext>
            </a:extLst>
          </p:cNvPr>
          <p:cNvSpPr txBox="1"/>
          <p:nvPr/>
        </p:nvSpPr>
        <p:spPr>
          <a:xfrm>
            <a:off x="757053" y="339524"/>
            <a:ext cx="4070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HLM Results for TAI Reduction Rate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B7D75F3-E1CE-7F84-39B3-5A93DF5D4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526916"/>
              </p:ext>
            </p:extLst>
          </p:nvPr>
        </p:nvGraphicFramePr>
        <p:xfrm>
          <a:off x="870333" y="969485"/>
          <a:ext cx="7227064" cy="3328676"/>
        </p:xfrm>
        <a:graphic>
          <a:graphicData uri="http://schemas.openxmlformats.org/drawingml/2006/table">
            <a:tbl>
              <a:tblPr/>
              <a:tblGrid>
                <a:gridCol w="2318116">
                  <a:extLst>
                    <a:ext uri="{9D8B030D-6E8A-4147-A177-3AD203B41FA5}">
                      <a16:colId xmlns:a16="http://schemas.microsoft.com/office/drawing/2014/main" val="2378541034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4233124529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3594801507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3974341024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420068065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3028941648"/>
                    </a:ext>
                  </a:extLst>
                </a:gridCol>
                <a:gridCol w="818158">
                  <a:extLst>
                    <a:ext uri="{9D8B030D-6E8A-4147-A177-3AD203B41FA5}">
                      <a16:colId xmlns:a16="http://schemas.microsoft.com/office/drawing/2014/main" val="21163079"/>
                    </a:ext>
                  </a:extLst>
                </a:gridCol>
              </a:tblGrid>
              <a:tr h="3026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1839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503623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(Constant)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6004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Gender: Male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8790510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Black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52781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217130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402782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JS_Ever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400087"/>
                  </a:ext>
                </a:extLst>
              </a:tr>
              <a:tr h="302607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JS_Current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748393"/>
                  </a:ext>
                </a:extLst>
              </a:tr>
              <a:tr h="605213">
                <a:tc gridSpan="7"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Dependent Variable: TAI Reduction Rate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991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531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33783"/>
              </p:ext>
            </p:extLst>
          </p:nvPr>
        </p:nvGraphicFramePr>
        <p:xfrm>
          <a:off x="2389772" y="2131420"/>
          <a:ext cx="4439653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Conclusion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4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36575" y="381374"/>
            <a:ext cx="8070850" cy="396081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/>
              <a:t>Anxiety </a:t>
            </a:r>
            <a:r>
              <a:rPr lang="en-US" dirty="0"/>
              <a:t>and Substance Use (SUD) were the top two strongest predictors of characterizing individuals with dual system involvement</a:t>
            </a:r>
          </a:p>
          <a:p>
            <a:r>
              <a:rPr lang="en-US" dirty="0"/>
              <a:t>The current dual system involvement experienced lower rates of clinical improvement (maybe because of hard to meet the unique needs of these adults or much more complicated needs)</a:t>
            </a:r>
          </a:p>
          <a:p>
            <a:r>
              <a:rPr lang="en-US" dirty="0"/>
              <a:t>CRT Decision tree model: Intersection of ANSA items, gender, race/ethnicity, and other demographic information.</a:t>
            </a:r>
          </a:p>
          <a:p>
            <a:r>
              <a:rPr lang="en-US" dirty="0"/>
              <a:t>Further in-depth analysis of dual-system involvement that leads to support infrastructure to manage behavioral health needs better. </a:t>
            </a:r>
          </a:p>
        </p:txBody>
      </p:sp>
    </p:spTree>
    <p:extLst>
      <p:ext uri="{BB962C8B-B14F-4D97-AF65-F5344CB8AC3E}">
        <p14:creationId xmlns:p14="http://schemas.microsoft.com/office/powerpoint/2010/main" val="3262509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0D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736673"/>
              </p:ext>
            </p:extLst>
          </p:nvPr>
        </p:nvGraphicFramePr>
        <p:xfrm>
          <a:off x="2389772" y="2131420"/>
          <a:ext cx="4439653" cy="1303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653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8915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7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Young Adults with BHS and Justice System Involvement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4301551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2686552" y="1563365"/>
          <a:ext cx="3828548" cy="47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548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4743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9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4576263" y="1576202"/>
            <a:ext cx="113290" cy="219456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2838010" y="2041741"/>
            <a:ext cx="349758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97C1BB1-9516-C75D-B164-52C2B7C5F96E}"/>
              </a:ext>
            </a:extLst>
          </p:cNvPr>
          <p:cNvSpPr txBox="1"/>
          <p:nvPr/>
        </p:nvSpPr>
        <p:spPr>
          <a:xfrm>
            <a:off x="532737" y="1132487"/>
            <a:ext cx="8460188" cy="284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Bronson, J., &amp; </a:t>
            </a: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Berzofsky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M. (2017). Indicators of mental health problems reported by prisoners and jail inmates, 2011–12. Bureau of Justice Statistics, 1-16.</a:t>
            </a:r>
          </a:p>
          <a:p>
            <a:pPr marL="461963" indent="-461963">
              <a:lnSpc>
                <a:spcPct val="107000"/>
              </a:lnSpc>
            </a:pPr>
            <a:r>
              <a:rPr lang="en-US" sz="1400" dirty="0" err="1"/>
              <a:t>McAra</a:t>
            </a:r>
            <a:r>
              <a:rPr lang="en-US" sz="1400" dirty="0"/>
              <a:t> L, McVie S (2010). Youth Crime and Justice: Key Messages from the Edinburgh Study of Youth Transitions and Crime. Criminology and Criminal Justice 10(2) 179-209. 17. </a:t>
            </a:r>
            <a:r>
              <a:rPr lang="en-US" sz="1400" dirty="0" err="1"/>
              <a:t>McAra</a:t>
            </a:r>
            <a:r>
              <a:rPr lang="en-US" sz="1400" dirty="0"/>
              <a:t> L, McVie S (2014). 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Pullmann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M. D. (2010). Predictors of criminal charges for youth in public mental health during the transition to adulthood. Journal of child and family studies, 19(4), 483-491.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Sung, H. E., Mahoney, A. M., &amp; Mellow, J. (2011). Substance abuse treatment gap among adult parolees: Prevalence, correlates, and barriers. Criminal Justice Review, 36(1), 40-57. 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Stolzenberg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L., &amp; </a:t>
            </a: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D’Alessio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S. (2007). Co-offending and the </a:t>
            </a: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agecrime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 curve. Journal of Research in Crime and Delinquency, 45, 65–86.</a:t>
            </a:r>
          </a:p>
          <a:p>
            <a:pPr marL="461963" marR="0" indent="-46196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Williams, R. (2015). Addressing Mental Health in the Justice System. NCSL </a:t>
            </a:r>
            <a:r>
              <a:rPr lang="en-US" sz="1400" dirty="0" err="1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legisbrief</a:t>
            </a:r>
            <a:r>
              <a:rPr lang="en-US" sz="1400" dirty="0">
                <a:solidFill>
                  <a:srgbClr val="000000"/>
                </a:solidFill>
                <a:effectLst/>
                <a:ea typeface="Malgun Gothic" panose="020B0503020000020004" pitchFamily="34" charset="-127"/>
                <a:cs typeface="Calibri" panose="020F0502020204030204" pitchFamily="34" charset="0"/>
              </a:rPr>
              <a:t>, 23(31), 1-2.</a:t>
            </a: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C0ED7468-4BC8-7A0E-29FC-D117A5B0FE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7949" y="492325"/>
            <a:ext cx="3636645" cy="470802"/>
          </a:xfrm>
          <a:prstGeom prst="rect">
            <a:avLst/>
          </a:prstGeom>
        </p:spPr>
        <p:txBody>
          <a:bodyPr vert="horz" wrap="square" lIns="0" tIns="9049" rIns="0" bIns="0" rtlCol="0" anchor="ctr">
            <a:spAutoFit/>
          </a:bodyPr>
          <a:lstStyle/>
          <a:p>
            <a:pPr marL="9525">
              <a:spcBef>
                <a:spcPts val="71"/>
              </a:spcBef>
            </a:pPr>
            <a:r>
              <a:rPr lang="en-US" sz="3000" spc="-8" dirty="0">
                <a:solidFill>
                  <a:srgbClr val="770D29"/>
                </a:solidFill>
              </a:rPr>
              <a:t>References</a:t>
            </a:r>
            <a:endParaRPr sz="3000" dirty="0"/>
          </a:p>
        </p:txBody>
      </p:sp>
    </p:spTree>
    <p:extLst>
      <p:ext uri="{BB962C8B-B14F-4D97-AF65-F5344CB8AC3E}">
        <p14:creationId xmlns:p14="http://schemas.microsoft.com/office/powerpoint/2010/main" val="385867908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67056" y="642947"/>
            <a:ext cx="4478669" cy="1239602"/>
          </a:xfrm>
        </p:spPr>
        <p:txBody>
          <a:bodyPr/>
          <a:lstStyle/>
          <a:p>
            <a:r>
              <a:rPr lang="en-US" dirty="0">
                <a:solidFill>
                  <a:srgbClr val="690304"/>
                </a:solidFill>
              </a:rPr>
              <a:t>  Acknowledgment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028305" y="1335633"/>
            <a:ext cx="4956173" cy="2794937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en-US" sz="2400" dirty="0"/>
              <a:t> </a:t>
            </a:r>
          </a:p>
          <a:p>
            <a:pPr algn="ctr">
              <a:spcAft>
                <a:spcPts val="0"/>
              </a:spcAft>
            </a:pPr>
            <a:endParaRPr lang="en-US" sz="2400" b="1" dirty="0">
              <a:solidFill>
                <a:srgbClr val="690304"/>
              </a:solidFill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en-US" sz="2400" b="1" dirty="0">
              <a:solidFill>
                <a:srgbClr val="690304"/>
              </a:solidFill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en-US" sz="2400" b="1" dirty="0">
              <a:solidFill>
                <a:srgbClr val="008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404" y="2053681"/>
            <a:ext cx="6420030" cy="923740"/>
          </a:xfrm>
          <a:prstGeom prst="rect">
            <a:avLst/>
          </a:prstGeom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1B4B06A-EBE8-4FF7-B53C-3B3583931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885" y="2992733"/>
            <a:ext cx="2826692" cy="15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492236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q &amp; a&quot;">
            <a:extLst>
              <a:ext uri="{FF2B5EF4-FFF2-40B4-BE49-F238E27FC236}">
                <a16:creationId xmlns:a16="http://schemas.microsoft.com/office/drawing/2014/main" id="{47DAFD5E-6C5B-4949-ACA8-872E47578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008" y="482600"/>
            <a:ext cx="6477985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5258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7">
            <a:extLst>
              <a:ext uri="{FF2B5EF4-FFF2-40B4-BE49-F238E27FC236}">
                <a16:creationId xmlns:a16="http://schemas.microsoft.com/office/drawing/2014/main" id="{3F56A604-4ECC-6994-FF9A-AE39C542B0AB}"/>
              </a:ext>
            </a:extLst>
          </p:cNvPr>
          <p:cNvSpPr txBox="1">
            <a:spLocks/>
          </p:cNvSpPr>
          <p:nvPr/>
        </p:nvSpPr>
        <p:spPr>
          <a:xfrm>
            <a:off x="604043" y="751374"/>
            <a:ext cx="2572608" cy="316914"/>
          </a:xfrm>
          <a:prstGeom prst="rect">
            <a:avLst/>
          </a:prstGeom>
        </p:spPr>
        <p:txBody>
          <a:bodyPr vert="horz" wrap="square" lIns="0" tIns="9049" rIns="0" bIns="0" rtlCol="0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kern="100" spc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pPr marL="9525">
              <a:spcBef>
                <a:spcPts val="71"/>
              </a:spcBef>
            </a:pPr>
            <a:r>
              <a:rPr lang="en-US" sz="2000" spc="-8" dirty="0">
                <a:solidFill>
                  <a:schemeClr val="bg1"/>
                </a:solidFill>
              </a:rPr>
              <a:t>Contact</a:t>
            </a:r>
            <a:r>
              <a:rPr lang="en-US" sz="2000" spc="-19" dirty="0">
                <a:solidFill>
                  <a:schemeClr val="bg1"/>
                </a:solidFill>
              </a:rPr>
              <a:t> </a:t>
            </a:r>
            <a:r>
              <a:rPr lang="en-US" sz="2000" spc="-4" dirty="0">
                <a:solidFill>
                  <a:schemeClr val="bg1"/>
                </a:solidFill>
              </a:rPr>
              <a:t>Information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object 8">
            <a:extLst>
              <a:ext uri="{FF2B5EF4-FFF2-40B4-BE49-F238E27FC236}">
                <a16:creationId xmlns:a16="http://schemas.microsoft.com/office/drawing/2014/main" id="{410CCB34-D856-24B5-787D-284FA579C65B}"/>
              </a:ext>
            </a:extLst>
          </p:cNvPr>
          <p:cNvSpPr txBox="1"/>
          <p:nvPr/>
        </p:nvSpPr>
        <p:spPr>
          <a:xfrm>
            <a:off x="3847022" y="789771"/>
            <a:ext cx="4240658" cy="2884283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</a:rPr>
              <a:t>Saahoon Hong, Ph.D.</a:t>
            </a:r>
          </a:p>
          <a:p>
            <a:r>
              <a:rPr lang="en-US" altLang="en-US" sz="15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saahong@iu.edu</a:t>
            </a:r>
            <a:endParaRPr lang="en-US" altLang="en-US" sz="1500" dirty="0">
              <a:solidFill>
                <a:schemeClr val="bg1"/>
              </a:solidFill>
            </a:endParaRPr>
          </a:p>
          <a:p>
            <a:endParaRPr lang="en-US" sz="1500" dirty="0">
              <a:solidFill>
                <a:schemeClr val="bg1"/>
              </a:solidFill>
            </a:endParaRPr>
          </a:p>
          <a:p>
            <a:r>
              <a:rPr lang="en-US" sz="1500" b="1" dirty="0">
                <a:solidFill>
                  <a:schemeClr val="bg1"/>
                </a:solidFill>
              </a:rPr>
              <a:t>Betty Walton, Ph.D.</a:t>
            </a:r>
          </a:p>
          <a:p>
            <a:r>
              <a:rPr lang="en-US" sz="1500" u="sng" dirty="0">
                <a:solidFill>
                  <a:schemeClr val="bg1"/>
                </a:solidFill>
              </a:rPr>
              <a:t>beawalto@iu.edu</a:t>
            </a:r>
          </a:p>
          <a:p>
            <a:endParaRPr lang="en-US" sz="1500" dirty="0">
              <a:solidFill>
                <a:schemeClr val="bg1"/>
              </a:solidFill>
            </a:endParaRPr>
          </a:p>
          <a:p>
            <a:r>
              <a:rPr lang="en-US" sz="1500" b="1" dirty="0">
                <a:solidFill>
                  <a:schemeClr val="bg1"/>
                </a:solidFill>
              </a:rPr>
              <a:t>Hea-Won Kim, Ph.D.</a:t>
            </a:r>
          </a:p>
          <a:p>
            <a:r>
              <a:rPr lang="en-US" sz="1500" u="sng" dirty="0">
                <a:solidFill>
                  <a:schemeClr val="bg1"/>
                </a:solidFill>
              </a:rPr>
              <a:t>heakim@iupui.edu </a:t>
            </a:r>
          </a:p>
          <a:p>
            <a:endParaRPr lang="en-US" sz="1500" u="sng" dirty="0">
              <a:solidFill>
                <a:schemeClr val="bg1"/>
              </a:solidFill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500" b="1" spc="35">
                <a:solidFill>
                  <a:schemeClr val="bg1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</a:rPr>
              <a:t>Stephanie </a:t>
            </a:r>
            <a:r>
              <a:rPr lang="en-US" sz="1500" b="1" spc="35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</a:rPr>
              <a:t>Moynihan, </a:t>
            </a:r>
            <a:r>
              <a:rPr lang="en-US" sz="1500" b="1" spc="35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</a:rPr>
              <a:t>MSEd</a:t>
            </a:r>
            <a:endParaRPr lang="en-US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pPr marL="0" marR="0">
              <a:spcBef>
                <a:spcPts val="75"/>
              </a:spcBef>
              <a:spcAft>
                <a:spcPts val="0"/>
              </a:spcAft>
            </a:pPr>
            <a:r>
              <a:rPr lang="en-US" sz="1500" u="sng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Malgun Gothic" panose="020B0503020000020004" pitchFamily="34" charset="-127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stnjacks@iupui.edu</a:t>
            </a:r>
            <a:endParaRPr lang="en-US" sz="1500" dirty="0">
              <a:solidFill>
                <a:schemeClr val="bg1"/>
              </a:solidFill>
              <a:effectLst/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69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852B78C-1F77-CF87-C6F5-E714E9145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650" y="1281112"/>
            <a:ext cx="2400300" cy="22383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58BD7F3-6D92-F3A9-B5C2-E21FA2FCF2BD}"/>
              </a:ext>
            </a:extLst>
          </p:cNvPr>
          <p:cNvSpPr txBox="1"/>
          <p:nvPr/>
        </p:nvSpPr>
        <p:spPr>
          <a:xfrm>
            <a:off x="904875" y="1956733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1B1B1B"/>
                </a:solidFill>
                <a:effectLst/>
                <a:latin typeface="Merriweather Web"/>
              </a:rPr>
              <a:t>Juvenile Justice and Delinquency Prevention (JJDP) Act</a:t>
            </a:r>
          </a:p>
        </p:txBody>
      </p:sp>
    </p:spTree>
    <p:extLst>
      <p:ext uri="{BB962C8B-B14F-4D97-AF65-F5344CB8AC3E}">
        <p14:creationId xmlns:p14="http://schemas.microsoft.com/office/powerpoint/2010/main" val="331170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7FD819-2D9B-74B0-D066-06207C963BEF}"/>
              </a:ext>
            </a:extLst>
          </p:cNvPr>
          <p:cNvSpPr txBox="1"/>
          <p:nvPr/>
        </p:nvSpPr>
        <p:spPr>
          <a:xfrm>
            <a:off x="242207" y="978217"/>
            <a:ext cx="1896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Bronson &amp; </a:t>
            </a:r>
            <a:r>
              <a:rPr lang="en-US" sz="1400" dirty="0" err="1"/>
              <a:t>Berzofsky’s</a:t>
            </a:r>
            <a:r>
              <a:rPr lang="en-US" sz="1400" dirty="0"/>
              <a:t> study </a:t>
            </a:r>
          </a:p>
          <a:p>
            <a:r>
              <a:rPr lang="en-US" sz="1400" dirty="0"/>
              <a:t>(2017)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508C9-92B3-F28C-8E42-A4C064049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099" y="405199"/>
            <a:ext cx="4924425" cy="36766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0B0BAF-648E-08A2-ACC9-A3AA53492269}"/>
              </a:ext>
            </a:extLst>
          </p:cNvPr>
          <p:cNvSpPr txBox="1"/>
          <p:nvPr/>
        </p:nvSpPr>
        <p:spPr>
          <a:xfrm>
            <a:off x="4786312" y="2105025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37%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F3315B-2C78-6C56-C38D-ECCC7A20560A}"/>
              </a:ext>
            </a:extLst>
          </p:cNvPr>
          <p:cNvSpPr txBox="1"/>
          <p:nvPr/>
        </p:nvSpPr>
        <p:spPr>
          <a:xfrm>
            <a:off x="4357689" y="1875338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44%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2A2B7D-C0D9-7E67-3D9F-DE3F07A6C5A1}"/>
              </a:ext>
            </a:extLst>
          </p:cNvPr>
          <p:cNvSpPr txBox="1"/>
          <p:nvPr/>
        </p:nvSpPr>
        <p:spPr>
          <a:xfrm>
            <a:off x="2919412" y="2382024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26%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3F4D4C-0D55-F0CC-A1C3-7BFD14902BC0}"/>
              </a:ext>
            </a:extLst>
          </p:cNvPr>
          <p:cNvSpPr txBox="1"/>
          <p:nvPr/>
        </p:nvSpPr>
        <p:spPr>
          <a:xfrm>
            <a:off x="3276599" y="2703671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14%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63623A-19D8-F49C-9D9D-DCED43C6FEDC}"/>
              </a:ext>
            </a:extLst>
          </p:cNvPr>
          <p:cNvSpPr txBox="1"/>
          <p:nvPr/>
        </p:nvSpPr>
        <p:spPr>
          <a:xfrm>
            <a:off x="6162675" y="1666874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DCC715-7230-7092-7B66-D67C8EAD08EC}"/>
              </a:ext>
            </a:extLst>
          </p:cNvPr>
          <p:cNvSpPr txBox="1"/>
          <p:nvPr/>
        </p:nvSpPr>
        <p:spPr>
          <a:xfrm>
            <a:off x="5738812" y="2105024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36%</a:t>
            </a:r>
          </a:p>
        </p:txBody>
      </p:sp>
    </p:spTree>
    <p:extLst>
      <p:ext uri="{BB962C8B-B14F-4D97-AF65-F5344CB8AC3E}">
        <p14:creationId xmlns:p14="http://schemas.microsoft.com/office/powerpoint/2010/main" val="125853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04" y="464386"/>
            <a:ext cx="1450454" cy="779318"/>
          </a:xfrm>
        </p:spPr>
        <p:txBody>
          <a:bodyPr/>
          <a:lstStyle/>
          <a:p>
            <a:r>
              <a:rPr lang="en-US" sz="1400" b="0" dirty="0"/>
              <a:t>Other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5220" y="1107138"/>
            <a:ext cx="6593476" cy="3178063"/>
          </a:xfrm>
        </p:spPr>
        <p:txBody>
          <a:bodyPr>
            <a:normAutofit/>
          </a:bodyPr>
          <a:lstStyle/>
          <a:p>
            <a:r>
              <a:rPr lang="en-US" dirty="0"/>
              <a:t>Young adults with mental health needs experience increased criminal behaviors, peaking at 16-25 years (</a:t>
            </a:r>
            <a:r>
              <a:rPr lang="en-US" sz="1800" dirty="0" err="1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Stolzenberg</a:t>
            </a:r>
            <a:r>
              <a:rPr lang="en-US" sz="1800" dirty="0"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D’Alessio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2007;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Pullmann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2010)</a:t>
            </a:r>
            <a:r>
              <a:rPr lang="en-US" dirty="0"/>
              <a:t>. </a:t>
            </a:r>
          </a:p>
          <a:p>
            <a:r>
              <a:rPr lang="en-US" dirty="0"/>
              <a:t>Lack of support for young adults' behavioral health needs -&gt; Further involvement in the justice system (</a:t>
            </a: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Sung et al., 2011; Williams, 2015). </a:t>
            </a:r>
          </a:p>
          <a:p>
            <a:r>
              <a:rPr lang="en-US" altLang="ko-K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Maximum Diversion (</a:t>
            </a:r>
            <a:r>
              <a:rPr lang="en-US" altLang="ko-KR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McAra</a:t>
            </a:r>
            <a:r>
              <a:rPr lang="en-US" altLang="ko-KR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&amp; McVie, 2010).</a:t>
            </a:r>
            <a:endParaRPr lang="en-US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8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SECTION TITLE GOES HERE IF NECESSARY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26770" y="1166433"/>
            <a:ext cx="6607647" cy="281063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the </a:t>
            </a:r>
            <a:r>
              <a:rPr lang="en-US" altLang="ko-KR" dirty="0"/>
              <a:t>state of Indiana</a:t>
            </a:r>
            <a:r>
              <a:rPr lang="en-US" dirty="0"/>
              <a:t>, the third highest referral source for adult behavioral health services was the criminal justice system</a:t>
            </a:r>
            <a:r>
              <a:rPr lang="en-US" altLang="ko-KR" dirty="0"/>
              <a:t>.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Li</a:t>
            </a:r>
            <a:r>
              <a:rPr lang="en-US" dirty="0"/>
              <a:t>ttle is known about individuals’ needs, challenges, and successes after they were referred to state-run BHS. </a:t>
            </a:r>
          </a:p>
        </p:txBody>
      </p:sp>
    </p:spTree>
    <p:extLst>
      <p:ext uri="{BB962C8B-B14F-4D97-AF65-F5344CB8AC3E}">
        <p14:creationId xmlns:p14="http://schemas.microsoft.com/office/powerpoint/2010/main" val="214401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2C3CEDC-7CD5-2B34-99C0-15B7F84A52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2495796"/>
              </p:ext>
            </p:extLst>
          </p:nvPr>
        </p:nvGraphicFramePr>
        <p:xfrm>
          <a:off x="696452" y="73332"/>
          <a:ext cx="8005096" cy="4536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87817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Study Aim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SECTION TITLE GOES HERE IF NECESSARY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367644" y="1108602"/>
            <a:ext cx="6246530" cy="281063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1. To categorize/predict young adults with dual mental health and justice system involvement in publicly funded treatment and support services</a:t>
            </a:r>
          </a:p>
          <a:p>
            <a:pPr marL="0" indent="0">
              <a:buNone/>
            </a:pPr>
            <a:r>
              <a:rPr lang="en-US" dirty="0"/>
              <a:t>2. To examine the association of dual system involvement and behavioral health 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37943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ussw-template.potx" id="{F7BC3383-C630-44E8-90D8-6CED60791BA6}" vid="{06DDAAD4-B98A-465D-B725-4ECCE6DF4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template</Template>
  <TotalTime>4756</TotalTime>
  <Words>1081</Words>
  <Application>Microsoft Office PowerPoint</Application>
  <PresentationFormat>On-screen Show (16:9)</PresentationFormat>
  <Paragraphs>198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CG Times</vt:lpstr>
      <vt:lpstr>Merriweather Web</vt:lpstr>
      <vt:lpstr>NanumGothicOTF</vt:lpstr>
      <vt:lpstr>NanumGothicOTF ExtraBold</vt:lpstr>
      <vt:lpstr>Arial</vt:lpstr>
      <vt:lpstr>Calibri</vt:lpstr>
      <vt:lpstr>Montserrat</vt:lpstr>
      <vt:lpstr>Open Sans</vt:lpstr>
      <vt:lpstr>Times New Roman</vt:lpstr>
      <vt:lpstr>Wingdings</vt:lpstr>
      <vt:lpstr>Main</vt:lpstr>
      <vt:lpstr>SCHOOL OF SOCIAL WORK</vt:lpstr>
      <vt:lpstr>PowerPoint Presentation</vt:lpstr>
      <vt:lpstr>PowerPoint Presentation</vt:lpstr>
      <vt:lpstr>PowerPoint Presentation</vt:lpstr>
      <vt:lpstr>PowerPoint Presentation</vt:lpstr>
      <vt:lpstr>Other studies</vt:lpstr>
      <vt:lpstr>PowerPoint Presentation</vt:lpstr>
      <vt:lpstr>PowerPoint Presentation</vt:lpstr>
      <vt:lpstr>Study Aim</vt:lpstr>
      <vt:lpstr>PowerPoint Presentation</vt:lpstr>
      <vt:lpstr>Sample &amp; Inclusion Criteria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  Acknowledgment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Unnecessarily extra long title of presentation</dc:title>
  <dc:creator>Hong, Saahoon</dc:creator>
  <cp:lastModifiedBy>Hong, Saahoon</cp:lastModifiedBy>
  <cp:revision>8</cp:revision>
  <cp:lastPrinted>2014-06-24T16:10:50Z</cp:lastPrinted>
  <dcterms:created xsi:type="dcterms:W3CDTF">2022-09-19T15:24:38Z</dcterms:created>
  <dcterms:modified xsi:type="dcterms:W3CDTF">2023-01-15T20:45:20Z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