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6.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2.xml" ContentType="application/vnd.openxmlformats-officedocument.drawingml.chart+xml"/>
  <Override PartName="/ppt/notesSlides/notesSlide34.xml" ContentType="application/vnd.openxmlformats-officedocument.presentationml.notesSlide+xml"/>
  <Override PartName="/ppt/charts/chart3.xml" ContentType="application/vnd.openxmlformats-officedocument.drawingml.chart+xml"/>
  <Override PartName="/ppt/charts/chart4.xml" ContentType="application/vnd.openxmlformats-officedocument.drawingml.chart+xml"/>
  <Override PartName="/ppt/notesSlides/notesSlide35.xml" ContentType="application/vnd.openxmlformats-officedocument.presentationml.notesSlide+xml"/>
  <Override PartName="/ppt/charts/chart5.xml" ContentType="application/vnd.openxmlformats-officedocument.drawingml.chart+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0" r:id="rId2"/>
    <p:sldMasterId id="2147483725" r:id="rId3"/>
    <p:sldMasterId id="2147483737" r:id="rId4"/>
    <p:sldMasterId id="2147483749" r:id="rId5"/>
    <p:sldMasterId id="2147483761" r:id="rId6"/>
    <p:sldMasterId id="2147483773" r:id="rId7"/>
  </p:sldMasterIdLst>
  <p:notesMasterIdLst>
    <p:notesMasterId r:id="rId124"/>
  </p:notesMasterIdLst>
  <p:sldIdLst>
    <p:sldId id="256" r:id="rId8"/>
    <p:sldId id="272" r:id="rId9"/>
    <p:sldId id="258" r:id="rId10"/>
    <p:sldId id="259" r:id="rId11"/>
    <p:sldId id="261" r:id="rId12"/>
    <p:sldId id="273" r:id="rId13"/>
    <p:sldId id="260" r:id="rId14"/>
    <p:sldId id="262" r:id="rId15"/>
    <p:sldId id="263" r:id="rId16"/>
    <p:sldId id="264" r:id="rId17"/>
    <p:sldId id="265" r:id="rId18"/>
    <p:sldId id="266" r:id="rId19"/>
    <p:sldId id="267" r:id="rId20"/>
    <p:sldId id="268" r:id="rId21"/>
    <p:sldId id="269" r:id="rId22"/>
    <p:sldId id="274" r:id="rId23"/>
    <p:sldId id="271" r:id="rId24"/>
    <p:sldId id="270"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 id="327" r:id="rId78"/>
    <p:sldId id="328" r:id="rId79"/>
    <p:sldId id="329" r:id="rId80"/>
    <p:sldId id="330" r:id="rId81"/>
    <p:sldId id="331" r:id="rId82"/>
    <p:sldId id="332" r:id="rId83"/>
    <p:sldId id="333" r:id="rId84"/>
    <p:sldId id="334" r:id="rId85"/>
    <p:sldId id="335" r:id="rId86"/>
    <p:sldId id="336" r:id="rId87"/>
    <p:sldId id="337" r:id="rId88"/>
    <p:sldId id="338" r:id="rId89"/>
    <p:sldId id="339" r:id="rId90"/>
    <p:sldId id="340" r:id="rId91"/>
    <p:sldId id="341" r:id="rId92"/>
    <p:sldId id="342" r:id="rId93"/>
    <p:sldId id="343" r:id="rId94"/>
    <p:sldId id="344" r:id="rId95"/>
    <p:sldId id="345" r:id="rId96"/>
    <p:sldId id="346" r:id="rId97"/>
    <p:sldId id="347" r:id="rId98"/>
    <p:sldId id="348" r:id="rId99"/>
    <p:sldId id="349" r:id="rId100"/>
    <p:sldId id="350" r:id="rId101"/>
    <p:sldId id="351" r:id="rId102"/>
    <p:sldId id="352" r:id="rId103"/>
    <p:sldId id="353" r:id="rId104"/>
    <p:sldId id="354" r:id="rId105"/>
    <p:sldId id="355" r:id="rId106"/>
    <p:sldId id="356" r:id="rId107"/>
    <p:sldId id="357" r:id="rId108"/>
    <p:sldId id="358" r:id="rId109"/>
    <p:sldId id="359" r:id="rId110"/>
    <p:sldId id="360" r:id="rId111"/>
    <p:sldId id="361" r:id="rId112"/>
    <p:sldId id="362" r:id="rId113"/>
    <p:sldId id="363" r:id="rId114"/>
    <p:sldId id="364" r:id="rId115"/>
    <p:sldId id="365" r:id="rId116"/>
    <p:sldId id="366" r:id="rId117"/>
    <p:sldId id="367" r:id="rId118"/>
    <p:sldId id="368" r:id="rId119"/>
    <p:sldId id="369" r:id="rId120"/>
    <p:sldId id="370" r:id="rId121"/>
    <p:sldId id="371" r:id="rId122"/>
    <p:sldId id="372" r:id="rId1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117" Type="http://schemas.openxmlformats.org/officeDocument/2006/relationships/slide" Target="slides/slide110.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112" Type="http://schemas.openxmlformats.org/officeDocument/2006/relationships/slide" Target="slides/slide105.xml"/><Relationship Id="rId16" Type="http://schemas.openxmlformats.org/officeDocument/2006/relationships/slide" Target="slides/slide9.xml"/><Relationship Id="rId107" Type="http://schemas.openxmlformats.org/officeDocument/2006/relationships/slide" Target="slides/slide100.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102" Type="http://schemas.openxmlformats.org/officeDocument/2006/relationships/slide" Target="slides/slide95.xml"/><Relationship Id="rId123" Type="http://schemas.openxmlformats.org/officeDocument/2006/relationships/slide" Target="slides/slide116.xml"/><Relationship Id="rId128" Type="http://schemas.openxmlformats.org/officeDocument/2006/relationships/tableStyles" Target="tableStyles.xml"/><Relationship Id="rId5" Type="http://schemas.openxmlformats.org/officeDocument/2006/relationships/slideMaster" Target="slideMasters/slideMaster5.xml"/><Relationship Id="rId90" Type="http://schemas.openxmlformats.org/officeDocument/2006/relationships/slide" Target="slides/slide83.xml"/><Relationship Id="rId95" Type="http://schemas.openxmlformats.org/officeDocument/2006/relationships/slide" Target="slides/slide88.xml"/><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113" Type="http://schemas.openxmlformats.org/officeDocument/2006/relationships/slide" Target="slides/slide106.xml"/><Relationship Id="rId118" Type="http://schemas.openxmlformats.org/officeDocument/2006/relationships/slide" Target="slides/slide111.xml"/><Relationship Id="rId80" Type="http://schemas.openxmlformats.org/officeDocument/2006/relationships/slide" Target="slides/slide73.xml"/><Relationship Id="rId85" Type="http://schemas.openxmlformats.org/officeDocument/2006/relationships/slide" Target="slides/slide78.xml"/><Relationship Id="rId12" Type="http://schemas.openxmlformats.org/officeDocument/2006/relationships/slide" Target="slides/slide5.xml"/><Relationship Id="rId17" Type="http://schemas.openxmlformats.org/officeDocument/2006/relationships/slide" Target="slides/slide10.xml"/><Relationship Id="rId33" Type="http://schemas.openxmlformats.org/officeDocument/2006/relationships/slide" Target="slides/slide26.xml"/><Relationship Id="rId38" Type="http://schemas.openxmlformats.org/officeDocument/2006/relationships/slide" Target="slides/slide31.xml"/><Relationship Id="rId59" Type="http://schemas.openxmlformats.org/officeDocument/2006/relationships/slide" Target="slides/slide52.xml"/><Relationship Id="rId103" Type="http://schemas.openxmlformats.org/officeDocument/2006/relationships/slide" Target="slides/slide96.xml"/><Relationship Id="rId108" Type="http://schemas.openxmlformats.org/officeDocument/2006/relationships/slide" Target="slides/slide101.xml"/><Relationship Id="rId124" Type="http://schemas.openxmlformats.org/officeDocument/2006/relationships/notesMaster" Target="notesMasters/notesMaster1.xml"/><Relationship Id="rId54" Type="http://schemas.openxmlformats.org/officeDocument/2006/relationships/slide" Target="slides/slide47.xml"/><Relationship Id="rId70" Type="http://schemas.openxmlformats.org/officeDocument/2006/relationships/slide" Target="slides/slide63.xml"/><Relationship Id="rId75" Type="http://schemas.openxmlformats.org/officeDocument/2006/relationships/slide" Target="slides/slide68.xml"/><Relationship Id="rId91" Type="http://schemas.openxmlformats.org/officeDocument/2006/relationships/slide" Target="slides/slide84.xml"/><Relationship Id="rId96" Type="http://schemas.openxmlformats.org/officeDocument/2006/relationships/slide" Target="slides/slide89.xml"/><Relationship Id="rId1" Type="http://schemas.openxmlformats.org/officeDocument/2006/relationships/slideMaster" Target="slideMasters/slideMaster1.xml"/><Relationship Id="rId6" Type="http://schemas.openxmlformats.org/officeDocument/2006/relationships/slideMaster" Target="slideMasters/slideMaster6.xml"/><Relationship Id="rId23" Type="http://schemas.openxmlformats.org/officeDocument/2006/relationships/slide" Target="slides/slide16.xml"/><Relationship Id="rId28" Type="http://schemas.openxmlformats.org/officeDocument/2006/relationships/slide" Target="slides/slide21.xml"/><Relationship Id="rId49" Type="http://schemas.openxmlformats.org/officeDocument/2006/relationships/slide" Target="slides/slide42.xml"/><Relationship Id="rId114" Type="http://schemas.openxmlformats.org/officeDocument/2006/relationships/slide" Target="slides/slide107.xml"/><Relationship Id="rId119" Type="http://schemas.openxmlformats.org/officeDocument/2006/relationships/slide" Target="slides/slide112.xml"/><Relationship Id="rId44" Type="http://schemas.openxmlformats.org/officeDocument/2006/relationships/slide" Target="slides/slide37.xml"/><Relationship Id="rId60" Type="http://schemas.openxmlformats.org/officeDocument/2006/relationships/slide" Target="slides/slide53.xml"/><Relationship Id="rId65" Type="http://schemas.openxmlformats.org/officeDocument/2006/relationships/slide" Target="slides/slide58.xml"/><Relationship Id="rId81" Type="http://schemas.openxmlformats.org/officeDocument/2006/relationships/slide" Target="slides/slide74.xml"/><Relationship Id="rId86" Type="http://schemas.openxmlformats.org/officeDocument/2006/relationships/slide" Target="slides/slide79.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slide" Target="slides/slide10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120" Type="http://schemas.openxmlformats.org/officeDocument/2006/relationships/slide" Target="slides/slide113.xml"/><Relationship Id="rId125"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110" Type="http://schemas.openxmlformats.org/officeDocument/2006/relationships/slide" Target="slides/slide103.xml"/><Relationship Id="rId115" Type="http://schemas.openxmlformats.org/officeDocument/2006/relationships/slide" Target="slides/slide108.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126" Type="http://schemas.openxmlformats.org/officeDocument/2006/relationships/viewProps" Target="viewProps.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121" Type="http://schemas.openxmlformats.org/officeDocument/2006/relationships/slide" Target="slides/slide114.xml"/><Relationship Id="rId3" Type="http://schemas.openxmlformats.org/officeDocument/2006/relationships/slideMaster" Target="slideMasters/slideMaster3.xml"/><Relationship Id="rId25" Type="http://schemas.openxmlformats.org/officeDocument/2006/relationships/slide" Target="slides/slide18.xml"/><Relationship Id="rId46" Type="http://schemas.openxmlformats.org/officeDocument/2006/relationships/slide" Target="slides/slide39.xml"/><Relationship Id="rId67" Type="http://schemas.openxmlformats.org/officeDocument/2006/relationships/slide" Target="slides/slide60.xml"/><Relationship Id="rId116" Type="http://schemas.openxmlformats.org/officeDocument/2006/relationships/slide" Target="slides/slide109.xml"/><Relationship Id="rId20" Type="http://schemas.openxmlformats.org/officeDocument/2006/relationships/slide" Target="slides/slide13.xml"/><Relationship Id="rId41" Type="http://schemas.openxmlformats.org/officeDocument/2006/relationships/slide" Target="slides/slide34.xml"/><Relationship Id="rId62" Type="http://schemas.openxmlformats.org/officeDocument/2006/relationships/slide" Target="slides/slide55.xml"/><Relationship Id="rId83" Type="http://schemas.openxmlformats.org/officeDocument/2006/relationships/slide" Target="slides/slide76.xml"/><Relationship Id="rId88" Type="http://schemas.openxmlformats.org/officeDocument/2006/relationships/slide" Target="slides/slide81.xml"/><Relationship Id="rId111" Type="http://schemas.openxmlformats.org/officeDocument/2006/relationships/slide" Target="slides/slide104.xml"/><Relationship Id="rId15" Type="http://schemas.openxmlformats.org/officeDocument/2006/relationships/slide" Target="slides/slide8.xml"/><Relationship Id="rId36" Type="http://schemas.openxmlformats.org/officeDocument/2006/relationships/slide" Target="slides/slide29.xml"/><Relationship Id="rId57" Type="http://schemas.openxmlformats.org/officeDocument/2006/relationships/slide" Target="slides/slide50.xml"/><Relationship Id="rId106" Type="http://schemas.openxmlformats.org/officeDocument/2006/relationships/slide" Target="slides/slide99.xml"/><Relationship Id="rId127" Type="http://schemas.openxmlformats.org/officeDocument/2006/relationships/theme" Target="theme/theme1.xml"/><Relationship Id="rId10" Type="http://schemas.openxmlformats.org/officeDocument/2006/relationships/slide" Target="slides/slide3.xml"/><Relationship Id="rId31" Type="http://schemas.openxmlformats.org/officeDocument/2006/relationships/slide" Target="slides/slide24.xml"/><Relationship Id="rId52" Type="http://schemas.openxmlformats.org/officeDocument/2006/relationships/slide" Target="slides/slide45.xml"/><Relationship Id="rId73" Type="http://schemas.openxmlformats.org/officeDocument/2006/relationships/slide" Target="slides/slide66.xml"/><Relationship Id="rId78" Type="http://schemas.openxmlformats.org/officeDocument/2006/relationships/slide" Target="slides/slide71.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122" Type="http://schemas.openxmlformats.org/officeDocument/2006/relationships/slide" Target="slides/slide115.xml"/><Relationship Id="rId4" Type="http://schemas.openxmlformats.org/officeDocument/2006/relationships/slideMaster" Target="slideMasters/slideMaster4.xml"/><Relationship Id="rId9"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file:///C:\Users\iSchool\Documents\HINTS\Variables_of_interest_Hints4Cycle4_public_for_presentation.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bstjean\Documents\HINTS\Variables_of_interest_Hints4Cycle4_public_for_presentatio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bstjean\Documents\HINTS\Variables_of_interest_Hints4Cycle4_public_for_presentation.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iSchool\Documents\HINTS\Variables_of_interest_Hints4Cycle4_public_for_present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6"/>
    </mc:Choice>
    <mc:Fallback>
      <c:style val="6"/>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What is your School?</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Number of Students</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Sheet1!$A$2:$A$13</c:f>
              <c:strCache>
                <c:ptCount val="12"/>
                <c:pt idx="0">
                  <c:v>Engineering and Technology</c:v>
                </c:pt>
                <c:pt idx="1">
                  <c:v>Science</c:v>
                </c:pt>
                <c:pt idx="2">
                  <c:v>Business</c:v>
                </c:pt>
                <c:pt idx="3">
                  <c:v>Liberal Arts</c:v>
                </c:pt>
                <c:pt idx="4">
                  <c:v>Health and Human Sciences</c:v>
                </c:pt>
                <c:pt idx="5">
                  <c:v>University College</c:v>
                </c:pt>
                <c:pt idx="6">
                  <c:v>Education</c:v>
                </c:pt>
                <c:pt idx="7">
                  <c:v>Social Work</c:v>
                </c:pt>
                <c:pt idx="8">
                  <c:v>Informatics and Computing</c:v>
                </c:pt>
                <c:pt idx="9">
                  <c:v>Nursing</c:v>
                </c:pt>
                <c:pt idx="10">
                  <c:v>Environmental and Public Affairs</c:v>
                </c:pt>
                <c:pt idx="11">
                  <c:v>Philanthropy</c:v>
                </c:pt>
              </c:strCache>
            </c:strRef>
          </c:cat>
          <c:val>
            <c:numRef>
              <c:f>Sheet1!$B$2:$B$13</c:f>
              <c:numCache>
                <c:formatCode>General</c:formatCode>
                <c:ptCount val="12"/>
                <c:pt idx="0">
                  <c:v>22</c:v>
                </c:pt>
                <c:pt idx="1">
                  <c:v>21</c:v>
                </c:pt>
                <c:pt idx="2">
                  <c:v>10</c:v>
                </c:pt>
                <c:pt idx="3">
                  <c:v>9</c:v>
                </c:pt>
                <c:pt idx="4">
                  <c:v>8</c:v>
                </c:pt>
                <c:pt idx="5">
                  <c:v>8</c:v>
                </c:pt>
                <c:pt idx="6">
                  <c:v>7</c:v>
                </c:pt>
                <c:pt idx="7">
                  <c:v>4</c:v>
                </c:pt>
                <c:pt idx="8">
                  <c:v>4</c:v>
                </c:pt>
                <c:pt idx="9">
                  <c:v>3</c:v>
                </c:pt>
                <c:pt idx="10">
                  <c:v>3</c:v>
                </c:pt>
                <c:pt idx="11">
                  <c:v>2</c:v>
                </c:pt>
              </c:numCache>
            </c:numRef>
          </c:val>
          <c:extLst>
            <c:ext xmlns:c16="http://schemas.microsoft.com/office/drawing/2014/chart" uri="{C3380CC4-5D6E-409C-BE32-E72D297353CC}">
              <c16:uniqueId val="{00000000-D471-4F7C-AEB1-7B1E6E58EB6B}"/>
            </c:ext>
          </c:extLst>
        </c:ser>
        <c:dLbls>
          <c:dLblPos val="outEnd"/>
          <c:showLegendKey val="0"/>
          <c:showVal val="1"/>
          <c:showCatName val="0"/>
          <c:showSerName val="0"/>
          <c:showPercent val="0"/>
          <c:showBubbleSize val="0"/>
        </c:dLbls>
        <c:gapWidth val="219"/>
        <c:overlap val="-27"/>
        <c:axId val="478255264"/>
        <c:axId val="478261496"/>
      </c:barChart>
      <c:catAx>
        <c:axId val="4782552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8261496"/>
        <c:crosses val="autoZero"/>
        <c:auto val="1"/>
        <c:lblAlgn val="ctr"/>
        <c:lblOffset val="100"/>
        <c:noMultiLvlLbl val="0"/>
      </c:catAx>
      <c:valAx>
        <c:axId val="478261496"/>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7825526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Age!$B$11</c:f>
              <c:strCache>
                <c:ptCount val="1"/>
                <c:pt idx="0">
                  <c:v>Agree</c:v>
                </c:pt>
              </c:strCache>
            </c:strRef>
          </c:tx>
          <c:spPr>
            <a:solidFill>
              <a:srgbClr val="0000FF"/>
            </a:solidFill>
          </c:spPr>
          <c:invertIfNegative val="0"/>
          <c:dLbls>
            <c:dLbl>
              <c:idx val="0"/>
              <c:layout>
                <c:manualLayout>
                  <c:x val="2.9499030012552778E-3"/>
                  <c:y val="-1.071431175269755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A4CB-4023-BD91-594B43EF4D79}"/>
                </c:ext>
              </c:extLst>
            </c:dLbl>
            <c:dLbl>
              <c:idx val="1"/>
              <c:layout>
                <c:manualLayout>
                  <c:x val="-1.4492753623188406E-3"/>
                  <c:y val="-6.157407407407407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A4CB-4023-BD91-594B43EF4D79}"/>
                </c:ext>
              </c:extLst>
            </c:dLbl>
            <c:dLbl>
              <c:idx val="2"/>
              <c:layout>
                <c:manualLayout>
                  <c:x val="4.3221499486476699E-3"/>
                  <c:y val="2.7776866433362494E-3"/>
                </c:manualLayout>
              </c:layout>
              <c:showLegendKey val="0"/>
              <c:showVal val="1"/>
              <c:showCatName val="0"/>
              <c:showSerName val="0"/>
              <c:showPercent val="0"/>
              <c:showBubbleSize val="0"/>
              <c:extLst>
                <c:ext xmlns:c15="http://schemas.microsoft.com/office/drawing/2012/chart" uri="{CE6537A1-D6FC-4f65-9D91-7224C49458BB}">
                  <c15:layout>
                    <c:manualLayout>
                      <c:w val="0.14401563391532579"/>
                      <c:h val="7.5226195683872843E-2"/>
                    </c:manualLayout>
                  </c15:layout>
                </c:ext>
                <c:ext xmlns:c16="http://schemas.microsoft.com/office/drawing/2014/chart" uri="{C3380CC4-5D6E-409C-BE32-E72D297353CC}">
                  <c16:uniqueId val="{00000001-A4CB-4023-BD91-594B43EF4D79}"/>
                </c:ext>
              </c:extLst>
            </c:dLbl>
            <c:dLbl>
              <c:idx val="3"/>
              <c:layout>
                <c:manualLayout>
                  <c:x val="5.1238160447335387E-3"/>
                  <c:y val="-2.4140055409740461E-2"/>
                </c:manualLayout>
              </c:layout>
              <c:showLegendKey val="0"/>
              <c:showVal val="1"/>
              <c:showCatName val="0"/>
              <c:showSerName val="0"/>
              <c:showPercent val="0"/>
              <c:showBubbleSize val="0"/>
              <c:extLst>
                <c:ext xmlns:c15="http://schemas.microsoft.com/office/drawing/2012/chart" uri="{CE6537A1-D6FC-4f65-9D91-7224C49458BB}">
                  <c15:layout>
                    <c:manualLayout>
                      <c:w val="0.13676925710373161"/>
                      <c:h val="7.2845399533391655E-2"/>
                    </c:manualLayout>
                  </c15:layout>
                </c:ext>
                <c:ext xmlns:c16="http://schemas.microsoft.com/office/drawing/2014/chart" uri="{C3380CC4-5D6E-409C-BE32-E72D297353CC}">
                  <c16:uniqueId val="{00000002-A4CB-4023-BD91-594B43EF4D79}"/>
                </c:ext>
              </c:extLst>
            </c:dLbl>
            <c:dLbl>
              <c:idx val="4"/>
              <c:layout>
                <c:manualLayout>
                  <c:x val="0"/>
                  <c:y val="1.455005624296957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A4CB-4023-BD91-594B43EF4D79}"/>
                </c:ext>
              </c:extLst>
            </c:dLbl>
            <c:spPr>
              <a:noFill/>
              <a:ln>
                <a:noFill/>
              </a:ln>
              <a:effectLst/>
            </c:spPr>
            <c:txPr>
              <a:bodyPr/>
              <a:lstStyle/>
              <a:p>
                <a:pPr>
                  <a:defRPr sz="2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trendline>
            <c:spPr>
              <a:ln w="50800"/>
            </c:spPr>
            <c:trendlineType val="linear"/>
            <c:dispRSqr val="0"/>
            <c:dispEq val="0"/>
          </c:trendline>
          <c:cat>
            <c:strRef>
              <c:f>Age!$A$12:$A$16</c:f>
              <c:strCache>
                <c:ptCount val="5"/>
                <c:pt idx="0">
                  <c:v>18-34</c:v>
                </c:pt>
                <c:pt idx="1">
                  <c:v>35-49</c:v>
                </c:pt>
                <c:pt idx="2">
                  <c:v>50-64</c:v>
                </c:pt>
                <c:pt idx="3">
                  <c:v>65-74</c:v>
                </c:pt>
                <c:pt idx="4">
                  <c:v>75+</c:v>
                </c:pt>
              </c:strCache>
            </c:strRef>
          </c:cat>
          <c:val>
            <c:numRef>
              <c:f>Age!$B$12:$B$16</c:f>
              <c:numCache>
                <c:formatCode>0.0%</c:formatCode>
                <c:ptCount val="5"/>
                <c:pt idx="0">
                  <c:v>0.29799999999999999</c:v>
                </c:pt>
                <c:pt idx="1">
                  <c:v>0.28000000000000003</c:v>
                </c:pt>
                <c:pt idx="2">
                  <c:v>0.34799999999999998</c:v>
                </c:pt>
                <c:pt idx="3">
                  <c:v>0.33600000000000002</c:v>
                </c:pt>
                <c:pt idx="4">
                  <c:v>0.36699999999999999</c:v>
                </c:pt>
              </c:numCache>
            </c:numRef>
          </c:val>
          <c:extLst>
            <c:ext xmlns:c16="http://schemas.microsoft.com/office/drawing/2014/chart" uri="{C3380CC4-5D6E-409C-BE32-E72D297353CC}">
              <c16:uniqueId val="{00000004-A4CB-4023-BD91-594B43EF4D79}"/>
            </c:ext>
          </c:extLst>
        </c:ser>
        <c:dLbls>
          <c:showLegendKey val="0"/>
          <c:showVal val="0"/>
          <c:showCatName val="0"/>
          <c:showSerName val="0"/>
          <c:showPercent val="0"/>
          <c:showBubbleSize val="0"/>
        </c:dLbls>
        <c:gapWidth val="67"/>
        <c:axId val="236987136"/>
        <c:axId val="236988672"/>
      </c:barChart>
      <c:catAx>
        <c:axId val="236987136"/>
        <c:scaling>
          <c:orientation val="minMax"/>
        </c:scaling>
        <c:delete val="0"/>
        <c:axPos val="b"/>
        <c:numFmt formatCode="General" sourceLinked="0"/>
        <c:majorTickMark val="out"/>
        <c:minorTickMark val="none"/>
        <c:tickLblPos val="nextTo"/>
        <c:txPr>
          <a:bodyPr/>
          <a:lstStyle/>
          <a:p>
            <a:pPr>
              <a:defRPr sz="2400"/>
            </a:pPr>
            <a:endParaRPr lang="en-US"/>
          </a:p>
        </c:txPr>
        <c:crossAx val="236988672"/>
        <c:crosses val="autoZero"/>
        <c:auto val="1"/>
        <c:lblAlgn val="ctr"/>
        <c:lblOffset val="100"/>
        <c:noMultiLvlLbl val="0"/>
      </c:catAx>
      <c:valAx>
        <c:axId val="236988672"/>
        <c:scaling>
          <c:orientation val="minMax"/>
        </c:scaling>
        <c:delete val="0"/>
        <c:axPos val="l"/>
        <c:numFmt formatCode="0%" sourceLinked="0"/>
        <c:majorTickMark val="out"/>
        <c:minorTickMark val="none"/>
        <c:tickLblPos val="nextTo"/>
        <c:txPr>
          <a:bodyPr/>
          <a:lstStyle/>
          <a:p>
            <a:pPr>
              <a:defRPr sz="2000"/>
            </a:pPr>
            <a:endParaRPr lang="en-US"/>
          </a:p>
        </c:txPr>
        <c:crossAx val="236987136"/>
        <c:crosses val="autoZero"/>
        <c:crossBetween val="between"/>
      </c:valAx>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dLbls>
          <c:showLegendKey val="0"/>
          <c:showVal val="0"/>
          <c:showCatName val="0"/>
          <c:showSerName val="0"/>
          <c:showPercent val="0"/>
          <c:showBubbleSize val="0"/>
        </c:dLbls>
        <c:gapWidth val="67"/>
        <c:axId val="177955584"/>
        <c:axId val="177957120"/>
      </c:barChart>
      <c:catAx>
        <c:axId val="177955584"/>
        <c:scaling>
          <c:orientation val="minMax"/>
        </c:scaling>
        <c:delete val="0"/>
        <c:axPos val="b"/>
        <c:majorTickMark val="out"/>
        <c:minorTickMark val="none"/>
        <c:tickLblPos val="nextTo"/>
        <c:txPr>
          <a:bodyPr/>
          <a:lstStyle/>
          <a:p>
            <a:pPr>
              <a:defRPr sz="1600"/>
            </a:pPr>
            <a:endParaRPr lang="en-US"/>
          </a:p>
        </c:txPr>
        <c:crossAx val="177957120"/>
        <c:crosses val="autoZero"/>
        <c:auto val="1"/>
        <c:lblAlgn val="ctr"/>
        <c:lblOffset val="100"/>
        <c:noMultiLvlLbl val="0"/>
      </c:catAx>
      <c:valAx>
        <c:axId val="177957120"/>
        <c:scaling>
          <c:orientation val="minMax"/>
        </c:scaling>
        <c:delete val="0"/>
        <c:axPos val="l"/>
        <c:majorGridlines/>
        <c:numFmt formatCode="0%" sourceLinked="0"/>
        <c:majorTickMark val="out"/>
        <c:minorTickMark val="none"/>
        <c:tickLblPos val="nextTo"/>
        <c:txPr>
          <a:bodyPr/>
          <a:lstStyle/>
          <a:p>
            <a:pPr>
              <a:defRPr sz="2000"/>
            </a:pPr>
            <a:endParaRPr lang="en-US"/>
          </a:p>
        </c:txPr>
        <c:crossAx val="177955584"/>
        <c:crosses val="autoZero"/>
        <c:crossBetween val="between"/>
      </c:valAx>
    </c:plotArea>
    <c:plotVisOnly val="1"/>
    <c:dispBlanksAs val="gap"/>
    <c:showDLblsOverMax val="0"/>
  </c:chart>
  <c:spPr>
    <a:ln>
      <a:noFill/>
    </a:ln>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0000FF"/>
            </a:solidFill>
          </c:spPr>
          <c:invertIfNegative val="0"/>
          <c:dLbls>
            <c:dLbl>
              <c:idx val="0"/>
              <c:layout>
                <c:manualLayout>
                  <c:x val="-1.3534024620188621E-17"/>
                  <c:y val="2.2541188659013431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9A18-48E2-98AE-0BA48839A02F}"/>
                </c:ext>
              </c:extLst>
            </c:dLbl>
            <c:dLbl>
              <c:idx val="1"/>
              <c:layout>
                <c:manualLayout>
                  <c:x val="4.4293683162750334E-3"/>
                  <c:y val="-4.285432289765184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9A18-48E2-98AE-0BA48839A02F}"/>
                </c:ext>
              </c:extLst>
            </c:dLbl>
            <c:dLbl>
              <c:idx val="2"/>
              <c:layout>
                <c:manualLayout>
                  <c:x val="2.9300097027579425E-3"/>
                  <c:y val="1.0919544524725771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9A18-48E2-98AE-0BA48839A02F}"/>
                </c:ext>
              </c:extLst>
            </c:dLbl>
            <c:dLbl>
              <c:idx val="3"/>
              <c:layout>
                <c:manualLayout>
                  <c:x val="-1.4764561054250655E-3"/>
                  <c:y val="-2.000327719392004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9A18-48E2-98AE-0BA48839A02F}"/>
                </c:ext>
              </c:extLst>
            </c:dLbl>
            <c:dLbl>
              <c:idx val="4"/>
              <c:layout>
                <c:manualLayout>
                  <c:x val="0"/>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9A18-48E2-98AE-0BA48839A02F}"/>
                </c:ext>
              </c:extLst>
            </c:dLbl>
            <c:dLbl>
              <c:idx val="5"/>
              <c:layout>
                <c:manualLayout>
                  <c:x val="2.8977726282101816E-3"/>
                  <c:y val="-2.809711286089238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A18-48E2-98AE-0BA48839A02F}"/>
                </c:ext>
              </c:extLst>
            </c:dLbl>
            <c:dLbl>
              <c:idx val="6"/>
              <c:layout>
                <c:manualLayout>
                  <c:x val="2.9252672425172151E-3"/>
                  <c:y val="-2.6724409448818896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9A18-48E2-98AE-0BA48839A02F}"/>
                </c:ext>
              </c:extLst>
            </c:dLbl>
            <c:spPr>
              <a:noFill/>
              <a:ln>
                <a:noFill/>
              </a:ln>
              <a:effectLst/>
            </c:spPr>
            <c:txPr>
              <a:bodyPr/>
              <a:lstStyle/>
              <a:p>
                <a:pPr>
                  <a:defRPr sz="2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trendline>
            <c:spPr>
              <a:ln w="50800"/>
            </c:spPr>
            <c:trendlineType val="linear"/>
            <c:dispRSqr val="0"/>
            <c:dispEq val="0"/>
          </c:trendline>
          <c:cat>
            <c:strRef>
              <c:f>Education!$A$12:$A$18</c:f>
              <c:strCache>
                <c:ptCount val="7"/>
                <c:pt idx="0">
                  <c:v>Less than 8 years</c:v>
                </c:pt>
                <c:pt idx="1">
                  <c:v>8-11 years</c:v>
                </c:pt>
                <c:pt idx="2">
                  <c:v>12 years/high school</c:v>
                </c:pt>
                <c:pt idx="3">
                  <c:v>Post high school training</c:v>
                </c:pt>
                <c:pt idx="4">
                  <c:v>Some college</c:v>
                </c:pt>
                <c:pt idx="5">
                  <c:v>College graduate</c:v>
                </c:pt>
                <c:pt idx="6">
                  <c:v>Postgraduate</c:v>
                </c:pt>
              </c:strCache>
            </c:strRef>
          </c:cat>
          <c:val>
            <c:numRef>
              <c:f>Education!$B$12:$B$18</c:f>
              <c:numCache>
                <c:formatCode>0.0%</c:formatCode>
                <c:ptCount val="7"/>
                <c:pt idx="0">
                  <c:v>0.46700000000000003</c:v>
                </c:pt>
                <c:pt idx="1">
                  <c:v>0.38500000000000001</c:v>
                </c:pt>
                <c:pt idx="2">
                  <c:v>0.42799999999999999</c:v>
                </c:pt>
                <c:pt idx="3">
                  <c:v>0.34499999999999997</c:v>
                </c:pt>
                <c:pt idx="4">
                  <c:v>0.33300000000000002</c:v>
                </c:pt>
                <c:pt idx="5">
                  <c:v>0.26</c:v>
                </c:pt>
                <c:pt idx="6">
                  <c:v>0.25800000000000001</c:v>
                </c:pt>
              </c:numCache>
            </c:numRef>
          </c:val>
          <c:extLst>
            <c:ext xmlns:c16="http://schemas.microsoft.com/office/drawing/2014/chart" uri="{C3380CC4-5D6E-409C-BE32-E72D297353CC}">
              <c16:uniqueId val="{00000007-9A18-48E2-98AE-0BA48839A02F}"/>
            </c:ext>
          </c:extLst>
        </c:ser>
        <c:dLbls>
          <c:showLegendKey val="0"/>
          <c:showVal val="0"/>
          <c:showCatName val="0"/>
          <c:showSerName val="0"/>
          <c:showPercent val="0"/>
          <c:showBubbleSize val="0"/>
        </c:dLbls>
        <c:gapWidth val="60"/>
        <c:axId val="185436032"/>
        <c:axId val="185437568"/>
      </c:barChart>
      <c:catAx>
        <c:axId val="185436032"/>
        <c:scaling>
          <c:orientation val="minMax"/>
        </c:scaling>
        <c:delete val="0"/>
        <c:axPos val="b"/>
        <c:numFmt formatCode="General" sourceLinked="0"/>
        <c:majorTickMark val="out"/>
        <c:minorTickMark val="none"/>
        <c:tickLblPos val="nextTo"/>
        <c:txPr>
          <a:bodyPr/>
          <a:lstStyle/>
          <a:p>
            <a:pPr>
              <a:defRPr sz="2000"/>
            </a:pPr>
            <a:endParaRPr lang="en-US"/>
          </a:p>
        </c:txPr>
        <c:crossAx val="185437568"/>
        <c:crosses val="autoZero"/>
        <c:auto val="1"/>
        <c:lblAlgn val="ctr"/>
        <c:lblOffset val="100"/>
        <c:noMultiLvlLbl val="0"/>
      </c:catAx>
      <c:valAx>
        <c:axId val="185437568"/>
        <c:scaling>
          <c:orientation val="minMax"/>
        </c:scaling>
        <c:delete val="0"/>
        <c:axPos val="l"/>
        <c:majorGridlines>
          <c:spPr>
            <a:ln>
              <a:noFill/>
            </a:ln>
          </c:spPr>
        </c:majorGridlines>
        <c:numFmt formatCode="0%" sourceLinked="0"/>
        <c:majorTickMark val="out"/>
        <c:minorTickMark val="none"/>
        <c:tickLblPos val="nextTo"/>
        <c:txPr>
          <a:bodyPr/>
          <a:lstStyle/>
          <a:p>
            <a:pPr>
              <a:defRPr sz="2000"/>
            </a:pPr>
            <a:endParaRPr lang="en-US"/>
          </a:p>
        </c:txPr>
        <c:crossAx val="185436032"/>
        <c:crosses val="autoZero"/>
        <c:crossBetween val="between"/>
        <c:majorUnit val="0.1"/>
      </c:valAx>
    </c:plotArea>
    <c:plotVisOnly val="1"/>
    <c:dispBlanksAs val="gap"/>
    <c:showDLblsOverMax val="0"/>
  </c:chart>
  <c:spPr>
    <a:ln>
      <a:noFill/>
    </a:ln>
  </c:sp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0000FF"/>
            </a:solidFill>
          </c:spPr>
          <c:invertIfNegative val="0"/>
          <c:dLbls>
            <c:dLbl>
              <c:idx val="0"/>
              <c:layout>
                <c:manualLayout>
                  <c:x val="0"/>
                  <c:y val="1.3888888888888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3C43-465B-8DE6-6F16D123BE6C}"/>
                </c:ext>
              </c:extLst>
            </c:dLbl>
            <c:dLbl>
              <c:idx val="1"/>
              <c:layout>
                <c:manualLayout>
                  <c:x val="7.3293913904236363E-3"/>
                  <c:y val="-4.9067503982467932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3C43-465B-8DE6-6F16D123BE6C}"/>
                </c:ext>
              </c:extLst>
            </c:dLbl>
            <c:dLbl>
              <c:idx val="3"/>
              <c:layout>
                <c:manualLayout>
                  <c:x val="1.1631317330559063E-3"/>
                  <c:y val="1.8873318579837799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3C43-465B-8DE6-6F16D123BE6C}"/>
                </c:ext>
              </c:extLst>
            </c:dLbl>
            <c:dLbl>
              <c:idx val="4"/>
              <c:layout>
                <c:manualLayout>
                  <c:x val="1.1630070496048593E-3"/>
                  <c:y val="-2.908978738685647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3C43-465B-8DE6-6F16D123BE6C}"/>
                </c:ext>
              </c:extLst>
            </c:dLbl>
            <c:spPr>
              <a:noFill/>
              <a:ln>
                <a:noFill/>
              </a:ln>
              <a:effectLst/>
            </c:spPr>
            <c:txPr>
              <a:bodyPr/>
              <a:lstStyle/>
              <a:p>
                <a:pPr>
                  <a:defRPr sz="2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trendline>
            <c:spPr>
              <a:ln w="50800"/>
            </c:spPr>
            <c:trendlineType val="linear"/>
            <c:dispRSqr val="0"/>
            <c:dispEq val="0"/>
          </c:trendline>
          <c:cat>
            <c:strRef>
              <c:f>HHI!$A$12:$A$16</c:f>
              <c:strCache>
                <c:ptCount val="5"/>
                <c:pt idx="0">
                  <c:v>Less than $20,000</c:v>
                </c:pt>
                <c:pt idx="1">
                  <c:v>$20,000 - $35,000</c:v>
                </c:pt>
                <c:pt idx="2">
                  <c:v>$35,000 - $50,000</c:v>
                </c:pt>
                <c:pt idx="3">
                  <c:v>$50,000 - $75,000</c:v>
                </c:pt>
                <c:pt idx="4">
                  <c:v>$75,000 or more</c:v>
                </c:pt>
              </c:strCache>
            </c:strRef>
          </c:cat>
          <c:val>
            <c:numRef>
              <c:f>HHI!$B$12:$B$16</c:f>
              <c:numCache>
                <c:formatCode>0.0%</c:formatCode>
                <c:ptCount val="5"/>
                <c:pt idx="0">
                  <c:v>0.39900000000000002</c:v>
                </c:pt>
                <c:pt idx="1">
                  <c:v>0.33500000000000002</c:v>
                </c:pt>
                <c:pt idx="2">
                  <c:v>0.34200000000000003</c:v>
                </c:pt>
                <c:pt idx="3">
                  <c:v>0.318</c:v>
                </c:pt>
                <c:pt idx="4">
                  <c:v>0.25</c:v>
                </c:pt>
              </c:numCache>
            </c:numRef>
          </c:val>
          <c:extLst>
            <c:ext xmlns:c16="http://schemas.microsoft.com/office/drawing/2014/chart" uri="{C3380CC4-5D6E-409C-BE32-E72D297353CC}">
              <c16:uniqueId val="{00000004-3C43-465B-8DE6-6F16D123BE6C}"/>
            </c:ext>
          </c:extLst>
        </c:ser>
        <c:dLbls>
          <c:showLegendKey val="0"/>
          <c:showVal val="0"/>
          <c:showCatName val="0"/>
          <c:showSerName val="0"/>
          <c:showPercent val="0"/>
          <c:showBubbleSize val="0"/>
        </c:dLbls>
        <c:gapWidth val="67"/>
        <c:axId val="237172992"/>
        <c:axId val="237305856"/>
      </c:barChart>
      <c:catAx>
        <c:axId val="237172992"/>
        <c:scaling>
          <c:orientation val="minMax"/>
        </c:scaling>
        <c:delete val="0"/>
        <c:axPos val="b"/>
        <c:numFmt formatCode="General" sourceLinked="0"/>
        <c:majorTickMark val="out"/>
        <c:minorTickMark val="none"/>
        <c:tickLblPos val="nextTo"/>
        <c:txPr>
          <a:bodyPr/>
          <a:lstStyle/>
          <a:p>
            <a:pPr>
              <a:defRPr sz="2400"/>
            </a:pPr>
            <a:endParaRPr lang="en-US"/>
          </a:p>
        </c:txPr>
        <c:crossAx val="237305856"/>
        <c:crosses val="autoZero"/>
        <c:auto val="1"/>
        <c:lblAlgn val="ctr"/>
        <c:lblOffset val="100"/>
        <c:noMultiLvlLbl val="0"/>
      </c:catAx>
      <c:valAx>
        <c:axId val="237305856"/>
        <c:scaling>
          <c:orientation val="minMax"/>
        </c:scaling>
        <c:delete val="0"/>
        <c:axPos val="l"/>
        <c:numFmt formatCode="0%" sourceLinked="0"/>
        <c:majorTickMark val="out"/>
        <c:minorTickMark val="none"/>
        <c:tickLblPos val="nextTo"/>
        <c:txPr>
          <a:bodyPr/>
          <a:lstStyle/>
          <a:p>
            <a:pPr>
              <a:defRPr sz="2000"/>
            </a:pPr>
            <a:endParaRPr lang="en-US"/>
          </a:p>
        </c:txPr>
        <c:crossAx val="237172992"/>
        <c:crosses val="autoZero"/>
        <c:crossBetween val="between"/>
      </c:valAx>
    </c:plotArea>
    <c:plotVisOnly val="1"/>
    <c:dispBlanksAs val="gap"/>
    <c:showDLblsOverMax val="0"/>
  </c:chart>
  <c:spPr>
    <a:ln>
      <a:noFill/>
    </a:ln>
  </c:spPr>
  <c:externalData r:id="rId1">
    <c:autoUpdate val="0"/>
  </c:externalData>
</c:chartSpace>
</file>

<file path=ppt/charts/colors1.xml><?xml version="1.0" encoding="utf-8"?>
<cs:colorStyle xmlns:cs="http://schemas.microsoft.com/office/drawing/2012/chartStyle" xmlns:a="http://schemas.openxmlformats.org/drawingml/2006/main" meth="withinLinear" id="17">
  <a:schemeClr val="accent4"/>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9FED66-E6CA-4BE5-87CF-D72A70FE2745}"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4A417821-A4EA-4265-8296-6B2199D4593A}">
      <dgm:prSet phldrT="[Text]"/>
      <dgm:spPr>
        <a:solidFill>
          <a:srgbClr val="000000"/>
        </a:solidFill>
        <a:ln>
          <a:solidFill>
            <a:srgbClr val="000000"/>
          </a:solidFill>
        </a:ln>
      </dgm:spPr>
      <dgm:t>
        <a:bodyPr/>
        <a:lstStyle/>
        <a:p>
          <a:r>
            <a:rPr lang="en-US" dirty="0">
              <a:latin typeface="Arial" panose="020B0604020202020204" pitchFamily="34" charset="0"/>
              <a:cs typeface="Arial" panose="020B0604020202020204" pitchFamily="34" charset="0"/>
            </a:rPr>
            <a:t>Health: Challenges</a:t>
          </a:r>
        </a:p>
      </dgm:t>
    </dgm:pt>
    <dgm:pt modelId="{A06ED437-30CF-483B-B282-232C1400F15D}" type="sibTrans" cxnId="{8068B291-CA1D-4ACD-9410-2D151830F860}">
      <dgm:prSet/>
      <dgm:spPr/>
      <dgm:t>
        <a:bodyPr/>
        <a:lstStyle/>
        <a:p>
          <a:endParaRPr lang="en-US">
            <a:latin typeface="Arial" panose="020B0604020202020204" pitchFamily="34" charset="0"/>
            <a:cs typeface="Arial" panose="020B0604020202020204" pitchFamily="34" charset="0"/>
          </a:endParaRPr>
        </a:p>
      </dgm:t>
    </dgm:pt>
    <dgm:pt modelId="{1D58685C-4E48-455F-A1B7-B5182F3CBF39}" type="parTrans" cxnId="{8068B291-CA1D-4ACD-9410-2D151830F860}">
      <dgm:prSet/>
      <dgm:spPr/>
      <dgm:t>
        <a:bodyPr/>
        <a:lstStyle/>
        <a:p>
          <a:endParaRPr lang="en-US">
            <a:latin typeface="Arial" panose="020B0604020202020204" pitchFamily="34" charset="0"/>
            <a:cs typeface="Arial" panose="020B0604020202020204" pitchFamily="34" charset="0"/>
          </a:endParaRPr>
        </a:p>
      </dgm:t>
    </dgm:pt>
    <dgm:pt modelId="{89F6BD12-F8AE-4C64-9E50-452AB7CF5B17}">
      <dgm:prSet phldrT="[Text]" custT="1"/>
      <dgm:spPr>
        <a:solidFill>
          <a:srgbClr val="FF0000"/>
        </a:solidFill>
      </dgm:spPr>
      <dgm:t>
        <a:bodyPr/>
        <a:lstStyle/>
        <a:p>
          <a:r>
            <a:rPr lang="en-US" sz="1200" dirty="0">
              <a:latin typeface="Arial" panose="020B0604020202020204" pitchFamily="34" charset="0"/>
              <a:cs typeface="Arial" panose="020B0604020202020204" pitchFamily="34" charset="0"/>
            </a:rPr>
            <a:t>Community Characteristics</a:t>
          </a:r>
        </a:p>
        <a:p>
          <a:endParaRPr lang="en-US" sz="1200" dirty="0">
            <a:latin typeface="Arial" panose="020B0604020202020204" pitchFamily="34" charset="0"/>
            <a:cs typeface="Arial" panose="020B0604020202020204" pitchFamily="34" charset="0"/>
          </a:endParaRPr>
        </a:p>
      </dgm:t>
    </dgm:pt>
    <dgm:pt modelId="{FB06D811-B822-4A3B-9EFF-0DE3E8580E3F}" type="parTrans" cxnId="{5592AAF9-1F08-4035-90F5-AE05D14F339F}">
      <dgm:prSet/>
      <dgm:spPr/>
      <dgm:t>
        <a:bodyPr/>
        <a:lstStyle/>
        <a:p>
          <a:endParaRPr lang="en-US"/>
        </a:p>
      </dgm:t>
    </dgm:pt>
    <dgm:pt modelId="{AAEAC67D-2260-499D-89A6-E9637778FE58}" type="sibTrans" cxnId="{5592AAF9-1F08-4035-90F5-AE05D14F339F}">
      <dgm:prSet/>
      <dgm:spPr/>
      <dgm:t>
        <a:bodyPr/>
        <a:lstStyle/>
        <a:p>
          <a:endParaRPr lang="en-US"/>
        </a:p>
      </dgm:t>
    </dgm:pt>
    <dgm:pt modelId="{68C704CC-CBFB-4242-BFEA-378B18806EE0}">
      <dgm:prSet phldrT="[Text]" custT="1"/>
      <dgm:spPr>
        <a:solidFill>
          <a:srgbClr val="FF0000"/>
        </a:solidFill>
      </dgm:spPr>
      <dgm:t>
        <a:bodyPr/>
        <a:lstStyle/>
        <a:p>
          <a:r>
            <a:rPr lang="en-US" sz="1200" dirty="0">
              <a:latin typeface="Arial" panose="020B0604020202020204" pitchFamily="34" charset="0"/>
              <a:cs typeface="Arial" panose="020B0604020202020204" pitchFamily="34" charset="0"/>
            </a:rPr>
            <a:t>Management </a:t>
          </a:r>
        </a:p>
        <a:p>
          <a:r>
            <a:rPr lang="en-US" sz="1200" dirty="0">
              <a:latin typeface="Arial" panose="020B0604020202020204" pitchFamily="34" charset="0"/>
              <a:cs typeface="Arial" panose="020B0604020202020204" pitchFamily="34" charset="0"/>
            </a:rPr>
            <a:t> </a:t>
          </a:r>
        </a:p>
      </dgm:t>
    </dgm:pt>
    <dgm:pt modelId="{D83DA02E-0D09-47C1-BF66-F448DBAFFEC3}" type="parTrans" cxnId="{592605EB-7936-41FA-A6D2-D9C49CCB3A50}">
      <dgm:prSet/>
      <dgm:spPr/>
      <dgm:t>
        <a:bodyPr/>
        <a:lstStyle/>
        <a:p>
          <a:endParaRPr lang="en-US"/>
        </a:p>
      </dgm:t>
    </dgm:pt>
    <dgm:pt modelId="{AD8AD423-3F46-4729-B8FA-AECEB9FF5450}" type="sibTrans" cxnId="{592605EB-7936-41FA-A6D2-D9C49CCB3A50}">
      <dgm:prSet/>
      <dgm:spPr/>
      <dgm:t>
        <a:bodyPr/>
        <a:lstStyle/>
        <a:p>
          <a:endParaRPr lang="en-US"/>
        </a:p>
      </dgm:t>
    </dgm:pt>
    <dgm:pt modelId="{C023B966-B760-41F6-85F3-AF3CF964983C}">
      <dgm:prSet/>
      <dgm:spPr/>
      <dgm:t>
        <a:bodyPr/>
        <a:lstStyle/>
        <a:p>
          <a:endParaRPr lang="en-US"/>
        </a:p>
      </dgm:t>
    </dgm:pt>
    <dgm:pt modelId="{AEEAE6F8-255F-4029-B5C6-BADFD1412F35}" type="parTrans" cxnId="{2E40996E-48F0-48CF-A71B-C4DC5F522C5C}">
      <dgm:prSet/>
      <dgm:spPr/>
      <dgm:t>
        <a:bodyPr/>
        <a:lstStyle/>
        <a:p>
          <a:endParaRPr lang="en-US"/>
        </a:p>
      </dgm:t>
    </dgm:pt>
    <dgm:pt modelId="{13CD8CF3-8AF6-4E88-8BAF-B7E94A95722C}" type="sibTrans" cxnId="{2E40996E-48F0-48CF-A71B-C4DC5F522C5C}">
      <dgm:prSet/>
      <dgm:spPr/>
      <dgm:t>
        <a:bodyPr/>
        <a:lstStyle/>
        <a:p>
          <a:endParaRPr lang="en-US"/>
        </a:p>
      </dgm:t>
    </dgm:pt>
    <dgm:pt modelId="{20671EAF-A1A5-47D2-B5C6-2913F5AC0D84}">
      <dgm:prSet phldrT="[Text]" custT="1"/>
      <dgm:spPr>
        <a:solidFill>
          <a:srgbClr val="FF0000"/>
        </a:solidFill>
      </dgm:spPr>
      <dgm:t>
        <a:bodyPr/>
        <a:lstStyle/>
        <a:p>
          <a:r>
            <a:rPr lang="en-US" sz="1200" dirty="0">
              <a:latin typeface="Arial" panose="020B0604020202020204" pitchFamily="34" charset="0"/>
              <a:cs typeface="Arial" panose="020B0604020202020204" pitchFamily="34" charset="0"/>
            </a:rPr>
            <a:t>Resources</a:t>
          </a:r>
        </a:p>
        <a:p>
          <a:endParaRPr lang="en-US" sz="1200" dirty="0">
            <a:latin typeface="Arial" panose="020B0604020202020204" pitchFamily="34" charset="0"/>
            <a:cs typeface="Arial" panose="020B0604020202020204" pitchFamily="34" charset="0"/>
          </a:endParaRPr>
        </a:p>
      </dgm:t>
    </dgm:pt>
    <dgm:pt modelId="{F1BB0CAC-5C84-4E61-8783-906317E8C6C5}" type="sibTrans" cxnId="{4AF13BBE-5110-487F-8677-7E66FF060EB5}">
      <dgm:prSet/>
      <dgm:spPr/>
      <dgm:t>
        <a:bodyPr/>
        <a:lstStyle/>
        <a:p>
          <a:endParaRPr lang="en-US"/>
        </a:p>
      </dgm:t>
    </dgm:pt>
    <dgm:pt modelId="{73321E13-3369-4D67-BDBC-077CE0222470}" type="parTrans" cxnId="{4AF13BBE-5110-487F-8677-7E66FF060EB5}">
      <dgm:prSet/>
      <dgm:spPr/>
      <dgm:t>
        <a:bodyPr/>
        <a:lstStyle/>
        <a:p>
          <a:endParaRPr lang="en-US"/>
        </a:p>
      </dgm:t>
    </dgm:pt>
    <dgm:pt modelId="{86EB7F4F-DF6A-40E4-8260-B3D555E00840}" type="pres">
      <dgm:prSet presAssocID="{BC9FED66-E6CA-4BE5-87CF-D72A70FE2745}" presName="cycle" presStyleCnt="0">
        <dgm:presLayoutVars>
          <dgm:chMax val="1"/>
          <dgm:dir/>
          <dgm:animLvl val="ctr"/>
          <dgm:resizeHandles val="exact"/>
        </dgm:presLayoutVars>
      </dgm:prSet>
      <dgm:spPr/>
      <dgm:t>
        <a:bodyPr/>
        <a:lstStyle/>
        <a:p>
          <a:endParaRPr lang="en-US"/>
        </a:p>
      </dgm:t>
    </dgm:pt>
    <dgm:pt modelId="{ECD6D442-9C89-4610-B4EA-89F5D55E8207}" type="pres">
      <dgm:prSet presAssocID="{4A417821-A4EA-4265-8296-6B2199D4593A}" presName="centerShape" presStyleLbl="node0" presStyleIdx="0" presStyleCnt="1" custScaleY="52717"/>
      <dgm:spPr/>
      <dgm:t>
        <a:bodyPr/>
        <a:lstStyle/>
        <a:p>
          <a:endParaRPr lang="en-US"/>
        </a:p>
      </dgm:t>
    </dgm:pt>
    <dgm:pt modelId="{FF11E805-305B-4A2B-909D-C6A896EF2558}" type="pres">
      <dgm:prSet presAssocID="{FB06D811-B822-4A3B-9EFF-0DE3E8580E3F}" presName="Name9" presStyleLbl="parChTrans1D2" presStyleIdx="0" presStyleCnt="3"/>
      <dgm:spPr/>
      <dgm:t>
        <a:bodyPr/>
        <a:lstStyle/>
        <a:p>
          <a:endParaRPr lang="en-US"/>
        </a:p>
      </dgm:t>
    </dgm:pt>
    <dgm:pt modelId="{E53DCD1D-AD85-45A2-B459-DC27590FFA3B}" type="pres">
      <dgm:prSet presAssocID="{FB06D811-B822-4A3B-9EFF-0DE3E8580E3F}" presName="connTx" presStyleLbl="parChTrans1D2" presStyleIdx="0" presStyleCnt="3"/>
      <dgm:spPr/>
      <dgm:t>
        <a:bodyPr/>
        <a:lstStyle/>
        <a:p>
          <a:endParaRPr lang="en-US"/>
        </a:p>
      </dgm:t>
    </dgm:pt>
    <dgm:pt modelId="{E3781612-CE31-4E74-8A47-30C425484030}" type="pres">
      <dgm:prSet presAssocID="{89F6BD12-F8AE-4C64-9E50-452AB7CF5B17}" presName="node" presStyleLbl="node1" presStyleIdx="0" presStyleCnt="3" custScaleX="141714" custScaleY="64489">
        <dgm:presLayoutVars>
          <dgm:bulletEnabled val="1"/>
        </dgm:presLayoutVars>
      </dgm:prSet>
      <dgm:spPr/>
      <dgm:t>
        <a:bodyPr/>
        <a:lstStyle/>
        <a:p>
          <a:endParaRPr lang="en-US"/>
        </a:p>
      </dgm:t>
    </dgm:pt>
    <dgm:pt modelId="{FF4A257E-E3DF-488E-8883-A41506C6DB50}" type="pres">
      <dgm:prSet presAssocID="{D83DA02E-0D09-47C1-BF66-F448DBAFFEC3}" presName="Name9" presStyleLbl="parChTrans1D2" presStyleIdx="1" presStyleCnt="3"/>
      <dgm:spPr/>
      <dgm:t>
        <a:bodyPr/>
        <a:lstStyle/>
        <a:p>
          <a:endParaRPr lang="en-US"/>
        </a:p>
      </dgm:t>
    </dgm:pt>
    <dgm:pt modelId="{811CC11E-1FDA-421A-AF85-DA0D1DB5FCB6}" type="pres">
      <dgm:prSet presAssocID="{D83DA02E-0D09-47C1-BF66-F448DBAFFEC3}" presName="connTx" presStyleLbl="parChTrans1D2" presStyleIdx="1" presStyleCnt="3"/>
      <dgm:spPr/>
      <dgm:t>
        <a:bodyPr/>
        <a:lstStyle/>
        <a:p>
          <a:endParaRPr lang="en-US"/>
        </a:p>
      </dgm:t>
    </dgm:pt>
    <dgm:pt modelId="{3A2AF2E0-A644-49E2-A982-3CDEA566ECD8}" type="pres">
      <dgm:prSet presAssocID="{68C704CC-CBFB-4242-BFEA-378B18806EE0}" presName="node" presStyleLbl="node1" presStyleIdx="1" presStyleCnt="3" custScaleX="141714" custScaleY="64489" custRadScaleRad="106935" custRadScaleInc="32141">
        <dgm:presLayoutVars>
          <dgm:bulletEnabled val="1"/>
        </dgm:presLayoutVars>
      </dgm:prSet>
      <dgm:spPr/>
      <dgm:t>
        <a:bodyPr/>
        <a:lstStyle/>
        <a:p>
          <a:endParaRPr lang="en-US"/>
        </a:p>
      </dgm:t>
    </dgm:pt>
    <dgm:pt modelId="{635DB3EB-7059-4DFF-B4C2-6A21E0F3F806}" type="pres">
      <dgm:prSet presAssocID="{73321E13-3369-4D67-BDBC-077CE0222470}" presName="Name9" presStyleLbl="parChTrans1D2" presStyleIdx="2" presStyleCnt="3"/>
      <dgm:spPr/>
      <dgm:t>
        <a:bodyPr/>
        <a:lstStyle/>
        <a:p>
          <a:endParaRPr lang="en-US"/>
        </a:p>
      </dgm:t>
    </dgm:pt>
    <dgm:pt modelId="{2522EA0A-ADBE-49FC-A393-57AB82535D2F}" type="pres">
      <dgm:prSet presAssocID="{73321E13-3369-4D67-BDBC-077CE0222470}" presName="connTx" presStyleLbl="parChTrans1D2" presStyleIdx="2" presStyleCnt="3"/>
      <dgm:spPr/>
      <dgm:t>
        <a:bodyPr/>
        <a:lstStyle/>
        <a:p>
          <a:endParaRPr lang="en-US"/>
        </a:p>
      </dgm:t>
    </dgm:pt>
    <dgm:pt modelId="{6C1C006B-F29E-4168-9FEA-53E8710B837F}" type="pres">
      <dgm:prSet presAssocID="{20671EAF-A1A5-47D2-B5C6-2913F5AC0D84}" presName="node" presStyleLbl="node1" presStyleIdx="2" presStyleCnt="3" custScaleX="141714" custScaleY="64489" custRadScaleRad="95387" custRadScaleInc="-20918">
        <dgm:presLayoutVars>
          <dgm:bulletEnabled val="1"/>
        </dgm:presLayoutVars>
      </dgm:prSet>
      <dgm:spPr/>
      <dgm:t>
        <a:bodyPr/>
        <a:lstStyle/>
        <a:p>
          <a:endParaRPr lang="en-US"/>
        </a:p>
      </dgm:t>
    </dgm:pt>
  </dgm:ptLst>
  <dgm:cxnLst>
    <dgm:cxn modelId="{0BEC18E0-E1A5-7E47-96CB-E20D47215769}" type="presOf" srcId="{D83DA02E-0D09-47C1-BF66-F448DBAFFEC3}" destId="{FF4A257E-E3DF-488E-8883-A41506C6DB50}" srcOrd="0" destOrd="0" presId="urn:microsoft.com/office/officeart/2005/8/layout/radial1"/>
    <dgm:cxn modelId="{475961EC-8797-5342-A140-0763A966A45C}" type="presOf" srcId="{FB06D811-B822-4A3B-9EFF-0DE3E8580E3F}" destId="{E53DCD1D-AD85-45A2-B459-DC27590FFA3B}" srcOrd="1" destOrd="0" presId="urn:microsoft.com/office/officeart/2005/8/layout/radial1"/>
    <dgm:cxn modelId="{592605EB-7936-41FA-A6D2-D9C49CCB3A50}" srcId="{4A417821-A4EA-4265-8296-6B2199D4593A}" destId="{68C704CC-CBFB-4242-BFEA-378B18806EE0}" srcOrd="1" destOrd="0" parTransId="{D83DA02E-0D09-47C1-BF66-F448DBAFFEC3}" sibTransId="{AD8AD423-3F46-4729-B8FA-AECEB9FF5450}"/>
    <dgm:cxn modelId="{94A45B76-DFBD-2244-A8C2-F4FAFAEB0A27}" type="presOf" srcId="{73321E13-3369-4D67-BDBC-077CE0222470}" destId="{635DB3EB-7059-4DFF-B4C2-6A21E0F3F806}" srcOrd="0" destOrd="0" presId="urn:microsoft.com/office/officeart/2005/8/layout/radial1"/>
    <dgm:cxn modelId="{AB342B36-0C6F-9C47-A30C-D619351C09FF}" type="presOf" srcId="{4A417821-A4EA-4265-8296-6B2199D4593A}" destId="{ECD6D442-9C89-4610-B4EA-89F5D55E8207}" srcOrd="0" destOrd="0" presId="urn:microsoft.com/office/officeart/2005/8/layout/radial1"/>
    <dgm:cxn modelId="{8B0159B5-DE75-ED47-8675-8FEA86B49157}" type="presOf" srcId="{73321E13-3369-4D67-BDBC-077CE0222470}" destId="{2522EA0A-ADBE-49FC-A393-57AB82535D2F}" srcOrd="1" destOrd="0" presId="urn:microsoft.com/office/officeart/2005/8/layout/radial1"/>
    <dgm:cxn modelId="{4AF13BBE-5110-487F-8677-7E66FF060EB5}" srcId="{4A417821-A4EA-4265-8296-6B2199D4593A}" destId="{20671EAF-A1A5-47D2-B5C6-2913F5AC0D84}" srcOrd="2" destOrd="0" parTransId="{73321E13-3369-4D67-BDBC-077CE0222470}" sibTransId="{F1BB0CAC-5C84-4E61-8783-906317E8C6C5}"/>
    <dgm:cxn modelId="{FDC2163E-12E4-354A-B857-28A3BE5E26BD}" type="presOf" srcId="{68C704CC-CBFB-4242-BFEA-378B18806EE0}" destId="{3A2AF2E0-A644-49E2-A982-3CDEA566ECD8}" srcOrd="0" destOrd="0" presId="urn:microsoft.com/office/officeart/2005/8/layout/radial1"/>
    <dgm:cxn modelId="{08E65822-1E1F-3D47-8B88-4437D491B860}" type="presOf" srcId="{FB06D811-B822-4A3B-9EFF-0DE3E8580E3F}" destId="{FF11E805-305B-4A2B-909D-C6A896EF2558}" srcOrd="0" destOrd="0" presId="urn:microsoft.com/office/officeart/2005/8/layout/radial1"/>
    <dgm:cxn modelId="{5592AAF9-1F08-4035-90F5-AE05D14F339F}" srcId="{4A417821-A4EA-4265-8296-6B2199D4593A}" destId="{89F6BD12-F8AE-4C64-9E50-452AB7CF5B17}" srcOrd="0" destOrd="0" parTransId="{FB06D811-B822-4A3B-9EFF-0DE3E8580E3F}" sibTransId="{AAEAC67D-2260-499D-89A6-E9637778FE58}"/>
    <dgm:cxn modelId="{F2D26C08-0766-FE47-8F7B-08EBC2BFE49E}" type="presOf" srcId="{20671EAF-A1A5-47D2-B5C6-2913F5AC0D84}" destId="{6C1C006B-F29E-4168-9FEA-53E8710B837F}" srcOrd="0" destOrd="0" presId="urn:microsoft.com/office/officeart/2005/8/layout/radial1"/>
    <dgm:cxn modelId="{8E7F10DA-DA30-E049-814D-0F00D2188A05}" type="presOf" srcId="{D83DA02E-0D09-47C1-BF66-F448DBAFFEC3}" destId="{811CC11E-1FDA-421A-AF85-DA0D1DB5FCB6}" srcOrd="1" destOrd="0" presId="urn:microsoft.com/office/officeart/2005/8/layout/radial1"/>
    <dgm:cxn modelId="{B467867D-1B32-2840-A4C2-8C4A6504CB9F}" type="presOf" srcId="{BC9FED66-E6CA-4BE5-87CF-D72A70FE2745}" destId="{86EB7F4F-DF6A-40E4-8260-B3D555E00840}" srcOrd="0" destOrd="0" presId="urn:microsoft.com/office/officeart/2005/8/layout/radial1"/>
    <dgm:cxn modelId="{2E40996E-48F0-48CF-A71B-C4DC5F522C5C}" srcId="{BC9FED66-E6CA-4BE5-87CF-D72A70FE2745}" destId="{C023B966-B760-41F6-85F3-AF3CF964983C}" srcOrd="1" destOrd="0" parTransId="{AEEAE6F8-255F-4029-B5C6-BADFD1412F35}" sibTransId="{13CD8CF3-8AF6-4E88-8BAF-B7E94A95722C}"/>
    <dgm:cxn modelId="{3BBD3271-2C7D-F74B-8646-153C28B341CF}" type="presOf" srcId="{89F6BD12-F8AE-4C64-9E50-452AB7CF5B17}" destId="{E3781612-CE31-4E74-8A47-30C425484030}" srcOrd="0" destOrd="0" presId="urn:microsoft.com/office/officeart/2005/8/layout/radial1"/>
    <dgm:cxn modelId="{8068B291-CA1D-4ACD-9410-2D151830F860}" srcId="{BC9FED66-E6CA-4BE5-87CF-D72A70FE2745}" destId="{4A417821-A4EA-4265-8296-6B2199D4593A}" srcOrd="0" destOrd="0" parTransId="{1D58685C-4E48-455F-A1B7-B5182F3CBF39}" sibTransId="{A06ED437-30CF-483B-B282-232C1400F15D}"/>
    <dgm:cxn modelId="{B46FFB35-1DE1-4A42-9B46-1D7FDC33D1E2}" type="presParOf" srcId="{86EB7F4F-DF6A-40E4-8260-B3D555E00840}" destId="{ECD6D442-9C89-4610-B4EA-89F5D55E8207}" srcOrd="0" destOrd="0" presId="urn:microsoft.com/office/officeart/2005/8/layout/radial1"/>
    <dgm:cxn modelId="{5E06A82B-0B8F-F145-A460-12E91E1C0F99}" type="presParOf" srcId="{86EB7F4F-DF6A-40E4-8260-B3D555E00840}" destId="{FF11E805-305B-4A2B-909D-C6A896EF2558}" srcOrd="1" destOrd="0" presId="urn:microsoft.com/office/officeart/2005/8/layout/radial1"/>
    <dgm:cxn modelId="{DA4B9F55-023C-4C4A-87A4-A9497F801B8F}" type="presParOf" srcId="{FF11E805-305B-4A2B-909D-C6A896EF2558}" destId="{E53DCD1D-AD85-45A2-B459-DC27590FFA3B}" srcOrd="0" destOrd="0" presId="urn:microsoft.com/office/officeart/2005/8/layout/radial1"/>
    <dgm:cxn modelId="{3941564F-3FE0-2D43-8484-F3F6B19C2998}" type="presParOf" srcId="{86EB7F4F-DF6A-40E4-8260-B3D555E00840}" destId="{E3781612-CE31-4E74-8A47-30C425484030}" srcOrd="2" destOrd="0" presId="urn:microsoft.com/office/officeart/2005/8/layout/radial1"/>
    <dgm:cxn modelId="{B44CB8DE-C289-D347-88C8-17DCF5FADD46}" type="presParOf" srcId="{86EB7F4F-DF6A-40E4-8260-B3D555E00840}" destId="{FF4A257E-E3DF-488E-8883-A41506C6DB50}" srcOrd="3" destOrd="0" presId="urn:microsoft.com/office/officeart/2005/8/layout/radial1"/>
    <dgm:cxn modelId="{22C48D92-C081-9147-88E8-3E0A6F5C12CA}" type="presParOf" srcId="{FF4A257E-E3DF-488E-8883-A41506C6DB50}" destId="{811CC11E-1FDA-421A-AF85-DA0D1DB5FCB6}" srcOrd="0" destOrd="0" presId="urn:microsoft.com/office/officeart/2005/8/layout/radial1"/>
    <dgm:cxn modelId="{1F5D6B06-A610-BF44-B50B-2A3C36DCAB9E}" type="presParOf" srcId="{86EB7F4F-DF6A-40E4-8260-B3D555E00840}" destId="{3A2AF2E0-A644-49E2-A982-3CDEA566ECD8}" srcOrd="4" destOrd="0" presId="urn:microsoft.com/office/officeart/2005/8/layout/radial1"/>
    <dgm:cxn modelId="{136B0D19-20DE-E54C-BF09-6D82D208417B}" type="presParOf" srcId="{86EB7F4F-DF6A-40E4-8260-B3D555E00840}" destId="{635DB3EB-7059-4DFF-B4C2-6A21E0F3F806}" srcOrd="5" destOrd="0" presId="urn:microsoft.com/office/officeart/2005/8/layout/radial1"/>
    <dgm:cxn modelId="{F003E6EB-20FC-E84F-B25B-031532F0E6A3}" type="presParOf" srcId="{635DB3EB-7059-4DFF-B4C2-6A21E0F3F806}" destId="{2522EA0A-ADBE-49FC-A393-57AB82535D2F}" srcOrd="0" destOrd="0" presId="urn:microsoft.com/office/officeart/2005/8/layout/radial1"/>
    <dgm:cxn modelId="{245AB1AA-EA37-C147-B1A1-CDBD2F5CB01E}" type="presParOf" srcId="{86EB7F4F-DF6A-40E4-8260-B3D555E00840}" destId="{6C1C006B-F29E-4168-9FEA-53E8710B837F}" srcOrd="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02F97F-FF1A-4D14-A1A8-ED670E08412B}" type="doc">
      <dgm:prSet loTypeId="urn:microsoft.com/office/officeart/2005/8/layout/process1" loCatId="process" qsTypeId="urn:microsoft.com/office/officeart/2005/8/quickstyle/simple1" qsCatId="simple" csTypeId="urn:microsoft.com/office/officeart/2005/8/colors/colorful4" csCatId="colorful" phldr="1"/>
      <dgm:spPr/>
    </dgm:pt>
    <dgm:pt modelId="{6D9E80C0-637B-443D-86CD-4130536475A9}">
      <dgm:prSet phldrT="[Text]" custT="1"/>
      <dgm:spPr/>
      <dgm:t>
        <a:bodyPr/>
        <a:lstStyle/>
        <a:p>
          <a:r>
            <a:rPr lang="en-US" sz="2600" b="1" dirty="0" smtClean="0"/>
            <a:t>Individual Factors </a:t>
          </a:r>
          <a:br>
            <a:rPr lang="en-US" sz="2600" b="1" dirty="0" smtClean="0"/>
          </a:br>
          <a:r>
            <a:rPr lang="en-US" sz="2600" b="1" dirty="0" smtClean="0"/>
            <a:t>(e.g., income, race, educational attainment, health literacy, self-efficacy,  computer/Internet access/use, social support)</a:t>
          </a:r>
          <a:endParaRPr lang="en-US" sz="2600" b="1" dirty="0"/>
        </a:p>
      </dgm:t>
    </dgm:pt>
    <dgm:pt modelId="{6727764C-26AC-4108-AB6E-C5828A1EB485}" type="parTrans" cxnId="{EE27FDD9-00B7-4D25-B122-13B8AD985127}">
      <dgm:prSet/>
      <dgm:spPr/>
      <dgm:t>
        <a:bodyPr/>
        <a:lstStyle/>
        <a:p>
          <a:endParaRPr lang="en-US" b="1">
            <a:solidFill>
              <a:schemeClr val="tx1"/>
            </a:solidFill>
          </a:endParaRPr>
        </a:p>
      </dgm:t>
    </dgm:pt>
    <dgm:pt modelId="{B61837F3-A5DB-433A-9F4B-749FAB2B7859}" type="sibTrans" cxnId="{EE27FDD9-00B7-4D25-B122-13B8AD985127}">
      <dgm:prSet custT="1"/>
      <dgm:spPr/>
      <dgm:t>
        <a:bodyPr/>
        <a:lstStyle/>
        <a:p>
          <a:endParaRPr lang="en-US" sz="3200" b="1" dirty="0">
            <a:solidFill>
              <a:schemeClr val="tx1"/>
            </a:solidFill>
          </a:endParaRPr>
        </a:p>
      </dgm:t>
    </dgm:pt>
    <dgm:pt modelId="{670B5A08-B5CF-46E1-BA90-96210CFBEEC7}">
      <dgm:prSet phldrT="[Text]"/>
      <dgm:spPr/>
      <dgm:t>
        <a:bodyPr/>
        <a:lstStyle/>
        <a:p>
          <a:endParaRPr lang="en-US" b="1"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dgm:t>
    </dgm:pt>
    <dgm:pt modelId="{F35BA828-45CD-4559-9E22-B3F4FA0692BA}" type="parTrans" cxnId="{D876A4CD-8911-45E5-B2F6-0D7892840776}">
      <dgm:prSet/>
      <dgm:spPr/>
      <dgm:t>
        <a:bodyPr/>
        <a:lstStyle/>
        <a:p>
          <a:endParaRPr lang="en-US" b="1">
            <a:solidFill>
              <a:schemeClr val="tx1"/>
            </a:solidFill>
          </a:endParaRPr>
        </a:p>
      </dgm:t>
    </dgm:pt>
    <dgm:pt modelId="{6AA67340-3FA6-4611-A866-3C0E32F0D9CE}" type="sibTrans" cxnId="{D876A4CD-8911-45E5-B2F6-0D7892840776}">
      <dgm:prSet custT="1"/>
      <dgm:spPr/>
      <dgm:t>
        <a:bodyPr/>
        <a:lstStyle/>
        <a:p>
          <a:endParaRPr lang="en-US" sz="3600" b="1" dirty="0">
            <a:solidFill>
              <a:schemeClr val="tx1"/>
            </a:solidFill>
          </a:endParaRPr>
        </a:p>
      </dgm:t>
    </dgm:pt>
    <dgm:pt modelId="{4D126F9D-72B1-42FF-9366-3ACA03FBCD3C}">
      <dgm:prSet phldrT="[Text]" custT="1"/>
      <dgm:spPr/>
      <dgm:t>
        <a:bodyPr/>
        <a:lstStyle/>
        <a:p>
          <a:r>
            <a:rPr lang="en-US" sz="2800" b="1" dirty="0" smtClean="0"/>
            <a:t>Health Trajectory / Quality of Life / Health Outcomes</a:t>
          </a:r>
          <a:endParaRPr lang="en-US" sz="2800" b="1" dirty="0"/>
        </a:p>
      </dgm:t>
    </dgm:pt>
    <dgm:pt modelId="{8B393C00-4FC4-4917-92F3-E55FCA101A51}" type="parTrans" cxnId="{F8390BB4-43D3-476B-816C-A67593B66F83}">
      <dgm:prSet/>
      <dgm:spPr/>
      <dgm:t>
        <a:bodyPr/>
        <a:lstStyle/>
        <a:p>
          <a:endParaRPr lang="en-US" b="1">
            <a:solidFill>
              <a:schemeClr val="tx1"/>
            </a:solidFill>
          </a:endParaRPr>
        </a:p>
      </dgm:t>
    </dgm:pt>
    <dgm:pt modelId="{9245F1C2-55AB-46A2-93AD-0EE6619CF70E}" type="sibTrans" cxnId="{F8390BB4-43D3-476B-816C-A67593B66F83}">
      <dgm:prSet/>
      <dgm:spPr/>
      <dgm:t>
        <a:bodyPr/>
        <a:lstStyle/>
        <a:p>
          <a:endParaRPr lang="en-US" b="1">
            <a:solidFill>
              <a:schemeClr val="tx1"/>
            </a:solidFill>
          </a:endParaRPr>
        </a:p>
      </dgm:t>
    </dgm:pt>
    <dgm:pt modelId="{03BE7AEB-336B-4F47-9F39-79D810433C7B}" type="pres">
      <dgm:prSet presAssocID="{4102F97F-FF1A-4D14-A1A8-ED670E08412B}" presName="Name0" presStyleCnt="0">
        <dgm:presLayoutVars>
          <dgm:dir/>
          <dgm:resizeHandles val="exact"/>
        </dgm:presLayoutVars>
      </dgm:prSet>
      <dgm:spPr/>
    </dgm:pt>
    <dgm:pt modelId="{C4FCF39A-C06A-42AA-9707-D82F1B2C3027}" type="pres">
      <dgm:prSet presAssocID="{6D9E80C0-637B-443D-86CD-4130536475A9}" presName="node" presStyleLbl="node1" presStyleIdx="0" presStyleCnt="3" custScaleX="169357" custScaleY="171473">
        <dgm:presLayoutVars>
          <dgm:bulletEnabled val="1"/>
        </dgm:presLayoutVars>
      </dgm:prSet>
      <dgm:spPr/>
      <dgm:t>
        <a:bodyPr/>
        <a:lstStyle/>
        <a:p>
          <a:endParaRPr lang="en-US"/>
        </a:p>
      </dgm:t>
    </dgm:pt>
    <dgm:pt modelId="{218AA6FF-03A5-4E71-BA64-37EAB127CDFE}" type="pres">
      <dgm:prSet presAssocID="{B61837F3-A5DB-433A-9F4B-749FAB2B7859}" presName="sibTrans" presStyleLbl="sibTrans2D1" presStyleIdx="0" presStyleCnt="2" custScaleX="161180" custScaleY="172229"/>
      <dgm:spPr/>
      <dgm:t>
        <a:bodyPr/>
        <a:lstStyle/>
        <a:p>
          <a:endParaRPr lang="en-US"/>
        </a:p>
      </dgm:t>
    </dgm:pt>
    <dgm:pt modelId="{2C666B0E-FFEC-4BB8-8EC9-852905363F32}" type="pres">
      <dgm:prSet presAssocID="{B61837F3-A5DB-433A-9F4B-749FAB2B7859}" presName="connectorText" presStyleLbl="sibTrans2D1" presStyleIdx="0" presStyleCnt="2"/>
      <dgm:spPr/>
      <dgm:t>
        <a:bodyPr/>
        <a:lstStyle/>
        <a:p>
          <a:endParaRPr lang="en-US"/>
        </a:p>
      </dgm:t>
    </dgm:pt>
    <dgm:pt modelId="{AC3A10B6-2A73-436E-A554-2F92AF0268B8}" type="pres">
      <dgm:prSet presAssocID="{670B5A08-B5CF-46E1-BA90-96210CFBEEC7}" presName="node" presStyleLbl="node1" presStyleIdx="1" presStyleCnt="3" custScaleX="77542" custScaleY="171473" custLinFactNeighborX="-5796" custLinFactNeighborY="-57699">
        <dgm:presLayoutVars>
          <dgm:bulletEnabled val="1"/>
        </dgm:presLayoutVars>
      </dgm:prSet>
      <dgm:spPr/>
      <dgm:t>
        <a:bodyPr/>
        <a:lstStyle/>
        <a:p>
          <a:endParaRPr lang="en-US"/>
        </a:p>
      </dgm:t>
    </dgm:pt>
    <dgm:pt modelId="{5FECF17D-4661-4804-9F76-F46D7DF49E7C}" type="pres">
      <dgm:prSet presAssocID="{6AA67340-3FA6-4611-A866-3C0E32F0D9CE}" presName="sibTrans" presStyleLbl="sibTrans2D1" presStyleIdx="1" presStyleCnt="2" custScaleX="161180" custScaleY="172229"/>
      <dgm:spPr/>
      <dgm:t>
        <a:bodyPr/>
        <a:lstStyle/>
        <a:p>
          <a:endParaRPr lang="en-US"/>
        </a:p>
      </dgm:t>
    </dgm:pt>
    <dgm:pt modelId="{07CDD19B-357E-4788-9379-8DF058CC7074}" type="pres">
      <dgm:prSet presAssocID="{6AA67340-3FA6-4611-A866-3C0E32F0D9CE}" presName="connectorText" presStyleLbl="sibTrans2D1" presStyleIdx="1" presStyleCnt="2"/>
      <dgm:spPr/>
      <dgm:t>
        <a:bodyPr/>
        <a:lstStyle/>
        <a:p>
          <a:endParaRPr lang="en-US"/>
        </a:p>
      </dgm:t>
    </dgm:pt>
    <dgm:pt modelId="{6A44D15F-BCA8-45C8-9A1A-679EDFC27943}" type="pres">
      <dgm:prSet presAssocID="{4D126F9D-72B1-42FF-9366-3ACA03FBCD3C}" presName="node" presStyleLbl="node1" presStyleIdx="2" presStyleCnt="3" custScaleX="117348" custScaleY="171473">
        <dgm:presLayoutVars>
          <dgm:bulletEnabled val="1"/>
        </dgm:presLayoutVars>
      </dgm:prSet>
      <dgm:spPr/>
      <dgm:t>
        <a:bodyPr/>
        <a:lstStyle/>
        <a:p>
          <a:endParaRPr lang="en-US"/>
        </a:p>
      </dgm:t>
    </dgm:pt>
  </dgm:ptLst>
  <dgm:cxnLst>
    <dgm:cxn modelId="{1D713087-70A0-4D5D-BB5A-C59215346FEA}" type="presOf" srcId="{6D9E80C0-637B-443D-86CD-4130536475A9}" destId="{C4FCF39A-C06A-42AA-9707-D82F1B2C3027}" srcOrd="0" destOrd="0" presId="urn:microsoft.com/office/officeart/2005/8/layout/process1"/>
    <dgm:cxn modelId="{A6CEE695-64B0-4899-9E54-30F9441B7A41}" type="presOf" srcId="{B61837F3-A5DB-433A-9F4B-749FAB2B7859}" destId="{218AA6FF-03A5-4E71-BA64-37EAB127CDFE}" srcOrd="0" destOrd="0" presId="urn:microsoft.com/office/officeart/2005/8/layout/process1"/>
    <dgm:cxn modelId="{BBB55D99-F2B1-435B-A5CC-7D19651F4F13}" type="presOf" srcId="{6AA67340-3FA6-4611-A866-3C0E32F0D9CE}" destId="{07CDD19B-357E-4788-9379-8DF058CC7074}" srcOrd="1" destOrd="0" presId="urn:microsoft.com/office/officeart/2005/8/layout/process1"/>
    <dgm:cxn modelId="{4B1095A8-D131-475B-93B4-8D9785ED907E}" type="presOf" srcId="{670B5A08-B5CF-46E1-BA90-96210CFBEEC7}" destId="{AC3A10B6-2A73-436E-A554-2F92AF0268B8}" srcOrd="0" destOrd="0" presId="urn:microsoft.com/office/officeart/2005/8/layout/process1"/>
    <dgm:cxn modelId="{D63E3D16-4EE4-453D-94DA-A21B6D73EE58}" type="presOf" srcId="{4D126F9D-72B1-42FF-9366-3ACA03FBCD3C}" destId="{6A44D15F-BCA8-45C8-9A1A-679EDFC27943}" srcOrd="0" destOrd="0" presId="urn:microsoft.com/office/officeart/2005/8/layout/process1"/>
    <dgm:cxn modelId="{EE27FDD9-00B7-4D25-B122-13B8AD985127}" srcId="{4102F97F-FF1A-4D14-A1A8-ED670E08412B}" destId="{6D9E80C0-637B-443D-86CD-4130536475A9}" srcOrd="0" destOrd="0" parTransId="{6727764C-26AC-4108-AB6E-C5828A1EB485}" sibTransId="{B61837F3-A5DB-433A-9F4B-749FAB2B7859}"/>
    <dgm:cxn modelId="{AAE2502C-3B59-4914-AC05-4400B4FA8952}" type="presOf" srcId="{4102F97F-FF1A-4D14-A1A8-ED670E08412B}" destId="{03BE7AEB-336B-4F47-9F39-79D810433C7B}" srcOrd="0" destOrd="0" presId="urn:microsoft.com/office/officeart/2005/8/layout/process1"/>
    <dgm:cxn modelId="{F8390BB4-43D3-476B-816C-A67593B66F83}" srcId="{4102F97F-FF1A-4D14-A1A8-ED670E08412B}" destId="{4D126F9D-72B1-42FF-9366-3ACA03FBCD3C}" srcOrd="2" destOrd="0" parTransId="{8B393C00-4FC4-4917-92F3-E55FCA101A51}" sibTransId="{9245F1C2-55AB-46A2-93AD-0EE6619CF70E}"/>
    <dgm:cxn modelId="{C5440C4A-272F-4750-B895-740183276767}" type="presOf" srcId="{B61837F3-A5DB-433A-9F4B-749FAB2B7859}" destId="{2C666B0E-FFEC-4BB8-8EC9-852905363F32}" srcOrd="1" destOrd="0" presId="urn:microsoft.com/office/officeart/2005/8/layout/process1"/>
    <dgm:cxn modelId="{56BBF7FF-04A7-49D6-A061-A4E014C5E1A7}" type="presOf" srcId="{6AA67340-3FA6-4611-A866-3C0E32F0D9CE}" destId="{5FECF17D-4661-4804-9F76-F46D7DF49E7C}" srcOrd="0" destOrd="0" presId="urn:microsoft.com/office/officeart/2005/8/layout/process1"/>
    <dgm:cxn modelId="{D876A4CD-8911-45E5-B2F6-0D7892840776}" srcId="{4102F97F-FF1A-4D14-A1A8-ED670E08412B}" destId="{670B5A08-B5CF-46E1-BA90-96210CFBEEC7}" srcOrd="1" destOrd="0" parTransId="{F35BA828-45CD-4559-9E22-B3F4FA0692BA}" sibTransId="{6AA67340-3FA6-4611-A866-3C0E32F0D9CE}"/>
    <dgm:cxn modelId="{6E168203-27AB-4C56-931C-2E4BA68AB635}" type="presParOf" srcId="{03BE7AEB-336B-4F47-9F39-79D810433C7B}" destId="{C4FCF39A-C06A-42AA-9707-D82F1B2C3027}" srcOrd="0" destOrd="0" presId="urn:microsoft.com/office/officeart/2005/8/layout/process1"/>
    <dgm:cxn modelId="{0916C524-2EC3-4348-B2C8-5905D1056D69}" type="presParOf" srcId="{03BE7AEB-336B-4F47-9F39-79D810433C7B}" destId="{218AA6FF-03A5-4E71-BA64-37EAB127CDFE}" srcOrd="1" destOrd="0" presId="urn:microsoft.com/office/officeart/2005/8/layout/process1"/>
    <dgm:cxn modelId="{2FC5BCE0-FE04-4193-AE80-05CDBD7997FF}" type="presParOf" srcId="{218AA6FF-03A5-4E71-BA64-37EAB127CDFE}" destId="{2C666B0E-FFEC-4BB8-8EC9-852905363F32}" srcOrd="0" destOrd="0" presId="urn:microsoft.com/office/officeart/2005/8/layout/process1"/>
    <dgm:cxn modelId="{2939F2F6-26D5-40AD-A592-C06B97C57B19}" type="presParOf" srcId="{03BE7AEB-336B-4F47-9F39-79D810433C7B}" destId="{AC3A10B6-2A73-436E-A554-2F92AF0268B8}" srcOrd="2" destOrd="0" presId="urn:microsoft.com/office/officeart/2005/8/layout/process1"/>
    <dgm:cxn modelId="{DC79390D-827D-499F-979C-E00D70F91EB8}" type="presParOf" srcId="{03BE7AEB-336B-4F47-9F39-79D810433C7B}" destId="{5FECF17D-4661-4804-9F76-F46D7DF49E7C}" srcOrd="3" destOrd="0" presId="urn:microsoft.com/office/officeart/2005/8/layout/process1"/>
    <dgm:cxn modelId="{9452167F-9F0C-482E-8CBC-F8838D510D9B}" type="presParOf" srcId="{5FECF17D-4661-4804-9F76-F46D7DF49E7C}" destId="{07CDD19B-357E-4788-9379-8DF058CC7074}" srcOrd="0" destOrd="0" presId="urn:microsoft.com/office/officeart/2005/8/layout/process1"/>
    <dgm:cxn modelId="{CDD832AF-098F-4162-A60C-3B8C59E3C11A}" type="presParOf" srcId="{03BE7AEB-336B-4F47-9F39-79D810433C7B}" destId="{6A44D15F-BCA8-45C8-9A1A-679EDFC27943}" srcOrd="4" destOrd="0" presId="urn:microsoft.com/office/officeart/2005/8/layout/process1"/>
  </dgm:cxnLst>
  <dgm:bg/>
  <dgm:whole>
    <a:ln w="9525" cap="flat" cmpd="sng" algn="ctr">
      <a:noFill/>
      <a:prstDash val="solid"/>
      <a:round/>
      <a:headEnd type="none" w="med" len="med"/>
      <a:tailEnd type="none" w="med" len="med"/>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D6D442-9C89-4610-B4EA-89F5D55E8207}">
      <dsp:nvSpPr>
        <dsp:cNvPr id="0" name=""/>
        <dsp:cNvSpPr/>
      </dsp:nvSpPr>
      <dsp:spPr>
        <a:xfrm>
          <a:off x="2309672" y="2288566"/>
          <a:ext cx="1476654" cy="778447"/>
        </a:xfrm>
        <a:prstGeom prst="ellipse">
          <a:avLst/>
        </a:prstGeom>
        <a:solidFill>
          <a:srgbClr val="000000"/>
        </a:solidFill>
        <a:ln w="25400" cap="flat" cmpd="sng" algn="ctr">
          <a:solidFill>
            <a:srgbClr val="00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kern="1200" dirty="0">
              <a:latin typeface="Arial" panose="020B0604020202020204" pitchFamily="34" charset="0"/>
              <a:cs typeface="Arial" panose="020B0604020202020204" pitchFamily="34" charset="0"/>
            </a:rPr>
            <a:t>Health: Challenges</a:t>
          </a:r>
        </a:p>
      </dsp:txBody>
      <dsp:txXfrm>
        <a:off x="2525923" y="2402567"/>
        <a:ext cx="1044152" cy="550445"/>
      </dsp:txXfrm>
    </dsp:sp>
    <dsp:sp modelId="{FF11E805-305B-4A2B-909D-C6A896EF2558}">
      <dsp:nvSpPr>
        <dsp:cNvPr id="0" name=""/>
        <dsp:cNvSpPr/>
      </dsp:nvSpPr>
      <dsp:spPr>
        <a:xfrm rot="16200000">
          <a:off x="2519302" y="1738067"/>
          <a:ext cx="1057395" cy="43601"/>
        </a:xfrm>
        <a:custGeom>
          <a:avLst/>
          <a:gdLst/>
          <a:ahLst/>
          <a:cxnLst/>
          <a:rect l="0" t="0" r="0" b="0"/>
          <a:pathLst>
            <a:path>
              <a:moveTo>
                <a:pt x="0" y="21800"/>
              </a:moveTo>
              <a:lnTo>
                <a:pt x="1057395" y="218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021565" y="1733433"/>
        <a:ext cx="52869" cy="52869"/>
      </dsp:txXfrm>
    </dsp:sp>
    <dsp:sp modelId="{E3781612-CE31-4E74-8A47-30C425484030}">
      <dsp:nvSpPr>
        <dsp:cNvPr id="0" name=""/>
        <dsp:cNvSpPr/>
      </dsp:nvSpPr>
      <dsp:spPr>
        <a:xfrm>
          <a:off x="2001687" y="278890"/>
          <a:ext cx="2092625" cy="952279"/>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a:latin typeface="Arial" panose="020B0604020202020204" pitchFamily="34" charset="0"/>
              <a:cs typeface="Arial" panose="020B0604020202020204" pitchFamily="34" charset="0"/>
            </a:rPr>
            <a:t>Community Characteristics</a:t>
          </a:r>
        </a:p>
        <a:p>
          <a:pPr lvl="0" algn="ctr" defTabSz="533400">
            <a:lnSpc>
              <a:spcPct val="90000"/>
            </a:lnSpc>
            <a:spcBef>
              <a:spcPct val="0"/>
            </a:spcBef>
            <a:spcAft>
              <a:spcPct val="35000"/>
            </a:spcAft>
          </a:pPr>
          <a:endParaRPr lang="en-US" sz="1200" kern="1200" dirty="0">
            <a:latin typeface="Arial" panose="020B0604020202020204" pitchFamily="34" charset="0"/>
            <a:cs typeface="Arial" panose="020B0604020202020204" pitchFamily="34" charset="0"/>
          </a:endParaRPr>
        </a:p>
      </dsp:txBody>
      <dsp:txXfrm>
        <a:off x="2308145" y="418348"/>
        <a:ext cx="1479709" cy="673363"/>
      </dsp:txXfrm>
    </dsp:sp>
    <dsp:sp modelId="{FF4A257E-E3DF-488E-8883-A41506C6DB50}">
      <dsp:nvSpPr>
        <dsp:cNvPr id="0" name=""/>
        <dsp:cNvSpPr/>
      </dsp:nvSpPr>
      <dsp:spPr>
        <a:xfrm rot="2565660">
          <a:off x="3320689" y="3231586"/>
          <a:ext cx="699496" cy="43601"/>
        </a:xfrm>
        <a:custGeom>
          <a:avLst/>
          <a:gdLst/>
          <a:ahLst/>
          <a:cxnLst/>
          <a:rect l="0" t="0" r="0" b="0"/>
          <a:pathLst>
            <a:path>
              <a:moveTo>
                <a:pt x="0" y="21800"/>
              </a:moveTo>
              <a:lnTo>
                <a:pt x="699496" y="218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652950" y="3235899"/>
        <a:ext cx="34974" cy="34974"/>
      </dsp:txXfrm>
    </dsp:sp>
    <dsp:sp modelId="{3A2AF2E0-A644-49E2-A982-3CDEA566ECD8}">
      <dsp:nvSpPr>
        <dsp:cNvPr id="0" name=""/>
        <dsp:cNvSpPr/>
      </dsp:nvSpPr>
      <dsp:spPr>
        <a:xfrm>
          <a:off x="3342887" y="3441920"/>
          <a:ext cx="2092625" cy="952279"/>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a:latin typeface="Arial" panose="020B0604020202020204" pitchFamily="34" charset="0"/>
              <a:cs typeface="Arial" panose="020B0604020202020204" pitchFamily="34" charset="0"/>
            </a:rPr>
            <a:t>Management </a:t>
          </a:r>
        </a:p>
        <a:p>
          <a:pPr lvl="0" algn="ctr" defTabSz="533400">
            <a:lnSpc>
              <a:spcPct val="90000"/>
            </a:lnSpc>
            <a:spcBef>
              <a:spcPct val="0"/>
            </a:spcBef>
            <a:spcAft>
              <a:spcPct val="35000"/>
            </a:spcAft>
          </a:pPr>
          <a:r>
            <a:rPr lang="en-US" sz="1200" kern="1200" dirty="0">
              <a:latin typeface="Arial" panose="020B0604020202020204" pitchFamily="34" charset="0"/>
              <a:cs typeface="Arial" panose="020B0604020202020204" pitchFamily="34" charset="0"/>
            </a:rPr>
            <a:t> </a:t>
          </a:r>
        </a:p>
      </dsp:txBody>
      <dsp:txXfrm>
        <a:off x="3649345" y="3581378"/>
        <a:ext cx="1479709" cy="673363"/>
      </dsp:txXfrm>
    </dsp:sp>
    <dsp:sp modelId="{635DB3EB-7059-4DFF-B4C2-6A21E0F3F806}">
      <dsp:nvSpPr>
        <dsp:cNvPr id="0" name=""/>
        <dsp:cNvSpPr/>
      </dsp:nvSpPr>
      <dsp:spPr>
        <a:xfrm rot="8246956">
          <a:off x="2068906" y="3231587"/>
          <a:ext cx="704107" cy="43601"/>
        </a:xfrm>
        <a:custGeom>
          <a:avLst/>
          <a:gdLst/>
          <a:ahLst/>
          <a:cxnLst/>
          <a:rect l="0" t="0" r="0" b="0"/>
          <a:pathLst>
            <a:path>
              <a:moveTo>
                <a:pt x="0" y="21800"/>
              </a:moveTo>
              <a:lnTo>
                <a:pt x="704107" y="218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403357" y="3235786"/>
        <a:ext cx="35205" cy="35205"/>
      </dsp:txXfrm>
    </dsp:sp>
    <dsp:sp modelId="{6C1C006B-F29E-4168-9FEA-53E8710B837F}">
      <dsp:nvSpPr>
        <dsp:cNvPr id="0" name=""/>
        <dsp:cNvSpPr/>
      </dsp:nvSpPr>
      <dsp:spPr>
        <a:xfrm>
          <a:off x="650573" y="3441920"/>
          <a:ext cx="2092625" cy="952279"/>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a:latin typeface="Arial" panose="020B0604020202020204" pitchFamily="34" charset="0"/>
              <a:cs typeface="Arial" panose="020B0604020202020204" pitchFamily="34" charset="0"/>
            </a:rPr>
            <a:t>Resources</a:t>
          </a:r>
        </a:p>
        <a:p>
          <a:pPr lvl="0" algn="ctr" defTabSz="533400">
            <a:lnSpc>
              <a:spcPct val="90000"/>
            </a:lnSpc>
            <a:spcBef>
              <a:spcPct val="0"/>
            </a:spcBef>
            <a:spcAft>
              <a:spcPct val="35000"/>
            </a:spcAft>
          </a:pPr>
          <a:endParaRPr lang="en-US" sz="1200" kern="1200" dirty="0">
            <a:latin typeface="Arial" panose="020B0604020202020204" pitchFamily="34" charset="0"/>
            <a:cs typeface="Arial" panose="020B0604020202020204" pitchFamily="34" charset="0"/>
          </a:endParaRPr>
        </a:p>
      </dsp:txBody>
      <dsp:txXfrm>
        <a:off x="957031" y="3581378"/>
        <a:ext cx="1479709" cy="6733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FCF39A-C06A-42AA-9707-D82F1B2C3027}">
      <dsp:nvSpPr>
        <dsp:cNvPr id="0" name=""/>
        <dsp:cNvSpPr/>
      </dsp:nvSpPr>
      <dsp:spPr>
        <a:xfrm>
          <a:off x="4399" y="0"/>
          <a:ext cx="3395397" cy="3505200"/>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b="1" kern="1200" dirty="0" smtClean="0"/>
            <a:t>Individual Factors </a:t>
          </a:r>
          <a:br>
            <a:rPr lang="en-US" sz="2600" b="1" kern="1200" dirty="0" smtClean="0"/>
          </a:br>
          <a:r>
            <a:rPr lang="en-US" sz="2600" b="1" kern="1200" dirty="0" smtClean="0"/>
            <a:t>(e.g., income, race, educational attainment, health literacy, self-efficacy,  computer/Internet access/use, social support)</a:t>
          </a:r>
          <a:endParaRPr lang="en-US" sz="2600" b="1" kern="1200" dirty="0"/>
        </a:p>
      </dsp:txBody>
      <dsp:txXfrm>
        <a:off x="103847" y="99448"/>
        <a:ext cx="3196501" cy="3306304"/>
      </dsp:txXfrm>
    </dsp:sp>
    <dsp:sp modelId="{218AA6FF-03A5-4E71-BA64-37EAB127CDFE}">
      <dsp:nvSpPr>
        <dsp:cNvPr id="0" name=""/>
        <dsp:cNvSpPr/>
      </dsp:nvSpPr>
      <dsp:spPr>
        <a:xfrm>
          <a:off x="3467732" y="1324430"/>
          <a:ext cx="660434" cy="856338"/>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422400">
            <a:lnSpc>
              <a:spcPct val="90000"/>
            </a:lnSpc>
            <a:spcBef>
              <a:spcPct val="0"/>
            </a:spcBef>
            <a:spcAft>
              <a:spcPct val="35000"/>
            </a:spcAft>
          </a:pPr>
          <a:endParaRPr lang="en-US" sz="3200" b="1" kern="1200" dirty="0">
            <a:solidFill>
              <a:schemeClr val="tx1"/>
            </a:solidFill>
          </a:endParaRPr>
        </a:p>
      </dsp:txBody>
      <dsp:txXfrm>
        <a:off x="3467732" y="1495698"/>
        <a:ext cx="462304" cy="513802"/>
      </dsp:txXfrm>
    </dsp:sp>
    <dsp:sp modelId="{AC3A10B6-2A73-436E-A554-2F92AF0268B8}">
      <dsp:nvSpPr>
        <dsp:cNvPr id="0" name=""/>
        <dsp:cNvSpPr/>
      </dsp:nvSpPr>
      <dsp:spPr>
        <a:xfrm>
          <a:off x="4172909" y="0"/>
          <a:ext cx="1554620" cy="3505200"/>
        </a:xfrm>
        <a:prstGeom prst="roundRect">
          <a:avLst>
            <a:gd name="adj" fmla="val 10000"/>
          </a:avLst>
        </a:prstGeom>
        <a:solidFill>
          <a:schemeClr val="accent4">
            <a:hueOff val="-4135930"/>
            <a:satOff val="23223"/>
            <a:lumOff val="-1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endParaRPr lang="en-US" sz="6500" b="1" kern="1200"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endParaRPr>
        </a:p>
      </dsp:txBody>
      <dsp:txXfrm>
        <a:off x="4218442" y="45533"/>
        <a:ext cx="1463554" cy="3414134"/>
      </dsp:txXfrm>
    </dsp:sp>
    <dsp:sp modelId="{5FECF17D-4661-4804-9F76-F46D7DF49E7C}">
      <dsp:nvSpPr>
        <dsp:cNvPr id="0" name=""/>
        <dsp:cNvSpPr/>
      </dsp:nvSpPr>
      <dsp:spPr>
        <a:xfrm>
          <a:off x="5800534" y="1324430"/>
          <a:ext cx="709704" cy="856338"/>
        </a:xfrm>
        <a:prstGeom prst="rightArrow">
          <a:avLst>
            <a:gd name="adj1" fmla="val 60000"/>
            <a:gd name="adj2" fmla="val 50000"/>
          </a:avLst>
        </a:prstGeom>
        <a:solidFill>
          <a:schemeClr val="accent4">
            <a:hueOff val="-8271860"/>
            <a:satOff val="46445"/>
            <a:lumOff val="-2156"/>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endParaRPr lang="en-US" sz="3600" b="1" kern="1200" dirty="0">
            <a:solidFill>
              <a:schemeClr val="tx1"/>
            </a:solidFill>
          </a:endParaRPr>
        </a:p>
      </dsp:txBody>
      <dsp:txXfrm>
        <a:off x="5800534" y="1495698"/>
        <a:ext cx="496793" cy="513802"/>
      </dsp:txXfrm>
    </dsp:sp>
    <dsp:sp modelId="{6A44D15F-BCA8-45C8-9A1A-679EDFC27943}">
      <dsp:nvSpPr>
        <dsp:cNvPr id="0" name=""/>
        <dsp:cNvSpPr/>
      </dsp:nvSpPr>
      <dsp:spPr>
        <a:xfrm>
          <a:off x="6558318" y="0"/>
          <a:ext cx="2352681" cy="3505200"/>
        </a:xfrm>
        <a:prstGeom prst="roundRect">
          <a:avLst>
            <a:gd name="adj" fmla="val 10000"/>
          </a:avLst>
        </a:prstGeom>
        <a:solidFill>
          <a:schemeClr val="accent4">
            <a:hueOff val="-8271860"/>
            <a:satOff val="46445"/>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b="1" kern="1200" dirty="0" smtClean="0"/>
            <a:t>Health Trajectory / Quality of Life / Health Outcomes</a:t>
          </a:r>
          <a:endParaRPr lang="en-US" sz="2800" b="1" kern="1200" dirty="0"/>
        </a:p>
      </dsp:txBody>
      <dsp:txXfrm>
        <a:off x="6627226" y="68908"/>
        <a:ext cx="2214865" cy="3367384"/>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31A8AB-A633-48F2-A568-F8F300D68FFD}" type="datetimeFigureOut">
              <a:rPr lang="en-US" smtClean="0"/>
              <a:t>4/26/2019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C4DE0D4-79E2-4857-9A02-B4AEF568DCAD}" type="slidenum">
              <a:rPr lang="en-US" smtClean="0"/>
              <a:t>‹#›</a:t>
            </a:fld>
            <a:endParaRPr lang="en-US"/>
          </a:p>
        </p:txBody>
      </p:sp>
    </p:spTree>
    <p:extLst>
      <p:ext uri="{BB962C8B-B14F-4D97-AF65-F5344CB8AC3E}">
        <p14:creationId xmlns:p14="http://schemas.microsoft.com/office/powerpoint/2010/main" val="3108009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ChangeArrowheads="1" noTextEdit="1"/>
          </p:cNvSpPr>
          <p:nvPr>
            <p:ph type="sldImg"/>
          </p:nvPr>
        </p:nvSpPr>
        <p:spPr>
          <a:ln/>
        </p:spPr>
      </p:sp>
      <p:sp>
        <p:nvSpPr>
          <p:cNvPr id="204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solidFill>
                <a:srgbClr val="FF0000"/>
              </a:solidFill>
              <a:latin typeface="Arial" panose="020B0604020202020204" pitchFamily="34" charset="0"/>
              <a:cs typeface="Arial" panose="020B0604020202020204" pitchFamily="34" charset="0"/>
            </a:endParaRPr>
          </a:p>
        </p:txBody>
      </p:sp>
      <p:sp>
        <p:nvSpPr>
          <p:cNvPr id="204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b="1">
                <a:solidFill>
                  <a:schemeClr val="tx1"/>
                </a:solidFill>
                <a:latin typeface="Verdana" panose="020B0604030504040204" pitchFamily="34" charset="0"/>
                <a:ea typeface="MS PGothic" panose="020B0600070205080204" pitchFamily="34" charset="-128"/>
              </a:defRPr>
            </a:lvl1pPr>
            <a:lvl2pPr marL="742950" indent="-285750" defTabSz="927100">
              <a:defRPr b="1">
                <a:solidFill>
                  <a:schemeClr val="tx1"/>
                </a:solidFill>
                <a:latin typeface="Verdana" panose="020B0604030504040204" pitchFamily="34" charset="0"/>
                <a:ea typeface="MS PGothic" panose="020B0600070205080204" pitchFamily="34" charset="-128"/>
              </a:defRPr>
            </a:lvl2pPr>
            <a:lvl3pPr marL="1143000" indent="-228600" defTabSz="927100">
              <a:defRPr b="1">
                <a:solidFill>
                  <a:schemeClr val="tx1"/>
                </a:solidFill>
                <a:latin typeface="Verdana" panose="020B0604030504040204" pitchFamily="34" charset="0"/>
                <a:ea typeface="MS PGothic" panose="020B0600070205080204" pitchFamily="34" charset="-128"/>
              </a:defRPr>
            </a:lvl3pPr>
            <a:lvl4pPr marL="1600200" indent="-228600" defTabSz="927100">
              <a:defRPr b="1">
                <a:solidFill>
                  <a:schemeClr val="tx1"/>
                </a:solidFill>
                <a:latin typeface="Verdana" panose="020B0604030504040204" pitchFamily="34" charset="0"/>
                <a:ea typeface="MS PGothic" panose="020B0600070205080204" pitchFamily="34" charset="-128"/>
              </a:defRPr>
            </a:lvl4pPr>
            <a:lvl5pPr marL="2057400" indent="-228600" defTabSz="927100">
              <a:defRPr b="1">
                <a:solidFill>
                  <a:schemeClr val="tx1"/>
                </a:solidFill>
                <a:latin typeface="Verdana" panose="020B0604030504040204" pitchFamily="34" charset="0"/>
                <a:ea typeface="MS PGothic" panose="020B0600070205080204" pitchFamily="34" charset="-128"/>
              </a:defRPr>
            </a:lvl5pPr>
            <a:lvl6pPr marL="25146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146B273A-B18C-4EC4-973E-E87A1F1F6966}"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19</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274107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ChangeArrowheads="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b="1">
                <a:solidFill>
                  <a:schemeClr val="tx1"/>
                </a:solidFill>
                <a:latin typeface="Verdana" panose="020B0604030504040204" pitchFamily="34" charset="0"/>
                <a:ea typeface="MS PGothic" panose="020B0600070205080204" pitchFamily="34" charset="-128"/>
              </a:defRPr>
            </a:lvl1pPr>
            <a:lvl2pPr marL="742950" indent="-285750" defTabSz="927100">
              <a:defRPr b="1">
                <a:solidFill>
                  <a:schemeClr val="tx1"/>
                </a:solidFill>
                <a:latin typeface="Verdana" panose="020B0604030504040204" pitchFamily="34" charset="0"/>
                <a:ea typeface="MS PGothic" panose="020B0600070205080204" pitchFamily="34" charset="-128"/>
              </a:defRPr>
            </a:lvl2pPr>
            <a:lvl3pPr marL="1143000" indent="-228600" defTabSz="927100">
              <a:defRPr b="1">
                <a:solidFill>
                  <a:schemeClr val="tx1"/>
                </a:solidFill>
                <a:latin typeface="Verdana" panose="020B0604030504040204" pitchFamily="34" charset="0"/>
                <a:ea typeface="MS PGothic" panose="020B0600070205080204" pitchFamily="34" charset="-128"/>
              </a:defRPr>
            </a:lvl3pPr>
            <a:lvl4pPr marL="1600200" indent="-228600" defTabSz="927100">
              <a:defRPr b="1">
                <a:solidFill>
                  <a:schemeClr val="tx1"/>
                </a:solidFill>
                <a:latin typeface="Verdana" panose="020B0604030504040204" pitchFamily="34" charset="0"/>
                <a:ea typeface="MS PGothic" panose="020B0600070205080204" pitchFamily="34" charset="-128"/>
              </a:defRPr>
            </a:lvl4pPr>
            <a:lvl5pPr marL="2057400" indent="-228600" defTabSz="927100">
              <a:defRPr b="1">
                <a:solidFill>
                  <a:schemeClr val="tx1"/>
                </a:solidFill>
                <a:latin typeface="Verdana" panose="020B0604030504040204" pitchFamily="34" charset="0"/>
                <a:ea typeface="MS PGothic" panose="020B0600070205080204" pitchFamily="34" charset="-128"/>
              </a:defRPr>
            </a:lvl5pPr>
            <a:lvl6pPr marL="25146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FEB60342-7B75-458B-AE2A-142C7AC8868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28</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8585196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ChangeArrowheads="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b="1">
                <a:solidFill>
                  <a:schemeClr val="tx1"/>
                </a:solidFill>
                <a:latin typeface="Verdana" panose="020B0604030504040204" pitchFamily="34" charset="0"/>
                <a:ea typeface="MS PGothic" panose="020B0600070205080204" pitchFamily="34" charset="-128"/>
              </a:defRPr>
            </a:lvl1pPr>
            <a:lvl2pPr marL="742950" indent="-285750" defTabSz="927100">
              <a:defRPr b="1">
                <a:solidFill>
                  <a:schemeClr val="tx1"/>
                </a:solidFill>
                <a:latin typeface="Verdana" panose="020B0604030504040204" pitchFamily="34" charset="0"/>
                <a:ea typeface="MS PGothic" panose="020B0600070205080204" pitchFamily="34" charset="-128"/>
              </a:defRPr>
            </a:lvl2pPr>
            <a:lvl3pPr marL="1143000" indent="-228600" defTabSz="927100">
              <a:defRPr b="1">
                <a:solidFill>
                  <a:schemeClr val="tx1"/>
                </a:solidFill>
                <a:latin typeface="Verdana" panose="020B0604030504040204" pitchFamily="34" charset="0"/>
                <a:ea typeface="MS PGothic" panose="020B0600070205080204" pitchFamily="34" charset="-128"/>
              </a:defRPr>
            </a:lvl3pPr>
            <a:lvl4pPr marL="1600200" indent="-228600" defTabSz="927100">
              <a:defRPr b="1">
                <a:solidFill>
                  <a:schemeClr val="tx1"/>
                </a:solidFill>
                <a:latin typeface="Verdana" panose="020B0604030504040204" pitchFamily="34" charset="0"/>
                <a:ea typeface="MS PGothic" panose="020B0600070205080204" pitchFamily="34" charset="-128"/>
              </a:defRPr>
            </a:lvl4pPr>
            <a:lvl5pPr marL="2057400" indent="-228600" defTabSz="927100">
              <a:defRPr b="1">
                <a:solidFill>
                  <a:schemeClr val="tx1"/>
                </a:solidFill>
                <a:latin typeface="Verdana" panose="020B0604030504040204" pitchFamily="34" charset="0"/>
                <a:ea typeface="MS PGothic" panose="020B0600070205080204" pitchFamily="34" charset="-128"/>
              </a:defRPr>
            </a:lvl5pPr>
            <a:lvl6pPr marL="25146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50A66BF7-F2E7-4076-96EE-C9F048A3AB51}"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29</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7891807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ChangeArrowheads="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b="1">
                <a:solidFill>
                  <a:schemeClr val="tx1"/>
                </a:solidFill>
                <a:latin typeface="Verdana" panose="020B0604030504040204" pitchFamily="34" charset="0"/>
                <a:ea typeface="MS PGothic" panose="020B0600070205080204" pitchFamily="34" charset="-128"/>
              </a:defRPr>
            </a:lvl1pPr>
            <a:lvl2pPr marL="742950" indent="-285750" defTabSz="927100">
              <a:defRPr b="1">
                <a:solidFill>
                  <a:schemeClr val="tx1"/>
                </a:solidFill>
                <a:latin typeface="Verdana" panose="020B0604030504040204" pitchFamily="34" charset="0"/>
                <a:ea typeface="MS PGothic" panose="020B0600070205080204" pitchFamily="34" charset="-128"/>
              </a:defRPr>
            </a:lvl2pPr>
            <a:lvl3pPr marL="1143000" indent="-228600" defTabSz="927100">
              <a:defRPr b="1">
                <a:solidFill>
                  <a:schemeClr val="tx1"/>
                </a:solidFill>
                <a:latin typeface="Verdana" panose="020B0604030504040204" pitchFamily="34" charset="0"/>
                <a:ea typeface="MS PGothic" panose="020B0600070205080204" pitchFamily="34" charset="-128"/>
              </a:defRPr>
            </a:lvl3pPr>
            <a:lvl4pPr marL="1600200" indent="-228600" defTabSz="927100">
              <a:defRPr b="1">
                <a:solidFill>
                  <a:schemeClr val="tx1"/>
                </a:solidFill>
                <a:latin typeface="Verdana" panose="020B0604030504040204" pitchFamily="34" charset="0"/>
                <a:ea typeface="MS PGothic" panose="020B0600070205080204" pitchFamily="34" charset="-128"/>
              </a:defRPr>
            </a:lvl4pPr>
            <a:lvl5pPr marL="2057400" indent="-228600" defTabSz="927100">
              <a:defRPr b="1">
                <a:solidFill>
                  <a:schemeClr val="tx1"/>
                </a:solidFill>
                <a:latin typeface="Verdana" panose="020B0604030504040204" pitchFamily="34" charset="0"/>
                <a:ea typeface="MS PGothic" panose="020B0600070205080204" pitchFamily="34" charset="-128"/>
              </a:defRPr>
            </a:lvl5pPr>
            <a:lvl6pPr marL="25146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557FA37B-FA94-48E8-9EAE-AA4D79B5D65E}"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30</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89006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12486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71732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ChangeArrowheads="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b="1">
                <a:solidFill>
                  <a:schemeClr val="tx1"/>
                </a:solidFill>
                <a:latin typeface="Verdana" panose="020B0604030504040204" pitchFamily="34" charset="0"/>
                <a:ea typeface="MS PGothic" panose="020B0600070205080204" pitchFamily="34" charset="-128"/>
              </a:defRPr>
            </a:lvl1pPr>
            <a:lvl2pPr marL="742950" indent="-285750" defTabSz="938213">
              <a:defRPr b="1">
                <a:solidFill>
                  <a:schemeClr val="tx1"/>
                </a:solidFill>
                <a:latin typeface="Verdana" panose="020B0604030504040204" pitchFamily="34" charset="0"/>
                <a:ea typeface="MS PGothic" panose="020B0600070205080204" pitchFamily="34" charset="-128"/>
              </a:defRPr>
            </a:lvl2pPr>
            <a:lvl3pPr marL="1143000" indent="-228600" defTabSz="938213">
              <a:defRPr b="1">
                <a:solidFill>
                  <a:schemeClr val="tx1"/>
                </a:solidFill>
                <a:latin typeface="Verdana" panose="020B0604030504040204" pitchFamily="34" charset="0"/>
                <a:ea typeface="MS PGothic" panose="020B0600070205080204" pitchFamily="34" charset="-128"/>
              </a:defRPr>
            </a:lvl3pPr>
            <a:lvl4pPr marL="1600200" indent="-228600" defTabSz="938213">
              <a:defRPr b="1">
                <a:solidFill>
                  <a:schemeClr val="tx1"/>
                </a:solidFill>
                <a:latin typeface="Verdana" panose="020B0604030504040204" pitchFamily="34" charset="0"/>
                <a:ea typeface="MS PGothic" panose="020B0600070205080204" pitchFamily="34" charset="-128"/>
              </a:defRPr>
            </a:lvl4pPr>
            <a:lvl5pPr marL="2057400" indent="-228600" defTabSz="938213">
              <a:defRPr b="1">
                <a:solidFill>
                  <a:schemeClr val="tx1"/>
                </a:solidFill>
                <a:latin typeface="Verdana" panose="020B0604030504040204" pitchFamily="34" charset="0"/>
                <a:ea typeface="MS PGothic" panose="020B0600070205080204" pitchFamily="34" charset="-128"/>
              </a:defRPr>
            </a:lvl5pPr>
            <a:lvl6pPr marL="25146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38213" rtl="0" eaLnBrk="1" fontAlgn="base" latinLnBrk="0" hangingPunct="1">
              <a:lnSpc>
                <a:spcPct val="100000"/>
              </a:lnSpc>
              <a:spcBef>
                <a:spcPct val="0"/>
              </a:spcBef>
              <a:spcAft>
                <a:spcPct val="0"/>
              </a:spcAft>
              <a:buClrTx/>
              <a:buSzTx/>
              <a:buFontTx/>
              <a:buNone/>
              <a:tabLst/>
              <a:defRPr/>
            </a:pPr>
            <a:fld id="{7E81C9E3-0B10-448C-9315-9017F0F6F5D6}"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8213" rtl="0" eaLnBrk="1" fontAlgn="base" latinLnBrk="0" hangingPunct="1">
                <a:lnSpc>
                  <a:spcPct val="100000"/>
                </a:lnSpc>
                <a:spcBef>
                  <a:spcPct val="0"/>
                </a:spcBef>
                <a:spcAft>
                  <a:spcPct val="0"/>
                </a:spcAft>
                <a:buClrTx/>
                <a:buSzTx/>
                <a:buFontTx/>
                <a:buNone/>
                <a:tabLst/>
                <a:defRPr/>
              </a:pPr>
              <a:t>33</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7483506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ChangeArrowheads="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b="1">
                <a:solidFill>
                  <a:schemeClr val="tx1"/>
                </a:solidFill>
                <a:latin typeface="Verdana" panose="020B0604030504040204" pitchFamily="34" charset="0"/>
                <a:ea typeface="MS PGothic" panose="020B0600070205080204" pitchFamily="34" charset="-128"/>
              </a:defRPr>
            </a:lvl1pPr>
            <a:lvl2pPr marL="742950" indent="-285750" defTabSz="938213">
              <a:defRPr b="1">
                <a:solidFill>
                  <a:schemeClr val="tx1"/>
                </a:solidFill>
                <a:latin typeface="Verdana" panose="020B0604030504040204" pitchFamily="34" charset="0"/>
                <a:ea typeface="MS PGothic" panose="020B0600070205080204" pitchFamily="34" charset="-128"/>
              </a:defRPr>
            </a:lvl2pPr>
            <a:lvl3pPr marL="1143000" indent="-228600" defTabSz="938213">
              <a:defRPr b="1">
                <a:solidFill>
                  <a:schemeClr val="tx1"/>
                </a:solidFill>
                <a:latin typeface="Verdana" panose="020B0604030504040204" pitchFamily="34" charset="0"/>
                <a:ea typeface="MS PGothic" panose="020B0600070205080204" pitchFamily="34" charset="-128"/>
              </a:defRPr>
            </a:lvl3pPr>
            <a:lvl4pPr marL="1600200" indent="-228600" defTabSz="938213">
              <a:defRPr b="1">
                <a:solidFill>
                  <a:schemeClr val="tx1"/>
                </a:solidFill>
                <a:latin typeface="Verdana" panose="020B0604030504040204" pitchFamily="34" charset="0"/>
                <a:ea typeface="MS PGothic" panose="020B0600070205080204" pitchFamily="34" charset="-128"/>
              </a:defRPr>
            </a:lvl4pPr>
            <a:lvl5pPr marL="2057400" indent="-228600" defTabSz="938213">
              <a:defRPr b="1">
                <a:solidFill>
                  <a:schemeClr val="tx1"/>
                </a:solidFill>
                <a:latin typeface="Verdana" panose="020B0604030504040204" pitchFamily="34" charset="0"/>
                <a:ea typeface="MS PGothic" panose="020B0600070205080204" pitchFamily="34" charset="-128"/>
              </a:defRPr>
            </a:lvl5pPr>
            <a:lvl6pPr marL="25146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38213" rtl="0" eaLnBrk="1" fontAlgn="base" latinLnBrk="0" hangingPunct="1">
              <a:lnSpc>
                <a:spcPct val="100000"/>
              </a:lnSpc>
              <a:spcBef>
                <a:spcPct val="0"/>
              </a:spcBef>
              <a:spcAft>
                <a:spcPct val="0"/>
              </a:spcAft>
              <a:buClrTx/>
              <a:buSzTx/>
              <a:buFontTx/>
              <a:buNone/>
              <a:tabLst/>
              <a:defRPr/>
            </a:pPr>
            <a:fld id="{1DB0585B-398F-4654-9094-133C9F4BAFB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8213" rtl="0" eaLnBrk="1" fontAlgn="base" latinLnBrk="0" hangingPunct="1">
                <a:lnSpc>
                  <a:spcPct val="100000"/>
                </a:lnSpc>
                <a:spcBef>
                  <a:spcPct val="0"/>
                </a:spcBef>
                <a:spcAft>
                  <a:spcPct val="0"/>
                </a:spcAft>
                <a:buClrTx/>
                <a:buSzTx/>
                <a:buFontTx/>
                <a:buNone/>
                <a:tabLst/>
                <a:defRPr/>
              </a:pPr>
              <a:t>34</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503679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ChangeArrowheads="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b="1">
                <a:solidFill>
                  <a:schemeClr val="tx1"/>
                </a:solidFill>
                <a:latin typeface="Verdana" panose="020B0604030504040204" pitchFamily="34" charset="0"/>
                <a:ea typeface="MS PGothic" panose="020B0600070205080204" pitchFamily="34" charset="-128"/>
              </a:defRPr>
            </a:lvl1pPr>
            <a:lvl2pPr marL="742950" indent="-285750" defTabSz="927100">
              <a:defRPr b="1">
                <a:solidFill>
                  <a:schemeClr val="tx1"/>
                </a:solidFill>
                <a:latin typeface="Verdana" panose="020B0604030504040204" pitchFamily="34" charset="0"/>
                <a:ea typeface="MS PGothic" panose="020B0600070205080204" pitchFamily="34" charset="-128"/>
              </a:defRPr>
            </a:lvl2pPr>
            <a:lvl3pPr marL="1143000" indent="-228600" defTabSz="927100">
              <a:defRPr b="1">
                <a:solidFill>
                  <a:schemeClr val="tx1"/>
                </a:solidFill>
                <a:latin typeface="Verdana" panose="020B0604030504040204" pitchFamily="34" charset="0"/>
                <a:ea typeface="MS PGothic" panose="020B0600070205080204" pitchFamily="34" charset="-128"/>
              </a:defRPr>
            </a:lvl3pPr>
            <a:lvl4pPr marL="1600200" indent="-228600" defTabSz="927100">
              <a:defRPr b="1">
                <a:solidFill>
                  <a:schemeClr val="tx1"/>
                </a:solidFill>
                <a:latin typeface="Verdana" panose="020B0604030504040204" pitchFamily="34" charset="0"/>
                <a:ea typeface="MS PGothic" panose="020B0600070205080204" pitchFamily="34" charset="-128"/>
              </a:defRPr>
            </a:lvl4pPr>
            <a:lvl5pPr marL="2057400" indent="-228600" defTabSz="927100">
              <a:defRPr b="1">
                <a:solidFill>
                  <a:schemeClr val="tx1"/>
                </a:solidFill>
                <a:latin typeface="Verdana" panose="020B0604030504040204" pitchFamily="34" charset="0"/>
                <a:ea typeface="MS PGothic" panose="020B0600070205080204" pitchFamily="34" charset="-128"/>
              </a:defRPr>
            </a:lvl5pPr>
            <a:lvl6pPr marL="25146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4B2E23AA-9439-4374-9403-17E75D2DB7C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35</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28741023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ChangeArrowheads="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cs typeface="Arial" panose="020B0604020202020204" pitchFamily="34" charset="0"/>
              </a:rPr>
              <a:t> </a:t>
            </a:r>
          </a:p>
          <a:p>
            <a:endParaRPr lang="en-US" altLang="en-US" smtClean="0">
              <a:latin typeface="Arial" panose="020B0604020202020204" pitchFamily="34" charset="0"/>
              <a:cs typeface="Arial" panose="020B0604020202020204" pitchFamily="34" charset="0"/>
            </a:endParaRPr>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b="1">
                <a:solidFill>
                  <a:schemeClr val="tx1"/>
                </a:solidFill>
                <a:latin typeface="Verdana" panose="020B0604030504040204" pitchFamily="34" charset="0"/>
                <a:ea typeface="MS PGothic" panose="020B0600070205080204" pitchFamily="34" charset="-128"/>
              </a:defRPr>
            </a:lvl1pPr>
            <a:lvl2pPr marL="742950" indent="-285750" defTabSz="938213">
              <a:defRPr b="1">
                <a:solidFill>
                  <a:schemeClr val="tx1"/>
                </a:solidFill>
                <a:latin typeface="Verdana" panose="020B0604030504040204" pitchFamily="34" charset="0"/>
                <a:ea typeface="MS PGothic" panose="020B0600070205080204" pitchFamily="34" charset="-128"/>
              </a:defRPr>
            </a:lvl2pPr>
            <a:lvl3pPr marL="1143000" indent="-228600" defTabSz="938213">
              <a:defRPr b="1">
                <a:solidFill>
                  <a:schemeClr val="tx1"/>
                </a:solidFill>
                <a:latin typeface="Verdana" panose="020B0604030504040204" pitchFamily="34" charset="0"/>
                <a:ea typeface="MS PGothic" panose="020B0600070205080204" pitchFamily="34" charset="-128"/>
              </a:defRPr>
            </a:lvl3pPr>
            <a:lvl4pPr marL="1600200" indent="-228600" defTabSz="938213">
              <a:defRPr b="1">
                <a:solidFill>
                  <a:schemeClr val="tx1"/>
                </a:solidFill>
                <a:latin typeface="Verdana" panose="020B0604030504040204" pitchFamily="34" charset="0"/>
                <a:ea typeface="MS PGothic" panose="020B0600070205080204" pitchFamily="34" charset="-128"/>
              </a:defRPr>
            </a:lvl4pPr>
            <a:lvl5pPr marL="2057400" indent="-228600" defTabSz="938213">
              <a:defRPr b="1">
                <a:solidFill>
                  <a:schemeClr val="tx1"/>
                </a:solidFill>
                <a:latin typeface="Verdana" panose="020B0604030504040204" pitchFamily="34" charset="0"/>
                <a:ea typeface="MS PGothic" panose="020B0600070205080204" pitchFamily="34" charset="-128"/>
              </a:defRPr>
            </a:lvl5pPr>
            <a:lvl6pPr marL="25146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38213" rtl="0" eaLnBrk="1" fontAlgn="base" latinLnBrk="0" hangingPunct="1">
              <a:lnSpc>
                <a:spcPct val="100000"/>
              </a:lnSpc>
              <a:spcBef>
                <a:spcPct val="0"/>
              </a:spcBef>
              <a:spcAft>
                <a:spcPct val="0"/>
              </a:spcAft>
              <a:buClrTx/>
              <a:buSzTx/>
              <a:buFontTx/>
              <a:buNone/>
              <a:tabLst/>
              <a:defRPr/>
            </a:pPr>
            <a:fld id="{2B154C27-B1DD-4E82-8ACC-87E6270F643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8213" rtl="0" eaLnBrk="1" fontAlgn="base" latinLnBrk="0" hangingPunct="1">
                <a:lnSpc>
                  <a:spcPct val="100000"/>
                </a:lnSpc>
                <a:spcBef>
                  <a:spcPct val="0"/>
                </a:spcBef>
                <a:spcAft>
                  <a:spcPct val="0"/>
                </a:spcAft>
                <a:buClrTx/>
                <a:buSzTx/>
                <a:buFontTx/>
                <a:buNone/>
                <a:tabLst/>
                <a:defRPr/>
              </a:pPr>
              <a:t>36</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098975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ChangeArrowheads="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b="1">
                <a:solidFill>
                  <a:schemeClr val="tx1"/>
                </a:solidFill>
                <a:latin typeface="Verdana" panose="020B0604030504040204" pitchFamily="34" charset="0"/>
                <a:ea typeface="MS PGothic" panose="020B0600070205080204" pitchFamily="34" charset="-128"/>
              </a:defRPr>
            </a:lvl1pPr>
            <a:lvl2pPr marL="742950" indent="-285750" defTabSz="938213">
              <a:defRPr b="1">
                <a:solidFill>
                  <a:schemeClr val="tx1"/>
                </a:solidFill>
                <a:latin typeface="Verdana" panose="020B0604030504040204" pitchFamily="34" charset="0"/>
                <a:ea typeface="MS PGothic" panose="020B0600070205080204" pitchFamily="34" charset="-128"/>
              </a:defRPr>
            </a:lvl2pPr>
            <a:lvl3pPr marL="1143000" indent="-228600" defTabSz="938213">
              <a:defRPr b="1">
                <a:solidFill>
                  <a:schemeClr val="tx1"/>
                </a:solidFill>
                <a:latin typeface="Verdana" panose="020B0604030504040204" pitchFamily="34" charset="0"/>
                <a:ea typeface="MS PGothic" panose="020B0600070205080204" pitchFamily="34" charset="-128"/>
              </a:defRPr>
            </a:lvl3pPr>
            <a:lvl4pPr marL="1600200" indent="-228600" defTabSz="938213">
              <a:defRPr b="1">
                <a:solidFill>
                  <a:schemeClr val="tx1"/>
                </a:solidFill>
                <a:latin typeface="Verdana" panose="020B0604030504040204" pitchFamily="34" charset="0"/>
                <a:ea typeface="MS PGothic" panose="020B0600070205080204" pitchFamily="34" charset="-128"/>
              </a:defRPr>
            </a:lvl4pPr>
            <a:lvl5pPr marL="2057400" indent="-228600" defTabSz="938213">
              <a:defRPr b="1">
                <a:solidFill>
                  <a:schemeClr val="tx1"/>
                </a:solidFill>
                <a:latin typeface="Verdana" panose="020B0604030504040204" pitchFamily="34" charset="0"/>
                <a:ea typeface="MS PGothic" panose="020B0600070205080204" pitchFamily="34" charset="-128"/>
              </a:defRPr>
            </a:lvl5pPr>
            <a:lvl6pPr marL="25146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38213" rtl="0" eaLnBrk="1" fontAlgn="base" latinLnBrk="0" hangingPunct="1">
              <a:lnSpc>
                <a:spcPct val="100000"/>
              </a:lnSpc>
              <a:spcBef>
                <a:spcPct val="0"/>
              </a:spcBef>
              <a:spcAft>
                <a:spcPct val="0"/>
              </a:spcAft>
              <a:buClrTx/>
              <a:buSzTx/>
              <a:buFontTx/>
              <a:buNone/>
              <a:tabLst/>
              <a:defRPr/>
            </a:pPr>
            <a:fld id="{C53C9C98-C3FF-499D-8267-810654FFB7C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8213" rtl="0" eaLnBrk="1" fontAlgn="base" latinLnBrk="0" hangingPunct="1">
                <a:lnSpc>
                  <a:spcPct val="100000"/>
                </a:lnSpc>
                <a:spcBef>
                  <a:spcPct val="0"/>
                </a:spcBef>
                <a:spcAft>
                  <a:spcPct val="0"/>
                </a:spcAft>
                <a:buClrTx/>
                <a:buSzTx/>
                <a:buFontTx/>
                <a:buNone/>
                <a:tabLst/>
                <a:defRPr/>
              </a:pPr>
              <a:t>37</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682561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ChangeArrowheads="1" noTextEdit="1"/>
          </p:cNvSpPr>
          <p:nvPr>
            <p:ph type="sldImg"/>
          </p:nvPr>
        </p:nvSpPr>
        <p:spPr>
          <a:ln/>
        </p:spPr>
      </p:sp>
      <p:sp>
        <p:nvSpPr>
          <p:cNvPr id="22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cs typeface="Arial" panose="020B0604020202020204" pitchFamily="34" charset="0"/>
              </a:rPr>
              <a:t> </a:t>
            </a:r>
          </a:p>
          <a:p>
            <a:endParaRPr lang="en-US" altLang="en-US" smtClean="0">
              <a:latin typeface="Arial" panose="020B0604020202020204" pitchFamily="34" charset="0"/>
              <a:cs typeface="Arial" panose="020B0604020202020204" pitchFamily="34" charset="0"/>
            </a:endParaRPr>
          </a:p>
        </p:txBody>
      </p:sp>
      <p:sp>
        <p:nvSpPr>
          <p:cNvPr id="22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b="1">
                <a:solidFill>
                  <a:schemeClr val="tx1"/>
                </a:solidFill>
                <a:latin typeface="Verdana" panose="020B0604030504040204" pitchFamily="34" charset="0"/>
                <a:ea typeface="MS PGothic" panose="020B0600070205080204" pitchFamily="34" charset="-128"/>
              </a:defRPr>
            </a:lvl1pPr>
            <a:lvl2pPr marL="742950" indent="-285750" defTabSz="938213">
              <a:defRPr b="1">
                <a:solidFill>
                  <a:schemeClr val="tx1"/>
                </a:solidFill>
                <a:latin typeface="Verdana" panose="020B0604030504040204" pitchFamily="34" charset="0"/>
                <a:ea typeface="MS PGothic" panose="020B0600070205080204" pitchFamily="34" charset="-128"/>
              </a:defRPr>
            </a:lvl2pPr>
            <a:lvl3pPr marL="1143000" indent="-228600" defTabSz="938213">
              <a:defRPr b="1">
                <a:solidFill>
                  <a:schemeClr val="tx1"/>
                </a:solidFill>
                <a:latin typeface="Verdana" panose="020B0604030504040204" pitchFamily="34" charset="0"/>
                <a:ea typeface="MS PGothic" panose="020B0600070205080204" pitchFamily="34" charset="-128"/>
              </a:defRPr>
            </a:lvl3pPr>
            <a:lvl4pPr marL="1600200" indent="-228600" defTabSz="938213">
              <a:defRPr b="1">
                <a:solidFill>
                  <a:schemeClr val="tx1"/>
                </a:solidFill>
                <a:latin typeface="Verdana" panose="020B0604030504040204" pitchFamily="34" charset="0"/>
                <a:ea typeface="MS PGothic" panose="020B0600070205080204" pitchFamily="34" charset="-128"/>
              </a:defRPr>
            </a:lvl4pPr>
            <a:lvl5pPr marL="2057400" indent="-228600" defTabSz="938213">
              <a:defRPr b="1">
                <a:solidFill>
                  <a:schemeClr val="tx1"/>
                </a:solidFill>
                <a:latin typeface="Verdana" panose="020B0604030504040204" pitchFamily="34" charset="0"/>
                <a:ea typeface="MS PGothic" panose="020B0600070205080204" pitchFamily="34" charset="-128"/>
              </a:defRPr>
            </a:lvl5pPr>
            <a:lvl6pPr marL="25146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38213" rtl="0" eaLnBrk="1" fontAlgn="base" latinLnBrk="0" hangingPunct="1">
              <a:lnSpc>
                <a:spcPct val="100000"/>
              </a:lnSpc>
              <a:spcBef>
                <a:spcPct val="0"/>
              </a:spcBef>
              <a:spcAft>
                <a:spcPct val="0"/>
              </a:spcAft>
              <a:buClrTx/>
              <a:buSzTx/>
              <a:buFontTx/>
              <a:buNone/>
              <a:tabLst/>
              <a:defRPr/>
            </a:pPr>
            <a:fld id="{43F136A9-8976-43B2-BB9C-BA2FFF73BD1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8213" rtl="0" eaLnBrk="1" fontAlgn="base" latinLnBrk="0" hangingPunct="1">
                <a:lnSpc>
                  <a:spcPct val="100000"/>
                </a:lnSpc>
                <a:spcBef>
                  <a:spcPct val="0"/>
                </a:spcBef>
                <a:spcAft>
                  <a:spcPct val="0"/>
                </a:spcAft>
                <a:buClrTx/>
                <a:buSzTx/>
                <a:buFontTx/>
                <a:buNone/>
                <a:tabLst/>
                <a:defRPr/>
              </a:pPr>
              <a:t>20</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1239029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4974">
              <a:defRPr/>
            </a:pPr>
            <a:r>
              <a:rPr lang="en-US" dirty="0"/>
              <a:t>The</a:t>
            </a:r>
            <a:r>
              <a:rPr lang="en-US" baseline="0" dirty="0"/>
              <a:t> “evidence” for what is and what is not a “predatory” journal relies on a data set (B.’s list) that was informed by suspicion and prejudice.</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41724F1-32F7-4420-B873-683ACE752D2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47889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33" name="Shape 133"/>
          <p:cNvSpPr txBox="1">
            <a:spLocks noGrp="1"/>
          </p:cNvSpPr>
          <p:nvPr>
            <p:ph type="body" idx="1"/>
          </p:nvPr>
        </p:nvSpPr>
        <p:spPr>
          <a:xfrm>
            <a:off x="701040" y="4415790"/>
            <a:ext cx="5608320" cy="4183380"/>
          </a:xfrm>
          <a:prstGeom prst="rect">
            <a:avLst/>
          </a:prstGeom>
          <a:noFill/>
          <a:ln>
            <a:noFill/>
          </a:ln>
        </p:spPr>
        <p:txBody>
          <a:bodyPr wrap="square" lIns="93162" tIns="46568" rIns="93162" bIns="46568" anchor="t" anchorCtr="0">
            <a:noAutofit/>
          </a:bodyPr>
          <a:lstStyle/>
          <a:p>
            <a:pPr>
              <a:buSzPct val="25000"/>
              <a:buNone/>
            </a:pPr>
            <a:endParaRPr lang="en" sz="1200" dirty="0">
              <a:solidFill>
                <a:schemeClr val="dk1"/>
              </a:solidFill>
              <a:latin typeface="Calibri"/>
              <a:ea typeface="Calibri"/>
              <a:cs typeface="Calibri"/>
              <a:sym typeface="Calibri"/>
            </a:endParaRPr>
          </a:p>
        </p:txBody>
      </p:sp>
      <p:sp>
        <p:nvSpPr>
          <p:cNvPr id="134" name="Shape 134"/>
          <p:cNvSpPr txBox="1">
            <a:spLocks noGrp="1"/>
          </p:cNvSpPr>
          <p:nvPr>
            <p:ph type="sldNum" idx="12"/>
          </p:nvPr>
        </p:nvSpPr>
        <p:spPr>
          <a:xfrm>
            <a:off x="3970938" y="8829967"/>
            <a:ext cx="3037840" cy="464820"/>
          </a:xfrm>
          <a:prstGeom prst="rect">
            <a:avLst/>
          </a:prstGeom>
          <a:noFill/>
          <a:ln>
            <a:noFill/>
          </a:ln>
        </p:spPr>
        <p:txBody>
          <a:bodyPr wrap="square" lIns="93162" tIns="46568" rIns="93162" bIns="46568"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67</a:t>
            </a:fld>
            <a:endParaRPr kumimoji="0" lang="en"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6126005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3" name="Shape 143"/>
          <p:cNvSpPr txBox="1">
            <a:spLocks noGrp="1"/>
          </p:cNvSpPr>
          <p:nvPr>
            <p:ph type="body" idx="1"/>
          </p:nvPr>
        </p:nvSpPr>
        <p:spPr>
          <a:xfrm>
            <a:off x="701040" y="4415790"/>
            <a:ext cx="5608320" cy="4183380"/>
          </a:xfrm>
          <a:prstGeom prst="rect">
            <a:avLst/>
          </a:prstGeom>
          <a:noFill/>
          <a:ln>
            <a:noFill/>
          </a:ln>
        </p:spPr>
        <p:txBody>
          <a:bodyPr wrap="square" lIns="93162" tIns="46568" rIns="93162" bIns="46568" anchor="t" anchorCtr="0">
            <a:noAutofit/>
          </a:bodyPr>
          <a:lstStyle/>
          <a:p>
            <a:pPr>
              <a:buSzPct val="25000"/>
              <a:buNone/>
            </a:pPr>
            <a:endParaRPr lang="en" sz="1200" dirty="0">
              <a:solidFill>
                <a:schemeClr val="dk1"/>
              </a:solidFill>
              <a:latin typeface="Calibri"/>
              <a:ea typeface="Calibri"/>
              <a:cs typeface="Calibri"/>
              <a:sym typeface="Calibri"/>
            </a:endParaRPr>
          </a:p>
        </p:txBody>
      </p:sp>
      <p:sp>
        <p:nvSpPr>
          <p:cNvPr id="144" name="Shape 144"/>
          <p:cNvSpPr txBox="1">
            <a:spLocks noGrp="1"/>
          </p:cNvSpPr>
          <p:nvPr>
            <p:ph type="sldNum" idx="12"/>
          </p:nvPr>
        </p:nvSpPr>
        <p:spPr>
          <a:xfrm>
            <a:off x="3970938" y="8829967"/>
            <a:ext cx="3037840" cy="464820"/>
          </a:xfrm>
          <a:prstGeom prst="rect">
            <a:avLst/>
          </a:prstGeom>
          <a:noFill/>
          <a:ln>
            <a:noFill/>
          </a:ln>
        </p:spPr>
        <p:txBody>
          <a:bodyPr wrap="square" lIns="93162" tIns="46568" rIns="93162" bIns="46568"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70</a:t>
            </a:fld>
            <a:endParaRPr kumimoji="0" lang="en"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7513936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04" name="Shape 104"/>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lvl="0" rtl="0">
              <a:spcBef>
                <a:spcPts val="0"/>
              </a:spcBef>
              <a:buSzPct val="25000"/>
              <a:buNone/>
            </a:pPr>
            <a:endParaRPr lang="en-US" dirty="0"/>
          </a:p>
        </p:txBody>
      </p:sp>
      <p:sp>
        <p:nvSpPr>
          <p:cNvPr id="105" name="Shape 105"/>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71</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353096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a:buNone/>
            </a:pPr>
            <a:endParaRPr lang="en-US" dirty="0"/>
          </a:p>
        </p:txBody>
      </p:sp>
    </p:spTree>
    <p:extLst>
      <p:ext uri="{BB962C8B-B14F-4D97-AF65-F5344CB8AC3E}">
        <p14:creationId xmlns:p14="http://schemas.microsoft.com/office/powerpoint/2010/main" val="23801935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Shape 12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24" name="Shape 124"/>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endParaRPr dirty="0"/>
          </a:p>
        </p:txBody>
      </p:sp>
      <p:sp>
        <p:nvSpPr>
          <p:cNvPr id="125" name="Shape 125"/>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73</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9444226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buSzPct val="25000"/>
              <a:buNone/>
            </a:pPr>
            <a:endParaRPr lang="en-US" sz="1400" dirty="0"/>
          </a:p>
        </p:txBody>
      </p:sp>
      <p:sp>
        <p:nvSpPr>
          <p:cNvPr id="115" name="Shape 115"/>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74</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7259755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ctr" anchorCtr="0">
            <a:noAutofit/>
          </a:bodyPr>
          <a:lstStyle/>
          <a:p>
            <a:pPr>
              <a:buNone/>
            </a:pPr>
            <a:endParaRPr lang="en" dirty="0"/>
          </a:p>
        </p:txBody>
      </p:sp>
      <p:sp>
        <p:nvSpPr>
          <p:cNvPr id="163" name="Shape 16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5706919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Shape 14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42" name="Shape 142"/>
          <p:cNvSpPr txBox="1">
            <a:spLocks noGrp="1"/>
          </p:cNvSpPr>
          <p:nvPr>
            <p:ph type="body" idx="1"/>
          </p:nvPr>
        </p:nvSpPr>
        <p:spPr>
          <a:xfrm>
            <a:off x="685800" y="4343400"/>
            <a:ext cx="5486400" cy="4114800"/>
          </a:xfrm>
          <a:prstGeom prst="rect">
            <a:avLst/>
          </a:prstGeom>
          <a:noFill/>
          <a:ln>
            <a:noFill/>
          </a:ln>
        </p:spPr>
        <p:txBody>
          <a:bodyPr wrap="square" lIns="91425" tIns="45700" rIns="91425" bIns="45700" anchor="t" anchorCtr="0">
            <a:noAutofit/>
          </a:bodyPr>
          <a:lstStyle/>
          <a:p>
            <a:pPr marL="0" marR="0" lvl="0" indent="0" algn="l" rtl="0">
              <a:spcBef>
                <a:spcPts val="0"/>
              </a:spcBef>
              <a:buSzPct val="25000"/>
              <a:buNone/>
            </a:pPr>
            <a:endParaRPr dirty="0"/>
          </a:p>
        </p:txBody>
      </p:sp>
      <p:sp>
        <p:nvSpPr>
          <p:cNvPr id="143" name="Shape 143"/>
          <p:cNvSpPr txBox="1">
            <a:spLocks noGrp="1"/>
          </p:cNvSpPr>
          <p:nvPr>
            <p:ph type="sldNum" idx="12"/>
          </p:nvPr>
        </p:nvSpPr>
        <p:spPr>
          <a:xfrm>
            <a:off x="3884613" y="8685213"/>
            <a:ext cx="2971800" cy="457200"/>
          </a:xfrm>
          <a:prstGeom prst="rect">
            <a:avLst/>
          </a:prstGeom>
          <a:noFill/>
          <a:ln>
            <a:noFill/>
          </a:ln>
        </p:spPr>
        <p:txBody>
          <a:bodyPr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77</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24512516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ctr" anchorCtr="0">
            <a:noAutofit/>
          </a:bodyPr>
          <a:lstStyle/>
          <a:p>
            <a:pPr>
              <a:buNone/>
            </a:pPr>
            <a:endParaRPr lang="en" dirty="0"/>
          </a:p>
        </p:txBody>
      </p:sp>
      <p:sp>
        <p:nvSpPr>
          <p:cNvPr id="163" name="Shape 16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01136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51819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Shape 187"/>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endParaRPr lang="en-US" dirty="0"/>
          </a:p>
        </p:txBody>
      </p:sp>
      <p:sp>
        <p:nvSpPr>
          <p:cNvPr id="188" name="Shape 18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9012348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Shape 207"/>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08" name="Shape 208"/>
          <p:cNvSpPr txBox="1">
            <a:spLocks noGrp="1"/>
          </p:cNvSpPr>
          <p:nvPr>
            <p:ph type="body" idx="1"/>
          </p:nvPr>
        </p:nvSpPr>
        <p:spPr>
          <a:xfrm>
            <a:off x="701040" y="4415790"/>
            <a:ext cx="5608320" cy="4183380"/>
          </a:xfrm>
          <a:prstGeom prst="rect">
            <a:avLst/>
          </a:prstGeom>
          <a:noFill/>
          <a:ln>
            <a:noFill/>
          </a:ln>
        </p:spPr>
        <p:txBody>
          <a:bodyPr wrap="square" lIns="93162" tIns="46568" rIns="93162" bIns="46568" anchor="t" anchorCtr="0">
            <a:noAutofit/>
          </a:bodyPr>
          <a:lstStyle/>
          <a:p>
            <a:pPr>
              <a:buSzPct val="25000"/>
              <a:buNone/>
            </a:pPr>
            <a:endParaRPr lang="en-US" dirty="0"/>
          </a:p>
        </p:txBody>
      </p:sp>
      <p:sp>
        <p:nvSpPr>
          <p:cNvPr id="209" name="Shape 209"/>
          <p:cNvSpPr txBox="1">
            <a:spLocks noGrp="1"/>
          </p:cNvSpPr>
          <p:nvPr>
            <p:ph type="sldNum" idx="12"/>
          </p:nvPr>
        </p:nvSpPr>
        <p:spPr>
          <a:xfrm>
            <a:off x="3970938" y="8829967"/>
            <a:ext cx="3037840" cy="464820"/>
          </a:xfrm>
          <a:prstGeom prst="rect">
            <a:avLst/>
          </a:prstGeom>
          <a:noFill/>
          <a:ln>
            <a:noFill/>
          </a:ln>
        </p:spPr>
        <p:txBody>
          <a:bodyPr wrap="square" lIns="93162" tIns="46568" rIns="93162" bIns="46568"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80</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97019148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6" name="Shape 216"/>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endParaRPr lang="en-US" dirty="0"/>
          </a:p>
        </p:txBody>
      </p:sp>
      <p:sp>
        <p:nvSpPr>
          <p:cNvPr id="217" name="Shape 217"/>
          <p:cNvSpPr txBox="1">
            <a:spLocks noGrp="1"/>
          </p:cNvSpPr>
          <p:nvPr>
            <p:ph type="sldNum" idx="12"/>
          </p:nvPr>
        </p:nvSpPr>
        <p:spPr>
          <a:xfrm>
            <a:off x="3970938" y="8829967"/>
            <a:ext cx="3037840" cy="464820"/>
          </a:xfrm>
          <a:prstGeom prst="rect">
            <a:avLst/>
          </a:prstGeom>
        </p:spPr>
        <p:txBody>
          <a:bodyPr wrap="square" lIns="93162" tIns="46568" rIns="93162" bIns="46568"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Pct val="25000"/>
              <a:buFontTx/>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ct val="25000"/>
                <a:buFontTx/>
                <a:buNone/>
                <a:tabLst/>
                <a:defRPr/>
              </a:pPr>
              <a:t>81</a:t>
            </a:fld>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440734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Shape 22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3" name="Shape 223"/>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endParaRPr lang="en-US" dirty="0"/>
          </a:p>
        </p:txBody>
      </p:sp>
      <p:sp>
        <p:nvSpPr>
          <p:cNvPr id="224" name="Shape 224"/>
          <p:cNvSpPr txBox="1">
            <a:spLocks noGrp="1"/>
          </p:cNvSpPr>
          <p:nvPr>
            <p:ph type="sldNum" idx="12"/>
          </p:nvPr>
        </p:nvSpPr>
        <p:spPr>
          <a:xfrm>
            <a:off x="3970938" y="8829967"/>
            <a:ext cx="3037840" cy="464820"/>
          </a:xfrm>
          <a:prstGeom prst="rect">
            <a:avLst/>
          </a:prstGeom>
        </p:spPr>
        <p:txBody>
          <a:bodyPr wrap="square" lIns="93162" tIns="46568" rIns="93162" bIns="46568"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Pct val="25000"/>
              <a:buFontTx/>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ct val="25000"/>
                <a:buFontTx/>
                <a:buNone/>
                <a:tabLst/>
                <a:defRPr/>
              </a:pPr>
              <a:t>82</a:t>
            </a:fld>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4975714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0" name="Shape 230"/>
          <p:cNvSpPr txBox="1">
            <a:spLocks noGrp="1"/>
          </p:cNvSpPr>
          <p:nvPr>
            <p:ph type="body" idx="1"/>
          </p:nvPr>
        </p:nvSpPr>
        <p:spPr>
          <a:xfrm>
            <a:off x="701040" y="4415790"/>
            <a:ext cx="5608320" cy="4183380"/>
          </a:xfrm>
          <a:prstGeom prst="rect">
            <a:avLst/>
          </a:prstGeom>
        </p:spPr>
        <p:txBody>
          <a:bodyPr wrap="square" lIns="93162" tIns="93162" rIns="93162" bIns="93162" anchor="t" anchorCtr="0">
            <a:noAutofit/>
          </a:bodyPr>
          <a:lstStyle/>
          <a:p>
            <a:pPr>
              <a:buNone/>
            </a:pPr>
            <a:endParaRPr lang="en-US" dirty="0"/>
          </a:p>
        </p:txBody>
      </p:sp>
      <p:sp>
        <p:nvSpPr>
          <p:cNvPr id="231" name="Shape 231"/>
          <p:cNvSpPr txBox="1">
            <a:spLocks noGrp="1"/>
          </p:cNvSpPr>
          <p:nvPr>
            <p:ph type="sldNum" idx="12"/>
          </p:nvPr>
        </p:nvSpPr>
        <p:spPr>
          <a:xfrm>
            <a:off x="3970938" y="8829967"/>
            <a:ext cx="3037840" cy="464820"/>
          </a:xfrm>
          <a:prstGeom prst="rect">
            <a:avLst/>
          </a:prstGeom>
        </p:spPr>
        <p:txBody>
          <a:bodyPr wrap="square" lIns="93162" tIns="46568" rIns="93162" bIns="46568"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Pct val="25000"/>
              <a:buFontTx/>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ct val="25000"/>
                <a:buFontTx/>
                <a:buNone/>
                <a:tabLst/>
                <a:defRPr/>
              </a:pPr>
              <a:t>83</a:t>
            </a:fld>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0247742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Shape 23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37" name="Shape 237"/>
          <p:cNvSpPr txBox="1">
            <a:spLocks noGrp="1"/>
          </p:cNvSpPr>
          <p:nvPr>
            <p:ph type="body" idx="1"/>
          </p:nvPr>
        </p:nvSpPr>
        <p:spPr>
          <a:xfrm>
            <a:off x="701040" y="4415790"/>
            <a:ext cx="5608320" cy="4183380"/>
          </a:xfrm>
          <a:prstGeom prst="rect">
            <a:avLst/>
          </a:prstGeom>
          <a:noFill/>
          <a:ln>
            <a:noFill/>
          </a:ln>
        </p:spPr>
        <p:txBody>
          <a:bodyPr wrap="square" lIns="93162" tIns="46568" rIns="93162" bIns="46568" anchor="t" anchorCtr="0">
            <a:noAutofit/>
          </a:bodyPr>
          <a:lstStyle/>
          <a:p>
            <a:pPr>
              <a:buSzPct val="25000"/>
              <a:buNone/>
            </a:pPr>
            <a:endParaRPr lang="en-US" dirty="0"/>
          </a:p>
        </p:txBody>
      </p:sp>
      <p:sp>
        <p:nvSpPr>
          <p:cNvPr id="238" name="Shape 238"/>
          <p:cNvSpPr txBox="1">
            <a:spLocks noGrp="1"/>
          </p:cNvSpPr>
          <p:nvPr>
            <p:ph type="sldNum" idx="12"/>
          </p:nvPr>
        </p:nvSpPr>
        <p:spPr>
          <a:xfrm>
            <a:off x="3970938" y="8829967"/>
            <a:ext cx="3037840" cy="464820"/>
          </a:xfrm>
          <a:prstGeom prst="rect">
            <a:avLst/>
          </a:prstGeom>
          <a:noFill/>
          <a:ln>
            <a:noFill/>
          </a:ln>
        </p:spPr>
        <p:txBody>
          <a:bodyPr wrap="square" lIns="93162" tIns="46568" rIns="93162" bIns="46568"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US"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84</a:t>
            </a:fld>
            <a:endParaRPr kumimoji="0" lang="en-US" sz="12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40016302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a:buNone/>
            </a:pPr>
            <a:endParaRPr lang="en-US" dirty="0"/>
          </a:p>
        </p:txBody>
      </p:sp>
    </p:spTree>
    <p:extLst>
      <p:ext uri="{BB962C8B-B14F-4D97-AF65-F5344CB8AC3E}">
        <p14:creationId xmlns:p14="http://schemas.microsoft.com/office/powerpoint/2010/main" val="12324778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a:buNone/>
            </a:pPr>
            <a:endParaRPr lang="en" dirty="0"/>
          </a:p>
        </p:txBody>
      </p:sp>
    </p:spTree>
    <p:extLst>
      <p:ext uri="{BB962C8B-B14F-4D97-AF65-F5344CB8AC3E}">
        <p14:creationId xmlns:p14="http://schemas.microsoft.com/office/powerpoint/2010/main" val="15215548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pPr>
              <a:buNone/>
            </a:pPr>
            <a:endParaRPr lang="en-US" dirty="0"/>
          </a:p>
        </p:txBody>
      </p:sp>
    </p:spTree>
    <p:extLst>
      <p:ext uri="{BB962C8B-B14F-4D97-AF65-F5344CB8AC3E}">
        <p14:creationId xmlns:p14="http://schemas.microsoft.com/office/powerpoint/2010/main" val="145197339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97186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ChangeArrowheads="1" noTextEdit="1"/>
          </p:cNvSpPr>
          <p:nvPr>
            <p:ph type="sldImg"/>
          </p:nvPr>
        </p:nvSpPr>
        <p:spPr>
          <a:ln/>
        </p:spPr>
      </p:sp>
      <p:sp>
        <p:nvSpPr>
          <p:cNvPr id="266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266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defRPr b="1">
                <a:solidFill>
                  <a:schemeClr val="tx1"/>
                </a:solidFill>
                <a:latin typeface="Verdana" panose="020B0604030504040204" pitchFamily="34" charset="0"/>
                <a:ea typeface="MS PGothic" panose="020B0600070205080204" pitchFamily="34" charset="-128"/>
              </a:defRPr>
            </a:lvl1pPr>
            <a:lvl2pPr marL="742950" indent="-285750" defTabSz="927100">
              <a:defRPr b="1">
                <a:solidFill>
                  <a:schemeClr val="tx1"/>
                </a:solidFill>
                <a:latin typeface="Verdana" panose="020B0604030504040204" pitchFamily="34" charset="0"/>
                <a:ea typeface="MS PGothic" panose="020B0600070205080204" pitchFamily="34" charset="-128"/>
              </a:defRPr>
            </a:lvl2pPr>
            <a:lvl3pPr marL="1143000" indent="-228600" defTabSz="927100">
              <a:defRPr b="1">
                <a:solidFill>
                  <a:schemeClr val="tx1"/>
                </a:solidFill>
                <a:latin typeface="Verdana" panose="020B0604030504040204" pitchFamily="34" charset="0"/>
                <a:ea typeface="MS PGothic" panose="020B0600070205080204" pitchFamily="34" charset="-128"/>
              </a:defRPr>
            </a:lvl3pPr>
            <a:lvl4pPr marL="1600200" indent="-228600" defTabSz="927100">
              <a:defRPr b="1">
                <a:solidFill>
                  <a:schemeClr val="tx1"/>
                </a:solidFill>
                <a:latin typeface="Verdana" panose="020B0604030504040204" pitchFamily="34" charset="0"/>
                <a:ea typeface="MS PGothic" panose="020B0600070205080204" pitchFamily="34" charset="-128"/>
              </a:defRPr>
            </a:lvl4pPr>
            <a:lvl5pPr marL="2057400" indent="-228600" defTabSz="927100">
              <a:defRPr b="1">
                <a:solidFill>
                  <a:schemeClr val="tx1"/>
                </a:solidFill>
                <a:latin typeface="Verdana" panose="020B0604030504040204" pitchFamily="34" charset="0"/>
                <a:ea typeface="MS PGothic" panose="020B0600070205080204" pitchFamily="34" charset="-128"/>
              </a:defRPr>
            </a:lvl5pPr>
            <a:lvl6pPr marL="25146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271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27100" rtl="0" eaLnBrk="1" fontAlgn="base" latinLnBrk="0" hangingPunct="1">
              <a:lnSpc>
                <a:spcPct val="100000"/>
              </a:lnSpc>
              <a:spcBef>
                <a:spcPct val="0"/>
              </a:spcBef>
              <a:spcAft>
                <a:spcPct val="0"/>
              </a:spcAft>
              <a:buClrTx/>
              <a:buSzTx/>
              <a:buFontTx/>
              <a:buNone/>
              <a:tabLst/>
              <a:defRPr/>
            </a:pPr>
            <a:fld id="{9E7318B0-5D81-4D1C-9BFB-E650D0D0639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27100" rtl="0" eaLnBrk="1" fontAlgn="base" latinLnBrk="0" hangingPunct="1">
                <a:lnSpc>
                  <a:spcPct val="100000"/>
                </a:lnSpc>
                <a:spcBef>
                  <a:spcPct val="0"/>
                </a:spcBef>
                <a:spcAft>
                  <a:spcPct val="0"/>
                </a:spcAft>
                <a:buClrTx/>
                <a:buSzTx/>
                <a:buFontTx/>
                <a:buNone/>
                <a:tabLst/>
                <a:defRPr/>
              </a:pPr>
              <a:t>22</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3851941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ctr" anchorCtr="0">
            <a:noAutofit/>
          </a:bodyPr>
          <a:lstStyle/>
          <a:p>
            <a:pPr>
              <a:buNone/>
            </a:pPr>
            <a:endParaRPr lang="en-US" dirty="0">
              <a:effectLst/>
            </a:endParaRPr>
          </a:p>
        </p:txBody>
      </p:sp>
      <p:sp>
        <p:nvSpPr>
          <p:cNvPr id="163" name="Shape 16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955067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txBox="1">
            <a:spLocks noGrp="1"/>
          </p:cNvSpPr>
          <p:nvPr>
            <p:ph type="body" idx="1"/>
          </p:nvPr>
        </p:nvSpPr>
        <p:spPr>
          <a:xfrm>
            <a:off x="701040" y="4415790"/>
            <a:ext cx="5608320" cy="4183380"/>
          </a:xfrm>
          <a:prstGeom prst="rect">
            <a:avLst/>
          </a:prstGeom>
          <a:noFill/>
          <a:ln>
            <a:noFill/>
          </a:ln>
        </p:spPr>
        <p:txBody>
          <a:bodyPr wrap="square" lIns="93162" tIns="93162" rIns="93162" bIns="93162" anchor="ctr" anchorCtr="0">
            <a:noAutofit/>
          </a:bodyPr>
          <a:lstStyle/>
          <a:p>
            <a:pPr>
              <a:buNone/>
            </a:pPr>
            <a:endParaRPr lang="en" dirty="0"/>
          </a:p>
        </p:txBody>
      </p:sp>
      <p:sp>
        <p:nvSpPr>
          <p:cNvPr id="163" name="Shape 163"/>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88776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9" name="Shape 199"/>
          <p:cNvSpPr txBox="1">
            <a:spLocks noGrp="1"/>
          </p:cNvSpPr>
          <p:nvPr>
            <p:ph type="body" idx="1"/>
          </p:nvPr>
        </p:nvSpPr>
        <p:spPr>
          <a:xfrm>
            <a:off x="701040" y="4415790"/>
            <a:ext cx="5608320" cy="4183380"/>
          </a:xfrm>
          <a:prstGeom prst="rect">
            <a:avLst/>
          </a:prstGeom>
          <a:noFill/>
          <a:ln>
            <a:noFill/>
          </a:ln>
        </p:spPr>
        <p:txBody>
          <a:bodyPr wrap="square" lIns="93162" tIns="46568" rIns="93162" bIns="46568" anchor="t" anchorCtr="0">
            <a:noAutofit/>
          </a:bodyPr>
          <a:lstStyle/>
          <a:p>
            <a:pPr>
              <a:buNone/>
            </a:pPr>
            <a:endParaRPr lang="en" dirty="0">
              <a:solidFill>
                <a:schemeClr val="dk1"/>
              </a:solidFill>
            </a:endParaRPr>
          </a:p>
        </p:txBody>
      </p:sp>
      <p:sp>
        <p:nvSpPr>
          <p:cNvPr id="200" name="Shape 200"/>
          <p:cNvSpPr txBox="1">
            <a:spLocks noGrp="1"/>
          </p:cNvSpPr>
          <p:nvPr>
            <p:ph type="sldNum" idx="12"/>
          </p:nvPr>
        </p:nvSpPr>
        <p:spPr>
          <a:xfrm>
            <a:off x="3970938" y="8829967"/>
            <a:ext cx="3037840" cy="464820"/>
          </a:xfrm>
          <a:prstGeom prst="rect">
            <a:avLst/>
          </a:prstGeom>
          <a:noFill/>
          <a:ln>
            <a:noFill/>
          </a:ln>
        </p:spPr>
        <p:txBody>
          <a:bodyPr wrap="square" lIns="93162" tIns="46568" rIns="93162" bIns="46568" anchor="b" anchorCtr="0">
            <a:noAutofit/>
          </a:bodyPr>
          <a:lstStyle/>
          <a:p>
            <a:pPr marL="0" marR="0" lvl="0" indent="0" algn="r" defTabSz="914400" rtl="0" eaLnBrk="1" fontAlgn="auto" latinLnBrk="0" hangingPunct="1">
              <a:lnSpc>
                <a:spcPct val="100000"/>
              </a:lnSpc>
              <a:spcBef>
                <a:spcPts val="0"/>
              </a:spcBef>
              <a:spcAft>
                <a:spcPts val="0"/>
              </a:spcAft>
              <a:buClrTx/>
              <a:buSzPct val="25000"/>
              <a:buFontTx/>
              <a:buNone/>
              <a:tabLst/>
              <a:defRPr/>
            </a:pPr>
            <a:fld id="{00000000-1234-1234-1234-123412341234}" type="slidenum">
              <a:rPr kumimoji="0" lang="en" sz="1200" b="0" i="0" u="none" strike="noStrike" kern="0" cap="none" spc="0" normalizeH="0" baseline="0" noProof="0">
                <a:ln>
                  <a:noFill/>
                </a:ln>
                <a:solidFill>
                  <a:srgbClr val="000000"/>
                </a:solidFill>
                <a:effectLst/>
                <a:uLnTx/>
                <a:uFillTx/>
                <a:latin typeface="Calibri"/>
                <a:ea typeface="Calibri"/>
                <a:cs typeface="Calibri"/>
                <a:sym typeface="Calibri"/>
              </a:rPr>
              <a:pPr marL="0" marR="0" lvl="0" indent="0" algn="r" defTabSz="914400" rtl="0" eaLnBrk="1" fontAlgn="auto" latinLnBrk="0" hangingPunct="1">
                <a:lnSpc>
                  <a:spcPct val="100000"/>
                </a:lnSpc>
                <a:spcBef>
                  <a:spcPts val="0"/>
                </a:spcBef>
                <a:spcAft>
                  <a:spcPts val="0"/>
                </a:spcAft>
                <a:buClrTx/>
                <a:buSzPct val="25000"/>
                <a:buFontTx/>
                <a:buNone/>
                <a:tabLst/>
                <a:defRPr/>
              </a:pPr>
              <a:t>115</a:t>
            </a:fld>
            <a:endParaRPr kumimoji="0" lang="en" sz="1200" b="0" i="0" u="none" strike="noStrike" kern="0" cap="none" spc="0" normalizeH="0" baseline="0" noProof="0">
              <a:ln>
                <a:noFill/>
              </a:ln>
              <a:solidFill>
                <a:srgbClr val="000000"/>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3029712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a:p>
            <a:endParaRPr lang="en-US" altLang="en-US"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48493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ChangeArrowheads="1" noTextEdit="1"/>
          </p:cNvSpPr>
          <p:nvPr>
            <p:ph type="sldImg"/>
          </p:nvPr>
        </p:nvSpPr>
        <p:spPr>
          <a:ln/>
        </p:spPr>
      </p:sp>
      <p:sp>
        <p:nvSpPr>
          <p:cNvPr id="30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a:p>
            <a:endParaRPr lang="en-US" altLang="en-US" smtClean="0">
              <a:latin typeface="Arial" panose="020B0604020202020204" pitchFamily="34" charset="0"/>
              <a:cs typeface="Arial" panose="020B0604020202020204" pitchFamily="34" charset="0"/>
            </a:endParaRPr>
          </a:p>
        </p:txBody>
      </p:sp>
      <p:sp>
        <p:nvSpPr>
          <p:cNvPr id="30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b="1">
                <a:solidFill>
                  <a:schemeClr val="tx1"/>
                </a:solidFill>
                <a:latin typeface="Verdana" panose="020B0604030504040204" pitchFamily="34" charset="0"/>
                <a:ea typeface="MS PGothic" panose="020B0600070205080204" pitchFamily="34" charset="-128"/>
              </a:defRPr>
            </a:lvl1pPr>
            <a:lvl2pPr marL="742950" indent="-285750" defTabSz="928688">
              <a:defRPr b="1">
                <a:solidFill>
                  <a:schemeClr val="tx1"/>
                </a:solidFill>
                <a:latin typeface="Verdana" panose="020B0604030504040204" pitchFamily="34" charset="0"/>
                <a:ea typeface="MS PGothic" panose="020B0600070205080204" pitchFamily="34" charset="-128"/>
              </a:defRPr>
            </a:lvl2pPr>
            <a:lvl3pPr marL="1143000" indent="-228600" defTabSz="928688">
              <a:defRPr b="1">
                <a:solidFill>
                  <a:schemeClr val="tx1"/>
                </a:solidFill>
                <a:latin typeface="Verdana" panose="020B0604030504040204" pitchFamily="34" charset="0"/>
                <a:ea typeface="MS PGothic" panose="020B0600070205080204" pitchFamily="34" charset="-128"/>
              </a:defRPr>
            </a:lvl3pPr>
            <a:lvl4pPr marL="1600200" indent="-228600" defTabSz="928688">
              <a:defRPr b="1">
                <a:solidFill>
                  <a:schemeClr val="tx1"/>
                </a:solidFill>
                <a:latin typeface="Verdana" panose="020B0604030504040204" pitchFamily="34" charset="0"/>
                <a:ea typeface="MS PGothic" panose="020B0600070205080204" pitchFamily="34" charset="-128"/>
              </a:defRPr>
            </a:lvl4pPr>
            <a:lvl5pPr marL="2057400" indent="-228600" defTabSz="928688">
              <a:defRPr b="1">
                <a:solidFill>
                  <a:schemeClr val="tx1"/>
                </a:solidFill>
                <a:latin typeface="Verdana" panose="020B0604030504040204" pitchFamily="34" charset="0"/>
                <a:ea typeface="MS PGothic" panose="020B0600070205080204" pitchFamily="34" charset="-128"/>
              </a:defRPr>
            </a:lvl5pPr>
            <a:lvl6pPr marL="2514600" indent="-228600" defTabSz="928688"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28688"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28688"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28688"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28688" rtl="0" eaLnBrk="1" fontAlgn="base" latinLnBrk="0" hangingPunct="1">
              <a:lnSpc>
                <a:spcPct val="100000"/>
              </a:lnSpc>
              <a:spcBef>
                <a:spcPct val="0"/>
              </a:spcBef>
              <a:spcAft>
                <a:spcPct val="0"/>
              </a:spcAft>
              <a:buClrTx/>
              <a:buSzTx/>
              <a:buFontTx/>
              <a:buNone/>
              <a:tabLst/>
              <a:defRPr/>
            </a:pPr>
            <a:fld id="{135DAD0D-6921-487E-A092-5267E3F0538A}"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28688" rtl="0" eaLnBrk="1" fontAlgn="base" latinLnBrk="0" hangingPunct="1">
                <a:lnSpc>
                  <a:spcPct val="100000"/>
                </a:lnSpc>
                <a:spcBef>
                  <a:spcPct val="0"/>
                </a:spcBef>
                <a:spcAft>
                  <a:spcPct val="0"/>
                </a:spcAft>
                <a:buClrTx/>
                <a:buSzTx/>
                <a:buFontTx/>
                <a:buNone/>
                <a:tabLst/>
                <a:defRPr/>
              </a:pPr>
              <a:t>24</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964486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ChangeArrowheads="1" noTextEdit="1"/>
          </p:cNvSpPr>
          <p:nvPr>
            <p:ph type="sldImg"/>
          </p:nvPr>
        </p:nvSpPr>
        <p:spPr>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Clr>
                <a:srgbClr val="008000"/>
              </a:buClr>
            </a:pPr>
            <a:endParaRPr lang="en-US" altLang="en-US" smtClean="0">
              <a:solidFill>
                <a:srgbClr val="0D0D0D"/>
              </a:solidFill>
              <a:latin typeface="Arial" panose="020B0604020202020204" pitchFamily="34" charset="0"/>
              <a:cs typeface="Arial" panose="020B0604020202020204" pitchFamily="34"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b="1">
                <a:solidFill>
                  <a:schemeClr val="tx1"/>
                </a:solidFill>
                <a:latin typeface="Verdana" panose="020B0604030504040204" pitchFamily="34" charset="0"/>
                <a:ea typeface="MS PGothic" panose="020B0600070205080204" pitchFamily="34" charset="-128"/>
              </a:defRPr>
            </a:lvl1pPr>
            <a:lvl2pPr marL="742950" indent="-285750" defTabSz="928688">
              <a:defRPr b="1">
                <a:solidFill>
                  <a:schemeClr val="tx1"/>
                </a:solidFill>
                <a:latin typeface="Verdana" panose="020B0604030504040204" pitchFamily="34" charset="0"/>
                <a:ea typeface="MS PGothic" panose="020B0600070205080204" pitchFamily="34" charset="-128"/>
              </a:defRPr>
            </a:lvl2pPr>
            <a:lvl3pPr marL="1143000" indent="-228600" defTabSz="928688">
              <a:defRPr b="1">
                <a:solidFill>
                  <a:schemeClr val="tx1"/>
                </a:solidFill>
                <a:latin typeface="Verdana" panose="020B0604030504040204" pitchFamily="34" charset="0"/>
                <a:ea typeface="MS PGothic" panose="020B0600070205080204" pitchFamily="34" charset="-128"/>
              </a:defRPr>
            </a:lvl3pPr>
            <a:lvl4pPr marL="1600200" indent="-228600" defTabSz="928688">
              <a:defRPr b="1">
                <a:solidFill>
                  <a:schemeClr val="tx1"/>
                </a:solidFill>
                <a:latin typeface="Verdana" panose="020B0604030504040204" pitchFamily="34" charset="0"/>
                <a:ea typeface="MS PGothic" panose="020B0600070205080204" pitchFamily="34" charset="-128"/>
              </a:defRPr>
            </a:lvl4pPr>
            <a:lvl5pPr marL="2057400" indent="-228600" defTabSz="928688">
              <a:defRPr b="1">
                <a:solidFill>
                  <a:schemeClr val="tx1"/>
                </a:solidFill>
                <a:latin typeface="Verdana" panose="020B0604030504040204" pitchFamily="34" charset="0"/>
                <a:ea typeface="MS PGothic" panose="020B0600070205080204" pitchFamily="34" charset="-128"/>
              </a:defRPr>
            </a:lvl5pPr>
            <a:lvl6pPr marL="2514600" indent="-228600" defTabSz="928688"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28688"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28688"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28688"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28688" rtl="0" eaLnBrk="1" fontAlgn="base" latinLnBrk="0" hangingPunct="1">
              <a:lnSpc>
                <a:spcPct val="100000"/>
              </a:lnSpc>
              <a:spcBef>
                <a:spcPct val="0"/>
              </a:spcBef>
              <a:spcAft>
                <a:spcPct val="0"/>
              </a:spcAft>
              <a:buClrTx/>
              <a:buSzTx/>
              <a:buFontTx/>
              <a:buNone/>
              <a:tabLst/>
              <a:defRPr/>
            </a:pPr>
            <a:fld id="{4B442BAE-FF39-4BD2-AEDB-425A1F1F9F1F}"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28688" rtl="0" eaLnBrk="1" fontAlgn="base" latinLnBrk="0" hangingPunct="1">
                <a:lnSpc>
                  <a:spcPct val="100000"/>
                </a:lnSpc>
                <a:spcBef>
                  <a:spcPct val="0"/>
                </a:spcBef>
                <a:spcAft>
                  <a:spcPct val="0"/>
                </a:spcAft>
                <a:buClrTx/>
                <a:buSzTx/>
                <a:buFontTx/>
                <a:buNone/>
                <a:tabLst/>
                <a:defRPr/>
              </a:pPr>
              <a:t>25</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3421545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ChangeArrowheads="1" noTextEdit="1"/>
          </p:cNvSpPr>
          <p:nvPr>
            <p:ph type="sldImg"/>
          </p:nvPr>
        </p:nvSpPr>
        <p:spPr>
          <a:ln/>
        </p:spPr>
      </p:sp>
      <p:sp>
        <p:nvSpPr>
          <p:cNvPr id="348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cs typeface="Arial" panose="020B0604020202020204" pitchFamily="34" charset="0"/>
            </a:endParaRPr>
          </a:p>
        </p:txBody>
      </p:sp>
      <p:sp>
        <p:nvSpPr>
          <p:cNvPr id="348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b="1">
                <a:solidFill>
                  <a:schemeClr val="tx1"/>
                </a:solidFill>
                <a:latin typeface="Verdana" panose="020B0604030504040204" pitchFamily="34" charset="0"/>
                <a:ea typeface="MS PGothic" panose="020B0600070205080204" pitchFamily="34" charset="-128"/>
              </a:defRPr>
            </a:lvl1pPr>
            <a:lvl2pPr marL="742950" indent="-285750" defTabSz="938213">
              <a:defRPr b="1">
                <a:solidFill>
                  <a:schemeClr val="tx1"/>
                </a:solidFill>
                <a:latin typeface="Verdana" panose="020B0604030504040204" pitchFamily="34" charset="0"/>
                <a:ea typeface="MS PGothic" panose="020B0600070205080204" pitchFamily="34" charset="-128"/>
              </a:defRPr>
            </a:lvl2pPr>
            <a:lvl3pPr marL="1143000" indent="-228600" defTabSz="938213">
              <a:defRPr b="1">
                <a:solidFill>
                  <a:schemeClr val="tx1"/>
                </a:solidFill>
                <a:latin typeface="Verdana" panose="020B0604030504040204" pitchFamily="34" charset="0"/>
                <a:ea typeface="MS PGothic" panose="020B0600070205080204" pitchFamily="34" charset="-128"/>
              </a:defRPr>
            </a:lvl3pPr>
            <a:lvl4pPr marL="1600200" indent="-228600" defTabSz="938213">
              <a:defRPr b="1">
                <a:solidFill>
                  <a:schemeClr val="tx1"/>
                </a:solidFill>
                <a:latin typeface="Verdana" panose="020B0604030504040204" pitchFamily="34" charset="0"/>
                <a:ea typeface="MS PGothic" panose="020B0600070205080204" pitchFamily="34" charset="-128"/>
              </a:defRPr>
            </a:lvl4pPr>
            <a:lvl5pPr marL="2057400" indent="-228600" defTabSz="938213">
              <a:defRPr b="1">
                <a:solidFill>
                  <a:schemeClr val="tx1"/>
                </a:solidFill>
                <a:latin typeface="Verdana" panose="020B0604030504040204" pitchFamily="34" charset="0"/>
                <a:ea typeface="MS PGothic" panose="020B0600070205080204" pitchFamily="34" charset="-128"/>
              </a:defRPr>
            </a:lvl5pPr>
            <a:lvl6pPr marL="25146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38213" rtl="0" eaLnBrk="1" fontAlgn="base" latinLnBrk="0" hangingPunct="1">
              <a:lnSpc>
                <a:spcPct val="100000"/>
              </a:lnSpc>
              <a:spcBef>
                <a:spcPct val="0"/>
              </a:spcBef>
              <a:spcAft>
                <a:spcPct val="0"/>
              </a:spcAft>
              <a:buClrTx/>
              <a:buSzTx/>
              <a:buFontTx/>
              <a:buNone/>
              <a:tabLst/>
              <a:defRPr/>
            </a:pPr>
            <a:fld id="{951E7CD4-0C6C-4E6B-8961-59C0F5377D7C}"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8213" rtl="0" eaLnBrk="1" fontAlgn="base" latinLnBrk="0" hangingPunct="1">
                <a:lnSpc>
                  <a:spcPct val="100000"/>
                </a:lnSpc>
                <a:spcBef>
                  <a:spcPct val="0"/>
                </a:spcBef>
                <a:spcAft>
                  <a:spcPct val="0"/>
                </a:spcAft>
                <a:buClrTx/>
                <a:buSzTx/>
                <a:buFontTx/>
                <a:buNone/>
                <a:tabLst/>
                <a:defRPr/>
              </a:pPr>
              <a:t>26</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531318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ChangeArrowheads="1" noTextEdit="1"/>
          </p:cNvSpPr>
          <p:nvPr>
            <p:ph type="sldImg"/>
          </p:nvPr>
        </p:nvSpPr>
        <p:spPr>
          <a:ln/>
        </p:spPr>
      </p:sp>
      <p:sp>
        <p:nvSpPr>
          <p:cNvPr id="3686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latin typeface="Arial" panose="020B0604020202020204" pitchFamily="34" charset="0"/>
                <a:cs typeface="Arial" panose="020B0604020202020204" pitchFamily="34" charset="0"/>
              </a:rPr>
              <a:t> </a:t>
            </a:r>
          </a:p>
          <a:p>
            <a:endParaRPr lang="en-US" altLang="en-US" smtClean="0">
              <a:latin typeface="Arial" panose="020B0604020202020204" pitchFamily="34" charset="0"/>
              <a:cs typeface="Arial" panose="020B0604020202020204" pitchFamily="34" charset="0"/>
            </a:endParaRPr>
          </a:p>
        </p:txBody>
      </p:sp>
      <p:sp>
        <p:nvSpPr>
          <p:cNvPr id="3686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b="1">
                <a:solidFill>
                  <a:schemeClr val="tx1"/>
                </a:solidFill>
                <a:latin typeface="Verdana" panose="020B0604030504040204" pitchFamily="34" charset="0"/>
                <a:ea typeface="MS PGothic" panose="020B0600070205080204" pitchFamily="34" charset="-128"/>
              </a:defRPr>
            </a:lvl1pPr>
            <a:lvl2pPr marL="742950" indent="-285750" defTabSz="938213">
              <a:defRPr b="1">
                <a:solidFill>
                  <a:schemeClr val="tx1"/>
                </a:solidFill>
                <a:latin typeface="Verdana" panose="020B0604030504040204" pitchFamily="34" charset="0"/>
                <a:ea typeface="MS PGothic" panose="020B0600070205080204" pitchFamily="34" charset="-128"/>
              </a:defRPr>
            </a:lvl2pPr>
            <a:lvl3pPr marL="1143000" indent="-228600" defTabSz="938213">
              <a:defRPr b="1">
                <a:solidFill>
                  <a:schemeClr val="tx1"/>
                </a:solidFill>
                <a:latin typeface="Verdana" panose="020B0604030504040204" pitchFamily="34" charset="0"/>
                <a:ea typeface="MS PGothic" panose="020B0600070205080204" pitchFamily="34" charset="-128"/>
              </a:defRPr>
            </a:lvl3pPr>
            <a:lvl4pPr marL="1600200" indent="-228600" defTabSz="938213">
              <a:defRPr b="1">
                <a:solidFill>
                  <a:schemeClr val="tx1"/>
                </a:solidFill>
                <a:latin typeface="Verdana" panose="020B0604030504040204" pitchFamily="34" charset="0"/>
                <a:ea typeface="MS PGothic" panose="020B0600070205080204" pitchFamily="34" charset="-128"/>
              </a:defRPr>
            </a:lvl4pPr>
            <a:lvl5pPr marL="2057400" indent="-228600" defTabSz="938213">
              <a:defRPr b="1">
                <a:solidFill>
                  <a:schemeClr val="tx1"/>
                </a:solidFill>
                <a:latin typeface="Verdana" panose="020B0604030504040204" pitchFamily="34" charset="0"/>
                <a:ea typeface="MS PGothic" panose="020B0600070205080204" pitchFamily="34" charset="-128"/>
              </a:defRPr>
            </a:lvl5pPr>
            <a:lvl6pPr marL="25146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938213"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marL="0" marR="0" lvl="0" indent="0" algn="r" defTabSz="938213" rtl="0" eaLnBrk="1" fontAlgn="base" latinLnBrk="0" hangingPunct="1">
              <a:lnSpc>
                <a:spcPct val="100000"/>
              </a:lnSpc>
              <a:spcBef>
                <a:spcPct val="0"/>
              </a:spcBef>
              <a:spcAft>
                <a:spcPct val="0"/>
              </a:spcAft>
              <a:buClrTx/>
              <a:buSzTx/>
              <a:buFontTx/>
              <a:buNone/>
              <a:tabLst/>
              <a:defRPr/>
            </a:pPr>
            <a:fld id="{A9CF7184-FF1D-4EEF-B19C-DC14BEF6752D}"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rPr>
              <a:pPr marL="0" marR="0" lvl="0" indent="0" algn="r" defTabSz="938213" rtl="0" eaLnBrk="1" fontAlgn="base" latinLnBrk="0" hangingPunct="1">
                <a:lnSpc>
                  <a:spcPct val="100000"/>
                </a:lnSpc>
                <a:spcBef>
                  <a:spcPct val="0"/>
                </a:spcBef>
                <a:spcAft>
                  <a:spcPct val="0"/>
                </a:spcAft>
                <a:buClrTx/>
                <a:buSzTx/>
                <a:buFontTx/>
                <a:buNone/>
                <a:tabLst/>
                <a:defRPr/>
              </a:pPr>
              <a:t>27</a:t>
            </a:fld>
            <a:endPar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S PGothic" panose="020B0600070205080204" pitchFamily="34" charset="-128"/>
              <a:cs typeface="+mn-cs"/>
            </a:endParaRPr>
          </a:p>
        </p:txBody>
      </p:sp>
    </p:spTree>
    <p:extLst>
      <p:ext uri="{BB962C8B-B14F-4D97-AF65-F5344CB8AC3E}">
        <p14:creationId xmlns:p14="http://schemas.microsoft.com/office/powerpoint/2010/main" val="1294062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EE2477F-51EA-441A-8C45-533B0985FD37}" type="datetimeFigureOut">
              <a:rPr lang="en-US" smtClean="0"/>
              <a:t>4/26/2019</a:t>
            </a:fld>
            <a:endParaRPr lang="en-US"/>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400C52AE-C289-489A-93C5-BA28204557F8}" type="slidenum">
              <a:rPr lang="en-US" smtClean="0"/>
              <a:t>‹#›</a:t>
            </a:fld>
            <a:endParaRPr lang="en-US"/>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4199736390"/>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9838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8367550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8D29F5A-AFEA-48C0-A114-700CE7DB1F66}"/>
              </a:ext>
            </a:extLst>
          </p:cNvPr>
          <p:cNvSpPr/>
          <p:nvPr/>
        </p:nvSpPr>
        <p:spPr>
          <a:xfrm>
            <a:off x="5683251" y="152401"/>
            <a:ext cx="6407149" cy="2968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013" b="0">
              <a:solidFill>
                <a:prstClr val="white"/>
              </a:solidFill>
            </a:endParaRPr>
          </a:p>
        </p:txBody>
      </p:sp>
      <p:sp>
        <p:nvSpPr>
          <p:cNvPr id="2" name="Title 1"/>
          <p:cNvSpPr>
            <a:spLocks noGrp="1"/>
          </p:cNvSpPr>
          <p:nvPr>
            <p:ph type="ctrTitle"/>
          </p:nvPr>
        </p:nvSpPr>
        <p:spPr>
          <a:xfrm>
            <a:off x="1727201" y="1905006"/>
            <a:ext cx="9939867" cy="1470025"/>
          </a:xfrm>
        </p:spPr>
        <p:txBody>
          <a:bodyPr>
            <a:noAutofit/>
          </a:bodyPr>
          <a:lstStyle>
            <a:lvl1pPr marL="0" algn="ctr" defTabSz="257175" rtl="0" eaLnBrk="1" latinLnBrk="0" hangingPunct="1">
              <a:defRPr lang="en-US" sz="2925" kern="1200" dirty="0">
                <a:solidFill>
                  <a:schemeClr val="accent1"/>
                </a:solidFill>
                <a:latin typeface="Georgia"/>
                <a:ea typeface="+mn-ea"/>
                <a:cs typeface="Georgia"/>
              </a:defRPr>
            </a:lvl1pPr>
          </a:lstStyle>
          <a:p>
            <a:r>
              <a:rPr lang="en-US" dirty="0"/>
              <a:t>Click to edit Master title style</a:t>
            </a:r>
          </a:p>
        </p:txBody>
      </p:sp>
      <p:sp>
        <p:nvSpPr>
          <p:cNvPr id="3" name="Subtitle 2"/>
          <p:cNvSpPr>
            <a:spLocks noGrp="1"/>
          </p:cNvSpPr>
          <p:nvPr>
            <p:ph type="subTitle" idx="1"/>
          </p:nvPr>
        </p:nvSpPr>
        <p:spPr>
          <a:xfrm>
            <a:off x="1744133" y="3962400"/>
            <a:ext cx="9939867" cy="1752600"/>
          </a:xfrm>
        </p:spPr>
        <p:txBody>
          <a:bodyPr/>
          <a:lstStyle>
            <a:lvl1pPr marL="0" indent="0" algn="ctr" defTabSz="257175" rtl="0" eaLnBrk="0" latinLnBrk="0" hangingPunct="0">
              <a:buNone/>
              <a:defRPr lang="en-US" sz="1575" kern="1200" dirty="0">
                <a:solidFill>
                  <a:schemeClr val="tx1">
                    <a:lumMod val="75000"/>
                    <a:lumOff val="25000"/>
                  </a:schemeClr>
                </a:solidFill>
                <a:latin typeface="Georgia"/>
                <a:ea typeface="+mn-ea"/>
                <a:cs typeface="Georgia"/>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r>
              <a:rPr lang="en-US"/>
              <a:t>Click to edit Master subtitle style</a:t>
            </a:r>
            <a:endParaRPr lang="en-US" dirty="0"/>
          </a:p>
        </p:txBody>
      </p:sp>
      <p:sp>
        <p:nvSpPr>
          <p:cNvPr id="5" name="Date Placeholder 3">
            <a:extLst>
              <a:ext uri="{FF2B5EF4-FFF2-40B4-BE49-F238E27FC236}">
                <a16:creationId xmlns:a16="http://schemas.microsoft.com/office/drawing/2014/main" id="{A163ED7C-0C2C-4C31-8F2E-B2EDEB4942E3}"/>
              </a:ext>
            </a:extLst>
          </p:cNvPr>
          <p:cNvSpPr>
            <a:spLocks noGrp="1"/>
          </p:cNvSpPr>
          <p:nvPr>
            <p:ph type="dt" sz="half" idx="10"/>
          </p:nvPr>
        </p:nvSpPr>
        <p:spPr>
          <a:xfrm>
            <a:off x="2032000" y="6400801"/>
            <a:ext cx="2844800" cy="365125"/>
          </a:xfrm>
        </p:spPr>
        <p:txBody>
          <a:bodyPr/>
          <a:lstStyle>
            <a:lvl1pPr>
              <a:defRPr b="1"/>
            </a:lvl1pPr>
          </a:lstStyle>
          <a:p>
            <a:pPr>
              <a:defRPr/>
            </a:pPr>
            <a:fld id="{25FAFFE6-893C-4BD3-ABCB-F5FC6C7451ED}" type="datetimeFigureOut">
              <a:rPr lang="en-US" altLang="en-US"/>
              <a:pPr>
                <a:defRPr/>
              </a:pPr>
              <a:t>4/26/2019</a:t>
            </a:fld>
            <a:endParaRPr lang="en-US" altLang="en-US"/>
          </a:p>
        </p:txBody>
      </p:sp>
    </p:spTree>
    <p:extLst>
      <p:ext uri="{BB962C8B-B14F-4D97-AF65-F5344CB8AC3E}">
        <p14:creationId xmlns:p14="http://schemas.microsoft.com/office/powerpoint/2010/main" val="1539068961"/>
      </p:ext>
    </p:extLst>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510791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0000"/>
                </a:solidFill>
              </a:defRPr>
            </a:lvl1pPr>
          </a:lstStyle>
          <a:p>
            <a:r>
              <a:rPr lang="en-US" dirty="0"/>
              <a:t>Click to edit Master title style</a:t>
            </a:r>
          </a:p>
        </p:txBody>
      </p:sp>
    </p:spTree>
    <p:extLst>
      <p:ext uri="{BB962C8B-B14F-4D97-AF65-F5344CB8AC3E}">
        <p14:creationId xmlns:p14="http://schemas.microsoft.com/office/powerpoint/2010/main" val="3128448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C711D6-7825-4CDB-9663-DD2C70BBF9CB}"/>
              </a:ext>
            </a:extLst>
          </p:cNvPr>
          <p:cNvSpPr>
            <a:spLocks noGrp="1"/>
          </p:cNvSpPr>
          <p:nvPr>
            <p:ph type="dt" sz="half" idx="10"/>
          </p:nvPr>
        </p:nvSpPr>
        <p:spPr/>
        <p:txBody>
          <a:bodyPr/>
          <a:lstStyle>
            <a:lvl1pPr eaLnBrk="0" hangingPunct="0">
              <a:defRPr b="1">
                <a:latin typeface="Verdana" panose="020B0604030504040204" pitchFamily="34" charset="0"/>
              </a:defRPr>
            </a:lvl1pPr>
          </a:lstStyle>
          <a:p>
            <a:pPr>
              <a:defRPr/>
            </a:pPr>
            <a:fld id="{255D0075-61E3-4F38-9C9B-213E84476BC7}" type="datetimeFigureOut">
              <a:rPr lang="en-US" altLang="en-US"/>
              <a:pPr>
                <a:defRPr/>
              </a:pPr>
              <a:t>4/26/2019</a:t>
            </a:fld>
            <a:endParaRPr lang="en-US" altLang="en-US"/>
          </a:p>
        </p:txBody>
      </p:sp>
      <p:sp>
        <p:nvSpPr>
          <p:cNvPr id="3" name="Footer Placeholder 2">
            <a:extLst>
              <a:ext uri="{FF2B5EF4-FFF2-40B4-BE49-F238E27FC236}">
                <a16:creationId xmlns:a16="http://schemas.microsoft.com/office/drawing/2014/main" id="{30C08FAF-A5D2-41AE-A816-EC5251302F25}"/>
              </a:ext>
            </a:extLst>
          </p:cNvPr>
          <p:cNvSpPr>
            <a:spLocks noGrp="1"/>
          </p:cNvSpPr>
          <p:nvPr>
            <p:ph type="ftr" sz="quarter" idx="11"/>
          </p:nvPr>
        </p:nvSpPr>
        <p:spPr>
          <a:xfrm>
            <a:off x="4165600" y="6356351"/>
            <a:ext cx="3860800" cy="365125"/>
          </a:xfrm>
        </p:spPr>
        <p:txBody>
          <a:bodyPr/>
          <a:lstStyle>
            <a:lvl1pPr defTabSz="914400" eaLnBrk="0" fontAlgn="base" hangingPunct="0">
              <a:spcBef>
                <a:spcPct val="0"/>
              </a:spcBef>
              <a:spcAft>
                <a:spcPct val="0"/>
              </a:spcAft>
              <a:defRPr b="1">
                <a:solidFill>
                  <a:srgbClr val="333333"/>
                </a:solidFill>
                <a:latin typeface="Verdana" panose="020B0604030504040204" pitchFamily="34" charset="0"/>
                <a:ea typeface="MS PGothic" panose="020B0600070205080204" pitchFamily="34" charset="-128"/>
                <a:cs typeface="+mn-cs"/>
              </a:defRPr>
            </a:lvl1pPr>
          </a:lstStyle>
          <a:p>
            <a:pPr>
              <a:defRPr/>
            </a:pPr>
            <a:endParaRPr lang="en-US"/>
          </a:p>
        </p:txBody>
      </p:sp>
      <p:sp>
        <p:nvSpPr>
          <p:cNvPr id="4" name="Slide Number Placeholder 3">
            <a:extLst>
              <a:ext uri="{FF2B5EF4-FFF2-40B4-BE49-F238E27FC236}">
                <a16:creationId xmlns:a16="http://schemas.microsoft.com/office/drawing/2014/main" id="{4F876779-7914-45CF-93B0-1D3D7FCA7B03}"/>
              </a:ext>
            </a:extLst>
          </p:cNvPr>
          <p:cNvSpPr>
            <a:spLocks noGrp="1"/>
          </p:cNvSpPr>
          <p:nvPr>
            <p:ph type="sldNum" sz="quarter" idx="12"/>
          </p:nvPr>
        </p:nvSpPr>
        <p:spPr>
          <a:xfrm>
            <a:off x="8737600" y="6356351"/>
            <a:ext cx="2844800" cy="365125"/>
          </a:xfrm>
        </p:spPr>
        <p:txBody>
          <a:bodyPr anchor="t"/>
          <a:lstStyle>
            <a:lvl1pPr>
              <a:defRPr>
                <a:solidFill>
                  <a:srgbClr val="333333"/>
                </a:solidFill>
              </a:defRPr>
            </a:lvl1pPr>
          </a:lstStyle>
          <a:p>
            <a:pPr>
              <a:defRPr/>
            </a:pPr>
            <a:fld id="{4FB8A693-F0EA-4238-BAC7-8FEC4113496F}" type="slidenum">
              <a:rPr lang="en-US" altLang="en-US"/>
              <a:pPr>
                <a:defRPr/>
              </a:pPr>
              <a:t>‹#›</a:t>
            </a:fld>
            <a:endParaRPr lang="en-US" altLang="en-US"/>
          </a:p>
        </p:txBody>
      </p:sp>
    </p:spTree>
    <p:extLst>
      <p:ext uri="{BB962C8B-B14F-4D97-AF65-F5344CB8AC3E}">
        <p14:creationId xmlns:p14="http://schemas.microsoft.com/office/powerpoint/2010/main" val="30240259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61780D6-4EC5-4830-986F-BA96B637BAF2}"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36134127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1780D6-4EC5-4830-986F-BA96B637BAF2}"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84938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61780D6-4EC5-4830-986F-BA96B637BAF2}"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23196068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61780D6-4EC5-4830-986F-BA96B637BAF2}"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2554613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EE2477F-51EA-441A-8C45-533B0985FD37}"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26051959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61780D6-4EC5-4830-986F-BA96B637BAF2}" type="datetimeFigureOut">
              <a:rPr lang="en-US" smtClean="0"/>
              <a:t>4/26/2019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20660879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61780D6-4EC5-4830-986F-BA96B637BAF2}" type="datetimeFigureOut">
              <a:rPr lang="en-US" smtClean="0"/>
              <a:t>4/26/2019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3845233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1780D6-4EC5-4830-986F-BA96B637BAF2}" type="datetimeFigureOut">
              <a:rPr lang="en-US" smtClean="0"/>
              <a:t>4/26/2019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35816453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61780D6-4EC5-4830-986F-BA96B637BAF2}"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18694275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61780D6-4EC5-4830-986F-BA96B637BAF2}"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31323026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1780D6-4EC5-4830-986F-BA96B637BAF2}"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16577396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61780D6-4EC5-4830-986F-BA96B637BAF2}" type="datetimeFigureOut">
              <a:rPr lang="en-US" smtClean="0"/>
              <a:t>4/26/2019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68FC661-0775-49A9-BA73-5CE0FC9ACB01}" type="slidenum">
              <a:rPr lang="en-US" smtClean="0"/>
              <a:t>‹#›</a:t>
            </a:fld>
            <a:endParaRPr lang="en-US"/>
          </a:p>
        </p:txBody>
      </p:sp>
    </p:spTree>
    <p:extLst>
      <p:ext uri="{BB962C8B-B14F-4D97-AF65-F5344CB8AC3E}">
        <p14:creationId xmlns:p14="http://schemas.microsoft.com/office/powerpoint/2010/main" val="34686706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914400" y="1371600"/>
            <a:ext cx="10464800" cy="1927200"/>
          </a:xfrm>
          <a:prstGeom prst="rect">
            <a:avLst/>
          </a:prstGeom>
          <a:noFill/>
          <a:ln>
            <a:noFill/>
          </a:ln>
        </p:spPr>
        <p:txBody>
          <a:bodyPr wrap="square" lIns="91425" tIns="91425" rIns="91425" bIns="91425" anchor="b" anchorCtr="0"/>
          <a:lstStyle>
            <a:lvl1pPr marL="0" marR="0" lvl="0" indent="0" algn="l" rtl="0">
              <a:spcBef>
                <a:spcPts val="0"/>
              </a:spcBef>
              <a:buClr>
                <a:schemeClr val="dk2"/>
              </a:buClr>
              <a:buFont typeface="Arial"/>
              <a:buNone/>
              <a:defRPr sz="54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0" name="Shape 60"/>
          <p:cNvSpPr txBox="1">
            <a:spLocks noGrp="1"/>
          </p:cNvSpPr>
          <p:nvPr>
            <p:ph type="subTitle" idx="1"/>
          </p:nvPr>
        </p:nvSpPr>
        <p:spPr>
          <a:xfrm>
            <a:off x="914400" y="3505200"/>
            <a:ext cx="8534400" cy="1752600"/>
          </a:xfrm>
          <a:prstGeom prst="rect">
            <a:avLst/>
          </a:prstGeom>
          <a:noFill/>
          <a:ln>
            <a:noFill/>
          </a:ln>
        </p:spPr>
        <p:txBody>
          <a:bodyPr wrap="square" lIns="91425" tIns="91425" rIns="91425" bIns="91425" anchor="t" anchorCtr="0"/>
          <a:lstStyle>
            <a:lvl1pPr marL="0" marR="0" lvl="0" indent="0" algn="l" rtl="0">
              <a:spcBef>
                <a:spcPts val="480"/>
              </a:spcBef>
              <a:buClr>
                <a:schemeClr val="accent1"/>
              </a:buClr>
              <a:buFont typeface="Arial"/>
              <a:buNone/>
              <a:defRPr sz="2400" b="0" i="0" u="none" strike="noStrike" cap="none">
                <a:solidFill>
                  <a:srgbClr val="3F3F3F"/>
                </a:solidFill>
                <a:latin typeface="Arial"/>
                <a:ea typeface="Arial"/>
                <a:cs typeface="Arial"/>
                <a:sym typeface="Arial"/>
              </a:defRPr>
            </a:lvl1pPr>
            <a:lvl2pPr marL="457200" marR="0" lvl="1" indent="0" algn="ctr" rtl="0">
              <a:spcBef>
                <a:spcPts val="400"/>
              </a:spcBef>
              <a:buClr>
                <a:schemeClr val="accent1"/>
              </a:buClr>
              <a:buFont typeface="Arial"/>
              <a:buNone/>
              <a:defRPr sz="2000" b="0" i="0" u="none" strike="noStrike" cap="none">
                <a:solidFill>
                  <a:srgbClr val="888888"/>
                </a:solidFill>
                <a:latin typeface="Arial"/>
                <a:ea typeface="Arial"/>
                <a:cs typeface="Arial"/>
                <a:sym typeface="Arial"/>
              </a:defRPr>
            </a:lvl2pPr>
            <a:lvl3pPr marL="914400" marR="0" lvl="2" indent="0" algn="ctr" rtl="0">
              <a:spcBef>
                <a:spcPts val="360"/>
              </a:spcBef>
              <a:buClr>
                <a:schemeClr val="accent1"/>
              </a:buClr>
              <a:buFont typeface="Arial"/>
              <a:buNone/>
              <a:defRPr sz="1800" b="0" i="0" u="none" strike="noStrike" cap="none">
                <a:solidFill>
                  <a:srgbClr val="888888"/>
                </a:solidFill>
                <a:latin typeface="Arial"/>
                <a:ea typeface="Arial"/>
                <a:cs typeface="Arial"/>
                <a:sym typeface="Arial"/>
              </a:defRPr>
            </a:lvl3pPr>
            <a:lvl4pPr marL="1371600" marR="0" lvl="3" indent="0" algn="ctr" rtl="0">
              <a:spcBef>
                <a:spcPts val="320"/>
              </a:spcBef>
              <a:buClr>
                <a:schemeClr val="accent1"/>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280"/>
              </a:spcBef>
              <a:buClr>
                <a:schemeClr val="accent1"/>
              </a:buClr>
              <a:buFont typeface="Arial"/>
              <a:buNone/>
              <a:defRPr sz="1400" b="0" i="0" u="none" strike="noStrike" cap="none">
                <a:solidFill>
                  <a:srgbClr val="888888"/>
                </a:solidFill>
                <a:latin typeface="Arial"/>
                <a:ea typeface="Arial"/>
                <a:cs typeface="Arial"/>
                <a:sym typeface="Arial"/>
              </a:defRPr>
            </a:lvl5pPr>
            <a:lvl6pPr marL="2286000" marR="0" lvl="5" indent="0" algn="ctr" rtl="0">
              <a:spcBef>
                <a:spcPts val="260"/>
              </a:spcBef>
              <a:buClr>
                <a:schemeClr val="accent1"/>
              </a:buClr>
              <a:buFont typeface="Arial"/>
              <a:buNone/>
              <a:defRPr sz="1300" b="0" i="0" u="none" strike="noStrike" cap="none">
                <a:solidFill>
                  <a:srgbClr val="888888"/>
                </a:solidFill>
                <a:latin typeface="Arial"/>
                <a:ea typeface="Arial"/>
                <a:cs typeface="Arial"/>
                <a:sym typeface="Arial"/>
              </a:defRPr>
            </a:lvl6pPr>
            <a:lvl7pPr marL="2743200" marR="0" lvl="6" indent="0" algn="ctr" rtl="0">
              <a:spcBef>
                <a:spcPts val="260"/>
              </a:spcBef>
              <a:buClr>
                <a:schemeClr val="accent1"/>
              </a:buClr>
              <a:buFont typeface="Arial"/>
              <a:buNone/>
              <a:defRPr sz="1300" b="0" i="0" u="none" strike="noStrike" cap="none">
                <a:solidFill>
                  <a:srgbClr val="888888"/>
                </a:solidFill>
                <a:latin typeface="Arial"/>
                <a:ea typeface="Arial"/>
                <a:cs typeface="Arial"/>
                <a:sym typeface="Arial"/>
              </a:defRPr>
            </a:lvl7pPr>
            <a:lvl8pPr marL="3200400" marR="0" lvl="7" indent="0" algn="ctr" rtl="0">
              <a:spcBef>
                <a:spcPts val="260"/>
              </a:spcBef>
              <a:buClr>
                <a:schemeClr val="accent1"/>
              </a:buClr>
              <a:buFont typeface="Arial"/>
              <a:buNone/>
              <a:defRPr sz="1300" b="0" i="0" u="none" strike="noStrike" cap="none">
                <a:solidFill>
                  <a:srgbClr val="888888"/>
                </a:solidFill>
                <a:latin typeface="Arial"/>
                <a:ea typeface="Arial"/>
                <a:cs typeface="Arial"/>
                <a:sym typeface="Arial"/>
              </a:defRPr>
            </a:lvl8pPr>
            <a:lvl9pPr marL="3657600" marR="0" lvl="8" indent="0" algn="ctr" rtl="0">
              <a:spcBef>
                <a:spcPts val="260"/>
              </a:spcBef>
              <a:buClr>
                <a:schemeClr val="accent1"/>
              </a:buClr>
              <a:buFont typeface="Arial"/>
              <a:buNone/>
              <a:defRPr sz="1300" b="0" i="0" u="none" strike="noStrike" cap="none">
                <a:solidFill>
                  <a:srgbClr val="888888"/>
                </a:solidFill>
                <a:latin typeface="Arial"/>
                <a:ea typeface="Arial"/>
                <a:cs typeface="Arial"/>
                <a:sym typeface="Arial"/>
              </a:defRPr>
            </a:lvl9pPr>
          </a:lstStyle>
          <a:p>
            <a:endParaRPr/>
          </a:p>
        </p:txBody>
      </p:sp>
      <p:sp>
        <p:nvSpPr>
          <p:cNvPr id="61" name="Shape 61"/>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2" name="Shape 62"/>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3" name="Shape 63"/>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cxnSp>
        <p:nvCxnSpPr>
          <p:cNvPr id="64" name="Shape 64"/>
          <p:cNvCxnSpPr/>
          <p:nvPr/>
        </p:nvCxnSpPr>
        <p:spPr>
          <a:xfrm>
            <a:off x="914400" y="3398520"/>
            <a:ext cx="10464800" cy="1500"/>
          </a:xfrm>
          <a:prstGeom prst="straightConnector1">
            <a:avLst/>
          </a:prstGeom>
          <a:noFill/>
          <a:ln w="19050"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15371886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65"/>
        <p:cNvGrpSpPr/>
        <p:nvPr/>
      </p:nvGrpSpPr>
      <p:grpSpPr>
        <a:xfrm>
          <a:off x="0" y="0"/>
          <a:ext cx="0" cy="0"/>
          <a:chOff x="0" y="0"/>
          <a:chExt cx="0" cy="0"/>
        </a:xfrm>
      </p:grpSpPr>
      <p:sp>
        <p:nvSpPr>
          <p:cNvPr id="66" name="Shape 66"/>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7" name="Shape 67"/>
          <p:cNvSpPr txBox="1">
            <a:spLocks noGrp="1"/>
          </p:cNvSpPr>
          <p:nvPr>
            <p:ph type="body" idx="1"/>
          </p:nvPr>
        </p:nvSpPr>
        <p:spPr>
          <a:xfrm>
            <a:off x="609600" y="1600200"/>
            <a:ext cx="10972800" cy="48768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58419" algn="l" rtl="0">
              <a:spcBef>
                <a:spcPts val="28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795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6pPr>
            <a:lvl7pPr marL="1554480" marR="0" lvl="6" indent="-10033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7pPr>
            <a:lvl8pPr marL="1737360" marR="0" lvl="7" indent="-10541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8pPr>
            <a:lvl9pPr marL="1920240" marR="0" lvl="8" indent="-110489"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68" name="Shape 68"/>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69" name="Shape 69"/>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70" name="Shape 70"/>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spTree>
    <p:extLst>
      <p:ext uri="{BB962C8B-B14F-4D97-AF65-F5344CB8AC3E}">
        <p14:creationId xmlns:p14="http://schemas.microsoft.com/office/powerpoint/2010/main" val="426145054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2"/>
        </a:solidFill>
        <a:effectLst/>
      </p:bgPr>
    </p:bg>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963084" y="2362200"/>
            <a:ext cx="10363200" cy="2200200"/>
          </a:xfrm>
          <a:prstGeom prst="rect">
            <a:avLst/>
          </a:prstGeom>
          <a:noFill/>
          <a:ln>
            <a:noFill/>
          </a:ln>
        </p:spPr>
        <p:txBody>
          <a:bodyPr wrap="square" lIns="91425" tIns="91425" rIns="91425" bIns="91425" anchor="b" anchorCtr="0"/>
          <a:lstStyle>
            <a:lvl1pPr marL="0" marR="0" lvl="0" indent="0" algn="l" rtl="0">
              <a:spcBef>
                <a:spcPts val="0"/>
              </a:spcBef>
              <a:buClr>
                <a:schemeClr val="lt2"/>
              </a:buClr>
              <a:buFont typeface="Arial"/>
              <a:buNone/>
              <a:defRPr sz="4800" b="0"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3" name="Shape 73"/>
          <p:cNvSpPr txBox="1">
            <a:spLocks noGrp="1"/>
          </p:cNvSpPr>
          <p:nvPr>
            <p:ph type="body" idx="1"/>
          </p:nvPr>
        </p:nvSpPr>
        <p:spPr>
          <a:xfrm>
            <a:off x="963084" y="4626864"/>
            <a:ext cx="10363200" cy="1500300"/>
          </a:xfrm>
          <a:prstGeom prst="rect">
            <a:avLst/>
          </a:prstGeom>
          <a:noFill/>
          <a:ln>
            <a:noFill/>
          </a:ln>
        </p:spPr>
        <p:txBody>
          <a:bodyPr wrap="square" lIns="91425" tIns="91425" rIns="91425" bIns="91425" anchor="t" anchorCtr="0"/>
          <a:lstStyle>
            <a:lvl1pPr marL="0" marR="0" lvl="0" indent="0" algn="l" rtl="0">
              <a:spcBef>
                <a:spcPts val="480"/>
              </a:spcBef>
              <a:buClr>
                <a:schemeClr val="accent1"/>
              </a:buClr>
              <a:buFont typeface="Arial"/>
              <a:buNone/>
              <a:defRPr sz="2400" b="0" i="0" u="none" strike="noStrike" cap="none">
                <a:solidFill>
                  <a:schemeClr val="lt2"/>
                </a:solidFill>
                <a:latin typeface="Arial"/>
                <a:ea typeface="Arial"/>
                <a:cs typeface="Arial"/>
                <a:sym typeface="Arial"/>
              </a:defRPr>
            </a:lvl1pPr>
            <a:lvl2pPr marL="457200" marR="0" lvl="1" indent="0" algn="l" rtl="0">
              <a:spcBef>
                <a:spcPts val="360"/>
              </a:spcBef>
              <a:buClr>
                <a:schemeClr val="accent1"/>
              </a:buClr>
              <a:buFont typeface="Arial"/>
              <a:buNone/>
              <a:defRPr sz="1800" b="0" i="0" u="none" strike="noStrike" cap="none">
                <a:solidFill>
                  <a:schemeClr val="lt1"/>
                </a:solidFill>
                <a:latin typeface="Arial"/>
                <a:ea typeface="Arial"/>
                <a:cs typeface="Arial"/>
                <a:sym typeface="Arial"/>
              </a:defRPr>
            </a:lvl2pPr>
            <a:lvl3pPr marL="914400" marR="0" lvl="2" indent="0" algn="l" rtl="0">
              <a:spcBef>
                <a:spcPts val="320"/>
              </a:spcBef>
              <a:buClr>
                <a:schemeClr val="accent1"/>
              </a:buClr>
              <a:buFont typeface="Arial"/>
              <a:buNone/>
              <a:defRPr sz="1600" b="0" i="0" u="none" strike="noStrike" cap="none">
                <a:solidFill>
                  <a:schemeClr val="lt1"/>
                </a:solidFill>
                <a:latin typeface="Arial"/>
                <a:ea typeface="Arial"/>
                <a:cs typeface="Arial"/>
                <a:sym typeface="Arial"/>
              </a:defRPr>
            </a:lvl3pPr>
            <a:lvl4pPr marL="1371600" marR="0" lvl="3"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4pPr>
            <a:lvl5pPr marL="1828800" marR="0" lvl="4"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5pPr>
            <a:lvl6pPr marL="2286000" marR="0" lvl="5"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6pPr>
            <a:lvl7pPr marL="2743200" marR="0" lvl="6"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7pPr>
            <a:lvl8pPr marL="3200400" marR="0" lvl="7"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8pPr>
            <a:lvl9pPr marL="3657600" marR="0" lvl="8"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9pPr>
          </a:lstStyle>
          <a:p>
            <a:endParaRPr/>
          </a:p>
        </p:txBody>
      </p:sp>
      <p:sp>
        <p:nvSpPr>
          <p:cNvPr id="74" name="Shape 74"/>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lt1"/>
                </a:solidFill>
                <a:latin typeface="Arial"/>
                <a:ea typeface="Arial"/>
                <a:cs typeface="Arial"/>
                <a:sym typeface="Arial"/>
              </a:defRPr>
            </a:lvl2pPr>
            <a:lvl3pPr marL="914400" marR="0" lvl="2" indent="0" algn="l" rtl="0">
              <a:spcBef>
                <a:spcPts val="0"/>
              </a:spcBef>
              <a:buNone/>
              <a:defRPr sz="1800" b="0" i="0" u="none" strike="noStrike" cap="none">
                <a:solidFill>
                  <a:schemeClr val="lt1"/>
                </a:solidFill>
                <a:latin typeface="Arial"/>
                <a:ea typeface="Arial"/>
                <a:cs typeface="Arial"/>
                <a:sym typeface="Arial"/>
              </a:defRPr>
            </a:lvl3pPr>
            <a:lvl4pPr marL="1371600" marR="0" lvl="3" indent="0" algn="l" rtl="0">
              <a:spcBef>
                <a:spcPts val="0"/>
              </a:spcBef>
              <a:buNone/>
              <a:defRPr sz="1800" b="0" i="0" u="none" strike="noStrike" cap="none">
                <a:solidFill>
                  <a:schemeClr val="lt1"/>
                </a:solidFill>
                <a:latin typeface="Arial"/>
                <a:ea typeface="Arial"/>
                <a:cs typeface="Arial"/>
                <a:sym typeface="Arial"/>
              </a:defRPr>
            </a:lvl4pPr>
            <a:lvl5pPr marL="1828800" marR="0" lvl="4" indent="0" algn="l" rtl="0">
              <a:spcBef>
                <a:spcPts val="0"/>
              </a:spcBef>
              <a:buNone/>
              <a:defRPr sz="1800" b="0" i="0" u="none" strike="noStrike" cap="none">
                <a:solidFill>
                  <a:schemeClr val="lt1"/>
                </a:solidFill>
                <a:latin typeface="Arial"/>
                <a:ea typeface="Arial"/>
                <a:cs typeface="Arial"/>
                <a:sym typeface="Arial"/>
              </a:defRPr>
            </a:lvl5pPr>
            <a:lvl6pPr marL="2286000" marR="0" lvl="5" indent="0" algn="l" rtl="0">
              <a:spcBef>
                <a:spcPts val="0"/>
              </a:spcBef>
              <a:buNone/>
              <a:defRPr sz="1800" b="0" i="0" u="none" strike="noStrike" cap="none">
                <a:solidFill>
                  <a:schemeClr val="lt1"/>
                </a:solidFill>
                <a:latin typeface="Arial"/>
                <a:ea typeface="Arial"/>
                <a:cs typeface="Arial"/>
                <a:sym typeface="Arial"/>
              </a:defRPr>
            </a:lvl6pPr>
            <a:lvl7pPr marL="2743200" marR="0" lvl="6" indent="0" algn="l" rtl="0">
              <a:spcBef>
                <a:spcPts val="0"/>
              </a:spcBef>
              <a:buNone/>
              <a:defRPr sz="1800" b="0" i="0" u="none" strike="noStrike" cap="none">
                <a:solidFill>
                  <a:schemeClr val="lt1"/>
                </a:solidFill>
                <a:latin typeface="Arial"/>
                <a:ea typeface="Arial"/>
                <a:cs typeface="Arial"/>
                <a:sym typeface="Arial"/>
              </a:defRPr>
            </a:lvl7pPr>
            <a:lvl8pPr marL="3200400" marR="0" lvl="7" indent="0" algn="l" rtl="0">
              <a:spcBef>
                <a:spcPts val="0"/>
              </a:spcBef>
              <a:buNone/>
              <a:defRPr sz="1800" b="0" i="0" u="none" strike="noStrike" cap="none">
                <a:solidFill>
                  <a:schemeClr val="lt1"/>
                </a:solidFill>
                <a:latin typeface="Arial"/>
                <a:ea typeface="Arial"/>
                <a:cs typeface="Arial"/>
                <a:sym typeface="Arial"/>
              </a:defRPr>
            </a:lvl8pPr>
            <a:lvl9pPr marL="3657600" marR="0" lvl="8" indent="0" algn="l" rtl="0">
              <a:spcBef>
                <a:spcPts val="0"/>
              </a:spcBef>
              <a:buNone/>
              <a:defRPr sz="1800" b="0" i="0" u="none" strike="noStrike" cap="none">
                <a:solidFill>
                  <a:schemeClr val="lt1"/>
                </a:solidFill>
                <a:latin typeface="Arial"/>
                <a:ea typeface="Arial"/>
                <a:cs typeface="Arial"/>
                <a:sym typeface="Arial"/>
              </a:defRPr>
            </a:lvl9pPr>
          </a:lstStyle>
          <a:p>
            <a:endParaRPr dirty="0"/>
          </a:p>
        </p:txBody>
      </p:sp>
      <p:sp>
        <p:nvSpPr>
          <p:cNvPr id="75" name="Shape 75"/>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lt1"/>
                </a:solidFill>
                <a:latin typeface="Arial"/>
                <a:ea typeface="Arial"/>
                <a:cs typeface="Arial"/>
                <a:sym typeface="Arial"/>
              </a:defRPr>
            </a:lvl2pPr>
            <a:lvl3pPr marL="914400" marR="0" lvl="2" indent="0" algn="l" rtl="0">
              <a:spcBef>
                <a:spcPts val="0"/>
              </a:spcBef>
              <a:buNone/>
              <a:defRPr sz="1800" b="0" i="0" u="none" strike="noStrike" cap="none">
                <a:solidFill>
                  <a:schemeClr val="lt1"/>
                </a:solidFill>
                <a:latin typeface="Arial"/>
                <a:ea typeface="Arial"/>
                <a:cs typeface="Arial"/>
                <a:sym typeface="Arial"/>
              </a:defRPr>
            </a:lvl3pPr>
            <a:lvl4pPr marL="1371600" marR="0" lvl="3" indent="0" algn="l" rtl="0">
              <a:spcBef>
                <a:spcPts val="0"/>
              </a:spcBef>
              <a:buNone/>
              <a:defRPr sz="1800" b="0" i="0" u="none" strike="noStrike" cap="none">
                <a:solidFill>
                  <a:schemeClr val="lt1"/>
                </a:solidFill>
                <a:latin typeface="Arial"/>
                <a:ea typeface="Arial"/>
                <a:cs typeface="Arial"/>
                <a:sym typeface="Arial"/>
              </a:defRPr>
            </a:lvl4pPr>
            <a:lvl5pPr marL="1828800" marR="0" lvl="4" indent="0" algn="l" rtl="0">
              <a:spcBef>
                <a:spcPts val="0"/>
              </a:spcBef>
              <a:buNone/>
              <a:defRPr sz="1800" b="0" i="0" u="none" strike="noStrike" cap="none">
                <a:solidFill>
                  <a:schemeClr val="lt1"/>
                </a:solidFill>
                <a:latin typeface="Arial"/>
                <a:ea typeface="Arial"/>
                <a:cs typeface="Arial"/>
                <a:sym typeface="Arial"/>
              </a:defRPr>
            </a:lvl5pPr>
            <a:lvl6pPr marL="2286000" marR="0" lvl="5" indent="0" algn="l" rtl="0">
              <a:spcBef>
                <a:spcPts val="0"/>
              </a:spcBef>
              <a:buNone/>
              <a:defRPr sz="1800" b="0" i="0" u="none" strike="noStrike" cap="none">
                <a:solidFill>
                  <a:schemeClr val="lt1"/>
                </a:solidFill>
                <a:latin typeface="Arial"/>
                <a:ea typeface="Arial"/>
                <a:cs typeface="Arial"/>
                <a:sym typeface="Arial"/>
              </a:defRPr>
            </a:lvl6pPr>
            <a:lvl7pPr marL="2743200" marR="0" lvl="6" indent="0" algn="l" rtl="0">
              <a:spcBef>
                <a:spcPts val="0"/>
              </a:spcBef>
              <a:buNone/>
              <a:defRPr sz="1800" b="0" i="0" u="none" strike="noStrike" cap="none">
                <a:solidFill>
                  <a:schemeClr val="lt1"/>
                </a:solidFill>
                <a:latin typeface="Arial"/>
                <a:ea typeface="Arial"/>
                <a:cs typeface="Arial"/>
                <a:sym typeface="Arial"/>
              </a:defRPr>
            </a:lvl7pPr>
            <a:lvl8pPr marL="3200400" marR="0" lvl="7" indent="0" algn="l" rtl="0">
              <a:spcBef>
                <a:spcPts val="0"/>
              </a:spcBef>
              <a:buNone/>
              <a:defRPr sz="1800" b="0" i="0" u="none" strike="noStrike" cap="none">
                <a:solidFill>
                  <a:schemeClr val="lt1"/>
                </a:solidFill>
                <a:latin typeface="Arial"/>
                <a:ea typeface="Arial"/>
                <a:cs typeface="Arial"/>
                <a:sym typeface="Arial"/>
              </a:defRPr>
            </a:lvl8pPr>
            <a:lvl9pPr marL="3657600" marR="0" lvl="8" indent="0" algn="l" rtl="0">
              <a:spcBef>
                <a:spcPts val="0"/>
              </a:spcBef>
              <a:buNone/>
              <a:defRPr sz="1800" b="0" i="0" u="none" strike="noStrike" cap="none">
                <a:solidFill>
                  <a:schemeClr val="lt1"/>
                </a:solidFill>
                <a:latin typeface="Arial"/>
                <a:ea typeface="Arial"/>
                <a:cs typeface="Arial"/>
                <a:sym typeface="Arial"/>
              </a:defRPr>
            </a:lvl9pPr>
          </a:lstStyle>
          <a:p>
            <a:endParaRPr dirty="0"/>
          </a:p>
        </p:txBody>
      </p:sp>
      <p:sp>
        <p:nvSpPr>
          <p:cNvPr id="76" name="Shape 76"/>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cxnSp>
        <p:nvCxnSpPr>
          <p:cNvPr id="77" name="Shape 77"/>
          <p:cNvCxnSpPr/>
          <p:nvPr/>
        </p:nvCxnSpPr>
        <p:spPr>
          <a:xfrm>
            <a:off x="975360" y="4599432"/>
            <a:ext cx="10464800" cy="1500"/>
          </a:xfrm>
          <a:prstGeom prst="straightConnector1">
            <a:avLst/>
          </a:prstGeom>
          <a:noFill/>
          <a:ln w="19050" cap="flat" cmpd="sng">
            <a:solidFill>
              <a:schemeClr val="lt2"/>
            </a:solidFill>
            <a:prstDash val="solid"/>
            <a:round/>
            <a:headEnd type="none" w="med" len="med"/>
            <a:tailEnd type="none" w="med" len="med"/>
          </a:ln>
        </p:spPr>
      </p:cxnSp>
    </p:spTree>
    <p:extLst>
      <p:ext uri="{BB962C8B-B14F-4D97-AF65-F5344CB8AC3E}">
        <p14:creationId xmlns:p14="http://schemas.microsoft.com/office/powerpoint/2010/main" val="10858264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EE2477F-51EA-441A-8C45-533B0985FD37}" type="datetimeFigureOut">
              <a:rPr lang="en-US" smtClean="0"/>
              <a:t>4/26/2019</a:t>
            </a:fld>
            <a:endParaRPr lang="en-US"/>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371536615"/>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a:off x="609600" y="1673352"/>
            <a:ext cx="5384800" cy="4718400"/>
          </a:xfrm>
          <a:prstGeom prst="rect">
            <a:avLst/>
          </a:prstGeom>
          <a:noFill/>
          <a:ln>
            <a:noFill/>
          </a:ln>
        </p:spPr>
        <p:txBody>
          <a:bodyPr wrap="square" lIns="91425" tIns="91425" rIns="91425" bIns="91425" anchor="t" anchorCtr="0"/>
          <a:lstStyle>
            <a:lvl1pPr marL="182880" marR="0" lvl="0" indent="-31750" algn="l" rtl="0">
              <a:spcBef>
                <a:spcPts val="560"/>
              </a:spcBef>
              <a:buClr>
                <a:schemeClr val="accent1"/>
              </a:buClr>
              <a:buSzPct val="85000"/>
              <a:buFont typeface="Arial"/>
              <a:buChar char="•"/>
              <a:defRPr sz="2800" b="0" i="0" u="none" strike="noStrike" cap="none">
                <a:solidFill>
                  <a:schemeClr val="dk1"/>
                </a:solidFill>
                <a:latin typeface="Arial"/>
                <a:ea typeface="Arial"/>
                <a:cs typeface="Arial"/>
                <a:sym typeface="Arial"/>
              </a:defRPr>
            </a:lvl1pPr>
            <a:lvl2pPr marL="457200" marR="0" lvl="1" indent="-6095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2pPr>
            <a:lvl3pPr marL="731520" marR="0" lvl="2" indent="-71119" algn="l" rtl="0">
              <a:spcBef>
                <a:spcPts val="400"/>
              </a:spcBef>
              <a:buClr>
                <a:schemeClr val="accent1"/>
              </a:buClr>
              <a:buSzPct val="90000"/>
              <a:buFont typeface="Arial"/>
              <a:buChar char="•"/>
              <a:defRPr sz="2000" b="0" i="0" u="none" strike="noStrike" cap="none">
                <a:solidFill>
                  <a:schemeClr val="dk1"/>
                </a:solidFill>
                <a:latin typeface="Arial"/>
                <a:ea typeface="Arial"/>
                <a:cs typeface="Arial"/>
                <a:sym typeface="Arial"/>
              </a:defRPr>
            </a:lvl3pPr>
            <a:lvl4pPr marL="1005839" marR="0" lvl="3" indent="-7873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4pPr>
            <a:lvl5pPr marL="1188720" marR="0" lvl="4" indent="-3301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5pPr>
            <a:lvl6pPr marL="1371600" marR="0" lvl="5" indent="-7620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6pPr>
            <a:lvl7pPr marL="1554480" marR="0" lvl="6" indent="-6858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7pPr>
            <a:lvl8pPr marL="1737360" marR="0" lvl="7" indent="-7366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8pPr>
            <a:lvl9pPr marL="1920240" marR="0" lvl="8" indent="-7873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1" name="Shape 81"/>
          <p:cNvSpPr txBox="1">
            <a:spLocks noGrp="1"/>
          </p:cNvSpPr>
          <p:nvPr>
            <p:ph type="body" idx="2"/>
          </p:nvPr>
        </p:nvSpPr>
        <p:spPr>
          <a:xfrm>
            <a:off x="6197600" y="1673352"/>
            <a:ext cx="5384800" cy="4718400"/>
          </a:xfrm>
          <a:prstGeom prst="rect">
            <a:avLst/>
          </a:prstGeom>
          <a:noFill/>
          <a:ln>
            <a:noFill/>
          </a:ln>
        </p:spPr>
        <p:txBody>
          <a:bodyPr wrap="square" lIns="91425" tIns="91425" rIns="91425" bIns="91425" anchor="t" anchorCtr="0"/>
          <a:lstStyle>
            <a:lvl1pPr marL="182880" marR="0" lvl="0" indent="-31750" algn="l" rtl="0">
              <a:spcBef>
                <a:spcPts val="560"/>
              </a:spcBef>
              <a:buClr>
                <a:schemeClr val="accent1"/>
              </a:buClr>
              <a:buSzPct val="85000"/>
              <a:buFont typeface="Arial"/>
              <a:buChar char="•"/>
              <a:defRPr sz="2800" b="0" i="0" u="none" strike="noStrike" cap="none">
                <a:solidFill>
                  <a:schemeClr val="dk1"/>
                </a:solidFill>
                <a:latin typeface="Arial"/>
                <a:ea typeface="Arial"/>
                <a:cs typeface="Arial"/>
                <a:sym typeface="Arial"/>
              </a:defRPr>
            </a:lvl1pPr>
            <a:lvl2pPr marL="457200" marR="0" lvl="1" indent="-6095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2pPr>
            <a:lvl3pPr marL="731520" marR="0" lvl="2" indent="-71119" algn="l" rtl="0">
              <a:spcBef>
                <a:spcPts val="400"/>
              </a:spcBef>
              <a:buClr>
                <a:schemeClr val="accent1"/>
              </a:buClr>
              <a:buSzPct val="90000"/>
              <a:buFont typeface="Arial"/>
              <a:buChar char="•"/>
              <a:defRPr sz="2000" b="0" i="0" u="none" strike="noStrike" cap="none">
                <a:solidFill>
                  <a:schemeClr val="dk1"/>
                </a:solidFill>
                <a:latin typeface="Arial"/>
                <a:ea typeface="Arial"/>
                <a:cs typeface="Arial"/>
                <a:sym typeface="Arial"/>
              </a:defRPr>
            </a:lvl3pPr>
            <a:lvl4pPr marL="1005839" marR="0" lvl="3" indent="-7873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4pPr>
            <a:lvl5pPr marL="1188720" marR="0" lvl="4" indent="-3301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5pPr>
            <a:lvl6pPr marL="1371600" marR="0" lvl="5" indent="-7620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6pPr>
            <a:lvl7pPr marL="1554480" marR="0" lvl="6" indent="-6858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7pPr>
            <a:lvl8pPr marL="1737360" marR="0" lvl="7" indent="-7366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8pPr>
            <a:lvl9pPr marL="1920240" marR="0" lvl="8" indent="-7873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82" name="Shape 82"/>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3" name="Shape 83"/>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84" name="Shape 84"/>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spTree>
    <p:extLst>
      <p:ext uri="{BB962C8B-B14F-4D97-AF65-F5344CB8AC3E}">
        <p14:creationId xmlns:p14="http://schemas.microsoft.com/office/powerpoint/2010/main" val="1510299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7" name="Shape 87"/>
          <p:cNvSpPr txBox="1">
            <a:spLocks noGrp="1"/>
          </p:cNvSpPr>
          <p:nvPr>
            <p:ph type="body" idx="1"/>
          </p:nvPr>
        </p:nvSpPr>
        <p:spPr>
          <a:xfrm>
            <a:off x="609600" y="1676400"/>
            <a:ext cx="5242400" cy="639900"/>
          </a:xfrm>
          <a:prstGeom prst="rect">
            <a:avLst/>
          </a:prstGeom>
          <a:noFill/>
          <a:ln>
            <a:noFill/>
          </a:ln>
        </p:spPr>
        <p:txBody>
          <a:bodyPr wrap="square" lIns="91425" tIns="91425" rIns="91425" bIns="91425" anchor="ctr" anchorCtr="0"/>
          <a:lstStyle>
            <a:lvl1pPr marL="0" marR="0" lvl="0" indent="0" algn="ctr" rtl="0">
              <a:spcBef>
                <a:spcPts val="400"/>
              </a:spcBef>
              <a:buClr>
                <a:schemeClr val="accent1"/>
              </a:buClr>
              <a:buFont typeface="Arial"/>
              <a:buNone/>
              <a:defRPr sz="2000" b="0" i="0" u="none" strike="noStrike" cap="none">
                <a:solidFill>
                  <a:schemeClr val="dk2"/>
                </a:solidFill>
                <a:latin typeface="Arial"/>
                <a:ea typeface="Arial"/>
                <a:cs typeface="Arial"/>
                <a:sym typeface="Arial"/>
              </a:defRPr>
            </a:lvl1pPr>
            <a:lvl2pPr marL="457200" marR="0" lvl="1" indent="0" algn="l" rtl="0">
              <a:spcBef>
                <a:spcPts val="400"/>
              </a:spcBef>
              <a:buClr>
                <a:schemeClr val="accent1"/>
              </a:buClr>
              <a:buFont typeface="Arial"/>
              <a:buNone/>
              <a:defRPr sz="2000" b="1" i="0" u="none" strike="noStrike" cap="none">
                <a:solidFill>
                  <a:schemeClr val="dk1"/>
                </a:solidFill>
                <a:latin typeface="Arial"/>
                <a:ea typeface="Arial"/>
                <a:cs typeface="Arial"/>
                <a:sym typeface="Arial"/>
              </a:defRPr>
            </a:lvl2pPr>
            <a:lvl3pPr marL="914400" marR="0" lvl="2" indent="0" algn="l" rtl="0">
              <a:spcBef>
                <a:spcPts val="360"/>
              </a:spcBef>
              <a:buClr>
                <a:schemeClr val="accent1"/>
              </a:buClr>
              <a:buFont typeface="Arial"/>
              <a:buNone/>
              <a:defRPr sz="1800" b="1" i="0" u="none" strike="noStrike" cap="none">
                <a:solidFill>
                  <a:schemeClr val="dk1"/>
                </a:solidFill>
                <a:latin typeface="Arial"/>
                <a:ea typeface="Arial"/>
                <a:cs typeface="Arial"/>
                <a:sym typeface="Arial"/>
              </a:defRPr>
            </a:lvl3pPr>
            <a:lvl4pPr marL="1371600" marR="0" lvl="3"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4pPr>
            <a:lvl5pPr marL="1828800" marR="0" lvl="4"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5pPr>
            <a:lvl6pPr marL="2286000" marR="0" lvl="5"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6pPr>
            <a:lvl7pPr marL="2743200" marR="0" lvl="6"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7pPr>
            <a:lvl8pPr marL="3200400" marR="0" lvl="7"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8pPr>
            <a:lvl9pPr marL="3657600" marR="0" lvl="8"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9pPr>
          </a:lstStyle>
          <a:p>
            <a:endParaRPr/>
          </a:p>
        </p:txBody>
      </p:sp>
      <p:sp>
        <p:nvSpPr>
          <p:cNvPr id="88" name="Shape 88"/>
          <p:cNvSpPr txBox="1">
            <a:spLocks noGrp="1"/>
          </p:cNvSpPr>
          <p:nvPr>
            <p:ph type="body" idx="2"/>
          </p:nvPr>
        </p:nvSpPr>
        <p:spPr>
          <a:xfrm>
            <a:off x="609600" y="2438400"/>
            <a:ext cx="5242400" cy="39513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4571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5pPr>
            <a:lvl6pPr marL="1371600" marR="0" lvl="5" indent="-8890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6pPr>
            <a:lvl7pPr marL="1554480" marR="0" lvl="6" indent="-8128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7pPr>
            <a:lvl8pPr marL="1737360" marR="0" lvl="7" indent="-8636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8pPr>
            <a:lvl9pPr marL="1920240" marR="0" lvl="8"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89" name="Shape 89"/>
          <p:cNvSpPr txBox="1">
            <a:spLocks noGrp="1"/>
          </p:cNvSpPr>
          <p:nvPr>
            <p:ph type="body" idx="3"/>
          </p:nvPr>
        </p:nvSpPr>
        <p:spPr>
          <a:xfrm>
            <a:off x="6339840" y="1676400"/>
            <a:ext cx="5242400" cy="639900"/>
          </a:xfrm>
          <a:prstGeom prst="rect">
            <a:avLst/>
          </a:prstGeom>
          <a:noFill/>
          <a:ln>
            <a:noFill/>
          </a:ln>
        </p:spPr>
        <p:txBody>
          <a:bodyPr wrap="square" lIns="91425" tIns="91425" rIns="91425" bIns="91425" anchor="ctr" anchorCtr="0"/>
          <a:lstStyle>
            <a:lvl1pPr marL="0" marR="0" lvl="0" indent="0" algn="ctr" rtl="0">
              <a:spcBef>
                <a:spcPts val="400"/>
              </a:spcBef>
              <a:buClr>
                <a:schemeClr val="accent1"/>
              </a:buClr>
              <a:buFont typeface="Arial"/>
              <a:buNone/>
              <a:defRPr sz="2000" b="0" i="0" u="none" strike="noStrike" cap="none">
                <a:solidFill>
                  <a:schemeClr val="dk2"/>
                </a:solidFill>
                <a:latin typeface="Arial"/>
                <a:ea typeface="Arial"/>
                <a:cs typeface="Arial"/>
                <a:sym typeface="Arial"/>
              </a:defRPr>
            </a:lvl1pPr>
            <a:lvl2pPr marL="457200" marR="0" lvl="1" indent="0" algn="l" rtl="0">
              <a:spcBef>
                <a:spcPts val="400"/>
              </a:spcBef>
              <a:buClr>
                <a:schemeClr val="accent1"/>
              </a:buClr>
              <a:buFont typeface="Arial"/>
              <a:buNone/>
              <a:defRPr sz="2000" b="1" i="0" u="none" strike="noStrike" cap="none">
                <a:solidFill>
                  <a:schemeClr val="dk1"/>
                </a:solidFill>
                <a:latin typeface="Arial"/>
                <a:ea typeface="Arial"/>
                <a:cs typeface="Arial"/>
                <a:sym typeface="Arial"/>
              </a:defRPr>
            </a:lvl2pPr>
            <a:lvl3pPr marL="914400" marR="0" lvl="2" indent="0" algn="l" rtl="0">
              <a:spcBef>
                <a:spcPts val="360"/>
              </a:spcBef>
              <a:buClr>
                <a:schemeClr val="accent1"/>
              </a:buClr>
              <a:buFont typeface="Arial"/>
              <a:buNone/>
              <a:defRPr sz="1800" b="1" i="0" u="none" strike="noStrike" cap="none">
                <a:solidFill>
                  <a:schemeClr val="dk1"/>
                </a:solidFill>
                <a:latin typeface="Arial"/>
                <a:ea typeface="Arial"/>
                <a:cs typeface="Arial"/>
                <a:sym typeface="Arial"/>
              </a:defRPr>
            </a:lvl3pPr>
            <a:lvl4pPr marL="1371600" marR="0" lvl="3"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4pPr>
            <a:lvl5pPr marL="1828800" marR="0" lvl="4"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5pPr>
            <a:lvl6pPr marL="2286000" marR="0" lvl="5"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6pPr>
            <a:lvl7pPr marL="2743200" marR="0" lvl="6"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7pPr>
            <a:lvl8pPr marL="3200400" marR="0" lvl="7"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8pPr>
            <a:lvl9pPr marL="3657600" marR="0" lvl="8"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9pPr>
          </a:lstStyle>
          <a:p>
            <a:endParaRPr/>
          </a:p>
        </p:txBody>
      </p:sp>
      <p:sp>
        <p:nvSpPr>
          <p:cNvPr id="90" name="Shape 90"/>
          <p:cNvSpPr txBox="1">
            <a:spLocks noGrp="1"/>
          </p:cNvSpPr>
          <p:nvPr>
            <p:ph type="body" idx="4"/>
          </p:nvPr>
        </p:nvSpPr>
        <p:spPr>
          <a:xfrm>
            <a:off x="6339840" y="2438400"/>
            <a:ext cx="5242400" cy="39513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4571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5pPr>
            <a:lvl6pPr marL="1371600" marR="0" lvl="5" indent="-8890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6pPr>
            <a:lvl7pPr marL="1554480" marR="0" lvl="6" indent="-8128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7pPr>
            <a:lvl8pPr marL="1737360" marR="0" lvl="7" indent="-8636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8pPr>
            <a:lvl9pPr marL="1920240" marR="0" lvl="8"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91" name="Shape 91"/>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92" name="Shape 92"/>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93" name="Shape 93"/>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cxnSp>
        <p:nvCxnSpPr>
          <p:cNvPr id="94" name="Shape 94"/>
          <p:cNvCxnSpPr/>
          <p:nvPr/>
        </p:nvCxnSpPr>
        <p:spPr>
          <a:xfrm rot="5400000">
            <a:off x="3741909" y="4045590"/>
            <a:ext cx="4709100" cy="1200"/>
          </a:xfrm>
          <a:prstGeom prst="straightConnector1">
            <a:avLst/>
          </a:prstGeom>
          <a:noFill/>
          <a:ln w="19050"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223906183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97" name="Shape 97"/>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98" name="Shape 98"/>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99" name="Shape 99"/>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spTree>
    <p:extLst>
      <p:ext uri="{BB962C8B-B14F-4D97-AF65-F5344CB8AC3E}">
        <p14:creationId xmlns:p14="http://schemas.microsoft.com/office/powerpoint/2010/main" val="3923589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100"/>
        <p:cNvGrpSpPr/>
        <p:nvPr/>
      </p:nvGrpSpPr>
      <p:grpSpPr>
        <a:xfrm>
          <a:off x="0" y="0"/>
          <a:ext cx="0" cy="0"/>
          <a:chOff x="0" y="0"/>
          <a:chExt cx="0" cy="0"/>
        </a:xfrm>
      </p:grpSpPr>
      <p:sp>
        <p:nvSpPr>
          <p:cNvPr id="101" name="Shape 101"/>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02" name="Shape 102"/>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03" name="Shape 103"/>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spTree>
    <p:extLst>
      <p:ext uri="{BB962C8B-B14F-4D97-AF65-F5344CB8AC3E}">
        <p14:creationId xmlns:p14="http://schemas.microsoft.com/office/powerpoint/2010/main" val="237435566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609600" y="792080"/>
            <a:ext cx="2852800" cy="1261800"/>
          </a:xfrm>
          <a:prstGeom prst="rect">
            <a:avLst/>
          </a:prstGeom>
          <a:noFill/>
          <a:ln>
            <a:noFill/>
          </a:ln>
        </p:spPr>
        <p:txBody>
          <a:bodyPr wrap="square" lIns="91425" tIns="91425" rIns="91425" bIns="91425" anchor="b" anchorCtr="0"/>
          <a:lstStyle>
            <a:lvl1pPr marL="0" marR="0" lvl="0" indent="0" algn="l" rtl="0">
              <a:spcBef>
                <a:spcPts val="0"/>
              </a:spcBef>
              <a:buClr>
                <a:schemeClr val="dk2"/>
              </a:buClr>
              <a:buFont typeface="Arial"/>
              <a:buNone/>
              <a:defRPr sz="24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06" name="Shape 106"/>
          <p:cNvSpPr txBox="1">
            <a:spLocks noGrp="1"/>
          </p:cNvSpPr>
          <p:nvPr>
            <p:ph type="body" idx="1"/>
          </p:nvPr>
        </p:nvSpPr>
        <p:spPr>
          <a:xfrm>
            <a:off x="3962400" y="792080"/>
            <a:ext cx="7620000" cy="5577900"/>
          </a:xfrm>
          <a:prstGeom prst="rect">
            <a:avLst/>
          </a:prstGeom>
          <a:noFill/>
          <a:ln>
            <a:noFill/>
          </a:ln>
        </p:spPr>
        <p:txBody>
          <a:bodyPr wrap="square" lIns="91425" tIns="91425" rIns="91425" bIns="91425" anchor="t" anchorCtr="0"/>
          <a:lstStyle>
            <a:lvl1pPr marL="182880" marR="0" lvl="0" indent="-10159" algn="l" rtl="0">
              <a:spcBef>
                <a:spcPts val="640"/>
              </a:spcBef>
              <a:buClr>
                <a:schemeClr val="accent1"/>
              </a:buClr>
              <a:buSzPct val="85000"/>
              <a:buFont typeface="Arial"/>
              <a:buChar char="•"/>
              <a:defRPr sz="3200" b="0" i="0" u="none" strike="noStrike" cap="none">
                <a:solidFill>
                  <a:schemeClr val="dk1"/>
                </a:solidFill>
                <a:latin typeface="Arial"/>
                <a:ea typeface="Arial"/>
                <a:cs typeface="Arial"/>
                <a:sym typeface="Arial"/>
              </a:defRPr>
            </a:lvl1pPr>
            <a:lvl2pPr marL="457200" marR="0" lvl="1" indent="-39369" algn="l" rtl="0">
              <a:spcBef>
                <a:spcPts val="560"/>
              </a:spcBef>
              <a:buClr>
                <a:schemeClr val="accent1"/>
              </a:buClr>
              <a:buSzPct val="85000"/>
              <a:buFont typeface="Arial"/>
              <a:buChar char="•"/>
              <a:defRPr sz="2800" b="0" i="0" u="none" strike="noStrike" cap="none">
                <a:solidFill>
                  <a:schemeClr val="dk1"/>
                </a:solidFill>
                <a:latin typeface="Arial"/>
                <a:ea typeface="Arial"/>
                <a:cs typeface="Arial"/>
                <a:sym typeface="Arial"/>
              </a:defRPr>
            </a:lvl2pPr>
            <a:lvl3pPr marL="731520" marR="0" lvl="2" indent="-48259" algn="l" rtl="0">
              <a:spcBef>
                <a:spcPts val="480"/>
              </a:spcBef>
              <a:buClr>
                <a:schemeClr val="accent1"/>
              </a:buClr>
              <a:buSzPct val="90000"/>
              <a:buFont typeface="Arial"/>
              <a:buChar char="•"/>
              <a:defRPr sz="2400" b="0" i="0" u="none" strike="noStrike" cap="none">
                <a:solidFill>
                  <a:schemeClr val="dk1"/>
                </a:solidFill>
                <a:latin typeface="Arial"/>
                <a:ea typeface="Arial"/>
                <a:cs typeface="Arial"/>
                <a:sym typeface="Arial"/>
              </a:defRPr>
            </a:lvl3pPr>
            <a:lvl4pPr marL="1005839" marR="0" lvl="3" indent="-66039"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4pPr>
            <a:lvl5pPr marL="1188720" marR="0" lvl="4" indent="-20319"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5pPr>
            <a:lvl6pPr marL="1371600" marR="0" lvl="5" indent="-63500"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6pPr>
            <a:lvl7pPr marL="1554480" marR="0" lvl="6" indent="-55880"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7pPr>
            <a:lvl8pPr marL="1737360" marR="0" lvl="7" indent="-60960"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8pPr>
            <a:lvl9pPr marL="1920240" marR="0" lvl="8" indent="-66039"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07" name="Shape 107"/>
          <p:cNvSpPr txBox="1">
            <a:spLocks noGrp="1"/>
          </p:cNvSpPr>
          <p:nvPr>
            <p:ph type="body" idx="2"/>
          </p:nvPr>
        </p:nvSpPr>
        <p:spPr>
          <a:xfrm>
            <a:off x="609601" y="2130552"/>
            <a:ext cx="2852800" cy="4243500"/>
          </a:xfrm>
          <a:prstGeom prst="rect">
            <a:avLst/>
          </a:prstGeom>
          <a:noFill/>
          <a:ln>
            <a:noFill/>
          </a:ln>
        </p:spPr>
        <p:txBody>
          <a:bodyPr wrap="square" lIns="91425" tIns="91425" rIns="91425" bIns="91425" anchor="t" anchorCtr="0"/>
          <a:lstStyle>
            <a:lvl1pPr marL="0" marR="0" lvl="0" indent="0" algn="l" rtl="0">
              <a:spcBef>
                <a:spcPts val="280"/>
              </a:spcBef>
              <a:buClr>
                <a:schemeClr val="accent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accent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accent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6pPr>
            <a:lvl7pPr marL="2743200" marR="0" lvl="6"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7pPr>
            <a:lvl8pPr marL="3200400" marR="0" lvl="7"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8pPr>
            <a:lvl9pPr marL="3657600" marR="0" lvl="8"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9pPr>
          </a:lstStyle>
          <a:p>
            <a:endParaRPr/>
          </a:p>
        </p:txBody>
      </p:sp>
      <p:sp>
        <p:nvSpPr>
          <p:cNvPr id="108" name="Shape 108"/>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09" name="Shape 109"/>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10" name="Shape 110"/>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cxnSp>
        <p:nvCxnSpPr>
          <p:cNvPr id="111" name="Shape 111"/>
          <p:cNvCxnSpPr/>
          <p:nvPr/>
        </p:nvCxnSpPr>
        <p:spPr>
          <a:xfrm rot="5400000">
            <a:off x="912181" y="3580030"/>
            <a:ext cx="5577900" cy="2000"/>
          </a:xfrm>
          <a:prstGeom prst="straightConnector1">
            <a:avLst/>
          </a:prstGeom>
          <a:noFill/>
          <a:ln w="19050"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11768876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12"/>
        <p:cNvGrpSpPr/>
        <p:nvPr/>
      </p:nvGrpSpPr>
      <p:grpSpPr>
        <a:xfrm>
          <a:off x="0" y="0"/>
          <a:ext cx="0" cy="0"/>
          <a:chOff x="0" y="0"/>
          <a:chExt cx="0" cy="0"/>
        </a:xfrm>
      </p:grpSpPr>
      <p:sp>
        <p:nvSpPr>
          <p:cNvPr id="113" name="Shape 113"/>
          <p:cNvSpPr txBox="1">
            <a:spLocks noGrp="1"/>
          </p:cNvSpPr>
          <p:nvPr>
            <p:ph type="title"/>
          </p:nvPr>
        </p:nvSpPr>
        <p:spPr>
          <a:xfrm>
            <a:off x="609600" y="792480"/>
            <a:ext cx="2856800" cy="1264800"/>
          </a:xfrm>
          <a:prstGeom prst="rect">
            <a:avLst/>
          </a:prstGeom>
          <a:noFill/>
          <a:ln>
            <a:noFill/>
          </a:ln>
        </p:spPr>
        <p:txBody>
          <a:bodyPr wrap="square" lIns="91425" tIns="91425" rIns="91425" bIns="91425" anchor="b" anchorCtr="0"/>
          <a:lstStyle>
            <a:lvl1pPr marL="0" marR="0" lvl="0" indent="0" algn="l" rtl="0">
              <a:spcBef>
                <a:spcPts val="0"/>
              </a:spcBef>
              <a:buClr>
                <a:schemeClr val="dk2"/>
              </a:buClr>
              <a:buFont typeface="Arial"/>
              <a:buNone/>
              <a:defRPr sz="24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4" name="Shape 114"/>
          <p:cNvSpPr>
            <a:spLocks noGrp="1"/>
          </p:cNvSpPr>
          <p:nvPr>
            <p:ph type="pic" idx="2"/>
          </p:nvPr>
        </p:nvSpPr>
        <p:spPr>
          <a:xfrm>
            <a:off x="3811480" y="838201"/>
            <a:ext cx="7872400" cy="5500500"/>
          </a:xfrm>
          <a:prstGeom prst="rect">
            <a:avLst/>
          </a:prstGeom>
          <a:solidFill>
            <a:schemeClr val="lt2"/>
          </a:solidFill>
          <a:ln w="76200" cap="flat" cmpd="sng">
            <a:solidFill>
              <a:srgbClr val="FFFFFF"/>
            </a:solidFill>
            <a:prstDash val="solid"/>
            <a:miter lim="800000"/>
            <a:headEnd type="none" w="med" len="med"/>
            <a:tailEnd type="none" w="med" len="med"/>
          </a:ln>
          <a:effectLst>
            <a:outerShdw blurRad="50800" dist="12700" dir="5400000" algn="t" rotWithShape="0">
              <a:srgbClr val="000000">
                <a:alpha val="58823"/>
              </a:srgbClr>
            </a:outerShdw>
          </a:effectLst>
        </p:spPr>
        <p:txBody>
          <a:bodyPr wrap="square" lIns="91425" tIns="91425" rIns="91425" bIns="91425" anchor="t" anchorCtr="0"/>
          <a:lstStyle>
            <a:lvl1pPr marL="0" marR="0" lvl="0" indent="0" algn="l" rtl="0">
              <a:spcBef>
                <a:spcPts val="640"/>
              </a:spcBef>
              <a:buClr>
                <a:schemeClr val="accent1"/>
              </a:buClr>
              <a:buFont typeface="Arial"/>
              <a:buNone/>
              <a:defRPr sz="3200" b="0" i="0" u="none" strike="noStrike" cap="none">
                <a:solidFill>
                  <a:schemeClr val="dk1"/>
                </a:solidFill>
                <a:latin typeface="Arial"/>
                <a:ea typeface="Arial"/>
                <a:cs typeface="Arial"/>
                <a:sym typeface="Arial"/>
              </a:defRPr>
            </a:lvl1pPr>
            <a:lvl2pPr marL="457200" marR="0" lvl="1" indent="0" algn="l" rtl="0">
              <a:spcBef>
                <a:spcPts val="560"/>
              </a:spcBef>
              <a:buClr>
                <a:schemeClr val="accent1"/>
              </a:buClr>
              <a:buFont typeface="Arial"/>
              <a:buNone/>
              <a:defRPr sz="2800" b="0" i="0" u="none" strike="noStrike" cap="none">
                <a:solidFill>
                  <a:schemeClr val="dk1"/>
                </a:solidFill>
                <a:latin typeface="Arial"/>
                <a:ea typeface="Arial"/>
                <a:cs typeface="Arial"/>
                <a:sym typeface="Arial"/>
              </a:defRPr>
            </a:lvl2pPr>
            <a:lvl3pPr marL="914400" marR="0" lvl="2" indent="0" algn="l" rtl="0">
              <a:spcBef>
                <a:spcPts val="480"/>
              </a:spcBef>
              <a:buClr>
                <a:schemeClr val="accent1"/>
              </a:buClr>
              <a:buFont typeface="Arial"/>
              <a:buNone/>
              <a:defRPr sz="2400" b="0" i="0" u="none" strike="noStrike" cap="none">
                <a:solidFill>
                  <a:schemeClr val="dk1"/>
                </a:solidFill>
                <a:latin typeface="Arial"/>
                <a:ea typeface="Arial"/>
                <a:cs typeface="Arial"/>
                <a:sym typeface="Arial"/>
              </a:defRPr>
            </a:lvl3pPr>
            <a:lvl4pPr marL="1371600" marR="0" lvl="3"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4pPr>
            <a:lvl5pPr marL="1828800" marR="0" lvl="4"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5pPr>
            <a:lvl6pPr marL="2286000" marR="0" lvl="5"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6pPr>
            <a:lvl7pPr marL="2743200" marR="0" lvl="6"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7pPr>
            <a:lvl8pPr marL="3200400" marR="0" lvl="7"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8pPr>
            <a:lvl9pPr marL="3657600" marR="0" lvl="8"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9pPr>
          </a:lstStyle>
          <a:p>
            <a:endParaRPr dirty="0"/>
          </a:p>
        </p:txBody>
      </p:sp>
      <p:sp>
        <p:nvSpPr>
          <p:cNvPr id="115" name="Shape 115"/>
          <p:cNvSpPr txBox="1">
            <a:spLocks noGrp="1"/>
          </p:cNvSpPr>
          <p:nvPr>
            <p:ph type="body" idx="1"/>
          </p:nvPr>
        </p:nvSpPr>
        <p:spPr>
          <a:xfrm>
            <a:off x="609600" y="2133600"/>
            <a:ext cx="2852800" cy="4242900"/>
          </a:xfrm>
          <a:prstGeom prst="rect">
            <a:avLst/>
          </a:prstGeom>
          <a:noFill/>
          <a:ln>
            <a:noFill/>
          </a:ln>
        </p:spPr>
        <p:txBody>
          <a:bodyPr wrap="square" lIns="91425" tIns="91425" rIns="91425" bIns="91425" anchor="t" anchorCtr="0"/>
          <a:lstStyle>
            <a:lvl1pPr marL="0" marR="0" lvl="0" indent="0" algn="l" rtl="0">
              <a:spcBef>
                <a:spcPts val="280"/>
              </a:spcBef>
              <a:buClr>
                <a:schemeClr val="accent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accent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accent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6pPr>
            <a:lvl7pPr marL="2743200" marR="0" lvl="6"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7pPr>
            <a:lvl8pPr marL="3200400" marR="0" lvl="7"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8pPr>
            <a:lvl9pPr marL="3657600" marR="0" lvl="8"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9pPr>
          </a:lstStyle>
          <a:p>
            <a:endParaRPr/>
          </a:p>
        </p:txBody>
      </p:sp>
      <p:sp>
        <p:nvSpPr>
          <p:cNvPr id="116" name="Shape 116"/>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17" name="Shape 117"/>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18" name="Shape 118"/>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spTree>
    <p:extLst>
      <p:ext uri="{BB962C8B-B14F-4D97-AF65-F5344CB8AC3E}">
        <p14:creationId xmlns:p14="http://schemas.microsoft.com/office/powerpoint/2010/main" val="32881143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21" name="Shape 121"/>
          <p:cNvSpPr txBox="1">
            <a:spLocks noGrp="1"/>
          </p:cNvSpPr>
          <p:nvPr>
            <p:ph type="body" idx="1"/>
          </p:nvPr>
        </p:nvSpPr>
        <p:spPr>
          <a:xfrm rot="5400000">
            <a:off x="3657600" y="-1447800"/>
            <a:ext cx="4876800" cy="109728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58419" algn="l" rtl="0">
              <a:spcBef>
                <a:spcPts val="28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795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6pPr>
            <a:lvl7pPr marL="1554480" marR="0" lvl="6" indent="-10033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7pPr>
            <a:lvl8pPr marL="1737360" marR="0" lvl="7" indent="-10541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8pPr>
            <a:lvl9pPr marL="1920240" marR="0" lvl="8" indent="-110489"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122" name="Shape 122"/>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23" name="Shape 123"/>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24" name="Shape 124"/>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spTree>
    <p:extLst>
      <p:ext uri="{BB962C8B-B14F-4D97-AF65-F5344CB8AC3E}">
        <p14:creationId xmlns:p14="http://schemas.microsoft.com/office/powerpoint/2010/main" val="366154233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25"/>
        <p:cNvGrpSpPr/>
        <p:nvPr/>
      </p:nvGrpSpPr>
      <p:grpSpPr>
        <a:xfrm>
          <a:off x="0" y="0"/>
          <a:ext cx="0" cy="0"/>
          <a:chOff x="0" y="0"/>
          <a:chExt cx="0" cy="0"/>
        </a:xfrm>
      </p:grpSpPr>
      <p:sp>
        <p:nvSpPr>
          <p:cNvPr id="126" name="Shape 126"/>
          <p:cNvSpPr txBox="1">
            <a:spLocks noGrp="1"/>
          </p:cNvSpPr>
          <p:nvPr>
            <p:ph type="title"/>
          </p:nvPr>
        </p:nvSpPr>
        <p:spPr>
          <a:xfrm rot="5400000">
            <a:off x="7277100" y="2171700"/>
            <a:ext cx="5867400" cy="2743200"/>
          </a:xfrm>
          <a:prstGeom prst="rect">
            <a:avLst/>
          </a:prstGeom>
          <a:noFill/>
          <a:ln>
            <a:noFill/>
          </a:ln>
        </p:spPr>
        <p:txBody>
          <a:bodyPr wrap="square" lIns="91425" tIns="91425" rIns="91425" bIns="91425" anchor="b"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27" name="Shape 127"/>
          <p:cNvSpPr txBox="1">
            <a:spLocks noGrp="1"/>
          </p:cNvSpPr>
          <p:nvPr>
            <p:ph type="body" idx="1"/>
          </p:nvPr>
        </p:nvSpPr>
        <p:spPr>
          <a:xfrm rot="5400000">
            <a:off x="1689100" y="-469900"/>
            <a:ext cx="5867400" cy="80264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58419" algn="l" rtl="0">
              <a:spcBef>
                <a:spcPts val="28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795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6pPr>
            <a:lvl7pPr marL="1554480" marR="0" lvl="6" indent="-10033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7pPr>
            <a:lvl8pPr marL="1737360" marR="0" lvl="7" indent="-10541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8pPr>
            <a:lvl9pPr marL="1920240" marR="0" lvl="8" indent="-110489"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128" name="Shape 128"/>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29" name="Shape 129"/>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130" name="Shape 130"/>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spTree>
    <p:extLst>
      <p:ext uri="{BB962C8B-B14F-4D97-AF65-F5344CB8AC3E}">
        <p14:creationId xmlns:p14="http://schemas.microsoft.com/office/powerpoint/2010/main" val="392764081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914400" y="1371601"/>
            <a:ext cx="10464800" cy="1927225"/>
          </a:xfrm>
          <a:prstGeom prst="rect">
            <a:avLst/>
          </a:prstGeom>
          <a:noFill/>
          <a:ln>
            <a:noFill/>
          </a:ln>
        </p:spPr>
        <p:txBody>
          <a:bodyPr wrap="square" lIns="91425" tIns="91425" rIns="91425" bIns="91425" anchor="b" anchorCtr="0"/>
          <a:lstStyle>
            <a:lvl1pPr marL="0" marR="0" lvl="0" indent="0" algn="l" rtl="0">
              <a:spcBef>
                <a:spcPts val="0"/>
              </a:spcBef>
              <a:buClr>
                <a:schemeClr val="dk2"/>
              </a:buClr>
              <a:buFont typeface="Arial"/>
              <a:buNone/>
              <a:defRPr sz="54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9" name="Shape 19"/>
          <p:cNvSpPr txBox="1">
            <a:spLocks noGrp="1"/>
          </p:cNvSpPr>
          <p:nvPr>
            <p:ph type="subTitle" idx="1"/>
          </p:nvPr>
        </p:nvSpPr>
        <p:spPr>
          <a:xfrm>
            <a:off x="914400" y="3505200"/>
            <a:ext cx="8534400" cy="1752600"/>
          </a:xfrm>
          <a:prstGeom prst="rect">
            <a:avLst/>
          </a:prstGeom>
          <a:noFill/>
          <a:ln>
            <a:noFill/>
          </a:ln>
        </p:spPr>
        <p:txBody>
          <a:bodyPr wrap="square" lIns="91425" tIns="91425" rIns="91425" bIns="91425" anchor="t" anchorCtr="0"/>
          <a:lstStyle>
            <a:lvl1pPr marL="0" marR="0" lvl="0" indent="0" algn="l" rtl="0">
              <a:spcBef>
                <a:spcPts val="480"/>
              </a:spcBef>
              <a:buClr>
                <a:schemeClr val="accent1"/>
              </a:buClr>
              <a:buFont typeface="Arial"/>
              <a:buNone/>
              <a:defRPr sz="2400" b="0" i="0" u="none" strike="noStrike" cap="none">
                <a:solidFill>
                  <a:srgbClr val="3F3F3F"/>
                </a:solidFill>
                <a:latin typeface="Arial"/>
                <a:ea typeface="Arial"/>
                <a:cs typeface="Arial"/>
                <a:sym typeface="Arial"/>
              </a:defRPr>
            </a:lvl1pPr>
            <a:lvl2pPr marL="457200" marR="0" lvl="1" indent="0" algn="ctr" rtl="0">
              <a:spcBef>
                <a:spcPts val="400"/>
              </a:spcBef>
              <a:buClr>
                <a:schemeClr val="accent1"/>
              </a:buClr>
              <a:buFont typeface="Arial"/>
              <a:buNone/>
              <a:defRPr sz="2000" b="0" i="0" u="none" strike="noStrike" cap="none">
                <a:solidFill>
                  <a:srgbClr val="888888"/>
                </a:solidFill>
                <a:latin typeface="Arial"/>
                <a:ea typeface="Arial"/>
                <a:cs typeface="Arial"/>
                <a:sym typeface="Arial"/>
              </a:defRPr>
            </a:lvl2pPr>
            <a:lvl3pPr marL="914400" marR="0" lvl="2" indent="0" algn="ctr" rtl="0">
              <a:spcBef>
                <a:spcPts val="360"/>
              </a:spcBef>
              <a:buClr>
                <a:schemeClr val="accent1"/>
              </a:buClr>
              <a:buFont typeface="Arial"/>
              <a:buNone/>
              <a:defRPr sz="1800" b="0" i="0" u="none" strike="noStrike" cap="none">
                <a:solidFill>
                  <a:srgbClr val="888888"/>
                </a:solidFill>
                <a:latin typeface="Arial"/>
                <a:ea typeface="Arial"/>
                <a:cs typeface="Arial"/>
                <a:sym typeface="Arial"/>
              </a:defRPr>
            </a:lvl3pPr>
            <a:lvl4pPr marL="1371600" marR="0" lvl="3" indent="0" algn="ctr" rtl="0">
              <a:spcBef>
                <a:spcPts val="320"/>
              </a:spcBef>
              <a:buClr>
                <a:schemeClr val="accent1"/>
              </a:buClr>
              <a:buFont typeface="Arial"/>
              <a:buNone/>
              <a:defRPr sz="1600" b="0" i="0" u="none" strike="noStrike" cap="none">
                <a:solidFill>
                  <a:srgbClr val="888888"/>
                </a:solidFill>
                <a:latin typeface="Arial"/>
                <a:ea typeface="Arial"/>
                <a:cs typeface="Arial"/>
                <a:sym typeface="Arial"/>
              </a:defRPr>
            </a:lvl4pPr>
            <a:lvl5pPr marL="1828800" marR="0" lvl="4" indent="0" algn="ctr" rtl="0">
              <a:spcBef>
                <a:spcPts val="280"/>
              </a:spcBef>
              <a:buClr>
                <a:schemeClr val="accent1"/>
              </a:buClr>
              <a:buFont typeface="Arial"/>
              <a:buNone/>
              <a:defRPr sz="1400" b="0" i="0" u="none" strike="noStrike" cap="none">
                <a:solidFill>
                  <a:srgbClr val="888888"/>
                </a:solidFill>
                <a:latin typeface="Arial"/>
                <a:ea typeface="Arial"/>
                <a:cs typeface="Arial"/>
                <a:sym typeface="Arial"/>
              </a:defRPr>
            </a:lvl5pPr>
            <a:lvl6pPr marL="2286000" marR="0" lvl="5" indent="0" algn="ctr" rtl="0">
              <a:spcBef>
                <a:spcPts val="260"/>
              </a:spcBef>
              <a:buClr>
                <a:schemeClr val="accent1"/>
              </a:buClr>
              <a:buFont typeface="Arial"/>
              <a:buNone/>
              <a:defRPr sz="1300" b="0" i="0" u="none" strike="noStrike" cap="none">
                <a:solidFill>
                  <a:srgbClr val="888888"/>
                </a:solidFill>
                <a:latin typeface="Arial"/>
                <a:ea typeface="Arial"/>
                <a:cs typeface="Arial"/>
                <a:sym typeface="Arial"/>
              </a:defRPr>
            </a:lvl6pPr>
            <a:lvl7pPr marL="2743200" marR="0" lvl="6" indent="0" algn="ctr" rtl="0">
              <a:spcBef>
                <a:spcPts val="260"/>
              </a:spcBef>
              <a:buClr>
                <a:schemeClr val="accent1"/>
              </a:buClr>
              <a:buFont typeface="Arial"/>
              <a:buNone/>
              <a:defRPr sz="1300" b="0" i="0" u="none" strike="noStrike" cap="none">
                <a:solidFill>
                  <a:srgbClr val="888888"/>
                </a:solidFill>
                <a:latin typeface="Arial"/>
                <a:ea typeface="Arial"/>
                <a:cs typeface="Arial"/>
                <a:sym typeface="Arial"/>
              </a:defRPr>
            </a:lvl7pPr>
            <a:lvl8pPr marL="3200400" marR="0" lvl="7" indent="0" algn="ctr" rtl="0">
              <a:spcBef>
                <a:spcPts val="260"/>
              </a:spcBef>
              <a:buClr>
                <a:schemeClr val="accent1"/>
              </a:buClr>
              <a:buFont typeface="Arial"/>
              <a:buNone/>
              <a:defRPr sz="1300" b="0" i="0" u="none" strike="noStrike" cap="none">
                <a:solidFill>
                  <a:srgbClr val="888888"/>
                </a:solidFill>
                <a:latin typeface="Arial"/>
                <a:ea typeface="Arial"/>
                <a:cs typeface="Arial"/>
                <a:sym typeface="Arial"/>
              </a:defRPr>
            </a:lvl8pPr>
            <a:lvl9pPr marL="3657600" marR="0" lvl="8" indent="0" algn="ctr" rtl="0">
              <a:spcBef>
                <a:spcPts val="260"/>
              </a:spcBef>
              <a:buClr>
                <a:schemeClr val="accent1"/>
              </a:buClr>
              <a:buFont typeface="Arial"/>
              <a:buNone/>
              <a:defRPr sz="1300" b="0" i="0" u="none" strike="noStrike" cap="none">
                <a:solidFill>
                  <a:srgbClr val="888888"/>
                </a:solidFill>
                <a:latin typeface="Arial"/>
                <a:ea typeface="Arial"/>
                <a:cs typeface="Arial"/>
                <a:sym typeface="Arial"/>
              </a:defRPr>
            </a:lvl9pPr>
          </a:lstStyle>
          <a:p>
            <a:endParaRPr/>
          </a:p>
        </p:txBody>
      </p:sp>
      <p:sp>
        <p:nvSpPr>
          <p:cNvPr id="20" name="Shape 20"/>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21" name="Shape 21"/>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22" name="Shape 22"/>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cxnSp>
        <p:nvCxnSpPr>
          <p:cNvPr id="23" name="Shape 23"/>
          <p:cNvCxnSpPr/>
          <p:nvPr/>
        </p:nvCxnSpPr>
        <p:spPr>
          <a:xfrm>
            <a:off x="914400" y="3398520"/>
            <a:ext cx="10464800" cy="1588"/>
          </a:xfrm>
          <a:prstGeom prst="straightConnector1">
            <a:avLst/>
          </a:prstGeom>
          <a:noFill/>
          <a:ln w="19050"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6506313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6" name="Shape 26"/>
          <p:cNvSpPr txBox="1">
            <a:spLocks noGrp="1"/>
          </p:cNvSpPr>
          <p:nvPr>
            <p:ph type="body" idx="1"/>
          </p:nvPr>
        </p:nvSpPr>
        <p:spPr>
          <a:xfrm>
            <a:off x="609600" y="1600200"/>
            <a:ext cx="10972800" cy="48768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58419" algn="l" rtl="0">
              <a:spcBef>
                <a:spcPts val="28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795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6pPr>
            <a:lvl7pPr marL="1554480" marR="0" lvl="6" indent="-10033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7pPr>
            <a:lvl8pPr marL="1737360" marR="0" lvl="7" indent="-10541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8pPr>
            <a:lvl9pPr marL="1920240" marR="0" lvl="8" indent="-110489"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27" name="Shape 27"/>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28" name="Shape 28"/>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29" name="Shape 29"/>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spTree>
    <p:extLst>
      <p:ext uri="{BB962C8B-B14F-4D97-AF65-F5344CB8AC3E}">
        <p14:creationId xmlns:p14="http://schemas.microsoft.com/office/powerpoint/2010/main" val="2355136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EE2477F-51EA-441A-8C45-533B0985FD37}" type="datetimeFigureOut">
              <a:rPr lang="en-US" smtClean="0"/>
              <a:t>4/26/2019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232824061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cSld name="Section Header">
    <p:bg>
      <p:bgPr>
        <a:solidFill>
          <a:schemeClr val="dk2"/>
        </a:solidFill>
        <a:effectLst/>
      </p:bgPr>
    </p:bg>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963084" y="2362201"/>
            <a:ext cx="10363200" cy="2200275"/>
          </a:xfrm>
          <a:prstGeom prst="rect">
            <a:avLst/>
          </a:prstGeom>
          <a:noFill/>
          <a:ln>
            <a:noFill/>
          </a:ln>
        </p:spPr>
        <p:txBody>
          <a:bodyPr wrap="square" lIns="91425" tIns="91425" rIns="91425" bIns="91425" anchor="b" anchorCtr="0"/>
          <a:lstStyle>
            <a:lvl1pPr marL="0" marR="0" lvl="0" indent="0" algn="l" rtl="0">
              <a:spcBef>
                <a:spcPts val="0"/>
              </a:spcBef>
              <a:buClr>
                <a:schemeClr val="lt2"/>
              </a:buClr>
              <a:buFont typeface="Arial"/>
              <a:buNone/>
              <a:defRPr sz="4800" b="0" i="0" u="none" strike="noStrike" cap="none">
                <a:solidFill>
                  <a:schemeClr val="lt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2" name="Shape 32"/>
          <p:cNvSpPr txBox="1">
            <a:spLocks noGrp="1"/>
          </p:cNvSpPr>
          <p:nvPr>
            <p:ph type="body" idx="1"/>
          </p:nvPr>
        </p:nvSpPr>
        <p:spPr>
          <a:xfrm>
            <a:off x="963084" y="4626865"/>
            <a:ext cx="10363200" cy="1500187"/>
          </a:xfrm>
          <a:prstGeom prst="rect">
            <a:avLst/>
          </a:prstGeom>
          <a:noFill/>
          <a:ln>
            <a:noFill/>
          </a:ln>
        </p:spPr>
        <p:txBody>
          <a:bodyPr wrap="square" lIns="91425" tIns="91425" rIns="91425" bIns="91425" anchor="t" anchorCtr="0"/>
          <a:lstStyle>
            <a:lvl1pPr marL="0" marR="0" lvl="0" indent="0" algn="l" rtl="0">
              <a:spcBef>
                <a:spcPts val="480"/>
              </a:spcBef>
              <a:buClr>
                <a:schemeClr val="accent1"/>
              </a:buClr>
              <a:buFont typeface="Arial"/>
              <a:buNone/>
              <a:defRPr sz="2400" b="0" i="0" u="none" strike="noStrike" cap="none">
                <a:solidFill>
                  <a:schemeClr val="lt2"/>
                </a:solidFill>
                <a:latin typeface="Arial"/>
                <a:ea typeface="Arial"/>
                <a:cs typeface="Arial"/>
                <a:sym typeface="Arial"/>
              </a:defRPr>
            </a:lvl1pPr>
            <a:lvl2pPr marL="457200" marR="0" lvl="1" indent="0" algn="l" rtl="0">
              <a:spcBef>
                <a:spcPts val="360"/>
              </a:spcBef>
              <a:buClr>
                <a:schemeClr val="accent1"/>
              </a:buClr>
              <a:buFont typeface="Arial"/>
              <a:buNone/>
              <a:defRPr sz="1800" b="0" i="0" u="none" strike="noStrike" cap="none">
                <a:solidFill>
                  <a:schemeClr val="lt1"/>
                </a:solidFill>
                <a:latin typeface="Arial"/>
                <a:ea typeface="Arial"/>
                <a:cs typeface="Arial"/>
                <a:sym typeface="Arial"/>
              </a:defRPr>
            </a:lvl2pPr>
            <a:lvl3pPr marL="914400" marR="0" lvl="2" indent="0" algn="l" rtl="0">
              <a:spcBef>
                <a:spcPts val="320"/>
              </a:spcBef>
              <a:buClr>
                <a:schemeClr val="accent1"/>
              </a:buClr>
              <a:buFont typeface="Arial"/>
              <a:buNone/>
              <a:defRPr sz="1600" b="0" i="0" u="none" strike="noStrike" cap="none">
                <a:solidFill>
                  <a:schemeClr val="lt1"/>
                </a:solidFill>
                <a:latin typeface="Arial"/>
                <a:ea typeface="Arial"/>
                <a:cs typeface="Arial"/>
                <a:sym typeface="Arial"/>
              </a:defRPr>
            </a:lvl3pPr>
            <a:lvl4pPr marL="1371600" marR="0" lvl="3"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4pPr>
            <a:lvl5pPr marL="1828800" marR="0" lvl="4"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5pPr>
            <a:lvl6pPr marL="2286000" marR="0" lvl="5"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6pPr>
            <a:lvl7pPr marL="2743200" marR="0" lvl="6"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7pPr>
            <a:lvl8pPr marL="3200400" marR="0" lvl="7"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8pPr>
            <a:lvl9pPr marL="3657600" marR="0" lvl="8" indent="0" algn="l" rtl="0">
              <a:spcBef>
                <a:spcPts val="280"/>
              </a:spcBef>
              <a:buClr>
                <a:schemeClr val="accent1"/>
              </a:buClr>
              <a:buFont typeface="Arial"/>
              <a:buNone/>
              <a:defRPr sz="1400" b="0" i="0" u="none" strike="noStrike" cap="none">
                <a:solidFill>
                  <a:schemeClr val="lt1"/>
                </a:solidFill>
                <a:latin typeface="Arial"/>
                <a:ea typeface="Arial"/>
                <a:cs typeface="Arial"/>
                <a:sym typeface="Arial"/>
              </a:defRPr>
            </a:lvl9pPr>
          </a:lstStyle>
          <a:p>
            <a:endParaRPr/>
          </a:p>
        </p:txBody>
      </p:sp>
      <p:sp>
        <p:nvSpPr>
          <p:cNvPr id="33" name="Shape 33"/>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lt1"/>
                </a:solidFill>
                <a:latin typeface="Arial"/>
                <a:ea typeface="Arial"/>
                <a:cs typeface="Arial"/>
                <a:sym typeface="Arial"/>
              </a:defRPr>
            </a:lvl2pPr>
            <a:lvl3pPr marL="914400" marR="0" lvl="2" indent="0" algn="l" rtl="0">
              <a:spcBef>
                <a:spcPts val="0"/>
              </a:spcBef>
              <a:buNone/>
              <a:defRPr sz="1800" b="0" i="0" u="none" strike="noStrike" cap="none">
                <a:solidFill>
                  <a:schemeClr val="lt1"/>
                </a:solidFill>
                <a:latin typeface="Arial"/>
                <a:ea typeface="Arial"/>
                <a:cs typeface="Arial"/>
                <a:sym typeface="Arial"/>
              </a:defRPr>
            </a:lvl3pPr>
            <a:lvl4pPr marL="1371600" marR="0" lvl="3" indent="0" algn="l" rtl="0">
              <a:spcBef>
                <a:spcPts val="0"/>
              </a:spcBef>
              <a:buNone/>
              <a:defRPr sz="1800" b="0" i="0" u="none" strike="noStrike" cap="none">
                <a:solidFill>
                  <a:schemeClr val="lt1"/>
                </a:solidFill>
                <a:latin typeface="Arial"/>
                <a:ea typeface="Arial"/>
                <a:cs typeface="Arial"/>
                <a:sym typeface="Arial"/>
              </a:defRPr>
            </a:lvl4pPr>
            <a:lvl5pPr marL="1828800" marR="0" lvl="4" indent="0" algn="l" rtl="0">
              <a:spcBef>
                <a:spcPts val="0"/>
              </a:spcBef>
              <a:buNone/>
              <a:defRPr sz="1800" b="0" i="0" u="none" strike="noStrike" cap="none">
                <a:solidFill>
                  <a:schemeClr val="lt1"/>
                </a:solidFill>
                <a:latin typeface="Arial"/>
                <a:ea typeface="Arial"/>
                <a:cs typeface="Arial"/>
                <a:sym typeface="Arial"/>
              </a:defRPr>
            </a:lvl5pPr>
            <a:lvl6pPr marL="2286000" marR="0" lvl="5" indent="0" algn="l" rtl="0">
              <a:spcBef>
                <a:spcPts val="0"/>
              </a:spcBef>
              <a:buNone/>
              <a:defRPr sz="1800" b="0" i="0" u="none" strike="noStrike" cap="none">
                <a:solidFill>
                  <a:schemeClr val="lt1"/>
                </a:solidFill>
                <a:latin typeface="Arial"/>
                <a:ea typeface="Arial"/>
                <a:cs typeface="Arial"/>
                <a:sym typeface="Arial"/>
              </a:defRPr>
            </a:lvl6pPr>
            <a:lvl7pPr marL="2743200" marR="0" lvl="6" indent="0" algn="l" rtl="0">
              <a:spcBef>
                <a:spcPts val="0"/>
              </a:spcBef>
              <a:buNone/>
              <a:defRPr sz="1800" b="0" i="0" u="none" strike="noStrike" cap="none">
                <a:solidFill>
                  <a:schemeClr val="lt1"/>
                </a:solidFill>
                <a:latin typeface="Arial"/>
                <a:ea typeface="Arial"/>
                <a:cs typeface="Arial"/>
                <a:sym typeface="Arial"/>
              </a:defRPr>
            </a:lvl7pPr>
            <a:lvl8pPr marL="3200400" marR="0" lvl="7" indent="0" algn="l" rtl="0">
              <a:spcBef>
                <a:spcPts val="0"/>
              </a:spcBef>
              <a:buNone/>
              <a:defRPr sz="1800" b="0" i="0" u="none" strike="noStrike" cap="none">
                <a:solidFill>
                  <a:schemeClr val="lt1"/>
                </a:solidFill>
                <a:latin typeface="Arial"/>
                <a:ea typeface="Arial"/>
                <a:cs typeface="Arial"/>
                <a:sym typeface="Arial"/>
              </a:defRPr>
            </a:lvl8pPr>
            <a:lvl9pPr marL="3657600" marR="0" lvl="8" indent="0" algn="l" rtl="0">
              <a:spcBef>
                <a:spcPts val="0"/>
              </a:spcBef>
              <a:buNone/>
              <a:defRPr sz="1800" b="0" i="0" u="none" strike="noStrike" cap="none">
                <a:solidFill>
                  <a:schemeClr val="lt1"/>
                </a:solidFill>
                <a:latin typeface="Arial"/>
                <a:ea typeface="Arial"/>
                <a:cs typeface="Arial"/>
                <a:sym typeface="Arial"/>
              </a:defRPr>
            </a:lvl9pPr>
          </a:lstStyle>
          <a:p>
            <a:pPr defTabSz="914400">
              <a:defRPr/>
            </a:pPr>
            <a:endParaRPr lang="en-US" kern="0" dirty="0"/>
          </a:p>
        </p:txBody>
      </p:sp>
      <p:sp>
        <p:nvSpPr>
          <p:cNvPr id="34" name="Shape 34"/>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lt1"/>
                </a:solidFill>
                <a:latin typeface="Arial"/>
                <a:ea typeface="Arial"/>
                <a:cs typeface="Arial"/>
                <a:sym typeface="Arial"/>
              </a:defRPr>
            </a:lvl2pPr>
            <a:lvl3pPr marL="914400" marR="0" lvl="2" indent="0" algn="l" rtl="0">
              <a:spcBef>
                <a:spcPts val="0"/>
              </a:spcBef>
              <a:buNone/>
              <a:defRPr sz="1800" b="0" i="0" u="none" strike="noStrike" cap="none">
                <a:solidFill>
                  <a:schemeClr val="lt1"/>
                </a:solidFill>
                <a:latin typeface="Arial"/>
                <a:ea typeface="Arial"/>
                <a:cs typeface="Arial"/>
                <a:sym typeface="Arial"/>
              </a:defRPr>
            </a:lvl3pPr>
            <a:lvl4pPr marL="1371600" marR="0" lvl="3" indent="0" algn="l" rtl="0">
              <a:spcBef>
                <a:spcPts val="0"/>
              </a:spcBef>
              <a:buNone/>
              <a:defRPr sz="1800" b="0" i="0" u="none" strike="noStrike" cap="none">
                <a:solidFill>
                  <a:schemeClr val="lt1"/>
                </a:solidFill>
                <a:latin typeface="Arial"/>
                <a:ea typeface="Arial"/>
                <a:cs typeface="Arial"/>
                <a:sym typeface="Arial"/>
              </a:defRPr>
            </a:lvl4pPr>
            <a:lvl5pPr marL="1828800" marR="0" lvl="4" indent="0" algn="l" rtl="0">
              <a:spcBef>
                <a:spcPts val="0"/>
              </a:spcBef>
              <a:buNone/>
              <a:defRPr sz="1800" b="0" i="0" u="none" strike="noStrike" cap="none">
                <a:solidFill>
                  <a:schemeClr val="lt1"/>
                </a:solidFill>
                <a:latin typeface="Arial"/>
                <a:ea typeface="Arial"/>
                <a:cs typeface="Arial"/>
                <a:sym typeface="Arial"/>
              </a:defRPr>
            </a:lvl5pPr>
            <a:lvl6pPr marL="2286000" marR="0" lvl="5" indent="0" algn="l" rtl="0">
              <a:spcBef>
                <a:spcPts val="0"/>
              </a:spcBef>
              <a:buNone/>
              <a:defRPr sz="1800" b="0" i="0" u="none" strike="noStrike" cap="none">
                <a:solidFill>
                  <a:schemeClr val="lt1"/>
                </a:solidFill>
                <a:latin typeface="Arial"/>
                <a:ea typeface="Arial"/>
                <a:cs typeface="Arial"/>
                <a:sym typeface="Arial"/>
              </a:defRPr>
            </a:lvl6pPr>
            <a:lvl7pPr marL="2743200" marR="0" lvl="6" indent="0" algn="l" rtl="0">
              <a:spcBef>
                <a:spcPts val="0"/>
              </a:spcBef>
              <a:buNone/>
              <a:defRPr sz="1800" b="0" i="0" u="none" strike="noStrike" cap="none">
                <a:solidFill>
                  <a:schemeClr val="lt1"/>
                </a:solidFill>
                <a:latin typeface="Arial"/>
                <a:ea typeface="Arial"/>
                <a:cs typeface="Arial"/>
                <a:sym typeface="Arial"/>
              </a:defRPr>
            </a:lvl7pPr>
            <a:lvl8pPr marL="3200400" marR="0" lvl="7" indent="0" algn="l" rtl="0">
              <a:spcBef>
                <a:spcPts val="0"/>
              </a:spcBef>
              <a:buNone/>
              <a:defRPr sz="1800" b="0" i="0" u="none" strike="noStrike" cap="none">
                <a:solidFill>
                  <a:schemeClr val="lt1"/>
                </a:solidFill>
                <a:latin typeface="Arial"/>
                <a:ea typeface="Arial"/>
                <a:cs typeface="Arial"/>
                <a:sym typeface="Arial"/>
              </a:defRPr>
            </a:lvl8pPr>
            <a:lvl9pPr marL="3657600" marR="0" lvl="8" indent="0" algn="l" rtl="0">
              <a:spcBef>
                <a:spcPts val="0"/>
              </a:spcBef>
              <a:buNone/>
              <a:defRPr sz="1800" b="0" i="0" u="none" strike="noStrike" cap="none">
                <a:solidFill>
                  <a:schemeClr val="lt1"/>
                </a:solidFill>
                <a:latin typeface="Arial"/>
                <a:ea typeface="Arial"/>
                <a:cs typeface="Arial"/>
                <a:sym typeface="Arial"/>
              </a:defRPr>
            </a:lvl9pPr>
          </a:lstStyle>
          <a:p>
            <a:pPr defTabSz="914400">
              <a:defRPr/>
            </a:pPr>
            <a:endParaRPr lang="en-US" kern="0" dirty="0"/>
          </a:p>
        </p:txBody>
      </p:sp>
      <p:sp>
        <p:nvSpPr>
          <p:cNvPr id="35" name="Shape 35"/>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cxnSp>
        <p:nvCxnSpPr>
          <p:cNvPr id="36" name="Shape 36"/>
          <p:cNvCxnSpPr/>
          <p:nvPr/>
        </p:nvCxnSpPr>
        <p:spPr>
          <a:xfrm>
            <a:off x="975360" y="4599432"/>
            <a:ext cx="10464800" cy="1588"/>
          </a:xfrm>
          <a:prstGeom prst="straightConnector1">
            <a:avLst/>
          </a:prstGeom>
          <a:noFill/>
          <a:ln w="19050" cap="flat" cmpd="sng">
            <a:solidFill>
              <a:schemeClr val="lt2"/>
            </a:solidFill>
            <a:prstDash val="solid"/>
            <a:round/>
            <a:headEnd type="none" w="med" len="med"/>
            <a:tailEnd type="none" w="med" len="med"/>
          </a:ln>
        </p:spPr>
      </p:cxnSp>
    </p:spTree>
    <p:extLst>
      <p:ext uri="{BB962C8B-B14F-4D97-AF65-F5344CB8AC3E}">
        <p14:creationId xmlns:p14="http://schemas.microsoft.com/office/powerpoint/2010/main" val="124731426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9" name="Shape 39"/>
          <p:cNvSpPr txBox="1">
            <a:spLocks noGrp="1"/>
          </p:cNvSpPr>
          <p:nvPr>
            <p:ph type="body" idx="1"/>
          </p:nvPr>
        </p:nvSpPr>
        <p:spPr>
          <a:xfrm>
            <a:off x="609600" y="1673352"/>
            <a:ext cx="5384800" cy="4718304"/>
          </a:xfrm>
          <a:prstGeom prst="rect">
            <a:avLst/>
          </a:prstGeom>
          <a:noFill/>
          <a:ln>
            <a:noFill/>
          </a:ln>
        </p:spPr>
        <p:txBody>
          <a:bodyPr wrap="square" lIns="91425" tIns="91425" rIns="91425" bIns="91425" anchor="t" anchorCtr="0"/>
          <a:lstStyle>
            <a:lvl1pPr marL="182880" marR="0" lvl="0" indent="-31750" algn="l" rtl="0">
              <a:spcBef>
                <a:spcPts val="560"/>
              </a:spcBef>
              <a:buClr>
                <a:schemeClr val="accent1"/>
              </a:buClr>
              <a:buSzPct val="85000"/>
              <a:buFont typeface="Arial"/>
              <a:buChar char="•"/>
              <a:defRPr sz="2800" b="0" i="0" u="none" strike="noStrike" cap="none">
                <a:solidFill>
                  <a:schemeClr val="dk1"/>
                </a:solidFill>
                <a:latin typeface="Arial"/>
                <a:ea typeface="Arial"/>
                <a:cs typeface="Arial"/>
                <a:sym typeface="Arial"/>
              </a:defRPr>
            </a:lvl1pPr>
            <a:lvl2pPr marL="457200" marR="0" lvl="1" indent="-6095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2pPr>
            <a:lvl3pPr marL="731520" marR="0" lvl="2" indent="-71119" algn="l" rtl="0">
              <a:spcBef>
                <a:spcPts val="400"/>
              </a:spcBef>
              <a:buClr>
                <a:schemeClr val="accent1"/>
              </a:buClr>
              <a:buSzPct val="90000"/>
              <a:buFont typeface="Arial"/>
              <a:buChar char="•"/>
              <a:defRPr sz="2000" b="0" i="0" u="none" strike="noStrike" cap="none">
                <a:solidFill>
                  <a:schemeClr val="dk1"/>
                </a:solidFill>
                <a:latin typeface="Arial"/>
                <a:ea typeface="Arial"/>
                <a:cs typeface="Arial"/>
                <a:sym typeface="Arial"/>
              </a:defRPr>
            </a:lvl3pPr>
            <a:lvl4pPr marL="1005839" marR="0" lvl="3" indent="-7873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4pPr>
            <a:lvl5pPr marL="1188720" marR="0" lvl="4" indent="-3301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5pPr>
            <a:lvl6pPr marL="1371600" marR="0" lvl="5" indent="-7620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6pPr>
            <a:lvl7pPr marL="1554480" marR="0" lvl="6" indent="-6858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7pPr>
            <a:lvl8pPr marL="1737360" marR="0" lvl="7" indent="-7366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8pPr>
            <a:lvl9pPr marL="1920240" marR="0" lvl="8" indent="-7873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0" name="Shape 40"/>
          <p:cNvSpPr txBox="1">
            <a:spLocks noGrp="1"/>
          </p:cNvSpPr>
          <p:nvPr>
            <p:ph type="body" idx="2"/>
          </p:nvPr>
        </p:nvSpPr>
        <p:spPr>
          <a:xfrm>
            <a:off x="6197600" y="1673352"/>
            <a:ext cx="5384800" cy="4718304"/>
          </a:xfrm>
          <a:prstGeom prst="rect">
            <a:avLst/>
          </a:prstGeom>
          <a:noFill/>
          <a:ln>
            <a:noFill/>
          </a:ln>
        </p:spPr>
        <p:txBody>
          <a:bodyPr wrap="square" lIns="91425" tIns="91425" rIns="91425" bIns="91425" anchor="t" anchorCtr="0"/>
          <a:lstStyle>
            <a:lvl1pPr marL="182880" marR="0" lvl="0" indent="-31750" algn="l" rtl="0">
              <a:spcBef>
                <a:spcPts val="560"/>
              </a:spcBef>
              <a:buClr>
                <a:schemeClr val="accent1"/>
              </a:buClr>
              <a:buSzPct val="85000"/>
              <a:buFont typeface="Arial"/>
              <a:buChar char="•"/>
              <a:defRPr sz="2800" b="0" i="0" u="none" strike="noStrike" cap="none">
                <a:solidFill>
                  <a:schemeClr val="dk1"/>
                </a:solidFill>
                <a:latin typeface="Arial"/>
                <a:ea typeface="Arial"/>
                <a:cs typeface="Arial"/>
                <a:sym typeface="Arial"/>
              </a:defRPr>
            </a:lvl1pPr>
            <a:lvl2pPr marL="457200" marR="0" lvl="1" indent="-6095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2pPr>
            <a:lvl3pPr marL="731520" marR="0" lvl="2" indent="-71119" algn="l" rtl="0">
              <a:spcBef>
                <a:spcPts val="400"/>
              </a:spcBef>
              <a:buClr>
                <a:schemeClr val="accent1"/>
              </a:buClr>
              <a:buSzPct val="90000"/>
              <a:buFont typeface="Arial"/>
              <a:buChar char="•"/>
              <a:defRPr sz="2000" b="0" i="0" u="none" strike="noStrike" cap="none">
                <a:solidFill>
                  <a:schemeClr val="dk1"/>
                </a:solidFill>
                <a:latin typeface="Arial"/>
                <a:ea typeface="Arial"/>
                <a:cs typeface="Arial"/>
                <a:sym typeface="Arial"/>
              </a:defRPr>
            </a:lvl3pPr>
            <a:lvl4pPr marL="1005839" marR="0" lvl="3" indent="-7873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4pPr>
            <a:lvl5pPr marL="1188720" marR="0" lvl="4" indent="-3301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5pPr>
            <a:lvl6pPr marL="1371600" marR="0" lvl="5" indent="-7620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6pPr>
            <a:lvl7pPr marL="1554480" marR="0" lvl="6" indent="-6858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7pPr>
            <a:lvl8pPr marL="1737360" marR="0" lvl="7" indent="-73660"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8pPr>
            <a:lvl9pPr marL="1920240" marR="0" lvl="8" indent="-78739" algn="l" rtl="0">
              <a:spcBef>
                <a:spcPts val="360"/>
              </a:spcBef>
              <a:buClr>
                <a:schemeClr val="accent1"/>
              </a:buClr>
              <a:buSzPct val="1000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1" name="Shape 41"/>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42" name="Shape 42"/>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43" name="Shape 43"/>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spTree>
    <p:extLst>
      <p:ext uri="{BB962C8B-B14F-4D97-AF65-F5344CB8AC3E}">
        <p14:creationId xmlns:p14="http://schemas.microsoft.com/office/powerpoint/2010/main" val="31134131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6" name="Shape 46"/>
          <p:cNvSpPr txBox="1">
            <a:spLocks noGrp="1"/>
          </p:cNvSpPr>
          <p:nvPr>
            <p:ph type="body" idx="1"/>
          </p:nvPr>
        </p:nvSpPr>
        <p:spPr>
          <a:xfrm>
            <a:off x="609600" y="1676400"/>
            <a:ext cx="5242560" cy="639762"/>
          </a:xfrm>
          <a:prstGeom prst="rect">
            <a:avLst/>
          </a:prstGeom>
          <a:noFill/>
          <a:ln>
            <a:noFill/>
          </a:ln>
        </p:spPr>
        <p:txBody>
          <a:bodyPr wrap="square" lIns="91425" tIns="91425" rIns="91425" bIns="91425" anchor="ctr" anchorCtr="0"/>
          <a:lstStyle>
            <a:lvl1pPr marL="0" marR="0" lvl="0" indent="0" algn="ctr" rtl="0">
              <a:spcBef>
                <a:spcPts val="400"/>
              </a:spcBef>
              <a:buClr>
                <a:schemeClr val="accent1"/>
              </a:buClr>
              <a:buFont typeface="Arial"/>
              <a:buNone/>
              <a:defRPr sz="2000" b="0" i="0" u="none" strike="noStrike" cap="none">
                <a:solidFill>
                  <a:schemeClr val="dk2"/>
                </a:solidFill>
                <a:latin typeface="Arial"/>
                <a:ea typeface="Arial"/>
                <a:cs typeface="Arial"/>
                <a:sym typeface="Arial"/>
              </a:defRPr>
            </a:lvl1pPr>
            <a:lvl2pPr marL="457200" marR="0" lvl="1" indent="0" algn="l" rtl="0">
              <a:spcBef>
                <a:spcPts val="400"/>
              </a:spcBef>
              <a:buClr>
                <a:schemeClr val="accent1"/>
              </a:buClr>
              <a:buFont typeface="Arial"/>
              <a:buNone/>
              <a:defRPr sz="2000" b="1" i="0" u="none" strike="noStrike" cap="none">
                <a:solidFill>
                  <a:schemeClr val="dk1"/>
                </a:solidFill>
                <a:latin typeface="Arial"/>
                <a:ea typeface="Arial"/>
                <a:cs typeface="Arial"/>
                <a:sym typeface="Arial"/>
              </a:defRPr>
            </a:lvl2pPr>
            <a:lvl3pPr marL="914400" marR="0" lvl="2" indent="0" algn="l" rtl="0">
              <a:spcBef>
                <a:spcPts val="360"/>
              </a:spcBef>
              <a:buClr>
                <a:schemeClr val="accent1"/>
              </a:buClr>
              <a:buFont typeface="Arial"/>
              <a:buNone/>
              <a:defRPr sz="1800" b="1" i="0" u="none" strike="noStrike" cap="none">
                <a:solidFill>
                  <a:schemeClr val="dk1"/>
                </a:solidFill>
                <a:latin typeface="Arial"/>
                <a:ea typeface="Arial"/>
                <a:cs typeface="Arial"/>
                <a:sym typeface="Arial"/>
              </a:defRPr>
            </a:lvl3pPr>
            <a:lvl4pPr marL="1371600" marR="0" lvl="3"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4pPr>
            <a:lvl5pPr marL="1828800" marR="0" lvl="4"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5pPr>
            <a:lvl6pPr marL="2286000" marR="0" lvl="5"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6pPr>
            <a:lvl7pPr marL="2743200" marR="0" lvl="6"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7pPr>
            <a:lvl8pPr marL="3200400" marR="0" lvl="7"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8pPr>
            <a:lvl9pPr marL="3657600" marR="0" lvl="8"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9pPr>
          </a:lstStyle>
          <a:p>
            <a:endParaRPr/>
          </a:p>
        </p:txBody>
      </p:sp>
      <p:sp>
        <p:nvSpPr>
          <p:cNvPr id="47" name="Shape 47"/>
          <p:cNvSpPr txBox="1">
            <a:spLocks noGrp="1"/>
          </p:cNvSpPr>
          <p:nvPr>
            <p:ph type="body" idx="2"/>
          </p:nvPr>
        </p:nvSpPr>
        <p:spPr>
          <a:xfrm>
            <a:off x="609600" y="2438400"/>
            <a:ext cx="5242560" cy="3951288"/>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4571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5pPr>
            <a:lvl6pPr marL="1371600" marR="0" lvl="5" indent="-8890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6pPr>
            <a:lvl7pPr marL="1554480" marR="0" lvl="6" indent="-8128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7pPr>
            <a:lvl8pPr marL="1737360" marR="0" lvl="7" indent="-8636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8pPr>
            <a:lvl9pPr marL="1920240" marR="0" lvl="8"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48" name="Shape 48"/>
          <p:cNvSpPr txBox="1">
            <a:spLocks noGrp="1"/>
          </p:cNvSpPr>
          <p:nvPr>
            <p:ph type="body" idx="3"/>
          </p:nvPr>
        </p:nvSpPr>
        <p:spPr>
          <a:xfrm>
            <a:off x="6339840" y="1676400"/>
            <a:ext cx="5242560" cy="639762"/>
          </a:xfrm>
          <a:prstGeom prst="rect">
            <a:avLst/>
          </a:prstGeom>
          <a:noFill/>
          <a:ln>
            <a:noFill/>
          </a:ln>
        </p:spPr>
        <p:txBody>
          <a:bodyPr wrap="square" lIns="91425" tIns="91425" rIns="91425" bIns="91425" anchor="ctr" anchorCtr="0"/>
          <a:lstStyle>
            <a:lvl1pPr marL="0" marR="0" lvl="0" indent="0" algn="ctr" rtl="0">
              <a:spcBef>
                <a:spcPts val="400"/>
              </a:spcBef>
              <a:buClr>
                <a:schemeClr val="accent1"/>
              </a:buClr>
              <a:buFont typeface="Arial"/>
              <a:buNone/>
              <a:defRPr sz="2000" b="0" i="0" u="none" strike="noStrike" cap="none">
                <a:solidFill>
                  <a:schemeClr val="dk2"/>
                </a:solidFill>
                <a:latin typeface="Arial"/>
                <a:ea typeface="Arial"/>
                <a:cs typeface="Arial"/>
                <a:sym typeface="Arial"/>
              </a:defRPr>
            </a:lvl1pPr>
            <a:lvl2pPr marL="457200" marR="0" lvl="1" indent="0" algn="l" rtl="0">
              <a:spcBef>
                <a:spcPts val="400"/>
              </a:spcBef>
              <a:buClr>
                <a:schemeClr val="accent1"/>
              </a:buClr>
              <a:buFont typeface="Arial"/>
              <a:buNone/>
              <a:defRPr sz="2000" b="1" i="0" u="none" strike="noStrike" cap="none">
                <a:solidFill>
                  <a:schemeClr val="dk1"/>
                </a:solidFill>
                <a:latin typeface="Arial"/>
                <a:ea typeface="Arial"/>
                <a:cs typeface="Arial"/>
                <a:sym typeface="Arial"/>
              </a:defRPr>
            </a:lvl2pPr>
            <a:lvl3pPr marL="914400" marR="0" lvl="2" indent="0" algn="l" rtl="0">
              <a:spcBef>
                <a:spcPts val="360"/>
              </a:spcBef>
              <a:buClr>
                <a:schemeClr val="accent1"/>
              </a:buClr>
              <a:buFont typeface="Arial"/>
              <a:buNone/>
              <a:defRPr sz="1800" b="1" i="0" u="none" strike="noStrike" cap="none">
                <a:solidFill>
                  <a:schemeClr val="dk1"/>
                </a:solidFill>
                <a:latin typeface="Arial"/>
                <a:ea typeface="Arial"/>
                <a:cs typeface="Arial"/>
                <a:sym typeface="Arial"/>
              </a:defRPr>
            </a:lvl3pPr>
            <a:lvl4pPr marL="1371600" marR="0" lvl="3"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4pPr>
            <a:lvl5pPr marL="1828800" marR="0" lvl="4"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5pPr>
            <a:lvl6pPr marL="2286000" marR="0" lvl="5"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6pPr>
            <a:lvl7pPr marL="2743200" marR="0" lvl="6"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7pPr>
            <a:lvl8pPr marL="3200400" marR="0" lvl="7"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8pPr>
            <a:lvl9pPr marL="3657600" marR="0" lvl="8" indent="0" algn="l" rtl="0">
              <a:spcBef>
                <a:spcPts val="320"/>
              </a:spcBef>
              <a:buClr>
                <a:schemeClr val="accent1"/>
              </a:buClr>
              <a:buFont typeface="Arial"/>
              <a:buNone/>
              <a:defRPr sz="1600" b="1" i="0" u="none" strike="noStrike" cap="none">
                <a:solidFill>
                  <a:schemeClr val="dk1"/>
                </a:solidFill>
                <a:latin typeface="Arial"/>
                <a:ea typeface="Arial"/>
                <a:cs typeface="Arial"/>
                <a:sym typeface="Arial"/>
              </a:defRPr>
            </a:lvl9pPr>
          </a:lstStyle>
          <a:p>
            <a:endParaRPr/>
          </a:p>
        </p:txBody>
      </p:sp>
      <p:sp>
        <p:nvSpPr>
          <p:cNvPr id="49" name="Shape 49"/>
          <p:cNvSpPr txBox="1">
            <a:spLocks noGrp="1"/>
          </p:cNvSpPr>
          <p:nvPr>
            <p:ph type="body" idx="4"/>
          </p:nvPr>
        </p:nvSpPr>
        <p:spPr>
          <a:xfrm>
            <a:off x="6339840" y="2438400"/>
            <a:ext cx="5242560" cy="3951288"/>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4571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5pPr>
            <a:lvl6pPr marL="1371600" marR="0" lvl="5" indent="-8890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6pPr>
            <a:lvl7pPr marL="1554480" marR="0" lvl="6" indent="-8128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7pPr>
            <a:lvl8pPr marL="1737360" marR="0" lvl="7" indent="-86360"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8pPr>
            <a:lvl9pPr marL="1920240" marR="0" lvl="8"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9pPr>
          </a:lstStyle>
          <a:p>
            <a:endParaRPr/>
          </a:p>
        </p:txBody>
      </p:sp>
      <p:sp>
        <p:nvSpPr>
          <p:cNvPr id="50" name="Shape 50"/>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51" name="Shape 51"/>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52" name="Shape 52"/>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cxnSp>
        <p:nvCxnSpPr>
          <p:cNvPr id="53" name="Shape 53"/>
          <p:cNvCxnSpPr/>
          <p:nvPr/>
        </p:nvCxnSpPr>
        <p:spPr>
          <a:xfrm rot="5400000">
            <a:off x="3741949" y="4045691"/>
            <a:ext cx="4709160" cy="1059"/>
          </a:xfrm>
          <a:prstGeom prst="straightConnector1">
            <a:avLst/>
          </a:prstGeom>
          <a:noFill/>
          <a:ln w="19050"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370322340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6" name="Shape 56"/>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57" name="Shape 57"/>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58" name="Shape 58"/>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spTree>
    <p:extLst>
      <p:ext uri="{BB962C8B-B14F-4D97-AF65-F5344CB8AC3E}">
        <p14:creationId xmlns:p14="http://schemas.microsoft.com/office/powerpoint/2010/main" val="5134995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9"/>
        <p:cNvGrpSpPr/>
        <p:nvPr/>
      </p:nvGrpSpPr>
      <p:grpSpPr>
        <a:xfrm>
          <a:off x="0" y="0"/>
          <a:ext cx="0" cy="0"/>
          <a:chOff x="0" y="0"/>
          <a:chExt cx="0" cy="0"/>
        </a:xfrm>
      </p:grpSpPr>
      <p:sp>
        <p:nvSpPr>
          <p:cNvPr id="60" name="Shape 60"/>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61" name="Shape 61"/>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62" name="Shape 62"/>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spTree>
    <p:extLst>
      <p:ext uri="{BB962C8B-B14F-4D97-AF65-F5344CB8AC3E}">
        <p14:creationId xmlns:p14="http://schemas.microsoft.com/office/powerpoint/2010/main" val="314511869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63"/>
        <p:cNvGrpSpPr/>
        <p:nvPr/>
      </p:nvGrpSpPr>
      <p:grpSpPr>
        <a:xfrm>
          <a:off x="0" y="0"/>
          <a:ext cx="0" cy="0"/>
          <a:chOff x="0" y="0"/>
          <a:chExt cx="0" cy="0"/>
        </a:xfrm>
      </p:grpSpPr>
      <p:sp>
        <p:nvSpPr>
          <p:cNvPr id="64" name="Shape 64"/>
          <p:cNvSpPr txBox="1">
            <a:spLocks noGrp="1"/>
          </p:cNvSpPr>
          <p:nvPr>
            <p:ph type="title"/>
          </p:nvPr>
        </p:nvSpPr>
        <p:spPr>
          <a:xfrm>
            <a:off x="609600" y="792080"/>
            <a:ext cx="2852928" cy="1261872"/>
          </a:xfrm>
          <a:prstGeom prst="rect">
            <a:avLst/>
          </a:prstGeom>
          <a:noFill/>
          <a:ln>
            <a:noFill/>
          </a:ln>
        </p:spPr>
        <p:txBody>
          <a:bodyPr wrap="square" lIns="91425" tIns="91425" rIns="91425" bIns="91425" anchor="b" anchorCtr="0"/>
          <a:lstStyle>
            <a:lvl1pPr marL="0" marR="0" lvl="0" indent="0" algn="l" rtl="0">
              <a:spcBef>
                <a:spcPts val="0"/>
              </a:spcBef>
              <a:buClr>
                <a:schemeClr val="dk2"/>
              </a:buClr>
              <a:buFont typeface="Arial"/>
              <a:buNone/>
              <a:defRPr sz="24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5" name="Shape 65"/>
          <p:cNvSpPr txBox="1">
            <a:spLocks noGrp="1"/>
          </p:cNvSpPr>
          <p:nvPr>
            <p:ph type="body" idx="1"/>
          </p:nvPr>
        </p:nvSpPr>
        <p:spPr>
          <a:xfrm>
            <a:off x="3962400" y="792080"/>
            <a:ext cx="7620000" cy="5577840"/>
          </a:xfrm>
          <a:prstGeom prst="rect">
            <a:avLst/>
          </a:prstGeom>
          <a:noFill/>
          <a:ln>
            <a:noFill/>
          </a:ln>
        </p:spPr>
        <p:txBody>
          <a:bodyPr wrap="square" lIns="91425" tIns="91425" rIns="91425" bIns="91425" anchor="t" anchorCtr="0"/>
          <a:lstStyle>
            <a:lvl1pPr marL="182880" marR="0" lvl="0" indent="-10159" algn="l" rtl="0">
              <a:spcBef>
                <a:spcPts val="640"/>
              </a:spcBef>
              <a:buClr>
                <a:schemeClr val="accent1"/>
              </a:buClr>
              <a:buSzPct val="85000"/>
              <a:buFont typeface="Arial"/>
              <a:buChar char="•"/>
              <a:defRPr sz="3200" b="0" i="0" u="none" strike="noStrike" cap="none">
                <a:solidFill>
                  <a:schemeClr val="dk1"/>
                </a:solidFill>
                <a:latin typeface="Arial"/>
                <a:ea typeface="Arial"/>
                <a:cs typeface="Arial"/>
                <a:sym typeface="Arial"/>
              </a:defRPr>
            </a:lvl1pPr>
            <a:lvl2pPr marL="457200" marR="0" lvl="1" indent="-39369" algn="l" rtl="0">
              <a:spcBef>
                <a:spcPts val="560"/>
              </a:spcBef>
              <a:buClr>
                <a:schemeClr val="accent1"/>
              </a:buClr>
              <a:buSzPct val="85000"/>
              <a:buFont typeface="Arial"/>
              <a:buChar char="•"/>
              <a:defRPr sz="2800" b="0" i="0" u="none" strike="noStrike" cap="none">
                <a:solidFill>
                  <a:schemeClr val="dk1"/>
                </a:solidFill>
                <a:latin typeface="Arial"/>
                <a:ea typeface="Arial"/>
                <a:cs typeface="Arial"/>
                <a:sym typeface="Arial"/>
              </a:defRPr>
            </a:lvl2pPr>
            <a:lvl3pPr marL="731520" marR="0" lvl="2" indent="-48259" algn="l" rtl="0">
              <a:spcBef>
                <a:spcPts val="480"/>
              </a:spcBef>
              <a:buClr>
                <a:schemeClr val="accent1"/>
              </a:buClr>
              <a:buSzPct val="90000"/>
              <a:buFont typeface="Arial"/>
              <a:buChar char="•"/>
              <a:defRPr sz="2400" b="0" i="0" u="none" strike="noStrike" cap="none">
                <a:solidFill>
                  <a:schemeClr val="dk1"/>
                </a:solidFill>
                <a:latin typeface="Arial"/>
                <a:ea typeface="Arial"/>
                <a:cs typeface="Arial"/>
                <a:sym typeface="Arial"/>
              </a:defRPr>
            </a:lvl3pPr>
            <a:lvl4pPr marL="1005839" marR="0" lvl="3" indent="-66039"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4pPr>
            <a:lvl5pPr marL="1188720" marR="0" lvl="4" indent="-20319"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5pPr>
            <a:lvl6pPr marL="1371600" marR="0" lvl="5" indent="-63500"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6pPr>
            <a:lvl7pPr marL="1554480" marR="0" lvl="6" indent="-55880"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7pPr>
            <a:lvl8pPr marL="1737360" marR="0" lvl="7" indent="-60960"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8pPr>
            <a:lvl9pPr marL="1920240" marR="0" lvl="8" indent="-66039" algn="l" rtl="0">
              <a:spcBef>
                <a:spcPts val="400"/>
              </a:spcBef>
              <a:buClr>
                <a:schemeClr val="accent1"/>
              </a:buClr>
              <a:buSzPct val="100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66" name="Shape 66"/>
          <p:cNvSpPr txBox="1">
            <a:spLocks noGrp="1"/>
          </p:cNvSpPr>
          <p:nvPr>
            <p:ph type="body" idx="2"/>
          </p:nvPr>
        </p:nvSpPr>
        <p:spPr>
          <a:xfrm>
            <a:off x="609601" y="2130553"/>
            <a:ext cx="2852928" cy="4243615"/>
          </a:xfrm>
          <a:prstGeom prst="rect">
            <a:avLst/>
          </a:prstGeom>
          <a:noFill/>
          <a:ln>
            <a:noFill/>
          </a:ln>
        </p:spPr>
        <p:txBody>
          <a:bodyPr wrap="square" lIns="91425" tIns="91425" rIns="91425" bIns="91425" anchor="t" anchorCtr="0"/>
          <a:lstStyle>
            <a:lvl1pPr marL="0" marR="0" lvl="0" indent="0" algn="l" rtl="0">
              <a:spcBef>
                <a:spcPts val="280"/>
              </a:spcBef>
              <a:buClr>
                <a:schemeClr val="accent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accent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accent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6pPr>
            <a:lvl7pPr marL="2743200" marR="0" lvl="6"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7pPr>
            <a:lvl8pPr marL="3200400" marR="0" lvl="7"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8pPr>
            <a:lvl9pPr marL="3657600" marR="0" lvl="8"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9pPr>
          </a:lstStyle>
          <a:p>
            <a:endParaRPr/>
          </a:p>
        </p:txBody>
      </p:sp>
      <p:sp>
        <p:nvSpPr>
          <p:cNvPr id="67" name="Shape 67"/>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68" name="Shape 68"/>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69" name="Shape 69"/>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cxnSp>
        <p:nvCxnSpPr>
          <p:cNvPr id="70" name="Shape 70"/>
          <p:cNvCxnSpPr/>
          <p:nvPr/>
        </p:nvCxnSpPr>
        <p:spPr>
          <a:xfrm rot="5400000">
            <a:off x="912152" y="3579942"/>
            <a:ext cx="5577840" cy="2117"/>
          </a:xfrm>
          <a:prstGeom prst="straightConnector1">
            <a:avLst/>
          </a:prstGeom>
          <a:noFill/>
          <a:ln w="19050" cap="flat" cmpd="sng">
            <a:solidFill>
              <a:schemeClr val="dk2"/>
            </a:solidFill>
            <a:prstDash val="solid"/>
            <a:round/>
            <a:headEnd type="none" w="med" len="med"/>
            <a:tailEnd type="none" w="med" len="med"/>
          </a:ln>
        </p:spPr>
      </p:cxnSp>
    </p:spTree>
    <p:extLst>
      <p:ext uri="{BB962C8B-B14F-4D97-AF65-F5344CB8AC3E}">
        <p14:creationId xmlns:p14="http://schemas.microsoft.com/office/powerpoint/2010/main" val="5630497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1"/>
        <p:cNvGrpSpPr/>
        <p:nvPr/>
      </p:nvGrpSpPr>
      <p:grpSpPr>
        <a:xfrm>
          <a:off x="0" y="0"/>
          <a:ext cx="0" cy="0"/>
          <a:chOff x="0" y="0"/>
          <a:chExt cx="0" cy="0"/>
        </a:xfrm>
      </p:grpSpPr>
      <p:sp>
        <p:nvSpPr>
          <p:cNvPr id="72" name="Shape 72"/>
          <p:cNvSpPr txBox="1">
            <a:spLocks noGrp="1"/>
          </p:cNvSpPr>
          <p:nvPr>
            <p:ph type="title"/>
          </p:nvPr>
        </p:nvSpPr>
        <p:spPr>
          <a:xfrm>
            <a:off x="609600" y="792480"/>
            <a:ext cx="2856907" cy="1264920"/>
          </a:xfrm>
          <a:prstGeom prst="rect">
            <a:avLst/>
          </a:prstGeom>
          <a:noFill/>
          <a:ln>
            <a:noFill/>
          </a:ln>
        </p:spPr>
        <p:txBody>
          <a:bodyPr wrap="square" lIns="91425" tIns="91425" rIns="91425" bIns="91425" anchor="b" anchorCtr="0"/>
          <a:lstStyle>
            <a:lvl1pPr marL="0" marR="0" lvl="0" indent="0" algn="l" rtl="0">
              <a:spcBef>
                <a:spcPts val="0"/>
              </a:spcBef>
              <a:buClr>
                <a:schemeClr val="dk2"/>
              </a:buClr>
              <a:buFont typeface="Arial"/>
              <a:buNone/>
              <a:defRPr sz="24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3" name="Shape 73"/>
          <p:cNvSpPr>
            <a:spLocks noGrp="1"/>
          </p:cNvSpPr>
          <p:nvPr>
            <p:ph type="pic" idx="2"/>
          </p:nvPr>
        </p:nvSpPr>
        <p:spPr>
          <a:xfrm>
            <a:off x="3811480" y="838201"/>
            <a:ext cx="7872520" cy="5500456"/>
          </a:xfrm>
          <a:prstGeom prst="rect">
            <a:avLst/>
          </a:prstGeom>
          <a:solidFill>
            <a:schemeClr val="lt2"/>
          </a:solidFill>
          <a:ln w="76200" cap="flat" cmpd="sng">
            <a:solidFill>
              <a:srgbClr val="FFFFFF"/>
            </a:solidFill>
            <a:prstDash val="solid"/>
            <a:miter lim="800000"/>
            <a:headEnd type="none" w="med" len="med"/>
            <a:tailEnd type="none" w="med" len="med"/>
          </a:ln>
          <a:effectLst>
            <a:outerShdw blurRad="50800" dist="12700" dir="5400000" algn="t" rotWithShape="0">
              <a:srgbClr val="000000">
                <a:alpha val="58823"/>
              </a:srgbClr>
            </a:outerShdw>
          </a:effectLst>
        </p:spPr>
        <p:txBody>
          <a:bodyPr wrap="square" lIns="91425" tIns="91425" rIns="91425" bIns="91425" anchor="t" anchorCtr="0"/>
          <a:lstStyle>
            <a:lvl1pPr marL="0" marR="0" lvl="0" indent="0" algn="l" rtl="0">
              <a:spcBef>
                <a:spcPts val="640"/>
              </a:spcBef>
              <a:buClr>
                <a:schemeClr val="accent1"/>
              </a:buClr>
              <a:buFont typeface="Arial"/>
              <a:buNone/>
              <a:defRPr sz="3200" b="0" i="0" u="none" strike="noStrike" cap="none">
                <a:solidFill>
                  <a:schemeClr val="dk1"/>
                </a:solidFill>
                <a:latin typeface="Arial"/>
                <a:ea typeface="Arial"/>
                <a:cs typeface="Arial"/>
                <a:sym typeface="Arial"/>
              </a:defRPr>
            </a:lvl1pPr>
            <a:lvl2pPr marL="457200" marR="0" lvl="1" indent="0" algn="l" rtl="0">
              <a:spcBef>
                <a:spcPts val="560"/>
              </a:spcBef>
              <a:buClr>
                <a:schemeClr val="accent1"/>
              </a:buClr>
              <a:buFont typeface="Arial"/>
              <a:buNone/>
              <a:defRPr sz="2800" b="0" i="0" u="none" strike="noStrike" cap="none">
                <a:solidFill>
                  <a:schemeClr val="dk1"/>
                </a:solidFill>
                <a:latin typeface="Arial"/>
                <a:ea typeface="Arial"/>
                <a:cs typeface="Arial"/>
                <a:sym typeface="Arial"/>
              </a:defRPr>
            </a:lvl2pPr>
            <a:lvl3pPr marL="914400" marR="0" lvl="2" indent="0" algn="l" rtl="0">
              <a:spcBef>
                <a:spcPts val="480"/>
              </a:spcBef>
              <a:buClr>
                <a:schemeClr val="accent1"/>
              </a:buClr>
              <a:buFont typeface="Arial"/>
              <a:buNone/>
              <a:defRPr sz="2400" b="0" i="0" u="none" strike="noStrike" cap="none">
                <a:solidFill>
                  <a:schemeClr val="dk1"/>
                </a:solidFill>
                <a:latin typeface="Arial"/>
                <a:ea typeface="Arial"/>
                <a:cs typeface="Arial"/>
                <a:sym typeface="Arial"/>
              </a:defRPr>
            </a:lvl3pPr>
            <a:lvl4pPr marL="1371600" marR="0" lvl="3"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4pPr>
            <a:lvl5pPr marL="1828800" marR="0" lvl="4"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5pPr>
            <a:lvl6pPr marL="2286000" marR="0" lvl="5"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6pPr>
            <a:lvl7pPr marL="2743200" marR="0" lvl="6"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7pPr>
            <a:lvl8pPr marL="3200400" marR="0" lvl="7"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8pPr>
            <a:lvl9pPr marL="3657600" marR="0" lvl="8" indent="0" algn="l" rtl="0">
              <a:spcBef>
                <a:spcPts val="400"/>
              </a:spcBef>
              <a:buClr>
                <a:schemeClr val="accent1"/>
              </a:buClr>
              <a:buFont typeface="Arial"/>
              <a:buNone/>
              <a:defRPr sz="2000" b="0" i="0" u="none" strike="noStrike" cap="none">
                <a:solidFill>
                  <a:schemeClr val="dk1"/>
                </a:solidFill>
                <a:latin typeface="Arial"/>
                <a:ea typeface="Arial"/>
                <a:cs typeface="Arial"/>
                <a:sym typeface="Arial"/>
              </a:defRPr>
            </a:lvl9pPr>
          </a:lstStyle>
          <a:p>
            <a:endParaRPr dirty="0"/>
          </a:p>
        </p:txBody>
      </p:sp>
      <p:sp>
        <p:nvSpPr>
          <p:cNvPr id="74" name="Shape 74"/>
          <p:cNvSpPr txBox="1">
            <a:spLocks noGrp="1"/>
          </p:cNvSpPr>
          <p:nvPr>
            <p:ph type="body" idx="1"/>
          </p:nvPr>
        </p:nvSpPr>
        <p:spPr>
          <a:xfrm>
            <a:off x="609600" y="2133600"/>
            <a:ext cx="2852928" cy="4242816"/>
          </a:xfrm>
          <a:prstGeom prst="rect">
            <a:avLst/>
          </a:prstGeom>
          <a:noFill/>
          <a:ln>
            <a:noFill/>
          </a:ln>
        </p:spPr>
        <p:txBody>
          <a:bodyPr wrap="square" lIns="91425" tIns="91425" rIns="91425" bIns="91425" anchor="t" anchorCtr="0"/>
          <a:lstStyle>
            <a:lvl1pPr marL="0" marR="0" lvl="0" indent="0" algn="l" rtl="0">
              <a:spcBef>
                <a:spcPts val="280"/>
              </a:spcBef>
              <a:buClr>
                <a:schemeClr val="accent1"/>
              </a:buClr>
              <a:buFont typeface="Arial"/>
              <a:buNone/>
              <a:defRPr sz="1400" b="0" i="0" u="none" strike="noStrike" cap="none">
                <a:solidFill>
                  <a:schemeClr val="dk1"/>
                </a:solidFill>
                <a:latin typeface="Arial"/>
                <a:ea typeface="Arial"/>
                <a:cs typeface="Arial"/>
                <a:sym typeface="Arial"/>
              </a:defRPr>
            </a:lvl1pPr>
            <a:lvl2pPr marL="457200" marR="0" lvl="1" indent="0" algn="l" rtl="0">
              <a:spcBef>
                <a:spcPts val="240"/>
              </a:spcBef>
              <a:buClr>
                <a:schemeClr val="accent1"/>
              </a:buClr>
              <a:buFont typeface="Arial"/>
              <a:buNone/>
              <a:defRPr sz="1200" b="0" i="0" u="none" strike="noStrike" cap="none">
                <a:solidFill>
                  <a:schemeClr val="dk1"/>
                </a:solidFill>
                <a:latin typeface="Arial"/>
                <a:ea typeface="Arial"/>
                <a:cs typeface="Arial"/>
                <a:sym typeface="Arial"/>
              </a:defRPr>
            </a:lvl2pPr>
            <a:lvl3pPr marL="914400" marR="0" lvl="2" indent="0" algn="l" rtl="0">
              <a:spcBef>
                <a:spcPts val="200"/>
              </a:spcBef>
              <a:buClr>
                <a:schemeClr val="accent1"/>
              </a:buClr>
              <a:buFont typeface="Arial"/>
              <a:buNone/>
              <a:defRPr sz="1000" b="0" i="0" u="none" strike="noStrike" cap="none">
                <a:solidFill>
                  <a:schemeClr val="dk1"/>
                </a:solidFill>
                <a:latin typeface="Arial"/>
                <a:ea typeface="Arial"/>
                <a:cs typeface="Arial"/>
                <a:sym typeface="Arial"/>
              </a:defRPr>
            </a:lvl3pPr>
            <a:lvl4pPr marL="1371600" marR="0" lvl="3"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4pPr>
            <a:lvl5pPr marL="1828800" marR="0" lvl="4"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5pPr>
            <a:lvl6pPr marL="2286000" marR="0" lvl="5"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6pPr>
            <a:lvl7pPr marL="2743200" marR="0" lvl="6"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7pPr>
            <a:lvl8pPr marL="3200400" marR="0" lvl="7"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8pPr>
            <a:lvl9pPr marL="3657600" marR="0" lvl="8" indent="0" algn="l" rtl="0">
              <a:spcBef>
                <a:spcPts val="180"/>
              </a:spcBef>
              <a:buClr>
                <a:schemeClr val="accent1"/>
              </a:buClr>
              <a:buFont typeface="Arial"/>
              <a:buNone/>
              <a:defRPr sz="900" b="0" i="0" u="none" strike="noStrike" cap="none">
                <a:solidFill>
                  <a:schemeClr val="dk1"/>
                </a:solidFill>
                <a:latin typeface="Arial"/>
                <a:ea typeface="Arial"/>
                <a:cs typeface="Arial"/>
                <a:sym typeface="Arial"/>
              </a:defRPr>
            </a:lvl9pPr>
          </a:lstStyle>
          <a:p>
            <a:endParaRPr/>
          </a:p>
        </p:txBody>
      </p:sp>
      <p:sp>
        <p:nvSpPr>
          <p:cNvPr id="75" name="Shape 75"/>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76" name="Shape 76"/>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77" name="Shape 77"/>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spTree>
    <p:extLst>
      <p:ext uri="{BB962C8B-B14F-4D97-AF65-F5344CB8AC3E}">
        <p14:creationId xmlns:p14="http://schemas.microsoft.com/office/powerpoint/2010/main" val="321762878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0" name="Shape 80"/>
          <p:cNvSpPr txBox="1">
            <a:spLocks noGrp="1"/>
          </p:cNvSpPr>
          <p:nvPr>
            <p:ph type="body" idx="1"/>
          </p:nvPr>
        </p:nvSpPr>
        <p:spPr>
          <a:xfrm rot="5400000">
            <a:off x="3657600" y="-1447800"/>
            <a:ext cx="4876800" cy="109728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58419" algn="l" rtl="0">
              <a:spcBef>
                <a:spcPts val="28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795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6pPr>
            <a:lvl7pPr marL="1554480" marR="0" lvl="6" indent="-10033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7pPr>
            <a:lvl8pPr marL="1737360" marR="0" lvl="7" indent="-10541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8pPr>
            <a:lvl9pPr marL="1920240" marR="0" lvl="8" indent="-110489"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81" name="Shape 81"/>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82" name="Shape 82"/>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83" name="Shape 83"/>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spTree>
    <p:extLst>
      <p:ext uri="{BB962C8B-B14F-4D97-AF65-F5344CB8AC3E}">
        <p14:creationId xmlns:p14="http://schemas.microsoft.com/office/powerpoint/2010/main" val="428112880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4"/>
        <p:cNvGrpSpPr/>
        <p:nvPr/>
      </p:nvGrpSpPr>
      <p:grpSpPr>
        <a:xfrm>
          <a:off x="0" y="0"/>
          <a:ext cx="0" cy="0"/>
          <a:chOff x="0" y="0"/>
          <a:chExt cx="0" cy="0"/>
        </a:xfrm>
      </p:grpSpPr>
      <p:sp>
        <p:nvSpPr>
          <p:cNvPr id="85" name="Shape 85"/>
          <p:cNvSpPr txBox="1">
            <a:spLocks noGrp="1"/>
          </p:cNvSpPr>
          <p:nvPr>
            <p:ph type="title"/>
          </p:nvPr>
        </p:nvSpPr>
        <p:spPr>
          <a:xfrm rot="5400000">
            <a:off x="7277100" y="2171700"/>
            <a:ext cx="5867400" cy="2743200"/>
          </a:xfrm>
          <a:prstGeom prst="rect">
            <a:avLst/>
          </a:prstGeom>
          <a:noFill/>
          <a:ln>
            <a:noFill/>
          </a:ln>
        </p:spPr>
        <p:txBody>
          <a:bodyPr wrap="square" lIns="91425" tIns="91425" rIns="91425" bIns="91425" anchor="b"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86" name="Shape 86"/>
          <p:cNvSpPr txBox="1">
            <a:spLocks noGrp="1"/>
          </p:cNvSpPr>
          <p:nvPr>
            <p:ph type="body" idx="1"/>
          </p:nvPr>
        </p:nvSpPr>
        <p:spPr>
          <a:xfrm rot="5400000">
            <a:off x="1689100" y="-469900"/>
            <a:ext cx="5867400" cy="80264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58419" algn="l" rtl="0">
              <a:spcBef>
                <a:spcPts val="28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795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6pPr>
            <a:lvl7pPr marL="1554480" marR="0" lvl="6" indent="-10033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7pPr>
            <a:lvl8pPr marL="1737360" marR="0" lvl="7" indent="-10541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8pPr>
            <a:lvl9pPr marL="1920240" marR="0" lvl="8" indent="-110489"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87" name="Shape 87"/>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88" name="Shape 88"/>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89" name="Shape 89"/>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spTree>
    <p:extLst>
      <p:ext uri="{BB962C8B-B14F-4D97-AF65-F5344CB8AC3E}">
        <p14:creationId xmlns:p14="http://schemas.microsoft.com/office/powerpoint/2010/main" val="148154852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5" name="Footer Placeholder 4"/>
          <p:cNvSpPr>
            <a:spLocks noGrp="1"/>
          </p:cNvSpPr>
          <p:nvPr>
            <p:ph type="ftr" sz="quarter" idx="11"/>
          </p:nvPr>
        </p:nvSpPr>
        <p:spPr/>
        <p:txBody>
          <a:bodyPr/>
          <a:lstStyle/>
          <a:p>
            <a:pPr defTabSz="914400">
              <a:defRPr/>
            </a:pPr>
            <a:endParaRPr lang="en-US" dirty="0"/>
          </a:p>
        </p:txBody>
      </p:sp>
      <p:sp>
        <p:nvSpPr>
          <p:cNvPr id="6" name="Slide Number Placeholder 5"/>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36884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E2477F-51EA-441A-8C45-533B0985FD37}" type="datetimeFigureOut">
              <a:rPr lang="en-US" smtClean="0"/>
              <a:t>4/26/2019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90551171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5" name="Footer Placeholder 4"/>
          <p:cNvSpPr>
            <a:spLocks noGrp="1"/>
          </p:cNvSpPr>
          <p:nvPr>
            <p:ph type="ftr" sz="quarter" idx="11"/>
          </p:nvPr>
        </p:nvSpPr>
        <p:spPr/>
        <p:txBody>
          <a:bodyPr/>
          <a:lstStyle/>
          <a:p>
            <a:pPr defTabSz="914400">
              <a:defRPr/>
            </a:pPr>
            <a:endParaRPr lang="en-US" dirty="0"/>
          </a:p>
        </p:txBody>
      </p:sp>
      <p:sp>
        <p:nvSpPr>
          <p:cNvPr id="6" name="Slide Number Placeholder 5"/>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spTree>
    <p:extLst>
      <p:ext uri="{BB962C8B-B14F-4D97-AF65-F5344CB8AC3E}">
        <p14:creationId xmlns:p14="http://schemas.microsoft.com/office/powerpoint/2010/main" val="58103259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5" name="Footer Placeholder 4"/>
          <p:cNvSpPr>
            <a:spLocks noGrp="1"/>
          </p:cNvSpPr>
          <p:nvPr>
            <p:ph type="ftr" sz="quarter" idx="11"/>
          </p:nvPr>
        </p:nvSpPr>
        <p:spPr/>
        <p:txBody>
          <a:bodyPr/>
          <a:lstStyle/>
          <a:p>
            <a:pPr defTabSz="914400">
              <a:defRPr/>
            </a:pPr>
            <a:endParaRPr lang="en-US" dirty="0"/>
          </a:p>
        </p:txBody>
      </p:sp>
      <p:sp>
        <p:nvSpPr>
          <p:cNvPr id="6" name="Slide Number Placeholder 5"/>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5785223"/>
      </p:ext>
    </p:extLst>
  </p:cSld>
  <p:clrMapOvr>
    <a:overrideClrMapping bg1="dk1" tx1="lt1" bg2="dk2" tx2="lt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6" name="Footer Placeholder 5"/>
          <p:cNvSpPr>
            <a:spLocks noGrp="1"/>
          </p:cNvSpPr>
          <p:nvPr>
            <p:ph type="ftr" sz="quarter" idx="11"/>
          </p:nvPr>
        </p:nvSpPr>
        <p:spPr/>
        <p:txBody>
          <a:bodyPr/>
          <a:lstStyle/>
          <a:p>
            <a:pPr defTabSz="914400">
              <a:defRPr/>
            </a:pPr>
            <a:endParaRPr lang="en-US" dirty="0"/>
          </a:p>
        </p:txBody>
      </p:sp>
      <p:sp>
        <p:nvSpPr>
          <p:cNvPr id="7" name="Slide Number Placeholder 6"/>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spTree>
    <p:extLst>
      <p:ext uri="{BB962C8B-B14F-4D97-AF65-F5344CB8AC3E}">
        <p14:creationId xmlns:p14="http://schemas.microsoft.com/office/powerpoint/2010/main" val="2885310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8" name="Footer Placeholder 7"/>
          <p:cNvSpPr>
            <a:spLocks noGrp="1"/>
          </p:cNvSpPr>
          <p:nvPr>
            <p:ph type="ftr" sz="quarter" idx="11"/>
          </p:nvPr>
        </p:nvSpPr>
        <p:spPr/>
        <p:txBody>
          <a:bodyPr/>
          <a:lstStyle/>
          <a:p>
            <a:pPr defTabSz="914400">
              <a:defRPr/>
            </a:pPr>
            <a:endParaRPr lang="en-US" dirty="0"/>
          </a:p>
        </p:txBody>
      </p:sp>
      <p:sp>
        <p:nvSpPr>
          <p:cNvPr id="9" name="Slide Number Placeholder 8"/>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354146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4" name="Footer Placeholder 3"/>
          <p:cNvSpPr>
            <a:spLocks noGrp="1"/>
          </p:cNvSpPr>
          <p:nvPr>
            <p:ph type="ftr" sz="quarter" idx="11"/>
          </p:nvPr>
        </p:nvSpPr>
        <p:spPr/>
        <p:txBody>
          <a:bodyPr/>
          <a:lstStyle/>
          <a:p>
            <a:pPr defTabSz="914400">
              <a:defRPr/>
            </a:pPr>
            <a:endParaRPr lang="en-US" dirty="0"/>
          </a:p>
        </p:txBody>
      </p:sp>
      <p:sp>
        <p:nvSpPr>
          <p:cNvPr id="5" name="Slide Number Placeholder 4"/>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spTree>
    <p:extLst>
      <p:ext uri="{BB962C8B-B14F-4D97-AF65-F5344CB8AC3E}">
        <p14:creationId xmlns:p14="http://schemas.microsoft.com/office/powerpoint/2010/main" val="17785633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3" name="Footer Placeholder 2"/>
          <p:cNvSpPr>
            <a:spLocks noGrp="1"/>
          </p:cNvSpPr>
          <p:nvPr>
            <p:ph type="ftr" sz="quarter" idx="11"/>
          </p:nvPr>
        </p:nvSpPr>
        <p:spPr/>
        <p:txBody>
          <a:bodyPr/>
          <a:lstStyle/>
          <a:p>
            <a:pPr defTabSz="914400">
              <a:defRPr/>
            </a:pPr>
            <a:endParaRPr lang="en-US" dirty="0"/>
          </a:p>
        </p:txBody>
      </p:sp>
      <p:sp>
        <p:nvSpPr>
          <p:cNvPr id="4" name="Slide Number Placeholder 3"/>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spTree>
    <p:extLst>
      <p:ext uri="{BB962C8B-B14F-4D97-AF65-F5344CB8AC3E}">
        <p14:creationId xmlns:p14="http://schemas.microsoft.com/office/powerpoint/2010/main" val="28638057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6" name="Footer Placeholder 5"/>
          <p:cNvSpPr>
            <a:spLocks noGrp="1"/>
          </p:cNvSpPr>
          <p:nvPr>
            <p:ph type="ftr" sz="quarter" idx="11"/>
          </p:nvPr>
        </p:nvSpPr>
        <p:spPr/>
        <p:txBody>
          <a:bodyPr/>
          <a:lstStyle/>
          <a:p>
            <a:pPr defTabSz="914400">
              <a:defRPr/>
            </a:pPr>
            <a:endParaRPr lang="en-US" dirty="0"/>
          </a:p>
        </p:txBody>
      </p:sp>
      <p:sp>
        <p:nvSpPr>
          <p:cNvPr id="7" name="Slide Number Placeholder 6"/>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475922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6" name="Footer Placeholder 5"/>
          <p:cNvSpPr>
            <a:spLocks noGrp="1"/>
          </p:cNvSpPr>
          <p:nvPr>
            <p:ph type="ftr" sz="quarter" idx="11"/>
          </p:nvPr>
        </p:nvSpPr>
        <p:spPr/>
        <p:txBody>
          <a:bodyPr/>
          <a:lstStyle/>
          <a:p>
            <a:pPr defTabSz="914400">
              <a:defRPr/>
            </a:pPr>
            <a:endParaRPr lang="en-US" dirty="0"/>
          </a:p>
        </p:txBody>
      </p:sp>
      <p:sp>
        <p:nvSpPr>
          <p:cNvPr id="7" name="Slide Number Placeholder 6"/>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spTree>
    <p:extLst>
      <p:ext uri="{BB962C8B-B14F-4D97-AF65-F5344CB8AC3E}">
        <p14:creationId xmlns:p14="http://schemas.microsoft.com/office/powerpoint/2010/main" val="395009773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5" name="Footer Placeholder 4"/>
          <p:cNvSpPr>
            <a:spLocks noGrp="1"/>
          </p:cNvSpPr>
          <p:nvPr>
            <p:ph type="ftr" sz="quarter" idx="11"/>
          </p:nvPr>
        </p:nvSpPr>
        <p:spPr/>
        <p:txBody>
          <a:bodyPr/>
          <a:lstStyle/>
          <a:p>
            <a:pPr defTabSz="914400">
              <a:defRPr/>
            </a:pPr>
            <a:endParaRPr lang="en-US" dirty="0"/>
          </a:p>
        </p:txBody>
      </p:sp>
      <p:sp>
        <p:nvSpPr>
          <p:cNvPr id="6" name="Slide Number Placeholder 5"/>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spTree>
    <p:extLst>
      <p:ext uri="{BB962C8B-B14F-4D97-AF65-F5344CB8AC3E}">
        <p14:creationId xmlns:p14="http://schemas.microsoft.com/office/powerpoint/2010/main" val="48010942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defTabSz="914400">
              <a:defRPr/>
            </a:pPr>
            <a:fld id="{BE8C0398-2CC8-404C-BAF4-C2054AF2ECBD}" type="datetimeFigureOut">
              <a:rPr lang="en-US" smtClean="0"/>
              <a:pPr defTabSz="914400">
                <a:defRPr/>
              </a:pPr>
              <a:t>4/26/2019</a:t>
            </a:fld>
            <a:endParaRPr lang="en-US" dirty="0"/>
          </a:p>
        </p:txBody>
      </p:sp>
      <p:sp>
        <p:nvSpPr>
          <p:cNvPr id="5" name="Footer Placeholder 4"/>
          <p:cNvSpPr>
            <a:spLocks noGrp="1"/>
          </p:cNvSpPr>
          <p:nvPr>
            <p:ph type="ftr" sz="quarter" idx="11"/>
          </p:nvPr>
        </p:nvSpPr>
        <p:spPr/>
        <p:txBody>
          <a:bodyPr/>
          <a:lstStyle/>
          <a:p>
            <a:pPr defTabSz="914400">
              <a:defRPr/>
            </a:pPr>
            <a:endParaRPr lang="en-US" dirty="0"/>
          </a:p>
        </p:txBody>
      </p:sp>
      <p:sp>
        <p:nvSpPr>
          <p:cNvPr id="6" name="Slide Number Placeholder 5"/>
          <p:cNvSpPr>
            <a:spLocks noGrp="1"/>
          </p:cNvSpPr>
          <p:nvPr>
            <p:ph type="sldNum" sz="quarter" idx="12"/>
          </p:nvPr>
        </p:nvSpPr>
        <p:spPr/>
        <p:txBody>
          <a:bodyPr/>
          <a:lstStyle/>
          <a:p>
            <a:pPr defTabSz="914400">
              <a:defRPr/>
            </a:pPr>
            <a:fld id="{E659CAB8-5435-44B6-B257-6C0E2B9789E9}" type="slidenum">
              <a:rPr lang="en-US" smtClean="0"/>
              <a:pPr defTabSz="914400">
                <a:defRPr/>
              </a:pPr>
              <a:t>‹#›</a:t>
            </a:fld>
            <a:endParaRPr lang="en-US" dirty="0"/>
          </a:p>
        </p:txBody>
      </p:sp>
    </p:spTree>
    <p:extLst>
      <p:ext uri="{BB962C8B-B14F-4D97-AF65-F5344CB8AC3E}">
        <p14:creationId xmlns:p14="http://schemas.microsoft.com/office/powerpoint/2010/main" val="5997927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E2477F-51EA-441A-8C45-533B0985FD37}" type="datetimeFigureOut">
              <a:rPr lang="en-US" smtClean="0"/>
              <a:t>4/26/2019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314723369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192153234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242618339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321981938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4639859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defTabSz="685800"/>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147961279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defTabSz="685800"/>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214382967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pPr defTabSz="685800"/>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265102871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251940106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defTabSz="685800"/>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411897611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4145988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E2477F-51EA-441A-8C45-533B0985FD37}" type="datetimeFigureOut">
              <a:rPr lang="en-US" smtClean="0"/>
              <a:t>4/26/2019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0C52AE-C289-489A-93C5-BA28204557F8}" type="slidenum">
              <a:rPr lang="en-US" smtClean="0"/>
              <a:t>‹#›</a:t>
            </a:fld>
            <a:endParaRPr lang="en-US"/>
          </a:p>
        </p:txBody>
      </p:sp>
    </p:spTree>
    <p:extLst>
      <p:ext uri="{BB962C8B-B14F-4D97-AF65-F5344CB8AC3E}">
        <p14:creationId xmlns:p14="http://schemas.microsoft.com/office/powerpoint/2010/main" val="41110988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defTabSz="685800"/>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13183147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E2477F-51EA-441A-8C45-533B0985FD37}" type="datetimeFigureOut">
              <a:rPr lang="en-US" smtClean="0"/>
              <a:t>4/26/2019</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765745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EE2477F-51EA-441A-8C45-533B0985FD37}" type="datetimeFigureOut">
              <a:rPr lang="en-US" smtClean="0"/>
              <a:t>4/26/2019</a:t>
            </a:fld>
            <a:endParaRPr lang="en-US"/>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400C52AE-C289-489A-93C5-BA28204557F8}" type="slidenum">
              <a:rPr lang="en-US" smtClean="0"/>
              <a:t>‹#›</a:t>
            </a:fld>
            <a:endParaRPr lang="en-US"/>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33336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5" Type="http://schemas.openxmlformats.org/officeDocument/2006/relationships/theme" Target="../theme/theme2.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5.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theme" Target="../theme/theme6.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7.xml"/><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7.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EE2477F-51EA-441A-8C45-533B0985FD37}" type="datetimeFigureOut">
              <a:rPr lang="en-US" smtClean="0"/>
              <a:t>4/26/2019</a:t>
            </a:fld>
            <a:endParaRPr lang="en-US"/>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400C52AE-C289-489A-93C5-BA28204557F8}" type="slidenum">
              <a:rPr lang="en-US" smtClean="0"/>
              <a:t>‹#›</a:t>
            </a:fld>
            <a:endParaRPr lang="en-US"/>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58834262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930400" y="457200"/>
            <a:ext cx="10058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1930400" y="1752600"/>
            <a:ext cx="10058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a:extLst>
              <a:ext uri="{FF2B5EF4-FFF2-40B4-BE49-F238E27FC236}">
                <a16:creationId xmlns:a16="http://schemas.microsoft.com/office/drawing/2014/main" id="{EF5AD768-39FB-4263-9BF1-1BE78B1CCE1C}"/>
              </a:ext>
            </a:extLst>
          </p:cNvPr>
          <p:cNvSpPr>
            <a:spLocks noGrp="1"/>
          </p:cNvSpPr>
          <p:nvPr>
            <p:ph type="dt" sz="half" idx="2"/>
          </p:nvPr>
        </p:nvSpPr>
        <p:spPr>
          <a:xfrm>
            <a:off x="1930400" y="6356351"/>
            <a:ext cx="28448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600" b="0">
                <a:solidFill>
                  <a:srgbClr val="9A9A9A"/>
                </a:solidFill>
                <a:latin typeface="Georgia" panose="02040502050405020303" pitchFamily="18" charset="0"/>
              </a:defRPr>
            </a:lvl1pPr>
          </a:lstStyle>
          <a:p>
            <a:pPr>
              <a:defRPr/>
            </a:pPr>
            <a:fld id="{91D2B0EA-953D-4CE6-A3CC-1077CB4DF00B}" type="datetimeFigureOut">
              <a:rPr lang="en-US" altLang="en-US"/>
              <a:pPr>
                <a:defRPr/>
              </a:pPr>
              <a:t>4/26/2019</a:t>
            </a:fld>
            <a:endParaRPr lang="en-US" altLang="en-US"/>
          </a:p>
        </p:txBody>
      </p:sp>
      <p:sp>
        <p:nvSpPr>
          <p:cNvPr id="5" name="Footer Placeholder 4">
            <a:extLst>
              <a:ext uri="{FF2B5EF4-FFF2-40B4-BE49-F238E27FC236}">
                <a16:creationId xmlns:a16="http://schemas.microsoft.com/office/drawing/2014/main" id="{3D363835-4F1A-4767-A03E-15FA69977947}"/>
              </a:ext>
            </a:extLst>
          </p:cNvPr>
          <p:cNvSpPr>
            <a:spLocks noGrp="1"/>
          </p:cNvSpPr>
          <p:nvPr>
            <p:ph type="ftr" sz="quarter" idx="3"/>
          </p:nvPr>
        </p:nvSpPr>
        <p:spPr>
          <a:xfrm>
            <a:off x="49784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675" b="0">
                <a:solidFill>
                  <a:srgbClr val="585858">
                    <a:tint val="75000"/>
                  </a:srgbClr>
                </a:solidFill>
                <a:latin typeface="Georgia"/>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96528E3F-8300-4FFA-AF69-9908CA919762}"/>
              </a:ext>
            </a:extLst>
          </p:cNvPr>
          <p:cNvSpPr>
            <a:spLocks noGrp="1"/>
          </p:cNvSpPr>
          <p:nvPr>
            <p:ph type="sldNum" sz="quarter" idx="4"/>
          </p:nvPr>
        </p:nvSpPr>
        <p:spPr>
          <a:xfrm>
            <a:off x="91440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600" b="0">
                <a:solidFill>
                  <a:srgbClr val="9A9A9A"/>
                </a:solidFill>
                <a:latin typeface="Georgia" panose="02040502050405020303" pitchFamily="18" charset="0"/>
              </a:defRPr>
            </a:lvl1pPr>
          </a:lstStyle>
          <a:p>
            <a:pPr>
              <a:defRPr/>
            </a:pPr>
            <a:fld id="{3C010909-E20F-480D-B0F1-31FED69AC9AA}" type="slidenum">
              <a:rPr lang="en-US" altLang="en-US"/>
              <a:pPr>
                <a:defRPr/>
              </a:pPr>
              <a:t>‹#›</a:t>
            </a:fld>
            <a:endParaRPr lang="en-US" altLang="en-US"/>
          </a:p>
        </p:txBody>
      </p:sp>
      <p:sp>
        <p:nvSpPr>
          <p:cNvPr id="7" name="Rectangle 6">
            <a:extLst>
              <a:ext uri="{FF2B5EF4-FFF2-40B4-BE49-F238E27FC236}">
                <a16:creationId xmlns:a16="http://schemas.microsoft.com/office/drawing/2014/main" id="{74CC253C-9A3B-441F-8116-F86EEBD977B0}"/>
              </a:ext>
            </a:extLst>
          </p:cNvPr>
          <p:cNvSpPr/>
          <p:nvPr userDrawn="1"/>
        </p:nvSpPr>
        <p:spPr>
          <a:xfrm>
            <a:off x="0" y="0"/>
            <a:ext cx="1320800" cy="6858000"/>
          </a:xfrm>
          <a:prstGeom prst="rect">
            <a:avLst/>
          </a:prstGeom>
          <a:solidFill>
            <a:srgbClr val="A5002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r>
              <a:rPr lang="en-US" sz="1013" b="0" dirty="0">
                <a:solidFill>
                  <a:prstClr val="white"/>
                </a:solidFill>
                <a:latin typeface="Georgia"/>
              </a:rPr>
              <a:t>  </a:t>
            </a:r>
          </a:p>
        </p:txBody>
      </p:sp>
    </p:spTree>
    <p:extLst>
      <p:ext uri="{BB962C8B-B14F-4D97-AF65-F5344CB8AC3E}">
        <p14:creationId xmlns:p14="http://schemas.microsoft.com/office/powerpoint/2010/main" val="74535555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Lst>
  <p:transition spd="slow"/>
  <p:timing>
    <p:tnLst>
      <p:par>
        <p:cTn id="1" dur="indefinite" restart="never" nodeType="tmRoot"/>
      </p:par>
    </p:tnLst>
  </p:timing>
  <p:txStyles>
    <p:titleStyle>
      <a:lvl1pPr algn="l" defTabSz="514350" rtl="0" eaLnBrk="0" fontAlgn="base" hangingPunct="0">
        <a:spcBef>
          <a:spcPct val="0"/>
        </a:spcBef>
        <a:spcAft>
          <a:spcPct val="0"/>
        </a:spcAft>
        <a:defRPr sz="2300" kern="1200">
          <a:solidFill>
            <a:srgbClr val="828282"/>
          </a:solidFill>
          <a:latin typeface="Georgia"/>
          <a:ea typeface="MS PGothic" pitchFamily="34" charset="-128"/>
          <a:cs typeface="MS PGothic" charset="0"/>
        </a:defRPr>
      </a:lvl1pPr>
      <a:lvl2pPr algn="l" defTabSz="514350" rtl="0" eaLnBrk="0" fontAlgn="base" hangingPunct="0">
        <a:spcBef>
          <a:spcPct val="0"/>
        </a:spcBef>
        <a:spcAft>
          <a:spcPct val="0"/>
        </a:spcAft>
        <a:defRPr sz="2300">
          <a:solidFill>
            <a:srgbClr val="828282"/>
          </a:solidFill>
          <a:latin typeface="Georgia" pitchFamily="18" charset="0"/>
          <a:ea typeface="MS PGothic" pitchFamily="34" charset="-128"/>
          <a:cs typeface="MS PGothic" charset="0"/>
        </a:defRPr>
      </a:lvl2pPr>
      <a:lvl3pPr algn="l" defTabSz="514350" rtl="0" eaLnBrk="0" fontAlgn="base" hangingPunct="0">
        <a:spcBef>
          <a:spcPct val="0"/>
        </a:spcBef>
        <a:spcAft>
          <a:spcPct val="0"/>
        </a:spcAft>
        <a:defRPr sz="2300">
          <a:solidFill>
            <a:srgbClr val="828282"/>
          </a:solidFill>
          <a:latin typeface="Georgia" pitchFamily="18" charset="0"/>
          <a:ea typeface="MS PGothic" pitchFamily="34" charset="-128"/>
          <a:cs typeface="MS PGothic" charset="0"/>
        </a:defRPr>
      </a:lvl3pPr>
      <a:lvl4pPr algn="l" defTabSz="514350" rtl="0" eaLnBrk="0" fontAlgn="base" hangingPunct="0">
        <a:spcBef>
          <a:spcPct val="0"/>
        </a:spcBef>
        <a:spcAft>
          <a:spcPct val="0"/>
        </a:spcAft>
        <a:defRPr sz="2300">
          <a:solidFill>
            <a:srgbClr val="828282"/>
          </a:solidFill>
          <a:latin typeface="Georgia" pitchFamily="18" charset="0"/>
          <a:ea typeface="MS PGothic" pitchFamily="34" charset="-128"/>
          <a:cs typeface="MS PGothic" charset="0"/>
        </a:defRPr>
      </a:lvl4pPr>
      <a:lvl5pPr algn="l" defTabSz="514350" rtl="0" eaLnBrk="0" fontAlgn="base" hangingPunct="0">
        <a:spcBef>
          <a:spcPct val="0"/>
        </a:spcBef>
        <a:spcAft>
          <a:spcPct val="0"/>
        </a:spcAft>
        <a:defRPr sz="2300">
          <a:solidFill>
            <a:srgbClr val="828282"/>
          </a:solidFill>
          <a:latin typeface="Georgia" pitchFamily="18" charset="0"/>
          <a:ea typeface="MS PGothic" pitchFamily="34" charset="-128"/>
          <a:cs typeface="MS PGothic" charset="0"/>
        </a:defRPr>
      </a:lvl5pPr>
      <a:lvl6pPr marL="457200" algn="l" defTabSz="514350" rtl="0" fontAlgn="base">
        <a:spcBef>
          <a:spcPct val="0"/>
        </a:spcBef>
        <a:spcAft>
          <a:spcPct val="0"/>
        </a:spcAft>
        <a:defRPr sz="2300">
          <a:solidFill>
            <a:srgbClr val="828282"/>
          </a:solidFill>
          <a:latin typeface="Georgia" pitchFamily="18" charset="0"/>
        </a:defRPr>
      </a:lvl6pPr>
      <a:lvl7pPr marL="914400" algn="l" defTabSz="514350" rtl="0" fontAlgn="base">
        <a:spcBef>
          <a:spcPct val="0"/>
        </a:spcBef>
        <a:spcAft>
          <a:spcPct val="0"/>
        </a:spcAft>
        <a:defRPr sz="2300">
          <a:solidFill>
            <a:srgbClr val="828282"/>
          </a:solidFill>
          <a:latin typeface="Georgia" pitchFamily="18" charset="0"/>
        </a:defRPr>
      </a:lvl7pPr>
      <a:lvl8pPr marL="1371600" algn="l" defTabSz="514350" rtl="0" fontAlgn="base">
        <a:spcBef>
          <a:spcPct val="0"/>
        </a:spcBef>
        <a:spcAft>
          <a:spcPct val="0"/>
        </a:spcAft>
        <a:defRPr sz="2300">
          <a:solidFill>
            <a:srgbClr val="828282"/>
          </a:solidFill>
          <a:latin typeface="Georgia" pitchFamily="18" charset="0"/>
        </a:defRPr>
      </a:lvl8pPr>
      <a:lvl9pPr marL="1828800" algn="l" defTabSz="514350" rtl="0" fontAlgn="base">
        <a:spcBef>
          <a:spcPct val="0"/>
        </a:spcBef>
        <a:spcAft>
          <a:spcPct val="0"/>
        </a:spcAft>
        <a:defRPr sz="2300">
          <a:solidFill>
            <a:srgbClr val="828282"/>
          </a:solidFill>
          <a:latin typeface="Georgia" pitchFamily="18" charset="0"/>
        </a:defRPr>
      </a:lvl9pPr>
    </p:titleStyle>
    <p:bodyStyle>
      <a:lvl1pPr marL="192088" indent="-192088" algn="l" defTabSz="514350" rtl="0" eaLnBrk="0" fontAlgn="base" hangingPunct="0">
        <a:spcBef>
          <a:spcPct val="20000"/>
        </a:spcBef>
        <a:spcAft>
          <a:spcPct val="0"/>
        </a:spcAft>
        <a:buClr>
          <a:srgbClr val="F79646"/>
        </a:buClr>
        <a:buFont typeface="Wingdings" panose="05000000000000000000" pitchFamily="2" charset="2"/>
        <a:buChar char="§"/>
        <a:defRPr kern="1200">
          <a:solidFill>
            <a:srgbClr val="696969"/>
          </a:solidFill>
          <a:latin typeface="Georgia"/>
          <a:ea typeface="MS PGothic" pitchFamily="34" charset="-128"/>
          <a:cs typeface="MS PGothic" charset="0"/>
        </a:defRPr>
      </a:lvl1pPr>
      <a:lvl2pPr marL="365125" indent="-160338" algn="l" defTabSz="514350" rtl="0" eaLnBrk="0" fontAlgn="base" hangingPunct="0">
        <a:spcBef>
          <a:spcPct val="20000"/>
        </a:spcBef>
        <a:spcAft>
          <a:spcPct val="0"/>
        </a:spcAft>
        <a:buFont typeface="Arial" panose="020B0604020202020204" pitchFamily="34" charset="0"/>
        <a:buChar char="–"/>
        <a:defRPr sz="1500" kern="1200">
          <a:solidFill>
            <a:srgbClr val="696969"/>
          </a:solidFill>
          <a:latin typeface="Georgia"/>
          <a:ea typeface="MS PGothic" pitchFamily="34" charset="-128"/>
          <a:cs typeface="MS PGothic" charset="0"/>
        </a:defRPr>
      </a:lvl2pPr>
      <a:lvl3pPr marL="514350" indent="-128588" algn="l" defTabSz="514350" rtl="0" eaLnBrk="0" fontAlgn="base" hangingPunct="0">
        <a:spcBef>
          <a:spcPct val="20000"/>
        </a:spcBef>
        <a:spcAft>
          <a:spcPct val="0"/>
        </a:spcAft>
        <a:buFont typeface="Arial" panose="020B0604020202020204" pitchFamily="34" charset="0"/>
        <a:buChar char="•"/>
        <a:defRPr sz="1300" kern="1200">
          <a:solidFill>
            <a:srgbClr val="696969"/>
          </a:solidFill>
          <a:latin typeface="Georgia"/>
          <a:ea typeface="MS PGothic" pitchFamily="34" charset="-128"/>
          <a:cs typeface="MS PGothic" charset="0"/>
        </a:defRPr>
      </a:lvl3pPr>
      <a:lvl4pPr marL="693738" indent="-128588" algn="l" defTabSz="514350" rtl="0" eaLnBrk="0" fontAlgn="base" hangingPunct="0">
        <a:spcBef>
          <a:spcPct val="20000"/>
        </a:spcBef>
        <a:spcAft>
          <a:spcPct val="0"/>
        </a:spcAft>
        <a:buFont typeface="Arial" panose="020B0604020202020204" pitchFamily="34" charset="0"/>
        <a:buChar char="–"/>
        <a:defRPr sz="1100" kern="1200">
          <a:solidFill>
            <a:srgbClr val="696969"/>
          </a:solidFill>
          <a:latin typeface="Georgia"/>
          <a:ea typeface="MS PGothic" pitchFamily="34" charset="-128"/>
          <a:cs typeface="MS PGothic" charset="0"/>
        </a:defRPr>
      </a:lvl4pPr>
      <a:lvl5pPr marL="847725" indent="-128588" algn="l" defTabSz="514350" rtl="0" eaLnBrk="0" fontAlgn="base" hangingPunct="0">
        <a:spcBef>
          <a:spcPct val="20000"/>
        </a:spcBef>
        <a:spcAft>
          <a:spcPct val="0"/>
        </a:spcAft>
        <a:buFont typeface="Arial" panose="020B0604020202020204" pitchFamily="34" charset="0"/>
        <a:buChar char="»"/>
        <a:defRPr sz="1100" kern="1200">
          <a:solidFill>
            <a:srgbClr val="696969"/>
          </a:solidFill>
          <a:latin typeface="Georgia"/>
          <a:ea typeface="MS PGothic" pitchFamily="34" charset="-128"/>
          <a:cs typeface="MS PGothic"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1780D6-4EC5-4830-986F-BA96B637BAF2}" type="datetimeFigureOut">
              <a:rPr lang="en-US" smtClean="0"/>
              <a:t>4/26/2019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8FC661-0775-49A9-BA73-5CE0FC9ACB01}" type="slidenum">
              <a:rPr lang="en-US" smtClean="0"/>
              <a:t>‹#›</a:t>
            </a:fld>
            <a:endParaRPr lang="en-US"/>
          </a:p>
        </p:txBody>
      </p:sp>
    </p:spTree>
    <p:extLst>
      <p:ext uri="{BB962C8B-B14F-4D97-AF65-F5344CB8AC3E}">
        <p14:creationId xmlns:p14="http://schemas.microsoft.com/office/powerpoint/2010/main" val="226205751"/>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Shape 51"/>
          <p:cNvSpPr/>
          <p:nvPr/>
        </p:nvSpPr>
        <p:spPr>
          <a:xfrm>
            <a:off x="0" y="220786"/>
            <a:ext cx="12192000" cy="228600"/>
          </a:xfrm>
          <a:prstGeom prst="rect">
            <a:avLst/>
          </a:prstGeom>
          <a:solidFill>
            <a:srgbClr val="FFFFFF"/>
          </a:solidFill>
          <a:ln>
            <a:noFill/>
          </a:ln>
        </p:spPr>
        <p:txBody>
          <a:bodyPr wrap="square" lIns="91425" tIns="45700" rIns="91425" bIns="45700" anchor="ctr" anchorCtr="0">
            <a:noAutofit/>
          </a:bodyPr>
          <a:lstStyle/>
          <a:p>
            <a:pPr marL="0" marR="0" lvl="0" indent="0" algn="ctr" rtl="0">
              <a:spcBef>
                <a:spcPts val="0"/>
              </a:spcBef>
              <a:buNone/>
            </a:pPr>
            <a:endParaRPr sz="1800" b="0" i="0" u="none" strike="noStrike" cap="none" dirty="0">
              <a:solidFill>
                <a:schemeClr val="lt1"/>
              </a:solidFill>
              <a:latin typeface="Arial"/>
              <a:ea typeface="Arial"/>
              <a:cs typeface="Arial"/>
              <a:sym typeface="Arial"/>
            </a:endParaRPr>
          </a:p>
        </p:txBody>
      </p:sp>
      <p:sp>
        <p:nvSpPr>
          <p:cNvPr id="52" name="Shape 52"/>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3" name="Shape 53"/>
          <p:cNvSpPr txBox="1">
            <a:spLocks noGrp="1"/>
          </p:cNvSpPr>
          <p:nvPr>
            <p:ph type="body" idx="1"/>
          </p:nvPr>
        </p:nvSpPr>
        <p:spPr>
          <a:xfrm>
            <a:off x="609600" y="1600200"/>
            <a:ext cx="10972800" cy="48768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58419" algn="l" rtl="0">
              <a:spcBef>
                <a:spcPts val="28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795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6pPr>
            <a:lvl7pPr marL="1554480" marR="0" lvl="6" indent="-10033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7pPr>
            <a:lvl8pPr marL="1737360" marR="0" lvl="7" indent="-10541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8pPr>
            <a:lvl9pPr marL="1920240" marR="0" lvl="8" indent="-110489"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54" name="Shape 54"/>
          <p:cNvSpPr/>
          <p:nvPr/>
        </p:nvSpPr>
        <p:spPr>
          <a:xfrm>
            <a:off x="0" y="0"/>
            <a:ext cx="12192000" cy="365700"/>
          </a:xfrm>
          <a:prstGeom prst="rect">
            <a:avLst/>
          </a:prstGeom>
          <a:solidFill>
            <a:schemeClr val="accent1"/>
          </a:solidFill>
          <a:ln>
            <a:noFill/>
          </a:ln>
        </p:spPr>
        <p:txBody>
          <a:bodyPr wrap="square" lIns="91425" tIns="45700" rIns="91425" bIns="45700" anchor="ctr" anchorCtr="0">
            <a:noAutofit/>
          </a:bodyPr>
          <a:lstStyle/>
          <a:p>
            <a:pPr marL="0" marR="0" lvl="0" indent="0" algn="ctr" rtl="0">
              <a:spcBef>
                <a:spcPts val="0"/>
              </a:spcBef>
              <a:buNone/>
            </a:pPr>
            <a:endParaRPr sz="1800" b="0" i="0" u="none" strike="noStrike" cap="none" dirty="0">
              <a:solidFill>
                <a:schemeClr val="lt1"/>
              </a:solidFill>
              <a:latin typeface="Arial"/>
              <a:ea typeface="Arial"/>
              <a:cs typeface="Arial"/>
              <a:sym typeface="Arial"/>
            </a:endParaRPr>
          </a:p>
        </p:txBody>
      </p:sp>
      <p:sp>
        <p:nvSpPr>
          <p:cNvPr id="55" name="Shape 55"/>
          <p:cNvSpPr txBox="1">
            <a:spLocks noGrp="1"/>
          </p:cNvSpPr>
          <p:nvPr>
            <p:ph type="dt" idx="10"/>
          </p:nvPr>
        </p:nvSpPr>
        <p:spPr>
          <a:xfrm>
            <a:off x="609600" y="18288"/>
            <a:ext cx="3860800" cy="329100"/>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6" name="Shape 56"/>
          <p:cNvSpPr txBox="1">
            <a:spLocks noGrp="1"/>
          </p:cNvSpPr>
          <p:nvPr>
            <p:ph type="ftr" idx="11"/>
          </p:nvPr>
        </p:nvSpPr>
        <p:spPr>
          <a:xfrm>
            <a:off x="4572000" y="18288"/>
            <a:ext cx="5486400" cy="329100"/>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endParaRPr dirty="0"/>
          </a:p>
        </p:txBody>
      </p:sp>
      <p:sp>
        <p:nvSpPr>
          <p:cNvPr id="57" name="Shape 57"/>
          <p:cNvSpPr txBox="1">
            <a:spLocks noGrp="1"/>
          </p:cNvSpPr>
          <p:nvPr>
            <p:ph type="sldNum" idx="12"/>
          </p:nvPr>
        </p:nvSpPr>
        <p:spPr>
          <a:xfrm>
            <a:off x="10160000" y="18288"/>
            <a:ext cx="1422400" cy="329100"/>
          </a:xfrm>
          <a:prstGeom prst="rect">
            <a:avLst/>
          </a:prstGeom>
          <a:noFill/>
          <a:ln>
            <a:noFill/>
          </a:ln>
        </p:spPr>
        <p:txBody>
          <a:bodyPr wrap="square" lIns="91425" tIns="45700" rIns="91425" bIns="45700" anchor="ctr" anchorCtr="0">
            <a:noAutofit/>
          </a:bodyPr>
          <a:lstStyle/>
          <a:p>
            <a:pPr>
              <a:buSzPct val="25000"/>
            </a:pPr>
            <a:fld id="{00000000-1234-1234-1234-123412341234}" type="slidenum">
              <a:rPr lang="en" sz="1400" b="1" smtClean="0">
                <a:solidFill>
                  <a:srgbClr val="FFFFFF"/>
                </a:solidFill>
                <a:ea typeface="Arial"/>
                <a:cs typeface="Arial"/>
                <a:sym typeface="Arial"/>
              </a:rPr>
              <a:pPr>
                <a:buSzPct val="25000"/>
              </a:pPr>
              <a:t>‹#›</a:t>
            </a:fld>
            <a:endParaRPr lang="en" sz="1400" b="1">
              <a:solidFill>
                <a:srgbClr val="FFFFFF"/>
              </a:solidFill>
              <a:ea typeface="Arial"/>
              <a:cs typeface="Arial"/>
              <a:sym typeface="Arial"/>
            </a:endParaRPr>
          </a:p>
        </p:txBody>
      </p:sp>
    </p:spTree>
    <p:extLst>
      <p:ext uri="{BB962C8B-B14F-4D97-AF65-F5344CB8AC3E}">
        <p14:creationId xmlns:p14="http://schemas.microsoft.com/office/powerpoint/2010/main" val="1280314144"/>
      </p:ext>
    </p:extLst>
  </p:cSld>
  <p:clrMap bg1="lt1" tx1="dk1" bg2="dk2" tx2="lt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p:nvPr/>
        </p:nvSpPr>
        <p:spPr>
          <a:xfrm>
            <a:off x="0" y="220786"/>
            <a:ext cx="12192000" cy="228600"/>
          </a:xfrm>
          <a:prstGeom prst="rect">
            <a:avLst/>
          </a:prstGeom>
          <a:solidFill>
            <a:srgbClr val="FFFFFF"/>
          </a:solidFill>
          <a:ln>
            <a:noFill/>
          </a:ln>
        </p:spPr>
        <p:txBody>
          <a:bodyPr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1" name="Shape 11"/>
          <p:cNvSpPr txBox="1">
            <a:spLocks noGrp="1"/>
          </p:cNvSpPr>
          <p:nvPr>
            <p:ph type="title"/>
          </p:nvPr>
        </p:nvSpPr>
        <p:spPr>
          <a:xfrm>
            <a:off x="609600" y="533400"/>
            <a:ext cx="10972800" cy="990600"/>
          </a:xfrm>
          <a:prstGeom prst="rect">
            <a:avLst/>
          </a:prstGeom>
          <a:noFill/>
          <a:ln>
            <a:noFill/>
          </a:ln>
        </p:spPr>
        <p:txBody>
          <a:bodyPr wrap="square" lIns="91425" tIns="91425" rIns="91425" bIns="91425" anchor="ctr" anchorCtr="0"/>
          <a:lstStyle>
            <a:lvl1pPr marL="0" marR="0" lvl="0" indent="0" algn="l" rtl="0">
              <a:spcBef>
                <a:spcPts val="0"/>
              </a:spcBef>
              <a:buClr>
                <a:schemeClr val="dk2"/>
              </a:buClr>
              <a:buFont typeface="Arial"/>
              <a:buNone/>
              <a:defRPr sz="4000" b="0" i="0" u="none" strike="noStrike" cap="none">
                <a:solidFill>
                  <a:schemeClr val="dk2"/>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2" name="Shape 12"/>
          <p:cNvSpPr txBox="1">
            <a:spLocks noGrp="1"/>
          </p:cNvSpPr>
          <p:nvPr>
            <p:ph type="body" idx="1"/>
          </p:nvPr>
        </p:nvSpPr>
        <p:spPr>
          <a:xfrm>
            <a:off x="609600" y="1600200"/>
            <a:ext cx="10972800" cy="4876800"/>
          </a:xfrm>
          <a:prstGeom prst="rect">
            <a:avLst/>
          </a:prstGeom>
          <a:noFill/>
          <a:ln>
            <a:noFill/>
          </a:ln>
        </p:spPr>
        <p:txBody>
          <a:bodyPr wrap="square" lIns="91425" tIns="91425" rIns="91425" bIns="91425" anchor="t" anchorCtr="0"/>
          <a:lstStyle>
            <a:lvl1pPr marL="182880" marR="0" lvl="0" indent="-53339" algn="l" rtl="0">
              <a:spcBef>
                <a:spcPts val="480"/>
              </a:spcBef>
              <a:buClr>
                <a:schemeClr val="accent1"/>
              </a:buClr>
              <a:buSzPct val="85000"/>
              <a:buFont typeface="Arial"/>
              <a:buChar char="•"/>
              <a:defRPr sz="2400" b="0" i="0" u="none" strike="noStrike" cap="none">
                <a:solidFill>
                  <a:schemeClr val="dk1"/>
                </a:solidFill>
                <a:latin typeface="Arial"/>
                <a:ea typeface="Arial"/>
                <a:cs typeface="Arial"/>
                <a:sym typeface="Arial"/>
              </a:defRPr>
            </a:lvl1pPr>
            <a:lvl2pPr marL="457200" marR="0" lvl="1" indent="-82550" algn="l" rtl="0">
              <a:spcBef>
                <a:spcPts val="400"/>
              </a:spcBef>
              <a:buClr>
                <a:schemeClr val="accent1"/>
              </a:buClr>
              <a:buSzPct val="85000"/>
              <a:buFont typeface="Arial"/>
              <a:buChar char="•"/>
              <a:defRPr sz="2000" b="0" i="0" u="none" strike="noStrike" cap="none">
                <a:solidFill>
                  <a:schemeClr val="dk1"/>
                </a:solidFill>
                <a:latin typeface="Arial"/>
                <a:ea typeface="Arial"/>
                <a:cs typeface="Arial"/>
                <a:sym typeface="Arial"/>
              </a:defRPr>
            </a:lvl2pPr>
            <a:lvl3pPr marL="731520" marR="0" lvl="2" indent="-82550" algn="l" rtl="0">
              <a:spcBef>
                <a:spcPts val="360"/>
              </a:spcBef>
              <a:buClr>
                <a:schemeClr val="accent1"/>
              </a:buClr>
              <a:buSzPct val="90000"/>
              <a:buFont typeface="Arial"/>
              <a:buChar char="•"/>
              <a:defRPr sz="1800" b="0" i="0" u="none" strike="noStrike" cap="none">
                <a:solidFill>
                  <a:schemeClr val="dk1"/>
                </a:solidFill>
                <a:latin typeface="Arial"/>
                <a:ea typeface="Arial"/>
                <a:cs typeface="Arial"/>
                <a:sym typeface="Arial"/>
              </a:defRPr>
            </a:lvl3pPr>
            <a:lvl4pPr marL="1005839" marR="0" lvl="3" indent="-91439" algn="l" rtl="0">
              <a:spcBef>
                <a:spcPts val="320"/>
              </a:spcBef>
              <a:buClr>
                <a:schemeClr val="accent1"/>
              </a:buClr>
              <a:buSzPct val="100000"/>
              <a:buFont typeface="Arial"/>
              <a:buChar char="•"/>
              <a:defRPr sz="1600" b="0" i="0" u="none" strike="noStrike" cap="none">
                <a:solidFill>
                  <a:schemeClr val="dk1"/>
                </a:solidFill>
                <a:latin typeface="Arial"/>
                <a:ea typeface="Arial"/>
                <a:cs typeface="Arial"/>
                <a:sym typeface="Arial"/>
              </a:defRPr>
            </a:lvl4pPr>
            <a:lvl5pPr marL="1188720" marR="0" lvl="4" indent="-58419" algn="l" rtl="0">
              <a:spcBef>
                <a:spcPts val="280"/>
              </a:spcBef>
              <a:buClr>
                <a:schemeClr val="accent1"/>
              </a:buClr>
              <a:buSzPct val="100000"/>
              <a:buFont typeface="Arial"/>
              <a:buChar char="•"/>
              <a:defRPr sz="1400" b="0" i="0" u="none" strike="noStrike" cap="none">
                <a:solidFill>
                  <a:schemeClr val="dk1"/>
                </a:solidFill>
                <a:latin typeface="Arial"/>
                <a:ea typeface="Arial"/>
                <a:cs typeface="Arial"/>
                <a:sym typeface="Arial"/>
              </a:defRPr>
            </a:lvl5pPr>
            <a:lvl6pPr marL="1371600" marR="0" lvl="5" indent="-10795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6pPr>
            <a:lvl7pPr marL="1554480" marR="0" lvl="6" indent="-10033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7pPr>
            <a:lvl8pPr marL="1737360" marR="0" lvl="7" indent="-105410"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8pPr>
            <a:lvl9pPr marL="1920240" marR="0" lvl="8" indent="-110489" algn="l" rtl="0">
              <a:spcBef>
                <a:spcPts val="260"/>
              </a:spcBef>
              <a:buClr>
                <a:schemeClr val="accent1"/>
              </a:buClr>
              <a:buSzPct val="100000"/>
              <a:buFont typeface="Arial"/>
              <a:buChar char="•"/>
              <a:defRPr sz="1300" b="0" i="0" u="none" strike="noStrike" cap="none">
                <a:solidFill>
                  <a:schemeClr val="dk1"/>
                </a:solidFill>
                <a:latin typeface="Arial"/>
                <a:ea typeface="Arial"/>
                <a:cs typeface="Arial"/>
                <a:sym typeface="Arial"/>
              </a:defRPr>
            </a:lvl9pPr>
          </a:lstStyle>
          <a:p>
            <a:endParaRPr/>
          </a:p>
        </p:txBody>
      </p:sp>
      <p:sp>
        <p:nvSpPr>
          <p:cNvPr id="13" name="Shape 13"/>
          <p:cNvSpPr/>
          <p:nvPr/>
        </p:nvSpPr>
        <p:spPr>
          <a:xfrm>
            <a:off x="0" y="0"/>
            <a:ext cx="12192000" cy="365760"/>
          </a:xfrm>
          <a:prstGeom prst="rect">
            <a:avLst/>
          </a:prstGeom>
          <a:solidFill>
            <a:schemeClr val="accent1"/>
          </a:solidFill>
          <a:ln>
            <a:noFill/>
          </a:ln>
        </p:spPr>
        <p:txBody>
          <a:bodyPr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dirty="0">
              <a:ln>
                <a:noFill/>
              </a:ln>
              <a:solidFill>
                <a:srgbClr val="FFFFFF"/>
              </a:solidFill>
              <a:effectLst/>
              <a:uLnTx/>
              <a:uFillTx/>
              <a:latin typeface="Arial"/>
              <a:ea typeface="Arial"/>
              <a:cs typeface="Arial"/>
              <a:sym typeface="Arial"/>
            </a:endParaRPr>
          </a:p>
        </p:txBody>
      </p:sp>
      <p:sp>
        <p:nvSpPr>
          <p:cNvPr id="14" name="Shape 14"/>
          <p:cNvSpPr txBox="1">
            <a:spLocks noGrp="1"/>
          </p:cNvSpPr>
          <p:nvPr>
            <p:ph type="dt" idx="10"/>
          </p:nvPr>
        </p:nvSpPr>
        <p:spPr>
          <a:xfrm>
            <a:off x="609600" y="18288"/>
            <a:ext cx="3860800" cy="329184"/>
          </a:xfrm>
          <a:prstGeom prst="rect">
            <a:avLst/>
          </a:prstGeom>
          <a:noFill/>
          <a:ln>
            <a:noFill/>
          </a:ln>
        </p:spPr>
        <p:txBody>
          <a:bodyPr wrap="square" lIns="91425" tIns="91425" rIns="91425" bIns="91425" anchor="ctr" anchorCtr="0"/>
          <a:lstStyle>
            <a:lvl1pPr marL="0" marR="0" lvl="0" indent="0" algn="l"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15" name="Shape 15"/>
          <p:cNvSpPr txBox="1">
            <a:spLocks noGrp="1"/>
          </p:cNvSpPr>
          <p:nvPr>
            <p:ph type="ftr" idx="11"/>
          </p:nvPr>
        </p:nvSpPr>
        <p:spPr>
          <a:xfrm>
            <a:off x="4572000" y="18288"/>
            <a:ext cx="5486400" cy="329184"/>
          </a:xfrm>
          <a:prstGeom prst="rect">
            <a:avLst/>
          </a:prstGeom>
          <a:noFill/>
          <a:ln>
            <a:noFill/>
          </a:ln>
        </p:spPr>
        <p:txBody>
          <a:bodyPr wrap="square" lIns="91425" tIns="91425" rIns="91425" bIns="91425" anchor="ctr" anchorCtr="0"/>
          <a:lstStyle>
            <a:lvl1pPr marL="0" marR="0" lvl="0" indent="0" algn="ctr" rtl="0">
              <a:spcBef>
                <a:spcPts val="0"/>
              </a:spcBef>
              <a:buNone/>
              <a:defRPr sz="1200" b="0" i="0" u="none" strike="noStrike" cap="none">
                <a:solidFill>
                  <a:srgbClr val="FFFFFF"/>
                </a:solidFill>
                <a:latin typeface="Arial"/>
                <a:ea typeface="Arial"/>
                <a:cs typeface="Arial"/>
                <a:sym typeface="Arial"/>
              </a:defRPr>
            </a:lvl1pPr>
            <a:lvl2pPr marL="457200" marR="0" lvl="1" indent="0" algn="l" rtl="0">
              <a:spcBef>
                <a:spcPts val="0"/>
              </a:spcBef>
              <a:buNone/>
              <a:defRPr sz="1800" b="0" i="0" u="none" strike="noStrike" cap="none">
                <a:solidFill>
                  <a:schemeClr val="dk1"/>
                </a:solidFill>
                <a:latin typeface="Arial"/>
                <a:ea typeface="Arial"/>
                <a:cs typeface="Arial"/>
                <a:sym typeface="Arial"/>
              </a:defRPr>
            </a:lvl2pPr>
            <a:lvl3pPr marL="914400" marR="0" lvl="2" indent="0" algn="l" rtl="0">
              <a:spcBef>
                <a:spcPts val="0"/>
              </a:spcBef>
              <a:buNone/>
              <a:defRPr sz="1800" b="0" i="0" u="none" strike="noStrike" cap="none">
                <a:solidFill>
                  <a:schemeClr val="dk1"/>
                </a:solidFill>
                <a:latin typeface="Arial"/>
                <a:ea typeface="Arial"/>
                <a:cs typeface="Arial"/>
                <a:sym typeface="Arial"/>
              </a:defRPr>
            </a:lvl3pPr>
            <a:lvl4pPr marL="1371600" marR="0" lvl="3" indent="0" algn="l" rtl="0">
              <a:spcBef>
                <a:spcPts val="0"/>
              </a:spcBef>
              <a:buNone/>
              <a:defRPr sz="1800" b="0" i="0" u="none" strike="noStrike" cap="none">
                <a:solidFill>
                  <a:schemeClr val="dk1"/>
                </a:solidFill>
                <a:latin typeface="Arial"/>
                <a:ea typeface="Arial"/>
                <a:cs typeface="Arial"/>
                <a:sym typeface="Arial"/>
              </a:defRPr>
            </a:lvl4pPr>
            <a:lvl5pPr marL="1828800" marR="0" lvl="4" indent="0" algn="l" rtl="0">
              <a:spcBef>
                <a:spcPts val="0"/>
              </a:spcBef>
              <a:buNone/>
              <a:defRPr sz="1800" b="0" i="0" u="none" strike="noStrike" cap="none">
                <a:solidFill>
                  <a:schemeClr val="dk1"/>
                </a:solidFill>
                <a:latin typeface="Arial"/>
                <a:ea typeface="Arial"/>
                <a:cs typeface="Arial"/>
                <a:sym typeface="Arial"/>
              </a:defRPr>
            </a:lvl5pPr>
            <a:lvl6pPr marL="2286000" marR="0" lvl="5" indent="0" algn="l" rtl="0">
              <a:spcBef>
                <a:spcPts val="0"/>
              </a:spcBef>
              <a:buNone/>
              <a:defRPr sz="1800" b="0" i="0" u="none" strike="noStrike" cap="none">
                <a:solidFill>
                  <a:schemeClr val="dk1"/>
                </a:solidFill>
                <a:latin typeface="Arial"/>
                <a:ea typeface="Arial"/>
                <a:cs typeface="Arial"/>
                <a:sym typeface="Arial"/>
              </a:defRPr>
            </a:lvl6pPr>
            <a:lvl7pPr marL="2743200" marR="0" lvl="6" indent="0" algn="l" rtl="0">
              <a:spcBef>
                <a:spcPts val="0"/>
              </a:spcBef>
              <a:buNone/>
              <a:defRPr sz="1800" b="0" i="0" u="none" strike="noStrike" cap="none">
                <a:solidFill>
                  <a:schemeClr val="dk1"/>
                </a:solidFill>
                <a:latin typeface="Arial"/>
                <a:ea typeface="Arial"/>
                <a:cs typeface="Arial"/>
                <a:sym typeface="Arial"/>
              </a:defRPr>
            </a:lvl7pPr>
            <a:lvl8pPr marL="3200400" marR="0" lvl="7" indent="0" algn="l" rtl="0">
              <a:spcBef>
                <a:spcPts val="0"/>
              </a:spcBef>
              <a:buNone/>
              <a:defRPr sz="1800" b="0" i="0" u="none" strike="noStrike" cap="none">
                <a:solidFill>
                  <a:schemeClr val="dk1"/>
                </a:solidFill>
                <a:latin typeface="Arial"/>
                <a:ea typeface="Arial"/>
                <a:cs typeface="Arial"/>
                <a:sym typeface="Arial"/>
              </a:defRPr>
            </a:lvl8pPr>
            <a:lvl9pPr marL="3657600" marR="0" lvl="8" indent="0" algn="l" rtl="0">
              <a:spcBef>
                <a:spcPts val="0"/>
              </a:spcBef>
              <a:buNone/>
              <a:defRPr sz="1800" b="0" i="0" u="none" strike="noStrike" cap="none">
                <a:solidFill>
                  <a:schemeClr val="dk1"/>
                </a:solidFill>
                <a:latin typeface="Arial"/>
                <a:ea typeface="Arial"/>
                <a:cs typeface="Arial"/>
                <a:sym typeface="Arial"/>
              </a:defRPr>
            </a:lvl9pPr>
          </a:lstStyle>
          <a:p>
            <a:pPr defTabSz="914400">
              <a:defRPr/>
            </a:pPr>
            <a:endParaRPr lang="en-US" kern="0" dirty="0"/>
          </a:p>
        </p:txBody>
      </p:sp>
      <p:sp>
        <p:nvSpPr>
          <p:cNvPr id="16" name="Shape 16"/>
          <p:cNvSpPr txBox="1">
            <a:spLocks noGrp="1"/>
          </p:cNvSpPr>
          <p:nvPr>
            <p:ph type="sldNum" idx="12"/>
          </p:nvPr>
        </p:nvSpPr>
        <p:spPr>
          <a:xfrm>
            <a:off x="10160000" y="18288"/>
            <a:ext cx="1422400" cy="329184"/>
          </a:xfrm>
          <a:prstGeom prst="rect">
            <a:avLst/>
          </a:prstGeom>
          <a:noFill/>
          <a:ln>
            <a:noFill/>
          </a:ln>
        </p:spPr>
        <p:txBody>
          <a:bodyPr wrap="square" lIns="91425" tIns="45700" rIns="91425" bIns="45700" anchor="ctr" anchorCtr="0">
            <a:noAutofit/>
          </a:bodyPr>
          <a:lstStyle/>
          <a:p>
            <a:pPr defTabSz="914400">
              <a:buSzPct val="25000"/>
              <a:defRPr/>
            </a:pPr>
            <a:fld id="{00000000-1234-1234-1234-123412341234}" type="slidenum">
              <a:rPr lang="en-US" sz="1400" b="1" kern="0" smtClean="0">
                <a:solidFill>
                  <a:srgbClr val="FFFFFF"/>
                </a:solidFill>
                <a:ea typeface="Arial"/>
                <a:cs typeface="Arial"/>
                <a:sym typeface="Arial"/>
              </a:rPr>
              <a:pPr defTabSz="914400">
                <a:buSzPct val="25000"/>
                <a:defRPr/>
              </a:pPr>
              <a:t>‹#›</a:t>
            </a:fld>
            <a:endParaRPr lang="en-US" sz="1400" b="1" kern="0" dirty="0">
              <a:solidFill>
                <a:srgbClr val="FFFFFF"/>
              </a:solidFill>
              <a:ea typeface="Arial"/>
              <a:cs typeface="Arial"/>
              <a:sym typeface="Arial"/>
            </a:endParaRPr>
          </a:p>
        </p:txBody>
      </p:sp>
    </p:spTree>
    <p:extLst>
      <p:ext uri="{BB962C8B-B14F-4D97-AF65-F5344CB8AC3E}">
        <p14:creationId xmlns:p14="http://schemas.microsoft.com/office/powerpoint/2010/main" val="2594070886"/>
      </p:ext>
    </p:extLst>
  </p:cSld>
  <p:clrMap bg1="lt1" tx1="dk1" bg2="dk2" tx2="lt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pPr defTabSz="914400">
              <a:defRPr/>
            </a:pPr>
            <a:fld id="{BE8C0398-2CC8-404C-BAF4-C2054AF2ECBD}" type="datetimeFigureOut">
              <a:rPr lang="en-US" smtClean="0"/>
              <a:pPr defTabSz="914400">
                <a:defRPr/>
              </a:pPr>
              <a:t>4/26/2019</a:t>
            </a:fld>
            <a:endParaRPr lang="en-US" dirty="0"/>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pPr defTabSz="914400">
              <a:defRPr/>
            </a:pPr>
            <a:endParaRPr lang="en-US" dirty="0"/>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pPr defTabSz="914400">
              <a:defRPr/>
            </a:pPr>
            <a:fld id="{E659CAB8-5435-44B6-B257-6C0E2B9789E9}" type="slidenum">
              <a:rPr lang="en-US" smtClean="0"/>
              <a:pPr defTabSz="914400">
                <a:defRPr/>
              </a:pPr>
              <a:t>‹#›</a:t>
            </a:fld>
            <a:endParaRPr lang="en-US" dirty="0"/>
          </a:p>
        </p:txBody>
      </p:sp>
    </p:spTree>
    <p:extLst>
      <p:ext uri="{BB962C8B-B14F-4D97-AF65-F5344CB8AC3E}">
        <p14:creationId xmlns:p14="http://schemas.microsoft.com/office/powerpoint/2010/main" val="1773009855"/>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BECE1CAB-A20A-4C8F-A1CD-476F1E51041D}" type="datetimeFigureOut">
              <a:rPr lang="en-US" smtClean="0">
                <a:solidFill>
                  <a:prstClr val="black">
                    <a:tint val="75000"/>
                  </a:prstClr>
                </a:solidFill>
              </a:rPr>
              <a:pPr defTabSz="685800"/>
              <a:t>4/26/2019</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F0DD1FFE-6DBB-4C19-A1AD-276B680A9747}" type="slidenum">
              <a:rPr lang="en-US" smtClean="0">
                <a:solidFill>
                  <a:prstClr val="black">
                    <a:tint val="75000"/>
                  </a:prstClr>
                </a:solidFill>
              </a:rPr>
              <a:pPr defTabSz="685800"/>
              <a:t>‹#›</a:t>
            </a:fld>
            <a:endParaRPr lang="en-US" dirty="0">
              <a:solidFill>
                <a:prstClr val="black">
                  <a:tint val="75000"/>
                </a:prstClr>
              </a:solidFill>
            </a:endParaRPr>
          </a:p>
        </p:txBody>
      </p:sp>
    </p:spTree>
    <p:extLst>
      <p:ext uri="{BB962C8B-B14F-4D97-AF65-F5344CB8AC3E}">
        <p14:creationId xmlns:p14="http://schemas.microsoft.com/office/powerpoint/2010/main" val="1875400144"/>
      </p:ext>
    </p:extLst>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8.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8.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14.xml.rels><?xml version="1.0" encoding="UTF-8" standalone="yes"?>
<Relationships xmlns="http://schemas.openxmlformats.org/package/2006/relationships"><Relationship Id="rId3" Type="http://schemas.openxmlformats.org/officeDocument/2006/relationships/image" Target="../media/image60.tiff"/><Relationship Id="rId2" Type="http://schemas.openxmlformats.org/officeDocument/2006/relationships/notesSlide" Target="../notesSlides/notesSlide41.xml"/><Relationship Id="rId1" Type="http://schemas.openxmlformats.org/officeDocument/2006/relationships/slideLayout" Target="../slideLayouts/slideLayout28.xml"/></Relationships>
</file>

<file path=ppt/slides/_rels/slide115.xml.rels><?xml version="1.0" encoding="UTF-8" standalone="yes"?>
<Relationships xmlns="http://schemas.openxmlformats.org/package/2006/relationships"><Relationship Id="rId3" Type="http://schemas.openxmlformats.org/officeDocument/2006/relationships/image" Target="../media/image61.png"/><Relationship Id="rId7" Type="http://schemas.openxmlformats.org/officeDocument/2006/relationships/image" Target="../media/image51.jpg"/><Relationship Id="rId2" Type="http://schemas.openxmlformats.org/officeDocument/2006/relationships/notesSlide" Target="../notesSlides/notesSlide42.xml"/><Relationship Id="rId1" Type="http://schemas.openxmlformats.org/officeDocument/2006/relationships/slideLayout" Target="../slideLayouts/slideLayout28.xml"/><Relationship Id="rId6" Type="http://schemas.openxmlformats.org/officeDocument/2006/relationships/image" Target="../media/image64.jpeg"/><Relationship Id="rId5" Type="http://schemas.openxmlformats.org/officeDocument/2006/relationships/image" Target="../media/image63.jpg"/><Relationship Id="rId4" Type="http://schemas.openxmlformats.org/officeDocument/2006/relationships/image" Target="../media/image62.jp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4.pn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15.jpeg"/><Relationship Id="rId5" Type="http://schemas.openxmlformats.org/officeDocument/2006/relationships/image" Target="../media/image12.png"/><Relationship Id="rId4" Type="http://schemas.openxmlformats.org/officeDocument/2006/relationships/image" Target="../media/image14.png"/></Relationships>
</file>

<file path=ppt/slides/_rels/slide2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14.xml"/><Relationship Id="rId6" Type="http://schemas.openxmlformats.org/officeDocument/2006/relationships/image" Target="../media/image12.png"/><Relationship Id="rId5" Type="http://schemas.openxmlformats.org/officeDocument/2006/relationships/image" Target="../media/image14.png"/><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15.xml"/><Relationship Id="rId5" Type="http://schemas.openxmlformats.org/officeDocument/2006/relationships/image" Target="../media/image12.png"/><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5.jpeg"/><Relationship Id="rId5" Type="http://schemas.openxmlformats.org/officeDocument/2006/relationships/image" Target="../media/image13.jpeg"/><Relationship Id="rId4" Type="http://schemas.openxmlformats.org/officeDocument/2006/relationships/hyperlink" Target="https://www.arc.gov/images/appregion/economic_statusFY2017/CountyEconomicStatusandDistressAreasFY2017Tennessee.pdf" TargetMode="External"/></Relationships>
</file>

<file path=ppt/slides/_rels/slide25.xml.rels><?xml version="1.0" encoding="UTF-8" standalone="yes"?>
<Relationships xmlns="http://schemas.openxmlformats.org/package/2006/relationships"><Relationship Id="rId8" Type="http://schemas.openxmlformats.org/officeDocument/2006/relationships/hyperlink" Target="http://www.prb.org/Publications/Reports/2007/LivingStandardsAppalachia.aspx" TargetMode="External"/><Relationship Id="rId3" Type="http://schemas.openxmlformats.org/officeDocument/2006/relationships/image" Target="../media/image19.jpeg"/><Relationship Id="rId7" Type="http://schemas.openxmlformats.org/officeDocument/2006/relationships/hyperlink" Target="https://www.ncbi.nlm.nih.gov/pubmed/20443917" TargetMode="External"/><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hyperlink" Target="https://harvester.census.gov/imls/data/pls/index.asp" TargetMode="External"/><Relationship Id="rId5" Type="http://schemas.openxmlformats.org/officeDocument/2006/relationships/hyperlink" Target="https://www.census.gov/newsroom/releases/archives/news_conferences/20121203_acs5yr.html" TargetMode="External"/><Relationship Id="rId10" Type="http://schemas.openxmlformats.org/officeDocument/2006/relationships/hyperlink" Target="https://www.arc.gov/publications/developmentandprogressoftheahenetwork.asp" TargetMode="External"/><Relationship Id="rId4" Type="http://schemas.openxmlformats.org/officeDocument/2006/relationships/hyperlink" Target="https://www.arc.gov/images/newsroom/publications/sp/InvestinginAppalachiasFutureARCs2016-2020StrategicPlan.pdf" TargetMode="External"/><Relationship Id="rId9" Type="http://schemas.openxmlformats.org/officeDocument/2006/relationships/hyperlink" Target="http://www.academia.edu/29399452/What_is_the_Value_of_LIS_Education_A_Qualitative_Study_of_the_Perspectives_of_Tennessees_Rural_Librarians"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15.jpe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17.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hyperlink" Target="https://sparcopen.org/open-access/" TargetMode="External"/><Relationship Id="rId1" Type="http://schemas.openxmlformats.org/officeDocument/2006/relationships/slideLayout" Target="../slideLayouts/slideLayout4.xml"/><Relationship Id="rId4" Type="http://schemas.openxmlformats.org/officeDocument/2006/relationships/hyperlink" Target="https://kib.ki.se/en/publish-analyse/open-access"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20.png"/></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21.png"/></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4.jpeg"/><Relationship Id="rId4" Type="http://schemas.openxmlformats.org/officeDocument/2006/relationships/image" Target="../media/image23.jpeg"/></Relationships>
</file>

<file path=ppt/slides/_rels/slide3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5.xml"/><Relationship Id="rId6" Type="http://schemas.openxmlformats.org/officeDocument/2006/relationships/image" Target="../media/image13.jpeg"/><Relationship Id="rId5" Type="http://schemas.openxmlformats.org/officeDocument/2006/relationships/image" Target="../media/image25.png"/><Relationship Id="rId4" Type="http://schemas.openxmlformats.org/officeDocument/2006/relationships/image" Target="../media/image15.jpeg"/></Relationships>
</file>

<file path=ppt/slides/_rels/slide3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8.xml"/><Relationship Id="rId1" Type="http://schemas.openxmlformats.org/officeDocument/2006/relationships/slideLayout" Target="../slideLayouts/slideLayout13.xml"/><Relationship Id="rId5" Type="http://schemas.openxmlformats.org/officeDocument/2006/relationships/image" Target="../media/image15.jpeg"/><Relationship Id="rId4" Type="http://schemas.openxmlformats.org/officeDocument/2006/relationships/image" Target="../media/image14.png"/></Relationships>
</file>

<file path=ppt/slides/_rels/slide3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13.xml"/><Relationship Id="rId5" Type="http://schemas.openxmlformats.org/officeDocument/2006/relationships/image" Target="../media/image15.jpeg"/><Relationship Id="rId4" Type="http://schemas.openxmlformats.org/officeDocument/2006/relationships/image" Target="../media/image12.png"/></Relationships>
</file>

<file path=ppt/slides/_rels/slide3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creativecommons.org/licenses/by/4.0/" TargetMode="Externa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3" Type="http://schemas.openxmlformats.org/officeDocument/2006/relationships/hyperlink" Target="https://commons.wikimedia.org/wiki/File:Guinea_1610342.jpg" TargetMode="External"/><Relationship Id="rId2" Type="http://schemas.openxmlformats.org/officeDocument/2006/relationships/image" Target="../media/image27.tiff"/><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hyperlink" Target="https://www.healthyfife.net/health-inequalities/" TargetMode="External"/><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28.JPG"/><Relationship Id="rId1" Type="http://schemas.openxmlformats.org/officeDocument/2006/relationships/slideLayout" Target="../slideLayouts/slideLayout17.xml"/><Relationship Id="rId4" Type="http://schemas.openxmlformats.org/officeDocument/2006/relationships/image" Target="../media/image30.jpg"/></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budapestopenaccessinitiative.org/boai15/Untitleddocument.docx" TargetMode="External"/><Relationship Id="rId1"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2" Type="http://schemas.openxmlformats.org/officeDocument/2006/relationships/hyperlink" Target="https://librarypublishing.org/predatory-publishing-global-south-perspective/" TargetMode="External"/><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2" Type="http://schemas.openxmlformats.org/officeDocument/2006/relationships/hyperlink" Target="http://works.bepress.com/charlotteroh/43/" TargetMode="External"/><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7.xml"/></Relationships>
</file>

<file path=ppt/slides/_rels/slide4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hyperlink" Target="http://www.societyfordiversity.org/equality-vs-equity/" TargetMode="External"/><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hyperlink" Target="https://www.rwjf.org/en/library/infographics/visualizing-health-equity.html"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29.JPG"/><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3" Type="http://schemas.openxmlformats.org/officeDocument/2006/relationships/hyperlink" Target="https://en.wikipedia.org/wiki/File:Early_household_refrigerator_in_Popular_Science_1919.png" TargetMode="External"/><Relationship Id="rId2" Type="http://schemas.openxmlformats.org/officeDocument/2006/relationships/image" Target="../media/image38.png"/><Relationship Id="rId1" Type="http://schemas.openxmlformats.org/officeDocument/2006/relationships/slideLayout" Target="../slideLayouts/slideLayout17.xml"/><Relationship Id="rId4" Type="http://schemas.openxmlformats.org/officeDocument/2006/relationships/hyperlink" Target="https://doi.org/10.1001/journalofethics.2015.17.4.mhst1-1504" TargetMode="External"/></Relationships>
</file>

<file path=ppt/slides/_rels/slide5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doi.org/10.1016/S0140-6736(18)33039-3" TargetMode="External"/><Relationship Id="rId1" Type="http://schemas.openxmlformats.org/officeDocument/2006/relationships/slideLayout" Target="../slideLayouts/slideLayout17.xml"/></Relationships>
</file>

<file path=ppt/slides/_rels/slide54.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7.xml"/></Relationships>
</file>

<file path=ppt/slides/_rels/slide55.xml.rels><?xml version="1.0" encoding="UTF-8" standalone="yes"?>
<Relationships xmlns="http://schemas.openxmlformats.org/package/2006/relationships"><Relationship Id="rId3" Type="http://schemas.openxmlformats.org/officeDocument/2006/relationships/hyperlink" Target="https://www.flickr.com/photos/mgabbie450/8711106721/in/album-72157633376956112/" TargetMode="External"/><Relationship Id="rId2" Type="http://schemas.openxmlformats.org/officeDocument/2006/relationships/image" Target="../media/image30.jpg"/><Relationship Id="rId1"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7.xml"/><Relationship Id="rId4" Type="http://schemas.openxmlformats.org/officeDocument/2006/relationships/image" Target="../media/image42.png"/></Relationships>
</file>

<file path=ppt/slides/_rels/slide57.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7.xml"/></Relationships>
</file>

<file path=ppt/slides/_rels/slide5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www.apha.org/topics-and-issues/health-equity" TargetMode="External"/><Relationship Id="rId1" Type="http://schemas.openxmlformats.org/officeDocument/2006/relationships/slideLayout" Target="../slideLayouts/slideLayout4.xml"/><Relationship Id="rId4" Type="http://schemas.openxmlformats.org/officeDocument/2006/relationships/hyperlink" Target="https://www.planning.org/blog/blogpost/9104610/" TargetMode="External"/></Relationships>
</file>

<file path=ppt/slides/_rels/slide6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s://blog.scielo.org/en/2015/08/02/motion-to-repudiate-mr-jeffrey-bealls-classist-attack-on-scielo/" TargetMode="External"/><Relationship Id="rId1" Type="http://schemas.openxmlformats.org/officeDocument/2006/relationships/slideLayout" Target="../slideLayouts/slideLayout17.xml"/></Relationships>
</file>

<file path=ppt/slides/_rels/slide6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0.xml"/><Relationship Id="rId1" Type="http://schemas.openxmlformats.org/officeDocument/2006/relationships/slideLayout" Target="../slideLayouts/slideLayout17.xml"/><Relationship Id="rId4" Type="http://schemas.openxmlformats.org/officeDocument/2006/relationships/hyperlink" Target="http://scalar.usc.edu/works/measuring-prejudice/"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3" Type="http://schemas.openxmlformats.org/officeDocument/2006/relationships/hyperlink" Target="https://it.wikipedia.org/wiki/File:Virginia_Woolf_(4)-2.jpg" TargetMode="External"/><Relationship Id="rId2" Type="http://schemas.openxmlformats.org/officeDocument/2006/relationships/image" Target="../media/image50.jpeg"/><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8" Type="http://schemas.openxmlformats.org/officeDocument/2006/relationships/hyperlink" Target="https://doi.org/10.1056/NEJMc1700150" TargetMode="External"/><Relationship Id="rId13" Type="http://schemas.openxmlformats.org/officeDocument/2006/relationships/hyperlink" Target="http://scalar.usc.edu/works/measuring-prejudice/" TargetMode="External"/><Relationship Id="rId3" Type="http://schemas.openxmlformats.org/officeDocument/2006/relationships/hyperlink" Target="https://news.aamc.org/research/article/problem-predatory-journals" TargetMode="External"/><Relationship Id="rId7" Type="http://schemas.openxmlformats.org/officeDocument/2006/relationships/hyperlink" Target="https://doi.org/10.1016/S0140-6736(18)33039-3" TargetMode="External"/><Relationship Id="rId12" Type="http://schemas.openxmlformats.org/officeDocument/2006/relationships/hyperlink" Target="https://works.bepress.com/charlotteroh/43/" TargetMode="External"/><Relationship Id="rId2" Type="http://schemas.openxmlformats.org/officeDocument/2006/relationships/hyperlink" Target="https://doi.org/10.6084/m9.figshare.7064771.v1" TargetMode="External"/><Relationship Id="rId1" Type="http://schemas.openxmlformats.org/officeDocument/2006/relationships/slideLayout" Target="../slideLayouts/slideLayout17.xml"/><Relationship Id="rId6" Type="http://schemas.openxmlformats.org/officeDocument/2006/relationships/hyperlink" Target="https://doi.org/10.1056/NEJMms1900864" TargetMode="External"/><Relationship Id="rId11" Type="http://schemas.openxmlformats.org/officeDocument/2006/relationships/hyperlink" Target="https://librarypublishing.org/predatory-publishing-global-south-perspective/" TargetMode="External"/><Relationship Id="rId5" Type="http://schemas.openxmlformats.org/officeDocument/2006/relationships/hyperlink" Target="https://www.budapestopenaccessinitiative.org/boai15/Untitleddocument.docx" TargetMode="External"/><Relationship Id="rId15" Type="http://schemas.openxmlformats.org/officeDocument/2006/relationships/hyperlink" Target="https://www.theatlantic.com/health/archive/2017/06/nejm-letter-opioids/528840/" TargetMode="External"/><Relationship Id="rId10" Type="http://schemas.openxmlformats.org/officeDocument/2006/relationships/hyperlink" Target="https://web.archive.org/web/20190405102043/https:/blog.scielo.org/en/2015/08/02/motion-to-repudiate-mr-jeffrey-bealls-classist-attack-on-scielo/" TargetMode="External"/><Relationship Id="rId4" Type="http://schemas.openxmlformats.org/officeDocument/2006/relationships/hyperlink" Target="https://doi.org/10.1038/nature.2016.20224" TargetMode="External"/><Relationship Id="rId9" Type="http://schemas.openxmlformats.org/officeDocument/2006/relationships/hyperlink" Target="https://www.nytimes.com/2019/04/25/world/europe/children-measles-vaccine.html" TargetMode="External"/><Relationship Id="rId14" Type="http://schemas.openxmlformats.org/officeDocument/2006/relationships/hyperlink" Target="https://doi.org/10.1001/journalofethics.2015.17.4.mhst1-1504."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1.xml"/><Relationship Id="rId1" Type="http://schemas.openxmlformats.org/officeDocument/2006/relationships/slideLayout" Target="../slideLayouts/slideLayout27.xml"/><Relationship Id="rId4" Type="http://schemas.openxmlformats.org/officeDocument/2006/relationships/image" Target="../media/image5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hyperlink" Target="http://www.savi.org/savi/documents/Worlds_Apart_Gaps_in_Life_Expectancy.pdf" TargetMode="External"/><Relationship Id="rId2" Type="http://schemas.openxmlformats.org/officeDocument/2006/relationships/hyperlink" Target="https://factfinder.census.gov/faces/nav/jsf/pages/community_facts.xhtml?src=bkmk" TargetMode="External"/><Relationship Id="rId1" Type="http://schemas.openxmlformats.org/officeDocument/2006/relationships/slideLayout" Target="../slideLayouts/slideLayout4.xml"/><Relationship Id="rId4" Type="http://schemas.openxmlformats.org/officeDocument/2006/relationships/image" Target="../media/image6.jpg"/></Relationships>
</file>

<file path=ppt/slides/_rels/slide70.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22.xml"/><Relationship Id="rId1" Type="http://schemas.openxmlformats.org/officeDocument/2006/relationships/slideLayout" Target="../slideLayouts/slideLayout28.xml"/></Relationships>
</file>

<file path=ppt/slides/_rels/slide71.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notesSlide" Target="../notesSlides/notesSlide23.xml"/><Relationship Id="rId1" Type="http://schemas.openxmlformats.org/officeDocument/2006/relationships/slideLayout" Target="../slideLayouts/slideLayout28.xml"/></Relationships>
</file>

<file path=ppt/slides/_rels/slide7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3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7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6.xml"/><Relationship Id="rId1" Type="http://schemas.openxmlformats.org/officeDocument/2006/relationships/slideLayout" Target="../slideLayouts/slideLayout28.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8.xml"/></Relationships>
</file>

<file path=ppt/slides/_rels/slide7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8.xml"/><Relationship Id="rId1" Type="http://schemas.openxmlformats.org/officeDocument/2006/relationships/slideLayout" Target="../slideLayouts/slideLayout39.xml"/></Relationships>
</file>

<file path=ppt/slides/_rels/slide7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9.xml"/><Relationship Id="rId1" Type="http://schemas.openxmlformats.org/officeDocument/2006/relationships/slideLayout" Target="../slideLayouts/slideLayout28.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1.xml"/><Relationship Id="rId1" Type="http://schemas.openxmlformats.org/officeDocument/2006/relationships/slideLayout" Target="../slideLayouts/slideLayout28.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8.xml"/></Relationships>
</file>

<file path=ppt/slides/_rels/slide8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3.xml"/><Relationship Id="rId1" Type="http://schemas.openxmlformats.org/officeDocument/2006/relationships/slideLayout" Target="../slideLayouts/slideLayout28.xml"/></Relationships>
</file>

<file path=ppt/slides/_rels/slide8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34.xml"/><Relationship Id="rId1" Type="http://schemas.openxmlformats.org/officeDocument/2006/relationships/slideLayout" Target="../slideLayouts/slideLayout28.xml"/><Relationship Id="rId4" Type="http://schemas.openxmlformats.org/officeDocument/2006/relationships/chart" Target="../charts/chart4.xml"/></Relationships>
</file>

<file path=ppt/slides/_rels/slide8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35.xml"/><Relationship Id="rId1" Type="http://schemas.openxmlformats.org/officeDocument/2006/relationships/slideLayout" Target="../slideLayouts/slideLayout28.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8.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6.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8.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D5C8B-D4B7-443C-B086-79F595238CD4}"/>
              </a:ext>
            </a:extLst>
          </p:cNvPr>
          <p:cNvSpPr>
            <a:spLocks noGrp="1"/>
          </p:cNvSpPr>
          <p:nvPr>
            <p:ph type="ctrTitle"/>
          </p:nvPr>
        </p:nvSpPr>
        <p:spPr/>
        <p:txBody>
          <a:bodyPr>
            <a:normAutofit fontScale="90000"/>
          </a:bodyPr>
          <a:lstStyle/>
          <a:p>
            <a:r>
              <a:rPr lang="en-US" dirty="0" smtClean="0"/>
              <a:t>Elevating the ‘open’ Conversation</a:t>
            </a:r>
            <a:endParaRPr lang="en-US" dirty="0"/>
          </a:p>
        </p:txBody>
      </p:sp>
      <p:sp>
        <p:nvSpPr>
          <p:cNvPr id="3" name="Subtitle 2">
            <a:extLst>
              <a:ext uri="{FF2B5EF4-FFF2-40B4-BE49-F238E27FC236}">
                <a16:creationId xmlns:a16="http://schemas.microsoft.com/office/drawing/2014/main" id="{D9F3F2CB-440D-410F-9B20-6B5A56876CB4}"/>
              </a:ext>
            </a:extLst>
          </p:cNvPr>
          <p:cNvSpPr>
            <a:spLocks noGrp="1"/>
          </p:cNvSpPr>
          <p:nvPr>
            <p:ph type="subTitle" idx="1"/>
          </p:nvPr>
        </p:nvSpPr>
        <p:spPr>
          <a:xfrm>
            <a:off x="2375796" y="3964592"/>
            <a:ext cx="7439891" cy="1746252"/>
          </a:xfrm>
        </p:spPr>
        <p:txBody>
          <a:bodyPr>
            <a:normAutofit fontScale="77500" lnSpcReduction="20000"/>
          </a:bodyPr>
          <a:lstStyle/>
          <a:p>
            <a:endParaRPr lang="en-US" dirty="0"/>
          </a:p>
          <a:p>
            <a:r>
              <a:rPr lang="en-US" dirty="0"/>
              <a:t>Caitlin Pike, MLS, </a:t>
            </a:r>
            <a:r>
              <a:rPr lang="en-US" dirty="0" err="1"/>
              <a:t>MPHc</a:t>
            </a:r>
            <a:r>
              <a:rPr lang="en-US" dirty="0"/>
              <a:t>, </a:t>
            </a:r>
            <a:r>
              <a:rPr lang="en-US" dirty="0" smtClean="0"/>
              <a:t>AHIP</a:t>
            </a:r>
          </a:p>
          <a:p>
            <a:endParaRPr lang="en-US" dirty="0" smtClean="0"/>
          </a:p>
          <a:p>
            <a:r>
              <a:rPr lang="en-US" dirty="0" smtClean="0"/>
              <a:t>IUPUI University Library</a:t>
            </a:r>
            <a:endParaRPr lang="en-US" dirty="0" smtClean="0"/>
          </a:p>
          <a:p>
            <a:r>
              <a:rPr lang="en-US" dirty="0" smtClean="0"/>
              <a:t>Research Engagement and Scholarly Service Coordinator</a:t>
            </a:r>
          </a:p>
          <a:p>
            <a:r>
              <a:rPr lang="en-US" dirty="0" smtClean="0"/>
              <a:t>Health Sciences Librarian</a:t>
            </a:r>
            <a:endParaRPr lang="en-US" dirty="0"/>
          </a:p>
        </p:txBody>
      </p:sp>
    </p:spTree>
    <p:extLst>
      <p:ext uri="{BB962C8B-B14F-4D97-AF65-F5344CB8AC3E}">
        <p14:creationId xmlns:p14="http://schemas.microsoft.com/office/powerpoint/2010/main" val="1924637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DA5DDCC1-5780-439D-AF1C-79782F66B376}"/>
              </a:ext>
            </a:extLst>
          </p:cNvPr>
          <p:cNvSpPr>
            <a:spLocks noGrp="1"/>
          </p:cNvSpPr>
          <p:nvPr>
            <p:ph type="title"/>
          </p:nvPr>
        </p:nvSpPr>
        <p:spPr/>
        <p:txBody>
          <a:bodyPr/>
          <a:lstStyle/>
          <a:p>
            <a:r>
              <a:rPr lang="en-US" dirty="0"/>
              <a:t>What does the Library pay for?</a:t>
            </a:r>
          </a:p>
        </p:txBody>
      </p:sp>
      <p:pic>
        <p:nvPicPr>
          <p:cNvPr id="2050" name="Picture 2" descr="Forms response chart. Question title: The library pays for information that students can access at no cost.. Number of responses: 101 responses.">
            <a:extLst>
              <a:ext uri="{FF2B5EF4-FFF2-40B4-BE49-F238E27FC236}">
                <a16:creationId xmlns:a16="http://schemas.microsoft.com/office/drawing/2014/main" id="{C477F048-0575-4B3C-99A7-C104F50047A3}"/>
              </a:ext>
            </a:extLst>
          </p:cNvPr>
          <p:cNvPicPr>
            <a:picLocks noGrp="1" noChangeAspect="1" noChangeArrowheads="1"/>
          </p:cNvPicPr>
          <p:nvPr>
            <p:ph sz="half" idx="1"/>
          </p:nvPr>
        </p:nvPicPr>
        <p:blipFill>
          <a:blip r:embed="rId2" cstate="hqprint">
            <a:extLst>
              <a:ext uri="{28A0092B-C50C-407E-A947-70E740481C1C}">
                <a14:useLocalDpi xmlns:a14="http://schemas.microsoft.com/office/drawing/2010/main" val="0"/>
              </a:ext>
            </a:extLst>
          </a:blip>
          <a:srcRect/>
          <a:stretch>
            <a:fillRect/>
          </a:stretch>
        </p:blipFill>
        <p:spPr bwMode="auto">
          <a:xfrm>
            <a:off x="995246" y="2323322"/>
            <a:ext cx="5024553" cy="260612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orms response chart. Question title: What types of information does the library pay for?. Number of responses: 101 responses.">
            <a:extLst>
              <a:ext uri="{FF2B5EF4-FFF2-40B4-BE49-F238E27FC236}">
                <a16:creationId xmlns:a16="http://schemas.microsoft.com/office/drawing/2014/main" id="{6F16DEE0-977B-4DD9-9F33-2A8AD401DCD1}"/>
              </a:ext>
            </a:extLst>
          </p:cNvPr>
          <p:cNvPicPr>
            <a:picLocks noGrp="1" noChangeAspect="1" noChangeArrowheads="1"/>
          </p:cNvPicPr>
          <p:nvPr>
            <p:ph sz="half" idx="2"/>
          </p:nvPr>
        </p:nvPicPr>
        <p:blipFill>
          <a:blip r:embed="rId3" cstate="hqprint">
            <a:extLst>
              <a:ext uri="{28A0092B-C50C-407E-A947-70E740481C1C}">
                <a14:useLocalDpi xmlns:a14="http://schemas.microsoft.com/office/drawing/2010/main" val="0"/>
              </a:ext>
            </a:extLst>
          </a:blip>
          <a:srcRect/>
          <a:stretch>
            <a:fillRect/>
          </a:stretch>
        </p:blipFill>
        <p:spPr bwMode="auto">
          <a:xfrm>
            <a:off x="6835630" y="2323323"/>
            <a:ext cx="5162463" cy="267765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816EAB6-E1FA-435C-A89E-2B0B8D2C8761}"/>
              </a:ext>
            </a:extLst>
          </p:cNvPr>
          <p:cNvSpPr txBox="1"/>
          <p:nvPr/>
        </p:nvSpPr>
        <p:spPr>
          <a:xfrm>
            <a:off x="1454727" y="4560405"/>
            <a:ext cx="4565072" cy="276999"/>
          </a:xfrm>
          <a:prstGeom prst="rect">
            <a:avLst/>
          </a:prstGeom>
          <a:noFill/>
        </p:spPr>
        <p:txBody>
          <a:bodyPr wrap="square" rtlCol="0">
            <a:spAutoFit/>
          </a:bodyPr>
          <a:lstStyle/>
          <a:p>
            <a:r>
              <a:rPr lang="en-US" sz="1200" dirty="0"/>
              <a:t>Definitely Not  </a:t>
            </a:r>
            <a:r>
              <a:rPr lang="en-US" sz="1200" dirty="0" smtClean="0"/>
              <a:t>                                                                         </a:t>
            </a:r>
            <a:r>
              <a:rPr lang="en-US" sz="1200" dirty="0"/>
              <a:t>Definitely</a:t>
            </a:r>
          </a:p>
        </p:txBody>
      </p:sp>
    </p:spTree>
    <p:extLst>
      <p:ext uri="{BB962C8B-B14F-4D97-AF65-F5344CB8AC3E}">
        <p14:creationId xmlns:p14="http://schemas.microsoft.com/office/powerpoint/2010/main" val="639300010"/>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457200"/>
            <a:ext cx="8534400" cy="533400"/>
          </a:xfrm>
        </p:spPr>
        <p:txBody>
          <a:bodyPr/>
          <a:lstStyle/>
          <a:p>
            <a:r>
              <a:rPr lang="en-US" sz="3600" dirty="0">
                <a:solidFill>
                  <a:srgbClr val="6600FF"/>
                </a:solidFill>
              </a:rPr>
              <a:t>Barriers: Shame, Blame, and Stigma (2)</a:t>
            </a:r>
          </a:p>
        </p:txBody>
      </p:sp>
      <p:sp>
        <p:nvSpPr>
          <p:cNvPr id="4" name="Rounded Rectangular Callout 3"/>
          <p:cNvSpPr/>
          <p:nvPr/>
        </p:nvSpPr>
        <p:spPr>
          <a:xfrm>
            <a:off x="1981200" y="1295400"/>
            <a:ext cx="8229600" cy="48006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“The attitudes of family and people in the community… I mean, sometimes I think… that cancer has more support with it than either mental illness or diabetes. You know, that there's more a rallying... by the community… The only thing I can see is lung cancer, you know, if you smoke and that... then it's your fault if you get lung cancer. But other kinds of cancers, it's not considered your fault… You got it [diabetes], you don’t have much support for having it, and so why bother?” (I27)</a:t>
            </a:r>
          </a:p>
        </p:txBody>
      </p:sp>
    </p:spTree>
    <p:extLst>
      <p:ext uri="{BB962C8B-B14F-4D97-AF65-F5344CB8AC3E}">
        <p14:creationId xmlns:p14="http://schemas.microsoft.com/office/powerpoint/2010/main" val="204392543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1981200" y="457200"/>
            <a:ext cx="8229600" cy="533400"/>
          </a:xfrm>
          <a:prstGeom prst="rect">
            <a:avLst/>
          </a:prstGeom>
          <a:noFill/>
          <a:ln>
            <a:noFill/>
          </a:ln>
        </p:spPr>
        <p:txBody>
          <a:bodyPr wrap="square" lIns="91425" tIns="45700" rIns="91425" bIns="45700" anchor="ctr" anchorCtr="0">
            <a:noAutofit/>
          </a:bodyPr>
          <a:lstStyle/>
          <a:p>
            <a:pPr>
              <a:buSzPct val="25000"/>
            </a:pPr>
            <a:r>
              <a:rPr lang="en" dirty="0">
                <a:solidFill>
                  <a:srgbClr val="3366FF"/>
                </a:solidFill>
              </a:rPr>
              <a:t>2. CHIB Process</a:t>
            </a:r>
            <a:endParaRPr lang="en" dirty="0">
              <a:solidFill>
                <a:srgbClr val="3366FF"/>
              </a:solidFill>
            </a:endParaRPr>
          </a:p>
        </p:txBody>
      </p:sp>
      <p:sp>
        <p:nvSpPr>
          <p:cNvPr id="19" name="Rectangle 18"/>
          <p:cNvSpPr/>
          <p:nvPr/>
        </p:nvSpPr>
        <p:spPr>
          <a:xfrm>
            <a:off x="3505200" y="3099129"/>
            <a:ext cx="1641802" cy="1938673"/>
          </a:xfrm>
          <a:prstGeom prst="rect">
            <a:avLst/>
          </a:prstGeom>
          <a:solidFill>
            <a:sysClr val="window" lastClr="FFFFFF"/>
          </a:solidFill>
          <a:ln w="25400" cap="flat" cmpd="sng" algn="ctr">
            <a:solidFill>
              <a:srgbClr val="FF0000"/>
            </a:solidFill>
            <a:prstDash val="solid"/>
            <a:miter lim="800000"/>
          </a:ln>
          <a:effectLst/>
        </p:spPr>
        <p:txBody>
          <a:bodyPr rtlCol="0" anchor="ctr"/>
          <a:lstStyle/>
          <a:p>
            <a:pPr algn="ctr" defTabSz="685800">
              <a:defRPr/>
            </a:pPr>
            <a:r>
              <a:rPr lang="en-US" sz="2400" dirty="0">
                <a:solidFill>
                  <a:prstClr val="black"/>
                </a:solidFill>
                <a:latin typeface="Calibri" panose="020F0502020204030204"/>
                <a:cs typeface="Arial"/>
                <a:sym typeface="Arial"/>
              </a:rPr>
              <a:t>Info. Need Identif. / Articulation</a:t>
            </a:r>
          </a:p>
        </p:txBody>
      </p:sp>
      <p:sp>
        <p:nvSpPr>
          <p:cNvPr id="20" name="Rectangle 19"/>
          <p:cNvSpPr/>
          <p:nvPr/>
        </p:nvSpPr>
        <p:spPr>
          <a:xfrm>
            <a:off x="5486401" y="3099126"/>
            <a:ext cx="1578222" cy="1938673"/>
          </a:xfrm>
          <a:prstGeom prst="rect">
            <a:avLst/>
          </a:prstGeom>
          <a:solidFill>
            <a:sysClr val="window" lastClr="FFFFFF"/>
          </a:solidFill>
          <a:ln w="25400" cap="flat" cmpd="sng" algn="ctr">
            <a:solidFill>
              <a:srgbClr val="FF9933"/>
            </a:solidFill>
            <a:prstDash val="solid"/>
            <a:miter lim="800000"/>
          </a:ln>
          <a:effectLst/>
        </p:spPr>
        <p:txBody>
          <a:bodyPr rtlCol="0" anchor="ctr"/>
          <a:lstStyle/>
          <a:p>
            <a:pPr algn="ctr" defTabSz="685800">
              <a:defRPr/>
            </a:pPr>
            <a:r>
              <a:rPr lang="en-US" sz="2400" dirty="0">
                <a:solidFill>
                  <a:prstClr val="black"/>
                </a:solidFill>
                <a:latin typeface="Calibri" panose="020F0502020204030204"/>
                <a:cs typeface="Arial"/>
                <a:sym typeface="Arial"/>
              </a:rPr>
              <a:t>Info. Seeking (or avoidance)</a:t>
            </a:r>
          </a:p>
        </p:txBody>
      </p:sp>
      <p:sp>
        <p:nvSpPr>
          <p:cNvPr id="21" name="Rectangle 20"/>
          <p:cNvSpPr/>
          <p:nvPr/>
        </p:nvSpPr>
        <p:spPr>
          <a:xfrm>
            <a:off x="9067800" y="2819401"/>
            <a:ext cx="1219200" cy="2268017"/>
          </a:xfrm>
          <a:prstGeom prst="rect">
            <a:avLst/>
          </a:prstGeom>
          <a:solidFill>
            <a:sysClr val="window" lastClr="FFFFFF"/>
          </a:solidFill>
          <a:ln w="25400" cap="flat" cmpd="sng" algn="ctr">
            <a:solidFill>
              <a:srgbClr val="00B050"/>
            </a:solidFill>
            <a:prstDash val="solid"/>
            <a:miter lim="800000"/>
          </a:ln>
          <a:effectLst/>
        </p:spPr>
        <p:txBody>
          <a:bodyPr rtlCol="0" anchor="ctr"/>
          <a:lstStyle/>
          <a:p>
            <a:pPr algn="ctr" defTabSz="685800">
              <a:defRPr/>
            </a:pPr>
            <a:r>
              <a:rPr lang="en-US" sz="2400" dirty="0">
                <a:solidFill>
                  <a:prstClr val="black"/>
                </a:solidFill>
                <a:latin typeface="Calibri" panose="020F0502020204030204"/>
                <a:cs typeface="Arial"/>
                <a:sym typeface="Arial"/>
              </a:rPr>
              <a:t>Info. Incorp. / Adapt. / Use </a:t>
            </a:r>
            <a:br>
              <a:rPr lang="en-US" sz="2400" dirty="0">
                <a:solidFill>
                  <a:prstClr val="black"/>
                </a:solidFill>
                <a:latin typeface="Calibri" panose="020F0502020204030204"/>
                <a:cs typeface="Arial"/>
                <a:sym typeface="Arial"/>
              </a:rPr>
            </a:br>
            <a:r>
              <a:rPr lang="en-US" sz="2400" dirty="0">
                <a:solidFill>
                  <a:prstClr val="black"/>
                </a:solidFill>
                <a:latin typeface="Calibri" panose="020F0502020204030204"/>
                <a:cs typeface="Arial"/>
                <a:sym typeface="Arial"/>
              </a:rPr>
              <a:t>(or non-use)</a:t>
            </a:r>
          </a:p>
        </p:txBody>
      </p:sp>
      <p:sp>
        <p:nvSpPr>
          <p:cNvPr id="22" name="Rectangle 21"/>
          <p:cNvSpPr/>
          <p:nvPr/>
        </p:nvSpPr>
        <p:spPr>
          <a:xfrm>
            <a:off x="2004366" y="3099126"/>
            <a:ext cx="1119835" cy="1938673"/>
          </a:xfrm>
          <a:prstGeom prst="rect">
            <a:avLst/>
          </a:prstGeom>
          <a:solidFill>
            <a:sysClr val="window" lastClr="FFFFFF"/>
          </a:solidFill>
          <a:ln w="25400" cap="flat" cmpd="sng" algn="ctr">
            <a:solidFill>
              <a:srgbClr val="C00000"/>
            </a:solidFill>
            <a:prstDash val="solid"/>
            <a:miter lim="800000"/>
          </a:ln>
          <a:effectLst/>
        </p:spPr>
        <p:txBody>
          <a:bodyPr rtlCol="0" anchor="ctr"/>
          <a:lstStyle/>
          <a:p>
            <a:pPr algn="ctr" defTabSz="685800">
              <a:defRPr/>
            </a:pPr>
            <a:r>
              <a:rPr lang="en-US" sz="2400" dirty="0">
                <a:solidFill>
                  <a:prstClr val="black"/>
                </a:solidFill>
                <a:latin typeface="Calibri" panose="020F0502020204030204"/>
                <a:cs typeface="Arial"/>
                <a:sym typeface="Arial"/>
              </a:rPr>
              <a:t>Incog-nizance</a:t>
            </a:r>
          </a:p>
        </p:txBody>
      </p:sp>
      <p:sp>
        <p:nvSpPr>
          <p:cNvPr id="23" name="Rectangle 22"/>
          <p:cNvSpPr/>
          <p:nvPr/>
        </p:nvSpPr>
        <p:spPr>
          <a:xfrm>
            <a:off x="7463290" y="3072223"/>
            <a:ext cx="1299710" cy="2015197"/>
          </a:xfrm>
          <a:prstGeom prst="rect">
            <a:avLst/>
          </a:prstGeom>
          <a:solidFill>
            <a:sysClr val="window" lastClr="FFFFFF"/>
          </a:solidFill>
          <a:ln w="25400" cap="flat" cmpd="sng" algn="ctr">
            <a:solidFill>
              <a:srgbClr val="FFC000">
                <a:lumMod val="60000"/>
                <a:lumOff val="40000"/>
              </a:srgbClr>
            </a:solidFill>
            <a:prstDash val="solid"/>
            <a:miter lim="800000"/>
          </a:ln>
          <a:effectLst/>
        </p:spPr>
        <p:txBody>
          <a:bodyPr rtlCol="0" anchor="ctr"/>
          <a:lstStyle/>
          <a:p>
            <a:pPr algn="ctr" defTabSz="685800">
              <a:defRPr/>
            </a:pPr>
            <a:r>
              <a:rPr lang="en-US" sz="2400" dirty="0">
                <a:solidFill>
                  <a:prstClr val="black"/>
                </a:solidFill>
                <a:latin typeface="Calibri" panose="020F0502020204030204"/>
                <a:cs typeface="Arial"/>
                <a:sym typeface="Arial"/>
              </a:rPr>
              <a:t>Info.</a:t>
            </a:r>
          </a:p>
          <a:p>
            <a:pPr algn="ctr" defTabSz="685800">
              <a:defRPr/>
            </a:pPr>
            <a:r>
              <a:rPr lang="en-US" sz="2400" dirty="0">
                <a:solidFill>
                  <a:prstClr val="black"/>
                </a:solidFill>
                <a:latin typeface="Calibri" panose="020F0502020204030204"/>
                <a:cs typeface="Arial"/>
                <a:sym typeface="Arial"/>
              </a:rPr>
              <a:t>Comp. / Assess. / Mgmt.</a:t>
            </a:r>
          </a:p>
        </p:txBody>
      </p:sp>
      <p:sp>
        <p:nvSpPr>
          <p:cNvPr id="24" name="Curved Left Arrow 23"/>
          <p:cNvSpPr/>
          <p:nvPr/>
        </p:nvSpPr>
        <p:spPr>
          <a:xfrm>
            <a:off x="9445870" y="1883681"/>
            <a:ext cx="1145931" cy="4396685"/>
          </a:xfrm>
          <a:prstGeom prst="curvedLeftArrow">
            <a:avLst/>
          </a:prstGeom>
          <a:solidFill>
            <a:srgbClr val="6600CC"/>
          </a:solidFill>
          <a:ln w="12700" cap="flat" cmpd="sng" algn="ctr">
            <a:solidFill>
              <a:srgbClr val="5B9BD5">
                <a:shade val="50000"/>
              </a:srgbClr>
            </a:solidFill>
            <a:prstDash val="solid"/>
            <a:miter lim="800000"/>
          </a:ln>
          <a:effectLst/>
        </p:spPr>
        <p:txBody>
          <a:bodyPr rtlCol="0" anchor="ctr"/>
          <a:lstStyle/>
          <a:p>
            <a:pPr algn="ctr" defTabSz="685800">
              <a:defRPr/>
            </a:pPr>
            <a:endParaRPr lang="en-US" sz="900" dirty="0">
              <a:solidFill>
                <a:prstClr val="black"/>
              </a:solidFill>
              <a:latin typeface="Calibri" panose="020F0502020204030204"/>
              <a:cs typeface="Arial"/>
              <a:sym typeface="Arial"/>
            </a:endParaRPr>
          </a:p>
        </p:txBody>
      </p:sp>
      <p:sp>
        <p:nvSpPr>
          <p:cNvPr id="25" name="Curved Right Arrow 24"/>
          <p:cNvSpPr/>
          <p:nvPr/>
        </p:nvSpPr>
        <p:spPr>
          <a:xfrm>
            <a:off x="1752601" y="1976723"/>
            <a:ext cx="1145931" cy="4434883"/>
          </a:xfrm>
          <a:prstGeom prst="curvedRightArrow">
            <a:avLst/>
          </a:prstGeom>
          <a:solidFill>
            <a:srgbClr val="6600CC"/>
          </a:solidFill>
          <a:ln w="12700" cap="flat" cmpd="sng" algn="ctr">
            <a:solidFill>
              <a:srgbClr val="5B9BD5">
                <a:shade val="50000"/>
              </a:srgbClr>
            </a:solidFill>
            <a:prstDash val="solid"/>
            <a:miter lim="800000"/>
          </a:ln>
          <a:effectLst/>
        </p:spPr>
        <p:txBody>
          <a:bodyPr rtlCol="0" anchor="ctr"/>
          <a:lstStyle/>
          <a:p>
            <a:pPr algn="ctr" defTabSz="685800">
              <a:defRPr/>
            </a:pPr>
            <a:endParaRPr lang="en-US" sz="900" dirty="0">
              <a:solidFill>
                <a:prstClr val="black"/>
              </a:solidFill>
              <a:latin typeface="Calibri" panose="020F0502020204030204"/>
              <a:cs typeface="Arial"/>
              <a:sym typeface="Arial"/>
            </a:endParaRPr>
          </a:p>
        </p:txBody>
      </p:sp>
      <p:cxnSp>
        <p:nvCxnSpPr>
          <p:cNvPr id="26" name="Straight Arrow Connector 25"/>
          <p:cNvCxnSpPr/>
          <p:nvPr/>
        </p:nvCxnSpPr>
        <p:spPr>
          <a:xfrm>
            <a:off x="3118372" y="4068463"/>
            <a:ext cx="386829" cy="3"/>
          </a:xfrm>
          <a:prstGeom prst="straightConnector1">
            <a:avLst/>
          </a:prstGeom>
          <a:noFill/>
          <a:ln w="60325" cap="flat" cmpd="sng" algn="ctr">
            <a:solidFill>
              <a:srgbClr val="FF0000"/>
            </a:solidFill>
            <a:prstDash val="sysDot"/>
            <a:miter lim="800000"/>
            <a:tailEnd type="triangle" w="lg" len="med"/>
          </a:ln>
          <a:effectLst/>
        </p:spPr>
      </p:cxnSp>
      <p:cxnSp>
        <p:nvCxnSpPr>
          <p:cNvPr id="27" name="Straight Arrow Connector 26"/>
          <p:cNvCxnSpPr/>
          <p:nvPr/>
        </p:nvCxnSpPr>
        <p:spPr>
          <a:xfrm>
            <a:off x="5127378" y="4019870"/>
            <a:ext cx="359022" cy="0"/>
          </a:xfrm>
          <a:prstGeom prst="straightConnector1">
            <a:avLst/>
          </a:prstGeom>
          <a:noFill/>
          <a:ln w="60325" cap="flat" cmpd="sng" algn="ctr">
            <a:solidFill>
              <a:srgbClr val="FF6600"/>
            </a:solidFill>
            <a:prstDash val="sysDot"/>
            <a:miter lim="800000"/>
            <a:tailEnd type="triangle" w="lg" len="med"/>
          </a:ln>
          <a:effectLst/>
        </p:spPr>
      </p:cxnSp>
      <p:cxnSp>
        <p:nvCxnSpPr>
          <p:cNvPr id="28" name="Straight Arrow Connector 27"/>
          <p:cNvCxnSpPr/>
          <p:nvPr/>
        </p:nvCxnSpPr>
        <p:spPr>
          <a:xfrm>
            <a:off x="7010401" y="4019870"/>
            <a:ext cx="453067" cy="0"/>
          </a:xfrm>
          <a:prstGeom prst="straightConnector1">
            <a:avLst/>
          </a:prstGeom>
          <a:noFill/>
          <a:ln w="60325" cap="flat" cmpd="sng" algn="ctr">
            <a:solidFill>
              <a:srgbClr val="FFC000"/>
            </a:solidFill>
            <a:prstDash val="sysDot"/>
            <a:miter lim="800000"/>
            <a:tailEnd type="triangle" w="lg" len="med"/>
          </a:ln>
          <a:effectLst/>
        </p:spPr>
      </p:cxnSp>
      <p:cxnSp>
        <p:nvCxnSpPr>
          <p:cNvPr id="29" name="Straight Arrow Connector 28"/>
          <p:cNvCxnSpPr/>
          <p:nvPr/>
        </p:nvCxnSpPr>
        <p:spPr>
          <a:xfrm>
            <a:off x="8686800" y="4019870"/>
            <a:ext cx="381000" cy="0"/>
          </a:xfrm>
          <a:prstGeom prst="straightConnector1">
            <a:avLst/>
          </a:prstGeom>
          <a:noFill/>
          <a:ln w="60325" cap="flat" cmpd="sng" algn="ctr">
            <a:solidFill>
              <a:srgbClr val="00B050"/>
            </a:solidFill>
            <a:prstDash val="sysDot"/>
            <a:miter lim="800000"/>
            <a:tailEnd type="triangle" w="lg" len="med"/>
          </a:ln>
          <a:effectLst/>
        </p:spPr>
      </p:cxnSp>
      <p:sp>
        <p:nvSpPr>
          <p:cNvPr id="30" name="Rounded Rectangle 29"/>
          <p:cNvSpPr/>
          <p:nvPr/>
        </p:nvSpPr>
        <p:spPr>
          <a:xfrm>
            <a:off x="1600200" y="1143000"/>
            <a:ext cx="8991600" cy="5486400"/>
          </a:xfrm>
          <a:prstGeom prst="roundRect">
            <a:avLst/>
          </a:prstGeom>
          <a:noFill/>
          <a:ln w="50800" cap="flat" cmpd="sng" algn="ctr">
            <a:solidFill>
              <a:srgbClr val="6600CC"/>
            </a:solidFill>
            <a:prstDash val="sysDot"/>
            <a:miter lim="800000"/>
          </a:ln>
          <a:effectLst/>
        </p:spPr>
        <p:txBody>
          <a:bodyPr rtlCol="0" anchor="ctr"/>
          <a:lstStyle/>
          <a:p>
            <a:pPr algn="ctr" defTabSz="685800">
              <a:defRPr/>
            </a:pPr>
            <a:endParaRPr lang="en-US" sz="900" dirty="0">
              <a:solidFill>
                <a:prstClr val="white"/>
              </a:solidFill>
              <a:latin typeface="Calibri" panose="020F0502020204030204"/>
              <a:cs typeface="Arial"/>
              <a:sym typeface="Arial"/>
            </a:endParaRPr>
          </a:p>
        </p:txBody>
      </p:sp>
    </p:spTree>
    <p:extLst>
      <p:ext uri="{BB962C8B-B14F-4D97-AF65-F5344CB8AC3E}">
        <p14:creationId xmlns:p14="http://schemas.microsoft.com/office/powerpoint/2010/main" val="16842206"/>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8458200" cy="609600"/>
          </a:xfrm>
        </p:spPr>
        <p:txBody>
          <a:bodyPr/>
          <a:lstStyle/>
          <a:p>
            <a:r>
              <a:rPr lang="en-US" dirty="0">
                <a:solidFill>
                  <a:srgbClr val="6600FF"/>
                </a:solidFill>
              </a:rPr>
              <a:t>Barriers: Incognizance (1)</a:t>
            </a:r>
          </a:p>
        </p:txBody>
      </p:sp>
      <p:sp>
        <p:nvSpPr>
          <p:cNvPr id="6" name="Rounded Rectangular Callout 5"/>
          <p:cNvSpPr/>
          <p:nvPr/>
        </p:nvSpPr>
        <p:spPr>
          <a:xfrm>
            <a:off x="6096000" y="1143000"/>
            <a:ext cx="4419600" cy="30480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“I was naïve about it… </a:t>
            </a:r>
            <a:br>
              <a:rPr lang="en-US" sz="2800" kern="0" dirty="0">
                <a:solidFill>
                  <a:srgbClr val="000000"/>
                </a:solidFill>
                <a:latin typeface="Arial"/>
                <a:sym typeface="Arial"/>
              </a:rPr>
            </a:br>
            <a:r>
              <a:rPr lang="en-US" sz="2800" kern="0" dirty="0">
                <a:solidFill>
                  <a:srgbClr val="000000"/>
                </a:solidFill>
                <a:latin typeface="Arial"/>
                <a:sym typeface="Arial"/>
              </a:rPr>
              <a:t>I thought it was just like… you take a pill, it solves the problem… So I didn’t have any need to know. I didn’t think I had a need to know.” (I32)</a:t>
            </a:r>
          </a:p>
        </p:txBody>
      </p:sp>
      <p:sp>
        <p:nvSpPr>
          <p:cNvPr id="9" name="Rounded Rectangular Callout 8"/>
          <p:cNvSpPr/>
          <p:nvPr/>
        </p:nvSpPr>
        <p:spPr>
          <a:xfrm>
            <a:off x="3200400" y="4648200"/>
            <a:ext cx="7315200" cy="19050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“You don’t understand the symptoms of high blood sugar or blurry eyes, going to the bathroom. You don’t connect to that, you’re not a doctor, you know?” (I06)</a:t>
            </a:r>
          </a:p>
        </p:txBody>
      </p:sp>
      <p:sp>
        <p:nvSpPr>
          <p:cNvPr id="12" name="Rounded Rectangular Callout 11"/>
          <p:cNvSpPr/>
          <p:nvPr/>
        </p:nvSpPr>
        <p:spPr>
          <a:xfrm>
            <a:off x="1676400" y="1371601"/>
            <a:ext cx="4114800" cy="3062291"/>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“I was always thirsty… That should’ve rang a bell in my mind, but it didn’t… It just didn’t dawn on me that maybe there was a problem.” (I01)</a:t>
            </a:r>
          </a:p>
        </p:txBody>
      </p:sp>
    </p:spTree>
    <p:extLst>
      <p:ext uri="{BB962C8B-B14F-4D97-AF65-F5344CB8AC3E}">
        <p14:creationId xmlns:p14="http://schemas.microsoft.com/office/powerpoint/2010/main" val="1041182818"/>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57200"/>
            <a:ext cx="8229600" cy="609600"/>
          </a:xfrm>
          <a:noFill/>
          <a:ln>
            <a:noFill/>
          </a:ln>
        </p:spPr>
        <p:txBody>
          <a:bodyPr wrap="square" lIns="91425" tIns="91425" rIns="91425" bIns="91425" anchor="ctr" anchorCtr="0"/>
          <a:lstStyle/>
          <a:p>
            <a:r>
              <a:rPr lang="en-US" dirty="0">
                <a:solidFill>
                  <a:srgbClr val="6600FF"/>
                </a:solidFill>
              </a:rPr>
              <a:t>Barriers: Incognizance (2)</a:t>
            </a:r>
          </a:p>
        </p:txBody>
      </p:sp>
      <p:sp>
        <p:nvSpPr>
          <p:cNvPr id="5" name="Rounded Rectangular Callout 4"/>
          <p:cNvSpPr/>
          <p:nvPr/>
        </p:nvSpPr>
        <p:spPr>
          <a:xfrm>
            <a:off x="4800600" y="4038600"/>
            <a:ext cx="5257800" cy="22860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600" kern="0" dirty="0">
                <a:solidFill>
                  <a:srgbClr val="000000"/>
                </a:solidFill>
                <a:latin typeface="Arial"/>
                <a:sym typeface="Arial"/>
              </a:rPr>
              <a:t>“I didn’t know I needed to know until I found out something.” (I32)</a:t>
            </a:r>
          </a:p>
        </p:txBody>
      </p:sp>
      <p:sp>
        <p:nvSpPr>
          <p:cNvPr id="11" name="Rounded Rectangular Callout 10"/>
          <p:cNvSpPr/>
          <p:nvPr/>
        </p:nvSpPr>
        <p:spPr>
          <a:xfrm>
            <a:off x="1981200" y="1371600"/>
            <a:ext cx="6934200" cy="2347912"/>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600" kern="0" dirty="0">
                <a:solidFill>
                  <a:srgbClr val="000000"/>
                </a:solidFill>
                <a:latin typeface="Arial"/>
                <a:sym typeface="Arial"/>
              </a:rPr>
              <a:t>“At first… people were giving me things… ‘Here, you need to read this’… I wasn’t convinced that I needed it.” (I32)</a:t>
            </a:r>
          </a:p>
        </p:txBody>
      </p:sp>
    </p:spTree>
    <p:extLst>
      <p:ext uri="{BB962C8B-B14F-4D97-AF65-F5344CB8AC3E}">
        <p14:creationId xmlns:p14="http://schemas.microsoft.com/office/powerpoint/2010/main" val="29134084"/>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8458200" cy="1066800"/>
          </a:xfrm>
        </p:spPr>
        <p:txBody>
          <a:bodyPr/>
          <a:lstStyle/>
          <a:p>
            <a:r>
              <a:rPr lang="en-US" sz="3600" dirty="0">
                <a:solidFill>
                  <a:srgbClr val="6600FF"/>
                </a:solidFill>
              </a:rPr>
              <a:t>Fear as Motivator of Information Seeking to Overcome Incognizance</a:t>
            </a:r>
          </a:p>
        </p:txBody>
      </p:sp>
      <p:sp>
        <p:nvSpPr>
          <p:cNvPr id="4" name="Rounded Rectangular Callout 3"/>
          <p:cNvSpPr/>
          <p:nvPr/>
        </p:nvSpPr>
        <p:spPr>
          <a:xfrm>
            <a:off x="1905000" y="1676400"/>
            <a:ext cx="8382000" cy="44958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defRPr/>
            </a:pPr>
            <a:r>
              <a:rPr lang="en-US" sz="3200" kern="0" dirty="0">
                <a:solidFill>
                  <a:srgbClr val="000000"/>
                </a:solidFill>
                <a:latin typeface="Arial"/>
                <a:sym typeface="Arial"/>
              </a:rPr>
              <a:t>“</a:t>
            </a:r>
            <a:r>
              <a:rPr lang="en-US" sz="3200" b="1" kern="0" dirty="0">
                <a:solidFill>
                  <a:srgbClr val="000000"/>
                </a:solidFill>
                <a:latin typeface="Arial"/>
                <a:sym typeface="Arial"/>
              </a:rPr>
              <a:t>At first, I feared the diabetes, now I fear what I don’t know about the diabetes</a:t>
            </a:r>
            <a:r>
              <a:rPr lang="en-US" sz="3200" kern="0" dirty="0">
                <a:solidFill>
                  <a:srgbClr val="000000"/>
                </a:solidFill>
                <a:latin typeface="Arial"/>
                <a:sym typeface="Arial"/>
              </a:rPr>
              <a:t>. It’s kind of a shift. And that’s, I think, why I’m motivated to read information about it and learn about it, because there may be something I don’t know. And the reason I feel that way is because </a:t>
            </a:r>
            <a:r>
              <a:rPr lang="en-US" sz="3200" b="1" kern="0" dirty="0">
                <a:solidFill>
                  <a:srgbClr val="000000"/>
                </a:solidFill>
                <a:latin typeface="Arial"/>
                <a:sym typeface="Arial"/>
              </a:rPr>
              <a:t>I’m finding there are a lot of things I don’t know</a:t>
            </a:r>
            <a:r>
              <a:rPr lang="en-US" sz="3200" kern="0" dirty="0">
                <a:solidFill>
                  <a:srgbClr val="000000"/>
                </a:solidFill>
                <a:latin typeface="Arial"/>
                <a:sym typeface="Arial"/>
              </a:rPr>
              <a:t>… </a:t>
            </a:r>
            <a:r>
              <a:rPr lang="en-US" sz="3200" b="1" kern="0" dirty="0">
                <a:solidFill>
                  <a:srgbClr val="000000"/>
                </a:solidFill>
                <a:latin typeface="Arial"/>
                <a:sym typeface="Arial"/>
              </a:rPr>
              <a:t>What else is out there I don’t know</a:t>
            </a:r>
            <a:r>
              <a:rPr lang="en-US" sz="3200" kern="0" dirty="0">
                <a:solidFill>
                  <a:srgbClr val="000000"/>
                </a:solidFill>
                <a:latin typeface="Arial"/>
                <a:sym typeface="Arial"/>
              </a:rPr>
              <a:t>?” (I06)</a:t>
            </a:r>
          </a:p>
        </p:txBody>
      </p:sp>
    </p:spTree>
    <p:extLst>
      <p:ext uri="{BB962C8B-B14F-4D97-AF65-F5344CB8AC3E}">
        <p14:creationId xmlns:p14="http://schemas.microsoft.com/office/powerpoint/2010/main" val="1254926913"/>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81000"/>
            <a:ext cx="8839200" cy="609600"/>
          </a:xfrm>
          <a:noFill/>
          <a:ln>
            <a:noFill/>
          </a:ln>
        </p:spPr>
        <p:txBody>
          <a:bodyPr wrap="square" lIns="91425" tIns="91425" rIns="91425" bIns="91425" anchor="ctr" anchorCtr="0"/>
          <a:lstStyle/>
          <a:p>
            <a:r>
              <a:rPr lang="en-US" sz="3600" dirty="0">
                <a:solidFill>
                  <a:srgbClr val="6600FF"/>
                </a:solidFill>
              </a:rPr>
              <a:t>Barriers: Not Actively Seeking Information</a:t>
            </a:r>
          </a:p>
        </p:txBody>
      </p:sp>
      <p:sp>
        <p:nvSpPr>
          <p:cNvPr id="5" name="Rounded Rectangular Callout 4"/>
          <p:cNvSpPr/>
          <p:nvPr/>
        </p:nvSpPr>
        <p:spPr>
          <a:xfrm>
            <a:off x="2459182" y="1295400"/>
            <a:ext cx="6989618" cy="14478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“I don’t look for it, but when it’s there, I take it. I use it…. Whatever he (interviewee’s doctor) wants me to know, he’ll tell me.” (I05)</a:t>
            </a:r>
          </a:p>
        </p:txBody>
      </p:sp>
      <p:sp>
        <p:nvSpPr>
          <p:cNvPr id="6" name="Rounded Rectangular Callout 5"/>
          <p:cNvSpPr/>
          <p:nvPr/>
        </p:nvSpPr>
        <p:spPr>
          <a:xfrm>
            <a:off x="2438400" y="3352800"/>
            <a:ext cx="8001000" cy="29718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“I don’t really go looking for [diabetes-related information]… I mean, I’ll get a question every now and again but… Like, say I’m in a store and I see a little brochure that says, ‘Do you have diabetes?’ and it asks questions and stuff. Then I like to start reading it and see if it’s something I want to know about.” (I15)</a:t>
            </a:r>
          </a:p>
        </p:txBody>
      </p:sp>
    </p:spTree>
    <p:extLst>
      <p:ext uri="{BB962C8B-B14F-4D97-AF65-F5344CB8AC3E}">
        <p14:creationId xmlns:p14="http://schemas.microsoft.com/office/powerpoint/2010/main" val="662775594"/>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81000"/>
            <a:ext cx="8839200" cy="685800"/>
          </a:xfrm>
          <a:noFill/>
          <a:ln>
            <a:noFill/>
          </a:ln>
        </p:spPr>
        <p:txBody>
          <a:bodyPr wrap="square" lIns="91425" tIns="91425" rIns="91425" bIns="91425" anchor="ctr" anchorCtr="0"/>
          <a:lstStyle/>
          <a:p>
            <a:r>
              <a:rPr lang="en-US" sz="3600" dirty="0">
                <a:solidFill>
                  <a:srgbClr val="6600FF"/>
                </a:solidFill>
              </a:rPr>
              <a:t>Barriers: Unaware of Information Sources</a:t>
            </a:r>
          </a:p>
        </p:txBody>
      </p:sp>
      <p:sp>
        <p:nvSpPr>
          <p:cNvPr id="5" name="Rounded Rectangular Callout 4"/>
          <p:cNvSpPr/>
          <p:nvPr/>
        </p:nvSpPr>
        <p:spPr>
          <a:xfrm>
            <a:off x="1695450" y="1176338"/>
            <a:ext cx="6838950" cy="1947863"/>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200" kern="0" dirty="0">
                <a:solidFill>
                  <a:srgbClr val="000000"/>
                </a:solidFill>
                <a:latin typeface="Arial"/>
                <a:sym typeface="Arial"/>
              </a:rPr>
              <a:t>“There’s no problem with motivation [to look for diabetes-related information], but it’s where to get the information.” (I06)</a:t>
            </a:r>
          </a:p>
        </p:txBody>
      </p:sp>
      <p:sp>
        <p:nvSpPr>
          <p:cNvPr id="6" name="Rounded Rectangular Callout 5"/>
          <p:cNvSpPr/>
          <p:nvPr/>
        </p:nvSpPr>
        <p:spPr>
          <a:xfrm>
            <a:off x="2133600" y="3581400"/>
            <a:ext cx="8305800" cy="27432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200" kern="0" dirty="0">
                <a:solidFill>
                  <a:srgbClr val="000000"/>
                </a:solidFill>
                <a:latin typeface="Arial"/>
                <a:sym typeface="Arial"/>
              </a:rPr>
              <a:t>“Maybe she [interviewee’s daughter] could find out what I was really supposed to eat. There are all these people always saying to me, ‘You know, you’re supposed to eat healthy.’ Okay, what is healthy?” (I26)</a:t>
            </a:r>
          </a:p>
        </p:txBody>
      </p:sp>
    </p:spTree>
    <p:extLst>
      <p:ext uri="{BB962C8B-B14F-4D97-AF65-F5344CB8AC3E}">
        <p14:creationId xmlns:p14="http://schemas.microsoft.com/office/powerpoint/2010/main" val="796561515"/>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457200"/>
            <a:ext cx="8839200" cy="685800"/>
          </a:xfrm>
          <a:noFill/>
          <a:ln>
            <a:noFill/>
          </a:ln>
        </p:spPr>
        <p:txBody>
          <a:bodyPr wrap="square" lIns="91425" tIns="91425" rIns="91425" bIns="91425" anchor="ctr" anchorCtr="0"/>
          <a:lstStyle/>
          <a:p>
            <a:r>
              <a:rPr lang="en-US" sz="3600" dirty="0">
                <a:solidFill>
                  <a:srgbClr val="6600FF"/>
                </a:solidFill>
              </a:rPr>
              <a:t>Barriers: Difficulties Accessing Information</a:t>
            </a:r>
          </a:p>
        </p:txBody>
      </p:sp>
      <p:sp>
        <p:nvSpPr>
          <p:cNvPr id="5" name="Rounded Rectangular Callout 4"/>
          <p:cNvSpPr/>
          <p:nvPr/>
        </p:nvSpPr>
        <p:spPr>
          <a:xfrm>
            <a:off x="2133600" y="4114800"/>
            <a:ext cx="8229600" cy="22860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“I wish there would have been more of a package that you got… ‘Congratulations. Here’s your diabetes starter information kit’… Something that had multiple parts to it, not just ‘Here’s a drug and we’ll see you in three months.’” (I34)</a:t>
            </a:r>
          </a:p>
        </p:txBody>
      </p:sp>
      <p:sp>
        <p:nvSpPr>
          <p:cNvPr id="11" name="Rounded Rectangular Callout 10"/>
          <p:cNvSpPr/>
          <p:nvPr/>
        </p:nvSpPr>
        <p:spPr>
          <a:xfrm>
            <a:off x="1676400" y="1247775"/>
            <a:ext cx="7391400" cy="2424112"/>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“Nurses and doctors… They’re busy all the time and every time you try to ask them, they’re in the middle of something… They’re running here, running there… It’s not like you get to sit down and have a chat.” (I21)</a:t>
            </a:r>
          </a:p>
        </p:txBody>
      </p:sp>
    </p:spTree>
    <p:extLst>
      <p:ext uri="{BB962C8B-B14F-4D97-AF65-F5344CB8AC3E}">
        <p14:creationId xmlns:p14="http://schemas.microsoft.com/office/powerpoint/2010/main" val="85247938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81000"/>
            <a:ext cx="8763000" cy="609600"/>
          </a:xfrm>
          <a:noFill/>
          <a:ln>
            <a:noFill/>
          </a:ln>
        </p:spPr>
        <p:txBody>
          <a:bodyPr wrap="square" lIns="91425" tIns="91425" rIns="91425" bIns="91425" anchor="ctr" anchorCtr="0"/>
          <a:lstStyle/>
          <a:p>
            <a:r>
              <a:rPr lang="en-US" dirty="0">
                <a:solidFill>
                  <a:srgbClr val="6600FF"/>
                </a:solidFill>
              </a:rPr>
              <a:t>Barriers: Difficulty Finding Information</a:t>
            </a:r>
          </a:p>
        </p:txBody>
      </p:sp>
      <p:sp>
        <p:nvSpPr>
          <p:cNvPr id="5" name="Rounded Rectangular Callout 4"/>
          <p:cNvSpPr/>
          <p:nvPr/>
        </p:nvSpPr>
        <p:spPr>
          <a:xfrm>
            <a:off x="6553200" y="1371600"/>
            <a:ext cx="3581400" cy="44958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 “I had trouble finding the answer and I’m the queen of searching. Plus, I’m an MD and I still couldn’t necessarily get the answer that was right…” (I11)</a:t>
            </a:r>
          </a:p>
        </p:txBody>
      </p:sp>
      <p:sp>
        <p:nvSpPr>
          <p:cNvPr id="6" name="Rounded Rectangular Callout 5"/>
          <p:cNvSpPr/>
          <p:nvPr/>
        </p:nvSpPr>
        <p:spPr>
          <a:xfrm>
            <a:off x="2133600" y="1447800"/>
            <a:ext cx="3733800" cy="39624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“Government agency Websites. I’m on Medicare now and there’s nothing more convoluted than a government Website, but I had to go there.” (I14)</a:t>
            </a:r>
          </a:p>
        </p:txBody>
      </p:sp>
    </p:spTree>
    <p:extLst>
      <p:ext uri="{BB962C8B-B14F-4D97-AF65-F5344CB8AC3E}">
        <p14:creationId xmlns:p14="http://schemas.microsoft.com/office/powerpoint/2010/main" val="176332934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9736" y="457200"/>
            <a:ext cx="8805864" cy="533400"/>
          </a:xfrm>
          <a:noFill/>
          <a:ln>
            <a:noFill/>
          </a:ln>
        </p:spPr>
        <p:txBody>
          <a:bodyPr wrap="square" lIns="91425" tIns="91425" rIns="91425" bIns="91425" anchor="ctr" anchorCtr="0"/>
          <a:lstStyle/>
          <a:p>
            <a:r>
              <a:rPr lang="en-US" sz="3100" dirty="0">
                <a:solidFill>
                  <a:srgbClr val="6600FF"/>
                </a:solidFill>
              </a:rPr>
              <a:t>Difficulty Finding Personally Relevant Information</a:t>
            </a:r>
          </a:p>
        </p:txBody>
      </p:sp>
      <p:sp>
        <p:nvSpPr>
          <p:cNvPr id="4" name="Rounded Rectangular Callout 3"/>
          <p:cNvSpPr/>
          <p:nvPr/>
        </p:nvSpPr>
        <p:spPr>
          <a:xfrm>
            <a:off x="1709737" y="1295400"/>
            <a:ext cx="7586663" cy="28956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“When I was first diagnosed… there was a diabetes education program but it was… mostly, not all, but mostly a one-way information dissemination kind of process, rather than [an] interactive process based upon my particular circumstances.” (I29)</a:t>
            </a:r>
          </a:p>
        </p:txBody>
      </p:sp>
      <p:sp>
        <p:nvSpPr>
          <p:cNvPr id="5" name="Rounded Rectangular Callout 4"/>
          <p:cNvSpPr/>
          <p:nvPr/>
        </p:nvSpPr>
        <p:spPr>
          <a:xfrm>
            <a:off x="2590800" y="4724401"/>
            <a:ext cx="7696200" cy="1676399"/>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“When you’re on the road driving a truck, how can you eat six little meals a day? You can’t… You have to eat when it’s possible.” (I05)</a:t>
            </a:r>
          </a:p>
        </p:txBody>
      </p:sp>
    </p:spTree>
    <p:extLst>
      <p:ext uri="{BB962C8B-B14F-4D97-AF65-F5344CB8AC3E}">
        <p14:creationId xmlns:p14="http://schemas.microsoft.com/office/powerpoint/2010/main" val="34994297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AF3EB-6EA1-4DF8-95C9-B6D2F3744850}"/>
              </a:ext>
            </a:extLst>
          </p:cNvPr>
          <p:cNvSpPr>
            <a:spLocks noGrp="1"/>
          </p:cNvSpPr>
          <p:nvPr>
            <p:ph type="title"/>
          </p:nvPr>
        </p:nvSpPr>
        <p:spPr/>
        <p:txBody>
          <a:bodyPr/>
          <a:lstStyle/>
          <a:p>
            <a:r>
              <a:rPr lang="en-US" dirty="0"/>
              <a:t>Anticipating Need and Accessibility</a:t>
            </a:r>
          </a:p>
        </p:txBody>
      </p:sp>
      <p:pic>
        <p:nvPicPr>
          <p:cNvPr id="3074" name="Picture 2" descr="Forms response chart. Question title: I anticipate that I will need access to information in academic journals and peer-reviewed articles once I graduate.. Number of responses: 101 responses.">
            <a:extLst>
              <a:ext uri="{FF2B5EF4-FFF2-40B4-BE49-F238E27FC236}">
                <a16:creationId xmlns:a16="http://schemas.microsoft.com/office/drawing/2014/main" id="{7F58015B-1C0C-476F-A71D-FC741DAB4C5C}"/>
              </a:ext>
            </a:extLst>
          </p:cNvPr>
          <p:cNvPicPr>
            <a:picLocks noGrp="1" noChangeAspect="1" noChangeArrowheads="1"/>
          </p:cNvPicPr>
          <p:nvPr>
            <p:ph sz="half" idx="1"/>
          </p:nvPr>
        </p:nvPicPr>
        <p:blipFill>
          <a:blip r:embed="rId2" cstate="hqprint">
            <a:extLst>
              <a:ext uri="{28A0092B-C50C-407E-A947-70E740481C1C}">
                <a14:useLocalDpi xmlns:a14="http://schemas.microsoft.com/office/drawing/2010/main" val="0"/>
              </a:ext>
            </a:extLst>
          </a:blip>
          <a:srcRect/>
          <a:stretch>
            <a:fillRect/>
          </a:stretch>
        </p:blipFill>
        <p:spPr bwMode="auto">
          <a:xfrm>
            <a:off x="839625" y="2257779"/>
            <a:ext cx="5180175" cy="288779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Forms response chart. Question title: The information available through databases, academic journals, and peer-reviewed articles will still be accessible to me at no cost once I graduate.. Number of responses: 101 responses.">
            <a:extLst>
              <a:ext uri="{FF2B5EF4-FFF2-40B4-BE49-F238E27FC236}">
                <a16:creationId xmlns:a16="http://schemas.microsoft.com/office/drawing/2014/main" id="{F2A950F5-3067-41FF-8857-E0BDDEDACE4F}"/>
              </a:ext>
            </a:extLst>
          </p:cNvPr>
          <p:cNvPicPr>
            <a:picLocks noGrp="1" noChangeAspect="1" noChangeArrowheads="1"/>
          </p:cNvPicPr>
          <p:nvPr>
            <p:ph sz="half" idx="2"/>
          </p:nvPr>
        </p:nvPicPr>
        <p:blipFill>
          <a:blip r:embed="rId3" cstate="hqprint">
            <a:extLst>
              <a:ext uri="{28A0092B-C50C-407E-A947-70E740481C1C}">
                <a14:useLocalDpi xmlns:a14="http://schemas.microsoft.com/office/drawing/2010/main" val="0"/>
              </a:ext>
            </a:extLst>
          </a:blip>
          <a:srcRect/>
          <a:stretch>
            <a:fillRect/>
          </a:stretch>
        </p:blipFill>
        <p:spPr bwMode="auto">
          <a:xfrm>
            <a:off x="6710367" y="2257779"/>
            <a:ext cx="5180175" cy="288779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78D0B51E-BC81-4572-8406-49D42844B3DF}"/>
              </a:ext>
            </a:extLst>
          </p:cNvPr>
          <p:cNvSpPr txBox="1"/>
          <p:nvPr/>
        </p:nvSpPr>
        <p:spPr>
          <a:xfrm>
            <a:off x="1288473" y="4720695"/>
            <a:ext cx="4638502" cy="276999"/>
          </a:xfrm>
          <a:prstGeom prst="rect">
            <a:avLst/>
          </a:prstGeom>
          <a:noFill/>
        </p:spPr>
        <p:txBody>
          <a:bodyPr wrap="square" rtlCol="0">
            <a:spAutoFit/>
          </a:bodyPr>
          <a:lstStyle/>
          <a:p>
            <a:r>
              <a:rPr lang="en-US" sz="1200" dirty="0"/>
              <a:t>Definitely Not         </a:t>
            </a:r>
            <a:r>
              <a:rPr lang="en-US" sz="1200" dirty="0" smtClean="0"/>
              <a:t>                                                                     </a:t>
            </a:r>
            <a:r>
              <a:rPr lang="en-US" sz="1200" dirty="0"/>
              <a:t>Definitely</a:t>
            </a:r>
          </a:p>
        </p:txBody>
      </p:sp>
      <p:sp>
        <p:nvSpPr>
          <p:cNvPr id="9" name="TextBox 8">
            <a:extLst>
              <a:ext uri="{FF2B5EF4-FFF2-40B4-BE49-F238E27FC236}">
                <a16:creationId xmlns:a16="http://schemas.microsoft.com/office/drawing/2014/main" id="{78D0B51E-BC81-4572-8406-49D42844B3DF}"/>
              </a:ext>
            </a:extLst>
          </p:cNvPr>
          <p:cNvSpPr txBox="1"/>
          <p:nvPr/>
        </p:nvSpPr>
        <p:spPr>
          <a:xfrm>
            <a:off x="7184968" y="4720695"/>
            <a:ext cx="4638502" cy="276999"/>
          </a:xfrm>
          <a:prstGeom prst="rect">
            <a:avLst/>
          </a:prstGeom>
          <a:noFill/>
        </p:spPr>
        <p:txBody>
          <a:bodyPr wrap="square" rtlCol="0">
            <a:spAutoFit/>
          </a:bodyPr>
          <a:lstStyle/>
          <a:p>
            <a:r>
              <a:rPr lang="en-US" sz="1200" dirty="0"/>
              <a:t>Definitely Not         </a:t>
            </a:r>
            <a:r>
              <a:rPr lang="en-US" sz="1200" dirty="0" smtClean="0"/>
              <a:t>                                                                     </a:t>
            </a:r>
            <a:r>
              <a:rPr lang="en-US" sz="1200" dirty="0"/>
              <a:t>Definitely</a:t>
            </a:r>
          </a:p>
        </p:txBody>
      </p:sp>
    </p:spTree>
    <p:extLst>
      <p:ext uri="{BB962C8B-B14F-4D97-AF65-F5344CB8AC3E}">
        <p14:creationId xmlns:p14="http://schemas.microsoft.com/office/powerpoint/2010/main" val="5036818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8991600" cy="609600"/>
          </a:xfrm>
          <a:noFill/>
          <a:ln>
            <a:noFill/>
          </a:ln>
        </p:spPr>
        <p:txBody>
          <a:bodyPr wrap="square" lIns="91425" tIns="91425" rIns="91425" bIns="91425" anchor="ctr" anchorCtr="0"/>
          <a:lstStyle/>
          <a:p>
            <a:r>
              <a:rPr lang="en-US" sz="3400" dirty="0">
                <a:solidFill>
                  <a:srgbClr val="6600FF"/>
                </a:solidFill>
              </a:rPr>
              <a:t>Barriers: Difficulty Understanding Information</a:t>
            </a:r>
          </a:p>
        </p:txBody>
      </p:sp>
      <p:sp>
        <p:nvSpPr>
          <p:cNvPr id="5" name="Rounded Rectangular Callout 4"/>
          <p:cNvSpPr/>
          <p:nvPr/>
        </p:nvSpPr>
        <p:spPr>
          <a:xfrm>
            <a:off x="1676400" y="1295400"/>
            <a:ext cx="5638800" cy="24384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  “The information on the American Diabetes Association is written above the education level… of most people that would be searching.” (I11)</a:t>
            </a:r>
          </a:p>
        </p:txBody>
      </p:sp>
      <p:sp>
        <p:nvSpPr>
          <p:cNvPr id="6" name="Rounded Rectangular Callout 5"/>
          <p:cNvSpPr/>
          <p:nvPr/>
        </p:nvSpPr>
        <p:spPr>
          <a:xfrm>
            <a:off x="1981200" y="4191000"/>
            <a:ext cx="6629400" cy="21336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“I’m not saying that the doctors are lying to you, but they give it to you sometimes in such a way that you don’t understand it real crystal clear.” (I21)</a:t>
            </a:r>
          </a:p>
        </p:txBody>
      </p:sp>
      <p:sp>
        <p:nvSpPr>
          <p:cNvPr id="7" name="Rounded Rectangular Callout 6"/>
          <p:cNvSpPr/>
          <p:nvPr/>
        </p:nvSpPr>
        <p:spPr>
          <a:xfrm>
            <a:off x="7543800" y="1066800"/>
            <a:ext cx="2971800" cy="27432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“Doctors give you all these big-old, long words about what’s wrong with you.” (I20)</a:t>
            </a:r>
          </a:p>
        </p:txBody>
      </p:sp>
    </p:spTree>
    <p:extLst>
      <p:ext uri="{BB962C8B-B14F-4D97-AF65-F5344CB8AC3E}">
        <p14:creationId xmlns:p14="http://schemas.microsoft.com/office/powerpoint/2010/main" val="1241030592"/>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81000"/>
            <a:ext cx="8763000" cy="685800"/>
          </a:xfrm>
          <a:noFill/>
          <a:ln>
            <a:noFill/>
          </a:ln>
        </p:spPr>
        <p:txBody>
          <a:bodyPr wrap="square" lIns="91425" tIns="91425" rIns="91425" bIns="91425" anchor="ctr" anchorCtr="0"/>
          <a:lstStyle/>
          <a:p>
            <a:r>
              <a:rPr lang="en-US" sz="3400" dirty="0">
                <a:solidFill>
                  <a:srgbClr val="6600FF"/>
                </a:solidFill>
              </a:rPr>
              <a:t>Barriers: Difficulty Assessing Information (1)</a:t>
            </a:r>
          </a:p>
        </p:txBody>
      </p:sp>
      <p:sp>
        <p:nvSpPr>
          <p:cNvPr id="5" name="Rounded Rectangular Callout 4"/>
          <p:cNvSpPr/>
          <p:nvPr/>
        </p:nvSpPr>
        <p:spPr>
          <a:xfrm>
            <a:off x="1981200" y="1219200"/>
            <a:ext cx="3200400" cy="48768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 “I figure when I put it in that search engine, I’m more likely to get the most up-to-date, refreshed information… Not always the case… A lot of times you’re led to stale Websites with old information.” (I14)</a:t>
            </a:r>
          </a:p>
        </p:txBody>
      </p:sp>
      <p:sp>
        <p:nvSpPr>
          <p:cNvPr id="6" name="Rounded Rectangular Callout 5"/>
          <p:cNvSpPr/>
          <p:nvPr/>
        </p:nvSpPr>
        <p:spPr>
          <a:xfrm>
            <a:off x="5867400" y="4038600"/>
            <a:ext cx="4343400" cy="21336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“Like the way that you tell there's something that can be trusted is you look at the original, keep trying to find the original.” (I20)</a:t>
            </a:r>
          </a:p>
        </p:txBody>
      </p:sp>
      <p:sp>
        <p:nvSpPr>
          <p:cNvPr id="7" name="Rounded Rectangular Callout 6"/>
          <p:cNvSpPr/>
          <p:nvPr/>
        </p:nvSpPr>
        <p:spPr>
          <a:xfrm>
            <a:off x="5562600" y="1143000"/>
            <a:ext cx="4648200" cy="23622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“Find a third, fourth, or fifth [website]. See which one is more accurate… And if neither one of them are, go somewhere else.” (I10)</a:t>
            </a:r>
          </a:p>
        </p:txBody>
      </p:sp>
    </p:spTree>
    <p:extLst>
      <p:ext uri="{BB962C8B-B14F-4D97-AF65-F5344CB8AC3E}">
        <p14:creationId xmlns:p14="http://schemas.microsoft.com/office/powerpoint/2010/main" val="3460854880"/>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81000"/>
            <a:ext cx="8763000" cy="685800"/>
          </a:xfrm>
          <a:noFill/>
          <a:ln>
            <a:noFill/>
          </a:ln>
        </p:spPr>
        <p:txBody>
          <a:bodyPr wrap="square" lIns="91425" tIns="91425" rIns="91425" bIns="91425" anchor="ctr" anchorCtr="0"/>
          <a:lstStyle/>
          <a:p>
            <a:r>
              <a:rPr lang="en-US" sz="3400" dirty="0">
                <a:solidFill>
                  <a:srgbClr val="6600FF"/>
                </a:solidFill>
              </a:rPr>
              <a:t>Barriers: Difficulty Assessing Information (2)</a:t>
            </a:r>
          </a:p>
        </p:txBody>
      </p:sp>
      <p:sp>
        <p:nvSpPr>
          <p:cNvPr id="4" name="Rounded Rectangular Callout 3"/>
          <p:cNvSpPr/>
          <p:nvPr/>
        </p:nvSpPr>
        <p:spPr>
          <a:xfrm>
            <a:off x="4191000" y="4724400"/>
            <a:ext cx="6291262" cy="17907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200" kern="0" dirty="0">
                <a:solidFill>
                  <a:srgbClr val="000000"/>
                </a:solidFill>
                <a:latin typeface="Arial"/>
                <a:sym typeface="Arial"/>
              </a:rPr>
              <a:t>“Sort out conflicting information. That’s a lot of work. I probably wouldn’t go to that effort.” (I32)</a:t>
            </a:r>
          </a:p>
        </p:txBody>
      </p:sp>
      <p:sp>
        <p:nvSpPr>
          <p:cNvPr id="8" name="Rounded Rectangular Callout 7"/>
          <p:cNvSpPr/>
          <p:nvPr/>
        </p:nvSpPr>
        <p:spPr>
          <a:xfrm>
            <a:off x="1752600" y="1295400"/>
            <a:ext cx="7848600" cy="29718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200" kern="0" dirty="0">
                <a:solidFill>
                  <a:srgbClr val="000000"/>
                </a:solidFill>
                <a:latin typeface="Arial"/>
                <a:sym typeface="Arial"/>
              </a:rPr>
              <a:t> “If you’re not a healthcare practitioner, you’re just Johnny Joe Layman out there, I think there’s too much out there. If you’re reading too much, you can really get confused… And I think that’s the danger about it.” (I33)</a:t>
            </a:r>
          </a:p>
        </p:txBody>
      </p:sp>
    </p:spTree>
    <p:extLst>
      <p:ext uri="{BB962C8B-B14F-4D97-AF65-F5344CB8AC3E}">
        <p14:creationId xmlns:p14="http://schemas.microsoft.com/office/powerpoint/2010/main" val="1614805390"/>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8458200" cy="533400"/>
          </a:xfrm>
          <a:noFill/>
          <a:ln>
            <a:noFill/>
          </a:ln>
        </p:spPr>
        <p:txBody>
          <a:bodyPr wrap="square" lIns="91425" tIns="91425" rIns="91425" bIns="91425" anchor="ctr" anchorCtr="0"/>
          <a:lstStyle/>
          <a:p>
            <a:r>
              <a:rPr lang="en-US" dirty="0">
                <a:solidFill>
                  <a:srgbClr val="6600FF"/>
                </a:solidFill>
              </a:rPr>
              <a:t>Barriers: Information Non-Use</a:t>
            </a:r>
          </a:p>
        </p:txBody>
      </p:sp>
      <p:sp>
        <p:nvSpPr>
          <p:cNvPr id="4" name="Rounded Rectangular Callout 3"/>
          <p:cNvSpPr/>
          <p:nvPr/>
        </p:nvSpPr>
        <p:spPr>
          <a:xfrm>
            <a:off x="1781175" y="1219201"/>
            <a:ext cx="3962400" cy="2418945"/>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200" kern="0" dirty="0">
                <a:solidFill>
                  <a:srgbClr val="000000"/>
                </a:solidFill>
                <a:latin typeface="Arial"/>
                <a:sym typeface="Arial"/>
              </a:rPr>
              <a:t>“A lot of stuff I did know, I just didn’t do it or really make a conscious effort.” (I35)</a:t>
            </a:r>
          </a:p>
        </p:txBody>
      </p:sp>
      <p:sp>
        <p:nvSpPr>
          <p:cNvPr id="5" name="Rounded Rectangular Callout 4"/>
          <p:cNvSpPr/>
          <p:nvPr/>
        </p:nvSpPr>
        <p:spPr>
          <a:xfrm>
            <a:off x="2438400" y="4495800"/>
            <a:ext cx="7620000" cy="19812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200" kern="0" dirty="0">
                <a:solidFill>
                  <a:srgbClr val="000000"/>
                </a:solidFill>
                <a:latin typeface="Arial"/>
                <a:sym typeface="Arial"/>
              </a:rPr>
              <a:t>“Learn what I can do to improve my health… probably often I do that. Whether I actually follow the advice or not… Not as often as I look it up.” (I34)</a:t>
            </a:r>
          </a:p>
        </p:txBody>
      </p:sp>
      <p:sp>
        <p:nvSpPr>
          <p:cNvPr id="7" name="Rounded Rectangular Callout 6"/>
          <p:cNvSpPr/>
          <p:nvPr/>
        </p:nvSpPr>
        <p:spPr>
          <a:xfrm>
            <a:off x="6400800" y="1066800"/>
            <a:ext cx="4114800" cy="29718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200" kern="0" dirty="0">
                <a:solidFill>
                  <a:srgbClr val="000000"/>
                </a:solidFill>
                <a:latin typeface="Arial"/>
                <a:sym typeface="Arial"/>
              </a:rPr>
              <a:t>“My doctor has told me … that I should exercise more. So that was useful… </a:t>
            </a:r>
            <a:br>
              <a:rPr lang="en-US" sz="3200" kern="0" dirty="0">
                <a:solidFill>
                  <a:srgbClr val="000000"/>
                </a:solidFill>
                <a:latin typeface="Arial"/>
                <a:sym typeface="Arial"/>
              </a:rPr>
            </a:br>
            <a:r>
              <a:rPr lang="en-US" sz="3200" kern="0" dirty="0">
                <a:solidFill>
                  <a:srgbClr val="000000"/>
                </a:solidFill>
                <a:latin typeface="Arial"/>
                <a:sym typeface="Arial"/>
              </a:rPr>
              <a:t>It’s not like I take her advice.” (I26)</a:t>
            </a:r>
          </a:p>
        </p:txBody>
      </p:sp>
    </p:spTree>
    <p:extLst>
      <p:ext uri="{BB962C8B-B14F-4D97-AF65-F5344CB8AC3E}">
        <p14:creationId xmlns:p14="http://schemas.microsoft.com/office/powerpoint/2010/main" val="4194365970"/>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1981200" y="457200"/>
            <a:ext cx="8229600" cy="685800"/>
          </a:xfrm>
          <a:prstGeom prst="rect">
            <a:avLst/>
          </a:prstGeom>
          <a:noFill/>
          <a:ln>
            <a:noFill/>
          </a:ln>
        </p:spPr>
        <p:txBody>
          <a:bodyPr wrap="square" lIns="91425" tIns="45700" rIns="91425" bIns="45700" anchor="ctr" anchorCtr="0">
            <a:noAutofit/>
          </a:bodyPr>
          <a:lstStyle/>
          <a:p>
            <a:pPr>
              <a:buSzPct val="25000"/>
            </a:pPr>
            <a:r>
              <a:rPr lang="en" dirty="0">
                <a:solidFill>
                  <a:srgbClr val="3366FF"/>
                </a:solidFill>
              </a:rPr>
              <a:t>Future Work</a:t>
            </a:r>
            <a:endParaRPr lang="en" dirty="0">
              <a:solidFill>
                <a:srgbClr val="3366FF"/>
              </a:solidFill>
            </a:endParaRPr>
          </a:p>
        </p:txBody>
      </p:sp>
      <p:sp>
        <p:nvSpPr>
          <p:cNvPr id="166" name="Shape 166"/>
          <p:cNvSpPr txBox="1">
            <a:spLocks noGrp="1"/>
          </p:cNvSpPr>
          <p:nvPr>
            <p:ph type="body" idx="1"/>
          </p:nvPr>
        </p:nvSpPr>
        <p:spPr>
          <a:xfrm>
            <a:off x="1905000" y="1295400"/>
            <a:ext cx="8382000" cy="4419600"/>
          </a:xfrm>
          <a:prstGeom prst="rect">
            <a:avLst/>
          </a:prstGeom>
          <a:noFill/>
          <a:ln>
            <a:noFill/>
          </a:ln>
        </p:spPr>
        <p:txBody>
          <a:bodyPr wrap="square" lIns="91425" tIns="45700" rIns="91425" bIns="45700" anchor="t" anchorCtr="0">
            <a:noAutofit/>
          </a:bodyPr>
          <a:lstStyle/>
          <a:p>
            <a:pPr indent="-182880">
              <a:spcBef>
                <a:spcPts val="600"/>
              </a:spcBef>
            </a:pPr>
            <a:r>
              <a:rPr lang="en" sz="3000" dirty="0"/>
              <a:t>We are conducting further work to build </a:t>
            </a:r>
            <a:r>
              <a:rPr lang="en-US" sz="3000" dirty="0"/>
              <a:t>on this model by incorporating: </a:t>
            </a:r>
          </a:p>
          <a:p>
            <a:pPr lvl="1" indent="-182880">
              <a:spcBef>
                <a:spcPts val="600"/>
              </a:spcBef>
            </a:pPr>
            <a:r>
              <a:rPr lang="en-US" sz="2700" dirty="0"/>
              <a:t>Selected components of other information behavior models.</a:t>
            </a:r>
          </a:p>
          <a:p>
            <a:pPr lvl="1" indent="-182880">
              <a:spcBef>
                <a:spcPts val="600"/>
              </a:spcBef>
            </a:pPr>
            <a:r>
              <a:rPr lang="en-US" sz="2700" dirty="0"/>
              <a:t>Findings from additional empirical studies of CHIB.</a:t>
            </a:r>
          </a:p>
          <a:p>
            <a:pPr lvl="1" indent="-182880">
              <a:spcBef>
                <a:spcPts val="600"/>
              </a:spcBef>
            </a:pPr>
            <a:r>
              <a:rPr lang="en-US" sz="2700" dirty="0"/>
              <a:t>An additional class of influencing variables – characteristics of the information/sources that people consult, but as they interact with characteristics of the individual. </a:t>
            </a:r>
            <a:endParaRPr lang="en-US" sz="2800" dirty="0"/>
          </a:p>
          <a:p>
            <a:pPr indent="-196850">
              <a:spcBef>
                <a:spcPts val="600"/>
              </a:spcBef>
              <a:buSzPct val="100000"/>
            </a:pPr>
            <a:endParaRPr lang="en-US" sz="800" dirty="0"/>
          </a:p>
          <a:p>
            <a:pPr marL="0" lvl="1" indent="0">
              <a:spcBef>
                <a:spcPts val="600"/>
              </a:spcBef>
              <a:buNone/>
            </a:pPr>
            <a:endParaRPr lang="en" sz="2400" dirty="0"/>
          </a:p>
          <a:p>
            <a:pPr lvl="1" indent="-190500">
              <a:spcBef>
                <a:spcPts val="600"/>
              </a:spcBef>
              <a:buNone/>
            </a:pPr>
            <a:endParaRPr sz="2800" dirty="0"/>
          </a:p>
        </p:txBody>
      </p:sp>
      <p:pic>
        <p:nvPicPr>
          <p:cNvPr id="2" name="Picture 1">
            <a:extLst>
              <a:ext uri="{FF2B5EF4-FFF2-40B4-BE49-F238E27FC236}">
                <a16:creationId xmlns:a16="http://schemas.microsoft.com/office/drawing/2014/main" id="{9DCF0807-C608-484B-9086-98D96D324BAB}"/>
              </a:ext>
            </a:extLst>
          </p:cNvPr>
          <p:cNvPicPr>
            <a:picLocks noChangeAspect="1"/>
          </p:cNvPicPr>
          <p:nvPr/>
        </p:nvPicPr>
        <p:blipFill>
          <a:blip r:embed="rId3"/>
          <a:stretch>
            <a:fillRect/>
          </a:stretch>
        </p:blipFill>
        <p:spPr>
          <a:xfrm>
            <a:off x="7322978" y="4953000"/>
            <a:ext cx="3040222" cy="1892968"/>
          </a:xfrm>
          <a:prstGeom prst="rect">
            <a:avLst/>
          </a:prstGeom>
        </p:spPr>
      </p:pic>
    </p:spTree>
    <p:extLst>
      <p:ext uri="{BB962C8B-B14F-4D97-AF65-F5344CB8AC3E}">
        <p14:creationId xmlns:p14="http://schemas.microsoft.com/office/powerpoint/2010/main" val="2347954013"/>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5" name="Picture 3" descr="C:\Users\bstjean\AppData\Local\Microsoft\Windows\Temporary Internet Files\Content.IE5\NHZWRQJ1\Thank-you-pinned-note[1].png">
            <a:extLst>
              <a:ext uri="{FF2B5EF4-FFF2-40B4-BE49-F238E27FC236}">
                <a16:creationId xmlns:a16="http://schemas.microsoft.com/office/drawing/2014/main" id="{59665433-5EAC-3541-8CB3-26AAB0F51535}"/>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8756945" y="-137181"/>
            <a:ext cx="1608531" cy="1965981"/>
          </a:xfrm>
          <a:prstGeom prst="rect">
            <a:avLst/>
          </a:prstGeom>
          <a:noFill/>
          <a:extLst>
            <a:ext uri="{909E8E84-426E-40DD-AFC4-6F175D3DCCD1}">
              <a14:hiddenFill xmlns:a14="http://schemas.microsoft.com/office/drawing/2010/main">
                <a:solidFill>
                  <a:srgbClr val="FFFFFF"/>
                </a:solidFill>
              </a14:hiddenFill>
            </a:ext>
          </a:extLst>
        </p:spPr>
      </p:pic>
      <p:sp>
        <p:nvSpPr>
          <p:cNvPr id="202" name="Shape 202"/>
          <p:cNvSpPr txBox="1">
            <a:spLocks noGrp="1"/>
          </p:cNvSpPr>
          <p:nvPr>
            <p:ph type="title"/>
          </p:nvPr>
        </p:nvSpPr>
        <p:spPr>
          <a:xfrm>
            <a:off x="1628348" y="460884"/>
            <a:ext cx="8582452" cy="605917"/>
          </a:xfrm>
          <a:prstGeom prst="rect">
            <a:avLst/>
          </a:prstGeom>
          <a:noFill/>
          <a:ln>
            <a:noFill/>
          </a:ln>
        </p:spPr>
        <p:txBody>
          <a:bodyPr wrap="square" lIns="91425" tIns="45700" rIns="91425" bIns="45700" anchor="ctr" anchorCtr="0">
            <a:noAutofit/>
          </a:bodyPr>
          <a:lstStyle/>
          <a:p>
            <a:pPr>
              <a:buSzPct val="25000"/>
            </a:pPr>
            <a:r>
              <a:rPr lang="en" dirty="0">
                <a:solidFill>
                  <a:srgbClr val="3366FF"/>
                </a:solidFill>
              </a:rPr>
              <a:t>Contact Information </a:t>
            </a:r>
          </a:p>
        </p:txBody>
      </p:sp>
      <p:sp>
        <p:nvSpPr>
          <p:cNvPr id="203" name="Shape 203"/>
          <p:cNvSpPr txBox="1">
            <a:spLocks noGrp="1"/>
          </p:cNvSpPr>
          <p:nvPr>
            <p:ph type="body" idx="1"/>
          </p:nvPr>
        </p:nvSpPr>
        <p:spPr>
          <a:xfrm>
            <a:off x="3352800" y="1600200"/>
            <a:ext cx="7162800" cy="4800600"/>
          </a:xfrm>
          <a:prstGeom prst="rect">
            <a:avLst/>
          </a:prstGeom>
          <a:noFill/>
          <a:ln>
            <a:noFill/>
          </a:ln>
        </p:spPr>
        <p:txBody>
          <a:bodyPr wrap="square" lIns="91425" tIns="45700" rIns="91425" bIns="45700" anchor="t" anchorCtr="0">
            <a:noAutofit/>
          </a:bodyPr>
          <a:lstStyle/>
          <a:p>
            <a:pPr marL="231775" indent="-231775">
              <a:spcBef>
                <a:spcPts val="2400"/>
              </a:spcBef>
              <a:spcAft>
                <a:spcPts val="4200"/>
              </a:spcAft>
            </a:pPr>
            <a:r>
              <a:rPr lang="en" sz="2800" dirty="0">
                <a:solidFill>
                  <a:srgbClr val="CC00FF"/>
                </a:solidFill>
              </a:rPr>
              <a:t>Beth St. Jean</a:t>
            </a:r>
            <a:r>
              <a:rPr lang="en" sz="2800" dirty="0"/>
              <a:t>, PhD, Associate Professor</a:t>
            </a:r>
            <a:br>
              <a:rPr lang="en" sz="2800" dirty="0"/>
            </a:br>
            <a:r>
              <a:rPr lang="en" sz="2800" u="sng" dirty="0">
                <a:solidFill>
                  <a:srgbClr val="0000FF"/>
                </a:solidFill>
              </a:rPr>
              <a:t>bstjean@umd.edu</a:t>
            </a:r>
            <a:r>
              <a:rPr lang="en" sz="2800" dirty="0">
                <a:solidFill>
                  <a:srgbClr val="0000FF"/>
                </a:solidFill>
              </a:rPr>
              <a:t> </a:t>
            </a:r>
          </a:p>
          <a:p>
            <a:pPr marL="231775" indent="-231775">
              <a:spcBef>
                <a:spcPts val="2400"/>
              </a:spcBef>
              <a:spcAft>
                <a:spcPts val="4200"/>
              </a:spcAft>
            </a:pPr>
            <a:r>
              <a:rPr lang="en-US" sz="2800" dirty="0">
                <a:solidFill>
                  <a:srgbClr val="CC00FF"/>
                </a:solidFill>
              </a:rPr>
              <a:t>Gagan Jindal</a:t>
            </a:r>
            <a:r>
              <a:rPr lang="en-US" sz="2800" dirty="0"/>
              <a:t>, MPH, Doctoral Candidate</a:t>
            </a:r>
            <a:br>
              <a:rPr lang="en-US" sz="2800" dirty="0"/>
            </a:br>
            <a:r>
              <a:rPr lang="en-US" sz="2800" u="sng" dirty="0">
                <a:solidFill>
                  <a:srgbClr val="0000FF"/>
                </a:solidFill>
              </a:rPr>
              <a:t>gjindal@termpmail.umd.edu</a:t>
            </a:r>
            <a:endParaRPr lang="en-US" sz="2800" dirty="0"/>
          </a:p>
          <a:p>
            <a:pPr marL="231775" indent="-231775">
              <a:spcBef>
                <a:spcPts val="2400"/>
              </a:spcBef>
              <a:spcAft>
                <a:spcPts val="4200"/>
              </a:spcAft>
            </a:pPr>
            <a:r>
              <a:rPr lang="en-US" sz="2800" dirty="0">
                <a:solidFill>
                  <a:srgbClr val="CC00FF"/>
                </a:solidFill>
              </a:rPr>
              <a:t>Yuting Liao</a:t>
            </a:r>
            <a:r>
              <a:rPr lang="en-US" sz="2800" dirty="0"/>
              <a:t>, MA, Doctoral Candidate                  </a:t>
            </a:r>
            <a:r>
              <a:rPr lang="en-US" sz="2800" u="sng" dirty="0">
                <a:solidFill>
                  <a:srgbClr val="0000FF"/>
                </a:solidFill>
              </a:rPr>
              <a:t>yliao598@terpmail.umd.edu </a:t>
            </a:r>
            <a:endParaRPr sz="2800" u="sng" dirty="0">
              <a:solidFill>
                <a:srgbClr val="0000FF"/>
              </a:solidFill>
            </a:endParaRPr>
          </a:p>
        </p:txBody>
      </p:sp>
      <p:pic>
        <p:nvPicPr>
          <p:cNvPr id="6" name="Picture 5"/>
          <p:cNvPicPr>
            <a:picLocks/>
          </p:cNvPicPr>
          <p:nvPr/>
        </p:nvPicPr>
        <p:blipFill>
          <a:blip r:embed="rId4">
            <a:extLst>
              <a:ext uri="{28A0092B-C50C-407E-A947-70E740481C1C}">
                <a14:useLocalDpi xmlns:a14="http://schemas.microsoft.com/office/drawing/2010/main" val="0"/>
              </a:ext>
            </a:extLst>
          </a:blip>
          <a:stretch>
            <a:fillRect/>
          </a:stretch>
        </p:blipFill>
        <p:spPr>
          <a:xfrm>
            <a:off x="1905000" y="2998623"/>
            <a:ext cx="1280160" cy="1463040"/>
          </a:xfrm>
          <a:prstGeom prst="rect">
            <a:avLst/>
          </a:prstGeom>
        </p:spPr>
      </p:pic>
      <p:pic>
        <p:nvPicPr>
          <p:cNvPr id="7" name="Picture 6"/>
          <p:cNvPicPr>
            <a:picLocks/>
          </p:cNvPicPr>
          <p:nvPr/>
        </p:nvPicPr>
        <p:blipFill>
          <a:blip r:embed="rId5">
            <a:extLst>
              <a:ext uri="{28A0092B-C50C-407E-A947-70E740481C1C}">
                <a14:useLocalDpi xmlns:a14="http://schemas.microsoft.com/office/drawing/2010/main" val="0"/>
              </a:ext>
            </a:extLst>
          </a:blip>
          <a:stretch>
            <a:fillRect/>
          </a:stretch>
        </p:blipFill>
        <p:spPr>
          <a:xfrm>
            <a:off x="1924049" y="4770147"/>
            <a:ext cx="1280160" cy="1463040"/>
          </a:xfrm>
          <a:prstGeom prst="rect">
            <a:avLst/>
          </a:prstGeom>
        </p:spPr>
      </p:pic>
      <p:pic>
        <p:nvPicPr>
          <p:cNvPr id="2" name="Picture 1"/>
          <p:cNvPicPr>
            <a:picLocks/>
          </p:cNvPicPr>
          <p:nvPr/>
        </p:nvPicPr>
        <p:blipFill>
          <a:blip r:embed="rId6" cstate="hqprint">
            <a:extLst>
              <a:ext uri="{28A0092B-C50C-407E-A947-70E740481C1C}">
                <a14:useLocalDpi xmlns:a14="http://schemas.microsoft.com/office/drawing/2010/main" val="0"/>
              </a:ext>
            </a:extLst>
          </a:blip>
          <a:stretch>
            <a:fillRect/>
          </a:stretch>
        </p:blipFill>
        <p:spPr>
          <a:xfrm>
            <a:off x="1933148" y="1295400"/>
            <a:ext cx="1280160" cy="1463040"/>
          </a:xfrm>
          <a:prstGeom prst="rect">
            <a:avLst/>
          </a:prstGeom>
        </p:spPr>
      </p:pic>
      <p:pic>
        <p:nvPicPr>
          <p:cNvPr id="8" name="Shape 139" descr="http://www.university-directory.eu/instlogos/US-College-of-Information-Studies--University-of-Maryland.jpg"/>
          <p:cNvPicPr preferRelativeResize="0"/>
          <p:nvPr/>
        </p:nvPicPr>
        <p:blipFill rotWithShape="1">
          <a:blip r:embed="rId7">
            <a:alphaModFix/>
          </a:blip>
          <a:srcRect/>
          <a:stretch/>
        </p:blipFill>
        <p:spPr>
          <a:xfrm>
            <a:off x="8001000" y="6019800"/>
            <a:ext cx="2590801" cy="762000"/>
          </a:xfrm>
          <a:prstGeom prst="rect">
            <a:avLst/>
          </a:prstGeom>
          <a:noFill/>
          <a:ln>
            <a:noFill/>
          </a:ln>
        </p:spPr>
      </p:pic>
    </p:spTree>
    <p:extLst>
      <p:ext uri="{BB962C8B-B14F-4D97-AF65-F5344CB8AC3E}">
        <p14:creationId xmlns:p14="http://schemas.microsoft.com/office/powerpoint/2010/main" val="1956412627"/>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ectangle 1"/>
          <p:cNvSpPr/>
          <p:nvPr/>
        </p:nvSpPr>
        <p:spPr>
          <a:xfrm>
            <a:off x="1715621" y="1008530"/>
            <a:ext cx="1368842" cy="4447614"/>
          </a:xfrm>
          <a:prstGeom prst="rect">
            <a:avLst/>
          </a:prstGeom>
          <a:no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685800"/>
            <a:r>
              <a:rPr lang="en-US" sz="1200" b="1" dirty="0">
                <a:solidFill>
                  <a:srgbClr val="FF00FF"/>
                </a:solidFill>
                <a:latin typeface="Calibri" panose="020F0502020204030204"/>
                <a:sym typeface="Arial"/>
              </a:rPr>
              <a:t>1. Individual Factors:</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Demographics</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Socioeconomic factors</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Physical factors</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Experiential factors</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Knowledge/Skills</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Beliefs/Perceptions</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Emotions/Attitudes</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Personality/Coping style/ Information orientation</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Preferences/Values/</a:t>
            </a:r>
            <a:br>
              <a:rPr lang="en-US" sz="900" dirty="0">
                <a:solidFill>
                  <a:prstClr val="black"/>
                </a:solidFill>
                <a:latin typeface="Calibri" panose="020F0502020204030204"/>
                <a:sym typeface="Arial"/>
              </a:rPr>
            </a:br>
            <a:r>
              <a:rPr lang="en-US" sz="900" dirty="0">
                <a:solidFill>
                  <a:prstClr val="black"/>
                </a:solidFill>
                <a:latin typeface="Calibri" panose="020F0502020204030204"/>
                <a:sym typeface="Arial"/>
              </a:rPr>
              <a:t>Goals/Priorities</a:t>
            </a:r>
          </a:p>
          <a:p>
            <a:pPr marL="171450" indent="-171450" defTabSz="685800">
              <a:buFont typeface="Arial" panose="020B0604020202020204" pitchFamily="34" charset="0"/>
              <a:buChar char="•"/>
            </a:pPr>
            <a:r>
              <a:rPr lang="en-US" sz="900" dirty="0">
                <a:solidFill>
                  <a:prstClr val="black"/>
                </a:solidFill>
                <a:latin typeface="Calibri" panose="020F0502020204030204"/>
                <a:sym typeface="Arial"/>
              </a:rPr>
              <a:t>Social factors</a:t>
            </a:r>
          </a:p>
        </p:txBody>
      </p:sp>
      <p:sp>
        <p:nvSpPr>
          <p:cNvPr id="4" name="Rectangle 3"/>
          <p:cNvSpPr/>
          <p:nvPr/>
        </p:nvSpPr>
        <p:spPr>
          <a:xfrm>
            <a:off x="9827260" y="2012211"/>
            <a:ext cx="730145" cy="1085091"/>
          </a:xfrm>
          <a:prstGeom prst="rect">
            <a:avLst/>
          </a:prstGeom>
          <a:solidFill>
            <a:schemeClr val="accent2">
              <a:lumMod val="20000"/>
              <a:lumOff val="80000"/>
            </a:schemeClr>
          </a:solidFill>
          <a:ln w="38100">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900" b="1" dirty="0">
                <a:solidFill>
                  <a:srgbClr val="009900"/>
                </a:solidFill>
                <a:latin typeface="Calibri" panose="020F0502020204030204"/>
                <a:sym typeface="Arial"/>
              </a:rPr>
              <a:t>4. Health Trajectory / Quality of Life / </a:t>
            </a:r>
            <a:br>
              <a:rPr lang="en-US" sz="900" b="1" dirty="0">
                <a:solidFill>
                  <a:srgbClr val="009900"/>
                </a:solidFill>
                <a:latin typeface="Calibri" panose="020F0502020204030204"/>
                <a:sym typeface="Arial"/>
              </a:rPr>
            </a:br>
            <a:r>
              <a:rPr lang="en-US" sz="900" b="1" dirty="0">
                <a:solidFill>
                  <a:srgbClr val="009900"/>
                </a:solidFill>
                <a:latin typeface="Calibri" panose="020F0502020204030204"/>
                <a:sym typeface="Arial"/>
              </a:rPr>
              <a:t>Health Outcomes</a:t>
            </a:r>
          </a:p>
        </p:txBody>
      </p:sp>
      <p:sp>
        <p:nvSpPr>
          <p:cNvPr id="21" name="Rectangle 20"/>
          <p:cNvSpPr/>
          <p:nvPr/>
        </p:nvSpPr>
        <p:spPr>
          <a:xfrm>
            <a:off x="4919878" y="1974760"/>
            <a:ext cx="809582" cy="764438"/>
          </a:xfrm>
          <a:prstGeom prst="rect">
            <a:avLst/>
          </a:prstGeom>
          <a:solidFill>
            <a:schemeClr val="bg1"/>
          </a:solid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88" dirty="0">
                <a:solidFill>
                  <a:prstClr val="black"/>
                </a:solidFill>
                <a:latin typeface="Calibri" panose="020F0502020204030204"/>
                <a:sym typeface="Arial"/>
              </a:rPr>
              <a:t>Information Need Identification / Articulation</a:t>
            </a:r>
          </a:p>
        </p:txBody>
      </p:sp>
      <p:sp>
        <p:nvSpPr>
          <p:cNvPr id="22" name="Rectangle 21"/>
          <p:cNvSpPr/>
          <p:nvPr/>
        </p:nvSpPr>
        <p:spPr>
          <a:xfrm>
            <a:off x="6026230" y="1974760"/>
            <a:ext cx="747374" cy="764438"/>
          </a:xfrm>
          <a:prstGeom prst="rect">
            <a:avLst/>
          </a:prstGeom>
          <a:ln w="25400">
            <a:solidFill>
              <a:srgbClr val="FF9933"/>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88" dirty="0">
                <a:solidFill>
                  <a:prstClr val="black"/>
                </a:solidFill>
                <a:latin typeface="Calibri" panose="020F0502020204030204"/>
                <a:sym typeface="Arial"/>
              </a:rPr>
              <a:t>Information Seeking </a:t>
            </a:r>
            <a:br>
              <a:rPr lang="en-US" sz="788" dirty="0">
                <a:solidFill>
                  <a:prstClr val="black"/>
                </a:solidFill>
                <a:latin typeface="Calibri" panose="020F0502020204030204"/>
                <a:sym typeface="Arial"/>
              </a:rPr>
            </a:br>
            <a:r>
              <a:rPr lang="en-US" sz="788" dirty="0">
                <a:solidFill>
                  <a:prstClr val="black"/>
                </a:solidFill>
                <a:latin typeface="Calibri" panose="020F0502020204030204"/>
                <a:sym typeface="Arial"/>
              </a:rPr>
              <a:t>(or avoidance)</a:t>
            </a:r>
          </a:p>
        </p:txBody>
      </p:sp>
      <p:sp>
        <p:nvSpPr>
          <p:cNvPr id="23" name="Rectangle 22"/>
          <p:cNvSpPr/>
          <p:nvPr/>
        </p:nvSpPr>
        <p:spPr>
          <a:xfrm>
            <a:off x="8180725" y="1974000"/>
            <a:ext cx="825632" cy="794612"/>
          </a:xfrm>
          <a:prstGeom prst="rect">
            <a:avLst/>
          </a:prstGeom>
          <a:ln w="254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88" dirty="0">
                <a:solidFill>
                  <a:prstClr val="black"/>
                </a:solidFill>
                <a:latin typeface="Calibri" panose="020F0502020204030204"/>
                <a:sym typeface="Arial"/>
              </a:rPr>
              <a:t>Information Incorporation / Adaptation / Use (or non-use)</a:t>
            </a:r>
          </a:p>
        </p:txBody>
      </p:sp>
      <p:sp>
        <p:nvSpPr>
          <p:cNvPr id="24" name="Rectangle 23"/>
          <p:cNvSpPr/>
          <p:nvPr/>
        </p:nvSpPr>
        <p:spPr>
          <a:xfrm>
            <a:off x="3893908" y="1974760"/>
            <a:ext cx="728546" cy="764438"/>
          </a:xfrm>
          <a:prstGeom prst="rect">
            <a:avLst/>
          </a:prstGeom>
          <a:ln w="254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88" dirty="0">
                <a:solidFill>
                  <a:prstClr val="black"/>
                </a:solidFill>
                <a:latin typeface="Calibri" panose="020F0502020204030204"/>
                <a:sym typeface="Arial"/>
              </a:rPr>
              <a:t>Incognizance</a:t>
            </a:r>
          </a:p>
        </p:txBody>
      </p:sp>
      <p:sp>
        <p:nvSpPr>
          <p:cNvPr id="26" name="Rectangle 25"/>
          <p:cNvSpPr/>
          <p:nvPr/>
        </p:nvSpPr>
        <p:spPr>
          <a:xfrm>
            <a:off x="7042559" y="1974000"/>
            <a:ext cx="850074" cy="794612"/>
          </a:xfrm>
          <a:prstGeom prst="rect">
            <a:avLst/>
          </a:prstGeom>
          <a:ln w="25400">
            <a:solidFill>
              <a:schemeClr val="accent4">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88" dirty="0">
                <a:solidFill>
                  <a:prstClr val="black"/>
                </a:solidFill>
                <a:latin typeface="Calibri" panose="020F0502020204030204"/>
                <a:sym typeface="Arial"/>
              </a:rPr>
              <a:t>Information</a:t>
            </a:r>
          </a:p>
          <a:p>
            <a:pPr algn="ctr" defTabSz="685800"/>
            <a:r>
              <a:rPr lang="en-US" sz="788" dirty="0">
                <a:solidFill>
                  <a:prstClr val="black"/>
                </a:solidFill>
                <a:latin typeface="Calibri" panose="020F0502020204030204"/>
                <a:sym typeface="Arial"/>
              </a:rPr>
              <a:t>Comprehension / Assessment / Management</a:t>
            </a:r>
          </a:p>
        </p:txBody>
      </p:sp>
      <p:sp>
        <p:nvSpPr>
          <p:cNvPr id="27" name="Curved Left Arrow 26"/>
          <p:cNvSpPr/>
          <p:nvPr/>
        </p:nvSpPr>
        <p:spPr>
          <a:xfrm>
            <a:off x="8518113" y="1458876"/>
            <a:ext cx="685800" cy="1851660"/>
          </a:xfrm>
          <a:prstGeom prst="curvedLeftArrow">
            <a:avLst/>
          </a:prstGeom>
          <a:solidFill>
            <a:srgbClr val="66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black"/>
              </a:solidFill>
              <a:latin typeface="Calibri" panose="020F0502020204030204"/>
              <a:sym typeface="Arial"/>
            </a:endParaRPr>
          </a:p>
        </p:txBody>
      </p:sp>
      <p:sp>
        <p:nvSpPr>
          <p:cNvPr id="28" name="Curved Right Arrow 27"/>
          <p:cNvSpPr/>
          <p:nvPr/>
        </p:nvSpPr>
        <p:spPr>
          <a:xfrm>
            <a:off x="3750353" y="1465724"/>
            <a:ext cx="685800" cy="1851660"/>
          </a:xfrm>
          <a:prstGeom prst="curvedRightArrow">
            <a:avLst/>
          </a:prstGeom>
          <a:solidFill>
            <a:srgbClr val="66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black"/>
              </a:solidFill>
              <a:latin typeface="Calibri" panose="020F0502020204030204"/>
              <a:sym typeface="Arial"/>
            </a:endParaRPr>
          </a:p>
        </p:txBody>
      </p:sp>
      <p:cxnSp>
        <p:nvCxnSpPr>
          <p:cNvPr id="29" name="Straight Arrow Connector 28"/>
          <p:cNvCxnSpPr>
            <a:stCxn id="24" idx="3"/>
            <a:endCxn id="21" idx="1"/>
          </p:cNvCxnSpPr>
          <p:nvPr/>
        </p:nvCxnSpPr>
        <p:spPr>
          <a:xfrm>
            <a:off x="4622455" y="2356979"/>
            <a:ext cx="297423" cy="0"/>
          </a:xfrm>
          <a:prstGeom prst="straightConnector1">
            <a:avLst/>
          </a:prstGeom>
          <a:ln w="60325" cap="flat">
            <a:solidFill>
              <a:srgbClr val="FF0000"/>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22" idx="1"/>
          </p:cNvCxnSpPr>
          <p:nvPr/>
        </p:nvCxnSpPr>
        <p:spPr>
          <a:xfrm>
            <a:off x="5729323" y="2355109"/>
            <a:ext cx="296908" cy="1870"/>
          </a:xfrm>
          <a:prstGeom prst="straightConnector1">
            <a:avLst/>
          </a:prstGeom>
          <a:ln w="60325" cap="flat">
            <a:solidFill>
              <a:srgbClr val="FF6600"/>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2" idx="3"/>
            <a:endCxn id="26" idx="1"/>
          </p:cNvCxnSpPr>
          <p:nvPr/>
        </p:nvCxnSpPr>
        <p:spPr>
          <a:xfrm>
            <a:off x="6773605" y="2356980"/>
            <a:ext cx="268955" cy="14327"/>
          </a:xfrm>
          <a:prstGeom prst="straightConnector1">
            <a:avLst/>
          </a:prstGeom>
          <a:ln w="60325" cap="flat">
            <a:solidFill>
              <a:schemeClr val="accent4"/>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26" idx="3"/>
            <a:endCxn id="23" idx="1"/>
          </p:cNvCxnSpPr>
          <p:nvPr/>
        </p:nvCxnSpPr>
        <p:spPr>
          <a:xfrm>
            <a:off x="7892634" y="2371306"/>
            <a:ext cx="288093" cy="0"/>
          </a:xfrm>
          <a:prstGeom prst="straightConnector1">
            <a:avLst/>
          </a:prstGeom>
          <a:ln w="60325" cap="flat">
            <a:solidFill>
              <a:srgbClr val="00B050"/>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a:off x="3631171" y="1249984"/>
            <a:ext cx="5654468" cy="2090469"/>
          </a:xfrm>
          <a:prstGeom prst="roundRect">
            <a:avLst/>
          </a:prstGeom>
          <a:noFill/>
          <a:ln w="50800">
            <a:solidFill>
              <a:srgbClr val="6600C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sym typeface="Arial"/>
            </a:endParaRPr>
          </a:p>
        </p:txBody>
      </p:sp>
      <p:sp>
        <p:nvSpPr>
          <p:cNvPr id="18" name="TextBox 17"/>
          <p:cNvSpPr txBox="1"/>
          <p:nvPr/>
        </p:nvSpPr>
        <p:spPr>
          <a:xfrm>
            <a:off x="1715621" y="5694500"/>
            <a:ext cx="8865108" cy="323165"/>
          </a:xfrm>
          <a:prstGeom prst="rect">
            <a:avLst/>
          </a:prstGeom>
          <a:noFill/>
        </p:spPr>
        <p:txBody>
          <a:bodyPr wrap="square" rtlCol="0">
            <a:spAutoFit/>
          </a:bodyPr>
          <a:lstStyle/>
          <a:p>
            <a:pPr algn="ctr" defTabSz="685800"/>
            <a:r>
              <a:rPr lang="en-US" sz="1500" b="1" dirty="0">
                <a:solidFill>
                  <a:srgbClr val="0000FF"/>
                </a:solidFill>
                <a:latin typeface="Calibri" panose="020F0502020204030204"/>
                <a:cs typeface="Arial"/>
                <a:sym typeface="Arial"/>
              </a:rPr>
              <a:t>========== 5. SITUATION/CONTEXT: </a:t>
            </a:r>
            <a:r>
              <a:rPr lang="en-US" sz="1500" b="1" dirty="0">
                <a:solidFill>
                  <a:srgbClr val="00CC00"/>
                </a:solidFill>
                <a:latin typeface="Calibri" panose="020F0502020204030204"/>
                <a:cs typeface="Arial"/>
                <a:sym typeface="Arial"/>
              </a:rPr>
              <a:t>RESOURCES &amp; OPPORTUNITIES </a:t>
            </a:r>
            <a:r>
              <a:rPr lang="en-US" sz="1500" b="1" dirty="0">
                <a:solidFill>
                  <a:prstClr val="black"/>
                </a:solidFill>
                <a:latin typeface="Calibri" panose="020F0502020204030204"/>
                <a:cs typeface="Arial"/>
                <a:sym typeface="Arial"/>
              </a:rPr>
              <a:t>/ </a:t>
            </a:r>
            <a:r>
              <a:rPr lang="en-US" sz="1500" b="1" dirty="0">
                <a:solidFill>
                  <a:srgbClr val="FF0000"/>
                </a:solidFill>
                <a:latin typeface="Calibri" panose="020F0502020204030204"/>
                <a:cs typeface="Arial"/>
                <a:sym typeface="Arial"/>
              </a:rPr>
              <a:t>LIMITATIONS &amp; BARRIERS ===========</a:t>
            </a:r>
          </a:p>
        </p:txBody>
      </p:sp>
      <p:sp>
        <p:nvSpPr>
          <p:cNvPr id="19" name="Left-Right Arrow 18"/>
          <p:cNvSpPr/>
          <p:nvPr/>
        </p:nvSpPr>
        <p:spPr>
          <a:xfrm>
            <a:off x="3108482" y="2286503"/>
            <a:ext cx="480060" cy="342900"/>
          </a:xfrm>
          <a:prstGeom prst="leftRightArrow">
            <a:avLst/>
          </a:prstGeom>
          <a:solidFill>
            <a:srgbClr val="FF00FF"/>
          </a:solidFill>
          <a:ln w="19050">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sym typeface="Arial"/>
            </a:endParaRPr>
          </a:p>
        </p:txBody>
      </p:sp>
      <p:sp>
        <p:nvSpPr>
          <p:cNvPr id="25" name="Left-Right Arrow 24"/>
          <p:cNvSpPr/>
          <p:nvPr/>
        </p:nvSpPr>
        <p:spPr>
          <a:xfrm>
            <a:off x="9318193" y="2376723"/>
            <a:ext cx="480060" cy="342900"/>
          </a:xfrm>
          <a:prstGeom prst="leftRightArrow">
            <a:avLst/>
          </a:prstGeom>
          <a:solidFill>
            <a:srgbClr val="6600CC"/>
          </a:solidFill>
          <a:ln w="19050">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sym typeface="Arial"/>
            </a:endParaRPr>
          </a:p>
        </p:txBody>
      </p:sp>
      <p:sp>
        <p:nvSpPr>
          <p:cNvPr id="33" name="TextBox 32"/>
          <p:cNvSpPr txBox="1"/>
          <p:nvPr/>
        </p:nvSpPr>
        <p:spPr>
          <a:xfrm>
            <a:off x="4013671" y="1242581"/>
            <a:ext cx="1543836" cy="276999"/>
          </a:xfrm>
          <a:prstGeom prst="rect">
            <a:avLst/>
          </a:prstGeom>
          <a:noFill/>
        </p:spPr>
        <p:txBody>
          <a:bodyPr wrap="square" rtlCol="0">
            <a:spAutoFit/>
          </a:bodyPr>
          <a:lstStyle/>
          <a:p>
            <a:pPr defTabSz="685800"/>
            <a:r>
              <a:rPr lang="en-US" sz="1200" b="1" dirty="0">
                <a:solidFill>
                  <a:srgbClr val="6600CC"/>
                </a:solidFill>
                <a:latin typeface="Calibri" panose="020F0502020204030204"/>
                <a:cs typeface="Arial"/>
                <a:sym typeface="Arial"/>
              </a:rPr>
              <a:t>3. CHIB PROCESS:</a:t>
            </a:r>
          </a:p>
        </p:txBody>
      </p:sp>
      <p:cxnSp>
        <p:nvCxnSpPr>
          <p:cNvPr id="12" name="Straight Connector 11"/>
          <p:cNvCxnSpPr/>
          <p:nvPr/>
        </p:nvCxnSpPr>
        <p:spPr>
          <a:xfrm flipV="1">
            <a:off x="3631827" y="1051139"/>
            <a:ext cx="6602625" cy="40331"/>
          </a:xfrm>
          <a:prstGeom prst="line">
            <a:avLst/>
          </a:prstGeom>
          <a:ln w="98425">
            <a:solidFill>
              <a:srgbClr val="FF6600"/>
            </a:solidFill>
          </a:ln>
        </p:spPr>
        <p:style>
          <a:lnRef idx="1">
            <a:schemeClr val="accent1"/>
          </a:lnRef>
          <a:fillRef idx="0">
            <a:schemeClr val="accent1"/>
          </a:fillRef>
          <a:effectRef idx="0">
            <a:schemeClr val="accent1"/>
          </a:effectRef>
          <a:fontRef idx="minor">
            <a:schemeClr val="tx1"/>
          </a:fontRef>
        </p:style>
      </p:cxnSp>
      <p:sp>
        <p:nvSpPr>
          <p:cNvPr id="13" name="Down Arrow 12"/>
          <p:cNvSpPr/>
          <p:nvPr/>
        </p:nvSpPr>
        <p:spPr>
          <a:xfrm rot="2699828">
            <a:off x="3372643" y="1000150"/>
            <a:ext cx="209126" cy="581438"/>
          </a:xfrm>
          <a:prstGeom prst="down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sym typeface="Arial"/>
            </a:endParaRPr>
          </a:p>
        </p:txBody>
      </p:sp>
      <p:sp>
        <p:nvSpPr>
          <p:cNvPr id="35" name="Down Arrow 34"/>
          <p:cNvSpPr/>
          <p:nvPr/>
        </p:nvSpPr>
        <p:spPr>
          <a:xfrm>
            <a:off x="10095043" y="1058065"/>
            <a:ext cx="194825" cy="556428"/>
          </a:xfrm>
          <a:prstGeom prst="downArrow">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sym typeface="Arial"/>
            </a:endParaRPr>
          </a:p>
        </p:txBody>
      </p:sp>
      <p:sp>
        <p:nvSpPr>
          <p:cNvPr id="36" name="Flowchart: Alternate Process 35"/>
          <p:cNvSpPr/>
          <p:nvPr/>
        </p:nvSpPr>
        <p:spPr>
          <a:xfrm>
            <a:off x="3853514" y="3924072"/>
            <a:ext cx="6241529" cy="1654469"/>
          </a:xfrm>
          <a:prstGeom prst="flowChartAlternateProcess">
            <a:avLst/>
          </a:prstGeom>
          <a:noFill/>
          <a:ln w="3175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numCol="3" rtlCol="0" anchor="ctr"/>
          <a:lstStyle/>
          <a:p>
            <a:pPr defTabSz="685800"/>
            <a:r>
              <a:rPr lang="en-US" sz="1200" b="1" dirty="0">
                <a:solidFill>
                  <a:srgbClr val="0066FF"/>
                </a:solidFill>
                <a:latin typeface="Calibri" panose="020F0502020204030204"/>
                <a:sym typeface="Arial"/>
              </a:rPr>
              <a:t>2. Information/Source Factors:</a:t>
            </a:r>
          </a:p>
          <a:p>
            <a:pPr marL="172641" indent="-172641" defTabSz="685800">
              <a:buFont typeface="Arial" panose="020B0604020202020204" pitchFamily="34" charset="0"/>
              <a:buChar char="•"/>
            </a:pPr>
            <a:r>
              <a:rPr lang="en-US" sz="900" dirty="0">
                <a:solidFill>
                  <a:prstClr val="black"/>
                </a:solidFill>
                <a:latin typeface="Calibri" panose="020F0502020204030204"/>
                <a:sym typeface="Arial"/>
              </a:rPr>
              <a:t>Everyday exposure</a:t>
            </a:r>
          </a:p>
          <a:p>
            <a:pPr marL="172641" indent="-172641" defTabSz="685800">
              <a:buFont typeface="Arial" panose="020B0604020202020204" pitchFamily="34" charset="0"/>
              <a:buChar char="•"/>
            </a:pPr>
            <a:r>
              <a:rPr lang="en-US" sz="900" dirty="0">
                <a:solidFill>
                  <a:prstClr val="black"/>
                </a:solidFill>
                <a:latin typeface="Calibri" panose="020F0502020204030204"/>
                <a:sym typeface="Arial"/>
              </a:rPr>
              <a:t>Awareness</a:t>
            </a:r>
          </a:p>
          <a:p>
            <a:pPr marL="172641" indent="-172641" defTabSz="685800">
              <a:buFont typeface="Arial" panose="020B0604020202020204" pitchFamily="34" charset="0"/>
              <a:buChar char="•"/>
            </a:pPr>
            <a:r>
              <a:rPr lang="en-US" sz="900" dirty="0">
                <a:solidFill>
                  <a:prstClr val="black"/>
                </a:solidFill>
                <a:latin typeface="Calibri" panose="020F0502020204030204"/>
                <a:sym typeface="Arial"/>
              </a:rPr>
              <a:t>Serendipity</a:t>
            </a:r>
          </a:p>
          <a:p>
            <a:pPr marL="172641" indent="-172641" defTabSz="685800">
              <a:buFont typeface="Arial" panose="020B0604020202020204" pitchFamily="34" charset="0"/>
              <a:buChar char="•"/>
            </a:pPr>
            <a:r>
              <a:rPr lang="en-US" sz="900" dirty="0">
                <a:solidFill>
                  <a:prstClr val="black"/>
                </a:solidFill>
                <a:latin typeface="Calibri" panose="020F0502020204030204"/>
                <a:sym typeface="Arial"/>
              </a:rPr>
              <a:t>Perceived accessibility</a:t>
            </a:r>
          </a:p>
          <a:p>
            <a:pPr marL="172641" indent="-172641" defTabSz="685800">
              <a:buFont typeface="Arial" panose="020B0604020202020204" pitchFamily="34" charset="0"/>
              <a:buChar char="•"/>
            </a:pPr>
            <a:r>
              <a:rPr lang="en-US" sz="900" dirty="0">
                <a:solidFill>
                  <a:prstClr val="black"/>
                </a:solidFill>
                <a:latin typeface="Calibri" panose="020F0502020204030204"/>
                <a:sym typeface="Arial"/>
              </a:rPr>
              <a:t>Perceived convenience</a:t>
            </a:r>
          </a:p>
          <a:p>
            <a:pPr marL="172641" indent="-172641" defTabSz="685800">
              <a:buFont typeface="Arial" panose="020B0604020202020204" pitchFamily="34" charset="0"/>
              <a:buChar char="•"/>
            </a:pPr>
            <a:r>
              <a:rPr lang="en-US" sz="900" dirty="0">
                <a:solidFill>
                  <a:prstClr val="black"/>
                </a:solidFill>
                <a:latin typeface="Calibri" panose="020F0502020204030204"/>
                <a:sym typeface="Arial"/>
              </a:rPr>
              <a:t>Perceived usability/Ease of use</a:t>
            </a:r>
          </a:p>
          <a:p>
            <a:pPr marL="172641" indent="-172641" defTabSz="685800">
              <a:buFont typeface="Arial" panose="020B0604020202020204" pitchFamily="34" charset="0"/>
              <a:buChar char="•"/>
            </a:pPr>
            <a:r>
              <a:rPr lang="en-US" sz="900" dirty="0">
                <a:solidFill>
                  <a:prstClr val="black"/>
                </a:solidFill>
                <a:latin typeface="Calibri" panose="020F0502020204030204"/>
                <a:sym typeface="Arial"/>
              </a:rPr>
              <a:t>Prior use/experiences</a:t>
            </a:r>
          </a:p>
          <a:p>
            <a:pPr marL="172641" indent="-172641" defTabSz="685800">
              <a:buFont typeface="Arial" panose="020B0604020202020204" pitchFamily="34" charset="0"/>
              <a:buChar char="•"/>
            </a:pPr>
            <a:r>
              <a:rPr lang="en-US" sz="900" dirty="0">
                <a:solidFill>
                  <a:prstClr val="black"/>
                </a:solidFill>
                <a:latin typeface="Calibri" panose="020F0502020204030204"/>
                <a:sym typeface="Arial"/>
              </a:rPr>
              <a:t>Perceived topical &amp; situational relevance</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Perceived cognitive relevance</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Perceived affective relevance</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Perceived accuracy/</a:t>
            </a:r>
            <a:br>
              <a:rPr lang="en-US" sz="900" dirty="0">
                <a:solidFill>
                  <a:prstClr val="black"/>
                </a:solidFill>
                <a:latin typeface="Calibri" panose="020F0502020204030204"/>
                <a:sym typeface="Arial"/>
              </a:rPr>
            </a:br>
            <a:r>
              <a:rPr lang="en-US" sz="900" dirty="0">
                <a:solidFill>
                  <a:prstClr val="black"/>
                </a:solidFill>
                <a:latin typeface="Calibri" panose="020F0502020204030204"/>
                <a:sym typeface="Arial"/>
              </a:rPr>
              <a:t>comprehensiveness</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Perceived credibility/trustworthiness</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Persuasiveness</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Currency</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Novelty</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Perceived Fit/Relatability</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Perceived similarity to self</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Recommended by trusted other(s)?</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Perceived social presence</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Matches pre-existing beliefs?</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Perceived usefulness</a:t>
            </a:r>
          </a:p>
          <a:p>
            <a:pPr marL="257175" indent="-172641" defTabSz="685800">
              <a:buFont typeface="Arial" panose="020B0604020202020204" pitchFamily="34" charset="0"/>
              <a:buChar char="•"/>
            </a:pPr>
            <a:r>
              <a:rPr lang="en-US" sz="900" dirty="0">
                <a:solidFill>
                  <a:prstClr val="black"/>
                </a:solidFill>
                <a:latin typeface="Calibri" panose="020F0502020204030204"/>
                <a:sym typeface="Arial"/>
              </a:rPr>
              <a:t>Perceived as actionable, given one’s present situation?</a:t>
            </a:r>
          </a:p>
          <a:p>
            <a:pPr marL="257175" indent="-257175" defTabSz="685800">
              <a:buFont typeface="Arial" panose="020B0604020202020204" pitchFamily="34" charset="0"/>
              <a:buChar char="•"/>
            </a:pPr>
            <a:endParaRPr lang="en-US" sz="900" dirty="0">
              <a:solidFill>
                <a:prstClr val="black"/>
              </a:solidFill>
              <a:latin typeface="Calibri" panose="020F0502020204030204"/>
              <a:sym typeface="Arial"/>
            </a:endParaRPr>
          </a:p>
          <a:p>
            <a:pPr marL="257175" indent="-257175" defTabSz="685800">
              <a:buFont typeface="Arial" panose="020B0604020202020204" pitchFamily="34" charset="0"/>
              <a:buChar char="•"/>
            </a:pPr>
            <a:endParaRPr lang="en-US" sz="900" dirty="0">
              <a:solidFill>
                <a:prstClr val="black"/>
              </a:solidFill>
              <a:latin typeface="Calibri" panose="020F0502020204030204"/>
              <a:sym typeface="Arial"/>
            </a:endParaRPr>
          </a:p>
        </p:txBody>
      </p:sp>
      <p:sp>
        <p:nvSpPr>
          <p:cNvPr id="37" name="Left-Right Arrow 36"/>
          <p:cNvSpPr/>
          <p:nvPr/>
        </p:nvSpPr>
        <p:spPr>
          <a:xfrm rot="16200000">
            <a:off x="6390114" y="3451594"/>
            <a:ext cx="480060" cy="342900"/>
          </a:xfrm>
          <a:prstGeom prst="leftRightArrow">
            <a:avLst/>
          </a:prstGeom>
          <a:solidFill>
            <a:srgbClr val="0066FF"/>
          </a:solidFill>
          <a:ln w="19050">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sym typeface="Arial"/>
            </a:endParaRPr>
          </a:p>
        </p:txBody>
      </p:sp>
    </p:spTree>
    <p:extLst>
      <p:ext uri="{BB962C8B-B14F-4D97-AF65-F5344CB8AC3E}">
        <p14:creationId xmlns:p14="http://schemas.microsoft.com/office/powerpoint/2010/main" val="3231752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426A5-21A7-4DA7-84F8-538EAF33DF15}"/>
              </a:ext>
            </a:extLst>
          </p:cNvPr>
          <p:cNvSpPr>
            <a:spLocks noGrp="1"/>
          </p:cNvSpPr>
          <p:nvPr>
            <p:ph type="title"/>
          </p:nvPr>
        </p:nvSpPr>
        <p:spPr/>
        <p:txBody>
          <a:bodyPr/>
          <a:lstStyle/>
          <a:p>
            <a:r>
              <a:rPr lang="en-US" dirty="0"/>
              <a:t>Are subscriptions fair to those who can’t pay?</a:t>
            </a:r>
          </a:p>
        </p:txBody>
      </p:sp>
      <p:pic>
        <p:nvPicPr>
          <p:cNvPr id="4098" name="Picture 2" descr="Forms response chart. Question title: It is fair that only people with subscriptions can access peer-reviewed research.. Number of responses: 101 responses.">
            <a:extLst>
              <a:ext uri="{FF2B5EF4-FFF2-40B4-BE49-F238E27FC236}">
                <a16:creationId xmlns:a16="http://schemas.microsoft.com/office/drawing/2014/main" id="{8DBE7CEC-95E2-41AD-A917-7340D674605D}"/>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2460567" y="2171700"/>
            <a:ext cx="7772400" cy="4332888"/>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4CD8B475-5895-46F2-8FB0-A0C65AA7C5E3}"/>
              </a:ext>
            </a:extLst>
          </p:cNvPr>
          <p:cNvSpPr txBox="1"/>
          <p:nvPr/>
        </p:nvSpPr>
        <p:spPr>
          <a:xfrm>
            <a:off x="3208713" y="5899261"/>
            <a:ext cx="6874625" cy="276999"/>
          </a:xfrm>
          <a:prstGeom prst="rect">
            <a:avLst/>
          </a:prstGeom>
          <a:noFill/>
        </p:spPr>
        <p:txBody>
          <a:bodyPr wrap="square" rtlCol="0">
            <a:spAutoFit/>
          </a:bodyPr>
          <a:lstStyle/>
          <a:p>
            <a:r>
              <a:rPr lang="en-US" sz="1200" dirty="0" smtClean="0"/>
              <a:t>     Definitely </a:t>
            </a:r>
            <a:r>
              <a:rPr lang="en-US" sz="1200" dirty="0"/>
              <a:t>Not            </a:t>
            </a:r>
            <a:r>
              <a:rPr lang="en-US" sz="1200" dirty="0" smtClean="0"/>
              <a:t>                                                                                                                    </a:t>
            </a:r>
            <a:r>
              <a:rPr lang="en-US" sz="1200" dirty="0"/>
              <a:t>Definitely</a:t>
            </a:r>
          </a:p>
        </p:txBody>
      </p:sp>
    </p:spTree>
    <p:extLst>
      <p:ext uri="{BB962C8B-B14F-4D97-AF65-F5344CB8AC3E}">
        <p14:creationId xmlns:p14="http://schemas.microsoft.com/office/powerpoint/2010/main" val="31114796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86C8-EC31-457B-A6FB-926A50B1A04A}"/>
              </a:ext>
            </a:extLst>
          </p:cNvPr>
          <p:cNvSpPr>
            <a:spLocks noGrp="1"/>
          </p:cNvSpPr>
          <p:nvPr>
            <p:ph type="title"/>
          </p:nvPr>
        </p:nvSpPr>
        <p:spPr>
          <a:xfrm>
            <a:off x="704151" y="103155"/>
            <a:ext cx="11880979" cy="549988"/>
          </a:xfrm>
        </p:spPr>
        <p:txBody>
          <a:bodyPr>
            <a:normAutofit fontScale="90000"/>
          </a:bodyPr>
          <a:lstStyle/>
          <a:p>
            <a:r>
              <a:rPr lang="en-US" sz="3200" dirty="0"/>
              <a:t>It is fair that only people with subscriptions can access peer-reviewed research.</a:t>
            </a:r>
          </a:p>
        </p:txBody>
      </p:sp>
      <p:sp>
        <p:nvSpPr>
          <p:cNvPr id="3" name="Content Placeholder 2">
            <a:extLst>
              <a:ext uri="{FF2B5EF4-FFF2-40B4-BE49-F238E27FC236}">
                <a16:creationId xmlns:a16="http://schemas.microsoft.com/office/drawing/2014/main" id="{4464C7E1-46E6-45A6-9A5E-3914D973512A}"/>
              </a:ext>
            </a:extLst>
          </p:cNvPr>
          <p:cNvSpPr>
            <a:spLocks noGrp="1"/>
          </p:cNvSpPr>
          <p:nvPr>
            <p:ph sz="half" idx="1"/>
          </p:nvPr>
        </p:nvSpPr>
        <p:spPr>
          <a:xfrm>
            <a:off x="897775" y="1180406"/>
            <a:ext cx="11138714" cy="5677593"/>
          </a:xfrm>
        </p:spPr>
        <p:txBody>
          <a:bodyPr>
            <a:normAutofit fontScale="32500" lnSpcReduction="20000"/>
          </a:bodyPr>
          <a:lstStyle/>
          <a:p>
            <a:pPr marL="0" indent="0">
              <a:buNone/>
            </a:pPr>
            <a:r>
              <a:rPr lang="en-US" sz="4300" i="1" u="sng" dirty="0"/>
              <a:t>Definitely Not (1 or 2)</a:t>
            </a:r>
          </a:p>
          <a:p>
            <a:pPr marL="0" indent="0">
              <a:buNone/>
            </a:pPr>
            <a:r>
              <a:rPr lang="en-US" sz="4300" dirty="0" smtClean="0"/>
              <a:t>Everyone </a:t>
            </a:r>
            <a:r>
              <a:rPr lang="en-US" sz="4300" dirty="0"/>
              <a:t>should have access to scientific research so they aren’t misinformed. (Freshman, Mechanical Engineering)</a:t>
            </a:r>
          </a:p>
          <a:p>
            <a:pPr marL="0" indent="0">
              <a:buNone/>
            </a:pPr>
            <a:endParaRPr lang="en-US" sz="4300" dirty="0"/>
          </a:p>
          <a:p>
            <a:pPr marL="0" indent="0" algn="r">
              <a:buNone/>
            </a:pPr>
            <a:r>
              <a:rPr lang="en-US" sz="4300" b="1" dirty="0"/>
              <a:t>Research should be available at low to no cost so people have the ability to properly educate themselves on subjects of interest. Subscription fees only serve as a barrier for people who want to educate themselves, but do not have the means to do so. </a:t>
            </a:r>
          </a:p>
          <a:p>
            <a:pPr marL="0" indent="0" algn="r">
              <a:buNone/>
            </a:pPr>
            <a:r>
              <a:rPr lang="en-US" sz="4300" dirty="0"/>
              <a:t>(Junior, Environmental Science)</a:t>
            </a:r>
          </a:p>
          <a:p>
            <a:pPr marL="0" indent="0">
              <a:buNone/>
            </a:pPr>
            <a:endParaRPr lang="en-US" sz="4300" dirty="0"/>
          </a:p>
          <a:p>
            <a:pPr marL="0" indent="0">
              <a:buNone/>
            </a:pPr>
            <a:r>
              <a:rPr lang="en-US" sz="4300" dirty="0"/>
              <a:t>Access to information is important for everyone. (Senior, Journalism)</a:t>
            </a:r>
          </a:p>
          <a:p>
            <a:pPr marL="0" indent="0">
              <a:buNone/>
            </a:pPr>
            <a:endParaRPr lang="en-US" sz="4300" dirty="0"/>
          </a:p>
          <a:p>
            <a:pPr marL="0" indent="0" algn="r">
              <a:buNone/>
            </a:pPr>
            <a:r>
              <a:rPr lang="en-US" sz="4300" dirty="0"/>
              <a:t>People should have free access to knowledge. (Sophomore, Philanthropy)</a:t>
            </a:r>
          </a:p>
          <a:p>
            <a:pPr marL="0" indent="0">
              <a:buNone/>
            </a:pPr>
            <a:endParaRPr lang="en-US" sz="4300" dirty="0"/>
          </a:p>
          <a:p>
            <a:pPr marL="0" indent="0">
              <a:buNone/>
            </a:pPr>
            <a:r>
              <a:rPr lang="en-US" sz="4300" b="1" dirty="0"/>
              <a:t>Paywalls prevent the growth of knowledge. </a:t>
            </a:r>
            <a:r>
              <a:rPr lang="en-US" sz="4300" dirty="0"/>
              <a:t>(Senior, CIT)</a:t>
            </a:r>
          </a:p>
          <a:p>
            <a:pPr marL="0" indent="0">
              <a:buNone/>
            </a:pPr>
            <a:endParaRPr lang="en-US" sz="4300" dirty="0"/>
          </a:p>
          <a:p>
            <a:pPr marL="0" indent="0" algn="r">
              <a:buNone/>
            </a:pPr>
            <a:r>
              <a:rPr lang="en-US" sz="4300" dirty="0"/>
              <a:t>Peer reviewed research should be at least accessible to the author. (Freshman, Policy Studies)</a:t>
            </a:r>
          </a:p>
          <a:p>
            <a:pPr marL="0" indent="0">
              <a:buNone/>
            </a:pPr>
            <a:endParaRPr lang="en-US" sz="4300" dirty="0"/>
          </a:p>
          <a:p>
            <a:pPr marL="0" indent="0">
              <a:buNone/>
            </a:pPr>
            <a:r>
              <a:rPr lang="en-US" sz="4300" b="1" dirty="0"/>
              <a:t>Pay-walls to access scholarly journals create gatekeeping that limits access to leading, peer-reviewed research. It essentially creates a disconnect between experts in respective fields and students and the “lay-man.” </a:t>
            </a:r>
            <a:r>
              <a:rPr lang="en-US" sz="4300" dirty="0"/>
              <a:t>(Graduate Student, English)</a:t>
            </a:r>
          </a:p>
          <a:p>
            <a:pPr marL="0" indent="0">
              <a:buNone/>
            </a:pPr>
            <a:endParaRPr lang="en-US" sz="4300" dirty="0"/>
          </a:p>
          <a:p>
            <a:pPr marL="0" indent="0" algn="r">
              <a:buNone/>
            </a:pPr>
            <a:r>
              <a:rPr lang="en-US" sz="4300" dirty="0"/>
              <a:t>Most research is paid for with public funds. (Senior, Economics)</a:t>
            </a:r>
          </a:p>
          <a:p>
            <a:endParaRPr lang="en-US" dirty="0"/>
          </a:p>
        </p:txBody>
      </p:sp>
    </p:spTree>
    <p:extLst>
      <p:ext uri="{BB962C8B-B14F-4D97-AF65-F5344CB8AC3E}">
        <p14:creationId xmlns:p14="http://schemas.microsoft.com/office/powerpoint/2010/main" val="30848680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86C8-EC31-457B-A6FB-926A50B1A04A}"/>
              </a:ext>
            </a:extLst>
          </p:cNvPr>
          <p:cNvSpPr>
            <a:spLocks noGrp="1"/>
          </p:cNvSpPr>
          <p:nvPr>
            <p:ph type="title"/>
          </p:nvPr>
        </p:nvSpPr>
        <p:spPr>
          <a:xfrm>
            <a:off x="787278" y="119781"/>
            <a:ext cx="11880979" cy="549988"/>
          </a:xfrm>
        </p:spPr>
        <p:txBody>
          <a:bodyPr>
            <a:normAutofit fontScale="90000"/>
          </a:bodyPr>
          <a:lstStyle/>
          <a:p>
            <a:r>
              <a:rPr lang="en-US" sz="3200" dirty="0"/>
              <a:t>It is fair that only people with subscriptions can access peer-reviewed research.</a:t>
            </a:r>
          </a:p>
        </p:txBody>
      </p:sp>
      <p:sp>
        <p:nvSpPr>
          <p:cNvPr id="6" name="Content Placeholder 3">
            <a:extLst>
              <a:ext uri="{FF2B5EF4-FFF2-40B4-BE49-F238E27FC236}">
                <a16:creationId xmlns:a16="http://schemas.microsoft.com/office/drawing/2014/main" id="{1A6FE324-CDA3-4751-9E58-A6C825641071}"/>
              </a:ext>
            </a:extLst>
          </p:cNvPr>
          <p:cNvSpPr txBox="1">
            <a:spLocks/>
          </p:cNvSpPr>
          <p:nvPr/>
        </p:nvSpPr>
        <p:spPr>
          <a:xfrm>
            <a:off x="889462" y="1005840"/>
            <a:ext cx="11147028" cy="585216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1600" i="1" u="sng" dirty="0"/>
              <a:t>Neutral (3)</a:t>
            </a:r>
          </a:p>
          <a:p>
            <a:pPr marL="0" indent="0">
              <a:buFont typeface="Arial" panose="020B0604020202020204" pitchFamily="34" charset="0"/>
              <a:buNone/>
            </a:pPr>
            <a:endParaRPr lang="en-US" sz="1500" i="1" dirty="0"/>
          </a:p>
          <a:p>
            <a:pPr marL="0" indent="0">
              <a:buNone/>
            </a:pPr>
            <a:r>
              <a:rPr lang="en-US" sz="1600" dirty="0"/>
              <a:t>I'd love to access the articles without a subscription, but I understand that people need to get paid for their work. (Sophomore, Media Arts and Science)</a:t>
            </a:r>
          </a:p>
          <a:p>
            <a:pPr marL="0" indent="0">
              <a:buNone/>
            </a:pPr>
            <a:endParaRPr lang="en-US" sz="1600" dirty="0"/>
          </a:p>
          <a:p>
            <a:pPr marL="0" indent="0" algn="r">
              <a:buNone/>
            </a:pPr>
            <a:r>
              <a:rPr lang="en-US" sz="1600" b="1" dirty="0"/>
              <a:t>Everything costs money.</a:t>
            </a:r>
            <a:r>
              <a:rPr lang="en-US" sz="1600" dirty="0"/>
              <a:t> (Junior, Sports Management)</a:t>
            </a:r>
          </a:p>
          <a:p>
            <a:pPr marL="0" indent="0">
              <a:buNone/>
            </a:pPr>
            <a:endParaRPr lang="en-US" sz="1600" dirty="0"/>
          </a:p>
          <a:p>
            <a:pPr marL="0" indent="0">
              <a:buNone/>
            </a:pPr>
            <a:r>
              <a:rPr lang="en-US" sz="1600" dirty="0"/>
              <a:t>I feel everyone should have access to reputable information. (Senior, Tourism, Event, and Sports Management)</a:t>
            </a:r>
          </a:p>
          <a:p>
            <a:pPr marL="0" indent="0">
              <a:buNone/>
            </a:pPr>
            <a:endParaRPr lang="en-US" sz="1600" dirty="0"/>
          </a:p>
          <a:p>
            <a:pPr marL="0" indent="0" algn="r">
              <a:buNone/>
            </a:pPr>
            <a:r>
              <a:rPr lang="en-US" sz="1600" b="1" dirty="0"/>
              <a:t>Knowledge should be accessed by all. It's how society can fully innovate. </a:t>
            </a:r>
            <a:r>
              <a:rPr lang="en-US" sz="1600" dirty="0"/>
              <a:t>(Junior, Social Studies Education)</a:t>
            </a:r>
          </a:p>
          <a:p>
            <a:pPr marL="0" indent="0">
              <a:buNone/>
            </a:pPr>
            <a:endParaRPr lang="en-US" sz="1600" dirty="0"/>
          </a:p>
          <a:p>
            <a:pPr marL="0" indent="0">
              <a:buNone/>
            </a:pPr>
            <a:r>
              <a:rPr lang="en-US" sz="1600" dirty="0"/>
              <a:t>I feel people should have equal opportunity to access these avenues of research. (Sophomore, Business)</a:t>
            </a:r>
          </a:p>
          <a:p>
            <a:endParaRPr lang="en-US" dirty="0"/>
          </a:p>
          <a:p>
            <a:pPr marL="0" indent="0">
              <a:buNone/>
            </a:pPr>
            <a:endParaRPr lang="en-US" dirty="0"/>
          </a:p>
        </p:txBody>
      </p:sp>
    </p:spTree>
    <p:extLst>
      <p:ext uri="{BB962C8B-B14F-4D97-AF65-F5344CB8AC3E}">
        <p14:creationId xmlns:p14="http://schemas.microsoft.com/office/powerpoint/2010/main" val="25281786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E86C8-EC31-457B-A6FB-926A50B1A04A}"/>
              </a:ext>
            </a:extLst>
          </p:cNvPr>
          <p:cNvSpPr>
            <a:spLocks noGrp="1"/>
          </p:cNvSpPr>
          <p:nvPr>
            <p:ph type="title"/>
          </p:nvPr>
        </p:nvSpPr>
        <p:spPr>
          <a:xfrm>
            <a:off x="820529" y="78217"/>
            <a:ext cx="11880979" cy="549988"/>
          </a:xfrm>
        </p:spPr>
        <p:txBody>
          <a:bodyPr>
            <a:normAutofit fontScale="90000"/>
          </a:bodyPr>
          <a:lstStyle/>
          <a:p>
            <a:r>
              <a:rPr lang="en-US" sz="3200" dirty="0"/>
              <a:t>It is fair that only people with subscriptions can access peer-reviewed research.</a:t>
            </a:r>
          </a:p>
        </p:txBody>
      </p:sp>
      <p:sp>
        <p:nvSpPr>
          <p:cNvPr id="4" name="Content Placeholder 3">
            <a:extLst>
              <a:ext uri="{FF2B5EF4-FFF2-40B4-BE49-F238E27FC236}">
                <a16:creationId xmlns:a16="http://schemas.microsoft.com/office/drawing/2014/main" id="{66ECA1B2-FBAE-4F20-94D0-C78F36D6A41F}"/>
              </a:ext>
            </a:extLst>
          </p:cNvPr>
          <p:cNvSpPr>
            <a:spLocks noGrp="1"/>
          </p:cNvSpPr>
          <p:nvPr>
            <p:ph sz="half" idx="2"/>
          </p:nvPr>
        </p:nvSpPr>
        <p:spPr>
          <a:xfrm>
            <a:off x="914400" y="628205"/>
            <a:ext cx="11122090" cy="6229795"/>
          </a:xfrm>
        </p:spPr>
        <p:txBody>
          <a:bodyPr>
            <a:noAutofit/>
          </a:bodyPr>
          <a:lstStyle/>
          <a:p>
            <a:pPr marL="0" indent="0">
              <a:buNone/>
            </a:pPr>
            <a:endParaRPr lang="en-US" sz="1600" i="1" u="sng" dirty="0" smtClean="0"/>
          </a:p>
          <a:p>
            <a:pPr marL="0" indent="0">
              <a:buNone/>
            </a:pPr>
            <a:r>
              <a:rPr lang="en-US" sz="1600" i="1" u="sng" dirty="0" smtClean="0"/>
              <a:t>Definitely </a:t>
            </a:r>
            <a:r>
              <a:rPr lang="en-US" sz="1600" i="1" u="sng" dirty="0"/>
              <a:t>(4 or 5)</a:t>
            </a:r>
          </a:p>
          <a:p>
            <a:pPr marL="0" indent="0">
              <a:buNone/>
            </a:pPr>
            <a:r>
              <a:rPr lang="en-US" sz="1600" dirty="0" smtClean="0"/>
              <a:t>I </a:t>
            </a:r>
            <a:r>
              <a:rPr lang="en-US" sz="1600" dirty="0"/>
              <a:t>think that if it gives you a leg up, then you should have to pay. (Sophomore, Audio Engineering and Music Technology)</a:t>
            </a:r>
          </a:p>
          <a:p>
            <a:pPr marL="0" indent="0">
              <a:buNone/>
            </a:pPr>
            <a:endParaRPr lang="en-US" sz="1600" dirty="0"/>
          </a:p>
          <a:p>
            <a:pPr marL="0" indent="0" algn="r">
              <a:buNone/>
            </a:pPr>
            <a:r>
              <a:rPr lang="en-US" sz="1600" dirty="0"/>
              <a:t>As a business student, you need to make a profit. (Senior, Finance and Management)</a:t>
            </a:r>
          </a:p>
          <a:p>
            <a:pPr marL="0" indent="0">
              <a:buNone/>
            </a:pPr>
            <a:endParaRPr lang="en-US" sz="1600" b="1" dirty="0"/>
          </a:p>
          <a:p>
            <a:pPr marL="0" indent="0">
              <a:buNone/>
            </a:pPr>
            <a:r>
              <a:rPr lang="en-US" sz="1600" b="1" dirty="0"/>
              <a:t>They spent a lot of money doing research and so they should have the right to charge a little at least. </a:t>
            </a:r>
            <a:r>
              <a:rPr lang="en-US" sz="1600" dirty="0"/>
              <a:t>(Freshman, Biology)</a:t>
            </a:r>
          </a:p>
          <a:p>
            <a:pPr marL="0" indent="0">
              <a:buNone/>
            </a:pPr>
            <a:endParaRPr lang="en-US" sz="1600" dirty="0"/>
          </a:p>
          <a:p>
            <a:pPr marL="0" indent="0" algn="r">
              <a:buNone/>
            </a:pPr>
            <a:r>
              <a:rPr lang="en-US" sz="1600" dirty="0"/>
              <a:t>Because some information took a lot of money and time to get. (Sophomore, Media Arts and Science)</a:t>
            </a:r>
          </a:p>
          <a:p>
            <a:pPr marL="0" indent="0">
              <a:buNone/>
            </a:pPr>
            <a:endParaRPr lang="en-US" sz="1600" b="1" dirty="0"/>
          </a:p>
          <a:p>
            <a:pPr marL="0" indent="0">
              <a:buNone/>
            </a:pPr>
            <a:r>
              <a:rPr lang="en-US" sz="1600" b="1" dirty="0"/>
              <a:t>I think that people should have to buy so that the people [doing] the research can get paid.</a:t>
            </a:r>
            <a:r>
              <a:rPr lang="en-US" sz="1600" dirty="0"/>
              <a:t> (Freshman, Nursing) </a:t>
            </a:r>
          </a:p>
          <a:p>
            <a:pPr marL="0" indent="0" algn="r">
              <a:buNone/>
            </a:pPr>
            <a:endParaRPr lang="en-US" sz="1600" dirty="0"/>
          </a:p>
          <a:p>
            <a:pPr marL="0" indent="0" algn="r">
              <a:buNone/>
            </a:pPr>
            <a:r>
              <a:rPr lang="en-US" sz="1600" dirty="0" smtClean="0"/>
              <a:t>Any </a:t>
            </a:r>
            <a:r>
              <a:rPr lang="en-US" sz="1600" dirty="0"/>
              <a:t>research that is reviewed by members of a specific group should be oriented for only members who have payed for membership, and thus those who have put in the time to review these pieces should be rewarded for the effort that they have put in. (Freshman, Chemistry)</a:t>
            </a:r>
          </a:p>
          <a:p>
            <a:pPr marL="0" indent="0">
              <a:buNone/>
            </a:pPr>
            <a:endParaRPr lang="en-US" sz="1600" b="1" dirty="0"/>
          </a:p>
          <a:p>
            <a:pPr marL="0" indent="0">
              <a:buNone/>
            </a:pPr>
            <a:r>
              <a:rPr lang="en-US" sz="1600" b="1" dirty="0"/>
              <a:t>Peers spend their valuable time, so they deserve compensation. </a:t>
            </a:r>
            <a:r>
              <a:rPr lang="en-US" sz="1600" dirty="0"/>
              <a:t>(Freshman, Chemistry)</a:t>
            </a:r>
          </a:p>
        </p:txBody>
      </p:sp>
    </p:spTree>
    <p:extLst>
      <p:ext uri="{BB962C8B-B14F-4D97-AF65-F5344CB8AC3E}">
        <p14:creationId xmlns:p14="http://schemas.microsoft.com/office/powerpoint/2010/main" val="32760645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Final Takeaways</a:t>
            </a:r>
            <a:endParaRPr lang="en-US" dirty="0"/>
          </a:p>
        </p:txBody>
      </p:sp>
      <p:sp>
        <p:nvSpPr>
          <p:cNvPr id="3" name="Text Placeholder 2"/>
          <p:cNvSpPr>
            <a:spLocks noGrp="1"/>
          </p:cNvSpPr>
          <p:nvPr>
            <p:ph type="body" idx="1"/>
          </p:nvPr>
        </p:nvSpPr>
        <p:spPr/>
        <p:txBody>
          <a:bodyPr/>
          <a:lstStyle/>
          <a:p>
            <a:r>
              <a:rPr lang="en-US" dirty="0" smtClean="0"/>
              <a:t>(The next one is the most important slide!)</a:t>
            </a:r>
            <a:endParaRPr lang="en-US" dirty="0"/>
          </a:p>
        </p:txBody>
      </p:sp>
    </p:spTree>
    <p:extLst>
      <p:ext uri="{BB962C8B-B14F-4D97-AF65-F5344CB8AC3E}">
        <p14:creationId xmlns:p14="http://schemas.microsoft.com/office/powerpoint/2010/main" val="3523876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2712" y="112222"/>
            <a:ext cx="9601200" cy="1485900"/>
          </a:xfrm>
        </p:spPr>
        <p:txBody>
          <a:bodyPr>
            <a:normAutofit/>
          </a:bodyPr>
          <a:lstStyle/>
          <a:p>
            <a:r>
              <a:rPr lang="en-US" sz="3600" dirty="0" smtClean="0"/>
              <a:t>We shouldn’t be neutral!</a:t>
            </a:r>
            <a:endParaRPr lang="en-US" sz="3600" dirty="0"/>
          </a:p>
        </p:txBody>
      </p:sp>
      <p:sp>
        <p:nvSpPr>
          <p:cNvPr id="3" name="Content Placeholder 2"/>
          <p:cNvSpPr>
            <a:spLocks noGrp="1"/>
          </p:cNvSpPr>
          <p:nvPr>
            <p:ph sz="half" idx="1"/>
          </p:nvPr>
        </p:nvSpPr>
        <p:spPr>
          <a:xfrm>
            <a:off x="1371600" y="1072342"/>
            <a:ext cx="4447786" cy="4736869"/>
          </a:xfrm>
        </p:spPr>
        <p:txBody>
          <a:bodyPr>
            <a:normAutofit fontScale="92500" lnSpcReduction="10000"/>
          </a:bodyPr>
          <a:lstStyle/>
          <a:p>
            <a:pPr marL="0" indent="0">
              <a:buNone/>
            </a:pPr>
            <a:r>
              <a:rPr lang="en-US" dirty="0" smtClean="0"/>
              <a:t>What’s the point?</a:t>
            </a:r>
          </a:p>
          <a:p>
            <a:pPr marL="0" indent="0">
              <a:buNone/>
            </a:pPr>
            <a:endParaRPr lang="en-US" dirty="0" smtClean="0"/>
          </a:p>
          <a:p>
            <a:pPr lvl="1"/>
            <a:r>
              <a:rPr lang="en-US" dirty="0" smtClean="0"/>
              <a:t>Open access gives anyone with an internet connection access to health-related research.</a:t>
            </a:r>
          </a:p>
          <a:p>
            <a:pPr marL="530352" lvl="1" indent="0">
              <a:buNone/>
            </a:pPr>
            <a:endParaRPr lang="en-US" dirty="0" smtClean="0"/>
          </a:p>
          <a:p>
            <a:pPr lvl="1"/>
            <a:r>
              <a:rPr lang="en-US" dirty="0" smtClean="0"/>
              <a:t>This access exists regardless of income, education, geographic location, or any other factor.</a:t>
            </a:r>
          </a:p>
          <a:p>
            <a:pPr marL="530352" lvl="1" indent="0">
              <a:buNone/>
            </a:pPr>
            <a:endParaRPr lang="en-US" dirty="0" smtClean="0"/>
          </a:p>
          <a:p>
            <a:pPr lvl="1"/>
            <a:r>
              <a:rPr lang="en-US" dirty="0" smtClean="0"/>
              <a:t>It promotes health equity, citizen science, and helps to create a more informed public.</a:t>
            </a:r>
            <a:endParaRPr lang="en-US" dirty="0"/>
          </a:p>
        </p:txBody>
      </p:sp>
      <p:sp>
        <p:nvSpPr>
          <p:cNvPr id="4" name="Content Placeholder 3"/>
          <p:cNvSpPr>
            <a:spLocks noGrp="1"/>
          </p:cNvSpPr>
          <p:nvPr>
            <p:ph sz="half" idx="2"/>
          </p:nvPr>
        </p:nvSpPr>
        <p:spPr>
          <a:xfrm>
            <a:off x="6525402" y="1072343"/>
            <a:ext cx="5153803" cy="4736868"/>
          </a:xfrm>
        </p:spPr>
        <p:txBody>
          <a:bodyPr>
            <a:normAutofit fontScale="92500" lnSpcReduction="10000"/>
          </a:bodyPr>
          <a:lstStyle/>
          <a:p>
            <a:pPr marL="0" indent="0">
              <a:buNone/>
            </a:pPr>
            <a:r>
              <a:rPr lang="en-US" dirty="0" smtClean="0"/>
              <a:t>Why Should Librarians Advocate for Open?</a:t>
            </a:r>
          </a:p>
          <a:p>
            <a:pPr marL="0" indent="0">
              <a:buNone/>
            </a:pPr>
            <a:endParaRPr lang="en-US" dirty="0" smtClean="0"/>
          </a:p>
          <a:p>
            <a:r>
              <a:rPr lang="en-US" dirty="0" smtClean="0"/>
              <a:t>Allows patients and their families to better understand a diagnosis, and to advocate for their own heath.</a:t>
            </a:r>
          </a:p>
          <a:p>
            <a:r>
              <a:rPr lang="en-US" dirty="0" smtClean="0"/>
              <a:t>Provides access to current research for healthcare providers who may not be able to afford article fees or journal subscriptions.</a:t>
            </a:r>
          </a:p>
          <a:p>
            <a:r>
              <a:rPr lang="en-US" dirty="0" smtClean="0"/>
              <a:t>Makes increasingly more sense, as public and donation dollars fund medical research.</a:t>
            </a:r>
          </a:p>
          <a:p>
            <a:r>
              <a:rPr lang="en-US" dirty="0"/>
              <a:t>Offers an opportunity to question who is being disenfranchised by paywalls.</a:t>
            </a:r>
          </a:p>
          <a:p>
            <a:r>
              <a:rPr lang="en-US" dirty="0" smtClean="0"/>
              <a:t>Dismantles the traditional model of publishing that perpetuates blind allegiance to impact factors and journal “reputation”.</a:t>
            </a:r>
          </a:p>
          <a:p>
            <a:endParaRPr lang="en-US" dirty="0"/>
          </a:p>
        </p:txBody>
      </p:sp>
      <p:sp>
        <p:nvSpPr>
          <p:cNvPr id="5" name="Rectangle 4"/>
          <p:cNvSpPr/>
          <p:nvPr/>
        </p:nvSpPr>
        <p:spPr>
          <a:xfrm>
            <a:off x="1584784" y="5992092"/>
            <a:ext cx="9736974" cy="646331"/>
          </a:xfrm>
          <a:prstGeom prst="rect">
            <a:avLst/>
          </a:prstGeom>
        </p:spPr>
        <p:txBody>
          <a:bodyPr wrap="square">
            <a:spAutoFit/>
          </a:bodyPr>
          <a:lstStyle/>
          <a:p>
            <a:r>
              <a:rPr lang="en-US" i="1" dirty="0"/>
              <a:t>Personal responsibility plays a key role in health, but the choices we make depend on the choices we have available to us</a:t>
            </a:r>
            <a:r>
              <a:rPr lang="en-US" i="1" dirty="0" smtClean="0"/>
              <a:t>. (Robert Wood Johnson Foundation)</a:t>
            </a:r>
            <a:endParaRPr lang="en-US" i="1" dirty="0"/>
          </a:p>
        </p:txBody>
      </p:sp>
    </p:spTree>
    <p:extLst>
      <p:ext uri="{BB962C8B-B14F-4D97-AF65-F5344CB8AC3E}">
        <p14:creationId xmlns:p14="http://schemas.microsoft.com/office/powerpoint/2010/main" val="15937233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dirty="0" smtClean="0"/>
              <a:t>Questions?</a:t>
            </a:r>
            <a:endParaRPr lang="en-US" dirty="0"/>
          </a:p>
        </p:txBody>
      </p:sp>
      <p:sp>
        <p:nvSpPr>
          <p:cNvPr id="6" name="Subtitle 5"/>
          <p:cNvSpPr>
            <a:spLocks noGrp="1"/>
          </p:cNvSpPr>
          <p:nvPr>
            <p:ph type="subTitle" idx="1"/>
          </p:nvPr>
        </p:nvSpPr>
        <p:spPr>
          <a:xfrm>
            <a:off x="2679906" y="3956279"/>
            <a:ext cx="6831673" cy="1388805"/>
          </a:xfrm>
        </p:spPr>
        <p:txBody>
          <a:bodyPr>
            <a:normAutofit fontScale="92500" lnSpcReduction="20000"/>
          </a:bodyPr>
          <a:lstStyle/>
          <a:p>
            <a:r>
              <a:rPr lang="en-US" dirty="0" smtClean="0"/>
              <a:t>Thank you!</a:t>
            </a:r>
          </a:p>
          <a:p>
            <a:endParaRPr lang="en-US" dirty="0" smtClean="0"/>
          </a:p>
          <a:p>
            <a:r>
              <a:rPr lang="en-US" dirty="0" smtClean="0"/>
              <a:t>Caitlin Pike</a:t>
            </a:r>
          </a:p>
          <a:p>
            <a:r>
              <a:rPr lang="en-US" dirty="0" smtClean="0"/>
              <a:t>caiapike@iupui.edu</a:t>
            </a:r>
            <a:endParaRPr lang="en-US" dirty="0"/>
          </a:p>
        </p:txBody>
      </p:sp>
    </p:spTree>
    <p:extLst>
      <p:ext uri="{BB962C8B-B14F-4D97-AF65-F5344CB8AC3E}">
        <p14:creationId xmlns:p14="http://schemas.microsoft.com/office/powerpoint/2010/main" val="7501794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txBox="1">
            <a:spLocks noChangeArrowheads="1"/>
          </p:cNvSpPr>
          <p:nvPr/>
        </p:nvSpPr>
        <p:spPr bwMode="auto">
          <a:xfrm>
            <a:off x="2438400" y="1828800"/>
            <a:ext cx="81534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257175">
              <a:defRPr b="1">
                <a:solidFill>
                  <a:schemeClr val="tx1"/>
                </a:solidFill>
                <a:latin typeface="Verdana" panose="020B0604030504040204" pitchFamily="34" charset="0"/>
                <a:ea typeface="MS PGothic" panose="020B0600070205080204" pitchFamily="34" charset="-128"/>
              </a:defRPr>
            </a:lvl1pPr>
            <a:lvl2pPr marL="742950" indent="-285750" defTabSz="257175">
              <a:defRPr b="1">
                <a:solidFill>
                  <a:schemeClr val="tx1"/>
                </a:solidFill>
                <a:latin typeface="Verdana" panose="020B0604030504040204" pitchFamily="34" charset="0"/>
                <a:ea typeface="MS PGothic" panose="020B0600070205080204" pitchFamily="34" charset="-128"/>
              </a:defRPr>
            </a:lvl2pPr>
            <a:lvl3pPr marL="1143000" indent="-228600" defTabSz="257175">
              <a:defRPr b="1">
                <a:solidFill>
                  <a:schemeClr val="tx1"/>
                </a:solidFill>
                <a:latin typeface="Verdana" panose="020B0604030504040204" pitchFamily="34" charset="0"/>
                <a:ea typeface="MS PGothic" panose="020B0600070205080204" pitchFamily="34" charset="-128"/>
              </a:defRPr>
            </a:lvl3pPr>
            <a:lvl4pPr marL="1600200" indent="-228600" defTabSz="257175">
              <a:defRPr b="1">
                <a:solidFill>
                  <a:schemeClr val="tx1"/>
                </a:solidFill>
                <a:latin typeface="Verdana" panose="020B0604030504040204" pitchFamily="34" charset="0"/>
                <a:ea typeface="MS PGothic" panose="020B0600070205080204" pitchFamily="34" charset="-128"/>
              </a:defRPr>
            </a:lvl4pPr>
            <a:lvl5pPr marL="2057400" indent="-228600" defTabSz="257175">
              <a:defRPr b="1">
                <a:solidFill>
                  <a:schemeClr val="tx1"/>
                </a:solidFill>
                <a:latin typeface="Verdana" panose="020B0604030504040204" pitchFamily="34" charset="0"/>
                <a:ea typeface="MS PGothic" panose="020B0600070205080204" pitchFamily="34" charset="-128"/>
              </a:defRPr>
            </a:lvl5pPr>
            <a:lvl6pPr marL="2514600" indent="-228600" defTabSz="257175"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defTabSz="257175"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defTabSz="257175"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defTabSz="257175"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fontAlgn="base">
              <a:spcBef>
                <a:spcPct val="20000"/>
              </a:spcBef>
              <a:spcAft>
                <a:spcPct val="0"/>
              </a:spcAft>
              <a:buClr>
                <a:srgbClr val="F79646"/>
              </a:buClr>
            </a:pPr>
            <a:endParaRPr lang="en-US" altLang="en-US" sz="1600" b="0">
              <a:solidFill>
                <a:prstClr val="black"/>
              </a:solidFill>
              <a:latin typeface="Arial" panose="020B0604020202020204" pitchFamily="34" charset="0"/>
              <a:cs typeface="Arial" panose="020B0604020202020204" pitchFamily="34" charset="0"/>
            </a:endParaRPr>
          </a:p>
          <a:p>
            <a:pPr algn="ctr" fontAlgn="base">
              <a:spcBef>
                <a:spcPct val="20000"/>
              </a:spcBef>
              <a:spcAft>
                <a:spcPct val="0"/>
              </a:spcAft>
              <a:buClr>
                <a:srgbClr val="F79646"/>
              </a:buClr>
            </a:pPr>
            <a:r>
              <a:rPr lang="en-US" altLang="en-US" b="0">
                <a:solidFill>
                  <a:srgbClr val="000000"/>
                </a:solidFill>
                <a:latin typeface="Arial" panose="020B0604020202020204" pitchFamily="34" charset="0"/>
                <a:cs typeface="Arial" panose="020B0604020202020204" pitchFamily="34" charset="0"/>
              </a:rPr>
              <a:t>Bharat Mehra</a:t>
            </a:r>
          </a:p>
          <a:p>
            <a:pPr algn="ctr" fontAlgn="base">
              <a:spcBef>
                <a:spcPct val="20000"/>
              </a:spcBef>
              <a:spcAft>
                <a:spcPct val="0"/>
              </a:spcAft>
              <a:buClr>
                <a:srgbClr val="F79646"/>
              </a:buClr>
            </a:pPr>
            <a:r>
              <a:rPr lang="en-US" altLang="en-US" b="0">
                <a:solidFill>
                  <a:srgbClr val="000000"/>
                </a:solidFill>
                <a:latin typeface="Arial" panose="020B0604020202020204" pitchFamily="34" charset="0"/>
                <a:cs typeface="Arial" panose="020B0604020202020204" pitchFamily="34" charset="0"/>
              </a:rPr>
              <a:t>Professor &amp; EBSCO Endowed Chair in Social Justice </a:t>
            </a:r>
          </a:p>
          <a:p>
            <a:pPr algn="ctr" fontAlgn="base">
              <a:spcBef>
                <a:spcPct val="20000"/>
              </a:spcBef>
              <a:spcAft>
                <a:spcPct val="0"/>
              </a:spcAft>
              <a:buClr>
                <a:srgbClr val="F79646"/>
              </a:buClr>
            </a:pPr>
            <a:r>
              <a:rPr lang="en-US" altLang="en-US" b="0">
                <a:solidFill>
                  <a:srgbClr val="000000"/>
                </a:solidFill>
                <a:latin typeface="Arial" panose="020B0604020202020204" pitchFamily="34" charset="0"/>
                <a:cs typeface="Arial" panose="020B0604020202020204" pitchFamily="34" charset="0"/>
              </a:rPr>
              <a:t>School of Library &amp; Information Studies, University of Alabama </a:t>
            </a:r>
          </a:p>
          <a:p>
            <a:pPr algn="ctr" fontAlgn="base">
              <a:spcBef>
                <a:spcPct val="20000"/>
              </a:spcBef>
              <a:spcAft>
                <a:spcPct val="0"/>
              </a:spcAft>
              <a:buClr>
                <a:srgbClr val="F79646"/>
              </a:buClr>
            </a:pPr>
            <a:endParaRPr lang="en-US" altLang="en-US" b="0">
              <a:solidFill>
                <a:srgbClr val="000000"/>
              </a:solidFill>
              <a:latin typeface="Arial" panose="020B0604020202020204" pitchFamily="34" charset="0"/>
              <a:cs typeface="Arial" panose="020B0604020202020204" pitchFamily="34" charset="0"/>
            </a:endParaRPr>
          </a:p>
          <a:p>
            <a:pPr algn="ctr" eaLnBrk="0" fontAlgn="base" hangingPunct="0">
              <a:spcBef>
                <a:spcPct val="0"/>
              </a:spcBef>
              <a:spcAft>
                <a:spcPct val="0"/>
              </a:spcAft>
            </a:pPr>
            <a:r>
              <a:rPr lang="en-US" altLang="en-US" b="0">
                <a:solidFill>
                  <a:prstClr val="black"/>
                </a:solidFill>
                <a:latin typeface="Arial" panose="020B0604020202020204" pitchFamily="34" charset="0"/>
                <a:cs typeface="Arial" panose="020B0604020202020204" pitchFamily="34" charset="0"/>
              </a:rPr>
              <a:t>Everette Scott Sikes, Doctoral Student, School of Information Sciences, University of Tennessee.</a:t>
            </a:r>
          </a:p>
          <a:p>
            <a:pPr algn="ctr" eaLnBrk="0" fontAlgn="base" hangingPunct="0">
              <a:spcBef>
                <a:spcPct val="0"/>
              </a:spcBef>
              <a:spcAft>
                <a:spcPct val="0"/>
              </a:spcAft>
            </a:pPr>
            <a:r>
              <a:rPr lang="en-US" altLang="en-US" b="0">
                <a:solidFill>
                  <a:prstClr val="black"/>
                </a:solidFill>
                <a:latin typeface="Arial" panose="020B0604020202020204" pitchFamily="34" charset="0"/>
                <a:cs typeface="Arial" panose="020B0604020202020204" pitchFamily="34" charset="0"/>
              </a:rPr>
              <a:t> </a:t>
            </a:r>
          </a:p>
          <a:p>
            <a:pPr algn="ctr" eaLnBrk="0" fontAlgn="base" hangingPunct="0">
              <a:spcBef>
                <a:spcPct val="0"/>
              </a:spcBef>
              <a:spcAft>
                <a:spcPct val="0"/>
              </a:spcAft>
            </a:pPr>
            <a:r>
              <a:rPr lang="en-US" altLang="en-US" b="0">
                <a:solidFill>
                  <a:prstClr val="black"/>
                </a:solidFill>
                <a:latin typeface="Arial" panose="020B0604020202020204" pitchFamily="34" charset="0"/>
                <a:cs typeface="Arial" panose="020B0604020202020204" pitchFamily="34" charset="0"/>
              </a:rPr>
              <a:t>Vandana Singh, Associate Professor, School of Information Sciences, University of Tennessee.</a:t>
            </a:r>
          </a:p>
          <a:p>
            <a:pPr algn="ctr" fontAlgn="base">
              <a:spcBef>
                <a:spcPct val="20000"/>
              </a:spcBef>
              <a:spcAft>
                <a:spcPct val="0"/>
              </a:spcAft>
              <a:buClr>
                <a:srgbClr val="F79646"/>
              </a:buClr>
            </a:pPr>
            <a:endParaRPr lang="en-US" altLang="en-US" b="0">
              <a:solidFill>
                <a:srgbClr val="000000"/>
              </a:solidFill>
              <a:latin typeface="Arial" panose="020B0604020202020204" pitchFamily="34" charset="0"/>
              <a:cs typeface="Arial" panose="020B0604020202020204" pitchFamily="34" charset="0"/>
            </a:endParaRPr>
          </a:p>
          <a:p>
            <a:pPr algn="ctr" fontAlgn="base">
              <a:spcBef>
                <a:spcPct val="20000"/>
              </a:spcBef>
              <a:spcAft>
                <a:spcPct val="0"/>
              </a:spcAft>
              <a:buClr>
                <a:srgbClr val="F79646"/>
              </a:buClr>
            </a:pPr>
            <a:r>
              <a:rPr lang="en-US" altLang="en-US" sz="2000" b="0">
                <a:solidFill>
                  <a:srgbClr val="000000"/>
                </a:solidFill>
                <a:latin typeface="Arial" panose="020B0604020202020204" pitchFamily="34" charset="0"/>
                <a:cs typeface="Arial" panose="020B0604020202020204" pitchFamily="34" charset="0"/>
              </a:rPr>
              <a:t>Medical Library Association’19: Elevate</a:t>
            </a:r>
          </a:p>
        </p:txBody>
      </p:sp>
      <p:sp>
        <p:nvSpPr>
          <p:cNvPr id="19459" name="Rectangle 1"/>
          <p:cNvSpPr>
            <a:spLocks noChangeArrowheads="1"/>
          </p:cNvSpPr>
          <p:nvPr/>
        </p:nvSpPr>
        <p:spPr bwMode="auto">
          <a:xfrm>
            <a:off x="2667000" y="230188"/>
            <a:ext cx="800100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pPr>
            <a:endParaRPr lang="en-US" altLang="en-US" sz="3200" b="0">
              <a:solidFill>
                <a:srgbClr val="FF0000"/>
              </a:solidFill>
              <a:latin typeface="Arial" panose="020B0604020202020204" pitchFamily="34" charset="0"/>
              <a:cs typeface="Arial" panose="020B0604020202020204" pitchFamily="34" charset="0"/>
            </a:endParaRPr>
          </a:p>
          <a:p>
            <a:pPr algn="ctr" defTabSz="914400" eaLnBrk="0" fontAlgn="base" hangingPunct="0">
              <a:spcBef>
                <a:spcPct val="0"/>
              </a:spcBef>
              <a:spcAft>
                <a:spcPct val="0"/>
              </a:spcAft>
            </a:pPr>
            <a:r>
              <a:rPr lang="en-US" altLang="en-US" sz="2800">
                <a:solidFill>
                  <a:srgbClr val="FF0000"/>
                </a:solidFill>
                <a:latin typeface="Arial" panose="020B0604020202020204" pitchFamily="34" charset="0"/>
                <a:cs typeface="Arial" panose="020B0604020202020204" pitchFamily="34" charset="0"/>
              </a:rPr>
              <a:t>Scenarios of Health Engagement Experiences and Health Justice in Rural Libraries</a:t>
            </a:r>
          </a:p>
        </p:txBody>
      </p:sp>
      <p:sp>
        <p:nvSpPr>
          <p:cNvPr id="8" name="Rectangle 7">
            <a:extLst>
              <a:ext uri="{FF2B5EF4-FFF2-40B4-BE49-F238E27FC236}">
                <a16:creationId xmlns:a16="http://schemas.microsoft.com/office/drawing/2014/main" id="{B0499036-8661-42AC-A931-09097D4AE0F0}"/>
              </a:ext>
            </a:extLst>
          </p:cNvPr>
          <p:cNvSpPr/>
          <p:nvPr/>
        </p:nvSpPr>
        <p:spPr>
          <a:xfrm>
            <a:off x="1482725" y="0"/>
            <a:ext cx="990600" cy="6858000"/>
          </a:xfrm>
          <a:prstGeom prst="rect">
            <a:avLst/>
          </a:prstGeom>
          <a:solidFill>
            <a:srgbClr val="A5002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r>
              <a:rPr lang="en-US" sz="1013" dirty="0">
                <a:solidFill>
                  <a:prstClr val="white"/>
                </a:solidFill>
                <a:latin typeface="Georgia"/>
              </a:rPr>
              <a:t>  </a:t>
            </a:r>
          </a:p>
        </p:txBody>
      </p:sp>
      <p:pic>
        <p:nvPicPr>
          <p:cNvPr id="1946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90801" y="5986464"/>
            <a:ext cx="28162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5"/>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220201" y="5410200"/>
            <a:ext cx="1323975"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Picture 7" descr="IMLSLogo.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067800" y="68264"/>
            <a:ext cx="1524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7032590"/>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Defining Our Terms</a:t>
            </a:r>
            <a:endParaRPr lang="en-US" dirty="0"/>
          </a:p>
        </p:txBody>
      </p:sp>
      <p:sp>
        <p:nvSpPr>
          <p:cNvPr id="5" name="Text Placeholder 4"/>
          <p:cNvSpPr>
            <a:spLocks noGrp="1"/>
          </p:cNvSpPr>
          <p:nvPr>
            <p:ph type="body" idx="1"/>
          </p:nvPr>
        </p:nvSpPr>
        <p:spPr/>
        <p:txBody>
          <a:bodyPr/>
          <a:lstStyle/>
          <a:p>
            <a:r>
              <a:rPr lang="en-US" dirty="0" smtClean="0"/>
              <a:t>Open Access, Social Justice, and Health Equity</a:t>
            </a:r>
            <a:endParaRPr lang="en-US" dirty="0"/>
          </a:p>
        </p:txBody>
      </p:sp>
    </p:spTree>
    <p:extLst>
      <p:ext uri="{BB962C8B-B14F-4D97-AF65-F5344CB8AC3E}">
        <p14:creationId xmlns:p14="http://schemas.microsoft.com/office/powerpoint/2010/main" val="2071092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68BEC-9B7E-45EB-BE17-AFC06682D118}"/>
              </a:ext>
            </a:extLst>
          </p:cNvPr>
          <p:cNvSpPr>
            <a:spLocks noGrp="1"/>
          </p:cNvSpPr>
          <p:nvPr>
            <p:ph type="title"/>
          </p:nvPr>
        </p:nvSpPr>
        <p:spPr>
          <a:xfrm>
            <a:off x="2590800" y="-76200"/>
            <a:ext cx="7543800" cy="1143000"/>
          </a:xfrm>
        </p:spPr>
        <p:txBody>
          <a:bodyPr/>
          <a:lstStyle/>
          <a:p>
            <a:pPr algn="ctr">
              <a:defRPr/>
            </a:pPr>
            <a:r>
              <a:rPr lang="en-US" sz="4200" b="1" kern="0" dirty="0">
                <a:solidFill>
                  <a:srgbClr val="0000FF"/>
                </a:solidFill>
                <a:latin typeface="Arial" charset="0"/>
                <a:ea typeface="+mj-ea"/>
                <a:cs typeface="Arial"/>
              </a:rPr>
              <a:t>The Scope</a:t>
            </a:r>
            <a:endParaRPr lang="en-US" sz="4200" b="1" dirty="0">
              <a:solidFill>
                <a:srgbClr val="0000FF"/>
              </a:solidFill>
              <a:ea typeface="+mj-ea"/>
              <a:cs typeface="+mj-cs"/>
            </a:endParaRPr>
          </a:p>
        </p:txBody>
      </p:sp>
      <p:pic>
        <p:nvPicPr>
          <p:cNvPr id="21507"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3060A7EF-E1EC-4C92-A456-6ADCCB376236}"/>
              </a:ext>
            </a:extLst>
          </p:cNvPr>
          <p:cNvSpPr txBox="1">
            <a:spLocks/>
          </p:cNvSpPr>
          <p:nvPr/>
        </p:nvSpPr>
        <p:spPr bwMode="auto">
          <a:xfrm>
            <a:off x="2667000" y="838200"/>
            <a:ext cx="7886700" cy="4495800"/>
          </a:xfrm>
          <a:prstGeom prst="rect">
            <a:avLst/>
          </a:prstGeom>
          <a:noFill/>
          <a:ln>
            <a:noFill/>
          </a:ln>
          <a:extLst/>
        </p:spPr>
        <p:txBody>
          <a:bodyPr/>
          <a:lstStyle>
            <a:lvl1pPr marL="192088" indent="-192088" algn="l" defTabSz="514350" rtl="0" eaLnBrk="0" fontAlgn="base" hangingPunct="0">
              <a:spcBef>
                <a:spcPct val="20000"/>
              </a:spcBef>
              <a:spcAft>
                <a:spcPct val="0"/>
              </a:spcAft>
              <a:buClr>
                <a:srgbClr val="F79646"/>
              </a:buClr>
              <a:buFont typeface="Wingdings" panose="05000000000000000000" pitchFamily="2" charset="2"/>
              <a:buChar char="§"/>
              <a:defRPr kern="1200">
                <a:solidFill>
                  <a:srgbClr val="696969"/>
                </a:solidFill>
                <a:latin typeface="Georgia"/>
                <a:ea typeface="MS PGothic" pitchFamily="34" charset="-128"/>
                <a:cs typeface="MS PGothic" charset="0"/>
              </a:defRPr>
            </a:lvl1pPr>
            <a:lvl2pPr marL="365125" indent="-160338" algn="l" defTabSz="514350" rtl="0" eaLnBrk="0" fontAlgn="base" hangingPunct="0">
              <a:spcBef>
                <a:spcPct val="20000"/>
              </a:spcBef>
              <a:spcAft>
                <a:spcPct val="0"/>
              </a:spcAft>
              <a:buFont typeface="Arial" panose="020B0604020202020204" pitchFamily="34" charset="0"/>
              <a:buChar char="–"/>
              <a:defRPr sz="1500" kern="1200">
                <a:solidFill>
                  <a:srgbClr val="696969"/>
                </a:solidFill>
                <a:latin typeface="Georgia"/>
                <a:ea typeface="MS PGothic" pitchFamily="34" charset="-128"/>
                <a:cs typeface="MS PGothic" charset="0"/>
              </a:defRPr>
            </a:lvl2pPr>
            <a:lvl3pPr marL="514350" indent="-128588" algn="l" defTabSz="514350" rtl="0" eaLnBrk="0" fontAlgn="base" hangingPunct="0">
              <a:spcBef>
                <a:spcPct val="20000"/>
              </a:spcBef>
              <a:spcAft>
                <a:spcPct val="0"/>
              </a:spcAft>
              <a:buFont typeface="Arial" panose="020B0604020202020204" pitchFamily="34" charset="0"/>
              <a:buChar char="•"/>
              <a:defRPr sz="1300" kern="1200">
                <a:solidFill>
                  <a:srgbClr val="696969"/>
                </a:solidFill>
                <a:latin typeface="Georgia"/>
                <a:ea typeface="MS PGothic" pitchFamily="34" charset="-128"/>
                <a:cs typeface="MS PGothic" charset="0"/>
              </a:defRPr>
            </a:lvl3pPr>
            <a:lvl4pPr marL="693738" indent="-128588" algn="l" defTabSz="514350" rtl="0" eaLnBrk="0" fontAlgn="base" hangingPunct="0">
              <a:spcBef>
                <a:spcPct val="20000"/>
              </a:spcBef>
              <a:spcAft>
                <a:spcPct val="0"/>
              </a:spcAft>
              <a:buFont typeface="Arial" panose="020B0604020202020204" pitchFamily="34" charset="0"/>
              <a:buChar char="–"/>
              <a:defRPr sz="1100" kern="1200">
                <a:solidFill>
                  <a:srgbClr val="696969"/>
                </a:solidFill>
                <a:latin typeface="Georgia"/>
                <a:ea typeface="MS PGothic" pitchFamily="34" charset="-128"/>
                <a:cs typeface="MS PGothic" charset="0"/>
              </a:defRPr>
            </a:lvl4pPr>
            <a:lvl5pPr marL="847725" indent="-128588" algn="l" defTabSz="514350" rtl="0" eaLnBrk="0" fontAlgn="base" hangingPunct="0">
              <a:spcBef>
                <a:spcPct val="20000"/>
              </a:spcBef>
              <a:spcAft>
                <a:spcPct val="0"/>
              </a:spcAft>
              <a:buFont typeface="Arial" panose="020B0604020202020204" pitchFamily="34" charset="0"/>
              <a:buChar char="»"/>
              <a:defRPr sz="1100" kern="1200">
                <a:solidFill>
                  <a:srgbClr val="696969"/>
                </a:solidFill>
                <a:latin typeface="Georgia"/>
                <a:ea typeface="MS PGothic" pitchFamily="34" charset="-128"/>
                <a:cs typeface="MS PGothic"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buClr>
                <a:srgbClr val="008000"/>
              </a:buClr>
              <a:buFont typeface="Wingdings" panose="05000000000000000000" pitchFamily="2" charset="2"/>
              <a:buChar char="v"/>
              <a:tabLst>
                <a:tab pos="398463" algn="l"/>
              </a:tabLst>
              <a:defRPr/>
            </a:pPr>
            <a:r>
              <a:rPr lang="en-US" altLang="en-US" sz="1900" dirty="0">
                <a:solidFill>
                  <a:prstClr val="black"/>
                </a:solidFill>
                <a:latin typeface="Arial" panose="020B0604020202020204" pitchFamily="34" charset="0"/>
                <a:cs typeface="Arial" panose="020B0604020202020204" pitchFamily="34" charset="0"/>
              </a:rPr>
              <a:t>	Today I will highlight scenarios </a:t>
            </a:r>
            <a:r>
              <a:rPr lang="en-US" dirty="0">
                <a:solidFill>
                  <a:prstClr val="black"/>
                </a:solidFill>
                <a:latin typeface="Arial" panose="020B0604020202020204" pitchFamily="34" charset="0"/>
                <a:cs typeface="Arial" panose="020B0604020202020204" pitchFamily="34" charset="0"/>
              </a:rPr>
              <a:t>or narratives of health engagement 	experiences in rural libraries based on qualitative analysis of feedback 	collected from 15 rural librarians in the Southern and Central 	Appalachian (SCA) region during semi-structured interviews conducted 	in 2017-2018. </a:t>
            </a:r>
            <a:endParaRPr lang="en-US" altLang="en-US" sz="800" dirty="0">
              <a:solidFill>
                <a:prstClr val="black"/>
              </a:solidFill>
              <a:latin typeface="Arial" panose="020B0604020202020204" pitchFamily="34" charset="0"/>
              <a:cs typeface="Arial" panose="020B0604020202020204" pitchFamily="34" charset="0"/>
            </a:endParaRPr>
          </a:p>
          <a:p>
            <a:pPr>
              <a:buClr>
                <a:srgbClr val="008000"/>
              </a:buClr>
              <a:buFont typeface="Wingdings" panose="05000000000000000000" pitchFamily="2" charset="2"/>
              <a:buChar char="v"/>
              <a:tabLst>
                <a:tab pos="398463" algn="l"/>
              </a:tabLst>
              <a:defRPr/>
            </a:pPr>
            <a:r>
              <a:rPr lang="en-US" sz="1900" dirty="0">
                <a:solidFill>
                  <a:prstClr val="black"/>
                </a:solidFill>
                <a:latin typeface="Arial" panose="020B0604020202020204" pitchFamily="34" charset="0"/>
                <a:cs typeface="Arial" panose="020B0604020202020204" pitchFamily="34" charset="0"/>
              </a:rPr>
              <a:t> 	</a:t>
            </a:r>
            <a:r>
              <a:rPr lang="en-US" dirty="0">
                <a:solidFill>
                  <a:prstClr val="black"/>
                </a:solidFill>
                <a:latin typeface="Arial" panose="020B0604020202020204" pitchFamily="34" charset="0"/>
                <a:cs typeface="Arial" panose="020B0604020202020204" pitchFamily="34" charset="0"/>
              </a:rPr>
              <a:t>The presentation highlights respondents’ perspectives of the: </a:t>
            </a:r>
          </a:p>
          <a:p>
            <a:pPr marL="514350" lvl="1" indent="-114300">
              <a:buClr>
                <a:srgbClr val="0070C0"/>
              </a:buClr>
              <a:buFont typeface="Wingdings" panose="05000000000000000000" pitchFamily="2" charset="2"/>
              <a:buChar char="v"/>
              <a:tabLst>
                <a:tab pos="398463" algn="l"/>
                <a:tab pos="685800" algn="l"/>
              </a:tabLst>
              <a:defRPr/>
            </a:pPr>
            <a:r>
              <a:rPr lang="en-US" dirty="0">
                <a:solidFill>
                  <a:prstClr val="black"/>
                </a:solidFill>
                <a:latin typeface="Arial" panose="020B0604020202020204" pitchFamily="34" charset="0"/>
                <a:cs typeface="Arial" panose="020B0604020202020204" pitchFamily="34" charset="0"/>
              </a:rPr>
              <a:t> 	“</a:t>
            </a:r>
            <a:r>
              <a:rPr lang="en-US" dirty="0" err="1">
                <a:solidFill>
                  <a:prstClr val="black"/>
                </a:solidFill>
                <a:latin typeface="Arial" panose="020B0604020202020204" pitchFamily="34" charset="0"/>
                <a:cs typeface="Arial" panose="020B0604020202020204" pitchFamily="34" charset="0"/>
              </a:rPr>
              <a:t>aboutness</a:t>
            </a:r>
            <a:r>
              <a:rPr lang="en-US" dirty="0">
                <a:solidFill>
                  <a:prstClr val="black"/>
                </a:solidFill>
                <a:latin typeface="Arial" panose="020B0604020202020204" pitchFamily="34" charset="0"/>
                <a:cs typeface="Arial" panose="020B0604020202020204" pitchFamily="34" charset="0"/>
              </a:rPr>
              <a:t>” of their health-related engagement </a:t>
            </a:r>
          </a:p>
          <a:p>
            <a:pPr marL="514350" lvl="1" indent="-114300">
              <a:buClr>
                <a:srgbClr val="0070C0"/>
              </a:buClr>
              <a:buFont typeface="Wingdings" panose="05000000000000000000" pitchFamily="2" charset="2"/>
              <a:buChar char="v"/>
              <a:tabLst>
                <a:tab pos="398463" algn="l"/>
                <a:tab pos="685800" algn="l"/>
              </a:tabLst>
              <a:defRPr/>
            </a:pPr>
            <a:r>
              <a:rPr lang="en-US" dirty="0">
                <a:solidFill>
                  <a:prstClr val="black"/>
                </a:solidFill>
                <a:latin typeface="Arial" panose="020B0604020202020204" pitchFamily="34" charset="0"/>
                <a:cs typeface="Arial" panose="020B0604020202020204" pitchFamily="34" charset="0"/>
              </a:rPr>
              <a:t> 	collaborating partners</a:t>
            </a:r>
          </a:p>
          <a:p>
            <a:pPr marL="514350" lvl="1" indent="-114300">
              <a:buClr>
                <a:srgbClr val="0070C0"/>
              </a:buClr>
              <a:buFont typeface="Wingdings" panose="05000000000000000000" pitchFamily="2" charset="2"/>
              <a:buChar char="v"/>
              <a:tabLst>
                <a:tab pos="398463" algn="l"/>
                <a:tab pos="685800" algn="l"/>
              </a:tabLst>
              <a:defRPr/>
            </a:pPr>
            <a:r>
              <a:rPr lang="en-US" dirty="0">
                <a:solidFill>
                  <a:prstClr val="black"/>
                </a:solidFill>
                <a:latin typeface="Arial" panose="020B0604020202020204" pitchFamily="34" charset="0"/>
                <a:cs typeface="Arial" panose="020B0604020202020204" pitchFamily="34" charset="0"/>
              </a:rPr>
              <a:t> 	encountered challenges</a:t>
            </a:r>
          </a:p>
          <a:p>
            <a:pPr marL="514350" lvl="1" indent="-114300">
              <a:buClr>
                <a:srgbClr val="0070C0"/>
              </a:buClr>
              <a:buFont typeface="Wingdings" panose="05000000000000000000" pitchFamily="2" charset="2"/>
              <a:buChar char="v"/>
              <a:tabLst>
                <a:tab pos="398463" algn="l"/>
                <a:tab pos="685800" algn="l"/>
              </a:tabLst>
              <a:defRPr/>
            </a:pPr>
            <a:r>
              <a:rPr lang="en-US" dirty="0">
                <a:solidFill>
                  <a:prstClr val="black"/>
                </a:solidFill>
                <a:latin typeface="Arial" panose="020B0604020202020204" pitchFamily="34" charset="0"/>
                <a:cs typeface="Arial" panose="020B0604020202020204" pitchFamily="34" charset="0"/>
              </a:rPr>
              <a:t> 	resulting </a:t>
            </a:r>
            <a:r>
              <a:rPr lang="en-US" dirty="0">
                <a:solidFill>
                  <a:prstClr val="black"/>
                </a:solidFill>
                <a:latin typeface="Arial" panose="020B0604020202020204" pitchFamily="34" charset="0"/>
                <a:cs typeface="Arial" panose="020B0604020202020204" pitchFamily="34" charset="0"/>
              </a:rPr>
              <a:t>outcomes</a:t>
            </a:r>
            <a:endParaRPr lang="en-US" dirty="0">
              <a:solidFill>
                <a:prstClr val="black"/>
              </a:solidFill>
              <a:latin typeface="Arial" panose="020B0604020202020204" pitchFamily="34" charset="0"/>
              <a:cs typeface="Arial" panose="020B0604020202020204" pitchFamily="34" charset="0"/>
            </a:endParaRPr>
          </a:p>
          <a:p>
            <a:pPr>
              <a:buClr>
                <a:srgbClr val="008000"/>
              </a:buClr>
              <a:buFont typeface="Wingdings" panose="05000000000000000000" pitchFamily="2" charset="2"/>
              <a:buChar char="v"/>
              <a:tabLst>
                <a:tab pos="398463" algn="l"/>
              </a:tabLst>
              <a:defRPr/>
            </a:pPr>
            <a:r>
              <a:rPr lang="en-US" dirty="0">
                <a:solidFill>
                  <a:prstClr val="black"/>
                </a:solidFill>
                <a:latin typeface="Arial" panose="020B0604020202020204" pitchFamily="34" charset="0"/>
                <a:cs typeface="Arial" panose="020B0604020202020204" pitchFamily="34" charset="0"/>
              </a:rPr>
              <a:t> 	Scenarios were documented in 	broader interviews </a:t>
            </a:r>
            <a:r>
              <a:rPr lang="en-US" dirty="0">
                <a:solidFill>
                  <a:prstClr val="black"/>
                </a:solidFill>
                <a:latin typeface="Arial" panose="020B0604020202020204" pitchFamily="34" charset="0"/>
                <a:cs typeface="Arial" panose="020B0604020202020204" pitchFamily="34" charset="0"/>
              </a:rPr>
              <a:t>on specific </a:t>
            </a:r>
            <a:r>
              <a:rPr lang="en-US" dirty="0">
                <a:solidFill>
                  <a:prstClr val="black"/>
                </a:solidFill>
                <a:latin typeface="Arial" panose="020B0604020202020204" pitchFamily="34" charset="0"/>
                <a:cs typeface="Arial" panose="020B0604020202020204" pitchFamily="34" charset="0"/>
              </a:rPr>
              <a:t>health </a:t>
            </a:r>
            <a:r>
              <a:rPr lang="en-US" dirty="0">
                <a:solidFill>
                  <a:prstClr val="black"/>
                </a:solidFill>
                <a:latin typeface="Arial" panose="020B0604020202020204" pitchFamily="34" charset="0"/>
                <a:cs typeface="Arial" panose="020B0604020202020204" pitchFamily="34" charset="0"/>
              </a:rPr>
              <a:t>	activities </a:t>
            </a:r>
            <a:r>
              <a:rPr lang="en-US" dirty="0">
                <a:solidFill>
                  <a:prstClr val="black"/>
                </a:solidFill>
                <a:latin typeface="Arial" panose="020B0604020202020204" pitchFamily="34" charset="0"/>
                <a:cs typeface="Arial" panose="020B0604020202020204" pitchFamily="34" charset="0"/>
              </a:rPr>
              <a:t>and community engagement in eleven domains, </a:t>
            </a:r>
            <a:r>
              <a:rPr lang="en-US" dirty="0">
                <a:solidFill>
                  <a:prstClr val="black"/>
                </a:solidFill>
                <a:latin typeface="Arial" panose="020B0604020202020204" pitchFamily="34" charset="0"/>
                <a:cs typeface="Arial" panose="020B0604020202020204" pitchFamily="34" charset="0"/>
              </a:rPr>
              <a:t>including 	agriculture</a:t>
            </a:r>
            <a:r>
              <a:rPr lang="en-US" dirty="0">
                <a:solidFill>
                  <a:prstClr val="black"/>
                </a:solidFill>
                <a:latin typeface="Arial" panose="020B0604020202020204" pitchFamily="34" charset="0"/>
                <a:cs typeface="Arial" panose="020B0604020202020204" pitchFamily="34" charset="0"/>
              </a:rPr>
              <a:t>, </a:t>
            </a:r>
            <a:r>
              <a:rPr lang="en-US" dirty="0">
                <a:solidFill>
                  <a:prstClr val="black"/>
                </a:solidFill>
                <a:latin typeface="Arial" panose="020B0604020202020204" pitchFamily="34" charset="0"/>
                <a:cs typeface="Arial" panose="020B0604020202020204" pitchFamily="34" charset="0"/>
              </a:rPr>
              <a:t>diversity</a:t>
            </a:r>
            <a:r>
              <a:rPr lang="en-US" dirty="0">
                <a:solidFill>
                  <a:prstClr val="black"/>
                </a:solidFill>
                <a:latin typeface="Arial" panose="020B0604020202020204" pitchFamily="34" charset="0"/>
                <a:cs typeface="Arial" panose="020B0604020202020204" pitchFamily="34" charset="0"/>
              </a:rPr>
              <a:t>, economy, education, environment, 	government, </a:t>
            </a:r>
            <a:r>
              <a:rPr lang="en-US" dirty="0">
                <a:solidFill>
                  <a:prstClr val="black"/>
                </a:solidFill>
                <a:latin typeface="Arial" panose="020B0604020202020204" pitchFamily="34" charset="0"/>
                <a:cs typeface="Arial" panose="020B0604020202020204" pitchFamily="34" charset="0"/>
              </a:rPr>
              <a:t>	health</a:t>
            </a:r>
            <a:r>
              <a:rPr lang="en-US" dirty="0">
                <a:solidFill>
                  <a:prstClr val="black"/>
                </a:solidFill>
                <a:latin typeface="Arial" panose="020B0604020202020204" pitchFamily="34" charset="0"/>
                <a:cs typeface="Arial" panose="020B0604020202020204" pitchFamily="34" charset="0"/>
              </a:rPr>
              <a:t>, law, manufacturing, social welfare, and other. </a:t>
            </a:r>
          </a:p>
          <a:p>
            <a:pPr marL="0" indent="0">
              <a:buClr>
                <a:srgbClr val="008000"/>
              </a:buClr>
              <a:buNone/>
              <a:tabLst>
                <a:tab pos="398463" algn="l"/>
              </a:tabLst>
              <a:defRPr/>
            </a:pPr>
            <a:endParaRPr lang="en-US" sz="500" dirty="0">
              <a:solidFill>
                <a:prstClr val="black"/>
              </a:solidFill>
              <a:latin typeface="Arial" panose="020B0604020202020204" pitchFamily="34" charset="0"/>
              <a:cs typeface="Arial" panose="020B0604020202020204" pitchFamily="34" charset="0"/>
            </a:endParaRPr>
          </a:p>
          <a:p>
            <a:pPr>
              <a:buClr>
                <a:srgbClr val="008000"/>
              </a:buClr>
              <a:buFont typeface="Wingdings" panose="05000000000000000000" pitchFamily="2" charset="2"/>
              <a:buChar char="v"/>
              <a:tabLst>
                <a:tab pos="398463" algn="l"/>
              </a:tabLst>
              <a:defRPr/>
            </a:pPr>
            <a:r>
              <a:rPr lang="en-US" dirty="0">
                <a:solidFill>
                  <a:prstClr val="black"/>
                </a:solidFill>
                <a:latin typeface="Arial" panose="020B0604020202020204" pitchFamily="34" charset="0"/>
                <a:cs typeface="Arial" panose="020B0604020202020204" pitchFamily="34" charset="0"/>
              </a:rPr>
              <a:t>  	Scenarios provide a taxonomic classification of health-related                       	programs relevant to the region and a framework of practice                       	related to their implementation. </a:t>
            </a:r>
          </a:p>
          <a:p>
            <a:pPr marL="0" indent="0">
              <a:buClr>
                <a:srgbClr val="008000"/>
              </a:buClr>
              <a:buNone/>
              <a:tabLst>
                <a:tab pos="398463" algn="l"/>
              </a:tabLst>
              <a:defRPr/>
            </a:pPr>
            <a:endParaRPr lang="en-US" altLang="en-US" sz="2000" dirty="0">
              <a:solidFill>
                <a:prstClr val="black"/>
              </a:solidFill>
              <a:latin typeface="Arial" panose="020B0604020202020204" pitchFamily="34" charset="0"/>
              <a:cs typeface="Arial" panose="020B0604020202020204" pitchFamily="34" charset="0"/>
            </a:endParaRPr>
          </a:p>
          <a:p>
            <a:pPr>
              <a:buNone/>
              <a:defRPr/>
            </a:pPr>
            <a:endParaRPr lang="en-US" altLang="en-US" sz="2400" dirty="0">
              <a:solidFill>
                <a:prstClr val="black"/>
              </a:solidFill>
              <a:latin typeface="Arial" panose="020B0604020202020204" pitchFamily="34" charset="0"/>
              <a:cs typeface="Arial" panose="020B0604020202020204" pitchFamily="34" charset="0"/>
            </a:endParaRPr>
          </a:p>
        </p:txBody>
      </p:sp>
      <p:sp>
        <p:nvSpPr>
          <p:cNvPr id="21509" name="TextBox 5"/>
          <p:cNvSpPr txBox="1">
            <a:spLocks noChangeArrowheads="1"/>
          </p:cNvSpPr>
          <p:nvPr/>
        </p:nvSpPr>
        <p:spPr bwMode="auto">
          <a:xfrm>
            <a:off x="2971801" y="47626"/>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pic>
        <p:nvPicPr>
          <p:cNvPr id="21510"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220201" y="5410200"/>
            <a:ext cx="1323975"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90801" y="5986464"/>
            <a:ext cx="28162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Picture 7" descr="IMLSLogo.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067800" y="68264"/>
            <a:ext cx="1524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0675114"/>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5"/>
          <p:cNvSpPr txBox="1">
            <a:spLocks noChangeArrowheads="1"/>
          </p:cNvSpPr>
          <p:nvPr/>
        </p:nvSpPr>
        <p:spPr bwMode="auto">
          <a:xfrm>
            <a:off x="2514600" y="836614"/>
            <a:ext cx="8153400" cy="419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20000"/>
              </a:spcBef>
              <a:spcAft>
                <a:spcPct val="0"/>
              </a:spcAft>
              <a:buClr>
                <a:srgbClr val="F79646"/>
              </a:buClr>
            </a:pPr>
            <a:r>
              <a:rPr lang="en-US" altLang="en-US" sz="2400" b="0">
                <a:solidFill>
                  <a:srgbClr val="FFC000"/>
                </a:solidFill>
                <a:latin typeface="Arial" panose="020B0604020202020204" pitchFamily="34" charset="0"/>
                <a:cs typeface="Arial" panose="020B0604020202020204" pitchFamily="34" charset="0"/>
              </a:rPr>
              <a:t>Assessment of Rural Library Professionals’ Role in Community Engagement in the Southern and Central Appalachian Region: Mobilization from Change Agents                     to Community Anchors (CA2CA@SCA-RL)</a:t>
            </a:r>
          </a:p>
          <a:p>
            <a:pPr algn="ctr" defTabSz="914400" eaLnBrk="0" fontAlgn="base" hangingPunct="0">
              <a:spcBef>
                <a:spcPct val="20000"/>
              </a:spcBef>
              <a:spcAft>
                <a:spcPct val="0"/>
              </a:spcAft>
              <a:buClr>
                <a:srgbClr val="F79646"/>
              </a:buClr>
            </a:pPr>
            <a:endParaRPr lang="en-US" altLang="en-US" sz="800" b="0">
              <a:solidFill>
                <a:srgbClr val="474747"/>
              </a:solidFill>
              <a:latin typeface="Arial" panose="020B0604020202020204" pitchFamily="34" charset="0"/>
              <a:cs typeface="Arial" panose="020B0604020202020204" pitchFamily="34" charset="0"/>
            </a:endParaRPr>
          </a:p>
          <a:p>
            <a:pPr algn="ctr" defTabSz="914400" eaLnBrk="0" fontAlgn="base" hangingPunct="0">
              <a:spcBef>
                <a:spcPct val="20000"/>
              </a:spcBef>
              <a:spcAft>
                <a:spcPct val="0"/>
              </a:spcAft>
              <a:buClr>
                <a:srgbClr val="F79646"/>
              </a:buClr>
            </a:pPr>
            <a:r>
              <a:rPr lang="en-US" altLang="en-US" b="0">
                <a:solidFill>
                  <a:prstClr val="black"/>
                </a:solidFill>
                <a:latin typeface="Arial" panose="020B0604020202020204" pitchFamily="34" charset="0"/>
                <a:cs typeface="Arial" panose="020B0604020202020204" pitchFamily="34" charset="0"/>
              </a:rPr>
              <a:t>Institute of Museum and Library Services, </a:t>
            </a:r>
            <a:r>
              <a:rPr lang="en-US" altLang="en-US" b="0" i="1">
                <a:solidFill>
                  <a:prstClr val="black"/>
                </a:solidFill>
                <a:latin typeface="Arial" panose="020B0604020202020204" pitchFamily="34" charset="0"/>
                <a:cs typeface="Arial" panose="020B0604020202020204" pitchFamily="34" charset="0"/>
              </a:rPr>
              <a:t>Laura Bush 21</a:t>
            </a:r>
            <a:r>
              <a:rPr lang="en-US" altLang="en-US" b="0" i="1" baseline="30000">
                <a:solidFill>
                  <a:prstClr val="black"/>
                </a:solidFill>
                <a:latin typeface="Arial" panose="020B0604020202020204" pitchFamily="34" charset="0"/>
                <a:cs typeface="Arial" panose="020B0604020202020204" pitchFamily="34" charset="0"/>
              </a:rPr>
              <a:t>st</a:t>
            </a:r>
            <a:r>
              <a:rPr lang="en-US" altLang="en-US" b="0" i="1">
                <a:solidFill>
                  <a:prstClr val="black"/>
                </a:solidFill>
                <a:latin typeface="Arial" panose="020B0604020202020204" pitchFamily="34" charset="0"/>
                <a:cs typeface="Arial" panose="020B0604020202020204" pitchFamily="34" charset="0"/>
              </a:rPr>
              <a:t> Century Librarian – FY 2017 Guidelines </a:t>
            </a:r>
            <a:r>
              <a:rPr lang="en-US" altLang="en-US" b="0">
                <a:solidFill>
                  <a:prstClr val="black"/>
                </a:solidFill>
                <a:latin typeface="Arial" panose="020B0604020202020204" pitchFamily="34" charset="0"/>
                <a:cs typeface="Arial" panose="020B0604020202020204" pitchFamily="34" charset="0"/>
              </a:rPr>
              <a:t>(Community Anchors Project Category: Planning Grant), July 2017 – June 2019</a:t>
            </a:r>
          </a:p>
          <a:p>
            <a:pPr algn="ctr" defTabSz="914400" eaLnBrk="0" fontAlgn="base" hangingPunct="0">
              <a:spcBef>
                <a:spcPct val="20000"/>
              </a:spcBef>
              <a:spcAft>
                <a:spcPct val="0"/>
              </a:spcAft>
              <a:buClr>
                <a:srgbClr val="F79646"/>
              </a:buClr>
            </a:pPr>
            <a:endParaRPr lang="en-US" altLang="en-US" sz="800" b="0">
              <a:solidFill>
                <a:prstClr val="black"/>
              </a:solidFill>
              <a:latin typeface="Arial" panose="020B0604020202020204" pitchFamily="34" charset="0"/>
              <a:cs typeface="Arial" panose="020B0604020202020204" pitchFamily="34" charset="0"/>
            </a:endParaRPr>
          </a:p>
          <a:p>
            <a:pPr algn="ctr" defTabSz="914400" eaLnBrk="0" fontAlgn="base" hangingPunct="0">
              <a:spcBef>
                <a:spcPct val="20000"/>
              </a:spcBef>
              <a:spcAft>
                <a:spcPct val="0"/>
              </a:spcAft>
              <a:buClr>
                <a:srgbClr val="F79646"/>
              </a:buClr>
            </a:pPr>
            <a:r>
              <a:rPr lang="en-US" altLang="en-US" b="0">
                <a:solidFill>
                  <a:prstClr val="black"/>
                </a:solidFill>
                <a:latin typeface="Arial" panose="020B0604020202020204" pitchFamily="34" charset="0"/>
                <a:cs typeface="Arial" panose="020B0604020202020204" pitchFamily="34" charset="0"/>
              </a:rPr>
              <a:t>Subcontracted to the University of Alabama</a:t>
            </a:r>
          </a:p>
          <a:p>
            <a:pPr algn="ctr" defTabSz="914400" eaLnBrk="0" fontAlgn="base" hangingPunct="0">
              <a:spcBef>
                <a:spcPct val="20000"/>
              </a:spcBef>
              <a:spcAft>
                <a:spcPct val="0"/>
              </a:spcAft>
              <a:buClr>
                <a:srgbClr val="F79646"/>
              </a:buClr>
            </a:pPr>
            <a:r>
              <a:rPr lang="en-US" altLang="en-US" b="0">
                <a:solidFill>
                  <a:prstClr val="black"/>
                </a:solidFill>
                <a:latin typeface="Arial" panose="020B0604020202020204" pitchFamily="34" charset="0"/>
                <a:cs typeface="Arial" panose="020B0604020202020204" pitchFamily="34" charset="0"/>
              </a:rPr>
              <a:t>(PI: B. Mehra. Co-PI: V. Singh. Project Manager: S. Allard) </a:t>
            </a:r>
          </a:p>
          <a:p>
            <a:pPr algn="ctr" defTabSz="914400" eaLnBrk="0" fontAlgn="base" hangingPunct="0">
              <a:spcBef>
                <a:spcPct val="20000"/>
              </a:spcBef>
              <a:spcAft>
                <a:spcPct val="0"/>
              </a:spcAft>
              <a:buClr>
                <a:srgbClr val="F79646"/>
              </a:buClr>
            </a:pPr>
            <a:r>
              <a:rPr lang="en-US" altLang="en-US" b="0">
                <a:solidFill>
                  <a:prstClr val="black"/>
                </a:solidFill>
                <a:latin typeface="Arial" panose="020B0604020202020204" pitchFamily="34" charset="0"/>
                <a:cs typeface="Arial" panose="020B0604020202020204" pitchFamily="34" charset="0"/>
              </a:rPr>
              <a:t>URL: http://scholar.cci.utk.edu/ca2ca-sca-rl/</a:t>
            </a:r>
          </a:p>
          <a:p>
            <a:pPr algn="ctr" defTabSz="914400" eaLnBrk="0" fontAlgn="base" hangingPunct="0">
              <a:spcBef>
                <a:spcPct val="20000"/>
              </a:spcBef>
              <a:spcAft>
                <a:spcPct val="0"/>
              </a:spcAft>
              <a:buClr>
                <a:srgbClr val="F79646"/>
              </a:buClr>
            </a:pPr>
            <a:endParaRPr lang="en-US" altLang="en-US" sz="2400" b="0">
              <a:solidFill>
                <a:prstClr val="black"/>
              </a:solidFill>
              <a:latin typeface="Arial" panose="020B0604020202020204" pitchFamily="34" charset="0"/>
              <a:cs typeface="Arial" panose="020B0604020202020204" pitchFamily="34" charset="0"/>
            </a:endParaRPr>
          </a:p>
        </p:txBody>
      </p:sp>
      <p:pic>
        <p:nvPicPr>
          <p:cNvPr id="23555" name="Picture 7" descr="IMLS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67800" y="68264"/>
            <a:ext cx="1524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6"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6"/>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267826" y="5486400"/>
            <a:ext cx="1323975"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3"/>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90801" y="6062664"/>
            <a:ext cx="2816225" cy="719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3559" name="Rectangle 2"/>
          <p:cNvSpPr>
            <a:spLocks noChangeArrowheads="1"/>
          </p:cNvSpPr>
          <p:nvPr/>
        </p:nvSpPr>
        <p:spPr bwMode="auto">
          <a:xfrm>
            <a:off x="3200401" y="4724400"/>
            <a:ext cx="6962775"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pPr>
            <a:r>
              <a:rPr lang="en-US" altLang="en-US" sz="1400" b="0">
                <a:solidFill>
                  <a:prstClr val="black"/>
                </a:solidFill>
                <a:latin typeface="Arial" panose="020B0604020202020204" pitchFamily="34" charset="0"/>
                <a:cs typeface="Arial" panose="020B0604020202020204" pitchFamily="34" charset="0"/>
              </a:rPr>
              <a:t>PARTNERS 1) Blount County Public Library, Maryville, TN; 2) Clinch River Regional Library, Clinton, TN; 3) Library of Virginia, Richmond, VI; 4) Sevier County Public Library System, Sevierville, TN; 5) Wiggins Memorial Library, Buies Creek, NC. </a:t>
            </a:r>
          </a:p>
        </p:txBody>
      </p:sp>
      <p:sp>
        <p:nvSpPr>
          <p:cNvPr id="23560" name="TextBox 5"/>
          <p:cNvSpPr txBox="1">
            <a:spLocks noChangeArrowheads="1"/>
          </p:cNvSpPr>
          <p:nvPr/>
        </p:nvSpPr>
        <p:spPr bwMode="auto">
          <a:xfrm>
            <a:off x="2733676" y="1"/>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spTree>
    <p:extLst>
      <p:ext uri="{BB962C8B-B14F-4D97-AF65-F5344CB8AC3E}">
        <p14:creationId xmlns:p14="http://schemas.microsoft.com/office/powerpoint/2010/main" val="717907776"/>
      </p:ext>
    </p:extLst>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82850" y="533400"/>
            <a:ext cx="7221538"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10" descr="IMLS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39913" y="1535114"/>
            <a:ext cx="12954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itle 1"/>
          <p:cNvSpPr txBox="1">
            <a:spLocks/>
          </p:cNvSpPr>
          <p:nvPr/>
        </p:nvSpPr>
        <p:spPr bwMode="auto">
          <a:xfrm>
            <a:off x="1524000" y="0"/>
            <a:ext cx="9144000" cy="1295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ts val="800"/>
              </a:spcAft>
            </a:pPr>
            <a:r>
              <a:rPr lang="en-US" altLang="en-US" sz="2000">
                <a:solidFill>
                  <a:srgbClr val="00B050"/>
                </a:solidFill>
                <a:latin typeface="Arial" panose="020B0604020202020204" pitchFamily="34" charset="0"/>
              </a:rPr>
              <a:t>Community Engagement Framework in Rural Libraries—Domain Specific</a:t>
            </a:r>
          </a:p>
          <a:p>
            <a:pPr algn="ctr" defTabSz="914400" eaLnBrk="0" fontAlgn="base" hangingPunct="0">
              <a:spcBef>
                <a:spcPct val="0"/>
              </a:spcBef>
              <a:spcAft>
                <a:spcPts val="800"/>
              </a:spcAft>
            </a:pPr>
            <a:r>
              <a:rPr lang="en-US" altLang="en-US" sz="2000">
                <a:solidFill>
                  <a:srgbClr val="00B050"/>
                </a:solidFill>
                <a:latin typeface="Arial" panose="020B0604020202020204" pitchFamily="34" charset="0"/>
              </a:rPr>
              <a:t>Aboutness-Collaborators-Challenges-Outcomes </a:t>
            </a:r>
          </a:p>
        </p:txBody>
      </p:sp>
      <p:sp>
        <p:nvSpPr>
          <p:cNvPr id="25605" name="TextBox 5"/>
          <p:cNvSpPr txBox="1">
            <a:spLocks noChangeArrowheads="1"/>
          </p:cNvSpPr>
          <p:nvPr/>
        </p:nvSpPr>
        <p:spPr bwMode="auto">
          <a:xfrm>
            <a:off x="2590801" y="6477001"/>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pic>
        <p:nvPicPr>
          <p:cNvPr id="25606"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75576" y="6062664"/>
            <a:ext cx="28162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4750366"/>
      </p:ext>
    </p:extLst>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ontent Placeholder 2">
            <a:extLst>
              <a:ext uri="{FF2B5EF4-FFF2-40B4-BE49-F238E27FC236}">
                <a16:creationId xmlns:a16="http://schemas.microsoft.com/office/drawing/2014/main" id="{656608FC-D79C-44F0-9CC8-D8B49D7F462E}"/>
              </a:ext>
            </a:extLst>
          </p:cNvPr>
          <p:cNvSpPr>
            <a:spLocks noGrp="1"/>
          </p:cNvSpPr>
          <p:nvPr>
            <p:ph idx="1"/>
          </p:nvPr>
        </p:nvSpPr>
        <p:spPr>
          <a:xfrm>
            <a:off x="2741613" y="914400"/>
            <a:ext cx="7924800" cy="4495800"/>
          </a:xfrm>
        </p:spPr>
        <p:txBody>
          <a:bodyPr/>
          <a:lstStyle/>
          <a:p>
            <a:pPr>
              <a:buClr>
                <a:srgbClr val="008000"/>
              </a:buClr>
              <a:buFont typeface="Wingdings" panose="05000000000000000000" pitchFamily="2" charset="2"/>
              <a:buChar char="v"/>
              <a:tabLst>
                <a:tab pos="341313" algn="l"/>
              </a:tabLst>
              <a:defRPr/>
            </a:pPr>
            <a:r>
              <a:rPr lang="en-CA" altLang="en-US" sz="2000" dirty="0">
                <a:solidFill>
                  <a:schemeClr val="tx1"/>
                </a:solidFill>
                <a:latin typeface="Arial" panose="020B0604020202020204" pitchFamily="34" charset="0"/>
              </a:rPr>
              <a:t> 	The U. S. Bureau of the Census defines “rural” as areas with 	fewer than 2,500 people and open territory </a:t>
            </a:r>
            <a:r>
              <a:rPr lang="en-CA" altLang="en-US" sz="1600" dirty="0">
                <a:solidFill>
                  <a:schemeClr val="tx1"/>
                </a:solidFill>
                <a:latin typeface="Arial" panose="020B0604020202020204" pitchFamily="34" charset="0"/>
              </a:rPr>
              <a:t>(Economic Research 	Service, 2007).</a:t>
            </a:r>
          </a:p>
          <a:p>
            <a:pPr marL="0" indent="0">
              <a:buClr>
                <a:srgbClr val="008000"/>
              </a:buClr>
              <a:buNone/>
              <a:tabLst>
                <a:tab pos="341313" algn="l"/>
              </a:tabLst>
              <a:defRPr/>
            </a:pPr>
            <a:endParaRPr lang="en-CA" altLang="en-US" sz="800" dirty="0">
              <a:solidFill>
                <a:schemeClr val="tx1"/>
              </a:solidFill>
              <a:latin typeface="Arial" panose="020B0604020202020204" pitchFamily="34" charset="0"/>
            </a:endParaRPr>
          </a:p>
          <a:p>
            <a:pPr>
              <a:buClr>
                <a:srgbClr val="008000"/>
              </a:buClr>
              <a:buFont typeface="Wingdings" panose="05000000000000000000" pitchFamily="2" charset="2"/>
              <a:buChar char="v"/>
              <a:tabLst>
                <a:tab pos="341313" algn="l"/>
              </a:tabLst>
              <a:defRPr/>
            </a:pPr>
            <a:r>
              <a:rPr lang="en-CA" altLang="en-US" sz="2000" i="1" dirty="0">
                <a:solidFill>
                  <a:schemeClr val="tx1"/>
                </a:solidFill>
                <a:latin typeface="Arial" panose="020B0604020202020204" pitchFamily="34" charset="0"/>
              </a:rPr>
              <a:t> The Encyclopedia of Rural America </a:t>
            </a:r>
            <a:r>
              <a:rPr lang="en-CA" altLang="en-US" sz="2000" dirty="0">
                <a:solidFill>
                  <a:schemeClr val="tx1"/>
                </a:solidFill>
                <a:latin typeface="Arial" panose="020B0604020202020204" pitchFamily="34" charset="0"/>
              </a:rPr>
              <a:t>defines the related concept     	of “nonmetropolitan” counties to describe the spread of housing 	developments outside the boundaries of metro areas that have  	no cities with as many as 50,000 residents </a:t>
            </a:r>
            <a:r>
              <a:rPr lang="en-CA" altLang="en-US" sz="1600" dirty="0">
                <a:solidFill>
                  <a:schemeClr val="tx1"/>
                </a:solidFill>
                <a:latin typeface="Arial" panose="020B0604020202020204" pitchFamily="34" charset="0"/>
              </a:rPr>
              <a:t>(</a:t>
            </a:r>
            <a:r>
              <a:rPr lang="en-CA" altLang="en-US" sz="1600" dirty="0" err="1">
                <a:solidFill>
                  <a:schemeClr val="tx1"/>
                </a:solidFill>
                <a:latin typeface="Arial" panose="020B0604020202020204" pitchFamily="34" charset="0"/>
              </a:rPr>
              <a:t>Rathge</a:t>
            </a:r>
            <a:r>
              <a:rPr lang="en-CA" altLang="en-US" sz="1600" dirty="0">
                <a:solidFill>
                  <a:schemeClr val="tx1"/>
                </a:solidFill>
                <a:latin typeface="Arial" panose="020B0604020202020204" pitchFamily="34" charset="0"/>
              </a:rPr>
              <a:t>, 1997), </a:t>
            </a:r>
            <a:r>
              <a:rPr lang="en-CA" altLang="en-US" sz="2000" dirty="0">
                <a:solidFill>
                  <a:schemeClr val="tx1"/>
                </a:solidFill>
                <a:latin typeface="Arial" panose="020B0604020202020204" pitchFamily="34" charset="0"/>
              </a:rPr>
              <a:t>in 	addition to being non-urbanized </a:t>
            </a:r>
            <a:r>
              <a:rPr lang="en-CA" altLang="en-US" sz="1600" dirty="0">
                <a:solidFill>
                  <a:schemeClr val="tx1"/>
                </a:solidFill>
                <a:latin typeface="Arial" panose="020B0604020202020204" pitchFamily="34" charset="0"/>
              </a:rPr>
              <a:t>(Office of Management &amp; Budget, 1998). </a:t>
            </a:r>
          </a:p>
          <a:p>
            <a:pPr marL="0" indent="0">
              <a:buClr>
                <a:srgbClr val="008000"/>
              </a:buClr>
              <a:buNone/>
              <a:defRPr/>
            </a:pPr>
            <a:endParaRPr lang="en-CA" altLang="en-US" sz="800" dirty="0">
              <a:solidFill>
                <a:schemeClr val="tx1"/>
              </a:solidFill>
              <a:latin typeface="Arial" panose="020B0604020202020204" pitchFamily="34" charset="0"/>
            </a:endParaRPr>
          </a:p>
          <a:p>
            <a:pPr>
              <a:buClr>
                <a:srgbClr val="008000"/>
              </a:buClr>
              <a:buFont typeface="Wingdings" panose="05000000000000000000" pitchFamily="2" charset="2"/>
              <a:buChar char="v"/>
              <a:tabLst>
                <a:tab pos="341313" algn="l"/>
              </a:tabLst>
              <a:defRPr/>
            </a:pPr>
            <a:r>
              <a:rPr lang="en-CA" altLang="en-US" sz="2000" dirty="0">
                <a:solidFill>
                  <a:schemeClr val="tx1"/>
                </a:solidFill>
                <a:latin typeface="Arial" panose="020B0604020202020204" pitchFamily="34" charset="0"/>
              </a:rPr>
              <a:t> 	The Appalachian Regional Commission, created as a United 	States federal-state partnership, identifies Central Appalachia to 	include: West Virginia’s nine south counties, eastern Kentucky, 	Virginia’s southwestern tip, and the northwestern portion of 	Tennessee, while Southern Appalachia includes most of Virginia 	and Tennessee as well as the western Carolinas and the northern 	parts of Georgia, Alabama, and Mississippi </a:t>
            </a:r>
            <a:r>
              <a:rPr lang="en-CA" altLang="en-US" sz="1600" dirty="0">
                <a:solidFill>
                  <a:schemeClr val="tx1"/>
                </a:solidFill>
                <a:latin typeface="Arial" panose="020B0604020202020204" pitchFamily="34" charset="0"/>
              </a:rPr>
              <a:t>(ARC, 1974; Bush, 2003).</a:t>
            </a:r>
            <a:endParaRPr lang="en-US" altLang="en-US" sz="1600" dirty="0">
              <a:solidFill>
                <a:schemeClr val="tx1"/>
              </a:solidFill>
              <a:latin typeface="Arial" panose="020B0604020202020204" pitchFamily="34" charset="0"/>
            </a:endParaRPr>
          </a:p>
          <a:p>
            <a:pPr>
              <a:buFont typeface="Wingdings" panose="05000000000000000000" pitchFamily="2" charset="2"/>
              <a:buNone/>
              <a:defRPr/>
            </a:pPr>
            <a:endParaRPr lang="en-US" altLang="en-US" sz="2000" dirty="0">
              <a:solidFill>
                <a:schemeClr val="tx1"/>
              </a:solidFill>
              <a:latin typeface="Arial" panose="020B0604020202020204" pitchFamily="34" charset="0"/>
            </a:endParaRPr>
          </a:p>
        </p:txBody>
      </p:sp>
      <p:sp>
        <p:nvSpPr>
          <p:cNvPr id="27651" name="Rectangle 2"/>
          <p:cNvSpPr>
            <a:spLocks noGrp="1"/>
          </p:cNvSpPr>
          <p:nvPr>
            <p:ph type="title"/>
          </p:nvPr>
        </p:nvSpPr>
        <p:spPr>
          <a:xfrm>
            <a:off x="2360613" y="103188"/>
            <a:ext cx="8305800" cy="762000"/>
          </a:xfrm>
        </p:spPr>
        <p:txBody>
          <a:bodyPr/>
          <a:lstStyle/>
          <a:p>
            <a:pPr algn="ctr"/>
            <a:r>
              <a:rPr lang="en-US" altLang="en-US" sz="3600">
                <a:solidFill>
                  <a:srgbClr val="0000FF"/>
                </a:solidFill>
                <a:latin typeface="Arial" panose="020B0604020202020204" pitchFamily="34" charset="0"/>
                <a:cs typeface="Arial" panose="020B0604020202020204" pitchFamily="34" charset="0"/>
              </a:rPr>
              <a:t>Definitions </a:t>
            </a:r>
          </a:p>
        </p:txBody>
      </p:sp>
      <p:pic>
        <p:nvPicPr>
          <p:cNvPr id="27652" name="Picture 5" descr="IMLS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9091613" y="20639"/>
            <a:ext cx="1524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3"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775576" y="6062664"/>
            <a:ext cx="28162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TextBox 5"/>
          <p:cNvSpPr txBox="1">
            <a:spLocks noChangeArrowheads="1"/>
          </p:cNvSpPr>
          <p:nvPr/>
        </p:nvSpPr>
        <p:spPr bwMode="auto">
          <a:xfrm>
            <a:off x="2657476" y="6477001"/>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spTree>
    <p:extLst>
      <p:ext uri="{BB962C8B-B14F-4D97-AF65-F5344CB8AC3E}">
        <p14:creationId xmlns:p14="http://schemas.microsoft.com/office/powerpoint/2010/main" val="1209365863"/>
      </p:ext>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txBox="1">
            <a:spLocks/>
          </p:cNvSpPr>
          <p:nvPr/>
        </p:nvSpPr>
        <p:spPr bwMode="auto">
          <a:xfrm>
            <a:off x="2630488" y="76200"/>
            <a:ext cx="77644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fontAlgn="base">
              <a:lnSpc>
                <a:spcPct val="90000"/>
              </a:lnSpc>
              <a:spcBef>
                <a:spcPct val="0"/>
              </a:spcBef>
              <a:spcAft>
                <a:spcPct val="0"/>
              </a:spcAft>
            </a:pPr>
            <a:r>
              <a:rPr lang="en-US" altLang="en-US" sz="3000" b="0">
                <a:solidFill>
                  <a:srgbClr val="FFC000"/>
                </a:solidFill>
                <a:latin typeface="Arial" panose="020B0604020202020204" pitchFamily="34" charset="0"/>
              </a:rPr>
              <a:t>The Context of the Southern and Central Appalachian Region</a:t>
            </a:r>
          </a:p>
        </p:txBody>
      </p:sp>
      <p:pic>
        <p:nvPicPr>
          <p:cNvPr id="2969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958850"/>
            <a:ext cx="5518150" cy="544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Rectangle 1"/>
          <p:cNvSpPr>
            <a:spLocks noChangeArrowheads="1"/>
          </p:cNvSpPr>
          <p:nvPr/>
        </p:nvSpPr>
        <p:spPr bwMode="auto">
          <a:xfrm>
            <a:off x="2667000" y="1447800"/>
            <a:ext cx="21336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b="0">
                <a:solidFill>
                  <a:srgbClr val="0D0D0D"/>
                </a:solidFill>
                <a:latin typeface="Arial" panose="020B0604020202020204" pitchFamily="34" charset="0"/>
              </a:rPr>
              <a:t>According to an </a:t>
            </a:r>
            <a:r>
              <a:rPr lang="en-US" altLang="en-US" b="0">
                <a:solidFill>
                  <a:srgbClr val="0D0D0D"/>
                </a:solidFill>
                <a:latin typeface="Arial" panose="020B0604020202020204" pitchFamily="34" charset="0"/>
                <a:hlinkClick r:id="rId4"/>
              </a:rPr>
              <a:t>ARC (2016) </a:t>
            </a:r>
            <a:r>
              <a:rPr lang="en-US" altLang="en-US" b="0">
                <a:solidFill>
                  <a:srgbClr val="0D0D0D"/>
                </a:solidFill>
                <a:latin typeface="Arial" panose="020B0604020202020204" pitchFamily="34" charset="0"/>
              </a:rPr>
              <a:t>study entitled “</a:t>
            </a:r>
            <a:r>
              <a:rPr lang="en-US" altLang="ja-JP" b="0">
                <a:solidFill>
                  <a:srgbClr val="0D0D0D"/>
                </a:solidFill>
                <a:latin typeface="Arial" panose="020B0604020202020204" pitchFamily="34" charset="0"/>
              </a:rPr>
              <a:t>County Economic Status and Distressed Area in Appalachia, FY 2017</a:t>
            </a:r>
            <a:r>
              <a:rPr lang="en-US" altLang="en-US" b="0">
                <a:solidFill>
                  <a:srgbClr val="0D0D0D"/>
                </a:solidFill>
                <a:latin typeface="Arial" panose="020B0604020202020204" pitchFamily="34" charset="0"/>
              </a:rPr>
              <a:t>”</a:t>
            </a:r>
            <a:r>
              <a:rPr lang="en-US" altLang="ja-JP" b="0">
                <a:solidFill>
                  <a:srgbClr val="0D0D0D"/>
                </a:solidFill>
                <a:latin typeface="Arial" panose="020B0604020202020204" pitchFamily="34" charset="0"/>
              </a:rPr>
              <a:t> of the 420 Appalachian counties, 84 counties are economically distressed, and another 114 considered economically at-risk. </a:t>
            </a:r>
            <a:endParaRPr lang="en-US" altLang="en-US" b="0">
              <a:solidFill>
                <a:srgbClr val="0D0D0D"/>
              </a:solidFill>
              <a:latin typeface="Arial" panose="020B0604020202020204" pitchFamily="34" charset="0"/>
            </a:endParaRPr>
          </a:p>
        </p:txBody>
      </p:sp>
      <p:pic>
        <p:nvPicPr>
          <p:cNvPr id="29701"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2" name="TextBox 5"/>
          <p:cNvSpPr txBox="1">
            <a:spLocks noChangeArrowheads="1"/>
          </p:cNvSpPr>
          <p:nvPr/>
        </p:nvSpPr>
        <p:spPr bwMode="auto">
          <a:xfrm>
            <a:off x="2657476" y="6477001"/>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pic>
        <p:nvPicPr>
          <p:cNvPr id="29703" name="Picture 7" descr="IMLSLogo.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915400" y="6088064"/>
            <a:ext cx="1524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32809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609601"/>
            <a:ext cx="9144000"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20" name="Title 1">
            <a:extLst>
              <a:ext uri="{FF2B5EF4-FFF2-40B4-BE49-F238E27FC236}">
                <a16:creationId xmlns:a16="http://schemas.microsoft.com/office/drawing/2014/main" id="{BEF84F55-9935-40BD-B9C3-CD083C0D1BC2}"/>
              </a:ext>
            </a:extLst>
          </p:cNvPr>
          <p:cNvSpPr txBox="1">
            <a:spLocks/>
          </p:cNvSpPr>
          <p:nvPr/>
        </p:nvSpPr>
        <p:spPr bwMode="auto">
          <a:xfrm>
            <a:off x="1684338" y="2819400"/>
            <a:ext cx="77644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F79646"/>
              </a:buClr>
              <a:buFont typeface="Wingdings" panose="05000000000000000000" pitchFamily="2" charset="2"/>
              <a:buChar char="§"/>
              <a:defRPr sz="3200">
                <a:solidFill>
                  <a:srgbClr val="474747"/>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rgbClr val="474747"/>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rgbClr val="474747"/>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rgbClr val="474747"/>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rgbClr val="474747"/>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rgbClr val="474747"/>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rgbClr val="474747"/>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rgbClr val="474747"/>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rgbClr val="474747"/>
                </a:solidFill>
                <a:latin typeface="Georgia" panose="02040502050405020303" pitchFamily="18" charset="0"/>
                <a:ea typeface="MS PGothic" panose="020B0600070205080204" pitchFamily="34" charset="-128"/>
              </a:defRPr>
            </a:lvl9pPr>
          </a:lstStyle>
          <a:p>
            <a:pPr defTabSz="914400" fontAlgn="base">
              <a:lnSpc>
                <a:spcPct val="90000"/>
              </a:lnSpc>
              <a:spcBef>
                <a:spcPct val="0"/>
              </a:spcBef>
              <a:spcAft>
                <a:spcPct val="0"/>
              </a:spcAft>
              <a:buClrTx/>
              <a:buNone/>
              <a:defRPr/>
            </a:pPr>
            <a:r>
              <a:rPr lang="en-US" altLang="en-US" sz="3600" dirty="0">
                <a:solidFill>
                  <a:srgbClr val="D55816">
                    <a:lumMod val="75000"/>
                  </a:srgbClr>
                </a:solidFill>
                <a:latin typeface="Arial" panose="020B0604020202020204" pitchFamily="34" charset="0"/>
              </a:rPr>
              <a:t>The Context</a:t>
            </a:r>
          </a:p>
        </p:txBody>
      </p:sp>
      <p:sp>
        <p:nvSpPr>
          <p:cNvPr id="31748" name="Rectangle 1"/>
          <p:cNvSpPr>
            <a:spLocks noChangeArrowheads="1"/>
          </p:cNvSpPr>
          <p:nvPr/>
        </p:nvSpPr>
        <p:spPr bwMode="auto">
          <a:xfrm>
            <a:off x="2743200" y="25400"/>
            <a:ext cx="68580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79646"/>
              </a:buClr>
              <a:buFont typeface="Wingdings" panose="05000000000000000000" pitchFamily="2" charset="2"/>
              <a:buChar char="§"/>
              <a:defRPr>
                <a:solidFill>
                  <a:srgbClr val="696969"/>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1500">
                <a:solidFill>
                  <a:srgbClr val="696969"/>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1300">
                <a:solidFill>
                  <a:srgbClr val="696969"/>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9pPr>
          </a:lstStyle>
          <a:p>
            <a:pPr defTabSz="914400" eaLnBrk="0" fontAlgn="base" hangingPunct="0">
              <a:spcBef>
                <a:spcPct val="0"/>
              </a:spcBef>
              <a:spcAft>
                <a:spcPct val="0"/>
              </a:spcAft>
              <a:buClr>
                <a:srgbClr val="008000"/>
              </a:buClr>
              <a:buNone/>
            </a:pPr>
            <a:r>
              <a:rPr lang="en-US" altLang="en-US" sz="1600">
                <a:solidFill>
                  <a:srgbClr val="0D0D0D"/>
                </a:solidFill>
                <a:latin typeface="Arial" panose="020B0604020202020204" pitchFamily="34" charset="0"/>
              </a:rPr>
              <a:t>Forty-two percent of residents in the Appalachian region are living in rural areas, compared with 20 percent of the national population (</a:t>
            </a:r>
            <a:r>
              <a:rPr lang="en-US" altLang="en-US" sz="1600">
                <a:solidFill>
                  <a:srgbClr val="0D0D0D"/>
                </a:solidFill>
                <a:latin typeface="Arial" panose="020B0604020202020204" pitchFamily="34" charset="0"/>
                <a:hlinkClick r:id="rId4"/>
              </a:rPr>
              <a:t>ARC, 2015</a:t>
            </a:r>
            <a:r>
              <a:rPr lang="en-US" altLang="en-US" sz="1600">
                <a:solidFill>
                  <a:srgbClr val="0D0D0D"/>
                </a:solidFill>
                <a:latin typeface="Arial" panose="020B0604020202020204" pitchFamily="34" charset="0"/>
              </a:rPr>
              <a:t>). </a:t>
            </a:r>
          </a:p>
        </p:txBody>
      </p:sp>
      <p:sp>
        <p:nvSpPr>
          <p:cNvPr id="31749" name="Rectangle 5"/>
          <p:cNvSpPr>
            <a:spLocks noChangeArrowheads="1"/>
          </p:cNvSpPr>
          <p:nvPr/>
        </p:nvSpPr>
        <p:spPr bwMode="auto">
          <a:xfrm>
            <a:off x="1600200" y="762001"/>
            <a:ext cx="42164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79646"/>
              </a:buClr>
              <a:buFont typeface="Wingdings" panose="05000000000000000000" pitchFamily="2" charset="2"/>
              <a:buChar char="§"/>
              <a:defRPr>
                <a:solidFill>
                  <a:srgbClr val="696969"/>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1500">
                <a:solidFill>
                  <a:srgbClr val="696969"/>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1300">
                <a:solidFill>
                  <a:srgbClr val="696969"/>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9pPr>
          </a:lstStyle>
          <a:p>
            <a:pPr defTabSz="914400" eaLnBrk="0" fontAlgn="base" hangingPunct="0">
              <a:spcBef>
                <a:spcPct val="0"/>
              </a:spcBef>
              <a:spcAft>
                <a:spcPct val="0"/>
              </a:spcAft>
              <a:buClr>
                <a:srgbClr val="008000"/>
              </a:buClr>
              <a:buNone/>
            </a:pPr>
            <a:r>
              <a:rPr lang="en-US" altLang="en-US" sz="1600">
                <a:solidFill>
                  <a:srgbClr val="0D0D0D"/>
                </a:solidFill>
                <a:latin typeface="Arial" panose="020B0604020202020204" pitchFamily="34" charset="0"/>
              </a:rPr>
              <a:t>According to the </a:t>
            </a:r>
            <a:r>
              <a:rPr lang="en-US" altLang="en-US" sz="1600" i="1">
                <a:solidFill>
                  <a:srgbClr val="0D0D0D"/>
                </a:solidFill>
                <a:latin typeface="Arial" panose="020B0604020202020204" pitchFamily="34" charset="0"/>
                <a:hlinkClick r:id="rId5"/>
              </a:rPr>
              <a:t>U.S. Census Bureau,  2007-2011 American Community Survey</a:t>
            </a:r>
            <a:r>
              <a:rPr lang="en-US" altLang="en-US" sz="1600">
                <a:solidFill>
                  <a:srgbClr val="0D0D0D"/>
                </a:solidFill>
                <a:latin typeface="Arial" panose="020B0604020202020204" pitchFamily="34" charset="0"/>
              </a:rPr>
              <a:t>, two-thirds of Appalachian counties had populations of fewer than 50,000 people, and 125 counties had fewer than 20,000 residents. According to</a:t>
            </a:r>
            <a:r>
              <a:rPr lang="en-US" altLang="en-US" sz="1600">
                <a:solidFill>
                  <a:srgbClr val="0D0D0D"/>
                </a:solidFill>
                <a:latin typeface="Arial" panose="020B0604020202020204" pitchFamily="34" charset="0"/>
                <a:hlinkClick r:id="rId6"/>
              </a:rPr>
              <a:t> IMLS Data Files</a:t>
            </a:r>
            <a:r>
              <a:rPr lang="en-US" altLang="en-US" sz="1600" u="sng">
                <a:solidFill>
                  <a:srgbClr val="0D0D0D"/>
                </a:solidFill>
                <a:latin typeface="Arial" panose="020B0604020202020204" pitchFamily="34" charset="0"/>
              </a:rPr>
              <a:t>,</a:t>
            </a:r>
            <a:r>
              <a:rPr lang="en-US" altLang="en-US" sz="1600">
                <a:solidFill>
                  <a:srgbClr val="0D0D0D"/>
                </a:solidFill>
                <a:latin typeface="Arial" panose="020B0604020202020204" pitchFamily="34" charset="0"/>
              </a:rPr>
              <a:t>  352 of the 420 Appalachian counties                          are considered rural.</a:t>
            </a:r>
          </a:p>
        </p:txBody>
      </p:sp>
      <p:sp>
        <p:nvSpPr>
          <p:cNvPr id="31750" name="Rectangle 1"/>
          <p:cNvSpPr>
            <a:spLocks noChangeArrowheads="1"/>
          </p:cNvSpPr>
          <p:nvPr/>
        </p:nvSpPr>
        <p:spPr bwMode="auto">
          <a:xfrm>
            <a:off x="6858000" y="4191001"/>
            <a:ext cx="38608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79646"/>
              </a:buClr>
              <a:buFont typeface="Wingdings" panose="05000000000000000000" pitchFamily="2" charset="2"/>
              <a:buChar char="§"/>
              <a:defRPr>
                <a:solidFill>
                  <a:srgbClr val="696969"/>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1500">
                <a:solidFill>
                  <a:srgbClr val="696969"/>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1300">
                <a:solidFill>
                  <a:srgbClr val="696969"/>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9pPr>
          </a:lstStyle>
          <a:p>
            <a:pPr defTabSz="914400" eaLnBrk="0" fontAlgn="base" hangingPunct="0">
              <a:spcBef>
                <a:spcPct val="0"/>
              </a:spcBef>
              <a:spcAft>
                <a:spcPct val="0"/>
              </a:spcAft>
              <a:buClr>
                <a:srgbClr val="008000"/>
              </a:buClr>
              <a:buNone/>
            </a:pPr>
            <a:r>
              <a:rPr lang="en-US" altLang="en-US" sz="1600">
                <a:solidFill>
                  <a:srgbClr val="0D0D0D"/>
                </a:solidFill>
                <a:latin typeface="Arial" panose="020B0604020202020204" pitchFamily="34" charset="0"/>
              </a:rPr>
              <a:t>Appalachian rural residents face limited financial opportunities, information poverty, unemployment, low levels of educational attainment, lack of access to adequate IT resources, and other unique debilitating environmental circumstances (</a:t>
            </a:r>
            <a:r>
              <a:rPr lang="en-US" altLang="en-US" sz="1600">
                <a:solidFill>
                  <a:srgbClr val="0D0D0D"/>
                </a:solidFill>
                <a:latin typeface="Arial" panose="020B0604020202020204" pitchFamily="34" charset="0"/>
                <a:hlinkClick r:id="rId7"/>
              </a:rPr>
              <a:t>Bardwell et al., 2009</a:t>
            </a:r>
            <a:r>
              <a:rPr lang="en-US" altLang="en-US" sz="1600">
                <a:solidFill>
                  <a:srgbClr val="0D0D0D"/>
                </a:solidFill>
                <a:latin typeface="Arial" panose="020B0604020202020204" pitchFamily="34" charset="0"/>
              </a:rPr>
              <a:t>; </a:t>
            </a:r>
            <a:r>
              <a:rPr lang="en-US" altLang="en-US" sz="1600">
                <a:solidFill>
                  <a:srgbClr val="0D0D0D"/>
                </a:solidFill>
                <a:latin typeface="Arial" panose="020B0604020202020204" pitchFamily="34" charset="0"/>
                <a:hlinkClick r:id="rId8"/>
              </a:rPr>
              <a:t>Black, Mather, and Sanders, 2007</a:t>
            </a:r>
            <a:r>
              <a:rPr lang="en-US" altLang="en-US" sz="1600">
                <a:solidFill>
                  <a:srgbClr val="0D0D0D"/>
                </a:solidFill>
                <a:latin typeface="Arial" panose="020B0604020202020204" pitchFamily="34" charset="0"/>
              </a:rPr>
              <a:t>; </a:t>
            </a:r>
            <a:r>
              <a:rPr lang="en-US" altLang="en-US" sz="1600">
                <a:solidFill>
                  <a:srgbClr val="0D0D0D"/>
                </a:solidFill>
                <a:latin typeface="Arial" panose="020B0604020202020204" pitchFamily="34" charset="0"/>
                <a:hlinkClick r:id="rId9"/>
              </a:rPr>
              <a:t>Mehra, Black, Singh, and Nolt, 2011</a:t>
            </a:r>
            <a:r>
              <a:rPr lang="en-US" altLang="en-US" sz="1600">
                <a:solidFill>
                  <a:srgbClr val="0D0D0D"/>
                </a:solidFill>
                <a:latin typeface="Arial" panose="020B0604020202020204" pitchFamily="34" charset="0"/>
              </a:rPr>
              <a:t>; </a:t>
            </a:r>
            <a:r>
              <a:rPr lang="en-US" altLang="en-US" sz="1600">
                <a:solidFill>
                  <a:srgbClr val="0D0D0D"/>
                </a:solidFill>
                <a:latin typeface="Arial" panose="020B0604020202020204" pitchFamily="34" charset="0"/>
                <a:hlinkClick r:id="rId10"/>
              </a:rPr>
              <a:t>Schwartz, 2004</a:t>
            </a:r>
            <a:r>
              <a:rPr lang="en-US" altLang="en-US" sz="1600">
                <a:solidFill>
                  <a:srgbClr val="0D0D0D"/>
                </a:solidFill>
                <a:latin typeface="Arial" panose="020B0604020202020204" pitchFamily="34" charset="0"/>
              </a:rPr>
              <a:t>). </a:t>
            </a:r>
          </a:p>
        </p:txBody>
      </p:sp>
      <p:sp>
        <p:nvSpPr>
          <p:cNvPr id="31751" name="Rectangle 7"/>
          <p:cNvSpPr>
            <a:spLocks noChangeArrowheads="1"/>
          </p:cNvSpPr>
          <p:nvPr/>
        </p:nvSpPr>
        <p:spPr bwMode="auto">
          <a:xfrm>
            <a:off x="1574800" y="5892800"/>
            <a:ext cx="5435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rgbClr val="F79646"/>
              </a:buClr>
              <a:buFont typeface="Wingdings" panose="05000000000000000000" pitchFamily="2" charset="2"/>
              <a:buChar char="§"/>
              <a:defRPr>
                <a:solidFill>
                  <a:srgbClr val="696969"/>
                </a:solidFill>
                <a:latin typeface="Georgia" panose="02040502050405020303" pitchFamily="18" charset="0"/>
                <a:ea typeface="MS PGothic" panose="020B0600070205080204" pitchFamily="34" charset="-128"/>
              </a:defRPr>
            </a:lvl1pPr>
            <a:lvl2pPr marL="742950" indent="-285750">
              <a:spcBef>
                <a:spcPct val="20000"/>
              </a:spcBef>
              <a:buFont typeface="Arial" panose="020B0604020202020204" pitchFamily="34" charset="0"/>
              <a:buChar char="–"/>
              <a:defRPr sz="1500">
                <a:solidFill>
                  <a:srgbClr val="696969"/>
                </a:solidFill>
                <a:latin typeface="Georgia" panose="02040502050405020303" pitchFamily="18" charset="0"/>
                <a:ea typeface="MS PGothic" panose="020B0600070205080204" pitchFamily="34" charset="-128"/>
              </a:defRPr>
            </a:lvl2pPr>
            <a:lvl3pPr marL="1143000" indent="-228600">
              <a:spcBef>
                <a:spcPct val="20000"/>
              </a:spcBef>
              <a:buFont typeface="Arial" panose="020B0604020202020204" pitchFamily="34" charset="0"/>
              <a:buChar char="•"/>
              <a:defRPr sz="1300">
                <a:solidFill>
                  <a:srgbClr val="696969"/>
                </a:solidFill>
                <a:latin typeface="Georgia" panose="02040502050405020303" pitchFamily="18" charset="0"/>
                <a:ea typeface="MS PGothic" panose="020B0600070205080204" pitchFamily="34" charset="-128"/>
              </a:defRPr>
            </a:lvl3pPr>
            <a:lvl4pPr marL="1600200" indent="-228600">
              <a:spcBef>
                <a:spcPct val="20000"/>
              </a:spcBef>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4pPr>
            <a:lvl5pPr marL="2057400" indent="-228600">
              <a:spcBef>
                <a:spcPct val="20000"/>
              </a:spcBef>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100">
                <a:solidFill>
                  <a:srgbClr val="696969"/>
                </a:solidFill>
                <a:latin typeface="Georgia" panose="02040502050405020303" pitchFamily="18" charset="0"/>
                <a:ea typeface="MS PGothic" panose="020B0600070205080204" pitchFamily="34" charset="-128"/>
              </a:defRPr>
            </a:lvl9pPr>
          </a:lstStyle>
          <a:p>
            <a:pPr defTabSz="914400" eaLnBrk="0" fontAlgn="base" hangingPunct="0">
              <a:spcBef>
                <a:spcPct val="0"/>
              </a:spcBef>
              <a:spcAft>
                <a:spcPct val="0"/>
              </a:spcAft>
              <a:buClr>
                <a:srgbClr val="008000"/>
              </a:buClr>
              <a:buNone/>
            </a:pPr>
            <a:r>
              <a:rPr lang="en-US" altLang="en-US" sz="1600">
                <a:solidFill>
                  <a:srgbClr val="0D0D0D"/>
                </a:solidFill>
                <a:latin typeface="Arial" panose="020B0604020202020204" pitchFamily="34" charset="0"/>
              </a:rPr>
              <a:t>The region’s labor force participation is low, at 59.5% compared with 64.2% nationally (</a:t>
            </a:r>
            <a:r>
              <a:rPr lang="en-US" altLang="en-US" sz="1600">
                <a:solidFill>
                  <a:srgbClr val="0D0D0D"/>
                </a:solidFill>
                <a:latin typeface="Arial" panose="020B0604020202020204" pitchFamily="34" charset="0"/>
                <a:hlinkClick r:id="rId4"/>
              </a:rPr>
              <a:t>ARC 2015</a:t>
            </a:r>
            <a:r>
              <a:rPr lang="en-US" altLang="en-US" sz="1600">
                <a:solidFill>
                  <a:srgbClr val="0D0D0D"/>
                </a:solidFill>
                <a:latin typeface="Arial" panose="020B0604020202020204" pitchFamily="34" charset="0"/>
              </a:rPr>
              <a:t>). </a:t>
            </a:r>
          </a:p>
        </p:txBody>
      </p:sp>
      <p:sp>
        <p:nvSpPr>
          <p:cNvPr id="31752" name="TextBox 5"/>
          <p:cNvSpPr txBox="1">
            <a:spLocks noChangeArrowheads="1"/>
          </p:cNvSpPr>
          <p:nvPr/>
        </p:nvSpPr>
        <p:spPr bwMode="auto">
          <a:xfrm>
            <a:off x="2657476" y="6477001"/>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spTree>
    <p:extLst>
      <p:ext uri="{BB962C8B-B14F-4D97-AF65-F5344CB8AC3E}">
        <p14:creationId xmlns:p14="http://schemas.microsoft.com/office/powerpoint/2010/main" val="2088626453"/>
      </p:ext>
    </p:extLst>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68BEC-9B7E-45EB-BE17-AFC06682D118}"/>
              </a:ext>
            </a:extLst>
          </p:cNvPr>
          <p:cNvSpPr>
            <a:spLocks noGrp="1"/>
          </p:cNvSpPr>
          <p:nvPr>
            <p:ph type="title"/>
          </p:nvPr>
        </p:nvSpPr>
        <p:spPr>
          <a:xfrm>
            <a:off x="2895600" y="76200"/>
            <a:ext cx="7543800" cy="1143000"/>
          </a:xfrm>
        </p:spPr>
        <p:txBody>
          <a:bodyPr/>
          <a:lstStyle/>
          <a:p>
            <a:pPr algn="ctr">
              <a:defRPr/>
            </a:pPr>
            <a:r>
              <a:rPr lang="en-US" sz="4200" b="1" kern="0" dirty="0">
                <a:solidFill>
                  <a:srgbClr val="0000FF"/>
                </a:solidFill>
                <a:latin typeface="Arial" charset="0"/>
                <a:ea typeface="+mj-ea"/>
                <a:cs typeface="Arial"/>
              </a:rPr>
              <a:t>Health Justice Imperative</a:t>
            </a:r>
            <a:endParaRPr lang="en-US" sz="4200" b="1" dirty="0">
              <a:solidFill>
                <a:srgbClr val="0000FF"/>
              </a:solidFill>
              <a:ea typeface="+mj-ea"/>
              <a:cs typeface="+mj-cs"/>
            </a:endParaRPr>
          </a:p>
        </p:txBody>
      </p:sp>
      <p:pic>
        <p:nvPicPr>
          <p:cNvPr id="3379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3060A7EF-E1EC-4C92-A456-6ADCCB376236}"/>
              </a:ext>
            </a:extLst>
          </p:cNvPr>
          <p:cNvSpPr txBox="1">
            <a:spLocks/>
          </p:cNvSpPr>
          <p:nvPr/>
        </p:nvSpPr>
        <p:spPr bwMode="auto">
          <a:xfrm>
            <a:off x="2781300" y="1143000"/>
            <a:ext cx="7886700" cy="4495800"/>
          </a:xfrm>
          <a:prstGeom prst="rect">
            <a:avLst/>
          </a:prstGeom>
          <a:noFill/>
          <a:ln>
            <a:noFill/>
          </a:ln>
          <a:extLst/>
        </p:spPr>
        <p:txBody>
          <a:bodyPr/>
          <a:lstStyle>
            <a:lvl1pPr marL="192088" indent="-192088" algn="l" defTabSz="514350" rtl="0" eaLnBrk="0" fontAlgn="base" hangingPunct="0">
              <a:spcBef>
                <a:spcPct val="20000"/>
              </a:spcBef>
              <a:spcAft>
                <a:spcPct val="0"/>
              </a:spcAft>
              <a:buClr>
                <a:srgbClr val="F79646"/>
              </a:buClr>
              <a:buFont typeface="Wingdings" panose="05000000000000000000" pitchFamily="2" charset="2"/>
              <a:buChar char="§"/>
              <a:defRPr kern="1200">
                <a:solidFill>
                  <a:srgbClr val="696969"/>
                </a:solidFill>
                <a:latin typeface="Georgia"/>
                <a:ea typeface="MS PGothic" pitchFamily="34" charset="-128"/>
                <a:cs typeface="MS PGothic" charset="0"/>
              </a:defRPr>
            </a:lvl1pPr>
            <a:lvl2pPr marL="365125" indent="-160338" algn="l" defTabSz="514350" rtl="0" eaLnBrk="0" fontAlgn="base" hangingPunct="0">
              <a:spcBef>
                <a:spcPct val="20000"/>
              </a:spcBef>
              <a:spcAft>
                <a:spcPct val="0"/>
              </a:spcAft>
              <a:buFont typeface="Arial" panose="020B0604020202020204" pitchFamily="34" charset="0"/>
              <a:buChar char="–"/>
              <a:defRPr sz="1500" kern="1200">
                <a:solidFill>
                  <a:srgbClr val="696969"/>
                </a:solidFill>
                <a:latin typeface="Georgia"/>
                <a:ea typeface="MS PGothic" pitchFamily="34" charset="-128"/>
                <a:cs typeface="MS PGothic" charset="0"/>
              </a:defRPr>
            </a:lvl2pPr>
            <a:lvl3pPr marL="514350" indent="-128588" algn="l" defTabSz="514350" rtl="0" eaLnBrk="0" fontAlgn="base" hangingPunct="0">
              <a:spcBef>
                <a:spcPct val="20000"/>
              </a:spcBef>
              <a:spcAft>
                <a:spcPct val="0"/>
              </a:spcAft>
              <a:buFont typeface="Arial" panose="020B0604020202020204" pitchFamily="34" charset="0"/>
              <a:buChar char="•"/>
              <a:defRPr sz="1300" kern="1200">
                <a:solidFill>
                  <a:srgbClr val="696969"/>
                </a:solidFill>
                <a:latin typeface="Georgia"/>
                <a:ea typeface="MS PGothic" pitchFamily="34" charset="-128"/>
                <a:cs typeface="MS PGothic" charset="0"/>
              </a:defRPr>
            </a:lvl3pPr>
            <a:lvl4pPr marL="693738" indent="-128588" algn="l" defTabSz="514350" rtl="0" eaLnBrk="0" fontAlgn="base" hangingPunct="0">
              <a:spcBef>
                <a:spcPct val="20000"/>
              </a:spcBef>
              <a:spcAft>
                <a:spcPct val="0"/>
              </a:spcAft>
              <a:buFont typeface="Arial" panose="020B0604020202020204" pitchFamily="34" charset="0"/>
              <a:buChar char="–"/>
              <a:defRPr sz="1100" kern="1200">
                <a:solidFill>
                  <a:srgbClr val="696969"/>
                </a:solidFill>
                <a:latin typeface="Georgia"/>
                <a:ea typeface="MS PGothic" pitchFamily="34" charset="-128"/>
                <a:cs typeface="MS PGothic" charset="0"/>
              </a:defRPr>
            </a:lvl4pPr>
            <a:lvl5pPr marL="847725" indent="-128588" algn="l" defTabSz="514350" rtl="0" eaLnBrk="0" fontAlgn="base" hangingPunct="0">
              <a:spcBef>
                <a:spcPct val="20000"/>
              </a:spcBef>
              <a:spcAft>
                <a:spcPct val="0"/>
              </a:spcAft>
              <a:buFont typeface="Arial" panose="020B0604020202020204" pitchFamily="34" charset="0"/>
              <a:buChar char="»"/>
              <a:defRPr sz="1100" kern="1200">
                <a:solidFill>
                  <a:srgbClr val="696969"/>
                </a:solidFill>
                <a:latin typeface="Georgia"/>
                <a:ea typeface="MS PGothic" pitchFamily="34" charset="-128"/>
                <a:cs typeface="MS PGothic"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buClr>
                <a:srgbClr val="008000"/>
              </a:buClr>
              <a:buFont typeface="Wingdings" panose="05000000000000000000" pitchFamily="2" charset="2"/>
              <a:buChar char="v"/>
              <a:tabLst>
                <a:tab pos="398463" algn="l"/>
              </a:tabLst>
              <a:defRPr/>
            </a:pPr>
            <a:r>
              <a:rPr lang="en-US" sz="1900" dirty="0">
                <a:solidFill>
                  <a:prstClr val="black"/>
                </a:solidFill>
                <a:latin typeface="Arial" panose="020B0604020202020204" pitchFamily="34" charset="0"/>
                <a:cs typeface="Arial" panose="020B0604020202020204" pitchFamily="34" charset="0"/>
              </a:rPr>
              <a:t> 	</a:t>
            </a:r>
            <a:r>
              <a:rPr lang="en-US" sz="2000" dirty="0">
                <a:solidFill>
                  <a:prstClr val="black"/>
                </a:solidFill>
                <a:latin typeface="Arial" panose="020B0604020202020204" pitchFamily="34" charset="0"/>
                <a:cs typeface="Arial" panose="020B0604020202020204" pitchFamily="34" charset="0"/>
              </a:rPr>
              <a:t>SCA rural libraries have been overlooked in the library and 	information science (LIS) professions and beyond.</a:t>
            </a:r>
          </a:p>
          <a:p>
            <a:pPr marL="0" indent="0">
              <a:buClr>
                <a:srgbClr val="008000"/>
              </a:buClr>
              <a:buNone/>
              <a:tabLst>
                <a:tab pos="398463" algn="l"/>
              </a:tabLst>
              <a:defRPr/>
            </a:pPr>
            <a:endParaRPr lang="en-US" sz="800" dirty="0">
              <a:solidFill>
                <a:prstClr val="black"/>
              </a:solidFill>
              <a:latin typeface="Arial" panose="020B0604020202020204" pitchFamily="34" charset="0"/>
              <a:cs typeface="Arial" panose="020B0604020202020204" pitchFamily="34" charset="0"/>
            </a:endParaRPr>
          </a:p>
          <a:p>
            <a:pPr>
              <a:buClr>
                <a:srgbClr val="008000"/>
              </a:buClr>
              <a:buFont typeface="Wingdings" panose="05000000000000000000" pitchFamily="2" charset="2"/>
              <a:buChar char="v"/>
              <a:tabLst>
                <a:tab pos="398463" algn="l"/>
              </a:tabLst>
              <a:defRPr/>
            </a:pPr>
            <a:r>
              <a:rPr lang="en-US" sz="2000" dirty="0">
                <a:solidFill>
                  <a:prstClr val="black"/>
                </a:solidFill>
                <a:latin typeface="Arial" panose="020B0604020202020204" pitchFamily="34" charset="0"/>
                <a:cs typeface="Arial" panose="020B0604020202020204" pitchFamily="34" charset="0"/>
              </a:rPr>
              <a:t> 	Scenarios of rural librarians’ health-related experiences provide 	a glimpse of an “untold” picture of rural library engagement with 	external stakeholders to overcome challenges 	and achieve 	tangible outcomes in spite of the unique conditions 	and limited 	resources (ARC, 2015b; Mehra, Bishop, &amp; Partee II, 2018).   </a:t>
            </a:r>
          </a:p>
          <a:p>
            <a:pPr marL="0" indent="0">
              <a:buClr>
                <a:srgbClr val="008000"/>
              </a:buClr>
              <a:buNone/>
              <a:tabLst>
                <a:tab pos="398463" algn="l"/>
              </a:tabLst>
              <a:defRPr/>
            </a:pPr>
            <a:endParaRPr lang="en-US" sz="800" dirty="0">
              <a:solidFill>
                <a:prstClr val="black"/>
              </a:solidFill>
              <a:latin typeface="Arial" panose="020B0604020202020204" pitchFamily="34" charset="0"/>
              <a:cs typeface="Arial" panose="020B0604020202020204" pitchFamily="34" charset="0"/>
            </a:endParaRPr>
          </a:p>
          <a:p>
            <a:pPr>
              <a:buClr>
                <a:srgbClr val="008000"/>
              </a:buClr>
              <a:buFont typeface="Wingdings" panose="05000000000000000000" pitchFamily="2" charset="2"/>
              <a:buChar char="v"/>
              <a:tabLst>
                <a:tab pos="398463" algn="l"/>
              </a:tabLst>
              <a:defRPr/>
            </a:pPr>
            <a:r>
              <a:rPr lang="en-US" sz="2000" dirty="0">
                <a:solidFill>
                  <a:prstClr val="black"/>
                </a:solidFill>
                <a:latin typeface="Arial" panose="020B0604020202020204" pitchFamily="34" charset="0"/>
                <a:cs typeface="Arial" panose="020B0604020202020204" pitchFamily="34" charset="0"/>
              </a:rPr>
              <a:t> 	As a health justice tool, scenarios challenge the hegemonic 	imagination of mainstream American society, news media, and 	popular culture that has only presented the SCA rural belt in 	deficit light.</a:t>
            </a:r>
          </a:p>
          <a:p>
            <a:pPr marL="0" indent="0">
              <a:buClr>
                <a:srgbClr val="008000"/>
              </a:buClr>
              <a:buNone/>
              <a:tabLst>
                <a:tab pos="398463" algn="l"/>
              </a:tabLst>
              <a:defRPr/>
            </a:pPr>
            <a:endParaRPr lang="en-US" sz="800" dirty="0">
              <a:solidFill>
                <a:prstClr val="black"/>
              </a:solidFill>
              <a:latin typeface="Arial" panose="020B0604020202020204" pitchFamily="34" charset="0"/>
              <a:cs typeface="Arial" panose="020B0604020202020204" pitchFamily="34" charset="0"/>
            </a:endParaRPr>
          </a:p>
          <a:p>
            <a:pPr>
              <a:buClr>
                <a:srgbClr val="008000"/>
              </a:buClr>
              <a:buFont typeface="Wingdings" panose="05000000000000000000" pitchFamily="2" charset="2"/>
              <a:buChar char="v"/>
              <a:tabLst>
                <a:tab pos="398463" algn="l"/>
              </a:tabLst>
              <a:defRPr/>
            </a:pPr>
            <a:r>
              <a:rPr lang="en-US" sz="2000" dirty="0">
                <a:solidFill>
                  <a:prstClr val="black"/>
                </a:solidFill>
                <a:latin typeface="Arial" panose="020B0604020202020204" pitchFamily="34" charset="0"/>
                <a:cs typeface="Arial" panose="020B0604020202020204" pitchFamily="34" charset="0"/>
              </a:rPr>
              <a:t> 	They serve as a </a:t>
            </a:r>
            <a:r>
              <a:rPr lang="en-US" altLang="en-US" sz="2000" dirty="0">
                <a:solidFill>
                  <a:prstClr val="black"/>
                </a:solidFill>
                <a:latin typeface="Arial" panose="020B0604020202020204" pitchFamily="34" charset="0"/>
                <a:cs typeface="Arial" panose="020B0604020202020204" pitchFamily="34" charset="0"/>
              </a:rPr>
              <a:t>counter-point to past unfair and                            	marginalizing 	representations in their constructive                                       	asset recognition of the SCA rural librarians’ positive                           	examples of health-related experiences. </a:t>
            </a:r>
            <a:endParaRPr lang="en-US" sz="2000" dirty="0">
              <a:solidFill>
                <a:prstClr val="black"/>
              </a:solidFill>
              <a:latin typeface="Arial" panose="020B0604020202020204" pitchFamily="34" charset="0"/>
              <a:cs typeface="Arial" panose="020B0604020202020204" pitchFamily="34" charset="0"/>
            </a:endParaRPr>
          </a:p>
          <a:p>
            <a:pPr marL="0" indent="0">
              <a:buClr>
                <a:srgbClr val="008000"/>
              </a:buClr>
              <a:buNone/>
              <a:tabLst>
                <a:tab pos="398463" algn="l"/>
              </a:tabLst>
              <a:defRPr/>
            </a:pPr>
            <a:endParaRPr lang="en-US" sz="2000" dirty="0">
              <a:solidFill>
                <a:prstClr val="black"/>
              </a:solidFill>
              <a:latin typeface="Arial" panose="020B0604020202020204" pitchFamily="34" charset="0"/>
              <a:cs typeface="Arial" panose="020B0604020202020204" pitchFamily="34" charset="0"/>
            </a:endParaRPr>
          </a:p>
          <a:p>
            <a:pPr>
              <a:buClr>
                <a:srgbClr val="008000"/>
              </a:buClr>
              <a:buFont typeface="Wingdings" panose="05000000000000000000" pitchFamily="2" charset="2"/>
              <a:buChar char="v"/>
              <a:tabLst>
                <a:tab pos="398463" algn="l"/>
              </a:tabLst>
              <a:defRPr/>
            </a:pPr>
            <a:endParaRPr lang="en-US" altLang="en-US" sz="2000" dirty="0">
              <a:solidFill>
                <a:prstClr val="black"/>
              </a:solidFill>
              <a:latin typeface="Arial" panose="020B0604020202020204" pitchFamily="34" charset="0"/>
              <a:cs typeface="Arial" panose="020B0604020202020204" pitchFamily="34" charset="0"/>
            </a:endParaRPr>
          </a:p>
          <a:p>
            <a:pPr>
              <a:buNone/>
              <a:defRPr/>
            </a:pPr>
            <a:endParaRPr lang="en-US" altLang="en-US" sz="2400" dirty="0">
              <a:solidFill>
                <a:prstClr val="black"/>
              </a:solidFill>
              <a:latin typeface="Arial" panose="020B0604020202020204" pitchFamily="34" charset="0"/>
              <a:cs typeface="Arial" panose="020B0604020202020204" pitchFamily="34" charset="0"/>
            </a:endParaRPr>
          </a:p>
        </p:txBody>
      </p:sp>
      <p:pic>
        <p:nvPicPr>
          <p:cNvPr id="33797"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220201" y="5410200"/>
            <a:ext cx="1323975"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TextBox 5"/>
          <p:cNvSpPr txBox="1">
            <a:spLocks noChangeArrowheads="1"/>
          </p:cNvSpPr>
          <p:nvPr/>
        </p:nvSpPr>
        <p:spPr bwMode="auto">
          <a:xfrm>
            <a:off x="2590801" y="6473826"/>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pic>
        <p:nvPicPr>
          <p:cNvPr id="33799" name="Picture 7" descr="IMLSLog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2362200"/>
            <a:ext cx="1524000"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4170873"/>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68BEC-9B7E-45EB-BE17-AFC06682D118}"/>
              </a:ext>
            </a:extLst>
          </p:cNvPr>
          <p:cNvSpPr>
            <a:spLocks noGrp="1"/>
          </p:cNvSpPr>
          <p:nvPr>
            <p:ph type="title"/>
          </p:nvPr>
        </p:nvSpPr>
        <p:spPr>
          <a:xfrm>
            <a:off x="2590800" y="-76200"/>
            <a:ext cx="7543800" cy="1143000"/>
          </a:xfrm>
        </p:spPr>
        <p:txBody>
          <a:bodyPr/>
          <a:lstStyle/>
          <a:p>
            <a:pPr algn="ctr">
              <a:defRPr/>
            </a:pPr>
            <a:r>
              <a:rPr lang="en-US" sz="4200" b="1" kern="0" dirty="0">
                <a:solidFill>
                  <a:srgbClr val="0000FF"/>
                </a:solidFill>
                <a:latin typeface="Arial" charset="0"/>
                <a:ea typeface="+mj-ea"/>
                <a:cs typeface="Arial"/>
              </a:rPr>
              <a:t>Data Analysis</a:t>
            </a:r>
            <a:endParaRPr lang="en-US" sz="4200" b="1" dirty="0">
              <a:solidFill>
                <a:srgbClr val="0000FF"/>
              </a:solidFill>
              <a:ea typeface="+mj-ea"/>
              <a:cs typeface="+mj-cs"/>
            </a:endParaRPr>
          </a:p>
        </p:txBody>
      </p:sp>
      <p:pic>
        <p:nvPicPr>
          <p:cNvPr id="3584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4" name="Content Placeholder 2">
            <a:extLst>
              <a:ext uri="{FF2B5EF4-FFF2-40B4-BE49-F238E27FC236}">
                <a16:creationId xmlns:a16="http://schemas.microsoft.com/office/drawing/2014/main" id="{7A0EDE8C-5BA9-4A40-AEAD-96ADE9C99BEF}"/>
              </a:ext>
            </a:extLst>
          </p:cNvPr>
          <p:cNvSpPr txBox="1">
            <a:spLocks noChangeArrowheads="1"/>
          </p:cNvSpPr>
          <p:nvPr/>
        </p:nvSpPr>
        <p:spPr bwMode="auto">
          <a:xfrm>
            <a:off x="2705100" y="990600"/>
            <a:ext cx="78867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192088" indent="-192088" defTabSz="514350">
              <a:spcBef>
                <a:spcPct val="20000"/>
              </a:spcBef>
              <a:buClr>
                <a:srgbClr val="F79646"/>
              </a:buClr>
              <a:buFont typeface="Wingdings" panose="05000000000000000000" pitchFamily="2" charset="2"/>
              <a:buChar char="§"/>
              <a:tabLst>
                <a:tab pos="398463" algn="l"/>
              </a:tabLst>
              <a:defRPr>
                <a:solidFill>
                  <a:srgbClr val="696969"/>
                </a:solidFill>
                <a:latin typeface="Georgia" panose="02040502050405020303" pitchFamily="18" charset="0"/>
                <a:ea typeface="MS PGothic" panose="020B0600070205080204" pitchFamily="34" charset="-128"/>
              </a:defRPr>
            </a:lvl1pPr>
            <a:lvl2pPr marL="365125" indent="-160338" defTabSz="514350">
              <a:spcBef>
                <a:spcPct val="20000"/>
              </a:spcBef>
              <a:buFont typeface="Arial" panose="020B0604020202020204" pitchFamily="34" charset="0"/>
              <a:buChar char="–"/>
              <a:tabLst>
                <a:tab pos="398463" algn="l"/>
              </a:tabLst>
              <a:defRPr sz="1500">
                <a:solidFill>
                  <a:srgbClr val="696969"/>
                </a:solidFill>
                <a:latin typeface="Georgia" panose="02040502050405020303" pitchFamily="18" charset="0"/>
                <a:ea typeface="MS PGothic" panose="020B0600070205080204" pitchFamily="34" charset="-128"/>
              </a:defRPr>
            </a:lvl2pPr>
            <a:lvl3pPr marL="514350" indent="-128588" defTabSz="514350">
              <a:spcBef>
                <a:spcPct val="20000"/>
              </a:spcBef>
              <a:buFont typeface="Arial" panose="020B0604020202020204" pitchFamily="34" charset="0"/>
              <a:buChar char="•"/>
              <a:tabLst>
                <a:tab pos="398463" algn="l"/>
              </a:tabLst>
              <a:defRPr sz="1300">
                <a:solidFill>
                  <a:srgbClr val="696969"/>
                </a:solidFill>
                <a:latin typeface="Georgia" panose="02040502050405020303" pitchFamily="18" charset="0"/>
                <a:ea typeface="MS PGothic" panose="020B0600070205080204" pitchFamily="34" charset="-128"/>
              </a:defRPr>
            </a:lvl3pPr>
            <a:lvl4pPr marL="693738" indent="-128588" defTabSz="514350">
              <a:spcBef>
                <a:spcPct val="20000"/>
              </a:spcBef>
              <a:buFont typeface="Arial" panose="020B0604020202020204" pitchFamily="34" charset="0"/>
              <a:buChar char="–"/>
              <a:tabLst>
                <a:tab pos="398463" algn="l"/>
              </a:tabLst>
              <a:defRPr sz="1100">
                <a:solidFill>
                  <a:srgbClr val="696969"/>
                </a:solidFill>
                <a:latin typeface="Georgia" panose="02040502050405020303" pitchFamily="18" charset="0"/>
                <a:ea typeface="MS PGothic" panose="020B0600070205080204" pitchFamily="34" charset="-128"/>
              </a:defRPr>
            </a:lvl4pPr>
            <a:lvl5pPr marL="847725" indent="-128588" defTabSz="514350">
              <a:spcBef>
                <a:spcPct val="20000"/>
              </a:spcBef>
              <a:buFont typeface="Arial" panose="020B0604020202020204" pitchFamily="34" charset="0"/>
              <a:buChar char="»"/>
              <a:tabLst>
                <a:tab pos="398463" algn="l"/>
              </a:tabLst>
              <a:defRPr sz="1100">
                <a:solidFill>
                  <a:srgbClr val="696969"/>
                </a:solidFill>
                <a:latin typeface="Georgia" panose="02040502050405020303" pitchFamily="18" charset="0"/>
                <a:ea typeface="MS PGothic" panose="020B0600070205080204" pitchFamily="34" charset="-128"/>
              </a:defRPr>
            </a:lvl5pPr>
            <a:lvl6pPr marL="1304925" indent="-128588" defTabSz="514350" eaLnBrk="0" fontAlgn="base" hangingPunct="0">
              <a:spcBef>
                <a:spcPct val="20000"/>
              </a:spcBef>
              <a:spcAft>
                <a:spcPct val="0"/>
              </a:spcAft>
              <a:buFont typeface="Arial" panose="020B0604020202020204" pitchFamily="34" charset="0"/>
              <a:buChar char="»"/>
              <a:tabLst>
                <a:tab pos="398463" algn="l"/>
              </a:tabLst>
              <a:defRPr sz="1100">
                <a:solidFill>
                  <a:srgbClr val="696969"/>
                </a:solidFill>
                <a:latin typeface="Georgia" panose="02040502050405020303" pitchFamily="18" charset="0"/>
                <a:ea typeface="MS PGothic" panose="020B0600070205080204" pitchFamily="34" charset="-128"/>
              </a:defRPr>
            </a:lvl6pPr>
            <a:lvl7pPr marL="1762125" indent="-128588" defTabSz="514350" eaLnBrk="0" fontAlgn="base" hangingPunct="0">
              <a:spcBef>
                <a:spcPct val="20000"/>
              </a:spcBef>
              <a:spcAft>
                <a:spcPct val="0"/>
              </a:spcAft>
              <a:buFont typeface="Arial" panose="020B0604020202020204" pitchFamily="34" charset="0"/>
              <a:buChar char="»"/>
              <a:tabLst>
                <a:tab pos="398463" algn="l"/>
              </a:tabLst>
              <a:defRPr sz="1100">
                <a:solidFill>
                  <a:srgbClr val="696969"/>
                </a:solidFill>
                <a:latin typeface="Georgia" panose="02040502050405020303" pitchFamily="18" charset="0"/>
                <a:ea typeface="MS PGothic" panose="020B0600070205080204" pitchFamily="34" charset="-128"/>
              </a:defRPr>
            </a:lvl7pPr>
            <a:lvl8pPr marL="2219325" indent="-128588" defTabSz="514350" eaLnBrk="0" fontAlgn="base" hangingPunct="0">
              <a:spcBef>
                <a:spcPct val="20000"/>
              </a:spcBef>
              <a:spcAft>
                <a:spcPct val="0"/>
              </a:spcAft>
              <a:buFont typeface="Arial" panose="020B0604020202020204" pitchFamily="34" charset="0"/>
              <a:buChar char="»"/>
              <a:tabLst>
                <a:tab pos="398463" algn="l"/>
              </a:tabLst>
              <a:defRPr sz="1100">
                <a:solidFill>
                  <a:srgbClr val="696969"/>
                </a:solidFill>
                <a:latin typeface="Georgia" panose="02040502050405020303" pitchFamily="18" charset="0"/>
                <a:ea typeface="MS PGothic" panose="020B0600070205080204" pitchFamily="34" charset="-128"/>
              </a:defRPr>
            </a:lvl8pPr>
            <a:lvl9pPr marL="2676525" indent="-128588" defTabSz="514350" eaLnBrk="0" fontAlgn="base" hangingPunct="0">
              <a:spcBef>
                <a:spcPct val="20000"/>
              </a:spcBef>
              <a:spcAft>
                <a:spcPct val="0"/>
              </a:spcAft>
              <a:buFont typeface="Arial" panose="020B0604020202020204" pitchFamily="34" charset="0"/>
              <a:buChar char="»"/>
              <a:tabLst>
                <a:tab pos="398463" algn="l"/>
              </a:tabLst>
              <a:defRPr sz="1100">
                <a:solidFill>
                  <a:srgbClr val="696969"/>
                </a:solidFill>
                <a:latin typeface="Georgia" panose="02040502050405020303" pitchFamily="18" charset="0"/>
                <a:ea typeface="MS PGothic" panose="020B0600070205080204" pitchFamily="34" charset="-128"/>
              </a:defRPr>
            </a:lvl9pPr>
          </a:lstStyle>
          <a:p>
            <a:pPr eaLnBrk="0" fontAlgn="base" hangingPunct="0">
              <a:spcAft>
                <a:spcPct val="0"/>
              </a:spcAft>
              <a:buClr>
                <a:srgbClr val="008000"/>
              </a:buClr>
              <a:buFont typeface="Wingdings" panose="05000000000000000000" pitchFamily="2" charset="2"/>
              <a:buChar char="v"/>
              <a:defRPr/>
            </a:pPr>
            <a:r>
              <a:rPr lang="en-US" altLang="en-US" sz="2000" dirty="0">
                <a:solidFill>
                  <a:prstClr val="black"/>
                </a:solidFill>
                <a:latin typeface="Arial" panose="020B0604020202020204" pitchFamily="34" charset="0"/>
                <a:cs typeface="Arial" panose="020B0604020202020204" pitchFamily="34" charset="0"/>
              </a:rPr>
              <a:t> 	Transcriptions of interview audio recordings were compiled into a 	single digital file and open coding of the data provided 	systematic sorting into broad themes. </a:t>
            </a:r>
          </a:p>
          <a:p>
            <a:pPr eaLnBrk="0" fontAlgn="base" hangingPunct="0">
              <a:spcAft>
                <a:spcPct val="0"/>
              </a:spcAft>
              <a:buClr>
                <a:srgbClr val="008000"/>
              </a:buClr>
              <a:buFont typeface="Wingdings" panose="05000000000000000000" pitchFamily="2" charset="2"/>
              <a:buChar char="v"/>
              <a:defRPr/>
            </a:pPr>
            <a:r>
              <a:rPr lang="en-US" altLang="en-US" sz="2000" dirty="0">
                <a:solidFill>
                  <a:prstClr val="black"/>
                </a:solidFill>
                <a:latin typeface="Arial" panose="020B0604020202020204" pitchFamily="34" charset="0"/>
                <a:cs typeface="Arial" panose="020B0604020202020204" pitchFamily="34" charset="0"/>
              </a:rPr>
              <a:t> 	Axial coding identified the development of key topics and 	categories/themes using illustrative project examples and 	scenarios of participant responses.</a:t>
            </a:r>
          </a:p>
          <a:p>
            <a:pPr eaLnBrk="0" fontAlgn="base" hangingPunct="0">
              <a:spcAft>
                <a:spcPct val="0"/>
              </a:spcAft>
              <a:buClr>
                <a:srgbClr val="008000"/>
              </a:buClr>
              <a:buFont typeface="Wingdings" panose="05000000000000000000" pitchFamily="2" charset="2"/>
              <a:buChar char="v"/>
              <a:defRPr/>
            </a:pPr>
            <a:r>
              <a:rPr lang="en-US" altLang="en-US" sz="2000" dirty="0">
                <a:solidFill>
                  <a:prstClr val="black"/>
                </a:solidFill>
                <a:latin typeface="Arial" panose="020B0604020202020204" pitchFamily="34" charset="0"/>
                <a:cs typeface="Arial" panose="020B0604020202020204" pitchFamily="34" charset="0"/>
              </a:rPr>
              <a:t> 	Selective coding established categories, topics, and themes that 	were 	related to the inquiries of research. </a:t>
            </a:r>
          </a:p>
          <a:p>
            <a:pPr eaLnBrk="0" fontAlgn="base" hangingPunct="0">
              <a:spcAft>
                <a:spcPct val="0"/>
              </a:spcAft>
              <a:buClr>
                <a:srgbClr val="008000"/>
              </a:buClr>
              <a:buFont typeface="Wingdings" panose="05000000000000000000" pitchFamily="2" charset="2"/>
              <a:buChar char="v"/>
              <a:defRPr/>
            </a:pPr>
            <a:r>
              <a:rPr lang="en-US" altLang="en-US" sz="2000" dirty="0">
                <a:solidFill>
                  <a:prstClr val="black"/>
                </a:solidFill>
                <a:latin typeface="Arial" panose="020B0604020202020204" pitchFamily="34" charset="0"/>
                <a:cs typeface="Arial" panose="020B0604020202020204" pitchFamily="34" charset="0"/>
              </a:rPr>
              <a:t> 	Coding provided an analytic framework for understanding the 	data and for an investigation of the thematic relationships found 	in interviewee responses. </a:t>
            </a:r>
          </a:p>
          <a:p>
            <a:pPr marL="0" indent="0" eaLnBrk="0" fontAlgn="base" hangingPunct="0">
              <a:spcAft>
                <a:spcPct val="0"/>
              </a:spcAft>
              <a:buClr>
                <a:srgbClr val="008000"/>
              </a:buClr>
              <a:buNone/>
              <a:defRPr/>
            </a:pPr>
            <a:endParaRPr lang="en-US" altLang="en-US" sz="800" dirty="0">
              <a:solidFill>
                <a:prstClr val="black"/>
              </a:solidFill>
              <a:latin typeface="Arial" panose="020B0604020202020204" pitchFamily="34" charset="0"/>
              <a:cs typeface="Arial" panose="020B0604020202020204" pitchFamily="34" charset="0"/>
            </a:endParaRPr>
          </a:p>
          <a:p>
            <a:pPr marL="0" indent="0" eaLnBrk="0" fontAlgn="base" hangingPunct="0">
              <a:spcAft>
                <a:spcPct val="0"/>
              </a:spcAft>
              <a:buClr>
                <a:srgbClr val="008000"/>
              </a:buClr>
              <a:buNone/>
              <a:defRPr/>
            </a:pPr>
            <a:r>
              <a:rPr lang="en-US" sz="1600" i="1" dirty="0">
                <a:solidFill>
                  <a:prstClr val="black"/>
                </a:solidFill>
                <a:latin typeface="Arial" panose="020B0604020202020204" pitchFamily="34" charset="0"/>
                <a:cs typeface="Arial" panose="020B0604020202020204" pitchFamily="34" charset="0"/>
              </a:rPr>
              <a:t>P12D5Q1a: “So, what we have are these really cool backpacks (PE2) that are                       filled with, you know, leaf identification, animal identification, all of those kind                            of environment identification books (T1) and we have a compass and a                         magnifying glass, things like that that people can check out and take                              on a hike with them to improve your health (T2).”</a:t>
            </a:r>
            <a:endParaRPr lang="en-US" sz="1600" dirty="0">
              <a:solidFill>
                <a:prstClr val="black"/>
              </a:solidFill>
              <a:latin typeface="Arial" panose="020B0604020202020204" pitchFamily="34" charset="0"/>
              <a:cs typeface="Arial" panose="020B0604020202020204" pitchFamily="34" charset="0"/>
            </a:endParaRPr>
          </a:p>
          <a:p>
            <a:pPr marL="0" indent="0" eaLnBrk="0" fontAlgn="base" hangingPunct="0">
              <a:spcAft>
                <a:spcPct val="0"/>
              </a:spcAft>
              <a:buClr>
                <a:srgbClr val="008000"/>
              </a:buClr>
              <a:buNone/>
              <a:defRPr/>
            </a:pPr>
            <a:endParaRPr lang="en-US" altLang="en-US" sz="2000" dirty="0">
              <a:solidFill>
                <a:prstClr val="black"/>
              </a:solidFill>
              <a:latin typeface="Arial" panose="020B0604020202020204" pitchFamily="34" charset="0"/>
              <a:cs typeface="Arial" panose="020B0604020202020204" pitchFamily="34" charset="0"/>
            </a:endParaRPr>
          </a:p>
        </p:txBody>
      </p:sp>
      <p:pic>
        <p:nvPicPr>
          <p:cNvPr id="35845"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220201" y="5410200"/>
            <a:ext cx="1323975"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TextBox 5"/>
          <p:cNvSpPr txBox="1">
            <a:spLocks noChangeArrowheads="1"/>
          </p:cNvSpPr>
          <p:nvPr/>
        </p:nvSpPr>
        <p:spPr bwMode="auto">
          <a:xfrm>
            <a:off x="2657476" y="6477001"/>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spTree>
    <p:extLst>
      <p:ext uri="{BB962C8B-B14F-4D97-AF65-F5344CB8AC3E}">
        <p14:creationId xmlns:p14="http://schemas.microsoft.com/office/powerpoint/2010/main" val="3823571278"/>
      </p:ext>
    </p:extLst>
  </p:cSld>
  <p:clrMapOvr>
    <a:masterClrMapping/>
  </p:clrMapOvr>
  <p:transition spd="slow"/>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75576" y="6062664"/>
            <a:ext cx="28162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1" name="Picture 10" descr="IMLS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630363" y="5888038"/>
            <a:ext cx="1295400" cy="588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Rectangle 2"/>
          <p:cNvSpPr>
            <a:spLocks noChangeArrowheads="1"/>
          </p:cNvSpPr>
          <p:nvPr/>
        </p:nvSpPr>
        <p:spPr bwMode="auto">
          <a:xfrm>
            <a:off x="2819400" y="304801"/>
            <a:ext cx="84978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2800">
                <a:solidFill>
                  <a:srgbClr val="0070C0"/>
                </a:solidFill>
                <a:latin typeface="Arial" panose="020B0604020202020204" pitchFamily="34" charset="0"/>
                <a:cs typeface="Arial" panose="020B0604020202020204" pitchFamily="34" charset="0"/>
              </a:rPr>
              <a:t>Response Type Definitions and Examples</a:t>
            </a:r>
          </a:p>
        </p:txBody>
      </p:sp>
      <p:graphicFrame>
        <p:nvGraphicFramePr>
          <p:cNvPr id="2" name="Table 1">
            <a:extLst>
              <a:ext uri="{FF2B5EF4-FFF2-40B4-BE49-F238E27FC236}">
                <a16:creationId xmlns:a16="http://schemas.microsoft.com/office/drawing/2014/main" id="{5F169DBE-E1C4-4A06-881E-3537B1388EC4}"/>
              </a:ext>
            </a:extLst>
          </p:cNvPr>
          <p:cNvGraphicFramePr>
            <a:graphicFrameLocks noGrp="1"/>
          </p:cNvGraphicFramePr>
          <p:nvPr/>
        </p:nvGraphicFramePr>
        <p:xfrm>
          <a:off x="2057400" y="1057275"/>
          <a:ext cx="8305800" cy="4794250"/>
        </p:xfrm>
        <a:graphic>
          <a:graphicData uri="http://schemas.openxmlformats.org/drawingml/2006/table">
            <a:tbl>
              <a:tblPr firstRow="1" firstCol="1">
                <a:tableStyleId>{5C22544A-7EE6-4342-B048-85BDC9FD1C3A}</a:tableStyleId>
              </a:tblPr>
              <a:tblGrid>
                <a:gridCol w="1592833">
                  <a:extLst>
                    <a:ext uri="{9D8B030D-6E8A-4147-A177-3AD203B41FA5}">
                      <a16:colId xmlns:a16="http://schemas.microsoft.com/office/drawing/2014/main" val="3630771852"/>
                    </a:ext>
                  </a:extLst>
                </a:gridCol>
                <a:gridCol w="3161705">
                  <a:extLst>
                    <a:ext uri="{9D8B030D-6E8A-4147-A177-3AD203B41FA5}">
                      <a16:colId xmlns:a16="http://schemas.microsoft.com/office/drawing/2014/main" val="135188112"/>
                    </a:ext>
                  </a:extLst>
                </a:gridCol>
                <a:gridCol w="3551261">
                  <a:extLst>
                    <a:ext uri="{9D8B030D-6E8A-4147-A177-3AD203B41FA5}">
                      <a16:colId xmlns:a16="http://schemas.microsoft.com/office/drawing/2014/main" val="1882848963"/>
                    </a:ext>
                  </a:extLst>
                </a:gridCol>
              </a:tblGrid>
              <a:tr h="228298">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Response Type</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a:effectLst/>
                          <a:latin typeface="Arial" panose="020B0604020202020204" pitchFamily="34" charset="0"/>
                          <a:cs typeface="Arial" panose="020B0604020202020204" pitchFamily="34" charset="0"/>
                        </a:rPr>
                        <a:t>Definition</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Example</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extLst>
                  <a:ext uri="{0D108BD9-81ED-4DB2-BD59-A6C34878D82A}">
                    <a16:rowId xmlns:a16="http://schemas.microsoft.com/office/drawing/2014/main" val="1579366835"/>
                  </a:ext>
                </a:extLst>
              </a:tr>
              <a:tr h="913190">
                <a:tc>
                  <a:txBody>
                    <a:bodyPr/>
                    <a:lstStyle/>
                    <a:p>
                      <a:pPr marL="0" marR="0">
                        <a:lnSpc>
                          <a:spcPct val="107000"/>
                        </a:lnSpc>
                        <a:spcBef>
                          <a:spcPts val="0"/>
                        </a:spcBef>
                        <a:spcAft>
                          <a:spcPts val="0"/>
                        </a:spcAft>
                      </a:pPr>
                      <a:r>
                        <a:rPr lang="en-US" sz="1400">
                          <a:effectLst/>
                          <a:latin typeface="Arial" panose="020B0604020202020204" pitchFamily="34" charset="0"/>
                          <a:cs typeface="Arial" panose="020B0604020202020204" pitchFamily="34" charset="0"/>
                        </a:rPr>
                        <a:t>Aboutness [a]</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a:effectLst/>
                          <a:latin typeface="Arial" panose="020B0604020202020204" pitchFamily="34" charset="0"/>
                          <a:cs typeface="Arial" panose="020B0604020202020204" pitchFamily="34" charset="0"/>
                        </a:rPr>
                        <a:t>Responses that offer overviews or general descriptive details about projects, programs, and initiatives. </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P11D7Q1a: “Last summer, part of our summer reading was a walking club and they walked and talked about the books they’d been reading.”</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extLst>
                  <a:ext uri="{0D108BD9-81ED-4DB2-BD59-A6C34878D82A}">
                    <a16:rowId xmlns:a16="http://schemas.microsoft.com/office/drawing/2014/main" val="1755732390"/>
                  </a:ext>
                </a:extLst>
              </a:tr>
              <a:tr h="1141488">
                <a:tc>
                  <a:txBody>
                    <a:bodyPr/>
                    <a:lstStyle/>
                    <a:p>
                      <a:pPr marL="0" marR="0">
                        <a:lnSpc>
                          <a:spcPct val="107000"/>
                        </a:lnSpc>
                        <a:spcBef>
                          <a:spcPts val="0"/>
                        </a:spcBef>
                        <a:spcAft>
                          <a:spcPts val="0"/>
                        </a:spcAft>
                      </a:pPr>
                      <a:r>
                        <a:rPr lang="en-US" sz="1400">
                          <a:effectLst/>
                          <a:latin typeface="Arial" panose="020B0604020202020204" pitchFamily="34" charset="0"/>
                          <a:cs typeface="Arial" panose="020B0604020202020204" pitchFamily="34" charset="0"/>
                        </a:rPr>
                        <a:t>Partners [p]</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Responses that name or specify external collaborating organizations and individuals who have assisted with or coproduced projects, programs, or initiatives.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P6D7Q2p: “They have a very active health foundation and the library there has </a:t>
                      </a:r>
                    </a:p>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partnered with the local health foundation to do at least a couple of different program series.”</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extLst>
                  <a:ext uri="{0D108BD9-81ED-4DB2-BD59-A6C34878D82A}">
                    <a16:rowId xmlns:a16="http://schemas.microsoft.com/office/drawing/2014/main" val="3602094199"/>
                  </a:ext>
                </a:extLst>
              </a:tr>
              <a:tr h="1141488">
                <a:tc>
                  <a:txBody>
                    <a:bodyPr/>
                    <a:lstStyle/>
                    <a:p>
                      <a:pPr marL="0" marR="0">
                        <a:lnSpc>
                          <a:spcPct val="107000"/>
                        </a:lnSpc>
                        <a:spcBef>
                          <a:spcPts val="0"/>
                        </a:spcBef>
                        <a:spcAft>
                          <a:spcPts val="0"/>
                        </a:spcAft>
                      </a:pPr>
                      <a:r>
                        <a:rPr lang="en-US" sz="1400">
                          <a:effectLst/>
                          <a:latin typeface="Arial" panose="020B0604020202020204" pitchFamily="34" charset="0"/>
                          <a:cs typeface="Arial" panose="020B0604020202020204" pitchFamily="34" charset="0"/>
                        </a:rPr>
                        <a:t>Challenges [c]</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Responses that outline, describe, or reference specific problems, difficulties, obstacles, or complications related to the deployment of projects, programs, and initiatives.</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P6D7Q4c: “Well, money’s a challenge. \do So, we’re doing a fundraiser every year to be able to pay for the help and to set up and clean up and provide the programming.”</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extLst>
                  <a:ext uri="{0D108BD9-81ED-4DB2-BD59-A6C34878D82A}">
                    <a16:rowId xmlns:a16="http://schemas.microsoft.com/office/drawing/2014/main" val="1848332807"/>
                  </a:ext>
                </a:extLst>
              </a:tr>
              <a:tr h="1369785">
                <a:tc>
                  <a:txBody>
                    <a:bodyPr/>
                    <a:lstStyle/>
                    <a:p>
                      <a:pPr marL="0" marR="0">
                        <a:lnSpc>
                          <a:spcPct val="107000"/>
                        </a:lnSpc>
                        <a:spcBef>
                          <a:spcPts val="0"/>
                        </a:spcBef>
                        <a:spcAft>
                          <a:spcPts val="0"/>
                        </a:spcAft>
                      </a:pPr>
                      <a:r>
                        <a:rPr lang="en-US" sz="1400">
                          <a:effectLst/>
                          <a:latin typeface="Arial" panose="020B0604020202020204" pitchFamily="34" charset="0"/>
                          <a:cs typeface="Arial" panose="020B0604020202020204" pitchFamily="34" charset="0"/>
                        </a:rPr>
                        <a:t>Outcomes [o]</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Responses that specify or describe tangible or intangible results, products, or effects of projects, programs, and initiatives.</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tc>
                  <a:txBody>
                    <a:bodyPr/>
                    <a:lstStyle/>
                    <a:p>
                      <a:pPr marL="0" marR="0">
                        <a:lnSpc>
                          <a:spcPct val="107000"/>
                        </a:lnSpc>
                        <a:spcBef>
                          <a:spcPts val="0"/>
                        </a:spcBef>
                        <a:spcAft>
                          <a:spcPts val="0"/>
                        </a:spcAft>
                      </a:pPr>
                      <a:r>
                        <a:rPr lang="en-US" sz="1400" dirty="0">
                          <a:effectLst/>
                          <a:latin typeface="Arial" panose="020B0604020202020204" pitchFamily="34" charset="0"/>
                          <a:cs typeface="Arial" panose="020B0604020202020204" pitchFamily="34" charset="0"/>
                        </a:rPr>
                        <a:t>P6D7Q5o: “We do a fundraiser in February to raise enough money to pay a couple of part-time people to kind of run that program just for the summer and it’s been really popular and something we’re really proud of.”</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65649" marR="65649" marT="0" marB="0"/>
                </a:tc>
                <a:extLst>
                  <a:ext uri="{0D108BD9-81ED-4DB2-BD59-A6C34878D82A}">
                    <a16:rowId xmlns:a16="http://schemas.microsoft.com/office/drawing/2014/main" val="3741715731"/>
                  </a:ext>
                </a:extLst>
              </a:tr>
            </a:tbl>
          </a:graphicData>
        </a:graphic>
      </p:graphicFrame>
      <p:sp>
        <p:nvSpPr>
          <p:cNvPr id="37919" name="TextBox 5"/>
          <p:cNvSpPr txBox="1">
            <a:spLocks noChangeArrowheads="1"/>
          </p:cNvSpPr>
          <p:nvPr/>
        </p:nvSpPr>
        <p:spPr bwMode="auto">
          <a:xfrm>
            <a:off x="2657476" y="6477001"/>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spTree>
    <p:extLst>
      <p:ext uri="{BB962C8B-B14F-4D97-AF65-F5344CB8AC3E}">
        <p14:creationId xmlns:p14="http://schemas.microsoft.com/office/powerpoint/2010/main" val="2367013521"/>
      </p:ext>
    </p:extLst>
  </p:cSld>
  <p:clrMapOvr>
    <a:masterClrMapping/>
  </p:clrMapOvr>
  <p:transition spd="slow"/>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212A1B11-F258-4ADC-89BA-DE1DDB5B5357}"/>
              </a:ext>
            </a:extLst>
          </p:cNvPr>
          <p:cNvGraphicFramePr>
            <a:graphicFrameLocks noGrp="1"/>
          </p:cNvGraphicFramePr>
          <p:nvPr/>
        </p:nvGraphicFramePr>
        <p:xfrm>
          <a:off x="1905000" y="609600"/>
          <a:ext cx="8610600" cy="6167438"/>
        </p:xfrm>
        <a:graphic>
          <a:graphicData uri="http://schemas.openxmlformats.org/drawingml/2006/table">
            <a:tbl>
              <a:tblPr firstRow="1" firstCol="1">
                <a:tableStyleId>{5C22544A-7EE6-4342-B048-85BDC9FD1C3A}</a:tableStyleId>
              </a:tblPr>
              <a:tblGrid>
                <a:gridCol w="2169388">
                  <a:extLst>
                    <a:ext uri="{9D8B030D-6E8A-4147-A177-3AD203B41FA5}">
                      <a16:colId xmlns:a16="http://schemas.microsoft.com/office/drawing/2014/main" val="2454428326"/>
                    </a:ext>
                  </a:extLst>
                </a:gridCol>
                <a:gridCol w="6441212">
                  <a:extLst>
                    <a:ext uri="{9D8B030D-6E8A-4147-A177-3AD203B41FA5}">
                      <a16:colId xmlns:a16="http://schemas.microsoft.com/office/drawing/2014/main" val="2228112573"/>
                    </a:ext>
                  </a:extLst>
                </a:gridCol>
              </a:tblGrid>
              <a:tr h="462057">
                <a:tc>
                  <a:txBody>
                    <a:bodyPr/>
                    <a:lstStyle/>
                    <a:p>
                      <a:pPr marL="0" marR="0">
                        <a:lnSpc>
                          <a:spcPct val="107000"/>
                        </a:lnSpc>
                        <a:spcBef>
                          <a:spcPts val="0"/>
                        </a:spcBef>
                        <a:spcAft>
                          <a:spcPts val="800"/>
                        </a:spcAft>
                      </a:pPr>
                      <a:r>
                        <a:rPr lang="en-US" sz="1400">
                          <a:effectLst/>
                          <a:latin typeface="Arial" panose="020B0604020202020204" pitchFamily="34" charset="0"/>
                          <a:cs typeface="Arial" panose="020B0604020202020204" pitchFamily="34" charset="0"/>
                        </a:rPr>
                        <a:t>Code Identifier + Description </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tc>
                  <a:txBody>
                    <a:bodyPr/>
                    <a:lstStyle/>
                    <a:p>
                      <a:pPr marL="0" marR="0">
                        <a:lnSpc>
                          <a:spcPct val="107000"/>
                        </a:lnSpc>
                        <a:spcBef>
                          <a:spcPts val="0"/>
                        </a:spcBef>
                        <a:spcAft>
                          <a:spcPts val="800"/>
                        </a:spcAft>
                      </a:pPr>
                      <a:r>
                        <a:rPr lang="en-US" sz="1400">
                          <a:effectLst/>
                          <a:latin typeface="Arial" panose="020B0604020202020204" pitchFamily="34" charset="0"/>
                          <a:cs typeface="Arial" panose="020B0604020202020204" pitchFamily="34" charset="0"/>
                        </a:rPr>
                        <a:t>Example</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extLst>
                  <a:ext uri="{0D108BD9-81ED-4DB2-BD59-A6C34878D82A}">
                    <a16:rowId xmlns:a16="http://schemas.microsoft.com/office/drawing/2014/main" val="820256038"/>
                  </a:ext>
                </a:extLst>
              </a:tr>
              <a:tr h="750573">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P1-P15: Designates individual participants.</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P6D7Q2p: “That is a very active health foundation, and so the library’s just a great partner because we have good parking and a big meeting room and are always looking for partners.” [P6 = Participant 6, Female, Age 59 years, Director].</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extLst>
                  <a:ext uri="{0D108BD9-81ED-4DB2-BD59-A6C34878D82A}">
                    <a16:rowId xmlns:a16="http://schemas.microsoft.com/office/drawing/2014/main" val="491443315"/>
                  </a:ext>
                </a:extLst>
              </a:tr>
              <a:tr h="699209">
                <a:tc>
                  <a:txBody>
                    <a:bodyPr/>
                    <a:lstStyle/>
                    <a:p>
                      <a:pPr marL="0" marR="0">
                        <a:lnSpc>
                          <a:spcPct val="107000"/>
                        </a:lnSpc>
                        <a:spcBef>
                          <a:spcPts val="0"/>
                        </a:spcBef>
                        <a:spcAft>
                          <a:spcPts val="800"/>
                        </a:spcAft>
                      </a:pPr>
                      <a:r>
                        <a:rPr lang="en-US" sz="1400">
                          <a:effectLst/>
                          <a:latin typeface="Arial" panose="020B0604020202020204" pitchFamily="34" charset="0"/>
                          <a:cs typeface="Arial" panose="020B0604020202020204" pitchFamily="34" charset="0"/>
                        </a:rPr>
                        <a:t>D1-D12: Indicates domain under which the response falls.</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tc>
                  <a:txBody>
                    <a:bodyPr/>
                    <a:lstStyle/>
                    <a:p>
                      <a:pPr marL="0" marR="0">
                        <a:lnSpc>
                          <a:spcPct val="107000"/>
                        </a:lnSpc>
                        <a:spcBef>
                          <a:spcPts val="0"/>
                        </a:spcBef>
                        <a:spcAft>
                          <a:spcPts val="800"/>
                        </a:spcAft>
                      </a:pPr>
                      <a:r>
                        <a:rPr lang="en-US" sz="1400">
                          <a:effectLst/>
                          <a:latin typeface="Arial" panose="020B0604020202020204" pitchFamily="34" charset="0"/>
                          <a:cs typeface="Arial" panose="020B0604020202020204" pitchFamily="34" charset="0"/>
                        </a:rPr>
                        <a:t>P11D7Q1p: “We have had blood drives. We’ve partnered with the Health Department to come in and do tables and talk about well-care and taking care of your children.” [D7 = Health].</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extLst>
                  <a:ext uri="{0D108BD9-81ED-4DB2-BD59-A6C34878D82A}">
                    <a16:rowId xmlns:a16="http://schemas.microsoft.com/office/drawing/2014/main" val="4039438087"/>
                  </a:ext>
                </a:extLst>
              </a:tr>
              <a:tr h="1020203">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a = “aboutness”; p = partners;       c = challenges; o = outcomes.  </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P10D7Q2p: “But, talk about collaboration and partners. We’ve got lots of partners with that.”</a:t>
                      </a:r>
                    </a:p>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P2D7Q3c: “Our space. Twenty-six hundred square feet causes some interesting challenges.”</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extLst>
                  <a:ext uri="{0D108BD9-81ED-4DB2-BD59-A6C34878D82A}">
                    <a16:rowId xmlns:a16="http://schemas.microsoft.com/office/drawing/2014/main" val="2012454087"/>
                  </a:ext>
                </a:extLst>
              </a:tr>
              <a:tr h="1375166">
                <a:tc>
                  <a:txBody>
                    <a:bodyPr/>
                    <a:lstStyle/>
                    <a:p>
                      <a:pPr marL="0" marR="0">
                        <a:lnSpc>
                          <a:spcPct val="107000"/>
                        </a:lnSpc>
                        <a:spcBef>
                          <a:spcPts val="0"/>
                        </a:spcBef>
                        <a:spcAft>
                          <a:spcPts val="800"/>
                        </a:spcAft>
                      </a:pPr>
                      <a:r>
                        <a:rPr lang="en-US" sz="1400">
                          <a:effectLst/>
                          <a:latin typeface="Arial" panose="020B0604020202020204" pitchFamily="34" charset="0"/>
                          <a:cs typeface="Arial" panose="020B0604020202020204" pitchFamily="34" charset="0"/>
                        </a:rPr>
                        <a:t>T1, T2, etc.  Designates primary theme or themes found in the response.</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P9D7Q5o“So, it’s a way for people to be in a private place and do this mental health assessment without having to go to a clinic or tell anyone that they think they need help (T6). We are about to embark on a big LSTA-funded programming series with money devoted to mental health (T3) in the spring and that will be one of the things we try to advertise and highlight.” [T6 = Need for anonymity; T3 = grant funded opportunities].</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extLst>
                  <a:ext uri="{0D108BD9-81ED-4DB2-BD59-A6C34878D82A}">
                    <a16:rowId xmlns:a16="http://schemas.microsoft.com/office/drawing/2014/main" val="1239448334"/>
                  </a:ext>
                </a:extLst>
              </a:tr>
              <a:tr h="1161022">
                <a:tc>
                  <a:txBody>
                    <a:bodyPr/>
                    <a:lstStyle/>
                    <a:p>
                      <a:pPr marL="0" marR="0">
                        <a:lnSpc>
                          <a:spcPct val="107000"/>
                        </a:lnSpc>
                        <a:spcBef>
                          <a:spcPts val="0"/>
                        </a:spcBef>
                        <a:spcAft>
                          <a:spcPts val="800"/>
                        </a:spcAft>
                      </a:pPr>
                      <a:r>
                        <a:rPr lang="en-US" sz="1400">
                          <a:effectLst/>
                          <a:latin typeface="Arial" panose="020B0604020202020204" pitchFamily="34" charset="0"/>
                          <a:cs typeface="Arial" panose="020B0604020202020204" pitchFamily="34" charset="0"/>
                        </a:rPr>
                        <a:t>C1, C2, etc. Designates category of the response in different themes.</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P11D7Q5o “I think we’ve had a lot more use of the library as a result of it (T1), which is a great outcome. Of course, we’re hoping that they’re becoming more information literate (T2) about whatever that topic (T2-C1) is and taking home more information to improve their family’s lives (T2-C2).” T2 = increased information literacy; T2-C1 = individual level; T2-C2 = family level].</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extLst>
                  <a:ext uri="{0D108BD9-81ED-4DB2-BD59-A6C34878D82A}">
                    <a16:rowId xmlns:a16="http://schemas.microsoft.com/office/drawing/2014/main" val="193639778"/>
                  </a:ext>
                </a:extLst>
              </a:tr>
              <a:tr h="699209">
                <a:tc>
                  <a:txBody>
                    <a:bodyPr/>
                    <a:lstStyle/>
                    <a:p>
                      <a:pPr marL="0" marR="0">
                        <a:lnSpc>
                          <a:spcPct val="107000"/>
                        </a:lnSpc>
                        <a:spcBef>
                          <a:spcPts val="0"/>
                        </a:spcBef>
                        <a:spcAft>
                          <a:spcPts val="800"/>
                        </a:spcAft>
                      </a:pPr>
                      <a:r>
                        <a:rPr lang="en-US" sz="1400">
                          <a:effectLst/>
                          <a:latin typeface="Arial" panose="020B0604020202020204" pitchFamily="34" charset="0"/>
                          <a:cs typeface="Arial" panose="020B0604020202020204" pitchFamily="34" charset="0"/>
                        </a:rPr>
                        <a:t>PE1, PE2, etc. Indicates project examples. </a:t>
                      </a:r>
                      <a:endParaRPr lang="en-US" sz="140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tc>
                  <a:txBody>
                    <a:bodyPr/>
                    <a:lstStyle/>
                    <a:p>
                      <a:pPr marL="0" marR="0">
                        <a:lnSpc>
                          <a:spcPct val="107000"/>
                        </a:lnSpc>
                        <a:spcBef>
                          <a:spcPts val="0"/>
                        </a:spcBef>
                        <a:spcAft>
                          <a:spcPts val="800"/>
                        </a:spcAft>
                      </a:pPr>
                      <a:r>
                        <a:rPr lang="en-US" sz="1400" dirty="0">
                          <a:effectLst/>
                          <a:latin typeface="Arial" panose="020B0604020202020204" pitchFamily="34" charset="0"/>
                          <a:cs typeface="Arial" panose="020B0604020202020204" pitchFamily="34" charset="0"/>
                        </a:rPr>
                        <a:t>“We have a group that comes and works and meets with and counsels with victims of domestic violence (PE2).” [PE2 = Domestic Violence Counseling]</a:t>
                      </a:r>
                      <a:endParaRPr lang="en-US" sz="1400" dirty="0">
                        <a:effectLst/>
                        <a:latin typeface="Arial" panose="020B0604020202020204" pitchFamily="34" charset="0"/>
                        <a:ea typeface="Calibri" panose="020F0502020204030204" pitchFamily="34" charset="0"/>
                        <a:cs typeface="Arial" panose="020B0604020202020204" pitchFamily="34" charset="0"/>
                      </a:endParaRPr>
                    </a:p>
                  </a:txBody>
                  <a:tcPr marL="17258" marR="17258" marT="5478" marB="0"/>
                </a:tc>
                <a:extLst>
                  <a:ext uri="{0D108BD9-81ED-4DB2-BD59-A6C34878D82A}">
                    <a16:rowId xmlns:a16="http://schemas.microsoft.com/office/drawing/2014/main" val="2896585474"/>
                  </a:ext>
                </a:extLst>
              </a:tr>
            </a:tbl>
          </a:graphicData>
        </a:graphic>
      </p:graphicFrame>
      <p:sp>
        <p:nvSpPr>
          <p:cNvPr id="39964" name="Rectangle 2"/>
          <p:cNvSpPr>
            <a:spLocks noChangeArrowheads="1"/>
          </p:cNvSpPr>
          <p:nvPr/>
        </p:nvSpPr>
        <p:spPr bwMode="auto">
          <a:xfrm>
            <a:off x="2743200" y="85726"/>
            <a:ext cx="78486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2800">
                <a:solidFill>
                  <a:srgbClr val="0070C0"/>
                </a:solidFill>
                <a:latin typeface="Arial" panose="020B0604020202020204" pitchFamily="34" charset="0"/>
                <a:cs typeface="Arial" panose="020B0604020202020204" pitchFamily="34" charset="0"/>
              </a:rPr>
              <a:t>Code Descriptions and Illustrative Examples</a:t>
            </a:r>
          </a:p>
        </p:txBody>
      </p:sp>
    </p:spTree>
    <p:extLst>
      <p:ext uri="{BB962C8B-B14F-4D97-AF65-F5344CB8AC3E}">
        <p14:creationId xmlns:p14="http://schemas.microsoft.com/office/powerpoint/2010/main" val="3339545809"/>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DF6F7-B96B-4B83-8E93-077BEC0C9C2B}"/>
              </a:ext>
            </a:extLst>
          </p:cNvPr>
          <p:cNvSpPr>
            <a:spLocks noGrp="1"/>
          </p:cNvSpPr>
          <p:nvPr>
            <p:ph type="title"/>
          </p:nvPr>
        </p:nvSpPr>
        <p:spPr/>
        <p:txBody>
          <a:bodyPr/>
          <a:lstStyle/>
          <a:p>
            <a:r>
              <a:rPr lang="en-US" dirty="0"/>
              <a:t>Open Access</a:t>
            </a:r>
          </a:p>
        </p:txBody>
      </p:sp>
      <p:sp>
        <p:nvSpPr>
          <p:cNvPr id="3" name="Content Placeholder 2">
            <a:extLst>
              <a:ext uri="{FF2B5EF4-FFF2-40B4-BE49-F238E27FC236}">
                <a16:creationId xmlns:a16="http://schemas.microsoft.com/office/drawing/2014/main" id="{E813659D-15A8-4FBA-AF46-A7EB441F9D7D}"/>
              </a:ext>
            </a:extLst>
          </p:cNvPr>
          <p:cNvSpPr>
            <a:spLocks noGrp="1"/>
          </p:cNvSpPr>
          <p:nvPr>
            <p:ph sz="half" idx="1"/>
          </p:nvPr>
        </p:nvSpPr>
        <p:spPr>
          <a:xfrm>
            <a:off x="1371600" y="2010457"/>
            <a:ext cx="4447786" cy="3581401"/>
          </a:xfrm>
        </p:spPr>
        <p:txBody>
          <a:bodyPr>
            <a:normAutofit/>
          </a:bodyPr>
          <a:lstStyle/>
          <a:p>
            <a:pPr marL="0" indent="0">
              <a:buNone/>
            </a:pPr>
            <a:r>
              <a:rPr lang="en-US" dirty="0"/>
              <a:t>According to </a:t>
            </a:r>
            <a:r>
              <a:rPr lang="en-US" dirty="0">
                <a:hlinkClick r:id="rId2"/>
              </a:rPr>
              <a:t>SPARC</a:t>
            </a:r>
            <a:r>
              <a:rPr lang="en-US" dirty="0"/>
              <a:t>:</a:t>
            </a:r>
          </a:p>
          <a:p>
            <a:pPr marL="0" indent="0">
              <a:buNone/>
            </a:pPr>
            <a:r>
              <a:rPr lang="en-US" dirty="0"/>
              <a:t>Open Access is the free, immediate, online availability of research articles coupled with the rights to use these articles fully in the digital environment. </a:t>
            </a:r>
            <a:endParaRPr lang="en-US" dirty="0" smtClean="0"/>
          </a:p>
          <a:p>
            <a:pPr marL="0" indent="0">
              <a:buNone/>
            </a:pPr>
            <a:endParaRPr lang="en-US" dirty="0"/>
          </a:p>
          <a:p>
            <a:pPr marL="0" indent="0">
              <a:buNone/>
            </a:pPr>
            <a:r>
              <a:rPr lang="en-US" dirty="0"/>
              <a:t>Open Access ensures that anyone can access and use these results—to turn ideas into industries and breakthroughs into better lives.</a:t>
            </a:r>
          </a:p>
        </p:txBody>
      </p:sp>
      <p:pic>
        <p:nvPicPr>
          <p:cNvPr id="6" name="Content Placeholder 5">
            <a:extLst>
              <a:ext uri="{FF2B5EF4-FFF2-40B4-BE49-F238E27FC236}">
                <a16:creationId xmlns:a16="http://schemas.microsoft.com/office/drawing/2014/main" id="{BDF9AA85-7DC2-45DF-98D2-DDEF7D9ED7FE}"/>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631191" y="2285999"/>
            <a:ext cx="4448175" cy="3030319"/>
          </a:xfrm>
        </p:spPr>
      </p:pic>
      <p:sp>
        <p:nvSpPr>
          <p:cNvPr id="7" name="Rectangle 6">
            <a:extLst>
              <a:ext uri="{FF2B5EF4-FFF2-40B4-BE49-F238E27FC236}">
                <a16:creationId xmlns:a16="http://schemas.microsoft.com/office/drawing/2014/main" id="{94E89358-5ECE-4DE4-9564-75D2BCAFC576}"/>
              </a:ext>
            </a:extLst>
          </p:cNvPr>
          <p:cNvSpPr/>
          <p:nvPr/>
        </p:nvSpPr>
        <p:spPr>
          <a:xfrm>
            <a:off x="7095294" y="5316318"/>
            <a:ext cx="3984072" cy="276999"/>
          </a:xfrm>
          <a:prstGeom prst="rect">
            <a:avLst/>
          </a:prstGeom>
        </p:spPr>
        <p:txBody>
          <a:bodyPr wrap="square">
            <a:spAutoFit/>
          </a:bodyPr>
          <a:lstStyle/>
          <a:p>
            <a:r>
              <a:rPr lang="en-US" sz="1200" dirty="0"/>
              <a:t>Source: </a:t>
            </a:r>
            <a:r>
              <a:rPr lang="en-US" sz="1200" dirty="0">
                <a:hlinkClick r:id="rId4"/>
              </a:rPr>
              <a:t>https://kib.ki.se/en/publish-analyse/open-access</a:t>
            </a:r>
            <a:endParaRPr lang="en-US" sz="1200" dirty="0"/>
          </a:p>
        </p:txBody>
      </p:sp>
    </p:spTree>
    <p:extLst>
      <p:ext uri="{BB962C8B-B14F-4D97-AF65-F5344CB8AC3E}">
        <p14:creationId xmlns:p14="http://schemas.microsoft.com/office/powerpoint/2010/main" val="7096832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 descr="IMLS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5943601"/>
            <a:ext cx="1295400" cy="58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a:extLst>
              <a:ext uri="{FF2B5EF4-FFF2-40B4-BE49-F238E27FC236}">
                <a16:creationId xmlns:a16="http://schemas.microsoft.com/office/drawing/2014/main" id="{70F5F914-3E43-4B7E-8FA5-01AA546FCB8A}"/>
              </a:ext>
            </a:extLst>
          </p:cNvPr>
          <p:cNvGraphicFramePr>
            <a:graphicFrameLocks noGrp="1"/>
          </p:cNvGraphicFramePr>
          <p:nvPr/>
        </p:nvGraphicFramePr>
        <p:xfrm>
          <a:off x="4057650" y="457201"/>
          <a:ext cx="6534150" cy="6367463"/>
        </p:xfrm>
        <a:graphic>
          <a:graphicData uri="http://schemas.openxmlformats.org/drawingml/2006/table">
            <a:tbl>
              <a:tblPr firstRow="1" firstCol="1">
                <a:tableStyleId>{5C22544A-7EE6-4342-B048-85BDC9FD1C3A}</a:tableStyleId>
              </a:tblPr>
              <a:tblGrid>
                <a:gridCol w="3077962">
                  <a:extLst>
                    <a:ext uri="{9D8B030D-6E8A-4147-A177-3AD203B41FA5}">
                      <a16:colId xmlns:a16="http://schemas.microsoft.com/office/drawing/2014/main" val="2633168461"/>
                    </a:ext>
                  </a:extLst>
                </a:gridCol>
                <a:gridCol w="3456188">
                  <a:extLst>
                    <a:ext uri="{9D8B030D-6E8A-4147-A177-3AD203B41FA5}">
                      <a16:colId xmlns:a16="http://schemas.microsoft.com/office/drawing/2014/main" val="3826284899"/>
                    </a:ext>
                  </a:extLst>
                </a:gridCol>
              </a:tblGrid>
              <a:tr h="212249">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Age</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Number of Respondents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178072600"/>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30-39 years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3</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689457355"/>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40-49 years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3</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2292821789"/>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50-59 years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3</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2906415578"/>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Over 60 years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2</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3929221679"/>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Undisclosed</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4</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305951394"/>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TOTAL</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15</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229615295"/>
                  </a:ext>
                </a:extLst>
              </a:tr>
              <a:tr h="212249">
                <a:tc gridSpan="2">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Years of Professional Service</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hMerge="1">
                  <a:txBody>
                    <a:bodyPr/>
                    <a:lstStyle/>
                    <a:p>
                      <a:endParaRPr lang="en-US"/>
                    </a:p>
                  </a:txBody>
                  <a:tcPr/>
                </a:tc>
                <a:extLst>
                  <a:ext uri="{0D108BD9-81ED-4DB2-BD59-A6C34878D82A}">
                    <a16:rowId xmlns:a16="http://schemas.microsoft.com/office/drawing/2014/main" val="2232859930"/>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5 years or less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392035345"/>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6-10 years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7</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892866037"/>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15-20 years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23010949"/>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Over 20 years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6</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317130207"/>
                  </a:ext>
                </a:extLst>
              </a:tr>
              <a:tr h="212249">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TOTAL</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15</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780714987"/>
                  </a:ext>
                </a:extLst>
              </a:tr>
              <a:tr h="212249">
                <a:tc gridSpan="2">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Location in Rural SCA County</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hMerge="1">
                  <a:txBody>
                    <a:bodyPr/>
                    <a:lstStyle/>
                    <a:p>
                      <a:endParaRPr lang="en-US"/>
                    </a:p>
                  </a:txBody>
                  <a:tcPr/>
                </a:tc>
                <a:extLst>
                  <a:ext uri="{0D108BD9-81ED-4DB2-BD59-A6C34878D82A}">
                    <a16:rowId xmlns:a16="http://schemas.microsoft.com/office/drawing/2014/main" val="1553687515"/>
                  </a:ext>
                </a:extLst>
              </a:tr>
              <a:tr h="212249">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North Carolina</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3</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088678489"/>
                  </a:ext>
                </a:extLst>
              </a:tr>
              <a:tr h="212249">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Tennessee</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8</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040108303"/>
                  </a:ext>
                </a:extLst>
              </a:tr>
              <a:tr h="212249">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Virginia</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4</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4218655455"/>
                  </a:ext>
                </a:extLst>
              </a:tr>
              <a:tr h="212249">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TOTAL</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15</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519060604"/>
                  </a:ext>
                </a:extLst>
              </a:tr>
              <a:tr h="212249">
                <a:tc gridSpan="2">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Self-Identified Professional Title</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hMerge="1">
                  <a:txBody>
                    <a:bodyPr/>
                    <a:lstStyle/>
                    <a:p>
                      <a:endParaRPr lang="en-US"/>
                    </a:p>
                  </a:txBody>
                  <a:tcPr/>
                </a:tc>
                <a:extLst>
                  <a:ext uri="{0D108BD9-81ED-4DB2-BD59-A6C34878D82A}">
                    <a16:rowId xmlns:a16="http://schemas.microsoft.com/office/drawing/2014/main" val="3906730480"/>
                  </a:ext>
                </a:extLst>
              </a:tr>
              <a:tr h="212249">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Assistant Director</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002833341"/>
                  </a:ext>
                </a:extLst>
              </a:tr>
              <a:tr h="212249">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Branch Supervisor</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2117150361"/>
                  </a:ext>
                </a:extLst>
              </a:tr>
              <a:tr h="424497">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Business Coordinator/HR Specialist</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214201897"/>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County Director</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2</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592783540"/>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County Librarian</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2794622033"/>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Director of Libraries</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3957101774"/>
                  </a:ext>
                </a:extLst>
              </a:tr>
              <a:tr h="212249">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Library Director</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6</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707569127"/>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Library System Director</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777933757"/>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Regional Library Director</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1</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1277044336"/>
                  </a:ext>
                </a:extLst>
              </a:tr>
              <a:tr h="212249">
                <a:tc>
                  <a:txBody>
                    <a:bodyPr/>
                    <a:lstStyle/>
                    <a:p>
                      <a:pPr marL="0" marR="0" algn="ctr">
                        <a:lnSpc>
                          <a:spcPct val="107000"/>
                        </a:lnSpc>
                        <a:spcBef>
                          <a:spcPts val="0"/>
                        </a:spcBef>
                        <a:spcAft>
                          <a:spcPts val="0"/>
                        </a:spcAft>
                      </a:pPr>
                      <a:r>
                        <a:rPr lang="en-US" sz="1300">
                          <a:effectLst/>
                          <a:latin typeface="Arial" panose="020B0604020202020204" pitchFamily="34" charset="0"/>
                          <a:cs typeface="Arial" panose="020B0604020202020204" pitchFamily="34" charset="0"/>
                        </a:rPr>
                        <a:t>TOTAL</a:t>
                      </a:r>
                      <a:endParaRPr lang="en-US" sz="130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tc>
                  <a:txBody>
                    <a:bodyPr/>
                    <a:lstStyle/>
                    <a:p>
                      <a:pPr marL="0" marR="0" algn="ctr">
                        <a:lnSpc>
                          <a:spcPct val="107000"/>
                        </a:lnSpc>
                        <a:spcBef>
                          <a:spcPts val="0"/>
                        </a:spcBef>
                        <a:spcAft>
                          <a:spcPts val="0"/>
                        </a:spcAft>
                      </a:pPr>
                      <a:r>
                        <a:rPr lang="en-US" sz="1300" dirty="0">
                          <a:effectLst/>
                          <a:latin typeface="Arial" panose="020B0604020202020204" pitchFamily="34" charset="0"/>
                          <a:cs typeface="Arial" panose="020B0604020202020204" pitchFamily="34" charset="0"/>
                        </a:rPr>
                        <a:t>15</a:t>
                      </a:r>
                      <a:endParaRPr lang="en-US" sz="1300" dirty="0">
                        <a:effectLst/>
                        <a:latin typeface="Arial" panose="020B0604020202020204" pitchFamily="34" charset="0"/>
                        <a:ea typeface="Calibri" panose="020F0502020204030204" pitchFamily="34" charset="0"/>
                        <a:cs typeface="Arial" panose="020B0604020202020204" pitchFamily="34" charset="0"/>
                      </a:endParaRPr>
                    </a:p>
                  </a:txBody>
                  <a:tcPr marL="54317" marR="54317" marT="0" marB="0"/>
                </a:tc>
                <a:extLst>
                  <a:ext uri="{0D108BD9-81ED-4DB2-BD59-A6C34878D82A}">
                    <a16:rowId xmlns:a16="http://schemas.microsoft.com/office/drawing/2014/main" val="840595968"/>
                  </a:ext>
                </a:extLst>
              </a:tr>
            </a:tbl>
          </a:graphicData>
        </a:graphic>
      </p:graphicFrame>
      <p:sp>
        <p:nvSpPr>
          <p:cNvPr id="42079" name="TextBox 5"/>
          <p:cNvSpPr txBox="1">
            <a:spLocks noChangeArrowheads="1"/>
          </p:cNvSpPr>
          <p:nvPr/>
        </p:nvSpPr>
        <p:spPr bwMode="auto">
          <a:xfrm>
            <a:off x="2505076" y="-3175"/>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sp>
        <p:nvSpPr>
          <p:cNvPr id="42080" name="Rectangle 2"/>
          <p:cNvSpPr>
            <a:spLocks noChangeArrowheads="1"/>
          </p:cNvSpPr>
          <p:nvPr/>
        </p:nvSpPr>
        <p:spPr bwMode="auto">
          <a:xfrm>
            <a:off x="1676400" y="3171826"/>
            <a:ext cx="22860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pPr>
            <a:r>
              <a:rPr lang="en-US" altLang="en-US" sz="2000">
                <a:solidFill>
                  <a:srgbClr val="0070C0"/>
                </a:solidFill>
                <a:latin typeface="Arial" panose="020B0604020202020204" pitchFamily="34" charset="0"/>
                <a:cs typeface="Arial" panose="020B0604020202020204" pitchFamily="34" charset="0"/>
              </a:rPr>
              <a:t>Participant Demographics and Professional Titles</a:t>
            </a:r>
          </a:p>
        </p:txBody>
      </p:sp>
    </p:spTree>
    <p:extLst>
      <p:ext uri="{BB962C8B-B14F-4D97-AF65-F5344CB8AC3E}">
        <p14:creationId xmlns:p14="http://schemas.microsoft.com/office/powerpoint/2010/main" val="3199654677"/>
      </p:ext>
    </p:extLst>
  </p:cSld>
  <p:clrMapOvr>
    <a:masterClrMapping/>
  </p:clrMapOvr>
  <p:transition spd="slow"/>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5" descr="IMLS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5029200"/>
            <a:ext cx="1524000"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5" name="Picture 5" descr="C:\Users\bmehra\Downloads\Health_About.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7264" y="2657476"/>
            <a:ext cx="6637337" cy="366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6"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267826" y="5486400"/>
            <a:ext cx="1323975"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8"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90801" y="6062664"/>
            <a:ext cx="2816225" cy="719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4" name="Title 1">
            <a:extLst>
              <a:ext uri="{FF2B5EF4-FFF2-40B4-BE49-F238E27FC236}">
                <a16:creationId xmlns:a16="http://schemas.microsoft.com/office/drawing/2014/main" id="{70868BEC-9B7E-45EB-BE17-AFC06682D118}"/>
              </a:ext>
            </a:extLst>
          </p:cNvPr>
          <p:cNvSpPr>
            <a:spLocks noGrp="1"/>
          </p:cNvSpPr>
          <p:nvPr>
            <p:ph type="title"/>
          </p:nvPr>
        </p:nvSpPr>
        <p:spPr>
          <a:xfrm>
            <a:off x="2743200" y="76200"/>
            <a:ext cx="7543800" cy="1143000"/>
          </a:xfrm>
        </p:spPr>
        <p:txBody>
          <a:bodyPr/>
          <a:lstStyle/>
          <a:p>
            <a:pPr algn="ctr">
              <a:defRPr/>
            </a:pPr>
            <a:r>
              <a:rPr lang="en-US" sz="2800" b="1" kern="0" dirty="0">
                <a:solidFill>
                  <a:srgbClr val="FFC000"/>
                </a:solidFill>
                <a:latin typeface="Arial" charset="0"/>
                <a:ea typeface="+mj-ea"/>
                <a:cs typeface="Arial"/>
              </a:rPr>
              <a:t>Health-Related Information Offerings of Community Engagement in Rural Libraries</a:t>
            </a:r>
            <a:endParaRPr lang="en-US" sz="2800" b="1" dirty="0">
              <a:solidFill>
                <a:srgbClr val="FFC000"/>
              </a:solidFill>
              <a:ea typeface="+mj-ea"/>
              <a:cs typeface="+mj-cs"/>
            </a:endParaRPr>
          </a:p>
        </p:txBody>
      </p:sp>
      <p:sp>
        <p:nvSpPr>
          <p:cNvPr id="44040" name="Rectangle 2"/>
          <p:cNvSpPr>
            <a:spLocks noChangeArrowheads="1"/>
          </p:cNvSpPr>
          <p:nvPr/>
        </p:nvSpPr>
        <p:spPr bwMode="auto">
          <a:xfrm>
            <a:off x="2667000" y="1131888"/>
            <a:ext cx="8001000"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300" b="0" i="1">
                <a:solidFill>
                  <a:prstClr val="black"/>
                </a:solidFill>
                <a:latin typeface="Arial" panose="020B0604020202020204" pitchFamily="34" charset="0"/>
                <a:ea typeface="Times New Roman" panose="02020603050405020304" pitchFamily="18" charset="0"/>
                <a:cs typeface="Arial" panose="020B0604020202020204" pitchFamily="34" charset="0"/>
              </a:rPr>
              <a:t>“What I do is work with a free sustained clinic to provide education for chronic disease management and partner to reach more clientele, the working uninsured, for people that sort of fall between the cracks, they’re working but they either are not provided insurance through their place of employment or else they’re underinsured if they have insurance…Or with some people who were able to get insurance, but still they couldn’t afford the premium under the Affordable Care Act. So, we partner with people and provide health services like doctors, nurses, that serve as library board members, and we work with them through grants and contracts and local fundraising, to support the clinic and to provide healthcare.”</a:t>
            </a:r>
            <a:endParaRPr lang="en-US" altLang="en-US" sz="1300" b="0">
              <a:solidFill>
                <a:prstClr val="black"/>
              </a:solidFill>
              <a:latin typeface="Arial" panose="020B0604020202020204" pitchFamily="34" charset="0"/>
              <a:ea typeface="Times New Roman" panose="02020603050405020304" pitchFamily="18" charset="0"/>
              <a:cs typeface="Arial" panose="020B0604020202020204" pitchFamily="34" charset="0"/>
            </a:endParaRPr>
          </a:p>
        </p:txBody>
      </p:sp>
      <p:sp>
        <p:nvSpPr>
          <p:cNvPr id="44041" name="TextBox 5"/>
          <p:cNvSpPr txBox="1">
            <a:spLocks noChangeArrowheads="1"/>
          </p:cNvSpPr>
          <p:nvPr/>
        </p:nvSpPr>
        <p:spPr bwMode="auto">
          <a:xfrm>
            <a:off x="6515101" y="6473826"/>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spTree>
    <p:extLst>
      <p:ext uri="{BB962C8B-B14F-4D97-AF65-F5344CB8AC3E}">
        <p14:creationId xmlns:p14="http://schemas.microsoft.com/office/powerpoint/2010/main" val="363589234"/>
      </p:ext>
    </p:extLst>
  </p:cSld>
  <p:clrMapOvr>
    <a:masterClrMapping/>
  </p:clrMapOvr>
  <p:transition spd="slow"/>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5" descr="IMLSLogo.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15213" y="6105525"/>
            <a:ext cx="1524000" cy="69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3" name="Picture 6" descr="C:\Users\bmehra\Downloads\Health_Collaborators.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1747838"/>
            <a:ext cx="6248400" cy="472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4"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9267826" y="5486400"/>
            <a:ext cx="1323975"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6" name="Picture 3"/>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590801" y="6062664"/>
            <a:ext cx="2816225" cy="719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6087" name="Rectangle 1"/>
          <p:cNvSpPr>
            <a:spLocks noChangeArrowheads="1"/>
          </p:cNvSpPr>
          <p:nvPr/>
        </p:nvSpPr>
        <p:spPr bwMode="auto">
          <a:xfrm>
            <a:off x="2790825" y="0"/>
            <a:ext cx="7634288"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a:solidFill>
                  <a:prstClr val="black"/>
                </a:solidFill>
                <a:latin typeface="Arial" panose="020B0604020202020204" pitchFamily="34" charset="0"/>
                <a:ea typeface="Calibri" panose="020F0502020204030204" pitchFamily="34" charset="0"/>
                <a:cs typeface="Arial" panose="020B0604020202020204" pitchFamily="34" charset="0"/>
              </a:rPr>
              <a:t>Service:  Health Programming Series</a:t>
            </a:r>
            <a:r>
              <a:rPr lang="en-US" altLang="en-US" sz="1600">
                <a:solidFill>
                  <a:prstClr val="black"/>
                </a:solidFill>
                <a:latin typeface="Arial" panose="020B0604020202020204" pitchFamily="34" charset="0"/>
                <a:ea typeface="Calibri" panose="020F0502020204030204" pitchFamily="34" charset="0"/>
                <a:cs typeface="Arial" panose="020B0604020202020204" pitchFamily="34" charset="0"/>
              </a:rPr>
              <a:t> </a:t>
            </a:r>
            <a:r>
              <a:rPr lang="en-US" altLang="en-US" b="0" i="1">
                <a:solidFill>
                  <a:prstClr val="black"/>
                </a:solidFill>
                <a:latin typeface="Arial" panose="020B0604020202020204" pitchFamily="34" charset="0"/>
                <a:ea typeface="Calibri" panose="020F0502020204030204" pitchFamily="34" charset="0"/>
                <a:cs typeface="Arial" panose="020B0604020202020204" pitchFamily="34" charset="0"/>
              </a:rPr>
              <a:t>“In Wilkes County, they have a very active health foundation and, over the last couple of years, the library there has partnered with the local health foundation to do at least a couple of different programs…The Susan B. Komen breast cancer program has been presented in each of my libraries in each of my counties. And again, that’s just something they offer that we’re happy to offer a home for.”</a:t>
            </a:r>
            <a:endParaRPr lang="en-US" altLang="en-US" sz="1600" b="0">
              <a:solidFill>
                <a:prstClr val="black"/>
              </a:solidFill>
              <a:latin typeface="Arial" panose="020B0604020202020204" pitchFamily="34" charset="0"/>
              <a:ea typeface="Calibri" panose="020F0502020204030204" pitchFamily="34" charset="0"/>
              <a:cs typeface="Arial" panose="020B0604020202020204" pitchFamily="34" charset="0"/>
            </a:endParaRPr>
          </a:p>
        </p:txBody>
      </p:sp>
      <p:sp>
        <p:nvSpPr>
          <p:cNvPr id="46088" name="Rectangle 2"/>
          <p:cNvSpPr>
            <a:spLocks noChangeArrowheads="1"/>
          </p:cNvSpPr>
          <p:nvPr/>
        </p:nvSpPr>
        <p:spPr bwMode="auto">
          <a:xfrm>
            <a:off x="7993064" y="2135188"/>
            <a:ext cx="2598737"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600">
                <a:solidFill>
                  <a:prstClr val="black"/>
                </a:solidFill>
                <a:latin typeface="Arial" panose="020B0604020202020204" pitchFamily="34" charset="0"/>
                <a:ea typeface="Calibri" panose="020F0502020204030204" pitchFamily="34" charset="0"/>
                <a:cs typeface="Arial" panose="020B0604020202020204" pitchFamily="34" charset="0"/>
              </a:rPr>
              <a:t>Service: Health Classes </a:t>
            </a:r>
            <a:r>
              <a:rPr lang="en-US" altLang="en-US" sz="1600" b="0" i="1">
                <a:solidFill>
                  <a:prstClr val="black"/>
                </a:solidFill>
                <a:latin typeface="Arial" panose="020B0604020202020204" pitchFamily="34" charset="0"/>
                <a:ea typeface="Calibri" panose="020F0502020204030204" pitchFamily="34" charset="0"/>
                <a:cs typeface="Arial" panose="020B0604020202020204" pitchFamily="34" charset="0"/>
              </a:rPr>
              <a:t>“We partner with the Extension Office…You really have to rely on your partners because library staff can give you book information about it, but we’re not trained health professionals, so we certainly don’t want to speak to health things that we don’t know about.”</a:t>
            </a:r>
            <a:endParaRPr lang="en-US" altLang="en-US" sz="1600" b="0">
              <a:solidFill>
                <a:prstClr val="black"/>
              </a:solidFill>
              <a:latin typeface="Arial" panose="020B0604020202020204" pitchFamily="34" charset="0"/>
              <a:ea typeface="Calibri" panose="020F0502020204030204" pitchFamily="34" charset="0"/>
              <a:cs typeface="Arial" panose="020B0604020202020204" pitchFamily="34" charset="0"/>
            </a:endParaRPr>
          </a:p>
        </p:txBody>
      </p:sp>
      <p:sp>
        <p:nvSpPr>
          <p:cNvPr id="46089" name="TextBox 5"/>
          <p:cNvSpPr txBox="1">
            <a:spLocks noChangeArrowheads="1"/>
          </p:cNvSpPr>
          <p:nvPr/>
        </p:nvSpPr>
        <p:spPr bwMode="auto">
          <a:xfrm>
            <a:off x="5576889" y="6465889"/>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sp>
        <p:nvSpPr>
          <p:cNvPr id="10" name="Title 1">
            <a:extLst>
              <a:ext uri="{FF2B5EF4-FFF2-40B4-BE49-F238E27FC236}">
                <a16:creationId xmlns:a16="http://schemas.microsoft.com/office/drawing/2014/main" id="{A322D993-4611-4BED-95DF-118A484C4D0D}"/>
              </a:ext>
            </a:extLst>
          </p:cNvPr>
          <p:cNvSpPr txBox="1">
            <a:spLocks/>
          </p:cNvSpPr>
          <p:nvPr/>
        </p:nvSpPr>
        <p:spPr bwMode="auto">
          <a:xfrm>
            <a:off x="4495800" y="3352800"/>
            <a:ext cx="4724400" cy="1143000"/>
          </a:xfrm>
          <a:prstGeom prst="rect">
            <a:avLst/>
          </a:prstGeom>
          <a:noFill/>
          <a:ln>
            <a:noFill/>
          </a:ln>
          <a:extLst/>
        </p:spPr>
        <p:txBody>
          <a:bodyPr anchor="ctr"/>
          <a:lstStyle>
            <a:lvl1pPr algn="l" rtl="0" eaLnBrk="0" fontAlgn="base" hangingPunct="0">
              <a:spcBef>
                <a:spcPct val="0"/>
              </a:spcBef>
              <a:spcAft>
                <a:spcPct val="0"/>
              </a:spcAft>
              <a:defRPr sz="4200" kern="1200">
                <a:solidFill>
                  <a:srgbClr val="666666"/>
                </a:solidFill>
                <a:latin typeface="Georgia"/>
                <a:ea typeface="MS PGothic" panose="020B0600070205080204" pitchFamily="34" charset="-128"/>
                <a:cs typeface="MS PGothic" charset="0"/>
              </a:defRPr>
            </a:lvl1pPr>
            <a:lvl2pPr algn="l" rtl="0" eaLnBrk="0" fontAlgn="base" hangingPunct="0">
              <a:spcBef>
                <a:spcPct val="0"/>
              </a:spcBef>
              <a:spcAft>
                <a:spcPct val="0"/>
              </a:spcAft>
              <a:defRPr sz="4200">
                <a:solidFill>
                  <a:srgbClr val="666666"/>
                </a:solidFill>
                <a:latin typeface="Georgia" pitchFamily="18" charset="0"/>
                <a:ea typeface="MS PGothic" panose="020B0600070205080204" pitchFamily="34" charset="-128"/>
                <a:cs typeface="MS PGothic" charset="0"/>
              </a:defRPr>
            </a:lvl2pPr>
            <a:lvl3pPr algn="l" rtl="0" eaLnBrk="0" fontAlgn="base" hangingPunct="0">
              <a:spcBef>
                <a:spcPct val="0"/>
              </a:spcBef>
              <a:spcAft>
                <a:spcPct val="0"/>
              </a:spcAft>
              <a:defRPr sz="4200">
                <a:solidFill>
                  <a:srgbClr val="666666"/>
                </a:solidFill>
                <a:latin typeface="Georgia" pitchFamily="18" charset="0"/>
                <a:ea typeface="MS PGothic" panose="020B0600070205080204" pitchFamily="34" charset="-128"/>
                <a:cs typeface="MS PGothic" charset="0"/>
              </a:defRPr>
            </a:lvl3pPr>
            <a:lvl4pPr algn="l" rtl="0" eaLnBrk="0" fontAlgn="base" hangingPunct="0">
              <a:spcBef>
                <a:spcPct val="0"/>
              </a:spcBef>
              <a:spcAft>
                <a:spcPct val="0"/>
              </a:spcAft>
              <a:defRPr sz="4200">
                <a:solidFill>
                  <a:srgbClr val="666666"/>
                </a:solidFill>
                <a:latin typeface="Georgia" pitchFamily="18" charset="0"/>
                <a:ea typeface="MS PGothic" panose="020B0600070205080204" pitchFamily="34" charset="-128"/>
                <a:cs typeface="MS PGothic" charset="0"/>
              </a:defRPr>
            </a:lvl4pPr>
            <a:lvl5pPr algn="l" rtl="0" eaLnBrk="0" fontAlgn="base" hangingPunct="0">
              <a:spcBef>
                <a:spcPct val="0"/>
              </a:spcBef>
              <a:spcAft>
                <a:spcPct val="0"/>
              </a:spcAft>
              <a:defRPr sz="4200">
                <a:solidFill>
                  <a:srgbClr val="666666"/>
                </a:solidFill>
                <a:latin typeface="Georgia" pitchFamily="18" charset="0"/>
                <a:ea typeface="MS PGothic" panose="020B0600070205080204" pitchFamily="34" charset="-128"/>
                <a:cs typeface="MS PGothic" charset="0"/>
              </a:defRPr>
            </a:lvl5pPr>
            <a:lvl6pPr marL="457200" algn="l" rtl="0" fontAlgn="base">
              <a:spcBef>
                <a:spcPct val="0"/>
              </a:spcBef>
              <a:spcAft>
                <a:spcPct val="0"/>
              </a:spcAft>
              <a:defRPr sz="4200">
                <a:solidFill>
                  <a:srgbClr val="666666"/>
                </a:solidFill>
                <a:latin typeface="Georgia" pitchFamily="18" charset="0"/>
              </a:defRPr>
            </a:lvl6pPr>
            <a:lvl7pPr marL="914400" algn="l" rtl="0" fontAlgn="base">
              <a:spcBef>
                <a:spcPct val="0"/>
              </a:spcBef>
              <a:spcAft>
                <a:spcPct val="0"/>
              </a:spcAft>
              <a:defRPr sz="4200">
                <a:solidFill>
                  <a:srgbClr val="666666"/>
                </a:solidFill>
                <a:latin typeface="Georgia" pitchFamily="18" charset="0"/>
              </a:defRPr>
            </a:lvl7pPr>
            <a:lvl8pPr marL="1371600" algn="l" rtl="0" fontAlgn="base">
              <a:spcBef>
                <a:spcPct val="0"/>
              </a:spcBef>
              <a:spcAft>
                <a:spcPct val="0"/>
              </a:spcAft>
              <a:defRPr sz="4200">
                <a:solidFill>
                  <a:srgbClr val="666666"/>
                </a:solidFill>
                <a:latin typeface="Georgia" pitchFamily="18" charset="0"/>
              </a:defRPr>
            </a:lvl8pPr>
            <a:lvl9pPr marL="1828800" algn="l" rtl="0" fontAlgn="base">
              <a:spcBef>
                <a:spcPct val="0"/>
              </a:spcBef>
              <a:spcAft>
                <a:spcPct val="0"/>
              </a:spcAft>
              <a:defRPr sz="4200">
                <a:solidFill>
                  <a:srgbClr val="666666"/>
                </a:solidFill>
                <a:latin typeface="Georgia" pitchFamily="18" charset="0"/>
              </a:defRPr>
            </a:lvl9pPr>
          </a:lstStyle>
          <a:p>
            <a:pPr algn="ctr" defTabSz="914400">
              <a:defRPr/>
            </a:pPr>
            <a:r>
              <a:rPr lang="en-US" sz="4000" b="1" kern="0" dirty="0">
                <a:solidFill>
                  <a:srgbClr val="FFC000"/>
                </a:solidFill>
                <a:latin typeface="Arial" charset="0"/>
                <a:cs typeface="Arial"/>
              </a:rPr>
              <a:t>Partners</a:t>
            </a:r>
            <a:endParaRPr lang="en-US" sz="4000" b="1" dirty="0">
              <a:solidFill>
                <a:srgbClr val="FFC000"/>
              </a:solidFill>
              <a:cs typeface="+mj-cs"/>
            </a:endParaRPr>
          </a:p>
        </p:txBody>
      </p:sp>
    </p:spTree>
    <p:extLst>
      <p:ext uri="{BB962C8B-B14F-4D97-AF65-F5344CB8AC3E}">
        <p14:creationId xmlns:p14="http://schemas.microsoft.com/office/powerpoint/2010/main" val="1841001187"/>
      </p:ext>
    </p:extLst>
  </p:cSld>
  <p:clrMapOvr>
    <a:masterClrMapping/>
  </p:clrMapOvr>
  <p:transition spd="slow"/>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Box 19"/>
          <p:cNvSpPr txBox="1">
            <a:spLocks noChangeArrowheads="1"/>
          </p:cNvSpPr>
          <p:nvPr/>
        </p:nvSpPr>
        <p:spPr bwMode="auto">
          <a:xfrm>
            <a:off x="1828800" y="6056313"/>
            <a:ext cx="1752600" cy="425450"/>
          </a:xfrm>
          <a:prstGeom prst="rect">
            <a:avLst/>
          </a:prstGeom>
          <a:noFill/>
          <a:ln w="3175">
            <a:solidFill>
              <a:srgbClr val="000000"/>
            </a:solidFill>
            <a:prstDash val="lg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lnSpc>
                <a:spcPct val="90000"/>
              </a:lnSpc>
              <a:spcBef>
                <a:spcPts val="1000"/>
              </a:spcBef>
              <a:spcAft>
                <a:spcPct val="0"/>
              </a:spcAft>
            </a:pPr>
            <a:r>
              <a:rPr lang="en-US" altLang="en-US" sz="1200" b="0">
                <a:solidFill>
                  <a:prstClr val="black"/>
                </a:solidFill>
                <a:latin typeface="Arial" panose="020B0604020202020204" pitchFamily="34" charset="0"/>
                <a:cs typeface="Arial" panose="020B0604020202020204" pitchFamily="34" charset="0"/>
              </a:rPr>
              <a:t>having space in the meeting room.</a:t>
            </a:r>
          </a:p>
        </p:txBody>
      </p:sp>
      <p:sp>
        <p:nvSpPr>
          <p:cNvPr id="48131" name="TextBox 19"/>
          <p:cNvSpPr txBox="1">
            <a:spLocks noChangeArrowheads="1"/>
          </p:cNvSpPr>
          <p:nvPr/>
        </p:nvSpPr>
        <p:spPr bwMode="auto">
          <a:xfrm>
            <a:off x="6289675" y="5226051"/>
            <a:ext cx="1722438" cy="830263"/>
          </a:xfrm>
          <a:prstGeom prst="rect">
            <a:avLst/>
          </a:prstGeom>
          <a:noFill/>
          <a:ln w="3175">
            <a:solidFill>
              <a:srgbClr val="000000"/>
            </a:solidFill>
            <a:prstDash val="lg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200" b="0">
                <a:solidFill>
                  <a:prstClr val="black"/>
                </a:solidFill>
                <a:latin typeface="Arial" panose="020B0604020202020204" pitchFamily="34" charset="0"/>
                <a:cs typeface="Arial" panose="020B0604020202020204" pitchFamily="34" charset="0"/>
              </a:rPr>
              <a:t>making he space comfortable, communication at times.</a:t>
            </a:r>
          </a:p>
        </p:txBody>
      </p:sp>
      <p:sp>
        <p:nvSpPr>
          <p:cNvPr id="48132" name="TextBox 19"/>
          <p:cNvSpPr txBox="1">
            <a:spLocks noChangeArrowheads="1"/>
          </p:cNvSpPr>
          <p:nvPr/>
        </p:nvSpPr>
        <p:spPr bwMode="auto">
          <a:xfrm>
            <a:off x="1627188" y="2811463"/>
            <a:ext cx="1954212" cy="1016000"/>
          </a:xfrm>
          <a:prstGeom prst="rect">
            <a:avLst/>
          </a:prstGeom>
          <a:noFill/>
          <a:ln w="3175">
            <a:solidFill>
              <a:srgbClr val="000000"/>
            </a:solidFill>
            <a:prstDash val="lgDashDot"/>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just" defTabSz="914400" eaLnBrk="0" fontAlgn="base" hangingPunct="0">
              <a:spcBef>
                <a:spcPct val="0"/>
              </a:spcBef>
              <a:spcAft>
                <a:spcPct val="0"/>
              </a:spcAft>
            </a:pPr>
            <a:r>
              <a:rPr lang="en-US" altLang="en-US" sz="1200" b="0">
                <a:solidFill>
                  <a:prstClr val="black"/>
                </a:solidFill>
                <a:latin typeface="Arial" panose="020B0604020202020204" pitchFamily="34" charset="0"/>
                <a:cs typeface="Arial" panose="020B0604020202020204" pitchFamily="34" charset="0"/>
              </a:rPr>
              <a:t>convincing people to change decades worth of bad habits and adopting healthy ones, getting people to come.</a:t>
            </a:r>
          </a:p>
        </p:txBody>
      </p:sp>
      <p:graphicFrame>
        <p:nvGraphicFramePr>
          <p:cNvPr id="3" name="Diagram 2">
            <a:extLst>
              <a:ext uri="{FF2B5EF4-FFF2-40B4-BE49-F238E27FC236}">
                <a16:creationId xmlns:a16="http://schemas.microsoft.com/office/drawing/2014/main" id="{203C51B7-81BA-4784-B23D-8FB47ECEB1DC}"/>
              </a:ext>
            </a:extLst>
          </p:cNvPr>
          <p:cNvGraphicFramePr/>
          <p:nvPr/>
        </p:nvGraphicFramePr>
        <p:xfrm>
          <a:off x="914400" y="1701800"/>
          <a:ext cx="6096000" cy="439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itle 1">
            <a:extLst>
              <a:ext uri="{FF2B5EF4-FFF2-40B4-BE49-F238E27FC236}">
                <a16:creationId xmlns:a16="http://schemas.microsoft.com/office/drawing/2014/main" id="{EF55E755-CA78-49E7-90BA-3C458A9E4680}"/>
              </a:ext>
            </a:extLst>
          </p:cNvPr>
          <p:cNvSpPr txBox="1">
            <a:spLocks/>
          </p:cNvSpPr>
          <p:nvPr/>
        </p:nvSpPr>
        <p:spPr bwMode="auto">
          <a:xfrm>
            <a:off x="4294188" y="3673475"/>
            <a:ext cx="4724400" cy="1143000"/>
          </a:xfrm>
          <a:prstGeom prst="rect">
            <a:avLst/>
          </a:prstGeom>
          <a:noFill/>
          <a:ln>
            <a:noFill/>
          </a:ln>
          <a:extLst/>
        </p:spPr>
        <p:txBody>
          <a:bodyPr anchor="ctr"/>
          <a:lstStyle>
            <a:lvl1pPr algn="l" rtl="0" eaLnBrk="0" fontAlgn="base" hangingPunct="0">
              <a:spcBef>
                <a:spcPct val="0"/>
              </a:spcBef>
              <a:spcAft>
                <a:spcPct val="0"/>
              </a:spcAft>
              <a:defRPr sz="4200" kern="1200">
                <a:solidFill>
                  <a:srgbClr val="666666"/>
                </a:solidFill>
                <a:latin typeface="Georgia"/>
                <a:ea typeface="MS PGothic" panose="020B0600070205080204" pitchFamily="34" charset="-128"/>
                <a:cs typeface="MS PGothic" charset="0"/>
              </a:defRPr>
            </a:lvl1pPr>
            <a:lvl2pPr algn="l" rtl="0" eaLnBrk="0" fontAlgn="base" hangingPunct="0">
              <a:spcBef>
                <a:spcPct val="0"/>
              </a:spcBef>
              <a:spcAft>
                <a:spcPct val="0"/>
              </a:spcAft>
              <a:defRPr sz="4200">
                <a:solidFill>
                  <a:srgbClr val="666666"/>
                </a:solidFill>
                <a:latin typeface="Georgia" pitchFamily="18" charset="0"/>
                <a:ea typeface="MS PGothic" panose="020B0600070205080204" pitchFamily="34" charset="-128"/>
                <a:cs typeface="MS PGothic" charset="0"/>
              </a:defRPr>
            </a:lvl2pPr>
            <a:lvl3pPr algn="l" rtl="0" eaLnBrk="0" fontAlgn="base" hangingPunct="0">
              <a:spcBef>
                <a:spcPct val="0"/>
              </a:spcBef>
              <a:spcAft>
                <a:spcPct val="0"/>
              </a:spcAft>
              <a:defRPr sz="4200">
                <a:solidFill>
                  <a:srgbClr val="666666"/>
                </a:solidFill>
                <a:latin typeface="Georgia" pitchFamily="18" charset="0"/>
                <a:ea typeface="MS PGothic" panose="020B0600070205080204" pitchFamily="34" charset="-128"/>
                <a:cs typeface="MS PGothic" charset="0"/>
              </a:defRPr>
            </a:lvl3pPr>
            <a:lvl4pPr algn="l" rtl="0" eaLnBrk="0" fontAlgn="base" hangingPunct="0">
              <a:spcBef>
                <a:spcPct val="0"/>
              </a:spcBef>
              <a:spcAft>
                <a:spcPct val="0"/>
              </a:spcAft>
              <a:defRPr sz="4200">
                <a:solidFill>
                  <a:srgbClr val="666666"/>
                </a:solidFill>
                <a:latin typeface="Georgia" pitchFamily="18" charset="0"/>
                <a:ea typeface="MS PGothic" panose="020B0600070205080204" pitchFamily="34" charset="-128"/>
                <a:cs typeface="MS PGothic" charset="0"/>
              </a:defRPr>
            </a:lvl4pPr>
            <a:lvl5pPr algn="l" rtl="0" eaLnBrk="0" fontAlgn="base" hangingPunct="0">
              <a:spcBef>
                <a:spcPct val="0"/>
              </a:spcBef>
              <a:spcAft>
                <a:spcPct val="0"/>
              </a:spcAft>
              <a:defRPr sz="4200">
                <a:solidFill>
                  <a:srgbClr val="666666"/>
                </a:solidFill>
                <a:latin typeface="Georgia" pitchFamily="18" charset="0"/>
                <a:ea typeface="MS PGothic" panose="020B0600070205080204" pitchFamily="34" charset="-128"/>
                <a:cs typeface="MS PGothic" charset="0"/>
              </a:defRPr>
            </a:lvl5pPr>
            <a:lvl6pPr marL="457200" algn="l" rtl="0" fontAlgn="base">
              <a:spcBef>
                <a:spcPct val="0"/>
              </a:spcBef>
              <a:spcAft>
                <a:spcPct val="0"/>
              </a:spcAft>
              <a:defRPr sz="4200">
                <a:solidFill>
                  <a:srgbClr val="666666"/>
                </a:solidFill>
                <a:latin typeface="Georgia" pitchFamily="18" charset="0"/>
              </a:defRPr>
            </a:lvl6pPr>
            <a:lvl7pPr marL="914400" algn="l" rtl="0" fontAlgn="base">
              <a:spcBef>
                <a:spcPct val="0"/>
              </a:spcBef>
              <a:spcAft>
                <a:spcPct val="0"/>
              </a:spcAft>
              <a:defRPr sz="4200">
                <a:solidFill>
                  <a:srgbClr val="666666"/>
                </a:solidFill>
                <a:latin typeface="Georgia" pitchFamily="18" charset="0"/>
              </a:defRPr>
            </a:lvl7pPr>
            <a:lvl8pPr marL="1371600" algn="l" rtl="0" fontAlgn="base">
              <a:spcBef>
                <a:spcPct val="0"/>
              </a:spcBef>
              <a:spcAft>
                <a:spcPct val="0"/>
              </a:spcAft>
              <a:defRPr sz="4200">
                <a:solidFill>
                  <a:srgbClr val="666666"/>
                </a:solidFill>
                <a:latin typeface="Georgia" pitchFamily="18" charset="0"/>
              </a:defRPr>
            </a:lvl8pPr>
            <a:lvl9pPr marL="1828800" algn="l" rtl="0" fontAlgn="base">
              <a:spcBef>
                <a:spcPct val="0"/>
              </a:spcBef>
              <a:spcAft>
                <a:spcPct val="0"/>
              </a:spcAft>
              <a:defRPr sz="4200">
                <a:solidFill>
                  <a:srgbClr val="666666"/>
                </a:solidFill>
                <a:latin typeface="Georgia" pitchFamily="18" charset="0"/>
              </a:defRPr>
            </a:lvl9pPr>
          </a:lstStyle>
          <a:p>
            <a:pPr algn="ctr" defTabSz="914400">
              <a:defRPr/>
            </a:pPr>
            <a:r>
              <a:rPr lang="en-US" sz="4000" b="1" kern="0" dirty="0">
                <a:solidFill>
                  <a:srgbClr val="FFC000"/>
                </a:solidFill>
                <a:latin typeface="Arial" charset="0"/>
                <a:cs typeface="Arial"/>
              </a:rPr>
              <a:t>Challenges</a:t>
            </a:r>
            <a:endParaRPr lang="en-US" sz="4000" b="1" dirty="0">
              <a:solidFill>
                <a:srgbClr val="FFC000"/>
              </a:solidFill>
              <a:cs typeface="+mj-cs"/>
            </a:endParaRPr>
          </a:p>
        </p:txBody>
      </p:sp>
      <p:sp>
        <p:nvSpPr>
          <p:cNvPr id="48135" name="Rectangle 1"/>
          <p:cNvSpPr>
            <a:spLocks noChangeArrowheads="1"/>
          </p:cNvSpPr>
          <p:nvPr/>
        </p:nvSpPr>
        <p:spPr bwMode="auto">
          <a:xfrm>
            <a:off x="8393113" y="3779839"/>
            <a:ext cx="1916112"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pPr>
            <a:r>
              <a:rPr lang="en-US" altLang="en-US" sz="1400" b="0" u="sng">
                <a:solidFill>
                  <a:prstClr val="black"/>
                </a:solidFill>
                <a:latin typeface="Arial" panose="020B0604020202020204" pitchFamily="34" charset="0"/>
                <a:cs typeface="Times New Roman" panose="02020603050405020304" pitchFamily="18" charset="0"/>
              </a:rPr>
              <a:t>Lack of Public Awareness</a:t>
            </a:r>
            <a:endParaRPr lang="en-US" altLang="en-US" sz="1400" b="0">
              <a:solidFill>
                <a:prstClr val="black"/>
              </a:solidFill>
              <a:latin typeface="Arial" panose="020B0604020202020204" pitchFamily="34" charset="0"/>
              <a:cs typeface="Times New Roman" panose="02020603050405020304" pitchFamily="18" charset="0"/>
            </a:endParaRPr>
          </a:p>
          <a:p>
            <a:pPr algn="ctr" defTabSz="914400" eaLnBrk="0" fontAlgn="base" hangingPunct="0">
              <a:spcBef>
                <a:spcPct val="0"/>
              </a:spcBef>
              <a:spcAft>
                <a:spcPct val="0"/>
              </a:spcAft>
            </a:pPr>
            <a:r>
              <a:rPr lang="en-US" altLang="en-US" sz="1400" b="0" i="1">
                <a:solidFill>
                  <a:prstClr val="black"/>
                </a:solidFill>
                <a:latin typeface="Arial" panose="020B0604020202020204" pitchFamily="34" charset="0"/>
                <a:cs typeface="Times New Roman" panose="02020603050405020304" pitchFamily="18" charset="0"/>
              </a:rPr>
              <a:t>“I would say that meeting and attracting your target population is probably our biggest challenge. Information sharing about our programs. Making sure it’s in the paper and on Facebook.”</a:t>
            </a:r>
          </a:p>
        </p:txBody>
      </p:sp>
      <p:sp>
        <p:nvSpPr>
          <p:cNvPr id="48136" name="Rectangle 3"/>
          <p:cNvSpPr>
            <a:spLocks noChangeArrowheads="1"/>
          </p:cNvSpPr>
          <p:nvPr/>
        </p:nvSpPr>
        <p:spPr bwMode="auto">
          <a:xfrm>
            <a:off x="1676401" y="-152400"/>
            <a:ext cx="8799513"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u="sng">
                <a:solidFill>
                  <a:prstClr val="black"/>
                </a:solidFill>
                <a:latin typeface="Arial" panose="020B0604020202020204" pitchFamily="34" charset="0"/>
                <a:cs typeface="Times New Roman" panose="02020603050405020304" pitchFamily="18" charset="0"/>
              </a:rPr>
              <a:t> </a:t>
            </a:r>
            <a:endParaRPr lang="en-US" altLang="en-US" sz="1400" b="0">
              <a:solidFill>
                <a:prstClr val="black"/>
              </a:solidFill>
              <a:latin typeface="Arial" panose="020B0604020202020204" pitchFamily="34" charset="0"/>
              <a:cs typeface="Times New Roman" panose="02020603050405020304" pitchFamily="18" charset="0"/>
            </a:endParaRPr>
          </a:p>
          <a:p>
            <a:pPr algn="ctr" defTabSz="914400" eaLnBrk="0" fontAlgn="base" hangingPunct="0">
              <a:spcBef>
                <a:spcPct val="0"/>
              </a:spcBef>
              <a:spcAft>
                <a:spcPct val="0"/>
              </a:spcAft>
            </a:pPr>
            <a:r>
              <a:rPr lang="en-US" altLang="en-US" sz="1400" b="0" u="sng">
                <a:solidFill>
                  <a:prstClr val="black"/>
                </a:solidFill>
                <a:latin typeface="Arial" panose="020B0604020202020204" pitchFamily="34" charset="0"/>
                <a:cs typeface="Times New Roman" panose="02020603050405020304" pitchFamily="18" charset="0"/>
              </a:rPr>
              <a:t>Limited Planning, Organizing, and Resources </a:t>
            </a:r>
            <a:endParaRPr lang="en-US" altLang="en-US" sz="1400" b="0">
              <a:solidFill>
                <a:prstClr val="black"/>
              </a:solidFill>
              <a:latin typeface="Arial" panose="020B0604020202020204" pitchFamily="34" charset="0"/>
              <a:cs typeface="Times New Roman" panose="02020603050405020304" pitchFamily="18" charset="0"/>
            </a:endParaRPr>
          </a:p>
          <a:p>
            <a:pPr algn="ctr" defTabSz="914400" eaLnBrk="0" fontAlgn="base" hangingPunct="0">
              <a:spcBef>
                <a:spcPct val="0"/>
              </a:spcBef>
              <a:spcAft>
                <a:spcPct val="0"/>
              </a:spcAft>
            </a:pPr>
            <a:r>
              <a:rPr lang="en-US" altLang="en-US" sz="1400" b="0">
                <a:solidFill>
                  <a:prstClr val="black"/>
                </a:solidFill>
                <a:latin typeface="Arial" panose="020B0604020202020204" pitchFamily="34" charset="0"/>
                <a:cs typeface="Times New Roman" panose="02020603050405020304" pitchFamily="18" charset="0"/>
              </a:rPr>
              <a:t>For the summer feeding program, w</a:t>
            </a:r>
            <a:r>
              <a:rPr lang="en-US" altLang="en-US" sz="1400" b="0" i="1">
                <a:solidFill>
                  <a:prstClr val="black"/>
                </a:solidFill>
                <a:latin typeface="Arial" panose="020B0604020202020204" pitchFamily="34" charset="0"/>
                <a:cs typeface="Times New Roman" panose="02020603050405020304" pitchFamily="18" charset="0"/>
              </a:rPr>
              <a:t>ith schools, it was a little bit chaotic, the planning…I can’t recruit volunteers if I don’t know the details on your end…somewhere the paperwork didn’t get filed, it was not as organized as I would prefer…we learned that kids don’t care about sandwiches. They want a hot lunch and, the library does not have the equipment to keep it hot, so I think we’re not doing this program next year…as I said, this community self-segregates. And, all of my volunteers were Caucasian and occasionally some African-American kids would look into the room where we had the lunches and look around and then leave. I don’t know what was motivating that, but, you know, it’s unfortunate.”</a:t>
            </a:r>
            <a:endParaRPr lang="en-US" altLang="en-US" sz="1400" b="0">
              <a:solidFill>
                <a:prstClr val="black"/>
              </a:solidFill>
              <a:latin typeface="Arial" panose="020B0604020202020204" pitchFamily="34" charset="0"/>
              <a:cs typeface="Times New Roman" panose="02020603050405020304" pitchFamily="18" charset="0"/>
            </a:endParaRPr>
          </a:p>
        </p:txBody>
      </p:sp>
      <p:sp>
        <p:nvSpPr>
          <p:cNvPr id="48137" name="Rectangle 5"/>
          <p:cNvSpPr>
            <a:spLocks noChangeArrowheads="1"/>
          </p:cNvSpPr>
          <p:nvPr/>
        </p:nvSpPr>
        <p:spPr bwMode="auto">
          <a:xfrm>
            <a:off x="5094288" y="1981200"/>
            <a:ext cx="5116512"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pPr>
            <a:r>
              <a:rPr lang="en-US" altLang="en-US" sz="1400" b="0" u="sng">
                <a:solidFill>
                  <a:prstClr val="black"/>
                </a:solidFill>
                <a:latin typeface="Arial" panose="020B0604020202020204" pitchFamily="34" charset="0"/>
                <a:cs typeface="Times New Roman" panose="02020603050405020304" pitchFamily="18" charset="0"/>
              </a:rPr>
              <a:t>Limited Space</a:t>
            </a:r>
            <a:endParaRPr lang="en-US" altLang="en-US" sz="1400" b="0">
              <a:solidFill>
                <a:prstClr val="black"/>
              </a:solidFill>
              <a:latin typeface="Arial" panose="020B0604020202020204" pitchFamily="34" charset="0"/>
              <a:cs typeface="Times New Roman" panose="02020603050405020304" pitchFamily="18" charset="0"/>
            </a:endParaRPr>
          </a:p>
          <a:p>
            <a:pPr algn="ctr" defTabSz="914400" eaLnBrk="0" fontAlgn="base" hangingPunct="0">
              <a:spcBef>
                <a:spcPct val="0"/>
              </a:spcBef>
              <a:spcAft>
                <a:spcPct val="0"/>
              </a:spcAft>
            </a:pPr>
            <a:r>
              <a:rPr lang="en-US" altLang="en-US" sz="1400" b="0" i="1">
                <a:solidFill>
                  <a:prstClr val="black"/>
                </a:solidFill>
                <a:latin typeface="Arial" panose="020B0604020202020204" pitchFamily="34" charset="0"/>
                <a:cs typeface="Times New Roman" panose="02020603050405020304" pitchFamily="18" charset="0"/>
              </a:rPr>
              <a:t>If you could imagine three hundred and fifty people in twenty-six hundred square feet…In April, I’m going to do a session on the logistics of programming from fifty to three and fifty in twenty-six hundred square feet and some of the lessons we have learned on furniture purchasing, computer purchasing, chairs, and how we have come to deal with that issue.”</a:t>
            </a:r>
            <a:endParaRPr lang="en-US" altLang="en-US" sz="1400" b="0">
              <a:solidFill>
                <a:prstClr val="black"/>
              </a:solidFill>
              <a:latin typeface="Arial" panose="020B0604020202020204" pitchFamily="34" charset="0"/>
              <a:cs typeface="Times New Roman" panose="02020603050405020304" pitchFamily="18" charset="0"/>
            </a:endParaRPr>
          </a:p>
        </p:txBody>
      </p:sp>
      <p:sp>
        <p:nvSpPr>
          <p:cNvPr id="48138" name="TextBox 5"/>
          <p:cNvSpPr txBox="1">
            <a:spLocks noChangeArrowheads="1"/>
          </p:cNvSpPr>
          <p:nvPr/>
        </p:nvSpPr>
        <p:spPr bwMode="auto">
          <a:xfrm>
            <a:off x="5576889" y="6465889"/>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spTree>
    <p:extLst>
      <p:ext uri="{BB962C8B-B14F-4D97-AF65-F5344CB8AC3E}">
        <p14:creationId xmlns:p14="http://schemas.microsoft.com/office/powerpoint/2010/main" val="1118944641"/>
      </p:ext>
    </p:extLst>
  </p:cSld>
  <p:clrMapOvr>
    <a:masterClrMapping/>
  </p:clrMapOvr>
  <p:transition spd="slow"/>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Box 6"/>
          <p:cNvSpPr txBox="1">
            <a:spLocks noChangeArrowheads="1"/>
          </p:cNvSpPr>
          <p:nvPr/>
        </p:nvSpPr>
        <p:spPr bwMode="auto">
          <a:xfrm>
            <a:off x="4343400" y="5943601"/>
            <a:ext cx="2209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pPr>
            <a:r>
              <a:rPr lang="en-US" altLang="en-US" sz="2000">
                <a:solidFill>
                  <a:srgbClr val="FFC000"/>
                </a:solidFill>
                <a:latin typeface="Arial" panose="020B0604020202020204" pitchFamily="34" charset="0"/>
                <a:cs typeface="Arial" panose="020B0604020202020204" pitchFamily="34" charset="0"/>
              </a:rPr>
              <a:t>HEALTH</a:t>
            </a:r>
          </a:p>
          <a:p>
            <a:pPr algn="ctr" defTabSz="914400" eaLnBrk="0" fontAlgn="base" hangingPunct="0">
              <a:spcBef>
                <a:spcPct val="0"/>
              </a:spcBef>
              <a:spcAft>
                <a:spcPct val="0"/>
              </a:spcAft>
            </a:pPr>
            <a:r>
              <a:rPr lang="en-US" altLang="en-US" sz="2000">
                <a:solidFill>
                  <a:srgbClr val="FFC000"/>
                </a:solidFill>
                <a:latin typeface="Arial" panose="020B0604020202020204" pitchFamily="34" charset="0"/>
                <a:cs typeface="Arial" panose="020B0604020202020204" pitchFamily="34" charset="0"/>
              </a:rPr>
              <a:t>OUTCOMES</a:t>
            </a:r>
          </a:p>
        </p:txBody>
      </p:sp>
      <p:sp>
        <p:nvSpPr>
          <p:cNvPr id="20" name="Rectangle 19">
            <a:extLst>
              <a:ext uri="{FF2B5EF4-FFF2-40B4-BE49-F238E27FC236}">
                <a16:creationId xmlns:a16="http://schemas.microsoft.com/office/drawing/2014/main" id="{641328B0-F19F-402E-AC3A-E252395E6DA8}"/>
              </a:ext>
            </a:extLst>
          </p:cNvPr>
          <p:cNvSpPr/>
          <p:nvPr/>
        </p:nvSpPr>
        <p:spPr>
          <a:xfrm>
            <a:off x="5524500" y="796926"/>
            <a:ext cx="4457700" cy="141287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1">
                <a:solidFill>
                  <a:schemeClr val="tx1"/>
                </a:solidFill>
                <a:latin typeface="Verdana" panose="020B0604030504040204" pitchFamily="34" charset="0"/>
                <a:ea typeface="MS PGothic" panose="020B0600070205080204" pitchFamily="34" charset="-128"/>
              </a:defRPr>
            </a:lvl1pPr>
            <a:lvl2pPr marL="742950" indent="-285750">
              <a:defRPr sz="2400" b="1">
                <a:solidFill>
                  <a:schemeClr val="tx1"/>
                </a:solidFill>
                <a:latin typeface="Verdana" panose="020B0604030504040204" pitchFamily="34" charset="0"/>
                <a:ea typeface="MS PGothic" panose="020B0600070205080204" pitchFamily="34" charset="-128"/>
              </a:defRPr>
            </a:lvl2pPr>
            <a:lvl3pPr marL="1143000" indent="-228600">
              <a:defRPr sz="2400" b="1">
                <a:solidFill>
                  <a:schemeClr val="tx1"/>
                </a:solidFill>
                <a:latin typeface="Verdana" panose="020B0604030504040204" pitchFamily="34" charset="0"/>
                <a:ea typeface="MS PGothic" panose="020B0600070205080204" pitchFamily="34" charset="-128"/>
              </a:defRPr>
            </a:lvl3pPr>
            <a:lvl4pPr marL="1600200" indent="-228600">
              <a:defRPr sz="2400" b="1">
                <a:solidFill>
                  <a:schemeClr val="tx1"/>
                </a:solidFill>
                <a:latin typeface="Verdana" panose="020B0604030504040204" pitchFamily="34" charset="0"/>
                <a:ea typeface="MS PGothic" panose="020B0600070205080204" pitchFamily="34" charset="-128"/>
              </a:defRPr>
            </a:lvl4pPr>
            <a:lvl5pPr marL="2057400" indent="-228600">
              <a:defRPr sz="2400"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defRPr/>
            </a:pPr>
            <a:r>
              <a:rPr lang="en-US" altLang="en-US" sz="1200" b="0">
                <a:solidFill>
                  <a:prstClr val="black"/>
                </a:solidFill>
                <a:latin typeface="Arial" panose="020B0604020202020204" pitchFamily="34" charset="0"/>
                <a:cs typeface="Arial" panose="020B0604020202020204" pitchFamily="34" charset="0"/>
              </a:rPr>
              <a:t>SERVICE: MENTAL HEALTH KIOSKS </a:t>
            </a:r>
          </a:p>
          <a:p>
            <a:pPr algn="just" defTabSz="914400" eaLnBrk="0" fontAlgn="base" hangingPunct="0">
              <a:spcBef>
                <a:spcPct val="0"/>
              </a:spcBef>
              <a:spcAft>
                <a:spcPct val="0"/>
              </a:spcAft>
              <a:defRPr/>
            </a:pPr>
            <a:r>
              <a:rPr lang="ja-JP" altLang="en-US" sz="1200" b="0" i="1">
                <a:solidFill>
                  <a:prstClr val="black"/>
                </a:solidFill>
                <a:latin typeface="Arial" panose="020B0604020202020204" pitchFamily="34" charset="0"/>
                <a:cs typeface="Arial" panose="020B0604020202020204" pitchFamily="34" charset="0"/>
              </a:rPr>
              <a:t>“</a:t>
            </a:r>
            <a:r>
              <a:rPr lang="en-US" altLang="ja-JP" sz="1200" b="0" i="1">
                <a:solidFill>
                  <a:prstClr val="black"/>
                </a:solidFill>
                <a:latin typeface="Arial" panose="020B0604020202020204" pitchFamily="34" charset="0"/>
                <a:cs typeface="Arial" panose="020B0604020202020204" pitchFamily="34" charset="0"/>
              </a:rPr>
              <a:t>So, it</a:t>
            </a:r>
            <a:r>
              <a:rPr lang="ja-JP" altLang="en-US" sz="1200" b="0" i="1">
                <a:solidFill>
                  <a:prstClr val="black"/>
                </a:solidFill>
                <a:latin typeface="Arial" panose="020B0604020202020204" pitchFamily="34" charset="0"/>
                <a:cs typeface="Arial" panose="020B0604020202020204" pitchFamily="34" charset="0"/>
              </a:rPr>
              <a:t>’</a:t>
            </a:r>
            <a:r>
              <a:rPr lang="en-US" altLang="ja-JP" sz="1200" b="0" i="1">
                <a:solidFill>
                  <a:prstClr val="black"/>
                </a:solidFill>
                <a:latin typeface="Arial" panose="020B0604020202020204" pitchFamily="34" charset="0"/>
                <a:cs typeface="Arial" panose="020B0604020202020204" pitchFamily="34" charset="0"/>
              </a:rPr>
              <a:t>s a way for people to be in a private place and do this mental health assessment without having to go to a clinic or tell anyone that they think they need help…we are about to embark on a big LSTA-funded programming series on mental health in the spring and that will be one of the things we try to advertise and highlight.</a:t>
            </a:r>
            <a:r>
              <a:rPr lang="ja-JP" altLang="en-US" sz="1200" b="0" i="1">
                <a:solidFill>
                  <a:prstClr val="black"/>
                </a:solidFill>
                <a:latin typeface="Arial" panose="020B0604020202020204" pitchFamily="34" charset="0"/>
                <a:cs typeface="Arial" panose="020B0604020202020204" pitchFamily="34" charset="0"/>
              </a:rPr>
              <a:t>”</a:t>
            </a:r>
            <a:endParaRPr lang="en-US" altLang="en-US" sz="1200" b="0" i="1">
              <a:solidFill>
                <a:prstClr val="black"/>
              </a:solidFill>
              <a:latin typeface="Arial" panose="020B0604020202020204" pitchFamily="34" charset="0"/>
              <a:cs typeface="Arial" panose="020B0604020202020204" pitchFamily="34" charset="0"/>
            </a:endParaRPr>
          </a:p>
        </p:txBody>
      </p:sp>
      <p:cxnSp>
        <p:nvCxnSpPr>
          <p:cNvPr id="21" name="Straight Arrow Connector 20">
            <a:extLst>
              <a:ext uri="{FF2B5EF4-FFF2-40B4-BE49-F238E27FC236}">
                <a16:creationId xmlns:a16="http://schemas.microsoft.com/office/drawing/2014/main" id="{4D206972-C7CA-497A-A235-1D6AE1E1E6F0}"/>
              </a:ext>
            </a:extLst>
          </p:cNvPr>
          <p:cNvCxnSpPr/>
          <p:nvPr/>
        </p:nvCxnSpPr>
        <p:spPr>
          <a:xfrm flipH="1">
            <a:off x="4530726" y="6705600"/>
            <a:ext cx="1870075" cy="0"/>
          </a:xfrm>
          <a:prstGeom prst="straightConnector1">
            <a:avLst/>
          </a:prstGeom>
          <a:ln w="76200">
            <a:solidFill>
              <a:srgbClr val="0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7573EBAC-4C5B-4AA6-8F84-14C78C6772DE}"/>
              </a:ext>
            </a:extLst>
          </p:cNvPr>
          <p:cNvSpPr/>
          <p:nvPr/>
        </p:nvSpPr>
        <p:spPr>
          <a:xfrm>
            <a:off x="6553200" y="3200400"/>
            <a:ext cx="3962400" cy="228123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sz="2400" b="1">
                <a:solidFill>
                  <a:schemeClr val="tx1"/>
                </a:solidFill>
                <a:latin typeface="Verdana" panose="020B0604030504040204" pitchFamily="34" charset="0"/>
                <a:ea typeface="MS PGothic" panose="020B0600070205080204" pitchFamily="34" charset="-128"/>
              </a:defRPr>
            </a:lvl1pPr>
            <a:lvl2pPr marL="742950" indent="-285750">
              <a:defRPr sz="2400" b="1">
                <a:solidFill>
                  <a:schemeClr val="tx1"/>
                </a:solidFill>
                <a:latin typeface="Verdana" panose="020B0604030504040204" pitchFamily="34" charset="0"/>
                <a:ea typeface="MS PGothic" panose="020B0600070205080204" pitchFamily="34" charset="-128"/>
              </a:defRPr>
            </a:lvl2pPr>
            <a:lvl3pPr marL="1143000" indent="-228600">
              <a:defRPr sz="2400" b="1">
                <a:solidFill>
                  <a:schemeClr val="tx1"/>
                </a:solidFill>
                <a:latin typeface="Verdana" panose="020B0604030504040204" pitchFamily="34" charset="0"/>
                <a:ea typeface="MS PGothic" panose="020B0600070205080204" pitchFamily="34" charset="-128"/>
              </a:defRPr>
            </a:lvl3pPr>
            <a:lvl4pPr marL="1600200" indent="-228600">
              <a:defRPr sz="2400" b="1">
                <a:solidFill>
                  <a:schemeClr val="tx1"/>
                </a:solidFill>
                <a:latin typeface="Verdana" panose="020B0604030504040204" pitchFamily="34" charset="0"/>
                <a:ea typeface="MS PGothic" panose="020B0600070205080204" pitchFamily="34" charset="-128"/>
              </a:defRPr>
            </a:lvl4pPr>
            <a:lvl5pPr marL="2057400" indent="-228600">
              <a:defRPr sz="2400"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defRPr/>
            </a:pPr>
            <a:r>
              <a:rPr lang="en-US" altLang="en-US" sz="1200" b="0">
                <a:solidFill>
                  <a:prstClr val="black"/>
                </a:solidFill>
                <a:latin typeface="Arial" panose="020B0604020202020204" pitchFamily="34" charset="0"/>
                <a:cs typeface="Times New Roman" panose="02020603050405020304" pitchFamily="18" charset="0"/>
              </a:rPr>
              <a:t>SERVICE: SUMMER FEEDING PROGRAM</a:t>
            </a:r>
          </a:p>
          <a:p>
            <a:pPr algn="just" defTabSz="914400" eaLnBrk="0" fontAlgn="base" hangingPunct="0">
              <a:spcBef>
                <a:spcPct val="0"/>
              </a:spcBef>
              <a:spcAft>
                <a:spcPct val="0"/>
              </a:spcAft>
              <a:defRPr/>
            </a:pPr>
            <a:r>
              <a:rPr lang="ja-JP" altLang="en-US" sz="1200" b="0" i="1">
                <a:solidFill>
                  <a:prstClr val="black"/>
                </a:solidFill>
                <a:latin typeface="Arial" panose="020B0604020202020204" pitchFamily="34" charset="0"/>
                <a:cs typeface="Times New Roman" panose="02020603050405020304" pitchFamily="18" charset="0"/>
              </a:rPr>
              <a:t>“</a:t>
            </a:r>
            <a:r>
              <a:rPr lang="en-US" altLang="ja-JP" sz="1200" b="0" i="1">
                <a:solidFill>
                  <a:prstClr val="black"/>
                </a:solidFill>
                <a:latin typeface="Arial" panose="020B0604020202020204" pitchFamily="34" charset="0"/>
                <a:ea typeface="Times New Roman" panose="02020603050405020304" pitchFamily="18" charset="0"/>
                <a:cs typeface="Arial" panose="020B0604020202020204" pitchFamily="34" charset="0"/>
              </a:rPr>
              <a:t>I asked four or five churches to each take a day of the week for the six weeks of the summer feeding program…a lot of these people don</a:t>
            </a:r>
            <a:r>
              <a:rPr lang="ja-JP" altLang="en-US" sz="1200" b="0" i="1">
                <a:solidFill>
                  <a:prstClr val="black"/>
                </a:solidFill>
                <a:latin typeface="Arial" panose="020B0604020202020204" pitchFamily="34" charset="0"/>
                <a:cs typeface="Times New Roman" panose="02020603050405020304" pitchFamily="18" charset="0"/>
              </a:rPr>
              <a:t>’</a:t>
            </a:r>
            <a:r>
              <a:rPr lang="en-US" altLang="ja-JP" sz="1200" b="0" i="1">
                <a:solidFill>
                  <a:prstClr val="black"/>
                </a:solidFill>
                <a:latin typeface="Arial" panose="020B0604020202020204" pitchFamily="34" charset="0"/>
                <a:cs typeface="Times New Roman" panose="02020603050405020304" pitchFamily="18" charset="0"/>
              </a:rPr>
              <a:t>t really come into the library and now they were able to come in and see how we try to reach out to the community, which is a value similar to a lot of churches. They</a:t>
            </a:r>
            <a:r>
              <a:rPr lang="ja-JP" altLang="en-US" sz="1200" b="0" i="1">
                <a:solidFill>
                  <a:prstClr val="black"/>
                </a:solidFill>
                <a:latin typeface="Arial" panose="020B0604020202020204" pitchFamily="34" charset="0"/>
                <a:cs typeface="Times New Roman" panose="02020603050405020304" pitchFamily="18" charset="0"/>
              </a:rPr>
              <a:t>’</a:t>
            </a:r>
            <a:r>
              <a:rPr lang="en-US" altLang="ja-JP" sz="1200" b="0" i="1">
                <a:solidFill>
                  <a:prstClr val="black"/>
                </a:solidFill>
                <a:latin typeface="Arial" panose="020B0604020202020204" pitchFamily="34" charset="0"/>
                <a:cs typeface="Times New Roman" panose="02020603050405020304" pitchFamily="18" charset="0"/>
              </a:rPr>
              <a:t>re able to meet me and I was able to talk to them and they were able to meet some of the other staff, so that now, if their kids need homework help, they know the library</a:t>
            </a:r>
            <a:r>
              <a:rPr lang="ja-JP" altLang="en-US" sz="1200" b="0" i="1">
                <a:solidFill>
                  <a:prstClr val="black"/>
                </a:solidFill>
                <a:latin typeface="Arial" panose="020B0604020202020204" pitchFamily="34" charset="0"/>
                <a:cs typeface="Times New Roman" panose="02020603050405020304" pitchFamily="18" charset="0"/>
              </a:rPr>
              <a:t>’</a:t>
            </a:r>
            <a:r>
              <a:rPr lang="en-US" altLang="ja-JP" sz="1200" b="0" i="1">
                <a:solidFill>
                  <a:prstClr val="black"/>
                </a:solidFill>
                <a:latin typeface="Arial" panose="020B0604020202020204" pitchFamily="34" charset="0"/>
                <a:cs typeface="Times New Roman" panose="02020603050405020304" pitchFamily="18" charset="0"/>
              </a:rPr>
              <a:t>s not a scary place anymore because you</a:t>
            </a:r>
            <a:r>
              <a:rPr lang="ja-JP" altLang="en-US" sz="1200" b="0" i="1">
                <a:solidFill>
                  <a:prstClr val="black"/>
                </a:solidFill>
                <a:latin typeface="Arial" panose="020B0604020202020204" pitchFamily="34" charset="0"/>
                <a:cs typeface="Times New Roman" panose="02020603050405020304" pitchFamily="18" charset="0"/>
              </a:rPr>
              <a:t>’</a:t>
            </a:r>
            <a:r>
              <a:rPr lang="en-US" altLang="ja-JP" sz="1200" b="0" i="1">
                <a:solidFill>
                  <a:prstClr val="black"/>
                </a:solidFill>
                <a:latin typeface="Arial" panose="020B0604020202020204" pitchFamily="34" charset="0"/>
                <a:cs typeface="Times New Roman" panose="02020603050405020304" pitchFamily="18" charset="0"/>
              </a:rPr>
              <a:t>ve already had that face-to-face connection as part of the feeding program.</a:t>
            </a:r>
            <a:r>
              <a:rPr lang="ja-JP" altLang="en-US" sz="1200" b="0" i="1">
                <a:solidFill>
                  <a:prstClr val="black"/>
                </a:solidFill>
                <a:latin typeface="Arial" panose="020B0604020202020204" pitchFamily="34" charset="0"/>
                <a:cs typeface="Times New Roman" panose="02020603050405020304" pitchFamily="18" charset="0"/>
              </a:rPr>
              <a:t>”</a:t>
            </a:r>
            <a:endParaRPr lang="en-US" altLang="en-US" sz="1200" b="0" i="1">
              <a:solidFill>
                <a:prstClr val="black"/>
              </a:solidFill>
              <a:latin typeface="Arial" panose="020B0604020202020204" pitchFamily="34" charset="0"/>
              <a:cs typeface="Times New Roman" panose="02020603050405020304" pitchFamily="18" charset="0"/>
            </a:endParaRPr>
          </a:p>
        </p:txBody>
      </p:sp>
      <p:sp>
        <p:nvSpPr>
          <p:cNvPr id="50182" name="Rectangle 24"/>
          <p:cNvSpPr>
            <a:spLocks noChangeArrowheads="1"/>
          </p:cNvSpPr>
          <p:nvPr/>
        </p:nvSpPr>
        <p:spPr bwMode="auto">
          <a:xfrm>
            <a:off x="1447801" y="2209801"/>
            <a:ext cx="9255125"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74613">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just" defTabSz="914400" eaLnBrk="0" fontAlgn="base" hangingPunct="0">
              <a:lnSpc>
                <a:spcPct val="99000"/>
              </a:lnSpc>
              <a:spcBef>
                <a:spcPct val="0"/>
              </a:spcBef>
              <a:spcAft>
                <a:spcPct val="0"/>
              </a:spcAft>
            </a:pPr>
            <a:r>
              <a:rPr lang="en-US" altLang="en-US" sz="1200" b="0">
                <a:solidFill>
                  <a:prstClr val="black"/>
                </a:solidFill>
                <a:latin typeface="Arial" panose="020B0604020202020204" pitchFamily="34" charset="0"/>
              </a:rPr>
              <a:t>“In June of 2017, Vaya Health equipped the Alleghany Public Library with a MindKare Kiosk. The kiosk is a program that offers a quick, anonymous screening assessment for treatable conditions like depression and anxiety, as well as information about treatment resources in the area. Vaya Health is a public managed care organization that oversees Medicaid, federal, state and local funding for services on mental health, substance use and intellectual/ developmental disability needs.” [Source: Appalachian District Health Department (2018). </a:t>
            </a:r>
            <a:r>
              <a:rPr lang="en-US" altLang="en-US" sz="1200" b="0" i="1">
                <a:solidFill>
                  <a:prstClr val="black"/>
                </a:solidFill>
                <a:latin typeface="Arial" panose="020B0604020202020204" pitchFamily="34" charset="0"/>
              </a:rPr>
              <a:t>2017 Community Health Report Alleghany County].</a:t>
            </a:r>
            <a:endParaRPr lang="en-US" altLang="en-US" sz="1200" b="0">
              <a:solidFill>
                <a:prstClr val="black"/>
              </a:solidFill>
              <a:latin typeface="Arial" panose="020B0604020202020204" pitchFamily="34" charset="0"/>
            </a:endParaRPr>
          </a:p>
        </p:txBody>
      </p:sp>
      <p:pic>
        <p:nvPicPr>
          <p:cNvPr id="50183" name="Picture 26"/>
          <p:cNvPicPr>
            <a:picLocks noChangeAspect="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1600200" y="92076"/>
            <a:ext cx="3194050" cy="211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4" name="TextBox 27"/>
          <p:cNvSpPr txBox="1">
            <a:spLocks noChangeArrowheads="1"/>
          </p:cNvSpPr>
          <p:nvPr/>
        </p:nvSpPr>
        <p:spPr bwMode="auto">
          <a:xfrm>
            <a:off x="4800600" y="-42863"/>
            <a:ext cx="5867400" cy="1016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just" defTabSz="914400" eaLnBrk="0" fontAlgn="base" hangingPunct="0">
              <a:spcBef>
                <a:spcPct val="0"/>
              </a:spcBef>
              <a:spcAft>
                <a:spcPct val="0"/>
              </a:spcAft>
            </a:pPr>
            <a:r>
              <a:rPr lang="en-US" altLang="en-US" sz="1200" b="0">
                <a:solidFill>
                  <a:prstClr val="black"/>
                </a:solidFill>
                <a:latin typeface="Arial" panose="020B0604020202020204" pitchFamily="34" charset="0"/>
                <a:cs typeface="Arial" panose="020B0604020202020204" pitchFamily="34" charset="0"/>
              </a:rPr>
              <a:t>Monica Caruso of the Watauga County Public Library, Appalachian Regional Library Director Jane Blackburn, Danyale Isaacs of Vaya Health, Watauga County Commissioner Billy Kennedy and Watauga County Manager Deron Geouque pose with the new Vaya Mindkare Kiosk at Watauga County Public Library on June 22, 2018.</a:t>
            </a:r>
          </a:p>
        </p:txBody>
      </p:sp>
      <p:sp>
        <p:nvSpPr>
          <p:cNvPr id="50185" name="Rectangle 28"/>
          <p:cNvSpPr>
            <a:spLocks noChangeArrowheads="1"/>
          </p:cNvSpPr>
          <p:nvPr/>
        </p:nvSpPr>
        <p:spPr bwMode="auto">
          <a:xfrm>
            <a:off x="6400801" y="5715000"/>
            <a:ext cx="43021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pPr>
            <a:r>
              <a:rPr lang="en-US" altLang="en-US" sz="1200" b="0">
                <a:solidFill>
                  <a:prstClr val="black"/>
                </a:solidFill>
                <a:latin typeface="Arial" panose="020B0604020202020204" pitchFamily="34" charset="0"/>
                <a:cs typeface="Times New Roman" panose="02020603050405020304" pitchFamily="18" charset="0"/>
              </a:rPr>
              <a:t>SERVICE: DOMESTIC VIOLENCE COUNSELING</a:t>
            </a:r>
          </a:p>
          <a:p>
            <a:pPr algn="ctr" defTabSz="914400" eaLnBrk="0" fontAlgn="base" hangingPunct="0">
              <a:spcBef>
                <a:spcPct val="0"/>
              </a:spcBef>
              <a:spcAft>
                <a:spcPct val="0"/>
              </a:spcAft>
            </a:pPr>
            <a:r>
              <a:rPr lang="en-US" altLang="en-US" sz="1200" b="0" i="1">
                <a:solidFill>
                  <a:prstClr val="black"/>
                </a:solidFill>
                <a:latin typeface="Arial" panose="020B0604020202020204" pitchFamily="34" charset="0"/>
                <a:cs typeface="Times New Roman" panose="02020603050405020304" pitchFamily="18" charset="0"/>
              </a:rPr>
              <a:t>“We have a group that comes and works and meets with and counsels with victims of domestic violence. We provide a quiet, out-of-the-way space where people don’t see them coming and going. They’re not in the public eye. “</a:t>
            </a:r>
          </a:p>
        </p:txBody>
      </p:sp>
      <p:sp>
        <p:nvSpPr>
          <p:cNvPr id="50186" name="Rectangle 5"/>
          <p:cNvSpPr>
            <a:spLocks noChangeArrowheads="1"/>
          </p:cNvSpPr>
          <p:nvPr/>
        </p:nvSpPr>
        <p:spPr bwMode="auto">
          <a:xfrm>
            <a:off x="1524001" y="3276600"/>
            <a:ext cx="30067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just" defTabSz="914400" eaLnBrk="0" fontAlgn="base" hangingPunct="0">
              <a:spcBef>
                <a:spcPct val="0"/>
              </a:spcBef>
              <a:spcAft>
                <a:spcPct val="0"/>
              </a:spcAft>
            </a:pPr>
            <a:r>
              <a:rPr lang="en-US" altLang="en-US" sz="1200" b="0">
                <a:solidFill>
                  <a:prstClr val="black"/>
                </a:solidFill>
                <a:latin typeface="Arial" panose="020B0604020202020204" pitchFamily="34" charset="0"/>
                <a:cs typeface="Arial" panose="020B0604020202020204" pitchFamily="34" charset="0"/>
              </a:rPr>
              <a:t>The Human Animal Bond in Tennessee (H.A.B.I.T.): In collaboration with the University of Tennessee College of Veterinary Medicine and the Human Animal Bond in Tennessee (H.A.B.I.T.), Preston Medical Library hosts regular canine-assisted stress reduction visits.</a:t>
            </a:r>
          </a:p>
        </p:txBody>
      </p:sp>
      <p:pic>
        <p:nvPicPr>
          <p:cNvPr id="50187" name="Picture 6" descr="Knoxville literary rounds narrative medicin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74876" y="4724400"/>
            <a:ext cx="1711325"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8" name="Picture 30"/>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37076" y="3182938"/>
            <a:ext cx="1939925" cy="260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6" name="Straight Arrow Connector 35">
            <a:extLst>
              <a:ext uri="{FF2B5EF4-FFF2-40B4-BE49-F238E27FC236}">
                <a16:creationId xmlns:a16="http://schemas.microsoft.com/office/drawing/2014/main" id="{9A4FAC37-92F7-4FD4-87D8-35426E5C53EB}"/>
              </a:ext>
            </a:extLst>
          </p:cNvPr>
          <p:cNvCxnSpPr/>
          <p:nvPr/>
        </p:nvCxnSpPr>
        <p:spPr>
          <a:xfrm flipH="1">
            <a:off x="4530726" y="5867400"/>
            <a:ext cx="1870075" cy="0"/>
          </a:xfrm>
          <a:prstGeom prst="straightConnector1">
            <a:avLst/>
          </a:prstGeom>
          <a:ln w="76200">
            <a:solidFill>
              <a:srgbClr val="00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1660784"/>
      </p:ext>
    </p:extLst>
  </p:cSld>
  <p:clrMapOvr>
    <a:masterClrMapping/>
  </p:clrMapOvr>
  <p:transition spd="slow"/>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txBox="1">
            <a:spLocks/>
          </p:cNvSpPr>
          <p:nvPr/>
        </p:nvSpPr>
        <p:spPr bwMode="auto">
          <a:xfrm>
            <a:off x="1524000" y="4800600"/>
            <a:ext cx="9144000" cy="1295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ts val="800"/>
              </a:spcAft>
            </a:pPr>
            <a:r>
              <a:rPr lang="en-US" altLang="en-US" sz="2000">
                <a:solidFill>
                  <a:srgbClr val="00B050"/>
                </a:solidFill>
                <a:latin typeface="Arial" panose="020B0604020202020204" pitchFamily="34" charset="0"/>
              </a:rPr>
              <a:t>Community Engagement Framework in Rural Libraries—Domain Specific</a:t>
            </a:r>
          </a:p>
          <a:p>
            <a:pPr algn="ctr" defTabSz="914400" eaLnBrk="0" fontAlgn="base" hangingPunct="0">
              <a:spcBef>
                <a:spcPct val="0"/>
              </a:spcBef>
              <a:spcAft>
                <a:spcPts val="800"/>
              </a:spcAft>
            </a:pPr>
            <a:r>
              <a:rPr lang="en-US" altLang="en-US" sz="2000">
                <a:solidFill>
                  <a:srgbClr val="00B050"/>
                </a:solidFill>
                <a:latin typeface="Arial" panose="020B0604020202020204" pitchFamily="34" charset="0"/>
              </a:rPr>
              <a:t>Aboutness-Collaborators-Challenges-Outcomes </a:t>
            </a:r>
          </a:p>
        </p:txBody>
      </p:sp>
      <p:pic>
        <p:nvPicPr>
          <p:cNvPr id="52227"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775576" y="6062664"/>
            <a:ext cx="2816225" cy="719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8" name="Picture 7" descr="IMLSLogo.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067800" y="68264"/>
            <a:ext cx="1524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229" name="Picture 7" descr="G:\CA2CA@SCA-RL\IJIDI\health.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6200" y="68264"/>
            <a:ext cx="4933950" cy="496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30" name="TextBox 5"/>
          <p:cNvSpPr txBox="1">
            <a:spLocks noChangeArrowheads="1"/>
          </p:cNvSpPr>
          <p:nvPr/>
        </p:nvSpPr>
        <p:spPr bwMode="auto">
          <a:xfrm>
            <a:off x="2514601" y="6550026"/>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pic>
        <p:nvPicPr>
          <p:cNvPr id="52231" name="Picture 4"/>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2086271"/>
      </p:ext>
    </p:extLst>
  </p:cSld>
  <p:clrMapOvr>
    <a:masterClrMapping/>
  </p:clrMapOvr>
  <p:transition spd="slow"/>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68BEC-9B7E-45EB-BE17-AFC06682D118}"/>
              </a:ext>
            </a:extLst>
          </p:cNvPr>
          <p:cNvSpPr>
            <a:spLocks noGrp="1"/>
          </p:cNvSpPr>
          <p:nvPr>
            <p:ph type="title"/>
          </p:nvPr>
        </p:nvSpPr>
        <p:spPr>
          <a:xfrm>
            <a:off x="2590800" y="76200"/>
            <a:ext cx="7543800" cy="1143000"/>
          </a:xfrm>
        </p:spPr>
        <p:txBody>
          <a:bodyPr/>
          <a:lstStyle/>
          <a:p>
            <a:pPr algn="ctr">
              <a:defRPr/>
            </a:pPr>
            <a:r>
              <a:rPr lang="en-US" sz="4200" b="1" kern="0" dirty="0">
                <a:solidFill>
                  <a:srgbClr val="0000FF"/>
                </a:solidFill>
                <a:latin typeface="Arial" charset="0"/>
                <a:ea typeface="+mj-ea"/>
                <a:cs typeface="Arial"/>
              </a:rPr>
              <a:t>Conclusions</a:t>
            </a:r>
            <a:endParaRPr lang="en-US" sz="4200" b="1" dirty="0">
              <a:solidFill>
                <a:srgbClr val="0000FF"/>
              </a:solidFill>
              <a:ea typeface="+mj-ea"/>
              <a:cs typeface="+mj-cs"/>
            </a:endParaRPr>
          </a:p>
        </p:txBody>
      </p:sp>
      <p:pic>
        <p:nvPicPr>
          <p:cNvPr id="5427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a:extLst>
              <a:ext uri="{FF2B5EF4-FFF2-40B4-BE49-F238E27FC236}">
                <a16:creationId xmlns:a16="http://schemas.microsoft.com/office/drawing/2014/main" id="{3060A7EF-E1EC-4C92-A456-6ADCCB376236}"/>
              </a:ext>
            </a:extLst>
          </p:cNvPr>
          <p:cNvSpPr txBox="1">
            <a:spLocks/>
          </p:cNvSpPr>
          <p:nvPr/>
        </p:nvSpPr>
        <p:spPr bwMode="auto">
          <a:xfrm>
            <a:off x="2895600" y="1181100"/>
            <a:ext cx="7391400" cy="4495800"/>
          </a:xfrm>
          <a:prstGeom prst="rect">
            <a:avLst/>
          </a:prstGeom>
          <a:noFill/>
          <a:ln>
            <a:noFill/>
          </a:ln>
          <a:extLst/>
        </p:spPr>
        <p:txBody>
          <a:bodyPr/>
          <a:lstStyle>
            <a:lvl1pPr marL="192088" indent="-192088" algn="l" defTabSz="514350" rtl="0" eaLnBrk="0" fontAlgn="base" hangingPunct="0">
              <a:spcBef>
                <a:spcPct val="20000"/>
              </a:spcBef>
              <a:spcAft>
                <a:spcPct val="0"/>
              </a:spcAft>
              <a:buClr>
                <a:srgbClr val="F79646"/>
              </a:buClr>
              <a:buFont typeface="Wingdings" panose="05000000000000000000" pitchFamily="2" charset="2"/>
              <a:buChar char="§"/>
              <a:defRPr kern="1200">
                <a:solidFill>
                  <a:srgbClr val="696969"/>
                </a:solidFill>
                <a:latin typeface="Georgia"/>
                <a:ea typeface="MS PGothic" pitchFamily="34" charset="-128"/>
                <a:cs typeface="MS PGothic" charset="0"/>
              </a:defRPr>
            </a:lvl1pPr>
            <a:lvl2pPr marL="365125" indent="-160338" algn="l" defTabSz="514350" rtl="0" eaLnBrk="0" fontAlgn="base" hangingPunct="0">
              <a:spcBef>
                <a:spcPct val="20000"/>
              </a:spcBef>
              <a:spcAft>
                <a:spcPct val="0"/>
              </a:spcAft>
              <a:buFont typeface="Arial" panose="020B0604020202020204" pitchFamily="34" charset="0"/>
              <a:buChar char="–"/>
              <a:defRPr sz="1500" kern="1200">
                <a:solidFill>
                  <a:srgbClr val="696969"/>
                </a:solidFill>
                <a:latin typeface="Georgia"/>
                <a:ea typeface="MS PGothic" pitchFamily="34" charset="-128"/>
                <a:cs typeface="MS PGothic" charset="0"/>
              </a:defRPr>
            </a:lvl2pPr>
            <a:lvl3pPr marL="514350" indent="-128588" algn="l" defTabSz="514350" rtl="0" eaLnBrk="0" fontAlgn="base" hangingPunct="0">
              <a:spcBef>
                <a:spcPct val="20000"/>
              </a:spcBef>
              <a:spcAft>
                <a:spcPct val="0"/>
              </a:spcAft>
              <a:buFont typeface="Arial" panose="020B0604020202020204" pitchFamily="34" charset="0"/>
              <a:buChar char="•"/>
              <a:defRPr sz="1300" kern="1200">
                <a:solidFill>
                  <a:srgbClr val="696969"/>
                </a:solidFill>
                <a:latin typeface="Georgia"/>
                <a:ea typeface="MS PGothic" pitchFamily="34" charset="-128"/>
                <a:cs typeface="MS PGothic" charset="0"/>
              </a:defRPr>
            </a:lvl3pPr>
            <a:lvl4pPr marL="693738" indent="-128588" algn="l" defTabSz="514350" rtl="0" eaLnBrk="0" fontAlgn="base" hangingPunct="0">
              <a:spcBef>
                <a:spcPct val="20000"/>
              </a:spcBef>
              <a:spcAft>
                <a:spcPct val="0"/>
              </a:spcAft>
              <a:buFont typeface="Arial" panose="020B0604020202020204" pitchFamily="34" charset="0"/>
              <a:buChar char="–"/>
              <a:defRPr sz="1100" kern="1200">
                <a:solidFill>
                  <a:srgbClr val="696969"/>
                </a:solidFill>
                <a:latin typeface="Georgia"/>
                <a:ea typeface="MS PGothic" pitchFamily="34" charset="-128"/>
                <a:cs typeface="MS PGothic" charset="0"/>
              </a:defRPr>
            </a:lvl4pPr>
            <a:lvl5pPr marL="847725" indent="-128588" algn="l" defTabSz="514350" rtl="0" eaLnBrk="0" fontAlgn="base" hangingPunct="0">
              <a:spcBef>
                <a:spcPct val="20000"/>
              </a:spcBef>
              <a:spcAft>
                <a:spcPct val="0"/>
              </a:spcAft>
              <a:buFont typeface="Arial" panose="020B0604020202020204" pitchFamily="34" charset="0"/>
              <a:buChar char="»"/>
              <a:defRPr sz="1100" kern="1200">
                <a:solidFill>
                  <a:srgbClr val="696969"/>
                </a:solidFill>
                <a:latin typeface="Georgia"/>
                <a:ea typeface="MS PGothic" pitchFamily="34" charset="-128"/>
                <a:cs typeface="MS PGothic"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buClr>
                <a:srgbClr val="00B050"/>
              </a:buClr>
              <a:buFont typeface="Wingdings" panose="05000000000000000000" pitchFamily="2" charset="2"/>
              <a:buChar char="v"/>
              <a:tabLst>
                <a:tab pos="230188" algn="l"/>
                <a:tab pos="346075" algn="l"/>
              </a:tabLst>
              <a:defRPr/>
            </a:pPr>
            <a:r>
              <a:rPr lang="en-US" dirty="0">
                <a:solidFill>
                  <a:prstClr val="black"/>
                </a:solidFill>
                <a:latin typeface="Arial" panose="020B0604020202020204" pitchFamily="34" charset="0"/>
                <a:cs typeface="Arial" panose="020B0604020202020204" pitchFamily="34" charset="0"/>
              </a:rPr>
              <a:t> 	Scenarios provided a glimpse of community-engaged health-related 		practices and experiences of rural librarians in the SCA region. </a:t>
            </a:r>
          </a:p>
          <a:p>
            <a:pPr marL="0" indent="0">
              <a:buClr>
                <a:srgbClr val="00B050"/>
              </a:buClr>
              <a:buNone/>
              <a:tabLst>
                <a:tab pos="230188" algn="l"/>
                <a:tab pos="346075" algn="l"/>
              </a:tabLst>
              <a:defRPr/>
            </a:pPr>
            <a:endParaRPr lang="en-US" sz="800" dirty="0">
              <a:solidFill>
                <a:prstClr val="black"/>
              </a:solidFill>
              <a:latin typeface="Arial" panose="020B0604020202020204" pitchFamily="34" charset="0"/>
              <a:cs typeface="Arial" panose="020B0604020202020204" pitchFamily="34" charset="0"/>
            </a:endParaRPr>
          </a:p>
          <a:p>
            <a:pPr>
              <a:buClr>
                <a:srgbClr val="00B050"/>
              </a:buClr>
              <a:buFont typeface="Wingdings" panose="05000000000000000000" pitchFamily="2" charset="2"/>
              <a:buChar char="v"/>
              <a:tabLst>
                <a:tab pos="230188" algn="l"/>
                <a:tab pos="346075" algn="l"/>
              </a:tabLst>
              <a:defRPr/>
            </a:pPr>
            <a:r>
              <a:rPr lang="en-US" dirty="0">
                <a:solidFill>
                  <a:prstClr val="black"/>
                </a:solidFill>
                <a:latin typeface="Arial" panose="020B0604020202020204" pitchFamily="34" charset="0"/>
                <a:cs typeface="Arial" panose="020B0604020202020204" pitchFamily="34" charset="0"/>
              </a:rPr>
              <a:t> 	As tools to further health justice within the broader context of 				marginalization in the LIS professions, they provided a “voice” of/to 			SCA rural librarians towards individual, social, and community 				empowerment. </a:t>
            </a:r>
          </a:p>
          <a:p>
            <a:pPr marL="0" indent="0">
              <a:buClr>
                <a:srgbClr val="00B050"/>
              </a:buClr>
              <a:buNone/>
              <a:tabLst>
                <a:tab pos="230188" algn="l"/>
                <a:tab pos="346075" algn="l"/>
              </a:tabLst>
              <a:defRPr/>
            </a:pPr>
            <a:endParaRPr lang="en-US" sz="800" dirty="0">
              <a:solidFill>
                <a:prstClr val="black"/>
              </a:solidFill>
              <a:latin typeface="Arial" panose="020B0604020202020204" pitchFamily="34" charset="0"/>
              <a:cs typeface="Arial" panose="020B0604020202020204" pitchFamily="34" charset="0"/>
            </a:endParaRPr>
          </a:p>
          <a:p>
            <a:pPr>
              <a:buClr>
                <a:srgbClr val="00B050"/>
              </a:buClr>
              <a:buFont typeface="Wingdings" panose="05000000000000000000" pitchFamily="2" charset="2"/>
              <a:buChar char="v"/>
              <a:tabLst>
                <a:tab pos="230188" algn="l"/>
                <a:tab pos="346075" algn="l"/>
              </a:tabLst>
              <a:defRPr/>
            </a:pPr>
            <a:r>
              <a:rPr lang="en-US" dirty="0">
                <a:solidFill>
                  <a:prstClr val="black"/>
                </a:solidFill>
                <a:latin typeface="Arial" panose="020B0604020202020204" pitchFamily="34" charset="0"/>
                <a:cs typeface="Arial" panose="020B0604020202020204" pitchFamily="34" charset="0"/>
              </a:rPr>
              <a:t> 	These narratives also served to highlight the understanding of 				health-related information offerings in the context of their impacts 			on other domains representing the intertwining elements in the lives 		of rural residents. </a:t>
            </a:r>
          </a:p>
          <a:p>
            <a:pPr marL="0" indent="0">
              <a:buClr>
                <a:srgbClr val="00B050"/>
              </a:buClr>
              <a:buNone/>
              <a:tabLst>
                <a:tab pos="230188" algn="l"/>
                <a:tab pos="346075" algn="l"/>
              </a:tabLst>
              <a:defRPr/>
            </a:pPr>
            <a:endParaRPr lang="en-US" sz="800" dirty="0">
              <a:solidFill>
                <a:prstClr val="black"/>
              </a:solidFill>
              <a:latin typeface="Arial" panose="020B0604020202020204" pitchFamily="34" charset="0"/>
              <a:cs typeface="Arial" panose="020B0604020202020204" pitchFamily="34" charset="0"/>
            </a:endParaRPr>
          </a:p>
          <a:p>
            <a:pPr>
              <a:buClr>
                <a:srgbClr val="00B050"/>
              </a:buClr>
              <a:buFont typeface="Wingdings" panose="05000000000000000000" pitchFamily="2" charset="2"/>
              <a:buChar char="v"/>
              <a:tabLst>
                <a:tab pos="230188" algn="l"/>
                <a:tab pos="346075" algn="l"/>
              </a:tabLst>
              <a:defRPr/>
            </a:pPr>
            <a:r>
              <a:rPr lang="en-US" dirty="0">
                <a:solidFill>
                  <a:prstClr val="black"/>
                </a:solidFill>
                <a:latin typeface="Arial" panose="020B0604020202020204" pitchFamily="34" charset="0"/>
                <a:cs typeface="Arial" panose="020B0604020202020204" pitchFamily="34" charset="0"/>
              </a:rPr>
              <a:t> 	As a result, they provided strong justification for the rural libraries to 		plan and implement health initiatives in terms of constructs related 			to return-on-investment economics associated with impacts 				generated across multiple settings.  </a:t>
            </a:r>
          </a:p>
        </p:txBody>
      </p:sp>
      <p:pic>
        <p:nvPicPr>
          <p:cNvPr id="54277"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9220201" y="5410200"/>
            <a:ext cx="1323975"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8" name="TextBox 5"/>
          <p:cNvSpPr txBox="1">
            <a:spLocks noChangeArrowheads="1"/>
          </p:cNvSpPr>
          <p:nvPr/>
        </p:nvSpPr>
        <p:spPr bwMode="auto">
          <a:xfrm>
            <a:off x="2514601" y="6550026"/>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pic>
        <p:nvPicPr>
          <p:cNvPr id="54279" name="Picture 7" descr="IMLSLog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067800" y="68264"/>
            <a:ext cx="1524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4966464"/>
      </p:ext>
    </p:extLst>
  </p:cSld>
  <p:clrMapOvr>
    <a:masterClrMapping/>
  </p:clrMapOvr>
  <p:transition spd="slow"/>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2590800" y="1066800"/>
            <a:ext cx="8077200" cy="1143000"/>
          </a:xfrm>
        </p:spPr>
        <p:txBody>
          <a:bodyPr/>
          <a:lstStyle/>
          <a:p>
            <a:pPr algn="ctr" eaLnBrk="1" hangingPunct="1"/>
            <a:r>
              <a:rPr lang="en-US" altLang="en-US" sz="4000">
                <a:solidFill>
                  <a:srgbClr val="C00000"/>
                </a:solidFill>
                <a:latin typeface="Arial" panose="020B0604020202020204" pitchFamily="34" charset="0"/>
                <a:cs typeface="Arial" panose="020B0604020202020204" pitchFamily="34" charset="0"/>
              </a:rPr>
              <a:t>Questions and Comments?</a:t>
            </a:r>
          </a:p>
        </p:txBody>
      </p:sp>
      <p:pic>
        <p:nvPicPr>
          <p:cNvPr id="56323"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76201"/>
            <a:ext cx="1168400"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4" name="Rectangle 2"/>
          <p:cNvSpPr>
            <a:spLocks noChangeArrowheads="1"/>
          </p:cNvSpPr>
          <p:nvPr/>
        </p:nvSpPr>
        <p:spPr bwMode="auto">
          <a:xfrm>
            <a:off x="5105401" y="2438401"/>
            <a:ext cx="29178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algn="ctr" defTabSz="914400" eaLnBrk="0" fontAlgn="base" hangingPunct="0">
              <a:spcBef>
                <a:spcPct val="0"/>
              </a:spcBef>
              <a:spcAft>
                <a:spcPct val="0"/>
              </a:spcAft>
              <a:buClr>
                <a:srgbClr val="008000"/>
              </a:buClr>
            </a:pPr>
            <a:r>
              <a:rPr lang="en-US" altLang="en-US" sz="4000">
                <a:solidFill>
                  <a:srgbClr val="00761F"/>
                </a:solidFill>
                <a:latin typeface="Arial" panose="020B0604020202020204" pitchFamily="34" charset="0"/>
                <a:cs typeface="Arial" panose="020B0604020202020204" pitchFamily="34" charset="0"/>
              </a:rPr>
              <a:t>Thank you!</a:t>
            </a:r>
          </a:p>
        </p:txBody>
      </p:sp>
      <p:pic>
        <p:nvPicPr>
          <p:cNvPr id="56325"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775576" y="6062664"/>
            <a:ext cx="2816225" cy="7191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6326" name="Rectangle 1"/>
          <p:cNvSpPr>
            <a:spLocks noChangeArrowheads="1"/>
          </p:cNvSpPr>
          <p:nvPr/>
        </p:nvSpPr>
        <p:spPr bwMode="auto">
          <a:xfrm>
            <a:off x="2514601" y="3919538"/>
            <a:ext cx="3228975"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b="0">
                <a:solidFill>
                  <a:prstClr val="black"/>
                </a:solidFill>
                <a:latin typeface="Arial" panose="020B0604020202020204" pitchFamily="34" charset="0"/>
                <a:ea typeface="Times New Roman" panose="02020603050405020304" pitchFamily="18" charset="0"/>
                <a:cs typeface="Arial" panose="020B0604020202020204" pitchFamily="34" charset="0"/>
              </a:rPr>
              <a:t>Acknowledgement: </a:t>
            </a:r>
          </a:p>
          <a:p>
            <a:pPr defTabSz="914400" eaLnBrk="0" fontAlgn="base" hangingPunct="0">
              <a:spcBef>
                <a:spcPct val="0"/>
              </a:spcBef>
              <a:spcAft>
                <a:spcPct val="0"/>
              </a:spcAft>
            </a:pPr>
            <a:r>
              <a:rPr lang="en-US" altLang="en-US" b="0">
                <a:solidFill>
                  <a:prstClr val="black"/>
                </a:solidFill>
                <a:latin typeface="Arial" panose="020B0604020202020204" pitchFamily="34" charset="0"/>
                <a:ea typeface="Times New Roman" panose="02020603050405020304" pitchFamily="18" charset="0"/>
                <a:cs typeface="Arial" panose="020B0604020202020204" pitchFamily="34" charset="0"/>
              </a:rPr>
              <a:t>Mehra, B.,</a:t>
            </a:r>
            <a:r>
              <a:rPr lang="en-US" altLang="en-US" b="0" i="1">
                <a:solidFill>
                  <a:prstClr val="black"/>
                </a:solidFill>
                <a:latin typeface="Arial" panose="020B0604020202020204" pitchFamily="34" charset="0"/>
                <a:ea typeface="Times New Roman" panose="02020603050405020304" pitchFamily="18" charset="0"/>
                <a:cs typeface="Arial" panose="020B0604020202020204" pitchFamily="34" charset="0"/>
              </a:rPr>
              <a:t> </a:t>
            </a:r>
            <a:r>
              <a:rPr lang="en-US" altLang="en-US" b="0">
                <a:solidFill>
                  <a:prstClr val="black"/>
                </a:solidFill>
                <a:latin typeface="Arial" panose="020B0604020202020204" pitchFamily="34" charset="0"/>
                <a:ea typeface="Times New Roman" panose="02020603050405020304" pitchFamily="18" charset="0"/>
                <a:cs typeface="Arial" panose="020B0604020202020204" pitchFamily="34" charset="0"/>
              </a:rPr>
              <a:t>Sikes, E. S., and Singh, V. (forthcoming). </a:t>
            </a:r>
            <a:r>
              <a:rPr lang="en-US" altLang="en-US" b="0">
                <a:solidFill>
                  <a:prstClr val="black"/>
                </a:solidFill>
                <a:latin typeface="Arial" panose="020B0604020202020204" pitchFamily="34" charset="0"/>
                <a:ea typeface="Times" panose="02020603050405020304" pitchFamily="18" charset="0"/>
                <a:cs typeface="Arial" panose="020B0604020202020204" pitchFamily="34" charset="0"/>
              </a:rPr>
              <a:t>Scenarios of Health Engagement Experiences and Health Justice in Rural Libraries. </a:t>
            </a:r>
            <a:r>
              <a:rPr lang="en-US" altLang="en-US" b="0" i="1">
                <a:solidFill>
                  <a:prstClr val="black"/>
                </a:solidFill>
                <a:latin typeface="Arial" panose="020B0604020202020204" pitchFamily="34" charset="0"/>
                <a:ea typeface="Times" panose="02020603050405020304" pitchFamily="18" charset="0"/>
                <a:cs typeface="Arial" panose="020B0604020202020204" pitchFamily="34" charset="0"/>
              </a:rPr>
              <a:t>International Journal of Information, Diversity, &amp; Inclusion</a:t>
            </a:r>
            <a:r>
              <a:rPr lang="en-US" altLang="en-US" b="0">
                <a:solidFill>
                  <a:prstClr val="black"/>
                </a:solidFill>
                <a:latin typeface="Arial" panose="020B0604020202020204" pitchFamily="34" charset="0"/>
                <a:ea typeface="Times" panose="02020603050405020304" pitchFamily="18" charset="0"/>
                <a:cs typeface="Arial" panose="020B0604020202020204" pitchFamily="34" charset="0"/>
              </a:rPr>
              <a:t> (Special Issue: Health Justice. </a:t>
            </a:r>
          </a:p>
        </p:txBody>
      </p:sp>
      <p:sp>
        <p:nvSpPr>
          <p:cNvPr id="56327" name="TextBox 5"/>
          <p:cNvSpPr txBox="1">
            <a:spLocks noChangeArrowheads="1"/>
          </p:cNvSpPr>
          <p:nvPr/>
        </p:nvSpPr>
        <p:spPr bwMode="auto">
          <a:xfrm>
            <a:off x="2971801" y="1"/>
            <a:ext cx="19145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b="1">
                <a:solidFill>
                  <a:schemeClr val="tx1"/>
                </a:solidFill>
                <a:latin typeface="Verdana" panose="020B0604030504040204" pitchFamily="34" charset="0"/>
                <a:ea typeface="MS PGothic" panose="020B0600070205080204" pitchFamily="34" charset="-128"/>
              </a:defRPr>
            </a:lvl1pPr>
            <a:lvl2pPr marL="742950" indent="-285750">
              <a:defRPr b="1">
                <a:solidFill>
                  <a:schemeClr val="tx1"/>
                </a:solidFill>
                <a:latin typeface="Verdana" panose="020B0604030504040204" pitchFamily="34" charset="0"/>
                <a:ea typeface="MS PGothic" panose="020B0600070205080204" pitchFamily="34" charset="-128"/>
              </a:defRPr>
            </a:lvl2pPr>
            <a:lvl3pPr marL="1143000" indent="-228600">
              <a:defRPr b="1">
                <a:solidFill>
                  <a:schemeClr val="tx1"/>
                </a:solidFill>
                <a:latin typeface="Verdana" panose="020B0604030504040204" pitchFamily="34" charset="0"/>
                <a:ea typeface="MS PGothic" panose="020B0600070205080204" pitchFamily="34" charset="-128"/>
              </a:defRPr>
            </a:lvl3pPr>
            <a:lvl4pPr marL="1600200" indent="-228600">
              <a:defRPr b="1">
                <a:solidFill>
                  <a:schemeClr val="tx1"/>
                </a:solidFill>
                <a:latin typeface="Verdana" panose="020B0604030504040204" pitchFamily="34" charset="0"/>
                <a:ea typeface="MS PGothic" panose="020B0600070205080204" pitchFamily="34" charset="-128"/>
              </a:defRPr>
            </a:lvl4pPr>
            <a:lvl5pPr marL="2057400" indent="-228600">
              <a:defRPr b="1">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b="1">
                <a:solidFill>
                  <a:schemeClr val="tx1"/>
                </a:solidFill>
                <a:latin typeface="Verdana" panose="020B0604030504040204" pitchFamily="34" charset="0"/>
                <a:ea typeface="MS PGothic" panose="020B0600070205080204" pitchFamily="34" charset="-128"/>
              </a:defRPr>
            </a:lvl9pPr>
          </a:lstStyle>
          <a:p>
            <a:pPr defTabSz="914400" eaLnBrk="0" fontAlgn="base" hangingPunct="0">
              <a:spcBef>
                <a:spcPct val="0"/>
              </a:spcBef>
              <a:spcAft>
                <a:spcPct val="0"/>
              </a:spcAft>
            </a:pPr>
            <a:r>
              <a:rPr lang="en-US" altLang="en-US" sz="1400" b="0">
                <a:solidFill>
                  <a:srgbClr val="FF0000"/>
                </a:solidFill>
                <a:latin typeface="Arial" panose="020B0604020202020204" pitchFamily="34" charset="0"/>
              </a:rPr>
              <a:t>Mehra@MLA—2019</a:t>
            </a:r>
          </a:p>
        </p:txBody>
      </p:sp>
      <p:pic>
        <p:nvPicPr>
          <p:cNvPr id="56328" name="Picture 7" descr="IMLSLogo.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067800" y="68264"/>
            <a:ext cx="152400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94996105"/>
      </p:ext>
    </p:extLst>
  </p:cSld>
  <p:clrMapOvr>
    <a:masterClrMapping/>
  </p:clrMapOvr>
  <p:transition spd="slow"/>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57592"/>
            <a:ext cx="9144000" cy="2387600"/>
          </a:xfrm>
        </p:spPr>
        <p:txBody>
          <a:bodyPr/>
          <a:lstStyle/>
          <a:p>
            <a:r>
              <a:rPr lang="en-US" dirty="0"/>
              <a:t>Are the “leading” journals bad for your health?</a:t>
            </a:r>
          </a:p>
        </p:txBody>
      </p:sp>
      <p:sp>
        <p:nvSpPr>
          <p:cNvPr id="3" name="Subtitle 2"/>
          <p:cNvSpPr>
            <a:spLocks noGrp="1"/>
          </p:cNvSpPr>
          <p:nvPr>
            <p:ph type="subTitle" idx="1"/>
          </p:nvPr>
        </p:nvSpPr>
        <p:spPr>
          <a:xfrm>
            <a:off x="1524000" y="3283986"/>
            <a:ext cx="9144000" cy="1655762"/>
          </a:xfrm>
        </p:spPr>
        <p:txBody>
          <a:bodyPr>
            <a:normAutofit/>
          </a:bodyPr>
          <a:lstStyle/>
          <a:p>
            <a:r>
              <a:rPr lang="en-US" dirty="0"/>
              <a:t>Jere </a:t>
            </a:r>
            <a:r>
              <a:rPr lang="en-US" dirty="0" smtClean="0"/>
              <a:t>Odell</a:t>
            </a:r>
          </a:p>
          <a:p>
            <a:r>
              <a:rPr lang="en-US" sz="1800" dirty="0" smtClean="0"/>
              <a:t>Scholarly Communication Librarian</a:t>
            </a:r>
          </a:p>
          <a:p>
            <a:r>
              <a:rPr lang="en-US" sz="1800" dirty="0" smtClean="0"/>
              <a:t>IUPUI</a:t>
            </a:r>
            <a:endParaRPr lang="en-US" sz="1800" dirty="0"/>
          </a:p>
          <a:p>
            <a:r>
              <a:rPr lang="en-US" sz="1800" dirty="0"/>
              <a:t>jdodell@iupui.edu</a:t>
            </a:r>
          </a:p>
        </p:txBody>
      </p:sp>
      <p:pic>
        <p:nvPicPr>
          <p:cNvPr id="4" name="Picture 2"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779" y="6173780"/>
            <a:ext cx="838200" cy="295276"/>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1"/>
          <p:cNvSpPr>
            <a:spLocks noChangeArrowheads="1"/>
          </p:cNvSpPr>
          <p:nvPr/>
        </p:nvSpPr>
        <p:spPr bwMode="auto">
          <a:xfrm>
            <a:off x="0" y="6238224"/>
            <a:ext cx="12192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hlinkClick r:id="rId2"/>
              </a:rPr>
              <a:t>  </a:t>
            </a:r>
            <a:r>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             </a:t>
            </a:r>
            <a:br>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br>
            <a:r>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This work is licensed under a </a:t>
            </a:r>
            <a:r>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hlinkClick r:id="rId2"/>
              </a:rPr>
              <a:t>Creative Commons Attribution 4.0 International License</a:t>
            </a:r>
            <a:r>
              <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 </a:t>
            </a:r>
          </a:p>
        </p:txBody>
      </p:sp>
    </p:spTree>
    <p:extLst>
      <p:ext uri="{BB962C8B-B14F-4D97-AF65-F5344CB8AC3E}">
        <p14:creationId xmlns:p14="http://schemas.microsoft.com/office/powerpoint/2010/main" val="409835724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C04ED-D9D7-F047-A67D-C10429BAF9D8}"/>
              </a:ext>
            </a:extLst>
          </p:cNvPr>
          <p:cNvSpPr>
            <a:spLocks noGrp="1"/>
          </p:cNvSpPr>
          <p:nvPr>
            <p:ph type="title"/>
          </p:nvPr>
        </p:nvSpPr>
        <p:spPr>
          <a:xfrm>
            <a:off x="838200" y="143447"/>
            <a:ext cx="10515600" cy="1629930"/>
          </a:xfrm>
        </p:spPr>
        <p:txBody>
          <a:bodyPr>
            <a:normAutofit/>
          </a:bodyPr>
          <a:lstStyle/>
          <a:p>
            <a:pPr algn="ctr"/>
            <a:r>
              <a:rPr lang="en-US" sz="5400" b="1" i="1" dirty="0"/>
              <a:t>Three Guineas</a:t>
            </a:r>
            <a:r>
              <a:rPr lang="en-US" dirty="0"/>
              <a:t/>
            </a:r>
            <a:br>
              <a:rPr lang="en-US" dirty="0"/>
            </a:br>
            <a:r>
              <a:rPr lang="en-US" dirty="0"/>
              <a:t>Virginia Woolf, 1938</a:t>
            </a:r>
          </a:p>
        </p:txBody>
      </p:sp>
      <p:pic>
        <p:nvPicPr>
          <p:cNvPr id="5" name="Picture 4">
            <a:extLst>
              <a:ext uri="{FF2B5EF4-FFF2-40B4-BE49-F238E27FC236}">
                <a16:creationId xmlns:a16="http://schemas.microsoft.com/office/drawing/2014/main" id="{DB118E41-F889-1E45-9694-17567129A985}"/>
              </a:ext>
            </a:extLst>
          </p:cNvPr>
          <p:cNvPicPr>
            <a:picLocks noChangeAspect="1"/>
          </p:cNvPicPr>
          <p:nvPr/>
        </p:nvPicPr>
        <p:blipFill>
          <a:blip r:embed="rId2"/>
          <a:stretch>
            <a:fillRect/>
          </a:stretch>
        </p:blipFill>
        <p:spPr>
          <a:xfrm>
            <a:off x="3103419" y="1995050"/>
            <a:ext cx="1929534" cy="1731596"/>
          </a:xfrm>
          <a:prstGeom prst="rect">
            <a:avLst/>
          </a:prstGeom>
        </p:spPr>
      </p:pic>
      <p:pic>
        <p:nvPicPr>
          <p:cNvPr id="6" name="Picture 5">
            <a:extLst>
              <a:ext uri="{FF2B5EF4-FFF2-40B4-BE49-F238E27FC236}">
                <a16:creationId xmlns:a16="http://schemas.microsoft.com/office/drawing/2014/main" id="{F93C05B2-81DE-2F4A-879B-86A9C972EB21}"/>
              </a:ext>
            </a:extLst>
          </p:cNvPr>
          <p:cNvPicPr>
            <a:picLocks noChangeAspect="1"/>
          </p:cNvPicPr>
          <p:nvPr/>
        </p:nvPicPr>
        <p:blipFill>
          <a:blip r:embed="rId2"/>
          <a:stretch>
            <a:fillRect/>
          </a:stretch>
        </p:blipFill>
        <p:spPr>
          <a:xfrm>
            <a:off x="5173663" y="1995049"/>
            <a:ext cx="1929535" cy="1731597"/>
          </a:xfrm>
          <a:prstGeom prst="rect">
            <a:avLst/>
          </a:prstGeom>
        </p:spPr>
      </p:pic>
      <p:pic>
        <p:nvPicPr>
          <p:cNvPr id="7" name="Picture 6">
            <a:extLst>
              <a:ext uri="{FF2B5EF4-FFF2-40B4-BE49-F238E27FC236}">
                <a16:creationId xmlns:a16="http://schemas.microsoft.com/office/drawing/2014/main" id="{BF99D9F9-CB33-0D44-BD4B-D7ED1D30504F}"/>
              </a:ext>
            </a:extLst>
          </p:cNvPr>
          <p:cNvPicPr>
            <a:picLocks noChangeAspect="1"/>
          </p:cNvPicPr>
          <p:nvPr/>
        </p:nvPicPr>
        <p:blipFill>
          <a:blip r:embed="rId2"/>
          <a:stretch>
            <a:fillRect/>
          </a:stretch>
        </p:blipFill>
        <p:spPr>
          <a:xfrm>
            <a:off x="7243906" y="1995050"/>
            <a:ext cx="1929535" cy="1731596"/>
          </a:xfrm>
          <a:prstGeom prst="rect">
            <a:avLst/>
          </a:prstGeom>
        </p:spPr>
      </p:pic>
      <p:sp>
        <p:nvSpPr>
          <p:cNvPr id="9" name="TextBox 8">
            <a:extLst>
              <a:ext uri="{FF2B5EF4-FFF2-40B4-BE49-F238E27FC236}">
                <a16:creationId xmlns:a16="http://schemas.microsoft.com/office/drawing/2014/main" id="{958F1C63-A52B-9C49-B312-0CAF9D1E7842}"/>
              </a:ext>
            </a:extLst>
          </p:cNvPr>
          <p:cNvSpPr txBox="1"/>
          <p:nvPr/>
        </p:nvSpPr>
        <p:spPr>
          <a:xfrm>
            <a:off x="787112" y="3948318"/>
            <a:ext cx="10702636" cy="230832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black"/>
                </a:solidFill>
                <a:effectLst/>
                <a:uLnTx/>
                <a:uFillTx/>
                <a:latin typeface="Calibri" panose="020F0502020204030204"/>
                <a:ea typeface="+mn-ea"/>
                <a:cs typeface="+mn-cs"/>
              </a:rPr>
              <a:t>“Behind us lies the patriarchal system, the private house … Before us lies the public world, the professional system, with its possessiveness, its jealousy, its pugnacity, its greed.” pg. 43</a:t>
            </a:r>
          </a:p>
        </p:txBody>
      </p:sp>
      <p:sp>
        <p:nvSpPr>
          <p:cNvPr id="11" name="TextBox 10">
            <a:extLst>
              <a:ext uri="{FF2B5EF4-FFF2-40B4-BE49-F238E27FC236}">
                <a16:creationId xmlns:a16="http://schemas.microsoft.com/office/drawing/2014/main" id="{B7E042B6-96AA-F142-8EC1-7F68826DDC57}"/>
              </a:ext>
            </a:extLst>
          </p:cNvPr>
          <p:cNvSpPr txBox="1"/>
          <p:nvPr/>
        </p:nvSpPr>
        <p:spPr>
          <a:xfrm>
            <a:off x="8380690" y="6405812"/>
            <a:ext cx="3501280"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Guinea 1775. Classical Numismatic Group. CC BY SA</a:t>
            </a:r>
            <a:b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b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https://commons.wikimedia.org/wiki/File:Guinea_1610342.jpg</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6706716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304A3-B6F0-4CE3-BAB1-B6E08B6A087E}"/>
              </a:ext>
            </a:extLst>
          </p:cNvPr>
          <p:cNvSpPr>
            <a:spLocks noGrp="1"/>
          </p:cNvSpPr>
          <p:nvPr>
            <p:ph type="title"/>
          </p:nvPr>
        </p:nvSpPr>
        <p:spPr/>
        <p:txBody>
          <a:bodyPr>
            <a:normAutofit/>
          </a:bodyPr>
          <a:lstStyle/>
          <a:p>
            <a:r>
              <a:rPr lang="en-US" dirty="0"/>
              <a:t>Social Justice</a:t>
            </a:r>
            <a:br>
              <a:rPr lang="en-US" dirty="0"/>
            </a:br>
            <a:r>
              <a:rPr lang="en-US" sz="2200" dirty="0"/>
              <a:t>The idea of acting with equality, fairness and dignity to all human beings.</a:t>
            </a:r>
          </a:p>
        </p:txBody>
      </p:sp>
      <p:sp>
        <p:nvSpPr>
          <p:cNvPr id="3" name="Content Placeholder 2">
            <a:extLst>
              <a:ext uri="{FF2B5EF4-FFF2-40B4-BE49-F238E27FC236}">
                <a16:creationId xmlns:a16="http://schemas.microsoft.com/office/drawing/2014/main" id="{B23B3A7B-A51E-4AFB-931D-0832B7C5F0AA}"/>
              </a:ext>
            </a:extLst>
          </p:cNvPr>
          <p:cNvSpPr>
            <a:spLocks noGrp="1"/>
          </p:cNvSpPr>
          <p:nvPr>
            <p:ph sz="half" idx="1"/>
          </p:nvPr>
        </p:nvSpPr>
        <p:spPr/>
        <p:txBody>
          <a:bodyPr>
            <a:normAutofit/>
          </a:bodyPr>
          <a:lstStyle/>
          <a:p>
            <a:pPr marL="0" indent="0">
              <a:buNone/>
            </a:pPr>
            <a:r>
              <a:rPr lang="en-US" sz="1800" dirty="0"/>
              <a:t>“Social justice is the view that everyone deserves equal economic, political and social rights and opportunities.”</a:t>
            </a:r>
          </a:p>
          <a:p>
            <a:pPr marL="0" indent="0" algn="r">
              <a:buNone/>
            </a:pPr>
            <a:r>
              <a:rPr lang="en-US" sz="1800" dirty="0"/>
              <a:t>– National Association of Social Workers</a:t>
            </a:r>
          </a:p>
          <a:p>
            <a:pPr marL="0" indent="0">
              <a:buNone/>
            </a:pPr>
            <a:endParaRPr lang="en-US" sz="1800" dirty="0"/>
          </a:p>
          <a:p>
            <a:pPr marL="0" indent="0">
              <a:buNone/>
            </a:pPr>
            <a:r>
              <a:rPr lang="en-US" sz="1800" dirty="0"/>
              <a:t>“Social justice also imposes on each of us a personal responsibility to work with others to design and continually perfect our institutions as tools for personal and social development.”</a:t>
            </a:r>
          </a:p>
          <a:p>
            <a:pPr marL="0" indent="0" algn="r">
              <a:buNone/>
            </a:pPr>
            <a:r>
              <a:rPr lang="en-US" sz="1800" dirty="0"/>
              <a:t>– Center for Economic and Social Justice</a:t>
            </a:r>
          </a:p>
        </p:txBody>
      </p:sp>
      <p:pic>
        <p:nvPicPr>
          <p:cNvPr id="9" name="Content Placeholder 8">
            <a:extLst>
              <a:ext uri="{FF2B5EF4-FFF2-40B4-BE49-F238E27FC236}">
                <a16:creationId xmlns:a16="http://schemas.microsoft.com/office/drawing/2014/main" id="{22FBD989-3785-48EE-8FE5-0F050DAF345E}"/>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524625" y="2375273"/>
            <a:ext cx="4448175" cy="3402853"/>
          </a:xfrm>
        </p:spPr>
      </p:pic>
      <p:sp>
        <p:nvSpPr>
          <p:cNvPr id="10" name="Rectangle 9">
            <a:extLst>
              <a:ext uri="{FF2B5EF4-FFF2-40B4-BE49-F238E27FC236}">
                <a16:creationId xmlns:a16="http://schemas.microsoft.com/office/drawing/2014/main" id="{EB781DBA-3C02-4E62-BEB2-D8D04597DCCC}"/>
              </a:ext>
            </a:extLst>
          </p:cNvPr>
          <p:cNvSpPr/>
          <p:nvPr/>
        </p:nvSpPr>
        <p:spPr>
          <a:xfrm>
            <a:off x="6918424" y="6034901"/>
            <a:ext cx="3759684" cy="276999"/>
          </a:xfrm>
          <a:prstGeom prst="rect">
            <a:avLst/>
          </a:prstGeom>
        </p:spPr>
        <p:txBody>
          <a:bodyPr wrap="none">
            <a:spAutoFit/>
          </a:bodyPr>
          <a:lstStyle/>
          <a:p>
            <a:r>
              <a:rPr lang="en-US" sz="1200" dirty="0"/>
              <a:t>Source: </a:t>
            </a:r>
            <a:r>
              <a:rPr lang="en-US" sz="1200" dirty="0">
                <a:hlinkClick r:id="rId3"/>
              </a:rPr>
              <a:t>https://www.healthyfife.net/health-inequalities/</a:t>
            </a:r>
            <a:endParaRPr lang="en-US" sz="1200" dirty="0"/>
          </a:p>
        </p:txBody>
      </p:sp>
    </p:spTree>
    <p:extLst>
      <p:ext uri="{BB962C8B-B14F-4D97-AF65-F5344CB8AC3E}">
        <p14:creationId xmlns:p14="http://schemas.microsoft.com/office/powerpoint/2010/main" val="388529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347CED-AFC1-554A-B3E1-F27FBE9908AB}"/>
              </a:ext>
            </a:extLst>
          </p:cNvPr>
          <p:cNvSpPr>
            <a:spLocks noGrp="1"/>
          </p:cNvSpPr>
          <p:nvPr>
            <p:ph type="title"/>
          </p:nvPr>
        </p:nvSpPr>
        <p:spPr/>
        <p:txBody>
          <a:bodyPr/>
          <a:lstStyle/>
          <a:p>
            <a:pPr algn="ctr"/>
            <a:r>
              <a:rPr lang="en-US" dirty="0"/>
              <a:t>Three Accounts</a:t>
            </a:r>
          </a:p>
        </p:txBody>
      </p:sp>
      <p:pic>
        <p:nvPicPr>
          <p:cNvPr id="4" name="Content Placeholder 3">
            <a:extLst>
              <a:ext uri="{FF2B5EF4-FFF2-40B4-BE49-F238E27FC236}">
                <a16:creationId xmlns:a16="http://schemas.microsoft.com/office/drawing/2014/main" id="{215B0589-18BE-F44E-AB02-57C7D946736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1914" r="21914"/>
          <a:stretch/>
        </p:blipFill>
        <p:spPr>
          <a:xfrm>
            <a:off x="1391451" y="1730231"/>
            <a:ext cx="2860964" cy="2860964"/>
          </a:xfrm>
          <a:prstGeom prst="ellipse">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B593F492-D384-D34A-8EAD-A64E44638B75}"/>
              </a:ext>
            </a:extLst>
          </p:cNvPr>
          <p:cNvPicPr>
            <a:picLocks noChangeAspect="1"/>
          </p:cNvPicPr>
          <p:nvPr/>
        </p:nvPicPr>
        <p:blipFill rotWithShape="1">
          <a:blip r:embed="rId3">
            <a:extLst>
              <a:ext uri="{28A0092B-C50C-407E-A947-70E740481C1C}">
                <a14:useLocalDpi xmlns:a14="http://schemas.microsoft.com/office/drawing/2010/main" val="0"/>
              </a:ext>
            </a:extLst>
          </a:blip>
          <a:srcRect t="12500" b="12500"/>
          <a:stretch/>
        </p:blipFill>
        <p:spPr>
          <a:xfrm>
            <a:off x="4599926" y="1690688"/>
            <a:ext cx="2992148" cy="2992148"/>
          </a:xfrm>
          <a:prstGeom prst="ellipse">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6F15C6F9-DBF3-E84D-AA1B-5FF5C3D415AF}"/>
              </a:ext>
            </a:extLst>
          </p:cNvPr>
          <p:cNvPicPr>
            <a:picLocks noChangeAspect="1"/>
          </p:cNvPicPr>
          <p:nvPr/>
        </p:nvPicPr>
        <p:blipFill rotWithShape="1">
          <a:blip r:embed="rId4">
            <a:extLst>
              <a:ext uri="{28A0092B-C50C-407E-A947-70E740481C1C}">
                <a14:useLocalDpi xmlns:a14="http://schemas.microsoft.com/office/drawing/2010/main" val="0"/>
              </a:ext>
            </a:extLst>
          </a:blip>
          <a:srcRect l="16510" r="16510"/>
          <a:stretch/>
        </p:blipFill>
        <p:spPr>
          <a:xfrm>
            <a:off x="7939585" y="1515524"/>
            <a:ext cx="3115215" cy="3115215"/>
          </a:xfrm>
          <a:prstGeom prst="ellipse">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6408729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5721" y="423949"/>
            <a:ext cx="10515600" cy="2236730"/>
          </a:xfrm>
        </p:spPr>
        <p:txBody>
          <a:bodyPr/>
          <a:lstStyle/>
          <a:p>
            <a:pPr marL="0" indent="0">
              <a:buNone/>
            </a:pPr>
            <a:r>
              <a:rPr lang="en-US" dirty="0" smtClean="0"/>
              <a:t>“The question we should ask is whether the communication system and the reputational system of science and scholarship should be one and the same.”</a:t>
            </a:r>
          </a:p>
          <a:p>
            <a:pPr marL="457200" lvl="1" indent="0">
              <a:buNone/>
            </a:pPr>
            <a:r>
              <a:rPr lang="en-US" sz="1800" dirty="0" smtClean="0"/>
              <a:t>-- Jean-Claude </a:t>
            </a:r>
            <a:r>
              <a:rPr lang="en-US" sz="1800" dirty="0" err="1" smtClean="0"/>
              <a:t>Guédon</a:t>
            </a:r>
            <a:r>
              <a:rPr lang="en-US" sz="1800" dirty="0" smtClean="0"/>
              <a:t>. Open Access: Toward the Internet of the Mind</a:t>
            </a:r>
            <a:r>
              <a:rPr lang="en-US" sz="1800" dirty="0"/>
              <a:t>, 2017: </a:t>
            </a:r>
            <a:r>
              <a:rPr lang="en-US" sz="1800" dirty="0">
                <a:hlinkClick r:id="rId2"/>
              </a:rPr>
              <a:t>https://</a:t>
            </a:r>
            <a:r>
              <a:rPr lang="en-US" sz="1800" dirty="0" smtClean="0">
                <a:hlinkClick r:id="rId2"/>
              </a:rPr>
              <a:t>www.budapestopenaccessinitiative.org/boai15/Untitleddocument.docx</a:t>
            </a:r>
            <a:r>
              <a:rPr lang="en-US" sz="1800" dirty="0" smtClean="0"/>
              <a:t> </a:t>
            </a:r>
            <a:endParaRPr lang="en-US" sz="1800" dirty="0"/>
          </a:p>
        </p:txBody>
      </p:sp>
      <p:pic>
        <p:nvPicPr>
          <p:cNvPr id="4" name="Picture 3"/>
          <p:cNvPicPr>
            <a:picLocks noChangeAspect="1"/>
          </p:cNvPicPr>
          <p:nvPr/>
        </p:nvPicPr>
        <p:blipFill>
          <a:blip r:embed="rId3"/>
          <a:stretch>
            <a:fillRect/>
          </a:stretch>
        </p:blipFill>
        <p:spPr>
          <a:xfrm>
            <a:off x="3690746" y="2590395"/>
            <a:ext cx="4756013" cy="383297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Rectangle 4"/>
          <p:cNvSpPr/>
          <p:nvPr/>
        </p:nvSpPr>
        <p:spPr>
          <a:xfrm>
            <a:off x="7303088" y="6423367"/>
            <a:ext cx="3038973"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(Callaway, </a:t>
            </a:r>
            <a:r>
              <a:rPr kumimoji="0" lang="en-US" sz="1800" b="0" i="1" u="none" strike="noStrike" kern="1200" cap="none" spc="0" normalizeH="0" baseline="0" noProof="0" dirty="0">
                <a:ln>
                  <a:noFill/>
                </a:ln>
                <a:solidFill>
                  <a:prstClr val="black"/>
                </a:solidFill>
                <a:effectLst/>
                <a:uLnTx/>
                <a:uFillTx/>
                <a:latin typeface="Calibri" panose="020F0502020204030204"/>
                <a:ea typeface="+mn-ea"/>
                <a:cs typeface="+mn-cs"/>
              </a:rPr>
              <a:t>Nature News</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2016)</a:t>
            </a:r>
          </a:p>
        </p:txBody>
      </p:sp>
    </p:spTree>
    <p:extLst>
      <p:ext uri="{BB962C8B-B14F-4D97-AF65-F5344CB8AC3E}">
        <p14:creationId xmlns:p14="http://schemas.microsoft.com/office/powerpoint/2010/main" val="14537407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80011" y="395836"/>
            <a:ext cx="10515600" cy="4351338"/>
          </a:xfrm>
        </p:spPr>
        <p:txBody>
          <a:bodyPr/>
          <a:lstStyle/>
          <a:p>
            <a:pPr marL="0" indent="0">
              <a:buNone/>
            </a:pPr>
            <a:r>
              <a:rPr lang="en-US" dirty="0" smtClean="0"/>
              <a:t>“For those in the global south, as much as citation is valued by authors, the positive influence of the research output on society should be of the greatest value … how does it improve the quality of life of the citizenry of the world.”</a:t>
            </a:r>
          </a:p>
          <a:p>
            <a:pPr marL="0" indent="0">
              <a:buNone/>
            </a:pPr>
            <a:endParaRPr lang="en-US" dirty="0"/>
          </a:p>
          <a:p>
            <a:pPr marL="457200" lvl="1" indent="0">
              <a:buNone/>
            </a:pPr>
            <a:r>
              <a:rPr lang="en-US" sz="1800" dirty="0" smtClean="0"/>
              <a:t>-- Reggie Raju</a:t>
            </a:r>
            <a:r>
              <a:rPr lang="en-US" sz="1800" dirty="0"/>
              <a:t>.</a:t>
            </a:r>
            <a:r>
              <a:rPr lang="en-US" sz="1800" dirty="0" smtClean="0"/>
              <a:t> </a:t>
            </a:r>
            <a:r>
              <a:rPr lang="en-US" sz="1800" dirty="0"/>
              <a:t>(2018, February 7). Predatory publishing from a global south perspective. </a:t>
            </a:r>
            <a:r>
              <a:rPr lang="en-US" sz="1800" i="1" dirty="0" smtClean="0"/>
              <a:t>Library </a:t>
            </a:r>
            <a:r>
              <a:rPr lang="en-US" sz="1800" i="1" dirty="0"/>
              <a:t>Publishing Coalition </a:t>
            </a:r>
            <a:r>
              <a:rPr lang="en-US" sz="1800" i="1" dirty="0" smtClean="0"/>
              <a:t>Blog</a:t>
            </a:r>
            <a:r>
              <a:rPr lang="en-US" sz="1800" dirty="0" smtClean="0"/>
              <a:t>: </a:t>
            </a:r>
            <a:r>
              <a:rPr lang="en-US" sz="1800" dirty="0">
                <a:hlinkClick r:id="rId2"/>
              </a:rPr>
              <a:t>https://librarypublishing.org/predatory-publishing-global-south-perspective</a:t>
            </a:r>
            <a:r>
              <a:rPr lang="en-US" sz="1800" dirty="0" smtClean="0">
                <a:hlinkClick r:id="rId2"/>
              </a:rPr>
              <a:t>/</a:t>
            </a:r>
            <a:r>
              <a:rPr lang="en-US" sz="1800" dirty="0" smtClean="0"/>
              <a:t> </a:t>
            </a:r>
            <a:endParaRPr lang="en-US" sz="1800" dirty="0"/>
          </a:p>
        </p:txBody>
      </p:sp>
    </p:spTree>
    <p:extLst>
      <p:ext uri="{BB962C8B-B14F-4D97-AF65-F5344CB8AC3E}">
        <p14:creationId xmlns:p14="http://schemas.microsoft.com/office/powerpoint/2010/main" val="367963012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6512" y="545465"/>
            <a:ext cx="10515600" cy="4351338"/>
          </a:xfrm>
        </p:spPr>
        <p:txBody>
          <a:bodyPr>
            <a:normAutofit/>
          </a:bodyPr>
          <a:lstStyle/>
          <a:p>
            <a:pPr marL="0" indent="0">
              <a:buNone/>
            </a:pPr>
            <a:r>
              <a:rPr lang="en-US" dirty="0" smtClean="0"/>
              <a:t>“[W]e </a:t>
            </a:r>
            <a:r>
              <a:rPr lang="en-US" dirty="0"/>
              <a:t>claim that our </a:t>
            </a:r>
            <a:r>
              <a:rPr lang="en-US" dirty="0" smtClean="0"/>
              <a:t>work as </a:t>
            </a:r>
            <a:r>
              <a:rPr lang="en-US" dirty="0"/>
              <a:t>librarians is a positive good, that we’re fighting the good fight by working towards open access as </a:t>
            </a:r>
            <a:r>
              <a:rPr lang="en-US" dirty="0" smtClean="0"/>
              <a:t>a social </a:t>
            </a:r>
            <a:r>
              <a:rPr lang="en-US" dirty="0"/>
              <a:t>justice issue. But librarianship – and scholarly communication – does not exist in a vacuum. </a:t>
            </a:r>
            <a:r>
              <a:rPr lang="en-US" dirty="0" smtClean="0"/>
              <a:t>Just like </a:t>
            </a:r>
            <a:r>
              <a:rPr lang="en-US" dirty="0"/>
              <a:t>cataloging, access services, and technology in all its biases, scholarly communication also </a:t>
            </a:r>
            <a:r>
              <a:rPr lang="en-US" dirty="0" smtClean="0"/>
              <a:t>has problems </a:t>
            </a:r>
            <a:r>
              <a:rPr lang="en-US" dirty="0"/>
              <a:t>with equality. And we’re all complicit in this, myself included</a:t>
            </a:r>
            <a:r>
              <a:rPr lang="en-US" dirty="0" smtClean="0"/>
              <a:t>.”</a:t>
            </a:r>
          </a:p>
          <a:p>
            <a:pPr marL="0" indent="0">
              <a:buNone/>
            </a:pPr>
            <a:endParaRPr lang="en-US" dirty="0" smtClean="0"/>
          </a:p>
          <a:p>
            <a:pPr marL="457200" lvl="1" indent="0">
              <a:buNone/>
            </a:pPr>
            <a:r>
              <a:rPr lang="en-US" sz="1800" dirty="0"/>
              <a:t>-- Charlotte </a:t>
            </a:r>
            <a:r>
              <a:rPr lang="en-US" sz="1800" dirty="0" err="1"/>
              <a:t>Roh</a:t>
            </a:r>
            <a:r>
              <a:rPr lang="en-US" sz="1800" dirty="0"/>
              <a:t>. "Scholarly Communication in a Time of Change: Considering the Impact of Bias, Diversity, and Traditional Publishing Structures as Scholarly Communication Moves to New Platforms and Systems (Talk Transcript)" California Academic Research Libraries (2018</a:t>
            </a:r>
            <a:r>
              <a:rPr lang="en-US" sz="1800" dirty="0" smtClean="0"/>
              <a:t>): </a:t>
            </a:r>
            <a:r>
              <a:rPr lang="en-US" sz="1800" dirty="0">
                <a:hlinkClick r:id="rId2"/>
              </a:rPr>
              <a:t>http://works.bepress.com/charlotteroh/43</a:t>
            </a:r>
            <a:r>
              <a:rPr lang="en-US" sz="1800" dirty="0" smtClean="0">
                <a:hlinkClick r:id="rId2"/>
              </a:rPr>
              <a:t>/</a:t>
            </a:r>
            <a:r>
              <a:rPr lang="en-US" sz="1800" dirty="0" smtClean="0"/>
              <a:t> </a:t>
            </a:r>
            <a:endParaRPr lang="en-US" sz="1800" dirty="0"/>
          </a:p>
        </p:txBody>
      </p:sp>
    </p:spTree>
    <p:extLst>
      <p:ext uri="{BB962C8B-B14F-4D97-AF65-F5344CB8AC3E}">
        <p14:creationId xmlns:p14="http://schemas.microsoft.com/office/powerpoint/2010/main" val="189619419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215B0589-18BE-F44E-AB02-57C7D946736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1914" r="21914"/>
          <a:stretch/>
        </p:blipFill>
        <p:spPr>
          <a:xfrm>
            <a:off x="3929095" y="1377156"/>
            <a:ext cx="4333810" cy="4333875"/>
          </a:xfrm>
          <a:prstGeom prst="ellipse">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4443903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4417" y="145970"/>
            <a:ext cx="11483166" cy="6450420"/>
          </a:xfrm>
        </p:spPr>
      </p:pic>
      <p:sp>
        <p:nvSpPr>
          <p:cNvPr id="2" name="TextBox 1">
            <a:extLst>
              <a:ext uri="{FF2B5EF4-FFF2-40B4-BE49-F238E27FC236}">
                <a16:creationId xmlns:a16="http://schemas.microsoft.com/office/drawing/2014/main" id="{280A5DAB-9E3F-4549-BE49-96FA9C9FCDFC}"/>
              </a:ext>
            </a:extLst>
          </p:cNvPr>
          <p:cNvSpPr txBox="1"/>
          <p:nvPr/>
        </p:nvSpPr>
        <p:spPr>
          <a:xfrm>
            <a:off x="9004909" y="6596390"/>
            <a:ext cx="3187091"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Image of highway accident used without permission.</a:t>
            </a:r>
          </a:p>
        </p:txBody>
      </p:sp>
    </p:spTree>
    <p:extLst>
      <p:ext uri="{BB962C8B-B14F-4D97-AF65-F5344CB8AC3E}">
        <p14:creationId xmlns:p14="http://schemas.microsoft.com/office/powerpoint/2010/main" val="20086109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050771" y="74227"/>
            <a:ext cx="6334298" cy="6676078"/>
          </a:xfrm>
          <a:prstGeom prst="rect">
            <a:avLst/>
          </a:prstGeom>
        </p:spPr>
      </p:pic>
    </p:spTree>
    <p:extLst>
      <p:ext uri="{BB962C8B-B14F-4D97-AF65-F5344CB8AC3E}">
        <p14:creationId xmlns:p14="http://schemas.microsoft.com/office/powerpoint/2010/main" val="10263703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075709" y="1171539"/>
            <a:ext cx="5757040" cy="3066490"/>
          </a:xfrm>
          <a:prstGeom prst="rect">
            <a:avLst/>
          </a:prstGeom>
        </p:spPr>
      </p:pic>
      <p:sp>
        <p:nvSpPr>
          <p:cNvPr id="5" name="Rectangle 4"/>
          <p:cNvSpPr/>
          <p:nvPr/>
        </p:nvSpPr>
        <p:spPr>
          <a:xfrm>
            <a:off x="2688690" y="4483482"/>
            <a:ext cx="7313382" cy="224676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 conclusion, we found that a five-sentence letter published in the </a:t>
            </a:r>
            <a:r>
              <a:rPr kumimoji="0" lang="en-US" sz="20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Journal</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in 1980 was heavily and uncritically cited as evidence that addiction was rare with long-term opioid therapy. We believe that </a:t>
            </a: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this citation pattern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contributed to the North American opioid crisis </a:t>
            </a:r>
            <a:r>
              <a:rPr kumimoji="0" lang="en-US" sz="20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Our findings highlight the potential </a:t>
            </a: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consequences of inaccurate citation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and underscore the need for diligence when citing previously published studies.</a:t>
            </a:r>
          </a:p>
        </p:txBody>
      </p:sp>
      <p:sp>
        <p:nvSpPr>
          <p:cNvPr id="2" name="Rectangle 1"/>
          <p:cNvSpPr/>
          <p:nvPr/>
        </p:nvSpPr>
        <p:spPr>
          <a:xfrm>
            <a:off x="1723504" y="94705"/>
            <a:ext cx="9243753" cy="95410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r>
              <a:rPr kumimoji="0" lang="en-US" sz="2800" b="0" i="1" u="none" strike="noStrike" kern="1200" cap="none" spc="0" normalizeH="0" baseline="0" noProof="0" dirty="0" smtClean="0">
                <a:ln>
                  <a:noFill/>
                </a:ln>
                <a:solidFill>
                  <a:prstClr val="black"/>
                </a:solidFill>
                <a:effectLst/>
                <a:uLnTx/>
                <a:uFillTx/>
                <a:latin typeface="Calibri" panose="020F0502020204030204"/>
                <a:ea typeface="+mn-ea"/>
                <a:cs typeface="+mn-cs"/>
              </a:rPr>
              <a:t>The </a:t>
            </a:r>
            <a:r>
              <a:rPr kumimoji="0" lang="en-US" sz="2800" b="0" i="1" u="none" strike="noStrike" kern="1200" cap="none" spc="0" normalizeH="0" baseline="0" noProof="0" dirty="0">
                <a:ln>
                  <a:noFill/>
                </a:ln>
                <a:solidFill>
                  <a:prstClr val="black"/>
                </a:solidFill>
                <a:effectLst/>
                <a:uLnTx/>
                <a:uFillTx/>
                <a:latin typeface="Calibri" panose="020F0502020204030204"/>
                <a:ea typeface="+mn-ea"/>
                <a:cs typeface="+mn-cs"/>
              </a:rPr>
              <a:t>New England Journal of Medicine </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(NEJM) is the world’s leading medical </a:t>
            </a:r>
            <a:r>
              <a:rPr kumimoji="0" lang="en-US" sz="2800" b="0" i="0" u="none" strike="noStrike" kern="1200" cap="none" spc="0" normalizeH="0" baseline="0" noProof="0" dirty="0" smtClean="0">
                <a:ln>
                  <a:noFill/>
                </a:ln>
                <a:solidFill>
                  <a:prstClr val="black"/>
                </a:solidFill>
                <a:effectLst/>
                <a:uLnTx/>
                <a:uFillTx/>
                <a:latin typeface="Calibri" panose="020F0502020204030204"/>
                <a:ea typeface="+mn-ea"/>
                <a:cs typeface="+mn-cs"/>
              </a:rPr>
              <a:t>journal ….”</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997702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871266" y="5350229"/>
            <a:ext cx="6264420" cy="120032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“Many scientists want their work to be vetted and endorsed by third parties with </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 reputation for quality and independence</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such an endorsement comes from many sources, including long-established journals</a:t>
            </a:r>
            <a:r>
              <a:rPr kumimoji="0" lang="en-US"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
        <p:nvSpPr>
          <p:cNvPr id="6" name="Rectangle 5"/>
          <p:cNvSpPr/>
          <p:nvPr/>
        </p:nvSpPr>
        <p:spPr>
          <a:xfrm>
            <a:off x="2871266" y="3002256"/>
            <a:ext cx="6096000" cy="2308324"/>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“In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2001, we were optimistic </a:t>
            </a:r>
            <a:r>
              <a:rPr kumimoji="0" lang="en-US"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We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had never heard of </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Internet trolls, fake news, fake science, fake journals, or fake peer review</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And we couldn’t imagine a </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“dark web”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where </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child pornography</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was distributed anonymously, where </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terrorist organizations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such as ISIS could recruit new members, where identities and property could be </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hidden and stolen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and could </a:t>
            </a:r>
            <a:r>
              <a:rPr kumimoji="0" lang="en-US"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influence elections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and threaten the concept of democracy</a:t>
            </a:r>
            <a:r>
              <a:rPr kumimoji="0" lang="en-US"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grpSp>
        <p:nvGrpSpPr>
          <p:cNvPr id="10" name="Group 9"/>
          <p:cNvGrpSpPr/>
          <p:nvPr/>
        </p:nvGrpSpPr>
        <p:grpSpPr>
          <a:xfrm>
            <a:off x="2515485" y="0"/>
            <a:ext cx="6807563" cy="2962607"/>
            <a:chOff x="2171700" y="1992335"/>
            <a:chExt cx="7848600" cy="3870302"/>
          </a:xfrm>
        </p:grpSpPr>
        <p:pic>
          <p:nvPicPr>
            <p:cNvPr id="7" name="Picture 6"/>
            <p:cNvPicPr>
              <a:picLocks noChangeAspect="1"/>
            </p:cNvPicPr>
            <p:nvPr/>
          </p:nvPicPr>
          <p:blipFill rotWithShape="1">
            <a:blip r:embed="rId2"/>
            <a:srcRect t="35056"/>
            <a:stretch/>
          </p:blipFill>
          <p:spPr>
            <a:xfrm>
              <a:off x="2171700" y="2701636"/>
              <a:ext cx="7848600" cy="3161001"/>
            </a:xfrm>
            <a:prstGeom prst="rect">
              <a:avLst/>
            </a:prstGeom>
          </p:spPr>
        </p:pic>
        <p:pic>
          <p:nvPicPr>
            <p:cNvPr id="8" name="Picture 7"/>
            <p:cNvPicPr>
              <a:picLocks noChangeAspect="1"/>
            </p:cNvPicPr>
            <p:nvPr/>
          </p:nvPicPr>
          <p:blipFill rotWithShape="1">
            <a:blip r:embed="rId2"/>
            <a:srcRect b="85837"/>
            <a:stretch/>
          </p:blipFill>
          <p:spPr>
            <a:xfrm>
              <a:off x="2171700" y="1992335"/>
              <a:ext cx="7848600" cy="689351"/>
            </a:xfrm>
            <a:prstGeom prst="rect">
              <a:avLst/>
            </a:prstGeom>
          </p:spPr>
        </p:pic>
      </p:grpSp>
    </p:spTree>
    <p:extLst>
      <p:ext uri="{BB962C8B-B14F-4D97-AF65-F5344CB8AC3E}">
        <p14:creationId xmlns:p14="http://schemas.microsoft.com/office/powerpoint/2010/main" val="150027708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593F492-D384-D34A-8EAD-A64E44638B7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2500" b="12500"/>
          <a:stretch/>
        </p:blipFill>
        <p:spPr>
          <a:xfrm>
            <a:off x="4247803" y="1496392"/>
            <a:ext cx="3824359" cy="3824359"/>
          </a:xfrm>
          <a:prstGeom prst="ellipse">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832669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976AF-0CF6-492B-850F-8B78A5DBDC9B}"/>
              </a:ext>
            </a:extLst>
          </p:cNvPr>
          <p:cNvSpPr>
            <a:spLocks noGrp="1"/>
          </p:cNvSpPr>
          <p:nvPr>
            <p:ph type="title"/>
          </p:nvPr>
        </p:nvSpPr>
        <p:spPr/>
        <p:txBody>
          <a:bodyPr/>
          <a:lstStyle/>
          <a:p>
            <a:r>
              <a:rPr lang="en-US" dirty="0"/>
              <a:t>Equality vs. </a:t>
            </a:r>
            <a:r>
              <a:rPr lang="en-US" dirty="0" smtClean="0"/>
              <a:t>Equity</a:t>
            </a:r>
            <a:br>
              <a:rPr lang="en-US" dirty="0" smtClean="0"/>
            </a:br>
            <a:r>
              <a:rPr lang="en-US" sz="3200" dirty="0" smtClean="0"/>
              <a:t>Social Justice should (hopefully) aim to be equitable.</a:t>
            </a:r>
            <a:endParaRPr lang="en-US" sz="3200" dirty="0"/>
          </a:p>
        </p:txBody>
      </p:sp>
      <p:sp>
        <p:nvSpPr>
          <p:cNvPr id="3" name="Content Placeholder 2">
            <a:extLst>
              <a:ext uri="{FF2B5EF4-FFF2-40B4-BE49-F238E27FC236}">
                <a16:creationId xmlns:a16="http://schemas.microsoft.com/office/drawing/2014/main" id="{DA89F580-B3D4-49C7-8314-AD4A5A008E2D}"/>
              </a:ext>
            </a:extLst>
          </p:cNvPr>
          <p:cNvSpPr>
            <a:spLocks noGrp="1"/>
          </p:cNvSpPr>
          <p:nvPr>
            <p:ph sz="half" idx="1"/>
          </p:nvPr>
        </p:nvSpPr>
        <p:spPr/>
        <p:txBody>
          <a:bodyPr>
            <a:normAutofit fontScale="70000" lnSpcReduction="20000"/>
          </a:bodyPr>
          <a:lstStyle/>
          <a:p>
            <a:r>
              <a:rPr lang="en-US" sz="2600" dirty="0"/>
              <a:t>The goal of equality is to make sure that everyone has the same things to be successful. </a:t>
            </a:r>
          </a:p>
          <a:p>
            <a:pPr marL="0" indent="0">
              <a:buNone/>
            </a:pPr>
            <a:endParaRPr lang="en-US" sz="2600" dirty="0"/>
          </a:p>
          <a:p>
            <a:r>
              <a:rPr lang="en-US" sz="2600" dirty="0"/>
              <a:t>Equity is trying to understand where people are coming from and give them what </a:t>
            </a:r>
            <a:r>
              <a:rPr lang="en-US" sz="2600" b="1" dirty="0"/>
              <a:t>they</a:t>
            </a:r>
            <a:r>
              <a:rPr lang="en-US" sz="2600" dirty="0"/>
              <a:t> need to be successful. </a:t>
            </a:r>
          </a:p>
          <a:p>
            <a:endParaRPr lang="en-US" sz="2600" dirty="0"/>
          </a:p>
          <a:p>
            <a:pPr marL="0" indent="0" algn="ctr">
              <a:buNone/>
            </a:pPr>
            <a:r>
              <a:rPr lang="en-US" sz="2600" dirty="0"/>
              <a:t>Equality is similar to equity in that it is seeking fairness for everyone, but it assumes that everyone starts equally as well.</a:t>
            </a:r>
          </a:p>
          <a:p>
            <a:endParaRPr lang="en-US" dirty="0"/>
          </a:p>
        </p:txBody>
      </p:sp>
      <p:pic>
        <p:nvPicPr>
          <p:cNvPr id="6" name="Content Placeholder 5">
            <a:extLst>
              <a:ext uri="{FF2B5EF4-FFF2-40B4-BE49-F238E27FC236}">
                <a16:creationId xmlns:a16="http://schemas.microsoft.com/office/drawing/2014/main" id="{04AEBF37-7BEC-4738-B0DB-220174C312D1}"/>
              </a:ext>
            </a:extLst>
          </p:cNvPr>
          <p:cNvPicPr>
            <a:picLocks noGrp="1" noChangeAspect="1"/>
          </p:cNvPicPr>
          <p:nvPr>
            <p:ph sz="half" idx="2"/>
          </p:nvPr>
        </p:nvPicPr>
        <p:blipFill>
          <a:blip r:embed="rId2" cstate="hqprint">
            <a:extLst>
              <a:ext uri="{28A0092B-C50C-407E-A947-70E740481C1C}">
                <a14:useLocalDpi xmlns:a14="http://schemas.microsoft.com/office/drawing/2010/main" val="0"/>
              </a:ext>
            </a:extLst>
          </a:blip>
          <a:stretch>
            <a:fillRect/>
          </a:stretch>
        </p:blipFill>
        <p:spPr>
          <a:xfrm>
            <a:off x="6415483" y="2224107"/>
            <a:ext cx="5181600" cy="2916809"/>
          </a:xfrm>
        </p:spPr>
      </p:pic>
      <p:sp>
        <p:nvSpPr>
          <p:cNvPr id="7" name="Rectangle 6">
            <a:extLst>
              <a:ext uri="{FF2B5EF4-FFF2-40B4-BE49-F238E27FC236}">
                <a16:creationId xmlns:a16="http://schemas.microsoft.com/office/drawing/2014/main" id="{9F102FB0-8983-4BF4-BED5-191D16D46B66}"/>
              </a:ext>
            </a:extLst>
          </p:cNvPr>
          <p:cNvSpPr/>
          <p:nvPr/>
        </p:nvSpPr>
        <p:spPr>
          <a:xfrm>
            <a:off x="1345961" y="6048734"/>
            <a:ext cx="4166077" cy="307777"/>
          </a:xfrm>
          <a:prstGeom prst="rect">
            <a:avLst/>
          </a:prstGeom>
        </p:spPr>
        <p:txBody>
          <a:bodyPr wrap="none">
            <a:spAutoFit/>
          </a:bodyPr>
          <a:lstStyle/>
          <a:p>
            <a:r>
              <a:rPr lang="en-US" sz="1400" dirty="0">
                <a:hlinkClick r:id="rId3"/>
              </a:rPr>
              <a:t>http://www.societyfordiversity.org/equality-vs-equity/</a:t>
            </a:r>
            <a:r>
              <a:rPr lang="en-US" sz="1400" dirty="0"/>
              <a:t> </a:t>
            </a:r>
          </a:p>
        </p:txBody>
      </p:sp>
      <p:sp>
        <p:nvSpPr>
          <p:cNvPr id="8" name="Rectangle 7">
            <a:extLst>
              <a:ext uri="{FF2B5EF4-FFF2-40B4-BE49-F238E27FC236}">
                <a16:creationId xmlns:a16="http://schemas.microsoft.com/office/drawing/2014/main" id="{3D0254F3-0967-49BD-8C10-6D18DE025A66}"/>
              </a:ext>
            </a:extLst>
          </p:cNvPr>
          <p:cNvSpPr/>
          <p:nvPr/>
        </p:nvSpPr>
        <p:spPr>
          <a:xfrm>
            <a:off x="6306426" y="5257174"/>
            <a:ext cx="5399713" cy="276999"/>
          </a:xfrm>
          <a:prstGeom prst="rect">
            <a:avLst/>
          </a:prstGeom>
        </p:spPr>
        <p:txBody>
          <a:bodyPr wrap="square">
            <a:spAutoFit/>
          </a:bodyPr>
          <a:lstStyle/>
          <a:p>
            <a:r>
              <a:rPr lang="en-US" sz="1200" dirty="0"/>
              <a:t>Source: </a:t>
            </a:r>
            <a:r>
              <a:rPr lang="en-US" sz="1200" dirty="0">
                <a:hlinkClick r:id="rId4"/>
              </a:rPr>
              <a:t>https://www.rwjf.org/en/library/infographics/visualizing-health-equity.html</a:t>
            </a:r>
            <a:r>
              <a:rPr lang="en-US" sz="1200" dirty="0"/>
              <a:t> </a:t>
            </a:r>
          </a:p>
        </p:txBody>
      </p:sp>
    </p:spTree>
    <p:extLst>
      <p:ext uri="{BB962C8B-B14F-4D97-AF65-F5344CB8AC3E}">
        <p14:creationId xmlns:p14="http://schemas.microsoft.com/office/powerpoint/2010/main" val="167484349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FF53ED4-6734-354D-A401-63D918409F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946" y="589929"/>
            <a:ext cx="4258606" cy="56781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A6B63F71-361B-B644-9A60-782AA79F0E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5624" y="589928"/>
            <a:ext cx="4258605" cy="56781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8634733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64525" y="204693"/>
            <a:ext cx="9268690" cy="95410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r>
              <a:rPr kumimoji="0" lang="en-US" sz="2800" b="0" i="1" u="none" strike="noStrike" kern="1200" cap="none" spc="0" normalizeH="0" baseline="0" noProof="0" dirty="0" smtClean="0">
                <a:ln>
                  <a:noFill/>
                </a:ln>
                <a:solidFill>
                  <a:prstClr val="black"/>
                </a:solidFill>
                <a:effectLst/>
                <a:uLnTx/>
                <a:uFillTx/>
                <a:latin typeface="Calibri" panose="020F0502020204030204"/>
                <a:ea typeface="+mn-ea"/>
                <a:cs typeface="+mn-cs"/>
              </a:rPr>
              <a:t>The </a:t>
            </a:r>
            <a:r>
              <a:rPr kumimoji="0" lang="en-US" sz="2800" b="0" i="1" u="none" strike="noStrike" kern="1200" cap="none" spc="0" normalizeH="0" baseline="0" noProof="0" dirty="0">
                <a:ln>
                  <a:noFill/>
                </a:ln>
                <a:solidFill>
                  <a:prstClr val="black"/>
                </a:solidFill>
                <a:effectLst/>
                <a:uLnTx/>
                <a:uFillTx/>
                <a:latin typeface="Calibri" panose="020F0502020204030204"/>
                <a:ea typeface="+mn-ea"/>
                <a:cs typeface="+mn-cs"/>
              </a:rPr>
              <a:t>Lancet </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is the world's leading independent general medical </a:t>
            </a:r>
            <a:r>
              <a:rPr kumimoji="0" lang="en-US" sz="2800" b="0" i="0" u="none" strike="noStrike" kern="1200" cap="none" spc="0" normalizeH="0" baseline="0" noProof="0" dirty="0" smtClean="0">
                <a:ln>
                  <a:noFill/>
                </a:ln>
                <a:solidFill>
                  <a:prstClr val="black"/>
                </a:solidFill>
                <a:effectLst/>
                <a:uLnTx/>
                <a:uFillTx/>
                <a:latin typeface="Calibri" panose="020F0502020204030204"/>
                <a:ea typeface="+mn-ea"/>
                <a:cs typeface="+mn-cs"/>
              </a:rPr>
              <a:t>journal ….”</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p:cNvPicPr>
            <a:picLocks noChangeAspect="1"/>
          </p:cNvPicPr>
          <p:nvPr/>
        </p:nvPicPr>
        <p:blipFill>
          <a:blip r:embed="rId2"/>
          <a:stretch>
            <a:fillRect/>
          </a:stretch>
        </p:blipFill>
        <p:spPr>
          <a:xfrm>
            <a:off x="485965" y="1055717"/>
            <a:ext cx="5019831" cy="4813762"/>
          </a:xfrm>
          <a:prstGeom prst="rect">
            <a:avLst/>
          </a:prstGeom>
        </p:spPr>
      </p:pic>
      <p:pic>
        <p:nvPicPr>
          <p:cNvPr id="9" name="Picture 8"/>
          <p:cNvPicPr>
            <a:picLocks noChangeAspect="1"/>
          </p:cNvPicPr>
          <p:nvPr/>
        </p:nvPicPr>
        <p:blipFill rotWithShape="1">
          <a:blip r:embed="rId3"/>
          <a:srcRect t="15186"/>
          <a:stretch/>
        </p:blipFill>
        <p:spPr>
          <a:xfrm>
            <a:off x="6720391" y="1055717"/>
            <a:ext cx="5058656" cy="5320146"/>
          </a:xfrm>
          <a:prstGeom prst="rect">
            <a:avLst/>
          </a:prstGeom>
        </p:spPr>
      </p:pic>
    </p:spTree>
    <p:extLst>
      <p:ext uri="{BB962C8B-B14F-4D97-AF65-F5344CB8AC3E}">
        <p14:creationId xmlns:p14="http://schemas.microsoft.com/office/powerpoint/2010/main" val="250738941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28842" t="15680"/>
          <a:stretch/>
        </p:blipFill>
        <p:spPr>
          <a:xfrm>
            <a:off x="6661440" y="771510"/>
            <a:ext cx="5000624" cy="4205464"/>
          </a:xfrm>
        </p:spPr>
      </p:pic>
      <p:pic>
        <p:nvPicPr>
          <p:cNvPr id="5" name="Content Placeholder 3"/>
          <p:cNvPicPr>
            <a:picLocks noChangeAspect="1"/>
          </p:cNvPicPr>
          <p:nvPr/>
        </p:nvPicPr>
        <p:blipFill rotWithShape="1">
          <a:blip r:embed="rId2">
            <a:extLst>
              <a:ext uri="{28A0092B-C50C-407E-A947-70E740481C1C}">
                <a14:useLocalDpi xmlns:a14="http://schemas.microsoft.com/office/drawing/2010/main" val="0"/>
              </a:ext>
            </a:extLst>
          </a:blip>
          <a:srcRect l="18093" r="18326" b="92216"/>
          <a:stretch/>
        </p:blipFill>
        <p:spPr>
          <a:xfrm>
            <a:off x="6953579" y="334644"/>
            <a:ext cx="4468109" cy="388201"/>
          </a:xfrm>
          <a:prstGeom prst="rect">
            <a:avLst/>
          </a:prstGeom>
        </p:spPr>
      </p:pic>
      <p:sp>
        <p:nvSpPr>
          <p:cNvPr id="6" name="Rounded Rectangle 5"/>
          <p:cNvSpPr/>
          <p:nvPr/>
        </p:nvSpPr>
        <p:spPr>
          <a:xfrm>
            <a:off x="6460068" y="199505"/>
            <a:ext cx="5368944" cy="497362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Rectangle 6"/>
          <p:cNvSpPr/>
          <p:nvPr/>
        </p:nvSpPr>
        <p:spPr>
          <a:xfrm>
            <a:off x="6883400" y="6535865"/>
            <a:ext cx="5393266" cy="24622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https://</a:t>
            </a:r>
            <a:r>
              <a:rPr kumimoji="0" lang="en-US" sz="1000" b="0" i="0" u="none" strike="noStrike" kern="1200" cap="none" spc="0" normalizeH="0" baseline="0" noProof="0" dirty="0" smtClean="0">
                <a:ln>
                  <a:noFill/>
                </a:ln>
                <a:solidFill>
                  <a:prstClr val="black"/>
                </a:solidFill>
                <a:effectLst/>
                <a:uLnTx/>
                <a:uFillTx/>
                <a:latin typeface="Calibri" panose="020F0502020204030204"/>
                <a:ea typeface="+mn-ea"/>
                <a:cs typeface="+mn-cs"/>
                <a:hlinkClick r:id="rId3"/>
              </a:rPr>
              <a:t>en.wikipedia.org/wiki/File:Early_household_refrigerator_in_Popular_Science_1919.png</a:t>
            </a:r>
            <a:r>
              <a:rPr kumimoji="0" lang="en-US" sz="1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8" name="Content Placeholder 2"/>
          <p:cNvSpPr txBox="1">
            <a:spLocks/>
          </p:cNvSpPr>
          <p:nvPr/>
        </p:nvSpPr>
        <p:spPr>
          <a:xfrm>
            <a:off x="375304" y="722845"/>
            <a:ext cx="5756949" cy="537187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“No longer the </a:t>
            </a:r>
            <a:r>
              <a:rPr kumimoji="0" lang="en-US" sz="2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abjected</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 ‘refrigerator mother,’ today’s ‘autism mom’ is supposed to be a child-saving hero, …. The discourse, however, remains one of covert parental guilt: </a:t>
            </a:r>
            <a:r>
              <a:rPr kumimoji="0" lang="en-US" sz="2400" b="1" i="0" u="none" strike="noStrike" kern="1200" cap="none" spc="0" normalizeH="0" baseline="0" noProof="0" dirty="0" smtClean="0">
                <a:ln>
                  <a:noFill/>
                </a:ln>
                <a:solidFill>
                  <a:prstClr val="black"/>
                </a:solidFill>
                <a:effectLst/>
                <a:uLnTx/>
                <a:uFillTx/>
                <a:latin typeface="Calibri" panose="020F0502020204030204"/>
                <a:ea typeface="+mn-ea"/>
                <a:cs typeface="+mn-cs"/>
              </a:rPr>
              <a:t>if your child becomes an autistic adult, it’s your fault because you failed to do enough to save him or her</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Waltz, M. M. (2015). Mothers and Autism: The Evolution of a Discourse of Blame. </a:t>
            </a:r>
            <a:r>
              <a:rPr kumimoji="0" lang="en-US" sz="1800" b="0" i="1" u="none" strike="noStrike" kern="1200" cap="none" spc="0" normalizeH="0" baseline="0" noProof="0" dirty="0" smtClean="0">
                <a:ln>
                  <a:noFill/>
                </a:ln>
                <a:solidFill>
                  <a:prstClr val="black"/>
                </a:solidFill>
                <a:effectLst/>
                <a:uLnTx/>
                <a:uFillTx/>
                <a:latin typeface="Calibri" panose="020F0502020204030204"/>
                <a:ea typeface="+mn-ea"/>
                <a:cs typeface="+mn-cs"/>
              </a:rPr>
              <a:t>AMA Journal of Ethics, 17</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(4), 353–358. </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hlinkClick r:id="rId4"/>
              </a:rPr>
              <a:t>https://doi.org/10.1001/journalofethics.2015.17.4.mhst1-1504</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4310916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0765" y="4249129"/>
            <a:ext cx="9710651" cy="1998229"/>
          </a:xfrm>
        </p:spPr>
        <p:txBody>
          <a:bodyPr>
            <a:normAutofit/>
          </a:bodyPr>
          <a:lstStyle/>
          <a:p>
            <a:pPr marL="0" indent="0">
              <a:buNone/>
            </a:pPr>
            <a:r>
              <a:rPr lang="en-US" sz="2400" dirty="0" smtClean="0"/>
              <a:t>“I </a:t>
            </a:r>
            <a:r>
              <a:rPr lang="en-US" sz="2400" dirty="0"/>
              <a:t>don't know whether they are strong enough to withstand the tailwinds behind </a:t>
            </a:r>
            <a:r>
              <a:rPr lang="en-US" sz="2400" b="1" dirty="0"/>
              <a:t>Plan S or visions that seek to eliminate primary research from journals entirely</a:t>
            </a:r>
            <a:r>
              <a:rPr lang="en-US" sz="2400" dirty="0"/>
              <a:t>. I believe </a:t>
            </a:r>
            <a:r>
              <a:rPr lang="en-US" sz="2400" dirty="0" smtClean="0"/>
              <a:t>… </a:t>
            </a:r>
            <a:r>
              <a:rPr lang="en-US" sz="2400" i="1" dirty="0"/>
              <a:t>The Lancet</a:t>
            </a:r>
            <a:r>
              <a:rPr lang="en-US" sz="2400" dirty="0"/>
              <a:t> stands for something important, something worth protecting and strengthening</a:t>
            </a:r>
            <a:r>
              <a:rPr lang="en-US" sz="2400" dirty="0" smtClean="0"/>
              <a:t>.” </a:t>
            </a:r>
          </a:p>
          <a:p>
            <a:pPr marL="1371600" lvl="3" indent="0">
              <a:buNone/>
            </a:pPr>
            <a:r>
              <a:rPr lang="en-US" sz="1400" dirty="0"/>
              <a:t>-- Horton, R. (2018). Offline: The future of scientific knowledge. </a:t>
            </a:r>
            <a:r>
              <a:rPr lang="en-US" sz="1400" i="1" dirty="0"/>
              <a:t>The Lancet, 392</a:t>
            </a:r>
            <a:r>
              <a:rPr lang="en-US" sz="1400" dirty="0"/>
              <a:t>(10162), 2337. </a:t>
            </a:r>
            <a:r>
              <a:rPr lang="en-US" sz="1400" dirty="0">
                <a:hlinkClick r:id="rId2"/>
              </a:rPr>
              <a:t>https://doi.org/10.1016/S0140-6736(18)33039-3</a:t>
            </a:r>
            <a:r>
              <a:rPr lang="en-US" sz="1400" dirty="0"/>
              <a:t> </a:t>
            </a:r>
          </a:p>
          <a:p>
            <a:pPr marL="0" indent="0">
              <a:buNone/>
            </a:pPr>
            <a:endParaRPr lang="en-US" sz="2400" dirty="0"/>
          </a:p>
        </p:txBody>
      </p:sp>
      <p:sp>
        <p:nvSpPr>
          <p:cNvPr id="6" name="Rectangle 5"/>
          <p:cNvSpPr/>
          <p:nvPr/>
        </p:nvSpPr>
        <p:spPr>
          <a:xfrm>
            <a:off x="5518958" y="6502477"/>
            <a:ext cx="6518871" cy="2308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Calibri" panose="020F0502020204030204"/>
                <a:ea typeface="+mn-ea"/>
                <a:cs typeface="+mn-cs"/>
              </a:rPr>
              <a:t>https://en.wikipedia.org/wiki/Richard_Horton_(editor)#/media/File:Dr._Richard_Horton,_Editor_in_Chief,_the_Lancet_(cropped).jpg</a:t>
            </a:r>
          </a:p>
        </p:txBody>
      </p:sp>
      <p:grpSp>
        <p:nvGrpSpPr>
          <p:cNvPr id="2" name="Group 1"/>
          <p:cNvGrpSpPr/>
          <p:nvPr/>
        </p:nvGrpSpPr>
        <p:grpSpPr>
          <a:xfrm>
            <a:off x="798021" y="191193"/>
            <a:ext cx="10256519" cy="3606551"/>
            <a:chOff x="640080" y="191193"/>
            <a:chExt cx="10256519" cy="3606551"/>
          </a:xfrm>
        </p:grpSpPr>
        <p:sp>
          <p:nvSpPr>
            <p:cNvPr id="4" name="Rectangle 3"/>
            <p:cNvSpPr/>
            <p:nvPr/>
          </p:nvSpPr>
          <p:spPr>
            <a:xfrm>
              <a:off x="4006734" y="319869"/>
              <a:ext cx="6889865" cy="34778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“I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do not regret publishing the original Wakefield </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paper. …. I </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worked at the Royal Free from 1988 to 1990 and met him on many occasions. He is a committed, engaging, and charismatic clinician and scientist. He asks big questions about diseases - what are their ultimate causes? - and his ambition often brings quick and impressive results</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p>
            <a:p>
              <a:pPr marL="914400" marR="0" lvl="2"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Horton</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R. C. (2003). </a:t>
              </a:r>
              <a:r>
                <a:rPr kumimoji="0" lang="en-US" sz="1400" b="0" i="1" u="none" strike="noStrike" kern="1200" cap="none" spc="0" normalizeH="0" baseline="0" noProof="0" dirty="0">
                  <a:ln>
                    <a:noFill/>
                  </a:ln>
                  <a:solidFill>
                    <a:prstClr val="black"/>
                  </a:solidFill>
                  <a:effectLst/>
                  <a:uLnTx/>
                  <a:uFillTx/>
                  <a:latin typeface="Calibri" panose="020F0502020204030204"/>
                  <a:ea typeface="+mn-ea"/>
                  <a:cs typeface="+mn-cs"/>
                </a:rPr>
                <a:t>Second </a:t>
              </a:r>
              <a:r>
                <a:rPr kumimoji="0" lang="en-US" sz="1400" b="0" i="1" u="none" strike="noStrike" kern="1200" cap="none" spc="0" normalizeH="0" baseline="0" noProof="0" dirty="0" smtClean="0">
                  <a:ln>
                    <a:noFill/>
                  </a:ln>
                  <a:solidFill>
                    <a:prstClr val="black"/>
                  </a:solidFill>
                  <a:effectLst/>
                  <a:uLnTx/>
                  <a:uFillTx/>
                  <a:latin typeface="Calibri" panose="020F0502020204030204"/>
                  <a:ea typeface="+mn-ea"/>
                  <a:cs typeface="+mn-cs"/>
                </a:rPr>
                <a:t>opinion: </a:t>
              </a:r>
              <a:r>
                <a:rPr kumimoji="0" lang="en-US" sz="1400" b="0" i="1" u="none" strike="noStrike" kern="1200" cap="none" spc="0" normalizeH="0" baseline="0" noProof="0" dirty="0">
                  <a:ln>
                    <a:noFill/>
                  </a:ln>
                  <a:solidFill>
                    <a:prstClr val="black"/>
                  </a:solidFill>
                  <a:effectLst/>
                  <a:uLnTx/>
                  <a:uFillTx/>
                  <a:latin typeface="Calibri" panose="020F0502020204030204"/>
                  <a:ea typeface="+mn-ea"/>
                  <a:cs typeface="+mn-cs"/>
                </a:rPr>
                <a:t>doctors, diseases and decisions in modern medicine</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London: </a:t>
              </a:r>
              <a:r>
                <a:rPr kumimoji="0" lang="en-US" sz="1400" b="0" i="0" u="none" strike="noStrike" kern="1200" cap="none" spc="0" normalizeH="0" baseline="0" noProof="0" dirty="0" err="1">
                  <a:ln>
                    <a:noFill/>
                  </a:ln>
                  <a:solidFill>
                    <a:prstClr val="black"/>
                  </a:solidFill>
                  <a:effectLst/>
                  <a:uLnTx/>
                  <a:uFillTx/>
                  <a:latin typeface="Calibri" panose="020F0502020204030204"/>
                  <a:ea typeface="+mn-ea"/>
                  <a:cs typeface="+mn-cs"/>
                </a:rPr>
                <a:t>Granta</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 Books.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p:cNvPicPr>
            <p:nvPr/>
          </p:nvPicPr>
          <p:blipFill>
            <a:blip r:embed="rId3"/>
            <a:stretch>
              <a:fillRect/>
            </a:stretch>
          </p:blipFill>
          <p:spPr>
            <a:xfrm>
              <a:off x="863137" y="319869"/>
              <a:ext cx="2927467" cy="255867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6"/>
            <p:cNvSpPr/>
            <p:nvPr/>
          </p:nvSpPr>
          <p:spPr>
            <a:xfrm>
              <a:off x="821573" y="2902519"/>
              <a:ext cx="3010594"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Richard Horton, editor-in-chief of </a:t>
              </a:r>
              <a:r>
                <a:rPr kumimoji="0" lang="en-US" sz="1800" b="0" i="1" u="none" strike="noStrike" kern="1200" cap="none" spc="0" normalizeH="0" baseline="0" noProof="0" dirty="0" smtClean="0">
                  <a:ln>
                    <a:noFill/>
                  </a:ln>
                  <a:solidFill>
                    <a:prstClr val="black"/>
                  </a:solidFill>
                  <a:effectLst/>
                  <a:uLnTx/>
                  <a:uFillTx/>
                  <a:latin typeface="Calibri" panose="020F0502020204030204"/>
                  <a:ea typeface="+mn-ea"/>
                  <a:cs typeface="+mn-cs"/>
                </a:rPr>
                <a:t>The Lancet </a:t>
              </a:r>
              <a:endParaRPr kumimoji="0" lang="en-US" sz="1800" b="0" i="1"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Rectangle 9"/>
            <p:cNvSpPr/>
            <p:nvPr/>
          </p:nvSpPr>
          <p:spPr>
            <a:xfrm>
              <a:off x="640080" y="191193"/>
              <a:ext cx="10158151" cy="3606551"/>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Tree>
    <p:extLst>
      <p:ext uri="{BB962C8B-B14F-4D97-AF65-F5344CB8AC3E}">
        <p14:creationId xmlns:p14="http://schemas.microsoft.com/office/powerpoint/2010/main" val="975731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6F15C6F9-DBF3-E84D-AA1B-5FF5C3D415A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6510" r="16510"/>
          <a:stretch/>
        </p:blipFill>
        <p:spPr>
          <a:xfrm>
            <a:off x="4297680" y="1446523"/>
            <a:ext cx="3566676" cy="3566658"/>
          </a:xfrm>
          <a:prstGeom prst="ellipse">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8922313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0790B6B-0ADF-314F-8788-E7DF4EA4D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375" y="124602"/>
            <a:ext cx="9239250" cy="6188418"/>
          </a:xfrm>
          <a:prstGeom prst="rect">
            <a:avLst/>
          </a:prstGeom>
        </p:spPr>
      </p:pic>
      <p:sp>
        <p:nvSpPr>
          <p:cNvPr id="6" name="TextBox 5">
            <a:extLst>
              <a:ext uri="{FF2B5EF4-FFF2-40B4-BE49-F238E27FC236}">
                <a16:creationId xmlns:a16="http://schemas.microsoft.com/office/drawing/2014/main" id="{9FD82C08-946C-A74E-BB05-F4BFB2A40808}"/>
              </a:ext>
            </a:extLst>
          </p:cNvPr>
          <p:cNvSpPr txBox="1"/>
          <p:nvPr/>
        </p:nvSpPr>
        <p:spPr>
          <a:xfrm>
            <a:off x="7212752" y="6457890"/>
            <a:ext cx="5036956"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Miranda Gabbard, Bioethics3-40. CC BY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https://www.flickr.com/photos/mgabbie450/8711106721/in/album-72157633376956112/</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247000713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9631" y="967481"/>
            <a:ext cx="9673340" cy="2573741"/>
          </a:xfrm>
          <a:prstGeom prst="rect">
            <a:avLst/>
          </a:prstGeom>
        </p:spPr>
      </p:pic>
      <p:pic>
        <p:nvPicPr>
          <p:cNvPr id="5" name="Picture 4"/>
          <p:cNvPicPr>
            <a:picLocks noChangeAspect="1"/>
          </p:cNvPicPr>
          <p:nvPr/>
        </p:nvPicPr>
        <p:blipFill>
          <a:blip r:embed="rId3"/>
          <a:stretch>
            <a:fillRect/>
          </a:stretch>
        </p:blipFill>
        <p:spPr>
          <a:xfrm>
            <a:off x="1632585" y="3474634"/>
            <a:ext cx="8743950" cy="1438275"/>
          </a:xfrm>
          <a:prstGeom prst="rect">
            <a:avLst/>
          </a:prstGeom>
        </p:spPr>
      </p:pic>
      <p:sp>
        <p:nvSpPr>
          <p:cNvPr id="2" name="Rectangle 1"/>
          <p:cNvSpPr/>
          <p:nvPr/>
        </p:nvSpPr>
        <p:spPr>
          <a:xfrm>
            <a:off x="590204" y="706584"/>
            <a:ext cx="10773294" cy="464681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p:cNvPicPr>
            <a:picLocks noChangeAspect="1"/>
          </p:cNvPicPr>
          <p:nvPr/>
        </p:nvPicPr>
        <p:blipFill>
          <a:blip r:embed="rId4"/>
          <a:stretch>
            <a:fillRect/>
          </a:stretch>
        </p:blipFill>
        <p:spPr>
          <a:xfrm rot="19488323">
            <a:off x="3548938" y="2603727"/>
            <a:ext cx="4262853" cy="1372431"/>
          </a:xfrm>
          <a:prstGeom prst="rect">
            <a:avLst/>
          </a:prstGeom>
        </p:spPr>
      </p:pic>
    </p:spTree>
    <p:extLst>
      <p:ext uri="{BB962C8B-B14F-4D97-AF65-F5344CB8AC3E}">
        <p14:creationId xmlns:p14="http://schemas.microsoft.com/office/powerpoint/2010/main" val="511302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20240" y="235629"/>
            <a:ext cx="8099117" cy="6074338"/>
          </a:xfrm>
        </p:spPr>
      </p:pic>
      <p:sp>
        <p:nvSpPr>
          <p:cNvPr id="2" name="TextBox 1"/>
          <p:cNvSpPr txBox="1"/>
          <p:nvPr/>
        </p:nvSpPr>
        <p:spPr>
          <a:xfrm>
            <a:off x="8246689" y="6611779"/>
            <a:ext cx="3945311" cy="24622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smtClean="0">
                <a:ln>
                  <a:noFill/>
                </a:ln>
                <a:solidFill>
                  <a:prstClr val="black"/>
                </a:solidFill>
                <a:effectLst/>
                <a:uLnTx/>
                <a:uFillTx/>
                <a:latin typeface="Calibri" panose="020F0502020204030204"/>
                <a:ea typeface="+mn-ea"/>
                <a:cs typeface="+mn-cs"/>
              </a:rPr>
              <a:t>Photo used with permission from Indiana University Center for Bioethics</a:t>
            </a:r>
            <a:endPar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375684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b="7383"/>
          <a:stretch/>
        </p:blipFill>
        <p:spPr>
          <a:xfrm>
            <a:off x="2111432" y="0"/>
            <a:ext cx="8030700" cy="6691745"/>
          </a:xfrm>
          <a:prstGeom prst="rect">
            <a:avLst/>
          </a:prstGeom>
        </p:spPr>
      </p:pic>
    </p:spTree>
    <p:extLst>
      <p:ext uri="{BB962C8B-B14F-4D97-AF65-F5344CB8AC3E}">
        <p14:creationId xmlns:p14="http://schemas.microsoft.com/office/powerpoint/2010/main" val="416691891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88226" y="325456"/>
            <a:ext cx="9280986" cy="5045692"/>
          </a:xfrm>
          <a:prstGeom prst="rect">
            <a:avLst/>
          </a:prstGeom>
        </p:spPr>
      </p:pic>
      <p:sp>
        <p:nvSpPr>
          <p:cNvPr id="6" name="Rounded Rectangle 5"/>
          <p:cNvSpPr/>
          <p:nvPr/>
        </p:nvSpPr>
        <p:spPr>
          <a:xfrm rot="1064113">
            <a:off x="3308465" y="2352502"/>
            <a:ext cx="3873731" cy="1504603"/>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prstClr val="white"/>
                </a:solidFill>
                <a:effectLst/>
                <a:uLnTx/>
                <a:uFillTx/>
                <a:latin typeface="Calibri" panose="020F0502020204030204"/>
                <a:ea typeface="+mn-ea"/>
                <a:cs typeface="+mn-cs"/>
              </a:rPr>
              <a:t>$5,000.00 APC</a:t>
            </a:r>
            <a:endParaRPr kumimoji="0" lang="en-US" sz="280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7383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Equity</a:t>
            </a:r>
            <a:endParaRPr lang="en-US" dirty="0"/>
          </a:p>
        </p:txBody>
      </p:sp>
      <p:sp>
        <p:nvSpPr>
          <p:cNvPr id="3" name="Content Placeholder 2"/>
          <p:cNvSpPr>
            <a:spLocks noGrp="1"/>
          </p:cNvSpPr>
          <p:nvPr>
            <p:ph sz="half" idx="1"/>
          </p:nvPr>
        </p:nvSpPr>
        <p:spPr>
          <a:xfrm>
            <a:off x="1371600" y="2285999"/>
            <a:ext cx="4522124" cy="3581401"/>
          </a:xfrm>
        </p:spPr>
        <p:txBody>
          <a:bodyPr>
            <a:normAutofit fontScale="92500" lnSpcReduction="20000"/>
          </a:bodyPr>
          <a:lstStyle/>
          <a:p>
            <a:pPr marL="0" indent="0">
              <a:buNone/>
            </a:pPr>
            <a:r>
              <a:rPr lang="en-US" dirty="0">
                <a:hlinkClick r:id="rId2"/>
              </a:rPr>
              <a:t>American Public Health </a:t>
            </a:r>
            <a:r>
              <a:rPr lang="en-US" dirty="0" smtClean="0">
                <a:hlinkClick r:id="rId2"/>
              </a:rPr>
              <a:t>Association:</a:t>
            </a:r>
            <a:endParaRPr lang="en-US" dirty="0"/>
          </a:p>
          <a:p>
            <a:r>
              <a:rPr lang="en-US" dirty="0" smtClean="0"/>
              <a:t>Everyone </a:t>
            </a:r>
            <a:r>
              <a:rPr lang="en-US" dirty="0"/>
              <a:t>has the opportunity to attain their highest level of health</a:t>
            </a:r>
            <a:r>
              <a:rPr lang="en-US" dirty="0" smtClean="0"/>
              <a:t>.</a:t>
            </a:r>
          </a:p>
          <a:p>
            <a:r>
              <a:rPr lang="en-US" dirty="0"/>
              <a:t>How do we achieve health equity? </a:t>
            </a:r>
            <a:endParaRPr lang="en-US" dirty="0" smtClean="0"/>
          </a:p>
          <a:p>
            <a:pPr lvl="1"/>
            <a:r>
              <a:rPr lang="en-US" dirty="0" smtClean="0"/>
              <a:t>We </a:t>
            </a:r>
            <a:r>
              <a:rPr lang="en-US" dirty="0"/>
              <a:t>value all people equally. We optimize the conditions in which people are born, grow, live, work, learn and age. We work with other sectors to address the factors that influence health, including employment, housing, education, health care, public safety and food access.</a:t>
            </a:r>
          </a:p>
          <a:p>
            <a:endParaRPr lang="en-US" dirty="0" smtClean="0"/>
          </a:p>
          <a:p>
            <a:endParaRPr lang="en-US" dirty="0"/>
          </a:p>
          <a:p>
            <a:pPr marL="0" indent="0">
              <a:buNone/>
            </a:pPr>
            <a:endParaRPr lang="en-US" dirty="0"/>
          </a:p>
          <a:p>
            <a:endParaRPr lang="en-US" dirty="0"/>
          </a:p>
        </p:txBody>
      </p:sp>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6524625" y="2356739"/>
            <a:ext cx="4448175" cy="3439922"/>
          </a:xfrm>
        </p:spPr>
      </p:pic>
      <p:sp>
        <p:nvSpPr>
          <p:cNvPr id="6" name="Rectangle 5"/>
          <p:cNvSpPr/>
          <p:nvPr/>
        </p:nvSpPr>
        <p:spPr>
          <a:xfrm>
            <a:off x="6881039" y="5843200"/>
            <a:ext cx="4091761" cy="276999"/>
          </a:xfrm>
          <a:prstGeom prst="rect">
            <a:avLst/>
          </a:prstGeom>
        </p:spPr>
        <p:txBody>
          <a:bodyPr wrap="none">
            <a:spAutoFit/>
          </a:bodyPr>
          <a:lstStyle/>
          <a:p>
            <a:r>
              <a:rPr lang="en-US" sz="1200" dirty="0" smtClean="0"/>
              <a:t>Source: </a:t>
            </a:r>
            <a:r>
              <a:rPr lang="en-US" sz="1200" dirty="0" smtClean="0">
                <a:hlinkClick r:id="rId4"/>
              </a:rPr>
              <a:t>https</a:t>
            </a:r>
            <a:r>
              <a:rPr lang="en-US" sz="1200" dirty="0">
                <a:hlinkClick r:id="rId4"/>
              </a:rPr>
              <a:t>://www.planning.org/blog/blogpost/9104610</a:t>
            </a:r>
            <a:r>
              <a:rPr lang="en-US" sz="1200" dirty="0" smtClean="0">
                <a:hlinkClick r:id="rId4"/>
              </a:rPr>
              <a:t>/</a:t>
            </a:r>
            <a:r>
              <a:rPr lang="en-US" sz="1200" dirty="0" smtClean="0"/>
              <a:t> </a:t>
            </a:r>
            <a:endParaRPr lang="en-US" sz="1200" dirty="0"/>
          </a:p>
        </p:txBody>
      </p:sp>
    </p:spTree>
    <p:extLst>
      <p:ext uri="{BB962C8B-B14F-4D97-AF65-F5344CB8AC3E}">
        <p14:creationId xmlns:p14="http://schemas.microsoft.com/office/powerpoint/2010/main" val="3901947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8070DD2-E0D2-5146-B521-EC66B739516E}"/>
              </a:ext>
            </a:extLst>
          </p:cNvPr>
          <p:cNvSpPr>
            <a:spLocks noGrp="1"/>
          </p:cNvSpPr>
          <p:nvPr>
            <p:ph idx="1"/>
          </p:nvPr>
        </p:nvSpPr>
        <p:spPr>
          <a:xfrm>
            <a:off x="7081101" y="356398"/>
            <a:ext cx="4694548" cy="4592674"/>
          </a:xfrm>
        </p:spPr>
        <p:txBody>
          <a:bodyPr>
            <a:normAutofit/>
          </a:bodyPr>
          <a:lstStyle/>
          <a:p>
            <a:pPr marL="0" indent="0">
              <a:buNone/>
            </a:pPr>
            <a:r>
              <a:rPr lang="en-US" sz="2000" dirty="0"/>
              <a:t>“</a:t>
            </a:r>
            <a:r>
              <a:rPr lang="en-US" sz="2000" dirty="0" err="1"/>
              <a:t>SciELO</a:t>
            </a:r>
            <a:r>
              <a:rPr lang="en-US" sz="2000" dirty="0"/>
              <a:t> and </a:t>
            </a:r>
            <a:r>
              <a:rPr lang="en-US" sz="2000" dirty="0" err="1"/>
              <a:t>Redalcy</a:t>
            </a:r>
            <a:r>
              <a:rPr lang="en-US" sz="2000" dirty="0"/>
              <a:t> </a:t>
            </a:r>
            <a:r>
              <a:rPr lang="en-US" sz="2000" dirty="0" smtClean="0"/>
              <a:t>…, </a:t>
            </a:r>
            <a:r>
              <a:rPr lang="en-US" sz="2000" dirty="0"/>
              <a:t>despite the fact that both services are open-access. </a:t>
            </a:r>
            <a:r>
              <a:rPr lang="en-US" sz="2000" b="1" dirty="0"/>
              <a:t>Many North American scholars have never even heard </a:t>
            </a:r>
            <a:r>
              <a:rPr lang="en-US" sz="2000" dirty="0"/>
              <a:t>of these meta-publishers or the journals they aggregate. Their content is largely hidden, </a:t>
            </a:r>
            <a:r>
              <a:rPr lang="en-US" sz="2000" b="1" dirty="0"/>
              <a:t>the neighborhood remote and unfamiliar</a:t>
            </a:r>
            <a:r>
              <a:rPr lang="en-US" sz="2000" dirty="0"/>
              <a:t>.” </a:t>
            </a:r>
          </a:p>
          <a:p>
            <a:pPr marL="0" indent="0">
              <a:buNone/>
            </a:pPr>
            <a:endParaRPr lang="en-US" sz="2000" dirty="0"/>
          </a:p>
          <a:p>
            <a:pPr marL="0" indent="0">
              <a:buNone/>
            </a:pPr>
            <a:r>
              <a:rPr lang="en-US" sz="2000" dirty="0"/>
              <a:t>“Thus, </a:t>
            </a:r>
            <a:r>
              <a:rPr lang="en-US" sz="2000" b="1" dirty="0"/>
              <a:t>commercial publisher platforms are nice neighborhoods </a:t>
            </a:r>
            <a:r>
              <a:rPr lang="en-US" sz="2000" dirty="0"/>
              <a:t>for scholarly publications. On the other hand, </a:t>
            </a:r>
            <a:r>
              <a:rPr lang="en-US" sz="2000" b="1" dirty="0"/>
              <a:t>some open-access platforms are more like publication favelas</a:t>
            </a:r>
            <a:r>
              <a:rPr lang="en-US" sz="2000" dirty="0"/>
              <a:t>.” </a:t>
            </a:r>
            <a:r>
              <a:rPr lang="en-US" sz="2000" dirty="0" smtClean="0"/>
              <a:t> -- J.B</a:t>
            </a:r>
            <a:r>
              <a:rPr lang="en-US" sz="2000" dirty="0"/>
              <a:t>.</a:t>
            </a:r>
          </a:p>
        </p:txBody>
      </p:sp>
      <p:sp>
        <p:nvSpPr>
          <p:cNvPr id="4" name="Rectangle 3">
            <a:extLst>
              <a:ext uri="{FF2B5EF4-FFF2-40B4-BE49-F238E27FC236}">
                <a16:creationId xmlns:a16="http://schemas.microsoft.com/office/drawing/2014/main" id="{551D39F7-CB1C-B64D-9BC0-E800576A25CF}"/>
              </a:ext>
            </a:extLst>
          </p:cNvPr>
          <p:cNvSpPr/>
          <p:nvPr/>
        </p:nvSpPr>
        <p:spPr>
          <a:xfrm>
            <a:off x="7081101" y="4383464"/>
            <a:ext cx="4694548"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hlinkClick r:id="rId2"/>
              </a:rPr>
              <a:t>https://blog.scielo.org/en/2015/08/02/motion-to-repudiate-mr-jeffrey-bealls-classist-attack-on-scielo/</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2" name="Picture 1"/>
          <p:cNvPicPr>
            <a:picLocks noChangeAspect="1"/>
          </p:cNvPicPr>
          <p:nvPr/>
        </p:nvPicPr>
        <p:blipFill>
          <a:blip r:embed="rId3"/>
          <a:stretch>
            <a:fillRect/>
          </a:stretch>
        </p:blipFill>
        <p:spPr>
          <a:xfrm>
            <a:off x="263659" y="422900"/>
            <a:ext cx="6666530" cy="4102480"/>
          </a:xfrm>
          <a:prstGeom prst="rect">
            <a:avLst/>
          </a:prstGeom>
        </p:spPr>
      </p:pic>
    </p:spTree>
    <p:extLst>
      <p:ext uri="{BB962C8B-B14F-4D97-AF65-F5344CB8AC3E}">
        <p14:creationId xmlns:p14="http://schemas.microsoft.com/office/powerpoint/2010/main" val="186112375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2730374" y="0"/>
            <a:ext cx="6777103" cy="3736095"/>
          </a:xfrm>
          <a:prstGeom prst="rect">
            <a:avLst/>
          </a:prstGeom>
        </p:spPr>
      </p:pic>
      <p:sp>
        <p:nvSpPr>
          <p:cNvPr id="6" name="Rectangle 5"/>
          <p:cNvSpPr/>
          <p:nvPr/>
        </p:nvSpPr>
        <p:spPr>
          <a:xfrm>
            <a:off x="2730374" y="3899057"/>
            <a:ext cx="6096000" cy="2308324"/>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Eroding science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Open access could soon become more prevalent. For example, in September 2018, 11 agencies that award around $8.8 billion in annual research grants announced that </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they would require the scientists they fund to make their papers free to read upon publication, starting in 2020. The initiative, called Plan S</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comes from funders in 11 different European countries.</a:t>
            </a:r>
          </a:p>
        </p:txBody>
      </p:sp>
    </p:spTree>
    <p:extLst>
      <p:ext uri="{BB962C8B-B14F-4D97-AF65-F5344CB8AC3E}">
        <p14:creationId xmlns:p14="http://schemas.microsoft.com/office/powerpoint/2010/main" val="379764448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418"/>
            <a:ext cx="10515600" cy="1325563"/>
          </a:xfrm>
        </p:spPr>
        <p:txBody>
          <a:bodyPr/>
          <a:lstStyle/>
          <a:p>
            <a:pPr algn="ctr"/>
            <a:r>
              <a:rPr lang="en-US" dirty="0"/>
              <a:t>Evidence-based decisions?</a:t>
            </a:r>
          </a:p>
        </p:txBody>
      </p:sp>
      <p:pic>
        <p:nvPicPr>
          <p:cNvPr id="1026" name="Picture 2" descr="http://scalar.usc.edu/works/measuring-prejudice/media/phrenology.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834640" y="1116510"/>
            <a:ext cx="6522720" cy="390144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048000" y="5213524"/>
            <a:ext cx="6096000" cy="923330"/>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Calibri" panose="020F0502020204030204"/>
                <a:ea typeface="+mn-ea"/>
                <a:cs typeface="+mn-cs"/>
              </a:rPr>
              <a:t>Seiberth</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S., Yoshioka, J., &amp; Smith, D. (2017). </a:t>
            </a:r>
            <a:r>
              <a:rPr kumimoji="0" lang="en-US" sz="1800" b="0" i="1" u="none" strike="noStrike" kern="1200" cap="none" spc="0" normalizeH="0" baseline="0" noProof="0" dirty="0">
                <a:ln>
                  <a:noFill/>
                </a:ln>
                <a:solidFill>
                  <a:prstClr val="black"/>
                </a:solidFill>
                <a:effectLst/>
                <a:uLnTx/>
                <a:uFillTx/>
                <a:latin typeface="Calibri" panose="020F0502020204030204"/>
                <a:ea typeface="+mn-ea"/>
                <a:cs typeface="+mn-cs"/>
              </a:rPr>
              <a:t>Measuring Prejudice: Race Sciences of the 18-19th Centuries</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Retrieved from: </a:t>
            </a:r>
            <a:r>
              <a:rPr kumimoji="0" lang="en-US" sz="1800" b="0" i="0" u="sng" strike="noStrike" kern="1200" cap="none" spc="0" normalizeH="0" baseline="0" noProof="0" dirty="0">
                <a:ln>
                  <a:noFill/>
                </a:ln>
                <a:solidFill>
                  <a:prstClr val="black"/>
                </a:solidFill>
                <a:effectLst/>
                <a:uLnTx/>
                <a:uFillTx/>
                <a:latin typeface="Calibri" panose="020F0502020204030204"/>
                <a:ea typeface="+mn-ea"/>
                <a:cs typeface="+mn-cs"/>
                <a:hlinkClick r:id="rId4"/>
              </a:rPr>
              <a:t>http://scalar.usc.edu/works/measuring-prejudice/</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946911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Meanwhile … Is this an “exploding” problem?</a:t>
            </a:r>
            <a:endParaRPr lang="en-US" dirty="0"/>
          </a:p>
        </p:txBody>
      </p:sp>
      <p:graphicFrame>
        <p:nvGraphicFramePr>
          <p:cNvPr id="4" name="Content Placeholder 3"/>
          <p:cNvGraphicFramePr>
            <a:graphicFrameLocks noGrp="1"/>
          </p:cNvGraphicFramePr>
          <p:nvPr>
            <p:ph idx="1"/>
            <p:extLst/>
          </p:nvPr>
        </p:nvGraphicFramePr>
        <p:xfrm>
          <a:off x="3661578" y="1677267"/>
          <a:ext cx="5016910" cy="2712232"/>
        </p:xfrm>
        <a:graphic>
          <a:graphicData uri="http://schemas.openxmlformats.org/drawingml/2006/table">
            <a:tbl>
              <a:tblPr firstRow="1" bandRow="1">
                <a:tableStyleId>{5C22544A-7EE6-4342-B048-85BDC9FD1C3A}</a:tableStyleId>
              </a:tblPr>
              <a:tblGrid>
                <a:gridCol w="3541675">
                  <a:extLst>
                    <a:ext uri="{9D8B030D-6E8A-4147-A177-3AD203B41FA5}">
                      <a16:colId xmlns:a16="http://schemas.microsoft.com/office/drawing/2014/main" val="3048117967"/>
                    </a:ext>
                  </a:extLst>
                </a:gridCol>
                <a:gridCol w="1475235">
                  <a:extLst>
                    <a:ext uri="{9D8B030D-6E8A-4147-A177-3AD203B41FA5}">
                      <a16:colId xmlns:a16="http://schemas.microsoft.com/office/drawing/2014/main" val="1574091176"/>
                    </a:ext>
                  </a:extLst>
                </a:gridCol>
              </a:tblGrid>
              <a:tr h="0">
                <a:tc gridSpan="2">
                  <a:txBody>
                    <a:bodyPr/>
                    <a:lstStyle/>
                    <a:p>
                      <a:pPr algn="ctr"/>
                      <a:r>
                        <a:rPr lang="en-US" sz="2800" baseline="0" dirty="0" smtClean="0"/>
                        <a:t>IUPUI Articles 2017</a:t>
                      </a:r>
                      <a:br>
                        <a:rPr lang="en-US" sz="2800" baseline="0" dirty="0" smtClean="0"/>
                      </a:br>
                      <a:r>
                        <a:rPr lang="en-US" sz="2000" baseline="0" dirty="0" smtClean="0"/>
                        <a:t>(excluding Medicine)</a:t>
                      </a:r>
                      <a:endParaRPr lang="en-US" sz="2000" dirty="0"/>
                    </a:p>
                  </a:txBody>
                  <a:tcPr/>
                </a:tc>
                <a:tc hMerge="1">
                  <a:txBody>
                    <a:bodyPr/>
                    <a:lstStyle/>
                    <a:p>
                      <a:pPr algn="ctr"/>
                      <a:endParaRPr lang="en-US" dirty="0"/>
                    </a:p>
                  </a:txBody>
                  <a:tcPr/>
                </a:tc>
                <a:extLst>
                  <a:ext uri="{0D108BD9-81ED-4DB2-BD59-A6C34878D82A}">
                    <a16:rowId xmlns:a16="http://schemas.microsoft.com/office/drawing/2014/main" val="1091093541"/>
                  </a:ext>
                </a:extLst>
              </a:tr>
              <a:tr h="0">
                <a:tc>
                  <a:txBody>
                    <a:bodyPr/>
                    <a:lstStyle/>
                    <a:p>
                      <a:pPr algn="ctr"/>
                      <a:r>
                        <a:rPr lang="en-US" dirty="0"/>
                        <a:t>Trusted?</a:t>
                      </a:r>
                    </a:p>
                  </a:txBody>
                  <a:tcPr/>
                </a:tc>
                <a:tc>
                  <a:txBody>
                    <a:bodyPr/>
                    <a:lstStyle/>
                    <a:p>
                      <a:pPr algn="ctr"/>
                      <a:r>
                        <a:rPr lang="en-US" dirty="0"/>
                        <a:t>Items</a:t>
                      </a:r>
                    </a:p>
                  </a:txBody>
                  <a:tcPr/>
                </a:tc>
                <a:extLst>
                  <a:ext uri="{0D108BD9-81ED-4DB2-BD59-A6C34878D82A}">
                    <a16:rowId xmlns:a16="http://schemas.microsoft.com/office/drawing/2014/main" val="2199358181"/>
                  </a:ext>
                </a:extLst>
              </a:tr>
              <a:tr h="380878">
                <a:tc>
                  <a:txBody>
                    <a:bodyPr/>
                    <a:lstStyle/>
                    <a:p>
                      <a:r>
                        <a:rPr lang="en-US" dirty="0"/>
                        <a:t>Yes</a:t>
                      </a:r>
                    </a:p>
                  </a:txBody>
                  <a:tcPr/>
                </a:tc>
                <a:tc>
                  <a:txBody>
                    <a:bodyPr/>
                    <a:lstStyle/>
                    <a:p>
                      <a:r>
                        <a:rPr lang="en-US" dirty="0" smtClean="0"/>
                        <a:t>1080 (98.3%)</a:t>
                      </a:r>
                      <a:endParaRPr lang="en-US" dirty="0"/>
                    </a:p>
                  </a:txBody>
                  <a:tcPr/>
                </a:tc>
                <a:extLst>
                  <a:ext uri="{0D108BD9-81ED-4DB2-BD59-A6C34878D82A}">
                    <a16:rowId xmlns:a16="http://schemas.microsoft.com/office/drawing/2014/main" val="1522394219"/>
                  </a:ext>
                </a:extLst>
              </a:tr>
              <a:tr h="380878">
                <a:tc>
                  <a:txBody>
                    <a:bodyPr/>
                    <a:lstStyle/>
                    <a:p>
                      <a:r>
                        <a:rPr lang="en-US" dirty="0"/>
                        <a:t>No (appears to be disreputable)</a:t>
                      </a:r>
                    </a:p>
                  </a:txBody>
                  <a:tcPr/>
                </a:tc>
                <a:tc>
                  <a:txBody>
                    <a:bodyPr/>
                    <a:lstStyle/>
                    <a:p>
                      <a:r>
                        <a:rPr lang="en-US" dirty="0" smtClean="0"/>
                        <a:t>14 (1.3%)</a:t>
                      </a:r>
                      <a:endParaRPr lang="en-US" dirty="0"/>
                    </a:p>
                  </a:txBody>
                  <a:tcPr/>
                </a:tc>
                <a:extLst>
                  <a:ext uri="{0D108BD9-81ED-4DB2-BD59-A6C34878D82A}">
                    <a16:rowId xmlns:a16="http://schemas.microsoft.com/office/drawing/2014/main" val="2159540544"/>
                  </a:ext>
                </a:extLst>
              </a:tr>
              <a:tr h="380878">
                <a:tc>
                  <a:txBody>
                    <a:bodyPr/>
                    <a:lstStyle/>
                    <a:p>
                      <a:r>
                        <a:rPr lang="en-US" dirty="0"/>
                        <a:t>Maybe</a:t>
                      </a:r>
                    </a:p>
                  </a:txBody>
                  <a:tcPr/>
                </a:tc>
                <a:tc>
                  <a:txBody>
                    <a:bodyPr/>
                    <a:lstStyle/>
                    <a:p>
                      <a:r>
                        <a:rPr lang="en-US" dirty="0" smtClean="0"/>
                        <a:t>5 (.5%)</a:t>
                      </a:r>
                      <a:endParaRPr lang="en-US" dirty="0"/>
                    </a:p>
                  </a:txBody>
                  <a:tcPr/>
                </a:tc>
                <a:extLst>
                  <a:ext uri="{0D108BD9-81ED-4DB2-BD59-A6C34878D82A}">
                    <a16:rowId xmlns:a16="http://schemas.microsoft.com/office/drawing/2014/main" val="1105185069"/>
                  </a:ext>
                </a:extLst>
              </a:tr>
              <a:tr h="380878">
                <a:tc>
                  <a:txBody>
                    <a:bodyPr/>
                    <a:lstStyle/>
                    <a:p>
                      <a:pPr algn="r"/>
                      <a:r>
                        <a:rPr lang="en-US" dirty="0" smtClean="0"/>
                        <a:t>Total</a:t>
                      </a:r>
                      <a:endParaRPr lang="en-US" dirty="0"/>
                    </a:p>
                  </a:txBody>
                  <a:tcPr/>
                </a:tc>
                <a:tc>
                  <a:txBody>
                    <a:bodyPr/>
                    <a:lstStyle/>
                    <a:p>
                      <a:pPr algn="r"/>
                      <a:r>
                        <a:rPr lang="en-US" dirty="0" smtClean="0"/>
                        <a:t>1099</a:t>
                      </a:r>
                      <a:endParaRPr lang="en-US" dirty="0"/>
                    </a:p>
                  </a:txBody>
                  <a:tcPr/>
                </a:tc>
                <a:extLst>
                  <a:ext uri="{0D108BD9-81ED-4DB2-BD59-A6C34878D82A}">
                    <a16:rowId xmlns:a16="http://schemas.microsoft.com/office/drawing/2014/main" val="3174775700"/>
                  </a:ext>
                </a:extLst>
              </a:tr>
            </a:tbl>
          </a:graphicData>
        </a:graphic>
      </p:graphicFrame>
      <p:sp>
        <p:nvSpPr>
          <p:cNvPr id="3" name="Rounded Rectangular Callout 2"/>
          <p:cNvSpPr/>
          <p:nvPr/>
        </p:nvSpPr>
        <p:spPr>
          <a:xfrm>
            <a:off x="9709268" y="2832863"/>
            <a:ext cx="1644532" cy="1179871"/>
          </a:xfrm>
          <a:prstGeom prst="wedgeRoundRectCallout">
            <a:avLst>
              <a:gd name="adj1" fmla="val -97842"/>
              <a:gd name="adj2" fmla="val -185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Journal requires APC and makes false claims about indexing, etc.</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Rounded Rectangular Callout 5"/>
          <p:cNvSpPr/>
          <p:nvPr/>
        </p:nvSpPr>
        <p:spPr>
          <a:xfrm>
            <a:off x="990600" y="4606245"/>
            <a:ext cx="1644532" cy="1179871"/>
          </a:xfrm>
          <a:prstGeom prst="wedgeRoundRectCallout">
            <a:avLst>
              <a:gd name="adj1" fmla="val 106875"/>
              <a:gd name="adj2" fmla="val -104010"/>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No evidence of dishonesty, but below threshold for “trusted</a:t>
            </a:r>
            <a:r>
              <a:rPr kumimoji="0" lang="en-US" sz="1400" b="0" i="0" u="none" strike="noStrike" kern="1200" cap="none" spc="0" normalizeH="0" baseline="0" noProof="0" dirty="0" smtClean="0">
                <a:ln>
                  <a:noFill/>
                </a:ln>
                <a:solidFill>
                  <a:prstClr val="black"/>
                </a:solidFill>
                <a:effectLst/>
                <a:uLnTx/>
                <a:uFillTx/>
                <a:latin typeface="Calibri" panose="020F0502020204030204"/>
                <a:ea typeface="+mn-ea"/>
                <a:cs typeface="+mn-cs"/>
              </a:rPr>
              <a:t>” (e.g., not in the DOAJ)</a:t>
            </a:r>
            <a:endPar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876095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5123127" cy="6794161"/>
          </a:xfrm>
        </p:spPr>
      </p:pic>
      <p:sp>
        <p:nvSpPr>
          <p:cNvPr id="6" name="Rectangle 5"/>
          <p:cNvSpPr/>
          <p:nvPr/>
        </p:nvSpPr>
        <p:spPr>
          <a:xfrm>
            <a:off x="5504507" y="165426"/>
            <a:ext cx="6258002" cy="575542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a:ea typeface="+mn-ea"/>
                <a:cs typeface="+mn-cs"/>
              </a:rPr>
              <a:t>In what ways does our work build and limit the well-being of our communities?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000" b="1" i="0" u="none" strike="noStrike" kern="1200" cap="none" spc="0" normalizeH="0" baseline="0" noProof="0" dirty="0" smtClean="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Calibri" panose="020F0502020204030204"/>
                <a:ea typeface="+mn-ea"/>
                <a:cs typeface="+mn-cs"/>
              </a:rPr>
              <a:t>Where do we invest our money, expertise, and time?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Some things to consider doing a little better in 2019:</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Stop using the phrase “predatory journals”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Begin divesting from the reputation economy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Invest a bit more of your budget in open &amp; equitable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Build global &amp; diverse collections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Hire a diverse workforce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Stop doing free- or conflicted-labor for corporate publishers (boards, focus groups, product testing, editing, reviewing,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Be up front about the flaws of the impact factor and other journal ranking systems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Intentionally read and cite authors beyond your comfort zone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Make your own work open &amp; reward your colleagues for doing the same</a:t>
            </a:r>
          </a:p>
        </p:txBody>
      </p:sp>
      <p:sp>
        <p:nvSpPr>
          <p:cNvPr id="8" name="TextBox 7"/>
          <p:cNvSpPr txBox="1"/>
          <p:nvPr/>
        </p:nvSpPr>
        <p:spPr>
          <a:xfrm>
            <a:off x="8923479" y="6424829"/>
            <a:ext cx="31779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Image by Hannah Craven, CC-BY</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487005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upload.wikimedia.org/wikipedia/commons/4/49/Virginia_Woolf_%284%29-2.jpg">
            <a:extLst>
              <a:ext uri="{FF2B5EF4-FFF2-40B4-BE49-F238E27FC236}">
                <a16:creationId xmlns:a16="http://schemas.microsoft.com/office/drawing/2014/main" id="{5A59D908-B839-E24F-9050-2DC2A0701A04}"/>
              </a:ext>
            </a:extLst>
          </p:cNvPr>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482549" y="310202"/>
            <a:ext cx="1861696" cy="212765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BF3F986-9670-DE43-AC26-62C6D7C380FC}"/>
              </a:ext>
            </a:extLst>
          </p:cNvPr>
          <p:cNvSpPr txBox="1"/>
          <p:nvPr/>
        </p:nvSpPr>
        <p:spPr>
          <a:xfrm>
            <a:off x="1691219" y="310202"/>
            <a:ext cx="6554833" cy="230832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“We can best help you prevent war not by repeating your words and following your methods but by finding new words and creating new methods ... not by joining your society but by remaining outside your society ….” </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Virginia Woolf, </a:t>
            </a:r>
            <a:r>
              <a:rPr kumimoji="0" lang="en-US" sz="2400" b="0" i="1" u="none" strike="noStrike" kern="1200" cap="none" spc="0" normalizeH="0" baseline="0" noProof="0" dirty="0" smtClean="0">
                <a:ln>
                  <a:noFill/>
                </a:ln>
                <a:solidFill>
                  <a:prstClr val="black"/>
                </a:solidFill>
                <a:effectLst/>
                <a:uLnTx/>
                <a:uFillTx/>
                <a:latin typeface="Calibri" panose="020F0502020204030204"/>
                <a:ea typeface="+mn-ea"/>
                <a:cs typeface="+mn-cs"/>
              </a:rPr>
              <a:t>Three Guineas</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 pg</a:t>
            </a: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 143</a:t>
            </a:r>
          </a:p>
        </p:txBody>
      </p:sp>
      <p:sp>
        <p:nvSpPr>
          <p:cNvPr id="5" name="TextBox 4">
            <a:extLst>
              <a:ext uri="{FF2B5EF4-FFF2-40B4-BE49-F238E27FC236}">
                <a16:creationId xmlns:a16="http://schemas.microsoft.com/office/drawing/2014/main" id="{7A9E5BAD-6231-CA43-A895-AC6ECD4D935E}"/>
              </a:ext>
            </a:extLst>
          </p:cNvPr>
          <p:cNvSpPr txBox="1"/>
          <p:nvPr/>
        </p:nvSpPr>
        <p:spPr>
          <a:xfrm>
            <a:off x="8676535" y="6413591"/>
            <a:ext cx="3188693"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Image by </a:t>
            </a:r>
            <a:r>
              <a:rPr kumimoji="0" lang="en-US" sz="1000" b="0" i="0" u="none" strike="noStrike" kern="1200" cap="none" spc="0" normalizeH="0" baseline="0" noProof="0" dirty="0" err="1">
                <a:ln>
                  <a:noFill/>
                </a:ln>
                <a:solidFill>
                  <a:prstClr val="black"/>
                </a:solidFill>
                <a:effectLst/>
                <a:uLnTx/>
                <a:uFillTx/>
                <a:latin typeface="Calibri" panose="020F0502020204030204"/>
                <a:ea typeface="+mn-ea"/>
                <a:cs typeface="+mn-cs"/>
              </a:rPr>
              <a:t>Brocco</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CC BY NC SA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https://it.wikipedia.org/wiki/File:Virginia_Woolf_(4)-2.jpg</a:t>
            </a:r>
            <a:r>
              <a:rPr kumimoji="0" lang="en-US" sz="10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
        <p:nvSpPr>
          <p:cNvPr id="2" name="TextBox 1"/>
          <p:cNvSpPr txBox="1"/>
          <p:nvPr/>
        </p:nvSpPr>
        <p:spPr>
          <a:xfrm>
            <a:off x="4454304" y="3567065"/>
            <a:ext cx="2906163" cy="1200329"/>
          </a:xfrm>
          <a:prstGeom prst="rect">
            <a:avLst/>
          </a:prstGeom>
          <a:ln w="28575"/>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Calibri" panose="020F0502020204030204"/>
                <a:ea typeface="+mn-ea"/>
                <a:cs typeface="+mn-cs"/>
              </a:rPr>
              <a:t>Questions?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Calibri" panose="020F0502020204030204"/>
                <a:ea typeface="+mn-ea"/>
                <a:cs typeface="+mn-cs"/>
              </a:rPr>
              <a:t>Jere Odell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Calibri" panose="020F0502020204030204"/>
                <a:ea typeface="+mn-ea"/>
                <a:cs typeface="+mn-cs"/>
              </a:rPr>
              <a:t>jdodell@iupui.edu</a:t>
            </a:r>
            <a:endPar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156609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25989"/>
            <a:ext cx="10515600" cy="655407"/>
          </a:xfrm>
        </p:spPr>
        <p:txBody>
          <a:bodyPr>
            <a:normAutofit/>
          </a:bodyPr>
          <a:lstStyle/>
          <a:p>
            <a:r>
              <a:rPr lang="en-US" sz="2400" dirty="0" smtClean="0"/>
              <a:t>References</a:t>
            </a:r>
            <a:endParaRPr lang="en-US" sz="2400" dirty="0"/>
          </a:p>
        </p:txBody>
      </p:sp>
      <p:sp>
        <p:nvSpPr>
          <p:cNvPr id="3" name="Content Placeholder 2"/>
          <p:cNvSpPr>
            <a:spLocks noGrp="1"/>
          </p:cNvSpPr>
          <p:nvPr>
            <p:ph idx="1"/>
          </p:nvPr>
        </p:nvSpPr>
        <p:spPr>
          <a:xfrm>
            <a:off x="838200" y="781396"/>
            <a:ext cx="10515600" cy="5021494"/>
          </a:xfrm>
        </p:spPr>
        <p:txBody>
          <a:bodyPr>
            <a:normAutofit fontScale="40000" lnSpcReduction="20000"/>
          </a:bodyPr>
          <a:lstStyle/>
          <a:p>
            <a:r>
              <a:rPr lang="en-US" dirty="0" err="1"/>
              <a:t>Alperin</a:t>
            </a:r>
            <a:r>
              <a:rPr lang="en-US" dirty="0"/>
              <a:t>, J. P. (2018, September 8). </a:t>
            </a:r>
            <a:r>
              <a:rPr lang="en-US" i="1" dirty="0"/>
              <a:t>World scaled by number of documents with authors from each country in Web of Science: 2016</a:t>
            </a:r>
            <a:r>
              <a:rPr lang="en-US" dirty="0"/>
              <a:t>. </a:t>
            </a:r>
            <a:r>
              <a:rPr lang="en-US" u="sng" dirty="0">
                <a:hlinkClick r:id="rId2"/>
              </a:rPr>
              <a:t>https://doi.org/10.6084/m9.figshare.7064771.v1</a:t>
            </a:r>
            <a:endParaRPr lang="en-US" dirty="0"/>
          </a:p>
          <a:p>
            <a:r>
              <a:rPr lang="en-US" dirty="0"/>
              <a:t>Budd, K. (2019, April 9). The problem of predatory journals. </a:t>
            </a:r>
            <a:r>
              <a:rPr lang="en-US" i="1" dirty="0" err="1"/>
              <a:t>AAMCNews</a:t>
            </a:r>
            <a:r>
              <a:rPr lang="en-US" dirty="0"/>
              <a:t>. Retrieved from </a:t>
            </a:r>
            <a:r>
              <a:rPr lang="en-US" u="sng" dirty="0">
                <a:hlinkClick r:id="rId3"/>
              </a:rPr>
              <a:t>https://news.aamc.org/research/article/problem-predatory-journals</a:t>
            </a:r>
            <a:r>
              <a:rPr lang="en-US" dirty="0"/>
              <a:t> </a:t>
            </a:r>
          </a:p>
          <a:p>
            <a:r>
              <a:rPr lang="en-US" dirty="0"/>
              <a:t>Callaway, E. (2016). Beat it, impact factor! Publishing elite turns against controversial metric. </a:t>
            </a:r>
            <a:r>
              <a:rPr lang="en-US" i="1" dirty="0"/>
              <a:t>Nature News</a:t>
            </a:r>
            <a:r>
              <a:rPr lang="en-US" dirty="0"/>
              <a:t>, </a:t>
            </a:r>
            <a:r>
              <a:rPr lang="en-US" i="1" dirty="0"/>
              <a:t>535</a:t>
            </a:r>
            <a:r>
              <a:rPr lang="en-US" dirty="0"/>
              <a:t>(7611), 210. </a:t>
            </a:r>
            <a:r>
              <a:rPr lang="en-US" u="sng" dirty="0">
                <a:hlinkClick r:id="rId4"/>
              </a:rPr>
              <a:t>https://doi.org/10.1038/nature.2016.20224</a:t>
            </a:r>
            <a:endParaRPr lang="en-US" dirty="0"/>
          </a:p>
          <a:p>
            <a:r>
              <a:rPr lang="en-US" dirty="0" err="1"/>
              <a:t>Guédon</a:t>
            </a:r>
            <a:r>
              <a:rPr lang="en-US" dirty="0"/>
              <a:t>, J.-C. (2017, March 17). Open Access: Toward the Internet of the Mind. Retrieved from </a:t>
            </a:r>
            <a:r>
              <a:rPr lang="en-US" u="sng" dirty="0">
                <a:hlinkClick r:id="rId5"/>
              </a:rPr>
              <a:t>https://www.budapestopenaccessinitiative.org/boai15/Untitleddocument.docx</a:t>
            </a:r>
            <a:endParaRPr lang="en-US" dirty="0"/>
          </a:p>
          <a:p>
            <a:r>
              <a:rPr lang="en-US" dirty="0" err="1"/>
              <a:t>Haug</a:t>
            </a:r>
            <a:r>
              <a:rPr lang="en-US" dirty="0"/>
              <a:t>, C. J. (2019). No Free Lunch — What Price Plan S for Scientific Publishing? </a:t>
            </a:r>
            <a:r>
              <a:rPr lang="en-US" i="1" dirty="0"/>
              <a:t>New England Journal of Medicine</a:t>
            </a:r>
            <a:r>
              <a:rPr lang="en-US" dirty="0"/>
              <a:t>, </a:t>
            </a:r>
            <a:r>
              <a:rPr lang="en-US" i="1" dirty="0"/>
              <a:t>380</a:t>
            </a:r>
            <a:r>
              <a:rPr lang="en-US" dirty="0"/>
              <a:t>(12), 1181–1185. </a:t>
            </a:r>
            <a:r>
              <a:rPr lang="en-US" u="sng" dirty="0">
                <a:hlinkClick r:id="rId6"/>
              </a:rPr>
              <a:t>https://doi.org/10.1056/NEJMms1900864</a:t>
            </a:r>
            <a:endParaRPr lang="en-US" dirty="0"/>
          </a:p>
          <a:p>
            <a:r>
              <a:rPr lang="en-US" dirty="0"/>
              <a:t>Horton, R. (2018). Offline: The future of scientific knowledge. </a:t>
            </a:r>
            <a:r>
              <a:rPr lang="en-US" i="1" dirty="0"/>
              <a:t>The Lancet</a:t>
            </a:r>
            <a:r>
              <a:rPr lang="en-US" dirty="0"/>
              <a:t>, </a:t>
            </a:r>
            <a:r>
              <a:rPr lang="en-US" i="1" dirty="0"/>
              <a:t>392</a:t>
            </a:r>
            <a:r>
              <a:rPr lang="en-US" dirty="0"/>
              <a:t>(10162), 2337. </a:t>
            </a:r>
            <a:r>
              <a:rPr lang="en-US" u="sng" dirty="0">
                <a:hlinkClick r:id="rId7"/>
              </a:rPr>
              <a:t>https://doi.org/10.1016/S0140-6736(18)33039-3</a:t>
            </a:r>
            <a:endParaRPr lang="en-US" dirty="0"/>
          </a:p>
          <a:p>
            <a:r>
              <a:rPr lang="en-US" dirty="0"/>
              <a:t>Leung, P. T. M., Macdonald, E. M., </a:t>
            </a:r>
            <a:r>
              <a:rPr lang="en-US" dirty="0" err="1"/>
              <a:t>Stanbrook</a:t>
            </a:r>
            <a:r>
              <a:rPr lang="en-US" dirty="0"/>
              <a:t>, M. B., </a:t>
            </a:r>
            <a:r>
              <a:rPr lang="en-US" dirty="0" err="1"/>
              <a:t>Dhalla</a:t>
            </a:r>
            <a:r>
              <a:rPr lang="en-US" dirty="0"/>
              <a:t>, I. A., &amp; </a:t>
            </a:r>
            <a:r>
              <a:rPr lang="en-US" dirty="0" err="1"/>
              <a:t>Juurlink</a:t>
            </a:r>
            <a:r>
              <a:rPr lang="en-US" dirty="0"/>
              <a:t>, D. N. (2017). A 1980 Letter on the Risk of Opioid Addiction. </a:t>
            </a:r>
            <a:r>
              <a:rPr lang="en-US" i="1" dirty="0"/>
              <a:t>New England Journal of Medicine</a:t>
            </a:r>
            <a:r>
              <a:rPr lang="en-US" dirty="0"/>
              <a:t>, </a:t>
            </a:r>
            <a:r>
              <a:rPr lang="en-US" i="1" dirty="0"/>
              <a:t>376</a:t>
            </a:r>
            <a:r>
              <a:rPr lang="en-US" dirty="0"/>
              <a:t>(22), 2194–2195. </a:t>
            </a:r>
            <a:r>
              <a:rPr lang="en-US" u="sng" dirty="0">
                <a:hlinkClick r:id="rId8"/>
              </a:rPr>
              <a:t>https://doi.org/10.1056/NEJMc1700150</a:t>
            </a:r>
            <a:endParaRPr lang="en-US" dirty="0"/>
          </a:p>
          <a:p>
            <a:r>
              <a:rPr lang="en-US" dirty="0" err="1"/>
              <a:t>Magra</a:t>
            </a:r>
            <a:r>
              <a:rPr lang="en-US" dirty="0"/>
              <a:t>, I. (2019, April 26). Over 20 Million Children a Year Miss Out on First Dose of Measles Vaccine. </a:t>
            </a:r>
            <a:r>
              <a:rPr lang="en-US" i="1" dirty="0"/>
              <a:t>The New York Times</a:t>
            </a:r>
            <a:r>
              <a:rPr lang="en-US" dirty="0"/>
              <a:t>. Retrieved from </a:t>
            </a:r>
            <a:r>
              <a:rPr lang="en-US" u="sng" dirty="0">
                <a:hlinkClick r:id="rId9"/>
              </a:rPr>
              <a:t>https://www.nytimes.com/2019/04/25/world/europe/children-measles-vaccine.html</a:t>
            </a:r>
            <a:endParaRPr lang="en-US" dirty="0"/>
          </a:p>
          <a:p>
            <a:r>
              <a:rPr lang="en-US" dirty="0"/>
              <a:t>Motion to repudiate Mr. Jeffrey Beall’s classist attack on </a:t>
            </a:r>
            <a:r>
              <a:rPr lang="en-US" dirty="0" err="1"/>
              <a:t>SciELO</a:t>
            </a:r>
            <a:r>
              <a:rPr lang="en-US" dirty="0"/>
              <a:t>. (2015, August 2). Retrieved April 26, 2019, from </a:t>
            </a:r>
            <a:r>
              <a:rPr lang="en-US" i="1" dirty="0" err="1"/>
              <a:t>SciELO</a:t>
            </a:r>
            <a:r>
              <a:rPr lang="en-US" i="1" dirty="0"/>
              <a:t> in Perspective</a:t>
            </a:r>
            <a:r>
              <a:rPr lang="en-US" dirty="0"/>
              <a:t>: </a:t>
            </a:r>
            <a:r>
              <a:rPr lang="en-US" u="sng" dirty="0">
                <a:hlinkClick r:id="rId10"/>
              </a:rPr>
              <a:t>https://web.archive.org/web/20190405102043/https://blog.scielo.org/en/2015/08/02/motion-to-repudiate-mr-jeffrey-bealls-classist-attack-on-scielo/</a:t>
            </a:r>
            <a:endParaRPr lang="en-US" dirty="0"/>
          </a:p>
          <a:p>
            <a:r>
              <a:rPr lang="en-US" dirty="0"/>
              <a:t>Raju, R. (2018, February 7). Predatory publishing from a global south perspective. Retrieved April 5, 2019, from </a:t>
            </a:r>
            <a:r>
              <a:rPr lang="en-US" i="1" dirty="0"/>
              <a:t>Library Publishing Coalition Blog</a:t>
            </a:r>
            <a:r>
              <a:rPr lang="en-US" dirty="0"/>
              <a:t>: </a:t>
            </a:r>
            <a:r>
              <a:rPr lang="en-US" u="sng" dirty="0">
                <a:hlinkClick r:id="rId11"/>
              </a:rPr>
              <a:t>https://librarypublishing.org/predatory-publishing-global-south-perspective/</a:t>
            </a:r>
            <a:endParaRPr lang="en-US" dirty="0"/>
          </a:p>
          <a:p>
            <a:r>
              <a:rPr lang="en-US" dirty="0" err="1"/>
              <a:t>Roh</a:t>
            </a:r>
            <a:r>
              <a:rPr lang="en-US" dirty="0"/>
              <a:t>, C. (2018). Scholarly Communication in a Time of Change: Considering the Impact of Bias, Diversity, and Traditional Publishing Structures as Scholarly Communication Moves to New Platforms and Systems (Talk Transcript). Presented at the California Academic Research Libraries. Retrieved from </a:t>
            </a:r>
            <a:r>
              <a:rPr lang="en-US" u="sng" dirty="0">
                <a:hlinkClick r:id="rId12"/>
              </a:rPr>
              <a:t>https://works.bepress.com/charlotteroh/43/</a:t>
            </a:r>
            <a:r>
              <a:rPr lang="en-US" dirty="0"/>
              <a:t> </a:t>
            </a:r>
          </a:p>
          <a:p>
            <a:r>
              <a:rPr lang="en-US" dirty="0" err="1"/>
              <a:t>Seiberth</a:t>
            </a:r>
            <a:r>
              <a:rPr lang="en-US" dirty="0"/>
              <a:t>, S., Yoshioka, J., &amp; Smith, D. (2017). Measuring Prejudice: Race Sciences of the 18-19th Centuries. Retrieved from: </a:t>
            </a:r>
            <a:r>
              <a:rPr lang="en-US" u="sng" dirty="0">
                <a:hlinkClick r:id="rId13"/>
              </a:rPr>
              <a:t>http://scalar.usc.edu/works/measuring-prejudice/</a:t>
            </a:r>
            <a:endParaRPr lang="en-US" dirty="0"/>
          </a:p>
          <a:p>
            <a:r>
              <a:rPr lang="en-US" dirty="0"/>
              <a:t>Waltz, M. M. (2015). Mothers and Autism: The Evolution of a Discourse of Blame. </a:t>
            </a:r>
            <a:r>
              <a:rPr lang="en-US" i="1" dirty="0"/>
              <a:t>AMA Journal of Ethics</a:t>
            </a:r>
            <a:r>
              <a:rPr lang="en-US" dirty="0"/>
              <a:t>, </a:t>
            </a:r>
            <a:r>
              <a:rPr lang="en-US" i="1" dirty="0"/>
              <a:t>17</a:t>
            </a:r>
            <a:r>
              <a:rPr lang="en-US" dirty="0"/>
              <a:t>(4), 353–358. </a:t>
            </a:r>
            <a:r>
              <a:rPr lang="en-US" u="sng" dirty="0">
                <a:hlinkClick r:id="rId14"/>
              </a:rPr>
              <a:t>https://doi.org/10.1001/journalofethics.2015.17.4.mhst1-1504.</a:t>
            </a:r>
            <a:endParaRPr lang="en-US" dirty="0"/>
          </a:p>
          <a:p>
            <a:r>
              <a:rPr lang="en-US" dirty="0"/>
              <a:t>Woolf, V. (1938). </a:t>
            </a:r>
            <a:r>
              <a:rPr lang="en-US" i="1" dirty="0"/>
              <a:t>Three guineas</a:t>
            </a:r>
            <a:r>
              <a:rPr lang="en-US" dirty="0"/>
              <a:t>. New York: Harcourt, Brace and Co.</a:t>
            </a:r>
          </a:p>
          <a:p>
            <a:r>
              <a:rPr lang="en-US" dirty="0"/>
              <a:t>Zhang, S. (2017, June 2). The One-Paragraph Letter From 1980 That Fueled the Opioid Crisis. </a:t>
            </a:r>
            <a:r>
              <a:rPr lang="en-US" i="1" dirty="0"/>
              <a:t>The Atlantic</a:t>
            </a:r>
            <a:r>
              <a:rPr lang="en-US" dirty="0"/>
              <a:t>. Retrieved from </a:t>
            </a:r>
            <a:r>
              <a:rPr lang="en-US" u="sng" dirty="0">
                <a:hlinkClick r:id="rId15"/>
              </a:rPr>
              <a:t>https://www.theatlantic.com/health/archive/2017/06/nejm-letter-opioids/528840/</a:t>
            </a:r>
            <a:r>
              <a:rPr lang="en-US" dirty="0"/>
              <a:t> </a:t>
            </a:r>
          </a:p>
        </p:txBody>
      </p:sp>
    </p:spTree>
    <p:extLst>
      <p:ext uri="{BB962C8B-B14F-4D97-AF65-F5344CB8AC3E}">
        <p14:creationId xmlns:p14="http://schemas.microsoft.com/office/powerpoint/2010/main" val="219039671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Shape 136"/>
          <p:cNvSpPr txBox="1">
            <a:spLocks noGrp="1"/>
          </p:cNvSpPr>
          <p:nvPr>
            <p:ph type="ctrTitle"/>
          </p:nvPr>
        </p:nvSpPr>
        <p:spPr>
          <a:xfrm>
            <a:off x="2286000" y="1719935"/>
            <a:ext cx="7924800" cy="1640873"/>
          </a:xfrm>
          <a:prstGeom prst="rect">
            <a:avLst/>
          </a:prstGeom>
          <a:noFill/>
          <a:ln>
            <a:noFill/>
          </a:ln>
        </p:spPr>
        <p:txBody>
          <a:bodyPr wrap="square" lIns="91425" tIns="45700" rIns="91425" bIns="45700" anchor="b" anchorCtr="0">
            <a:noAutofit/>
          </a:bodyPr>
          <a:lstStyle/>
          <a:p>
            <a:pPr lvl="0">
              <a:buClr>
                <a:srgbClr val="3366FF"/>
              </a:buClr>
              <a:buSzPct val="25000"/>
            </a:pPr>
            <a:r>
              <a:rPr lang="en" sz="4400" b="1" dirty="0">
                <a:solidFill>
                  <a:srgbClr val="3366FF"/>
                </a:solidFill>
                <a:latin typeface="Arial" panose="020B0604020202020204" pitchFamily="34" charset="0"/>
                <a:cs typeface="Arial" panose="020B0604020202020204" pitchFamily="34" charset="0"/>
              </a:rPr>
              <a:t>Consumer Health Information Justice</a:t>
            </a:r>
          </a:p>
        </p:txBody>
      </p:sp>
      <p:sp>
        <p:nvSpPr>
          <p:cNvPr id="137" name="Shape 137"/>
          <p:cNvSpPr txBox="1">
            <a:spLocks noGrp="1"/>
          </p:cNvSpPr>
          <p:nvPr>
            <p:ph type="subTitle" idx="1"/>
          </p:nvPr>
        </p:nvSpPr>
        <p:spPr>
          <a:xfrm>
            <a:off x="2133600" y="3360808"/>
            <a:ext cx="7924800" cy="1442531"/>
          </a:xfrm>
          <a:prstGeom prst="rect">
            <a:avLst/>
          </a:prstGeom>
          <a:noFill/>
          <a:ln>
            <a:noFill/>
          </a:ln>
        </p:spPr>
        <p:txBody>
          <a:bodyPr wrap="square" lIns="91425" tIns="45700" rIns="91425" bIns="45700" anchor="t" anchorCtr="0">
            <a:noAutofit/>
          </a:bodyPr>
          <a:lstStyle/>
          <a:p>
            <a:pPr algn="r">
              <a:spcBef>
                <a:spcPts val="0"/>
              </a:spcBef>
              <a:buSzPct val="25000"/>
            </a:pPr>
            <a:r>
              <a:rPr lang="en" sz="2800" dirty="0">
                <a:solidFill>
                  <a:srgbClr val="C00000"/>
                </a:solidFill>
              </a:rPr>
              <a:t>Beth St. Jean, Associate Professor</a:t>
            </a:r>
          </a:p>
          <a:p>
            <a:pPr algn="r">
              <a:spcBef>
                <a:spcPts val="0"/>
              </a:spcBef>
              <a:buSzPct val="25000"/>
            </a:pPr>
            <a:r>
              <a:rPr lang="en" sz="2800" dirty="0">
                <a:solidFill>
                  <a:srgbClr val="C00000"/>
                </a:solidFill>
              </a:rPr>
              <a:t>Gagan Jindal, Doctoral Candidate</a:t>
            </a:r>
          </a:p>
          <a:p>
            <a:pPr algn="r">
              <a:spcBef>
                <a:spcPts val="0"/>
              </a:spcBef>
              <a:buSzPct val="25000"/>
            </a:pPr>
            <a:r>
              <a:rPr lang="en" sz="2800" dirty="0">
                <a:solidFill>
                  <a:srgbClr val="C00000"/>
                </a:solidFill>
              </a:rPr>
              <a:t>Yuting Liao, Doctoral Candidate</a:t>
            </a:r>
          </a:p>
        </p:txBody>
      </p:sp>
      <p:sp>
        <p:nvSpPr>
          <p:cNvPr id="138" name="Shape 138"/>
          <p:cNvSpPr txBox="1"/>
          <p:nvPr/>
        </p:nvSpPr>
        <p:spPr>
          <a:xfrm>
            <a:off x="5562600" y="6019800"/>
            <a:ext cx="4953000" cy="789282"/>
          </a:xfrm>
          <a:prstGeom prst="rect">
            <a:avLst/>
          </a:prstGeom>
          <a:noFill/>
          <a:ln>
            <a:noFill/>
          </a:ln>
        </p:spPr>
        <p:txBody>
          <a:bodyPr wrap="square" lIns="91425" tIns="45700" rIns="91425" bIns="45700" anchor="t" anchorCtr="0">
            <a:noAutofit/>
          </a:bodyPr>
          <a:lstStyle/>
          <a:p>
            <a:pPr algn="r" defTabSz="914400">
              <a:buSzPct val="25000"/>
            </a:pPr>
            <a:r>
              <a:rPr lang="en" sz="2400" kern="0" dirty="0">
                <a:solidFill>
                  <a:srgbClr val="000000"/>
                </a:solidFill>
                <a:latin typeface="Arial"/>
                <a:cs typeface="Arial"/>
                <a:sym typeface="Arial"/>
              </a:rPr>
              <a:t>MLA ‘19 Annual Meeting</a:t>
            </a:r>
          </a:p>
          <a:p>
            <a:pPr algn="r" defTabSz="914400">
              <a:buSzPct val="25000"/>
            </a:pPr>
            <a:r>
              <a:rPr lang="en" sz="2400" kern="0" dirty="0">
                <a:solidFill>
                  <a:srgbClr val="000000"/>
                </a:solidFill>
                <a:latin typeface="Arial"/>
                <a:cs typeface="Arial"/>
                <a:sym typeface="Arial"/>
              </a:rPr>
              <a:t>May 5, 2019</a:t>
            </a:r>
          </a:p>
        </p:txBody>
      </p:sp>
      <p:pic>
        <p:nvPicPr>
          <p:cNvPr id="139" name="Shape 139" descr="http://www.university-directory.eu/instlogos/US-College-of-Information-Studies--University-of-Maryland.jpg"/>
          <p:cNvPicPr preferRelativeResize="0"/>
          <p:nvPr/>
        </p:nvPicPr>
        <p:blipFill rotWithShape="1">
          <a:blip r:embed="rId3">
            <a:alphaModFix/>
          </a:blip>
          <a:srcRect/>
          <a:stretch/>
        </p:blipFill>
        <p:spPr>
          <a:xfrm>
            <a:off x="1600201" y="442892"/>
            <a:ext cx="3874875" cy="1206150"/>
          </a:xfrm>
          <a:prstGeom prst="rect">
            <a:avLst/>
          </a:prstGeom>
          <a:noFill/>
          <a:ln>
            <a:noFill/>
          </a:ln>
        </p:spPr>
      </p:pic>
      <p:pic>
        <p:nvPicPr>
          <p:cNvPr id="140" name="Shape 140"/>
          <p:cNvPicPr preferRelativeResize="0"/>
          <p:nvPr/>
        </p:nvPicPr>
        <p:blipFill>
          <a:blip r:embed="rId4">
            <a:alphaModFix/>
          </a:blip>
          <a:stretch>
            <a:fillRect/>
          </a:stretch>
        </p:blipFill>
        <p:spPr>
          <a:xfrm>
            <a:off x="7772400" y="457202"/>
            <a:ext cx="2791868" cy="1066799"/>
          </a:xfrm>
          <a:prstGeom prst="rect">
            <a:avLst/>
          </a:prstGeom>
          <a:noFill/>
          <a:ln>
            <a:noFill/>
          </a:ln>
        </p:spPr>
      </p:pic>
      <p:sp>
        <p:nvSpPr>
          <p:cNvPr id="2" name="TextBox 1"/>
          <p:cNvSpPr txBox="1"/>
          <p:nvPr/>
        </p:nvSpPr>
        <p:spPr>
          <a:xfrm>
            <a:off x="1676400" y="4724400"/>
            <a:ext cx="8811668" cy="1292662"/>
          </a:xfrm>
          <a:prstGeom prst="rect">
            <a:avLst/>
          </a:prstGeom>
          <a:noFill/>
        </p:spPr>
        <p:txBody>
          <a:bodyPr wrap="square" rtlCol="0">
            <a:spAutoFit/>
          </a:bodyPr>
          <a:lstStyle/>
          <a:p>
            <a:pPr algn="ctr" defTabSz="914400"/>
            <a:r>
              <a:rPr lang="en-US" sz="2600" i="1" kern="0" dirty="0">
                <a:solidFill>
                  <a:srgbClr val="0000FF"/>
                </a:solidFill>
                <a:latin typeface="Arial"/>
                <a:cs typeface="Arial"/>
                <a:sym typeface="Arial"/>
              </a:rPr>
              <a:t>“Of all the forms of inequality, injustice in health is the most shocking and the most inhuman because it often results </a:t>
            </a:r>
            <a:r>
              <a:rPr lang="en-US" sz="2600" i="1" kern="0" dirty="0">
                <a:solidFill>
                  <a:srgbClr val="0000FF"/>
                </a:solidFill>
                <a:latin typeface="Arial"/>
                <a:cs typeface="Arial"/>
                <a:sym typeface="Arial"/>
              </a:rPr>
              <a:t/>
            </a:r>
            <a:br>
              <a:rPr lang="en-US" sz="2600" i="1" kern="0" dirty="0">
                <a:solidFill>
                  <a:srgbClr val="0000FF"/>
                </a:solidFill>
                <a:latin typeface="Arial"/>
                <a:cs typeface="Arial"/>
                <a:sym typeface="Arial"/>
              </a:rPr>
            </a:br>
            <a:r>
              <a:rPr lang="en-US" sz="2600" i="1" kern="0" dirty="0">
                <a:solidFill>
                  <a:srgbClr val="0000FF"/>
                </a:solidFill>
                <a:latin typeface="Arial"/>
                <a:cs typeface="Arial"/>
                <a:sym typeface="Arial"/>
              </a:rPr>
              <a:t>in </a:t>
            </a:r>
            <a:r>
              <a:rPr lang="en-US" sz="2600" i="1" kern="0" dirty="0">
                <a:solidFill>
                  <a:srgbClr val="0000FF"/>
                </a:solidFill>
                <a:latin typeface="Arial"/>
                <a:cs typeface="Arial"/>
                <a:sym typeface="Arial"/>
              </a:rPr>
              <a:t>physical death.” (Dr. Martin Luther King, Jr., 1966)</a:t>
            </a:r>
          </a:p>
        </p:txBody>
      </p:sp>
    </p:spTree>
    <p:extLst>
      <p:ext uri="{BB962C8B-B14F-4D97-AF65-F5344CB8AC3E}">
        <p14:creationId xmlns:p14="http://schemas.microsoft.com/office/powerpoint/2010/main" val="21972993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5000" y="381000"/>
            <a:ext cx="8305800" cy="609600"/>
          </a:xfrm>
        </p:spPr>
        <p:txBody>
          <a:bodyPr/>
          <a:lstStyle/>
          <a:p>
            <a:r>
              <a:rPr lang="en-US" dirty="0"/>
              <a:t>Outline</a:t>
            </a:r>
          </a:p>
        </p:txBody>
      </p:sp>
      <p:sp>
        <p:nvSpPr>
          <p:cNvPr id="3" name="Text Placeholder 2"/>
          <p:cNvSpPr>
            <a:spLocks noGrp="1"/>
          </p:cNvSpPr>
          <p:nvPr>
            <p:ph type="body" idx="1"/>
          </p:nvPr>
        </p:nvSpPr>
        <p:spPr>
          <a:xfrm>
            <a:off x="1752600" y="990600"/>
            <a:ext cx="8686800" cy="5791200"/>
          </a:xfrm>
        </p:spPr>
        <p:txBody>
          <a:bodyPr/>
          <a:lstStyle/>
          <a:p>
            <a:r>
              <a:rPr lang="en-US" b="1" dirty="0">
                <a:solidFill>
                  <a:srgbClr val="6600FF"/>
                </a:solidFill>
              </a:rPr>
              <a:t>Introduction</a:t>
            </a:r>
          </a:p>
          <a:p>
            <a:pPr lvl="1"/>
            <a:r>
              <a:rPr lang="en-US" sz="2200" dirty="0"/>
              <a:t>Consumer Health Information Behavior (CHIB)</a:t>
            </a:r>
          </a:p>
          <a:p>
            <a:pPr lvl="1"/>
            <a:r>
              <a:rPr lang="en-US" sz="2200" dirty="0"/>
              <a:t>Health Justice</a:t>
            </a:r>
          </a:p>
          <a:p>
            <a:pPr lvl="1"/>
            <a:r>
              <a:rPr lang="en-US" sz="2200" dirty="0"/>
              <a:t>CHIB 	 Health Justice</a:t>
            </a:r>
          </a:p>
          <a:p>
            <a:pPr lvl="1">
              <a:spcAft>
                <a:spcPts val="300"/>
              </a:spcAft>
            </a:pPr>
            <a:r>
              <a:rPr lang="en-US" sz="2200" dirty="0"/>
              <a:t>Health Literacy / Disparities in Health Literacy</a:t>
            </a:r>
          </a:p>
          <a:p>
            <a:pPr>
              <a:spcAft>
                <a:spcPts val="300"/>
              </a:spcAft>
            </a:pPr>
            <a:r>
              <a:rPr lang="en-US" b="1" u="sng" dirty="0">
                <a:solidFill>
                  <a:srgbClr val="6600FF"/>
                </a:solidFill>
              </a:rPr>
              <a:t>Study 1:</a:t>
            </a:r>
            <a:r>
              <a:rPr lang="en-US" b="1" dirty="0">
                <a:solidFill>
                  <a:srgbClr val="6600FF"/>
                </a:solidFill>
              </a:rPr>
              <a:t> </a:t>
            </a:r>
            <a:r>
              <a:rPr lang="en-US" dirty="0"/>
              <a:t>Is Ignorance Really Bliss?: </a:t>
            </a:r>
            <a:r>
              <a:rPr lang="en-US" b="1" dirty="0">
                <a:solidFill>
                  <a:schemeClr val="tx2">
                    <a:lumMod val="50000"/>
                  </a:schemeClr>
                </a:solidFill>
              </a:rPr>
              <a:t>Exploring the Interrelationships Among Information Avoidance, Health Literacy and Health Justice </a:t>
            </a:r>
            <a:r>
              <a:rPr lang="en-US" dirty="0"/>
              <a:t>(St. Jean, Jindal, &amp; Liao, 2017)</a:t>
            </a:r>
          </a:p>
          <a:p>
            <a:pPr>
              <a:spcAft>
                <a:spcPts val="300"/>
              </a:spcAft>
            </a:pPr>
            <a:r>
              <a:rPr lang="en-US" b="1" u="sng" dirty="0">
                <a:solidFill>
                  <a:srgbClr val="6600FF"/>
                </a:solidFill>
              </a:rPr>
              <a:t>Study 2: </a:t>
            </a:r>
            <a:r>
              <a:rPr lang="en-US" b="1" dirty="0">
                <a:solidFill>
                  <a:schemeClr val="tx2">
                    <a:lumMod val="50000"/>
                  </a:schemeClr>
                </a:solidFill>
              </a:rPr>
              <a:t>Factors motivating, demotivating, or impeding information seeking and use by people with type 2 diabetes</a:t>
            </a:r>
            <a:r>
              <a:rPr lang="en-US" dirty="0"/>
              <a:t>: A call to work toward preventing, identifying, and addressing incognizance (St. Jean, 2017)</a:t>
            </a:r>
          </a:p>
          <a:p>
            <a:pPr>
              <a:spcAft>
                <a:spcPts val="300"/>
              </a:spcAft>
            </a:pPr>
            <a:r>
              <a:rPr lang="en-US" b="1" dirty="0">
                <a:solidFill>
                  <a:srgbClr val="6600FF"/>
                </a:solidFill>
              </a:rPr>
              <a:t>CHIB Model of Health (In)Justice</a:t>
            </a:r>
          </a:p>
          <a:p>
            <a:r>
              <a:rPr lang="en-US" b="1" dirty="0">
                <a:solidFill>
                  <a:srgbClr val="6600FF"/>
                </a:solidFill>
              </a:rPr>
              <a:t>Future Work</a:t>
            </a:r>
          </a:p>
          <a:p>
            <a:endParaRPr lang="en-US" dirty="0"/>
          </a:p>
          <a:p>
            <a:endParaRPr lang="en-US" dirty="0"/>
          </a:p>
          <a:p>
            <a:endParaRPr lang="en-US" dirty="0"/>
          </a:p>
          <a:p>
            <a:endParaRPr lang="en-US" dirty="0"/>
          </a:p>
          <a:p>
            <a:endParaRPr lang="en-US" dirty="0"/>
          </a:p>
          <a:p>
            <a:endParaRPr lang="en-US" dirty="0"/>
          </a:p>
          <a:p>
            <a:endParaRPr lang="en-US" dirty="0"/>
          </a:p>
        </p:txBody>
      </p:sp>
      <p:cxnSp>
        <p:nvCxnSpPr>
          <p:cNvPr id="5" name="Straight Arrow Connector 4"/>
          <p:cNvCxnSpPr/>
          <p:nvPr/>
        </p:nvCxnSpPr>
        <p:spPr>
          <a:xfrm>
            <a:off x="3048000" y="2438400"/>
            <a:ext cx="609600" cy="0"/>
          </a:xfrm>
          <a:prstGeom prst="straightConnector1">
            <a:avLst/>
          </a:prstGeom>
          <a:ln w="635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546324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Tree>
    <p:extLst>
      <p:ext uri="{BB962C8B-B14F-4D97-AF65-F5344CB8AC3E}">
        <p14:creationId xmlns:p14="http://schemas.microsoft.com/office/powerpoint/2010/main" val="26523347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574FB-A7FA-4F13-8E1E-E04B9292407E}"/>
              </a:ext>
            </a:extLst>
          </p:cNvPr>
          <p:cNvSpPr>
            <a:spLocks noGrp="1"/>
          </p:cNvSpPr>
          <p:nvPr>
            <p:ph type="title"/>
          </p:nvPr>
        </p:nvSpPr>
        <p:spPr>
          <a:xfrm>
            <a:off x="1213658" y="137160"/>
            <a:ext cx="9601200" cy="1485900"/>
          </a:xfrm>
        </p:spPr>
        <p:txBody>
          <a:bodyPr/>
          <a:lstStyle/>
          <a:p>
            <a:r>
              <a:rPr lang="en-US" dirty="0"/>
              <a:t>Why Does It Matter? </a:t>
            </a:r>
          </a:p>
        </p:txBody>
      </p:sp>
      <p:sp>
        <p:nvSpPr>
          <p:cNvPr id="3" name="Content Placeholder 2">
            <a:extLst>
              <a:ext uri="{FF2B5EF4-FFF2-40B4-BE49-F238E27FC236}">
                <a16:creationId xmlns:a16="http://schemas.microsoft.com/office/drawing/2014/main" id="{090BB67A-E5B5-4843-980D-BD78BD55A1F6}"/>
              </a:ext>
            </a:extLst>
          </p:cNvPr>
          <p:cNvSpPr>
            <a:spLocks noGrp="1"/>
          </p:cNvSpPr>
          <p:nvPr>
            <p:ph sz="half" idx="1"/>
          </p:nvPr>
        </p:nvSpPr>
        <p:spPr>
          <a:xfrm>
            <a:off x="1371600" y="1687484"/>
            <a:ext cx="4447786" cy="5062451"/>
          </a:xfrm>
        </p:spPr>
        <p:txBody>
          <a:bodyPr>
            <a:normAutofit fontScale="55000" lnSpcReduction="20000"/>
          </a:bodyPr>
          <a:lstStyle/>
          <a:p>
            <a:r>
              <a:rPr lang="en-US" sz="3600" dirty="0">
                <a:hlinkClick r:id="rId2"/>
              </a:rPr>
              <a:t>46033</a:t>
            </a:r>
            <a:r>
              <a:rPr lang="en-US" sz="3600" dirty="0"/>
              <a:t> </a:t>
            </a:r>
          </a:p>
          <a:p>
            <a:pPr lvl="1"/>
            <a:r>
              <a:rPr lang="en-US" sz="3600" dirty="0"/>
              <a:t>High School Graduates: 99%</a:t>
            </a:r>
          </a:p>
          <a:p>
            <a:pPr lvl="1"/>
            <a:r>
              <a:rPr lang="en-US" sz="3600" dirty="0"/>
              <a:t>Median Household Income: $124,712 </a:t>
            </a:r>
          </a:p>
          <a:p>
            <a:pPr marL="457200" lvl="1" indent="0">
              <a:buNone/>
            </a:pPr>
            <a:endParaRPr lang="en-US" sz="3600" dirty="0"/>
          </a:p>
          <a:p>
            <a:r>
              <a:rPr lang="en-US" sz="3600" dirty="0">
                <a:hlinkClick r:id="rId2"/>
              </a:rPr>
              <a:t>46225</a:t>
            </a:r>
            <a:endParaRPr lang="en-US" sz="3600" dirty="0"/>
          </a:p>
          <a:p>
            <a:pPr lvl="1"/>
            <a:r>
              <a:rPr lang="en-US" sz="3600" dirty="0"/>
              <a:t>High School Graduates: 69.3%</a:t>
            </a:r>
          </a:p>
          <a:p>
            <a:pPr lvl="1"/>
            <a:r>
              <a:rPr lang="en-US" sz="3600" dirty="0"/>
              <a:t>Median Household Income: $33,688 </a:t>
            </a:r>
          </a:p>
          <a:p>
            <a:pPr lvl="1"/>
            <a:endParaRPr lang="en-US" dirty="0"/>
          </a:p>
          <a:p>
            <a:pPr lvl="1"/>
            <a:endParaRPr lang="en-US" dirty="0"/>
          </a:p>
          <a:p>
            <a:pPr marL="0" indent="0" algn="ctr">
              <a:buNone/>
            </a:pPr>
            <a:r>
              <a:rPr lang="en-US" sz="5100" b="1" dirty="0"/>
              <a:t>28 miles and 14 years of life</a:t>
            </a:r>
          </a:p>
          <a:p>
            <a:pPr marL="0" indent="0">
              <a:buNone/>
            </a:pPr>
            <a:endParaRPr lang="en-US" dirty="0"/>
          </a:p>
          <a:p>
            <a:pPr marL="0" indent="0">
              <a:buNone/>
            </a:pPr>
            <a:endParaRPr lang="en-US" dirty="0"/>
          </a:p>
          <a:p>
            <a:pPr marL="0" indent="0">
              <a:buNone/>
            </a:pPr>
            <a:endParaRPr lang="en-US" dirty="0"/>
          </a:p>
          <a:p>
            <a:pPr marL="0" indent="0" algn="r">
              <a:buNone/>
            </a:pPr>
            <a:r>
              <a:rPr lang="en-US" sz="1600" dirty="0"/>
              <a:t>(Source: 2013-2017 American Community Survey 5-Year Estimates)</a:t>
            </a:r>
          </a:p>
          <a:p>
            <a:endParaRPr lang="en-US" dirty="0"/>
          </a:p>
        </p:txBody>
      </p:sp>
      <p:pic>
        <p:nvPicPr>
          <p:cNvPr id="6" name="Content Placeholder 5">
            <a:hlinkClick r:id="rId3"/>
            <a:extLst>
              <a:ext uri="{FF2B5EF4-FFF2-40B4-BE49-F238E27FC236}">
                <a16:creationId xmlns:a16="http://schemas.microsoft.com/office/drawing/2014/main" id="{9D86758E-6B3B-4ED1-9863-8CF01E5403AE}"/>
              </a:ext>
            </a:extLst>
          </p:cNvPr>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l="9690" t="5339" r="2816" b="4604"/>
          <a:stretch/>
        </p:blipFill>
        <p:spPr>
          <a:xfrm>
            <a:off x="6978008" y="1687484"/>
            <a:ext cx="3978823" cy="3978822"/>
          </a:xfrm>
        </p:spPr>
      </p:pic>
      <p:sp>
        <p:nvSpPr>
          <p:cNvPr id="7" name="TextBox 6">
            <a:extLst>
              <a:ext uri="{FF2B5EF4-FFF2-40B4-BE49-F238E27FC236}">
                <a16:creationId xmlns:a16="http://schemas.microsoft.com/office/drawing/2014/main" id="{302AE56B-5563-4239-B59F-541B0A378D5C}"/>
              </a:ext>
            </a:extLst>
          </p:cNvPr>
          <p:cNvSpPr txBox="1"/>
          <p:nvPr/>
        </p:nvSpPr>
        <p:spPr>
          <a:xfrm>
            <a:off x="6727970" y="6038463"/>
            <a:ext cx="4677092" cy="276999"/>
          </a:xfrm>
          <a:prstGeom prst="rect">
            <a:avLst/>
          </a:prstGeom>
          <a:noFill/>
        </p:spPr>
        <p:txBody>
          <a:bodyPr wrap="square" rtlCol="0">
            <a:spAutoFit/>
          </a:bodyPr>
          <a:lstStyle/>
          <a:p>
            <a:r>
              <a:rPr lang="en-US" sz="1200" dirty="0">
                <a:hlinkClick r:id="rId3"/>
              </a:rPr>
              <a:t>Worlds Apart: Gaps in Life Expectancy in the Indianapolis Metro Area</a:t>
            </a:r>
            <a:endParaRPr lang="en-US" sz="1200" dirty="0"/>
          </a:p>
        </p:txBody>
      </p:sp>
      <p:sp>
        <p:nvSpPr>
          <p:cNvPr id="4" name="TextBox 3"/>
          <p:cNvSpPr txBox="1"/>
          <p:nvPr/>
        </p:nvSpPr>
        <p:spPr>
          <a:xfrm>
            <a:off x="6537761" y="1253728"/>
            <a:ext cx="4859315" cy="369332"/>
          </a:xfrm>
          <a:prstGeom prst="rect">
            <a:avLst/>
          </a:prstGeom>
          <a:noFill/>
        </p:spPr>
        <p:txBody>
          <a:bodyPr wrap="square" rtlCol="0">
            <a:spAutoFit/>
          </a:bodyPr>
          <a:lstStyle/>
          <a:p>
            <a:r>
              <a:rPr lang="en-US" dirty="0" smtClean="0"/>
              <a:t>Life Expectancy in the Indianapolis Metro Area</a:t>
            </a:r>
            <a:endParaRPr lang="en-US" dirty="0"/>
          </a:p>
        </p:txBody>
      </p:sp>
    </p:spTree>
    <p:extLst>
      <p:ext uri="{BB962C8B-B14F-4D97-AF65-F5344CB8AC3E}">
        <p14:creationId xmlns:p14="http://schemas.microsoft.com/office/powerpoint/2010/main" val="58420453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1752600" y="457200"/>
            <a:ext cx="8839200" cy="556344"/>
          </a:xfrm>
          <a:prstGeom prst="rect">
            <a:avLst/>
          </a:prstGeom>
          <a:noFill/>
          <a:ln>
            <a:noFill/>
          </a:ln>
        </p:spPr>
        <p:txBody>
          <a:bodyPr wrap="square" lIns="91425" tIns="45700" rIns="91425" bIns="45700" anchor="ctr" anchorCtr="0">
            <a:noAutofit/>
          </a:bodyPr>
          <a:lstStyle/>
          <a:p>
            <a:pPr>
              <a:buSzPct val="25000"/>
            </a:pPr>
            <a:r>
              <a:rPr lang="en" sz="3200" dirty="0"/>
              <a:t>Consumer Health Information Behavior (CHIB)</a:t>
            </a:r>
          </a:p>
        </p:txBody>
      </p:sp>
      <p:sp>
        <p:nvSpPr>
          <p:cNvPr id="147" name="Shape 147"/>
          <p:cNvSpPr txBox="1">
            <a:spLocks noGrp="1"/>
          </p:cNvSpPr>
          <p:nvPr>
            <p:ph type="body" idx="1"/>
          </p:nvPr>
        </p:nvSpPr>
        <p:spPr>
          <a:xfrm>
            <a:off x="1600200" y="1143001"/>
            <a:ext cx="8839200" cy="1905000"/>
          </a:xfrm>
          <a:prstGeom prst="rect">
            <a:avLst/>
          </a:prstGeom>
          <a:noFill/>
          <a:ln>
            <a:noFill/>
          </a:ln>
        </p:spPr>
        <p:txBody>
          <a:bodyPr wrap="square" lIns="91425" tIns="45700" rIns="91425" bIns="45700" anchor="t" anchorCtr="0">
            <a:noAutofit/>
          </a:bodyPr>
          <a:lstStyle/>
          <a:p>
            <a:pPr indent="-182880">
              <a:spcBef>
                <a:spcPts val="0"/>
              </a:spcBef>
              <a:spcAft>
                <a:spcPts val="1200"/>
              </a:spcAft>
            </a:pPr>
            <a:r>
              <a:rPr lang="en-US" sz="2800" dirty="0"/>
              <a:t>Umbrella term encompassing people’s health-related </a:t>
            </a:r>
            <a:r>
              <a:rPr lang="en-US" sz="2800" dirty="0">
                <a:solidFill>
                  <a:srgbClr val="CC00FF"/>
                </a:solidFill>
              </a:rPr>
              <a:t>information needs </a:t>
            </a:r>
            <a:r>
              <a:rPr lang="en-US" sz="2800" dirty="0"/>
              <a:t>and the </a:t>
            </a:r>
            <a:r>
              <a:rPr lang="en-US" sz="2800" dirty="0">
                <a:solidFill>
                  <a:srgbClr val="CC00FF"/>
                </a:solidFill>
              </a:rPr>
              <a:t>activities</a:t>
            </a:r>
            <a:r>
              <a:rPr lang="en-US" sz="2800" dirty="0"/>
              <a:t> in which they </a:t>
            </a:r>
            <a:r>
              <a:rPr lang="en-US" sz="2800" dirty="0">
                <a:solidFill>
                  <a:srgbClr val="CC00FF"/>
                </a:solidFill>
              </a:rPr>
              <a:t>engage (or not) </a:t>
            </a:r>
            <a:r>
              <a:rPr lang="en-US" sz="2800" dirty="0"/>
              <a:t>in order to seek, assess, manage, use, etc. health-related information. </a:t>
            </a:r>
          </a:p>
          <a:p>
            <a:pPr indent="-182880">
              <a:spcBef>
                <a:spcPts val="0"/>
              </a:spcBef>
              <a:spcAft>
                <a:spcPts val="1200"/>
              </a:spcAft>
            </a:pPr>
            <a:endParaRPr lang="en" sz="2800" dirty="0"/>
          </a:p>
          <a:p>
            <a:pPr marL="0" indent="0">
              <a:spcBef>
                <a:spcPts val="0"/>
              </a:spcBef>
              <a:spcAft>
                <a:spcPts val="1200"/>
              </a:spcAft>
              <a:buNone/>
            </a:pPr>
            <a:endParaRPr lang="en-US" sz="2800" dirty="0"/>
          </a:p>
          <a:p>
            <a:pPr indent="-182880">
              <a:spcBef>
                <a:spcPts val="560"/>
              </a:spcBef>
              <a:spcAft>
                <a:spcPts val="1200"/>
              </a:spcAft>
            </a:pPr>
            <a:endParaRPr lang="en" sz="2800" dirty="0"/>
          </a:p>
          <a:p>
            <a:pPr indent="-182880">
              <a:spcBef>
                <a:spcPts val="560"/>
              </a:spcBef>
              <a:spcAft>
                <a:spcPts val="1200"/>
              </a:spcAft>
            </a:pPr>
            <a:endParaRPr lang="en" sz="2800" dirty="0"/>
          </a:p>
        </p:txBody>
      </p:sp>
      <p:sp>
        <p:nvSpPr>
          <p:cNvPr id="2" name="AutoShape 2" descr="Image result for health on phone">
            <a:extLst>
              <a:ext uri="{FF2B5EF4-FFF2-40B4-BE49-F238E27FC236}">
                <a16:creationId xmlns:a16="http://schemas.microsoft.com/office/drawing/2014/main" id="{A4FBB29D-EB8A-4F48-8EDD-4E2FA774D67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a:endParaRPr lang="en-US" sz="1400" kern="0" dirty="0">
              <a:solidFill>
                <a:srgbClr val="000000"/>
              </a:solidFill>
              <a:latin typeface="Arial"/>
              <a:cs typeface="Arial"/>
              <a:sym typeface="Arial"/>
            </a:endParaRPr>
          </a:p>
        </p:txBody>
      </p:sp>
      <p:pic>
        <p:nvPicPr>
          <p:cNvPr id="7" name="Picture 6" descr="Tri Cities On A Dime: April 20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4143376"/>
            <a:ext cx="4343400" cy="2562225"/>
          </a:xfrm>
          <a:prstGeom prst="rect">
            <a:avLst/>
          </a:prstGeom>
          <a:ln>
            <a:noFill/>
          </a:ln>
        </p:spPr>
      </p:pic>
      <p:sp>
        <p:nvSpPr>
          <p:cNvPr id="4" name="TextBox 3"/>
          <p:cNvSpPr txBox="1"/>
          <p:nvPr/>
        </p:nvSpPr>
        <p:spPr>
          <a:xfrm>
            <a:off x="1981200" y="2971801"/>
            <a:ext cx="4114800" cy="3733799"/>
          </a:xfrm>
          <a:prstGeom prst="rect">
            <a:avLst/>
          </a:prstGeom>
          <a:noFill/>
          <a:ln>
            <a:noFill/>
          </a:ln>
        </p:spPr>
        <p:txBody>
          <a:bodyPr wrap="square" lIns="91425" tIns="45700" rIns="91425" bIns="45700" anchor="t" anchorCtr="0">
            <a:noAutofit/>
          </a:bodyPr>
          <a:lstStyle>
            <a:defPPr marR="0" lvl="0" algn="l" rtl="0">
              <a:lnSpc>
                <a:spcPct val="100000"/>
              </a:lnSpc>
              <a:spcBef>
                <a:spcPts val="0"/>
              </a:spcBef>
              <a:spcAft>
                <a:spcPts val="0"/>
              </a:spcAft>
            </a:defPPr>
            <a:lvl1pPr marL="182880" indent="-182880">
              <a:spcAft>
                <a:spcPts val="1200"/>
              </a:spcAft>
              <a:buClr>
                <a:schemeClr val="accent1"/>
              </a:buClr>
              <a:buSzPct val="85000"/>
              <a:buFont typeface="Arial"/>
              <a:buChar char="•"/>
              <a:defRPr sz="2800">
                <a:solidFill>
                  <a:schemeClr val="dk1"/>
                </a:solidFill>
              </a:defRPr>
            </a:lvl1pPr>
            <a:lvl2pPr marL="457200" indent="-82550">
              <a:spcBef>
                <a:spcPts val="400"/>
              </a:spcBef>
              <a:buClr>
                <a:schemeClr val="accent1"/>
              </a:buClr>
              <a:buSzPct val="85000"/>
              <a:buFont typeface="Arial"/>
              <a:buChar char="•"/>
              <a:defRPr sz="2000">
                <a:solidFill>
                  <a:schemeClr val="dk1"/>
                </a:solidFill>
              </a:defRPr>
            </a:lvl2pPr>
            <a:lvl3pPr marL="731520" indent="-82550">
              <a:spcBef>
                <a:spcPts val="360"/>
              </a:spcBef>
              <a:buClr>
                <a:schemeClr val="accent1"/>
              </a:buClr>
              <a:buSzPct val="90000"/>
              <a:buFont typeface="Arial"/>
              <a:buChar char="•"/>
              <a:defRPr sz="1800">
                <a:solidFill>
                  <a:schemeClr val="dk1"/>
                </a:solidFill>
              </a:defRPr>
            </a:lvl3pPr>
            <a:lvl4pPr marL="1005839" indent="-91439">
              <a:spcBef>
                <a:spcPts val="320"/>
              </a:spcBef>
              <a:buClr>
                <a:schemeClr val="accent1"/>
              </a:buClr>
              <a:buSzPct val="100000"/>
              <a:buFont typeface="Arial"/>
              <a:buChar char="•"/>
              <a:defRPr sz="1600">
                <a:solidFill>
                  <a:schemeClr val="dk1"/>
                </a:solidFill>
              </a:defRPr>
            </a:lvl4pPr>
            <a:lvl5pPr marL="1188720" indent="-58419">
              <a:spcBef>
                <a:spcPts val="280"/>
              </a:spcBef>
              <a:buClr>
                <a:schemeClr val="accent1"/>
              </a:buClr>
              <a:buSzPct val="100000"/>
              <a:buFont typeface="Arial"/>
              <a:buChar char="•"/>
              <a:defRPr>
                <a:solidFill>
                  <a:schemeClr val="dk1"/>
                </a:solidFill>
              </a:defRPr>
            </a:lvl5pPr>
            <a:lvl6pPr marL="1371600" indent="-107950">
              <a:spcBef>
                <a:spcPts val="260"/>
              </a:spcBef>
              <a:buClr>
                <a:schemeClr val="accent1"/>
              </a:buClr>
              <a:buSzPct val="100000"/>
              <a:buFont typeface="Arial"/>
              <a:buChar char="•"/>
              <a:defRPr sz="1300">
                <a:solidFill>
                  <a:schemeClr val="dk1"/>
                </a:solidFill>
              </a:defRPr>
            </a:lvl6pPr>
            <a:lvl7pPr marL="1554480" indent="-100330">
              <a:spcBef>
                <a:spcPts val="260"/>
              </a:spcBef>
              <a:buClr>
                <a:schemeClr val="accent1"/>
              </a:buClr>
              <a:buSzPct val="100000"/>
              <a:buFont typeface="Arial"/>
              <a:buChar char="•"/>
              <a:defRPr sz="1300">
                <a:solidFill>
                  <a:schemeClr val="dk1"/>
                </a:solidFill>
              </a:defRPr>
            </a:lvl7pPr>
            <a:lvl8pPr marL="1737360" indent="-105410">
              <a:spcBef>
                <a:spcPts val="260"/>
              </a:spcBef>
              <a:buClr>
                <a:schemeClr val="accent1"/>
              </a:buClr>
              <a:buSzPct val="100000"/>
              <a:buFont typeface="Arial"/>
              <a:buChar char="•"/>
              <a:defRPr sz="1300">
                <a:solidFill>
                  <a:schemeClr val="dk1"/>
                </a:solidFill>
              </a:defRPr>
            </a:lvl8pPr>
            <a:lvl9pPr marL="1920240" indent="-110489">
              <a:spcBef>
                <a:spcPts val="260"/>
              </a:spcBef>
              <a:buClr>
                <a:schemeClr val="accent1"/>
              </a:buClr>
              <a:buSzPct val="100000"/>
              <a:buFont typeface="Arial"/>
              <a:buChar char="•"/>
              <a:defRPr sz="1300">
                <a:solidFill>
                  <a:schemeClr val="dk1"/>
                </a:solidFill>
              </a:defRPr>
            </a:lvl9pPr>
          </a:lstStyle>
          <a:p>
            <a:pPr defTabSz="914400">
              <a:spcAft>
                <a:spcPts val="100"/>
              </a:spcAft>
              <a:buClr>
                <a:srgbClr val="4E67C8"/>
              </a:buClr>
            </a:pPr>
            <a:r>
              <a:rPr lang="en-US" sz="2600" kern="0" dirty="0">
                <a:solidFill>
                  <a:srgbClr val="0000FF"/>
                </a:solidFill>
                <a:latin typeface="Arial"/>
                <a:cs typeface="Arial"/>
                <a:sym typeface="Arial"/>
              </a:rPr>
              <a:t>Information Needs</a:t>
            </a:r>
          </a:p>
          <a:p>
            <a:pPr defTabSz="914400">
              <a:spcAft>
                <a:spcPts val="100"/>
              </a:spcAft>
              <a:buClr>
                <a:srgbClr val="4E67C8"/>
              </a:buClr>
            </a:pPr>
            <a:r>
              <a:rPr lang="en-US" sz="2600" kern="0" dirty="0">
                <a:solidFill>
                  <a:srgbClr val="0000FF"/>
                </a:solidFill>
                <a:latin typeface="Arial"/>
                <a:cs typeface="Arial"/>
                <a:sym typeface="Arial"/>
              </a:rPr>
              <a:t>Information Seeking</a:t>
            </a:r>
          </a:p>
          <a:p>
            <a:pPr defTabSz="914400">
              <a:spcAft>
                <a:spcPts val="100"/>
              </a:spcAft>
              <a:buClr>
                <a:srgbClr val="4E67C8"/>
              </a:buClr>
            </a:pPr>
            <a:r>
              <a:rPr lang="en-US" sz="2600" kern="0" dirty="0">
                <a:solidFill>
                  <a:srgbClr val="0000FF"/>
                </a:solidFill>
                <a:latin typeface="Arial"/>
                <a:cs typeface="Arial"/>
                <a:sym typeface="Arial"/>
              </a:rPr>
              <a:t>Information Avoidance</a:t>
            </a:r>
          </a:p>
          <a:p>
            <a:pPr defTabSz="914400">
              <a:spcAft>
                <a:spcPts val="100"/>
              </a:spcAft>
              <a:buClr>
                <a:srgbClr val="4E67C8"/>
              </a:buClr>
            </a:pPr>
            <a:r>
              <a:rPr lang="en-US" sz="2600" kern="0" dirty="0">
                <a:solidFill>
                  <a:srgbClr val="0000FF"/>
                </a:solidFill>
                <a:latin typeface="Arial"/>
                <a:cs typeface="Arial"/>
                <a:sym typeface="Arial"/>
              </a:rPr>
              <a:t>Information Management</a:t>
            </a:r>
          </a:p>
          <a:p>
            <a:pPr defTabSz="914400">
              <a:spcAft>
                <a:spcPts val="100"/>
              </a:spcAft>
              <a:buClr>
                <a:srgbClr val="4E67C8"/>
              </a:buClr>
            </a:pPr>
            <a:r>
              <a:rPr lang="en-US" sz="2600" kern="0" dirty="0">
                <a:solidFill>
                  <a:srgbClr val="0000FF"/>
                </a:solidFill>
                <a:latin typeface="Arial"/>
                <a:cs typeface="Arial"/>
                <a:sym typeface="Arial"/>
              </a:rPr>
              <a:t>Information Assessment</a:t>
            </a:r>
          </a:p>
          <a:p>
            <a:pPr defTabSz="914400">
              <a:spcAft>
                <a:spcPts val="100"/>
              </a:spcAft>
              <a:buClr>
                <a:srgbClr val="4E67C8"/>
              </a:buClr>
            </a:pPr>
            <a:r>
              <a:rPr lang="en-US" sz="2600" kern="0" dirty="0">
                <a:solidFill>
                  <a:srgbClr val="0000FF"/>
                </a:solidFill>
                <a:latin typeface="Arial"/>
                <a:cs typeface="Arial"/>
                <a:sym typeface="Arial"/>
              </a:rPr>
              <a:t>Information Sharing</a:t>
            </a:r>
          </a:p>
          <a:p>
            <a:pPr defTabSz="914400">
              <a:spcAft>
                <a:spcPts val="100"/>
              </a:spcAft>
              <a:buClr>
                <a:srgbClr val="4E67C8"/>
              </a:buClr>
            </a:pPr>
            <a:r>
              <a:rPr lang="en-US" sz="2600" kern="0" dirty="0">
                <a:solidFill>
                  <a:srgbClr val="0000FF"/>
                </a:solidFill>
                <a:latin typeface="Arial"/>
                <a:cs typeface="Arial"/>
                <a:sym typeface="Arial"/>
              </a:rPr>
              <a:t>Information Use</a:t>
            </a:r>
          </a:p>
          <a:p>
            <a:pPr defTabSz="914400">
              <a:spcAft>
                <a:spcPts val="100"/>
              </a:spcAft>
              <a:buClr>
                <a:srgbClr val="4E67C8"/>
              </a:buClr>
            </a:pPr>
            <a:r>
              <a:rPr lang="en-US" sz="2600" kern="0" dirty="0">
                <a:solidFill>
                  <a:srgbClr val="0000FF"/>
                </a:solidFill>
                <a:latin typeface="Arial"/>
                <a:cs typeface="Arial"/>
                <a:sym typeface="Arial"/>
              </a:rPr>
              <a:t>Information Non-Use</a:t>
            </a:r>
          </a:p>
          <a:p>
            <a:pPr defTabSz="914400">
              <a:spcAft>
                <a:spcPts val="100"/>
              </a:spcAft>
              <a:buClr>
                <a:srgbClr val="4E67C8"/>
              </a:buClr>
            </a:pPr>
            <a:r>
              <a:rPr lang="en-US" sz="2600" kern="0" dirty="0">
                <a:solidFill>
                  <a:srgbClr val="0000FF"/>
                </a:solidFill>
                <a:latin typeface="Arial"/>
                <a:cs typeface="Arial"/>
                <a:sym typeface="Arial"/>
              </a:rPr>
              <a:t>…..</a:t>
            </a:r>
          </a:p>
          <a:p>
            <a:pPr defTabSz="914400">
              <a:spcAft>
                <a:spcPts val="100"/>
              </a:spcAft>
              <a:buClr>
                <a:srgbClr val="4E67C8"/>
              </a:buClr>
            </a:pPr>
            <a:endParaRPr lang="en-US" sz="2600" kern="0" dirty="0">
              <a:solidFill>
                <a:srgbClr val="0000FF"/>
              </a:solidFill>
              <a:latin typeface="Arial"/>
              <a:cs typeface="Arial"/>
              <a:sym typeface="Arial"/>
            </a:endParaRPr>
          </a:p>
        </p:txBody>
      </p:sp>
      <p:grpSp>
        <p:nvGrpSpPr>
          <p:cNvPr id="15" name="Group 14"/>
          <p:cNvGrpSpPr/>
          <p:nvPr/>
        </p:nvGrpSpPr>
        <p:grpSpPr>
          <a:xfrm rot="20251061">
            <a:off x="6294618" y="2931494"/>
            <a:ext cx="4467810" cy="668021"/>
            <a:chOff x="4438978" y="3020011"/>
            <a:chExt cx="4467810" cy="680223"/>
          </a:xfrm>
        </p:grpSpPr>
        <p:sp>
          <p:nvSpPr>
            <p:cNvPr id="11" name="Plus 10"/>
            <p:cNvSpPr/>
            <p:nvPr/>
          </p:nvSpPr>
          <p:spPr>
            <a:xfrm>
              <a:off x="7188284" y="3210910"/>
              <a:ext cx="504276" cy="478253"/>
            </a:xfrm>
            <a:prstGeom prst="mathPlus">
              <a:avLst/>
            </a:prstGeom>
            <a:solidFill>
              <a:srgbClr val="C00000"/>
            </a:solidFill>
            <a:ln>
              <a:solidFill>
                <a:srgbClr val="00C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sz="1400" kern="0" dirty="0">
                <a:solidFill>
                  <a:srgbClr val="FFFFFF"/>
                </a:solidFill>
                <a:latin typeface="Arial"/>
                <a:sym typeface="Arial"/>
              </a:endParaRPr>
            </a:p>
          </p:txBody>
        </p:sp>
        <p:sp>
          <p:nvSpPr>
            <p:cNvPr id="14" name="Rectangle 13"/>
            <p:cNvSpPr/>
            <p:nvPr/>
          </p:nvSpPr>
          <p:spPr>
            <a:xfrm>
              <a:off x="4438978" y="3020011"/>
              <a:ext cx="2723823" cy="658137"/>
            </a:xfrm>
            <a:prstGeom prst="rect">
              <a:avLst/>
            </a:prstGeom>
            <a:noFill/>
          </p:spPr>
          <p:txBody>
            <a:bodyPr wrap="none" lIns="91440" tIns="45720" rIns="91440" bIns="45720">
              <a:spAutoFit/>
            </a:bodyPr>
            <a:lstStyle/>
            <a:p>
              <a:pPr algn="ctr" defTabSz="914400"/>
              <a:r>
                <a:rPr lang="en-US" sz="3600" b="1" kern="0" dirty="0">
                  <a:ln w="13462">
                    <a:solidFill>
                      <a:srgbClr val="5ECCF3"/>
                    </a:solidFill>
                    <a:prstDash val="solid"/>
                  </a:ln>
                  <a:solidFill>
                    <a:srgbClr val="CC0066"/>
                  </a:solidFill>
                  <a:effectLst>
                    <a:outerShdw dist="38100" dir="2700000" algn="bl" rotWithShape="0">
                      <a:srgbClr val="FF8021"/>
                    </a:outerShdw>
                  </a:effectLst>
                  <a:latin typeface="Arial"/>
                  <a:cs typeface="Arial"/>
                  <a:sym typeface="Arial"/>
                </a:rPr>
                <a:t>Information</a:t>
              </a:r>
            </a:p>
          </p:txBody>
        </p:sp>
        <p:sp>
          <p:nvSpPr>
            <p:cNvPr id="17" name="Rectangle 16"/>
            <p:cNvSpPr/>
            <p:nvPr/>
          </p:nvSpPr>
          <p:spPr>
            <a:xfrm>
              <a:off x="7696200" y="3042097"/>
              <a:ext cx="1210588" cy="658137"/>
            </a:xfrm>
            <a:prstGeom prst="rect">
              <a:avLst/>
            </a:prstGeom>
            <a:noFill/>
          </p:spPr>
          <p:txBody>
            <a:bodyPr wrap="none" lIns="91440" tIns="45720" rIns="91440" bIns="45720">
              <a:spAutoFit/>
            </a:bodyPr>
            <a:lstStyle/>
            <a:p>
              <a:pPr algn="ctr" defTabSz="914400"/>
              <a:r>
                <a:rPr lang="en-US" sz="3600" b="1" kern="0" dirty="0">
                  <a:ln w="13462">
                    <a:solidFill>
                      <a:srgbClr val="5ECCF3"/>
                    </a:solidFill>
                    <a:prstDash val="solid"/>
                  </a:ln>
                  <a:solidFill>
                    <a:srgbClr val="CC0066"/>
                  </a:solidFill>
                  <a:effectLst>
                    <a:outerShdw dist="38100" dir="2700000" algn="bl" rotWithShape="0">
                      <a:srgbClr val="FF8021"/>
                    </a:outerShdw>
                  </a:effectLst>
                  <a:latin typeface="Arial"/>
                  <a:cs typeface="Arial"/>
                  <a:sym typeface="Arial"/>
                </a:rPr>
                <a:t>Verb</a:t>
              </a:r>
            </a:p>
          </p:txBody>
        </p:sp>
      </p:grpSp>
    </p:spTree>
    <p:extLst>
      <p:ext uri="{BB962C8B-B14F-4D97-AF65-F5344CB8AC3E}">
        <p14:creationId xmlns:p14="http://schemas.microsoft.com/office/powerpoint/2010/main" val="17344242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1676400" y="381001"/>
            <a:ext cx="8534450" cy="609600"/>
          </a:xfrm>
          <a:prstGeom prst="rect">
            <a:avLst/>
          </a:prstGeom>
          <a:noFill/>
          <a:ln>
            <a:noFill/>
          </a:ln>
        </p:spPr>
        <p:txBody>
          <a:bodyPr wrap="square" lIns="91425" tIns="45700" rIns="91425" bIns="45700" anchor="ctr" anchorCtr="0">
            <a:noAutofit/>
          </a:bodyPr>
          <a:lstStyle/>
          <a:p>
            <a:pPr>
              <a:buSzPct val="25000"/>
            </a:pPr>
            <a:r>
              <a:rPr lang="en-US" dirty="0"/>
              <a:t>Health Justice</a:t>
            </a:r>
          </a:p>
        </p:txBody>
      </p:sp>
      <p:sp>
        <p:nvSpPr>
          <p:cNvPr id="108" name="Shape 108"/>
          <p:cNvSpPr txBox="1">
            <a:spLocks noGrp="1"/>
          </p:cNvSpPr>
          <p:nvPr>
            <p:ph type="body" idx="1"/>
          </p:nvPr>
        </p:nvSpPr>
        <p:spPr>
          <a:xfrm>
            <a:off x="1600201" y="1022344"/>
            <a:ext cx="6096000" cy="1492257"/>
          </a:xfrm>
          <a:prstGeom prst="rect">
            <a:avLst/>
          </a:prstGeom>
          <a:noFill/>
          <a:ln>
            <a:noFill/>
          </a:ln>
        </p:spPr>
        <p:txBody>
          <a:bodyPr wrap="square" lIns="91425" tIns="45700" rIns="91425" bIns="45700" anchor="t" anchorCtr="0">
            <a:noAutofit/>
          </a:bodyPr>
          <a:lstStyle/>
          <a:p>
            <a:pPr indent="-195580">
              <a:spcBef>
                <a:spcPts val="0"/>
              </a:spcBef>
              <a:buSzPct val="86153"/>
            </a:pPr>
            <a:r>
              <a:rPr lang="en-US" sz="2600" dirty="0"/>
              <a:t>Every individual is morally entitled to “a sufficient and equitable capability to be healthy” (Venkatapuram, 2011, p. 20).</a:t>
            </a:r>
            <a:endParaRPr sz="2600" dirty="0"/>
          </a:p>
        </p:txBody>
      </p:sp>
      <p:pic>
        <p:nvPicPr>
          <p:cNvPr id="109" name="Shape 109" descr="Medical-legal-scales-of-justice-300x212.jpg"/>
          <p:cNvPicPr preferRelativeResize="0"/>
          <p:nvPr/>
        </p:nvPicPr>
        <p:blipFill>
          <a:blip r:embed="rId3">
            <a:alphaModFix/>
          </a:blip>
          <a:stretch>
            <a:fillRect/>
          </a:stretch>
        </p:blipFill>
        <p:spPr>
          <a:xfrm>
            <a:off x="7848600" y="609600"/>
            <a:ext cx="2612625" cy="2021816"/>
          </a:xfrm>
          <a:prstGeom prst="rect">
            <a:avLst/>
          </a:prstGeom>
          <a:noFill/>
          <a:ln>
            <a:noFill/>
          </a:ln>
        </p:spPr>
      </p:pic>
      <p:sp>
        <p:nvSpPr>
          <p:cNvPr id="110" name="Shape 110"/>
          <p:cNvSpPr txBox="1"/>
          <p:nvPr/>
        </p:nvSpPr>
        <p:spPr>
          <a:xfrm>
            <a:off x="1600200" y="2362200"/>
            <a:ext cx="8915400" cy="4419600"/>
          </a:xfrm>
          <a:prstGeom prst="rect">
            <a:avLst/>
          </a:prstGeom>
          <a:noFill/>
          <a:ln>
            <a:noFill/>
          </a:ln>
        </p:spPr>
        <p:txBody>
          <a:bodyPr wrap="square" lIns="91425" tIns="91425" rIns="91425" bIns="91425" anchor="t" anchorCtr="0">
            <a:noAutofit/>
          </a:bodyPr>
          <a:lstStyle/>
          <a:p>
            <a:pPr marL="182880" indent="-195580" defTabSz="914400">
              <a:spcAft>
                <a:spcPts val="1200"/>
              </a:spcAft>
              <a:buClr>
                <a:srgbClr val="4E67C8"/>
              </a:buClr>
              <a:buSzPct val="86153"/>
              <a:buFontTx/>
              <a:buChar char="•"/>
            </a:pPr>
            <a:r>
              <a:rPr lang="en-US" sz="2600" kern="0" dirty="0">
                <a:solidFill>
                  <a:srgbClr val="000000"/>
                </a:solidFill>
                <a:latin typeface="Arial"/>
                <a:cs typeface="Arial"/>
                <a:sym typeface="Arial"/>
              </a:rPr>
              <a:t>But we’re not there…</a:t>
            </a:r>
          </a:p>
          <a:p>
            <a:pPr lvl="1" indent="-203200" defTabSz="914400">
              <a:buClr>
                <a:srgbClr val="4E67C8"/>
              </a:buClr>
              <a:buSzPct val="86363"/>
              <a:buFontTx/>
              <a:buChar char="•"/>
            </a:pPr>
            <a:r>
              <a:rPr lang="en-US" sz="2600" b="1" kern="0" dirty="0">
                <a:solidFill>
                  <a:srgbClr val="FF0000"/>
                </a:solidFill>
                <a:latin typeface="Arial"/>
                <a:cs typeface="Arial"/>
                <a:sym typeface="Arial"/>
              </a:rPr>
              <a:t>Life expectancy is positively correlated with income</a:t>
            </a:r>
          </a:p>
          <a:p>
            <a:pPr marL="731520" lvl="2" indent="-198119" defTabSz="914400">
              <a:buClr>
                <a:srgbClr val="4E67C8"/>
              </a:buClr>
              <a:buSzPct val="91000"/>
              <a:buFontTx/>
              <a:buChar char="•"/>
            </a:pPr>
            <a:r>
              <a:rPr lang="en-US" sz="2400" kern="0" dirty="0">
                <a:solidFill>
                  <a:srgbClr val="000000"/>
                </a:solidFill>
                <a:latin typeface="Arial"/>
                <a:cs typeface="Arial"/>
                <a:sym typeface="Arial"/>
              </a:rPr>
              <a:t>40-year-old men in top 1% income bracket live 15 years longer than those in bottom 1% (87.3 vs. 72.7)</a:t>
            </a:r>
          </a:p>
          <a:p>
            <a:pPr marL="731520" lvl="2" indent="-198119" defTabSz="914400">
              <a:buClr>
                <a:srgbClr val="4E67C8"/>
              </a:buClr>
              <a:buSzPct val="91000"/>
              <a:buFontTx/>
              <a:buChar char="•"/>
            </a:pPr>
            <a:r>
              <a:rPr lang="en-US" sz="2400" kern="0" dirty="0">
                <a:solidFill>
                  <a:srgbClr val="000000"/>
                </a:solidFill>
                <a:latin typeface="Arial"/>
                <a:cs typeface="Arial"/>
                <a:sym typeface="Arial"/>
              </a:rPr>
              <a:t>For women: 10 years longer (88.9 vs. 78.8)</a:t>
            </a:r>
          </a:p>
          <a:p>
            <a:pPr marL="731520" lvl="2" indent="-198119" defTabSz="914400">
              <a:spcAft>
                <a:spcPts val="900"/>
              </a:spcAft>
              <a:buClr>
                <a:srgbClr val="4E67C8"/>
              </a:buClr>
              <a:buSzPct val="91000"/>
              <a:buFontTx/>
              <a:buChar char="•"/>
            </a:pPr>
            <a:r>
              <a:rPr lang="en-US" sz="2400" b="1" kern="0" dirty="0">
                <a:solidFill>
                  <a:srgbClr val="6600FF"/>
                </a:solidFill>
                <a:latin typeface="Arial"/>
                <a:cs typeface="Arial"/>
                <a:sym typeface="Arial"/>
              </a:rPr>
              <a:t>These gaps grew between 2001 and 2014 </a:t>
            </a:r>
            <a:r>
              <a:rPr lang="en-US" sz="1600" b="1" kern="0" dirty="0">
                <a:solidFill>
                  <a:srgbClr val="6600FF"/>
                </a:solidFill>
                <a:latin typeface="Arial"/>
                <a:cs typeface="Arial"/>
                <a:sym typeface="Arial"/>
              </a:rPr>
              <a:t>(Chetty et al., 2016)</a:t>
            </a:r>
            <a:endParaRPr lang="en-US" b="1" kern="0" dirty="0">
              <a:solidFill>
                <a:srgbClr val="6600FF"/>
              </a:solidFill>
              <a:latin typeface="Arial"/>
              <a:cs typeface="Arial"/>
              <a:sym typeface="Arial"/>
            </a:endParaRPr>
          </a:p>
          <a:p>
            <a:pPr lvl="1" indent="-203200" defTabSz="914400">
              <a:buClr>
                <a:srgbClr val="4E67C8"/>
              </a:buClr>
              <a:buSzPct val="86363"/>
              <a:buFontTx/>
              <a:buChar char="•"/>
            </a:pPr>
            <a:r>
              <a:rPr lang="en-US" sz="2600" b="1" kern="0" dirty="0">
                <a:solidFill>
                  <a:srgbClr val="FF0000"/>
                </a:solidFill>
                <a:latin typeface="Arial"/>
                <a:cs typeface="Arial"/>
                <a:sym typeface="Arial"/>
              </a:rPr>
              <a:t>And with educational attainment and race</a:t>
            </a:r>
          </a:p>
          <a:p>
            <a:pPr marL="731520" lvl="2" indent="-209550" defTabSz="914400">
              <a:buClr>
                <a:srgbClr val="4E67C8"/>
              </a:buClr>
              <a:buSzPct val="100000"/>
              <a:buFontTx/>
              <a:buChar char="•"/>
            </a:pPr>
            <a:r>
              <a:rPr lang="en-US" sz="2400" kern="0" dirty="0">
                <a:solidFill>
                  <a:srgbClr val="000000"/>
                </a:solidFill>
                <a:latin typeface="Arial"/>
                <a:cs typeface="Arial"/>
                <a:sym typeface="Arial"/>
              </a:rPr>
              <a:t>Whites with ≥ 16 years of education by age 25 live 10(f) to 14(m) years longer than Blacks with &lt; 12 years of educ.</a:t>
            </a:r>
          </a:p>
          <a:p>
            <a:pPr marL="731520" lvl="2" indent="-209550" defTabSz="914400">
              <a:buClr>
                <a:srgbClr val="4E67C8"/>
              </a:buClr>
              <a:buSzPct val="100000"/>
              <a:buFontTx/>
              <a:buChar char="•"/>
            </a:pPr>
            <a:r>
              <a:rPr lang="en-US" sz="2400" b="1" kern="0" dirty="0">
                <a:solidFill>
                  <a:srgbClr val="6600FF"/>
                </a:solidFill>
                <a:latin typeface="Arial"/>
                <a:cs typeface="Arial"/>
                <a:sym typeface="Arial"/>
              </a:rPr>
              <a:t>These gaps have widened over time </a:t>
            </a:r>
            <a:r>
              <a:rPr lang="en-US" b="1" kern="0" dirty="0">
                <a:solidFill>
                  <a:srgbClr val="6600FF"/>
                </a:solidFill>
                <a:latin typeface="Arial"/>
                <a:cs typeface="Arial"/>
                <a:sym typeface="Arial"/>
              </a:rPr>
              <a:t>(Olshansky et al., 2012)</a:t>
            </a:r>
            <a:endParaRPr lang="en-US" sz="2400" b="1" kern="0" dirty="0">
              <a:solidFill>
                <a:srgbClr val="6600FF"/>
              </a:solidFill>
              <a:latin typeface="Arial"/>
              <a:cs typeface="Arial"/>
              <a:sym typeface="Arial"/>
            </a:endParaRPr>
          </a:p>
        </p:txBody>
      </p:sp>
      <p:sp>
        <p:nvSpPr>
          <p:cNvPr id="111" name="Shape 111"/>
          <p:cNvSpPr txBox="1"/>
          <p:nvPr/>
        </p:nvSpPr>
        <p:spPr>
          <a:xfrm>
            <a:off x="8369464" y="2663158"/>
            <a:ext cx="1326000" cy="276900"/>
          </a:xfrm>
          <a:prstGeom prst="rect">
            <a:avLst/>
          </a:prstGeom>
          <a:noFill/>
          <a:ln>
            <a:noFill/>
          </a:ln>
        </p:spPr>
        <p:txBody>
          <a:bodyPr wrap="square" lIns="91425" tIns="45700" rIns="91425" bIns="45700" anchor="t" anchorCtr="0">
            <a:noAutofit/>
          </a:bodyPr>
          <a:lstStyle/>
          <a:p>
            <a:pPr defTabSz="914400">
              <a:buSzPct val="25000"/>
            </a:pPr>
            <a:r>
              <a:rPr lang="en-US" sz="1200" kern="0" dirty="0">
                <a:solidFill>
                  <a:srgbClr val="000000"/>
                </a:solidFill>
                <a:latin typeface="Arial"/>
                <a:ea typeface="Arial"/>
                <a:cs typeface="Arial"/>
                <a:sym typeface="Arial"/>
              </a:rPr>
              <a:t>Source: MLSA</a:t>
            </a:r>
          </a:p>
        </p:txBody>
      </p:sp>
    </p:spTree>
    <p:extLst>
      <p:ext uri="{BB962C8B-B14F-4D97-AF65-F5344CB8AC3E}">
        <p14:creationId xmlns:p14="http://schemas.microsoft.com/office/powerpoint/2010/main" val="247509765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nvPr>
        </p:nvGraphicFramePr>
        <p:xfrm>
          <a:off x="1600200" y="1752600"/>
          <a:ext cx="8915400" cy="350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a:xfrm>
            <a:off x="5791200" y="3276601"/>
            <a:ext cx="1524000" cy="584775"/>
          </a:xfrm>
          <a:prstGeom prst="rect">
            <a:avLst/>
          </a:prstGeom>
          <a:noFill/>
        </p:spPr>
        <p:txBody>
          <a:bodyPr wrap="square" lIns="91440" tIns="45720" rIns="91440" bIns="45720">
            <a:spAutoFit/>
          </a:bodyPr>
          <a:lstStyle/>
          <a:p>
            <a:pPr algn="ctr" defTabSz="914400"/>
            <a:r>
              <a:rPr lang="en-US" sz="3200" b="1" kern="0" dirty="0">
                <a:ln w="13462">
                  <a:solidFill>
                    <a:srgbClr val="FFFF00"/>
                  </a:solidFill>
                  <a:prstDash val="solid"/>
                </a:ln>
                <a:solidFill>
                  <a:srgbClr val="CC00FF"/>
                </a:solidFill>
                <a:effectLst>
                  <a:outerShdw dist="38100" dir="2700000" algn="bl" rotWithShape="0">
                    <a:srgbClr val="FF8021"/>
                  </a:outerShdw>
                </a:effectLst>
                <a:latin typeface="Arial"/>
                <a:cs typeface="Arial"/>
                <a:sym typeface="Arial"/>
              </a:rPr>
              <a:t>CHIB?</a:t>
            </a:r>
            <a:endParaRPr lang="en-US" sz="3200" b="1" kern="0" dirty="0">
              <a:ln w="13462">
                <a:solidFill>
                  <a:srgbClr val="FFFF00"/>
                </a:solidFill>
                <a:prstDash val="solid"/>
              </a:ln>
              <a:solidFill>
                <a:srgbClr val="CC00FF"/>
              </a:solidFill>
              <a:effectLst>
                <a:outerShdw dist="38100" dir="2700000" algn="bl" rotWithShape="0">
                  <a:srgbClr val="FF8021"/>
                </a:outerShdw>
              </a:effectLst>
              <a:latin typeface="Arial"/>
              <a:cs typeface="Arial"/>
              <a:sym typeface="Arial"/>
            </a:endParaRPr>
          </a:p>
        </p:txBody>
      </p:sp>
    </p:spTree>
    <p:extLst>
      <p:ext uri="{BB962C8B-B14F-4D97-AF65-F5344CB8AC3E}">
        <p14:creationId xmlns:p14="http://schemas.microsoft.com/office/powerpoint/2010/main" val="409224452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1816475" y="393325"/>
            <a:ext cx="8394300" cy="675600"/>
          </a:xfrm>
          <a:prstGeom prst="rect">
            <a:avLst/>
          </a:prstGeom>
          <a:noFill/>
          <a:ln>
            <a:noFill/>
          </a:ln>
        </p:spPr>
        <p:txBody>
          <a:bodyPr wrap="square" lIns="91425" tIns="45700" rIns="91425" bIns="45700" anchor="ctr" anchorCtr="0">
            <a:noAutofit/>
          </a:bodyPr>
          <a:lstStyle/>
          <a:p>
            <a:pPr>
              <a:buSzPct val="25000"/>
            </a:pPr>
            <a:r>
              <a:rPr lang="en-US" dirty="0"/>
              <a:t>Health Literacy</a:t>
            </a:r>
          </a:p>
        </p:txBody>
      </p:sp>
      <p:sp>
        <p:nvSpPr>
          <p:cNvPr id="128" name="Shape 128"/>
          <p:cNvSpPr txBox="1">
            <a:spLocks noGrp="1"/>
          </p:cNvSpPr>
          <p:nvPr>
            <p:ph type="body" idx="1"/>
          </p:nvPr>
        </p:nvSpPr>
        <p:spPr>
          <a:xfrm>
            <a:off x="1645025" y="1149725"/>
            <a:ext cx="6777300" cy="5597400"/>
          </a:xfrm>
          <a:prstGeom prst="rect">
            <a:avLst/>
          </a:prstGeom>
          <a:noFill/>
          <a:ln>
            <a:noFill/>
          </a:ln>
        </p:spPr>
        <p:txBody>
          <a:bodyPr wrap="square" lIns="91425" tIns="45700" rIns="91425" bIns="45700" anchor="t" anchorCtr="0">
            <a:noAutofit/>
          </a:bodyPr>
          <a:lstStyle/>
          <a:p>
            <a:pPr indent="-162559">
              <a:lnSpc>
                <a:spcPct val="90000"/>
              </a:lnSpc>
              <a:spcBef>
                <a:spcPts val="0"/>
              </a:spcBef>
              <a:spcAft>
                <a:spcPts val="1200"/>
              </a:spcAft>
              <a:buSzPct val="100000"/>
            </a:pPr>
            <a:r>
              <a:rPr lang="en-US" dirty="0"/>
              <a:t>“The degree to which individuals have the capacity to obtain, process, and understand basic health information and services needed to make appropriate health care decisions” (Ratzan &amp; Parker, 2000)</a:t>
            </a:r>
          </a:p>
          <a:p>
            <a:pPr indent="-162559">
              <a:lnSpc>
                <a:spcPct val="90000"/>
              </a:lnSpc>
              <a:spcBef>
                <a:spcPts val="0"/>
              </a:spcBef>
              <a:buSzPct val="100000"/>
            </a:pPr>
            <a:r>
              <a:rPr lang="en-US" b="0" i="0" u="none" strike="noStrike" cap="none" dirty="0">
                <a:solidFill>
                  <a:schemeClr val="dk1"/>
                </a:solidFill>
                <a:latin typeface="Arial"/>
                <a:ea typeface="Arial"/>
                <a:cs typeface="Arial"/>
                <a:sym typeface="Arial"/>
              </a:rPr>
              <a:t>Health literacy is </a:t>
            </a:r>
            <a:r>
              <a:rPr lang="en-US" dirty="0"/>
              <a:t>a </a:t>
            </a:r>
            <a:r>
              <a:rPr lang="en-US" b="0" i="0" u="none" strike="noStrike" cap="none" dirty="0">
                <a:solidFill>
                  <a:schemeClr val="dk1"/>
                </a:solidFill>
                <a:latin typeface="Arial"/>
                <a:ea typeface="Arial"/>
                <a:cs typeface="Arial"/>
                <a:sym typeface="Arial"/>
              </a:rPr>
              <a:t>multi-faceted construct: </a:t>
            </a:r>
          </a:p>
          <a:p>
            <a:pPr lvl="1" indent="-187959">
              <a:lnSpc>
                <a:spcPct val="90000"/>
              </a:lnSpc>
              <a:spcBef>
                <a:spcPts val="480"/>
              </a:spcBef>
              <a:buSzPct val="100000"/>
              <a:buFont typeface="Courier New"/>
              <a:buChar char="o"/>
            </a:pPr>
            <a:r>
              <a:rPr lang="en-US" sz="2200" dirty="0"/>
              <a:t>Reading ability (IOM, 2004)</a:t>
            </a:r>
          </a:p>
          <a:p>
            <a:pPr lvl="1" indent="-187959">
              <a:lnSpc>
                <a:spcPct val="90000"/>
              </a:lnSpc>
              <a:spcBef>
                <a:spcPts val="480"/>
              </a:spcBef>
              <a:buSzPct val="100000"/>
              <a:buFont typeface="Courier New"/>
              <a:buChar char="o"/>
            </a:pPr>
            <a:r>
              <a:rPr lang="en-US" sz="2200" dirty="0"/>
              <a:t>Health-related knowledge (IOM, 2004)</a:t>
            </a:r>
          </a:p>
          <a:p>
            <a:pPr lvl="1" indent="-187959">
              <a:lnSpc>
                <a:spcPct val="90000"/>
              </a:lnSpc>
              <a:spcBef>
                <a:spcPts val="480"/>
              </a:spcBef>
              <a:buSzPct val="100000"/>
              <a:buFont typeface="Courier New"/>
              <a:buChar char="o"/>
            </a:pPr>
            <a:r>
              <a:rPr lang="en-US" sz="2200" dirty="0"/>
              <a:t>Critical thinking (Ormshaw et al., 2013)</a:t>
            </a:r>
          </a:p>
          <a:p>
            <a:pPr lvl="1" indent="-187959">
              <a:lnSpc>
                <a:spcPct val="90000"/>
              </a:lnSpc>
              <a:spcBef>
                <a:spcPts val="480"/>
              </a:spcBef>
              <a:buSzPct val="100000"/>
              <a:buFont typeface="Courier New"/>
              <a:buChar char="o"/>
            </a:pPr>
            <a:r>
              <a:rPr lang="en-US" sz="2200" dirty="0"/>
              <a:t>Communication skills (Ormshaw et al., 2013)</a:t>
            </a:r>
          </a:p>
          <a:p>
            <a:pPr lvl="1" indent="-187959">
              <a:lnSpc>
                <a:spcPct val="90000"/>
              </a:lnSpc>
              <a:spcBef>
                <a:spcPts val="480"/>
              </a:spcBef>
              <a:buSzPct val="100000"/>
              <a:buFont typeface="Courier New"/>
              <a:buChar char="o"/>
            </a:pPr>
            <a:r>
              <a:rPr lang="en-US" sz="2200" dirty="0"/>
              <a:t>Numeracy (NN/LM, 2014)</a:t>
            </a:r>
          </a:p>
          <a:p>
            <a:pPr lvl="1" indent="-187959">
              <a:lnSpc>
                <a:spcPct val="90000"/>
              </a:lnSpc>
              <a:spcBef>
                <a:spcPts val="480"/>
              </a:spcBef>
              <a:buSzPct val="100000"/>
              <a:buFont typeface="Courier New"/>
              <a:buChar char="o"/>
            </a:pPr>
            <a:r>
              <a:rPr lang="en-US" sz="2200" dirty="0"/>
              <a:t>Visual literacy (NN/LM, 2014)</a:t>
            </a:r>
          </a:p>
          <a:p>
            <a:pPr lvl="1" indent="-187959">
              <a:lnSpc>
                <a:spcPct val="90000"/>
              </a:lnSpc>
              <a:spcBef>
                <a:spcPts val="480"/>
              </a:spcBef>
              <a:buSzPct val="100000"/>
              <a:buFont typeface="Courier New"/>
              <a:buChar char="o"/>
            </a:pPr>
            <a:r>
              <a:rPr lang="en-US" sz="2200" dirty="0"/>
              <a:t>Media literacy (Norman &amp; Skinner, 2006)</a:t>
            </a:r>
          </a:p>
          <a:p>
            <a:pPr lvl="1" indent="-187959">
              <a:lnSpc>
                <a:spcPct val="90000"/>
              </a:lnSpc>
              <a:spcBef>
                <a:spcPts val="480"/>
              </a:spcBef>
              <a:buSzPct val="100000"/>
              <a:buFont typeface="Courier New"/>
              <a:buChar char="o"/>
            </a:pPr>
            <a:r>
              <a:rPr lang="en-US" sz="2200" dirty="0"/>
              <a:t>Computer literacy (Norman &amp; Skinner, 2006)</a:t>
            </a:r>
          </a:p>
          <a:p>
            <a:pPr lvl="1" indent="-187959">
              <a:lnSpc>
                <a:spcPct val="90000"/>
              </a:lnSpc>
              <a:spcBef>
                <a:spcPts val="480"/>
              </a:spcBef>
              <a:buSzPct val="100000"/>
              <a:buFont typeface="Courier New"/>
              <a:buChar char="o"/>
            </a:pPr>
            <a:r>
              <a:rPr lang="en-US" sz="2200" dirty="0"/>
              <a:t>Motivation and self-efficacy (Nutbeam, 1996)</a:t>
            </a:r>
            <a:endParaRPr sz="1400" dirty="0"/>
          </a:p>
        </p:txBody>
      </p:sp>
      <p:sp>
        <p:nvSpPr>
          <p:cNvPr id="129" name="Shape 129"/>
          <p:cNvSpPr txBox="1"/>
          <p:nvPr/>
        </p:nvSpPr>
        <p:spPr>
          <a:xfrm>
            <a:off x="8891614" y="3442958"/>
            <a:ext cx="1326000" cy="276900"/>
          </a:xfrm>
          <a:prstGeom prst="rect">
            <a:avLst/>
          </a:prstGeom>
          <a:noFill/>
          <a:ln>
            <a:noFill/>
          </a:ln>
        </p:spPr>
        <p:txBody>
          <a:bodyPr wrap="square" lIns="91425" tIns="45700" rIns="91425" bIns="45700" anchor="t" anchorCtr="0">
            <a:noAutofit/>
          </a:bodyPr>
          <a:lstStyle/>
          <a:p>
            <a:pPr defTabSz="914400">
              <a:buSzPct val="25000"/>
            </a:pPr>
            <a:r>
              <a:rPr lang="en-US" sz="1200" kern="0" dirty="0">
                <a:solidFill>
                  <a:srgbClr val="000000"/>
                </a:solidFill>
                <a:latin typeface="Arial"/>
                <a:ea typeface="Arial"/>
                <a:cs typeface="Arial"/>
                <a:sym typeface="Arial"/>
              </a:rPr>
              <a:t>Source: Linkedin</a:t>
            </a:r>
          </a:p>
        </p:txBody>
      </p:sp>
      <p:pic>
        <p:nvPicPr>
          <p:cNvPr id="130" name="Shape 130"/>
          <p:cNvPicPr preferRelativeResize="0"/>
          <p:nvPr/>
        </p:nvPicPr>
        <p:blipFill rotWithShape="1">
          <a:blip r:embed="rId3">
            <a:alphaModFix/>
          </a:blip>
          <a:srcRect/>
          <a:stretch/>
        </p:blipFill>
        <p:spPr>
          <a:xfrm>
            <a:off x="8492950" y="1386300"/>
            <a:ext cx="1978500" cy="2059800"/>
          </a:xfrm>
          <a:prstGeom prst="rect">
            <a:avLst/>
          </a:prstGeom>
          <a:noFill/>
          <a:ln>
            <a:noFill/>
          </a:ln>
        </p:spPr>
      </p:pic>
    </p:spTree>
    <p:extLst>
      <p:ext uri="{BB962C8B-B14F-4D97-AF65-F5344CB8AC3E}">
        <p14:creationId xmlns:p14="http://schemas.microsoft.com/office/powerpoint/2010/main" val="338975038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1705550" y="437450"/>
            <a:ext cx="8313600" cy="747300"/>
          </a:xfrm>
          <a:prstGeom prst="rect">
            <a:avLst/>
          </a:prstGeom>
          <a:noFill/>
          <a:ln>
            <a:noFill/>
          </a:ln>
        </p:spPr>
        <p:txBody>
          <a:bodyPr wrap="square" lIns="91425" tIns="45700" rIns="91425" bIns="45700" anchor="ctr" anchorCtr="0">
            <a:noAutofit/>
          </a:bodyPr>
          <a:lstStyle/>
          <a:p>
            <a:pPr>
              <a:buSzPct val="25000"/>
            </a:pPr>
            <a:r>
              <a:rPr lang="en-US" dirty="0"/>
              <a:t>Disparities in Health Literacy</a:t>
            </a:r>
          </a:p>
        </p:txBody>
      </p:sp>
      <p:sp>
        <p:nvSpPr>
          <p:cNvPr id="118" name="Shape 118"/>
          <p:cNvSpPr txBox="1">
            <a:spLocks noGrp="1"/>
          </p:cNvSpPr>
          <p:nvPr>
            <p:ph type="body" idx="1"/>
          </p:nvPr>
        </p:nvSpPr>
        <p:spPr>
          <a:xfrm>
            <a:off x="1645025" y="1197700"/>
            <a:ext cx="5547000" cy="5584100"/>
          </a:xfrm>
          <a:prstGeom prst="rect">
            <a:avLst/>
          </a:prstGeom>
          <a:noFill/>
          <a:ln>
            <a:noFill/>
          </a:ln>
        </p:spPr>
        <p:txBody>
          <a:bodyPr wrap="square" lIns="91425" tIns="45700" rIns="91425" bIns="45700" anchor="t" anchorCtr="0">
            <a:noAutofit/>
          </a:bodyPr>
          <a:lstStyle/>
          <a:p>
            <a:pPr indent="-182880">
              <a:spcBef>
                <a:spcPts val="300"/>
              </a:spcBef>
              <a:spcAft>
                <a:spcPts val="600"/>
              </a:spcAft>
            </a:pPr>
            <a:r>
              <a:rPr lang="en-US" dirty="0"/>
              <a:t>Nearly </a:t>
            </a:r>
            <a:r>
              <a:rPr lang="en-US" dirty="0"/>
              <a:t>90% of U.S. adults have a below-proficient level of health literacy</a:t>
            </a:r>
            <a:r>
              <a:rPr lang="en-US" dirty="0"/>
              <a:t> (Kutner et al., 2006)</a:t>
            </a:r>
          </a:p>
          <a:p>
            <a:pPr indent="-182880">
              <a:spcBef>
                <a:spcPts val="300"/>
              </a:spcBef>
              <a:spcAft>
                <a:spcPts val="600"/>
              </a:spcAft>
            </a:pPr>
            <a:r>
              <a:rPr lang="en-US" dirty="0"/>
              <a:t>Low health literacy levels are more prevalent among older, minority, immigrant, and low-income populations (NN/LM, 2014)</a:t>
            </a:r>
          </a:p>
          <a:p>
            <a:pPr indent="-182880">
              <a:spcBef>
                <a:spcPts val="300"/>
              </a:spcBef>
              <a:spcAft>
                <a:spcPts val="600"/>
              </a:spcAft>
            </a:pPr>
            <a:r>
              <a:rPr lang="en-US" dirty="0"/>
              <a:t>People with low health literacy are more likely to have poor health outcomes (Baker et al., 2007; IOM, 2004; Schillinger et al., 20</a:t>
            </a:r>
            <a:r>
              <a:rPr lang="en-US" dirty="0"/>
              <a:t>02)</a:t>
            </a:r>
            <a:r>
              <a:rPr lang="en-US" dirty="0"/>
              <a:t> </a:t>
            </a:r>
          </a:p>
          <a:p>
            <a:pPr indent="-182880">
              <a:spcBef>
                <a:spcPts val="300"/>
              </a:spcBef>
              <a:spcAft>
                <a:spcPts val="600"/>
              </a:spcAft>
            </a:pPr>
            <a:r>
              <a:rPr lang="en-US" dirty="0"/>
              <a:t>Disparities in health literacy have contributed to health inequities and </a:t>
            </a:r>
            <a:br>
              <a:rPr lang="en-US" dirty="0"/>
            </a:br>
            <a:r>
              <a:rPr lang="en-US" dirty="0"/>
              <a:t>to the lack of health justice in the U.S.</a:t>
            </a:r>
          </a:p>
        </p:txBody>
      </p:sp>
      <p:sp>
        <p:nvSpPr>
          <p:cNvPr id="119" name="Shape 119"/>
          <p:cNvSpPr txBox="1"/>
          <p:nvPr/>
        </p:nvSpPr>
        <p:spPr>
          <a:xfrm>
            <a:off x="8030525" y="3429000"/>
            <a:ext cx="2077800" cy="276900"/>
          </a:xfrm>
          <a:prstGeom prst="rect">
            <a:avLst/>
          </a:prstGeom>
          <a:noFill/>
          <a:ln>
            <a:noFill/>
          </a:ln>
        </p:spPr>
        <p:txBody>
          <a:bodyPr wrap="square" lIns="91425" tIns="45700" rIns="91425" bIns="45700" anchor="t" anchorCtr="0">
            <a:noAutofit/>
          </a:bodyPr>
          <a:lstStyle/>
          <a:p>
            <a:pPr defTabSz="914400">
              <a:buSzPct val="25000"/>
            </a:pPr>
            <a:r>
              <a:rPr lang="en-US" sz="1200" kern="0" dirty="0">
                <a:solidFill>
                  <a:srgbClr val="000000"/>
                </a:solidFill>
                <a:latin typeface="Arial"/>
                <a:ea typeface="Arial"/>
                <a:cs typeface="Arial"/>
                <a:sym typeface="Arial"/>
              </a:rPr>
              <a:t>Source: ASHP Intersections</a:t>
            </a:r>
          </a:p>
        </p:txBody>
      </p:sp>
      <p:pic>
        <p:nvPicPr>
          <p:cNvPr id="120" name="Shape 120"/>
          <p:cNvPicPr preferRelativeResize="0"/>
          <p:nvPr/>
        </p:nvPicPr>
        <p:blipFill rotWithShape="1">
          <a:blip r:embed="rId3">
            <a:alphaModFix/>
          </a:blip>
          <a:srcRect/>
          <a:stretch/>
        </p:blipFill>
        <p:spPr>
          <a:xfrm>
            <a:off x="7620126" y="1280700"/>
            <a:ext cx="2666875" cy="2154300"/>
          </a:xfrm>
          <a:prstGeom prst="rect">
            <a:avLst/>
          </a:prstGeom>
          <a:noFill/>
          <a:ln>
            <a:noFill/>
          </a:ln>
        </p:spPr>
      </p:pic>
      <p:sp>
        <p:nvSpPr>
          <p:cNvPr id="121" name="Shape 121"/>
          <p:cNvSpPr txBox="1"/>
          <p:nvPr/>
        </p:nvSpPr>
        <p:spPr>
          <a:xfrm>
            <a:off x="6898200" y="3733800"/>
            <a:ext cx="3693600" cy="3048000"/>
          </a:xfrm>
          <a:prstGeom prst="rect">
            <a:avLst/>
          </a:prstGeom>
          <a:noFill/>
          <a:ln>
            <a:noFill/>
          </a:ln>
        </p:spPr>
        <p:txBody>
          <a:bodyPr wrap="square" lIns="91425" tIns="91425" rIns="91425" bIns="91425" anchor="t" anchorCtr="0">
            <a:noAutofit/>
          </a:bodyPr>
          <a:lstStyle/>
          <a:p>
            <a:pPr algn="ctr" defTabSz="914400"/>
            <a:r>
              <a:rPr lang="en-US" sz="2400" b="1" kern="0" dirty="0">
                <a:solidFill>
                  <a:srgbClr val="FF0000"/>
                </a:solidFill>
                <a:latin typeface="Arial"/>
                <a:cs typeface="Arial"/>
                <a:sym typeface="Arial"/>
              </a:rPr>
              <a:t>Health literacy is a stronger predictor of one’s health than </a:t>
            </a:r>
            <a:br>
              <a:rPr lang="en-US" sz="2400" b="1" kern="0" dirty="0">
                <a:solidFill>
                  <a:srgbClr val="FF0000"/>
                </a:solidFill>
                <a:latin typeface="Arial"/>
                <a:cs typeface="Arial"/>
                <a:sym typeface="Arial"/>
              </a:rPr>
            </a:br>
            <a:r>
              <a:rPr lang="en-US" sz="2400" b="1" kern="0" dirty="0">
                <a:solidFill>
                  <a:srgbClr val="FF0000"/>
                </a:solidFill>
                <a:latin typeface="Arial"/>
                <a:cs typeface="Arial"/>
                <a:sym typeface="Arial"/>
              </a:rPr>
              <a:t>one’s age, race, </a:t>
            </a:r>
            <a:br>
              <a:rPr lang="en-US" sz="2400" b="1" kern="0" dirty="0">
                <a:solidFill>
                  <a:srgbClr val="FF0000"/>
                </a:solidFill>
                <a:latin typeface="Arial"/>
                <a:cs typeface="Arial"/>
                <a:sym typeface="Arial"/>
              </a:rPr>
            </a:br>
            <a:r>
              <a:rPr lang="en-US" sz="2400" b="1" kern="0" dirty="0">
                <a:solidFill>
                  <a:srgbClr val="FF0000"/>
                </a:solidFill>
                <a:latin typeface="Arial"/>
                <a:cs typeface="Arial"/>
                <a:sym typeface="Arial"/>
              </a:rPr>
              <a:t>educational attainment, employment status, </a:t>
            </a:r>
            <a:br>
              <a:rPr lang="en-US" sz="2400" b="1" kern="0" dirty="0">
                <a:solidFill>
                  <a:srgbClr val="FF0000"/>
                </a:solidFill>
                <a:latin typeface="Arial"/>
                <a:cs typeface="Arial"/>
                <a:sym typeface="Arial"/>
              </a:rPr>
            </a:br>
            <a:r>
              <a:rPr lang="en-US" sz="2400" b="1" kern="0" dirty="0">
                <a:solidFill>
                  <a:srgbClr val="FF0000"/>
                </a:solidFill>
                <a:latin typeface="Arial"/>
                <a:cs typeface="Arial"/>
                <a:sym typeface="Arial"/>
              </a:rPr>
              <a:t>and income </a:t>
            </a:r>
            <a:br>
              <a:rPr lang="en-US" sz="2400" b="1" kern="0" dirty="0">
                <a:solidFill>
                  <a:srgbClr val="FF0000"/>
                </a:solidFill>
                <a:latin typeface="Arial"/>
                <a:cs typeface="Arial"/>
                <a:sym typeface="Arial"/>
              </a:rPr>
            </a:br>
            <a:r>
              <a:rPr lang="en-US" sz="2400" b="1" kern="0" dirty="0">
                <a:solidFill>
                  <a:srgbClr val="FF0000"/>
                </a:solidFill>
                <a:latin typeface="Arial"/>
                <a:cs typeface="Arial"/>
                <a:sym typeface="Arial"/>
              </a:rPr>
              <a:t>(Weiss, 2007)</a:t>
            </a:r>
          </a:p>
        </p:txBody>
      </p:sp>
    </p:spTree>
    <p:extLst>
      <p:ext uri="{BB962C8B-B14F-4D97-AF65-F5344CB8AC3E}">
        <p14:creationId xmlns:p14="http://schemas.microsoft.com/office/powerpoint/2010/main" val="206955949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6313" y="1143000"/>
            <a:ext cx="7772400" cy="3419400"/>
          </a:xfrm>
        </p:spPr>
        <p:txBody>
          <a:bodyPr/>
          <a:lstStyle/>
          <a:p>
            <a:r>
              <a:rPr lang="en-US" sz="3600" b="1" u="sng" dirty="0"/>
              <a:t>Study 1:</a:t>
            </a:r>
            <a:r>
              <a:rPr lang="en-US" sz="3600" dirty="0"/>
              <a:t> Is Ignorance Really Bliss?: </a:t>
            </a:r>
            <a:br>
              <a:rPr lang="en-US" sz="3600" dirty="0"/>
            </a:br>
            <a:r>
              <a:rPr lang="en-US" sz="3600" dirty="0"/>
              <a:t>Exploring the Interrelationships Among Information Avoidance, Health Literacy and Health Justice (St. Jean, Jindal, &amp; Liao, 2017)</a:t>
            </a:r>
          </a:p>
        </p:txBody>
      </p:sp>
    </p:spTree>
    <p:extLst>
      <p:ext uri="{BB962C8B-B14F-4D97-AF65-F5344CB8AC3E}">
        <p14:creationId xmlns:p14="http://schemas.microsoft.com/office/powerpoint/2010/main" val="24354759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1646830" y="457200"/>
            <a:ext cx="8868770" cy="762000"/>
          </a:xfrm>
          <a:prstGeom prst="rect">
            <a:avLst/>
          </a:prstGeom>
          <a:noFill/>
          <a:ln>
            <a:noFill/>
          </a:ln>
        </p:spPr>
        <p:txBody>
          <a:bodyPr wrap="square" lIns="91425" tIns="45700" rIns="91425" bIns="45700" anchor="ctr" anchorCtr="0">
            <a:noAutofit/>
          </a:bodyPr>
          <a:lstStyle/>
          <a:p>
            <a:pPr>
              <a:buSzPct val="25000"/>
            </a:pPr>
            <a:r>
              <a:rPr lang="en" b="1" u="sng" dirty="0">
                <a:solidFill>
                  <a:srgbClr val="0000FF"/>
                </a:solidFill>
              </a:rPr>
              <a:t>Study 1:</a:t>
            </a:r>
            <a:r>
              <a:rPr lang="en" b="1" dirty="0">
                <a:solidFill>
                  <a:srgbClr val="0000FF"/>
                </a:solidFill>
              </a:rPr>
              <a:t> </a:t>
            </a:r>
            <a:r>
              <a:rPr lang="en-US" b="1" dirty="0">
                <a:solidFill>
                  <a:srgbClr val="0000FF"/>
                </a:solidFill>
              </a:rPr>
              <a:t>Is Ignorance Really Bliss</a:t>
            </a:r>
            <a:r>
              <a:rPr lang="en-US" b="1" dirty="0" smtClean="0">
                <a:solidFill>
                  <a:srgbClr val="0000FF"/>
                </a:solidFill>
              </a:rPr>
              <a:t>? </a:t>
            </a:r>
            <a:endParaRPr lang="en" b="0" i="0" u="none" strike="noStrike" cap="none" dirty="0">
              <a:solidFill>
                <a:srgbClr val="0000FF"/>
              </a:solidFill>
              <a:sym typeface="Arial"/>
            </a:endParaRPr>
          </a:p>
        </p:txBody>
      </p:sp>
      <p:sp>
        <p:nvSpPr>
          <p:cNvPr id="166" name="Shape 166"/>
          <p:cNvSpPr txBox="1">
            <a:spLocks noGrp="1"/>
          </p:cNvSpPr>
          <p:nvPr>
            <p:ph type="body" idx="1"/>
          </p:nvPr>
        </p:nvSpPr>
        <p:spPr>
          <a:xfrm>
            <a:off x="1905000" y="1676400"/>
            <a:ext cx="8382000" cy="4953000"/>
          </a:xfrm>
          <a:prstGeom prst="rect">
            <a:avLst/>
          </a:prstGeom>
          <a:noFill/>
          <a:ln>
            <a:noFill/>
          </a:ln>
        </p:spPr>
        <p:txBody>
          <a:bodyPr wrap="square" lIns="91425" tIns="45700" rIns="91425" bIns="45700" anchor="t" anchorCtr="0">
            <a:noAutofit/>
          </a:bodyPr>
          <a:lstStyle/>
          <a:p>
            <a:pPr indent="-196850">
              <a:spcBef>
                <a:spcPts val="600"/>
              </a:spcBef>
              <a:spcAft>
                <a:spcPts val="1200"/>
              </a:spcAft>
              <a:buSzPct val="100000"/>
            </a:pPr>
            <a:r>
              <a:rPr lang="en-US" sz="3200" dirty="0">
                <a:solidFill>
                  <a:schemeClr val="tx1"/>
                </a:solidFill>
              </a:rPr>
              <a:t>Research Questions:</a:t>
            </a:r>
          </a:p>
          <a:p>
            <a:pPr lvl="1" indent="-196850">
              <a:spcBef>
                <a:spcPts val="600"/>
              </a:spcBef>
              <a:spcAft>
                <a:spcPts val="1200"/>
              </a:spcAft>
              <a:buSzPct val="100000"/>
            </a:pPr>
            <a:r>
              <a:rPr lang="en-US" sz="2800" dirty="0">
                <a:solidFill>
                  <a:schemeClr val="tx1"/>
                </a:solidFill>
              </a:rPr>
              <a:t>RQ1: How </a:t>
            </a:r>
            <a:r>
              <a:rPr lang="en-US" sz="2800" b="1" dirty="0">
                <a:solidFill>
                  <a:srgbClr val="FF0000"/>
                </a:solidFill>
              </a:rPr>
              <a:t>prevalent</a:t>
            </a:r>
            <a:r>
              <a:rPr lang="en-US" sz="2800" dirty="0">
                <a:solidFill>
                  <a:schemeClr val="tx1"/>
                </a:solidFill>
              </a:rPr>
              <a:t> is </a:t>
            </a:r>
            <a:r>
              <a:rPr lang="en-US" sz="2800" b="1" dirty="0">
                <a:solidFill>
                  <a:srgbClr val="FF0000"/>
                </a:solidFill>
              </a:rPr>
              <a:t>information avoidance </a:t>
            </a:r>
            <a:r>
              <a:rPr lang="en-US" sz="2800" dirty="0">
                <a:solidFill>
                  <a:schemeClr val="tx1"/>
                </a:solidFill>
              </a:rPr>
              <a:t>among U.S. adults?</a:t>
            </a:r>
          </a:p>
          <a:p>
            <a:pPr lvl="1" indent="-196850">
              <a:spcBef>
                <a:spcPts val="600"/>
              </a:spcBef>
              <a:spcAft>
                <a:spcPts val="1200"/>
              </a:spcAft>
              <a:buSzPct val="100000"/>
            </a:pPr>
            <a:r>
              <a:rPr lang="en-US" sz="2800" dirty="0">
                <a:solidFill>
                  <a:schemeClr val="tx1"/>
                </a:solidFill>
              </a:rPr>
              <a:t>RQ2: What types of demographic, information-seeking, cognitive/perceptual, and social </a:t>
            </a:r>
            <a:r>
              <a:rPr lang="en-US" sz="2800" b="1" dirty="0">
                <a:solidFill>
                  <a:srgbClr val="FF0000"/>
                </a:solidFill>
              </a:rPr>
              <a:t>factors </a:t>
            </a:r>
            <a:r>
              <a:rPr lang="en-US" sz="2800" dirty="0">
                <a:solidFill>
                  <a:schemeClr val="tx1"/>
                </a:solidFill>
              </a:rPr>
              <a:t>are </a:t>
            </a:r>
            <a:r>
              <a:rPr lang="en-US" sz="2800" b="1" dirty="0">
                <a:solidFill>
                  <a:srgbClr val="FF0000"/>
                </a:solidFill>
              </a:rPr>
              <a:t>associated with information avoidance</a:t>
            </a:r>
            <a:r>
              <a:rPr lang="en-US" sz="2800" dirty="0">
                <a:solidFill>
                  <a:schemeClr val="tx1"/>
                </a:solidFill>
              </a:rPr>
              <a:t>?</a:t>
            </a:r>
          </a:p>
          <a:p>
            <a:pPr marL="0" lvl="1" indent="0">
              <a:spcBef>
                <a:spcPts val="600"/>
              </a:spcBef>
              <a:spcAft>
                <a:spcPts val="1200"/>
              </a:spcAft>
              <a:buNone/>
            </a:pPr>
            <a:endParaRPr lang="en" sz="3200" dirty="0">
              <a:solidFill>
                <a:schemeClr val="tx1"/>
              </a:solidFill>
            </a:endParaRPr>
          </a:p>
          <a:p>
            <a:pPr lvl="1" indent="-190500">
              <a:spcBef>
                <a:spcPts val="600"/>
              </a:spcBef>
              <a:spcAft>
                <a:spcPts val="1200"/>
              </a:spcAft>
              <a:buNone/>
            </a:pPr>
            <a:endParaRPr sz="3200" dirty="0">
              <a:solidFill>
                <a:schemeClr val="tx1"/>
              </a:solidFill>
            </a:endParaRPr>
          </a:p>
        </p:txBody>
      </p:sp>
    </p:spTree>
    <p:extLst>
      <p:ext uri="{BB962C8B-B14F-4D97-AF65-F5344CB8AC3E}">
        <p14:creationId xmlns:p14="http://schemas.microsoft.com/office/powerpoint/2010/main" val="163322486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1752600" y="457200"/>
            <a:ext cx="8229600" cy="762000"/>
          </a:xfrm>
          <a:prstGeom prst="rect">
            <a:avLst/>
          </a:prstGeom>
          <a:noFill/>
          <a:ln>
            <a:noFill/>
          </a:ln>
        </p:spPr>
        <p:txBody>
          <a:bodyPr wrap="square" lIns="91425" tIns="45700" rIns="91425" bIns="45700" anchor="ctr" anchorCtr="0">
            <a:noAutofit/>
          </a:bodyPr>
          <a:lstStyle/>
          <a:p>
            <a:pPr>
              <a:buSzPct val="25000"/>
            </a:pPr>
            <a:r>
              <a:rPr lang="en-US" b="1" dirty="0">
                <a:solidFill>
                  <a:srgbClr val="0000FF"/>
                </a:solidFill>
              </a:rPr>
              <a:t>Information Avoidance</a:t>
            </a:r>
          </a:p>
        </p:txBody>
      </p:sp>
      <p:sp>
        <p:nvSpPr>
          <p:cNvPr id="146" name="Shape 146"/>
          <p:cNvSpPr txBox="1">
            <a:spLocks noGrp="1"/>
          </p:cNvSpPr>
          <p:nvPr>
            <p:ph type="body" idx="1"/>
          </p:nvPr>
        </p:nvSpPr>
        <p:spPr>
          <a:xfrm>
            <a:off x="1676400" y="1295400"/>
            <a:ext cx="6344850" cy="5486400"/>
          </a:xfrm>
          <a:prstGeom prst="rect">
            <a:avLst/>
          </a:prstGeom>
          <a:noFill/>
          <a:ln>
            <a:noFill/>
          </a:ln>
        </p:spPr>
        <p:txBody>
          <a:bodyPr wrap="square" lIns="91425" tIns="45700" rIns="91425" bIns="45700" anchor="t" anchorCtr="0">
            <a:noAutofit/>
          </a:bodyPr>
          <a:lstStyle/>
          <a:p>
            <a:pPr indent="-182880">
              <a:spcBef>
                <a:spcPts val="0"/>
              </a:spcBef>
              <a:spcAft>
                <a:spcPts val="600"/>
              </a:spcAft>
            </a:pPr>
            <a:r>
              <a:rPr lang="en-US" sz="2600" dirty="0"/>
              <a:t>Many people cope with </a:t>
            </a:r>
            <a:r>
              <a:rPr lang="en-US" sz="2600" dirty="0"/>
              <a:t>illness </a:t>
            </a:r>
            <a:r>
              <a:rPr lang="en-US" sz="2600" dirty="0"/>
              <a:t>by seeking out information</a:t>
            </a:r>
          </a:p>
          <a:p>
            <a:pPr indent="-182880">
              <a:spcBef>
                <a:spcPts val="0"/>
              </a:spcBef>
              <a:spcAft>
                <a:spcPts val="300"/>
              </a:spcAft>
            </a:pPr>
            <a:r>
              <a:rPr lang="en-US" sz="2600" dirty="0"/>
              <a:t>However, some individuals </a:t>
            </a:r>
            <a:r>
              <a:rPr lang="en-US" sz="2600" dirty="0"/>
              <a:t>prefer </a:t>
            </a:r>
            <a:r>
              <a:rPr lang="en-US" sz="2600" dirty="0"/>
              <a:t/>
            </a:r>
            <a:br>
              <a:rPr lang="en-US" sz="2600" dirty="0"/>
            </a:br>
            <a:r>
              <a:rPr lang="en-US" sz="2600" dirty="0"/>
              <a:t>to avoid health information </a:t>
            </a:r>
            <a:r>
              <a:rPr lang="en-US" sz="2600" dirty="0"/>
              <a:t>to</a:t>
            </a:r>
            <a:r>
              <a:rPr lang="en-US" sz="2600" dirty="0"/>
              <a:t>: </a:t>
            </a:r>
          </a:p>
          <a:p>
            <a:pPr lvl="1" indent="-200659">
              <a:spcBef>
                <a:spcPts val="0"/>
              </a:spcBef>
              <a:spcAft>
                <a:spcPts val="300"/>
              </a:spcAft>
              <a:buSzPct val="100000"/>
              <a:buFont typeface="Courier New"/>
              <a:buChar char="o"/>
            </a:pPr>
            <a:r>
              <a:rPr lang="en-US" sz="2400" dirty="0"/>
              <a:t>Maintain or increase their uncertainty (Brashers et al., 2000; Case et al., 2005);</a:t>
            </a:r>
          </a:p>
          <a:p>
            <a:pPr lvl="1" indent="-200659">
              <a:spcBef>
                <a:spcPts val="0"/>
              </a:spcBef>
              <a:spcAft>
                <a:spcPts val="300"/>
              </a:spcAft>
              <a:buSzPct val="100000"/>
              <a:buFont typeface="Courier New"/>
              <a:buChar char="o"/>
            </a:pPr>
            <a:r>
              <a:rPr lang="en-US" sz="2400" dirty="0"/>
              <a:t>Control their anxiety (Pifalo et al., 1997); </a:t>
            </a:r>
          </a:p>
          <a:p>
            <a:pPr lvl="1" indent="-200659">
              <a:spcBef>
                <a:spcPts val="0"/>
              </a:spcBef>
              <a:spcAft>
                <a:spcPts val="600"/>
              </a:spcAft>
              <a:buSzPct val="100000"/>
              <a:buFont typeface="Courier New"/>
              <a:buChar char="o"/>
            </a:pPr>
            <a:r>
              <a:rPr lang="en-US" sz="2400" dirty="0"/>
              <a:t>Maintain hope (Brashers et al., 2000)</a:t>
            </a:r>
          </a:p>
          <a:p>
            <a:pPr indent="-182880">
              <a:spcBef>
                <a:spcPts val="0"/>
              </a:spcBef>
              <a:spcAft>
                <a:spcPts val="600"/>
              </a:spcAft>
              <a:buFont typeface="Courier New"/>
              <a:buChar char="o"/>
            </a:pPr>
            <a:r>
              <a:rPr lang="en-US" sz="2600" dirty="0"/>
              <a:t>Information avoidance can result from, </a:t>
            </a:r>
            <a:br>
              <a:rPr lang="en-US" sz="2600" dirty="0"/>
            </a:br>
            <a:r>
              <a:rPr lang="en-US" sz="2600" dirty="0"/>
              <a:t>and result in, low health literacy </a:t>
            </a:r>
          </a:p>
          <a:p>
            <a:pPr indent="-182880">
              <a:spcBef>
                <a:spcPts val="0"/>
              </a:spcBef>
              <a:buFont typeface="Courier New"/>
              <a:buChar char="o"/>
            </a:pPr>
            <a:r>
              <a:rPr lang="en-US" sz="2600" dirty="0"/>
              <a:t>The </a:t>
            </a:r>
            <a:r>
              <a:rPr lang="en-US" sz="2600" dirty="0"/>
              <a:t>relationship between </a:t>
            </a:r>
            <a:br>
              <a:rPr lang="en-US" sz="2600" dirty="0"/>
            </a:br>
            <a:r>
              <a:rPr lang="en-US" sz="2600" dirty="0"/>
              <a:t>information avoidance and health literacy remains largely unexplored  </a:t>
            </a:r>
          </a:p>
          <a:p>
            <a:pPr indent="-182880">
              <a:spcBef>
                <a:spcPts val="0"/>
              </a:spcBef>
              <a:buNone/>
            </a:pPr>
            <a:endParaRPr dirty="0"/>
          </a:p>
        </p:txBody>
      </p:sp>
      <p:sp>
        <p:nvSpPr>
          <p:cNvPr id="147" name="Shape 147"/>
          <p:cNvSpPr txBox="1"/>
          <p:nvPr/>
        </p:nvSpPr>
        <p:spPr>
          <a:xfrm>
            <a:off x="8246700" y="4467851"/>
            <a:ext cx="1811700" cy="276900"/>
          </a:xfrm>
          <a:prstGeom prst="rect">
            <a:avLst/>
          </a:prstGeom>
          <a:noFill/>
          <a:ln>
            <a:noFill/>
          </a:ln>
        </p:spPr>
        <p:txBody>
          <a:bodyPr wrap="square" lIns="91425" tIns="45700" rIns="91425" bIns="45700" anchor="t" anchorCtr="0">
            <a:noAutofit/>
          </a:bodyPr>
          <a:lstStyle/>
          <a:p>
            <a:pPr defTabSz="914400">
              <a:buSzPct val="25000"/>
              <a:defRPr/>
            </a:pPr>
            <a:r>
              <a:rPr lang="en-US" sz="1200" kern="0" dirty="0">
                <a:solidFill>
                  <a:srgbClr val="000000"/>
                </a:solidFill>
                <a:latin typeface="Arial"/>
                <a:ea typeface="Arial"/>
                <a:cs typeface="Arial"/>
                <a:sym typeface="Arial"/>
              </a:rPr>
              <a:t>Source: eLearning Mind</a:t>
            </a:r>
          </a:p>
        </p:txBody>
      </p:sp>
      <p:pic>
        <p:nvPicPr>
          <p:cNvPr id="148" name="Shape 148"/>
          <p:cNvPicPr preferRelativeResize="0"/>
          <p:nvPr/>
        </p:nvPicPr>
        <p:blipFill rotWithShape="1">
          <a:blip r:embed="rId3">
            <a:alphaModFix/>
          </a:blip>
          <a:srcRect/>
          <a:stretch/>
        </p:blipFill>
        <p:spPr>
          <a:xfrm>
            <a:off x="8001000" y="2438400"/>
            <a:ext cx="2514800" cy="2029450"/>
          </a:xfrm>
          <a:prstGeom prst="rect">
            <a:avLst/>
          </a:prstGeom>
          <a:noFill/>
          <a:ln>
            <a:noFill/>
          </a:ln>
        </p:spPr>
      </p:pic>
    </p:spTree>
    <p:extLst>
      <p:ext uri="{BB962C8B-B14F-4D97-AF65-F5344CB8AC3E}">
        <p14:creationId xmlns:p14="http://schemas.microsoft.com/office/powerpoint/2010/main" val="196729472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Shape 165"/>
          <p:cNvSpPr txBox="1">
            <a:spLocks noGrp="1"/>
          </p:cNvSpPr>
          <p:nvPr>
            <p:ph type="title"/>
          </p:nvPr>
        </p:nvSpPr>
        <p:spPr>
          <a:xfrm>
            <a:off x="1981200" y="533400"/>
            <a:ext cx="8229600" cy="685800"/>
          </a:xfrm>
          <a:prstGeom prst="rect">
            <a:avLst/>
          </a:prstGeom>
          <a:noFill/>
          <a:ln>
            <a:noFill/>
          </a:ln>
        </p:spPr>
        <p:txBody>
          <a:bodyPr wrap="square" lIns="91425" tIns="45700" rIns="91425" bIns="45700" anchor="ctr" anchorCtr="0">
            <a:noAutofit/>
          </a:bodyPr>
          <a:lstStyle/>
          <a:p>
            <a:pPr>
              <a:buSzPct val="25000"/>
            </a:pPr>
            <a:r>
              <a:rPr lang="en" b="1" dirty="0">
                <a:solidFill>
                  <a:srgbClr val="0000FF"/>
                </a:solidFill>
              </a:rPr>
              <a:t>Methods</a:t>
            </a:r>
          </a:p>
        </p:txBody>
      </p:sp>
      <p:sp>
        <p:nvSpPr>
          <p:cNvPr id="166" name="Shape 166"/>
          <p:cNvSpPr txBox="1">
            <a:spLocks noGrp="1"/>
          </p:cNvSpPr>
          <p:nvPr>
            <p:ph type="body" idx="1"/>
          </p:nvPr>
        </p:nvSpPr>
        <p:spPr>
          <a:xfrm>
            <a:off x="1828800" y="1524000"/>
            <a:ext cx="8610600" cy="5181600"/>
          </a:xfrm>
          <a:prstGeom prst="rect">
            <a:avLst/>
          </a:prstGeom>
          <a:noFill/>
          <a:ln>
            <a:noFill/>
          </a:ln>
        </p:spPr>
        <p:txBody>
          <a:bodyPr wrap="square" lIns="91425" tIns="45700" rIns="91425" bIns="45700" anchor="t" anchorCtr="0">
            <a:noAutofit/>
          </a:bodyPr>
          <a:lstStyle/>
          <a:p>
            <a:pPr indent="-182880">
              <a:spcBef>
                <a:spcPts val="0"/>
              </a:spcBef>
              <a:spcAft>
                <a:spcPts val="600"/>
              </a:spcAft>
            </a:pPr>
            <a:r>
              <a:rPr lang="en" sz="3200" dirty="0"/>
              <a:t>Secondary data analysis</a:t>
            </a:r>
          </a:p>
          <a:p>
            <a:pPr lvl="1" indent="-190500">
              <a:spcBef>
                <a:spcPts val="0"/>
              </a:spcBef>
              <a:spcAft>
                <a:spcPts val="600"/>
              </a:spcAft>
            </a:pPr>
            <a:r>
              <a:rPr lang="en" sz="2800" dirty="0"/>
              <a:t>U.S. National Cancer Institute’s (NCI) 2014 Health Information National Trends Survey (HINTS)</a:t>
            </a:r>
          </a:p>
          <a:p>
            <a:pPr lvl="1" indent="-190500">
              <a:spcBef>
                <a:spcPts val="0"/>
              </a:spcBef>
              <a:spcAft>
                <a:spcPts val="600"/>
              </a:spcAft>
            </a:pPr>
            <a:r>
              <a:rPr lang="en-US" sz="2800" dirty="0"/>
              <a:t>HINTS 4 Cycle 4 SPSS data set (</a:t>
            </a:r>
            <a:r>
              <a:rPr lang="en-US" sz="2800" u="sng" dirty="0">
                <a:solidFill>
                  <a:srgbClr val="0000FF"/>
                </a:solidFill>
              </a:rPr>
              <a:t>https://hints.cancer.gov/)</a:t>
            </a:r>
          </a:p>
          <a:p>
            <a:pPr lvl="1" indent="-190500">
              <a:spcBef>
                <a:spcPts val="0"/>
              </a:spcBef>
              <a:spcAft>
                <a:spcPts val="600"/>
              </a:spcAft>
            </a:pPr>
            <a:r>
              <a:rPr lang="en-US" sz="2800" dirty="0"/>
              <a:t>Final n = 3,677 (34.6%) </a:t>
            </a:r>
          </a:p>
          <a:p>
            <a:pPr lvl="1" indent="-190500">
              <a:spcBef>
                <a:spcPts val="0"/>
              </a:spcBef>
              <a:spcAft>
                <a:spcPts val="600"/>
              </a:spcAft>
            </a:pPr>
            <a:r>
              <a:rPr lang="en-US" sz="2800" dirty="0"/>
              <a:t>Data Collection period: 8-11/2014</a:t>
            </a:r>
          </a:p>
          <a:p>
            <a:pPr lvl="1" indent="-190500">
              <a:spcBef>
                <a:spcPts val="0"/>
              </a:spcBef>
              <a:spcAft>
                <a:spcPts val="600"/>
              </a:spcAft>
            </a:pPr>
            <a:r>
              <a:rPr lang="en-US" sz="2800" dirty="0"/>
              <a:t>Data Analysis: Cross-tabs; </a:t>
            </a:r>
            <a:br>
              <a:rPr lang="en-US" sz="2800" dirty="0"/>
            </a:br>
            <a:r>
              <a:rPr lang="en-US" sz="2800" dirty="0"/>
              <a:t>Chi-square tests of independence</a:t>
            </a:r>
          </a:p>
          <a:p>
            <a:pPr lvl="1" indent="-190500">
              <a:spcBef>
                <a:spcPts val="0"/>
              </a:spcBef>
              <a:spcAft>
                <a:spcPts val="600"/>
              </a:spcAft>
            </a:pPr>
            <a:endParaRPr lang="en" sz="2800" dirty="0"/>
          </a:p>
          <a:p>
            <a:pPr marL="0" lvl="1" indent="0">
              <a:spcBef>
                <a:spcPts val="0"/>
              </a:spcBef>
              <a:spcAft>
                <a:spcPts val="600"/>
              </a:spcAft>
              <a:buNone/>
            </a:pPr>
            <a:endParaRPr lang="en" sz="2800" dirty="0"/>
          </a:p>
          <a:p>
            <a:pPr lvl="1" indent="-190500">
              <a:spcBef>
                <a:spcPts val="0"/>
              </a:spcBef>
              <a:spcAft>
                <a:spcPts val="600"/>
              </a:spcAft>
              <a:buNone/>
            </a:pPr>
            <a:endParaRPr sz="2800" dirty="0"/>
          </a:p>
        </p:txBody>
      </p:sp>
      <p:pic>
        <p:nvPicPr>
          <p:cNvPr id="4" name="Shape 164">
            <a:extLst>
              <a:ext uri="{FF2B5EF4-FFF2-40B4-BE49-F238E27FC236}">
                <a16:creationId xmlns:a16="http://schemas.microsoft.com/office/drawing/2014/main" id="{B129EF2E-0179-6641-AC14-5342E65DDDBD}"/>
              </a:ext>
            </a:extLst>
          </p:cNvPr>
          <p:cNvPicPr preferRelativeResize="0"/>
          <p:nvPr/>
        </p:nvPicPr>
        <p:blipFill rotWithShape="1">
          <a:blip r:embed="rId3">
            <a:alphaModFix/>
          </a:blip>
          <a:srcRect/>
          <a:stretch/>
        </p:blipFill>
        <p:spPr>
          <a:xfrm>
            <a:off x="8153400" y="4495801"/>
            <a:ext cx="2209800" cy="2146775"/>
          </a:xfrm>
          <a:prstGeom prst="rect">
            <a:avLst/>
          </a:prstGeom>
          <a:noFill/>
          <a:ln>
            <a:noFill/>
          </a:ln>
        </p:spPr>
      </p:pic>
    </p:spTree>
    <p:extLst>
      <p:ext uri="{BB962C8B-B14F-4D97-AF65-F5344CB8AC3E}">
        <p14:creationId xmlns:p14="http://schemas.microsoft.com/office/powerpoint/2010/main" val="321354508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Shape 190"/>
          <p:cNvSpPr txBox="1">
            <a:spLocks noGrp="1"/>
          </p:cNvSpPr>
          <p:nvPr>
            <p:ph type="title"/>
          </p:nvPr>
        </p:nvSpPr>
        <p:spPr>
          <a:xfrm>
            <a:off x="1890900" y="533400"/>
            <a:ext cx="8319900" cy="923100"/>
          </a:xfrm>
          <a:prstGeom prst="rect">
            <a:avLst/>
          </a:prstGeom>
          <a:noFill/>
          <a:ln>
            <a:noFill/>
          </a:ln>
        </p:spPr>
        <p:txBody>
          <a:bodyPr wrap="square" lIns="91425" tIns="45700" rIns="91425" bIns="45700" anchor="ctr" anchorCtr="0">
            <a:noAutofit/>
          </a:bodyPr>
          <a:lstStyle/>
          <a:p>
            <a:pPr>
              <a:buSzPct val="25000"/>
            </a:pPr>
            <a:r>
              <a:rPr lang="en-US" b="1" dirty="0">
                <a:solidFill>
                  <a:srgbClr val="0000FF"/>
                </a:solidFill>
              </a:rPr>
              <a:t>Participants</a:t>
            </a:r>
          </a:p>
        </p:txBody>
      </p:sp>
      <p:sp>
        <p:nvSpPr>
          <p:cNvPr id="191" name="Shape 191"/>
          <p:cNvSpPr txBox="1">
            <a:spLocks noGrp="1"/>
          </p:cNvSpPr>
          <p:nvPr>
            <p:ph type="body" idx="1"/>
          </p:nvPr>
        </p:nvSpPr>
        <p:spPr>
          <a:xfrm>
            <a:off x="2101000" y="1600200"/>
            <a:ext cx="8109900" cy="5019900"/>
          </a:xfrm>
          <a:prstGeom prst="rect">
            <a:avLst/>
          </a:prstGeom>
          <a:noFill/>
          <a:ln>
            <a:noFill/>
          </a:ln>
        </p:spPr>
        <p:txBody>
          <a:bodyPr wrap="square" lIns="91425" tIns="45700" rIns="91425" bIns="45700" anchor="t" anchorCtr="0">
            <a:noAutofit/>
          </a:bodyPr>
          <a:lstStyle/>
          <a:p>
            <a:pPr marL="457200" indent="-406400">
              <a:spcBef>
                <a:spcPts val="0"/>
              </a:spcBef>
              <a:spcAft>
                <a:spcPts val="1200"/>
              </a:spcAft>
              <a:buSzPct val="100000"/>
            </a:pPr>
            <a:r>
              <a:rPr lang="en-US" sz="2800" dirty="0"/>
              <a:t>N = 3,677</a:t>
            </a:r>
          </a:p>
          <a:p>
            <a:pPr marL="457200" indent="-406400">
              <a:spcBef>
                <a:spcPts val="0"/>
              </a:spcBef>
              <a:buSzPct val="100000"/>
            </a:pPr>
            <a:r>
              <a:rPr lang="en-US" sz="2800" dirty="0"/>
              <a:t>Gender: </a:t>
            </a:r>
          </a:p>
          <a:p>
            <a:pPr marL="914400" lvl="1" indent="-393700">
              <a:spcBef>
                <a:spcPts val="0"/>
              </a:spcBef>
              <a:buSzPct val="100000"/>
            </a:pPr>
            <a:r>
              <a:rPr lang="en-US" sz="2600" dirty="0"/>
              <a:t>60% F (</a:t>
            </a:r>
            <a:r>
              <a:rPr lang="en-US" sz="2600" i="1" dirty="0"/>
              <a:t>n</a:t>
            </a:r>
            <a:r>
              <a:rPr lang="en-US" sz="2600" dirty="0"/>
              <a:t> = 2,184)</a:t>
            </a:r>
          </a:p>
          <a:p>
            <a:pPr marL="914400" lvl="1" indent="-393700">
              <a:spcBef>
                <a:spcPts val="0"/>
              </a:spcBef>
              <a:spcAft>
                <a:spcPts val="1200"/>
              </a:spcAft>
              <a:buSzPct val="100000"/>
            </a:pPr>
            <a:r>
              <a:rPr lang="en-US" sz="2600" dirty="0"/>
              <a:t>40% M (</a:t>
            </a:r>
            <a:r>
              <a:rPr lang="en-US" sz="2600" i="1" dirty="0"/>
              <a:t>n</a:t>
            </a:r>
            <a:r>
              <a:rPr lang="en-US" sz="2600" dirty="0"/>
              <a:t> = 1,424)</a:t>
            </a:r>
          </a:p>
          <a:p>
            <a:pPr marL="457200" indent="-406400">
              <a:spcBef>
                <a:spcPts val="0"/>
              </a:spcBef>
              <a:spcAft>
                <a:spcPts val="1200"/>
              </a:spcAft>
              <a:buSzPct val="100000"/>
            </a:pPr>
            <a:r>
              <a:rPr lang="en-US" sz="2800" dirty="0"/>
              <a:t>Age: 18-98 [M (SD) = 51.9 (21.17)]</a:t>
            </a:r>
          </a:p>
          <a:p>
            <a:pPr marL="457200" indent="-406400">
              <a:spcBef>
                <a:spcPts val="0"/>
              </a:spcBef>
              <a:buSzPct val="100000"/>
            </a:pPr>
            <a:r>
              <a:rPr lang="en-US" sz="2800" dirty="0"/>
              <a:t>Race/Ethnicity: </a:t>
            </a:r>
          </a:p>
          <a:p>
            <a:pPr marL="914400" lvl="1" indent="-393700">
              <a:spcBef>
                <a:spcPts val="0"/>
              </a:spcBef>
              <a:buSzPct val="100000"/>
            </a:pPr>
            <a:r>
              <a:rPr lang="en-US" sz="2600" dirty="0"/>
              <a:t>60% Non-Hispanic White</a:t>
            </a:r>
          </a:p>
          <a:p>
            <a:pPr marL="914400" lvl="1" indent="-393700">
              <a:spcBef>
                <a:spcPts val="0"/>
              </a:spcBef>
              <a:buSzPct val="100000"/>
            </a:pPr>
            <a:r>
              <a:rPr lang="en-US" sz="2600" dirty="0"/>
              <a:t>17% Hispanic</a:t>
            </a:r>
          </a:p>
          <a:p>
            <a:pPr marL="914400" lvl="1" indent="-393700">
              <a:spcBef>
                <a:spcPts val="0"/>
              </a:spcBef>
              <a:buSzPct val="100000"/>
            </a:pPr>
            <a:r>
              <a:rPr lang="en-US" sz="2600" dirty="0"/>
              <a:t>16% Non-Hispanic Black/African-American</a:t>
            </a:r>
          </a:p>
          <a:p>
            <a:pPr marL="914400" lvl="1" indent="-393700">
              <a:spcBef>
                <a:spcPts val="0"/>
              </a:spcBef>
              <a:buSzPct val="100000"/>
            </a:pPr>
            <a:r>
              <a:rPr lang="en-US" sz="2600" dirty="0"/>
              <a:t>  7% Other</a:t>
            </a:r>
          </a:p>
        </p:txBody>
      </p:sp>
    </p:spTree>
    <p:extLst>
      <p:ext uri="{BB962C8B-B14F-4D97-AF65-F5344CB8AC3E}">
        <p14:creationId xmlns:p14="http://schemas.microsoft.com/office/powerpoint/2010/main" val="37415904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FD742A-0D6F-4387-A717-9B280B879F12}"/>
              </a:ext>
            </a:extLst>
          </p:cNvPr>
          <p:cNvSpPr>
            <a:spLocks noGrp="1"/>
          </p:cNvSpPr>
          <p:nvPr>
            <p:ph type="title"/>
          </p:nvPr>
        </p:nvSpPr>
        <p:spPr/>
        <p:txBody>
          <a:bodyPr/>
          <a:lstStyle/>
          <a:p>
            <a:r>
              <a:rPr lang="en-US" dirty="0"/>
              <a:t>Student </a:t>
            </a:r>
            <a:r>
              <a:rPr lang="en-US" dirty="0" smtClean="0"/>
              <a:t>Views</a:t>
            </a:r>
            <a:endParaRPr lang="en-US" dirty="0"/>
          </a:p>
        </p:txBody>
      </p:sp>
      <p:sp>
        <p:nvSpPr>
          <p:cNvPr id="6" name="Text Placeholder 5">
            <a:extLst>
              <a:ext uri="{FF2B5EF4-FFF2-40B4-BE49-F238E27FC236}">
                <a16:creationId xmlns:a16="http://schemas.microsoft.com/office/drawing/2014/main" id="{4BC3A0C0-74AB-48F9-AC36-959F0333A043}"/>
              </a:ext>
            </a:extLst>
          </p:cNvPr>
          <p:cNvSpPr>
            <a:spLocks noGrp="1"/>
          </p:cNvSpPr>
          <p:nvPr>
            <p:ph type="body" idx="1"/>
          </p:nvPr>
        </p:nvSpPr>
        <p:spPr/>
        <p:txBody>
          <a:bodyPr/>
          <a:lstStyle/>
          <a:p>
            <a:r>
              <a:rPr lang="en-US" dirty="0"/>
              <a:t>Is information access important?</a:t>
            </a:r>
          </a:p>
        </p:txBody>
      </p:sp>
      <p:sp>
        <p:nvSpPr>
          <p:cNvPr id="7" name="TextBox 6">
            <a:extLst>
              <a:ext uri="{FF2B5EF4-FFF2-40B4-BE49-F238E27FC236}">
                <a16:creationId xmlns:a16="http://schemas.microsoft.com/office/drawing/2014/main" id="{D4D88D62-6D08-4B56-84A0-4D239BEF4DCF}"/>
              </a:ext>
            </a:extLst>
          </p:cNvPr>
          <p:cNvSpPr txBox="1"/>
          <p:nvPr/>
        </p:nvSpPr>
        <p:spPr>
          <a:xfrm>
            <a:off x="8441094" y="65314"/>
            <a:ext cx="3750906" cy="369332"/>
          </a:xfrm>
          <a:prstGeom prst="rect">
            <a:avLst/>
          </a:prstGeom>
          <a:noFill/>
        </p:spPr>
        <p:txBody>
          <a:bodyPr wrap="square" rtlCol="0">
            <a:spAutoFit/>
          </a:bodyPr>
          <a:lstStyle/>
          <a:p>
            <a:r>
              <a:rPr lang="en-US" dirty="0"/>
              <a:t>International Open Access Week 2018</a:t>
            </a:r>
          </a:p>
        </p:txBody>
      </p:sp>
    </p:spTree>
    <p:extLst>
      <p:ext uri="{BB962C8B-B14F-4D97-AF65-F5344CB8AC3E}">
        <p14:creationId xmlns:p14="http://schemas.microsoft.com/office/powerpoint/2010/main" val="354413047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1599250" y="381000"/>
            <a:ext cx="8974800" cy="633900"/>
          </a:xfrm>
          <a:prstGeom prst="rect">
            <a:avLst/>
          </a:prstGeom>
          <a:noFill/>
          <a:ln>
            <a:noFill/>
          </a:ln>
        </p:spPr>
        <p:txBody>
          <a:bodyPr wrap="square" lIns="91425" tIns="45700" rIns="91425" bIns="45700" anchor="ctr" anchorCtr="0">
            <a:noAutofit/>
          </a:bodyPr>
          <a:lstStyle/>
          <a:p>
            <a:pPr>
              <a:buSzPct val="25000"/>
            </a:pPr>
            <a:r>
              <a:rPr lang="en-US" sz="3800" dirty="0">
                <a:solidFill>
                  <a:srgbClr val="0000FF"/>
                </a:solidFill>
              </a:rPr>
              <a:t>Findings: Prevalence of Info. Avoidance </a:t>
            </a:r>
          </a:p>
        </p:txBody>
      </p:sp>
      <p:pic>
        <p:nvPicPr>
          <p:cNvPr id="212" name="Shape 212"/>
          <p:cNvPicPr preferRelativeResize="0"/>
          <p:nvPr/>
        </p:nvPicPr>
        <p:blipFill rotWithShape="1">
          <a:blip r:embed="rId3">
            <a:alphaModFix/>
          </a:blip>
          <a:srcRect l="5101" r="17358"/>
          <a:stretch/>
        </p:blipFill>
        <p:spPr>
          <a:xfrm>
            <a:off x="1524000" y="1143000"/>
            <a:ext cx="6172200" cy="5562600"/>
          </a:xfrm>
          <a:prstGeom prst="rect">
            <a:avLst/>
          </a:prstGeom>
          <a:noFill/>
          <a:ln>
            <a:noFill/>
          </a:ln>
        </p:spPr>
      </p:pic>
      <p:sp>
        <p:nvSpPr>
          <p:cNvPr id="213" name="Shape 213"/>
          <p:cNvSpPr txBox="1"/>
          <p:nvPr/>
        </p:nvSpPr>
        <p:spPr>
          <a:xfrm>
            <a:off x="7315200" y="4277856"/>
            <a:ext cx="3276600" cy="2209800"/>
          </a:xfrm>
          <a:prstGeom prst="rect">
            <a:avLst/>
          </a:prstGeom>
          <a:noFill/>
          <a:ln>
            <a:noFill/>
          </a:ln>
        </p:spPr>
        <p:txBody>
          <a:bodyPr wrap="square" lIns="91425" tIns="91425" rIns="91425" bIns="91425" anchor="t" anchorCtr="0">
            <a:noAutofit/>
          </a:bodyPr>
          <a:lstStyle/>
          <a:p>
            <a:pPr algn="ctr" defTabSz="914400"/>
            <a:r>
              <a:rPr lang="en-US" sz="3000" b="1" kern="0" dirty="0">
                <a:solidFill>
                  <a:srgbClr val="000000"/>
                </a:solidFill>
                <a:latin typeface="Arial"/>
                <a:cs typeface="Arial"/>
                <a:sym typeface="Arial"/>
              </a:rPr>
              <a:t>“Information Avoiders”:</a:t>
            </a:r>
          </a:p>
          <a:p>
            <a:pPr algn="ctr" defTabSz="914400"/>
            <a:r>
              <a:rPr lang="en-US" sz="3000" b="1" kern="0" dirty="0">
                <a:solidFill>
                  <a:srgbClr val="000000"/>
                </a:solidFill>
                <a:latin typeface="Arial"/>
                <a:cs typeface="Arial"/>
                <a:sym typeface="Arial"/>
              </a:rPr>
              <a:t>1,109/3,541 </a:t>
            </a:r>
            <a:r>
              <a:rPr lang="en-US" sz="3600" b="1" kern="0" dirty="0">
                <a:solidFill>
                  <a:srgbClr val="FF0000"/>
                </a:solidFill>
                <a:latin typeface="Arial"/>
                <a:cs typeface="Arial"/>
                <a:sym typeface="Arial"/>
              </a:rPr>
              <a:t>(31.3%)</a:t>
            </a:r>
          </a:p>
        </p:txBody>
      </p:sp>
      <p:sp>
        <p:nvSpPr>
          <p:cNvPr id="2" name="Rectangle 1"/>
          <p:cNvSpPr/>
          <p:nvPr/>
        </p:nvSpPr>
        <p:spPr>
          <a:xfrm>
            <a:off x="7543800" y="1056144"/>
            <a:ext cx="3124200" cy="2308324"/>
          </a:xfrm>
          <a:prstGeom prst="rect">
            <a:avLst/>
          </a:prstGeom>
          <a:solidFill>
            <a:srgbClr val="FFFFCC"/>
          </a:solidFill>
        </p:spPr>
        <p:txBody>
          <a:bodyPr wrap="square">
            <a:spAutoFit/>
          </a:bodyPr>
          <a:lstStyle/>
          <a:p>
            <a:pPr marL="0" lvl="1" indent="-196850" algn="ctr" defTabSz="914400">
              <a:spcAft>
                <a:spcPts val="1800"/>
              </a:spcAft>
              <a:buSzPct val="100000"/>
            </a:pPr>
            <a:r>
              <a:rPr lang="en-US" sz="2400" b="1" kern="0" dirty="0">
                <a:solidFill>
                  <a:srgbClr val="000000"/>
                </a:solidFill>
                <a:latin typeface="Arial"/>
                <a:cs typeface="Arial"/>
                <a:sym typeface="Arial"/>
              </a:rPr>
              <a:t>How much do you agree or disagree with this statement: </a:t>
            </a:r>
            <a:br>
              <a:rPr lang="en-US" sz="2400" b="1" kern="0" dirty="0">
                <a:solidFill>
                  <a:srgbClr val="000000"/>
                </a:solidFill>
                <a:latin typeface="Arial"/>
                <a:cs typeface="Arial"/>
                <a:sym typeface="Arial"/>
              </a:rPr>
            </a:br>
            <a:r>
              <a:rPr lang="en-US" sz="2400" b="1" kern="0" dirty="0">
                <a:solidFill>
                  <a:srgbClr val="000000"/>
                </a:solidFill>
                <a:latin typeface="Arial"/>
                <a:cs typeface="Arial"/>
                <a:sym typeface="Arial"/>
              </a:rPr>
              <a:t>“I'd rather not know my chance of getting cancer”?</a:t>
            </a:r>
          </a:p>
        </p:txBody>
      </p:sp>
    </p:spTree>
    <p:extLst>
      <p:ext uri="{BB962C8B-B14F-4D97-AF65-F5344CB8AC3E}">
        <p14:creationId xmlns:p14="http://schemas.microsoft.com/office/powerpoint/2010/main" val="38154861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Shape 219"/>
          <p:cNvSpPr txBox="1">
            <a:spLocks noGrp="1"/>
          </p:cNvSpPr>
          <p:nvPr>
            <p:ph type="title"/>
          </p:nvPr>
        </p:nvSpPr>
        <p:spPr>
          <a:xfrm>
            <a:off x="1676400" y="533400"/>
            <a:ext cx="8839200" cy="990600"/>
          </a:xfrm>
          <a:prstGeom prst="rect">
            <a:avLst/>
          </a:prstGeom>
          <a:noFill/>
          <a:ln>
            <a:noFill/>
          </a:ln>
        </p:spPr>
        <p:txBody>
          <a:bodyPr wrap="square" lIns="91425" tIns="45700" rIns="91425" bIns="45700" anchor="ctr" anchorCtr="0">
            <a:noAutofit/>
          </a:bodyPr>
          <a:lstStyle/>
          <a:p>
            <a:pPr>
              <a:buSzPct val="25000"/>
            </a:pPr>
            <a:r>
              <a:rPr lang="en-US" b="1" dirty="0">
                <a:solidFill>
                  <a:srgbClr val="0000FF"/>
                </a:solidFill>
              </a:rPr>
              <a:t>Findings: Demographic Differences</a:t>
            </a:r>
          </a:p>
        </p:txBody>
      </p:sp>
      <p:sp>
        <p:nvSpPr>
          <p:cNvPr id="220" name="Shape 220"/>
          <p:cNvSpPr txBox="1">
            <a:spLocks noGrp="1"/>
          </p:cNvSpPr>
          <p:nvPr>
            <p:ph type="body" idx="1"/>
          </p:nvPr>
        </p:nvSpPr>
        <p:spPr>
          <a:xfrm>
            <a:off x="1981200" y="1600200"/>
            <a:ext cx="8229600" cy="4876800"/>
          </a:xfrm>
          <a:prstGeom prst="rect">
            <a:avLst/>
          </a:prstGeom>
        </p:spPr>
        <p:txBody>
          <a:bodyPr wrap="square" lIns="91425" tIns="91425" rIns="91425" bIns="91425" anchor="t" anchorCtr="0">
            <a:noAutofit/>
          </a:bodyPr>
          <a:lstStyle/>
          <a:p>
            <a:pPr marL="457200" indent="-457200">
              <a:spcBef>
                <a:spcPts val="0"/>
              </a:spcBef>
              <a:spcAft>
                <a:spcPts val="1200"/>
              </a:spcAft>
              <a:buSzPct val="100000"/>
            </a:pPr>
            <a:r>
              <a:rPr lang="en-US" sz="3200" dirty="0"/>
              <a:t>Older age</a:t>
            </a:r>
          </a:p>
          <a:p>
            <a:pPr marL="457200" indent="-457200">
              <a:spcBef>
                <a:spcPts val="0"/>
              </a:spcBef>
              <a:spcAft>
                <a:spcPts val="1200"/>
              </a:spcAft>
              <a:buSzPct val="100000"/>
            </a:pPr>
            <a:r>
              <a:rPr lang="en-US" sz="3200" dirty="0"/>
              <a:t>Lower educational attainment</a:t>
            </a:r>
          </a:p>
          <a:p>
            <a:pPr marL="457200" indent="-457200">
              <a:spcBef>
                <a:spcPts val="0"/>
              </a:spcBef>
              <a:spcAft>
                <a:spcPts val="1200"/>
              </a:spcAft>
              <a:buSzPct val="100000"/>
            </a:pPr>
            <a:r>
              <a:rPr lang="en-US" sz="3200" dirty="0"/>
              <a:t>Lower household income</a:t>
            </a:r>
          </a:p>
          <a:p>
            <a:pPr marL="457200" indent="-457200">
              <a:spcBef>
                <a:spcPts val="0"/>
              </a:spcBef>
              <a:spcAft>
                <a:spcPts val="1200"/>
              </a:spcAft>
              <a:buSzPct val="100000"/>
            </a:pPr>
            <a:r>
              <a:rPr lang="en-US" sz="3200" dirty="0"/>
              <a:t>Unemployed, disabled, retired </a:t>
            </a:r>
            <a:br>
              <a:rPr lang="en-US" sz="3200" dirty="0"/>
            </a:br>
            <a:r>
              <a:rPr lang="en-US" sz="3200" dirty="0"/>
              <a:t>(vs. employed, homemakers, or students)</a:t>
            </a:r>
          </a:p>
          <a:p>
            <a:pPr marL="457200" indent="-457200">
              <a:spcBef>
                <a:spcPts val="0"/>
              </a:spcBef>
              <a:spcAft>
                <a:spcPts val="1200"/>
              </a:spcAft>
              <a:buSzPct val="100000"/>
            </a:pPr>
            <a:r>
              <a:rPr lang="en-US" sz="3200" dirty="0"/>
              <a:t>No health care coverage</a:t>
            </a:r>
          </a:p>
        </p:txBody>
      </p:sp>
    </p:spTree>
    <p:extLst>
      <p:ext uri="{BB962C8B-B14F-4D97-AF65-F5344CB8AC3E}">
        <p14:creationId xmlns:p14="http://schemas.microsoft.com/office/powerpoint/2010/main" val="2581586534"/>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Shape 226"/>
          <p:cNvSpPr txBox="1">
            <a:spLocks noGrp="1"/>
          </p:cNvSpPr>
          <p:nvPr>
            <p:ph type="title"/>
          </p:nvPr>
        </p:nvSpPr>
        <p:spPr>
          <a:xfrm>
            <a:off x="1676400" y="381000"/>
            <a:ext cx="8915400" cy="762000"/>
          </a:xfrm>
          <a:prstGeom prst="rect">
            <a:avLst/>
          </a:prstGeom>
          <a:noFill/>
          <a:ln>
            <a:noFill/>
          </a:ln>
        </p:spPr>
        <p:txBody>
          <a:bodyPr wrap="square" lIns="91425" tIns="45700" rIns="91425" bIns="45700" anchor="ctr" anchorCtr="0">
            <a:noAutofit/>
          </a:bodyPr>
          <a:lstStyle/>
          <a:p>
            <a:pPr>
              <a:buSzPct val="25000"/>
            </a:pPr>
            <a:r>
              <a:rPr lang="en-US" sz="3400" b="1" dirty="0">
                <a:solidFill>
                  <a:srgbClr val="0000FF"/>
                </a:solidFill>
              </a:rPr>
              <a:t>Findings: Demographic Differences - Age</a:t>
            </a:r>
          </a:p>
        </p:txBody>
      </p:sp>
      <p:graphicFrame>
        <p:nvGraphicFramePr>
          <p:cNvPr id="4" name="Chart 3"/>
          <p:cNvGraphicFramePr>
            <a:graphicFrameLocks/>
          </p:cNvGraphicFramePr>
          <p:nvPr>
            <p:extLst/>
          </p:nvPr>
        </p:nvGraphicFramePr>
        <p:xfrm>
          <a:off x="1676400" y="1219200"/>
          <a:ext cx="8763000" cy="5486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69289304"/>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Shape 233"/>
          <p:cNvSpPr txBox="1">
            <a:spLocks noGrp="1"/>
          </p:cNvSpPr>
          <p:nvPr>
            <p:ph type="title"/>
          </p:nvPr>
        </p:nvSpPr>
        <p:spPr>
          <a:xfrm>
            <a:off x="1600200" y="381000"/>
            <a:ext cx="8926674" cy="533400"/>
          </a:xfrm>
          <a:prstGeom prst="rect">
            <a:avLst/>
          </a:prstGeom>
          <a:noFill/>
          <a:ln>
            <a:noFill/>
          </a:ln>
        </p:spPr>
        <p:txBody>
          <a:bodyPr wrap="square" lIns="91425" tIns="45700" rIns="91425" bIns="45700" anchor="ctr" anchorCtr="0">
            <a:noAutofit/>
          </a:bodyPr>
          <a:lstStyle/>
          <a:p>
            <a:pPr>
              <a:buSzPct val="25000"/>
            </a:pPr>
            <a:r>
              <a:rPr lang="en-US" sz="3000" b="1" dirty="0">
                <a:solidFill>
                  <a:srgbClr val="0000FF"/>
                </a:solidFill>
              </a:rPr>
              <a:t>Findings: Demographic Differences - Education</a:t>
            </a:r>
          </a:p>
        </p:txBody>
      </p:sp>
      <p:graphicFrame>
        <p:nvGraphicFramePr>
          <p:cNvPr id="4" name="Chart 3"/>
          <p:cNvGraphicFramePr>
            <a:graphicFrameLocks noGrp="1"/>
          </p:cNvGraphicFramePr>
          <p:nvPr>
            <p:extLst/>
          </p:nvPr>
        </p:nvGraphicFramePr>
        <p:xfrm>
          <a:off x="1752600" y="1066800"/>
          <a:ext cx="8686800" cy="56388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p:cNvGraphicFramePr>
            <a:graphicFrameLocks noGrp="1"/>
          </p:cNvGraphicFramePr>
          <p:nvPr>
            <p:extLst/>
          </p:nvPr>
        </p:nvGraphicFramePr>
        <p:xfrm>
          <a:off x="1761522" y="990601"/>
          <a:ext cx="8765353" cy="57150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28094767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Shape 240"/>
          <p:cNvSpPr txBox="1">
            <a:spLocks noGrp="1"/>
          </p:cNvSpPr>
          <p:nvPr>
            <p:ph type="title"/>
          </p:nvPr>
        </p:nvSpPr>
        <p:spPr>
          <a:xfrm>
            <a:off x="1676400" y="381000"/>
            <a:ext cx="8915400" cy="609600"/>
          </a:xfrm>
          <a:prstGeom prst="rect">
            <a:avLst/>
          </a:prstGeom>
          <a:noFill/>
          <a:ln>
            <a:noFill/>
          </a:ln>
        </p:spPr>
        <p:txBody>
          <a:bodyPr wrap="square" lIns="91425" tIns="45700" rIns="91425" bIns="45700" anchor="ctr" anchorCtr="0">
            <a:noAutofit/>
          </a:bodyPr>
          <a:lstStyle/>
          <a:p>
            <a:pPr>
              <a:buSzPct val="25000"/>
            </a:pPr>
            <a:r>
              <a:rPr lang="en-US" sz="3000" b="1" dirty="0">
                <a:solidFill>
                  <a:srgbClr val="0000FF"/>
                </a:solidFill>
              </a:rPr>
              <a:t>Findings: Demographic Differences: HH Income</a:t>
            </a:r>
          </a:p>
        </p:txBody>
      </p:sp>
      <p:graphicFrame>
        <p:nvGraphicFramePr>
          <p:cNvPr id="4" name="Chart 3"/>
          <p:cNvGraphicFramePr>
            <a:graphicFrameLocks noGrp="1"/>
          </p:cNvGraphicFramePr>
          <p:nvPr>
            <p:extLst/>
          </p:nvPr>
        </p:nvGraphicFramePr>
        <p:xfrm>
          <a:off x="1764126" y="1143000"/>
          <a:ext cx="8663748" cy="54300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0268751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381000"/>
            <a:ext cx="8915400" cy="381000"/>
          </a:xfrm>
          <a:noFill/>
          <a:ln>
            <a:noFill/>
          </a:ln>
        </p:spPr>
        <p:txBody>
          <a:bodyPr wrap="square" lIns="91425" tIns="45700" rIns="91425" bIns="45700" anchor="ctr" anchorCtr="0">
            <a:noAutofit/>
          </a:bodyPr>
          <a:lstStyle/>
          <a:p>
            <a:pPr>
              <a:buSzPct val="25000"/>
            </a:pPr>
            <a:r>
              <a:rPr lang="en-US" sz="2500" b="1" dirty="0">
                <a:solidFill>
                  <a:srgbClr val="0000FF"/>
                </a:solidFill>
              </a:rPr>
              <a:t>Additional Factors Correlated with Information Avoidance</a:t>
            </a:r>
          </a:p>
        </p:txBody>
      </p:sp>
      <p:sp>
        <p:nvSpPr>
          <p:cNvPr id="3" name="Text Placeholder 2"/>
          <p:cNvSpPr>
            <a:spLocks noGrp="1"/>
          </p:cNvSpPr>
          <p:nvPr>
            <p:ph type="body" idx="1"/>
          </p:nvPr>
        </p:nvSpPr>
        <p:spPr>
          <a:xfrm>
            <a:off x="1600200" y="762000"/>
            <a:ext cx="9067800" cy="6096000"/>
          </a:xfrm>
        </p:spPr>
        <p:txBody>
          <a:bodyPr numCol="2"/>
          <a:lstStyle/>
          <a:p>
            <a:pPr marL="114300" indent="-114300">
              <a:spcBef>
                <a:spcPts val="200"/>
              </a:spcBef>
              <a:buFont typeface="Arial" panose="020B0604020202020204" pitchFamily="34" charset="0"/>
              <a:buChar char="•"/>
            </a:pPr>
            <a:r>
              <a:rPr lang="en-US" dirty="0"/>
              <a:t>Never go online</a:t>
            </a:r>
          </a:p>
          <a:p>
            <a:pPr marL="114300" indent="-114300">
              <a:spcBef>
                <a:spcPts val="200"/>
              </a:spcBef>
              <a:buFont typeface="Arial" panose="020B0604020202020204" pitchFamily="34" charset="0"/>
              <a:buChar char="•"/>
            </a:pPr>
            <a:r>
              <a:rPr lang="en-US" dirty="0"/>
              <a:t>No broadband access</a:t>
            </a:r>
          </a:p>
          <a:p>
            <a:pPr marL="114300" indent="-114300">
              <a:spcBef>
                <a:spcPts val="200"/>
              </a:spcBef>
              <a:buFont typeface="Arial" panose="020B0604020202020204" pitchFamily="34" charset="0"/>
              <a:buChar char="•"/>
            </a:pPr>
            <a:r>
              <a:rPr lang="en-US" dirty="0"/>
              <a:t>No tablet, smartphone</a:t>
            </a:r>
          </a:p>
          <a:p>
            <a:pPr marL="114300" indent="-114300">
              <a:spcBef>
                <a:spcPts val="200"/>
              </a:spcBef>
              <a:buFont typeface="Arial" panose="020B0604020202020204" pitchFamily="34" charset="0"/>
              <a:buChar char="•"/>
            </a:pPr>
            <a:r>
              <a:rPr lang="en-US" dirty="0"/>
              <a:t>No health apps</a:t>
            </a:r>
          </a:p>
          <a:p>
            <a:pPr marL="114300" indent="-114300">
              <a:spcBef>
                <a:spcPts val="200"/>
              </a:spcBef>
              <a:buFont typeface="Arial" panose="020B0604020202020204" pitchFamily="34" charset="0"/>
              <a:buChar char="•"/>
            </a:pPr>
            <a:r>
              <a:rPr lang="en-US" dirty="0"/>
              <a:t>Not used Internet re: cancer</a:t>
            </a:r>
          </a:p>
          <a:p>
            <a:pPr marL="114300" indent="-114300">
              <a:spcBef>
                <a:spcPts val="200"/>
              </a:spcBef>
              <a:buFont typeface="Arial" panose="020B0604020202020204" pitchFamily="34" charset="0"/>
              <a:buChar char="•"/>
            </a:pPr>
            <a:r>
              <a:rPr lang="en-US" dirty="0"/>
              <a:t>Never looked for health information from any source</a:t>
            </a:r>
          </a:p>
          <a:p>
            <a:pPr marL="114300" indent="-114300">
              <a:spcBef>
                <a:spcPts val="200"/>
              </a:spcBef>
              <a:buFont typeface="Arial" panose="020B0604020202020204" pitchFamily="34" charset="0"/>
              <a:buChar char="•"/>
            </a:pPr>
            <a:r>
              <a:rPr lang="en-US" dirty="0"/>
              <a:t>Encounter barriers if did seek cancer information:</a:t>
            </a:r>
          </a:p>
          <a:p>
            <a:pPr lvl="1" indent="-228600">
              <a:spcBef>
                <a:spcPts val="100"/>
              </a:spcBef>
              <a:spcAft>
                <a:spcPts val="100"/>
              </a:spcAft>
              <a:buSzPct val="100000"/>
              <a:buFont typeface="Courier New"/>
              <a:buChar char="o"/>
            </a:pPr>
            <a:r>
              <a:rPr lang="en-US" sz="2400" dirty="0"/>
              <a:t>Search took a lot of effort</a:t>
            </a:r>
          </a:p>
          <a:p>
            <a:pPr lvl="1" indent="-228600">
              <a:spcBef>
                <a:spcPts val="100"/>
              </a:spcBef>
              <a:spcAft>
                <a:spcPts val="100"/>
              </a:spcAft>
              <a:buSzPct val="100000"/>
              <a:buFont typeface="Courier New"/>
              <a:buChar char="o"/>
            </a:pPr>
            <a:r>
              <a:rPr lang="en-US" sz="2400" dirty="0"/>
              <a:t>Felt frustrated during the search</a:t>
            </a:r>
          </a:p>
          <a:p>
            <a:pPr lvl="1" indent="-228600">
              <a:spcBef>
                <a:spcPts val="100"/>
              </a:spcBef>
              <a:spcAft>
                <a:spcPts val="100"/>
              </a:spcAft>
              <a:buSzPct val="100000"/>
              <a:buFont typeface="Courier New"/>
              <a:buChar char="o"/>
            </a:pPr>
            <a:r>
              <a:rPr lang="en-US" sz="2400" dirty="0"/>
              <a:t>Information was hard to understand</a:t>
            </a:r>
          </a:p>
          <a:p>
            <a:pPr lvl="1" indent="-228600">
              <a:spcBef>
                <a:spcPts val="100"/>
              </a:spcBef>
              <a:spcAft>
                <a:spcPts val="100"/>
              </a:spcAft>
              <a:buSzPct val="100000"/>
              <a:buFont typeface="Courier New"/>
              <a:buChar char="o"/>
            </a:pPr>
            <a:r>
              <a:rPr lang="en-US" sz="2400" dirty="0"/>
              <a:t>Concerned about info. quality</a:t>
            </a:r>
          </a:p>
          <a:p>
            <a:pPr marL="114300" indent="-114300">
              <a:spcBef>
                <a:spcPts val="200"/>
              </a:spcBef>
              <a:buFont typeface="Arial" panose="020B0604020202020204" pitchFamily="34" charset="0"/>
              <a:buChar char="•"/>
            </a:pPr>
            <a:r>
              <a:rPr lang="en-US" dirty="0"/>
              <a:t>Less trust toward doctors, government health agencies, and the Internet</a:t>
            </a:r>
          </a:p>
          <a:p>
            <a:pPr marL="114300" indent="-114300">
              <a:spcBef>
                <a:spcPts val="200"/>
              </a:spcBef>
              <a:buFont typeface="Arial" panose="020B0604020202020204" pitchFamily="34" charset="0"/>
              <a:buChar char="•"/>
            </a:pPr>
            <a:r>
              <a:rPr lang="en-US" dirty="0"/>
              <a:t>Lower health- &amp; information-related self-efficacy</a:t>
            </a:r>
          </a:p>
          <a:p>
            <a:pPr marL="114300" indent="-114300">
              <a:spcBef>
                <a:spcPts val="100"/>
              </a:spcBef>
              <a:buFont typeface="Arial" panose="020B0604020202020204" pitchFamily="34" charset="0"/>
              <a:buChar char="•"/>
            </a:pPr>
            <a:r>
              <a:rPr lang="en-US" dirty="0"/>
              <a:t>Report less social support</a:t>
            </a:r>
          </a:p>
          <a:p>
            <a:pPr marL="388620" lvl="1" indent="-114300">
              <a:spcBef>
                <a:spcPts val="100"/>
              </a:spcBef>
              <a:buFont typeface="Arial" panose="020B0604020202020204" pitchFamily="34" charset="0"/>
              <a:buChar char="•"/>
            </a:pPr>
            <a:r>
              <a:rPr lang="en-US" sz="2300" dirty="0"/>
              <a:t>No regular healthcare provider</a:t>
            </a:r>
          </a:p>
          <a:p>
            <a:pPr marL="388620" lvl="1" indent="-114300">
              <a:spcBef>
                <a:spcPts val="100"/>
              </a:spcBef>
              <a:buFont typeface="Arial" panose="020B0604020202020204" pitchFamily="34" charset="0"/>
              <a:buChar char="•"/>
            </a:pPr>
            <a:r>
              <a:rPr lang="en-US" sz="2300" dirty="0"/>
              <a:t>No friends/family they can talk to about their health</a:t>
            </a:r>
          </a:p>
          <a:p>
            <a:pPr marL="114300" indent="-114300">
              <a:spcBef>
                <a:spcPts val="200"/>
              </a:spcBef>
              <a:buFont typeface="Arial" panose="020B0604020202020204" pitchFamily="34" charset="0"/>
              <a:buChar char="•"/>
            </a:pPr>
            <a:r>
              <a:rPr lang="en-US" dirty="0"/>
              <a:t>Feel more fatalistic</a:t>
            </a:r>
          </a:p>
          <a:p>
            <a:pPr marL="388620" lvl="1" indent="-114300">
              <a:spcBef>
                <a:spcPts val="100"/>
              </a:spcBef>
              <a:buFont typeface="Arial" panose="020B0604020202020204" pitchFamily="34" charset="0"/>
              <a:buChar char="•"/>
            </a:pPr>
            <a:r>
              <a:rPr lang="en-US" sz="2400" dirty="0"/>
              <a:t>Health behaviors don’t matter</a:t>
            </a:r>
          </a:p>
          <a:p>
            <a:pPr marL="388620" lvl="1" indent="-114300">
              <a:spcBef>
                <a:spcPts val="100"/>
              </a:spcBef>
              <a:buFont typeface="Arial" panose="020B0604020202020204" pitchFamily="34" charset="0"/>
              <a:buChar char="•"/>
            </a:pPr>
            <a:r>
              <a:rPr lang="en-US" sz="2400" dirty="0"/>
              <a:t>Limited control over weight/smoking</a:t>
            </a:r>
          </a:p>
          <a:p>
            <a:pPr marL="388620" lvl="1" indent="-114300">
              <a:spcBef>
                <a:spcPts val="100"/>
              </a:spcBef>
              <a:buFont typeface="Arial" panose="020B0604020202020204" pitchFamily="34" charset="0"/>
              <a:buChar char="•"/>
            </a:pPr>
            <a:r>
              <a:rPr lang="en-US" sz="2400" dirty="0"/>
              <a:t>Quitting smoking won’t help</a:t>
            </a:r>
          </a:p>
          <a:p>
            <a:pPr marL="388620" lvl="1" indent="-114300">
              <a:spcBef>
                <a:spcPts val="100"/>
              </a:spcBef>
              <a:buFont typeface="Arial" panose="020B0604020202020204" pitchFamily="34" charset="0"/>
              <a:buChar char="•"/>
            </a:pPr>
            <a:r>
              <a:rPr lang="en-US" sz="2400" dirty="0"/>
              <a:t>“It seems like everything causes cancer”</a:t>
            </a:r>
          </a:p>
        </p:txBody>
      </p:sp>
    </p:spTree>
    <p:extLst>
      <p:ext uri="{BB962C8B-B14F-4D97-AF65-F5344CB8AC3E}">
        <p14:creationId xmlns:p14="http://schemas.microsoft.com/office/powerpoint/2010/main" val="313649646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1" y="609600"/>
            <a:ext cx="7848600" cy="3952800"/>
          </a:xfrm>
        </p:spPr>
        <p:txBody>
          <a:bodyPr/>
          <a:lstStyle/>
          <a:p>
            <a:r>
              <a:rPr lang="en-US" sz="3600" b="1" u="sng" dirty="0"/>
              <a:t>Study 2:</a:t>
            </a:r>
            <a:r>
              <a:rPr lang="en-US" sz="3600" dirty="0"/>
              <a:t> Factors motivating, demotivating, or impeding information seeking and use by people with type 2 diabetes: A call to work toward preventing, identifying, and addressing incognizance </a:t>
            </a:r>
            <a:br>
              <a:rPr lang="en-US" sz="3600" dirty="0"/>
            </a:br>
            <a:r>
              <a:rPr lang="en-US" sz="3600" dirty="0"/>
              <a:t>(St. Jean, 2017)</a:t>
            </a:r>
          </a:p>
        </p:txBody>
      </p:sp>
    </p:spTree>
    <p:extLst>
      <p:ext uri="{BB962C8B-B14F-4D97-AF65-F5344CB8AC3E}">
        <p14:creationId xmlns:p14="http://schemas.microsoft.com/office/powerpoint/2010/main" val="238649364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57200"/>
            <a:ext cx="8610600" cy="1676400"/>
          </a:xfrm>
        </p:spPr>
        <p:txBody>
          <a:bodyPr/>
          <a:lstStyle/>
          <a:p>
            <a:r>
              <a:rPr lang="en-US" sz="3200" b="1" u="sng" dirty="0">
                <a:solidFill>
                  <a:srgbClr val="6600FF"/>
                </a:solidFill>
              </a:rPr>
              <a:t>Study </a:t>
            </a:r>
            <a:r>
              <a:rPr lang="en-US" sz="3200" b="1" u="sng" dirty="0">
                <a:solidFill>
                  <a:srgbClr val="6600FF"/>
                </a:solidFill>
              </a:rPr>
              <a:t>2:</a:t>
            </a:r>
            <a:r>
              <a:rPr lang="en-US" sz="3200" b="1" dirty="0">
                <a:solidFill>
                  <a:srgbClr val="6600FF"/>
                </a:solidFill>
              </a:rPr>
              <a:t> Factors </a:t>
            </a:r>
            <a:r>
              <a:rPr lang="en-US" sz="3200" b="1" dirty="0">
                <a:solidFill>
                  <a:srgbClr val="6600FF"/>
                </a:solidFill>
              </a:rPr>
              <a:t>motivating, demotivating, or impeding information seeking and use by people with type 2 </a:t>
            </a:r>
            <a:r>
              <a:rPr lang="en-US" sz="3200" b="1" dirty="0">
                <a:solidFill>
                  <a:srgbClr val="6600FF"/>
                </a:solidFill>
              </a:rPr>
              <a:t>diabetes</a:t>
            </a:r>
            <a:endParaRPr lang="en-US" sz="3200" dirty="0">
              <a:solidFill>
                <a:srgbClr val="6600FF"/>
              </a:solidFill>
            </a:endParaRPr>
          </a:p>
        </p:txBody>
      </p:sp>
      <p:sp>
        <p:nvSpPr>
          <p:cNvPr id="3" name="Text Placeholder 2"/>
          <p:cNvSpPr>
            <a:spLocks noGrp="1"/>
          </p:cNvSpPr>
          <p:nvPr>
            <p:ph type="body" idx="1"/>
          </p:nvPr>
        </p:nvSpPr>
        <p:spPr>
          <a:xfrm>
            <a:off x="1676400" y="2286000"/>
            <a:ext cx="8839200" cy="4495800"/>
          </a:xfrm>
        </p:spPr>
        <p:txBody>
          <a:bodyPr/>
          <a:lstStyle/>
          <a:p>
            <a:pPr>
              <a:spcBef>
                <a:spcPts val="600"/>
              </a:spcBef>
              <a:spcAft>
                <a:spcPts val="300"/>
              </a:spcAft>
            </a:pPr>
            <a:r>
              <a:rPr lang="en-US" sz="3000" dirty="0">
                <a:solidFill>
                  <a:schemeClr val="tx1"/>
                </a:solidFill>
              </a:rPr>
              <a:t>Research Questions:</a:t>
            </a:r>
          </a:p>
          <a:p>
            <a:pPr lvl="1">
              <a:spcBef>
                <a:spcPts val="600"/>
              </a:spcBef>
              <a:spcAft>
                <a:spcPts val="300"/>
              </a:spcAft>
            </a:pPr>
            <a:r>
              <a:rPr lang="en-US" sz="2800" dirty="0">
                <a:solidFill>
                  <a:schemeClr val="tx1"/>
                </a:solidFill>
              </a:rPr>
              <a:t>RQ1: What are the </a:t>
            </a:r>
            <a:r>
              <a:rPr lang="en-US" sz="2800" b="1" dirty="0">
                <a:solidFill>
                  <a:srgbClr val="FF0000"/>
                </a:solidFill>
              </a:rPr>
              <a:t>factors that motivate or impede information seeking and use </a:t>
            </a:r>
            <a:r>
              <a:rPr lang="en-US" sz="2800" dirty="0">
                <a:solidFill>
                  <a:schemeClr val="tx1"/>
                </a:solidFill>
              </a:rPr>
              <a:t>by this population?</a:t>
            </a:r>
          </a:p>
          <a:p>
            <a:pPr lvl="1">
              <a:spcBef>
                <a:spcPts val="600"/>
              </a:spcBef>
              <a:spcAft>
                <a:spcPts val="300"/>
              </a:spcAft>
            </a:pPr>
            <a:r>
              <a:rPr lang="en-US" sz="2800" dirty="0">
                <a:solidFill>
                  <a:schemeClr val="tx1"/>
                </a:solidFill>
              </a:rPr>
              <a:t>RQ2: What are the </a:t>
            </a:r>
            <a:r>
              <a:rPr lang="en-US" sz="2800" b="1" dirty="0">
                <a:solidFill>
                  <a:srgbClr val="FF0000"/>
                </a:solidFill>
              </a:rPr>
              <a:t>information needs </a:t>
            </a:r>
            <a:r>
              <a:rPr lang="en-US" sz="2800" dirty="0">
                <a:solidFill>
                  <a:schemeClr val="tx1"/>
                </a:solidFill>
              </a:rPr>
              <a:t>and </a:t>
            </a:r>
            <a:r>
              <a:rPr lang="en-US" sz="2800" b="1" dirty="0">
                <a:solidFill>
                  <a:srgbClr val="FF0000"/>
                </a:solidFill>
              </a:rPr>
              <a:t>information seeking and use practices </a:t>
            </a:r>
            <a:r>
              <a:rPr lang="en-US" sz="2800" dirty="0">
                <a:solidFill>
                  <a:schemeClr val="tx1"/>
                </a:solidFill>
              </a:rPr>
              <a:t>of this population?</a:t>
            </a:r>
          </a:p>
          <a:p>
            <a:pPr lvl="1">
              <a:spcBef>
                <a:spcPts val="600"/>
              </a:spcBef>
              <a:spcAft>
                <a:spcPts val="300"/>
              </a:spcAft>
            </a:pPr>
            <a:r>
              <a:rPr lang="en-US" sz="2800" dirty="0">
                <a:solidFill>
                  <a:schemeClr val="tx1"/>
                </a:solidFill>
              </a:rPr>
              <a:t>RQ3: What </a:t>
            </a:r>
            <a:r>
              <a:rPr lang="en-US" sz="2800" b="1" dirty="0">
                <a:solidFill>
                  <a:srgbClr val="FF0000"/>
                </a:solidFill>
              </a:rPr>
              <a:t>sources and types of </a:t>
            </a:r>
            <a:r>
              <a:rPr lang="en-US" sz="2800" dirty="0">
                <a:solidFill>
                  <a:schemeClr val="tx1"/>
                </a:solidFill>
              </a:rPr>
              <a:t>diabetes-related </a:t>
            </a:r>
            <a:r>
              <a:rPr lang="en-US" sz="2800" b="1" dirty="0">
                <a:solidFill>
                  <a:srgbClr val="FF0000"/>
                </a:solidFill>
              </a:rPr>
              <a:t>information</a:t>
            </a:r>
            <a:r>
              <a:rPr lang="en-US" sz="2800" dirty="0">
                <a:solidFill>
                  <a:schemeClr val="tx1"/>
                </a:solidFill>
              </a:rPr>
              <a:t> do these individuals </a:t>
            </a:r>
            <a:r>
              <a:rPr lang="en-US" sz="2800" b="1" dirty="0">
                <a:solidFill>
                  <a:srgbClr val="FF0000"/>
                </a:solidFill>
              </a:rPr>
              <a:t>find useful</a:t>
            </a:r>
            <a:r>
              <a:rPr lang="en-US" sz="2800" dirty="0">
                <a:solidFill>
                  <a:schemeClr val="tx1"/>
                </a:solidFill>
              </a:rPr>
              <a:t>?</a:t>
            </a:r>
          </a:p>
        </p:txBody>
      </p:sp>
    </p:spTree>
    <p:extLst>
      <p:ext uri="{BB962C8B-B14F-4D97-AF65-F5344CB8AC3E}">
        <p14:creationId xmlns:p14="http://schemas.microsoft.com/office/powerpoint/2010/main" val="1048640747"/>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6600FF"/>
                </a:solidFill>
              </a:rPr>
              <a:t>Recruitment</a:t>
            </a:r>
          </a:p>
        </p:txBody>
      </p:sp>
      <p:sp>
        <p:nvSpPr>
          <p:cNvPr id="3" name="Content Placeholder 2"/>
          <p:cNvSpPr>
            <a:spLocks noGrp="1"/>
          </p:cNvSpPr>
          <p:nvPr>
            <p:ph idx="1"/>
          </p:nvPr>
        </p:nvSpPr>
        <p:spPr>
          <a:xfrm>
            <a:off x="1981200" y="1752600"/>
            <a:ext cx="8229600" cy="4724400"/>
          </a:xfrm>
        </p:spPr>
        <p:txBody>
          <a:bodyPr>
            <a:normAutofit/>
          </a:bodyPr>
          <a:lstStyle/>
          <a:p>
            <a:r>
              <a:rPr lang="en-US" sz="2800" dirty="0"/>
              <a:t>Recruited 34 adults who recently:</a:t>
            </a:r>
          </a:p>
          <a:p>
            <a:pPr lvl="1"/>
            <a:r>
              <a:rPr lang="en-US" sz="2600" dirty="0"/>
              <a:t>Were diagnosed with type 2 diabetes</a:t>
            </a:r>
          </a:p>
          <a:p>
            <a:pPr lvl="1"/>
            <a:r>
              <a:rPr lang="en-US" sz="2600" dirty="0"/>
              <a:t>Began insulin for this condition</a:t>
            </a:r>
          </a:p>
          <a:p>
            <a:pPr lvl="1">
              <a:spcAft>
                <a:spcPts val="600"/>
              </a:spcAft>
            </a:pPr>
            <a:r>
              <a:rPr lang="en-US" sz="2600" dirty="0"/>
              <a:t>Developed a diabetes-related complication</a:t>
            </a:r>
          </a:p>
          <a:p>
            <a:r>
              <a:rPr lang="en-US" sz="2800" dirty="0"/>
              <a:t>Recruitment Methods:</a:t>
            </a:r>
          </a:p>
          <a:p>
            <a:pPr lvl="1"/>
            <a:r>
              <a:rPr lang="en-US" sz="2600" dirty="0"/>
              <a:t>Flyers</a:t>
            </a:r>
          </a:p>
          <a:p>
            <a:pPr lvl="1"/>
            <a:r>
              <a:rPr lang="en-US" sz="2600" dirty="0"/>
              <a:t>Online ad</a:t>
            </a:r>
          </a:p>
          <a:p>
            <a:pPr lvl="1"/>
            <a:r>
              <a:rPr lang="en-US" sz="2600" dirty="0"/>
              <a:t>Diabetes-related support groups</a:t>
            </a:r>
          </a:p>
        </p:txBody>
      </p:sp>
    </p:spTree>
    <p:extLst>
      <p:ext uri="{BB962C8B-B14F-4D97-AF65-F5344CB8AC3E}">
        <p14:creationId xmlns:p14="http://schemas.microsoft.com/office/powerpoint/2010/main" val="389216675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04800"/>
            <a:ext cx="8534401" cy="762000"/>
          </a:xfrm>
        </p:spPr>
        <p:txBody>
          <a:bodyPr>
            <a:normAutofit/>
          </a:bodyPr>
          <a:lstStyle/>
          <a:p>
            <a:r>
              <a:rPr lang="en-US" sz="3600" dirty="0">
                <a:solidFill>
                  <a:srgbClr val="6600FF"/>
                </a:solidFill>
              </a:rPr>
              <a:t>Methods</a:t>
            </a:r>
          </a:p>
        </p:txBody>
      </p:sp>
      <p:grpSp>
        <p:nvGrpSpPr>
          <p:cNvPr id="4" name="Group 3"/>
          <p:cNvGrpSpPr/>
          <p:nvPr/>
        </p:nvGrpSpPr>
        <p:grpSpPr>
          <a:xfrm>
            <a:off x="1676400" y="1219201"/>
            <a:ext cx="8915400" cy="5257801"/>
            <a:chOff x="228600" y="1485900"/>
            <a:chExt cx="8915400" cy="5562601"/>
          </a:xfrm>
        </p:grpSpPr>
        <p:grpSp>
          <p:nvGrpSpPr>
            <p:cNvPr id="5" name="Group 4"/>
            <p:cNvGrpSpPr/>
            <p:nvPr/>
          </p:nvGrpSpPr>
          <p:grpSpPr>
            <a:xfrm>
              <a:off x="228600" y="1485900"/>
              <a:ext cx="8915400" cy="3810000"/>
              <a:chOff x="228600" y="2171700"/>
              <a:chExt cx="8915400" cy="3810000"/>
            </a:xfrm>
          </p:grpSpPr>
          <p:sp>
            <p:nvSpPr>
              <p:cNvPr id="8" name="Rectangle 7" descr="5%"/>
              <p:cNvSpPr>
                <a:spLocks noChangeArrowheads="1"/>
              </p:cNvSpPr>
              <p:nvPr/>
            </p:nvSpPr>
            <p:spPr bwMode="auto">
              <a:xfrm>
                <a:off x="304800" y="2171700"/>
                <a:ext cx="3352800" cy="838200"/>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prstClr val="black"/>
                  </a:solidFill>
                  <a:latin typeface="Arial"/>
                  <a:sym typeface="Arial"/>
                </a:endParaRPr>
              </a:p>
            </p:txBody>
          </p:sp>
          <p:sp>
            <p:nvSpPr>
              <p:cNvPr id="9" name="Rectangle 8" descr="Wave"/>
              <p:cNvSpPr>
                <a:spLocks noChangeArrowheads="1"/>
              </p:cNvSpPr>
              <p:nvPr/>
            </p:nvSpPr>
            <p:spPr bwMode="auto">
              <a:xfrm>
                <a:off x="628650" y="3009900"/>
                <a:ext cx="742950" cy="2019300"/>
              </a:xfrm>
              <a:prstGeom prst="rect">
                <a:avLst/>
              </a:prstGeom>
              <a:gradFill>
                <a:gsLst>
                  <a:gs pos="0">
                    <a:srgbClr val="DDEBCF"/>
                  </a:gs>
                  <a:gs pos="50000">
                    <a:srgbClr val="9CB86E"/>
                  </a:gs>
                  <a:gs pos="100000">
                    <a:srgbClr val="156B13"/>
                  </a:gs>
                </a:gsLst>
                <a:lin ang="5400000" scaled="0"/>
              </a:gra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prstClr val="black"/>
                  </a:solidFill>
                  <a:latin typeface="Arial"/>
                  <a:sym typeface="Arial"/>
                </a:endParaRPr>
              </a:p>
            </p:txBody>
          </p:sp>
          <p:sp>
            <p:nvSpPr>
              <p:cNvPr id="10" name="Text Box 129"/>
              <p:cNvSpPr txBox="1">
                <a:spLocks noChangeArrowheads="1"/>
              </p:cNvSpPr>
              <p:nvPr/>
            </p:nvSpPr>
            <p:spPr bwMode="auto">
              <a:xfrm>
                <a:off x="1752600" y="4448175"/>
                <a:ext cx="1524000" cy="390525"/>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ts val="1000"/>
                  </a:spcAft>
                  <a:defRPr/>
                </a:pPr>
                <a:r>
                  <a:rPr lang="en-US" sz="2000" b="1" dirty="0">
                    <a:solidFill>
                      <a:srgbClr val="FF0000"/>
                    </a:solidFill>
                    <a:latin typeface="Times New Roman" pitchFamily="18" charset="0"/>
                    <a:sym typeface="Wingdings" pitchFamily="2" charset="2"/>
                  </a:rPr>
                  <a:t>&lt; 12 </a:t>
                </a:r>
                <a:r>
                  <a:rPr lang="en-US" sz="2000" b="1" dirty="0">
                    <a:solidFill>
                      <a:srgbClr val="FF0000"/>
                    </a:solidFill>
                    <a:latin typeface="Calibri" pitchFamily="34" charset="0"/>
                    <a:sym typeface="Arial"/>
                  </a:rPr>
                  <a:t>months </a:t>
                </a:r>
                <a:endParaRPr lang="en-US" sz="2000" dirty="0">
                  <a:solidFill>
                    <a:srgbClr val="FF0000"/>
                  </a:solidFill>
                  <a:latin typeface="Arial" pitchFamily="34" charset="0"/>
                  <a:sym typeface="Arial"/>
                </a:endParaRPr>
              </a:p>
            </p:txBody>
          </p:sp>
          <p:sp>
            <p:nvSpPr>
              <p:cNvPr id="11" name="Rectangle 10" descr="5%"/>
              <p:cNvSpPr>
                <a:spLocks noChangeArrowheads="1"/>
              </p:cNvSpPr>
              <p:nvPr/>
            </p:nvSpPr>
            <p:spPr bwMode="auto">
              <a:xfrm>
                <a:off x="3581400" y="2171700"/>
                <a:ext cx="3448050" cy="2819400"/>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en-US" dirty="0">
                  <a:solidFill>
                    <a:prstClr val="black"/>
                  </a:solidFill>
                  <a:latin typeface="Arial"/>
                  <a:sym typeface="Arial"/>
                </a:endParaRPr>
              </a:p>
            </p:txBody>
          </p:sp>
          <p:sp>
            <p:nvSpPr>
              <p:cNvPr id="12" name="Text Box 125"/>
              <p:cNvSpPr txBox="1">
                <a:spLocks noChangeArrowheads="1"/>
              </p:cNvSpPr>
              <p:nvPr/>
            </p:nvSpPr>
            <p:spPr bwMode="auto">
              <a:xfrm>
                <a:off x="8229600" y="5029200"/>
                <a:ext cx="9144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fontAlgn="base">
                  <a:spcBef>
                    <a:spcPct val="0"/>
                  </a:spcBef>
                  <a:spcAft>
                    <a:spcPts val="1000"/>
                  </a:spcAft>
                  <a:defRPr/>
                </a:pPr>
                <a:r>
                  <a:rPr lang="en-US" sz="2400" b="1" dirty="0">
                    <a:solidFill>
                      <a:prstClr val="black"/>
                    </a:solidFill>
                    <a:latin typeface="Calibri" pitchFamily="34" charset="0"/>
                    <a:sym typeface="Arial"/>
                  </a:rPr>
                  <a:t>Time</a:t>
                </a:r>
                <a:endParaRPr lang="en-US" sz="2400" dirty="0">
                  <a:solidFill>
                    <a:prstClr val="black"/>
                  </a:solidFill>
                  <a:latin typeface="Arial" pitchFamily="34" charset="0"/>
                  <a:sym typeface="Arial"/>
                </a:endParaRPr>
              </a:p>
            </p:txBody>
          </p:sp>
          <p:sp>
            <p:nvSpPr>
              <p:cNvPr id="13" name="Text Box 129"/>
              <p:cNvSpPr txBox="1">
                <a:spLocks noChangeArrowheads="1"/>
              </p:cNvSpPr>
              <p:nvPr/>
            </p:nvSpPr>
            <p:spPr bwMode="auto">
              <a:xfrm>
                <a:off x="4419600" y="4457700"/>
                <a:ext cx="1828800" cy="366855"/>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ts val="1000"/>
                  </a:spcAft>
                  <a:defRPr/>
                </a:pPr>
                <a:r>
                  <a:rPr lang="en-US" sz="2000" b="1" dirty="0">
                    <a:solidFill>
                      <a:srgbClr val="0000FF"/>
                    </a:solidFill>
                    <a:latin typeface="Calibri" pitchFamily="34" charset="0"/>
                    <a:sym typeface="Arial"/>
                  </a:rPr>
                  <a:t>4 to 6 months</a:t>
                </a:r>
                <a:endParaRPr lang="en-US" sz="2000" dirty="0">
                  <a:solidFill>
                    <a:srgbClr val="0000FF"/>
                  </a:solidFill>
                  <a:latin typeface="Arial" pitchFamily="34" charset="0"/>
                  <a:sym typeface="Arial"/>
                </a:endParaRPr>
              </a:p>
            </p:txBody>
          </p:sp>
          <p:sp>
            <p:nvSpPr>
              <p:cNvPr id="14" name="Text Box 131"/>
              <p:cNvSpPr txBox="1">
                <a:spLocks noChangeArrowheads="1"/>
              </p:cNvSpPr>
              <p:nvPr/>
            </p:nvSpPr>
            <p:spPr bwMode="auto">
              <a:xfrm>
                <a:off x="228600" y="5219700"/>
                <a:ext cx="1752600" cy="762000"/>
              </a:xfrm>
              <a:prstGeom prst="rect">
                <a:avLst/>
              </a:prstGeom>
              <a:solidFill>
                <a:srgbClr val="FFFFFF"/>
              </a:solidFill>
              <a:ln w="19050">
                <a:solidFill>
                  <a:srgbClr val="00B050"/>
                </a:solidFill>
                <a:miter lim="800000"/>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ts val="1000"/>
                  </a:spcAft>
                  <a:defRPr/>
                </a:pPr>
                <a:r>
                  <a:rPr lang="en-US" sz="2200" b="1" dirty="0">
                    <a:solidFill>
                      <a:srgbClr val="00B050"/>
                    </a:solidFill>
                    <a:latin typeface="Calibri" pitchFamily="34" charset="0"/>
                    <a:sym typeface="Arial"/>
                  </a:rPr>
                  <a:t>Diagnosis/</a:t>
                </a:r>
                <a:br>
                  <a:rPr lang="en-US" sz="2200" b="1" dirty="0">
                    <a:solidFill>
                      <a:srgbClr val="00B050"/>
                    </a:solidFill>
                    <a:latin typeface="Calibri" pitchFamily="34" charset="0"/>
                    <a:sym typeface="Arial"/>
                  </a:rPr>
                </a:br>
                <a:r>
                  <a:rPr lang="en-US" sz="2200" b="1" dirty="0">
                    <a:solidFill>
                      <a:srgbClr val="00B050"/>
                    </a:solidFill>
                    <a:latin typeface="Calibri" pitchFamily="34" charset="0"/>
                    <a:sym typeface="Arial"/>
                  </a:rPr>
                  <a:t>Exacerbation</a:t>
                </a:r>
                <a:endParaRPr lang="en-US" sz="2200" dirty="0">
                  <a:solidFill>
                    <a:srgbClr val="00B050"/>
                  </a:solidFill>
                  <a:latin typeface="Arial" pitchFamily="34" charset="0"/>
                  <a:sym typeface="Arial"/>
                </a:endParaRPr>
              </a:p>
            </p:txBody>
          </p:sp>
          <p:sp>
            <p:nvSpPr>
              <p:cNvPr id="15" name="Text Box 126"/>
              <p:cNvSpPr txBox="1">
                <a:spLocks noChangeArrowheads="1"/>
              </p:cNvSpPr>
              <p:nvPr/>
            </p:nvSpPr>
            <p:spPr bwMode="auto">
              <a:xfrm>
                <a:off x="2438400" y="5219700"/>
                <a:ext cx="2286000" cy="762000"/>
              </a:xfrm>
              <a:prstGeom prst="rect">
                <a:avLst/>
              </a:prstGeom>
              <a:solidFill>
                <a:srgbClr val="FFFFFF"/>
              </a:solidFill>
              <a:ln w="19050">
                <a:solidFill>
                  <a:srgbClr val="FF0000"/>
                </a:solidFill>
                <a:miter lim="800000"/>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ts val="1000"/>
                  </a:spcAft>
                  <a:defRPr/>
                </a:pPr>
                <a:r>
                  <a:rPr lang="en-US" sz="2200" b="1" dirty="0">
                    <a:solidFill>
                      <a:srgbClr val="FF0000"/>
                    </a:solidFill>
                    <a:latin typeface="Calibri" pitchFamily="34" charset="0"/>
                    <a:cs typeface="Calibri" pitchFamily="34" charset="0"/>
                    <a:sym typeface="Arial"/>
                  </a:rPr>
                  <a:t>Initial Interview</a:t>
                </a:r>
                <a:br>
                  <a:rPr lang="en-US" sz="2200" b="1" dirty="0">
                    <a:solidFill>
                      <a:srgbClr val="FF0000"/>
                    </a:solidFill>
                    <a:latin typeface="Calibri" pitchFamily="34" charset="0"/>
                    <a:cs typeface="Calibri" pitchFamily="34" charset="0"/>
                    <a:sym typeface="Arial"/>
                  </a:rPr>
                </a:br>
                <a:r>
                  <a:rPr lang="en-US" sz="2200" b="1" dirty="0">
                    <a:solidFill>
                      <a:srgbClr val="FF0000"/>
                    </a:solidFill>
                    <a:latin typeface="Calibri" pitchFamily="34" charset="0"/>
                    <a:cs typeface="Calibri" pitchFamily="34" charset="0"/>
                    <a:sym typeface="Arial"/>
                  </a:rPr>
                  <a:t>(&lt; 12 months)</a:t>
                </a:r>
              </a:p>
            </p:txBody>
          </p:sp>
          <p:cxnSp>
            <p:nvCxnSpPr>
              <p:cNvPr id="16" name="AutoShape 115"/>
              <p:cNvCxnSpPr>
                <a:cxnSpLocks noChangeShapeType="1"/>
              </p:cNvCxnSpPr>
              <p:nvPr/>
            </p:nvCxnSpPr>
            <p:spPr bwMode="auto">
              <a:xfrm>
                <a:off x="247650" y="5029200"/>
                <a:ext cx="8686800" cy="1693"/>
              </a:xfrm>
              <a:prstGeom prst="straightConnector1">
                <a:avLst/>
              </a:prstGeom>
              <a:noFill/>
              <a:ln w="38100">
                <a:solidFill>
                  <a:srgbClr val="000000"/>
                </a:solidFill>
                <a:round/>
                <a:headEnd/>
                <a:tailEnd type="triangle" w="med" len="med"/>
              </a:ln>
            </p:spPr>
          </p:cxnSp>
          <p:cxnSp>
            <p:nvCxnSpPr>
              <p:cNvPr id="17" name="AutoShape 116"/>
              <p:cNvCxnSpPr>
                <a:cxnSpLocks noChangeShapeType="1"/>
              </p:cNvCxnSpPr>
              <p:nvPr/>
            </p:nvCxnSpPr>
            <p:spPr bwMode="auto">
              <a:xfrm rot="16200000" flipV="1">
                <a:off x="-389252" y="4008754"/>
                <a:ext cx="2016760" cy="19052"/>
              </a:xfrm>
              <a:prstGeom prst="straightConnector1">
                <a:avLst/>
              </a:prstGeom>
              <a:noFill/>
              <a:ln w="38100">
                <a:solidFill>
                  <a:srgbClr val="00B050"/>
                </a:solidFill>
                <a:prstDash val="dash"/>
                <a:round/>
                <a:headEnd/>
                <a:tailEnd/>
              </a:ln>
            </p:spPr>
          </p:cxnSp>
          <p:cxnSp>
            <p:nvCxnSpPr>
              <p:cNvPr id="18" name="AutoShape 118"/>
              <p:cNvCxnSpPr>
                <a:cxnSpLocks noChangeShapeType="1"/>
              </p:cNvCxnSpPr>
              <p:nvPr/>
            </p:nvCxnSpPr>
            <p:spPr bwMode="auto">
              <a:xfrm rot="16200000" flipH="1">
                <a:off x="343324" y="4038175"/>
                <a:ext cx="2056553" cy="1"/>
              </a:xfrm>
              <a:prstGeom prst="straightConnector1">
                <a:avLst/>
              </a:prstGeom>
              <a:noFill/>
              <a:ln w="38100">
                <a:solidFill>
                  <a:srgbClr val="00B050"/>
                </a:solidFill>
                <a:prstDash val="dash"/>
                <a:round/>
                <a:headEnd/>
                <a:tailEnd/>
              </a:ln>
            </p:spPr>
          </p:cxnSp>
          <p:cxnSp>
            <p:nvCxnSpPr>
              <p:cNvPr id="19" name="AutoShape 122"/>
              <p:cNvCxnSpPr>
                <a:cxnSpLocks noChangeShapeType="1"/>
              </p:cNvCxnSpPr>
              <p:nvPr/>
            </p:nvCxnSpPr>
            <p:spPr bwMode="auto">
              <a:xfrm>
                <a:off x="7162800" y="2171700"/>
                <a:ext cx="1638300" cy="1693"/>
              </a:xfrm>
              <a:prstGeom prst="straightConnector1">
                <a:avLst/>
              </a:prstGeom>
              <a:noFill/>
              <a:ln w="38100">
                <a:solidFill>
                  <a:srgbClr val="000000"/>
                </a:solidFill>
                <a:prstDash val="dash"/>
                <a:round/>
                <a:headEnd/>
                <a:tailEnd type="triangle" w="med" len="med"/>
              </a:ln>
            </p:spPr>
          </p:cxnSp>
          <p:sp>
            <p:nvSpPr>
              <p:cNvPr id="20" name="Text Box 126"/>
              <p:cNvSpPr txBox="1">
                <a:spLocks noChangeArrowheads="1"/>
              </p:cNvSpPr>
              <p:nvPr/>
            </p:nvSpPr>
            <p:spPr bwMode="auto">
              <a:xfrm>
                <a:off x="5715000" y="5219700"/>
                <a:ext cx="2590800" cy="762000"/>
              </a:xfrm>
              <a:prstGeom prst="rect">
                <a:avLst/>
              </a:prstGeom>
              <a:solidFill>
                <a:srgbClr val="FFFFFF"/>
              </a:solidFill>
              <a:ln w="19050">
                <a:solidFill>
                  <a:srgbClr val="0000FF"/>
                </a:solidFill>
                <a:miter lim="800000"/>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ts val="1000"/>
                  </a:spcAft>
                  <a:defRPr/>
                </a:pPr>
                <a:r>
                  <a:rPr lang="en-US" sz="2200" b="1" dirty="0">
                    <a:solidFill>
                      <a:srgbClr val="0000FF"/>
                    </a:solidFill>
                    <a:latin typeface="Calibri" pitchFamily="34" charset="0"/>
                    <a:sym typeface="Arial"/>
                  </a:rPr>
                  <a:t>Follow-up Interview</a:t>
                </a:r>
                <a:br>
                  <a:rPr lang="en-US" sz="2200" b="1" dirty="0">
                    <a:solidFill>
                      <a:srgbClr val="0000FF"/>
                    </a:solidFill>
                    <a:latin typeface="Calibri" pitchFamily="34" charset="0"/>
                    <a:sym typeface="Arial"/>
                  </a:rPr>
                </a:br>
                <a:r>
                  <a:rPr lang="en-US" sz="2200" b="1" dirty="0">
                    <a:solidFill>
                      <a:srgbClr val="0000FF"/>
                    </a:solidFill>
                    <a:latin typeface="Calibri" pitchFamily="34" charset="0"/>
                    <a:sym typeface="Arial"/>
                  </a:rPr>
                  <a:t>(5 to 18 months)</a:t>
                </a:r>
                <a:endParaRPr lang="en-US" sz="2200" dirty="0">
                  <a:solidFill>
                    <a:srgbClr val="0000FF"/>
                  </a:solidFill>
                  <a:latin typeface="Arial" pitchFamily="34" charset="0"/>
                  <a:sym typeface="Arial"/>
                </a:endParaRPr>
              </a:p>
            </p:txBody>
          </p:sp>
          <p:cxnSp>
            <p:nvCxnSpPr>
              <p:cNvPr id="21" name="Straight Connector 20"/>
              <p:cNvCxnSpPr/>
              <p:nvPr/>
            </p:nvCxnSpPr>
            <p:spPr>
              <a:xfrm rot="5400000">
                <a:off x="914400" y="5143500"/>
                <a:ext cx="152400" cy="0"/>
              </a:xfrm>
              <a:prstGeom prst="line">
                <a:avLst/>
              </a:prstGeom>
              <a:ln w="317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2" name="AutoShape 111"/>
              <p:cNvCxnSpPr>
                <a:cxnSpLocks noChangeShapeType="1"/>
              </p:cNvCxnSpPr>
              <p:nvPr/>
            </p:nvCxnSpPr>
            <p:spPr bwMode="auto">
              <a:xfrm>
                <a:off x="228600" y="2171700"/>
                <a:ext cx="6934200" cy="1588"/>
              </a:xfrm>
              <a:prstGeom prst="straightConnector1">
                <a:avLst/>
              </a:prstGeom>
              <a:noFill/>
              <a:ln w="38100">
                <a:solidFill>
                  <a:srgbClr val="0000FF"/>
                </a:solidFill>
                <a:prstDash val="dash"/>
                <a:round/>
                <a:headEnd type="triangle"/>
                <a:tailEnd/>
              </a:ln>
            </p:spPr>
          </p:cxnSp>
          <p:cxnSp>
            <p:nvCxnSpPr>
              <p:cNvPr id="23" name="Straight Connector 22"/>
              <p:cNvCxnSpPr>
                <a:endCxn id="20" idx="0"/>
              </p:cNvCxnSpPr>
              <p:nvPr/>
            </p:nvCxnSpPr>
            <p:spPr>
              <a:xfrm flipH="1">
                <a:off x="7010400" y="2171700"/>
                <a:ext cx="796" cy="3048001"/>
              </a:xfrm>
              <a:prstGeom prst="line">
                <a:avLst/>
              </a:prstGeom>
              <a:ln w="381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24" name="AutoShape 121"/>
              <p:cNvCxnSpPr>
                <a:cxnSpLocks noChangeShapeType="1"/>
              </p:cNvCxnSpPr>
              <p:nvPr/>
            </p:nvCxnSpPr>
            <p:spPr bwMode="auto">
              <a:xfrm rot="10800000" flipV="1">
                <a:off x="228600" y="3009898"/>
                <a:ext cx="3352800" cy="1"/>
              </a:xfrm>
              <a:prstGeom prst="straightConnector1">
                <a:avLst/>
              </a:prstGeom>
              <a:noFill/>
              <a:ln w="38100">
                <a:solidFill>
                  <a:srgbClr val="FF0000"/>
                </a:solidFill>
                <a:prstDash val="dash"/>
                <a:round/>
                <a:headEnd/>
                <a:tailEnd type="triangle" w="med" len="med"/>
              </a:ln>
            </p:spPr>
          </p:cxnSp>
          <p:cxnSp>
            <p:nvCxnSpPr>
              <p:cNvPr id="25" name="AutoShape 123"/>
              <p:cNvCxnSpPr>
                <a:cxnSpLocks noChangeShapeType="1"/>
                <a:stCxn id="15" idx="0"/>
              </p:cNvCxnSpPr>
              <p:nvPr/>
            </p:nvCxnSpPr>
            <p:spPr bwMode="auto">
              <a:xfrm flipV="1">
                <a:off x="3581400" y="3010695"/>
                <a:ext cx="794" cy="2209005"/>
              </a:xfrm>
              <a:prstGeom prst="straightConnector1">
                <a:avLst/>
              </a:prstGeom>
              <a:noFill/>
              <a:ln w="38100">
                <a:solidFill>
                  <a:srgbClr val="FF0000"/>
                </a:solidFill>
                <a:prstDash val="dash"/>
                <a:round/>
                <a:headEnd/>
                <a:tailEnd/>
              </a:ln>
            </p:spPr>
          </p:cxnSp>
        </p:grpSp>
        <p:sp>
          <p:nvSpPr>
            <p:cNvPr id="6" name="Text Box 126"/>
            <p:cNvSpPr txBox="1">
              <a:spLocks noChangeArrowheads="1"/>
            </p:cNvSpPr>
            <p:nvPr/>
          </p:nvSpPr>
          <p:spPr bwMode="auto">
            <a:xfrm>
              <a:off x="1600200" y="5678005"/>
              <a:ext cx="3657600" cy="1370496"/>
            </a:xfrm>
            <a:prstGeom prst="rect">
              <a:avLst/>
            </a:prstGeom>
            <a:solidFill>
              <a:srgbClr val="FFFFFF"/>
            </a:solidFill>
            <a:ln w="19050">
              <a:solidFill>
                <a:srgbClr val="FF0000"/>
              </a:solidFill>
              <a:miter lim="800000"/>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buFont typeface="Arial" pitchFamily="34" charset="0"/>
                <a:buChar char="•"/>
                <a:defRPr/>
              </a:pPr>
              <a:r>
                <a:rPr lang="en-US" sz="2000" b="1" dirty="0">
                  <a:solidFill>
                    <a:srgbClr val="FF0000"/>
                  </a:solidFill>
                  <a:latin typeface="Calibri" pitchFamily="34" charset="0"/>
                  <a:sym typeface="Arial"/>
                </a:rPr>
                <a:t>Background Questionnaire</a:t>
              </a:r>
            </a:p>
            <a:p>
              <a:pPr algn="ctr" fontAlgn="base">
                <a:spcBef>
                  <a:spcPct val="0"/>
                </a:spcBef>
                <a:buFont typeface="Arial" pitchFamily="34" charset="0"/>
                <a:buChar char="•"/>
                <a:defRPr/>
              </a:pPr>
              <a:r>
                <a:rPr lang="en-US" sz="2000" b="1" dirty="0">
                  <a:solidFill>
                    <a:srgbClr val="FF0000"/>
                  </a:solidFill>
                  <a:latin typeface="Calibri" pitchFamily="34" charset="0"/>
                  <a:sym typeface="Arial"/>
                </a:rPr>
                <a:t>Semi-Structured Interview</a:t>
              </a:r>
            </a:p>
            <a:p>
              <a:pPr algn="ctr" fontAlgn="base">
                <a:spcBef>
                  <a:spcPct val="0"/>
                </a:spcBef>
                <a:buFont typeface="Arial" pitchFamily="34" charset="0"/>
                <a:buChar char="•"/>
                <a:defRPr/>
              </a:pPr>
              <a:r>
                <a:rPr lang="en-US" sz="2000" b="1" dirty="0">
                  <a:solidFill>
                    <a:srgbClr val="FF0000"/>
                  </a:solidFill>
                  <a:latin typeface="Calibri" pitchFamily="34" charset="0"/>
                  <a:sym typeface="Arial"/>
                </a:rPr>
                <a:t>Health Condition Questionnaire</a:t>
              </a:r>
            </a:p>
            <a:p>
              <a:pPr algn="ctr" fontAlgn="base">
                <a:spcBef>
                  <a:spcPct val="0"/>
                </a:spcBef>
                <a:buFont typeface="Arial" pitchFamily="34" charset="0"/>
                <a:buChar char="•"/>
                <a:defRPr/>
              </a:pPr>
              <a:r>
                <a:rPr lang="en-US" sz="2000" b="1" dirty="0">
                  <a:solidFill>
                    <a:srgbClr val="FF0000"/>
                  </a:solidFill>
                  <a:latin typeface="Calibri" pitchFamily="34" charset="0"/>
                  <a:sym typeface="Arial"/>
                </a:rPr>
                <a:t>Card-Sorting Exercises</a:t>
              </a:r>
              <a:endParaRPr lang="en-US" sz="2000" dirty="0">
                <a:solidFill>
                  <a:srgbClr val="FF0000"/>
                </a:solidFill>
                <a:latin typeface="Arial" pitchFamily="34" charset="0"/>
                <a:sym typeface="Arial"/>
              </a:endParaRPr>
            </a:p>
          </p:txBody>
        </p:sp>
        <p:sp>
          <p:nvSpPr>
            <p:cNvPr id="7" name="Text Box 126"/>
            <p:cNvSpPr txBox="1">
              <a:spLocks noChangeArrowheads="1"/>
            </p:cNvSpPr>
            <p:nvPr/>
          </p:nvSpPr>
          <p:spPr bwMode="auto">
            <a:xfrm>
              <a:off x="5410200" y="5678005"/>
              <a:ext cx="3657600" cy="1370495"/>
            </a:xfrm>
            <a:prstGeom prst="rect">
              <a:avLst/>
            </a:prstGeom>
            <a:solidFill>
              <a:srgbClr val="FFFFFF"/>
            </a:solidFill>
            <a:ln w="19050">
              <a:solidFill>
                <a:srgbClr val="0000FF"/>
              </a:solidFill>
              <a:miter lim="800000"/>
              <a:headEnd/>
              <a:tailEnd/>
            </a:ln>
          </p:spPr>
          <p:txBody>
            <a:bodyPr vert="horz" wrap="square" lIns="91440" tIns="45720" rIns="91440" bIns="45720" numCol="1" anchor="ctr"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buFont typeface="Arial" pitchFamily="34" charset="0"/>
                <a:buChar char="•"/>
                <a:defRPr/>
              </a:pPr>
              <a:r>
                <a:rPr lang="en-US" sz="2000" b="1" dirty="0">
                  <a:solidFill>
                    <a:srgbClr val="0000FF"/>
                  </a:solidFill>
                  <a:latin typeface="Calibri" pitchFamily="34" charset="0"/>
                  <a:sym typeface="Arial"/>
                </a:rPr>
                <a:t>Semi-Structured Interview</a:t>
              </a:r>
            </a:p>
            <a:p>
              <a:pPr algn="ctr" fontAlgn="base">
                <a:spcBef>
                  <a:spcPct val="0"/>
                </a:spcBef>
                <a:buFont typeface="Arial" pitchFamily="34" charset="0"/>
                <a:buChar char="•"/>
                <a:defRPr/>
              </a:pPr>
              <a:r>
                <a:rPr lang="en-US" sz="2000" b="1" dirty="0">
                  <a:solidFill>
                    <a:srgbClr val="0000FF"/>
                  </a:solidFill>
                  <a:latin typeface="Calibri" pitchFamily="34" charset="0"/>
                  <a:sym typeface="Arial"/>
                </a:rPr>
                <a:t>Timeline</a:t>
              </a:r>
            </a:p>
            <a:p>
              <a:pPr algn="ctr" fontAlgn="base">
                <a:spcBef>
                  <a:spcPct val="0"/>
                </a:spcBef>
                <a:buFont typeface="Arial" pitchFamily="34" charset="0"/>
                <a:buChar char="•"/>
                <a:defRPr/>
              </a:pPr>
              <a:r>
                <a:rPr lang="en-US" sz="2000" b="1" dirty="0">
                  <a:solidFill>
                    <a:srgbClr val="0000FF"/>
                  </a:solidFill>
                  <a:latin typeface="Calibri" pitchFamily="34" charset="0"/>
                  <a:sym typeface="Arial"/>
                </a:rPr>
                <a:t>Health Condition Questionnaire</a:t>
              </a:r>
            </a:p>
            <a:p>
              <a:pPr algn="ctr" fontAlgn="base">
                <a:spcBef>
                  <a:spcPct val="0"/>
                </a:spcBef>
                <a:buFont typeface="Arial" pitchFamily="34" charset="0"/>
                <a:buChar char="•"/>
                <a:defRPr/>
              </a:pPr>
              <a:r>
                <a:rPr lang="en-US" sz="2000" b="1" dirty="0">
                  <a:solidFill>
                    <a:srgbClr val="0000FF"/>
                  </a:solidFill>
                  <a:latin typeface="Calibri" pitchFamily="34" charset="0"/>
                  <a:sym typeface="Arial"/>
                </a:rPr>
                <a:t>Card-Sorting Exercises</a:t>
              </a:r>
              <a:endParaRPr lang="en-US" sz="2000" dirty="0">
                <a:solidFill>
                  <a:srgbClr val="0000FF"/>
                </a:solidFill>
                <a:latin typeface="Arial" pitchFamily="34" charset="0"/>
                <a:sym typeface="Arial"/>
              </a:endParaRPr>
            </a:p>
          </p:txBody>
        </p:sp>
      </p:grpSp>
      <p:cxnSp>
        <p:nvCxnSpPr>
          <p:cNvPr id="29" name="Straight Connector 28"/>
          <p:cNvCxnSpPr>
            <a:stCxn id="15" idx="2"/>
          </p:cNvCxnSpPr>
          <p:nvPr/>
        </p:nvCxnSpPr>
        <p:spPr>
          <a:xfrm>
            <a:off x="5029200" y="4820433"/>
            <a:ext cx="794" cy="36116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a:stCxn id="20" idx="2"/>
          </p:cNvCxnSpPr>
          <p:nvPr/>
        </p:nvCxnSpPr>
        <p:spPr>
          <a:xfrm>
            <a:off x="8458200" y="4820433"/>
            <a:ext cx="0" cy="361168"/>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63646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42B2FD-4121-4F08-B167-B115FD8C83C2}"/>
              </a:ext>
            </a:extLst>
          </p:cNvPr>
          <p:cNvSpPr>
            <a:spLocks noGrp="1"/>
          </p:cNvSpPr>
          <p:nvPr>
            <p:ph type="title"/>
          </p:nvPr>
        </p:nvSpPr>
        <p:spPr/>
        <p:txBody>
          <a:bodyPr/>
          <a:lstStyle/>
          <a:p>
            <a:r>
              <a:rPr lang="en-US" dirty="0"/>
              <a:t>Demographics</a:t>
            </a:r>
          </a:p>
        </p:txBody>
      </p:sp>
      <p:graphicFrame>
        <p:nvGraphicFramePr>
          <p:cNvPr id="14" name="Chart 13">
            <a:extLst>
              <a:ext uri="{FF2B5EF4-FFF2-40B4-BE49-F238E27FC236}">
                <a16:creationId xmlns:a16="http://schemas.microsoft.com/office/drawing/2014/main" id="{1FF2559B-493B-4841-9E85-F31DA6057AE6}"/>
              </a:ext>
            </a:extLst>
          </p:cNvPr>
          <p:cNvGraphicFramePr/>
          <p:nvPr>
            <p:extLst>
              <p:ext uri="{D42A27DB-BD31-4B8C-83A1-F6EECF244321}">
                <p14:modId xmlns:p14="http://schemas.microsoft.com/office/powerpoint/2010/main" val="2582303906"/>
              </p:ext>
            </p:extLst>
          </p:nvPr>
        </p:nvGraphicFramePr>
        <p:xfrm>
          <a:off x="1061615" y="1690688"/>
          <a:ext cx="4807339" cy="412107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59701848"/>
              </p:ext>
            </p:extLst>
          </p:nvPr>
        </p:nvGraphicFramePr>
        <p:xfrm>
          <a:off x="6843372" y="1826952"/>
          <a:ext cx="4377114" cy="2966720"/>
        </p:xfrm>
        <a:graphic>
          <a:graphicData uri="http://schemas.openxmlformats.org/drawingml/2006/table">
            <a:tbl>
              <a:tblPr firstRow="1" bandRow="1">
                <a:tableStyleId>{EB9631B5-78F2-41C9-869B-9F39066F8104}</a:tableStyleId>
              </a:tblPr>
              <a:tblGrid>
                <a:gridCol w="2174241">
                  <a:extLst>
                    <a:ext uri="{9D8B030D-6E8A-4147-A177-3AD203B41FA5}">
                      <a16:colId xmlns:a16="http://schemas.microsoft.com/office/drawing/2014/main" val="3625534084"/>
                    </a:ext>
                  </a:extLst>
                </a:gridCol>
                <a:gridCol w="2202873">
                  <a:extLst>
                    <a:ext uri="{9D8B030D-6E8A-4147-A177-3AD203B41FA5}">
                      <a16:colId xmlns:a16="http://schemas.microsoft.com/office/drawing/2014/main" val="4153204028"/>
                    </a:ext>
                  </a:extLst>
                </a:gridCol>
              </a:tblGrid>
              <a:tr h="370840">
                <a:tc>
                  <a:txBody>
                    <a:bodyPr/>
                    <a:lstStyle/>
                    <a:p>
                      <a:r>
                        <a:rPr lang="en-US" dirty="0" smtClean="0"/>
                        <a:t>Year in School</a:t>
                      </a:r>
                      <a:endParaRPr lang="en-US" dirty="0"/>
                    </a:p>
                  </a:txBody>
                  <a:tcPr/>
                </a:tc>
                <a:tc>
                  <a:txBody>
                    <a:bodyPr/>
                    <a:lstStyle/>
                    <a:p>
                      <a:r>
                        <a:rPr lang="en-US" dirty="0" smtClean="0"/>
                        <a:t>Number of Students</a:t>
                      </a:r>
                      <a:endParaRPr lang="en-US" dirty="0"/>
                    </a:p>
                  </a:txBody>
                  <a:tcPr/>
                </a:tc>
                <a:extLst>
                  <a:ext uri="{0D108BD9-81ED-4DB2-BD59-A6C34878D82A}">
                    <a16:rowId xmlns:a16="http://schemas.microsoft.com/office/drawing/2014/main" val="2909223131"/>
                  </a:ext>
                </a:extLst>
              </a:tr>
              <a:tr h="370840">
                <a:tc>
                  <a:txBody>
                    <a:bodyPr/>
                    <a:lstStyle/>
                    <a:p>
                      <a:r>
                        <a:rPr lang="en-US" dirty="0" smtClean="0"/>
                        <a:t>Freshman</a:t>
                      </a:r>
                      <a:endParaRPr lang="en-US" dirty="0"/>
                    </a:p>
                  </a:txBody>
                  <a:tcPr/>
                </a:tc>
                <a:tc>
                  <a:txBody>
                    <a:bodyPr/>
                    <a:lstStyle/>
                    <a:p>
                      <a:pPr algn="ctr"/>
                      <a:r>
                        <a:rPr lang="en-US" dirty="0" smtClean="0"/>
                        <a:t>31</a:t>
                      </a:r>
                      <a:endParaRPr lang="en-US" dirty="0"/>
                    </a:p>
                  </a:txBody>
                  <a:tcPr/>
                </a:tc>
                <a:extLst>
                  <a:ext uri="{0D108BD9-81ED-4DB2-BD59-A6C34878D82A}">
                    <a16:rowId xmlns:a16="http://schemas.microsoft.com/office/drawing/2014/main" val="1153322395"/>
                  </a:ext>
                </a:extLst>
              </a:tr>
              <a:tr h="370840">
                <a:tc>
                  <a:txBody>
                    <a:bodyPr/>
                    <a:lstStyle/>
                    <a:p>
                      <a:r>
                        <a:rPr lang="en-US" dirty="0" smtClean="0"/>
                        <a:t>Sophomore</a:t>
                      </a:r>
                      <a:endParaRPr lang="en-US" dirty="0"/>
                    </a:p>
                  </a:txBody>
                  <a:tcPr/>
                </a:tc>
                <a:tc>
                  <a:txBody>
                    <a:bodyPr/>
                    <a:lstStyle/>
                    <a:p>
                      <a:pPr algn="ctr"/>
                      <a:r>
                        <a:rPr lang="en-US" dirty="0" smtClean="0"/>
                        <a:t>18</a:t>
                      </a:r>
                      <a:endParaRPr lang="en-US" dirty="0"/>
                    </a:p>
                  </a:txBody>
                  <a:tcPr/>
                </a:tc>
                <a:extLst>
                  <a:ext uri="{0D108BD9-81ED-4DB2-BD59-A6C34878D82A}">
                    <a16:rowId xmlns:a16="http://schemas.microsoft.com/office/drawing/2014/main" val="809005190"/>
                  </a:ext>
                </a:extLst>
              </a:tr>
              <a:tr h="370840">
                <a:tc>
                  <a:txBody>
                    <a:bodyPr/>
                    <a:lstStyle/>
                    <a:p>
                      <a:r>
                        <a:rPr lang="en-US" dirty="0" smtClean="0"/>
                        <a:t>Junior</a:t>
                      </a:r>
                      <a:endParaRPr lang="en-US" dirty="0"/>
                    </a:p>
                  </a:txBody>
                  <a:tcPr/>
                </a:tc>
                <a:tc>
                  <a:txBody>
                    <a:bodyPr/>
                    <a:lstStyle/>
                    <a:p>
                      <a:pPr algn="ctr"/>
                      <a:r>
                        <a:rPr lang="en-US" dirty="0" smtClean="0"/>
                        <a:t>20</a:t>
                      </a:r>
                      <a:endParaRPr lang="en-US" dirty="0"/>
                    </a:p>
                  </a:txBody>
                  <a:tcPr/>
                </a:tc>
                <a:extLst>
                  <a:ext uri="{0D108BD9-81ED-4DB2-BD59-A6C34878D82A}">
                    <a16:rowId xmlns:a16="http://schemas.microsoft.com/office/drawing/2014/main" val="3787689303"/>
                  </a:ext>
                </a:extLst>
              </a:tr>
              <a:tr h="370840">
                <a:tc>
                  <a:txBody>
                    <a:bodyPr/>
                    <a:lstStyle/>
                    <a:p>
                      <a:r>
                        <a:rPr lang="en-US" dirty="0" smtClean="0"/>
                        <a:t>Senior</a:t>
                      </a:r>
                      <a:endParaRPr lang="en-US" dirty="0"/>
                    </a:p>
                  </a:txBody>
                  <a:tcPr/>
                </a:tc>
                <a:tc>
                  <a:txBody>
                    <a:bodyPr/>
                    <a:lstStyle/>
                    <a:p>
                      <a:pPr algn="ctr"/>
                      <a:r>
                        <a:rPr lang="en-US" dirty="0" smtClean="0"/>
                        <a:t>23</a:t>
                      </a:r>
                      <a:endParaRPr lang="en-US" dirty="0"/>
                    </a:p>
                  </a:txBody>
                  <a:tcPr/>
                </a:tc>
                <a:extLst>
                  <a:ext uri="{0D108BD9-81ED-4DB2-BD59-A6C34878D82A}">
                    <a16:rowId xmlns:a16="http://schemas.microsoft.com/office/drawing/2014/main" val="1668049576"/>
                  </a:ext>
                </a:extLst>
              </a:tr>
              <a:tr h="370840">
                <a:tc>
                  <a:txBody>
                    <a:bodyPr/>
                    <a:lstStyle/>
                    <a:p>
                      <a:r>
                        <a:rPr lang="en-US" dirty="0" smtClean="0"/>
                        <a:t>Masters</a:t>
                      </a:r>
                      <a:endParaRPr lang="en-US" dirty="0"/>
                    </a:p>
                  </a:txBody>
                  <a:tcPr/>
                </a:tc>
                <a:tc>
                  <a:txBody>
                    <a:bodyPr/>
                    <a:lstStyle/>
                    <a:p>
                      <a:pPr algn="ctr"/>
                      <a:r>
                        <a:rPr lang="en-US" dirty="0" smtClean="0"/>
                        <a:t>8</a:t>
                      </a:r>
                      <a:endParaRPr lang="en-US" dirty="0"/>
                    </a:p>
                  </a:txBody>
                  <a:tcPr/>
                </a:tc>
                <a:extLst>
                  <a:ext uri="{0D108BD9-81ED-4DB2-BD59-A6C34878D82A}">
                    <a16:rowId xmlns:a16="http://schemas.microsoft.com/office/drawing/2014/main" val="263325260"/>
                  </a:ext>
                </a:extLst>
              </a:tr>
              <a:tr h="370840">
                <a:tc>
                  <a:txBody>
                    <a:bodyPr/>
                    <a:lstStyle/>
                    <a:p>
                      <a:r>
                        <a:rPr lang="en-US" dirty="0" smtClean="0"/>
                        <a:t>Professional School </a:t>
                      </a:r>
                    </a:p>
                  </a:txBody>
                  <a:tcPr/>
                </a:tc>
                <a:tc>
                  <a:txBody>
                    <a:bodyPr/>
                    <a:lstStyle/>
                    <a:p>
                      <a:pPr algn="ctr"/>
                      <a:r>
                        <a:rPr lang="en-US" dirty="0" smtClean="0"/>
                        <a:t>1</a:t>
                      </a:r>
                      <a:endParaRPr lang="en-US" dirty="0"/>
                    </a:p>
                  </a:txBody>
                  <a:tcPr/>
                </a:tc>
                <a:extLst>
                  <a:ext uri="{0D108BD9-81ED-4DB2-BD59-A6C34878D82A}">
                    <a16:rowId xmlns:a16="http://schemas.microsoft.com/office/drawing/2014/main" val="4238470074"/>
                  </a:ext>
                </a:extLst>
              </a:tr>
              <a:tr h="370840">
                <a:tc>
                  <a:txBody>
                    <a:bodyPr/>
                    <a:lstStyle/>
                    <a:p>
                      <a:pPr algn="r"/>
                      <a:r>
                        <a:rPr lang="en-US" dirty="0" smtClean="0"/>
                        <a:t>Total:</a:t>
                      </a:r>
                    </a:p>
                  </a:txBody>
                  <a:tcPr/>
                </a:tc>
                <a:tc>
                  <a:txBody>
                    <a:bodyPr/>
                    <a:lstStyle/>
                    <a:p>
                      <a:pPr algn="ctr"/>
                      <a:r>
                        <a:rPr lang="en-US" dirty="0" smtClean="0"/>
                        <a:t>101</a:t>
                      </a:r>
                      <a:endParaRPr lang="en-US" dirty="0"/>
                    </a:p>
                  </a:txBody>
                  <a:tcPr/>
                </a:tc>
                <a:extLst>
                  <a:ext uri="{0D108BD9-81ED-4DB2-BD59-A6C34878D82A}">
                    <a16:rowId xmlns:a16="http://schemas.microsoft.com/office/drawing/2014/main" val="1820493993"/>
                  </a:ext>
                </a:extLst>
              </a:tr>
            </a:tbl>
          </a:graphicData>
        </a:graphic>
      </p:graphicFrame>
    </p:spTree>
    <p:extLst>
      <p:ext uri="{BB962C8B-B14F-4D97-AF65-F5344CB8AC3E}">
        <p14:creationId xmlns:p14="http://schemas.microsoft.com/office/powerpoint/2010/main" val="232970436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81000"/>
            <a:ext cx="8458200" cy="609600"/>
          </a:xfrm>
        </p:spPr>
        <p:txBody>
          <a:bodyPr vert="horz" wrap="square" lIns="91440" tIns="45720" rIns="91440" bIns="45720" rtlCol="0" anchor="ctr" anchorCtr="0">
            <a:noAutofit/>
          </a:bodyPr>
          <a:lstStyle/>
          <a:p>
            <a:pPr>
              <a:spcBef>
                <a:spcPct val="0"/>
              </a:spcBef>
            </a:pPr>
            <a:r>
              <a:rPr lang="en-US" sz="3600" kern="1200" spc="-100" dirty="0">
                <a:solidFill>
                  <a:srgbClr val="6600FF"/>
                </a:solidFill>
                <a:latin typeface="+mj-lt"/>
                <a:ea typeface="+mj-ea"/>
                <a:cs typeface="+mj-cs"/>
              </a:rPr>
              <a:t>Study Participants</a:t>
            </a:r>
          </a:p>
        </p:txBody>
      </p:sp>
      <p:graphicFrame>
        <p:nvGraphicFramePr>
          <p:cNvPr id="4" name="Content Placeholder 3"/>
          <p:cNvGraphicFramePr>
            <a:graphicFrameLocks noGrp="1"/>
          </p:cNvGraphicFramePr>
          <p:nvPr>
            <p:ph idx="1"/>
            <p:extLst/>
          </p:nvPr>
        </p:nvGraphicFramePr>
        <p:xfrm>
          <a:off x="1828800" y="1143001"/>
          <a:ext cx="8534400" cy="5460243"/>
        </p:xfrm>
        <a:graphic>
          <a:graphicData uri="http://schemas.openxmlformats.org/drawingml/2006/table">
            <a:tbl>
              <a:tblPr firstRow="1" bandRow="1">
                <a:tableStyleId>{5C22544A-7EE6-4342-B048-85BDC9FD1C3A}</a:tableStyleId>
              </a:tblPr>
              <a:tblGrid>
                <a:gridCol w="1828800">
                  <a:extLst>
                    <a:ext uri="{9D8B030D-6E8A-4147-A177-3AD203B41FA5}">
                      <a16:colId xmlns:a16="http://schemas.microsoft.com/office/drawing/2014/main" val="20000"/>
                    </a:ext>
                  </a:extLst>
                </a:gridCol>
                <a:gridCol w="6705600">
                  <a:extLst>
                    <a:ext uri="{9D8B030D-6E8A-4147-A177-3AD203B41FA5}">
                      <a16:colId xmlns:a16="http://schemas.microsoft.com/office/drawing/2014/main" val="20001"/>
                    </a:ext>
                  </a:extLst>
                </a:gridCol>
              </a:tblGrid>
              <a:tr h="445511">
                <a:tc>
                  <a:txBody>
                    <a:bodyPr/>
                    <a:lstStyle/>
                    <a:p>
                      <a:r>
                        <a:rPr lang="en-US" sz="2400" baseline="0" dirty="0"/>
                        <a:t>Factor</a:t>
                      </a:r>
                      <a:endParaRPr lang="en-US" sz="2400" dirty="0"/>
                    </a:p>
                  </a:txBody>
                  <a:tcPr/>
                </a:tc>
                <a:tc>
                  <a:txBody>
                    <a:bodyPr/>
                    <a:lstStyle/>
                    <a:p>
                      <a:r>
                        <a:rPr lang="en-US" sz="2400" dirty="0"/>
                        <a:t>Participant</a:t>
                      </a:r>
                      <a:r>
                        <a:rPr lang="en-US" sz="2400" baseline="0" dirty="0"/>
                        <a:t> Distribution</a:t>
                      </a:r>
                      <a:endParaRPr lang="en-US" sz="2400" dirty="0"/>
                    </a:p>
                  </a:txBody>
                  <a:tcPr/>
                </a:tc>
                <a:extLst>
                  <a:ext uri="{0D108BD9-81ED-4DB2-BD59-A6C34878D82A}">
                    <a16:rowId xmlns:a16="http://schemas.microsoft.com/office/drawing/2014/main" val="10000"/>
                  </a:ext>
                </a:extLst>
              </a:tr>
              <a:tr h="801919">
                <a:tc>
                  <a:txBody>
                    <a:bodyPr/>
                    <a:lstStyle/>
                    <a:p>
                      <a:r>
                        <a:rPr lang="en-US" sz="2400" dirty="0"/>
                        <a:t>Gender</a:t>
                      </a:r>
                    </a:p>
                  </a:txBody>
                  <a:tcPr/>
                </a:tc>
                <a:tc>
                  <a:txBody>
                    <a:bodyPr/>
                    <a:lstStyle/>
                    <a:p>
                      <a:r>
                        <a:rPr lang="en-US" sz="2400" dirty="0"/>
                        <a:t>Male:</a:t>
                      </a:r>
                      <a:r>
                        <a:rPr lang="en-US" sz="2400" baseline="0" dirty="0"/>
                        <a:t> 14 (41%)</a:t>
                      </a:r>
                    </a:p>
                    <a:p>
                      <a:r>
                        <a:rPr lang="en-US" sz="2400" b="1" baseline="0" dirty="0">
                          <a:solidFill>
                            <a:srgbClr val="CC0066"/>
                          </a:solidFill>
                        </a:rPr>
                        <a:t>Female: 20 (59%)</a:t>
                      </a:r>
                      <a:endParaRPr lang="en-US" sz="2400" b="1" dirty="0">
                        <a:solidFill>
                          <a:srgbClr val="CC0066"/>
                        </a:solidFill>
                      </a:endParaRPr>
                    </a:p>
                  </a:txBody>
                  <a:tcPr/>
                </a:tc>
                <a:extLst>
                  <a:ext uri="{0D108BD9-81ED-4DB2-BD59-A6C34878D82A}">
                    <a16:rowId xmlns:a16="http://schemas.microsoft.com/office/drawing/2014/main" val="10001"/>
                  </a:ext>
                </a:extLst>
              </a:tr>
              <a:tr h="801919">
                <a:tc>
                  <a:txBody>
                    <a:bodyPr/>
                    <a:lstStyle/>
                    <a:p>
                      <a:r>
                        <a:rPr lang="en-US" sz="2400" dirty="0"/>
                        <a:t>Age</a:t>
                      </a:r>
                    </a:p>
                  </a:txBody>
                  <a:tcPr/>
                </a:tc>
                <a:tc>
                  <a:txBody>
                    <a:bodyPr/>
                    <a:lstStyle/>
                    <a:p>
                      <a:r>
                        <a:rPr lang="en-US" sz="2400" dirty="0"/>
                        <a:t>Range: </a:t>
                      </a:r>
                      <a:r>
                        <a:rPr lang="en-US" sz="2400" b="1" dirty="0">
                          <a:solidFill>
                            <a:srgbClr val="CC0066"/>
                          </a:solidFill>
                        </a:rPr>
                        <a:t>32 to 81</a:t>
                      </a:r>
                      <a:r>
                        <a:rPr lang="en-US" sz="2400" dirty="0"/>
                        <a:t>; Mean: 53.4</a:t>
                      </a:r>
                    </a:p>
                    <a:p>
                      <a:r>
                        <a:rPr lang="en-US" sz="2400" dirty="0"/>
                        <a:t>Majority (n=29; </a:t>
                      </a:r>
                      <a:r>
                        <a:rPr lang="en-US" sz="2400" b="1" dirty="0">
                          <a:solidFill>
                            <a:srgbClr val="CC0066"/>
                          </a:solidFill>
                        </a:rPr>
                        <a:t>85%) between 40 and</a:t>
                      </a:r>
                      <a:r>
                        <a:rPr lang="en-US" sz="2400" b="1" baseline="0" dirty="0">
                          <a:solidFill>
                            <a:srgbClr val="CC0066"/>
                          </a:solidFill>
                        </a:rPr>
                        <a:t> 69</a:t>
                      </a:r>
                      <a:endParaRPr lang="en-US" sz="2400" b="1" dirty="0">
                        <a:solidFill>
                          <a:srgbClr val="CC0066"/>
                        </a:solidFill>
                      </a:endParaRPr>
                    </a:p>
                  </a:txBody>
                  <a:tcPr/>
                </a:tc>
                <a:extLst>
                  <a:ext uri="{0D108BD9-81ED-4DB2-BD59-A6C34878D82A}">
                    <a16:rowId xmlns:a16="http://schemas.microsoft.com/office/drawing/2014/main" val="10002"/>
                  </a:ext>
                </a:extLst>
              </a:tr>
              <a:tr h="801919">
                <a:tc>
                  <a:txBody>
                    <a:bodyPr/>
                    <a:lstStyle/>
                    <a:p>
                      <a:r>
                        <a:rPr lang="en-US" sz="2400" dirty="0"/>
                        <a:t>Educational Attainment</a:t>
                      </a:r>
                    </a:p>
                  </a:txBody>
                  <a:tcPr/>
                </a:tc>
                <a:tc>
                  <a:txBody>
                    <a:bodyPr/>
                    <a:lstStyle/>
                    <a:p>
                      <a:r>
                        <a:rPr lang="en-US" sz="2400" b="0" dirty="0"/>
                        <a:t>Some college</a:t>
                      </a:r>
                      <a:r>
                        <a:rPr lang="en-US" sz="2400" b="0" baseline="0" dirty="0"/>
                        <a:t> or lower: 17 (50%)</a:t>
                      </a:r>
                    </a:p>
                    <a:p>
                      <a:r>
                        <a:rPr lang="en-US" sz="2400" b="0" baseline="0" dirty="0"/>
                        <a:t>2-year college degree or higher: 17 (50%)</a:t>
                      </a:r>
                      <a:endParaRPr lang="en-US" sz="2400" b="0" dirty="0"/>
                    </a:p>
                  </a:txBody>
                  <a:tcPr/>
                </a:tc>
                <a:extLst>
                  <a:ext uri="{0D108BD9-81ED-4DB2-BD59-A6C34878D82A}">
                    <a16:rowId xmlns:a16="http://schemas.microsoft.com/office/drawing/2014/main" val="10003"/>
                  </a:ext>
                </a:extLst>
              </a:tr>
              <a:tr h="801919">
                <a:tc>
                  <a:txBody>
                    <a:bodyPr/>
                    <a:lstStyle/>
                    <a:p>
                      <a:r>
                        <a:rPr lang="en-US" sz="2400" dirty="0"/>
                        <a:t>Computer</a:t>
                      </a:r>
                      <a:r>
                        <a:rPr lang="en-US" sz="2400" baseline="0" dirty="0"/>
                        <a:t>/</a:t>
                      </a:r>
                      <a:br>
                        <a:rPr lang="en-US" sz="2400" baseline="0" dirty="0"/>
                      </a:br>
                      <a:r>
                        <a:rPr lang="en-US" sz="2400" baseline="0" dirty="0"/>
                        <a:t>Internet</a:t>
                      </a:r>
                      <a:endParaRPr lang="en-US" sz="2400" dirty="0"/>
                    </a:p>
                  </a:txBody>
                  <a:tcPr/>
                </a:tc>
                <a:tc>
                  <a:txBody>
                    <a:bodyPr/>
                    <a:lstStyle/>
                    <a:p>
                      <a:r>
                        <a:rPr lang="en-US" sz="2400" b="1" dirty="0">
                          <a:solidFill>
                            <a:srgbClr val="CC0066"/>
                          </a:solidFill>
                        </a:rPr>
                        <a:t>Computer/Internet access</a:t>
                      </a:r>
                      <a:r>
                        <a:rPr lang="en-US" sz="2400" b="1" baseline="0" dirty="0">
                          <a:solidFill>
                            <a:srgbClr val="CC0066"/>
                          </a:solidFill>
                        </a:rPr>
                        <a:t> at home: 26 (75%)</a:t>
                      </a:r>
                    </a:p>
                    <a:p>
                      <a:r>
                        <a:rPr lang="en-US" sz="2400" baseline="0" dirty="0"/>
                        <a:t>Do not use Internet at all: 5 (15%)</a:t>
                      </a:r>
                      <a:endParaRPr lang="en-US" sz="2400" dirty="0"/>
                    </a:p>
                  </a:txBody>
                  <a:tcPr/>
                </a:tc>
                <a:extLst>
                  <a:ext uri="{0D108BD9-81ED-4DB2-BD59-A6C34878D82A}">
                    <a16:rowId xmlns:a16="http://schemas.microsoft.com/office/drawing/2014/main" val="10004"/>
                  </a:ext>
                </a:extLst>
              </a:tr>
              <a:tr h="1158328">
                <a:tc>
                  <a:txBody>
                    <a:bodyPr/>
                    <a:lstStyle/>
                    <a:p>
                      <a:r>
                        <a:rPr lang="en-US" sz="2400" dirty="0"/>
                        <a:t>Type</a:t>
                      </a:r>
                      <a:r>
                        <a:rPr lang="en-US" sz="2400" baseline="0" dirty="0"/>
                        <a:t> 2 Diabetes</a:t>
                      </a:r>
                      <a:endParaRPr lang="en-US" sz="2400" dirty="0"/>
                    </a:p>
                  </a:txBody>
                  <a:tcPr/>
                </a:tc>
                <a:tc>
                  <a:txBody>
                    <a:bodyPr/>
                    <a:lstStyle/>
                    <a:p>
                      <a:r>
                        <a:rPr lang="en-US" sz="2400" b="1" dirty="0">
                          <a:solidFill>
                            <a:srgbClr val="CC0066"/>
                          </a:solidFill>
                        </a:rPr>
                        <a:t>Diagnosis date range: 1980 to</a:t>
                      </a:r>
                      <a:r>
                        <a:rPr lang="en-US" sz="2400" b="1" baseline="0" dirty="0">
                          <a:solidFill>
                            <a:srgbClr val="CC0066"/>
                          </a:solidFill>
                        </a:rPr>
                        <a:t> 2010</a:t>
                      </a:r>
                    </a:p>
                    <a:p>
                      <a:r>
                        <a:rPr lang="en-US" sz="2400" baseline="0" dirty="0"/>
                        <a:t>Majority (n=19; 56%) diagnosed in 2009 or 2010</a:t>
                      </a:r>
                    </a:p>
                    <a:p>
                      <a:r>
                        <a:rPr lang="en-US" sz="2400" baseline="0" dirty="0"/>
                        <a:t>Twelve (35%) had had diabetes &gt; 5 years</a:t>
                      </a:r>
                      <a:endParaRPr lang="en-US" sz="2400" dirty="0"/>
                    </a:p>
                  </a:txBody>
                  <a:tcPr/>
                </a:tc>
                <a:extLst>
                  <a:ext uri="{0D108BD9-81ED-4DB2-BD59-A6C34878D82A}">
                    <a16:rowId xmlns:a16="http://schemas.microsoft.com/office/drawing/2014/main" val="10005"/>
                  </a:ext>
                </a:extLst>
              </a:tr>
              <a:tr h="522483">
                <a:tc>
                  <a:txBody>
                    <a:bodyPr/>
                    <a:lstStyle/>
                    <a:p>
                      <a:r>
                        <a:rPr lang="en-US" sz="2400" dirty="0"/>
                        <a:t>A1C Test</a:t>
                      </a:r>
                    </a:p>
                  </a:txBody>
                  <a:tcPr/>
                </a:tc>
                <a:tc>
                  <a:txBody>
                    <a:bodyPr/>
                    <a:lstStyle/>
                    <a:p>
                      <a:r>
                        <a:rPr lang="en-US" sz="2400" dirty="0"/>
                        <a:t>Range: </a:t>
                      </a:r>
                      <a:r>
                        <a:rPr lang="en-US" sz="2400" b="1" dirty="0">
                          <a:solidFill>
                            <a:srgbClr val="CC0066"/>
                          </a:solidFill>
                        </a:rPr>
                        <a:t>5.6 to 14.0</a:t>
                      </a:r>
                      <a:r>
                        <a:rPr lang="en-US" sz="2400" dirty="0"/>
                        <a:t>; Mean</a:t>
                      </a:r>
                      <a:r>
                        <a:rPr lang="en-US" sz="2400" baseline="-25000" dirty="0"/>
                        <a:t>1</a:t>
                      </a:r>
                      <a:r>
                        <a:rPr lang="en-US" sz="2400" dirty="0"/>
                        <a:t>:</a:t>
                      </a:r>
                      <a:r>
                        <a:rPr lang="en-US" sz="2400" baseline="0" dirty="0"/>
                        <a:t> 7.8; Mean</a:t>
                      </a:r>
                      <a:r>
                        <a:rPr lang="en-US" sz="2400" baseline="-25000" dirty="0"/>
                        <a:t>2</a:t>
                      </a:r>
                      <a:r>
                        <a:rPr lang="en-US" sz="2400" baseline="0" dirty="0"/>
                        <a:t>: 7.3</a:t>
                      </a:r>
                      <a:endParaRPr lang="en-US" sz="2400"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5123023"/>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CHIB Model of Health (In)Justice</a:t>
            </a:r>
          </a:p>
        </p:txBody>
      </p:sp>
    </p:spTree>
    <p:extLst>
      <p:ext uri="{BB962C8B-B14F-4D97-AF65-F5344CB8AC3E}">
        <p14:creationId xmlns:p14="http://schemas.microsoft.com/office/powerpoint/2010/main" val="186934610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2" name="Rectangle 1"/>
          <p:cNvSpPr/>
          <p:nvPr/>
        </p:nvSpPr>
        <p:spPr>
          <a:xfrm>
            <a:off x="1624853" y="152400"/>
            <a:ext cx="1687597" cy="5791200"/>
          </a:xfrm>
          <a:prstGeom prst="rect">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3038" indent="-173038" algn="ctr" defTabSz="685800">
              <a:buFont typeface="+mj-lt"/>
              <a:buAutoNum type="arabicPeriod"/>
            </a:pPr>
            <a:r>
              <a:rPr lang="en-US" sz="2400" b="1" dirty="0">
                <a:solidFill>
                  <a:prstClr val="black"/>
                </a:solidFill>
                <a:latin typeface="Calibri" panose="020F0502020204030204"/>
                <a:sym typeface="Arial"/>
              </a:rPr>
              <a:t>Individual Factors:</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Demographics</a:t>
            </a:r>
          </a:p>
          <a:p>
            <a:pPr marL="342900" lvl="1" indent="-130969" defTabSz="685800">
              <a:buFont typeface="Arial" panose="020B0604020202020204" pitchFamily="34" charset="0"/>
              <a:buChar char="•"/>
            </a:pPr>
            <a:r>
              <a:rPr lang="en-US" sz="1000" dirty="0">
                <a:solidFill>
                  <a:prstClr val="black"/>
                </a:solidFill>
                <a:latin typeface="Calibri" panose="020F0502020204030204"/>
                <a:sym typeface="Arial"/>
              </a:rPr>
              <a:t>Older age</a:t>
            </a:r>
          </a:p>
          <a:p>
            <a:pPr marL="342900" lvl="1" indent="-130969" defTabSz="685800">
              <a:buFont typeface="Arial" panose="020B0604020202020204" pitchFamily="34" charset="0"/>
              <a:buChar char="•"/>
            </a:pPr>
            <a:r>
              <a:rPr lang="en-US" sz="1000" dirty="0">
                <a:solidFill>
                  <a:prstClr val="black"/>
                </a:solidFill>
                <a:latin typeface="Calibri" panose="020F0502020204030204"/>
                <a:sym typeface="Arial"/>
              </a:rPr>
              <a:t>Less education</a:t>
            </a:r>
          </a:p>
          <a:p>
            <a:pPr marL="342900" lvl="1" indent="-130969" defTabSz="685800">
              <a:buFont typeface="Arial" panose="020B0604020202020204" pitchFamily="34" charset="0"/>
              <a:buChar char="•"/>
            </a:pPr>
            <a:r>
              <a:rPr lang="en-US" sz="1000" dirty="0">
                <a:solidFill>
                  <a:prstClr val="black"/>
                </a:solidFill>
                <a:latin typeface="Calibri" panose="020F0502020204030204"/>
                <a:sym typeface="Arial"/>
              </a:rPr>
              <a:t>Lower HHI</a:t>
            </a:r>
          </a:p>
          <a:p>
            <a:pPr marL="342900" lvl="1" indent="-130969" defTabSz="685800">
              <a:buFont typeface="Arial" panose="020B0604020202020204" pitchFamily="34" charset="0"/>
              <a:buChar char="•"/>
            </a:pPr>
            <a:r>
              <a:rPr lang="en-US" sz="1000" dirty="0">
                <a:solidFill>
                  <a:prstClr val="black"/>
                </a:solidFill>
                <a:latin typeface="Calibri" panose="020F0502020204030204"/>
                <a:sym typeface="Arial"/>
              </a:rPr>
              <a:t>Unemployed, disabled, or retired</a:t>
            </a:r>
          </a:p>
          <a:p>
            <a:pPr marL="342900" lvl="1" indent="-130969" defTabSz="685800">
              <a:buFont typeface="Arial" panose="020B0604020202020204" pitchFamily="34" charset="0"/>
              <a:buChar char="•"/>
            </a:pPr>
            <a:r>
              <a:rPr lang="en-US" sz="1000" dirty="0">
                <a:solidFill>
                  <a:prstClr val="black"/>
                </a:solidFill>
                <a:latin typeface="Calibri" panose="020F0502020204030204"/>
                <a:sym typeface="Arial"/>
              </a:rPr>
              <a:t>No health coverage</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Computer/Internet access and use</a:t>
            </a:r>
          </a:p>
          <a:p>
            <a:pPr marL="342900" lvl="1" indent="-130969" defTabSz="685800">
              <a:buFont typeface="Arial" panose="020B0604020202020204" pitchFamily="34" charset="0"/>
              <a:buChar char="•"/>
            </a:pPr>
            <a:r>
              <a:rPr lang="en-US" sz="1000" dirty="0">
                <a:solidFill>
                  <a:prstClr val="black"/>
                </a:solidFill>
                <a:latin typeface="Calibri" panose="020F0502020204030204"/>
                <a:sym typeface="Arial"/>
              </a:rPr>
              <a:t>Do not use Internet</a:t>
            </a:r>
          </a:p>
          <a:p>
            <a:pPr marL="342900" lvl="1" indent="-130969" defTabSz="685800">
              <a:buFont typeface="Arial" panose="020B0604020202020204" pitchFamily="34" charset="0"/>
              <a:buChar char="•"/>
            </a:pPr>
            <a:r>
              <a:rPr lang="en-US" sz="1000" dirty="0">
                <a:solidFill>
                  <a:prstClr val="black"/>
                </a:solidFill>
                <a:latin typeface="Calibri" panose="020F0502020204030204"/>
                <a:sym typeface="Arial"/>
              </a:rPr>
              <a:t>Do not own tablet, smartphone, basic cell phone</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Low self-efficacy</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Limited health/</a:t>
            </a:r>
            <a:br>
              <a:rPr lang="en-US" sz="1000" dirty="0">
                <a:solidFill>
                  <a:prstClr val="black"/>
                </a:solidFill>
                <a:latin typeface="Calibri" panose="020F0502020204030204"/>
                <a:sym typeface="Arial"/>
              </a:rPr>
            </a:br>
            <a:r>
              <a:rPr lang="en-US" sz="1000" dirty="0">
                <a:solidFill>
                  <a:prstClr val="black"/>
                </a:solidFill>
                <a:latin typeface="Calibri" panose="020F0502020204030204"/>
                <a:sym typeface="Arial"/>
              </a:rPr>
              <a:t>information/digital literacy</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Less likely to look for health information</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Have encountered barriers during any prior health-related information seeking</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Less trust toward health information sources (doctors, Internet, and government agencies)</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Less social support</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Prefer non-collaborative decision-making</a:t>
            </a:r>
          </a:p>
          <a:p>
            <a:pPr marL="214313" indent="-214313" defTabSz="685800">
              <a:buFont typeface="Arial" panose="020B0604020202020204" pitchFamily="34" charset="0"/>
              <a:buChar char="•"/>
            </a:pPr>
            <a:r>
              <a:rPr lang="en-US" sz="1000" dirty="0">
                <a:solidFill>
                  <a:prstClr val="black"/>
                </a:solidFill>
                <a:latin typeface="Calibri" panose="020F0502020204030204"/>
                <a:sym typeface="Arial"/>
              </a:rPr>
              <a:t>Feel more fatalistic</a:t>
            </a:r>
          </a:p>
        </p:txBody>
      </p:sp>
      <p:sp>
        <p:nvSpPr>
          <p:cNvPr id="4" name="Rectangle 3"/>
          <p:cNvSpPr/>
          <p:nvPr/>
        </p:nvSpPr>
        <p:spPr>
          <a:xfrm>
            <a:off x="9601200" y="1752601"/>
            <a:ext cx="996926" cy="2524569"/>
          </a:xfrm>
          <a:prstGeom prst="rect">
            <a:avLst/>
          </a:prstGeom>
          <a:noFill/>
          <a:ln w="3810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400" b="1" dirty="0">
                <a:solidFill>
                  <a:prstClr val="black"/>
                </a:solidFill>
                <a:latin typeface="Calibri" panose="020F0502020204030204"/>
                <a:sym typeface="Arial"/>
              </a:rPr>
              <a:t>3. Health Trajectory / Quality of Life / </a:t>
            </a:r>
            <a:br>
              <a:rPr lang="en-US" sz="1400" b="1" dirty="0">
                <a:solidFill>
                  <a:prstClr val="black"/>
                </a:solidFill>
                <a:latin typeface="Calibri" panose="020F0502020204030204"/>
                <a:sym typeface="Arial"/>
              </a:rPr>
            </a:br>
            <a:r>
              <a:rPr lang="en-US" sz="1400" b="1" dirty="0">
                <a:solidFill>
                  <a:prstClr val="black"/>
                </a:solidFill>
                <a:latin typeface="Calibri" panose="020F0502020204030204"/>
                <a:sym typeface="Arial"/>
              </a:rPr>
              <a:t>Health Outcomes</a:t>
            </a:r>
          </a:p>
        </p:txBody>
      </p:sp>
      <p:sp>
        <p:nvSpPr>
          <p:cNvPr id="21" name="Rectangle 20"/>
          <p:cNvSpPr/>
          <p:nvPr/>
        </p:nvSpPr>
        <p:spPr>
          <a:xfrm>
            <a:off x="5134018" y="2607254"/>
            <a:ext cx="809582" cy="1149107"/>
          </a:xfrm>
          <a:prstGeom prst="rect">
            <a:avLst/>
          </a:prstGeom>
          <a:solidFill>
            <a:schemeClr val="bg1"/>
          </a:solid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50" dirty="0">
                <a:solidFill>
                  <a:prstClr val="black"/>
                </a:solidFill>
                <a:latin typeface="Calibri" panose="020F0502020204030204"/>
                <a:sym typeface="Arial"/>
              </a:rPr>
              <a:t>Information Need Identification / Articulation</a:t>
            </a:r>
          </a:p>
        </p:txBody>
      </p:sp>
      <p:sp>
        <p:nvSpPr>
          <p:cNvPr id="22" name="Rectangle 21"/>
          <p:cNvSpPr/>
          <p:nvPr/>
        </p:nvSpPr>
        <p:spPr>
          <a:xfrm>
            <a:off x="6118229" y="2607252"/>
            <a:ext cx="651051" cy="1149107"/>
          </a:xfrm>
          <a:prstGeom prst="rect">
            <a:avLst/>
          </a:prstGeom>
          <a:ln w="25400">
            <a:solidFill>
              <a:srgbClr val="FF9933"/>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50" dirty="0">
                <a:solidFill>
                  <a:prstClr val="black"/>
                </a:solidFill>
                <a:latin typeface="Calibri" panose="020F0502020204030204"/>
                <a:sym typeface="Arial"/>
              </a:rPr>
              <a:t>Information Seeking </a:t>
            </a:r>
            <a:br>
              <a:rPr lang="en-US" sz="750" dirty="0">
                <a:solidFill>
                  <a:prstClr val="black"/>
                </a:solidFill>
                <a:latin typeface="Calibri" panose="020F0502020204030204"/>
                <a:sym typeface="Arial"/>
              </a:rPr>
            </a:br>
            <a:r>
              <a:rPr lang="en-US" sz="750" dirty="0">
                <a:solidFill>
                  <a:prstClr val="black"/>
                </a:solidFill>
                <a:latin typeface="Calibri" panose="020F0502020204030204"/>
                <a:sym typeface="Arial"/>
              </a:rPr>
              <a:t>(or avoidance)</a:t>
            </a:r>
          </a:p>
        </p:txBody>
      </p:sp>
      <p:sp>
        <p:nvSpPr>
          <p:cNvPr id="23" name="Rectangle 22"/>
          <p:cNvSpPr/>
          <p:nvPr/>
        </p:nvSpPr>
        <p:spPr>
          <a:xfrm>
            <a:off x="8125628" y="2591305"/>
            <a:ext cx="789772" cy="1194465"/>
          </a:xfrm>
          <a:prstGeom prst="rect">
            <a:avLst/>
          </a:prstGeom>
          <a:ln w="25400">
            <a:solidFill>
              <a:srgbClr val="00B05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50" dirty="0">
                <a:solidFill>
                  <a:prstClr val="black"/>
                </a:solidFill>
                <a:latin typeface="Calibri" panose="020F0502020204030204"/>
                <a:sym typeface="Arial"/>
              </a:rPr>
              <a:t>Information Incorporation / Adaptation / Use (or non-use)</a:t>
            </a:r>
          </a:p>
        </p:txBody>
      </p:sp>
      <p:sp>
        <p:nvSpPr>
          <p:cNvPr id="24" name="Rectangle 23"/>
          <p:cNvSpPr/>
          <p:nvPr/>
        </p:nvSpPr>
        <p:spPr>
          <a:xfrm>
            <a:off x="4132438" y="2607252"/>
            <a:ext cx="694525" cy="1149107"/>
          </a:xfrm>
          <a:prstGeom prst="rect">
            <a:avLst/>
          </a:prstGeom>
          <a:ln w="25400">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50" dirty="0">
                <a:solidFill>
                  <a:prstClr val="black"/>
                </a:solidFill>
                <a:latin typeface="Calibri" panose="020F0502020204030204"/>
                <a:sym typeface="Arial"/>
              </a:rPr>
              <a:t>Incognizance</a:t>
            </a:r>
          </a:p>
        </p:txBody>
      </p:sp>
      <p:sp>
        <p:nvSpPr>
          <p:cNvPr id="26" name="Rectangle 25"/>
          <p:cNvSpPr/>
          <p:nvPr/>
        </p:nvSpPr>
        <p:spPr>
          <a:xfrm>
            <a:off x="6991244" y="2591306"/>
            <a:ext cx="908231" cy="1194465"/>
          </a:xfrm>
          <a:prstGeom prst="rect">
            <a:avLst/>
          </a:prstGeom>
          <a:ln w="25400">
            <a:solidFill>
              <a:schemeClr val="accent4">
                <a:lumMod val="60000"/>
                <a:lumOff val="40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en-US" sz="750" dirty="0">
                <a:solidFill>
                  <a:prstClr val="black"/>
                </a:solidFill>
                <a:latin typeface="Calibri" panose="020F0502020204030204"/>
                <a:sym typeface="Arial"/>
              </a:rPr>
              <a:t>Information</a:t>
            </a:r>
          </a:p>
          <a:p>
            <a:pPr algn="ctr" defTabSz="685800"/>
            <a:r>
              <a:rPr lang="en-US" sz="750" dirty="0">
                <a:solidFill>
                  <a:prstClr val="black"/>
                </a:solidFill>
                <a:latin typeface="Calibri" panose="020F0502020204030204"/>
                <a:sym typeface="Arial"/>
              </a:rPr>
              <a:t>Comprehension / Assessment / Management</a:t>
            </a:r>
          </a:p>
        </p:txBody>
      </p:sp>
      <p:sp>
        <p:nvSpPr>
          <p:cNvPr id="27" name="Curved Left Arrow 26"/>
          <p:cNvSpPr/>
          <p:nvPr/>
        </p:nvSpPr>
        <p:spPr>
          <a:xfrm>
            <a:off x="8406501" y="1886823"/>
            <a:ext cx="685800" cy="2606041"/>
          </a:xfrm>
          <a:prstGeom prst="curvedLeftArrow">
            <a:avLst/>
          </a:prstGeom>
          <a:solidFill>
            <a:srgbClr val="66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black"/>
              </a:solidFill>
              <a:latin typeface="Calibri" panose="020F0502020204030204"/>
              <a:sym typeface="Arial"/>
            </a:endParaRPr>
          </a:p>
        </p:txBody>
      </p:sp>
      <p:sp>
        <p:nvSpPr>
          <p:cNvPr id="28" name="Curved Right Arrow 27"/>
          <p:cNvSpPr/>
          <p:nvPr/>
        </p:nvSpPr>
        <p:spPr>
          <a:xfrm>
            <a:off x="4005198" y="1941971"/>
            <a:ext cx="685800" cy="2628682"/>
          </a:xfrm>
          <a:prstGeom prst="curvedRightArrow">
            <a:avLst/>
          </a:prstGeom>
          <a:solidFill>
            <a:srgbClr val="66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black"/>
              </a:solidFill>
              <a:latin typeface="Calibri" panose="020F0502020204030204"/>
              <a:sym typeface="Arial"/>
            </a:endParaRPr>
          </a:p>
        </p:txBody>
      </p:sp>
      <p:cxnSp>
        <p:nvCxnSpPr>
          <p:cNvPr id="29" name="Straight Arrow Connector 28"/>
          <p:cNvCxnSpPr>
            <a:endCxn id="21" idx="1"/>
          </p:cNvCxnSpPr>
          <p:nvPr/>
        </p:nvCxnSpPr>
        <p:spPr>
          <a:xfrm>
            <a:off x="4800600" y="3181805"/>
            <a:ext cx="333418" cy="2"/>
          </a:xfrm>
          <a:prstGeom prst="straightConnector1">
            <a:avLst/>
          </a:prstGeom>
          <a:ln w="60325" cap="flat">
            <a:solidFill>
              <a:srgbClr val="FF0000"/>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5867400" y="3153003"/>
            <a:ext cx="381000" cy="0"/>
          </a:xfrm>
          <a:prstGeom prst="straightConnector1">
            <a:avLst/>
          </a:prstGeom>
          <a:ln w="60325" cap="flat">
            <a:solidFill>
              <a:srgbClr val="FF6600"/>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6705600" y="3153003"/>
            <a:ext cx="373108" cy="0"/>
          </a:xfrm>
          <a:prstGeom prst="straightConnector1">
            <a:avLst/>
          </a:prstGeom>
          <a:ln w="60325" cap="flat">
            <a:solidFill>
              <a:schemeClr val="accent4"/>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7848600" y="3153004"/>
            <a:ext cx="381000" cy="1"/>
          </a:xfrm>
          <a:prstGeom prst="straightConnector1">
            <a:avLst/>
          </a:prstGeom>
          <a:ln w="60325" cap="flat">
            <a:solidFill>
              <a:srgbClr val="00B050"/>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34" name="Rounded Rectangle 33"/>
          <p:cNvSpPr/>
          <p:nvPr/>
        </p:nvSpPr>
        <p:spPr>
          <a:xfrm>
            <a:off x="3894046" y="1447800"/>
            <a:ext cx="5289955" cy="3251946"/>
          </a:xfrm>
          <a:prstGeom prst="roundRect">
            <a:avLst/>
          </a:prstGeom>
          <a:noFill/>
          <a:ln w="50800">
            <a:solidFill>
              <a:srgbClr val="6600C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900" dirty="0">
              <a:solidFill>
                <a:prstClr val="white"/>
              </a:solidFill>
              <a:latin typeface="Calibri" panose="020F0502020204030204"/>
              <a:sym typeface="Arial"/>
            </a:endParaRPr>
          </a:p>
        </p:txBody>
      </p:sp>
      <p:sp>
        <p:nvSpPr>
          <p:cNvPr id="18" name="TextBox 17"/>
          <p:cNvSpPr txBox="1"/>
          <p:nvPr/>
        </p:nvSpPr>
        <p:spPr>
          <a:xfrm>
            <a:off x="1676400" y="5943601"/>
            <a:ext cx="8865108" cy="830997"/>
          </a:xfrm>
          <a:prstGeom prst="rect">
            <a:avLst/>
          </a:prstGeom>
          <a:noFill/>
        </p:spPr>
        <p:txBody>
          <a:bodyPr wrap="square" rtlCol="0">
            <a:spAutoFit/>
          </a:bodyPr>
          <a:lstStyle/>
          <a:p>
            <a:pPr algn="ctr" defTabSz="685800"/>
            <a:r>
              <a:rPr lang="en-US" sz="2400" b="1" dirty="0">
                <a:solidFill>
                  <a:srgbClr val="0000FF"/>
                </a:solidFill>
                <a:latin typeface="Calibri" panose="020F0502020204030204"/>
                <a:cs typeface="Arial"/>
                <a:sym typeface="Arial"/>
              </a:rPr>
              <a:t>4. SITUATION/CONTEXT: </a:t>
            </a:r>
            <a:r>
              <a:rPr lang="en-US" sz="2400" b="1" dirty="0">
                <a:solidFill>
                  <a:srgbClr val="00CC00"/>
                </a:solidFill>
                <a:latin typeface="Calibri" panose="020F0502020204030204"/>
                <a:cs typeface="Arial"/>
                <a:sym typeface="Arial"/>
              </a:rPr>
              <a:t>RESOURCES &amp; OPPORTUNITIES </a:t>
            </a:r>
            <a:r>
              <a:rPr lang="en-US" sz="2400" b="1" dirty="0">
                <a:solidFill>
                  <a:prstClr val="black"/>
                </a:solidFill>
                <a:latin typeface="Calibri" panose="020F0502020204030204"/>
                <a:cs typeface="Arial"/>
                <a:sym typeface="Arial"/>
              </a:rPr>
              <a:t>/ </a:t>
            </a:r>
            <a:r>
              <a:rPr lang="en-US" sz="2400" b="1" dirty="0">
                <a:solidFill>
                  <a:srgbClr val="FF0000"/>
                </a:solidFill>
                <a:latin typeface="Calibri" panose="020F0502020204030204"/>
                <a:cs typeface="Arial"/>
                <a:sym typeface="Arial"/>
              </a:rPr>
              <a:t>LIMITATIONS &amp; BARRIERS</a:t>
            </a:r>
          </a:p>
        </p:txBody>
      </p:sp>
      <p:sp>
        <p:nvSpPr>
          <p:cNvPr id="19" name="Left-Right Arrow 18"/>
          <p:cNvSpPr/>
          <p:nvPr/>
        </p:nvSpPr>
        <p:spPr>
          <a:xfrm>
            <a:off x="3348752" y="2695131"/>
            <a:ext cx="461248" cy="342900"/>
          </a:xfrm>
          <a:prstGeom prst="leftRightArrow">
            <a:avLst/>
          </a:prstGeom>
          <a:solidFill>
            <a:srgbClr val="FF00FF"/>
          </a:solidFill>
          <a:ln w="19050">
            <a:solidFill>
              <a:srgbClr val="66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sym typeface="Arial"/>
            </a:endParaRPr>
          </a:p>
        </p:txBody>
      </p:sp>
      <p:sp>
        <p:nvSpPr>
          <p:cNvPr id="25" name="Left-Right Arrow 24"/>
          <p:cNvSpPr/>
          <p:nvPr/>
        </p:nvSpPr>
        <p:spPr>
          <a:xfrm>
            <a:off x="9144001" y="2785352"/>
            <a:ext cx="428083" cy="342900"/>
          </a:xfrm>
          <a:prstGeom prst="leftRightArrow">
            <a:avLst/>
          </a:prstGeom>
          <a:solidFill>
            <a:srgbClr val="6600CC"/>
          </a:solidFill>
          <a:ln w="1905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sym typeface="Arial"/>
            </a:endParaRPr>
          </a:p>
        </p:txBody>
      </p:sp>
      <p:sp>
        <p:nvSpPr>
          <p:cNvPr id="33" name="TextBox 32"/>
          <p:cNvSpPr txBox="1"/>
          <p:nvPr/>
        </p:nvSpPr>
        <p:spPr>
          <a:xfrm>
            <a:off x="4166486" y="1447801"/>
            <a:ext cx="2733059" cy="461665"/>
          </a:xfrm>
          <a:prstGeom prst="rect">
            <a:avLst/>
          </a:prstGeom>
          <a:noFill/>
        </p:spPr>
        <p:txBody>
          <a:bodyPr wrap="square" rtlCol="0">
            <a:spAutoFit/>
          </a:bodyPr>
          <a:lstStyle/>
          <a:p>
            <a:pPr defTabSz="685800"/>
            <a:r>
              <a:rPr lang="en-US" sz="2400" b="1" dirty="0">
                <a:solidFill>
                  <a:srgbClr val="6600CC"/>
                </a:solidFill>
                <a:latin typeface="Calibri" panose="020F0502020204030204"/>
                <a:cs typeface="Arial"/>
                <a:sym typeface="Arial"/>
              </a:rPr>
              <a:t>2. CHIB PROCESS:</a:t>
            </a:r>
          </a:p>
        </p:txBody>
      </p:sp>
      <p:cxnSp>
        <p:nvCxnSpPr>
          <p:cNvPr id="12" name="Straight Connector 11"/>
          <p:cNvCxnSpPr>
            <a:stCxn id="13" idx="0"/>
          </p:cNvCxnSpPr>
          <p:nvPr/>
        </p:nvCxnSpPr>
        <p:spPr>
          <a:xfrm flipV="1">
            <a:off x="3797509" y="808246"/>
            <a:ext cx="6436943" cy="31460"/>
          </a:xfrm>
          <a:prstGeom prst="line">
            <a:avLst/>
          </a:prstGeom>
          <a:ln w="984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Down Arrow 12"/>
          <p:cNvSpPr/>
          <p:nvPr/>
        </p:nvSpPr>
        <p:spPr>
          <a:xfrm rot="2699828">
            <a:off x="3487386" y="754567"/>
            <a:ext cx="209126" cy="581438"/>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sym typeface="Arial"/>
            </a:endParaRPr>
          </a:p>
        </p:txBody>
      </p:sp>
      <p:sp>
        <p:nvSpPr>
          <p:cNvPr id="35" name="Down Arrow 34"/>
          <p:cNvSpPr/>
          <p:nvPr/>
        </p:nvSpPr>
        <p:spPr>
          <a:xfrm>
            <a:off x="10095043" y="815172"/>
            <a:ext cx="194825" cy="556428"/>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dirty="0">
              <a:solidFill>
                <a:prstClr val="white"/>
              </a:solidFill>
              <a:latin typeface="Calibri" panose="020F0502020204030204"/>
              <a:sym typeface="Arial"/>
            </a:endParaRPr>
          </a:p>
        </p:txBody>
      </p:sp>
      <p:sp>
        <p:nvSpPr>
          <p:cNvPr id="36" name="Shape 165"/>
          <p:cNvSpPr txBox="1">
            <a:spLocks/>
          </p:cNvSpPr>
          <p:nvPr/>
        </p:nvSpPr>
        <p:spPr>
          <a:xfrm>
            <a:off x="3424952" y="86170"/>
            <a:ext cx="7166848" cy="547336"/>
          </a:xfrm>
          <a:prstGeom prst="rect">
            <a:avLst/>
          </a:prstGeom>
          <a:noFill/>
          <a:ln>
            <a:noFill/>
          </a:ln>
        </p:spPr>
        <p:txBody>
          <a:bodyPr wrap="square" lIns="91425" tIns="45700" rIns="91425" bIns="45700" anchor="ctr" anchorCtr="0">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buSzPct val="25000"/>
            </a:pPr>
            <a:r>
              <a:rPr lang="en-US" sz="3600" b="1" dirty="0">
                <a:solidFill>
                  <a:srgbClr val="6600FF"/>
                </a:solidFill>
                <a:latin typeface="Arial" panose="020B0604020202020204" pitchFamily="34" charset="0"/>
                <a:cs typeface="Arial" panose="020B0604020202020204" pitchFamily="34" charset="0"/>
                <a:sym typeface="Arial"/>
              </a:rPr>
              <a:t>CHIB Model of Health (In)justice</a:t>
            </a:r>
            <a:endParaRPr lang="en" sz="4400" b="1" dirty="0">
              <a:solidFill>
                <a:srgbClr val="6600FF"/>
              </a:solidFill>
              <a:latin typeface="Arial" panose="020B0604020202020204" pitchFamily="34" charset="0"/>
              <a:ea typeface="Arial"/>
              <a:cs typeface="Arial" panose="020B0604020202020204" pitchFamily="34" charset="0"/>
              <a:sym typeface="Arial"/>
            </a:endParaRPr>
          </a:p>
        </p:txBody>
      </p:sp>
    </p:spTree>
    <p:extLst>
      <p:ext uri="{BB962C8B-B14F-4D97-AF65-F5344CB8AC3E}">
        <p14:creationId xmlns:p14="http://schemas.microsoft.com/office/powerpoint/2010/main" val="302527916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4554C-ED7E-194F-BE88-4F73AA89BFA4}"/>
              </a:ext>
            </a:extLst>
          </p:cNvPr>
          <p:cNvSpPr>
            <a:spLocks noGrp="1"/>
          </p:cNvSpPr>
          <p:nvPr>
            <p:ph type="title"/>
          </p:nvPr>
        </p:nvSpPr>
        <p:spPr>
          <a:xfrm>
            <a:off x="1600200" y="381000"/>
            <a:ext cx="5410200" cy="457200"/>
          </a:xfrm>
        </p:spPr>
        <p:txBody>
          <a:bodyPr/>
          <a:lstStyle/>
          <a:p>
            <a:r>
              <a:rPr lang="en-US" sz="3200" dirty="0">
                <a:solidFill>
                  <a:srgbClr val="3366FF"/>
                </a:solidFill>
              </a:rPr>
              <a:t>1. Individual Factors</a:t>
            </a:r>
          </a:p>
        </p:txBody>
      </p:sp>
      <p:sp>
        <p:nvSpPr>
          <p:cNvPr id="5" name="Rectangle 4"/>
          <p:cNvSpPr/>
          <p:nvPr/>
        </p:nvSpPr>
        <p:spPr>
          <a:xfrm>
            <a:off x="1828800" y="914400"/>
            <a:ext cx="8610600" cy="5791200"/>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numCol="3" rtlCol="0" anchor="ctr"/>
          <a:lstStyle/>
          <a:p>
            <a:pPr marL="214313" indent="-214313" defTabSz="685800">
              <a:spcAft>
                <a:spcPts val="200"/>
              </a:spcAft>
              <a:buFont typeface="Arial" panose="020B0604020202020204" pitchFamily="34" charset="0"/>
              <a:buChar char="•"/>
            </a:pPr>
            <a:r>
              <a:rPr lang="en-US" sz="2800" dirty="0">
                <a:solidFill>
                  <a:prstClr val="black"/>
                </a:solidFill>
                <a:latin typeface="Calibri" panose="020F0502020204030204"/>
                <a:sym typeface="Arial"/>
              </a:rPr>
              <a:t>Demographics</a:t>
            </a:r>
          </a:p>
          <a:p>
            <a:pPr marL="342900" lvl="1" indent="-130969" defTabSz="685800">
              <a:spcAft>
                <a:spcPts val="200"/>
              </a:spcAft>
              <a:buFont typeface="Arial" panose="020B0604020202020204" pitchFamily="34" charset="0"/>
              <a:buChar char="•"/>
            </a:pPr>
            <a:r>
              <a:rPr lang="en-US" sz="2400" dirty="0">
                <a:solidFill>
                  <a:prstClr val="black"/>
                </a:solidFill>
                <a:latin typeface="Calibri" panose="020F0502020204030204"/>
                <a:sym typeface="Arial"/>
              </a:rPr>
              <a:t>Older age</a:t>
            </a:r>
          </a:p>
          <a:p>
            <a:pPr marL="342900" lvl="1" indent="-130969" defTabSz="685800">
              <a:spcAft>
                <a:spcPts val="200"/>
              </a:spcAft>
              <a:buFont typeface="Arial" panose="020B0604020202020204" pitchFamily="34" charset="0"/>
              <a:buChar char="•"/>
            </a:pPr>
            <a:r>
              <a:rPr lang="en-US" sz="2400" dirty="0">
                <a:solidFill>
                  <a:prstClr val="black"/>
                </a:solidFill>
                <a:latin typeface="Calibri" panose="020F0502020204030204"/>
                <a:sym typeface="Arial"/>
              </a:rPr>
              <a:t>Less education</a:t>
            </a:r>
          </a:p>
          <a:p>
            <a:pPr marL="342900" lvl="1" indent="-130969" defTabSz="685800">
              <a:spcAft>
                <a:spcPts val="200"/>
              </a:spcAft>
              <a:buFont typeface="Arial" panose="020B0604020202020204" pitchFamily="34" charset="0"/>
              <a:buChar char="•"/>
            </a:pPr>
            <a:r>
              <a:rPr lang="en-US" sz="2400" dirty="0">
                <a:solidFill>
                  <a:prstClr val="black"/>
                </a:solidFill>
                <a:latin typeface="Calibri" panose="020F0502020204030204"/>
                <a:sym typeface="Arial"/>
              </a:rPr>
              <a:t>Lower HHI</a:t>
            </a:r>
          </a:p>
          <a:p>
            <a:pPr marL="342900" lvl="1" indent="-130969" defTabSz="685800">
              <a:spcAft>
                <a:spcPts val="200"/>
              </a:spcAft>
              <a:buFont typeface="Arial" panose="020B0604020202020204" pitchFamily="34" charset="0"/>
              <a:buChar char="•"/>
            </a:pPr>
            <a:r>
              <a:rPr lang="en-US" sz="2400" dirty="0">
                <a:solidFill>
                  <a:prstClr val="black"/>
                </a:solidFill>
                <a:latin typeface="Calibri" panose="020F0502020204030204"/>
                <a:sym typeface="Arial"/>
              </a:rPr>
              <a:t>Unemployed, disabled, or retired</a:t>
            </a:r>
          </a:p>
          <a:p>
            <a:pPr marL="342900" lvl="1" indent="-130969" defTabSz="685800">
              <a:spcAft>
                <a:spcPts val="400"/>
              </a:spcAft>
              <a:buFont typeface="Arial" panose="020B0604020202020204" pitchFamily="34" charset="0"/>
              <a:buChar char="•"/>
            </a:pPr>
            <a:r>
              <a:rPr lang="en-US" sz="2400" dirty="0">
                <a:solidFill>
                  <a:prstClr val="black"/>
                </a:solidFill>
                <a:latin typeface="Calibri" panose="020F0502020204030204"/>
                <a:sym typeface="Arial"/>
              </a:rPr>
              <a:t>No health coverage</a:t>
            </a:r>
            <a:endParaRPr lang="en-US" sz="2800" dirty="0">
              <a:solidFill>
                <a:prstClr val="black"/>
              </a:solidFill>
              <a:latin typeface="Calibri" panose="020F0502020204030204"/>
              <a:sym typeface="Arial"/>
            </a:endParaRPr>
          </a:p>
          <a:p>
            <a:pPr marL="214313" indent="-214313" defTabSz="685800">
              <a:spcAft>
                <a:spcPts val="200"/>
              </a:spcAft>
              <a:buFont typeface="Arial" panose="020B0604020202020204" pitchFamily="34" charset="0"/>
              <a:buChar char="•"/>
            </a:pPr>
            <a:r>
              <a:rPr lang="en-US" sz="2800" dirty="0">
                <a:solidFill>
                  <a:prstClr val="black"/>
                </a:solidFill>
                <a:latin typeface="Calibri" panose="020F0502020204030204"/>
                <a:sym typeface="Arial"/>
              </a:rPr>
              <a:t>Computer/</a:t>
            </a:r>
            <a:br>
              <a:rPr lang="en-US" sz="2800" dirty="0">
                <a:solidFill>
                  <a:prstClr val="black"/>
                </a:solidFill>
                <a:latin typeface="Calibri" panose="020F0502020204030204"/>
                <a:sym typeface="Arial"/>
              </a:rPr>
            </a:br>
            <a:r>
              <a:rPr lang="en-US" sz="2800" dirty="0">
                <a:solidFill>
                  <a:prstClr val="black"/>
                </a:solidFill>
                <a:latin typeface="Calibri" panose="020F0502020204030204"/>
                <a:sym typeface="Arial"/>
              </a:rPr>
              <a:t>Internet access and use</a:t>
            </a:r>
          </a:p>
          <a:p>
            <a:pPr marL="342900" lvl="1" indent="-130969" defTabSz="685800">
              <a:spcAft>
                <a:spcPts val="200"/>
              </a:spcAft>
              <a:buFont typeface="Arial" panose="020B0604020202020204" pitchFamily="34" charset="0"/>
              <a:buChar char="•"/>
            </a:pPr>
            <a:r>
              <a:rPr lang="en-US" sz="2400" dirty="0">
                <a:solidFill>
                  <a:prstClr val="black"/>
                </a:solidFill>
                <a:latin typeface="Calibri" panose="020F0502020204030204"/>
                <a:sym typeface="Arial"/>
              </a:rPr>
              <a:t>Do not use Internet</a:t>
            </a:r>
          </a:p>
          <a:p>
            <a:pPr marL="342900" lvl="1" indent="-130969" defTabSz="685800">
              <a:spcAft>
                <a:spcPts val="300"/>
              </a:spcAft>
              <a:buFont typeface="Arial" panose="020B0604020202020204" pitchFamily="34" charset="0"/>
              <a:buChar char="•"/>
            </a:pPr>
            <a:r>
              <a:rPr lang="en-US" sz="2400" dirty="0">
                <a:solidFill>
                  <a:prstClr val="black"/>
                </a:solidFill>
                <a:latin typeface="Calibri" panose="020F0502020204030204"/>
                <a:sym typeface="Arial"/>
              </a:rPr>
              <a:t>Do not own tablet, smartphone, basic cell phone</a:t>
            </a:r>
          </a:p>
          <a:p>
            <a:pPr marL="214313" indent="-214313" defTabSz="685800">
              <a:spcAft>
                <a:spcPts val="400"/>
              </a:spcAft>
              <a:buFont typeface="Arial" panose="020B0604020202020204" pitchFamily="34" charset="0"/>
              <a:buChar char="•"/>
            </a:pPr>
            <a:r>
              <a:rPr lang="en-US" sz="2800" dirty="0">
                <a:solidFill>
                  <a:prstClr val="black"/>
                </a:solidFill>
                <a:latin typeface="Calibri" panose="020F0502020204030204"/>
                <a:sym typeface="Arial"/>
              </a:rPr>
              <a:t>Lower health &amp; info. self-efficacy</a:t>
            </a:r>
          </a:p>
          <a:p>
            <a:pPr marL="214313" indent="-214313" defTabSz="685800">
              <a:spcAft>
                <a:spcPts val="400"/>
              </a:spcAft>
              <a:buFont typeface="Arial" panose="020B0604020202020204" pitchFamily="34" charset="0"/>
              <a:buChar char="•"/>
            </a:pPr>
            <a:r>
              <a:rPr lang="en-US" sz="2800" dirty="0">
                <a:solidFill>
                  <a:prstClr val="black"/>
                </a:solidFill>
                <a:latin typeface="Calibri" panose="020F0502020204030204"/>
                <a:sym typeface="Arial"/>
              </a:rPr>
              <a:t>Limited health/</a:t>
            </a:r>
            <a:br>
              <a:rPr lang="en-US" sz="2800" dirty="0">
                <a:solidFill>
                  <a:prstClr val="black"/>
                </a:solidFill>
                <a:latin typeface="Calibri" panose="020F0502020204030204"/>
                <a:sym typeface="Arial"/>
              </a:rPr>
            </a:br>
            <a:r>
              <a:rPr lang="en-US" sz="2800" dirty="0">
                <a:solidFill>
                  <a:prstClr val="black"/>
                </a:solidFill>
                <a:latin typeface="Calibri" panose="020F0502020204030204"/>
                <a:sym typeface="Arial"/>
              </a:rPr>
              <a:t>information/</a:t>
            </a:r>
            <a:br>
              <a:rPr lang="en-US" sz="2800" dirty="0">
                <a:solidFill>
                  <a:prstClr val="black"/>
                </a:solidFill>
                <a:latin typeface="Calibri" panose="020F0502020204030204"/>
                <a:sym typeface="Arial"/>
              </a:rPr>
            </a:br>
            <a:r>
              <a:rPr lang="en-US" sz="2800" dirty="0">
                <a:solidFill>
                  <a:prstClr val="black"/>
                </a:solidFill>
                <a:latin typeface="Calibri" panose="020F0502020204030204"/>
                <a:sym typeface="Arial"/>
              </a:rPr>
              <a:t>digital literacy</a:t>
            </a:r>
          </a:p>
          <a:p>
            <a:pPr marL="214313" indent="-214313" defTabSz="685800">
              <a:spcAft>
                <a:spcPts val="400"/>
              </a:spcAft>
              <a:buFont typeface="Arial" panose="020B0604020202020204" pitchFamily="34" charset="0"/>
              <a:buChar char="•"/>
            </a:pPr>
            <a:r>
              <a:rPr lang="en-US" sz="2800" dirty="0">
                <a:solidFill>
                  <a:prstClr val="black"/>
                </a:solidFill>
                <a:latin typeface="Calibri" panose="020F0502020204030204"/>
                <a:sym typeface="Arial"/>
              </a:rPr>
              <a:t>Less likely to look for health information</a:t>
            </a:r>
          </a:p>
          <a:p>
            <a:pPr marL="214313" indent="-214313" defTabSz="685800">
              <a:spcAft>
                <a:spcPts val="400"/>
              </a:spcAft>
              <a:buFont typeface="Arial" panose="020B0604020202020204" pitchFamily="34" charset="0"/>
              <a:buChar char="•"/>
            </a:pPr>
            <a:r>
              <a:rPr lang="en-US" sz="2800" dirty="0">
                <a:solidFill>
                  <a:prstClr val="black"/>
                </a:solidFill>
                <a:latin typeface="Calibri" panose="020F0502020204030204"/>
                <a:sym typeface="Arial"/>
              </a:rPr>
              <a:t>Encountered barriers during health-related information seeking</a:t>
            </a:r>
          </a:p>
          <a:p>
            <a:pPr marL="214313" indent="-214313" defTabSz="685800">
              <a:spcAft>
                <a:spcPts val="200"/>
              </a:spcAft>
              <a:buFont typeface="Arial" panose="020B0604020202020204" pitchFamily="34" charset="0"/>
              <a:buChar char="•"/>
            </a:pPr>
            <a:r>
              <a:rPr lang="en-US" sz="2800" dirty="0">
                <a:solidFill>
                  <a:prstClr val="black"/>
                </a:solidFill>
                <a:latin typeface="Calibri" panose="020F0502020204030204"/>
                <a:sym typeface="Arial"/>
              </a:rPr>
              <a:t>Less trust in </a:t>
            </a:r>
            <a:br>
              <a:rPr lang="en-US" sz="2800" dirty="0">
                <a:solidFill>
                  <a:prstClr val="black"/>
                </a:solidFill>
                <a:latin typeface="Calibri" panose="020F0502020204030204"/>
                <a:sym typeface="Arial"/>
              </a:rPr>
            </a:br>
            <a:r>
              <a:rPr lang="en-US" sz="2800" dirty="0">
                <a:solidFill>
                  <a:prstClr val="black"/>
                </a:solidFill>
                <a:latin typeface="Calibri" panose="020F0502020204030204"/>
                <a:sym typeface="Arial"/>
              </a:rPr>
              <a:t>some sources </a:t>
            </a:r>
            <a:br>
              <a:rPr lang="en-US" sz="2800" dirty="0">
                <a:solidFill>
                  <a:prstClr val="black"/>
                </a:solidFill>
                <a:latin typeface="Calibri" panose="020F0502020204030204"/>
                <a:sym typeface="Arial"/>
              </a:rPr>
            </a:br>
            <a:r>
              <a:rPr lang="en-US" sz="2800" dirty="0">
                <a:solidFill>
                  <a:prstClr val="black"/>
                </a:solidFill>
                <a:latin typeface="Calibri" panose="020F0502020204030204"/>
                <a:sym typeface="Arial"/>
              </a:rPr>
              <a:t>of health info.</a:t>
            </a:r>
          </a:p>
          <a:p>
            <a:pPr marL="457200" indent="-228600" defTabSz="685800">
              <a:spcAft>
                <a:spcPts val="200"/>
              </a:spcAft>
              <a:buFont typeface="Arial" panose="020B0604020202020204" pitchFamily="34" charset="0"/>
              <a:buChar char="•"/>
            </a:pPr>
            <a:r>
              <a:rPr lang="en-US" sz="2400" dirty="0">
                <a:solidFill>
                  <a:prstClr val="black"/>
                </a:solidFill>
                <a:latin typeface="Calibri" panose="020F0502020204030204"/>
                <a:sym typeface="Arial"/>
              </a:rPr>
              <a:t>Doctors</a:t>
            </a:r>
          </a:p>
          <a:p>
            <a:pPr marL="457200" indent="-228600" defTabSz="685800">
              <a:spcAft>
                <a:spcPts val="200"/>
              </a:spcAft>
              <a:buFont typeface="Arial" panose="020B0604020202020204" pitchFamily="34" charset="0"/>
              <a:buChar char="•"/>
            </a:pPr>
            <a:r>
              <a:rPr lang="en-US" sz="2400" dirty="0">
                <a:solidFill>
                  <a:prstClr val="black"/>
                </a:solidFill>
                <a:latin typeface="Calibri" panose="020F0502020204030204"/>
                <a:sym typeface="Arial"/>
              </a:rPr>
              <a:t>Internet</a:t>
            </a:r>
          </a:p>
          <a:p>
            <a:pPr marL="457200" indent="-228600" defTabSz="685800">
              <a:spcAft>
                <a:spcPts val="400"/>
              </a:spcAft>
              <a:buFont typeface="Arial" panose="020B0604020202020204" pitchFamily="34" charset="0"/>
              <a:buChar char="•"/>
            </a:pPr>
            <a:r>
              <a:rPr lang="en-US" sz="2400" dirty="0">
                <a:solidFill>
                  <a:prstClr val="black"/>
                </a:solidFill>
                <a:latin typeface="Calibri" panose="020F0502020204030204"/>
                <a:sym typeface="Arial"/>
              </a:rPr>
              <a:t>Govt. agencies</a:t>
            </a:r>
          </a:p>
          <a:p>
            <a:pPr marL="214313" indent="-214313" defTabSz="685800">
              <a:spcAft>
                <a:spcPts val="400"/>
              </a:spcAft>
              <a:buFont typeface="Arial" panose="020B0604020202020204" pitchFamily="34" charset="0"/>
              <a:buChar char="•"/>
            </a:pPr>
            <a:r>
              <a:rPr lang="en-US" sz="2800" dirty="0">
                <a:solidFill>
                  <a:prstClr val="black"/>
                </a:solidFill>
                <a:latin typeface="Calibri" panose="020F0502020204030204"/>
                <a:sym typeface="Arial"/>
              </a:rPr>
              <a:t>Less social support</a:t>
            </a:r>
          </a:p>
          <a:p>
            <a:pPr marL="214313" indent="-214313" defTabSz="685800">
              <a:spcAft>
                <a:spcPts val="400"/>
              </a:spcAft>
              <a:buFont typeface="Arial" panose="020B0604020202020204" pitchFamily="34" charset="0"/>
              <a:buChar char="•"/>
            </a:pPr>
            <a:r>
              <a:rPr lang="en-US" sz="2800" dirty="0">
                <a:solidFill>
                  <a:prstClr val="black"/>
                </a:solidFill>
                <a:latin typeface="Calibri" panose="020F0502020204030204"/>
                <a:sym typeface="Arial"/>
              </a:rPr>
              <a:t>Prefer non-collaborative decision-making</a:t>
            </a:r>
          </a:p>
          <a:p>
            <a:pPr marL="214313" indent="-214313" defTabSz="685800">
              <a:spcAft>
                <a:spcPts val="400"/>
              </a:spcAft>
              <a:buFont typeface="Arial" panose="020B0604020202020204" pitchFamily="34" charset="0"/>
              <a:buChar char="•"/>
            </a:pPr>
            <a:r>
              <a:rPr lang="en-US" sz="2800" dirty="0">
                <a:solidFill>
                  <a:prstClr val="black"/>
                </a:solidFill>
                <a:latin typeface="Calibri" panose="020F0502020204030204"/>
                <a:sym typeface="Arial"/>
              </a:rPr>
              <a:t>Feel more fatalistic</a:t>
            </a:r>
          </a:p>
        </p:txBody>
      </p:sp>
    </p:spTree>
    <p:extLst>
      <p:ext uri="{BB962C8B-B14F-4D97-AF65-F5344CB8AC3E}">
        <p14:creationId xmlns:p14="http://schemas.microsoft.com/office/powerpoint/2010/main" val="1964741796"/>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533400"/>
            <a:ext cx="8229600" cy="685800"/>
          </a:xfrm>
        </p:spPr>
        <p:txBody>
          <a:bodyPr/>
          <a:lstStyle/>
          <a:p>
            <a:r>
              <a:rPr lang="en-US" dirty="0">
                <a:solidFill>
                  <a:srgbClr val="6600FF"/>
                </a:solidFill>
              </a:rPr>
              <a:t>Barriers: Physical Limitations</a:t>
            </a:r>
          </a:p>
        </p:txBody>
      </p:sp>
      <p:sp>
        <p:nvSpPr>
          <p:cNvPr id="4" name="Rounded Rectangular Callout 3"/>
          <p:cNvSpPr/>
          <p:nvPr/>
        </p:nvSpPr>
        <p:spPr>
          <a:xfrm>
            <a:off x="5486400" y="1600201"/>
            <a:ext cx="4953000" cy="4633913"/>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“I like to pick up health tips and I’m not much of a reader anymore because my eyes are bothering me and I shake and I can’t concentrate or remember what I read. I hate that crap. So that’s the way to do it for me, just listen, keep my ears open.” (I22)</a:t>
            </a:r>
          </a:p>
        </p:txBody>
      </p:sp>
      <p:sp>
        <p:nvSpPr>
          <p:cNvPr id="5" name="Rounded Rectangular Callout 4"/>
          <p:cNvSpPr/>
          <p:nvPr/>
        </p:nvSpPr>
        <p:spPr>
          <a:xfrm>
            <a:off x="1828800" y="1447801"/>
            <a:ext cx="3352800" cy="35814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“I wish I did this more often but I don’t learn about the side effects. I try to read the label, but God, it’s small print!” (I13)</a:t>
            </a:r>
          </a:p>
        </p:txBody>
      </p:sp>
    </p:spTree>
    <p:extLst>
      <p:ext uri="{BB962C8B-B14F-4D97-AF65-F5344CB8AC3E}">
        <p14:creationId xmlns:p14="http://schemas.microsoft.com/office/powerpoint/2010/main" val="173070500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381000"/>
            <a:ext cx="8229600" cy="533400"/>
          </a:xfrm>
        </p:spPr>
        <p:txBody>
          <a:bodyPr/>
          <a:lstStyle/>
          <a:p>
            <a:r>
              <a:rPr lang="en-US" dirty="0">
                <a:solidFill>
                  <a:srgbClr val="6600FF"/>
                </a:solidFill>
              </a:rPr>
              <a:t>Barriers: Resource Limitations</a:t>
            </a:r>
          </a:p>
        </p:txBody>
      </p:sp>
      <p:sp>
        <p:nvSpPr>
          <p:cNvPr id="5" name="Rounded Rectangular Callout 4"/>
          <p:cNvSpPr/>
          <p:nvPr/>
        </p:nvSpPr>
        <p:spPr>
          <a:xfrm>
            <a:off x="1676400" y="1177046"/>
            <a:ext cx="2667000" cy="2709155"/>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“How do I find out about diabetes without having a computer?” (I26)</a:t>
            </a:r>
          </a:p>
        </p:txBody>
      </p:sp>
      <p:sp>
        <p:nvSpPr>
          <p:cNvPr id="6" name="Rounded Rectangular Callout 5"/>
          <p:cNvSpPr/>
          <p:nvPr/>
        </p:nvSpPr>
        <p:spPr>
          <a:xfrm>
            <a:off x="2286000" y="4343400"/>
            <a:ext cx="7924800" cy="20574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“[My doctor] tried to send me to… [diabetes-related] classes. They were like once a week, I think, but I didn’t have the transportation or the gas money to go that far… every week.” (I26)</a:t>
            </a:r>
          </a:p>
        </p:txBody>
      </p:sp>
      <p:sp>
        <p:nvSpPr>
          <p:cNvPr id="7" name="Rounded Rectangular Callout 6"/>
          <p:cNvSpPr/>
          <p:nvPr/>
        </p:nvSpPr>
        <p:spPr>
          <a:xfrm>
            <a:off x="4495800" y="990601"/>
            <a:ext cx="5943600" cy="2895599"/>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“That's </a:t>
            </a:r>
            <a:r>
              <a:rPr lang="en-US" sz="2600" kern="0" dirty="0">
                <a:solidFill>
                  <a:srgbClr val="000000"/>
                </a:solidFill>
                <a:latin typeface="Arial"/>
                <a:sym typeface="Arial"/>
              </a:rPr>
              <a:t>my problem that I have, I don't have enough money. After I pay my bills, I pay my rent, my lights, my </a:t>
            </a:r>
            <a:r>
              <a:rPr lang="en-US" sz="2600" kern="0" dirty="0">
                <a:solidFill>
                  <a:srgbClr val="000000"/>
                </a:solidFill>
                <a:latin typeface="Arial"/>
                <a:sym typeface="Arial"/>
              </a:rPr>
              <a:t>gas… The </a:t>
            </a:r>
            <a:r>
              <a:rPr lang="en-US" sz="2600" kern="0" dirty="0">
                <a:solidFill>
                  <a:srgbClr val="000000"/>
                </a:solidFill>
                <a:latin typeface="Arial"/>
                <a:sym typeface="Arial"/>
              </a:rPr>
              <a:t>phone and, of course, cable. [chuckle] The cable is more important than medication</a:t>
            </a:r>
            <a:r>
              <a:rPr lang="en-US" sz="2600" kern="0" dirty="0">
                <a:solidFill>
                  <a:srgbClr val="000000"/>
                </a:solidFill>
                <a:latin typeface="Arial"/>
                <a:sym typeface="Arial"/>
              </a:rPr>
              <a:t>. It’s my medication, you know?” (</a:t>
            </a:r>
            <a:r>
              <a:rPr lang="en-US" sz="2600" kern="0" dirty="0">
                <a:solidFill>
                  <a:srgbClr val="000000"/>
                </a:solidFill>
                <a:latin typeface="Arial"/>
                <a:sym typeface="Arial"/>
              </a:rPr>
              <a:t>I26)</a:t>
            </a:r>
          </a:p>
        </p:txBody>
      </p:sp>
    </p:spTree>
    <p:extLst>
      <p:ext uri="{BB962C8B-B14F-4D97-AF65-F5344CB8AC3E}">
        <p14:creationId xmlns:p14="http://schemas.microsoft.com/office/powerpoint/2010/main" val="338211941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81000"/>
            <a:ext cx="8534400" cy="609600"/>
          </a:xfrm>
        </p:spPr>
        <p:txBody>
          <a:bodyPr/>
          <a:lstStyle/>
          <a:p>
            <a:r>
              <a:rPr lang="en-US" dirty="0">
                <a:solidFill>
                  <a:srgbClr val="6600FF"/>
                </a:solidFill>
              </a:rPr>
              <a:t>Barriers: Fatalism</a:t>
            </a:r>
          </a:p>
        </p:txBody>
      </p:sp>
      <p:sp>
        <p:nvSpPr>
          <p:cNvPr id="4" name="Rounded Rectangular Callout 3"/>
          <p:cNvSpPr/>
          <p:nvPr/>
        </p:nvSpPr>
        <p:spPr>
          <a:xfrm>
            <a:off x="2286000" y="1219200"/>
            <a:ext cx="7772400" cy="48006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200" kern="0" dirty="0">
                <a:solidFill>
                  <a:srgbClr val="000000"/>
                </a:solidFill>
                <a:latin typeface="Arial"/>
                <a:sym typeface="Arial"/>
              </a:rPr>
              <a:t>“I feel like this, I'm 63. I'm not going to live forever. If I want a chocolate cookie, I'm going to eat the damn thing and I'll take some more insulin for it…. It don't help the A1C, but I'm going to eat it anyway… We all got to go sometime. I'd just as well go with a chocolate cookie in my mouth!” (I05)</a:t>
            </a:r>
          </a:p>
        </p:txBody>
      </p:sp>
    </p:spTree>
    <p:extLst>
      <p:ext uri="{BB962C8B-B14F-4D97-AF65-F5344CB8AC3E}">
        <p14:creationId xmlns:p14="http://schemas.microsoft.com/office/powerpoint/2010/main" val="2682364923"/>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457200"/>
            <a:ext cx="8839200" cy="838200"/>
          </a:xfrm>
        </p:spPr>
        <p:txBody>
          <a:bodyPr/>
          <a:lstStyle/>
          <a:p>
            <a:r>
              <a:rPr lang="en-US" dirty="0">
                <a:solidFill>
                  <a:srgbClr val="6600FF"/>
                </a:solidFill>
              </a:rPr>
              <a:t>Barriers: Mistrust toward Government</a:t>
            </a:r>
          </a:p>
        </p:txBody>
      </p:sp>
      <p:sp>
        <p:nvSpPr>
          <p:cNvPr id="6" name="Rounded Rectangular Callout 5"/>
          <p:cNvSpPr/>
          <p:nvPr/>
        </p:nvSpPr>
        <p:spPr>
          <a:xfrm>
            <a:off x="2209800" y="1600200"/>
            <a:ext cx="7620001" cy="44958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800" kern="0" dirty="0">
                <a:solidFill>
                  <a:srgbClr val="000000"/>
                </a:solidFill>
                <a:latin typeface="Arial"/>
                <a:sym typeface="Arial"/>
              </a:rPr>
              <a:t>“We can’t really rely on the folks that is getting paid to help you because if they getting paid because you’re disabled, they’re not going to help you become… undisabled because that’s their paycheck… It’s a multi-billion, trillion dollar disease. I don’t know if the government would want you to have a cure for diabetes. There is so much money, pharmaceutically, to be made on diabetics.” (I22)</a:t>
            </a:r>
          </a:p>
        </p:txBody>
      </p:sp>
    </p:spTree>
    <p:extLst>
      <p:ext uri="{BB962C8B-B14F-4D97-AF65-F5344CB8AC3E}">
        <p14:creationId xmlns:p14="http://schemas.microsoft.com/office/powerpoint/2010/main" val="375005928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381000"/>
            <a:ext cx="8458200" cy="533400"/>
          </a:xfrm>
        </p:spPr>
        <p:txBody>
          <a:bodyPr/>
          <a:lstStyle/>
          <a:p>
            <a:r>
              <a:rPr lang="en-US" dirty="0">
                <a:solidFill>
                  <a:srgbClr val="6600FF"/>
                </a:solidFill>
              </a:rPr>
              <a:t>Barriers: Mistrust toward Doctors</a:t>
            </a:r>
          </a:p>
        </p:txBody>
      </p:sp>
      <p:sp>
        <p:nvSpPr>
          <p:cNvPr id="6" name="Rounded Rectangular Callout 5"/>
          <p:cNvSpPr/>
          <p:nvPr/>
        </p:nvSpPr>
        <p:spPr>
          <a:xfrm>
            <a:off x="3352800" y="1066800"/>
            <a:ext cx="5105400" cy="32766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“A lot of people… don’t take their medicine consistently on time… because they don’t feel there’s any consequences. And they don’t believe the doctor that gives it to them. They don’t trust them or believe in them” (I27)</a:t>
            </a:r>
          </a:p>
        </p:txBody>
      </p:sp>
      <p:sp>
        <p:nvSpPr>
          <p:cNvPr id="5" name="Rounded Rectangular Callout 4"/>
          <p:cNvSpPr/>
          <p:nvPr/>
        </p:nvSpPr>
        <p:spPr>
          <a:xfrm>
            <a:off x="1676400" y="4876800"/>
            <a:ext cx="8839200" cy="16764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2600" kern="0" dirty="0">
                <a:solidFill>
                  <a:srgbClr val="000000"/>
                </a:solidFill>
                <a:latin typeface="Arial"/>
                <a:sym typeface="Arial"/>
              </a:rPr>
              <a:t>“I don't even think doctors have malicious intent. I just think that they're just misinformed, miseducated, because pharmaceutical companies give them their education… All they know is what they've been taught.” (I20)</a:t>
            </a:r>
          </a:p>
        </p:txBody>
      </p:sp>
    </p:spTree>
    <p:extLst>
      <p:ext uri="{BB962C8B-B14F-4D97-AF65-F5344CB8AC3E}">
        <p14:creationId xmlns:p14="http://schemas.microsoft.com/office/powerpoint/2010/main" val="409031479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400" y="381000"/>
            <a:ext cx="8534400" cy="685800"/>
          </a:xfrm>
        </p:spPr>
        <p:txBody>
          <a:bodyPr/>
          <a:lstStyle/>
          <a:p>
            <a:r>
              <a:rPr lang="en-US" sz="3600" dirty="0">
                <a:solidFill>
                  <a:srgbClr val="6600FF"/>
                </a:solidFill>
              </a:rPr>
              <a:t>Barriers: Shame, Blame, and Stigma (1)</a:t>
            </a:r>
          </a:p>
        </p:txBody>
      </p:sp>
      <p:sp>
        <p:nvSpPr>
          <p:cNvPr id="5" name="Rounded Rectangular Callout 4"/>
          <p:cNvSpPr/>
          <p:nvPr/>
        </p:nvSpPr>
        <p:spPr>
          <a:xfrm>
            <a:off x="2209800" y="1447800"/>
            <a:ext cx="7848600" cy="4495800"/>
          </a:xfrm>
          <a:prstGeom prst="wedgeRoundRectCallout">
            <a:avLst/>
          </a:prstGeom>
          <a:no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r>
              <a:rPr lang="en-US" sz="3200" kern="0" dirty="0">
                <a:solidFill>
                  <a:srgbClr val="000000"/>
                </a:solidFill>
                <a:latin typeface="Arial"/>
                <a:sym typeface="Arial"/>
              </a:rPr>
              <a:t>“I was so ashamed of having diabetes. I really didn't want anyone to know… I did something to cause this, you know. If I had been promiscuous or something like that and got a venereal disease, “Okay, yeah, I did this.” But I mean, I was like, ‘What did I do?’” (I17)</a:t>
            </a:r>
          </a:p>
        </p:txBody>
      </p:sp>
    </p:spTree>
    <p:extLst>
      <p:ext uri="{BB962C8B-B14F-4D97-AF65-F5344CB8AC3E}">
        <p14:creationId xmlns:p14="http://schemas.microsoft.com/office/powerpoint/2010/main" val="415906837"/>
      </p:ext>
    </p:extLst>
  </p:cSld>
  <p:clrMapOvr>
    <a:masterClrMapping/>
  </p:clrMapOvr>
  <p:timing>
    <p:tnLst>
      <p:par>
        <p:cTn id="1" dur="indefinite" restart="never" nodeType="tmRoot"/>
      </p:par>
    </p:tnLst>
  </p:timing>
</p:sld>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UTK Theme">
  <a:themeElements>
    <a:clrScheme name="Red">
      <a:dk1>
        <a:sysClr val="windowText" lastClr="000000"/>
      </a:dk1>
      <a:lt1>
        <a:sysClr val="window" lastClr="FFFFFF"/>
      </a:lt1>
      <a:dk2>
        <a:srgbClr val="323232"/>
      </a:dk2>
      <a:lt2>
        <a:srgbClr val="E5C243"/>
      </a:lt2>
      <a:accent1>
        <a:srgbClr val="A5300F"/>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UTK Theme" id="{58527DF1-1463-4154-8B4E-EAE6CFAC6C75}" vid="{FBC6DCF6-806E-413E-9A3B-649D990E1FD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larity">
  <a:themeElements>
    <a:clrScheme name="Slipstream">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Clarity">
  <a:themeElements>
    <a:clrScheme name="Slipstream">
      <a:dk1>
        <a:srgbClr val="000000"/>
      </a:dk1>
      <a:lt1>
        <a:srgbClr val="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Clarity">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7.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TM10001105[[fn=Crop]]</Template>
  <TotalTime>377</TotalTime>
  <Words>8565</Words>
  <Application>Microsoft Office PowerPoint</Application>
  <PresentationFormat>Widescreen</PresentationFormat>
  <Paragraphs>856</Paragraphs>
  <Slides>116</Slides>
  <Notes>42</Notes>
  <HiddenSlides>0</HiddenSlides>
  <MMClips>0</MMClips>
  <ScaleCrop>false</ScaleCrop>
  <HeadingPairs>
    <vt:vector size="6" baseType="variant">
      <vt:variant>
        <vt:lpstr>Fonts Used</vt:lpstr>
      </vt:variant>
      <vt:variant>
        <vt:i4>11</vt:i4>
      </vt:variant>
      <vt:variant>
        <vt:lpstr>Theme</vt:lpstr>
      </vt:variant>
      <vt:variant>
        <vt:i4>7</vt:i4>
      </vt:variant>
      <vt:variant>
        <vt:lpstr>Slide Titles</vt:lpstr>
      </vt:variant>
      <vt:variant>
        <vt:i4>116</vt:i4>
      </vt:variant>
    </vt:vector>
  </HeadingPairs>
  <TitlesOfParts>
    <vt:vector size="134" baseType="lpstr">
      <vt:lpstr>MS PGothic</vt:lpstr>
      <vt:lpstr>Arial</vt:lpstr>
      <vt:lpstr>Calibri</vt:lpstr>
      <vt:lpstr>Calibri Light</vt:lpstr>
      <vt:lpstr>Courier New</vt:lpstr>
      <vt:lpstr>Franklin Gothic Book</vt:lpstr>
      <vt:lpstr>Georgia</vt:lpstr>
      <vt:lpstr>Times</vt:lpstr>
      <vt:lpstr>Times New Roman</vt:lpstr>
      <vt:lpstr>Verdana</vt:lpstr>
      <vt:lpstr>Wingdings</vt:lpstr>
      <vt:lpstr>Crop</vt:lpstr>
      <vt:lpstr>UTK Theme</vt:lpstr>
      <vt:lpstr>Office Theme</vt:lpstr>
      <vt:lpstr>Clarity</vt:lpstr>
      <vt:lpstr>3_Clarity</vt:lpstr>
      <vt:lpstr>4_Clarity</vt:lpstr>
      <vt:lpstr>1_Office Theme</vt:lpstr>
      <vt:lpstr>Elevating the ‘open’ Conversation</vt:lpstr>
      <vt:lpstr>Defining Our Terms</vt:lpstr>
      <vt:lpstr>Open Access</vt:lpstr>
      <vt:lpstr>Social Justice The idea of acting with equality, fairness and dignity to all human beings.</vt:lpstr>
      <vt:lpstr>Equality vs. Equity Social Justice should (hopefully) aim to be equitable.</vt:lpstr>
      <vt:lpstr>Health Equity</vt:lpstr>
      <vt:lpstr>Why Does It Matter? </vt:lpstr>
      <vt:lpstr>Student Views</vt:lpstr>
      <vt:lpstr>Demographics</vt:lpstr>
      <vt:lpstr>What does the Library pay for?</vt:lpstr>
      <vt:lpstr>Anticipating Need and Accessibility</vt:lpstr>
      <vt:lpstr>Are subscriptions fair to those who can’t pay?</vt:lpstr>
      <vt:lpstr>It is fair that only people with subscriptions can access peer-reviewed research.</vt:lpstr>
      <vt:lpstr>It is fair that only people with subscriptions can access peer-reviewed research.</vt:lpstr>
      <vt:lpstr>It is fair that only people with subscriptions can access peer-reviewed research.</vt:lpstr>
      <vt:lpstr>Final Takeaways</vt:lpstr>
      <vt:lpstr>We shouldn’t be neutral!</vt:lpstr>
      <vt:lpstr>Questions?</vt:lpstr>
      <vt:lpstr>PowerPoint Presentation</vt:lpstr>
      <vt:lpstr>The Scope</vt:lpstr>
      <vt:lpstr>PowerPoint Presentation</vt:lpstr>
      <vt:lpstr>PowerPoint Presentation</vt:lpstr>
      <vt:lpstr>Definitions </vt:lpstr>
      <vt:lpstr>PowerPoint Presentation</vt:lpstr>
      <vt:lpstr>PowerPoint Presentation</vt:lpstr>
      <vt:lpstr>Health Justice Imperative</vt:lpstr>
      <vt:lpstr>Data Analysis</vt:lpstr>
      <vt:lpstr>PowerPoint Presentation</vt:lpstr>
      <vt:lpstr>PowerPoint Presentation</vt:lpstr>
      <vt:lpstr>PowerPoint Presentation</vt:lpstr>
      <vt:lpstr>Health-Related Information Offerings of Community Engagement in Rural Libraries</vt:lpstr>
      <vt:lpstr>PowerPoint Presentation</vt:lpstr>
      <vt:lpstr>PowerPoint Presentation</vt:lpstr>
      <vt:lpstr>PowerPoint Presentation</vt:lpstr>
      <vt:lpstr>PowerPoint Presentation</vt:lpstr>
      <vt:lpstr>Conclusions</vt:lpstr>
      <vt:lpstr>Questions and Comments?</vt:lpstr>
      <vt:lpstr>Are the “leading” journals bad for your health?</vt:lpstr>
      <vt:lpstr>Three Guineas Virginia Woolf, 1938</vt:lpstr>
      <vt:lpstr>Three Accounts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Evidence-based decisions?</vt:lpstr>
      <vt:lpstr>Meanwhile … Is this an “exploding” problem?</vt:lpstr>
      <vt:lpstr>PowerPoint Presentation</vt:lpstr>
      <vt:lpstr>PowerPoint Presentation</vt:lpstr>
      <vt:lpstr>References</vt:lpstr>
      <vt:lpstr>Consumer Health Information Justice</vt:lpstr>
      <vt:lpstr>Outline</vt:lpstr>
      <vt:lpstr>Introduction</vt:lpstr>
      <vt:lpstr>Consumer Health Information Behavior (CHIB)</vt:lpstr>
      <vt:lpstr>Health Justice</vt:lpstr>
      <vt:lpstr>PowerPoint Presentation</vt:lpstr>
      <vt:lpstr>Health Literacy</vt:lpstr>
      <vt:lpstr>Disparities in Health Literacy</vt:lpstr>
      <vt:lpstr>Study 1: Is Ignorance Really Bliss?:  Exploring the Interrelationships Among Information Avoidance, Health Literacy and Health Justice (St. Jean, Jindal, &amp; Liao, 2017)</vt:lpstr>
      <vt:lpstr>Study 1: Is Ignorance Really Bliss? </vt:lpstr>
      <vt:lpstr>Information Avoidance</vt:lpstr>
      <vt:lpstr>Methods</vt:lpstr>
      <vt:lpstr>Participants</vt:lpstr>
      <vt:lpstr>Findings: Prevalence of Info. Avoidance </vt:lpstr>
      <vt:lpstr>Findings: Demographic Differences</vt:lpstr>
      <vt:lpstr>Findings: Demographic Differences - Age</vt:lpstr>
      <vt:lpstr>Findings: Demographic Differences - Education</vt:lpstr>
      <vt:lpstr>Findings: Demographic Differences: HH Income</vt:lpstr>
      <vt:lpstr>Additional Factors Correlated with Information Avoidance</vt:lpstr>
      <vt:lpstr>Study 2: Factors motivating, demotivating, or impeding information seeking and use by people with type 2 diabetes: A call to work toward preventing, identifying, and addressing incognizance  (St. Jean, 2017)</vt:lpstr>
      <vt:lpstr>Study 2: Factors motivating, demotivating, or impeding information seeking and use by people with type 2 diabetes</vt:lpstr>
      <vt:lpstr>Recruitment</vt:lpstr>
      <vt:lpstr>Methods</vt:lpstr>
      <vt:lpstr>Study Participants</vt:lpstr>
      <vt:lpstr>CHIB Model of Health (In)Justice</vt:lpstr>
      <vt:lpstr>PowerPoint Presentation</vt:lpstr>
      <vt:lpstr>1. Individual Factors</vt:lpstr>
      <vt:lpstr>Barriers: Physical Limitations</vt:lpstr>
      <vt:lpstr>Barriers: Resource Limitations</vt:lpstr>
      <vt:lpstr>Barriers: Fatalism</vt:lpstr>
      <vt:lpstr>Barriers: Mistrust toward Government</vt:lpstr>
      <vt:lpstr>Barriers: Mistrust toward Doctors</vt:lpstr>
      <vt:lpstr>Barriers: Shame, Blame, and Stigma (1)</vt:lpstr>
      <vt:lpstr>Barriers: Shame, Blame, and Stigma (2)</vt:lpstr>
      <vt:lpstr>2. CHIB Process</vt:lpstr>
      <vt:lpstr>Barriers: Incognizance (1)</vt:lpstr>
      <vt:lpstr>Barriers: Incognizance (2)</vt:lpstr>
      <vt:lpstr>Fear as Motivator of Information Seeking to Overcome Incognizance</vt:lpstr>
      <vt:lpstr>Barriers: Not Actively Seeking Information</vt:lpstr>
      <vt:lpstr>Barriers: Unaware of Information Sources</vt:lpstr>
      <vt:lpstr>Barriers: Difficulties Accessing Information</vt:lpstr>
      <vt:lpstr>Barriers: Difficulty Finding Information</vt:lpstr>
      <vt:lpstr>Difficulty Finding Personally Relevant Information</vt:lpstr>
      <vt:lpstr>Barriers: Difficulty Understanding Information</vt:lpstr>
      <vt:lpstr>Barriers: Difficulty Assessing Information (1)</vt:lpstr>
      <vt:lpstr>Barriers: Difficulty Assessing Information (2)</vt:lpstr>
      <vt:lpstr>Barriers: Information Non-Use</vt:lpstr>
      <vt:lpstr>Future Work</vt:lpstr>
      <vt:lpstr>Contact Information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Elevating the ‘Open’ Conversation</dc:title>
  <dc:creator>Lana</dc:creator>
  <cp:lastModifiedBy>Pike, Caitlin Ann</cp:lastModifiedBy>
  <cp:revision>41</cp:revision>
  <dcterms:created xsi:type="dcterms:W3CDTF">2019-04-26T00:31:44Z</dcterms:created>
  <dcterms:modified xsi:type="dcterms:W3CDTF">2019-04-26T19:32:44Z</dcterms:modified>
</cp:coreProperties>
</file>