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64" r:id="rId2"/>
    <p:sldId id="270" r:id="rId3"/>
    <p:sldId id="271" r:id="rId4"/>
    <p:sldId id="272" r:id="rId5"/>
    <p:sldId id="273" r:id="rId6"/>
    <p:sldId id="274" r:id="rId7"/>
    <p:sldId id="275" r:id="rId8"/>
  </p:sldIdLst>
  <p:sldSz cx="12192000" cy="6858000"/>
  <p:notesSz cx="6858000" cy="1752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B3803C-58B9-4A2E-B28A-77BC56C7F54B}" v="40" dt="2020-02-28T13:18:51.323"/>
    <p1510:client id="{52AF72CC-B8C4-4CBF-A9BF-8ABC653F0994}" v="13" dt="2020-02-24T17:48:07.789"/>
    <p1510:client id="{590D39EC-239A-4B59-9831-ACD0AFD242A0}" v="24" dt="2020-02-28T15:01:20.658"/>
    <p1510:client id="{65A14062-2EBC-4818-9038-B42BE2F4F78B}" v="218" dt="2020-02-28T15:39:20.183"/>
    <p1510:client id="{97A4F911-60BD-4C5D-8D31-7C90640C0558}" v="56" dt="2020-02-28T20:02:27.144"/>
    <p1510:client id="{B716B562-52E4-439D-B324-4C6D16C63356}" v="1478" dt="2020-02-28T17:51:48.016"/>
    <p1510:client id="{C485610E-2FC6-4783-AA85-F097606E61D1}" v="93" dt="2020-03-03T15:52:46.931"/>
    <p1510:client id="{C5885F9F-459E-4777-B4DE-AF02C036696D}" v="195" dt="2020-02-28T12:48:40.312"/>
    <p1510:client id="{D44B24DE-2108-4BC8-B3BD-710BBA5052AD}" v="92" dt="2020-03-03T17:41:32.666"/>
    <p1510:client id="{E4B467C5-E181-4CA4-B2EE-AC727FC8A61A}" v="2" dt="2020-03-06T03:24:59.7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9493" autoAdjust="0"/>
  </p:normalViewPr>
  <p:slideViewPr>
    <p:cSldViewPr snapToGrid="0">
      <p:cViewPr varScale="1">
        <p:scale>
          <a:sx n="59" d="100"/>
          <a:sy n="59" d="100"/>
        </p:scale>
        <p:origin x="294" y="21"/>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E4B467C5-E181-4CA4-B2EE-AC727FC8A61A}"/>
    <pc:docChg chg="modSld sldOrd">
      <pc:chgData name="" userId="" providerId="" clId="Web-{E4B467C5-E181-4CA4-B2EE-AC727FC8A61A}" dt="2020-03-06T03:24:53.495" v="193"/>
      <pc:docMkLst>
        <pc:docMk/>
      </pc:docMkLst>
      <pc:sldChg chg="ord modNotes">
        <pc:chgData name="" userId="" providerId="" clId="Web-{E4B467C5-E181-4CA4-B2EE-AC727FC8A61A}" dt="2020-03-06T03:24:11.729" v="189"/>
        <pc:sldMkLst>
          <pc:docMk/>
          <pc:sldMk cId="729703922" sldId="264"/>
        </pc:sldMkLst>
      </pc:sldChg>
      <pc:sldChg chg="modNotes">
        <pc:chgData name="" userId="" providerId="" clId="Web-{E4B467C5-E181-4CA4-B2EE-AC727FC8A61A}" dt="2020-03-06T03:24:37.979" v="192"/>
        <pc:sldMkLst>
          <pc:docMk/>
          <pc:sldMk cId="1207971413" sldId="271"/>
        </pc:sldMkLst>
      </pc:sldChg>
      <pc:sldChg chg="modNotes">
        <pc:chgData name="" userId="" providerId="" clId="Web-{E4B467C5-E181-4CA4-B2EE-AC727FC8A61A}" dt="2020-03-06T03:13:53.225" v="185"/>
        <pc:sldMkLst>
          <pc:docMk/>
          <pc:sldMk cId="678571095" sldId="272"/>
        </pc:sldMkLst>
      </pc:sldChg>
      <pc:sldChg chg="modNotes">
        <pc:chgData name="" userId="" providerId="" clId="Web-{E4B467C5-E181-4CA4-B2EE-AC727FC8A61A}" dt="2020-03-06T03:24:53.495" v="193"/>
        <pc:sldMkLst>
          <pc:docMk/>
          <pc:sldMk cId="2976623371" sldId="273"/>
        </pc:sldMkLst>
      </pc:sldChg>
      <pc:sldChg chg="modNotes">
        <pc:chgData name="" userId="" providerId="" clId="Web-{E4B467C5-E181-4CA4-B2EE-AC727FC8A61A}" dt="2020-03-06T03:23:20.541" v="187"/>
        <pc:sldMkLst>
          <pc:docMk/>
          <pc:sldMk cId="3613852084" sldId="2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1EDAD4-5816-4548-8C2D-0881B4869D60}" type="datetimeFigureOut">
              <a:rPr lang="en-US" smtClean="0"/>
              <a:t>5/7/2020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0F8EEB-B349-46A1-B69E-4E087A40FB7C}" type="slidenum">
              <a:rPr lang="en-US" smtClean="0"/>
              <a:t>‹#›</a:t>
            </a:fld>
            <a:endParaRPr lang="en-US"/>
          </a:p>
        </p:txBody>
      </p:sp>
    </p:spTree>
    <p:extLst>
      <p:ext uri="{BB962C8B-B14F-4D97-AF65-F5344CB8AC3E}">
        <p14:creationId xmlns:p14="http://schemas.microsoft.com/office/powerpoint/2010/main" val="40029194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0F8EEB-B349-46A1-B69E-4E087A40FB7C}" type="slidenum">
              <a:rPr lang="en-US" smtClean="0"/>
              <a:t>1</a:t>
            </a:fld>
            <a:endParaRPr lang="en-US"/>
          </a:p>
        </p:txBody>
      </p:sp>
    </p:spTree>
    <p:extLst>
      <p:ext uri="{BB962C8B-B14F-4D97-AF65-F5344CB8AC3E}">
        <p14:creationId xmlns:p14="http://schemas.microsoft.com/office/powerpoint/2010/main" val="741509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My curricular focus and research pertains to undergraduate medical imaging students in the following modalities. Traditionally, my students have learned anatomy through didactic lectures  and a textbook (pic 1).  Throughout the years, educators have added modality-specific anatomical images (Pic 2).  More recently, we have added cine images (pic 3 then Pic 4) to enhance both anatomical knowledge and function.  All of these strategies have served a purpose, but allow for limited interaction and retention of knowledge.</a:t>
            </a:r>
            <a:endParaRPr lang="en-US" dirty="0"/>
          </a:p>
          <a:p>
            <a:r>
              <a:rPr lang="en-US" dirty="0">
                <a:cs typeface="Calibri"/>
              </a:rPr>
              <a:t>To enhance anatomy education and allow for increased interaction, knowledge retention, and ownership of learning, I found the Ruth Lilly Medical Library NEXUS Lab.  In collaboration with Chelsea, we explored the possibility of adding virtual reality to 4 of the 7 modality students I oversee in the Medical Imaging Technology Program.  CT, NMT, MRI, and VI.  After reviewing VR anatomy environments, we chose to go forward in using 3D </a:t>
            </a:r>
            <a:r>
              <a:rPr lang="en-US" dirty="0" err="1">
                <a:cs typeface="Calibri"/>
              </a:rPr>
              <a:t>Organgon</a:t>
            </a:r>
            <a:r>
              <a:rPr lang="en-US" dirty="0">
                <a:cs typeface="Calibri"/>
              </a:rPr>
              <a:t> Anatomy as our VR platform.</a:t>
            </a:r>
          </a:p>
          <a:p>
            <a:r>
              <a:rPr lang="en-US" dirty="0">
                <a:cs typeface="Calibri"/>
              </a:rPr>
              <a:t>Chelsea will now tell you about the </a:t>
            </a:r>
            <a:r>
              <a:rPr lang="en-US" dirty="0"/>
              <a:t>Ruth Lilly NEXUS Lab</a:t>
            </a:r>
            <a:r>
              <a:rPr lang="en-US" dirty="0">
                <a:cs typeface="Calibri"/>
              </a:rPr>
              <a:t>.    </a:t>
            </a:r>
            <a:endParaRPr lang="en-US" dirty="0"/>
          </a:p>
        </p:txBody>
      </p:sp>
      <p:sp>
        <p:nvSpPr>
          <p:cNvPr id="4" name="Slide Number Placeholder 3"/>
          <p:cNvSpPr>
            <a:spLocks noGrp="1"/>
          </p:cNvSpPr>
          <p:nvPr>
            <p:ph type="sldNum" sz="quarter" idx="5"/>
          </p:nvPr>
        </p:nvSpPr>
        <p:spPr/>
        <p:txBody>
          <a:bodyPr/>
          <a:lstStyle/>
          <a:p>
            <a:fld id="{800F8EEB-B349-46A1-B69E-4E087A40FB7C}" type="slidenum">
              <a:rPr lang="en-US" smtClean="0"/>
              <a:t>2</a:t>
            </a:fld>
            <a:endParaRPr lang="en-US"/>
          </a:p>
        </p:txBody>
      </p:sp>
    </p:spTree>
    <p:extLst>
      <p:ext uri="{BB962C8B-B14F-4D97-AF65-F5344CB8AC3E}">
        <p14:creationId xmlns:p14="http://schemas.microsoft.com/office/powerpoint/2010/main" val="2233244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Nexus Collaborative Learning Lab is located on the second floor of the Ruth Lilly Medical Library. All students at the IU School of Medicine have 24/7 access to the space with their Crimson Cards – faculty and staff affiliated with the School can request this access if they wish. Anyone affiliated with the IU School of Medicine has access to the services offered in the Nexus at no charge.</a:t>
            </a:r>
          </a:p>
          <a:p>
            <a:r>
              <a:rPr lang="en-US" dirty="0"/>
              <a:t>Services include: </a:t>
            </a:r>
            <a:endParaRPr lang="en-US" dirty="0">
              <a:cs typeface="Calibri"/>
            </a:endParaRPr>
          </a:p>
          <a:p>
            <a:pPr marL="171450" indent="-171450">
              <a:buFont typeface="Symbol"/>
              <a:buChar char="•"/>
            </a:pPr>
            <a:r>
              <a:rPr lang="en-US" dirty="0"/>
              <a:t>4 HTC </a:t>
            </a:r>
            <a:r>
              <a:rPr lang="en-US" dirty="0" err="1"/>
              <a:t>Vive</a:t>
            </a:r>
            <a:r>
              <a:rPr lang="en-US" dirty="0"/>
              <a:t> headsets and stations – multiple VR apps available, including 3D Organon VR (for anatomy) and </a:t>
            </a:r>
            <a:r>
              <a:rPr lang="en-US" dirty="0" err="1"/>
              <a:t>EmbodiedLabs</a:t>
            </a:r>
            <a:r>
              <a:rPr lang="en-US" dirty="0"/>
              <a:t> VR (program that allows the user to virtually experience and better understand various patient perspectives)</a:t>
            </a:r>
            <a:endParaRPr lang="en-US" dirty="0">
              <a:cs typeface="Calibri"/>
            </a:endParaRPr>
          </a:p>
          <a:p>
            <a:pPr marL="171450" indent="-171450">
              <a:buFont typeface="Symbol"/>
              <a:buChar char="•"/>
            </a:pPr>
            <a:r>
              <a:rPr lang="en-US" dirty="0"/>
              <a:t>Giant touch-enabled IQ- Visualization Wall with Solstice, which is an app that allows for desktop screens to be projected for a better learning experience</a:t>
            </a:r>
            <a:endParaRPr lang="en-US" dirty="0">
              <a:cs typeface="Calibri"/>
            </a:endParaRPr>
          </a:p>
          <a:p>
            <a:pPr marL="171450" indent="-171450">
              <a:buFont typeface="Symbol"/>
              <a:buChar char="•"/>
            </a:pPr>
            <a:r>
              <a:rPr lang="en-US" dirty="0"/>
              <a:t>3D Printing Service – print in PLA plastic and resin options </a:t>
            </a:r>
            <a:endParaRPr lang="en-US" dirty="0">
              <a:cs typeface="Calibri"/>
            </a:endParaRPr>
          </a:p>
          <a:p>
            <a:pPr marL="171450" indent="-171450">
              <a:buFont typeface="Symbol"/>
              <a:buChar char="•"/>
            </a:pPr>
            <a:r>
              <a:rPr lang="en-US" dirty="0" err="1"/>
              <a:t>TechTalks</a:t>
            </a:r>
            <a:r>
              <a:rPr lang="en-US" dirty="0"/>
              <a:t> and classes/events throughout the year</a:t>
            </a:r>
            <a:endParaRPr lang="en-US" dirty="0">
              <a:cs typeface="Calibri"/>
            </a:endParaRPr>
          </a:p>
          <a:p>
            <a:pPr marL="171450" indent="-171450">
              <a:buFont typeface="Symbol"/>
              <a:buChar char="•"/>
            </a:pPr>
            <a:r>
              <a:rPr lang="en-US" dirty="0"/>
              <a:t>Google Cardboard and </a:t>
            </a:r>
            <a:r>
              <a:rPr lang="en-US" dirty="0" err="1"/>
              <a:t>Virtuali</a:t>
            </a:r>
            <a:r>
              <a:rPr lang="en-US" dirty="0"/>
              <a:t>-Tee AR shirt – these can be checked out from the library and used with apps downloaded on your smartphone</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800F8EEB-B349-46A1-B69E-4E087A40FB7C}" type="slidenum">
              <a:rPr lang="en-US" smtClean="0"/>
              <a:t>3</a:t>
            </a:fld>
            <a:endParaRPr lang="en-US"/>
          </a:p>
        </p:txBody>
      </p:sp>
    </p:spTree>
    <p:extLst>
      <p:ext uri="{BB962C8B-B14F-4D97-AF65-F5344CB8AC3E}">
        <p14:creationId xmlns:p14="http://schemas.microsoft.com/office/powerpoint/2010/main" val="1919186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In creating the VR lab groups, Chelsea and I decided to divide the 1st cohort of 19 students from CT, NMT, MRI, and VI into 6 pairs and 1 triad.  This was done to facilitate interaction, collaboration and safety in the VR environment.  </a:t>
            </a:r>
          </a:p>
          <a:p>
            <a:r>
              <a:rPr lang="en-US" dirty="0">
                <a:cs typeface="Calibri"/>
              </a:rPr>
              <a:t>Prior to the 1st VR lab, we found that only 1 out of the 19 students had minimal VR experience.   All 19 students were excited about the prospect of using VR in anatomy education and felt it would enhance their learning.</a:t>
            </a:r>
          </a:p>
          <a:p>
            <a:r>
              <a:rPr lang="en-US" dirty="0">
                <a:cs typeface="Calibri"/>
              </a:rPr>
              <a:t>We sought to create a total of 4 VR labs for the Spring 2020 semester.  Our plan was to oversee and mentor the student groups for Lab 1, then allow each group to conduct the remaining labs on their own at the Ruth Lilly NEXUS Lab.      </a:t>
            </a:r>
          </a:p>
          <a:p>
            <a:r>
              <a:rPr lang="en-US" dirty="0"/>
              <a:t>In creating the 1st VR lab, we determined the structure must include 4 goals: learn the anatomy, interact with one another, enjoy this new learning environment, and provide proof of accountability in conducting these labs on their own (Pic 1). With these goals in mind, we came up with the 1st lab assignment. In the VR program, selecting a particular anatomical objects provides the students with specific text information that they can use to fill in answers to questions in the assignment, thus letting us know that they have actually used the VR program instead of Google.</a:t>
            </a:r>
            <a:endParaRPr lang="en-US" dirty="0">
              <a:cs typeface="Calibri"/>
            </a:endParaRPr>
          </a:p>
        </p:txBody>
      </p:sp>
      <p:sp>
        <p:nvSpPr>
          <p:cNvPr id="4" name="Slide Number Placeholder 3"/>
          <p:cNvSpPr>
            <a:spLocks noGrp="1"/>
          </p:cNvSpPr>
          <p:nvPr>
            <p:ph type="sldNum" sz="quarter" idx="5"/>
          </p:nvPr>
        </p:nvSpPr>
        <p:spPr/>
        <p:txBody>
          <a:bodyPr/>
          <a:lstStyle/>
          <a:p>
            <a:fld id="{800F8EEB-B349-46A1-B69E-4E087A40FB7C}" type="slidenum">
              <a:rPr lang="en-US" smtClean="0"/>
              <a:t>4</a:t>
            </a:fld>
            <a:endParaRPr lang="en-US"/>
          </a:p>
        </p:txBody>
      </p:sp>
    </p:spTree>
    <p:extLst>
      <p:ext uri="{BB962C8B-B14F-4D97-AF65-F5344CB8AC3E}">
        <p14:creationId xmlns:p14="http://schemas.microsoft.com/office/powerpoint/2010/main" val="3952513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When implementing the VR labs into the course, Deb held a VR orientation session in the NEXUS Lab using the IQ Visualization Wall to project the instructions we developed (Pic 1).  Using the Solstice app on the IQ-Wall, students were able to watch Deb maneuver anatomical objects in the VR environment, which gave them a better understanding of what was expected of them in the assignment. The orientation was a great way to introduce students to how the program worked, and getting to see their instructor use the VR stations was a good way to let them know that VR doesn't have to be intimidating!</a:t>
            </a:r>
            <a:endParaRPr lang="en-US" dirty="0"/>
          </a:p>
          <a:p>
            <a:endParaRPr lang="en-US">
              <a:cs typeface="Calibri"/>
            </a:endParaRPr>
          </a:p>
          <a:p>
            <a:r>
              <a:rPr lang="en-US" dirty="0">
                <a:cs typeface="Calibri"/>
              </a:rPr>
              <a:t>Following this orientation, each group proceeded to conduct VR Lab 1 (Pic 2) with our assistance and for our observation. </a:t>
            </a:r>
          </a:p>
          <a:p>
            <a:r>
              <a:rPr lang="en-US" dirty="0">
                <a:cs typeface="Calibri"/>
              </a:rPr>
              <a:t>Observation and student feedback </a:t>
            </a:r>
            <a:r>
              <a:rPr lang="en-US" dirty="0"/>
              <a:t>(Feedback 1 - 3 quotes)</a:t>
            </a:r>
            <a:r>
              <a:rPr lang="en-US" dirty="0">
                <a:cs typeface="Calibri"/>
              </a:rPr>
              <a:t> from lab 1 provided us with ways to build Lab 2 (Pic 3) go over Lab 2 assignment.   As you can see from the comments, students preferred Lab 2 and began to think beyond just the anatomy (Feedback 2 – 3 quotes).</a:t>
            </a:r>
          </a:p>
        </p:txBody>
      </p:sp>
      <p:sp>
        <p:nvSpPr>
          <p:cNvPr id="4" name="Slide Number Placeholder 3"/>
          <p:cNvSpPr>
            <a:spLocks noGrp="1"/>
          </p:cNvSpPr>
          <p:nvPr>
            <p:ph type="sldNum" sz="quarter" idx="5"/>
          </p:nvPr>
        </p:nvSpPr>
        <p:spPr/>
        <p:txBody>
          <a:bodyPr/>
          <a:lstStyle/>
          <a:p>
            <a:fld id="{800F8EEB-B349-46A1-B69E-4E087A40FB7C}" type="slidenum">
              <a:rPr lang="en-US" smtClean="0"/>
              <a:t>5</a:t>
            </a:fld>
            <a:endParaRPr lang="en-US"/>
          </a:p>
        </p:txBody>
      </p:sp>
    </p:spTree>
    <p:extLst>
      <p:ext uri="{BB962C8B-B14F-4D97-AF65-F5344CB8AC3E}">
        <p14:creationId xmlns:p14="http://schemas.microsoft.com/office/powerpoint/2010/main" val="2880401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(Pic 1 &amp; 2) We are continuing to collect feedback from students which will be taken into consideration while creating future labs and assignments to produce positive learning outcomes (Pic 3) then feedback (Pic 3)..</a:t>
            </a:r>
          </a:p>
          <a:p>
            <a:r>
              <a:rPr lang="en-US" dirty="0">
                <a:cs typeface="Calibri"/>
              </a:rPr>
              <a:t>Next semester, we plan on adding students from BD, CI, and M to the VR learning environment to enhance their learning as well.</a:t>
            </a:r>
            <a:endParaRPr lang="en-US" dirty="0"/>
          </a:p>
          <a:p>
            <a:r>
              <a:rPr lang="en-US" dirty="0">
                <a:cs typeface="Calibri"/>
              </a:rPr>
              <a:t>After creating and presenting these labs to Deb's colleagues, ultrasound faculty have begun to incorporate VR into their curriculum and radiography faculty plan on doing so this summer.</a:t>
            </a:r>
          </a:p>
        </p:txBody>
      </p:sp>
      <p:sp>
        <p:nvSpPr>
          <p:cNvPr id="4" name="Slide Number Placeholder 3"/>
          <p:cNvSpPr>
            <a:spLocks noGrp="1"/>
          </p:cNvSpPr>
          <p:nvPr>
            <p:ph type="sldNum" sz="quarter" idx="5"/>
          </p:nvPr>
        </p:nvSpPr>
        <p:spPr/>
        <p:txBody>
          <a:bodyPr/>
          <a:lstStyle/>
          <a:p>
            <a:fld id="{800F8EEB-B349-46A1-B69E-4E087A40FB7C}" type="slidenum">
              <a:rPr lang="en-US" smtClean="0"/>
              <a:t>6</a:t>
            </a:fld>
            <a:endParaRPr lang="en-US"/>
          </a:p>
        </p:txBody>
      </p:sp>
    </p:spTree>
    <p:extLst>
      <p:ext uri="{BB962C8B-B14F-4D97-AF65-F5344CB8AC3E}">
        <p14:creationId xmlns:p14="http://schemas.microsoft.com/office/powerpoint/2010/main" val="775066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Does anyone have any questions?</a:t>
            </a:r>
          </a:p>
          <a:p>
            <a:r>
              <a:rPr lang="en-US" dirty="0">
                <a:cs typeface="Calibri"/>
              </a:rPr>
              <a:t>Thank you again for</a:t>
            </a:r>
            <a:r>
              <a:rPr lang="en-US" dirty="0"/>
              <a:t> inviting us today to demonstrate how VR can be used to enhance medical education.</a:t>
            </a:r>
            <a:endParaRPr lang="en-US" dirty="0">
              <a:cs typeface="Calibri"/>
            </a:endParaRPr>
          </a:p>
        </p:txBody>
      </p:sp>
      <p:sp>
        <p:nvSpPr>
          <p:cNvPr id="4" name="Slide Number Placeholder 3"/>
          <p:cNvSpPr>
            <a:spLocks noGrp="1"/>
          </p:cNvSpPr>
          <p:nvPr>
            <p:ph type="sldNum" sz="quarter" idx="5"/>
          </p:nvPr>
        </p:nvSpPr>
        <p:spPr/>
        <p:txBody>
          <a:bodyPr/>
          <a:lstStyle/>
          <a:p>
            <a:fld id="{800F8EEB-B349-46A1-B69E-4E087A40FB7C}" type="slidenum">
              <a:rPr lang="en-US" smtClean="0"/>
              <a:t>7</a:t>
            </a:fld>
            <a:endParaRPr lang="en-US"/>
          </a:p>
        </p:txBody>
      </p:sp>
    </p:spTree>
    <p:extLst>
      <p:ext uri="{BB962C8B-B14F-4D97-AF65-F5344CB8AC3E}">
        <p14:creationId xmlns:p14="http://schemas.microsoft.com/office/powerpoint/2010/main" val="22196518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5638800"/>
          </a:xfrm>
          <a:prstGeom prst="rect">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effectLst>
                <a:outerShdw blurRad="38100" dist="38100" dir="2700000" algn="tl">
                  <a:srgbClr val="000000">
                    <a:alpha val="43137"/>
                  </a:srgbClr>
                </a:outerShdw>
              </a:effectLst>
            </a:endParaRPr>
          </a:p>
        </p:txBody>
      </p:sp>
      <p:cxnSp>
        <p:nvCxnSpPr>
          <p:cNvPr id="5" name="Straight Connector 4"/>
          <p:cNvCxnSpPr/>
          <p:nvPr/>
        </p:nvCxnSpPr>
        <p:spPr>
          <a:xfrm>
            <a:off x="0" y="5638800"/>
            <a:ext cx="1219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ctrTitle"/>
          </p:nvPr>
        </p:nvSpPr>
        <p:spPr>
          <a:xfrm>
            <a:off x="914400" y="2130426"/>
            <a:ext cx="10363200" cy="1470025"/>
          </a:xfrm>
        </p:spPr>
        <p:txBody>
          <a:bodyPr/>
          <a:lstStyle>
            <a:lvl1pPr>
              <a:defRPr>
                <a:solidFill>
                  <a:schemeClr val="bg1"/>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19" name="Subtitle 2"/>
          <p:cNvSpPr>
            <a:spLocks noGrp="1"/>
          </p:cNvSpPr>
          <p:nvPr>
            <p:ph type="subTitle" idx="1"/>
          </p:nvPr>
        </p:nvSpPr>
        <p:spPr>
          <a:xfrm>
            <a:off x="1828800" y="3886200"/>
            <a:ext cx="8534400" cy="762000"/>
          </a:xfrm>
        </p:spPr>
        <p:txBody>
          <a:bodyPr/>
          <a:lstStyle>
            <a:lvl1pPr marL="0" indent="0" algn="ctr">
              <a:buNone/>
              <a:defRPr>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3" name="Picture 2" descr="Int.IU.Som.201.extended.lockup.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56001" y="5943600"/>
            <a:ext cx="4721524" cy="685800"/>
          </a:xfrm>
          <a:prstGeom prst="rect">
            <a:avLst/>
          </a:prstGeom>
        </p:spPr>
      </p:pic>
    </p:spTree>
    <p:extLst>
      <p:ext uri="{BB962C8B-B14F-4D97-AF65-F5344CB8AC3E}">
        <p14:creationId xmlns:p14="http://schemas.microsoft.com/office/powerpoint/2010/main" val="3646360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8BAC29DF-AC33-4AB9-8042-385D96197050}" type="datetimeFigureOut">
              <a:rPr lang="en-US" smtClean="0"/>
              <a:t>5/7/2020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BB3A6D4-3BA6-4CF3-87B3-F6BA174FEA89}" type="slidenum">
              <a:rPr lang="en-US" smtClean="0"/>
              <a:t>‹#›</a:t>
            </a:fld>
            <a:endParaRPr lang="en-US"/>
          </a:p>
        </p:txBody>
      </p:sp>
    </p:spTree>
    <p:extLst>
      <p:ext uri="{BB962C8B-B14F-4D97-AF65-F5344CB8AC3E}">
        <p14:creationId xmlns:p14="http://schemas.microsoft.com/office/powerpoint/2010/main" val="484544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8BAC29DF-AC33-4AB9-8042-385D96197050}" type="datetimeFigureOut">
              <a:rPr lang="en-US" smtClean="0"/>
              <a:t>5/7/2020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BBB3A6D4-3BA6-4CF3-87B3-F6BA174FEA89}" type="slidenum">
              <a:rPr lang="en-US" smtClean="0"/>
              <a:t>‹#›</a:t>
            </a:fld>
            <a:endParaRPr lang="en-US"/>
          </a:p>
        </p:txBody>
      </p:sp>
    </p:spTree>
    <p:extLst>
      <p:ext uri="{BB962C8B-B14F-4D97-AF65-F5344CB8AC3E}">
        <p14:creationId xmlns:p14="http://schemas.microsoft.com/office/powerpoint/2010/main" val="41724378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457200"/>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609600" y="1600200"/>
            <a:ext cx="109728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76200"/>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8BAC29DF-AC33-4AB9-8042-385D96197050}" type="datetimeFigureOut">
              <a:rPr lang="en-US" smtClean="0"/>
              <a:t>5/7/2020</a:t>
            </a:fld>
            <a:endParaRPr lang="en-US"/>
          </a:p>
        </p:txBody>
      </p:sp>
      <p:sp>
        <p:nvSpPr>
          <p:cNvPr id="5" name="Footer Placeholder 4"/>
          <p:cNvSpPr>
            <a:spLocks noGrp="1"/>
          </p:cNvSpPr>
          <p:nvPr>
            <p:ph type="ftr" sz="quarter" idx="3"/>
          </p:nvPr>
        </p:nvSpPr>
        <p:spPr>
          <a:xfrm>
            <a:off x="4165600" y="76200"/>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endParaRPr lang="en-US"/>
          </a:p>
        </p:txBody>
      </p:sp>
      <p:sp>
        <p:nvSpPr>
          <p:cNvPr id="6" name="Slide Number Placeholder 5"/>
          <p:cNvSpPr>
            <a:spLocks noGrp="1"/>
          </p:cNvSpPr>
          <p:nvPr>
            <p:ph type="sldNum" sz="quarter" idx="4"/>
          </p:nvPr>
        </p:nvSpPr>
        <p:spPr>
          <a:xfrm>
            <a:off x="8737600" y="76200"/>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BBB3A6D4-3BA6-4CF3-87B3-F6BA174FEA89}" type="slidenum">
              <a:rPr lang="en-US" smtClean="0"/>
              <a:t>‹#›</a:t>
            </a:fld>
            <a:endParaRPr lang="en-US"/>
          </a:p>
        </p:txBody>
      </p:sp>
      <p:sp>
        <p:nvSpPr>
          <p:cNvPr id="9" name="Rectangle 8"/>
          <p:cNvSpPr/>
          <p:nvPr/>
        </p:nvSpPr>
        <p:spPr>
          <a:xfrm>
            <a:off x="0" y="5867400"/>
            <a:ext cx="12192000" cy="990600"/>
          </a:xfrm>
          <a:prstGeom prst="rect">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p>
        </p:txBody>
      </p:sp>
      <p:cxnSp>
        <p:nvCxnSpPr>
          <p:cNvPr id="11" name="Straight Connector 10"/>
          <p:cNvCxnSpPr/>
          <p:nvPr/>
        </p:nvCxnSpPr>
        <p:spPr>
          <a:xfrm>
            <a:off x="0" y="5867400"/>
            <a:ext cx="1219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descr="Int.IU.Som.extended.reversed.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6019801"/>
            <a:ext cx="4418541" cy="650583"/>
          </a:xfrm>
          <a:prstGeom prst="rect">
            <a:avLst/>
          </a:prstGeom>
        </p:spPr>
      </p:pic>
    </p:spTree>
    <p:extLst>
      <p:ext uri="{BB962C8B-B14F-4D97-AF65-F5344CB8AC3E}">
        <p14:creationId xmlns:p14="http://schemas.microsoft.com/office/powerpoint/2010/main" val="280809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rtl="0" eaLnBrk="1" fontAlgn="base" hangingPunct="1">
        <a:spcBef>
          <a:spcPct val="0"/>
        </a:spcBef>
        <a:spcAft>
          <a:spcPct val="0"/>
        </a:spcAft>
        <a:defRPr sz="4400" kern="1200">
          <a:solidFill>
            <a:schemeClr val="tx1"/>
          </a:solidFill>
          <a:effectLst>
            <a:outerShdw blurRad="50800" dist="38100" dir="2700000" algn="tl" rotWithShape="0">
              <a:prstClr val="black">
                <a:alpha val="40000"/>
              </a:prstClr>
            </a:outerShdw>
          </a:effectLst>
          <a:latin typeface="+mj-lt"/>
          <a:ea typeface="ＭＳ Ｐゴシック" charset="0"/>
          <a:cs typeface="ＭＳ Ｐゴシック" charset="0"/>
        </a:defRPr>
      </a:lvl1pPr>
      <a:lvl2pPr algn="ctr" rtl="0" eaLnBrk="1" fontAlgn="base" hangingPunct="1">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1" fontAlgn="base" hangingPunct="1">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1" fontAlgn="base" hangingPunct="1">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1" fontAlgn="base" hangingPunct="1">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ＭＳ Ｐゴシック"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ＭＳ Ｐゴシック"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ＭＳ Ｐゴシック"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ＭＳ Ｐゴシック"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microsoft.com/office/2007/relationships/media" Target="../media/media2.mp4"/><Relationship Id="rId7" Type="http://schemas.openxmlformats.org/officeDocument/2006/relationships/image" Target="../media/image6.jp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2.xml"/><Relationship Id="rId11" Type="http://schemas.openxmlformats.org/officeDocument/2006/relationships/image" Target="../media/image10.png"/><Relationship Id="rId5" Type="http://schemas.openxmlformats.org/officeDocument/2006/relationships/slideLayout" Target="../slideLayouts/slideLayout2.xml"/><Relationship Id="rId10" Type="http://schemas.openxmlformats.org/officeDocument/2006/relationships/image" Target="../media/image9.png"/><Relationship Id="rId4" Type="http://schemas.openxmlformats.org/officeDocument/2006/relationships/video" Target="../media/media2.mp4"/><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1.png"/><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hyperlink" Target="https://library.mednet.iu.edu/nexu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mailto:rlmltech@iu.edu" TargetMode="External"/><Relationship Id="rId5" Type="http://schemas.openxmlformats.org/officeDocument/2006/relationships/hyperlink" Target="https://iupui.libguides.com/VRAR" TargetMode="External"/><Relationship Id="rId4" Type="http://schemas.openxmlformats.org/officeDocument/2006/relationships/hyperlink" Target="http://iupui.libguides.com/3Dprint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10972800" cy="1143000"/>
          </a:xfrm>
        </p:spPr>
        <p:txBody>
          <a:bodyPr>
            <a:normAutofit fontScale="90000"/>
          </a:bodyPr>
          <a:lstStyle/>
          <a:p>
            <a:r>
              <a:rPr lang="en-US" dirty="0">
                <a:ea typeface="ＭＳ Ｐゴシック"/>
              </a:rPr>
              <a:t>Library: </a:t>
            </a:r>
            <a:r>
              <a:rPr lang="en-US" dirty="0">
                <a:ea typeface="+mj-lt"/>
                <a:cs typeface="+mj-lt"/>
              </a:rPr>
              <a:t>Using VR to Enhance Anatomy Education for Medical Imaging Learners</a:t>
            </a:r>
          </a:p>
        </p:txBody>
      </p:sp>
      <p:sp>
        <p:nvSpPr>
          <p:cNvPr id="3" name="Content Placeholder 2"/>
          <p:cNvSpPr>
            <a:spLocks noGrp="1"/>
          </p:cNvSpPr>
          <p:nvPr>
            <p:ph idx="1"/>
          </p:nvPr>
        </p:nvSpPr>
        <p:spPr>
          <a:xfrm>
            <a:off x="1206843" y="2578445"/>
            <a:ext cx="9953368" cy="2477529"/>
          </a:xfrm>
        </p:spPr>
        <p:txBody>
          <a:bodyPr/>
          <a:lstStyle/>
          <a:p>
            <a:pPr marL="457200" lvl="1" indent="0">
              <a:buNone/>
            </a:pPr>
            <a:r>
              <a:rPr lang="en-US" sz="2000" dirty="0">
                <a:ea typeface="ＭＳ Ｐゴシック"/>
              </a:rPr>
              <a:t>Chelsea </a:t>
            </a:r>
            <a:r>
              <a:rPr lang="en-US" sz="2000" dirty="0" err="1">
                <a:ea typeface="ＭＳ Ｐゴシック"/>
              </a:rPr>
              <a:t>Misquith</a:t>
            </a:r>
            <a:r>
              <a:rPr lang="en-US" sz="2000" dirty="0">
                <a:ea typeface="ＭＳ Ｐゴシック"/>
              </a:rPr>
              <a:t> M.I.</a:t>
            </a:r>
          </a:p>
          <a:p>
            <a:pPr marL="457200" lvl="1" indent="0">
              <a:buNone/>
            </a:pPr>
            <a:r>
              <a:rPr lang="en-US" sz="2000" dirty="0">
                <a:ea typeface="ＭＳ Ｐゴシック"/>
                <a:cs typeface="+mn-lt"/>
              </a:rPr>
              <a:t>Emerging Technologies Librarian</a:t>
            </a:r>
          </a:p>
          <a:p>
            <a:pPr marL="457200" lvl="1" indent="0">
              <a:buNone/>
            </a:pPr>
            <a:r>
              <a:rPr lang="en-US" sz="2000" dirty="0">
                <a:ea typeface="ＭＳ Ｐゴシック"/>
                <a:cs typeface="+mn-lt"/>
              </a:rPr>
              <a:t>Ruth Lilly Medical Library</a:t>
            </a:r>
          </a:p>
          <a:p>
            <a:pPr marL="457200" lvl="1" indent="0">
              <a:buNone/>
            </a:pPr>
            <a:endParaRPr lang="en-US" sz="3200" dirty="0">
              <a:ea typeface="+mn-lt"/>
              <a:cs typeface="+mn-lt"/>
            </a:endParaRPr>
          </a:p>
          <a:p>
            <a:pPr marL="457200" lvl="1" indent="0">
              <a:buNone/>
            </a:pPr>
            <a:r>
              <a:rPr lang="en-US" sz="2000" dirty="0">
                <a:ea typeface="+mn-lt"/>
                <a:cs typeface="+mn-lt"/>
              </a:rPr>
              <a:t>Debra Patterson M.S., R.T.(R)(MR)(CT)</a:t>
            </a:r>
            <a:endParaRPr lang="en-US" sz="2000" dirty="0">
              <a:cs typeface="+mn-lt"/>
            </a:endParaRPr>
          </a:p>
          <a:p>
            <a:pPr marL="457200" lvl="1" indent="0">
              <a:buNone/>
            </a:pPr>
            <a:r>
              <a:rPr lang="en-US" sz="2000" dirty="0">
                <a:ea typeface="ＭＳ Ｐゴシック"/>
              </a:rPr>
              <a:t>Assistant Professor of Clinical and Imaging Sciences Programs</a:t>
            </a:r>
          </a:p>
          <a:p>
            <a:pPr marL="457200" lvl="1" indent="0">
              <a:buNone/>
            </a:pPr>
            <a:r>
              <a:rPr lang="en-US" sz="2000" dirty="0">
                <a:ea typeface="ＭＳ Ｐゴシック"/>
              </a:rPr>
              <a:t>Department of Radiology and Imaging Sciences</a:t>
            </a:r>
            <a:endParaRPr lang="en-US" sz="2000" dirty="0"/>
          </a:p>
        </p:txBody>
      </p:sp>
      <p:pic>
        <p:nvPicPr>
          <p:cNvPr id="4" name="Picture 4" descr="A person smiling for the camera&#10;&#10;Description generated with very high confidence">
            <a:extLst>
              <a:ext uri="{FF2B5EF4-FFF2-40B4-BE49-F238E27FC236}">
                <a16:creationId xmlns:a16="http://schemas.microsoft.com/office/drawing/2014/main" id="{85BE41B9-D7B3-46AA-A647-2F1F7DBDEBE9}"/>
              </a:ext>
            </a:extLst>
          </p:cNvPr>
          <p:cNvPicPr>
            <a:picLocks noChangeAspect="1"/>
          </p:cNvPicPr>
          <p:nvPr/>
        </p:nvPicPr>
        <p:blipFill>
          <a:blip r:embed="rId3"/>
          <a:stretch>
            <a:fillRect/>
          </a:stretch>
        </p:blipFill>
        <p:spPr>
          <a:xfrm>
            <a:off x="9000756" y="3974833"/>
            <a:ext cx="1474831" cy="1608439"/>
          </a:xfrm>
          <a:prstGeom prst="rect">
            <a:avLst/>
          </a:prstGeom>
        </p:spPr>
      </p:pic>
      <p:pic>
        <p:nvPicPr>
          <p:cNvPr id="6" name="Picture 6">
            <a:extLst>
              <a:ext uri="{FF2B5EF4-FFF2-40B4-BE49-F238E27FC236}">
                <a16:creationId xmlns:a16="http://schemas.microsoft.com/office/drawing/2014/main" id="{0FD70A20-FD68-413A-9AD1-EAB7B8E1C51C}"/>
              </a:ext>
            </a:extLst>
          </p:cNvPr>
          <p:cNvPicPr>
            <a:picLocks noChangeAspect="1"/>
          </p:cNvPicPr>
          <p:nvPr/>
        </p:nvPicPr>
        <p:blipFill>
          <a:blip r:embed="rId4"/>
          <a:stretch>
            <a:fillRect/>
          </a:stretch>
        </p:blipFill>
        <p:spPr>
          <a:xfrm>
            <a:off x="1624913" y="2250345"/>
            <a:ext cx="9117227" cy="71309"/>
          </a:xfrm>
          <a:prstGeom prst="rect">
            <a:avLst/>
          </a:prstGeom>
        </p:spPr>
      </p:pic>
      <p:pic>
        <p:nvPicPr>
          <p:cNvPr id="5" name="Picture 6" descr="A person wearing glasses and smiling at the camera&#10;&#10;Description generated with very high confidence">
            <a:extLst>
              <a:ext uri="{FF2B5EF4-FFF2-40B4-BE49-F238E27FC236}">
                <a16:creationId xmlns:a16="http://schemas.microsoft.com/office/drawing/2014/main" id="{5A315CB5-B926-490E-9291-F5737FAB522A}"/>
              </a:ext>
            </a:extLst>
          </p:cNvPr>
          <p:cNvPicPr>
            <a:picLocks noChangeAspect="1"/>
          </p:cNvPicPr>
          <p:nvPr/>
        </p:nvPicPr>
        <p:blipFill rotWithShape="1">
          <a:blip r:embed="rId5"/>
          <a:srcRect b="21690"/>
          <a:stretch/>
        </p:blipFill>
        <p:spPr>
          <a:xfrm>
            <a:off x="6257059" y="2384714"/>
            <a:ext cx="1375064" cy="1608440"/>
          </a:xfrm>
          <a:prstGeom prst="rect">
            <a:avLst/>
          </a:prstGeom>
        </p:spPr>
      </p:pic>
    </p:spTree>
    <p:extLst>
      <p:ext uri="{BB962C8B-B14F-4D97-AF65-F5344CB8AC3E}">
        <p14:creationId xmlns:p14="http://schemas.microsoft.com/office/powerpoint/2010/main" val="729703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10972800" cy="1143000"/>
          </a:xfrm>
        </p:spPr>
        <p:txBody>
          <a:bodyPr>
            <a:normAutofit/>
          </a:bodyPr>
          <a:lstStyle/>
          <a:p>
            <a:r>
              <a:rPr lang="en-US" dirty="0">
                <a:effectLst/>
                <a:ea typeface="ＭＳ Ｐゴシック"/>
              </a:rPr>
              <a:t>Introduction: VR in Medical Imaging </a:t>
            </a:r>
            <a:endParaRPr lang="en-US" dirty="0">
              <a:effectLst/>
            </a:endParaRPr>
          </a:p>
        </p:txBody>
      </p:sp>
      <p:sp>
        <p:nvSpPr>
          <p:cNvPr id="3" name="Content Placeholder 2"/>
          <p:cNvSpPr>
            <a:spLocks noGrp="1"/>
          </p:cNvSpPr>
          <p:nvPr>
            <p:ph idx="1"/>
          </p:nvPr>
        </p:nvSpPr>
        <p:spPr/>
        <p:txBody>
          <a:bodyPr/>
          <a:lstStyle/>
          <a:p>
            <a:pPr marL="457200" lvl="1" indent="0" algn="ctr">
              <a:buNone/>
            </a:pPr>
            <a:endParaRPr lang="en-US" sz="3200" dirty="0"/>
          </a:p>
          <a:p>
            <a:pPr marL="457200" lvl="1" indent="0" algn="ctr">
              <a:buNone/>
            </a:pPr>
            <a:endParaRPr lang="en-US" sz="3200" dirty="0"/>
          </a:p>
          <a:p>
            <a:pPr marL="457200" lvl="1" indent="0" algn="ctr">
              <a:buNone/>
            </a:pPr>
            <a:endParaRPr lang="en-US" sz="3200" dirty="0"/>
          </a:p>
        </p:txBody>
      </p:sp>
      <p:sp>
        <p:nvSpPr>
          <p:cNvPr id="4" name="TextBox 3">
            <a:extLst>
              <a:ext uri="{FF2B5EF4-FFF2-40B4-BE49-F238E27FC236}">
                <a16:creationId xmlns:a16="http://schemas.microsoft.com/office/drawing/2014/main" id="{4DA958BC-BB75-4529-889B-6AFA21672434}"/>
              </a:ext>
            </a:extLst>
          </p:cNvPr>
          <p:cNvSpPr txBox="1"/>
          <p:nvPr/>
        </p:nvSpPr>
        <p:spPr>
          <a:xfrm>
            <a:off x="265365" y="1424592"/>
            <a:ext cx="6998898" cy="38472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a:buChar char="§"/>
            </a:pPr>
            <a:r>
              <a:rPr lang="en-US" sz="2800" dirty="0">
                <a:cs typeface="Calibri"/>
              </a:rPr>
              <a:t>Undergraduate medical imaging students:</a:t>
            </a:r>
          </a:p>
          <a:p>
            <a:pPr marL="800100" lvl="1" indent="-342900">
              <a:buFont typeface="Wingdings"/>
              <a:buChar char="§"/>
            </a:pPr>
            <a:r>
              <a:rPr lang="en-US" sz="2400" dirty="0">
                <a:cs typeface="Calibri"/>
              </a:rPr>
              <a:t>Bone Densitometry (BD)</a:t>
            </a:r>
          </a:p>
          <a:p>
            <a:pPr marL="800100" lvl="1" indent="-342900">
              <a:buFont typeface="Wingdings"/>
              <a:buChar char="§"/>
            </a:pPr>
            <a:r>
              <a:rPr lang="en-US" sz="2400" dirty="0">
                <a:cs typeface="Calibri"/>
              </a:rPr>
              <a:t>Cardiac Interventional (CI)</a:t>
            </a:r>
          </a:p>
          <a:p>
            <a:pPr marL="800100" lvl="1" indent="-342900">
              <a:buFont typeface="Wingdings"/>
              <a:buChar char="§"/>
            </a:pPr>
            <a:r>
              <a:rPr lang="en-US" sz="2400" b="1" dirty="0">
                <a:cs typeface="Calibri"/>
              </a:rPr>
              <a:t>Computed Tomography (CT)</a:t>
            </a:r>
          </a:p>
          <a:p>
            <a:pPr marL="800100" lvl="1" indent="-342900">
              <a:buFont typeface="Wingdings"/>
              <a:buChar char="§"/>
            </a:pPr>
            <a:r>
              <a:rPr lang="en-US" sz="2400" b="1" dirty="0">
                <a:cs typeface="Calibri"/>
              </a:rPr>
              <a:t>Nuclear Medicine (NMT)</a:t>
            </a:r>
          </a:p>
          <a:p>
            <a:pPr marL="800100" lvl="1" indent="-342900">
              <a:buFont typeface="Wingdings"/>
              <a:buChar char="§"/>
            </a:pPr>
            <a:r>
              <a:rPr lang="en-US" sz="2400" b="1" dirty="0">
                <a:cs typeface="Calibri"/>
              </a:rPr>
              <a:t>Magnetic Resonance Imaging (MRI)</a:t>
            </a:r>
          </a:p>
          <a:p>
            <a:pPr marL="800100" lvl="1" indent="-342900">
              <a:buFont typeface="Wingdings"/>
              <a:buChar char="§"/>
            </a:pPr>
            <a:r>
              <a:rPr lang="en-US" sz="2400" dirty="0">
                <a:cs typeface="Calibri"/>
              </a:rPr>
              <a:t>Mammography (M)</a:t>
            </a:r>
          </a:p>
          <a:p>
            <a:pPr marL="800100" lvl="1" indent="-342900">
              <a:buFont typeface="Wingdings"/>
              <a:buChar char="§"/>
            </a:pPr>
            <a:r>
              <a:rPr lang="en-US" sz="2400" b="1" dirty="0">
                <a:cs typeface="Calibri"/>
              </a:rPr>
              <a:t>Vascular Interventional (VI)</a:t>
            </a:r>
          </a:p>
          <a:p>
            <a:pPr marL="800100" lvl="1" indent="-342900">
              <a:buFont typeface="Wingdings"/>
              <a:buChar char="§"/>
            </a:pPr>
            <a:endParaRPr lang="en-US" sz="2400" dirty="0">
              <a:cs typeface="Calibri"/>
            </a:endParaRPr>
          </a:p>
          <a:p>
            <a:pPr marL="800100" lvl="1" indent="-342900">
              <a:buFont typeface="Wingdings"/>
              <a:buChar char="Ø"/>
            </a:pPr>
            <a:r>
              <a:rPr lang="en-US" sz="2400" u="sng" dirty="0">
                <a:cs typeface="Calibri"/>
              </a:rPr>
              <a:t>Limited interaction &amp; retention</a:t>
            </a:r>
          </a:p>
        </p:txBody>
      </p:sp>
      <p:pic>
        <p:nvPicPr>
          <p:cNvPr id="9" name="Picture 8" descr="The Anatomy Coloring Book | DudeIWantThat.com"/>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02260" y="2399246"/>
            <a:ext cx="3921151" cy="2940863"/>
          </a:xfrm>
          <a:prstGeom prst="rect">
            <a:avLst/>
          </a:prstGeom>
        </p:spPr>
      </p:pic>
      <p:grpSp>
        <p:nvGrpSpPr>
          <p:cNvPr id="14" name="Group 13"/>
          <p:cNvGrpSpPr/>
          <p:nvPr/>
        </p:nvGrpSpPr>
        <p:grpSpPr>
          <a:xfrm>
            <a:off x="6443301" y="2426918"/>
            <a:ext cx="5256993" cy="2713253"/>
            <a:chOff x="6568157" y="2348278"/>
            <a:chExt cx="5256993" cy="2713253"/>
          </a:xfrm>
        </p:grpSpPr>
        <p:pic>
          <p:nvPicPr>
            <p:cNvPr id="15" name="COR 3 PLANE LOC.png" descr="COR 3 PLANE LOC.png"/>
            <p:cNvPicPr>
              <a:picLocks noChangeAspect="1"/>
            </p:cNvPicPr>
            <p:nvPr/>
          </p:nvPicPr>
          <p:blipFill>
            <a:blip r:embed="rId8"/>
            <a:srcRect l="16267" t="23455" r="11785" b="3751"/>
            <a:stretch>
              <a:fillRect/>
            </a:stretch>
          </p:blipFill>
          <p:spPr>
            <a:xfrm>
              <a:off x="6568157" y="2348278"/>
              <a:ext cx="2460587" cy="2713253"/>
            </a:xfrm>
            <a:prstGeom prst="rect">
              <a:avLst/>
            </a:prstGeom>
            <a:ln w="12700">
              <a:miter lim="400000"/>
            </a:ln>
          </p:spPr>
        </p:pic>
        <p:pic>
          <p:nvPicPr>
            <p:cNvPr id="16" name="SAG 3 PLANE LOC.png" descr="SAG 3 PLANE LOC.png"/>
            <p:cNvPicPr>
              <a:picLocks noChangeAspect="1"/>
            </p:cNvPicPr>
            <p:nvPr/>
          </p:nvPicPr>
          <p:blipFill rotWithShape="1">
            <a:blip r:embed="rId9"/>
            <a:srcRect l="10942" t="8982" r="8752" b="22948"/>
            <a:stretch/>
          </p:blipFill>
          <p:spPr>
            <a:xfrm>
              <a:off x="9034927" y="2683099"/>
              <a:ext cx="2790223" cy="2215879"/>
            </a:xfrm>
            <a:prstGeom prst="rect">
              <a:avLst/>
            </a:prstGeom>
            <a:ln w="12700">
              <a:miter lim="400000"/>
            </a:ln>
          </p:spPr>
        </p:pic>
      </p:grpSp>
      <p:pic>
        <p:nvPicPr>
          <p:cNvPr id="17" name="Brain MR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7990309" y="2077450"/>
            <a:ext cx="2750914" cy="3332408"/>
          </a:xfrm>
          <a:prstGeom prst="rect">
            <a:avLst/>
          </a:prstGeom>
        </p:spPr>
      </p:pic>
      <p:pic>
        <p:nvPicPr>
          <p:cNvPr id="18" name="Carotid">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rotWithShape="1">
          <a:blip r:embed="rId11"/>
          <a:srcRect t="3329"/>
          <a:stretch/>
        </p:blipFill>
        <p:spPr>
          <a:xfrm>
            <a:off x="7823222" y="1360094"/>
            <a:ext cx="2922465" cy="4013056"/>
          </a:xfrm>
          <a:prstGeom prst="rect">
            <a:avLst/>
          </a:prstGeom>
        </p:spPr>
      </p:pic>
      <p:sp>
        <p:nvSpPr>
          <p:cNvPr id="6" name="TextBox 5"/>
          <p:cNvSpPr txBox="1"/>
          <p:nvPr/>
        </p:nvSpPr>
        <p:spPr>
          <a:xfrm>
            <a:off x="8760768" y="5331162"/>
            <a:ext cx="1047371" cy="369332"/>
          </a:xfrm>
          <a:prstGeom prst="rect">
            <a:avLst/>
          </a:prstGeom>
          <a:noFill/>
        </p:spPr>
        <p:txBody>
          <a:bodyPr wrap="square" rtlCol="0">
            <a:spAutoFit/>
          </a:bodyPr>
          <a:lstStyle/>
          <a:p>
            <a:r>
              <a:rPr lang="en-US" dirty="0"/>
              <a:t>Textbook</a:t>
            </a:r>
          </a:p>
        </p:txBody>
      </p:sp>
      <p:sp>
        <p:nvSpPr>
          <p:cNvPr id="13" name="TextBox 12"/>
          <p:cNvSpPr txBox="1"/>
          <p:nvPr/>
        </p:nvSpPr>
        <p:spPr>
          <a:xfrm>
            <a:off x="8584731" y="5127773"/>
            <a:ext cx="1326784" cy="369332"/>
          </a:xfrm>
          <a:prstGeom prst="rect">
            <a:avLst/>
          </a:prstGeom>
          <a:noFill/>
        </p:spPr>
        <p:txBody>
          <a:bodyPr wrap="square" rtlCol="0">
            <a:spAutoFit/>
          </a:bodyPr>
          <a:lstStyle/>
          <a:p>
            <a:r>
              <a:rPr lang="en-US" dirty="0"/>
              <a:t>Still Images</a:t>
            </a:r>
          </a:p>
        </p:txBody>
      </p:sp>
      <p:sp>
        <p:nvSpPr>
          <p:cNvPr id="19" name="TextBox 18"/>
          <p:cNvSpPr txBox="1"/>
          <p:nvPr/>
        </p:nvSpPr>
        <p:spPr>
          <a:xfrm>
            <a:off x="8621062" y="5331162"/>
            <a:ext cx="1326784" cy="369332"/>
          </a:xfrm>
          <a:prstGeom prst="rect">
            <a:avLst/>
          </a:prstGeom>
          <a:noFill/>
        </p:spPr>
        <p:txBody>
          <a:bodyPr wrap="square" rtlCol="0">
            <a:spAutoFit/>
          </a:bodyPr>
          <a:lstStyle/>
          <a:p>
            <a:r>
              <a:rPr lang="en-US" dirty="0"/>
              <a:t>Cine Images</a:t>
            </a:r>
          </a:p>
        </p:txBody>
      </p:sp>
    </p:spTree>
    <p:extLst>
      <p:ext uri="{BB962C8B-B14F-4D97-AF65-F5344CB8AC3E}">
        <p14:creationId xmlns:p14="http://schemas.microsoft.com/office/powerpoint/2010/main" val="3146696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par>
                                <p:cTn id="18" presetID="1" presetClass="exit" presetSubtype="0" fill="hold" grpId="1" nodeType="withEffect">
                                  <p:stCondLst>
                                    <p:cond delay="0"/>
                                  </p:stCondLst>
                                  <p:childTnLst>
                                    <p:set>
                                      <p:cBhvr>
                                        <p:cTn id="19" dur="1" fill="hold">
                                          <p:stCondLst>
                                            <p:cond delay="0"/>
                                          </p:stCondLst>
                                        </p:cTn>
                                        <p:tgtEl>
                                          <p:spTgt spid="13"/>
                                        </p:tgtEl>
                                        <p:attrNameLst>
                                          <p:attrName>style.visibility</p:attrName>
                                        </p:attrNameLst>
                                      </p:cBhvr>
                                      <p:to>
                                        <p:strVal val="hidden"/>
                                      </p:to>
                                    </p:set>
                                  </p:childTnLst>
                                </p:cTn>
                              </p:par>
                              <p:par>
                                <p:cTn id="20" presetID="1"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mediacall" presetSubtype="0" fill="hold" nodeType="clickEffect">
                                  <p:stCondLst>
                                    <p:cond delay="0"/>
                                  </p:stCondLst>
                                  <p:childTnLst>
                                    <p:cmd type="call" cmd="playFrom(0.0)">
                                      <p:cBhvr>
                                        <p:cTn id="27" dur="8054" fill="hold"/>
                                        <p:tgtEl>
                                          <p:spTgt spid="17"/>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17"/>
                                        </p:tgtEl>
                                      </p:cBhvr>
                                    </p:animEffect>
                                    <p:set>
                                      <p:cBhvr>
                                        <p:cTn id="32" dur="1" fill="hold">
                                          <p:stCondLst>
                                            <p:cond delay="499"/>
                                          </p:stCondLst>
                                        </p:cTn>
                                        <p:tgtEl>
                                          <p:spTgt spid="17"/>
                                        </p:tgtEl>
                                        <p:attrNameLst>
                                          <p:attrName>style.visibility</p:attrName>
                                        </p:attrNameLst>
                                      </p:cBhvr>
                                      <p:to>
                                        <p:strVal val="hidden"/>
                                      </p:to>
                                    </p:set>
                                    <p:cmd type="call" cmd="stop">
                                      <p:cBhvr>
                                        <p:cTn id="33" dur="1">
                                          <p:stCondLst>
                                            <p:cond delay="499"/>
                                          </p:stCondLst>
                                        </p:cTn>
                                        <p:tgtEl>
                                          <p:spTgt spid="17"/>
                                        </p:tgtEl>
                                      </p:cBhvr>
                                    </p:cmd>
                                  </p:childTnLst>
                                </p:cTn>
                              </p:par>
                              <p:par>
                                <p:cTn id="34" presetID="1" presetClass="entr" presetSubtype="0"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mediacall" presetSubtype="0" fill="hold" nodeType="clickEffect">
                                  <p:stCondLst>
                                    <p:cond delay="0"/>
                                  </p:stCondLst>
                                  <p:childTnLst>
                                    <p:cmd type="call" cmd="playFrom(0.0)">
                                      <p:cBhvr>
                                        <p:cTn id="39" dur="1536"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40" fill="hold" display="0">
                  <p:stCondLst>
                    <p:cond delay="indefinite"/>
                  </p:stCondLst>
                </p:cTn>
                <p:tgtEl>
                  <p:spTgt spid="17"/>
                </p:tgtEl>
              </p:cMediaNode>
            </p:video>
            <p:video>
              <p:cMediaNode vol="80000">
                <p:cTn id="41" fill="hold" display="0">
                  <p:stCondLst>
                    <p:cond delay="indefinite"/>
                  </p:stCondLst>
                </p:cTn>
                <p:tgtEl>
                  <p:spTgt spid="18"/>
                </p:tgtEl>
              </p:cMediaNode>
            </p:video>
          </p:childTnLst>
        </p:cTn>
      </p:par>
    </p:tnLst>
    <p:bldLst>
      <p:bldP spid="6" grpId="0"/>
      <p:bldP spid="13" grpId="0"/>
      <p:bldP spid="13" grpId="1"/>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1D087F3-E85B-4FB9-B167-A40AE14ED30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0629" b="15802"/>
          <a:stretch/>
        </p:blipFill>
        <p:spPr>
          <a:xfrm>
            <a:off x="5893377" y="2296386"/>
            <a:ext cx="6028586" cy="2874269"/>
          </a:xfrm>
          <a:prstGeom prst="rect">
            <a:avLst/>
          </a:prstGeom>
        </p:spPr>
      </p:pic>
      <p:sp>
        <p:nvSpPr>
          <p:cNvPr id="2" name="Title 1"/>
          <p:cNvSpPr>
            <a:spLocks noGrp="1"/>
          </p:cNvSpPr>
          <p:nvPr>
            <p:ph type="title"/>
          </p:nvPr>
        </p:nvSpPr>
        <p:spPr>
          <a:xfrm>
            <a:off x="609600" y="87086"/>
            <a:ext cx="10972800" cy="1143000"/>
          </a:xfrm>
        </p:spPr>
        <p:txBody>
          <a:bodyPr>
            <a:normAutofit/>
          </a:bodyPr>
          <a:lstStyle/>
          <a:p>
            <a:r>
              <a:rPr lang="en-US" dirty="0">
                <a:effectLst/>
                <a:ea typeface="ＭＳ Ｐゴシック"/>
              </a:rPr>
              <a:t>VR at the Medical Library</a:t>
            </a:r>
            <a:endParaRPr lang="en-US" dirty="0">
              <a:effectLst/>
            </a:endParaRPr>
          </a:p>
        </p:txBody>
      </p:sp>
      <p:sp>
        <p:nvSpPr>
          <p:cNvPr id="3" name="Content Placeholder 2"/>
          <p:cNvSpPr>
            <a:spLocks noGrp="1"/>
          </p:cNvSpPr>
          <p:nvPr>
            <p:ph idx="1"/>
          </p:nvPr>
        </p:nvSpPr>
        <p:spPr/>
        <p:txBody>
          <a:bodyPr/>
          <a:lstStyle/>
          <a:p>
            <a:pPr marL="457200" lvl="1" indent="0" algn="ctr">
              <a:buNone/>
            </a:pPr>
            <a:endParaRPr lang="en-US" sz="3200" dirty="0"/>
          </a:p>
          <a:p>
            <a:pPr marL="457200" lvl="1" indent="0" algn="ctr">
              <a:buNone/>
            </a:pPr>
            <a:endParaRPr lang="en-US" sz="3200" dirty="0"/>
          </a:p>
          <a:p>
            <a:pPr marL="457200" lvl="1" indent="0" algn="ctr">
              <a:buNone/>
            </a:pPr>
            <a:endParaRPr lang="en-US" sz="3200" dirty="0"/>
          </a:p>
        </p:txBody>
      </p:sp>
      <p:sp>
        <p:nvSpPr>
          <p:cNvPr id="4" name="TextBox 3">
            <a:extLst>
              <a:ext uri="{FF2B5EF4-FFF2-40B4-BE49-F238E27FC236}">
                <a16:creationId xmlns:a16="http://schemas.microsoft.com/office/drawing/2014/main" id="{DD677D98-B75A-4E5B-8F8D-90E287DD2E80}"/>
              </a:ext>
            </a:extLst>
          </p:cNvPr>
          <p:cNvSpPr txBox="1"/>
          <p:nvPr/>
        </p:nvSpPr>
        <p:spPr>
          <a:xfrm>
            <a:off x="573232" y="988464"/>
            <a:ext cx="10640290" cy="50783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t>Nexus Collaborative Learning Lab, IB 207</a:t>
            </a:r>
            <a:endParaRPr lang="en-US" sz="2800" dirty="0">
              <a:cs typeface="Calibri"/>
            </a:endParaRPr>
          </a:p>
          <a:p>
            <a:r>
              <a:rPr lang="en-US" sz="2800" dirty="0">
                <a:cs typeface="Calibri"/>
              </a:rPr>
              <a:t>24/7 access for students, on demand for faculty and staff</a:t>
            </a:r>
          </a:p>
          <a:p>
            <a:r>
              <a:rPr lang="en-US" sz="2800" dirty="0">
                <a:cs typeface="Calibri"/>
              </a:rPr>
              <a:t>Services:</a:t>
            </a:r>
          </a:p>
          <a:p>
            <a:pPr marL="342900" indent="-342900">
              <a:buFont typeface="Arial"/>
              <a:buChar char="•"/>
            </a:pPr>
            <a:r>
              <a:rPr lang="en-US" sz="2800" dirty="0">
                <a:cs typeface="Calibri"/>
              </a:rPr>
              <a:t>4 HTC </a:t>
            </a:r>
            <a:r>
              <a:rPr lang="en-US" sz="2800" dirty="0" err="1">
                <a:cs typeface="Calibri"/>
              </a:rPr>
              <a:t>Vive</a:t>
            </a:r>
            <a:r>
              <a:rPr lang="en-US" sz="2800" dirty="0">
                <a:cs typeface="Calibri"/>
              </a:rPr>
              <a:t> headsets and stations</a:t>
            </a:r>
          </a:p>
          <a:p>
            <a:pPr marL="342900" indent="-342900">
              <a:buFont typeface="Arial"/>
              <a:buChar char="•"/>
            </a:pPr>
            <a:r>
              <a:rPr lang="en-US" sz="2800" dirty="0">
                <a:cs typeface="Calibri"/>
              </a:rPr>
              <a:t>Touch-enabled IQ-Wall with Solstice</a:t>
            </a:r>
          </a:p>
          <a:p>
            <a:pPr marL="342900" indent="-342900">
              <a:buFont typeface="Arial"/>
              <a:buChar char="•"/>
            </a:pPr>
            <a:r>
              <a:rPr lang="en-US" sz="2800" dirty="0">
                <a:cs typeface="Calibri"/>
              </a:rPr>
              <a:t>3D Printing Service</a:t>
            </a:r>
          </a:p>
          <a:p>
            <a:pPr marL="342900" indent="-342900">
              <a:buFont typeface="Arial"/>
              <a:buChar char="•"/>
            </a:pPr>
            <a:r>
              <a:rPr lang="en-US" sz="2800" dirty="0" err="1">
                <a:cs typeface="Calibri"/>
              </a:rPr>
              <a:t>TechTalks</a:t>
            </a:r>
            <a:r>
              <a:rPr lang="en-US" sz="2800" dirty="0">
                <a:cs typeface="Calibri"/>
              </a:rPr>
              <a:t> and classes/events</a:t>
            </a:r>
          </a:p>
          <a:p>
            <a:pPr marL="342900" indent="-342900">
              <a:buFont typeface="Arial"/>
              <a:buChar char="•"/>
            </a:pPr>
            <a:r>
              <a:rPr lang="en-US" sz="2800" dirty="0">
                <a:cs typeface="Calibri"/>
              </a:rPr>
              <a:t>Google Cardboard and </a:t>
            </a:r>
            <a:r>
              <a:rPr lang="en-US" sz="2800" dirty="0" err="1">
                <a:cs typeface="Calibri"/>
              </a:rPr>
              <a:t>Virtuali</a:t>
            </a:r>
            <a:r>
              <a:rPr lang="en-US" sz="2800" dirty="0">
                <a:cs typeface="Calibri"/>
              </a:rPr>
              <a:t>-Tee</a:t>
            </a:r>
          </a:p>
          <a:p>
            <a:r>
              <a:rPr lang="en-US" sz="2800" dirty="0">
                <a:cs typeface="Calibri"/>
              </a:rPr>
              <a:t>AR shirt</a:t>
            </a:r>
          </a:p>
          <a:p>
            <a:endParaRPr lang="en-US" sz="2400" dirty="0">
              <a:cs typeface="Calibri"/>
            </a:endParaRPr>
          </a:p>
          <a:p>
            <a:endParaRPr lang="en-US" sz="2400" dirty="0">
              <a:cs typeface="Calibri"/>
            </a:endParaRPr>
          </a:p>
          <a:p>
            <a:endParaRPr lang="en-US" sz="2400" dirty="0">
              <a:cs typeface="Calibri"/>
            </a:endParaRPr>
          </a:p>
        </p:txBody>
      </p:sp>
      <p:pic>
        <p:nvPicPr>
          <p:cNvPr id="7" name="Picture 7" descr="A person standing in front of a computer&#10;&#10;Description generated with very high confidence">
            <a:extLst>
              <a:ext uri="{FF2B5EF4-FFF2-40B4-BE49-F238E27FC236}">
                <a16:creationId xmlns:a16="http://schemas.microsoft.com/office/drawing/2014/main" id="{E8B59682-D7F3-4B9B-B192-1F8D514972A1}"/>
              </a:ext>
            </a:extLst>
          </p:cNvPr>
          <p:cNvPicPr>
            <a:picLocks noChangeAspect="1"/>
          </p:cNvPicPr>
          <p:nvPr/>
        </p:nvPicPr>
        <p:blipFill>
          <a:blip r:embed="rId4"/>
          <a:stretch>
            <a:fillRect/>
          </a:stretch>
        </p:blipFill>
        <p:spPr>
          <a:xfrm>
            <a:off x="8184086" y="1143000"/>
            <a:ext cx="2705100" cy="3581400"/>
          </a:xfrm>
          <a:prstGeom prst="rect">
            <a:avLst/>
          </a:prstGeom>
        </p:spPr>
      </p:pic>
      <p:pic>
        <p:nvPicPr>
          <p:cNvPr id="11" name="Picture 10">
            <a:extLst>
              <a:ext uri="{FF2B5EF4-FFF2-40B4-BE49-F238E27FC236}">
                <a16:creationId xmlns:a16="http://schemas.microsoft.com/office/drawing/2014/main" id="{B5269899-A5C1-4C18-ADB0-BC153E35CDB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6000" y="2284520"/>
            <a:ext cx="5285014" cy="3523343"/>
          </a:xfrm>
          <a:prstGeom prst="rect">
            <a:avLst/>
          </a:prstGeom>
        </p:spPr>
      </p:pic>
      <p:pic>
        <p:nvPicPr>
          <p:cNvPr id="13" name="Picture 12">
            <a:extLst>
              <a:ext uri="{FF2B5EF4-FFF2-40B4-BE49-F238E27FC236}">
                <a16:creationId xmlns:a16="http://schemas.microsoft.com/office/drawing/2014/main" id="{E9FC1B26-E572-4831-B480-984BAB5955A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893" y="2436056"/>
            <a:ext cx="4412342" cy="3309257"/>
          </a:xfrm>
          <a:prstGeom prst="rect">
            <a:avLst/>
          </a:prstGeom>
        </p:spPr>
      </p:pic>
      <p:pic>
        <p:nvPicPr>
          <p:cNvPr id="9" name="Picture 9" descr="A group of people sitting in front of a television&#10;&#10;Description generated with very high confidence">
            <a:extLst>
              <a:ext uri="{FF2B5EF4-FFF2-40B4-BE49-F238E27FC236}">
                <a16:creationId xmlns:a16="http://schemas.microsoft.com/office/drawing/2014/main" id="{3924046F-EDC0-4EA0-A420-002900172B9A}"/>
              </a:ext>
            </a:extLst>
          </p:cNvPr>
          <p:cNvPicPr>
            <a:picLocks noChangeAspect="1"/>
          </p:cNvPicPr>
          <p:nvPr/>
        </p:nvPicPr>
        <p:blipFill>
          <a:blip r:embed="rId7"/>
          <a:stretch>
            <a:fillRect/>
          </a:stretch>
        </p:blipFill>
        <p:spPr>
          <a:xfrm>
            <a:off x="6058564" y="2783183"/>
            <a:ext cx="3228852" cy="2625537"/>
          </a:xfrm>
          <a:prstGeom prst="rect">
            <a:avLst/>
          </a:prstGeom>
        </p:spPr>
      </p:pic>
      <p:pic>
        <p:nvPicPr>
          <p:cNvPr id="5" name="Picture 5" descr="A group of people standing in a kitchen&#10;&#10;Description generated with very high confidence">
            <a:extLst>
              <a:ext uri="{FF2B5EF4-FFF2-40B4-BE49-F238E27FC236}">
                <a16:creationId xmlns:a16="http://schemas.microsoft.com/office/drawing/2014/main" id="{459CDAF7-BA8A-4B17-8235-D5F26AD33B25}"/>
              </a:ext>
            </a:extLst>
          </p:cNvPr>
          <p:cNvPicPr>
            <a:picLocks noChangeAspect="1"/>
          </p:cNvPicPr>
          <p:nvPr/>
        </p:nvPicPr>
        <p:blipFill>
          <a:blip r:embed="rId8"/>
          <a:stretch>
            <a:fillRect/>
          </a:stretch>
        </p:blipFill>
        <p:spPr>
          <a:xfrm>
            <a:off x="9134503" y="1049664"/>
            <a:ext cx="2743200" cy="3651544"/>
          </a:xfrm>
          <a:prstGeom prst="rect">
            <a:avLst/>
          </a:prstGeom>
        </p:spPr>
      </p:pic>
    </p:spTree>
    <p:extLst>
      <p:ext uri="{BB962C8B-B14F-4D97-AF65-F5344CB8AC3E}">
        <p14:creationId xmlns:p14="http://schemas.microsoft.com/office/powerpoint/2010/main" val="1207971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6" y="0"/>
            <a:ext cx="10972800" cy="1143000"/>
          </a:xfrm>
        </p:spPr>
        <p:txBody>
          <a:bodyPr>
            <a:normAutofit/>
          </a:bodyPr>
          <a:lstStyle/>
          <a:p>
            <a:r>
              <a:rPr lang="en-US" dirty="0">
                <a:effectLst/>
              </a:rPr>
              <a:t>Development of VR Labs</a:t>
            </a:r>
            <a:endParaRPr lang="en-US" dirty="0"/>
          </a:p>
        </p:txBody>
      </p:sp>
      <p:sp>
        <p:nvSpPr>
          <p:cNvPr id="3" name="Content Placeholder 2"/>
          <p:cNvSpPr>
            <a:spLocks noGrp="1"/>
          </p:cNvSpPr>
          <p:nvPr>
            <p:ph idx="1"/>
          </p:nvPr>
        </p:nvSpPr>
        <p:spPr/>
        <p:txBody>
          <a:bodyPr/>
          <a:lstStyle/>
          <a:p>
            <a:pPr marL="457200" lvl="1" indent="0" algn="ctr">
              <a:buNone/>
            </a:pPr>
            <a:endParaRPr lang="en-US" sz="3200" dirty="0"/>
          </a:p>
          <a:p>
            <a:pPr marL="457200" lvl="1" indent="0" algn="ctr">
              <a:buNone/>
            </a:pPr>
            <a:endParaRPr lang="en-US" sz="3200" dirty="0"/>
          </a:p>
          <a:p>
            <a:pPr marL="457200" lvl="1" indent="0" algn="ctr">
              <a:buNone/>
            </a:pPr>
            <a:endParaRPr lang="en-US" sz="3200" dirty="0"/>
          </a:p>
        </p:txBody>
      </p:sp>
      <p:sp>
        <p:nvSpPr>
          <p:cNvPr id="5" name="TextBox 4">
            <a:extLst>
              <a:ext uri="{FF2B5EF4-FFF2-40B4-BE49-F238E27FC236}">
                <a16:creationId xmlns:a16="http://schemas.microsoft.com/office/drawing/2014/main" id="{635291C4-B3F9-4CFF-9208-F8B9DEB1406B}"/>
              </a:ext>
            </a:extLst>
          </p:cNvPr>
          <p:cNvSpPr txBox="1"/>
          <p:nvPr/>
        </p:nvSpPr>
        <p:spPr>
          <a:xfrm>
            <a:off x="221821" y="1228647"/>
            <a:ext cx="10712979"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panose="05000000000000000000" pitchFamily="2" charset="2"/>
              <a:buChar char="§"/>
            </a:pPr>
            <a:r>
              <a:rPr lang="en-US" sz="2800" dirty="0">
                <a:ea typeface="+mn-lt"/>
                <a:cs typeface="+mn-lt"/>
              </a:rPr>
              <a:t>VR Lab </a:t>
            </a:r>
            <a:r>
              <a:rPr lang="en-US" sz="2800" u="sng" dirty="0">
                <a:ea typeface="+mn-lt"/>
                <a:cs typeface="+mn-lt"/>
              </a:rPr>
              <a:t>Student Structure</a:t>
            </a:r>
          </a:p>
          <a:p>
            <a:pPr marL="914400" lvl="1" indent="-457200">
              <a:buFont typeface="Wingdings" panose="05000000000000000000" pitchFamily="2" charset="2"/>
              <a:buChar char="ü"/>
            </a:pPr>
            <a:r>
              <a:rPr lang="en-US" sz="2800" dirty="0">
                <a:ea typeface="+mn-lt"/>
                <a:cs typeface="+mn-lt"/>
              </a:rPr>
              <a:t>First cohort: </a:t>
            </a:r>
            <a:r>
              <a:rPr lang="en-US" sz="2800" u="sng" dirty="0">
                <a:ea typeface="+mn-lt"/>
                <a:cs typeface="+mn-lt"/>
              </a:rPr>
              <a:t>19 students</a:t>
            </a:r>
            <a:r>
              <a:rPr lang="en-US" sz="2800" dirty="0">
                <a:ea typeface="+mn-lt"/>
                <a:cs typeface="+mn-lt"/>
              </a:rPr>
              <a:t> from </a:t>
            </a:r>
            <a:r>
              <a:rPr lang="en-US" sz="2800" u="sng" dirty="0">
                <a:ea typeface="+mn-lt"/>
                <a:cs typeface="+mn-lt"/>
              </a:rPr>
              <a:t>CT</a:t>
            </a:r>
            <a:r>
              <a:rPr lang="en-US" sz="2800" dirty="0">
                <a:ea typeface="+mn-lt"/>
                <a:cs typeface="+mn-lt"/>
              </a:rPr>
              <a:t>, </a:t>
            </a:r>
            <a:r>
              <a:rPr lang="en-US" sz="2800" u="sng" dirty="0">
                <a:ea typeface="+mn-lt"/>
                <a:cs typeface="+mn-lt"/>
              </a:rPr>
              <a:t>NMT</a:t>
            </a:r>
            <a:r>
              <a:rPr lang="en-US" sz="2800" dirty="0">
                <a:ea typeface="+mn-lt"/>
                <a:cs typeface="+mn-lt"/>
              </a:rPr>
              <a:t>, </a:t>
            </a:r>
            <a:r>
              <a:rPr lang="en-US" sz="2800" u="sng" dirty="0">
                <a:ea typeface="+mn-lt"/>
                <a:cs typeface="+mn-lt"/>
              </a:rPr>
              <a:t>MRI</a:t>
            </a:r>
            <a:r>
              <a:rPr lang="en-US" sz="2800" dirty="0">
                <a:ea typeface="+mn-lt"/>
                <a:cs typeface="+mn-lt"/>
              </a:rPr>
              <a:t> &amp; </a:t>
            </a:r>
            <a:r>
              <a:rPr lang="en-US" sz="2800" u="sng" dirty="0">
                <a:ea typeface="+mn-lt"/>
                <a:cs typeface="+mn-lt"/>
              </a:rPr>
              <a:t>VI</a:t>
            </a:r>
            <a:r>
              <a:rPr lang="en-US" sz="2800" dirty="0">
                <a:ea typeface="+mn-lt"/>
                <a:cs typeface="+mn-lt"/>
              </a:rPr>
              <a:t> (6</a:t>
            </a:r>
            <a:r>
              <a:rPr lang="en-US" sz="2800" dirty="0">
                <a:cs typeface="Calibri"/>
              </a:rPr>
              <a:t> pairs/1 triad)</a:t>
            </a:r>
            <a:endParaRPr lang="en-US" sz="2800" dirty="0">
              <a:ea typeface="+mn-lt"/>
              <a:cs typeface="+mn-lt"/>
            </a:endParaRPr>
          </a:p>
          <a:p>
            <a:pPr marL="342900" indent="-342900">
              <a:buFont typeface="Wingdings"/>
              <a:buChar char="§"/>
            </a:pPr>
            <a:endParaRPr lang="en-US" sz="2800" dirty="0">
              <a:cs typeface="Calibri"/>
            </a:endParaRPr>
          </a:p>
          <a:p>
            <a:pPr marL="342900" indent="-342900">
              <a:buFont typeface="Wingdings"/>
              <a:buChar char="§"/>
            </a:pPr>
            <a:r>
              <a:rPr lang="en-US" sz="2800" dirty="0">
                <a:cs typeface="Calibri"/>
              </a:rPr>
              <a:t>Familiarity (1/19)</a:t>
            </a:r>
          </a:p>
          <a:p>
            <a:pPr marL="342900" indent="-342900">
              <a:buFont typeface="Wingdings"/>
              <a:buChar char="§"/>
            </a:pPr>
            <a:endParaRPr lang="en-US" sz="2800" dirty="0">
              <a:cs typeface="Calibri"/>
            </a:endParaRPr>
          </a:p>
          <a:p>
            <a:pPr marL="342900" indent="-342900">
              <a:buFont typeface="Wingdings"/>
              <a:buChar char="§"/>
            </a:pPr>
            <a:r>
              <a:rPr lang="en-US" sz="2800" dirty="0">
                <a:cs typeface="Calibri"/>
              </a:rPr>
              <a:t>VR Lab </a:t>
            </a:r>
            <a:r>
              <a:rPr lang="en-US" sz="2800" u="sng" dirty="0">
                <a:ea typeface="+mn-lt"/>
                <a:cs typeface="+mn-lt"/>
              </a:rPr>
              <a:t>Content Structure</a:t>
            </a:r>
            <a:endParaRPr lang="en-US" dirty="0"/>
          </a:p>
          <a:p>
            <a:pPr marL="914400" lvl="1" indent="-457200">
              <a:buFont typeface="Wingdings" panose="05000000000000000000" pitchFamily="2" charset="2"/>
              <a:buChar char="ü"/>
            </a:pPr>
            <a:r>
              <a:rPr lang="en-US" sz="2800" dirty="0">
                <a:ea typeface="+mn-lt"/>
                <a:cs typeface="+mn-lt"/>
              </a:rPr>
              <a:t>Learn</a:t>
            </a:r>
          </a:p>
          <a:p>
            <a:pPr marL="914400" lvl="1" indent="-457200">
              <a:buFont typeface="Wingdings" panose="05000000000000000000" pitchFamily="2" charset="2"/>
              <a:buChar char="ü"/>
            </a:pPr>
            <a:r>
              <a:rPr lang="en-US" sz="2800" dirty="0">
                <a:ea typeface="+mn-lt"/>
                <a:cs typeface="+mn-lt"/>
              </a:rPr>
              <a:t>Interact</a:t>
            </a:r>
          </a:p>
          <a:p>
            <a:pPr marL="914400" lvl="1" indent="-457200">
              <a:buFont typeface="Wingdings" panose="05000000000000000000" pitchFamily="2" charset="2"/>
              <a:buChar char="ü"/>
            </a:pPr>
            <a:r>
              <a:rPr lang="en-US" sz="2800" dirty="0">
                <a:ea typeface="+mn-lt"/>
                <a:cs typeface="+mn-lt"/>
              </a:rPr>
              <a:t>Enjoy</a:t>
            </a:r>
          </a:p>
          <a:p>
            <a:pPr marL="914400" lvl="1" indent="-457200">
              <a:buFont typeface="Wingdings" panose="05000000000000000000" pitchFamily="2" charset="2"/>
              <a:buChar char="ü"/>
            </a:pPr>
            <a:r>
              <a:rPr lang="en-US" sz="2800" u="sng" dirty="0">
                <a:ea typeface="+mn-lt"/>
                <a:cs typeface="+mn-lt"/>
              </a:rPr>
              <a:t>Accountable</a:t>
            </a:r>
            <a:endParaRPr lang="en-US" u="sng" dirty="0">
              <a:cs typeface="Calibri"/>
            </a:endParaRPr>
          </a:p>
        </p:txBody>
      </p:sp>
      <p:sp>
        <p:nvSpPr>
          <p:cNvPr id="8" name="TextBox 7">
            <a:extLst>
              <a:ext uri="{FF2B5EF4-FFF2-40B4-BE49-F238E27FC236}">
                <a16:creationId xmlns:a16="http://schemas.microsoft.com/office/drawing/2014/main" id="{7D3C3CB9-DA74-4AF6-B265-B6CAB3410F5E}"/>
              </a:ext>
            </a:extLst>
          </p:cNvPr>
          <p:cNvSpPr txBox="1"/>
          <p:nvPr/>
        </p:nvSpPr>
        <p:spPr>
          <a:xfrm>
            <a:off x="5159829" y="2668438"/>
            <a:ext cx="6670221" cy="2585323"/>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ea typeface="+mn-lt"/>
                <a:cs typeface="+mn-lt"/>
              </a:rPr>
              <a:t>Lab 1</a:t>
            </a:r>
            <a:r>
              <a:rPr lang="en-US" dirty="0">
                <a:ea typeface="+mn-lt"/>
                <a:cs typeface="+mn-lt"/>
              </a:rPr>
              <a:t>:  While in the 3D Organon VR Anatomy program, go to the body system where you would expect to find the </a:t>
            </a:r>
            <a:r>
              <a:rPr lang="en-US" b="1" u="sng" dirty="0">
                <a:ea typeface="+mn-lt"/>
                <a:cs typeface="+mn-lt"/>
              </a:rPr>
              <a:t>external jugular vein</a:t>
            </a:r>
            <a:r>
              <a:rPr lang="en-US" dirty="0">
                <a:ea typeface="+mn-lt"/>
                <a:cs typeface="+mn-lt"/>
              </a:rPr>
              <a:t>.</a:t>
            </a:r>
            <a:endParaRPr lang="en-US" dirty="0">
              <a:cs typeface="Calibri"/>
            </a:endParaRPr>
          </a:p>
          <a:p>
            <a:r>
              <a:rPr lang="en-US" dirty="0">
                <a:ea typeface="+mn-lt"/>
                <a:cs typeface="+mn-lt"/>
              </a:rPr>
              <a:t>Once you have located this anatomy answer the following questions:</a:t>
            </a:r>
            <a:endParaRPr lang="en-US" dirty="0">
              <a:cs typeface="Calibri"/>
            </a:endParaRPr>
          </a:p>
          <a:p>
            <a:endParaRPr lang="en-US" dirty="0">
              <a:ea typeface="+mn-lt"/>
              <a:cs typeface="+mn-lt"/>
            </a:endParaRPr>
          </a:p>
          <a:p>
            <a:r>
              <a:rPr lang="en-US" dirty="0">
                <a:ea typeface="+mn-lt"/>
                <a:cs typeface="+mn-lt"/>
              </a:rPr>
              <a:t>a. The </a:t>
            </a:r>
            <a:r>
              <a:rPr lang="en-US" u="sng" dirty="0">
                <a:ea typeface="+mn-lt"/>
                <a:cs typeface="+mn-lt"/>
              </a:rPr>
              <a:t>EJV</a:t>
            </a:r>
            <a:r>
              <a:rPr lang="en-US" dirty="0">
                <a:ea typeface="+mn-lt"/>
                <a:cs typeface="+mn-lt"/>
              </a:rPr>
              <a:t>:</a:t>
            </a:r>
            <a:endParaRPr lang="en-US" dirty="0">
              <a:cs typeface="Calibri"/>
            </a:endParaRPr>
          </a:p>
          <a:p>
            <a:r>
              <a:rPr lang="en-US" dirty="0">
                <a:ea typeface="+mn-lt"/>
                <a:cs typeface="+mn-lt"/>
              </a:rPr>
              <a:t>       </a:t>
            </a:r>
            <a:r>
              <a:rPr lang="en-US" dirty="0" err="1">
                <a:ea typeface="+mn-lt"/>
                <a:cs typeface="+mn-lt"/>
              </a:rPr>
              <a:t>i</a:t>
            </a:r>
            <a:r>
              <a:rPr lang="en-US" dirty="0">
                <a:ea typeface="+mn-lt"/>
                <a:cs typeface="+mn-lt"/>
              </a:rPr>
              <a:t>. runs on the _____ side of the _____.</a:t>
            </a:r>
            <a:endParaRPr lang="en-US" dirty="0">
              <a:cs typeface="Calibri"/>
            </a:endParaRPr>
          </a:p>
          <a:p>
            <a:r>
              <a:rPr lang="en-US" dirty="0">
                <a:ea typeface="+mn-lt"/>
                <a:cs typeface="+mn-lt"/>
              </a:rPr>
              <a:t>      ii. arises from the _____.</a:t>
            </a:r>
            <a:endParaRPr lang="en-US" dirty="0">
              <a:cs typeface="Calibri"/>
            </a:endParaRPr>
          </a:p>
          <a:p>
            <a:r>
              <a:rPr lang="en-US" dirty="0">
                <a:ea typeface="+mn-lt"/>
                <a:cs typeface="+mn-lt"/>
              </a:rPr>
              <a:t>     iii. receives tributaries from the _______, ______, and _______.</a:t>
            </a:r>
            <a:endParaRPr lang="en-US" dirty="0">
              <a:cs typeface="Calibri"/>
            </a:endParaRPr>
          </a:p>
          <a:p>
            <a:r>
              <a:rPr lang="en-US" dirty="0">
                <a:ea typeface="+mn-lt"/>
                <a:cs typeface="+mn-lt"/>
              </a:rPr>
              <a:t>     iv. empties into the: _______</a:t>
            </a:r>
            <a:endParaRPr lang="en-US" dirty="0">
              <a:cs typeface="Calibri"/>
            </a:endParaRPr>
          </a:p>
        </p:txBody>
      </p:sp>
      <p:sp>
        <p:nvSpPr>
          <p:cNvPr id="12" name="Arrow: Right 11">
            <a:extLst>
              <a:ext uri="{FF2B5EF4-FFF2-40B4-BE49-F238E27FC236}">
                <a16:creationId xmlns:a16="http://schemas.microsoft.com/office/drawing/2014/main" id="{55FB1B09-F9E8-4689-A6B1-8FCA124C23E3}"/>
              </a:ext>
            </a:extLst>
          </p:cNvPr>
          <p:cNvSpPr/>
          <p:nvPr/>
        </p:nvSpPr>
        <p:spPr>
          <a:xfrm rot="20400000">
            <a:off x="3156462" y="4573659"/>
            <a:ext cx="1900407" cy="542141"/>
          </a:xfrm>
          <a:prstGeom prst="rightArrow">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8571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4A25929-E030-41B2-A038-16B5F204CAFF}"/>
              </a:ext>
            </a:extLst>
          </p:cNvPr>
          <p:cNvPicPr>
            <a:picLocks noChangeAspect="1"/>
          </p:cNvPicPr>
          <p:nvPr/>
        </p:nvPicPr>
        <p:blipFill rotWithShape="1">
          <a:blip r:embed="rId3">
            <a:extLst>
              <a:ext uri="{28A0092B-C50C-407E-A947-70E740481C1C}">
                <a14:useLocalDpi xmlns:a14="http://schemas.microsoft.com/office/drawing/2010/main" val="0"/>
              </a:ext>
            </a:extLst>
          </a:blip>
          <a:srcRect b="12425"/>
          <a:stretch/>
        </p:blipFill>
        <p:spPr>
          <a:xfrm>
            <a:off x="5850131" y="1083617"/>
            <a:ext cx="6008503" cy="3507963"/>
          </a:xfrm>
          <a:prstGeom prst="rect">
            <a:avLst/>
          </a:prstGeom>
        </p:spPr>
      </p:pic>
      <p:sp>
        <p:nvSpPr>
          <p:cNvPr id="2" name="Title 1"/>
          <p:cNvSpPr>
            <a:spLocks noGrp="1"/>
          </p:cNvSpPr>
          <p:nvPr>
            <p:ph type="title"/>
          </p:nvPr>
        </p:nvSpPr>
        <p:spPr>
          <a:xfrm>
            <a:off x="446315" y="0"/>
            <a:ext cx="10972800" cy="1143000"/>
          </a:xfrm>
        </p:spPr>
        <p:txBody>
          <a:bodyPr>
            <a:normAutofit/>
          </a:bodyPr>
          <a:lstStyle/>
          <a:p>
            <a:r>
              <a:rPr lang="en-US" dirty="0">
                <a:ea typeface="ＭＳ Ｐゴシック"/>
              </a:rPr>
              <a:t>Implementation of VR Labs</a:t>
            </a:r>
            <a:endParaRPr lang="en-US" dirty="0"/>
          </a:p>
        </p:txBody>
      </p:sp>
      <p:sp>
        <p:nvSpPr>
          <p:cNvPr id="3" name="Content Placeholder 2"/>
          <p:cNvSpPr>
            <a:spLocks noGrp="1"/>
          </p:cNvSpPr>
          <p:nvPr>
            <p:ph idx="1"/>
          </p:nvPr>
        </p:nvSpPr>
        <p:spPr>
          <a:xfrm>
            <a:off x="566057" y="1600200"/>
            <a:ext cx="10972800" cy="4114800"/>
          </a:xfrm>
        </p:spPr>
        <p:txBody>
          <a:bodyPr/>
          <a:lstStyle/>
          <a:p>
            <a:pPr marL="457200" lvl="1" indent="0" algn="ctr">
              <a:buNone/>
            </a:pPr>
            <a:endParaRPr lang="en-US" sz="3200" dirty="0"/>
          </a:p>
          <a:p>
            <a:pPr marL="457200" lvl="1" indent="0" algn="ctr">
              <a:buNone/>
            </a:pPr>
            <a:endParaRPr lang="en-US" sz="3200" dirty="0"/>
          </a:p>
          <a:p>
            <a:pPr marL="457200" lvl="1" indent="0" algn="ctr">
              <a:buNone/>
            </a:pPr>
            <a:endParaRPr lang="en-US" sz="3200" dirty="0"/>
          </a:p>
        </p:txBody>
      </p:sp>
      <p:sp>
        <p:nvSpPr>
          <p:cNvPr id="4" name="TextBox 3">
            <a:extLst>
              <a:ext uri="{FF2B5EF4-FFF2-40B4-BE49-F238E27FC236}">
                <a16:creationId xmlns:a16="http://schemas.microsoft.com/office/drawing/2014/main" id="{3ECFA727-CC44-4209-B793-3D6A09E82095}"/>
              </a:ext>
            </a:extLst>
          </p:cNvPr>
          <p:cNvSpPr txBox="1"/>
          <p:nvPr/>
        </p:nvSpPr>
        <p:spPr>
          <a:xfrm>
            <a:off x="283028" y="1240971"/>
            <a:ext cx="5856514"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panose="05000000000000000000" pitchFamily="2" charset="2"/>
              <a:buChar char="§"/>
            </a:pPr>
            <a:r>
              <a:rPr lang="en-US" sz="2800" dirty="0">
                <a:cs typeface="Arial"/>
              </a:rPr>
              <a:t>VR Lab Orientation</a:t>
            </a:r>
            <a:endParaRPr lang="en-US" sz="2800" dirty="0">
              <a:cs typeface="Calibri"/>
            </a:endParaRPr>
          </a:p>
          <a:p>
            <a:pPr marL="914400" lvl="1" indent="-457200">
              <a:buFont typeface="Wingdings"/>
              <a:buChar char="ü"/>
            </a:pPr>
            <a:r>
              <a:rPr lang="en-US" sz="2800" dirty="0">
                <a:ea typeface="+mn-lt"/>
                <a:cs typeface="+mn-lt"/>
              </a:rPr>
              <a:t>NEXUS IQ Visualization Wall</a:t>
            </a:r>
          </a:p>
          <a:p>
            <a:pPr marL="914400" lvl="1" indent="-457200">
              <a:buFont typeface="Wingdings"/>
              <a:buChar char="ü"/>
            </a:pPr>
            <a:r>
              <a:rPr lang="en-US" sz="2800" dirty="0">
                <a:ea typeface="+mn-lt"/>
                <a:cs typeface="+mn-lt"/>
              </a:rPr>
              <a:t>3D</a:t>
            </a:r>
            <a:r>
              <a:rPr lang="en-US" sz="2800" dirty="0">
                <a:cs typeface="Calibri"/>
              </a:rPr>
              <a:t> </a:t>
            </a:r>
            <a:r>
              <a:rPr lang="en-US" sz="2800" dirty="0" err="1">
                <a:cs typeface="Calibri"/>
              </a:rPr>
              <a:t>Organon</a:t>
            </a:r>
            <a:r>
              <a:rPr lang="en-US" sz="2800" dirty="0">
                <a:cs typeface="Calibri"/>
              </a:rPr>
              <a:t> Anatomy</a:t>
            </a:r>
            <a:endParaRPr lang="en-US" sz="2800" dirty="0">
              <a:ea typeface="+mn-lt"/>
              <a:cs typeface="+mn-lt"/>
            </a:endParaRPr>
          </a:p>
          <a:p>
            <a:pPr marL="914400" lvl="1" indent="-457200">
              <a:buFontTx/>
              <a:buAutoNum type="arabicPeriod"/>
            </a:pPr>
            <a:endParaRPr lang="en-US" sz="2800" dirty="0">
              <a:cs typeface="Arial"/>
            </a:endParaRPr>
          </a:p>
          <a:p>
            <a:pPr marL="457200" indent="-457200">
              <a:buFont typeface="Wingdings" panose="05000000000000000000" pitchFamily="2" charset="2"/>
              <a:buChar char="§"/>
            </a:pPr>
            <a:r>
              <a:rPr lang="en-US" sz="2800" dirty="0">
                <a:cs typeface="Arial"/>
              </a:rPr>
              <a:t>VR Lab 1 (Assist/Observe) ​</a:t>
            </a:r>
            <a:endParaRPr lang="en-US" sz="2800" dirty="0">
              <a:cs typeface="Calibri"/>
            </a:endParaRPr>
          </a:p>
          <a:p>
            <a:pPr marL="457200" indent="-457200">
              <a:buAutoNum type="arabicPeriod"/>
            </a:pPr>
            <a:endParaRPr lang="en-US" sz="2800" dirty="0">
              <a:cs typeface="Arial"/>
            </a:endParaRPr>
          </a:p>
          <a:p>
            <a:pPr marL="457200" indent="-457200">
              <a:buFont typeface="Wingdings" panose="05000000000000000000" pitchFamily="2" charset="2"/>
              <a:buChar char="§"/>
            </a:pPr>
            <a:r>
              <a:rPr lang="en-US" sz="2800" dirty="0">
                <a:cs typeface="Arial"/>
              </a:rPr>
              <a:t>VR Labs 2-4 (Independent)</a:t>
            </a:r>
          </a:p>
          <a:p>
            <a:pPr marL="914400" lvl="1" indent="-457200">
              <a:buFont typeface="Wingdings"/>
              <a:buChar char="ü"/>
            </a:pPr>
            <a:r>
              <a:rPr lang="en-US" sz="2800" dirty="0">
                <a:cs typeface="Arial"/>
              </a:rPr>
              <a:t>Labs revised based on: </a:t>
            </a:r>
          </a:p>
          <a:p>
            <a:pPr marL="1371600" lvl="2" indent="-457200">
              <a:buFont typeface="Wingdings" panose="05000000000000000000" pitchFamily="2" charset="2"/>
              <a:buChar char="Ø"/>
            </a:pPr>
            <a:r>
              <a:rPr lang="en-US" sz="2800" dirty="0">
                <a:cs typeface="Arial"/>
              </a:rPr>
              <a:t>Observation</a:t>
            </a:r>
          </a:p>
          <a:p>
            <a:pPr marL="1371600" lvl="2" indent="-457200">
              <a:buFont typeface="Wingdings" panose="05000000000000000000" pitchFamily="2" charset="2"/>
              <a:buChar char="Ø"/>
            </a:pPr>
            <a:r>
              <a:rPr lang="en-US" sz="2800" dirty="0">
                <a:cs typeface="Arial"/>
              </a:rPr>
              <a:t>Feedback</a:t>
            </a:r>
          </a:p>
        </p:txBody>
      </p:sp>
      <p:sp>
        <p:nvSpPr>
          <p:cNvPr id="8" name="TextBox 7">
            <a:extLst>
              <a:ext uri="{FF2B5EF4-FFF2-40B4-BE49-F238E27FC236}">
                <a16:creationId xmlns:a16="http://schemas.microsoft.com/office/drawing/2014/main" id="{3F8991F8-91B2-4C06-A20E-09CDF163A7B9}"/>
              </a:ext>
            </a:extLst>
          </p:cNvPr>
          <p:cNvSpPr txBox="1"/>
          <p:nvPr/>
        </p:nvSpPr>
        <p:spPr>
          <a:xfrm>
            <a:off x="5932731" y="1083617"/>
            <a:ext cx="6008503" cy="2062103"/>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ea typeface="+mn-lt"/>
                <a:cs typeface="+mn-lt"/>
              </a:rPr>
              <a:t>Lab 1: </a:t>
            </a:r>
            <a:r>
              <a:rPr lang="en-US" sz="1600" dirty="0">
                <a:ea typeface="+mn-lt"/>
                <a:cs typeface="+mn-lt"/>
              </a:rPr>
              <a:t>While in the 3D Organon VR Anatomy program, go to the body system where you would expect to find the </a:t>
            </a:r>
            <a:r>
              <a:rPr lang="en-US" sz="1600" u="sng" dirty="0">
                <a:ea typeface="+mn-lt"/>
                <a:cs typeface="+mn-lt"/>
              </a:rPr>
              <a:t>external jugular vein</a:t>
            </a:r>
            <a:r>
              <a:rPr lang="en-US" sz="1600" dirty="0">
                <a:ea typeface="+mn-lt"/>
                <a:cs typeface="+mn-lt"/>
              </a:rPr>
              <a:t>. Once you have located this anatomy answer the following questions:</a:t>
            </a:r>
            <a:endParaRPr lang="en-US" sz="1600" dirty="0">
              <a:cs typeface="Calibri"/>
            </a:endParaRPr>
          </a:p>
          <a:p>
            <a:r>
              <a:rPr lang="en-US" sz="1600" dirty="0">
                <a:ea typeface="+mn-lt"/>
                <a:cs typeface="+mn-lt"/>
              </a:rPr>
              <a:t>a. The </a:t>
            </a:r>
            <a:r>
              <a:rPr lang="en-US" sz="1600" u="sng" dirty="0">
                <a:ea typeface="+mn-lt"/>
                <a:cs typeface="+mn-lt"/>
              </a:rPr>
              <a:t>EJV</a:t>
            </a:r>
            <a:r>
              <a:rPr lang="en-US" sz="1600" dirty="0">
                <a:ea typeface="+mn-lt"/>
                <a:cs typeface="+mn-lt"/>
              </a:rPr>
              <a:t>:</a:t>
            </a:r>
            <a:endParaRPr lang="en-US" sz="1600" dirty="0">
              <a:cs typeface="Calibri"/>
            </a:endParaRPr>
          </a:p>
          <a:p>
            <a:r>
              <a:rPr lang="en-US" sz="1600" dirty="0" err="1">
                <a:ea typeface="+mn-lt"/>
                <a:cs typeface="+mn-lt"/>
              </a:rPr>
              <a:t>i</a:t>
            </a:r>
            <a:r>
              <a:rPr lang="en-US" sz="1600" dirty="0">
                <a:ea typeface="+mn-lt"/>
                <a:cs typeface="+mn-lt"/>
              </a:rPr>
              <a:t>. runs on the _____ side of the _____.</a:t>
            </a:r>
            <a:endParaRPr lang="en-US" sz="1600" dirty="0">
              <a:cs typeface="Calibri"/>
            </a:endParaRPr>
          </a:p>
          <a:p>
            <a:r>
              <a:rPr lang="en-US" sz="1600" dirty="0">
                <a:ea typeface="+mn-lt"/>
                <a:cs typeface="+mn-lt"/>
              </a:rPr>
              <a:t>ii. arises from the:</a:t>
            </a:r>
            <a:endParaRPr lang="en-US" sz="1600" dirty="0">
              <a:cs typeface="Calibri"/>
            </a:endParaRPr>
          </a:p>
          <a:p>
            <a:r>
              <a:rPr lang="en-US" sz="1600" dirty="0">
                <a:ea typeface="+mn-lt"/>
                <a:cs typeface="+mn-lt"/>
              </a:rPr>
              <a:t>iii. receives tributaries from the _______, ______, and _______.</a:t>
            </a:r>
            <a:endParaRPr lang="en-US" sz="1600" dirty="0">
              <a:cs typeface="Calibri"/>
            </a:endParaRPr>
          </a:p>
          <a:p>
            <a:r>
              <a:rPr lang="en-US" sz="1600" dirty="0">
                <a:ea typeface="+mn-lt"/>
                <a:cs typeface="+mn-lt"/>
              </a:rPr>
              <a:t>iv. empties into the: _______</a:t>
            </a:r>
            <a:endParaRPr lang="en-US" sz="1600" dirty="0">
              <a:cs typeface="Calibri"/>
            </a:endParaRPr>
          </a:p>
        </p:txBody>
      </p:sp>
      <p:sp>
        <p:nvSpPr>
          <p:cNvPr id="9" name="TextBox 1">
            <a:extLst>
              <a:ext uri="{FF2B5EF4-FFF2-40B4-BE49-F238E27FC236}">
                <a16:creationId xmlns:a16="http://schemas.microsoft.com/office/drawing/2014/main" id="{39936907-8DD3-4D64-A890-639FC1F27A02}"/>
              </a:ext>
            </a:extLst>
          </p:cNvPr>
          <p:cNvSpPr txBox="1"/>
          <p:nvPr/>
        </p:nvSpPr>
        <p:spPr>
          <a:xfrm>
            <a:off x="5761176" y="3203127"/>
            <a:ext cx="6019388" cy="255454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b="1" dirty="0">
                <a:ea typeface="+mn-lt"/>
                <a:cs typeface="+mn-lt"/>
              </a:rPr>
              <a:t>Lab 2:  Select</a:t>
            </a:r>
            <a:r>
              <a:rPr lang="en-US" sz="1600" dirty="0">
                <a:ea typeface="+mn-lt"/>
                <a:cs typeface="+mn-lt"/>
              </a:rPr>
              <a:t> the neuroimaging </a:t>
            </a:r>
            <a:r>
              <a:rPr lang="en-US" sz="1600" b="1" dirty="0">
                <a:ea typeface="+mn-lt"/>
                <a:cs typeface="+mn-lt"/>
              </a:rPr>
              <a:t>anatomy</a:t>
            </a:r>
            <a:r>
              <a:rPr lang="en-US" sz="1600" dirty="0">
                <a:ea typeface="+mn-lt"/>
                <a:cs typeface="+mn-lt"/>
              </a:rPr>
              <a:t> of </a:t>
            </a:r>
            <a:r>
              <a:rPr lang="en-US" sz="1600" b="1" dirty="0">
                <a:ea typeface="+mn-lt"/>
                <a:cs typeface="+mn-lt"/>
              </a:rPr>
              <a:t>your choice</a:t>
            </a:r>
            <a:r>
              <a:rPr lang="en-US" sz="1600" dirty="0">
                <a:ea typeface="+mn-lt"/>
                <a:cs typeface="+mn-lt"/>
              </a:rPr>
              <a:t>, </a:t>
            </a:r>
            <a:r>
              <a:rPr lang="en-US" sz="1600" b="1" dirty="0">
                <a:ea typeface="+mn-lt"/>
                <a:cs typeface="+mn-lt"/>
              </a:rPr>
              <a:t>inspecting it </a:t>
            </a:r>
            <a:r>
              <a:rPr lang="en-US" sz="1600" dirty="0">
                <a:ea typeface="+mn-lt"/>
                <a:cs typeface="+mn-lt"/>
              </a:rPr>
              <a:t>completely by bringing it close to you and viewing it from all angles. </a:t>
            </a:r>
            <a:r>
              <a:rPr lang="en-US" sz="1600" b="1" dirty="0">
                <a:ea typeface="+mn-lt"/>
                <a:cs typeface="+mn-lt"/>
              </a:rPr>
              <a:t>Note</a:t>
            </a:r>
            <a:r>
              <a:rPr lang="en-US" sz="1600" dirty="0">
                <a:ea typeface="+mn-lt"/>
                <a:cs typeface="+mn-lt"/>
              </a:rPr>
              <a:t> any characteristics, such as curves, texture, adjoining anatomy, etc., to find </a:t>
            </a:r>
            <a:r>
              <a:rPr lang="en-US" sz="1600" b="1" dirty="0">
                <a:ea typeface="+mn-lt"/>
                <a:cs typeface="+mn-lt"/>
              </a:rPr>
              <a:t>connections</a:t>
            </a:r>
            <a:r>
              <a:rPr lang="en-US" sz="1600" dirty="0">
                <a:ea typeface="+mn-lt"/>
                <a:cs typeface="+mn-lt"/>
              </a:rPr>
              <a:t> that </a:t>
            </a:r>
            <a:r>
              <a:rPr lang="en-US" sz="1600" b="1" dirty="0">
                <a:ea typeface="+mn-lt"/>
                <a:cs typeface="+mn-lt"/>
              </a:rPr>
              <a:t>will assist</a:t>
            </a:r>
            <a:r>
              <a:rPr lang="en-US" sz="1600" dirty="0">
                <a:ea typeface="+mn-lt"/>
                <a:cs typeface="+mn-lt"/>
              </a:rPr>
              <a:t> you in </a:t>
            </a:r>
            <a:r>
              <a:rPr lang="en-US" sz="1600" b="1" dirty="0">
                <a:ea typeface="+mn-lt"/>
                <a:cs typeface="+mn-lt"/>
              </a:rPr>
              <a:t>understanding</a:t>
            </a:r>
            <a:r>
              <a:rPr lang="en-US" sz="1600" dirty="0">
                <a:ea typeface="+mn-lt"/>
                <a:cs typeface="+mn-lt"/>
              </a:rPr>
              <a:t> a </a:t>
            </a:r>
            <a:r>
              <a:rPr lang="en-US" sz="1600" b="1" dirty="0">
                <a:ea typeface="+mn-lt"/>
                <a:cs typeface="+mn-lt"/>
              </a:rPr>
              <a:t>process</a:t>
            </a:r>
            <a:r>
              <a:rPr lang="en-US" sz="1600" dirty="0">
                <a:ea typeface="+mn-lt"/>
                <a:cs typeface="+mn-lt"/>
              </a:rPr>
              <a:t> or </a:t>
            </a:r>
            <a:r>
              <a:rPr lang="en-US" sz="1600" b="1" dirty="0">
                <a:ea typeface="+mn-lt"/>
                <a:cs typeface="+mn-lt"/>
              </a:rPr>
              <a:t>retaining anatomical knowledge </a:t>
            </a:r>
            <a:r>
              <a:rPr lang="en-US" sz="1600" dirty="0">
                <a:ea typeface="+mn-lt"/>
                <a:cs typeface="+mn-lt"/>
              </a:rPr>
              <a:t>for your </a:t>
            </a:r>
            <a:r>
              <a:rPr lang="en-US" sz="1600" b="1" dirty="0">
                <a:ea typeface="+mn-lt"/>
                <a:cs typeface="+mn-lt"/>
              </a:rPr>
              <a:t>modality</a:t>
            </a:r>
            <a:r>
              <a:rPr lang="en-US" sz="1600" dirty="0">
                <a:ea typeface="+mn-lt"/>
                <a:cs typeface="+mn-lt"/>
              </a:rPr>
              <a:t>. </a:t>
            </a:r>
          </a:p>
          <a:p>
            <a:endParaRPr lang="en-US" sz="1600" dirty="0">
              <a:ea typeface="+mn-lt"/>
              <a:cs typeface="+mn-lt"/>
            </a:endParaRPr>
          </a:p>
          <a:p>
            <a:r>
              <a:rPr lang="en-US" sz="1600" b="1" dirty="0">
                <a:ea typeface="+mn-lt"/>
                <a:cs typeface="+mn-lt"/>
              </a:rPr>
              <a:t>Example</a:t>
            </a:r>
            <a:r>
              <a:rPr lang="en-US" sz="1600" dirty="0">
                <a:ea typeface="+mn-lt"/>
                <a:cs typeface="+mn-lt"/>
              </a:rPr>
              <a:t>: If I were to select the pituitary gland, I would inspect it and state that it is a very small pea-sized structure, therefore my MRI slice thickness in the coronal and sagittal planes is very thin (~2-3mm) to allow for increased detail.</a:t>
            </a:r>
            <a:endParaRPr lang="en-US" sz="1600" dirty="0">
              <a:cs typeface="Calibri"/>
            </a:endParaRPr>
          </a:p>
        </p:txBody>
      </p:sp>
      <p:sp>
        <p:nvSpPr>
          <p:cNvPr id="11" name="Speech Bubble: Rectangle with Corners Rounded 10">
            <a:extLst>
              <a:ext uri="{FF2B5EF4-FFF2-40B4-BE49-F238E27FC236}">
                <a16:creationId xmlns:a16="http://schemas.microsoft.com/office/drawing/2014/main" id="{D42C7C8E-AB5D-4AAD-A776-00609D904CA1}"/>
              </a:ext>
            </a:extLst>
          </p:cNvPr>
          <p:cNvSpPr/>
          <p:nvPr/>
        </p:nvSpPr>
        <p:spPr>
          <a:xfrm>
            <a:off x="9135847" y="3853761"/>
            <a:ext cx="2872542" cy="1570590"/>
          </a:xfrm>
          <a:prstGeom prst="wedgeRoundRectCallou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cs typeface="Calibri"/>
              </a:rPr>
              <a:t>"</a:t>
            </a:r>
            <a:r>
              <a:rPr lang="en-US" dirty="0">
                <a:solidFill>
                  <a:schemeClr val="tx1"/>
                </a:solidFill>
                <a:ea typeface="+mn-lt"/>
                <a:cs typeface="+mn-lt"/>
              </a:rPr>
              <a:t>Overall, I think the lab is awesome, but if I were to change something it would be to </a:t>
            </a:r>
            <a:r>
              <a:rPr lang="en-US" b="1" dirty="0">
                <a:solidFill>
                  <a:schemeClr val="tx1"/>
                </a:solidFill>
                <a:ea typeface="+mn-lt"/>
                <a:cs typeface="+mn-lt"/>
              </a:rPr>
              <a:t>make it a little more modality specific</a:t>
            </a:r>
            <a:r>
              <a:rPr lang="en-US" dirty="0">
                <a:solidFill>
                  <a:schemeClr val="tx1"/>
                </a:solidFill>
                <a:ea typeface="+mn-lt"/>
                <a:cs typeface="+mn-lt"/>
              </a:rPr>
              <a:t>.</a:t>
            </a:r>
            <a:r>
              <a:rPr lang="en-US" dirty="0">
                <a:solidFill>
                  <a:schemeClr val="tx1"/>
                </a:solidFill>
                <a:cs typeface="Calibri"/>
              </a:rPr>
              <a:t>"</a:t>
            </a:r>
            <a:endParaRPr lang="en-US" dirty="0">
              <a:solidFill>
                <a:schemeClr val="tx1"/>
              </a:solidFill>
              <a:ea typeface="+mn-lt"/>
              <a:cs typeface="+mn-lt"/>
            </a:endParaRPr>
          </a:p>
        </p:txBody>
      </p:sp>
      <p:sp>
        <p:nvSpPr>
          <p:cNvPr id="12" name="Speech Bubble: Rectangle with Corners Rounded 11">
            <a:extLst>
              <a:ext uri="{FF2B5EF4-FFF2-40B4-BE49-F238E27FC236}">
                <a16:creationId xmlns:a16="http://schemas.microsoft.com/office/drawing/2014/main" id="{7E854262-4E62-407D-B58D-E08FCA3E5903}"/>
              </a:ext>
            </a:extLst>
          </p:cNvPr>
          <p:cNvSpPr/>
          <p:nvPr/>
        </p:nvSpPr>
        <p:spPr>
          <a:xfrm>
            <a:off x="5798083" y="3590845"/>
            <a:ext cx="3138900" cy="1505275"/>
          </a:xfrm>
          <a:prstGeom prst="wedgeRoundRectCallou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cs typeface="Calibri"/>
              </a:rPr>
              <a:t>"I would like if </a:t>
            </a:r>
            <a:r>
              <a:rPr lang="en-US" dirty="0">
                <a:solidFill>
                  <a:schemeClr val="tx1"/>
                </a:solidFill>
                <a:ea typeface="+mn-lt"/>
                <a:cs typeface="+mn-lt"/>
              </a:rPr>
              <a:t>each week we had a </a:t>
            </a:r>
            <a:r>
              <a:rPr lang="en-US" b="1" dirty="0">
                <a:solidFill>
                  <a:schemeClr val="tx1"/>
                </a:solidFill>
                <a:ea typeface="+mn-lt"/>
                <a:cs typeface="+mn-lt"/>
              </a:rPr>
              <a:t>different anatomy section</a:t>
            </a:r>
            <a:r>
              <a:rPr lang="en-US" dirty="0">
                <a:solidFill>
                  <a:schemeClr val="tx1"/>
                </a:solidFill>
                <a:ea typeface="+mn-lt"/>
                <a:cs typeface="+mn-lt"/>
              </a:rPr>
              <a:t> we could </a:t>
            </a:r>
            <a:r>
              <a:rPr lang="en-US" b="1" dirty="0">
                <a:solidFill>
                  <a:schemeClr val="tx1"/>
                </a:solidFill>
                <a:ea typeface="+mn-lt"/>
                <a:cs typeface="+mn-lt"/>
              </a:rPr>
              <a:t>explore</a:t>
            </a:r>
            <a:r>
              <a:rPr lang="en-US" dirty="0">
                <a:solidFill>
                  <a:schemeClr val="tx1"/>
                </a:solidFill>
                <a:ea typeface="+mn-lt"/>
                <a:cs typeface="+mn-lt"/>
              </a:rPr>
              <a:t> and </a:t>
            </a:r>
            <a:r>
              <a:rPr lang="en-US" b="1" dirty="0">
                <a:solidFill>
                  <a:schemeClr val="tx1"/>
                </a:solidFill>
                <a:ea typeface="+mn-lt"/>
                <a:cs typeface="+mn-lt"/>
              </a:rPr>
              <a:t>make our own assignment </a:t>
            </a:r>
            <a:r>
              <a:rPr lang="en-US" dirty="0">
                <a:solidFill>
                  <a:schemeClr val="tx1"/>
                </a:solidFill>
                <a:ea typeface="+mn-lt"/>
                <a:cs typeface="+mn-lt"/>
              </a:rPr>
              <a:t>in a way."</a:t>
            </a:r>
          </a:p>
        </p:txBody>
      </p:sp>
      <p:sp>
        <p:nvSpPr>
          <p:cNvPr id="14" name="Speech Bubble: Rectangle with Corners Rounded 13">
            <a:extLst>
              <a:ext uri="{FF2B5EF4-FFF2-40B4-BE49-F238E27FC236}">
                <a16:creationId xmlns:a16="http://schemas.microsoft.com/office/drawing/2014/main" id="{BD80F706-CE41-4504-98D9-50A6D09ABA96}"/>
              </a:ext>
            </a:extLst>
          </p:cNvPr>
          <p:cNvSpPr/>
          <p:nvPr/>
        </p:nvSpPr>
        <p:spPr>
          <a:xfrm flipH="1">
            <a:off x="6746327" y="1427092"/>
            <a:ext cx="2961426" cy="887214"/>
          </a:xfrm>
          <a:prstGeom prst="wedgeRoundRectCallou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cs typeface="Calibri"/>
              </a:rPr>
              <a:t>"I felt that </a:t>
            </a:r>
            <a:r>
              <a:rPr lang="en-US" b="1" dirty="0">
                <a:solidFill>
                  <a:schemeClr val="tx1"/>
                </a:solidFill>
                <a:cs typeface="Calibri"/>
              </a:rPr>
              <a:t>I only looked at parts</a:t>
            </a:r>
            <a:r>
              <a:rPr lang="en-US" dirty="0">
                <a:solidFill>
                  <a:schemeClr val="tx1"/>
                </a:solidFill>
                <a:cs typeface="Calibri"/>
              </a:rPr>
              <a:t> and filled in the blanks because </a:t>
            </a:r>
            <a:r>
              <a:rPr lang="en-US" b="1" dirty="0">
                <a:solidFill>
                  <a:schemeClr val="tx1"/>
                </a:solidFill>
                <a:cs typeface="Calibri"/>
              </a:rPr>
              <a:t>I had to</a:t>
            </a:r>
            <a:r>
              <a:rPr lang="en-US" dirty="0">
                <a:solidFill>
                  <a:schemeClr val="tx1"/>
                </a:solidFill>
                <a:cs typeface="Calibri"/>
              </a:rPr>
              <a:t>."</a:t>
            </a:r>
            <a:endParaRPr lang="en-US" dirty="0">
              <a:solidFill>
                <a:schemeClr val="tx1"/>
              </a:solidFill>
              <a:ea typeface="+mn-lt"/>
              <a:cs typeface="+mn-lt"/>
            </a:endParaRPr>
          </a:p>
        </p:txBody>
      </p:sp>
      <p:sp>
        <p:nvSpPr>
          <p:cNvPr id="5" name="Right Arrow 4"/>
          <p:cNvSpPr/>
          <p:nvPr/>
        </p:nvSpPr>
        <p:spPr>
          <a:xfrm rot="1634475">
            <a:off x="4574943" y="3242439"/>
            <a:ext cx="978408" cy="484632"/>
          </a:xfrm>
          <a:prstGeom prst="rightArrow">
            <a:avLst/>
          </a:prstGeom>
          <a:solidFill>
            <a:srgbClr val="9E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rot="21180000">
            <a:off x="4055120" y="4752261"/>
            <a:ext cx="1372516" cy="484632"/>
          </a:xfrm>
          <a:prstGeom prst="rightArrow">
            <a:avLst/>
          </a:prstGeom>
          <a:solidFill>
            <a:srgbClr val="9E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Brace 5"/>
          <p:cNvSpPr/>
          <p:nvPr/>
        </p:nvSpPr>
        <p:spPr>
          <a:xfrm>
            <a:off x="3495341" y="4733887"/>
            <a:ext cx="457200" cy="668653"/>
          </a:xfrm>
          <a:prstGeom prst="rightBrace">
            <a:avLst/>
          </a:prstGeom>
          <a:ln w="19050">
            <a:solidFill>
              <a:srgbClr val="9E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pic>
        <p:nvPicPr>
          <p:cNvPr id="16" name="Picture 12" descr="A group of people standing in a room&#10;&#10;Description generated with very high confidence">
            <a:extLst>
              <a:ext uri="{FF2B5EF4-FFF2-40B4-BE49-F238E27FC236}">
                <a16:creationId xmlns:a16="http://schemas.microsoft.com/office/drawing/2014/main" id="{3B92F2F7-0D4B-482A-A266-D2B6184CF147}"/>
              </a:ext>
            </a:extLst>
          </p:cNvPr>
          <p:cNvPicPr>
            <a:picLocks noChangeAspect="1"/>
          </p:cNvPicPr>
          <p:nvPr/>
        </p:nvPicPr>
        <p:blipFill>
          <a:blip r:embed="rId4"/>
          <a:stretch>
            <a:fillRect/>
          </a:stretch>
        </p:blipFill>
        <p:spPr>
          <a:xfrm>
            <a:off x="7441102" y="2605887"/>
            <a:ext cx="1957477" cy="3197472"/>
          </a:xfrm>
          <a:prstGeom prst="rect">
            <a:avLst/>
          </a:prstGeom>
        </p:spPr>
      </p:pic>
      <p:sp>
        <p:nvSpPr>
          <p:cNvPr id="17" name="Speech Bubble: Rectangle with Corners Rounded 13">
            <a:extLst>
              <a:ext uri="{FF2B5EF4-FFF2-40B4-BE49-F238E27FC236}">
                <a16:creationId xmlns:a16="http://schemas.microsoft.com/office/drawing/2014/main" id="{BD80F706-CE41-4504-98D9-50A6D09ABA96}"/>
              </a:ext>
            </a:extLst>
          </p:cNvPr>
          <p:cNvSpPr/>
          <p:nvPr/>
        </p:nvSpPr>
        <p:spPr>
          <a:xfrm flipH="1">
            <a:off x="5776589" y="2406142"/>
            <a:ext cx="6320786" cy="1211362"/>
          </a:xfrm>
          <a:prstGeom prst="wedgeRoundRectCallou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cs typeface="Calibri"/>
              </a:rPr>
              <a:t>"</a:t>
            </a:r>
            <a:r>
              <a:rPr lang="en-US" sz="1600" dirty="0">
                <a:solidFill>
                  <a:schemeClr val="tx1"/>
                </a:solidFill>
              </a:rPr>
              <a:t>I am not well versed with nuclear medicine scanning so I was able to </a:t>
            </a:r>
            <a:r>
              <a:rPr lang="en-US" sz="1600" b="1" dirty="0">
                <a:solidFill>
                  <a:schemeClr val="tx1"/>
                </a:solidFill>
              </a:rPr>
              <a:t>look up a few articles </a:t>
            </a:r>
            <a:r>
              <a:rPr lang="en-US" sz="1600" dirty="0">
                <a:solidFill>
                  <a:schemeClr val="tx1"/>
                </a:solidFill>
              </a:rPr>
              <a:t>in regard to NUGA studies and found it </a:t>
            </a:r>
            <a:r>
              <a:rPr lang="en-US" sz="1600" b="1" dirty="0">
                <a:solidFill>
                  <a:schemeClr val="tx1"/>
                </a:solidFill>
              </a:rPr>
              <a:t>extremely interesting</a:t>
            </a:r>
            <a:r>
              <a:rPr lang="en-US" sz="1600" dirty="0">
                <a:solidFill>
                  <a:schemeClr val="tx1"/>
                </a:solidFill>
              </a:rPr>
              <a:t>. This modality is </a:t>
            </a:r>
            <a:r>
              <a:rPr lang="en-US" sz="1600" b="1" dirty="0">
                <a:solidFill>
                  <a:schemeClr val="tx1"/>
                </a:solidFill>
              </a:rPr>
              <a:t>very different from MRI </a:t>
            </a:r>
            <a:r>
              <a:rPr lang="en-US" sz="1600" dirty="0">
                <a:solidFill>
                  <a:schemeClr val="tx1"/>
                </a:solidFill>
              </a:rPr>
              <a:t>but also </a:t>
            </a:r>
            <a:r>
              <a:rPr lang="en-US" sz="1600" b="1" dirty="0">
                <a:solidFill>
                  <a:schemeClr val="tx1"/>
                </a:solidFill>
              </a:rPr>
              <a:t>very similar </a:t>
            </a:r>
            <a:r>
              <a:rPr lang="en-US" sz="1600" dirty="0">
                <a:solidFill>
                  <a:schemeClr val="tx1"/>
                </a:solidFill>
              </a:rPr>
              <a:t>so it has been </a:t>
            </a:r>
            <a:r>
              <a:rPr lang="en-US" sz="1600" b="1" dirty="0">
                <a:solidFill>
                  <a:schemeClr val="tx1"/>
                </a:solidFill>
              </a:rPr>
              <a:t>interesting to learn</a:t>
            </a:r>
            <a:r>
              <a:rPr lang="en-US" sz="1600" dirty="0">
                <a:solidFill>
                  <a:schemeClr val="tx1"/>
                </a:solidFill>
              </a:rPr>
              <a:t> more about Nuclear Medicine and how our exams differ and also the similarities between them.</a:t>
            </a:r>
            <a:r>
              <a:rPr lang="en-US" sz="1600" dirty="0">
                <a:solidFill>
                  <a:schemeClr val="tx1"/>
                </a:solidFill>
                <a:cs typeface="Calibri"/>
              </a:rPr>
              <a:t>"</a:t>
            </a:r>
            <a:endParaRPr lang="en-US" sz="1600" dirty="0">
              <a:solidFill>
                <a:schemeClr val="tx1"/>
              </a:solidFill>
              <a:ea typeface="+mn-lt"/>
              <a:cs typeface="+mn-lt"/>
            </a:endParaRPr>
          </a:p>
        </p:txBody>
      </p:sp>
      <p:sp>
        <p:nvSpPr>
          <p:cNvPr id="18" name="Speech Bubble: Rectangle with Corners Rounded 13">
            <a:extLst>
              <a:ext uri="{FF2B5EF4-FFF2-40B4-BE49-F238E27FC236}">
                <a16:creationId xmlns:a16="http://schemas.microsoft.com/office/drawing/2014/main" id="{BD80F706-CE41-4504-98D9-50A6D09ABA96}"/>
              </a:ext>
            </a:extLst>
          </p:cNvPr>
          <p:cNvSpPr/>
          <p:nvPr/>
        </p:nvSpPr>
        <p:spPr>
          <a:xfrm>
            <a:off x="5749363" y="4038325"/>
            <a:ext cx="6334672" cy="1537176"/>
          </a:xfrm>
          <a:prstGeom prst="wedgeRoundRectCallou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cs typeface="Calibri"/>
              </a:rPr>
              <a:t>"</a:t>
            </a:r>
            <a:r>
              <a:rPr lang="en-US" sz="1600" dirty="0">
                <a:solidFill>
                  <a:schemeClr val="tx1"/>
                </a:solidFill>
              </a:rPr>
              <a:t>You beat me to this! I was going to choose this as it is also a very </a:t>
            </a:r>
            <a:r>
              <a:rPr lang="en-US" sz="1600" b="1" dirty="0">
                <a:solidFill>
                  <a:schemeClr val="tx1"/>
                </a:solidFill>
              </a:rPr>
              <a:t>important part of anatomy in MRI </a:t>
            </a:r>
            <a:r>
              <a:rPr lang="en-US" sz="1600" dirty="0">
                <a:solidFill>
                  <a:schemeClr val="tx1"/>
                </a:solidFill>
              </a:rPr>
              <a:t>as well. </a:t>
            </a:r>
            <a:r>
              <a:rPr lang="en-US" sz="1600" b="1" dirty="0">
                <a:solidFill>
                  <a:schemeClr val="tx1"/>
                </a:solidFill>
              </a:rPr>
              <a:t>Knowing the anatomy </a:t>
            </a:r>
            <a:r>
              <a:rPr lang="en-US" sz="1600" dirty="0">
                <a:solidFill>
                  <a:schemeClr val="tx1"/>
                </a:solidFill>
              </a:rPr>
              <a:t>of the ventricles and IVS </a:t>
            </a:r>
            <a:r>
              <a:rPr lang="en-US" sz="1600" b="1" dirty="0">
                <a:solidFill>
                  <a:schemeClr val="tx1"/>
                </a:solidFill>
              </a:rPr>
              <a:t>allow us to accurately set up</a:t>
            </a:r>
            <a:r>
              <a:rPr lang="en-US" sz="1600" dirty="0">
                <a:solidFill>
                  <a:schemeClr val="tx1"/>
                </a:solidFill>
              </a:rPr>
              <a:t> long axis slices of the heart. I found it </a:t>
            </a:r>
            <a:r>
              <a:rPr lang="en-US" sz="1600" b="1" dirty="0">
                <a:solidFill>
                  <a:schemeClr val="tx1"/>
                </a:solidFill>
              </a:rPr>
              <a:t>interesting</a:t>
            </a:r>
            <a:r>
              <a:rPr lang="en-US" sz="1600" dirty="0">
                <a:solidFill>
                  <a:schemeClr val="tx1"/>
                </a:solidFill>
              </a:rPr>
              <a:t> how the models in the VR software after pulling out the ventricles </a:t>
            </a:r>
            <a:r>
              <a:rPr lang="en-US" sz="1600" b="1" dirty="0">
                <a:solidFill>
                  <a:schemeClr val="tx1"/>
                </a:solidFill>
              </a:rPr>
              <a:t>look exactly like Long Axis Cardiac slices </a:t>
            </a:r>
            <a:r>
              <a:rPr lang="en-US" sz="1600" dirty="0">
                <a:solidFill>
                  <a:schemeClr val="tx1"/>
                </a:solidFill>
              </a:rPr>
              <a:t>during MR scans.” </a:t>
            </a:r>
            <a:endParaRPr lang="en-US" sz="1600" dirty="0">
              <a:solidFill>
                <a:schemeClr val="tx1"/>
              </a:solidFill>
              <a:ea typeface="+mn-lt"/>
              <a:cs typeface="+mn-lt"/>
            </a:endParaRPr>
          </a:p>
        </p:txBody>
      </p:sp>
      <p:sp>
        <p:nvSpPr>
          <p:cNvPr id="19" name="Speech Bubble: Rectangle with Corners Rounded 13">
            <a:extLst>
              <a:ext uri="{FF2B5EF4-FFF2-40B4-BE49-F238E27FC236}">
                <a16:creationId xmlns:a16="http://schemas.microsoft.com/office/drawing/2014/main" id="{BD80F706-CE41-4504-98D9-50A6D09ABA96}"/>
              </a:ext>
            </a:extLst>
          </p:cNvPr>
          <p:cNvSpPr/>
          <p:nvPr/>
        </p:nvSpPr>
        <p:spPr>
          <a:xfrm flipH="1">
            <a:off x="6746327" y="1156635"/>
            <a:ext cx="3980165" cy="973488"/>
          </a:xfrm>
          <a:prstGeom prst="wedgeRoundRectCallou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cs typeface="Calibri"/>
              </a:rPr>
              <a:t>“</a:t>
            </a:r>
            <a:r>
              <a:rPr lang="en-US" dirty="0">
                <a:solidFill>
                  <a:schemeClr val="tx1"/>
                </a:solidFill>
              </a:rPr>
              <a:t>I </a:t>
            </a:r>
            <a:r>
              <a:rPr lang="en-US" b="1" dirty="0">
                <a:solidFill>
                  <a:schemeClr val="tx1"/>
                </a:solidFill>
              </a:rPr>
              <a:t>enjoy</a:t>
            </a:r>
            <a:r>
              <a:rPr lang="en-US" dirty="0">
                <a:solidFill>
                  <a:schemeClr val="tx1"/>
                </a:solidFill>
              </a:rPr>
              <a:t> being able to </a:t>
            </a:r>
            <a:r>
              <a:rPr lang="en-US" b="1" dirty="0">
                <a:solidFill>
                  <a:schemeClr val="tx1"/>
                </a:solidFill>
              </a:rPr>
              <a:t>choose</a:t>
            </a:r>
            <a:r>
              <a:rPr lang="en-US" dirty="0">
                <a:solidFill>
                  <a:schemeClr val="tx1"/>
                </a:solidFill>
              </a:rPr>
              <a:t> anatomy I am </a:t>
            </a:r>
            <a:r>
              <a:rPr lang="en-US" b="1" dirty="0">
                <a:solidFill>
                  <a:schemeClr val="tx1"/>
                </a:solidFill>
              </a:rPr>
              <a:t>interested in</a:t>
            </a:r>
            <a:r>
              <a:rPr lang="en-US" dirty="0">
                <a:solidFill>
                  <a:schemeClr val="tx1"/>
                </a:solidFill>
              </a:rPr>
              <a:t> and </a:t>
            </a:r>
            <a:r>
              <a:rPr lang="en-US" b="1" dirty="0">
                <a:solidFill>
                  <a:schemeClr val="tx1"/>
                </a:solidFill>
              </a:rPr>
              <a:t>describing</a:t>
            </a:r>
            <a:r>
              <a:rPr lang="en-US" dirty="0">
                <a:solidFill>
                  <a:schemeClr val="tx1"/>
                </a:solidFill>
              </a:rPr>
              <a:t> how it is </a:t>
            </a:r>
            <a:r>
              <a:rPr lang="en-US" b="1" dirty="0">
                <a:solidFill>
                  <a:schemeClr val="tx1"/>
                </a:solidFill>
              </a:rPr>
              <a:t>important</a:t>
            </a:r>
            <a:r>
              <a:rPr lang="en-US" dirty="0">
                <a:solidFill>
                  <a:schemeClr val="tx1"/>
                </a:solidFill>
              </a:rPr>
              <a:t> to MRI .” </a:t>
            </a:r>
            <a:endParaRPr lang="en-US" sz="1600" dirty="0">
              <a:solidFill>
                <a:schemeClr val="tx1"/>
              </a:solidFill>
              <a:ea typeface="+mn-lt"/>
              <a:cs typeface="+mn-lt"/>
            </a:endParaRPr>
          </a:p>
        </p:txBody>
      </p:sp>
      <p:sp>
        <p:nvSpPr>
          <p:cNvPr id="20" name="Right Arrow 19"/>
          <p:cNvSpPr/>
          <p:nvPr/>
        </p:nvSpPr>
        <p:spPr>
          <a:xfrm rot="2051860">
            <a:off x="5359614" y="2036886"/>
            <a:ext cx="489205" cy="248088"/>
          </a:xfrm>
          <a:prstGeom prst="rightArrow">
            <a:avLst/>
          </a:prstGeom>
          <a:solidFill>
            <a:srgbClr val="9E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6623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animEffect transition="in" filter="fade">
                                      <p:cBhvr>
                                        <p:cTn id="9" dur="500"/>
                                        <p:tgtEl>
                                          <p:spTgt spid="8"/>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par>
                                <p:cTn id="16" presetID="1" presetClass="exit" presetSubtype="0" fill="hold" nodeType="withEffect">
                                  <p:stCondLst>
                                    <p:cond delay="0"/>
                                  </p:stCondLst>
                                  <p:childTnLst>
                                    <p:set>
                                      <p:cBhvr>
                                        <p:cTn id="17" dur="1" fill="hold">
                                          <p:stCondLst>
                                            <p:cond delay="0"/>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11"/>
                                        </p:tgtEl>
                                      </p:cBhvr>
                                    </p:animEffect>
                                    <p:set>
                                      <p:cBhvr>
                                        <p:cTn id="25" dur="1" fill="hold">
                                          <p:stCondLst>
                                            <p:cond delay="499"/>
                                          </p:stCondLst>
                                        </p:cTn>
                                        <p:tgtEl>
                                          <p:spTgt spid="11"/>
                                        </p:tgtEl>
                                        <p:attrNameLst>
                                          <p:attrName>style.visibility</p:attrName>
                                        </p:attrNameLst>
                                      </p:cBhvr>
                                      <p:to>
                                        <p:strVal val="hidden"/>
                                      </p:to>
                                    </p:set>
                                  </p:childTnLst>
                                </p:cTn>
                              </p:par>
                              <p:par>
                                <p:cTn id="26" presetID="10" presetClass="exit" presetSubtype="0" fill="hold" grpId="1" nodeType="withEffect">
                                  <p:stCondLst>
                                    <p:cond delay="0"/>
                                  </p:stCondLst>
                                  <p:childTnLst>
                                    <p:animEffect transition="out" filter="fade">
                                      <p:cBhvr>
                                        <p:cTn id="27" dur="500"/>
                                        <p:tgtEl>
                                          <p:spTgt spid="5"/>
                                        </p:tgtEl>
                                      </p:cBhvr>
                                    </p:animEffect>
                                    <p:set>
                                      <p:cBhvr>
                                        <p:cTn id="28" dur="1" fill="hold">
                                          <p:stCondLst>
                                            <p:cond delay="499"/>
                                          </p:stCondLst>
                                        </p:cTn>
                                        <p:tgtEl>
                                          <p:spTgt spid="5"/>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500"/>
                                        <p:tgtEl>
                                          <p:spTgt spid="8"/>
                                        </p:tgtEl>
                                      </p:cBhvr>
                                    </p:animEffect>
                                    <p:set>
                                      <p:cBhvr>
                                        <p:cTn id="31" dur="1" fill="hold">
                                          <p:stCondLst>
                                            <p:cond delay="499"/>
                                          </p:stCondLst>
                                        </p:cTn>
                                        <p:tgtEl>
                                          <p:spTgt spid="8"/>
                                        </p:tgtEl>
                                        <p:attrNameLst>
                                          <p:attrName>style.visibility</p:attrName>
                                        </p:attrNameLst>
                                      </p:cBhvr>
                                      <p:to>
                                        <p:strVal val="hidden"/>
                                      </p:to>
                                    </p:set>
                                  </p:childTnLst>
                                </p:cTn>
                              </p:par>
                              <p:par>
                                <p:cTn id="32" presetID="1"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16"/>
                                        </p:tgtEl>
                                      </p:cBhvr>
                                    </p:animEffect>
                                    <p:set>
                                      <p:cBhvr>
                                        <p:cTn id="40" dur="1" fill="hold">
                                          <p:stCondLst>
                                            <p:cond delay="499"/>
                                          </p:stCondLst>
                                        </p:cTn>
                                        <p:tgtEl>
                                          <p:spTgt spid="16"/>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500"/>
                                        <p:tgtEl>
                                          <p:spTgt spid="14"/>
                                        </p:tgtEl>
                                      </p:cBhvr>
                                    </p:animEffect>
                                    <p:set>
                                      <p:cBhvr>
                                        <p:cTn id="43" dur="1" fill="hold">
                                          <p:stCondLst>
                                            <p:cond delay="499"/>
                                          </p:stCondLst>
                                        </p:cTn>
                                        <p:tgtEl>
                                          <p:spTgt spid="14"/>
                                        </p:tgtEl>
                                        <p:attrNameLst>
                                          <p:attrName>style.visibility</p:attrName>
                                        </p:attrNameLst>
                                      </p:cBhvr>
                                      <p:to>
                                        <p:strVal val="hidden"/>
                                      </p:to>
                                    </p:set>
                                  </p:childTnLst>
                                </p:cTn>
                              </p:par>
                              <p:par>
                                <p:cTn id="44" presetID="1" presetClass="entr" presetSubtype="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1" nodeType="clickEffect">
                                  <p:stCondLst>
                                    <p:cond delay="0"/>
                                  </p:stCondLst>
                                  <p:childTnLst>
                                    <p:animEffect transition="out" filter="fade">
                                      <p:cBhvr>
                                        <p:cTn id="53" dur="500"/>
                                        <p:tgtEl>
                                          <p:spTgt spid="9"/>
                                        </p:tgtEl>
                                      </p:cBhvr>
                                    </p:animEffect>
                                    <p:set>
                                      <p:cBhvr>
                                        <p:cTn id="54" dur="1" fill="hold">
                                          <p:stCondLst>
                                            <p:cond delay="499"/>
                                          </p:stCondLst>
                                        </p:cTn>
                                        <p:tgtEl>
                                          <p:spTgt spid="9"/>
                                        </p:tgtEl>
                                        <p:attrNameLst>
                                          <p:attrName>style.visibility</p:attrName>
                                        </p:attrNameLst>
                                      </p:cBhvr>
                                      <p:to>
                                        <p:strVal val="hidden"/>
                                      </p:to>
                                    </p:set>
                                  </p:childTnLst>
                                </p:cTn>
                              </p:par>
                              <p:par>
                                <p:cTn id="55" presetID="10" presetClass="exit" presetSubtype="0" fill="hold" grpId="1" nodeType="withEffect">
                                  <p:stCondLst>
                                    <p:cond delay="0"/>
                                  </p:stCondLst>
                                  <p:childTnLst>
                                    <p:animEffect transition="out" filter="fade">
                                      <p:cBhvr>
                                        <p:cTn id="56" dur="500"/>
                                        <p:tgtEl>
                                          <p:spTgt spid="13"/>
                                        </p:tgtEl>
                                      </p:cBhvr>
                                    </p:animEffect>
                                    <p:set>
                                      <p:cBhvr>
                                        <p:cTn id="57" dur="1" fill="hold">
                                          <p:stCondLst>
                                            <p:cond delay="499"/>
                                          </p:stCondLst>
                                        </p:cTn>
                                        <p:tgtEl>
                                          <p:spTgt spid="13"/>
                                        </p:tgtEl>
                                        <p:attrNameLst>
                                          <p:attrName>style.visibility</p:attrName>
                                        </p:attrNameLst>
                                      </p:cBhvr>
                                      <p:to>
                                        <p:strVal val="hidden"/>
                                      </p:to>
                                    </p:set>
                                  </p:childTnLst>
                                </p:cTn>
                              </p:par>
                              <p:par>
                                <p:cTn id="58" presetID="10" presetClass="exit" presetSubtype="0" fill="hold" grpId="2" nodeType="withEffect">
                                  <p:stCondLst>
                                    <p:cond delay="0"/>
                                  </p:stCondLst>
                                  <p:childTnLst>
                                    <p:animEffect transition="out" filter="fade">
                                      <p:cBhvr>
                                        <p:cTn id="59" dur="500"/>
                                        <p:tgtEl>
                                          <p:spTgt spid="13"/>
                                        </p:tgtEl>
                                      </p:cBhvr>
                                    </p:animEffect>
                                    <p:set>
                                      <p:cBhvr>
                                        <p:cTn id="60" dur="1" fill="hold">
                                          <p:stCondLst>
                                            <p:cond delay="499"/>
                                          </p:stCondLst>
                                        </p:cTn>
                                        <p:tgtEl>
                                          <p:spTgt spid="13"/>
                                        </p:tgtEl>
                                        <p:attrNameLst>
                                          <p:attrName>style.visibility</p:attrName>
                                        </p:attrNameLst>
                                      </p:cBhvr>
                                      <p:to>
                                        <p:strVal val="hidden"/>
                                      </p:to>
                                    </p:set>
                                  </p:childTnLst>
                                </p:cTn>
                              </p:par>
                              <p:par>
                                <p:cTn id="61" presetID="1"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1" grpId="0" animBg="1"/>
      <p:bldP spid="11" grpId="1" animBg="1"/>
      <p:bldP spid="12" grpId="0" animBg="1"/>
      <p:bldP spid="12" grpId="1" animBg="1"/>
      <p:bldP spid="14" grpId="0" animBg="1"/>
      <p:bldP spid="14" grpId="1" animBg="1"/>
      <p:bldP spid="5" grpId="0" animBg="1"/>
      <p:bldP spid="5" grpId="1" animBg="1"/>
      <p:bldP spid="13" grpId="0" animBg="1"/>
      <p:bldP spid="13" grpId="1" animBg="1"/>
      <p:bldP spid="13" grpId="2" animBg="1"/>
      <p:bldP spid="6" grpId="0" animBg="1"/>
      <p:bldP spid="17" grpId="0" animBg="1"/>
      <p:bldP spid="18" grpId="0" animBg="1"/>
      <p:bldP spid="1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143000"/>
          </a:xfrm>
        </p:spPr>
        <p:txBody>
          <a:bodyPr>
            <a:normAutofit/>
          </a:bodyPr>
          <a:lstStyle/>
          <a:p>
            <a:r>
              <a:rPr lang="en-US" dirty="0">
                <a:ea typeface="ＭＳ Ｐゴシック"/>
              </a:rPr>
              <a:t>Lab 2-4 Feedback &amp; Future Applications</a:t>
            </a:r>
            <a:endParaRPr lang="en-US" dirty="0"/>
          </a:p>
        </p:txBody>
      </p:sp>
      <p:sp>
        <p:nvSpPr>
          <p:cNvPr id="3" name="Content Placeholder 2"/>
          <p:cNvSpPr>
            <a:spLocks noGrp="1"/>
          </p:cNvSpPr>
          <p:nvPr>
            <p:ph idx="1"/>
          </p:nvPr>
        </p:nvSpPr>
        <p:spPr/>
        <p:txBody>
          <a:bodyPr/>
          <a:lstStyle/>
          <a:p>
            <a:pPr marL="457200" lvl="1" indent="0" algn="ctr">
              <a:buNone/>
            </a:pPr>
            <a:endParaRPr lang="en-US" sz="3200" dirty="0"/>
          </a:p>
          <a:p>
            <a:pPr marL="457200" lvl="1" indent="0" algn="ctr">
              <a:buNone/>
            </a:pPr>
            <a:endParaRPr lang="en-US" sz="3200" dirty="0"/>
          </a:p>
          <a:p>
            <a:pPr marL="457200" lvl="1" indent="0" algn="ctr">
              <a:buNone/>
            </a:pPr>
            <a:endParaRPr lang="en-US" sz="3200" dirty="0"/>
          </a:p>
        </p:txBody>
      </p:sp>
      <p:pic>
        <p:nvPicPr>
          <p:cNvPr id="6" name="Picture 6" descr="A picture containing person, indoor, man, video&#10;&#10;Description generated with very high confidence">
            <a:extLst>
              <a:ext uri="{FF2B5EF4-FFF2-40B4-BE49-F238E27FC236}">
                <a16:creationId xmlns:a16="http://schemas.microsoft.com/office/drawing/2014/main" id="{4C865016-101C-40C4-96FC-339A2A9D9CDB}"/>
              </a:ext>
            </a:extLst>
          </p:cNvPr>
          <p:cNvPicPr>
            <a:picLocks noChangeAspect="1"/>
          </p:cNvPicPr>
          <p:nvPr/>
        </p:nvPicPr>
        <p:blipFill>
          <a:blip r:embed="rId5"/>
          <a:stretch>
            <a:fillRect/>
          </a:stretch>
        </p:blipFill>
        <p:spPr>
          <a:xfrm>
            <a:off x="9269070" y="1912785"/>
            <a:ext cx="2713957" cy="3575283"/>
          </a:xfrm>
          <a:prstGeom prst="rect">
            <a:avLst/>
          </a:prstGeom>
        </p:spPr>
      </p:pic>
      <p:pic>
        <p:nvPicPr>
          <p:cNvPr id="8" name="Picture 8" descr="A person standing posing for the camera&#10;&#10;Description generated with very high confidence">
            <a:extLst>
              <a:ext uri="{FF2B5EF4-FFF2-40B4-BE49-F238E27FC236}">
                <a16:creationId xmlns:a16="http://schemas.microsoft.com/office/drawing/2014/main" id="{E54CEA14-3664-4D79-ADDE-3BF79AC7C091}"/>
              </a:ext>
            </a:extLst>
          </p:cNvPr>
          <p:cNvPicPr>
            <a:picLocks noChangeAspect="1"/>
          </p:cNvPicPr>
          <p:nvPr/>
        </p:nvPicPr>
        <p:blipFill>
          <a:blip r:embed="rId6"/>
          <a:stretch>
            <a:fillRect/>
          </a:stretch>
        </p:blipFill>
        <p:spPr>
          <a:xfrm>
            <a:off x="6560903" y="1912785"/>
            <a:ext cx="2654572" cy="3566740"/>
          </a:xfrm>
          <a:prstGeom prst="rect">
            <a:avLst/>
          </a:prstGeom>
        </p:spPr>
      </p:pic>
      <p:sp>
        <p:nvSpPr>
          <p:cNvPr id="15" name="TextBox 14">
            <a:extLst>
              <a:ext uri="{FF2B5EF4-FFF2-40B4-BE49-F238E27FC236}">
                <a16:creationId xmlns:a16="http://schemas.microsoft.com/office/drawing/2014/main" id="{524F8CEE-D538-4A4C-972A-604CCA98F5C8}"/>
              </a:ext>
            </a:extLst>
          </p:cNvPr>
          <p:cNvSpPr txBox="1"/>
          <p:nvPr/>
        </p:nvSpPr>
        <p:spPr>
          <a:xfrm>
            <a:off x="283028" y="1240970"/>
            <a:ext cx="585651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AutoNum type="arabicPeriod"/>
            </a:pPr>
            <a:endParaRPr lang="en-US" sz="2800" dirty="0">
              <a:cs typeface="Arial"/>
            </a:endParaRPr>
          </a:p>
        </p:txBody>
      </p:sp>
      <p:sp>
        <p:nvSpPr>
          <p:cNvPr id="17" name="TextBox 16">
            <a:extLst>
              <a:ext uri="{FF2B5EF4-FFF2-40B4-BE49-F238E27FC236}">
                <a16:creationId xmlns:a16="http://schemas.microsoft.com/office/drawing/2014/main" id="{F0C52734-E1D2-4501-988F-BBA198214559}"/>
              </a:ext>
            </a:extLst>
          </p:cNvPr>
          <p:cNvSpPr txBox="1"/>
          <p:nvPr/>
        </p:nvSpPr>
        <p:spPr>
          <a:xfrm>
            <a:off x="150345" y="1237685"/>
            <a:ext cx="6998898" cy="43396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a:buChar char="§"/>
            </a:pPr>
            <a:r>
              <a:rPr lang="en-US" sz="2800" dirty="0">
                <a:cs typeface="Calibri"/>
              </a:rPr>
              <a:t>Undergraduate medical imaging students:</a:t>
            </a:r>
          </a:p>
          <a:p>
            <a:pPr marL="800100" lvl="1" indent="-342900">
              <a:buFont typeface="Wingdings"/>
              <a:buChar char="§"/>
            </a:pPr>
            <a:r>
              <a:rPr lang="en-US" sz="2400" b="1" dirty="0">
                <a:cs typeface="Calibri"/>
              </a:rPr>
              <a:t>Bone Densitometry (BD)</a:t>
            </a:r>
          </a:p>
          <a:p>
            <a:pPr marL="800100" lvl="1" indent="-342900">
              <a:buFont typeface="Wingdings"/>
              <a:buChar char="§"/>
            </a:pPr>
            <a:r>
              <a:rPr lang="en-US" sz="2400" b="1" dirty="0">
                <a:cs typeface="Calibri"/>
              </a:rPr>
              <a:t>Cardiac Interventional (CI)</a:t>
            </a:r>
          </a:p>
          <a:p>
            <a:pPr marL="800100" lvl="1" indent="-342900">
              <a:buFont typeface="Wingdings"/>
              <a:buChar char="§"/>
            </a:pPr>
            <a:r>
              <a:rPr lang="en-US" sz="2400" dirty="0">
                <a:cs typeface="Calibri"/>
              </a:rPr>
              <a:t>Computed Tomography (CT)</a:t>
            </a:r>
          </a:p>
          <a:p>
            <a:pPr marL="800100" lvl="1" indent="-342900">
              <a:buFont typeface="Wingdings"/>
              <a:buChar char="§"/>
            </a:pPr>
            <a:r>
              <a:rPr lang="en-US" sz="2400" dirty="0">
                <a:cs typeface="Calibri"/>
              </a:rPr>
              <a:t>Nuclear Medicine (NMT)</a:t>
            </a:r>
          </a:p>
          <a:p>
            <a:pPr marL="800100" lvl="1" indent="-342900">
              <a:buFont typeface="Wingdings"/>
              <a:buChar char="§"/>
            </a:pPr>
            <a:r>
              <a:rPr lang="en-US" sz="2400" dirty="0">
                <a:cs typeface="Calibri"/>
              </a:rPr>
              <a:t>Magnetic Resonance Imaging (MRI)</a:t>
            </a:r>
          </a:p>
          <a:p>
            <a:pPr marL="800100" lvl="1" indent="-342900">
              <a:buFont typeface="Wingdings"/>
              <a:buChar char="§"/>
            </a:pPr>
            <a:r>
              <a:rPr lang="en-US" sz="2400" b="1" dirty="0">
                <a:cs typeface="Calibri"/>
              </a:rPr>
              <a:t>Mammography (M)</a:t>
            </a:r>
          </a:p>
          <a:p>
            <a:pPr marL="800100" lvl="1" indent="-342900">
              <a:buFont typeface="Wingdings"/>
              <a:buChar char="§"/>
            </a:pPr>
            <a:r>
              <a:rPr lang="en-US" sz="2400" dirty="0">
                <a:cs typeface="Calibri"/>
              </a:rPr>
              <a:t>Vascular Interventional (VI)</a:t>
            </a:r>
          </a:p>
          <a:p>
            <a:pPr marL="800100" lvl="1" indent="-342900">
              <a:buFont typeface="Wingdings"/>
              <a:buChar char="Ø"/>
            </a:pPr>
            <a:endParaRPr lang="en-US" sz="2400" u="sng" dirty="0">
              <a:cs typeface="Calibri"/>
            </a:endParaRPr>
          </a:p>
          <a:p>
            <a:pPr marL="800100" lvl="1" indent="-342900">
              <a:buFont typeface="Wingdings"/>
              <a:buChar char="ü"/>
            </a:pPr>
            <a:r>
              <a:rPr lang="en-US" sz="2800" u="sng" dirty="0">
                <a:cs typeface="Calibri"/>
              </a:rPr>
              <a:t>Ultrasound (US)</a:t>
            </a:r>
          </a:p>
          <a:p>
            <a:pPr marL="800100" lvl="1" indent="-342900">
              <a:buFont typeface="Wingdings"/>
              <a:buChar char="ü"/>
            </a:pPr>
            <a:r>
              <a:rPr lang="en-US" sz="2800" u="sng" dirty="0">
                <a:cs typeface="Calibri"/>
              </a:rPr>
              <a:t>Radiography (R)</a:t>
            </a:r>
          </a:p>
        </p:txBody>
      </p:sp>
      <p:sp>
        <p:nvSpPr>
          <p:cNvPr id="11" name="Speech Bubble: Rectangle with Corners Rounded 13">
            <a:extLst>
              <a:ext uri="{FF2B5EF4-FFF2-40B4-BE49-F238E27FC236}">
                <a16:creationId xmlns:a16="http://schemas.microsoft.com/office/drawing/2014/main" id="{BD80F706-CE41-4504-98D9-50A6D09ABA96}"/>
              </a:ext>
            </a:extLst>
          </p:cNvPr>
          <p:cNvSpPr/>
          <p:nvPr/>
        </p:nvSpPr>
        <p:spPr>
          <a:xfrm flipH="1">
            <a:off x="6857077" y="2430767"/>
            <a:ext cx="5125950" cy="1817383"/>
          </a:xfrm>
          <a:prstGeom prst="wedgeRoundRectCallou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cs typeface="Calibri"/>
              </a:rPr>
              <a:t>"</a:t>
            </a:r>
            <a:r>
              <a:rPr lang="en-US" dirty="0">
                <a:solidFill>
                  <a:schemeClr val="tx1"/>
                </a:solidFill>
              </a:rPr>
              <a:t>During this lab I found it </a:t>
            </a:r>
            <a:r>
              <a:rPr lang="en-US" b="1" dirty="0">
                <a:solidFill>
                  <a:schemeClr val="tx1"/>
                </a:solidFill>
              </a:rPr>
              <a:t>beneficial to activate </a:t>
            </a:r>
            <a:r>
              <a:rPr lang="en-US" dirty="0">
                <a:solidFill>
                  <a:schemeClr val="tx1"/>
                </a:solidFill>
              </a:rPr>
              <a:t>the setting where the </a:t>
            </a:r>
            <a:r>
              <a:rPr lang="en-US" b="1" dirty="0">
                <a:solidFill>
                  <a:schemeClr val="tx1"/>
                </a:solidFill>
              </a:rPr>
              <a:t>anatomy selected is highlighted </a:t>
            </a:r>
            <a:r>
              <a:rPr lang="en-US" dirty="0">
                <a:solidFill>
                  <a:schemeClr val="tx1"/>
                </a:solidFill>
              </a:rPr>
              <a:t>but everything else is translucent. This was </a:t>
            </a:r>
            <a:r>
              <a:rPr lang="en-US" b="1" dirty="0">
                <a:solidFill>
                  <a:schemeClr val="tx1"/>
                </a:solidFill>
              </a:rPr>
              <a:t>helpful in understanding </a:t>
            </a:r>
            <a:r>
              <a:rPr lang="en-US" dirty="0">
                <a:solidFill>
                  <a:schemeClr val="tx1"/>
                </a:solidFill>
              </a:rPr>
              <a:t>its exact </a:t>
            </a:r>
            <a:r>
              <a:rPr lang="en-US" b="1" dirty="0">
                <a:solidFill>
                  <a:schemeClr val="tx1"/>
                </a:solidFill>
              </a:rPr>
              <a:t>location</a:t>
            </a:r>
            <a:r>
              <a:rPr lang="en-US" dirty="0">
                <a:solidFill>
                  <a:schemeClr val="tx1"/>
                </a:solidFill>
              </a:rPr>
              <a:t> and how superficial or deep it lies within that particular organ.”</a:t>
            </a:r>
            <a:endParaRPr lang="en-US" sz="1600" dirty="0">
              <a:solidFill>
                <a:schemeClr val="tx1"/>
              </a:solidFill>
              <a:ea typeface="+mn-lt"/>
              <a:cs typeface="+mn-lt"/>
            </a:endParaRPr>
          </a:p>
        </p:txBody>
      </p:sp>
      <p:pic>
        <p:nvPicPr>
          <p:cNvPr id="4" name="MR Students in VR Vid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5934074" y="1969935"/>
            <a:ext cx="6007347" cy="3319685"/>
          </a:xfrm>
          <a:prstGeom prst="rect">
            <a:avLst/>
          </a:prstGeom>
        </p:spPr>
      </p:pic>
      <p:sp>
        <p:nvSpPr>
          <p:cNvPr id="12" name="TextBox 11"/>
          <p:cNvSpPr txBox="1"/>
          <p:nvPr/>
        </p:nvSpPr>
        <p:spPr>
          <a:xfrm flipH="1">
            <a:off x="7888189" y="5510951"/>
            <a:ext cx="3364231" cy="261610"/>
          </a:xfrm>
          <a:prstGeom prst="rect">
            <a:avLst/>
          </a:prstGeom>
          <a:noFill/>
        </p:spPr>
        <p:txBody>
          <a:bodyPr wrap="square" rtlCol="0">
            <a:spAutoFit/>
          </a:bodyPr>
          <a:lstStyle/>
          <a:p>
            <a:r>
              <a:rPr lang="en-US" sz="1100" dirty="0"/>
              <a:t>3D </a:t>
            </a:r>
            <a:r>
              <a:rPr lang="en-US" sz="1100" dirty="0" err="1"/>
              <a:t>Organon</a:t>
            </a:r>
            <a:r>
              <a:rPr lang="en-US" sz="1100" dirty="0"/>
              <a:t> Anatomy Enterprise Edition</a:t>
            </a:r>
          </a:p>
        </p:txBody>
      </p:sp>
    </p:spTree>
    <p:extLst>
      <p:ext uri="{BB962C8B-B14F-4D97-AF65-F5344CB8AC3E}">
        <p14:creationId xmlns:p14="http://schemas.microsoft.com/office/powerpoint/2010/main" val="361385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mediacall" presetSubtype="0" fill="hold" nodeType="withEffect">
                                  <p:stCondLst>
                                    <p:cond delay="0"/>
                                  </p:stCondLst>
                                  <p:childTnLst>
                                    <p:cmd type="call" cmd="playFrom(0.0)">
                                      <p:cBhvr>
                                        <p:cTn id="16" dur="1987" fill="hold"/>
                                        <p:tgtEl>
                                          <p:spTgt spid="4"/>
                                        </p:tgtEl>
                                      </p:cBhvr>
                                    </p:cmd>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4"/>
                                        </p:tgtEl>
                                        <p:attrNameLst>
                                          <p:attrName>style.visibility</p:attrName>
                                        </p:attrNameLst>
                                      </p:cBhvr>
                                      <p:to>
                                        <p:strVal val="hidden"/>
                                      </p:to>
                                    </p:set>
                                    <p:cmd type="call" cmd="stop">
                                      <p:cBhvr>
                                        <p:cTn id="21" dur="1">
                                          <p:stCondLst>
                                            <p:cond delay="0"/>
                                          </p:stCondLst>
                                        </p:cTn>
                                        <p:tgtEl>
                                          <p:spTgt spid="4"/>
                                        </p:tgtEl>
                                      </p:cBhvr>
                                    </p:cmd>
                                  </p:childTnLst>
                                </p:cTn>
                              </p:par>
                              <p:par>
                                <p:cTn id="22" presetID="1"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4" fill="hold" display="0">
                  <p:stCondLst>
                    <p:cond delay="indefinite"/>
                  </p:stCondLst>
                </p:cTn>
                <p:tgtEl>
                  <p:spTgt spid="4"/>
                </p:tgtEl>
              </p:cMediaNode>
            </p:video>
          </p:childTnLst>
        </p:cTn>
      </p:par>
    </p:tnLst>
    <p:bldLst>
      <p:bldP spid="11" grpId="0" animBg="1"/>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7086"/>
            <a:ext cx="10972800" cy="1143000"/>
          </a:xfrm>
        </p:spPr>
        <p:txBody>
          <a:bodyPr>
            <a:normAutofit/>
          </a:bodyPr>
          <a:lstStyle/>
          <a:p>
            <a:r>
              <a:rPr lang="en-US" dirty="0">
                <a:effectLst/>
                <a:ea typeface="ＭＳ Ｐゴシック"/>
              </a:rPr>
              <a:t>VR at the Medical Library</a:t>
            </a:r>
            <a:endParaRPr lang="en-US" dirty="0">
              <a:effectLst/>
            </a:endParaRPr>
          </a:p>
        </p:txBody>
      </p:sp>
      <p:sp>
        <p:nvSpPr>
          <p:cNvPr id="3" name="Content Placeholder 2"/>
          <p:cNvSpPr>
            <a:spLocks noGrp="1"/>
          </p:cNvSpPr>
          <p:nvPr>
            <p:ph idx="1"/>
          </p:nvPr>
        </p:nvSpPr>
        <p:spPr>
          <a:xfrm>
            <a:off x="609600" y="1357439"/>
            <a:ext cx="10972800" cy="1143000"/>
          </a:xfrm>
        </p:spPr>
        <p:txBody>
          <a:bodyPr/>
          <a:lstStyle/>
          <a:p>
            <a:pPr marL="457200" lvl="1" indent="0" algn="ctr">
              <a:buNone/>
            </a:pPr>
            <a:endParaRPr lang="en-US" sz="3200" dirty="0"/>
          </a:p>
          <a:p>
            <a:pPr marL="457200" lvl="1" indent="0" algn="ctr">
              <a:buNone/>
            </a:pPr>
            <a:endParaRPr lang="en-US" sz="3200" dirty="0"/>
          </a:p>
          <a:p>
            <a:pPr marL="457200" lvl="1" indent="0" algn="ctr">
              <a:buNone/>
            </a:pPr>
            <a:endParaRPr lang="en-US" sz="3200" dirty="0"/>
          </a:p>
        </p:txBody>
      </p:sp>
      <p:sp>
        <p:nvSpPr>
          <p:cNvPr id="4" name="TextBox 3">
            <a:extLst>
              <a:ext uri="{FF2B5EF4-FFF2-40B4-BE49-F238E27FC236}">
                <a16:creationId xmlns:a16="http://schemas.microsoft.com/office/drawing/2014/main" id="{DD677D98-B75A-4E5B-8F8D-90E287DD2E80}"/>
              </a:ext>
            </a:extLst>
          </p:cNvPr>
          <p:cNvSpPr txBox="1"/>
          <p:nvPr/>
        </p:nvSpPr>
        <p:spPr>
          <a:xfrm>
            <a:off x="4053705" y="1412441"/>
            <a:ext cx="4084589"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6600" dirty="0"/>
              <a:t>Questions?</a:t>
            </a:r>
            <a:endParaRPr lang="en-US" sz="6600" dirty="0">
              <a:cs typeface="Calibri"/>
            </a:endParaRPr>
          </a:p>
        </p:txBody>
      </p:sp>
      <p:sp>
        <p:nvSpPr>
          <p:cNvPr id="5" name="TextBox 4">
            <a:extLst>
              <a:ext uri="{FF2B5EF4-FFF2-40B4-BE49-F238E27FC236}">
                <a16:creationId xmlns:a16="http://schemas.microsoft.com/office/drawing/2014/main" id="{DD677D98-B75A-4E5B-8F8D-90E287DD2E80}"/>
              </a:ext>
            </a:extLst>
          </p:cNvPr>
          <p:cNvSpPr txBox="1"/>
          <p:nvPr/>
        </p:nvSpPr>
        <p:spPr>
          <a:xfrm>
            <a:off x="3967978" y="1412441"/>
            <a:ext cx="4594995"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6600" dirty="0"/>
              <a:t>Thank you!</a:t>
            </a:r>
            <a:endParaRPr lang="en-US" sz="6600" dirty="0">
              <a:cs typeface="Calibri"/>
            </a:endParaRPr>
          </a:p>
        </p:txBody>
      </p:sp>
      <p:sp>
        <p:nvSpPr>
          <p:cNvPr id="6" name="TextBox 5">
            <a:extLst>
              <a:ext uri="{FF2B5EF4-FFF2-40B4-BE49-F238E27FC236}">
                <a16:creationId xmlns:a16="http://schemas.microsoft.com/office/drawing/2014/main" id="{9338C794-AD54-4C78-9E3B-78BBCC127095}"/>
              </a:ext>
            </a:extLst>
          </p:cNvPr>
          <p:cNvSpPr txBox="1"/>
          <p:nvPr/>
        </p:nvSpPr>
        <p:spPr>
          <a:xfrm>
            <a:off x="1476702" y="3258207"/>
            <a:ext cx="9238593" cy="1846659"/>
          </a:xfrm>
          <a:prstGeom prst="rect">
            <a:avLst/>
          </a:prstGeom>
          <a:noFill/>
        </p:spPr>
        <p:txBody>
          <a:bodyPr wrap="square" rtlCol="0">
            <a:spAutoFit/>
          </a:bodyPr>
          <a:lstStyle/>
          <a:p>
            <a:r>
              <a:rPr lang="en-US" sz="2400" dirty="0"/>
              <a:t>Nexus Collaborative Learning Lab: </a:t>
            </a:r>
            <a:r>
              <a:rPr lang="en-US" sz="2400" dirty="0">
                <a:hlinkClick r:id="rId3"/>
              </a:rPr>
              <a:t>https://library.mednet.iu.edu/nexus/</a:t>
            </a:r>
            <a:endParaRPr lang="en-US" sz="2400" dirty="0"/>
          </a:p>
          <a:p>
            <a:pPr marL="342900" indent="-342900">
              <a:buFont typeface="Arial" panose="020B0604020202020204" pitchFamily="34" charset="0"/>
              <a:buChar char="•"/>
            </a:pPr>
            <a:r>
              <a:rPr lang="en-US" sz="2400" dirty="0"/>
              <a:t>3D Printing Service Guide: </a:t>
            </a:r>
            <a:r>
              <a:rPr lang="en-US" sz="2400" dirty="0">
                <a:hlinkClick r:id="rId4"/>
              </a:rPr>
              <a:t>http://iupui.libguides.com/3Dprinting</a:t>
            </a:r>
            <a:endParaRPr lang="en-US" sz="2400" dirty="0"/>
          </a:p>
          <a:p>
            <a:pPr marL="342900" indent="-342900">
              <a:buFont typeface="Arial" panose="020B0604020202020204" pitchFamily="34" charset="0"/>
              <a:buChar char="•"/>
            </a:pPr>
            <a:r>
              <a:rPr lang="en-US" sz="2400" dirty="0"/>
              <a:t>VR Service Guide: </a:t>
            </a:r>
            <a:r>
              <a:rPr lang="en-US" sz="2400" dirty="0">
                <a:hlinkClick r:id="rId5"/>
              </a:rPr>
              <a:t>https://iupui.libguides.com/VRAR</a:t>
            </a:r>
            <a:endParaRPr lang="en-US" sz="2400" dirty="0"/>
          </a:p>
          <a:p>
            <a:r>
              <a:rPr lang="en-US" sz="2400" dirty="0"/>
              <a:t>Email: </a:t>
            </a:r>
            <a:r>
              <a:rPr lang="en-US" sz="2400" dirty="0">
                <a:hlinkClick r:id="rId6"/>
              </a:rPr>
              <a:t>rlmltech@iu.edu</a:t>
            </a:r>
            <a:endParaRPr lang="en-US" sz="2400" dirty="0"/>
          </a:p>
          <a:p>
            <a:endParaRPr lang="en-US" dirty="0"/>
          </a:p>
        </p:txBody>
      </p:sp>
    </p:spTree>
    <p:extLst>
      <p:ext uri="{BB962C8B-B14F-4D97-AF65-F5344CB8AC3E}">
        <p14:creationId xmlns:p14="http://schemas.microsoft.com/office/powerpoint/2010/main" val="445276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IUSM bottom-banner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USM template.potx [Read-Only]" id="{571FD8A7-7B64-4074-8A75-ACFFDEA96040}" vid="{F0A3041C-FF34-494A-B5F8-5C36B60F06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IUsimAlliance100218</Template>
  <TotalTime>290</TotalTime>
  <Words>1869</Words>
  <Application>Microsoft Office PowerPoint</Application>
  <PresentationFormat>Widescreen</PresentationFormat>
  <Paragraphs>135</Paragraphs>
  <Slides>7</Slides>
  <Notes>7</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Symbol</vt:lpstr>
      <vt:lpstr>Wingdings</vt:lpstr>
      <vt:lpstr>IUSM bottom-banner template</vt:lpstr>
      <vt:lpstr>Library: Using VR to Enhance Anatomy Education for Medical Imaging Learners</vt:lpstr>
      <vt:lpstr>Introduction: VR in Medical Imaging </vt:lpstr>
      <vt:lpstr>VR at the Medical Library</vt:lpstr>
      <vt:lpstr>Development of VR Labs</vt:lpstr>
      <vt:lpstr>Implementation of VR Labs</vt:lpstr>
      <vt:lpstr>Lab 2-4 Feedback &amp; Future Applications</vt:lpstr>
      <vt:lpstr>VR at the Medical Library</vt:lpstr>
    </vt:vector>
  </TitlesOfParts>
  <Company>IU Health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IUSM Simulation Breakout Session</dc:title>
  <dc:creator>Lee, Nicole K</dc:creator>
  <cp:lastModifiedBy>Misquith, Chelsea</cp:lastModifiedBy>
  <cp:revision>785</cp:revision>
  <dcterms:created xsi:type="dcterms:W3CDTF">2020-02-20T18:02:51Z</dcterms:created>
  <dcterms:modified xsi:type="dcterms:W3CDTF">2020-05-07T19:54:07Z</dcterms:modified>
</cp:coreProperties>
</file>