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364" r:id="rId2"/>
    <p:sldId id="287" r:id="rId3"/>
    <p:sldId id="292" r:id="rId4"/>
    <p:sldId id="291" r:id="rId5"/>
    <p:sldId id="290" r:id="rId6"/>
    <p:sldId id="336" r:id="rId7"/>
    <p:sldId id="335" r:id="rId8"/>
    <p:sldId id="342" r:id="rId9"/>
    <p:sldId id="337" r:id="rId10"/>
    <p:sldId id="343" r:id="rId11"/>
    <p:sldId id="338" r:id="rId12"/>
    <p:sldId id="348" r:id="rId13"/>
    <p:sldId id="339" r:id="rId14"/>
    <p:sldId id="352" r:id="rId15"/>
    <p:sldId id="340" r:id="rId16"/>
    <p:sldId id="350" r:id="rId17"/>
    <p:sldId id="349" r:id="rId18"/>
    <p:sldId id="353" r:id="rId19"/>
    <p:sldId id="354" r:id="rId20"/>
    <p:sldId id="355" r:id="rId21"/>
    <p:sldId id="341" r:id="rId22"/>
    <p:sldId id="288" r:id="rId23"/>
    <p:sldId id="344" r:id="rId24"/>
    <p:sldId id="347" r:id="rId25"/>
    <p:sldId id="30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5" d="100"/>
          <a:sy n="95" d="100"/>
        </p:scale>
        <p:origin x="16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E05F61-1DC2-4132-89E0-99FBCF325E7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15D3FD-22CB-4368-A257-AA186F44A626}">
      <dgm:prSet/>
      <dgm:spPr/>
      <dgm:t>
        <a:bodyPr/>
        <a:lstStyle/>
        <a:p>
          <a:r>
            <a:rPr lang="en-GB" b="0" i="0">
              <a:solidFill>
                <a:schemeClr val="bg2"/>
              </a:solidFill>
            </a:rPr>
            <a:t>Students would benefit from more seating and whiteboards as currently the spaces are often busy. </a:t>
          </a:r>
          <a:endParaRPr lang="en-US">
            <a:solidFill>
              <a:schemeClr val="bg2"/>
            </a:solidFill>
          </a:endParaRPr>
        </a:p>
      </dgm:t>
    </dgm:pt>
    <dgm:pt modelId="{12684D55-58EA-4C9B-87D6-769A36722EE2}" type="parTrans" cxnId="{05BD07EF-D401-4FB2-BA46-C483646472EA}">
      <dgm:prSet/>
      <dgm:spPr/>
      <dgm:t>
        <a:bodyPr/>
        <a:lstStyle/>
        <a:p>
          <a:endParaRPr lang="en-US"/>
        </a:p>
      </dgm:t>
    </dgm:pt>
    <dgm:pt modelId="{F476BF3D-A817-42E0-9D41-825D9358A8DA}" type="sibTrans" cxnId="{05BD07EF-D401-4FB2-BA46-C483646472EA}">
      <dgm:prSet/>
      <dgm:spPr/>
      <dgm:t>
        <a:bodyPr/>
        <a:lstStyle/>
        <a:p>
          <a:endParaRPr lang="en-US"/>
        </a:p>
      </dgm:t>
    </dgm:pt>
    <dgm:pt modelId="{46711F6F-C572-4BA9-8239-E680EDFA4C33}">
      <dgm:prSet custT="1"/>
      <dgm:spPr>
        <a:solidFill>
          <a:schemeClr val="tx1"/>
        </a:solidFill>
      </dgm:spPr>
      <dgm:t>
        <a:bodyPr/>
        <a:lstStyle/>
        <a:p>
          <a:r>
            <a:rPr lang="en-GB" sz="1050" b="1" i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CAMPUS CENTER</a:t>
          </a:r>
          <a:endParaRPr lang="en-US" sz="105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37D7508-034A-4A87-98E7-20A88EA9B73F}" type="parTrans" cxnId="{893B2132-4B0C-433C-B2A0-5530CE5B7C32}">
      <dgm:prSet/>
      <dgm:spPr/>
      <dgm:t>
        <a:bodyPr/>
        <a:lstStyle/>
        <a:p>
          <a:endParaRPr lang="en-US"/>
        </a:p>
      </dgm:t>
    </dgm:pt>
    <dgm:pt modelId="{2E2219F6-FDE2-4B48-BBE2-68E8BA886C03}" type="sibTrans" cxnId="{893B2132-4B0C-433C-B2A0-5530CE5B7C32}">
      <dgm:prSet/>
      <dgm:spPr/>
      <dgm:t>
        <a:bodyPr/>
        <a:lstStyle/>
        <a:p>
          <a:endParaRPr lang="en-US"/>
        </a:p>
      </dgm:t>
    </dgm:pt>
    <dgm:pt modelId="{3F33F681-1685-4B68-9F3B-772137E342A4}">
      <dgm:prSet custT="1"/>
      <dgm:spPr>
        <a:solidFill>
          <a:schemeClr val="tx1"/>
        </a:solidFill>
      </dgm:spPr>
      <dgm:t>
        <a:bodyPr/>
        <a:lstStyle/>
        <a:p>
          <a:r>
            <a:rPr lang="en-GB" sz="1050" b="1" i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CAVANAUGH</a:t>
          </a:r>
          <a:endParaRPr lang="en-US" sz="105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D5DB3FC-018E-4F15-9701-84FEA4ADB26C}" type="parTrans" cxnId="{14F62391-1875-494A-B346-7F14A7041169}">
      <dgm:prSet/>
      <dgm:spPr/>
      <dgm:t>
        <a:bodyPr/>
        <a:lstStyle/>
        <a:p>
          <a:endParaRPr lang="en-US"/>
        </a:p>
      </dgm:t>
    </dgm:pt>
    <dgm:pt modelId="{62F70C55-F1F0-4CBF-9D41-FEFBE9A4F65B}" type="sibTrans" cxnId="{14F62391-1875-494A-B346-7F14A7041169}">
      <dgm:prSet/>
      <dgm:spPr/>
      <dgm:t>
        <a:bodyPr/>
        <a:lstStyle/>
        <a:p>
          <a:endParaRPr lang="en-US"/>
        </a:p>
      </dgm:t>
    </dgm:pt>
    <dgm:pt modelId="{191E0DE6-6D2F-4843-A957-5DC7BF5D4FFE}">
      <dgm:prSet/>
      <dgm:spPr/>
      <dgm:t>
        <a:bodyPr/>
        <a:lstStyle/>
        <a:p>
          <a:pPr rtl="0"/>
          <a:r>
            <a:rPr lang="en-GB" b="1" i="0">
              <a:solidFill>
                <a:schemeClr val="bg2"/>
              </a:solidFill>
              <a:latin typeface="Arial"/>
            </a:rPr>
            <a:t> </a:t>
          </a:r>
          <a:r>
            <a:rPr lang="en-GB" b="1" i="0">
              <a:solidFill>
                <a:schemeClr val="bg2"/>
              </a:solidFill>
            </a:rPr>
            <a:t>IT</a:t>
          </a:r>
          <a:r>
            <a:rPr lang="en-GB" b="0" i="0">
              <a:solidFill>
                <a:schemeClr val="bg2"/>
              </a:solidFill>
            </a:rPr>
            <a:t> has a lot of study spaces, but would greatly benefit from more whiteboards available"</a:t>
          </a:r>
          <a:endParaRPr lang="en-US">
            <a:solidFill>
              <a:schemeClr val="bg2"/>
            </a:solidFill>
          </a:endParaRPr>
        </a:p>
      </dgm:t>
    </dgm:pt>
    <dgm:pt modelId="{A223969F-E7C2-4C96-A4A2-6D753683CAF1}" type="parTrans" cxnId="{130EADA3-1D8A-4A68-B4F9-24268C8DAE0D}">
      <dgm:prSet/>
      <dgm:spPr/>
      <dgm:t>
        <a:bodyPr/>
        <a:lstStyle/>
        <a:p>
          <a:endParaRPr lang="en-US"/>
        </a:p>
      </dgm:t>
    </dgm:pt>
    <dgm:pt modelId="{C6FDBD42-A5F9-4919-BEAF-075F8AECFFD8}" type="sibTrans" cxnId="{130EADA3-1D8A-4A68-B4F9-24268C8DAE0D}">
      <dgm:prSet/>
      <dgm:spPr/>
      <dgm:t>
        <a:bodyPr/>
        <a:lstStyle/>
        <a:p>
          <a:endParaRPr lang="en-US"/>
        </a:p>
      </dgm:t>
    </dgm:pt>
    <dgm:pt modelId="{83E7DDC8-82B2-4EE5-9F88-6D6AD66DCEB5}">
      <dgm:prSet custT="1"/>
      <dgm:spPr>
        <a:solidFill>
          <a:schemeClr val="tx1"/>
        </a:solidFill>
      </dgm:spPr>
      <dgm:t>
        <a:bodyPr/>
        <a:lstStyle/>
        <a:p>
          <a:r>
            <a:rPr lang="en-GB" sz="1050" b="1" i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INNOVATION HALL</a:t>
          </a:r>
          <a:endParaRPr lang="en-US" sz="105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66C9438-CD6E-406D-8105-442C61A20B94}" type="parTrans" cxnId="{B6DB3DD9-58EA-4CB2-87E3-D8A1A727D0C0}">
      <dgm:prSet/>
      <dgm:spPr/>
      <dgm:t>
        <a:bodyPr/>
        <a:lstStyle/>
        <a:p>
          <a:endParaRPr lang="en-US"/>
        </a:p>
      </dgm:t>
    </dgm:pt>
    <dgm:pt modelId="{F2911A38-2D6B-4A51-A23C-8A9A2028C6A7}" type="sibTrans" cxnId="{B6DB3DD9-58EA-4CB2-87E3-D8A1A727D0C0}">
      <dgm:prSet/>
      <dgm:spPr/>
      <dgm:t>
        <a:bodyPr/>
        <a:lstStyle/>
        <a:p>
          <a:endParaRPr lang="en-US"/>
        </a:p>
      </dgm:t>
    </dgm:pt>
    <dgm:pt modelId="{34521DC3-3F3C-4C69-8E2E-C5634561DEDC}">
      <dgm:prSet/>
      <dgm:spPr/>
      <dgm:t>
        <a:bodyPr/>
        <a:lstStyle/>
        <a:p>
          <a:r>
            <a:rPr lang="en-GB" b="0" i="0">
              <a:solidFill>
                <a:schemeClr val="bg2"/>
              </a:solidFill>
            </a:rPr>
            <a:t>Needs additional rooms or spaces as when events or practices are happening, it can be hard to find spots. </a:t>
          </a:r>
          <a:endParaRPr lang="en-US">
            <a:solidFill>
              <a:schemeClr val="bg2"/>
            </a:solidFill>
          </a:endParaRPr>
        </a:p>
      </dgm:t>
    </dgm:pt>
    <dgm:pt modelId="{2DD85403-C104-4087-83E8-4D7E1BAD1DFA}" type="parTrans" cxnId="{5511363F-9403-4329-B1FB-E8DBA44C632B}">
      <dgm:prSet/>
      <dgm:spPr/>
      <dgm:t>
        <a:bodyPr/>
        <a:lstStyle/>
        <a:p>
          <a:endParaRPr lang="en-US"/>
        </a:p>
      </dgm:t>
    </dgm:pt>
    <dgm:pt modelId="{C1DC7C18-8E05-4B10-938E-79644E654A1A}" type="sibTrans" cxnId="{5511363F-9403-4329-B1FB-E8DBA44C632B}">
      <dgm:prSet/>
      <dgm:spPr/>
      <dgm:t>
        <a:bodyPr/>
        <a:lstStyle/>
        <a:p>
          <a:endParaRPr lang="en-US"/>
        </a:p>
      </dgm:t>
    </dgm:pt>
    <dgm:pt modelId="{44A39D74-8301-45BE-A56E-F04CEBEC5037}">
      <dgm:prSet custT="1"/>
      <dgm:spPr>
        <a:solidFill>
          <a:schemeClr val="tx1"/>
        </a:solidFill>
      </dgm:spPr>
      <dgm:t>
        <a:bodyPr/>
        <a:lstStyle/>
        <a:p>
          <a:r>
            <a:rPr lang="en-US" sz="105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SL/LD</a:t>
          </a:r>
        </a:p>
      </dgm:t>
    </dgm:pt>
    <dgm:pt modelId="{935C526D-E237-48D1-9175-9921A06F4C09}" type="parTrans" cxnId="{9E16B6CE-0470-4DAC-8612-0D6D3C4A0ECC}">
      <dgm:prSet/>
      <dgm:spPr/>
      <dgm:t>
        <a:bodyPr/>
        <a:lstStyle/>
        <a:p>
          <a:endParaRPr lang="en-US"/>
        </a:p>
      </dgm:t>
    </dgm:pt>
    <dgm:pt modelId="{76B44157-B849-4C0D-BF67-953EB734491B}" type="sibTrans" cxnId="{9E16B6CE-0470-4DAC-8612-0D6D3C4A0ECC}">
      <dgm:prSet/>
      <dgm:spPr/>
      <dgm:t>
        <a:bodyPr/>
        <a:lstStyle/>
        <a:p>
          <a:endParaRPr lang="en-US"/>
        </a:p>
      </dgm:t>
    </dgm:pt>
    <dgm:pt modelId="{94B4CF54-0AEB-4524-9373-D554062914B5}">
      <dgm:prSet/>
      <dgm:spPr/>
      <dgm:t>
        <a:bodyPr/>
        <a:lstStyle/>
        <a:p>
          <a:r>
            <a:rPr lang="en-GB" b="0" i="0">
              <a:solidFill>
                <a:schemeClr val="bg2"/>
              </a:solidFill>
            </a:rPr>
            <a:t>Most students would like more designated quiet space as it gets loud during peak hours. </a:t>
          </a:r>
          <a:endParaRPr lang="en-US">
            <a:solidFill>
              <a:schemeClr val="bg2"/>
            </a:solidFill>
          </a:endParaRPr>
        </a:p>
      </dgm:t>
    </dgm:pt>
    <dgm:pt modelId="{36A5DCFA-A9DC-492A-8EB5-4B5AD51C76A7}" type="parTrans" cxnId="{18BD6BA6-EB0D-41D3-B5A8-69F231F263F3}">
      <dgm:prSet/>
      <dgm:spPr/>
      <dgm:t>
        <a:bodyPr/>
        <a:lstStyle/>
        <a:p>
          <a:endParaRPr lang="en-US"/>
        </a:p>
      </dgm:t>
    </dgm:pt>
    <dgm:pt modelId="{D3E8502E-F934-4F9C-9C5D-BB8DE43FDD85}" type="sibTrans" cxnId="{18BD6BA6-EB0D-41D3-B5A8-69F231F263F3}">
      <dgm:prSet/>
      <dgm:spPr/>
      <dgm:t>
        <a:bodyPr/>
        <a:lstStyle/>
        <a:p>
          <a:endParaRPr lang="en-US"/>
        </a:p>
      </dgm:t>
    </dgm:pt>
    <dgm:pt modelId="{7DFAADAC-AF39-4A5D-AA28-FFE0341D6463}">
      <dgm:prSet/>
      <dgm:spPr/>
      <dgm:t>
        <a:bodyPr/>
        <a:lstStyle/>
        <a:p>
          <a:r>
            <a:rPr lang="en-GB" b="0" i="0">
              <a:solidFill>
                <a:schemeClr val="bg2"/>
              </a:solidFill>
            </a:rPr>
            <a:t>More study spaces for those in between classes, the current spaces become crowded easily. </a:t>
          </a:r>
          <a:endParaRPr lang="en-US">
            <a:solidFill>
              <a:schemeClr val="bg2"/>
            </a:solidFill>
          </a:endParaRPr>
        </a:p>
      </dgm:t>
    </dgm:pt>
    <dgm:pt modelId="{A60B2AF7-F402-48B4-99A1-60F4C70BC7DB}" type="parTrans" cxnId="{27059A18-323C-4C27-98E9-56F349CFF051}">
      <dgm:prSet/>
      <dgm:spPr/>
      <dgm:t>
        <a:bodyPr/>
        <a:lstStyle/>
        <a:p>
          <a:endParaRPr lang="en-US"/>
        </a:p>
      </dgm:t>
    </dgm:pt>
    <dgm:pt modelId="{C4F486FC-4CBB-447B-A75B-323EFD80DE47}" type="sibTrans" cxnId="{27059A18-323C-4C27-98E9-56F349CFF051}">
      <dgm:prSet/>
      <dgm:spPr/>
      <dgm:t>
        <a:bodyPr/>
        <a:lstStyle/>
        <a:p>
          <a:endParaRPr lang="en-US"/>
        </a:p>
      </dgm:t>
    </dgm:pt>
    <dgm:pt modelId="{35FEF970-97D5-4DAC-8BD6-A52CF85873D3}">
      <dgm:prSet custT="1"/>
      <dgm:spPr>
        <a:solidFill>
          <a:schemeClr val="tx1"/>
        </a:solidFill>
      </dgm:spPr>
      <dgm:t>
        <a:bodyPr/>
        <a:lstStyle/>
        <a:p>
          <a:r>
            <a:rPr lang="en-US" sz="105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NATATORIUM</a:t>
          </a:r>
        </a:p>
      </dgm:t>
    </dgm:pt>
    <dgm:pt modelId="{9F3C25DE-0A89-46E6-A652-9A1664011AFD}" type="parTrans" cxnId="{2F0AB73B-D650-4637-9B94-199E8C67B5D4}">
      <dgm:prSet/>
      <dgm:spPr/>
      <dgm:t>
        <a:bodyPr/>
        <a:lstStyle/>
        <a:p>
          <a:endParaRPr lang="en-US"/>
        </a:p>
      </dgm:t>
    </dgm:pt>
    <dgm:pt modelId="{2A781C54-D6CB-40C7-9400-EE2464CC9D84}" type="sibTrans" cxnId="{2F0AB73B-D650-4637-9B94-199E8C67B5D4}">
      <dgm:prSet/>
      <dgm:spPr/>
      <dgm:t>
        <a:bodyPr/>
        <a:lstStyle/>
        <a:p>
          <a:endParaRPr lang="en-US"/>
        </a:p>
      </dgm:t>
    </dgm:pt>
    <dgm:pt modelId="{332DC9FE-DEC6-472A-95AC-DA85BE5FCBEA}">
      <dgm:prSet/>
      <dgm:spPr/>
      <dgm:t>
        <a:bodyPr/>
        <a:lstStyle/>
        <a:p>
          <a:r>
            <a:rPr lang="en-GB" b="0" i="0">
              <a:solidFill>
                <a:schemeClr val="bg2"/>
              </a:solidFill>
            </a:rPr>
            <a:t>Needs more private study spaces and collaborative areas.</a:t>
          </a:r>
          <a:endParaRPr lang="en-US">
            <a:solidFill>
              <a:schemeClr val="bg2"/>
            </a:solidFill>
          </a:endParaRPr>
        </a:p>
      </dgm:t>
    </dgm:pt>
    <dgm:pt modelId="{12A56135-37B2-4DD2-A5BB-3EAD127544DB}" type="parTrans" cxnId="{04696746-C852-4F62-B81B-CC8023B6A618}">
      <dgm:prSet/>
      <dgm:spPr/>
      <dgm:t>
        <a:bodyPr/>
        <a:lstStyle/>
        <a:p>
          <a:endParaRPr lang="en-US"/>
        </a:p>
      </dgm:t>
    </dgm:pt>
    <dgm:pt modelId="{47324E39-2850-4553-B16B-DDAFCEF506DA}" type="sibTrans" cxnId="{04696746-C852-4F62-B81B-CC8023B6A618}">
      <dgm:prSet/>
      <dgm:spPr/>
      <dgm:t>
        <a:bodyPr/>
        <a:lstStyle/>
        <a:p>
          <a:endParaRPr lang="en-US"/>
        </a:p>
      </dgm:t>
    </dgm:pt>
    <dgm:pt modelId="{8EEC0E16-5CB6-4F8E-AD8E-E57175C38C86}">
      <dgm:prSet custT="1"/>
      <dgm:spPr>
        <a:solidFill>
          <a:schemeClr val="tx1"/>
        </a:solidFill>
      </dgm:spPr>
      <dgm:t>
        <a:bodyPr/>
        <a:lstStyle/>
        <a:p>
          <a:r>
            <a:rPr lang="en-US" sz="105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LIBRARY</a:t>
          </a:r>
        </a:p>
      </dgm:t>
    </dgm:pt>
    <dgm:pt modelId="{DC848967-AB2A-4D29-90E1-BB51BD04DA7A}" type="parTrans" cxnId="{5CE67B5A-AA37-44D2-A5CF-7E7F6B43DB4A}">
      <dgm:prSet/>
      <dgm:spPr/>
      <dgm:t>
        <a:bodyPr/>
        <a:lstStyle/>
        <a:p>
          <a:endParaRPr lang="en-US"/>
        </a:p>
      </dgm:t>
    </dgm:pt>
    <dgm:pt modelId="{447DCE4F-402E-4556-9A03-DEF02714E80E}" type="sibTrans" cxnId="{5CE67B5A-AA37-44D2-A5CF-7E7F6B43DB4A}">
      <dgm:prSet/>
      <dgm:spPr/>
      <dgm:t>
        <a:bodyPr/>
        <a:lstStyle/>
        <a:p>
          <a:endParaRPr lang="en-US"/>
        </a:p>
      </dgm:t>
    </dgm:pt>
    <dgm:pt modelId="{09660B09-CCE8-46A6-B2A7-3154449D5471}">
      <dgm:prSet/>
      <dgm:spPr/>
      <dgm:t>
        <a:bodyPr/>
        <a:lstStyle/>
        <a:p>
          <a:r>
            <a:rPr lang="en-GB" b="0" i="0">
              <a:solidFill>
                <a:schemeClr val="bg2"/>
              </a:solidFill>
            </a:rPr>
            <a:t>More comfortable seating such as bean bags and fixing outlets on the 3rd and 4th floor. </a:t>
          </a:r>
          <a:endParaRPr lang="en-US">
            <a:solidFill>
              <a:schemeClr val="bg2"/>
            </a:solidFill>
          </a:endParaRPr>
        </a:p>
      </dgm:t>
    </dgm:pt>
    <dgm:pt modelId="{37A82116-D290-4093-B03F-95CDD781C3E9}" type="parTrans" cxnId="{23F10997-7F23-4FC3-8C93-78FD1140FD4E}">
      <dgm:prSet/>
      <dgm:spPr/>
      <dgm:t>
        <a:bodyPr/>
        <a:lstStyle/>
        <a:p>
          <a:endParaRPr lang="en-US"/>
        </a:p>
      </dgm:t>
    </dgm:pt>
    <dgm:pt modelId="{44C6F78C-AAD3-45A3-827A-67A2FB4FD29F}" type="sibTrans" cxnId="{23F10997-7F23-4FC3-8C93-78FD1140FD4E}">
      <dgm:prSet/>
      <dgm:spPr/>
      <dgm:t>
        <a:bodyPr/>
        <a:lstStyle/>
        <a:p>
          <a:endParaRPr lang="en-US"/>
        </a:p>
      </dgm:t>
    </dgm:pt>
    <dgm:pt modelId="{E5AE01C3-AA52-4BDE-8BD7-EE8BAEE615DD}">
      <dgm:prSet/>
      <dgm:spPr>
        <a:solidFill>
          <a:schemeClr val="tx1"/>
        </a:solidFill>
      </dgm:spPr>
      <dgm:t>
        <a:bodyPr/>
        <a:lstStyle/>
        <a:p>
          <a:r>
            <a:rPr lang="en-US" b="1">
              <a:solidFill>
                <a:schemeClr val="bg1"/>
              </a:solidFill>
              <a:latin typeface="Arial"/>
            </a:rPr>
            <a:t>ICTC</a:t>
          </a:r>
          <a:endParaRPr lang="en-US" b="1">
            <a:solidFill>
              <a:schemeClr val="bg1"/>
            </a:solidFill>
          </a:endParaRPr>
        </a:p>
      </dgm:t>
    </dgm:pt>
    <dgm:pt modelId="{4D9A5842-8A7F-423B-BFC3-2C5057361502}" type="parTrans" cxnId="{DC76D3B9-EBBE-4640-B8B3-BB0B5CD19586}">
      <dgm:prSet/>
      <dgm:spPr/>
      <dgm:t>
        <a:bodyPr/>
        <a:lstStyle/>
        <a:p>
          <a:endParaRPr lang="en-US"/>
        </a:p>
      </dgm:t>
    </dgm:pt>
    <dgm:pt modelId="{57728477-F0C3-43E6-A373-38ADA9F8F0D1}" type="sibTrans" cxnId="{DC76D3B9-EBBE-4640-B8B3-BB0B5CD19586}">
      <dgm:prSet/>
      <dgm:spPr/>
      <dgm:t>
        <a:bodyPr/>
        <a:lstStyle/>
        <a:p>
          <a:endParaRPr lang="en-US"/>
        </a:p>
      </dgm:t>
    </dgm:pt>
    <dgm:pt modelId="{929C45FC-4034-4D9E-B473-2EA2859ABECA}" type="pres">
      <dgm:prSet presAssocID="{5AE05F61-1DC2-4132-89E0-99FBCF325E73}" presName="Name0" presStyleCnt="0">
        <dgm:presLayoutVars>
          <dgm:dir/>
          <dgm:animLvl val="lvl"/>
          <dgm:resizeHandles val="exact"/>
        </dgm:presLayoutVars>
      </dgm:prSet>
      <dgm:spPr/>
    </dgm:pt>
    <dgm:pt modelId="{0736ABBC-B1C9-4B9E-9D23-44136F0AF207}" type="pres">
      <dgm:prSet presAssocID="{44A39D74-8301-45BE-A56E-F04CEBEC5037}" presName="composite" presStyleCnt="0"/>
      <dgm:spPr/>
    </dgm:pt>
    <dgm:pt modelId="{43B5A8A4-3FBA-4AFD-83A8-1EB949594889}" type="pres">
      <dgm:prSet presAssocID="{44A39D74-8301-45BE-A56E-F04CEBEC5037}" presName="parTx" presStyleLbl="alignNode1" presStyleIdx="0" presStyleCnt="7">
        <dgm:presLayoutVars>
          <dgm:chMax val="0"/>
          <dgm:chPref val="0"/>
          <dgm:bulletEnabled val="1"/>
        </dgm:presLayoutVars>
      </dgm:prSet>
      <dgm:spPr/>
    </dgm:pt>
    <dgm:pt modelId="{EAE7A230-0A7F-41C1-9C78-AC3AB85FEBC8}" type="pres">
      <dgm:prSet presAssocID="{44A39D74-8301-45BE-A56E-F04CEBEC5037}" presName="desTx" presStyleLbl="alignAccFollowNode1" presStyleIdx="0" presStyleCnt="7">
        <dgm:presLayoutVars>
          <dgm:bulletEnabled val="1"/>
        </dgm:presLayoutVars>
      </dgm:prSet>
      <dgm:spPr/>
    </dgm:pt>
    <dgm:pt modelId="{D33DC7DA-F61D-4CB1-B221-B113EBBEA7DA}" type="pres">
      <dgm:prSet presAssocID="{76B44157-B849-4C0D-BF67-953EB734491B}" presName="space" presStyleCnt="0"/>
      <dgm:spPr/>
    </dgm:pt>
    <dgm:pt modelId="{F822734F-35E4-4CC5-889A-26437215CE5E}" type="pres">
      <dgm:prSet presAssocID="{46711F6F-C572-4BA9-8239-E680EDFA4C33}" presName="composite" presStyleCnt="0"/>
      <dgm:spPr/>
    </dgm:pt>
    <dgm:pt modelId="{3207A3FC-5A3B-4F71-A346-C6DF608423EF}" type="pres">
      <dgm:prSet presAssocID="{46711F6F-C572-4BA9-8239-E680EDFA4C33}" presName="parTx" presStyleLbl="alignNode1" presStyleIdx="1" presStyleCnt="7">
        <dgm:presLayoutVars>
          <dgm:chMax val="0"/>
          <dgm:chPref val="0"/>
          <dgm:bulletEnabled val="1"/>
        </dgm:presLayoutVars>
      </dgm:prSet>
      <dgm:spPr/>
    </dgm:pt>
    <dgm:pt modelId="{1C3F7765-5984-448F-8905-1BCD9F2A354E}" type="pres">
      <dgm:prSet presAssocID="{46711F6F-C572-4BA9-8239-E680EDFA4C33}" presName="desTx" presStyleLbl="alignAccFollowNode1" presStyleIdx="1" presStyleCnt="7">
        <dgm:presLayoutVars>
          <dgm:bulletEnabled val="1"/>
        </dgm:presLayoutVars>
      </dgm:prSet>
      <dgm:spPr/>
    </dgm:pt>
    <dgm:pt modelId="{3CA149B1-1989-47BC-BE4E-0F960302C639}" type="pres">
      <dgm:prSet presAssocID="{2E2219F6-FDE2-4B48-BBE2-68E8BA886C03}" presName="space" presStyleCnt="0"/>
      <dgm:spPr/>
    </dgm:pt>
    <dgm:pt modelId="{268896AF-6958-4257-9EE7-AEAB12D26B4B}" type="pres">
      <dgm:prSet presAssocID="{3F33F681-1685-4B68-9F3B-772137E342A4}" presName="composite" presStyleCnt="0"/>
      <dgm:spPr/>
    </dgm:pt>
    <dgm:pt modelId="{E42684D9-9808-46D6-A61F-A41BF9CCD7C3}" type="pres">
      <dgm:prSet presAssocID="{3F33F681-1685-4B68-9F3B-772137E342A4}" presName="parTx" presStyleLbl="alignNode1" presStyleIdx="2" presStyleCnt="7">
        <dgm:presLayoutVars>
          <dgm:chMax val="0"/>
          <dgm:chPref val="0"/>
          <dgm:bulletEnabled val="1"/>
        </dgm:presLayoutVars>
      </dgm:prSet>
      <dgm:spPr/>
    </dgm:pt>
    <dgm:pt modelId="{1ABC7BD1-1661-46B1-8E83-1A5729196897}" type="pres">
      <dgm:prSet presAssocID="{3F33F681-1685-4B68-9F3B-772137E342A4}" presName="desTx" presStyleLbl="alignAccFollowNode1" presStyleIdx="2" presStyleCnt="7">
        <dgm:presLayoutVars>
          <dgm:bulletEnabled val="1"/>
        </dgm:presLayoutVars>
      </dgm:prSet>
      <dgm:spPr/>
    </dgm:pt>
    <dgm:pt modelId="{95BC320C-964A-499A-ABC1-AE7C75A6464B}" type="pres">
      <dgm:prSet presAssocID="{62F70C55-F1F0-4CBF-9D41-FEFBE9A4F65B}" presName="space" presStyleCnt="0"/>
      <dgm:spPr/>
    </dgm:pt>
    <dgm:pt modelId="{C5073B4F-3246-4FD8-B29D-640761DF034B}" type="pres">
      <dgm:prSet presAssocID="{E5AE01C3-AA52-4BDE-8BD7-EE8BAEE615DD}" presName="composite" presStyleCnt="0"/>
      <dgm:spPr/>
    </dgm:pt>
    <dgm:pt modelId="{3D2F74F2-258E-4EDD-B49E-2E6D93BF92FA}" type="pres">
      <dgm:prSet presAssocID="{E5AE01C3-AA52-4BDE-8BD7-EE8BAEE615DD}" presName="parTx" presStyleLbl="alignNode1" presStyleIdx="3" presStyleCnt="7">
        <dgm:presLayoutVars>
          <dgm:chMax val="0"/>
          <dgm:chPref val="0"/>
          <dgm:bulletEnabled val="1"/>
        </dgm:presLayoutVars>
      </dgm:prSet>
      <dgm:spPr/>
    </dgm:pt>
    <dgm:pt modelId="{B8E46AF8-932F-4ADD-A63E-6B4390C08CF5}" type="pres">
      <dgm:prSet presAssocID="{E5AE01C3-AA52-4BDE-8BD7-EE8BAEE615DD}" presName="desTx" presStyleLbl="alignAccFollowNode1" presStyleIdx="3" presStyleCnt="7">
        <dgm:presLayoutVars>
          <dgm:bulletEnabled val="1"/>
        </dgm:presLayoutVars>
      </dgm:prSet>
      <dgm:spPr/>
    </dgm:pt>
    <dgm:pt modelId="{36BE0416-8009-4B03-BC39-FA1F08F401AF}" type="pres">
      <dgm:prSet presAssocID="{57728477-F0C3-43E6-A373-38ADA9F8F0D1}" presName="space" presStyleCnt="0"/>
      <dgm:spPr/>
    </dgm:pt>
    <dgm:pt modelId="{003981E9-C65E-4E4F-BD73-C534F6FF3694}" type="pres">
      <dgm:prSet presAssocID="{83E7DDC8-82B2-4EE5-9F88-6D6AD66DCEB5}" presName="composite" presStyleCnt="0"/>
      <dgm:spPr/>
    </dgm:pt>
    <dgm:pt modelId="{3433452E-C475-4861-88B0-0B643C19A09D}" type="pres">
      <dgm:prSet presAssocID="{83E7DDC8-82B2-4EE5-9F88-6D6AD66DCEB5}" presName="parTx" presStyleLbl="alignNode1" presStyleIdx="4" presStyleCnt="7">
        <dgm:presLayoutVars>
          <dgm:chMax val="0"/>
          <dgm:chPref val="0"/>
          <dgm:bulletEnabled val="1"/>
        </dgm:presLayoutVars>
      </dgm:prSet>
      <dgm:spPr/>
    </dgm:pt>
    <dgm:pt modelId="{C192E7C1-6D4F-4E3E-96F7-C69789F78F47}" type="pres">
      <dgm:prSet presAssocID="{83E7DDC8-82B2-4EE5-9F88-6D6AD66DCEB5}" presName="desTx" presStyleLbl="alignAccFollowNode1" presStyleIdx="4" presStyleCnt="7">
        <dgm:presLayoutVars>
          <dgm:bulletEnabled val="1"/>
        </dgm:presLayoutVars>
      </dgm:prSet>
      <dgm:spPr/>
    </dgm:pt>
    <dgm:pt modelId="{5239DA8D-FBD8-4438-85A5-C8685BC08540}" type="pres">
      <dgm:prSet presAssocID="{F2911A38-2D6B-4A51-A23C-8A9A2028C6A7}" presName="space" presStyleCnt="0"/>
      <dgm:spPr/>
    </dgm:pt>
    <dgm:pt modelId="{12D27C89-B680-4137-B61B-F44C60123679}" type="pres">
      <dgm:prSet presAssocID="{35FEF970-97D5-4DAC-8BD6-A52CF85873D3}" presName="composite" presStyleCnt="0"/>
      <dgm:spPr/>
    </dgm:pt>
    <dgm:pt modelId="{C38CE74E-6028-42BF-A3BD-965F83E316A1}" type="pres">
      <dgm:prSet presAssocID="{35FEF970-97D5-4DAC-8BD6-A52CF85873D3}" presName="parTx" presStyleLbl="alignNode1" presStyleIdx="5" presStyleCnt="7">
        <dgm:presLayoutVars>
          <dgm:chMax val="0"/>
          <dgm:chPref val="0"/>
          <dgm:bulletEnabled val="1"/>
        </dgm:presLayoutVars>
      </dgm:prSet>
      <dgm:spPr/>
    </dgm:pt>
    <dgm:pt modelId="{5FC0F84F-0B2B-47D4-9F63-08C234E1E1CD}" type="pres">
      <dgm:prSet presAssocID="{35FEF970-97D5-4DAC-8BD6-A52CF85873D3}" presName="desTx" presStyleLbl="alignAccFollowNode1" presStyleIdx="5" presStyleCnt="7">
        <dgm:presLayoutVars>
          <dgm:bulletEnabled val="1"/>
        </dgm:presLayoutVars>
      </dgm:prSet>
      <dgm:spPr/>
    </dgm:pt>
    <dgm:pt modelId="{ED721C6E-B983-42C0-AC9B-500CE4778AA9}" type="pres">
      <dgm:prSet presAssocID="{2A781C54-D6CB-40C7-9400-EE2464CC9D84}" presName="space" presStyleCnt="0"/>
      <dgm:spPr/>
    </dgm:pt>
    <dgm:pt modelId="{AE5877E2-E3C1-47E4-B5A1-7AD7A09B02B1}" type="pres">
      <dgm:prSet presAssocID="{8EEC0E16-5CB6-4F8E-AD8E-E57175C38C86}" presName="composite" presStyleCnt="0"/>
      <dgm:spPr/>
    </dgm:pt>
    <dgm:pt modelId="{9F9A1577-BE3C-4C6F-B2BD-A9B3B987EF92}" type="pres">
      <dgm:prSet presAssocID="{8EEC0E16-5CB6-4F8E-AD8E-E57175C38C86}" presName="parTx" presStyleLbl="alignNode1" presStyleIdx="6" presStyleCnt="7">
        <dgm:presLayoutVars>
          <dgm:chMax val="0"/>
          <dgm:chPref val="0"/>
          <dgm:bulletEnabled val="1"/>
        </dgm:presLayoutVars>
      </dgm:prSet>
      <dgm:spPr/>
    </dgm:pt>
    <dgm:pt modelId="{5E8C300A-FE07-4BD0-98A4-714DE48785B7}" type="pres">
      <dgm:prSet presAssocID="{8EEC0E16-5CB6-4F8E-AD8E-E57175C38C86}" presName="desTx" presStyleLbl="alignAccFollowNode1" presStyleIdx="6" presStyleCnt="7">
        <dgm:presLayoutVars>
          <dgm:bulletEnabled val="1"/>
        </dgm:presLayoutVars>
      </dgm:prSet>
      <dgm:spPr/>
    </dgm:pt>
  </dgm:ptLst>
  <dgm:cxnLst>
    <dgm:cxn modelId="{27059A18-323C-4C27-98E9-56F349CFF051}" srcId="{3F33F681-1685-4B68-9F3B-772137E342A4}" destId="{7DFAADAC-AF39-4A5D-AA28-FFE0341D6463}" srcOrd="0" destOrd="0" parTransId="{A60B2AF7-F402-48B4-99A1-60F4C70BC7DB}" sibTransId="{C4F486FC-4CBB-447B-A75B-323EFD80DE47}"/>
    <dgm:cxn modelId="{FA504928-7E41-4C0D-BBFC-7567346465B4}" type="presOf" srcId="{3F33F681-1685-4B68-9F3B-772137E342A4}" destId="{E42684D9-9808-46D6-A61F-A41BF9CCD7C3}" srcOrd="0" destOrd="0" presId="urn:microsoft.com/office/officeart/2005/8/layout/hList1"/>
    <dgm:cxn modelId="{893B2132-4B0C-433C-B2A0-5530CE5B7C32}" srcId="{5AE05F61-1DC2-4132-89E0-99FBCF325E73}" destId="{46711F6F-C572-4BA9-8239-E680EDFA4C33}" srcOrd="1" destOrd="0" parTransId="{237D7508-034A-4A87-98E7-20A88EA9B73F}" sibTransId="{2E2219F6-FDE2-4B48-BBE2-68E8BA886C03}"/>
    <dgm:cxn modelId="{2F0AB73B-D650-4637-9B94-199E8C67B5D4}" srcId="{5AE05F61-1DC2-4132-89E0-99FBCF325E73}" destId="{35FEF970-97D5-4DAC-8BD6-A52CF85873D3}" srcOrd="5" destOrd="0" parTransId="{9F3C25DE-0A89-46E6-A652-9A1664011AFD}" sibTransId="{2A781C54-D6CB-40C7-9400-EE2464CC9D84}"/>
    <dgm:cxn modelId="{5511363F-9403-4329-B1FB-E8DBA44C632B}" srcId="{35FEF970-97D5-4DAC-8BD6-A52CF85873D3}" destId="{34521DC3-3F3C-4C69-8E2E-C5634561DEDC}" srcOrd="0" destOrd="0" parTransId="{2DD85403-C104-4087-83E8-4D7E1BAD1DFA}" sibTransId="{C1DC7C18-8E05-4B10-938E-79644E654A1A}"/>
    <dgm:cxn modelId="{E353CC5E-55C2-4BF5-BEF3-BB71891870AF}" type="presOf" srcId="{8EEC0E16-5CB6-4F8E-AD8E-E57175C38C86}" destId="{9F9A1577-BE3C-4C6F-B2BD-A9B3B987EF92}" srcOrd="0" destOrd="0" presId="urn:microsoft.com/office/officeart/2005/8/layout/hList1"/>
    <dgm:cxn modelId="{04696746-C852-4F62-B81B-CC8023B6A618}" srcId="{83E7DDC8-82B2-4EE5-9F88-6D6AD66DCEB5}" destId="{332DC9FE-DEC6-472A-95AC-DA85BE5FCBEA}" srcOrd="0" destOrd="0" parTransId="{12A56135-37B2-4DD2-A5BB-3EAD127544DB}" sibTransId="{47324E39-2850-4553-B16B-DDAFCEF506DA}"/>
    <dgm:cxn modelId="{461ECB68-E499-405E-8958-DF624CE837F8}" type="presOf" srcId="{44A39D74-8301-45BE-A56E-F04CEBEC5037}" destId="{43B5A8A4-3FBA-4AFD-83A8-1EB949594889}" srcOrd="0" destOrd="0" presId="urn:microsoft.com/office/officeart/2005/8/layout/hList1"/>
    <dgm:cxn modelId="{5E0C6155-653B-4BB3-B5DF-9BA69879EA69}" type="presOf" srcId="{E5AE01C3-AA52-4BDE-8BD7-EE8BAEE615DD}" destId="{3D2F74F2-258E-4EDD-B49E-2E6D93BF92FA}" srcOrd="0" destOrd="0" presId="urn:microsoft.com/office/officeart/2005/8/layout/hList1"/>
    <dgm:cxn modelId="{C4AAF879-90FA-4D6C-B3DD-2B5C0CEAA8E4}" type="presOf" srcId="{35FEF970-97D5-4DAC-8BD6-A52CF85873D3}" destId="{C38CE74E-6028-42BF-A3BD-965F83E316A1}" srcOrd="0" destOrd="0" presId="urn:microsoft.com/office/officeart/2005/8/layout/hList1"/>
    <dgm:cxn modelId="{695A005A-B05A-4EAC-A04B-84E21F4E8D1D}" type="presOf" srcId="{09660B09-CCE8-46A6-B2A7-3154449D5471}" destId="{5E8C300A-FE07-4BD0-98A4-714DE48785B7}" srcOrd="0" destOrd="0" presId="urn:microsoft.com/office/officeart/2005/8/layout/hList1"/>
    <dgm:cxn modelId="{5CE67B5A-AA37-44D2-A5CF-7E7F6B43DB4A}" srcId="{5AE05F61-1DC2-4132-89E0-99FBCF325E73}" destId="{8EEC0E16-5CB6-4F8E-AD8E-E57175C38C86}" srcOrd="6" destOrd="0" parTransId="{DC848967-AB2A-4D29-90E1-BB51BD04DA7A}" sibTransId="{447DCE4F-402E-4556-9A03-DEF02714E80E}"/>
    <dgm:cxn modelId="{0ABCC683-1F30-4641-B8B3-38DA2CFEA716}" type="presOf" srcId="{46711F6F-C572-4BA9-8239-E680EDFA4C33}" destId="{3207A3FC-5A3B-4F71-A346-C6DF608423EF}" srcOrd="0" destOrd="0" presId="urn:microsoft.com/office/officeart/2005/8/layout/hList1"/>
    <dgm:cxn modelId="{8A23AC90-9E3E-4359-8E22-9BAE0CA12819}" type="presOf" srcId="{191E0DE6-6D2F-4843-A957-5DC7BF5D4FFE}" destId="{B8E46AF8-932F-4ADD-A63E-6B4390C08CF5}" srcOrd="0" destOrd="0" presId="urn:microsoft.com/office/officeart/2005/8/layout/hList1"/>
    <dgm:cxn modelId="{14F62391-1875-494A-B346-7F14A7041169}" srcId="{5AE05F61-1DC2-4132-89E0-99FBCF325E73}" destId="{3F33F681-1685-4B68-9F3B-772137E342A4}" srcOrd="2" destOrd="0" parTransId="{7D5DB3FC-018E-4F15-9701-84FEA4ADB26C}" sibTransId="{62F70C55-F1F0-4CBF-9D41-FEFBE9A4F65B}"/>
    <dgm:cxn modelId="{508DA494-9A1A-44B4-B7FF-96FB215A076D}" type="presOf" srcId="{34521DC3-3F3C-4C69-8E2E-C5634561DEDC}" destId="{5FC0F84F-0B2B-47D4-9F63-08C234E1E1CD}" srcOrd="0" destOrd="0" presId="urn:microsoft.com/office/officeart/2005/8/layout/hList1"/>
    <dgm:cxn modelId="{23F10997-7F23-4FC3-8C93-78FD1140FD4E}" srcId="{8EEC0E16-5CB6-4F8E-AD8E-E57175C38C86}" destId="{09660B09-CCE8-46A6-B2A7-3154449D5471}" srcOrd="0" destOrd="0" parTransId="{37A82116-D290-4093-B03F-95CDD781C3E9}" sibTransId="{44C6F78C-AAD3-45A3-827A-67A2FB4FD29F}"/>
    <dgm:cxn modelId="{130EADA3-1D8A-4A68-B4F9-24268C8DAE0D}" srcId="{E5AE01C3-AA52-4BDE-8BD7-EE8BAEE615DD}" destId="{191E0DE6-6D2F-4843-A957-5DC7BF5D4FFE}" srcOrd="0" destOrd="0" parTransId="{A223969F-E7C2-4C96-A4A2-6D753683CAF1}" sibTransId="{C6FDBD42-A5F9-4919-BEAF-075F8AECFFD8}"/>
    <dgm:cxn modelId="{18BD6BA6-EB0D-41D3-B5A8-69F231F263F3}" srcId="{46711F6F-C572-4BA9-8239-E680EDFA4C33}" destId="{94B4CF54-0AEB-4524-9373-D554062914B5}" srcOrd="0" destOrd="0" parTransId="{36A5DCFA-A9DC-492A-8EB5-4B5AD51C76A7}" sibTransId="{D3E8502E-F934-4F9C-9C5D-BB8DE43FDD85}"/>
    <dgm:cxn modelId="{3680FEB6-CE29-43F4-A492-21F7F7D249B6}" type="presOf" srcId="{CF15D3FD-22CB-4368-A257-AA186F44A626}" destId="{EAE7A230-0A7F-41C1-9C78-AC3AB85FEBC8}" srcOrd="0" destOrd="0" presId="urn:microsoft.com/office/officeart/2005/8/layout/hList1"/>
    <dgm:cxn modelId="{DC76D3B9-EBBE-4640-B8B3-BB0B5CD19586}" srcId="{5AE05F61-1DC2-4132-89E0-99FBCF325E73}" destId="{E5AE01C3-AA52-4BDE-8BD7-EE8BAEE615DD}" srcOrd="3" destOrd="0" parTransId="{4D9A5842-8A7F-423B-BFC3-2C5057361502}" sibTransId="{57728477-F0C3-43E6-A373-38ADA9F8F0D1}"/>
    <dgm:cxn modelId="{04490DCC-9C54-48C3-8A09-132238E6672C}" type="presOf" srcId="{94B4CF54-0AEB-4524-9373-D554062914B5}" destId="{1C3F7765-5984-448F-8905-1BCD9F2A354E}" srcOrd="0" destOrd="0" presId="urn:microsoft.com/office/officeart/2005/8/layout/hList1"/>
    <dgm:cxn modelId="{9E16B6CE-0470-4DAC-8612-0D6D3C4A0ECC}" srcId="{5AE05F61-1DC2-4132-89E0-99FBCF325E73}" destId="{44A39D74-8301-45BE-A56E-F04CEBEC5037}" srcOrd="0" destOrd="0" parTransId="{935C526D-E237-48D1-9175-9921A06F4C09}" sibTransId="{76B44157-B849-4C0D-BF67-953EB734491B}"/>
    <dgm:cxn modelId="{9ECCBED8-F604-4EB4-BA09-522A230C66CE}" type="presOf" srcId="{83E7DDC8-82B2-4EE5-9F88-6D6AD66DCEB5}" destId="{3433452E-C475-4861-88B0-0B643C19A09D}" srcOrd="0" destOrd="0" presId="urn:microsoft.com/office/officeart/2005/8/layout/hList1"/>
    <dgm:cxn modelId="{B6DB3DD9-58EA-4CB2-87E3-D8A1A727D0C0}" srcId="{5AE05F61-1DC2-4132-89E0-99FBCF325E73}" destId="{83E7DDC8-82B2-4EE5-9F88-6D6AD66DCEB5}" srcOrd="4" destOrd="0" parTransId="{D66C9438-CD6E-406D-8105-442C61A20B94}" sibTransId="{F2911A38-2D6B-4A51-A23C-8A9A2028C6A7}"/>
    <dgm:cxn modelId="{F1C7FADC-D3B2-48BE-A0E3-21B4CEC89BEB}" type="presOf" srcId="{7DFAADAC-AF39-4A5D-AA28-FFE0341D6463}" destId="{1ABC7BD1-1661-46B1-8E83-1A5729196897}" srcOrd="0" destOrd="0" presId="urn:microsoft.com/office/officeart/2005/8/layout/hList1"/>
    <dgm:cxn modelId="{94D93DDD-85E9-4E98-AE7E-B9BA8832357B}" type="presOf" srcId="{5AE05F61-1DC2-4132-89E0-99FBCF325E73}" destId="{929C45FC-4034-4D9E-B473-2EA2859ABECA}" srcOrd="0" destOrd="0" presId="urn:microsoft.com/office/officeart/2005/8/layout/hList1"/>
    <dgm:cxn modelId="{05BD07EF-D401-4FB2-BA46-C483646472EA}" srcId="{44A39D74-8301-45BE-A56E-F04CEBEC5037}" destId="{CF15D3FD-22CB-4368-A257-AA186F44A626}" srcOrd="0" destOrd="0" parTransId="{12684D55-58EA-4C9B-87D6-769A36722EE2}" sibTransId="{F476BF3D-A817-42E0-9D41-825D9358A8DA}"/>
    <dgm:cxn modelId="{457540FB-F5E8-4C89-9F77-48E969006C8D}" type="presOf" srcId="{332DC9FE-DEC6-472A-95AC-DA85BE5FCBEA}" destId="{C192E7C1-6D4F-4E3E-96F7-C69789F78F47}" srcOrd="0" destOrd="0" presId="urn:microsoft.com/office/officeart/2005/8/layout/hList1"/>
    <dgm:cxn modelId="{07B6DBB5-3515-4C3D-9342-D3F53C0CCBAF}" type="presParOf" srcId="{929C45FC-4034-4D9E-B473-2EA2859ABECA}" destId="{0736ABBC-B1C9-4B9E-9D23-44136F0AF207}" srcOrd="0" destOrd="0" presId="urn:microsoft.com/office/officeart/2005/8/layout/hList1"/>
    <dgm:cxn modelId="{7B6B38CA-36A5-417A-A94C-36908699EA6E}" type="presParOf" srcId="{0736ABBC-B1C9-4B9E-9D23-44136F0AF207}" destId="{43B5A8A4-3FBA-4AFD-83A8-1EB949594889}" srcOrd="0" destOrd="0" presId="urn:microsoft.com/office/officeart/2005/8/layout/hList1"/>
    <dgm:cxn modelId="{DB68A196-A8A2-4AED-9C64-232F43EDFF93}" type="presParOf" srcId="{0736ABBC-B1C9-4B9E-9D23-44136F0AF207}" destId="{EAE7A230-0A7F-41C1-9C78-AC3AB85FEBC8}" srcOrd="1" destOrd="0" presId="urn:microsoft.com/office/officeart/2005/8/layout/hList1"/>
    <dgm:cxn modelId="{322F6D69-4D2A-4C0A-B028-889890E3B074}" type="presParOf" srcId="{929C45FC-4034-4D9E-B473-2EA2859ABECA}" destId="{D33DC7DA-F61D-4CB1-B221-B113EBBEA7DA}" srcOrd="1" destOrd="0" presId="urn:microsoft.com/office/officeart/2005/8/layout/hList1"/>
    <dgm:cxn modelId="{9A39383B-EB87-4203-9687-0DC4AE978387}" type="presParOf" srcId="{929C45FC-4034-4D9E-B473-2EA2859ABECA}" destId="{F822734F-35E4-4CC5-889A-26437215CE5E}" srcOrd="2" destOrd="0" presId="urn:microsoft.com/office/officeart/2005/8/layout/hList1"/>
    <dgm:cxn modelId="{A799820C-70BB-44DC-99C2-B14EB5FCE5A3}" type="presParOf" srcId="{F822734F-35E4-4CC5-889A-26437215CE5E}" destId="{3207A3FC-5A3B-4F71-A346-C6DF608423EF}" srcOrd="0" destOrd="0" presId="urn:microsoft.com/office/officeart/2005/8/layout/hList1"/>
    <dgm:cxn modelId="{D1B5888A-8AAA-4C75-BA0C-902A8546B390}" type="presParOf" srcId="{F822734F-35E4-4CC5-889A-26437215CE5E}" destId="{1C3F7765-5984-448F-8905-1BCD9F2A354E}" srcOrd="1" destOrd="0" presId="urn:microsoft.com/office/officeart/2005/8/layout/hList1"/>
    <dgm:cxn modelId="{671D0FD3-CFE9-4B4D-B29E-AE348B6A3E87}" type="presParOf" srcId="{929C45FC-4034-4D9E-B473-2EA2859ABECA}" destId="{3CA149B1-1989-47BC-BE4E-0F960302C639}" srcOrd="3" destOrd="0" presId="urn:microsoft.com/office/officeart/2005/8/layout/hList1"/>
    <dgm:cxn modelId="{150708B0-8BA1-42A5-A5C5-B0B13316B422}" type="presParOf" srcId="{929C45FC-4034-4D9E-B473-2EA2859ABECA}" destId="{268896AF-6958-4257-9EE7-AEAB12D26B4B}" srcOrd="4" destOrd="0" presId="urn:microsoft.com/office/officeart/2005/8/layout/hList1"/>
    <dgm:cxn modelId="{C35BA768-F6B3-472B-9ABA-21304AF0757E}" type="presParOf" srcId="{268896AF-6958-4257-9EE7-AEAB12D26B4B}" destId="{E42684D9-9808-46D6-A61F-A41BF9CCD7C3}" srcOrd="0" destOrd="0" presId="urn:microsoft.com/office/officeart/2005/8/layout/hList1"/>
    <dgm:cxn modelId="{0860EEE1-1386-43B5-A70B-34704AE86FF1}" type="presParOf" srcId="{268896AF-6958-4257-9EE7-AEAB12D26B4B}" destId="{1ABC7BD1-1661-46B1-8E83-1A5729196897}" srcOrd="1" destOrd="0" presId="urn:microsoft.com/office/officeart/2005/8/layout/hList1"/>
    <dgm:cxn modelId="{304FE392-0C99-49BA-AE57-A6D7B146A599}" type="presParOf" srcId="{929C45FC-4034-4D9E-B473-2EA2859ABECA}" destId="{95BC320C-964A-499A-ABC1-AE7C75A6464B}" srcOrd="5" destOrd="0" presId="urn:microsoft.com/office/officeart/2005/8/layout/hList1"/>
    <dgm:cxn modelId="{EBFD5FF3-482F-497A-BDD5-68D317EDAB99}" type="presParOf" srcId="{929C45FC-4034-4D9E-B473-2EA2859ABECA}" destId="{C5073B4F-3246-4FD8-B29D-640761DF034B}" srcOrd="6" destOrd="0" presId="urn:microsoft.com/office/officeart/2005/8/layout/hList1"/>
    <dgm:cxn modelId="{8A7D9695-689F-4C70-A651-37970C9FC287}" type="presParOf" srcId="{C5073B4F-3246-4FD8-B29D-640761DF034B}" destId="{3D2F74F2-258E-4EDD-B49E-2E6D93BF92FA}" srcOrd="0" destOrd="0" presId="urn:microsoft.com/office/officeart/2005/8/layout/hList1"/>
    <dgm:cxn modelId="{2D65BC6B-9C3E-4E37-9E77-C509010316D1}" type="presParOf" srcId="{C5073B4F-3246-4FD8-B29D-640761DF034B}" destId="{B8E46AF8-932F-4ADD-A63E-6B4390C08CF5}" srcOrd="1" destOrd="0" presId="urn:microsoft.com/office/officeart/2005/8/layout/hList1"/>
    <dgm:cxn modelId="{C474E302-0C53-456C-AEB6-A90903B41F34}" type="presParOf" srcId="{929C45FC-4034-4D9E-B473-2EA2859ABECA}" destId="{36BE0416-8009-4B03-BC39-FA1F08F401AF}" srcOrd="7" destOrd="0" presId="urn:microsoft.com/office/officeart/2005/8/layout/hList1"/>
    <dgm:cxn modelId="{BF986A3A-1875-4AA7-8904-9E5DDB7A3B84}" type="presParOf" srcId="{929C45FC-4034-4D9E-B473-2EA2859ABECA}" destId="{003981E9-C65E-4E4F-BD73-C534F6FF3694}" srcOrd="8" destOrd="0" presId="urn:microsoft.com/office/officeart/2005/8/layout/hList1"/>
    <dgm:cxn modelId="{91D0809F-C3B8-4B0F-A8DB-459BA32A4D39}" type="presParOf" srcId="{003981E9-C65E-4E4F-BD73-C534F6FF3694}" destId="{3433452E-C475-4861-88B0-0B643C19A09D}" srcOrd="0" destOrd="0" presId="urn:microsoft.com/office/officeart/2005/8/layout/hList1"/>
    <dgm:cxn modelId="{029CB1A6-C251-4CC9-A272-D114163AC232}" type="presParOf" srcId="{003981E9-C65E-4E4F-BD73-C534F6FF3694}" destId="{C192E7C1-6D4F-4E3E-96F7-C69789F78F47}" srcOrd="1" destOrd="0" presId="urn:microsoft.com/office/officeart/2005/8/layout/hList1"/>
    <dgm:cxn modelId="{F2FB3121-94F5-4CD6-A9DC-E6B7DCF14344}" type="presParOf" srcId="{929C45FC-4034-4D9E-B473-2EA2859ABECA}" destId="{5239DA8D-FBD8-4438-85A5-C8685BC08540}" srcOrd="9" destOrd="0" presId="urn:microsoft.com/office/officeart/2005/8/layout/hList1"/>
    <dgm:cxn modelId="{78BAAB9C-A3D7-45D9-99EB-32E98BCA5B9C}" type="presParOf" srcId="{929C45FC-4034-4D9E-B473-2EA2859ABECA}" destId="{12D27C89-B680-4137-B61B-F44C60123679}" srcOrd="10" destOrd="0" presId="urn:microsoft.com/office/officeart/2005/8/layout/hList1"/>
    <dgm:cxn modelId="{5D1DA46F-E751-4957-91C6-FDD175B60A36}" type="presParOf" srcId="{12D27C89-B680-4137-B61B-F44C60123679}" destId="{C38CE74E-6028-42BF-A3BD-965F83E316A1}" srcOrd="0" destOrd="0" presId="urn:microsoft.com/office/officeart/2005/8/layout/hList1"/>
    <dgm:cxn modelId="{3B80E60B-526D-4D8F-829F-A3C24E74EC71}" type="presParOf" srcId="{12D27C89-B680-4137-B61B-F44C60123679}" destId="{5FC0F84F-0B2B-47D4-9F63-08C234E1E1CD}" srcOrd="1" destOrd="0" presId="urn:microsoft.com/office/officeart/2005/8/layout/hList1"/>
    <dgm:cxn modelId="{2F21C55C-3C95-4463-9066-F282C56D9925}" type="presParOf" srcId="{929C45FC-4034-4D9E-B473-2EA2859ABECA}" destId="{ED721C6E-B983-42C0-AC9B-500CE4778AA9}" srcOrd="11" destOrd="0" presId="urn:microsoft.com/office/officeart/2005/8/layout/hList1"/>
    <dgm:cxn modelId="{7AFD4DD9-933E-4C34-892C-5AF32BC630B1}" type="presParOf" srcId="{929C45FC-4034-4D9E-B473-2EA2859ABECA}" destId="{AE5877E2-E3C1-47E4-B5A1-7AD7A09B02B1}" srcOrd="12" destOrd="0" presId="urn:microsoft.com/office/officeart/2005/8/layout/hList1"/>
    <dgm:cxn modelId="{82A33026-7D9B-49B2-AA4E-DC084B2BFDF9}" type="presParOf" srcId="{AE5877E2-E3C1-47E4-B5A1-7AD7A09B02B1}" destId="{9F9A1577-BE3C-4C6F-B2BD-A9B3B987EF92}" srcOrd="0" destOrd="0" presId="urn:microsoft.com/office/officeart/2005/8/layout/hList1"/>
    <dgm:cxn modelId="{D2474434-8CC0-40C5-948D-FB3377710352}" type="presParOf" srcId="{AE5877E2-E3C1-47E4-B5A1-7AD7A09B02B1}" destId="{5E8C300A-FE07-4BD0-98A4-714DE48785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B5A8A4-3FBA-4AFD-83A8-1EB949594889}">
      <dsp:nvSpPr>
        <dsp:cNvPr id="0" name=""/>
        <dsp:cNvSpPr/>
      </dsp:nvSpPr>
      <dsp:spPr>
        <a:xfrm>
          <a:off x="4826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SL/LD</a:t>
          </a:r>
        </a:p>
      </dsp:txBody>
      <dsp:txXfrm>
        <a:off x="4826" y="851885"/>
        <a:ext cx="1431544" cy="432000"/>
      </dsp:txXfrm>
    </dsp:sp>
    <dsp:sp modelId="{EAE7A230-0A7F-41C1-9C78-AC3AB85FEBC8}">
      <dsp:nvSpPr>
        <dsp:cNvPr id="0" name=""/>
        <dsp:cNvSpPr/>
      </dsp:nvSpPr>
      <dsp:spPr>
        <a:xfrm>
          <a:off x="4826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>
              <a:solidFill>
                <a:schemeClr val="bg2"/>
              </a:solidFill>
            </a:rPr>
            <a:t>Students would benefit from more seating and whiteboards as currently the spaces are often busy. </a:t>
          </a:r>
          <a:endParaRPr lang="en-US" sz="1500" kern="1200">
            <a:solidFill>
              <a:schemeClr val="bg2"/>
            </a:solidFill>
          </a:endParaRPr>
        </a:p>
      </dsp:txBody>
      <dsp:txXfrm>
        <a:off x="4826" y="1283885"/>
        <a:ext cx="1431544" cy="2223450"/>
      </dsp:txXfrm>
    </dsp:sp>
    <dsp:sp modelId="{3207A3FC-5A3B-4F71-A346-C6DF608423EF}">
      <dsp:nvSpPr>
        <dsp:cNvPr id="0" name=""/>
        <dsp:cNvSpPr/>
      </dsp:nvSpPr>
      <dsp:spPr>
        <a:xfrm>
          <a:off x="1636787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b="1" i="0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CAMPUS CENTER</a:t>
          </a:r>
          <a:endParaRPr lang="en-US" sz="105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36787" y="851885"/>
        <a:ext cx="1431544" cy="432000"/>
      </dsp:txXfrm>
    </dsp:sp>
    <dsp:sp modelId="{1C3F7765-5984-448F-8905-1BCD9F2A354E}">
      <dsp:nvSpPr>
        <dsp:cNvPr id="0" name=""/>
        <dsp:cNvSpPr/>
      </dsp:nvSpPr>
      <dsp:spPr>
        <a:xfrm>
          <a:off x="1636787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>
              <a:solidFill>
                <a:schemeClr val="bg2"/>
              </a:solidFill>
            </a:rPr>
            <a:t>Most students would like more designated quiet space as it gets loud during peak hours. </a:t>
          </a:r>
          <a:endParaRPr lang="en-US" sz="1500" kern="1200">
            <a:solidFill>
              <a:schemeClr val="bg2"/>
            </a:solidFill>
          </a:endParaRPr>
        </a:p>
      </dsp:txBody>
      <dsp:txXfrm>
        <a:off x="1636787" y="1283885"/>
        <a:ext cx="1431544" cy="2223450"/>
      </dsp:txXfrm>
    </dsp:sp>
    <dsp:sp modelId="{E42684D9-9808-46D6-A61F-A41BF9CCD7C3}">
      <dsp:nvSpPr>
        <dsp:cNvPr id="0" name=""/>
        <dsp:cNvSpPr/>
      </dsp:nvSpPr>
      <dsp:spPr>
        <a:xfrm>
          <a:off x="3268748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b="1" i="0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CAVANAUGH</a:t>
          </a:r>
          <a:endParaRPr lang="en-US" sz="105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8748" y="851885"/>
        <a:ext cx="1431544" cy="432000"/>
      </dsp:txXfrm>
    </dsp:sp>
    <dsp:sp modelId="{1ABC7BD1-1661-46B1-8E83-1A5729196897}">
      <dsp:nvSpPr>
        <dsp:cNvPr id="0" name=""/>
        <dsp:cNvSpPr/>
      </dsp:nvSpPr>
      <dsp:spPr>
        <a:xfrm>
          <a:off x="3268748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>
              <a:solidFill>
                <a:schemeClr val="bg2"/>
              </a:solidFill>
            </a:rPr>
            <a:t>More study spaces for those in between classes, the current spaces become crowded easily. </a:t>
          </a:r>
          <a:endParaRPr lang="en-US" sz="1500" kern="1200">
            <a:solidFill>
              <a:schemeClr val="bg2"/>
            </a:solidFill>
          </a:endParaRPr>
        </a:p>
      </dsp:txBody>
      <dsp:txXfrm>
        <a:off x="3268748" y="1283885"/>
        <a:ext cx="1431544" cy="2223450"/>
      </dsp:txXfrm>
    </dsp:sp>
    <dsp:sp modelId="{3D2F74F2-258E-4EDD-B49E-2E6D93BF92FA}">
      <dsp:nvSpPr>
        <dsp:cNvPr id="0" name=""/>
        <dsp:cNvSpPr/>
      </dsp:nvSpPr>
      <dsp:spPr>
        <a:xfrm>
          <a:off x="4900710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>
              <a:solidFill>
                <a:schemeClr val="bg1"/>
              </a:solidFill>
              <a:latin typeface="Arial"/>
            </a:rPr>
            <a:t>ICTC</a:t>
          </a:r>
          <a:endParaRPr lang="en-US" sz="1500" b="1" kern="1200">
            <a:solidFill>
              <a:schemeClr val="bg1"/>
            </a:solidFill>
          </a:endParaRPr>
        </a:p>
      </dsp:txBody>
      <dsp:txXfrm>
        <a:off x="4900710" y="851885"/>
        <a:ext cx="1431544" cy="432000"/>
      </dsp:txXfrm>
    </dsp:sp>
    <dsp:sp modelId="{B8E46AF8-932F-4ADD-A63E-6B4390C08CF5}">
      <dsp:nvSpPr>
        <dsp:cNvPr id="0" name=""/>
        <dsp:cNvSpPr/>
      </dsp:nvSpPr>
      <dsp:spPr>
        <a:xfrm>
          <a:off x="4900710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1" i="0" kern="1200">
              <a:solidFill>
                <a:schemeClr val="bg2"/>
              </a:solidFill>
              <a:latin typeface="Arial"/>
            </a:rPr>
            <a:t> </a:t>
          </a:r>
          <a:r>
            <a:rPr lang="en-GB" sz="1500" b="1" i="0" kern="1200">
              <a:solidFill>
                <a:schemeClr val="bg2"/>
              </a:solidFill>
            </a:rPr>
            <a:t>IT</a:t>
          </a:r>
          <a:r>
            <a:rPr lang="en-GB" sz="1500" b="0" i="0" kern="1200">
              <a:solidFill>
                <a:schemeClr val="bg2"/>
              </a:solidFill>
            </a:rPr>
            <a:t> has a lot of study spaces, but would greatly benefit from more whiteboards available"</a:t>
          </a:r>
          <a:endParaRPr lang="en-US" sz="1500" kern="1200">
            <a:solidFill>
              <a:schemeClr val="bg2"/>
            </a:solidFill>
          </a:endParaRPr>
        </a:p>
      </dsp:txBody>
      <dsp:txXfrm>
        <a:off x="4900710" y="1283885"/>
        <a:ext cx="1431544" cy="2223450"/>
      </dsp:txXfrm>
    </dsp:sp>
    <dsp:sp modelId="{3433452E-C475-4861-88B0-0B643C19A09D}">
      <dsp:nvSpPr>
        <dsp:cNvPr id="0" name=""/>
        <dsp:cNvSpPr/>
      </dsp:nvSpPr>
      <dsp:spPr>
        <a:xfrm>
          <a:off x="6532671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50" b="1" i="0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INNOVATION HALL</a:t>
          </a:r>
          <a:endParaRPr lang="en-US" sz="1050" b="1" kern="12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532671" y="851885"/>
        <a:ext cx="1431544" cy="432000"/>
      </dsp:txXfrm>
    </dsp:sp>
    <dsp:sp modelId="{C192E7C1-6D4F-4E3E-96F7-C69789F78F47}">
      <dsp:nvSpPr>
        <dsp:cNvPr id="0" name=""/>
        <dsp:cNvSpPr/>
      </dsp:nvSpPr>
      <dsp:spPr>
        <a:xfrm>
          <a:off x="6532671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>
              <a:solidFill>
                <a:schemeClr val="bg2"/>
              </a:solidFill>
            </a:rPr>
            <a:t>Needs more private study spaces and collaborative areas.</a:t>
          </a:r>
          <a:endParaRPr lang="en-US" sz="1500" kern="1200">
            <a:solidFill>
              <a:schemeClr val="bg2"/>
            </a:solidFill>
          </a:endParaRPr>
        </a:p>
      </dsp:txBody>
      <dsp:txXfrm>
        <a:off x="6532671" y="1283885"/>
        <a:ext cx="1431544" cy="2223450"/>
      </dsp:txXfrm>
    </dsp:sp>
    <dsp:sp modelId="{C38CE74E-6028-42BF-A3BD-965F83E316A1}">
      <dsp:nvSpPr>
        <dsp:cNvPr id="0" name=""/>
        <dsp:cNvSpPr/>
      </dsp:nvSpPr>
      <dsp:spPr>
        <a:xfrm>
          <a:off x="8164632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NATATORIUM</a:t>
          </a:r>
        </a:p>
      </dsp:txBody>
      <dsp:txXfrm>
        <a:off x="8164632" y="851885"/>
        <a:ext cx="1431544" cy="432000"/>
      </dsp:txXfrm>
    </dsp:sp>
    <dsp:sp modelId="{5FC0F84F-0B2B-47D4-9F63-08C234E1E1CD}">
      <dsp:nvSpPr>
        <dsp:cNvPr id="0" name=""/>
        <dsp:cNvSpPr/>
      </dsp:nvSpPr>
      <dsp:spPr>
        <a:xfrm>
          <a:off x="8164632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>
              <a:solidFill>
                <a:schemeClr val="bg2"/>
              </a:solidFill>
            </a:rPr>
            <a:t>Needs additional rooms or spaces as when events or practices are happening, it can be hard to find spots. </a:t>
          </a:r>
          <a:endParaRPr lang="en-US" sz="1500" kern="1200">
            <a:solidFill>
              <a:schemeClr val="bg2"/>
            </a:solidFill>
          </a:endParaRPr>
        </a:p>
      </dsp:txBody>
      <dsp:txXfrm>
        <a:off x="8164632" y="1283885"/>
        <a:ext cx="1431544" cy="2223450"/>
      </dsp:txXfrm>
    </dsp:sp>
    <dsp:sp modelId="{9F9A1577-BE3C-4C6F-B2BD-A9B3B987EF92}">
      <dsp:nvSpPr>
        <dsp:cNvPr id="0" name=""/>
        <dsp:cNvSpPr/>
      </dsp:nvSpPr>
      <dsp:spPr>
        <a:xfrm>
          <a:off x="9796593" y="851885"/>
          <a:ext cx="1431544" cy="432000"/>
        </a:xfrm>
        <a:prstGeom prst="rect">
          <a:avLst/>
        </a:prstGeom>
        <a:solidFill>
          <a:schemeClr val="tx1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b="1" kern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LIBRARY</a:t>
          </a:r>
        </a:p>
      </dsp:txBody>
      <dsp:txXfrm>
        <a:off x="9796593" y="851885"/>
        <a:ext cx="1431544" cy="432000"/>
      </dsp:txXfrm>
    </dsp:sp>
    <dsp:sp modelId="{5E8C300A-FE07-4BD0-98A4-714DE48785B7}">
      <dsp:nvSpPr>
        <dsp:cNvPr id="0" name=""/>
        <dsp:cNvSpPr/>
      </dsp:nvSpPr>
      <dsp:spPr>
        <a:xfrm>
          <a:off x="9796593" y="1283885"/>
          <a:ext cx="1431544" cy="222345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500" b="0" i="0" kern="1200">
              <a:solidFill>
                <a:schemeClr val="bg2"/>
              </a:solidFill>
            </a:rPr>
            <a:t>More comfortable seating such as bean bags and fixing outlets on the 3rd and 4th floor. </a:t>
          </a:r>
          <a:endParaRPr lang="en-US" sz="1500" kern="1200">
            <a:solidFill>
              <a:schemeClr val="bg2"/>
            </a:solidFill>
          </a:endParaRPr>
        </a:p>
      </dsp:txBody>
      <dsp:txXfrm>
        <a:off x="9796593" y="1283885"/>
        <a:ext cx="1431544" cy="2223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476CF-E757-4AB7-AC41-D2BFD5428B15}" type="datetimeFigureOut">
              <a:rPr lang="en-US" smtClean="0"/>
              <a:t>4/20/2025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0E117-D09D-4A6C-BBC0-781AB137D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67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79A296-A211-8549-3C4F-B4879D325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64D239-08E0-FDEC-D91B-A3BC095589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36622F-75B4-8BCD-DE98-B8AC9A8825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Change pictures </a:t>
            </a:r>
          </a:p>
        </p:txBody>
      </p:sp>
    </p:spTree>
    <p:extLst>
      <p:ext uri="{BB962C8B-B14F-4D97-AF65-F5344CB8AC3E}">
        <p14:creationId xmlns:p14="http://schemas.microsoft.com/office/powerpoint/2010/main" val="28986365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D6C7D6-83E3-EDDC-82A0-2D87D5FEA8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C0E899-1355-45B4-BECC-5C3B267D73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C7773C-11EB-556B-4083-16C81BF2DC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29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54556-F848-0B28-A44E-48F798E5DD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94A64A-C754-ABB0-65B9-ADEFCE1255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30C487-EDF1-24A5-FC25-5D9678F8CF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65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6A1BD9-C719-0878-0A43-DFEC542DF6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A7CAB17-C997-55FD-057A-09A025AD2B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A0CEA5-F69D-C04C-97D3-46BE0D13D0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20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B2FEF3-6AB5-3A46-27DE-9F9877D78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F69071-D3F0-5CC1-A254-C544DFEAC3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E64FEE-31A6-80D8-2D75-990722CEF2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Potential suggestions</a:t>
            </a:r>
          </a:p>
          <a:p>
            <a:pPr marL="596900" lvl="1" indent="0">
              <a:buNone/>
            </a:pPr>
            <a:r>
              <a:rPr lang="en-US"/>
              <a:t>○Opening classrooms during finals week, to make more study spaces available</a:t>
            </a:r>
          </a:p>
          <a:p>
            <a:pPr marL="596900" lvl="1" indent="0">
              <a:buNone/>
            </a:pPr>
            <a:r>
              <a:rPr lang="en-US"/>
              <a:t>○Adding printers to commonly used study spaces, to improve printer access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43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63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69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7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88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498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70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9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0D5D5F-F19E-B65C-A565-A85FBC9BD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366CB4-85C3-A551-E1A3-AC9F0A44C6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03CFCCA-0E77-9CAC-55F4-0A6D2C79F8D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871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53EC76-4D2A-8935-75A3-2B24F75298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AFE9453-04BA-A001-BCD9-D70934BA3D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EC55941-75D3-7CF1-EBFB-66EE96BA1B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390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2D147-9877-8404-CC92-CB6F3728B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B1A706-A8E1-A89A-12EA-DAF72A0C29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30E48D-C4D8-452D-C7F6-FCBD45ABD5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579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B275FC-190B-E270-6404-A482213659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C9C9D1-0D17-2B74-8BB9-DDB4EC7730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FACCB8-9404-02AF-6162-BC47579D44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138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3ECEACD2-9B49-AFE0-8A93-60B192936D06}"/>
              </a:ext>
            </a:extLst>
          </p:cNvPr>
          <p:cNvSpPr txBox="1">
            <a:spLocks/>
          </p:cNvSpPr>
          <p:nvPr userDrawn="1"/>
        </p:nvSpPr>
        <p:spPr>
          <a:xfrm>
            <a:off x="970600" y="5996531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sz="1200" b="0" i="0" spc="267" baseline="0">
                <a:solidFill>
                  <a:srgbClr val="231F20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E36635-1F40-1B16-EDDD-B12119E0D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3752" y="5568565"/>
            <a:ext cx="4784497" cy="3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623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119EBE0C-C8D5-62C0-64F6-0D222B8A7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390541E5-E342-2FB1-ACF2-D82C038D96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960" y="3094329"/>
            <a:ext cx="8460176" cy="1904633"/>
          </a:xfrm>
        </p:spPr>
        <p:txBody>
          <a:bodyPr/>
          <a:lstStyle>
            <a:lvl1pPr>
              <a:lnSpc>
                <a:spcPts val="6000"/>
              </a:lnSpc>
              <a:defRPr sz="6400" b="1" i="0">
                <a:solidFill>
                  <a:schemeClr val="tx1"/>
                </a:solidFill>
                <a:latin typeface="BentonSansCond Black" panose="02000606040000020004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2525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58D8A16-AEB1-E3A0-AF87-6A823D13F306}"/>
              </a:ext>
            </a:extLst>
          </p:cNvPr>
          <p:cNvSpPr/>
          <p:nvPr userDrawn="1"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0E7F564B-1824-ED9F-198C-23DC888963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7B23C58B-295C-2D07-37DD-97B17A8AD90C}"/>
              </a:ext>
            </a:extLst>
          </p:cNvPr>
          <p:cNvSpPr txBox="1">
            <a:spLocks/>
          </p:cNvSpPr>
          <p:nvPr userDrawn="1"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</p:spTree>
    <p:extLst>
      <p:ext uri="{BB962C8B-B14F-4D97-AF65-F5344CB8AC3E}">
        <p14:creationId xmlns:p14="http://schemas.microsoft.com/office/powerpoint/2010/main" val="3633532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B0D37B-8891-ADCC-0BD1-933538FDCBA2}"/>
              </a:ext>
            </a:extLst>
          </p:cNvPr>
          <p:cNvSpPr/>
          <p:nvPr userDrawn="1"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FD571995-518F-5A8A-FFA6-E10384741160}"/>
              </a:ext>
            </a:extLst>
          </p:cNvPr>
          <p:cNvSpPr txBox="1">
            <a:spLocks/>
          </p:cNvSpPr>
          <p:nvPr userDrawn="1"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</p:spTree>
    <p:extLst>
      <p:ext uri="{BB962C8B-B14F-4D97-AF65-F5344CB8AC3E}">
        <p14:creationId xmlns:p14="http://schemas.microsoft.com/office/powerpoint/2010/main" val="135130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C1A0415F-4759-4996-E5D7-60D7F51DA83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701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4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35FD6F38-026B-010A-44CB-E94B9B1318B0}"/>
              </a:ext>
            </a:extLst>
          </p:cNvPr>
          <p:cNvSpPr txBox="1">
            <a:spLocks/>
          </p:cNvSpPr>
          <p:nvPr userDrawn="1"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tx1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F1A84D5-A769-5CC6-DB3C-36443BD873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5" name="Google Shape;27;p4">
            <a:extLst>
              <a:ext uri="{FF2B5EF4-FFF2-40B4-BE49-F238E27FC236}">
                <a16:creationId xmlns:a16="http://schemas.microsoft.com/office/drawing/2014/main" id="{9451A739-305D-F52C-508C-A476CDCBD1ED}"/>
              </a:ext>
            </a:extLst>
          </p:cNvPr>
          <p:cNvSpPr/>
          <p:nvPr userDrawn="1"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" name="Google Shape;46;p6">
            <a:extLst>
              <a:ext uri="{FF2B5EF4-FFF2-40B4-BE49-F238E27FC236}">
                <a16:creationId xmlns:a16="http://schemas.microsoft.com/office/drawing/2014/main" id="{2A753D14-3C4B-7362-AAE5-BE1C9A282B8B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3"/>
            <a:ext cx="10816303" cy="8350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chemeClr val="lt1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  <p:sp>
        <p:nvSpPr>
          <p:cNvPr id="7" name="Text Placeholder 23">
            <a:extLst>
              <a:ext uri="{FF2B5EF4-FFF2-40B4-BE49-F238E27FC236}">
                <a16:creationId xmlns:a16="http://schemas.microsoft.com/office/drawing/2014/main" id="{552D1ED9-F7A8-B272-17A8-9FCCD59422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0617" y="2794209"/>
            <a:ext cx="10815880" cy="2207684"/>
          </a:xfrm>
        </p:spPr>
        <p:txBody>
          <a:bodyPr/>
          <a:lstStyle>
            <a:lvl1pPr marL="0" indent="0">
              <a:buNone/>
              <a:defRPr sz="2133" b="0" i="0">
                <a:solidFill>
                  <a:schemeClr val="tx1"/>
                </a:solidFill>
                <a:latin typeface="BentonSans Book" panose="02000503000000020004" pitchFamily="2" charset="77"/>
              </a:defRPr>
            </a:lvl1pPr>
            <a:lvl2pPr marL="82124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2pPr>
            <a:lvl3pPr marL="1430831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3pPr>
            <a:lvl4pPr marL="204041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4pPr>
            <a:lvl5pPr marL="2650000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0399208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6FE5BA-58A7-C3ED-A966-71EE37988EE3}"/>
              </a:ext>
            </a:extLst>
          </p:cNvPr>
          <p:cNvSpPr/>
          <p:nvPr userDrawn="1"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Google Shape;69;p9">
            <a:extLst>
              <a:ext uri="{FF2B5EF4-FFF2-40B4-BE49-F238E27FC236}">
                <a16:creationId xmlns:a16="http://schemas.microsoft.com/office/drawing/2014/main" id="{202AE135-A321-5C99-DF2F-1D34298A778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72600" y="2741833"/>
            <a:ext cx="7850000" cy="20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 b="1" i="0">
                <a:solidFill>
                  <a:srgbClr val="990000"/>
                </a:solidFill>
                <a:latin typeface="BentonSans Regular" panose="02000503000000020004" pitchFamily="2" charset="77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pic>
        <p:nvPicPr>
          <p:cNvPr id="5" name="Picture 4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4257A5E1-6392-39D1-52BF-FB0287B868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58283E5D-5788-1225-408A-E71443588BA3}"/>
              </a:ext>
            </a:extLst>
          </p:cNvPr>
          <p:cNvSpPr txBox="1">
            <a:spLocks/>
          </p:cNvSpPr>
          <p:nvPr userDrawn="1"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</p:spTree>
    <p:extLst>
      <p:ext uri="{BB962C8B-B14F-4D97-AF65-F5344CB8AC3E}">
        <p14:creationId xmlns:p14="http://schemas.microsoft.com/office/powerpoint/2010/main" val="2173978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81459F5-2F47-D09C-F5E6-95280195CE11}"/>
              </a:ext>
            </a:extLst>
          </p:cNvPr>
          <p:cNvSpPr/>
          <p:nvPr userDrawn="1"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2EEF23F5-6709-4652-584A-4C9BA9C1C8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6995" y="0"/>
            <a:ext cx="3068429" cy="1278512"/>
          </a:xfrm>
          <a:prstGeom prst="rect">
            <a:avLst/>
          </a:prstGeom>
        </p:spPr>
      </p:pic>
      <p:sp>
        <p:nvSpPr>
          <p:cNvPr id="9" name="Google Shape;19;p3">
            <a:extLst>
              <a:ext uri="{FF2B5EF4-FFF2-40B4-BE49-F238E27FC236}">
                <a16:creationId xmlns:a16="http://schemas.microsoft.com/office/drawing/2014/main" id="{EAF2AE1D-13A6-B62F-F094-8238AE7F2145}"/>
              </a:ext>
            </a:extLst>
          </p:cNvPr>
          <p:cNvSpPr txBox="1">
            <a:spLocks/>
          </p:cNvSpPr>
          <p:nvPr userDrawn="1"/>
        </p:nvSpPr>
        <p:spPr>
          <a:xfrm>
            <a:off x="48882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algn="l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  <p:sp>
        <p:nvSpPr>
          <p:cNvPr id="10" name="Google Shape;77;p10">
            <a:extLst>
              <a:ext uri="{FF2B5EF4-FFF2-40B4-BE49-F238E27FC236}">
                <a16:creationId xmlns:a16="http://schemas.microsoft.com/office/drawing/2014/main" id="{565B84A8-4A39-1617-BFA7-FBD5724883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457" y="2771833"/>
            <a:ext cx="5303377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1" name="Google Shape;78;p10">
            <a:extLst>
              <a:ext uri="{FF2B5EF4-FFF2-40B4-BE49-F238E27FC236}">
                <a16:creationId xmlns:a16="http://schemas.microsoft.com/office/drawing/2014/main" id="{B5A8B34E-35D8-C7D4-1173-FB999C88430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218687" y="2771833"/>
            <a:ext cx="5299072" cy="30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3" name="Google Shape;27;p4">
            <a:extLst>
              <a:ext uri="{FF2B5EF4-FFF2-40B4-BE49-F238E27FC236}">
                <a16:creationId xmlns:a16="http://schemas.microsoft.com/office/drawing/2014/main" id="{55C11ADA-9030-5C35-251A-2080A1172540}"/>
              </a:ext>
            </a:extLst>
          </p:cNvPr>
          <p:cNvSpPr/>
          <p:nvPr userDrawn="1"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46;p6">
            <a:extLst>
              <a:ext uri="{FF2B5EF4-FFF2-40B4-BE49-F238E27FC236}">
                <a16:creationId xmlns:a16="http://schemas.microsoft.com/office/drawing/2014/main" id="{5F29B78C-84C7-58BE-48CD-E0AD357BD38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3"/>
            <a:ext cx="10816303" cy="83507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rgbClr val="990000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977194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9;p14">
            <a:extLst>
              <a:ext uri="{FF2B5EF4-FFF2-40B4-BE49-F238E27FC236}">
                <a16:creationId xmlns:a16="http://schemas.microsoft.com/office/drawing/2014/main" id="{C3281189-F90F-F178-E36A-31B22D75D123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990000"/>
              </a:solidFill>
            </a:endParaRPr>
          </a:p>
        </p:txBody>
      </p:sp>
      <p:sp>
        <p:nvSpPr>
          <p:cNvPr id="3" name="Google Shape;115;p14">
            <a:extLst>
              <a:ext uri="{FF2B5EF4-FFF2-40B4-BE49-F238E27FC236}">
                <a16:creationId xmlns:a16="http://schemas.microsoft.com/office/drawing/2014/main" id="{65BC9773-6071-1B7E-14B3-774DBBFA9A3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898967" y="1803500"/>
            <a:ext cx="4499200" cy="403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 b="0" i="0">
                <a:latin typeface="BentonSans Book" panose="02000503000000020004" pitchFamily="2" charset="77"/>
              </a:defRPr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" name="Google Shape;27;p4">
            <a:extLst>
              <a:ext uri="{FF2B5EF4-FFF2-40B4-BE49-F238E27FC236}">
                <a16:creationId xmlns:a16="http://schemas.microsoft.com/office/drawing/2014/main" id="{F1E498B5-1B67-05F1-AD8B-832366142789}"/>
              </a:ext>
            </a:extLst>
          </p:cNvPr>
          <p:cNvSpPr/>
          <p:nvPr userDrawn="1"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" name="Google Shape;46;p6">
            <a:extLst>
              <a:ext uri="{FF2B5EF4-FFF2-40B4-BE49-F238E27FC236}">
                <a16:creationId xmlns:a16="http://schemas.microsoft.com/office/drawing/2014/main" id="{549DD28C-1D8A-8D76-4A88-076620E5A932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701457" y="1825004"/>
            <a:ext cx="4666344" cy="21505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467" b="0" i="0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r>
              <a:rPr lang="en-US"/>
              <a:t>Click to add title</a:t>
            </a:r>
            <a:endParaRPr/>
          </a:p>
        </p:txBody>
      </p:sp>
      <p:sp>
        <p:nvSpPr>
          <p:cNvPr id="15" name="Text Placeholder 23">
            <a:extLst>
              <a:ext uri="{FF2B5EF4-FFF2-40B4-BE49-F238E27FC236}">
                <a16:creationId xmlns:a16="http://schemas.microsoft.com/office/drawing/2014/main" id="{53C078F2-EB6B-FC00-6912-7584FFF06D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1456" y="4215367"/>
            <a:ext cx="4666344" cy="1012000"/>
          </a:xfrm>
        </p:spPr>
        <p:txBody>
          <a:bodyPr/>
          <a:lstStyle>
            <a:lvl1pPr marL="0" indent="0">
              <a:buNone/>
              <a:defRPr sz="2133" b="0" i="0">
                <a:solidFill>
                  <a:schemeClr val="bg1"/>
                </a:solidFill>
                <a:latin typeface="BentonSans Book" panose="02000503000000020004" pitchFamily="2" charset="77"/>
              </a:defRPr>
            </a:lvl1pPr>
            <a:lvl2pPr marL="82124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2pPr>
            <a:lvl3pPr marL="1430831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3pPr>
            <a:lvl4pPr marL="2040416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4pPr>
            <a:lvl5pPr marL="2650000" indent="0">
              <a:buNone/>
              <a:defRPr b="0" i="0">
                <a:solidFill>
                  <a:schemeClr val="bg1"/>
                </a:solidFill>
                <a:latin typeface="BentonSans Book" panose="02000503000000020004" pitchFamily="2" charset="77"/>
              </a:defRPr>
            </a:lvl5pPr>
          </a:lstStyle>
          <a:p>
            <a:pPr lvl="0"/>
            <a:r>
              <a:rPr lang="en-US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30586896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2512786A-9889-A68B-7493-0F48DE13C5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AB802CE-D612-849D-B756-79E484A4EA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2465" y="2049293"/>
            <a:ext cx="12296929" cy="866519"/>
          </a:xfrm>
          <a:prstGeom prst="rect">
            <a:avLst/>
          </a:prstGeom>
        </p:spPr>
      </p:pic>
      <p:sp>
        <p:nvSpPr>
          <p:cNvPr id="5" name="Google Shape;19;p3">
            <a:extLst>
              <a:ext uri="{FF2B5EF4-FFF2-40B4-BE49-F238E27FC236}">
                <a16:creationId xmlns:a16="http://schemas.microsoft.com/office/drawing/2014/main" id="{2A2D2E8E-4658-1385-6738-9A989148B323}"/>
              </a:ext>
            </a:extLst>
          </p:cNvPr>
          <p:cNvSpPr txBox="1">
            <a:spLocks/>
          </p:cNvSpPr>
          <p:nvPr userDrawn="1"/>
        </p:nvSpPr>
        <p:spPr>
          <a:xfrm>
            <a:off x="7040609" y="3042221"/>
            <a:ext cx="4931792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en-US" sz="4267" spc="267" baseline="0">
                <a:solidFill>
                  <a:schemeClr val="tx1"/>
                </a:solidFill>
              </a:rPr>
              <a:t>THANK YOU!</a:t>
            </a:r>
          </a:p>
        </p:txBody>
      </p:sp>
      <p:pic>
        <p:nvPicPr>
          <p:cNvPr id="6" name="Picture 5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4D482B5D-B9A8-4D94-064C-0D50C16E53B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911255" y="5810784"/>
            <a:ext cx="3440853" cy="104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410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m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6995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F6EA3DF-55B7-6A1D-6AAE-70D523E83B34}"/>
              </a:ext>
            </a:extLst>
          </p:cNvPr>
          <p:cNvSpPr/>
          <p:nvPr userDrawn="1"/>
        </p:nvSpPr>
        <p:spPr>
          <a:xfrm>
            <a:off x="0" y="6161315"/>
            <a:ext cx="12192000" cy="696685"/>
          </a:xfrm>
          <a:prstGeom prst="rect">
            <a:avLst/>
          </a:prstGeom>
          <a:solidFill>
            <a:srgbClr val="99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99FEF39D-1494-2873-899D-9B9B1A11EBFC}"/>
              </a:ext>
            </a:extLst>
          </p:cNvPr>
          <p:cNvSpPr txBox="1">
            <a:spLocks/>
          </p:cNvSpPr>
          <p:nvPr userDrawn="1"/>
        </p:nvSpPr>
        <p:spPr>
          <a:xfrm>
            <a:off x="970600" y="6360897"/>
            <a:ext cx="10250800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 algn="ctr"/>
            <a:r>
              <a:rPr lang="en-US" sz="1200" b="0" i="0" spc="267" baseline="0">
                <a:solidFill>
                  <a:schemeClr val="bg1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FA50246-8CF4-8A8E-7E14-EFFCE7E9B1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3752" y="5520611"/>
            <a:ext cx="4784497" cy="3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1529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52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970A0A80-F2F1-325F-CCC8-40FA46A4E778}"/>
              </a:ext>
            </a:extLst>
          </p:cNvPr>
          <p:cNvSpPr txBox="1">
            <a:spLocks/>
          </p:cNvSpPr>
          <p:nvPr userDrawn="1"/>
        </p:nvSpPr>
        <p:spPr>
          <a:xfrm>
            <a:off x="970597" y="4191035"/>
            <a:ext cx="10250800" cy="7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/>
            <a:r>
              <a:rPr lang="en-US" sz="1200" b="0" i="0" spc="267" baseline="0">
                <a:solidFill>
                  <a:srgbClr val="231F20"/>
                </a:solidFill>
                <a:latin typeface="BentonSans Medium" panose="02000503000000020004" pitchFamily="2" charset="77"/>
              </a:rPr>
              <a:t>INDIANA UNIVERSITY INDIANAPOLIS</a:t>
            </a:r>
          </a:p>
        </p:txBody>
      </p:sp>
      <p:pic>
        <p:nvPicPr>
          <p:cNvPr id="5" name="Picture 4" descr="A red and white logo&#10;&#10;Description automatically generated">
            <a:extLst>
              <a:ext uri="{FF2B5EF4-FFF2-40B4-BE49-F238E27FC236}">
                <a16:creationId xmlns:a16="http://schemas.microsoft.com/office/drawing/2014/main" id="{A2C0A919-4BB1-E964-BE34-A9A62847A4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52873" y="5244029"/>
            <a:ext cx="686255" cy="16139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8560F6-D98B-FEB9-EFAF-29690EBABBF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38050" y="3375158"/>
            <a:ext cx="6315901" cy="39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15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4D75024-0AE3-90C6-F02E-33AF02348C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7380" y="3128525"/>
            <a:ext cx="4784497" cy="300475"/>
          </a:xfrm>
          <a:prstGeom prst="rect">
            <a:avLst/>
          </a:prstGeom>
        </p:spPr>
      </p:pic>
      <p:pic>
        <p:nvPicPr>
          <p:cNvPr id="3" name="Picture 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0DCFD473-77E6-99AE-6A81-D0020A30AAB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707" y="5576789"/>
            <a:ext cx="3343960" cy="128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85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BA174E6-8F9F-A85C-D684-F4FE56C577C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7380" y="3925879"/>
            <a:ext cx="4784497" cy="300475"/>
          </a:xfrm>
          <a:prstGeom prst="rect">
            <a:avLst/>
          </a:prstGeom>
        </p:spPr>
      </p:pic>
      <p:pic>
        <p:nvPicPr>
          <p:cNvPr id="5" name="Picture 4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C8843C4-3E0C-2E6A-F234-6E00C84D935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707" y="5576789"/>
            <a:ext cx="3343960" cy="128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32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3AC6C8-F6AA-E9B5-589D-0C795BD234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7380" y="3499159"/>
            <a:ext cx="4784497" cy="300475"/>
          </a:xfrm>
          <a:prstGeom prst="rect">
            <a:avLst/>
          </a:prstGeom>
        </p:spPr>
      </p:pic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7A15407-BB34-8990-B5C6-6D663BF994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707" y="5576789"/>
            <a:ext cx="3343960" cy="128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100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3BFECA-4319-B85E-FFA1-FA82E9F779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7380" y="2686359"/>
            <a:ext cx="4784497" cy="300475"/>
          </a:xfrm>
          <a:prstGeom prst="rect">
            <a:avLst/>
          </a:prstGeom>
        </p:spPr>
      </p:pic>
      <p:pic>
        <p:nvPicPr>
          <p:cNvPr id="2" name="Picture 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9811454D-F960-A88F-FDB5-3419B7E2A0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4707" y="5576789"/>
            <a:ext cx="3343960" cy="128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151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8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red letter on a white background&#10;&#10;Description automatically generated">
            <a:extLst>
              <a:ext uri="{FF2B5EF4-FFF2-40B4-BE49-F238E27FC236}">
                <a16:creationId xmlns:a16="http://schemas.microsoft.com/office/drawing/2014/main" id="{F9C0F230-54BA-5F2A-C9C5-CAAC5486BBC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38103" y="5196344"/>
            <a:ext cx="715791" cy="16616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EC0CA9-37F6-F3ED-D90E-69957FFCC95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12918" y="3452622"/>
            <a:ext cx="6366164" cy="39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6145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etter u on a black background&#10;&#10;Description automatically generated">
            <a:extLst>
              <a:ext uri="{FF2B5EF4-FFF2-40B4-BE49-F238E27FC236}">
                <a16:creationId xmlns:a16="http://schemas.microsoft.com/office/drawing/2014/main" id="{119EBE0C-C8D5-62C0-64F6-0D222B8A7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06680" y="-110484"/>
            <a:ext cx="5608320" cy="708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6855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Source Sans Pro"/>
              <a:buNone/>
              <a:defRPr sz="2800" b="1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sz="2800" b="1"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Source Sans Pro"/>
              <a:buChar char="●"/>
              <a:defRPr sz="13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●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Source Sans Pro"/>
              <a:buChar char="○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Source Sans Pro"/>
              <a:buChar char="■"/>
              <a:defRPr sz="1100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381736" y="6333135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33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38792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1" i="0" u="none" strike="noStrike" cap="none">
          <a:solidFill>
            <a:srgbClr val="000000"/>
          </a:solidFill>
          <a:latin typeface="BentonSansCond Black" panose="02000606040000020004" pitchFamily="2" charset="77"/>
          <a:ea typeface="BentonSansCond Black" panose="02000606040000020004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BentonSans Regular" panose="02000503000000020004" pitchFamily="2" charset="77"/>
          <a:ea typeface="BentonSans Regular" panose="02000503000000020004" pitchFamily="2" charset="77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548633D4-DB50-9ED2-41F3-AB77815E83EC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142504" y="4309460"/>
            <a:ext cx="12477008" cy="126013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6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11466"/>
              </a:lnSpc>
              <a:defRPr/>
            </a:pPr>
            <a:r>
              <a:rPr lang="en-US" sz="6133" spc="467"/>
              <a:t>Campus Study Spaces</a:t>
            </a:r>
          </a:p>
        </p:txBody>
      </p:sp>
      <p:pic>
        <p:nvPicPr>
          <p:cNvPr id="4" name="Picture 3" descr="This background is an image of a man and woman in a business outfit walking in front of a building.">
            <a:extLst>
              <a:ext uri="{FF2B5EF4-FFF2-40B4-BE49-F238E27FC236}">
                <a16:creationId xmlns:a16="http://schemas.microsoft.com/office/drawing/2014/main" id="{01C01D6C-8CCB-62A9-3AA6-4471C261CE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19" b="32639"/>
          <a:stretch/>
        </p:blipFill>
        <p:spPr>
          <a:xfrm>
            <a:off x="1" y="0"/>
            <a:ext cx="12192000" cy="4329723"/>
          </a:xfrm>
          <a:prstGeom prst="rect">
            <a:avLst/>
          </a:prstGeom>
        </p:spPr>
      </p:pic>
      <p:pic>
        <p:nvPicPr>
          <p:cNvPr id="17" name="Picture 16" descr="IU Trident">
            <a:extLst>
              <a:ext uri="{FF2B5EF4-FFF2-40B4-BE49-F238E27FC236}">
                <a16:creationId xmlns:a16="http://schemas.microsoft.com/office/drawing/2014/main" id="{31446A7C-CCF1-C4DA-9C68-AECDB40AAE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01" y="1"/>
            <a:ext cx="547303" cy="12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858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48990-350B-C6AF-E724-627797197F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7;p4">
            <a:extLst>
              <a:ext uri="{FF2B5EF4-FFF2-40B4-BE49-F238E27FC236}">
                <a16:creationId xmlns:a16="http://schemas.microsoft.com/office/drawing/2014/main" id="{1AD24AF5-C277-5858-88F7-1A059744E7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3" name="Google Shape;159;p22">
            <a:extLst>
              <a:ext uri="{FF2B5EF4-FFF2-40B4-BE49-F238E27FC236}">
                <a16:creationId xmlns:a16="http://schemas.microsoft.com/office/drawing/2014/main" id="{347A55D5-8156-3F9F-20CA-41B4AB8F278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01459" y="1825005"/>
            <a:ext cx="5394541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buSzTx/>
              <a:defRPr/>
            </a:pPr>
            <a:r>
              <a:rPr lang="en-GB" sz="3467">
                <a:solidFill>
                  <a:srgbClr val="990000"/>
                </a:solidFill>
                <a:latin typeface="Georgia" panose="02040502050405020303" pitchFamily="18" charset="0"/>
              </a:rPr>
              <a:t>Presentation Goals</a:t>
            </a:r>
          </a:p>
        </p:txBody>
      </p:sp>
      <p:pic>
        <p:nvPicPr>
          <p:cNvPr id="17" name="Picture 16" descr="A group of people sitting around a table&#10;&#10;AI-generated content may be incorrect.">
            <a:extLst>
              <a:ext uri="{FF2B5EF4-FFF2-40B4-BE49-F238E27FC236}">
                <a16:creationId xmlns:a16="http://schemas.microsoft.com/office/drawing/2014/main" id="{8FE8B138-1F26-F717-6848-6CE046F0B0F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490" t="-104" r="1163" b="536"/>
          <a:stretch/>
        </p:blipFill>
        <p:spPr>
          <a:xfrm rot="16200000">
            <a:off x="1683131" y="1954589"/>
            <a:ext cx="1787535" cy="3504891"/>
          </a:xfrm>
          <a:prstGeom prst="rect">
            <a:avLst/>
          </a:prstGeom>
        </p:spPr>
      </p:pic>
      <p:pic>
        <p:nvPicPr>
          <p:cNvPr id="24" name="Picture 23" descr="A person sitting on a bench reading a book&#10;&#10;AI-generated content may be incorrect.">
            <a:extLst>
              <a:ext uri="{FF2B5EF4-FFF2-40B4-BE49-F238E27FC236}">
                <a16:creationId xmlns:a16="http://schemas.microsoft.com/office/drawing/2014/main" id="{C9B6E645-329B-0810-13C0-14404454224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4222" r="-306"/>
          <a:stretch/>
        </p:blipFill>
        <p:spPr>
          <a:xfrm>
            <a:off x="7884182" y="2809783"/>
            <a:ext cx="3522431" cy="1784943"/>
          </a:xfrm>
          <a:prstGeom prst="rect">
            <a:avLst/>
          </a:prstGeom>
        </p:spPr>
      </p:pic>
      <p:pic>
        <p:nvPicPr>
          <p:cNvPr id="26" name="Picture 25" descr="A group of people sitting at tables in a room with large windows&#10;&#10;AI-generated content may be incorrect.">
            <a:extLst>
              <a:ext uri="{FF2B5EF4-FFF2-40B4-BE49-F238E27FC236}">
                <a16:creationId xmlns:a16="http://schemas.microsoft.com/office/drawing/2014/main" id="{4BF215AD-2012-2C23-AD05-12C9214E5B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392" t="16855" r="-543" b="12084"/>
          <a:stretch/>
        </p:blipFill>
        <p:spPr>
          <a:xfrm>
            <a:off x="4329392" y="4606670"/>
            <a:ext cx="3559043" cy="1782869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4FA51217-63E2-9A54-95C3-430A25704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821045" y="2806095"/>
            <a:ext cx="10581897" cy="3578183"/>
            <a:chOff x="830400" y="2178256"/>
            <a:chExt cx="7503891" cy="2537380"/>
          </a:xfrm>
        </p:grpSpPr>
        <p:grpSp>
          <p:nvGrpSpPr>
            <p:cNvPr id="6" name="Google Shape;365;p35">
              <a:extLst>
                <a:ext uri="{FF2B5EF4-FFF2-40B4-BE49-F238E27FC236}">
                  <a16:creationId xmlns:a16="http://schemas.microsoft.com/office/drawing/2014/main" id="{F7147409-9BBD-CCA5-7C07-94EEFC9D11A5}"/>
                </a:ext>
              </a:extLst>
            </p:cNvPr>
            <p:cNvGrpSpPr/>
            <p:nvPr/>
          </p:nvGrpSpPr>
          <p:grpSpPr>
            <a:xfrm>
              <a:off x="830400" y="3361682"/>
              <a:ext cx="2501700" cy="1353954"/>
              <a:chOff x="830400" y="3274596"/>
              <a:chExt cx="2501700" cy="1353954"/>
            </a:xfrm>
          </p:grpSpPr>
          <p:sp>
            <p:nvSpPr>
              <p:cNvPr id="7" name="Google Shape;366;p35">
                <a:extLst>
                  <a:ext uri="{FF2B5EF4-FFF2-40B4-BE49-F238E27FC236}">
                    <a16:creationId xmlns:a16="http://schemas.microsoft.com/office/drawing/2014/main" id="{4AB4748E-AFED-41C2-8749-75FD5A728375}"/>
                  </a:ext>
                </a:extLst>
              </p:cNvPr>
              <p:cNvSpPr/>
              <p:nvPr/>
            </p:nvSpPr>
            <p:spPr>
              <a:xfrm>
                <a:off x="830400" y="3360750"/>
                <a:ext cx="2501700" cy="12678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8" name="Google Shape;367;p35">
                <a:extLst>
                  <a:ext uri="{FF2B5EF4-FFF2-40B4-BE49-F238E27FC236}">
                    <a16:creationId xmlns:a16="http://schemas.microsoft.com/office/drawing/2014/main" id="{906ECBF1-9AEB-E52D-7530-AAB5A1A29346}"/>
                  </a:ext>
                </a:extLst>
              </p:cNvPr>
              <p:cNvSpPr/>
              <p:nvPr/>
            </p:nvSpPr>
            <p:spPr>
              <a:xfrm>
                <a:off x="1059092" y="3274596"/>
                <a:ext cx="219600" cy="936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" name="Google Shape;368;p35">
              <a:extLst>
                <a:ext uri="{FF2B5EF4-FFF2-40B4-BE49-F238E27FC236}">
                  <a16:creationId xmlns:a16="http://schemas.microsoft.com/office/drawing/2014/main" id="{1F0651FA-CDE6-9783-2FE1-F5F56F2BD27F}"/>
                </a:ext>
              </a:extLst>
            </p:cNvPr>
            <p:cNvSpPr txBox="1">
              <a:spLocks/>
            </p:cNvSpPr>
            <p:nvPr/>
          </p:nvSpPr>
          <p:spPr>
            <a:xfrm>
              <a:off x="967654" y="3686009"/>
              <a:ext cx="2238300" cy="779929"/>
            </a:xfrm>
            <a:prstGeom prst="rect">
              <a:avLst/>
            </a:prstGeom>
          </p:spPr>
          <p:txBody>
            <a:bodyPr spcFirstLastPara="1" wrap="square" lIns="121900" tIns="121900" rIns="121900" bIns="121900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 defTabSz="1219170"/>
              <a:r>
                <a:rPr lang="en-GB" sz="1867" b="1" kern="0">
                  <a:latin typeface="BentonSans Regular" panose="02000503000000020004" pitchFamily="2" charset="77"/>
                </a:rPr>
                <a:t>Inform the IUI student body about the vast study spaces available to them</a:t>
              </a:r>
            </a:p>
          </p:txBody>
        </p:sp>
        <p:sp>
          <p:nvSpPr>
            <p:cNvPr id="12" name="Google Shape;371;p35">
              <a:extLst>
                <a:ext uri="{FF2B5EF4-FFF2-40B4-BE49-F238E27FC236}">
                  <a16:creationId xmlns:a16="http://schemas.microsoft.com/office/drawing/2014/main" id="{68FDA4E9-D6B9-44C2-E12F-3382B95E3DB5}"/>
                </a:ext>
              </a:extLst>
            </p:cNvPr>
            <p:cNvSpPr txBox="1"/>
            <p:nvPr/>
          </p:nvSpPr>
          <p:spPr>
            <a:xfrm>
              <a:off x="3389243" y="3650163"/>
              <a:ext cx="586500" cy="94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70">
                <a:spcAft>
                  <a:spcPts val="2133"/>
                </a:spcAft>
                <a:buClr>
                  <a:srgbClr val="000000"/>
                </a:buClr>
              </a:pPr>
              <a: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0</a:t>
              </a:r>
              <a:b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 panose="02000503000000020004" pitchFamily="2" charset="77"/>
                  <a:ea typeface="Source Sans Pro"/>
                  <a:cs typeface="Source Sans Pro"/>
                  <a:sym typeface="Arial"/>
                </a:rPr>
              </a:br>
              <a: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2</a:t>
              </a:r>
              <a:r>
                <a:rPr lang="en-GB" sz="4000" b="1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 </a:t>
              </a:r>
              <a:endParaRPr sz="4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tonSans Regular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13" name="Google Shape;372;p35">
              <a:extLst>
                <a:ext uri="{FF2B5EF4-FFF2-40B4-BE49-F238E27FC236}">
                  <a16:creationId xmlns:a16="http://schemas.microsoft.com/office/drawing/2014/main" id="{E833A74B-744B-8A93-027B-2CDB8B6B004F}"/>
                </a:ext>
              </a:extLst>
            </p:cNvPr>
            <p:cNvGrpSpPr/>
            <p:nvPr/>
          </p:nvGrpSpPr>
          <p:grpSpPr>
            <a:xfrm rot="10800000" flipH="1">
              <a:off x="3332867" y="2178256"/>
              <a:ext cx="2501700" cy="1353954"/>
              <a:chOff x="830400" y="3274596"/>
              <a:chExt cx="2501700" cy="1353954"/>
            </a:xfrm>
          </p:grpSpPr>
          <p:sp>
            <p:nvSpPr>
              <p:cNvPr id="14" name="Google Shape;373;p35">
                <a:extLst>
                  <a:ext uri="{FF2B5EF4-FFF2-40B4-BE49-F238E27FC236}">
                    <a16:creationId xmlns:a16="http://schemas.microsoft.com/office/drawing/2014/main" id="{A0B2D146-062D-A1BF-7DFC-DCE074F8AE60}"/>
                  </a:ext>
                </a:extLst>
              </p:cNvPr>
              <p:cNvSpPr/>
              <p:nvPr/>
            </p:nvSpPr>
            <p:spPr>
              <a:xfrm>
                <a:off x="830400" y="3360750"/>
                <a:ext cx="2501700" cy="12678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374;p35">
                <a:extLst>
                  <a:ext uri="{FF2B5EF4-FFF2-40B4-BE49-F238E27FC236}">
                    <a16:creationId xmlns:a16="http://schemas.microsoft.com/office/drawing/2014/main" id="{E4F3613F-AB63-78D2-A57C-FFB1782BAC43}"/>
                  </a:ext>
                </a:extLst>
              </p:cNvPr>
              <p:cNvSpPr/>
              <p:nvPr/>
            </p:nvSpPr>
            <p:spPr>
              <a:xfrm>
                <a:off x="1059092" y="3274596"/>
                <a:ext cx="219600" cy="936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6" name="Google Shape;375;p35">
              <a:extLst>
                <a:ext uri="{FF2B5EF4-FFF2-40B4-BE49-F238E27FC236}">
                  <a16:creationId xmlns:a16="http://schemas.microsoft.com/office/drawing/2014/main" id="{134C9EBA-2E0D-149B-FC8C-B4DEC86BC59D}"/>
                </a:ext>
              </a:extLst>
            </p:cNvPr>
            <p:cNvSpPr txBox="1">
              <a:spLocks/>
            </p:cNvSpPr>
            <p:nvPr/>
          </p:nvSpPr>
          <p:spPr>
            <a:xfrm>
              <a:off x="3451855" y="2430185"/>
              <a:ext cx="2238300" cy="756497"/>
            </a:xfrm>
            <a:prstGeom prst="rect">
              <a:avLst/>
            </a:prstGeom>
          </p:spPr>
          <p:txBody>
            <a:bodyPr spcFirstLastPara="1" wrap="square" lIns="121900" tIns="121900" rIns="121900" bIns="121900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 defTabSz="1219170"/>
              <a:r>
                <a:rPr lang="en-GB" sz="1867" b="1" kern="0">
                  <a:latin typeface="BentonSans Regular"/>
                </a:rPr>
                <a:t>Motivate students to study on campus and collaborate with peers</a:t>
              </a:r>
            </a:p>
          </p:txBody>
        </p:sp>
        <p:sp>
          <p:nvSpPr>
            <p:cNvPr id="19" name="Google Shape;378;p35">
              <a:extLst>
                <a:ext uri="{FF2B5EF4-FFF2-40B4-BE49-F238E27FC236}">
                  <a16:creationId xmlns:a16="http://schemas.microsoft.com/office/drawing/2014/main" id="{A3C54378-BB43-68BB-6EB3-DC5E022529A8}"/>
                </a:ext>
              </a:extLst>
            </p:cNvPr>
            <p:cNvSpPr txBox="1"/>
            <p:nvPr/>
          </p:nvSpPr>
          <p:spPr>
            <a:xfrm>
              <a:off x="5856250" y="2505286"/>
              <a:ext cx="586500" cy="94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70">
                <a:spcAft>
                  <a:spcPts val="2133"/>
                </a:spcAft>
                <a:buClr>
                  <a:srgbClr val="000000"/>
                </a:buClr>
              </a:pPr>
              <a: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0</a:t>
              </a:r>
              <a:b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 panose="02000503000000020004" pitchFamily="2" charset="77"/>
                  <a:ea typeface="Source Sans Pro"/>
                  <a:cs typeface="Source Sans Pro"/>
                  <a:sym typeface="Arial"/>
                </a:rPr>
              </a:br>
              <a: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3</a:t>
              </a:r>
              <a:r>
                <a:rPr lang="en-GB" sz="4000" b="1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 </a:t>
              </a:r>
              <a:endParaRPr sz="4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tonSans Regular"/>
                <a:ea typeface="Source Sans Pro"/>
                <a:cs typeface="Source Sans Pro"/>
                <a:sym typeface="Source Sans Pro"/>
              </a:endParaRPr>
            </a:p>
          </p:txBody>
        </p:sp>
        <p:grpSp>
          <p:nvGrpSpPr>
            <p:cNvPr id="20" name="Google Shape;379;p35">
              <a:extLst>
                <a:ext uri="{FF2B5EF4-FFF2-40B4-BE49-F238E27FC236}">
                  <a16:creationId xmlns:a16="http://schemas.microsoft.com/office/drawing/2014/main" id="{FEAD2F08-608B-6AB2-CCB1-870788D7FA5C}"/>
                </a:ext>
              </a:extLst>
            </p:cNvPr>
            <p:cNvGrpSpPr/>
            <p:nvPr/>
          </p:nvGrpSpPr>
          <p:grpSpPr>
            <a:xfrm>
              <a:off x="5832591" y="3361682"/>
              <a:ext cx="2501700" cy="1353954"/>
              <a:chOff x="830400" y="3274596"/>
              <a:chExt cx="2501700" cy="1353954"/>
            </a:xfrm>
          </p:grpSpPr>
          <p:sp>
            <p:nvSpPr>
              <p:cNvPr id="21" name="Google Shape;380;p35">
                <a:extLst>
                  <a:ext uri="{FF2B5EF4-FFF2-40B4-BE49-F238E27FC236}">
                    <a16:creationId xmlns:a16="http://schemas.microsoft.com/office/drawing/2014/main" id="{B9460540-F633-40E7-94F7-190B51590156}"/>
                  </a:ext>
                </a:extLst>
              </p:cNvPr>
              <p:cNvSpPr/>
              <p:nvPr/>
            </p:nvSpPr>
            <p:spPr>
              <a:xfrm>
                <a:off x="830400" y="3360750"/>
                <a:ext cx="2501700" cy="1267800"/>
              </a:xfrm>
              <a:prstGeom prst="rect">
                <a:avLst/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381;p35">
                <a:extLst>
                  <a:ext uri="{FF2B5EF4-FFF2-40B4-BE49-F238E27FC236}">
                    <a16:creationId xmlns:a16="http://schemas.microsoft.com/office/drawing/2014/main" id="{E4FD99B9-65BF-C289-4ECB-ED5A58A320EA}"/>
                  </a:ext>
                </a:extLst>
              </p:cNvPr>
              <p:cNvSpPr/>
              <p:nvPr/>
            </p:nvSpPr>
            <p:spPr>
              <a:xfrm>
                <a:off x="1059092" y="3274596"/>
                <a:ext cx="219600" cy="93600"/>
              </a:xfrm>
              <a:prstGeom prst="triangle">
                <a:avLst>
                  <a:gd name="adj" fmla="val 50000"/>
                </a:avLst>
              </a:pr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defTabSz="1219170">
                  <a:buClr>
                    <a:srgbClr val="000000"/>
                  </a:buClr>
                </a:pPr>
                <a:endParaRPr sz="1867" kern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" name="Google Shape;382;p35">
              <a:extLst>
                <a:ext uri="{FF2B5EF4-FFF2-40B4-BE49-F238E27FC236}">
                  <a16:creationId xmlns:a16="http://schemas.microsoft.com/office/drawing/2014/main" id="{63FC1523-543C-A720-28F9-E5F352E79DAA}"/>
                </a:ext>
              </a:extLst>
            </p:cNvPr>
            <p:cNvSpPr txBox="1">
              <a:spLocks/>
            </p:cNvSpPr>
            <p:nvPr/>
          </p:nvSpPr>
          <p:spPr>
            <a:xfrm>
              <a:off x="5964040" y="3712929"/>
              <a:ext cx="2238300" cy="724252"/>
            </a:xfrm>
            <a:prstGeom prst="rect">
              <a:avLst/>
            </a:prstGeom>
          </p:spPr>
          <p:txBody>
            <a:bodyPr spcFirstLastPara="1" wrap="square" lIns="121900" tIns="121900" rIns="121900" bIns="121900" anchor="b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ctr" defTabSz="1219170"/>
              <a:r>
                <a:rPr lang="en-GB" sz="1867" b="1" kern="0">
                  <a:latin typeface="BentonSans Regular"/>
                </a:rPr>
                <a:t>Address potential improvements to enhance students' study experience </a:t>
              </a:r>
            </a:p>
          </p:txBody>
        </p:sp>
        <p:sp>
          <p:nvSpPr>
            <p:cNvPr id="5" name="Google Shape;364;p35">
              <a:extLst>
                <a:ext uri="{FF2B5EF4-FFF2-40B4-BE49-F238E27FC236}">
                  <a16:creationId xmlns:a16="http://schemas.microsoft.com/office/drawing/2014/main" id="{6F39AEC6-1D5E-3F7A-C317-114E1C6A6B6E}"/>
                </a:ext>
              </a:extLst>
            </p:cNvPr>
            <p:cNvSpPr txBox="1"/>
            <p:nvPr/>
          </p:nvSpPr>
          <p:spPr>
            <a:xfrm>
              <a:off x="832229" y="2617446"/>
              <a:ext cx="586500" cy="940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 defTabSz="1219170">
                <a:spcAft>
                  <a:spcPts val="2133"/>
                </a:spcAft>
                <a:buClr>
                  <a:srgbClr val="000000"/>
                </a:buClr>
              </a:pPr>
              <a: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0</a:t>
              </a:r>
              <a:b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 panose="02000503000000020004" pitchFamily="2" charset="77"/>
                  <a:ea typeface="Source Sans Pro"/>
                  <a:cs typeface="Source Sans Pro"/>
                  <a:sym typeface="Arial"/>
                </a:rPr>
              </a:br>
              <a:r>
                <a:rPr lang="en-GB" sz="4000" b="1" kern="0">
                  <a:solidFill>
                    <a:srgbClr val="99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1</a:t>
              </a:r>
              <a:r>
                <a:rPr lang="en-GB" sz="4000" b="1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entonSans Regular"/>
                  <a:ea typeface="Source Sans Pro"/>
                  <a:cs typeface="Source Sans Pro"/>
                  <a:sym typeface="Source Sans Pro"/>
                </a:rPr>
                <a:t> </a:t>
              </a:r>
              <a:endParaRPr sz="40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tonSans Regular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8494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DBEA80-5305-0057-0730-5F0EE1A5B6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15A903DE-F012-E65B-2F59-6D590BE37043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1053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z="6400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 Overview</a:t>
            </a: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02F4B440-CF1C-F9D2-C6A6-7724B1B8275B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4</a:t>
            </a:r>
          </a:p>
        </p:txBody>
      </p:sp>
    </p:spTree>
    <p:extLst>
      <p:ext uri="{BB962C8B-B14F-4D97-AF65-F5344CB8AC3E}">
        <p14:creationId xmlns:p14="http://schemas.microsoft.com/office/powerpoint/2010/main" val="63655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black background with red text&#10;&#10;AI-generated content may be incorrect.">
            <a:extLst>
              <a:ext uri="{FF2B5EF4-FFF2-40B4-BE49-F238E27FC236}">
                <a16:creationId xmlns:a16="http://schemas.microsoft.com/office/drawing/2014/main" id="{3A966DA4-E9AB-88DF-4DFA-96C9AED2E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25" y="1721089"/>
            <a:ext cx="5023929" cy="842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69DD0F-31FA-D462-ACD5-45793972DF9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408" t="6099" r="28224" b="-13232"/>
          <a:stretch/>
        </p:blipFill>
        <p:spPr>
          <a:xfrm>
            <a:off x="801071" y="1708933"/>
            <a:ext cx="623387" cy="95241"/>
          </a:xfrm>
          <a:prstGeom prst="rect">
            <a:avLst/>
          </a:prstGeom>
        </p:spPr>
      </p:pic>
      <p:sp>
        <p:nvSpPr>
          <p:cNvPr id="4" name="Google Shape;309;p29">
            <a:extLst>
              <a:ext uri="{FF2B5EF4-FFF2-40B4-BE49-F238E27FC236}">
                <a16:creationId xmlns:a16="http://schemas.microsoft.com/office/drawing/2014/main" id="{251EB9AB-3B96-93E5-0480-BEB47E83F26D}"/>
              </a:ext>
            </a:extLst>
          </p:cNvPr>
          <p:cNvSpPr/>
          <p:nvPr/>
        </p:nvSpPr>
        <p:spPr>
          <a:xfrm>
            <a:off x="807152" y="2554473"/>
            <a:ext cx="438400" cy="438400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1219170"/>
            <a:r>
              <a:rPr lang="en-GB" sz="1333" b="1" kern="0">
                <a:solidFill>
                  <a:srgbClr val="FFFFFF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rPr>
              <a:t>1</a:t>
            </a:r>
            <a:endParaRPr sz="1333" b="1" kern="0">
              <a:solidFill>
                <a:srgbClr val="FFFFFF"/>
              </a:solidFill>
              <a:latin typeface="BentonSans Regular" panose="02000503000000020004" pitchFamily="2" charset="77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" name="Google Shape;310;p29">
            <a:extLst>
              <a:ext uri="{FF2B5EF4-FFF2-40B4-BE49-F238E27FC236}">
                <a16:creationId xmlns:a16="http://schemas.microsoft.com/office/drawing/2014/main" id="{AFC70593-2CAC-BB57-64E4-3F481E0E591E}"/>
              </a:ext>
            </a:extLst>
          </p:cNvPr>
          <p:cNvSpPr txBox="1">
            <a:spLocks/>
          </p:cNvSpPr>
          <p:nvPr/>
        </p:nvSpPr>
        <p:spPr>
          <a:xfrm>
            <a:off x="1429644" y="2550467"/>
            <a:ext cx="3777200" cy="138802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spcAft>
                <a:spcPts val="2133"/>
              </a:spcAft>
            </a:pPr>
            <a:r>
              <a:rPr lang="en-GB" sz="1867" kern="0">
                <a:solidFill>
                  <a:srgbClr val="1A1A1A"/>
                </a:solidFill>
              </a:rPr>
              <a:t>Areas designated for different learning styles:</a:t>
            </a:r>
          </a:p>
          <a:p>
            <a:pPr marL="228594" indent="-228594" defTabSz="1219170"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1867" kern="0">
                <a:solidFill>
                  <a:srgbClr val="1A1A1A"/>
                </a:solidFill>
              </a:rPr>
              <a:t>Quiet floors</a:t>
            </a:r>
          </a:p>
          <a:p>
            <a:pPr marL="228594" indent="-228594" defTabSz="1219170"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1867" kern="0">
                <a:solidFill>
                  <a:srgbClr val="1A1A1A"/>
                </a:solidFill>
              </a:rPr>
              <a:t> Collaborative study spaces</a:t>
            </a:r>
            <a:endParaRPr lang="en-GB" sz="1293" kern="0">
              <a:solidFill>
                <a:srgbClr val="1A1A1A"/>
              </a:solidFill>
            </a:endParaRPr>
          </a:p>
        </p:txBody>
      </p:sp>
      <p:sp>
        <p:nvSpPr>
          <p:cNvPr id="6" name="Google Shape;311;p29">
            <a:extLst>
              <a:ext uri="{FF2B5EF4-FFF2-40B4-BE49-F238E27FC236}">
                <a16:creationId xmlns:a16="http://schemas.microsoft.com/office/drawing/2014/main" id="{1BD74082-DADC-0277-BC91-1C426681D42B}"/>
              </a:ext>
            </a:extLst>
          </p:cNvPr>
          <p:cNvSpPr/>
          <p:nvPr/>
        </p:nvSpPr>
        <p:spPr>
          <a:xfrm>
            <a:off x="800856" y="4705465"/>
            <a:ext cx="438400" cy="438400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1219170"/>
            <a:r>
              <a:rPr lang="en-GB" sz="1333" b="1" kern="0">
                <a:solidFill>
                  <a:srgbClr val="FFFFFF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rPr>
              <a:t>2</a:t>
            </a:r>
            <a:endParaRPr sz="1333" b="1" kern="0">
              <a:solidFill>
                <a:srgbClr val="FFFFFF"/>
              </a:solidFill>
              <a:latin typeface="BentonSans Regular" panose="02000503000000020004" pitchFamily="2" charset="77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" name="Google Shape;312;p29">
            <a:extLst>
              <a:ext uri="{FF2B5EF4-FFF2-40B4-BE49-F238E27FC236}">
                <a16:creationId xmlns:a16="http://schemas.microsoft.com/office/drawing/2014/main" id="{00D411D4-52AE-64C0-414A-AF4B0A5E111F}"/>
              </a:ext>
            </a:extLst>
          </p:cNvPr>
          <p:cNvSpPr txBox="1">
            <a:spLocks/>
          </p:cNvSpPr>
          <p:nvPr/>
        </p:nvSpPr>
        <p:spPr>
          <a:xfrm>
            <a:off x="1429644" y="4705465"/>
            <a:ext cx="3777200" cy="140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spcAft>
                <a:spcPts val="2133"/>
              </a:spcAft>
            </a:pPr>
            <a:r>
              <a:rPr lang="en-GB" sz="1867" kern="0">
                <a:solidFill>
                  <a:srgbClr val="1A1A1A"/>
                </a:solidFill>
              </a:rPr>
              <a:t>Students can book individual study spaces in the library, so students can have their own sense of space.</a:t>
            </a:r>
          </a:p>
        </p:txBody>
      </p:sp>
      <p:sp>
        <p:nvSpPr>
          <p:cNvPr id="8" name="Google Shape;313;p29">
            <a:extLst>
              <a:ext uri="{FF2B5EF4-FFF2-40B4-BE49-F238E27FC236}">
                <a16:creationId xmlns:a16="http://schemas.microsoft.com/office/drawing/2014/main" id="{379D93B3-4B6E-C202-0C10-D8444B2E4B3B}"/>
              </a:ext>
            </a:extLst>
          </p:cNvPr>
          <p:cNvSpPr/>
          <p:nvPr/>
        </p:nvSpPr>
        <p:spPr>
          <a:xfrm>
            <a:off x="6958100" y="2331735"/>
            <a:ext cx="438400" cy="438400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1219170"/>
            <a:r>
              <a:rPr lang="en-GB" sz="1333" b="1" kern="0">
                <a:solidFill>
                  <a:srgbClr val="FFFFFF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rPr>
              <a:t>3</a:t>
            </a:r>
            <a:endParaRPr sz="1333" b="1" kern="0">
              <a:solidFill>
                <a:srgbClr val="FFFFFF"/>
              </a:solidFill>
              <a:latin typeface="BentonSans Regular" panose="02000503000000020004" pitchFamily="2" charset="77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" name="Google Shape;314;p29">
            <a:extLst>
              <a:ext uri="{FF2B5EF4-FFF2-40B4-BE49-F238E27FC236}">
                <a16:creationId xmlns:a16="http://schemas.microsoft.com/office/drawing/2014/main" id="{09BFBC3A-8123-8429-1111-5573AB535E74}"/>
              </a:ext>
            </a:extLst>
          </p:cNvPr>
          <p:cNvSpPr txBox="1">
            <a:spLocks/>
          </p:cNvSpPr>
          <p:nvPr/>
        </p:nvSpPr>
        <p:spPr>
          <a:xfrm>
            <a:off x="7787405" y="2138916"/>
            <a:ext cx="3777200" cy="1402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spcAft>
                <a:spcPts val="2133"/>
              </a:spcAft>
            </a:pPr>
            <a:r>
              <a:rPr lang="en-GB" sz="1867" kern="0">
                <a:solidFill>
                  <a:srgbClr val="1A1A1A"/>
                </a:solidFill>
              </a:rPr>
              <a:t>Access to various study resources</a:t>
            </a:r>
          </a:p>
          <a:p>
            <a:pPr marL="228594" indent="-228594" defTabSz="1219170"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1867" kern="0">
                <a:solidFill>
                  <a:srgbClr val="1A1A1A"/>
                </a:solidFill>
              </a:rPr>
              <a:t> Regular and colour printers across campus</a:t>
            </a:r>
          </a:p>
          <a:p>
            <a:pPr marL="228594" indent="-228594" defTabSz="1219170"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1867" kern="0">
                <a:solidFill>
                  <a:srgbClr val="1A1A1A"/>
                </a:solidFill>
              </a:rPr>
              <a:t>Whiteboards</a:t>
            </a:r>
          </a:p>
          <a:p>
            <a:pPr marL="228594" indent="-228594" defTabSz="1219170"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1867" kern="0">
                <a:solidFill>
                  <a:srgbClr val="1A1A1A"/>
                </a:solidFill>
              </a:rPr>
              <a:t>Charging stations</a:t>
            </a:r>
            <a:endParaRPr lang="en-GB" sz="1293" kern="0">
              <a:solidFill>
                <a:srgbClr val="1A1A1A"/>
              </a:solidFill>
            </a:endParaRPr>
          </a:p>
        </p:txBody>
      </p:sp>
      <p:sp>
        <p:nvSpPr>
          <p:cNvPr id="10" name="Google Shape;315;p29">
            <a:extLst>
              <a:ext uri="{FF2B5EF4-FFF2-40B4-BE49-F238E27FC236}">
                <a16:creationId xmlns:a16="http://schemas.microsoft.com/office/drawing/2014/main" id="{E32C74B5-885C-6DD9-2582-D95A100F9264}"/>
              </a:ext>
            </a:extLst>
          </p:cNvPr>
          <p:cNvSpPr/>
          <p:nvPr/>
        </p:nvSpPr>
        <p:spPr>
          <a:xfrm>
            <a:off x="6963631" y="4935503"/>
            <a:ext cx="438400" cy="438400"/>
          </a:xfrm>
          <a:prstGeom prst="ellipse">
            <a:avLst/>
          </a:prstGeom>
          <a:solidFill>
            <a:srgbClr val="99000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defTabSz="1219170"/>
            <a:r>
              <a:rPr lang="en-GB" sz="1333" b="1" kern="0">
                <a:solidFill>
                  <a:srgbClr val="FFFFFF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rPr>
              <a:t>4</a:t>
            </a:r>
            <a:endParaRPr sz="1333" b="1" kern="0">
              <a:solidFill>
                <a:srgbClr val="FFFFFF"/>
              </a:solidFill>
              <a:latin typeface="BentonSans Regular" panose="02000503000000020004" pitchFamily="2" charset="77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1" name="Google Shape;316;p29">
            <a:extLst>
              <a:ext uri="{FF2B5EF4-FFF2-40B4-BE49-F238E27FC236}">
                <a16:creationId xmlns:a16="http://schemas.microsoft.com/office/drawing/2014/main" id="{C505B53A-CA0D-6D77-CF7A-31B18182AC4E}"/>
              </a:ext>
            </a:extLst>
          </p:cNvPr>
          <p:cNvSpPr txBox="1">
            <a:spLocks/>
          </p:cNvSpPr>
          <p:nvPr/>
        </p:nvSpPr>
        <p:spPr>
          <a:xfrm>
            <a:off x="7787405" y="4806107"/>
            <a:ext cx="3777200" cy="1206824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spcAft>
                <a:spcPts val="2133"/>
              </a:spcAft>
            </a:pPr>
            <a:r>
              <a:rPr lang="en-GB" sz="1867" kern="0">
                <a:solidFill>
                  <a:srgbClr val="1A1A1A"/>
                </a:solidFill>
              </a:rPr>
              <a:t>Extended library hours during finals each semester </a:t>
            </a:r>
          </a:p>
        </p:txBody>
      </p:sp>
    </p:spTree>
    <p:extLst>
      <p:ext uri="{BB962C8B-B14F-4D97-AF65-F5344CB8AC3E}">
        <p14:creationId xmlns:p14="http://schemas.microsoft.com/office/powerpoint/2010/main" val="1356265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7E10E5F-070D-DFAC-DE69-BCE9D62AB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2187CEB3-1921-E081-DBFB-45DA3262013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1053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Methods</a:t>
            </a:r>
            <a:endParaRPr lang="en-US" sz="6400" spc="467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E4183F40-76A6-0BE1-81D7-3EE81514F982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5</a:t>
            </a:r>
          </a:p>
        </p:txBody>
      </p:sp>
    </p:spTree>
    <p:extLst>
      <p:ext uri="{BB962C8B-B14F-4D97-AF65-F5344CB8AC3E}">
        <p14:creationId xmlns:p14="http://schemas.microsoft.com/office/powerpoint/2010/main" val="3499489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D6D1D8-83BE-42BA-8281-CE07AF7BA6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BentonSans Book"/>
            </a:endParaRPr>
          </a:p>
          <a:p>
            <a:pPr>
              <a:lnSpc>
                <a:spcPct val="114999"/>
              </a:lnSpc>
            </a:pP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40B52-2FD3-BC65-E70E-5A64F83088CD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697782" y="2320849"/>
            <a:ext cx="10805599" cy="3115441"/>
          </a:xfrm>
        </p:spPr>
        <p:txBody>
          <a:bodyPr/>
          <a:lstStyle/>
          <a:p>
            <a:r>
              <a:rPr lang="en-US" sz="1467">
                <a:solidFill>
                  <a:schemeClr val="bg2"/>
                </a:solidFill>
                <a:latin typeface="+mj-lt"/>
              </a:rPr>
              <a:t>We used a combination of multiple-choice and open-ended questions.</a:t>
            </a:r>
          </a:p>
          <a:p>
            <a:pPr lvl="1">
              <a:lnSpc>
                <a:spcPct val="114999"/>
              </a:lnSpc>
            </a:pPr>
            <a:r>
              <a:rPr lang="en-US">
                <a:solidFill>
                  <a:schemeClr val="bg2"/>
                </a:solidFill>
                <a:latin typeface="+mj-lt"/>
                <a:cs typeface="Arial"/>
              </a:rPr>
              <a:t>How likely are you to utilize campus study spaces when preparing for exams or completing homework/assignments?</a:t>
            </a:r>
          </a:p>
          <a:p>
            <a:pPr lvl="1">
              <a:lnSpc>
                <a:spcPct val="114999"/>
              </a:lnSpc>
            </a:pPr>
            <a:r>
              <a:rPr lang="en-US">
                <a:solidFill>
                  <a:schemeClr val="bg2"/>
                </a:solidFill>
                <a:latin typeface="+mj-lt"/>
                <a:cs typeface="Arial"/>
              </a:rPr>
              <a:t>Do you prefer quiet individual study spaces, collaborative group spaces, or both?</a:t>
            </a:r>
          </a:p>
          <a:p>
            <a:pPr lvl="1">
              <a:lnSpc>
                <a:spcPct val="114999"/>
              </a:lnSpc>
            </a:pPr>
            <a:r>
              <a:rPr lang="en-US">
                <a:solidFill>
                  <a:schemeClr val="bg2"/>
                </a:solidFill>
                <a:latin typeface="+mj-lt"/>
                <a:cs typeface="Arial"/>
              </a:rPr>
              <a:t>What are the biggest challenges you face when using study spaces on campus?</a:t>
            </a:r>
          </a:p>
          <a:p>
            <a:pPr lvl="1">
              <a:lnSpc>
                <a:spcPct val="114999"/>
              </a:lnSpc>
            </a:pPr>
            <a:r>
              <a:rPr lang="en-US">
                <a:solidFill>
                  <a:schemeClr val="bg2"/>
                </a:solidFill>
                <a:latin typeface="+mj-lt"/>
                <a:cs typeface="Arial"/>
              </a:rPr>
              <a:t>Do you think having more designated quiet rooms across campus would improve your study experience?</a:t>
            </a:r>
            <a:endParaRPr lang="en-US" sz="1400">
              <a:solidFill>
                <a:schemeClr val="bg2"/>
              </a:solidFill>
              <a:latin typeface="+mj-lt"/>
            </a:endParaRPr>
          </a:p>
          <a:p>
            <a:pPr marL="821246" lvl="1" indent="0">
              <a:lnSpc>
                <a:spcPct val="114999"/>
              </a:lnSpc>
              <a:buNone/>
            </a:pPr>
            <a:endParaRPr lang="en-US">
              <a:solidFill>
                <a:schemeClr val="bg2"/>
              </a:solidFill>
              <a:latin typeface="+mj-lt"/>
              <a:cs typeface="Arial"/>
            </a:endParaRPr>
          </a:p>
          <a:p>
            <a:pPr>
              <a:lnSpc>
                <a:spcPct val="114999"/>
              </a:lnSpc>
            </a:pPr>
            <a:r>
              <a:rPr lang="en-US" sz="1467">
                <a:solidFill>
                  <a:schemeClr val="bg2"/>
                </a:solidFill>
                <a:latin typeface="+mj-lt"/>
              </a:rPr>
              <a:t>Target audience: Undergraduate and Graduate students.</a:t>
            </a:r>
          </a:p>
          <a:p>
            <a:pPr lvl="1">
              <a:lnSpc>
                <a:spcPct val="114999"/>
              </a:lnSpc>
            </a:pPr>
            <a:endParaRPr lang="en-US" sz="1400">
              <a:solidFill>
                <a:schemeClr val="bg2"/>
              </a:solidFill>
              <a:latin typeface="+mj-lt"/>
            </a:endParaRPr>
          </a:p>
          <a:p>
            <a:pPr lvl="1">
              <a:lnSpc>
                <a:spcPct val="114999"/>
              </a:lnSpc>
            </a:pPr>
            <a:endParaRPr lang="en-US" sz="1400">
              <a:solidFill>
                <a:schemeClr val="bg2"/>
              </a:solidFill>
              <a:latin typeface="+mj-lt"/>
            </a:endParaRPr>
          </a:p>
          <a:p>
            <a:pPr lvl="1">
              <a:lnSpc>
                <a:spcPct val="114999"/>
              </a:lnSpc>
            </a:pPr>
            <a:endParaRPr lang="en-US" sz="1333">
              <a:solidFill>
                <a:schemeClr val="bg2"/>
              </a:solidFill>
              <a:latin typeface="+mj-lt"/>
            </a:endParaRPr>
          </a:p>
          <a:p>
            <a:pPr lvl="1">
              <a:lnSpc>
                <a:spcPct val="114999"/>
              </a:lnSpc>
            </a:pPr>
            <a:endParaRPr lang="en-US" sz="1333">
              <a:solidFill>
                <a:schemeClr val="bg2"/>
              </a:solidFill>
              <a:latin typeface="+mj-lt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616071-0C20-DAA6-139D-AF14D66A5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456" y="1807486"/>
            <a:ext cx="10798787" cy="616105"/>
          </a:xfrm>
        </p:spPr>
        <p:txBody>
          <a:bodyPr/>
          <a:lstStyle/>
          <a:p>
            <a:r>
              <a:rPr lang="en-US" sz="2400">
                <a:latin typeface="Georgia"/>
              </a:rPr>
              <a:t>We Used a Survey Method – Questionnaire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549347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3EAC2B2-EED0-CB47-E8D7-B3AF775961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48176C37-93CA-5B8E-C196-030E8BDBC94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1053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Findings</a:t>
            </a:r>
            <a:endParaRPr lang="en-US" sz="6400" spc="467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0B6F1E12-D38E-FA5F-2030-8BA542F9E37F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6</a:t>
            </a:r>
          </a:p>
        </p:txBody>
      </p:sp>
    </p:spTree>
    <p:extLst>
      <p:ext uri="{BB962C8B-B14F-4D97-AF65-F5344CB8AC3E}">
        <p14:creationId xmlns:p14="http://schemas.microsoft.com/office/powerpoint/2010/main" val="2420961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EED60B-BAE1-795E-C734-E330BAADB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319" y="1825003"/>
            <a:ext cx="10816303" cy="835071"/>
          </a:xfrm>
        </p:spPr>
        <p:txBody>
          <a:bodyPr/>
          <a:lstStyle/>
          <a:p>
            <a:r>
              <a:rPr lang="en-US" sz="3200">
                <a:latin typeface="Georgia"/>
              </a:rPr>
              <a:t>We had over 200+ responses from 16 different Schools </a:t>
            </a:r>
            <a:endParaRPr lang="en-US" sz="3200"/>
          </a:p>
        </p:txBody>
      </p:sp>
      <p:pic>
        <p:nvPicPr>
          <p:cNvPr id="5" name="Picture 4" descr="A pie chart with numbers and a few words&#10;&#10;AI-generated content may be incorrect.">
            <a:extLst>
              <a:ext uri="{FF2B5EF4-FFF2-40B4-BE49-F238E27FC236}">
                <a16:creationId xmlns:a16="http://schemas.microsoft.com/office/drawing/2014/main" id="{7957F04B-FA8C-6599-9EA5-5B6E0C99C2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345" t="4308" r="2599" b="-583"/>
          <a:stretch/>
        </p:blipFill>
        <p:spPr>
          <a:xfrm>
            <a:off x="555706" y="2751476"/>
            <a:ext cx="5666044" cy="3357637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4B245C39-98ED-736A-18DE-00A4189F88A6}"/>
              </a:ext>
            </a:extLst>
          </p:cNvPr>
          <p:cNvSpPr txBox="1">
            <a:spLocks/>
          </p:cNvSpPr>
          <p:nvPr/>
        </p:nvSpPr>
        <p:spPr>
          <a:xfrm>
            <a:off x="6450323" y="2663204"/>
            <a:ext cx="5069552" cy="3226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  <a:defRPr sz="2600" b="0" i="0" u="none" strike="noStrike" cap="none">
                <a:solidFill>
                  <a:srgbClr val="990000"/>
                </a:solidFill>
                <a:latin typeface="Georgia" panose="02040502050405020303" pitchFamily="18" charset="0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buClr>
                <a:srgbClr val="FFFFFF"/>
              </a:buClr>
            </a:pPr>
            <a:endParaRPr lang="en-US" sz="3200" kern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FC90F000-EE44-B7BF-D7D2-EBBE64F1C01A}"/>
              </a:ext>
            </a:extLst>
          </p:cNvPr>
          <p:cNvSpPr txBox="1">
            <a:spLocks/>
          </p:cNvSpPr>
          <p:nvPr/>
        </p:nvSpPr>
        <p:spPr>
          <a:xfrm>
            <a:off x="6545574" y="3160621"/>
            <a:ext cx="4879052" cy="2284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  <a:defRPr sz="2600" b="0" i="0" u="none" strike="noStrike" cap="none">
                <a:solidFill>
                  <a:srgbClr val="990000"/>
                </a:solidFill>
                <a:latin typeface="Georgia" panose="02040502050405020303" pitchFamily="18" charset="0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 defTabSz="1219170">
              <a:buClr>
                <a:srgbClr val="FFFFFF"/>
              </a:buClr>
            </a:pPr>
            <a:endParaRPr lang="en-US" sz="2400" i="1" kern="0">
              <a:solidFill>
                <a:srgbClr val="1A1A1A">
                  <a:lumMod val="76000"/>
                  <a:lumOff val="24000"/>
                </a:srgbClr>
              </a:solidFill>
              <a:latin typeface="Bookman Old Style"/>
            </a:endParaRPr>
          </a:p>
          <a:p>
            <a:pPr algn="ctr" defTabSz="1219170">
              <a:buClr>
                <a:srgbClr val="FFFFFF"/>
              </a:buClr>
            </a:pPr>
            <a:r>
              <a:rPr lang="en-US" sz="2400" i="1" kern="0">
                <a:solidFill>
                  <a:srgbClr val="1A1A1A">
                    <a:lumMod val="76000"/>
                    <a:lumOff val="24000"/>
                  </a:srgbClr>
                </a:solidFill>
                <a:latin typeface="Bookman Old Style"/>
              </a:rPr>
              <a:t>Our Top 2 Schools were </a:t>
            </a:r>
            <a:endParaRPr lang="en-US" sz="3467" kern="0">
              <a:solidFill>
                <a:srgbClr val="1A1A1A">
                  <a:lumMod val="76000"/>
                  <a:lumOff val="24000"/>
                </a:srgbClr>
              </a:solidFill>
            </a:endParaRPr>
          </a:p>
          <a:p>
            <a:pPr algn="ctr" defTabSz="1219170">
              <a:buClr>
                <a:srgbClr val="FFFFFF"/>
              </a:buClr>
            </a:pPr>
            <a:r>
              <a:rPr lang="en-US" sz="2400" i="1" kern="0">
                <a:solidFill>
                  <a:srgbClr val="1A1A1A">
                    <a:lumMod val="76000"/>
                    <a:lumOff val="24000"/>
                  </a:srgbClr>
                </a:solidFill>
                <a:latin typeface="Bookman Old Style"/>
              </a:rPr>
              <a:t>the School of Science (40%) and the School of Health &amp; Human Sciences (27%) </a:t>
            </a:r>
            <a:r>
              <a:rPr lang="en-US" sz="2400" kern="0">
                <a:latin typeface="Bookman Old Style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2169057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D9150B-EBCA-7A79-1CA6-F11D278C4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2352" y="2064827"/>
            <a:ext cx="10574681" cy="734427"/>
          </a:xfrm>
        </p:spPr>
        <p:txBody>
          <a:bodyPr/>
          <a:lstStyle/>
          <a:p>
            <a:r>
              <a:rPr lang="en-US">
                <a:latin typeface="Georgia"/>
              </a:rPr>
              <a:t>Most Frequent Time of Day for Using Study Spaces 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C6864A-7D25-14A1-05B9-5A147FA43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7" y="3164417"/>
            <a:ext cx="119507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8116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457783-BECC-7FE2-24F5-9111C3132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062" y="1708862"/>
            <a:ext cx="10376687" cy="1079301"/>
          </a:xfrm>
        </p:spPr>
        <p:txBody>
          <a:bodyPr/>
          <a:lstStyle/>
          <a:p>
            <a:pPr algn="ctr"/>
            <a:r>
              <a:rPr lang="en-US" sz="2667">
                <a:latin typeface="Georgia"/>
              </a:rPr>
              <a:t>Ranking Resources by Impact on Study Experience (1 = Most Helpful, 8 = Least Helpful)</a:t>
            </a:r>
          </a:p>
        </p:txBody>
      </p:sp>
      <p:pic>
        <p:nvPicPr>
          <p:cNvPr id="2" name="Picture 1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55EF82C5-818C-44E1-4EEB-431659977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57" y="2636958"/>
            <a:ext cx="8114096" cy="3325373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BF9396B5-A272-3284-8CA7-C4EB31D1E7F1}"/>
              </a:ext>
            </a:extLst>
          </p:cNvPr>
          <p:cNvSpPr txBox="1">
            <a:spLocks/>
          </p:cNvSpPr>
          <p:nvPr/>
        </p:nvSpPr>
        <p:spPr>
          <a:xfrm>
            <a:off x="8329477" y="3425765"/>
            <a:ext cx="3858499" cy="2047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Source Sans Pro"/>
              <a:buNone/>
              <a:defRPr sz="2600" b="0" i="0" u="none" strike="noStrike" cap="none">
                <a:solidFill>
                  <a:srgbClr val="990000"/>
                </a:solidFill>
                <a:latin typeface="Georgia" panose="02040502050405020303" pitchFamily="18" charset="0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Raleway"/>
              <a:buNone/>
              <a:defRPr sz="3600" b="1" i="0" u="none" strike="noStrike" cap="none">
                <a:solidFill>
                  <a:schemeClr val="lt1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algn="ctr" defTabSz="1219170">
              <a:buClr>
                <a:srgbClr val="FFFFFF"/>
              </a:buClr>
            </a:pPr>
            <a:r>
              <a:rPr lang="en-US" sz="2667" kern="0">
                <a:solidFill>
                  <a:srgbClr val="1A1A1A"/>
                </a:solidFill>
                <a:latin typeface="Georgia"/>
              </a:rPr>
              <a:t>Our Top 3 most impactful resources were: Desks &amp; Chairs, Whiteboards, &amp; Printers </a:t>
            </a:r>
          </a:p>
        </p:txBody>
      </p:sp>
    </p:spTree>
    <p:extLst>
      <p:ext uri="{BB962C8B-B14F-4D97-AF65-F5344CB8AC3E}">
        <p14:creationId xmlns:p14="http://schemas.microsoft.com/office/powerpoint/2010/main" val="2131262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B224F-42C9-D6F0-831A-62E7778D82E7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7156532" y="3504526"/>
            <a:ext cx="4634765" cy="2018337"/>
          </a:xfrm>
        </p:spPr>
        <p:txBody>
          <a:bodyPr/>
          <a:lstStyle/>
          <a:p>
            <a:r>
              <a:rPr lang="en-US" sz="2133">
                <a:solidFill>
                  <a:srgbClr val="231F20"/>
                </a:solidFill>
                <a:latin typeface="+mj-lt"/>
              </a:rPr>
              <a:t>Top two methods were Friends/ Words of Mouth (41%) &amp; Bridge Week (14%)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F69455-6D13-079E-663D-273F1C0B2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492" y="1886314"/>
            <a:ext cx="11226273" cy="952301"/>
          </a:xfrm>
        </p:spPr>
        <p:txBody>
          <a:bodyPr/>
          <a:lstStyle/>
          <a:p>
            <a:r>
              <a:rPr lang="en-US" sz="2800">
                <a:latin typeface="Georgia"/>
              </a:rPr>
              <a:t>Current Methods for Discovering </a:t>
            </a:r>
            <a:r>
              <a:rPr lang="en-US" sz="3067">
                <a:latin typeface="Georgia"/>
              </a:rPr>
              <a:t>Available</a:t>
            </a:r>
            <a:r>
              <a:rPr lang="en-US" sz="2800">
                <a:latin typeface="Georgia"/>
              </a:rPr>
              <a:t> Study Spaces on Campus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8CB42A-4F61-CA28-6A46-B2B8F2A1D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56" y="2996592"/>
            <a:ext cx="7267117" cy="300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8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2D8FB118-4F0F-35E1-8F80-2AE845BA012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1053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z="6400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Team Overview</a:t>
            </a: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C5678C3B-0A8E-8462-0F55-7B8085E36C7A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1</a:t>
            </a:r>
          </a:p>
        </p:txBody>
      </p:sp>
    </p:spTree>
    <p:extLst>
      <p:ext uri="{BB962C8B-B14F-4D97-AF65-F5344CB8AC3E}">
        <p14:creationId xmlns:p14="http://schemas.microsoft.com/office/powerpoint/2010/main" val="14765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66AB61-21CB-0E9C-FA0A-7389A5CA0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457" y="1825003"/>
            <a:ext cx="10865148" cy="1235608"/>
          </a:xfrm>
        </p:spPr>
        <p:txBody>
          <a:bodyPr/>
          <a:lstStyle/>
          <a:p>
            <a:pPr algn="ctr"/>
            <a:r>
              <a:rPr lang="en-US" sz="2667">
                <a:latin typeface="Georgia"/>
              </a:rPr>
              <a:t>Here are the Preferred Platforms for Learning About New or Updated Study Spaces   </a:t>
            </a:r>
            <a:endParaRPr lang="en-US" sz="2667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5E4103-FEE0-3FC2-1E71-760C86D3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767" y="2980895"/>
            <a:ext cx="9494715" cy="31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72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4D795E-A261-7B33-2742-4572544D0C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FEEBBAFD-A1B5-73B5-F615-6C852BC732A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964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Recommendations and Future Work</a:t>
            </a:r>
            <a:endParaRPr lang="en-US" sz="6400" spc="467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78F4DF6C-BB2F-266F-FC8E-BF863850FBB2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7</a:t>
            </a:r>
          </a:p>
        </p:txBody>
      </p:sp>
    </p:spTree>
    <p:extLst>
      <p:ext uri="{BB962C8B-B14F-4D97-AF65-F5344CB8AC3E}">
        <p14:creationId xmlns:p14="http://schemas.microsoft.com/office/powerpoint/2010/main" val="2763396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0;p22">
            <a:extLst>
              <a:ext uri="{FF2B5EF4-FFF2-40B4-BE49-F238E27FC236}">
                <a16:creationId xmlns:a16="http://schemas.microsoft.com/office/drawing/2014/main" id="{E1029DD5-2E7E-2D26-DECC-C1483F9EA217}"/>
              </a:ext>
            </a:extLst>
          </p:cNvPr>
          <p:cNvSpPr txBox="1">
            <a:spLocks/>
          </p:cNvSpPr>
          <p:nvPr/>
        </p:nvSpPr>
        <p:spPr>
          <a:xfrm>
            <a:off x="403977" y="2368021"/>
            <a:ext cx="10244279" cy="323946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11661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</a:pPr>
            <a:endParaRPr lang="en-GB" sz="1600" kern="0" spc="133"/>
          </a:p>
          <a:p>
            <a:pPr marL="609585" indent="-397923" defTabSz="1219170">
              <a:lnSpc>
                <a:spcPct val="150000"/>
              </a:lnSpc>
              <a:buClr>
                <a:srgbClr val="808080"/>
              </a:buClr>
              <a:buSzPts val="1100"/>
              <a:buFont typeface="Arial"/>
              <a:buChar char="●"/>
            </a:pPr>
            <a:r>
              <a:rPr lang="en-GB" sz="1600" kern="0" spc="133"/>
              <a:t>Since most students said barriers to studying are lack of seating and noise, more areas and spaces students can go to focus on a private or group level can be beneficial. </a:t>
            </a:r>
          </a:p>
          <a:p>
            <a:pPr marL="609585" indent="-397923" defTabSz="1219170">
              <a:lnSpc>
                <a:spcPct val="150000"/>
              </a:lnSpc>
              <a:buClr>
                <a:srgbClr val="808080"/>
              </a:buClr>
              <a:buSzPts val="1100"/>
              <a:buFont typeface="Arial"/>
              <a:buChar char="●"/>
            </a:pPr>
            <a:r>
              <a:rPr lang="en-GB" sz="1600" kern="0" spc="133"/>
              <a:t>Additionally, most students (169) reported that if their more designated quiet rooms across campus their study experience would improve. </a:t>
            </a:r>
            <a:endParaRPr lang="en-GB" sz="1600" kern="0"/>
          </a:p>
          <a:p>
            <a:pPr marL="609585" indent="-397923" defTabSz="1219170">
              <a:lnSpc>
                <a:spcPct val="150000"/>
              </a:lnSpc>
              <a:buClr>
                <a:srgbClr val="808080"/>
              </a:buClr>
              <a:buSzPts val="1100"/>
              <a:buFont typeface="Arial"/>
              <a:buChar char="●"/>
            </a:pPr>
            <a:r>
              <a:rPr lang="en-GB" sz="1600" kern="0" spc="133"/>
              <a:t>The ability access to whiteboards and chairs with desk were a top priority for students when studying, so we can improve the study experience by increasing those two aspects. </a:t>
            </a:r>
          </a:p>
          <a:p>
            <a:pPr marL="609585" indent="-397923" defTabSz="1219170">
              <a:lnSpc>
                <a:spcPct val="150000"/>
              </a:lnSpc>
              <a:buClr>
                <a:srgbClr val="808080"/>
              </a:buClr>
              <a:buSzPts val="1100"/>
              <a:buFont typeface="Arial"/>
              <a:buChar char="●"/>
            </a:pPr>
            <a:r>
              <a:rPr lang="en-GB" sz="1600" kern="0" spc="133"/>
              <a:t>Students can benefit from advertising about study spaces specifically via email or social media as most hear about study spaces from word of mouth.</a:t>
            </a:r>
          </a:p>
        </p:txBody>
      </p:sp>
      <p:sp>
        <p:nvSpPr>
          <p:cNvPr id="7" name="Google Shape;159;p22">
            <a:extLst>
              <a:ext uri="{FF2B5EF4-FFF2-40B4-BE49-F238E27FC236}">
                <a16:creationId xmlns:a16="http://schemas.microsoft.com/office/drawing/2014/main" id="{0883E523-9E77-EE25-29EA-F3638E13993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01458" y="1825005"/>
            <a:ext cx="10405833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GB" sz="2133">
                <a:solidFill>
                  <a:srgbClr val="990000"/>
                </a:solidFill>
                <a:latin typeface="Georgia"/>
              </a:rPr>
              <a:t>Many students answered that they are highly likely (86) or likely (72) to utilize on campus study spaces when preparing for assignments or exams. </a:t>
            </a:r>
            <a:endParaRPr lang="en-US" sz="2133">
              <a:latin typeface="Georgia"/>
            </a:endParaRPr>
          </a:p>
        </p:txBody>
      </p:sp>
      <p:sp>
        <p:nvSpPr>
          <p:cNvPr id="8" name="Google Shape;27;p4">
            <a:extLst>
              <a:ext uri="{FF2B5EF4-FFF2-40B4-BE49-F238E27FC236}">
                <a16:creationId xmlns:a16="http://schemas.microsoft.com/office/drawing/2014/main" id="{68C11BC2-3F37-F083-BCC9-BBD68E88A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2" name="Google Shape;19;p3">
            <a:extLst>
              <a:ext uri="{FF2B5EF4-FFF2-40B4-BE49-F238E27FC236}">
                <a16:creationId xmlns:a16="http://schemas.microsoft.com/office/drawing/2014/main" id="{C33C2641-8BC2-A907-761F-6EC531008C9C}"/>
              </a:ext>
            </a:extLst>
          </p:cNvPr>
          <p:cNvSpPr txBox="1">
            <a:spLocks/>
          </p:cNvSpPr>
          <p:nvPr/>
        </p:nvSpPr>
        <p:spPr>
          <a:xfrm>
            <a:off x="7944465" y="839084"/>
            <a:ext cx="3592545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r" defTabSz="1219170">
              <a:buClr>
                <a:srgbClr val="595959"/>
              </a:buClr>
            </a:pPr>
            <a:r>
              <a:rPr lang="en-US" sz="1200" kern="0" spc="267">
                <a:solidFill>
                  <a:srgbClr val="231F20"/>
                </a:solidFill>
                <a:latin typeface="BentonSans Medium"/>
              </a:rPr>
              <a:t>Recommendations</a:t>
            </a:r>
            <a:endParaRPr lang="en-US" sz="1200" kern="0" spc="267">
              <a:solidFill>
                <a:srgbClr val="231F20"/>
              </a:solidFill>
              <a:latin typeface="BentonSans Medium" panose="02000503000000020004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19223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59;p22">
            <a:extLst>
              <a:ext uri="{FF2B5EF4-FFF2-40B4-BE49-F238E27FC236}">
                <a16:creationId xmlns:a16="http://schemas.microsoft.com/office/drawing/2014/main" id="{283254E6-5559-1C65-4C7D-9469C2A58A93}"/>
              </a:ext>
            </a:extLst>
          </p:cNvPr>
          <p:cNvSpPr txBox="1">
            <a:spLocks/>
          </p:cNvSpPr>
          <p:nvPr/>
        </p:nvSpPr>
        <p:spPr>
          <a:xfrm>
            <a:off x="701458" y="1468032"/>
            <a:ext cx="10405833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defRPr/>
            </a:pPr>
            <a:r>
              <a:rPr lang="en-GB" sz="2133" kern="0">
                <a:solidFill>
                  <a:srgbClr val="990000"/>
                </a:solidFill>
                <a:latin typeface="Georgia"/>
              </a:rPr>
              <a:t>Building Specific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71B421B-D516-1F51-CE36-BC2C96E53D5E}"/>
              </a:ext>
            </a:extLst>
          </p:cNvPr>
          <p:cNvGraphicFramePr/>
          <p:nvPr/>
        </p:nvGraphicFramePr>
        <p:xfrm>
          <a:off x="701458" y="1659507"/>
          <a:ext cx="11232965" cy="4359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58215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83B64CF-83B1-0CF9-1317-6E716C122491}"/>
              </a:ext>
            </a:extLst>
          </p:cNvPr>
          <p:cNvSpPr/>
          <p:nvPr/>
        </p:nvSpPr>
        <p:spPr>
          <a:xfrm>
            <a:off x="6590934" y="2320414"/>
            <a:ext cx="4994788" cy="3421625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494C5135-AACE-EFB4-EDA5-CDA7529F9AEC}"/>
              </a:ext>
            </a:extLst>
          </p:cNvPr>
          <p:cNvSpPr/>
          <p:nvPr/>
        </p:nvSpPr>
        <p:spPr>
          <a:xfrm>
            <a:off x="825910" y="2320414"/>
            <a:ext cx="4994788" cy="3421625"/>
          </a:xfrm>
          <a:prstGeom prst="round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</a:pPr>
            <a:endParaRPr lang="en-US" sz="1867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3" name="Google Shape;160;p22">
            <a:extLst>
              <a:ext uri="{FF2B5EF4-FFF2-40B4-BE49-F238E27FC236}">
                <a16:creationId xmlns:a16="http://schemas.microsoft.com/office/drawing/2014/main" id="{A578160D-6113-DADE-6CDD-BC03718033F0}"/>
              </a:ext>
            </a:extLst>
          </p:cNvPr>
          <p:cNvSpPr txBox="1">
            <a:spLocks/>
          </p:cNvSpPr>
          <p:nvPr/>
        </p:nvSpPr>
        <p:spPr>
          <a:xfrm>
            <a:off x="847282" y="2483299"/>
            <a:ext cx="4555524" cy="309585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92652" indent="-380990" defTabSz="1219170">
              <a:lnSpc>
                <a:spcPct val="150000"/>
              </a:lnSpc>
              <a:buClr>
                <a:srgbClr val="808080"/>
              </a:buClr>
              <a:buSzPts val="1100"/>
              <a:buFont typeface="Wingdings" pitchFamily="2" charset="2"/>
              <a:buChar char="v"/>
            </a:pPr>
            <a:r>
              <a:rPr lang="en-GB" sz="1867" kern="0">
                <a:solidFill>
                  <a:srgbClr val="FFFFFF"/>
                </a:solidFill>
              </a:rPr>
              <a:t>Options and resources for studying can be increased by allowing students to utilize classroom space during peak hours and peak seasons such as midterms and finals.</a:t>
            </a:r>
          </a:p>
        </p:txBody>
      </p:sp>
      <p:sp>
        <p:nvSpPr>
          <p:cNvPr id="5" name="Google Shape;159;p22">
            <a:extLst>
              <a:ext uri="{FF2B5EF4-FFF2-40B4-BE49-F238E27FC236}">
                <a16:creationId xmlns:a16="http://schemas.microsoft.com/office/drawing/2014/main" id="{58D50018-7DE7-3B07-830A-AEE885896A6D}"/>
              </a:ext>
            </a:extLst>
          </p:cNvPr>
          <p:cNvSpPr txBox="1">
            <a:spLocks/>
          </p:cNvSpPr>
          <p:nvPr/>
        </p:nvSpPr>
        <p:spPr>
          <a:xfrm>
            <a:off x="617781" y="1487303"/>
            <a:ext cx="10405833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defRPr/>
            </a:pPr>
            <a:r>
              <a:rPr lang="en-GB" sz="2133" kern="0">
                <a:solidFill>
                  <a:srgbClr val="990000"/>
                </a:solidFill>
                <a:latin typeface="Georgia"/>
              </a:rPr>
              <a:t>Recommendations to increase overall study spaces across campus:</a:t>
            </a:r>
          </a:p>
        </p:txBody>
      </p:sp>
      <p:sp>
        <p:nvSpPr>
          <p:cNvPr id="6" name="Google Shape;160;p22">
            <a:extLst>
              <a:ext uri="{FF2B5EF4-FFF2-40B4-BE49-F238E27FC236}">
                <a16:creationId xmlns:a16="http://schemas.microsoft.com/office/drawing/2014/main" id="{0221C1DE-3DC3-D004-B5A2-93B9BF56B58C}"/>
              </a:ext>
            </a:extLst>
          </p:cNvPr>
          <p:cNvSpPr txBox="1">
            <a:spLocks/>
          </p:cNvSpPr>
          <p:nvPr/>
        </p:nvSpPr>
        <p:spPr>
          <a:xfrm>
            <a:off x="6810565" y="2483299"/>
            <a:ext cx="4555524" cy="3095853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92652" indent="-380990" defTabSz="1219170">
              <a:lnSpc>
                <a:spcPct val="150000"/>
              </a:lnSpc>
              <a:buClr>
                <a:srgbClr val="808080"/>
              </a:buClr>
              <a:buSzPts val="1100"/>
              <a:buFont typeface="Wingdings" pitchFamily="2" charset="2"/>
              <a:buChar char="v"/>
            </a:pPr>
            <a:r>
              <a:rPr lang="en-GB" sz="1867" kern="0">
                <a:solidFill>
                  <a:srgbClr val="FFFFFF"/>
                </a:solidFill>
              </a:rPr>
              <a:t>Marketing the classrooms as a study space option and providing the students with a way to use them without disrupting class schedules can help to remove many of the current barriers to studying on campus.</a:t>
            </a:r>
          </a:p>
          <a:p>
            <a:pPr marL="609585" indent="-397923" defTabSz="1219170">
              <a:lnSpc>
                <a:spcPct val="150000"/>
              </a:lnSpc>
              <a:buClr>
                <a:srgbClr val="808080"/>
              </a:buClr>
              <a:buSzPts val="1100"/>
              <a:buFont typeface="Arial"/>
              <a:buChar char="●"/>
            </a:pPr>
            <a:endParaRPr lang="en-GB" sz="1867" kern="0"/>
          </a:p>
          <a:p>
            <a:pPr marL="609585" indent="-397923" defTabSz="1219170">
              <a:lnSpc>
                <a:spcPct val="150000"/>
              </a:lnSpc>
              <a:buClr>
                <a:srgbClr val="808080"/>
              </a:buClr>
              <a:buSzPts val="1100"/>
              <a:buFont typeface="Arial"/>
              <a:buChar char="●"/>
            </a:pPr>
            <a:endParaRPr lang="en-GB" sz="1867" kern="0">
              <a:solidFill>
                <a:srgbClr val="3236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8413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8;p3">
            <a:extLst>
              <a:ext uri="{FF2B5EF4-FFF2-40B4-BE49-F238E27FC236}">
                <a16:creationId xmlns:a16="http://schemas.microsoft.com/office/drawing/2014/main" id="{1C1C63E3-6174-45CC-EA09-8B11AC352E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-142504" y="4329723"/>
            <a:ext cx="12477008" cy="1260133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6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11466"/>
              </a:lnSpc>
              <a:defRPr/>
            </a:pPr>
            <a:r>
              <a:rPr lang="en-US" sz="6133" spc="467"/>
              <a:t>Questions &amp; Thank You!</a:t>
            </a:r>
          </a:p>
        </p:txBody>
      </p:sp>
      <p:pic>
        <p:nvPicPr>
          <p:cNvPr id="5" name="Picture 4" descr="This background is an image of a man and woman in a business outfit walking in front of a building.">
            <a:extLst>
              <a:ext uri="{FF2B5EF4-FFF2-40B4-BE49-F238E27FC236}">
                <a16:creationId xmlns:a16="http://schemas.microsoft.com/office/drawing/2014/main" id="{0D5813E6-233D-D242-A19E-C1ADC7F018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4119" b="32639"/>
          <a:stretch/>
        </p:blipFill>
        <p:spPr>
          <a:xfrm>
            <a:off x="1" y="0"/>
            <a:ext cx="12192000" cy="4329723"/>
          </a:xfrm>
          <a:prstGeom prst="rect">
            <a:avLst/>
          </a:prstGeom>
        </p:spPr>
      </p:pic>
      <p:pic>
        <p:nvPicPr>
          <p:cNvPr id="4" name="Picture 3" descr="IU Trident">
            <a:extLst>
              <a:ext uri="{FF2B5EF4-FFF2-40B4-BE49-F238E27FC236}">
                <a16:creationId xmlns:a16="http://schemas.microsoft.com/office/drawing/2014/main" id="{48AB9F8D-77CA-BCDA-5303-FC1AD9664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501" y="1"/>
            <a:ext cx="547303" cy="127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56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9;p22">
            <a:extLst>
              <a:ext uri="{FF2B5EF4-FFF2-40B4-BE49-F238E27FC236}">
                <a16:creationId xmlns:a16="http://schemas.microsoft.com/office/drawing/2014/main" id="{64078353-5731-1889-C2B9-2D4F4061A59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03618" y="1908753"/>
            <a:ext cx="3352980" cy="115929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GB" sz="3467">
                <a:solidFill>
                  <a:srgbClr val="990000"/>
                </a:solidFill>
                <a:latin typeface="Georgia"/>
              </a:rPr>
              <a:t>Clara Pineda</a:t>
            </a:r>
            <a:endParaRPr lang="en-GB" sz="3467">
              <a:latin typeface="Georgia"/>
            </a:endParaRPr>
          </a:p>
          <a:p>
            <a:pPr defTabSz="1219170">
              <a:buSzTx/>
              <a:defRPr/>
            </a:pPr>
            <a:endParaRPr lang="en-GB" sz="3467">
              <a:solidFill>
                <a:srgbClr val="99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Google Shape;27;p4">
            <a:extLst>
              <a:ext uri="{FF2B5EF4-FFF2-40B4-BE49-F238E27FC236}">
                <a16:creationId xmlns:a16="http://schemas.microsoft.com/office/drawing/2014/main" id="{68C11BC2-3F37-F083-BCC9-BBD68E88A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B59BF0A3-74FD-92F5-0B56-129142D95831}"/>
              </a:ext>
            </a:extLst>
          </p:cNvPr>
          <p:cNvSpPr txBox="1">
            <a:spLocks/>
          </p:cNvSpPr>
          <p:nvPr/>
        </p:nvSpPr>
        <p:spPr>
          <a:xfrm>
            <a:off x="7944465" y="839084"/>
            <a:ext cx="3592545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r" defTabSz="1219170">
              <a:buClr>
                <a:srgbClr val="595959"/>
              </a:buClr>
            </a:pPr>
            <a:r>
              <a:rPr lang="en-US" sz="1200" kern="0" spc="267">
                <a:solidFill>
                  <a:srgbClr val="231F20"/>
                </a:solidFill>
                <a:latin typeface="BentonSans Medium" panose="02000503000000020004" pitchFamily="2" charset="77"/>
              </a:rPr>
              <a:t>Team Overview</a:t>
            </a:r>
          </a:p>
        </p:txBody>
      </p:sp>
      <p:sp>
        <p:nvSpPr>
          <p:cNvPr id="4" name="Google Shape;167;p23">
            <a:extLst>
              <a:ext uri="{FF2B5EF4-FFF2-40B4-BE49-F238E27FC236}">
                <a16:creationId xmlns:a16="http://schemas.microsoft.com/office/drawing/2014/main" id="{675A0D39-1F95-B70E-AF75-CEFC00CF59EF}"/>
              </a:ext>
            </a:extLst>
          </p:cNvPr>
          <p:cNvSpPr txBox="1">
            <a:spLocks/>
          </p:cNvSpPr>
          <p:nvPr/>
        </p:nvSpPr>
        <p:spPr>
          <a:xfrm>
            <a:off x="489712" y="2487391"/>
            <a:ext cx="6920645" cy="359066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28594" indent="-228594" defTabSz="1219170">
              <a:lnSpc>
                <a:spcPct val="114000"/>
              </a:lnSpc>
              <a:spcAft>
                <a:spcPts val="2133"/>
              </a:spcAft>
              <a:buFont typeface="Arial"/>
              <a:buChar char="•"/>
            </a:pPr>
            <a:r>
              <a:rPr lang="en-GB" sz="1867" kern="0">
                <a:solidFill>
                  <a:srgbClr val="231F20"/>
                </a:solidFill>
              </a:rPr>
              <a:t>Senior double majoring in Applied Statistics and Global &amp; International Studies.</a:t>
            </a:r>
          </a:p>
          <a:p>
            <a:pPr marL="228594" indent="-228594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867" kern="0">
                <a:solidFill>
                  <a:srgbClr val="231F20"/>
                </a:solidFill>
              </a:rPr>
              <a:t>President of the Undergraduate Student Government</a:t>
            </a:r>
          </a:p>
          <a:p>
            <a:pPr marL="228594" indent="-228594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867" kern="0">
                <a:solidFill>
                  <a:srgbClr val="231F20"/>
                </a:solidFill>
              </a:rPr>
              <a:t>President of the Honors College Student Council</a:t>
            </a:r>
          </a:p>
          <a:p>
            <a:pPr marL="228594" indent="-228594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867" kern="0">
                <a:solidFill>
                  <a:srgbClr val="231F20"/>
                </a:solidFill>
              </a:rPr>
              <a:t>Researcher at IUSM Department of </a:t>
            </a:r>
            <a:r>
              <a:rPr lang="en-GB" sz="1867" kern="0" err="1">
                <a:solidFill>
                  <a:srgbClr val="231F20"/>
                </a:solidFill>
              </a:rPr>
              <a:t>Pediatrics</a:t>
            </a:r>
            <a:endParaRPr lang="en-GB" sz="1867" kern="0">
              <a:solidFill>
                <a:srgbClr val="231F20"/>
              </a:solidFill>
            </a:endParaRPr>
          </a:p>
          <a:p>
            <a:pPr marL="228594" indent="-228594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867" kern="0">
                <a:solidFill>
                  <a:srgbClr val="231F20"/>
                </a:solidFill>
              </a:rPr>
              <a:t>Top 100 student 2024 and 2025</a:t>
            </a:r>
          </a:p>
          <a:p>
            <a:pPr defTabSz="1219170">
              <a:lnSpc>
                <a:spcPct val="113999"/>
              </a:lnSpc>
              <a:spcAft>
                <a:spcPts val="2133"/>
              </a:spcAft>
            </a:pPr>
            <a:endParaRPr lang="en-GB" kern="0">
              <a:solidFill>
                <a:srgbClr val="595959"/>
              </a:solidFill>
              <a:latin typeface="BentonSans Book" panose="02000503000000020004" pitchFamily="2" charset="77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8D1E8D-4261-8373-4BAC-7BB5517475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4069" y="1453931"/>
            <a:ext cx="2837795" cy="4282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909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5" descr="A person smiling with arms crossed&#10;&#10;AI-generated content may be incorrect.">
            <a:extLst>
              <a:ext uri="{FF2B5EF4-FFF2-40B4-BE49-F238E27FC236}">
                <a16:creationId xmlns:a16="http://schemas.microsoft.com/office/drawing/2014/main" id="{C20B7D33-7C52-4C0A-97FB-491C5E241907}"/>
              </a:ext>
            </a:extLst>
          </p:cNvPr>
          <p:cNvPicPr preferRelativeResize="0"/>
          <p:nvPr/>
        </p:nvPicPr>
        <p:blipFill rotWithShape="1">
          <a:blip r:embed="rId3"/>
          <a:srcRect t="18660" r="129" b="24639"/>
          <a:stretch/>
        </p:blipFill>
        <p:spPr>
          <a:xfrm>
            <a:off x="6718560" y="1968777"/>
            <a:ext cx="5322811" cy="377725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67;p23">
            <a:extLst>
              <a:ext uri="{FF2B5EF4-FFF2-40B4-BE49-F238E27FC236}">
                <a16:creationId xmlns:a16="http://schemas.microsoft.com/office/drawing/2014/main" id="{7A557EFC-716E-C859-BE21-CE8DA5CE01E8}"/>
              </a:ext>
            </a:extLst>
          </p:cNvPr>
          <p:cNvSpPr txBox="1">
            <a:spLocks/>
          </p:cNvSpPr>
          <p:nvPr/>
        </p:nvSpPr>
        <p:spPr>
          <a:xfrm>
            <a:off x="257279" y="2572959"/>
            <a:ext cx="6596388" cy="287771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/>
              <a:buChar char="•"/>
            </a:pPr>
            <a:r>
              <a:rPr lang="en-GB" sz="1600" kern="0">
                <a:solidFill>
                  <a:srgbClr val="231F20"/>
                </a:solidFill>
              </a:rPr>
              <a:t>Senior majoring in Exercise Science with double minors in Medical Sociology and Psychology</a:t>
            </a: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/>
              <a:buChar char="•"/>
            </a:pPr>
            <a:r>
              <a:rPr lang="en-GB" sz="1600" kern="0">
                <a:solidFill>
                  <a:srgbClr val="231F20"/>
                </a:solidFill>
              </a:rPr>
              <a:t>Rehabilitation Intern at Riley Children’s Hospital</a:t>
            </a:r>
            <a:endParaRPr lang="en-US" sz="1600" kern="0">
              <a:solidFill>
                <a:srgbClr val="231F20"/>
              </a:solidFill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600" kern="0">
                <a:solidFill>
                  <a:srgbClr val="231F20"/>
                </a:solidFill>
              </a:rPr>
              <a:t>Top 100 Recipient</a:t>
            </a: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600" kern="0">
                <a:solidFill>
                  <a:srgbClr val="231F20"/>
                </a:solidFill>
              </a:rPr>
              <a:t>Vice President for Undergraduate Student Government</a:t>
            </a: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600" kern="0">
                <a:solidFill>
                  <a:srgbClr val="231F20"/>
                </a:solidFill>
              </a:rPr>
              <a:t>International Student Success Ambass</a:t>
            </a:r>
            <a:r>
              <a:rPr lang="en-GB" sz="1600" kern="0">
                <a:solidFill>
                  <a:srgbClr val="231F20"/>
                </a:solidFill>
                <a:latin typeface="BentonSans Book"/>
              </a:rPr>
              <a:t>ador</a:t>
            </a:r>
            <a:endParaRPr lang="en-GB" sz="1600" kern="0">
              <a:solidFill>
                <a:srgbClr val="231F20"/>
              </a:solidFill>
              <a:latin typeface="BentonSans Book" panose="02000503000000020004" pitchFamily="2" charset="77"/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Font typeface="Arial"/>
              <a:buChar char="•"/>
            </a:pPr>
            <a:r>
              <a:rPr lang="en-GB" sz="1600" kern="0">
                <a:solidFill>
                  <a:srgbClr val="231F20"/>
                </a:solidFill>
              </a:rPr>
              <a:t>IU OT Class of 2028</a:t>
            </a:r>
          </a:p>
          <a:p>
            <a:pPr defTabSz="1219170">
              <a:lnSpc>
                <a:spcPct val="113999"/>
              </a:lnSpc>
              <a:spcAft>
                <a:spcPts val="2133"/>
              </a:spcAft>
            </a:pPr>
            <a:endParaRPr lang="en-GB" kern="0">
              <a:solidFill>
                <a:srgbClr val="231F20"/>
              </a:solidFill>
              <a:latin typeface="BentonSans Book" panose="02000503000000020004" pitchFamily="2" charset="77"/>
            </a:endParaRPr>
          </a:p>
          <a:p>
            <a:pPr defTabSz="1219170">
              <a:lnSpc>
                <a:spcPct val="113999"/>
              </a:lnSpc>
              <a:spcAft>
                <a:spcPts val="2133"/>
              </a:spcAft>
            </a:pPr>
            <a:endParaRPr lang="en-GB" kern="0">
              <a:solidFill>
                <a:srgbClr val="595959"/>
              </a:solidFill>
              <a:latin typeface="BentonSans Book" panose="02000503000000020004" pitchFamily="2" charset="77"/>
            </a:endParaRPr>
          </a:p>
          <a:p>
            <a:pPr defTabSz="1219170">
              <a:lnSpc>
                <a:spcPct val="113999"/>
              </a:lnSpc>
              <a:spcAft>
                <a:spcPts val="2133"/>
              </a:spcAft>
            </a:pPr>
            <a:endParaRPr lang="en-GB" kern="0">
              <a:solidFill>
                <a:srgbClr val="595959"/>
              </a:solidFill>
              <a:latin typeface="BentonSans Book" panose="02000503000000020004" pitchFamily="2" charset="77"/>
            </a:endParaRPr>
          </a:p>
        </p:txBody>
      </p:sp>
      <p:sp>
        <p:nvSpPr>
          <p:cNvPr id="15" name="Google Shape;159;p22">
            <a:extLst>
              <a:ext uri="{FF2B5EF4-FFF2-40B4-BE49-F238E27FC236}">
                <a16:creationId xmlns:a16="http://schemas.microsoft.com/office/drawing/2014/main" id="{64078353-5731-1889-C2B9-2D4F4061A59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99488" y="1875951"/>
            <a:ext cx="3396112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Tx/>
              <a:defRPr/>
            </a:pPr>
            <a:r>
              <a:rPr lang="en-GB" sz="3467">
                <a:solidFill>
                  <a:srgbClr val="990000"/>
                </a:solidFill>
                <a:latin typeface="Georgia"/>
              </a:rPr>
              <a:t>Hailie Ridge</a:t>
            </a:r>
            <a:endParaRPr lang="en-GB" sz="3467">
              <a:solidFill>
                <a:srgbClr val="99000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Google Shape;27;p4">
            <a:extLst>
              <a:ext uri="{FF2B5EF4-FFF2-40B4-BE49-F238E27FC236}">
                <a16:creationId xmlns:a16="http://schemas.microsoft.com/office/drawing/2014/main" id="{68C11BC2-3F37-F083-BCC9-BBD68E88A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" name="Google Shape;19;p3">
            <a:extLst>
              <a:ext uri="{FF2B5EF4-FFF2-40B4-BE49-F238E27FC236}">
                <a16:creationId xmlns:a16="http://schemas.microsoft.com/office/drawing/2014/main" id="{B53E3576-B085-D076-70DC-D116E41D197D}"/>
              </a:ext>
            </a:extLst>
          </p:cNvPr>
          <p:cNvSpPr txBox="1">
            <a:spLocks/>
          </p:cNvSpPr>
          <p:nvPr/>
        </p:nvSpPr>
        <p:spPr>
          <a:xfrm>
            <a:off x="7944465" y="839084"/>
            <a:ext cx="3592545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r" defTabSz="1219170">
              <a:buClr>
                <a:srgbClr val="595959"/>
              </a:buClr>
            </a:pPr>
            <a:r>
              <a:rPr lang="en-US" sz="1200" kern="0" spc="267">
                <a:solidFill>
                  <a:srgbClr val="231F20"/>
                </a:solidFill>
                <a:latin typeface="BentonSans Medium" panose="02000503000000020004" pitchFamily="2" charset="77"/>
              </a:rPr>
              <a:t>Team Overview</a:t>
            </a:r>
          </a:p>
        </p:txBody>
      </p:sp>
    </p:spTree>
    <p:extLst>
      <p:ext uri="{BB962C8B-B14F-4D97-AF65-F5344CB8AC3E}">
        <p14:creationId xmlns:p14="http://schemas.microsoft.com/office/powerpoint/2010/main" val="65893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7;p23">
            <a:extLst>
              <a:ext uri="{FF2B5EF4-FFF2-40B4-BE49-F238E27FC236}">
                <a16:creationId xmlns:a16="http://schemas.microsoft.com/office/drawing/2014/main" id="{B45CC4DA-CF56-EDB2-67CF-7C9DFEEA0FE0}"/>
              </a:ext>
            </a:extLst>
          </p:cNvPr>
          <p:cNvSpPr txBox="1">
            <a:spLocks/>
          </p:cNvSpPr>
          <p:nvPr/>
        </p:nvSpPr>
        <p:spPr>
          <a:xfrm>
            <a:off x="717354" y="2673738"/>
            <a:ext cx="7961425" cy="3572471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2000" kern="0">
                <a:solidFill>
                  <a:srgbClr val="231F20"/>
                </a:solidFill>
              </a:rPr>
              <a:t>Junior, Biology and Neuroscience Double Major</a:t>
            </a: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2000" kern="0">
                <a:solidFill>
                  <a:srgbClr val="231F20"/>
                </a:solidFill>
              </a:rPr>
              <a:t> Honors College Chancellors Scholar</a:t>
            </a: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2000" kern="0">
                <a:solidFill>
                  <a:srgbClr val="231F20"/>
                </a:solidFill>
              </a:rPr>
              <a:t>Top 100 Recipient</a:t>
            </a: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2000" kern="0">
                <a:solidFill>
                  <a:srgbClr val="231F20"/>
                </a:solidFill>
              </a:rPr>
              <a:t>Research Assistant for IUSM Department of Orthopaedic Surgery </a:t>
            </a: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r>
              <a:rPr lang="en-GB" sz="2000" kern="0">
                <a:solidFill>
                  <a:srgbClr val="231F20"/>
                </a:solidFill>
              </a:rPr>
              <a:t>Director of Sponsorships for Regatta</a:t>
            </a: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endParaRPr lang="en-GB" sz="2000" kern="0">
              <a:solidFill>
                <a:srgbClr val="595959"/>
              </a:solidFill>
            </a:endParaRP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endParaRPr lang="en-GB" sz="2000" kern="0">
              <a:solidFill>
                <a:srgbClr val="595959"/>
              </a:solidFill>
            </a:endParaRP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endParaRPr lang="en-GB" sz="2000" kern="0">
              <a:solidFill>
                <a:srgbClr val="595959"/>
              </a:solidFill>
            </a:endParaRPr>
          </a:p>
          <a:p>
            <a:pPr marL="380990" indent="-380990" defTabSz="1219170">
              <a:lnSpc>
                <a:spcPct val="114000"/>
              </a:lnSpc>
              <a:spcAft>
                <a:spcPts val="2133"/>
              </a:spcAft>
              <a:buFont typeface="Arial" panose="020B0604020202020204" pitchFamily="34" charset="0"/>
              <a:buChar char="•"/>
            </a:pPr>
            <a:endParaRPr lang="en-GB" sz="2000" kern="0">
              <a:solidFill>
                <a:srgbClr val="595959"/>
              </a:solidFill>
            </a:endParaRPr>
          </a:p>
        </p:txBody>
      </p:sp>
      <p:sp>
        <p:nvSpPr>
          <p:cNvPr id="15" name="Google Shape;159;p22">
            <a:extLst>
              <a:ext uri="{FF2B5EF4-FFF2-40B4-BE49-F238E27FC236}">
                <a16:creationId xmlns:a16="http://schemas.microsoft.com/office/drawing/2014/main" id="{64078353-5731-1889-C2B9-2D4F4061A59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17353" y="1960137"/>
            <a:ext cx="4158408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buSzTx/>
              <a:defRPr/>
            </a:pPr>
            <a:r>
              <a:rPr lang="en-GB" sz="3467">
                <a:solidFill>
                  <a:srgbClr val="990000"/>
                </a:solidFill>
                <a:latin typeface="Georgia" panose="02040502050405020303" pitchFamily="18" charset="0"/>
              </a:rPr>
              <a:t>Simran Shergill</a:t>
            </a:r>
          </a:p>
        </p:txBody>
      </p:sp>
      <p:sp>
        <p:nvSpPr>
          <p:cNvPr id="8" name="Google Shape;27;p4">
            <a:extLst>
              <a:ext uri="{FF2B5EF4-FFF2-40B4-BE49-F238E27FC236}">
                <a16:creationId xmlns:a16="http://schemas.microsoft.com/office/drawing/2014/main" id="{68C11BC2-3F37-F083-BCC9-BBD68E88A0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0" name="Google Shape;19;p3">
            <a:extLst>
              <a:ext uri="{FF2B5EF4-FFF2-40B4-BE49-F238E27FC236}">
                <a16:creationId xmlns:a16="http://schemas.microsoft.com/office/drawing/2014/main" id="{6389B576-2556-04FA-26E8-8521907261AE}"/>
              </a:ext>
            </a:extLst>
          </p:cNvPr>
          <p:cNvSpPr txBox="1">
            <a:spLocks/>
          </p:cNvSpPr>
          <p:nvPr/>
        </p:nvSpPr>
        <p:spPr>
          <a:xfrm>
            <a:off x="7944465" y="839084"/>
            <a:ext cx="3592545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r" defTabSz="1219170">
              <a:buClr>
                <a:srgbClr val="595959"/>
              </a:buClr>
            </a:pPr>
            <a:r>
              <a:rPr lang="en-US" sz="1200" kern="0" spc="267">
                <a:solidFill>
                  <a:srgbClr val="231F20"/>
                </a:solidFill>
                <a:latin typeface="BentonSans Medium" panose="02000503000000020004" pitchFamily="2" charset="77"/>
              </a:rPr>
              <a:t>Team Overview</a:t>
            </a:r>
          </a:p>
        </p:txBody>
      </p:sp>
      <p:pic>
        <p:nvPicPr>
          <p:cNvPr id="2" name="Picture 1" descr="A person smiling at camera&#10;&#10;AI-generated content may be incorrect.">
            <a:extLst>
              <a:ext uri="{FF2B5EF4-FFF2-40B4-BE49-F238E27FC236}">
                <a16:creationId xmlns:a16="http://schemas.microsoft.com/office/drawing/2014/main" id="{DE07DCDB-4DCA-B848-733B-FFEF4DBCA17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546" r="-827"/>
          <a:stretch/>
        </p:blipFill>
        <p:spPr>
          <a:xfrm>
            <a:off x="8934484" y="1480869"/>
            <a:ext cx="2532521" cy="4212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53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5D4854-7529-90C7-C163-091C77B55E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9;p22">
            <a:extLst>
              <a:ext uri="{FF2B5EF4-FFF2-40B4-BE49-F238E27FC236}">
                <a16:creationId xmlns:a16="http://schemas.microsoft.com/office/drawing/2014/main" id="{2BF9077F-1DF1-1D44-6515-BB7F6A602569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03617" y="1822488"/>
            <a:ext cx="3396112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GB" sz="3467" err="1">
                <a:solidFill>
                  <a:srgbClr val="990000"/>
                </a:solidFill>
                <a:latin typeface="Georgia"/>
              </a:rPr>
              <a:t>Roufa</a:t>
            </a:r>
            <a:r>
              <a:rPr lang="en-GB" sz="3467">
                <a:solidFill>
                  <a:srgbClr val="990000"/>
                </a:solidFill>
                <a:latin typeface="Georgia"/>
              </a:rPr>
              <a:t> Hanna </a:t>
            </a:r>
            <a:endParaRPr lang="en-US"/>
          </a:p>
        </p:txBody>
      </p:sp>
      <p:sp>
        <p:nvSpPr>
          <p:cNvPr id="8" name="Google Shape;27;p4">
            <a:extLst>
              <a:ext uri="{FF2B5EF4-FFF2-40B4-BE49-F238E27FC236}">
                <a16:creationId xmlns:a16="http://schemas.microsoft.com/office/drawing/2014/main" id="{A815266E-DC72-8630-F9E7-94B9F3B473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6" name="Google Shape;19;p3">
            <a:extLst>
              <a:ext uri="{FF2B5EF4-FFF2-40B4-BE49-F238E27FC236}">
                <a16:creationId xmlns:a16="http://schemas.microsoft.com/office/drawing/2014/main" id="{F0F44C94-A017-9550-D0C6-1114C84404AF}"/>
              </a:ext>
            </a:extLst>
          </p:cNvPr>
          <p:cNvSpPr txBox="1">
            <a:spLocks/>
          </p:cNvSpPr>
          <p:nvPr/>
        </p:nvSpPr>
        <p:spPr>
          <a:xfrm>
            <a:off x="7944465" y="839084"/>
            <a:ext cx="3592545" cy="317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r" defTabSz="1219170">
              <a:buClr>
                <a:srgbClr val="595959"/>
              </a:buClr>
            </a:pPr>
            <a:r>
              <a:rPr lang="en-US" sz="1333" kern="0" spc="267">
                <a:solidFill>
                  <a:srgbClr val="231F20"/>
                </a:solidFill>
                <a:latin typeface="BentonSans Medium"/>
              </a:rPr>
              <a:t>Team 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EC4F1C-33BB-1204-4F89-F5241B023CD8}"/>
              </a:ext>
            </a:extLst>
          </p:cNvPr>
          <p:cNvSpPr txBox="1"/>
          <p:nvPr/>
        </p:nvSpPr>
        <p:spPr>
          <a:xfrm>
            <a:off x="414069" y="2520351"/>
            <a:ext cx="7539484" cy="3827161"/>
          </a:xfrm>
          <a:prstGeom prst="rect">
            <a:avLst/>
          </a:prstGeom>
          <a:noFill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Clr>
                <a:srgbClr val="000000"/>
              </a:buClr>
              <a:buFont typeface="Arial,Sans-Serif"/>
              <a:buChar char="•"/>
            </a:pPr>
            <a:r>
              <a:rPr lang="en-GB" sz="1867" kern="0">
                <a:solidFill>
                  <a:srgbClr val="231F20"/>
                </a:solidFill>
                <a:latin typeface="Arial"/>
                <a:cs typeface="Arial"/>
                <a:sym typeface="Arial"/>
              </a:rPr>
              <a:t>Senior, Exercise Science Major &amp; Mathematics Minor </a:t>
            </a:r>
            <a:endParaRPr lang="en-US" sz="1867" kern="0">
              <a:solidFill>
                <a:srgbClr val="231F20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Clr>
                <a:srgbClr val="000000"/>
              </a:buClr>
              <a:buFont typeface="Arial,Sans-Serif"/>
              <a:buChar char="•"/>
            </a:pPr>
            <a:r>
              <a:rPr lang="en-GB" sz="1867" kern="0">
                <a:solidFill>
                  <a:srgbClr val="231F20"/>
                </a:solidFill>
                <a:latin typeface="Arial"/>
                <a:cs typeface="Arial"/>
                <a:sym typeface="Arial"/>
              </a:rPr>
              <a:t>Chess Club President &amp; Coptic Jags Vice President </a:t>
            </a:r>
            <a:endParaRPr lang="en-US" sz="1867" kern="0">
              <a:solidFill>
                <a:srgbClr val="231F20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Clr>
                <a:srgbClr val="000000"/>
              </a:buClr>
              <a:buFont typeface="Arial,Sans-Serif"/>
              <a:buChar char="•"/>
            </a:pPr>
            <a:r>
              <a:rPr lang="en-GB" sz="1867" kern="0">
                <a:solidFill>
                  <a:srgbClr val="231F20"/>
                </a:solidFill>
                <a:latin typeface="Arial"/>
                <a:cs typeface="Arial"/>
                <a:sym typeface="Arial"/>
              </a:rPr>
              <a:t>Practice Squad Player for the IU-I Women's Soccer Team </a:t>
            </a:r>
            <a:endParaRPr lang="en-US" sz="1867" kern="0">
              <a:solidFill>
                <a:srgbClr val="231F20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Clr>
                <a:srgbClr val="000000"/>
              </a:buClr>
              <a:buFont typeface="Arial,Sans-Serif"/>
              <a:buChar char="•"/>
            </a:pPr>
            <a:r>
              <a:rPr lang="en-GB" sz="1867" kern="0">
                <a:solidFill>
                  <a:srgbClr val="231F20"/>
                </a:solidFill>
                <a:latin typeface="Arial"/>
                <a:cs typeface="Arial"/>
                <a:sym typeface="Arial"/>
              </a:rPr>
              <a:t>Research Assistant at IU School of Medicine </a:t>
            </a:r>
            <a:endParaRPr lang="en-US" sz="1867" kern="0">
              <a:solidFill>
                <a:srgbClr val="231F20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Clr>
                <a:srgbClr val="000000"/>
              </a:buClr>
              <a:buFont typeface="Arial,Sans-Serif"/>
              <a:buChar char="•"/>
            </a:pPr>
            <a:r>
              <a:rPr lang="en-GB" sz="1867" kern="0">
                <a:solidFill>
                  <a:srgbClr val="231F20"/>
                </a:solidFill>
                <a:latin typeface="Arial"/>
                <a:cs typeface="Arial"/>
                <a:sym typeface="Arial"/>
              </a:rPr>
              <a:t>Top 100 Recipient 2023 &amp; 2024</a:t>
            </a:r>
            <a:endParaRPr lang="en-US" sz="1867" kern="0">
              <a:solidFill>
                <a:srgbClr val="231F20"/>
              </a:solidFill>
              <a:latin typeface="Arial"/>
              <a:cs typeface="Arial"/>
              <a:sym typeface="Arial"/>
            </a:endParaRPr>
          </a:p>
          <a:p>
            <a:pPr marL="380990" indent="-380990" defTabSz="1219170">
              <a:lnSpc>
                <a:spcPct val="113999"/>
              </a:lnSpc>
              <a:spcAft>
                <a:spcPts val="2133"/>
              </a:spcAft>
              <a:buClr>
                <a:srgbClr val="000000"/>
              </a:buClr>
              <a:buFont typeface="Arial,Sans-Serif"/>
              <a:buChar char="•"/>
            </a:pPr>
            <a:r>
              <a:rPr lang="en-GB" sz="1867" kern="0">
                <a:solidFill>
                  <a:srgbClr val="231F20"/>
                </a:solidFill>
                <a:latin typeface="Arial"/>
                <a:cs typeface="Arial"/>
                <a:sym typeface="Arial"/>
              </a:rPr>
              <a:t>IU DPT Class of 2028</a:t>
            </a:r>
          </a:p>
        </p:txBody>
      </p:sp>
      <p:pic>
        <p:nvPicPr>
          <p:cNvPr id="3" name="Picture 2" descr="A person sitting on a bench&#10;&#10;AI-generated content may be incorrect.">
            <a:extLst>
              <a:ext uri="{FF2B5EF4-FFF2-40B4-BE49-F238E27FC236}">
                <a16:creationId xmlns:a16="http://schemas.microsoft.com/office/drawing/2014/main" id="{769A079F-C7E7-2556-B978-D8FD47B79A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56572" y="1250462"/>
            <a:ext cx="3166704" cy="4786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79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85C8B7-581A-00B5-3955-A193864FE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E96C4657-3721-58AB-09E2-557456483A3E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1053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z="6400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</a:t>
            </a: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08150976-5FA6-0629-EAC6-CAF31DAFE0A1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2</a:t>
            </a:r>
          </a:p>
        </p:txBody>
      </p:sp>
    </p:spTree>
    <p:extLst>
      <p:ext uri="{BB962C8B-B14F-4D97-AF65-F5344CB8AC3E}">
        <p14:creationId xmlns:p14="http://schemas.microsoft.com/office/powerpoint/2010/main" val="4121857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AF038F-1063-8307-426D-25912B5349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60;p22">
            <a:extLst>
              <a:ext uri="{FF2B5EF4-FFF2-40B4-BE49-F238E27FC236}">
                <a16:creationId xmlns:a16="http://schemas.microsoft.com/office/drawing/2014/main" id="{30F7D13B-6BFE-8976-2187-64A044B0337C}"/>
              </a:ext>
            </a:extLst>
          </p:cNvPr>
          <p:cNvSpPr txBox="1">
            <a:spLocks/>
          </p:cNvSpPr>
          <p:nvPr/>
        </p:nvSpPr>
        <p:spPr>
          <a:xfrm>
            <a:off x="781906" y="2358474"/>
            <a:ext cx="10628189" cy="340687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609585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●"/>
            </a:pPr>
            <a:r>
              <a:rPr lang="en-GB" sz="2000" kern="0" spc="133"/>
              <a:t>Study spaces provide many benefits to students:</a:t>
            </a:r>
          </a:p>
          <a:p>
            <a:pPr marL="1219170" lvl="1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○"/>
            </a:pPr>
            <a:r>
              <a:rPr lang="en-GB" sz="2000" kern="0"/>
              <a:t>Offers options for quiet or active learning environments, individual study, and group work</a:t>
            </a:r>
          </a:p>
          <a:p>
            <a:pPr marL="1219170" lvl="1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○"/>
            </a:pPr>
            <a:r>
              <a:rPr lang="en-GB" sz="2000" kern="0"/>
              <a:t>Collaborative spaces help students develop teamwork skills</a:t>
            </a:r>
          </a:p>
          <a:p>
            <a:pPr marL="1219170" lvl="1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○"/>
            </a:pPr>
            <a:r>
              <a:rPr lang="en-GB" sz="2000" kern="0"/>
              <a:t>Allows for different learning preferences </a:t>
            </a:r>
          </a:p>
          <a:p>
            <a:pPr marL="1219170" lvl="1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○"/>
            </a:pPr>
            <a:r>
              <a:rPr lang="en-GB" sz="2000" kern="0"/>
              <a:t>Having designated spaces improves mental health by reducing stress and improving productivity </a:t>
            </a:r>
          </a:p>
          <a:p>
            <a:pPr marL="1219170" lvl="1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○"/>
            </a:pPr>
            <a:r>
              <a:rPr lang="en-GB" sz="2000" kern="0"/>
              <a:t>Promotes a sense of community </a:t>
            </a:r>
          </a:p>
          <a:p>
            <a:pPr marL="1219170" lvl="1" indent="-397923" defTabSz="1219170">
              <a:lnSpc>
                <a:spcPct val="150000"/>
              </a:lnSpc>
              <a:buClr>
                <a:srgbClr val="FFFFFF">
                  <a:lumMod val="50000"/>
                </a:srgbClr>
              </a:buClr>
              <a:buSzPts val="1100"/>
              <a:buFont typeface="Arial"/>
              <a:buChar char="○"/>
            </a:pPr>
            <a:endParaRPr lang="en-GB" sz="2000" kern="0"/>
          </a:p>
        </p:txBody>
      </p:sp>
      <p:sp>
        <p:nvSpPr>
          <p:cNvPr id="7" name="Google Shape;159;p22">
            <a:extLst>
              <a:ext uri="{FF2B5EF4-FFF2-40B4-BE49-F238E27FC236}">
                <a16:creationId xmlns:a16="http://schemas.microsoft.com/office/drawing/2014/main" id="{15FFB2D0-EB11-3455-B890-ECB11F4011D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701458" y="1825005"/>
            <a:ext cx="10405833" cy="71360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defTabSz="1219170">
              <a:buSzTx/>
              <a:defRPr/>
            </a:pPr>
            <a:r>
              <a:rPr lang="en-GB" sz="3200">
                <a:solidFill>
                  <a:srgbClr val="990000"/>
                </a:solidFill>
                <a:latin typeface="Georgia" panose="02040502050405020303" pitchFamily="18" charset="0"/>
              </a:rPr>
              <a:t>Background</a:t>
            </a:r>
          </a:p>
        </p:txBody>
      </p:sp>
      <p:sp>
        <p:nvSpPr>
          <p:cNvPr id="8" name="Google Shape;27;p4">
            <a:extLst>
              <a:ext uri="{FF2B5EF4-FFF2-40B4-BE49-F238E27FC236}">
                <a16:creationId xmlns:a16="http://schemas.microsoft.com/office/drawing/2014/main" id="{7BE877A8-D54D-9493-B019-59F4C330A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1052471" y="1579531"/>
            <a:ext cx="60959" cy="5519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1737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 t="-9000" b="-9000"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0F34C7-4BBF-5A6D-3118-E77DFE461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;p3">
            <a:extLst>
              <a:ext uri="{FF2B5EF4-FFF2-40B4-BE49-F238E27FC236}">
                <a16:creationId xmlns:a16="http://schemas.microsoft.com/office/drawing/2014/main" id="{E822362C-5912-F620-63C4-672010FE4FD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88770" y="3024885"/>
            <a:ext cx="10231777" cy="110539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1" vertOverflow="overflow" horzOverflow="overflow" vert="horz" wrap="square" lIns="121900" tIns="121900" rIns="121900" bIns="1219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ts val="86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Source Sans Pro"/>
              <a:buNone/>
              <a:defRPr sz="4800" b="1" i="0" u="none" strike="noStrike" cap="none" spc="200" baseline="0">
                <a:solidFill>
                  <a:srgbClr val="990000"/>
                </a:solidFill>
                <a:latin typeface="BentonSansCond Black" panose="02000606040000020004" pitchFamily="2" charset="77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Font typeface="Raleway"/>
              <a:buNone/>
              <a:defRPr sz="4200" b="1" i="0" u="none" strike="noStrike" cap="non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pPr defTabSz="1219170">
              <a:lnSpc>
                <a:spcPts val="6667"/>
              </a:lnSpc>
              <a:defRPr/>
            </a:pPr>
            <a:r>
              <a:rPr lang="en-US" sz="6400" spc="467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Goals</a:t>
            </a:r>
          </a:p>
        </p:txBody>
      </p:sp>
      <p:sp>
        <p:nvSpPr>
          <p:cNvPr id="3" name="Google Shape;19;p3">
            <a:extLst>
              <a:ext uri="{FF2B5EF4-FFF2-40B4-BE49-F238E27FC236}">
                <a16:creationId xmlns:a16="http://schemas.microsoft.com/office/drawing/2014/main" id="{1091CF62-582D-7EE6-3C2A-A39D9200B2F3}"/>
              </a:ext>
            </a:extLst>
          </p:cNvPr>
          <p:cNvSpPr txBox="1">
            <a:spLocks/>
          </p:cNvSpPr>
          <p:nvPr/>
        </p:nvSpPr>
        <p:spPr>
          <a:xfrm>
            <a:off x="545432" y="2773823"/>
            <a:ext cx="7092952" cy="251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3500" b="0" i="0" u="none" strike="noStrike" cap="none">
                <a:solidFill>
                  <a:schemeClr val="accent1"/>
                </a:solidFill>
                <a:latin typeface="BentonSans Regular" panose="02000503000000020004" pitchFamily="2" charset="77"/>
                <a:ea typeface="Source Sans Pro"/>
                <a:cs typeface="Source Sans Pro"/>
                <a:sym typeface="Source Sans Pro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Source Sans Pro"/>
              <a:buNone/>
              <a:defRPr sz="1600" b="0" i="0" u="none" strike="noStrike" cap="none">
                <a:solidFill>
                  <a:schemeClr val="accen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609585" indent="-414856" algn="l" defTabSz="1219170">
              <a:lnSpc>
                <a:spcPts val="2000"/>
              </a:lnSpc>
              <a:buClr>
                <a:srgbClr val="595959"/>
              </a:buClr>
            </a:pPr>
            <a:r>
              <a:rPr lang="en-US" sz="1200" kern="0" spc="267">
                <a:solidFill>
                  <a:srgbClr val="FFFFFF"/>
                </a:solidFill>
                <a:latin typeface="BentonSans Medium" panose="02000503000000020004" pitchFamily="2" charset="77"/>
              </a:rPr>
              <a:t>SECTION 3</a:t>
            </a:r>
          </a:p>
        </p:txBody>
      </p:sp>
    </p:spTree>
    <p:extLst>
      <p:ext uri="{BB962C8B-B14F-4D97-AF65-F5344CB8AC3E}">
        <p14:creationId xmlns:p14="http://schemas.microsoft.com/office/powerpoint/2010/main" val="3499326764"/>
      </p:ext>
    </p:extLst>
  </p:cSld>
  <p:clrMapOvr>
    <a:masterClrMapping/>
  </p:clrMapOvr>
</p:sld>
</file>

<file path=ppt/theme/theme1.xml><?xml version="1.0" encoding="utf-8"?>
<a:theme xmlns:a="http://schemas.openxmlformats.org/drawingml/2006/main" name="Bring on Tomorrow">
  <a:themeElements>
    <a:clrScheme name="Streamline">
      <a:dk1>
        <a:srgbClr val="990000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DD0031"/>
      </a:accent2>
      <a:accent3>
        <a:srgbClr val="4C1213"/>
      </a:accent3>
      <a:accent4>
        <a:srgbClr val="F1BE48"/>
      </a:accent4>
      <a:accent5>
        <a:srgbClr val="DC8823"/>
      </a:accent5>
      <a:accent6>
        <a:srgbClr val="ACA39A"/>
      </a:accent6>
      <a:hlink>
        <a:srgbClr val="00629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spcFirstLastPara="1" wrap="square" lIns="91425" tIns="91425" rIns="91425" bIns="91425" anchor="t" anchorCtr="0">
        <a:noAutofit/>
      </a:bodyPr>
      <a:lstStyle>
        <a:defPPr algn="l">
          <a:defRPr sz="2600" dirty="0" smtClean="0">
            <a:solidFill>
              <a:schemeClr val="bg1"/>
            </a:solidFill>
            <a:latin typeface="Georgia" panose="02040502050405020303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927</Words>
  <Application>Microsoft Office PowerPoint</Application>
  <PresentationFormat>Widescreen</PresentationFormat>
  <Paragraphs>125</Paragraphs>
  <Slides>25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8" baseType="lpstr">
      <vt:lpstr>Aptos</vt:lpstr>
      <vt:lpstr>Arial</vt:lpstr>
      <vt:lpstr>Arial,Sans-Serif</vt:lpstr>
      <vt:lpstr>BentonSans Book</vt:lpstr>
      <vt:lpstr>BentonSans Medium</vt:lpstr>
      <vt:lpstr>BentonSans Regular</vt:lpstr>
      <vt:lpstr>BentonSansCond Black</vt:lpstr>
      <vt:lpstr>Bookman Old Style</vt:lpstr>
      <vt:lpstr>Georgia</vt:lpstr>
      <vt:lpstr>Lato</vt:lpstr>
      <vt:lpstr>Source Sans Pro</vt:lpstr>
      <vt:lpstr>Wingdings</vt:lpstr>
      <vt:lpstr>Bring on Tomorrow</vt:lpstr>
      <vt:lpstr>Campus Study Spaces</vt:lpstr>
      <vt:lpstr>Team Overview</vt:lpstr>
      <vt:lpstr>Clara Pineda </vt:lpstr>
      <vt:lpstr>Hailie Ridge</vt:lpstr>
      <vt:lpstr>Simran Shergill</vt:lpstr>
      <vt:lpstr>Roufa Hanna </vt:lpstr>
      <vt:lpstr>Background</vt:lpstr>
      <vt:lpstr>Background</vt:lpstr>
      <vt:lpstr>Presentation Goals</vt:lpstr>
      <vt:lpstr>Presentation Goals</vt:lpstr>
      <vt:lpstr>Topic Overview</vt:lpstr>
      <vt:lpstr>PowerPoint Presentation</vt:lpstr>
      <vt:lpstr>Research Methods</vt:lpstr>
      <vt:lpstr>We Used a Survey Method – Questionnaire</vt:lpstr>
      <vt:lpstr>Findings</vt:lpstr>
      <vt:lpstr>We had over 200+ responses from 16 different Schools </vt:lpstr>
      <vt:lpstr>Most Frequent Time of Day for Using Study Spaces </vt:lpstr>
      <vt:lpstr>Ranking Resources by Impact on Study Experience (1 = Most Helpful, 8 = Least Helpful)</vt:lpstr>
      <vt:lpstr>Current Methods for Discovering Available Study Spaces on Campus</vt:lpstr>
      <vt:lpstr>Here are the Preferred Platforms for Learning About New or Updated Study Spaces   </vt:lpstr>
      <vt:lpstr>Recommendations and Future Work</vt:lpstr>
      <vt:lpstr>Many students answered that they are highly likely (86) or likely (72) to utilize on campus study spaces when preparing for assignments or exams. </vt:lpstr>
      <vt:lpstr>PowerPoint Presentation</vt:lpstr>
      <vt:lpstr>PowerPoint Presentation</vt:lpstr>
      <vt:lpstr>Questions &amp; Thank You!</vt:lpstr>
    </vt:vector>
  </TitlesOfParts>
  <Company>Indiana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Braught, Emily Elizabeth</dc:creator>
  <cp:lastModifiedBy>Braught, Emily Elizabeth</cp:lastModifiedBy>
  <cp:revision>2</cp:revision>
  <dcterms:created xsi:type="dcterms:W3CDTF">2025-04-20T19:39:25Z</dcterms:created>
  <dcterms:modified xsi:type="dcterms:W3CDTF">2025-04-20T19:41:27Z</dcterms:modified>
</cp:coreProperties>
</file>