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4" r:id="rId3"/>
    <p:sldId id="279" r:id="rId4"/>
    <p:sldId id="260" r:id="rId5"/>
    <p:sldId id="262" r:id="rId6"/>
    <p:sldId id="268" r:id="rId7"/>
    <p:sldId id="275" r:id="rId8"/>
    <p:sldId id="269" r:id="rId9"/>
    <p:sldId id="278" r:id="rId10"/>
    <p:sldId id="263" r:id="rId11"/>
    <p:sldId id="265" r:id="rId12"/>
    <p:sldId id="266" r:id="rId13"/>
    <p:sldId id="277" r:id="rId14"/>
    <p:sldId id="264" r:id="rId15"/>
    <p:sldId id="270" r:id="rId16"/>
    <p:sldId id="271" r:id="rId17"/>
    <p:sldId id="272" r:id="rId18"/>
    <p:sldId id="280" r:id="rId19"/>
    <p:sldId id="276" r:id="rId20"/>
    <p:sldId id="273" r:id="rId21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83" autoAdjust="0"/>
    <p:restoredTop sz="93419" autoAdjust="0"/>
  </p:normalViewPr>
  <p:slideViewPr>
    <p:cSldViewPr>
      <p:cViewPr varScale="1">
        <p:scale>
          <a:sx n="78" d="100"/>
          <a:sy n="78" d="100"/>
        </p:scale>
        <p:origin x="37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8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1906"/>
    </p:cViewPr>
  </p:sorterViewPr>
  <p:notesViewPr>
    <p:cSldViewPr>
      <p:cViewPr varScale="1">
        <p:scale>
          <a:sx n="83" d="100"/>
          <a:sy n="83" d="100"/>
        </p:scale>
        <p:origin x="393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05D14-233D-450F-8A11-1DE41C221402}" type="datetimeFigureOut">
              <a:rPr lang="en-US" smtClean="0"/>
              <a:t>1/12/2022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13FA6-7818-4382-A51C-53B86C2BDF8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8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5A221-140A-DE46-98E4-65E60C492F47}" type="datetimeFigureOut">
              <a:rPr lang="en-US" smtClean="0"/>
              <a:t>1/12/2022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3513" y="1171575"/>
            <a:ext cx="4219575" cy="3163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10088"/>
            <a:ext cx="5670550" cy="3690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1FD99-EDA3-D146-A89B-5307591AE0B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long are core courses good for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 courses in ED but over 2 years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am an RD, can I have therapist sign off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 supervisor have to be member?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cost of the core courses?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 has become more involved, can we be grandfathered. 2000 is now 2500 hours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meet everything except required presentations.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did iaedp certification begin? Late 80’s, first RD in 1993 </a:t>
            </a:r>
            <a:r>
              <a:rPr lang="mr-I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CED-N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CEDS Equivalency – have everything except 5 years of supervising others. Is there anything I can do to do this in less than 5 years.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 universities offer ED courses that are approved by iaedp for the core course requirements?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 completing core courses.  I notice I am also being tested as if I am a provider or therapist getting specialty certification. Does final exam include everything or can I focus on nutrition?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do I turn in case study?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 cost to attend symposium?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5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756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Safety/attunement focused on rapport building through activities that supported mirroring and relational interactions between participants. 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Risk taking/acceptance focused on letting go of intellectualization and allowing the subconscious to lead in creative activities, increase tolerance, and increase capacity for appropriate risk taking (Farley, 2017). Engaging in mindfulness, a non-judgmental attention for moment to moment (Kabat-Zinn, 1990), has the capacity to reduce stress, increase self-compassion, and increase awareness of thoughts, feelings, and body sensation fostering acceptance (Llyod-Hazlett, 2020;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Schwenke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et al., 2020). 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Mastery is defined as patterns of achievement that incorporates challenges, persistence, and a view of failure as a part of gaining mastery rather than a lack of ability (American Psychological Association (APA), 2020). Mastery is a key component in psychological wellness which includes self-esteem, self-efficacy, and resilience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Schwenke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et al., 2020). Agency was viewed as the expression of actual feelings, developing spontaneity, freedom to experiment, promotion of insights into inter and intrapersonal dynamics, and collaboration (Farley, 2017).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31FD99-EDA3-D146-A89B-5307591AE0B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58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C50E4D-EB81-C548-B9E7-24FBBF072B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034" y="5394593"/>
            <a:ext cx="3842924" cy="13478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D13B58-470C-4F06-A0B9-3E30151CC401}"/>
              </a:ext>
            </a:extLst>
          </p:cNvPr>
          <p:cNvSpPr txBox="1"/>
          <p:nvPr userDrawn="1"/>
        </p:nvSpPr>
        <p:spPr>
          <a:xfrm>
            <a:off x="7143750" y="6147924"/>
            <a:ext cx="1481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0" kern="1200" dirty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@iaedp</a:t>
            </a:r>
          </a:p>
          <a:p>
            <a:pPr algn="r"/>
            <a:r>
              <a:rPr lang="en-US" sz="1800" kern="1200" dirty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#iaedp2022 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C19A9182-908C-4B46-AEB7-426A19C26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rtlCol="0"/>
          <a:lstStyle/>
          <a:p>
            <a:r>
              <a:rPr kumimoji="0"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11A178-DFA9-4AFE-AE7D-FB75CA3B7C0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364031-2EF1-8D4F-9A53-F24462F7D1C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946" y="6205285"/>
            <a:ext cx="913558" cy="5316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DDBFAF-95EA-49C5-A689-EE1DDA7777B8}"/>
              </a:ext>
            </a:extLst>
          </p:cNvPr>
          <p:cNvSpPr txBox="1"/>
          <p:nvPr userDrawn="1"/>
        </p:nvSpPr>
        <p:spPr>
          <a:xfrm>
            <a:off x="7143750" y="6147924"/>
            <a:ext cx="1481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0" i="0" kern="120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@iaedp</a:t>
            </a:r>
          </a:p>
          <a:p>
            <a:pPr algn="r"/>
            <a:r>
              <a:rPr lang="en-US" sz="1800" kern="120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#iaedp2022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1" r:id="rId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03634523.2018.1503314" TargetMode="External"/><Relationship Id="rId7" Type="http://schemas.openxmlformats.org/officeDocument/2006/relationships/hyperlink" Target="https://doi:10.1080/15401383.2016.1182880" TargetMode="External"/><Relationship Id="rId2" Type="http://schemas.openxmlformats.org/officeDocument/2006/relationships/hyperlink" Target="https://doi.org/10.1080/15401383.2016.11914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401383.2020.1754987" TargetMode="External"/><Relationship Id="rId5" Type="http://schemas.openxmlformats.org/officeDocument/2006/relationships/hyperlink" Target="https://doi.org/10.1080/15401383.2020.1762817" TargetMode="External"/><Relationship Id="rId4" Type="http://schemas.openxmlformats.org/officeDocument/2006/relationships/hyperlink" Target="http://doi.org/10.1080.15401383.2017.128118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emisluk@iupui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edp.com/Certification%20-%20Recognizing%20Clinical%20Excellenc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0BBB98-CEFC-470C-A1D2-5BC03CE81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217" y="3429000"/>
            <a:ext cx="2971800" cy="14238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C3CBDB-DA99-423F-A013-9FCEC2217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2895600"/>
            <a:ext cx="2225233" cy="22252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228600"/>
            <a:ext cx="8458200" cy="34288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Applied Improvisation and Art Making in Group Therapy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Eileen Misluk-Gervase, LPC, ATR-BC, LMHC, CEDS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Assistant Professor, Director of Art Therapy</a:t>
            </a:r>
            <a:b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Herron School of Art + Design, IUPUI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A029ED-D4FF-45E0-BE3B-B6BE013EE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Safety &amp; Attunement</a:t>
            </a:r>
          </a:p>
          <a:p>
            <a:pPr lvl="1"/>
            <a:r>
              <a:rPr lang="en-US" sz="2100" dirty="0"/>
              <a:t>Supports mirroring and relational interactions </a:t>
            </a:r>
            <a:r>
              <a:rPr lang="en-US" sz="1500" dirty="0"/>
              <a:t>(Farley, 2017)</a:t>
            </a:r>
          </a:p>
          <a:p>
            <a:pPr marL="393192" lvl="1" indent="0">
              <a:buNone/>
            </a:pPr>
            <a:endParaRPr lang="en-US" sz="2100" dirty="0"/>
          </a:p>
          <a:p>
            <a:r>
              <a:rPr lang="en-US" dirty="0"/>
              <a:t>Risk-Taking</a:t>
            </a:r>
          </a:p>
          <a:p>
            <a:pPr lvl="1"/>
            <a:r>
              <a:rPr lang="en-US" sz="2100" dirty="0"/>
              <a:t>Letting go of intellectualization, increase tolerance and a capacity for appropriate risk taking </a:t>
            </a:r>
            <a:r>
              <a:rPr lang="en-US" sz="1500" dirty="0"/>
              <a:t>(Farley, 2017)</a:t>
            </a:r>
          </a:p>
          <a:p>
            <a:pPr lvl="1"/>
            <a:endParaRPr lang="en-US" sz="2100" dirty="0"/>
          </a:p>
          <a:p>
            <a:r>
              <a:rPr lang="en-US" dirty="0"/>
              <a:t>Acceptance</a:t>
            </a:r>
          </a:p>
          <a:p>
            <a:pPr lvl="1"/>
            <a:r>
              <a:rPr lang="en-US" sz="2100" dirty="0"/>
              <a:t>Stress reduction, increase self-compassion and awareness, supports body sensation acceptance </a:t>
            </a:r>
            <a:r>
              <a:rPr lang="da-DK" sz="1500" dirty="0"/>
              <a:t>(Llyod-Hazlett, 2020; Schwenke et al., 2020)</a:t>
            </a:r>
            <a:endParaRPr lang="en-US" sz="1500" dirty="0"/>
          </a:p>
          <a:p>
            <a:r>
              <a:rPr lang="en-US" dirty="0"/>
              <a:t>Mastery</a:t>
            </a:r>
          </a:p>
          <a:p>
            <a:pPr lvl="1"/>
            <a:r>
              <a:rPr lang="en-US" sz="2100" dirty="0"/>
              <a:t>Failure as a necessary part of gaining mastery; promote self-esteem, self-efficacy, and resilience </a:t>
            </a:r>
            <a:r>
              <a:rPr lang="en-US" sz="1500" dirty="0"/>
              <a:t>(</a:t>
            </a:r>
            <a:r>
              <a:rPr lang="en-US" sz="1500" dirty="0" err="1"/>
              <a:t>Schwenke</a:t>
            </a:r>
            <a:r>
              <a:rPr lang="en-US" sz="1500" dirty="0"/>
              <a:t> et al., 2020)</a:t>
            </a:r>
          </a:p>
          <a:p>
            <a:pPr lvl="1"/>
            <a:endParaRPr lang="en-US" dirty="0"/>
          </a:p>
          <a:p>
            <a:r>
              <a:rPr lang="en-US" dirty="0"/>
              <a:t>Agency</a:t>
            </a:r>
          </a:p>
          <a:p>
            <a:pPr lvl="1"/>
            <a:r>
              <a:rPr lang="en-US" sz="2100" dirty="0"/>
              <a:t>Expression of actual feelings, spontaneity, and experimentation </a:t>
            </a:r>
            <a:r>
              <a:rPr lang="en-US" sz="1500" dirty="0"/>
              <a:t>(Farley, 2017)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CCDEC8-9747-471E-AFAD-042733A83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Six Phases of Therapy</a:t>
            </a:r>
          </a:p>
        </p:txBody>
      </p:sp>
    </p:spTree>
    <p:extLst>
      <p:ext uri="{BB962C8B-B14F-4D97-AF65-F5344CB8AC3E}">
        <p14:creationId xmlns:p14="http://schemas.microsoft.com/office/powerpoint/2010/main" val="326078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42F202-8B86-4D7B-BB72-01F550FCD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Cognitive flexibility</a:t>
            </a:r>
          </a:p>
          <a:p>
            <a:r>
              <a:rPr lang="en-US" dirty="0"/>
              <a:t>2. Frustration tolerance</a:t>
            </a:r>
          </a:p>
          <a:p>
            <a:r>
              <a:rPr lang="en-US" dirty="0"/>
              <a:t>3. Normalizing failure</a:t>
            </a:r>
          </a:p>
          <a:p>
            <a:r>
              <a:rPr lang="en-US" dirty="0"/>
              <a:t>4. Present in the here and now</a:t>
            </a:r>
          </a:p>
          <a:p>
            <a:r>
              <a:rPr lang="en-US" dirty="0"/>
              <a:t>5. Tolerating the body in space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ACD225-C309-44EA-9EC7-8DC602DA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Eating Disorder Goals in Applied Improv</a:t>
            </a:r>
          </a:p>
        </p:txBody>
      </p:sp>
    </p:spTree>
    <p:extLst>
      <p:ext uri="{BB962C8B-B14F-4D97-AF65-F5344CB8AC3E}">
        <p14:creationId xmlns:p14="http://schemas.microsoft.com/office/powerpoint/2010/main" val="171462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349EC7-43C8-4F97-921C-BF21DA97A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Multiple phases of therapy can be addressed within a single game.</a:t>
            </a:r>
          </a:p>
          <a:p>
            <a:endParaRPr lang="en-US" dirty="0"/>
          </a:p>
          <a:p>
            <a:r>
              <a:rPr lang="en-US" dirty="0"/>
              <a:t>2. Scaffolding games throughout a single session supports skill development.</a:t>
            </a:r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09D979-B68B-4389-ABC4-D983B85FB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Multilayered Approach</a:t>
            </a:r>
          </a:p>
        </p:txBody>
      </p:sp>
    </p:spTree>
    <p:extLst>
      <p:ext uri="{BB962C8B-B14F-4D97-AF65-F5344CB8AC3E}">
        <p14:creationId xmlns:p14="http://schemas.microsoft.com/office/powerpoint/2010/main" val="2908564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90F7A6-5327-4830-863B-EA295C854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Play Some Games!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3D3F83-3C1B-4CE9-A327-D61CAA3B4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371600"/>
            <a:ext cx="62484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35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50EA14-A21F-4090-B4F6-6E689098E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Art Making: Using lines, shapes, and colors create an abstract picture.</a:t>
            </a:r>
          </a:p>
          <a:p>
            <a:endParaRPr lang="en-US" dirty="0"/>
          </a:p>
          <a:p>
            <a:r>
              <a:rPr lang="en-US" dirty="0"/>
              <a:t>Everyone Come Over Here If…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Build safety and set the tone of the group; introduce low risk games </a:t>
            </a:r>
          </a:p>
          <a:p>
            <a:pPr lvl="1"/>
            <a:r>
              <a:rPr lang="en-US" dirty="0"/>
              <a:t>Example: Everyone come over here if you used the color green.</a:t>
            </a:r>
          </a:p>
          <a:p>
            <a:pPr lvl="1"/>
            <a:r>
              <a:rPr lang="en-US" dirty="0"/>
              <a:t>Example: Everyone come over here if you have traveled abroad.</a:t>
            </a:r>
          </a:p>
          <a:p>
            <a:endParaRPr lang="en-US" dirty="0"/>
          </a:p>
          <a:p>
            <a:r>
              <a:rPr lang="en-US" dirty="0"/>
              <a:t>Name Game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Build safety and set the tone of the group; introduce low risk games </a:t>
            </a:r>
          </a:p>
          <a:p>
            <a:pPr lvl="1"/>
            <a:r>
              <a:rPr lang="en-US" dirty="0"/>
              <a:t>Example: I am Eileen and I like swirls.</a:t>
            </a:r>
          </a:p>
          <a:p>
            <a:endParaRPr lang="en-US" dirty="0"/>
          </a:p>
          <a:p>
            <a:r>
              <a:rPr lang="en-US" dirty="0"/>
              <a:t>Whoosh, Bang, Pow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Celebrate and normalize failure as a sign of vulnerability, courage, and resilience in a low-risk environment 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B529DA-1D6E-486C-BCF6-EB3BDB0DB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&amp; Attunement Games</a:t>
            </a:r>
          </a:p>
        </p:txBody>
      </p:sp>
    </p:spTree>
    <p:extLst>
      <p:ext uri="{BB962C8B-B14F-4D97-AF65-F5344CB8AC3E}">
        <p14:creationId xmlns:p14="http://schemas.microsoft.com/office/powerpoint/2010/main" val="178497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4D03BD-C667-485D-BBF4-D3EF495A8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Go, stop, stop, go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listening, making mistakes, normalizing failure, frustration tolerance</a:t>
            </a:r>
          </a:p>
          <a:p>
            <a:pPr lvl="1"/>
            <a:r>
              <a:rPr lang="en-US" u="sng" dirty="0"/>
              <a:t>Addictions:</a:t>
            </a:r>
            <a:r>
              <a:rPr lang="en-US" dirty="0"/>
              <a:t> clap, shout hurray, slow/fast motion, high five</a:t>
            </a:r>
          </a:p>
          <a:p>
            <a:pPr lvl="1"/>
            <a:r>
              <a:rPr lang="en-US" u="sng" dirty="0"/>
              <a:t>Art making:</a:t>
            </a:r>
            <a:r>
              <a:rPr lang="en-US" dirty="0"/>
              <a:t>  easily adaptable to focus on art making</a:t>
            </a:r>
          </a:p>
          <a:p>
            <a:pPr lvl="1"/>
            <a:endParaRPr lang="en-US" dirty="0"/>
          </a:p>
          <a:p>
            <a:r>
              <a:rPr lang="en-US" dirty="0"/>
              <a:t>Yes, and: Glass of Milk &amp; Gift Giving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listening and accepting, cognitive flexibility, ambiguity</a:t>
            </a:r>
          </a:p>
          <a:p>
            <a:pPr lvl="1"/>
            <a:endParaRPr lang="en-US" dirty="0"/>
          </a:p>
          <a:p>
            <a:r>
              <a:rPr lang="en-US" dirty="0"/>
              <a:t>Party planning (but, or, and)</a:t>
            </a:r>
          </a:p>
          <a:p>
            <a:pPr lvl="1"/>
            <a:r>
              <a:rPr lang="en-US" u="sng" dirty="0"/>
              <a:t>Goals</a:t>
            </a:r>
            <a:r>
              <a:rPr lang="en-US" dirty="0"/>
              <a:t>: Cognitive flexibility and reframing</a:t>
            </a:r>
          </a:p>
          <a:p>
            <a:pPr lvl="1"/>
            <a:endParaRPr lang="en-US" dirty="0"/>
          </a:p>
          <a:p>
            <a:r>
              <a:rPr lang="en-US" dirty="0"/>
              <a:t>I am a Tree</a:t>
            </a:r>
          </a:p>
          <a:p>
            <a:pPr lvl="1"/>
            <a:r>
              <a:rPr lang="en-US" u="sng" dirty="0"/>
              <a:t>Goals</a:t>
            </a:r>
            <a:r>
              <a:rPr lang="en-US" dirty="0"/>
              <a:t>: acceptance, spontaneity, emotional tolerance, body exposure</a:t>
            </a:r>
          </a:p>
          <a:p>
            <a:pPr lvl="1"/>
            <a:endParaRPr lang="en-US" dirty="0"/>
          </a:p>
          <a:p>
            <a:r>
              <a:rPr lang="en-US" dirty="0"/>
              <a:t>1 Word at a Time: Books</a:t>
            </a:r>
          </a:p>
          <a:p>
            <a:pPr lvl="1"/>
            <a:r>
              <a:rPr lang="en-US" u="sng" dirty="0"/>
              <a:t>Goals</a:t>
            </a:r>
            <a:r>
              <a:rPr lang="en-US" dirty="0"/>
              <a:t>: cognitive flexibility, emotional tolerance</a:t>
            </a:r>
          </a:p>
          <a:p>
            <a:pPr lvl="1"/>
            <a:r>
              <a:rPr lang="en-US" u="sng" dirty="0"/>
              <a:t>Art Making: </a:t>
            </a:r>
            <a:r>
              <a:rPr lang="en-US" dirty="0"/>
              <a:t>Partner up and create the cover for one of the book titles</a:t>
            </a:r>
            <a:endParaRPr lang="en-US" u="sng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0BE4B4-AB87-458D-8D32-E4A7C76D3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Risk Taking &amp; Acceptance Games</a:t>
            </a:r>
          </a:p>
        </p:txBody>
      </p:sp>
    </p:spTree>
    <p:extLst>
      <p:ext uri="{BB962C8B-B14F-4D97-AF65-F5344CB8AC3E}">
        <p14:creationId xmlns:p14="http://schemas.microsoft.com/office/powerpoint/2010/main" val="379071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268718-A478-4E1A-9A0B-9F45A3913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White Paper Photos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autonomy and self-efficacy</a:t>
            </a:r>
          </a:p>
          <a:p>
            <a:pPr marL="393192" lvl="1" indent="0">
              <a:buNone/>
            </a:pPr>
            <a:endParaRPr lang="en-US" u="sng" dirty="0"/>
          </a:p>
          <a:p>
            <a:r>
              <a:rPr lang="en-US" dirty="0"/>
              <a:t>Mundane Olympics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listening, accepting, body awareness and exposure</a:t>
            </a:r>
          </a:p>
          <a:p>
            <a:pPr lvl="1"/>
            <a:r>
              <a:rPr lang="en-US" u="sng" dirty="0"/>
              <a:t>Examples:</a:t>
            </a:r>
            <a:r>
              <a:rPr lang="en-US" dirty="0"/>
              <a:t> vacuuming, washing a car, folding laundry</a:t>
            </a:r>
          </a:p>
          <a:p>
            <a:pPr marL="393192" lvl="1" indent="0">
              <a:buNone/>
            </a:pPr>
            <a:endParaRPr lang="en-US" dirty="0"/>
          </a:p>
          <a:p>
            <a:r>
              <a:rPr lang="en-US" dirty="0"/>
              <a:t>Postcards from …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autonomy, cognitive flexibility, experimentation</a:t>
            </a:r>
          </a:p>
          <a:p>
            <a:pPr lvl="1"/>
            <a:r>
              <a:rPr lang="en-US" u="sng" dirty="0"/>
              <a:t>Art making: </a:t>
            </a:r>
            <a:r>
              <a:rPr lang="en-US" dirty="0"/>
              <a:t>Close your eyes and create an image. Imagine that you are visiting this “place” and write a letter home. </a:t>
            </a:r>
            <a:endParaRPr lang="en-US" u="sng" dirty="0"/>
          </a:p>
          <a:p>
            <a:pPr marL="393192" lvl="1" indent="0">
              <a:buNone/>
            </a:pPr>
            <a:endParaRPr lang="en-US" dirty="0"/>
          </a:p>
          <a:p>
            <a:r>
              <a:rPr lang="en-US" dirty="0"/>
              <a:t>Awkward Family Photos</a:t>
            </a:r>
          </a:p>
          <a:p>
            <a:pPr lvl="1"/>
            <a:r>
              <a:rPr lang="en-US" u="sng" dirty="0"/>
              <a:t>Goals:</a:t>
            </a:r>
            <a:r>
              <a:rPr lang="en-US" dirty="0"/>
              <a:t> Body awareness and spontaneity</a:t>
            </a:r>
          </a:p>
          <a:p>
            <a:pPr lvl="1"/>
            <a:r>
              <a:rPr lang="en-US" u="sng" dirty="0"/>
              <a:t>Art Making: </a:t>
            </a:r>
            <a:r>
              <a:rPr lang="en-US" dirty="0"/>
              <a:t>Using stick figures, draw an awkward family/friend photo.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A5C32-498F-4EEB-BEB0-6868E3A96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Mastery &amp; Agency Games</a:t>
            </a:r>
          </a:p>
        </p:txBody>
      </p:sp>
    </p:spTree>
    <p:extLst>
      <p:ext uri="{BB962C8B-B14F-4D97-AF65-F5344CB8AC3E}">
        <p14:creationId xmlns:p14="http://schemas.microsoft.com/office/powerpoint/2010/main" val="332920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E133A3-1F0F-45BE-9F8B-6988EF00B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1. Use hand raising, name change, and chat features.</a:t>
            </a:r>
          </a:p>
          <a:p>
            <a:endParaRPr lang="en-US" dirty="0"/>
          </a:p>
          <a:p>
            <a:r>
              <a:rPr lang="en-US" dirty="0"/>
              <a:t>2.Use break-out rooms for small group or paired activities.</a:t>
            </a:r>
          </a:p>
          <a:p>
            <a:endParaRPr lang="en-US" dirty="0"/>
          </a:p>
          <a:p>
            <a:r>
              <a:rPr lang="en-US" dirty="0"/>
              <a:t>3. Keep everyone UNMUTED to support spontaneous participation.</a:t>
            </a:r>
          </a:p>
          <a:p>
            <a:endParaRPr lang="en-US" dirty="0"/>
          </a:p>
          <a:p>
            <a:r>
              <a:rPr lang="en-US" dirty="0"/>
              <a:t>4.Participating on a computer is better than a phone or tablet.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7E47F1-7CBB-4B9F-B66D-7755BC8C1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Adaptions for Virtual Sessions</a:t>
            </a:r>
          </a:p>
        </p:txBody>
      </p:sp>
    </p:spTree>
    <p:extLst>
      <p:ext uri="{BB962C8B-B14F-4D97-AF65-F5344CB8AC3E}">
        <p14:creationId xmlns:p14="http://schemas.microsoft.com/office/powerpoint/2010/main" val="1357315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1997FE-2654-4F02-8835-EE3D56E3E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Model and participate</a:t>
            </a:r>
          </a:p>
          <a:p>
            <a:endParaRPr lang="en-US" dirty="0"/>
          </a:p>
          <a:p>
            <a:r>
              <a:rPr lang="en-US" dirty="0"/>
              <a:t>2. Be flexible and adaptable to the group needs</a:t>
            </a:r>
          </a:p>
          <a:p>
            <a:endParaRPr lang="en-US" dirty="0"/>
          </a:p>
          <a:p>
            <a:r>
              <a:rPr lang="en-US" dirty="0"/>
              <a:t>3. Recognize own “failures”</a:t>
            </a:r>
          </a:p>
          <a:p>
            <a:endParaRPr lang="en-US" dirty="0"/>
          </a:p>
          <a:p>
            <a:r>
              <a:rPr lang="en-US" dirty="0"/>
              <a:t>4. Everyone’s level of participation is different</a:t>
            </a:r>
          </a:p>
          <a:p>
            <a:endParaRPr lang="en-US" dirty="0"/>
          </a:p>
          <a:p>
            <a:r>
              <a:rPr lang="en-US" dirty="0"/>
              <a:t>5. Redirection through new ideas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4CE1B3-637B-4EA5-A56B-34E627D2C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Facilitators</a:t>
            </a:r>
          </a:p>
        </p:txBody>
      </p:sp>
    </p:spTree>
    <p:extLst>
      <p:ext uri="{BB962C8B-B14F-4D97-AF65-F5344CB8AC3E}">
        <p14:creationId xmlns:p14="http://schemas.microsoft.com/office/powerpoint/2010/main" val="1781039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708EB6-F124-4493-8F55-AA36AB4C8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Farley, N. (2017). Improvisation as a meta-counseling skill. Journal of Creativity in Mental Health, 12(1), 115-128. 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https://doi.org/10.1080/15401383.2016.1191402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Hoffmann-Longtin, K., Organ, J. M., </a:t>
            </a:r>
            <a:r>
              <a:rPr lang="en-US" sz="180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Helphinstine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V., </a:t>
            </a:r>
            <a:r>
              <a:rPr lang="en-US" sz="180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Reinoso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R., Morgan, Z. S., &amp; Weinstein, E. (2018). Teaching advocacy communication to pediatric residents: the efficacy of applied improvisational theater (AIT) as an instructional tool. </a:t>
            </a:r>
            <a:r>
              <a:rPr lang="en-US" sz="1800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Education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1800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67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(4), 438-459. </a:t>
            </a: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https://doi.org/10.1080/03634523.2018.1503314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Lawrence, C. &amp;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Coaston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C. (2017). Whose line is it, anyway? Using improvisational exercises to spark counselor development. Journal of Creativity in Mental Health, 12(4), 513-528.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http://doi.org/10.1080.15401383.2017.1281185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Llyod-Hazlett, J. (2020). Improv-</a:t>
            </a:r>
            <a:r>
              <a:rPr lang="en-US" sz="180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clinical work with stepfamilies. Journal of Creativity in Mental Health, 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https://doi.org/10.1080/15401383.2020.1762817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Schwenke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Dshemuchadse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M.,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Rasehorn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L.,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Klarholter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Scherbaum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(2020). Improv to improve: The impact of improvisational theater on creativity, acceptance, and psychological well-being. Journal of Creativity in Mental Health.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https://doi.org/10.1080/15401383.2020.1754987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Sheesley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 P., Pfeffer, M.,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Barish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B. (2016). Comedic improv therapy for the treatment of social anxiety disorder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Journal of Creativity in Mental Health, 11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157-169.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https://doi:10.1080/15401383.2016.1182880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Rossing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P. &amp; Hoffmann-Longtin, K. (2018). Making sense of science: applied improvisation for public communication of science, technology, and health. In T.R.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Dudeck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C. McClure (Eds.),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Applied improvisation: Leading, collaborating, and creating beyond the theatre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(pp.245-266). London, UK: Methuen Drama. 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CF0D38-1F8C-45DC-8924-768A1E1AE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22209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2DA440-9FBB-4C19-90E4-1209C5D12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Engage in applied improv and art making techniques to enhance empathetic listening skills and foster rapport building among group members. </a:t>
            </a:r>
          </a:p>
          <a:p>
            <a:endParaRPr lang="en-US" dirty="0"/>
          </a:p>
          <a:p>
            <a:r>
              <a:rPr lang="en-US" dirty="0"/>
              <a:t>Demonstrate the application of applied improvisation and art making in eating disorder group therapy to develop safety and attunement, risk-taking and acceptance, and mastery and agency focusing on the specific needs of clients with eating disorders.</a:t>
            </a:r>
          </a:p>
          <a:p>
            <a:endParaRPr lang="en-US" dirty="0"/>
          </a:p>
          <a:p>
            <a:r>
              <a:rPr lang="en-US" dirty="0"/>
              <a:t>Clients who participated in applied improvisation have demonstrated increased willingness to participate in therapy and enhanced progress toward clinical goals (Alana &amp; Ansaldo, 2018).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2FD001-0D36-4793-BB0D-D95220C4A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Purpose</a:t>
            </a:r>
          </a:p>
        </p:txBody>
      </p:sp>
    </p:spTree>
    <p:extLst>
      <p:ext uri="{BB962C8B-B14F-4D97-AF65-F5344CB8AC3E}">
        <p14:creationId xmlns:p14="http://schemas.microsoft.com/office/powerpoint/2010/main" val="280152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4897D-B336-4FB0-BBB4-2F667BCB9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>
                <a:hlinkClick r:id="rId2"/>
              </a:rPr>
              <a:t>Eileen Misluk</a:t>
            </a:r>
          </a:p>
          <a:p>
            <a:pPr algn="ctr"/>
            <a:r>
              <a:rPr lang="en-US" dirty="0">
                <a:hlinkClick r:id="rId2"/>
              </a:rPr>
              <a:t>emisluk@iupui.edu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FCFF60-EC00-4CE4-BEC7-5323AAAF7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416126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E70AE8-0A4E-435E-A810-0017C14A5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l">
              <a:buNone/>
            </a:pP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Participants will be able to: </a:t>
            </a:r>
          </a:p>
          <a:p>
            <a:pPr algn="l"/>
            <a:endParaRPr lang="en-US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1. E</a:t>
            </a:r>
            <a:r>
              <a:rPr lang="en-US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xplain the benefits of applied improvisation for clients with eating disorders.</a:t>
            </a:r>
          </a:p>
          <a:p>
            <a:pPr algn="l"/>
            <a:endParaRPr lang="en-US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2. 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I</a:t>
            </a:r>
            <a:r>
              <a:rPr lang="en-US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dentify specific improv games and art activities that can be used in eating disorder group therapy.</a:t>
            </a:r>
          </a:p>
          <a:p>
            <a:pPr algn="l"/>
            <a:endParaRPr lang="en-US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  <a:p>
            <a:pPr algn="l"/>
            <a:r>
              <a:rPr lang="en-US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3. </a:t>
            </a: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D</a:t>
            </a:r>
            <a:r>
              <a:rPr lang="en-US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emonstrate skills for facilitating applied improvisational and art making techniques.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AEF2FF-34FF-4DC8-BB11-8D702A267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35695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828800"/>
            <a:ext cx="7924800" cy="4114801"/>
          </a:xfrm>
        </p:spPr>
        <p:txBody>
          <a:bodyPr>
            <a:normAutofit/>
          </a:bodyPr>
          <a:lstStyle/>
          <a:p>
            <a:r>
              <a:rPr lang="en-US" sz="2200" dirty="0"/>
              <a:t>1. Listening</a:t>
            </a:r>
          </a:p>
          <a:p>
            <a:r>
              <a:rPr lang="en-US" sz="2200" dirty="0"/>
              <a:t>2. Accepting (Yes)</a:t>
            </a:r>
          </a:p>
          <a:p>
            <a:r>
              <a:rPr lang="en-US" sz="2200" dirty="0"/>
              <a:t>3. Supporting (And)</a:t>
            </a:r>
          </a:p>
          <a:p>
            <a:r>
              <a:rPr lang="en-US" sz="2200" dirty="0"/>
              <a:t>4. Letting go of mistakes</a:t>
            </a:r>
          </a:p>
          <a:p>
            <a:r>
              <a:rPr lang="en-US" sz="2200" dirty="0"/>
              <a:t>5. Taking risks </a:t>
            </a:r>
            <a:br>
              <a:rPr lang="en-US" sz="2200" dirty="0"/>
            </a:br>
            <a:endParaRPr lang="en-US" sz="2200" dirty="0"/>
          </a:p>
          <a:p>
            <a:pPr marL="109728" indent="0">
              <a:buNone/>
            </a:pPr>
            <a:endParaRPr lang="en-US" sz="2200" i="1" dirty="0">
              <a:hlinkClick r:id="rId3" invalidUrl="http://www.iaedp.com/Certification - Recognizing Clinical Excellence.pdf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Five Rules of Improv</a:t>
            </a:r>
          </a:p>
        </p:txBody>
      </p:sp>
    </p:spTree>
    <p:extLst>
      <p:ext uri="{BB962C8B-B14F-4D97-AF65-F5344CB8AC3E}">
        <p14:creationId xmlns:p14="http://schemas.microsoft.com/office/powerpoint/2010/main" val="42813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DE7C97-F1A2-4BE1-A6C4-92EA4D13E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Facilitates the practice of spontaneous communication and interaction, developing participants’ tolerance of uncertainty and ambiguity (Lawrence &amp; </a:t>
            </a:r>
            <a:r>
              <a:rPr lang="en-US" dirty="0" err="1"/>
              <a:t>Coaston</a:t>
            </a:r>
            <a:r>
              <a:rPr lang="en-US" dirty="0"/>
              <a:t>, 2017).</a:t>
            </a:r>
          </a:p>
          <a:p>
            <a:endParaRPr lang="en-US" dirty="0"/>
          </a:p>
          <a:p>
            <a:r>
              <a:rPr lang="en-US" dirty="0"/>
              <a:t>Clarifies communication and enhances trust and collaboration among the clinical team (</a:t>
            </a:r>
            <a:r>
              <a:rPr lang="en-US" dirty="0" err="1"/>
              <a:t>Sheesley</a:t>
            </a:r>
            <a:r>
              <a:rPr lang="en-US" dirty="0"/>
              <a:t>, et al., 2016). </a:t>
            </a:r>
          </a:p>
          <a:p>
            <a:endParaRPr lang="en-US" dirty="0"/>
          </a:p>
          <a:p>
            <a:r>
              <a:rPr lang="en-US" dirty="0"/>
              <a:t>Creates a safe and trusting environment for developing professional relationships, adapting quickly to unfolding situations, and collaborating—skills necessary for communication in stressful situations (</a:t>
            </a:r>
            <a:r>
              <a:rPr lang="en-US" dirty="0" err="1"/>
              <a:t>Rossing</a:t>
            </a:r>
            <a:r>
              <a:rPr lang="en-US" dirty="0"/>
              <a:t> &amp; Hoffmann-Longtin, 2018).</a:t>
            </a:r>
          </a:p>
          <a:p>
            <a:endParaRPr lang="en-US" dirty="0"/>
          </a:p>
          <a:p>
            <a:r>
              <a:rPr lang="en-US" dirty="0"/>
              <a:t>Physically and mentally engages clinicians in effective clinical behaviors, including person-centeredness and flexibility (Lawrence &amp; </a:t>
            </a:r>
            <a:r>
              <a:rPr lang="en-US" dirty="0" err="1"/>
              <a:t>Coaston</a:t>
            </a:r>
            <a:r>
              <a:rPr lang="en-US" dirty="0"/>
              <a:t>, 2017; </a:t>
            </a:r>
            <a:r>
              <a:rPr lang="en-US" dirty="0" err="1"/>
              <a:t>Sheesley</a:t>
            </a:r>
            <a:r>
              <a:rPr lang="en-US" dirty="0"/>
              <a:t>, et al., 2016). </a:t>
            </a:r>
          </a:p>
          <a:p>
            <a:endParaRPr lang="en-US" dirty="0"/>
          </a:p>
          <a:p>
            <a:r>
              <a:rPr lang="en-US" dirty="0"/>
              <a:t>Requires responsiveness to ambiguity and change, focus and attention to the present moment, and collaboration with others (Hoffmann-Longtin, et al., 2018).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0351C7-95E1-41DE-AB2A-9EAE23212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Applied Improv</a:t>
            </a:r>
          </a:p>
        </p:txBody>
      </p:sp>
    </p:spTree>
    <p:extLst>
      <p:ext uri="{BB962C8B-B14F-4D97-AF65-F5344CB8AC3E}">
        <p14:creationId xmlns:p14="http://schemas.microsoft.com/office/powerpoint/2010/main" val="97783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2ADD2B-921C-43DB-9F32-5AF997DB7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I must be funny.</a:t>
            </a:r>
          </a:p>
          <a:p>
            <a:r>
              <a:rPr lang="en-US" dirty="0"/>
              <a:t>2. I have acting skills.</a:t>
            </a:r>
          </a:p>
          <a:p>
            <a:r>
              <a:rPr lang="en-US" dirty="0"/>
              <a:t>3. Everyone will laugh at me.</a:t>
            </a:r>
          </a:p>
          <a:p>
            <a:r>
              <a:rPr lang="en-US" dirty="0"/>
              <a:t>4. I will embarrass myself.</a:t>
            </a:r>
          </a:p>
          <a:p>
            <a:r>
              <a:rPr lang="en-US" dirty="0"/>
              <a:t>5. I will embarrass other people. </a:t>
            </a:r>
          </a:p>
          <a:p>
            <a:r>
              <a:rPr lang="en-US" dirty="0"/>
              <a:t>6. This is dumb and I won’t benefit from participating.</a:t>
            </a:r>
          </a:p>
          <a:p>
            <a:r>
              <a:rPr lang="en-US" dirty="0"/>
              <a:t>7. I can’t do ________.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BDC067-EDC5-4425-86F6-01C243761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Misconceptions &amp; Fears</a:t>
            </a:r>
          </a:p>
        </p:txBody>
      </p:sp>
    </p:spTree>
    <p:extLst>
      <p:ext uri="{BB962C8B-B14F-4D97-AF65-F5344CB8AC3E}">
        <p14:creationId xmlns:p14="http://schemas.microsoft.com/office/powerpoint/2010/main" val="3247135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CEBC21-55BF-44B3-9828-D0E20B46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Failure is a sign that you are pushing yourself to do something new. </a:t>
            </a:r>
          </a:p>
          <a:p>
            <a:endParaRPr lang="en-US" dirty="0"/>
          </a:p>
          <a:p>
            <a:r>
              <a:rPr lang="en-US" dirty="0"/>
              <a:t>Laughing together versus being laughed at.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21E1C8-FA95-4817-B440-04092779E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Celebrating Vulnerability</a:t>
            </a:r>
          </a:p>
        </p:txBody>
      </p:sp>
    </p:spTree>
    <p:extLst>
      <p:ext uri="{BB962C8B-B14F-4D97-AF65-F5344CB8AC3E}">
        <p14:creationId xmlns:p14="http://schemas.microsoft.com/office/powerpoint/2010/main" val="2316690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AFCC9C-BB35-4541-9F0D-5BD0E47C0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Art therapy</a:t>
            </a:r>
          </a:p>
          <a:p>
            <a:pPr lvl="1"/>
            <a:r>
              <a:rPr lang="en-US" dirty="0"/>
              <a:t>A masters level degree in art therapy and clinical training and supervision by a registered art therapist.</a:t>
            </a:r>
          </a:p>
          <a:p>
            <a:pPr lvl="1"/>
            <a:r>
              <a:rPr lang="en-US" dirty="0"/>
              <a:t>Art making is used as the primary mode of exploration, discussion, meaning-making, and healing in therapy. </a:t>
            </a:r>
          </a:p>
          <a:p>
            <a:pPr marL="393192" lvl="1" indent="0">
              <a:buNone/>
            </a:pPr>
            <a:endParaRPr lang="en-US" dirty="0"/>
          </a:p>
          <a:p>
            <a:r>
              <a:rPr lang="en-US" dirty="0"/>
              <a:t>Art Making in the Clinical Setting</a:t>
            </a:r>
          </a:p>
          <a:p>
            <a:pPr lvl="1"/>
            <a:r>
              <a:rPr lang="en-US" dirty="0"/>
              <a:t>Used by mental health clinicians to help clients bridge conversations, express feelings, or reduce stress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49E7A0-AC64-4539-9EB9-FAEDFA5F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 Therapy vs. Art Making</a:t>
            </a:r>
          </a:p>
        </p:txBody>
      </p:sp>
    </p:spTree>
    <p:extLst>
      <p:ext uri="{BB962C8B-B14F-4D97-AF65-F5344CB8AC3E}">
        <p14:creationId xmlns:p14="http://schemas.microsoft.com/office/powerpoint/2010/main" val="83130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F08A2E6-269C-4B04-A3ED-19D5BC2DEC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43628"/>
            <a:ext cx="8229600" cy="40009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5A1878-6CF7-4707-B5D4-BD1CC3DBB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 Making and Applied Improv</a:t>
            </a:r>
          </a:p>
        </p:txBody>
      </p:sp>
    </p:spTree>
    <p:extLst>
      <p:ext uri="{BB962C8B-B14F-4D97-AF65-F5344CB8AC3E}">
        <p14:creationId xmlns:p14="http://schemas.microsoft.com/office/powerpoint/2010/main" val="1861408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t Powerpoint Template Oct2019" id="{B2080B80-1866-F642-BC4C-8A073C59208D}" vid="{3B3C4B0C-1AAC-E146-B811-1EE8B34B1E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 Powerpoint Template Oct2019</Template>
  <TotalTime>13322</TotalTime>
  <Words>1827</Words>
  <Application>Microsoft Office PowerPoint</Application>
  <PresentationFormat>On-screen Show (4:3)</PresentationFormat>
  <Paragraphs>177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Tahoma</vt:lpstr>
      <vt:lpstr>Times New Roman</vt:lpstr>
      <vt:lpstr>Verdana</vt:lpstr>
      <vt:lpstr>Wingdings 2</vt:lpstr>
      <vt:lpstr>Wingdings 3</vt:lpstr>
      <vt:lpstr>Concourse</vt:lpstr>
      <vt:lpstr>Applied Improvisation and Art Making in Group Therapy  Eileen Misluk-Gervase, LPC, ATR-BC, LMHC, CEDS Assistant Professor, Director of Art Therapy Herron School of Art + Design, IUPUI </vt:lpstr>
      <vt:lpstr>Purpose</vt:lpstr>
      <vt:lpstr>Learning Objectives</vt:lpstr>
      <vt:lpstr>Five Rules of Improv</vt:lpstr>
      <vt:lpstr>Applied Improv</vt:lpstr>
      <vt:lpstr>Misconceptions &amp; Fears</vt:lpstr>
      <vt:lpstr>Celebrating Vulnerability</vt:lpstr>
      <vt:lpstr>Art Therapy vs. Art Making</vt:lpstr>
      <vt:lpstr>Art Making and Applied Improv</vt:lpstr>
      <vt:lpstr>Six Phases of Therapy</vt:lpstr>
      <vt:lpstr>Eating Disorder Goals in Applied Improv</vt:lpstr>
      <vt:lpstr>Multilayered Approach</vt:lpstr>
      <vt:lpstr>Let’s Play Some Games!</vt:lpstr>
      <vt:lpstr>Safety &amp; Attunement Games</vt:lpstr>
      <vt:lpstr>Risk Taking &amp; Acceptance Games</vt:lpstr>
      <vt:lpstr>Mastery &amp; Agency Games</vt:lpstr>
      <vt:lpstr>Adaptions for Virtual Sessions</vt:lpstr>
      <vt:lpstr>Facilitators</vt:lpstr>
      <vt:lpstr>References</vt:lpstr>
      <vt:lpstr>Contact Information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Speakers</dc:title>
  <dc:creator>Tressa Jumps</dc:creator>
  <cp:lastModifiedBy>Misluk, Eileen Marie</cp:lastModifiedBy>
  <cp:revision>18</cp:revision>
  <cp:lastPrinted>2013-03-19T05:10:31Z</cp:lastPrinted>
  <dcterms:created xsi:type="dcterms:W3CDTF">2019-11-11T22:39:24Z</dcterms:created>
  <dcterms:modified xsi:type="dcterms:W3CDTF">2022-01-21T19:30:03Z</dcterms:modified>
</cp:coreProperties>
</file>