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  <p:sldMasterId id="2147483710" r:id="rId2"/>
    <p:sldMasterId id="2147483669" r:id="rId3"/>
  </p:sldMasterIdLst>
  <p:notesMasterIdLst>
    <p:notesMasterId r:id="rId80"/>
  </p:notesMasterIdLst>
  <p:sldIdLst>
    <p:sldId id="323" r:id="rId4"/>
    <p:sldId id="441" r:id="rId5"/>
    <p:sldId id="476" r:id="rId6"/>
    <p:sldId id="466" r:id="rId7"/>
    <p:sldId id="467" r:id="rId8"/>
    <p:sldId id="468" r:id="rId9"/>
    <p:sldId id="469" r:id="rId10"/>
    <p:sldId id="481" r:id="rId11"/>
    <p:sldId id="470" r:id="rId12"/>
    <p:sldId id="482" r:id="rId13"/>
    <p:sldId id="473" r:id="rId14"/>
    <p:sldId id="477" r:id="rId15"/>
    <p:sldId id="474" r:id="rId16"/>
    <p:sldId id="478" r:id="rId17"/>
    <p:sldId id="475" r:id="rId18"/>
    <p:sldId id="444" r:id="rId19"/>
    <p:sldId id="445" r:id="rId20"/>
    <p:sldId id="446" r:id="rId21"/>
    <p:sldId id="447" r:id="rId22"/>
    <p:sldId id="442" r:id="rId23"/>
    <p:sldId id="483" r:id="rId24"/>
    <p:sldId id="490" r:id="rId25"/>
    <p:sldId id="450" r:id="rId26"/>
    <p:sldId id="451" r:id="rId27"/>
    <p:sldId id="449" r:id="rId28"/>
    <p:sldId id="494" r:id="rId29"/>
    <p:sldId id="349" r:id="rId30"/>
    <p:sldId id="324" r:id="rId31"/>
    <p:sldId id="338" r:id="rId32"/>
    <p:sldId id="339" r:id="rId33"/>
    <p:sldId id="340" r:id="rId34"/>
    <p:sldId id="341" r:id="rId35"/>
    <p:sldId id="342" r:id="rId36"/>
    <p:sldId id="336" r:id="rId37"/>
    <p:sldId id="348" r:id="rId38"/>
    <p:sldId id="335" r:id="rId39"/>
    <p:sldId id="343" r:id="rId40"/>
    <p:sldId id="350" r:id="rId41"/>
    <p:sldId id="463" r:id="rId42"/>
    <p:sldId id="351" r:id="rId43"/>
    <p:sldId id="491" r:id="rId44"/>
    <p:sldId id="347" r:id="rId45"/>
    <p:sldId id="344" r:id="rId46"/>
    <p:sldId id="358" r:id="rId47"/>
    <p:sldId id="357" r:id="rId48"/>
    <p:sldId id="359" r:id="rId49"/>
    <p:sldId id="485" r:id="rId50"/>
    <p:sldId id="360" r:id="rId51"/>
    <p:sldId id="361" r:id="rId52"/>
    <p:sldId id="368" r:id="rId53"/>
    <p:sldId id="369" r:id="rId54"/>
    <p:sldId id="372" r:id="rId55"/>
    <p:sldId id="438" r:id="rId56"/>
    <p:sldId id="492" r:id="rId57"/>
    <p:sldId id="379" r:id="rId58"/>
    <p:sldId id="380" r:id="rId59"/>
    <p:sldId id="493" r:id="rId60"/>
    <p:sldId id="479" r:id="rId61"/>
    <p:sldId id="496" r:id="rId62"/>
    <p:sldId id="452" r:id="rId63"/>
    <p:sldId id="465" r:id="rId64"/>
    <p:sldId id="454" r:id="rId65"/>
    <p:sldId id="455" r:id="rId66"/>
    <p:sldId id="448" r:id="rId67"/>
    <p:sldId id="456" r:id="rId68"/>
    <p:sldId id="458" r:id="rId69"/>
    <p:sldId id="486" r:id="rId70"/>
    <p:sldId id="459" r:id="rId71"/>
    <p:sldId id="460" r:id="rId72"/>
    <p:sldId id="487" r:id="rId73"/>
    <p:sldId id="461" r:id="rId74"/>
    <p:sldId id="495" r:id="rId75"/>
    <p:sldId id="462" r:id="rId76"/>
    <p:sldId id="488" r:id="rId77"/>
    <p:sldId id="489" r:id="rId78"/>
    <p:sldId id="499" r:id="rId7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0000"/>
    <a:srgbClr val="FF9900"/>
    <a:srgbClr val="7600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06" autoAdjust="0"/>
    <p:restoredTop sz="77394" autoAdjust="0"/>
  </p:normalViewPr>
  <p:slideViewPr>
    <p:cSldViewPr snapToGrid="0">
      <p:cViewPr varScale="1">
        <p:scale>
          <a:sx n="110" d="100"/>
          <a:sy n="110" d="100"/>
        </p:scale>
        <p:origin x="63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tableStyles" Target="tableStyles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viewProps" Target="viewProp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9694575820131938E-2"/>
          <c:y val="2.3837915630899202E-2"/>
          <c:w val="0.90292397660818713"/>
          <c:h val="0.754310344827586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Hospitals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000000" mc:Ignorable="a14" a14:legacySpreadsheetColorIndex="49">
                    <a:gamma/>
                    <a:shade val="46275"/>
                    <a:invGamma/>
                  </a:srgbClr>
                </a:gs>
                <a:gs pos="50000">
                  <a:srgbClr xmlns:mc="http://schemas.openxmlformats.org/markup-compatibility/2006" xmlns:a14="http://schemas.microsoft.com/office/drawing/2010/main" val="33CCCC" mc:Ignorable="a14" a14:legacySpreadsheetColorIndex="49"/>
                </a:gs>
                <a:gs pos="100000">
                  <a:srgbClr xmlns:mc="http://schemas.openxmlformats.org/markup-compatibility/2006" xmlns:a14="http://schemas.microsoft.com/office/drawing/2010/main" val="000000" mc:Ignorable="a14" a14:legacySpreadsheetColorIndex="49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2685">
              <a:solidFill>
                <a:schemeClr val="tx1"/>
              </a:solidFill>
              <a:prstDash val="solid"/>
            </a:ln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Sheet1!$B$1:$AJ$1</c:f>
              <c:strCache>
                <c:ptCount val="35"/>
                <c:pt idx="0">
                  <c:v>'87</c:v>
                </c:pt>
                <c:pt idx="1">
                  <c:v>'88</c:v>
                </c:pt>
                <c:pt idx="2">
                  <c:v>'89</c:v>
                </c:pt>
                <c:pt idx="3">
                  <c:v>'90</c:v>
                </c:pt>
                <c:pt idx="4">
                  <c:v>'91</c:v>
                </c:pt>
                <c:pt idx="5">
                  <c:v>'92</c:v>
                </c:pt>
                <c:pt idx="6">
                  <c:v>'93</c:v>
                </c:pt>
                <c:pt idx="7">
                  <c:v>'94</c:v>
                </c:pt>
                <c:pt idx="8">
                  <c:v>'95</c:v>
                </c:pt>
                <c:pt idx="9">
                  <c:v>'96</c:v>
                </c:pt>
                <c:pt idx="10">
                  <c:v>'97</c:v>
                </c:pt>
                <c:pt idx="11">
                  <c:v>'98</c:v>
                </c:pt>
                <c:pt idx="12">
                  <c:v>'99</c:v>
                </c:pt>
                <c:pt idx="13">
                  <c:v>'00</c:v>
                </c:pt>
                <c:pt idx="14">
                  <c:v>'01</c:v>
                </c:pt>
                <c:pt idx="15">
                  <c:v>'02</c:v>
                </c:pt>
                <c:pt idx="16">
                  <c:v>'03</c:v>
                </c:pt>
                <c:pt idx="17">
                  <c:v>'04</c:v>
                </c:pt>
                <c:pt idx="18">
                  <c:v>'05</c:v>
                </c:pt>
                <c:pt idx="19">
                  <c:v>'06</c:v>
                </c:pt>
                <c:pt idx="20">
                  <c:v>'07</c:v>
                </c:pt>
                <c:pt idx="21">
                  <c:v>'08</c:v>
                </c:pt>
                <c:pt idx="22">
                  <c:v>'09</c:v>
                </c:pt>
                <c:pt idx="23">
                  <c:v>'10</c:v>
                </c:pt>
                <c:pt idx="24">
                  <c:v>'11</c:v>
                </c:pt>
                <c:pt idx="25">
                  <c:v>'12</c:v>
                </c:pt>
                <c:pt idx="26">
                  <c:v>'13</c:v>
                </c:pt>
                <c:pt idx="27">
                  <c:v>'14</c:v>
                </c:pt>
                <c:pt idx="28">
                  <c:v>15</c:v>
                </c:pt>
                <c:pt idx="29">
                  <c:v>16</c:v>
                </c:pt>
                <c:pt idx="30">
                  <c:v>17</c:v>
                </c:pt>
                <c:pt idx="31">
                  <c:v>18</c:v>
                </c:pt>
                <c:pt idx="32">
                  <c:v>19</c:v>
                </c:pt>
                <c:pt idx="33">
                  <c:v>20</c:v>
                </c:pt>
                <c:pt idx="34">
                  <c:v>21</c:v>
                </c:pt>
              </c:strCache>
            </c:strRef>
          </c:cat>
          <c:val>
            <c:numRef>
              <c:f>Sheet1!$B$2:$AJ$2</c:f>
              <c:numCache>
                <c:formatCode>General</c:formatCode>
                <c:ptCount val="3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5</c:v>
                </c:pt>
                <c:pt idx="5">
                  <c:v>6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8</c:v>
                </c:pt>
                <c:pt idx="10">
                  <c:v>8</c:v>
                </c:pt>
                <c:pt idx="11">
                  <c:v>17</c:v>
                </c:pt>
                <c:pt idx="12">
                  <c:v>17</c:v>
                </c:pt>
                <c:pt idx="13">
                  <c:v>17</c:v>
                </c:pt>
                <c:pt idx="14">
                  <c:v>17</c:v>
                </c:pt>
                <c:pt idx="15">
                  <c:v>17</c:v>
                </c:pt>
                <c:pt idx="16">
                  <c:v>19</c:v>
                </c:pt>
                <c:pt idx="17">
                  <c:v>20</c:v>
                </c:pt>
                <c:pt idx="18">
                  <c:v>21</c:v>
                </c:pt>
                <c:pt idx="19">
                  <c:v>22</c:v>
                </c:pt>
                <c:pt idx="20">
                  <c:v>26</c:v>
                </c:pt>
                <c:pt idx="21">
                  <c:v>37</c:v>
                </c:pt>
                <c:pt idx="22">
                  <c:v>59</c:v>
                </c:pt>
                <c:pt idx="23">
                  <c:v>63</c:v>
                </c:pt>
                <c:pt idx="24">
                  <c:v>80</c:v>
                </c:pt>
                <c:pt idx="25">
                  <c:v>87</c:v>
                </c:pt>
                <c:pt idx="26">
                  <c:v>93</c:v>
                </c:pt>
                <c:pt idx="27">
                  <c:v>103</c:v>
                </c:pt>
                <c:pt idx="28">
                  <c:v>107</c:v>
                </c:pt>
                <c:pt idx="29">
                  <c:v>110</c:v>
                </c:pt>
                <c:pt idx="30">
                  <c:v>117</c:v>
                </c:pt>
                <c:pt idx="31">
                  <c:v>120</c:v>
                </c:pt>
                <c:pt idx="32">
                  <c:v>121</c:v>
                </c:pt>
                <c:pt idx="33">
                  <c:v>123</c:v>
                </c:pt>
                <c:pt idx="34">
                  <c:v>123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C7-4432-AAFB-FCFCDB338F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5252608"/>
        <c:axId val="1"/>
      </c:barChart>
      <c:catAx>
        <c:axId val="915252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1">
            <a:solidFill>
              <a:schemeClr val="tx1"/>
            </a:solidFill>
            <a:prstDash val="solid"/>
          </a:ln>
        </c:spPr>
        <c:txPr>
          <a:bodyPr rot="-2700000" vert="horz"/>
          <a:lstStyle/>
          <a:p>
            <a:pPr>
              <a:defRPr sz="1798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1"/>
        <c:scaling>
          <c:orientation val="minMax"/>
          <c:max val="130"/>
          <c:min val="0"/>
        </c:scaling>
        <c:delete val="0"/>
        <c:axPos val="l"/>
        <c:majorGridlines>
          <c:spPr>
            <a:ln w="3171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8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15252608"/>
        <c:crosses val="autoZero"/>
        <c:crossBetween val="between"/>
      </c:valAx>
      <c:spPr>
        <a:noFill/>
        <a:ln w="12685">
          <a:solidFill>
            <a:schemeClr val="tx1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A983E-060A-492E-BDC8-2A5FCE8CA94D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0A30FF-87C9-4B54-87A2-985B2B4F8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969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780401AF-E7A9-CC6C-43F0-3D9BF19CF6B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DEEEA5-59C5-4104-9FC9-8114A176CF67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579586" name="Rectangle 2">
            <a:extLst>
              <a:ext uri="{FF2B5EF4-FFF2-40B4-BE49-F238E27FC236}">
                <a16:creationId xmlns:a16="http://schemas.microsoft.com/office/drawing/2014/main" id="{85173275-FC3A-14B4-BA10-7BE2E29FBAD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9587" name="Rectangle 3">
            <a:extLst>
              <a:ext uri="{FF2B5EF4-FFF2-40B4-BE49-F238E27FC236}">
                <a16:creationId xmlns:a16="http://schemas.microsoft.com/office/drawing/2014/main" id="{B067EB13-E43D-3B32-AEF8-F62438BA12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8B5F3D5C-8DB3-499C-77A4-243AD378B9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33182B-67B1-42EF-9E2E-1A04410168E9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580610" name="Rectangle 2">
            <a:extLst>
              <a:ext uri="{FF2B5EF4-FFF2-40B4-BE49-F238E27FC236}">
                <a16:creationId xmlns:a16="http://schemas.microsoft.com/office/drawing/2014/main" id="{643E6C60-2AAD-9A49-066D-13E7C523102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0611" name="Rectangle 3">
            <a:extLst>
              <a:ext uri="{FF2B5EF4-FFF2-40B4-BE49-F238E27FC236}">
                <a16:creationId xmlns:a16="http://schemas.microsoft.com/office/drawing/2014/main" id="{EF669D0A-A6EF-D31C-35A5-9F77ABB77B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8E31931F-1848-55C1-95D8-9C29714516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6BFC12-09CF-482F-AB6E-3443AAA23280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581634" name="Rectangle 2">
            <a:extLst>
              <a:ext uri="{FF2B5EF4-FFF2-40B4-BE49-F238E27FC236}">
                <a16:creationId xmlns:a16="http://schemas.microsoft.com/office/drawing/2014/main" id="{6B069A11-2298-6656-E736-9070564B65F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1635" name="Rectangle 3">
            <a:extLst>
              <a:ext uri="{FF2B5EF4-FFF2-40B4-BE49-F238E27FC236}">
                <a16:creationId xmlns:a16="http://schemas.microsoft.com/office/drawing/2014/main" id="{703729CB-B534-27D6-5053-7CF441864C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8E31931F-1848-55C1-95D8-9C297145166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6BFC12-09CF-482F-AB6E-3443AAA23280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581634" name="Rectangle 2">
            <a:extLst>
              <a:ext uri="{FF2B5EF4-FFF2-40B4-BE49-F238E27FC236}">
                <a16:creationId xmlns:a16="http://schemas.microsoft.com/office/drawing/2014/main" id="{6B069A11-2298-6656-E736-9070564B65F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1635" name="Rectangle 3">
            <a:extLst>
              <a:ext uri="{FF2B5EF4-FFF2-40B4-BE49-F238E27FC236}">
                <a16:creationId xmlns:a16="http://schemas.microsoft.com/office/drawing/2014/main" id="{703729CB-B534-27D6-5053-7CF441864C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8015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5176965C-4D55-8F9A-4FC0-6C429C90AE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5F4679-AE8A-4D00-8268-AAB3BF6428B2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582658" name="Rectangle 2">
            <a:extLst>
              <a:ext uri="{FF2B5EF4-FFF2-40B4-BE49-F238E27FC236}">
                <a16:creationId xmlns:a16="http://schemas.microsoft.com/office/drawing/2014/main" id="{3D55FF9C-D9C1-F672-7603-31263585AA1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2659" name="Rectangle 3">
            <a:extLst>
              <a:ext uri="{FF2B5EF4-FFF2-40B4-BE49-F238E27FC236}">
                <a16:creationId xmlns:a16="http://schemas.microsoft.com/office/drawing/2014/main" id="{87336E18-4B0B-F929-A590-CF4772E397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5176965C-4D55-8F9A-4FC0-6C429C90AE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5F4679-AE8A-4D00-8268-AAB3BF6428B2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582658" name="Rectangle 2">
            <a:extLst>
              <a:ext uri="{FF2B5EF4-FFF2-40B4-BE49-F238E27FC236}">
                <a16:creationId xmlns:a16="http://schemas.microsoft.com/office/drawing/2014/main" id="{3D55FF9C-D9C1-F672-7603-31263585AA1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2659" name="Rectangle 3">
            <a:extLst>
              <a:ext uri="{FF2B5EF4-FFF2-40B4-BE49-F238E27FC236}">
                <a16:creationId xmlns:a16="http://schemas.microsoft.com/office/drawing/2014/main" id="{87336E18-4B0B-F929-A590-CF4772E397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58259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6BAC5577-10F5-D205-A1CC-2114EB2879E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6EA24C-D34A-4348-860E-5824F0485DC6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704514" name="Rectangle 2">
            <a:extLst>
              <a:ext uri="{FF2B5EF4-FFF2-40B4-BE49-F238E27FC236}">
                <a16:creationId xmlns:a16="http://schemas.microsoft.com/office/drawing/2014/main" id="{0DF28572-6D99-75DA-9213-08C4986452C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4515" name="Rectangle 3">
            <a:extLst>
              <a:ext uri="{FF2B5EF4-FFF2-40B4-BE49-F238E27FC236}">
                <a16:creationId xmlns:a16="http://schemas.microsoft.com/office/drawing/2014/main" id="{79A91881-A328-6F70-2EE3-F756B97CA2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6BAC5577-10F5-D205-A1CC-2114EB2879E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6EA24C-D34A-4348-860E-5824F0485DC6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704514" name="Rectangle 2">
            <a:extLst>
              <a:ext uri="{FF2B5EF4-FFF2-40B4-BE49-F238E27FC236}">
                <a16:creationId xmlns:a16="http://schemas.microsoft.com/office/drawing/2014/main" id="{0DF28572-6D99-75DA-9213-08C4986452C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4515" name="Rectangle 3">
            <a:extLst>
              <a:ext uri="{FF2B5EF4-FFF2-40B4-BE49-F238E27FC236}">
                <a16:creationId xmlns:a16="http://schemas.microsoft.com/office/drawing/2014/main" id="{79A91881-A328-6F70-2EE3-F756B97CA2B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4947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37431-A83B-4E49-85BF-A60558DB0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  <a:solidFill>
            <a:srgbClr val="9E0000"/>
          </a:solidFill>
          <a:ln>
            <a:solidFill>
              <a:srgbClr val="9E0000"/>
            </a:solidFill>
          </a:ln>
          <a:effectLst>
            <a:outerShdw blurRad="127000" dist="1270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>
            <a:lvl1pPr algn="ctr">
              <a:defRPr sz="4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74347-4523-48CF-A1AA-D7A28766C9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95850"/>
          </a:xfrm>
        </p:spPr>
        <p:txBody>
          <a:bodyPr/>
          <a:lstStyle>
            <a:lvl1pPr marL="344488" indent="-344488">
              <a:lnSpc>
                <a:spcPct val="100000"/>
              </a:lnSpc>
              <a:buClr>
                <a:srgbClr val="9E0000"/>
              </a:buClr>
              <a:buSzPct val="85000"/>
              <a:buFont typeface="Calibri" panose="020F0502020204030204" pitchFamily="34" charset="0"/>
              <a:buChar char="●"/>
              <a:defRPr sz="3600"/>
            </a:lvl1pPr>
            <a:lvl2pPr marL="795338" indent="-338138">
              <a:lnSpc>
                <a:spcPct val="100000"/>
              </a:lnSpc>
              <a:buClr>
                <a:srgbClr val="9E0000"/>
              </a:buClr>
              <a:buSzPct val="70000"/>
              <a:buFont typeface="Wingdings" panose="05000000000000000000" pitchFamily="2" charset="2"/>
              <a:buChar char="Ø"/>
              <a:defRPr sz="3200"/>
            </a:lvl2pPr>
            <a:lvl3pPr marL="1543050" indent="-403225">
              <a:lnSpc>
                <a:spcPct val="100000"/>
              </a:lnSpc>
              <a:buClr>
                <a:srgbClr val="9E0000"/>
              </a:buClr>
              <a:buSzPct val="120000"/>
              <a:buFont typeface="Symbol" panose="05050102010706020507" pitchFamily="18" charset="2"/>
              <a:buChar char="-"/>
              <a:defRPr sz="280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32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0B201-5F91-4E53-A946-2D409AE7F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222C2E-8BC1-4104-8CB4-0E29E56203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5714CC-1336-45EA-B3E6-BBF57F7A41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84676F-F022-488B-86D0-8BFA34A64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08A2-263E-4D16-81C9-895CEDED4429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0E435-BCC0-4EFB-B538-00F4C7D9E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8B839B-A802-4575-A476-29BE004D2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C93AA-E076-4DBC-8E5D-23E470DDB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66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CF183-F2DA-4AFD-9F39-04AD28612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25C735-55D8-4C6A-A7EE-69FC9C2E86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43CF2-A9A2-4E29-88D5-84A6BD315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08A2-263E-4D16-81C9-895CEDED4429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07DFE-63F7-4E5C-B49C-628C0E980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12C8B4-7B8C-423B-BA6C-B136451D8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C93AA-E076-4DBC-8E5D-23E470DDB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070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A29391-147A-4F64-B9AE-BCDA4F660D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4DA4D6-996F-4121-8051-65EAA7FFFE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F22019-CBBC-4B3E-B934-9CE8CF08F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08A2-263E-4D16-81C9-895CEDED4429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ECE8C8-D3BE-45BE-A09E-AA9FB3801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87160-FB8B-4A41-98FC-C32CB8B52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C93AA-E076-4DBC-8E5D-23E470DDB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7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6567"/>
            <a:ext cx="10972800" cy="1143000"/>
          </a:xfrm>
          <a:solidFill>
            <a:srgbClr val="C00000"/>
          </a:solidFill>
          <a:ln>
            <a:solidFill>
              <a:srgbClr val="C00000"/>
            </a:solidFill>
          </a:ln>
          <a:effectLst>
            <a:outerShdw blurRad="114300" dist="1270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>
            <a:lvl1pPr>
              <a:defRPr sz="5867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4775199"/>
          </a:xfrm>
        </p:spPr>
        <p:txBody>
          <a:bodyPr/>
          <a:lstStyle>
            <a:lvl1pPr marL="457189" indent="-457189">
              <a:spcBef>
                <a:spcPts val="1600"/>
              </a:spcBef>
              <a:buClr>
                <a:srgbClr val="C00000"/>
              </a:buClr>
              <a:buSzPct val="100000"/>
              <a:buFont typeface="Arial" panose="020B0604020202020204" pitchFamily="34" charset="0"/>
              <a:buChar char="●"/>
              <a:defRPr sz="3733"/>
            </a:lvl1pPr>
            <a:lvl2pPr>
              <a:spcBef>
                <a:spcPts val="1600"/>
              </a:spcBef>
              <a:buClr>
                <a:srgbClr val="C00000"/>
              </a:buClr>
              <a:defRPr sz="3200"/>
            </a:lvl2pPr>
            <a:lvl3pPr marL="1523962" indent="-304792">
              <a:spcBef>
                <a:spcPts val="1600"/>
              </a:spcBef>
              <a:buClr>
                <a:srgbClr val="C00000"/>
              </a:buClr>
              <a:buSzPct val="75000"/>
              <a:buFont typeface="Wingdings" panose="05000000000000000000" pitchFamily="2" charset="2"/>
              <a:buChar char="Ø"/>
              <a:defRPr sz="3200"/>
            </a:lvl3pPr>
            <a:lvl4pPr marL="2133547" indent="-304792">
              <a:spcBef>
                <a:spcPts val="1600"/>
              </a:spcBef>
              <a:buClr>
                <a:srgbClr val="BF5700"/>
              </a:buClr>
              <a:buSzPct val="100000"/>
              <a:buFont typeface="Arial" panose="020B0604020202020204" pitchFamily="34" charset="0"/>
              <a:buChar char="»"/>
              <a:defRPr sz="3200"/>
            </a:lvl4pPr>
            <a:lvl5pPr>
              <a:defRPr sz="3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1801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9DC8D-BF94-774B-9230-AAB2346DB724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8FAE6-B0EF-124B-B009-0E6C50D6F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92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6567"/>
            <a:ext cx="10972800" cy="1143000"/>
          </a:xfrm>
          <a:solidFill>
            <a:srgbClr val="BF5700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114300" dist="1270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>
            <a:lvl1pPr>
              <a:defRPr sz="5867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4775199"/>
          </a:xfrm>
        </p:spPr>
        <p:txBody>
          <a:bodyPr/>
          <a:lstStyle>
            <a:lvl1pPr marL="457189" indent="-457189">
              <a:spcBef>
                <a:spcPts val="1600"/>
              </a:spcBef>
              <a:buClr>
                <a:srgbClr val="BF5700"/>
              </a:buClr>
              <a:buSzPct val="100000"/>
              <a:buFont typeface="Arial" panose="020B0604020202020204" pitchFamily="34" charset="0"/>
              <a:buChar char="●"/>
              <a:defRPr sz="3733"/>
            </a:lvl1pPr>
            <a:lvl2pPr>
              <a:spcBef>
                <a:spcPts val="1600"/>
              </a:spcBef>
              <a:buClr>
                <a:srgbClr val="BF5700"/>
              </a:buClr>
              <a:defRPr sz="3200"/>
            </a:lvl2pPr>
            <a:lvl3pPr marL="1523962" indent="-304792">
              <a:spcBef>
                <a:spcPts val="1600"/>
              </a:spcBef>
              <a:buClr>
                <a:srgbClr val="BF5700"/>
              </a:buClr>
              <a:buSzPct val="75000"/>
              <a:buFont typeface="Wingdings" panose="05000000000000000000" pitchFamily="2" charset="2"/>
              <a:buChar char="Ø"/>
              <a:defRPr sz="3200"/>
            </a:lvl3pPr>
            <a:lvl4pPr marL="2133547" indent="-304792">
              <a:spcBef>
                <a:spcPts val="1600"/>
              </a:spcBef>
              <a:buClr>
                <a:srgbClr val="BF5700"/>
              </a:buClr>
              <a:buSzPct val="100000"/>
              <a:buFont typeface="Arial" panose="020B0604020202020204" pitchFamily="34" charset="0"/>
              <a:buChar char="»"/>
              <a:defRPr sz="3200"/>
            </a:lvl4pPr>
            <a:lvl5pPr>
              <a:defRPr sz="3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1801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E9F4D-8D72-4EB6-8FEC-3A3B9515B7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9CA7F8-DF96-480B-9A65-3483D02C1F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23527-0B1F-4F81-9CA5-A990DE5A5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08A2-263E-4D16-81C9-895CEDED4429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21E74-9A0B-4A1C-8664-A26E9504A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BDC1C-25B7-4A82-AB33-7EF3895BD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C93AA-E076-4DBC-8E5D-23E470DDB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17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37431-A83B-4E49-85BF-A60558DB0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962602"/>
          </a:xfrm>
          <a:solidFill>
            <a:srgbClr val="760000"/>
          </a:solidFill>
          <a:ln>
            <a:solidFill>
              <a:srgbClr val="9E0000"/>
            </a:solidFill>
          </a:ln>
          <a:effectLst>
            <a:outerShdw blurRad="127000" dist="1270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>
            <a:lvl1pPr algn="ctr">
              <a:defRPr sz="4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74347-4523-48CF-A1AA-D7A28766C9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855"/>
            <a:ext cx="10515600" cy="4871301"/>
          </a:xfrm>
        </p:spPr>
        <p:txBody>
          <a:bodyPr/>
          <a:lstStyle>
            <a:lvl1pPr marL="344488" indent="-344488">
              <a:lnSpc>
                <a:spcPct val="100000"/>
              </a:lnSpc>
              <a:buClr>
                <a:srgbClr val="9E0000"/>
              </a:buClr>
              <a:buSzPct val="85000"/>
              <a:buFont typeface="Calibri" panose="020F0502020204030204" pitchFamily="34" charset="0"/>
              <a:buChar char="●"/>
              <a:defRPr sz="3600"/>
            </a:lvl1pPr>
            <a:lvl2pPr marL="1025525" indent="-346075">
              <a:lnSpc>
                <a:spcPct val="100000"/>
              </a:lnSpc>
              <a:buClr>
                <a:srgbClr val="9E0000"/>
              </a:buClr>
              <a:buSzPct val="70000"/>
              <a:buFont typeface="Calibri" panose="020F0502020204030204" pitchFamily="34" charset="0"/>
              <a:buChar char="—"/>
              <a:tabLst>
                <a:tab pos="1200150" algn="l"/>
              </a:tabLst>
              <a:defRPr sz="3200"/>
            </a:lvl2pPr>
            <a:lvl3pPr marL="1939925" indent="-403225">
              <a:lnSpc>
                <a:spcPct val="100000"/>
              </a:lnSpc>
              <a:buClr>
                <a:srgbClr val="9E0000"/>
              </a:buClr>
              <a:buSzPct val="90000"/>
              <a:buFont typeface="Wingdings" panose="05000000000000000000" pitchFamily="2" charset="2"/>
              <a:buChar char="Ø"/>
              <a:defRPr sz="280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37B3C7-6C95-408D-A64D-FBDD87F776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155156"/>
            <a:ext cx="12192000" cy="702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28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E1404-5964-4C15-AF77-B49D52396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78E9A6-20CD-42DB-8529-B359F5F20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0EE84E-F3EC-41EC-BAC1-01040CAA7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08A2-263E-4D16-81C9-895CEDED4429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30DEC-AE41-491D-8283-168A06581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DCF8B5-6B65-4F55-8D7F-F869BF287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C93AA-E076-4DBC-8E5D-23E470DDB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47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71E24-B7B3-4FA0-B9E8-E142353B9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B74C74-DB48-4554-A1C4-6B05CF7DAD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0557BE-7C8E-4C74-962F-4A0EC76C8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81A597-CA52-4E8C-BFCF-9B1EDB5B6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08A2-263E-4D16-81C9-895CEDED4429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2BE043-75B2-4F85-B33A-B68A89D61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35FCF8-3589-4AC2-A09D-AEB4A3524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C93AA-E076-4DBC-8E5D-23E470DDB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12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ABECC-B728-491E-BE10-AA2CEC314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455AC9-C969-4D86-A956-9F02A2551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5F9B60-AFD9-443E-A8CB-B95DDEA0A2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54C611-E102-4F5C-A75A-B4B3F8F5D7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339B0D-77F1-47C9-AD18-2288999848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0F5084-F43F-4059-AFF5-E836535A8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08A2-263E-4D16-81C9-895CEDED4429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1AD4F3-4561-46C7-A7CD-E0906E94C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CA6D35-86A5-4F78-BEB3-645EE8233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C93AA-E076-4DBC-8E5D-23E470DDB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C07E0-7AAB-4DE6-8683-703033641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0462BB-F5D1-4920-86D4-793FDA78A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08A2-263E-4D16-81C9-895CEDED4429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F2A5BC-4F94-418B-A24A-F5F85ADDF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E4BD1E-A005-4D95-930F-D0D19012F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C93AA-E076-4DBC-8E5D-23E470DDB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37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7383B-46B3-48B7-9A87-6D9E38B00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08A2-263E-4D16-81C9-895CEDED4429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DE6930-7063-4C11-9AFC-21F10FCC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F66AA2-180F-438C-97C0-78A3ADA18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C93AA-E076-4DBC-8E5D-23E470DDB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35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26D5E-9250-4963-BAF6-DBF585550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1B5305-7805-4CDC-89F1-9BAF38B90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17D3B-679C-4C9C-BB57-3482AD0D8E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95E409-44E5-4932-BF82-1549B4A09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08A2-263E-4D16-81C9-895CEDED4429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414C0A-B0A4-4789-88BC-E9605C55B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09FE0D-D5F9-4D17-8851-827F9A016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C93AA-E076-4DBC-8E5D-23E470DDB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44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6FFC86-13F9-4531-88EE-6ED7AB887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69B65E-D694-4864-A78D-CE0A10C649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CBC447-F2D7-4C99-8273-7536CF61F4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408A2-263E-4D16-81C9-895CEDED4429}" type="datetimeFigureOut">
              <a:rPr lang="en-US" smtClean="0"/>
              <a:t>4/7/2023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F3E6C7-D2E4-4AED-BAF9-7CEB6AFE0B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C2A61-7E24-4953-9482-E464476B25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C93AA-E076-4DBC-8E5D-23E470DDB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48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29" r:id="rId2"/>
    <p:sldLayoutId id="2147483712" r:id="rId3"/>
    <p:sldLayoutId id="2147483730" r:id="rId4"/>
    <p:sldLayoutId id="2147483731" r:id="rId5"/>
    <p:sldLayoutId id="2147483732" r:id="rId6"/>
    <p:sldLayoutId id="2147483733" r:id="rId7"/>
    <p:sldLayoutId id="2147483727" r:id="rId8"/>
    <p:sldLayoutId id="2147483734" r:id="rId9"/>
    <p:sldLayoutId id="2147483735" r:id="rId10"/>
    <p:sldLayoutId id="2147483736" r:id="rId11"/>
    <p:sldLayoutId id="2147483737" r:id="rId1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217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5942543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7129DC8D-BF94-774B-9230-AAB2346DB724}" type="datetimeFigureOut">
              <a:rPr lang="en-US" smtClean="0"/>
              <a:pPr/>
              <a:t>4/7/2023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5942543"/>
            <a:ext cx="3860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5942543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91A8FAE6-B0EF-124B-B009-0E6C50D6F8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186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667" r:id="rId2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217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5942543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7129DC8D-BF94-774B-9230-AAB2346DB724}" type="datetimeFigureOut">
              <a:rPr lang="en-US" smtClean="0"/>
              <a:pPr/>
              <a:t>4/7/2023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5942543"/>
            <a:ext cx="3860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5942543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91A8FAE6-B0EF-124B-B009-0E6C50D6F8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186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jpg"/><Relationship Id="rId4" Type="http://schemas.openxmlformats.org/officeDocument/2006/relationships/image" Target="../media/image54.jp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0.jp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2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G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6.jp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823372" y="206256"/>
            <a:ext cx="10545256" cy="2211356"/>
          </a:xfrm>
          <a:prstGeom prst="roundRect">
            <a:avLst/>
          </a:prstGeom>
          <a:solidFill>
            <a:srgbClr val="760000"/>
          </a:solidFill>
          <a:ln>
            <a:solidFill>
              <a:srgbClr val="9E0000"/>
            </a:solidFill>
          </a:ln>
          <a:effectLst>
            <a:outerShdw blurRad="127000" dist="1270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From Paper to Purgatory</a:t>
            </a:r>
          </a:p>
          <a:p>
            <a:pPr algn="ctr">
              <a:spcBef>
                <a:spcPts val="1000"/>
              </a:spcBef>
            </a:pPr>
            <a:r>
              <a:rPr lang="en-US" sz="4000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History of Electronic Medical Records and Their Impact on Health Care</a:t>
            </a:r>
            <a:endParaRPr lang="en-US" sz="8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299313" y="4719705"/>
            <a:ext cx="9593371" cy="1932039"/>
          </a:xfrm>
          <a:prstGeom prst="roundRect">
            <a:avLst/>
          </a:prstGeom>
          <a:solidFill>
            <a:srgbClr val="760000"/>
          </a:solidFill>
          <a:ln>
            <a:solidFill>
              <a:srgbClr val="9E0000"/>
            </a:solidFill>
          </a:ln>
          <a:effectLst>
            <a:outerShdw blurRad="127000" dist="1270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  <a:cs typeface="Open Sans"/>
              </a:rPr>
              <a:t>Bill Tierney, MD</a:t>
            </a:r>
          </a:p>
          <a:p>
            <a:pPr algn="ctr">
              <a:spcBef>
                <a:spcPts val="1000"/>
              </a:spcBef>
            </a:pPr>
            <a:r>
              <a:rPr lang="en-US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/>
                <a:cs typeface="Open Sans"/>
              </a:rPr>
              <a:t>Professor of Global Health and Associate Dean for Population Health &amp; Health Outcomes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3578D1-AF92-445D-A1FB-402C5718DB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630" y="2797205"/>
            <a:ext cx="6332735" cy="1542907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78D734B-09DE-9C00-B775-2C5585FAAA9B}"/>
              </a:ext>
            </a:extLst>
          </p:cNvPr>
          <p:cNvCxnSpPr/>
          <p:nvPr/>
        </p:nvCxnSpPr>
        <p:spPr>
          <a:xfrm>
            <a:off x="4833257" y="1052494"/>
            <a:ext cx="2677886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963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>
            <a:extLst>
              <a:ext uri="{FF2B5EF4-FFF2-40B4-BE49-F238E27FC236}">
                <a16:creationId xmlns:a16="http://schemas.microsoft.com/office/drawing/2014/main" id="{F9725542-B3CE-A41E-8E0D-506F610889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 case…</a:t>
            </a:r>
          </a:p>
        </p:txBody>
      </p:sp>
      <p:sp>
        <p:nvSpPr>
          <p:cNvPr id="461827" name="Rectangle 3">
            <a:extLst>
              <a:ext uri="{FF2B5EF4-FFF2-40B4-BE49-F238E27FC236}">
                <a16:creationId xmlns:a16="http://schemas.microsoft.com/office/drawing/2014/main" id="{CDCFDBF3-3DFD-AF53-0E81-79B84920DC9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283855"/>
            <a:ext cx="10967720" cy="487130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dirty="0"/>
              <a:t>Patient remains in a coma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cs typeface="Arial" panose="020B0604020202020204" pitchFamily="34" charset="0"/>
              </a:rPr>
              <a:t>Breathing improves → off ventilator → transfer to ward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cs typeface="Arial" panose="020B0604020202020204" pitchFamily="34" charset="0"/>
              </a:rPr>
              <a:t>Ward medicine service → no family contact information</a:t>
            </a:r>
          </a:p>
          <a:p>
            <a:r>
              <a:rPr lang="en-US" altLang="en-US" dirty="0">
                <a:cs typeface="Arial" panose="020B0604020202020204" pitchFamily="34" charset="0"/>
              </a:rPr>
              <a:t>Patient stabilized and transferred to a nursing home</a:t>
            </a:r>
          </a:p>
          <a:p>
            <a:r>
              <a:rPr lang="en-US" altLang="en-US" dirty="0">
                <a:cs typeface="Arial" panose="020B0604020202020204" pitchFamily="34" charset="0"/>
              </a:rPr>
              <a:t>Family unaware of transfer to nursing home</a:t>
            </a:r>
          </a:p>
          <a:p>
            <a:r>
              <a:rPr lang="en-US" altLang="en-US" dirty="0">
                <a:cs typeface="Arial" panose="020B0604020202020204" pitchFamily="34" charset="0"/>
              </a:rPr>
              <a:t>Patient has another arrest → full resuscitation → dies</a:t>
            </a:r>
          </a:p>
          <a:p>
            <a:pPr>
              <a:lnSpc>
                <a:spcPct val="90000"/>
              </a:lnSpc>
            </a:pPr>
            <a:endParaRPr lang="en-US" altLang="en-US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411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1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1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827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71B4C747-FF46-B563-30B2-B27D28D453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01" y="152400"/>
            <a:ext cx="8784998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6">
            <a:extLst>
              <a:ext uri="{FF2B5EF4-FFF2-40B4-BE49-F238E27FC236}">
                <a16:creationId xmlns:a16="http://schemas.microsoft.com/office/drawing/2014/main" id="{F092A443-C047-A115-C70A-9778766BB4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2240" y="1524000"/>
            <a:ext cx="4191000" cy="450088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4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3491" name="Picture 3">
            <a:extLst>
              <a:ext uri="{FF2B5EF4-FFF2-40B4-BE49-F238E27FC236}">
                <a16:creationId xmlns:a16="http://schemas.microsoft.com/office/drawing/2014/main" id="{C9E5A03D-0CE7-8FA8-7589-2C5A728EF1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443" y="121921"/>
            <a:ext cx="7789114" cy="5943600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997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02" name="Rectangle 2">
            <a:extLst>
              <a:ext uri="{FF2B5EF4-FFF2-40B4-BE49-F238E27FC236}">
                <a16:creationId xmlns:a16="http://schemas.microsoft.com/office/drawing/2014/main" id="{564C0EBE-52AF-57F6-9F82-A5E008E5A4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 happened here?</a:t>
            </a:r>
          </a:p>
        </p:txBody>
      </p:sp>
      <p:sp>
        <p:nvSpPr>
          <p:cNvPr id="768003" name="Rectangle 3">
            <a:extLst>
              <a:ext uri="{FF2B5EF4-FFF2-40B4-BE49-F238E27FC236}">
                <a16:creationId xmlns:a16="http://schemas.microsoft.com/office/drawing/2014/main" id="{306C92F5-7EB3-53AF-D541-79DE60AD1C6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283855"/>
            <a:ext cx="11028680" cy="4871301"/>
          </a:xfrm>
        </p:spPr>
        <p:txBody>
          <a:bodyPr/>
          <a:lstStyle/>
          <a:p>
            <a:pPr>
              <a:tabLst>
                <a:tab pos="860425" algn="l"/>
              </a:tabLst>
            </a:pPr>
            <a:r>
              <a:rPr lang="en-US" altLang="en-US" dirty="0"/>
              <a:t>No communication between outpatient/inpatient care</a:t>
            </a:r>
          </a:p>
          <a:p>
            <a:pPr marL="854075" lvl="1">
              <a:tabLst>
                <a:tab pos="860425" algn="l"/>
              </a:tabLst>
            </a:pPr>
            <a:r>
              <a:rPr lang="en-US" altLang="en-US" dirty="0"/>
              <a:t>PCP’s office had no EHR, only paper records </a:t>
            </a:r>
          </a:p>
          <a:p>
            <a:pPr marL="854075" lvl="1">
              <a:tabLst>
                <a:tab pos="860425" algn="l"/>
              </a:tabLst>
            </a:pPr>
            <a:r>
              <a:rPr lang="en-US" altLang="en-US" dirty="0"/>
              <a:t>But they had electronic billing!</a:t>
            </a:r>
          </a:p>
          <a:p>
            <a:pPr marL="854075" lvl="1">
              <a:tabLst>
                <a:tab pos="860425" algn="l"/>
              </a:tabLst>
            </a:pPr>
            <a:r>
              <a:rPr lang="en-US" altLang="en-US" dirty="0"/>
              <a:t>No way to communicate between health care providers</a:t>
            </a:r>
          </a:p>
          <a:p>
            <a:pPr>
              <a:tabLst>
                <a:tab pos="860425" algn="l"/>
              </a:tabLst>
            </a:pPr>
            <a:r>
              <a:rPr lang="en-US" altLang="en-US" dirty="0"/>
              <a:t>The drug reaction had been recorded in PCP’s records</a:t>
            </a:r>
          </a:p>
          <a:p>
            <a:pPr>
              <a:tabLst>
                <a:tab pos="860425" algn="l"/>
              </a:tabLst>
            </a:pPr>
            <a:r>
              <a:rPr lang="en-US" altLang="en-US" dirty="0"/>
              <a:t>It didn’t follow the patient to the hospital </a:t>
            </a:r>
          </a:p>
          <a:p>
            <a:pPr>
              <a:tabLst>
                <a:tab pos="860425" algn="l"/>
              </a:tabLst>
            </a:pPr>
            <a:r>
              <a:rPr lang="en-US" altLang="en-US" dirty="0"/>
              <a:t>No information → poor (fatal) management</a:t>
            </a:r>
          </a:p>
        </p:txBody>
      </p:sp>
    </p:spTree>
    <p:extLst>
      <p:ext uri="{BB962C8B-B14F-4D97-AF65-F5344CB8AC3E}">
        <p14:creationId xmlns:p14="http://schemas.microsoft.com/office/powerpoint/2010/main" val="356616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6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6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6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680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680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>
            <a:extLst>
              <a:ext uri="{FF2B5EF4-FFF2-40B4-BE49-F238E27FC236}">
                <a16:creationId xmlns:a16="http://schemas.microsoft.com/office/drawing/2014/main" id="{620610D4-73CC-AD0E-CC45-E4824904EA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 happened here?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Health care is an </a:t>
            </a:r>
            <a:r>
              <a:rPr lang="en-US" u="sng" dirty="0"/>
              <a:t>information</a:t>
            </a:r>
            <a:r>
              <a:rPr lang="en-US" dirty="0"/>
              <a:t> business</a:t>
            </a:r>
          </a:p>
          <a:p>
            <a:r>
              <a:rPr lang="en-US" dirty="0"/>
              <a:t>The quality, safety, efficiency, effectiveness, and costs of care depend on having:</a:t>
            </a:r>
          </a:p>
          <a:p>
            <a:pPr lvl="1"/>
            <a:r>
              <a:rPr lang="en-US" dirty="0"/>
              <a:t>The right information</a:t>
            </a:r>
          </a:p>
          <a:p>
            <a:pPr lvl="1"/>
            <a:r>
              <a:rPr lang="en-US" dirty="0"/>
              <a:t>On the right person</a:t>
            </a:r>
          </a:p>
          <a:p>
            <a:pPr lvl="1"/>
            <a:r>
              <a:rPr lang="en-US" dirty="0"/>
              <a:t>At the right time &amp; place</a:t>
            </a:r>
          </a:p>
          <a:p>
            <a:pPr lvl="1"/>
            <a:r>
              <a:rPr lang="en-US" dirty="0"/>
              <a:t>Presented in the right way</a:t>
            </a:r>
          </a:p>
          <a:p>
            <a:pPr lvl="1"/>
            <a:r>
              <a:rPr lang="en-US" dirty="0"/>
              <a:t>To make the right decisions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7162800" y="3429000"/>
            <a:ext cx="4191000" cy="2057400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101600" dist="139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“five rights” of health information</a:t>
            </a:r>
          </a:p>
        </p:txBody>
      </p:sp>
    </p:spTree>
    <p:extLst>
      <p:ext uri="{BB962C8B-B14F-4D97-AF65-F5344CB8AC3E}">
        <p14:creationId xmlns:p14="http://schemas.microsoft.com/office/powerpoint/2010/main" val="105937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541" name="Rectangle 5">
            <a:extLst>
              <a:ext uri="{FF2B5EF4-FFF2-40B4-BE49-F238E27FC236}">
                <a16:creationId xmlns:a16="http://schemas.microsoft.com/office/drawing/2014/main" id="{3B52608E-6141-45C8-1DEC-5AEA761EB43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U.S. health care</a:t>
            </a:r>
          </a:p>
        </p:txBody>
      </p:sp>
      <p:sp>
        <p:nvSpPr>
          <p:cNvPr id="705539" name="Rectangle 3">
            <a:extLst>
              <a:ext uri="{FF2B5EF4-FFF2-40B4-BE49-F238E27FC236}">
                <a16:creationId xmlns:a16="http://schemas.microsoft.com/office/drawing/2014/main" id="{F6D1C67B-954E-DB19-C5A4-69ABBD33ED8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/>
              <a:t>Health care in the U.S. is broken</a:t>
            </a:r>
          </a:p>
          <a:p>
            <a:r>
              <a:rPr lang="en-US" altLang="en-US"/>
              <a:t>Poor communication is a major culprit</a:t>
            </a:r>
          </a:p>
          <a:p>
            <a:r>
              <a:rPr lang="en-US" altLang="en-US"/>
              <a:t>We are all health care consumers</a:t>
            </a:r>
          </a:p>
          <a:p>
            <a:r>
              <a:rPr lang="en-US" altLang="en-US"/>
              <a:t>We are all health care payers</a:t>
            </a:r>
          </a:p>
          <a:p>
            <a:r>
              <a:rPr lang="en-US" altLang="en-US"/>
              <a:t>We deserve better</a:t>
            </a:r>
          </a:p>
          <a:p>
            <a:r>
              <a:rPr lang="en-US" altLang="en-US"/>
              <a:t>Our patients deserve better</a:t>
            </a:r>
          </a:p>
          <a:p>
            <a:r>
              <a:rPr lang="en-US" altLang="en-US"/>
              <a:t>Our communities deserve better</a:t>
            </a:r>
          </a:p>
          <a:p>
            <a:r>
              <a:rPr lang="en-US" altLang="en-US"/>
              <a:t>We can do better</a:t>
            </a:r>
          </a:p>
        </p:txBody>
      </p:sp>
      <p:pic>
        <p:nvPicPr>
          <p:cNvPr id="705542" name="Picture 6">
            <a:extLst>
              <a:ext uri="{FF2B5EF4-FFF2-40B4-BE49-F238E27FC236}">
                <a16:creationId xmlns:a16="http://schemas.microsoft.com/office/drawing/2014/main" id="{50FF8D3A-BBC8-C365-4E5D-4B272013CE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1961" y="1283855"/>
            <a:ext cx="3181519" cy="4846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picture containing letter&#10;&#10;Description automatically generated">
            <a:extLst>
              <a:ext uri="{FF2B5EF4-FFF2-40B4-BE49-F238E27FC236}">
                <a16:creationId xmlns:a16="http://schemas.microsoft.com/office/drawing/2014/main" id="{33FC852A-1112-28A3-7A76-20BB4BF89A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086" y="1192415"/>
            <a:ext cx="7267630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7026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05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05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0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5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5539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DDEB7C0-4811-3D03-3C1D-9860E9B12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91" y="359448"/>
            <a:ext cx="3836893" cy="548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4B1C2C9-F436-D580-39A3-F45F231892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9827" y="359448"/>
            <a:ext cx="7669619" cy="548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749478-5A05-4C70-901B-BD4E33D1DA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483" y="145792"/>
            <a:ext cx="9571034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460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BCD72-FC1C-6335-3D93-131933311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document?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7046E1-DB86-7967-6A37-09A8D6DC7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5400" y="1283855"/>
            <a:ext cx="9667240" cy="487130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Create a record for longitudinal care</a:t>
            </a:r>
          </a:p>
          <a:p>
            <a:pPr lvl="1"/>
            <a:r>
              <a:rPr lang="en-US" dirty="0"/>
              <a:t>Future visits to self</a:t>
            </a:r>
          </a:p>
          <a:p>
            <a:pPr lvl="1"/>
            <a:r>
              <a:rPr lang="en-US" dirty="0"/>
              <a:t>Future visits to others </a:t>
            </a:r>
          </a:p>
          <a:p>
            <a:pPr lvl="1"/>
            <a:r>
              <a:rPr lang="en-US" dirty="0"/>
              <a:t>Patient inquiries</a:t>
            </a:r>
          </a:p>
          <a:p>
            <a:pPr lvl="1"/>
            <a:r>
              <a:rPr lang="en-US" dirty="0"/>
              <a:t>Research → practice, academic </a:t>
            </a:r>
          </a:p>
          <a:p>
            <a:r>
              <a:rPr lang="en-US" dirty="0"/>
              <a:t>Billing → diagnoses, time &amp; effort &amp; materials</a:t>
            </a:r>
          </a:p>
          <a:p>
            <a:r>
              <a:rPr lang="en-US" dirty="0"/>
              <a:t>Practice management </a:t>
            </a:r>
          </a:p>
          <a:p>
            <a:r>
              <a:rPr lang="en-US" dirty="0"/>
              <a:t>Quality improvement, best practices, malpractice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96FAB6-08DA-EED3-7499-31D524184C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836" y="1832381"/>
            <a:ext cx="2165894" cy="3193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83D6D59-A61B-9AC2-DFBD-DB7304DCB871}"/>
              </a:ext>
            </a:extLst>
          </p:cNvPr>
          <p:cNvSpPr/>
          <p:nvPr/>
        </p:nvSpPr>
        <p:spPr>
          <a:xfrm>
            <a:off x="4040793" y="1993196"/>
            <a:ext cx="5715694" cy="2871606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127000" dist="1270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Important reason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ctr">
              <a:spcBef>
                <a:spcPts val="1000"/>
              </a:spcBef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help the clinician comprehensively think about the patient, the visit, what was found, and what is needed</a:t>
            </a:r>
          </a:p>
        </p:txBody>
      </p:sp>
    </p:spTree>
    <p:extLst>
      <p:ext uri="{BB962C8B-B14F-4D97-AF65-F5344CB8AC3E}">
        <p14:creationId xmlns:p14="http://schemas.microsoft.com/office/powerpoint/2010/main" val="190172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78B93-B896-E710-5EDC-1C25B98DE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Documentation before the digital era</a:t>
            </a:r>
          </a:p>
        </p:txBody>
      </p:sp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D497D7C4-45F9-D7AA-73D4-B77CF34268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980" y="1686560"/>
            <a:ext cx="5654040" cy="3749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344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78B93-B896-E710-5EDC-1C25B98DE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Documentation before the digital era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F132B0-515D-3527-5438-0E93BE497C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9289" y="1373403"/>
            <a:ext cx="650441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 descr="A doctor writing on a piece of paper&#10;&#10;Description automatically generated with low confidence">
            <a:extLst>
              <a:ext uri="{FF2B5EF4-FFF2-40B4-BE49-F238E27FC236}">
                <a16:creationId xmlns:a16="http://schemas.microsoft.com/office/drawing/2014/main" id="{805B94EF-D317-37D2-DDE1-B30FF7D495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19" y="1546860"/>
            <a:ext cx="3638955" cy="4254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298F27-61D0-F2A3-0E16-ADC590753E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3519" y="2892323"/>
            <a:ext cx="4959861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437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BDEE9-4C36-EFA6-60F9-05D65F5C7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Conflicts of interest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671E0-A2AA-48CC-834E-6BF9411DBA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None </a:t>
            </a:r>
          </a:p>
        </p:txBody>
      </p:sp>
    </p:spTree>
    <p:extLst>
      <p:ext uri="{BB962C8B-B14F-4D97-AF65-F5344CB8AC3E}">
        <p14:creationId xmlns:p14="http://schemas.microsoft.com/office/powerpoint/2010/main" val="261797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book, shelf, indoor&#10;&#10;Description automatically generated">
            <a:extLst>
              <a:ext uri="{FF2B5EF4-FFF2-40B4-BE49-F238E27FC236}">
                <a16:creationId xmlns:a16="http://schemas.microsoft.com/office/drawing/2014/main" id="{13F6297F-FF6C-4E1A-A628-28E93A7899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294" y="131539"/>
            <a:ext cx="8933411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404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xt, letter&#10;&#10;Description automatically generated">
            <a:extLst>
              <a:ext uri="{FF2B5EF4-FFF2-40B4-BE49-F238E27FC236}">
                <a16:creationId xmlns:a16="http://schemas.microsoft.com/office/drawing/2014/main" id="{6F60CABC-9785-1E15-F4B4-596BEA1C18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572" y="142240"/>
            <a:ext cx="3934856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AF324F5-B552-BAEA-6951-16AD66D63233}"/>
              </a:ext>
            </a:extLst>
          </p:cNvPr>
          <p:cNvCxnSpPr>
            <a:cxnSpLocks/>
          </p:cNvCxnSpPr>
          <p:nvPr/>
        </p:nvCxnSpPr>
        <p:spPr>
          <a:xfrm>
            <a:off x="5064760" y="1648460"/>
            <a:ext cx="90932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BC6D80C-2AAA-AD33-63F8-0653767B1463}"/>
              </a:ext>
            </a:extLst>
          </p:cNvPr>
          <p:cNvSpPr/>
          <p:nvPr/>
        </p:nvSpPr>
        <p:spPr>
          <a:xfrm>
            <a:off x="5027435" y="625147"/>
            <a:ext cx="281681" cy="18661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8C5613-8939-2A7C-4D33-830386343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765" y="2223941"/>
            <a:ext cx="8496470" cy="14184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009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A63849-8853-28FB-2849-9B60430E9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Larry Weed: Problem-oriented medical record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3DD448A-28A4-F37B-1B8A-1007468FB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83855"/>
            <a:ext cx="7431158" cy="487130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Standard note format: </a:t>
            </a:r>
            <a:r>
              <a:rPr lang="en-US" b="1" dirty="0"/>
              <a:t>SOAP</a:t>
            </a:r>
            <a:endParaRPr lang="en-US" dirty="0"/>
          </a:p>
          <a:p>
            <a:pPr lvl="1"/>
            <a:r>
              <a:rPr lang="en-US" b="1" dirty="0"/>
              <a:t>S</a:t>
            </a:r>
            <a:r>
              <a:rPr lang="en-US" dirty="0"/>
              <a:t>ubjective</a:t>
            </a:r>
          </a:p>
          <a:p>
            <a:pPr lvl="1"/>
            <a:r>
              <a:rPr lang="en-US" b="1" dirty="0"/>
              <a:t>O</a:t>
            </a:r>
            <a:r>
              <a:rPr lang="en-US" dirty="0"/>
              <a:t>bjective</a:t>
            </a:r>
          </a:p>
          <a:p>
            <a:pPr lvl="1"/>
            <a:r>
              <a:rPr lang="en-US" b="1" dirty="0"/>
              <a:t>A</a:t>
            </a:r>
            <a:r>
              <a:rPr lang="en-US" dirty="0"/>
              <a:t>ssessment</a:t>
            </a:r>
          </a:p>
          <a:p>
            <a:pPr lvl="1"/>
            <a:r>
              <a:rPr lang="en-US" b="1" dirty="0"/>
              <a:t>P</a:t>
            </a:r>
            <a:r>
              <a:rPr lang="en-US" dirty="0"/>
              <a:t>lan</a:t>
            </a:r>
          </a:p>
          <a:p>
            <a:r>
              <a:rPr lang="en-US" dirty="0"/>
              <a:t>Organized clinical thinking</a:t>
            </a:r>
          </a:p>
          <a:p>
            <a:r>
              <a:rPr lang="en-US" dirty="0"/>
              <a:t>Preparation for computerization → Problem-Oriented Medical Information System (PROMIS)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72D70C-538A-2A2E-9EF3-2245104E7B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4632" y="1421611"/>
            <a:ext cx="2036491" cy="2310634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174A18A-9ED7-DBFF-C5C6-802AB52536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9969" y="1421611"/>
            <a:ext cx="2819794" cy="4372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17924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10EA0-569B-4971-CB93-C8B98206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 is good!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5DE963B-2DF4-A889-6E17-32BD98A3D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700" y="1253808"/>
            <a:ext cx="7086600" cy="4870450"/>
          </a:xfrm>
        </p:spPr>
        <p:txBody>
          <a:bodyPr/>
          <a:lstStyle/>
          <a:p>
            <a:r>
              <a:rPr lang="en-US" dirty="0"/>
              <a:t>Cheap</a:t>
            </a:r>
          </a:p>
          <a:p>
            <a:r>
              <a:rPr lang="en-US" dirty="0"/>
              <a:t>Easy to use → no user manual</a:t>
            </a:r>
          </a:p>
          <a:p>
            <a:r>
              <a:rPr lang="en-US" dirty="0"/>
              <a:t>Portable</a:t>
            </a:r>
          </a:p>
          <a:p>
            <a:r>
              <a:rPr lang="en-US" dirty="0"/>
              <a:t>Malleable </a:t>
            </a:r>
          </a:p>
        </p:txBody>
      </p:sp>
    </p:spTree>
    <p:extLst>
      <p:ext uri="{BB962C8B-B14F-4D97-AF65-F5344CB8AC3E}">
        <p14:creationId xmlns:p14="http://schemas.microsoft.com/office/powerpoint/2010/main" val="396071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10EA0-569B-4971-CB93-C8B982063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 ain’t so good!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5DE963B-2DF4-A889-6E17-32BD98A3D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2700" y="1253808"/>
            <a:ext cx="8267700" cy="4870450"/>
          </a:xfrm>
        </p:spPr>
        <p:txBody>
          <a:bodyPr>
            <a:normAutofit/>
          </a:bodyPr>
          <a:lstStyle/>
          <a:p>
            <a:r>
              <a:rPr lang="en-US" dirty="0"/>
              <a:t>Easily corruptible</a:t>
            </a:r>
          </a:p>
          <a:p>
            <a:r>
              <a:rPr lang="en-US" dirty="0"/>
              <a:t>Not searchable</a:t>
            </a:r>
          </a:p>
          <a:p>
            <a:r>
              <a:rPr lang="en-US" dirty="0"/>
              <a:t>Difficult to secure</a:t>
            </a:r>
          </a:p>
          <a:p>
            <a:r>
              <a:rPr lang="en-US" dirty="0"/>
              <a:t>No control over what’s written</a:t>
            </a:r>
          </a:p>
          <a:p>
            <a:r>
              <a:rPr lang="en-US" dirty="0"/>
              <a:t>Often illegible  </a:t>
            </a:r>
          </a:p>
          <a:p>
            <a:r>
              <a:rPr lang="en-US" dirty="0"/>
              <a:t>Expensive, cumbersome to store, retrieve</a:t>
            </a:r>
          </a:p>
        </p:txBody>
      </p:sp>
    </p:spTree>
    <p:extLst>
      <p:ext uri="{BB962C8B-B14F-4D97-AF65-F5344CB8AC3E}">
        <p14:creationId xmlns:p14="http://schemas.microsoft.com/office/powerpoint/2010/main" val="393412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standing in a store&#10;&#10;Description automatically generated with medium confidence">
            <a:extLst>
              <a:ext uri="{FF2B5EF4-FFF2-40B4-BE49-F238E27FC236}">
                <a16:creationId xmlns:a16="http://schemas.microsoft.com/office/drawing/2014/main" id="{2BD62DA0-01B6-4803-42C7-6B91A20049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03200"/>
            <a:ext cx="7924800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548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ece of paper with writing on it&#10;&#10;Description automatically generated">
            <a:extLst>
              <a:ext uri="{FF2B5EF4-FFF2-40B4-BE49-F238E27FC236}">
                <a16:creationId xmlns:a16="http://schemas.microsoft.com/office/drawing/2014/main" id="{CEFBD5C3-1173-238E-39AE-1747E8E483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78" y="129209"/>
            <a:ext cx="4457700" cy="5943600"/>
          </a:xfrm>
          <a:prstGeom prst="rect">
            <a:avLst/>
          </a:prstGeom>
        </p:spPr>
      </p:pic>
      <p:pic>
        <p:nvPicPr>
          <p:cNvPr id="14" name="Picture 13" descr="Text, letter&#10;&#10;Description automatically generated">
            <a:extLst>
              <a:ext uri="{FF2B5EF4-FFF2-40B4-BE49-F238E27FC236}">
                <a16:creationId xmlns:a16="http://schemas.microsoft.com/office/drawing/2014/main" id="{17762A8B-7A7B-C99F-EBEF-83821CAFFA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872532" y="488972"/>
            <a:ext cx="3938394" cy="5251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85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3EAE4-3804-4718-BC7B-CDBB999A0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Clement J. McDonald, MD, MS</a:t>
            </a:r>
          </a:p>
        </p:txBody>
      </p:sp>
      <p:pic>
        <p:nvPicPr>
          <p:cNvPr id="5" name="Picture 4" descr="A picture containing person, wall, indoor, standing&#10;&#10;Description automatically generated">
            <a:extLst>
              <a:ext uri="{FF2B5EF4-FFF2-40B4-BE49-F238E27FC236}">
                <a16:creationId xmlns:a16="http://schemas.microsoft.com/office/drawing/2014/main" id="{88D34D59-49DC-4F8F-9237-A274851C14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903" y="1363949"/>
            <a:ext cx="5972029" cy="4756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10A801C-9FA6-46C5-929B-AFC4DD9EC6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85" y="1974787"/>
            <a:ext cx="2859736" cy="3535264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2FC0798-C77C-4D0A-89AC-E5415C2BDA7F}"/>
              </a:ext>
            </a:extLst>
          </p:cNvPr>
          <p:cNvSpPr/>
          <p:nvPr/>
        </p:nvSpPr>
        <p:spPr>
          <a:xfrm>
            <a:off x="270173" y="1710036"/>
            <a:ext cx="1738859" cy="824459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Clem</a:t>
            </a:r>
          </a:p>
        </p:txBody>
      </p:sp>
    </p:spTree>
    <p:extLst>
      <p:ext uri="{BB962C8B-B14F-4D97-AF65-F5344CB8AC3E}">
        <p14:creationId xmlns:p14="http://schemas.microsoft.com/office/powerpoint/2010/main" val="3737939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D06F9FC-342E-486A-A8A2-58F093F86B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091" y="181497"/>
            <a:ext cx="5207817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D2D6D49-BBD5-42EF-966B-39FEC196460A}"/>
              </a:ext>
            </a:extLst>
          </p:cNvPr>
          <p:cNvSpPr/>
          <p:nvPr/>
        </p:nvSpPr>
        <p:spPr>
          <a:xfrm>
            <a:off x="269824" y="226468"/>
            <a:ext cx="1738859" cy="824459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1972</a:t>
            </a:r>
          </a:p>
        </p:txBody>
      </p:sp>
    </p:spTree>
    <p:extLst>
      <p:ext uri="{BB962C8B-B14F-4D97-AF65-F5344CB8AC3E}">
        <p14:creationId xmlns:p14="http://schemas.microsoft.com/office/powerpoint/2010/main" val="184389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1E9A0-BBDE-4E50-8C56-8FEF138FA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1974: Initial RMRS Prototype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3255-83CC-488A-9F71-6F21295B70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Registration and scheduling (ADT)</a:t>
            </a:r>
          </a:p>
          <a:p>
            <a:pPr lvl="1"/>
            <a:r>
              <a:rPr lang="en-US" dirty="0"/>
              <a:t>Patient ID, demographics (birthday, sex, race)</a:t>
            </a:r>
          </a:p>
          <a:p>
            <a:pPr lvl="1"/>
            <a:r>
              <a:rPr lang="en-US" dirty="0"/>
              <a:t>Billing information (billing diagnoses, insurance, etc.) </a:t>
            </a:r>
          </a:p>
          <a:p>
            <a:pPr lvl="1"/>
            <a:r>
              <a:rPr lang="en-US" dirty="0"/>
              <a:t>Appointments scheduled</a:t>
            </a:r>
          </a:p>
          <a:p>
            <a:pPr lvl="1"/>
            <a:r>
              <a:rPr lang="en-US" dirty="0"/>
              <a:t>Appointments kept</a:t>
            </a:r>
          </a:p>
          <a:p>
            <a:pPr lvl="2"/>
            <a:r>
              <a:rPr lang="en-US" dirty="0"/>
              <a:t>Location</a:t>
            </a:r>
          </a:p>
          <a:p>
            <a:pPr lvl="2"/>
            <a:r>
              <a:rPr lang="en-US" dirty="0"/>
              <a:t>Dates</a:t>
            </a:r>
          </a:p>
          <a:p>
            <a:pPr lvl="2"/>
            <a:r>
              <a:rPr lang="en-US" dirty="0"/>
              <a:t>Clinician(s) seen</a:t>
            </a:r>
          </a:p>
        </p:txBody>
      </p:sp>
    </p:spTree>
    <p:extLst>
      <p:ext uri="{BB962C8B-B14F-4D97-AF65-F5344CB8AC3E}">
        <p14:creationId xmlns:p14="http://schemas.microsoft.com/office/powerpoint/2010/main" val="36373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46" name="Rectangle 2">
            <a:extLst>
              <a:ext uri="{FF2B5EF4-FFF2-40B4-BE49-F238E27FC236}">
                <a16:creationId xmlns:a16="http://schemas.microsoft.com/office/drawing/2014/main" id="{F5252370-4ED3-1882-3667-F038837E73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Health care is a </a:t>
            </a:r>
            <a:r>
              <a:rPr lang="en-US" altLang="en-US" u="sng" dirty="0"/>
              <a:t>service</a:t>
            </a:r>
            <a:r>
              <a:rPr lang="en-US" altLang="en-US" dirty="0"/>
              <a:t> business</a:t>
            </a:r>
          </a:p>
        </p:txBody>
      </p:sp>
      <p:sp>
        <p:nvSpPr>
          <p:cNvPr id="722947" name="Rectangle 3">
            <a:extLst>
              <a:ext uri="{FF2B5EF4-FFF2-40B4-BE49-F238E27FC236}">
                <a16:creationId xmlns:a16="http://schemas.microsoft.com/office/drawing/2014/main" id="{2FCD4273-8606-CCA1-1291-AD10FC4872D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863600" algn="l"/>
              </a:tabLst>
            </a:pPr>
            <a:r>
              <a:rPr lang="en-US" altLang="en-US" dirty="0"/>
              <a:t>What physicians and other clinicians deliver…</a:t>
            </a:r>
          </a:p>
          <a:p>
            <a:pPr marL="977900" lvl="1">
              <a:tabLst>
                <a:tab pos="863600" algn="l"/>
              </a:tabLst>
            </a:pPr>
            <a:r>
              <a:rPr lang="en-US" altLang="en-US" dirty="0"/>
              <a:t>Information, advice</a:t>
            </a:r>
          </a:p>
          <a:p>
            <a:pPr marL="977900" lvl="1">
              <a:tabLst>
                <a:tab pos="863600" algn="l"/>
              </a:tabLst>
            </a:pPr>
            <a:r>
              <a:rPr lang="en-US" altLang="en-US" dirty="0"/>
              <a:t>medication</a:t>
            </a:r>
          </a:p>
          <a:p>
            <a:pPr marL="977900" lvl="1">
              <a:tabLst>
                <a:tab pos="863600" algn="l"/>
              </a:tabLst>
            </a:pPr>
            <a:r>
              <a:rPr lang="en-US" altLang="en-US" dirty="0"/>
              <a:t>devices</a:t>
            </a:r>
          </a:p>
          <a:p>
            <a:pPr marL="977900" lvl="1">
              <a:tabLst>
                <a:tab pos="863600" algn="l"/>
              </a:tabLst>
            </a:pPr>
            <a:r>
              <a:rPr lang="en-US" altLang="en-US" dirty="0"/>
              <a:t>surgery</a:t>
            </a:r>
          </a:p>
          <a:p>
            <a:pPr marL="977900" lvl="1">
              <a:tabLst>
                <a:tab pos="863600" algn="l"/>
              </a:tabLst>
            </a:pPr>
            <a:r>
              <a:rPr lang="en-US" altLang="en-US" dirty="0"/>
              <a:t>physical therapy</a:t>
            </a:r>
          </a:p>
          <a:p>
            <a:pPr marL="977900" lvl="1">
              <a:tabLst>
                <a:tab pos="863600" algn="l"/>
              </a:tabLst>
            </a:pPr>
            <a:r>
              <a:rPr lang="en-US" altLang="en-US" dirty="0"/>
              <a:t>comfort, hope, better outcomes (hopefully!)</a:t>
            </a:r>
          </a:p>
        </p:txBody>
      </p:sp>
    </p:spTree>
    <p:extLst>
      <p:ext uri="{BB962C8B-B14F-4D97-AF65-F5344CB8AC3E}">
        <p14:creationId xmlns:p14="http://schemas.microsoft.com/office/powerpoint/2010/main" val="15335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2947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1E9A0-BBDE-4E50-8C56-8FEF138FA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1974: Initial RMRS Prototype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3255-83CC-488A-9F71-6F21295B70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Registration and scheduling (ADT)</a:t>
            </a:r>
          </a:p>
          <a:p>
            <a:r>
              <a:rPr lang="en-US" dirty="0"/>
              <a:t>Laboratory information system</a:t>
            </a:r>
          </a:p>
          <a:p>
            <a:pPr lvl="1"/>
            <a:r>
              <a:rPr lang="en-US" dirty="0"/>
              <a:t>Clinical test results</a:t>
            </a:r>
          </a:p>
          <a:p>
            <a:pPr lvl="1"/>
            <a:r>
              <a:rPr lang="en-US" dirty="0"/>
              <a:t>Coded results of xrays and other imaging studies</a:t>
            </a:r>
          </a:p>
          <a:p>
            <a:pPr lvl="1"/>
            <a:r>
              <a:rPr lang="en-US" dirty="0"/>
              <a:t>Vital signs</a:t>
            </a:r>
          </a:p>
          <a:p>
            <a:pPr lvl="1"/>
            <a:r>
              <a:rPr lang="en-US" dirty="0"/>
              <a:t>Diagnoses </a:t>
            </a:r>
          </a:p>
          <a:p>
            <a:pPr lvl="1"/>
            <a:r>
              <a:rPr lang="en-US" dirty="0"/>
              <a:t>Other digitized data (from encounter form, etc.)</a:t>
            </a:r>
          </a:p>
        </p:txBody>
      </p:sp>
    </p:spTree>
    <p:extLst>
      <p:ext uri="{BB962C8B-B14F-4D97-AF65-F5344CB8AC3E}">
        <p14:creationId xmlns:p14="http://schemas.microsoft.com/office/powerpoint/2010/main" val="368678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1E9A0-BBDE-4E50-8C56-8FEF138FA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1974: Initial RMRS Prototype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3255-83CC-488A-9F71-6F21295B70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Registration and scheduling (ADT)</a:t>
            </a:r>
          </a:p>
          <a:p>
            <a:r>
              <a:rPr lang="en-US" dirty="0"/>
              <a:t>Laboratory information system</a:t>
            </a:r>
          </a:p>
          <a:p>
            <a:r>
              <a:rPr lang="en-US" dirty="0"/>
              <a:t>Pharmacy system</a:t>
            </a:r>
          </a:p>
          <a:p>
            <a:pPr lvl="1"/>
            <a:r>
              <a:rPr lang="en-US" dirty="0"/>
              <a:t>Drugs dispensed</a:t>
            </a:r>
          </a:p>
          <a:p>
            <a:pPr lvl="2"/>
            <a:r>
              <a:rPr lang="en-US" dirty="0"/>
              <a:t>Drug name, dosage form, dose</a:t>
            </a:r>
          </a:p>
          <a:p>
            <a:pPr lvl="2"/>
            <a:r>
              <a:rPr lang="en-US" dirty="0"/>
              <a:t>Patient instructions</a:t>
            </a:r>
          </a:p>
          <a:p>
            <a:pPr lvl="2"/>
            <a:r>
              <a:rPr lang="en-US" dirty="0"/>
              <a:t>Days supply given</a:t>
            </a:r>
          </a:p>
          <a:p>
            <a:pPr lvl="2"/>
            <a:r>
              <a:rPr lang="en-US" dirty="0"/>
              <a:t>All data necessary to manage the Wishard Pharmacy</a:t>
            </a:r>
          </a:p>
        </p:txBody>
      </p:sp>
    </p:spTree>
    <p:extLst>
      <p:ext uri="{BB962C8B-B14F-4D97-AF65-F5344CB8AC3E}">
        <p14:creationId xmlns:p14="http://schemas.microsoft.com/office/powerpoint/2010/main" val="171081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71E9A0-BBDE-4E50-8C56-8FEF138FA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1974: Initial RMRS Prototype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3255-83CC-488A-9F71-6F21295B7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855"/>
            <a:ext cx="10515600" cy="5185771"/>
          </a:xfrm>
        </p:spPr>
        <p:txBody>
          <a:bodyPr>
            <a:normAutofit/>
          </a:bodyPr>
          <a:lstStyle/>
          <a:p>
            <a:r>
              <a:rPr lang="en-US" dirty="0"/>
              <a:t>Registration and scheduling (ADT)</a:t>
            </a:r>
          </a:p>
          <a:p>
            <a:r>
              <a:rPr lang="en-US" dirty="0"/>
              <a:t>Laboratory information system</a:t>
            </a:r>
          </a:p>
          <a:p>
            <a:r>
              <a:rPr lang="en-US" dirty="0"/>
              <a:t>Pharmacy system</a:t>
            </a:r>
          </a:p>
          <a:p>
            <a:r>
              <a:rPr lang="en-US" dirty="0"/>
              <a:t>Database</a:t>
            </a:r>
          </a:p>
          <a:p>
            <a:pPr lvl="1"/>
            <a:r>
              <a:rPr lang="en-US" dirty="0"/>
              <a:t>Patient name</a:t>
            </a:r>
          </a:p>
          <a:p>
            <a:pPr lvl="1"/>
            <a:r>
              <a:rPr lang="en-US" dirty="0"/>
              <a:t>Date</a:t>
            </a:r>
          </a:p>
          <a:p>
            <a:pPr lvl="1"/>
            <a:r>
              <a:rPr lang="en-US" dirty="0"/>
              <a:t>Dictionary term (coded)</a:t>
            </a:r>
          </a:p>
          <a:p>
            <a:pPr lvl="1"/>
            <a:r>
              <a:rPr lang="en-US" dirty="0"/>
              <a:t>Value (number, code, free text)</a:t>
            </a:r>
          </a:p>
        </p:txBody>
      </p:sp>
    </p:spTree>
    <p:extLst>
      <p:ext uri="{BB962C8B-B14F-4D97-AF65-F5344CB8AC3E}">
        <p14:creationId xmlns:p14="http://schemas.microsoft.com/office/powerpoint/2010/main" val="260368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D2D6D49-BBD5-42EF-966B-39FEC196460A}"/>
              </a:ext>
            </a:extLst>
          </p:cNvPr>
          <p:cNvSpPr/>
          <p:nvPr/>
        </p:nvSpPr>
        <p:spPr>
          <a:xfrm>
            <a:off x="269824" y="226468"/>
            <a:ext cx="1738859" cy="824459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1977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BFB24AA-A185-4603-AD1C-A63FEA81F2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8725" y="226468"/>
            <a:ext cx="4794550" cy="5943600"/>
          </a:xfrm>
          <a:prstGeom prst="rect">
            <a:avLst/>
          </a:prstGeom>
          <a:ln>
            <a:noFill/>
          </a:ln>
          <a:effectLst>
            <a:outerShdw blurRad="63500" dist="63500" dir="2700000" algn="tl" rotWithShape="0">
              <a:srgbClr val="000000">
                <a:alpha val="43137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781C238-19DE-4899-BDFD-161E5088BA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1845" y="226468"/>
            <a:ext cx="3077004" cy="3696216"/>
          </a:xfrm>
          <a:prstGeom prst="rect">
            <a:avLst/>
          </a:prstGeom>
          <a:ln>
            <a:noFill/>
          </a:ln>
          <a:effectLst>
            <a:outerShdw blurRad="63500" dist="63500" dir="2700000" algn="tl" rotWithShape="0">
              <a:srgbClr val="000000">
                <a:alpha val="43137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B9DABF-65A4-4DE7-A2E9-2E9B8CEF4C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1845" y="1435071"/>
            <a:ext cx="2210717" cy="4613670"/>
          </a:xfrm>
          <a:prstGeom prst="rect">
            <a:avLst/>
          </a:prstGeom>
          <a:effectLst>
            <a:outerShdw blurRad="63500" dist="63500" dir="2700000" algn="tl" rotWithShape="0">
              <a:srgbClr val="000000">
                <a:alpha val="43137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2A569C-F173-42AA-8B06-12C81F2EAA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5331" y="277372"/>
            <a:ext cx="6260772" cy="562131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63500" dist="63500" dir="2700000" algn="tl" rotWithShape="0">
              <a:srgbClr val="000000">
                <a:alpha val="43137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833EC65-EA54-4D3F-824B-F88BB92EA1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2335" y="536074"/>
            <a:ext cx="3410426" cy="3077004"/>
          </a:xfrm>
          <a:prstGeom prst="rect">
            <a:avLst/>
          </a:prstGeom>
          <a:ln>
            <a:noFill/>
          </a:ln>
          <a:effectLst>
            <a:outerShdw blurRad="63500" dist="63500" dir="2700000" algn="tl" rotWithShape="0">
              <a:srgbClr val="000000">
                <a:alpha val="43137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E2BC41-F194-4C99-9CD6-1CBBCF9FA6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2449" y="3429000"/>
            <a:ext cx="2638793" cy="2619741"/>
          </a:xfrm>
          <a:prstGeom prst="rect">
            <a:avLst/>
          </a:prstGeom>
          <a:ln>
            <a:noFill/>
          </a:ln>
          <a:effectLst>
            <a:outerShdw blurRad="63500" dist="63500" dir="2700000" algn="tl" rotWithShape="0">
              <a:srgbClr val="000000">
                <a:alpha val="43137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56FCCAF-ACCB-45D1-8A97-C8A4946FC5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48681" y="4402090"/>
            <a:ext cx="7858684" cy="644285"/>
          </a:xfrm>
          <a:prstGeom prst="rect">
            <a:avLst/>
          </a:prstGeom>
          <a:ln>
            <a:noFill/>
          </a:ln>
          <a:effectLst>
            <a:outerShdw blurRad="63500" dist="63500" dir="2700000" algn="tl" rotWithShape="0">
              <a:srgbClr val="000000">
                <a:alpha val="43137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20A1F5-B400-2987-D7EE-8F7F3EE271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57570" y="4923322"/>
            <a:ext cx="6670697" cy="1204917"/>
          </a:xfrm>
          <a:prstGeom prst="rect">
            <a:avLst/>
          </a:prstGeom>
          <a:ln>
            <a:noFill/>
          </a:ln>
          <a:effectLst>
            <a:outerShdw blurRad="63500" dist="63500" dir="2700000" algn="tl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0623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D2D6D49-BBD5-42EF-966B-39FEC196460A}"/>
              </a:ext>
            </a:extLst>
          </p:cNvPr>
          <p:cNvSpPr/>
          <p:nvPr/>
        </p:nvSpPr>
        <p:spPr>
          <a:xfrm>
            <a:off x="269824" y="226468"/>
            <a:ext cx="1738859" cy="824459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1974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BFB24AA-A185-4603-AD1C-A63FEA81F2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8725" y="226468"/>
            <a:ext cx="4794550" cy="5943600"/>
          </a:xfrm>
          <a:prstGeom prst="rect">
            <a:avLst/>
          </a:prstGeom>
          <a:ln>
            <a:noFill/>
          </a:ln>
          <a:effectLst>
            <a:outerShdw blurRad="63500" dist="635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4BEDB72-39AE-4286-9A30-6787FBA2D4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97" y="4405849"/>
            <a:ext cx="10929606" cy="112390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F2219AC-5C7A-4E6B-9277-B594B5E5A2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8524" y="231710"/>
            <a:ext cx="4560401" cy="640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53F77D7-AF11-4D89-B196-173AB759C2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3077" y="211228"/>
            <a:ext cx="4362967" cy="640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165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B5A56-C3EB-45F6-A72A-D35AD2499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RMRS Deployment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720345-04F0-4C62-8048-A833B9794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855"/>
            <a:ext cx="11196484" cy="4871301"/>
          </a:xfrm>
        </p:spPr>
        <p:txBody>
          <a:bodyPr>
            <a:normAutofit/>
          </a:bodyPr>
          <a:lstStyle/>
          <a:p>
            <a:pPr defTabSz="763588"/>
            <a:r>
              <a:rPr lang="en-US" dirty="0"/>
              <a:t>1972-74	Initial development &amp; implementation</a:t>
            </a:r>
          </a:p>
          <a:p>
            <a:pPr defTabSz="763588"/>
            <a:r>
              <a:rPr lang="en-US" dirty="0"/>
              <a:t>1974-76	Wishard Hospital Diabetes Clinic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888CD4-62B2-46BF-91F7-B749596C8C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734" y="2080659"/>
            <a:ext cx="5590309" cy="3764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1808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B6A842C3-F89D-4166-A02B-F83BCD3069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297" y="180109"/>
            <a:ext cx="8839405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Oval 7">
            <a:extLst>
              <a:ext uri="{FF2B5EF4-FFF2-40B4-BE49-F238E27FC236}">
                <a16:creationId xmlns:a16="http://schemas.microsoft.com/office/drawing/2014/main" id="{82032246-8A00-43A6-859D-5DD1320480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9580" y="3647656"/>
            <a:ext cx="3470788" cy="2241755"/>
          </a:xfrm>
          <a:prstGeom prst="ellipse">
            <a:avLst/>
          </a:prstGeom>
          <a:noFill/>
          <a:ln w="57150" algn="ctr">
            <a:solidFill>
              <a:srgbClr val="FFFF00"/>
            </a:solidFill>
            <a:round/>
            <a:headEnd/>
            <a:tailEnd/>
          </a:ln>
          <a:effectLst>
            <a:outerShdw dist="35921" dir="2700000" algn="ctr" rotWithShape="0">
              <a:schemeClr val="tx1">
                <a:lumMod val="75000"/>
                <a:lumOff val="2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290612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4F8032-93F4-4DFA-94A9-B334DC05AE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175" y="189271"/>
            <a:ext cx="6259649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5299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B5A56-C3EB-45F6-A72A-D35AD2499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RMRS Deployment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720345-04F0-4C62-8048-A833B9794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855"/>
            <a:ext cx="11196484" cy="4871301"/>
          </a:xfrm>
        </p:spPr>
        <p:txBody>
          <a:bodyPr>
            <a:normAutofit/>
          </a:bodyPr>
          <a:lstStyle/>
          <a:p>
            <a:pPr defTabSz="763588"/>
            <a:r>
              <a:rPr lang="en-US" dirty="0"/>
              <a:t>1972-74	Initial development</a:t>
            </a:r>
          </a:p>
          <a:p>
            <a:pPr defTabSz="763588"/>
            <a:r>
              <a:rPr lang="en-US" dirty="0"/>
              <a:t>1974-76	Wishard Hospital Diabetes Clinic</a:t>
            </a:r>
          </a:p>
          <a:p>
            <a:pPr defTabSz="763588"/>
            <a:r>
              <a:rPr lang="en-US" dirty="0"/>
              <a:t>1977		Wishard Hospital General Medicine Clinic</a:t>
            </a:r>
          </a:p>
          <a:p>
            <a:pPr defTabSz="763588"/>
            <a:r>
              <a:rPr lang="en-US" dirty="0"/>
              <a:t>1979		Wishard Hospital Special Medicine Clinics</a:t>
            </a:r>
          </a:p>
          <a:p>
            <a:pPr defTabSz="763588"/>
            <a:r>
              <a:rPr lang="en-US" dirty="0"/>
              <a:t>1983		Wishard Hospital Pediatric &amp; Ob/Gyn Clinics</a:t>
            </a:r>
          </a:p>
          <a:p>
            <a:pPr defTabSz="763588"/>
            <a:r>
              <a:rPr lang="en-US" dirty="0"/>
              <a:t>1986		Deployed in Wishard Emergency Dept and</a:t>
            </a:r>
          </a:p>
          <a:p>
            <a:pPr marL="0" indent="0" defTabSz="744538">
              <a:spcBef>
                <a:spcPts val="0"/>
              </a:spcBef>
              <a:buNone/>
            </a:pPr>
            <a:r>
              <a:rPr lang="en-US" dirty="0"/>
              <a:t>			 for all hospital admissions</a:t>
            </a:r>
          </a:p>
        </p:txBody>
      </p:sp>
    </p:spTree>
    <p:extLst>
      <p:ext uri="{BB962C8B-B14F-4D97-AF65-F5344CB8AC3E}">
        <p14:creationId xmlns:p14="http://schemas.microsoft.com/office/powerpoint/2010/main" val="142536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3F41A-227B-ED1A-9709-F9E13B93F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Documentation in practice workflow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4510DF-EF35-42C0-B25C-7BAE967AED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855"/>
            <a:ext cx="11076992" cy="487130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Patient checks in → clerk at desk → ADT system</a:t>
            </a:r>
          </a:p>
          <a:p>
            <a:r>
              <a:rPr lang="en-US" dirty="0"/>
              <a:t>Patient waits…</a:t>
            </a:r>
          </a:p>
          <a:p>
            <a:r>
              <a:rPr lang="en-US" dirty="0"/>
              <a:t>Medical attendant collects vitals → encounter form </a:t>
            </a:r>
          </a:p>
          <a:p>
            <a:r>
              <a:rPr lang="en-US" dirty="0"/>
              <a:t>Clinician (physician, APP) reviews patient’s chart in work room</a:t>
            </a:r>
          </a:p>
          <a:p>
            <a:r>
              <a:rPr lang="en-US" dirty="0"/>
              <a:t>Patient in room → clinician enters room</a:t>
            </a:r>
          </a:p>
          <a:p>
            <a:r>
              <a:rPr lang="en-US" dirty="0"/>
              <a:t>Takes history, review paper chart, physical exam, discussion</a:t>
            </a:r>
          </a:p>
          <a:p>
            <a:r>
              <a:rPr lang="en-US" dirty="0"/>
              <a:t>Patient leaves room, clinician goes to work room </a:t>
            </a:r>
          </a:p>
          <a:p>
            <a:r>
              <a:rPr lang="en-US" dirty="0"/>
              <a:t>Clinician writes note, orders, requisitions, letters, etc.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4D40F38-ABCB-6A93-9B2A-7C68EB405028}"/>
              </a:ext>
            </a:extLst>
          </p:cNvPr>
          <p:cNvSpPr/>
          <p:nvPr/>
        </p:nvSpPr>
        <p:spPr>
          <a:xfrm>
            <a:off x="3518849" y="1972876"/>
            <a:ext cx="5715694" cy="2192724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127000" dist="1270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EHR implementation point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ctr">
              <a:spcBef>
                <a:spcPts val="1000"/>
              </a:spcBef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clinicians used a </a:t>
            </a:r>
            <a:r>
              <a:rPr lang="en-US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paper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platform for documentation</a:t>
            </a:r>
          </a:p>
        </p:txBody>
      </p:sp>
    </p:spTree>
    <p:extLst>
      <p:ext uri="{BB962C8B-B14F-4D97-AF65-F5344CB8AC3E}">
        <p14:creationId xmlns:p14="http://schemas.microsoft.com/office/powerpoint/2010/main" val="3944186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994" name="Rectangle 2">
            <a:extLst>
              <a:ext uri="{FF2B5EF4-FFF2-40B4-BE49-F238E27FC236}">
                <a16:creationId xmlns:a16="http://schemas.microsoft.com/office/drawing/2014/main" id="{F8F5A237-BC43-0BA6-A869-139949DEB7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Health care is an </a:t>
            </a:r>
            <a:r>
              <a:rPr lang="en-US" altLang="en-US" u="sng" dirty="0"/>
              <a:t>information</a:t>
            </a:r>
            <a:r>
              <a:rPr lang="en-US" altLang="en-US" dirty="0"/>
              <a:t> business</a:t>
            </a:r>
          </a:p>
        </p:txBody>
      </p:sp>
      <p:sp>
        <p:nvSpPr>
          <p:cNvPr id="724995" name="Rectangle 3">
            <a:extLst>
              <a:ext uri="{FF2B5EF4-FFF2-40B4-BE49-F238E27FC236}">
                <a16:creationId xmlns:a16="http://schemas.microsoft.com/office/drawing/2014/main" id="{0C5697A9-CF23-18BF-9865-D31AC714540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82082" y="1283854"/>
            <a:ext cx="11563738" cy="4871301"/>
          </a:xfrm>
        </p:spPr>
        <p:txBody>
          <a:bodyPr>
            <a:normAutofit/>
          </a:bodyPr>
          <a:lstStyle/>
          <a:p>
            <a:pPr>
              <a:tabLst>
                <a:tab pos="914400" algn="l"/>
              </a:tabLst>
            </a:pPr>
            <a:r>
              <a:rPr lang="en-US" altLang="en-US" dirty="0"/>
              <a:t>What physicians and other clinicians actually </a:t>
            </a:r>
            <a:r>
              <a:rPr lang="en-US" altLang="en-US" u="sng" dirty="0"/>
              <a:t>do</a:t>
            </a:r>
            <a:r>
              <a:rPr lang="en-US" altLang="en-US" dirty="0"/>
              <a:t>…</a:t>
            </a:r>
          </a:p>
          <a:p>
            <a:pPr marL="977900" lvl="1">
              <a:tabLst>
                <a:tab pos="914400" algn="l"/>
              </a:tabLst>
            </a:pPr>
            <a:r>
              <a:rPr lang="en-US" altLang="en-US" dirty="0"/>
              <a:t>find information (prior medical records)</a:t>
            </a:r>
          </a:p>
          <a:p>
            <a:pPr marL="977900" lvl="1">
              <a:tabLst>
                <a:tab pos="914400" algn="l"/>
              </a:tabLst>
            </a:pPr>
            <a:r>
              <a:rPr lang="en-US" altLang="en-US" dirty="0"/>
              <a:t>gather information (history, physical, lab)</a:t>
            </a:r>
          </a:p>
          <a:p>
            <a:pPr marL="977900" lvl="1">
              <a:tabLst>
                <a:tab pos="914400" algn="l"/>
              </a:tabLst>
            </a:pPr>
            <a:r>
              <a:rPr lang="en-US" altLang="en-US" dirty="0"/>
              <a:t>process information (diagnoses, treatments → </a:t>
            </a:r>
            <a:r>
              <a:rPr lang="en-US" altLang="en-US" u="sng" dirty="0"/>
              <a:t>decisions</a:t>
            </a:r>
            <a:r>
              <a:rPr lang="en-US" altLang="en-US" dirty="0"/>
              <a:t>)</a:t>
            </a:r>
          </a:p>
          <a:p>
            <a:pPr marL="977900" lvl="1">
              <a:tabLst>
                <a:tab pos="914400" algn="l"/>
              </a:tabLst>
            </a:pPr>
            <a:r>
              <a:rPr lang="en-US" altLang="en-US" dirty="0"/>
              <a:t>record information (notes, reports, etc.)</a:t>
            </a:r>
          </a:p>
          <a:p>
            <a:pPr marL="977900" lvl="1">
              <a:tabLst>
                <a:tab pos="914400" algn="l"/>
              </a:tabLst>
            </a:pPr>
            <a:r>
              <a:rPr lang="en-US" altLang="en-US" dirty="0"/>
              <a:t>communicate information (information, advice, orders, letters)</a:t>
            </a:r>
          </a:p>
          <a:p>
            <a:pPr>
              <a:tabLst>
                <a:tab pos="914400" algn="l"/>
              </a:tabLst>
            </a:pPr>
            <a:r>
              <a:rPr lang="en-US" altLang="en-US" i="1" dirty="0"/>
              <a:t>The quality, efficiency, and effectiveness of care depend on our ability to </a:t>
            </a:r>
            <a:r>
              <a:rPr lang="en-US" altLang="en-US" i="1" u="sng" dirty="0"/>
              <a:t>manage information</a:t>
            </a:r>
          </a:p>
        </p:txBody>
      </p:sp>
    </p:spTree>
    <p:extLst>
      <p:ext uri="{BB962C8B-B14F-4D97-AF65-F5344CB8AC3E}">
        <p14:creationId xmlns:p14="http://schemas.microsoft.com/office/powerpoint/2010/main" val="2360945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4995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7DE48-9C8D-469A-B044-13B3EFEEF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17DB49-9CA2-40BE-A732-89E2F315F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283855"/>
            <a:ext cx="11035145" cy="487130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Randomized, controlled trial </a:t>
            </a:r>
          </a:p>
          <a:p>
            <a:r>
              <a:rPr lang="en-US" dirty="0"/>
              <a:t>Site = General Medicine Clinic </a:t>
            </a:r>
          </a:p>
          <a:p>
            <a:r>
              <a:rPr lang="en-US" dirty="0"/>
              <a:t>Intervention = encounter forms, summaries,  reminders</a:t>
            </a:r>
          </a:p>
          <a:p>
            <a:r>
              <a:rPr lang="en-US" dirty="0"/>
              <a:t>Control = encounter forms, summaries, no reminders</a:t>
            </a:r>
          </a:p>
          <a:p>
            <a:r>
              <a:rPr lang="en-US" dirty="0"/>
              <a:t>Duration: 1978-80</a:t>
            </a:r>
          </a:p>
          <a:p>
            <a:r>
              <a:rPr lang="en-US" dirty="0"/>
              <a:t>Subjects</a:t>
            </a:r>
          </a:p>
          <a:p>
            <a:pPr lvl="1"/>
            <a:r>
              <a:rPr lang="en-US" dirty="0"/>
              <a:t>114 resident physicians, 11 faculty internists, 4 NPs</a:t>
            </a:r>
          </a:p>
          <a:p>
            <a:pPr lvl="1"/>
            <a:r>
              <a:rPr lang="en-US" dirty="0"/>
              <a:t>12,467 patients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51019E-ADA4-7D78-67F1-25D1791DB7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1075" y="457200"/>
            <a:ext cx="4809850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752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9C1AE52-39AD-A396-0D1B-0E4D3645F1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136" y="439755"/>
            <a:ext cx="11439728" cy="5171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24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1FA96F4-F183-40BB-8B6C-E91F562C0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6298" y="526474"/>
            <a:ext cx="8873423" cy="51954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25C92CF-C981-4F42-A6BF-E79D354234B7}"/>
              </a:ext>
            </a:extLst>
          </p:cNvPr>
          <p:cNvSpPr/>
          <p:nvPr/>
        </p:nvSpPr>
        <p:spPr>
          <a:xfrm>
            <a:off x="191221" y="1002323"/>
            <a:ext cx="2376394" cy="1491496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Intv</a:t>
            </a:r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49%</a:t>
            </a:r>
          </a:p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Con: 29%</a:t>
            </a:r>
          </a:p>
        </p:txBody>
      </p:sp>
    </p:spTree>
    <p:extLst>
      <p:ext uri="{BB962C8B-B14F-4D97-AF65-F5344CB8AC3E}">
        <p14:creationId xmlns:p14="http://schemas.microsoft.com/office/powerpoint/2010/main" val="143765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580ED8E-1ABD-4939-A738-2F56AD4D18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5991" y="130629"/>
            <a:ext cx="7983666" cy="591560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25AEB21-644B-4134-BAA7-70A6380D637C}"/>
              </a:ext>
            </a:extLst>
          </p:cNvPr>
          <p:cNvSpPr/>
          <p:nvPr/>
        </p:nvSpPr>
        <p:spPr>
          <a:xfrm>
            <a:off x="5691673" y="1"/>
            <a:ext cx="1576874" cy="17075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A4C49DC-D58B-45AB-AB4E-9F2C25098537}"/>
              </a:ext>
            </a:extLst>
          </p:cNvPr>
          <p:cNvSpPr/>
          <p:nvPr/>
        </p:nvSpPr>
        <p:spPr>
          <a:xfrm>
            <a:off x="6979297" y="0"/>
            <a:ext cx="870857" cy="6593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F89D87-5C37-435F-9454-76ADB3723870}"/>
              </a:ext>
            </a:extLst>
          </p:cNvPr>
          <p:cNvSpPr/>
          <p:nvPr/>
        </p:nvSpPr>
        <p:spPr>
          <a:xfrm>
            <a:off x="5350328" y="3265712"/>
            <a:ext cx="682690" cy="3592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05673C-EA8A-4469-928E-A9C0CD0CFAA4}"/>
              </a:ext>
            </a:extLst>
          </p:cNvPr>
          <p:cNvSpPr/>
          <p:nvPr/>
        </p:nvSpPr>
        <p:spPr>
          <a:xfrm>
            <a:off x="2457059" y="4021494"/>
            <a:ext cx="3141307" cy="1915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75C8E6-8BAF-48A1-8146-4E4E48B73C1D}"/>
              </a:ext>
            </a:extLst>
          </p:cNvPr>
          <p:cNvSpPr/>
          <p:nvPr/>
        </p:nvSpPr>
        <p:spPr>
          <a:xfrm>
            <a:off x="4114800" y="3219060"/>
            <a:ext cx="1380931" cy="9610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54A8BAF-D138-4AF2-8046-DC64A252D80D}"/>
              </a:ext>
            </a:extLst>
          </p:cNvPr>
          <p:cNvSpPr/>
          <p:nvPr/>
        </p:nvSpPr>
        <p:spPr>
          <a:xfrm>
            <a:off x="5495731" y="3257935"/>
            <a:ext cx="1200540" cy="26794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09D84F-BE28-4D67-A077-20487512B2BC}"/>
              </a:ext>
            </a:extLst>
          </p:cNvPr>
          <p:cNvSpPr/>
          <p:nvPr/>
        </p:nvSpPr>
        <p:spPr>
          <a:xfrm>
            <a:off x="5979365" y="1564436"/>
            <a:ext cx="682690" cy="6593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3373C18-20DD-4778-9A70-1CD546971988}"/>
              </a:ext>
            </a:extLst>
          </p:cNvPr>
          <p:cNvSpPr/>
          <p:nvPr/>
        </p:nvSpPr>
        <p:spPr>
          <a:xfrm>
            <a:off x="6205635" y="4267976"/>
            <a:ext cx="682690" cy="6593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8037739-5E84-4599-A880-02FB6807A4B7}"/>
              </a:ext>
            </a:extLst>
          </p:cNvPr>
          <p:cNvSpPr/>
          <p:nvPr/>
        </p:nvSpPr>
        <p:spPr>
          <a:xfrm>
            <a:off x="6436957" y="5278019"/>
            <a:ext cx="682690" cy="6593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36CA15-5B5C-4E17-A1A2-4A4F90379684}"/>
              </a:ext>
            </a:extLst>
          </p:cNvPr>
          <p:cNvSpPr/>
          <p:nvPr/>
        </p:nvSpPr>
        <p:spPr>
          <a:xfrm>
            <a:off x="8378891" y="223936"/>
            <a:ext cx="1847462" cy="38364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8EE360A-41A3-4D68-BB9A-1300E610C586}"/>
              </a:ext>
            </a:extLst>
          </p:cNvPr>
          <p:cNvSpPr/>
          <p:nvPr/>
        </p:nvSpPr>
        <p:spPr>
          <a:xfrm>
            <a:off x="7090488" y="1010043"/>
            <a:ext cx="1969536" cy="20783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325E90B-91CD-414C-8E8E-D830E812E013}"/>
              </a:ext>
            </a:extLst>
          </p:cNvPr>
          <p:cNvSpPr/>
          <p:nvPr/>
        </p:nvSpPr>
        <p:spPr>
          <a:xfrm rot="1365290">
            <a:off x="7479109" y="2711858"/>
            <a:ext cx="1102781" cy="6593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3A407A3-DB2C-4081-8888-D898BCAE07A3}"/>
              </a:ext>
            </a:extLst>
          </p:cNvPr>
          <p:cNvSpPr/>
          <p:nvPr/>
        </p:nvSpPr>
        <p:spPr>
          <a:xfrm>
            <a:off x="6855669" y="1677578"/>
            <a:ext cx="682690" cy="6593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51FFCCC-56ED-4FCE-A070-8D9EDCA1349A}"/>
              </a:ext>
            </a:extLst>
          </p:cNvPr>
          <p:cNvSpPr/>
          <p:nvPr/>
        </p:nvSpPr>
        <p:spPr>
          <a:xfrm>
            <a:off x="8566004" y="564503"/>
            <a:ext cx="2802842" cy="2286000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of the nation’s first distributed EHR networks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29EBA751-4AC5-4316-A3DF-D937595B9160}"/>
              </a:ext>
            </a:extLst>
          </p:cNvPr>
          <p:cNvSpPr/>
          <p:nvPr/>
        </p:nvSpPr>
        <p:spPr>
          <a:xfrm>
            <a:off x="269824" y="226468"/>
            <a:ext cx="1738859" cy="824459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1986</a:t>
            </a:r>
          </a:p>
        </p:txBody>
      </p:sp>
    </p:spTree>
    <p:extLst>
      <p:ext uri="{BB962C8B-B14F-4D97-AF65-F5344CB8AC3E}">
        <p14:creationId xmlns:p14="http://schemas.microsoft.com/office/powerpoint/2010/main" val="314223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DCB4D-611A-4749-965A-B9412FA47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Computer-Based Order Entry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12A6A1-A41C-4880-BC29-A239D5683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855"/>
            <a:ext cx="11114314" cy="4871301"/>
          </a:xfrm>
        </p:spPr>
        <p:txBody>
          <a:bodyPr/>
          <a:lstStyle/>
          <a:p>
            <a:r>
              <a:rPr lang="en-US" dirty="0"/>
              <a:t>RMRS → capture of patient information </a:t>
            </a:r>
          </a:p>
          <a:p>
            <a:r>
              <a:rPr lang="en-US" dirty="0"/>
              <a:t>No interaction with clinicians when they make decisions</a:t>
            </a:r>
          </a:p>
          <a:p>
            <a:r>
              <a:rPr lang="en-US" dirty="0"/>
              <a:t>Constrained ability to affect decisions, care, outcomes</a:t>
            </a:r>
          </a:p>
          <a:p>
            <a:r>
              <a:rPr lang="en-US" dirty="0"/>
              <a:t>Strategy: capture clinician orders and notes electronically by having physicians type notes and orders into a computer</a:t>
            </a:r>
          </a:p>
        </p:txBody>
      </p:sp>
    </p:spTree>
    <p:extLst>
      <p:ext uri="{BB962C8B-B14F-4D97-AF65-F5344CB8AC3E}">
        <p14:creationId xmlns:p14="http://schemas.microsoft.com/office/powerpoint/2010/main" val="162999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608662F1-EE5F-49F2-BCB4-4CF22B4C7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5777" y="166255"/>
            <a:ext cx="7720445" cy="579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53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B52A1D7-C319-4FCB-B684-60B781482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28" y="166255"/>
            <a:ext cx="4980904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ECA170-63CA-B6FD-A013-3E0FA610A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6538" y="1338716"/>
            <a:ext cx="9512771" cy="3258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6372179-9A86-0C73-ACC7-E641A64256DD}"/>
              </a:ext>
            </a:extLst>
          </p:cNvPr>
          <p:cNvSpPr/>
          <p:nvPr/>
        </p:nvSpPr>
        <p:spPr>
          <a:xfrm flipH="1">
            <a:off x="2581603" y="2199596"/>
            <a:ext cx="9268422" cy="343689"/>
          </a:xfrm>
          <a:prstGeom prst="roundRect">
            <a:avLst/>
          </a:prstGeom>
          <a:noFill/>
          <a:ln w="57150">
            <a:solidFill>
              <a:srgbClr val="9E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8E00AD5-AA6E-56B5-A9DE-F3B58C4F60F7}"/>
              </a:ext>
            </a:extLst>
          </p:cNvPr>
          <p:cNvSpPr/>
          <p:nvPr/>
        </p:nvSpPr>
        <p:spPr>
          <a:xfrm flipH="1">
            <a:off x="2581603" y="2601421"/>
            <a:ext cx="9268422" cy="343689"/>
          </a:xfrm>
          <a:prstGeom prst="roundRect">
            <a:avLst/>
          </a:prstGeom>
          <a:noFill/>
          <a:ln w="57150">
            <a:solidFill>
              <a:srgbClr val="9E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897AB95-32F5-E721-720B-74A4FB65F8B2}"/>
              </a:ext>
            </a:extLst>
          </p:cNvPr>
          <p:cNvSpPr/>
          <p:nvPr/>
        </p:nvSpPr>
        <p:spPr>
          <a:xfrm flipH="1">
            <a:off x="2578138" y="2998545"/>
            <a:ext cx="9268422" cy="343689"/>
          </a:xfrm>
          <a:prstGeom prst="roundRect">
            <a:avLst/>
          </a:prstGeom>
          <a:noFill/>
          <a:ln w="57150">
            <a:solidFill>
              <a:srgbClr val="9E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023A818-9A59-AB9A-265B-41C0390917CD}"/>
              </a:ext>
            </a:extLst>
          </p:cNvPr>
          <p:cNvSpPr/>
          <p:nvPr/>
        </p:nvSpPr>
        <p:spPr>
          <a:xfrm flipH="1">
            <a:off x="2578138" y="3400189"/>
            <a:ext cx="9268422" cy="343689"/>
          </a:xfrm>
          <a:prstGeom prst="roundRect">
            <a:avLst/>
          </a:prstGeom>
          <a:noFill/>
          <a:ln w="57150">
            <a:solidFill>
              <a:srgbClr val="9E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A7528D6-DB72-00CD-23BD-DDBBC42C3886}"/>
              </a:ext>
            </a:extLst>
          </p:cNvPr>
          <p:cNvSpPr/>
          <p:nvPr/>
        </p:nvSpPr>
        <p:spPr>
          <a:xfrm flipH="1">
            <a:off x="2588613" y="3800859"/>
            <a:ext cx="9268422" cy="343689"/>
          </a:xfrm>
          <a:prstGeom prst="roundRect">
            <a:avLst/>
          </a:prstGeom>
          <a:noFill/>
          <a:ln w="57150">
            <a:solidFill>
              <a:srgbClr val="9E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9D03A80-0C1B-3E35-1672-75F38B57CD47}"/>
              </a:ext>
            </a:extLst>
          </p:cNvPr>
          <p:cNvSpPr/>
          <p:nvPr/>
        </p:nvSpPr>
        <p:spPr>
          <a:xfrm flipH="1">
            <a:off x="2588613" y="4207990"/>
            <a:ext cx="9268422" cy="343689"/>
          </a:xfrm>
          <a:prstGeom prst="roundRect">
            <a:avLst/>
          </a:prstGeom>
          <a:noFill/>
          <a:ln w="57150">
            <a:solidFill>
              <a:srgbClr val="9E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42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doctors attending to a patient&#10;&#10;Description automatically generated with medium confidence">
            <a:extLst>
              <a:ext uri="{FF2B5EF4-FFF2-40B4-BE49-F238E27FC236}">
                <a16:creationId xmlns:a16="http://schemas.microsoft.com/office/drawing/2014/main" id="{D3AEACA0-8F8D-AA1A-01AC-10BFB69148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018" y="601929"/>
            <a:ext cx="7503964" cy="50057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ounded Rectangle 3">
            <a:extLst>
              <a:ext uri="{FF2B5EF4-FFF2-40B4-BE49-F238E27FC236}">
                <a16:creationId xmlns:a16="http://schemas.microsoft.com/office/drawing/2014/main" id="{65A01E94-0F49-6D5C-44D5-7D5480B92123}"/>
              </a:ext>
            </a:extLst>
          </p:cNvPr>
          <p:cNvSpPr/>
          <p:nvPr/>
        </p:nvSpPr>
        <p:spPr>
          <a:xfrm>
            <a:off x="2920448" y="1650019"/>
            <a:ext cx="6351104" cy="2322684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101600" dist="139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Among 92 safety net health systems, Wishard Health Services had the </a:t>
            </a:r>
            <a:r>
              <a:rPr lang="en-US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highest quality score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was in the </a:t>
            </a:r>
            <a:r>
              <a:rPr lang="en-US" sz="3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bottom quartile in costs</a:t>
            </a:r>
          </a:p>
        </p:txBody>
      </p:sp>
    </p:spTree>
    <p:extLst>
      <p:ext uri="{BB962C8B-B14F-4D97-AF65-F5344CB8AC3E}">
        <p14:creationId xmlns:p14="http://schemas.microsoft.com/office/powerpoint/2010/main" val="3726620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2D165FB-6292-4356-9F2D-8B32654CC2B0}"/>
              </a:ext>
            </a:extLst>
          </p:cNvPr>
          <p:cNvSpPr/>
          <p:nvPr/>
        </p:nvSpPr>
        <p:spPr>
          <a:xfrm>
            <a:off x="235048" y="1398071"/>
            <a:ext cx="1738859" cy="824459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1988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552CB80-C8C6-4A6C-8A32-9E640764CFF2}"/>
              </a:ext>
            </a:extLst>
          </p:cNvPr>
          <p:cNvSpPr/>
          <p:nvPr/>
        </p:nvSpPr>
        <p:spPr>
          <a:xfrm>
            <a:off x="3542779" y="3833935"/>
            <a:ext cx="1738859" cy="824459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2012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62794788-29AE-1B41-A776-42B028BF7F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66"/>
          <a:stretch>
            <a:fillRect/>
          </a:stretch>
        </p:blipFill>
        <p:spPr bwMode="auto">
          <a:xfrm>
            <a:off x="2216503" y="252170"/>
            <a:ext cx="5943600" cy="3116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Picture 2" descr="wishard ward 6S">
            <a:extLst>
              <a:ext uri="{FF2B5EF4-FFF2-40B4-BE49-F238E27FC236}">
                <a16:creationId xmlns:a16="http://schemas.microsoft.com/office/drawing/2014/main" id="{F6D04305-B559-3F7D-B02D-99C3C52E65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730" y="2028428"/>
            <a:ext cx="6093797" cy="4098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8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213ABC1-4D01-4D78-8B55-94FBDA860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818" y="180109"/>
            <a:ext cx="10506363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4EA7BF81-5B7F-7BAC-DE72-F5A25E4DAB79}"/>
              </a:ext>
            </a:extLst>
          </p:cNvPr>
          <p:cNvCxnSpPr>
            <a:cxnSpLocks/>
          </p:cNvCxnSpPr>
          <p:nvPr/>
        </p:nvCxnSpPr>
        <p:spPr>
          <a:xfrm flipH="1">
            <a:off x="7086608" y="2068444"/>
            <a:ext cx="630916" cy="660938"/>
          </a:xfrm>
          <a:prstGeom prst="line">
            <a:avLst/>
          </a:prstGeom>
          <a:ln w="57150">
            <a:solidFill>
              <a:srgbClr val="C00000"/>
            </a:solidFill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01B69DD-31F7-1D04-A1C5-70BAC5B5301C}"/>
              </a:ext>
            </a:extLst>
          </p:cNvPr>
          <p:cNvCxnSpPr>
            <a:cxnSpLocks/>
          </p:cNvCxnSpPr>
          <p:nvPr/>
        </p:nvCxnSpPr>
        <p:spPr>
          <a:xfrm>
            <a:off x="9215925" y="2221572"/>
            <a:ext cx="365123" cy="2045627"/>
          </a:xfrm>
          <a:prstGeom prst="line">
            <a:avLst/>
          </a:prstGeom>
          <a:ln w="57150">
            <a:solidFill>
              <a:srgbClr val="C00000"/>
            </a:solidFill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BE158EC-1105-EA99-FA6D-5933B0DA6ED8}"/>
              </a:ext>
            </a:extLst>
          </p:cNvPr>
          <p:cNvCxnSpPr>
            <a:cxnSpLocks/>
          </p:cNvCxnSpPr>
          <p:nvPr/>
        </p:nvCxnSpPr>
        <p:spPr>
          <a:xfrm flipH="1">
            <a:off x="3086717" y="2068444"/>
            <a:ext cx="4630807" cy="467239"/>
          </a:xfrm>
          <a:prstGeom prst="line">
            <a:avLst/>
          </a:prstGeom>
          <a:ln w="57150">
            <a:solidFill>
              <a:srgbClr val="C00000"/>
            </a:solidFill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122F882-8A71-001A-C3D8-A8B11C25456B}"/>
              </a:ext>
            </a:extLst>
          </p:cNvPr>
          <p:cNvSpPr/>
          <p:nvPr/>
        </p:nvSpPr>
        <p:spPr>
          <a:xfrm>
            <a:off x="8133530" y="2519681"/>
            <a:ext cx="1030852" cy="540788"/>
          </a:xfrm>
          <a:prstGeom prst="roundRect">
            <a:avLst/>
          </a:prstGeom>
          <a:solidFill>
            <a:srgbClr val="760000"/>
          </a:solidFill>
          <a:ln>
            <a:solidFill>
              <a:srgbClr val="760000"/>
            </a:solidFill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1988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56370B6-227C-A207-9B3B-1CB9270A1FB6}"/>
              </a:ext>
            </a:extLst>
          </p:cNvPr>
          <p:cNvSpPr/>
          <p:nvPr/>
        </p:nvSpPr>
        <p:spPr>
          <a:xfrm>
            <a:off x="3428736" y="1680784"/>
            <a:ext cx="1030852" cy="540788"/>
          </a:xfrm>
          <a:prstGeom prst="roundRect">
            <a:avLst/>
          </a:prstGeom>
          <a:solidFill>
            <a:srgbClr val="760000"/>
          </a:solidFill>
          <a:ln>
            <a:solidFill>
              <a:srgbClr val="760000"/>
            </a:solidFill>
          </a:ln>
          <a:effectLst>
            <a:outerShdw blurRad="63500" dist="635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1989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01E1171-004C-DE9D-13A3-68CCCED2E7C3}"/>
              </a:ext>
            </a:extLst>
          </p:cNvPr>
          <p:cNvSpPr/>
          <p:nvPr/>
        </p:nvSpPr>
        <p:spPr>
          <a:xfrm rot="16200000">
            <a:off x="6270683" y="2374313"/>
            <a:ext cx="1631848" cy="2341985"/>
          </a:xfrm>
          <a:prstGeom prst="ellipse">
            <a:avLst/>
          </a:prstGeom>
          <a:noFill/>
          <a:ln w="571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B29C3A9-BE19-8D26-B4D2-85B557865D37}"/>
              </a:ext>
            </a:extLst>
          </p:cNvPr>
          <p:cNvSpPr/>
          <p:nvPr/>
        </p:nvSpPr>
        <p:spPr>
          <a:xfrm rot="16200000">
            <a:off x="8652793" y="4226195"/>
            <a:ext cx="1856509" cy="1938517"/>
          </a:xfrm>
          <a:prstGeom prst="ellipse">
            <a:avLst/>
          </a:prstGeom>
          <a:noFill/>
          <a:ln w="571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4CF1629-6F86-5025-9235-CED06FB7B836}"/>
              </a:ext>
            </a:extLst>
          </p:cNvPr>
          <p:cNvSpPr/>
          <p:nvPr/>
        </p:nvSpPr>
        <p:spPr>
          <a:xfrm rot="16200000">
            <a:off x="759589" y="1314232"/>
            <a:ext cx="2211354" cy="2442902"/>
          </a:xfrm>
          <a:prstGeom prst="ellipse">
            <a:avLst/>
          </a:prstGeom>
          <a:noFill/>
          <a:ln w="571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B76F504-ABDB-2512-39C9-A51AEB3DE658}"/>
              </a:ext>
            </a:extLst>
          </p:cNvPr>
          <p:cNvSpPr/>
          <p:nvPr/>
        </p:nvSpPr>
        <p:spPr>
          <a:xfrm rot="19624140">
            <a:off x="7528828" y="486908"/>
            <a:ext cx="2348803" cy="1886196"/>
          </a:xfrm>
          <a:prstGeom prst="ellipse">
            <a:avLst/>
          </a:prstGeom>
          <a:noFill/>
          <a:ln w="571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32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>
            <a:extLst>
              <a:ext uri="{FF2B5EF4-FFF2-40B4-BE49-F238E27FC236}">
                <a16:creationId xmlns:a16="http://schemas.microsoft.com/office/drawing/2014/main" id="{33BA8E6C-F0BF-C3D8-CF13-7B77245DDF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 case…</a:t>
            </a:r>
          </a:p>
        </p:txBody>
      </p:sp>
      <p:sp>
        <p:nvSpPr>
          <p:cNvPr id="442371" name="Rectangle 3">
            <a:extLst>
              <a:ext uri="{FF2B5EF4-FFF2-40B4-BE49-F238E27FC236}">
                <a16:creationId xmlns:a16="http://schemas.microsoft.com/office/drawing/2014/main" id="{06B2767C-2275-E331-8DDD-F8C47283439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199" y="1283855"/>
            <a:ext cx="11188959" cy="4871301"/>
          </a:xfrm>
        </p:spPr>
        <p:txBody>
          <a:bodyPr>
            <a:normAutofit lnSpcReduction="10000"/>
          </a:bodyPr>
          <a:lstStyle/>
          <a:p>
            <a:pPr>
              <a:lnSpc>
                <a:spcPct val="95000"/>
              </a:lnSpc>
              <a:spcBef>
                <a:spcPct val="30000"/>
              </a:spcBef>
            </a:pPr>
            <a:r>
              <a:rPr lang="en-US" altLang="en-US" dirty="0"/>
              <a:t>81 y.o. man arrives in the ED awake, confused after a fall</a:t>
            </a:r>
          </a:p>
          <a:p>
            <a:pPr>
              <a:lnSpc>
                <a:spcPct val="95000"/>
              </a:lnSpc>
              <a:spcBef>
                <a:spcPct val="30000"/>
              </a:spcBef>
            </a:pPr>
            <a:r>
              <a:rPr lang="en-US" altLang="en-US" dirty="0"/>
              <a:t>No reliable information from the patient </a:t>
            </a:r>
          </a:p>
          <a:p>
            <a:pPr>
              <a:lnSpc>
                <a:spcPct val="95000"/>
              </a:lnSpc>
              <a:spcBef>
                <a:spcPct val="30000"/>
              </a:spcBef>
            </a:pPr>
            <a:r>
              <a:rPr lang="en-US" altLang="en-US" dirty="0"/>
              <a:t>No local records</a:t>
            </a:r>
          </a:p>
          <a:p>
            <a:pPr>
              <a:lnSpc>
                <a:spcPct val="95000"/>
              </a:lnSpc>
              <a:spcBef>
                <a:spcPct val="30000"/>
              </a:spcBef>
            </a:pPr>
            <a:r>
              <a:rPr lang="en-US" altLang="en-US" dirty="0"/>
              <a:t>Nobody accompanied him in the ambulance</a:t>
            </a:r>
          </a:p>
          <a:p>
            <a:pPr>
              <a:lnSpc>
                <a:spcPct val="95000"/>
              </a:lnSpc>
              <a:spcBef>
                <a:spcPct val="30000"/>
              </a:spcBef>
            </a:pPr>
            <a:r>
              <a:rPr lang="en-US" altLang="en-US" dirty="0"/>
              <a:t>Physical examination </a:t>
            </a:r>
            <a:r>
              <a:rPr lang="en-US" altLang="en-US" dirty="0">
                <a:cs typeface="Arial" panose="020B0604020202020204" pitchFamily="34" charset="0"/>
              </a:rPr>
              <a:t>→ </a:t>
            </a:r>
            <a:r>
              <a:rPr lang="en-US" altLang="en-US" dirty="0"/>
              <a:t>severe orthostatic hypotension</a:t>
            </a:r>
            <a:r>
              <a:rPr lang="en-US" altLang="en-US" dirty="0">
                <a:cs typeface="Arial" panose="020B0604020202020204" pitchFamily="34" charset="0"/>
              </a:rPr>
              <a:t>, </a:t>
            </a:r>
            <a:r>
              <a:rPr lang="en-US" altLang="en-US" dirty="0"/>
              <a:t>non-focal neuro exam, Parkinsonian tremor, ataxia</a:t>
            </a:r>
          </a:p>
          <a:p>
            <a:pPr>
              <a:lnSpc>
                <a:spcPct val="95000"/>
              </a:lnSpc>
              <a:spcBef>
                <a:spcPct val="30000"/>
              </a:spcBef>
            </a:pPr>
            <a:r>
              <a:rPr lang="en-US" altLang="en-US" dirty="0"/>
              <a:t>Mental exam → pleasant, conversant, mild dementia, expressive aphasia</a:t>
            </a:r>
            <a:endParaRPr lang="en-US" altLang="en-US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618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2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2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2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2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2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2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371" grpId="0" uiExpan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278A52A-C2C8-49B7-A229-FCF5309A93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84" y="1680697"/>
            <a:ext cx="5634047" cy="3740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5DCECA-7A4A-46D9-ADE4-34D8C9E4DA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8671" y="275307"/>
            <a:ext cx="4640671" cy="19113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2DFCF7-AFEC-45C3-8F05-74794092E5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356" y="2272387"/>
            <a:ext cx="3555806" cy="2001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4800A7A-8D27-4ABE-B7C4-6A2218A9B0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174" y="4359557"/>
            <a:ext cx="4102170" cy="2308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7D28AC6-8393-42EE-A86F-04676D2F8211}"/>
              </a:ext>
            </a:extLst>
          </p:cNvPr>
          <p:cNvCxnSpPr>
            <a:stCxn id="7" idx="3"/>
            <a:endCxn id="8" idx="1"/>
          </p:cNvCxnSpPr>
          <p:nvPr/>
        </p:nvCxnSpPr>
        <p:spPr>
          <a:xfrm flipV="1">
            <a:off x="5921031" y="1230958"/>
            <a:ext cx="837640" cy="2319797"/>
          </a:xfrm>
          <a:prstGeom prst="line">
            <a:avLst/>
          </a:prstGeom>
          <a:ln w="76200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7FF5FB2-B5CC-4E55-A122-E9F8162B6A61}"/>
              </a:ext>
            </a:extLst>
          </p:cNvPr>
          <p:cNvCxnSpPr>
            <a:stCxn id="7" idx="3"/>
            <a:endCxn id="10" idx="1"/>
          </p:cNvCxnSpPr>
          <p:nvPr/>
        </p:nvCxnSpPr>
        <p:spPr>
          <a:xfrm flipV="1">
            <a:off x="5921031" y="3273083"/>
            <a:ext cx="1508325" cy="277672"/>
          </a:xfrm>
          <a:prstGeom prst="line">
            <a:avLst/>
          </a:prstGeom>
          <a:ln w="76200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0DCC9B8-C499-4331-A41F-A638CEFB11F7}"/>
              </a:ext>
            </a:extLst>
          </p:cNvPr>
          <p:cNvCxnSpPr>
            <a:stCxn id="7" idx="3"/>
            <a:endCxn id="14" idx="1"/>
          </p:cNvCxnSpPr>
          <p:nvPr/>
        </p:nvCxnSpPr>
        <p:spPr>
          <a:xfrm>
            <a:off x="5921031" y="3550755"/>
            <a:ext cx="1235143" cy="1963259"/>
          </a:xfrm>
          <a:prstGeom prst="line">
            <a:avLst/>
          </a:prstGeom>
          <a:ln w="76200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3">
            <a:extLst>
              <a:ext uri="{FF2B5EF4-FFF2-40B4-BE49-F238E27FC236}">
                <a16:creationId xmlns:a16="http://schemas.microsoft.com/office/drawing/2014/main" id="{AC4906E6-90D6-41A7-B512-8BECC6627975}"/>
              </a:ext>
            </a:extLst>
          </p:cNvPr>
          <p:cNvSpPr/>
          <p:nvPr/>
        </p:nvSpPr>
        <p:spPr>
          <a:xfrm>
            <a:off x="6461336" y="2460994"/>
            <a:ext cx="801612" cy="608894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101600" dist="139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1988</a:t>
            </a:r>
          </a:p>
        </p:txBody>
      </p:sp>
      <p:sp>
        <p:nvSpPr>
          <p:cNvPr id="22" name="Rounded Rectangle 3">
            <a:extLst>
              <a:ext uri="{FF2B5EF4-FFF2-40B4-BE49-F238E27FC236}">
                <a16:creationId xmlns:a16="http://schemas.microsoft.com/office/drawing/2014/main" id="{CA9686AC-3EFB-435F-9875-1C126C67A3E5}"/>
              </a:ext>
            </a:extLst>
          </p:cNvPr>
          <p:cNvSpPr/>
          <p:nvPr/>
        </p:nvSpPr>
        <p:spPr>
          <a:xfrm>
            <a:off x="6070531" y="5209567"/>
            <a:ext cx="801612" cy="608894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101600" dist="139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1989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5703724-F637-4AE2-B30E-007795758D8F}"/>
              </a:ext>
            </a:extLst>
          </p:cNvPr>
          <p:cNvSpPr/>
          <p:nvPr/>
        </p:nvSpPr>
        <p:spPr>
          <a:xfrm>
            <a:off x="5848350" y="3467100"/>
            <a:ext cx="175260" cy="167640"/>
          </a:xfrm>
          <a:prstGeom prst="ellipse">
            <a:avLst/>
          </a:prstGeom>
          <a:solidFill>
            <a:srgbClr val="760000"/>
          </a:solidFill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842AA6E-938B-D788-4ED1-FDB93B7A4FFA}"/>
              </a:ext>
            </a:extLst>
          </p:cNvPr>
          <p:cNvSpPr/>
          <p:nvPr/>
        </p:nvSpPr>
        <p:spPr>
          <a:xfrm>
            <a:off x="1000675" y="275307"/>
            <a:ext cx="4206664" cy="1075974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101600" dist="139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first U.S. health information exchange </a:t>
            </a:r>
          </a:p>
        </p:txBody>
      </p:sp>
    </p:spTree>
    <p:extLst>
      <p:ext uri="{BB962C8B-B14F-4D97-AF65-F5344CB8AC3E}">
        <p14:creationId xmlns:p14="http://schemas.microsoft.com/office/powerpoint/2010/main" val="172072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6711088-A7F6-4A05-9BC0-A1282AF7E5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756" y="1878496"/>
            <a:ext cx="5065965" cy="2931455"/>
          </a:xfrm>
          <a:prstGeom prst="rect">
            <a:avLst/>
          </a:prstGeom>
          <a:ln w="28575">
            <a:solidFill>
              <a:schemeClr val="bg1">
                <a:lumMod val="50000"/>
              </a:schemeClr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64A5E39-E2A1-4426-B4CD-38FBE09E8E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355" y="136341"/>
            <a:ext cx="3231118" cy="1604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B070DF1-DA73-4CFF-97A9-A972FF7480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0308" y="1835895"/>
            <a:ext cx="4051177" cy="14295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ACA0BA-4ADA-4C46-9892-AE9187C7D2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7319" y="3360476"/>
            <a:ext cx="2789189" cy="16051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5D489D-848C-4EAE-AB90-C0B583D8F6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2533" y="5060636"/>
            <a:ext cx="2566725" cy="16696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90AC1AE-1768-4C23-A384-0D53CB60B3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0308" y="1827181"/>
            <a:ext cx="4051177" cy="14295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DCBE89-50A1-4C67-8B3D-5F2B363AC8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7319" y="3351762"/>
            <a:ext cx="2789189" cy="1605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020316-2DCF-49EB-BD1B-531655E48F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2533" y="5111556"/>
            <a:ext cx="2566725" cy="1669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3E0728E-174D-4003-A63D-DA77BA3F7289}"/>
              </a:ext>
            </a:extLst>
          </p:cNvPr>
          <p:cNvCxnSpPr>
            <a:endCxn id="3" idx="1"/>
          </p:cNvCxnSpPr>
          <p:nvPr/>
        </p:nvCxnSpPr>
        <p:spPr>
          <a:xfrm flipV="1">
            <a:off x="5247861" y="938625"/>
            <a:ext cx="2508494" cy="2413137"/>
          </a:xfrm>
          <a:prstGeom prst="line">
            <a:avLst/>
          </a:prstGeom>
          <a:ln w="76200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1296E0-0EF2-46E1-A9B1-5DC2A37D046E}"/>
              </a:ext>
            </a:extLst>
          </p:cNvPr>
          <p:cNvCxnSpPr>
            <a:endCxn id="8" idx="1"/>
          </p:cNvCxnSpPr>
          <p:nvPr/>
        </p:nvCxnSpPr>
        <p:spPr>
          <a:xfrm flipV="1">
            <a:off x="5247861" y="2541979"/>
            <a:ext cx="2072447" cy="809783"/>
          </a:xfrm>
          <a:prstGeom prst="line">
            <a:avLst/>
          </a:prstGeom>
          <a:ln w="76200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C32FF36-950F-4EEB-88F2-C37B50F3F864}"/>
              </a:ext>
            </a:extLst>
          </p:cNvPr>
          <p:cNvCxnSpPr>
            <a:endCxn id="9" idx="1"/>
          </p:cNvCxnSpPr>
          <p:nvPr/>
        </p:nvCxnSpPr>
        <p:spPr>
          <a:xfrm>
            <a:off x="5247861" y="3351762"/>
            <a:ext cx="2729458" cy="802587"/>
          </a:xfrm>
          <a:prstGeom prst="line">
            <a:avLst/>
          </a:prstGeom>
          <a:ln w="76200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9AB06F4-D999-4A37-BD3F-384BBAE0F0FC}"/>
              </a:ext>
            </a:extLst>
          </p:cNvPr>
          <p:cNvCxnSpPr>
            <a:endCxn id="10" idx="1"/>
          </p:cNvCxnSpPr>
          <p:nvPr/>
        </p:nvCxnSpPr>
        <p:spPr>
          <a:xfrm>
            <a:off x="5225730" y="3360476"/>
            <a:ext cx="2836803" cy="2585921"/>
          </a:xfrm>
          <a:prstGeom prst="line">
            <a:avLst/>
          </a:prstGeom>
          <a:ln w="76200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3">
            <a:extLst>
              <a:ext uri="{FF2B5EF4-FFF2-40B4-BE49-F238E27FC236}">
                <a16:creationId xmlns:a16="http://schemas.microsoft.com/office/drawing/2014/main" id="{BD2622A6-626A-407D-9120-2182C516F9AF}"/>
              </a:ext>
            </a:extLst>
          </p:cNvPr>
          <p:cNvSpPr/>
          <p:nvPr/>
        </p:nvSpPr>
        <p:spPr>
          <a:xfrm>
            <a:off x="2138576" y="305442"/>
            <a:ext cx="1080809" cy="697648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101600" dist="139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1995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ECAAED1-D9B2-47BD-B000-AD76DA5EE9D2}"/>
              </a:ext>
            </a:extLst>
          </p:cNvPr>
          <p:cNvSpPr/>
          <p:nvPr/>
        </p:nvSpPr>
        <p:spPr>
          <a:xfrm>
            <a:off x="2661378" y="3284276"/>
            <a:ext cx="137160" cy="137160"/>
          </a:xfrm>
          <a:prstGeom prst="ellipse">
            <a:avLst/>
          </a:prstGeom>
          <a:solidFill>
            <a:srgbClr val="760000"/>
          </a:solidFill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7C46F95-7F71-4C55-AA2E-6C1C3A1EE43E}"/>
              </a:ext>
            </a:extLst>
          </p:cNvPr>
          <p:cNvSpPr/>
          <p:nvPr/>
        </p:nvSpPr>
        <p:spPr>
          <a:xfrm>
            <a:off x="5162635" y="3291911"/>
            <a:ext cx="175260" cy="167640"/>
          </a:xfrm>
          <a:prstGeom prst="ellipse">
            <a:avLst/>
          </a:prstGeom>
          <a:solidFill>
            <a:srgbClr val="760000"/>
          </a:solidFill>
          <a:ln>
            <a:solidFill>
              <a:srgbClr val="7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D44CB0B-F529-425B-824E-BE44DAEB8C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56939" y="176981"/>
            <a:ext cx="5311302" cy="640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C1B1CB5-8A47-824C-2B13-E5232C8803CA}"/>
              </a:ext>
            </a:extLst>
          </p:cNvPr>
          <p:cNvCxnSpPr/>
          <p:nvPr/>
        </p:nvCxnSpPr>
        <p:spPr>
          <a:xfrm>
            <a:off x="4460033" y="1614196"/>
            <a:ext cx="3433665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655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7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Indiana Network for Patient Care </a:t>
            </a:r>
          </a:p>
        </p:txBody>
      </p:sp>
      <p:sp>
        <p:nvSpPr>
          <p:cNvPr id="5" name="Text Box 7">
            <a:extLst>
              <a:ext uri="{FF2B5EF4-FFF2-40B4-BE49-F238E27FC236}">
                <a16:creationId xmlns:a16="http://schemas.microsoft.com/office/drawing/2014/main" id="{934034BA-4FB7-40DA-A558-590F565C3425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504184" y="3228945"/>
            <a:ext cx="26847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2000" b="1" dirty="0"/>
              <a:t>Number of Hospitals</a:t>
            </a:r>
          </a:p>
        </p:txBody>
      </p:sp>
      <p:graphicFrame>
        <p:nvGraphicFramePr>
          <p:cNvPr id="6" name="Object 2">
            <a:extLst>
              <a:ext uri="{FF2B5EF4-FFF2-40B4-BE49-F238E27FC236}">
                <a16:creationId xmlns:a16="http://schemas.microsoft.com/office/drawing/2014/main" id="{3F4DB7B4-211F-4A97-ACDF-D0D94CA0A6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1193034"/>
              </p:ext>
            </p:extLst>
          </p:nvPr>
        </p:nvGraphicFramePr>
        <p:xfrm>
          <a:off x="998677" y="1371174"/>
          <a:ext cx="10194645" cy="5350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5">
            <a:extLst>
              <a:ext uri="{FF2B5EF4-FFF2-40B4-BE49-F238E27FC236}">
                <a16:creationId xmlns:a16="http://schemas.microsoft.com/office/drawing/2014/main" id="{E4E9CAA8-1776-2911-F114-7114CF7DA2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067" y="359355"/>
            <a:ext cx="3901864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836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75C3E19-D37B-49A3-9C97-E1279B931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290" y="1253745"/>
            <a:ext cx="11131420" cy="33927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61C70C5-AC96-4D47-A243-561E2EDF4CFA}"/>
              </a:ext>
            </a:extLst>
          </p:cNvPr>
          <p:cNvSpPr/>
          <p:nvPr/>
        </p:nvSpPr>
        <p:spPr>
          <a:xfrm flipH="1">
            <a:off x="744262" y="1253745"/>
            <a:ext cx="3183926" cy="410830"/>
          </a:xfrm>
          <a:prstGeom prst="roundRect">
            <a:avLst/>
          </a:prstGeom>
          <a:noFill/>
          <a:ln w="57150">
            <a:solidFill>
              <a:srgbClr val="9E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51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E0D5F-066C-82A7-F805-5B2BC6B3B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INPC core data feeds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DAD1D4-2E9B-983B-6369-7EA91BA020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Admission and discharge data</a:t>
            </a:r>
          </a:p>
          <a:p>
            <a:r>
              <a:rPr lang="en-US" dirty="0"/>
              <a:t>Clinical laboratory data (blood, urine, other fluids)</a:t>
            </a:r>
          </a:p>
          <a:p>
            <a:r>
              <a:rPr lang="en-US" dirty="0"/>
              <a:t>Microbiology laboratory data</a:t>
            </a:r>
          </a:p>
          <a:p>
            <a:r>
              <a:rPr lang="en-US" dirty="0"/>
              <a:t>Pathology reports</a:t>
            </a:r>
          </a:p>
          <a:p>
            <a:r>
              <a:rPr lang="en-US" dirty="0"/>
              <a:t>Radiology and other imaging reports</a:t>
            </a:r>
          </a:p>
          <a:p>
            <a:r>
              <a:rPr lang="en-US" dirty="0"/>
              <a:t>Clinicians’ notes</a:t>
            </a:r>
          </a:p>
          <a:p>
            <a:r>
              <a:rPr lang="en-US" dirty="0"/>
              <a:t>Optional: cardiology procedure notes, EKGs </a:t>
            </a:r>
          </a:p>
        </p:txBody>
      </p:sp>
    </p:spTree>
    <p:extLst>
      <p:ext uri="{BB962C8B-B14F-4D97-AF65-F5344CB8AC3E}">
        <p14:creationId xmlns:p14="http://schemas.microsoft.com/office/powerpoint/2010/main" val="2662023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FEC9CC9-70A0-ED38-6C19-128F5148F0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089" y="573324"/>
            <a:ext cx="8943821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EA62A59-8FE9-9EA7-8906-13D0F9980601}"/>
              </a:ext>
            </a:extLst>
          </p:cNvPr>
          <p:cNvCxnSpPr/>
          <p:nvPr/>
        </p:nvCxnSpPr>
        <p:spPr>
          <a:xfrm flipH="1">
            <a:off x="4901979" y="2027583"/>
            <a:ext cx="426720" cy="34544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658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A25DD6-DBF4-DB8C-638C-A13641DDE8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7415" y="114777"/>
            <a:ext cx="8537170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650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6F3EDA-C8E8-3C22-B9D3-D513283AA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223" y="241706"/>
            <a:ext cx="6889553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DE86DCD-9EDE-2993-4066-60905A044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674" y="4814984"/>
            <a:ext cx="11812649" cy="1581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643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2BFA0-A643-4540-AC88-3457F7E4E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Hospital &amp; physician EHR adoption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7D6594-FFE8-DC82-173F-BAD87B55B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4215" y="1241368"/>
            <a:ext cx="9623570" cy="4846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2DE85FD-E8B6-6055-1658-5B3DAE8994E8}"/>
              </a:ext>
            </a:extLst>
          </p:cNvPr>
          <p:cNvSpPr/>
          <p:nvPr/>
        </p:nvSpPr>
        <p:spPr>
          <a:xfrm>
            <a:off x="2500603" y="1698171"/>
            <a:ext cx="8117633" cy="39655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5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97C49-64BE-1DF6-64DA-512FB8A84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American Recovery &amp; Reinvestment Act of 2009</a:t>
            </a:r>
            <a:endParaRPr lang="en-US" sz="4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E69C91-0BAE-88A1-07E5-0C7CC69943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585" y="1656284"/>
            <a:ext cx="9062830" cy="39807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2194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>
            <a:extLst>
              <a:ext uri="{FF2B5EF4-FFF2-40B4-BE49-F238E27FC236}">
                <a16:creationId xmlns:a16="http://schemas.microsoft.com/office/drawing/2014/main" id="{7FC9B71B-00EC-DC46-D678-3EE147BDB1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 case…</a:t>
            </a:r>
          </a:p>
        </p:txBody>
      </p:sp>
      <p:sp>
        <p:nvSpPr>
          <p:cNvPr id="460803" name="Rectangle 3">
            <a:extLst>
              <a:ext uri="{FF2B5EF4-FFF2-40B4-BE49-F238E27FC236}">
                <a16:creationId xmlns:a16="http://schemas.microsoft.com/office/drawing/2014/main" id="{377036F6-BFA3-0AD5-29BC-22DC4C8C8FA7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dirty="0">
                <a:cs typeface="Arial" panose="020B0604020202020204" pitchFamily="34" charset="0"/>
              </a:rPr>
              <a:t>Lives alone with caretaker after wife’s death</a:t>
            </a:r>
          </a:p>
          <a:p>
            <a:r>
              <a:rPr lang="en-US" altLang="en-US" dirty="0">
                <a:cs typeface="Arial" panose="020B0604020202020204" pitchFamily="34" charset="0"/>
              </a:rPr>
              <a:t>Family lives out of state → no contact information</a:t>
            </a:r>
          </a:p>
          <a:p>
            <a:r>
              <a:rPr lang="en-US" altLang="en-US" dirty="0">
                <a:cs typeface="Arial" panose="020B0604020202020204" pitchFamily="34" charset="0"/>
              </a:rPr>
              <a:t>Lab tests → normal except ↑ creatinine (2.0)</a:t>
            </a:r>
          </a:p>
          <a:p>
            <a:r>
              <a:rPr lang="en-US" altLang="en-US" dirty="0">
                <a:cs typeface="Arial" panose="020B0604020202020204" pitchFamily="34" charset="0"/>
              </a:rPr>
              <a:t>Imaging → small intracerebral bleed, cerebral atrophy</a:t>
            </a:r>
          </a:p>
          <a:p>
            <a:r>
              <a:rPr lang="en-US" altLang="en-US" dirty="0">
                <a:cs typeface="Arial" panose="020B0604020202020204" pitchFamily="34" charset="0"/>
              </a:rPr>
              <a:t>Neurosurgeon → hospitalize for observation</a:t>
            </a:r>
          </a:p>
        </p:txBody>
      </p:sp>
    </p:spTree>
    <p:extLst>
      <p:ext uri="{BB962C8B-B14F-4D97-AF65-F5344CB8AC3E}">
        <p14:creationId xmlns:p14="http://schemas.microsoft.com/office/powerpoint/2010/main" val="228323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03" grpId="0" uiExpand="1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2BFA0-A643-4540-AC88-3457F7E4E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Hospital &amp; physician EHR adoption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7D6594-FFE8-DC82-173F-BAD87B55BD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4215" y="1241368"/>
            <a:ext cx="9623570" cy="4846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2DE85FD-E8B6-6055-1658-5B3DAE8994E8}"/>
              </a:ext>
            </a:extLst>
          </p:cNvPr>
          <p:cNvSpPr/>
          <p:nvPr/>
        </p:nvSpPr>
        <p:spPr>
          <a:xfrm>
            <a:off x="2500603" y="1698171"/>
            <a:ext cx="8117633" cy="39655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94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31DD0-443A-B02A-840E-18852E56A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Involving patients → portals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24DCCE-FAE6-C4A2-24C5-CDA860E8C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" y="1349603"/>
            <a:ext cx="7109842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3E9884-A599-070E-10F6-F8DBC468DB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6160" y="1850797"/>
            <a:ext cx="7329432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46DBFB5-C902-D3C3-BFCA-BF0FD2520F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4970" y="2368905"/>
            <a:ext cx="5791199" cy="365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ounded Rectangle 3">
            <a:extLst>
              <a:ext uri="{FF2B5EF4-FFF2-40B4-BE49-F238E27FC236}">
                <a16:creationId xmlns:a16="http://schemas.microsoft.com/office/drawing/2014/main" id="{7B20B52D-9DF8-5007-CB4F-CE86DB6D4742}"/>
              </a:ext>
            </a:extLst>
          </p:cNvPr>
          <p:cNvSpPr/>
          <p:nvPr/>
        </p:nvSpPr>
        <p:spPr>
          <a:xfrm>
            <a:off x="3988230" y="2945735"/>
            <a:ext cx="4215540" cy="966530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101600" dist="139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Hyperportalitis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950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8ED71-593C-1951-935A-24DF67639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 with EHRs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8DA48E-FEE4-C726-2034-27100DE84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855"/>
            <a:ext cx="10906760" cy="4871301"/>
          </a:xfrm>
        </p:spPr>
        <p:txBody>
          <a:bodyPr/>
          <a:lstStyle/>
          <a:p>
            <a:r>
              <a:rPr lang="en-US" dirty="0"/>
              <a:t>Expensive, incompletely developed, inflexible, poorly vetted commercial EHRs → “one size fits all” solutions</a:t>
            </a:r>
          </a:p>
          <a:p>
            <a:r>
              <a:rPr lang="en-US" dirty="0"/>
              <a:t>Medical note bloat</a:t>
            </a:r>
          </a:p>
        </p:txBody>
      </p:sp>
    </p:spTree>
    <p:extLst>
      <p:ext uri="{BB962C8B-B14F-4D97-AF65-F5344CB8AC3E}">
        <p14:creationId xmlns:p14="http://schemas.microsoft.com/office/powerpoint/2010/main" val="134335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bar chart, histogram&#10;&#10;Description automatically generated">
            <a:extLst>
              <a:ext uri="{FF2B5EF4-FFF2-40B4-BE49-F238E27FC236}">
                <a16:creationId xmlns:a16="http://schemas.microsoft.com/office/drawing/2014/main" id="{2AFC6FB9-B5C5-AE67-1697-93149F2AF61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2" t="11503" r="14300" b="12838"/>
          <a:stretch/>
        </p:blipFill>
        <p:spPr>
          <a:xfrm>
            <a:off x="592666" y="274318"/>
            <a:ext cx="11006667" cy="579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377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78B93-B896-E710-5EDC-1C25B98DE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Documentation in the digital era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E5B505-3BAE-C6BA-72A2-D94E92DB00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8173" y="1780839"/>
            <a:ext cx="4935653" cy="4846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8C55BB4-B19D-38F8-E972-A587FF6A0489}"/>
              </a:ext>
            </a:extLst>
          </p:cNvPr>
          <p:cNvCxnSpPr/>
          <p:nvPr/>
        </p:nvCxnSpPr>
        <p:spPr>
          <a:xfrm>
            <a:off x="5049520" y="3677699"/>
            <a:ext cx="508000" cy="0"/>
          </a:xfrm>
          <a:prstGeom prst="line">
            <a:avLst/>
          </a:prstGeom>
          <a:ln w="28575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FBE3932-3B7D-7441-7BF2-E5996C0C3C5E}"/>
              </a:ext>
            </a:extLst>
          </p:cNvPr>
          <p:cNvCxnSpPr>
            <a:cxnSpLocks/>
          </p:cNvCxnSpPr>
          <p:nvPr/>
        </p:nvCxnSpPr>
        <p:spPr>
          <a:xfrm>
            <a:off x="3746345" y="6479993"/>
            <a:ext cx="2794414" cy="0"/>
          </a:xfrm>
          <a:prstGeom prst="line">
            <a:avLst/>
          </a:prstGeom>
          <a:ln w="28575">
            <a:solidFill>
              <a:srgbClr val="9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213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8ED71-593C-1951-935A-24DF67639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 with EHR implementation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8DA48E-FEE4-C726-2034-27100DE84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855"/>
            <a:ext cx="10906760" cy="4871301"/>
          </a:xfrm>
        </p:spPr>
        <p:txBody>
          <a:bodyPr/>
          <a:lstStyle/>
          <a:p>
            <a:r>
              <a:rPr lang="en-US" dirty="0"/>
              <a:t>Expensive, incompletely developed, inflexible, poorly vetted commercial EHRs → “one size fits all” solutions</a:t>
            </a:r>
          </a:p>
          <a:p>
            <a:r>
              <a:rPr lang="en-US" dirty="0"/>
              <a:t>Medical note bloat</a:t>
            </a:r>
          </a:p>
          <a:p>
            <a:r>
              <a:rPr lang="en-US" dirty="0"/>
              <a:t>Clinician burden and burnout</a:t>
            </a:r>
          </a:p>
          <a:p>
            <a:r>
              <a:rPr lang="en-US" dirty="0"/>
              <a:t>Cutting and pasting in medical notes</a:t>
            </a:r>
          </a:p>
          <a:p>
            <a:r>
              <a:rPr lang="en-US" dirty="0"/>
              <a:t>Alert and reminder fatigue</a:t>
            </a:r>
          </a:p>
          <a:p>
            <a:r>
              <a:rPr lang="en-US" dirty="0"/>
              <a:t>Failed expectations to improve health care &amp; outcomes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A5A592-2F9C-FC7C-E708-0FE143E60F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9280" y="2613119"/>
            <a:ext cx="3432298" cy="2453860"/>
          </a:xfrm>
          <a:prstGeom prst="rect">
            <a:avLst/>
          </a:prstGeom>
          <a:effectLst>
            <a:outerShdw blurRad="127000" dist="1270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05600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8ED71-593C-1951-935A-24DF67639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EHR problems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8DA48E-FEE4-C726-2034-27100DE84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855"/>
            <a:ext cx="10906760" cy="4871301"/>
          </a:xfrm>
        </p:spPr>
        <p:txBody>
          <a:bodyPr/>
          <a:lstStyle/>
          <a:p>
            <a:r>
              <a:rPr lang="en-US" dirty="0"/>
              <a:t>One hospital: 15% drug orders → DDI alert → 97% ignored. Half of remainder → harmful orders.</a:t>
            </a:r>
          </a:p>
          <a:p>
            <a:r>
              <a:rPr lang="en-US" dirty="0"/>
              <a:t>One hospital: 740K interruptive alerts in 3 months → 4% valid; 1.3M non-interruptive alerts → 2.5% → action</a:t>
            </a:r>
          </a:p>
          <a:p>
            <a:r>
              <a:rPr lang="en-US" dirty="0"/>
              <a:t>Nurses entering data into flowsheets rather than how the patient was doing → better or worse</a:t>
            </a:r>
          </a:p>
          <a:p>
            <a:r>
              <a:rPr lang="en-US" dirty="0"/>
              <a:t>Click fatigue: 400-500 nurse clicks to admit a patient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12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48AB567-1F66-F726-18D6-EE6FEFCA5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1036" y="172720"/>
            <a:ext cx="6189927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9B45A76-B9C0-92D2-FEE5-34E598C3B5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716" y="5223278"/>
            <a:ext cx="10700566" cy="893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DBB0E59-B809-5A80-58A2-8529F4A516EC}"/>
              </a:ext>
            </a:extLst>
          </p:cNvPr>
          <p:cNvSpPr/>
          <p:nvPr/>
        </p:nvSpPr>
        <p:spPr>
          <a:xfrm>
            <a:off x="290458" y="587280"/>
            <a:ext cx="2126171" cy="3014336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127000" dist="1270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000"/>
              </a:spcBef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Physicians spend 44% of their clinical time on their computers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85D966F-3D2F-0C68-F30F-4F022379D723}"/>
              </a:ext>
            </a:extLst>
          </p:cNvPr>
          <p:cNvSpPr/>
          <p:nvPr/>
        </p:nvSpPr>
        <p:spPr>
          <a:xfrm>
            <a:off x="9517427" y="587280"/>
            <a:ext cx="2384115" cy="4243138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127000" dist="1270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000"/>
              </a:spcBef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Primary care physicians spend 2 hours per day of “pajama time”</a:t>
            </a:r>
          </a:p>
          <a:p>
            <a:pPr algn="ctr"/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their computers</a:t>
            </a:r>
          </a:p>
        </p:txBody>
      </p:sp>
    </p:spTree>
    <p:extLst>
      <p:ext uri="{BB962C8B-B14F-4D97-AF65-F5344CB8AC3E}">
        <p14:creationId xmlns:p14="http://schemas.microsoft.com/office/powerpoint/2010/main" val="74168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8ED71-593C-1951-935A-24DF67639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EHR problems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8DA48E-FEE4-C726-2034-27100DE84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855"/>
            <a:ext cx="10906760" cy="4871301"/>
          </a:xfrm>
        </p:spPr>
        <p:txBody>
          <a:bodyPr/>
          <a:lstStyle/>
          <a:p>
            <a:r>
              <a:rPr lang="en-US" dirty="0"/>
              <a:t>Tough to find information in the myriad of EHR notes</a:t>
            </a:r>
          </a:p>
          <a:p>
            <a:r>
              <a:rPr lang="en-US" dirty="0"/>
              <a:t>Distracted clinicians working on exam room computers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55713A-3993-5CB0-33F8-A3AC6F16E3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1627" y="1461765"/>
            <a:ext cx="6839905" cy="4515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4659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8ED71-593C-1951-935A-24DF67639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EHR problems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8DA48E-FEE4-C726-2034-27100DE84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855"/>
            <a:ext cx="10906760" cy="4871301"/>
          </a:xfrm>
        </p:spPr>
        <p:txBody>
          <a:bodyPr/>
          <a:lstStyle/>
          <a:p>
            <a:r>
              <a:rPr lang="en-US" dirty="0"/>
              <a:t>Tough to find information in the myriad of EHR notes</a:t>
            </a:r>
          </a:p>
          <a:p>
            <a:r>
              <a:rPr lang="en-US" dirty="0"/>
              <a:t>Distracted clinicians working on exam room computers</a:t>
            </a:r>
          </a:p>
          <a:p>
            <a:r>
              <a:rPr lang="en-US" dirty="0"/>
              <a:t>Wrong diagnoses persist in the EHR </a:t>
            </a:r>
          </a:p>
          <a:p>
            <a:r>
              <a:rPr lang="en-US" dirty="0"/>
              <a:t>Poor care when the EHR system is down → reliance on templates and menus for orders</a:t>
            </a:r>
          </a:p>
          <a:p>
            <a:r>
              <a:rPr lang="en-US" dirty="0"/>
              <a:t>Cutting and pasting notes → unreadable EHRs </a:t>
            </a:r>
          </a:p>
        </p:txBody>
      </p:sp>
    </p:spTree>
    <p:extLst>
      <p:ext uri="{BB962C8B-B14F-4D97-AF65-F5344CB8AC3E}">
        <p14:creationId xmlns:p14="http://schemas.microsoft.com/office/powerpoint/2010/main" val="211561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Rectangle 2">
            <a:extLst>
              <a:ext uri="{FF2B5EF4-FFF2-40B4-BE49-F238E27FC236}">
                <a16:creationId xmlns:a16="http://schemas.microsoft.com/office/drawing/2014/main" id="{ECA01801-21E6-D331-AC45-28EA70935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 case…</a:t>
            </a:r>
          </a:p>
        </p:txBody>
      </p:sp>
      <p:sp>
        <p:nvSpPr>
          <p:cNvPr id="498691" name="Rectangle 3">
            <a:extLst>
              <a:ext uri="{FF2B5EF4-FFF2-40B4-BE49-F238E27FC236}">
                <a16:creationId xmlns:a16="http://schemas.microsoft.com/office/drawing/2014/main" id="{F616AC05-0034-0115-6180-2A6BE4E3403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46099" y="1274525"/>
            <a:ext cx="11537043" cy="4871301"/>
          </a:xfrm>
        </p:spPr>
        <p:txBody>
          <a:bodyPr>
            <a:normAutofit fontScale="92500"/>
          </a:bodyPr>
          <a:lstStyle/>
          <a:p>
            <a:pPr>
              <a:lnSpc>
                <a:spcPct val="95000"/>
              </a:lnSpc>
            </a:pPr>
            <a:r>
              <a:rPr lang="en-US" altLang="en-US" dirty="0">
                <a:cs typeface="Arial" panose="020B0604020202020204" pitchFamily="34" charset="0"/>
              </a:rPr>
              <a:t>Patient’s in-home caregiver calls son → father in hospital </a:t>
            </a:r>
          </a:p>
          <a:p>
            <a:pPr>
              <a:lnSpc>
                <a:spcPct val="95000"/>
              </a:lnSpc>
            </a:pPr>
            <a:r>
              <a:rPr lang="en-US" altLang="en-US" dirty="0">
                <a:cs typeface="Arial" panose="020B0604020202020204" pitchFamily="34" charset="0"/>
              </a:rPr>
              <a:t>Son calls hospital and is told, “Your father is in intensive care, his condition is critical, and I can’t tell you any more because of HIPAA.”</a:t>
            </a:r>
          </a:p>
          <a:p>
            <a:pPr>
              <a:lnSpc>
                <a:spcPct val="95000"/>
              </a:lnSpc>
            </a:pPr>
            <a:r>
              <a:rPr lang="en-US" altLang="en-US" dirty="0">
                <a:cs typeface="Arial" panose="020B0604020202020204" pitchFamily="34" charset="0"/>
              </a:rPr>
              <a:t>Son not allowed to speak to his doctors → can’t provide… </a:t>
            </a:r>
          </a:p>
          <a:p>
            <a:pPr lvl="1">
              <a:lnSpc>
                <a:spcPct val="95000"/>
              </a:lnSpc>
            </a:pPr>
            <a:r>
              <a:rPr lang="en-US" altLang="en-US" dirty="0">
                <a:cs typeface="Arial" panose="020B0604020202020204" pitchFamily="34" charset="0"/>
              </a:rPr>
              <a:t>Name of the patient’s primary care physician </a:t>
            </a:r>
          </a:p>
          <a:p>
            <a:pPr lvl="1">
              <a:lnSpc>
                <a:spcPct val="95000"/>
              </a:lnSpc>
            </a:pPr>
            <a:r>
              <a:rPr lang="en-US" altLang="en-US" dirty="0">
                <a:cs typeface="Arial" panose="020B0604020202020204" pitchFamily="34" charset="0"/>
              </a:rPr>
              <a:t>Past medical history → Lewy body dementia, MSA, prostate cancer </a:t>
            </a:r>
          </a:p>
          <a:p>
            <a:pPr lvl="1">
              <a:lnSpc>
                <a:spcPct val="95000"/>
              </a:lnSpc>
            </a:pPr>
            <a:r>
              <a:rPr lang="en-US" altLang="en-US" dirty="0">
                <a:cs typeface="Arial" panose="020B0604020202020204" pitchFamily="34" charset="0"/>
              </a:rPr>
              <a:t>Medications father is taking, desire for no invasive treatments </a:t>
            </a:r>
          </a:p>
          <a:p>
            <a:pPr lvl="1">
              <a:lnSpc>
                <a:spcPct val="95000"/>
              </a:lnSpc>
            </a:pPr>
            <a:r>
              <a:rPr lang="en-US" altLang="en-US" dirty="0">
                <a:cs typeface="Arial" panose="020B0604020202020204" pitchFamily="34" charset="0"/>
              </a:rPr>
              <a:t>Prior reaction to Sinemet → severe agitation and delirium</a:t>
            </a:r>
          </a:p>
        </p:txBody>
      </p:sp>
    </p:spTree>
    <p:extLst>
      <p:ext uri="{BB962C8B-B14F-4D97-AF65-F5344CB8AC3E}">
        <p14:creationId xmlns:p14="http://schemas.microsoft.com/office/powerpoint/2010/main" val="1136231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8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8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8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8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8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8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8691" grpId="0" uiExpand="1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BD71A99-092E-D6D7-108F-05EFD31D14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9425" y="162047"/>
            <a:ext cx="4693149" cy="594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ounded Rectangle 3">
            <a:extLst>
              <a:ext uri="{FF2B5EF4-FFF2-40B4-BE49-F238E27FC236}">
                <a16:creationId xmlns:a16="http://schemas.microsoft.com/office/drawing/2014/main" id="{F56D3530-AE8B-E296-1EDF-51848C462481}"/>
              </a:ext>
            </a:extLst>
          </p:cNvPr>
          <p:cNvSpPr/>
          <p:nvPr/>
        </p:nvSpPr>
        <p:spPr>
          <a:xfrm>
            <a:off x="1408044" y="636104"/>
            <a:ext cx="1454426" cy="1033670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101600" dist="1397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6946C2-660D-5BE2-EA81-4A992D4160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021" y="3429000"/>
            <a:ext cx="10783956" cy="20452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1311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51584-9DF0-3B3C-4EB5-265972ECC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solutions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6305F-5269-A7EB-DFDA-58B3E004C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855"/>
            <a:ext cx="11353800" cy="4871301"/>
          </a:xfrm>
        </p:spPr>
        <p:txBody>
          <a:bodyPr>
            <a:normAutofit/>
          </a:bodyPr>
          <a:lstStyle/>
          <a:p>
            <a:r>
              <a:rPr lang="en-US" dirty="0"/>
              <a:t>Enhance institutional and user readiness &amp; competency</a:t>
            </a:r>
          </a:p>
          <a:p>
            <a:pPr lvl="1"/>
            <a:r>
              <a:rPr lang="en-US" dirty="0"/>
              <a:t>E.g., downtime readiness &amp; training</a:t>
            </a:r>
          </a:p>
          <a:p>
            <a:pPr lvl="1"/>
            <a:r>
              <a:rPr lang="en-US" dirty="0"/>
              <a:t>Clinicians review EHRs and GROSS (get rid of stupid stuff)</a:t>
            </a:r>
          </a:p>
          <a:p>
            <a:r>
              <a:rPr lang="en-US" dirty="0"/>
              <a:t>Use state-of-the-art data entry tools (e.g., voice recognition, AI scribes → write notes from ambient talk)</a:t>
            </a:r>
          </a:p>
          <a:p>
            <a:r>
              <a:rPr lang="en-US" dirty="0"/>
              <a:t>No single physician-written note → each provider documents what they do, “smart chart” can compile text and data for notes, letters, forms, etc.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0AA2A6-D469-A7AB-E69B-B557694293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3936" y="1204905"/>
            <a:ext cx="4884127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2DFD29-443A-AC77-A285-0058F48898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5944" y="3514725"/>
            <a:ext cx="10578312" cy="12817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7608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51584-9DF0-3B3C-4EB5-265972ECC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solutions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C0A059-D3C5-E6F4-E586-A9291CAB6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5604" y="1190597"/>
            <a:ext cx="4680792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77E1660-A33B-808D-A44B-EC57F24B4C5C}"/>
              </a:ext>
            </a:extLst>
          </p:cNvPr>
          <p:cNvSpPr/>
          <p:nvPr/>
        </p:nvSpPr>
        <p:spPr>
          <a:xfrm>
            <a:off x="3755604" y="1927173"/>
            <a:ext cx="1064874" cy="17992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259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51584-9DF0-3B3C-4EB5-265972ECC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solutions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6305F-5269-A7EB-DFDA-58B3E004C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855"/>
            <a:ext cx="11353800" cy="4871301"/>
          </a:xfrm>
        </p:spPr>
        <p:txBody>
          <a:bodyPr>
            <a:normAutofit/>
          </a:bodyPr>
          <a:lstStyle/>
          <a:p>
            <a:r>
              <a:rPr lang="en-US" dirty="0"/>
              <a:t>Allow clinicians to be </a:t>
            </a:r>
            <a:r>
              <a:rPr lang="en-US" u="sng" dirty="0"/>
              <a:t>clinicians</a:t>
            </a:r>
            <a:r>
              <a:rPr lang="en-US" dirty="0"/>
              <a:t> first and foremost</a:t>
            </a:r>
          </a:p>
          <a:p>
            <a:pPr lvl="1"/>
            <a:r>
              <a:rPr lang="en-US" dirty="0"/>
              <a:t>Stop using clinical notes for billing!!!</a:t>
            </a:r>
          </a:p>
          <a:p>
            <a:pPr lvl="1"/>
            <a:r>
              <a:rPr lang="en-US" dirty="0"/>
              <a:t>Minimize use of physicians for information gathering</a:t>
            </a:r>
          </a:p>
          <a:p>
            <a:r>
              <a:rPr lang="en-US" dirty="0"/>
              <a:t>Establish clinician user committees to modify their EHR </a:t>
            </a:r>
          </a:p>
          <a:p>
            <a:pPr lvl="1"/>
            <a:r>
              <a:rPr lang="en-US" dirty="0"/>
              <a:t>Follow user-centered design approaches</a:t>
            </a:r>
          </a:p>
          <a:p>
            <a:pPr lvl="1"/>
            <a:r>
              <a:rPr lang="en-US" dirty="0"/>
              <a:t>Minimize training needs → obvious interfaces</a:t>
            </a:r>
          </a:p>
          <a:p>
            <a:r>
              <a:rPr lang="en-US" dirty="0"/>
              <a:t>Measure burden (clicks, pages viewed) and impact of quality improvement interventions → eliminate failures</a:t>
            </a:r>
          </a:p>
        </p:txBody>
      </p:sp>
    </p:spTree>
    <p:extLst>
      <p:ext uri="{BB962C8B-B14F-4D97-AF65-F5344CB8AC3E}">
        <p14:creationId xmlns:p14="http://schemas.microsoft.com/office/powerpoint/2010/main" val="352572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51584-9DF0-3B3C-4EB5-265972ECC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directions and research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6305F-5269-A7EB-DFDA-58B3E004C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3855"/>
            <a:ext cx="11353800" cy="487130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Effective use of AI/ML </a:t>
            </a:r>
          </a:p>
          <a:p>
            <a:pPr lvl="1"/>
            <a:r>
              <a:rPr lang="en-US" dirty="0"/>
              <a:t>Writing notes based on ambient conversations and data</a:t>
            </a:r>
          </a:p>
          <a:p>
            <a:pPr lvl="1"/>
            <a:r>
              <a:rPr lang="en-US" dirty="0"/>
              <a:t>Extracting needed data from EHRs → “little data”</a:t>
            </a:r>
          </a:p>
          <a:p>
            <a:r>
              <a:rPr lang="en-US" dirty="0"/>
              <a:t>Capture social health risk data</a:t>
            </a:r>
          </a:p>
          <a:p>
            <a:pPr lvl="1"/>
            <a:r>
              <a:rPr lang="en-US" dirty="0"/>
              <a:t>Neighborhood Social Deprivation Index → ↑ care efforts</a:t>
            </a:r>
          </a:p>
          <a:p>
            <a:pPr lvl="1"/>
            <a:r>
              <a:rPr lang="en-US" dirty="0"/>
              <a:t>Housing → Medicaid pay rent for housing insecure patients </a:t>
            </a:r>
          </a:p>
          <a:p>
            <a:pPr lvl="1"/>
            <a:r>
              <a:rPr lang="en-US" dirty="0"/>
              <a:t>Food deserts → prescribe (and deliver) food as medicine</a:t>
            </a:r>
          </a:p>
          <a:p>
            <a:pPr lvl="1"/>
            <a:r>
              <a:rPr lang="en-US" dirty="0"/>
              <a:t>Transportation → health care, work, grocery stores</a:t>
            </a:r>
          </a:p>
          <a:p>
            <a:pPr lvl="1"/>
            <a:r>
              <a:rPr lang="en-US" dirty="0"/>
              <a:t>Legal aid → domestic violence, evictions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A40DB6-2437-68ED-0A90-46438DBE00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18" y="1542834"/>
            <a:ext cx="6438130" cy="429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AE940D5-4B38-1177-2E9D-CF4CCCEAE0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006" y="1555522"/>
            <a:ext cx="4822986" cy="4281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Sunburst chart&#10;&#10;Description automatically generated with medium confidence">
            <a:extLst>
              <a:ext uri="{FF2B5EF4-FFF2-40B4-BE49-F238E27FC236}">
                <a16:creationId xmlns:a16="http://schemas.microsoft.com/office/drawing/2014/main" id="{CC5D8868-C29A-6CF2-BDD1-104FBC71AB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031" y="403547"/>
            <a:ext cx="4033936" cy="6050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86A6254-B149-0F6A-CC95-4EFD14201F42}"/>
              </a:ext>
            </a:extLst>
          </p:cNvPr>
          <p:cNvSpPr/>
          <p:nvPr/>
        </p:nvSpPr>
        <p:spPr>
          <a:xfrm>
            <a:off x="3912161" y="2405098"/>
            <a:ext cx="4367677" cy="2047803"/>
          </a:xfrm>
          <a:prstGeom prst="roundRect">
            <a:avLst/>
          </a:prstGeom>
          <a:solidFill>
            <a:srgbClr val="9E0000"/>
          </a:solidFill>
          <a:ln>
            <a:solidFill>
              <a:srgbClr val="9E0000"/>
            </a:solidFill>
          </a:ln>
          <a:effectLst>
            <a:outerShdw blurRad="127000" dist="1270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1000"/>
              </a:spcBef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Capture, store, manage, and </a:t>
            </a:r>
            <a:r>
              <a:rPr lang="en-US" sz="32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social data the same as </a:t>
            </a:r>
            <a:r>
              <a:rPr lang="en-US" sz="32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data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243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unset over a body of water&#10;&#10;Description automatically generated with medium confidence">
            <a:extLst>
              <a:ext uri="{FF2B5EF4-FFF2-40B4-BE49-F238E27FC236}">
                <a16:creationId xmlns:a16="http://schemas.microsoft.com/office/drawing/2014/main" id="{EC1F9717-2384-585C-218B-92ACF95DB0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604" y="119269"/>
            <a:ext cx="8948791" cy="5943600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392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xt&#10;&#10;Description automatically generated with medium confidence">
            <a:extLst>
              <a:ext uri="{FF2B5EF4-FFF2-40B4-BE49-F238E27FC236}">
                <a16:creationId xmlns:a16="http://schemas.microsoft.com/office/drawing/2014/main" id="{C7D1B43A-B95D-FC95-11D4-C501AA9F48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604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Rectangle 2">
            <a:extLst>
              <a:ext uri="{FF2B5EF4-FFF2-40B4-BE49-F238E27FC236}">
                <a16:creationId xmlns:a16="http://schemas.microsoft.com/office/drawing/2014/main" id="{ECA01801-21E6-D331-AC45-28EA70935A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 case…</a:t>
            </a:r>
          </a:p>
        </p:txBody>
      </p:sp>
      <p:sp>
        <p:nvSpPr>
          <p:cNvPr id="498691" name="Rectangle 3">
            <a:extLst>
              <a:ext uri="{FF2B5EF4-FFF2-40B4-BE49-F238E27FC236}">
                <a16:creationId xmlns:a16="http://schemas.microsoft.com/office/drawing/2014/main" id="{F616AC05-0034-0115-6180-2A6BE4E3403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283855"/>
            <a:ext cx="11120120" cy="4871301"/>
          </a:xfrm>
        </p:spPr>
        <p:txBody>
          <a:bodyPr>
            <a:normAutofit/>
          </a:bodyPr>
          <a:lstStyle/>
          <a:p>
            <a:pPr>
              <a:lnSpc>
                <a:spcPct val="95000"/>
              </a:lnSpc>
            </a:pPr>
            <a:r>
              <a:rPr lang="en-US" altLang="en-US" dirty="0">
                <a:cs typeface="Arial" panose="020B0604020202020204" pitchFamily="34" charset="0"/>
              </a:rPr>
              <a:t>Hospitalist writes admitting o</a:t>
            </a:r>
            <a:r>
              <a:rPr lang="en-US" altLang="en-US" dirty="0"/>
              <a:t>rders </a:t>
            </a:r>
          </a:p>
          <a:p>
            <a:pPr>
              <a:lnSpc>
                <a:spcPct val="95000"/>
              </a:lnSpc>
            </a:pPr>
            <a:r>
              <a:rPr lang="en-US" altLang="en-US" dirty="0"/>
              <a:t>Orders include Sinemet for patient’s “Parkinson Disease”</a:t>
            </a:r>
          </a:p>
          <a:p>
            <a:pPr>
              <a:lnSpc>
                <a:spcPct val="95000"/>
              </a:lnSpc>
            </a:pPr>
            <a:r>
              <a:rPr lang="en-US" altLang="en-US" dirty="0"/>
              <a:t> P</a:t>
            </a:r>
            <a:r>
              <a:rPr lang="en-US" altLang="en-US" dirty="0">
                <a:cs typeface="Arial" panose="020B0604020202020204" pitchFamily="34" charset="0"/>
              </a:rPr>
              <a:t>atient becomes delirious and agitated </a:t>
            </a:r>
          </a:p>
          <a:p>
            <a:pPr lvl="1">
              <a:lnSpc>
                <a:spcPct val="95000"/>
              </a:lnSpc>
            </a:pPr>
            <a:r>
              <a:rPr lang="en-US" altLang="en-US" dirty="0">
                <a:cs typeface="Arial" panose="020B0604020202020204" pitchFamily="34" charset="0"/>
              </a:rPr>
              <a:t>Sedated with lorazepam</a:t>
            </a:r>
          </a:p>
          <a:p>
            <a:pPr lvl="1">
              <a:lnSpc>
                <a:spcPct val="95000"/>
              </a:lnSpc>
            </a:pPr>
            <a:r>
              <a:rPr lang="en-US" altLang="en-US" dirty="0">
                <a:cs typeface="Arial" panose="020B0604020202020204" pitchFamily="34" charset="0"/>
              </a:rPr>
              <a:t>Adverse reaction → pulmonary arrest → cardiac arrest</a:t>
            </a:r>
          </a:p>
          <a:p>
            <a:pPr lvl="1">
              <a:lnSpc>
                <a:spcPct val="95000"/>
              </a:lnSpc>
            </a:pPr>
            <a:r>
              <a:rPr lang="en-US" altLang="en-US" dirty="0">
                <a:cs typeface="Arial" panose="020B0604020202020204" pitchFamily="34" charset="0"/>
              </a:rPr>
              <a:t>Successfully resuscitated</a:t>
            </a:r>
          </a:p>
          <a:p>
            <a:pPr lvl="1">
              <a:lnSpc>
                <a:spcPct val="95000"/>
              </a:lnSpc>
            </a:pPr>
            <a:r>
              <a:rPr lang="en-US" altLang="en-US" dirty="0">
                <a:cs typeface="Arial" panose="020B0604020202020204" pitchFamily="34" charset="0"/>
              </a:rPr>
              <a:t>Placed on a ventilator</a:t>
            </a:r>
          </a:p>
        </p:txBody>
      </p:sp>
    </p:spTree>
    <p:extLst>
      <p:ext uri="{BB962C8B-B14F-4D97-AF65-F5344CB8AC3E}">
        <p14:creationId xmlns:p14="http://schemas.microsoft.com/office/powerpoint/2010/main" val="382742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8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8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8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8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8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86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8691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Rectangle 2">
            <a:extLst>
              <a:ext uri="{FF2B5EF4-FFF2-40B4-BE49-F238E27FC236}">
                <a16:creationId xmlns:a16="http://schemas.microsoft.com/office/drawing/2014/main" id="{F9725542-B3CE-A41E-8E0D-506F610889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 case…</a:t>
            </a:r>
          </a:p>
        </p:txBody>
      </p:sp>
      <p:sp>
        <p:nvSpPr>
          <p:cNvPr id="461827" name="Rectangle 3">
            <a:extLst>
              <a:ext uri="{FF2B5EF4-FFF2-40B4-BE49-F238E27FC236}">
                <a16:creationId xmlns:a16="http://schemas.microsoft.com/office/drawing/2014/main" id="{CDCFDBF3-3DFD-AF53-0E81-79B84920DC9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283855"/>
            <a:ext cx="11028680" cy="487130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dirty="0"/>
              <a:t>Patient in ICU, remains in a coma 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Neurosurgeon repeats exam and CT scan </a:t>
            </a:r>
            <a:r>
              <a:rPr lang="en-US" altLang="en-US" dirty="0">
                <a:cs typeface="Arial" panose="020B0604020202020204" pitchFamily="34" charset="0"/>
              </a:rPr>
              <a:t>→ small hematoma does not explain coma → “due to arrest?”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cs typeface="Arial" panose="020B0604020202020204" pitchFamily="34" charset="0"/>
              </a:rPr>
              <a:t>Family flies in from out of state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cs typeface="Arial" panose="020B0604020202020204" pitchFamily="34" charset="0"/>
              </a:rPr>
              <a:t>Informs them the patient did not want invasive measures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cs typeface="Arial" panose="020B0604020202020204" pitchFamily="34" charset="0"/>
              </a:rPr>
              <a:t>Makes arrangements for nursing home placement if the patient wakes up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cs typeface="Arial" panose="020B0604020202020204" pitchFamily="34" charset="0"/>
              </a:rPr>
              <a:t>Return home awaiting outcome of treatment </a:t>
            </a:r>
          </a:p>
        </p:txBody>
      </p:sp>
    </p:spTree>
    <p:extLst>
      <p:ext uri="{BB962C8B-B14F-4D97-AF65-F5344CB8AC3E}">
        <p14:creationId xmlns:p14="http://schemas.microsoft.com/office/powerpoint/2010/main" val="79674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1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1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1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1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1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1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827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015 DMS Bottom Branded Ligh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015 DMS Bottom Branded Ligh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7932</TotalTime>
  <Words>1833</Words>
  <Application>Microsoft Office PowerPoint</Application>
  <PresentationFormat>Widescreen</PresentationFormat>
  <Paragraphs>291</Paragraphs>
  <Slides>76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76</vt:i4>
      </vt:variant>
    </vt:vector>
  </HeadingPairs>
  <TitlesOfParts>
    <vt:vector size="86" baseType="lpstr">
      <vt:lpstr>Arial</vt:lpstr>
      <vt:lpstr>Calibri</vt:lpstr>
      <vt:lpstr>Calibri Light</vt:lpstr>
      <vt:lpstr>Open Sans</vt:lpstr>
      <vt:lpstr>Symbol</vt:lpstr>
      <vt:lpstr>Times New Roman</vt:lpstr>
      <vt:lpstr>Wingdings</vt:lpstr>
      <vt:lpstr>Office Theme</vt:lpstr>
      <vt:lpstr>2015 DMS Bottom Branded Light</vt:lpstr>
      <vt:lpstr>2015 DMS Bottom Branded Light</vt:lpstr>
      <vt:lpstr>PowerPoint Presentation</vt:lpstr>
      <vt:lpstr>Conflicts of interest </vt:lpstr>
      <vt:lpstr>Health care is a service business</vt:lpstr>
      <vt:lpstr>Health care is an information business</vt:lpstr>
      <vt:lpstr>A case…</vt:lpstr>
      <vt:lpstr>A case…</vt:lpstr>
      <vt:lpstr>A case…</vt:lpstr>
      <vt:lpstr>A case…</vt:lpstr>
      <vt:lpstr>A case…</vt:lpstr>
      <vt:lpstr>A case…</vt:lpstr>
      <vt:lpstr>PowerPoint Presentation</vt:lpstr>
      <vt:lpstr>PowerPoint Presentation</vt:lpstr>
      <vt:lpstr>What happened here?</vt:lpstr>
      <vt:lpstr>What happened here?</vt:lpstr>
      <vt:lpstr>U.S. health care</vt:lpstr>
      <vt:lpstr>PowerPoint Presentation</vt:lpstr>
      <vt:lpstr>Why document?</vt:lpstr>
      <vt:lpstr>Documentation before the digital era</vt:lpstr>
      <vt:lpstr>Documentation before the digital era</vt:lpstr>
      <vt:lpstr>PowerPoint Presentation</vt:lpstr>
      <vt:lpstr>PowerPoint Presentation</vt:lpstr>
      <vt:lpstr>Larry Weed: Problem-oriented medical record</vt:lpstr>
      <vt:lpstr>Paper is good!</vt:lpstr>
      <vt:lpstr>Paper ain’t so good!</vt:lpstr>
      <vt:lpstr>PowerPoint Presentation</vt:lpstr>
      <vt:lpstr>PowerPoint Presentation</vt:lpstr>
      <vt:lpstr>Clement J. McDonald, MD, MS</vt:lpstr>
      <vt:lpstr>PowerPoint Presentation</vt:lpstr>
      <vt:lpstr>1974: Initial RMRS Prototype</vt:lpstr>
      <vt:lpstr>1974: Initial RMRS Prototype</vt:lpstr>
      <vt:lpstr>1974: Initial RMRS Prototype</vt:lpstr>
      <vt:lpstr>1974: Initial RMRS Prototype</vt:lpstr>
      <vt:lpstr>PowerPoint Presentation</vt:lpstr>
      <vt:lpstr>PowerPoint Presentation</vt:lpstr>
      <vt:lpstr>RMRS Deployment Timeline</vt:lpstr>
      <vt:lpstr>PowerPoint Presentation</vt:lpstr>
      <vt:lpstr>PowerPoint Presentation</vt:lpstr>
      <vt:lpstr>RMRS Deployment Timeline</vt:lpstr>
      <vt:lpstr>Documentation in practice workflow</vt:lpstr>
      <vt:lpstr>Reminder Study</vt:lpstr>
      <vt:lpstr>PowerPoint Presentation</vt:lpstr>
      <vt:lpstr>PowerPoint Presentation</vt:lpstr>
      <vt:lpstr>PowerPoint Presentation</vt:lpstr>
      <vt:lpstr>Computer-Based Order Entry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Indiana Network for Patient Care </vt:lpstr>
      <vt:lpstr>PowerPoint Presentation</vt:lpstr>
      <vt:lpstr>INPC core data feeds</vt:lpstr>
      <vt:lpstr>PowerPoint Presentation</vt:lpstr>
      <vt:lpstr>PowerPoint Presentation</vt:lpstr>
      <vt:lpstr>PowerPoint Presentation</vt:lpstr>
      <vt:lpstr>Hospital &amp; physician EHR adoption</vt:lpstr>
      <vt:lpstr>American Recovery &amp; Reinvestment Act of 2009</vt:lpstr>
      <vt:lpstr>Hospital &amp; physician EHR adoption</vt:lpstr>
      <vt:lpstr>Involving patients → portals</vt:lpstr>
      <vt:lpstr>Problems with EHRs</vt:lpstr>
      <vt:lpstr>PowerPoint Presentation</vt:lpstr>
      <vt:lpstr>Documentation in the digital era</vt:lpstr>
      <vt:lpstr>Problems with EHR implementation </vt:lpstr>
      <vt:lpstr>Examples of EHR problems</vt:lpstr>
      <vt:lpstr>PowerPoint Presentation</vt:lpstr>
      <vt:lpstr>Examples of EHR problems</vt:lpstr>
      <vt:lpstr>Examples of EHR problems</vt:lpstr>
      <vt:lpstr>PowerPoint Presentation</vt:lpstr>
      <vt:lpstr>Potential solutions</vt:lpstr>
      <vt:lpstr>Potential solutions</vt:lpstr>
      <vt:lpstr>Potential solutions</vt:lpstr>
      <vt:lpstr>Future directions and research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Bill Tierney</dc:creator>
  <cp:lastModifiedBy>Pieczko, Brandon Thomas</cp:lastModifiedBy>
  <cp:revision>128</cp:revision>
  <dcterms:created xsi:type="dcterms:W3CDTF">2021-04-28T16:38:39Z</dcterms:created>
  <dcterms:modified xsi:type="dcterms:W3CDTF">2023-04-07T15:50:42Z</dcterms:modified>
</cp:coreProperties>
</file>