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2" r:id="rId4"/>
  </p:sldMasterIdLst>
  <p:notesMasterIdLst>
    <p:notesMasterId r:id="rId24"/>
  </p:notesMasterIdLst>
  <p:handoutMasterIdLst>
    <p:handoutMasterId r:id="rId25"/>
  </p:handoutMasterIdLst>
  <p:sldIdLst>
    <p:sldId id="256" r:id="rId5"/>
    <p:sldId id="267" r:id="rId6"/>
    <p:sldId id="257" r:id="rId7"/>
    <p:sldId id="284" r:id="rId8"/>
    <p:sldId id="258" r:id="rId9"/>
    <p:sldId id="294" r:id="rId10"/>
    <p:sldId id="295" r:id="rId11"/>
    <p:sldId id="263" r:id="rId12"/>
    <p:sldId id="259" r:id="rId13"/>
    <p:sldId id="261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</p:sldIdLst>
  <p:sldSz cx="9144000" cy="5143500" type="screen16x9"/>
  <p:notesSz cx="6954838" cy="9309100"/>
  <p:embeddedFontLst>
    <p:embeddedFont>
      <p:font typeface="Inconsolata" panose="00000509000000000000" pitchFamily="49" charset="0"/>
      <p:regular r:id="rId26"/>
      <p:bold r:id="rId27"/>
    </p:embeddedFont>
    <p:embeddedFont>
      <p:font typeface="Pangolin" panose="020B0604020202020204" charset="0"/>
      <p:regular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D2BF42B-EAD1-49F0-98BF-7E169D743223}">
  <a:tblStyle styleId="{8D2BF42B-EAD1-49F0-98BF-7E169D74322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7072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7072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5DC5EEED-46D6-4754-9860-F52E28B0EB8E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13763" cy="467071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30"/>
            <a:ext cx="3013763" cy="467071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8FA80689-B49A-4CE1-B011-217D7AEB4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9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15" tIns="92915" rIns="92915" bIns="9291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843745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63580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p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3395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p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2234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p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7326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p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83884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f391192_029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22001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6f1c2d_30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39777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6f1c2d_30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8214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f391192_029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77147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f391192_029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75777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6f1c2d_30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6763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f391192_073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2546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6f1c2d_30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4685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6f1c2d_30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1473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5f391192_04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2445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5f391192_04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6594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5f391192_04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1361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5f391192_017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5675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f391192_029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3580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745450" y="1197750"/>
            <a:ext cx="3434100" cy="27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2703525" y="1735750"/>
            <a:ext cx="3486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000"/>
              <a:buFont typeface="Pangolin"/>
              <a:buNone/>
              <a:defRPr sz="30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2703525" y="2763852"/>
            <a:ext cx="34863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Inconsolata"/>
              <a:buNone/>
              <a:defRPr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Inconsolata"/>
              <a:buNone/>
              <a:defRPr sz="30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_AND_BODY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title"/>
          </p:nvPr>
        </p:nvSpPr>
        <p:spPr>
          <a:xfrm>
            <a:off x="866375" y="642310"/>
            <a:ext cx="39666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body" idx="1"/>
          </p:nvPr>
        </p:nvSpPr>
        <p:spPr>
          <a:xfrm>
            <a:off x="866375" y="1609350"/>
            <a:ext cx="3966600" cy="283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866375" y="1310800"/>
            <a:ext cx="2730900" cy="304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2"/>
          </p:nvPr>
        </p:nvSpPr>
        <p:spPr>
          <a:xfrm>
            <a:off x="3761704" y="1310800"/>
            <a:ext cx="2730900" cy="304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postit">
  <p:cSld name="BLANK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marL="914400" lvl="1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marL="1371600" lvl="2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marL="1828800" lvl="3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marL="2286000" lvl="4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marL="2743200" lvl="5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marL="3200400" lvl="6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marL="3657600" lvl="7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marL="4114800" lvl="8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lvl="1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lvl="2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lvl="3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lvl="4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lvl="5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lvl="6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lvl="7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lvl="8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8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2745450" y="1197750"/>
            <a:ext cx="3434100" cy="27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I do, and I understand: </a:t>
            </a:r>
            <a:br>
              <a:rPr lang="en" sz="3200" dirty="0"/>
            </a:br>
            <a:r>
              <a:rPr lang="en" sz="3200" dirty="0"/>
              <a:t>The value of active learning in the classroom</a:t>
            </a:r>
            <a:endParaRPr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Gizmo activity</a:t>
            </a:r>
            <a:endParaRPr dirty="0"/>
          </a:p>
        </p:txBody>
      </p:sp>
      <p:sp>
        <p:nvSpPr>
          <p:cNvPr id="94" name="Google Shape;94;p21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Divide students into teams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Ask them to build a gizmo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Take a picture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Write instructions on how to build the gizmo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Trade with other team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Try to build new gizmo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Illustrates the importance of word choice, formatting, clarity, accuracy</a:t>
            </a:r>
            <a:endParaRPr dirty="0"/>
          </a:p>
        </p:txBody>
      </p:sp>
      <p:sp>
        <p:nvSpPr>
          <p:cNvPr id="95" name="Google Shape;95;p21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96" name="Google Shape;96;p21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20000">
            <a:off x="6797552" y="518554"/>
            <a:ext cx="1607232" cy="15983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Document review</a:t>
            </a:r>
            <a:endParaRPr dirty="0"/>
          </a:p>
        </p:txBody>
      </p:sp>
      <p:sp>
        <p:nvSpPr>
          <p:cNvPr id="94" name="Google Shape;94;p21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Divide students into teams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Ask them to edit a poorly worded, poorly formatted document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Review letter with class, requesting changes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Provide revised copy</a:t>
            </a:r>
          </a:p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Illustrates the importance of word choice, formatting, conciseness</a:t>
            </a:r>
            <a:endParaRPr dirty="0"/>
          </a:p>
        </p:txBody>
      </p:sp>
      <p:sp>
        <p:nvSpPr>
          <p:cNvPr id="95" name="Google Shape;95;p21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pic>
        <p:nvPicPr>
          <p:cNvPr id="96" name="Google Shape;96;p21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00">
            <a:off x="6750317" y="527303"/>
            <a:ext cx="1737360" cy="1554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3711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Diversity exercise</a:t>
            </a:r>
            <a:endParaRPr dirty="0"/>
          </a:p>
        </p:txBody>
      </p:sp>
      <p:sp>
        <p:nvSpPr>
          <p:cNvPr id="94" name="Google Shape;94;p21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2384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Divide students into teams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Each student is given handout with behaviors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Students are paired with member of different team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Students are asked to “get 5 pieces of information about the person”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Classroom debrief on the experience</a:t>
            </a:r>
          </a:p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Creates awareness of verbal and non verbal barriers, respecting differences, communication in a culturally diverse context takes time and patience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				</a:t>
            </a:r>
            <a:r>
              <a:rPr lang="en" sz="1200" dirty="0"/>
              <a:t>(Hogan-Garcia, 1999)</a:t>
            </a:r>
            <a:endParaRPr sz="1200" dirty="0"/>
          </a:p>
        </p:txBody>
      </p:sp>
      <p:sp>
        <p:nvSpPr>
          <p:cNvPr id="95" name="Google Shape;95;p21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96" name="Google Shape;96;p21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00">
            <a:off x="6750269" y="489856"/>
            <a:ext cx="1737360" cy="16321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666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Parallel thinking exercise</a:t>
            </a:r>
            <a:endParaRPr dirty="0"/>
          </a:p>
        </p:txBody>
      </p:sp>
      <p:sp>
        <p:nvSpPr>
          <p:cNvPr id="94" name="Google Shape;94;p21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Write a word on the board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Say “write” every 5 seconds for 1 minute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Each time the instructor says “write,” students are to write the first word that pops into their heads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✗"/>
            </a:pPr>
            <a:r>
              <a:rPr lang="en-US" dirty="0"/>
              <a:t>Ask students to share the last word on their lists</a:t>
            </a:r>
          </a:p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Illustrates how we all view and interpret the world through our own experiences and perceptions.  </a:t>
            </a:r>
            <a:endParaRPr dirty="0"/>
          </a:p>
        </p:txBody>
      </p:sp>
      <p:sp>
        <p:nvSpPr>
          <p:cNvPr id="95" name="Google Shape;95;p21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pic>
        <p:nvPicPr>
          <p:cNvPr id="96" name="Google Shape;96;p21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00">
            <a:off x="6742237" y="531745"/>
            <a:ext cx="1737360" cy="15455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9424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>
            <a:spLocks noGrp="1"/>
          </p:cNvSpPr>
          <p:nvPr>
            <p:ph type="ctrTitle"/>
          </p:nvPr>
        </p:nvSpPr>
        <p:spPr>
          <a:xfrm>
            <a:off x="2703525" y="1996452"/>
            <a:ext cx="3486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Active learning: </a:t>
            </a:r>
            <a:br>
              <a:rPr lang="en" dirty="0"/>
            </a:br>
            <a:r>
              <a:rPr lang="en" dirty="0"/>
              <a:t>dos and don’ts</a:t>
            </a:r>
          </a:p>
        </p:txBody>
      </p:sp>
    </p:spTree>
    <p:extLst>
      <p:ext uri="{BB962C8B-B14F-4D97-AF65-F5344CB8AC3E}">
        <p14:creationId xmlns:p14="http://schemas.microsoft.com/office/powerpoint/2010/main" val="1958101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1449237" y="358385"/>
            <a:ext cx="504333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Active learning dos</a:t>
            </a:r>
            <a:endParaRPr sz="2400" dirty="0"/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pic>
        <p:nvPicPr>
          <p:cNvPr id="67" name="Google Shape;67;p17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228">
            <a:off x="6770150" y="533560"/>
            <a:ext cx="1645920" cy="15544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 Placeholder 1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Take class size and logistics into consideration</a:t>
            </a:r>
          </a:p>
          <a:p>
            <a:r>
              <a:rPr lang="en-US" dirty="0"/>
              <a:t>Make students accountable</a:t>
            </a:r>
          </a:p>
          <a:p>
            <a:r>
              <a:rPr lang="en-US" dirty="0"/>
              <a:t>Make group activities challenging</a:t>
            </a:r>
          </a:p>
          <a:p>
            <a:r>
              <a:rPr lang="en-US" dirty="0"/>
              <a:t>Schedule activities before discussing concepts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why you are teaching this way</a:t>
            </a:r>
          </a:p>
          <a:p>
            <a:r>
              <a:rPr lang="en-US" dirty="0"/>
              <a:t>Circulate the room and encourage engagement</a:t>
            </a:r>
          </a:p>
          <a:p>
            <a:r>
              <a:rPr lang="en-US" dirty="0"/>
              <a:t>Be flexible</a:t>
            </a:r>
          </a:p>
          <a:p>
            <a:r>
              <a:rPr lang="en-US" dirty="0"/>
              <a:t>Make activities short and focused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562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1449237" y="358385"/>
            <a:ext cx="504333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Active learning don’ts</a:t>
            </a:r>
            <a:endParaRPr sz="2400" dirty="0"/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pic>
        <p:nvPicPr>
          <p:cNvPr id="67" name="Google Shape;67;p17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228">
            <a:off x="6835733" y="487839"/>
            <a:ext cx="1645920" cy="16459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 Placeholder 1"/>
          <p:cNvSpPr>
            <a:spLocks noGrp="1"/>
          </p:cNvSpPr>
          <p:nvPr>
            <p:ph type="body" idx="2"/>
          </p:nvPr>
        </p:nvSpPr>
        <p:spPr>
          <a:xfrm>
            <a:off x="3761703" y="1310800"/>
            <a:ext cx="2951153" cy="3042600"/>
          </a:xfrm>
        </p:spPr>
        <p:txBody>
          <a:bodyPr/>
          <a:lstStyle/>
          <a:p>
            <a:r>
              <a:rPr lang="en-US" dirty="0"/>
              <a:t>Expect everything to go exactly as you anticipate</a:t>
            </a:r>
          </a:p>
          <a:p>
            <a:r>
              <a:rPr lang="en-US" dirty="0"/>
              <a:t>Wait for every group/person to finish</a:t>
            </a:r>
          </a:p>
          <a:p>
            <a:r>
              <a:rPr lang="en-US" dirty="0"/>
              <a:t>Expect eager and full participation</a:t>
            </a:r>
          </a:p>
          <a:p>
            <a:endParaRPr lang="en-US" dirty="0"/>
          </a:p>
          <a:p>
            <a:pPr marL="139700" indent="0">
              <a:buNone/>
            </a:pPr>
            <a:r>
              <a:rPr lang="en-US" sz="1200" dirty="0"/>
              <a:t>(Adapted from “What Not To Do,” 2013)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Immediately tell the students the answers</a:t>
            </a:r>
          </a:p>
          <a:p>
            <a:r>
              <a:rPr lang="en-US" dirty="0"/>
              <a:t>Leave activities unresolved</a:t>
            </a:r>
          </a:p>
          <a:p>
            <a:r>
              <a:rPr lang="en-US" dirty="0"/>
              <a:t>Spend too much time with one group or individual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792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>
            <a:spLocks noGrp="1"/>
          </p:cNvSpPr>
          <p:nvPr>
            <p:ph type="ctrTitle"/>
          </p:nvPr>
        </p:nvSpPr>
        <p:spPr>
          <a:xfrm>
            <a:off x="2703525" y="1996452"/>
            <a:ext cx="3486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Active learning: </a:t>
            </a:r>
            <a:br>
              <a:rPr lang="en" dirty="0"/>
            </a:br>
            <a:r>
              <a:rPr lang="en" dirty="0"/>
              <a:t>what do you do?</a:t>
            </a:r>
          </a:p>
        </p:txBody>
      </p:sp>
    </p:spTree>
    <p:extLst>
      <p:ext uri="{BB962C8B-B14F-4D97-AF65-F5344CB8AC3E}">
        <p14:creationId xmlns:p14="http://schemas.microsoft.com/office/powerpoint/2010/main" val="13137209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>
            <a:spLocks noGrp="1"/>
          </p:cNvSpPr>
          <p:nvPr>
            <p:ph type="ctrTitle"/>
          </p:nvPr>
        </p:nvSpPr>
        <p:spPr>
          <a:xfrm>
            <a:off x="2703525" y="1778738"/>
            <a:ext cx="3486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5443320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1350206" y="307585"/>
            <a:ext cx="5043337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References</a:t>
            </a:r>
            <a:endParaRPr sz="2400" dirty="0"/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pic>
        <p:nvPicPr>
          <p:cNvPr id="67" name="Google Shape;67;p17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228">
            <a:off x="6803020" y="528628"/>
            <a:ext cx="1599381" cy="161213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375" y="1164985"/>
            <a:ext cx="5527168" cy="3042600"/>
          </a:xfrm>
        </p:spPr>
        <p:txBody>
          <a:bodyPr/>
          <a:lstStyle/>
          <a:p>
            <a:pPr marL="139700" indent="0">
              <a:buNone/>
            </a:pPr>
            <a:r>
              <a:rPr lang="en-US" sz="1100" dirty="0"/>
              <a:t>Anderson, L. W., &amp; </a:t>
            </a:r>
            <a:r>
              <a:rPr lang="en-US" sz="1100" dirty="0" err="1"/>
              <a:t>Krathwohl</a:t>
            </a:r>
            <a:r>
              <a:rPr lang="en-US" sz="1100" dirty="0"/>
              <a:t>, D. (2001). A taxonomy for learning, teaching, and assessing: A revision of Bloom’s taxonomy of educational objectives.</a:t>
            </a:r>
          </a:p>
          <a:p>
            <a:pPr marL="139700" indent="0">
              <a:buNone/>
            </a:pPr>
            <a:endParaRPr lang="en-US" sz="1100" dirty="0"/>
          </a:p>
          <a:p>
            <a:pPr marL="139700" indent="0">
              <a:buNone/>
            </a:pPr>
            <a:r>
              <a:rPr lang="en-US" sz="1100" dirty="0" err="1"/>
              <a:t>Bertsch</a:t>
            </a:r>
            <a:r>
              <a:rPr lang="en-US" sz="1100" dirty="0"/>
              <a:t>, S., </a:t>
            </a:r>
            <a:r>
              <a:rPr lang="en-US" sz="1100" dirty="0" err="1"/>
              <a:t>Pesta</a:t>
            </a:r>
            <a:r>
              <a:rPr lang="en-US" sz="1100" dirty="0"/>
              <a:t>, B., </a:t>
            </a:r>
            <a:r>
              <a:rPr lang="en-US" sz="1100" dirty="0" err="1"/>
              <a:t>Wiscott</a:t>
            </a:r>
            <a:r>
              <a:rPr lang="en-US" sz="1100" dirty="0"/>
              <a:t>, R. &amp; McDaniel, M. (2007). The generation effect: A meta-analytic review.  </a:t>
            </a:r>
            <a:r>
              <a:rPr lang="en-US" sz="1100" i="1" dirty="0"/>
              <a:t>Memory &amp; Cognition, 35</a:t>
            </a:r>
            <a:r>
              <a:rPr lang="en-US" sz="1100" dirty="0"/>
              <a:t>, 201-10. </a:t>
            </a:r>
            <a:r>
              <a:rPr lang="en-US" sz="1100" dirty="0" err="1"/>
              <a:t>doi</a:t>
            </a:r>
            <a:r>
              <a:rPr lang="en-US" sz="1100" dirty="0"/>
              <a:t>: 10.3758/BF03193441</a:t>
            </a:r>
          </a:p>
          <a:p>
            <a:pPr marL="139700" indent="0">
              <a:buNone/>
            </a:pPr>
            <a:endParaRPr lang="en-US" sz="1100" dirty="0"/>
          </a:p>
          <a:p>
            <a:pPr marL="139700" indent="0">
              <a:buNone/>
            </a:pPr>
            <a:r>
              <a:rPr lang="en-US" sz="1100" dirty="0" err="1"/>
              <a:t>Bonwell</a:t>
            </a:r>
            <a:r>
              <a:rPr lang="en-US" sz="1100" dirty="0"/>
              <a:t>, C. C., &amp; </a:t>
            </a:r>
            <a:r>
              <a:rPr lang="en-US" sz="1100" dirty="0" err="1"/>
              <a:t>Eison</a:t>
            </a:r>
            <a:r>
              <a:rPr lang="en-US" sz="1100" dirty="0"/>
              <a:t>, J. A. (1991). Active Learning: Creating Excitement in the Classroom. ASHE-ERIC Higher Education Report, Washington DC: School of Education and Human Development, George Washington University.</a:t>
            </a:r>
          </a:p>
          <a:p>
            <a:pPr marL="139700" indent="0">
              <a:buNone/>
            </a:pPr>
            <a:endParaRPr lang="en-US" sz="1100" dirty="0"/>
          </a:p>
          <a:p>
            <a:pPr marL="139700" indent="0">
              <a:buNone/>
            </a:pPr>
            <a:r>
              <a:rPr lang="en-US" sz="1100" dirty="0" err="1"/>
              <a:t>Bransford</a:t>
            </a:r>
            <a:r>
              <a:rPr lang="en-US" sz="1100" dirty="0"/>
              <a:t>, J., Brown, A., &amp; Cocking, R. (2000). </a:t>
            </a:r>
            <a:r>
              <a:rPr lang="en-US" sz="1100" i="1" dirty="0"/>
              <a:t>How People Learn: Brain, Mind, Experience, and School.</a:t>
            </a:r>
            <a:r>
              <a:rPr lang="en-US" sz="1100" dirty="0"/>
              <a:t>  Washington, D.C.: National Academy Press</a:t>
            </a:r>
          </a:p>
          <a:p>
            <a:pPr marL="139700" indent="0">
              <a:buNone/>
            </a:pPr>
            <a:endParaRPr lang="en-US" sz="1100" dirty="0"/>
          </a:p>
          <a:p>
            <a:pPr marL="139700" indent="0">
              <a:buNone/>
            </a:pPr>
            <a:r>
              <a:rPr lang="en-US" sz="1100" dirty="0"/>
              <a:t>Hogan-Garcia, M. (1999).</a:t>
            </a:r>
            <a:r>
              <a:rPr lang="en-US" sz="1100" i="1" dirty="0"/>
              <a:t>The Four Skills of Diversity Competence: A Process for Understanding and Practice. </a:t>
            </a:r>
            <a:r>
              <a:rPr lang="en-US" sz="1100" dirty="0"/>
              <a:t>Wadsworth Publishing Company</a:t>
            </a:r>
          </a:p>
          <a:p>
            <a:pPr marL="139700" indent="0">
              <a:buNone/>
            </a:pPr>
            <a:endParaRPr lang="en-US" sz="1100" dirty="0"/>
          </a:p>
          <a:p>
            <a:pPr marL="139700" indent="0">
              <a:buNone/>
            </a:pPr>
            <a:r>
              <a:rPr lang="en-US" sz="1100" dirty="0"/>
              <a:t>What </a:t>
            </a:r>
            <a:r>
              <a:rPr lang="en-US" sz="1100" u="sng" dirty="0"/>
              <a:t>Not</a:t>
            </a:r>
            <a:r>
              <a:rPr lang="en-US" sz="1100" dirty="0"/>
              <a:t> To Do. (2013, January). Retrieved from http://www.cwsei.ubc.ca/resources/files/WhatNotToDo_CWSEI.pdf</a:t>
            </a:r>
          </a:p>
        </p:txBody>
      </p:sp>
    </p:spTree>
    <p:extLst>
      <p:ext uri="{BB962C8B-B14F-4D97-AF65-F5344CB8AC3E}">
        <p14:creationId xmlns:p14="http://schemas.microsoft.com/office/powerpoint/2010/main" val="3757646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149" name="Google Shape;149;p27"/>
          <p:cNvSpPr/>
          <p:nvPr/>
        </p:nvSpPr>
        <p:spPr>
          <a:xfrm>
            <a:off x="7144325" y="1041800"/>
            <a:ext cx="1131192" cy="1357521"/>
          </a:xfrm>
          <a:custGeom>
            <a:avLst/>
            <a:gdLst/>
            <a:ahLst/>
            <a:cxnLst/>
            <a:rect l="l" t="t" r="r" b="b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64;p17"/>
          <p:cNvSpPr txBox="1">
            <a:spLocks/>
          </p:cNvSpPr>
          <p:nvPr/>
        </p:nvSpPr>
        <p:spPr>
          <a:xfrm>
            <a:off x="1280974" y="1215785"/>
            <a:ext cx="4924825" cy="21481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Pangolin" panose="020B0604020202020204" charset="0"/>
              </a:rPr>
              <a:t>I do, and I understand: 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Pangolin" panose="020B0604020202020204" charset="0"/>
              </a:rPr>
              <a:t>The value of active learning in the classroom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Pangolin" panose="020B0604020202020204" charset="0"/>
              </a:rPr>
              <a:t> 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Pangolin" panose="020B0604020202020204" charset="0"/>
              </a:rPr>
              <a:t>Emily Murphy, Lecturer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Pangolin" panose="020B0604020202020204" charset="0"/>
              </a:rPr>
              <a:t>Kelley School of Business Indianapolis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Pangolin" panose="020B0604020202020204" charset="0"/>
              </a:rPr>
              <a:t>murphyem@iupui.edu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is active learning?</a:t>
            </a:r>
            <a:endParaRPr dirty="0"/>
          </a:p>
        </p:txBody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939888" y="1886856"/>
            <a:ext cx="4924825" cy="16219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“Anything that involves students </a:t>
            </a:r>
            <a:r>
              <a:rPr lang="en-US" i="1" dirty="0"/>
              <a:t>doing things </a:t>
            </a:r>
            <a:r>
              <a:rPr lang="en-US" dirty="0"/>
              <a:t>and </a:t>
            </a:r>
            <a:r>
              <a:rPr lang="en-US" i="1" dirty="0"/>
              <a:t>thinking about the things they are doing</a:t>
            </a:r>
            <a:r>
              <a:rPr lang="en-US" dirty="0"/>
              <a:t>”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dirty="0"/>
              <a:t>			(</a:t>
            </a:r>
            <a:r>
              <a:rPr lang="en-US" sz="1200" dirty="0" err="1"/>
              <a:t>Bonwell</a:t>
            </a:r>
            <a:r>
              <a:rPr lang="en-US" sz="1200" dirty="0"/>
              <a:t> and </a:t>
            </a:r>
            <a:r>
              <a:rPr lang="en-US" sz="1200" dirty="0" err="1"/>
              <a:t>Eison</a:t>
            </a:r>
            <a:r>
              <a:rPr lang="en-US" sz="1200" dirty="0"/>
              <a:t>, 1991)</a:t>
            </a:r>
            <a:endParaRPr sz="1200" dirty="0"/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67" name="Google Shape;67;p17" descr="Death_to_stock_communicate_hands_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3228">
            <a:off x="6804238" y="514461"/>
            <a:ext cx="1607232" cy="1607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Why is active learning important?</a:t>
            </a:r>
            <a:endParaRPr sz="2400" dirty="0"/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67" name="Google Shape;67;p17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228">
            <a:off x="6790205" y="624999"/>
            <a:ext cx="164592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 Placeholder 1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1600" dirty="0"/>
              <a:t>The memory and understanding of information is greater if a learner attempts to produce or generate information rather than exclusively receiving it from an instructor or textbook </a:t>
            </a:r>
          </a:p>
          <a:p>
            <a:pPr marL="596900" lvl="1" indent="0">
              <a:buNone/>
            </a:pPr>
            <a:endParaRPr lang="en-US" sz="1600" dirty="0"/>
          </a:p>
          <a:p>
            <a:pPr marL="139700" indent="0">
              <a:buNone/>
            </a:pPr>
            <a:r>
              <a:rPr lang="en-US" sz="1200" dirty="0"/>
              <a:t>       	(</a:t>
            </a:r>
            <a:r>
              <a:rPr lang="en-US" sz="1200" dirty="0" err="1"/>
              <a:t>Bertsch</a:t>
            </a:r>
            <a:r>
              <a:rPr lang="en-US" sz="1200" dirty="0"/>
              <a:t> et al., 2007)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/>
              <a:t>Learning is more durable and lasting when students are cognitively engaged in the learning process </a:t>
            </a:r>
          </a:p>
          <a:p>
            <a:pPr marL="139700" indent="0">
              <a:buNone/>
            </a:pPr>
            <a:r>
              <a:rPr lang="en-US" sz="1200" dirty="0"/>
              <a:t>       </a:t>
            </a:r>
          </a:p>
          <a:p>
            <a:pPr marL="139700" indent="0">
              <a:buNone/>
            </a:pPr>
            <a:r>
              <a:rPr lang="en-US" sz="1200" dirty="0"/>
              <a:t>	(</a:t>
            </a:r>
            <a:r>
              <a:rPr lang="en-US" sz="1200" dirty="0" err="1"/>
              <a:t>Bransford</a:t>
            </a:r>
            <a:r>
              <a:rPr lang="en-US" sz="1200" dirty="0"/>
              <a:t>, Brown, &amp;                        	Cocking, 2000)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81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body" idx="1"/>
          </p:nvPr>
        </p:nvSpPr>
        <p:spPr>
          <a:xfrm>
            <a:off x="-101599" y="1520320"/>
            <a:ext cx="5399314" cy="21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2"/>
            <a:r>
              <a:rPr lang="en-US" dirty="0"/>
              <a:t>Active learning helps students to ascend </a:t>
            </a:r>
            <a:r>
              <a:rPr lang="en-US" sz="2000" dirty="0"/>
              <a:t>Bloom’s Taxonomy</a:t>
            </a:r>
            <a:r>
              <a:rPr lang="en-US" dirty="0"/>
              <a:t> from remembering and understanding to analyzing, evaluating, and creating.</a:t>
            </a:r>
          </a:p>
        </p:txBody>
      </p:sp>
      <p:sp>
        <p:nvSpPr>
          <p:cNvPr id="74" name="Google Shape;74;p18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1028" name="Picture 4" descr="Image result for bloom's taxonom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000">
            <a:off x="5403158" y="484345"/>
            <a:ext cx="2948096" cy="293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743" y="642310"/>
            <a:ext cx="4542972" cy="533347"/>
          </a:xfrm>
        </p:spPr>
        <p:txBody>
          <a:bodyPr/>
          <a:lstStyle/>
          <a:p>
            <a:r>
              <a:rPr lang="en-US" dirty="0"/>
              <a:t>Why is active learning important?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body" idx="1"/>
          </p:nvPr>
        </p:nvSpPr>
        <p:spPr>
          <a:xfrm>
            <a:off x="-312056" y="1175657"/>
            <a:ext cx="5399314" cy="27468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2"/>
            <a:r>
              <a:rPr lang="en-US" sz="1400" dirty="0"/>
              <a:t>Applying: “Carrying out or using a procedure through executing, or implementing”</a:t>
            </a:r>
          </a:p>
          <a:p>
            <a:pPr lvl="2"/>
            <a:endParaRPr lang="en-US" sz="1400" dirty="0"/>
          </a:p>
          <a:p>
            <a:pPr lvl="2"/>
            <a:r>
              <a:rPr lang="en-US" sz="1400" dirty="0"/>
              <a:t>Analyzing: “Breaking material into constituent parts, determining how the parts relate to one another and to an overall structure or purpose through differentiating, organizing, and attributing.”</a:t>
            </a:r>
          </a:p>
          <a:p>
            <a:pPr lvl="2"/>
            <a:endParaRPr lang="en-US" sz="1400" dirty="0"/>
          </a:p>
          <a:p>
            <a:pPr lvl="2"/>
            <a:r>
              <a:rPr lang="en-US" sz="1400" dirty="0"/>
              <a:t>Evaluating: “Making judgments based on criteria and standards through checking and critiquing.”</a:t>
            </a:r>
          </a:p>
          <a:p>
            <a:pPr lvl="2"/>
            <a:endParaRPr lang="en-US" sz="1400" dirty="0"/>
          </a:p>
          <a:p>
            <a:pPr lvl="2"/>
            <a:r>
              <a:rPr lang="en-US" sz="1400" dirty="0"/>
              <a:t>Creating: “Putting elements together to form a coherent or functional whole.”</a:t>
            </a:r>
          </a:p>
          <a:p>
            <a:pPr marL="1943100" lvl="4" indent="0">
              <a:buNone/>
            </a:pPr>
            <a:r>
              <a:rPr lang="en-US" sz="800" dirty="0"/>
              <a:t>	</a:t>
            </a:r>
          </a:p>
          <a:p>
            <a:pPr marL="1943100" lvl="4" indent="0">
              <a:buNone/>
            </a:pPr>
            <a:r>
              <a:rPr lang="en-US" sz="1400" dirty="0"/>
              <a:t>	</a:t>
            </a:r>
            <a:r>
              <a:rPr lang="en-US" sz="1000" dirty="0"/>
              <a:t>(Anderson &amp; </a:t>
            </a:r>
            <a:r>
              <a:rPr lang="en-US" sz="1000" dirty="0" err="1"/>
              <a:t>Krathwohl</a:t>
            </a:r>
            <a:r>
              <a:rPr lang="en-US" sz="1000" dirty="0"/>
              <a:t>, 2001)</a:t>
            </a:r>
          </a:p>
          <a:p>
            <a:pPr lvl="2"/>
            <a:endParaRPr lang="en-US" dirty="0"/>
          </a:p>
        </p:txBody>
      </p:sp>
      <p:sp>
        <p:nvSpPr>
          <p:cNvPr id="74" name="Google Shape;74;p18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1028" name="Picture 4" descr="Image result for bloom's taxonom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000">
            <a:off x="5403158" y="484345"/>
            <a:ext cx="2948096" cy="293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743" y="642310"/>
            <a:ext cx="4542972" cy="533347"/>
          </a:xfrm>
        </p:spPr>
        <p:txBody>
          <a:bodyPr/>
          <a:lstStyle/>
          <a:p>
            <a:r>
              <a:rPr lang="en-US" dirty="0"/>
              <a:t>Why is active learning important?</a:t>
            </a:r>
          </a:p>
        </p:txBody>
      </p:sp>
    </p:spTree>
    <p:extLst>
      <p:ext uri="{BB962C8B-B14F-4D97-AF65-F5344CB8AC3E}">
        <p14:creationId xmlns:p14="http://schemas.microsoft.com/office/powerpoint/2010/main" val="954185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body" idx="1"/>
          </p:nvPr>
        </p:nvSpPr>
        <p:spPr>
          <a:xfrm>
            <a:off x="-174171" y="1582056"/>
            <a:ext cx="5399314" cy="20429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2"/>
            <a:r>
              <a:rPr lang="en-US" dirty="0"/>
              <a:t>Keeps the students interested and engaged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Better understand application to “real world”</a:t>
            </a:r>
          </a:p>
          <a:p>
            <a:pPr marL="1943100" lvl="4" indent="0">
              <a:buNone/>
            </a:pPr>
            <a:r>
              <a:rPr lang="en-US" sz="800" dirty="0"/>
              <a:t>	</a:t>
            </a:r>
          </a:p>
          <a:p>
            <a:pPr marL="1943100" lvl="4" indent="0">
              <a:buNone/>
            </a:pPr>
            <a:r>
              <a:rPr lang="en-US" sz="1400" dirty="0"/>
              <a:t>	</a:t>
            </a:r>
            <a:endParaRPr lang="en-US" dirty="0"/>
          </a:p>
        </p:txBody>
      </p:sp>
      <p:sp>
        <p:nvSpPr>
          <p:cNvPr id="74" name="Google Shape;74;p18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20000">
            <a:off x="5476914" y="550807"/>
            <a:ext cx="2873726" cy="283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743" y="642310"/>
            <a:ext cx="4542972" cy="533347"/>
          </a:xfrm>
        </p:spPr>
        <p:txBody>
          <a:bodyPr/>
          <a:lstStyle/>
          <a:p>
            <a:r>
              <a:rPr lang="en-US" dirty="0"/>
              <a:t>Why is active learning important?</a:t>
            </a:r>
          </a:p>
        </p:txBody>
      </p:sp>
    </p:spTree>
    <p:extLst>
      <p:ext uri="{BB962C8B-B14F-4D97-AF65-F5344CB8AC3E}">
        <p14:creationId xmlns:p14="http://schemas.microsoft.com/office/powerpoint/2010/main" val="868967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"/>
          <p:cNvSpPr txBox="1">
            <a:spLocks noGrp="1"/>
          </p:cNvSpPr>
          <p:nvPr>
            <p:ph type="body" idx="1"/>
          </p:nvPr>
        </p:nvSpPr>
        <p:spPr>
          <a:xfrm>
            <a:off x="866375" y="1867325"/>
            <a:ext cx="2730900" cy="30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Doing things and thinking about the things they do (metacognition)</a:t>
            </a:r>
            <a:endParaRPr dirty="0"/>
          </a:p>
        </p:txBody>
      </p:sp>
      <p:sp>
        <p:nvSpPr>
          <p:cNvPr id="113" name="Google Shape;113;p23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Active learning methods</a:t>
            </a:r>
            <a:endParaRPr dirty="0"/>
          </a:p>
        </p:txBody>
      </p:sp>
      <p:sp>
        <p:nvSpPr>
          <p:cNvPr id="115" name="Google Shape;115;p23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116" name="Google Shape;116;p23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228">
            <a:off x="6763655" y="516517"/>
            <a:ext cx="1670678" cy="158809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 Placeholder 1"/>
          <p:cNvSpPr>
            <a:spLocks noGrp="1"/>
          </p:cNvSpPr>
          <p:nvPr>
            <p:ph type="body" idx="2"/>
          </p:nvPr>
        </p:nvSpPr>
        <p:spPr>
          <a:xfrm>
            <a:off x="3761704" y="1863306"/>
            <a:ext cx="2730900" cy="2490094"/>
          </a:xfrm>
        </p:spPr>
        <p:txBody>
          <a:bodyPr/>
          <a:lstStyle/>
          <a:p>
            <a:r>
              <a:rPr lang="en-US" dirty="0"/>
              <a:t>Clickers/Quizzes</a:t>
            </a:r>
          </a:p>
          <a:p>
            <a:r>
              <a:rPr lang="en-US" dirty="0"/>
              <a:t>Just-In-Time Teaching</a:t>
            </a:r>
          </a:p>
          <a:p>
            <a:r>
              <a:rPr lang="en-US" dirty="0"/>
              <a:t>Minute Papers</a:t>
            </a:r>
          </a:p>
          <a:p>
            <a:r>
              <a:rPr lang="en-US" dirty="0"/>
              <a:t>Role Playing</a:t>
            </a:r>
          </a:p>
          <a:p>
            <a:r>
              <a:rPr lang="en-US" dirty="0"/>
              <a:t>Think-Pair-Share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>
            <a:spLocks noGrp="1"/>
          </p:cNvSpPr>
          <p:nvPr>
            <p:ph type="ctrTitle"/>
          </p:nvPr>
        </p:nvSpPr>
        <p:spPr>
          <a:xfrm>
            <a:off x="2703525" y="1996452"/>
            <a:ext cx="34863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Active learning in Business Communications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aque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02C8263409A4E938CD84E0B150F02" ma:contentTypeVersion="2" ma:contentTypeDescription="Create a new document." ma:contentTypeScope="" ma:versionID="99a1080f84a4cb48fa6ad558ad66f674">
  <xsd:schema xmlns:xsd="http://www.w3.org/2001/XMLSchema" xmlns:xs="http://www.w3.org/2001/XMLSchema" xmlns:p="http://schemas.microsoft.com/office/2006/metadata/properties" xmlns:ns2="b1935050-f9fd-41c3-9ad3-ea0051941f40" targetNamespace="http://schemas.microsoft.com/office/2006/metadata/properties" ma:root="true" ma:fieldsID="fe1dddeb709b85b2e10972d8928ec02b" ns2:_="">
    <xsd:import namespace="b1935050-f9fd-41c3-9ad3-ea0051941f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935050-f9fd-41c3-9ad3-ea0051941f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6CD5AF-92EA-4152-A1AE-3636DD940A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1935050-f9fd-41c3-9ad3-ea0051941f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DD38AF-7A80-4462-A4E0-7E2CB82EF1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268DD7-1D90-48B0-9F41-1B63BBAB9170}">
  <ds:schemaRefs>
    <ds:schemaRef ds:uri="http://purl.org/dc/terms/"/>
    <ds:schemaRef ds:uri="b1935050-f9fd-41c3-9ad3-ea0051941f40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3325</TotalTime>
  <Words>874</Words>
  <Application>Microsoft Office PowerPoint</Application>
  <PresentationFormat>On-screen Show (16:9)</PresentationFormat>
  <Paragraphs>123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Pangolin</vt:lpstr>
      <vt:lpstr>Inconsolata</vt:lpstr>
      <vt:lpstr>Arial</vt:lpstr>
      <vt:lpstr>Jaques template</vt:lpstr>
      <vt:lpstr>I do, and I understand:  The value of active learning in the classroom</vt:lpstr>
      <vt:lpstr>PowerPoint Presentation</vt:lpstr>
      <vt:lpstr>What is active learning?</vt:lpstr>
      <vt:lpstr>Why is active learning important?</vt:lpstr>
      <vt:lpstr>Why is active learning important?</vt:lpstr>
      <vt:lpstr>Why is active learning important?</vt:lpstr>
      <vt:lpstr>Why is active learning important?</vt:lpstr>
      <vt:lpstr>Active learning methods</vt:lpstr>
      <vt:lpstr>Active learning in Business Communications</vt:lpstr>
      <vt:lpstr>Gizmo activity</vt:lpstr>
      <vt:lpstr>Document review</vt:lpstr>
      <vt:lpstr>Diversity exercise</vt:lpstr>
      <vt:lpstr>Parallel thinking exercise</vt:lpstr>
      <vt:lpstr>Active learning:  dos and don’ts</vt:lpstr>
      <vt:lpstr>Active learning dos</vt:lpstr>
      <vt:lpstr>Active learning don’ts</vt:lpstr>
      <vt:lpstr>Active learning:  what do you do?</vt:lpstr>
      <vt:lpstr>Thank you!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do, and I understand: The value of active learning in the classroom</dc:title>
  <dc:creator>Murphy, Emily</dc:creator>
  <cp:lastModifiedBy>Macy, Katharine</cp:lastModifiedBy>
  <cp:revision>29</cp:revision>
  <cp:lastPrinted>2018-11-07T19:08:26Z</cp:lastPrinted>
  <dcterms:modified xsi:type="dcterms:W3CDTF">2021-02-02T21:22:04Z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0x01010020902C8263409A4E938CD84E0B150F02</vt:lpwstr>
  </property>
</Properties>
</file>