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22"/>
  </p:notesMasterIdLst>
  <p:sldIdLst>
    <p:sldId id="256" r:id="rId2"/>
    <p:sldId id="301" r:id="rId3"/>
    <p:sldId id="295" r:id="rId4"/>
    <p:sldId id="297" r:id="rId5"/>
    <p:sldId id="298" r:id="rId6"/>
    <p:sldId id="299" r:id="rId7"/>
    <p:sldId id="302" r:id="rId8"/>
    <p:sldId id="305" r:id="rId9"/>
    <p:sldId id="306" r:id="rId10"/>
    <p:sldId id="307" r:id="rId11"/>
    <p:sldId id="303" r:id="rId12"/>
    <p:sldId id="309" r:id="rId13"/>
    <p:sldId id="304" r:id="rId14"/>
    <p:sldId id="311" r:id="rId15"/>
    <p:sldId id="310" r:id="rId16"/>
    <p:sldId id="313" r:id="rId17"/>
    <p:sldId id="312" r:id="rId18"/>
    <p:sldId id="308" r:id="rId19"/>
    <p:sldId id="314" r:id="rId20"/>
    <p:sldId id="315" r:id="rId21"/>
  </p:sldIdLst>
  <p:sldSz cx="9144000" cy="5143500" type="screen16x9"/>
  <p:notesSz cx="6858000" cy="9144000"/>
  <p:embeddedFontLst>
    <p:embeddedFont>
      <p:font typeface="Abril Fatface" panose="02000503000000020003" pitchFamily="2" charset="0"/>
      <p:regular r:id="rId23"/>
    </p:embeddedFont>
    <p:embeddedFont>
      <p:font typeface="Montserrat" panose="00000500000000000000" pitchFamily="2" charset="0"/>
      <p:regular r:id="rId24"/>
      <p:bold r:id="rId25"/>
      <p:italic r:id="rId26"/>
      <p:boldItalic r:id="rId27"/>
    </p:embeddedFont>
    <p:embeddedFont>
      <p:font typeface="Oswald" pitchFamily="2" charset="0"/>
      <p:regular r:id="rId28"/>
      <p:bold r:id="rId29"/>
    </p:embeddedFont>
    <p:embeddedFont>
      <p:font typeface="PT Serif" panose="020A0603040505020204" pitchFamily="18" charset="0"/>
      <p:regular r:id="rId30"/>
      <p:bold r:id="rId31"/>
      <p:italic r:id="rId32"/>
      <p:boldItalic r:id="rId33"/>
    </p:embeddedFont>
    <p:embeddedFont>
      <p:font typeface="Verdana" panose="020B060403050404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820C87-7484-45D7-BA84-3CEE724D76BA}" v="1" dt="2024-02-05T19:42:26.905"/>
  </p1510:revLst>
</p1510:revInfo>
</file>

<file path=ppt/tableStyles.xml><?xml version="1.0" encoding="utf-8"?>
<a:tblStyleLst xmlns:a="http://schemas.openxmlformats.org/drawingml/2006/main" def="{A644D327-C8C6-4163-A623-057FE4961991}">
  <a:tblStyle styleId="{A644D327-C8C6-4163-A623-057FE496199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9F84729-DA0B-49D1-B9D5-606E54AD438B}"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397" autoAdjust="0"/>
  </p:normalViewPr>
  <p:slideViewPr>
    <p:cSldViewPr snapToGrid="0">
      <p:cViewPr varScale="1">
        <p:scale>
          <a:sx n="54" d="100"/>
          <a:sy n="54" d="100"/>
        </p:scale>
        <p:origin x="156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font" Target="fonts/font12.fntdata"/><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9A07CF47-A801-4A1F-B564-AEFD18430D17}"/>
    <pc:docChg chg="undo custSel modSld">
      <pc:chgData name="Macy, Katharine" userId="80e598a2-719b-4f78-bac7-529462b04968" providerId="ADAL" clId="{9A07CF47-A801-4A1F-B564-AEFD18430D17}" dt="2023-08-14T19:38:50.791" v="9849" actId="20577"/>
      <pc:docMkLst>
        <pc:docMk/>
      </pc:docMkLst>
      <pc:sldChg chg="modSp mod modNotesTx">
        <pc:chgData name="Macy, Katharine" userId="80e598a2-719b-4f78-bac7-529462b04968" providerId="ADAL" clId="{9A07CF47-A801-4A1F-B564-AEFD18430D17}" dt="2023-07-28T13:08:23.266" v="205" actId="20577"/>
        <pc:sldMkLst>
          <pc:docMk/>
          <pc:sldMk cId="0" sldId="256"/>
        </pc:sldMkLst>
        <pc:spChg chg="mod">
          <ac:chgData name="Macy, Katharine" userId="80e598a2-719b-4f78-bac7-529462b04968" providerId="ADAL" clId="{9A07CF47-A801-4A1F-B564-AEFD18430D17}" dt="2023-07-19T21:16:25.595" v="50" actId="1076"/>
          <ac:spMkLst>
            <pc:docMk/>
            <pc:sldMk cId="0" sldId="256"/>
            <ac:spMk id="5" creationId="{1ED30227-0AC4-BB72-D837-30D94947556C}"/>
          </ac:spMkLst>
        </pc:spChg>
        <pc:spChg chg="mod">
          <ac:chgData name="Macy, Katharine" userId="80e598a2-719b-4f78-bac7-529462b04968" providerId="ADAL" clId="{9A07CF47-A801-4A1F-B564-AEFD18430D17}" dt="2023-07-28T13:07:53.291" v="97" actId="1076"/>
          <ac:spMkLst>
            <pc:docMk/>
            <pc:sldMk cId="0" sldId="256"/>
            <ac:spMk id="257" creationId="{00000000-0000-0000-0000-000000000000}"/>
          </ac:spMkLst>
        </pc:spChg>
      </pc:sldChg>
      <pc:sldChg chg="modSp mod modNotesTx">
        <pc:chgData name="Macy, Katharine" userId="80e598a2-719b-4f78-bac7-529462b04968" providerId="ADAL" clId="{9A07CF47-A801-4A1F-B564-AEFD18430D17}" dt="2023-07-28T13:11:52.904" v="703" actId="20577"/>
        <pc:sldMkLst>
          <pc:docMk/>
          <pc:sldMk cId="597074388" sldId="295"/>
        </pc:sldMkLst>
        <pc:spChg chg="mod">
          <ac:chgData name="Macy, Katharine" userId="80e598a2-719b-4f78-bac7-529462b04968" providerId="ADAL" clId="{9A07CF47-A801-4A1F-B564-AEFD18430D17}" dt="2023-07-28T13:11:52.904" v="703" actId="20577"/>
          <ac:spMkLst>
            <pc:docMk/>
            <pc:sldMk cId="597074388" sldId="295"/>
            <ac:spMk id="318" creationId="{00000000-0000-0000-0000-000000000000}"/>
          </ac:spMkLst>
        </pc:spChg>
      </pc:sldChg>
      <pc:sldChg chg="modSp mod modNotesTx">
        <pc:chgData name="Macy, Katharine" userId="80e598a2-719b-4f78-bac7-529462b04968" providerId="ADAL" clId="{9A07CF47-A801-4A1F-B564-AEFD18430D17}" dt="2023-07-28T13:15:04.682" v="1373" actId="20577"/>
        <pc:sldMkLst>
          <pc:docMk/>
          <pc:sldMk cId="2486749251" sldId="297"/>
        </pc:sldMkLst>
        <pc:graphicFrameChg chg="modGraphic">
          <ac:chgData name="Macy, Katharine" userId="80e598a2-719b-4f78-bac7-529462b04968" providerId="ADAL" clId="{9A07CF47-A801-4A1F-B564-AEFD18430D17}" dt="2023-07-19T21:11:21.581" v="11" actId="2711"/>
          <ac:graphicFrameMkLst>
            <pc:docMk/>
            <pc:sldMk cId="2486749251" sldId="297"/>
            <ac:graphicFrameMk id="350" creationId="{00000000-0000-0000-0000-000000000000}"/>
          </ac:graphicFrameMkLst>
        </pc:graphicFrameChg>
      </pc:sldChg>
      <pc:sldChg chg="modSp mod modNotesTx">
        <pc:chgData name="Macy, Katharine" userId="80e598a2-719b-4f78-bac7-529462b04968" providerId="ADAL" clId="{9A07CF47-A801-4A1F-B564-AEFD18430D17}" dt="2023-07-28T13:18:27.098" v="2030" actId="20577"/>
        <pc:sldMkLst>
          <pc:docMk/>
          <pc:sldMk cId="788055361" sldId="298"/>
        </pc:sldMkLst>
        <pc:spChg chg="mod">
          <ac:chgData name="Macy, Katharine" userId="80e598a2-719b-4f78-bac7-529462b04968" providerId="ADAL" clId="{9A07CF47-A801-4A1F-B564-AEFD18430D17}" dt="2023-07-19T21:11:31.361" v="12" actId="2711"/>
          <ac:spMkLst>
            <pc:docMk/>
            <pc:sldMk cId="788055361" sldId="298"/>
            <ac:spMk id="319" creationId="{00000000-0000-0000-0000-000000000000}"/>
          </ac:spMkLst>
        </pc:spChg>
      </pc:sldChg>
      <pc:sldChg chg="modSp mod modNotesTx">
        <pc:chgData name="Macy, Katharine" userId="80e598a2-719b-4f78-bac7-529462b04968" providerId="ADAL" clId="{9A07CF47-A801-4A1F-B564-AEFD18430D17}" dt="2023-08-14T19:32:59.437" v="9798" actId="20577"/>
        <pc:sldMkLst>
          <pc:docMk/>
          <pc:sldMk cId="3452922616" sldId="299"/>
        </pc:sldMkLst>
        <pc:spChg chg="mod">
          <ac:chgData name="Macy, Katharine" userId="80e598a2-719b-4f78-bac7-529462b04968" providerId="ADAL" clId="{9A07CF47-A801-4A1F-B564-AEFD18430D17}" dt="2023-07-28T13:10:02.162" v="358" actId="20577"/>
          <ac:spMkLst>
            <pc:docMk/>
            <pc:sldMk cId="3452922616" sldId="299"/>
            <ac:spMk id="317" creationId="{00000000-0000-0000-0000-000000000000}"/>
          </ac:spMkLst>
        </pc:spChg>
        <pc:spChg chg="mod">
          <ac:chgData name="Macy, Katharine" userId="80e598a2-719b-4f78-bac7-529462b04968" providerId="ADAL" clId="{9A07CF47-A801-4A1F-B564-AEFD18430D17}" dt="2023-07-28T13:23:26.580" v="2862" actId="20577"/>
          <ac:spMkLst>
            <pc:docMk/>
            <pc:sldMk cId="3452922616" sldId="299"/>
            <ac:spMk id="320" creationId="{00000000-0000-0000-0000-000000000000}"/>
          </ac:spMkLst>
        </pc:spChg>
      </pc:sldChg>
      <pc:sldChg chg="modSp mod modNotesTx">
        <pc:chgData name="Macy, Katharine" userId="80e598a2-719b-4f78-bac7-529462b04968" providerId="ADAL" clId="{9A07CF47-A801-4A1F-B564-AEFD18430D17}" dt="2023-07-28T13:10:36.709" v="440" actId="20577"/>
        <pc:sldMkLst>
          <pc:docMk/>
          <pc:sldMk cId="714110896" sldId="301"/>
        </pc:sldMkLst>
        <pc:spChg chg="mod">
          <ac:chgData name="Macy, Katharine" userId="80e598a2-719b-4f78-bac7-529462b04968" providerId="ADAL" clId="{9A07CF47-A801-4A1F-B564-AEFD18430D17}" dt="2023-07-28T13:08:40.807" v="233" actId="20577"/>
          <ac:spMkLst>
            <pc:docMk/>
            <pc:sldMk cId="714110896" sldId="301"/>
            <ac:spMk id="279" creationId="{00000000-0000-0000-0000-000000000000}"/>
          </ac:spMkLst>
        </pc:spChg>
        <pc:spChg chg="mod">
          <ac:chgData name="Macy, Katharine" userId="80e598a2-719b-4f78-bac7-529462b04968" providerId="ADAL" clId="{9A07CF47-A801-4A1F-B564-AEFD18430D17}" dt="2023-07-28T13:09:36.814" v="326" actId="20577"/>
          <ac:spMkLst>
            <pc:docMk/>
            <pc:sldMk cId="714110896" sldId="301"/>
            <ac:spMk id="280" creationId="{00000000-0000-0000-0000-000000000000}"/>
          </ac:spMkLst>
        </pc:spChg>
      </pc:sldChg>
      <pc:sldChg chg="modSp mod modNotesTx">
        <pc:chgData name="Macy, Katharine" userId="80e598a2-719b-4f78-bac7-529462b04968" providerId="ADAL" clId="{9A07CF47-A801-4A1F-B564-AEFD18430D17}" dt="2023-07-28T13:24:43.197" v="3029" actId="20577"/>
        <pc:sldMkLst>
          <pc:docMk/>
          <pc:sldMk cId="943433314" sldId="302"/>
        </pc:sldMkLst>
        <pc:spChg chg="mod">
          <ac:chgData name="Macy, Katharine" userId="80e598a2-719b-4f78-bac7-529462b04968" providerId="ADAL" clId="{9A07CF47-A801-4A1F-B564-AEFD18430D17}" dt="2023-07-19T21:12:32.748" v="16" actId="2711"/>
          <ac:spMkLst>
            <pc:docMk/>
            <pc:sldMk cId="943433314" sldId="302"/>
            <ac:spMk id="280" creationId="{00000000-0000-0000-0000-000000000000}"/>
          </ac:spMkLst>
        </pc:spChg>
      </pc:sldChg>
      <pc:sldChg chg="modSp mod modNotesTx">
        <pc:chgData name="Macy, Katharine" userId="80e598a2-719b-4f78-bac7-529462b04968" providerId="ADAL" clId="{9A07CF47-A801-4A1F-B564-AEFD18430D17}" dt="2023-07-28T13:44:24.604" v="5708" actId="20577"/>
        <pc:sldMkLst>
          <pc:docMk/>
          <pc:sldMk cId="2506648910" sldId="303"/>
        </pc:sldMkLst>
        <pc:spChg chg="mod">
          <ac:chgData name="Macy, Katharine" userId="80e598a2-719b-4f78-bac7-529462b04968" providerId="ADAL" clId="{9A07CF47-A801-4A1F-B564-AEFD18430D17}" dt="2023-07-19T21:13:50.524" v="24" actId="2711"/>
          <ac:spMkLst>
            <pc:docMk/>
            <pc:sldMk cId="2506648910" sldId="303"/>
            <ac:spMk id="280" creationId="{00000000-0000-0000-0000-000000000000}"/>
          </ac:spMkLst>
        </pc:spChg>
      </pc:sldChg>
      <pc:sldChg chg="modSp mod modNotesTx">
        <pc:chgData name="Macy, Katharine" userId="80e598a2-719b-4f78-bac7-529462b04968" providerId="ADAL" clId="{9A07CF47-A801-4A1F-B564-AEFD18430D17}" dt="2023-07-28T13:49:21.213" v="6599" actId="20577"/>
        <pc:sldMkLst>
          <pc:docMk/>
          <pc:sldMk cId="1571945599" sldId="304"/>
        </pc:sldMkLst>
        <pc:spChg chg="mod">
          <ac:chgData name="Macy, Katharine" userId="80e598a2-719b-4f78-bac7-529462b04968" providerId="ADAL" clId="{9A07CF47-A801-4A1F-B564-AEFD18430D17}" dt="2023-07-28T13:48:20.189" v="6415" actId="20577"/>
          <ac:spMkLst>
            <pc:docMk/>
            <pc:sldMk cId="1571945599" sldId="304"/>
            <ac:spMk id="280" creationId="{00000000-0000-0000-0000-000000000000}"/>
          </ac:spMkLst>
        </pc:spChg>
      </pc:sldChg>
      <pc:sldChg chg="modSp mod modNotesTx">
        <pc:chgData name="Macy, Katharine" userId="80e598a2-719b-4f78-bac7-529462b04968" providerId="ADAL" clId="{9A07CF47-A801-4A1F-B564-AEFD18430D17}" dt="2023-08-14T19:34:47.806" v="9816" actId="20577"/>
        <pc:sldMkLst>
          <pc:docMk/>
          <pc:sldMk cId="2460034172" sldId="305"/>
        </pc:sldMkLst>
        <pc:spChg chg="mod">
          <ac:chgData name="Macy, Katharine" userId="80e598a2-719b-4f78-bac7-529462b04968" providerId="ADAL" clId="{9A07CF47-A801-4A1F-B564-AEFD18430D17}" dt="2023-07-19T21:13:10.402" v="20" actId="20577"/>
          <ac:spMkLst>
            <pc:docMk/>
            <pc:sldMk cId="2460034172" sldId="305"/>
            <ac:spMk id="3" creationId="{3CA38570-A288-79D9-99C1-9EE86E02CD0B}"/>
          </ac:spMkLst>
        </pc:spChg>
      </pc:sldChg>
      <pc:sldChg chg="modSp mod modNotesTx">
        <pc:chgData name="Macy, Katharine" userId="80e598a2-719b-4f78-bac7-529462b04968" providerId="ADAL" clId="{9A07CF47-A801-4A1F-B564-AEFD18430D17}" dt="2023-08-14T19:35:30.304" v="9820" actId="20577"/>
        <pc:sldMkLst>
          <pc:docMk/>
          <pc:sldMk cId="4227093569" sldId="306"/>
        </pc:sldMkLst>
        <pc:spChg chg="mod">
          <ac:chgData name="Macy, Katharine" userId="80e598a2-719b-4f78-bac7-529462b04968" providerId="ADAL" clId="{9A07CF47-A801-4A1F-B564-AEFD18430D17}" dt="2023-07-19T21:13:20.971" v="21" actId="2711"/>
          <ac:spMkLst>
            <pc:docMk/>
            <pc:sldMk cId="4227093569" sldId="306"/>
            <ac:spMk id="3" creationId="{4FBEB102-BC75-A45A-1E92-CBE0FCACEC01}"/>
          </ac:spMkLst>
        </pc:spChg>
        <pc:spChg chg="mod">
          <ac:chgData name="Macy, Katharine" userId="80e598a2-719b-4f78-bac7-529462b04968" providerId="ADAL" clId="{9A07CF47-A801-4A1F-B564-AEFD18430D17}" dt="2023-07-19T21:13:28.155" v="22" actId="2711"/>
          <ac:spMkLst>
            <pc:docMk/>
            <pc:sldMk cId="4227093569" sldId="306"/>
            <ac:spMk id="4" creationId="{3F7E1090-9F6E-786C-2D14-56354FF9C3F3}"/>
          </ac:spMkLst>
        </pc:spChg>
        <pc:spChg chg="mod">
          <ac:chgData name="Macy, Katharine" userId="80e598a2-719b-4f78-bac7-529462b04968" providerId="ADAL" clId="{9A07CF47-A801-4A1F-B564-AEFD18430D17}" dt="2023-07-19T21:13:35.339" v="23" actId="2711"/>
          <ac:spMkLst>
            <pc:docMk/>
            <pc:sldMk cId="4227093569" sldId="306"/>
            <ac:spMk id="5" creationId="{0B4AEBC0-418C-AB94-1509-3B72A80BA9C3}"/>
          </ac:spMkLst>
        </pc:spChg>
      </pc:sldChg>
      <pc:sldChg chg="modNotesTx">
        <pc:chgData name="Macy, Katharine" userId="80e598a2-719b-4f78-bac7-529462b04968" providerId="ADAL" clId="{9A07CF47-A801-4A1F-B564-AEFD18430D17}" dt="2023-08-14T19:35:37.097" v="9821" actId="20577"/>
        <pc:sldMkLst>
          <pc:docMk/>
          <pc:sldMk cId="3952803190" sldId="307"/>
        </pc:sldMkLst>
      </pc:sldChg>
      <pc:sldChg chg="modSp mod modNotesTx">
        <pc:chgData name="Macy, Katharine" userId="80e598a2-719b-4f78-bac7-529462b04968" providerId="ADAL" clId="{9A07CF47-A801-4A1F-B564-AEFD18430D17}" dt="2023-07-28T14:02:57.798" v="9175" actId="20577"/>
        <pc:sldMkLst>
          <pc:docMk/>
          <pc:sldMk cId="3471988013" sldId="308"/>
        </pc:sldMkLst>
        <pc:spChg chg="mod">
          <ac:chgData name="Macy, Katharine" userId="80e598a2-719b-4f78-bac7-529462b04968" providerId="ADAL" clId="{9A07CF47-A801-4A1F-B564-AEFD18430D17}" dt="2023-07-19T21:15:33.517" v="42" actId="14100"/>
          <ac:spMkLst>
            <pc:docMk/>
            <pc:sldMk cId="3471988013" sldId="308"/>
            <ac:spMk id="3" creationId="{A3255C7C-34AB-19F1-2E4A-EE2BA70D2229}"/>
          </ac:spMkLst>
        </pc:spChg>
      </pc:sldChg>
      <pc:sldChg chg="modSp mod modNotesTx">
        <pc:chgData name="Macy, Katharine" userId="80e598a2-719b-4f78-bac7-529462b04968" providerId="ADAL" clId="{9A07CF47-A801-4A1F-B564-AEFD18430D17}" dt="2023-08-14T19:36:20.622" v="9848" actId="20577"/>
        <pc:sldMkLst>
          <pc:docMk/>
          <pc:sldMk cId="2817413225" sldId="309"/>
        </pc:sldMkLst>
        <pc:spChg chg="mod">
          <ac:chgData name="Macy, Katharine" userId="80e598a2-719b-4f78-bac7-529462b04968" providerId="ADAL" clId="{9A07CF47-A801-4A1F-B564-AEFD18430D17}" dt="2023-07-28T13:47:13.886" v="6239" actId="20577"/>
          <ac:spMkLst>
            <pc:docMk/>
            <pc:sldMk cId="2817413225" sldId="309"/>
            <ac:spMk id="3" creationId="{EA90F239-5A7F-4510-9243-BB357F9735FA}"/>
          </ac:spMkLst>
        </pc:spChg>
      </pc:sldChg>
      <pc:sldChg chg="modSp mod modNotesTx">
        <pc:chgData name="Macy, Katharine" userId="80e598a2-719b-4f78-bac7-529462b04968" providerId="ADAL" clId="{9A07CF47-A801-4A1F-B564-AEFD18430D17}" dt="2023-07-28T13:58:12.105" v="8408" actId="5793"/>
        <pc:sldMkLst>
          <pc:docMk/>
          <pc:sldMk cId="3895928215" sldId="310"/>
        </pc:sldMkLst>
        <pc:spChg chg="mod">
          <ac:chgData name="Macy, Katharine" userId="80e598a2-719b-4f78-bac7-529462b04968" providerId="ADAL" clId="{9A07CF47-A801-4A1F-B564-AEFD18430D17}" dt="2023-07-19T21:14:37.354" v="33" actId="207"/>
          <ac:spMkLst>
            <pc:docMk/>
            <pc:sldMk cId="3895928215" sldId="310"/>
            <ac:spMk id="2" creationId="{0BB28354-4751-F038-54D7-4CF969BE5D3D}"/>
          </ac:spMkLst>
        </pc:spChg>
        <pc:spChg chg="mod">
          <ac:chgData name="Macy, Katharine" userId="80e598a2-719b-4f78-bac7-529462b04968" providerId="ADAL" clId="{9A07CF47-A801-4A1F-B564-AEFD18430D17}" dt="2023-07-28T13:55:55.867" v="7989" actId="20577"/>
          <ac:spMkLst>
            <pc:docMk/>
            <pc:sldMk cId="3895928215" sldId="310"/>
            <ac:spMk id="3" creationId="{4A8CD3BB-DAB5-323A-4CE6-270A97A9C4A0}"/>
          </ac:spMkLst>
        </pc:spChg>
        <pc:spChg chg="mod">
          <ac:chgData name="Macy, Katharine" userId="80e598a2-719b-4f78-bac7-529462b04968" providerId="ADAL" clId="{9A07CF47-A801-4A1F-B564-AEFD18430D17}" dt="2023-07-19T21:15:00.094" v="37" actId="14100"/>
          <ac:spMkLst>
            <pc:docMk/>
            <pc:sldMk cId="3895928215" sldId="310"/>
            <ac:spMk id="4" creationId="{78EAB7B7-EA6E-C7F3-D101-5DF8D2C45368}"/>
          </ac:spMkLst>
        </pc:spChg>
      </pc:sldChg>
      <pc:sldChg chg="modSp mod modNotesTx">
        <pc:chgData name="Macy, Katharine" userId="80e598a2-719b-4f78-bac7-529462b04968" providerId="ADAL" clId="{9A07CF47-A801-4A1F-B564-AEFD18430D17}" dt="2023-07-28T13:54:23.766" v="7726" actId="20577"/>
        <pc:sldMkLst>
          <pc:docMk/>
          <pc:sldMk cId="979322071" sldId="311"/>
        </pc:sldMkLst>
        <pc:spChg chg="mod">
          <ac:chgData name="Macy, Katharine" userId="80e598a2-719b-4f78-bac7-529462b04968" providerId="ADAL" clId="{9A07CF47-A801-4A1F-B564-AEFD18430D17}" dt="2023-07-19T21:14:17.904" v="29" actId="404"/>
          <ac:spMkLst>
            <pc:docMk/>
            <pc:sldMk cId="979322071" sldId="311"/>
            <ac:spMk id="3" creationId="{7A8FF63F-E86C-D572-FFCD-F5C2597D923B}"/>
          </ac:spMkLst>
        </pc:spChg>
        <pc:spChg chg="mod">
          <ac:chgData name="Macy, Katharine" userId="80e598a2-719b-4f78-bac7-529462b04968" providerId="ADAL" clId="{9A07CF47-A801-4A1F-B564-AEFD18430D17}" dt="2023-07-19T21:14:28.427" v="32" actId="20577"/>
          <ac:spMkLst>
            <pc:docMk/>
            <pc:sldMk cId="979322071" sldId="311"/>
            <ac:spMk id="4" creationId="{0C392856-1333-711E-15FD-DE7F18D551A0}"/>
          </ac:spMkLst>
        </pc:spChg>
      </pc:sldChg>
      <pc:sldChg chg="modSp mod modNotesTx">
        <pc:chgData name="Macy, Katharine" userId="80e598a2-719b-4f78-bac7-529462b04968" providerId="ADAL" clId="{9A07CF47-A801-4A1F-B564-AEFD18430D17}" dt="2023-07-28T14:01:37.446" v="8914" actId="20577"/>
        <pc:sldMkLst>
          <pc:docMk/>
          <pc:sldMk cId="1259364178" sldId="312"/>
        </pc:sldMkLst>
        <pc:spChg chg="mod">
          <ac:chgData name="Macy, Katharine" userId="80e598a2-719b-4f78-bac7-529462b04968" providerId="ADAL" clId="{9A07CF47-A801-4A1F-B564-AEFD18430D17}" dt="2023-07-28T14:01:29.280" v="8873" actId="20577"/>
          <ac:spMkLst>
            <pc:docMk/>
            <pc:sldMk cId="1259364178" sldId="312"/>
            <ac:spMk id="3" creationId="{5200893C-4451-4AB3-4B5E-9990A835B4BE}"/>
          </ac:spMkLst>
        </pc:spChg>
      </pc:sldChg>
      <pc:sldChg chg="modSp mod modNotesTx">
        <pc:chgData name="Macy, Katharine" userId="80e598a2-719b-4f78-bac7-529462b04968" providerId="ADAL" clId="{9A07CF47-A801-4A1F-B564-AEFD18430D17}" dt="2023-07-28T13:59:02.043" v="8543" actId="20577"/>
        <pc:sldMkLst>
          <pc:docMk/>
          <pc:sldMk cId="520101561" sldId="313"/>
        </pc:sldMkLst>
        <pc:spChg chg="mod">
          <ac:chgData name="Macy, Katharine" userId="80e598a2-719b-4f78-bac7-529462b04968" providerId="ADAL" clId="{9A07CF47-A801-4A1F-B564-AEFD18430D17}" dt="2023-07-28T13:59:02.043" v="8543" actId="20577"/>
          <ac:spMkLst>
            <pc:docMk/>
            <pc:sldMk cId="520101561" sldId="313"/>
            <ac:spMk id="280" creationId="{00000000-0000-0000-0000-000000000000}"/>
          </ac:spMkLst>
        </pc:spChg>
      </pc:sldChg>
      <pc:sldChg chg="modSp mod modNotesTx">
        <pc:chgData name="Macy, Katharine" userId="80e598a2-719b-4f78-bac7-529462b04968" providerId="ADAL" clId="{9A07CF47-A801-4A1F-B564-AEFD18430D17}" dt="2023-08-14T19:38:50.791" v="9849" actId="20577"/>
        <pc:sldMkLst>
          <pc:docMk/>
          <pc:sldMk cId="446177116" sldId="314"/>
        </pc:sldMkLst>
        <pc:spChg chg="mod">
          <ac:chgData name="Macy, Katharine" userId="80e598a2-719b-4f78-bac7-529462b04968" providerId="ADAL" clId="{9A07CF47-A801-4A1F-B564-AEFD18430D17}" dt="2023-07-28T14:03:51.687" v="9301" actId="20577"/>
          <ac:spMkLst>
            <pc:docMk/>
            <pc:sldMk cId="446177116" sldId="314"/>
            <ac:spMk id="3" creationId="{27EBEEFB-BE54-E66C-76FA-7DD3AC645A71}"/>
          </ac:spMkLst>
        </pc:spChg>
      </pc:sldChg>
      <pc:sldChg chg="modSp mod modNotesTx">
        <pc:chgData name="Macy, Katharine" userId="80e598a2-719b-4f78-bac7-529462b04968" providerId="ADAL" clId="{9A07CF47-A801-4A1F-B564-AEFD18430D17}" dt="2023-07-28T14:05:39.526" v="9788" actId="20577"/>
        <pc:sldMkLst>
          <pc:docMk/>
          <pc:sldMk cId="660667588" sldId="315"/>
        </pc:sldMkLst>
        <pc:spChg chg="mod">
          <ac:chgData name="Macy, Katharine" userId="80e598a2-719b-4f78-bac7-529462b04968" providerId="ADAL" clId="{9A07CF47-A801-4A1F-B564-AEFD18430D17}" dt="2023-07-19T21:15:52.992" v="45" actId="14100"/>
          <ac:spMkLst>
            <pc:docMk/>
            <pc:sldMk cId="660667588" sldId="315"/>
            <ac:spMk id="47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Finding Vendor Financial Statements. This is the second video in the lesson Negotiation Preparation Part 3 of the foundations module.</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When reviewing the financial reports, a challenge you often will face is that scholarly journal publishing may be only one division of the company. You may need to dig deeply within the reports to isolate the data about the publishing operation (or other operation focused on libraries). </a:t>
            </a:r>
          </a:p>
        </p:txBody>
      </p:sp>
    </p:spTree>
    <p:extLst>
      <p:ext uri="{BB962C8B-B14F-4D97-AF65-F5344CB8AC3E}">
        <p14:creationId xmlns:p14="http://schemas.microsoft.com/office/powerpoint/2010/main" val="1979531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most difficult type of publishers to research are those that are private for-profit company. Information may be scant.</a:t>
            </a:r>
            <a:endParaRPr dirty="0"/>
          </a:p>
        </p:txBody>
      </p:sp>
    </p:spTree>
    <p:extLst>
      <p:ext uri="{BB962C8B-B14F-4D97-AF65-F5344CB8AC3E}">
        <p14:creationId xmlns:p14="http://schemas.microsoft.com/office/powerpoint/2010/main" val="2572260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best place to start is by searching business databases you subscribe to. Some of the ones with the best information on private companies are </a:t>
            </a:r>
            <a:r>
              <a:rPr lang="en-US" dirty="0" err="1"/>
              <a:t>Privco</a:t>
            </a:r>
            <a:r>
              <a:rPr lang="en-US" dirty="0"/>
              <a:t>, Pitchbook, ORBIS, and business profile databases like D&amp;B Hoovers, </a:t>
            </a:r>
            <a:r>
              <a:rPr lang="en-US" dirty="0" err="1"/>
              <a:t>Mergent</a:t>
            </a:r>
            <a:r>
              <a:rPr lang="en-US" dirty="0"/>
              <a:t>, S&amp;P </a:t>
            </a:r>
            <a:r>
              <a:rPr lang="en-US" dirty="0" err="1"/>
              <a:t>Netadvantage</a:t>
            </a:r>
            <a:r>
              <a:rPr lang="en-US" dirty="0"/>
              <a:t> (S&amp;P Capital IQ). You will likely find the most information on companies that have issued bonds for debt funding.</a:t>
            </a:r>
          </a:p>
          <a:p>
            <a:r>
              <a:rPr lang="en-US" dirty="0"/>
              <a:t>You can also search your article databases for news articles about the company and their top executives.</a:t>
            </a:r>
          </a:p>
        </p:txBody>
      </p:sp>
    </p:spTree>
    <p:extLst>
      <p:ext uri="{BB962C8B-B14F-4D97-AF65-F5344CB8AC3E}">
        <p14:creationId xmlns:p14="http://schemas.microsoft.com/office/powerpoint/2010/main" val="392601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Non-profit research has more available information due to the required government filings to keep their non-profit tax status.</a:t>
            </a:r>
            <a:endParaRPr dirty="0"/>
          </a:p>
        </p:txBody>
      </p:sp>
    </p:spTree>
    <p:extLst>
      <p:ext uri="{BB962C8B-B14F-4D97-AF65-F5344CB8AC3E}">
        <p14:creationId xmlns:p14="http://schemas.microsoft.com/office/powerpoint/2010/main" val="8375275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There are two types of financial reports you may find. </a:t>
            </a:r>
          </a:p>
          <a:p>
            <a:r>
              <a:rPr lang="en-US" dirty="0"/>
              <a:t>The first is the annual report. These are written for nonprofit board members, donors, and society members (if that is applicable). Often these provide consolidated financial statements as well as detail of different operating divisions (for example publishing and membership). These are audited results. Smaller societies may not publish this type of report. They may only make the 990 form available.</a:t>
            </a:r>
          </a:p>
          <a:p>
            <a:r>
              <a:rPr lang="en-US" dirty="0"/>
              <a:t>The 990 is an IRS financial reporting form required of US-based non-profits. They may not match the annual report due to different reporting metrics definitions and they may not go into the detail to isolate publishing. They may be inconsistently prepared especially if you are dealing with a smaller organization.</a:t>
            </a:r>
          </a:p>
        </p:txBody>
      </p:sp>
    </p:spTree>
    <p:extLst>
      <p:ext uri="{BB962C8B-B14F-4D97-AF65-F5344CB8AC3E}">
        <p14:creationId xmlns:p14="http://schemas.microsoft.com/office/powerpoint/2010/main" val="2184815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To find annual reports I suggest going to the nonprofit organization’s website. This is often found under “About Us” but also look for: annual reports, financials, press releases, governance. Sometimes you have to use the website’s search function.</a:t>
            </a:r>
          </a:p>
          <a:p>
            <a:pPr marL="139700" indent="0">
              <a:buNone/>
            </a:pPr>
            <a:endParaRPr lang="en-US" dirty="0"/>
          </a:p>
          <a:p>
            <a:pPr marL="139700" indent="0">
              <a:buNone/>
            </a:pPr>
            <a:r>
              <a:rPr lang="en-US" dirty="0"/>
              <a:t>To find 990s, places to search are the nonprofit organization’s website, </a:t>
            </a:r>
            <a:r>
              <a:rPr lang="en-US" dirty="0" err="1"/>
              <a:t>Guidestar</a:t>
            </a:r>
            <a:r>
              <a:rPr lang="en-US" dirty="0"/>
              <a:t> which has limited access for free, and </a:t>
            </a:r>
            <a:r>
              <a:rPr lang="en-US" dirty="0" err="1"/>
              <a:t>Propublica</a:t>
            </a:r>
            <a:r>
              <a:rPr lang="en-US" dirty="0"/>
              <a:t> is an open resource. </a:t>
            </a:r>
            <a:r>
              <a:rPr lang="en-US" dirty="0" err="1"/>
              <a:t>Guidestart</a:t>
            </a:r>
            <a:r>
              <a:rPr lang="en-US" dirty="0"/>
              <a:t> and </a:t>
            </a:r>
            <a:r>
              <a:rPr lang="en-US" dirty="0" err="1"/>
              <a:t>Propublica</a:t>
            </a:r>
            <a:r>
              <a:rPr lang="en-US" dirty="0"/>
              <a:t> are the easiest to search. You should always check both as they have different update cycles.</a:t>
            </a:r>
          </a:p>
          <a:p>
            <a:endParaRPr lang="en-US" dirty="0"/>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You might be wondering about finding information on foreign non-profits – they often have similar requires to a 990 but through whatever government agency manages that for them. A good place to start is to go the main website of the non-profit.</a:t>
            </a:r>
          </a:p>
        </p:txBody>
      </p:sp>
    </p:spTree>
    <p:extLst>
      <p:ext uri="{BB962C8B-B14F-4D97-AF65-F5344CB8AC3E}">
        <p14:creationId xmlns:p14="http://schemas.microsoft.com/office/powerpoint/2010/main" val="3403676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 have a few more tips for locating information on vendors and using this for negotiations</a:t>
            </a:r>
            <a:endParaRPr dirty="0"/>
          </a:p>
        </p:txBody>
      </p:sp>
    </p:spTree>
    <p:extLst>
      <p:ext uri="{BB962C8B-B14F-4D97-AF65-F5344CB8AC3E}">
        <p14:creationId xmlns:p14="http://schemas.microsoft.com/office/powerpoint/2010/main" val="3763473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First off, it’s a good idea to look at least three years, if not 5 years of financial data so you can spot trends. Look beyond just financial numbers. Notice changes employee count and number of journals. Does the discussion indicate changes in how revenue from selling to libraries is generated?</a:t>
            </a:r>
          </a:p>
        </p:txBody>
      </p:sp>
    </p:spTree>
    <p:extLst>
      <p:ext uri="{BB962C8B-B14F-4D97-AF65-F5344CB8AC3E}">
        <p14:creationId xmlns:p14="http://schemas.microsoft.com/office/powerpoint/2010/main" val="386061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 great resource when you don’t have time to dive deeply into the financials of publishers is the landscape analysis. It can help you quickly identify financial trends and provide meaningful context.</a:t>
            </a:r>
          </a:p>
        </p:txBody>
      </p:sp>
    </p:spTree>
    <p:extLst>
      <p:ext uri="{BB962C8B-B14F-4D97-AF65-F5344CB8AC3E}">
        <p14:creationId xmlns:p14="http://schemas.microsoft.com/office/powerpoint/2010/main" val="1596656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Research into financial reports will provide insight on how the vendor may behave.</a:t>
            </a:r>
          </a:p>
          <a:p>
            <a:r>
              <a:rPr lang="en-US" dirty="0"/>
              <a:t>Will they be aggressive and price up?</a:t>
            </a:r>
          </a:p>
          <a:p>
            <a:r>
              <a:rPr lang="en-US" dirty="0"/>
              <a:t>Will they be more likely to concede in order to </a:t>
            </a:r>
            <a:r>
              <a:rPr lang="en-US"/>
              <a:t>keep you</a:t>
            </a:r>
            <a:r>
              <a:rPr lang="en-US" dirty="0"/>
              <a:t>?</a:t>
            </a:r>
          </a:p>
          <a:p>
            <a:r>
              <a:rPr lang="en-US" dirty="0"/>
              <a:t>This enables you to predict the minimum the vendor may sell to you. You may want to draft two zones of possible agreements, one based on aggressiveness and one on concessions.</a:t>
            </a:r>
          </a:p>
          <a:p>
            <a:r>
              <a:rPr lang="en-US" dirty="0"/>
              <a:t>As you learn more during the negotiation you will likely need to adjust your estimate.</a:t>
            </a:r>
          </a:p>
          <a:p>
            <a:r>
              <a:rPr lang="en-US" dirty="0"/>
              <a:t>I’m sure that some of you are now saying – great, I can find this information but how do I understand it. The next video in this lesson will cover understanding financial information.</a:t>
            </a:r>
          </a:p>
        </p:txBody>
      </p:sp>
    </p:spTree>
    <p:extLst>
      <p:ext uri="{BB962C8B-B14F-4D97-AF65-F5344CB8AC3E}">
        <p14:creationId xmlns:p14="http://schemas.microsoft.com/office/powerpoint/2010/main" val="2525685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Ownership is public or private </a:t>
            </a:r>
          </a:p>
          <a:p>
            <a:pPr marL="0" lvl="0" indent="0" algn="l" rtl="0">
              <a:spcBef>
                <a:spcPts val="0"/>
              </a:spcBef>
              <a:spcAft>
                <a:spcPts val="0"/>
              </a:spcAft>
              <a:buNone/>
            </a:pPr>
            <a:r>
              <a:rPr lang="en-US" dirty="0"/>
              <a:t>And these entities are either operating for-profit or are non-profit</a:t>
            </a:r>
            <a:endParaRPr dirty="0"/>
          </a:p>
        </p:txBody>
      </p:sp>
    </p:spTree>
    <p:extLst>
      <p:ext uri="{BB962C8B-B14F-4D97-AF65-F5344CB8AC3E}">
        <p14:creationId xmlns:p14="http://schemas.microsoft.com/office/powerpoint/2010/main" val="7486933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 name="Google Shape;474;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 are the credits for this presentation.</a:t>
            </a:r>
            <a:endParaRPr dirty="0"/>
          </a:p>
        </p:txBody>
      </p:sp>
    </p:spTree>
    <p:extLst>
      <p:ext uri="{BB962C8B-B14F-4D97-AF65-F5344CB8AC3E}">
        <p14:creationId xmlns:p14="http://schemas.microsoft.com/office/powerpoint/2010/main" val="3911800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Public ownership is a company that is traded on a public stock exchange. They are required to file annual financial statements to government agencies and as a result the information available is abundant.</a:t>
            </a:r>
            <a:endParaRPr dirty="0"/>
          </a:p>
        </p:txBody>
      </p:sp>
    </p:spTree>
    <p:extLst>
      <p:ext uri="{BB962C8B-B14F-4D97-AF65-F5344CB8AC3E}">
        <p14:creationId xmlns:p14="http://schemas.microsoft.com/office/powerpoint/2010/main" val="2725065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Major library vendors with public Ownership in 2023 are RELX group which has the subsidiaries Elsevier, LexisNexis, and </a:t>
            </a:r>
            <a:r>
              <a:rPr lang="en-US" dirty="0" err="1"/>
              <a:t>Bepress</a:t>
            </a:r>
            <a:r>
              <a:rPr lang="en-US" dirty="0"/>
              <a:t> to name a few. Clarivate which includes the subsidiaries Clarivate, ProQuest, </a:t>
            </a:r>
            <a:r>
              <a:rPr lang="en-US" dirty="0" err="1"/>
              <a:t>ExLibris</a:t>
            </a:r>
            <a:r>
              <a:rPr lang="en-US" dirty="0"/>
              <a:t>, and Alexander Street. Informa which has Taylor &amp; Francis, and Wiley which has Wiley-Blackwell. The corresponding ticker symbol can be used to search business databases, financial news websites, and EDGAR (the database the SEC maintains with all public filings from the companies).</a:t>
            </a:r>
            <a:endParaRPr dirty="0"/>
          </a:p>
        </p:txBody>
      </p:sp>
    </p:spTree>
    <p:extLst>
      <p:ext uri="{BB962C8B-B14F-4D97-AF65-F5344CB8AC3E}">
        <p14:creationId xmlns:p14="http://schemas.microsoft.com/office/powerpoint/2010/main" val="2180445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For our purposes when I say private ownership, I’m referring to for-profit companies that are privately owned. They are often fully or partially funded by private equity. They are the hardest to research since they are not required to make financial information public. However, they sometimes issue debt in the form of bonds which allows some information to be gathered which can be found in business databases. Examples of privately owned for-profit vendors include Sage, EBSCO, Emerald Publishing, </a:t>
            </a:r>
            <a:r>
              <a:rPr lang="en-US" dirty="0" err="1"/>
              <a:t>SyrsiDynix</a:t>
            </a:r>
            <a:r>
              <a:rPr lang="en-US" dirty="0"/>
              <a:t>, and Cengage.</a:t>
            </a:r>
            <a:endParaRPr dirty="0"/>
          </a:p>
        </p:txBody>
      </p:sp>
    </p:spTree>
    <p:extLst>
      <p:ext uri="{BB962C8B-B14F-4D97-AF65-F5344CB8AC3E}">
        <p14:creationId xmlns:p14="http://schemas.microsoft.com/office/powerpoint/2010/main" val="1516497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Some vendors are non-profit organizations. Often, they are scholarly societies that manage their own publishing. (Some scholarly societies outsource their publishing to for-profit companies like Elsevier, Wiley, Sage, Taylor &amp; Francis, etc.) Non-profits based in the US are required to file 990s which include financial information. You can often find audited financial statements and 990s on their websites.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Examples of non-profit publishers are the American Chemical Society (ACS), American Psychological Association (APA), Institute of Electrical and Electronics Engineers (IEEE), American Medical Association (JAMA), and ITHAKA (JSTOR).</a:t>
            </a:r>
            <a:endParaRPr dirty="0"/>
          </a:p>
        </p:txBody>
      </p:sp>
    </p:spTree>
    <p:extLst>
      <p:ext uri="{BB962C8B-B14F-4D97-AF65-F5344CB8AC3E}">
        <p14:creationId xmlns:p14="http://schemas.microsoft.com/office/powerpoint/2010/main" val="3281746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Public company research allows you to find abundant information.</a:t>
            </a:r>
            <a:endParaRPr dirty="0"/>
          </a:p>
        </p:txBody>
      </p:sp>
    </p:spTree>
    <p:extLst>
      <p:ext uri="{BB962C8B-B14F-4D97-AF65-F5344CB8AC3E}">
        <p14:creationId xmlns:p14="http://schemas.microsoft.com/office/powerpoint/2010/main" val="426557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Their corporate website is a great place to start. Usually, you will find annual reports under the “About” section or the “Investors” section of the website. Sometimes you will find this in a menu at the top of a webpage, but it may be hidden toward the bottom.</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You will often find a PDF of a highly produced annual report, which business librarians sometimes call the glossy. It will have audited financials as well as discussion. This is produced for current and potential investors, so it is going to work to show the company in the most positive light. Understand that, as you read and context the company puts around the audited financial numbers. </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You often will also find a 10-K (for US based entities) or a 20-F (For non-US entities) whose financial numbers will match what is in the glossy (unless there is a currency change! – watch out for that when doing research on foreign entities). These reports are much denser, but the management discussion can provide you insights you might not see in the glossy.</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Another great free resource is EDGAR </a:t>
            </a:r>
            <a:r>
              <a:rPr lang="en-US" sz="1100" b="0" i="0" u="none" strike="noStrike" cap="none" dirty="0">
                <a:solidFill>
                  <a:srgbClr val="000000"/>
                </a:solidFill>
                <a:latin typeface="Arial"/>
                <a:cs typeface="Arial"/>
                <a:sym typeface="Arial"/>
              </a:rPr>
              <a:t>stands for Electronic Data Gathering, Analysis, and Retrieval system and it is the system that public companies submit required filings to the US Securities and Exchange Commission. You can find 10-K and 20-F.</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I also suggest searching Business Databases if you have them available, because they consolidate information quickly into downloadable spreadsheets. Examples of business databases: Bloomberg, </a:t>
            </a:r>
            <a:r>
              <a:rPr lang="en-US" sz="1100" dirty="0" err="1"/>
              <a:t>Mergent</a:t>
            </a:r>
            <a:r>
              <a:rPr lang="en-US" sz="1100" dirty="0"/>
              <a:t>, D&amp;B Hoover’s, and S&amp;P Capital IQ. Talk to your business librarian.</a:t>
            </a:r>
          </a:p>
          <a:p>
            <a:pPr marL="139700" indent="0">
              <a:buNone/>
            </a:pPr>
            <a:endParaRPr lang="en-US" dirty="0"/>
          </a:p>
        </p:txBody>
      </p:sp>
    </p:spTree>
    <p:extLst>
      <p:ext uri="{BB962C8B-B14F-4D97-AF65-F5344CB8AC3E}">
        <p14:creationId xmlns:p14="http://schemas.microsoft.com/office/powerpoint/2010/main" val="1747650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 just want to quickly review the differences between the reports I’ve mentioned.</a:t>
            </a:r>
          </a:p>
          <a:p>
            <a:r>
              <a:rPr lang="en-US" dirty="0"/>
              <a:t>First is the annual report. This is polished report with a lengthy narrative that is designed to mail to stockholders and potential investors. It is written to inform as well as influence. Business librarians sometimes call it the glossy.</a:t>
            </a:r>
          </a:p>
          <a:p>
            <a:r>
              <a:rPr lang="en-US" dirty="0"/>
              <a:t>The 10-K is also referred to as the annual report, but it is a highly structured audited form submitted to the US Security &amp; Exchange Commission (the SEC) reporting on performance through the EDGAR system.</a:t>
            </a:r>
          </a:p>
          <a:p>
            <a:r>
              <a:rPr lang="en-US" dirty="0"/>
              <a:t>The 20-F is filed with the SEC by all “foreign private issuers” of stock with listed equity shares on exchanges in the US.</a:t>
            </a:r>
          </a:p>
        </p:txBody>
      </p:sp>
    </p:spTree>
    <p:extLst>
      <p:ext uri="{BB962C8B-B14F-4D97-AF65-F5344CB8AC3E}">
        <p14:creationId xmlns:p14="http://schemas.microsoft.com/office/powerpoint/2010/main" val="2600452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20"/>
        <p:cNvGrpSpPr/>
        <p:nvPr/>
      </p:nvGrpSpPr>
      <p:grpSpPr>
        <a:xfrm>
          <a:off x="0" y="0"/>
          <a:ext cx="0" cy="0"/>
          <a:chOff x="0" y="0"/>
          <a:chExt cx="0" cy="0"/>
        </a:xfrm>
      </p:grpSpPr>
      <p:sp>
        <p:nvSpPr>
          <p:cNvPr id="21" name="Google Shape;21;p2"/>
          <p:cNvSpPr/>
          <p:nvPr/>
        </p:nvSpPr>
        <p:spPr>
          <a:xfrm>
            <a:off x="8142711" y="3918330"/>
            <a:ext cx="943913" cy="1337393"/>
          </a:xfrm>
          <a:prstGeom prst="rect">
            <a:avLst/>
          </a:prstGeom>
        </p:spPr>
        <p:txBody>
          <a:bodyPr>
            <a:prstTxWarp prst="textPlain">
              <a:avLst/>
            </a:prstTxWarp>
          </a:bodyPr>
          <a:lstStyle/>
          <a:p>
            <a:pPr lvl="0" algn="ctr"/>
            <a:r>
              <a:rPr b="1" i="0">
                <a:ln>
                  <a:noFill/>
                </a:ln>
                <a:solidFill>
                  <a:srgbClr val="00BFC9">
                    <a:alpha val="45000"/>
                  </a:srgbClr>
                </a:solidFill>
                <a:latin typeface="Montserrat"/>
              </a:rPr>
              <a:t>5</a:t>
            </a:r>
          </a:p>
        </p:txBody>
      </p:sp>
      <p:sp>
        <p:nvSpPr>
          <p:cNvPr id="22" name="Google Shape;22;p2"/>
          <p:cNvSpPr/>
          <p:nvPr/>
        </p:nvSpPr>
        <p:spPr>
          <a:xfrm>
            <a:off x="8246778" y="1061814"/>
            <a:ext cx="565397" cy="794636"/>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3</a:t>
            </a:r>
          </a:p>
        </p:txBody>
      </p:sp>
      <p:sp>
        <p:nvSpPr>
          <p:cNvPr id="23" name="Google Shape;23;p2"/>
          <p:cNvSpPr/>
          <p:nvPr/>
        </p:nvSpPr>
        <p:spPr>
          <a:xfrm>
            <a:off x="7302238" y="4554392"/>
            <a:ext cx="623239" cy="668562"/>
          </a:xfrm>
          <a:prstGeom prst="rect">
            <a:avLst/>
          </a:prstGeom>
        </p:spPr>
        <p:txBody>
          <a:bodyPr>
            <a:prstTxWarp prst="textPlain">
              <a:avLst/>
            </a:prstTxWarp>
          </a:bodyPr>
          <a:lstStyle/>
          <a:p>
            <a:pPr lvl="0" algn="ctr"/>
            <a:r>
              <a:rPr b="1" i="0">
                <a:ln>
                  <a:noFill/>
                </a:ln>
                <a:solidFill>
                  <a:srgbClr val="00FFFF">
                    <a:alpha val="13460"/>
                  </a:srgbClr>
                </a:solidFill>
                <a:latin typeface="Montserrat"/>
              </a:rPr>
              <a:t>€</a:t>
            </a:r>
          </a:p>
        </p:txBody>
      </p:sp>
      <p:sp>
        <p:nvSpPr>
          <p:cNvPr id="24" name="Google Shape;24;p2"/>
          <p:cNvSpPr/>
          <p:nvPr/>
        </p:nvSpPr>
        <p:spPr>
          <a:xfrm>
            <a:off x="8812176" y="313545"/>
            <a:ext cx="505297" cy="649408"/>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9</a:t>
            </a:r>
          </a:p>
        </p:txBody>
      </p:sp>
      <p:sp>
        <p:nvSpPr>
          <p:cNvPr id="25" name="Google Shape;25;p2"/>
          <p:cNvSpPr/>
          <p:nvPr/>
        </p:nvSpPr>
        <p:spPr>
          <a:xfrm>
            <a:off x="7486177" y="4101249"/>
            <a:ext cx="218857" cy="338539"/>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7</a:t>
            </a:r>
          </a:p>
        </p:txBody>
      </p:sp>
      <p:sp>
        <p:nvSpPr>
          <p:cNvPr id="26" name="Google Shape;26;p2"/>
          <p:cNvSpPr/>
          <p:nvPr/>
        </p:nvSpPr>
        <p:spPr>
          <a:xfrm>
            <a:off x="6980299" y="-88163"/>
            <a:ext cx="707299" cy="1056471"/>
          </a:xfrm>
          <a:prstGeom prst="rect">
            <a:avLst/>
          </a:prstGeom>
        </p:spPr>
        <p:txBody>
          <a:bodyPr>
            <a:prstTxWarp prst="textPlain">
              <a:avLst/>
            </a:prstTxWarp>
          </a:bodyPr>
          <a:lstStyle/>
          <a:p>
            <a:pPr lvl="0" algn="ctr"/>
            <a:r>
              <a:rPr b="1" i="0">
                <a:ln>
                  <a:noFill/>
                </a:ln>
                <a:solidFill>
                  <a:srgbClr val="00BFC9">
                    <a:alpha val="45000"/>
                  </a:srgbClr>
                </a:solidFill>
                <a:latin typeface="Montserrat"/>
              </a:rPr>
              <a:t>$</a:t>
            </a:r>
          </a:p>
        </p:txBody>
      </p:sp>
      <p:sp>
        <p:nvSpPr>
          <p:cNvPr id="27" name="Google Shape;27;p2"/>
          <p:cNvSpPr/>
          <p:nvPr/>
        </p:nvSpPr>
        <p:spPr>
          <a:xfrm>
            <a:off x="8353588" y="325842"/>
            <a:ext cx="315620" cy="436345"/>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a:t>
            </a:r>
          </a:p>
        </p:txBody>
      </p:sp>
      <p:sp>
        <p:nvSpPr>
          <p:cNvPr id="28" name="Google Shape;28;p2"/>
          <p:cNvSpPr/>
          <p:nvPr/>
        </p:nvSpPr>
        <p:spPr>
          <a:xfrm>
            <a:off x="7687616" y="916471"/>
            <a:ext cx="245359" cy="453113"/>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1</a:t>
            </a:r>
          </a:p>
        </p:txBody>
      </p:sp>
      <p:sp>
        <p:nvSpPr>
          <p:cNvPr id="29" name="Google Shape;29;p2"/>
          <p:cNvSpPr/>
          <p:nvPr/>
        </p:nvSpPr>
        <p:spPr>
          <a:xfrm>
            <a:off x="8637153" y="2924174"/>
            <a:ext cx="816948" cy="1106134"/>
          </a:xfrm>
          <a:prstGeom prst="rect">
            <a:avLst/>
          </a:prstGeom>
        </p:spPr>
        <p:txBody>
          <a:bodyPr>
            <a:prstTxWarp prst="textPlain">
              <a:avLst/>
            </a:prstTxWarp>
          </a:bodyPr>
          <a:lstStyle/>
          <a:p>
            <a:pPr lvl="0" algn="ctr"/>
            <a:r>
              <a:rPr b="1" i="0">
                <a:ln>
                  <a:noFill/>
                </a:ln>
                <a:solidFill>
                  <a:srgbClr val="00FFFF">
                    <a:alpha val="13460"/>
                  </a:srgbClr>
                </a:solidFill>
                <a:latin typeface="Montserrat"/>
              </a:rPr>
              <a:t>8</a:t>
            </a:r>
          </a:p>
        </p:txBody>
      </p:sp>
      <p:sp>
        <p:nvSpPr>
          <p:cNvPr id="30" name="Google Shape;30;p2"/>
          <p:cNvSpPr/>
          <p:nvPr/>
        </p:nvSpPr>
        <p:spPr>
          <a:xfrm rot="-5400000">
            <a:off x="6840000" y="4568068"/>
            <a:ext cx="417000" cy="3285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rot="5400000">
            <a:off x="6496124" y="-12475"/>
            <a:ext cx="589800" cy="4071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8208235" y="3375182"/>
            <a:ext cx="218854" cy="309865"/>
          </a:xfrm>
          <a:prstGeom prst="rect">
            <a:avLst/>
          </a:prstGeom>
        </p:spPr>
        <p:txBody>
          <a:bodyPr>
            <a:prstTxWarp prst="textPlain">
              <a:avLst/>
            </a:prstTxWarp>
          </a:bodyPr>
          <a:lstStyle/>
          <a:p>
            <a:pPr lvl="0" algn="ctr"/>
            <a:r>
              <a:rPr b="1" i="0">
                <a:ln>
                  <a:noFill/>
                </a:ln>
                <a:solidFill>
                  <a:srgbClr val="6AA84F"/>
                </a:solidFill>
                <a:latin typeface="Montserrat"/>
              </a:rPr>
              <a:t>2</a:t>
            </a:r>
          </a:p>
        </p:txBody>
      </p:sp>
      <p:sp>
        <p:nvSpPr>
          <p:cNvPr id="33" name="Google Shape;33;p2"/>
          <p:cNvSpPr/>
          <p:nvPr/>
        </p:nvSpPr>
        <p:spPr>
          <a:xfrm>
            <a:off x="8013853" y="659316"/>
            <a:ext cx="258850" cy="308994"/>
          </a:xfrm>
          <a:prstGeom prst="rect">
            <a:avLst/>
          </a:prstGeom>
        </p:spPr>
        <p:txBody>
          <a:bodyPr>
            <a:prstTxWarp prst="textPlain">
              <a:avLst/>
            </a:prstTxWarp>
          </a:bodyPr>
          <a:lstStyle/>
          <a:p>
            <a:pPr lvl="0" algn="ctr"/>
            <a:r>
              <a:rPr b="0" i="0">
                <a:ln>
                  <a:noFill/>
                </a:ln>
                <a:solidFill>
                  <a:srgbClr val="6AA84F"/>
                </a:solidFill>
                <a:latin typeface="Abril Fatface"/>
              </a:rPr>
              <a:t>0</a:t>
            </a:r>
          </a:p>
        </p:txBody>
      </p:sp>
      <p:sp>
        <p:nvSpPr>
          <p:cNvPr id="34" name="Google Shape;34;p2"/>
          <p:cNvSpPr/>
          <p:nvPr/>
        </p:nvSpPr>
        <p:spPr>
          <a:xfrm>
            <a:off x="7828438" y="4163755"/>
            <a:ext cx="206506" cy="213544"/>
          </a:xfrm>
          <a:prstGeom prst="rect">
            <a:avLst/>
          </a:prstGeom>
        </p:spPr>
        <p:txBody>
          <a:bodyPr>
            <a:prstTxWarp prst="textPlain">
              <a:avLst/>
            </a:prstTxWarp>
          </a:bodyPr>
          <a:lstStyle/>
          <a:p>
            <a:pPr lvl="0" algn="ctr"/>
            <a:r>
              <a:rPr b="1" i="0">
                <a:ln>
                  <a:noFill/>
                </a:ln>
                <a:solidFill>
                  <a:srgbClr val="6AA84F"/>
                </a:solidFill>
                <a:latin typeface="Montserrat"/>
              </a:rPr>
              <a:t>¥</a:t>
            </a:r>
          </a:p>
        </p:txBody>
      </p:sp>
      <p:sp>
        <p:nvSpPr>
          <p:cNvPr id="35" name="Google Shape;35;p2"/>
          <p:cNvSpPr/>
          <p:nvPr/>
        </p:nvSpPr>
        <p:spPr>
          <a:xfrm>
            <a:off x="8003439" y="1292797"/>
            <a:ext cx="172864" cy="211167"/>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4</a:t>
            </a:r>
          </a:p>
        </p:txBody>
      </p:sp>
      <p:sp>
        <p:nvSpPr>
          <p:cNvPr id="36" name="Google Shape;36;p2"/>
          <p:cNvSpPr/>
          <p:nvPr/>
        </p:nvSpPr>
        <p:spPr>
          <a:xfrm>
            <a:off x="7939495" y="-95340"/>
            <a:ext cx="476421" cy="661142"/>
          </a:xfrm>
          <a:prstGeom prst="rect">
            <a:avLst/>
          </a:prstGeom>
        </p:spPr>
        <p:txBody>
          <a:bodyPr>
            <a:prstTxWarp prst="textPlain">
              <a:avLst/>
            </a:prstTxWarp>
          </a:bodyPr>
          <a:lstStyle/>
          <a:p>
            <a:pPr lvl="0" algn="ctr"/>
            <a:r>
              <a:rPr b="1" i="0">
                <a:ln>
                  <a:noFill/>
                </a:ln>
                <a:solidFill>
                  <a:srgbClr val="00FFFF">
                    <a:alpha val="13460"/>
                  </a:srgbClr>
                </a:solidFill>
                <a:latin typeface="Montserrat"/>
              </a:rPr>
              <a:t>6</a:t>
            </a:r>
          </a:p>
        </p:txBody>
      </p:sp>
      <p:sp>
        <p:nvSpPr>
          <p:cNvPr id="37" name="Google Shape;37;p2"/>
          <p:cNvSpPr/>
          <p:nvPr/>
        </p:nvSpPr>
        <p:spPr>
          <a:xfrm>
            <a:off x="7709340" y="156126"/>
            <a:ext cx="64053" cy="158205"/>
          </a:xfrm>
          <a:prstGeom prst="rect">
            <a:avLst/>
          </a:prstGeom>
        </p:spPr>
        <p:txBody>
          <a:bodyPr>
            <a:prstTxWarp prst="textPlain">
              <a:avLst/>
            </a:prstTxWarp>
          </a:bodyPr>
          <a:lstStyle/>
          <a:p>
            <a:pPr lvl="0" algn="ctr"/>
            <a:r>
              <a:rPr b="1" i="0">
                <a:ln>
                  <a:noFill/>
                </a:ln>
                <a:solidFill>
                  <a:srgbClr val="6AA84F"/>
                </a:solidFill>
                <a:latin typeface="Montserrat"/>
              </a:rPr>
              <a:t>1</a:t>
            </a:r>
          </a:p>
        </p:txBody>
      </p:sp>
      <p:sp>
        <p:nvSpPr>
          <p:cNvPr id="38" name="Google Shape;38;p2"/>
          <p:cNvSpPr/>
          <p:nvPr/>
        </p:nvSpPr>
        <p:spPr>
          <a:xfrm>
            <a:off x="9017902" y="4284544"/>
            <a:ext cx="121390" cy="166376"/>
          </a:xfrm>
          <a:prstGeom prst="rect">
            <a:avLst/>
          </a:prstGeom>
        </p:spPr>
        <p:txBody>
          <a:bodyPr>
            <a:prstTxWarp prst="textPlain">
              <a:avLst/>
            </a:prstTxWarp>
          </a:bodyPr>
          <a:lstStyle/>
          <a:p>
            <a:pPr lvl="0" algn="ctr"/>
            <a:r>
              <a:rPr b="1" i="0">
                <a:ln>
                  <a:noFill/>
                </a:ln>
                <a:solidFill>
                  <a:srgbClr val="6AA84F"/>
                </a:solidFill>
                <a:latin typeface="Montserrat"/>
              </a:rPr>
              <a:t>4</a:t>
            </a:r>
          </a:p>
        </p:txBody>
      </p:sp>
      <p:sp>
        <p:nvSpPr>
          <p:cNvPr id="39" name="Google Shape;39;p2"/>
          <p:cNvSpPr/>
          <p:nvPr/>
        </p:nvSpPr>
        <p:spPr>
          <a:xfrm>
            <a:off x="8736528" y="68644"/>
            <a:ext cx="172852" cy="251573"/>
          </a:xfrm>
          <a:prstGeom prst="rect">
            <a:avLst/>
          </a:prstGeom>
        </p:spPr>
        <p:txBody>
          <a:bodyPr>
            <a:prstTxWarp prst="textPlain">
              <a:avLst/>
            </a:prstTxWarp>
          </a:bodyPr>
          <a:lstStyle/>
          <a:p>
            <a:pPr lvl="0" algn="ctr"/>
            <a:r>
              <a:rPr b="0" i="0">
                <a:ln>
                  <a:noFill/>
                </a:ln>
                <a:solidFill>
                  <a:srgbClr val="6AA84F"/>
                </a:solidFill>
                <a:latin typeface="Abril Fatface"/>
              </a:rPr>
              <a:t>5</a:t>
            </a:r>
          </a:p>
        </p:txBody>
      </p:sp>
      <p:sp>
        <p:nvSpPr>
          <p:cNvPr id="40" name="Google Shape;40;p2"/>
          <p:cNvSpPr/>
          <p:nvPr/>
        </p:nvSpPr>
        <p:spPr>
          <a:xfrm>
            <a:off x="9053841" y="1122374"/>
            <a:ext cx="172853" cy="222146"/>
          </a:xfrm>
          <a:prstGeom prst="rect">
            <a:avLst/>
          </a:prstGeom>
        </p:spPr>
        <p:txBody>
          <a:bodyPr>
            <a:prstTxWarp prst="textPlain">
              <a:avLst/>
            </a:prstTxWarp>
          </a:bodyPr>
          <a:lstStyle/>
          <a:p>
            <a:pPr lvl="0" algn="ctr"/>
            <a:r>
              <a:rPr b="0" i="0">
                <a:ln>
                  <a:noFill/>
                </a:ln>
                <a:solidFill>
                  <a:srgbClr val="6AA84F"/>
                </a:solidFill>
                <a:latin typeface="Abril Fatface"/>
              </a:rPr>
              <a:t>8</a:t>
            </a:r>
          </a:p>
        </p:txBody>
      </p:sp>
      <p:sp>
        <p:nvSpPr>
          <p:cNvPr id="41" name="Google Shape;41;p2"/>
          <p:cNvSpPr txBox="1">
            <a:spLocks noGrp="1"/>
          </p:cNvSpPr>
          <p:nvPr>
            <p:ph type="ctrTitle"/>
          </p:nvPr>
        </p:nvSpPr>
        <p:spPr>
          <a:xfrm>
            <a:off x="1661700" y="1991825"/>
            <a:ext cx="5820600" cy="1159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dk1"/>
              </a:buClr>
              <a:buSzPts val="4800"/>
              <a:buNone/>
              <a:defRPr sz="4800">
                <a:solidFill>
                  <a:schemeClr val="dk1"/>
                </a:solidFill>
              </a:defRPr>
            </a:lvl1pPr>
            <a:lvl2pPr lvl="1" algn="ctr">
              <a:spcBef>
                <a:spcPts val="0"/>
              </a:spcBef>
              <a:spcAft>
                <a:spcPts val="0"/>
              </a:spcAft>
              <a:buClr>
                <a:schemeClr val="dk1"/>
              </a:buClr>
              <a:buSzPts val="4800"/>
              <a:buNone/>
              <a:defRPr sz="4800">
                <a:solidFill>
                  <a:schemeClr val="dk1"/>
                </a:solidFill>
              </a:defRPr>
            </a:lvl2pPr>
            <a:lvl3pPr lvl="2" algn="ctr">
              <a:spcBef>
                <a:spcPts val="0"/>
              </a:spcBef>
              <a:spcAft>
                <a:spcPts val="0"/>
              </a:spcAft>
              <a:buClr>
                <a:schemeClr val="dk1"/>
              </a:buClr>
              <a:buSzPts val="4800"/>
              <a:buNone/>
              <a:defRPr sz="4800">
                <a:solidFill>
                  <a:schemeClr val="dk1"/>
                </a:solidFill>
              </a:defRPr>
            </a:lvl3pPr>
            <a:lvl4pPr lvl="3" algn="ctr">
              <a:spcBef>
                <a:spcPts val="0"/>
              </a:spcBef>
              <a:spcAft>
                <a:spcPts val="0"/>
              </a:spcAft>
              <a:buClr>
                <a:schemeClr val="dk1"/>
              </a:buClr>
              <a:buSzPts val="4800"/>
              <a:buNone/>
              <a:defRPr sz="4800">
                <a:solidFill>
                  <a:schemeClr val="dk1"/>
                </a:solidFill>
              </a:defRPr>
            </a:lvl4pPr>
            <a:lvl5pPr lvl="4" algn="ctr">
              <a:spcBef>
                <a:spcPts val="0"/>
              </a:spcBef>
              <a:spcAft>
                <a:spcPts val="0"/>
              </a:spcAft>
              <a:buClr>
                <a:schemeClr val="dk1"/>
              </a:buClr>
              <a:buSzPts val="4800"/>
              <a:buNone/>
              <a:defRPr sz="4800">
                <a:solidFill>
                  <a:schemeClr val="dk1"/>
                </a:solidFill>
              </a:defRPr>
            </a:lvl5pPr>
            <a:lvl6pPr lvl="5" algn="ctr">
              <a:spcBef>
                <a:spcPts val="0"/>
              </a:spcBef>
              <a:spcAft>
                <a:spcPts val="0"/>
              </a:spcAft>
              <a:buClr>
                <a:schemeClr val="dk1"/>
              </a:buClr>
              <a:buSzPts val="4800"/>
              <a:buNone/>
              <a:defRPr sz="4800">
                <a:solidFill>
                  <a:schemeClr val="dk1"/>
                </a:solidFill>
              </a:defRPr>
            </a:lvl6pPr>
            <a:lvl7pPr lvl="6" algn="ctr">
              <a:spcBef>
                <a:spcPts val="0"/>
              </a:spcBef>
              <a:spcAft>
                <a:spcPts val="0"/>
              </a:spcAft>
              <a:buClr>
                <a:schemeClr val="dk1"/>
              </a:buClr>
              <a:buSzPts val="4800"/>
              <a:buNone/>
              <a:defRPr sz="4800">
                <a:solidFill>
                  <a:schemeClr val="dk1"/>
                </a:solidFill>
              </a:defRPr>
            </a:lvl7pPr>
            <a:lvl8pPr lvl="7" algn="ctr">
              <a:spcBef>
                <a:spcPts val="0"/>
              </a:spcBef>
              <a:spcAft>
                <a:spcPts val="0"/>
              </a:spcAft>
              <a:buClr>
                <a:schemeClr val="dk1"/>
              </a:buClr>
              <a:buSzPts val="4800"/>
              <a:buNone/>
              <a:defRPr sz="4800">
                <a:solidFill>
                  <a:schemeClr val="dk1"/>
                </a:solidFill>
              </a:defRPr>
            </a:lvl8pPr>
            <a:lvl9pPr lvl="8" algn="ctr">
              <a:spcBef>
                <a:spcPts val="0"/>
              </a:spcBef>
              <a:spcAft>
                <a:spcPts val="0"/>
              </a:spcAft>
              <a:buClr>
                <a:schemeClr val="dk1"/>
              </a:buClr>
              <a:buSzPts val="4800"/>
              <a:buNone/>
              <a:defRPr sz="4800">
                <a:solidFill>
                  <a:schemeClr val="dk1"/>
                </a:solidFill>
              </a:defRPr>
            </a:lvl9pPr>
          </a:lstStyle>
          <a:p>
            <a:endParaRPr/>
          </a:p>
        </p:txBody>
      </p:sp>
      <p:sp>
        <p:nvSpPr>
          <p:cNvPr id="42" name="Google Shape;42;p2"/>
          <p:cNvSpPr/>
          <p:nvPr/>
        </p:nvSpPr>
        <p:spPr>
          <a:xfrm>
            <a:off x="240789" y="-249878"/>
            <a:ext cx="1325150" cy="1838954"/>
          </a:xfrm>
          <a:prstGeom prst="rect">
            <a:avLst/>
          </a:prstGeom>
        </p:spPr>
        <p:txBody>
          <a:bodyPr>
            <a:prstTxWarp prst="textPlain">
              <a:avLst/>
            </a:prstTxWarp>
          </a:bodyPr>
          <a:lstStyle/>
          <a:p>
            <a:pPr lvl="0" algn="ctr"/>
            <a:r>
              <a:rPr b="1" i="0">
                <a:ln>
                  <a:noFill/>
                </a:ln>
                <a:solidFill>
                  <a:srgbClr val="00BFC9">
                    <a:alpha val="45000"/>
                  </a:srgbClr>
                </a:solidFill>
                <a:latin typeface="Montserrat"/>
              </a:rPr>
              <a:t>6</a:t>
            </a:r>
          </a:p>
        </p:txBody>
      </p:sp>
      <p:sp>
        <p:nvSpPr>
          <p:cNvPr id="43" name="Google Shape;43;p2"/>
          <p:cNvSpPr/>
          <p:nvPr/>
        </p:nvSpPr>
        <p:spPr>
          <a:xfrm>
            <a:off x="1462669" y="359548"/>
            <a:ext cx="684178" cy="835807"/>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4</a:t>
            </a:r>
          </a:p>
        </p:txBody>
      </p:sp>
      <p:sp>
        <p:nvSpPr>
          <p:cNvPr id="44" name="Google Shape;44;p2"/>
          <p:cNvSpPr/>
          <p:nvPr/>
        </p:nvSpPr>
        <p:spPr>
          <a:xfrm>
            <a:off x="-145673" y="1499255"/>
            <a:ext cx="545851" cy="815317"/>
          </a:xfrm>
          <a:prstGeom prst="rect">
            <a:avLst/>
          </a:prstGeom>
        </p:spPr>
        <p:txBody>
          <a:bodyPr>
            <a:prstTxWarp prst="textPlain">
              <a:avLst/>
            </a:prstTxWarp>
          </a:bodyPr>
          <a:lstStyle/>
          <a:p>
            <a:pPr lvl="0" algn="ctr"/>
            <a:r>
              <a:rPr b="1" i="0">
                <a:ln>
                  <a:noFill/>
                </a:ln>
                <a:solidFill>
                  <a:srgbClr val="00FFFF">
                    <a:alpha val="13460"/>
                  </a:srgbClr>
                </a:solidFill>
                <a:latin typeface="Montserrat"/>
              </a:rPr>
              <a:t>$</a:t>
            </a:r>
          </a:p>
        </p:txBody>
      </p:sp>
      <p:sp>
        <p:nvSpPr>
          <p:cNvPr id="45" name="Google Shape;45;p2"/>
          <p:cNvSpPr/>
          <p:nvPr/>
        </p:nvSpPr>
        <p:spPr>
          <a:xfrm>
            <a:off x="468639" y="3330899"/>
            <a:ext cx="596301" cy="711807"/>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0</a:t>
            </a:r>
          </a:p>
        </p:txBody>
      </p:sp>
      <p:sp>
        <p:nvSpPr>
          <p:cNvPr id="46" name="Google Shape;46;p2"/>
          <p:cNvSpPr/>
          <p:nvPr/>
        </p:nvSpPr>
        <p:spPr>
          <a:xfrm>
            <a:off x="2715924" y="4728432"/>
            <a:ext cx="422823" cy="543418"/>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8</a:t>
            </a:r>
          </a:p>
        </p:txBody>
      </p:sp>
      <p:sp>
        <p:nvSpPr>
          <p:cNvPr id="47" name="Google Shape;47;p2"/>
          <p:cNvSpPr/>
          <p:nvPr/>
        </p:nvSpPr>
        <p:spPr>
          <a:xfrm>
            <a:off x="857004" y="4218046"/>
            <a:ext cx="948321" cy="1017281"/>
          </a:xfrm>
          <a:prstGeom prst="rect">
            <a:avLst/>
          </a:prstGeom>
        </p:spPr>
        <p:txBody>
          <a:bodyPr>
            <a:prstTxWarp prst="textPlain">
              <a:avLst/>
            </a:prstTxWarp>
          </a:bodyPr>
          <a:lstStyle/>
          <a:p>
            <a:pPr lvl="0" algn="ctr"/>
            <a:r>
              <a:rPr b="1" i="0">
                <a:ln>
                  <a:noFill/>
                </a:ln>
                <a:solidFill>
                  <a:srgbClr val="00BFC9">
                    <a:alpha val="45000"/>
                  </a:srgbClr>
                </a:solidFill>
                <a:latin typeface="Montserrat"/>
              </a:rPr>
              <a:t>€</a:t>
            </a:r>
          </a:p>
        </p:txBody>
      </p:sp>
      <p:sp>
        <p:nvSpPr>
          <p:cNvPr id="48" name="Google Shape;48;p2"/>
          <p:cNvSpPr/>
          <p:nvPr/>
        </p:nvSpPr>
        <p:spPr>
          <a:xfrm>
            <a:off x="6477124" y="659323"/>
            <a:ext cx="375994" cy="418413"/>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a:t>
            </a:r>
          </a:p>
        </p:txBody>
      </p:sp>
      <p:sp>
        <p:nvSpPr>
          <p:cNvPr id="49" name="Google Shape;49;p2"/>
          <p:cNvSpPr/>
          <p:nvPr/>
        </p:nvSpPr>
        <p:spPr>
          <a:xfrm>
            <a:off x="2001208" y="4048123"/>
            <a:ext cx="340184" cy="496651"/>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2</a:t>
            </a:r>
          </a:p>
        </p:txBody>
      </p:sp>
      <p:sp>
        <p:nvSpPr>
          <p:cNvPr id="50" name="Google Shape;50;p2"/>
          <p:cNvSpPr/>
          <p:nvPr/>
        </p:nvSpPr>
        <p:spPr>
          <a:xfrm>
            <a:off x="-202825" y="3641301"/>
            <a:ext cx="863938" cy="1198949"/>
          </a:xfrm>
          <a:prstGeom prst="rect">
            <a:avLst/>
          </a:prstGeom>
        </p:spPr>
        <p:txBody>
          <a:bodyPr>
            <a:prstTxWarp prst="textPlain">
              <a:avLst/>
            </a:prstTxWarp>
          </a:bodyPr>
          <a:lstStyle/>
          <a:p>
            <a:pPr lvl="0" algn="ctr"/>
            <a:r>
              <a:rPr b="1" i="0">
                <a:ln>
                  <a:noFill/>
                </a:ln>
                <a:solidFill>
                  <a:srgbClr val="00FFFF">
                    <a:alpha val="13460"/>
                  </a:srgbClr>
                </a:solidFill>
                <a:latin typeface="Montserrat"/>
              </a:rPr>
              <a:t>9</a:t>
            </a:r>
          </a:p>
        </p:txBody>
      </p:sp>
      <p:sp>
        <p:nvSpPr>
          <p:cNvPr id="51" name="Google Shape;51;p2"/>
          <p:cNvSpPr/>
          <p:nvPr/>
        </p:nvSpPr>
        <p:spPr>
          <a:xfrm rot="-5400000">
            <a:off x="1953573" y="-64893"/>
            <a:ext cx="756300" cy="5958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rot="5400000">
            <a:off x="2309286" y="4286696"/>
            <a:ext cx="746700" cy="5151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909496" y="3809336"/>
            <a:ext cx="234870" cy="332106"/>
          </a:xfrm>
          <a:prstGeom prst="rect">
            <a:avLst/>
          </a:prstGeom>
        </p:spPr>
        <p:txBody>
          <a:bodyPr>
            <a:prstTxWarp prst="textPlain">
              <a:avLst/>
            </a:prstTxWarp>
          </a:bodyPr>
          <a:lstStyle/>
          <a:p>
            <a:pPr lvl="0" algn="ctr"/>
            <a:r>
              <a:rPr b="1" i="0">
                <a:ln>
                  <a:noFill/>
                </a:ln>
                <a:solidFill>
                  <a:srgbClr val="6AA84F"/>
                </a:solidFill>
                <a:latin typeface="Montserrat"/>
              </a:rPr>
              <a:t>3</a:t>
            </a:r>
          </a:p>
        </p:txBody>
      </p:sp>
      <p:sp>
        <p:nvSpPr>
          <p:cNvPr id="54" name="Google Shape;54;p2"/>
          <p:cNvSpPr/>
          <p:nvPr/>
        </p:nvSpPr>
        <p:spPr>
          <a:xfrm>
            <a:off x="180514" y="977226"/>
            <a:ext cx="178753" cy="330110"/>
          </a:xfrm>
          <a:prstGeom prst="rect">
            <a:avLst/>
          </a:prstGeom>
        </p:spPr>
        <p:txBody>
          <a:bodyPr>
            <a:prstTxWarp prst="textPlain">
              <a:avLst/>
            </a:prstTxWarp>
          </a:bodyPr>
          <a:lstStyle/>
          <a:p>
            <a:pPr lvl="0" algn="ctr"/>
            <a:r>
              <a:rPr b="0" i="0">
                <a:ln>
                  <a:noFill/>
                </a:ln>
                <a:solidFill>
                  <a:srgbClr val="6AA84F"/>
                </a:solidFill>
                <a:latin typeface="Abril Fatface"/>
              </a:rPr>
              <a:t>1</a:t>
            </a:r>
          </a:p>
        </p:txBody>
      </p:sp>
      <p:sp>
        <p:nvSpPr>
          <p:cNvPr id="55" name="Google Shape;55;p2"/>
          <p:cNvSpPr/>
          <p:nvPr/>
        </p:nvSpPr>
        <p:spPr>
          <a:xfrm>
            <a:off x="2001208" y="4738570"/>
            <a:ext cx="172436" cy="245058"/>
          </a:xfrm>
          <a:prstGeom prst="rect">
            <a:avLst/>
          </a:prstGeom>
        </p:spPr>
        <p:txBody>
          <a:bodyPr>
            <a:prstTxWarp prst="textPlain">
              <a:avLst/>
            </a:prstTxWarp>
          </a:bodyPr>
          <a:lstStyle/>
          <a:p>
            <a:pPr lvl="0" algn="ctr"/>
            <a:r>
              <a:rPr b="1" i="0">
                <a:ln>
                  <a:noFill/>
                </a:ln>
                <a:solidFill>
                  <a:srgbClr val="6AA84F"/>
                </a:solidFill>
                <a:latin typeface="Montserrat"/>
              </a:rPr>
              <a:t>£</a:t>
            </a:r>
          </a:p>
        </p:txBody>
      </p:sp>
      <p:sp>
        <p:nvSpPr>
          <p:cNvPr id="56" name="Google Shape;56;p2"/>
          <p:cNvSpPr/>
          <p:nvPr/>
        </p:nvSpPr>
        <p:spPr>
          <a:xfrm>
            <a:off x="3322800" y="4742227"/>
            <a:ext cx="163350" cy="237741"/>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5</a:t>
            </a:r>
          </a:p>
        </p:txBody>
      </p:sp>
      <p:sp>
        <p:nvSpPr>
          <p:cNvPr id="57" name="Google Shape;57;p2"/>
          <p:cNvSpPr/>
          <p:nvPr/>
        </p:nvSpPr>
        <p:spPr>
          <a:xfrm>
            <a:off x="2629623" y="359546"/>
            <a:ext cx="461790" cy="639195"/>
          </a:xfrm>
          <a:prstGeom prst="rect">
            <a:avLst/>
          </a:prstGeom>
        </p:spPr>
        <p:txBody>
          <a:bodyPr>
            <a:prstTxWarp prst="textPlain">
              <a:avLst/>
            </a:prstTxWarp>
          </a:bodyPr>
          <a:lstStyle/>
          <a:p>
            <a:pPr lvl="0" algn="ctr"/>
            <a:r>
              <a:rPr b="1" i="0">
                <a:ln>
                  <a:noFill/>
                </a:ln>
                <a:solidFill>
                  <a:srgbClr val="00FFFF">
                    <a:alpha val="13460"/>
                  </a:srgbClr>
                </a:solidFill>
                <a:latin typeface="Montserrat"/>
              </a:rPr>
              <a:t>7</a:t>
            </a:r>
          </a:p>
        </p:txBody>
      </p:sp>
      <p:sp>
        <p:nvSpPr>
          <p:cNvPr id="58" name="Google Shape;58;p2"/>
          <p:cNvSpPr/>
          <p:nvPr/>
        </p:nvSpPr>
        <p:spPr>
          <a:xfrm>
            <a:off x="65335" y="101130"/>
            <a:ext cx="123829" cy="175316"/>
          </a:xfrm>
          <a:prstGeom prst="rect">
            <a:avLst/>
          </a:prstGeom>
        </p:spPr>
        <p:txBody>
          <a:bodyPr>
            <a:prstTxWarp prst="textPlain">
              <a:avLst/>
            </a:prstTxWarp>
          </a:bodyPr>
          <a:lstStyle/>
          <a:p>
            <a:pPr lvl="0" algn="ctr"/>
            <a:r>
              <a:rPr b="1" i="0">
                <a:ln>
                  <a:noFill/>
                </a:ln>
                <a:solidFill>
                  <a:srgbClr val="6AA84F"/>
                </a:solidFill>
                <a:latin typeface="Montserrat"/>
              </a:rPr>
              <a:t>2</a:t>
            </a:r>
          </a:p>
        </p:txBody>
      </p:sp>
      <p:sp>
        <p:nvSpPr>
          <p:cNvPr id="59" name="Google Shape;59;p2"/>
          <p:cNvSpPr/>
          <p:nvPr/>
        </p:nvSpPr>
        <p:spPr>
          <a:xfrm>
            <a:off x="575656" y="4769892"/>
            <a:ext cx="128737" cy="182401"/>
          </a:xfrm>
          <a:prstGeom prst="rect">
            <a:avLst/>
          </a:prstGeom>
        </p:spPr>
        <p:txBody>
          <a:bodyPr>
            <a:prstTxWarp prst="textPlain">
              <a:avLst/>
            </a:prstTxWarp>
          </a:bodyPr>
          <a:lstStyle/>
          <a:p>
            <a:pPr lvl="0" algn="ctr"/>
            <a:r>
              <a:rPr b="1" i="0">
                <a:ln>
                  <a:noFill/>
                </a:ln>
                <a:solidFill>
                  <a:srgbClr val="6AA84F"/>
                </a:solidFill>
                <a:latin typeface="Montserrat"/>
              </a:rPr>
              <a:t>5</a:t>
            </a:r>
          </a:p>
        </p:txBody>
      </p:sp>
      <p:sp>
        <p:nvSpPr>
          <p:cNvPr id="60" name="Google Shape;60;p2"/>
          <p:cNvSpPr/>
          <p:nvPr/>
        </p:nvSpPr>
        <p:spPr>
          <a:xfrm>
            <a:off x="735785" y="1757713"/>
            <a:ext cx="212661" cy="273304"/>
          </a:xfrm>
          <a:prstGeom prst="rect">
            <a:avLst/>
          </a:prstGeom>
        </p:spPr>
        <p:txBody>
          <a:bodyPr>
            <a:prstTxWarp prst="textPlain">
              <a:avLst/>
            </a:prstTxWarp>
          </a:bodyPr>
          <a:lstStyle/>
          <a:p>
            <a:pPr lvl="0" algn="ctr"/>
            <a:r>
              <a:rPr b="0" i="0">
                <a:ln>
                  <a:noFill/>
                </a:ln>
                <a:solidFill>
                  <a:srgbClr val="6AA84F"/>
                </a:solidFill>
                <a:latin typeface="Abril Fatface"/>
              </a:rPr>
              <a:t>6</a:t>
            </a:r>
          </a:p>
        </p:txBody>
      </p:sp>
      <p:sp>
        <p:nvSpPr>
          <p:cNvPr id="61" name="Google Shape;61;p2"/>
          <p:cNvSpPr/>
          <p:nvPr/>
        </p:nvSpPr>
        <p:spPr>
          <a:xfrm>
            <a:off x="1617563" y="68452"/>
            <a:ext cx="187263" cy="240664"/>
          </a:xfrm>
          <a:prstGeom prst="rect">
            <a:avLst/>
          </a:prstGeom>
        </p:spPr>
        <p:txBody>
          <a:bodyPr>
            <a:prstTxWarp prst="textPlain">
              <a:avLst/>
            </a:prstTxWarp>
          </a:bodyPr>
          <a:lstStyle/>
          <a:p>
            <a:pPr lvl="0" algn="ctr"/>
            <a:r>
              <a:rPr b="0" i="0">
                <a:ln>
                  <a:noFill/>
                </a:ln>
                <a:solidFill>
                  <a:srgbClr val="6AA84F"/>
                </a:solidFill>
                <a:latin typeface="Abril Fatface"/>
              </a:rPr>
              <a:t>9</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chemeClr val="lt2"/>
        </a:solidFill>
        <a:effectLst/>
      </p:bgPr>
    </p:bg>
    <p:spTree>
      <p:nvGrpSpPr>
        <p:cNvPr id="1" name="Shape 62"/>
        <p:cNvGrpSpPr/>
        <p:nvPr/>
      </p:nvGrpSpPr>
      <p:grpSpPr>
        <a:xfrm>
          <a:off x="0" y="0"/>
          <a:ext cx="0" cy="0"/>
          <a:chOff x="0" y="0"/>
          <a:chExt cx="0" cy="0"/>
        </a:xfrm>
      </p:grpSpPr>
      <p:sp>
        <p:nvSpPr>
          <p:cNvPr id="63" name="Google Shape;63;p3"/>
          <p:cNvSpPr txBox="1">
            <a:spLocks noGrp="1"/>
          </p:cNvSpPr>
          <p:nvPr>
            <p:ph type="ctrTitle"/>
          </p:nvPr>
        </p:nvSpPr>
        <p:spPr>
          <a:xfrm>
            <a:off x="685800" y="2726350"/>
            <a:ext cx="5514600" cy="1159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1"/>
              </a:buClr>
              <a:buSzPts val="3600"/>
              <a:buNone/>
              <a:defRPr sz="3600">
                <a:solidFill>
                  <a:schemeClr val="dk1"/>
                </a:solidFill>
              </a:defRPr>
            </a:lvl1pPr>
            <a:lvl2pPr lvl="1" rtl="0">
              <a:spcBef>
                <a:spcPts val="0"/>
              </a:spcBef>
              <a:spcAft>
                <a:spcPts val="0"/>
              </a:spcAft>
              <a:buClr>
                <a:schemeClr val="dk1"/>
              </a:buClr>
              <a:buSzPts val="3600"/>
              <a:buNone/>
              <a:defRPr sz="3600">
                <a:solidFill>
                  <a:schemeClr val="dk1"/>
                </a:solidFill>
              </a:defRPr>
            </a:lvl2pPr>
            <a:lvl3pPr lvl="2" rtl="0">
              <a:spcBef>
                <a:spcPts val="0"/>
              </a:spcBef>
              <a:spcAft>
                <a:spcPts val="0"/>
              </a:spcAft>
              <a:buClr>
                <a:schemeClr val="dk1"/>
              </a:buClr>
              <a:buSzPts val="3600"/>
              <a:buNone/>
              <a:defRPr sz="3600">
                <a:solidFill>
                  <a:schemeClr val="dk1"/>
                </a:solidFill>
              </a:defRPr>
            </a:lvl3pPr>
            <a:lvl4pPr lvl="3" rtl="0">
              <a:spcBef>
                <a:spcPts val="0"/>
              </a:spcBef>
              <a:spcAft>
                <a:spcPts val="0"/>
              </a:spcAft>
              <a:buClr>
                <a:schemeClr val="dk1"/>
              </a:buClr>
              <a:buSzPts val="3600"/>
              <a:buNone/>
              <a:defRPr sz="3600">
                <a:solidFill>
                  <a:schemeClr val="dk1"/>
                </a:solidFill>
              </a:defRPr>
            </a:lvl4pPr>
            <a:lvl5pPr lvl="4" rtl="0">
              <a:spcBef>
                <a:spcPts val="0"/>
              </a:spcBef>
              <a:spcAft>
                <a:spcPts val="0"/>
              </a:spcAft>
              <a:buClr>
                <a:schemeClr val="dk1"/>
              </a:buClr>
              <a:buSzPts val="3600"/>
              <a:buNone/>
              <a:defRPr sz="3600">
                <a:solidFill>
                  <a:schemeClr val="dk1"/>
                </a:solidFill>
              </a:defRPr>
            </a:lvl5pPr>
            <a:lvl6pPr lvl="5" rtl="0">
              <a:spcBef>
                <a:spcPts val="0"/>
              </a:spcBef>
              <a:spcAft>
                <a:spcPts val="0"/>
              </a:spcAft>
              <a:buClr>
                <a:schemeClr val="dk1"/>
              </a:buClr>
              <a:buSzPts val="3600"/>
              <a:buNone/>
              <a:defRPr sz="3600">
                <a:solidFill>
                  <a:schemeClr val="dk1"/>
                </a:solidFill>
              </a:defRPr>
            </a:lvl6pPr>
            <a:lvl7pPr lvl="6" rtl="0">
              <a:spcBef>
                <a:spcPts val="0"/>
              </a:spcBef>
              <a:spcAft>
                <a:spcPts val="0"/>
              </a:spcAft>
              <a:buClr>
                <a:schemeClr val="dk1"/>
              </a:buClr>
              <a:buSzPts val="3600"/>
              <a:buNone/>
              <a:defRPr sz="3600">
                <a:solidFill>
                  <a:schemeClr val="dk1"/>
                </a:solidFill>
              </a:defRPr>
            </a:lvl7pPr>
            <a:lvl8pPr lvl="7" rtl="0">
              <a:spcBef>
                <a:spcPts val="0"/>
              </a:spcBef>
              <a:spcAft>
                <a:spcPts val="0"/>
              </a:spcAft>
              <a:buClr>
                <a:schemeClr val="dk1"/>
              </a:buClr>
              <a:buSzPts val="3600"/>
              <a:buNone/>
              <a:defRPr sz="3600">
                <a:solidFill>
                  <a:schemeClr val="dk1"/>
                </a:solidFill>
              </a:defRPr>
            </a:lvl8pPr>
            <a:lvl9pPr lvl="8" rtl="0">
              <a:spcBef>
                <a:spcPts val="0"/>
              </a:spcBef>
              <a:spcAft>
                <a:spcPts val="0"/>
              </a:spcAft>
              <a:buClr>
                <a:schemeClr val="dk1"/>
              </a:buClr>
              <a:buSzPts val="3600"/>
              <a:buNone/>
              <a:defRPr sz="3600">
                <a:solidFill>
                  <a:schemeClr val="dk1"/>
                </a:solidFill>
              </a:defRPr>
            </a:lvl9pPr>
          </a:lstStyle>
          <a:p>
            <a:endParaRPr/>
          </a:p>
        </p:txBody>
      </p:sp>
      <p:sp>
        <p:nvSpPr>
          <p:cNvPr id="64" name="Google Shape;64;p3"/>
          <p:cNvSpPr txBox="1">
            <a:spLocks noGrp="1"/>
          </p:cNvSpPr>
          <p:nvPr>
            <p:ph type="subTitle" idx="1"/>
          </p:nvPr>
        </p:nvSpPr>
        <p:spPr>
          <a:xfrm>
            <a:off x="685800" y="3983054"/>
            <a:ext cx="5514600" cy="7848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solidFill>
                  <a:schemeClr val="dk2"/>
                </a:solidFill>
              </a:defRPr>
            </a:lvl1pPr>
            <a:lvl2pPr lvl="1" rtl="0">
              <a:spcBef>
                <a:spcPts val="0"/>
              </a:spcBef>
              <a:spcAft>
                <a:spcPts val="0"/>
              </a:spcAft>
              <a:buClr>
                <a:schemeClr val="dk2"/>
              </a:buClr>
              <a:buSzPts val="1800"/>
              <a:buNone/>
              <a:defRPr sz="1800">
                <a:solidFill>
                  <a:schemeClr val="dk2"/>
                </a:solidFill>
              </a:defRPr>
            </a:lvl2pPr>
            <a:lvl3pPr lvl="2" rtl="0">
              <a:spcBef>
                <a:spcPts val="0"/>
              </a:spcBef>
              <a:spcAft>
                <a:spcPts val="0"/>
              </a:spcAft>
              <a:buClr>
                <a:schemeClr val="dk2"/>
              </a:buClr>
              <a:buSzPts val="1800"/>
              <a:buNone/>
              <a:defRPr sz="1800">
                <a:solidFill>
                  <a:schemeClr val="dk2"/>
                </a:solidFill>
              </a:defRPr>
            </a:lvl3pPr>
            <a:lvl4pPr lvl="3" rtl="0">
              <a:spcBef>
                <a:spcPts val="0"/>
              </a:spcBef>
              <a:spcAft>
                <a:spcPts val="0"/>
              </a:spcAft>
              <a:buClr>
                <a:schemeClr val="dk2"/>
              </a:buClr>
              <a:buSzPts val="1800"/>
              <a:buNone/>
              <a:defRPr sz="1800">
                <a:solidFill>
                  <a:schemeClr val="dk2"/>
                </a:solidFill>
              </a:defRPr>
            </a:lvl4pPr>
            <a:lvl5pPr lvl="4" rtl="0">
              <a:spcBef>
                <a:spcPts val="0"/>
              </a:spcBef>
              <a:spcAft>
                <a:spcPts val="0"/>
              </a:spcAft>
              <a:buClr>
                <a:schemeClr val="dk2"/>
              </a:buClr>
              <a:buSzPts val="1800"/>
              <a:buNone/>
              <a:defRPr sz="1800">
                <a:solidFill>
                  <a:schemeClr val="dk2"/>
                </a:solidFill>
              </a:defRPr>
            </a:lvl5pPr>
            <a:lvl6pPr lvl="5" rtl="0">
              <a:spcBef>
                <a:spcPts val="0"/>
              </a:spcBef>
              <a:spcAft>
                <a:spcPts val="0"/>
              </a:spcAft>
              <a:buClr>
                <a:schemeClr val="dk2"/>
              </a:buClr>
              <a:buSzPts val="1800"/>
              <a:buNone/>
              <a:defRPr sz="1800">
                <a:solidFill>
                  <a:schemeClr val="dk2"/>
                </a:solidFill>
              </a:defRPr>
            </a:lvl6pPr>
            <a:lvl7pPr lvl="6" rtl="0">
              <a:spcBef>
                <a:spcPts val="0"/>
              </a:spcBef>
              <a:spcAft>
                <a:spcPts val="0"/>
              </a:spcAft>
              <a:buClr>
                <a:schemeClr val="dk2"/>
              </a:buClr>
              <a:buSzPts val="1800"/>
              <a:buNone/>
              <a:defRPr sz="1800">
                <a:solidFill>
                  <a:schemeClr val="dk2"/>
                </a:solidFill>
              </a:defRPr>
            </a:lvl7pPr>
            <a:lvl8pPr lvl="7" rtl="0">
              <a:spcBef>
                <a:spcPts val="0"/>
              </a:spcBef>
              <a:spcAft>
                <a:spcPts val="0"/>
              </a:spcAft>
              <a:buClr>
                <a:schemeClr val="dk2"/>
              </a:buClr>
              <a:buSzPts val="1800"/>
              <a:buNone/>
              <a:defRPr sz="1800">
                <a:solidFill>
                  <a:schemeClr val="dk2"/>
                </a:solidFill>
              </a:defRPr>
            </a:lvl8pPr>
            <a:lvl9pPr lvl="8" rtl="0">
              <a:spcBef>
                <a:spcPts val="0"/>
              </a:spcBef>
              <a:spcAft>
                <a:spcPts val="0"/>
              </a:spcAft>
              <a:buClr>
                <a:schemeClr val="dk2"/>
              </a:buClr>
              <a:buSzPts val="1800"/>
              <a:buNone/>
              <a:defRPr sz="1800">
                <a:solidFill>
                  <a:schemeClr val="dk2"/>
                </a:solidFill>
              </a:defRPr>
            </a:lvl9pPr>
          </a:lstStyle>
          <a:p>
            <a:endParaRPr/>
          </a:p>
        </p:txBody>
      </p:sp>
      <p:sp>
        <p:nvSpPr>
          <p:cNvPr id="65" name="Google Shape;65;p3"/>
          <p:cNvSpPr/>
          <p:nvPr/>
        </p:nvSpPr>
        <p:spPr>
          <a:xfrm>
            <a:off x="7123399" y="2945300"/>
            <a:ext cx="1604425" cy="2273251"/>
          </a:xfrm>
          <a:prstGeom prst="rect">
            <a:avLst/>
          </a:prstGeom>
        </p:spPr>
        <p:txBody>
          <a:bodyPr>
            <a:prstTxWarp prst="textPlain">
              <a:avLst/>
            </a:prstTxWarp>
          </a:bodyPr>
          <a:lstStyle/>
          <a:p>
            <a:pPr lvl="0" algn="ctr"/>
            <a:r>
              <a:rPr b="1" i="0">
                <a:ln>
                  <a:noFill/>
                </a:ln>
                <a:solidFill>
                  <a:srgbClr val="00BFC9">
                    <a:alpha val="45000"/>
                  </a:srgbClr>
                </a:solidFill>
                <a:latin typeface="Montserrat"/>
              </a:rPr>
              <a:t>5</a:t>
            </a:r>
          </a:p>
        </p:txBody>
      </p:sp>
      <p:sp>
        <p:nvSpPr>
          <p:cNvPr id="66" name="Google Shape;66;p3"/>
          <p:cNvSpPr/>
          <p:nvPr/>
        </p:nvSpPr>
        <p:spPr>
          <a:xfrm>
            <a:off x="8411549" y="1666550"/>
            <a:ext cx="774325" cy="1088276"/>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3</a:t>
            </a:r>
          </a:p>
        </p:txBody>
      </p:sp>
      <p:sp>
        <p:nvSpPr>
          <p:cNvPr id="67" name="Google Shape;67;p3"/>
          <p:cNvSpPr/>
          <p:nvPr/>
        </p:nvSpPr>
        <p:spPr>
          <a:xfrm>
            <a:off x="6567123" y="2997749"/>
            <a:ext cx="844060" cy="905442"/>
          </a:xfrm>
          <a:prstGeom prst="rect">
            <a:avLst/>
          </a:prstGeom>
        </p:spPr>
        <p:txBody>
          <a:bodyPr>
            <a:prstTxWarp prst="textPlain">
              <a:avLst/>
            </a:prstTxWarp>
          </a:bodyPr>
          <a:lstStyle/>
          <a:p>
            <a:pPr lvl="0" algn="ctr"/>
            <a:r>
              <a:rPr b="1" i="0">
                <a:ln>
                  <a:noFill/>
                </a:ln>
                <a:solidFill>
                  <a:srgbClr val="00FFFF">
                    <a:alpha val="13460"/>
                  </a:srgbClr>
                </a:solidFill>
                <a:latin typeface="Montserrat"/>
              </a:rPr>
              <a:t>€</a:t>
            </a:r>
          </a:p>
        </p:txBody>
      </p:sp>
      <p:sp>
        <p:nvSpPr>
          <p:cNvPr id="68" name="Google Shape;68;p3"/>
          <p:cNvSpPr/>
          <p:nvPr/>
        </p:nvSpPr>
        <p:spPr>
          <a:xfrm>
            <a:off x="7702425" y="944674"/>
            <a:ext cx="692017" cy="889382"/>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9</a:t>
            </a:r>
          </a:p>
        </p:txBody>
      </p:sp>
      <p:sp>
        <p:nvSpPr>
          <p:cNvPr id="69" name="Google Shape;69;p3"/>
          <p:cNvSpPr/>
          <p:nvPr/>
        </p:nvSpPr>
        <p:spPr>
          <a:xfrm>
            <a:off x="8482541" y="3571675"/>
            <a:ext cx="432249" cy="668625"/>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7</a:t>
            </a:r>
          </a:p>
        </p:txBody>
      </p:sp>
      <p:sp>
        <p:nvSpPr>
          <p:cNvPr id="70" name="Google Shape;70;p3"/>
          <p:cNvSpPr/>
          <p:nvPr/>
        </p:nvSpPr>
        <p:spPr>
          <a:xfrm>
            <a:off x="7956575" y="-147125"/>
            <a:ext cx="968665" cy="1446867"/>
          </a:xfrm>
          <a:prstGeom prst="rect">
            <a:avLst/>
          </a:prstGeom>
        </p:spPr>
        <p:txBody>
          <a:bodyPr>
            <a:prstTxWarp prst="textPlain">
              <a:avLst/>
            </a:prstTxWarp>
          </a:bodyPr>
          <a:lstStyle/>
          <a:p>
            <a:pPr lvl="0" algn="ctr"/>
            <a:r>
              <a:rPr b="1" i="0">
                <a:ln>
                  <a:noFill/>
                </a:ln>
                <a:solidFill>
                  <a:srgbClr val="00BFC9">
                    <a:alpha val="45000"/>
                  </a:srgbClr>
                </a:solidFill>
                <a:latin typeface="Montserrat"/>
              </a:rPr>
              <a:t>$</a:t>
            </a:r>
          </a:p>
        </p:txBody>
      </p:sp>
      <p:sp>
        <p:nvSpPr>
          <p:cNvPr id="71" name="Google Shape;71;p3"/>
          <p:cNvSpPr/>
          <p:nvPr/>
        </p:nvSpPr>
        <p:spPr>
          <a:xfrm>
            <a:off x="7524777" y="-48672"/>
            <a:ext cx="432250" cy="597585"/>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a:t>
            </a:r>
          </a:p>
        </p:txBody>
      </p:sp>
      <p:sp>
        <p:nvSpPr>
          <p:cNvPr id="72" name="Google Shape;72;p3"/>
          <p:cNvSpPr/>
          <p:nvPr/>
        </p:nvSpPr>
        <p:spPr>
          <a:xfrm>
            <a:off x="7153450" y="1200149"/>
            <a:ext cx="336025" cy="620550"/>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1</a:t>
            </a:r>
          </a:p>
        </p:txBody>
      </p:sp>
      <p:sp>
        <p:nvSpPr>
          <p:cNvPr id="73" name="Google Shape;73;p3"/>
          <p:cNvSpPr/>
          <p:nvPr/>
        </p:nvSpPr>
        <p:spPr>
          <a:xfrm>
            <a:off x="7524775" y="1713000"/>
            <a:ext cx="1106400" cy="14980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8</a:t>
            </a:r>
          </a:p>
        </p:txBody>
      </p:sp>
      <p:sp>
        <p:nvSpPr>
          <p:cNvPr id="74" name="Google Shape;74;p3"/>
          <p:cNvSpPr/>
          <p:nvPr/>
        </p:nvSpPr>
        <p:spPr>
          <a:xfrm rot="-5400000">
            <a:off x="7167502" y="893428"/>
            <a:ext cx="564600" cy="4449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rot="5400000">
            <a:off x="8455975" y="4580950"/>
            <a:ext cx="485400" cy="3348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7301600" y="2427892"/>
            <a:ext cx="296397" cy="419653"/>
          </a:xfrm>
          <a:prstGeom prst="rect">
            <a:avLst/>
          </a:prstGeom>
        </p:spPr>
        <p:txBody>
          <a:bodyPr>
            <a:prstTxWarp prst="textPlain">
              <a:avLst/>
            </a:prstTxWarp>
          </a:bodyPr>
          <a:lstStyle/>
          <a:p>
            <a:pPr lvl="0" algn="ctr"/>
            <a:r>
              <a:rPr b="1" i="0">
                <a:ln>
                  <a:noFill/>
                </a:ln>
                <a:solidFill>
                  <a:srgbClr val="6AA84F"/>
                </a:solidFill>
                <a:latin typeface="Montserrat"/>
              </a:rPr>
              <a:t>2</a:t>
            </a:r>
          </a:p>
        </p:txBody>
      </p:sp>
      <p:sp>
        <p:nvSpPr>
          <p:cNvPr id="77" name="Google Shape;77;p3"/>
          <p:cNvSpPr/>
          <p:nvPr/>
        </p:nvSpPr>
        <p:spPr>
          <a:xfrm>
            <a:off x="8668228" y="988756"/>
            <a:ext cx="354503" cy="423175"/>
          </a:xfrm>
          <a:prstGeom prst="rect">
            <a:avLst/>
          </a:prstGeom>
        </p:spPr>
        <p:txBody>
          <a:bodyPr>
            <a:prstTxWarp prst="textPlain">
              <a:avLst/>
            </a:prstTxWarp>
          </a:bodyPr>
          <a:lstStyle/>
          <a:p>
            <a:pPr lvl="0" algn="ctr"/>
            <a:r>
              <a:rPr b="0" i="0">
                <a:ln>
                  <a:noFill/>
                </a:ln>
                <a:solidFill>
                  <a:srgbClr val="6AA84F"/>
                </a:solidFill>
                <a:latin typeface="Abril Fatface"/>
              </a:rPr>
              <a:t>0</a:t>
            </a:r>
          </a:p>
        </p:txBody>
      </p:sp>
      <p:sp>
        <p:nvSpPr>
          <p:cNvPr id="78" name="Google Shape;78;p3"/>
          <p:cNvSpPr/>
          <p:nvPr/>
        </p:nvSpPr>
        <p:spPr>
          <a:xfrm>
            <a:off x="8763900" y="3127993"/>
            <a:ext cx="279674" cy="289206"/>
          </a:xfrm>
          <a:prstGeom prst="rect">
            <a:avLst/>
          </a:prstGeom>
        </p:spPr>
        <p:txBody>
          <a:bodyPr>
            <a:prstTxWarp prst="textPlain">
              <a:avLst/>
            </a:prstTxWarp>
          </a:bodyPr>
          <a:lstStyle/>
          <a:p>
            <a:pPr lvl="0" algn="ctr"/>
            <a:r>
              <a:rPr b="1" i="0">
                <a:ln>
                  <a:noFill/>
                </a:ln>
                <a:solidFill>
                  <a:srgbClr val="6AA84F"/>
                </a:solidFill>
                <a:latin typeface="Montserrat"/>
              </a:rPr>
              <a:t>¥</a:t>
            </a:r>
          </a:p>
        </p:txBody>
      </p:sp>
      <p:sp>
        <p:nvSpPr>
          <p:cNvPr id="79" name="Google Shape;79;p3"/>
          <p:cNvSpPr/>
          <p:nvPr/>
        </p:nvSpPr>
        <p:spPr>
          <a:xfrm>
            <a:off x="7233391" y="1950962"/>
            <a:ext cx="236741" cy="289200"/>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4</a:t>
            </a:r>
          </a:p>
        </p:txBody>
      </p:sp>
      <p:sp>
        <p:nvSpPr>
          <p:cNvPr id="80" name="Google Shape;80;p3"/>
          <p:cNvSpPr/>
          <p:nvPr/>
        </p:nvSpPr>
        <p:spPr>
          <a:xfrm>
            <a:off x="6811905" y="-87455"/>
            <a:ext cx="652469" cy="9054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6</a:t>
            </a:r>
          </a:p>
        </p:txBody>
      </p:sp>
      <p:sp>
        <p:nvSpPr>
          <p:cNvPr id="81" name="Google Shape;81;p3"/>
          <p:cNvSpPr/>
          <p:nvPr/>
        </p:nvSpPr>
        <p:spPr>
          <a:xfrm>
            <a:off x="7662627" y="662323"/>
            <a:ext cx="87722" cy="216666"/>
          </a:xfrm>
          <a:prstGeom prst="rect">
            <a:avLst/>
          </a:prstGeom>
        </p:spPr>
        <p:txBody>
          <a:bodyPr>
            <a:prstTxWarp prst="textPlain">
              <a:avLst/>
            </a:prstTxWarp>
          </a:bodyPr>
          <a:lstStyle/>
          <a:p>
            <a:pPr lvl="0" algn="ctr"/>
            <a:r>
              <a:rPr b="1" i="0">
                <a:ln>
                  <a:noFill/>
                </a:ln>
                <a:solidFill>
                  <a:srgbClr val="6AA84F"/>
                </a:solidFill>
                <a:latin typeface="Montserrat"/>
              </a:rPr>
              <a:t>1</a:t>
            </a:r>
          </a:p>
        </p:txBody>
      </p:sp>
      <p:sp>
        <p:nvSpPr>
          <p:cNvPr id="82" name="Google Shape;82;p3"/>
          <p:cNvSpPr/>
          <p:nvPr/>
        </p:nvSpPr>
        <p:spPr>
          <a:xfrm>
            <a:off x="6992802" y="3859303"/>
            <a:ext cx="164400" cy="225324"/>
          </a:xfrm>
          <a:prstGeom prst="rect">
            <a:avLst/>
          </a:prstGeom>
        </p:spPr>
        <p:txBody>
          <a:bodyPr>
            <a:prstTxWarp prst="textPlain">
              <a:avLst/>
            </a:prstTxWarp>
          </a:bodyPr>
          <a:lstStyle/>
          <a:p>
            <a:pPr lvl="0" algn="ctr"/>
            <a:r>
              <a:rPr b="1" i="0">
                <a:ln>
                  <a:noFill/>
                </a:ln>
                <a:solidFill>
                  <a:srgbClr val="6AA84F"/>
                </a:solidFill>
                <a:latin typeface="Montserrat"/>
              </a:rPr>
              <a:t>4</a:t>
            </a:r>
          </a:p>
        </p:txBody>
      </p:sp>
      <p:sp>
        <p:nvSpPr>
          <p:cNvPr id="83" name="Google Shape;83;p3"/>
          <p:cNvSpPr/>
          <p:nvPr/>
        </p:nvSpPr>
        <p:spPr>
          <a:xfrm>
            <a:off x="6897399" y="729426"/>
            <a:ext cx="236725" cy="344536"/>
          </a:xfrm>
          <a:prstGeom prst="rect">
            <a:avLst/>
          </a:prstGeom>
        </p:spPr>
        <p:txBody>
          <a:bodyPr>
            <a:prstTxWarp prst="textPlain">
              <a:avLst/>
            </a:prstTxWarp>
          </a:bodyPr>
          <a:lstStyle/>
          <a:p>
            <a:pPr lvl="0" algn="ctr"/>
            <a:r>
              <a:rPr b="0" i="0">
                <a:ln>
                  <a:noFill/>
                </a:ln>
                <a:solidFill>
                  <a:srgbClr val="6AA84F"/>
                </a:solidFill>
                <a:latin typeface="Abril Fatface"/>
              </a:rPr>
              <a:t>5</a:t>
            </a:r>
          </a:p>
        </p:txBody>
      </p:sp>
      <p:sp>
        <p:nvSpPr>
          <p:cNvPr id="84" name="Google Shape;84;p3"/>
          <p:cNvSpPr/>
          <p:nvPr/>
        </p:nvSpPr>
        <p:spPr>
          <a:xfrm>
            <a:off x="8925943" y="4066263"/>
            <a:ext cx="236725" cy="304233"/>
          </a:xfrm>
          <a:prstGeom prst="rect">
            <a:avLst/>
          </a:prstGeom>
        </p:spPr>
        <p:txBody>
          <a:bodyPr>
            <a:prstTxWarp prst="textPlain">
              <a:avLst/>
            </a:prstTxWarp>
          </a:bodyPr>
          <a:lstStyle/>
          <a:p>
            <a:pPr lvl="0" algn="ctr"/>
            <a:r>
              <a:rPr b="0" i="0">
                <a:ln>
                  <a:noFill/>
                </a:ln>
                <a:solidFill>
                  <a:srgbClr val="6AA84F"/>
                </a:solidFill>
                <a:latin typeface="Abril Fatface"/>
              </a:rPr>
              <a:t>8</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08"/>
        <p:cNvGrpSpPr/>
        <p:nvPr/>
      </p:nvGrpSpPr>
      <p:grpSpPr>
        <a:xfrm>
          <a:off x="0" y="0"/>
          <a:ext cx="0" cy="0"/>
          <a:chOff x="0" y="0"/>
          <a:chExt cx="0" cy="0"/>
        </a:xfrm>
      </p:grpSpPr>
      <p:sp>
        <p:nvSpPr>
          <p:cNvPr id="109" name="Google Shape;109;p5"/>
          <p:cNvSpPr/>
          <p:nvPr/>
        </p:nvSpPr>
        <p:spPr>
          <a:xfrm>
            <a:off x="7123399" y="2945300"/>
            <a:ext cx="1604425" cy="2273251"/>
          </a:xfrm>
          <a:prstGeom prst="rect">
            <a:avLst/>
          </a:prstGeom>
        </p:spPr>
        <p:txBody>
          <a:bodyPr>
            <a:prstTxWarp prst="textPlain">
              <a:avLst/>
            </a:prstTxWarp>
          </a:bodyPr>
          <a:lstStyle/>
          <a:p>
            <a:pPr lvl="0" algn="ctr"/>
            <a:r>
              <a:rPr b="1" i="0">
                <a:ln>
                  <a:noFill/>
                </a:ln>
                <a:solidFill>
                  <a:srgbClr val="00BFC9">
                    <a:alpha val="45000"/>
                  </a:srgbClr>
                </a:solidFill>
                <a:latin typeface="Montserrat"/>
              </a:rPr>
              <a:t>5</a:t>
            </a:r>
          </a:p>
        </p:txBody>
      </p:sp>
      <p:sp>
        <p:nvSpPr>
          <p:cNvPr id="110" name="Google Shape;110;p5"/>
          <p:cNvSpPr/>
          <p:nvPr/>
        </p:nvSpPr>
        <p:spPr>
          <a:xfrm>
            <a:off x="8411549" y="1666550"/>
            <a:ext cx="774325" cy="1088276"/>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3</a:t>
            </a:r>
          </a:p>
        </p:txBody>
      </p:sp>
      <p:sp>
        <p:nvSpPr>
          <p:cNvPr id="111" name="Google Shape;111;p5"/>
          <p:cNvSpPr/>
          <p:nvPr/>
        </p:nvSpPr>
        <p:spPr>
          <a:xfrm>
            <a:off x="6567123" y="2997749"/>
            <a:ext cx="844060" cy="905442"/>
          </a:xfrm>
          <a:prstGeom prst="rect">
            <a:avLst/>
          </a:prstGeom>
        </p:spPr>
        <p:txBody>
          <a:bodyPr>
            <a:prstTxWarp prst="textPlain">
              <a:avLst/>
            </a:prstTxWarp>
          </a:bodyPr>
          <a:lstStyle/>
          <a:p>
            <a:pPr lvl="0" algn="ctr"/>
            <a:r>
              <a:rPr b="1" i="0">
                <a:ln>
                  <a:noFill/>
                </a:ln>
                <a:solidFill>
                  <a:srgbClr val="00FFFF">
                    <a:alpha val="13460"/>
                  </a:srgbClr>
                </a:solidFill>
                <a:latin typeface="Montserrat"/>
              </a:rPr>
              <a:t>€</a:t>
            </a:r>
          </a:p>
        </p:txBody>
      </p:sp>
      <p:sp>
        <p:nvSpPr>
          <p:cNvPr id="112" name="Google Shape;112;p5"/>
          <p:cNvSpPr/>
          <p:nvPr/>
        </p:nvSpPr>
        <p:spPr>
          <a:xfrm>
            <a:off x="7702425" y="944674"/>
            <a:ext cx="692017" cy="889382"/>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9</a:t>
            </a:r>
          </a:p>
        </p:txBody>
      </p:sp>
      <p:sp>
        <p:nvSpPr>
          <p:cNvPr id="113" name="Google Shape;113;p5"/>
          <p:cNvSpPr/>
          <p:nvPr/>
        </p:nvSpPr>
        <p:spPr>
          <a:xfrm>
            <a:off x="8482541" y="3571675"/>
            <a:ext cx="432249" cy="668625"/>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7</a:t>
            </a:r>
          </a:p>
        </p:txBody>
      </p:sp>
      <p:sp>
        <p:nvSpPr>
          <p:cNvPr id="114" name="Google Shape;114;p5"/>
          <p:cNvSpPr/>
          <p:nvPr/>
        </p:nvSpPr>
        <p:spPr>
          <a:xfrm>
            <a:off x="7956575" y="-147125"/>
            <a:ext cx="968665" cy="1446867"/>
          </a:xfrm>
          <a:prstGeom prst="rect">
            <a:avLst/>
          </a:prstGeom>
        </p:spPr>
        <p:txBody>
          <a:bodyPr>
            <a:prstTxWarp prst="textPlain">
              <a:avLst/>
            </a:prstTxWarp>
          </a:bodyPr>
          <a:lstStyle/>
          <a:p>
            <a:pPr lvl="0" algn="ctr"/>
            <a:r>
              <a:rPr b="1" i="0">
                <a:ln>
                  <a:noFill/>
                </a:ln>
                <a:solidFill>
                  <a:srgbClr val="00BFC9">
                    <a:alpha val="45000"/>
                  </a:srgbClr>
                </a:solidFill>
                <a:latin typeface="Montserrat"/>
              </a:rPr>
              <a:t>$</a:t>
            </a:r>
          </a:p>
        </p:txBody>
      </p:sp>
      <p:sp>
        <p:nvSpPr>
          <p:cNvPr id="115" name="Google Shape;115;p5"/>
          <p:cNvSpPr/>
          <p:nvPr/>
        </p:nvSpPr>
        <p:spPr>
          <a:xfrm>
            <a:off x="7524777" y="-48672"/>
            <a:ext cx="432250" cy="597585"/>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a:t>
            </a:r>
          </a:p>
        </p:txBody>
      </p:sp>
      <p:sp>
        <p:nvSpPr>
          <p:cNvPr id="116" name="Google Shape;116;p5"/>
          <p:cNvSpPr/>
          <p:nvPr/>
        </p:nvSpPr>
        <p:spPr>
          <a:xfrm>
            <a:off x="7153450" y="1200149"/>
            <a:ext cx="336025" cy="620550"/>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1</a:t>
            </a:r>
          </a:p>
        </p:txBody>
      </p:sp>
      <p:sp>
        <p:nvSpPr>
          <p:cNvPr id="117" name="Google Shape;117;p5"/>
          <p:cNvSpPr/>
          <p:nvPr/>
        </p:nvSpPr>
        <p:spPr>
          <a:xfrm>
            <a:off x="7524775" y="1713000"/>
            <a:ext cx="1106400" cy="14980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8</a:t>
            </a:r>
          </a:p>
        </p:txBody>
      </p:sp>
      <p:sp>
        <p:nvSpPr>
          <p:cNvPr id="118" name="Google Shape;118;p5"/>
          <p:cNvSpPr/>
          <p:nvPr/>
        </p:nvSpPr>
        <p:spPr>
          <a:xfrm rot="-5400000">
            <a:off x="7167502" y="893428"/>
            <a:ext cx="564600" cy="4449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5"/>
          <p:cNvSpPr/>
          <p:nvPr/>
        </p:nvSpPr>
        <p:spPr>
          <a:xfrm rot="5400000">
            <a:off x="8455975" y="4580950"/>
            <a:ext cx="485400" cy="3348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5"/>
          <p:cNvSpPr/>
          <p:nvPr/>
        </p:nvSpPr>
        <p:spPr>
          <a:xfrm>
            <a:off x="7301600" y="2427892"/>
            <a:ext cx="296397" cy="419653"/>
          </a:xfrm>
          <a:prstGeom prst="rect">
            <a:avLst/>
          </a:prstGeom>
        </p:spPr>
        <p:txBody>
          <a:bodyPr>
            <a:prstTxWarp prst="textPlain">
              <a:avLst/>
            </a:prstTxWarp>
          </a:bodyPr>
          <a:lstStyle/>
          <a:p>
            <a:pPr lvl="0" algn="ctr"/>
            <a:r>
              <a:rPr b="1" i="0">
                <a:ln>
                  <a:noFill/>
                </a:ln>
                <a:solidFill>
                  <a:srgbClr val="6AA84F"/>
                </a:solidFill>
                <a:latin typeface="Montserrat"/>
              </a:rPr>
              <a:t>2</a:t>
            </a:r>
          </a:p>
        </p:txBody>
      </p:sp>
      <p:sp>
        <p:nvSpPr>
          <p:cNvPr id="121" name="Google Shape;121;p5"/>
          <p:cNvSpPr/>
          <p:nvPr/>
        </p:nvSpPr>
        <p:spPr>
          <a:xfrm>
            <a:off x="8668228" y="988756"/>
            <a:ext cx="354503" cy="423175"/>
          </a:xfrm>
          <a:prstGeom prst="rect">
            <a:avLst/>
          </a:prstGeom>
        </p:spPr>
        <p:txBody>
          <a:bodyPr>
            <a:prstTxWarp prst="textPlain">
              <a:avLst/>
            </a:prstTxWarp>
          </a:bodyPr>
          <a:lstStyle/>
          <a:p>
            <a:pPr lvl="0" algn="ctr"/>
            <a:r>
              <a:rPr b="0" i="0">
                <a:ln>
                  <a:noFill/>
                </a:ln>
                <a:solidFill>
                  <a:srgbClr val="6AA84F"/>
                </a:solidFill>
                <a:latin typeface="Abril Fatface"/>
              </a:rPr>
              <a:t>0</a:t>
            </a:r>
          </a:p>
        </p:txBody>
      </p:sp>
      <p:sp>
        <p:nvSpPr>
          <p:cNvPr id="122" name="Google Shape;122;p5"/>
          <p:cNvSpPr/>
          <p:nvPr/>
        </p:nvSpPr>
        <p:spPr>
          <a:xfrm>
            <a:off x="8763900" y="3127993"/>
            <a:ext cx="279674" cy="289206"/>
          </a:xfrm>
          <a:prstGeom prst="rect">
            <a:avLst/>
          </a:prstGeom>
        </p:spPr>
        <p:txBody>
          <a:bodyPr>
            <a:prstTxWarp prst="textPlain">
              <a:avLst/>
            </a:prstTxWarp>
          </a:bodyPr>
          <a:lstStyle/>
          <a:p>
            <a:pPr lvl="0" algn="ctr"/>
            <a:r>
              <a:rPr b="1" i="0">
                <a:ln>
                  <a:noFill/>
                </a:ln>
                <a:solidFill>
                  <a:srgbClr val="6AA84F"/>
                </a:solidFill>
                <a:latin typeface="Montserrat"/>
              </a:rPr>
              <a:t>¥</a:t>
            </a:r>
          </a:p>
        </p:txBody>
      </p:sp>
      <p:sp>
        <p:nvSpPr>
          <p:cNvPr id="123" name="Google Shape;123;p5"/>
          <p:cNvSpPr/>
          <p:nvPr/>
        </p:nvSpPr>
        <p:spPr>
          <a:xfrm>
            <a:off x="7233391" y="1950962"/>
            <a:ext cx="236741" cy="289200"/>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4</a:t>
            </a:r>
          </a:p>
        </p:txBody>
      </p:sp>
      <p:sp>
        <p:nvSpPr>
          <p:cNvPr id="124" name="Google Shape;124;p5"/>
          <p:cNvSpPr/>
          <p:nvPr/>
        </p:nvSpPr>
        <p:spPr>
          <a:xfrm>
            <a:off x="6811905" y="-87455"/>
            <a:ext cx="652469" cy="9054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6</a:t>
            </a:r>
          </a:p>
        </p:txBody>
      </p:sp>
      <p:sp>
        <p:nvSpPr>
          <p:cNvPr id="125" name="Google Shape;125;p5"/>
          <p:cNvSpPr/>
          <p:nvPr/>
        </p:nvSpPr>
        <p:spPr>
          <a:xfrm>
            <a:off x="7662627" y="662323"/>
            <a:ext cx="87722" cy="216666"/>
          </a:xfrm>
          <a:prstGeom prst="rect">
            <a:avLst/>
          </a:prstGeom>
        </p:spPr>
        <p:txBody>
          <a:bodyPr>
            <a:prstTxWarp prst="textPlain">
              <a:avLst/>
            </a:prstTxWarp>
          </a:bodyPr>
          <a:lstStyle/>
          <a:p>
            <a:pPr lvl="0" algn="ctr"/>
            <a:r>
              <a:rPr b="1" i="0">
                <a:ln>
                  <a:noFill/>
                </a:ln>
                <a:solidFill>
                  <a:srgbClr val="6AA84F"/>
                </a:solidFill>
                <a:latin typeface="Montserrat"/>
              </a:rPr>
              <a:t>1</a:t>
            </a:r>
          </a:p>
        </p:txBody>
      </p:sp>
      <p:sp>
        <p:nvSpPr>
          <p:cNvPr id="126" name="Google Shape;126;p5"/>
          <p:cNvSpPr/>
          <p:nvPr/>
        </p:nvSpPr>
        <p:spPr>
          <a:xfrm>
            <a:off x="6992802" y="3859303"/>
            <a:ext cx="164400" cy="225324"/>
          </a:xfrm>
          <a:prstGeom prst="rect">
            <a:avLst/>
          </a:prstGeom>
        </p:spPr>
        <p:txBody>
          <a:bodyPr>
            <a:prstTxWarp prst="textPlain">
              <a:avLst/>
            </a:prstTxWarp>
          </a:bodyPr>
          <a:lstStyle/>
          <a:p>
            <a:pPr lvl="0" algn="ctr"/>
            <a:r>
              <a:rPr b="1" i="0">
                <a:ln>
                  <a:noFill/>
                </a:ln>
                <a:solidFill>
                  <a:srgbClr val="6AA84F"/>
                </a:solidFill>
                <a:latin typeface="Montserrat"/>
              </a:rPr>
              <a:t>4</a:t>
            </a:r>
          </a:p>
        </p:txBody>
      </p:sp>
      <p:sp>
        <p:nvSpPr>
          <p:cNvPr id="127" name="Google Shape;127;p5"/>
          <p:cNvSpPr/>
          <p:nvPr/>
        </p:nvSpPr>
        <p:spPr>
          <a:xfrm>
            <a:off x="6897399" y="729426"/>
            <a:ext cx="236725" cy="344536"/>
          </a:xfrm>
          <a:prstGeom prst="rect">
            <a:avLst/>
          </a:prstGeom>
        </p:spPr>
        <p:txBody>
          <a:bodyPr>
            <a:prstTxWarp prst="textPlain">
              <a:avLst/>
            </a:prstTxWarp>
          </a:bodyPr>
          <a:lstStyle/>
          <a:p>
            <a:pPr lvl="0" algn="ctr"/>
            <a:r>
              <a:rPr b="0" i="0">
                <a:ln>
                  <a:noFill/>
                </a:ln>
                <a:solidFill>
                  <a:srgbClr val="6AA84F"/>
                </a:solidFill>
                <a:latin typeface="Abril Fatface"/>
              </a:rPr>
              <a:t>5</a:t>
            </a:r>
          </a:p>
        </p:txBody>
      </p:sp>
      <p:sp>
        <p:nvSpPr>
          <p:cNvPr id="128" name="Google Shape;128;p5"/>
          <p:cNvSpPr/>
          <p:nvPr/>
        </p:nvSpPr>
        <p:spPr>
          <a:xfrm>
            <a:off x="8925943" y="4066263"/>
            <a:ext cx="236725" cy="304233"/>
          </a:xfrm>
          <a:prstGeom prst="rect">
            <a:avLst/>
          </a:prstGeom>
        </p:spPr>
        <p:txBody>
          <a:bodyPr>
            <a:prstTxWarp prst="textPlain">
              <a:avLst/>
            </a:prstTxWarp>
          </a:bodyPr>
          <a:lstStyle/>
          <a:p>
            <a:pPr lvl="0" algn="ctr"/>
            <a:r>
              <a:rPr b="0" i="0">
                <a:ln>
                  <a:noFill/>
                </a:ln>
                <a:solidFill>
                  <a:srgbClr val="6AA84F"/>
                </a:solidFill>
                <a:latin typeface="Abril Fatface"/>
              </a:rPr>
              <a:t>8</a:t>
            </a:r>
          </a:p>
        </p:txBody>
      </p:sp>
      <p:sp>
        <p:nvSpPr>
          <p:cNvPr id="129" name="Google Shape;129;p5"/>
          <p:cNvSpPr txBox="1">
            <a:spLocks noGrp="1"/>
          </p:cNvSpPr>
          <p:nvPr>
            <p:ph type="title"/>
          </p:nvPr>
        </p:nvSpPr>
        <p:spPr>
          <a:xfrm>
            <a:off x="717780" y="780900"/>
            <a:ext cx="5169000" cy="6975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130" name="Google Shape;130;p5"/>
          <p:cNvSpPr txBox="1">
            <a:spLocks noGrp="1"/>
          </p:cNvSpPr>
          <p:nvPr>
            <p:ph type="body" idx="1"/>
          </p:nvPr>
        </p:nvSpPr>
        <p:spPr>
          <a:xfrm>
            <a:off x="717780" y="1513574"/>
            <a:ext cx="5169000" cy="30312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131" name="Google Shape;131;p5"/>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32"/>
        <p:cNvGrpSpPr/>
        <p:nvPr/>
      </p:nvGrpSpPr>
      <p:grpSpPr>
        <a:xfrm>
          <a:off x="0" y="0"/>
          <a:ext cx="0" cy="0"/>
          <a:chOff x="0" y="0"/>
          <a:chExt cx="0" cy="0"/>
        </a:xfrm>
      </p:grpSpPr>
      <p:sp>
        <p:nvSpPr>
          <p:cNvPr id="133" name="Google Shape;133;p6"/>
          <p:cNvSpPr/>
          <p:nvPr/>
        </p:nvSpPr>
        <p:spPr>
          <a:xfrm>
            <a:off x="7123399" y="2945300"/>
            <a:ext cx="1604425" cy="2273251"/>
          </a:xfrm>
          <a:prstGeom prst="rect">
            <a:avLst/>
          </a:prstGeom>
        </p:spPr>
        <p:txBody>
          <a:bodyPr>
            <a:prstTxWarp prst="textPlain">
              <a:avLst/>
            </a:prstTxWarp>
          </a:bodyPr>
          <a:lstStyle/>
          <a:p>
            <a:pPr lvl="0" algn="ctr"/>
            <a:r>
              <a:rPr b="1" i="0">
                <a:ln>
                  <a:noFill/>
                </a:ln>
                <a:solidFill>
                  <a:srgbClr val="00BFC9">
                    <a:alpha val="45000"/>
                  </a:srgbClr>
                </a:solidFill>
                <a:latin typeface="Montserrat"/>
              </a:rPr>
              <a:t>5</a:t>
            </a:r>
          </a:p>
        </p:txBody>
      </p:sp>
      <p:sp>
        <p:nvSpPr>
          <p:cNvPr id="134" name="Google Shape;134;p6"/>
          <p:cNvSpPr/>
          <p:nvPr/>
        </p:nvSpPr>
        <p:spPr>
          <a:xfrm>
            <a:off x="8411549" y="1666550"/>
            <a:ext cx="774325" cy="1088276"/>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3</a:t>
            </a:r>
          </a:p>
        </p:txBody>
      </p:sp>
      <p:sp>
        <p:nvSpPr>
          <p:cNvPr id="135" name="Google Shape;135;p6"/>
          <p:cNvSpPr/>
          <p:nvPr/>
        </p:nvSpPr>
        <p:spPr>
          <a:xfrm>
            <a:off x="6567123" y="2997749"/>
            <a:ext cx="844060" cy="905442"/>
          </a:xfrm>
          <a:prstGeom prst="rect">
            <a:avLst/>
          </a:prstGeom>
        </p:spPr>
        <p:txBody>
          <a:bodyPr>
            <a:prstTxWarp prst="textPlain">
              <a:avLst/>
            </a:prstTxWarp>
          </a:bodyPr>
          <a:lstStyle/>
          <a:p>
            <a:pPr lvl="0" algn="ctr"/>
            <a:r>
              <a:rPr b="1" i="0">
                <a:ln>
                  <a:noFill/>
                </a:ln>
                <a:solidFill>
                  <a:srgbClr val="00FFFF">
                    <a:alpha val="13460"/>
                  </a:srgbClr>
                </a:solidFill>
                <a:latin typeface="Montserrat"/>
              </a:rPr>
              <a:t>€</a:t>
            </a:r>
          </a:p>
        </p:txBody>
      </p:sp>
      <p:sp>
        <p:nvSpPr>
          <p:cNvPr id="136" name="Google Shape;136;p6"/>
          <p:cNvSpPr/>
          <p:nvPr/>
        </p:nvSpPr>
        <p:spPr>
          <a:xfrm>
            <a:off x="7702425" y="944674"/>
            <a:ext cx="692017" cy="889382"/>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9</a:t>
            </a:r>
          </a:p>
        </p:txBody>
      </p:sp>
      <p:sp>
        <p:nvSpPr>
          <p:cNvPr id="137" name="Google Shape;137;p6"/>
          <p:cNvSpPr/>
          <p:nvPr/>
        </p:nvSpPr>
        <p:spPr>
          <a:xfrm>
            <a:off x="8482541" y="3571675"/>
            <a:ext cx="432249" cy="668625"/>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7</a:t>
            </a:r>
          </a:p>
        </p:txBody>
      </p:sp>
      <p:sp>
        <p:nvSpPr>
          <p:cNvPr id="138" name="Google Shape;138;p6"/>
          <p:cNvSpPr/>
          <p:nvPr/>
        </p:nvSpPr>
        <p:spPr>
          <a:xfrm>
            <a:off x="7956575" y="-147125"/>
            <a:ext cx="968665" cy="1446867"/>
          </a:xfrm>
          <a:prstGeom prst="rect">
            <a:avLst/>
          </a:prstGeom>
        </p:spPr>
        <p:txBody>
          <a:bodyPr>
            <a:prstTxWarp prst="textPlain">
              <a:avLst/>
            </a:prstTxWarp>
          </a:bodyPr>
          <a:lstStyle/>
          <a:p>
            <a:pPr lvl="0" algn="ctr"/>
            <a:r>
              <a:rPr b="1" i="0">
                <a:ln>
                  <a:noFill/>
                </a:ln>
                <a:solidFill>
                  <a:srgbClr val="00BFC9">
                    <a:alpha val="45000"/>
                  </a:srgbClr>
                </a:solidFill>
                <a:latin typeface="Montserrat"/>
              </a:rPr>
              <a:t>$</a:t>
            </a:r>
          </a:p>
        </p:txBody>
      </p:sp>
      <p:sp>
        <p:nvSpPr>
          <p:cNvPr id="139" name="Google Shape;139;p6"/>
          <p:cNvSpPr/>
          <p:nvPr/>
        </p:nvSpPr>
        <p:spPr>
          <a:xfrm>
            <a:off x="7524777" y="-48672"/>
            <a:ext cx="432250" cy="597585"/>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a:t>
            </a:r>
          </a:p>
        </p:txBody>
      </p:sp>
      <p:sp>
        <p:nvSpPr>
          <p:cNvPr id="140" name="Google Shape;140;p6"/>
          <p:cNvSpPr/>
          <p:nvPr/>
        </p:nvSpPr>
        <p:spPr>
          <a:xfrm>
            <a:off x="7153450" y="1200149"/>
            <a:ext cx="336025" cy="620550"/>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1</a:t>
            </a:r>
          </a:p>
        </p:txBody>
      </p:sp>
      <p:sp>
        <p:nvSpPr>
          <p:cNvPr id="141" name="Google Shape;141;p6"/>
          <p:cNvSpPr/>
          <p:nvPr/>
        </p:nvSpPr>
        <p:spPr>
          <a:xfrm>
            <a:off x="7524775" y="1713000"/>
            <a:ext cx="1106400" cy="14980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8</a:t>
            </a:r>
          </a:p>
        </p:txBody>
      </p:sp>
      <p:sp>
        <p:nvSpPr>
          <p:cNvPr id="142" name="Google Shape;142;p6"/>
          <p:cNvSpPr/>
          <p:nvPr/>
        </p:nvSpPr>
        <p:spPr>
          <a:xfrm rot="-5400000">
            <a:off x="7167502" y="893428"/>
            <a:ext cx="564600" cy="4449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6"/>
          <p:cNvSpPr/>
          <p:nvPr/>
        </p:nvSpPr>
        <p:spPr>
          <a:xfrm rot="5400000">
            <a:off x="8455975" y="4580950"/>
            <a:ext cx="485400" cy="3348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6"/>
          <p:cNvSpPr/>
          <p:nvPr/>
        </p:nvSpPr>
        <p:spPr>
          <a:xfrm>
            <a:off x="7301600" y="2427892"/>
            <a:ext cx="296397" cy="419653"/>
          </a:xfrm>
          <a:prstGeom prst="rect">
            <a:avLst/>
          </a:prstGeom>
        </p:spPr>
        <p:txBody>
          <a:bodyPr>
            <a:prstTxWarp prst="textPlain">
              <a:avLst/>
            </a:prstTxWarp>
          </a:bodyPr>
          <a:lstStyle/>
          <a:p>
            <a:pPr lvl="0" algn="ctr"/>
            <a:r>
              <a:rPr b="1" i="0">
                <a:ln>
                  <a:noFill/>
                </a:ln>
                <a:solidFill>
                  <a:srgbClr val="6AA84F"/>
                </a:solidFill>
                <a:latin typeface="Montserrat"/>
              </a:rPr>
              <a:t>2</a:t>
            </a:r>
          </a:p>
        </p:txBody>
      </p:sp>
      <p:sp>
        <p:nvSpPr>
          <p:cNvPr id="145" name="Google Shape;145;p6"/>
          <p:cNvSpPr/>
          <p:nvPr/>
        </p:nvSpPr>
        <p:spPr>
          <a:xfrm>
            <a:off x="8668228" y="988756"/>
            <a:ext cx="354503" cy="423175"/>
          </a:xfrm>
          <a:prstGeom prst="rect">
            <a:avLst/>
          </a:prstGeom>
        </p:spPr>
        <p:txBody>
          <a:bodyPr>
            <a:prstTxWarp prst="textPlain">
              <a:avLst/>
            </a:prstTxWarp>
          </a:bodyPr>
          <a:lstStyle/>
          <a:p>
            <a:pPr lvl="0" algn="ctr"/>
            <a:r>
              <a:rPr b="0" i="0">
                <a:ln>
                  <a:noFill/>
                </a:ln>
                <a:solidFill>
                  <a:srgbClr val="6AA84F"/>
                </a:solidFill>
                <a:latin typeface="Abril Fatface"/>
              </a:rPr>
              <a:t>0</a:t>
            </a:r>
          </a:p>
        </p:txBody>
      </p:sp>
      <p:sp>
        <p:nvSpPr>
          <p:cNvPr id="146" name="Google Shape;146;p6"/>
          <p:cNvSpPr/>
          <p:nvPr/>
        </p:nvSpPr>
        <p:spPr>
          <a:xfrm>
            <a:off x="8763900" y="3127993"/>
            <a:ext cx="279674" cy="289206"/>
          </a:xfrm>
          <a:prstGeom prst="rect">
            <a:avLst/>
          </a:prstGeom>
        </p:spPr>
        <p:txBody>
          <a:bodyPr>
            <a:prstTxWarp prst="textPlain">
              <a:avLst/>
            </a:prstTxWarp>
          </a:bodyPr>
          <a:lstStyle/>
          <a:p>
            <a:pPr lvl="0" algn="ctr"/>
            <a:r>
              <a:rPr b="1" i="0">
                <a:ln>
                  <a:noFill/>
                </a:ln>
                <a:solidFill>
                  <a:srgbClr val="6AA84F"/>
                </a:solidFill>
                <a:latin typeface="Montserrat"/>
              </a:rPr>
              <a:t>¥</a:t>
            </a:r>
          </a:p>
        </p:txBody>
      </p:sp>
      <p:sp>
        <p:nvSpPr>
          <p:cNvPr id="147" name="Google Shape;147;p6"/>
          <p:cNvSpPr/>
          <p:nvPr/>
        </p:nvSpPr>
        <p:spPr>
          <a:xfrm>
            <a:off x="7233391" y="1950962"/>
            <a:ext cx="236741" cy="289200"/>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4</a:t>
            </a:r>
          </a:p>
        </p:txBody>
      </p:sp>
      <p:sp>
        <p:nvSpPr>
          <p:cNvPr id="148" name="Google Shape;148;p6"/>
          <p:cNvSpPr/>
          <p:nvPr/>
        </p:nvSpPr>
        <p:spPr>
          <a:xfrm>
            <a:off x="6811905" y="-87455"/>
            <a:ext cx="652469" cy="9054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6</a:t>
            </a:r>
          </a:p>
        </p:txBody>
      </p:sp>
      <p:sp>
        <p:nvSpPr>
          <p:cNvPr id="149" name="Google Shape;149;p6"/>
          <p:cNvSpPr/>
          <p:nvPr/>
        </p:nvSpPr>
        <p:spPr>
          <a:xfrm>
            <a:off x="7662627" y="662323"/>
            <a:ext cx="87722" cy="216666"/>
          </a:xfrm>
          <a:prstGeom prst="rect">
            <a:avLst/>
          </a:prstGeom>
        </p:spPr>
        <p:txBody>
          <a:bodyPr>
            <a:prstTxWarp prst="textPlain">
              <a:avLst/>
            </a:prstTxWarp>
          </a:bodyPr>
          <a:lstStyle/>
          <a:p>
            <a:pPr lvl="0" algn="ctr"/>
            <a:r>
              <a:rPr b="1" i="0">
                <a:ln>
                  <a:noFill/>
                </a:ln>
                <a:solidFill>
                  <a:srgbClr val="6AA84F"/>
                </a:solidFill>
                <a:latin typeface="Montserrat"/>
              </a:rPr>
              <a:t>1</a:t>
            </a:r>
          </a:p>
        </p:txBody>
      </p:sp>
      <p:sp>
        <p:nvSpPr>
          <p:cNvPr id="150" name="Google Shape;150;p6"/>
          <p:cNvSpPr/>
          <p:nvPr/>
        </p:nvSpPr>
        <p:spPr>
          <a:xfrm>
            <a:off x="6992802" y="3859303"/>
            <a:ext cx="164400" cy="225324"/>
          </a:xfrm>
          <a:prstGeom prst="rect">
            <a:avLst/>
          </a:prstGeom>
        </p:spPr>
        <p:txBody>
          <a:bodyPr>
            <a:prstTxWarp prst="textPlain">
              <a:avLst/>
            </a:prstTxWarp>
          </a:bodyPr>
          <a:lstStyle/>
          <a:p>
            <a:pPr lvl="0" algn="ctr"/>
            <a:r>
              <a:rPr b="1" i="0">
                <a:ln>
                  <a:noFill/>
                </a:ln>
                <a:solidFill>
                  <a:srgbClr val="6AA84F"/>
                </a:solidFill>
                <a:latin typeface="Montserrat"/>
              </a:rPr>
              <a:t>4</a:t>
            </a:r>
          </a:p>
        </p:txBody>
      </p:sp>
      <p:sp>
        <p:nvSpPr>
          <p:cNvPr id="151" name="Google Shape;151;p6"/>
          <p:cNvSpPr/>
          <p:nvPr/>
        </p:nvSpPr>
        <p:spPr>
          <a:xfrm>
            <a:off x="6897399" y="729426"/>
            <a:ext cx="236725" cy="344536"/>
          </a:xfrm>
          <a:prstGeom prst="rect">
            <a:avLst/>
          </a:prstGeom>
        </p:spPr>
        <p:txBody>
          <a:bodyPr>
            <a:prstTxWarp prst="textPlain">
              <a:avLst/>
            </a:prstTxWarp>
          </a:bodyPr>
          <a:lstStyle/>
          <a:p>
            <a:pPr lvl="0" algn="ctr"/>
            <a:r>
              <a:rPr b="0" i="0">
                <a:ln>
                  <a:noFill/>
                </a:ln>
                <a:solidFill>
                  <a:srgbClr val="6AA84F"/>
                </a:solidFill>
                <a:latin typeface="Abril Fatface"/>
              </a:rPr>
              <a:t>5</a:t>
            </a:r>
          </a:p>
        </p:txBody>
      </p:sp>
      <p:sp>
        <p:nvSpPr>
          <p:cNvPr id="152" name="Google Shape;152;p6"/>
          <p:cNvSpPr/>
          <p:nvPr/>
        </p:nvSpPr>
        <p:spPr>
          <a:xfrm>
            <a:off x="8925943" y="4066263"/>
            <a:ext cx="236725" cy="304233"/>
          </a:xfrm>
          <a:prstGeom prst="rect">
            <a:avLst/>
          </a:prstGeom>
        </p:spPr>
        <p:txBody>
          <a:bodyPr>
            <a:prstTxWarp prst="textPlain">
              <a:avLst/>
            </a:prstTxWarp>
          </a:bodyPr>
          <a:lstStyle/>
          <a:p>
            <a:pPr lvl="0" algn="ctr"/>
            <a:r>
              <a:rPr b="0" i="0">
                <a:ln>
                  <a:noFill/>
                </a:ln>
                <a:solidFill>
                  <a:srgbClr val="6AA84F"/>
                </a:solidFill>
                <a:latin typeface="Abril Fatface"/>
              </a:rPr>
              <a:t>8</a:t>
            </a:r>
          </a:p>
        </p:txBody>
      </p:sp>
      <p:sp>
        <p:nvSpPr>
          <p:cNvPr id="153" name="Google Shape;153;p6"/>
          <p:cNvSpPr txBox="1">
            <a:spLocks noGrp="1"/>
          </p:cNvSpPr>
          <p:nvPr>
            <p:ph type="title"/>
          </p:nvPr>
        </p:nvSpPr>
        <p:spPr>
          <a:xfrm>
            <a:off x="735875" y="780900"/>
            <a:ext cx="5917200" cy="6975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154" name="Google Shape;154;p6"/>
          <p:cNvSpPr txBox="1">
            <a:spLocks noGrp="1"/>
          </p:cNvSpPr>
          <p:nvPr>
            <p:ph type="body" idx="1"/>
          </p:nvPr>
        </p:nvSpPr>
        <p:spPr>
          <a:xfrm>
            <a:off x="735875" y="1478400"/>
            <a:ext cx="2667600" cy="34473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155" name="Google Shape;155;p6"/>
          <p:cNvSpPr txBox="1">
            <a:spLocks noGrp="1"/>
          </p:cNvSpPr>
          <p:nvPr>
            <p:ph type="body" idx="2"/>
          </p:nvPr>
        </p:nvSpPr>
        <p:spPr>
          <a:xfrm>
            <a:off x="3563910" y="1478400"/>
            <a:ext cx="2667600" cy="34473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156" name="Google Shape;156;p6"/>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157"/>
        <p:cNvGrpSpPr/>
        <p:nvPr/>
      </p:nvGrpSpPr>
      <p:grpSpPr>
        <a:xfrm>
          <a:off x="0" y="0"/>
          <a:ext cx="0" cy="0"/>
          <a:chOff x="0" y="0"/>
          <a:chExt cx="0" cy="0"/>
        </a:xfrm>
      </p:grpSpPr>
      <p:sp>
        <p:nvSpPr>
          <p:cNvPr id="158" name="Google Shape;158;p7"/>
          <p:cNvSpPr/>
          <p:nvPr/>
        </p:nvSpPr>
        <p:spPr>
          <a:xfrm>
            <a:off x="7123399" y="2945300"/>
            <a:ext cx="1604425" cy="2273251"/>
          </a:xfrm>
          <a:prstGeom prst="rect">
            <a:avLst/>
          </a:prstGeom>
        </p:spPr>
        <p:txBody>
          <a:bodyPr>
            <a:prstTxWarp prst="textPlain">
              <a:avLst/>
            </a:prstTxWarp>
          </a:bodyPr>
          <a:lstStyle/>
          <a:p>
            <a:pPr lvl="0" algn="ctr"/>
            <a:r>
              <a:rPr b="1" i="0">
                <a:ln>
                  <a:noFill/>
                </a:ln>
                <a:solidFill>
                  <a:srgbClr val="00BFC9">
                    <a:alpha val="45000"/>
                  </a:srgbClr>
                </a:solidFill>
                <a:latin typeface="Montserrat"/>
              </a:rPr>
              <a:t>5</a:t>
            </a:r>
          </a:p>
        </p:txBody>
      </p:sp>
      <p:sp>
        <p:nvSpPr>
          <p:cNvPr id="159" name="Google Shape;159;p7"/>
          <p:cNvSpPr/>
          <p:nvPr/>
        </p:nvSpPr>
        <p:spPr>
          <a:xfrm>
            <a:off x="8411549" y="1666550"/>
            <a:ext cx="774325" cy="1088276"/>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3</a:t>
            </a:r>
          </a:p>
        </p:txBody>
      </p:sp>
      <p:sp>
        <p:nvSpPr>
          <p:cNvPr id="160" name="Google Shape;160;p7"/>
          <p:cNvSpPr/>
          <p:nvPr/>
        </p:nvSpPr>
        <p:spPr>
          <a:xfrm>
            <a:off x="6567123" y="2997749"/>
            <a:ext cx="844060" cy="905442"/>
          </a:xfrm>
          <a:prstGeom prst="rect">
            <a:avLst/>
          </a:prstGeom>
        </p:spPr>
        <p:txBody>
          <a:bodyPr>
            <a:prstTxWarp prst="textPlain">
              <a:avLst/>
            </a:prstTxWarp>
          </a:bodyPr>
          <a:lstStyle/>
          <a:p>
            <a:pPr lvl="0" algn="ctr"/>
            <a:r>
              <a:rPr b="1" i="0">
                <a:ln>
                  <a:noFill/>
                </a:ln>
                <a:solidFill>
                  <a:srgbClr val="00FFFF">
                    <a:alpha val="13460"/>
                  </a:srgbClr>
                </a:solidFill>
                <a:latin typeface="Montserrat"/>
              </a:rPr>
              <a:t>€</a:t>
            </a:r>
          </a:p>
        </p:txBody>
      </p:sp>
      <p:sp>
        <p:nvSpPr>
          <p:cNvPr id="161" name="Google Shape;161;p7"/>
          <p:cNvSpPr/>
          <p:nvPr/>
        </p:nvSpPr>
        <p:spPr>
          <a:xfrm>
            <a:off x="7702425" y="944674"/>
            <a:ext cx="692017" cy="889382"/>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9</a:t>
            </a:r>
          </a:p>
        </p:txBody>
      </p:sp>
      <p:sp>
        <p:nvSpPr>
          <p:cNvPr id="162" name="Google Shape;162;p7"/>
          <p:cNvSpPr/>
          <p:nvPr/>
        </p:nvSpPr>
        <p:spPr>
          <a:xfrm>
            <a:off x="8482541" y="3571675"/>
            <a:ext cx="432249" cy="668625"/>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7</a:t>
            </a:r>
          </a:p>
        </p:txBody>
      </p:sp>
      <p:sp>
        <p:nvSpPr>
          <p:cNvPr id="163" name="Google Shape;163;p7"/>
          <p:cNvSpPr/>
          <p:nvPr/>
        </p:nvSpPr>
        <p:spPr>
          <a:xfrm>
            <a:off x="7956575" y="-147125"/>
            <a:ext cx="968665" cy="1446867"/>
          </a:xfrm>
          <a:prstGeom prst="rect">
            <a:avLst/>
          </a:prstGeom>
        </p:spPr>
        <p:txBody>
          <a:bodyPr>
            <a:prstTxWarp prst="textPlain">
              <a:avLst/>
            </a:prstTxWarp>
          </a:bodyPr>
          <a:lstStyle/>
          <a:p>
            <a:pPr lvl="0" algn="ctr"/>
            <a:r>
              <a:rPr b="1" i="0">
                <a:ln>
                  <a:noFill/>
                </a:ln>
                <a:solidFill>
                  <a:srgbClr val="00BFC9">
                    <a:alpha val="45000"/>
                  </a:srgbClr>
                </a:solidFill>
                <a:latin typeface="Montserrat"/>
              </a:rPr>
              <a:t>$</a:t>
            </a:r>
          </a:p>
        </p:txBody>
      </p:sp>
      <p:sp>
        <p:nvSpPr>
          <p:cNvPr id="164" name="Google Shape;164;p7"/>
          <p:cNvSpPr/>
          <p:nvPr/>
        </p:nvSpPr>
        <p:spPr>
          <a:xfrm>
            <a:off x="7524777" y="-48672"/>
            <a:ext cx="432250" cy="597585"/>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a:t>
            </a:r>
          </a:p>
        </p:txBody>
      </p:sp>
      <p:sp>
        <p:nvSpPr>
          <p:cNvPr id="165" name="Google Shape;165;p7"/>
          <p:cNvSpPr/>
          <p:nvPr/>
        </p:nvSpPr>
        <p:spPr>
          <a:xfrm>
            <a:off x="7153450" y="1200149"/>
            <a:ext cx="336025" cy="620550"/>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1</a:t>
            </a:r>
          </a:p>
        </p:txBody>
      </p:sp>
      <p:sp>
        <p:nvSpPr>
          <p:cNvPr id="166" name="Google Shape;166;p7"/>
          <p:cNvSpPr/>
          <p:nvPr/>
        </p:nvSpPr>
        <p:spPr>
          <a:xfrm>
            <a:off x="7524775" y="1713000"/>
            <a:ext cx="1106400" cy="14980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8</a:t>
            </a:r>
          </a:p>
        </p:txBody>
      </p:sp>
      <p:sp>
        <p:nvSpPr>
          <p:cNvPr id="167" name="Google Shape;167;p7"/>
          <p:cNvSpPr/>
          <p:nvPr/>
        </p:nvSpPr>
        <p:spPr>
          <a:xfrm rot="-5400000">
            <a:off x="7167502" y="893428"/>
            <a:ext cx="564600" cy="4449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7"/>
          <p:cNvSpPr/>
          <p:nvPr/>
        </p:nvSpPr>
        <p:spPr>
          <a:xfrm rot="5400000">
            <a:off x="8455975" y="4580950"/>
            <a:ext cx="485400" cy="3348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7"/>
          <p:cNvSpPr/>
          <p:nvPr/>
        </p:nvSpPr>
        <p:spPr>
          <a:xfrm>
            <a:off x="7301600" y="2427892"/>
            <a:ext cx="296397" cy="419653"/>
          </a:xfrm>
          <a:prstGeom prst="rect">
            <a:avLst/>
          </a:prstGeom>
        </p:spPr>
        <p:txBody>
          <a:bodyPr>
            <a:prstTxWarp prst="textPlain">
              <a:avLst/>
            </a:prstTxWarp>
          </a:bodyPr>
          <a:lstStyle/>
          <a:p>
            <a:pPr lvl="0" algn="ctr"/>
            <a:r>
              <a:rPr b="1" i="0">
                <a:ln>
                  <a:noFill/>
                </a:ln>
                <a:solidFill>
                  <a:srgbClr val="6AA84F"/>
                </a:solidFill>
                <a:latin typeface="Montserrat"/>
              </a:rPr>
              <a:t>2</a:t>
            </a:r>
          </a:p>
        </p:txBody>
      </p:sp>
      <p:sp>
        <p:nvSpPr>
          <p:cNvPr id="170" name="Google Shape;170;p7"/>
          <p:cNvSpPr/>
          <p:nvPr/>
        </p:nvSpPr>
        <p:spPr>
          <a:xfrm>
            <a:off x="8668228" y="988756"/>
            <a:ext cx="354503" cy="423175"/>
          </a:xfrm>
          <a:prstGeom prst="rect">
            <a:avLst/>
          </a:prstGeom>
        </p:spPr>
        <p:txBody>
          <a:bodyPr>
            <a:prstTxWarp prst="textPlain">
              <a:avLst/>
            </a:prstTxWarp>
          </a:bodyPr>
          <a:lstStyle/>
          <a:p>
            <a:pPr lvl="0" algn="ctr"/>
            <a:r>
              <a:rPr b="0" i="0">
                <a:ln>
                  <a:noFill/>
                </a:ln>
                <a:solidFill>
                  <a:srgbClr val="6AA84F"/>
                </a:solidFill>
                <a:latin typeface="Abril Fatface"/>
              </a:rPr>
              <a:t>0</a:t>
            </a:r>
          </a:p>
        </p:txBody>
      </p:sp>
      <p:sp>
        <p:nvSpPr>
          <p:cNvPr id="171" name="Google Shape;171;p7"/>
          <p:cNvSpPr/>
          <p:nvPr/>
        </p:nvSpPr>
        <p:spPr>
          <a:xfrm>
            <a:off x="8763900" y="3127993"/>
            <a:ext cx="279674" cy="289206"/>
          </a:xfrm>
          <a:prstGeom prst="rect">
            <a:avLst/>
          </a:prstGeom>
        </p:spPr>
        <p:txBody>
          <a:bodyPr>
            <a:prstTxWarp prst="textPlain">
              <a:avLst/>
            </a:prstTxWarp>
          </a:bodyPr>
          <a:lstStyle/>
          <a:p>
            <a:pPr lvl="0" algn="ctr"/>
            <a:r>
              <a:rPr b="1" i="0">
                <a:ln>
                  <a:noFill/>
                </a:ln>
                <a:solidFill>
                  <a:srgbClr val="6AA84F"/>
                </a:solidFill>
                <a:latin typeface="Montserrat"/>
              </a:rPr>
              <a:t>¥</a:t>
            </a:r>
          </a:p>
        </p:txBody>
      </p:sp>
      <p:sp>
        <p:nvSpPr>
          <p:cNvPr id="172" name="Google Shape;172;p7"/>
          <p:cNvSpPr/>
          <p:nvPr/>
        </p:nvSpPr>
        <p:spPr>
          <a:xfrm>
            <a:off x="7233391" y="1950962"/>
            <a:ext cx="236741" cy="289200"/>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4</a:t>
            </a:r>
          </a:p>
        </p:txBody>
      </p:sp>
      <p:sp>
        <p:nvSpPr>
          <p:cNvPr id="173" name="Google Shape;173;p7"/>
          <p:cNvSpPr/>
          <p:nvPr/>
        </p:nvSpPr>
        <p:spPr>
          <a:xfrm>
            <a:off x="6811905" y="-87455"/>
            <a:ext cx="652469" cy="9054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6</a:t>
            </a:r>
          </a:p>
        </p:txBody>
      </p:sp>
      <p:sp>
        <p:nvSpPr>
          <p:cNvPr id="174" name="Google Shape;174;p7"/>
          <p:cNvSpPr/>
          <p:nvPr/>
        </p:nvSpPr>
        <p:spPr>
          <a:xfrm>
            <a:off x="7662627" y="662323"/>
            <a:ext cx="87722" cy="216666"/>
          </a:xfrm>
          <a:prstGeom prst="rect">
            <a:avLst/>
          </a:prstGeom>
        </p:spPr>
        <p:txBody>
          <a:bodyPr>
            <a:prstTxWarp prst="textPlain">
              <a:avLst/>
            </a:prstTxWarp>
          </a:bodyPr>
          <a:lstStyle/>
          <a:p>
            <a:pPr lvl="0" algn="ctr"/>
            <a:r>
              <a:rPr b="1" i="0">
                <a:ln>
                  <a:noFill/>
                </a:ln>
                <a:solidFill>
                  <a:srgbClr val="6AA84F"/>
                </a:solidFill>
                <a:latin typeface="Montserrat"/>
              </a:rPr>
              <a:t>1</a:t>
            </a:r>
          </a:p>
        </p:txBody>
      </p:sp>
      <p:sp>
        <p:nvSpPr>
          <p:cNvPr id="175" name="Google Shape;175;p7"/>
          <p:cNvSpPr/>
          <p:nvPr/>
        </p:nvSpPr>
        <p:spPr>
          <a:xfrm>
            <a:off x="6992802" y="3859303"/>
            <a:ext cx="164400" cy="225324"/>
          </a:xfrm>
          <a:prstGeom prst="rect">
            <a:avLst/>
          </a:prstGeom>
        </p:spPr>
        <p:txBody>
          <a:bodyPr>
            <a:prstTxWarp prst="textPlain">
              <a:avLst/>
            </a:prstTxWarp>
          </a:bodyPr>
          <a:lstStyle/>
          <a:p>
            <a:pPr lvl="0" algn="ctr"/>
            <a:r>
              <a:rPr b="1" i="0">
                <a:ln>
                  <a:noFill/>
                </a:ln>
                <a:solidFill>
                  <a:srgbClr val="6AA84F"/>
                </a:solidFill>
                <a:latin typeface="Montserrat"/>
              </a:rPr>
              <a:t>4</a:t>
            </a:r>
          </a:p>
        </p:txBody>
      </p:sp>
      <p:sp>
        <p:nvSpPr>
          <p:cNvPr id="176" name="Google Shape;176;p7"/>
          <p:cNvSpPr/>
          <p:nvPr/>
        </p:nvSpPr>
        <p:spPr>
          <a:xfrm>
            <a:off x="6897399" y="729426"/>
            <a:ext cx="236725" cy="344536"/>
          </a:xfrm>
          <a:prstGeom prst="rect">
            <a:avLst/>
          </a:prstGeom>
        </p:spPr>
        <p:txBody>
          <a:bodyPr>
            <a:prstTxWarp prst="textPlain">
              <a:avLst/>
            </a:prstTxWarp>
          </a:bodyPr>
          <a:lstStyle/>
          <a:p>
            <a:pPr lvl="0" algn="ctr"/>
            <a:r>
              <a:rPr b="0" i="0">
                <a:ln>
                  <a:noFill/>
                </a:ln>
                <a:solidFill>
                  <a:srgbClr val="6AA84F"/>
                </a:solidFill>
                <a:latin typeface="Abril Fatface"/>
              </a:rPr>
              <a:t>5</a:t>
            </a:r>
          </a:p>
        </p:txBody>
      </p:sp>
      <p:sp>
        <p:nvSpPr>
          <p:cNvPr id="177" name="Google Shape;177;p7"/>
          <p:cNvSpPr/>
          <p:nvPr/>
        </p:nvSpPr>
        <p:spPr>
          <a:xfrm>
            <a:off x="8925943" y="4066263"/>
            <a:ext cx="236725" cy="304233"/>
          </a:xfrm>
          <a:prstGeom prst="rect">
            <a:avLst/>
          </a:prstGeom>
        </p:spPr>
        <p:txBody>
          <a:bodyPr>
            <a:prstTxWarp prst="textPlain">
              <a:avLst/>
            </a:prstTxWarp>
          </a:bodyPr>
          <a:lstStyle/>
          <a:p>
            <a:pPr lvl="0" algn="ctr"/>
            <a:r>
              <a:rPr b="0" i="0">
                <a:ln>
                  <a:noFill/>
                </a:ln>
                <a:solidFill>
                  <a:srgbClr val="6AA84F"/>
                </a:solidFill>
                <a:latin typeface="Abril Fatface"/>
              </a:rPr>
              <a:t>8</a:t>
            </a:r>
          </a:p>
        </p:txBody>
      </p:sp>
      <p:sp>
        <p:nvSpPr>
          <p:cNvPr id="178" name="Google Shape;178;p7"/>
          <p:cNvSpPr txBox="1">
            <a:spLocks noGrp="1"/>
          </p:cNvSpPr>
          <p:nvPr>
            <p:ph type="title"/>
          </p:nvPr>
        </p:nvSpPr>
        <p:spPr>
          <a:xfrm>
            <a:off x="735875" y="780900"/>
            <a:ext cx="5917200" cy="6975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79" name="Google Shape;179;p7"/>
          <p:cNvSpPr txBox="1">
            <a:spLocks noGrp="1"/>
          </p:cNvSpPr>
          <p:nvPr>
            <p:ph type="body" idx="1"/>
          </p:nvPr>
        </p:nvSpPr>
        <p:spPr>
          <a:xfrm>
            <a:off x="735875" y="1478400"/>
            <a:ext cx="1771500" cy="3447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180" name="Google Shape;180;p7"/>
          <p:cNvSpPr txBox="1">
            <a:spLocks noGrp="1"/>
          </p:cNvSpPr>
          <p:nvPr>
            <p:ph type="body" idx="2"/>
          </p:nvPr>
        </p:nvSpPr>
        <p:spPr>
          <a:xfrm>
            <a:off x="2597935" y="1478400"/>
            <a:ext cx="1771500" cy="3447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181" name="Google Shape;181;p7"/>
          <p:cNvSpPr txBox="1">
            <a:spLocks noGrp="1"/>
          </p:cNvSpPr>
          <p:nvPr>
            <p:ph type="body" idx="3"/>
          </p:nvPr>
        </p:nvSpPr>
        <p:spPr>
          <a:xfrm>
            <a:off x="4459994" y="1478400"/>
            <a:ext cx="1771500" cy="3447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182" name="Google Shape;182;p7"/>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3"/>
        <p:cNvGrpSpPr/>
        <p:nvPr/>
      </p:nvGrpSpPr>
      <p:grpSpPr>
        <a:xfrm>
          <a:off x="0" y="0"/>
          <a:ext cx="0" cy="0"/>
          <a:chOff x="0" y="0"/>
          <a:chExt cx="0" cy="0"/>
        </a:xfrm>
      </p:grpSpPr>
      <p:sp>
        <p:nvSpPr>
          <p:cNvPr id="184" name="Google Shape;184;p8"/>
          <p:cNvSpPr/>
          <p:nvPr/>
        </p:nvSpPr>
        <p:spPr>
          <a:xfrm>
            <a:off x="7123399" y="2945300"/>
            <a:ext cx="1604425" cy="2273251"/>
          </a:xfrm>
          <a:prstGeom prst="rect">
            <a:avLst/>
          </a:prstGeom>
        </p:spPr>
        <p:txBody>
          <a:bodyPr>
            <a:prstTxWarp prst="textPlain">
              <a:avLst/>
            </a:prstTxWarp>
          </a:bodyPr>
          <a:lstStyle/>
          <a:p>
            <a:pPr lvl="0" algn="ctr"/>
            <a:r>
              <a:rPr b="1" i="0">
                <a:ln>
                  <a:noFill/>
                </a:ln>
                <a:solidFill>
                  <a:srgbClr val="00BFC9">
                    <a:alpha val="45000"/>
                  </a:srgbClr>
                </a:solidFill>
                <a:latin typeface="Montserrat"/>
              </a:rPr>
              <a:t>5</a:t>
            </a:r>
          </a:p>
        </p:txBody>
      </p:sp>
      <p:sp>
        <p:nvSpPr>
          <p:cNvPr id="185" name="Google Shape;185;p8"/>
          <p:cNvSpPr/>
          <p:nvPr/>
        </p:nvSpPr>
        <p:spPr>
          <a:xfrm>
            <a:off x="8411549" y="1666550"/>
            <a:ext cx="774325" cy="1088276"/>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3</a:t>
            </a:r>
          </a:p>
        </p:txBody>
      </p:sp>
      <p:sp>
        <p:nvSpPr>
          <p:cNvPr id="186" name="Google Shape;186;p8"/>
          <p:cNvSpPr/>
          <p:nvPr/>
        </p:nvSpPr>
        <p:spPr>
          <a:xfrm>
            <a:off x="6567123" y="2997749"/>
            <a:ext cx="844060" cy="905442"/>
          </a:xfrm>
          <a:prstGeom prst="rect">
            <a:avLst/>
          </a:prstGeom>
        </p:spPr>
        <p:txBody>
          <a:bodyPr>
            <a:prstTxWarp prst="textPlain">
              <a:avLst/>
            </a:prstTxWarp>
          </a:bodyPr>
          <a:lstStyle/>
          <a:p>
            <a:pPr lvl="0" algn="ctr"/>
            <a:r>
              <a:rPr b="1" i="0">
                <a:ln>
                  <a:noFill/>
                </a:ln>
                <a:solidFill>
                  <a:srgbClr val="00FFFF">
                    <a:alpha val="13460"/>
                  </a:srgbClr>
                </a:solidFill>
                <a:latin typeface="Montserrat"/>
              </a:rPr>
              <a:t>€</a:t>
            </a:r>
          </a:p>
        </p:txBody>
      </p:sp>
      <p:sp>
        <p:nvSpPr>
          <p:cNvPr id="187" name="Google Shape;187;p8"/>
          <p:cNvSpPr/>
          <p:nvPr/>
        </p:nvSpPr>
        <p:spPr>
          <a:xfrm>
            <a:off x="7702425" y="944674"/>
            <a:ext cx="692017" cy="889382"/>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9</a:t>
            </a:r>
          </a:p>
        </p:txBody>
      </p:sp>
      <p:sp>
        <p:nvSpPr>
          <p:cNvPr id="188" name="Google Shape;188;p8"/>
          <p:cNvSpPr/>
          <p:nvPr/>
        </p:nvSpPr>
        <p:spPr>
          <a:xfrm>
            <a:off x="8482541" y="3571675"/>
            <a:ext cx="432249" cy="668625"/>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7</a:t>
            </a:r>
          </a:p>
        </p:txBody>
      </p:sp>
      <p:sp>
        <p:nvSpPr>
          <p:cNvPr id="189" name="Google Shape;189;p8"/>
          <p:cNvSpPr/>
          <p:nvPr/>
        </p:nvSpPr>
        <p:spPr>
          <a:xfrm>
            <a:off x="7956575" y="-147125"/>
            <a:ext cx="968665" cy="1446867"/>
          </a:xfrm>
          <a:prstGeom prst="rect">
            <a:avLst/>
          </a:prstGeom>
        </p:spPr>
        <p:txBody>
          <a:bodyPr>
            <a:prstTxWarp prst="textPlain">
              <a:avLst/>
            </a:prstTxWarp>
          </a:bodyPr>
          <a:lstStyle/>
          <a:p>
            <a:pPr lvl="0" algn="ctr"/>
            <a:r>
              <a:rPr b="1" i="0">
                <a:ln>
                  <a:noFill/>
                </a:ln>
                <a:solidFill>
                  <a:srgbClr val="00BFC9">
                    <a:alpha val="45000"/>
                  </a:srgbClr>
                </a:solidFill>
                <a:latin typeface="Montserrat"/>
              </a:rPr>
              <a:t>$</a:t>
            </a:r>
          </a:p>
        </p:txBody>
      </p:sp>
      <p:sp>
        <p:nvSpPr>
          <p:cNvPr id="190" name="Google Shape;190;p8"/>
          <p:cNvSpPr/>
          <p:nvPr/>
        </p:nvSpPr>
        <p:spPr>
          <a:xfrm>
            <a:off x="7524777" y="-48672"/>
            <a:ext cx="432250" cy="597585"/>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a:t>
            </a:r>
          </a:p>
        </p:txBody>
      </p:sp>
      <p:sp>
        <p:nvSpPr>
          <p:cNvPr id="191" name="Google Shape;191;p8"/>
          <p:cNvSpPr/>
          <p:nvPr/>
        </p:nvSpPr>
        <p:spPr>
          <a:xfrm>
            <a:off x="7153450" y="1200149"/>
            <a:ext cx="336025" cy="620550"/>
          </a:xfrm>
          <a:prstGeom prst="rect">
            <a:avLst/>
          </a:prstGeom>
        </p:spPr>
        <p:txBody>
          <a:bodyPr>
            <a:prstTxWarp prst="textPlain">
              <a:avLst/>
            </a:prstTxWarp>
          </a:bodyPr>
          <a:lstStyle/>
          <a:p>
            <a:pPr lvl="0" algn="ctr"/>
            <a:r>
              <a:rPr b="0" i="0">
                <a:ln>
                  <a:noFill/>
                </a:ln>
                <a:solidFill>
                  <a:srgbClr val="00BFC9">
                    <a:alpha val="45000"/>
                  </a:srgbClr>
                </a:solidFill>
                <a:latin typeface="Abril Fatface"/>
              </a:rPr>
              <a:t>1</a:t>
            </a:r>
          </a:p>
        </p:txBody>
      </p:sp>
      <p:sp>
        <p:nvSpPr>
          <p:cNvPr id="192" name="Google Shape;192;p8"/>
          <p:cNvSpPr/>
          <p:nvPr/>
        </p:nvSpPr>
        <p:spPr>
          <a:xfrm>
            <a:off x="7524775" y="1713000"/>
            <a:ext cx="1106400" cy="14980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8</a:t>
            </a:r>
          </a:p>
        </p:txBody>
      </p:sp>
      <p:sp>
        <p:nvSpPr>
          <p:cNvPr id="193" name="Google Shape;193;p8"/>
          <p:cNvSpPr/>
          <p:nvPr/>
        </p:nvSpPr>
        <p:spPr>
          <a:xfrm rot="-5400000">
            <a:off x="7167502" y="893428"/>
            <a:ext cx="564600" cy="4449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8"/>
          <p:cNvSpPr/>
          <p:nvPr/>
        </p:nvSpPr>
        <p:spPr>
          <a:xfrm rot="5400000">
            <a:off x="8455975" y="4580950"/>
            <a:ext cx="485400" cy="334800"/>
          </a:xfrm>
          <a:prstGeom prst="rightArrow">
            <a:avLst>
              <a:gd name="adj1" fmla="val 50000"/>
              <a:gd name="adj2" fmla="val 50000"/>
            </a:avLst>
          </a:prstGeom>
          <a:noFill/>
          <a:ln w="9525" cap="flat" cmpd="sng">
            <a:solidFill>
              <a:srgbClr val="0070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8"/>
          <p:cNvSpPr/>
          <p:nvPr/>
        </p:nvSpPr>
        <p:spPr>
          <a:xfrm>
            <a:off x="7301600" y="2427892"/>
            <a:ext cx="296397" cy="419653"/>
          </a:xfrm>
          <a:prstGeom prst="rect">
            <a:avLst/>
          </a:prstGeom>
        </p:spPr>
        <p:txBody>
          <a:bodyPr>
            <a:prstTxWarp prst="textPlain">
              <a:avLst/>
            </a:prstTxWarp>
          </a:bodyPr>
          <a:lstStyle/>
          <a:p>
            <a:pPr lvl="0" algn="ctr"/>
            <a:r>
              <a:rPr b="1" i="0">
                <a:ln>
                  <a:noFill/>
                </a:ln>
                <a:solidFill>
                  <a:srgbClr val="6AA84F"/>
                </a:solidFill>
                <a:latin typeface="Montserrat"/>
              </a:rPr>
              <a:t>2</a:t>
            </a:r>
          </a:p>
        </p:txBody>
      </p:sp>
      <p:sp>
        <p:nvSpPr>
          <p:cNvPr id="196" name="Google Shape;196;p8"/>
          <p:cNvSpPr/>
          <p:nvPr/>
        </p:nvSpPr>
        <p:spPr>
          <a:xfrm>
            <a:off x="8668228" y="988756"/>
            <a:ext cx="354503" cy="423175"/>
          </a:xfrm>
          <a:prstGeom prst="rect">
            <a:avLst/>
          </a:prstGeom>
        </p:spPr>
        <p:txBody>
          <a:bodyPr>
            <a:prstTxWarp prst="textPlain">
              <a:avLst/>
            </a:prstTxWarp>
          </a:bodyPr>
          <a:lstStyle/>
          <a:p>
            <a:pPr lvl="0" algn="ctr"/>
            <a:r>
              <a:rPr b="0" i="0">
                <a:ln>
                  <a:noFill/>
                </a:ln>
                <a:solidFill>
                  <a:srgbClr val="6AA84F"/>
                </a:solidFill>
                <a:latin typeface="Abril Fatface"/>
              </a:rPr>
              <a:t>0</a:t>
            </a:r>
          </a:p>
        </p:txBody>
      </p:sp>
      <p:sp>
        <p:nvSpPr>
          <p:cNvPr id="197" name="Google Shape;197;p8"/>
          <p:cNvSpPr/>
          <p:nvPr/>
        </p:nvSpPr>
        <p:spPr>
          <a:xfrm>
            <a:off x="8763900" y="3127993"/>
            <a:ext cx="279674" cy="289206"/>
          </a:xfrm>
          <a:prstGeom prst="rect">
            <a:avLst/>
          </a:prstGeom>
        </p:spPr>
        <p:txBody>
          <a:bodyPr>
            <a:prstTxWarp prst="textPlain">
              <a:avLst/>
            </a:prstTxWarp>
          </a:bodyPr>
          <a:lstStyle/>
          <a:p>
            <a:pPr lvl="0" algn="ctr"/>
            <a:r>
              <a:rPr b="1" i="0">
                <a:ln>
                  <a:noFill/>
                </a:ln>
                <a:solidFill>
                  <a:srgbClr val="6AA84F"/>
                </a:solidFill>
                <a:latin typeface="Montserrat"/>
              </a:rPr>
              <a:t>¥</a:t>
            </a:r>
          </a:p>
        </p:txBody>
      </p:sp>
      <p:sp>
        <p:nvSpPr>
          <p:cNvPr id="198" name="Google Shape;198;p8"/>
          <p:cNvSpPr/>
          <p:nvPr/>
        </p:nvSpPr>
        <p:spPr>
          <a:xfrm>
            <a:off x="7233391" y="1950962"/>
            <a:ext cx="236741" cy="289200"/>
          </a:xfrm>
          <a:prstGeom prst="rect">
            <a:avLst/>
          </a:prstGeom>
        </p:spPr>
        <p:txBody>
          <a:bodyPr>
            <a:prstTxWarp prst="textPlain">
              <a:avLst/>
            </a:prstTxWarp>
          </a:bodyPr>
          <a:lstStyle/>
          <a:p>
            <a:pPr lvl="0" algn="ctr"/>
            <a:r>
              <a:rPr b="0" i="0">
                <a:ln>
                  <a:noFill/>
                </a:ln>
                <a:solidFill>
                  <a:srgbClr val="00FFFF">
                    <a:alpha val="13460"/>
                  </a:srgbClr>
                </a:solidFill>
                <a:latin typeface="Abril Fatface"/>
              </a:rPr>
              <a:t>4</a:t>
            </a:r>
          </a:p>
        </p:txBody>
      </p:sp>
      <p:sp>
        <p:nvSpPr>
          <p:cNvPr id="199" name="Google Shape;199;p8"/>
          <p:cNvSpPr/>
          <p:nvPr/>
        </p:nvSpPr>
        <p:spPr>
          <a:xfrm>
            <a:off x="6811905" y="-87455"/>
            <a:ext cx="652469" cy="905451"/>
          </a:xfrm>
          <a:prstGeom prst="rect">
            <a:avLst/>
          </a:prstGeom>
        </p:spPr>
        <p:txBody>
          <a:bodyPr>
            <a:prstTxWarp prst="textPlain">
              <a:avLst/>
            </a:prstTxWarp>
          </a:bodyPr>
          <a:lstStyle/>
          <a:p>
            <a:pPr lvl="0" algn="ctr"/>
            <a:r>
              <a:rPr b="1" i="0">
                <a:ln>
                  <a:noFill/>
                </a:ln>
                <a:solidFill>
                  <a:srgbClr val="00FFFF">
                    <a:alpha val="13460"/>
                  </a:srgbClr>
                </a:solidFill>
                <a:latin typeface="Montserrat"/>
              </a:rPr>
              <a:t>6</a:t>
            </a:r>
          </a:p>
        </p:txBody>
      </p:sp>
      <p:sp>
        <p:nvSpPr>
          <p:cNvPr id="200" name="Google Shape;200;p8"/>
          <p:cNvSpPr/>
          <p:nvPr/>
        </p:nvSpPr>
        <p:spPr>
          <a:xfrm>
            <a:off x="7662627" y="662323"/>
            <a:ext cx="87722" cy="216666"/>
          </a:xfrm>
          <a:prstGeom prst="rect">
            <a:avLst/>
          </a:prstGeom>
        </p:spPr>
        <p:txBody>
          <a:bodyPr>
            <a:prstTxWarp prst="textPlain">
              <a:avLst/>
            </a:prstTxWarp>
          </a:bodyPr>
          <a:lstStyle/>
          <a:p>
            <a:pPr lvl="0" algn="ctr"/>
            <a:r>
              <a:rPr b="1" i="0">
                <a:ln>
                  <a:noFill/>
                </a:ln>
                <a:solidFill>
                  <a:srgbClr val="6AA84F"/>
                </a:solidFill>
                <a:latin typeface="Montserrat"/>
              </a:rPr>
              <a:t>1</a:t>
            </a:r>
          </a:p>
        </p:txBody>
      </p:sp>
      <p:sp>
        <p:nvSpPr>
          <p:cNvPr id="201" name="Google Shape;201;p8"/>
          <p:cNvSpPr/>
          <p:nvPr/>
        </p:nvSpPr>
        <p:spPr>
          <a:xfrm>
            <a:off x="6992802" y="3859303"/>
            <a:ext cx="164400" cy="225324"/>
          </a:xfrm>
          <a:prstGeom prst="rect">
            <a:avLst/>
          </a:prstGeom>
        </p:spPr>
        <p:txBody>
          <a:bodyPr>
            <a:prstTxWarp prst="textPlain">
              <a:avLst/>
            </a:prstTxWarp>
          </a:bodyPr>
          <a:lstStyle/>
          <a:p>
            <a:pPr lvl="0" algn="ctr"/>
            <a:r>
              <a:rPr b="1" i="0">
                <a:ln>
                  <a:noFill/>
                </a:ln>
                <a:solidFill>
                  <a:srgbClr val="6AA84F"/>
                </a:solidFill>
                <a:latin typeface="Montserrat"/>
              </a:rPr>
              <a:t>4</a:t>
            </a:r>
          </a:p>
        </p:txBody>
      </p:sp>
      <p:sp>
        <p:nvSpPr>
          <p:cNvPr id="202" name="Google Shape;202;p8"/>
          <p:cNvSpPr/>
          <p:nvPr/>
        </p:nvSpPr>
        <p:spPr>
          <a:xfrm>
            <a:off x="6897399" y="729426"/>
            <a:ext cx="236725" cy="344536"/>
          </a:xfrm>
          <a:prstGeom prst="rect">
            <a:avLst/>
          </a:prstGeom>
        </p:spPr>
        <p:txBody>
          <a:bodyPr>
            <a:prstTxWarp prst="textPlain">
              <a:avLst/>
            </a:prstTxWarp>
          </a:bodyPr>
          <a:lstStyle/>
          <a:p>
            <a:pPr lvl="0" algn="ctr"/>
            <a:r>
              <a:rPr b="0" i="0">
                <a:ln>
                  <a:noFill/>
                </a:ln>
                <a:solidFill>
                  <a:srgbClr val="6AA84F"/>
                </a:solidFill>
                <a:latin typeface="Abril Fatface"/>
              </a:rPr>
              <a:t>5</a:t>
            </a:r>
          </a:p>
        </p:txBody>
      </p:sp>
      <p:sp>
        <p:nvSpPr>
          <p:cNvPr id="203" name="Google Shape;203;p8"/>
          <p:cNvSpPr/>
          <p:nvPr/>
        </p:nvSpPr>
        <p:spPr>
          <a:xfrm>
            <a:off x="8925943" y="4066263"/>
            <a:ext cx="236725" cy="304233"/>
          </a:xfrm>
          <a:prstGeom prst="rect">
            <a:avLst/>
          </a:prstGeom>
        </p:spPr>
        <p:txBody>
          <a:bodyPr>
            <a:prstTxWarp prst="textPlain">
              <a:avLst/>
            </a:prstTxWarp>
          </a:bodyPr>
          <a:lstStyle/>
          <a:p>
            <a:pPr lvl="0" algn="ctr"/>
            <a:r>
              <a:rPr b="0" i="0">
                <a:ln>
                  <a:noFill/>
                </a:ln>
                <a:solidFill>
                  <a:srgbClr val="6AA84F"/>
                </a:solidFill>
                <a:latin typeface="Abril Fatface"/>
              </a:rPr>
              <a:t>8</a:t>
            </a:r>
          </a:p>
        </p:txBody>
      </p:sp>
      <p:sp>
        <p:nvSpPr>
          <p:cNvPr id="204" name="Google Shape;204;p8"/>
          <p:cNvSpPr txBox="1">
            <a:spLocks noGrp="1"/>
          </p:cNvSpPr>
          <p:nvPr>
            <p:ph type="title"/>
          </p:nvPr>
        </p:nvSpPr>
        <p:spPr>
          <a:xfrm>
            <a:off x="735875" y="780900"/>
            <a:ext cx="5917200" cy="6975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205" name="Google Shape;205;p8"/>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grpSp>
        <p:nvGrpSpPr>
          <p:cNvPr id="6" name="Google Shape;6;p1"/>
          <p:cNvGrpSpPr/>
          <p:nvPr/>
        </p:nvGrpSpPr>
        <p:grpSpPr>
          <a:xfrm>
            <a:off x="825798" y="-750"/>
            <a:ext cx="7486405" cy="5145000"/>
            <a:chOff x="825798" y="-750"/>
            <a:chExt cx="7486405" cy="5145000"/>
          </a:xfrm>
        </p:grpSpPr>
        <p:cxnSp>
          <p:nvCxnSpPr>
            <p:cNvPr id="7" name="Google Shape;7;p1"/>
            <p:cNvCxnSpPr/>
            <p:nvPr/>
          </p:nvCxnSpPr>
          <p:spPr>
            <a:xfrm>
              <a:off x="825798" y="-750"/>
              <a:ext cx="0" cy="5145000"/>
            </a:xfrm>
            <a:prstGeom prst="straightConnector1">
              <a:avLst/>
            </a:prstGeom>
            <a:noFill/>
            <a:ln w="9525" cap="flat" cmpd="sng">
              <a:solidFill>
                <a:srgbClr val="005C65"/>
              </a:solidFill>
              <a:prstDash val="dot"/>
              <a:round/>
              <a:headEnd type="none" w="med" len="med"/>
              <a:tailEnd type="none" w="med" len="med"/>
            </a:ln>
          </p:spPr>
        </p:cxnSp>
        <p:cxnSp>
          <p:nvCxnSpPr>
            <p:cNvPr id="8" name="Google Shape;8;p1"/>
            <p:cNvCxnSpPr/>
            <p:nvPr/>
          </p:nvCxnSpPr>
          <p:spPr>
            <a:xfrm>
              <a:off x="1657621" y="-750"/>
              <a:ext cx="0" cy="5145000"/>
            </a:xfrm>
            <a:prstGeom prst="straightConnector1">
              <a:avLst/>
            </a:prstGeom>
            <a:noFill/>
            <a:ln w="9525" cap="flat" cmpd="sng">
              <a:solidFill>
                <a:srgbClr val="005C65"/>
              </a:solidFill>
              <a:prstDash val="dot"/>
              <a:round/>
              <a:headEnd type="none" w="med" len="med"/>
              <a:tailEnd type="none" w="med" len="med"/>
            </a:ln>
          </p:spPr>
        </p:cxnSp>
        <p:cxnSp>
          <p:nvCxnSpPr>
            <p:cNvPr id="9" name="Google Shape;9;p1"/>
            <p:cNvCxnSpPr/>
            <p:nvPr/>
          </p:nvCxnSpPr>
          <p:spPr>
            <a:xfrm>
              <a:off x="2489443" y="-750"/>
              <a:ext cx="0" cy="5145000"/>
            </a:xfrm>
            <a:prstGeom prst="straightConnector1">
              <a:avLst/>
            </a:prstGeom>
            <a:noFill/>
            <a:ln w="9525" cap="flat" cmpd="sng">
              <a:solidFill>
                <a:srgbClr val="005C65"/>
              </a:solidFill>
              <a:prstDash val="dot"/>
              <a:round/>
              <a:headEnd type="none" w="med" len="med"/>
              <a:tailEnd type="none" w="med" len="med"/>
            </a:ln>
          </p:spPr>
        </p:cxnSp>
        <p:cxnSp>
          <p:nvCxnSpPr>
            <p:cNvPr id="10" name="Google Shape;10;p1"/>
            <p:cNvCxnSpPr/>
            <p:nvPr/>
          </p:nvCxnSpPr>
          <p:spPr>
            <a:xfrm>
              <a:off x="8312202" y="-750"/>
              <a:ext cx="0" cy="5145000"/>
            </a:xfrm>
            <a:prstGeom prst="straightConnector1">
              <a:avLst/>
            </a:prstGeom>
            <a:noFill/>
            <a:ln w="9525" cap="flat" cmpd="sng">
              <a:solidFill>
                <a:srgbClr val="005C65"/>
              </a:solidFill>
              <a:prstDash val="dot"/>
              <a:round/>
              <a:headEnd type="none" w="med" len="med"/>
              <a:tailEnd type="none" w="med" len="med"/>
            </a:ln>
          </p:spPr>
        </p:cxnSp>
        <p:cxnSp>
          <p:nvCxnSpPr>
            <p:cNvPr id="11" name="Google Shape;11;p1"/>
            <p:cNvCxnSpPr/>
            <p:nvPr/>
          </p:nvCxnSpPr>
          <p:spPr>
            <a:xfrm>
              <a:off x="7480380" y="-750"/>
              <a:ext cx="0" cy="5145000"/>
            </a:xfrm>
            <a:prstGeom prst="straightConnector1">
              <a:avLst/>
            </a:prstGeom>
            <a:noFill/>
            <a:ln w="9525" cap="flat" cmpd="sng">
              <a:solidFill>
                <a:srgbClr val="005C65"/>
              </a:solidFill>
              <a:prstDash val="dot"/>
              <a:round/>
              <a:headEnd type="none" w="med" len="med"/>
              <a:tailEnd type="none" w="med" len="med"/>
            </a:ln>
          </p:spPr>
        </p:cxnSp>
        <p:cxnSp>
          <p:nvCxnSpPr>
            <p:cNvPr id="12" name="Google Shape;12;p1"/>
            <p:cNvCxnSpPr/>
            <p:nvPr/>
          </p:nvCxnSpPr>
          <p:spPr>
            <a:xfrm>
              <a:off x="6648557" y="-750"/>
              <a:ext cx="0" cy="5145000"/>
            </a:xfrm>
            <a:prstGeom prst="straightConnector1">
              <a:avLst/>
            </a:prstGeom>
            <a:noFill/>
            <a:ln w="9525" cap="flat" cmpd="sng">
              <a:solidFill>
                <a:srgbClr val="005C65"/>
              </a:solidFill>
              <a:prstDash val="dot"/>
              <a:round/>
              <a:headEnd type="none" w="med" len="med"/>
              <a:tailEnd type="none" w="med" len="med"/>
            </a:ln>
          </p:spPr>
        </p:cxnSp>
        <p:cxnSp>
          <p:nvCxnSpPr>
            <p:cNvPr id="13" name="Google Shape;13;p1"/>
            <p:cNvCxnSpPr/>
            <p:nvPr/>
          </p:nvCxnSpPr>
          <p:spPr>
            <a:xfrm>
              <a:off x="5816734" y="-750"/>
              <a:ext cx="0" cy="5145000"/>
            </a:xfrm>
            <a:prstGeom prst="straightConnector1">
              <a:avLst/>
            </a:prstGeom>
            <a:noFill/>
            <a:ln w="9525" cap="flat" cmpd="sng">
              <a:solidFill>
                <a:srgbClr val="005C65"/>
              </a:solidFill>
              <a:prstDash val="dot"/>
              <a:round/>
              <a:headEnd type="none" w="med" len="med"/>
              <a:tailEnd type="none" w="med" len="med"/>
            </a:ln>
          </p:spPr>
        </p:cxnSp>
        <p:cxnSp>
          <p:nvCxnSpPr>
            <p:cNvPr id="14" name="Google Shape;14;p1"/>
            <p:cNvCxnSpPr/>
            <p:nvPr/>
          </p:nvCxnSpPr>
          <p:spPr>
            <a:xfrm>
              <a:off x="4984911" y="-750"/>
              <a:ext cx="0" cy="5145000"/>
            </a:xfrm>
            <a:prstGeom prst="straightConnector1">
              <a:avLst/>
            </a:prstGeom>
            <a:noFill/>
            <a:ln w="9525" cap="flat" cmpd="sng">
              <a:solidFill>
                <a:srgbClr val="005C65"/>
              </a:solidFill>
              <a:prstDash val="dot"/>
              <a:round/>
              <a:headEnd type="none" w="med" len="med"/>
              <a:tailEnd type="none" w="med" len="med"/>
            </a:ln>
          </p:spPr>
        </p:cxnSp>
        <p:cxnSp>
          <p:nvCxnSpPr>
            <p:cNvPr id="15" name="Google Shape;15;p1"/>
            <p:cNvCxnSpPr/>
            <p:nvPr/>
          </p:nvCxnSpPr>
          <p:spPr>
            <a:xfrm>
              <a:off x="4153089" y="-750"/>
              <a:ext cx="0" cy="5145000"/>
            </a:xfrm>
            <a:prstGeom prst="straightConnector1">
              <a:avLst/>
            </a:prstGeom>
            <a:noFill/>
            <a:ln w="9525" cap="flat" cmpd="sng">
              <a:solidFill>
                <a:srgbClr val="005C65"/>
              </a:solidFill>
              <a:prstDash val="dot"/>
              <a:round/>
              <a:headEnd type="none" w="med" len="med"/>
              <a:tailEnd type="none" w="med" len="med"/>
            </a:ln>
          </p:spPr>
        </p:cxnSp>
        <p:cxnSp>
          <p:nvCxnSpPr>
            <p:cNvPr id="16" name="Google Shape;16;p1"/>
            <p:cNvCxnSpPr/>
            <p:nvPr/>
          </p:nvCxnSpPr>
          <p:spPr>
            <a:xfrm>
              <a:off x="3321266" y="-750"/>
              <a:ext cx="0" cy="5145000"/>
            </a:xfrm>
            <a:prstGeom prst="straightConnector1">
              <a:avLst/>
            </a:prstGeom>
            <a:noFill/>
            <a:ln w="9525" cap="flat" cmpd="sng">
              <a:solidFill>
                <a:srgbClr val="005C65"/>
              </a:solidFill>
              <a:prstDash val="dot"/>
              <a:round/>
              <a:headEnd type="none" w="med" len="med"/>
              <a:tailEnd type="none" w="med" len="med"/>
            </a:ln>
          </p:spPr>
        </p:cxnSp>
      </p:grpSp>
      <p:sp>
        <p:nvSpPr>
          <p:cNvPr id="17" name="Google Shape;17;p1"/>
          <p:cNvSpPr txBox="1">
            <a:spLocks noGrp="1"/>
          </p:cNvSpPr>
          <p:nvPr>
            <p:ph type="title"/>
          </p:nvPr>
        </p:nvSpPr>
        <p:spPr>
          <a:xfrm>
            <a:off x="735875" y="780900"/>
            <a:ext cx="5917200" cy="6975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1pPr>
            <a:lvl2pPr lvl="1">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2pPr>
            <a:lvl3pPr lvl="2">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3pPr>
            <a:lvl4pPr lvl="3">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4pPr>
            <a:lvl5pPr lvl="4">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5pPr>
            <a:lvl6pPr lvl="5">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6pPr>
            <a:lvl7pPr lvl="6">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7pPr>
            <a:lvl8pPr lvl="7">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8pPr>
            <a:lvl9pPr lvl="8">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9pPr>
          </a:lstStyle>
          <a:p>
            <a:endParaRPr/>
          </a:p>
        </p:txBody>
      </p:sp>
      <p:sp>
        <p:nvSpPr>
          <p:cNvPr id="18" name="Google Shape;18;p1"/>
          <p:cNvSpPr txBox="1">
            <a:spLocks noGrp="1"/>
          </p:cNvSpPr>
          <p:nvPr>
            <p:ph type="body" idx="1"/>
          </p:nvPr>
        </p:nvSpPr>
        <p:spPr>
          <a:xfrm>
            <a:off x="735875" y="1513574"/>
            <a:ext cx="5917200" cy="30312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dk2"/>
              </a:buClr>
              <a:buSzPts val="2400"/>
              <a:buFont typeface="PT Serif"/>
              <a:buChar char="⊸"/>
              <a:defRPr sz="2400">
                <a:solidFill>
                  <a:schemeClr val="dk1"/>
                </a:solidFill>
                <a:latin typeface="PT Serif"/>
                <a:ea typeface="PT Serif"/>
                <a:cs typeface="PT Serif"/>
                <a:sym typeface="PT Serif"/>
              </a:defRPr>
            </a:lvl1pPr>
            <a:lvl2pPr marL="914400" lvl="1" indent="-381000">
              <a:spcBef>
                <a:spcPts val="0"/>
              </a:spcBef>
              <a:spcAft>
                <a:spcPts val="0"/>
              </a:spcAft>
              <a:buClr>
                <a:schemeClr val="dk1"/>
              </a:buClr>
              <a:buSzPts val="2400"/>
              <a:buFont typeface="PT Serif"/>
              <a:buChar char="▫"/>
              <a:defRPr sz="2400">
                <a:solidFill>
                  <a:schemeClr val="dk1"/>
                </a:solidFill>
                <a:latin typeface="PT Serif"/>
                <a:ea typeface="PT Serif"/>
                <a:cs typeface="PT Serif"/>
                <a:sym typeface="PT Serif"/>
              </a:defRPr>
            </a:lvl2pPr>
            <a:lvl3pPr marL="1371600" lvl="2" indent="-381000">
              <a:spcBef>
                <a:spcPts val="0"/>
              </a:spcBef>
              <a:spcAft>
                <a:spcPts val="0"/>
              </a:spcAft>
              <a:buClr>
                <a:schemeClr val="dk1"/>
              </a:buClr>
              <a:buSzPts val="2400"/>
              <a:buFont typeface="PT Serif"/>
              <a:buChar char="⋅"/>
              <a:defRPr sz="2400">
                <a:solidFill>
                  <a:schemeClr val="dk1"/>
                </a:solidFill>
                <a:latin typeface="PT Serif"/>
                <a:ea typeface="PT Serif"/>
                <a:cs typeface="PT Serif"/>
                <a:sym typeface="PT Serif"/>
              </a:defRPr>
            </a:lvl3pPr>
            <a:lvl4pPr marL="1828800" lvl="3" indent="-381000">
              <a:spcBef>
                <a:spcPts val="0"/>
              </a:spcBef>
              <a:spcAft>
                <a:spcPts val="0"/>
              </a:spcAft>
              <a:buClr>
                <a:schemeClr val="dk1"/>
              </a:buClr>
              <a:buSzPts val="2400"/>
              <a:buFont typeface="PT Serif"/>
              <a:buChar char="●"/>
              <a:defRPr sz="2400">
                <a:solidFill>
                  <a:schemeClr val="dk1"/>
                </a:solidFill>
                <a:latin typeface="PT Serif"/>
                <a:ea typeface="PT Serif"/>
                <a:cs typeface="PT Serif"/>
                <a:sym typeface="PT Serif"/>
              </a:defRPr>
            </a:lvl4pPr>
            <a:lvl5pPr marL="2286000" lvl="4" indent="-381000">
              <a:spcBef>
                <a:spcPts val="0"/>
              </a:spcBef>
              <a:spcAft>
                <a:spcPts val="0"/>
              </a:spcAft>
              <a:buClr>
                <a:schemeClr val="dk1"/>
              </a:buClr>
              <a:buSzPts val="2400"/>
              <a:buFont typeface="PT Serif"/>
              <a:buChar char="○"/>
              <a:defRPr sz="2400">
                <a:solidFill>
                  <a:schemeClr val="dk1"/>
                </a:solidFill>
                <a:latin typeface="PT Serif"/>
                <a:ea typeface="PT Serif"/>
                <a:cs typeface="PT Serif"/>
                <a:sym typeface="PT Serif"/>
              </a:defRPr>
            </a:lvl5pPr>
            <a:lvl6pPr marL="2743200" lvl="5" indent="-381000">
              <a:spcBef>
                <a:spcPts val="0"/>
              </a:spcBef>
              <a:spcAft>
                <a:spcPts val="0"/>
              </a:spcAft>
              <a:buClr>
                <a:schemeClr val="dk1"/>
              </a:buClr>
              <a:buSzPts val="2400"/>
              <a:buFont typeface="PT Serif"/>
              <a:buChar char="■"/>
              <a:defRPr sz="2400">
                <a:solidFill>
                  <a:schemeClr val="dk1"/>
                </a:solidFill>
                <a:latin typeface="PT Serif"/>
                <a:ea typeface="PT Serif"/>
                <a:cs typeface="PT Serif"/>
                <a:sym typeface="PT Serif"/>
              </a:defRPr>
            </a:lvl6pPr>
            <a:lvl7pPr marL="3200400" lvl="6" indent="-381000">
              <a:spcBef>
                <a:spcPts val="0"/>
              </a:spcBef>
              <a:spcAft>
                <a:spcPts val="0"/>
              </a:spcAft>
              <a:buClr>
                <a:schemeClr val="dk1"/>
              </a:buClr>
              <a:buSzPts val="2400"/>
              <a:buFont typeface="PT Serif"/>
              <a:buChar char="●"/>
              <a:defRPr sz="2400">
                <a:solidFill>
                  <a:schemeClr val="dk1"/>
                </a:solidFill>
                <a:latin typeface="PT Serif"/>
                <a:ea typeface="PT Serif"/>
                <a:cs typeface="PT Serif"/>
                <a:sym typeface="PT Serif"/>
              </a:defRPr>
            </a:lvl7pPr>
            <a:lvl8pPr marL="3657600" lvl="7" indent="-381000">
              <a:spcBef>
                <a:spcPts val="0"/>
              </a:spcBef>
              <a:spcAft>
                <a:spcPts val="0"/>
              </a:spcAft>
              <a:buClr>
                <a:schemeClr val="dk1"/>
              </a:buClr>
              <a:buSzPts val="2400"/>
              <a:buFont typeface="PT Serif"/>
              <a:buChar char="○"/>
              <a:defRPr sz="2400">
                <a:solidFill>
                  <a:schemeClr val="dk1"/>
                </a:solidFill>
                <a:latin typeface="PT Serif"/>
                <a:ea typeface="PT Serif"/>
                <a:cs typeface="PT Serif"/>
                <a:sym typeface="PT Serif"/>
              </a:defRPr>
            </a:lvl8pPr>
            <a:lvl9pPr marL="4114800" lvl="8" indent="-381000">
              <a:spcBef>
                <a:spcPts val="0"/>
              </a:spcBef>
              <a:spcAft>
                <a:spcPts val="0"/>
              </a:spcAft>
              <a:buClr>
                <a:schemeClr val="dk1"/>
              </a:buClr>
              <a:buSzPts val="2400"/>
              <a:buFont typeface="PT Serif"/>
              <a:buChar char="■"/>
              <a:defRPr sz="2400">
                <a:solidFill>
                  <a:schemeClr val="dk1"/>
                </a:solidFill>
                <a:latin typeface="PT Serif"/>
                <a:ea typeface="PT Serif"/>
                <a:cs typeface="PT Serif"/>
                <a:sym typeface="PT Serif"/>
              </a:defRPr>
            </a:lvl9pPr>
          </a:lstStyle>
          <a:p>
            <a:endParaRPr/>
          </a:p>
        </p:txBody>
      </p:sp>
      <p:sp>
        <p:nvSpPr>
          <p:cNvPr id="19" name="Google Shape;19;p1"/>
          <p:cNvSpPr txBox="1">
            <a:spLocks noGrp="1"/>
          </p:cNvSpPr>
          <p:nvPr>
            <p:ph type="sldNum" idx="12"/>
          </p:nvPr>
        </p:nvSpPr>
        <p:spPr>
          <a:xfrm>
            <a:off x="76200" y="39925"/>
            <a:ext cx="548700" cy="360000"/>
          </a:xfrm>
          <a:prstGeom prst="rect">
            <a:avLst/>
          </a:prstGeom>
          <a:noFill/>
          <a:ln>
            <a:noFill/>
          </a:ln>
        </p:spPr>
        <p:txBody>
          <a:bodyPr spcFirstLastPara="1" wrap="square" lIns="91425" tIns="91425" rIns="91425" bIns="91425" anchor="t" anchorCtr="0">
            <a:noAutofit/>
          </a:bodyPr>
          <a:lstStyle>
            <a:lvl1pPr lvl="0">
              <a:buNone/>
              <a:defRPr sz="1100" b="1">
                <a:solidFill>
                  <a:schemeClr val="lt2"/>
                </a:solidFill>
                <a:latin typeface="Montserrat"/>
                <a:ea typeface="Montserrat"/>
                <a:cs typeface="Montserrat"/>
                <a:sym typeface="Montserrat"/>
              </a:defRPr>
            </a:lvl1pPr>
            <a:lvl2pPr lvl="1">
              <a:buNone/>
              <a:defRPr sz="1100" b="1">
                <a:solidFill>
                  <a:schemeClr val="lt2"/>
                </a:solidFill>
                <a:latin typeface="Montserrat"/>
                <a:ea typeface="Montserrat"/>
                <a:cs typeface="Montserrat"/>
                <a:sym typeface="Montserrat"/>
              </a:defRPr>
            </a:lvl2pPr>
            <a:lvl3pPr lvl="2">
              <a:buNone/>
              <a:defRPr sz="1100" b="1">
                <a:solidFill>
                  <a:schemeClr val="lt2"/>
                </a:solidFill>
                <a:latin typeface="Montserrat"/>
                <a:ea typeface="Montserrat"/>
                <a:cs typeface="Montserrat"/>
                <a:sym typeface="Montserrat"/>
              </a:defRPr>
            </a:lvl3pPr>
            <a:lvl4pPr lvl="3">
              <a:buNone/>
              <a:defRPr sz="1100" b="1">
                <a:solidFill>
                  <a:schemeClr val="lt2"/>
                </a:solidFill>
                <a:latin typeface="Montserrat"/>
                <a:ea typeface="Montserrat"/>
                <a:cs typeface="Montserrat"/>
                <a:sym typeface="Montserrat"/>
              </a:defRPr>
            </a:lvl4pPr>
            <a:lvl5pPr lvl="4">
              <a:buNone/>
              <a:defRPr sz="1100" b="1">
                <a:solidFill>
                  <a:schemeClr val="lt2"/>
                </a:solidFill>
                <a:latin typeface="Montserrat"/>
                <a:ea typeface="Montserrat"/>
                <a:cs typeface="Montserrat"/>
                <a:sym typeface="Montserrat"/>
              </a:defRPr>
            </a:lvl5pPr>
            <a:lvl6pPr lvl="5">
              <a:buNone/>
              <a:defRPr sz="1100" b="1">
                <a:solidFill>
                  <a:schemeClr val="lt2"/>
                </a:solidFill>
                <a:latin typeface="Montserrat"/>
                <a:ea typeface="Montserrat"/>
                <a:cs typeface="Montserrat"/>
                <a:sym typeface="Montserrat"/>
              </a:defRPr>
            </a:lvl6pPr>
            <a:lvl7pPr lvl="6">
              <a:buNone/>
              <a:defRPr sz="1100" b="1">
                <a:solidFill>
                  <a:schemeClr val="lt2"/>
                </a:solidFill>
                <a:latin typeface="Montserrat"/>
                <a:ea typeface="Montserrat"/>
                <a:cs typeface="Montserrat"/>
                <a:sym typeface="Montserrat"/>
              </a:defRPr>
            </a:lvl7pPr>
            <a:lvl8pPr lvl="7">
              <a:buNone/>
              <a:defRPr sz="1100" b="1">
                <a:solidFill>
                  <a:schemeClr val="lt2"/>
                </a:solidFill>
                <a:latin typeface="Montserrat"/>
                <a:ea typeface="Montserrat"/>
                <a:cs typeface="Montserrat"/>
                <a:sym typeface="Montserrat"/>
              </a:defRPr>
            </a:lvl8pPr>
            <a:lvl9pPr lvl="8">
              <a:buNone/>
              <a:defRPr sz="1100" b="1">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infrastructure.sparcopen.org/#main"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orcid.org/0000-0002-6283-7143"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www.slidescarnival.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sec.gov/edgar/searchedgar/companysearch"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2"/>
          <p:cNvSpPr txBox="1">
            <a:spLocks noGrp="1"/>
          </p:cNvSpPr>
          <p:nvPr>
            <p:ph type="ctrTitle"/>
          </p:nvPr>
        </p:nvSpPr>
        <p:spPr>
          <a:xfrm>
            <a:off x="1200841" y="2177942"/>
            <a:ext cx="6611193"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Finding Vendor Financial Statements</a:t>
            </a:r>
            <a:br>
              <a:rPr lang="en" dirty="0"/>
            </a:br>
            <a:r>
              <a:rPr lang="en" sz="1800" b="0" dirty="0"/>
              <a:t>Module 1: Foundations – Negotiation Preparation Part 3</a:t>
            </a:r>
            <a:endParaRPr b="0" dirty="0"/>
          </a:p>
        </p:txBody>
      </p:sp>
      <p:pic>
        <p:nvPicPr>
          <p:cNvPr id="3" name="Picture 2" descr="A black and white sign with a person in a circle&#10;&#10;Description automatically generated">
            <a:extLst>
              <a:ext uri="{FF2B5EF4-FFF2-40B4-BE49-F238E27FC236}">
                <a16:creationId xmlns:a16="http://schemas.microsoft.com/office/drawing/2014/main" id="{EDA9479C-4396-F456-994D-8CA5E757940D}"/>
              </a:ext>
            </a:extLst>
          </p:cNvPr>
          <p:cNvPicPr>
            <a:picLocks noChangeAspect="1"/>
          </p:cNvPicPr>
          <p:nvPr/>
        </p:nvPicPr>
        <p:blipFill>
          <a:blip r:embed="rId3"/>
          <a:stretch>
            <a:fillRect/>
          </a:stretch>
        </p:blipFill>
        <p:spPr>
          <a:xfrm>
            <a:off x="7812034" y="4537840"/>
            <a:ext cx="1227411" cy="429442"/>
          </a:xfrm>
          <a:prstGeom prst="rect">
            <a:avLst/>
          </a:prstGeom>
        </p:spPr>
      </p:pic>
      <p:sp>
        <p:nvSpPr>
          <p:cNvPr id="5" name="TextBox 4">
            <a:extLst>
              <a:ext uri="{FF2B5EF4-FFF2-40B4-BE49-F238E27FC236}">
                <a16:creationId xmlns:a16="http://schemas.microsoft.com/office/drawing/2014/main" id="{1ED30227-0AC4-BB72-D837-30D94947556C}"/>
              </a:ext>
            </a:extLst>
          </p:cNvPr>
          <p:cNvSpPr txBox="1"/>
          <p:nvPr/>
        </p:nvSpPr>
        <p:spPr>
          <a:xfrm>
            <a:off x="3095534" y="4537840"/>
            <a:ext cx="3793159" cy="584775"/>
          </a:xfrm>
          <a:prstGeom prst="rect">
            <a:avLst/>
          </a:prstGeom>
          <a:noFill/>
        </p:spPr>
        <p:txBody>
          <a:bodyPr wrap="square" rtlCol="0">
            <a:spAutoFit/>
          </a:bodyPr>
          <a:lstStyle/>
          <a:p>
            <a:pPr algn="ctr"/>
            <a:r>
              <a:rPr lang="en-US" sz="3200" b="1" dirty="0">
                <a:solidFill>
                  <a:schemeClr val="tx1"/>
                </a:solidFill>
                <a:latin typeface="Oswald" pitchFamily="2" charset="0"/>
              </a:rPr>
              <a:t>the ONEAL project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D8E2E-68F0-40AB-A578-540C2ACCD983}"/>
              </a:ext>
            </a:extLst>
          </p:cNvPr>
          <p:cNvSpPr>
            <a:spLocks noGrp="1"/>
          </p:cNvSpPr>
          <p:nvPr>
            <p:ph type="ctrTitle"/>
          </p:nvPr>
        </p:nvSpPr>
        <p:spPr/>
        <p:txBody>
          <a:bodyPr/>
          <a:lstStyle/>
          <a:p>
            <a:r>
              <a:rPr lang="en-US" sz="2800" dirty="0"/>
              <a:t>Challenge: Scholarly journal publishing may be only one division of the company.</a:t>
            </a:r>
          </a:p>
        </p:txBody>
      </p:sp>
    </p:spTree>
    <p:extLst>
      <p:ext uri="{BB962C8B-B14F-4D97-AF65-F5344CB8AC3E}">
        <p14:creationId xmlns:p14="http://schemas.microsoft.com/office/powerpoint/2010/main" val="3952803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5"/>
          <p:cNvSpPr txBox="1">
            <a:spLocks noGrp="1"/>
          </p:cNvSpPr>
          <p:nvPr>
            <p:ph type="ctrTitle"/>
          </p:nvPr>
        </p:nvSpPr>
        <p:spPr>
          <a:xfrm>
            <a:off x="685800" y="2726350"/>
            <a:ext cx="55146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3.</a:t>
            </a:r>
            <a:endParaRPr dirty="0"/>
          </a:p>
          <a:p>
            <a:pPr marL="0" lvl="0" indent="0" algn="l" rtl="0">
              <a:spcBef>
                <a:spcPts val="0"/>
              </a:spcBef>
              <a:spcAft>
                <a:spcPts val="0"/>
              </a:spcAft>
              <a:buNone/>
            </a:pPr>
            <a:r>
              <a:rPr lang="en" dirty="0"/>
              <a:t>PRIVATE COMPANY RESEARCH</a:t>
            </a:r>
            <a:endParaRPr dirty="0"/>
          </a:p>
        </p:txBody>
      </p:sp>
      <p:sp>
        <p:nvSpPr>
          <p:cNvPr id="280" name="Google Shape;280;p15"/>
          <p:cNvSpPr txBox="1">
            <a:spLocks noGrp="1"/>
          </p:cNvSpPr>
          <p:nvPr>
            <p:ph type="subTitle" idx="1"/>
          </p:nvPr>
        </p:nvSpPr>
        <p:spPr>
          <a:xfrm>
            <a:off x="685800" y="3983054"/>
            <a:ext cx="5514600" cy="7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accent3"/>
                </a:solidFill>
                <a:latin typeface="Verdana" panose="020B0604030504040204" pitchFamily="34" charset="0"/>
                <a:ea typeface="Verdana" panose="020B0604030504040204" pitchFamily="34" charset="0"/>
              </a:rPr>
              <a:t>Finding scant information</a:t>
            </a:r>
            <a:endParaRPr dirty="0">
              <a:solidFill>
                <a:schemeClr val="accent3"/>
              </a:solidFill>
              <a:latin typeface="Verdana" panose="020B0604030504040204" pitchFamily="34" charset="0"/>
              <a:ea typeface="Verdana" panose="020B0604030504040204" pitchFamily="34" charset="0"/>
            </a:endParaRPr>
          </a:p>
        </p:txBody>
      </p:sp>
      <p:sp>
        <p:nvSpPr>
          <p:cNvPr id="281" name="Google Shape;281;p15"/>
          <p:cNvSpPr txBox="1">
            <a:spLocks noGrp="1"/>
          </p:cNvSpPr>
          <p:nvPr>
            <p:ph type="sldNum" idx="4294967295"/>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11</a:t>
            </a:fld>
            <a:endParaRPr/>
          </a:p>
        </p:txBody>
      </p:sp>
    </p:spTree>
    <p:extLst>
      <p:ext uri="{BB962C8B-B14F-4D97-AF65-F5344CB8AC3E}">
        <p14:creationId xmlns:p14="http://schemas.microsoft.com/office/powerpoint/2010/main" val="2506648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BE682-33A8-72ED-F43B-805B4661E07F}"/>
              </a:ext>
            </a:extLst>
          </p:cNvPr>
          <p:cNvSpPr>
            <a:spLocks noGrp="1"/>
          </p:cNvSpPr>
          <p:nvPr>
            <p:ph type="title"/>
          </p:nvPr>
        </p:nvSpPr>
        <p:spPr/>
        <p:txBody>
          <a:bodyPr/>
          <a:lstStyle/>
          <a:p>
            <a:r>
              <a:rPr lang="en-US" dirty="0">
                <a:solidFill>
                  <a:schemeClr val="accent4"/>
                </a:solidFill>
              </a:rPr>
              <a:t>Searching for Scant Financials</a:t>
            </a:r>
          </a:p>
        </p:txBody>
      </p:sp>
      <p:sp>
        <p:nvSpPr>
          <p:cNvPr id="3" name="Text Placeholder 2">
            <a:extLst>
              <a:ext uri="{FF2B5EF4-FFF2-40B4-BE49-F238E27FC236}">
                <a16:creationId xmlns:a16="http://schemas.microsoft.com/office/drawing/2014/main" id="{EA90F239-5A7F-4510-9243-BB357F9735FA}"/>
              </a:ext>
            </a:extLst>
          </p:cNvPr>
          <p:cNvSpPr>
            <a:spLocks noGrp="1"/>
          </p:cNvSpPr>
          <p:nvPr>
            <p:ph type="body" idx="1"/>
          </p:nvPr>
        </p:nvSpPr>
        <p:spPr>
          <a:xfrm>
            <a:off x="717779" y="1513574"/>
            <a:ext cx="5834095" cy="3031200"/>
          </a:xfrm>
        </p:spPr>
        <p:txBody>
          <a:bodyPr/>
          <a:lstStyle/>
          <a:p>
            <a:r>
              <a:rPr lang="en-US" sz="2000" dirty="0">
                <a:latin typeface="Verdana" panose="020B0604030504040204" pitchFamily="34" charset="0"/>
                <a:ea typeface="Verdana" panose="020B0604030504040204" pitchFamily="34" charset="0"/>
              </a:rPr>
              <a:t>Business Databases with some private company data:</a:t>
            </a:r>
          </a:p>
          <a:p>
            <a:pPr lvl="1"/>
            <a:r>
              <a:rPr lang="en-US" sz="2000" dirty="0" err="1">
                <a:latin typeface="Verdana" panose="020B0604030504040204" pitchFamily="34" charset="0"/>
                <a:ea typeface="Verdana" panose="020B0604030504040204" pitchFamily="34" charset="0"/>
              </a:rPr>
              <a:t>Privco</a:t>
            </a:r>
            <a:endParaRPr lang="en-US" sz="2000" dirty="0">
              <a:latin typeface="Verdana" panose="020B0604030504040204" pitchFamily="34" charset="0"/>
              <a:ea typeface="Verdana" panose="020B0604030504040204" pitchFamily="34" charset="0"/>
            </a:endParaRPr>
          </a:p>
          <a:p>
            <a:pPr lvl="1"/>
            <a:r>
              <a:rPr lang="en-US" sz="2000" dirty="0">
                <a:latin typeface="Verdana" panose="020B0604030504040204" pitchFamily="34" charset="0"/>
                <a:ea typeface="Verdana" panose="020B0604030504040204" pitchFamily="34" charset="0"/>
              </a:rPr>
              <a:t>Pitchbook</a:t>
            </a:r>
          </a:p>
          <a:p>
            <a:pPr lvl="1"/>
            <a:r>
              <a:rPr lang="en-US" sz="2000" dirty="0">
                <a:latin typeface="Verdana" panose="020B0604030504040204" pitchFamily="34" charset="0"/>
                <a:ea typeface="Verdana" panose="020B0604030504040204" pitchFamily="34" charset="0"/>
              </a:rPr>
              <a:t>ORBIS</a:t>
            </a:r>
          </a:p>
          <a:p>
            <a:pPr lvl="1"/>
            <a:r>
              <a:rPr lang="en-US" sz="2000" dirty="0">
                <a:latin typeface="Verdana" panose="020B0604030504040204" pitchFamily="34" charset="0"/>
                <a:ea typeface="Verdana" panose="020B0604030504040204" pitchFamily="34" charset="0"/>
              </a:rPr>
              <a:t>D&amp;B Hoovers, </a:t>
            </a:r>
            <a:r>
              <a:rPr lang="en-US" sz="2000" dirty="0" err="1">
                <a:latin typeface="Verdana" panose="020B0604030504040204" pitchFamily="34" charset="0"/>
                <a:ea typeface="Verdana" panose="020B0604030504040204" pitchFamily="34" charset="0"/>
              </a:rPr>
              <a:t>Mergent</a:t>
            </a:r>
            <a:r>
              <a:rPr lang="en-US" sz="2000" dirty="0">
                <a:latin typeface="Verdana" panose="020B0604030504040204" pitchFamily="34" charset="0"/>
                <a:ea typeface="Verdana" panose="020B0604030504040204" pitchFamily="34" charset="0"/>
              </a:rPr>
              <a:t>, S&amp;P </a:t>
            </a:r>
            <a:r>
              <a:rPr lang="en-US" sz="2000" dirty="0" err="1">
                <a:latin typeface="Verdana" panose="020B0604030504040204" pitchFamily="34" charset="0"/>
                <a:ea typeface="Verdana" panose="020B0604030504040204" pitchFamily="34" charset="0"/>
              </a:rPr>
              <a:t>Netadvantage</a:t>
            </a:r>
            <a:endParaRPr lang="en-US" sz="2000" dirty="0">
              <a:latin typeface="Verdana" panose="020B0604030504040204" pitchFamily="34" charset="0"/>
              <a:ea typeface="Verdana" panose="020B0604030504040204" pitchFamily="34" charset="0"/>
            </a:endParaRPr>
          </a:p>
          <a:p>
            <a:r>
              <a:rPr lang="en-US" sz="2000" dirty="0">
                <a:latin typeface="Verdana" panose="020B0604030504040204" pitchFamily="34" charset="0"/>
                <a:ea typeface="Verdana" panose="020B0604030504040204" pitchFamily="34" charset="0"/>
              </a:rPr>
              <a:t>Search article databases for news articles about the company and top executives.</a:t>
            </a:r>
          </a:p>
        </p:txBody>
      </p:sp>
      <p:sp>
        <p:nvSpPr>
          <p:cNvPr id="4" name="Slide Number Placeholder 3">
            <a:extLst>
              <a:ext uri="{FF2B5EF4-FFF2-40B4-BE49-F238E27FC236}">
                <a16:creationId xmlns:a16="http://schemas.microsoft.com/office/drawing/2014/main" id="{CF778967-ABF8-5996-71B1-8C909F34703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2817413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5"/>
          <p:cNvSpPr txBox="1">
            <a:spLocks noGrp="1"/>
          </p:cNvSpPr>
          <p:nvPr>
            <p:ph type="ctrTitle"/>
          </p:nvPr>
        </p:nvSpPr>
        <p:spPr>
          <a:xfrm>
            <a:off x="685800" y="2726350"/>
            <a:ext cx="55146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4.</a:t>
            </a:r>
            <a:endParaRPr dirty="0"/>
          </a:p>
          <a:p>
            <a:pPr marL="0" lvl="0" indent="0" algn="l" rtl="0">
              <a:spcBef>
                <a:spcPts val="0"/>
              </a:spcBef>
              <a:spcAft>
                <a:spcPts val="0"/>
              </a:spcAft>
              <a:buNone/>
            </a:pPr>
            <a:r>
              <a:rPr lang="en" dirty="0"/>
              <a:t>NON-PROFIT RESEARCH</a:t>
            </a:r>
            <a:endParaRPr dirty="0"/>
          </a:p>
        </p:txBody>
      </p:sp>
      <p:sp>
        <p:nvSpPr>
          <p:cNvPr id="280" name="Google Shape;280;p15"/>
          <p:cNvSpPr txBox="1">
            <a:spLocks noGrp="1"/>
          </p:cNvSpPr>
          <p:nvPr>
            <p:ph type="subTitle" idx="1"/>
          </p:nvPr>
        </p:nvSpPr>
        <p:spPr>
          <a:xfrm>
            <a:off x="685800" y="3983054"/>
            <a:ext cx="5514600" cy="7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accent3"/>
                </a:solidFill>
                <a:latin typeface="Verdana" panose="020B0604030504040204" pitchFamily="34" charset="0"/>
                <a:ea typeface="Verdana" panose="020B0604030504040204" pitchFamily="34" charset="0"/>
              </a:rPr>
              <a:t>Finding &amp; interpreting financials that don’t operate for “profit”</a:t>
            </a:r>
            <a:endParaRPr dirty="0">
              <a:solidFill>
                <a:schemeClr val="accent3"/>
              </a:solidFill>
              <a:latin typeface="Verdana" panose="020B0604030504040204" pitchFamily="34" charset="0"/>
              <a:ea typeface="Verdana" panose="020B0604030504040204" pitchFamily="34" charset="0"/>
            </a:endParaRPr>
          </a:p>
        </p:txBody>
      </p:sp>
      <p:sp>
        <p:nvSpPr>
          <p:cNvPr id="281" name="Google Shape;281;p15"/>
          <p:cNvSpPr txBox="1">
            <a:spLocks noGrp="1"/>
          </p:cNvSpPr>
          <p:nvPr>
            <p:ph type="sldNum" idx="4294967295"/>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1571945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A8EBF-087B-3786-D3A0-D96AA0B77570}"/>
              </a:ext>
            </a:extLst>
          </p:cNvPr>
          <p:cNvSpPr>
            <a:spLocks noGrp="1"/>
          </p:cNvSpPr>
          <p:nvPr>
            <p:ph type="title"/>
          </p:nvPr>
        </p:nvSpPr>
        <p:spPr>
          <a:xfrm>
            <a:off x="76200" y="399925"/>
            <a:ext cx="6509952" cy="697500"/>
          </a:xfrm>
        </p:spPr>
        <p:txBody>
          <a:bodyPr/>
          <a:lstStyle/>
          <a:p>
            <a:r>
              <a:rPr lang="en-US" dirty="0">
                <a:solidFill>
                  <a:schemeClr val="accent4"/>
                </a:solidFill>
              </a:rPr>
              <a:t>Where to Find Financial Information</a:t>
            </a:r>
          </a:p>
        </p:txBody>
      </p:sp>
      <p:sp>
        <p:nvSpPr>
          <p:cNvPr id="3" name="Text Placeholder 2">
            <a:extLst>
              <a:ext uri="{FF2B5EF4-FFF2-40B4-BE49-F238E27FC236}">
                <a16:creationId xmlns:a16="http://schemas.microsoft.com/office/drawing/2014/main" id="{7A8FF63F-E86C-D572-FFCD-F5C2597D923B}"/>
              </a:ext>
            </a:extLst>
          </p:cNvPr>
          <p:cNvSpPr>
            <a:spLocks noGrp="1"/>
          </p:cNvSpPr>
          <p:nvPr>
            <p:ph type="body" idx="1"/>
          </p:nvPr>
        </p:nvSpPr>
        <p:spPr>
          <a:xfrm>
            <a:off x="70824" y="1097425"/>
            <a:ext cx="3260352" cy="3447300"/>
          </a:xfrm>
        </p:spPr>
        <p:txBody>
          <a:bodyPr/>
          <a:lstStyle/>
          <a:p>
            <a:pPr marL="114300" indent="0">
              <a:buNone/>
            </a:pPr>
            <a:r>
              <a:rPr lang="en-US" sz="1400" dirty="0">
                <a:latin typeface="Verdana" panose="020B0604030504040204" pitchFamily="34" charset="0"/>
                <a:ea typeface="Verdana" panose="020B0604030504040204" pitchFamily="34" charset="0"/>
              </a:rPr>
              <a:t>Annual Reports</a:t>
            </a:r>
          </a:p>
          <a:p>
            <a:r>
              <a:rPr lang="en-US" sz="1400" dirty="0">
                <a:latin typeface="Verdana" panose="020B0604030504040204" pitchFamily="34" charset="0"/>
                <a:ea typeface="Verdana" panose="020B0604030504040204" pitchFamily="34" charset="0"/>
              </a:rPr>
              <a:t>Written for nonprofit board members, donors, and society members (if applicable). </a:t>
            </a:r>
          </a:p>
          <a:p>
            <a:r>
              <a:rPr lang="en-US" sz="1400" dirty="0">
                <a:latin typeface="Verdana" panose="020B0604030504040204" pitchFamily="34" charset="0"/>
                <a:ea typeface="Verdana" panose="020B0604030504040204" pitchFamily="34" charset="0"/>
              </a:rPr>
              <a:t>Often provides consolidated financial statements as well as detail of different operating divisions (e.g. publishing, membership).</a:t>
            </a:r>
          </a:p>
          <a:p>
            <a:r>
              <a:rPr lang="en-US" sz="1400" dirty="0">
                <a:latin typeface="Verdana" panose="020B0604030504040204" pitchFamily="34" charset="0"/>
                <a:ea typeface="Verdana" panose="020B0604030504040204" pitchFamily="34" charset="0"/>
              </a:rPr>
              <a:t>These are audited.</a:t>
            </a:r>
          </a:p>
          <a:p>
            <a:r>
              <a:rPr lang="en-US" sz="1400" dirty="0">
                <a:latin typeface="Verdana" panose="020B0604030504040204" pitchFamily="34" charset="0"/>
                <a:ea typeface="Verdana" panose="020B0604030504040204" pitchFamily="34" charset="0"/>
              </a:rPr>
              <a:t>Small societies may not publish a report outside of 990 form.</a:t>
            </a:r>
          </a:p>
        </p:txBody>
      </p:sp>
      <p:sp>
        <p:nvSpPr>
          <p:cNvPr id="4" name="Text Placeholder 3">
            <a:extLst>
              <a:ext uri="{FF2B5EF4-FFF2-40B4-BE49-F238E27FC236}">
                <a16:creationId xmlns:a16="http://schemas.microsoft.com/office/drawing/2014/main" id="{0C392856-1333-711E-15FD-DE7F18D551A0}"/>
              </a:ext>
            </a:extLst>
          </p:cNvPr>
          <p:cNvSpPr>
            <a:spLocks noGrp="1"/>
          </p:cNvSpPr>
          <p:nvPr>
            <p:ph type="body" idx="2"/>
          </p:nvPr>
        </p:nvSpPr>
        <p:spPr>
          <a:xfrm>
            <a:off x="3524153" y="1097425"/>
            <a:ext cx="2667600" cy="3447300"/>
          </a:xfrm>
        </p:spPr>
        <p:txBody>
          <a:bodyPr/>
          <a:lstStyle/>
          <a:p>
            <a:pPr marL="114300" indent="0">
              <a:buNone/>
            </a:pPr>
            <a:r>
              <a:rPr lang="en-US" sz="1400" dirty="0">
                <a:latin typeface="Verdana" panose="020B0604030504040204" pitchFamily="34" charset="0"/>
                <a:ea typeface="Verdana" panose="020B0604030504040204" pitchFamily="34" charset="0"/>
              </a:rPr>
              <a:t>990s</a:t>
            </a:r>
          </a:p>
          <a:p>
            <a:r>
              <a:rPr lang="en-US" sz="1400" dirty="0">
                <a:latin typeface="Verdana" panose="020B0604030504040204" pitchFamily="34" charset="0"/>
                <a:ea typeface="Verdana" panose="020B0604030504040204" pitchFamily="34" charset="0"/>
              </a:rPr>
              <a:t>IRS financial reporting form required of US-based non-profits.</a:t>
            </a:r>
          </a:p>
          <a:p>
            <a:r>
              <a:rPr lang="en-US" sz="1400" dirty="0">
                <a:latin typeface="Verdana" panose="020B0604030504040204" pitchFamily="34" charset="0"/>
                <a:ea typeface="Verdana" panose="020B0604030504040204" pitchFamily="34" charset="0"/>
              </a:rPr>
              <a:t>May not match annual report due to different reporting metric definitions or go into needed detail to isolate publishing.</a:t>
            </a:r>
          </a:p>
          <a:p>
            <a:r>
              <a:rPr lang="en-US" sz="1400" dirty="0">
                <a:latin typeface="Verdana" panose="020B0604030504040204" pitchFamily="34" charset="0"/>
                <a:ea typeface="Verdana" panose="020B0604030504040204" pitchFamily="34" charset="0"/>
              </a:rPr>
              <a:t>May be inconsistently prepared, especially with smaller organizations.</a:t>
            </a:r>
          </a:p>
        </p:txBody>
      </p:sp>
      <p:sp>
        <p:nvSpPr>
          <p:cNvPr id="5" name="Slide Number Placeholder 4">
            <a:extLst>
              <a:ext uri="{FF2B5EF4-FFF2-40B4-BE49-F238E27FC236}">
                <a16:creationId xmlns:a16="http://schemas.microsoft.com/office/drawing/2014/main" id="{8F0CD7C8-B6D9-D504-C839-FBD71DFF3E2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14</a:t>
            </a:fld>
            <a:endParaRPr lang="en"/>
          </a:p>
        </p:txBody>
      </p:sp>
    </p:spTree>
    <p:extLst>
      <p:ext uri="{BB962C8B-B14F-4D97-AF65-F5344CB8AC3E}">
        <p14:creationId xmlns:p14="http://schemas.microsoft.com/office/powerpoint/2010/main" val="979322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28354-4751-F038-54D7-4CF969BE5D3D}"/>
              </a:ext>
            </a:extLst>
          </p:cNvPr>
          <p:cNvSpPr>
            <a:spLocks noGrp="1"/>
          </p:cNvSpPr>
          <p:nvPr>
            <p:ph type="title"/>
          </p:nvPr>
        </p:nvSpPr>
        <p:spPr>
          <a:xfrm>
            <a:off x="624900" y="319724"/>
            <a:ext cx="5917200" cy="697500"/>
          </a:xfrm>
        </p:spPr>
        <p:txBody>
          <a:bodyPr/>
          <a:lstStyle/>
          <a:p>
            <a:r>
              <a:rPr lang="en-US" dirty="0">
                <a:solidFill>
                  <a:schemeClr val="accent4"/>
                </a:solidFill>
              </a:rPr>
              <a:t>Locating Financial Information</a:t>
            </a:r>
          </a:p>
        </p:txBody>
      </p:sp>
      <p:sp>
        <p:nvSpPr>
          <p:cNvPr id="3" name="Text Placeholder 2">
            <a:extLst>
              <a:ext uri="{FF2B5EF4-FFF2-40B4-BE49-F238E27FC236}">
                <a16:creationId xmlns:a16="http://schemas.microsoft.com/office/drawing/2014/main" id="{4A8CD3BB-DAB5-323A-4CE6-270A97A9C4A0}"/>
              </a:ext>
            </a:extLst>
          </p:cNvPr>
          <p:cNvSpPr>
            <a:spLocks noGrp="1"/>
          </p:cNvSpPr>
          <p:nvPr>
            <p:ph type="body" idx="1"/>
          </p:nvPr>
        </p:nvSpPr>
        <p:spPr>
          <a:xfrm>
            <a:off x="558350" y="1017224"/>
            <a:ext cx="2667600" cy="3447300"/>
          </a:xfrm>
        </p:spPr>
        <p:txBody>
          <a:bodyPr/>
          <a:lstStyle/>
          <a:p>
            <a:pPr marL="114300" indent="0">
              <a:buNone/>
            </a:pPr>
            <a:r>
              <a:rPr lang="en-US" dirty="0">
                <a:latin typeface="Verdana" panose="020B0604030504040204" pitchFamily="34" charset="0"/>
                <a:ea typeface="Verdana" panose="020B0604030504040204" pitchFamily="34" charset="0"/>
              </a:rPr>
              <a:t>Annual Reports</a:t>
            </a:r>
          </a:p>
          <a:p>
            <a:r>
              <a:rPr lang="en-US" sz="1400" dirty="0">
                <a:latin typeface="Verdana" panose="020B0604030504040204" pitchFamily="34" charset="0"/>
                <a:ea typeface="Verdana" panose="020B0604030504040204" pitchFamily="34" charset="0"/>
              </a:rPr>
              <a:t>Nonprofit organization’s website.</a:t>
            </a:r>
          </a:p>
          <a:p>
            <a:r>
              <a:rPr lang="en-US" sz="1400" dirty="0">
                <a:latin typeface="Verdana" panose="020B0604030504040204" pitchFamily="34" charset="0"/>
                <a:ea typeface="Verdana" panose="020B0604030504040204" pitchFamily="34" charset="0"/>
              </a:rPr>
              <a:t>Often found under an “About Us” but also look for: annual reports, financials, press releases, governance.</a:t>
            </a:r>
          </a:p>
          <a:p>
            <a:r>
              <a:rPr lang="en-US" sz="1400" dirty="0">
                <a:latin typeface="Verdana" panose="020B0604030504040204" pitchFamily="34" charset="0"/>
                <a:ea typeface="Verdana" panose="020B0604030504040204" pitchFamily="34" charset="0"/>
              </a:rPr>
              <a:t>Sometimes you need to use website’s search function.</a:t>
            </a:r>
          </a:p>
        </p:txBody>
      </p:sp>
      <p:sp>
        <p:nvSpPr>
          <p:cNvPr id="4" name="Text Placeholder 3">
            <a:extLst>
              <a:ext uri="{FF2B5EF4-FFF2-40B4-BE49-F238E27FC236}">
                <a16:creationId xmlns:a16="http://schemas.microsoft.com/office/drawing/2014/main" id="{78EAB7B7-EA6E-C7F3-D101-5DF8D2C45368}"/>
              </a:ext>
            </a:extLst>
          </p:cNvPr>
          <p:cNvSpPr>
            <a:spLocks noGrp="1"/>
          </p:cNvSpPr>
          <p:nvPr>
            <p:ph type="body" idx="2"/>
          </p:nvPr>
        </p:nvSpPr>
        <p:spPr>
          <a:xfrm>
            <a:off x="3500300" y="1017224"/>
            <a:ext cx="3108350" cy="3447300"/>
          </a:xfrm>
        </p:spPr>
        <p:txBody>
          <a:bodyPr/>
          <a:lstStyle/>
          <a:p>
            <a:pPr marL="114300" indent="0">
              <a:buNone/>
            </a:pPr>
            <a:r>
              <a:rPr lang="en-US" dirty="0">
                <a:latin typeface="Verdana" panose="020B0604030504040204" pitchFamily="34" charset="0"/>
                <a:ea typeface="Verdana" panose="020B0604030504040204" pitchFamily="34" charset="0"/>
              </a:rPr>
              <a:t>990s</a:t>
            </a:r>
          </a:p>
          <a:p>
            <a:r>
              <a:rPr lang="en-US" sz="1600" dirty="0">
                <a:latin typeface="Verdana" panose="020B0604030504040204" pitchFamily="34" charset="0"/>
                <a:ea typeface="Verdana" panose="020B0604030504040204" pitchFamily="34" charset="0"/>
              </a:rPr>
              <a:t>Nonprofit organization’s website</a:t>
            </a:r>
          </a:p>
          <a:p>
            <a:r>
              <a:rPr lang="en-US" sz="1600" dirty="0" err="1">
                <a:latin typeface="Verdana" panose="020B0604030504040204" pitchFamily="34" charset="0"/>
                <a:ea typeface="Verdana" panose="020B0604030504040204" pitchFamily="34" charset="0"/>
              </a:rPr>
              <a:t>Guidestar</a:t>
            </a:r>
            <a:endParaRPr lang="en-US" sz="1600" dirty="0">
              <a:latin typeface="Verdana" panose="020B0604030504040204" pitchFamily="34" charset="0"/>
              <a:ea typeface="Verdana" panose="020B0604030504040204" pitchFamily="34" charset="0"/>
            </a:endParaRPr>
          </a:p>
          <a:p>
            <a:r>
              <a:rPr lang="en-US" sz="1600" dirty="0" err="1">
                <a:latin typeface="Verdana" panose="020B0604030504040204" pitchFamily="34" charset="0"/>
                <a:ea typeface="Verdana" panose="020B0604030504040204" pitchFamily="34" charset="0"/>
              </a:rPr>
              <a:t>Propublica</a:t>
            </a:r>
            <a:r>
              <a:rPr lang="en-US" sz="1600" dirty="0">
                <a:latin typeface="Verdana" panose="020B0604030504040204" pitchFamily="34" charset="0"/>
                <a:ea typeface="Verdana" panose="020B0604030504040204" pitchFamily="34" charset="0"/>
              </a:rPr>
              <a:t> Nonprofit Explorer</a:t>
            </a:r>
          </a:p>
          <a:p>
            <a:pPr marL="114300" indent="0">
              <a:buNone/>
            </a:pPr>
            <a:r>
              <a:rPr lang="en-US" sz="1600" dirty="0" err="1">
                <a:latin typeface="Verdana" panose="020B0604030504040204" pitchFamily="34" charset="0"/>
                <a:ea typeface="Verdana" panose="020B0604030504040204" pitchFamily="34" charset="0"/>
              </a:rPr>
              <a:t>Guidestar</a:t>
            </a:r>
            <a:r>
              <a:rPr lang="en-US" sz="1600" dirty="0">
                <a:latin typeface="Verdana" panose="020B0604030504040204" pitchFamily="34" charset="0"/>
                <a:ea typeface="Verdana" panose="020B0604030504040204" pitchFamily="34" charset="0"/>
              </a:rPr>
              <a:t> and </a:t>
            </a:r>
            <a:r>
              <a:rPr lang="en-US" sz="1600" dirty="0" err="1">
                <a:latin typeface="Verdana" panose="020B0604030504040204" pitchFamily="34" charset="0"/>
                <a:ea typeface="Verdana" panose="020B0604030504040204" pitchFamily="34" charset="0"/>
              </a:rPr>
              <a:t>Propublica</a:t>
            </a:r>
            <a:r>
              <a:rPr lang="en-US" sz="1600" dirty="0">
                <a:latin typeface="Verdana" panose="020B0604030504040204" pitchFamily="34" charset="0"/>
                <a:ea typeface="Verdana" panose="020B0604030504040204" pitchFamily="34" charset="0"/>
              </a:rPr>
              <a:t> are the easiest to search, check both as they have different update cycles.</a:t>
            </a:r>
          </a:p>
        </p:txBody>
      </p:sp>
      <p:sp>
        <p:nvSpPr>
          <p:cNvPr id="5" name="Slide Number Placeholder 4">
            <a:extLst>
              <a:ext uri="{FF2B5EF4-FFF2-40B4-BE49-F238E27FC236}">
                <a16:creationId xmlns:a16="http://schemas.microsoft.com/office/drawing/2014/main" id="{CCFE6969-C841-ABEA-A438-62C648CE5C7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3895928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5"/>
          <p:cNvSpPr txBox="1">
            <a:spLocks noGrp="1"/>
          </p:cNvSpPr>
          <p:nvPr>
            <p:ph type="ctrTitle"/>
          </p:nvPr>
        </p:nvSpPr>
        <p:spPr>
          <a:xfrm>
            <a:off x="685800" y="2726350"/>
            <a:ext cx="55146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5.</a:t>
            </a:r>
            <a:endParaRPr dirty="0"/>
          </a:p>
          <a:p>
            <a:pPr marL="0" lvl="0" indent="0" algn="l" rtl="0">
              <a:spcBef>
                <a:spcPts val="0"/>
              </a:spcBef>
              <a:spcAft>
                <a:spcPts val="0"/>
              </a:spcAft>
              <a:buNone/>
            </a:pPr>
            <a:r>
              <a:rPr lang="en" dirty="0"/>
              <a:t>MORE TIPS</a:t>
            </a:r>
            <a:endParaRPr dirty="0"/>
          </a:p>
        </p:txBody>
      </p:sp>
      <p:sp>
        <p:nvSpPr>
          <p:cNvPr id="280" name="Google Shape;280;p15"/>
          <p:cNvSpPr txBox="1">
            <a:spLocks noGrp="1"/>
          </p:cNvSpPr>
          <p:nvPr>
            <p:ph type="subTitle" idx="1"/>
          </p:nvPr>
        </p:nvSpPr>
        <p:spPr>
          <a:xfrm>
            <a:off x="685800" y="3983054"/>
            <a:ext cx="5514600" cy="7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accent3"/>
                </a:solidFill>
                <a:latin typeface="Verdana" panose="020B0604030504040204" pitchFamily="34" charset="0"/>
                <a:ea typeface="Verdana" panose="020B0604030504040204" pitchFamily="34" charset="0"/>
              </a:rPr>
              <a:t>For locating information and using for negotiations</a:t>
            </a:r>
            <a:endParaRPr dirty="0">
              <a:solidFill>
                <a:schemeClr val="accent3"/>
              </a:solidFill>
              <a:latin typeface="Verdana" panose="020B0604030504040204" pitchFamily="34" charset="0"/>
              <a:ea typeface="Verdana" panose="020B0604030504040204" pitchFamily="34" charset="0"/>
            </a:endParaRPr>
          </a:p>
        </p:txBody>
      </p:sp>
      <p:sp>
        <p:nvSpPr>
          <p:cNvPr id="281" name="Google Shape;281;p15"/>
          <p:cNvSpPr txBox="1">
            <a:spLocks noGrp="1"/>
          </p:cNvSpPr>
          <p:nvPr>
            <p:ph type="sldNum" idx="4294967295"/>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16</a:t>
            </a:fld>
            <a:endParaRPr/>
          </a:p>
        </p:txBody>
      </p:sp>
    </p:spTree>
    <p:extLst>
      <p:ext uri="{BB962C8B-B14F-4D97-AF65-F5344CB8AC3E}">
        <p14:creationId xmlns:p14="http://schemas.microsoft.com/office/powerpoint/2010/main" val="5201015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6178F-667A-91CD-22E0-DC8FFDE7DA30}"/>
              </a:ext>
            </a:extLst>
          </p:cNvPr>
          <p:cNvSpPr>
            <a:spLocks noGrp="1"/>
          </p:cNvSpPr>
          <p:nvPr>
            <p:ph type="title"/>
          </p:nvPr>
        </p:nvSpPr>
        <p:spPr/>
        <p:txBody>
          <a:bodyPr/>
          <a:lstStyle/>
          <a:p>
            <a:r>
              <a:rPr lang="en-US" dirty="0">
                <a:solidFill>
                  <a:schemeClr val="accent4"/>
                </a:solidFill>
              </a:rPr>
              <a:t>Looking Beyond Financials</a:t>
            </a:r>
          </a:p>
        </p:txBody>
      </p:sp>
      <p:sp>
        <p:nvSpPr>
          <p:cNvPr id="3" name="Text Placeholder 2">
            <a:extLst>
              <a:ext uri="{FF2B5EF4-FFF2-40B4-BE49-F238E27FC236}">
                <a16:creationId xmlns:a16="http://schemas.microsoft.com/office/drawing/2014/main" id="{5200893C-4451-4AB3-4B5E-9990A835B4BE}"/>
              </a:ext>
            </a:extLst>
          </p:cNvPr>
          <p:cNvSpPr>
            <a:spLocks noGrp="1"/>
          </p:cNvSpPr>
          <p:nvPr>
            <p:ph type="body" idx="1"/>
          </p:nvPr>
        </p:nvSpPr>
        <p:spPr>
          <a:xfrm>
            <a:off x="717779" y="1513574"/>
            <a:ext cx="5863129" cy="3031200"/>
          </a:xfrm>
        </p:spPr>
        <p:txBody>
          <a:bodyPr/>
          <a:lstStyle/>
          <a:p>
            <a:r>
              <a:rPr lang="en-US" dirty="0">
                <a:latin typeface="Verdana" panose="020B0604030504040204" pitchFamily="34" charset="0"/>
                <a:ea typeface="Verdana" panose="020B0604030504040204" pitchFamily="34" charset="0"/>
              </a:rPr>
              <a:t>In financial reports and statements look for the following:</a:t>
            </a:r>
          </a:p>
          <a:p>
            <a:pPr lvl="1"/>
            <a:r>
              <a:rPr lang="en-US" sz="2000" dirty="0">
                <a:latin typeface="Verdana" panose="020B0604030504040204" pitchFamily="34" charset="0"/>
                <a:ea typeface="Verdana" panose="020B0604030504040204" pitchFamily="34" charset="0"/>
              </a:rPr>
              <a:t>Changes in employee count</a:t>
            </a:r>
          </a:p>
          <a:p>
            <a:pPr lvl="1"/>
            <a:r>
              <a:rPr lang="en-US" sz="2000" dirty="0">
                <a:latin typeface="Verdana" panose="020B0604030504040204" pitchFamily="34" charset="0"/>
                <a:ea typeface="Verdana" panose="020B0604030504040204" pitchFamily="34" charset="0"/>
              </a:rPr>
              <a:t>Number of journals</a:t>
            </a:r>
          </a:p>
          <a:p>
            <a:pPr lvl="1"/>
            <a:r>
              <a:rPr lang="en-US" sz="2000" dirty="0">
                <a:latin typeface="Verdana" panose="020B0604030504040204" pitchFamily="34" charset="0"/>
                <a:ea typeface="Verdana" panose="020B0604030504040204" pitchFamily="34" charset="0"/>
              </a:rPr>
              <a:t>Does discussion indicate changes in how revenue from selling to libraries is generated?</a:t>
            </a:r>
          </a:p>
        </p:txBody>
      </p:sp>
      <p:sp>
        <p:nvSpPr>
          <p:cNvPr id="4" name="Slide Number Placeholder 3">
            <a:extLst>
              <a:ext uri="{FF2B5EF4-FFF2-40B4-BE49-F238E27FC236}">
                <a16:creationId xmlns:a16="http://schemas.microsoft.com/office/drawing/2014/main" id="{DBC8364F-46BF-2D83-8434-CE9A4B0102A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17</a:t>
            </a:fld>
            <a:endParaRPr lang="en"/>
          </a:p>
        </p:txBody>
      </p:sp>
    </p:spTree>
    <p:extLst>
      <p:ext uri="{BB962C8B-B14F-4D97-AF65-F5344CB8AC3E}">
        <p14:creationId xmlns:p14="http://schemas.microsoft.com/office/powerpoint/2010/main" val="1259364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62E67-46C5-0564-F7A5-C5003459D3ED}"/>
              </a:ext>
            </a:extLst>
          </p:cNvPr>
          <p:cNvSpPr>
            <a:spLocks noGrp="1"/>
          </p:cNvSpPr>
          <p:nvPr>
            <p:ph type="title"/>
          </p:nvPr>
        </p:nvSpPr>
        <p:spPr/>
        <p:txBody>
          <a:bodyPr/>
          <a:lstStyle/>
          <a:p>
            <a:r>
              <a:rPr lang="en-US" dirty="0">
                <a:solidFill>
                  <a:schemeClr val="accent4"/>
                </a:solidFill>
              </a:rPr>
              <a:t>SPARC Landscape Analysis</a:t>
            </a:r>
          </a:p>
        </p:txBody>
      </p:sp>
      <p:sp>
        <p:nvSpPr>
          <p:cNvPr id="3" name="Text Placeholder 2">
            <a:extLst>
              <a:ext uri="{FF2B5EF4-FFF2-40B4-BE49-F238E27FC236}">
                <a16:creationId xmlns:a16="http://schemas.microsoft.com/office/drawing/2014/main" id="{A3255C7C-34AB-19F1-2E4A-EE2BA70D2229}"/>
              </a:ext>
            </a:extLst>
          </p:cNvPr>
          <p:cNvSpPr>
            <a:spLocks noGrp="1"/>
          </p:cNvSpPr>
          <p:nvPr>
            <p:ph type="body" idx="1"/>
          </p:nvPr>
        </p:nvSpPr>
        <p:spPr>
          <a:xfrm>
            <a:off x="717779" y="1513574"/>
            <a:ext cx="5447493" cy="3031200"/>
          </a:xfrm>
        </p:spPr>
        <p:txBody>
          <a:bodyPr/>
          <a:lstStyle/>
          <a:p>
            <a:r>
              <a:rPr lang="en-US" dirty="0">
                <a:latin typeface="Verdana" panose="020B0604030504040204" pitchFamily="34" charset="0"/>
                <a:ea typeface="Verdana" panose="020B0604030504040204" pitchFamily="34" charset="0"/>
              </a:rPr>
              <a:t>Help when you don’t have time to dive deeply into the financials of publishers! (Public, Private, or Non-Profit)</a:t>
            </a:r>
          </a:p>
          <a:p>
            <a:r>
              <a:rPr lang="en-US" dirty="0">
                <a:latin typeface="Verdana" panose="020B0604030504040204" pitchFamily="34" charset="0"/>
                <a:ea typeface="Verdana" panose="020B0604030504040204" pitchFamily="34" charset="0"/>
                <a:hlinkClick r:id="rId3"/>
              </a:rPr>
              <a:t>https://infrastructure.sparcopen.org/#main</a:t>
            </a:r>
            <a:r>
              <a:rPr lang="en-US" dirty="0">
                <a:latin typeface="Verdana" panose="020B0604030504040204" pitchFamily="34" charset="0"/>
                <a:ea typeface="Verdana" panose="020B0604030504040204" pitchFamily="34" charset="0"/>
              </a:rPr>
              <a:t> </a:t>
            </a:r>
          </a:p>
        </p:txBody>
      </p:sp>
      <p:sp>
        <p:nvSpPr>
          <p:cNvPr id="4" name="Slide Number Placeholder 3">
            <a:extLst>
              <a:ext uri="{FF2B5EF4-FFF2-40B4-BE49-F238E27FC236}">
                <a16:creationId xmlns:a16="http://schemas.microsoft.com/office/drawing/2014/main" id="{33AB9DDE-1CF0-F103-B844-1DA1F5626AC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18</a:t>
            </a:fld>
            <a:endParaRPr lang="en"/>
          </a:p>
        </p:txBody>
      </p:sp>
    </p:spTree>
    <p:extLst>
      <p:ext uri="{BB962C8B-B14F-4D97-AF65-F5344CB8AC3E}">
        <p14:creationId xmlns:p14="http://schemas.microsoft.com/office/powerpoint/2010/main" val="34719880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1C617-38AE-A807-9860-7ED625AFE74C}"/>
              </a:ext>
            </a:extLst>
          </p:cNvPr>
          <p:cNvSpPr>
            <a:spLocks noGrp="1"/>
          </p:cNvSpPr>
          <p:nvPr>
            <p:ph type="title"/>
          </p:nvPr>
        </p:nvSpPr>
        <p:spPr>
          <a:xfrm>
            <a:off x="350550" y="816074"/>
            <a:ext cx="5169000" cy="697500"/>
          </a:xfrm>
        </p:spPr>
        <p:txBody>
          <a:bodyPr/>
          <a:lstStyle/>
          <a:p>
            <a:r>
              <a:rPr lang="en-US" dirty="0">
                <a:solidFill>
                  <a:schemeClr val="accent4"/>
                </a:solidFill>
              </a:rPr>
              <a:t>Final Thoughts</a:t>
            </a:r>
          </a:p>
        </p:txBody>
      </p:sp>
      <p:sp>
        <p:nvSpPr>
          <p:cNvPr id="3" name="Text Placeholder 2">
            <a:extLst>
              <a:ext uri="{FF2B5EF4-FFF2-40B4-BE49-F238E27FC236}">
                <a16:creationId xmlns:a16="http://schemas.microsoft.com/office/drawing/2014/main" id="{27EBEEFB-BE54-E66C-76FA-7DD3AC645A71}"/>
              </a:ext>
            </a:extLst>
          </p:cNvPr>
          <p:cNvSpPr>
            <a:spLocks noGrp="1"/>
          </p:cNvSpPr>
          <p:nvPr>
            <p:ph type="body" idx="1"/>
          </p:nvPr>
        </p:nvSpPr>
        <p:spPr>
          <a:xfrm>
            <a:off x="238539" y="1513574"/>
            <a:ext cx="6384897" cy="3031200"/>
          </a:xfrm>
        </p:spPr>
        <p:txBody>
          <a:bodyPr/>
          <a:lstStyle/>
          <a:p>
            <a:pPr marL="76200" indent="0">
              <a:buNone/>
            </a:pPr>
            <a:r>
              <a:rPr lang="en-US" sz="2000" dirty="0">
                <a:latin typeface="Verdana" panose="020B0604030504040204" pitchFamily="34" charset="0"/>
                <a:ea typeface="Verdana" panose="020B0604030504040204" pitchFamily="34" charset="0"/>
              </a:rPr>
              <a:t>Research into financial reports will provide insight on how the vendor may behave.</a:t>
            </a:r>
          </a:p>
          <a:p>
            <a:r>
              <a:rPr lang="en-US" sz="2000" dirty="0">
                <a:latin typeface="Verdana" panose="020B0604030504040204" pitchFamily="34" charset="0"/>
                <a:ea typeface="Verdana" panose="020B0604030504040204" pitchFamily="34" charset="0"/>
              </a:rPr>
              <a:t>Will they be aggressive price up?</a:t>
            </a:r>
          </a:p>
          <a:p>
            <a:r>
              <a:rPr lang="en-US" sz="2000" dirty="0">
                <a:latin typeface="Verdana" panose="020B0604030504040204" pitchFamily="34" charset="0"/>
                <a:ea typeface="Verdana" panose="020B0604030504040204" pitchFamily="34" charset="0"/>
              </a:rPr>
              <a:t>Will they be more likely to concede in order to keep you?</a:t>
            </a:r>
          </a:p>
          <a:p>
            <a:pPr marL="76200" indent="0">
              <a:buNone/>
            </a:pPr>
            <a:r>
              <a:rPr lang="en-US" sz="2000" dirty="0">
                <a:latin typeface="Verdana" panose="020B0604030504040204" pitchFamily="34" charset="0"/>
                <a:ea typeface="Verdana" panose="020B0604030504040204" pitchFamily="34" charset="0"/>
              </a:rPr>
              <a:t>This enables you to predict the minimum the vendor may sell to you. You may want to draft two ZOPAs, one based on aggressiveness and one on concessions.</a:t>
            </a:r>
          </a:p>
        </p:txBody>
      </p:sp>
      <p:sp>
        <p:nvSpPr>
          <p:cNvPr id="4" name="Slide Number Placeholder 3">
            <a:extLst>
              <a:ext uri="{FF2B5EF4-FFF2-40B4-BE49-F238E27FC236}">
                <a16:creationId xmlns:a16="http://schemas.microsoft.com/office/drawing/2014/main" id="{9A6E30BF-B6BA-A7A0-D9B4-5598B42445B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19</a:t>
            </a:fld>
            <a:endParaRPr lang="en"/>
          </a:p>
        </p:txBody>
      </p:sp>
    </p:spTree>
    <p:extLst>
      <p:ext uri="{BB962C8B-B14F-4D97-AF65-F5344CB8AC3E}">
        <p14:creationId xmlns:p14="http://schemas.microsoft.com/office/powerpoint/2010/main" val="446177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5"/>
          <p:cNvSpPr txBox="1">
            <a:spLocks noGrp="1"/>
          </p:cNvSpPr>
          <p:nvPr>
            <p:ph type="ctrTitle"/>
          </p:nvPr>
        </p:nvSpPr>
        <p:spPr>
          <a:xfrm>
            <a:off x="685800" y="2726350"/>
            <a:ext cx="55146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1.</a:t>
            </a:r>
            <a:endParaRPr dirty="0"/>
          </a:p>
          <a:p>
            <a:pPr marL="0" lvl="0" indent="0" algn="l" rtl="0">
              <a:spcBef>
                <a:spcPts val="0"/>
              </a:spcBef>
              <a:spcAft>
                <a:spcPts val="0"/>
              </a:spcAft>
              <a:buNone/>
            </a:pPr>
            <a:r>
              <a:rPr lang="en" dirty="0"/>
              <a:t>FIRST DETERMINE OWNERSHIP &amp; PROFIT STATUS</a:t>
            </a:r>
            <a:endParaRPr dirty="0"/>
          </a:p>
        </p:txBody>
      </p:sp>
      <p:sp>
        <p:nvSpPr>
          <p:cNvPr id="280" name="Google Shape;280;p15"/>
          <p:cNvSpPr txBox="1">
            <a:spLocks noGrp="1"/>
          </p:cNvSpPr>
          <p:nvPr>
            <p:ph type="subTitle" idx="1"/>
          </p:nvPr>
        </p:nvSpPr>
        <p:spPr>
          <a:xfrm>
            <a:off x="685800" y="3983054"/>
            <a:ext cx="5514600" cy="7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accent3"/>
                </a:solidFill>
                <a:latin typeface="Verdana" panose="020B0604030504040204" pitchFamily="34" charset="0"/>
                <a:ea typeface="Verdana" panose="020B0604030504040204" pitchFamily="34" charset="0"/>
              </a:rPr>
              <a:t>Ownership: Public or Private</a:t>
            </a:r>
            <a:br>
              <a:rPr lang="en" dirty="0">
                <a:solidFill>
                  <a:schemeClr val="accent3"/>
                </a:solidFill>
                <a:latin typeface="Verdana" panose="020B0604030504040204" pitchFamily="34" charset="0"/>
                <a:ea typeface="Verdana" panose="020B0604030504040204" pitchFamily="34" charset="0"/>
              </a:rPr>
            </a:br>
            <a:r>
              <a:rPr lang="en" dirty="0">
                <a:solidFill>
                  <a:schemeClr val="accent3"/>
                </a:solidFill>
                <a:latin typeface="Verdana" panose="020B0604030504040204" pitchFamily="34" charset="0"/>
                <a:ea typeface="Verdana" panose="020B0604030504040204" pitchFamily="34" charset="0"/>
              </a:rPr>
              <a:t>Profit Status: For-Profit or Non-Profit</a:t>
            </a:r>
            <a:endParaRPr dirty="0">
              <a:solidFill>
                <a:schemeClr val="accent3"/>
              </a:solidFill>
              <a:latin typeface="Verdana" panose="020B0604030504040204" pitchFamily="34" charset="0"/>
              <a:ea typeface="Verdana" panose="020B0604030504040204" pitchFamily="34" charset="0"/>
            </a:endParaRPr>
          </a:p>
        </p:txBody>
      </p:sp>
      <p:sp>
        <p:nvSpPr>
          <p:cNvPr id="281" name="Google Shape;281;p15"/>
          <p:cNvSpPr txBox="1">
            <a:spLocks noGrp="1"/>
          </p:cNvSpPr>
          <p:nvPr>
            <p:ph type="sldNum" idx="4294967295"/>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2</a:t>
            </a:fld>
            <a:endParaRPr/>
          </a:p>
        </p:txBody>
      </p:sp>
    </p:spTree>
    <p:extLst>
      <p:ext uri="{BB962C8B-B14F-4D97-AF65-F5344CB8AC3E}">
        <p14:creationId xmlns:p14="http://schemas.microsoft.com/office/powerpoint/2010/main" val="7141108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35"/>
          <p:cNvSpPr txBox="1">
            <a:spLocks noGrp="1"/>
          </p:cNvSpPr>
          <p:nvPr>
            <p:ph type="title"/>
          </p:nvPr>
        </p:nvSpPr>
        <p:spPr>
          <a:xfrm>
            <a:off x="717780" y="780900"/>
            <a:ext cx="5169000" cy="697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477" name="Google Shape;477;p35"/>
          <p:cNvSpPr txBox="1">
            <a:spLocks noGrp="1"/>
          </p:cNvSpPr>
          <p:nvPr>
            <p:ph type="body" idx="1"/>
          </p:nvPr>
        </p:nvSpPr>
        <p:spPr>
          <a:xfrm>
            <a:off x="717780" y="1513574"/>
            <a:ext cx="6251056" cy="30312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600"/>
              </a:spcBef>
              <a:spcAft>
                <a:spcPts val="0"/>
              </a:spcAft>
              <a:buSzPts val="1800"/>
              <a:buChar char="⊸"/>
            </a:pPr>
            <a:r>
              <a:rPr lang="en-US" sz="1800" dirty="0">
                <a:latin typeface="Verdana" panose="020B0604030504040204" pitchFamily="34" charset="0"/>
                <a:ea typeface="Verdana" panose="020B0604030504040204" pitchFamily="34" charset="0"/>
              </a:rPr>
              <a:t>This presentation is the creative work of Katharine V. Macy, Collection Assessment Librarian &amp; Subject Liaison for Business and Economics at Indiana University - Indianapolis, </a:t>
            </a:r>
            <a:r>
              <a:rPr lang="en-US" sz="1800" dirty="0">
                <a:latin typeface="Verdana" panose="020B0604030504040204" pitchFamily="34" charset="0"/>
                <a:ea typeface="Verdana" panose="020B0604030504040204" pitchFamily="34" charset="0"/>
                <a:hlinkClick r:id="rId3"/>
              </a:rPr>
              <a:t>https://orcid.org/0000-0002-6283-7143</a:t>
            </a:r>
            <a:r>
              <a:rPr lang="en-US" sz="1800" dirty="0">
                <a:latin typeface="Verdana" panose="020B0604030504040204" pitchFamily="34" charset="0"/>
                <a:ea typeface="Verdana" panose="020B0604030504040204" pitchFamily="34" charset="0"/>
              </a:rPr>
              <a:t>  </a:t>
            </a:r>
          </a:p>
          <a:p>
            <a:pPr marL="457200" lvl="0" indent="-342900" algn="l" rtl="0">
              <a:lnSpc>
                <a:spcPct val="115000"/>
              </a:lnSpc>
              <a:spcBef>
                <a:spcPts val="600"/>
              </a:spcBef>
              <a:spcAft>
                <a:spcPts val="0"/>
              </a:spcAft>
              <a:buSzPts val="1800"/>
              <a:buChar char="⊸"/>
            </a:pPr>
            <a:endParaRPr lang="en" sz="1800" dirty="0">
              <a:latin typeface="Verdana" panose="020B0604030504040204" pitchFamily="34" charset="0"/>
              <a:ea typeface="Verdana" panose="020B0604030504040204" pitchFamily="34" charset="0"/>
            </a:endParaRPr>
          </a:p>
          <a:p>
            <a:pPr marL="457200" lvl="0" indent="-342900" algn="l" rtl="0">
              <a:lnSpc>
                <a:spcPct val="115000"/>
              </a:lnSpc>
              <a:spcBef>
                <a:spcPts val="600"/>
              </a:spcBef>
              <a:spcAft>
                <a:spcPts val="0"/>
              </a:spcAft>
              <a:buSzPts val="1800"/>
              <a:buChar char="⊸"/>
            </a:pPr>
            <a:r>
              <a:rPr lang="en" sz="1800" dirty="0">
                <a:latin typeface="Verdana" panose="020B0604030504040204" pitchFamily="34" charset="0"/>
                <a:ea typeface="Verdana" panose="020B0604030504040204" pitchFamily="34" charset="0"/>
              </a:rPr>
              <a:t>Presentation template by </a:t>
            </a:r>
            <a:r>
              <a:rPr lang="en" sz="1800" u="sng" dirty="0">
                <a:latin typeface="Verdana" panose="020B0604030504040204" pitchFamily="34" charset="0"/>
                <a:ea typeface="Verdana" panose="020B0604030504040204" pitchFamily="34" charset="0"/>
                <a:hlinkClick r:id="rId4"/>
              </a:rPr>
              <a:t>SlidesCarnival</a:t>
            </a:r>
            <a:endParaRPr sz="1800" dirty="0">
              <a:latin typeface="Verdana" panose="020B0604030504040204" pitchFamily="34" charset="0"/>
              <a:ea typeface="Verdana" panose="020B0604030504040204" pitchFamily="34" charset="0"/>
            </a:endParaRPr>
          </a:p>
        </p:txBody>
      </p:sp>
      <p:sp>
        <p:nvSpPr>
          <p:cNvPr id="478" name="Google Shape;478;p35"/>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660667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20"/>
          <p:cNvSpPr txBox="1">
            <a:spLocks noGrp="1"/>
          </p:cNvSpPr>
          <p:nvPr>
            <p:ph type="title"/>
          </p:nvPr>
        </p:nvSpPr>
        <p:spPr>
          <a:xfrm>
            <a:off x="735875" y="780900"/>
            <a:ext cx="5917200" cy="697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chemeClr val="accent4"/>
                </a:solidFill>
              </a:rPr>
              <a:t>Public Ownership</a:t>
            </a:r>
            <a:endParaRPr dirty="0">
              <a:solidFill>
                <a:schemeClr val="accent4"/>
              </a:solidFill>
            </a:endParaRPr>
          </a:p>
        </p:txBody>
      </p:sp>
      <p:sp>
        <p:nvSpPr>
          <p:cNvPr id="318" name="Google Shape;318;p20"/>
          <p:cNvSpPr txBox="1">
            <a:spLocks noGrp="1"/>
          </p:cNvSpPr>
          <p:nvPr>
            <p:ph type="body" idx="1"/>
          </p:nvPr>
        </p:nvSpPr>
        <p:spPr>
          <a:xfrm>
            <a:off x="735874" y="1478400"/>
            <a:ext cx="6030685" cy="34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latin typeface="Verdana" panose="020B0604030504040204" pitchFamily="34" charset="0"/>
                <a:ea typeface="Verdana" panose="020B0604030504040204" pitchFamily="34" charset="0"/>
              </a:rPr>
              <a:t>T</a:t>
            </a:r>
            <a:r>
              <a:rPr lang="en" sz="2400" dirty="0">
                <a:latin typeface="Verdana" panose="020B0604030504040204" pitchFamily="34" charset="0"/>
                <a:ea typeface="Verdana" panose="020B0604030504040204" pitchFamily="34" charset="0"/>
              </a:rPr>
              <a:t>raded on the public stock exchanges. They are required to file annual financial statements to government agencies. Information is abundant.</a:t>
            </a:r>
          </a:p>
          <a:p>
            <a:pPr marL="0" lvl="0" indent="0" algn="l" rtl="0">
              <a:spcBef>
                <a:spcPts val="600"/>
              </a:spcBef>
              <a:spcAft>
                <a:spcPts val="0"/>
              </a:spcAft>
              <a:buNone/>
            </a:pPr>
            <a:endParaRPr lang="en" dirty="0"/>
          </a:p>
        </p:txBody>
      </p:sp>
      <p:sp>
        <p:nvSpPr>
          <p:cNvPr id="321" name="Google Shape;321;p20"/>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597074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24"/>
          <p:cNvSpPr txBox="1">
            <a:spLocks noGrp="1"/>
          </p:cNvSpPr>
          <p:nvPr>
            <p:ph type="title"/>
          </p:nvPr>
        </p:nvSpPr>
        <p:spPr>
          <a:xfrm>
            <a:off x="357809" y="757046"/>
            <a:ext cx="6130455" cy="697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chemeClr val="accent4"/>
                </a:solidFill>
              </a:rPr>
              <a:t>Major Vendors with Public Ownership 2023</a:t>
            </a:r>
            <a:endParaRPr dirty="0">
              <a:solidFill>
                <a:schemeClr val="accent4"/>
              </a:solidFill>
            </a:endParaRPr>
          </a:p>
        </p:txBody>
      </p:sp>
      <p:graphicFrame>
        <p:nvGraphicFramePr>
          <p:cNvPr id="350" name="Google Shape;350;p24"/>
          <p:cNvGraphicFramePr/>
          <p:nvPr>
            <p:extLst>
              <p:ext uri="{D42A27DB-BD31-4B8C-83A1-F6EECF244321}">
                <p14:modId xmlns:p14="http://schemas.microsoft.com/office/powerpoint/2010/main" val="2789009682"/>
              </p:ext>
            </p:extLst>
          </p:nvPr>
        </p:nvGraphicFramePr>
        <p:xfrm>
          <a:off x="357809" y="1564481"/>
          <a:ext cx="6838121" cy="3323290"/>
        </p:xfrm>
        <a:graphic>
          <a:graphicData uri="http://schemas.openxmlformats.org/drawingml/2006/table">
            <a:tbl>
              <a:tblPr>
                <a:noFill/>
                <a:tableStyleId>{A644D327-C8C6-4163-A623-057FE4961991}</a:tableStyleId>
              </a:tblPr>
              <a:tblGrid>
                <a:gridCol w="2279374">
                  <a:extLst>
                    <a:ext uri="{9D8B030D-6E8A-4147-A177-3AD203B41FA5}">
                      <a16:colId xmlns:a16="http://schemas.microsoft.com/office/drawing/2014/main" val="20000"/>
                    </a:ext>
                  </a:extLst>
                </a:gridCol>
                <a:gridCol w="1673365">
                  <a:extLst>
                    <a:ext uri="{9D8B030D-6E8A-4147-A177-3AD203B41FA5}">
                      <a16:colId xmlns:a16="http://schemas.microsoft.com/office/drawing/2014/main" val="20001"/>
                    </a:ext>
                  </a:extLst>
                </a:gridCol>
                <a:gridCol w="2885382">
                  <a:extLst>
                    <a:ext uri="{9D8B030D-6E8A-4147-A177-3AD203B41FA5}">
                      <a16:colId xmlns:a16="http://schemas.microsoft.com/office/drawing/2014/main" val="20002"/>
                    </a:ext>
                  </a:extLst>
                </a:gridCol>
              </a:tblGrid>
              <a:tr h="659375">
                <a:tc>
                  <a:txBody>
                    <a:bodyPr/>
                    <a:lstStyle/>
                    <a:p>
                      <a:pPr marL="0" lvl="0" indent="0" algn="l" rtl="0">
                        <a:spcBef>
                          <a:spcPts val="0"/>
                        </a:spcBef>
                        <a:spcAft>
                          <a:spcPts val="0"/>
                        </a:spcAft>
                        <a:buNone/>
                      </a:pPr>
                      <a:r>
                        <a:rPr lang="en-US" sz="1800" b="1" dirty="0">
                          <a:solidFill>
                            <a:schemeClr val="tx1"/>
                          </a:solidFill>
                          <a:latin typeface="Montserrat" panose="00000500000000000000" pitchFamily="2" charset="0"/>
                          <a:ea typeface="Verdana" panose="020B0604030504040204" pitchFamily="34" charset="0"/>
                          <a:cs typeface="PT Serif"/>
                          <a:sym typeface="PT Serif"/>
                        </a:rPr>
                        <a:t>Company</a:t>
                      </a:r>
                      <a:endParaRPr sz="1800" b="1" dirty="0">
                        <a:solidFill>
                          <a:schemeClr val="tx1"/>
                        </a:solidFill>
                        <a:latin typeface="Montserrat" panose="00000500000000000000" pitchFamily="2" charset="0"/>
                        <a:ea typeface="Verdana" panose="020B0604030504040204" pitchFamily="34" charset="0"/>
                        <a:cs typeface="PT Serif"/>
                        <a:sym typeface="PT Serif"/>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 sz="1800" b="1" dirty="0">
                          <a:solidFill>
                            <a:schemeClr val="tx1"/>
                          </a:solidFill>
                          <a:latin typeface="Montserrat" panose="00000500000000000000" pitchFamily="2" charset="0"/>
                          <a:ea typeface="Verdana" panose="020B0604030504040204" pitchFamily="34" charset="0"/>
                          <a:cs typeface="PT Serif"/>
                          <a:sym typeface="PT Serif"/>
                        </a:rPr>
                        <a:t>Ticker Symbol</a:t>
                      </a:r>
                      <a:endParaRPr sz="1800" b="1" dirty="0">
                        <a:solidFill>
                          <a:schemeClr val="tx1"/>
                        </a:solidFill>
                        <a:latin typeface="Montserrat" panose="00000500000000000000" pitchFamily="2" charset="0"/>
                        <a:ea typeface="Verdana" panose="020B0604030504040204" pitchFamily="34" charset="0"/>
                        <a:cs typeface="PT Serif"/>
                        <a:sym typeface="PT Serif"/>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 sz="1800" b="1" dirty="0">
                          <a:solidFill>
                            <a:schemeClr val="tx1"/>
                          </a:solidFill>
                          <a:latin typeface="Montserrat" panose="00000500000000000000" pitchFamily="2" charset="0"/>
                          <a:ea typeface="Verdana" panose="020B0604030504040204" pitchFamily="34" charset="0"/>
                          <a:cs typeface="PT Serif"/>
                          <a:sym typeface="PT Serif"/>
                        </a:rPr>
                        <a:t>Subsidiaries</a:t>
                      </a:r>
                      <a:endParaRPr sz="1800" b="1" dirty="0">
                        <a:solidFill>
                          <a:schemeClr val="tx1"/>
                        </a:solidFill>
                        <a:latin typeface="Montserrat" panose="00000500000000000000" pitchFamily="2" charset="0"/>
                        <a:ea typeface="Verdana" panose="020B0604030504040204" pitchFamily="34" charset="0"/>
                        <a:cs typeface="PT Serif"/>
                        <a:sym typeface="PT Serif"/>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EFEFEF"/>
                      </a:solidFill>
                      <a:prstDash val="solid"/>
                      <a:round/>
                      <a:headEnd type="none" w="sm" len="sm"/>
                      <a:tailEnd type="none" w="sm" len="sm"/>
                    </a:lnB>
                    <a:solidFill>
                      <a:srgbClr val="00BFC9">
                        <a:alpha val="51920"/>
                      </a:srgbClr>
                    </a:solidFill>
                  </a:tcPr>
                </a:tc>
                <a:extLst>
                  <a:ext uri="{0D108BD9-81ED-4DB2-BD59-A6C34878D82A}">
                    <a16:rowId xmlns:a16="http://schemas.microsoft.com/office/drawing/2014/main" val="10000"/>
                  </a:ext>
                </a:extLst>
              </a:tr>
              <a:tr h="659375">
                <a:tc>
                  <a:txBody>
                    <a:bodyPr/>
                    <a:lstStyle/>
                    <a:p>
                      <a:pPr marL="0" lvl="0" indent="0" algn="l" rtl="0">
                        <a:spcBef>
                          <a:spcPts val="0"/>
                        </a:spcBef>
                        <a:spcAft>
                          <a:spcPts val="0"/>
                        </a:spcAft>
                        <a:buNone/>
                      </a:pPr>
                      <a:r>
                        <a:rPr lang="en" sz="1600" b="0" dirty="0">
                          <a:solidFill>
                            <a:srgbClr val="EFEFEF"/>
                          </a:solidFill>
                          <a:latin typeface="Verdana" panose="020B0604030504040204" pitchFamily="34" charset="0"/>
                          <a:ea typeface="Verdana" panose="020B0604030504040204" pitchFamily="34" charset="0"/>
                          <a:cs typeface="PT Serif"/>
                          <a:sym typeface="PT Serif"/>
                        </a:rPr>
                        <a:t>RELX Group</a:t>
                      </a:r>
                      <a:endParaRPr sz="1600" b="0" dirty="0">
                        <a:solidFill>
                          <a:srgbClr val="EFEFEF"/>
                        </a:solidFill>
                        <a:latin typeface="Verdana" panose="020B0604030504040204" pitchFamily="34" charset="0"/>
                        <a:ea typeface="Verdana" panose="020B0604030504040204" pitchFamily="34" charset="0"/>
                        <a:cs typeface="PT Serif"/>
                        <a:sym typeface="PT Serif"/>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 sz="1600" b="0" dirty="0">
                          <a:solidFill>
                            <a:srgbClr val="EFEFEF"/>
                          </a:solidFill>
                          <a:latin typeface="Verdana" panose="020B0604030504040204" pitchFamily="34" charset="0"/>
                          <a:ea typeface="Verdana" panose="020B0604030504040204" pitchFamily="34" charset="0"/>
                          <a:cs typeface="Montserrat"/>
                          <a:sym typeface="Montserrat"/>
                        </a:rPr>
                        <a:t>RELX</a:t>
                      </a:r>
                      <a:endParaRPr sz="1600" b="0" dirty="0">
                        <a:solidFill>
                          <a:srgbClr val="EFEFEF"/>
                        </a:solidFill>
                        <a:latin typeface="Verdana" panose="020B0604030504040204" pitchFamily="34" charset="0"/>
                        <a:ea typeface="Verdana" panose="020B0604030504040204" pitchFamily="34" charset="0"/>
                        <a:cs typeface="Montserrat"/>
                        <a:sym typeface="Montserrat"/>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 sz="1600" b="0" dirty="0">
                          <a:solidFill>
                            <a:srgbClr val="EFEFEF"/>
                          </a:solidFill>
                          <a:latin typeface="Verdana" panose="020B0604030504040204" pitchFamily="34" charset="0"/>
                          <a:ea typeface="Verdana" panose="020B0604030504040204" pitchFamily="34" charset="0"/>
                          <a:cs typeface="Montserrat"/>
                          <a:sym typeface="Montserrat"/>
                        </a:rPr>
                        <a:t>Elsevier, LexisNexis, Bepress</a:t>
                      </a:r>
                      <a:endParaRPr sz="1600" b="0" dirty="0">
                        <a:solidFill>
                          <a:srgbClr val="EFEFEF"/>
                        </a:solidFill>
                        <a:latin typeface="Verdana" panose="020B0604030504040204" pitchFamily="34" charset="0"/>
                        <a:ea typeface="Verdana" panose="020B0604030504040204" pitchFamily="34" charset="0"/>
                        <a:cs typeface="Montserrat"/>
                        <a:sym typeface="Montserrat"/>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00BFC9">
                        <a:alpha val="51920"/>
                      </a:srgbClr>
                    </a:solidFill>
                  </a:tcPr>
                </a:tc>
                <a:extLst>
                  <a:ext uri="{0D108BD9-81ED-4DB2-BD59-A6C34878D82A}">
                    <a16:rowId xmlns:a16="http://schemas.microsoft.com/office/drawing/2014/main" val="10001"/>
                  </a:ext>
                </a:extLst>
              </a:tr>
              <a:tr h="659375">
                <a:tc>
                  <a:txBody>
                    <a:bodyPr/>
                    <a:lstStyle/>
                    <a:p>
                      <a:pPr marL="0" lvl="0" indent="0" algn="l" rtl="0">
                        <a:spcBef>
                          <a:spcPts val="0"/>
                        </a:spcBef>
                        <a:spcAft>
                          <a:spcPts val="0"/>
                        </a:spcAft>
                        <a:buNone/>
                      </a:pPr>
                      <a:r>
                        <a:rPr lang="en" sz="1600" b="0" dirty="0">
                          <a:solidFill>
                            <a:srgbClr val="EFEFEF"/>
                          </a:solidFill>
                          <a:latin typeface="Verdana" panose="020B0604030504040204" pitchFamily="34" charset="0"/>
                          <a:ea typeface="Verdana" panose="020B0604030504040204" pitchFamily="34" charset="0"/>
                          <a:cs typeface="PT Serif"/>
                          <a:sym typeface="PT Serif"/>
                        </a:rPr>
                        <a:t>Clarivate</a:t>
                      </a:r>
                      <a:endParaRPr sz="1600" b="0" dirty="0">
                        <a:solidFill>
                          <a:srgbClr val="EFEFEF"/>
                        </a:solidFill>
                        <a:latin typeface="Verdana" panose="020B0604030504040204" pitchFamily="34" charset="0"/>
                        <a:ea typeface="Verdana" panose="020B0604030504040204" pitchFamily="34" charset="0"/>
                        <a:cs typeface="PT Serif"/>
                        <a:sym typeface="PT Serif"/>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 sz="1600" b="0" dirty="0">
                          <a:solidFill>
                            <a:srgbClr val="EFEFEF"/>
                          </a:solidFill>
                          <a:latin typeface="Verdana" panose="020B0604030504040204" pitchFamily="34" charset="0"/>
                          <a:ea typeface="Verdana" panose="020B0604030504040204" pitchFamily="34" charset="0"/>
                          <a:cs typeface="Montserrat"/>
                          <a:sym typeface="Montserrat"/>
                        </a:rPr>
                        <a:t>CLVT</a:t>
                      </a:r>
                      <a:endParaRPr sz="1600" b="0" dirty="0">
                        <a:solidFill>
                          <a:srgbClr val="EFEFEF"/>
                        </a:solidFill>
                        <a:latin typeface="Verdana" panose="020B0604030504040204" pitchFamily="34" charset="0"/>
                        <a:ea typeface="Verdana" panose="020B0604030504040204" pitchFamily="34" charset="0"/>
                        <a:cs typeface="Montserrat"/>
                        <a:sym typeface="Montserrat"/>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 sz="1600" b="0" dirty="0">
                          <a:solidFill>
                            <a:srgbClr val="EFEFEF"/>
                          </a:solidFill>
                          <a:latin typeface="Verdana" panose="020B0604030504040204" pitchFamily="34" charset="0"/>
                          <a:ea typeface="Verdana" panose="020B0604030504040204" pitchFamily="34" charset="0"/>
                          <a:cs typeface="Montserrat"/>
                          <a:sym typeface="Montserrat"/>
                        </a:rPr>
                        <a:t>Clarivate, ProQuest, ExLibris, Alexander Street</a:t>
                      </a:r>
                      <a:endParaRPr sz="1600" b="0" dirty="0">
                        <a:solidFill>
                          <a:srgbClr val="EFEFEF"/>
                        </a:solidFill>
                        <a:latin typeface="Verdana" panose="020B0604030504040204" pitchFamily="34" charset="0"/>
                        <a:ea typeface="Verdana" panose="020B0604030504040204" pitchFamily="34" charset="0"/>
                        <a:cs typeface="Montserrat"/>
                        <a:sym typeface="Montserrat"/>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00BFC9">
                        <a:alpha val="51920"/>
                      </a:srgbClr>
                    </a:solidFill>
                  </a:tcPr>
                </a:tc>
                <a:extLst>
                  <a:ext uri="{0D108BD9-81ED-4DB2-BD59-A6C34878D82A}">
                    <a16:rowId xmlns:a16="http://schemas.microsoft.com/office/drawing/2014/main" val="10002"/>
                  </a:ext>
                </a:extLst>
              </a:tr>
              <a:tr h="659375">
                <a:tc>
                  <a:txBody>
                    <a:bodyPr/>
                    <a:lstStyle/>
                    <a:p>
                      <a:pPr marL="0" lvl="0" indent="0" algn="l" rtl="0">
                        <a:spcBef>
                          <a:spcPts val="0"/>
                        </a:spcBef>
                        <a:spcAft>
                          <a:spcPts val="0"/>
                        </a:spcAft>
                        <a:buNone/>
                      </a:pPr>
                      <a:r>
                        <a:rPr lang="en" sz="1600" b="0" dirty="0">
                          <a:solidFill>
                            <a:srgbClr val="EFEFEF"/>
                          </a:solidFill>
                          <a:latin typeface="Verdana" panose="020B0604030504040204" pitchFamily="34" charset="0"/>
                          <a:ea typeface="Verdana" panose="020B0604030504040204" pitchFamily="34" charset="0"/>
                          <a:cs typeface="PT Serif"/>
                          <a:sym typeface="PT Serif"/>
                        </a:rPr>
                        <a:t>Informa</a:t>
                      </a:r>
                      <a:endParaRPr sz="1600" b="0" dirty="0">
                        <a:solidFill>
                          <a:srgbClr val="EFEFEF"/>
                        </a:solidFill>
                        <a:latin typeface="Verdana" panose="020B0604030504040204" pitchFamily="34" charset="0"/>
                        <a:ea typeface="Verdana" panose="020B0604030504040204" pitchFamily="34" charset="0"/>
                        <a:cs typeface="PT Serif"/>
                        <a:sym typeface="PT Serif"/>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lgn="ctr">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 sz="1600" b="0" dirty="0">
                          <a:solidFill>
                            <a:srgbClr val="EFEFEF"/>
                          </a:solidFill>
                          <a:latin typeface="Verdana" panose="020B0604030504040204" pitchFamily="34" charset="0"/>
                          <a:ea typeface="Verdana" panose="020B0604030504040204" pitchFamily="34" charset="0"/>
                          <a:cs typeface="Montserrat"/>
                          <a:sym typeface="Montserrat"/>
                        </a:rPr>
                        <a:t>IFJPY</a:t>
                      </a:r>
                      <a:endParaRPr sz="1600" b="0" dirty="0">
                        <a:solidFill>
                          <a:srgbClr val="EFEFEF"/>
                        </a:solidFill>
                        <a:latin typeface="Verdana" panose="020B0604030504040204" pitchFamily="34" charset="0"/>
                        <a:ea typeface="Verdana" panose="020B0604030504040204" pitchFamily="34" charset="0"/>
                        <a:cs typeface="Montserrat"/>
                        <a:sym typeface="Montserrat"/>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lgn="ctr">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 sz="1600" b="0" dirty="0">
                          <a:solidFill>
                            <a:srgbClr val="EFEFEF"/>
                          </a:solidFill>
                          <a:latin typeface="Verdana" panose="020B0604030504040204" pitchFamily="34" charset="0"/>
                          <a:ea typeface="Verdana" panose="020B0604030504040204" pitchFamily="34" charset="0"/>
                          <a:cs typeface="Montserrat"/>
                          <a:sym typeface="Montserrat"/>
                        </a:rPr>
                        <a:t>Taylor &amp; Francis</a:t>
                      </a:r>
                      <a:endParaRPr sz="1600" b="0" dirty="0">
                        <a:solidFill>
                          <a:srgbClr val="EFEFEF"/>
                        </a:solidFill>
                        <a:latin typeface="Verdana" panose="020B0604030504040204" pitchFamily="34" charset="0"/>
                        <a:ea typeface="Verdana" panose="020B0604030504040204" pitchFamily="34" charset="0"/>
                        <a:cs typeface="Montserrat"/>
                        <a:sym typeface="Montserrat"/>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lgn="ctr">
                      <a:solidFill>
                        <a:srgbClr val="EFEFEF"/>
                      </a:solidFill>
                      <a:prstDash val="solid"/>
                      <a:round/>
                      <a:headEnd type="none" w="sm" len="sm"/>
                      <a:tailEnd type="none" w="sm" len="sm"/>
                    </a:lnB>
                    <a:solidFill>
                      <a:srgbClr val="00BFC9">
                        <a:alpha val="51920"/>
                      </a:srgbClr>
                    </a:solidFill>
                  </a:tcPr>
                </a:tc>
                <a:extLst>
                  <a:ext uri="{0D108BD9-81ED-4DB2-BD59-A6C34878D82A}">
                    <a16:rowId xmlns:a16="http://schemas.microsoft.com/office/drawing/2014/main" val="10003"/>
                  </a:ext>
                </a:extLst>
              </a:tr>
              <a:tr h="659375">
                <a:tc>
                  <a:txBody>
                    <a:bodyPr/>
                    <a:lstStyle/>
                    <a:p>
                      <a:pPr marL="0" lvl="0" indent="0" algn="l" rtl="0">
                        <a:spcBef>
                          <a:spcPts val="0"/>
                        </a:spcBef>
                        <a:spcAft>
                          <a:spcPts val="0"/>
                        </a:spcAft>
                        <a:buNone/>
                      </a:pPr>
                      <a:r>
                        <a:rPr lang="en-US" sz="1600" b="0" dirty="0">
                          <a:solidFill>
                            <a:srgbClr val="EFEFEF"/>
                          </a:solidFill>
                          <a:latin typeface="Verdana" panose="020B0604030504040204" pitchFamily="34" charset="0"/>
                          <a:ea typeface="Verdana" panose="020B0604030504040204" pitchFamily="34" charset="0"/>
                          <a:cs typeface="PT Serif"/>
                          <a:sym typeface="PT Serif"/>
                        </a:rPr>
                        <a:t>Wiley</a:t>
                      </a:r>
                      <a:endParaRPr sz="1600" b="0" dirty="0">
                        <a:solidFill>
                          <a:srgbClr val="EFEFEF"/>
                        </a:solidFill>
                        <a:latin typeface="Verdana" panose="020B0604030504040204" pitchFamily="34" charset="0"/>
                        <a:ea typeface="Verdana" panose="020B0604030504040204" pitchFamily="34" charset="0"/>
                        <a:cs typeface="PT Serif"/>
                        <a:sym typeface="PT Serif"/>
                      </a:endParaRPr>
                    </a:p>
                  </a:txBody>
                  <a:tcPr marL="91425" marR="91425" marT="68575" marB="68575" anchor="ctr">
                    <a:lnL w="9525" cap="flat" cmpd="sng">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lgn="ctr">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US" sz="1600" b="0" dirty="0">
                          <a:solidFill>
                            <a:srgbClr val="EFEFEF"/>
                          </a:solidFill>
                          <a:latin typeface="Verdana" panose="020B0604030504040204" pitchFamily="34" charset="0"/>
                          <a:ea typeface="Verdana" panose="020B0604030504040204" pitchFamily="34" charset="0"/>
                          <a:cs typeface="Montserrat"/>
                          <a:sym typeface="Montserrat"/>
                        </a:rPr>
                        <a:t>LWY</a:t>
                      </a:r>
                      <a:endParaRPr sz="1600" b="0" dirty="0">
                        <a:solidFill>
                          <a:srgbClr val="EFEFEF"/>
                        </a:solidFill>
                        <a:latin typeface="Verdana" panose="020B0604030504040204" pitchFamily="34" charset="0"/>
                        <a:ea typeface="Verdana" panose="020B0604030504040204" pitchFamily="34" charset="0"/>
                        <a:cs typeface="Montserrat"/>
                        <a:sym typeface="Montserrat"/>
                      </a:endParaRPr>
                    </a:p>
                  </a:txBody>
                  <a:tcPr marL="91425" marR="91425" marT="68575" marB="68575" anchor="ctr">
                    <a:lnL w="9525" cap="flat" cmpd="sng" algn="ctr">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lgn="ctr">
                      <a:solidFill>
                        <a:srgbClr val="EFEFEF"/>
                      </a:solidFill>
                      <a:prstDash val="solid"/>
                      <a:round/>
                      <a:headEnd type="none" w="sm" len="sm"/>
                      <a:tailEnd type="none" w="sm" len="sm"/>
                    </a:lnB>
                    <a:solidFill>
                      <a:srgbClr val="00BFC9">
                        <a:alpha val="51920"/>
                      </a:srgbClr>
                    </a:solidFill>
                  </a:tcPr>
                </a:tc>
                <a:tc>
                  <a:txBody>
                    <a:bodyPr/>
                    <a:lstStyle/>
                    <a:p>
                      <a:pPr marL="0" lvl="0" indent="0" algn="l" rtl="0">
                        <a:spcBef>
                          <a:spcPts val="0"/>
                        </a:spcBef>
                        <a:spcAft>
                          <a:spcPts val="0"/>
                        </a:spcAft>
                        <a:buNone/>
                      </a:pPr>
                      <a:r>
                        <a:rPr lang="en-US" sz="1600" b="0" dirty="0">
                          <a:solidFill>
                            <a:srgbClr val="EFEFEF"/>
                          </a:solidFill>
                          <a:latin typeface="Verdana" panose="020B0604030504040204" pitchFamily="34" charset="0"/>
                          <a:ea typeface="Verdana" panose="020B0604030504040204" pitchFamily="34" charset="0"/>
                          <a:cs typeface="Montserrat"/>
                          <a:sym typeface="Montserrat"/>
                        </a:rPr>
                        <a:t>Wiley-Blackwell</a:t>
                      </a:r>
                      <a:endParaRPr sz="1600" b="0" dirty="0">
                        <a:solidFill>
                          <a:srgbClr val="EFEFEF"/>
                        </a:solidFill>
                        <a:latin typeface="Verdana" panose="020B0604030504040204" pitchFamily="34" charset="0"/>
                        <a:ea typeface="Verdana" panose="020B0604030504040204" pitchFamily="34" charset="0"/>
                        <a:cs typeface="Montserrat"/>
                        <a:sym typeface="Montserrat"/>
                      </a:endParaRPr>
                    </a:p>
                  </a:txBody>
                  <a:tcPr marL="91425" marR="91425" marT="68575" marB="68575" anchor="ctr">
                    <a:lnL w="9525" cap="flat" cmpd="sng" algn="ctr">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lgn="ctr">
                      <a:solidFill>
                        <a:srgbClr val="EFEFEF"/>
                      </a:solidFill>
                      <a:prstDash val="solid"/>
                      <a:round/>
                      <a:headEnd type="none" w="sm" len="sm"/>
                      <a:tailEnd type="none" w="sm" len="sm"/>
                    </a:lnB>
                    <a:solidFill>
                      <a:srgbClr val="00BFC9">
                        <a:alpha val="51920"/>
                      </a:srgbClr>
                    </a:solidFill>
                  </a:tcPr>
                </a:tc>
                <a:extLst>
                  <a:ext uri="{0D108BD9-81ED-4DB2-BD59-A6C34878D82A}">
                    <a16:rowId xmlns:a16="http://schemas.microsoft.com/office/drawing/2014/main" val="1703932477"/>
                  </a:ext>
                </a:extLst>
              </a:tr>
            </a:tbl>
          </a:graphicData>
        </a:graphic>
      </p:graphicFrame>
      <p:sp>
        <p:nvSpPr>
          <p:cNvPr id="351" name="Google Shape;351;p24"/>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2486749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20"/>
          <p:cNvSpPr txBox="1">
            <a:spLocks noGrp="1"/>
          </p:cNvSpPr>
          <p:nvPr>
            <p:ph type="title"/>
          </p:nvPr>
        </p:nvSpPr>
        <p:spPr>
          <a:xfrm>
            <a:off x="735875" y="780900"/>
            <a:ext cx="5917200" cy="697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chemeClr val="accent4"/>
                </a:solidFill>
              </a:rPr>
              <a:t>Private Ownership</a:t>
            </a:r>
            <a:endParaRPr dirty="0">
              <a:solidFill>
                <a:schemeClr val="accent4"/>
              </a:solidFill>
            </a:endParaRPr>
          </a:p>
        </p:txBody>
      </p:sp>
      <p:sp>
        <p:nvSpPr>
          <p:cNvPr id="319" name="Google Shape;319;p20"/>
          <p:cNvSpPr txBox="1">
            <a:spLocks noGrp="1"/>
          </p:cNvSpPr>
          <p:nvPr>
            <p:ph type="body" idx="2"/>
          </p:nvPr>
        </p:nvSpPr>
        <p:spPr>
          <a:xfrm>
            <a:off x="818984" y="1478400"/>
            <a:ext cx="5685183" cy="34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400" dirty="0">
                <a:latin typeface="Verdana" panose="020B0604030504040204" pitchFamily="34" charset="0"/>
                <a:ea typeface="Verdana" panose="020B0604030504040204" pitchFamily="34" charset="0"/>
              </a:rPr>
              <a:t>Often fully or partially funded by private equity. Hardest to research since not required to make financial information public.</a:t>
            </a:r>
          </a:p>
          <a:p>
            <a:pPr marL="0" lvl="0" indent="0" algn="l" rtl="0">
              <a:spcBef>
                <a:spcPts val="600"/>
              </a:spcBef>
              <a:spcAft>
                <a:spcPts val="0"/>
              </a:spcAft>
              <a:buNone/>
            </a:pPr>
            <a:endParaRPr lang="en" sz="2400" dirty="0">
              <a:latin typeface="Verdana" panose="020B0604030504040204" pitchFamily="34" charset="0"/>
              <a:ea typeface="Verdana" panose="020B0604030504040204" pitchFamily="34" charset="0"/>
            </a:endParaRPr>
          </a:p>
          <a:p>
            <a:pPr marL="0" lvl="0" indent="0" algn="l" rtl="0">
              <a:spcBef>
                <a:spcPts val="600"/>
              </a:spcBef>
              <a:spcAft>
                <a:spcPts val="0"/>
              </a:spcAft>
              <a:buNone/>
            </a:pPr>
            <a:r>
              <a:rPr lang="en" sz="2400" dirty="0">
                <a:latin typeface="Verdana" panose="020B0604030504040204" pitchFamily="34" charset="0"/>
                <a:ea typeface="Verdana" panose="020B0604030504040204" pitchFamily="34" charset="0"/>
              </a:rPr>
              <a:t>EXAMPLES:</a:t>
            </a:r>
          </a:p>
          <a:p>
            <a:pPr marL="0" lvl="0" indent="0" algn="l" rtl="0">
              <a:spcBef>
                <a:spcPts val="600"/>
              </a:spcBef>
              <a:spcAft>
                <a:spcPts val="0"/>
              </a:spcAft>
              <a:buNone/>
            </a:pPr>
            <a:r>
              <a:rPr lang="en" sz="2400" dirty="0">
                <a:latin typeface="Verdana" panose="020B0604030504040204" pitchFamily="34" charset="0"/>
                <a:ea typeface="Verdana" panose="020B0604030504040204" pitchFamily="34" charset="0"/>
              </a:rPr>
              <a:t>Sage, EBSCO, Emerald Publishing, SyrsiDynix, Cengage (Gale)</a:t>
            </a:r>
          </a:p>
          <a:p>
            <a:pPr marL="0" lvl="0" indent="0" algn="l" rtl="0">
              <a:spcBef>
                <a:spcPts val="600"/>
              </a:spcBef>
              <a:spcAft>
                <a:spcPts val="0"/>
              </a:spcAft>
              <a:buNone/>
            </a:pPr>
            <a:endParaRPr lang="en" dirty="0"/>
          </a:p>
          <a:p>
            <a:pPr marL="0" lvl="0" indent="0" algn="l" rtl="0">
              <a:spcBef>
                <a:spcPts val="600"/>
              </a:spcBef>
              <a:spcAft>
                <a:spcPts val="0"/>
              </a:spcAft>
              <a:buNone/>
            </a:pPr>
            <a:endParaRPr dirty="0"/>
          </a:p>
        </p:txBody>
      </p:sp>
      <p:sp>
        <p:nvSpPr>
          <p:cNvPr id="321" name="Google Shape;321;p20"/>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788055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20"/>
          <p:cNvSpPr txBox="1">
            <a:spLocks noGrp="1"/>
          </p:cNvSpPr>
          <p:nvPr>
            <p:ph type="title"/>
          </p:nvPr>
        </p:nvSpPr>
        <p:spPr>
          <a:xfrm>
            <a:off x="735875" y="780900"/>
            <a:ext cx="5917200" cy="697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chemeClr val="accent4"/>
                </a:solidFill>
              </a:rPr>
              <a:t>Non-profit Status</a:t>
            </a:r>
            <a:endParaRPr dirty="0">
              <a:solidFill>
                <a:schemeClr val="accent4"/>
              </a:solidFill>
            </a:endParaRPr>
          </a:p>
        </p:txBody>
      </p:sp>
      <p:sp>
        <p:nvSpPr>
          <p:cNvPr id="320" name="Google Shape;320;p20"/>
          <p:cNvSpPr txBox="1">
            <a:spLocks noGrp="1"/>
          </p:cNvSpPr>
          <p:nvPr>
            <p:ph type="body" idx="3"/>
          </p:nvPr>
        </p:nvSpPr>
        <p:spPr>
          <a:xfrm>
            <a:off x="826935" y="1478400"/>
            <a:ext cx="6155756" cy="34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latin typeface="Verdana" panose="020B0604030504040204" pitchFamily="34" charset="0"/>
                <a:ea typeface="Verdana" panose="020B0604030504040204" pitchFamily="34" charset="0"/>
              </a:rPr>
              <a:t>Often scholarly societies that manage publishing.</a:t>
            </a:r>
          </a:p>
          <a:p>
            <a:pPr marL="0" lvl="0" indent="0" algn="l" rtl="0">
              <a:spcBef>
                <a:spcPts val="600"/>
              </a:spcBef>
              <a:spcAft>
                <a:spcPts val="0"/>
              </a:spcAft>
              <a:buNone/>
            </a:pPr>
            <a:r>
              <a:rPr lang="en-US" sz="1800" dirty="0">
                <a:latin typeface="Verdana" panose="020B0604030504040204" pitchFamily="34" charset="0"/>
                <a:ea typeface="Verdana" panose="020B0604030504040204" pitchFamily="34" charset="0"/>
              </a:rPr>
              <a:t>If they are based in the US are required to file 990s which include financial information. </a:t>
            </a:r>
          </a:p>
          <a:p>
            <a:pPr marL="0" lvl="0" indent="0" algn="l" rtl="0">
              <a:spcBef>
                <a:spcPts val="600"/>
              </a:spcBef>
              <a:spcAft>
                <a:spcPts val="0"/>
              </a:spcAft>
              <a:buNone/>
            </a:pPr>
            <a:r>
              <a:rPr lang="en-US" sz="1800" dirty="0">
                <a:latin typeface="Verdana" panose="020B0604030504040204" pitchFamily="34" charset="0"/>
                <a:ea typeface="Verdana" panose="020B0604030504040204" pitchFamily="34" charset="0"/>
              </a:rPr>
              <a:t>Financial statements often are on their websites.</a:t>
            </a:r>
          </a:p>
          <a:p>
            <a:pPr marL="0" lvl="0" indent="0" algn="l" rtl="0">
              <a:spcBef>
                <a:spcPts val="600"/>
              </a:spcBef>
              <a:spcAft>
                <a:spcPts val="0"/>
              </a:spcAft>
              <a:buNone/>
            </a:pPr>
            <a:endParaRPr lang="en-US" sz="1800" dirty="0">
              <a:latin typeface="Verdana" panose="020B0604030504040204" pitchFamily="34" charset="0"/>
              <a:ea typeface="Verdana" panose="020B0604030504040204" pitchFamily="34" charset="0"/>
            </a:endParaRPr>
          </a:p>
          <a:p>
            <a:pPr marL="0" lvl="0" indent="0" algn="l" rtl="0">
              <a:spcBef>
                <a:spcPts val="600"/>
              </a:spcBef>
              <a:spcAft>
                <a:spcPts val="0"/>
              </a:spcAft>
              <a:buNone/>
            </a:pPr>
            <a:r>
              <a:rPr lang="en-US" sz="1800" dirty="0">
                <a:latin typeface="Verdana" panose="020B0604030504040204" pitchFamily="34" charset="0"/>
                <a:ea typeface="Verdana" panose="020B0604030504040204" pitchFamily="34" charset="0"/>
              </a:rPr>
              <a:t>EXAMPLES</a:t>
            </a:r>
          </a:p>
          <a:p>
            <a:pPr marL="0" lvl="0" indent="0" algn="l" rtl="0">
              <a:spcBef>
                <a:spcPts val="600"/>
              </a:spcBef>
              <a:spcAft>
                <a:spcPts val="0"/>
              </a:spcAft>
              <a:buNone/>
            </a:pPr>
            <a:r>
              <a:rPr lang="en-US" sz="1800" dirty="0">
                <a:latin typeface="Verdana" panose="020B0604030504040204" pitchFamily="34" charset="0"/>
                <a:ea typeface="Verdana" panose="020B0604030504040204" pitchFamily="34" charset="0"/>
              </a:rPr>
              <a:t>American Chemical Society (ACS), American Psychological Association (APA), Institute of Electrical and Electronics Engineers (IEEE), American Medical Association (JAMA), ITHAKA (JSTOR)</a:t>
            </a:r>
          </a:p>
          <a:p>
            <a:pPr marL="0" lvl="0" indent="0" algn="l" rtl="0">
              <a:spcBef>
                <a:spcPts val="600"/>
              </a:spcBef>
              <a:spcAft>
                <a:spcPts val="0"/>
              </a:spcAft>
              <a:buNone/>
            </a:pPr>
            <a:endParaRPr sz="1800" dirty="0">
              <a:latin typeface="Verdana" panose="020B0604030504040204" pitchFamily="34" charset="0"/>
              <a:ea typeface="Verdana" panose="020B0604030504040204" pitchFamily="34" charset="0"/>
            </a:endParaRPr>
          </a:p>
          <a:p>
            <a:pPr marL="0" lvl="0" indent="0" algn="l" rtl="0">
              <a:spcBef>
                <a:spcPts val="600"/>
              </a:spcBef>
              <a:spcAft>
                <a:spcPts val="0"/>
              </a:spcAft>
              <a:buNone/>
            </a:pPr>
            <a:endParaRPr lang="en-US" sz="1800" dirty="0">
              <a:latin typeface="Verdana" panose="020B0604030504040204" pitchFamily="34" charset="0"/>
              <a:ea typeface="Verdana" panose="020B0604030504040204" pitchFamily="34" charset="0"/>
            </a:endParaRPr>
          </a:p>
          <a:p>
            <a:pPr marL="0" lvl="0" indent="0" algn="l" rtl="0">
              <a:spcBef>
                <a:spcPts val="600"/>
              </a:spcBef>
              <a:spcAft>
                <a:spcPts val="0"/>
              </a:spcAft>
              <a:buNone/>
            </a:pPr>
            <a:endParaRPr dirty="0"/>
          </a:p>
        </p:txBody>
      </p:sp>
      <p:sp>
        <p:nvSpPr>
          <p:cNvPr id="321" name="Google Shape;321;p20"/>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3452922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5"/>
          <p:cNvSpPr txBox="1">
            <a:spLocks noGrp="1"/>
          </p:cNvSpPr>
          <p:nvPr>
            <p:ph type="ctrTitle"/>
          </p:nvPr>
        </p:nvSpPr>
        <p:spPr>
          <a:xfrm>
            <a:off x="685800" y="2726350"/>
            <a:ext cx="55146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2.</a:t>
            </a:r>
            <a:endParaRPr dirty="0"/>
          </a:p>
          <a:p>
            <a:pPr marL="0" lvl="0" indent="0" algn="l" rtl="0">
              <a:spcBef>
                <a:spcPts val="0"/>
              </a:spcBef>
              <a:spcAft>
                <a:spcPts val="0"/>
              </a:spcAft>
              <a:buNone/>
            </a:pPr>
            <a:r>
              <a:rPr lang="en" dirty="0"/>
              <a:t>PUBLIC COMPANY RESEARCH</a:t>
            </a:r>
            <a:endParaRPr dirty="0"/>
          </a:p>
        </p:txBody>
      </p:sp>
      <p:sp>
        <p:nvSpPr>
          <p:cNvPr id="280" name="Google Shape;280;p15"/>
          <p:cNvSpPr txBox="1">
            <a:spLocks noGrp="1"/>
          </p:cNvSpPr>
          <p:nvPr>
            <p:ph type="subTitle" idx="1"/>
          </p:nvPr>
        </p:nvSpPr>
        <p:spPr>
          <a:xfrm>
            <a:off x="685800" y="3983054"/>
            <a:ext cx="5514600" cy="7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accent3"/>
                </a:solidFill>
                <a:latin typeface="Verdana" panose="020B0604030504040204" pitchFamily="34" charset="0"/>
                <a:ea typeface="Verdana" panose="020B0604030504040204" pitchFamily="34" charset="0"/>
              </a:rPr>
              <a:t>Finding and interpreting abundant information</a:t>
            </a:r>
            <a:endParaRPr dirty="0">
              <a:solidFill>
                <a:schemeClr val="accent3"/>
              </a:solidFill>
              <a:latin typeface="Verdana" panose="020B0604030504040204" pitchFamily="34" charset="0"/>
              <a:ea typeface="Verdana" panose="020B0604030504040204" pitchFamily="34" charset="0"/>
            </a:endParaRPr>
          </a:p>
        </p:txBody>
      </p:sp>
      <p:sp>
        <p:nvSpPr>
          <p:cNvPr id="281" name="Google Shape;281;p15"/>
          <p:cNvSpPr txBox="1">
            <a:spLocks noGrp="1"/>
          </p:cNvSpPr>
          <p:nvPr>
            <p:ph type="sldNum" idx="4294967295"/>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943433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17A6F-2C6E-D3F1-2919-B98747D32B62}"/>
              </a:ext>
            </a:extLst>
          </p:cNvPr>
          <p:cNvSpPr>
            <a:spLocks noGrp="1"/>
          </p:cNvSpPr>
          <p:nvPr>
            <p:ph type="title"/>
          </p:nvPr>
        </p:nvSpPr>
        <p:spPr/>
        <p:txBody>
          <a:bodyPr/>
          <a:lstStyle/>
          <a:p>
            <a:r>
              <a:rPr lang="en-US" dirty="0">
                <a:solidFill>
                  <a:schemeClr val="accent4"/>
                </a:solidFill>
              </a:rPr>
              <a:t>Finding Annual Reports</a:t>
            </a:r>
          </a:p>
        </p:txBody>
      </p:sp>
      <p:sp>
        <p:nvSpPr>
          <p:cNvPr id="3" name="Text Placeholder 2">
            <a:extLst>
              <a:ext uri="{FF2B5EF4-FFF2-40B4-BE49-F238E27FC236}">
                <a16:creationId xmlns:a16="http://schemas.microsoft.com/office/drawing/2014/main" id="{3CA38570-A288-79D9-99C1-9EE86E02CD0B}"/>
              </a:ext>
            </a:extLst>
          </p:cNvPr>
          <p:cNvSpPr>
            <a:spLocks noGrp="1"/>
          </p:cNvSpPr>
          <p:nvPr>
            <p:ph type="body" idx="1"/>
          </p:nvPr>
        </p:nvSpPr>
        <p:spPr>
          <a:xfrm>
            <a:off x="717779" y="1513574"/>
            <a:ext cx="6992275" cy="3031200"/>
          </a:xfrm>
        </p:spPr>
        <p:txBody>
          <a:bodyPr/>
          <a:lstStyle/>
          <a:p>
            <a:r>
              <a:rPr lang="en-US" sz="2000" dirty="0">
                <a:latin typeface="Verdana" panose="020B0604030504040204" pitchFamily="34" charset="0"/>
                <a:ea typeface="Verdana" panose="020B0604030504040204" pitchFamily="34" charset="0"/>
              </a:rPr>
              <a:t>Corporate website</a:t>
            </a:r>
          </a:p>
          <a:p>
            <a:pPr lvl="1"/>
            <a:r>
              <a:rPr lang="en-US" sz="2000" dirty="0">
                <a:latin typeface="Verdana" panose="020B0604030504040204" pitchFamily="34" charset="0"/>
                <a:ea typeface="Verdana" panose="020B0604030504040204" pitchFamily="34" charset="0"/>
              </a:rPr>
              <a:t>Annual report (glossy)</a:t>
            </a:r>
          </a:p>
          <a:p>
            <a:pPr lvl="1"/>
            <a:r>
              <a:rPr lang="en-US" sz="2000" dirty="0">
                <a:latin typeface="Verdana" panose="020B0604030504040204" pitchFamily="34" charset="0"/>
                <a:ea typeface="Verdana" panose="020B0604030504040204" pitchFamily="34" charset="0"/>
              </a:rPr>
              <a:t>10-K (also called annual report)</a:t>
            </a:r>
          </a:p>
          <a:p>
            <a:pPr lvl="1"/>
            <a:r>
              <a:rPr lang="en-US" sz="2000" dirty="0">
                <a:latin typeface="Verdana" panose="020B0604030504040204" pitchFamily="34" charset="0"/>
                <a:ea typeface="Verdana" panose="020B0604030504040204" pitchFamily="34" charset="0"/>
              </a:rPr>
              <a:t>20-F</a:t>
            </a:r>
          </a:p>
          <a:p>
            <a:r>
              <a:rPr lang="en-US" sz="2000" dirty="0">
                <a:latin typeface="Verdana" panose="020B0604030504040204" pitchFamily="34" charset="0"/>
                <a:ea typeface="Verdana" panose="020B0604030504040204" pitchFamily="34" charset="0"/>
                <a:hlinkClick r:id="rId3"/>
              </a:rPr>
              <a:t>EDGAR</a:t>
            </a:r>
            <a:endParaRPr lang="en-US" sz="2000" dirty="0">
              <a:latin typeface="Verdana" panose="020B0604030504040204" pitchFamily="34" charset="0"/>
              <a:ea typeface="Verdana" panose="020B0604030504040204" pitchFamily="34" charset="0"/>
            </a:endParaRPr>
          </a:p>
          <a:p>
            <a:pPr lvl="1"/>
            <a:r>
              <a:rPr lang="en-US" sz="2000" dirty="0">
                <a:latin typeface="Verdana" panose="020B0604030504040204" pitchFamily="34" charset="0"/>
                <a:ea typeface="Verdana" panose="020B0604030504040204" pitchFamily="34" charset="0"/>
              </a:rPr>
              <a:t>10-K</a:t>
            </a:r>
          </a:p>
          <a:p>
            <a:pPr lvl="1"/>
            <a:r>
              <a:rPr lang="en-US" sz="2000" dirty="0">
                <a:latin typeface="Verdana" panose="020B0604030504040204" pitchFamily="34" charset="0"/>
                <a:ea typeface="Verdana" panose="020B0604030504040204" pitchFamily="34" charset="0"/>
              </a:rPr>
              <a:t>20-F</a:t>
            </a:r>
          </a:p>
          <a:p>
            <a:r>
              <a:rPr lang="en-US" sz="2000" dirty="0">
                <a:latin typeface="Verdana" panose="020B0604030504040204" pitchFamily="34" charset="0"/>
                <a:ea typeface="Verdana" panose="020B0604030504040204" pitchFamily="34" charset="0"/>
              </a:rPr>
              <a:t>Business Databases</a:t>
            </a:r>
          </a:p>
        </p:txBody>
      </p:sp>
      <p:sp>
        <p:nvSpPr>
          <p:cNvPr id="4" name="Slide Number Placeholder 3">
            <a:extLst>
              <a:ext uri="{FF2B5EF4-FFF2-40B4-BE49-F238E27FC236}">
                <a16:creationId xmlns:a16="http://schemas.microsoft.com/office/drawing/2014/main" id="{8B27FAAC-FBFF-1E92-0962-249053C0208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8</a:t>
            </a:fld>
            <a:endParaRPr lang="en"/>
          </a:p>
        </p:txBody>
      </p:sp>
    </p:spTree>
    <p:extLst>
      <p:ext uri="{BB962C8B-B14F-4D97-AF65-F5344CB8AC3E}">
        <p14:creationId xmlns:p14="http://schemas.microsoft.com/office/powerpoint/2010/main" val="2460034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A483C-195D-ED7B-1E4C-8FBC89D136B3}"/>
              </a:ext>
            </a:extLst>
          </p:cNvPr>
          <p:cNvSpPr>
            <a:spLocks noGrp="1"/>
          </p:cNvSpPr>
          <p:nvPr>
            <p:ph type="title"/>
          </p:nvPr>
        </p:nvSpPr>
        <p:spPr>
          <a:xfrm>
            <a:off x="254442" y="780900"/>
            <a:ext cx="6398633" cy="697500"/>
          </a:xfrm>
        </p:spPr>
        <p:txBody>
          <a:bodyPr/>
          <a:lstStyle/>
          <a:p>
            <a:r>
              <a:rPr lang="en-US" dirty="0">
                <a:solidFill>
                  <a:schemeClr val="accent4"/>
                </a:solidFill>
              </a:rPr>
              <a:t>Differences Between These Reports</a:t>
            </a:r>
          </a:p>
        </p:txBody>
      </p:sp>
      <p:sp>
        <p:nvSpPr>
          <p:cNvPr id="3" name="Text Placeholder 2">
            <a:extLst>
              <a:ext uri="{FF2B5EF4-FFF2-40B4-BE49-F238E27FC236}">
                <a16:creationId xmlns:a16="http://schemas.microsoft.com/office/drawing/2014/main" id="{4FBEB102-BC75-A45A-1E92-CBE0FCACEC01}"/>
              </a:ext>
            </a:extLst>
          </p:cNvPr>
          <p:cNvSpPr>
            <a:spLocks noGrp="1"/>
          </p:cNvSpPr>
          <p:nvPr>
            <p:ph type="body" idx="1"/>
          </p:nvPr>
        </p:nvSpPr>
        <p:spPr>
          <a:xfrm>
            <a:off x="254442" y="1478400"/>
            <a:ext cx="2252933" cy="3447300"/>
          </a:xfrm>
        </p:spPr>
        <p:txBody>
          <a:bodyPr/>
          <a:lstStyle/>
          <a:p>
            <a:pPr marL="139700" indent="0">
              <a:buNone/>
            </a:pPr>
            <a:r>
              <a:rPr lang="en-US" sz="1800" dirty="0">
                <a:latin typeface="Verdana" panose="020B0604030504040204" pitchFamily="34" charset="0"/>
                <a:ea typeface="Verdana" panose="020B0604030504040204" pitchFamily="34" charset="0"/>
              </a:rPr>
              <a:t>Annual Report </a:t>
            </a:r>
          </a:p>
          <a:p>
            <a:r>
              <a:rPr lang="en-US" dirty="0">
                <a:latin typeface="Verdana" panose="020B0604030504040204" pitchFamily="34" charset="0"/>
                <a:ea typeface="Verdana" panose="020B0604030504040204" pitchFamily="34" charset="0"/>
              </a:rPr>
              <a:t>Polished report with lengthy narrative designed to mail to stockholders</a:t>
            </a:r>
          </a:p>
          <a:p>
            <a:r>
              <a:rPr lang="en-US" dirty="0">
                <a:latin typeface="Verdana" panose="020B0604030504040204" pitchFamily="34" charset="0"/>
                <a:ea typeface="Verdana" panose="020B0604030504040204" pitchFamily="34" charset="0"/>
              </a:rPr>
              <a:t>Written to inform as well as influence</a:t>
            </a:r>
          </a:p>
          <a:p>
            <a:r>
              <a:rPr lang="en-US" dirty="0">
                <a:latin typeface="Verdana" panose="020B0604030504040204" pitchFamily="34" charset="0"/>
                <a:ea typeface="Verdana" panose="020B0604030504040204" pitchFamily="34" charset="0"/>
              </a:rPr>
              <a:t>Business librarians sometimes call it the glossy.</a:t>
            </a:r>
          </a:p>
        </p:txBody>
      </p:sp>
      <p:sp>
        <p:nvSpPr>
          <p:cNvPr id="4" name="Text Placeholder 3">
            <a:extLst>
              <a:ext uri="{FF2B5EF4-FFF2-40B4-BE49-F238E27FC236}">
                <a16:creationId xmlns:a16="http://schemas.microsoft.com/office/drawing/2014/main" id="{3F7E1090-9F6E-786C-2D14-56354FF9C3F3}"/>
              </a:ext>
            </a:extLst>
          </p:cNvPr>
          <p:cNvSpPr>
            <a:spLocks noGrp="1"/>
          </p:cNvSpPr>
          <p:nvPr>
            <p:ph type="body" idx="2"/>
          </p:nvPr>
        </p:nvSpPr>
        <p:spPr>
          <a:xfrm>
            <a:off x="2597934" y="1478400"/>
            <a:ext cx="1974065" cy="3447300"/>
          </a:xfrm>
        </p:spPr>
        <p:txBody>
          <a:bodyPr/>
          <a:lstStyle/>
          <a:p>
            <a:pPr marL="139700" indent="0">
              <a:buNone/>
            </a:pPr>
            <a:r>
              <a:rPr lang="en-US" sz="1800" dirty="0">
                <a:latin typeface="Verdana" panose="020B0604030504040204" pitchFamily="34" charset="0"/>
                <a:ea typeface="Verdana" panose="020B0604030504040204" pitchFamily="34" charset="0"/>
              </a:rPr>
              <a:t>10-K</a:t>
            </a:r>
          </a:p>
          <a:p>
            <a:r>
              <a:rPr lang="en-US" dirty="0">
                <a:latin typeface="Verdana" panose="020B0604030504040204" pitchFamily="34" charset="0"/>
                <a:ea typeface="Verdana" panose="020B0604030504040204" pitchFamily="34" charset="0"/>
              </a:rPr>
              <a:t>Also referred to as the annual report</a:t>
            </a:r>
          </a:p>
          <a:p>
            <a:r>
              <a:rPr lang="en-US" dirty="0">
                <a:latin typeface="Verdana" panose="020B0604030504040204" pitchFamily="34" charset="0"/>
                <a:ea typeface="Verdana" panose="020B0604030504040204" pitchFamily="34" charset="0"/>
              </a:rPr>
              <a:t>Official audited form submitted to the Security &amp; Exchange Commission (SEC) on performance</a:t>
            </a:r>
          </a:p>
        </p:txBody>
      </p:sp>
      <p:sp>
        <p:nvSpPr>
          <p:cNvPr id="5" name="Text Placeholder 4">
            <a:extLst>
              <a:ext uri="{FF2B5EF4-FFF2-40B4-BE49-F238E27FC236}">
                <a16:creationId xmlns:a16="http://schemas.microsoft.com/office/drawing/2014/main" id="{0B4AEBC0-418C-AB94-1509-3B72A80BA9C3}"/>
              </a:ext>
            </a:extLst>
          </p:cNvPr>
          <p:cNvSpPr>
            <a:spLocks noGrp="1"/>
          </p:cNvSpPr>
          <p:nvPr>
            <p:ph type="body" idx="3"/>
          </p:nvPr>
        </p:nvSpPr>
        <p:spPr>
          <a:xfrm>
            <a:off x="4459993" y="1478400"/>
            <a:ext cx="2283641" cy="3447300"/>
          </a:xfrm>
        </p:spPr>
        <p:txBody>
          <a:bodyPr/>
          <a:lstStyle/>
          <a:p>
            <a:pPr marL="139700" indent="0">
              <a:buNone/>
            </a:pPr>
            <a:r>
              <a:rPr lang="en-US" sz="1800" dirty="0">
                <a:latin typeface="Verdana" panose="020B0604030504040204" pitchFamily="34" charset="0"/>
                <a:ea typeface="Verdana" panose="020B0604030504040204" pitchFamily="34" charset="0"/>
              </a:rPr>
              <a:t>20-F</a:t>
            </a:r>
          </a:p>
          <a:p>
            <a:r>
              <a:rPr lang="en-US" dirty="0">
                <a:latin typeface="Verdana" panose="020B0604030504040204" pitchFamily="34" charset="0"/>
                <a:ea typeface="Verdana" panose="020B0604030504040204" pitchFamily="34" charset="0"/>
              </a:rPr>
              <a:t>All "foreign private issuers" of stock with listed equity shares on exchanges in the U.S. must submit this annual report form to the SEC.</a:t>
            </a:r>
          </a:p>
        </p:txBody>
      </p:sp>
      <p:sp>
        <p:nvSpPr>
          <p:cNvPr id="6" name="Slide Number Placeholder 5">
            <a:extLst>
              <a:ext uri="{FF2B5EF4-FFF2-40B4-BE49-F238E27FC236}">
                <a16:creationId xmlns:a16="http://schemas.microsoft.com/office/drawing/2014/main" id="{8A5C7E7B-B703-1755-B0A3-1CF9AD68D46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a:p>
        </p:txBody>
      </p:sp>
    </p:spTree>
    <p:extLst>
      <p:ext uri="{BB962C8B-B14F-4D97-AF65-F5344CB8AC3E}">
        <p14:creationId xmlns:p14="http://schemas.microsoft.com/office/powerpoint/2010/main" val="4227093569"/>
      </p:ext>
    </p:extLst>
  </p:cSld>
  <p:clrMapOvr>
    <a:masterClrMapping/>
  </p:clrMapOvr>
</p:sld>
</file>

<file path=ppt/theme/theme1.xml><?xml version="1.0" encoding="utf-8"?>
<a:theme xmlns:a="http://schemas.openxmlformats.org/drawingml/2006/main" name="Balthasar template">
  <a:themeElements>
    <a:clrScheme name="Custom 347">
      <a:dk1>
        <a:srgbClr val="EFEFEF"/>
      </a:dk1>
      <a:lt1>
        <a:srgbClr val="004046"/>
      </a:lt1>
      <a:dk2>
        <a:srgbClr val="6AA84F"/>
      </a:dk2>
      <a:lt2>
        <a:srgbClr val="007074"/>
      </a:lt2>
      <a:accent1>
        <a:srgbClr val="00BFC9"/>
      </a:accent1>
      <a:accent2>
        <a:srgbClr val="00FFFF"/>
      </a:accent2>
      <a:accent3>
        <a:srgbClr val="DDFFFF"/>
      </a:accent3>
      <a:accent4>
        <a:srgbClr val="B6D7A8"/>
      </a:accent4>
      <a:accent5>
        <a:srgbClr val="D9D9D9"/>
      </a:accent5>
      <a:accent6>
        <a:srgbClr val="004046"/>
      </a:accent6>
      <a:hlink>
        <a:srgbClr val="00BFC9"/>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337</TotalTime>
  <Words>2244</Words>
  <Application>Microsoft Office PowerPoint</Application>
  <PresentationFormat>On-screen Show (16:9)</PresentationFormat>
  <Paragraphs>172</Paragraphs>
  <Slides>20</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Oswald</vt:lpstr>
      <vt:lpstr>Montserrat</vt:lpstr>
      <vt:lpstr>Verdana</vt:lpstr>
      <vt:lpstr>PT Serif</vt:lpstr>
      <vt:lpstr>Abril Fatface</vt:lpstr>
      <vt:lpstr>Balthasar template</vt:lpstr>
      <vt:lpstr>Finding Vendor Financial Statements Module 1: Foundations – Negotiation Preparation Part 3</vt:lpstr>
      <vt:lpstr>1. FIRST DETERMINE OWNERSHIP &amp; PROFIT STATUS</vt:lpstr>
      <vt:lpstr>Public Ownership</vt:lpstr>
      <vt:lpstr>Major Vendors with Public Ownership 2023</vt:lpstr>
      <vt:lpstr>Private Ownership</vt:lpstr>
      <vt:lpstr>Non-profit Status</vt:lpstr>
      <vt:lpstr>2. PUBLIC COMPANY RESEARCH</vt:lpstr>
      <vt:lpstr>Finding Annual Reports</vt:lpstr>
      <vt:lpstr>Differences Between These Reports</vt:lpstr>
      <vt:lpstr>Challenge: Scholarly journal publishing may be only one division of the company.</vt:lpstr>
      <vt:lpstr>3. PRIVATE COMPANY RESEARCH</vt:lpstr>
      <vt:lpstr>Searching for Scant Financials</vt:lpstr>
      <vt:lpstr>4. NON-PROFIT RESEARCH</vt:lpstr>
      <vt:lpstr>Where to Find Financial Information</vt:lpstr>
      <vt:lpstr>Locating Financial Information</vt:lpstr>
      <vt:lpstr>5. MORE TIPS</vt:lpstr>
      <vt:lpstr>Looking Beyond Financials</vt:lpstr>
      <vt:lpstr>SPARC Landscape Analysis</vt:lpstr>
      <vt:lpstr>Final Thoughts</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cp:lastModifiedBy>Macy, Katharine</cp:lastModifiedBy>
  <cp:revision>3</cp:revision>
  <dcterms:modified xsi:type="dcterms:W3CDTF">2024-02-05T19:42:38Z</dcterms:modified>
</cp:coreProperties>
</file>