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3"/>
  </p:notesMasterIdLst>
  <p:sldIdLst>
    <p:sldId id="256" r:id="rId3"/>
    <p:sldId id="257" r:id="rId4"/>
    <p:sldId id="289" r:id="rId5"/>
    <p:sldId id="290" r:id="rId6"/>
    <p:sldId id="291" r:id="rId7"/>
    <p:sldId id="292" r:id="rId8"/>
    <p:sldId id="285" r:id="rId9"/>
    <p:sldId id="275" r:id="rId10"/>
    <p:sldId id="277" r:id="rId11"/>
    <p:sldId id="283" r:id="rId12"/>
    <p:sldId id="284" r:id="rId13"/>
    <p:sldId id="266" r:id="rId14"/>
    <p:sldId id="267" r:id="rId15"/>
    <p:sldId id="268" r:id="rId16"/>
    <p:sldId id="269" r:id="rId17"/>
    <p:sldId id="270" r:id="rId18"/>
    <p:sldId id="286" r:id="rId19"/>
    <p:sldId id="288" r:id="rId20"/>
    <p:sldId id="280" r:id="rId21"/>
    <p:sldId id="282"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85116" autoAdjust="0"/>
  </p:normalViewPr>
  <p:slideViewPr>
    <p:cSldViewPr snapToGrid="0">
      <p:cViewPr varScale="1">
        <p:scale>
          <a:sx n="98" d="100"/>
          <a:sy n="98" d="100"/>
        </p:scale>
        <p:origin x="1038"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9671CF-7CB0-4CA0-A4B6-956CDE57B59F}" type="datetimeFigureOut">
              <a:rPr lang="en-US" smtClean="0"/>
              <a:t>12/8/2016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9399A72-8515-4527-8418-7017B0E327A2}" type="slidenum">
              <a:rPr lang="en-US" smtClean="0"/>
              <a:t>‹#›</a:t>
            </a:fld>
            <a:endParaRPr lang="en-US"/>
          </a:p>
        </p:txBody>
      </p:sp>
    </p:spTree>
    <p:extLst>
      <p:ext uri="{BB962C8B-B14F-4D97-AF65-F5344CB8AC3E}">
        <p14:creationId xmlns:p14="http://schemas.microsoft.com/office/powerpoint/2010/main" val="30302831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399A72-8515-4527-8418-7017B0E327A2}" type="slidenum">
              <a:rPr lang="en-US" smtClean="0"/>
              <a:t>1</a:t>
            </a:fld>
            <a:endParaRPr lang="en-US"/>
          </a:p>
        </p:txBody>
      </p:sp>
    </p:spTree>
    <p:extLst>
      <p:ext uri="{BB962C8B-B14F-4D97-AF65-F5344CB8AC3E}">
        <p14:creationId xmlns:p14="http://schemas.microsoft.com/office/powerpoint/2010/main" val="22137781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4F098D0-C678-4114-9F3B-B1E182832199}"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7818388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Notes:</a:t>
            </a:r>
          </a:p>
          <a:p>
            <a:r>
              <a:rPr lang="en-US" dirty="0"/>
              <a:t>Altmetrics – measure</a:t>
            </a:r>
            <a:r>
              <a:rPr lang="en-US" baseline="0" dirty="0"/>
              <a:t>s more immediate impact of your publication than traditional impact metrics; attempt to be more relevant to researcher and article/item</a:t>
            </a:r>
          </a:p>
          <a:p>
            <a:endParaRPr lang="en-US" baseline="0" dirty="0"/>
          </a:p>
          <a:p>
            <a:r>
              <a:rPr lang="en-US" dirty="0"/>
              <a:t>“Article-Level Metrics only make sense in context, and the most important ones are probably article age, subject area and journal.” Posted at http://api.plos.org/2012/07/20/example-visualizations-using-the-plos-search-and-alm-apis/</a:t>
            </a:r>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24F098D0-C678-4114-9F3B-B1E182832199}" type="slidenum">
              <a:rPr lang="en-US" smtClean="0">
                <a:solidFill>
                  <a:prstClr val="black"/>
                </a:solidFill>
              </a:rPr>
              <a:pPr/>
              <a:t>15</a:t>
            </a:fld>
            <a:endParaRPr lang="en-US" dirty="0">
              <a:solidFill>
                <a:prstClr val="black"/>
              </a:solidFill>
            </a:endParaRPr>
          </a:p>
        </p:txBody>
      </p:sp>
    </p:spTree>
    <p:extLst>
      <p:ext uri="{BB962C8B-B14F-4D97-AF65-F5344CB8AC3E}">
        <p14:creationId xmlns:p14="http://schemas.microsoft.com/office/powerpoint/2010/main" val="15370608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4F098D0-C678-4114-9F3B-B1E182832199}"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37186769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08F464C-DD5A-4F26-B9C2-248E8CDAD4D6}"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19806132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Not so long ago, the only research outputs that counted in promotion</a:t>
            </a:r>
            <a:r>
              <a:rPr lang="en-US" baseline="0" dirty="0" smtClean="0"/>
              <a:t> and tenure, hiring, and for funding were journal articles, books &amp; chapters, and presentations.</a:t>
            </a:r>
            <a:endParaRPr lang="en-US" dirty="0" smtClean="0"/>
          </a:p>
          <a:p>
            <a:endParaRPr lang="en-US" dirty="0" smtClean="0"/>
          </a:p>
          <a:p>
            <a:endParaRPr lang="en-US" baseline="0" dirty="0" smtClean="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08F464C-DD5A-4F26-B9C2-248E8CDAD4D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94198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In that system,</a:t>
            </a:r>
            <a:r>
              <a:rPr lang="en-US" sz="1200" kern="1200" baseline="0" dirty="0" smtClean="0">
                <a:solidFill>
                  <a:schemeClr val="tx1"/>
                </a:solidFill>
                <a:effectLst/>
                <a:latin typeface="+mn-lt"/>
                <a:ea typeface="+mn-ea"/>
                <a:cs typeface="+mn-cs"/>
              </a:rPr>
              <a:t> the only </a:t>
            </a:r>
            <a:r>
              <a:rPr lang="en-US" sz="1200" kern="1200" dirty="0" smtClean="0">
                <a:solidFill>
                  <a:schemeClr val="tx1"/>
                </a:solidFill>
                <a:effectLst/>
                <a:latin typeface="+mn-lt"/>
                <a:ea typeface="+mn-ea"/>
                <a:cs typeface="+mn-cs"/>
              </a:rPr>
              <a:t>way </a:t>
            </a:r>
            <a:r>
              <a:rPr lang="en-US" sz="1200" kern="1200" dirty="0" smtClean="0">
                <a:solidFill>
                  <a:schemeClr val="tx1"/>
                </a:solidFill>
                <a:effectLst/>
                <a:latin typeface="+mn-lt"/>
                <a:ea typeface="+mn-ea"/>
                <a:cs typeface="+mn-cs"/>
              </a:rPr>
              <a:t>of</a:t>
            </a:r>
            <a:r>
              <a:rPr lang="en-US" sz="1200" kern="1200" baseline="0" dirty="0" smtClean="0">
                <a:solidFill>
                  <a:schemeClr val="tx1"/>
                </a:solidFill>
                <a:effectLst/>
                <a:latin typeface="+mn-lt"/>
                <a:ea typeface="+mn-ea"/>
                <a:cs typeface="+mn-cs"/>
              </a:rPr>
              <a:t> valuing </a:t>
            </a:r>
            <a:r>
              <a:rPr lang="en-US" sz="1200" kern="1200" baseline="0" dirty="0" smtClean="0">
                <a:solidFill>
                  <a:schemeClr val="tx1"/>
                </a:solidFill>
                <a:effectLst/>
                <a:latin typeface="+mn-lt"/>
                <a:ea typeface="+mn-ea"/>
                <a:cs typeface="+mn-cs"/>
              </a:rPr>
              <a:t>scholarship was through citations, which is </a:t>
            </a:r>
            <a:r>
              <a:rPr lang="en-US" sz="1200" kern="1200" baseline="0" dirty="0" smtClean="0">
                <a:solidFill>
                  <a:schemeClr val="tx1"/>
                </a:solidFill>
                <a:effectLst/>
                <a:latin typeface="+mn-lt"/>
                <a:ea typeface="+mn-ea"/>
                <a:cs typeface="+mn-cs"/>
              </a:rPr>
              <a:t>very self-referential and closed</a:t>
            </a:r>
            <a:endParaRPr lang="en-US" baseline="0" dirty="0" smtClean="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08F464C-DD5A-4F26-B9C2-248E8CDAD4D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312358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sz="1200" kern="1200" baseline="0" dirty="0" smtClean="0">
                <a:solidFill>
                  <a:schemeClr val="tx1"/>
                </a:solidFill>
                <a:effectLst/>
                <a:latin typeface="+mn-lt"/>
                <a:ea typeface="+mn-ea"/>
                <a:cs typeface="+mn-cs"/>
              </a:rPr>
              <a:t>The types of scholarly products that “count” is expanding, at least in theory. Unfortunately, the practice of tracking only the products that have DOIs works against that ideal.</a:t>
            </a:r>
            <a:endParaRPr lang="en-US" sz="120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4F098D0-C678-4114-9F3B-B1E18283219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829940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As are the types of metrics available, but we are still learning what these metrics data mean. Too often, their use is driven by sheer availability, rather than the strategic and thoughtful dissemination.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endParaRPr lang="en-US" baseline="0" dirty="0" smtClean="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08F464C-DD5A-4F26-B9C2-248E8CDAD4D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877746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4F098D0-C678-4114-9F3B-B1E182832199}"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33758285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Terminology for</a:t>
            </a:r>
            <a:r>
              <a:rPr lang="en-US" baseline="0" dirty="0" smtClean="0"/>
              <a:t> referring to scholarly products or outputs, acts, and platforms</a:t>
            </a:r>
            <a:endParaRPr lang="en-US" dirty="0"/>
          </a:p>
        </p:txBody>
      </p:sp>
      <p:sp>
        <p:nvSpPr>
          <p:cNvPr id="4" name="Slide Number Placeholder 3"/>
          <p:cNvSpPr>
            <a:spLocks noGrp="1"/>
          </p:cNvSpPr>
          <p:nvPr>
            <p:ph type="sldNum" sz="quarter" idx="10"/>
          </p:nvPr>
        </p:nvSpPr>
        <p:spPr/>
        <p:txBody>
          <a:bodyPr/>
          <a:lstStyle/>
          <a:p>
            <a:fld id="{19399A72-8515-4527-8418-7017B0E327A2}" type="slidenum">
              <a:rPr lang="en-US" smtClean="0"/>
              <a:t>9</a:t>
            </a:fld>
            <a:endParaRPr lang="en-US"/>
          </a:p>
        </p:txBody>
      </p:sp>
    </p:spTree>
    <p:extLst>
      <p:ext uri="{BB962C8B-B14F-4D97-AF65-F5344CB8AC3E}">
        <p14:creationId xmlns:p14="http://schemas.microsoft.com/office/powerpoint/2010/main" val="7806926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4F098D0-C678-4114-9F3B-B1E182832199}"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15205980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5B1F309-36FB-486A-B17C-F0CBF521C05A}" type="datetimeFigureOut">
              <a:rPr lang="en-US" smtClean="0"/>
              <a:t>12/8/2016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BB8274-E0FB-4DE5-A345-8FC03DA2F546}" type="slidenum">
              <a:rPr lang="en-US" smtClean="0"/>
              <a:t>‹#›</a:t>
            </a:fld>
            <a:endParaRPr lang="en-US"/>
          </a:p>
        </p:txBody>
      </p:sp>
    </p:spTree>
    <p:extLst>
      <p:ext uri="{BB962C8B-B14F-4D97-AF65-F5344CB8AC3E}">
        <p14:creationId xmlns:p14="http://schemas.microsoft.com/office/powerpoint/2010/main" val="33643233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B1F309-36FB-486A-B17C-F0CBF521C05A}" type="datetimeFigureOut">
              <a:rPr lang="en-US" smtClean="0"/>
              <a:t>12/8/2016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BB8274-E0FB-4DE5-A345-8FC03DA2F546}" type="slidenum">
              <a:rPr lang="en-US" smtClean="0"/>
              <a:t>‹#›</a:t>
            </a:fld>
            <a:endParaRPr lang="en-US"/>
          </a:p>
        </p:txBody>
      </p:sp>
    </p:spTree>
    <p:extLst>
      <p:ext uri="{BB962C8B-B14F-4D97-AF65-F5344CB8AC3E}">
        <p14:creationId xmlns:p14="http://schemas.microsoft.com/office/powerpoint/2010/main" val="38941038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B1F309-36FB-486A-B17C-F0CBF521C05A}" type="datetimeFigureOut">
              <a:rPr lang="en-US" smtClean="0"/>
              <a:t>12/8/2016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BB8274-E0FB-4DE5-A345-8FC03DA2F546}" type="slidenum">
              <a:rPr lang="en-US" smtClean="0"/>
              <a:t>‹#›</a:t>
            </a:fld>
            <a:endParaRPr lang="en-US"/>
          </a:p>
        </p:txBody>
      </p:sp>
    </p:spTree>
    <p:extLst>
      <p:ext uri="{BB962C8B-B14F-4D97-AF65-F5344CB8AC3E}">
        <p14:creationId xmlns:p14="http://schemas.microsoft.com/office/powerpoint/2010/main" val="2384022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r>
              <a:rPr lang="en-US">
                <a:solidFill>
                  <a:prstClr val="black">
                    <a:tint val="75000"/>
                  </a:prstClr>
                </a:solidFill>
              </a:rPr>
              <a:t>November 11, 2015</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F1DBC38D-C49C-45A6-849B-D2972FD482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6429911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solidFill>
                  <a:prstClr val="black">
                    <a:tint val="75000"/>
                  </a:prstClr>
                </a:solidFill>
              </a:rPr>
              <a:t>November 11, 2015</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F1DBC38D-C49C-45A6-849B-D2972FD482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7643030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solidFill>
                  <a:prstClr val="black">
                    <a:tint val="75000"/>
                  </a:prstClr>
                </a:solidFill>
              </a:rPr>
              <a:t>November 11, 2015</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F1DBC38D-C49C-45A6-849B-D2972FD482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9687961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a:solidFill>
                  <a:prstClr val="black">
                    <a:tint val="75000"/>
                  </a:prstClr>
                </a:solidFill>
              </a:rPr>
              <a:t>November 11, 2015</a:t>
            </a:r>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F1DBC38D-C49C-45A6-849B-D2972FD482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5369361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a:solidFill>
                  <a:prstClr val="black">
                    <a:tint val="75000"/>
                  </a:prstClr>
                </a:solidFill>
              </a:rPr>
              <a:t>November 11, 2015</a:t>
            </a:r>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F1DBC38D-C49C-45A6-849B-D2972FD482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7671786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solidFill>
                  <a:prstClr val="black">
                    <a:tint val="75000"/>
                  </a:prstClr>
                </a:solidFill>
              </a:rPr>
              <a:t>November 11, 2015</a:t>
            </a:r>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F1DBC38D-C49C-45A6-849B-D2972FD482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2564836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solidFill>
                  <a:prstClr val="black">
                    <a:tint val="75000"/>
                  </a:prstClr>
                </a:solidFill>
              </a:rPr>
              <a:t>November 11, 2015</a:t>
            </a:r>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F1DBC38D-C49C-45A6-849B-D2972FD482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9124470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solidFill>
                  <a:prstClr val="black">
                    <a:tint val="75000"/>
                  </a:prstClr>
                </a:solidFill>
              </a:rPr>
              <a:t>November 11, 2015</a:t>
            </a:r>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F1DBC38D-C49C-45A6-849B-D2972FD482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923934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B1F309-36FB-486A-B17C-F0CBF521C05A}" type="datetimeFigureOut">
              <a:rPr lang="en-US" smtClean="0"/>
              <a:t>12/8/2016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BB8274-E0FB-4DE5-A345-8FC03DA2F546}" type="slidenum">
              <a:rPr lang="en-US" smtClean="0"/>
              <a:t>‹#›</a:t>
            </a:fld>
            <a:endParaRPr lang="en-US"/>
          </a:p>
        </p:txBody>
      </p:sp>
    </p:spTree>
    <p:extLst>
      <p:ext uri="{BB962C8B-B14F-4D97-AF65-F5344CB8AC3E}">
        <p14:creationId xmlns:p14="http://schemas.microsoft.com/office/powerpoint/2010/main" val="300343872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solidFill>
                  <a:prstClr val="black">
                    <a:tint val="75000"/>
                  </a:prstClr>
                </a:solidFill>
              </a:rPr>
              <a:t>November 11, 2015</a:t>
            </a:r>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F1DBC38D-C49C-45A6-849B-D2972FD482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8768167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solidFill>
                  <a:prstClr val="black">
                    <a:tint val="75000"/>
                  </a:prstClr>
                </a:solidFill>
              </a:rPr>
              <a:t>November 11, 2015</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F1DBC38D-C49C-45A6-849B-D2972FD482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3191238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1"/>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1"/>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solidFill>
                  <a:prstClr val="black">
                    <a:tint val="75000"/>
                  </a:prstClr>
                </a:solidFill>
              </a:rPr>
              <a:t>November 11, 2015</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F1DBC38D-C49C-45A6-849B-D2972FD482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6047090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B1F309-36FB-486A-B17C-F0CBF521C05A}" type="datetimeFigureOut">
              <a:rPr lang="en-US" smtClean="0"/>
              <a:t>12/8/2016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BB8274-E0FB-4DE5-A345-8FC03DA2F546}" type="slidenum">
              <a:rPr lang="en-US" smtClean="0"/>
              <a:t>‹#›</a:t>
            </a:fld>
            <a:endParaRPr lang="en-US"/>
          </a:p>
        </p:txBody>
      </p:sp>
    </p:spTree>
    <p:extLst>
      <p:ext uri="{BB962C8B-B14F-4D97-AF65-F5344CB8AC3E}">
        <p14:creationId xmlns:p14="http://schemas.microsoft.com/office/powerpoint/2010/main" val="13416601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5B1F309-36FB-486A-B17C-F0CBF521C05A}" type="datetimeFigureOut">
              <a:rPr lang="en-US" smtClean="0"/>
              <a:t>12/8/2016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BB8274-E0FB-4DE5-A345-8FC03DA2F546}" type="slidenum">
              <a:rPr lang="en-US" smtClean="0"/>
              <a:t>‹#›</a:t>
            </a:fld>
            <a:endParaRPr lang="en-US"/>
          </a:p>
        </p:txBody>
      </p:sp>
    </p:spTree>
    <p:extLst>
      <p:ext uri="{BB962C8B-B14F-4D97-AF65-F5344CB8AC3E}">
        <p14:creationId xmlns:p14="http://schemas.microsoft.com/office/powerpoint/2010/main" val="5794369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5B1F309-36FB-486A-B17C-F0CBF521C05A}" type="datetimeFigureOut">
              <a:rPr lang="en-US" smtClean="0"/>
              <a:t>12/8/2016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6BB8274-E0FB-4DE5-A345-8FC03DA2F546}" type="slidenum">
              <a:rPr lang="en-US" smtClean="0"/>
              <a:t>‹#›</a:t>
            </a:fld>
            <a:endParaRPr lang="en-US"/>
          </a:p>
        </p:txBody>
      </p:sp>
    </p:spTree>
    <p:extLst>
      <p:ext uri="{BB962C8B-B14F-4D97-AF65-F5344CB8AC3E}">
        <p14:creationId xmlns:p14="http://schemas.microsoft.com/office/powerpoint/2010/main" val="12897401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5B1F309-36FB-486A-B17C-F0CBF521C05A}" type="datetimeFigureOut">
              <a:rPr lang="en-US" smtClean="0"/>
              <a:t>12/8/2016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6BB8274-E0FB-4DE5-A345-8FC03DA2F546}" type="slidenum">
              <a:rPr lang="en-US" smtClean="0"/>
              <a:t>‹#›</a:t>
            </a:fld>
            <a:endParaRPr lang="en-US"/>
          </a:p>
        </p:txBody>
      </p:sp>
    </p:spTree>
    <p:extLst>
      <p:ext uri="{BB962C8B-B14F-4D97-AF65-F5344CB8AC3E}">
        <p14:creationId xmlns:p14="http://schemas.microsoft.com/office/powerpoint/2010/main" val="37116020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B1F309-36FB-486A-B17C-F0CBF521C05A}" type="datetimeFigureOut">
              <a:rPr lang="en-US" smtClean="0"/>
              <a:t>12/8/2016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6BB8274-E0FB-4DE5-A345-8FC03DA2F546}" type="slidenum">
              <a:rPr lang="en-US" smtClean="0"/>
              <a:t>‹#›</a:t>
            </a:fld>
            <a:endParaRPr lang="en-US"/>
          </a:p>
        </p:txBody>
      </p:sp>
    </p:spTree>
    <p:extLst>
      <p:ext uri="{BB962C8B-B14F-4D97-AF65-F5344CB8AC3E}">
        <p14:creationId xmlns:p14="http://schemas.microsoft.com/office/powerpoint/2010/main" val="22690575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B1F309-36FB-486A-B17C-F0CBF521C05A}" type="datetimeFigureOut">
              <a:rPr lang="en-US" smtClean="0"/>
              <a:t>12/8/2016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BB8274-E0FB-4DE5-A345-8FC03DA2F546}" type="slidenum">
              <a:rPr lang="en-US" smtClean="0"/>
              <a:t>‹#›</a:t>
            </a:fld>
            <a:endParaRPr lang="en-US"/>
          </a:p>
        </p:txBody>
      </p:sp>
    </p:spTree>
    <p:extLst>
      <p:ext uri="{BB962C8B-B14F-4D97-AF65-F5344CB8AC3E}">
        <p14:creationId xmlns:p14="http://schemas.microsoft.com/office/powerpoint/2010/main" val="41596126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B1F309-36FB-486A-B17C-F0CBF521C05A}" type="datetimeFigureOut">
              <a:rPr lang="en-US" smtClean="0"/>
              <a:t>12/8/2016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BB8274-E0FB-4DE5-A345-8FC03DA2F546}" type="slidenum">
              <a:rPr lang="en-US" smtClean="0"/>
              <a:t>‹#›</a:t>
            </a:fld>
            <a:endParaRPr lang="en-US"/>
          </a:p>
        </p:txBody>
      </p:sp>
    </p:spTree>
    <p:extLst>
      <p:ext uri="{BB962C8B-B14F-4D97-AF65-F5344CB8AC3E}">
        <p14:creationId xmlns:p14="http://schemas.microsoft.com/office/powerpoint/2010/main" val="6864023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B1F309-36FB-486A-B17C-F0CBF521C05A}" type="datetimeFigureOut">
              <a:rPr lang="en-US" smtClean="0"/>
              <a:t>12/8/2016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BB8274-E0FB-4DE5-A345-8FC03DA2F546}" type="slidenum">
              <a:rPr lang="en-US" smtClean="0"/>
              <a:t>‹#›</a:t>
            </a:fld>
            <a:endParaRPr lang="en-US"/>
          </a:p>
        </p:txBody>
      </p:sp>
    </p:spTree>
    <p:extLst>
      <p:ext uri="{BB962C8B-B14F-4D97-AF65-F5344CB8AC3E}">
        <p14:creationId xmlns:p14="http://schemas.microsoft.com/office/powerpoint/2010/main" val="27294302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solidFill>
                  <a:prstClr val="black">
                    <a:tint val="75000"/>
                  </a:prstClr>
                </a:solidFill>
              </a:rPr>
              <a:t>November 11, 2015</a:t>
            </a:r>
            <a:endParaRPr lang="en-US" dirty="0">
              <a:solidFill>
                <a:prstClr val="black">
                  <a:tint val="75000"/>
                </a:prstClr>
              </a:solidFill>
            </a:endParaRPr>
          </a:p>
        </p:txBody>
      </p:sp>
      <p:sp>
        <p:nvSpPr>
          <p:cNvPr id="5" name="Footer Placeholder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DBC38D-C49C-45A6-849B-D2972FD482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50385492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ulib.iupui.edu/digitalscholarship"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hyperlink" Target="https://becker.wustl.edu/impact-assessment" TargetMode="External"/><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2" Type="http://schemas.openxmlformats.org/officeDocument/2006/relationships/hyperlink" Target="https://icite.od.nih.gov/"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37.jp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impactstory.org/"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hyperlink" Target="https://plu.mx/g/samples" TargetMode="External"/><Relationship Id="rId4" Type="http://schemas.openxmlformats.org/officeDocument/2006/relationships/hyperlink" Target="http://www.altmetric.com/"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cholasticahq.com/altmetrics-the-evolution-of-impact-indicators" TargetMode="External"/><Relationship Id="rId2" Type="http://schemas.openxmlformats.org/officeDocument/2006/relationships/hyperlink" Target="https://www.altmetric.com/libraries-ebook/" TargetMode="External"/><Relationship Id="rId1" Type="http://schemas.openxmlformats.org/officeDocument/2006/relationships/slideLayout" Target="../slideLayouts/slideLayout2.xml"/><Relationship Id="rId6" Type="http://schemas.openxmlformats.org/officeDocument/2006/relationships/hyperlink" Target="https://arxiv.org/abs/1608.08112" TargetMode="External"/><Relationship Id="rId5" Type="http://schemas.openxmlformats.org/officeDocument/2006/relationships/hyperlink" Target="http://www.niso.org/topics/tl/altmetrics_initiative/" TargetMode="External"/><Relationship Id="rId4" Type="http://schemas.openxmlformats.org/officeDocument/2006/relationships/hyperlink" Target="https://responsiblemetrics.org/the-metric-tide/"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hyperlink" Target="https://ulib.iupui.edu/digitalscholarship/impact" TargetMode="External"/><Relationship Id="rId2" Type="http://schemas.openxmlformats.org/officeDocument/2006/relationships/hyperlink" Target="mailto:hcoates@iupui.edu" TargetMode="External"/><Relationship Id="rId1" Type="http://schemas.openxmlformats.org/officeDocument/2006/relationships/slideLayout" Target="../slideLayouts/slideLayout18.xml"/><Relationship Id="rId4" Type="http://schemas.openxmlformats.org/officeDocument/2006/relationships/image" Target="../media/image38.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7.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image" Target="../media/image16.png"/></Relationships>
</file>

<file path=ppt/slides/_rels/slide6.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25.png"/><Relationship Id="rId18" Type="http://schemas.openxmlformats.org/officeDocument/2006/relationships/image" Target="../media/image30.jpg"/><Relationship Id="rId3" Type="http://schemas.openxmlformats.org/officeDocument/2006/relationships/image" Target="../media/image5.png"/><Relationship Id="rId21" Type="http://schemas.openxmlformats.org/officeDocument/2006/relationships/image" Target="../media/image33.png"/><Relationship Id="rId7" Type="http://schemas.openxmlformats.org/officeDocument/2006/relationships/image" Target="../media/image19.png"/><Relationship Id="rId12" Type="http://schemas.openxmlformats.org/officeDocument/2006/relationships/image" Target="../media/image24.png"/><Relationship Id="rId17" Type="http://schemas.openxmlformats.org/officeDocument/2006/relationships/image" Target="../media/image29.png"/><Relationship Id="rId2" Type="http://schemas.openxmlformats.org/officeDocument/2006/relationships/notesSlide" Target="../notesSlides/notesSlide6.xml"/><Relationship Id="rId16" Type="http://schemas.openxmlformats.org/officeDocument/2006/relationships/image" Target="../media/image28.png"/><Relationship Id="rId20" Type="http://schemas.openxmlformats.org/officeDocument/2006/relationships/image" Target="../media/image32.png"/><Relationship Id="rId1" Type="http://schemas.openxmlformats.org/officeDocument/2006/relationships/slideLayout" Target="../slideLayouts/slideLayout7.xml"/><Relationship Id="rId6" Type="http://schemas.openxmlformats.org/officeDocument/2006/relationships/image" Target="../media/image18.png"/><Relationship Id="rId11" Type="http://schemas.openxmlformats.org/officeDocument/2006/relationships/image" Target="../media/image23.png"/><Relationship Id="rId5" Type="http://schemas.openxmlformats.org/officeDocument/2006/relationships/image" Target="../media/image17.png"/><Relationship Id="rId15" Type="http://schemas.openxmlformats.org/officeDocument/2006/relationships/image" Target="../media/image27.jpg"/><Relationship Id="rId10" Type="http://schemas.openxmlformats.org/officeDocument/2006/relationships/image" Target="../media/image22.png"/><Relationship Id="rId19" Type="http://schemas.openxmlformats.org/officeDocument/2006/relationships/image" Target="../media/image31.png"/><Relationship Id="rId4" Type="http://schemas.openxmlformats.org/officeDocument/2006/relationships/image" Target="../media/image6.png"/><Relationship Id="rId9" Type="http://schemas.openxmlformats.org/officeDocument/2006/relationships/image" Target="../media/image21.jpg"/><Relationship Id="rId14" Type="http://schemas.openxmlformats.org/officeDocument/2006/relationships/image" Target="../media/image26.jpeg"/><Relationship Id="rId22"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hyperlink" Target="http://www.ascb.org/dora/" TargetMode="External"/><Relationship Id="rId2" Type="http://schemas.openxmlformats.org/officeDocument/2006/relationships/hyperlink" Target="http://www.leidenmanifesto.org/"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983736" y="1114860"/>
            <a:ext cx="7062216" cy="1371600"/>
          </a:xfrm>
        </p:spPr>
        <p:txBody>
          <a:bodyPr>
            <a:normAutofit/>
          </a:bodyPr>
          <a:lstStyle/>
          <a:p>
            <a:r>
              <a:rPr lang="en-US" sz="8000" b="1" dirty="0" smtClean="0">
                <a:solidFill>
                  <a:schemeClr val="accent1">
                    <a:lumMod val="75000"/>
                  </a:schemeClr>
                </a:solidFill>
                <a:effectLst>
                  <a:outerShdw blurRad="38100" dist="38100" dir="2700000" algn="tl">
                    <a:srgbClr val="000000">
                      <a:alpha val="43137"/>
                    </a:srgbClr>
                  </a:outerShdw>
                </a:effectLst>
              </a:rPr>
              <a:t>Altmetrics 101</a:t>
            </a:r>
            <a:endParaRPr lang="en-US" sz="8000" b="1" dirty="0">
              <a:solidFill>
                <a:schemeClr val="accent1">
                  <a:lumMod val="75000"/>
                </a:schemeClr>
              </a:solidFill>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1524000" y="4126182"/>
            <a:ext cx="9144000" cy="2425287"/>
          </a:xfrm>
        </p:spPr>
        <p:txBody>
          <a:bodyPr>
            <a:normAutofit fontScale="92500" lnSpcReduction="10000"/>
          </a:bodyPr>
          <a:lstStyle/>
          <a:p>
            <a:r>
              <a:rPr lang="en-US" sz="2800" dirty="0" smtClean="0"/>
              <a:t>LITA Altmetrics &amp; Digital Analytics Webinar</a:t>
            </a:r>
          </a:p>
          <a:p>
            <a:r>
              <a:rPr lang="en-US" sz="2800" dirty="0" smtClean="0"/>
              <a:t>December 8, 2016</a:t>
            </a:r>
            <a:endParaRPr lang="en-US" sz="2800" dirty="0"/>
          </a:p>
          <a:p>
            <a:endParaRPr lang="en-US" dirty="0" smtClean="0"/>
          </a:p>
          <a:p>
            <a:r>
              <a:rPr lang="en-US" sz="2000" dirty="0" smtClean="0"/>
              <a:t>Heather L. Coates, MLS, MS	 @</a:t>
            </a:r>
            <a:r>
              <a:rPr lang="en-US" sz="2000" dirty="0" err="1" smtClean="0"/>
              <a:t>IandPanguarBan</a:t>
            </a:r>
            <a:endParaRPr lang="en-US" sz="2000" dirty="0" smtClean="0"/>
          </a:p>
          <a:p>
            <a:r>
              <a:rPr lang="en-US" sz="2000" dirty="0" smtClean="0"/>
              <a:t>IUPUI University Library Center for Digital Scholarship</a:t>
            </a:r>
          </a:p>
          <a:p>
            <a:r>
              <a:rPr lang="en-US" sz="2000" dirty="0" smtClean="0"/>
              <a:t> </a:t>
            </a:r>
            <a:r>
              <a:rPr lang="en-US" sz="2000" dirty="0" smtClean="0">
                <a:hlinkClick r:id="rId3"/>
              </a:rPr>
              <a:t>http://ulib.iupui.edu/digitalscholarship</a:t>
            </a:r>
            <a:r>
              <a:rPr lang="en-US" sz="2000" dirty="0" smtClean="0"/>
              <a:t> </a:t>
            </a:r>
          </a:p>
        </p:txBody>
      </p:sp>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l="9815" t="2677" r="8923" b="16635"/>
          <a:stretch/>
        </p:blipFill>
        <p:spPr>
          <a:xfrm>
            <a:off x="914401" y="803964"/>
            <a:ext cx="2762701" cy="2743200"/>
          </a:xfrm>
          <a:prstGeom prst="rect">
            <a:avLst/>
          </a:prstGeom>
          <a:solidFill>
            <a:schemeClr val="bg1"/>
          </a:solidFill>
          <a:effectLst>
            <a:outerShdw blurRad="50800" dist="50800" dir="5400000" algn="ctr" rotWithShape="0">
              <a:schemeClr val="bg1"/>
            </a:outerShdw>
          </a:effectLst>
        </p:spPr>
      </p:pic>
      <p:pic>
        <p:nvPicPr>
          <p:cNvPr id="6" name="Picture 2" descr="Creative Commons Licens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29678" y="6429585"/>
            <a:ext cx="838200" cy="295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65941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a:srcRect l="548" t="9614" r="59581" b="9033"/>
          <a:stretch/>
        </p:blipFill>
        <p:spPr>
          <a:xfrm>
            <a:off x="929640" y="0"/>
            <a:ext cx="10332720" cy="7906174"/>
          </a:xfrm>
          <a:prstGeom prst="rect">
            <a:avLst/>
          </a:prstGeom>
        </p:spPr>
      </p:pic>
      <p:sp>
        <p:nvSpPr>
          <p:cNvPr id="8" name="TextBox 7"/>
          <p:cNvSpPr txBox="1"/>
          <p:nvPr/>
        </p:nvSpPr>
        <p:spPr>
          <a:xfrm>
            <a:off x="7452360" y="6293708"/>
            <a:ext cx="4739639" cy="369332"/>
          </a:xfrm>
          <a:prstGeom prst="rect">
            <a:avLst/>
          </a:prstGeom>
          <a:noFill/>
        </p:spPr>
        <p:txBody>
          <a:bodyPr wrap="square" rtlCol="0">
            <a:spAutoFit/>
          </a:bodyPr>
          <a:lstStyle/>
          <a:p>
            <a:r>
              <a:rPr lang="en-US" dirty="0">
                <a:hlinkClick r:id="rId3"/>
              </a:rPr>
              <a:t>https://becker.wustl.edu/impact-assessment </a:t>
            </a:r>
            <a:endParaRPr lang="en-US" dirty="0"/>
          </a:p>
        </p:txBody>
      </p:sp>
    </p:spTree>
    <p:extLst>
      <p:ext uri="{BB962C8B-B14F-4D97-AF65-F5344CB8AC3E}">
        <p14:creationId xmlns:p14="http://schemas.microsoft.com/office/powerpoint/2010/main" val="16679782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nvPr>
        </p:nvGraphicFramePr>
        <p:xfrm>
          <a:off x="406400" y="403834"/>
          <a:ext cx="11379200" cy="6034658"/>
        </p:xfrm>
        <a:graphic>
          <a:graphicData uri="http://schemas.openxmlformats.org/drawingml/2006/table">
            <a:tbl>
              <a:tblPr firstRow="1" bandRow="1">
                <a:tableStyleId>{72833802-FEF1-4C79-8D5D-14CF1EAF98D9}</a:tableStyleId>
              </a:tblPr>
              <a:tblGrid>
                <a:gridCol w="1776845">
                  <a:extLst>
                    <a:ext uri="{9D8B030D-6E8A-4147-A177-3AD203B41FA5}">
                      <a16:colId xmlns:a16="http://schemas.microsoft.com/office/drawing/2014/main" val="20000"/>
                    </a:ext>
                  </a:extLst>
                </a:gridCol>
                <a:gridCol w="9602355">
                  <a:extLst>
                    <a:ext uri="{9D8B030D-6E8A-4147-A177-3AD203B41FA5}">
                      <a16:colId xmlns:a16="http://schemas.microsoft.com/office/drawing/2014/main" val="20001"/>
                    </a:ext>
                  </a:extLst>
                </a:gridCol>
              </a:tblGrid>
              <a:tr h="449362">
                <a:tc>
                  <a:txBody>
                    <a:bodyPr/>
                    <a:lstStyle/>
                    <a:p>
                      <a:pPr algn="l"/>
                      <a:r>
                        <a:rPr lang="en-US" sz="2400" dirty="0"/>
                        <a:t>Impact</a:t>
                      </a:r>
                    </a:p>
                  </a:txBody>
                  <a:tcPr anchor="ctr">
                    <a:solidFill>
                      <a:schemeClr val="tx2"/>
                    </a:solidFill>
                  </a:tcPr>
                </a:tc>
                <a:tc>
                  <a:txBody>
                    <a:bodyPr/>
                    <a:lstStyle/>
                    <a:p>
                      <a:pPr algn="l"/>
                      <a:r>
                        <a:rPr lang="en-US" sz="2400" dirty="0"/>
                        <a:t>Indicators</a:t>
                      </a:r>
                    </a:p>
                  </a:txBody>
                  <a:tcPr anchor="ctr">
                    <a:solidFill>
                      <a:schemeClr val="tx2"/>
                    </a:solidFill>
                  </a:tcPr>
                </a:tc>
                <a:extLst>
                  <a:ext uri="{0D108BD9-81ED-4DB2-BD59-A6C34878D82A}">
                    <a16:rowId xmlns:a16="http://schemas.microsoft.com/office/drawing/2014/main" val="10000"/>
                  </a:ext>
                </a:extLst>
              </a:tr>
              <a:tr h="898725">
                <a:tc>
                  <a:txBody>
                    <a:bodyPr/>
                    <a:lstStyle/>
                    <a:p>
                      <a:r>
                        <a:rPr lang="en-US" dirty="0"/>
                        <a:t>Research Output</a:t>
                      </a:r>
                      <a:r>
                        <a:rPr lang="en-US" baseline="0" dirty="0"/>
                        <a:t> &amp; Activities</a:t>
                      </a:r>
                      <a:endParaRPr lang="en-US" dirty="0"/>
                    </a:p>
                  </a:txBody>
                  <a:tcPr anchor="ctr"/>
                </a:tc>
                <a:tc>
                  <a:txBody>
                    <a:bodyPr/>
                    <a:lstStyle/>
                    <a:p>
                      <a:r>
                        <a:rPr lang="en-US" dirty="0"/>
                        <a:t>Biological materials, </a:t>
                      </a:r>
                      <a:r>
                        <a:rPr lang="en-US" baseline="0" dirty="0"/>
                        <a:t>collaborations, data, databases, repositories, techniques &amp; procedures, grey literature, invention disclosures, mobile apps, patents, trainees, etc. </a:t>
                      </a:r>
                      <a:endParaRPr lang="en-US" dirty="0"/>
                    </a:p>
                  </a:txBody>
                  <a:tcPr anchor="ctr"/>
                </a:tc>
                <a:extLst>
                  <a:ext uri="{0D108BD9-81ED-4DB2-BD59-A6C34878D82A}">
                    <a16:rowId xmlns:a16="http://schemas.microsoft.com/office/drawing/2014/main" val="10001"/>
                  </a:ext>
                </a:extLst>
              </a:tr>
              <a:tr h="1437959">
                <a:tc>
                  <a:txBody>
                    <a:bodyPr/>
                    <a:lstStyle/>
                    <a:p>
                      <a:r>
                        <a:rPr lang="en-US" dirty="0"/>
                        <a:t>Advancement of Knowledge</a:t>
                      </a:r>
                    </a:p>
                  </a:txBody>
                  <a:tcPr anchor="ctr"/>
                </a:tc>
                <a:tc>
                  <a:txBody>
                    <a:bodyPr/>
                    <a:lstStyle/>
                    <a:p>
                      <a:r>
                        <a:rPr lang="en-US" dirty="0"/>
                        <a:t>Books/chapters</a:t>
                      </a:r>
                      <a:r>
                        <a:rPr lang="en-US" baseline="0" dirty="0"/>
                        <a:t> (inclusion in bibliographies, library ownership, textbook use), change in understanding (paradigm shift, lead to new approach), citations (first &amp; second generation citations, countries and institutions represented), conference themes, new centers/institutes</a:t>
                      </a:r>
                      <a:endParaRPr lang="en-US" dirty="0"/>
                    </a:p>
                  </a:txBody>
                  <a:tcPr anchor="ctr"/>
                </a:tc>
                <a:extLst>
                  <a:ext uri="{0D108BD9-81ED-4DB2-BD59-A6C34878D82A}">
                    <a16:rowId xmlns:a16="http://schemas.microsoft.com/office/drawing/2014/main" val="10002"/>
                  </a:ext>
                </a:extLst>
              </a:tr>
              <a:tr h="898725">
                <a:tc>
                  <a:txBody>
                    <a:bodyPr/>
                    <a:lstStyle/>
                    <a:p>
                      <a:r>
                        <a:rPr lang="en-US" dirty="0"/>
                        <a:t>Clinical Implementation</a:t>
                      </a:r>
                      <a:r>
                        <a:rPr lang="en-US" baseline="0" dirty="0"/>
                        <a:t> (or TRIP)</a:t>
                      </a:r>
                      <a:endParaRPr lang="en-US" dirty="0"/>
                    </a:p>
                  </a:txBody>
                  <a:tcPr anchor="ctr"/>
                </a:tc>
                <a:tc>
                  <a:txBody>
                    <a:bodyPr/>
                    <a:lstStyle/>
                    <a:p>
                      <a:r>
                        <a:rPr lang="en-US" dirty="0"/>
                        <a:t>Biological materials, study</a:t>
                      </a:r>
                      <a:r>
                        <a:rPr lang="en-US" baseline="0" dirty="0"/>
                        <a:t> cited in clinical decision aid, clinical/practice guidelines, diagnostic application, instruments, quality measure guidelines (gov’t or NPO), reporting requirements</a:t>
                      </a:r>
                      <a:endParaRPr lang="en-US" dirty="0"/>
                    </a:p>
                  </a:txBody>
                  <a:tcPr anchor="ctr"/>
                </a:tc>
                <a:extLst>
                  <a:ext uri="{0D108BD9-81ED-4DB2-BD59-A6C34878D82A}">
                    <a16:rowId xmlns:a16="http://schemas.microsoft.com/office/drawing/2014/main" val="10003"/>
                  </a:ext>
                </a:extLst>
              </a:tr>
              <a:tr h="629107">
                <a:tc>
                  <a:txBody>
                    <a:bodyPr/>
                    <a:lstStyle/>
                    <a:p>
                      <a:r>
                        <a:rPr lang="en-US" dirty="0"/>
                        <a:t>Legislation</a:t>
                      </a:r>
                      <a:r>
                        <a:rPr lang="en-US" baseline="0" dirty="0"/>
                        <a:t> &amp; Policy</a:t>
                      </a:r>
                      <a:endParaRPr lang="en-US" dirty="0"/>
                    </a:p>
                  </a:txBody>
                  <a:tcPr anchor="ctr"/>
                </a:tc>
                <a:tc>
                  <a:txBody>
                    <a:bodyPr/>
                    <a:lstStyle/>
                    <a:p>
                      <a:r>
                        <a:rPr lang="en-US" dirty="0"/>
                        <a:t>Committee participation, study cited in guidelines,</a:t>
                      </a:r>
                      <a:r>
                        <a:rPr lang="en-US" baseline="0" dirty="0"/>
                        <a:t> study cited in policy, study cited in enactment of standards</a:t>
                      </a:r>
                      <a:endParaRPr lang="en-US" dirty="0"/>
                    </a:p>
                  </a:txBody>
                  <a:tcPr anchor="ctr"/>
                </a:tc>
                <a:extLst>
                  <a:ext uri="{0D108BD9-81ED-4DB2-BD59-A6C34878D82A}">
                    <a16:rowId xmlns:a16="http://schemas.microsoft.com/office/drawing/2014/main" val="10004"/>
                  </a:ext>
                </a:extLst>
              </a:tr>
              <a:tr h="970289">
                <a:tc>
                  <a:txBody>
                    <a:bodyPr/>
                    <a:lstStyle/>
                    <a:p>
                      <a:r>
                        <a:rPr lang="en-US" dirty="0"/>
                        <a:t>Economic Benefit</a:t>
                      </a:r>
                    </a:p>
                  </a:txBody>
                  <a:tcPr anchor="ctr"/>
                </a:tc>
                <a:tc>
                  <a:txBody>
                    <a:bodyPr/>
                    <a:lstStyle/>
                    <a:p>
                      <a:r>
                        <a:rPr lang="en-US" dirty="0"/>
                        <a:t>Findings</a:t>
                      </a:r>
                      <a:r>
                        <a:rPr lang="en-US" baseline="0" dirty="0"/>
                        <a:t> cited in reduced costs for delivery of healthcare services, findings result in enhancement of existing resources and expertise, license agreements for use of IP, spinoff or startup company</a:t>
                      </a:r>
                      <a:endParaRPr lang="en-US" dirty="0"/>
                    </a:p>
                  </a:txBody>
                  <a:tcPr anchor="ctr"/>
                </a:tc>
                <a:extLst>
                  <a:ext uri="{0D108BD9-81ED-4DB2-BD59-A6C34878D82A}">
                    <a16:rowId xmlns:a16="http://schemas.microsoft.com/office/drawing/2014/main" val="10005"/>
                  </a:ext>
                </a:extLst>
              </a:tr>
              <a:tr h="716005">
                <a:tc>
                  <a:txBody>
                    <a:bodyPr/>
                    <a:lstStyle/>
                    <a:p>
                      <a:r>
                        <a:rPr lang="en-US" dirty="0"/>
                        <a:t>Community Benefit</a:t>
                      </a:r>
                    </a:p>
                  </a:txBody>
                  <a:tcPr anchor="ctr"/>
                </a:tc>
                <a:tc>
                  <a:txBody>
                    <a:bodyPr/>
                    <a:lstStyle/>
                    <a:p>
                      <a:r>
                        <a:rPr lang="en-US" dirty="0"/>
                        <a:t>Public awareness of risk factors, patient decision materials, cited in public/private insurance benefit</a:t>
                      </a:r>
                      <a:r>
                        <a:rPr lang="en-US" baseline="0" dirty="0"/>
                        <a:t> plan</a:t>
                      </a:r>
                      <a:endParaRPr lang="en-US" dirty="0"/>
                    </a:p>
                  </a:txBody>
                  <a:tcPr anchor="ct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0959832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365125"/>
            <a:ext cx="10515600" cy="914400"/>
          </a:xfrm>
        </p:spPr>
        <p:txBody>
          <a:bodyPr>
            <a:normAutofit/>
          </a:bodyPr>
          <a:lstStyle/>
          <a:p>
            <a:r>
              <a:rPr lang="en-US" b="1" dirty="0" smtClean="0">
                <a:solidFill>
                  <a:schemeClr val="accent6"/>
                </a:solidFill>
              </a:rPr>
              <a:t>Levels of Metrics</a:t>
            </a:r>
            <a:endParaRPr lang="en-US" b="1" dirty="0">
              <a:solidFill>
                <a:schemeClr val="accent6"/>
              </a:solidFill>
            </a:endParaRPr>
          </a:p>
        </p:txBody>
      </p:sp>
      <p:grpSp>
        <p:nvGrpSpPr>
          <p:cNvPr id="15" name="Group 14"/>
          <p:cNvGrpSpPr/>
          <p:nvPr/>
        </p:nvGrpSpPr>
        <p:grpSpPr>
          <a:xfrm>
            <a:off x="1399857" y="2257132"/>
            <a:ext cx="2800190" cy="3685185"/>
            <a:chOff x="1399857" y="2257132"/>
            <a:chExt cx="2800190" cy="3685185"/>
          </a:xfrm>
        </p:grpSpPr>
        <p:sp>
          <p:nvSpPr>
            <p:cNvPr id="9" name="TextBox 8"/>
            <p:cNvSpPr txBox="1"/>
            <p:nvPr/>
          </p:nvSpPr>
          <p:spPr>
            <a:xfrm>
              <a:off x="1714102" y="5111320"/>
              <a:ext cx="2171700" cy="830997"/>
            </a:xfrm>
            <a:prstGeom prst="rect">
              <a:avLst/>
            </a:prstGeom>
            <a:noFill/>
          </p:spPr>
          <p:txBody>
            <a:bodyPr wrap="square" rtlCol="0">
              <a:spAutoFit/>
            </a:bodyPr>
            <a:lstStyle/>
            <a:p>
              <a:pPr algn="ctr"/>
              <a:r>
                <a:rPr lang="en-US" sz="2400" dirty="0" smtClean="0">
                  <a:solidFill>
                    <a:prstClr val="black"/>
                  </a:solidFill>
                </a:rPr>
                <a:t>Journal/Venue </a:t>
              </a:r>
              <a:r>
                <a:rPr lang="en-US" sz="2400" dirty="0">
                  <a:solidFill>
                    <a:prstClr val="black"/>
                  </a:solidFill>
                </a:rPr>
                <a:t>Level Metrics</a:t>
              </a: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9084" t="6063" r="8538" b="19962"/>
            <a:stretch/>
          </p:blipFill>
          <p:spPr>
            <a:xfrm>
              <a:off x="1399857" y="2257132"/>
              <a:ext cx="2800190" cy="2514600"/>
            </a:xfrm>
            <a:prstGeom prst="rect">
              <a:avLst/>
            </a:prstGeom>
          </p:spPr>
        </p:pic>
      </p:grpSp>
      <p:grpSp>
        <p:nvGrpSpPr>
          <p:cNvPr id="16" name="Group 15"/>
          <p:cNvGrpSpPr/>
          <p:nvPr/>
        </p:nvGrpSpPr>
        <p:grpSpPr>
          <a:xfrm>
            <a:off x="5282199" y="2257132"/>
            <a:ext cx="2237057" cy="3685185"/>
            <a:chOff x="5225411" y="2257132"/>
            <a:chExt cx="2237057" cy="3685185"/>
          </a:xfrm>
        </p:grpSpPr>
        <p:sp>
          <p:nvSpPr>
            <p:cNvPr id="10" name="TextBox 9"/>
            <p:cNvSpPr txBox="1"/>
            <p:nvPr/>
          </p:nvSpPr>
          <p:spPr>
            <a:xfrm>
              <a:off x="5225411" y="5111320"/>
              <a:ext cx="2237057" cy="830997"/>
            </a:xfrm>
            <a:prstGeom prst="rect">
              <a:avLst/>
            </a:prstGeom>
            <a:noFill/>
          </p:spPr>
          <p:txBody>
            <a:bodyPr wrap="square" rtlCol="0">
              <a:spAutoFit/>
            </a:bodyPr>
            <a:lstStyle/>
            <a:p>
              <a:pPr algn="ctr"/>
              <a:r>
                <a:rPr lang="en-US" sz="2400" dirty="0">
                  <a:solidFill>
                    <a:prstClr val="black"/>
                  </a:solidFill>
                </a:rPr>
                <a:t>Output/Article Level Metrics</a:t>
              </a:r>
            </a:p>
          </p:txBody>
        </p:sp>
        <p:pic>
          <p:nvPicPr>
            <p:cNvPr id="12" name="Picture 11"/>
            <p:cNvPicPr>
              <a:picLocks noChangeAspect="1"/>
            </p:cNvPicPr>
            <p:nvPr/>
          </p:nvPicPr>
          <p:blipFill rotWithShape="1">
            <a:blip r:embed="rId4" cstate="print">
              <a:extLst>
                <a:ext uri="{28A0092B-C50C-407E-A947-70E740481C1C}">
                  <a14:useLocalDpi xmlns:a14="http://schemas.microsoft.com/office/drawing/2010/main" val="0"/>
                </a:ext>
              </a:extLst>
            </a:blip>
            <a:srcRect l="13034" r="10470" b="13128"/>
            <a:stretch/>
          </p:blipFill>
          <p:spPr>
            <a:xfrm>
              <a:off x="5236812" y="2257132"/>
              <a:ext cx="2214255" cy="2514600"/>
            </a:xfrm>
            <a:prstGeom prst="rect">
              <a:avLst/>
            </a:prstGeom>
          </p:spPr>
        </p:pic>
      </p:grpSp>
      <p:grpSp>
        <p:nvGrpSpPr>
          <p:cNvPr id="17" name="Group 16"/>
          <p:cNvGrpSpPr/>
          <p:nvPr/>
        </p:nvGrpSpPr>
        <p:grpSpPr>
          <a:xfrm>
            <a:off x="8601407" y="2257132"/>
            <a:ext cx="2072912" cy="3685185"/>
            <a:chOff x="8601407" y="2257132"/>
            <a:chExt cx="2072912" cy="3685185"/>
          </a:xfrm>
        </p:grpSpPr>
        <p:grpSp>
          <p:nvGrpSpPr>
            <p:cNvPr id="14" name="Group 13"/>
            <p:cNvGrpSpPr/>
            <p:nvPr/>
          </p:nvGrpSpPr>
          <p:grpSpPr>
            <a:xfrm>
              <a:off x="8746323" y="2257132"/>
              <a:ext cx="1783080" cy="3135023"/>
              <a:chOff x="8906256" y="2083396"/>
              <a:chExt cx="1783080" cy="3135023"/>
            </a:xfrm>
          </p:grpSpPr>
          <p:sp>
            <p:nvSpPr>
              <p:cNvPr id="4" name="Oval 3"/>
              <p:cNvSpPr/>
              <p:nvPr/>
            </p:nvSpPr>
            <p:spPr>
              <a:xfrm>
                <a:off x="9275870" y="2083396"/>
                <a:ext cx="1043852" cy="1043852"/>
              </a:xfrm>
              <a:prstGeom prst="ellipse">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 name="Oval 5"/>
              <p:cNvSpPr/>
              <p:nvPr/>
            </p:nvSpPr>
            <p:spPr>
              <a:xfrm>
                <a:off x="8979408" y="3241548"/>
                <a:ext cx="1636776" cy="1885431"/>
              </a:xfrm>
              <a:prstGeom prst="ellipse">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7" name="Rectangle 6"/>
              <p:cNvSpPr/>
              <p:nvPr/>
            </p:nvSpPr>
            <p:spPr>
              <a:xfrm>
                <a:off x="8906256" y="4443984"/>
                <a:ext cx="1783080" cy="7744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TextBox 10"/>
            <p:cNvSpPr txBox="1"/>
            <p:nvPr/>
          </p:nvSpPr>
          <p:spPr>
            <a:xfrm>
              <a:off x="8601407" y="5111320"/>
              <a:ext cx="2072912" cy="830997"/>
            </a:xfrm>
            <a:prstGeom prst="rect">
              <a:avLst/>
            </a:prstGeom>
            <a:noFill/>
          </p:spPr>
          <p:txBody>
            <a:bodyPr wrap="square" rtlCol="0">
              <a:spAutoFit/>
            </a:bodyPr>
            <a:lstStyle/>
            <a:p>
              <a:pPr algn="ctr"/>
              <a:r>
                <a:rPr lang="en-US" sz="2400" dirty="0">
                  <a:solidFill>
                    <a:prstClr val="black"/>
                  </a:solidFill>
                </a:rPr>
                <a:t>Author Level Metrics</a:t>
              </a:r>
            </a:p>
          </p:txBody>
        </p:sp>
      </p:grpSp>
    </p:spTree>
    <p:extLst>
      <p:ext uri="{BB962C8B-B14F-4D97-AF65-F5344CB8AC3E}">
        <p14:creationId xmlns:p14="http://schemas.microsoft.com/office/powerpoint/2010/main" val="8819231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914400"/>
          </a:xfrm>
        </p:spPr>
        <p:txBody>
          <a:bodyPr>
            <a:normAutofit/>
          </a:bodyPr>
          <a:lstStyle/>
          <a:p>
            <a:pPr algn="l" defTabSz="914400">
              <a:lnSpc>
                <a:spcPct val="90000"/>
              </a:lnSpc>
            </a:pPr>
            <a:r>
              <a:rPr lang="en-US" b="1" dirty="0">
                <a:solidFill>
                  <a:schemeClr val="accent6"/>
                </a:solidFill>
              </a:rPr>
              <a:t>Citation </a:t>
            </a:r>
            <a:r>
              <a:rPr lang="en-US" b="1" dirty="0" smtClean="0">
                <a:solidFill>
                  <a:schemeClr val="accent6"/>
                </a:solidFill>
              </a:rPr>
              <a:t>Metrics</a:t>
            </a:r>
            <a:endParaRPr lang="en-US" b="1" dirty="0">
              <a:solidFill>
                <a:schemeClr val="accent6"/>
              </a:solidFill>
            </a:endParaRPr>
          </a:p>
        </p:txBody>
      </p:sp>
      <p:sp>
        <p:nvSpPr>
          <p:cNvPr id="3" name="Content Placeholder 2"/>
          <p:cNvSpPr>
            <a:spLocks noGrp="1"/>
          </p:cNvSpPr>
          <p:nvPr>
            <p:ph idx="1"/>
          </p:nvPr>
        </p:nvSpPr>
        <p:spPr>
          <a:xfrm>
            <a:off x="838200" y="1536192"/>
            <a:ext cx="10515600" cy="4640771"/>
          </a:xfrm>
        </p:spPr>
        <p:txBody>
          <a:bodyPr>
            <a:noAutofit/>
          </a:bodyPr>
          <a:lstStyle/>
          <a:p>
            <a:r>
              <a:rPr lang="en-US" sz="2400" dirty="0"/>
              <a:t>Article/Item-level: </a:t>
            </a:r>
          </a:p>
          <a:p>
            <a:pPr lvl="1"/>
            <a:r>
              <a:rPr lang="en-US" sz="2000" dirty="0" smtClean="0"/>
              <a:t>Citation counts</a:t>
            </a:r>
          </a:p>
          <a:p>
            <a:pPr lvl="1"/>
            <a:r>
              <a:rPr lang="en-US" sz="2000" dirty="0" smtClean="0"/>
              <a:t>Field </a:t>
            </a:r>
            <a:r>
              <a:rPr lang="en-US" sz="2000" dirty="0"/>
              <a:t>Weighted Citation Impact (Scopus</a:t>
            </a:r>
            <a:r>
              <a:rPr lang="en-US" sz="2000" dirty="0" smtClean="0"/>
              <a:t>)</a:t>
            </a:r>
          </a:p>
          <a:p>
            <a:pPr lvl="1"/>
            <a:r>
              <a:rPr lang="en-US" sz="2000" dirty="0" err="1" smtClean="0"/>
              <a:t>Eigenfactor</a:t>
            </a:r>
            <a:r>
              <a:rPr lang="en-US" sz="2000" dirty="0" smtClean="0"/>
              <a:t> </a:t>
            </a:r>
            <a:r>
              <a:rPr lang="en-US" sz="2000" dirty="0"/>
              <a:t>Article Influence </a:t>
            </a:r>
            <a:r>
              <a:rPr lang="en-US" sz="2000" dirty="0" smtClean="0"/>
              <a:t>Score</a:t>
            </a:r>
          </a:p>
          <a:p>
            <a:pPr lvl="1"/>
            <a:r>
              <a:rPr lang="en-US" sz="2000" dirty="0" smtClean="0"/>
              <a:t>Relative </a:t>
            </a:r>
            <a:r>
              <a:rPr lang="en-US" sz="2000" dirty="0"/>
              <a:t>Citation Ratio (NIH - </a:t>
            </a:r>
            <a:r>
              <a:rPr lang="en-US" sz="2000" dirty="0">
                <a:hlinkClick r:id="rId2"/>
              </a:rPr>
              <a:t>https://icite.od.nih.gov/</a:t>
            </a:r>
            <a:r>
              <a:rPr lang="en-US" sz="2000" dirty="0"/>
              <a:t>)</a:t>
            </a:r>
          </a:p>
          <a:p>
            <a:r>
              <a:rPr lang="en-US" sz="2400" dirty="0" smtClean="0"/>
              <a:t>Journal-level</a:t>
            </a:r>
            <a:r>
              <a:rPr lang="en-US" sz="2400" dirty="0"/>
              <a:t>: </a:t>
            </a:r>
          </a:p>
          <a:p>
            <a:pPr lvl="1"/>
            <a:r>
              <a:rPr lang="en-US" sz="2000" dirty="0"/>
              <a:t>Journal Impact </a:t>
            </a:r>
            <a:r>
              <a:rPr lang="en-US" sz="2000" dirty="0" smtClean="0"/>
              <a:t>Factor (JIF)</a:t>
            </a:r>
          </a:p>
          <a:p>
            <a:pPr lvl="1"/>
            <a:r>
              <a:rPr lang="en-US" sz="2000" dirty="0" smtClean="0"/>
              <a:t>5-year JIF</a:t>
            </a:r>
          </a:p>
          <a:p>
            <a:pPr lvl="1"/>
            <a:r>
              <a:rPr lang="en-US" sz="2000" dirty="0" err="1" smtClean="0"/>
              <a:t>Eigenfactor</a:t>
            </a:r>
            <a:endParaRPr lang="en-US" sz="2000" dirty="0"/>
          </a:p>
          <a:p>
            <a:r>
              <a:rPr lang="en-US" sz="2400" dirty="0"/>
              <a:t>Author-level: </a:t>
            </a:r>
          </a:p>
          <a:p>
            <a:pPr lvl="1"/>
            <a:r>
              <a:rPr lang="en-US" sz="2000" dirty="0" smtClean="0"/>
              <a:t>h-index</a:t>
            </a:r>
          </a:p>
          <a:p>
            <a:pPr lvl="1"/>
            <a:r>
              <a:rPr lang="en-US" sz="2000" dirty="0" smtClean="0"/>
              <a:t>i-10 </a:t>
            </a:r>
            <a:r>
              <a:rPr lang="en-US" sz="2000" dirty="0"/>
              <a:t>index (Google Scholar)</a:t>
            </a:r>
          </a:p>
        </p:txBody>
      </p:sp>
    </p:spTree>
    <p:extLst>
      <p:ext uri="{BB962C8B-B14F-4D97-AF65-F5344CB8AC3E}">
        <p14:creationId xmlns:p14="http://schemas.microsoft.com/office/powerpoint/2010/main" val="20601294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AutoShape 10" descr="data:image/jpeg;base64,/9j/4AAQSkZJRgABAQAAAQABAAD/2wCEAAkGBxESEhMSEhQWFRUWFRsWFRUXFBsbGhsaGBQXFiAXFB8YKCksHBomHBMVIjEhJTUrLjouHR8zOD8sODQvLisBCgoKDg0OGhAQGzclICQvNC8sLTc3Nyw4LywrNzQsNCwsLzQ4LDQ3LDQsNSw0LCwsNCwvLCw0LCwsNCwsLCwsLP/AABEIAHgAeAMBEQACEQEDEQH/xAAbAAEAAwEBAQEAAAAAAAAAAAAABQYHBAMCAf/EAEMQAAECAwIGDggFBAMAAAAAAAEAAgMEEQUxBgcSEyFzFBYXNEFRUlRhgZOhweIiMjNCU3Gx0SNykZKyRGKDwxUkgv/EABsBAQADAQEBAQAAAAAAAAAAAAAEBQYDAQIH/8QANREAAQMBBAgEBQQDAQAAAAAAAQACAwQFERIVITEzUVJxoeETQVOBFCJhwfAyNJGxQkPRI//aAAwDAQACEQMRAD8As1sWrMT0wYEAkMBIABoCBoyn9CvoYI6aPG/WspVVU1bN4UWr80lfYwAmOXD715mke4r3IpuIJtAmOXD70zSPcUyKbiCbQJjlw+9M0j3FMim4gm0CY5cPvTNI9xTIpuIJtAmOXD70zSPcUyKbiCbQJjlw+9M0j3FMim4gm0CY5cPvTNI9xTIpuIJtAmOXD70zSPcUyKbiCbQJjlw+9M0j3FMim4gm0CY5cPvTNI9xTIpuIJtAmOXD70zSPcUyKbiCbQJjlw+9M0j3FMim4ghwAmOXD70zSPcUyKbiC+LHtWYkZgQI5JYSAQTUAH3mdC9ngjqY8bNa8paqaim8KXV+aQvvFtvh+r8QvLU2Y5r2wts7ktIVEtUiIiIiIvl7wBUkAcZK9AJ1LwkDSV5iah8tv7gvcDty+fFZvC9l8r7REVVt/DHY0Ywszl0AOVnKXjiySrGnoPGZjxXe3dU9Za3w0vh4L/e77LswWwj2Znfw83m8n38quVldAp6veuVXSfD3ab7/AG1LvZ9ofF4vluuu879d/JTyhqxREREWb4yR/wBhmr8Sr2y9meaytu7ZvJMW2+Imr8QlqbMc0sLbO5LSFRLVKvRsMpRrnNLnVaSD6BvBoprbPmIvAVY616ZpLSTo+ilrMtGHMQxEhklpJGkUuUaWJ0TsLtam09QydmNmpda5rsq3jA3m78zfqp9nbcKqtn9qeYWbWX7aFrG/yCvZdm7kVlINq3mP7W2rJr9AREWV4fb8f+Vv0Wis7YBY+2f3R5BTGK7+p/x/7FFtb/D3+ynWB/s9vuqvaVoRhGigRH+u73zyirCKJmBugalTTzyiV3zHWfM71oeAkVzpRpcS45TtJNTf0qktBoExAWoshxdTAuN+kqwqErNZvjJ3xD1fiVe2XszzWVt3bN5Ji23xE1fiEtTZjmlhbZ3JaQqJapYlantousd/IrWRbNvIL8/n2ruZ/taRgE4CSaSaAOdU9aorQF893JaqxyBSAneVMf8ALS/xWfuCi+BJwlT/AIqHiH8qHw9cDJOINQXNoetSrPF04HNQLYINISN4Wb2X7aFrG/yCvZdm7kVlYNq3mP7Wg4cW5HljBEIgZQdWrQbsmn1KpaCmjmDsflctPa1bLTFnh+d/2UfgnhNMx5lsOI4Fpa4kBoFwXaso4ooi5o0qNZ1ozzzhjzouUPh9vx/5W/RSrO2AUG2f3R5BTGK7+p/x/wCxRbW/w9/sp1gf7Pb7qnWp7aLrHfyKtItm3kFQz7V3M/2tJxf7zb+Z31VDaO3K1djftRzKsigq1Wb4yd8Q9X4lXtl7M81lbd2zeSYtt8RNX4hLU2Y5pYW2dyWkKiWqWUWhg3NuixHCC4gvcQdFxcelaOOrhDAC7yWLms6pMjiGHWVcLAs+Kyz3wnsIeQ+jeHTcqyolY6pDgdGhXtHBIyiMbhp06FR9rE58B3d91bfGQcSz2W1XAVeLfs+K+z2QmMJeAyreHRSqqaeVjakuJ0aVoayCR9EI2jTo0Kn2fg3Ntiw3GC4APaSdFwcFZyVcJYQHeSoobOqRI0lh1hWXGBZceOYGaYX5IfWlNFS2l/yKgWdNHGHYzdqVvbNNLMWeG2+6/wCyjcDbDmYU018SE5rQ1wqacIXetqYnxENdeVFsujniqA57bhcv3DKw5mLNOfDhOc0taKinAEoqmJkQDnXFLUo55aguY28XKTxfWXGgZ/OsLMrN5NeGmcrd8wo9ozMkw4Dfdf8AZS7GppYcfiNuvu+6rFoYNzbosRwguIL3EHRcXFWEdXCGAF3kqeazqkyOIYdZV6wMk4kKWayI0tdlOND0lVFdI18pLTeFo7LifFThrxcbyp1Q1YrN8ZO+Ier8Sr2y9meaytu7ZvJMW2+Imr8QlqbMc0sLbO5KzWnb0dj3w2SkR4GgPB0HReNCr4qaNzQ4yAfRW89bMxxY2In6/gXDZ+EM4yG1sSUixHi991dPFRdpKWFziWyADco0NdUsYA+Ik7/wL8tLCCcfDLYUpFhuNz76dVF7FSwNde54I3JPXVT2EMiIO/8AAuiHhLMgAGRik00mvlXM0cV+0C6C0ZwNMJ/PZcs7b8650MslYrGtdV7b8saNF2jhXSOlgAIc8G/V9FxlrqtzmlsRAGv69F17Z5jmMX93lXP4OP1Qu+Yz+gfz2XJ/z87nsvYsXN5NM3/dyq0XT4WDw8OMX71x+Oq/FxeEcN2r6777l17Z5jmMX93lXP4OP1Qu2Yz+gfz2XJJW/OtdEL5WK9rnVY27IGnRdp4F0kpYCAGvAu1/VcIq6ra5xdESDq+nRdUTCWZIIEjFBpoNfKuYo4r9oF2NozkaIT+ey8LPwhnGQ2tiSkWI8Xvurp4qL7kpYXOJbIANy5w11SxgD4iTv/Avy0sIJx8MthSkWG43Pvp1UXsVLA117ngjck9dVPYQyIg7/wAC77Mt6O97Ib5SIwHQXk6BovOhcJaaNrS4SA/RSYK2Z7gx0RH1/AqzjJ3xD1fiVYWXszzVRbu2byTFtviJq/EJamzHNLC2zuS0hUS1SIiIiIi8Ic5Dc4sD2lw90OFV9mNwF5GhcxKwuwgi9e6+F0REREREREREXhEnIbXBhe0ONwLhVfYjcReBoXMysBwki9e6+F0Wb4yd8Q9X4lXtl7M81lbd2zeSYtt8RNX4hLU2Y5pYW2dyWjRYgaC5xoAKkngAVGASbgtS5waLzqUDK4Yyj4ghhzhU0DnNo0n5qY+gma3Fcq2O1qZ78APuumcwllIXrRWk8TfSPcubKOZ+pq7S2jTR63fdQtpYTxI8N7JWBFNWkZylAOkX17lLio2xvBlcOSgT2k+aNzYIydGvUq7M7EZLwXyznbJBB0VrUaTlDiU1vjOlcJB8iq3/AAzYGOhP/otCsq24EwPw3gnhadDh1Klmp5Iv1BaanrIZx8h9lIrgpSIiIiIijrVtuBLj8R4B4GjS49S7w08kp+UKLUVkMA+c+yz2W2I6XjPmXO2SSTprWp0jJHErp3jNlaIx8izLPhnQPdMf/RaHg/nNjQc7XLyBWt/X00oqSpw+K7DqvWno8fgMx67lR8ZO+Ier8Srey9meaz1u7ZvJMW2+Imr8QlqbMc0sLbO5K9W3JmNAiwmmhc0gHpVRBII5A4+S0VVEZYXMHmFT48pMTEGFJ7FzZYRlRTTJAHC35qza+KJ7psd9/kqN8U88TafwsN2tytsnYctC9SEwdNKnvVa+plf+pyuoqKCP9LQpFcFKXhDk4bXF7WNDjeQ0VX2ZHEXE6FzETGnEAL1GWrg1AjnKoYcTgezQa9PGu8NZJHo1jcVEqLOhm+bU7eFHbKn5P2rdkwh77dDwOkLvgp5/0nCd3koviVdJ+sY27xrXa3C6TzeczlP7aHK/RcvgZ8WG5SBatNgx4vbz/hHYXSebzmc/80OV+ifAz4sNyG1abBjxe3n/AAuLZU/OezbsaEffdpeR0BdcFPB+o4ju8lH8Srq/0DA3edakbKwagQDlUMSJwvfpNejiXCaskk0ahuClU9nQw/NrdvKk4knDc4PcxpcLiWiq4CRwFwOhSzExxxEC9e6+F0Wb4yd8Q9X4lXtl7M81lbd2zeSYtt8RNX4hLU2Y5pYW2dyWkKiWqREREREREREREVSwhs/NTMKabAzjACIjWtFa8DqcKsqaXHE6IuuPl/xUtbB4c7ZwzEPMD+0wes/OzMWadAzbCAIbXNFa8LqcCVMuCJsQdefP/iUUHiTunLMI8gf7VtVarpERERERZvjJ3xD1fiVe2XszzWVt3bN5KvWPaj5aIIjKVuINxHEVNnhbM3C5VlLUvp5MbVa90R3Nx2vlVdlQ4undXOfn0+vZN0R3Nx2vlTKhx9O6Z+fT69k3RHc3Ha+VMqHH07pn59Pr2TdEdzcdr5UyocfTumfn0+vZN0R3Nx2vlTKhx9O6Z+fT69k3RHc3Ha+VMqHH07pn59Pr2TdEdzcdr5UyocXTumfn0+vZN0R3Nx2vlTKhx9O6Z+fT69k3RHc3Ha+VMqHH07pn59Pr2TdEdzcdr5UyocfTumfn0+vZN0R3Nx2vlTKhx9O6Z+fT69k3RHc3Ha+VMqHH07pn59Pr2TdEdzcdp5UyocXTumfn0+vZVS2LUfMxDEfStwAuA4grGCFsLMLVTVVS+okxuXhOyzoUR8N17XEHq4V9seHtDh5rlLG6J5Y7WF4r7XNERERERERERaPsCQ2DlUZTN1y9GVlU+teBUXi1HxF311fRavwKT4O/Rq1+d6zhXqyiIiIiIiIiIi9pKWdFiMht9ZzgB18K+HvDGlx8l0ijdK8MbrK1a3cGoE16TqteNGW2/r41nKeskh0DSNy2dZZ0VTpdoO9QO523457MfdTc1PD1VbkDfU6d03O2/HPZj7pmp4eqZAPU6d03O2/HPZj7pmp4eqZAPU6d03O2/HPZj7pmp4eqZAPU6d1C4T4NMlGNdni9zjQNyANAvN/yUqlrHTuIw3AKBX2cylYDjvJ8ru6ranqpRF6iLxWTBjBpk2xzs8WOaaFuQDoNxv8AmoFVWOgcBhvBVtQWcyqaTjuI8ru6mtztvxz2Y+6i5qeHqp+QD1OndNztvxz2Y+6ZqeHqmQD1OndNztvxz2Y+6ZqeHqmQD1OndNztvxz2Y+6ZqeHqmQN9Tp3U9YWDUCV9JtXPIpluv+Q4lCqKySbQdA3Kyo7OiptLdJ3qaUVT0RERERERFk+Glp5+ZdQ+iz0G9V5/VaShh8OIX6zpWLtSp8ac3ahoCgVMVaiIiIp3Ay08xMtqfRf6Duu4/qoddD4kRu1jSrKy6nwZxfqOgrWVm1tERERERERERERERERFxW1Ee2BFMMVeGHJAvrTgXWANMjQ7Veo9U57YXFmu5YsVq1gkReIiIiIEXq2mxYj3QIRiCjywZQN9acKyk4aJHBuq9b2lc90LS/Xcu1clIREREREX/9k="/>
          <p:cNvSpPr>
            <a:spLocks noChangeAspect="1" noChangeArrowheads="1"/>
          </p:cNvSpPr>
          <p:nvPr/>
        </p:nvSpPr>
        <p:spPr bwMode="auto">
          <a:xfrm>
            <a:off x="2289175" y="465138"/>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rgbClr val="292934"/>
              </a:solidFill>
            </a:endParaRPr>
          </a:p>
        </p:txBody>
      </p:sp>
      <p:grpSp>
        <p:nvGrpSpPr>
          <p:cNvPr id="20" name="Group 19"/>
          <p:cNvGrpSpPr/>
          <p:nvPr/>
        </p:nvGrpSpPr>
        <p:grpSpPr>
          <a:xfrm>
            <a:off x="1521991" y="1541363"/>
            <a:ext cx="2776149" cy="4054835"/>
            <a:chOff x="2043970" y="1755379"/>
            <a:chExt cx="2776149" cy="4054835"/>
          </a:xfrm>
        </p:grpSpPr>
        <p:sp>
          <p:nvSpPr>
            <p:cNvPr id="9" name="TextBox 8"/>
            <p:cNvSpPr txBox="1"/>
            <p:nvPr/>
          </p:nvSpPr>
          <p:spPr>
            <a:xfrm>
              <a:off x="2436628" y="4310886"/>
              <a:ext cx="2171700" cy="461665"/>
            </a:xfrm>
            <a:prstGeom prst="rect">
              <a:avLst/>
            </a:prstGeom>
            <a:noFill/>
          </p:spPr>
          <p:txBody>
            <a:bodyPr wrap="square" rtlCol="0">
              <a:spAutoFit/>
            </a:bodyPr>
            <a:lstStyle/>
            <a:p>
              <a:pPr algn="ctr"/>
              <a:r>
                <a:rPr lang="en-US" sz="2400" dirty="0">
                  <a:solidFill>
                    <a:prstClr val="black"/>
                  </a:solidFill>
                </a:rPr>
                <a:t>Web Metrics</a:t>
              </a:r>
            </a:p>
          </p:txBody>
        </p:sp>
        <p:grpSp>
          <p:nvGrpSpPr>
            <p:cNvPr id="2" name="Group 1"/>
            <p:cNvGrpSpPr/>
            <p:nvPr/>
          </p:nvGrpSpPr>
          <p:grpSpPr>
            <a:xfrm>
              <a:off x="2043970" y="5348549"/>
              <a:ext cx="2776149" cy="461665"/>
              <a:chOff x="1260391" y="5582757"/>
              <a:chExt cx="3701532" cy="461665"/>
            </a:xfrm>
          </p:grpSpPr>
          <p:sp>
            <p:nvSpPr>
              <p:cNvPr id="12" name="TextBox 11"/>
              <p:cNvSpPr txBox="1"/>
              <p:nvPr/>
            </p:nvSpPr>
            <p:spPr>
              <a:xfrm>
                <a:off x="1260391" y="5582757"/>
                <a:ext cx="1507523" cy="461665"/>
              </a:xfrm>
              <a:prstGeom prst="rect">
                <a:avLst/>
              </a:prstGeom>
              <a:noFill/>
            </p:spPr>
            <p:txBody>
              <a:bodyPr wrap="square" rtlCol="0">
                <a:spAutoFit/>
              </a:bodyPr>
              <a:lstStyle/>
              <a:p>
                <a:pPr algn="ctr"/>
                <a:r>
                  <a:rPr lang="en-US" sz="2400" dirty="0">
                    <a:solidFill>
                      <a:srgbClr val="00B0F0"/>
                    </a:solidFill>
                  </a:rPr>
                  <a:t>View</a:t>
                </a:r>
              </a:p>
            </p:txBody>
          </p:sp>
          <p:sp>
            <p:nvSpPr>
              <p:cNvPr id="13" name="TextBox 12"/>
              <p:cNvSpPr txBox="1"/>
              <p:nvPr/>
            </p:nvSpPr>
            <p:spPr>
              <a:xfrm>
                <a:off x="3454400" y="5582757"/>
                <a:ext cx="1507523" cy="461665"/>
              </a:xfrm>
              <a:prstGeom prst="rect">
                <a:avLst/>
              </a:prstGeom>
              <a:noFill/>
            </p:spPr>
            <p:txBody>
              <a:bodyPr wrap="square" rtlCol="0">
                <a:spAutoFit/>
              </a:bodyPr>
              <a:lstStyle/>
              <a:p>
                <a:pPr algn="ctr"/>
                <a:r>
                  <a:rPr lang="en-US" sz="2400" dirty="0">
                    <a:solidFill>
                      <a:srgbClr val="00B0F0"/>
                    </a:solidFill>
                  </a:rPr>
                  <a:t>Use</a:t>
                </a:r>
              </a:p>
            </p:txBody>
          </p:sp>
        </p:grpSp>
        <p:pic>
          <p:nvPicPr>
            <p:cNvPr id="1036" name="Picture 12" descr="https://encrypted-tbn2.gstatic.com/images?q=tbn:ANd9GcQD7qyJdJ8F4kfomjh37HvTFNmCIvzqcfzQ_ypjvEIEyhVWsQgfb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50917" y="1755379"/>
              <a:ext cx="2143125" cy="214312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 name="Group 3"/>
          <p:cNvGrpSpPr/>
          <p:nvPr/>
        </p:nvGrpSpPr>
        <p:grpSpPr>
          <a:xfrm>
            <a:off x="5820131" y="1541363"/>
            <a:ext cx="4849877" cy="4054835"/>
            <a:chOff x="5696282" y="1755379"/>
            <a:chExt cx="4849877" cy="4054835"/>
          </a:xfrm>
        </p:grpSpPr>
        <p:sp>
          <p:nvSpPr>
            <p:cNvPr id="10" name="TextBox 9"/>
            <p:cNvSpPr txBox="1"/>
            <p:nvPr/>
          </p:nvSpPr>
          <p:spPr>
            <a:xfrm>
              <a:off x="7002693" y="4126220"/>
              <a:ext cx="2237057" cy="830997"/>
            </a:xfrm>
            <a:prstGeom prst="rect">
              <a:avLst/>
            </a:prstGeom>
            <a:noFill/>
          </p:spPr>
          <p:txBody>
            <a:bodyPr wrap="square" rtlCol="0">
              <a:spAutoFit/>
            </a:bodyPr>
            <a:lstStyle/>
            <a:p>
              <a:pPr algn="ctr"/>
              <a:r>
                <a:rPr lang="en-US" sz="2400" dirty="0">
                  <a:solidFill>
                    <a:prstClr val="black"/>
                  </a:solidFill>
                </a:rPr>
                <a:t>Social Media Metrics</a:t>
              </a: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09090" y="1755379"/>
              <a:ext cx="3624263" cy="1960667"/>
            </a:xfrm>
            <a:prstGeom prst="rect">
              <a:avLst/>
            </a:prstGeom>
          </p:spPr>
        </p:pic>
        <p:grpSp>
          <p:nvGrpSpPr>
            <p:cNvPr id="11" name="Group 10"/>
            <p:cNvGrpSpPr/>
            <p:nvPr/>
          </p:nvGrpSpPr>
          <p:grpSpPr>
            <a:xfrm>
              <a:off x="5696282" y="5348549"/>
              <a:ext cx="4849877" cy="461665"/>
              <a:chOff x="4197407" y="5186781"/>
              <a:chExt cx="4849877" cy="461665"/>
            </a:xfrm>
          </p:grpSpPr>
          <p:sp>
            <p:nvSpPr>
              <p:cNvPr id="14" name="TextBox 13"/>
              <p:cNvSpPr txBox="1"/>
              <p:nvPr/>
            </p:nvSpPr>
            <p:spPr>
              <a:xfrm>
                <a:off x="4197407" y="5186781"/>
                <a:ext cx="1035613" cy="461665"/>
              </a:xfrm>
              <a:prstGeom prst="rect">
                <a:avLst/>
              </a:prstGeom>
              <a:noFill/>
            </p:spPr>
            <p:txBody>
              <a:bodyPr wrap="square" rtlCol="0">
                <a:spAutoFit/>
              </a:bodyPr>
              <a:lstStyle/>
              <a:p>
                <a:pPr algn="ctr"/>
                <a:r>
                  <a:rPr lang="en-US" sz="2400" dirty="0">
                    <a:solidFill>
                      <a:srgbClr val="00B0F0"/>
                    </a:solidFill>
                  </a:rPr>
                  <a:t>Share</a:t>
                </a:r>
              </a:p>
            </p:txBody>
          </p:sp>
          <p:sp>
            <p:nvSpPr>
              <p:cNvPr id="16" name="TextBox 15"/>
              <p:cNvSpPr txBox="1"/>
              <p:nvPr/>
            </p:nvSpPr>
            <p:spPr>
              <a:xfrm>
                <a:off x="5368245" y="5186781"/>
                <a:ext cx="1961199" cy="461665"/>
              </a:xfrm>
              <a:prstGeom prst="rect">
                <a:avLst/>
              </a:prstGeom>
              <a:noFill/>
            </p:spPr>
            <p:txBody>
              <a:bodyPr wrap="square" rtlCol="0">
                <a:spAutoFit/>
              </a:bodyPr>
              <a:lstStyle/>
              <a:p>
                <a:pPr algn="ctr"/>
                <a:r>
                  <a:rPr lang="en-US" sz="2400" dirty="0">
                    <a:solidFill>
                      <a:srgbClr val="00B0F0"/>
                    </a:solidFill>
                  </a:rPr>
                  <a:t>Recommend</a:t>
                </a:r>
              </a:p>
            </p:txBody>
          </p:sp>
          <p:sp>
            <p:nvSpPr>
              <p:cNvPr id="18" name="TextBox 17"/>
              <p:cNvSpPr txBox="1"/>
              <p:nvPr/>
            </p:nvSpPr>
            <p:spPr>
              <a:xfrm>
                <a:off x="7464669" y="5186781"/>
                <a:ext cx="1582615" cy="461665"/>
              </a:xfrm>
              <a:prstGeom prst="rect">
                <a:avLst/>
              </a:prstGeom>
              <a:noFill/>
            </p:spPr>
            <p:txBody>
              <a:bodyPr wrap="square" rtlCol="0">
                <a:spAutoFit/>
              </a:bodyPr>
              <a:lstStyle/>
              <a:p>
                <a:pPr algn="ctr"/>
                <a:r>
                  <a:rPr lang="en-US" sz="2400" dirty="0">
                    <a:solidFill>
                      <a:srgbClr val="00B0F0"/>
                    </a:solidFill>
                  </a:rPr>
                  <a:t>Discuss</a:t>
                </a:r>
              </a:p>
            </p:txBody>
          </p:sp>
        </p:grpSp>
      </p:grpSp>
      <p:sp>
        <p:nvSpPr>
          <p:cNvPr id="19" name="Title 1"/>
          <p:cNvSpPr txBox="1">
            <a:spLocks/>
          </p:cNvSpPr>
          <p:nvPr/>
        </p:nvSpPr>
        <p:spPr>
          <a:xfrm>
            <a:off x="609600" y="375118"/>
            <a:ext cx="10972800" cy="91440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solidFill>
                  <a:schemeClr val="accent6"/>
                </a:solidFill>
              </a:rPr>
              <a:t>Altmetrics</a:t>
            </a:r>
          </a:p>
        </p:txBody>
      </p:sp>
      <p:sp>
        <p:nvSpPr>
          <p:cNvPr id="3" name="TextBox 2"/>
          <p:cNvSpPr txBox="1"/>
          <p:nvPr/>
        </p:nvSpPr>
        <p:spPr>
          <a:xfrm>
            <a:off x="3751634" y="6128055"/>
            <a:ext cx="4688732" cy="461665"/>
          </a:xfrm>
          <a:prstGeom prst="rect">
            <a:avLst/>
          </a:prstGeom>
          <a:solidFill>
            <a:srgbClr val="C00000"/>
          </a:solidFill>
          <a:ln>
            <a:solidFill>
              <a:srgbClr val="C00000"/>
            </a:solidFill>
          </a:ln>
        </p:spPr>
        <p:style>
          <a:lnRef idx="0">
            <a:schemeClr val="accent4"/>
          </a:lnRef>
          <a:fillRef idx="3">
            <a:schemeClr val="accent4"/>
          </a:fillRef>
          <a:effectRef idx="3">
            <a:schemeClr val="accent4"/>
          </a:effectRef>
          <a:fontRef idx="minor">
            <a:schemeClr val="lt1"/>
          </a:fontRef>
        </p:style>
        <p:txBody>
          <a:bodyPr wrap="square" rtlCol="0">
            <a:spAutoFit/>
          </a:bodyPr>
          <a:lstStyle/>
          <a:p>
            <a:pPr algn="ctr"/>
            <a:r>
              <a:rPr lang="en-US" sz="2400" b="1" dirty="0" smtClean="0"/>
              <a:t>*Altmetrics are item-level metrics</a:t>
            </a:r>
            <a:endParaRPr lang="en-US" sz="2400" b="1" dirty="0"/>
          </a:p>
        </p:txBody>
      </p:sp>
    </p:spTree>
    <p:extLst>
      <p:ext uri="{BB962C8B-B14F-4D97-AF65-F5344CB8AC3E}">
        <p14:creationId xmlns:p14="http://schemas.microsoft.com/office/powerpoint/2010/main" val="14320651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914400"/>
          </a:xfrm>
        </p:spPr>
        <p:txBody>
          <a:bodyPr>
            <a:normAutofit/>
          </a:bodyPr>
          <a:lstStyle/>
          <a:p>
            <a:pPr algn="l"/>
            <a:r>
              <a:rPr lang="en-US" b="1" dirty="0" smtClean="0">
                <a:solidFill>
                  <a:schemeClr val="accent6"/>
                </a:solidFill>
              </a:rPr>
              <a:t>Benefits of Altmetrics</a:t>
            </a:r>
            <a:endParaRPr lang="en-US" b="1" dirty="0">
              <a:solidFill>
                <a:schemeClr val="accent6"/>
              </a:solidFill>
            </a:endParaRPr>
          </a:p>
        </p:txBody>
      </p:sp>
      <p:sp>
        <p:nvSpPr>
          <p:cNvPr id="3" name="Content Placeholder 2"/>
          <p:cNvSpPr>
            <a:spLocks noGrp="1"/>
          </p:cNvSpPr>
          <p:nvPr>
            <p:ph idx="1"/>
          </p:nvPr>
        </p:nvSpPr>
        <p:spPr>
          <a:xfrm>
            <a:off x="838200" y="1585609"/>
            <a:ext cx="10515600" cy="4591354"/>
          </a:xfrm>
        </p:spPr>
        <p:txBody>
          <a:bodyPr>
            <a:normAutofit/>
          </a:bodyPr>
          <a:lstStyle/>
          <a:p>
            <a:r>
              <a:rPr lang="en-US" dirty="0"/>
              <a:t>Supplement traditional metrics</a:t>
            </a:r>
          </a:p>
          <a:p>
            <a:r>
              <a:rPr lang="en-US" dirty="0"/>
              <a:t>Scope extends beyond the formal published scholarly record (journals &amp; books)</a:t>
            </a:r>
          </a:p>
          <a:p>
            <a:r>
              <a:rPr lang="en-US" dirty="0"/>
              <a:t>Timeframe: immediate to short-term impact</a:t>
            </a:r>
          </a:p>
          <a:p>
            <a:r>
              <a:rPr lang="en-US" dirty="0" smtClean="0"/>
              <a:t>Sources: social media platforms where people interact with content and each other on a daily basis (e.g., where people live)</a:t>
            </a:r>
            <a:endParaRPr lang="en-US" dirty="0"/>
          </a:p>
          <a:p>
            <a:r>
              <a:rPr lang="en-US" dirty="0" smtClean="0"/>
              <a:t>DO </a:t>
            </a:r>
            <a:r>
              <a:rPr lang="en-US" dirty="0"/>
              <a:t>capture and link to qualitative data (ex: blog snippets, tweet content)</a:t>
            </a:r>
          </a:p>
        </p:txBody>
      </p:sp>
    </p:spTree>
    <p:extLst>
      <p:ext uri="{BB962C8B-B14F-4D97-AF65-F5344CB8AC3E}">
        <p14:creationId xmlns:p14="http://schemas.microsoft.com/office/powerpoint/2010/main" val="24347742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914400"/>
          </a:xfrm>
        </p:spPr>
        <p:txBody>
          <a:bodyPr>
            <a:normAutofit/>
          </a:bodyPr>
          <a:lstStyle/>
          <a:p>
            <a:r>
              <a:rPr lang="en-US" b="1" dirty="0">
                <a:solidFill>
                  <a:schemeClr val="accent6"/>
                </a:solidFill>
              </a:rPr>
              <a:t>Sources of Altmetrics</a:t>
            </a:r>
            <a:endParaRPr lang="en-US" b="1" dirty="0">
              <a:solidFill>
                <a:schemeClr val="accent6"/>
              </a:solidFill>
            </a:endParaRPr>
          </a:p>
        </p:txBody>
      </p:sp>
      <p:sp>
        <p:nvSpPr>
          <p:cNvPr id="3" name="Content Placeholder 2"/>
          <p:cNvSpPr>
            <a:spLocks noGrp="1"/>
          </p:cNvSpPr>
          <p:nvPr>
            <p:ph idx="1"/>
          </p:nvPr>
        </p:nvSpPr>
        <p:spPr>
          <a:xfrm>
            <a:off x="838200" y="1478604"/>
            <a:ext cx="10515600" cy="4698359"/>
          </a:xfrm>
        </p:spPr>
        <p:txBody>
          <a:bodyPr numCol="1">
            <a:noAutofit/>
          </a:bodyPr>
          <a:lstStyle/>
          <a:p>
            <a:r>
              <a:rPr lang="en-US" dirty="0"/>
              <a:t>Publishers</a:t>
            </a:r>
          </a:p>
          <a:p>
            <a:r>
              <a:rPr lang="en-US" dirty="0" smtClean="0"/>
              <a:t>Aggregation </a:t>
            </a:r>
            <a:r>
              <a:rPr lang="en-US" dirty="0"/>
              <a:t>services</a:t>
            </a:r>
          </a:p>
          <a:p>
            <a:pPr lvl="1">
              <a:spcBef>
                <a:spcPts val="1000"/>
              </a:spcBef>
            </a:pPr>
            <a:r>
              <a:rPr lang="en-US" dirty="0"/>
              <a:t>Impact Story: </a:t>
            </a:r>
            <a:r>
              <a:rPr lang="en-US" dirty="0">
                <a:hlinkClick r:id="rId3"/>
              </a:rPr>
              <a:t>http://impactstory.org/</a:t>
            </a:r>
            <a:endParaRPr lang="en-US" dirty="0"/>
          </a:p>
          <a:p>
            <a:pPr lvl="1">
              <a:spcBef>
                <a:spcPts val="1000"/>
              </a:spcBef>
            </a:pPr>
            <a:r>
              <a:rPr lang="en-US" dirty="0"/>
              <a:t>Altmetric.com: </a:t>
            </a:r>
            <a:r>
              <a:rPr lang="en-US" dirty="0">
                <a:hlinkClick r:id="rId4"/>
              </a:rPr>
              <a:t>http://www.altmetric.com/</a:t>
            </a:r>
            <a:endParaRPr lang="en-US" dirty="0"/>
          </a:p>
          <a:p>
            <a:pPr lvl="1">
              <a:spcBef>
                <a:spcPts val="1000"/>
              </a:spcBef>
            </a:pPr>
            <a:r>
              <a:rPr lang="en-US" dirty="0"/>
              <a:t>Plum Analytics: </a:t>
            </a:r>
            <a:r>
              <a:rPr lang="en-US" dirty="0">
                <a:hlinkClick r:id="rId5"/>
              </a:rPr>
              <a:t>https://plu.mx/g/samples</a:t>
            </a:r>
            <a:r>
              <a:rPr lang="en-US" dirty="0"/>
              <a:t> </a:t>
            </a:r>
          </a:p>
          <a:p>
            <a:r>
              <a:rPr lang="en-US" dirty="0" smtClean="0"/>
              <a:t>Subject </a:t>
            </a:r>
            <a:r>
              <a:rPr lang="en-US" dirty="0"/>
              <a:t>repositories</a:t>
            </a:r>
          </a:p>
          <a:p>
            <a:pPr lvl="1">
              <a:spcBef>
                <a:spcPts val="1000"/>
              </a:spcBef>
            </a:pPr>
            <a:r>
              <a:rPr lang="en-US" dirty="0" err="1"/>
              <a:t>PubMedCentral</a:t>
            </a:r>
            <a:r>
              <a:rPr lang="en-US" dirty="0"/>
              <a:t> (PMC)</a:t>
            </a:r>
          </a:p>
          <a:p>
            <a:pPr lvl="1">
              <a:spcBef>
                <a:spcPts val="1000"/>
              </a:spcBef>
            </a:pPr>
            <a:r>
              <a:rPr lang="en-US" dirty="0" err="1"/>
              <a:t>arXiv</a:t>
            </a:r>
            <a:endParaRPr lang="en-US" dirty="0"/>
          </a:p>
          <a:p>
            <a:pPr lvl="1">
              <a:spcBef>
                <a:spcPts val="1000"/>
              </a:spcBef>
            </a:pPr>
            <a:r>
              <a:rPr lang="en-US" dirty="0"/>
              <a:t>SSRN</a:t>
            </a:r>
          </a:p>
          <a:p>
            <a:r>
              <a:rPr lang="en-US" dirty="0" smtClean="0"/>
              <a:t>Institutional repositories</a:t>
            </a:r>
            <a:endParaRPr lang="en-US" dirty="0"/>
          </a:p>
        </p:txBody>
      </p:sp>
    </p:spTree>
    <p:extLst>
      <p:ext uri="{BB962C8B-B14F-4D97-AF65-F5344CB8AC3E}">
        <p14:creationId xmlns:p14="http://schemas.microsoft.com/office/powerpoint/2010/main" val="29908642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14400"/>
          </a:xfrm>
        </p:spPr>
        <p:txBody>
          <a:bodyPr/>
          <a:lstStyle/>
          <a:p>
            <a:r>
              <a:rPr lang="en-US" b="1" dirty="0" smtClean="0">
                <a:solidFill>
                  <a:schemeClr val="accent6"/>
                </a:solidFill>
              </a:rPr>
              <a:t>Responsible Use of Altmetrics</a:t>
            </a:r>
            <a:endParaRPr lang="en-US" dirty="0"/>
          </a:p>
        </p:txBody>
      </p:sp>
      <p:sp>
        <p:nvSpPr>
          <p:cNvPr id="3" name="Content Placeholder 2"/>
          <p:cNvSpPr>
            <a:spLocks noGrp="1"/>
          </p:cNvSpPr>
          <p:nvPr>
            <p:ph idx="1"/>
          </p:nvPr>
        </p:nvSpPr>
        <p:spPr>
          <a:xfrm>
            <a:off x="838200" y="1554480"/>
            <a:ext cx="10515600" cy="4622483"/>
          </a:xfrm>
        </p:spPr>
        <p:txBody>
          <a:bodyPr/>
          <a:lstStyle/>
          <a:p>
            <a:r>
              <a:rPr lang="en-US" dirty="0" smtClean="0"/>
              <a:t>Altmetrics aren’t alternative to citation-based indicators, they are complementary</a:t>
            </a:r>
          </a:p>
          <a:p>
            <a:r>
              <a:rPr lang="en-US" dirty="0" smtClean="0"/>
              <a:t>Start with the story, then use metrics to support your narrative</a:t>
            </a:r>
          </a:p>
          <a:p>
            <a:r>
              <a:rPr lang="en-US" dirty="0" smtClean="0"/>
              <a:t>Present metrics in context </a:t>
            </a:r>
          </a:p>
          <a:p>
            <a:r>
              <a:rPr lang="en-US" dirty="0" smtClean="0"/>
              <a:t>Present metrics along with qualitative evidence</a:t>
            </a:r>
          </a:p>
          <a:p>
            <a:r>
              <a:rPr lang="en-US" dirty="0" smtClean="0"/>
              <a:t>Consider using normalized metrics when available</a:t>
            </a:r>
          </a:p>
          <a:p>
            <a:r>
              <a:rPr lang="en-US" dirty="0" smtClean="0"/>
              <a:t>Both citation metrics and altmetrics can be used as indicators of various types of impact, if used appropriately</a:t>
            </a:r>
            <a:endParaRPr lang="en-US" dirty="0"/>
          </a:p>
        </p:txBody>
      </p:sp>
    </p:spTree>
    <p:extLst>
      <p:ext uri="{BB962C8B-B14F-4D97-AF65-F5344CB8AC3E}">
        <p14:creationId xmlns:p14="http://schemas.microsoft.com/office/powerpoint/2010/main" val="13116541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14400"/>
          </a:xfrm>
        </p:spPr>
        <p:txBody>
          <a:bodyPr/>
          <a:lstStyle/>
          <a:p>
            <a:r>
              <a:rPr lang="en-US" b="1" dirty="0" smtClean="0">
                <a:solidFill>
                  <a:schemeClr val="accent6"/>
                </a:solidFill>
              </a:rPr>
              <a:t>Try it out</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Sign up for an </a:t>
            </a:r>
            <a:r>
              <a:rPr lang="en-US" dirty="0"/>
              <a:t>ORCID</a:t>
            </a:r>
          </a:p>
          <a:p>
            <a:pPr marL="514350" indent="-514350">
              <a:buFont typeface="+mj-lt"/>
              <a:buAutoNum type="arabicPeriod"/>
            </a:pPr>
            <a:r>
              <a:rPr lang="en-US" dirty="0" smtClean="0"/>
              <a:t>Connect your ORCID </a:t>
            </a:r>
            <a:r>
              <a:rPr lang="en-US" dirty="0"/>
              <a:t>&amp; Twitter </a:t>
            </a:r>
            <a:r>
              <a:rPr lang="en-US" dirty="0" smtClean="0"/>
              <a:t>account to </a:t>
            </a:r>
            <a:r>
              <a:rPr lang="en-US" dirty="0" err="1"/>
              <a:t>ImpactStory</a:t>
            </a:r>
            <a:r>
              <a:rPr lang="en-US" dirty="0"/>
              <a:t> profile</a:t>
            </a:r>
          </a:p>
          <a:p>
            <a:pPr marL="514350" indent="-514350">
              <a:buFont typeface="+mj-lt"/>
              <a:buAutoNum type="arabicPeriod"/>
            </a:pPr>
            <a:r>
              <a:rPr lang="en-US" dirty="0" smtClean="0"/>
              <a:t>Get </a:t>
            </a:r>
            <a:r>
              <a:rPr lang="en-US" dirty="0"/>
              <a:t>DOI for your </a:t>
            </a:r>
            <a:r>
              <a:rPr lang="en-US" dirty="0" smtClean="0"/>
              <a:t>scholarship, if they don’t already have them</a:t>
            </a:r>
            <a:endParaRPr lang="en-US" dirty="0"/>
          </a:p>
          <a:p>
            <a:pPr marL="514350" indent="-514350">
              <a:buFont typeface="+mj-lt"/>
              <a:buAutoNum type="arabicPeriod"/>
            </a:pPr>
            <a:r>
              <a:rPr lang="en-US" dirty="0" smtClean="0"/>
              <a:t>Engage </a:t>
            </a:r>
            <a:r>
              <a:rPr lang="en-US" dirty="0"/>
              <a:t>with people online about your </a:t>
            </a:r>
            <a:r>
              <a:rPr lang="en-US" dirty="0" smtClean="0"/>
              <a:t>scholarship</a:t>
            </a:r>
          </a:p>
          <a:p>
            <a:pPr marL="514350" indent="-514350">
              <a:buFont typeface="+mj-lt"/>
              <a:buAutoNum type="arabicPeriod"/>
            </a:pPr>
            <a:r>
              <a:rPr lang="en-US" dirty="0" smtClean="0"/>
              <a:t>Review your metrics for authenticity, completeness, accuracy</a:t>
            </a:r>
          </a:p>
          <a:p>
            <a:pPr marL="514350" indent="-514350">
              <a:buFont typeface="+mj-lt"/>
              <a:buAutoNum type="arabicPeriod"/>
            </a:pPr>
            <a:r>
              <a:rPr lang="en-US" dirty="0" smtClean="0"/>
              <a:t>Reflect how these metrics reflect your scholarship, engagement, professional goals</a:t>
            </a:r>
            <a:endParaRPr lang="en-US" dirty="0"/>
          </a:p>
          <a:p>
            <a:pPr marL="514350" indent="-514350">
              <a:buFont typeface="+mj-lt"/>
              <a:buAutoNum type="arabicPeriod"/>
            </a:pPr>
            <a:endParaRPr lang="en-US" dirty="0"/>
          </a:p>
        </p:txBody>
      </p:sp>
    </p:spTree>
    <p:extLst>
      <p:ext uri="{BB962C8B-B14F-4D97-AF65-F5344CB8AC3E}">
        <p14:creationId xmlns:p14="http://schemas.microsoft.com/office/powerpoint/2010/main" val="184697819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14400"/>
          </a:xfrm>
        </p:spPr>
        <p:txBody>
          <a:bodyPr>
            <a:normAutofit/>
          </a:bodyPr>
          <a:lstStyle/>
          <a:p>
            <a:r>
              <a:rPr lang="en-US" b="1" dirty="0" smtClean="0">
                <a:solidFill>
                  <a:schemeClr val="accent6"/>
                </a:solidFill>
              </a:rPr>
              <a:t>Resources</a:t>
            </a:r>
            <a:endParaRPr lang="en-US" b="1" dirty="0">
              <a:solidFill>
                <a:schemeClr val="accent6"/>
              </a:solidFill>
            </a:endParaRPr>
          </a:p>
        </p:txBody>
      </p:sp>
      <p:sp>
        <p:nvSpPr>
          <p:cNvPr id="3" name="Content Placeholder 2"/>
          <p:cNvSpPr>
            <a:spLocks noGrp="1"/>
          </p:cNvSpPr>
          <p:nvPr>
            <p:ph idx="1"/>
          </p:nvPr>
        </p:nvSpPr>
        <p:spPr>
          <a:xfrm>
            <a:off x="838200" y="1499616"/>
            <a:ext cx="10515600" cy="4892040"/>
          </a:xfrm>
        </p:spPr>
        <p:txBody>
          <a:bodyPr>
            <a:noAutofit/>
          </a:bodyPr>
          <a:lstStyle/>
          <a:p>
            <a:pPr marL="457200" indent="-457200">
              <a:buFont typeface="+mj-lt"/>
              <a:buAutoNum type="arabicPeriod"/>
            </a:pPr>
            <a:r>
              <a:rPr lang="en-US" sz="1800" dirty="0" smtClean="0"/>
              <a:t>Altmetrics for librarians: 100+ tips, tricks, </a:t>
            </a:r>
            <a:r>
              <a:rPr lang="en-US" sz="1800" dirty="0"/>
              <a:t>and examples </a:t>
            </a:r>
            <a:r>
              <a:rPr lang="en-US" sz="1800" dirty="0" smtClean="0"/>
              <a:t/>
            </a:r>
            <a:br>
              <a:rPr lang="en-US" sz="1800" dirty="0" smtClean="0"/>
            </a:br>
            <a:r>
              <a:rPr lang="en-US" sz="1800" dirty="0" smtClean="0">
                <a:hlinkClick r:id="rId2"/>
              </a:rPr>
              <a:t>https</a:t>
            </a:r>
            <a:r>
              <a:rPr lang="en-US" sz="1800" dirty="0">
                <a:hlinkClick r:id="rId2"/>
              </a:rPr>
              <a:t>://www.altmetric.com/libraries-ebook</a:t>
            </a:r>
            <a:r>
              <a:rPr lang="en-US" sz="1800" dirty="0" smtClean="0">
                <a:hlinkClick r:id="rId2"/>
              </a:rPr>
              <a:t>/</a:t>
            </a:r>
            <a:endParaRPr lang="en-US" sz="1800" dirty="0"/>
          </a:p>
          <a:p>
            <a:pPr marL="457200" indent="-457200">
              <a:buFont typeface="+mj-lt"/>
              <a:buAutoNum type="arabicPeriod"/>
            </a:pPr>
            <a:r>
              <a:rPr lang="en-US" sz="1800" dirty="0" smtClean="0"/>
              <a:t>The Evolution of Impact Indicators: From bibliometrics </a:t>
            </a:r>
            <a:r>
              <a:rPr lang="en-US" sz="1800" dirty="0"/>
              <a:t>to altmetrics</a:t>
            </a:r>
            <a:br>
              <a:rPr lang="en-US" sz="1800" dirty="0"/>
            </a:br>
            <a:r>
              <a:rPr lang="en-US" sz="1800" dirty="0">
                <a:hlinkClick r:id="rId3"/>
              </a:rPr>
              <a:t>http://</a:t>
            </a:r>
            <a:r>
              <a:rPr lang="en-US" sz="1800" dirty="0" smtClean="0">
                <a:hlinkClick r:id="rId3"/>
              </a:rPr>
              <a:t>scholasticahq.com/altmetrics-the-evolution-of-impact-indicators</a:t>
            </a:r>
            <a:endParaRPr lang="en-US" sz="1800" dirty="0" smtClean="0"/>
          </a:p>
          <a:p>
            <a:pPr marL="457200" indent="-457200">
              <a:buFont typeface="+mj-lt"/>
              <a:buAutoNum type="arabicPeriod"/>
            </a:pPr>
            <a:r>
              <a:rPr lang="en-US" sz="1800" dirty="0" smtClean="0"/>
              <a:t>The </a:t>
            </a:r>
            <a:r>
              <a:rPr lang="en-US" sz="1800" dirty="0"/>
              <a:t>Metric Tide. </a:t>
            </a:r>
            <a:r>
              <a:rPr lang="en-US" sz="1800" dirty="0" smtClean="0"/>
              <a:t>doi:</a:t>
            </a:r>
            <a:r>
              <a:rPr lang="en-US" sz="1800" dirty="0" smtClean="0">
                <a:hlinkClick r:id="rId4"/>
              </a:rPr>
              <a:t>10.13140/RG.2.1.4929.1363</a:t>
            </a:r>
            <a:r>
              <a:rPr lang="en-US" sz="1800" dirty="0" smtClean="0"/>
              <a:t> </a:t>
            </a:r>
          </a:p>
          <a:p>
            <a:pPr marL="457200" indent="-457200">
              <a:buFont typeface="+mj-lt"/>
              <a:buAutoNum type="arabicPeriod"/>
            </a:pPr>
            <a:r>
              <a:rPr lang="en-US" sz="1800" dirty="0" smtClean="0"/>
              <a:t>NISO RP-25-2016 Outputs of the NISO Alternative Assessment </a:t>
            </a:r>
            <a:r>
              <a:rPr lang="en-US" sz="1800" dirty="0"/>
              <a:t>Metrics Project </a:t>
            </a:r>
            <a:r>
              <a:rPr lang="en-US" sz="1800" dirty="0">
                <a:hlinkClick r:id="rId5"/>
              </a:rPr>
              <a:t>http://www.niso.org/topics/tl/altmetrics_initiative</a:t>
            </a:r>
            <a:r>
              <a:rPr lang="en-US" sz="1800" dirty="0" smtClean="0">
                <a:hlinkClick r:id="rId5"/>
              </a:rPr>
              <a:t>/</a:t>
            </a:r>
            <a:r>
              <a:rPr lang="en-US" sz="1800" dirty="0" smtClean="0"/>
              <a:t> </a:t>
            </a:r>
          </a:p>
          <a:p>
            <a:pPr marL="914400" lvl="1" indent="-457200">
              <a:buFont typeface="+mj-lt"/>
              <a:buAutoNum type="alphaLcParenR"/>
            </a:pPr>
            <a:r>
              <a:rPr lang="en-US" sz="1400" dirty="0" smtClean="0"/>
              <a:t>Altmetrics Definitions &amp; Use Cases</a:t>
            </a:r>
          </a:p>
          <a:p>
            <a:pPr marL="914400" lvl="1" indent="-457200">
              <a:buFont typeface="+mj-lt"/>
              <a:buAutoNum type="alphaLcParenR"/>
            </a:pPr>
            <a:r>
              <a:rPr lang="en-US" sz="1400" dirty="0" smtClean="0"/>
              <a:t>Bibliography</a:t>
            </a:r>
          </a:p>
          <a:p>
            <a:pPr marL="457200" indent="-457200">
              <a:buFont typeface="+mj-lt"/>
              <a:buAutoNum type="arabicPeriod"/>
            </a:pPr>
            <a:r>
              <a:rPr lang="en-US" sz="1800" dirty="0" err="1"/>
              <a:t>Haustein</a:t>
            </a:r>
            <a:r>
              <a:rPr lang="en-US" sz="1800" dirty="0"/>
              <a:t>, S. (2016). Grand challenges in altmetrics: heterogeneity, data quality and dependencies. </a:t>
            </a:r>
            <a:r>
              <a:rPr lang="en-US" sz="1800" dirty="0" err="1"/>
              <a:t>Scientometrics</a:t>
            </a:r>
            <a:r>
              <a:rPr lang="en-US" sz="1800" dirty="0"/>
              <a:t>, 1-11</a:t>
            </a:r>
            <a:r>
              <a:rPr lang="en-US" sz="1800" dirty="0" smtClean="0"/>
              <a:t>. </a:t>
            </a:r>
            <a:endParaRPr lang="en-US" sz="1800" dirty="0"/>
          </a:p>
          <a:p>
            <a:pPr marL="457200" indent="-457200">
              <a:buFont typeface="+mj-lt"/>
              <a:buAutoNum type="arabicPeriod"/>
            </a:pPr>
            <a:r>
              <a:rPr lang="en-US" sz="1800" dirty="0" smtClean="0"/>
              <a:t>Sugimoto</a:t>
            </a:r>
            <a:r>
              <a:rPr lang="en-US" sz="1800" dirty="0"/>
              <a:t>, C. R., Work, S., </a:t>
            </a:r>
            <a:r>
              <a:rPr lang="en-US" sz="1800" dirty="0" err="1"/>
              <a:t>Larivière</a:t>
            </a:r>
            <a:r>
              <a:rPr lang="en-US" sz="1800" dirty="0"/>
              <a:t>, V., &amp; </a:t>
            </a:r>
            <a:r>
              <a:rPr lang="en-US" sz="1800" dirty="0" err="1"/>
              <a:t>Haustein</a:t>
            </a:r>
            <a:r>
              <a:rPr lang="en-US" sz="1800" dirty="0"/>
              <a:t>, S. (2016). Scholarly use of social media and altmetrics: a review of the literature. </a:t>
            </a:r>
            <a:r>
              <a:rPr lang="en-US" sz="1800" dirty="0" err="1"/>
              <a:t>arXiv</a:t>
            </a:r>
            <a:r>
              <a:rPr lang="en-US" sz="1800" dirty="0"/>
              <a:t> preprint arXiv:</a:t>
            </a:r>
            <a:r>
              <a:rPr lang="en-US" sz="1800" dirty="0">
                <a:hlinkClick r:id="rId6"/>
              </a:rPr>
              <a:t>1608.08112</a:t>
            </a:r>
            <a:r>
              <a:rPr lang="en-US" sz="1800" dirty="0" smtClean="0"/>
              <a:t>. </a:t>
            </a:r>
          </a:p>
          <a:p>
            <a:pPr marL="457200" indent="-457200">
              <a:buFont typeface="+mj-lt"/>
              <a:buAutoNum type="arabicPeriod"/>
            </a:pPr>
            <a:r>
              <a:rPr lang="en-US" sz="1800" dirty="0" err="1"/>
              <a:t>Haustein</a:t>
            </a:r>
            <a:r>
              <a:rPr lang="en-US" sz="1800" dirty="0"/>
              <a:t>, S., &amp; </a:t>
            </a:r>
            <a:r>
              <a:rPr lang="en-US" sz="1800" dirty="0" err="1"/>
              <a:t>Larivière</a:t>
            </a:r>
            <a:r>
              <a:rPr lang="en-US" sz="1800" dirty="0"/>
              <a:t>, V. (2015). The use of bibliometrics for assessing research: possibilities, limitations and adverse effects. In Incentives and performance (pp. 121-139). Springer International Publishing</a:t>
            </a:r>
            <a:r>
              <a:rPr lang="en-US" sz="1800" dirty="0" smtClean="0"/>
              <a:t>.</a:t>
            </a:r>
          </a:p>
        </p:txBody>
      </p:sp>
    </p:spTree>
    <p:extLst>
      <p:ext uri="{BB962C8B-B14F-4D97-AF65-F5344CB8AC3E}">
        <p14:creationId xmlns:p14="http://schemas.microsoft.com/office/powerpoint/2010/main" val="34642739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8446" t="3067" r="8755" b="15333"/>
          <a:stretch/>
        </p:blipFill>
        <p:spPr>
          <a:xfrm>
            <a:off x="6939280" y="1626707"/>
            <a:ext cx="3657600" cy="3604588"/>
          </a:xfrm>
          <a:prstGeom prst="rect">
            <a:avLst/>
          </a:prstGeom>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l="12711" t="-1334" r="11155" b="12800"/>
          <a:stretch/>
        </p:blipFill>
        <p:spPr>
          <a:xfrm>
            <a:off x="1595120" y="1249174"/>
            <a:ext cx="3749040" cy="4359655"/>
          </a:xfrm>
          <a:prstGeom prst="rect">
            <a:avLst/>
          </a:prstGeom>
        </p:spPr>
      </p:pic>
    </p:spTree>
    <p:extLst>
      <p:ext uri="{BB962C8B-B14F-4D97-AF65-F5344CB8AC3E}">
        <p14:creationId xmlns:p14="http://schemas.microsoft.com/office/powerpoint/2010/main" val="15935422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lumMod val="90000"/>
            <a:lumOff val="10000"/>
          </a:schemeClr>
        </a:solidFill>
        <a:effectLst/>
      </p:bgPr>
    </p:bg>
    <p:spTree>
      <p:nvGrpSpPr>
        <p:cNvPr id="1" name=""/>
        <p:cNvGrpSpPr/>
        <p:nvPr/>
      </p:nvGrpSpPr>
      <p:grpSpPr>
        <a:xfrm>
          <a:off x="0" y="0"/>
          <a:ext cx="0" cy="0"/>
          <a:chOff x="0" y="0"/>
          <a:chExt cx="0" cy="0"/>
        </a:xfrm>
      </p:grpSpPr>
      <p:sp>
        <p:nvSpPr>
          <p:cNvPr id="3" name="Rectangle 2"/>
          <p:cNvSpPr/>
          <p:nvPr/>
        </p:nvSpPr>
        <p:spPr>
          <a:xfrm>
            <a:off x="1524000" y="1143000"/>
            <a:ext cx="9144000" cy="457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rgbClr val="79463D"/>
                </a:solidFill>
              </a:rPr>
              <a:t>Heather </a:t>
            </a:r>
            <a:r>
              <a:rPr lang="en-US" sz="2800" dirty="0" smtClean="0">
                <a:solidFill>
                  <a:srgbClr val="79463D"/>
                </a:solidFill>
              </a:rPr>
              <a:t>L. Coates</a:t>
            </a:r>
            <a:endParaRPr lang="en-US" sz="2800" dirty="0">
              <a:solidFill>
                <a:srgbClr val="79463D"/>
              </a:solidFill>
            </a:endParaRPr>
          </a:p>
          <a:p>
            <a:pPr algn="ctr"/>
            <a:r>
              <a:rPr lang="en-US" sz="2800" dirty="0">
                <a:solidFill>
                  <a:srgbClr val="79463D"/>
                </a:solidFill>
              </a:rPr>
              <a:t>Digital Scholarship &amp; Data Management Librarian</a:t>
            </a:r>
          </a:p>
          <a:p>
            <a:pPr algn="ctr"/>
            <a:r>
              <a:rPr lang="en-US" sz="2800" dirty="0">
                <a:solidFill>
                  <a:srgbClr val="79463D"/>
                </a:solidFill>
              </a:rPr>
              <a:t>University Library Center for Digital Scholarship</a:t>
            </a:r>
          </a:p>
          <a:p>
            <a:pPr algn="ctr"/>
            <a:endParaRPr lang="en-US" sz="2800" dirty="0">
              <a:solidFill>
                <a:srgbClr val="79463D"/>
              </a:solidFill>
              <a:hlinkClick r:id="rId2"/>
            </a:endParaRPr>
          </a:p>
          <a:p>
            <a:pPr algn="ctr"/>
            <a:r>
              <a:rPr lang="en-US" sz="2800" dirty="0">
                <a:solidFill>
                  <a:srgbClr val="79463D"/>
                </a:solidFill>
                <a:hlinkClick r:id="rId2"/>
              </a:rPr>
              <a:t>hcoates@iupui.edu</a:t>
            </a:r>
            <a:r>
              <a:rPr lang="en-US" sz="2800" dirty="0">
                <a:solidFill>
                  <a:srgbClr val="79463D"/>
                </a:solidFill>
              </a:rPr>
              <a:t> </a:t>
            </a:r>
          </a:p>
          <a:p>
            <a:pPr algn="ctr"/>
            <a:r>
              <a:rPr lang="en-US" sz="2800" dirty="0">
                <a:solidFill>
                  <a:srgbClr val="79463D"/>
                </a:solidFill>
                <a:hlinkClick r:id="rId3"/>
              </a:rPr>
              <a:t>https://ulib.iupui.edu/digitalscholarship/impact</a:t>
            </a:r>
            <a:endParaRPr lang="en-US" sz="2800" dirty="0">
              <a:solidFill>
                <a:srgbClr val="79463D"/>
              </a:solidFill>
            </a:endParaRPr>
          </a:p>
          <a:p>
            <a:pPr algn="ctr"/>
            <a:r>
              <a:rPr lang="en-US" sz="2800" dirty="0" smtClean="0">
                <a:solidFill>
                  <a:srgbClr val="79463D"/>
                </a:solidFill>
              </a:rPr>
              <a:t>ORCID</a:t>
            </a:r>
            <a:r>
              <a:rPr lang="en-US" sz="2800" dirty="0">
                <a:solidFill>
                  <a:srgbClr val="79463D"/>
                </a:solidFill>
              </a:rPr>
              <a:t>: </a:t>
            </a:r>
            <a:r>
              <a:rPr lang="en-US" sz="2800" dirty="0" smtClean="0">
                <a:solidFill>
                  <a:srgbClr val="79463D"/>
                </a:solidFill>
              </a:rPr>
              <a:t>0000-0003-4290-6997</a:t>
            </a:r>
          </a:p>
          <a:p>
            <a:pPr algn="ctr"/>
            <a:r>
              <a:rPr lang="en-US" sz="2800" dirty="0" smtClean="0">
                <a:solidFill>
                  <a:srgbClr val="79463D"/>
                </a:solidFill>
              </a:rPr>
              <a:t>@</a:t>
            </a:r>
            <a:r>
              <a:rPr lang="en-US" sz="2800" dirty="0" err="1" smtClean="0">
                <a:solidFill>
                  <a:srgbClr val="79463D"/>
                </a:solidFill>
              </a:rPr>
              <a:t>IandPangarBan</a:t>
            </a:r>
            <a:endParaRPr lang="en-US" sz="2800" dirty="0">
              <a:solidFill>
                <a:srgbClr val="79463D"/>
              </a:solidFill>
            </a:endParaRPr>
          </a:p>
        </p:txBody>
      </p:sp>
      <p:pic>
        <p:nvPicPr>
          <p:cNvPr id="1026" name="Picture 2" descr="Image result for twitter icon"/>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63372" y="4771350"/>
            <a:ext cx="457267" cy="4572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40436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l="13034" r="10470" b="13128"/>
          <a:stretch/>
        </p:blipFill>
        <p:spPr>
          <a:xfrm>
            <a:off x="1148749" y="2130964"/>
            <a:ext cx="2286000" cy="2596073"/>
          </a:xfrm>
          <a:prstGeom prst="rect">
            <a:avLst/>
          </a:prstGeom>
        </p:spPr>
      </p:pic>
      <p:pic>
        <p:nvPicPr>
          <p:cNvPr id="3" name="Picture 2"/>
          <p:cNvPicPr>
            <a:picLocks noChangeAspect="1"/>
          </p:cNvPicPr>
          <p:nvPr/>
        </p:nvPicPr>
        <p:blipFill rotWithShape="1">
          <a:blip r:embed="rId4" cstate="print">
            <a:extLst>
              <a:ext uri="{28A0092B-C50C-407E-A947-70E740481C1C}">
                <a14:useLocalDpi xmlns:a14="http://schemas.microsoft.com/office/drawing/2010/main" val="0"/>
              </a:ext>
            </a:extLst>
          </a:blip>
          <a:srcRect l="9677" t="11978" r="7796" b="25657"/>
          <a:stretch/>
        </p:blipFill>
        <p:spPr>
          <a:xfrm>
            <a:off x="4583498" y="2286000"/>
            <a:ext cx="3025004" cy="2286000"/>
          </a:xfrm>
          <a:prstGeom prst="rect">
            <a:avLst/>
          </a:prstGeom>
        </p:spPr>
      </p:pic>
      <p:pic>
        <p:nvPicPr>
          <p:cNvPr id="22" name="Picture 21"/>
          <p:cNvPicPr>
            <a:picLocks noChangeAspect="1"/>
          </p:cNvPicPr>
          <p:nvPr/>
        </p:nvPicPr>
        <p:blipFill rotWithShape="1">
          <a:blip r:embed="rId5" cstate="print">
            <a:extLst>
              <a:ext uri="{28A0092B-C50C-407E-A947-70E740481C1C}">
                <a14:useLocalDpi xmlns:a14="http://schemas.microsoft.com/office/drawing/2010/main" val="0"/>
              </a:ext>
            </a:extLst>
          </a:blip>
          <a:srcRect l="6448" r="6779" b="13927"/>
          <a:stretch/>
        </p:blipFill>
        <p:spPr>
          <a:xfrm>
            <a:off x="8757251" y="2295205"/>
            <a:ext cx="2286000" cy="2267591"/>
          </a:xfrm>
          <a:prstGeom prst="rect">
            <a:avLst/>
          </a:prstGeom>
        </p:spPr>
      </p:pic>
    </p:spTree>
    <p:extLst>
      <p:ext uri="{BB962C8B-B14F-4D97-AF65-F5344CB8AC3E}">
        <p14:creationId xmlns:p14="http://schemas.microsoft.com/office/powerpoint/2010/main" val="14213149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l="13034" r="10470" b="13128"/>
          <a:stretch/>
        </p:blipFill>
        <p:spPr>
          <a:xfrm>
            <a:off x="8128854" y="1461647"/>
            <a:ext cx="1207777" cy="1371600"/>
          </a:xfrm>
          <a:prstGeom prst="rect">
            <a:avLst/>
          </a:prstGeom>
        </p:spPr>
      </p:pic>
      <p:pic>
        <p:nvPicPr>
          <p:cNvPr id="3" name="Picture 2"/>
          <p:cNvPicPr>
            <a:picLocks noChangeAspect="1"/>
          </p:cNvPicPr>
          <p:nvPr/>
        </p:nvPicPr>
        <p:blipFill rotWithShape="1">
          <a:blip r:embed="rId4" cstate="print">
            <a:extLst>
              <a:ext uri="{28A0092B-C50C-407E-A947-70E740481C1C}">
                <a14:useLocalDpi xmlns:a14="http://schemas.microsoft.com/office/drawing/2010/main" val="0"/>
              </a:ext>
            </a:extLst>
          </a:blip>
          <a:srcRect l="9677" t="11978" r="7796" b="25657"/>
          <a:stretch/>
        </p:blipFill>
        <p:spPr>
          <a:xfrm>
            <a:off x="2215029" y="1581539"/>
            <a:ext cx="1815003" cy="1371600"/>
          </a:xfrm>
          <a:prstGeom prst="rect">
            <a:avLst/>
          </a:prstGeom>
        </p:spPr>
      </p:pic>
      <p:pic>
        <p:nvPicPr>
          <p:cNvPr id="7" name="Picture 6"/>
          <p:cNvPicPr>
            <a:picLocks noChangeAspect="1"/>
          </p:cNvPicPr>
          <p:nvPr/>
        </p:nvPicPr>
        <p:blipFill rotWithShape="1">
          <a:blip r:embed="rId5" cstate="print">
            <a:extLst>
              <a:ext uri="{28A0092B-C50C-407E-A947-70E740481C1C}">
                <a14:useLocalDpi xmlns:a14="http://schemas.microsoft.com/office/drawing/2010/main" val="0"/>
              </a:ext>
            </a:extLst>
          </a:blip>
          <a:srcRect l="6448" r="6779" b="13927"/>
          <a:stretch/>
        </p:blipFill>
        <p:spPr>
          <a:xfrm>
            <a:off x="5426259" y="4480016"/>
            <a:ext cx="1382735" cy="1371600"/>
          </a:xfrm>
          <a:prstGeom prst="rect">
            <a:avLst/>
          </a:prstGeom>
        </p:spPr>
      </p:pic>
      <p:sp>
        <p:nvSpPr>
          <p:cNvPr id="23" name="Left-Right Arrow 22"/>
          <p:cNvSpPr/>
          <p:nvPr/>
        </p:nvSpPr>
        <p:spPr>
          <a:xfrm>
            <a:off x="4787153" y="2062065"/>
            <a:ext cx="2584580" cy="410547"/>
          </a:xfrm>
          <a:prstGeom prst="leftRightArrow">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Garamond"/>
              <a:ea typeface="+mn-ea"/>
              <a:cs typeface="+mn-cs"/>
            </a:endParaRPr>
          </a:p>
        </p:txBody>
      </p:sp>
      <p:sp>
        <p:nvSpPr>
          <p:cNvPr id="24" name="Left-Right Arrow 23"/>
          <p:cNvSpPr/>
          <p:nvPr/>
        </p:nvSpPr>
        <p:spPr>
          <a:xfrm rot="7052820">
            <a:off x="6660797" y="4099252"/>
            <a:ext cx="2584580" cy="410547"/>
          </a:xfrm>
          <a:prstGeom prst="leftRightArrow">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Garamond"/>
              <a:ea typeface="+mn-ea"/>
              <a:cs typeface="+mn-cs"/>
            </a:endParaRPr>
          </a:p>
        </p:txBody>
      </p:sp>
      <p:sp>
        <p:nvSpPr>
          <p:cNvPr id="26" name="Left-Right Arrow 25"/>
          <p:cNvSpPr/>
          <p:nvPr/>
        </p:nvSpPr>
        <p:spPr>
          <a:xfrm rot="3720000">
            <a:off x="2737742" y="4102577"/>
            <a:ext cx="2584580" cy="410547"/>
          </a:xfrm>
          <a:prstGeom prst="leftRightArrow">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Garamond"/>
              <a:ea typeface="+mn-ea"/>
              <a:cs typeface="+mn-cs"/>
            </a:endParaRPr>
          </a:p>
        </p:txBody>
      </p:sp>
      <p:pic>
        <p:nvPicPr>
          <p:cNvPr id="22" name="Picture 21"/>
          <p:cNvPicPr>
            <a:picLocks noChangeAspect="1"/>
          </p:cNvPicPr>
          <p:nvPr/>
        </p:nvPicPr>
        <p:blipFill rotWithShape="1">
          <a:blip r:embed="rId6" cstate="print">
            <a:extLst>
              <a:ext uri="{28A0092B-C50C-407E-A947-70E740481C1C}">
                <a14:useLocalDpi xmlns:a14="http://schemas.microsoft.com/office/drawing/2010/main" val="0"/>
              </a:ext>
            </a:extLst>
          </a:blip>
          <a:srcRect l="5737" r="5827" b="12925"/>
          <a:stretch/>
        </p:blipFill>
        <p:spPr>
          <a:xfrm>
            <a:off x="5896919" y="2050029"/>
            <a:ext cx="441411" cy="434619"/>
          </a:xfrm>
          <a:prstGeom prst="rect">
            <a:avLst/>
          </a:prstGeom>
        </p:spPr>
      </p:pic>
      <p:pic>
        <p:nvPicPr>
          <p:cNvPr id="27" name="Picture 26"/>
          <p:cNvPicPr>
            <a:picLocks noChangeAspect="1"/>
          </p:cNvPicPr>
          <p:nvPr/>
        </p:nvPicPr>
        <p:blipFill rotWithShape="1">
          <a:blip r:embed="rId6" cstate="print">
            <a:extLst>
              <a:ext uri="{28A0092B-C50C-407E-A947-70E740481C1C}">
                <a14:useLocalDpi xmlns:a14="http://schemas.microsoft.com/office/drawing/2010/main" val="0"/>
              </a:ext>
            </a:extLst>
          </a:blip>
          <a:srcRect l="5737" r="5827" b="12925"/>
          <a:stretch/>
        </p:blipFill>
        <p:spPr>
          <a:xfrm>
            <a:off x="7732380" y="4087216"/>
            <a:ext cx="441411" cy="434619"/>
          </a:xfrm>
          <a:prstGeom prst="rect">
            <a:avLst/>
          </a:prstGeom>
        </p:spPr>
      </p:pic>
      <p:pic>
        <p:nvPicPr>
          <p:cNvPr id="28" name="Picture 27"/>
          <p:cNvPicPr>
            <a:picLocks noChangeAspect="1"/>
          </p:cNvPicPr>
          <p:nvPr/>
        </p:nvPicPr>
        <p:blipFill rotWithShape="1">
          <a:blip r:embed="rId6" cstate="print">
            <a:extLst>
              <a:ext uri="{28A0092B-C50C-407E-A947-70E740481C1C}">
                <a14:useLocalDpi xmlns:a14="http://schemas.microsoft.com/office/drawing/2010/main" val="0"/>
              </a:ext>
            </a:extLst>
          </a:blip>
          <a:srcRect l="5737" r="5827" b="12925"/>
          <a:stretch/>
        </p:blipFill>
        <p:spPr>
          <a:xfrm>
            <a:off x="3807117" y="4087216"/>
            <a:ext cx="441411" cy="434619"/>
          </a:xfrm>
          <a:prstGeom prst="rect">
            <a:avLst/>
          </a:prstGeom>
        </p:spPr>
      </p:pic>
    </p:spTree>
    <p:extLst>
      <p:ext uri="{BB962C8B-B14F-4D97-AF65-F5344CB8AC3E}">
        <p14:creationId xmlns:p14="http://schemas.microsoft.com/office/powerpoint/2010/main" val="19202737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13034" r="10470" b="13128"/>
          <a:stretch/>
        </p:blipFill>
        <p:spPr>
          <a:xfrm>
            <a:off x="1062211" y="1066800"/>
            <a:ext cx="1610367" cy="1828800"/>
          </a:xfrm>
          <a:prstGeom prst="rect">
            <a:avLst/>
          </a:prstGeom>
        </p:spPr>
      </p:pic>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l="9677" t="11978" r="7796" b="25657"/>
          <a:stretch/>
        </p:blipFill>
        <p:spPr>
          <a:xfrm>
            <a:off x="6302679" y="1066800"/>
            <a:ext cx="2420002" cy="1828800"/>
          </a:xfrm>
          <a:prstGeom prst="rect">
            <a:avLst/>
          </a:prstGeom>
        </p:spPr>
      </p:pic>
      <p:pic>
        <p:nvPicPr>
          <p:cNvPr id="6" name="Picture 5"/>
          <p:cNvPicPr>
            <a:picLocks noChangeAspect="1"/>
          </p:cNvPicPr>
          <p:nvPr/>
        </p:nvPicPr>
        <p:blipFill rotWithShape="1">
          <a:blip r:embed="rId5" cstate="print">
            <a:extLst>
              <a:ext uri="{28A0092B-C50C-407E-A947-70E740481C1C}">
                <a14:useLocalDpi xmlns:a14="http://schemas.microsoft.com/office/drawing/2010/main" val="0"/>
              </a:ext>
            </a:extLst>
          </a:blip>
          <a:srcRect l="18944" r="20264" b="17335"/>
          <a:stretch/>
        </p:blipFill>
        <p:spPr>
          <a:xfrm>
            <a:off x="9784892" y="1066800"/>
            <a:ext cx="1344899" cy="1828800"/>
          </a:xfrm>
          <a:prstGeom prst="rect">
            <a:avLst/>
          </a:prstGeom>
        </p:spPr>
      </p:pic>
      <p:pic>
        <p:nvPicPr>
          <p:cNvPr id="7" name="Picture 6"/>
          <p:cNvPicPr>
            <a:picLocks noChangeAspect="1"/>
          </p:cNvPicPr>
          <p:nvPr/>
        </p:nvPicPr>
        <p:blipFill rotWithShape="1">
          <a:blip r:embed="rId6" cstate="print">
            <a:extLst>
              <a:ext uri="{28A0092B-C50C-407E-A947-70E740481C1C}">
                <a14:useLocalDpi xmlns:a14="http://schemas.microsoft.com/office/drawing/2010/main" val="0"/>
              </a:ext>
            </a:extLst>
          </a:blip>
          <a:srcRect l="14445" r="13810" b="12857"/>
          <a:stretch/>
        </p:blipFill>
        <p:spPr>
          <a:xfrm>
            <a:off x="3734789" y="1066800"/>
            <a:ext cx="1505679" cy="1828800"/>
          </a:xfrm>
          <a:prstGeom prst="rect">
            <a:avLst/>
          </a:prstGeom>
        </p:spPr>
      </p:pic>
      <p:grpSp>
        <p:nvGrpSpPr>
          <p:cNvPr id="22" name="Group 21"/>
          <p:cNvGrpSpPr/>
          <p:nvPr/>
        </p:nvGrpSpPr>
        <p:grpSpPr>
          <a:xfrm>
            <a:off x="1060837" y="3962400"/>
            <a:ext cx="10070328" cy="1828800"/>
            <a:chOff x="1060837" y="3962400"/>
            <a:chExt cx="10070328" cy="1828800"/>
          </a:xfrm>
        </p:grpSpPr>
        <p:pic>
          <p:nvPicPr>
            <p:cNvPr id="9" name="Picture 8"/>
            <p:cNvPicPr>
              <a:picLocks noChangeAspect="1"/>
            </p:cNvPicPr>
            <p:nvPr/>
          </p:nvPicPr>
          <p:blipFill rotWithShape="1">
            <a:blip r:embed="rId7" cstate="print">
              <a:extLst>
                <a:ext uri="{28A0092B-C50C-407E-A947-70E740481C1C}">
                  <a14:useLocalDpi xmlns:a14="http://schemas.microsoft.com/office/drawing/2010/main" val="0"/>
                </a:ext>
              </a:extLst>
            </a:blip>
            <a:srcRect l="15220" t="7132" r="10362" b="23876"/>
            <a:stretch/>
          </p:blipFill>
          <p:spPr>
            <a:xfrm>
              <a:off x="1060837" y="3962400"/>
              <a:ext cx="1972639" cy="1828800"/>
            </a:xfrm>
            <a:prstGeom prst="rect">
              <a:avLst/>
            </a:prstGeom>
          </p:spPr>
        </p:pic>
        <p:pic>
          <p:nvPicPr>
            <p:cNvPr id="10" name="Picture 9"/>
            <p:cNvPicPr>
              <a:picLocks noChangeAspect="1"/>
            </p:cNvPicPr>
            <p:nvPr/>
          </p:nvPicPr>
          <p:blipFill rotWithShape="1">
            <a:blip r:embed="rId8" cstate="print">
              <a:extLst>
                <a:ext uri="{28A0092B-C50C-407E-A947-70E740481C1C}">
                  <a14:useLocalDpi xmlns:a14="http://schemas.microsoft.com/office/drawing/2010/main" val="0"/>
                </a:ext>
              </a:extLst>
            </a:blip>
            <a:srcRect l="12419" r="12236" b="14791"/>
            <a:stretch/>
          </p:blipFill>
          <p:spPr>
            <a:xfrm>
              <a:off x="9514077" y="3962400"/>
              <a:ext cx="1617088" cy="1828800"/>
            </a:xfrm>
            <a:prstGeom prst="rect">
              <a:avLst/>
            </a:prstGeom>
          </p:spPr>
        </p:pic>
        <p:pic>
          <p:nvPicPr>
            <p:cNvPr id="12" name="Picture 11"/>
            <p:cNvPicPr>
              <a:picLocks noChangeAspect="1"/>
            </p:cNvPicPr>
            <p:nvPr/>
          </p:nvPicPr>
          <p:blipFill rotWithShape="1">
            <a:blip r:embed="rId9" cstate="print">
              <a:extLst>
                <a:ext uri="{28A0092B-C50C-407E-A947-70E740481C1C}">
                  <a14:useLocalDpi xmlns:a14="http://schemas.microsoft.com/office/drawing/2010/main" val="0"/>
                </a:ext>
              </a:extLst>
            </a:blip>
            <a:srcRect l="8233" t="5741" r="9445" b="16111"/>
            <a:stretch/>
          </p:blipFill>
          <p:spPr>
            <a:xfrm>
              <a:off x="6526750" y="3962400"/>
              <a:ext cx="1926490" cy="1828800"/>
            </a:xfrm>
            <a:prstGeom prst="rect">
              <a:avLst/>
            </a:prstGeom>
          </p:spPr>
        </p:pic>
        <p:grpSp>
          <p:nvGrpSpPr>
            <p:cNvPr id="21" name="Group 20"/>
            <p:cNvGrpSpPr>
              <a:grpSpLocks noChangeAspect="1"/>
            </p:cNvGrpSpPr>
            <p:nvPr/>
          </p:nvGrpSpPr>
          <p:grpSpPr>
            <a:xfrm>
              <a:off x="3769171" y="3962400"/>
              <a:ext cx="1436913" cy="1828800"/>
              <a:chOff x="4094313" y="3962400"/>
              <a:chExt cx="1676400" cy="2133600"/>
            </a:xfrm>
          </p:grpSpPr>
          <p:sp>
            <p:nvSpPr>
              <p:cNvPr id="11" name="Snip Single Corner Rectangle 10"/>
              <p:cNvSpPr/>
              <p:nvPr/>
            </p:nvSpPr>
            <p:spPr>
              <a:xfrm>
                <a:off x="4094313" y="3962400"/>
                <a:ext cx="1371600" cy="1828800"/>
              </a:xfrm>
              <a:prstGeom prst="snip1Rect">
                <a:avLst/>
              </a:prstGeom>
              <a:solidFill>
                <a:schemeClr val="tx1">
                  <a:lumMod val="25000"/>
                  <a:lumOff val="75000"/>
                </a:schemeClr>
              </a:solidFill>
              <a:ln w="76200">
                <a:solidFill>
                  <a:srgbClr val="000000"/>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aramond"/>
                  <a:ea typeface="+mn-ea"/>
                  <a:cs typeface="+mn-cs"/>
                </a:endParaRPr>
              </a:p>
            </p:txBody>
          </p:sp>
          <p:sp>
            <p:nvSpPr>
              <p:cNvPr id="19" name="Snip Single Corner Rectangle 18"/>
              <p:cNvSpPr/>
              <p:nvPr/>
            </p:nvSpPr>
            <p:spPr>
              <a:xfrm>
                <a:off x="4246713" y="4114800"/>
                <a:ext cx="1371600" cy="1828800"/>
              </a:xfrm>
              <a:prstGeom prst="snip1Rect">
                <a:avLst/>
              </a:prstGeom>
              <a:solidFill>
                <a:schemeClr val="tx1">
                  <a:lumMod val="25000"/>
                  <a:lumOff val="75000"/>
                </a:schemeClr>
              </a:solidFill>
              <a:ln w="76200">
                <a:solidFill>
                  <a:srgbClr val="000000"/>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aramond"/>
                  <a:ea typeface="+mn-ea"/>
                  <a:cs typeface="+mn-cs"/>
                </a:endParaRPr>
              </a:p>
            </p:txBody>
          </p:sp>
          <p:sp>
            <p:nvSpPr>
              <p:cNvPr id="20" name="Snip Single Corner Rectangle 19"/>
              <p:cNvSpPr/>
              <p:nvPr/>
            </p:nvSpPr>
            <p:spPr>
              <a:xfrm>
                <a:off x="4399113" y="4267200"/>
                <a:ext cx="1371600" cy="1828800"/>
              </a:xfrm>
              <a:prstGeom prst="snip1Rect">
                <a:avLst/>
              </a:prstGeom>
              <a:solidFill>
                <a:schemeClr val="tx1">
                  <a:lumMod val="25000"/>
                  <a:lumOff val="75000"/>
                </a:schemeClr>
              </a:solidFill>
              <a:ln w="76200">
                <a:solidFill>
                  <a:srgbClr val="000000"/>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aramond"/>
                  <a:ea typeface="+mn-ea"/>
                  <a:cs typeface="+mn-cs"/>
                </a:endParaRPr>
              </a:p>
            </p:txBody>
          </p:sp>
        </p:grpSp>
      </p:grpSp>
    </p:spTree>
    <p:extLst>
      <p:ext uri="{BB962C8B-B14F-4D97-AF65-F5344CB8AC3E}">
        <p14:creationId xmlns:p14="http://schemas.microsoft.com/office/powerpoint/2010/main" val="16898084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l="13034" r="10470" b="13128"/>
          <a:stretch/>
        </p:blipFill>
        <p:spPr>
          <a:xfrm>
            <a:off x="5163250" y="2176711"/>
            <a:ext cx="1207777" cy="1371600"/>
          </a:xfrm>
          <a:prstGeom prst="rect">
            <a:avLst/>
          </a:prstGeom>
        </p:spPr>
      </p:pic>
      <p:pic>
        <p:nvPicPr>
          <p:cNvPr id="3" name="Picture 2"/>
          <p:cNvPicPr>
            <a:picLocks noChangeAspect="1"/>
          </p:cNvPicPr>
          <p:nvPr/>
        </p:nvPicPr>
        <p:blipFill rotWithShape="1">
          <a:blip r:embed="rId4" cstate="print">
            <a:extLst>
              <a:ext uri="{28A0092B-C50C-407E-A947-70E740481C1C}">
                <a14:useLocalDpi xmlns:a14="http://schemas.microsoft.com/office/drawing/2010/main" val="0"/>
              </a:ext>
            </a:extLst>
          </a:blip>
          <a:srcRect l="9677" t="11978" r="7796" b="25657"/>
          <a:stretch/>
        </p:blipFill>
        <p:spPr>
          <a:xfrm>
            <a:off x="3825391" y="4365671"/>
            <a:ext cx="1371600" cy="1036520"/>
          </a:xfrm>
          <a:prstGeom prst="rect">
            <a:avLst/>
          </a:prstGeom>
        </p:spPr>
      </p:pic>
      <p:pic>
        <p:nvPicPr>
          <p:cNvPr id="4" name="Picture 3"/>
          <p:cNvPicPr>
            <a:picLocks noChangeAspect="1"/>
          </p:cNvPicPr>
          <p:nvPr/>
        </p:nvPicPr>
        <p:blipFill rotWithShape="1">
          <a:blip r:embed="rId5" cstate="print">
            <a:extLst>
              <a:ext uri="{28A0092B-C50C-407E-A947-70E740481C1C}">
                <a14:useLocalDpi xmlns:a14="http://schemas.microsoft.com/office/drawing/2010/main" val="0"/>
              </a:ext>
            </a:extLst>
          </a:blip>
          <a:srcRect l="18944" r="20264" b="17335"/>
          <a:stretch/>
        </p:blipFill>
        <p:spPr>
          <a:xfrm>
            <a:off x="6784201" y="2154687"/>
            <a:ext cx="1008675" cy="1371600"/>
          </a:xfrm>
          <a:prstGeom prst="rect">
            <a:avLst/>
          </a:prstGeom>
        </p:spPr>
      </p:pic>
      <p:pic>
        <p:nvPicPr>
          <p:cNvPr id="5" name="Picture 4"/>
          <p:cNvPicPr>
            <a:picLocks noChangeAspect="1"/>
          </p:cNvPicPr>
          <p:nvPr/>
        </p:nvPicPr>
        <p:blipFill rotWithShape="1">
          <a:blip r:embed="rId6" cstate="print">
            <a:extLst>
              <a:ext uri="{28A0092B-C50C-407E-A947-70E740481C1C}">
                <a14:useLocalDpi xmlns:a14="http://schemas.microsoft.com/office/drawing/2010/main" val="0"/>
              </a:ext>
            </a:extLst>
          </a:blip>
          <a:srcRect l="14445" r="13810" b="12857"/>
          <a:stretch/>
        </p:blipFill>
        <p:spPr>
          <a:xfrm>
            <a:off x="3620813" y="2184649"/>
            <a:ext cx="1129259" cy="1371600"/>
          </a:xfrm>
          <a:prstGeom prst="rect">
            <a:avLst/>
          </a:prstGeom>
        </p:spPr>
      </p:pic>
      <p:pic>
        <p:nvPicPr>
          <p:cNvPr id="8" name="Pictur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87203" y="2922395"/>
            <a:ext cx="2432051" cy="838200"/>
          </a:xfrm>
          <a:prstGeom prst="rect">
            <a:avLst/>
          </a:prstGeom>
        </p:spPr>
      </p:pic>
      <p:pic>
        <p:nvPicPr>
          <p:cNvPr id="9" name="Picture 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16401" y="4221043"/>
            <a:ext cx="3049419" cy="807199"/>
          </a:xfrm>
          <a:prstGeom prst="rect">
            <a:avLst/>
          </a:prstGeom>
        </p:spPr>
      </p:pic>
      <p:pic>
        <p:nvPicPr>
          <p:cNvPr id="10" name="Picture 9"/>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87851" y="5704846"/>
            <a:ext cx="2497864" cy="977937"/>
          </a:xfrm>
          <a:prstGeom prst="rect">
            <a:avLst/>
          </a:prstGeom>
        </p:spPr>
      </p:pic>
      <p:pic>
        <p:nvPicPr>
          <p:cNvPr id="11" name="Picture 1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820617" y="299707"/>
            <a:ext cx="867292" cy="867292"/>
          </a:xfrm>
          <a:prstGeom prst="rect">
            <a:avLst/>
          </a:prstGeom>
        </p:spPr>
      </p:pic>
      <p:pic>
        <p:nvPicPr>
          <p:cNvPr id="12" name="Picture 11"/>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930142" y="299706"/>
            <a:ext cx="1473503" cy="1473503"/>
          </a:xfrm>
          <a:prstGeom prst="rect">
            <a:avLst/>
          </a:prstGeom>
        </p:spPr>
      </p:pic>
      <p:pic>
        <p:nvPicPr>
          <p:cNvPr id="13" name="Picture 12"/>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8902329" y="5760008"/>
            <a:ext cx="2785579" cy="922777"/>
          </a:xfrm>
          <a:prstGeom prst="rect">
            <a:avLst/>
          </a:prstGeom>
        </p:spPr>
      </p:pic>
      <p:pic>
        <p:nvPicPr>
          <p:cNvPr id="14" name="Picture 13"/>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9397469" y="4637505"/>
            <a:ext cx="2250751" cy="723092"/>
          </a:xfrm>
          <a:prstGeom prst="rect">
            <a:avLst/>
          </a:prstGeom>
        </p:spPr>
      </p:pic>
      <p:pic>
        <p:nvPicPr>
          <p:cNvPr id="15" name="Picture 14"/>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2826391" y="536957"/>
            <a:ext cx="1998000" cy="999000"/>
          </a:xfrm>
          <a:prstGeom prst="rect">
            <a:avLst/>
          </a:prstGeom>
        </p:spPr>
      </p:pic>
      <p:pic>
        <p:nvPicPr>
          <p:cNvPr id="16" name="Picture 15"/>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5199561" y="119395"/>
            <a:ext cx="1124947" cy="1124947"/>
          </a:xfrm>
          <a:prstGeom prst="rect">
            <a:avLst/>
          </a:prstGeom>
        </p:spPr>
      </p:pic>
      <p:pic>
        <p:nvPicPr>
          <p:cNvPr id="17" name="Picture 16"/>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199573" y="271904"/>
            <a:ext cx="1981200" cy="2274417"/>
          </a:xfrm>
          <a:prstGeom prst="rect">
            <a:avLst/>
          </a:prstGeom>
        </p:spPr>
      </p:pic>
      <p:pic>
        <p:nvPicPr>
          <p:cNvPr id="18" name="Picture 17"/>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9357817" y="2928257"/>
            <a:ext cx="2411631" cy="1266107"/>
          </a:xfrm>
          <a:prstGeom prst="rect">
            <a:avLst/>
          </a:prstGeom>
        </p:spPr>
      </p:pic>
      <p:pic>
        <p:nvPicPr>
          <p:cNvPr id="19" name="Picture 18"/>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3420604" y="5693809"/>
            <a:ext cx="4677267" cy="988975"/>
          </a:xfrm>
          <a:prstGeom prst="rect">
            <a:avLst/>
          </a:prstGeom>
        </p:spPr>
      </p:pic>
      <p:pic>
        <p:nvPicPr>
          <p:cNvPr id="20" name="Picture 19"/>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9058327" y="271903"/>
            <a:ext cx="1180123" cy="1180123"/>
          </a:xfrm>
          <a:prstGeom prst="rect">
            <a:avLst/>
          </a:prstGeom>
        </p:spPr>
      </p:pic>
      <p:pic>
        <p:nvPicPr>
          <p:cNvPr id="21" name="Picture 20"/>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8616747" y="1773209"/>
            <a:ext cx="2616200" cy="774700"/>
          </a:xfrm>
          <a:prstGeom prst="rect">
            <a:avLst/>
          </a:prstGeom>
        </p:spPr>
      </p:pic>
      <p:pic>
        <p:nvPicPr>
          <p:cNvPr id="6" name="Picture 5"/>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8068453" y="2984245"/>
            <a:ext cx="1289363" cy="1289363"/>
          </a:xfrm>
          <a:prstGeom prst="rect">
            <a:avLst/>
          </a:prstGeom>
        </p:spPr>
      </p:pic>
      <p:pic>
        <p:nvPicPr>
          <p:cNvPr id="22" name="Picture 21"/>
          <p:cNvPicPr>
            <a:picLocks noChangeAspect="1"/>
          </p:cNvPicPr>
          <p:nvPr/>
        </p:nvPicPr>
        <p:blipFill rotWithShape="1">
          <a:blip r:embed="rId22" cstate="print">
            <a:extLst>
              <a:ext uri="{28A0092B-C50C-407E-A947-70E740481C1C}">
                <a14:useLocalDpi xmlns:a14="http://schemas.microsoft.com/office/drawing/2010/main" val="0"/>
              </a:ext>
            </a:extLst>
          </a:blip>
          <a:srcRect l="6448" r="6779" b="13927"/>
          <a:stretch/>
        </p:blipFill>
        <p:spPr>
          <a:xfrm>
            <a:off x="5978638" y="4030591"/>
            <a:ext cx="1382735" cy="1371600"/>
          </a:xfrm>
          <a:prstGeom prst="rect">
            <a:avLst/>
          </a:prstGeom>
        </p:spPr>
      </p:pic>
    </p:spTree>
    <p:extLst>
      <p:ext uri="{BB962C8B-B14F-4D97-AF65-F5344CB8AC3E}">
        <p14:creationId xmlns:p14="http://schemas.microsoft.com/office/powerpoint/2010/main" val="7811939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14400"/>
          </a:xfrm>
        </p:spPr>
        <p:txBody>
          <a:bodyPr>
            <a:normAutofit/>
          </a:bodyPr>
          <a:lstStyle/>
          <a:p>
            <a:r>
              <a:rPr lang="en-US" b="1" dirty="0" smtClean="0">
                <a:solidFill>
                  <a:schemeClr val="accent6"/>
                </a:solidFill>
              </a:rPr>
              <a:t>Changing practices to align with values</a:t>
            </a:r>
            <a:endParaRPr lang="en-US" b="1" dirty="0">
              <a:solidFill>
                <a:schemeClr val="accent6"/>
              </a:solidFill>
            </a:endParaRPr>
          </a:p>
        </p:txBody>
      </p:sp>
      <p:sp>
        <p:nvSpPr>
          <p:cNvPr id="3" name="Content Placeholder 2"/>
          <p:cNvSpPr>
            <a:spLocks noGrp="1"/>
          </p:cNvSpPr>
          <p:nvPr>
            <p:ph idx="1"/>
          </p:nvPr>
        </p:nvSpPr>
        <p:spPr/>
        <p:txBody>
          <a:bodyPr>
            <a:normAutofit/>
          </a:bodyPr>
          <a:lstStyle/>
          <a:p>
            <a:pPr marL="0" indent="0">
              <a:buNone/>
            </a:pPr>
            <a:r>
              <a:rPr lang="en-US" dirty="0"/>
              <a:t>Leiden Manifesto for research metrics: </a:t>
            </a:r>
            <a:r>
              <a:rPr lang="en-US" dirty="0">
                <a:hlinkClick r:id="rId2"/>
              </a:rPr>
              <a:t>http://www.leidenmanifesto.org/</a:t>
            </a:r>
            <a:r>
              <a:rPr lang="en-US" dirty="0"/>
              <a:t> </a:t>
            </a:r>
          </a:p>
          <a:p>
            <a:endParaRPr lang="en-US" dirty="0"/>
          </a:p>
          <a:p>
            <a:pPr marL="0" indent="0">
              <a:buNone/>
            </a:pPr>
            <a:r>
              <a:rPr lang="en-US" dirty="0"/>
              <a:t>San Francisco Declaration on Research Assessment (DORA): </a:t>
            </a:r>
            <a:r>
              <a:rPr lang="en-US" dirty="0">
                <a:hlinkClick r:id="rId3"/>
              </a:rPr>
              <a:t>http://www.ascb.org/dora/</a:t>
            </a:r>
            <a:endParaRPr lang="en-US" dirty="0"/>
          </a:p>
          <a:p>
            <a:pPr lvl="1" indent="0">
              <a:buNone/>
            </a:pPr>
            <a:r>
              <a:rPr lang="en-US" i="1" dirty="0"/>
              <a:t>“Do not use journal-based metrics, such as Journal Impact Factors (JIFs), as surrogate measures of the quality of individual research articles, to assess an individual scientist’s contributions, or in hiring, promotion, or funding decisions.”</a:t>
            </a:r>
          </a:p>
        </p:txBody>
      </p:sp>
    </p:spTree>
    <p:extLst>
      <p:ext uri="{BB962C8B-B14F-4D97-AF65-F5344CB8AC3E}">
        <p14:creationId xmlns:p14="http://schemas.microsoft.com/office/powerpoint/2010/main" val="33995906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14400"/>
          </a:xfrm>
        </p:spPr>
        <p:txBody>
          <a:bodyPr>
            <a:normAutofit/>
          </a:bodyPr>
          <a:lstStyle/>
          <a:p>
            <a:r>
              <a:rPr lang="en-US" b="1" dirty="0">
                <a:solidFill>
                  <a:schemeClr val="accent6"/>
                </a:solidFill>
              </a:rPr>
              <a:t>Why do we need metrics?</a:t>
            </a:r>
          </a:p>
        </p:txBody>
      </p:sp>
      <p:sp>
        <p:nvSpPr>
          <p:cNvPr id="3" name="Content Placeholder 2"/>
          <p:cNvSpPr>
            <a:spLocks noGrp="1"/>
          </p:cNvSpPr>
          <p:nvPr>
            <p:ph idx="1"/>
          </p:nvPr>
        </p:nvSpPr>
        <p:spPr>
          <a:xfrm>
            <a:off x="838200" y="1605064"/>
            <a:ext cx="10515600" cy="4571899"/>
          </a:xfrm>
        </p:spPr>
        <p:txBody>
          <a:bodyPr>
            <a:normAutofit/>
          </a:bodyPr>
          <a:lstStyle/>
          <a:p>
            <a:r>
              <a:rPr lang="en-US" dirty="0"/>
              <a:t>P&amp;T review committees can’t read everything</a:t>
            </a:r>
          </a:p>
          <a:p>
            <a:r>
              <a:rPr lang="en-US" dirty="0"/>
              <a:t>P&amp;T review committee members are not experts in your field</a:t>
            </a:r>
          </a:p>
          <a:p>
            <a:r>
              <a:rPr lang="en-US" dirty="0"/>
              <a:t>Models for producing scholarship differ by discipline and research methods used</a:t>
            </a:r>
          </a:p>
          <a:p>
            <a:endParaRPr lang="en-US" dirty="0" smtClean="0"/>
          </a:p>
          <a:p>
            <a:r>
              <a:rPr lang="en-US" dirty="0" smtClean="0"/>
              <a:t>Some </a:t>
            </a:r>
            <a:r>
              <a:rPr lang="en-US" dirty="0"/>
              <a:t>metrics are decent </a:t>
            </a:r>
            <a:r>
              <a:rPr lang="en-US" i="1" dirty="0"/>
              <a:t>indicators</a:t>
            </a:r>
            <a:r>
              <a:rPr lang="en-US" dirty="0"/>
              <a:t> of scholarly use (e.g., citation)</a:t>
            </a:r>
          </a:p>
          <a:p>
            <a:r>
              <a:rPr lang="en-US" dirty="0"/>
              <a:t>Some metrics are decent </a:t>
            </a:r>
            <a:r>
              <a:rPr lang="en-US" i="1" dirty="0"/>
              <a:t>indicators</a:t>
            </a:r>
            <a:r>
              <a:rPr lang="en-US" dirty="0"/>
              <a:t> of public discussion (e.g., Twitter, Facebook, news media attention)</a:t>
            </a:r>
          </a:p>
          <a:p>
            <a:r>
              <a:rPr lang="en-US" dirty="0"/>
              <a:t>Some metrics are decent </a:t>
            </a:r>
            <a:r>
              <a:rPr lang="en-US" i="1" dirty="0"/>
              <a:t>indicators</a:t>
            </a:r>
            <a:r>
              <a:rPr lang="en-US" dirty="0"/>
              <a:t> of reuse (e.g., data citations)</a:t>
            </a:r>
          </a:p>
        </p:txBody>
      </p:sp>
    </p:spTree>
    <p:extLst>
      <p:ext uri="{BB962C8B-B14F-4D97-AF65-F5344CB8AC3E}">
        <p14:creationId xmlns:p14="http://schemas.microsoft.com/office/powerpoint/2010/main" val="25980248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14400"/>
          </a:xfrm>
        </p:spPr>
        <p:txBody>
          <a:bodyPr>
            <a:normAutofit/>
          </a:bodyPr>
          <a:lstStyle/>
          <a:p>
            <a:r>
              <a:rPr lang="en-US" b="1" dirty="0">
                <a:solidFill>
                  <a:schemeClr val="accent6"/>
                </a:solidFill>
              </a:rPr>
              <a:t>Terminology</a:t>
            </a:r>
          </a:p>
        </p:txBody>
      </p:sp>
      <p:sp>
        <p:nvSpPr>
          <p:cNvPr id="3" name="Content Placeholder 2"/>
          <p:cNvSpPr>
            <a:spLocks noGrp="1"/>
          </p:cNvSpPr>
          <p:nvPr>
            <p:ph idx="1"/>
          </p:nvPr>
        </p:nvSpPr>
        <p:spPr>
          <a:xfrm>
            <a:off x="838200" y="1545336"/>
            <a:ext cx="10515600" cy="4882896"/>
          </a:xfrm>
        </p:spPr>
        <p:txBody>
          <a:bodyPr>
            <a:noAutofit/>
          </a:bodyPr>
          <a:lstStyle/>
          <a:p>
            <a:pPr marL="0" indent="0">
              <a:buNone/>
            </a:pPr>
            <a:r>
              <a:rPr lang="en-US" sz="2200" u="sng" dirty="0" err="1"/>
              <a:t>Haustein</a:t>
            </a:r>
            <a:r>
              <a:rPr lang="en-US" sz="2200" u="sng" dirty="0"/>
              <a:t> et al, 2016, Interpreting Altmetrics</a:t>
            </a:r>
            <a:endParaRPr lang="en-US" sz="2200" u="sng" dirty="0" smtClean="0"/>
          </a:p>
          <a:p>
            <a:r>
              <a:rPr lang="en-US" sz="2200" dirty="0" smtClean="0"/>
              <a:t>Research </a:t>
            </a:r>
            <a:r>
              <a:rPr lang="en-US" sz="2200" dirty="0"/>
              <a:t>object: a scholarly object for which an event can be recorded</a:t>
            </a:r>
          </a:p>
          <a:p>
            <a:r>
              <a:rPr lang="en-US" sz="2200" dirty="0" smtClean="0"/>
              <a:t>Event</a:t>
            </a:r>
            <a:r>
              <a:rPr lang="en-US" sz="2200" dirty="0"/>
              <a:t>: a recorded activity or action which relates to the research object</a:t>
            </a:r>
          </a:p>
          <a:p>
            <a:r>
              <a:rPr lang="en-US" sz="2200" dirty="0" smtClean="0"/>
              <a:t>Host</a:t>
            </a:r>
            <a:r>
              <a:rPr lang="en-US" sz="2200" dirty="0"/>
              <a:t>: the place where research objects are made available and exposed to potential events</a:t>
            </a:r>
          </a:p>
          <a:p>
            <a:r>
              <a:rPr lang="en-US" sz="2200" dirty="0" smtClean="0"/>
              <a:t>Source</a:t>
            </a:r>
            <a:r>
              <a:rPr lang="en-US" sz="2200" dirty="0"/>
              <a:t>: a platform where events are available</a:t>
            </a:r>
          </a:p>
          <a:p>
            <a:r>
              <a:rPr lang="en-US" sz="2200" dirty="0" smtClean="0"/>
              <a:t>Consumer</a:t>
            </a:r>
            <a:r>
              <a:rPr lang="en-US" sz="2200" dirty="0"/>
              <a:t>: a party that collects and uses events to research objects (types of consumers include aggregators or end user or audience</a:t>
            </a:r>
            <a:r>
              <a:rPr lang="en-US" sz="2200" dirty="0" smtClean="0"/>
              <a:t>)</a:t>
            </a:r>
          </a:p>
          <a:p>
            <a:pPr marL="0" indent="0">
              <a:buNone/>
            </a:pPr>
            <a:endParaRPr lang="en-US" sz="2200" u="sng" dirty="0" smtClean="0"/>
          </a:p>
          <a:p>
            <a:pPr marL="0" indent="0">
              <a:buNone/>
            </a:pPr>
            <a:r>
              <a:rPr lang="en-US" sz="2200" u="sng" dirty="0" smtClean="0"/>
              <a:t>NISO </a:t>
            </a:r>
            <a:r>
              <a:rPr lang="en-US" sz="2200" u="sng" dirty="0"/>
              <a:t>RP-25-2016</a:t>
            </a:r>
            <a:endParaRPr lang="en-US" sz="2200" u="sng" dirty="0" smtClean="0"/>
          </a:p>
          <a:p>
            <a:r>
              <a:rPr lang="en-US" sz="2200" dirty="0" smtClean="0"/>
              <a:t>Impact: The subjective range, depth, and degree of influence generated by or around a person, output, or set of outputs. Interpretations of impact vary depending on its placement in the research ecosystem.</a:t>
            </a:r>
            <a:endParaRPr lang="en-US" sz="2200" dirty="0"/>
          </a:p>
        </p:txBody>
      </p:sp>
    </p:spTree>
    <p:extLst>
      <p:ext uri="{BB962C8B-B14F-4D97-AF65-F5344CB8AC3E}">
        <p14:creationId xmlns:p14="http://schemas.microsoft.com/office/powerpoint/2010/main" val="376117433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Custom 1">
      <a:majorFont>
        <a:latin typeface="Candara"/>
        <a:ea typeface=""/>
        <a:cs typeface=""/>
      </a:majorFont>
      <a:minorFont>
        <a:latin typeface="Garamon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234</TotalTime>
  <Words>1020</Words>
  <Application>Microsoft Office PowerPoint</Application>
  <PresentationFormat>Widescreen</PresentationFormat>
  <Paragraphs>142</Paragraphs>
  <Slides>20</Slides>
  <Notes>12</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20</vt:i4>
      </vt:variant>
    </vt:vector>
  </HeadingPairs>
  <TitlesOfParts>
    <vt:vector size="26" baseType="lpstr">
      <vt:lpstr>Arial</vt:lpstr>
      <vt:lpstr>Calibri</vt:lpstr>
      <vt:lpstr>Candara</vt:lpstr>
      <vt:lpstr>Garamond</vt:lpstr>
      <vt:lpstr>Office Theme</vt:lpstr>
      <vt:lpstr>2_Office Theme</vt:lpstr>
      <vt:lpstr>Altmetrics 101</vt:lpstr>
      <vt:lpstr>PowerPoint Presentation</vt:lpstr>
      <vt:lpstr>PowerPoint Presentation</vt:lpstr>
      <vt:lpstr>PowerPoint Presentation</vt:lpstr>
      <vt:lpstr>PowerPoint Presentation</vt:lpstr>
      <vt:lpstr>PowerPoint Presentation</vt:lpstr>
      <vt:lpstr>Changing practices to align with values</vt:lpstr>
      <vt:lpstr>Why do we need metrics?</vt:lpstr>
      <vt:lpstr>Terminology</vt:lpstr>
      <vt:lpstr>PowerPoint Presentation</vt:lpstr>
      <vt:lpstr>PowerPoint Presentation</vt:lpstr>
      <vt:lpstr>Levels of Metrics</vt:lpstr>
      <vt:lpstr>Citation Metrics</vt:lpstr>
      <vt:lpstr>PowerPoint Presentation</vt:lpstr>
      <vt:lpstr>Benefits of Altmetrics</vt:lpstr>
      <vt:lpstr>Sources of Altmetrics</vt:lpstr>
      <vt:lpstr>Responsible Use of Altmetrics</vt:lpstr>
      <vt:lpstr>Try it out</vt:lpstr>
      <vt:lpstr>Resources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Heather Coates</dc:creator>
  <cp:lastModifiedBy>Heather Coates</cp:lastModifiedBy>
  <cp:revision>78</cp:revision>
  <dcterms:created xsi:type="dcterms:W3CDTF">2016-12-05T19:00:47Z</dcterms:created>
  <dcterms:modified xsi:type="dcterms:W3CDTF">2016-12-08T16:45:16Z</dcterms:modified>
</cp:coreProperties>
</file>