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 id="2147483684" r:id="rId2"/>
  </p:sldMasterIdLst>
  <p:notesMasterIdLst>
    <p:notesMasterId r:id="rId33"/>
  </p:notesMasterIdLst>
  <p:sldIdLst>
    <p:sldId id="256" r:id="rId3"/>
    <p:sldId id="315" r:id="rId4"/>
    <p:sldId id="318" r:id="rId5"/>
    <p:sldId id="316" r:id="rId6"/>
    <p:sldId id="317" r:id="rId7"/>
    <p:sldId id="320" r:id="rId8"/>
    <p:sldId id="324" r:id="rId9"/>
    <p:sldId id="322" r:id="rId10"/>
    <p:sldId id="343" r:id="rId11"/>
    <p:sldId id="344" r:id="rId12"/>
    <p:sldId id="342" r:id="rId13"/>
    <p:sldId id="329" r:id="rId14"/>
    <p:sldId id="323" r:id="rId15"/>
    <p:sldId id="311" r:id="rId16"/>
    <p:sldId id="313" r:id="rId17"/>
    <p:sldId id="330" r:id="rId18"/>
    <p:sldId id="312" r:id="rId19"/>
    <p:sldId id="336" r:id="rId20"/>
    <p:sldId id="337" r:id="rId21"/>
    <p:sldId id="339" r:id="rId22"/>
    <p:sldId id="340" r:id="rId23"/>
    <p:sldId id="345" r:id="rId24"/>
    <p:sldId id="346" r:id="rId25"/>
    <p:sldId id="347" r:id="rId26"/>
    <p:sldId id="348" r:id="rId27"/>
    <p:sldId id="349" r:id="rId28"/>
    <p:sldId id="350" r:id="rId29"/>
    <p:sldId id="352" r:id="rId30"/>
    <p:sldId id="341" r:id="rId31"/>
    <p:sldId id="286" r:id="rId32"/>
  </p:sldIdLst>
  <p:sldSz cx="9144000" cy="5143500" type="screen16x9"/>
  <p:notesSz cx="7010400" cy="9296400"/>
  <p:embeddedFontLst>
    <p:embeddedFont>
      <p:font typeface="Bebas Neue" panose="020B0606020202050201" pitchFamily="34" charset="0"/>
      <p:regular r:id="rId34"/>
    </p:embeddedFont>
    <p:embeddedFont>
      <p:font typeface="Cantarell" panose="020B0604020202020204" charset="0"/>
      <p:regular r:id="rId35"/>
      <p:bold r:id="rId36"/>
      <p:italic r:id="rId37"/>
      <p:boldItalic r:id="rId38"/>
    </p:embeddedFont>
    <p:embeddedFont>
      <p:font typeface="Cinzel" panose="020B0604020202020204" charset="0"/>
      <p:regular r:id="rId39"/>
      <p:bold r:id="rId40"/>
    </p:embeddedFont>
    <p:embeddedFont>
      <p:font typeface="Open Sans" panose="020B0606030504020204" pitchFamily="34" charset="0"/>
      <p:regular r:id="rId41"/>
    </p:embeddedFont>
    <p:embeddedFont>
      <p:font typeface="Oswald" pitchFamily="2" charset="0"/>
      <p:regular r:id="rId42"/>
      <p:bold r:id="rId43"/>
    </p:embeddedFont>
    <p:embeddedFont>
      <p:font typeface="PT Sans" panose="020B0503020203020204" pitchFamily="34" charset="0"/>
      <p:regular r:id="rId44"/>
    </p:embeddedFont>
    <p:embeddedFont>
      <p:font typeface="Roboto Condensed Light" panose="02000000000000000000" pitchFamily="2" charset="0"/>
      <p:regular r:id="rId45"/>
    </p:embeddedFont>
    <p:embeddedFont>
      <p:font typeface="Vollkorn" panose="020B0604020202020204" charset="0"/>
      <p:regular r:id="rId46"/>
      <p:bold r:id="rId47"/>
      <p:italic r:id="rId48"/>
      <p:boldItalic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E1FA26-B58B-428F-84F5-F18E8B93A3A0}" v="8" dt="2024-10-18T16:01:38.320"/>
    <p1510:client id="{DCA0590C-F99B-7C62-1422-8DC91A523AE9}" v="221" dt="2024-10-18T16:45:47.641"/>
  </p1510:revLst>
</p1510:revInfo>
</file>

<file path=ppt/tableStyles.xml><?xml version="1.0" encoding="utf-8"?>
<a:tblStyleLst xmlns:a="http://schemas.openxmlformats.org/drawingml/2006/main" def="{16329FCE-4122-4CAC-8128-A4F5B65DE7E7}">
  <a:tblStyle styleId="{16329FCE-4122-4CAC-8128-A4F5B65DE7E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208" autoAdjust="0"/>
  </p:normalViewPr>
  <p:slideViewPr>
    <p:cSldViewPr snapToGrid="0">
      <p:cViewPr varScale="1">
        <p:scale>
          <a:sx n="103" d="100"/>
          <a:sy n="103" d="100"/>
        </p:scale>
        <p:origin x="1776"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6.fntdata"/><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11.fntdata"/><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font" Target="fonts/font15.fntdata"/><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0" Type="http://schemas.openxmlformats.org/officeDocument/2006/relationships/slide" Target="slides/slide18.xml"/><Relationship Id="rId41" Type="http://schemas.openxmlformats.org/officeDocument/2006/relationships/font" Target="fonts/font8.fntdata"/><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49"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9188"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gd1bf8d60a4_0_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4" name="Google Shape;1514;gd1bf8d60a4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Remember you are often negotiating beyond just price or one licensing term. </a:t>
            </a:r>
          </a:p>
          <a:p>
            <a:r>
              <a:rPr lang="en-US" dirty="0"/>
              <a:t>If you have multiple issues, it is best to do it simultaneously. </a:t>
            </a:r>
          </a:p>
          <a:p>
            <a:r>
              <a:rPr lang="en-US" dirty="0"/>
              <a:t>Start with your ideal offer – where you win it all, knowing you will likely need to make concessions. Plan your concessions carefully and don’t reveal them too early.</a:t>
            </a:r>
          </a:p>
        </p:txBody>
      </p:sp>
    </p:spTree>
    <p:extLst>
      <p:ext uri="{BB962C8B-B14F-4D97-AF65-F5344CB8AC3E}">
        <p14:creationId xmlns:p14="http://schemas.microsoft.com/office/powerpoint/2010/main" val="4266023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You should expect resistance. Often vendors will want to try to take care of one issue at a time. You should remind the vendor that you are looking at the value of the entire agreement and that you see every aspect of the agreement as having value including getting favored terms. Price cannot be separated, and different terms cannot be separated.</a:t>
            </a:r>
          </a:p>
        </p:txBody>
      </p:sp>
    </p:spTree>
    <p:extLst>
      <p:ext uri="{BB962C8B-B14F-4D97-AF65-F5344CB8AC3E}">
        <p14:creationId xmlns:p14="http://schemas.microsoft.com/office/powerpoint/2010/main" val="3204627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However, there are also challenges.</a:t>
            </a:r>
          </a:p>
          <a:p>
            <a:r>
              <a:rPr lang="en-US" dirty="0"/>
              <a:t>First, sometimes people forget they are negotiating with a person not a screen leading to bad behavior. It can happen to both parties within a negotiation. A solution to help monitor yourself when negotiating is to draft emails then reread for tone. You can consider setting a delay for sending emails, so you have time to go back and make changes. If you know you are reacting to something, ask a colleague for their input.</a:t>
            </a:r>
          </a:p>
          <a:p>
            <a:r>
              <a:rPr lang="en-US" dirty="0"/>
              <a:t>A second challenge is that research shows that people are more risk tolerant than when meeting face-to-face. To help mitigate this determine what questions are outstanding before making decisions and seek answers. Remind yourself to no assume anything.</a:t>
            </a:r>
          </a:p>
          <a:p>
            <a:r>
              <a:rPr lang="en-US" dirty="0"/>
              <a:t>A third challenge is the tendency to break the deal into a list and negotiate sequentially, no simultaneously. To address this, remind the vendor that you are negotiating the value of the entire deal and that issues cannot be separated.</a:t>
            </a:r>
          </a:p>
          <a:p>
            <a:r>
              <a:rPr lang="en-US" dirty="0"/>
              <a:t>The final challenge is long response time between emails can draw out negotiations. To prevent this clearly establish response expectations for negotiation with the vendor for both sides before starting the negotiation.</a:t>
            </a:r>
          </a:p>
        </p:txBody>
      </p:sp>
    </p:spTree>
    <p:extLst>
      <p:ext uri="{BB962C8B-B14F-4D97-AF65-F5344CB8AC3E}">
        <p14:creationId xmlns:p14="http://schemas.microsoft.com/office/powerpoint/2010/main" val="2411479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first one is the tactical no – this is where you “turn down a proffered deal in hopes of generating a better offer.”</a:t>
            </a:r>
          </a:p>
          <a:p>
            <a:r>
              <a:rPr lang="en-US" dirty="0"/>
              <a:t>The second no is the reset no – “can occur at any stage in the process. You ‘move away from the table’ to improve your no-deal option and/or worsen that of the other side.’ You plan to return to active negotiation after resetting up the deal so it can be modified to achieve your own negotiation objectives and a preferred deal.” A good example of seeing the reset no in practice is the University of California’s Elsevier negotiation. </a:t>
            </a:r>
            <a:r>
              <a:rPr lang="en-US" b="0" u="none" dirty="0"/>
              <a:t>Additional information about their negotiation is available in the Review section titled “The Reset No”.</a:t>
            </a:r>
          </a:p>
          <a:p>
            <a:r>
              <a:rPr lang="en-US" dirty="0"/>
              <a:t>The third type of no is the final no – when no agreement can be found. </a:t>
            </a:r>
            <a:br>
              <a:rPr lang="en-US" dirty="0"/>
            </a:br>
            <a:endParaRPr lang="en-US" dirty="0"/>
          </a:p>
        </p:txBody>
      </p:sp>
    </p:spTree>
    <p:extLst>
      <p:ext uri="{BB962C8B-B14F-4D97-AF65-F5344CB8AC3E}">
        <p14:creationId xmlns:p14="http://schemas.microsoft.com/office/powerpoint/2010/main" val="3564251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Unacceptable behaviors include:</a:t>
            </a:r>
          </a:p>
          <a:p>
            <a:r>
              <a:rPr lang="en-US" dirty="0"/>
              <a:t>Delaying negotiation conversations until close to the deadline to force agreement</a:t>
            </a:r>
          </a:p>
          <a:p>
            <a:pPr lvl="1"/>
            <a:r>
              <a:rPr lang="en-US" dirty="0"/>
              <a:t>Personally, when I’m negotiating and I’ve been proactive and they have been responsive I will not let this force an agreement and in my experience we did not get cut off if we are still mid-negotiation when the current license expires.</a:t>
            </a:r>
          </a:p>
          <a:p>
            <a:r>
              <a:rPr lang="en-US" dirty="0"/>
              <a:t>Going around you to teaching and research faculty</a:t>
            </a:r>
            <a:r>
              <a:rPr lang="en-US" b="0" u="none" dirty="0"/>
              <a:t> or even others in the library </a:t>
            </a:r>
            <a:r>
              <a:rPr lang="en-US" dirty="0"/>
              <a:t>to exert pressure</a:t>
            </a:r>
          </a:p>
          <a:p>
            <a:r>
              <a:rPr lang="en-US" dirty="0"/>
              <a:t>Throwing temper tantrums</a:t>
            </a:r>
          </a:p>
          <a:p>
            <a:r>
              <a:rPr lang="en-US" dirty="0"/>
              <a:t>Making threats</a:t>
            </a:r>
          </a:p>
          <a:p>
            <a:r>
              <a:rPr lang="en-US" dirty="0"/>
              <a:t>Or using any sort of verbal abuse</a:t>
            </a:r>
          </a:p>
          <a:p>
            <a:pPr marL="158750" indent="0">
              <a:buNone/>
            </a:pPr>
            <a:endParaRPr lang="en-US" dirty="0"/>
          </a:p>
        </p:txBody>
      </p:sp>
    </p:spTree>
    <p:extLst>
      <p:ext uri="{BB962C8B-B14F-4D97-AF65-F5344CB8AC3E}">
        <p14:creationId xmlns:p14="http://schemas.microsoft.com/office/powerpoint/2010/main" val="3854291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One way to prevent bad behavior is to clearly communicate your expectations for the relationship and for negotiations at the beginning. This includes</a:t>
            </a:r>
          </a:p>
          <a:p>
            <a:pPr lvl="1"/>
            <a:r>
              <a:rPr lang="en-US" dirty="0"/>
              <a:t>Timetable for negotiation</a:t>
            </a:r>
          </a:p>
          <a:p>
            <a:pPr lvl="1"/>
            <a:r>
              <a:rPr lang="en-US" dirty="0"/>
              <a:t>Expected response times</a:t>
            </a:r>
          </a:p>
          <a:p>
            <a:pPr lvl="1"/>
            <a:r>
              <a:rPr lang="en-US" dirty="0"/>
              <a:t>Inappropriate behavior</a:t>
            </a:r>
          </a:p>
          <a:p>
            <a:pPr lvl="0"/>
            <a:r>
              <a:rPr lang="en-US" dirty="0"/>
              <a:t>Now you may be wondering – what if you have established relationship – how do you reset expectations. Something that might be helpful is to draft a document you can communicate to all vendors that outlines what you expect from vendors in a business relationship and what they can expect from you.</a:t>
            </a:r>
          </a:p>
          <a:p>
            <a:pPr lvl="0"/>
            <a:r>
              <a:rPr lang="en-US" dirty="0"/>
              <a:t>One of the unacceptable behaviors mentioned on the prior slide is stalling – the first step to address this is to reiterate these expectations via e-mail and phone. If they still fail to respond set up a meeting. Escalate to their manager if needed </a:t>
            </a:r>
            <a:r>
              <a:rPr lang="en-US" b="0" u="none" dirty="0"/>
              <a:t>and let them know that </a:t>
            </a:r>
            <a:r>
              <a:rPr lang="en-US" dirty="0"/>
              <a:t>that mutually agreed upon expectations are not being met.</a:t>
            </a:r>
          </a:p>
        </p:txBody>
      </p:sp>
    </p:spTree>
    <p:extLst>
      <p:ext uri="{BB962C8B-B14F-4D97-AF65-F5344CB8AC3E}">
        <p14:creationId xmlns:p14="http://schemas.microsoft.com/office/powerpoint/2010/main" val="3832854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 want to discuss temper tantrums, which includes making threats and doling out verbal abuse. You need to know that they are rarely genuine. According to Leigh Thompson, “They are carefully orchestrated displays designed to evoke a response in the counterparty.</a:t>
            </a:r>
            <a:r>
              <a:rPr lang="en-US" u="none" dirty="0"/>
              <a:t>”</a:t>
            </a:r>
            <a:r>
              <a:rPr lang="en-US" b="1" u="none" dirty="0"/>
              <a:t> </a:t>
            </a:r>
            <a:r>
              <a:rPr lang="en-US" b="0" u="none" dirty="0"/>
              <a:t>Because they aren’t genuine doesn’t mean that they are not uncomfortable.  Our next slide will discuss how to address bad behavior that happens during a negotiation, including temper tantrums.</a:t>
            </a:r>
          </a:p>
        </p:txBody>
      </p:sp>
    </p:spTree>
    <p:extLst>
      <p:ext uri="{BB962C8B-B14F-4D97-AF65-F5344CB8AC3E}">
        <p14:creationId xmlns:p14="http://schemas.microsoft.com/office/powerpoint/2010/main" val="277265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Strategies for managing bad behavior mid-negotiation:</a:t>
            </a:r>
          </a:p>
          <a:p>
            <a:pPr marL="457200" indent="-298450"/>
            <a:r>
              <a:rPr lang="en-US" b="0" u="none" dirty="0"/>
              <a:t>Take a break – this can be just a 15-minute break, or it could be scheduling another meeting so things can cool off.  If it is a short break, encourage everyone to step away (to another room or space) for a few minutes to reset.</a:t>
            </a:r>
          </a:p>
          <a:p>
            <a:pPr marL="457200" indent="-298450"/>
            <a:r>
              <a:rPr lang="en-US" b="0" u="none" dirty="0"/>
              <a:t>Normalize emotions by saying something like “This is important to us both and it’s normal to feel emotional about it. We both are.”</a:t>
            </a:r>
          </a:p>
          <a:p>
            <a:pPr marL="457200" indent="-298450"/>
            <a:r>
              <a:rPr lang="en-US" b="0" u="none" dirty="0"/>
              <a:t>Another strategy to try is to stop talking and start writing. This creates a point of focus. If in person use a white board, if online share your screen. In both cases start outlining key points and interest that have already been discussed during the conversation. You can then point these out as you proceed.</a:t>
            </a:r>
          </a:p>
          <a:p>
            <a:pPr marL="457200" indent="-298450"/>
            <a:r>
              <a:rPr lang="en-US" b="0" u="none" dirty="0"/>
              <a:t>If the vendor has resorted to verbal abuse and threats redirect them to the expectation that you had communicated about respect and trust at the beginning and offer a break.</a:t>
            </a:r>
          </a:p>
          <a:p>
            <a:pPr marL="457200" indent="-298450"/>
            <a:r>
              <a:rPr lang="en-US" dirty="0"/>
              <a:t>If the behavior doesn’t stop or it is outrageous don’t be afraid to escalate to their manager. Sometimes this is necessary.</a:t>
            </a:r>
          </a:p>
          <a:p>
            <a:pPr marL="457200" indent="-298450"/>
            <a:endParaRPr lang="en-US" dirty="0"/>
          </a:p>
        </p:txBody>
      </p:sp>
    </p:spTree>
    <p:extLst>
      <p:ext uri="{BB962C8B-B14F-4D97-AF65-F5344CB8AC3E}">
        <p14:creationId xmlns:p14="http://schemas.microsoft.com/office/powerpoint/2010/main" val="2391633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contract is a pretty dry sort of document, but it's a relationship management tool. </a:t>
            </a:r>
          </a:p>
        </p:txBody>
      </p:sp>
    </p:spTree>
    <p:extLst>
      <p:ext uri="{BB962C8B-B14F-4D97-AF65-F5344CB8AC3E}">
        <p14:creationId xmlns:p14="http://schemas.microsoft.com/office/powerpoint/2010/main" val="1284769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r>
              <a:rPr lang="en-US" dirty="0"/>
              <a:t>Contracts establish.</a:t>
            </a:r>
          </a:p>
          <a:p>
            <a:endParaRPr lang="en-US" dirty="0"/>
          </a:p>
          <a:p>
            <a:r>
              <a:rPr lang="en-US" dirty="0"/>
              <a:t>It's a document that defines, roles, responsibilities obligations, and what happens when one party violates or fails to meet them so understanding contracts is much more than the overall cost of a product or service although that might be the thing that draws our attention first when we're looking at negotiations. The contract is the board we negotiate from, it's our field of play.</a:t>
            </a:r>
          </a:p>
          <a:p>
            <a:endParaRPr lang="en-US" dirty="0"/>
          </a:p>
        </p:txBody>
      </p:sp>
    </p:spTree>
    <p:extLst>
      <p:ext uri="{BB962C8B-B14F-4D97-AF65-F5344CB8AC3E}">
        <p14:creationId xmlns:p14="http://schemas.microsoft.com/office/powerpoint/2010/main" val="1052120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b92b0fee87_0_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1b92b0fee87_0_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075366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very limited cases, there's information I would want covered in an NDA or confidentiality agreement, but GVSU isn't in a space where we're negotiating the kind of research or work that rises to the level of something requiring protection of intellectual property--yet.</a:t>
            </a:r>
          </a:p>
          <a:p>
            <a:endParaRPr lang="en-US" dirty="0"/>
          </a:p>
          <a:p>
            <a:r>
              <a:rPr lang="en-US" dirty="0"/>
              <a:t>NDAs keep us from being good community stewards of our resources when all they're doing is protecting a price list. </a:t>
            </a:r>
          </a:p>
          <a:p>
            <a:endParaRPr lang="en-US" dirty="0"/>
          </a:p>
        </p:txBody>
      </p:sp>
    </p:spTree>
    <p:extLst>
      <p:ext uri="{BB962C8B-B14F-4D97-AF65-F5344CB8AC3E}">
        <p14:creationId xmlns:p14="http://schemas.microsoft.com/office/powerpoint/2010/main" val="1579641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Bibliography &amp; Credits</a:t>
            </a:r>
          </a:p>
        </p:txBody>
      </p:sp>
    </p:spTree>
    <p:extLst>
      <p:ext uri="{BB962C8B-B14F-4D97-AF65-F5344CB8AC3E}">
        <p14:creationId xmlns:p14="http://schemas.microsoft.com/office/powerpoint/2010/main" val="13545470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2fc2de9d97_0_1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2fc2de9d97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Nothing for the community without the community</a:t>
            </a:r>
          </a:p>
          <a:p>
            <a:pPr marL="0" indent="0">
              <a:buNone/>
            </a:pPr>
            <a:endParaRPr dirty="0"/>
          </a:p>
        </p:txBody>
      </p:sp>
    </p:spTree>
    <p:extLst>
      <p:ext uri="{BB962C8B-B14F-4D97-AF65-F5344CB8AC3E}">
        <p14:creationId xmlns:p14="http://schemas.microsoft.com/office/powerpoint/2010/main" val="2802442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522246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1b92b0fee87_0_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1b92b0fee87_0_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Nothing for the community without the community</a:t>
            </a:r>
            <a:endParaRPr dirty="0"/>
          </a:p>
        </p:txBody>
      </p:sp>
    </p:spTree>
    <p:extLst>
      <p:ext uri="{BB962C8B-B14F-4D97-AF65-F5344CB8AC3E}">
        <p14:creationId xmlns:p14="http://schemas.microsoft.com/office/powerpoint/2010/main" val="1520764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0"/>
        <p:cNvGrpSpPr/>
        <p:nvPr/>
      </p:nvGrpSpPr>
      <p:grpSpPr>
        <a:xfrm>
          <a:off x="0" y="0"/>
          <a:ext cx="0" cy="0"/>
          <a:chOff x="0" y="0"/>
          <a:chExt cx="0" cy="0"/>
        </a:xfrm>
      </p:grpSpPr>
      <p:sp>
        <p:nvSpPr>
          <p:cNvPr id="2641" name="Google Shape;2641;gd1bf8d60a4_0_19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2" name="Google Shape;2642;gd1bf8d60a4_0_19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463584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curriculum will launch soon with the Foundations module.  We’ll also have one section of the Issues module on Accessibility.  The lessons within the Foundations module are designed for all skill levels, from beginner to more advanced.  These introductory lessons lay the groundwork for the future curriculum and provide learners with the skills they need to get started.  The contracts and licensing lesson covers over basic terminology and structure of a license, including some terms or clauses to look out for.  The Negotiations lessons introduce principled negotiations and walk the learner through the basics of planning a negotiation.</a:t>
            </a:r>
          </a:p>
          <a:p>
            <a:pPr marL="0" indent="0">
              <a:buNone/>
            </a:pPr>
            <a:endParaRPr lang="en-US" dirty="0"/>
          </a:p>
          <a:p>
            <a:pPr marL="0" indent="0">
              <a:buNone/>
            </a:pPr>
            <a:r>
              <a:rPr lang="en-US" dirty="0"/>
              <a:t>The accessibility lesson is from the Issues module and introduces common accessibility issues that are encountered in library resources and how to advocate for accessibility during negotiations.</a:t>
            </a:r>
          </a:p>
          <a:p>
            <a:pPr marL="0" indent="0">
              <a:buNone/>
            </a:pP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sz="1100" dirty="0"/>
              <a:t>When negotiating whether it be over the phone, in person, or over zoom – You do not have to make decisions during the meeting!</a:t>
            </a:r>
          </a:p>
          <a:p>
            <a:pPr marL="158750" indent="0">
              <a:buNone/>
            </a:pPr>
            <a:endParaRPr lang="en-US" sz="1100" dirty="0"/>
          </a:p>
          <a:p>
            <a:r>
              <a:rPr lang="en-US" sz="1100" dirty="0"/>
              <a:t>Have your negotiation preparation notes in front of you including an outline of critical goals you want to achieve - Refer to your goals as needed to boost resolve during the negotiation.</a:t>
            </a:r>
          </a:p>
          <a:p>
            <a:pPr marL="152400" indent="0">
              <a:buNone/>
            </a:pPr>
            <a:endParaRPr lang="en-US" sz="1100" dirty="0"/>
          </a:p>
          <a:p>
            <a:r>
              <a:rPr lang="en-US" sz="1100" dirty="0"/>
              <a:t>It’s also okay to say that you need time to consider what has been discuss and schedule another meeting or say you need to discuss the proffered deal with your manager.</a:t>
            </a:r>
          </a:p>
          <a:p>
            <a:pPr marL="152400" indent="0">
              <a:buNone/>
            </a:pPr>
            <a:endParaRPr lang="en-US" sz="1100"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dirty="0"/>
              <a:t>If people are frustrated, summarize each parties’ interests on an issue, then suggest that you both table that discussion until next meeting so you can each consider your positions in relation to the rest of the deal.</a:t>
            </a:r>
          </a:p>
          <a:p>
            <a:pPr marL="158750" indent="0">
              <a:buNone/>
            </a:pPr>
            <a:endParaRPr lang="en-US" sz="1100" dirty="0"/>
          </a:p>
          <a:p>
            <a:pPr marL="158750" indent="0">
              <a:buNone/>
            </a:pPr>
            <a:endParaRPr lang="en-US" dirty="0"/>
          </a:p>
        </p:txBody>
      </p:sp>
    </p:spTree>
    <p:extLst>
      <p:ext uri="{BB962C8B-B14F-4D97-AF65-F5344CB8AC3E}">
        <p14:creationId xmlns:p14="http://schemas.microsoft.com/office/powerpoint/2010/main" val="580460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6122313" y="-61466"/>
            <a:ext cx="20211797" cy="5143427"/>
            <a:chOff x="-2017361" y="955950"/>
            <a:chExt cx="13655697" cy="3475054"/>
          </a:xfrm>
        </p:grpSpPr>
        <p:sp>
          <p:nvSpPr>
            <p:cNvPr id="10" name="Google Shape;10;p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Google Shape;55;p2"/>
          <p:cNvSpPr/>
          <p:nvPr/>
        </p:nvSpPr>
        <p:spPr>
          <a:xfrm flipH="1">
            <a:off x="-4693250" y="-528975"/>
            <a:ext cx="13992300" cy="820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381000" y="0"/>
            <a:ext cx="22029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rot="5400000">
            <a:off x="3463325" y="-108475"/>
            <a:ext cx="1478400" cy="9166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txBox="1">
            <a:spLocks noGrp="1"/>
          </p:cNvSpPr>
          <p:nvPr>
            <p:ph type="ctrTitle"/>
          </p:nvPr>
        </p:nvSpPr>
        <p:spPr>
          <a:xfrm>
            <a:off x="713225" y="934275"/>
            <a:ext cx="3950400" cy="20928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8500">
                <a:latin typeface="Vollkorn"/>
                <a:ea typeface="Vollkorn"/>
                <a:cs typeface="Vollkorn"/>
                <a:sym typeface="Vollkorn"/>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59" name="Google Shape;59;p2"/>
          <p:cNvSpPr txBox="1">
            <a:spLocks noGrp="1"/>
          </p:cNvSpPr>
          <p:nvPr>
            <p:ph type="subTitle" idx="1"/>
          </p:nvPr>
        </p:nvSpPr>
        <p:spPr>
          <a:xfrm>
            <a:off x="713225" y="3266575"/>
            <a:ext cx="3755700" cy="375000"/>
          </a:xfrm>
          <a:prstGeom prst="rect">
            <a:avLst/>
          </a:prstGeom>
          <a:gradFill>
            <a:gsLst>
              <a:gs pos="0">
                <a:srgbClr val="FFFFFF">
                  <a:alpha val="0"/>
                </a:srgbClr>
              </a:gs>
              <a:gs pos="0">
                <a:schemeClr val="accent4"/>
              </a:gs>
              <a:gs pos="86000">
                <a:schemeClr val="lt1"/>
              </a:gs>
              <a:gs pos="100000">
                <a:schemeClr val="lt1"/>
              </a:gs>
              <a:gs pos="100000">
                <a:schemeClr val="lt1"/>
              </a:gs>
            </a:gsLst>
            <a:lin ang="18900044" scaled="0"/>
          </a:gradFill>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119"/>
        <p:cNvGrpSpPr/>
        <p:nvPr/>
      </p:nvGrpSpPr>
      <p:grpSpPr>
        <a:xfrm>
          <a:off x="0" y="0"/>
          <a:ext cx="0" cy="0"/>
          <a:chOff x="0" y="0"/>
          <a:chExt cx="0" cy="0"/>
        </a:xfrm>
      </p:grpSpPr>
      <p:grpSp>
        <p:nvGrpSpPr>
          <p:cNvPr id="1120" name="Google Shape;1120;p25"/>
          <p:cNvGrpSpPr/>
          <p:nvPr/>
        </p:nvGrpSpPr>
        <p:grpSpPr>
          <a:xfrm>
            <a:off x="-6950288" y="34"/>
            <a:ext cx="20211797" cy="5143427"/>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6" name="Google Shape;1166;p25"/>
          <p:cNvSpPr/>
          <p:nvPr/>
        </p:nvSpPr>
        <p:spPr>
          <a:xfrm rot="-1799984">
            <a:off x="-1396799" y="-2106841"/>
            <a:ext cx="11871097" cy="9242267"/>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5"/>
          <p:cNvSpPr txBox="1">
            <a:spLocks noGrp="1"/>
          </p:cNvSpPr>
          <p:nvPr>
            <p:ph type="title"/>
          </p:nvPr>
        </p:nvSpPr>
        <p:spPr>
          <a:xfrm>
            <a:off x="1787700" y="540000"/>
            <a:ext cx="5568600" cy="133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8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1787700" y="1798925"/>
            <a:ext cx="5568600" cy="11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69" name="Google Shape;1169;p25"/>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dk1"/>
                </a:solidFill>
                <a:latin typeface="Vollkorn"/>
                <a:ea typeface="Vollkorn"/>
                <a:cs typeface="Vollkorn"/>
                <a:sym typeface="Vollkorn"/>
              </a:rPr>
              <a:t>CREDITS: This presentation template was created by </a:t>
            </a:r>
            <a:r>
              <a:rPr lang="en" sz="1200" b="1">
                <a:solidFill>
                  <a:schemeClr val="hlink"/>
                </a:solidFill>
                <a:uFill>
                  <a:noFill/>
                </a:uFill>
                <a:latin typeface="Vollkorn"/>
                <a:ea typeface="Vollkorn"/>
                <a:cs typeface="Vollkorn"/>
                <a:sym typeface="Vollkorn"/>
                <a:hlinkClick r:id="rId2"/>
              </a:rPr>
              <a:t>Slidesgo</a:t>
            </a:r>
            <a:r>
              <a:rPr lang="en" sz="1200">
                <a:solidFill>
                  <a:schemeClr val="dk1"/>
                </a:solidFill>
                <a:latin typeface="Vollkorn"/>
                <a:ea typeface="Vollkorn"/>
                <a:cs typeface="Vollkorn"/>
                <a:sym typeface="Vollkorn"/>
              </a:rPr>
              <a:t>, and includes icons by </a:t>
            </a:r>
            <a:r>
              <a:rPr lang="en" sz="12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1200">
                <a:solidFill>
                  <a:schemeClr val="dk1"/>
                </a:solidFill>
                <a:latin typeface="Vollkorn"/>
                <a:ea typeface="Vollkorn"/>
                <a:cs typeface="Vollkorn"/>
                <a:sym typeface="Vollkorn"/>
              </a:rPr>
              <a:t>, and infographics &amp; images by </a:t>
            </a:r>
            <a:r>
              <a:rPr lang="en" sz="12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1200" b="1">
                <a:solidFill>
                  <a:schemeClr val="dk1"/>
                </a:solidFill>
                <a:latin typeface="Vollkorn"/>
                <a:ea typeface="Vollkorn"/>
                <a:cs typeface="Vollkorn"/>
                <a:sym typeface="Vollkorn"/>
              </a:rPr>
              <a:t> </a:t>
            </a:r>
            <a:endParaRPr sz="1200" b="1">
              <a:solidFill>
                <a:schemeClr val="dk1"/>
              </a:solidFill>
              <a:latin typeface="Vollkorn"/>
              <a:ea typeface="Vollkorn"/>
              <a:cs typeface="Vollkorn"/>
              <a:sym typeface="Vollkor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170"/>
        <p:cNvGrpSpPr/>
        <p:nvPr/>
      </p:nvGrpSpPr>
      <p:grpSpPr>
        <a:xfrm>
          <a:off x="0" y="0"/>
          <a:ext cx="0" cy="0"/>
          <a:chOff x="0" y="0"/>
          <a:chExt cx="0" cy="0"/>
        </a:xfrm>
      </p:grpSpPr>
      <p:grpSp>
        <p:nvGrpSpPr>
          <p:cNvPr id="1171" name="Google Shape;1171;p26"/>
          <p:cNvGrpSpPr/>
          <p:nvPr/>
        </p:nvGrpSpPr>
        <p:grpSpPr>
          <a:xfrm>
            <a:off x="-5007938" y="-1260849"/>
            <a:ext cx="20211797" cy="79653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9" name="Google Shape;1219;p26"/>
          <p:cNvGrpSpPr/>
          <p:nvPr/>
        </p:nvGrpSpPr>
        <p:grpSpPr>
          <a:xfrm>
            <a:off x="7101344" y="2563496"/>
            <a:ext cx="916424" cy="1411047"/>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26"/>
          <p:cNvGrpSpPr/>
          <p:nvPr/>
        </p:nvGrpSpPr>
        <p:grpSpPr>
          <a:xfrm>
            <a:off x="255004" y="237204"/>
            <a:ext cx="916451" cy="1044092"/>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1247"/>
        <p:cNvGrpSpPr/>
        <p:nvPr/>
      </p:nvGrpSpPr>
      <p:grpSpPr>
        <a:xfrm>
          <a:off x="0" y="0"/>
          <a:ext cx="0" cy="0"/>
          <a:chOff x="0" y="0"/>
          <a:chExt cx="0" cy="0"/>
        </a:xfrm>
      </p:grpSpPr>
      <p:grpSp>
        <p:nvGrpSpPr>
          <p:cNvPr id="1248" name="Google Shape;1248;p27"/>
          <p:cNvGrpSpPr/>
          <p:nvPr/>
        </p:nvGrpSpPr>
        <p:grpSpPr>
          <a:xfrm>
            <a:off x="-5007938" y="30209"/>
            <a:ext cx="20211797" cy="5143427"/>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4" name="Google Shape;1294;p27"/>
          <p:cNvSpPr/>
          <p:nvPr/>
        </p:nvSpPr>
        <p:spPr>
          <a:xfrm>
            <a:off x="-304675" y="-1260849"/>
            <a:ext cx="11920200" cy="79653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5" name="Google Shape;1295;p27"/>
          <p:cNvGrpSpPr/>
          <p:nvPr/>
        </p:nvGrpSpPr>
        <p:grpSpPr>
          <a:xfrm>
            <a:off x="713222" y="962292"/>
            <a:ext cx="745263" cy="1072975"/>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6" name="Google Shape;1306;p27"/>
          <p:cNvGrpSpPr/>
          <p:nvPr/>
        </p:nvGrpSpPr>
        <p:grpSpPr>
          <a:xfrm>
            <a:off x="7660830" y="309138"/>
            <a:ext cx="1361231" cy="814666"/>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9" name="Google Shape;1319;p27"/>
          <p:cNvGrpSpPr/>
          <p:nvPr/>
        </p:nvGrpSpPr>
        <p:grpSpPr>
          <a:xfrm>
            <a:off x="1490160" y="2035286"/>
            <a:ext cx="572537" cy="1072949"/>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332"/>
        <p:cNvGrpSpPr/>
        <p:nvPr/>
      </p:nvGrpSpPr>
      <p:grpSpPr>
        <a:xfrm>
          <a:off x="0" y="0"/>
          <a:ext cx="0" cy="0"/>
          <a:chOff x="0" y="0"/>
          <a:chExt cx="0" cy="0"/>
        </a:xfrm>
      </p:grpSpPr>
      <p:grpSp>
        <p:nvGrpSpPr>
          <p:cNvPr id="1333" name="Google Shape;1333;p28"/>
          <p:cNvGrpSpPr/>
          <p:nvPr/>
        </p:nvGrpSpPr>
        <p:grpSpPr>
          <a:xfrm>
            <a:off x="-5007938" y="30209"/>
            <a:ext cx="20211797" cy="5143427"/>
            <a:chOff x="-2017361" y="955950"/>
            <a:chExt cx="13655697" cy="3475054"/>
          </a:xfrm>
        </p:grpSpPr>
        <p:sp>
          <p:nvSpPr>
            <p:cNvPr id="1334" name="Google Shape;1334;p2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8"/>
          <p:cNvSpPr/>
          <p:nvPr/>
        </p:nvSpPr>
        <p:spPr>
          <a:xfrm>
            <a:off x="-354150" y="-221225"/>
            <a:ext cx="9860400" cy="57075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8"/>
          <p:cNvSpPr txBox="1">
            <a:spLocks noGrp="1"/>
          </p:cNvSpPr>
          <p:nvPr>
            <p:ph type="title" hasCustomPrompt="1"/>
          </p:nvPr>
        </p:nvSpPr>
        <p:spPr>
          <a:xfrm>
            <a:off x="2468850" y="76350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1" name="Google Shape;1381;p28"/>
          <p:cNvSpPr txBox="1">
            <a:spLocks noGrp="1"/>
          </p:cNvSpPr>
          <p:nvPr>
            <p:ph type="subTitle" idx="1"/>
          </p:nvPr>
        </p:nvSpPr>
        <p:spPr>
          <a:xfrm>
            <a:off x="2468850" y="125129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2" name="Google Shape;1382;p28"/>
          <p:cNvSpPr txBox="1">
            <a:spLocks noGrp="1"/>
          </p:cNvSpPr>
          <p:nvPr>
            <p:ph type="title" idx="2" hasCustomPrompt="1"/>
          </p:nvPr>
        </p:nvSpPr>
        <p:spPr>
          <a:xfrm>
            <a:off x="2468850" y="206879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3" name="Google Shape;1383;p28"/>
          <p:cNvSpPr txBox="1">
            <a:spLocks noGrp="1"/>
          </p:cNvSpPr>
          <p:nvPr>
            <p:ph type="subTitle" idx="3"/>
          </p:nvPr>
        </p:nvSpPr>
        <p:spPr>
          <a:xfrm>
            <a:off x="2468850" y="2556610"/>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4" name="Google Shape;1384;p28"/>
          <p:cNvSpPr txBox="1">
            <a:spLocks noGrp="1"/>
          </p:cNvSpPr>
          <p:nvPr>
            <p:ph type="title" idx="4" hasCustomPrompt="1"/>
          </p:nvPr>
        </p:nvSpPr>
        <p:spPr>
          <a:xfrm>
            <a:off x="2468850" y="3374055"/>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5" name="Google Shape;1385;p28"/>
          <p:cNvSpPr txBox="1">
            <a:spLocks noGrp="1"/>
          </p:cNvSpPr>
          <p:nvPr>
            <p:ph type="subTitle" idx="5"/>
          </p:nvPr>
        </p:nvSpPr>
        <p:spPr>
          <a:xfrm>
            <a:off x="2468850" y="386187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851300" y="539400"/>
            <a:ext cx="5441400" cy="22629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57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307550" y="2753300"/>
            <a:ext cx="4528800" cy="4758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1400"/>
              <a:buNone/>
              <a:defRPr sz="1600">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grpSp>
        <p:nvGrpSpPr>
          <p:cNvPr id="11" name="Google Shape;11;p2"/>
          <p:cNvGrpSpPr/>
          <p:nvPr/>
        </p:nvGrpSpPr>
        <p:grpSpPr>
          <a:xfrm>
            <a:off x="-360857" y="1490575"/>
            <a:ext cx="9865618" cy="3609028"/>
            <a:chOff x="-360857" y="1490575"/>
            <a:chExt cx="9865618" cy="3609028"/>
          </a:xfrm>
        </p:grpSpPr>
        <p:pic>
          <p:nvPicPr>
            <p:cNvPr id="12" name="Google Shape;12;p2"/>
            <p:cNvPicPr preferRelativeResize="0"/>
            <p:nvPr/>
          </p:nvPicPr>
          <p:blipFill>
            <a:blip r:embed="rId2">
              <a:alphaModFix/>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3" name="Google Shape;13;p2"/>
            <p:cNvPicPr preferRelativeResize="0"/>
            <p:nvPr/>
          </p:nvPicPr>
          <p:blipFill>
            <a:blip r:embed="rId3">
              <a:alphaModFix/>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4" name="Google Shape;14;p2"/>
            <p:cNvPicPr preferRelativeResize="0"/>
            <p:nvPr/>
          </p:nvPicPr>
          <p:blipFill>
            <a:blip r:embed="rId4">
              <a:alphaModFix/>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5" name="Google Shape;15;p2"/>
            <p:cNvPicPr preferRelativeResize="0"/>
            <p:nvPr/>
          </p:nvPicPr>
          <p:blipFill>
            <a:blip r:embed="rId5">
              <a:alphaModFix/>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 name="Google Shape;16;p2"/>
            <p:cNvPicPr preferRelativeResize="0"/>
            <p:nvPr/>
          </p:nvPicPr>
          <p:blipFill>
            <a:blip r:embed="rId6">
              <a:alphaModFix/>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7" name="Google Shape;17;p2"/>
            <p:cNvPicPr preferRelativeResize="0"/>
            <p:nvPr/>
          </p:nvPicPr>
          <p:blipFill>
            <a:blip r:embed="rId7">
              <a:alphaModFix/>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8" name="Google Shape;18;p2"/>
            <p:cNvPicPr preferRelativeResize="0"/>
            <p:nvPr/>
          </p:nvPicPr>
          <p:blipFill>
            <a:blip r:embed="rId8">
              <a:alphaModFix/>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9" name="Google Shape;19;p2"/>
            <p:cNvPicPr preferRelativeResize="0"/>
            <p:nvPr/>
          </p:nvPicPr>
          <p:blipFill>
            <a:blip r:embed="rId9">
              <a:alphaModFix/>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20539385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gradFill>
          <a:gsLst>
            <a:gs pos="0">
              <a:schemeClr val="dk2"/>
            </a:gs>
            <a:gs pos="100000">
              <a:schemeClr val="dk1"/>
            </a:gs>
          </a:gsLst>
          <a:path path="circle">
            <a:fillToRect l="50000" t="50000" r="50000" b="50000"/>
          </a:path>
          <a:tileRect/>
        </a:gra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713100" y="2536988"/>
            <a:ext cx="2718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3600"/>
              <a:buNone/>
              <a:defRPr sz="5000">
                <a:solidFill>
                  <a:schemeClr val="lt1"/>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title" idx="2" hasCustomPrompt="1"/>
          </p:nvPr>
        </p:nvSpPr>
        <p:spPr>
          <a:xfrm>
            <a:off x="1467825" y="1272538"/>
            <a:ext cx="12087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3" name="Google Shape;23;p3"/>
          <p:cNvSpPr txBox="1">
            <a:spLocks noGrp="1"/>
          </p:cNvSpPr>
          <p:nvPr>
            <p:ph type="subTitle" idx="1"/>
          </p:nvPr>
        </p:nvSpPr>
        <p:spPr>
          <a:xfrm>
            <a:off x="713100" y="3365913"/>
            <a:ext cx="2718000" cy="68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Clr>
                <a:schemeClr val="lt1"/>
              </a:buClr>
              <a:buSzPts val="1600"/>
              <a:buNone/>
              <a:defRPr sz="1600">
                <a:solidFill>
                  <a:schemeClr val="lt1"/>
                </a:solidFill>
              </a:defRPr>
            </a:lvl2pPr>
            <a:lvl3pPr lvl="2" algn="ctr" rtl="0">
              <a:lnSpc>
                <a:spcPct val="100000"/>
              </a:lnSpc>
              <a:spcBef>
                <a:spcPts val="1600"/>
              </a:spcBef>
              <a:spcAft>
                <a:spcPts val="0"/>
              </a:spcAft>
              <a:buClr>
                <a:schemeClr val="lt1"/>
              </a:buClr>
              <a:buSzPts val="1600"/>
              <a:buNone/>
              <a:defRPr sz="1600">
                <a:solidFill>
                  <a:schemeClr val="lt1"/>
                </a:solidFill>
              </a:defRPr>
            </a:lvl3pPr>
            <a:lvl4pPr lvl="3" algn="ctr" rtl="0">
              <a:lnSpc>
                <a:spcPct val="100000"/>
              </a:lnSpc>
              <a:spcBef>
                <a:spcPts val="1600"/>
              </a:spcBef>
              <a:spcAft>
                <a:spcPts val="0"/>
              </a:spcAft>
              <a:buClr>
                <a:schemeClr val="lt1"/>
              </a:buClr>
              <a:buSzPts val="1600"/>
              <a:buNone/>
              <a:defRPr sz="1600">
                <a:solidFill>
                  <a:schemeClr val="lt1"/>
                </a:solidFill>
              </a:defRPr>
            </a:lvl4pPr>
            <a:lvl5pPr lvl="4" algn="ctr" rtl="0">
              <a:lnSpc>
                <a:spcPct val="100000"/>
              </a:lnSpc>
              <a:spcBef>
                <a:spcPts val="1600"/>
              </a:spcBef>
              <a:spcAft>
                <a:spcPts val="0"/>
              </a:spcAft>
              <a:buClr>
                <a:schemeClr val="lt1"/>
              </a:buClr>
              <a:buSzPts val="1600"/>
              <a:buNone/>
              <a:defRPr sz="1600">
                <a:solidFill>
                  <a:schemeClr val="lt1"/>
                </a:solidFill>
              </a:defRPr>
            </a:lvl5pPr>
            <a:lvl6pPr lvl="5" algn="ctr" rtl="0">
              <a:lnSpc>
                <a:spcPct val="100000"/>
              </a:lnSpc>
              <a:spcBef>
                <a:spcPts val="1600"/>
              </a:spcBef>
              <a:spcAft>
                <a:spcPts val="0"/>
              </a:spcAft>
              <a:buClr>
                <a:schemeClr val="lt1"/>
              </a:buClr>
              <a:buSzPts val="1600"/>
              <a:buNone/>
              <a:defRPr sz="1600">
                <a:solidFill>
                  <a:schemeClr val="lt1"/>
                </a:solidFill>
              </a:defRPr>
            </a:lvl6pPr>
            <a:lvl7pPr lvl="6" algn="ctr" rtl="0">
              <a:lnSpc>
                <a:spcPct val="100000"/>
              </a:lnSpc>
              <a:spcBef>
                <a:spcPts val="1600"/>
              </a:spcBef>
              <a:spcAft>
                <a:spcPts val="0"/>
              </a:spcAft>
              <a:buClr>
                <a:schemeClr val="lt1"/>
              </a:buClr>
              <a:buSzPts val="1600"/>
              <a:buNone/>
              <a:defRPr sz="1600">
                <a:solidFill>
                  <a:schemeClr val="lt1"/>
                </a:solidFill>
              </a:defRPr>
            </a:lvl7pPr>
            <a:lvl8pPr lvl="7" algn="ctr" rtl="0">
              <a:lnSpc>
                <a:spcPct val="100000"/>
              </a:lnSpc>
              <a:spcBef>
                <a:spcPts val="1600"/>
              </a:spcBef>
              <a:spcAft>
                <a:spcPts val="0"/>
              </a:spcAft>
              <a:buClr>
                <a:schemeClr val="lt1"/>
              </a:buClr>
              <a:buSzPts val="1600"/>
              <a:buNone/>
              <a:defRPr sz="1600">
                <a:solidFill>
                  <a:schemeClr val="lt1"/>
                </a:solidFill>
              </a:defRPr>
            </a:lvl8pPr>
            <a:lvl9pPr lvl="8" algn="ctr" rtl="0">
              <a:lnSpc>
                <a:spcPct val="100000"/>
              </a:lnSpc>
              <a:spcBef>
                <a:spcPts val="1600"/>
              </a:spcBef>
              <a:spcAft>
                <a:spcPts val="1600"/>
              </a:spcAft>
              <a:buClr>
                <a:schemeClr val="lt1"/>
              </a:buClr>
              <a:buSzPts val="1600"/>
              <a:buNone/>
              <a:defRPr sz="1600">
                <a:solidFill>
                  <a:schemeClr val="lt1"/>
                </a:solidFill>
              </a:defRPr>
            </a:lvl9pPr>
          </a:lstStyle>
          <a:p>
            <a:endParaRPr/>
          </a:p>
        </p:txBody>
      </p:sp>
    </p:spTree>
    <p:extLst>
      <p:ext uri="{BB962C8B-B14F-4D97-AF65-F5344CB8AC3E}">
        <p14:creationId xmlns:p14="http://schemas.microsoft.com/office/powerpoint/2010/main" val="23276914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 name="Google Shape;26;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00">
                <a:solidFill>
                  <a:schemeClr val="dk1"/>
                </a:solidFill>
              </a:defRPr>
            </a:lvl1pPr>
            <a:lvl2pPr marL="914400" lvl="1" indent="-304800" rtl="0">
              <a:lnSpc>
                <a:spcPct val="115000"/>
              </a:lnSpc>
              <a:spcBef>
                <a:spcPts val="160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pic>
        <p:nvPicPr>
          <p:cNvPr id="27" name="Google Shape;27;p4"/>
          <p:cNvPicPr preferRelativeResize="0"/>
          <p:nvPr/>
        </p:nvPicPr>
        <p:blipFill>
          <a:blip r:embed="rId2">
            <a:alphaModFix/>
          </a:blip>
          <a:stretch>
            <a:fillRect/>
          </a:stretch>
        </p:blipFill>
        <p:spPr>
          <a:xfrm>
            <a:off x="-211946" y="3542588"/>
            <a:ext cx="925053" cy="1497195"/>
          </a:xfrm>
          <a:prstGeom prst="rect">
            <a:avLst/>
          </a:prstGeom>
          <a:noFill/>
          <a:ln>
            <a:noFill/>
          </a:ln>
          <a:effectLst>
            <a:reflection stA="50000" endPos="31000" fadeDir="5400012" sy="-100000" algn="bl" rotWithShape="0"/>
          </a:effectLst>
        </p:spPr>
      </p:pic>
      <p:pic>
        <p:nvPicPr>
          <p:cNvPr id="28" name="Google Shape;28;p4"/>
          <p:cNvPicPr preferRelativeResize="0"/>
          <p:nvPr/>
        </p:nvPicPr>
        <p:blipFill>
          <a:blip r:embed="rId3">
            <a:alphaModFix/>
          </a:blip>
          <a:stretch>
            <a:fillRect/>
          </a:stretch>
        </p:blipFill>
        <p:spPr>
          <a:xfrm flipH="1">
            <a:off x="7774642" y="2443482"/>
            <a:ext cx="1240533" cy="2069337"/>
          </a:xfrm>
          <a:prstGeom prst="rect">
            <a:avLst/>
          </a:prstGeom>
          <a:noFill/>
          <a:ln>
            <a:noFill/>
          </a:ln>
          <a:effectLst>
            <a:reflection stA="50000" endPos="31000" fadeDir="5400012" sy="-100000" algn="bl" rotWithShape="0"/>
          </a:effectLst>
        </p:spPr>
      </p:pic>
      <p:pic>
        <p:nvPicPr>
          <p:cNvPr id="29" name="Google Shape;29;p4"/>
          <p:cNvPicPr preferRelativeResize="0"/>
          <p:nvPr/>
        </p:nvPicPr>
        <p:blipFill>
          <a:blip r:embed="rId4">
            <a:alphaModFix/>
          </a:blip>
          <a:stretch>
            <a:fillRect/>
          </a:stretch>
        </p:blipFill>
        <p:spPr>
          <a:xfrm>
            <a:off x="6048742" y="3426792"/>
            <a:ext cx="930400" cy="1513236"/>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90015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 name="Google Shape;32;p5"/>
          <p:cNvSpPr txBox="1">
            <a:spLocks noGrp="1"/>
          </p:cNvSpPr>
          <p:nvPr>
            <p:ph type="title" idx="2"/>
          </p:nvPr>
        </p:nvSpPr>
        <p:spPr>
          <a:xfrm>
            <a:off x="1643900" y="2760272"/>
            <a:ext cx="25908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5"/>
          <p:cNvSpPr txBox="1">
            <a:spLocks noGrp="1"/>
          </p:cNvSpPr>
          <p:nvPr>
            <p:ph type="title" idx="3"/>
          </p:nvPr>
        </p:nvSpPr>
        <p:spPr>
          <a:xfrm>
            <a:off x="4909353" y="2760272"/>
            <a:ext cx="25908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sz="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4909350" y="3078895"/>
            <a:ext cx="25908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b="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35" name="Google Shape;35;p5"/>
          <p:cNvSpPr txBox="1">
            <a:spLocks noGrp="1"/>
          </p:cNvSpPr>
          <p:nvPr>
            <p:ph type="subTitle" idx="4"/>
          </p:nvPr>
        </p:nvSpPr>
        <p:spPr>
          <a:xfrm>
            <a:off x="1643900" y="3078895"/>
            <a:ext cx="2590800" cy="101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b="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pic>
        <p:nvPicPr>
          <p:cNvPr id="36" name="Google Shape;36;p5"/>
          <p:cNvPicPr preferRelativeResize="0"/>
          <p:nvPr/>
        </p:nvPicPr>
        <p:blipFill>
          <a:blip r:embed="rId2">
            <a:alphaModFix/>
          </a:blip>
          <a:stretch>
            <a:fillRect/>
          </a:stretch>
        </p:blipFill>
        <p:spPr>
          <a:xfrm>
            <a:off x="-10" y="2265932"/>
            <a:ext cx="1197756" cy="2031908"/>
          </a:xfrm>
          <a:prstGeom prst="rect">
            <a:avLst/>
          </a:prstGeom>
          <a:noFill/>
          <a:ln>
            <a:noFill/>
          </a:ln>
          <a:effectLst>
            <a:reflection stA="50000" endPos="31000" fadeDir="5400012" sy="-100000" algn="bl" rotWithShape="0"/>
          </a:effectLst>
        </p:spPr>
      </p:pic>
      <p:pic>
        <p:nvPicPr>
          <p:cNvPr id="37" name="Google Shape;37;p5"/>
          <p:cNvPicPr preferRelativeResize="0"/>
          <p:nvPr/>
        </p:nvPicPr>
        <p:blipFill>
          <a:blip r:embed="rId3">
            <a:alphaModFix/>
          </a:blip>
          <a:stretch>
            <a:fillRect/>
          </a:stretch>
        </p:blipFill>
        <p:spPr>
          <a:xfrm>
            <a:off x="8022826" y="1753975"/>
            <a:ext cx="1121175" cy="2631450"/>
          </a:xfrm>
          <a:prstGeom prst="rect">
            <a:avLst/>
          </a:prstGeom>
          <a:noFill/>
          <a:ln>
            <a:noFill/>
          </a:ln>
          <a:effectLst>
            <a:reflection stA="50000" endPos="31000" fadeDir="5400012" sy="-100000" algn="bl" rotWithShape="0"/>
          </a:effectLst>
        </p:spPr>
      </p:pic>
      <p:pic>
        <p:nvPicPr>
          <p:cNvPr id="38" name="Google Shape;38;p5"/>
          <p:cNvPicPr preferRelativeResize="0"/>
          <p:nvPr/>
        </p:nvPicPr>
        <p:blipFill>
          <a:blip r:embed="rId4">
            <a:alphaModFix/>
          </a:blip>
          <a:stretch>
            <a:fillRect/>
          </a:stretch>
        </p:blipFill>
        <p:spPr>
          <a:xfrm>
            <a:off x="3792178" y="4132787"/>
            <a:ext cx="2605368" cy="101070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964618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1" name="Google Shape;41;p6"/>
          <p:cNvPicPr preferRelativeResize="0"/>
          <p:nvPr/>
        </p:nvPicPr>
        <p:blipFill>
          <a:blip r:embed="rId2">
            <a:alphaModFix/>
          </a:blip>
          <a:stretch>
            <a:fillRect/>
          </a:stretch>
        </p:blipFill>
        <p:spPr>
          <a:xfrm>
            <a:off x="8430908" y="2571757"/>
            <a:ext cx="998117" cy="1813897"/>
          </a:xfrm>
          <a:prstGeom prst="rect">
            <a:avLst/>
          </a:prstGeom>
          <a:noFill/>
          <a:ln>
            <a:noFill/>
          </a:ln>
          <a:effectLst>
            <a:reflection stA="50000" endPos="31000" fadeDir="5400012" sy="-100000" algn="bl" rotWithShape="0"/>
          </a:effectLst>
        </p:spPr>
      </p:pic>
      <p:pic>
        <p:nvPicPr>
          <p:cNvPr id="42" name="Google Shape;42;p6"/>
          <p:cNvPicPr preferRelativeResize="0"/>
          <p:nvPr/>
        </p:nvPicPr>
        <p:blipFill>
          <a:blip r:embed="rId3">
            <a:alphaModFix/>
          </a:blip>
          <a:stretch>
            <a:fillRect/>
          </a:stretch>
        </p:blipFill>
        <p:spPr>
          <a:xfrm flipH="1">
            <a:off x="-404404" y="3039023"/>
            <a:ext cx="1074902" cy="1823495"/>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3461009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43"/>
        <p:cNvGrpSpPr/>
        <p:nvPr/>
      </p:nvGrpSpPr>
      <p:grpSpPr>
        <a:xfrm>
          <a:off x="0" y="0"/>
          <a:ext cx="0" cy="0"/>
          <a:chOff x="0" y="0"/>
          <a:chExt cx="0" cy="0"/>
        </a:xfrm>
      </p:grpSpPr>
      <p:sp>
        <p:nvSpPr>
          <p:cNvPr id="44" name="Google Shape;44;p7"/>
          <p:cNvSpPr txBox="1">
            <a:spLocks noGrp="1"/>
          </p:cNvSpPr>
          <p:nvPr>
            <p:ph type="body" idx="1"/>
          </p:nvPr>
        </p:nvSpPr>
        <p:spPr>
          <a:xfrm>
            <a:off x="713100" y="2037225"/>
            <a:ext cx="3858900" cy="2229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Char char="●"/>
              <a:defRPr>
                <a:solidFill>
                  <a:schemeClr val="dk1"/>
                </a:solidFill>
              </a:defRPr>
            </a:lvl1pPr>
            <a:lvl2pPr marL="914400" lvl="1" indent="-317500" rtl="0">
              <a:lnSpc>
                <a:spcPct val="115000"/>
              </a:lnSpc>
              <a:spcBef>
                <a:spcPts val="0"/>
              </a:spcBef>
              <a:spcAft>
                <a:spcPts val="0"/>
              </a:spcAft>
              <a:buClr>
                <a:schemeClr val="dk1"/>
              </a:buClr>
              <a:buSzPts val="1400"/>
              <a:buChar char="○"/>
              <a:defRPr>
                <a:solidFill>
                  <a:schemeClr val="dk1"/>
                </a:solidFill>
              </a:defRPr>
            </a:lvl2pPr>
            <a:lvl3pPr marL="1371600" lvl="2" indent="-317500" rtl="0">
              <a:lnSpc>
                <a:spcPct val="115000"/>
              </a:lnSpc>
              <a:spcBef>
                <a:spcPts val="1600"/>
              </a:spcBef>
              <a:spcAft>
                <a:spcPts val="0"/>
              </a:spcAft>
              <a:buClr>
                <a:schemeClr val="dk1"/>
              </a:buClr>
              <a:buSzPts val="1400"/>
              <a:buChar char="■"/>
              <a:defRPr>
                <a:solidFill>
                  <a:schemeClr val="dk1"/>
                </a:solidFill>
              </a:defRPr>
            </a:lvl3pPr>
            <a:lvl4pPr marL="1828800" lvl="3" indent="-317500" rtl="0">
              <a:lnSpc>
                <a:spcPct val="115000"/>
              </a:lnSpc>
              <a:spcBef>
                <a:spcPts val="1600"/>
              </a:spcBef>
              <a:spcAft>
                <a:spcPts val="0"/>
              </a:spcAft>
              <a:buClr>
                <a:schemeClr val="dk1"/>
              </a:buClr>
              <a:buSzPts val="1400"/>
              <a:buChar char="●"/>
              <a:defRPr>
                <a:solidFill>
                  <a:schemeClr val="dk1"/>
                </a:solidFill>
              </a:defRPr>
            </a:lvl4pPr>
            <a:lvl5pPr marL="2286000" lvl="4" indent="-317500" rtl="0">
              <a:lnSpc>
                <a:spcPct val="115000"/>
              </a:lnSpc>
              <a:spcBef>
                <a:spcPts val="1600"/>
              </a:spcBef>
              <a:spcAft>
                <a:spcPts val="0"/>
              </a:spcAft>
              <a:buClr>
                <a:schemeClr val="dk1"/>
              </a:buClr>
              <a:buSzPts val="1400"/>
              <a:buChar char="○"/>
              <a:defRPr>
                <a:solidFill>
                  <a:schemeClr val="dk1"/>
                </a:solidFill>
              </a:defRPr>
            </a:lvl5pPr>
            <a:lvl6pPr marL="2743200" lvl="5" indent="-317500" rtl="0">
              <a:lnSpc>
                <a:spcPct val="115000"/>
              </a:lnSpc>
              <a:spcBef>
                <a:spcPts val="1600"/>
              </a:spcBef>
              <a:spcAft>
                <a:spcPts val="0"/>
              </a:spcAft>
              <a:buClr>
                <a:schemeClr val="dk1"/>
              </a:buClr>
              <a:buSzPts val="1400"/>
              <a:buChar char="■"/>
              <a:defRPr>
                <a:solidFill>
                  <a:schemeClr val="dk1"/>
                </a:solidFill>
              </a:defRPr>
            </a:lvl6pPr>
            <a:lvl7pPr marL="3200400" lvl="6" indent="-317500" rtl="0">
              <a:lnSpc>
                <a:spcPct val="115000"/>
              </a:lnSpc>
              <a:spcBef>
                <a:spcPts val="1600"/>
              </a:spcBef>
              <a:spcAft>
                <a:spcPts val="0"/>
              </a:spcAft>
              <a:buClr>
                <a:schemeClr val="dk1"/>
              </a:buClr>
              <a:buSzPts val="1400"/>
              <a:buChar char="●"/>
              <a:defRPr>
                <a:solidFill>
                  <a:schemeClr val="dk1"/>
                </a:solidFill>
              </a:defRPr>
            </a:lvl7pPr>
            <a:lvl8pPr marL="3657600" lvl="7" indent="-317500" rtl="0">
              <a:lnSpc>
                <a:spcPct val="115000"/>
              </a:lnSpc>
              <a:spcBef>
                <a:spcPts val="1600"/>
              </a:spcBef>
              <a:spcAft>
                <a:spcPts val="0"/>
              </a:spcAft>
              <a:buClr>
                <a:schemeClr val="dk1"/>
              </a:buClr>
              <a:buSzPts val="1400"/>
              <a:buChar char="○"/>
              <a:defRPr>
                <a:solidFill>
                  <a:schemeClr val="dk1"/>
                </a:solidFill>
              </a:defRPr>
            </a:lvl8pPr>
            <a:lvl9pPr marL="4114800" lvl="8" indent="-317500" rtl="0">
              <a:lnSpc>
                <a:spcPct val="115000"/>
              </a:lnSpc>
              <a:spcBef>
                <a:spcPts val="1600"/>
              </a:spcBef>
              <a:spcAft>
                <a:spcPts val="1600"/>
              </a:spcAft>
              <a:buClr>
                <a:schemeClr val="dk1"/>
              </a:buClr>
              <a:buSzPts val="1400"/>
              <a:buChar char="■"/>
              <a:defRPr>
                <a:solidFill>
                  <a:schemeClr val="dk1"/>
                </a:solidFill>
              </a:defRPr>
            </a:lvl9pPr>
          </a:lstStyle>
          <a:p>
            <a:endParaRPr/>
          </a:p>
        </p:txBody>
      </p:sp>
      <p:sp>
        <p:nvSpPr>
          <p:cNvPr id="45" name="Google Shape;45;p7"/>
          <p:cNvSpPr txBox="1">
            <a:spLocks noGrp="1"/>
          </p:cNvSpPr>
          <p:nvPr>
            <p:ph type="title"/>
          </p:nvPr>
        </p:nvSpPr>
        <p:spPr>
          <a:xfrm>
            <a:off x="713100" y="876700"/>
            <a:ext cx="3858900" cy="11604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6" name="Google Shape;46;p7"/>
          <p:cNvPicPr preferRelativeResize="0"/>
          <p:nvPr/>
        </p:nvPicPr>
        <p:blipFill>
          <a:blip r:embed="rId2">
            <a:alphaModFix/>
          </a:blip>
          <a:stretch>
            <a:fillRect/>
          </a:stretch>
        </p:blipFill>
        <p:spPr>
          <a:xfrm flipH="1">
            <a:off x="-565931" y="3983100"/>
            <a:ext cx="2728061" cy="1160400"/>
          </a:xfrm>
          <a:prstGeom prst="rect">
            <a:avLst/>
          </a:prstGeom>
          <a:noFill/>
          <a:ln>
            <a:noFill/>
          </a:ln>
          <a:effectLst>
            <a:reflection stA="50000" endPos="31000" fadeDir="5400012" sy="-100000" algn="bl" rotWithShape="0"/>
          </a:effectLst>
        </p:spPr>
      </p:pic>
      <p:pic>
        <p:nvPicPr>
          <p:cNvPr id="47" name="Google Shape;47;p7"/>
          <p:cNvPicPr preferRelativeResize="0"/>
          <p:nvPr/>
        </p:nvPicPr>
        <p:blipFill>
          <a:blip r:embed="rId3">
            <a:alphaModFix/>
          </a:blip>
          <a:stretch>
            <a:fillRect/>
          </a:stretch>
        </p:blipFill>
        <p:spPr>
          <a:xfrm>
            <a:off x="7258750" y="3809476"/>
            <a:ext cx="2559226" cy="123320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281366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8"/>
        <p:cNvGrpSpPr/>
        <p:nvPr/>
      </p:nvGrpSpPr>
      <p:grpSpPr>
        <a:xfrm>
          <a:off x="0" y="0"/>
          <a:ext cx="0" cy="0"/>
          <a:chOff x="0" y="0"/>
          <a:chExt cx="0" cy="0"/>
        </a:xfrm>
      </p:grpSpPr>
      <p:grpSp>
        <p:nvGrpSpPr>
          <p:cNvPr id="369" name="Google Shape;369;p9"/>
          <p:cNvGrpSpPr/>
          <p:nvPr/>
        </p:nvGrpSpPr>
        <p:grpSpPr>
          <a:xfrm>
            <a:off x="-5007938" y="30209"/>
            <a:ext cx="20211797" cy="5143427"/>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9"/>
          <p:cNvSpPr/>
          <p:nvPr/>
        </p:nvSpPr>
        <p:spPr>
          <a:xfrm>
            <a:off x="-221225" y="-221225"/>
            <a:ext cx="9365100" cy="5364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9"/>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4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6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6064599" y="1541538"/>
            <a:ext cx="2366100" cy="24072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 point">
    <p:bg>
      <p:bgPr>
        <a:gradFill>
          <a:gsLst>
            <a:gs pos="0">
              <a:schemeClr val="dk2"/>
            </a:gs>
            <a:gs pos="100000">
              <a:schemeClr val="dk1"/>
            </a:gs>
          </a:gsLst>
          <a:path path="circle">
            <a:fillToRect l="50000" t="50000" r="50000" b="50000"/>
          </a:path>
          <a:tileRect/>
        </a:gradFill>
        <a:effectLst/>
      </p:bgPr>
    </p:bg>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2150275" y="1202850"/>
            <a:ext cx="4843500" cy="18234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800"/>
              <a:buNone/>
              <a:defRPr sz="72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pic>
        <p:nvPicPr>
          <p:cNvPr id="50" name="Google Shape;50;p8"/>
          <p:cNvPicPr preferRelativeResize="0"/>
          <p:nvPr/>
        </p:nvPicPr>
        <p:blipFill>
          <a:blip r:embed="rId2">
            <a:alphaModFix/>
          </a:blip>
          <a:stretch>
            <a:fillRect/>
          </a:stretch>
        </p:blipFill>
        <p:spPr>
          <a:xfrm>
            <a:off x="3438070" y="3730791"/>
            <a:ext cx="2712780" cy="1052349"/>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114240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gradFill>
          <a:gsLst>
            <a:gs pos="0">
              <a:schemeClr val="dk2"/>
            </a:gs>
            <a:gs pos="100000">
              <a:schemeClr val="dk1"/>
            </a:gs>
          </a:gsLst>
          <a:path path="circle">
            <a:fillToRect l="50000" t="50000" r="50000" b="50000"/>
          </a:path>
          <a:tileRect/>
        </a:gradFill>
        <a:effectLst/>
      </p:bgPr>
    </p:bg>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1939950" y="2571750"/>
            <a:ext cx="5264100" cy="841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45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3" name="Google Shape;53;p9"/>
          <p:cNvSpPr txBox="1">
            <a:spLocks noGrp="1"/>
          </p:cNvSpPr>
          <p:nvPr>
            <p:ph type="subTitle" idx="1"/>
          </p:nvPr>
        </p:nvSpPr>
        <p:spPr>
          <a:xfrm>
            <a:off x="1940057" y="3337350"/>
            <a:ext cx="5264100" cy="1190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600"/>
              <a:buNone/>
              <a:defRPr sz="1600">
                <a:solidFill>
                  <a:schemeClr val="lt1"/>
                </a:solidFill>
              </a:defRPr>
            </a:lvl1pPr>
            <a:lvl2pPr lvl="1" algn="ctr" rtl="0">
              <a:lnSpc>
                <a:spcPct val="100000"/>
              </a:lnSpc>
              <a:spcBef>
                <a:spcPts val="0"/>
              </a:spcBef>
              <a:spcAft>
                <a:spcPts val="0"/>
              </a:spcAft>
              <a:buClr>
                <a:schemeClr val="dk1"/>
              </a:buClr>
              <a:buSzPts val="1600"/>
              <a:buNone/>
              <a:defRPr sz="1600">
                <a:solidFill>
                  <a:schemeClr val="dk1"/>
                </a:solidFill>
              </a:defRPr>
            </a:lvl2pPr>
            <a:lvl3pPr lvl="2" algn="ctr" rtl="0">
              <a:lnSpc>
                <a:spcPct val="100000"/>
              </a:lnSpc>
              <a:spcBef>
                <a:spcPts val="1600"/>
              </a:spcBef>
              <a:spcAft>
                <a:spcPts val="0"/>
              </a:spcAft>
              <a:buClr>
                <a:schemeClr val="dk1"/>
              </a:buClr>
              <a:buSzPts val="1600"/>
              <a:buNone/>
              <a:defRPr sz="1600">
                <a:solidFill>
                  <a:schemeClr val="dk1"/>
                </a:solidFill>
              </a:defRPr>
            </a:lvl3pPr>
            <a:lvl4pPr lvl="3" algn="ctr" rtl="0">
              <a:lnSpc>
                <a:spcPct val="100000"/>
              </a:lnSpc>
              <a:spcBef>
                <a:spcPts val="1600"/>
              </a:spcBef>
              <a:spcAft>
                <a:spcPts val="0"/>
              </a:spcAft>
              <a:buClr>
                <a:schemeClr val="dk1"/>
              </a:buClr>
              <a:buSzPts val="1600"/>
              <a:buNone/>
              <a:defRPr sz="1600">
                <a:solidFill>
                  <a:schemeClr val="dk1"/>
                </a:solidFill>
              </a:defRPr>
            </a:lvl4pPr>
            <a:lvl5pPr lvl="4" algn="ctr" rtl="0">
              <a:lnSpc>
                <a:spcPct val="100000"/>
              </a:lnSpc>
              <a:spcBef>
                <a:spcPts val="1600"/>
              </a:spcBef>
              <a:spcAft>
                <a:spcPts val="0"/>
              </a:spcAft>
              <a:buClr>
                <a:schemeClr val="dk1"/>
              </a:buClr>
              <a:buSzPts val="1600"/>
              <a:buNone/>
              <a:defRPr sz="1600">
                <a:solidFill>
                  <a:schemeClr val="dk1"/>
                </a:solidFill>
              </a:defRPr>
            </a:lvl5pPr>
            <a:lvl6pPr lvl="5" algn="ctr" rtl="0">
              <a:lnSpc>
                <a:spcPct val="100000"/>
              </a:lnSpc>
              <a:spcBef>
                <a:spcPts val="1600"/>
              </a:spcBef>
              <a:spcAft>
                <a:spcPts val="0"/>
              </a:spcAft>
              <a:buClr>
                <a:schemeClr val="dk1"/>
              </a:buClr>
              <a:buSzPts val="1600"/>
              <a:buNone/>
              <a:defRPr sz="1600">
                <a:solidFill>
                  <a:schemeClr val="dk1"/>
                </a:solidFill>
              </a:defRPr>
            </a:lvl6pPr>
            <a:lvl7pPr lvl="6" algn="ctr" rtl="0">
              <a:lnSpc>
                <a:spcPct val="100000"/>
              </a:lnSpc>
              <a:spcBef>
                <a:spcPts val="1600"/>
              </a:spcBef>
              <a:spcAft>
                <a:spcPts val="0"/>
              </a:spcAft>
              <a:buClr>
                <a:schemeClr val="dk1"/>
              </a:buClr>
              <a:buSzPts val="1600"/>
              <a:buNone/>
              <a:defRPr sz="1600">
                <a:solidFill>
                  <a:schemeClr val="dk1"/>
                </a:solidFill>
              </a:defRPr>
            </a:lvl7pPr>
            <a:lvl8pPr lvl="7" algn="ctr" rtl="0">
              <a:lnSpc>
                <a:spcPct val="100000"/>
              </a:lnSpc>
              <a:spcBef>
                <a:spcPts val="1600"/>
              </a:spcBef>
              <a:spcAft>
                <a:spcPts val="0"/>
              </a:spcAft>
              <a:buClr>
                <a:schemeClr val="dk1"/>
              </a:buClr>
              <a:buSzPts val="1600"/>
              <a:buNone/>
              <a:defRPr sz="1600">
                <a:solidFill>
                  <a:schemeClr val="dk1"/>
                </a:solidFill>
              </a:defRPr>
            </a:lvl8pPr>
            <a:lvl9pPr lvl="8" algn="ctr" rtl="0">
              <a:lnSpc>
                <a:spcPct val="100000"/>
              </a:lnSpc>
              <a:spcBef>
                <a:spcPts val="1600"/>
              </a:spcBef>
              <a:spcAft>
                <a:spcPts val="1600"/>
              </a:spcAft>
              <a:buClr>
                <a:schemeClr val="dk1"/>
              </a:buClr>
              <a:buSzPts val="1600"/>
              <a:buNone/>
              <a:defRPr sz="1600">
                <a:solidFill>
                  <a:schemeClr val="dk1"/>
                </a:solidFill>
              </a:defRPr>
            </a:lvl9pPr>
          </a:lstStyle>
          <a:p>
            <a:endParaRPr/>
          </a:p>
        </p:txBody>
      </p:sp>
      <p:pic>
        <p:nvPicPr>
          <p:cNvPr id="54" name="Google Shape;54;p9"/>
          <p:cNvPicPr preferRelativeResize="0"/>
          <p:nvPr/>
        </p:nvPicPr>
        <p:blipFill>
          <a:blip r:embed="rId2">
            <a:alphaModFix/>
          </a:blip>
          <a:stretch>
            <a:fillRect/>
          </a:stretch>
        </p:blipFill>
        <p:spPr>
          <a:xfrm>
            <a:off x="7909178" y="1588249"/>
            <a:ext cx="1465168" cy="2662650"/>
          </a:xfrm>
          <a:prstGeom prst="rect">
            <a:avLst/>
          </a:prstGeom>
          <a:noFill/>
          <a:ln>
            <a:noFill/>
          </a:ln>
          <a:effectLst>
            <a:reflection stA="50000" endPos="31000" fadeDir="5400012" sy="-100000" algn="bl" rotWithShape="0"/>
          </a:effectLst>
        </p:spPr>
      </p:pic>
      <p:pic>
        <p:nvPicPr>
          <p:cNvPr id="55" name="Google Shape;55;p9"/>
          <p:cNvPicPr preferRelativeResize="0"/>
          <p:nvPr/>
        </p:nvPicPr>
        <p:blipFill>
          <a:blip r:embed="rId3">
            <a:alphaModFix/>
          </a:blip>
          <a:stretch>
            <a:fillRect/>
          </a:stretch>
        </p:blipFill>
        <p:spPr>
          <a:xfrm>
            <a:off x="-2392699" y="2779025"/>
            <a:ext cx="3997700" cy="17004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342437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3500525" y="502396"/>
            <a:ext cx="4982700" cy="1281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58" name="Google Shape;58;p10"/>
          <p:cNvPicPr preferRelativeResize="0"/>
          <p:nvPr/>
        </p:nvPicPr>
        <p:blipFill>
          <a:blip r:embed="rId2">
            <a:alphaModFix/>
          </a:blip>
          <a:stretch>
            <a:fillRect/>
          </a:stretch>
        </p:blipFill>
        <p:spPr>
          <a:xfrm flipH="1">
            <a:off x="7849492" y="2534757"/>
            <a:ext cx="1240533" cy="2069337"/>
          </a:xfrm>
          <a:prstGeom prst="rect">
            <a:avLst/>
          </a:prstGeom>
          <a:noFill/>
          <a:ln>
            <a:noFill/>
          </a:ln>
          <a:effectLst>
            <a:reflection stA="50000" endPos="31000" fadeDir="5400012" sy="-100000" algn="bl" rotWithShape="0"/>
          </a:effectLst>
        </p:spPr>
      </p:pic>
      <p:pic>
        <p:nvPicPr>
          <p:cNvPr id="59" name="Google Shape;59;p10"/>
          <p:cNvPicPr preferRelativeResize="0"/>
          <p:nvPr/>
        </p:nvPicPr>
        <p:blipFill>
          <a:blip r:embed="rId3">
            <a:alphaModFix/>
          </a:blip>
          <a:stretch>
            <a:fillRect/>
          </a:stretch>
        </p:blipFill>
        <p:spPr>
          <a:xfrm>
            <a:off x="-85530" y="3664216"/>
            <a:ext cx="2712780" cy="1052349"/>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19439597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6"/>
        <p:cNvGrpSpPr/>
        <p:nvPr/>
      </p:nvGrpSpPr>
      <p:grpSpPr>
        <a:xfrm>
          <a:off x="0" y="0"/>
          <a:ext cx="0" cy="0"/>
          <a:chOff x="0" y="0"/>
          <a:chExt cx="0" cy="0"/>
        </a:xfrm>
      </p:grpSpPr>
    </p:spTree>
    <p:extLst>
      <p:ext uri="{BB962C8B-B14F-4D97-AF65-F5344CB8AC3E}">
        <p14:creationId xmlns:p14="http://schemas.microsoft.com/office/powerpoint/2010/main" val="14050342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 name="Google Shape;95;p16"/>
          <p:cNvSpPr txBox="1">
            <a:spLocks noGrp="1"/>
          </p:cNvSpPr>
          <p:nvPr>
            <p:ph type="title" idx="2"/>
          </p:nvPr>
        </p:nvSpPr>
        <p:spPr>
          <a:xfrm>
            <a:off x="771650" y="2643150"/>
            <a:ext cx="23550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6" name="Google Shape;96;p16"/>
          <p:cNvSpPr txBox="1">
            <a:spLocks noGrp="1"/>
          </p:cNvSpPr>
          <p:nvPr>
            <p:ph type="subTitle" idx="1"/>
          </p:nvPr>
        </p:nvSpPr>
        <p:spPr>
          <a:xfrm>
            <a:off x="771650" y="2961775"/>
            <a:ext cx="23550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97" name="Google Shape;97;p16"/>
          <p:cNvSpPr txBox="1">
            <a:spLocks noGrp="1"/>
          </p:cNvSpPr>
          <p:nvPr>
            <p:ph type="title" idx="3"/>
          </p:nvPr>
        </p:nvSpPr>
        <p:spPr>
          <a:xfrm>
            <a:off x="3394576" y="2643150"/>
            <a:ext cx="23550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 name="Google Shape;98;p16"/>
          <p:cNvSpPr txBox="1">
            <a:spLocks noGrp="1"/>
          </p:cNvSpPr>
          <p:nvPr>
            <p:ph type="subTitle" idx="4"/>
          </p:nvPr>
        </p:nvSpPr>
        <p:spPr>
          <a:xfrm>
            <a:off x="3394575" y="2961775"/>
            <a:ext cx="23550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sp>
        <p:nvSpPr>
          <p:cNvPr id="99" name="Google Shape;99;p16"/>
          <p:cNvSpPr txBox="1">
            <a:spLocks noGrp="1"/>
          </p:cNvSpPr>
          <p:nvPr>
            <p:ph type="title" idx="5"/>
          </p:nvPr>
        </p:nvSpPr>
        <p:spPr>
          <a:xfrm>
            <a:off x="6017601" y="2643150"/>
            <a:ext cx="2354700" cy="40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0" name="Google Shape;100;p16"/>
          <p:cNvSpPr txBox="1">
            <a:spLocks noGrp="1"/>
          </p:cNvSpPr>
          <p:nvPr>
            <p:ph type="subTitle" idx="6"/>
          </p:nvPr>
        </p:nvSpPr>
        <p:spPr>
          <a:xfrm>
            <a:off x="6017600" y="2961775"/>
            <a:ext cx="23547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1600"/>
              </a:spcBef>
              <a:spcAft>
                <a:spcPts val="0"/>
              </a:spcAft>
              <a:buClr>
                <a:schemeClr val="dk1"/>
              </a:buClr>
              <a:buSzPts val="1400"/>
              <a:buNone/>
              <a:defRPr>
                <a:solidFill>
                  <a:schemeClr val="dk1"/>
                </a:solidFill>
              </a:defRPr>
            </a:lvl3pPr>
            <a:lvl4pPr lvl="3" algn="ctr" rtl="0">
              <a:lnSpc>
                <a:spcPct val="100000"/>
              </a:lnSpc>
              <a:spcBef>
                <a:spcPts val="1600"/>
              </a:spcBef>
              <a:spcAft>
                <a:spcPts val="0"/>
              </a:spcAft>
              <a:buClr>
                <a:schemeClr val="dk1"/>
              </a:buClr>
              <a:buSzPts val="1400"/>
              <a:buNone/>
              <a:defRPr>
                <a:solidFill>
                  <a:schemeClr val="dk1"/>
                </a:solidFill>
              </a:defRPr>
            </a:lvl4pPr>
            <a:lvl5pPr lvl="4" algn="ctr" rtl="0">
              <a:lnSpc>
                <a:spcPct val="100000"/>
              </a:lnSpc>
              <a:spcBef>
                <a:spcPts val="1600"/>
              </a:spcBef>
              <a:spcAft>
                <a:spcPts val="0"/>
              </a:spcAft>
              <a:buClr>
                <a:schemeClr val="dk1"/>
              </a:buClr>
              <a:buSzPts val="1400"/>
              <a:buNone/>
              <a:defRPr>
                <a:solidFill>
                  <a:schemeClr val="dk1"/>
                </a:solidFill>
              </a:defRPr>
            </a:lvl5pPr>
            <a:lvl6pPr lvl="5" algn="ctr" rtl="0">
              <a:lnSpc>
                <a:spcPct val="100000"/>
              </a:lnSpc>
              <a:spcBef>
                <a:spcPts val="1600"/>
              </a:spcBef>
              <a:spcAft>
                <a:spcPts val="0"/>
              </a:spcAft>
              <a:buClr>
                <a:schemeClr val="dk1"/>
              </a:buClr>
              <a:buSzPts val="1400"/>
              <a:buNone/>
              <a:defRPr>
                <a:solidFill>
                  <a:schemeClr val="dk1"/>
                </a:solidFill>
              </a:defRPr>
            </a:lvl6pPr>
            <a:lvl7pPr lvl="6" algn="ctr" rtl="0">
              <a:lnSpc>
                <a:spcPct val="100000"/>
              </a:lnSpc>
              <a:spcBef>
                <a:spcPts val="1600"/>
              </a:spcBef>
              <a:spcAft>
                <a:spcPts val="0"/>
              </a:spcAft>
              <a:buClr>
                <a:schemeClr val="dk1"/>
              </a:buClr>
              <a:buSzPts val="1400"/>
              <a:buNone/>
              <a:defRPr>
                <a:solidFill>
                  <a:schemeClr val="dk1"/>
                </a:solidFill>
              </a:defRPr>
            </a:lvl7pPr>
            <a:lvl8pPr lvl="7" algn="ctr" rtl="0">
              <a:lnSpc>
                <a:spcPct val="100000"/>
              </a:lnSpc>
              <a:spcBef>
                <a:spcPts val="1600"/>
              </a:spcBef>
              <a:spcAft>
                <a:spcPts val="0"/>
              </a:spcAft>
              <a:buClr>
                <a:schemeClr val="dk1"/>
              </a:buClr>
              <a:buSzPts val="1400"/>
              <a:buNone/>
              <a:defRPr>
                <a:solidFill>
                  <a:schemeClr val="dk1"/>
                </a:solidFill>
              </a:defRPr>
            </a:lvl8pPr>
            <a:lvl9pPr lvl="8" algn="ctr" rtl="0">
              <a:lnSpc>
                <a:spcPct val="100000"/>
              </a:lnSpc>
              <a:spcBef>
                <a:spcPts val="1600"/>
              </a:spcBef>
              <a:spcAft>
                <a:spcPts val="1600"/>
              </a:spcAft>
              <a:buClr>
                <a:schemeClr val="dk1"/>
              </a:buClr>
              <a:buSzPts val="1400"/>
              <a:buNone/>
              <a:defRPr>
                <a:solidFill>
                  <a:schemeClr val="dk1"/>
                </a:solidFill>
              </a:defRPr>
            </a:lvl9pPr>
          </a:lstStyle>
          <a:p>
            <a:endParaRPr/>
          </a:p>
        </p:txBody>
      </p:sp>
      <p:pic>
        <p:nvPicPr>
          <p:cNvPr id="101" name="Google Shape;101;p16"/>
          <p:cNvPicPr preferRelativeResize="0"/>
          <p:nvPr/>
        </p:nvPicPr>
        <p:blipFill>
          <a:blip r:embed="rId2">
            <a:alphaModFix/>
          </a:blip>
          <a:stretch>
            <a:fillRect/>
          </a:stretch>
        </p:blipFill>
        <p:spPr>
          <a:xfrm>
            <a:off x="-76621" y="3106913"/>
            <a:ext cx="925053" cy="1497195"/>
          </a:xfrm>
          <a:prstGeom prst="rect">
            <a:avLst/>
          </a:prstGeom>
          <a:noFill/>
          <a:ln>
            <a:noFill/>
          </a:ln>
          <a:effectLst>
            <a:reflection stA="50000" endPos="31000" fadeDir="5400012" sy="-100000" algn="bl" rotWithShape="0"/>
          </a:effectLst>
        </p:spPr>
      </p:pic>
      <p:pic>
        <p:nvPicPr>
          <p:cNvPr id="102" name="Google Shape;102;p16"/>
          <p:cNvPicPr preferRelativeResize="0"/>
          <p:nvPr/>
        </p:nvPicPr>
        <p:blipFill>
          <a:blip r:embed="rId3">
            <a:alphaModFix/>
          </a:blip>
          <a:stretch>
            <a:fillRect/>
          </a:stretch>
        </p:blipFill>
        <p:spPr>
          <a:xfrm>
            <a:off x="8477065" y="2994032"/>
            <a:ext cx="1197756" cy="2031908"/>
          </a:xfrm>
          <a:prstGeom prst="rect">
            <a:avLst/>
          </a:prstGeom>
          <a:noFill/>
          <a:ln>
            <a:noFill/>
          </a:ln>
          <a:effectLst>
            <a:reflection stA="50000" endPos="31000" fadeDir="5400012" sy="-100000" algn="bl" rotWithShape="0"/>
          </a:effectLst>
        </p:spPr>
      </p:pic>
      <p:pic>
        <p:nvPicPr>
          <p:cNvPr id="103" name="Google Shape;103;p16"/>
          <p:cNvPicPr preferRelativeResize="0"/>
          <p:nvPr/>
        </p:nvPicPr>
        <p:blipFill>
          <a:blip r:embed="rId4">
            <a:alphaModFix/>
          </a:blip>
          <a:stretch>
            <a:fillRect/>
          </a:stretch>
        </p:blipFill>
        <p:spPr>
          <a:xfrm flipH="1">
            <a:off x="3008780" y="3906200"/>
            <a:ext cx="2547602" cy="989850"/>
          </a:xfrm>
          <a:prstGeom prst="rect">
            <a:avLst/>
          </a:prstGeom>
          <a:noFill/>
          <a:ln>
            <a:noFill/>
          </a:ln>
          <a:effectLst>
            <a:reflection stA="50000" endPos="30000" fadeDir="5400012" sy="-100000" algn="bl" rotWithShape="0"/>
          </a:effectLst>
        </p:spPr>
      </p:pic>
    </p:spTree>
    <p:extLst>
      <p:ext uri="{BB962C8B-B14F-4D97-AF65-F5344CB8AC3E}">
        <p14:creationId xmlns:p14="http://schemas.microsoft.com/office/powerpoint/2010/main" val="19884877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Title only 1">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35"/>
        <p:cNvGrpSpPr/>
        <p:nvPr/>
      </p:nvGrpSpPr>
      <p:grpSpPr>
        <a:xfrm>
          <a:off x="0" y="0"/>
          <a:ext cx="0" cy="0"/>
          <a:chOff x="0" y="0"/>
          <a:chExt cx="0" cy="0"/>
        </a:xfrm>
      </p:grpSpPr>
      <p:sp>
        <p:nvSpPr>
          <p:cNvPr id="136" name="Google Shape;136;p19"/>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pic>
        <p:nvPicPr>
          <p:cNvPr id="137" name="Google Shape;137;p19"/>
          <p:cNvPicPr preferRelativeResize="0"/>
          <p:nvPr/>
        </p:nvPicPr>
        <p:blipFill>
          <a:blip r:embed="rId2">
            <a:alphaModFix/>
          </a:blip>
          <a:stretch>
            <a:fillRect/>
          </a:stretch>
        </p:blipFill>
        <p:spPr>
          <a:xfrm>
            <a:off x="8423990" y="2297857"/>
            <a:ext cx="1197756" cy="2031908"/>
          </a:xfrm>
          <a:prstGeom prst="rect">
            <a:avLst/>
          </a:prstGeom>
          <a:noFill/>
          <a:ln>
            <a:noFill/>
          </a:ln>
          <a:effectLst>
            <a:reflection stA="50000" endPos="31000" fadeDir="5400012" sy="-100000" algn="bl" rotWithShape="0"/>
          </a:effectLst>
        </p:spPr>
      </p:pic>
      <p:pic>
        <p:nvPicPr>
          <p:cNvPr id="138" name="Google Shape;138;p19"/>
          <p:cNvPicPr preferRelativeResize="0"/>
          <p:nvPr/>
        </p:nvPicPr>
        <p:blipFill>
          <a:blip r:embed="rId3">
            <a:alphaModFix/>
          </a:blip>
          <a:stretch>
            <a:fillRect/>
          </a:stretch>
        </p:blipFill>
        <p:spPr>
          <a:xfrm>
            <a:off x="-255350" y="4250374"/>
            <a:ext cx="2385751" cy="925525"/>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5425053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p:cSld name="Background">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47"/>
        <p:cNvGrpSpPr/>
        <p:nvPr/>
      </p:nvGrpSpPr>
      <p:grpSpPr>
        <a:xfrm>
          <a:off x="0" y="0"/>
          <a:ext cx="0" cy="0"/>
          <a:chOff x="0" y="0"/>
          <a:chExt cx="0" cy="0"/>
        </a:xfrm>
      </p:grpSpPr>
      <p:pic>
        <p:nvPicPr>
          <p:cNvPr id="148" name="Google Shape;148;p22"/>
          <p:cNvPicPr preferRelativeResize="0"/>
          <p:nvPr/>
        </p:nvPicPr>
        <p:blipFill>
          <a:blip r:embed="rId2">
            <a:alphaModFix/>
          </a:blip>
          <a:stretch>
            <a:fillRect/>
          </a:stretch>
        </p:blipFill>
        <p:spPr>
          <a:xfrm>
            <a:off x="-323646" y="2571750"/>
            <a:ext cx="925053" cy="1497195"/>
          </a:xfrm>
          <a:prstGeom prst="rect">
            <a:avLst/>
          </a:prstGeom>
          <a:noFill/>
          <a:ln>
            <a:noFill/>
          </a:ln>
          <a:effectLst>
            <a:reflection stA="50000" endPos="31000" fadeDir="5400012" sy="-100000" algn="bl" rotWithShape="0"/>
          </a:effectLst>
        </p:spPr>
      </p:pic>
      <p:pic>
        <p:nvPicPr>
          <p:cNvPr id="149" name="Google Shape;149;p22"/>
          <p:cNvPicPr preferRelativeResize="0"/>
          <p:nvPr/>
        </p:nvPicPr>
        <p:blipFill>
          <a:blip r:embed="rId3">
            <a:alphaModFix/>
          </a:blip>
          <a:stretch>
            <a:fillRect/>
          </a:stretch>
        </p:blipFill>
        <p:spPr>
          <a:xfrm>
            <a:off x="8423990" y="2297857"/>
            <a:ext cx="1197756" cy="2031908"/>
          </a:xfrm>
          <a:prstGeom prst="rect">
            <a:avLst/>
          </a:prstGeom>
          <a:noFill/>
          <a:ln>
            <a:noFill/>
          </a:ln>
          <a:effectLst>
            <a:reflection stA="50000" endPos="31000" fadeDir="5400012" sy="-100000" algn="bl" rotWithShape="0"/>
          </a:effectLst>
        </p:spPr>
      </p:pic>
      <p:pic>
        <p:nvPicPr>
          <p:cNvPr id="150" name="Google Shape;150;p22"/>
          <p:cNvPicPr preferRelativeResize="0"/>
          <p:nvPr/>
        </p:nvPicPr>
        <p:blipFill>
          <a:blip r:embed="rId4">
            <a:alphaModFix/>
          </a:blip>
          <a:stretch>
            <a:fillRect/>
          </a:stretch>
        </p:blipFill>
        <p:spPr>
          <a:xfrm>
            <a:off x="-255350" y="4250374"/>
            <a:ext cx="2385751" cy="925525"/>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4237395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1">
  <p:cSld name="Background 1">
    <p:bg>
      <p:bgPr>
        <a:gradFill>
          <a:gsLst>
            <a:gs pos="0">
              <a:schemeClr val="dk2"/>
            </a:gs>
            <a:gs pos="100000">
              <a:schemeClr val="dk1"/>
            </a:gs>
          </a:gsLst>
          <a:path path="circle">
            <a:fillToRect l="50000" t="50000" r="50000" b="50000"/>
          </a:path>
          <a:tileRect/>
        </a:gradFill>
        <a:effectLst/>
      </p:bgPr>
    </p:bg>
    <p:spTree>
      <p:nvGrpSpPr>
        <p:cNvPr id="1" name="Shape 151"/>
        <p:cNvGrpSpPr/>
        <p:nvPr/>
      </p:nvGrpSpPr>
      <p:grpSpPr>
        <a:xfrm>
          <a:off x="0" y="0"/>
          <a:ext cx="0" cy="0"/>
          <a:chOff x="0" y="0"/>
          <a:chExt cx="0" cy="0"/>
        </a:xfrm>
      </p:grpSpPr>
      <p:pic>
        <p:nvPicPr>
          <p:cNvPr id="152" name="Google Shape;152;p23"/>
          <p:cNvPicPr preferRelativeResize="0"/>
          <p:nvPr/>
        </p:nvPicPr>
        <p:blipFill>
          <a:blip r:embed="rId2">
            <a:alphaModFix/>
          </a:blip>
          <a:stretch>
            <a:fillRect/>
          </a:stretch>
        </p:blipFill>
        <p:spPr>
          <a:xfrm>
            <a:off x="-592351" y="845755"/>
            <a:ext cx="1864350" cy="3388125"/>
          </a:xfrm>
          <a:prstGeom prst="rect">
            <a:avLst/>
          </a:prstGeom>
          <a:noFill/>
          <a:ln>
            <a:noFill/>
          </a:ln>
          <a:effectLst>
            <a:reflection stA="50000" endPos="31000" fadeDir="5400012" sy="-100000" algn="bl" rotWithShape="0"/>
          </a:effectLst>
        </p:spPr>
      </p:pic>
      <p:pic>
        <p:nvPicPr>
          <p:cNvPr id="153" name="Google Shape;153;p23"/>
          <p:cNvPicPr preferRelativeResize="0"/>
          <p:nvPr/>
        </p:nvPicPr>
        <p:blipFill>
          <a:blip r:embed="rId3">
            <a:alphaModFix/>
          </a:blip>
          <a:stretch>
            <a:fillRect/>
          </a:stretch>
        </p:blipFill>
        <p:spPr>
          <a:xfrm>
            <a:off x="7579022" y="344580"/>
            <a:ext cx="2157330" cy="3598650"/>
          </a:xfrm>
          <a:prstGeom prst="rect">
            <a:avLst/>
          </a:prstGeom>
          <a:noFill/>
          <a:ln>
            <a:noFill/>
          </a:ln>
          <a:effectLst>
            <a:reflection stA="50000" endPos="31000" fadeDir="5400012" sy="-100000" algn="bl" rotWithShape="0"/>
          </a:effectLst>
        </p:spPr>
      </p:pic>
      <p:pic>
        <p:nvPicPr>
          <p:cNvPr id="154" name="Google Shape;154;p23"/>
          <p:cNvPicPr preferRelativeResize="0"/>
          <p:nvPr/>
        </p:nvPicPr>
        <p:blipFill>
          <a:blip r:embed="rId4">
            <a:alphaModFix/>
          </a:blip>
          <a:stretch>
            <a:fillRect/>
          </a:stretch>
        </p:blipFill>
        <p:spPr>
          <a:xfrm>
            <a:off x="2489313" y="3713950"/>
            <a:ext cx="3997700" cy="1700450"/>
          </a:xfrm>
          <a:prstGeom prst="rect">
            <a:avLst/>
          </a:prstGeom>
          <a:noFill/>
          <a:ln>
            <a:noFill/>
          </a:ln>
          <a:effectLst>
            <a:reflection stA="50000" endPos="31000" fadeDir="5400012" sy="-100000" algn="bl" rotWithShape="0"/>
          </a:effectLst>
        </p:spPr>
      </p:pic>
    </p:spTree>
    <p:extLst>
      <p:ext uri="{BB962C8B-B14F-4D97-AF65-F5344CB8AC3E}">
        <p14:creationId xmlns:p14="http://schemas.microsoft.com/office/powerpoint/2010/main" val="28097574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2">
  <p:cSld name="Background 2">
    <p:bg>
      <p:bgPr>
        <a:gradFill>
          <a:gsLst>
            <a:gs pos="0">
              <a:schemeClr val="lt1"/>
            </a:gs>
            <a:gs pos="48000">
              <a:schemeClr val="lt1"/>
            </a:gs>
            <a:gs pos="100000">
              <a:schemeClr val="accent1"/>
            </a:gs>
          </a:gsLst>
          <a:path path="circle">
            <a:fillToRect l="50000" t="50000" r="50000" b="50000"/>
          </a:path>
          <a:tileRect/>
        </a:gradFill>
        <a:effectLst/>
      </p:bgPr>
    </p:bg>
    <p:spTree>
      <p:nvGrpSpPr>
        <p:cNvPr id="1" name="Shape 155"/>
        <p:cNvGrpSpPr/>
        <p:nvPr/>
      </p:nvGrpSpPr>
      <p:grpSpPr>
        <a:xfrm>
          <a:off x="0" y="0"/>
          <a:ext cx="0" cy="0"/>
          <a:chOff x="0" y="0"/>
          <a:chExt cx="0" cy="0"/>
        </a:xfrm>
      </p:grpSpPr>
      <p:grpSp>
        <p:nvGrpSpPr>
          <p:cNvPr id="156" name="Google Shape;156;p24"/>
          <p:cNvGrpSpPr/>
          <p:nvPr/>
        </p:nvGrpSpPr>
        <p:grpSpPr>
          <a:xfrm>
            <a:off x="-360857" y="1490575"/>
            <a:ext cx="9865618" cy="3609028"/>
            <a:chOff x="-360857" y="1490575"/>
            <a:chExt cx="9865618" cy="3609028"/>
          </a:xfrm>
        </p:grpSpPr>
        <p:pic>
          <p:nvPicPr>
            <p:cNvPr id="157" name="Google Shape;157;p24"/>
            <p:cNvPicPr preferRelativeResize="0"/>
            <p:nvPr/>
          </p:nvPicPr>
          <p:blipFill>
            <a:blip r:embed="rId2">
              <a:alphaModFix/>
            </a:blip>
            <a:stretch>
              <a:fillRect/>
            </a:stretch>
          </p:blipFill>
          <p:spPr>
            <a:xfrm>
              <a:off x="3191904" y="3594388"/>
              <a:ext cx="925053" cy="1497195"/>
            </a:xfrm>
            <a:prstGeom prst="rect">
              <a:avLst/>
            </a:prstGeom>
            <a:noFill/>
            <a:ln>
              <a:noFill/>
            </a:ln>
            <a:effectLst>
              <a:reflection stA="50000" endPos="31000" fadeDir="5400012" sy="-100000" algn="bl" rotWithShape="0"/>
            </a:effectLst>
          </p:spPr>
        </p:pic>
        <p:pic>
          <p:nvPicPr>
            <p:cNvPr id="158" name="Google Shape;158;p24"/>
            <p:cNvPicPr preferRelativeResize="0"/>
            <p:nvPr/>
          </p:nvPicPr>
          <p:blipFill>
            <a:blip r:embed="rId3">
              <a:alphaModFix/>
            </a:blip>
            <a:stretch>
              <a:fillRect/>
            </a:stretch>
          </p:blipFill>
          <p:spPr>
            <a:xfrm>
              <a:off x="872401" y="2863129"/>
              <a:ext cx="1112202" cy="2021213"/>
            </a:xfrm>
            <a:prstGeom prst="rect">
              <a:avLst/>
            </a:prstGeom>
            <a:noFill/>
            <a:ln>
              <a:noFill/>
            </a:ln>
            <a:effectLst>
              <a:reflection stA="50000" endPos="31000" fadeDir="5400012" sy="-100000" algn="bl" rotWithShape="0"/>
            </a:effectLst>
          </p:spPr>
        </p:pic>
        <p:pic>
          <p:nvPicPr>
            <p:cNvPr id="159" name="Google Shape;159;p24"/>
            <p:cNvPicPr preferRelativeResize="0"/>
            <p:nvPr/>
          </p:nvPicPr>
          <p:blipFill>
            <a:blip r:embed="rId4">
              <a:alphaModFix/>
            </a:blip>
            <a:stretch>
              <a:fillRect/>
            </a:stretch>
          </p:blipFill>
          <p:spPr>
            <a:xfrm flipH="1">
              <a:off x="1965892" y="2994032"/>
              <a:ext cx="1240533" cy="2069337"/>
            </a:xfrm>
            <a:prstGeom prst="rect">
              <a:avLst/>
            </a:prstGeom>
            <a:noFill/>
            <a:ln>
              <a:noFill/>
            </a:ln>
            <a:effectLst>
              <a:reflection stA="50000" endPos="31000" fadeDir="5400012" sy="-100000" algn="bl" rotWithShape="0"/>
            </a:effectLst>
          </p:spPr>
        </p:pic>
        <p:pic>
          <p:nvPicPr>
            <p:cNvPr id="160" name="Google Shape;160;p24"/>
            <p:cNvPicPr preferRelativeResize="0"/>
            <p:nvPr/>
          </p:nvPicPr>
          <p:blipFill>
            <a:blip r:embed="rId5">
              <a:alphaModFix/>
            </a:blip>
            <a:stretch>
              <a:fillRect/>
            </a:stretch>
          </p:blipFill>
          <p:spPr>
            <a:xfrm>
              <a:off x="-360857" y="1490577"/>
              <a:ext cx="1236174" cy="2887448"/>
            </a:xfrm>
            <a:prstGeom prst="rect">
              <a:avLst/>
            </a:prstGeom>
            <a:noFill/>
            <a:ln>
              <a:noFill/>
            </a:ln>
            <a:effectLst>
              <a:reflection stA="50000" endPos="31000" fadeDir="5400012" sy="-100000" algn="bl" rotWithShape="0"/>
            </a:effectLst>
          </p:spPr>
        </p:pic>
        <p:pic>
          <p:nvPicPr>
            <p:cNvPr id="161" name="Google Shape;161;p24"/>
            <p:cNvPicPr preferRelativeResize="0"/>
            <p:nvPr/>
          </p:nvPicPr>
          <p:blipFill>
            <a:blip r:embed="rId6">
              <a:alphaModFix/>
            </a:blip>
            <a:stretch>
              <a:fillRect/>
            </a:stretch>
          </p:blipFill>
          <p:spPr>
            <a:xfrm>
              <a:off x="5035417" y="3586367"/>
              <a:ext cx="930400" cy="1513236"/>
            </a:xfrm>
            <a:prstGeom prst="rect">
              <a:avLst/>
            </a:prstGeom>
            <a:noFill/>
            <a:ln>
              <a:noFill/>
            </a:ln>
            <a:effectLst>
              <a:reflection stA="50000" endPos="31000" fadeDir="5400012" sy="-100000" algn="bl" rotWithShape="0"/>
            </a:effectLst>
          </p:spPr>
        </p:pic>
        <p:pic>
          <p:nvPicPr>
            <p:cNvPr id="162" name="Google Shape;162;p24"/>
            <p:cNvPicPr preferRelativeResize="0"/>
            <p:nvPr/>
          </p:nvPicPr>
          <p:blipFill>
            <a:blip r:embed="rId7">
              <a:alphaModFix/>
            </a:blip>
            <a:stretch>
              <a:fillRect/>
            </a:stretch>
          </p:blipFill>
          <p:spPr>
            <a:xfrm>
              <a:off x="7196817" y="2884522"/>
              <a:ext cx="1074772" cy="1978436"/>
            </a:xfrm>
            <a:prstGeom prst="rect">
              <a:avLst/>
            </a:prstGeom>
            <a:noFill/>
            <a:ln>
              <a:noFill/>
            </a:ln>
            <a:effectLst>
              <a:reflection stA="50000" endPos="31000" fadeDir="5400012" sy="-100000" algn="bl" rotWithShape="0"/>
            </a:effectLst>
          </p:spPr>
        </p:pic>
        <p:pic>
          <p:nvPicPr>
            <p:cNvPr id="163" name="Google Shape;163;p24"/>
            <p:cNvPicPr preferRelativeResize="0"/>
            <p:nvPr/>
          </p:nvPicPr>
          <p:blipFill>
            <a:blip r:embed="rId8">
              <a:alphaModFix/>
            </a:blip>
            <a:stretch>
              <a:fillRect/>
            </a:stretch>
          </p:blipFill>
          <p:spPr>
            <a:xfrm>
              <a:off x="5980340" y="2994032"/>
              <a:ext cx="1197756" cy="2031908"/>
            </a:xfrm>
            <a:prstGeom prst="rect">
              <a:avLst/>
            </a:prstGeom>
            <a:noFill/>
            <a:ln>
              <a:noFill/>
            </a:ln>
            <a:effectLst>
              <a:reflection stA="50000" endPos="31000" fadeDir="5400012" sy="-100000" algn="bl" rotWithShape="0"/>
            </a:effectLst>
          </p:spPr>
        </p:pic>
        <p:pic>
          <p:nvPicPr>
            <p:cNvPr id="164" name="Google Shape;164;p24"/>
            <p:cNvPicPr preferRelativeResize="0"/>
            <p:nvPr/>
          </p:nvPicPr>
          <p:blipFill>
            <a:blip r:embed="rId9">
              <a:alphaModFix/>
            </a:blip>
            <a:stretch>
              <a:fillRect/>
            </a:stretch>
          </p:blipFill>
          <p:spPr>
            <a:xfrm>
              <a:off x="8274497" y="1490575"/>
              <a:ext cx="1230263" cy="2887448"/>
            </a:xfrm>
            <a:prstGeom prst="rect">
              <a:avLst/>
            </a:prstGeom>
            <a:noFill/>
            <a:ln>
              <a:noFill/>
            </a:ln>
            <a:effectLst>
              <a:reflection stA="50000" endPos="31000" fadeDir="5400012" sy="-100000" algn="bl" rotWithShape="0"/>
            </a:effectLst>
          </p:spPr>
        </p:pic>
      </p:grpSp>
    </p:spTree>
    <p:extLst>
      <p:ext uri="{BB962C8B-B14F-4D97-AF65-F5344CB8AC3E}">
        <p14:creationId xmlns:p14="http://schemas.microsoft.com/office/powerpoint/2010/main" val="41994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9"/>
        <p:cNvGrpSpPr/>
        <p:nvPr/>
      </p:nvGrpSpPr>
      <p:grpSpPr>
        <a:xfrm>
          <a:off x="0" y="0"/>
          <a:ext cx="0" cy="0"/>
          <a:chOff x="0" y="0"/>
          <a:chExt cx="0" cy="0"/>
        </a:xfrm>
      </p:grpSpPr>
      <p:sp>
        <p:nvSpPr>
          <p:cNvPr id="420" name="Google Shape;420;p10"/>
          <p:cNvSpPr txBox="1">
            <a:spLocks noGrp="1"/>
          </p:cNvSpPr>
          <p:nvPr>
            <p:ph type="title"/>
          </p:nvPr>
        </p:nvSpPr>
        <p:spPr>
          <a:xfrm>
            <a:off x="713225" y="463300"/>
            <a:ext cx="5985000" cy="10794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5"/>
        </a:solidFill>
        <a:effectLst/>
      </p:bgPr>
    </p:bg>
    <p:spTree>
      <p:nvGrpSpPr>
        <p:cNvPr id="1" name="Shape 471"/>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72"/>
        <p:cNvGrpSpPr/>
        <p:nvPr/>
      </p:nvGrpSpPr>
      <p:grpSpPr>
        <a:xfrm>
          <a:off x="0" y="0"/>
          <a:ext cx="0" cy="0"/>
          <a:chOff x="0" y="0"/>
          <a:chExt cx="0" cy="0"/>
        </a:xfrm>
      </p:grpSpPr>
      <p:grpSp>
        <p:nvGrpSpPr>
          <p:cNvPr id="473" name="Google Shape;473;p13"/>
          <p:cNvGrpSpPr/>
          <p:nvPr/>
        </p:nvGrpSpPr>
        <p:grpSpPr>
          <a:xfrm>
            <a:off x="-7410813" y="-1475478"/>
            <a:ext cx="20211797" cy="5143427"/>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13"/>
          <p:cNvSpPr/>
          <p:nvPr/>
        </p:nvSpPr>
        <p:spPr>
          <a:xfrm rot="5400000">
            <a:off x="1788625" y="-2117325"/>
            <a:ext cx="5372700" cy="9436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521"/>
        <p:cNvGrpSpPr/>
        <p:nvPr/>
      </p:nvGrpSpPr>
      <p:grpSpPr>
        <a:xfrm>
          <a:off x="0" y="0"/>
          <a:ext cx="0" cy="0"/>
          <a:chOff x="0" y="0"/>
          <a:chExt cx="0" cy="0"/>
        </a:xfrm>
      </p:grpSpPr>
      <p:grpSp>
        <p:nvGrpSpPr>
          <p:cNvPr id="522" name="Google Shape;522;p14"/>
          <p:cNvGrpSpPr/>
          <p:nvPr/>
        </p:nvGrpSpPr>
        <p:grpSpPr>
          <a:xfrm>
            <a:off x="-7410813" y="-162128"/>
            <a:ext cx="20211797" cy="5143427"/>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14"/>
          <p:cNvSpPr/>
          <p:nvPr/>
        </p:nvSpPr>
        <p:spPr>
          <a:xfrm rot="5400000" flipH="1">
            <a:off x="-289900" y="-4337700"/>
            <a:ext cx="6724500" cy="1263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570"/>
        <p:cNvGrpSpPr/>
        <p:nvPr/>
      </p:nvGrpSpPr>
      <p:grpSpPr>
        <a:xfrm>
          <a:off x="0" y="0"/>
          <a:ext cx="0" cy="0"/>
          <a:chOff x="0" y="0"/>
          <a:chExt cx="0" cy="0"/>
        </a:xfrm>
      </p:grpSpPr>
      <p:grpSp>
        <p:nvGrpSpPr>
          <p:cNvPr id="571" name="Google Shape;571;p15"/>
          <p:cNvGrpSpPr/>
          <p:nvPr/>
        </p:nvGrpSpPr>
        <p:grpSpPr>
          <a:xfrm>
            <a:off x="-7410813" y="-162128"/>
            <a:ext cx="20211797" cy="5143427"/>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7" name="Google Shape;617;p15"/>
          <p:cNvSpPr/>
          <p:nvPr/>
        </p:nvSpPr>
        <p:spPr>
          <a:xfrm rot="-5400000">
            <a:off x="1390050" y="-3014262"/>
            <a:ext cx="5850300" cy="108477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85"/>
        <p:cNvGrpSpPr/>
        <p:nvPr/>
      </p:nvGrpSpPr>
      <p:grpSpPr>
        <a:xfrm>
          <a:off x="0" y="0"/>
          <a:ext cx="0" cy="0"/>
          <a:chOff x="0" y="0"/>
          <a:chExt cx="0" cy="0"/>
        </a:xfrm>
      </p:grpSpPr>
      <p:grpSp>
        <p:nvGrpSpPr>
          <p:cNvPr id="786" name="Google Shape;786;p19"/>
          <p:cNvGrpSpPr/>
          <p:nvPr/>
        </p:nvGrpSpPr>
        <p:grpSpPr>
          <a:xfrm>
            <a:off x="-5007938" y="30209"/>
            <a:ext cx="20211797" cy="5143427"/>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2" name="Google Shape;832;p19"/>
          <p:cNvSpPr/>
          <p:nvPr/>
        </p:nvSpPr>
        <p:spPr>
          <a:xfrm>
            <a:off x="-154850" y="-221225"/>
            <a:ext cx="9402000" cy="553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9"/>
          <p:cNvSpPr txBox="1">
            <a:spLocks noGrp="1"/>
          </p:cNvSpPr>
          <p:nvPr>
            <p:ph type="title"/>
          </p:nvPr>
        </p:nvSpPr>
        <p:spPr>
          <a:xfrm>
            <a:off x="1226400" y="3100300"/>
            <a:ext cx="66912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34" name="Google Shape;834;p19"/>
          <p:cNvSpPr txBox="1">
            <a:spLocks noGrp="1"/>
          </p:cNvSpPr>
          <p:nvPr>
            <p:ph type="subTitle" idx="1"/>
          </p:nvPr>
        </p:nvSpPr>
        <p:spPr>
          <a:xfrm>
            <a:off x="1226400" y="1511313"/>
            <a:ext cx="6691200" cy="1478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058"/>
        <p:cNvGrpSpPr/>
        <p:nvPr/>
      </p:nvGrpSpPr>
      <p:grpSpPr>
        <a:xfrm>
          <a:off x="0" y="0"/>
          <a:ext cx="0" cy="0"/>
          <a:chOff x="0" y="0"/>
          <a:chExt cx="0" cy="0"/>
        </a:xfrm>
      </p:grpSpPr>
      <p:grpSp>
        <p:nvGrpSpPr>
          <p:cNvPr id="1059" name="Google Shape;1059;p24"/>
          <p:cNvGrpSpPr/>
          <p:nvPr/>
        </p:nvGrpSpPr>
        <p:grpSpPr>
          <a:xfrm>
            <a:off x="-5007938" y="30209"/>
            <a:ext cx="20211797" cy="5143427"/>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5" name="Google Shape;1105;p24"/>
          <p:cNvSpPr/>
          <p:nvPr/>
        </p:nvSpPr>
        <p:spPr>
          <a:xfrm>
            <a:off x="-1512075" y="-120625"/>
            <a:ext cx="11898300" cy="5472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8" name="Google Shape;1108;p24"/>
          <p:cNvSpPr txBox="1">
            <a:spLocks noGrp="1"/>
          </p:cNvSpPr>
          <p:nvPr>
            <p:ph type="subTitle" idx="2"/>
          </p:nvPr>
        </p:nvSpPr>
        <p:spPr>
          <a:xfrm>
            <a:off x="3578948"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9" name="Google Shape;1109;p24"/>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0" name="Google Shape;1110;p24"/>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1" name="Google Shape;1111;p24"/>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2" name="Google Shape;1112;p24"/>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3" name="Google Shape;1113;p24"/>
          <p:cNvSpPr txBox="1">
            <a:spLocks noGrp="1"/>
          </p:cNvSpPr>
          <p:nvPr>
            <p:ph type="subTitle" idx="7"/>
          </p:nvPr>
        </p:nvSpPr>
        <p:spPr>
          <a:xfrm>
            <a:off x="110117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3578947"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110117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3578947"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605672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605672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713225" y="1152475"/>
            <a:ext cx="7681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6" r:id="rId3"/>
    <p:sldLayoutId id="2147483658" r:id="rId4"/>
    <p:sldLayoutId id="2147483659" r:id="rId5"/>
    <p:sldLayoutId id="2147483660" r:id="rId6"/>
    <p:sldLayoutId id="2147483661" r:id="rId7"/>
    <p:sldLayoutId id="2147483665" r:id="rId8"/>
    <p:sldLayoutId id="2147483670" r:id="rId9"/>
    <p:sldLayoutId id="2147483671" r:id="rId10"/>
    <p:sldLayoutId id="2147483672" r:id="rId11"/>
    <p:sldLayoutId id="2147483673" r:id="rId12"/>
    <p:sldLayoutId id="2147483674"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BFBFBF">
                <a:alpha val="15294"/>
              </a:srgbClr>
            </a:gs>
            <a:gs pos="63000">
              <a:srgbClr val="BFBFBF">
                <a:alpha val="15294"/>
              </a:srgbClr>
            </a:gs>
            <a:gs pos="100000">
              <a:srgbClr val="BBBBBB">
                <a:alpha val="40000"/>
              </a:srgbClr>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539400"/>
            <a:ext cx="77178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1pPr>
            <a:lvl2pPr lvl="1"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2pPr>
            <a:lvl3pPr lvl="2"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3pPr>
            <a:lvl4pPr lvl="3"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4pPr>
            <a:lvl5pPr lvl="4"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5pPr>
            <a:lvl6pPr lvl="5"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6pPr>
            <a:lvl7pPr lvl="6"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7pPr>
            <a:lvl8pPr lvl="7"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8pPr>
            <a:lvl9pPr lvl="8" rtl="0">
              <a:spcBef>
                <a:spcPts val="0"/>
              </a:spcBef>
              <a:spcAft>
                <a:spcPts val="0"/>
              </a:spcAft>
              <a:buClr>
                <a:schemeClr val="dk1"/>
              </a:buClr>
              <a:buSzPts val="3500"/>
              <a:buFont typeface="Cinzel"/>
              <a:buNone/>
              <a:defRPr sz="3500">
                <a:solidFill>
                  <a:schemeClr val="dk1"/>
                </a:solidFill>
                <a:latin typeface="Cinzel"/>
                <a:ea typeface="Cinzel"/>
                <a:cs typeface="Cinzel"/>
                <a:sym typeface="Cinzel"/>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Cantarell"/>
              <a:buChar char="●"/>
              <a:defRPr>
                <a:solidFill>
                  <a:schemeClr val="dk1"/>
                </a:solidFill>
                <a:latin typeface="Cantarell"/>
                <a:ea typeface="Cantarell"/>
                <a:cs typeface="Cantarell"/>
                <a:sym typeface="Cantarell"/>
              </a:defRPr>
            </a:lvl1pPr>
            <a:lvl2pPr marL="914400" lvl="1"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2pPr>
            <a:lvl3pPr marL="1371600" lvl="2"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3pPr>
            <a:lvl4pPr marL="1828800" lvl="3"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4pPr>
            <a:lvl5pPr marL="2286000" lvl="4"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5pPr>
            <a:lvl6pPr marL="2743200" lvl="5"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6pPr>
            <a:lvl7pPr marL="3200400" lvl="6"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7pPr>
            <a:lvl8pPr marL="3657600" lvl="7" indent="-317500">
              <a:lnSpc>
                <a:spcPct val="115000"/>
              </a:lnSpc>
              <a:spcBef>
                <a:spcPts val="1600"/>
              </a:spcBef>
              <a:spcAft>
                <a:spcPts val="0"/>
              </a:spcAft>
              <a:buClr>
                <a:schemeClr val="dk1"/>
              </a:buClr>
              <a:buSzPts val="1400"/>
              <a:buFont typeface="Cantarell"/>
              <a:buChar char="○"/>
              <a:defRPr>
                <a:solidFill>
                  <a:schemeClr val="dk1"/>
                </a:solidFill>
                <a:latin typeface="Cantarell"/>
                <a:ea typeface="Cantarell"/>
                <a:cs typeface="Cantarell"/>
                <a:sym typeface="Cantarell"/>
              </a:defRPr>
            </a:lvl8pPr>
            <a:lvl9pPr marL="4114800" lvl="8" indent="-317500">
              <a:lnSpc>
                <a:spcPct val="115000"/>
              </a:lnSpc>
              <a:spcBef>
                <a:spcPts val="1600"/>
              </a:spcBef>
              <a:spcAft>
                <a:spcPts val="1600"/>
              </a:spcAft>
              <a:buClr>
                <a:schemeClr val="dk1"/>
              </a:buClr>
              <a:buSzPts val="1400"/>
              <a:buFont typeface="Cantarell"/>
              <a:buChar char="■"/>
              <a:defRPr>
                <a:solidFill>
                  <a:schemeClr val="dk1"/>
                </a:solidFill>
                <a:latin typeface="Cantarell"/>
                <a:ea typeface="Cantarell"/>
                <a:cs typeface="Cantarell"/>
                <a:sym typeface="Cantarell"/>
              </a:defRPr>
            </a:lvl9pPr>
          </a:lstStyle>
          <a:p>
            <a:endParaRPr/>
          </a:p>
        </p:txBody>
      </p:sp>
    </p:spTree>
    <p:extLst>
      <p:ext uri="{BB962C8B-B14F-4D97-AF65-F5344CB8AC3E}">
        <p14:creationId xmlns:p14="http://schemas.microsoft.com/office/powerpoint/2010/main" val="3204265909"/>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hyperlink" Target="https://sparcopen.org/our-work/negotiation-resources/oneal/" TargetMode="Externa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hyperlink" Target="https://doi.org/10.1111/nejo.12176" TargetMode="External"/><Relationship Id="rId2" Type="http://schemas.openxmlformats.org/officeDocument/2006/relationships/notesSlide" Target="../notesSlides/notesSlide21.xml"/><Relationship Id="rId1" Type="http://schemas.openxmlformats.org/officeDocument/2006/relationships/slideLayout" Target="../slideLayouts/slideLayout25.xml"/><Relationship Id="rId6" Type="http://schemas.openxmlformats.org/officeDocument/2006/relationships/hyperlink" Target="mailto:Courtney.fuson@belmont.edu" TargetMode="External"/><Relationship Id="rId5" Type="http://schemas.openxmlformats.org/officeDocument/2006/relationships/hyperlink" Target="mailto:scarletg@uchicago.edu" TargetMode="External"/><Relationship Id="rId4" Type="http://schemas.openxmlformats.org/officeDocument/2006/relationships/hyperlink" Target="mailto:macyk@iu.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hyperlink" Target="https://oneal-project.org/" TargetMode="External"/><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5"/>
        <p:cNvGrpSpPr/>
        <p:nvPr/>
      </p:nvGrpSpPr>
      <p:grpSpPr>
        <a:xfrm>
          <a:off x="0" y="0"/>
          <a:ext cx="0" cy="0"/>
          <a:chOff x="0" y="0"/>
          <a:chExt cx="0" cy="0"/>
        </a:xfrm>
      </p:grpSpPr>
      <p:sp>
        <p:nvSpPr>
          <p:cNvPr id="1516" name="Google Shape;1516;p40"/>
          <p:cNvSpPr txBox="1">
            <a:spLocks noGrp="1"/>
          </p:cNvSpPr>
          <p:nvPr>
            <p:ph type="ctrTitle"/>
          </p:nvPr>
        </p:nvSpPr>
        <p:spPr>
          <a:xfrm>
            <a:off x="713225" y="934275"/>
            <a:ext cx="3950400" cy="2092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600" b="1" dirty="0">
                <a:latin typeface="Oswald" pitchFamily="2" charset="0"/>
                <a:ea typeface="Vollkorn" panose="020B0604020202020204" charset="0"/>
              </a:rPr>
              <a:t>ONEAL’s</a:t>
            </a:r>
            <a:r>
              <a:rPr lang="en" sz="8800" b="1" dirty="0">
                <a:latin typeface="Cinzel" panose="020B0604020202020204" charset="0"/>
              </a:rPr>
              <a:t> </a:t>
            </a:r>
            <a:r>
              <a:rPr lang="en" sz="7200" dirty="0">
                <a:solidFill>
                  <a:schemeClr val="accent1"/>
                </a:solidFill>
                <a:latin typeface="Oswald" pitchFamily="2" charset="0"/>
              </a:rPr>
              <a:t>Gambit</a:t>
            </a:r>
            <a:endParaRPr sz="5000" dirty="0">
              <a:solidFill>
                <a:schemeClr val="accent1"/>
              </a:solidFill>
              <a:latin typeface="Oswald" pitchFamily="2" charset="0"/>
            </a:endParaRPr>
          </a:p>
        </p:txBody>
      </p:sp>
      <p:sp>
        <p:nvSpPr>
          <p:cNvPr id="1517" name="Google Shape;1517;p40"/>
          <p:cNvSpPr txBox="1">
            <a:spLocks noGrp="1"/>
          </p:cNvSpPr>
          <p:nvPr>
            <p:ph type="subTitle" idx="1"/>
          </p:nvPr>
        </p:nvSpPr>
        <p:spPr>
          <a:xfrm>
            <a:off x="134678" y="3266575"/>
            <a:ext cx="4713225" cy="3750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Cinzel" panose="020B0604020202020204" charset="0"/>
              </a:rPr>
              <a:t>Improving Library Advantage During Negotiations</a:t>
            </a:r>
            <a:endParaRPr dirty="0">
              <a:latin typeface="Cinzel" panose="020B0604020202020204" charset="0"/>
            </a:endParaRPr>
          </a:p>
        </p:txBody>
      </p:sp>
      <p:cxnSp>
        <p:nvCxnSpPr>
          <p:cNvPr id="1518" name="Google Shape;1518;p40"/>
          <p:cNvCxnSpPr/>
          <p:nvPr/>
        </p:nvCxnSpPr>
        <p:spPr>
          <a:xfrm>
            <a:off x="713225" y="3127075"/>
            <a:ext cx="3755700" cy="0"/>
          </a:xfrm>
          <a:prstGeom prst="straightConnector1">
            <a:avLst/>
          </a:prstGeom>
          <a:noFill/>
          <a:ln w="19050" cap="flat" cmpd="sng">
            <a:solidFill>
              <a:schemeClr val="dk1"/>
            </a:solidFill>
            <a:prstDash val="solid"/>
            <a:round/>
            <a:headEnd type="none" w="med" len="med"/>
            <a:tailEnd type="none" w="med" len="med"/>
          </a:ln>
        </p:spPr>
      </p:cxnSp>
      <p:grpSp>
        <p:nvGrpSpPr>
          <p:cNvPr id="1519" name="Google Shape;1519;p40"/>
          <p:cNvGrpSpPr/>
          <p:nvPr/>
        </p:nvGrpSpPr>
        <p:grpSpPr>
          <a:xfrm>
            <a:off x="6992193" y="567548"/>
            <a:ext cx="1044261" cy="1730328"/>
            <a:chOff x="7054907" y="880626"/>
            <a:chExt cx="1263016" cy="2092801"/>
          </a:xfrm>
        </p:grpSpPr>
        <p:sp>
          <p:nvSpPr>
            <p:cNvPr id="1520" name="Google Shape;1520;p40"/>
            <p:cNvSpPr/>
            <p:nvPr/>
          </p:nvSpPr>
          <p:spPr>
            <a:xfrm rot="-2634440">
              <a:off x="7439512" y="999072"/>
              <a:ext cx="528147" cy="462812"/>
            </a:xfrm>
            <a:custGeom>
              <a:avLst/>
              <a:gdLst/>
              <a:ahLst/>
              <a:cxnLst/>
              <a:rect l="l" t="t" r="r" b="b"/>
              <a:pathLst>
                <a:path w="1625" h="1424" extrusionOk="0">
                  <a:moveTo>
                    <a:pt x="824" y="0"/>
                  </a:moveTo>
                  <a:cubicBezTo>
                    <a:pt x="727" y="0"/>
                    <a:pt x="629" y="20"/>
                    <a:pt x="536" y="62"/>
                  </a:cubicBezTo>
                  <a:cubicBezTo>
                    <a:pt x="161" y="205"/>
                    <a:pt x="1" y="633"/>
                    <a:pt x="143" y="990"/>
                  </a:cubicBezTo>
                  <a:cubicBezTo>
                    <a:pt x="263" y="1257"/>
                    <a:pt x="523" y="1424"/>
                    <a:pt x="804" y="1424"/>
                  </a:cubicBezTo>
                  <a:cubicBezTo>
                    <a:pt x="898" y="1424"/>
                    <a:pt x="995" y="1405"/>
                    <a:pt x="1089" y="1365"/>
                  </a:cubicBezTo>
                  <a:cubicBezTo>
                    <a:pt x="1446" y="1222"/>
                    <a:pt x="1624" y="794"/>
                    <a:pt x="1464" y="437"/>
                  </a:cubicBezTo>
                  <a:cubicBezTo>
                    <a:pt x="1358" y="160"/>
                    <a:pt x="1097" y="0"/>
                    <a:pt x="8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0"/>
            <p:cNvSpPr/>
            <p:nvPr/>
          </p:nvSpPr>
          <p:spPr>
            <a:xfrm rot="-2634440">
              <a:off x="7550202" y="1025471"/>
              <a:ext cx="417967" cy="400410"/>
            </a:xfrm>
            <a:custGeom>
              <a:avLst/>
              <a:gdLst/>
              <a:ahLst/>
              <a:cxnLst/>
              <a:rect l="l" t="t" r="r" b="b"/>
              <a:pathLst>
                <a:path w="1286" h="1232" extrusionOk="0">
                  <a:moveTo>
                    <a:pt x="1018" y="1"/>
                  </a:moveTo>
                  <a:lnTo>
                    <a:pt x="1" y="1018"/>
                  </a:lnTo>
                  <a:cubicBezTo>
                    <a:pt x="144" y="1161"/>
                    <a:pt x="326" y="1232"/>
                    <a:pt x="509" y="1232"/>
                  </a:cubicBezTo>
                  <a:cubicBezTo>
                    <a:pt x="692" y="1232"/>
                    <a:pt x="875" y="1161"/>
                    <a:pt x="1018" y="1018"/>
                  </a:cubicBezTo>
                  <a:cubicBezTo>
                    <a:pt x="1286" y="732"/>
                    <a:pt x="1286" y="286"/>
                    <a:pt x="10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0"/>
            <p:cNvSpPr/>
            <p:nvPr/>
          </p:nvSpPr>
          <p:spPr>
            <a:xfrm rot="-2634440">
              <a:off x="7248626" y="1488959"/>
              <a:ext cx="887612" cy="881747"/>
            </a:xfrm>
            <a:custGeom>
              <a:avLst/>
              <a:gdLst/>
              <a:ahLst/>
              <a:cxnLst/>
              <a:rect l="l" t="t" r="r" b="b"/>
              <a:pathLst>
                <a:path w="2731" h="2713" extrusionOk="0">
                  <a:moveTo>
                    <a:pt x="1928" y="1"/>
                  </a:moveTo>
                  <a:lnTo>
                    <a:pt x="1553" y="358"/>
                  </a:lnTo>
                  <a:cubicBezTo>
                    <a:pt x="1107" y="822"/>
                    <a:pt x="911" y="768"/>
                    <a:pt x="536" y="929"/>
                  </a:cubicBezTo>
                  <a:cubicBezTo>
                    <a:pt x="304" y="1036"/>
                    <a:pt x="72" y="1178"/>
                    <a:pt x="1" y="1268"/>
                  </a:cubicBezTo>
                  <a:lnTo>
                    <a:pt x="1464" y="2713"/>
                  </a:lnTo>
                  <a:cubicBezTo>
                    <a:pt x="1535" y="2642"/>
                    <a:pt x="1678" y="2427"/>
                    <a:pt x="1785" y="2178"/>
                  </a:cubicBezTo>
                  <a:cubicBezTo>
                    <a:pt x="1946" y="1803"/>
                    <a:pt x="1892" y="1607"/>
                    <a:pt x="2356" y="1161"/>
                  </a:cubicBezTo>
                  <a:lnTo>
                    <a:pt x="2731" y="786"/>
                  </a:lnTo>
                  <a:lnTo>
                    <a:pt x="192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0"/>
            <p:cNvSpPr/>
            <p:nvPr/>
          </p:nvSpPr>
          <p:spPr>
            <a:xfrm rot="-2634440">
              <a:off x="7497568" y="1516340"/>
              <a:ext cx="649702" cy="754019"/>
            </a:xfrm>
            <a:custGeom>
              <a:avLst/>
              <a:gdLst/>
              <a:ahLst/>
              <a:cxnLst/>
              <a:rect l="l" t="t" r="r" b="b"/>
              <a:pathLst>
                <a:path w="1999" h="2320" extrusionOk="0">
                  <a:moveTo>
                    <a:pt x="1588" y="0"/>
                  </a:moveTo>
                  <a:lnTo>
                    <a:pt x="0" y="1588"/>
                  </a:lnTo>
                  <a:lnTo>
                    <a:pt x="732" y="2320"/>
                  </a:lnTo>
                  <a:cubicBezTo>
                    <a:pt x="803" y="2249"/>
                    <a:pt x="946" y="2034"/>
                    <a:pt x="1053" y="1785"/>
                  </a:cubicBezTo>
                  <a:cubicBezTo>
                    <a:pt x="1214" y="1410"/>
                    <a:pt x="1160" y="1214"/>
                    <a:pt x="1624" y="768"/>
                  </a:cubicBezTo>
                  <a:lnTo>
                    <a:pt x="1999" y="393"/>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0"/>
            <p:cNvSpPr/>
            <p:nvPr/>
          </p:nvSpPr>
          <p:spPr>
            <a:xfrm rot="-2634440">
              <a:off x="7391418" y="1181586"/>
              <a:ext cx="614926" cy="615241"/>
            </a:xfrm>
            <a:custGeom>
              <a:avLst/>
              <a:gdLst/>
              <a:ahLst/>
              <a:cxnLst/>
              <a:rect l="l" t="t" r="r" b="b"/>
              <a:pathLst>
                <a:path w="1892" h="1893" extrusionOk="0">
                  <a:moveTo>
                    <a:pt x="536" y="1"/>
                  </a:moveTo>
                  <a:lnTo>
                    <a:pt x="1" y="518"/>
                  </a:lnTo>
                  <a:lnTo>
                    <a:pt x="1375" y="1892"/>
                  </a:lnTo>
                  <a:lnTo>
                    <a:pt x="1892" y="1357"/>
                  </a:lnTo>
                  <a:lnTo>
                    <a:pt x="5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0"/>
            <p:cNvSpPr/>
            <p:nvPr/>
          </p:nvSpPr>
          <p:spPr>
            <a:xfrm rot="-2634440">
              <a:off x="7657380" y="1294733"/>
              <a:ext cx="394566" cy="394885"/>
            </a:xfrm>
            <a:custGeom>
              <a:avLst/>
              <a:gdLst/>
              <a:ahLst/>
              <a:cxnLst/>
              <a:rect l="l" t="t" r="r" b="b"/>
              <a:pathLst>
                <a:path w="1214" h="1215" extrusionOk="0">
                  <a:moveTo>
                    <a:pt x="536" y="1"/>
                  </a:moveTo>
                  <a:lnTo>
                    <a:pt x="1" y="536"/>
                  </a:lnTo>
                  <a:lnTo>
                    <a:pt x="697" y="1214"/>
                  </a:lnTo>
                  <a:lnTo>
                    <a:pt x="1214" y="679"/>
                  </a:lnTo>
                  <a:lnTo>
                    <a:pt x="5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0"/>
            <p:cNvSpPr/>
            <p:nvPr/>
          </p:nvSpPr>
          <p:spPr>
            <a:xfrm rot="-2634440">
              <a:off x="7238619" y="1902113"/>
              <a:ext cx="887612" cy="887597"/>
            </a:xfrm>
            <a:custGeom>
              <a:avLst/>
              <a:gdLst/>
              <a:ahLst/>
              <a:cxnLst/>
              <a:rect l="l" t="t" r="r" b="b"/>
              <a:pathLst>
                <a:path w="2731" h="2731" extrusionOk="0">
                  <a:moveTo>
                    <a:pt x="607" y="1"/>
                  </a:moveTo>
                  <a:lnTo>
                    <a:pt x="1" y="608"/>
                  </a:lnTo>
                  <a:lnTo>
                    <a:pt x="2124" y="2731"/>
                  </a:lnTo>
                  <a:lnTo>
                    <a:pt x="2731" y="2124"/>
                  </a:lnTo>
                  <a:lnTo>
                    <a:pt x="6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0"/>
            <p:cNvSpPr/>
            <p:nvPr/>
          </p:nvSpPr>
          <p:spPr>
            <a:xfrm rot="-2634440">
              <a:off x="7656717" y="2075812"/>
              <a:ext cx="539523" cy="545364"/>
            </a:xfrm>
            <a:custGeom>
              <a:avLst/>
              <a:gdLst/>
              <a:ahLst/>
              <a:cxnLst/>
              <a:rect l="l" t="t" r="r" b="b"/>
              <a:pathLst>
                <a:path w="1660" h="1678" extrusionOk="0">
                  <a:moveTo>
                    <a:pt x="607" y="1"/>
                  </a:moveTo>
                  <a:lnTo>
                    <a:pt x="0" y="607"/>
                  </a:lnTo>
                  <a:lnTo>
                    <a:pt x="1053" y="1678"/>
                  </a:lnTo>
                  <a:lnTo>
                    <a:pt x="1660" y="1071"/>
                  </a:lnTo>
                  <a:lnTo>
                    <a:pt x="6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8" name="Google Shape;1528;p40"/>
          <p:cNvGrpSpPr/>
          <p:nvPr/>
        </p:nvGrpSpPr>
        <p:grpSpPr>
          <a:xfrm>
            <a:off x="5252599" y="1128750"/>
            <a:ext cx="1432835" cy="2092796"/>
            <a:chOff x="3307711" y="1705253"/>
            <a:chExt cx="198828" cy="290440"/>
          </a:xfrm>
        </p:grpSpPr>
        <p:sp>
          <p:nvSpPr>
            <p:cNvPr id="1529" name="Google Shape;1529;p40"/>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0"/>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0"/>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0"/>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0"/>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0"/>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0"/>
            <p:cNvSpPr/>
            <p:nvPr/>
          </p:nvSpPr>
          <p:spPr>
            <a:xfrm>
              <a:off x="3405901" y="1956159"/>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6" name="Google Shape;1536;p40"/>
          <p:cNvGrpSpPr/>
          <p:nvPr/>
        </p:nvGrpSpPr>
        <p:grpSpPr>
          <a:xfrm>
            <a:off x="8087380" y="-267518"/>
            <a:ext cx="882735" cy="1278187"/>
            <a:chOff x="6417049" y="1708844"/>
            <a:chExt cx="196412" cy="284433"/>
          </a:xfrm>
        </p:grpSpPr>
        <p:sp>
          <p:nvSpPr>
            <p:cNvPr id="1537" name="Google Shape;1537;p40"/>
            <p:cNvSpPr/>
            <p:nvPr/>
          </p:nvSpPr>
          <p:spPr>
            <a:xfrm>
              <a:off x="6451781" y="1794483"/>
              <a:ext cx="127552" cy="136545"/>
            </a:xfrm>
            <a:custGeom>
              <a:avLst/>
              <a:gdLst/>
              <a:ahLst/>
              <a:cxnLst/>
              <a:rect l="l" t="t" r="r" b="b"/>
              <a:pathLst>
                <a:path w="3801" h="4069" extrusionOk="0">
                  <a:moveTo>
                    <a:pt x="893" y="0"/>
                  </a:moveTo>
                  <a:lnTo>
                    <a:pt x="893" y="946"/>
                  </a:lnTo>
                  <a:cubicBezTo>
                    <a:pt x="893" y="1749"/>
                    <a:pt x="0" y="3622"/>
                    <a:pt x="0" y="4068"/>
                  </a:cubicBezTo>
                  <a:lnTo>
                    <a:pt x="3801" y="4068"/>
                  </a:lnTo>
                  <a:cubicBezTo>
                    <a:pt x="3801" y="3622"/>
                    <a:pt x="2891" y="1749"/>
                    <a:pt x="2891" y="946"/>
                  </a:cubicBezTo>
                  <a:lnTo>
                    <a:pt x="28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0"/>
            <p:cNvSpPr/>
            <p:nvPr/>
          </p:nvSpPr>
          <p:spPr>
            <a:xfrm>
              <a:off x="6515238" y="1794483"/>
              <a:ext cx="64095" cy="136545"/>
            </a:xfrm>
            <a:custGeom>
              <a:avLst/>
              <a:gdLst/>
              <a:ahLst/>
              <a:cxnLst/>
              <a:rect l="l" t="t" r="r" b="b"/>
              <a:pathLst>
                <a:path w="1910" h="4069" extrusionOk="0">
                  <a:moveTo>
                    <a:pt x="1" y="0"/>
                  </a:moveTo>
                  <a:lnTo>
                    <a:pt x="1" y="4068"/>
                  </a:lnTo>
                  <a:lnTo>
                    <a:pt x="1910" y="4068"/>
                  </a:lnTo>
                  <a:cubicBezTo>
                    <a:pt x="1910" y="4050"/>
                    <a:pt x="1910" y="4015"/>
                    <a:pt x="1892" y="3997"/>
                  </a:cubicBezTo>
                  <a:cubicBezTo>
                    <a:pt x="1892" y="3587"/>
                    <a:pt x="1000" y="1749"/>
                    <a:pt x="1000" y="946"/>
                  </a:cubicBezTo>
                  <a:lnTo>
                    <a:pt x="10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0"/>
            <p:cNvSpPr/>
            <p:nvPr/>
          </p:nvSpPr>
          <p:spPr>
            <a:xfrm>
              <a:off x="6468559" y="1778912"/>
              <a:ext cx="92820" cy="23960"/>
            </a:xfrm>
            <a:custGeom>
              <a:avLst/>
              <a:gdLst/>
              <a:ahLst/>
              <a:cxnLst/>
              <a:rect l="l" t="t" r="r" b="b"/>
              <a:pathLst>
                <a:path w="2766" h="714" extrusionOk="0">
                  <a:moveTo>
                    <a:pt x="0" y="0"/>
                  </a:moveTo>
                  <a:lnTo>
                    <a:pt x="0" y="714"/>
                  </a:lnTo>
                  <a:lnTo>
                    <a:pt x="2766" y="714"/>
                  </a:lnTo>
                  <a:lnTo>
                    <a:pt x="27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0"/>
            <p:cNvSpPr/>
            <p:nvPr/>
          </p:nvSpPr>
          <p:spPr>
            <a:xfrm>
              <a:off x="6515238" y="1778912"/>
              <a:ext cx="46142" cy="23960"/>
            </a:xfrm>
            <a:custGeom>
              <a:avLst/>
              <a:gdLst/>
              <a:ahLst/>
              <a:cxnLst/>
              <a:rect l="l" t="t" r="r" b="b"/>
              <a:pathLst>
                <a:path w="1375" h="714" extrusionOk="0">
                  <a:moveTo>
                    <a:pt x="1" y="0"/>
                  </a:moveTo>
                  <a:lnTo>
                    <a:pt x="1" y="714"/>
                  </a:lnTo>
                  <a:lnTo>
                    <a:pt x="1375" y="714"/>
                  </a:lnTo>
                  <a:lnTo>
                    <a:pt x="13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0"/>
            <p:cNvSpPr/>
            <p:nvPr/>
          </p:nvSpPr>
          <p:spPr>
            <a:xfrm>
              <a:off x="6430807" y="1928578"/>
              <a:ext cx="168895" cy="26980"/>
            </a:xfrm>
            <a:custGeom>
              <a:avLst/>
              <a:gdLst/>
              <a:ahLst/>
              <a:cxnLst/>
              <a:rect l="l" t="t" r="r" b="b"/>
              <a:pathLst>
                <a:path w="5033" h="804" extrusionOk="0">
                  <a:moveTo>
                    <a:pt x="1" y="1"/>
                  </a:moveTo>
                  <a:lnTo>
                    <a:pt x="1" y="804"/>
                  </a:lnTo>
                  <a:lnTo>
                    <a:pt x="5033" y="804"/>
                  </a:lnTo>
                  <a:lnTo>
                    <a:pt x="50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0"/>
            <p:cNvSpPr/>
            <p:nvPr/>
          </p:nvSpPr>
          <p:spPr>
            <a:xfrm>
              <a:off x="6515238" y="1928578"/>
              <a:ext cx="84464" cy="26980"/>
            </a:xfrm>
            <a:custGeom>
              <a:avLst/>
              <a:gdLst/>
              <a:ahLst/>
              <a:cxnLst/>
              <a:rect l="l" t="t" r="r" b="b"/>
              <a:pathLst>
                <a:path w="2517" h="804" extrusionOk="0">
                  <a:moveTo>
                    <a:pt x="1" y="1"/>
                  </a:moveTo>
                  <a:lnTo>
                    <a:pt x="1" y="804"/>
                  </a:lnTo>
                  <a:lnTo>
                    <a:pt x="2517" y="804"/>
                  </a:lnTo>
                  <a:lnTo>
                    <a:pt x="251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0"/>
            <p:cNvSpPr/>
            <p:nvPr/>
          </p:nvSpPr>
          <p:spPr>
            <a:xfrm>
              <a:off x="6417049" y="1954351"/>
              <a:ext cx="196412" cy="38927"/>
            </a:xfrm>
            <a:custGeom>
              <a:avLst/>
              <a:gdLst/>
              <a:ahLst/>
              <a:cxnLst/>
              <a:rect l="l" t="t" r="r" b="b"/>
              <a:pathLst>
                <a:path w="5853" h="1160" extrusionOk="0">
                  <a:moveTo>
                    <a:pt x="1" y="0"/>
                  </a:moveTo>
                  <a:lnTo>
                    <a:pt x="1" y="1160"/>
                  </a:lnTo>
                  <a:lnTo>
                    <a:pt x="5853" y="1160"/>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0"/>
            <p:cNvSpPr/>
            <p:nvPr/>
          </p:nvSpPr>
          <p:spPr>
            <a:xfrm>
              <a:off x="6515238" y="1954351"/>
              <a:ext cx="98223" cy="38927"/>
            </a:xfrm>
            <a:custGeom>
              <a:avLst/>
              <a:gdLst/>
              <a:ahLst/>
              <a:cxnLst/>
              <a:rect l="l" t="t" r="r" b="b"/>
              <a:pathLst>
                <a:path w="2927" h="1160" extrusionOk="0">
                  <a:moveTo>
                    <a:pt x="1" y="0"/>
                  </a:moveTo>
                  <a:lnTo>
                    <a:pt x="1" y="1160"/>
                  </a:lnTo>
                  <a:lnTo>
                    <a:pt x="2927" y="1160"/>
                  </a:lnTo>
                  <a:lnTo>
                    <a:pt x="29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0"/>
            <p:cNvSpPr/>
            <p:nvPr/>
          </p:nvSpPr>
          <p:spPr>
            <a:xfrm>
              <a:off x="6458358" y="1753744"/>
              <a:ext cx="113793" cy="25806"/>
            </a:xfrm>
            <a:custGeom>
              <a:avLst/>
              <a:gdLst/>
              <a:ahLst/>
              <a:cxnLst/>
              <a:rect l="l" t="t" r="r" b="b"/>
              <a:pathLst>
                <a:path w="3391" h="769" extrusionOk="0">
                  <a:moveTo>
                    <a:pt x="1" y="1"/>
                  </a:moveTo>
                  <a:lnTo>
                    <a:pt x="1" y="768"/>
                  </a:lnTo>
                  <a:lnTo>
                    <a:pt x="3391" y="768"/>
                  </a:lnTo>
                  <a:lnTo>
                    <a:pt x="33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0"/>
            <p:cNvSpPr/>
            <p:nvPr/>
          </p:nvSpPr>
          <p:spPr>
            <a:xfrm>
              <a:off x="6515238" y="1753744"/>
              <a:ext cx="56914" cy="25806"/>
            </a:xfrm>
            <a:custGeom>
              <a:avLst/>
              <a:gdLst/>
              <a:ahLst/>
              <a:cxnLst/>
              <a:rect l="l" t="t" r="r" b="b"/>
              <a:pathLst>
                <a:path w="1696" h="769" extrusionOk="0">
                  <a:moveTo>
                    <a:pt x="1" y="1"/>
                  </a:moveTo>
                  <a:lnTo>
                    <a:pt x="1" y="768"/>
                  </a:lnTo>
                  <a:lnTo>
                    <a:pt x="1696" y="768"/>
                  </a:lnTo>
                  <a:lnTo>
                    <a:pt x="16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0"/>
            <p:cNvSpPr/>
            <p:nvPr/>
          </p:nvSpPr>
          <p:spPr>
            <a:xfrm>
              <a:off x="6450573" y="1708844"/>
              <a:ext cx="129364" cy="48524"/>
            </a:xfrm>
            <a:custGeom>
              <a:avLst/>
              <a:gdLst/>
              <a:ahLst/>
              <a:cxnLst/>
              <a:rect l="l" t="t" r="r" b="b"/>
              <a:pathLst>
                <a:path w="3855" h="1446" extrusionOk="0">
                  <a:moveTo>
                    <a:pt x="1" y="1"/>
                  </a:moveTo>
                  <a:lnTo>
                    <a:pt x="1" y="1446"/>
                  </a:lnTo>
                  <a:lnTo>
                    <a:pt x="3855" y="1446"/>
                  </a:lnTo>
                  <a:lnTo>
                    <a:pt x="3855" y="1"/>
                  </a:lnTo>
                  <a:lnTo>
                    <a:pt x="3123" y="1"/>
                  </a:lnTo>
                  <a:lnTo>
                    <a:pt x="3123" y="625"/>
                  </a:lnTo>
                  <a:lnTo>
                    <a:pt x="2481" y="625"/>
                  </a:lnTo>
                  <a:lnTo>
                    <a:pt x="2481" y="1"/>
                  </a:lnTo>
                  <a:lnTo>
                    <a:pt x="1375" y="1"/>
                  </a:lnTo>
                  <a:lnTo>
                    <a:pt x="1375" y="625"/>
                  </a:lnTo>
                  <a:lnTo>
                    <a:pt x="732" y="625"/>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0"/>
            <p:cNvSpPr/>
            <p:nvPr/>
          </p:nvSpPr>
          <p:spPr>
            <a:xfrm>
              <a:off x="6515238" y="1708844"/>
              <a:ext cx="64699" cy="48524"/>
            </a:xfrm>
            <a:custGeom>
              <a:avLst/>
              <a:gdLst/>
              <a:ahLst/>
              <a:cxnLst/>
              <a:rect l="l" t="t" r="r" b="b"/>
              <a:pathLst>
                <a:path w="1928" h="1446" extrusionOk="0">
                  <a:moveTo>
                    <a:pt x="1" y="1"/>
                  </a:moveTo>
                  <a:lnTo>
                    <a:pt x="1" y="1446"/>
                  </a:lnTo>
                  <a:lnTo>
                    <a:pt x="1928" y="1446"/>
                  </a:lnTo>
                  <a:lnTo>
                    <a:pt x="1928" y="1"/>
                  </a:lnTo>
                  <a:lnTo>
                    <a:pt x="1196" y="1"/>
                  </a:lnTo>
                  <a:lnTo>
                    <a:pt x="1196" y="625"/>
                  </a:lnTo>
                  <a:lnTo>
                    <a:pt x="554" y="625"/>
                  </a:lnTo>
                  <a:lnTo>
                    <a:pt x="5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9" name="Google Shape;1549;p40"/>
          <p:cNvGrpSpPr/>
          <p:nvPr/>
        </p:nvGrpSpPr>
        <p:grpSpPr>
          <a:xfrm>
            <a:off x="7204942" y="4194179"/>
            <a:ext cx="414448" cy="414408"/>
            <a:chOff x="7094239" y="1651964"/>
            <a:chExt cx="397019" cy="397019"/>
          </a:xfrm>
        </p:grpSpPr>
        <p:sp>
          <p:nvSpPr>
            <p:cNvPr id="1550" name="Google Shape;1550;p40"/>
            <p:cNvSpPr/>
            <p:nvPr/>
          </p:nvSpPr>
          <p:spPr>
            <a:xfrm>
              <a:off x="7094239" y="1651964"/>
              <a:ext cx="397019" cy="397019"/>
            </a:xfrm>
            <a:custGeom>
              <a:avLst/>
              <a:gdLst/>
              <a:ahLst/>
              <a:cxnLst/>
              <a:rect l="l" t="t" r="r" b="b"/>
              <a:pathLst>
                <a:path w="11831" h="11831" extrusionOk="0">
                  <a:moveTo>
                    <a:pt x="5907" y="1"/>
                  </a:moveTo>
                  <a:cubicBezTo>
                    <a:pt x="2641" y="1"/>
                    <a:pt x="1" y="2659"/>
                    <a:pt x="1" y="5924"/>
                  </a:cubicBezTo>
                  <a:cubicBezTo>
                    <a:pt x="1" y="9190"/>
                    <a:pt x="2641" y="11830"/>
                    <a:pt x="5907" y="11830"/>
                  </a:cubicBezTo>
                  <a:cubicBezTo>
                    <a:pt x="9172" y="11830"/>
                    <a:pt x="11830" y="9190"/>
                    <a:pt x="11830" y="5924"/>
                  </a:cubicBezTo>
                  <a:cubicBezTo>
                    <a:pt x="11830"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1" name="Google Shape;1551;p40"/>
            <p:cNvGrpSpPr/>
            <p:nvPr/>
          </p:nvGrpSpPr>
          <p:grpSpPr>
            <a:xfrm>
              <a:off x="7161589" y="1738190"/>
              <a:ext cx="262319" cy="224567"/>
              <a:chOff x="7161287" y="1715421"/>
              <a:chExt cx="262319" cy="224567"/>
            </a:xfrm>
          </p:grpSpPr>
          <p:sp>
            <p:nvSpPr>
              <p:cNvPr id="1552" name="Google Shape;1552;p40"/>
              <p:cNvSpPr/>
              <p:nvPr/>
            </p:nvSpPr>
            <p:spPr>
              <a:xfrm>
                <a:off x="7178670" y="1732804"/>
                <a:ext cx="228761" cy="188023"/>
              </a:xfrm>
              <a:custGeom>
                <a:avLst/>
                <a:gdLst/>
                <a:ahLst/>
                <a:cxnLst/>
                <a:rect l="l" t="t" r="r" b="b"/>
                <a:pathLst>
                  <a:path w="6817" h="5603" extrusionOk="0">
                    <a:moveTo>
                      <a:pt x="0" y="0"/>
                    </a:moveTo>
                    <a:lnTo>
                      <a:pt x="0" y="5603"/>
                    </a:lnTo>
                    <a:lnTo>
                      <a:pt x="6816" y="5603"/>
                    </a:lnTo>
                    <a:lnTo>
                      <a:pt x="681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0"/>
              <p:cNvSpPr/>
              <p:nvPr/>
            </p:nvSpPr>
            <p:spPr>
              <a:xfrm>
                <a:off x="7182260" y="1882504"/>
                <a:ext cx="36544" cy="36544"/>
              </a:xfrm>
              <a:custGeom>
                <a:avLst/>
                <a:gdLst/>
                <a:ahLst/>
                <a:cxnLst/>
                <a:rect l="l" t="t" r="r" b="b"/>
                <a:pathLst>
                  <a:path w="1089" h="1089" extrusionOk="0">
                    <a:moveTo>
                      <a:pt x="0" y="0"/>
                    </a:moveTo>
                    <a:lnTo>
                      <a:pt x="0"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0"/>
              <p:cNvSpPr/>
              <p:nvPr/>
            </p:nvSpPr>
            <p:spPr>
              <a:xfrm>
                <a:off x="7182260" y="1810053"/>
                <a:ext cx="36544" cy="35940"/>
              </a:xfrm>
              <a:custGeom>
                <a:avLst/>
                <a:gdLst/>
                <a:ahLst/>
                <a:cxnLst/>
                <a:rect l="l" t="t" r="r" b="b"/>
                <a:pathLst>
                  <a:path w="1089" h="1071" extrusionOk="0">
                    <a:moveTo>
                      <a:pt x="0" y="0"/>
                    </a:moveTo>
                    <a:lnTo>
                      <a:pt x="0"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0"/>
              <p:cNvSpPr/>
              <p:nvPr/>
            </p:nvSpPr>
            <p:spPr>
              <a:xfrm>
                <a:off x="7219375" y="1845960"/>
                <a:ext cx="36578" cy="36578"/>
              </a:xfrm>
              <a:custGeom>
                <a:avLst/>
                <a:gdLst/>
                <a:ahLst/>
                <a:cxnLst/>
                <a:rect l="l" t="t" r="r" b="b"/>
                <a:pathLst>
                  <a:path w="1090" h="1090"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0"/>
              <p:cNvSpPr/>
              <p:nvPr/>
            </p:nvSpPr>
            <p:spPr>
              <a:xfrm>
                <a:off x="7219375" y="1772335"/>
                <a:ext cx="36578" cy="36544"/>
              </a:xfrm>
              <a:custGeom>
                <a:avLst/>
                <a:gdLst/>
                <a:ahLst/>
                <a:cxnLst/>
                <a:rect l="l" t="t" r="r" b="b"/>
                <a:pathLst>
                  <a:path w="1090"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0"/>
              <p:cNvSpPr/>
              <p:nvPr/>
            </p:nvSpPr>
            <p:spPr>
              <a:xfrm>
                <a:off x="7182260" y="1735791"/>
                <a:ext cx="36544" cy="36544"/>
              </a:xfrm>
              <a:custGeom>
                <a:avLst/>
                <a:gdLst/>
                <a:ahLst/>
                <a:cxnLst/>
                <a:rect l="l" t="t" r="r" b="b"/>
                <a:pathLst>
                  <a:path w="1089" h="1089" extrusionOk="0">
                    <a:moveTo>
                      <a:pt x="0" y="1"/>
                    </a:moveTo>
                    <a:lnTo>
                      <a:pt x="0"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0"/>
              <p:cNvSpPr/>
              <p:nvPr/>
            </p:nvSpPr>
            <p:spPr>
              <a:xfrm>
                <a:off x="7255919" y="1882504"/>
                <a:ext cx="36544" cy="36544"/>
              </a:xfrm>
              <a:custGeom>
                <a:avLst/>
                <a:gdLst/>
                <a:ahLst/>
                <a:cxnLst/>
                <a:rect l="l" t="t" r="r" b="b"/>
                <a:pathLst>
                  <a:path w="1089" h="1089" extrusionOk="0">
                    <a:moveTo>
                      <a:pt x="0" y="0"/>
                    </a:moveTo>
                    <a:lnTo>
                      <a:pt x="0"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0"/>
              <p:cNvSpPr/>
              <p:nvPr/>
            </p:nvSpPr>
            <p:spPr>
              <a:xfrm>
                <a:off x="7255919" y="1810053"/>
                <a:ext cx="36544" cy="35940"/>
              </a:xfrm>
              <a:custGeom>
                <a:avLst/>
                <a:gdLst/>
                <a:ahLst/>
                <a:cxnLst/>
                <a:rect l="l" t="t" r="r" b="b"/>
                <a:pathLst>
                  <a:path w="1089" h="1071" extrusionOk="0">
                    <a:moveTo>
                      <a:pt x="0" y="0"/>
                    </a:moveTo>
                    <a:lnTo>
                      <a:pt x="0"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0"/>
              <p:cNvSpPr/>
              <p:nvPr/>
            </p:nvSpPr>
            <p:spPr>
              <a:xfrm>
                <a:off x="7292430" y="1845960"/>
                <a:ext cx="36544" cy="36578"/>
              </a:xfrm>
              <a:custGeom>
                <a:avLst/>
                <a:gdLst/>
                <a:ahLst/>
                <a:cxnLst/>
                <a:rect l="l" t="t" r="r" b="b"/>
                <a:pathLst>
                  <a:path w="1089" h="1090"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0"/>
              <p:cNvSpPr/>
              <p:nvPr/>
            </p:nvSpPr>
            <p:spPr>
              <a:xfrm>
                <a:off x="7292430" y="1772335"/>
                <a:ext cx="36544" cy="36544"/>
              </a:xfrm>
              <a:custGeom>
                <a:avLst/>
                <a:gdLst/>
                <a:ahLst/>
                <a:cxnLst/>
                <a:rect l="l" t="t" r="r" b="b"/>
                <a:pathLst>
                  <a:path w="1089"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40"/>
              <p:cNvSpPr/>
              <p:nvPr/>
            </p:nvSpPr>
            <p:spPr>
              <a:xfrm>
                <a:off x="7255919" y="1735791"/>
                <a:ext cx="36544" cy="36544"/>
              </a:xfrm>
              <a:custGeom>
                <a:avLst/>
                <a:gdLst/>
                <a:ahLst/>
                <a:cxnLst/>
                <a:rect l="l" t="t" r="r" b="b"/>
                <a:pathLst>
                  <a:path w="1089" h="1089" extrusionOk="0">
                    <a:moveTo>
                      <a:pt x="0" y="1"/>
                    </a:moveTo>
                    <a:lnTo>
                      <a:pt x="0"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40"/>
              <p:cNvSpPr/>
              <p:nvPr/>
            </p:nvSpPr>
            <p:spPr>
              <a:xfrm>
                <a:off x="7328940" y="1882504"/>
                <a:ext cx="36578" cy="36544"/>
              </a:xfrm>
              <a:custGeom>
                <a:avLst/>
                <a:gdLst/>
                <a:ahLst/>
                <a:cxnLst/>
                <a:rect l="l" t="t" r="r" b="b"/>
                <a:pathLst>
                  <a:path w="1090"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40"/>
              <p:cNvSpPr/>
              <p:nvPr/>
            </p:nvSpPr>
            <p:spPr>
              <a:xfrm>
                <a:off x="7328940" y="1810053"/>
                <a:ext cx="36578" cy="35940"/>
              </a:xfrm>
              <a:custGeom>
                <a:avLst/>
                <a:gdLst/>
                <a:ahLst/>
                <a:cxnLst/>
                <a:rect l="l" t="t" r="r" b="b"/>
                <a:pathLst>
                  <a:path w="1090" h="1071" extrusionOk="0">
                    <a:moveTo>
                      <a:pt x="1" y="0"/>
                    </a:moveTo>
                    <a:lnTo>
                      <a:pt x="1"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40"/>
              <p:cNvSpPr/>
              <p:nvPr/>
            </p:nvSpPr>
            <p:spPr>
              <a:xfrm>
                <a:off x="7366692" y="1845960"/>
                <a:ext cx="36544" cy="36578"/>
              </a:xfrm>
              <a:custGeom>
                <a:avLst/>
                <a:gdLst/>
                <a:ahLst/>
                <a:cxnLst/>
                <a:rect l="l" t="t" r="r" b="b"/>
                <a:pathLst>
                  <a:path w="1089" h="1090" extrusionOk="0">
                    <a:moveTo>
                      <a:pt x="0" y="1"/>
                    </a:moveTo>
                    <a:lnTo>
                      <a:pt x="0" y="1089"/>
                    </a:lnTo>
                    <a:lnTo>
                      <a:pt x="1088" y="1089"/>
                    </a:lnTo>
                    <a:lnTo>
                      <a:pt x="10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40"/>
              <p:cNvSpPr/>
              <p:nvPr/>
            </p:nvSpPr>
            <p:spPr>
              <a:xfrm>
                <a:off x="7366692" y="1772335"/>
                <a:ext cx="36544" cy="36544"/>
              </a:xfrm>
              <a:custGeom>
                <a:avLst/>
                <a:gdLst/>
                <a:ahLst/>
                <a:cxnLst/>
                <a:rect l="l" t="t" r="r" b="b"/>
                <a:pathLst>
                  <a:path w="1089" h="1089" extrusionOk="0">
                    <a:moveTo>
                      <a:pt x="0" y="0"/>
                    </a:moveTo>
                    <a:lnTo>
                      <a:pt x="0" y="1088"/>
                    </a:lnTo>
                    <a:lnTo>
                      <a:pt x="1088" y="1088"/>
                    </a:lnTo>
                    <a:lnTo>
                      <a:pt x="10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40"/>
              <p:cNvSpPr/>
              <p:nvPr/>
            </p:nvSpPr>
            <p:spPr>
              <a:xfrm>
                <a:off x="7328940" y="1735791"/>
                <a:ext cx="36578" cy="36544"/>
              </a:xfrm>
              <a:custGeom>
                <a:avLst/>
                <a:gdLst/>
                <a:ahLst/>
                <a:cxnLst/>
                <a:rect l="l" t="t" r="r" b="b"/>
                <a:pathLst>
                  <a:path w="1090" h="1089"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40"/>
              <p:cNvSpPr/>
              <p:nvPr/>
            </p:nvSpPr>
            <p:spPr>
              <a:xfrm>
                <a:off x="7161287" y="1715421"/>
                <a:ext cx="262319" cy="224567"/>
              </a:xfrm>
              <a:custGeom>
                <a:avLst/>
                <a:gdLst/>
                <a:ahLst/>
                <a:cxnLst/>
                <a:rect l="l" t="t" r="r" b="b"/>
                <a:pathLst>
                  <a:path w="7817" h="6692" extrusionOk="0">
                    <a:moveTo>
                      <a:pt x="7174" y="643"/>
                    </a:moveTo>
                    <a:lnTo>
                      <a:pt x="7174" y="6067"/>
                    </a:lnTo>
                    <a:lnTo>
                      <a:pt x="625" y="6067"/>
                    </a:lnTo>
                    <a:lnTo>
                      <a:pt x="625" y="643"/>
                    </a:lnTo>
                    <a:close/>
                    <a:moveTo>
                      <a:pt x="1" y="1"/>
                    </a:moveTo>
                    <a:lnTo>
                      <a:pt x="1" y="6692"/>
                    </a:lnTo>
                    <a:lnTo>
                      <a:pt x="7816" y="6692"/>
                    </a:lnTo>
                    <a:lnTo>
                      <a:pt x="781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40"/>
              <p:cNvSpPr/>
              <p:nvPr/>
            </p:nvSpPr>
            <p:spPr>
              <a:xfrm>
                <a:off x="7292430" y="1715421"/>
                <a:ext cx="131176" cy="224567"/>
              </a:xfrm>
              <a:custGeom>
                <a:avLst/>
                <a:gdLst/>
                <a:ahLst/>
                <a:cxnLst/>
                <a:rect l="l" t="t" r="r" b="b"/>
                <a:pathLst>
                  <a:path w="3909" h="6692" extrusionOk="0">
                    <a:moveTo>
                      <a:pt x="1" y="1"/>
                    </a:moveTo>
                    <a:lnTo>
                      <a:pt x="1" y="643"/>
                    </a:lnTo>
                    <a:lnTo>
                      <a:pt x="3266" y="643"/>
                    </a:lnTo>
                    <a:lnTo>
                      <a:pt x="3266" y="6067"/>
                    </a:lnTo>
                    <a:lnTo>
                      <a:pt x="1" y="6067"/>
                    </a:lnTo>
                    <a:lnTo>
                      <a:pt x="1" y="6692"/>
                    </a:lnTo>
                    <a:lnTo>
                      <a:pt x="3908" y="6692"/>
                    </a:lnTo>
                    <a:lnTo>
                      <a:pt x="390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70" name="Google Shape;1570;p40"/>
          <p:cNvGrpSpPr/>
          <p:nvPr/>
        </p:nvGrpSpPr>
        <p:grpSpPr>
          <a:xfrm>
            <a:off x="6393036" y="4194179"/>
            <a:ext cx="415043" cy="414408"/>
            <a:chOff x="6316477" y="1651964"/>
            <a:chExt cx="397589" cy="397019"/>
          </a:xfrm>
        </p:grpSpPr>
        <p:sp>
          <p:nvSpPr>
            <p:cNvPr id="1571" name="Google Shape;1571;p40"/>
            <p:cNvSpPr/>
            <p:nvPr/>
          </p:nvSpPr>
          <p:spPr>
            <a:xfrm>
              <a:off x="6316477" y="1651964"/>
              <a:ext cx="397589" cy="397019"/>
            </a:xfrm>
            <a:custGeom>
              <a:avLst/>
              <a:gdLst/>
              <a:ahLst/>
              <a:cxnLst/>
              <a:rect l="l" t="t" r="r" b="b"/>
              <a:pathLst>
                <a:path w="11848" h="11831" extrusionOk="0">
                  <a:moveTo>
                    <a:pt x="5924" y="1"/>
                  </a:moveTo>
                  <a:cubicBezTo>
                    <a:pt x="2659" y="1"/>
                    <a:pt x="0" y="2659"/>
                    <a:pt x="0" y="5924"/>
                  </a:cubicBezTo>
                  <a:cubicBezTo>
                    <a:pt x="0" y="9190"/>
                    <a:pt x="2659" y="11830"/>
                    <a:pt x="5924" y="11830"/>
                  </a:cubicBezTo>
                  <a:cubicBezTo>
                    <a:pt x="9189" y="11830"/>
                    <a:pt x="11848" y="9190"/>
                    <a:pt x="11848" y="5924"/>
                  </a:cubicBezTo>
                  <a:cubicBezTo>
                    <a:pt x="11848" y="2659"/>
                    <a:pt x="9189" y="1"/>
                    <a:pt x="59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0"/>
            <p:cNvSpPr/>
            <p:nvPr/>
          </p:nvSpPr>
          <p:spPr>
            <a:xfrm>
              <a:off x="6451781" y="1794483"/>
              <a:ext cx="127552" cy="136545"/>
            </a:xfrm>
            <a:custGeom>
              <a:avLst/>
              <a:gdLst/>
              <a:ahLst/>
              <a:cxnLst/>
              <a:rect l="l" t="t" r="r" b="b"/>
              <a:pathLst>
                <a:path w="3801" h="4069" extrusionOk="0">
                  <a:moveTo>
                    <a:pt x="893" y="0"/>
                  </a:moveTo>
                  <a:lnTo>
                    <a:pt x="893" y="946"/>
                  </a:lnTo>
                  <a:cubicBezTo>
                    <a:pt x="893" y="1749"/>
                    <a:pt x="0" y="3622"/>
                    <a:pt x="0" y="4068"/>
                  </a:cubicBezTo>
                  <a:lnTo>
                    <a:pt x="3801" y="4068"/>
                  </a:lnTo>
                  <a:cubicBezTo>
                    <a:pt x="3801" y="3622"/>
                    <a:pt x="2891" y="1749"/>
                    <a:pt x="2891" y="946"/>
                  </a:cubicBezTo>
                  <a:lnTo>
                    <a:pt x="28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40"/>
            <p:cNvSpPr/>
            <p:nvPr/>
          </p:nvSpPr>
          <p:spPr>
            <a:xfrm>
              <a:off x="6515238" y="1794483"/>
              <a:ext cx="64095" cy="136545"/>
            </a:xfrm>
            <a:custGeom>
              <a:avLst/>
              <a:gdLst/>
              <a:ahLst/>
              <a:cxnLst/>
              <a:rect l="l" t="t" r="r" b="b"/>
              <a:pathLst>
                <a:path w="1910" h="4069" extrusionOk="0">
                  <a:moveTo>
                    <a:pt x="1" y="0"/>
                  </a:moveTo>
                  <a:lnTo>
                    <a:pt x="1" y="4068"/>
                  </a:lnTo>
                  <a:lnTo>
                    <a:pt x="1910" y="4068"/>
                  </a:lnTo>
                  <a:cubicBezTo>
                    <a:pt x="1910" y="4050"/>
                    <a:pt x="1910" y="4015"/>
                    <a:pt x="1892" y="3997"/>
                  </a:cubicBezTo>
                  <a:cubicBezTo>
                    <a:pt x="1892" y="3587"/>
                    <a:pt x="1000" y="1749"/>
                    <a:pt x="1000" y="946"/>
                  </a:cubicBezTo>
                  <a:lnTo>
                    <a:pt x="10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40"/>
            <p:cNvSpPr/>
            <p:nvPr/>
          </p:nvSpPr>
          <p:spPr>
            <a:xfrm>
              <a:off x="6468559" y="1778912"/>
              <a:ext cx="92820" cy="23960"/>
            </a:xfrm>
            <a:custGeom>
              <a:avLst/>
              <a:gdLst/>
              <a:ahLst/>
              <a:cxnLst/>
              <a:rect l="l" t="t" r="r" b="b"/>
              <a:pathLst>
                <a:path w="2766" h="714" extrusionOk="0">
                  <a:moveTo>
                    <a:pt x="0" y="0"/>
                  </a:moveTo>
                  <a:lnTo>
                    <a:pt x="0" y="714"/>
                  </a:lnTo>
                  <a:lnTo>
                    <a:pt x="2766" y="714"/>
                  </a:lnTo>
                  <a:lnTo>
                    <a:pt x="27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0"/>
            <p:cNvSpPr/>
            <p:nvPr/>
          </p:nvSpPr>
          <p:spPr>
            <a:xfrm>
              <a:off x="6515238" y="1778912"/>
              <a:ext cx="46142" cy="23960"/>
            </a:xfrm>
            <a:custGeom>
              <a:avLst/>
              <a:gdLst/>
              <a:ahLst/>
              <a:cxnLst/>
              <a:rect l="l" t="t" r="r" b="b"/>
              <a:pathLst>
                <a:path w="1375" h="714" extrusionOk="0">
                  <a:moveTo>
                    <a:pt x="1" y="0"/>
                  </a:moveTo>
                  <a:lnTo>
                    <a:pt x="1" y="714"/>
                  </a:lnTo>
                  <a:lnTo>
                    <a:pt x="1375" y="714"/>
                  </a:lnTo>
                  <a:lnTo>
                    <a:pt x="13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0"/>
            <p:cNvSpPr/>
            <p:nvPr/>
          </p:nvSpPr>
          <p:spPr>
            <a:xfrm>
              <a:off x="6430807" y="1928578"/>
              <a:ext cx="168895" cy="26980"/>
            </a:xfrm>
            <a:custGeom>
              <a:avLst/>
              <a:gdLst/>
              <a:ahLst/>
              <a:cxnLst/>
              <a:rect l="l" t="t" r="r" b="b"/>
              <a:pathLst>
                <a:path w="5033" h="804" extrusionOk="0">
                  <a:moveTo>
                    <a:pt x="1" y="1"/>
                  </a:moveTo>
                  <a:lnTo>
                    <a:pt x="1" y="804"/>
                  </a:lnTo>
                  <a:lnTo>
                    <a:pt x="5033" y="804"/>
                  </a:lnTo>
                  <a:lnTo>
                    <a:pt x="50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40"/>
            <p:cNvSpPr/>
            <p:nvPr/>
          </p:nvSpPr>
          <p:spPr>
            <a:xfrm>
              <a:off x="6515238" y="1928578"/>
              <a:ext cx="84464" cy="26980"/>
            </a:xfrm>
            <a:custGeom>
              <a:avLst/>
              <a:gdLst/>
              <a:ahLst/>
              <a:cxnLst/>
              <a:rect l="l" t="t" r="r" b="b"/>
              <a:pathLst>
                <a:path w="2517" h="804" extrusionOk="0">
                  <a:moveTo>
                    <a:pt x="1" y="1"/>
                  </a:moveTo>
                  <a:lnTo>
                    <a:pt x="1" y="804"/>
                  </a:lnTo>
                  <a:lnTo>
                    <a:pt x="2517" y="804"/>
                  </a:lnTo>
                  <a:lnTo>
                    <a:pt x="25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40"/>
            <p:cNvSpPr/>
            <p:nvPr/>
          </p:nvSpPr>
          <p:spPr>
            <a:xfrm>
              <a:off x="6417049" y="1954351"/>
              <a:ext cx="196412" cy="38927"/>
            </a:xfrm>
            <a:custGeom>
              <a:avLst/>
              <a:gdLst/>
              <a:ahLst/>
              <a:cxnLst/>
              <a:rect l="l" t="t" r="r" b="b"/>
              <a:pathLst>
                <a:path w="5853" h="1160" extrusionOk="0">
                  <a:moveTo>
                    <a:pt x="1" y="0"/>
                  </a:moveTo>
                  <a:lnTo>
                    <a:pt x="1" y="1160"/>
                  </a:lnTo>
                  <a:lnTo>
                    <a:pt x="5853" y="1160"/>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0"/>
            <p:cNvSpPr/>
            <p:nvPr/>
          </p:nvSpPr>
          <p:spPr>
            <a:xfrm>
              <a:off x="6515238" y="1954351"/>
              <a:ext cx="98223" cy="38927"/>
            </a:xfrm>
            <a:custGeom>
              <a:avLst/>
              <a:gdLst/>
              <a:ahLst/>
              <a:cxnLst/>
              <a:rect l="l" t="t" r="r" b="b"/>
              <a:pathLst>
                <a:path w="2927" h="1160" extrusionOk="0">
                  <a:moveTo>
                    <a:pt x="1" y="0"/>
                  </a:moveTo>
                  <a:lnTo>
                    <a:pt x="1" y="1160"/>
                  </a:lnTo>
                  <a:lnTo>
                    <a:pt x="2927" y="1160"/>
                  </a:lnTo>
                  <a:lnTo>
                    <a:pt x="29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0"/>
            <p:cNvSpPr/>
            <p:nvPr/>
          </p:nvSpPr>
          <p:spPr>
            <a:xfrm>
              <a:off x="6458358" y="1753744"/>
              <a:ext cx="113793" cy="25806"/>
            </a:xfrm>
            <a:custGeom>
              <a:avLst/>
              <a:gdLst/>
              <a:ahLst/>
              <a:cxnLst/>
              <a:rect l="l" t="t" r="r" b="b"/>
              <a:pathLst>
                <a:path w="3391" h="769" extrusionOk="0">
                  <a:moveTo>
                    <a:pt x="1" y="1"/>
                  </a:moveTo>
                  <a:lnTo>
                    <a:pt x="1" y="768"/>
                  </a:lnTo>
                  <a:lnTo>
                    <a:pt x="3391" y="768"/>
                  </a:lnTo>
                  <a:lnTo>
                    <a:pt x="33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0"/>
            <p:cNvSpPr/>
            <p:nvPr/>
          </p:nvSpPr>
          <p:spPr>
            <a:xfrm>
              <a:off x="6515238" y="1753744"/>
              <a:ext cx="56914" cy="25806"/>
            </a:xfrm>
            <a:custGeom>
              <a:avLst/>
              <a:gdLst/>
              <a:ahLst/>
              <a:cxnLst/>
              <a:rect l="l" t="t" r="r" b="b"/>
              <a:pathLst>
                <a:path w="1696" h="769" extrusionOk="0">
                  <a:moveTo>
                    <a:pt x="1" y="1"/>
                  </a:moveTo>
                  <a:lnTo>
                    <a:pt x="1" y="768"/>
                  </a:lnTo>
                  <a:lnTo>
                    <a:pt x="1696" y="768"/>
                  </a:lnTo>
                  <a:lnTo>
                    <a:pt x="16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40"/>
            <p:cNvSpPr/>
            <p:nvPr/>
          </p:nvSpPr>
          <p:spPr>
            <a:xfrm>
              <a:off x="6450573" y="1708844"/>
              <a:ext cx="129364" cy="48524"/>
            </a:xfrm>
            <a:custGeom>
              <a:avLst/>
              <a:gdLst/>
              <a:ahLst/>
              <a:cxnLst/>
              <a:rect l="l" t="t" r="r" b="b"/>
              <a:pathLst>
                <a:path w="3855" h="1446" extrusionOk="0">
                  <a:moveTo>
                    <a:pt x="1" y="1"/>
                  </a:moveTo>
                  <a:lnTo>
                    <a:pt x="1" y="1446"/>
                  </a:lnTo>
                  <a:lnTo>
                    <a:pt x="3855" y="1446"/>
                  </a:lnTo>
                  <a:lnTo>
                    <a:pt x="3855" y="1"/>
                  </a:lnTo>
                  <a:lnTo>
                    <a:pt x="3123" y="1"/>
                  </a:lnTo>
                  <a:lnTo>
                    <a:pt x="3123" y="625"/>
                  </a:lnTo>
                  <a:lnTo>
                    <a:pt x="2481" y="625"/>
                  </a:lnTo>
                  <a:lnTo>
                    <a:pt x="2481" y="1"/>
                  </a:lnTo>
                  <a:lnTo>
                    <a:pt x="1375" y="1"/>
                  </a:lnTo>
                  <a:lnTo>
                    <a:pt x="1375" y="625"/>
                  </a:lnTo>
                  <a:lnTo>
                    <a:pt x="732" y="625"/>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40"/>
            <p:cNvSpPr/>
            <p:nvPr/>
          </p:nvSpPr>
          <p:spPr>
            <a:xfrm>
              <a:off x="6515238" y="1708844"/>
              <a:ext cx="64699" cy="48524"/>
            </a:xfrm>
            <a:custGeom>
              <a:avLst/>
              <a:gdLst/>
              <a:ahLst/>
              <a:cxnLst/>
              <a:rect l="l" t="t" r="r" b="b"/>
              <a:pathLst>
                <a:path w="1928" h="1446" extrusionOk="0">
                  <a:moveTo>
                    <a:pt x="1" y="1"/>
                  </a:moveTo>
                  <a:lnTo>
                    <a:pt x="1" y="1446"/>
                  </a:lnTo>
                  <a:lnTo>
                    <a:pt x="1928" y="1446"/>
                  </a:lnTo>
                  <a:lnTo>
                    <a:pt x="1928" y="1"/>
                  </a:lnTo>
                  <a:lnTo>
                    <a:pt x="1196" y="1"/>
                  </a:lnTo>
                  <a:lnTo>
                    <a:pt x="1196" y="625"/>
                  </a:lnTo>
                  <a:lnTo>
                    <a:pt x="554" y="625"/>
                  </a:lnTo>
                  <a:lnTo>
                    <a:pt x="5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4" name="Google Shape;1584;p40"/>
          <p:cNvGrpSpPr/>
          <p:nvPr/>
        </p:nvGrpSpPr>
        <p:grpSpPr>
          <a:xfrm>
            <a:off x="5581725" y="4194179"/>
            <a:ext cx="414413" cy="414408"/>
            <a:chOff x="5539285" y="1651964"/>
            <a:chExt cx="396985" cy="397019"/>
          </a:xfrm>
        </p:grpSpPr>
        <p:sp>
          <p:nvSpPr>
            <p:cNvPr id="1585" name="Google Shape;1585;p40"/>
            <p:cNvSpPr/>
            <p:nvPr/>
          </p:nvSpPr>
          <p:spPr>
            <a:xfrm>
              <a:off x="5539285" y="1651964"/>
              <a:ext cx="396985" cy="397019"/>
            </a:xfrm>
            <a:custGeom>
              <a:avLst/>
              <a:gdLst/>
              <a:ahLst/>
              <a:cxnLst/>
              <a:rect l="l" t="t" r="r" b="b"/>
              <a:pathLst>
                <a:path w="11830"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40"/>
            <p:cNvSpPr/>
            <p:nvPr/>
          </p:nvSpPr>
          <p:spPr>
            <a:xfrm>
              <a:off x="5618917" y="1724415"/>
              <a:ext cx="237151" cy="252722"/>
            </a:xfrm>
            <a:custGeom>
              <a:avLst/>
              <a:gdLst/>
              <a:ahLst/>
              <a:cxnLst/>
              <a:rect l="l" t="t" r="r" b="b"/>
              <a:pathLst>
                <a:path w="7067" h="7531" extrusionOk="0">
                  <a:moveTo>
                    <a:pt x="0" y="1"/>
                  </a:moveTo>
                  <a:lnTo>
                    <a:pt x="0" y="7530"/>
                  </a:lnTo>
                  <a:lnTo>
                    <a:pt x="7066" y="7530"/>
                  </a:lnTo>
                  <a:lnTo>
                    <a:pt x="706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40"/>
            <p:cNvSpPr/>
            <p:nvPr/>
          </p:nvSpPr>
          <p:spPr>
            <a:xfrm>
              <a:off x="5738080" y="1724415"/>
              <a:ext cx="117988" cy="252722"/>
            </a:xfrm>
            <a:custGeom>
              <a:avLst/>
              <a:gdLst/>
              <a:ahLst/>
              <a:cxnLst/>
              <a:rect l="l" t="t" r="r" b="b"/>
              <a:pathLst>
                <a:path w="3516" h="7531" extrusionOk="0">
                  <a:moveTo>
                    <a:pt x="0" y="1"/>
                  </a:moveTo>
                  <a:lnTo>
                    <a:pt x="0" y="7530"/>
                  </a:lnTo>
                  <a:lnTo>
                    <a:pt x="3515" y="7530"/>
                  </a:lnTo>
                  <a:lnTo>
                    <a:pt x="35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40"/>
            <p:cNvSpPr/>
            <p:nvPr/>
          </p:nvSpPr>
          <p:spPr>
            <a:xfrm>
              <a:off x="5704522" y="1819617"/>
              <a:ext cx="76075" cy="77283"/>
            </a:xfrm>
            <a:custGeom>
              <a:avLst/>
              <a:gdLst/>
              <a:ahLst/>
              <a:cxnLst/>
              <a:rect l="l" t="t" r="r" b="b"/>
              <a:pathLst>
                <a:path w="2267" h="2303" extrusionOk="0">
                  <a:moveTo>
                    <a:pt x="1" y="1"/>
                  </a:moveTo>
                  <a:lnTo>
                    <a:pt x="233" y="964"/>
                  </a:lnTo>
                  <a:lnTo>
                    <a:pt x="393" y="803"/>
                  </a:lnTo>
                  <a:lnTo>
                    <a:pt x="1803" y="2302"/>
                  </a:lnTo>
                  <a:lnTo>
                    <a:pt x="2267" y="1874"/>
                  </a:lnTo>
                  <a:lnTo>
                    <a:pt x="839" y="357"/>
                  </a:lnTo>
                  <a:lnTo>
                    <a:pt x="1000" y="179"/>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40"/>
            <p:cNvSpPr/>
            <p:nvPr/>
          </p:nvSpPr>
          <p:spPr>
            <a:xfrm>
              <a:off x="5738080" y="1825590"/>
              <a:ext cx="0" cy="638"/>
            </a:xfrm>
            <a:custGeom>
              <a:avLst/>
              <a:gdLst/>
              <a:ahLst/>
              <a:cxnLst/>
              <a:rect l="l" t="t" r="r" b="b"/>
              <a:pathLst>
                <a:path h="19" extrusionOk="0">
                  <a:moveTo>
                    <a:pt x="0" y="1"/>
                  </a:moveTo>
                  <a:lnTo>
                    <a:pt x="0" y="19"/>
                  </a:lnTo>
                  <a:lnTo>
                    <a:pt x="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40"/>
            <p:cNvSpPr/>
            <p:nvPr/>
          </p:nvSpPr>
          <p:spPr>
            <a:xfrm>
              <a:off x="5738080" y="1837570"/>
              <a:ext cx="42517" cy="59330"/>
            </a:xfrm>
            <a:custGeom>
              <a:avLst/>
              <a:gdLst/>
              <a:ahLst/>
              <a:cxnLst/>
              <a:rect l="l" t="t" r="r" b="b"/>
              <a:pathLst>
                <a:path w="1267" h="1768" extrusionOk="0">
                  <a:moveTo>
                    <a:pt x="0" y="1"/>
                  </a:moveTo>
                  <a:lnTo>
                    <a:pt x="0" y="911"/>
                  </a:lnTo>
                  <a:lnTo>
                    <a:pt x="803" y="1767"/>
                  </a:lnTo>
                  <a:lnTo>
                    <a:pt x="1267" y="133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40"/>
            <p:cNvSpPr/>
            <p:nvPr/>
          </p:nvSpPr>
          <p:spPr>
            <a:xfrm>
              <a:off x="5654253" y="1875289"/>
              <a:ext cx="63491" cy="63524"/>
            </a:xfrm>
            <a:custGeom>
              <a:avLst/>
              <a:gdLst/>
              <a:ahLst/>
              <a:cxnLst/>
              <a:rect l="l" t="t" r="r" b="b"/>
              <a:pathLst>
                <a:path w="1892" h="1893" extrusionOk="0">
                  <a:moveTo>
                    <a:pt x="446" y="1"/>
                  </a:moveTo>
                  <a:lnTo>
                    <a:pt x="0" y="447"/>
                  </a:lnTo>
                  <a:lnTo>
                    <a:pt x="500" y="947"/>
                  </a:lnTo>
                  <a:lnTo>
                    <a:pt x="0" y="1446"/>
                  </a:lnTo>
                  <a:lnTo>
                    <a:pt x="446" y="1892"/>
                  </a:lnTo>
                  <a:lnTo>
                    <a:pt x="946" y="1393"/>
                  </a:lnTo>
                  <a:lnTo>
                    <a:pt x="1445" y="1892"/>
                  </a:lnTo>
                  <a:lnTo>
                    <a:pt x="1891" y="1446"/>
                  </a:lnTo>
                  <a:lnTo>
                    <a:pt x="1392" y="947"/>
                  </a:lnTo>
                  <a:lnTo>
                    <a:pt x="1891" y="447"/>
                  </a:lnTo>
                  <a:lnTo>
                    <a:pt x="1445" y="1"/>
                  </a:lnTo>
                  <a:lnTo>
                    <a:pt x="946" y="501"/>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40"/>
            <p:cNvSpPr/>
            <p:nvPr/>
          </p:nvSpPr>
          <p:spPr>
            <a:xfrm>
              <a:off x="5759020" y="1875893"/>
              <a:ext cx="62316" cy="62316"/>
            </a:xfrm>
            <a:custGeom>
              <a:avLst/>
              <a:gdLst/>
              <a:ahLst/>
              <a:cxnLst/>
              <a:rect l="l" t="t" r="r" b="b"/>
              <a:pathLst>
                <a:path w="1857" h="1857" extrusionOk="0">
                  <a:moveTo>
                    <a:pt x="928" y="625"/>
                  </a:moveTo>
                  <a:cubicBezTo>
                    <a:pt x="1089" y="625"/>
                    <a:pt x="1232" y="768"/>
                    <a:pt x="1232" y="929"/>
                  </a:cubicBezTo>
                  <a:cubicBezTo>
                    <a:pt x="1232" y="1089"/>
                    <a:pt x="1089" y="1232"/>
                    <a:pt x="928" y="1232"/>
                  </a:cubicBezTo>
                  <a:cubicBezTo>
                    <a:pt x="768" y="1232"/>
                    <a:pt x="625" y="1089"/>
                    <a:pt x="625" y="929"/>
                  </a:cubicBezTo>
                  <a:cubicBezTo>
                    <a:pt x="625" y="768"/>
                    <a:pt x="768" y="625"/>
                    <a:pt x="928" y="625"/>
                  </a:cubicBezTo>
                  <a:close/>
                  <a:moveTo>
                    <a:pt x="928" y="1"/>
                  </a:moveTo>
                  <a:cubicBezTo>
                    <a:pt x="411" y="1"/>
                    <a:pt x="1" y="411"/>
                    <a:pt x="1" y="929"/>
                  </a:cubicBezTo>
                  <a:cubicBezTo>
                    <a:pt x="1" y="1446"/>
                    <a:pt x="411" y="1856"/>
                    <a:pt x="928" y="1856"/>
                  </a:cubicBezTo>
                  <a:cubicBezTo>
                    <a:pt x="1446" y="1856"/>
                    <a:pt x="1856" y="1446"/>
                    <a:pt x="1856" y="929"/>
                  </a:cubicBezTo>
                  <a:cubicBezTo>
                    <a:pt x="1856" y="411"/>
                    <a:pt x="1446" y="1"/>
                    <a:pt x="9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40"/>
            <p:cNvSpPr/>
            <p:nvPr/>
          </p:nvSpPr>
          <p:spPr>
            <a:xfrm>
              <a:off x="5758416" y="1762737"/>
              <a:ext cx="63491" cy="62887"/>
            </a:xfrm>
            <a:custGeom>
              <a:avLst/>
              <a:gdLst/>
              <a:ahLst/>
              <a:cxnLst/>
              <a:rect l="l" t="t" r="r" b="b"/>
              <a:pathLst>
                <a:path w="1892" h="1874" extrusionOk="0">
                  <a:moveTo>
                    <a:pt x="447" y="1"/>
                  </a:moveTo>
                  <a:lnTo>
                    <a:pt x="1" y="447"/>
                  </a:lnTo>
                  <a:lnTo>
                    <a:pt x="500" y="946"/>
                  </a:lnTo>
                  <a:lnTo>
                    <a:pt x="1" y="1446"/>
                  </a:lnTo>
                  <a:lnTo>
                    <a:pt x="447" y="1874"/>
                  </a:lnTo>
                  <a:lnTo>
                    <a:pt x="946" y="1392"/>
                  </a:lnTo>
                  <a:lnTo>
                    <a:pt x="1446" y="1874"/>
                  </a:lnTo>
                  <a:lnTo>
                    <a:pt x="1892" y="1446"/>
                  </a:lnTo>
                  <a:lnTo>
                    <a:pt x="1392" y="946"/>
                  </a:lnTo>
                  <a:lnTo>
                    <a:pt x="1892" y="447"/>
                  </a:lnTo>
                  <a:lnTo>
                    <a:pt x="1446" y="1"/>
                  </a:lnTo>
                  <a:lnTo>
                    <a:pt x="946" y="500"/>
                  </a:lnTo>
                  <a:lnTo>
                    <a:pt x="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40"/>
            <p:cNvSpPr/>
            <p:nvPr/>
          </p:nvSpPr>
          <p:spPr>
            <a:xfrm>
              <a:off x="5654824" y="1763341"/>
              <a:ext cx="62316" cy="62283"/>
            </a:xfrm>
            <a:custGeom>
              <a:avLst/>
              <a:gdLst/>
              <a:ahLst/>
              <a:cxnLst/>
              <a:rect l="l" t="t" r="r" b="b"/>
              <a:pathLst>
                <a:path w="1857" h="1856" extrusionOk="0">
                  <a:moveTo>
                    <a:pt x="929" y="625"/>
                  </a:moveTo>
                  <a:cubicBezTo>
                    <a:pt x="1089" y="625"/>
                    <a:pt x="1232" y="750"/>
                    <a:pt x="1232" y="928"/>
                  </a:cubicBezTo>
                  <a:cubicBezTo>
                    <a:pt x="1232" y="1089"/>
                    <a:pt x="1089" y="1232"/>
                    <a:pt x="929" y="1232"/>
                  </a:cubicBezTo>
                  <a:cubicBezTo>
                    <a:pt x="768" y="1232"/>
                    <a:pt x="625" y="1089"/>
                    <a:pt x="625" y="928"/>
                  </a:cubicBezTo>
                  <a:cubicBezTo>
                    <a:pt x="625" y="750"/>
                    <a:pt x="768" y="625"/>
                    <a:pt x="929" y="625"/>
                  </a:cubicBezTo>
                  <a:close/>
                  <a:moveTo>
                    <a:pt x="929" y="0"/>
                  </a:moveTo>
                  <a:cubicBezTo>
                    <a:pt x="411" y="0"/>
                    <a:pt x="1" y="411"/>
                    <a:pt x="1" y="928"/>
                  </a:cubicBezTo>
                  <a:cubicBezTo>
                    <a:pt x="1" y="1428"/>
                    <a:pt x="411" y="1856"/>
                    <a:pt x="929" y="1856"/>
                  </a:cubicBezTo>
                  <a:cubicBezTo>
                    <a:pt x="1446" y="1856"/>
                    <a:pt x="1857" y="1428"/>
                    <a:pt x="1857" y="928"/>
                  </a:cubicBezTo>
                  <a:cubicBezTo>
                    <a:pt x="1857" y="411"/>
                    <a:pt x="1446" y="0"/>
                    <a:pt x="9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5" name="Google Shape;1595;p40"/>
          <p:cNvGrpSpPr/>
          <p:nvPr/>
        </p:nvGrpSpPr>
        <p:grpSpPr>
          <a:xfrm>
            <a:off x="4770415" y="4194179"/>
            <a:ext cx="414448" cy="414408"/>
            <a:chOff x="4762093" y="1651964"/>
            <a:chExt cx="397019" cy="397019"/>
          </a:xfrm>
        </p:grpSpPr>
        <p:sp>
          <p:nvSpPr>
            <p:cNvPr id="1596" name="Google Shape;1596;p40"/>
            <p:cNvSpPr/>
            <p:nvPr/>
          </p:nvSpPr>
          <p:spPr>
            <a:xfrm>
              <a:off x="4762093" y="1651964"/>
              <a:ext cx="397019" cy="397019"/>
            </a:xfrm>
            <a:custGeom>
              <a:avLst/>
              <a:gdLst/>
              <a:ahLst/>
              <a:cxnLst/>
              <a:rect l="l" t="t" r="r" b="b"/>
              <a:pathLst>
                <a:path w="11831" h="11831" extrusionOk="0">
                  <a:moveTo>
                    <a:pt x="5924" y="1"/>
                  </a:moveTo>
                  <a:cubicBezTo>
                    <a:pt x="2659" y="1"/>
                    <a:pt x="0" y="2659"/>
                    <a:pt x="0" y="5924"/>
                  </a:cubicBezTo>
                  <a:cubicBezTo>
                    <a:pt x="0" y="9190"/>
                    <a:pt x="2659" y="11830"/>
                    <a:pt x="5924" y="11830"/>
                  </a:cubicBezTo>
                  <a:cubicBezTo>
                    <a:pt x="9189" y="11830"/>
                    <a:pt x="11830" y="9190"/>
                    <a:pt x="11830" y="5924"/>
                  </a:cubicBezTo>
                  <a:cubicBezTo>
                    <a:pt x="11830" y="2659"/>
                    <a:pt x="9189" y="1"/>
                    <a:pt x="59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40"/>
            <p:cNvSpPr/>
            <p:nvPr/>
          </p:nvSpPr>
          <p:spPr>
            <a:xfrm>
              <a:off x="5028540" y="1766496"/>
              <a:ext cx="52719" cy="51377"/>
            </a:xfrm>
            <a:custGeom>
              <a:avLst/>
              <a:gdLst/>
              <a:ahLst/>
              <a:cxnLst/>
              <a:rect l="l" t="t" r="r" b="b"/>
              <a:pathLst>
                <a:path w="1571" h="1531" extrusionOk="0">
                  <a:moveTo>
                    <a:pt x="786" y="0"/>
                  </a:moveTo>
                  <a:cubicBezTo>
                    <a:pt x="643" y="0"/>
                    <a:pt x="500" y="58"/>
                    <a:pt x="393" y="174"/>
                  </a:cubicBezTo>
                  <a:lnTo>
                    <a:pt x="0" y="567"/>
                  </a:lnTo>
                  <a:lnTo>
                    <a:pt x="964" y="1530"/>
                  </a:lnTo>
                  <a:lnTo>
                    <a:pt x="1357" y="1138"/>
                  </a:lnTo>
                  <a:cubicBezTo>
                    <a:pt x="1571" y="923"/>
                    <a:pt x="1571" y="567"/>
                    <a:pt x="1357" y="335"/>
                  </a:cubicBezTo>
                  <a:lnTo>
                    <a:pt x="1178" y="174"/>
                  </a:lnTo>
                  <a:cubicBezTo>
                    <a:pt x="1071" y="58"/>
                    <a:pt x="928" y="0"/>
                    <a:pt x="7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40"/>
            <p:cNvSpPr/>
            <p:nvPr/>
          </p:nvSpPr>
          <p:spPr>
            <a:xfrm>
              <a:off x="4839947" y="1766496"/>
              <a:ext cx="53323" cy="51377"/>
            </a:xfrm>
            <a:custGeom>
              <a:avLst/>
              <a:gdLst/>
              <a:ahLst/>
              <a:cxnLst/>
              <a:rect l="l" t="t" r="r" b="b"/>
              <a:pathLst>
                <a:path w="1589" h="1531" extrusionOk="0">
                  <a:moveTo>
                    <a:pt x="794" y="0"/>
                  </a:moveTo>
                  <a:cubicBezTo>
                    <a:pt x="651" y="0"/>
                    <a:pt x="509" y="58"/>
                    <a:pt x="393" y="174"/>
                  </a:cubicBezTo>
                  <a:lnTo>
                    <a:pt x="214" y="335"/>
                  </a:lnTo>
                  <a:cubicBezTo>
                    <a:pt x="0" y="567"/>
                    <a:pt x="0" y="923"/>
                    <a:pt x="214" y="1138"/>
                  </a:cubicBezTo>
                  <a:lnTo>
                    <a:pt x="625" y="1530"/>
                  </a:lnTo>
                  <a:lnTo>
                    <a:pt x="1588" y="567"/>
                  </a:lnTo>
                  <a:lnTo>
                    <a:pt x="1196" y="174"/>
                  </a:lnTo>
                  <a:cubicBezTo>
                    <a:pt x="1080" y="58"/>
                    <a:pt x="937" y="0"/>
                    <a:pt x="7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40"/>
            <p:cNvSpPr/>
            <p:nvPr/>
          </p:nvSpPr>
          <p:spPr>
            <a:xfrm>
              <a:off x="4912968" y="1690891"/>
              <a:ext cx="94632" cy="60504"/>
            </a:xfrm>
            <a:custGeom>
              <a:avLst/>
              <a:gdLst/>
              <a:ahLst/>
              <a:cxnLst/>
              <a:rect l="l" t="t" r="r" b="b"/>
              <a:pathLst>
                <a:path w="2820" h="1803" extrusionOk="0">
                  <a:moveTo>
                    <a:pt x="1981" y="643"/>
                  </a:moveTo>
                  <a:cubicBezTo>
                    <a:pt x="2088" y="643"/>
                    <a:pt x="2178" y="732"/>
                    <a:pt x="2178" y="839"/>
                  </a:cubicBezTo>
                  <a:lnTo>
                    <a:pt x="2178" y="964"/>
                  </a:lnTo>
                  <a:cubicBezTo>
                    <a:pt x="2178" y="1071"/>
                    <a:pt x="2088" y="1160"/>
                    <a:pt x="1981" y="1160"/>
                  </a:cubicBezTo>
                  <a:lnTo>
                    <a:pt x="839" y="1160"/>
                  </a:lnTo>
                  <a:cubicBezTo>
                    <a:pt x="732" y="1160"/>
                    <a:pt x="643" y="1071"/>
                    <a:pt x="643" y="964"/>
                  </a:cubicBezTo>
                  <a:lnTo>
                    <a:pt x="643" y="839"/>
                  </a:lnTo>
                  <a:cubicBezTo>
                    <a:pt x="643" y="732"/>
                    <a:pt x="732" y="643"/>
                    <a:pt x="839" y="643"/>
                  </a:cubicBezTo>
                  <a:close/>
                  <a:moveTo>
                    <a:pt x="839" y="0"/>
                  </a:moveTo>
                  <a:cubicBezTo>
                    <a:pt x="376" y="0"/>
                    <a:pt x="1" y="375"/>
                    <a:pt x="1" y="821"/>
                  </a:cubicBezTo>
                  <a:lnTo>
                    <a:pt x="1" y="964"/>
                  </a:lnTo>
                  <a:cubicBezTo>
                    <a:pt x="1" y="1428"/>
                    <a:pt x="376" y="1803"/>
                    <a:pt x="839" y="1803"/>
                  </a:cubicBezTo>
                  <a:lnTo>
                    <a:pt x="1981" y="1803"/>
                  </a:lnTo>
                  <a:cubicBezTo>
                    <a:pt x="2445" y="1803"/>
                    <a:pt x="2820" y="1428"/>
                    <a:pt x="2820" y="964"/>
                  </a:cubicBezTo>
                  <a:lnTo>
                    <a:pt x="2820" y="821"/>
                  </a:lnTo>
                  <a:cubicBezTo>
                    <a:pt x="2820" y="375"/>
                    <a:pt x="2445" y="0"/>
                    <a:pt x="19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40"/>
            <p:cNvSpPr/>
            <p:nvPr/>
          </p:nvSpPr>
          <p:spPr>
            <a:xfrm>
              <a:off x="4960888" y="1690891"/>
              <a:ext cx="46712" cy="60504"/>
            </a:xfrm>
            <a:custGeom>
              <a:avLst/>
              <a:gdLst/>
              <a:ahLst/>
              <a:cxnLst/>
              <a:rect l="l" t="t" r="r" b="b"/>
              <a:pathLst>
                <a:path w="1392" h="1803" extrusionOk="0">
                  <a:moveTo>
                    <a:pt x="0" y="0"/>
                  </a:moveTo>
                  <a:lnTo>
                    <a:pt x="0" y="643"/>
                  </a:lnTo>
                  <a:lnTo>
                    <a:pt x="553" y="643"/>
                  </a:lnTo>
                  <a:cubicBezTo>
                    <a:pt x="660" y="643"/>
                    <a:pt x="750" y="732"/>
                    <a:pt x="750" y="839"/>
                  </a:cubicBezTo>
                  <a:lnTo>
                    <a:pt x="750" y="964"/>
                  </a:lnTo>
                  <a:cubicBezTo>
                    <a:pt x="750" y="1071"/>
                    <a:pt x="660" y="1160"/>
                    <a:pt x="553" y="1160"/>
                  </a:cubicBezTo>
                  <a:lnTo>
                    <a:pt x="0" y="1160"/>
                  </a:lnTo>
                  <a:lnTo>
                    <a:pt x="0" y="1803"/>
                  </a:lnTo>
                  <a:lnTo>
                    <a:pt x="553" y="1803"/>
                  </a:lnTo>
                  <a:cubicBezTo>
                    <a:pt x="1017" y="1803"/>
                    <a:pt x="1392" y="1428"/>
                    <a:pt x="1392" y="964"/>
                  </a:cubicBezTo>
                  <a:lnTo>
                    <a:pt x="1392" y="839"/>
                  </a:lnTo>
                  <a:cubicBezTo>
                    <a:pt x="1392" y="375"/>
                    <a:pt x="1017" y="0"/>
                    <a:pt x="55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40"/>
            <p:cNvSpPr/>
            <p:nvPr/>
          </p:nvSpPr>
          <p:spPr>
            <a:xfrm>
              <a:off x="4942901" y="1729817"/>
              <a:ext cx="34766" cy="44329"/>
            </a:xfrm>
            <a:custGeom>
              <a:avLst/>
              <a:gdLst/>
              <a:ahLst/>
              <a:cxnLst/>
              <a:rect l="l" t="t" r="r" b="b"/>
              <a:pathLst>
                <a:path w="1036" h="1321" extrusionOk="0">
                  <a:moveTo>
                    <a:pt x="1" y="0"/>
                  </a:moveTo>
                  <a:lnTo>
                    <a:pt x="1" y="1321"/>
                  </a:lnTo>
                  <a:lnTo>
                    <a:pt x="1036" y="1321"/>
                  </a:lnTo>
                  <a:lnTo>
                    <a:pt x="103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40"/>
            <p:cNvSpPr/>
            <p:nvPr/>
          </p:nvSpPr>
          <p:spPr>
            <a:xfrm>
              <a:off x="4960888" y="1729817"/>
              <a:ext cx="17383" cy="44329"/>
            </a:xfrm>
            <a:custGeom>
              <a:avLst/>
              <a:gdLst/>
              <a:ahLst/>
              <a:cxnLst/>
              <a:rect l="l" t="t" r="r" b="b"/>
              <a:pathLst>
                <a:path w="518" h="1321" extrusionOk="0">
                  <a:moveTo>
                    <a:pt x="0" y="0"/>
                  </a:moveTo>
                  <a:lnTo>
                    <a:pt x="0" y="1321"/>
                  </a:lnTo>
                  <a:lnTo>
                    <a:pt x="518" y="1321"/>
                  </a:lnTo>
                  <a:lnTo>
                    <a:pt x="51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40"/>
            <p:cNvSpPr/>
            <p:nvPr/>
          </p:nvSpPr>
          <p:spPr>
            <a:xfrm>
              <a:off x="4836927" y="1774247"/>
              <a:ext cx="247319" cy="224869"/>
            </a:xfrm>
            <a:custGeom>
              <a:avLst/>
              <a:gdLst/>
              <a:ahLst/>
              <a:cxnLst/>
              <a:rect l="l" t="t" r="r" b="b"/>
              <a:pathLst>
                <a:path w="7370" h="6701" extrusionOk="0">
                  <a:moveTo>
                    <a:pt x="3685" y="1"/>
                  </a:moveTo>
                  <a:cubicBezTo>
                    <a:pt x="2829" y="1"/>
                    <a:pt x="1972" y="327"/>
                    <a:pt x="1321" y="978"/>
                  </a:cubicBezTo>
                  <a:cubicBezTo>
                    <a:pt x="1" y="2280"/>
                    <a:pt x="1" y="4404"/>
                    <a:pt x="1321" y="5724"/>
                  </a:cubicBezTo>
                  <a:cubicBezTo>
                    <a:pt x="1972" y="6375"/>
                    <a:pt x="2829" y="6701"/>
                    <a:pt x="3685" y="6701"/>
                  </a:cubicBezTo>
                  <a:cubicBezTo>
                    <a:pt x="4542" y="6701"/>
                    <a:pt x="5398" y="6375"/>
                    <a:pt x="6049" y="5724"/>
                  </a:cubicBezTo>
                  <a:cubicBezTo>
                    <a:pt x="7370" y="4404"/>
                    <a:pt x="7370" y="2280"/>
                    <a:pt x="6049" y="978"/>
                  </a:cubicBezTo>
                  <a:cubicBezTo>
                    <a:pt x="5398" y="327"/>
                    <a:pt x="4542" y="1"/>
                    <a:pt x="36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40"/>
            <p:cNvSpPr/>
            <p:nvPr/>
          </p:nvSpPr>
          <p:spPr>
            <a:xfrm>
              <a:off x="4960888" y="1774113"/>
              <a:ext cx="112585" cy="225171"/>
            </a:xfrm>
            <a:custGeom>
              <a:avLst/>
              <a:gdLst/>
              <a:ahLst/>
              <a:cxnLst/>
              <a:rect l="l" t="t" r="r" b="b"/>
              <a:pathLst>
                <a:path w="3355" h="6710" extrusionOk="0">
                  <a:moveTo>
                    <a:pt x="0" y="1"/>
                  </a:moveTo>
                  <a:lnTo>
                    <a:pt x="0" y="6709"/>
                  </a:lnTo>
                  <a:cubicBezTo>
                    <a:pt x="1838" y="6709"/>
                    <a:pt x="3355" y="5211"/>
                    <a:pt x="3355" y="3355"/>
                  </a:cubicBezTo>
                  <a:cubicBezTo>
                    <a:pt x="3355" y="1499"/>
                    <a:pt x="1838"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40"/>
            <p:cNvSpPr/>
            <p:nvPr/>
          </p:nvSpPr>
          <p:spPr>
            <a:xfrm>
              <a:off x="4960888" y="1773509"/>
              <a:ext cx="112585" cy="112619"/>
            </a:xfrm>
            <a:custGeom>
              <a:avLst/>
              <a:gdLst/>
              <a:ahLst/>
              <a:cxnLst/>
              <a:rect l="l" t="t" r="r" b="b"/>
              <a:pathLst>
                <a:path w="3355" h="3356" extrusionOk="0">
                  <a:moveTo>
                    <a:pt x="0" y="1"/>
                  </a:moveTo>
                  <a:lnTo>
                    <a:pt x="0" y="3355"/>
                  </a:lnTo>
                  <a:lnTo>
                    <a:pt x="3355" y="3355"/>
                  </a:lnTo>
                  <a:cubicBezTo>
                    <a:pt x="3355" y="1499"/>
                    <a:pt x="1838"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40"/>
            <p:cNvSpPr/>
            <p:nvPr/>
          </p:nvSpPr>
          <p:spPr>
            <a:xfrm>
              <a:off x="4836323" y="1762133"/>
              <a:ext cx="248527" cy="248527"/>
            </a:xfrm>
            <a:custGeom>
              <a:avLst/>
              <a:gdLst/>
              <a:ahLst/>
              <a:cxnLst/>
              <a:rect l="l" t="t" r="r" b="b"/>
              <a:pathLst>
                <a:path w="7406" h="7406" extrusionOk="0">
                  <a:moveTo>
                    <a:pt x="3712" y="1107"/>
                  </a:moveTo>
                  <a:cubicBezTo>
                    <a:pt x="5140" y="1107"/>
                    <a:pt x="6299" y="2285"/>
                    <a:pt x="6299" y="3712"/>
                  </a:cubicBezTo>
                  <a:cubicBezTo>
                    <a:pt x="6299" y="5139"/>
                    <a:pt x="5140" y="6299"/>
                    <a:pt x="3712" y="6299"/>
                  </a:cubicBezTo>
                  <a:cubicBezTo>
                    <a:pt x="2285" y="6299"/>
                    <a:pt x="1107" y="5139"/>
                    <a:pt x="1107" y="3712"/>
                  </a:cubicBezTo>
                  <a:cubicBezTo>
                    <a:pt x="1107" y="2285"/>
                    <a:pt x="2285" y="1107"/>
                    <a:pt x="3712" y="1107"/>
                  </a:cubicBezTo>
                  <a:close/>
                  <a:moveTo>
                    <a:pt x="3712" y="1"/>
                  </a:moveTo>
                  <a:cubicBezTo>
                    <a:pt x="1660" y="1"/>
                    <a:pt x="1" y="1660"/>
                    <a:pt x="1" y="3712"/>
                  </a:cubicBezTo>
                  <a:cubicBezTo>
                    <a:pt x="1" y="5746"/>
                    <a:pt x="1660" y="7405"/>
                    <a:pt x="3712" y="7405"/>
                  </a:cubicBezTo>
                  <a:cubicBezTo>
                    <a:pt x="5746" y="7405"/>
                    <a:pt x="7406" y="5746"/>
                    <a:pt x="7406" y="3712"/>
                  </a:cubicBezTo>
                  <a:cubicBezTo>
                    <a:pt x="7406" y="1660"/>
                    <a:pt x="5746" y="1"/>
                    <a:pt x="37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40"/>
            <p:cNvSpPr/>
            <p:nvPr/>
          </p:nvSpPr>
          <p:spPr>
            <a:xfrm>
              <a:off x="4960888" y="1762133"/>
              <a:ext cx="123961" cy="248527"/>
            </a:xfrm>
            <a:custGeom>
              <a:avLst/>
              <a:gdLst/>
              <a:ahLst/>
              <a:cxnLst/>
              <a:rect l="l" t="t" r="r" b="b"/>
              <a:pathLst>
                <a:path w="3694" h="7406" extrusionOk="0">
                  <a:moveTo>
                    <a:pt x="0" y="1"/>
                  </a:moveTo>
                  <a:lnTo>
                    <a:pt x="0" y="1107"/>
                  </a:lnTo>
                  <a:cubicBezTo>
                    <a:pt x="1428" y="1107"/>
                    <a:pt x="2587" y="2285"/>
                    <a:pt x="2587" y="3712"/>
                  </a:cubicBezTo>
                  <a:cubicBezTo>
                    <a:pt x="2587" y="5139"/>
                    <a:pt x="1428" y="6299"/>
                    <a:pt x="0" y="6299"/>
                  </a:cubicBezTo>
                  <a:lnTo>
                    <a:pt x="0" y="7405"/>
                  </a:lnTo>
                  <a:cubicBezTo>
                    <a:pt x="2034" y="7405"/>
                    <a:pt x="3694" y="5746"/>
                    <a:pt x="3694" y="3712"/>
                  </a:cubicBezTo>
                  <a:cubicBezTo>
                    <a:pt x="3694" y="1838"/>
                    <a:pt x="2320" y="304"/>
                    <a:pt x="518" y="36"/>
                  </a:cubicBezTo>
                  <a:cubicBezTo>
                    <a:pt x="339" y="19"/>
                    <a:pt x="179"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40"/>
            <p:cNvSpPr/>
            <p:nvPr/>
          </p:nvSpPr>
          <p:spPr>
            <a:xfrm>
              <a:off x="4938740" y="1823208"/>
              <a:ext cx="44329" cy="82652"/>
            </a:xfrm>
            <a:custGeom>
              <a:avLst/>
              <a:gdLst/>
              <a:ahLst/>
              <a:cxnLst/>
              <a:rect l="l" t="t" r="r" b="b"/>
              <a:pathLst>
                <a:path w="1321" h="2463" extrusionOk="0">
                  <a:moveTo>
                    <a:pt x="660" y="1"/>
                  </a:moveTo>
                  <a:lnTo>
                    <a:pt x="71" y="1642"/>
                  </a:lnTo>
                  <a:cubicBezTo>
                    <a:pt x="0" y="1874"/>
                    <a:pt x="54" y="2124"/>
                    <a:pt x="250" y="2302"/>
                  </a:cubicBezTo>
                  <a:cubicBezTo>
                    <a:pt x="366" y="2409"/>
                    <a:pt x="513" y="2463"/>
                    <a:pt x="660" y="2463"/>
                  </a:cubicBezTo>
                  <a:cubicBezTo>
                    <a:pt x="807" y="2463"/>
                    <a:pt x="955" y="2409"/>
                    <a:pt x="1071" y="2302"/>
                  </a:cubicBezTo>
                  <a:cubicBezTo>
                    <a:pt x="1249" y="2124"/>
                    <a:pt x="1320" y="1874"/>
                    <a:pt x="1231" y="1642"/>
                  </a:cubicBezTo>
                  <a:lnTo>
                    <a:pt x="6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40"/>
            <p:cNvSpPr/>
            <p:nvPr/>
          </p:nvSpPr>
          <p:spPr>
            <a:xfrm>
              <a:off x="4960888" y="1823208"/>
              <a:ext cx="20369" cy="82652"/>
            </a:xfrm>
            <a:custGeom>
              <a:avLst/>
              <a:gdLst/>
              <a:ahLst/>
              <a:cxnLst/>
              <a:rect l="l" t="t" r="r" b="b"/>
              <a:pathLst>
                <a:path w="607" h="2463" extrusionOk="0">
                  <a:moveTo>
                    <a:pt x="0" y="1"/>
                  </a:moveTo>
                  <a:lnTo>
                    <a:pt x="0" y="2463"/>
                  </a:lnTo>
                  <a:cubicBezTo>
                    <a:pt x="143" y="2463"/>
                    <a:pt x="286" y="2409"/>
                    <a:pt x="411" y="2302"/>
                  </a:cubicBezTo>
                  <a:cubicBezTo>
                    <a:pt x="536" y="2177"/>
                    <a:pt x="607" y="2017"/>
                    <a:pt x="607" y="1838"/>
                  </a:cubicBezTo>
                  <a:cubicBezTo>
                    <a:pt x="607" y="1785"/>
                    <a:pt x="589" y="1714"/>
                    <a:pt x="571" y="1642"/>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0" name="Google Shape;1610;p40"/>
          <p:cNvGrpSpPr/>
          <p:nvPr/>
        </p:nvGrpSpPr>
        <p:grpSpPr>
          <a:xfrm>
            <a:off x="3958474" y="4194179"/>
            <a:ext cx="414448" cy="414408"/>
            <a:chOff x="3984298" y="1651964"/>
            <a:chExt cx="397019" cy="397019"/>
          </a:xfrm>
        </p:grpSpPr>
        <p:sp>
          <p:nvSpPr>
            <p:cNvPr id="1611" name="Google Shape;1611;p40"/>
            <p:cNvSpPr/>
            <p:nvPr/>
          </p:nvSpPr>
          <p:spPr>
            <a:xfrm>
              <a:off x="3984298"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40"/>
            <p:cNvSpPr/>
            <p:nvPr/>
          </p:nvSpPr>
          <p:spPr>
            <a:xfrm>
              <a:off x="4056178" y="1730421"/>
              <a:ext cx="91612" cy="101813"/>
            </a:xfrm>
            <a:custGeom>
              <a:avLst/>
              <a:gdLst/>
              <a:ahLst/>
              <a:cxnLst/>
              <a:rect l="l" t="t" r="r" b="b"/>
              <a:pathLst>
                <a:path w="2730" h="3034" extrusionOk="0">
                  <a:moveTo>
                    <a:pt x="196" y="0"/>
                  </a:moveTo>
                  <a:lnTo>
                    <a:pt x="161" y="286"/>
                  </a:lnTo>
                  <a:cubicBezTo>
                    <a:pt x="143" y="339"/>
                    <a:pt x="0" y="1445"/>
                    <a:pt x="696" y="2248"/>
                  </a:cubicBezTo>
                  <a:cubicBezTo>
                    <a:pt x="1160" y="2783"/>
                    <a:pt x="1838" y="3033"/>
                    <a:pt x="2730" y="3033"/>
                  </a:cubicBezTo>
                  <a:lnTo>
                    <a:pt x="2730" y="2427"/>
                  </a:lnTo>
                  <a:cubicBezTo>
                    <a:pt x="2052" y="2427"/>
                    <a:pt x="1552" y="2230"/>
                    <a:pt x="1231" y="1856"/>
                  </a:cubicBezTo>
                  <a:cubicBezTo>
                    <a:pt x="910" y="1481"/>
                    <a:pt x="839" y="981"/>
                    <a:pt x="839" y="678"/>
                  </a:cubicBezTo>
                  <a:lnTo>
                    <a:pt x="2123" y="678"/>
                  </a:lnTo>
                  <a:lnTo>
                    <a:pt x="2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40"/>
            <p:cNvSpPr/>
            <p:nvPr/>
          </p:nvSpPr>
          <p:spPr>
            <a:xfrm>
              <a:off x="4219032" y="1730421"/>
              <a:ext cx="89833" cy="104196"/>
            </a:xfrm>
            <a:custGeom>
              <a:avLst/>
              <a:gdLst/>
              <a:ahLst/>
              <a:cxnLst/>
              <a:rect l="l" t="t" r="r" b="b"/>
              <a:pathLst>
                <a:path w="2677" h="3105" extrusionOk="0">
                  <a:moveTo>
                    <a:pt x="607" y="0"/>
                  </a:moveTo>
                  <a:lnTo>
                    <a:pt x="607" y="678"/>
                  </a:lnTo>
                  <a:lnTo>
                    <a:pt x="1909" y="678"/>
                  </a:lnTo>
                  <a:cubicBezTo>
                    <a:pt x="1892" y="981"/>
                    <a:pt x="1820" y="1481"/>
                    <a:pt x="1499" y="1856"/>
                  </a:cubicBezTo>
                  <a:cubicBezTo>
                    <a:pt x="1196" y="2230"/>
                    <a:pt x="678" y="2427"/>
                    <a:pt x="0" y="2427"/>
                  </a:cubicBezTo>
                  <a:lnTo>
                    <a:pt x="0" y="3105"/>
                  </a:lnTo>
                  <a:cubicBezTo>
                    <a:pt x="875" y="3105"/>
                    <a:pt x="1553" y="2837"/>
                    <a:pt x="1999" y="2302"/>
                  </a:cubicBezTo>
                  <a:cubicBezTo>
                    <a:pt x="2677" y="1481"/>
                    <a:pt x="2534" y="339"/>
                    <a:pt x="2534" y="286"/>
                  </a:cubicBezTo>
                  <a:lnTo>
                    <a:pt x="2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40"/>
            <p:cNvSpPr/>
            <p:nvPr/>
          </p:nvSpPr>
          <p:spPr>
            <a:xfrm>
              <a:off x="4098662" y="1707065"/>
              <a:ext cx="169499" cy="232923"/>
            </a:xfrm>
            <a:custGeom>
              <a:avLst/>
              <a:gdLst/>
              <a:ahLst/>
              <a:cxnLst/>
              <a:rect l="l" t="t" r="r" b="b"/>
              <a:pathLst>
                <a:path w="5051" h="6941" extrusionOk="0">
                  <a:moveTo>
                    <a:pt x="179" y="0"/>
                  </a:moveTo>
                  <a:cubicBezTo>
                    <a:pt x="179" y="0"/>
                    <a:pt x="1" y="2213"/>
                    <a:pt x="1161" y="3729"/>
                  </a:cubicBezTo>
                  <a:cubicBezTo>
                    <a:pt x="1268" y="3854"/>
                    <a:pt x="1375" y="3961"/>
                    <a:pt x="1517" y="4050"/>
                  </a:cubicBezTo>
                  <a:cubicBezTo>
                    <a:pt x="1821" y="4300"/>
                    <a:pt x="2017" y="4657"/>
                    <a:pt x="2017" y="5067"/>
                  </a:cubicBezTo>
                  <a:lnTo>
                    <a:pt x="2017" y="6941"/>
                  </a:lnTo>
                  <a:lnTo>
                    <a:pt x="3034" y="6941"/>
                  </a:lnTo>
                  <a:lnTo>
                    <a:pt x="3034" y="5067"/>
                  </a:lnTo>
                  <a:cubicBezTo>
                    <a:pt x="3034" y="4657"/>
                    <a:pt x="3230" y="4300"/>
                    <a:pt x="3552" y="4050"/>
                  </a:cubicBezTo>
                  <a:cubicBezTo>
                    <a:pt x="3676" y="3961"/>
                    <a:pt x="3783" y="3854"/>
                    <a:pt x="3891" y="3729"/>
                  </a:cubicBezTo>
                  <a:cubicBezTo>
                    <a:pt x="5050" y="2213"/>
                    <a:pt x="4890" y="0"/>
                    <a:pt x="48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40"/>
            <p:cNvSpPr/>
            <p:nvPr/>
          </p:nvSpPr>
          <p:spPr>
            <a:xfrm>
              <a:off x="4183696" y="1707065"/>
              <a:ext cx="84464" cy="232923"/>
            </a:xfrm>
            <a:custGeom>
              <a:avLst/>
              <a:gdLst/>
              <a:ahLst/>
              <a:cxnLst/>
              <a:rect l="l" t="t" r="r" b="b"/>
              <a:pathLst>
                <a:path w="2517" h="6941" extrusionOk="0">
                  <a:moveTo>
                    <a:pt x="1" y="0"/>
                  </a:moveTo>
                  <a:lnTo>
                    <a:pt x="1" y="6941"/>
                  </a:lnTo>
                  <a:lnTo>
                    <a:pt x="500" y="6941"/>
                  </a:lnTo>
                  <a:lnTo>
                    <a:pt x="500" y="5067"/>
                  </a:lnTo>
                  <a:cubicBezTo>
                    <a:pt x="500" y="4657"/>
                    <a:pt x="696" y="4300"/>
                    <a:pt x="1018" y="4050"/>
                  </a:cubicBezTo>
                  <a:cubicBezTo>
                    <a:pt x="1142" y="3961"/>
                    <a:pt x="1249" y="3854"/>
                    <a:pt x="1357" y="3729"/>
                  </a:cubicBezTo>
                  <a:cubicBezTo>
                    <a:pt x="2516" y="2213"/>
                    <a:pt x="2356" y="0"/>
                    <a:pt x="23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40"/>
            <p:cNvSpPr/>
            <p:nvPr/>
          </p:nvSpPr>
          <p:spPr>
            <a:xfrm>
              <a:off x="4141783" y="1732804"/>
              <a:ext cx="83256" cy="79666"/>
            </a:xfrm>
            <a:custGeom>
              <a:avLst/>
              <a:gdLst/>
              <a:ahLst/>
              <a:cxnLst/>
              <a:rect l="l" t="t" r="r" b="b"/>
              <a:pathLst>
                <a:path w="2481" h="2374" extrusionOk="0">
                  <a:moveTo>
                    <a:pt x="1250" y="0"/>
                  </a:moveTo>
                  <a:lnTo>
                    <a:pt x="857" y="785"/>
                  </a:lnTo>
                  <a:lnTo>
                    <a:pt x="1" y="910"/>
                  </a:lnTo>
                  <a:lnTo>
                    <a:pt x="625" y="1517"/>
                  </a:lnTo>
                  <a:lnTo>
                    <a:pt x="482" y="2373"/>
                  </a:lnTo>
                  <a:lnTo>
                    <a:pt x="1250" y="1963"/>
                  </a:lnTo>
                  <a:lnTo>
                    <a:pt x="2017" y="2373"/>
                  </a:lnTo>
                  <a:lnTo>
                    <a:pt x="1856" y="1517"/>
                  </a:lnTo>
                  <a:lnTo>
                    <a:pt x="2481" y="910"/>
                  </a:lnTo>
                  <a:lnTo>
                    <a:pt x="1624" y="785"/>
                  </a:lnTo>
                  <a:lnTo>
                    <a:pt x="1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40"/>
            <p:cNvSpPr/>
            <p:nvPr/>
          </p:nvSpPr>
          <p:spPr>
            <a:xfrm>
              <a:off x="4183696" y="1733408"/>
              <a:ext cx="41343" cy="79061"/>
            </a:xfrm>
            <a:custGeom>
              <a:avLst/>
              <a:gdLst/>
              <a:ahLst/>
              <a:cxnLst/>
              <a:rect l="l" t="t" r="r" b="b"/>
              <a:pathLst>
                <a:path w="1232" h="2356" extrusionOk="0">
                  <a:moveTo>
                    <a:pt x="1" y="0"/>
                  </a:moveTo>
                  <a:lnTo>
                    <a:pt x="1" y="1945"/>
                  </a:lnTo>
                  <a:lnTo>
                    <a:pt x="768" y="2355"/>
                  </a:lnTo>
                  <a:lnTo>
                    <a:pt x="607" y="1499"/>
                  </a:lnTo>
                  <a:lnTo>
                    <a:pt x="1232" y="892"/>
                  </a:lnTo>
                  <a:lnTo>
                    <a:pt x="375" y="76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40"/>
            <p:cNvSpPr/>
            <p:nvPr/>
          </p:nvSpPr>
          <p:spPr>
            <a:xfrm>
              <a:off x="4119031" y="1918411"/>
              <a:ext cx="129968" cy="76075"/>
            </a:xfrm>
            <a:custGeom>
              <a:avLst/>
              <a:gdLst/>
              <a:ahLst/>
              <a:cxnLst/>
              <a:rect l="l" t="t" r="r" b="b"/>
              <a:pathLst>
                <a:path w="3873" h="2267" extrusionOk="0">
                  <a:moveTo>
                    <a:pt x="0" y="1"/>
                  </a:moveTo>
                  <a:lnTo>
                    <a:pt x="0" y="2267"/>
                  </a:lnTo>
                  <a:lnTo>
                    <a:pt x="3872" y="2267"/>
                  </a:lnTo>
                  <a:lnTo>
                    <a:pt x="38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40"/>
            <p:cNvSpPr/>
            <p:nvPr/>
          </p:nvSpPr>
          <p:spPr>
            <a:xfrm>
              <a:off x="4183696" y="1918411"/>
              <a:ext cx="65303" cy="76075"/>
            </a:xfrm>
            <a:custGeom>
              <a:avLst/>
              <a:gdLst/>
              <a:ahLst/>
              <a:cxnLst/>
              <a:rect l="l" t="t" r="r" b="b"/>
              <a:pathLst>
                <a:path w="1946" h="2267" extrusionOk="0">
                  <a:moveTo>
                    <a:pt x="1" y="1"/>
                  </a:moveTo>
                  <a:lnTo>
                    <a:pt x="1" y="2267"/>
                  </a:lnTo>
                  <a:lnTo>
                    <a:pt x="1945" y="2267"/>
                  </a:lnTo>
                  <a:lnTo>
                    <a:pt x="19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0" name="Google Shape;1620;p40"/>
          <p:cNvGrpSpPr/>
          <p:nvPr/>
        </p:nvGrpSpPr>
        <p:grpSpPr>
          <a:xfrm>
            <a:off x="3148425" y="4194179"/>
            <a:ext cx="414448" cy="414408"/>
            <a:chOff x="3208314" y="1651964"/>
            <a:chExt cx="397019" cy="397019"/>
          </a:xfrm>
        </p:grpSpPr>
        <p:sp>
          <p:nvSpPr>
            <p:cNvPr id="1621" name="Google Shape;1621;p40"/>
            <p:cNvSpPr/>
            <p:nvPr/>
          </p:nvSpPr>
          <p:spPr>
            <a:xfrm>
              <a:off x="3208314"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40"/>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40"/>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40"/>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0"/>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0"/>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0"/>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0"/>
            <p:cNvSpPr/>
            <p:nvPr/>
          </p:nvSpPr>
          <p:spPr>
            <a:xfrm>
              <a:off x="3405901" y="1957337"/>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9" name="Google Shape;1629;p40"/>
          <p:cNvGrpSpPr/>
          <p:nvPr/>
        </p:nvGrpSpPr>
        <p:grpSpPr>
          <a:xfrm>
            <a:off x="2336519" y="4194179"/>
            <a:ext cx="414413" cy="414408"/>
            <a:chOff x="2430552" y="1651964"/>
            <a:chExt cx="396985" cy="397019"/>
          </a:xfrm>
        </p:grpSpPr>
        <p:sp>
          <p:nvSpPr>
            <p:cNvPr id="1630" name="Google Shape;1630;p40"/>
            <p:cNvSpPr/>
            <p:nvPr/>
          </p:nvSpPr>
          <p:spPr>
            <a:xfrm>
              <a:off x="2430552" y="1651964"/>
              <a:ext cx="396985" cy="397019"/>
            </a:xfrm>
            <a:custGeom>
              <a:avLst/>
              <a:gdLst/>
              <a:ahLst/>
              <a:cxnLst/>
              <a:rect l="l" t="t" r="r" b="b"/>
              <a:pathLst>
                <a:path w="11830"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0"/>
            <p:cNvSpPr/>
            <p:nvPr/>
          </p:nvSpPr>
          <p:spPr>
            <a:xfrm>
              <a:off x="2536526" y="1710656"/>
              <a:ext cx="185036" cy="280239"/>
            </a:xfrm>
            <a:custGeom>
              <a:avLst/>
              <a:gdLst/>
              <a:ahLst/>
              <a:cxnLst/>
              <a:rect l="l" t="t" r="r" b="b"/>
              <a:pathLst>
                <a:path w="5514" h="8351" extrusionOk="0">
                  <a:moveTo>
                    <a:pt x="1000" y="0"/>
                  </a:moveTo>
                  <a:cubicBezTo>
                    <a:pt x="446" y="0"/>
                    <a:pt x="0" y="446"/>
                    <a:pt x="0" y="999"/>
                  </a:cubicBezTo>
                  <a:lnTo>
                    <a:pt x="0" y="7351"/>
                  </a:lnTo>
                  <a:cubicBezTo>
                    <a:pt x="0" y="7904"/>
                    <a:pt x="446" y="8351"/>
                    <a:pt x="1000" y="8351"/>
                  </a:cubicBezTo>
                  <a:lnTo>
                    <a:pt x="4497" y="8351"/>
                  </a:lnTo>
                  <a:cubicBezTo>
                    <a:pt x="5068" y="8351"/>
                    <a:pt x="5514" y="7904"/>
                    <a:pt x="5514" y="7351"/>
                  </a:cubicBezTo>
                  <a:lnTo>
                    <a:pt x="5514" y="999"/>
                  </a:lnTo>
                  <a:cubicBezTo>
                    <a:pt x="5514" y="446"/>
                    <a:pt x="5068" y="0"/>
                    <a:pt x="45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0"/>
            <p:cNvSpPr/>
            <p:nvPr/>
          </p:nvSpPr>
          <p:spPr>
            <a:xfrm>
              <a:off x="2628742" y="1710656"/>
              <a:ext cx="92820" cy="280239"/>
            </a:xfrm>
            <a:custGeom>
              <a:avLst/>
              <a:gdLst/>
              <a:ahLst/>
              <a:cxnLst/>
              <a:rect l="l" t="t" r="r" b="b"/>
              <a:pathLst>
                <a:path w="2766" h="8351" extrusionOk="0">
                  <a:moveTo>
                    <a:pt x="0" y="0"/>
                  </a:moveTo>
                  <a:lnTo>
                    <a:pt x="0" y="8351"/>
                  </a:lnTo>
                  <a:lnTo>
                    <a:pt x="1767" y="8351"/>
                  </a:lnTo>
                  <a:cubicBezTo>
                    <a:pt x="2320" y="8351"/>
                    <a:pt x="2766" y="7904"/>
                    <a:pt x="2766" y="7351"/>
                  </a:cubicBezTo>
                  <a:lnTo>
                    <a:pt x="2766" y="999"/>
                  </a:lnTo>
                  <a:cubicBezTo>
                    <a:pt x="2766" y="446"/>
                    <a:pt x="2320"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0"/>
            <p:cNvSpPr/>
            <p:nvPr/>
          </p:nvSpPr>
          <p:spPr>
            <a:xfrm>
              <a:off x="2525150" y="1699884"/>
              <a:ext cx="207788" cy="302387"/>
            </a:xfrm>
            <a:custGeom>
              <a:avLst/>
              <a:gdLst/>
              <a:ahLst/>
              <a:cxnLst/>
              <a:rect l="l" t="t" r="r" b="b"/>
              <a:pathLst>
                <a:path w="6192" h="9011" extrusionOk="0">
                  <a:moveTo>
                    <a:pt x="4943" y="696"/>
                  </a:moveTo>
                  <a:cubicBezTo>
                    <a:pt x="5228" y="696"/>
                    <a:pt x="5460" y="946"/>
                    <a:pt x="5460" y="1231"/>
                  </a:cubicBezTo>
                  <a:lnTo>
                    <a:pt x="5460" y="7762"/>
                  </a:lnTo>
                  <a:cubicBezTo>
                    <a:pt x="5460" y="8047"/>
                    <a:pt x="5228" y="8279"/>
                    <a:pt x="4943" y="8279"/>
                  </a:cubicBezTo>
                  <a:lnTo>
                    <a:pt x="1214" y="8279"/>
                  </a:lnTo>
                  <a:cubicBezTo>
                    <a:pt x="928" y="8279"/>
                    <a:pt x="696" y="8047"/>
                    <a:pt x="696" y="7762"/>
                  </a:cubicBezTo>
                  <a:lnTo>
                    <a:pt x="696" y="1231"/>
                  </a:lnTo>
                  <a:cubicBezTo>
                    <a:pt x="696" y="946"/>
                    <a:pt x="928" y="696"/>
                    <a:pt x="1214" y="696"/>
                  </a:cubicBezTo>
                  <a:lnTo>
                    <a:pt x="1303" y="696"/>
                  </a:lnTo>
                  <a:lnTo>
                    <a:pt x="1695" y="1392"/>
                  </a:lnTo>
                  <a:lnTo>
                    <a:pt x="4550" y="1392"/>
                  </a:lnTo>
                  <a:lnTo>
                    <a:pt x="4925" y="696"/>
                  </a:lnTo>
                  <a:close/>
                  <a:moveTo>
                    <a:pt x="1232" y="0"/>
                  </a:moveTo>
                  <a:cubicBezTo>
                    <a:pt x="553" y="0"/>
                    <a:pt x="0" y="553"/>
                    <a:pt x="0" y="1249"/>
                  </a:cubicBezTo>
                  <a:lnTo>
                    <a:pt x="0" y="7779"/>
                  </a:lnTo>
                  <a:cubicBezTo>
                    <a:pt x="0" y="8457"/>
                    <a:pt x="553" y="9011"/>
                    <a:pt x="1232" y="9011"/>
                  </a:cubicBezTo>
                  <a:lnTo>
                    <a:pt x="4961" y="9011"/>
                  </a:lnTo>
                  <a:cubicBezTo>
                    <a:pt x="5639" y="9011"/>
                    <a:pt x="6192" y="8457"/>
                    <a:pt x="6192" y="7779"/>
                  </a:cubicBezTo>
                  <a:lnTo>
                    <a:pt x="6192" y="1249"/>
                  </a:lnTo>
                  <a:cubicBezTo>
                    <a:pt x="6192" y="553"/>
                    <a:pt x="5639" y="0"/>
                    <a:pt x="49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0"/>
            <p:cNvSpPr/>
            <p:nvPr/>
          </p:nvSpPr>
          <p:spPr>
            <a:xfrm>
              <a:off x="2591594" y="1828007"/>
              <a:ext cx="74296" cy="79061"/>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0"/>
            <p:cNvSpPr/>
            <p:nvPr/>
          </p:nvSpPr>
          <p:spPr>
            <a:xfrm>
              <a:off x="2628742" y="1828007"/>
              <a:ext cx="37148" cy="79061"/>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0"/>
            <p:cNvSpPr/>
            <p:nvPr/>
          </p:nvSpPr>
          <p:spPr>
            <a:xfrm>
              <a:off x="2580218" y="1896263"/>
              <a:ext cx="97652" cy="24564"/>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0"/>
            <p:cNvSpPr/>
            <p:nvPr/>
          </p:nvSpPr>
          <p:spPr>
            <a:xfrm>
              <a:off x="2628742" y="1896263"/>
              <a:ext cx="49128" cy="24564"/>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0"/>
            <p:cNvSpPr/>
            <p:nvPr/>
          </p:nvSpPr>
          <p:spPr>
            <a:xfrm>
              <a:off x="2571862" y="1920223"/>
              <a:ext cx="114398" cy="22182"/>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0"/>
            <p:cNvSpPr/>
            <p:nvPr/>
          </p:nvSpPr>
          <p:spPr>
            <a:xfrm>
              <a:off x="2628742" y="1920223"/>
              <a:ext cx="57518" cy="22182"/>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0"/>
            <p:cNvSpPr/>
            <p:nvPr/>
          </p:nvSpPr>
          <p:spPr>
            <a:xfrm>
              <a:off x="2596393" y="1804047"/>
              <a:ext cx="64095" cy="25202"/>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0"/>
            <p:cNvSpPr/>
            <p:nvPr/>
          </p:nvSpPr>
          <p:spPr>
            <a:xfrm>
              <a:off x="2628742" y="1804047"/>
              <a:ext cx="31745" cy="25202"/>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0"/>
            <p:cNvSpPr/>
            <p:nvPr/>
          </p:nvSpPr>
          <p:spPr>
            <a:xfrm>
              <a:off x="2591594" y="1777704"/>
              <a:ext cx="74900" cy="28188"/>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40"/>
            <p:cNvSpPr/>
            <p:nvPr/>
          </p:nvSpPr>
          <p:spPr>
            <a:xfrm>
              <a:off x="2628742" y="1777704"/>
              <a:ext cx="37752" cy="28188"/>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0"/>
            <p:cNvSpPr/>
            <p:nvPr/>
          </p:nvSpPr>
          <p:spPr>
            <a:xfrm>
              <a:off x="2628742" y="1699280"/>
              <a:ext cx="104196" cy="301783"/>
            </a:xfrm>
            <a:custGeom>
              <a:avLst/>
              <a:gdLst/>
              <a:ahLst/>
              <a:cxnLst/>
              <a:rect l="l" t="t" r="r" b="b"/>
              <a:pathLst>
                <a:path w="3105" h="8993" extrusionOk="0">
                  <a:moveTo>
                    <a:pt x="0" y="0"/>
                  </a:moveTo>
                  <a:lnTo>
                    <a:pt x="0" y="1410"/>
                  </a:lnTo>
                  <a:lnTo>
                    <a:pt x="1445" y="1410"/>
                  </a:lnTo>
                  <a:lnTo>
                    <a:pt x="1820" y="714"/>
                  </a:lnTo>
                  <a:lnTo>
                    <a:pt x="1856" y="714"/>
                  </a:lnTo>
                  <a:cubicBezTo>
                    <a:pt x="2141" y="714"/>
                    <a:pt x="2373" y="964"/>
                    <a:pt x="2373" y="1249"/>
                  </a:cubicBezTo>
                  <a:lnTo>
                    <a:pt x="2373" y="7780"/>
                  </a:lnTo>
                  <a:cubicBezTo>
                    <a:pt x="2373" y="8065"/>
                    <a:pt x="2141" y="8297"/>
                    <a:pt x="1856" y="8297"/>
                  </a:cubicBezTo>
                  <a:lnTo>
                    <a:pt x="0" y="8297"/>
                  </a:lnTo>
                  <a:lnTo>
                    <a:pt x="0" y="8993"/>
                  </a:lnTo>
                  <a:lnTo>
                    <a:pt x="1874" y="8993"/>
                  </a:lnTo>
                  <a:cubicBezTo>
                    <a:pt x="2552" y="8993"/>
                    <a:pt x="3105" y="8458"/>
                    <a:pt x="3105" y="7762"/>
                  </a:cubicBezTo>
                  <a:lnTo>
                    <a:pt x="3105" y="1231"/>
                  </a:lnTo>
                  <a:cubicBezTo>
                    <a:pt x="3105" y="553"/>
                    <a:pt x="2552" y="0"/>
                    <a:pt x="18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5" name="Google Shape;1645;p40"/>
          <p:cNvGrpSpPr/>
          <p:nvPr/>
        </p:nvGrpSpPr>
        <p:grpSpPr>
          <a:xfrm>
            <a:off x="1525208" y="4194179"/>
            <a:ext cx="414448" cy="414408"/>
            <a:chOff x="1653360" y="1651964"/>
            <a:chExt cx="397019" cy="397019"/>
          </a:xfrm>
        </p:grpSpPr>
        <p:sp>
          <p:nvSpPr>
            <p:cNvPr id="1646" name="Google Shape;1646;p40"/>
            <p:cNvSpPr/>
            <p:nvPr/>
          </p:nvSpPr>
          <p:spPr>
            <a:xfrm>
              <a:off x="1653360" y="1651964"/>
              <a:ext cx="397019" cy="397019"/>
            </a:xfrm>
            <a:custGeom>
              <a:avLst/>
              <a:gdLst/>
              <a:ahLst/>
              <a:cxnLst/>
              <a:rect l="l" t="t" r="r" b="b"/>
              <a:pathLst>
                <a:path w="11831" h="11831" extrusionOk="0">
                  <a:moveTo>
                    <a:pt x="5906" y="1"/>
                  </a:moveTo>
                  <a:cubicBezTo>
                    <a:pt x="2641" y="1"/>
                    <a:pt x="0" y="2659"/>
                    <a:pt x="0" y="5924"/>
                  </a:cubicBezTo>
                  <a:cubicBezTo>
                    <a:pt x="0" y="9190"/>
                    <a:pt x="2641" y="11830"/>
                    <a:pt x="5906" y="11830"/>
                  </a:cubicBezTo>
                  <a:cubicBezTo>
                    <a:pt x="9172" y="11830"/>
                    <a:pt x="11830" y="9190"/>
                    <a:pt x="11830" y="5924"/>
                  </a:cubicBezTo>
                  <a:cubicBezTo>
                    <a:pt x="11830" y="2659"/>
                    <a:pt x="9172"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0"/>
            <p:cNvSpPr/>
            <p:nvPr/>
          </p:nvSpPr>
          <p:spPr>
            <a:xfrm>
              <a:off x="1731214" y="1714851"/>
              <a:ext cx="240708" cy="274265"/>
            </a:xfrm>
            <a:custGeom>
              <a:avLst/>
              <a:gdLst/>
              <a:ahLst/>
              <a:cxnLst/>
              <a:rect l="l" t="t" r="r" b="b"/>
              <a:pathLst>
                <a:path w="7173" h="8173" extrusionOk="0">
                  <a:moveTo>
                    <a:pt x="3586" y="0"/>
                  </a:moveTo>
                  <a:cubicBezTo>
                    <a:pt x="3586" y="0"/>
                    <a:pt x="1779" y="1540"/>
                    <a:pt x="158" y="1540"/>
                  </a:cubicBezTo>
                  <a:cubicBezTo>
                    <a:pt x="105" y="1540"/>
                    <a:pt x="52" y="1538"/>
                    <a:pt x="0" y="1535"/>
                  </a:cubicBezTo>
                  <a:lnTo>
                    <a:pt x="0" y="1535"/>
                  </a:lnTo>
                  <a:cubicBezTo>
                    <a:pt x="0" y="1535"/>
                    <a:pt x="196" y="4372"/>
                    <a:pt x="803" y="5763"/>
                  </a:cubicBezTo>
                  <a:cubicBezTo>
                    <a:pt x="1410" y="7137"/>
                    <a:pt x="3586" y="8172"/>
                    <a:pt x="3586" y="8172"/>
                  </a:cubicBezTo>
                  <a:cubicBezTo>
                    <a:pt x="3586" y="8172"/>
                    <a:pt x="5763" y="7137"/>
                    <a:pt x="6370" y="5763"/>
                  </a:cubicBezTo>
                  <a:cubicBezTo>
                    <a:pt x="6976" y="4372"/>
                    <a:pt x="7173" y="1535"/>
                    <a:pt x="7173" y="1535"/>
                  </a:cubicBezTo>
                  <a:lnTo>
                    <a:pt x="7173" y="1535"/>
                  </a:lnTo>
                  <a:cubicBezTo>
                    <a:pt x="7121" y="1538"/>
                    <a:pt x="7069" y="1540"/>
                    <a:pt x="7016" y="1540"/>
                  </a:cubicBezTo>
                  <a:cubicBezTo>
                    <a:pt x="5410" y="1540"/>
                    <a:pt x="3586" y="0"/>
                    <a:pt x="35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0"/>
            <p:cNvSpPr/>
            <p:nvPr/>
          </p:nvSpPr>
          <p:spPr>
            <a:xfrm>
              <a:off x="1851551" y="1714851"/>
              <a:ext cx="120371" cy="274265"/>
            </a:xfrm>
            <a:custGeom>
              <a:avLst/>
              <a:gdLst/>
              <a:ahLst/>
              <a:cxnLst/>
              <a:rect l="l" t="t" r="r" b="b"/>
              <a:pathLst>
                <a:path w="3587" h="8173" extrusionOk="0">
                  <a:moveTo>
                    <a:pt x="0" y="0"/>
                  </a:moveTo>
                  <a:lnTo>
                    <a:pt x="0" y="8172"/>
                  </a:lnTo>
                  <a:cubicBezTo>
                    <a:pt x="0" y="8172"/>
                    <a:pt x="2177" y="7137"/>
                    <a:pt x="2784" y="5763"/>
                  </a:cubicBezTo>
                  <a:cubicBezTo>
                    <a:pt x="3390" y="4372"/>
                    <a:pt x="3587" y="1535"/>
                    <a:pt x="3587" y="1535"/>
                  </a:cubicBezTo>
                  <a:lnTo>
                    <a:pt x="3587" y="1535"/>
                  </a:lnTo>
                  <a:cubicBezTo>
                    <a:pt x="3535" y="1538"/>
                    <a:pt x="3483" y="1540"/>
                    <a:pt x="3430" y="1540"/>
                  </a:cubicBezTo>
                  <a:cubicBezTo>
                    <a:pt x="1824" y="1540"/>
                    <a:pt x="0"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0"/>
            <p:cNvSpPr/>
            <p:nvPr/>
          </p:nvSpPr>
          <p:spPr>
            <a:xfrm>
              <a:off x="1821013" y="1765120"/>
              <a:ext cx="61712" cy="68290"/>
            </a:xfrm>
            <a:custGeom>
              <a:avLst/>
              <a:gdLst/>
              <a:ahLst/>
              <a:cxnLst/>
              <a:rect l="l" t="t" r="r" b="b"/>
              <a:pathLst>
                <a:path w="1839" h="2035" extrusionOk="0">
                  <a:moveTo>
                    <a:pt x="643" y="1"/>
                  </a:moveTo>
                  <a:lnTo>
                    <a:pt x="643" y="643"/>
                  </a:lnTo>
                  <a:lnTo>
                    <a:pt x="0" y="643"/>
                  </a:lnTo>
                  <a:lnTo>
                    <a:pt x="0" y="1214"/>
                  </a:lnTo>
                  <a:lnTo>
                    <a:pt x="643" y="1214"/>
                  </a:lnTo>
                  <a:lnTo>
                    <a:pt x="643" y="2035"/>
                  </a:lnTo>
                  <a:lnTo>
                    <a:pt x="1196" y="2035"/>
                  </a:lnTo>
                  <a:lnTo>
                    <a:pt x="1196" y="1214"/>
                  </a:lnTo>
                  <a:lnTo>
                    <a:pt x="1838" y="1214"/>
                  </a:lnTo>
                  <a:lnTo>
                    <a:pt x="1838" y="643"/>
                  </a:lnTo>
                  <a:lnTo>
                    <a:pt x="1196" y="643"/>
                  </a:lnTo>
                  <a:lnTo>
                    <a:pt x="119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0"/>
            <p:cNvSpPr/>
            <p:nvPr/>
          </p:nvSpPr>
          <p:spPr>
            <a:xfrm>
              <a:off x="1851551" y="1765120"/>
              <a:ext cx="31175" cy="68290"/>
            </a:xfrm>
            <a:custGeom>
              <a:avLst/>
              <a:gdLst/>
              <a:ahLst/>
              <a:cxnLst/>
              <a:rect l="l" t="t" r="r" b="b"/>
              <a:pathLst>
                <a:path w="929" h="2035" extrusionOk="0">
                  <a:moveTo>
                    <a:pt x="0" y="1"/>
                  </a:moveTo>
                  <a:lnTo>
                    <a:pt x="0" y="2035"/>
                  </a:lnTo>
                  <a:lnTo>
                    <a:pt x="286" y="2035"/>
                  </a:lnTo>
                  <a:lnTo>
                    <a:pt x="286" y="1214"/>
                  </a:lnTo>
                  <a:lnTo>
                    <a:pt x="928" y="1214"/>
                  </a:lnTo>
                  <a:lnTo>
                    <a:pt x="928" y="643"/>
                  </a:lnTo>
                  <a:lnTo>
                    <a:pt x="286" y="643"/>
                  </a:lnTo>
                  <a:lnTo>
                    <a:pt x="2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0"/>
            <p:cNvSpPr/>
            <p:nvPr/>
          </p:nvSpPr>
          <p:spPr>
            <a:xfrm>
              <a:off x="1807255" y="1868108"/>
              <a:ext cx="87451" cy="109028"/>
            </a:xfrm>
            <a:custGeom>
              <a:avLst/>
              <a:gdLst/>
              <a:ahLst/>
              <a:cxnLst/>
              <a:rect l="l" t="t" r="r" b="b"/>
              <a:pathLst>
                <a:path w="2606" h="3249" extrusionOk="0">
                  <a:moveTo>
                    <a:pt x="607" y="1"/>
                  </a:moveTo>
                  <a:lnTo>
                    <a:pt x="607" y="750"/>
                  </a:lnTo>
                  <a:cubicBezTo>
                    <a:pt x="607" y="1678"/>
                    <a:pt x="393" y="1821"/>
                    <a:pt x="196" y="2374"/>
                  </a:cubicBezTo>
                  <a:cubicBezTo>
                    <a:pt x="71" y="2713"/>
                    <a:pt x="0" y="3088"/>
                    <a:pt x="0" y="3248"/>
                  </a:cubicBezTo>
                  <a:lnTo>
                    <a:pt x="2605" y="3248"/>
                  </a:lnTo>
                  <a:cubicBezTo>
                    <a:pt x="2605" y="3088"/>
                    <a:pt x="2552" y="2713"/>
                    <a:pt x="2427" y="2374"/>
                  </a:cubicBezTo>
                  <a:cubicBezTo>
                    <a:pt x="2230" y="1821"/>
                    <a:pt x="2016" y="1678"/>
                    <a:pt x="2016" y="750"/>
                  </a:cubicBezTo>
                  <a:lnTo>
                    <a:pt x="20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0"/>
            <p:cNvSpPr/>
            <p:nvPr/>
          </p:nvSpPr>
          <p:spPr>
            <a:xfrm>
              <a:off x="1851551" y="1868108"/>
              <a:ext cx="44933" cy="109028"/>
            </a:xfrm>
            <a:custGeom>
              <a:avLst/>
              <a:gdLst/>
              <a:ahLst/>
              <a:cxnLst/>
              <a:rect l="l" t="t" r="r" b="b"/>
              <a:pathLst>
                <a:path w="1339" h="3249" extrusionOk="0">
                  <a:moveTo>
                    <a:pt x="0" y="1"/>
                  </a:moveTo>
                  <a:lnTo>
                    <a:pt x="0" y="3248"/>
                  </a:lnTo>
                  <a:lnTo>
                    <a:pt x="1339" y="3248"/>
                  </a:lnTo>
                  <a:cubicBezTo>
                    <a:pt x="1339" y="3088"/>
                    <a:pt x="1267" y="2713"/>
                    <a:pt x="1142" y="2374"/>
                  </a:cubicBezTo>
                  <a:cubicBezTo>
                    <a:pt x="946" y="1821"/>
                    <a:pt x="732" y="1678"/>
                    <a:pt x="732" y="750"/>
                  </a:cubicBezTo>
                  <a:lnTo>
                    <a:pt x="73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0"/>
            <p:cNvSpPr/>
            <p:nvPr/>
          </p:nvSpPr>
          <p:spPr>
            <a:xfrm>
              <a:off x="1817423" y="1827403"/>
              <a:ext cx="68290" cy="42551"/>
            </a:xfrm>
            <a:custGeom>
              <a:avLst/>
              <a:gdLst/>
              <a:ahLst/>
              <a:cxnLst/>
              <a:rect l="l" t="t" r="r" b="b"/>
              <a:pathLst>
                <a:path w="2035" h="1268" extrusionOk="0">
                  <a:moveTo>
                    <a:pt x="0" y="1"/>
                  </a:moveTo>
                  <a:lnTo>
                    <a:pt x="339" y="1267"/>
                  </a:lnTo>
                  <a:lnTo>
                    <a:pt x="1695" y="1267"/>
                  </a:lnTo>
                  <a:lnTo>
                    <a:pt x="20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40"/>
            <p:cNvSpPr/>
            <p:nvPr/>
          </p:nvSpPr>
          <p:spPr>
            <a:xfrm>
              <a:off x="1851551" y="1827403"/>
              <a:ext cx="34162" cy="42551"/>
            </a:xfrm>
            <a:custGeom>
              <a:avLst/>
              <a:gdLst/>
              <a:ahLst/>
              <a:cxnLst/>
              <a:rect l="l" t="t" r="r" b="b"/>
              <a:pathLst>
                <a:path w="1018" h="1268" extrusionOk="0">
                  <a:moveTo>
                    <a:pt x="0" y="1"/>
                  </a:moveTo>
                  <a:lnTo>
                    <a:pt x="0" y="1267"/>
                  </a:lnTo>
                  <a:lnTo>
                    <a:pt x="678" y="1267"/>
                  </a:lnTo>
                  <a:lnTo>
                    <a:pt x="10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40"/>
            <p:cNvSpPr/>
            <p:nvPr/>
          </p:nvSpPr>
          <p:spPr>
            <a:xfrm>
              <a:off x="1816215" y="1860927"/>
              <a:ext cx="71276" cy="26376"/>
            </a:xfrm>
            <a:custGeom>
              <a:avLst/>
              <a:gdLst/>
              <a:ahLst/>
              <a:cxnLst/>
              <a:rect l="l" t="t" r="r" b="b"/>
              <a:pathLst>
                <a:path w="2124" h="786" extrusionOk="0">
                  <a:moveTo>
                    <a:pt x="1" y="1"/>
                  </a:moveTo>
                  <a:lnTo>
                    <a:pt x="1" y="786"/>
                  </a:lnTo>
                  <a:lnTo>
                    <a:pt x="2124" y="786"/>
                  </a:lnTo>
                  <a:lnTo>
                    <a:pt x="212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40"/>
            <p:cNvSpPr/>
            <p:nvPr/>
          </p:nvSpPr>
          <p:spPr>
            <a:xfrm>
              <a:off x="1851551" y="1860927"/>
              <a:ext cx="35940" cy="26376"/>
            </a:xfrm>
            <a:custGeom>
              <a:avLst/>
              <a:gdLst/>
              <a:ahLst/>
              <a:cxnLst/>
              <a:rect l="l" t="t" r="r" b="b"/>
              <a:pathLst>
                <a:path w="1071" h="786" extrusionOk="0">
                  <a:moveTo>
                    <a:pt x="0" y="1"/>
                  </a:moveTo>
                  <a:lnTo>
                    <a:pt x="0" y="786"/>
                  </a:lnTo>
                  <a:lnTo>
                    <a:pt x="1071" y="786"/>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0"/>
            <p:cNvSpPr/>
            <p:nvPr/>
          </p:nvSpPr>
          <p:spPr>
            <a:xfrm>
              <a:off x="1718629" y="1698676"/>
              <a:ext cx="266480" cy="304199"/>
            </a:xfrm>
            <a:custGeom>
              <a:avLst/>
              <a:gdLst/>
              <a:ahLst/>
              <a:cxnLst/>
              <a:rect l="l" t="t" r="r" b="b"/>
              <a:pathLst>
                <a:path w="7941" h="9065" extrusionOk="0">
                  <a:moveTo>
                    <a:pt x="3961" y="928"/>
                  </a:moveTo>
                  <a:cubicBezTo>
                    <a:pt x="4175" y="1089"/>
                    <a:pt x="4532" y="1339"/>
                    <a:pt x="4961" y="1588"/>
                  </a:cubicBezTo>
                  <a:cubicBezTo>
                    <a:pt x="5763" y="2052"/>
                    <a:pt x="6495" y="2320"/>
                    <a:pt x="7155" y="2373"/>
                  </a:cubicBezTo>
                  <a:cubicBezTo>
                    <a:pt x="7084" y="3176"/>
                    <a:pt x="6870" y="5086"/>
                    <a:pt x="6424" y="6103"/>
                  </a:cubicBezTo>
                  <a:cubicBezTo>
                    <a:pt x="5960" y="7137"/>
                    <a:pt x="4461" y="7994"/>
                    <a:pt x="3961" y="8261"/>
                  </a:cubicBezTo>
                  <a:cubicBezTo>
                    <a:pt x="3480" y="7994"/>
                    <a:pt x="1963" y="7137"/>
                    <a:pt x="1499" y="6103"/>
                  </a:cubicBezTo>
                  <a:cubicBezTo>
                    <a:pt x="1053" y="5086"/>
                    <a:pt x="839" y="3176"/>
                    <a:pt x="768" y="2373"/>
                  </a:cubicBezTo>
                  <a:cubicBezTo>
                    <a:pt x="2088" y="2266"/>
                    <a:pt x="3426" y="1339"/>
                    <a:pt x="3961" y="928"/>
                  </a:cubicBezTo>
                  <a:close/>
                  <a:moveTo>
                    <a:pt x="3961" y="0"/>
                  </a:moveTo>
                  <a:lnTo>
                    <a:pt x="3729" y="197"/>
                  </a:lnTo>
                  <a:cubicBezTo>
                    <a:pt x="3729" y="197"/>
                    <a:pt x="3248" y="607"/>
                    <a:pt x="2605" y="982"/>
                  </a:cubicBezTo>
                  <a:cubicBezTo>
                    <a:pt x="1823" y="1431"/>
                    <a:pt x="1102" y="1663"/>
                    <a:pt x="517" y="1663"/>
                  </a:cubicBezTo>
                  <a:cubicBezTo>
                    <a:pt x="475" y="1663"/>
                    <a:pt x="433" y="1662"/>
                    <a:pt x="393" y="1660"/>
                  </a:cubicBezTo>
                  <a:lnTo>
                    <a:pt x="0" y="1642"/>
                  </a:lnTo>
                  <a:lnTo>
                    <a:pt x="18" y="2034"/>
                  </a:lnTo>
                  <a:cubicBezTo>
                    <a:pt x="36" y="2159"/>
                    <a:pt x="214" y="4961"/>
                    <a:pt x="857" y="6388"/>
                  </a:cubicBezTo>
                  <a:cubicBezTo>
                    <a:pt x="1499" y="7869"/>
                    <a:pt x="3712" y="8940"/>
                    <a:pt x="3819" y="8975"/>
                  </a:cubicBezTo>
                  <a:lnTo>
                    <a:pt x="3961" y="9064"/>
                  </a:lnTo>
                  <a:lnTo>
                    <a:pt x="4122" y="8975"/>
                  </a:lnTo>
                  <a:cubicBezTo>
                    <a:pt x="4211" y="8940"/>
                    <a:pt x="6424" y="7869"/>
                    <a:pt x="7084" y="6388"/>
                  </a:cubicBezTo>
                  <a:cubicBezTo>
                    <a:pt x="7708" y="4961"/>
                    <a:pt x="7905" y="2159"/>
                    <a:pt x="7905" y="2034"/>
                  </a:cubicBezTo>
                  <a:lnTo>
                    <a:pt x="7940" y="1642"/>
                  </a:lnTo>
                  <a:lnTo>
                    <a:pt x="7530" y="1660"/>
                  </a:lnTo>
                  <a:cubicBezTo>
                    <a:pt x="7488" y="1662"/>
                    <a:pt x="7445" y="1664"/>
                    <a:pt x="7402" y="1664"/>
                  </a:cubicBezTo>
                  <a:cubicBezTo>
                    <a:pt x="5946" y="1664"/>
                    <a:pt x="4228" y="231"/>
                    <a:pt x="4193" y="197"/>
                  </a:cubicBezTo>
                  <a:lnTo>
                    <a:pt x="39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0"/>
            <p:cNvSpPr/>
            <p:nvPr/>
          </p:nvSpPr>
          <p:spPr>
            <a:xfrm>
              <a:off x="1851551" y="1698676"/>
              <a:ext cx="133559" cy="304199"/>
            </a:xfrm>
            <a:custGeom>
              <a:avLst/>
              <a:gdLst/>
              <a:ahLst/>
              <a:cxnLst/>
              <a:rect l="l" t="t" r="r" b="b"/>
              <a:pathLst>
                <a:path w="3980" h="9065" extrusionOk="0">
                  <a:moveTo>
                    <a:pt x="0" y="0"/>
                  </a:moveTo>
                  <a:lnTo>
                    <a:pt x="0" y="928"/>
                  </a:lnTo>
                  <a:cubicBezTo>
                    <a:pt x="214" y="1089"/>
                    <a:pt x="571" y="1339"/>
                    <a:pt x="1000" y="1588"/>
                  </a:cubicBezTo>
                  <a:cubicBezTo>
                    <a:pt x="1802" y="2052"/>
                    <a:pt x="2534" y="2320"/>
                    <a:pt x="3194" y="2373"/>
                  </a:cubicBezTo>
                  <a:cubicBezTo>
                    <a:pt x="3123" y="3176"/>
                    <a:pt x="2909" y="5086"/>
                    <a:pt x="2463" y="6103"/>
                  </a:cubicBezTo>
                  <a:cubicBezTo>
                    <a:pt x="1999" y="7137"/>
                    <a:pt x="500" y="7994"/>
                    <a:pt x="0" y="8261"/>
                  </a:cubicBezTo>
                  <a:lnTo>
                    <a:pt x="0" y="9064"/>
                  </a:lnTo>
                  <a:lnTo>
                    <a:pt x="161" y="8975"/>
                  </a:lnTo>
                  <a:cubicBezTo>
                    <a:pt x="250" y="8940"/>
                    <a:pt x="2463" y="7869"/>
                    <a:pt x="3123" y="6388"/>
                  </a:cubicBezTo>
                  <a:cubicBezTo>
                    <a:pt x="3747" y="4961"/>
                    <a:pt x="3944" y="2159"/>
                    <a:pt x="3944" y="2034"/>
                  </a:cubicBezTo>
                  <a:lnTo>
                    <a:pt x="3979" y="1642"/>
                  </a:lnTo>
                  <a:lnTo>
                    <a:pt x="3569" y="1660"/>
                  </a:lnTo>
                  <a:cubicBezTo>
                    <a:pt x="3527" y="1662"/>
                    <a:pt x="3484" y="1664"/>
                    <a:pt x="3441" y="1664"/>
                  </a:cubicBezTo>
                  <a:cubicBezTo>
                    <a:pt x="1985" y="1664"/>
                    <a:pt x="267" y="231"/>
                    <a:pt x="232" y="197"/>
                  </a:cubicBez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9" name="Google Shape;1659;p40"/>
          <p:cNvGrpSpPr/>
          <p:nvPr/>
        </p:nvGrpSpPr>
        <p:grpSpPr>
          <a:xfrm>
            <a:off x="713267" y="4194179"/>
            <a:ext cx="415078" cy="414408"/>
            <a:chOff x="875564" y="1651964"/>
            <a:chExt cx="397623" cy="397019"/>
          </a:xfrm>
        </p:grpSpPr>
        <p:sp>
          <p:nvSpPr>
            <p:cNvPr id="1660" name="Google Shape;1660;p40"/>
            <p:cNvSpPr/>
            <p:nvPr/>
          </p:nvSpPr>
          <p:spPr>
            <a:xfrm>
              <a:off x="875564" y="1651964"/>
              <a:ext cx="397623" cy="397019"/>
            </a:xfrm>
            <a:custGeom>
              <a:avLst/>
              <a:gdLst/>
              <a:ahLst/>
              <a:cxnLst/>
              <a:rect l="l" t="t" r="r" b="b"/>
              <a:pathLst>
                <a:path w="11849" h="11831" extrusionOk="0">
                  <a:moveTo>
                    <a:pt x="5925" y="1"/>
                  </a:moveTo>
                  <a:cubicBezTo>
                    <a:pt x="2659" y="1"/>
                    <a:pt x="1" y="2659"/>
                    <a:pt x="1" y="5924"/>
                  </a:cubicBezTo>
                  <a:cubicBezTo>
                    <a:pt x="1" y="9190"/>
                    <a:pt x="2659" y="11830"/>
                    <a:pt x="5925" y="11830"/>
                  </a:cubicBezTo>
                  <a:cubicBezTo>
                    <a:pt x="9190" y="11830"/>
                    <a:pt x="11848" y="9190"/>
                    <a:pt x="11848" y="5924"/>
                  </a:cubicBezTo>
                  <a:cubicBezTo>
                    <a:pt x="11848" y="2659"/>
                    <a:pt x="9190" y="1"/>
                    <a:pt x="592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0"/>
            <p:cNvSpPr/>
            <p:nvPr/>
          </p:nvSpPr>
          <p:spPr>
            <a:xfrm>
              <a:off x="949223" y="1800456"/>
              <a:ext cx="250305" cy="175472"/>
            </a:xfrm>
            <a:custGeom>
              <a:avLst/>
              <a:gdLst/>
              <a:ahLst/>
              <a:cxnLst/>
              <a:rect l="l" t="t" r="r" b="b"/>
              <a:pathLst>
                <a:path w="7459" h="5229" extrusionOk="0">
                  <a:moveTo>
                    <a:pt x="3730" y="1"/>
                  </a:moveTo>
                  <a:lnTo>
                    <a:pt x="1" y="518"/>
                  </a:lnTo>
                  <a:lnTo>
                    <a:pt x="1" y="5228"/>
                  </a:lnTo>
                  <a:lnTo>
                    <a:pt x="7459" y="5228"/>
                  </a:lnTo>
                  <a:lnTo>
                    <a:pt x="7459" y="518"/>
                  </a:lnTo>
                  <a:lnTo>
                    <a:pt x="37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0"/>
            <p:cNvSpPr/>
            <p:nvPr/>
          </p:nvSpPr>
          <p:spPr>
            <a:xfrm>
              <a:off x="1074359" y="1800456"/>
              <a:ext cx="125169" cy="175472"/>
            </a:xfrm>
            <a:custGeom>
              <a:avLst/>
              <a:gdLst/>
              <a:ahLst/>
              <a:cxnLst/>
              <a:rect l="l" t="t" r="r" b="b"/>
              <a:pathLst>
                <a:path w="3730" h="5229" extrusionOk="0">
                  <a:moveTo>
                    <a:pt x="1" y="1"/>
                  </a:moveTo>
                  <a:lnTo>
                    <a:pt x="1" y="5228"/>
                  </a:lnTo>
                  <a:lnTo>
                    <a:pt x="3730" y="5228"/>
                  </a:lnTo>
                  <a:lnTo>
                    <a:pt x="3730" y="518"/>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40"/>
            <p:cNvSpPr/>
            <p:nvPr/>
          </p:nvSpPr>
          <p:spPr>
            <a:xfrm>
              <a:off x="949223" y="1756160"/>
              <a:ext cx="250305" cy="61712"/>
            </a:xfrm>
            <a:custGeom>
              <a:avLst/>
              <a:gdLst/>
              <a:ahLst/>
              <a:cxnLst/>
              <a:rect l="l" t="t" r="r" b="b"/>
              <a:pathLst>
                <a:path w="7459" h="1839" extrusionOk="0">
                  <a:moveTo>
                    <a:pt x="1" y="0"/>
                  </a:moveTo>
                  <a:lnTo>
                    <a:pt x="1" y="1838"/>
                  </a:lnTo>
                  <a:lnTo>
                    <a:pt x="7459" y="1838"/>
                  </a:lnTo>
                  <a:lnTo>
                    <a:pt x="74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40"/>
            <p:cNvSpPr/>
            <p:nvPr/>
          </p:nvSpPr>
          <p:spPr>
            <a:xfrm>
              <a:off x="1074359" y="1756160"/>
              <a:ext cx="125169" cy="61712"/>
            </a:xfrm>
            <a:custGeom>
              <a:avLst/>
              <a:gdLst/>
              <a:ahLst/>
              <a:cxnLst/>
              <a:rect l="l" t="t" r="r" b="b"/>
              <a:pathLst>
                <a:path w="3730" h="1839" extrusionOk="0">
                  <a:moveTo>
                    <a:pt x="1" y="0"/>
                  </a:moveTo>
                  <a:lnTo>
                    <a:pt x="1" y="1838"/>
                  </a:lnTo>
                  <a:lnTo>
                    <a:pt x="3730" y="1838"/>
                  </a:lnTo>
                  <a:lnTo>
                    <a:pt x="37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0"/>
            <p:cNvSpPr/>
            <p:nvPr/>
          </p:nvSpPr>
          <p:spPr>
            <a:xfrm>
              <a:off x="977948" y="1852537"/>
              <a:ext cx="30000" cy="30000"/>
            </a:xfrm>
            <a:custGeom>
              <a:avLst/>
              <a:gdLst/>
              <a:ahLst/>
              <a:cxnLst/>
              <a:rect l="l" t="t" r="r" b="b"/>
              <a:pathLst>
                <a:path w="894" h="894" extrusionOk="0">
                  <a:moveTo>
                    <a:pt x="1" y="1"/>
                  </a:moveTo>
                  <a:lnTo>
                    <a:pt x="1" y="893"/>
                  </a:lnTo>
                  <a:lnTo>
                    <a:pt x="893" y="893"/>
                  </a:lnTo>
                  <a:lnTo>
                    <a:pt x="8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0"/>
            <p:cNvSpPr/>
            <p:nvPr/>
          </p:nvSpPr>
          <p:spPr>
            <a:xfrm>
              <a:off x="977948" y="1908847"/>
              <a:ext cx="30000" cy="29967"/>
            </a:xfrm>
            <a:custGeom>
              <a:avLst/>
              <a:gdLst/>
              <a:ahLst/>
              <a:cxnLst/>
              <a:rect l="l" t="t" r="r" b="b"/>
              <a:pathLst>
                <a:path w="894" h="893" extrusionOk="0">
                  <a:moveTo>
                    <a:pt x="1" y="0"/>
                  </a:moveTo>
                  <a:lnTo>
                    <a:pt x="1" y="892"/>
                  </a:lnTo>
                  <a:lnTo>
                    <a:pt x="893" y="892"/>
                  </a:lnTo>
                  <a:lnTo>
                    <a:pt x="8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0"/>
            <p:cNvSpPr/>
            <p:nvPr/>
          </p:nvSpPr>
          <p:spPr>
            <a:xfrm>
              <a:off x="1087547" y="1852537"/>
              <a:ext cx="29967" cy="30000"/>
            </a:xfrm>
            <a:custGeom>
              <a:avLst/>
              <a:gdLst/>
              <a:ahLst/>
              <a:cxnLst/>
              <a:rect l="l" t="t" r="r" b="b"/>
              <a:pathLst>
                <a:path w="893" h="894" extrusionOk="0">
                  <a:moveTo>
                    <a:pt x="0" y="1"/>
                  </a:moveTo>
                  <a:lnTo>
                    <a:pt x="0" y="893"/>
                  </a:lnTo>
                  <a:lnTo>
                    <a:pt x="892" y="893"/>
                  </a:lnTo>
                  <a:lnTo>
                    <a:pt x="8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0"/>
            <p:cNvSpPr/>
            <p:nvPr/>
          </p:nvSpPr>
          <p:spPr>
            <a:xfrm>
              <a:off x="1140836" y="1852537"/>
              <a:ext cx="29967" cy="30000"/>
            </a:xfrm>
            <a:custGeom>
              <a:avLst/>
              <a:gdLst/>
              <a:ahLst/>
              <a:cxnLst/>
              <a:rect l="l" t="t" r="r" b="b"/>
              <a:pathLst>
                <a:path w="893" h="894" extrusionOk="0">
                  <a:moveTo>
                    <a:pt x="0" y="1"/>
                  </a:moveTo>
                  <a:lnTo>
                    <a:pt x="0" y="893"/>
                  </a:lnTo>
                  <a:lnTo>
                    <a:pt x="892" y="893"/>
                  </a:lnTo>
                  <a:lnTo>
                    <a:pt x="8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0"/>
            <p:cNvSpPr/>
            <p:nvPr/>
          </p:nvSpPr>
          <p:spPr>
            <a:xfrm>
              <a:off x="1087547" y="1908847"/>
              <a:ext cx="29967" cy="29967"/>
            </a:xfrm>
            <a:custGeom>
              <a:avLst/>
              <a:gdLst/>
              <a:ahLst/>
              <a:cxnLst/>
              <a:rect l="l" t="t" r="r" b="b"/>
              <a:pathLst>
                <a:path w="893" h="893" extrusionOk="0">
                  <a:moveTo>
                    <a:pt x="0" y="0"/>
                  </a:moveTo>
                  <a:lnTo>
                    <a:pt x="0" y="892"/>
                  </a:lnTo>
                  <a:lnTo>
                    <a:pt x="892" y="892"/>
                  </a:lnTo>
                  <a:lnTo>
                    <a:pt x="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0"/>
            <p:cNvSpPr/>
            <p:nvPr/>
          </p:nvSpPr>
          <p:spPr>
            <a:xfrm>
              <a:off x="1033050" y="1908847"/>
              <a:ext cx="29967" cy="29967"/>
            </a:xfrm>
            <a:custGeom>
              <a:avLst/>
              <a:gdLst/>
              <a:ahLst/>
              <a:cxnLst/>
              <a:rect l="l" t="t" r="r" b="b"/>
              <a:pathLst>
                <a:path w="893" h="893" extrusionOk="0">
                  <a:moveTo>
                    <a:pt x="0" y="0"/>
                  </a:moveTo>
                  <a:lnTo>
                    <a:pt x="0" y="892"/>
                  </a:lnTo>
                  <a:lnTo>
                    <a:pt x="893" y="892"/>
                  </a:ln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0"/>
            <p:cNvSpPr/>
            <p:nvPr/>
          </p:nvSpPr>
          <p:spPr>
            <a:xfrm>
              <a:off x="1140836" y="1908847"/>
              <a:ext cx="29967" cy="29967"/>
            </a:xfrm>
            <a:custGeom>
              <a:avLst/>
              <a:gdLst/>
              <a:ahLst/>
              <a:cxnLst/>
              <a:rect l="l" t="t" r="r" b="b"/>
              <a:pathLst>
                <a:path w="893" h="893" extrusionOk="0">
                  <a:moveTo>
                    <a:pt x="0" y="0"/>
                  </a:moveTo>
                  <a:lnTo>
                    <a:pt x="0" y="892"/>
                  </a:lnTo>
                  <a:lnTo>
                    <a:pt x="892" y="892"/>
                  </a:lnTo>
                  <a:lnTo>
                    <a:pt x="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0"/>
            <p:cNvSpPr/>
            <p:nvPr/>
          </p:nvSpPr>
          <p:spPr>
            <a:xfrm>
              <a:off x="1001304" y="1725019"/>
              <a:ext cx="31779" cy="61108"/>
            </a:xfrm>
            <a:custGeom>
              <a:avLst/>
              <a:gdLst/>
              <a:ahLst/>
              <a:cxnLst/>
              <a:rect l="l" t="t" r="r" b="b"/>
              <a:pathLst>
                <a:path w="947" h="1821" extrusionOk="0">
                  <a:moveTo>
                    <a:pt x="465" y="0"/>
                  </a:moveTo>
                  <a:cubicBezTo>
                    <a:pt x="215" y="0"/>
                    <a:pt x="1" y="215"/>
                    <a:pt x="1" y="482"/>
                  </a:cubicBezTo>
                  <a:lnTo>
                    <a:pt x="1" y="1356"/>
                  </a:lnTo>
                  <a:cubicBezTo>
                    <a:pt x="1" y="1606"/>
                    <a:pt x="215" y="1820"/>
                    <a:pt x="465" y="1820"/>
                  </a:cubicBezTo>
                  <a:lnTo>
                    <a:pt x="483" y="1820"/>
                  </a:lnTo>
                  <a:cubicBezTo>
                    <a:pt x="750" y="1820"/>
                    <a:pt x="946" y="1606"/>
                    <a:pt x="946" y="1356"/>
                  </a:cubicBezTo>
                  <a:lnTo>
                    <a:pt x="946" y="482"/>
                  </a:lnTo>
                  <a:cubicBezTo>
                    <a:pt x="946" y="215"/>
                    <a:pt x="750" y="0"/>
                    <a:pt x="4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0"/>
            <p:cNvSpPr/>
            <p:nvPr/>
          </p:nvSpPr>
          <p:spPr>
            <a:xfrm>
              <a:off x="1115668" y="1725019"/>
              <a:ext cx="31779" cy="61108"/>
            </a:xfrm>
            <a:custGeom>
              <a:avLst/>
              <a:gdLst/>
              <a:ahLst/>
              <a:cxnLst/>
              <a:rect l="l" t="t" r="r" b="b"/>
              <a:pathLst>
                <a:path w="947" h="1821" extrusionOk="0">
                  <a:moveTo>
                    <a:pt x="465" y="0"/>
                  </a:moveTo>
                  <a:cubicBezTo>
                    <a:pt x="197" y="0"/>
                    <a:pt x="1" y="215"/>
                    <a:pt x="1" y="482"/>
                  </a:cubicBezTo>
                  <a:lnTo>
                    <a:pt x="1" y="1356"/>
                  </a:lnTo>
                  <a:cubicBezTo>
                    <a:pt x="1" y="1606"/>
                    <a:pt x="197" y="1820"/>
                    <a:pt x="465" y="1820"/>
                  </a:cubicBezTo>
                  <a:lnTo>
                    <a:pt x="483" y="1820"/>
                  </a:lnTo>
                  <a:cubicBezTo>
                    <a:pt x="732" y="1820"/>
                    <a:pt x="946" y="1606"/>
                    <a:pt x="946" y="1356"/>
                  </a:cubicBezTo>
                  <a:lnTo>
                    <a:pt x="946" y="482"/>
                  </a:lnTo>
                  <a:cubicBezTo>
                    <a:pt x="946" y="215"/>
                    <a:pt x="732" y="0"/>
                    <a:pt x="4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0"/>
            <p:cNvSpPr/>
            <p:nvPr/>
          </p:nvSpPr>
          <p:spPr>
            <a:xfrm>
              <a:off x="1033050" y="1852537"/>
              <a:ext cx="29967" cy="30000"/>
            </a:xfrm>
            <a:custGeom>
              <a:avLst/>
              <a:gdLst/>
              <a:ahLst/>
              <a:cxnLst/>
              <a:rect l="l" t="t" r="r" b="b"/>
              <a:pathLst>
                <a:path w="893" h="894" extrusionOk="0">
                  <a:moveTo>
                    <a:pt x="0" y="1"/>
                  </a:moveTo>
                  <a:lnTo>
                    <a:pt x="0" y="893"/>
                  </a:lnTo>
                  <a:lnTo>
                    <a:pt x="893" y="893"/>
                  </a:lnTo>
                  <a:lnTo>
                    <a:pt x="8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5" name="Google Shape;1675;p40"/>
          <p:cNvGrpSpPr/>
          <p:nvPr/>
        </p:nvGrpSpPr>
        <p:grpSpPr>
          <a:xfrm>
            <a:off x="8016252" y="4194179"/>
            <a:ext cx="414448" cy="414408"/>
            <a:chOff x="7871431" y="1651964"/>
            <a:chExt cx="397019" cy="397019"/>
          </a:xfrm>
        </p:grpSpPr>
        <p:sp>
          <p:nvSpPr>
            <p:cNvPr id="1676" name="Google Shape;1676;p40"/>
            <p:cNvSpPr/>
            <p:nvPr/>
          </p:nvSpPr>
          <p:spPr>
            <a:xfrm>
              <a:off x="7871431" y="1651964"/>
              <a:ext cx="397019" cy="397019"/>
            </a:xfrm>
            <a:custGeom>
              <a:avLst/>
              <a:gdLst/>
              <a:ahLst/>
              <a:cxnLst/>
              <a:rect l="l" t="t" r="r" b="b"/>
              <a:pathLst>
                <a:path w="11831"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0"/>
            <p:cNvSpPr/>
            <p:nvPr/>
          </p:nvSpPr>
          <p:spPr>
            <a:xfrm>
              <a:off x="8029486" y="1714851"/>
              <a:ext cx="80270" cy="101209"/>
            </a:xfrm>
            <a:custGeom>
              <a:avLst/>
              <a:gdLst/>
              <a:ahLst/>
              <a:cxnLst/>
              <a:rect l="l" t="t" r="r" b="b"/>
              <a:pathLst>
                <a:path w="2392" h="3016" extrusionOk="0">
                  <a:moveTo>
                    <a:pt x="1196" y="0"/>
                  </a:moveTo>
                  <a:cubicBezTo>
                    <a:pt x="1196" y="0"/>
                    <a:pt x="179" y="946"/>
                    <a:pt x="90" y="1552"/>
                  </a:cubicBezTo>
                  <a:cubicBezTo>
                    <a:pt x="1" y="2123"/>
                    <a:pt x="215" y="2569"/>
                    <a:pt x="1196" y="3016"/>
                  </a:cubicBezTo>
                  <a:cubicBezTo>
                    <a:pt x="2195" y="2569"/>
                    <a:pt x="2392" y="2123"/>
                    <a:pt x="2303" y="1552"/>
                  </a:cubicBezTo>
                  <a:cubicBezTo>
                    <a:pt x="2303" y="1496"/>
                    <a:pt x="2252" y="1461"/>
                    <a:pt x="2198" y="1461"/>
                  </a:cubicBezTo>
                  <a:cubicBezTo>
                    <a:pt x="2166" y="1461"/>
                    <a:pt x="2132" y="1473"/>
                    <a:pt x="2106" y="1499"/>
                  </a:cubicBezTo>
                  <a:lnTo>
                    <a:pt x="2053" y="1552"/>
                  </a:lnTo>
                  <a:cubicBezTo>
                    <a:pt x="1990" y="1615"/>
                    <a:pt x="1910" y="1646"/>
                    <a:pt x="1830" y="1646"/>
                  </a:cubicBezTo>
                  <a:cubicBezTo>
                    <a:pt x="1749" y="1646"/>
                    <a:pt x="1669" y="1615"/>
                    <a:pt x="1607" y="1552"/>
                  </a:cubicBezTo>
                  <a:cubicBezTo>
                    <a:pt x="1482" y="1428"/>
                    <a:pt x="1482" y="1231"/>
                    <a:pt x="1607" y="1106"/>
                  </a:cubicBezTo>
                  <a:lnTo>
                    <a:pt x="1839" y="874"/>
                  </a:lnTo>
                  <a:cubicBezTo>
                    <a:pt x="1892" y="821"/>
                    <a:pt x="1892" y="750"/>
                    <a:pt x="1856" y="714"/>
                  </a:cubicBezTo>
                  <a:cubicBezTo>
                    <a:pt x="1553" y="321"/>
                    <a:pt x="1196" y="0"/>
                    <a:pt x="1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0"/>
            <p:cNvSpPr/>
            <p:nvPr/>
          </p:nvSpPr>
          <p:spPr>
            <a:xfrm>
              <a:off x="8069621" y="1714851"/>
              <a:ext cx="40135" cy="101209"/>
            </a:xfrm>
            <a:custGeom>
              <a:avLst/>
              <a:gdLst/>
              <a:ahLst/>
              <a:cxnLst/>
              <a:rect l="l" t="t" r="r" b="b"/>
              <a:pathLst>
                <a:path w="1196" h="3016" extrusionOk="0">
                  <a:moveTo>
                    <a:pt x="0" y="0"/>
                  </a:moveTo>
                  <a:lnTo>
                    <a:pt x="0" y="3016"/>
                  </a:lnTo>
                  <a:cubicBezTo>
                    <a:pt x="999" y="2569"/>
                    <a:pt x="1196" y="2123"/>
                    <a:pt x="1107" y="1552"/>
                  </a:cubicBezTo>
                  <a:cubicBezTo>
                    <a:pt x="1107" y="1496"/>
                    <a:pt x="1056" y="1461"/>
                    <a:pt x="1002" y="1461"/>
                  </a:cubicBezTo>
                  <a:cubicBezTo>
                    <a:pt x="970" y="1461"/>
                    <a:pt x="936" y="1473"/>
                    <a:pt x="910" y="1499"/>
                  </a:cubicBezTo>
                  <a:lnTo>
                    <a:pt x="857" y="1552"/>
                  </a:lnTo>
                  <a:cubicBezTo>
                    <a:pt x="785" y="1606"/>
                    <a:pt x="714" y="1642"/>
                    <a:pt x="625" y="1642"/>
                  </a:cubicBezTo>
                  <a:cubicBezTo>
                    <a:pt x="553" y="1642"/>
                    <a:pt x="464" y="1606"/>
                    <a:pt x="411" y="1552"/>
                  </a:cubicBezTo>
                  <a:cubicBezTo>
                    <a:pt x="286" y="1428"/>
                    <a:pt x="286" y="1231"/>
                    <a:pt x="411" y="1106"/>
                  </a:cubicBezTo>
                  <a:lnTo>
                    <a:pt x="643" y="874"/>
                  </a:lnTo>
                  <a:cubicBezTo>
                    <a:pt x="696" y="821"/>
                    <a:pt x="696" y="750"/>
                    <a:pt x="660" y="714"/>
                  </a:cubicBezTo>
                  <a:cubicBezTo>
                    <a:pt x="536" y="535"/>
                    <a:pt x="393" y="393"/>
                    <a:pt x="268" y="268"/>
                  </a:cubicBezTo>
                  <a:cubicBezTo>
                    <a:pt x="125" y="107"/>
                    <a:pt x="0"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0"/>
            <p:cNvSpPr/>
            <p:nvPr/>
          </p:nvSpPr>
          <p:spPr>
            <a:xfrm>
              <a:off x="8015124" y="1812436"/>
              <a:ext cx="108424" cy="153324"/>
            </a:xfrm>
            <a:custGeom>
              <a:avLst/>
              <a:gdLst/>
              <a:ahLst/>
              <a:cxnLst/>
              <a:rect l="l" t="t" r="r" b="b"/>
              <a:pathLst>
                <a:path w="3231" h="4569" extrusionOk="0">
                  <a:moveTo>
                    <a:pt x="732" y="0"/>
                  </a:moveTo>
                  <a:lnTo>
                    <a:pt x="732" y="1053"/>
                  </a:lnTo>
                  <a:cubicBezTo>
                    <a:pt x="732" y="2374"/>
                    <a:pt x="482" y="2570"/>
                    <a:pt x="233" y="3337"/>
                  </a:cubicBezTo>
                  <a:cubicBezTo>
                    <a:pt x="90" y="3837"/>
                    <a:pt x="1" y="4354"/>
                    <a:pt x="1" y="4568"/>
                  </a:cubicBezTo>
                  <a:lnTo>
                    <a:pt x="3230" y="4568"/>
                  </a:lnTo>
                  <a:cubicBezTo>
                    <a:pt x="3230" y="4354"/>
                    <a:pt x="3141" y="3837"/>
                    <a:pt x="2998" y="3337"/>
                  </a:cubicBezTo>
                  <a:cubicBezTo>
                    <a:pt x="2748" y="2570"/>
                    <a:pt x="2499" y="2374"/>
                    <a:pt x="2499" y="1053"/>
                  </a:cubicBezTo>
                  <a:lnTo>
                    <a:pt x="249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0"/>
            <p:cNvSpPr/>
            <p:nvPr/>
          </p:nvSpPr>
          <p:spPr>
            <a:xfrm>
              <a:off x="8069621" y="1812436"/>
              <a:ext cx="55101" cy="153324"/>
            </a:xfrm>
            <a:custGeom>
              <a:avLst/>
              <a:gdLst/>
              <a:ahLst/>
              <a:cxnLst/>
              <a:rect l="l" t="t" r="r" b="b"/>
              <a:pathLst>
                <a:path w="1642" h="4569" extrusionOk="0">
                  <a:moveTo>
                    <a:pt x="0" y="0"/>
                  </a:moveTo>
                  <a:lnTo>
                    <a:pt x="0" y="4568"/>
                  </a:lnTo>
                  <a:lnTo>
                    <a:pt x="1642" y="4568"/>
                  </a:lnTo>
                  <a:cubicBezTo>
                    <a:pt x="1642" y="4354"/>
                    <a:pt x="1570" y="3837"/>
                    <a:pt x="1410" y="3337"/>
                  </a:cubicBezTo>
                  <a:cubicBezTo>
                    <a:pt x="1160" y="2570"/>
                    <a:pt x="892" y="2374"/>
                    <a:pt x="892" y="1053"/>
                  </a:cubicBezTo>
                  <a:lnTo>
                    <a:pt x="89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0"/>
            <p:cNvSpPr/>
            <p:nvPr/>
          </p:nvSpPr>
          <p:spPr>
            <a:xfrm>
              <a:off x="8025896" y="1798073"/>
              <a:ext cx="88055" cy="27551"/>
            </a:xfrm>
            <a:custGeom>
              <a:avLst/>
              <a:gdLst/>
              <a:ahLst/>
              <a:cxnLst/>
              <a:rect l="l" t="t" r="r" b="b"/>
              <a:pathLst>
                <a:path w="2624" h="821" extrusionOk="0">
                  <a:moveTo>
                    <a:pt x="1" y="0"/>
                  </a:moveTo>
                  <a:lnTo>
                    <a:pt x="1" y="821"/>
                  </a:lnTo>
                  <a:lnTo>
                    <a:pt x="2624" y="821"/>
                  </a:lnTo>
                  <a:lnTo>
                    <a:pt x="262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0"/>
            <p:cNvSpPr/>
            <p:nvPr/>
          </p:nvSpPr>
          <p:spPr>
            <a:xfrm>
              <a:off x="8069621" y="1798073"/>
              <a:ext cx="44329" cy="27551"/>
            </a:xfrm>
            <a:custGeom>
              <a:avLst/>
              <a:gdLst/>
              <a:ahLst/>
              <a:cxnLst/>
              <a:rect l="l" t="t" r="r" b="b"/>
              <a:pathLst>
                <a:path w="1321" h="821" extrusionOk="0">
                  <a:moveTo>
                    <a:pt x="0" y="0"/>
                  </a:moveTo>
                  <a:lnTo>
                    <a:pt x="0" y="821"/>
                  </a:lnTo>
                  <a:lnTo>
                    <a:pt x="1321" y="821"/>
                  </a:lnTo>
                  <a:lnTo>
                    <a:pt x="132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0"/>
            <p:cNvSpPr/>
            <p:nvPr/>
          </p:nvSpPr>
          <p:spPr>
            <a:xfrm>
              <a:off x="7998949" y="1951330"/>
              <a:ext cx="143156" cy="29396"/>
            </a:xfrm>
            <a:custGeom>
              <a:avLst/>
              <a:gdLst/>
              <a:ahLst/>
              <a:cxnLst/>
              <a:rect l="l" t="t" r="r" b="b"/>
              <a:pathLst>
                <a:path w="4266" h="876" extrusionOk="0">
                  <a:moveTo>
                    <a:pt x="1" y="1"/>
                  </a:moveTo>
                  <a:lnTo>
                    <a:pt x="1" y="875"/>
                  </a:lnTo>
                  <a:lnTo>
                    <a:pt x="4265" y="875"/>
                  </a:lnTo>
                  <a:lnTo>
                    <a:pt x="426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0"/>
            <p:cNvSpPr/>
            <p:nvPr/>
          </p:nvSpPr>
          <p:spPr>
            <a:xfrm>
              <a:off x="8069621" y="1951330"/>
              <a:ext cx="71276" cy="29396"/>
            </a:xfrm>
            <a:custGeom>
              <a:avLst/>
              <a:gdLst/>
              <a:ahLst/>
              <a:cxnLst/>
              <a:rect l="l" t="t" r="r" b="b"/>
              <a:pathLst>
                <a:path w="2124" h="876" extrusionOk="0">
                  <a:moveTo>
                    <a:pt x="0" y="1"/>
                  </a:moveTo>
                  <a:lnTo>
                    <a:pt x="0" y="875"/>
                  </a:lnTo>
                  <a:lnTo>
                    <a:pt x="2124" y="875"/>
                  </a:lnTo>
                  <a:lnTo>
                    <a:pt x="21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0"/>
            <p:cNvSpPr/>
            <p:nvPr/>
          </p:nvSpPr>
          <p:spPr>
            <a:xfrm>
              <a:off x="7986399" y="1979485"/>
              <a:ext cx="166479" cy="27584"/>
            </a:xfrm>
            <a:custGeom>
              <a:avLst/>
              <a:gdLst/>
              <a:ahLst/>
              <a:cxnLst/>
              <a:rect l="l" t="t" r="r" b="b"/>
              <a:pathLst>
                <a:path w="4961" h="822" extrusionOk="0">
                  <a:moveTo>
                    <a:pt x="0" y="1"/>
                  </a:moveTo>
                  <a:lnTo>
                    <a:pt x="0" y="821"/>
                  </a:lnTo>
                  <a:lnTo>
                    <a:pt x="4960" y="821"/>
                  </a:lnTo>
                  <a:lnTo>
                    <a:pt x="496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0"/>
            <p:cNvSpPr/>
            <p:nvPr/>
          </p:nvSpPr>
          <p:spPr>
            <a:xfrm>
              <a:off x="8069621" y="1979485"/>
              <a:ext cx="83256" cy="27584"/>
            </a:xfrm>
            <a:custGeom>
              <a:avLst/>
              <a:gdLst/>
              <a:ahLst/>
              <a:cxnLst/>
              <a:rect l="l" t="t" r="r" b="b"/>
              <a:pathLst>
                <a:path w="2481" h="822" extrusionOk="0">
                  <a:moveTo>
                    <a:pt x="0" y="1"/>
                  </a:moveTo>
                  <a:lnTo>
                    <a:pt x="0" y="821"/>
                  </a:lnTo>
                  <a:lnTo>
                    <a:pt x="2480" y="821"/>
                  </a:lnTo>
                  <a:lnTo>
                    <a:pt x="248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0"/>
            <p:cNvSpPr/>
            <p:nvPr/>
          </p:nvSpPr>
          <p:spPr>
            <a:xfrm>
              <a:off x="8052842" y="1694750"/>
              <a:ext cx="34162" cy="31678"/>
            </a:xfrm>
            <a:custGeom>
              <a:avLst/>
              <a:gdLst/>
              <a:ahLst/>
              <a:cxnLst/>
              <a:rect l="l" t="t" r="r" b="b"/>
              <a:pathLst>
                <a:path w="1018" h="944" extrusionOk="0">
                  <a:moveTo>
                    <a:pt x="494" y="1"/>
                  </a:moveTo>
                  <a:cubicBezTo>
                    <a:pt x="265" y="1"/>
                    <a:pt x="68" y="167"/>
                    <a:pt x="36" y="403"/>
                  </a:cubicBezTo>
                  <a:cubicBezTo>
                    <a:pt x="1" y="653"/>
                    <a:pt x="179" y="902"/>
                    <a:pt x="429" y="938"/>
                  </a:cubicBezTo>
                  <a:cubicBezTo>
                    <a:pt x="454" y="941"/>
                    <a:pt x="478" y="943"/>
                    <a:pt x="502" y="943"/>
                  </a:cubicBezTo>
                  <a:cubicBezTo>
                    <a:pt x="738" y="943"/>
                    <a:pt x="933" y="788"/>
                    <a:pt x="982" y="546"/>
                  </a:cubicBezTo>
                  <a:cubicBezTo>
                    <a:pt x="1018" y="296"/>
                    <a:pt x="839" y="46"/>
                    <a:pt x="589" y="10"/>
                  </a:cubicBezTo>
                  <a:cubicBezTo>
                    <a:pt x="557" y="4"/>
                    <a:pt x="526" y="1"/>
                    <a:pt x="4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0"/>
            <p:cNvSpPr/>
            <p:nvPr/>
          </p:nvSpPr>
          <p:spPr>
            <a:xfrm>
              <a:off x="8069621" y="1694481"/>
              <a:ext cx="16208" cy="31779"/>
            </a:xfrm>
            <a:custGeom>
              <a:avLst/>
              <a:gdLst/>
              <a:ahLst/>
              <a:cxnLst/>
              <a:rect l="l" t="t" r="r" b="b"/>
              <a:pathLst>
                <a:path w="483" h="947" extrusionOk="0">
                  <a:moveTo>
                    <a:pt x="0" y="0"/>
                  </a:moveTo>
                  <a:lnTo>
                    <a:pt x="0" y="946"/>
                  </a:lnTo>
                  <a:cubicBezTo>
                    <a:pt x="107" y="946"/>
                    <a:pt x="197" y="928"/>
                    <a:pt x="268" y="875"/>
                  </a:cubicBezTo>
                  <a:cubicBezTo>
                    <a:pt x="393" y="786"/>
                    <a:pt x="482" y="643"/>
                    <a:pt x="482" y="482"/>
                  </a:cubicBezTo>
                  <a:cubicBezTo>
                    <a:pt x="482" y="215"/>
                    <a:pt x="268"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2379F-5282-AAD6-3B9A-4539FE36F297}"/>
              </a:ext>
            </a:extLst>
          </p:cNvPr>
          <p:cNvSpPr>
            <a:spLocks noGrp="1"/>
          </p:cNvSpPr>
          <p:nvPr>
            <p:ph type="title"/>
          </p:nvPr>
        </p:nvSpPr>
        <p:spPr/>
        <p:txBody>
          <a:bodyPr/>
          <a:lstStyle/>
          <a:p>
            <a:r>
              <a:rPr lang="en-US" dirty="0"/>
              <a:t>Privacy &amp; Surveillance</a:t>
            </a:r>
          </a:p>
        </p:txBody>
      </p:sp>
      <p:sp>
        <p:nvSpPr>
          <p:cNvPr id="3" name="Subtitle 2">
            <a:extLst>
              <a:ext uri="{FF2B5EF4-FFF2-40B4-BE49-F238E27FC236}">
                <a16:creationId xmlns:a16="http://schemas.microsoft.com/office/drawing/2014/main" id="{E2892A21-351F-A85B-005A-B5EE5D093790}"/>
              </a:ext>
            </a:extLst>
          </p:cNvPr>
          <p:cNvSpPr>
            <a:spLocks noGrp="1"/>
          </p:cNvSpPr>
          <p:nvPr>
            <p:ph type="subTitle" idx="1"/>
          </p:nvPr>
        </p:nvSpPr>
        <p:spPr/>
        <p:txBody>
          <a:bodyPr/>
          <a:lstStyle/>
          <a:p>
            <a:r>
              <a:rPr lang="en-US" sz="2800" dirty="0"/>
              <a:t>Issues Module Lesson Coming Early 2025!</a:t>
            </a:r>
          </a:p>
        </p:txBody>
      </p:sp>
    </p:spTree>
    <p:extLst>
      <p:ext uri="{BB962C8B-B14F-4D97-AF65-F5344CB8AC3E}">
        <p14:creationId xmlns:p14="http://schemas.microsoft.com/office/powerpoint/2010/main" val="2606809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E9D6E-C45B-7655-BF06-D1D7E3989C54}"/>
              </a:ext>
            </a:extLst>
          </p:cNvPr>
          <p:cNvSpPr>
            <a:spLocks noGrp="1"/>
          </p:cNvSpPr>
          <p:nvPr>
            <p:ph type="title"/>
          </p:nvPr>
        </p:nvSpPr>
        <p:spPr/>
        <p:txBody>
          <a:bodyPr/>
          <a:lstStyle/>
          <a:p>
            <a:r>
              <a:rPr lang="en-US" dirty="0">
                <a:latin typeface="Cinzel" panose="020B0604020202020204" charset="0"/>
                <a:hlinkClick r:id="rId2"/>
              </a:rPr>
              <a:t>https://sparcopen.org/our-work/negotiation-resources/oneal/</a:t>
            </a:r>
            <a:r>
              <a:rPr lang="en-US" dirty="0">
                <a:latin typeface="Cinzel" panose="020B0604020202020204" charset="0"/>
              </a:rPr>
              <a:t> </a:t>
            </a:r>
          </a:p>
        </p:txBody>
      </p:sp>
      <p:sp>
        <p:nvSpPr>
          <p:cNvPr id="3" name="Subtitle 2">
            <a:extLst>
              <a:ext uri="{FF2B5EF4-FFF2-40B4-BE49-F238E27FC236}">
                <a16:creationId xmlns:a16="http://schemas.microsoft.com/office/drawing/2014/main" id="{16201073-6DD4-EA3A-7A4D-BDB75D44BE9E}"/>
              </a:ext>
            </a:extLst>
          </p:cNvPr>
          <p:cNvSpPr>
            <a:spLocks noGrp="1"/>
          </p:cNvSpPr>
          <p:nvPr>
            <p:ph type="subTitle" idx="1"/>
          </p:nvPr>
        </p:nvSpPr>
        <p:spPr/>
        <p:txBody>
          <a:bodyPr/>
          <a:lstStyle/>
          <a:p>
            <a:r>
              <a:rPr lang="en-US" dirty="0">
                <a:latin typeface="Cinzel" panose="020B0604020202020204" charset="0"/>
              </a:rPr>
              <a:t>Access the curriculum</a:t>
            </a:r>
          </a:p>
        </p:txBody>
      </p:sp>
    </p:spTree>
    <p:extLst>
      <p:ext uri="{BB962C8B-B14F-4D97-AF65-F5344CB8AC3E}">
        <p14:creationId xmlns:p14="http://schemas.microsoft.com/office/powerpoint/2010/main" val="2189517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8EDA3-F44A-5078-4C9B-E88F7B3EEB4C}"/>
              </a:ext>
            </a:extLst>
          </p:cNvPr>
          <p:cNvSpPr>
            <a:spLocks noGrp="1"/>
          </p:cNvSpPr>
          <p:nvPr>
            <p:ph type="title"/>
          </p:nvPr>
        </p:nvSpPr>
        <p:spPr/>
        <p:txBody>
          <a:bodyPr/>
          <a:lstStyle/>
          <a:p>
            <a:r>
              <a:rPr lang="en-US" dirty="0">
                <a:latin typeface="Cinzel" panose="020B0604020202020204" charset="0"/>
              </a:rPr>
              <a:t>Strategies to Address Common Challenges</a:t>
            </a:r>
          </a:p>
        </p:txBody>
      </p:sp>
      <p:sp>
        <p:nvSpPr>
          <p:cNvPr id="3" name="Subtitle 2">
            <a:extLst>
              <a:ext uri="{FF2B5EF4-FFF2-40B4-BE49-F238E27FC236}">
                <a16:creationId xmlns:a16="http://schemas.microsoft.com/office/drawing/2014/main" id="{903B7448-7011-E90C-5D55-8AA19FADFE7C}"/>
              </a:ext>
            </a:extLst>
          </p:cNvPr>
          <p:cNvSpPr>
            <a:spLocks noGrp="1"/>
          </p:cNvSpPr>
          <p:nvPr>
            <p:ph type="subTitle" idx="1"/>
          </p:nvPr>
        </p:nvSpPr>
        <p:spPr/>
        <p:txBody>
          <a:bodyPr/>
          <a:lstStyle/>
          <a:p>
            <a:r>
              <a:rPr lang="en-US" dirty="0">
                <a:latin typeface="Cinzel" panose="020B0604020202020204" charset="0"/>
              </a:rPr>
              <a:t>Moves &amp; Countermoves</a:t>
            </a:r>
          </a:p>
        </p:txBody>
      </p:sp>
      <p:pic>
        <p:nvPicPr>
          <p:cNvPr id="4" name="Picture 3">
            <a:extLst>
              <a:ext uri="{FF2B5EF4-FFF2-40B4-BE49-F238E27FC236}">
                <a16:creationId xmlns:a16="http://schemas.microsoft.com/office/drawing/2014/main" id="{824264A9-2394-489F-AE10-10A51402F25F}"/>
              </a:ext>
            </a:extLst>
          </p:cNvPr>
          <p:cNvPicPr>
            <a:picLocks noChangeAspect="1"/>
          </p:cNvPicPr>
          <p:nvPr/>
        </p:nvPicPr>
        <p:blipFill>
          <a:blip r:embed="rId2"/>
          <a:stretch>
            <a:fillRect/>
          </a:stretch>
        </p:blipFill>
        <p:spPr>
          <a:xfrm>
            <a:off x="6073829" y="247971"/>
            <a:ext cx="1682642" cy="1390008"/>
          </a:xfrm>
          <a:prstGeom prst="rect">
            <a:avLst/>
          </a:prstGeom>
        </p:spPr>
      </p:pic>
    </p:spTree>
    <p:extLst>
      <p:ext uri="{BB962C8B-B14F-4D97-AF65-F5344CB8AC3E}">
        <p14:creationId xmlns:p14="http://schemas.microsoft.com/office/powerpoint/2010/main" val="675767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C5893-9351-68FC-38C7-812323BBB3EE}"/>
              </a:ext>
            </a:extLst>
          </p:cNvPr>
          <p:cNvSpPr>
            <a:spLocks noGrp="1"/>
          </p:cNvSpPr>
          <p:nvPr>
            <p:ph type="title"/>
          </p:nvPr>
        </p:nvSpPr>
        <p:spPr/>
        <p:txBody>
          <a:bodyPr/>
          <a:lstStyle/>
          <a:p>
            <a:r>
              <a:rPr lang="en-US" sz="3600" dirty="0"/>
              <a:t>You do not have to make decisions during the meeting!</a:t>
            </a:r>
          </a:p>
        </p:txBody>
      </p:sp>
    </p:spTree>
    <p:extLst>
      <p:ext uri="{BB962C8B-B14F-4D97-AF65-F5344CB8AC3E}">
        <p14:creationId xmlns:p14="http://schemas.microsoft.com/office/powerpoint/2010/main" val="790952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C106-BBD3-5725-2BA3-D47FEE952E94}"/>
              </a:ext>
            </a:extLst>
          </p:cNvPr>
          <p:cNvSpPr>
            <a:spLocks noGrp="1"/>
          </p:cNvSpPr>
          <p:nvPr>
            <p:ph type="title"/>
          </p:nvPr>
        </p:nvSpPr>
        <p:spPr>
          <a:xfrm>
            <a:off x="832022" y="539400"/>
            <a:ext cx="7591977" cy="572700"/>
          </a:xfrm>
        </p:spPr>
        <p:txBody>
          <a:bodyPr/>
          <a:lstStyle/>
          <a:p>
            <a:pPr algn="l"/>
            <a:r>
              <a:rPr lang="en-US" dirty="0"/>
              <a:t>Negotiating Multiple Issues</a:t>
            </a:r>
          </a:p>
        </p:txBody>
      </p:sp>
      <p:sp>
        <p:nvSpPr>
          <p:cNvPr id="3" name="Text Placeholder 2">
            <a:extLst>
              <a:ext uri="{FF2B5EF4-FFF2-40B4-BE49-F238E27FC236}">
                <a16:creationId xmlns:a16="http://schemas.microsoft.com/office/drawing/2014/main" id="{0B167A7C-A968-8EA4-F6BD-1C2A4697F32A}"/>
              </a:ext>
            </a:extLst>
          </p:cNvPr>
          <p:cNvSpPr>
            <a:spLocks noGrp="1"/>
          </p:cNvSpPr>
          <p:nvPr>
            <p:ph type="body" idx="1"/>
          </p:nvPr>
        </p:nvSpPr>
        <p:spPr>
          <a:xfrm>
            <a:off x="720000" y="1215752"/>
            <a:ext cx="5899285" cy="3416400"/>
          </a:xfrm>
        </p:spPr>
        <p:txBody>
          <a:bodyPr/>
          <a:lstStyle/>
          <a:p>
            <a:pPr marL="152400" indent="0">
              <a:buNone/>
            </a:pPr>
            <a:r>
              <a:rPr lang="en-US" sz="2000" dirty="0"/>
              <a:t>The value of a deal is not just monetary</a:t>
            </a:r>
          </a:p>
          <a:p>
            <a:pPr marL="152400" indent="0">
              <a:buNone/>
            </a:pPr>
            <a:endParaRPr lang="en-US" sz="1800" dirty="0"/>
          </a:p>
          <a:p>
            <a:r>
              <a:rPr lang="en-US" sz="1800" dirty="0"/>
              <a:t>If you need to negotiate terms beyond pricing, it’s best to do it simultaneously</a:t>
            </a:r>
          </a:p>
          <a:p>
            <a:pPr marL="152400" indent="0">
              <a:buNone/>
            </a:pPr>
            <a:endParaRPr lang="en-US" sz="1800" dirty="0"/>
          </a:p>
          <a:p>
            <a:r>
              <a:rPr lang="en-US" sz="1800" dirty="0"/>
              <a:t>Start with your ideal offer – where you win it all, knowing you will likely need to make concessions.</a:t>
            </a:r>
          </a:p>
          <a:p>
            <a:pPr marL="152400" indent="0">
              <a:buNone/>
            </a:pPr>
            <a:endParaRPr lang="en-US" sz="1800" dirty="0"/>
          </a:p>
          <a:p>
            <a:r>
              <a:rPr lang="en-US" sz="1800" dirty="0"/>
              <a:t>Plan concessions carefully and don’t reveal too early</a:t>
            </a:r>
            <a:r>
              <a:rPr lang="en-US" sz="1400" dirty="0"/>
              <a:t>.</a:t>
            </a:r>
          </a:p>
          <a:p>
            <a:endParaRPr lang="en-US" sz="1800" dirty="0"/>
          </a:p>
          <a:p>
            <a:pPr marL="152400" indent="0">
              <a:buNone/>
            </a:pPr>
            <a:endParaRPr lang="en-US" dirty="0"/>
          </a:p>
          <a:p>
            <a:pPr marL="152400" indent="0">
              <a:buNone/>
            </a:pPr>
            <a:endParaRPr lang="en-US" dirty="0"/>
          </a:p>
          <a:p>
            <a:pPr marL="152400" indent="0">
              <a:buNone/>
            </a:pPr>
            <a:endParaRPr lang="en-US" dirty="0"/>
          </a:p>
        </p:txBody>
      </p:sp>
      <p:sp>
        <p:nvSpPr>
          <p:cNvPr id="4" name="TextBox 3">
            <a:extLst>
              <a:ext uri="{FF2B5EF4-FFF2-40B4-BE49-F238E27FC236}">
                <a16:creationId xmlns:a16="http://schemas.microsoft.com/office/drawing/2014/main" id="{E398CD9B-F916-5105-72A3-07AA7E431D74}"/>
              </a:ext>
            </a:extLst>
          </p:cNvPr>
          <p:cNvSpPr txBox="1"/>
          <p:nvPr/>
        </p:nvSpPr>
        <p:spPr>
          <a:xfrm>
            <a:off x="949911" y="4341181"/>
            <a:ext cx="30184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Cantarell" panose="020B0604020202020204" charset="0"/>
                <a:cs typeface="Arial"/>
                <a:sym typeface="Arial"/>
              </a:rPr>
              <a:t>Thompson, L. (2013)</a:t>
            </a:r>
          </a:p>
        </p:txBody>
      </p:sp>
    </p:spTree>
    <p:extLst>
      <p:ext uri="{BB962C8B-B14F-4D97-AF65-F5344CB8AC3E}">
        <p14:creationId xmlns:p14="http://schemas.microsoft.com/office/powerpoint/2010/main" val="3291078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C106-BBD3-5725-2BA3-D47FEE952E94}"/>
              </a:ext>
            </a:extLst>
          </p:cNvPr>
          <p:cNvSpPr>
            <a:spLocks noGrp="1"/>
          </p:cNvSpPr>
          <p:nvPr>
            <p:ph type="title"/>
          </p:nvPr>
        </p:nvSpPr>
        <p:spPr>
          <a:xfrm>
            <a:off x="823784" y="539400"/>
            <a:ext cx="7600216" cy="572700"/>
          </a:xfrm>
        </p:spPr>
        <p:txBody>
          <a:bodyPr/>
          <a:lstStyle/>
          <a:p>
            <a:pPr algn="l"/>
            <a:r>
              <a:rPr lang="en-US" dirty="0"/>
              <a:t>Expect Resistance</a:t>
            </a:r>
          </a:p>
        </p:txBody>
      </p:sp>
      <p:sp>
        <p:nvSpPr>
          <p:cNvPr id="3" name="Text Placeholder 2">
            <a:extLst>
              <a:ext uri="{FF2B5EF4-FFF2-40B4-BE49-F238E27FC236}">
                <a16:creationId xmlns:a16="http://schemas.microsoft.com/office/drawing/2014/main" id="{0B167A7C-A968-8EA4-F6BD-1C2A4697F32A}"/>
              </a:ext>
            </a:extLst>
          </p:cNvPr>
          <p:cNvSpPr>
            <a:spLocks noGrp="1"/>
          </p:cNvSpPr>
          <p:nvPr>
            <p:ph type="body" idx="1"/>
          </p:nvPr>
        </p:nvSpPr>
        <p:spPr>
          <a:xfrm>
            <a:off x="720000" y="1215752"/>
            <a:ext cx="7340923" cy="3416400"/>
          </a:xfrm>
        </p:spPr>
        <p:txBody>
          <a:bodyPr/>
          <a:lstStyle/>
          <a:p>
            <a:pPr marL="152400" indent="0">
              <a:buNone/>
            </a:pPr>
            <a:r>
              <a:rPr lang="en-US" sz="2000" dirty="0"/>
              <a:t>Vendors will try to negotiate one issue at a time </a:t>
            </a:r>
          </a:p>
          <a:p>
            <a:pPr marL="152400" indent="0">
              <a:buNone/>
            </a:pPr>
            <a:endParaRPr lang="en-US" sz="2000" dirty="0"/>
          </a:p>
          <a:p>
            <a:r>
              <a:rPr lang="en-US" sz="1800" dirty="0"/>
              <a:t>Especially if negotiating over email.</a:t>
            </a:r>
          </a:p>
          <a:p>
            <a:pPr marL="152400" indent="0">
              <a:buNone/>
            </a:pPr>
            <a:endParaRPr lang="en-US" sz="1800" dirty="0"/>
          </a:p>
          <a:p>
            <a:r>
              <a:rPr lang="en-US" sz="1800" dirty="0"/>
              <a:t>Remind the vendor that you are looking at the value of the entire agreement and that you see every aspect of the agreement as having value including getting favored terms. Price cannot be separated, and different terms cannot be separated.</a:t>
            </a:r>
          </a:p>
          <a:p>
            <a:endParaRPr lang="en-US" sz="1800" dirty="0"/>
          </a:p>
          <a:p>
            <a:pPr marL="152400" indent="0">
              <a:buNone/>
            </a:pPr>
            <a:endParaRPr lang="en-US" dirty="0"/>
          </a:p>
          <a:p>
            <a:pPr marL="152400" indent="0">
              <a:buNone/>
            </a:pPr>
            <a:endParaRPr lang="en-US" dirty="0"/>
          </a:p>
          <a:p>
            <a:endParaRPr lang="en-US" dirty="0"/>
          </a:p>
        </p:txBody>
      </p:sp>
      <p:sp>
        <p:nvSpPr>
          <p:cNvPr id="4" name="TextBox 3">
            <a:extLst>
              <a:ext uri="{FF2B5EF4-FFF2-40B4-BE49-F238E27FC236}">
                <a16:creationId xmlns:a16="http://schemas.microsoft.com/office/drawing/2014/main" id="{C7494429-FF2B-7101-4DDD-70DD9BA67459}"/>
              </a:ext>
            </a:extLst>
          </p:cNvPr>
          <p:cNvSpPr txBox="1"/>
          <p:nvPr/>
        </p:nvSpPr>
        <p:spPr>
          <a:xfrm>
            <a:off x="949911" y="4341181"/>
            <a:ext cx="30184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Cantarell" panose="020B0604020202020204" charset="0"/>
                <a:sym typeface="Arial"/>
              </a:rPr>
              <a:t>Thompson, L. (2013</a:t>
            </a:r>
            <a:r>
              <a:rPr kumimoji="0" lang="en-US" sz="1200" b="0" i="0" u="none" strike="noStrike" kern="0" cap="none" spc="0" normalizeH="0" baseline="0" noProof="0" dirty="0">
                <a:ln>
                  <a:noFill/>
                </a:ln>
                <a:solidFill>
                  <a:srgbClr val="000000"/>
                </a:solidFill>
                <a:effectLst/>
                <a:uLnTx/>
                <a:uFillTx/>
                <a:latin typeface="Cantarell" panose="020B0604020202020204" charset="0"/>
                <a:cs typeface="Arial"/>
                <a:sym typeface="Arial"/>
              </a:rPr>
              <a:t>)</a:t>
            </a:r>
          </a:p>
        </p:txBody>
      </p:sp>
    </p:spTree>
    <p:extLst>
      <p:ext uri="{BB962C8B-B14F-4D97-AF65-F5344CB8AC3E}">
        <p14:creationId xmlns:p14="http://schemas.microsoft.com/office/powerpoint/2010/main" val="366970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4C4EA-F722-3F27-4782-114E229F2D4B}"/>
              </a:ext>
            </a:extLst>
          </p:cNvPr>
          <p:cNvSpPr>
            <a:spLocks noGrp="1"/>
          </p:cNvSpPr>
          <p:nvPr>
            <p:ph type="title"/>
          </p:nvPr>
        </p:nvSpPr>
        <p:spPr>
          <a:xfrm>
            <a:off x="452761" y="502396"/>
            <a:ext cx="8030464" cy="1281300"/>
          </a:xfrm>
        </p:spPr>
        <p:txBody>
          <a:bodyPr/>
          <a:lstStyle/>
          <a:p>
            <a:pPr algn="l"/>
            <a:r>
              <a:rPr lang="en-US" dirty="0"/>
              <a:t>Email Challenges &amp; Solutions</a:t>
            </a:r>
          </a:p>
        </p:txBody>
      </p:sp>
      <p:graphicFrame>
        <p:nvGraphicFramePr>
          <p:cNvPr id="3" name="Table 3">
            <a:extLst>
              <a:ext uri="{FF2B5EF4-FFF2-40B4-BE49-F238E27FC236}">
                <a16:creationId xmlns:a16="http://schemas.microsoft.com/office/drawing/2014/main" id="{1CC18275-BB0D-C221-32EC-4093E89BF289}"/>
              </a:ext>
            </a:extLst>
          </p:cNvPr>
          <p:cNvGraphicFramePr>
            <a:graphicFrameLocks noGrp="1"/>
          </p:cNvGraphicFramePr>
          <p:nvPr/>
        </p:nvGraphicFramePr>
        <p:xfrm>
          <a:off x="452761" y="1338740"/>
          <a:ext cx="8114190" cy="3296920"/>
        </p:xfrm>
        <a:graphic>
          <a:graphicData uri="http://schemas.openxmlformats.org/drawingml/2006/table">
            <a:tbl>
              <a:tblPr firstRow="1" bandRow="1">
                <a:tableStyleId>{7E9639D4-E3E2-4D34-9284-5A2195B3D0D7}</a:tableStyleId>
              </a:tblPr>
              <a:tblGrid>
                <a:gridCol w="4057095">
                  <a:extLst>
                    <a:ext uri="{9D8B030D-6E8A-4147-A177-3AD203B41FA5}">
                      <a16:colId xmlns:a16="http://schemas.microsoft.com/office/drawing/2014/main" val="1571497474"/>
                    </a:ext>
                  </a:extLst>
                </a:gridCol>
                <a:gridCol w="4057095">
                  <a:extLst>
                    <a:ext uri="{9D8B030D-6E8A-4147-A177-3AD203B41FA5}">
                      <a16:colId xmlns:a16="http://schemas.microsoft.com/office/drawing/2014/main" val="3585302434"/>
                    </a:ext>
                  </a:extLst>
                </a:gridCol>
              </a:tblGrid>
              <a:tr h="370840">
                <a:tc>
                  <a:txBody>
                    <a:bodyPr/>
                    <a:lstStyle/>
                    <a:p>
                      <a:r>
                        <a:rPr lang="en-US" dirty="0">
                          <a:latin typeface="Cantarell" panose="020B0604020202020204" charset="0"/>
                        </a:rPr>
                        <a:t>Challenge (Thompson, 2013)</a:t>
                      </a:r>
                    </a:p>
                  </a:txBody>
                  <a:tcPr/>
                </a:tc>
                <a:tc>
                  <a:txBody>
                    <a:bodyPr/>
                    <a:lstStyle/>
                    <a:p>
                      <a:r>
                        <a:rPr lang="en-US" dirty="0">
                          <a:latin typeface="Cantarell" panose="020B0604020202020204" charset="0"/>
                        </a:rPr>
                        <a:t>Solution</a:t>
                      </a:r>
                    </a:p>
                  </a:txBody>
                  <a:tcPr/>
                </a:tc>
                <a:extLst>
                  <a:ext uri="{0D108BD9-81ED-4DB2-BD59-A6C34878D82A}">
                    <a16:rowId xmlns:a16="http://schemas.microsoft.com/office/drawing/2014/main" val="19434167"/>
                  </a:ext>
                </a:extLst>
              </a:tr>
              <a:tr h="370840">
                <a:tc>
                  <a:txBody>
                    <a:bodyPr/>
                    <a:lstStyle/>
                    <a:p>
                      <a:r>
                        <a:rPr lang="en-US" dirty="0">
                          <a:latin typeface="Cantarell" panose="020B0604020202020204" charset="0"/>
                        </a:rPr>
                        <a:t>People forget they are negotiating with a person not a screen (bad behavior)</a:t>
                      </a:r>
                    </a:p>
                  </a:txBody>
                  <a:tcPr>
                    <a:solidFill>
                      <a:schemeClr val="accent2"/>
                    </a:solidFill>
                  </a:tcPr>
                </a:tc>
                <a:tc>
                  <a:txBody>
                    <a:bodyPr/>
                    <a:lstStyle/>
                    <a:p>
                      <a:r>
                        <a:rPr lang="en-US" dirty="0">
                          <a:latin typeface="Cantarell" panose="020B0604020202020204" charset="0"/>
                        </a:rPr>
                        <a:t>Draft emails and reread for tone. Consider setting a delay for sending emails so you have time to go back and make changes. If you know you are reacting to something, ask a colleague for their input.</a:t>
                      </a:r>
                    </a:p>
                  </a:txBody>
                  <a:tcPr>
                    <a:solidFill>
                      <a:schemeClr val="accent2"/>
                    </a:solidFill>
                  </a:tcPr>
                </a:tc>
                <a:extLst>
                  <a:ext uri="{0D108BD9-81ED-4DB2-BD59-A6C34878D82A}">
                    <a16:rowId xmlns:a16="http://schemas.microsoft.com/office/drawing/2014/main" val="4065931786"/>
                  </a:ext>
                </a:extLst>
              </a:tr>
              <a:tr h="370840">
                <a:tc>
                  <a:txBody>
                    <a:bodyPr/>
                    <a:lstStyle/>
                    <a:p>
                      <a:r>
                        <a:rPr lang="en-US" dirty="0">
                          <a:latin typeface="Cantarell" panose="020B0604020202020204" charset="0"/>
                        </a:rPr>
                        <a:t>People are more risk tolerant than when meeting face-to-face</a:t>
                      </a:r>
                    </a:p>
                  </a:txBody>
                  <a:tcPr>
                    <a:solidFill>
                      <a:schemeClr val="accent2"/>
                    </a:solidFill>
                  </a:tcPr>
                </a:tc>
                <a:tc>
                  <a:txBody>
                    <a:bodyPr/>
                    <a:lstStyle/>
                    <a:p>
                      <a:r>
                        <a:rPr lang="en-US" dirty="0">
                          <a:latin typeface="Cantarell" panose="020B0604020202020204" charset="0"/>
                        </a:rPr>
                        <a:t>Determine what questions are outstanding before making decisions and seek answers. Remind your self to not assume.</a:t>
                      </a:r>
                    </a:p>
                  </a:txBody>
                  <a:tcPr>
                    <a:solidFill>
                      <a:schemeClr val="accent2"/>
                    </a:solidFill>
                  </a:tcPr>
                </a:tc>
                <a:extLst>
                  <a:ext uri="{0D108BD9-81ED-4DB2-BD59-A6C34878D82A}">
                    <a16:rowId xmlns:a16="http://schemas.microsoft.com/office/drawing/2014/main" val="781754715"/>
                  </a:ext>
                </a:extLst>
              </a:tr>
              <a:tr h="370840">
                <a:tc>
                  <a:txBody>
                    <a:bodyPr/>
                    <a:lstStyle/>
                    <a:p>
                      <a:r>
                        <a:rPr lang="en-US" dirty="0">
                          <a:latin typeface="Cantarell" panose="020B0604020202020204" charset="0"/>
                        </a:rPr>
                        <a:t>Tendency to break deal into a list and negotiate sequentially, not simultaneously</a:t>
                      </a:r>
                    </a:p>
                  </a:txBody>
                  <a:tcPr>
                    <a:solidFill>
                      <a:schemeClr val="accent2"/>
                    </a:solidFill>
                  </a:tcPr>
                </a:tc>
                <a:tc>
                  <a:txBody>
                    <a:bodyPr/>
                    <a:lstStyle/>
                    <a:p>
                      <a:r>
                        <a:rPr lang="en-US" dirty="0">
                          <a:latin typeface="Cantarell" panose="020B0604020202020204" charset="0"/>
                        </a:rPr>
                        <a:t>Remind the vendor that you are negotiating the entire deal and that issues cannot be separated. </a:t>
                      </a:r>
                    </a:p>
                  </a:txBody>
                  <a:tcPr>
                    <a:solidFill>
                      <a:schemeClr val="accent2"/>
                    </a:solidFill>
                  </a:tcPr>
                </a:tc>
                <a:extLst>
                  <a:ext uri="{0D108BD9-81ED-4DB2-BD59-A6C34878D82A}">
                    <a16:rowId xmlns:a16="http://schemas.microsoft.com/office/drawing/2014/main" val="4147914834"/>
                  </a:ext>
                </a:extLst>
              </a:tr>
              <a:tr h="370840">
                <a:tc>
                  <a:txBody>
                    <a:bodyPr/>
                    <a:lstStyle/>
                    <a:p>
                      <a:r>
                        <a:rPr lang="en-US" dirty="0">
                          <a:latin typeface="Cantarell" panose="020B0604020202020204" charset="0"/>
                        </a:rPr>
                        <a:t>Long response time can draw out negotiations</a:t>
                      </a:r>
                    </a:p>
                  </a:txBody>
                  <a:tcPr>
                    <a:solidFill>
                      <a:schemeClr val="accent2"/>
                    </a:solidFill>
                  </a:tcPr>
                </a:tc>
                <a:tc>
                  <a:txBody>
                    <a:bodyPr/>
                    <a:lstStyle/>
                    <a:p>
                      <a:r>
                        <a:rPr lang="en-US" dirty="0">
                          <a:latin typeface="Cantarell" panose="020B0604020202020204" charset="0"/>
                        </a:rPr>
                        <a:t>Clearly establish response expectations for the negotiation with the vendor for both sides.</a:t>
                      </a:r>
                    </a:p>
                  </a:txBody>
                  <a:tcPr>
                    <a:solidFill>
                      <a:schemeClr val="accent2"/>
                    </a:solidFill>
                  </a:tcPr>
                </a:tc>
                <a:extLst>
                  <a:ext uri="{0D108BD9-81ED-4DB2-BD59-A6C34878D82A}">
                    <a16:rowId xmlns:a16="http://schemas.microsoft.com/office/drawing/2014/main" val="1615551027"/>
                  </a:ext>
                </a:extLst>
              </a:tr>
            </a:tbl>
          </a:graphicData>
        </a:graphic>
      </p:graphicFrame>
    </p:spTree>
    <p:extLst>
      <p:ext uri="{BB962C8B-B14F-4D97-AF65-F5344CB8AC3E}">
        <p14:creationId xmlns:p14="http://schemas.microsoft.com/office/powerpoint/2010/main" val="726692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CAD0C-68CC-526A-37D2-580C78E8D71C}"/>
              </a:ext>
            </a:extLst>
          </p:cNvPr>
          <p:cNvSpPr>
            <a:spLocks noGrp="1"/>
          </p:cNvSpPr>
          <p:nvPr>
            <p:ph type="title"/>
          </p:nvPr>
        </p:nvSpPr>
        <p:spPr/>
        <p:txBody>
          <a:bodyPr/>
          <a:lstStyle/>
          <a:p>
            <a:r>
              <a:rPr lang="en-US" dirty="0"/>
              <a:t>Not all No’s are the same</a:t>
            </a:r>
          </a:p>
        </p:txBody>
      </p:sp>
      <p:sp>
        <p:nvSpPr>
          <p:cNvPr id="3" name="Title 2">
            <a:extLst>
              <a:ext uri="{FF2B5EF4-FFF2-40B4-BE49-F238E27FC236}">
                <a16:creationId xmlns:a16="http://schemas.microsoft.com/office/drawing/2014/main" id="{9BCB13BE-983B-4DE9-B44D-05AC75B7389F}"/>
              </a:ext>
            </a:extLst>
          </p:cNvPr>
          <p:cNvSpPr>
            <a:spLocks noGrp="1"/>
          </p:cNvSpPr>
          <p:nvPr>
            <p:ph type="title" idx="2"/>
          </p:nvPr>
        </p:nvSpPr>
        <p:spPr>
          <a:xfrm>
            <a:off x="719875" y="1225975"/>
            <a:ext cx="2355000" cy="406200"/>
          </a:xfrm>
        </p:spPr>
        <p:txBody>
          <a:bodyPr/>
          <a:lstStyle/>
          <a:p>
            <a:pPr algn="l"/>
            <a:r>
              <a:rPr lang="en-US" dirty="0"/>
              <a:t>Tactical No</a:t>
            </a:r>
          </a:p>
        </p:txBody>
      </p:sp>
      <p:sp>
        <p:nvSpPr>
          <p:cNvPr id="4" name="Subtitle 3">
            <a:extLst>
              <a:ext uri="{FF2B5EF4-FFF2-40B4-BE49-F238E27FC236}">
                <a16:creationId xmlns:a16="http://schemas.microsoft.com/office/drawing/2014/main" id="{1A012142-7B8B-03EF-EDB4-E0F5F7823213}"/>
              </a:ext>
            </a:extLst>
          </p:cNvPr>
          <p:cNvSpPr>
            <a:spLocks noGrp="1"/>
          </p:cNvSpPr>
          <p:nvPr>
            <p:ph type="subTitle" idx="1"/>
          </p:nvPr>
        </p:nvSpPr>
        <p:spPr>
          <a:xfrm>
            <a:off x="719875" y="1515425"/>
            <a:ext cx="2355000" cy="869400"/>
          </a:xfrm>
        </p:spPr>
        <p:txBody>
          <a:bodyPr/>
          <a:lstStyle/>
          <a:p>
            <a:pPr marL="0" indent="0" algn="l"/>
            <a:r>
              <a:rPr lang="en-US" dirty="0"/>
              <a:t>“Turning down a proffered deal in hopes of generating a better offer.”</a:t>
            </a:r>
          </a:p>
          <a:p>
            <a:pPr algn="l"/>
            <a:endParaRPr lang="en-US" dirty="0"/>
          </a:p>
        </p:txBody>
      </p:sp>
      <p:sp>
        <p:nvSpPr>
          <p:cNvPr id="5" name="Title 4">
            <a:extLst>
              <a:ext uri="{FF2B5EF4-FFF2-40B4-BE49-F238E27FC236}">
                <a16:creationId xmlns:a16="http://schemas.microsoft.com/office/drawing/2014/main" id="{C1025B1D-6C3C-6FEF-671C-6B518B84887B}"/>
              </a:ext>
            </a:extLst>
          </p:cNvPr>
          <p:cNvSpPr>
            <a:spLocks noGrp="1"/>
          </p:cNvSpPr>
          <p:nvPr>
            <p:ph type="title" idx="3"/>
          </p:nvPr>
        </p:nvSpPr>
        <p:spPr>
          <a:xfrm>
            <a:off x="3342699" y="1225975"/>
            <a:ext cx="2355000" cy="406200"/>
          </a:xfrm>
        </p:spPr>
        <p:txBody>
          <a:bodyPr/>
          <a:lstStyle/>
          <a:p>
            <a:pPr algn="l"/>
            <a:r>
              <a:rPr lang="en-US" dirty="0"/>
              <a:t>Reset no</a:t>
            </a:r>
          </a:p>
        </p:txBody>
      </p:sp>
      <p:sp>
        <p:nvSpPr>
          <p:cNvPr id="6" name="Subtitle 5">
            <a:extLst>
              <a:ext uri="{FF2B5EF4-FFF2-40B4-BE49-F238E27FC236}">
                <a16:creationId xmlns:a16="http://schemas.microsoft.com/office/drawing/2014/main" id="{03FBCE08-2107-ACC3-E7B8-F7324E58DA54}"/>
              </a:ext>
            </a:extLst>
          </p:cNvPr>
          <p:cNvSpPr>
            <a:spLocks noGrp="1"/>
          </p:cNvSpPr>
          <p:nvPr>
            <p:ph type="subTitle" idx="4"/>
          </p:nvPr>
        </p:nvSpPr>
        <p:spPr>
          <a:xfrm>
            <a:off x="3342699" y="1515425"/>
            <a:ext cx="2888167" cy="869400"/>
          </a:xfrm>
        </p:spPr>
        <p:txBody>
          <a:bodyPr/>
          <a:lstStyle/>
          <a:p>
            <a:pPr marL="0" indent="0" algn="l"/>
            <a:r>
              <a:rPr lang="en-US" dirty="0"/>
              <a:t>Can occur at any stage in the process. You “’move away from the table’ to improve your no-deal option and/or worsen that of the other side.” You plan to return to active negotiation after resetting up the deal so that it can be modified to achieve your own negotiation objectives and a more preferred deal.</a:t>
            </a:r>
          </a:p>
          <a:p>
            <a:pPr algn="l"/>
            <a:endParaRPr lang="en-US" dirty="0"/>
          </a:p>
        </p:txBody>
      </p:sp>
      <p:sp>
        <p:nvSpPr>
          <p:cNvPr id="7" name="Title 6">
            <a:extLst>
              <a:ext uri="{FF2B5EF4-FFF2-40B4-BE49-F238E27FC236}">
                <a16:creationId xmlns:a16="http://schemas.microsoft.com/office/drawing/2014/main" id="{F80D19E5-D04D-2E26-03A4-DB4B16D706B8}"/>
              </a:ext>
            </a:extLst>
          </p:cNvPr>
          <p:cNvSpPr>
            <a:spLocks noGrp="1"/>
          </p:cNvSpPr>
          <p:nvPr>
            <p:ph type="title" idx="5"/>
          </p:nvPr>
        </p:nvSpPr>
        <p:spPr>
          <a:xfrm>
            <a:off x="6230866" y="1225975"/>
            <a:ext cx="2089658" cy="406200"/>
          </a:xfrm>
        </p:spPr>
        <p:txBody>
          <a:bodyPr/>
          <a:lstStyle/>
          <a:p>
            <a:pPr algn="l"/>
            <a:r>
              <a:rPr lang="en-US" dirty="0"/>
              <a:t>Final no</a:t>
            </a:r>
          </a:p>
        </p:txBody>
      </p:sp>
      <p:sp>
        <p:nvSpPr>
          <p:cNvPr id="8" name="Subtitle 7">
            <a:extLst>
              <a:ext uri="{FF2B5EF4-FFF2-40B4-BE49-F238E27FC236}">
                <a16:creationId xmlns:a16="http://schemas.microsoft.com/office/drawing/2014/main" id="{A2713E67-2A5B-8D2D-C04A-709B0BF1DFD5}"/>
              </a:ext>
            </a:extLst>
          </p:cNvPr>
          <p:cNvSpPr>
            <a:spLocks noGrp="1"/>
          </p:cNvSpPr>
          <p:nvPr>
            <p:ph type="subTitle" idx="6"/>
          </p:nvPr>
        </p:nvSpPr>
        <p:spPr>
          <a:xfrm>
            <a:off x="6124233" y="1515425"/>
            <a:ext cx="2354700" cy="869400"/>
          </a:xfrm>
        </p:spPr>
        <p:txBody>
          <a:bodyPr/>
          <a:lstStyle/>
          <a:p>
            <a:pPr marL="112713" indent="0" algn="l"/>
            <a:r>
              <a:rPr lang="en-US" dirty="0"/>
              <a:t>When you cannot find a feasible agreement.</a:t>
            </a:r>
          </a:p>
          <a:p>
            <a:endParaRPr lang="en-US" dirty="0"/>
          </a:p>
        </p:txBody>
      </p:sp>
      <p:sp>
        <p:nvSpPr>
          <p:cNvPr id="9" name="TextBox 8">
            <a:extLst>
              <a:ext uri="{FF2B5EF4-FFF2-40B4-BE49-F238E27FC236}">
                <a16:creationId xmlns:a16="http://schemas.microsoft.com/office/drawing/2014/main" id="{8BB69C38-55D6-CCAD-F098-B5A3A3DD9087}"/>
              </a:ext>
            </a:extLst>
          </p:cNvPr>
          <p:cNvSpPr txBox="1"/>
          <p:nvPr/>
        </p:nvSpPr>
        <p:spPr>
          <a:xfrm>
            <a:off x="813489" y="4604100"/>
            <a:ext cx="2622825"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50" b="0" i="0" u="none" strike="noStrike" kern="0" cap="none" spc="0" normalizeH="0" baseline="0" noProof="0" dirty="0">
                <a:ln>
                  <a:noFill/>
                </a:ln>
                <a:solidFill>
                  <a:srgbClr val="000000"/>
                </a:solidFill>
                <a:effectLst/>
                <a:uLnTx/>
                <a:uFillTx/>
                <a:latin typeface="Cantarell" panose="020B0604020202020204" charset="0"/>
                <a:cs typeface="Arial"/>
                <a:sym typeface="Arial"/>
              </a:rPr>
              <a:t>Sebenius, J. K. (2017)</a:t>
            </a:r>
          </a:p>
        </p:txBody>
      </p:sp>
    </p:spTree>
    <p:extLst>
      <p:ext uri="{BB962C8B-B14F-4D97-AF65-F5344CB8AC3E}">
        <p14:creationId xmlns:p14="http://schemas.microsoft.com/office/powerpoint/2010/main" val="2576541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EDCED-478B-F0BC-84BD-35F9CDC8D0C0}"/>
              </a:ext>
            </a:extLst>
          </p:cNvPr>
          <p:cNvSpPr>
            <a:spLocks noGrp="1"/>
          </p:cNvSpPr>
          <p:nvPr>
            <p:ph type="title"/>
          </p:nvPr>
        </p:nvSpPr>
        <p:spPr/>
        <p:txBody>
          <a:bodyPr/>
          <a:lstStyle/>
          <a:p>
            <a:pPr algn="l"/>
            <a:r>
              <a:rPr lang="en-US" dirty="0"/>
              <a:t>Unacceptable Behaviors</a:t>
            </a:r>
          </a:p>
        </p:txBody>
      </p:sp>
      <p:sp>
        <p:nvSpPr>
          <p:cNvPr id="3" name="Text Placeholder 2">
            <a:extLst>
              <a:ext uri="{FF2B5EF4-FFF2-40B4-BE49-F238E27FC236}">
                <a16:creationId xmlns:a16="http://schemas.microsoft.com/office/drawing/2014/main" id="{D44B6C46-DCD2-A6E0-5972-F4FE1DEDDF3D}"/>
              </a:ext>
            </a:extLst>
          </p:cNvPr>
          <p:cNvSpPr>
            <a:spLocks noGrp="1"/>
          </p:cNvSpPr>
          <p:nvPr>
            <p:ph type="body" idx="1"/>
          </p:nvPr>
        </p:nvSpPr>
        <p:spPr/>
        <p:txBody>
          <a:bodyPr/>
          <a:lstStyle/>
          <a:p>
            <a:pPr>
              <a:spcBef>
                <a:spcPts val="600"/>
              </a:spcBef>
              <a:spcAft>
                <a:spcPts val="600"/>
              </a:spcAft>
            </a:pPr>
            <a:r>
              <a:rPr lang="en-US" sz="2400" dirty="0"/>
              <a:t>Delaying negotiation conversations until close to the deadline to force agreement</a:t>
            </a:r>
          </a:p>
          <a:p>
            <a:pPr>
              <a:spcBef>
                <a:spcPts val="600"/>
              </a:spcBef>
              <a:spcAft>
                <a:spcPts val="600"/>
              </a:spcAft>
            </a:pPr>
            <a:r>
              <a:rPr lang="en-US" sz="2400" dirty="0"/>
              <a:t>Going around you to teaching and research faculty to exert pressure</a:t>
            </a:r>
          </a:p>
          <a:p>
            <a:pPr>
              <a:spcBef>
                <a:spcPts val="600"/>
              </a:spcBef>
              <a:spcAft>
                <a:spcPts val="600"/>
              </a:spcAft>
            </a:pPr>
            <a:r>
              <a:rPr lang="en-US" sz="2400" dirty="0"/>
              <a:t>Temper tantrums</a:t>
            </a:r>
          </a:p>
          <a:p>
            <a:pPr>
              <a:spcBef>
                <a:spcPts val="600"/>
              </a:spcBef>
              <a:spcAft>
                <a:spcPts val="600"/>
              </a:spcAft>
            </a:pPr>
            <a:r>
              <a:rPr lang="en-US" sz="2400" dirty="0"/>
              <a:t>Threats</a:t>
            </a:r>
          </a:p>
          <a:p>
            <a:pPr>
              <a:spcBef>
                <a:spcPts val="600"/>
              </a:spcBef>
              <a:spcAft>
                <a:spcPts val="600"/>
              </a:spcAft>
            </a:pPr>
            <a:r>
              <a:rPr lang="en-US" sz="2400" dirty="0"/>
              <a:t>Verbal abuse</a:t>
            </a:r>
          </a:p>
        </p:txBody>
      </p:sp>
    </p:spTree>
    <p:extLst>
      <p:ext uri="{BB962C8B-B14F-4D97-AF65-F5344CB8AC3E}">
        <p14:creationId xmlns:p14="http://schemas.microsoft.com/office/powerpoint/2010/main" val="2331776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25BF4-27AE-E0EE-081C-33AAEDBBBDFE}"/>
              </a:ext>
            </a:extLst>
          </p:cNvPr>
          <p:cNvSpPr>
            <a:spLocks noGrp="1"/>
          </p:cNvSpPr>
          <p:nvPr>
            <p:ph type="title"/>
          </p:nvPr>
        </p:nvSpPr>
        <p:spPr/>
        <p:txBody>
          <a:bodyPr/>
          <a:lstStyle/>
          <a:p>
            <a:pPr algn="l"/>
            <a:r>
              <a:rPr lang="en-US" dirty="0"/>
              <a:t>Clearly Communicate Expectations at the Beginning</a:t>
            </a:r>
          </a:p>
        </p:txBody>
      </p:sp>
      <p:sp>
        <p:nvSpPr>
          <p:cNvPr id="3" name="Text Placeholder 2">
            <a:extLst>
              <a:ext uri="{FF2B5EF4-FFF2-40B4-BE49-F238E27FC236}">
                <a16:creationId xmlns:a16="http://schemas.microsoft.com/office/drawing/2014/main" id="{0E397FD8-5E51-90FB-B611-B39C9A04012F}"/>
              </a:ext>
            </a:extLst>
          </p:cNvPr>
          <p:cNvSpPr>
            <a:spLocks noGrp="1"/>
          </p:cNvSpPr>
          <p:nvPr>
            <p:ph type="body" idx="1"/>
          </p:nvPr>
        </p:nvSpPr>
        <p:spPr>
          <a:xfrm>
            <a:off x="720000" y="1828800"/>
            <a:ext cx="7704000" cy="2803352"/>
          </a:xfrm>
        </p:spPr>
        <p:txBody>
          <a:bodyPr/>
          <a:lstStyle/>
          <a:p>
            <a:pPr>
              <a:spcBef>
                <a:spcPts val="600"/>
              </a:spcBef>
              <a:spcAft>
                <a:spcPts val="600"/>
              </a:spcAft>
            </a:pPr>
            <a:r>
              <a:rPr lang="en-US" sz="2400" dirty="0"/>
              <a:t>Timetable for the negotiation</a:t>
            </a:r>
          </a:p>
          <a:p>
            <a:pPr>
              <a:spcBef>
                <a:spcPts val="600"/>
              </a:spcBef>
              <a:spcAft>
                <a:spcPts val="600"/>
              </a:spcAft>
            </a:pPr>
            <a:r>
              <a:rPr lang="en-US" sz="2400" dirty="0"/>
              <a:t>Expected response times</a:t>
            </a:r>
          </a:p>
          <a:p>
            <a:pPr>
              <a:spcBef>
                <a:spcPts val="600"/>
              </a:spcBef>
              <a:spcAft>
                <a:spcPts val="600"/>
              </a:spcAft>
            </a:pPr>
            <a:r>
              <a:rPr lang="en-US" sz="2400" dirty="0"/>
              <a:t>Inappropriate behavior</a:t>
            </a:r>
          </a:p>
        </p:txBody>
      </p:sp>
    </p:spTree>
    <p:extLst>
      <p:ext uri="{BB962C8B-B14F-4D97-AF65-F5344CB8AC3E}">
        <p14:creationId xmlns:p14="http://schemas.microsoft.com/office/powerpoint/2010/main" val="3502931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17"/>
        <p:cNvGrpSpPr/>
        <p:nvPr/>
      </p:nvGrpSpPr>
      <p:grpSpPr>
        <a:xfrm>
          <a:off x="0" y="0"/>
          <a:ext cx="0" cy="0"/>
          <a:chOff x="0" y="0"/>
          <a:chExt cx="0" cy="0"/>
        </a:xfrm>
      </p:grpSpPr>
      <p:sp>
        <p:nvSpPr>
          <p:cNvPr id="2218" name="Google Shape;2218;p53"/>
          <p:cNvSpPr/>
          <p:nvPr/>
        </p:nvSpPr>
        <p:spPr>
          <a:xfrm>
            <a:off x="-10250" y="399600"/>
            <a:ext cx="9144000" cy="12192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3"/>
          <p:cNvSpPr txBox="1">
            <a:spLocks noGrp="1"/>
          </p:cNvSpPr>
          <p:nvPr>
            <p:ph type="title"/>
          </p:nvPr>
        </p:nvSpPr>
        <p:spPr>
          <a:xfrm>
            <a:off x="713224" y="463300"/>
            <a:ext cx="7899147" cy="1079400"/>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Planning and executing negotiations is very similar to chess</a:t>
            </a:r>
            <a:endParaRPr lang="en-US" dirty="0">
              <a:latin typeface="Cinzel" panose="020B0604020202020204" charset="0"/>
            </a:endParaRPr>
          </a:p>
        </p:txBody>
      </p:sp>
    </p:spTree>
    <p:extLst>
      <p:ext uri="{BB962C8B-B14F-4D97-AF65-F5344CB8AC3E}">
        <p14:creationId xmlns:p14="http://schemas.microsoft.com/office/powerpoint/2010/main" val="773197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2FADEF-BAEB-C1D0-E929-2FC02516843F}"/>
              </a:ext>
            </a:extLst>
          </p:cNvPr>
          <p:cNvSpPr>
            <a:spLocks noGrp="1"/>
          </p:cNvSpPr>
          <p:nvPr>
            <p:ph type="title"/>
          </p:nvPr>
        </p:nvSpPr>
        <p:spPr>
          <a:xfrm>
            <a:off x="2081908" y="339725"/>
            <a:ext cx="4843500" cy="1823400"/>
          </a:xfrm>
        </p:spPr>
        <p:txBody>
          <a:bodyPr/>
          <a:lstStyle/>
          <a:p>
            <a:r>
              <a:rPr lang="en-US" sz="4800" dirty="0"/>
              <a:t>Temper Tantrums</a:t>
            </a:r>
          </a:p>
        </p:txBody>
      </p:sp>
      <p:sp>
        <p:nvSpPr>
          <p:cNvPr id="5" name="TextBox 4">
            <a:extLst>
              <a:ext uri="{FF2B5EF4-FFF2-40B4-BE49-F238E27FC236}">
                <a16:creationId xmlns:a16="http://schemas.microsoft.com/office/drawing/2014/main" id="{A6704111-6585-AA3E-1AC5-51E3A87E5180}"/>
              </a:ext>
            </a:extLst>
          </p:cNvPr>
          <p:cNvSpPr txBox="1"/>
          <p:nvPr/>
        </p:nvSpPr>
        <p:spPr>
          <a:xfrm>
            <a:off x="1289304" y="1976471"/>
            <a:ext cx="6940296" cy="923330"/>
          </a:xfrm>
          <a:prstGeom prst="rect">
            <a:avLst/>
          </a:prstGeom>
          <a:noFill/>
        </p:spPr>
        <p:txBody>
          <a:bodyPr wrap="square" rtlCol="0">
            <a:spAutoFit/>
          </a:bodyPr>
          <a:lstStyle/>
          <a:p>
            <a:r>
              <a:rPr lang="en-US" sz="1800" dirty="0">
                <a:solidFill>
                  <a:schemeClr val="bg1"/>
                </a:solidFill>
                <a:latin typeface="Cantarell" panose="020B0604020202020204" charset="0"/>
              </a:rPr>
              <a:t>include threats and verbal abuse and are rarely genuine. “They are carefully orchestrated displays designed to evoke a response in the counterparty.” (Thompson, 2013)</a:t>
            </a:r>
          </a:p>
        </p:txBody>
      </p:sp>
    </p:spTree>
    <p:extLst>
      <p:ext uri="{BB962C8B-B14F-4D97-AF65-F5344CB8AC3E}">
        <p14:creationId xmlns:p14="http://schemas.microsoft.com/office/powerpoint/2010/main" val="443294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81FFA-8001-56F1-B43E-855D389D4A77}"/>
              </a:ext>
            </a:extLst>
          </p:cNvPr>
          <p:cNvSpPr>
            <a:spLocks noGrp="1"/>
          </p:cNvSpPr>
          <p:nvPr>
            <p:ph type="title"/>
          </p:nvPr>
        </p:nvSpPr>
        <p:spPr/>
        <p:txBody>
          <a:bodyPr/>
          <a:lstStyle/>
          <a:p>
            <a:pPr algn="l"/>
            <a:r>
              <a:rPr lang="en-US" dirty="0"/>
              <a:t>How to Address Bad Behavior</a:t>
            </a:r>
          </a:p>
        </p:txBody>
      </p:sp>
      <p:sp>
        <p:nvSpPr>
          <p:cNvPr id="3" name="Text Placeholder 2">
            <a:extLst>
              <a:ext uri="{FF2B5EF4-FFF2-40B4-BE49-F238E27FC236}">
                <a16:creationId xmlns:a16="http://schemas.microsoft.com/office/drawing/2014/main" id="{456EA114-8657-7147-D56B-5D45A57630A6}"/>
              </a:ext>
            </a:extLst>
          </p:cNvPr>
          <p:cNvSpPr>
            <a:spLocks noGrp="1"/>
          </p:cNvSpPr>
          <p:nvPr>
            <p:ph type="body" idx="1"/>
          </p:nvPr>
        </p:nvSpPr>
        <p:spPr>
          <a:xfrm>
            <a:off x="496957" y="1215752"/>
            <a:ext cx="8150086" cy="3416400"/>
          </a:xfrm>
        </p:spPr>
        <p:txBody>
          <a:bodyPr/>
          <a:lstStyle/>
          <a:p>
            <a:pPr>
              <a:spcBef>
                <a:spcPts val="600"/>
              </a:spcBef>
              <a:spcAft>
                <a:spcPts val="600"/>
              </a:spcAft>
            </a:pPr>
            <a:r>
              <a:rPr lang="en-US" sz="1600" dirty="0"/>
              <a:t>Take a break (can be for 15 minutes or it can be scheduling another meeting)</a:t>
            </a:r>
          </a:p>
          <a:p>
            <a:pPr>
              <a:spcBef>
                <a:spcPts val="600"/>
              </a:spcBef>
              <a:spcAft>
                <a:spcPts val="600"/>
              </a:spcAft>
            </a:pPr>
            <a:r>
              <a:rPr lang="en-US" sz="1600" dirty="0"/>
              <a:t>Normalize emotions – “This is important to us both and it’s normal to feel emotional about it. We both are.”</a:t>
            </a:r>
          </a:p>
          <a:p>
            <a:pPr>
              <a:spcBef>
                <a:spcPts val="600"/>
              </a:spcBef>
              <a:spcAft>
                <a:spcPts val="600"/>
              </a:spcAft>
            </a:pPr>
            <a:r>
              <a:rPr lang="en-US" sz="1600" dirty="0"/>
              <a:t>Stop talking and start writing. This creates a point of focus. If in person use the whiteboard, if online share your screen and start outlining points and interest.</a:t>
            </a:r>
          </a:p>
          <a:p>
            <a:pPr>
              <a:spcBef>
                <a:spcPts val="600"/>
              </a:spcBef>
              <a:spcAft>
                <a:spcPts val="600"/>
              </a:spcAft>
            </a:pPr>
            <a:r>
              <a:rPr lang="en-US" sz="1600" dirty="0"/>
              <a:t>If the vendor has resorted to verbal abuse and threats redirect them to the expectations that you had communicated about </a:t>
            </a:r>
            <a:br>
              <a:rPr lang="en-US" sz="1600" dirty="0"/>
            </a:br>
            <a:r>
              <a:rPr lang="en-US" sz="1600" dirty="0"/>
              <a:t>respect and trust at the beginning.</a:t>
            </a:r>
          </a:p>
          <a:p>
            <a:pPr>
              <a:spcBef>
                <a:spcPts val="600"/>
              </a:spcBef>
              <a:spcAft>
                <a:spcPts val="600"/>
              </a:spcAft>
            </a:pPr>
            <a:r>
              <a:rPr lang="en-US" sz="1600" dirty="0"/>
              <a:t>Don’t be afraid to escalate to their manager if </a:t>
            </a:r>
            <a:br>
              <a:rPr lang="en-US" sz="1600" dirty="0"/>
            </a:br>
            <a:r>
              <a:rPr lang="en-US" sz="1600" dirty="0"/>
              <a:t>necessary. Sometimes it is.</a:t>
            </a:r>
          </a:p>
          <a:p>
            <a:pPr marL="152400" indent="0">
              <a:spcBef>
                <a:spcPts val="600"/>
              </a:spcBef>
              <a:spcAft>
                <a:spcPts val="600"/>
              </a:spcAft>
              <a:buNone/>
            </a:pPr>
            <a:r>
              <a:rPr lang="en-US" sz="1400" dirty="0"/>
              <a:t>(Thompson, 2013)</a:t>
            </a:r>
          </a:p>
        </p:txBody>
      </p:sp>
    </p:spTree>
    <p:extLst>
      <p:ext uri="{BB962C8B-B14F-4D97-AF65-F5344CB8AC3E}">
        <p14:creationId xmlns:p14="http://schemas.microsoft.com/office/powerpoint/2010/main" val="7627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6039FC-222E-358C-C695-58633AFAAE9D}"/>
              </a:ext>
            </a:extLst>
          </p:cNvPr>
          <p:cNvSpPr txBox="1"/>
          <p:nvPr/>
        </p:nvSpPr>
        <p:spPr>
          <a:xfrm>
            <a:off x="1343608" y="793102"/>
            <a:ext cx="5943600" cy="2308324"/>
          </a:xfrm>
          <a:prstGeom prst="rect">
            <a:avLst/>
          </a:prstGeom>
          <a:noFill/>
        </p:spPr>
        <p:txBody>
          <a:bodyPr wrap="square" rtlCol="0">
            <a:spAutoFit/>
          </a:bodyPr>
          <a:lstStyle/>
          <a:p>
            <a:pPr algn="ctr"/>
            <a:r>
              <a:rPr lang="en-US" sz="4800" dirty="0">
                <a:latin typeface="Cinzel" panose="020B0604020202020204" charset="0"/>
                <a:cs typeface="Cinzel" panose="020B0604020202020204" charset="0"/>
              </a:rPr>
              <a:t>A contract is a relationship management tool!</a:t>
            </a:r>
          </a:p>
        </p:txBody>
      </p:sp>
    </p:spTree>
    <p:extLst>
      <p:ext uri="{BB962C8B-B14F-4D97-AF65-F5344CB8AC3E}">
        <p14:creationId xmlns:p14="http://schemas.microsoft.com/office/powerpoint/2010/main" val="4227405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3C86DC7-A18D-405E-7F68-5F4EABD90FC9}"/>
              </a:ext>
            </a:extLst>
          </p:cNvPr>
          <p:cNvGrpSpPr/>
          <p:nvPr/>
        </p:nvGrpSpPr>
        <p:grpSpPr>
          <a:xfrm>
            <a:off x="-4572000" y="-2571750"/>
            <a:ext cx="18288000" cy="10287000"/>
            <a:chOff x="0" y="0"/>
            <a:chExt cx="24384000" cy="13716000"/>
          </a:xfrm>
        </p:grpSpPr>
        <p:pic>
          <p:nvPicPr>
            <p:cNvPr id="3" name="Picture 2">
              <a:extLst>
                <a:ext uri="{FF2B5EF4-FFF2-40B4-BE49-F238E27FC236}">
                  <a16:creationId xmlns:a16="http://schemas.microsoft.com/office/drawing/2014/main" id="{74880E17-EAC3-E1D3-F189-FB0B543D2BDF}"/>
                </a:ext>
              </a:extLst>
            </p:cNvPr>
            <p:cNvPicPr>
              <a:picLocks noChangeAspect="1"/>
            </p:cNvPicPr>
            <p:nvPr/>
          </p:nvPicPr>
          <p:blipFill>
            <a:blip r:embed="rId3"/>
            <a:srcRect t="7547" b="7547"/>
            <a:stretch>
              <a:fillRect/>
            </a:stretch>
          </p:blipFill>
          <p:spPr>
            <a:xfrm>
              <a:off x="0" y="0"/>
              <a:ext cx="24384000" cy="13716000"/>
            </a:xfrm>
            <a:prstGeom prst="rect">
              <a:avLst/>
            </a:prstGeom>
          </p:spPr>
        </p:pic>
      </p:grpSp>
    </p:spTree>
    <p:extLst>
      <p:ext uri="{BB962C8B-B14F-4D97-AF65-F5344CB8AC3E}">
        <p14:creationId xmlns:p14="http://schemas.microsoft.com/office/powerpoint/2010/main" val="2306285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B03C2-9C37-446F-79C6-6CDDA121CA17}"/>
              </a:ext>
            </a:extLst>
          </p:cNvPr>
          <p:cNvSpPr>
            <a:spLocks noGrp="1"/>
          </p:cNvSpPr>
          <p:nvPr>
            <p:ph type="title"/>
          </p:nvPr>
        </p:nvSpPr>
        <p:spPr/>
        <p:txBody>
          <a:bodyPr/>
          <a:lstStyle/>
          <a:p>
            <a:pPr algn="r"/>
            <a:r>
              <a:rPr lang="en-US" dirty="0"/>
              <a:t>Non-disclosure and confidentiality agreements</a:t>
            </a:r>
          </a:p>
        </p:txBody>
      </p:sp>
      <p:sp>
        <p:nvSpPr>
          <p:cNvPr id="4" name="TextBox 3">
            <a:extLst>
              <a:ext uri="{FF2B5EF4-FFF2-40B4-BE49-F238E27FC236}">
                <a16:creationId xmlns:a16="http://schemas.microsoft.com/office/drawing/2014/main" id="{66F200ED-141A-BD1A-5F89-AF052DCC4FF6}"/>
              </a:ext>
            </a:extLst>
          </p:cNvPr>
          <p:cNvSpPr txBox="1"/>
          <p:nvPr/>
        </p:nvSpPr>
        <p:spPr>
          <a:xfrm>
            <a:off x="2950806" y="3359805"/>
            <a:ext cx="4613988" cy="923330"/>
          </a:xfrm>
          <a:prstGeom prst="rect">
            <a:avLst/>
          </a:prstGeom>
          <a:noFill/>
        </p:spPr>
        <p:txBody>
          <a:bodyPr wrap="square">
            <a:spAutoFit/>
          </a:bodyPr>
          <a:lstStyle/>
          <a:p>
            <a:r>
              <a:rPr lang="en-US" sz="1800" dirty="0"/>
              <a:t>These keep us from sharing information, working together, and discourage competition. </a:t>
            </a:r>
          </a:p>
        </p:txBody>
      </p:sp>
    </p:spTree>
    <p:extLst>
      <p:ext uri="{BB962C8B-B14F-4D97-AF65-F5344CB8AC3E}">
        <p14:creationId xmlns:p14="http://schemas.microsoft.com/office/powerpoint/2010/main" val="2856905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C4E42-B600-0773-57A8-3AF15DD79604}"/>
              </a:ext>
            </a:extLst>
          </p:cNvPr>
          <p:cNvSpPr>
            <a:spLocks noGrp="1"/>
          </p:cNvSpPr>
          <p:nvPr>
            <p:ph type="title"/>
          </p:nvPr>
        </p:nvSpPr>
        <p:spPr/>
        <p:txBody>
          <a:bodyPr/>
          <a:lstStyle/>
          <a:p>
            <a:r>
              <a:rPr lang="en-US" dirty="0"/>
              <a:t>Jurisdiction and Governing Law</a:t>
            </a:r>
          </a:p>
        </p:txBody>
      </p:sp>
      <p:sp>
        <p:nvSpPr>
          <p:cNvPr id="3" name="Text Placeholder 2">
            <a:extLst>
              <a:ext uri="{FF2B5EF4-FFF2-40B4-BE49-F238E27FC236}">
                <a16:creationId xmlns:a16="http://schemas.microsoft.com/office/drawing/2014/main" id="{D316B60E-4DA3-5F2B-A16B-EFC1A96B39FD}"/>
              </a:ext>
            </a:extLst>
          </p:cNvPr>
          <p:cNvSpPr>
            <a:spLocks noGrp="1"/>
          </p:cNvSpPr>
          <p:nvPr>
            <p:ph type="body" idx="1"/>
          </p:nvPr>
        </p:nvSpPr>
        <p:spPr>
          <a:xfrm>
            <a:off x="720000" y="1215752"/>
            <a:ext cx="6912441" cy="3416400"/>
          </a:xfrm>
        </p:spPr>
        <p:txBody>
          <a:bodyPr/>
          <a:lstStyle/>
          <a:p>
            <a:pPr marL="152400" indent="0">
              <a:buNone/>
            </a:pPr>
            <a:r>
              <a:rPr lang="en-US" sz="2800" dirty="0">
                <a:solidFill>
                  <a:srgbClr val="000000"/>
                </a:solidFill>
                <a:latin typeface="Open Sans 1"/>
                <a:ea typeface="Open Sans 1"/>
                <a:cs typeface="Open Sans 1"/>
                <a:sym typeface="Open Sans 1"/>
              </a:rPr>
              <a:t>If a dispute needs resolution, jurisdiction is an agreement between the parties about where that resolution takes place. This is sometimes called governing law or venue in a contract. </a:t>
            </a:r>
          </a:p>
          <a:p>
            <a:pPr marL="152400" indent="0">
              <a:buNone/>
            </a:pPr>
            <a:endParaRPr lang="en-US" dirty="0"/>
          </a:p>
        </p:txBody>
      </p:sp>
    </p:spTree>
    <p:extLst>
      <p:ext uri="{BB962C8B-B14F-4D97-AF65-F5344CB8AC3E}">
        <p14:creationId xmlns:p14="http://schemas.microsoft.com/office/powerpoint/2010/main" val="18169328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0AEAFD-A580-637D-18AC-97C51BE9B46C}"/>
              </a:ext>
            </a:extLst>
          </p:cNvPr>
          <p:cNvSpPr txBox="1"/>
          <p:nvPr/>
        </p:nvSpPr>
        <p:spPr>
          <a:xfrm>
            <a:off x="1287624" y="643812"/>
            <a:ext cx="3153747" cy="1323439"/>
          </a:xfrm>
          <a:prstGeom prst="rect">
            <a:avLst/>
          </a:prstGeom>
          <a:noFill/>
        </p:spPr>
        <p:txBody>
          <a:bodyPr wrap="square" rtlCol="0">
            <a:spAutoFit/>
          </a:bodyPr>
          <a:lstStyle/>
          <a:p>
            <a:r>
              <a:rPr lang="en-US" sz="4000" dirty="0">
                <a:solidFill>
                  <a:schemeClr val="bg1"/>
                </a:solidFill>
                <a:latin typeface="Cinzel" panose="020B0604020202020204" charset="0"/>
                <a:cs typeface="Cinzel" panose="020B0604020202020204" charset="0"/>
              </a:rPr>
              <a:t>Dispute Resolution</a:t>
            </a:r>
          </a:p>
        </p:txBody>
      </p:sp>
      <p:sp>
        <p:nvSpPr>
          <p:cNvPr id="4" name="TextBox 3">
            <a:extLst>
              <a:ext uri="{FF2B5EF4-FFF2-40B4-BE49-F238E27FC236}">
                <a16:creationId xmlns:a16="http://schemas.microsoft.com/office/drawing/2014/main" id="{7BE7FC28-C6B6-0F50-73B3-47C70B024CBD}"/>
              </a:ext>
            </a:extLst>
          </p:cNvPr>
          <p:cNvSpPr txBox="1"/>
          <p:nvPr/>
        </p:nvSpPr>
        <p:spPr>
          <a:xfrm>
            <a:off x="1287624" y="2109453"/>
            <a:ext cx="5159828" cy="1323439"/>
          </a:xfrm>
          <a:prstGeom prst="rect">
            <a:avLst/>
          </a:prstGeom>
          <a:noFill/>
        </p:spPr>
        <p:txBody>
          <a:bodyPr wrap="square">
            <a:spAutoFit/>
          </a:bodyPr>
          <a:lstStyle/>
          <a:p>
            <a:r>
              <a:rPr lang="en-US" sz="2000" dirty="0">
                <a:solidFill>
                  <a:schemeClr val="bg1"/>
                </a:solidFill>
              </a:rPr>
              <a:t>Explains how the parties to a contract will resolve disputes when they arise. There are a variety of ways to manage contract disputes. </a:t>
            </a:r>
          </a:p>
        </p:txBody>
      </p:sp>
    </p:spTree>
    <p:extLst>
      <p:ext uri="{BB962C8B-B14F-4D97-AF65-F5344CB8AC3E}">
        <p14:creationId xmlns:p14="http://schemas.microsoft.com/office/powerpoint/2010/main" val="135833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2A17D3E-C581-8CF5-016C-6455ABF5C630}"/>
              </a:ext>
            </a:extLst>
          </p:cNvPr>
          <p:cNvSpPr>
            <a:spLocks noGrp="1"/>
          </p:cNvSpPr>
          <p:nvPr>
            <p:ph type="body" idx="1"/>
          </p:nvPr>
        </p:nvSpPr>
        <p:spPr>
          <a:xfrm>
            <a:off x="713099" y="1906596"/>
            <a:ext cx="7171267" cy="2229600"/>
          </a:xfrm>
        </p:spPr>
        <p:txBody>
          <a:bodyPr/>
          <a:lstStyle/>
          <a:p>
            <a:pPr marL="139700" indent="0">
              <a:buNone/>
            </a:pPr>
            <a:r>
              <a:rPr lang="en-US" dirty="0"/>
              <a:t>Some contracts will include the right to review or audit use of the licensed resource. This can include: </a:t>
            </a:r>
          </a:p>
          <a:p>
            <a:pPr marL="139700" indent="0">
              <a:buNone/>
            </a:pPr>
            <a:endParaRPr lang="en-US" dirty="0"/>
          </a:p>
          <a:p>
            <a:r>
              <a:rPr lang="en-US" dirty="0"/>
              <a:t>physical spaces on campus such as classes, labs, and offices</a:t>
            </a:r>
          </a:p>
          <a:p>
            <a:r>
              <a:rPr lang="en-US" dirty="0"/>
              <a:t>university network activity </a:t>
            </a:r>
          </a:p>
          <a:p>
            <a:r>
              <a:rPr lang="en-US" dirty="0"/>
              <a:t>data, notes, and research on someone’s computer. </a:t>
            </a:r>
          </a:p>
          <a:p>
            <a:pPr marL="139700" indent="0">
              <a:buNone/>
            </a:pPr>
            <a:endParaRPr lang="en-US" dirty="0"/>
          </a:p>
          <a:p>
            <a:pPr marL="139700" indent="0">
              <a:buNone/>
            </a:pPr>
            <a:r>
              <a:rPr lang="en-US" dirty="0"/>
              <a:t>Some contracts will make audits a condition to use specific features such as an API, or insist on reviewing any data or research generated using those features.</a:t>
            </a:r>
          </a:p>
          <a:p>
            <a:pPr marL="139700" indent="0">
              <a:buNone/>
            </a:pPr>
            <a:endParaRPr lang="en-US" dirty="0"/>
          </a:p>
        </p:txBody>
      </p:sp>
      <p:sp>
        <p:nvSpPr>
          <p:cNvPr id="3" name="Title 2">
            <a:extLst>
              <a:ext uri="{FF2B5EF4-FFF2-40B4-BE49-F238E27FC236}">
                <a16:creationId xmlns:a16="http://schemas.microsoft.com/office/drawing/2014/main" id="{79C3DBF6-4AF1-4288-7F68-5D6AA609A1DC}"/>
              </a:ext>
            </a:extLst>
          </p:cNvPr>
          <p:cNvSpPr>
            <a:spLocks noGrp="1"/>
          </p:cNvSpPr>
          <p:nvPr>
            <p:ph type="title"/>
          </p:nvPr>
        </p:nvSpPr>
        <p:spPr>
          <a:xfrm>
            <a:off x="713099" y="578121"/>
            <a:ext cx="3858900" cy="1160400"/>
          </a:xfrm>
        </p:spPr>
        <p:txBody>
          <a:bodyPr/>
          <a:lstStyle/>
          <a:p>
            <a:r>
              <a:rPr lang="en-US" dirty="0"/>
              <a:t>Audits</a:t>
            </a:r>
          </a:p>
        </p:txBody>
      </p:sp>
    </p:spTree>
    <p:extLst>
      <p:ext uri="{BB962C8B-B14F-4D97-AF65-F5344CB8AC3E}">
        <p14:creationId xmlns:p14="http://schemas.microsoft.com/office/powerpoint/2010/main" val="12110798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459B8-777E-A351-21BC-FFEE0704BCAC}"/>
              </a:ext>
            </a:extLst>
          </p:cNvPr>
          <p:cNvSpPr>
            <a:spLocks noGrp="1"/>
          </p:cNvSpPr>
          <p:nvPr>
            <p:ph type="title"/>
          </p:nvPr>
        </p:nvSpPr>
        <p:spPr/>
        <p:txBody>
          <a:bodyPr/>
          <a:lstStyle/>
          <a:p>
            <a:r>
              <a:rPr lang="en-US" dirty="0"/>
              <a:t>Other Terms I’m looking for</a:t>
            </a:r>
          </a:p>
        </p:txBody>
      </p:sp>
      <p:sp>
        <p:nvSpPr>
          <p:cNvPr id="3" name="Title 2">
            <a:extLst>
              <a:ext uri="{FF2B5EF4-FFF2-40B4-BE49-F238E27FC236}">
                <a16:creationId xmlns:a16="http://schemas.microsoft.com/office/drawing/2014/main" id="{6BC63038-B07A-DE8B-9123-499BE5A50D78}"/>
              </a:ext>
            </a:extLst>
          </p:cNvPr>
          <p:cNvSpPr>
            <a:spLocks noGrp="1"/>
          </p:cNvSpPr>
          <p:nvPr>
            <p:ph type="title" idx="2"/>
          </p:nvPr>
        </p:nvSpPr>
        <p:spPr>
          <a:xfrm>
            <a:off x="771700" y="1702350"/>
            <a:ext cx="2355000" cy="406200"/>
          </a:xfrm>
        </p:spPr>
        <p:txBody>
          <a:bodyPr/>
          <a:lstStyle/>
          <a:p>
            <a:pPr algn="l"/>
            <a:r>
              <a:rPr lang="en-US" dirty="0"/>
              <a:t>AI</a:t>
            </a:r>
          </a:p>
        </p:txBody>
      </p:sp>
      <p:sp>
        <p:nvSpPr>
          <p:cNvPr id="4" name="Subtitle 3">
            <a:extLst>
              <a:ext uri="{FF2B5EF4-FFF2-40B4-BE49-F238E27FC236}">
                <a16:creationId xmlns:a16="http://schemas.microsoft.com/office/drawing/2014/main" id="{8387B82B-813F-C318-484B-0E7127A1F8A4}"/>
              </a:ext>
            </a:extLst>
          </p:cNvPr>
          <p:cNvSpPr>
            <a:spLocks noGrp="1"/>
          </p:cNvSpPr>
          <p:nvPr>
            <p:ph type="subTitle" idx="1"/>
          </p:nvPr>
        </p:nvSpPr>
        <p:spPr>
          <a:xfrm>
            <a:off x="771700" y="2047750"/>
            <a:ext cx="2355000" cy="869400"/>
          </a:xfrm>
        </p:spPr>
        <p:txBody>
          <a:bodyPr/>
          <a:lstStyle/>
          <a:p>
            <a:pPr marL="0" indent="0" algn="l"/>
            <a:r>
              <a:rPr lang="en-US" dirty="0"/>
              <a:t>Mention of generative intelligence use, especially for dissertations and thesis deposits. As we expand our graduate programs, there should be the ability to opt in to having your dissertation train a model.</a:t>
            </a:r>
          </a:p>
          <a:p>
            <a:endParaRPr lang="en-US" dirty="0"/>
          </a:p>
          <a:p>
            <a:endParaRPr lang="en-US" dirty="0"/>
          </a:p>
        </p:txBody>
      </p:sp>
      <p:sp>
        <p:nvSpPr>
          <p:cNvPr id="5" name="Title 4">
            <a:extLst>
              <a:ext uri="{FF2B5EF4-FFF2-40B4-BE49-F238E27FC236}">
                <a16:creationId xmlns:a16="http://schemas.microsoft.com/office/drawing/2014/main" id="{B0952293-03F7-231D-6C63-AD6555284C99}"/>
              </a:ext>
            </a:extLst>
          </p:cNvPr>
          <p:cNvSpPr>
            <a:spLocks noGrp="1"/>
          </p:cNvSpPr>
          <p:nvPr>
            <p:ph type="title" idx="3"/>
          </p:nvPr>
        </p:nvSpPr>
        <p:spPr>
          <a:xfrm>
            <a:off x="3219956" y="1706529"/>
            <a:ext cx="2355000" cy="406200"/>
          </a:xfrm>
        </p:spPr>
        <p:txBody>
          <a:bodyPr/>
          <a:lstStyle/>
          <a:p>
            <a:pPr algn="l"/>
            <a:r>
              <a:rPr lang="en-US" dirty="0"/>
              <a:t>Privacy</a:t>
            </a:r>
          </a:p>
        </p:txBody>
      </p:sp>
      <p:sp>
        <p:nvSpPr>
          <p:cNvPr id="6" name="Subtitle 5">
            <a:extLst>
              <a:ext uri="{FF2B5EF4-FFF2-40B4-BE49-F238E27FC236}">
                <a16:creationId xmlns:a16="http://schemas.microsoft.com/office/drawing/2014/main" id="{892D5465-66ED-99FC-CB47-D314DDBE1E3E}"/>
              </a:ext>
            </a:extLst>
          </p:cNvPr>
          <p:cNvSpPr>
            <a:spLocks noGrp="1"/>
          </p:cNvSpPr>
          <p:nvPr>
            <p:ph type="subTitle" idx="4"/>
          </p:nvPr>
        </p:nvSpPr>
        <p:spPr>
          <a:xfrm>
            <a:off x="3219956" y="2108550"/>
            <a:ext cx="2355000" cy="869400"/>
          </a:xfrm>
        </p:spPr>
        <p:txBody>
          <a:bodyPr/>
          <a:lstStyle/>
          <a:p>
            <a:pPr marL="0" indent="0" algn="l"/>
            <a:r>
              <a:rPr lang="en-US" dirty="0"/>
              <a:t>Terms that account for user privacy.</a:t>
            </a:r>
          </a:p>
        </p:txBody>
      </p:sp>
      <p:sp>
        <p:nvSpPr>
          <p:cNvPr id="7" name="Title 6">
            <a:extLst>
              <a:ext uri="{FF2B5EF4-FFF2-40B4-BE49-F238E27FC236}">
                <a16:creationId xmlns:a16="http://schemas.microsoft.com/office/drawing/2014/main" id="{E369B682-B2F9-0D45-7DB5-6DD80E9E1A16}"/>
              </a:ext>
            </a:extLst>
          </p:cNvPr>
          <p:cNvSpPr>
            <a:spLocks noGrp="1"/>
          </p:cNvSpPr>
          <p:nvPr>
            <p:ph type="title" idx="5"/>
          </p:nvPr>
        </p:nvSpPr>
        <p:spPr>
          <a:xfrm>
            <a:off x="5668212" y="1683520"/>
            <a:ext cx="2354700" cy="406200"/>
          </a:xfrm>
        </p:spPr>
        <p:txBody>
          <a:bodyPr/>
          <a:lstStyle/>
          <a:p>
            <a:pPr algn="l"/>
            <a:r>
              <a:rPr lang="en-US" dirty="0"/>
              <a:t>Accessibility</a:t>
            </a:r>
          </a:p>
        </p:txBody>
      </p:sp>
      <p:sp>
        <p:nvSpPr>
          <p:cNvPr id="8" name="Subtitle 7">
            <a:extLst>
              <a:ext uri="{FF2B5EF4-FFF2-40B4-BE49-F238E27FC236}">
                <a16:creationId xmlns:a16="http://schemas.microsoft.com/office/drawing/2014/main" id="{D99CD725-E660-D8DB-DD09-1C72868D2363}"/>
              </a:ext>
            </a:extLst>
          </p:cNvPr>
          <p:cNvSpPr>
            <a:spLocks noGrp="1"/>
          </p:cNvSpPr>
          <p:nvPr>
            <p:ph type="subTitle" idx="6"/>
          </p:nvPr>
        </p:nvSpPr>
        <p:spPr>
          <a:xfrm>
            <a:off x="5668212" y="2108550"/>
            <a:ext cx="2354700" cy="869400"/>
          </a:xfrm>
        </p:spPr>
        <p:txBody>
          <a:bodyPr/>
          <a:lstStyle/>
          <a:p>
            <a:pPr marL="0" indent="0" algn="l"/>
            <a:r>
              <a:rPr lang="en-US" dirty="0"/>
              <a:t>VPAT is not good enough.</a:t>
            </a:r>
          </a:p>
        </p:txBody>
      </p:sp>
    </p:spTree>
    <p:extLst>
      <p:ext uri="{BB962C8B-B14F-4D97-AF65-F5344CB8AC3E}">
        <p14:creationId xmlns:p14="http://schemas.microsoft.com/office/powerpoint/2010/main" val="1466127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31812-8968-BFA8-66C5-B7E36112CCFF}"/>
              </a:ext>
            </a:extLst>
          </p:cNvPr>
          <p:cNvSpPr>
            <a:spLocks noGrp="1"/>
          </p:cNvSpPr>
          <p:nvPr>
            <p:ph type="title"/>
          </p:nvPr>
        </p:nvSpPr>
        <p:spPr/>
        <p:txBody>
          <a:bodyPr/>
          <a:lstStyle/>
          <a:p>
            <a:r>
              <a:rPr lang="en-US" dirty="0"/>
              <a:t>Bibliography &amp; Credits</a:t>
            </a:r>
          </a:p>
        </p:txBody>
      </p:sp>
      <p:sp>
        <p:nvSpPr>
          <p:cNvPr id="4" name="TextBox 3">
            <a:extLst>
              <a:ext uri="{FF2B5EF4-FFF2-40B4-BE49-F238E27FC236}">
                <a16:creationId xmlns:a16="http://schemas.microsoft.com/office/drawing/2014/main" id="{B2506AEF-2A56-D2E4-696B-F5C60FD3479A}"/>
              </a:ext>
            </a:extLst>
          </p:cNvPr>
          <p:cNvSpPr txBox="1"/>
          <p:nvPr/>
        </p:nvSpPr>
        <p:spPr>
          <a:xfrm>
            <a:off x="577049" y="1112100"/>
            <a:ext cx="7846951" cy="33239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Sebenius, J. K. (2017). BATNAs in Negotiation: Common Errors and Three Kinds of “No.” Negotiation Journal, 33(2), 89–99. </a:t>
            </a: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hlinkClick r:id="rId3"/>
              </a:rPr>
              <a:t>https://doi.org/10.1111/nejo.12176</a:t>
            </a: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Thompson, L. (2013) </a:t>
            </a:r>
            <a:r>
              <a:rPr kumimoji="0" lang="en-US" sz="1400" b="0" i="1" u="none" strike="noStrike" kern="0" cap="none" spc="0" normalizeH="0" baseline="0" noProof="0" dirty="0">
                <a:ln>
                  <a:noFill/>
                </a:ln>
                <a:solidFill>
                  <a:srgbClr val="000000"/>
                </a:solidFill>
                <a:effectLst/>
                <a:uLnTx/>
                <a:uFillTx/>
                <a:latin typeface="Cantarell" panose="020B0604020202020204" charset="0"/>
                <a:cs typeface="Arial"/>
                <a:sym typeface="Arial"/>
              </a:rPr>
              <a:t>The truth about negotiations. </a:t>
            </a: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New Jersey: Pearson Education.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This presentation is the creative work of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Katharine V. Macy, Interim </a:t>
            </a:r>
            <a:r>
              <a:rPr kumimoji="0" lang="en-US" sz="1400" b="0" i="0" u="none" strike="noStrike" kern="0" cap="none" spc="0" normalizeH="0" baseline="0" noProof="0" dirty="0" err="1">
                <a:ln>
                  <a:noFill/>
                </a:ln>
                <a:solidFill>
                  <a:srgbClr val="000000"/>
                </a:solidFill>
                <a:effectLst/>
                <a:uLnTx/>
                <a:uFillTx/>
                <a:latin typeface="Cantarell" panose="020B0604020202020204" charset="0"/>
                <a:cs typeface="Arial"/>
                <a:sym typeface="Arial"/>
              </a:rPr>
              <a:t>Associat</a:t>
            </a:r>
            <a:r>
              <a:rPr lang="en-US" dirty="0">
                <a:latin typeface="Cantarell" panose="020B0604020202020204" charset="0"/>
              </a:rPr>
              <a:t>e Dean of Scholarly Communication &amp; Content Strategies </a:t>
            </a: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at Indiana University Indianapolis, </a:t>
            </a: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hlinkClick r:id="rId4"/>
              </a:rPr>
              <a:t>macyk@iu.edu</a:t>
            </a: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latin typeface="Cantarell" panose="020B0604020202020204" charset="0"/>
              </a:rPr>
              <a:t>Scarlet Galvan, Collection Strategist, University of Chicago, </a:t>
            </a:r>
            <a:r>
              <a:rPr lang="en-US" dirty="0">
                <a:latin typeface="Cantarell" panose="020B0604020202020204" charset="0"/>
                <a:hlinkClick r:id="rId5"/>
              </a:rPr>
              <a:t>scarletg@uchicago.edu</a:t>
            </a:r>
            <a:r>
              <a:rPr lang="en-US" dirty="0">
                <a:latin typeface="Cantarell" panose="020B0604020202020204" charset="0"/>
              </a:rPr>
              <a:t> </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Courtney Fuson, Asset Management Librarian, Belmont University, </a:t>
            </a: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hlinkClick r:id="rId6"/>
              </a:rPr>
              <a:t>Courtney.fuson@belmont.edu</a:t>
            </a:r>
            <a:r>
              <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Cantarell" panose="020B060402020202020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98754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sp>
        <p:nvSpPr>
          <p:cNvPr id="1821" name="Google Shape;1821;p46"/>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1822" name="Google Shape;1822;p46"/>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1823" name="Google Shape;1823;p46"/>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1824" name="Google Shape;1824;p46"/>
          <p:cNvSpPr txBox="1">
            <a:spLocks noGrp="1"/>
          </p:cNvSpPr>
          <p:nvPr>
            <p:ph type="title"/>
          </p:nvPr>
        </p:nvSpPr>
        <p:spPr>
          <a:xfrm>
            <a:off x="4319757" y="3137638"/>
            <a:ext cx="4355425" cy="53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latin typeface="Cinzel" panose="020B0604020202020204" charset="0"/>
              </a:rPr>
              <a:t>—David Oliver, </a:t>
            </a:r>
            <a:br>
              <a:rPr lang="en" dirty="0">
                <a:latin typeface="Cinzel" panose="020B0604020202020204" charset="0"/>
              </a:rPr>
            </a:br>
            <a:r>
              <a:rPr lang="en" sz="1800" dirty="0">
                <a:latin typeface="Cinzel" panose="020B0604020202020204" charset="0"/>
              </a:rPr>
              <a:t>How to Negotiate Effectively</a:t>
            </a:r>
            <a:endParaRPr dirty="0">
              <a:latin typeface="Cinzel" panose="020B0604020202020204" charset="0"/>
            </a:endParaRPr>
          </a:p>
        </p:txBody>
      </p:sp>
      <p:sp>
        <p:nvSpPr>
          <p:cNvPr id="1825" name="Google Shape;1825;p46"/>
          <p:cNvSpPr txBox="1">
            <a:spLocks noGrp="1"/>
          </p:cNvSpPr>
          <p:nvPr>
            <p:ph type="subTitle" idx="1"/>
          </p:nvPr>
        </p:nvSpPr>
        <p:spPr>
          <a:xfrm>
            <a:off x="1983982" y="966941"/>
            <a:ext cx="6691200" cy="1478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000" dirty="0">
                <a:latin typeface="Cinzel" panose="020B0604020202020204" charset="0"/>
              </a:rPr>
              <a:t>“</a:t>
            </a:r>
            <a:r>
              <a:rPr lang="en-US" sz="2000" dirty="0">
                <a:latin typeface="Cinzel" panose="020B0604020202020204" charset="0"/>
              </a:rPr>
              <a:t>Negotiation is in some ways like chess. You are prepared to sacrifice particular pieces in the interest of winning the game. In chess you know the pieces, but you can't see into the other person's mind. In negotiation you don't necessarily know the "pieces". You have to discover and develop your own pieces and find ways of uncovering your counterpart's</a:t>
            </a:r>
            <a:r>
              <a:rPr lang="en" sz="2000" dirty="0">
                <a:latin typeface="Cinzel" panose="020B0604020202020204" charset="0"/>
              </a:rPr>
              <a:t>.”</a:t>
            </a:r>
            <a:endParaRPr sz="2000" dirty="0">
              <a:latin typeface="Cinzel" panose="020B0604020202020204" charset="0"/>
            </a:endParaRPr>
          </a:p>
        </p:txBody>
      </p:sp>
      <p:grpSp>
        <p:nvGrpSpPr>
          <p:cNvPr id="1826" name="Google Shape;1826;p46"/>
          <p:cNvGrpSpPr/>
          <p:nvPr/>
        </p:nvGrpSpPr>
        <p:grpSpPr>
          <a:xfrm>
            <a:off x="1226411" y="3205021"/>
            <a:ext cx="1051915" cy="1029934"/>
            <a:chOff x="3330856" y="5601630"/>
            <a:chExt cx="894409" cy="875720"/>
          </a:xfrm>
        </p:grpSpPr>
        <p:sp>
          <p:nvSpPr>
            <p:cNvPr id="1827" name="Google Shape;1827;p46"/>
            <p:cNvSpPr/>
            <p:nvPr/>
          </p:nvSpPr>
          <p:spPr>
            <a:xfrm>
              <a:off x="3330856" y="5601630"/>
              <a:ext cx="300279" cy="276327"/>
            </a:xfrm>
            <a:custGeom>
              <a:avLst/>
              <a:gdLst/>
              <a:ahLst/>
              <a:cxnLst/>
              <a:rect l="l" t="t" r="r" b="b"/>
              <a:pathLst>
                <a:path w="2570" h="2365" extrusionOk="0">
                  <a:moveTo>
                    <a:pt x="1285" y="0"/>
                  </a:moveTo>
                  <a:cubicBezTo>
                    <a:pt x="571" y="0"/>
                    <a:pt x="0" y="571"/>
                    <a:pt x="0" y="1285"/>
                  </a:cubicBezTo>
                  <a:cubicBezTo>
                    <a:pt x="0" y="1678"/>
                    <a:pt x="178" y="2035"/>
                    <a:pt x="446" y="2266"/>
                  </a:cubicBezTo>
                  <a:cubicBezTo>
                    <a:pt x="534" y="2341"/>
                    <a:pt x="630" y="2364"/>
                    <a:pt x="732" y="2364"/>
                  </a:cubicBezTo>
                  <a:cubicBezTo>
                    <a:pt x="900" y="2364"/>
                    <a:pt x="1085" y="2302"/>
                    <a:pt x="1285" y="2302"/>
                  </a:cubicBezTo>
                  <a:cubicBezTo>
                    <a:pt x="1484" y="2302"/>
                    <a:pt x="1670" y="2364"/>
                    <a:pt x="1837" y="2364"/>
                  </a:cubicBezTo>
                  <a:cubicBezTo>
                    <a:pt x="1940" y="2364"/>
                    <a:pt x="2035" y="2341"/>
                    <a:pt x="2123" y="2266"/>
                  </a:cubicBezTo>
                  <a:cubicBezTo>
                    <a:pt x="2391" y="2035"/>
                    <a:pt x="2569" y="1678"/>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6"/>
            <p:cNvSpPr/>
            <p:nvPr/>
          </p:nvSpPr>
          <p:spPr>
            <a:xfrm>
              <a:off x="3382966"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45" y="1000"/>
                    <a:pt x="1677" y="821"/>
                  </a:cubicBezTo>
                  <a:cubicBezTo>
                    <a:pt x="1570" y="126"/>
                    <a:pt x="1071" y="1"/>
                    <a:pt x="10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6"/>
            <p:cNvSpPr/>
            <p:nvPr/>
          </p:nvSpPr>
          <p:spPr>
            <a:xfrm>
              <a:off x="3424561" y="5678745"/>
              <a:ext cx="110647" cy="110647"/>
            </a:xfrm>
            <a:custGeom>
              <a:avLst/>
              <a:gdLst/>
              <a:ahLst/>
              <a:cxnLst/>
              <a:rect l="l" t="t" r="r" b="b"/>
              <a:pathLst>
                <a:path w="947" h="947" extrusionOk="0">
                  <a:moveTo>
                    <a:pt x="483" y="1"/>
                  </a:moveTo>
                  <a:cubicBezTo>
                    <a:pt x="215" y="1"/>
                    <a:pt x="1" y="215"/>
                    <a:pt x="1" y="482"/>
                  </a:cubicBezTo>
                  <a:cubicBezTo>
                    <a:pt x="1" y="732"/>
                    <a:pt x="215" y="946"/>
                    <a:pt x="483" y="946"/>
                  </a:cubicBezTo>
                  <a:cubicBezTo>
                    <a:pt x="750" y="946"/>
                    <a:pt x="947" y="732"/>
                    <a:pt x="947" y="482"/>
                  </a:cubicBezTo>
                  <a:cubicBezTo>
                    <a:pt x="947" y="215"/>
                    <a:pt x="750" y="1"/>
                    <a:pt x="4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6"/>
            <p:cNvSpPr/>
            <p:nvPr/>
          </p:nvSpPr>
          <p:spPr>
            <a:xfrm>
              <a:off x="3922883" y="5601630"/>
              <a:ext cx="302382" cy="276327"/>
            </a:xfrm>
            <a:custGeom>
              <a:avLst/>
              <a:gdLst/>
              <a:ahLst/>
              <a:cxnLst/>
              <a:rect l="l" t="t" r="r" b="b"/>
              <a:pathLst>
                <a:path w="2588" h="2365" extrusionOk="0">
                  <a:moveTo>
                    <a:pt x="1285" y="0"/>
                  </a:moveTo>
                  <a:cubicBezTo>
                    <a:pt x="571" y="0"/>
                    <a:pt x="0" y="571"/>
                    <a:pt x="0" y="1285"/>
                  </a:cubicBezTo>
                  <a:cubicBezTo>
                    <a:pt x="0" y="1678"/>
                    <a:pt x="179" y="2035"/>
                    <a:pt x="446" y="2266"/>
                  </a:cubicBezTo>
                  <a:cubicBezTo>
                    <a:pt x="534" y="2341"/>
                    <a:pt x="630" y="2364"/>
                    <a:pt x="733" y="2364"/>
                  </a:cubicBezTo>
                  <a:cubicBezTo>
                    <a:pt x="900" y="2364"/>
                    <a:pt x="1086" y="2302"/>
                    <a:pt x="1285" y="2302"/>
                  </a:cubicBezTo>
                  <a:cubicBezTo>
                    <a:pt x="1484" y="2302"/>
                    <a:pt x="1677" y="2364"/>
                    <a:pt x="1845" y="2364"/>
                  </a:cubicBezTo>
                  <a:cubicBezTo>
                    <a:pt x="1948" y="2364"/>
                    <a:pt x="2042" y="2341"/>
                    <a:pt x="2124" y="2266"/>
                  </a:cubicBezTo>
                  <a:cubicBezTo>
                    <a:pt x="2409" y="2035"/>
                    <a:pt x="2588" y="1678"/>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6"/>
            <p:cNvSpPr/>
            <p:nvPr/>
          </p:nvSpPr>
          <p:spPr>
            <a:xfrm>
              <a:off x="3974994"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64" y="1000"/>
                    <a:pt x="1678" y="821"/>
                  </a:cubicBezTo>
                  <a:cubicBezTo>
                    <a:pt x="1571" y="126"/>
                    <a:pt x="1089" y="1"/>
                    <a:pt x="10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6"/>
            <p:cNvSpPr/>
            <p:nvPr/>
          </p:nvSpPr>
          <p:spPr>
            <a:xfrm>
              <a:off x="4018809" y="5678745"/>
              <a:ext cx="110531" cy="110647"/>
            </a:xfrm>
            <a:custGeom>
              <a:avLst/>
              <a:gdLst/>
              <a:ahLst/>
              <a:cxnLst/>
              <a:rect l="l" t="t" r="r" b="b"/>
              <a:pathLst>
                <a:path w="946" h="947" extrusionOk="0">
                  <a:moveTo>
                    <a:pt x="464" y="1"/>
                  </a:moveTo>
                  <a:cubicBezTo>
                    <a:pt x="214" y="1"/>
                    <a:pt x="0" y="215"/>
                    <a:pt x="0" y="482"/>
                  </a:cubicBezTo>
                  <a:cubicBezTo>
                    <a:pt x="0" y="732"/>
                    <a:pt x="214" y="946"/>
                    <a:pt x="464" y="946"/>
                  </a:cubicBezTo>
                  <a:cubicBezTo>
                    <a:pt x="732" y="946"/>
                    <a:pt x="946" y="732"/>
                    <a:pt x="946" y="482"/>
                  </a:cubicBezTo>
                  <a:cubicBezTo>
                    <a:pt x="946" y="215"/>
                    <a:pt x="732" y="1"/>
                    <a:pt x="4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6"/>
            <p:cNvSpPr/>
            <p:nvPr/>
          </p:nvSpPr>
          <p:spPr>
            <a:xfrm>
              <a:off x="3330856" y="6177070"/>
              <a:ext cx="300279" cy="275626"/>
            </a:xfrm>
            <a:custGeom>
              <a:avLst/>
              <a:gdLst/>
              <a:ahLst/>
              <a:cxnLst/>
              <a:rect l="l" t="t" r="r" b="b"/>
              <a:pathLst>
                <a:path w="2570" h="2359" extrusionOk="0">
                  <a:moveTo>
                    <a:pt x="1285" y="0"/>
                  </a:moveTo>
                  <a:cubicBezTo>
                    <a:pt x="571" y="0"/>
                    <a:pt x="0" y="571"/>
                    <a:pt x="0" y="1285"/>
                  </a:cubicBezTo>
                  <a:cubicBezTo>
                    <a:pt x="0" y="1677"/>
                    <a:pt x="178" y="2016"/>
                    <a:pt x="446" y="2266"/>
                  </a:cubicBezTo>
                  <a:cubicBezTo>
                    <a:pt x="528" y="2336"/>
                    <a:pt x="617" y="2358"/>
                    <a:pt x="712" y="2358"/>
                  </a:cubicBezTo>
                  <a:cubicBezTo>
                    <a:pt x="885" y="2358"/>
                    <a:pt x="1078" y="2284"/>
                    <a:pt x="1285" y="2284"/>
                  </a:cubicBezTo>
                  <a:cubicBezTo>
                    <a:pt x="1492" y="2284"/>
                    <a:pt x="1684" y="2358"/>
                    <a:pt x="1857" y="2358"/>
                  </a:cubicBezTo>
                  <a:cubicBezTo>
                    <a:pt x="1952" y="2358"/>
                    <a:pt x="2041" y="2336"/>
                    <a:pt x="2123" y="2266"/>
                  </a:cubicBezTo>
                  <a:cubicBezTo>
                    <a:pt x="2391" y="2016"/>
                    <a:pt x="2569" y="1677"/>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6"/>
            <p:cNvSpPr/>
            <p:nvPr/>
          </p:nvSpPr>
          <p:spPr>
            <a:xfrm>
              <a:off x="3382966"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45" y="999"/>
                    <a:pt x="1677" y="803"/>
                  </a:cubicBezTo>
                  <a:cubicBezTo>
                    <a:pt x="1570" y="107"/>
                    <a:pt x="1071" y="0"/>
                    <a:pt x="10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6"/>
            <p:cNvSpPr/>
            <p:nvPr/>
          </p:nvSpPr>
          <p:spPr>
            <a:xfrm>
              <a:off x="3422575" y="6253601"/>
              <a:ext cx="118943" cy="111699"/>
            </a:xfrm>
            <a:custGeom>
              <a:avLst/>
              <a:gdLst/>
              <a:ahLst/>
              <a:cxnLst/>
              <a:rect l="l" t="t" r="r" b="b"/>
              <a:pathLst>
                <a:path w="1018" h="956" extrusionOk="0">
                  <a:moveTo>
                    <a:pt x="507" y="1"/>
                  </a:moveTo>
                  <a:cubicBezTo>
                    <a:pt x="280" y="1"/>
                    <a:pt x="68" y="169"/>
                    <a:pt x="36" y="398"/>
                  </a:cubicBezTo>
                  <a:cubicBezTo>
                    <a:pt x="0" y="665"/>
                    <a:pt x="179" y="897"/>
                    <a:pt x="428" y="951"/>
                  </a:cubicBezTo>
                  <a:cubicBezTo>
                    <a:pt x="451" y="954"/>
                    <a:pt x="474" y="955"/>
                    <a:pt x="496" y="955"/>
                  </a:cubicBezTo>
                  <a:cubicBezTo>
                    <a:pt x="734" y="955"/>
                    <a:pt x="931" y="785"/>
                    <a:pt x="964" y="540"/>
                  </a:cubicBezTo>
                  <a:cubicBezTo>
                    <a:pt x="1017" y="291"/>
                    <a:pt x="839" y="41"/>
                    <a:pt x="571" y="5"/>
                  </a:cubicBezTo>
                  <a:cubicBezTo>
                    <a:pt x="550" y="2"/>
                    <a:pt x="528" y="1"/>
                    <a:pt x="5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6"/>
            <p:cNvSpPr/>
            <p:nvPr/>
          </p:nvSpPr>
          <p:spPr>
            <a:xfrm>
              <a:off x="3922883" y="6177070"/>
              <a:ext cx="302382" cy="275626"/>
            </a:xfrm>
            <a:custGeom>
              <a:avLst/>
              <a:gdLst/>
              <a:ahLst/>
              <a:cxnLst/>
              <a:rect l="l" t="t" r="r" b="b"/>
              <a:pathLst>
                <a:path w="2588" h="2359" extrusionOk="0">
                  <a:moveTo>
                    <a:pt x="1285" y="0"/>
                  </a:moveTo>
                  <a:cubicBezTo>
                    <a:pt x="571" y="0"/>
                    <a:pt x="0" y="571"/>
                    <a:pt x="0" y="1285"/>
                  </a:cubicBezTo>
                  <a:cubicBezTo>
                    <a:pt x="0" y="1677"/>
                    <a:pt x="179" y="2016"/>
                    <a:pt x="446" y="2266"/>
                  </a:cubicBezTo>
                  <a:cubicBezTo>
                    <a:pt x="529" y="2336"/>
                    <a:pt x="618" y="2358"/>
                    <a:pt x="713" y="2358"/>
                  </a:cubicBezTo>
                  <a:cubicBezTo>
                    <a:pt x="885" y="2358"/>
                    <a:pt x="1078" y="2284"/>
                    <a:pt x="1285" y="2284"/>
                  </a:cubicBezTo>
                  <a:cubicBezTo>
                    <a:pt x="1492" y="2284"/>
                    <a:pt x="1692" y="2358"/>
                    <a:pt x="1865" y="2358"/>
                  </a:cubicBezTo>
                  <a:cubicBezTo>
                    <a:pt x="1960" y="2358"/>
                    <a:pt x="2048" y="2336"/>
                    <a:pt x="2124" y="2266"/>
                  </a:cubicBezTo>
                  <a:cubicBezTo>
                    <a:pt x="2409" y="2016"/>
                    <a:pt x="2588" y="1677"/>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6"/>
            <p:cNvSpPr/>
            <p:nvPr/>
          </p:nvSpPr>
          <p:spPr>
            <a:xfrm>
              <a:off x="3974994"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64" y="999"/>
                    <a:pt x="1678" y="803"/>
                  </a:cubicBezTo>
                  <a:cubicBezTo>
                    <a:pt x="1571" y="107"/>
                    <a:pt x="1089" y="0"/>
                    <a:pt x="10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6"/>
            <p:cNvSpPr/>
            <p:nvPr/>
          </p:nvSpPr>
          <p:spPr>
            <a:xfrm>
              <a:off x="4014603" y="6253601"/>
              <a:ext cx="118943" cy="110180"/>
            </a:xfrm>
            <a:custGeom>
              <a:avLst/>
              <a:gdLst/>
              <a:ahLst/>
              <a:cxnLst/>
              <a:rect l="l" t="t" r="r" b="b"/>
              <a:pathLst>
                <a:path w="1018" h="943" extrusionOk="0">
                  <a:moveTo>
                    <a:pt x="502" y="0"/>
                  </a:moveTo>
                  <a:cubicBezTo>
                    <a:pt x="277" y="0"/>
                    <a:pt x="69" y="155"/>
                    <a:pt x="36" y="398"/>
                  </a:cubicBezTo>
                  <a:cubicBezTo>
                    <a:pt x="0" y="648"/>
                    <a:pt x="179" y="897"/>
                    <a:pt x="429" y="933"/>
                  </a:cubicBezTo>
                  <a:cubicBezTo>
                    <a:pt x="459" y="939"/>
                    <a:pt x="489" y="943"/>
                    <a:pt x="518" y="943"/>
                  </a:cubicBezTo>
                  <a:cubicBezTo>
                    <a:pt x="735" y="943"/>
                    <a:pt x="933" y="776"/>
                    <a:pt x="964" y="540"/>
                  </a:cubicBezTo>
                  <a:cubicBezTo>
                    <a:pt x="1017" y="291"/>
                    <a:pt x="839" y="41"/>
                    <a:pt x="571" y="5"/>
                  </a:cubicBezTo>
                  <a:cubicBezTo>
                    <a:pt x="548" y="2"/>
                    <a:pt x="525" y="0"/>
                    <a:pt x="5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6"/>
            <p:cNvSpPr/>
            <p:nvPr/>
          </p:nvSpPr>
          <p:spPr>
            <a:xfrm>
              <a:off x="3439166" y="5701646"/>
              <a:ext cx="677672" cy="675569"/>
            </a:xfrm>
            <a:custGeom>
              <a:avLst/>
              <a:gdLst/>
              <a:ahLst/>
              <a:cxnLst/>
              <a:rect l="l" t="t" r="r" b="b"/>
              <a:pathLst>
                <a:path w="5800" h="5782" extrusionOk="0">
                  <a:moveTo>
                    <a:pt x="2891" y="1"/>
                  </a:moveTo>
                  <a:cubicBezTo>
                    <a:pt x="1286" y="1"/>
                    <a:pt x="1" y="1286"/>
                    <a:pt x="1" y="2891"/>
                  </a:cubicBezTo>
                  <a:cubicBezTo>
                    <a:pt x="1" y="4497"/>
                    <a:pt x="1286" y="5782"/>
                    <a:pt x="2891" y="5782"/>
                  </a:cubicBezTo>
                  <a:cubicBezTo>
                    <a:pt x="4497" y="5782"/>
                    <a:pt x="5800" y="4497"/>
                    <a:pt x="5800" y="2891"/>
                  </a:cubicBezTo>
                  <a:cubicBezTo>
                    <a:pt x="5800" y="1286"/>
                    <a:pt x="4497" y="1"/>
                    <a:pt x="28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6"/>
            <p:cNvSpPr/>
            <p:nvPr/>
          </p:nvSpPr>
          <p:spPr>
            <a:xfrm>
              <a:off x="3776950" y="5701646"/>
              <a:ext cx="339888" cy="675569"/>
            </a:xfrm>
            <a:custGeom>
              <a:avLst/>
              <a:gdLst/>
              <a:ahLst/>
              <a:cxnLst/>
              <a:rect l="l" t="t" r="r" b="b"/>
              <a:pathLst>
                <a:path w="2909" h="5782" extrusionOk="0">
                  <a:moveTo>
                    <a:pt x="0" y="1"/>
                  </a:moveTo>
                  <a:lnTo>
                    <a:pt x="0" y="5782"/>
                  </a:lnTo>
                  <a:cubicBezTo>
                    <a:pt x="1606" y="5782"/>
                    <a:pt x="2909" y="4497"/>
                    <a:pt x="2909" y="2891"/>
                  </a:cubicBezTo>
                  <a:cubicBezTo>
                    <a:pt x="2909" y="1286"/>
                    <a:pt x="1606"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6"/>
            <p:cNvSpPr/>
            <p:nvPr/>
          </p:nvSpPr>
          <p:spPr>
            <a:xfrm>
              <a:off x="3658124" y="5949815"/>
              <a:ext cx="237769" cy="260670"/>
            </a:xfrm>
            <a:custGeom>
              <a:avLst/>
              <a:gdLst/>
              <a:ahLst/>
              <a:cxnLst/>
              <a:rect l="l" t="t" r="r" b="b"/>
              <a:pathLst>
                <a:path w="2035" h="2231" extrusionOk="0">
                  <a:moveTo>
                    <a:pt x="464" y="0"/>
                  </a:moveTo>
                  <a:lnTo>
                    <a:pt x="464" y="518"/>
                  </a:lnTo>
                  <a:cubicBezTo>
                    <a:pt x="464" y="1160"/>
                    <a:pt x="304" y="1249"/>
                    <a:pt x="143" y="1624"/>
                  </a:cubicBezTo>
                  <a:cubicBezTo>
                    <a:pt x="54" y="1874"/>
                    <a:pt x="0" y="2123"/>
                    <a:pt x="0" y="2231"/>
                  </a:cubicBezTo>
                  <a:lnTo>
                    <a:pt x="2034" y="2231"/>
                  </a:lnTo>
                  <a:cubicBezTo>
                    <a:pt x="2034" y="2123"/>
                    <a:pt x="1999" y="1874"/>
                    <a:pt x="1892" y="1624"/>
                  </a:cubicBezTo>
                  <a:cubicBezTo>
                    <a:pt x="1749" y="1249"/>
                    <a:pt x="1571" y="1160"/>
                    <a:pt x="1571" y="518"/>
                  </a:cubicBezTo>
                  <a:lnTo>
                    <a:pt x="15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6"/>
            <p:cNvSpPr/>
            <p:nvPr/>
          </p:nvSpPr>
          <p:spPr>
            <a:xfrm>
              <a:off x="3776950" y="5949815"/>
              <a:ext cx="118943" cy="260670"/>
            </a:xfrm>
            <a:custGeom>
              <a:avLst/>
              <a:gdLst/>
              <a:ahLst/>
              <a:cxnLst/>
              <a:rect l="l" t="t" r="r" b="b"/>
              <a:pathLst>
                <a:path w="1018" h="2231" extrusionOk="0">
                  <a:moveTo>
                    <a:pt x="0" y="0"/>
                  </a:moveTo>
                  <a:lnTo>
                    <a:pt x="0" y="2231"/>
                  </a:lnTo>
                  <a:lnTo>
                    <a:pt x="1017" y="2231"/>
                  </a:lnTo>
                  <a:cubicBezTo>
                    <a:pt x="1017" y="2123"/>
                    <a:pt x="982" y="1874"/>
                    <a:pt x="875" y="1624"/>
                  </a:cubicBezTo>
                  <a:cubicBezTo>
                    <a:pt x="732" y="1249"/>
                    <a:pt x="554" y="1160"/>
                    <a:pt x="554" y="518"/>
                  </a:cubicBezTo>
                  <a:lnTo>
                    <a:pt x="5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6"/>
            <p:cNvSpPr/>
            <p:nvPr/>
          </p:nvSpPr>
          <p:spPr>
            <a:xfrm>
              <a:off x="3695630" y="5778877"/>
              <a:ext cx="162758" cy="135534"/>
            </a:xfrm>
            <a:custGeom>
              <a:avLst/>
              <a:gdLst/>
              <a:ahLst/>
              <a:cxnLst/>
              <a:rect l="l" t="t" r="r" b="b"/>
              <a:pathLst>
                <a:path w="1393" h="1160" extrusionOk="0">
                  <a:moveTo>
                    <a:pt x="696" y="0"/>
                  </a:moveTo>
                  <a:lnTo>
                    <a:pt x="411" y="464"/>
                  </a:lnTo>
                  <a:lnTo>
                    <a:pt x="1" y="179"/>
                  </a:lnTo>
                  <a:lnTo>
                    <a:pt x="232" y="1160"/>
                  </a:lnTo>
                  <a:lnTo>
                    <a:pt x="1160" y="1160"/>
                  </a:lnTo>
                  <a:lnTo>
                    <a:pt x="1392" y="179"/>
                  </a:lnTo>
                  <a:lnTo>
                    <a:pt x="1392" y="179"/>
                  </a:lnTo>
                  <a:lnTo>
                    <a:pt x="1000" y="464"/>
                  </a:lnTo>
                  <a:lnTo>
                    <a:pt x="6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6"/>
            <p:cNvSpPr/>
            <p:nvPr/>
          </p:nvSpPr>
          <p:spPr>
            <a:xfrm>
              <a:off x="3776950" y="5778877"/>
              <a:ext cx="81437" cy="135534"/>
            </a:xfrm>
            <a:custGeom>
              <a:avLst/>
              <a:gdLst/>
              <a:ahLst/>
              <a:cxnLst/>
              <a:rect l="l" t="t" r="r" b="b"/>
              <a:pathLst>
                <a:path w="697" h="1160" extrusionOk="0">
                  <a:moveTo>
                    <a:pt x="0" y="0"/>
                  </a:moveTo>
                  <a:lnTo>
                    <a:pt x="0" y="1160"/>
                  </a:lnTo>
                  <a:lnTo>
                    <a:pt x="464" y="1160"/>
                  </a:lnTo>
                  <a:lnTo>
                    <a:pt x="696" y="179"/>
                  </a:lnTo>
                  <a:lnTo>
                    <a:pt x="696" y="179"/>
                  </a:lnTo>
                  <a:lnTo>
                    <a:pt x="304" y="464"/>
                  </a:lnTo>
                  <a:lnTo>
                    <a:pt x="90" y="143"/>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6"/>
            <p:cNvSpPr/>
            <p:nvPr/>
          </p:nvSpPr>
          <p:spPr>
            <a:xfrm>
              <a:off x="3666420" y="5891395"/>
              <a:ext cx="221178" cy="81437"/>
            </a:xfrm>
            <a:custGeom>
              <a:avLst/>
              <a:gdLst/>
              <a:ahLst/>
              <a:cxnLst/>
              <a:rect l="l" t="t" r="r" b="b"/>
              <a:pathLst>
                <a:path w="1893" h="697" extrusionOk="0">
                  <a:moveTo>
                    <a:pt x="1" y="1"/>
                  </a:moveTo>
                  <a:lnTo>
                    <a:pt x="1" y="696"/>
                  </a:lnTo>
                  <a:lnTo>
                    <a:pt x="1892" y="696"/>
                  </a:lnTo>
                  <a:lnTo>
                    <a:pt x="18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6"/>
            <p:cNvSpPr/>
            <p:nvPr/>
          </p:nvSpPr>
          <p:spPr>
            <a:xfrm>
              <a:off x="3776950" y="5891395"/>
              <a:ext cx="110647" cy="81437"/>
            </a:xfrm>
            <a:custGeom>
              <a:avLst/>
              <a:gdLst/>
              <a:ahLst/>
              <a:cxnLst/>
              <a:rect l="l" t="t" r="r" b="b"/>
              <a:pathLst>
                <a:path w="947" h="697" extrusionOk="0">
                  <a:moveTo>
                    <a:pt x="0" y="1"/>
                  </a:moveTo>
                  <a:lnTo>
                    <a:pt x="0" y="696"/>
                  </a:lnTo>
                  <a:lnTo>
                    <a:pt x="946" y="696"/>
                  </a:lnTo>
                  <a:lnTo>
                    <a:pt x="9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6"/>
            <p:cNvSpPr/>
            <p:nvPr/>
          </p:nvSpPr>
          <p:spPr>
            <a:xfrm>
              <a:off x="3614309" y="6158259"/>
              <a:ext cx="323296" cy="81437"/>
            </a:xfrm>
            <a:custGeom>
              <a:avLst/>
              <a:gdLst/>
              <a:ahLst/>
              <a:cxnLst/>
              <a:rect l="l" t="t" r="r" b="b"/>
              <a:pathLst>
                <a:path w="2767" h="697" extrusionOk="0">
                  <a:moveTo>
                    <a:pt x="1" y="0"/>
                  </a:moveTo>
                  <a:lnTo>
                    <a:pt x="1" y="696"/>
                  </a:lnTo>
                  <a:lnTo>
                    <a:pt x="2766" y="696"/>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6"/>
            <p:cNvSpPr/>
            <p:nvPr/>
          </p:nvSpPr>
          <p:spPr>
            <a:xfrm>
              <a:off x="3776950" y="6158259"/>
              <a:ext cx="160655" cy="81437"/>
            </a:xfrm>
            <a:custGeom>
              <a:avLst/>
              <a:gdLst/>
              <a:ahLst/>
              <a:cxnLst/>
              <a:rect l="l" t="t" r="r" b="b"/>
              <a:pathLst>
                <a:path w="1375" h="697" extrusionOk="0">
                  <a:moveTo>
                    <a:pt x="0" y="0"/>
                  </a:moveTo>
                  <a:lnTo>
                    <a:pt x="0" y="696"/>
                  </a:lnTo>
                  <a:lnTo>
                    <a:pt x="1374" y="696"/>
                  </a:lnTo>
                  <a:lnTo>
                    <a:pt x="13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89277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5" name="Google Shape;2875;p70"/>
          <p:cNvSpPr txBox="1">
            <a:spLocks noGrp="1"/>
          </p:cNvSpPr>
          <p:nvPr>
            <p:ph type="subTitle" idx="1"/>
          </p:nvPr>
        </p:nvSpPr>
        <p:spPr>
          <a:xfrm>
            <a:off x="1787700" y="1798925"/>
            <a:ext cx="5568600" cy="110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latin typeface="Cinzel" panose="020B0604020202020204" charset="0"/>
                <a:hlinkClick r:id="rId3"/>
              </a:rPr>
              <a:t>https://oneal-project.org/</a:t>
            </a:r>
            <a:r>
              <a:rPr lang="en-US" sz="3200" dirty="0">
                <a:latin typeface="Cinzel" panose="020B0604020202020204" charset="0"/>
              </a:rPr>
              <a:t> </a:t>
            </a:r>
            <a:endParaRPr dirty="0">
              <a:latin typeface="Cinzel" panose="020B0604020202020204" charset="0"/>
            </a:endParaRPr>
          </a:p>
        </p:txBody>
      </p:sp>
      <p:sp>
        <p:nvSpPr>
          <p:cNvPr id="2876" name="Google Shape;2876;p70"/>
          <p:cNvSpPr txBox="1">
            <a:spLocks noGrp="1"/>
          </p:cNvSpPr>
          <p:nvPr>
            <p:ph type="title"/>
          </p:nvPr>
        </p:nvSpPr>
        <p:spPr>
          <a:xfrm>
            <a:off x="1787700" y="540000"/>
            <a:ext cx="5568600" cy="13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inzel" panose="020B0604020202020204" charset="0"/>
              </a:rPr>
              <a:t>THANKS!</a:t>
            </a:r>
            <a:endParaRPr>
              <a:latin typeface="Cinzel" panose="020B0604020202020204" charset="0"/>
            </a:endParaRPr>
          </a:p>
        </p:txBody>
      </p:sp>
      <p:grpSp>
        <p:nvGrpSpPr>
          <p:cNvPr id="2880" name="Google Shape;2880;p70"/>
          <p:cNvGrpSpPr/>
          <p:nvPr/>
        </p:nvGrpSpPr>
        <p:grpSpPr>
          <a:xfrm>
            <a:off x="3572524" y="3167535"/>
            <a:ext cx="276012" cy="275991"/>
            <a:chOff x="3368074" y="3882537"/>
            <a:chExt cx="215298" cy="215298"/>
          </a:xfrm>
        </p:grpSpPr>
        <p:sp>
          <p:nvSpPr>
            <p:cNvPr id="2881" name="Google Shape;2881;p70"/>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882" name="Google Shape;2882;p70"/>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883" name="Google Shape;2883;p70"/>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sp>
        <p:nvSpPr>
          <p:cNvPr id="2888" name="Google Shape;2888;p70"/>
          <p:cNvSpPr/>
          <p:nvPr/>
        </p:nvSpPr>
        <p:spPr>
          <a:xfrm>
            <a:off x="5302440" y="3186482"/>
            <a:ext cx="291511" cy="238097"/>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ONEAL = Open Negotiation Education for Academic Libraries</a:t>
            </a:r>
          </a:p>
          <a:p>
            <a:pPr marL="0" lvl="0" indent="0" algn="l" rtl="0">
              <a:spcBef>
                <a:spcPts val="0"/>
              </a:spcBef>
              <a:spcAft>
                <a:spcPts val="0"/>
              </a:spcAft>
              <a:buNone/>
            </a:pPr>
            <a:endParaRPr lang="en" dirty="0">
              <a:latin typeface="Cinzel" panose="020B0604020202020204" charset="0"/>
            </a:endParaRPr>
          </a:p>
          <a:p>
            <a:pPr marL="0" lvl="0" indent="0" algn="l" rtl="0">
              <a:spcBef>
                <a:spcPts val="0"/>
              </a:spcBef>
              <a:spcAft>
                <a:spcPts val="0"/>
              </a:spcAft>
              <a:buNone/>
            </a:pPr>
            <a:r>
              <a:rPr lang="en" dirty="0">
                <a:latin typeface="Cinzel" panose="020B0604020202020204" charset="0"/>
              </a:rPr>
              <a:t>An IMLS funded project to teach negotiation skills to academic library workers who work with vendors</a:t>
            </a:r>
            <a:endParaRPr dirty="0">
              <a:latin typeface="Cinzel" panose="020B0604020202020204" charset="0"/>
            </a:endParaRPr>
          </a:p>
        </p:txBody>
      </p:sp>
      <p:cxnSp>
        <p:nvCxnSpPr>
          <p:cNvPr id="1802" name="Google Shape;1802;p45"/>
          <p:cNvCxnSpPr/>
          <p:nvPr/>
        </p:nvCxnSpPr>
        <p:spPr>
          <a:xfrm>
            <a:off x="1177200" y="2263350"/>
            <a:ext cx="3779100" cy="219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125772" y="110908"/>
            <a:ext cx="1062244" cy="1015934"/>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16" name="Google Shape;1816;p45"/>
          <p:cNvPicPr preferRelativeResize="0">
            <a:picLocks noGrp="1"/>
          </p:cNvPicPr>
          <p:nvPr>
            <p:ph type="pic" idx="2"/>
          </p:nvPr>
        </p:nvPicPr>
        <p:blipFill rotWithShape="1">
          <a:blip r:embed="rId3">
            <a:alphaModFix/>
          </a:blip>
          <a:srcRect l="855" r="845"/>
          <a:stretch/>
        </p:blipFill>
        <p:spPr>
          <a:xfrm>
            <a:off x="6064599" y="1541538"/>
            <a:ext cx="2366177" cy="2407173"/>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55"/>
          <p:cNvSpPr txBox="1">
            <a:spLocks noGrp="1"/>
          </p:cNvSpPr>
          <p:nvPr>
            <p:ph type="subTitle" idx="1"/>
          </p:nvPr>
        </p:nvSpPr>
        <p:spPr>
          <a:xfrm>
            <a:off x="2423080" y="100614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inzel" panose="020B0604020202020204" charset="0"/>
              </a:rPr>
              <a:t>Average attendance to three community forums in Fall 2022</a:t>
            </a:r>
            <a:endParaRPr dirty="0">
              <a:latin typeface="Cinzel" panose="020B0604020202020204" charset="0"/>
            </a:endParaRPr>
          </a:p>
        </p:txBody>
      </p:sp>
      <p:sp>
        <p:nvSpPr>
          <p:cNvPr id="2247" name="Google Shape;2247;p55"/>
          <p:cNvSpPr txBox="1">
            <a:spLocks noGrp="1"/>
          </p:cNvSpPr>
          <p:nvPr>
            <p:ph type="title"/>
          </p:nvPr>
        </p:nvSpPr>
        <p:spPr>
          <a:xfrm>
            <a:off x="2468849" y="500824"/>
            <a:ext cx="4206300"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Cinzel" panose="020B0604020202020204" charset="0"/>
              </a:rPr>
              <a:t>93 attendees</a:t>
            </a:r>
            <a:endParaRPr dirty="0">
              <a:latin typeface="Cinzel" panose="020B0604020202020204" charset="0"/>
            </a:endParaRPr>
          </a:p>
        </p:txBody>
      </p:sp>
      <p:sp>
        <p:nvSpPr>
          <p:cNvPr id="2248" name="Google Shape;2248;p55"/>
          <p:cNvSpPr txBox="1">
            <a:spLocks noGrp="1"/>
          </p:cNvSpPr>
          <p:nvPr>
            <p:ph type="title" idx="2"/>
          </p:nvPr>
        </p:nvSpPr>
        <p:spPr>
          <a:xfrm>
            <a:off x="1467419" y="1489224"/>
            <a:ext cx="611762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Cinzel" panose="020B0604020202020204" charset="0"/>
              </a:rPr>
              <a:t>20 library workers</a:t>
            </a:r>
            <a:endParaRPr dirty="0">
              <a:latin typeface="Cinzel" panose="020B0604020202020204" charset="0"/>
            </a:endParaRPr>
          </a:p>
        </p:txBody>
      </p:sp>
      <p:sp>
        <p:nvSpPr>
          <p:cNvPr id="2249" name="Google Shape;2249;p55"/>
          <p:cNvSpPr txBox="1">
            <a:spLocks noGrp="1"/>
          </p:cNvSpPr>
          <p:nvPr>
            <p:ph type="subTitle" idx="3"/>
          </p:nvPr>
        </p:nvSpPr>
        <p:spPr>
          <a:xfrm>
            <a:off x="1701209" y="2030118"/>
            <a:ext cx="5513984"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inzel" panose="020B0604020202020204" charset="0"/>
              </a:rPr>
              <a:t>Participated in Curriculum Planning Workshop in November 2022</a:t>
            </a:r>
            <a:endParaRPr dirty="0">
              <a:latin typeface="Cinzel" panose="020B0604020202020204" charset="0"/>
            </a:endParaRPr>
          </a:p>
        </p:txBody>
      </p:sp>
      <p:sp>
        <p:nvSpPr>
          <p:cNvPr id="2250" name="Google Shape;2250;p55"/>
          <p:cNvSpPr txBox="1">
            <a:spLocks noGrp="1"/>
          </p:cNvSpPr>
          <p:nvPr>
            <p:ph type="title" idx="4"/>
          </p:nvPr>
        </p:nvSpPr>
        <p:spPr>
          <a:xfrm>
            <a:off x="2057353" y="2578254"/>
            <a:ext cx="502929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Cinzel" panose="020B0604020202020204" charset="0"/>
              </a:rPr>
              <a:t>35 interviewees </a:t>
            </a:r>
            <a:endParaRPr dirty="0">
              <a:latin typeface="Cinzel" panose="020B0604020202020204" charset="0"/>
            </a:endParaRPr>
          </a:p>
        </p:txBody>
      </p:sp>
      <p:sp>
        <p:nvSpPr>
          <p:cNvPr id="2251" name="Google Shape;2251;p55"/>
          <p:cNvSpPr txBox="1">
            <a:spLocks noGrp="1"/>
          </p:cNvSpPr>
          <p:nvPr>
            <p:ph type="subTitle" idx="5"/>
          </p:nvPr>
        </p:nvSpPr>
        <p:spPr>
          <a:xfrm>
            <a:off x="2298729" y="309226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inzel" panose="020B0604020202020204" charset="0"/>
              </a:rPr>
              <a:t>Qualitative research study in Spring 2023</a:t>
            </a:r>
            <a:endParaRPr dirty="0">
              <a:latin typeface="Cinzel" panose="020B0604020202020204" charset="0"/>
            </a:endParaRPr>
          </a:p>
        </p:txBody>
      </p:sp>
      <p:grpSp>
        <p:nvGrpSpPr>
          <p:cNvPr id="2252" name="Google Shape;2252;p55"/>
          <p:cNvGrpSpPr/>
          <p:nvPr/>
        </p:nvGrpSpPr>
        <p:grpSpPr>
          <a:xfrm>
            <a:off x="384492" y="534909"/>
            <a:ext cx="959928" cy="1477903"/>
            <a:chOff x="6641608" y="5903753"/>
            <a:chExt cx="704379" cy="1084540"/>
          </a:xfrm>
        </p:grpSpPr>
        <p:sp>
          <p:nvSpPr>
            <p:cNvPr id="2253" name="Google Shape;2253;p55"/>
            <p:cNvSpPr/>
            <p:nvPr/>
          </p:nvSpPr>
          <p:spPr>
            <a:xfrm>
              <a:off x="6772543" y="6283799"/>
              <a:ext cx="442509" cy="489684"/>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5"/>
            <p:cNvSpPr/>
            <p:nvPr/>
          </p:nvSpPr>
          <p:spPr>
            <a:xfrm>
              <a:off x="6993735" y="6283799"/>
              <a:ext cx="221314" cy="489684"/>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5"/>
            <p:cNvSpPr/>
            <p:nvPr/>
          </p:nvSpPr>
          <p:spPr>
            <a:xfrm>
              <a:off x="6841259" y="5953215"/>
              <a:ext cx="305075" cy="253447"/>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5"/>
            <p:cNvSpPr/>
            <p:nvPr/>
          </p:nvSpPr>
          <p:spPr>
            <a:xfrm>
              <a:off x="6993735" y="5953215"/>
              <a:ext cx="152597" cy="253447"/>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5"/>
            <p:cNvSpPr/>
            <p:nvPr/>
          </p:nvSpPr>
          <p:spPr>
            <a:xfrm>
              <a:off x="6826216" y="6185117"/>
              <a:ext cx="332995" cy="128889"/>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5"/>
            <p:cNvSpPr/>
            <p:nvPr/>
          </p:nvSpPr>
          <p:spPr>
            <a:xfrm>
              <a:off x="6993735" y="6185117"/>
              <a:ext cx="165474" cy="128889"/>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5"/>
            <p:cNvSpPr/>
            <p:nvPr/>
          </p:nvSpPr>
          <p:spPr>
            <a:xfrm>
              <a:off x="6693116" y="6762648"/>
              <a:ext cx="603530" cy="98924"/>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5"/>
            <p:cNvSpPr/>
            <p:nvPr/>
          </p:nvSpPr>
          <p:spPr>
            <a:xfrm>
              <a:off x="6993735" y="6762648"/>
              <a:ext cx="302908" cy="98924"/>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5"/>
            <p:cNvSpPr/>
            <p:nvPr/>
          </p:nvSpPr>
          <p:spPr>
            <a:xfrm>
              <a:off x="6641608" y="6857118"/>
              <a:ext cx="704379" cy="131176"/>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5"/>
            <p:cNvSpPr/>
            <p:nvPr/>
          </p:nvSpPr>
          <p:spPr>
            <a:xfrm>
              <a:off x="6993735" y="6857118"/>
              <a:ext cx="352250" cy="131176"/>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5"/>
            <p:cNvSpPr/>
            <p:nvPr/>
          </p:nvSpPr>
          <p:spPr>
            <a:xfrm>
              <a:off x="6950772" y="5903753"/>
              <a:ext cx="86047" cy="86047"/>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5"/>
            <p:cNvSpPr/>
            <p:nvPr/>
          </p:nvSpPr>
          <p:spPr>
            <a:xfrm>
              <a:off x="6806961" y="5958750"/>
              <a:ext cx="88093" cy="79067"/>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5"/>
            <p:cNvSpPr/>
            <p:nvPr/>
          </p:nvSpPr>
          <p:spPr>
            <a:xfrm>
              <a:off x="7094703" y="5959111"/>
              <a:ext cx="85926" cy="78465"/>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5"/>
            <p:cNvSpPr/>
            <p:nvPr/>
          </p:nvSpPr>
          <p:spPr>
            <a:xfrm>
              <a:off x="6993735" y="5903753"/>
              <a:ext cx="43084" cy="86047"/>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7" name="Google Shape;2267;p55"/>
          <p:cNvGrpSpPr/>
          <p:nvPr/>
        </p:nvGrpSpPr>
        <p:grpSpPr>
          <a:xfrm>
            <a:off x="7215193" y="2464424"/>
            <a:ext cx="1021000" cy="1481300"/>
            <a:chOff x="5119713" y="7171887"/>
            <a:chExt cx="804888" cy="1164727"/>
          </a:xfrm>
        </p:grpSpPr>
        <p:sp>
          <p:nvSpPr>
            <p:cNvPr id="2268" name="Google Shape;2268;p55"/>
            <p:cNvSpPr/>
            <p:nvPr/>
          </p:nvSpPr>
          <p:spPr>
            <a:xfrm>
              <a:off x="5259518" y="7531725"/>
              <a:ext cx="525515" cy="5551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5"/>
            <p:cNvSpPr/>
            <p:nvPr/>
          </p:nvSpPr>
          <p:spPr>
            <a:xfrm>
              <a:off x="5522037" y="7531725"/>
              <a:ext cx="262995" cy="5551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5"/>
            <p:cNvSpPr/>
            <p:nvPr/>
          </p:nvSpPr>
          <p:spPr>
            <a:xfrm>
              <a:off x="5179053" y="8014515"/>
              <a:ext cx="686445" cy="16971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5"/>
            <p:cNvSpPr/>
            <p:nvPr/>
          </p:nvSpPr>
          <p:spPr>
            <a:xfrm>
              <a:off x="5522037" y="8014515"/>
              <a:ext cx="343460" cy="16971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5"/>
            <p:cNvSpPr/>
            <p:nvPr/>
          </p:nvSpPr>
          <p:spPr>
            <a:xfrm>
              <a:off x="5119713" y="8179717"/>
              <a:ext cx="804888" cy="156897"/>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5"/>
            <p:cNvSpPr/>
            <p:nvPr/>
          </p:nvSpPr>
          <p:spPr>
            <a:xfrm>
              <a:off x="5522037" y="8179717"/>
              <a:ext cx="402563" cy="156897"/>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5"/>
            <p:cNvSpPr/>
            <p:nvPr/>
          </p:nvSpPr>
          <p:spPr>
            <a:xfrm>
              <a:off x="5293460" y="7362250"/>
              <a:ext cx="453358" cy="178259"/>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5"/>
            <p:cNvSpPr/>
            <p:nvPr/>
          </p:nvSpPr>
          <p:spPr>
            <a:xfrm>
              <a:off x="5522037" y="7362250"/>
              <a:ext cx="224780" cy="178259"/>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5"/>
            <p:cNvSpPr/>
            <p:nvPr/>
          </p:nvSpPr>
          <p:spPr>
            <a:xfrm>
              <a:off x="5259518" y="7171887"/>
              <a:ext cx="525515" cy="203420"/>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5"/>
            <p:cNvSpPr/>
            <p:nvPr/>
          </p:nvSpPr>
          <p:spPr>
            <a:xfrm>
              <a:off x="5522037" y="7171887"/>
              <a:ext cx="262995" cy="203420"/>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2250;p55">
            <a:extLst>
              <a:ext uri="{FF2B5EF4-FFF2-40B4-BE49-F238E27FC236}">
                <a16:creationId xmlns:a16="http://schemas.microsoft.com/office/drawing/2014/main" id="{91552196-A702-80FD-5F0F-66E27146BDB3}"/>
              </a:ext>
            </a:extLst>
          </p:cNvPr>
          <p:cNvSpPr txBox="1">
            <a:spLocks/>
          </p:cNvSpPr>
          <p:nvPr/>
        </p:nvSpPr>
        <p:spPr>
          <a:xfrm>
            <a:off x="2094670" y="3640757"/>
            <a:ext cx="5029293" cy="640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Vollkorn"/>
              <a:buNone/>
              <a:defRPr sz="5000" b="1" i="0" u="none" strike="noStrike" cap="none">
                <a:solidFill>
                  <a:schemeClr val="accent3"/>
                </a:solidFill>
                <a:latin typeface="Vollkorn"/>
                <a:ea typeface="Vollkorn"/>
                <a:cs typeface="Vollkorn"/>
                <a:sym typeface="Vollkorn"/>
              </a:defRPr>
            </a:lvl1pPr>
            <a:lvl2pPr marR="0" lvl="1"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2pPr>
            <a:lvl3pPr marR="0" lvl="2"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3pPr>
            <a:lvl4pPr marR="0" lvl="3"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4pPr>
            <a:lvl5pPr marR="0" lvl="4"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5pPr>
            <a:lvl6pPr marR="0" lvl="5"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6pPr>
            <a:lvl7pPr marR="0" lvl="6"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7pPr>
            <a:lvl8pPr marR="0" lvl="7"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8pPr>
            <a:lvl9pPr marR="0" lvl="8"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9pPr>
          </a:lstStyle>
          <a:p>
            <a:r>
              <a:rPr lang="en-US" dirty="0">
                <a:latin typeface="Cinzel" panose="020B0604020202020204" charset="0"/>
              </a:rPr>
              <a:t>26 pilot testers </a:t>
            </a:r>
          </a:p>
        </p:txBody>
      </p:sp>
      <p:sp>
        <p:nvSpPr>
          <p:cNvPr id="5" name="Google Shape;2251;p55">
            <a:extLst>
              <a:ext uri="{FF2B5EF4-FFF2-40B4-BE49-F238E27FC236}">
                <a16:creationId xmlns:a16="http://schemas.microsoft.com/office/drawing/2014/main" id="{963D97D2-590A-CF48-8574-B8529323B9C6}"/>
              </a:ext>
            </a:extLst>
          </p:cNvPr>
          <p:cNvSpPr txBox="1">
            <a:spLocks/>
          </p:cNvSpPr>
          <p:nvPr/>
        </p:nvSpPr>
        <p:spPr>
          <a:xfrm>
            <a:off x="2120778" y="4090702"/>
            <a:ext cx="4932152" cy="365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chemeClr val="dk1"/>
                </a:solidFill>
                <a:latin typeface="Vollkorn"/>
                <a:ea typeface="Vollkorn"/>
                <a:cs typeface="Vollkorn"/>
                <a:sym typeface="Vollkorn"/>
              </a:defRPr>
            </a:lvl1pPr>
            <a:lvl2pPr marL="914400" marR="0" lvl="1"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2pPr>
            <a:lvl3pPr marL="1371600" marR="0" lvl="2"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0" indent="0"/>
            <a:r>
              <a:rPr lang="en-US" dirty="0">
                <a:latin typeface="Cinzel" panose="020B0604020202020204" charset="0"/>
              </a:rPr>
              <a:t>Completed the Foundations curriculum in Fall 2023</a:t>
            </a:r>
          </a:p>
        </p:txBody>
      </p:sp>
    </p:spTree>
    <p:extLst>
      <p:ext uri="{BB962C8B-B14F-4D97-AF65-F5344CB8AC3E}">
        <p14:creationId xmlns:p14="http://schemas.microsoft.com/office/powerpoint/2010/main" val="1460757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43"/>
        <p:cNvGrpSpPr/>
        <p:nvPr/>
      </p:nvGrpSpPr>
      <p:grpSpPr>
        <a:xfrm>
          <a:off x="0" y="0"/>
          <a:ext cx="0" cy="0"/>
          <a:chOff x="0" y="0"/>
          <a:chExt cx="0" cy="0"/>
        </a:xfrm>
      </p:grpSpPr>
      <p:sp>
        <p:nvSpPr>
          <p:cNvPr id="2644" name="Google Shape;2644;p6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Timeline</a:t>
            </a:r>
            <a:endParaRPr dirty="0"/>
          </a:p>
        </p:txBody>
      </p:sp>
      <p:sp>
        <p:nvSpPr>
          <p:cNvPr id="2645" name="Google Shape;2645;p64"/>
          <p:cNvSpPr txBox="1"/>
          <p:nvPr/>
        </p:nvSpPr>
        <p:spPr>
          <a:xfrm>
            <a:off x="1094063" y="1921048"/>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Community forums &amp; curriculum planning</a:t>
            </a:r>
            <a:endParaRPr dirty="0">
              <a:solidFill>
                <a:schemeClr val="dk1"/>
              </a:solidFill>
              <a:latin typeface="Cinzel" panose="020B0604020202020204" charset="0"/>
              <a:ea typeface="Vollkorn"/>
              <a:cs typeface="Vollkorn"/>
              <a:sym typeface="Vollkorn"/>
            </a:endParaRPr>
          </a:p>
        </p:txBody>
      </p:sp>
      <p:sp>
        <p:nvSpPr>
          <p:cNvPr id="2646" name="Google Shape;2646;p64"/>
          <p:cNvSpPr txBox="1"/>
          <p:nvPr/>
        </p:nvSpPr>
        <p:spPr>
          <a:xfrm>
            <a:off x="1094063" y="1383925"/>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Cinzel" panose="020B0604020202020204" charset="0"/>
                <a:ea typeface="Vollkorn"/>
                <a:cs typeface="Vollkorn"/>
                <a:sym typeface="Vollkorn"/>
              </a:rPr>
              <a:t>Aug-Dec</a:t>
            </a:r>
            <a:r>
              <a:rPr lang="en" sz="1800" b="1" dirty="0">
                <a:solidFill>
                  <a:schemeClr val="dk1"/>
                </a:solidFill>
                <a:latin typeface="Cinzel" panose="020B0604020202020204" charset="0"/>
                <a:ea typeface="Vollkorn"/>
                <a:cs typeface="Vollkorn"/>
                <a:sym typeface="Vollkorn"/>
              </a:rPr>
              <a:t> ‘22</a:t>
            </a:r>
            <a:endParaRPr sz="1800" b="1" dirty="0">
              <a:solidFill>
                <a:schemeClr val="dk1"/>
              </a:solidFill>
              <a:latin typeface="Cinzel" panose="020B0604020202020204" charset="0"/>
              <a:ea typeface="Vollkorn"/>
              <a:cs typeface="Vollkorn"/>
              <a:sym typeface="Vollkorn"/>
            </a:endParaRPr>
          </a:p>
        </p:txBody>
      </p:sp>
      <p:sp>
        <p:nvSpPr>
          <p:cNvPr id="2647" name="Google Shape;2647;p64"/>
          <p:cNvSpPr txBox="1"/>
          <p:nvPr/>
        </p:nvSpPr>
        <p:spPr>
          <a:xfrm>
            <a:off x="3347213" y="1881823"/>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Interview study, curriculum drafting</a:t>
            </a:r>
            <a:endParaRPr dirty="0">
              <a:solidFill>
                <a:schemeClr val="dk1"/>
              </a:solidFill>
              <a:latin typeface="Cinzel" panose="020B0604020202020204" charset="0"/>
              <a:ea typeface="Vollkorn"/>
              <a:cs typeface="Vollkorn"/>
              <a:sym typeface="Vollkorn"/>
            </a:endParaRPr>
          </a:p>
        </p:txBody>
      </p:sp>
      <p:sp>
        <p:nvSpPr>
          <p:cNvPr id="2648" name="Google Shape;2648;p64"/>
          <p:cNvSpPr txBox="1"/>
          <p:nvPr/>
        </p:nvSpPr>
        <p:spPr>
          <a:xfrm>
            <a:off x="3452813" y="1383924"/>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Cinzel" panose="020B0604020202020204" charset="0"/>
                <a:ea typeface="Vollkorn"/>
                <a:cs typeface="Vollkorn"/>
                <a:sym typeface="Vollkorn"/>
              </a:rPr>
              <a:t>Jan-Aug‘23</a:t>
            </a:r>
            <a:endParaRPr sz="2000" b="1" dirty="0">
              <a:solidFill>
                <a:schemeClr val="dk1"/>
              </a:solidFill>
              <a:latin typeface="Cinzel" panose="020B0604020202020204" charset="0"/>
              <a:ea typeface="Vollkorn"/>
              <a:cs typeface="Vollkorn"/>
              <a:sym typeface="Vollkorn"/>
            </a:endParaRPr>
          </a:p>
        </p:txBody>
      </p:sp>
      <p:sp>
        <p:nvSpPr>
          <p:cNvPr id="2649" name="Google Shape;2649;p64"/>
          <p:cNvSpPr txBox="1"/>
          <p:nvPr/>
        </p:nvSpPr>
        <p:spPr>
          <a:xfrm>
            <a:off x="5757782" y="1844872"/>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Pilot study &amp; revisions</a:t>
            </a:r>
            <a:endParaRPr dirty="0">
              <a:solidFill>
                <a:schemeClr val="dk1"/>
              </a:solidFill>
              <a:latin typeface="Cinzel" panose="020B0604020202020204" charset="0"/>
              <a:ea typeface="Vollkorn"/>
              <a:cs typeface="Vollkorn"/>
              <a:sym typeface="Vollkorn"/>
            </a:endParaRPr>
          </a:p>
        </p:txBody>
      </p:sp>
      <p:sp>
        <p:nvSpPr>
          <p:cNvPr id="2650" name="Google Shape;2650;p64"/>
          <p:cNvSpPr txBox="1"/>
          <p:nvPr/>
        </p:nvSpPr>
        <p:spPr>
          <a:xfrm>
            <a:off x="5757782" y="1388663"/>
            <a:ext cx="2231661"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Cinzel" panose="020B0604020202020204" charset="0"/>
                <a:ea typeface="Vollkorn"/>
                <a:cs typeface="Vollkorn"/>
                <a:sym typeface="Vollkorn"/>
              </a:rPr>
              <a:t>Sep ‘23 – Mar ‘24</a:t>
            </a:r>
            <a:endParaRPr sz="2000" b="1" dirty="0">
              <a:solidFill>
                <a:schemeClr val="dk1"/>
              </a:solidFill>
              <a:latin typeface="Cinzel" panose="020B0604020202020204" charset="0"/>
              <a:ea typeface="Vollkorn"/>
              <a:cs typeface="Vollkorn"/>
              <a:sym typeface="Vollkorn"/>
            </a:endParaRPr>
          </a:p>
        </p:txBody>
      </p:sp>
      <p:sp>
        <p:nvSpPr>
          <p:cNvPr id="2651" name="Google Shape;2651;p64"/>
          <p:cNvSpPr txBox="1"/>
          <p:nvPr/>
        </p:nvSpPr>
        <p:spPr>
          <a:xfrm>
            <a:off x="973764" y="3671472"/>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Launch foundations module curriculum &amp; outreach</a:t>
            </a:r>
            <a:endParaRPr dirty="0">
              <a:solidFill>
                <a:schemeClr val="dk1"/>
              </a:solidFill>
              <a:latin typeface="Cinzel" panose="020B0604020202020204" charset="0"/>
              <a:ea typeface="Vollkorn"/>
              <a:cs typeface="Vollkorn"/>
              <a:sym typeface="Vollkorn"/>
            </a:endParaRPr>
          </a:p>
        </p:txBody>
      </p:sp>
      <p:sp>
        <p:nvSpPr>
          <p:cNvPr id="2652" name="Google Shape;2652;p64"/>
          <p:cNvSpPr txBox="1"/>
          <p:nvPr/>
        </p:nvSpPr>
        <p:spPr>
          <a:xfrm>
            <a:off x="1058648" y="3215074"/>
            <a:ext cx="1849162"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Cinzel" panose="020B0604020202020204" charset="0"/>
                <a:ea typeface="Vollkorn"/>
                <a:cs typeface="Vollkorn"/>
                <a:sym typeface="Vollkorn"/>
              </a:rPr>
              <a:t>Mar–Aug ‘24</a:t>
            </a:r>
            <a:endParaRPr sz="2000" b="1" dirty="0">
              <a:solidFill>
                <a:schemeClr val="dk1"/>
              </a:solidFill>
              <a:latin typeface="Cinzel" panose="020B0604020202020204" charset="0"/>
              <a:ea typeface="Vollkorn"/>
              <a:cs typeface="Vollkorn"/>
              <a:sym typeface="Vollkorn"/>
            </a:endParaRPr>
          </a:p>
        </p:txBody>
      </p:sp>
      <p:sp>
        <p:nvSpPr>
          <p:cNvPr id="2653" name="Google Shape;2653;p64"/>
          <p:cNvSpPr txBox="1"/>
          <p:nvPr/>
        </p:nvSpPr>
        <p:spPr>
          <a:xfrm>
            <a:off x="3611850" y="3688211"/>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Development of Strategies Module and Privacy/ Surveillance lesson (issues module)</a:t>
            </a:r>
            <a:endParaRPr dirty="0">
              <a:solidFill>
                <a:schemeClr val="dk1"/>
              </a:solidFill>
              <a:latin typeface="Cinzel" panose="020B0604020202020204" charset="0"/>
              <a:ea typeface="Vollkorn"/>
              <a:cs typeface="Vollkorn"/>
              <a:sym typeface="Vollkorn"/>
            </a:endParaRPr>
          </a:p>
        </p:txBody>
      </p:sp>
      <p:sp>
        <p:nvSpPr>
          <p:cNvPr id="2654" name="Google Shape;2654;p64"/>
          <p:cNvSpPr txBox="1"/>
          <p:nvPr/>
        </p:nvSpPr>
        <p:spPr>
          <a:xfrm>
            <a:off x="3673276" y="3213611"/>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Cinzel" panose="020B0604020202020204" charset="0"/>
                <a:ea typeface="Vollkorn"/>
                <a:cs typeface="Vollkorn"/>
                <a:sym typeface="Vollkorn"/>
              </a:rPr>
              <a:t>Sep – Dec ‘24</a:t>
            </a:r>
            <a:endParaRPr sz="2000" b="1" dirty="0">
              <a:solidFill>
                <a:schemeClr val="dk1"/>
              </a:solidFill>
              <a:latin typeface="Cinzel" panose="020B0604020202020204" charset="0"/>
              <a:ea typeface="Vollkorn"/>
              <a:cs typeface="Vollkorn"/>
              <a:sym typeface="Vollkorn"/>
            </a:endParaRPr>
          </a:p>
        </p:txBody>
      </p:sp>
      <p:sp>
        <p:nvSpPr>
          <p:cNvPr id="2655" name="Google Shape;2655;p64"/>
          <p:cNvSpPr txBox="1"/>
          <p:nvPr/>
        </p:nvSpPr>
        <p:spPr>
          <a:xfrm>
            <a:off x="5996469" y="3611535"/>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Ongoing curriculum development based on community needs, outreach, assessment</a:t>
            </a:r>
            <a:endParaRPr dirty="0">
              <a:solidFill>
                <a:schemeClr val="dk1"/>
              </a:solidFill>
              <a:latin typeface="Cinzel" panose="020B0604020202020204" charset="0"/>
              <a:ea typeface="Vollkorn"/>
              <a:cs typeface="Vollkorn"/>
              <a:sym typeface="Vollkorn"/>
            </a:endParaRPr>
          </a:p>
        </p:txBody>
      </p:sp>
      <p:sp>
        <p:nvSpPr>
          <p:cNvPr id="2656" name="Google Shape;2656;p64"/>
          <p:cNvSpPr txBox="1"/>
          <p:nvPr/>
        </p:nvSpPr>
        <p:spPr>
          <a:xfrm>
            <a:off x="6048315" y="3215074"/>
            <a:ext cx="2037037"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Cinzel" panose="020B0604020202020204" charset="0"/>
                <a:ea typeface="Vollkorn"/>
                <a:cs typeface="Vollkorn"/>
                <a:sym typeface="Vollkorn"/>
              </a:rPr>
              <a:t>2025 &amp; Beyond</a:t>
            </a:r>
            <a:endParaRPr sz="2000" b="1" dirty="0">
              <a:solidFill>
                <a:schemeClr val="dk1"/>
              </a:solidFill>
              <a:latin typeface="Cinzel" panose="020B0604020202020204" charset="0"/>
              <a:ea typeface="Vollkorn"/>
              <a:cs typeface="Vollkorn"/>
              <a:sym typeface="Vollkorn"/>
            </a:endParaRPr>
          </a:p>
        </p:txBody>
      </p:sp>
      <p:cxnSp>
        <p:nvCxnSpPr>
          <p:cNvPr id="2657" name="Google Shape;2657;p64"/>
          <p:cNvCxnSpPr>
            <a:cxnSpLocks/>
            <a:stCxn id="2646" idx="3"/>
            <a:endCxn id="2648" idx="1"/>
          </p:cNvCxnSpPr>
          <p:nvPr/>
        </p:nvCxnSpPr>
        <p:spPr>
          <a:xfrm flipV="1">
            <a:off x="2803163" y="1621224"/>
            <a:ext cx="649650" cy="1"/>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8" name="Google Shape;2658;p64"/>
          <p:cNvCxnSpPr>
            <a:cxnSpLocks/>
            <a:stCxn id="2648" idx="3"/>
            <a:endCxn id="2650" idx="1"/>
          </p:cNvCxnSpPr>
          <p:nvPr/>
        </p:nvCxnSpPr>
        <p:spPr>
          <a:xfrm>
            <a:off x="5161913" y="1621224"/>
            <a:ext cx="595869" cy="4739"/>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9" name="Google Shape;2659;p64"/>
          <p:cNvCxnSpPr>
            <a:cxnSpLocks/>
            <a:stCxn id="2649" idx="2"/>
            <a:endCxn id="2652" idx="1"/>
          </p:cNvCxnSpPr>
          <p:nvPr/>
        </p:nvCxnSpPr>
        <p:spPr>
          <a:xfrm rot="5400000">
            <a:off x="3427439" y="161881"/>
            <a:ext cx="921702" cy="5659284"/>
          </a:xfrm>
          <a:prstGeom prst="bentConnector4">
            <a:avLst>
              <a:gd name="adj1" fmla="val 37127"/>
              <a:gd name="adj2" fmla="val 104039"/>
            </a:avLst>
          </a:prstGeom>
          <a:noFill/>
          <a:ln w="76200" cap="flat" cmpd="sng">
            <a:solidFill>
              <a:schemeClr val="accent2"/>
            </a:solidFill>
            <a:prstDash val="solid"/>
            <a:round/>
            <a:headEnd type="none" w="med" len="med"/>
            <a:tailEnd type="triangle" w="med" len="med"/>
          </a:ln>
        </p:spPr>
      </p:cxnSp>
      <p:cxnSp>
        <p:nvCxnSpPr>
          <p:cNvPr id="2660" name="Google Shape;2660;p64"/>
          <p:cNvCxnSpPr>
            <a:cxnSpLocks/>
            <a:stCxn id="2652" idx="3"/>
            <a:endCxn id="2654" idx="1"/>
          </p:cNvCxnSpPr>
          <p:nvPr/>
        </p:nvCxnSpPr>
        <p:spPr>
          <a:xfrm flipV="1">
            <a:off x="2907810" y="3450911"/>
            <a:ext cx="765466" cy="1463"/>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61" name="Google Shape;2661;p64"/>
          <p:cNvCxnSpPr>
            <a:cxnSpLocks/>
            <a:stCxn id="2654" idx="3"/>
            <a:endCxn id="2656" idx="1"/>
          </p:cNvCxnSpPr>
          <p:nvPr/>
        </p:nvCxnSpPr>
        <p:spPr>
          <a:xfrm>
            <a:off x="5382376" y="3450911"/>
            <a:ext cx="665939" cy="1463"/>
          </a:xfrm>
          <a:prstGeom prst="bentConnector3">
            <a:avLst>
              <a:gd name="adj1" fmla="val 50000"/>
            </a:avLst>
          </a:prstGeom>
          <a:noFill/>
          <a:ln w="76200" cap="flat" cmpd="sng">
            <a:solidFill>
              <a:schemeClr val="accent2"/>
            </a:solidFill>
            <a:prstDash val="solid"/>
            <a:round/>
            <a:headEnd type="none" w="med" len="med"/>
            <a:tailEnd type="stealth" w="med" len="med"/>
          </a:ln>
        </p:spPr>
      </p:cxnSp>
      <p:grpSp>
        <p:nvGrpSpPr>
          <p:cNvPr id="2662" name="Google Shape;2662;p64"/>
          <p:cNvGrpSpPr/>
          <p:nvPr/>
        </p:nvGrpSpPr>
        <p:grpSpPr>
          <a:xfrm flipH="1">
            <a:off x="372881" y="248692"/>
            <a:ext cx="839479" cy="965363"/>
            <a:chOff x="948854" y="5682664"/>
            <a:chExt cx="644662" cy="741389"/>
          </a:xfrm>
        </p:grpSpPr>
        <p:sp>
          <p:nvSpPr>
            <p:cNvPr id="2663" name="Google Shape;2663;p64"/>
            <p:cNvSpPr/>
            <p:nvPr/>
          </p:nvSpPr>
          <p:spPr>
            <a:xfrm>
              <a:off x="948854" y="5682664"/>
              <a:ext cx="641788" cy="741389"/>
            </a:xfrm>
            <a:custGeom>
              <a:avLst/>
              <a:gdLst/>
              <a:ahLst/>
              <a:cxnLst/>
              <a:rect l="l" t="t" r="r" b="b"/>
              <a:pathLst>
                <a:path w="8048" h="9297" extrusionOk="0">
                  <a:moveTo>
                    <a:pt x="3605" y="1"/>
                  </a:moveTo>
                  <a:cubicBezTo>
                    <a:pt x="1231" y="1"/>
                    <a:pt x="179" y="1892"/>
                    <a:pt x="90" y="3302"/>
                  </a:cubicBezTo>
                  <a:cubicBezTo>
                    <a:pt x="0" y="4569"/>
                    <a:pt x="375" y="5389"/>
                    <a:pt x="1285" y="6460"/>
                  </a:cubicBezTo>
                  <a:cubicBezTo>
                    <a:pt x="2213" y="7530"/>
                    <a:pt x="2516" y="8226"/>
                    <a:pt x="2516" y="9297"/>
                  </a:cubicBezTo>
                  <a:lnTo>
                    <a:pt x="4943" y="9297"/>
                  </a:lnTo>
                  <a:lnTo>
                    <a:pt x="4943" y="7780"/>
                  </a:lnTo>
                  <a:cubicBezTo>
                    <a:pt x="4943" y="7505"/>
                    <a:pt x="5167" y="7300"/>
                    <a:pt x="5423" y="7300"/>
                  </a:cubicBezTo>
                  <a:cubicBezTo>
                    <a:pt x="5482" y="7300"/>
                    <a:pt x="5543" y="7311"/>
                    <a:pt x="5603" y="7334"/>
                  </a:cubicBezTo>
                  <a:lnTo>
                    <a:pt x="5978" y="7477"/>
                  </a:lnTo>
                  <a:cubicBezTo>
                    <a:pt x="6073" y="7513"/>
                    <a:pt x="6168" y="7530"/>
                    <a:pt x="6261" y="7530"/>
                  </a:cubicBezTo>
                  <a:cubicBezTo>
                    <a:pt x="6673" y="7530"/>
                    <a:pt x="7030" y="7197"/>
                    <a:pt x="7030" y="6745"/>
                  </a:cubicBezTo>
                  <a:lnTo>
                    <a:pt x="7030" y="5693"/>
                  </a:lnTo>
                  <a:lnTo>
                    <a:pt x="7726" y="5693"/>
                  </a:lnTo>
                  <a:cubicBezTo>
                    <a:pt x="7922" y="5693"/>
                    <a:pt x="8047" y="5479"/>
                    <a:pt x="7958" y="5300"/>
                  </a:cubicBezTo>
                  <a:lnTo>
                    <a:pt x="6923" y="3177"/>
                  </a:lnTo>
                  <a:cubicBezTo>
                    <a:pt x="6923" y="3177"/>
                    <a:pt x="6923" y="1"/>
                    <a:pt x="36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64"/>
            <p:cNvSpPr/>
            <p:nvPr/>
          </p:nvSpPr>
          <p:spPr>
            <a:xfrm>
              <a:off x="1247662" y="5684100"/>
              <a:ext cx="345854" cy="739954"/>
            </a:xfrm>
            <a:custGeom>
              <a:avLst/>
              <a:gdLst/>
              <a:ahLst/>
              <a:cxnLst/>
              <a:rect l="l" t="t" r="r" b="b"/>
              <a:pathLst>
                <a:path w="4337" h="9279" extrusionOk="0">
                  <a:moveTo>
                    <a:pt x="0" y="1"/>
                  </a:moveTo>
                  <a:lnTo>
                    <a:pt x="0" y="9279"/>
                  </a:lnTo>
                  <a:lnTo>
                    <a:pt x="1196" y="9279"/>
                  </a:lnTo>
                  <a:lnTo>
                    <a:pt x="1196" y="7762"/>
                  </a:lnTo>
                  <a:cubicBezTo>
                    <a:pt x="1196" y="7480"/>
                    <a:pt x="1431" y="7272"/>
                    <a:pt x="1695" y="7272"/>
                  </a:cubicBezTo>
                  <a:cubicBezTo>
                    <a:pt x="1748" y="7272"/>
                    <a:pt x="1802" y="7280"/>
                    <a:pt x="1856" y="7298"/>
                  </a:cubicBezTo>
                  <a:lnTo>
                    <a:pt x="2231" y="7459"/>
                  </a:lnTo>
                  <a:cubicBezTo>
                    <a:pt x="2320" y="7490"/>
                    <a:pt x="2409" y="7504"/>
                    <a:pt x="2496" y="7504"/>
                  </a:cubicBezTo>
                  <a:cubicBezTo>
                    <a:pt x="2916" y="7504"/>
                    <a:pt x="3283" y="7171"/>
                    <a:pt x="3283" y="6727"/>
                  </a:cubicBezTo>
                  <a:lnTo>
                    <a:pt x="3283" y="5675"/>
                  </a:lnTo>
                  <a:lnTo>
                    <a:pt x="3997" y="5675"/>
                  </a:lnTo>
                  <a:cubicBezTo>
                    <a:pt x="4211" y="5675"/>
                    <a:pt x="4336" y="5461"/>
                    <a:pt x="4247" y="5282"/>
                  </a:cubicBezTo>
                  <a:lnTo>
                    <a:pt x="3194" y="3159"/>
                  </a:lnTo>
                  <a:cubicBezTo>
                    <a:pt x="3194" y="3159"/>
                    <a:pt x="3194" y="90"/>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64"/>
            <p:cNvSpPr/>
            <p:nvPr/>
          </p:nvSpPr>
          <p:spPr>
            <a:xfrm>
              <a:off x="1155157" y="5863369"/>
              <a:ext cx="182217" cy="192185"/>
            </a:xfrm>
            <a:custGeom>
              <a:avLst/>
              <a:gdLst/>
              <a:ahLst/>
              <a:cxnLst/>
              <a:rect l="l" t="t" r="r" b="b"/>
              <a:pathLst>
                <a:path w="2285" h="2410" extrusionOk="0">
                  <a:moveTo>
                    <a:pt x="536" y="1"/>
                  </a:moveTo>
                  <a:lnTo>
                    <a:pt x="536" y="554"/>
                  </a:lnTo>
                  <a:cubicBezTo>
                    <a:pt x="536" y="1036"/>
                    <a:pt x="1" y="2142"/>
                    <a:pt x="1" y="2410"/>
                  </a:cubicBezTo>
                  <a:lnTo>
                    <a:pt x="2284" y="2410"/>
                  </a:lnTo>
                  <a:cubicBezTo>
                    <a:pt x="2284" y="2142"/>
                    <a:pt x="1749" y="1036"/>
                    <a:pt x="1749" y="554"/>
                  </a:cubicBezTo>
                  <a:lnTo>
                    <a:pt x="174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4"/>
            <p:cNvSpPr/>
            <p:nvPr/>
          </p:nvSpPr>
          <p:spPr>
            <a:xfrm>
              <a:off x="1247662" y="5863369"/>
              <a:ext cx="88278" cy="192185"/>
            </a:xfrm>
            <a:custGeom>
              <a:avLst/>
              <a:gdLst/>
              <a:ahLst/>
              <a:cxnLst/>
              <a:rect l="l" t="t" r="r" b="b"/>
              <a:pathLst>
                <a:path w="1107" h="2410" extrusionOk="0">
                  <a:moveTo>
                    <a:pt x="0" y="1"/>
                  </a:moveTo>
                  <a:lnTo>
                    <a:pt x="0" y="2410"/>
                  </a:lnTo>
                  <a:lnTo>
                    <a:pt x="1107" y="2410"/>
                  </a:lnTo>
                  <a:cubicBezTo>
                    <a:pt x="1107" y="2142"/>
                    <a:pt x="589" y="1036"/>
                    <a:pt x="589" y="554"/>
                  </a:cubicBezTo>
                  <a:lnTo>
                    <a:pt x="5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4"/>
            <p:cNvSpPr/>
            <p:nvPr/>
          </p:nvSpPr>
          <p:spPr>
            <a:xfrm>
              <a:off x="1126687" y="6028443"/>
              <a:ext cx="239155" cy="59809"/>
            </a:xfrm>
            <a:custGeom>
              <a:avLst/>
              <a:gdLst/>
              <a:ahLst/>
              <a:cxnLst/>
              <a:rect l="l" t="t" r="r" b="b"/>
              <a:pathLst>
                <a:path w="2999" h="750" extrusionOk="0">
                  <a:moveTo>
                    <a:pt x="1" y="1"/>
                  </a:moveTo>
                  <a:lnTo>
                    <a:pt x="1" y="750"/>
                  </a:lnTo>
                  <a:lnTo>
                    <a:pt x="2998" y="750"/>
                  </a:lnTo>
                  <a:lnTo>
                    <a:pt x="29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4"/>
            <p:cNvSpPr/>
            <p:nvPr/>
          </p:nvSpPr>
          <p:spPr>
            <a:xfrm>
              <a:off x="1247662" y="6028443"/>
              <a:ext cx="118182" cy="59809"/>
            </a:xfrm>
            <a:custGeom>
              <a:avLst/>
              <a:gdLst/>
              <a:ahLst/>
              <a:cxnLst/>
              <a:rect l="l" t="t" r="r" b="b"/>
              <a:pathLst>
                <a:path w="1482" h="750" extrusionOk="0">
                  <a:moveTo>
                    <a:pt x="0" y="1"/>
                  </a:moveTo>
                  <a:lnTo>
                    <a:pt x="0" y="750"/>
                  </a:lnTo>
                  <a:lnTo>
                    <a:pt x="1481" y="750"/>
                  </a:lnTo>
                  <a:lnTo>
                    <a:pt x="14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4"/>
            <p:cNvSpPr/>
            <p:nvPr/>
          </p:nvSpPr>
          <p:spPr>
            <a:xfrm>
              <a:off x="1106751" y="6088173"/>
              <a:ext cx="279028" cy="52791"/>
            </a:xfrm>
            <a:custGeom>
              <a:avLst/>
              <a:gdLst/>
              <a:ahLst/>
              <a:cxnLst/>
              <a:rect l="l" t="t" r="r" b="b"/>
              <a:pathLst>
                <a:path w="3499" h="662" extrusionOk="0">
                  <a:moveTo>
                    <a:pt x="1" y="1"/>
                  </a:moveTo>
                  <a:lnTo>
                    <a:pt x="1" y="661"/>
                  </a:lnTo>
                  <a:lnTo>
                    <a:pt x="3498" y="661"/>
                  </a:lnTo>
                  <a:lnTo>
                    <a:pt x="349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4"/>
            <p:cNvSpPr/>
            <p:nvPr/>
          </p:nvSpPr>
          <p:spPr>
            <a:xfrm>
              <a:off x="1247662" y="6088173"/>
              <a:ext cx="138118" cy="52791"/>
            </a:xfrm>
            <a:custGeom>
              <a:avLst/>
              <a:gdLst/>
              <a:ahLst/>
              <a:cxnLst/>
              <a:rect l="l" t="t" r="r" b="b"/>
              <a:pathLst>
                <a:path w="1732" h="662" extrusionOk="0">
                  <a:moveTo>
                    <a:pt x="0" y="1"/>
                  </a:moveTo>
                  <a:lnTo>
                    <a:pt x="0" y="661"/>
                  </a:lnTo>
                  <a:lnTo>
                    <a:pt x="1731" y="661"/>
                  </a:lnTo>
                  <a:lnTo>
                    <a:pt x="17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4"/>
            <p:cNvSpPr/>
            <p:nvPr/>
          </p:nvSpPr>
          <p:spPr>
            <a:xfrm>
              <a:off x="1169352" y="5834899"/>
              <a:ext cx="155184" cy="62759"/>
            </a:xfrm>
            <a:custGeom>
              <a:avLst/>
              <a:gdLst/>
              <a:ahLst/>
              <a:cxnLst/>
              <a:rect l="l" t="t" r="r" b="b"/>
              <a:pathLst>
                <a:path w="1946" h="787" extrusionOk="0">
                  <a:moveTo>
                    <a:pt x="1" y="1"/>
                  </a:moveTo>
                  <a:lnTo>
                    <a:pt x="1" y="786"/>
                  </a:lnTo>
                  <a:lnTo>
                    <a:pt x="1946" y="786"/>
                  </a:lnTo>
                  <a:lnTo>
                    <a:pt x="1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4"/>
            <p:cNvSpPr/>
            <p:nvPr/>
          </p:nvSpPr>
          <p:spPr>
            <a:xfrm>
              <a:off x="1247662" y="5834899"/>
              <a:ext cx="76874" cy="62759"/>
            </a:xfrm>
            <a:custGeom>
              <a:avLst/>
              <a:gdLst/>
              <a:ahLst/>
              <a:cxnLst/>
              <a:rect l="l" t="t" r="r" b="b"/>
              <a:pathLst>
                <a:path w="964" h="787" extrusionOk="0">
                  <a:moveTo>
                    <a:pt x="0" y="1"/>
                  </a:moveTo>
                  <a:lnTo>
                    <a:pt x="0" y="786"/>
                  </a:lnTo>
                  <a:lnTo>
                    <a:pt x="964" y="786"/>
                  </a:lnTo>
                  <a:lnTo>
                    <a:pt x="9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4"/>
            <p:cNvSpPr/>
            <p:nvPr/>
          </p:nvSpPr>
          <p:spPr>
            <a:xfrm>
              <a:off x="1156592" y="5770943"/>
              <a:ext cx="182217" cy="68341"/>
            </a:xfrm>
            <a:custGeom>
              <a:avLst/>
              <a:gdLst/>
              <a:ahLst/>
              <a:cxnLst/>
              <a:rect l="l" t="t" r="r" b="b"/>
              <a:pathLst>
                <a:path w="2285" h="857" extrusionOk="0">
                  <a:moveTo>
                    <a:pt x="0" y="0"/>
                  </a:moveTo>
                  <a:lnTo>
                    <a:pt x="0" y="857"/>
                  </a:lnTo>
                  <a:lnTo>
                    <a:pt x="2284" y="857"/>
                  </a:lnTo>
                  <a:lnTo>
                    <a:pt x="2284" y="0"/>
                  </a:lnTo>
                  <a:lnTo>
                    <a:pt x="1856" y="0"/>
                  </a:lnTo>
                  <a:lnTo>
                    <a:pt x="1856" y="375"/>
                  </a:lnTo>
                  <a:lnTo>
                    <a:pt x="1481" y="375"/>
                  </a:lnTo>
                  <a:lnTo>
                    <a:pt x="1481" y="0"/>
                  </a:lnTo>
                  <a:lnTo>
                    <a:pt x="803" y="0"/>
                  </a:lnTo>
                  <a:lnTo>
                    <a:pt x="803" y="375"/>
                  </a:lnTo>
                  <a:lnTo>
                    <a:pt x="411" y="375"/>
                  </a:lnTo>
                  <a:lnTo>
                    <a:pt x="4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4"/>
            <p:cNvSpPr/>
            <p:nvPr/>
          </p:nvSpPr>
          <p:spPr>
            <a:xfrm>
              <a:off x="1247662" y="5770943"/>
              <a:ext cx="91149" cy="68341"/>
            </a:xfrm>
            <a:custGeom>
              <a:avLst/>
              <a:gdLst/>
              <a:ahLst/>
              <a:cxnLst/>
              <a:rect l="l" t="t" r="r" b="b"/>
              <a:pathLst>
                <a:path w="1143" h="857" extrusionOk="0">
                  <a:moveTo>
                    <a:pt x="0" y="0"/>
                  </a:moveTo>
                  <a:lnTo>
                    <a:pt x="0" y="857"/>
                  </a:lnTo>
                  <a:lnTo>
                    <a:pt x="1142" y="857"/>
                  </a:lnTo>
                  <a:lnTo>
                    <a:pt x="1142" y="0"/>
                  </a:lnTo>
                  <a:lnTo>
                    <a:pt x="714" y="0"/>
                  </a:lnTo>
                  <a:lnTo>
                    <a:pt x="714" y="375"/>
                  </a:lnTo>
                  <a:lnTo>
                    <a:pt x="339" y="375"/>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2360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Cinzel" panose="020B0604020202020204" charset="0"/>
              </a:rPr>
              <a:t>Foundations Launch</a:t>
            </a:r>
            <a:endParaRPr dirty="0">
              <a:latin typeface="Cinzel" panose="020B0604020202020204" charset="0"/>
            </a:endParaRPr>
          </a:p>
        </p:txBody>
      </p:sp>
      <p:graphicFrame>
        <p:nvGraphicFramePr>
          <p:cNvPr id="2567" name="Google Shape;2567;p61"/>
          <p:cNvGraphicFramePr/>
          <p:nvPr>
            <p:extLst>
              <p:ext uri="{D42A27DB-BD31-4B8C-83A1-F6EECF244321}">
                <p14:modId xmlns:p14="http://schemas.microsoft.com/office/powerpoint/2010/main" val="3115609059"/>
              </p:ext>
            </p:extLst>
          </p:nvPr>
        </p:nvGraphicFramePr>
        <p:xfrm>
          <a:off x="720000" y="1458575"/>
          <a:ext cx="7704000" cy="2902260"/>
        </p:xfrm>
        <a:graphic>
          <a:graphicData uri="http://schemas.openxmlformats.org/drawingml/2006/table">
            <a:tbl>
              <a:tblPr>
                <a:noFill/>
                <a:tableStyleId>{16329FCE-4122-4CAC-8128-A4F5B65DE7E7}</a:tableStyleId>
              </a:tblPr>
              <a:tblGrid>
                <a:gridCol w="2724275">
                  <a:extLst>
                    <a:ext uri="{9D8B030D-6E8A-4147-A177-3AD203B41FA5}">
                      <a16:colId xmlns:a16="http://schemas.microsoft.com/office/drawing/2014/main" val="20000"/>
                    </a:ext>
                  </a:extLst>
                </a:gridCol>
                <a:gridCol w="4979725">
                  <a:extLst>
                    <a:ext uri="{9D8B030D-6E8A-4147-A177-3AD203B41FA5}">
                      <a16:colId xmlns:a16="http://schemas.microsoft.com/office/drawing/2014/main" val="20001"/>
                    </a:ext>
                  </a:extLst>
                </a:gridCol>
              </a:tblGrid>
              <a:tr h="0">
                <a:tc rowSpan="6">
                  <a:txBody>
                    <a:bodyPr/>
                    <a:lstStyle/>
                    <a:p>
                      <a:pPr marL="0" lvl="0" indent="0" algn="l" rtl="0">
                        <a:spcBef>
                          <a:spcPts val="0"/>
                        </a:spcBef>
                        <a:spcAft>
                          <a:spcPts val="0"/>
                        </a:spcAft>
                        <a:buNone/>
                      </a:pPr>
                      <a:r>
                        <a:rPr lang="en" sz="2000" b="1" dirty="0">
                          <a:solidFill>
                            <a:schemeClr val="accent3"/>
                          </a:solidFill>
                          <a:latin typeface="Cinzel" panose="020B0604020202020204" charset="0"/>
                          <a:ea typeface="Vollkorn"/>
                          <a:cs typeface="Vollkorn"/>
                          <a:sym typeface="Vollkorn"/>
                        </a:rPr>
                        <a:t>Foundations</a:t>
                      </a:r>
                      <a:endParaRPr sz="2000" b="1" dirty="0">
                        <a:solidFill>
                          <a:schemeClr val="accent3"/>
                        </a:solidFill>
                        <a:latin typeface="Cinzel" panose="020B0604020202020204" charset="0"/>
                        <a:ea typeface="Vollkorn"/>
                        <a:cs typeface="Vollkorn"/>
                        <a:sym typeface="Vollkorn"/>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Introduction to the Curriculum</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3087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Cinzel" panose="020B0604020202020204" charset="0"/>
                          <a:ea typeface="Vollkorn"/>
                          <a:cs typeface="Vollkorn"/>
                          <a:sym typeface="Vollkorn"/>
                        </a:rPr>
                        <a:t>Contracts &amp; Licensing</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2212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Cinzel" panose="020B0604020202020204" charset="0"/>
                          <a:ea typeface="Vollkorn"/>
                          <a:cs typeface="Vollkorn"/>
                          <a:sym typeface="Vollkorn"/>
                        </a:rPr>
                        <a:t>Introduction to Negotiations</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Cinzel" panose="020B0604020202020204" charset="0"/>
                          <a:ea typeface="Vollkorn"/>
                          <a:cs typeface="Vollkorn"/>
                          <a:sym typeface="Vollkorn"/>
                        </a:rPr>
                        <a:t>Negotiation Planning Part 1: Strategy</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Cinzel" panose="020B0604020202020204" charset="0"/>
                          <a:ea typeface="Vollkorn"/>
                          <a:cs typeface="Vollkorn"/>
                          <a:sym typeface="Vollkorn"/>
                        </a:rPr>
                        <a:t>Negotiation Planning Part 2: Internal Review</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Cinzel" panose="020B0604020202020204" charset="0"/>
                          <a:ea typeface="Vollkorn"/>
                          <a:cs typeface="Vollkorn"/>
                          <a:sym typeface="Vollkorn"/>
                        </a:rPr>
                        <a:t>Negotiation Planning Part 3: Vendor Research</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525000">
                <a:tc>
                  <a:txBody>
                    <a:bodyPr/>
                    <a:lstStyle/>
                    <a:p>
                      <a:pPr marL="0" lvl="0" indent="0" algn="l" rtl="0">
                        <a:spcBef>
                          <a:spcPts val="0"/>
                        </a:spcBef>
                        <a:spcAft>
                          <a:spcPts val="0"/>
                        </a:spcAft>
                        <a:buNone/>
                      </a:pPr>
                      <a:r>
                        <a:rPr lang="en-US" sz="2000" b="1" dirty="0">
                          <a:solidFill>
                            <a:schemeClr val="accent3"/>
                          </a:solidFill>
                          <a:latin typeface="Cinzel" panose="020B0604020202020204" charset="0"/>
                          <a:ea typeface="Vollkorn"/>
                          <a:cs typeface="Vollkorn"/>
                          <a:sym typeface="Vollkorn"/>
                        </a:rPr>
                        <a:t>Issues</a:t>
                      </a:r>
                      <a:endParaRPr sz="2000" b="1" dirty="0">
                        <a:solidFill>
                          <a:schemeClr val="accent3"/>
                        </a:solidFill>
                        <a:latin typeface="Cinzel" panose="020B0604020202020204" charset="0"/>
                        <a:ea typeface="Vollkorn"/>
                        <a:cs typeface="Vollkorn"/>
                        <a:sym typeface="Vollkorn"/>
                      </a:endParaRPr>
                    </a:p>
                  </a:txBody>
                  <a:tcPr marL="91425" marR="91425" marT="91425" marB="91425"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Cinzel" panose="020B0604020202020204" charset="0"/>
                          <a:ea typeface="Vollkorn"/>
                          <a:cs typeface="Vollkorn"/>
                          <a:sym typeface="Vollkorn"/>
                        </a:rPr>
                        <a:t>Accessibility</a:t>
                      </a:r>
                      <a:endParaRPr dirty="0">
                        <a:solidFill>
                          <a:schemeClr val="dk1"/>
                        </a:solidFill>
                        <a:latin typeface="Cinzel" panose="020B0604020202020204" charset="0"/>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7623458" y="445015"/>
            <a:ext cx="1150703" cy="1310969"/>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87321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3578947" y="2345575"/>
            <a:ext cx="2288347"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Over 5 hours of recorded videos with accessible alt.</a:t>
            </a:r>
            <a:endParaRPr dirty="0">
              <a:latin typeface="Cinzel" panose="020B0604020202020204" charset="0"/>
            </a:endParaRPr>
          </a:p>
        </p:txBody>
      </p:sp>
      <p:sp>
        <p:nvSpPr>
          <p:cNvPr id="2048" name="Google Shape;2048;p51"/>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Using best pedagogical practice</a:t>
            </a:r>
            <a:endParaRPr dirty="0">
              <a:latin typeface="Cinzel" panose="020B0604020202020204" charset="0"/>
            </a:endParaRPr>
          </a:p>
        </p:txBody>
      </p:sp>
      <p:sp>
        <p:nvSpPr>
          <p:cNvPr id="2049" name="Google Shape;2049;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Cinzel" panose="020B0604020202020204" charset="0"/>
              </a:rPr>
              <a:t>Curriculum Content</a:t>
            </a:r>
            <a:endParaRPr dirty="0">
              <a:latin typeface="Cinzel" panose="020B0604020202020204" charset="0"/>
            </a:endParaRPr>
          </a:p>
        </p:txBody>
      </p:sp>
      <p:sp>
        <p:nvSpPr>
          <p:cNvPr id="2050" name="Google Shape;2050;p51"/>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inzel" panose="020B0604020202020204" charset="0"/>
              </a:rPr>
              <a:t>Carefully constructed to maximize learning</a:t>
            </a:r>
          </a:p>
        </p:txBody>
      </p:sp>
      <p:sp>
        <p:nvSpPr>
          <p:cNvPr id="2051" name="Google Shape;2051;p51"/>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Best way to improve is to practice!</a:t>
            </a:r>
            <a:endParaRPr dirty="0">
              <a:latin typeface="Cinzel" panose="020B0604020202020204" charset="0"/>
            </a:endParaRPr>
          </a:p>
        </p:txBody>
      </p:sp>
      <p:sp>
        <p:nvSpPr>
          <p:cNvPr id="2052" name="Google Shape;2052;p51"/>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All lessons are available for individual download or in workbook.</a:t>
            </a:r>
            <a:endParaRPr dirty="0">
              <a:latin typeface="Cinzel" panose="020B0604020202020204" charset="0"/>
            </a:endParaRPr>
          </a:p>
        </p:txBody>
      </p:sp>
      <p:sp>
        <p:nvSpPr>
          <p:cNvPr id="2053" name="Google Shape;2053;p51"/>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inzel" panose="020B0604020202020204" charset="0"/>
              </a:rPr>
              <a:t>To support classes and larger group learning</a:t>
            </a:r>
            <a:endParaRPr dirty="0">
              <a:latin typeface="Cinzel" panose="020B0604020202020204" charset="0"/>
            </a:endParaRPr>
          </a:p>
        </p:txBody>
      </p:sp>
      <p:sp>
        <p:nvSpPr>
          <p:cNvPr id="2054" name="Google Shape;2054;p51"/>
          <p:cNvSpPr txBox="1">
            <a:spLocks noGrp="1"/>
          </p:cNvSpPr>
          <p:nvPr>
            <p:ph type="subTitle" idx="7"/>
          </p:nvPr>
        </p:nvSpPr>
        <p:spPr>
          <a:xfrm>
            <a:off x="1101174" y="1984447"/>
            <a:ext cx="217542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Cinzel" panose="020B0604020202020204" charset="0"/>
              </a:rPr>
              <a:t>Lesson Plans</a:t>
            </a:r>
            <a:endParaRPr sz="1800" dirty="0">
              <a:latin typeface="Cinzel" panose="020B0604020202020204" charset="0"/>
            </a:endParaRPr>
          </a:p>
        </p:txBody>
      </p:sp>
      <p:sp>
        <p:nvSpPr>
          <p:cNvPr id="2055" name="Google Shape;2055;p51"/>
          <p:cNvSpPr txBox="1">
            <a:spLocks noGrp="1"/>
          </p:cNvSpPr>
          <p:nvPr>
            <p:ph type="subTitle" idx="8"/>
          </p:nvPr>
        </p:nvSpPr>
        <p:spPr>
          <a:xfrm>
            <a:off x="3578946" y="1984447"/>
            <a:ext cx="209650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Cinzel" panose="020B0604020202020204" charset="0"/>
              </a:rPr>
              <a:t>Recorded</a:t>
            </a:r>
            <a:r>
              <a:rPr lang="en" sz="1600" dirty="0">
                <a:latin typeface="Cinzel" panose="020B0604020202020204" charset="0"/>
              </a:rPr>
              <a:t> Lectures</a:t>
            </a:r>
            <a:endParaRPr sz="1600" dirty="0">
              <a:latin typeface="Cinzel" panose="020B0604020202020204" charset="0"/>
            </a:endParaRPr>
          </a:p>
        </p:txBody>
      </p:sp>
      <p:sp>
        <p:nvSpPr>
          <p:cNvPr id="2056" name="Google Shape;2056;p51"/>
          <p:cNvSpPr txBox="1">
            <a:spLocks noGrp="1"/>
          </p:cNvSpPr>
          <p:nvPr>
            <p:ph type="subTitle" idx="9"/>
          </p:nvPr>
        </p:nvSpPr>
        <p:spPr>
          <a:xfrm>
            <a:off x="110117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Cinzel" panose="020B0604020202020204" charset="0"/>
              </a:rPr>
              <a:t>Case Studies</a:t>
            </a:r>
            <a:endParaRPr sz="1800" dirty="0">
              <a:latin typeface="Cinzel" panose="020B0604020202020204" charset="0"/>
            </a:endParaRPr>
          </a:p>
        </p:txBody>
      </p:sp>
      <p:sp>
        <p:nvSpPr>
          <p:cNvPr id="2057" name="Google Shape;2057;p51"/>
          <p:cNvSpPr txBox="1">
            <a:spLocks noGrp="1"/>
          </p:cNvSpPr>
          <p:nvPr>
            <p:ph type="subTitle" idx="13"/>
          </p:nvPr>
        </p:nvSpPr>
        <p:spPr>
          <a:xfrm>
            <a:off x="3578947"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Cinzel" panose="020B0604020202020204" charset="0"/>
              </a:rPr>
              <a:t>Workbook</a:t>
            </a:r>
            <a:endParaRPr sz="1800" dirty="0">
              <a:latin typeface="Cinzel" panose="020B0604020202020204" charset="0"/>
            </a:endParaRPr>
          </a:p>
        </p:txBody>
      </p:sp>
      <p:sp>
        <p:nvSpPr>
          <p:cNvPr id="2058" name="Google Shape;2058;p51"/>
          <p:cNvSpPr txBox="1">
            <a:spLocks noGrp="1"/>
          </p:cNvSpPr>
          <p:nvPr>
            <p:ph type="subTitle" idx="14"/>
          </p:nvPr>
        </p:nvSpPr>
        <p:spPr>
          <a:xfrm>
            <a:off x="6056724" y="1984447"/>
            <a:ext cx="236727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Cinzel" panose="020B0604020202020204" charset="0"/>
              </a:rPr>
              <a:t>Hands-on Exercises</a:t>
            </a:r>
            <a:endParaRPr sz="1800" dirty="0">
              <a:latin typeface="Cinzel" panose="020B0604020202020204" charset="0"/>
            </a:endParaRPr>
          </a:p>
        </p:txBody>
      </p:sp>
      <p:sp>
        <p:nvSpPr>
          <p:cNvPr id="2059" name="Google Shape;2059;p51"/>
          <p:cNvSpPr txBox="1">
            <a:spLocks noGrp="1"/>
          </p:cNvSpPr>
          <p:nvPr>
            <p:ph type="subTitle" idx="15"/>
          </p:nvPr>
        </p:nvSpPr>
        <p:spPr>
          <a:xfrm>
            <a:off x="605672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latin typeface="Cinzel" panose="020B0604020202020204" charset="0"/>
              </a:rPr>
              <a:t>Group Activities</a:t>
            </a:r>
            <a:endParaRPr sz="1800" dirty="0">
              <a:latin typeface="Cinzel" panose="020B0604020202020204" charset="0"/>
            </a:endParaRPr>
          </a:p>
        </p:txBody>
      </p:sp>
      <p:grpSp>
        <p:nvGrpSpPr>
          <p:cNvPr id="2060" name="Google Shape;2060;p51"/>
          <p:cNvGrpSpPr/>
          <p:nvPr/>
        </p:nvGrpSpPr>
        <p:grpSpPr>
          <a:xfrm>
            <a:off x="1101460" y="2976480"/>
            <a:ext cx="640079" cy="640099"/>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grpSp>
        <p:nvGrpSpPr>
          <p:cNvPr id="2066" name="Google Shape;2066;p51"/>
          <p:cNvGrpSpPr/>
          <p:nvPr/>
        </p:nvGrpSpPr>
        <p:grpSpPr>
          <a:xfrm>
            <a:off x="1101440" y="1135463"/>
            <a:ext cx="640099" cy="640099"/>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grpSp>
        <p:nvGrpSpPr>
          <p:cNvPr id="2082" name="Google Shape;2082;p51"/>
          <p:cNvGrpSpPr/>
          <p:nvPr/>
        </p:nvGrpSpPr>
        <p:grpSpPr>
          <a:xfrm>
            <a:off x="3578943" y="2976487"/>
            <a:ext cx="640074" cy="640099"/>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grpSp>
        <p:nvGrpSpPr>
          <p:cNvPr id="2100" name="Google Shape;2100;p51"/>
          <p:cNvGrpSpPr/>
          <p:nvPr/>
        </p:nvGrpSpPr>
        <p:grpSpPr>
          <a:xfrm>
            <a:off x="3578959" y="1181049"/>
            <a:ext cx="640074" cy="640099"/>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grpSp>
        <p:nvGrpSpPr>
          <p:cNvPr id="2114" name="Google Shape;2114;p51"/>
          <p:cNvGrpSpPr/>
          <p:nvPr/>
        </p:nvGrpSpPr>
        <p:grpSpPr>
          <a:xfrm>
            <a:off x="6106720" y="2976498"/>
            <a:ext cx="640066" cy="640066"/>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grpSp>
        <p:nvGrpSpPr>
          <p:cNvPr id="2128" name="Google Shape;2128;p51"/>
          <p:cNvGrpSpPr/>
          <p:nvPr/>
        </p:nvGrpSpPr>
        <p:grpSpPr>
          <a:xfrm>
            <a:off x="6056436" y="1181048"/>
            <a:ext cx="640066" cy="640066"/>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Cinzel" panose="020B0604020202020204" charset="0"/>
              </a:endParaRPr>
            </a:p>
          </p:txBody>
        </p:sp>
      </p:grpSp>
    </p:spTree>
    <p:extLst>
      <p:ext uri="{BB962C8B-B14F-4D97-AF65-F5344CB8AC3E}">
        <p14:creationId xmlns:p14="http://schemas.microsoft.com/office/powerpoint/2010/main" val="3220297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FC5F-4B95-6D16-4E27-A28CB89343BC}"/>
              </a:ext>
            </a:extLst>
          </p:cNvPr>
          <p:cNvSpPr>
            <a:spLocks noGrp="1"/>
          </p:cNvSpPr>
          <p:nvPr>
            <p:ph type="title"/>
          </p:nvPr>
        </p:nvSpPr>
        <p:spPr/>
        <p:txBody>
          <a:bodyPr/>
          <a:lstStyle/>
          <a:p>
            <a:r>
              <a:rPr lang="en-US" dirty="0"/>
              <a:t>New Strategies Module – Nov/Dec 24</a:t>
            </a:r>
          </a:p>
        </p:txBody>
      </p:sp>
      <p:sp>
        <p:nvSpPr>
          <p:cNvPr id="3" name="Text Placeholder 2">
            <a:extLst>
              <a:ext uri="{FF2B5EF4-FFF2-40B4-BE49-F238E27FC236}">
                <a16:creationId xmlns:a16="http://schemas.microsoft.com/office/drawing/2014/main" id="{C3FC6F2A-DB16-5764-BA03-EA84260334F0}"/>
              </a:ext>
            </a:extLst>
          </p:cNvPr>
          <p:cNvSpPr>
            <a:spLocks noGrp="1"/>
          </p:cNvSpPr>
          <p:nvPr>
            <p:ph type="body" idx="1"/>
          </p:nvPr>
        </p:nvSpPr>
        <p:spPr/>
        <p:txBody>
          <a:bodyPr/>
          <a:lstStyle/>
          <a:p>
            <a:r>
              <a:rPr lang="en-US" sz="2000" dirty="0">
                <a:latin typeface="Cinzel"/>
              </a:rPr>
              <a:t>Developing values-driven negotiations</a:t>
            </a:r>
          </a:p>
          <a:p>
            <a:r>
              <a:rPr lang="en-US" sz="2000" dirty="0">
                <a:latin typeface="Cinzel"/>
              </a:rPr>
              <a:t>Introduction to power mapping and applications  </a:t>
            </a:r>
          </a:p>
          <a:p>
            <a:r>
              <a:rPr lang="en-US" sz="2000" dirty="0">
                <a:latin typeface="Cinzel"/>
              </a:rPr>
              <a:t>Additional content on contract and licensing terms</a:t>
            </a:r>
          </a:p>
          <a:p>
            <a:r>
              <a:rPr lang="en-US" sz="2000" dirty="0">
                <a:latin typeface="Cinzel"/>
              </a:rPr>
              <a:t>AI showing up in everything! </a:t>
            </a:r>
          </a:p>
          <a:p>
            <a:r>
              <a:rPr lang="en-US" sz="2000" dirty="0">
                <a:latin typeface="Cinzel"/>
              </a:rPr>
              <a:t>Strategies for engagement: students, faculty, library workers, administrators</a:t>
            </a:r>
          </a:p>
          <a:p>
            <a:endParaRPr lang="en-US" dirty="0"/>
          </a:p>
          <a:p>
            <a:endParaRPr lang="en-US" dirty="0"/>
          </a:p>
        </p:txBody>
      </p:sp>
    </p:spTree>
    <p:extLst>
      <p:ext uri="{BB962C8B-B14F-4D97-AF65-F5344CB8AC3E}">
        <p14:creationId xmlns:p14="http://schemas.microsoft.com/office/powerpoint/2010/main" val="922076273"/>
      </p:ext>
    </p:extLst>
  </p:cSld>
  <p:clrMapOvr>
    <a:masterClrMapping/>
  </p:clrMapOvr>
</p:sld>
</file>

<file path=ppt/theme/theme1.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merican Chess Day Minitheme by Slidesgo">
  <a:themeElements>
    <a:clrScheme name="Simple Light">
      <a:dk1>
        <a:srgbClr val="000000"/>
      </a:dk1>
      <a:lt1>
        <a:srgbClr val="FFFFFF"/>
      </a:lt1>
      <a:dk2>
        <a:srgbClr val="4E4E4E"/>
      </a:dk2>
      <a:lt2>
        <a:srgbClr val="B3B3B3"/>
      </a:lt2>
      <a:accent1>
        <a:srgbClr val="DBDBDB"/>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TotalTime>
  <Words>2946</Words>
  <Application>Microsoft Office PowerPoint</Application>
  <PresentationFormat>On-screen Show (16:9)</PresentationFormat>
  <Paragraphs>214</Paragraphs>
  <Slides>30</Slides>
  <Notes>22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30</vt:i4>
      </vt:variant>
    </vt:vector>
  </HeadingPairs>
  <TitlesOfParts>
    <vt:vector size="42" baseType="lpstr">
      <vt:lpstr>Vollkorn</vt:lpstr>
      <vt:lpstr>Bebas Neue</vt:lpstr>
      <vt:lpstr>PT Sans</vt:lpstr>
      <vt:lpstr>Cinzel</vt:lpstr>
      <vt:lpstr>Open Sans 1</vt:lpstr>
      <vt:lpstr>Arial</vt:lpstr>
      <vt:lpstr>Open Sans</vt:lpstr>
      <vt:lpstr>Cantarell</vt:lpstr>
      <vt:lpstr>Oswald</vt:lpstr>
      <vt:lpstr>Roboto Condensed Light</vt:lpstr>
      <vt:lpstr>Chess Workshop by Slidesgo</vt:lpstr>
      <vt:lpstr>American Chess Day Minitheme by Slidesgo</vt:lpstr>
      <vt:lpstr>ONEAL’s Gambit</vt:lpstr>
      <vt:lpstr>Planning and executing negotiations is very similar to chess</vt:lpstr>
      <vt:lpstr>—David Oliver,  How to Negotiate Effectively</vt:lpstr>
      <vt:lpstr>the ONEAL project</vt:lpstr>
      <vt:lpstr>93 attendees</vt:lpstr>
      <vt:lpstr>Project Timeline</vt:lpstr>
      <vt:lpstr>Foundations Launch</vt:lpstr>
      <vt:lpstr>Curriculum Content</vt:lpstr>
      <vt:lpstr>New Strategies Module – Nov/Dec 24</vt:lpstr>
      <vt:lpstr>Privacy &amp; Surveillance</vt:lpstr>
      <vt:lpstr>https://sparcopen.org/our-work/negotiation-resources/oneal/ </vt:lpstr>
      <vt:lpstr>Strategies to Address Common Challenges</vt:lpstr>
      <vt:lpstr>You do not have to make decisions during the meeting!</vt:lpstr>
      <vt:lpstr>Negotiating Multiple Issues</vt:lpstr>
      <vt:lpstr>Expect Resistance</vt:lpstr>
      <vt:lpstr>Email Challenges &amp; Solutions</vt:lpstr>
      <vt:lpstr>Not all No’s are the same</vt:lpstr>
      <vt:lpstr>Unacceptable Behaviors</vt:lpstr>
      <vt:lpstr>Clearly Communicate Expectations at the Beginning</vt:lpstr>
      <vt:lpstr>Temper Tantrums</vt:lpstr>
      <vt:lpstr>How to Address Bad Behavior</vt:lpstr>
      <vt:lpstr>PowerPoint Presentation</vt:lpstr>
      <vt:lpstr>PowerPoint Presentation</vt:lpstr>
      <vt:lpstr>Non-disclosure and confidentiality agreements</vt:lpstr>
      <vt:lpstr>Jurisdiction and Governing Law</vt:lpstr>
      <vt:lpstr>PowerPoint Presentation</vt:lpstr>
      <vt:lpstr>Audits</vt:lpstr>
      <vt:lpstr>Other Terms I’m looking for</vt:lpstr>
      <vt:lpstr>Bibliography &amp; Credits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CHESS WORKSHOP</dc:title>
  <cp:lastModifiedBy>Macy, Katharine</cp:lastModifiedBy>
  <cp:revision>44</cp:revision>
  <cp:lastPrinted>2024-03-21T14:36:42Z</cp:lastPrinted>
  <dcterms:modified xsi:type="dcterms:W3CDTF">2024-10-21T15:05:19Z</dcterms:modified>
</cp:coreProperties>
</file>