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1.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2.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 id="2147483656" r:id="rId2"/>
    <p:sldMasterId id="2147483658" r:id="rId3"/>
    <p:sldMasterId id="2147483660" r:id="rId4"/>
    <p:sldMasterId id="2147483662" r:id="rId5"/>
    <p:sldMasterId id="2147483664" r:id="rId6"/>
    <p:sldMasterId id="2147483674" r:id="rId7"/>
    <p:sldMasterId id="2147483666" r:id="rId8"/>
    <p:sldMasterId id="2147483651" r:id="rId9"/>
    <p:sldMasterId id="2147483654" r:id="rId10"/>
    <p:sldMasterId id="2147483653" r:id="rId11"/>
    <p:sldMasterId id="2147483668" r:id="rId12"/>
    <p:sldMasterId id="2147483672" r:id="rId13"/>
  </p:sldMasterIdLst>
  <p:notesMasterIdLst>
    <p:notesMasterId r:id="rId320"/>
  </p:notesMasterIdLst>
  <p:handoutMasterIdLst>
    <p:handoutMasterId r:id="rId321"/>
  </p:handoutMasterIdLst>
  <p:sldIdLst>
    <p:sldId id="303" r:id="rId14"/>
    <p:sldId id="256" r:id="rId15"/>
    <p:sldId id="258" r:id="rId16"/>
    <p:sldId id="259" r:id="rId17"/>
    <p:sldId id="260" r:id="rId18"/>
    <p:sldId id="261" r:id="rId19"/>
    <p:sldId id="262" r:id="rId20"/>
    <p:sldId id="263" r:id="rId21"/>
    <p:sldId id="648" r:id="rId22"/>
    <p:sldId id="264" r:id="rId23"/>
    <p:sldId id="529" r:id="rId24"/>
    <p:sldId id="266" r:id="rId25"/>
    <p:sldId id="267" r:id="rId26"/>
    <p:sldId id="268" r:id="rId27"/>
    <p:sldId id="269" r:id="rId28"/>
    <p:sldId id="276" r:id="rId29"/>
    <p:sldId id="270" r:id="rId30"/>
    <p:sldId id="271" r:id="rId31"/>
    <p:sldId id="273" r:id="rId32"/>
    <p:sldId id="272" r:id="rId33"/>
    <p:sldId id="274" r:id="rId34"/>
    <p:sldId id="277" r:id="rId35"/>
    <p:sldId id="279" r:id="rId36"/>
    <p:sldId id="280" r:id="rId37"/>
    <p:sldId id="281" r:id="rId38"/>
    <p:sldId id="325" r:id="rId39"/>
    <p:sldId id="505" r:id="rId40"/>
    <p:sldId id="334" r:id="rId41"/>
    <p:sldId id="335" r:id="rId42"/>
    <p:sldId id="336" r:id="rId43"/>
    <p:sldId id="337" r:id="rId44"/>
    <p:sldId id="338" r:id="rId45"/>
    <p:sldId id="339" r:id="rId46"/>
    <p:sldId id="340" r:id="rId47"/>
    <p:sldId id="644" r:id="rId48"/>
    <p:sldId id="341" r:id="rId49"/>
    <p:sldId id="342" r:id="rId50"/>
    <p:sldId id="343" r:id="rId51"/>
    <p:sldId id="344" r:id="rId52"/>
    <p:sldId id="345" r:id="rId53"/>
    <p:sldId id="346" r:id="rId54"/>
    <p:sldId id="347" r:id="rId55"/>
    <p:sldId id="348" r:id="rId56"/>
    <p:sldId id="349" r:id="rId57"/>
    <p:sldId id="350" r:id="rId58"/>
    <p:sldId id="351" r:id="rId59"/>
    <p:sldId id="352" r:id="rId60"/>
    <p:sldId id="353" r:id="rId61"/>
    <p:sldId id="354" r:id="rId62"/>
    <p:sldId id="300" r:id="rId63"/>
    <p:sldId id="301" r:id="rId64"/>
    <p:sldId id="278" r:id="rId65"/>
    <p:sldId id="313" r:id="rId66"/>
    <p:sldId id="493" r:id="rId67"/>
    <p:sldId id="477" r:id="rId68"/>
    <p:sldId id="478" r:id="rId69"/>
    <p:sldId id="479" r:id="rId70"/>
    <p:sldId id="480" r:id="rId71"/>
    <p:sldId id="494" r:id="rId72"/>
    <p:sldId id="481" r:id="rId73"/>
    <p:sldId id="482" r:id="rId74"/>
    <p:sldId id="647" r:id="rId75"/>
    <p:sldId id="483" r:id="rId76"/>
    <p:sldId id="646" r:id="rId77"/>
    <p:sldId id="485" r:id="rId78"/>
    <p:sldId id="495" r:id="rId79"/>
    <p:sldId id="486" r:id="rId80"/>
    <p:sldId id="487" r:id="rId81"/>
    <p:sldId id="488" r:id="rId82"/>
    <p:sldId id="489" r:id="rId83"/>
    <p:sldId id="649" r:id="rId84"/>
    <p:sldId id="433" r:id="rId85"/>
    <p:sldId id="506" r:id="rId86"/>
    <p:sldId id="507" r:id="rId87"/>
    <p:sldId id="508" r:id="rId88"/>
    <p:sldId id="525" r:id="rId89"/>
    <p:sldId id="510" r:id="rId90"/>
    <p:sldId id="527" r:id="rId91"/>
    <p:sldId id="512" r:id="rId92"/>
    <p:sldId id="513" r:id="rId93"/>
    <p:sldId id="514" r:id="rId94"/>
    <p:sldId id="515" r:id="rId95"/>
    <p:sldId id="516" r:id="rId96"/>
    <p:sldId id="517" r:id="rId97"/>
    <p:sldId id="526" r:id="rId98"/>
    <p:sldId id="518" r:id="rId99"/>
    <p:sldId id="519" r:id="rId100"/>
    <p:sldId id="520" r:id="rId101"/>
    <p:sldId id="521" r:id="rId102"/>
    <p:sldId id="522" r:id="rId103"/>
    <p:sldId id="528" r:id="rId104"/>
    <p:sldId id="650" r:id="rId105"/>
    <p:sldId id="434" r:id="rId106"/>
    <p:sldId id="530" r:id="rId107"/>
    <p:sldId id="531" r:id="rId108"/>
    <p:sldId id="532" r:id="rId109"/>
    <p:sldId id="533" r:id="rId110"/>
    <p:sldId id="534" r:id="rId111"/>
    <p:sldId id="535" r:id="rId112"/>
    <p:sldId id="536" r:id="rId113"/>
    <p:sldId id="537" r:id="rId114"/>
    <p:sldId id="538" r:id="rId115"/>
    <p:sldId id="539" r:id="rId116"/>
    <p:sldId id="540" r:id="rId117"/>
    <p:sldId id="541" r:id="rId118"/>
    <p:sldId id="542" r:id="rId119"/>
    <p:sldId id="543" r:id="rId120"/>
    <p:sldId id="544" r:id="rId121"/>
    <p:sldId id="545" r:id="rId122"/>
    <p:sldId id="651" r:id="rId123"/>
    <p:sldId id="435" r:id="rId124"/>
    <p:sldId id="618" r:id="rId125"/>
    <p:sldId id="619" r:id="rId126"/>
    <p:sldId id="620" r:id="rId127"/>
    <p:sldId id="621" r:id="rId128"/>
    <p:sldId id="622" r:id="rId129"/>
    <p:sldId id="623" r:id="rId130"/>
    <p:sldId id="624" r:id="rId131"/>
    <p:sldId id="625" r:id="rId132"/>
    <p:sldId id="626" r:id="rId133"/>
    <p:sldId id="627" r:id="rId134"/>
    <p:sldId id="628" r:id="rId135"/>
    <p:sldId id="629" r:id="rId136"/>
    <p:sldId id="630" r:id="rId137"/>
    <p:sldId id="631" r:id="rId138"/>
    <p:sldId id="632" r:id="rId139"/>
    <p:sldId id="633" r:id="rId140"/>
    <p:sldId id="634" r:id="rId141"/>
    <p:sldId id="635" r:id="rId142"/>
    <p:sldId id="636" r:id="rId143"/>
    <p:sldId id="637" r:id="rId144"/>
    <p:sldId id="639" r:id="rId145"/>
    <p:sldId id="640" r:id="rId146"/>
    <p:sldId id="652" r:id="rId147"/>
    <p:sldId id="436" r:id="rId148"/>
    <p:sldId id="549" r:id="rId149"/>
    <p:sldId id="550" r:id="rId150"/>
    <p:sldId id="551" r:id="rId151"/>
    <p:sldId id="552" r:id="rId152"/>
    <p:sldId id="553" r:id="rId153"/>
    <p:sldId id="645" r:id="rId154"/>
    <p:sldId id="554" r:id="rId155"/>
    <p:sldId id="569" r:id="rId156"/>
    <p:sldId id="572" r:id="rId157"/>
    <p:sldId id="558" r:id="rId158"/>
    <p:sldId id="559" r:id="rId159"/>
    <p:sldId id="570" r:id="rId160"/>
    <p:sldId id="571" r:id="rId161"/>
    <p:sldId id="562" r:id="rId162"/>
    <p:sldId id="563" r:id="rId163"/>
    <p:sldId id="568" r:id="rId164"/>
    <p:sldId id="564" r:id="rId165"/>
    <p:sldId id="567" r:id="rId166"/>
    <p:sldId id="437" r:id="rId167"/>
    <p:sldId id="314" r:id="rId168"/>
    <p:sldId id="315" r:id="rId169"/>
    <p:sldId id="316" r:id="rId170"/>
    <p:sldId id="317" r:id="rId171"/>
    <p:sldId id="318" r:id="rId172"/>
    <p:sldId id="355" r:id="rId173"/>
    <p:sldId id="441" r:id="rId174"/>
    <p:sldId id="498" r:id="rId175"/>
    <p:sldId id="499" r:id="rId176"/>
    <p:sldId id="500" r:id="rId177"/>
    <p:sldId id="364" r:id="rId178"/>
    <p:sldId id="501" r:id="rId179"/>
    <p:sldId id="502" r:id="rId180"/>
    <p:sldId id="503" r:id="rId181"/>
    <p:sldId id="504" r:id="rId182"/>
    <p:sldId id="360" r:id="rId183"/>
    <p:sldId id="443" r:id="rId184"/>
    <p:sldId id="452" r:id="rId185"/>
    <p:sldId id="370" r:id="rId186"/>
    <p:sldId id="372" r:id="rId187"/>
    <p:sldId id="369" r:id="rId188"/>
    <p:sldId id="444" r:id="rId189"/>
    <p:sldId id="475" r:id="rId190"/>
    <p:sldId id="374" r:id="rId191"/>
    <p:sldId id="375" r:id="rId192"/>
    <p:sldId id="376" r:id="rId193"/>
    <p:sldId id="445" r:id="rId194"/>
    <p:sldId id="373" r:id="rId195"/>
    <p:sldId id="446" r:id="rId196"/>
    <p:sldId id="378" r:id="rId197"/>
    <p:sldId id="379" r:id="rId198"/>
    <p:sldId id="380" r:id="rId199"/>
    <p:sldId id="377" r:id="rId200"/>
    <p:sldId id="447" r:id="rId201"/>
    <p:sldId id="448" r:id="rId202"/>
    <p:sldId id="382" r:id="rId203"/>
    <p:sldId id="383" r:id="rId204"/>
    <p:sldId id="384" r:id="rId205"/>
    <p:sldId id="381" r:id="rId206"/>
    <p:sldId id="449" r:id="rId207"/>
    <p:sldId id="450" r:id="rId208"/>
    <p:sldId id="386" r:id="rId209"/>
    <p:sldId id="387" r:id="rId210"/>
    <p:sldId id="388" r:id="rId211"/>
    <p:sldId id="389" r:id="rId212"/>
    <p:sldId id="451" r:id="rId213"/>
    <p:sldId id="356" r:id="rId214"/>
    <p:sldId id="357" r:id="rId215"/>
    <p:sldId id="358" r:id="rId216"/>
    <p:sldId id="385" r:id="rId217"/>
    <p:sldId id="453" r:id="rId218"/>
    <p:sldId id="454" r:id="rId219"/>
    <p:sldId id="390" r:id="rId220"/>
    <p:sldId id="391" r:id="rId221"/>
    <p:sldId id="392" r:id="rId222"/>
    <p:sldId id="393" r:id="rId223"/>
    <p:sldId id="455" r:id="rId224"/>
    <p:sldId id="456" r:id="rId225"/>
    <p:sldId id="394" r:id="rId226"/>
    <p:sldId id="395" r:id="rId227"/>
    <p:sldId id="396" r:id="rId228"/>
    <p:sldId id="397" r:id="rId229"/>
    <p:sldId id="457" r:id="rId230"/>
    <p:sldId id="458" r:id="rId231"/>
    <p:sldId id="398" r:id="rId232"/>
    <p:sldId id="399" r:id="rId233"/>
    <p:sldId id="400" r:id="rId234"/>
    <p:sldId id="401" r:id="rId235"/>
    <p:sldId id="459" r:id="rId236"/>
    <p:sldId id="460" r:id="rId237"/>
    <p:sldId id="402" r:id="rId238"/>
    <p:sldId id="403" r:id="rId239"/>
    <p:sldId id="404" r:id="rId240"/>
    <p:sldId id="405" r:id="rId241"/>
    <p:sldId id="461" r:id="rId242"/>
    <p:sldId id="462" r:id="rId243"/>
    <p:sldId id="406" r:id="rId244"/>
    <p:sldId id="407" r:id="rId245"/>
    <p:sldId id="408" r:id="rId246"/>
    <p:sldId id="409" r:id="rId247"/>
    <p:sldId id="463" r:id="rId248"/>
    <p:sldId id="464" r:id="rId249"/>
    <p:sldId id="410" r:id="rId250"/>
    <p:sldId id="411" r:id="rId251"/>
    <p:sldId id="412" r:id="rId252"/>
    <p:sldId id="413" r:id="rId253"/>
    <p:sldId id="465" r:id="rId254"/>
    <p:sldId id="466" r:id="rId255"/>
    <p:sldId id="414" r:id="rId256"/>
    <p:sldId id="415" r:id="rId257"/>
    <p:sldId id="416" r:id="rId258"/>
    <p:sldId id="417" r:id="rId259"/>
    <p:sldId id="467" r:id="rId260"/>
    <p:sldId id="468" r:id="rId261"/>
    <p:sldId id="418" r:id="rId262"/>
    <p:sldId id="419" r:id="rId263"/>
    <p:sldId id="420" r:id="rId264"/>
    <p:sldId id="421" r:id="rId265"/>
    <p:sldId id="469" r:id="rId266"/>
    <p:sldId id="470" r:id="rId267"/>
    <p:sldId id="422" r:id="rId268"/>
    <p:sldId id="423" r:id="rId269"/>
    <p:sldId id="424" r:id="rId270"/>
    <p:sldId id="425" r:id="rId271"/>
    <p:sldId id="471" r:id="rId272"/>
    <p:sldId id="472" r:id="rId273"/>
    <p:sldId id="426" r:id="rId274"/>
    <p:sldId id="427" r:id="rId275"/>
    <p:sldId id="428" r:id="rId276"/>
    <p:sldId id="429" r:id="rId277"/>
    <p:sldId id="473" r:id="rId278"/>
    <p:sldId id="474" r:id="rId279"/>
    <p:sldId id="430" r:id="rId280"/>
    <p:sldId id="431" r:id="rId281"/>
    <p:sldId id="432" r:id="rId282"/>
    <p:sldId id="319" r:id="rId283"/>
    <p:sldId id="438" r:id="rId284"/>
    <p:sldId id="573" r:id="rId285"/>
    <p:sldId id="574" r:id="rId286"/>
    <p:sldId id="575" r:id="rId287"/>
    <p:sldId id="576" r:id="rId288"/>
    <p:sldId id="577" r:id="rId289"/>
    <p:sldId id="591" r:id="rId290"/>
    <p:sldId id="592" r:id="rId291"/>
    <p:sldId id="593" r:id="rId292"/>
    <p:sldId id="594" r:id="rId293"/>
    <p:sldId id="595" r:id="rId294"/>
    <p:sldId id="596" r:id="rId295"/>
    <p:sldId id="584" r:id="rId296"/>
    <p:sldId id="585" r:id="rId297"/>
    <p:sldId id="586" r:id="rId298"/>
    <p:sldId id="587" r:id="rId299"/>
    <p:sldId id="589" r:id="rId300"/>
    <p:sldId id="439" r:id="rId301"/>
    <p:sldId id="598" r:id="rId302"/>
    <p:sldId id="599" r:id="rId303"/>
    <p:sldId id="617" r:id="rId304"/>
    <p:sldId id="600" r:id="rId305"/>
    <p:sldId id="601" r:id="rId306"/>
    <p:sldId id="602" r:id="rId307"/>
    <p:sldId id="603" r:id="rId308"/>
    <p:sldId id="604" r:id="rId309"/>
    <p:sldId id="605" r:id="rId310"/>
    <p:sldId id="606" r:id="rId311"/>
    <p:sldId id="607" r:id="rId312"/>
    <p:sldId id="608" r:id="rId313"/>
    <p:sldId id="609" r:id="rId314"/>
    <p:sldId id="610" r:id="rId315"/>
    <p:sldId id="612" r:id="rId316"/>
    <p:sldId id="614" r:id="rId317"/>
    <p:sldId id="615" r:id="rId318"/>
    <p:sldId id="616" r:id="rId319"/>
  </p:sldIdLst>
  <p:sldSz cx="9144000" cy="6858000" type="screen4x3"/>
  <p:notesSz cx="6858000" cy="8915400"/>
  <p:defaultTextStyle>
    <a:defPPr>
      <a:defRPr lang="en-US"/>
    </a:defPPr>
    <a:lvl1pPr algn="l" rtl="0" eaLnBrk="0" fontAlgn="base" hangingPunct="0">
      <a:spcBef>
        <a:spcPct val="0"/>
      </a:spcBef>
      <a:spcAft>
        <a:spcPct val="0"/>
      </a:spcAft>
      <a:defRPr sz="1600" kern="1200">
        <a:solidFill>
          <a:schemeClr val="accent2"/>
        </a:solidFill>
        <a:latin typeface="Arial Black" panose="020B0604020202020204" pitchFamily="34" charset="0"/>
        <a:ea typeface="+mn-ea"/>
        <a:cs typeface="+mn-cs"/>
      </a:defRPr>
    </a:lvl1pPr>
    <a:lvl2pPr marL="457200" algn="l" rtl="0" eaLnBrk="0" fontAlgn="base" hangingPunct="0">
      <a:spcBef>
        <a:spcPct val="0"/>
      </a:spcBef>
      <a:spcAft>
        <a:spcPct val="0"/>
      </a:spcAft>
      <a:defRPr sz="1600" kern="1200">
        <a:solidFill>
          <a:schemeClr val="accent2"/>
        </a:solidFill>
        <a:latin typeface="Arial Black" panose="020B0604020202020204" pitchFamily="34" charset="0"/>
        <a:ea typeface="+mn-ea"/>
        <a:cs typeface="+mn-cs"/>
      </a:defRPr>
    </a:lvl2pPr>
    <a:lvl3pPr marL="914400" algn="l" rtl="0" eaLnBrk="0" fontAlgn="base" hangingPunct="0">
      <a:spcBef>
        <a:spcPct val="0"/>
      </a:spcBef>
      <a:spcAft>
        <a:spcPct val="0"/>
      </a:spcAft>
      <a:defRPr sz="1600" kern="1200">
        <a:solidFill>
          <a:schemeClr val="accent2"/>
        </a:solidFill>
        <a:latin typeface="Arial Black" panose="020B0604020202020204" pitchFamily="34" charset="0"/>
        <a:ea typeface="+mn-ea"/>
        <a:cs typeface="+mn-cs"/>
      </a:defRPr>
    </a:lvl3pPr>
    <a:lvl4pPr marL="1371600" algn="l" rtl="0" eaLnBrk="0" fontAlgn="base" hangingPunct="0">
      <a:spcBef>
        <a:spcPct val="0"/>
      </a:spcBef>
      <a:spcAft>
        <a:spcPct val="0"/>
      </a:spcAft>
      <a:defRPr sz="1600" kern="1200">
        <a:solidFill>
          <a:schemeClr val="accent2"/>
        </a:solidFill>
        <a:latin typeface="Arial Black" panose="020B0604020202020204" pitchFamily="34" charset="0"/>
        <a:ea typeface="+mn-ea"/>
        <a:cs typeface="+mn-cs"/>
      </a:defRPr>
    </a:lvl4pPr>
    <a:lvl5pPr marL="1828800" algn="l" rtl="0" eaLnBrk="0" fontAlgn="base" hangingPunct="0">
      <a:spcBef>
        <a:spcPct val="0"/>
      </a:spcBef>
      <a:spcAft>
        <a:spcPct val="0"/>
      </a:spcAft>
      <a:defRPr sz="1600" kern="1200">
        <a:solidFill>
          <a:schemeClr val="accent2"/>
        </a:solidFill>
        <a:latin typeface="Arial Black" panose="020B0604020202020204" pitchFamily="34" charset="0"/>
        <a:ea typeface="+mn-ea"/>
        <a:cs typeface="+mn-cs"/>
      </a:defRPr>
    </a:lvl5pPr>
    <a:lvl6pPr marL="2286000" algn="l" defTabSz="914400" rtl="0" eaLnBrk="1" latinLnBrk="0" hangingPunct="1">
      <a:defRPr sz="1600" kern="1200">
        <a:solidFill>
          <a:schemeClr val="accent2"/>
        </a:solidFill>
        <a:latin typeface="Arial Black" panose="020B0604020202020204" pitchFamily="34" charset="0"/>
        <a:ea typeface="+mn-ea"/>
        <a:cs typeface="+mn-cs"/>
      </a:defRPr>
    </a:lvl6pPr>
    <a:lvl7pPr marL="2743200" algn="l" defTabSz="914400" rtl="0" eaLnBrk="1" latinLnBrk="0" hangingPunct="1">
      <a:defRPr sz="1600" kern="1200">
        <a:solidFill>
          <a:schemeClr val="accent2"/>
        </a:solidFill>
        <a:latin typeface="Arial Black" panose="020B0604020202020204" pitchFamily="34" charset="0"/>
        <a:ea typeface="+mn-ea"/>
        <a:cs typeface="+mn-cs"/>
      </a:defRPr>
    </a:lvl7pPr>
    <a:lvl8pPr marL="3200400" algn="l" defTabSz="914400" rtl="0" eaLnBrk="1" latinLnBrk="0" hangingPunct="1">
      <a:defRPr sz="1600" kern="1200">
        <a:solidFill>
          <a:schemeClr val="accent2"/>
        </a:solidFill>
        <a:latin typeface="Arial Black" panose="020B0604020202020204" pitchFamily="34" charset="0"/>
        <a:ea typeface="+mn-ea"/>
        <a:cs typeface="+mn-cs"/>
      </a:defRPr>
    </a:lvl8pPr>
    <a:lvl9pPr marL="3657600" algn="l" defTabSz="914400" rtl="0" eaLnBrk="1" latinLnBrk="0" hangingPunct="1">
      <a:defRPr sz="1600" kern="1200">
        <a:solidFill>
          <a:schemeClr val="accent2"/>
        </a:solidFill>
        <a:latin typeface="Arial Black"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0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57" autoAdjust="0"/>
    <p:restoredTop sz="95306" autoAdjust="0"/>
  </p:normalViewPr>
  <p:slideViewPr>
    <p:cSldViewPr>
      <p:cViewPr varScale="1">
        <p:scale>
          <a:sx n="122" d="100"/>
          <a:sy n="122" d="100"/>
        </p:scale>
        <p:origin x="198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794" y="-90"/>
      </p:cViewPr>
      <p:guideLst>
        <p:guide orient="horz" pos="2808"/>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04.xml"/><Relationship Id="rId299" Type="http://schemas.openxmlformats.org/officeDocument/2006/relationships/slide" Target="slides/slide286.xml"/><Relationship Id="rId21" Type="http://schemas.openxmlformats.org/officeDocument/2006/relationships/slide" Target="slides/slide8.xml"/><Relationship Id="rId63" Type="http://schemas.openxmlformats.org/officeDocument/2006/relationships/slide" Target="slides/slide50.xml"/><Relationship Id="rId159" Type="http://schemas.openxmlformats.org/officeDocument/2006/relationships/slide" Target="slides/slide146.xml"/><Relationship Id="rId324" Type="http://schemas.openxmlformats.org/officeDocument/2006/relationships/theme" Target="theme/theme1.xml"/><Relationship Id="rId170" Type="http://schemas.openxmlformats.org/officeDocument/2006/relationships/slide" Target="slides/slide157.xml"/><Relationship Id="rId226" Type="http://schemas.openxmlformats.org/officeDocument/2006/relationships/slide" Target="slides/slide213.xml"/><Relationship Id="rId268" Type="http://schemas.openxmlformats.org/officeDocument/2006/relationships/slide" Target="slides/slide255.xml"/><Relationship Id="rId32" Type="http://schemas.openxmlformats.org/officeDocument/2006/relationships/slide" Target="slides/slide19.xml"/><Relationship Id="rId74" Type="http://schemas.openxmlformats.org/officeDocument/2006/relationships/slide" Target="slides/slide61.xml"/><Relationship Id="rId128" Type="http://schemas.openxmlformats.org/officeDocument/2006/relationships/slide" Target="slides/slide115.xml"/><Relationship Id="rId5" Type="http://schemas.openxmlformats.org/officeDocument/2006/relationships/slideMaster" Target="slideMasters/slideMaster5.xml"/><Relationship Id="rId181" Type="http://schemas.openxmlformats.org/officeDocument/2006/relationships/slide" Target="slides/slide168.xml"/><Relationship Id="rId237" Type="http://schemas.openxmlformats.org/officeDocument/2006/relationships/slide" Target="slides/slide224.xml"/><Relationship Id="rId279" Type="http://schemas.openxmlformats.org/officeDocument/2006/relationships/slide" Target="slides/slide266.xml"/><Relationship Id="rId43" Type="http://schemas.openxmlformats.org/officeDocument/2006/relationships/slide" Target="slides/slide30.xml"/><Relationship Id="rId139" Type="http://schemas.openxmlformats.org/officeDocument/2006/relationships/slide" Target="slides/slide126.xml"/><Relationship Id="rId290" Type="http://schemas.openxmlformats.org/officeDocument/2006/relationships/slide" Target="slides/slide277.xml"/><Relationship Id="rId304" Type="http://schemas.openxmlformats.org/officeDocument/2006/relationships/slide" Target="slides/slide291.xml"/><Relationship Id="rId85" Type="http://schemas.openxmlformats.org/officeDocument/2006/relationships/slide" Target="slides/slide72.xml"/><Relationship Id="rId150" Type="http://schemas.openxmlformats.org/officeDocument/2006/relationships/slide" Target="slides/slide137.xml"/><Relationship Id="rId192" Type="http://schemas.openxmlformats.org/officeDocument/2006/relationships/slide" Target="slides/slide179.xml"/><Relationship Id="rId206" Type="http://schemas.openxmlformats.org/officeDocument/2006/relationships/slide" Target="slides/slide193.xml"/><Relationship Id="rId248" Type="http://schemas.openxmlformats.org/officeDocument/2006/relationships/slide" Target="slides/slide235.xml"/><Relationship Id="rId12" Type="http://schemas.openxmlformats.org/officeDocument/2006/relationships/slideMaster" Target="slideMasters/slideMaster12.xml"/><Relationship Id="rId108" Type="http://schemas.openxmlformats.org/officeDocument/2006/relationships/slide" Target="slides/slide95.xml"/><Relationship Id="rId315" Type="http://schemas.openxmlformats.org/officeDocument/2006/relationships/slide" Target="slides/slide302.xml"/><Relationship Id="rId54" Type="http://schemas.openxmlformats.org/officeDocument/2006/relationships/slide" Target="slides/slide41.xml"/><Relationship Id="rId96" Type="http://schemas.openxmlformats.org/officeDocument/2006/relationships/slide" Target="slides/slide83.xml"/><Relationship Id="rId161" Type="http://schemas.openxmlformats.org/officeDocument/2006/relationships/slide" Target="slides/slide148.xml"/><Relationship Id="rId217" Type="http://schemas.openxmlformats.org/officeDocument/2006/relationships/slide" Target="slides/slide204.xml"/><Relationship Id="rId259" Type="http://schemas.openxmlformats.org/officeDocument/2006/relationships/slide" Target="slides/slide246.xml"/><Relationship Id="rId23" Type="http://schemas.openxmlformats.org/officeDocument/2006/relationships/slide" Target="slides/slide10.xml"/><Relationship Id="rId119" Type="http://schemas.openxmlformats.org/officeDocument/2006/relationships/slide" Target="slides/slide106.xml"/><Relationship Id="rId270" Type="http://schemas.openxmlformats.org/officeDocument/2006/relationships/slide" Target="slides/slide257.xml"/><Relationship Id="rId65" Type="http://schemas.openxmlformats.org/officeDocument/2006/relationships/slide" Target="slides/slide52.xml"/><Relationship Id="rId130" Type="http://schemas.openxmlformats.org/officeDocument/2006/relationships/slide" Target="slides/slide117.xml"/><Relationship Id="rId172" Type="http://schemas.openxmlformats.org/officeDocument/2006/relationships/slide" Target="slides/slide159.xml"/><Relationship Id="rId228" Type="http://schemas.openxmlformats.org/officeDocument/2006/relationships/slide" Target="slides/slide215.xml"/><Relationship Id="rId281" Type="http://schemas.openxmlformats.org/officeDocument/2006/relationships/slide" Target="slides/slide268.xml"/><Relationship Id="rId34" Type="http://schemas.openxmlformats.org/officeDocument/2006/relationships/slide" Target="slides/slide21.xml"/><Relationship Id="rId76" Type="http://schemas.openxmlformats.org/officeDocument/2006/relationships/slide" Target="slides/slide63.xml"/><Relationship Id="rId141" Type="http://schemas.openxmlformats.org/officeDocument/2006/relationships/slide" Target="slides/slide128.xml"/><Relationship Id="rId7" Type="http://schemas.openxmlformats.org/officeDocument/2006/relationships/slideMaster" Target="slideMasters/slideMaster7.xml"/><Relationship Id="rId162" Type="http://schemas.openxmlformats.org/officeDocument/2006/relationships/slide" Target="slides/slide149.xml"/><Relationship Id="rId183" Type="http://schemas.openxmlformats.org/officeDocument/2006/relationships/slide" Target="slides/slide170.xml"/><Relationship Id="rId218" Type="http://schemas.openxmlformats.org/officeDocument/2006/relationships/slide" Target="slides/slide205.xml"/><Relationship Id="rId239" Type="http://schemas.openxmlformats.org/officeDocument/2006/relationships/slide" Target="slides/slide226.xml"/><Relationship Id="rId250" Type="http://schemas.openxmlformats.org/officeDocument/2006/relationships/slide" Target="slides/slide237.xml"/><Relationship Id="rId271" Type="http://schemas.openxmlformats.org/officeDocument/2006/relationships/slide" Target="slides/slide258.xml"/><Relationship Id="rId292" Type="http://schemas.openxmlformats.org/officeDocument/2006/relationships/slide" Target="slides/slide279.xml"/><Relationship Id="rId306" Type="http://schemas.openxmlformats.org/officeDocument/2006/relationships/slide" Target="slides/slide293.xml"/><Relationship Id="rId24" Type="http://schemas.openxmlformats.org/officeDocument/2006/relationships/slide" Target="slides/slide11.xml"/><Relationship Id="rId45" Type="http://schemas.openxmlformats.org/officeDocument/2006/relationships/slide" Target="slides/slide32.xml"/><Relationship Id="rId66" Type="http://schemas.openxmlformats.org/officeDocument/2006/relationships/slide" Target="slides/slide53.xml"/><Relationship Id="rId87" Type="http://schemas.openxmlformats.org/officeDocument/2006/relationships/slide" Target="slides/slide74.xml"/><Relationship Id="rId110" Type="http://schemas.openxmlformats.org/officeDocument/2006/relationships/slide" Target="slides/slide97.xml"/><Relationship Id="rId131" Type="http://schemas.openxmlformats.org/officeDocument/2006/relationships/slide" Target="slides/slide118.xml"/><Relationship Id="rId152" Type="http://schemas.openxmlformats.org/officeDocument/2006/relationships/slide" Target="slides/slide139.xml"/><Relationship Id="rId173" Type="http://schemas.openxmlformats.org/officeDocument/2006/relationships/slide" Target="slides/slide160.xml"/><Relationship Id="rId194" Type="http://schemas.openxmlformats.org/officeDocument/2006/relationships/slide" Target="slides/slide181.xml"/><Relationship Id="rId208" Type="http://schemas.openxmlformats.org/officeDocument/2006/relationships/slide" Target="slides/slide195.xml"/><Relationship Id="rId229" Type="http://schemas.openxmlformats.org/officeDocument/2006/relationships/slide" Target="slides/slide216.xml"/><Relationship Id="rId240" Type="http://schemas.openxmlformats.org/officeDocument/2006/relationships/slide" Target="slides/slide227.xml"/><Relationship Id="rId261" Type="http://schemas.openxmlformats.org/officeDocument/2006/relationships/slide" Target="slides/slide248.xml"/><Relationship Id="rId14" Type="http://schemas.openxmlformats.org/officeDocument/2006/relationships/slide" Target="slides/slide1.xml"/><Relationship Id="rId35" Type="http://schemas.openxmlformats.org/officeDocument/2006/relationships/slide" Target="slides/slide22.xml"/><Relationship Id="rId56" Type="http://schemas.openxmlformats.org/officeDocument/2006/relationships/slide" Target="slides/slide43.xml"/><Relationship Id="rId77" Type="http://schemas.openxmlformats.org/officeDocument/2006/relationships/slide" Target="slides/slide64.xml"/><Relationship Id="rId100" Type="http://schemas.openxmlformats.org/officeDocument/2006/relationships/slide" Target="slides/slide87.xml"/><Relationship Id="rId282" Type="http://schemas.openxmlformats.org/officeDocument/2006/relationships/slide" Target="slides/slide269.xml"/><Relationship Id="rId317" Type="http://schemas.openxmlformats.org/officeDocument/2006/relationships/slide" Target="slides/slide304.xml"/><Relationship Id="rId8" Type="http://schemas.openxmlformats.org/officeDocument/2006/relationships/slideMaster" Target="slideMasters/slideMaster8.xml"/><Relationship Id="rId98" Type="http://schemas.openxmlformats.org/officeDocument/2006/relationships/slide" Target="slides/slide85.xml"/><Relationship Id="rId121" Type="http://schemas.openxmlformats.org/officeDocument/2006/relationships/slide" Target="slides/slide108.xml"/><Relationship Id="rId142" Type="http://schemas.openxmlformats.org/officeDocument/2006/relationships/slide" Target="slides/slide129.xml"/><Relationship Id="rId163" Type="http://schemas.openxmlformats.org/officeDocument/2006/relationships/slide" Target="slides/slide150.xml"/><Relationship Id="rId184" Type="http://schemas.openxmlformats.org/officeDocument/2006/relationships/slide" Target="slides/slide171.xml"/><Relationship Id="rId219" Type="http://schemas.openxmlformats.org/officeDocument/2006/relationships/slide" Target="slides/slide206.xml"/><Relationship Id="rId230" Type="http://schemas.openxmlformats.org/officeDocument/2006/relationships/slide" Target="slides/slide217.xml"/><Relationship Id="rId251" Type="http://schemas.openxmlformats.org/officeDocument/2006/relationships/slide" Target="slides/slide238.xml"/><Relationship Id="rId25" Type="http://schemas.openxmlformats.org/officeDocument/2006/relationships/slide" Target="slides/slide12.xml"/><Relationship Id="rId46" Type="http://schemas.openxmlformats.org/officeDocument/2006/relationships/slide" Target="slides/slide33.xml"/><Relationship Id="rId67" Type="http://schemas.openxmlformats.org/officeDocument/2006/relationships/slide" Target="slides/slide54.xml"/><Relationship Id="rId272" Type="http://schemas.openxmlformats.org/officeDocument/2006/relationships/slide" Target="slides/slide259.xml"/><Relationship Id="rId293" Type="http://schemas.openxmlformats.org/officeDocument/2006/relationships/slide" Target="slides/slide280.xml"/><Relationship Id="rId307" Type="http://schemas.openxmlformats.org/officeDocument/2006/relationships/slide" Target="slides/slide294.xml"/><Relationship Id="rId88" Type="http://schemas.openxmlformats.org/officeDocument/2006/relationships/slide" Target="slides/slide75.xml"/><Relationship Id="rId111" Type="http://schemas.openxmlformats.org/officeDocument/2006/relationships/slide" Target="slides/slide98.xml"/><Relationship Id="rId132" Type="http://schemas.openxmlformats.org/officeDocument/2006/relationships/slide" Target="slides/slide119.xml"/><Relationship Id="rId153" Type="http://schemas.openxmlformats.org/officeDocument/2006/relationships/slide" Target="slides/slide140.xml"/><Relationship Id="rId174" Type="http://schemas.openxmlformats.org/officeDocument/2006/relationships/slide" Target="slides/slide161.xml"/><Relationship Id="rId195" Type="http://schemas.openxmlformats.org/officeDocument/2006/relationships/slide" Target="slides/slide182.xml"/><Relationship Id="rId209" Type="http://schemas.openxmlformats.org/officeDocument/2006/relationships/slide" Target="slides/slide196.xml"/><Relationship Id="rId220" Type="http://schemas.openxmlformats.org/officeDocument/2006/relationships/slide" Target="slides/slide207.xml"/><Relationship Id="rId241" Type="http://schemas.openxmlformats.org/officeDocument/2006/relationships/slide" Target="slides/slide228.xml"/><Relationship Id="rId15" Type="http://schemas.openxmlformats.org/officeDocument/2006/relationships/slide" Target="slides/slide2.xml"/><Relationship Id="rId36" Type="http://schemas.openxmlformats.org/officeDocument/2006/relationships/slide" Target="slides/slide23.xml"/><Relationship Id="rId57" Type="http://schemas.openxmlformats.org/officeDocument/2006/relationships/slide" Target="slides/slide44.xml"/><Relationship Id="rId262" Type="http://schemas.openxmlformats.org/officeDocument/2006/relationships/slide" Target="slides/slide249.xml"/><Relationship Id="rId283" Type="http://schemas.openxmlformats.org/officeDocument/2006/relationships/slide" Target="slides/slide270.xml"/><Relationship Id="rId318" Type="http://schemas.openxmlformats.org/officeDocument/2006/relationships/slide" Target="slides/slide305.xml"/><Relationship Id="rId78" Type="http://schemas.openxmlformats.org/officeDocument/2006/relationships/slide" Target="slides/slide65.xml"/><Relationship Id="rId99" Type="http://schemas.openxmlformats.org/officeDocument/2006/relationships/slide" Target="slides/slide86.xml"/><Relationship Id="rId101" Type="http://schemas.openxmlformats.org/officeDocument/2006/relationships/slide" Target="slides/slide88.xml"/><Relationship Id="rId122" Type="http://schemas.openxmlformats.org/officeDocument/2006/relationships/slide" Target="slides/slide109.xml"/><Relationship Id="rId143" Type="http://schemas.openxmlformats.org/officeDocument/2006/relationships/slide" Target="slides/slide130.xml"/><Relationship Id="rId164" Type="http://schemas.openxmlformats.org/officeDocument/2006/relationships/slide" Target="slides/slide151.xml"/><Relationship Id="rId185" Type="http://schemas.openxmlformats.org/officeDocument/2006/relationships/slide" Target="slides/slide172.xml"/><Relationship Id="rId9" Type="http://schemas.openxmlformats.org/officeDocument/2006/relationships/slideMaster" Target="slideMasters/slideMaster9.xml"/><Relationship Id="rId210" Type="http://schemas.openxmlformats.org/officeDocument/2006/relationships/slide" Target="slides/slide197.xml"/><Relationship Id="rId26" Type="http://schemas.openxmlformats.org/officeDocument/2006/relationships/slide" Target="slides/slide13.xml"/><Relationship Id="rId231" Type="http://schemas.openxmlformats.org/officeDocument/2006/relationships/slide" Target="slides/slide218.xml"/><Relationship Id="rId252" Type="http://schemas.openxmlformats.org/officeDocument/2006/relationships/slide" Target="slides/slide239.xml"/><Relationship Id="rId273" Type="http://schemas.openxmlformats.org/officeDocument/2006/relationships/slide" Target="slides/slide260.xml"/><Relationship Id="rId294" Type="http://schemas.openxmlformats.org/officeDocument/2006/relationships/slide" Target="slides/slide281.xml"/><Relationship Id="rId308" Type="http://schemas.openxmlformats.org/officeDocument/2006/relationships/slide" Target="slides/slide295.xml"/><Relationship Id="rId47" Type="http://schemas.openxmlformats.org/officeDocument/2006/relationships/slide" Target="slides/slide34.xml"/><Relationship Id="rId68" Type="http://schemas.openxmlformats.org/officeDocument/2006/relationships/slide" Target="slides/slide55.xml"/><Relationship Id="rId89" Type="http://schemas.openxmlformats.org/officeDocument/2006/relationships/slide" Target="slides/slide76.xml"/><Relationship Id="rId112" Type="http://schemas.openxmlformats.org/officeDocument/2006/relationships/slide" Target="slides/slide99.xml"/><Relationship Id="rId133" Type="http://schemas.openxmlformats.org/officeDocument/2006/relationships/slide" Target="slides/slide120.xml"/><Relationship Id="rId154" Type="http://schemas.openxmlformats.org/officeDocument/2006/relationships/slide" Target="slides/slide141.xml"/><Relationship Id="rId175" Type="http://schemas.openxmlformats.org/officeDocument/2006/relationships/slide" Target="slides/slide162.xml"/><Relationship Id="rId196" Type="http://schemas.openxmlformats.org/officeDocument/2006/relationships/slide" Target="slides/slide183.xml"/><Relationship Id="rId200" Type="http://schemas.openxmlformats.org/officeDocument/2006/relationships/slide" Target="slides/slide187.xml"/><Relationship Id="rId16" Type="http://schemas.openxmlformats.org/officeDocument/2006/relationships/slide" Target="slides/slide3.xml"/><Relationship Id="rId221" Type="http://schemas.openxmlformats.org/officeDocument/2006/relationships/slide" Target="slides/slide208.xml"/><Relationship Id="rId242" Type="http://schemas.openxmlformats.org/officeDocument/2006/relationships/slide" Target="slides/slide229.xml"/><Relationship Id="rId263" Type="http://schemas.openxmlformats.org/officeDocument/2006/relationships/slide" Target="slides/slide250.xml"/><Relationship Id="rId284" Type="http://schemas.openxmlformats.org/officeDocument/2006/relationships/slide" Target="slides/slide271.xml"/><Relationship Id="rId319" Type="http://schemas.openxmlformats.org/officeDocument/2006/relationships/slide" Target="slides/slide306.xml"/><Relationship Id="rId37" Type="http://schemas.openxmlformats.org/officeDocument/2006/relationships/slide" Target="slides/slide24.xml"/><Relationship Id="rId58" Type="http://schemas.openxmlformats.org/officeDocument/2006/relationships/slide" Target="slides/slide45.xml"/><Relationship Id="rId79" Type="http://schemas.openxmlformats.org/officeDocument/2006/relationships/slide" Target="slides/slide66.xml"/><Relationship Id="rId102" Type="http://schemas.openxmlformats.org/officeDocument/2006/relationships/slide" Target="slides/slide89.xml"/><Relationship Id="rId123" Type="http://schemas.openxmlformats.org/officeDocument/2006/relationships/slide" Target="slides/slide110.xml"/><Relationship Id="rId144" Type="http://schemas.openxmlformats.org/officeDocument/2006/relationships/slide" Target="slides/slide131.xml"/><Relationship Id="rId90" Type="http://schemas.openxmlformats.org/officeDocument/2006/relationships/slide" Target="slides/slide77.xml"/><Relationship Id="rId165" Type="http://schemas.openxmlformats.org/officeDocument/2006/relationships/slide" Target="slides/slide152.xml"/><Relationship Id="rId186" Type="http://schemas.openxmlformats.org/officeDocument/2006/relationships/slide" Target="slides/slide173.xml"/><Relationship Id="rId211" Type="http://schemas.openxmlformats.org/officeDocument/2006/relationships/slide" Target="slides/slide198.xml"/><Relationship Id="rId232" Type="http://schemas.openxmlformats.org/officeDocument/2006/relationships/slide" Target="slides/slide219.xml"/><Relationship Id="rId253" Type="http://schemas.openxmlformats.org/officeDocument/2006/relationships/slide" Target="slides/slide240.xml"/><Relationship Id="rId274" Type="http://schemas.openxmlformats.org/officeDocument/2006/relationships/slide" Target="slides/slide261.xml"/><Relationship Id="rId295" Type="http://schemas.openxmlformats.org/officeDocument/2006/relationships/slide" Target="slides/slide282.xml"/><Relationship Id="rId309" Type="http://schemas.openxmlformats.org/officeDocument/2006/relationships/slide" Target="slides/slide296.xml"/><Relationship Id="rId27" Type="http://schemas.openxmlformats.org/officeDocument/2006/relationships/slide" Target="slides/slide14.xml"/><Relationship Id="rId48" Type="http://schemas.openxmlformats.org/officeDocument/2006/relationships/slide" Target="slides/slide35.xml"/><Relationship Id="rId69" Type="http://schemas.openxmlformats.org/officeDocument/2006/relationships/slide" Target="slides/slide56.xml"/><Relationship Id="rId113" Type="http://schemas.openxmlformats.org/officeDocument/2006/relationships/slide" Target="slides/slide100.xml"/><Relationship Id="rId134" Type="http://schemas.openxmlformats.org/officeDocument/2006/relationships/slide" Target="slides/slide121.xml"/><Relationship Id="rId320" Type="http://schemas.openxmlformats.org/officeDocument/2006/relationships/notesMaster" Target="notesMasters/notesMaster1.xml"/><Relationship Id="rId80" Type="http://schemas.openxmlformats.org/officeDocument/2006/relationships/slide" Target="slides/slide67.xml"/><Relationship Id="rId155" Type="http://schemas.openxmlformats.org/officeDocument/2006/relationships/slide" Target="slides/slide142.xml"/><Relationship Id="rId176" Type="http://schemas.openxmlformats.org/officeDocument/2006/relationships/slide" Target="slides/slide163.xml"/><Relationship Id="rId197" Type="http://schemas.openxmlformats.org/officeDocument/2006/relationships/slide" Target="slides/slide184.xml"/><Relationship Id="rId201" Type="http://schemas.openxmlformats.org/officeDocument/2006/relationships/slide" Target="slides/slide188.xml"/><Relationship Id="rId222" Type="http://schemas.openxmlformats.org/officeDocument/2006/relationships/slide" Target="slides/slide209.xml"/><Relationship Id="rId243" Type="http://schemas.openxmlformats.org/officeDocument/2006/relationships/slide" Target="slides/slide230.xml"/><Relationship Id="rId264" Type="http://schemas.openxmlformats.org/officeDocument/2006/relationships/slide" Target="slides/slide251.xml"/><Relationship Id="rId285" Type="http://schemas.openxmlformats.org/officeDocument/2006/relationships/slide" Target="slides/slide272.xml"/><Relationship Id="rId17" Type="http://schemas.openxmlformats.org/officeDocument/2006/relationships/slide" Target="slides/slide4.xml"/><Relationship Id="rId38" Type="http://schemas.openxmlformats.org/officeDocument/2006/relationships/slide" Target="slides/slide25.xml"/><Relationship Id="rId59" Type="http://schemas.openxmlformats.org/officeDocument/2006/relationships/slide" Target="slides/slide46.xml"/><Relationship Id="rId103" Type="http://schemas.openxmlformats.org/officeDocument/2006/relationships/slide" Target="slides/slide90.xml"/><Relationship Id="rId124" Type="http://schemas.openxmlformats.org/officeDocument/2006/relationships/slide" Target="slides/slide111.xml"/><Relationship Id="rId310" Type="http://schemas.openxmlformats.org/officeDocument/2006/relationships/slide" Target="slides/slide297.xml"/><Relationship Id="rId70" Type="http://schemas.openxmlformats.org/officeDocument/2006/relationships/slide" Target="slides/slide57.xml"/><Relationship Id="rId91" Type="http://schemas.openxmlformats.org/officeDocument/2006/relationships/slide" Target="slides/slide78.xml"/><Relationship Id="rId145" Type="http://schemas.openxmlformats.org/officeDocument/2006/relationships/slide" Target="slides/slide132.xml"/><Relationship Id="rId166" Type="http://schemas.openxmlformats.org/officeDocument/2006/relationships/slide" Target="slides/slide153.xml"/><Relationship Id="rId187" Type="http://schemas.openxmlformats.org/officeDocument/2006/relationships/slide" Target="slides/slide174.xml"/><Relationship Id="rId1" Type="http://schemas.openxmlformats.org/officeDocument/2006/relationships/slideMaster" Target="slideMasters/slideMaster1.xml"/><Relationship Id="rId212" Type="http://schemas.openxmlformats.org/officeDocument/2006/relationships/slide" Target="slides/slide199.xml"/><Relationship Id="rId233" Type="http://schemas.openxmlformats.org/officeDocument/2006/relationships/slide" Target="slides/slide220.xml"/><Relationship Id="rId254" Type="http://schemas.openxmlformats.org/officeDocument/2006/relationships/slide" Target="slides/slide241.xml"/><Relationship Id="rId28" Type="http://schemas.openxmlformats.org/officeDocument/2006/relationships/slide" Target="slides/slide15.xml"/><Relationship Id="rId49" Type="http://schemas.openxmlformats.org/officeDocument/2006/relationships/slide" Target="slides/slide36.xml"/><Relationship Id="rId114" Type="http://schemas.openxmlformats.org/officeDocument/2006/relationships/slide" Target="slides/slide101.xml"/><Relationship Id="rId275" Type="http://schemas.openxmlformats.org/officeDocument/2006/relationships/slide" Target="slides/slide262.xml"/><Relationship Id="rId296" Type="http://schemas.openxmlformats.org/officeDocument/2006/relationships/slide" Target="slides/slide283.xml"/><Relationship Id="rId300" Type="http://schemas.openxmlformats.org/officeDocument/2006/relationships/slide" Target="slides/slide287.xml"/><Relationship Id="rId60" Type="http://schemas.openxmlformats.org/officeDocument/2006/relationships/slide" Target="slides/slide47.xml"/><Relationship Id="rId81" Type="http://schemas.openxmlformats.org/officeDocument/2006/relationships/slide" Target="slides/slide68.xml"/><Relationship Id="rId135" Type="http://schemas.openxmlformats.org/officeDocument/2006/relationships/slide" Target="slides/slide122.xml"/><Relationship Id="rId156" Type="http://schemas.openxmlformats.org/officeDocument/2006/relationships/slide" Target="slides/slide143.xml"/><Relationship Id="rId177" Type="http://schemas.openxmlformats.org/officeDocument/2006/relationships/slide" Target="slides/slide164.xml"/><Relationship Id="rId198" Type="http://schemas.openxmlformats.org/officeDocument/2006/relationships/slide" Target="slides/slide185.xml"/><Relationship Id="rId321" Type="http://schemas.openxmlformats.org/officeDocument/2006/relationships/handoutMaster" Target="handoutMasters/handoutMaster1.xml"/><Relationship Id="rId202" Type="http://schemas.openxmlformats.org/officeDocument/2006/relationships/slide" Target="slides/slide189.xml"/><Relationship Id="rId223" Type="http://schemas.openxmlformats.org/officeDocument/2006/relationships/slide" Target="slides/slide210.xml"/><Relationship Id="rId244" Type="http://schemas.openxmlformats.org/officeDocument/2006/relationships/slide" Target="slides/slide231.xml"/><Relationship Id="rId18" Type="http://schemas.openxmlformats.org/officeDocument/2006/relationships/slide" Target="slides/slide5.xml"/><Relationship Id="rId39" Type="http://schemas.openxmlformats.org/officeDocument/2006/relationships/slide" Target="slides/slide26.xml"/><Relationship Id="rId265" Type="http://schemas.openxmlformats.org/officeDocument/2006/relationships/slide" Target="slides/slide252.xml"/><Relationship Id="rId286" Type="http://schemas.openxmlformats.org/officeDocument/2006/relationships/slide" Target="slides/slide273.xml"/><Relationship Id="rId50" Type="http://schemas.openxmlformats.org/officeDocument/2006/relationships/slide" Target="slides/slide37.xml"/><Relationship Id="rId104" Type="http://schemas.openxmlformats.org/officeDocument/2006/relationships/slide" Target="slides/slide91.xml"/><Relationship Id="rId125" Type="http://schemas.openxmlformats.org/officeDocument/2006/relationships/slide" Target="slides/slide112.xml"/><Relationship Id="rId146" Type="http://schemas.openxmlformats.org/officeDocument/2006/relationships/slide" Target="slides/slide133.xml"/><Relationship Id="rId167" Type="http://schemas.openxmlformats.org/officeDocument/2006/relationships/slide" Target="slides/slide154.xml"/><Relationship Id="rId188" Type="http://schemas.openxmlformats.org/officeDocument/2006/relationships/slide" Target="slides/slide175.xml"/><Relationship Id="rId311" Type="http://schemas.openxmlformats.org/officeDocument/2006/relationships/slide" Target="slides/slide298.xml"/><Relationship Id="rId71" Type="http://schemas.openxmlformats.org/officeDocument/2006/relationships/slide" Target="slides/slide58.xml"/><Relationship Id="rId92" Type="http://schemas.openxmlformats.org/officeDocument/2006/relationships/slide" Target="slides/slide79.xml"/><Relationship Id="rId213" Type="http://schemas.openxmlformats.org/officeDocument/2006/relationships/slide" Target="slides/slide200.xml"/><Relationship Id="rId234" Type="http://schemas.openxmlformats.org/officeDocument/2006/relationships/slide" Target="slides/slide221.xml"/><Relationship Id="rId2" Type="http://schemas.openxmlformats.org/officeDocument/2006/relationships/slideMaster" Target="slideMasters/slideMaster2.xml"/><Relationship Id="rId29" Type="http://schemas.openxmlformats.org/officeDocument/2006/relationships/slide" Target="slides/slide16.xml"/><Relationship Id="rId255" Type="http://schemas.openxmlformats.org/officeDocument/2006/relationships/slide" Target="slides/slide242.xml"/><Relationship Id="rId276" Type="http://schemas.openxmlformats.org/officeDocument/2006/relationships/slide" Target="slides/slide263.xml"/><Relationship Id="rId297" Type="http://schemas.openxmlformats.org/officeDocument/2006/relationships/slide" Target="slides/slide284.xml"/><Relationship Id="rId40" Type="http://schemas.openxmlformats.org/officeDocument/2006/relationships/slide" Target="slides/slide27.xml"/><Relationship Id="rId115" Type="http://schemas.openxmlformats.org/officeDocument/2006/relationships/slide" Target="slides/slide102.xml"/><Relationship Id="rId136" Type="http://schemas.openxmlformats.org/officeDocument/2006/relationships/slide" Target="slides/slide123.xml"/><Relationship Id="rId157" Type="http://schemas.openxmlformats.org/officeDocument/2006/relationships/slide" Target="slides/slide144.xml"/><Relationship Id="rId178" Type="http://schemas.openxmlformats.org/officeDocument/2006/relationships/slide" Target="slides/slide165.xml"/><Relationship Id="rId301" Type="http://schemas.openxmlformats.org/officeDocument/2006/relationships/slide" Target="slides/slide288.xml"/><Relationship Id="rId322" Type="http://schemas.openxmlformats.org/officeDocument/2006/relationships/presProps" Target="presProps.xml"/><Relationship Id="rId61" Type="http://schemas.openxmlformats.org/officeDocument/2006/relationships/slide" Target="slides/slide48.xml"/><Relationship Id="rId82" Type="http://schemas.openxmlformats.org/officeDocument/2006/relationships/slide" Target="slides/slide69.xml"/><Relationship Id="rId199" Type="http://schemas.openxmlformats.org/officeDocument/2006/relationships/slide" Target="slides/slide186.xml"/><Relationship Id="rId203" Type="http://schemas.openxmlformats.org/officeDocument/2006/relationships/slide" Target="slides/slide190.xml"/><Relationship Id="rId19" Type="http://schemas.openxmlformats.org/officeDocument/2006/relationships/slide" Target="slides/slide6.xml"/><Relationship Id="rId224" Type="http://schemas.openxmlformats.org/officeDocument/2006/relationships/slide" Target="slides/slide211.xml"/><Relationship Id="rId245" Type="http://schemas.openxmlformats.org/officeDocument/2006/relationships/slide" Target="slides/slide232.xml"/><Relationship Id="rId266" Type="http://schemas.openxmlformats.org/officeDocument/2006/relationships/slide" Target="slides/slide253.xml"/><Relationship Id="rId287" Type="http://schemas.openxmlformats.org/officeDocument/2006/relationships/slide" Target="slides/slide274.xml"/><Relationship Id="rId30" Type="http://schemas.openxmlformats.org/officeDocument/2006/relationships/slide" Target="slides/slide17.xml"/><Relationship Id="rId105" Type="http://schemas.openxmlformats.org/officeDocument/2006/relationships/slide" Target="slides/slide92.xml"/><Relationship Id="rId126" Type="http://schemas.openxmlformats.org/officeDocument/2006/relationships/slide" Target="slides/slide113.xml"/><Relationship Id="rId147" Type="http://schemas.openxmlformats.org/officeDocument/2006/relationships/slide" Target="slides/slide134.xml"/><Relationship Id="rId168" Type="http://schemas.openxmlformats.org/officeDocument/2006/relationships/slide" Target="slides/slide155.xml"/><Relationship Id="rId312" Type="http://schemas.openxmlformats.org/officeDocument/2006/relationships/slide" Target="slides/slide299.xml"/><Relationship Id="rId51" Type="http://schemas.openxmlformats.org/officeDocument/2006/relationships/slide" Target="slides/slide38.xml"/><Relationship Id="rId72" Type="http://schemas.openxmlformats.org/officeDocument/2006/relationships/slide" Target="slides/slide59.xml"/><Relationship Id="rId93" Type="http://schemas.openxmlformats.org/officeDocument/2006/relationships/slide" Target="slides/slide80.xml"/><Relationship Id="rId189" Type="http://schemas.openxmlformats.org/officeDocument/2006/relationships/slide" Target="slides/slide176.xml"/><Relationship Id="rId3" Type="http://schemas.openxmlformats.org/officeDocument/2006/relationships/slideMaster" Target="slideMasters/slideMaster3.xml"/><Relationship Id="rId214" Type="http://schemas.openxmlformats.org/officeDocument/2006/relationships/slide" Target="slides/slide201.xml"/><Relationship Id="rId235" Type="http://schemas.openxmlformats.org/officeDocument/2006/relationships/slide" Target="slides/slide222.xml"/><Relationship Id="rId256" Type="http://schemas.openxmlformats.org/officeDocument/2006/relationships/slide" Target="slides/slide243.xml"/><Relationship Id="rId277" Type="http://schemas.openxmlformats.org/officeDocument/2006/relationships/slide" Target="slides/slide264.xml"/><Relationship Id="rId298" Type="http://schemas.openxmlformats.org/officeDocument/2006/relationships/slide" Target="slides/slide285.xml"/><Relationship Id="rId116" Type="http://schemas.openxmlformats.org/officeDocument/2006/relationships/slide" Target="slides/slide103.xml"/><Relationship Id="rId137" Type="http://schemas.openxmlformats.org/officeDocument/2006/relationships/slide" Target="slides/slide124.xml"/><Relationship Id="rId158" Type="http://schemas.openxmlformats.org/officeDocument/2006/relationships/slide" Target="slides/slide145.xml"/><Relationship Id="rId302" Type="http://schemas.openxmlformats.org/officeDocument/2006/relationships/slide" Target="slides/slide289.xml"/><Relationship Id="rId323" Type="http://schemas.openxmlformats.org/officeDocument/2006/relationships/viewProps" Target="viewProps.xml"/><Relationship Id="rId20" Type="http://schemas.openxmlformats.org/officeDocument/2006/relationships/slide" Target="slides/slide7.xml"/><Relationship Id="rId41" Type="http://schemas.openxmlformats.org/officeDocument/2006/relationships/slide" Target="slides/slide28.xml"/><Relationship Id="rId62" Type="http://schemas.openxmlformats.org/officeDocument/2006/relationships/slide" Target="slides/slide49.xml"/><Relationship Id="rId83" Type="http://schemas.openxmlformats.org/officeDocument/2006/relationships/slide" Target="slides/slide70.xml"/><Relationship Id="rId179" Type="http://schemas.openxmlformats.org/officeDocument/2006/relationships/slide" Target="slides/slide166.xml"/><Relationship Id="rId190" Type="http://schemas.openxmlformats.org/officeDocument/2006/relationships/slide" Target="slides/slide177.xml"/><Relationship Id="rId204" Type="http://schemas.openxmlformats.org/officeDocument/2006/relationships/slide" Target="slides/slide191.xml"/><Relationship Id="rId225" Type="http://schemas.openxmlformats.org/officeDocument/2006/relationships/slide" Target="slides/slide212.xml"/><Relationship Id="rId246" Type="http://schemas.openxmlformats.org/officeDocument/2006/relationships/slide" Target="slides/slide233.xml"/><Relationship Id="rId267" Type="http://schemas.openxmlformats.org/officeDocument/2006/relationships/slide" Target="slides/slide254.xml"/><Relationship Id="rId288" Type="http://schemas.openxmlformats.org/officeDocument/2006/relationships/slide" Target="slides/slide275.xml"/><Relationship Id="rId106" Type="http://schemas.openxmlformats.org/officeDocument/2006/relationships/slide" Target="slides/slide93.xml"/><Relationship Id="rId127" Type="http://schemas.openxmlformats.org/officeDocument/2006/relationships/slide" Target="slides/slide114.xml"/><Relationship Id="rId313" Type="http://schemas.openxmlformats.org/officeDocument/2006/relationships/slide" Target="slides/slide300.xml"/><Relationship Id="rId10" Type="http://schemas.openxmlformats.org/officeDocument/2006/relationships/slideMaster" Target="slideMasters/slideMaster10.xml"/><Relationship Id="rId31" Type="http://schemas.openxmlformats.org/officeDocument/2006/relationships/slide" Target="slides/slide18.xml"/><Relationship Id="rId52" Type="http://schemas.openxmlformats.org/officeDocument/2006/relationships/slide" Target="slides/slide39.xml"/><Relationship Id="rId73" Type="http://schemas.openxmlformats.org/officeDocument/2006/relationships/slide" Target="slides/slide60.xml"/><Relationship Id="rId94" Type="http://schemas.openxmlformats.org/officeDocument/2006/relationships/slide" Target="slides/slide81.xml"/><Relationship Id="rId148" Type="http://schemas.openxmlformats.org/officeDocument/2006/relationships/slide" Target="slides/slide135.xml"/><Relationship Id="rId169" Type="http://schemas.openxmlformats.org/officeDocument/2006/relationships/slide" Target="slides/slide156.xml"/><Relationship Id="rId4" Type="http://schemas.openxmlformats.org/officeDocument/2006/relationships/slideMaster" Target="slideMasters/slideMaster4.xml"/><Relationship Id="rId180" Type="http://schemas.openxmlformats.org/officeDocument/2006/relationships/slide" Target="slides/slide167.xml"/><Relationship Id="rId215" Type="http://schemas.openxmlformats.org/officeDocument/2006/relationships/slide" Target="slides/slide202.xml"/><Relationship Id="rId236" Type="http://schemas.openxmlformats.org/officeDocument/2006/relationships/slide" Target="slides/slide223.xml"/><Relationship Id="rId257" Type="http://schemas.openxmlformats.org/officeDocument/2006/relationships/slide" Target="slides/slide244.xml"/><Relationship Id="rId278" Type="http://schemas.openxmlformats.org/officeDocument/2006/relationships/slide" Target="slides/slide265.xml"/><Relationship Id="rId303" Type="http://schemas.openxmlformats.org/officeDocument/2006/relationships/slide" Target="slides/slide290.xml"/><Relationship Id="rId42" Type="http://schemas.openxmlformats.org/officeDocument/2006/relationships/slide" Target="slides/slide29.xml"/><Relationship Id="rId84" Type="http://schemas.openxmlformats.org/officeDocument/2006/relationships/slide" Target="slides/slide71.xml"/><Relationship Id="rId138" Type="http://schemas.openxmlformats.org/officeDocument/2006/relationships/slide" Target="slides/slide125.xml"/><Relationship Id="rId191" Type="http://schemas.openxmlformats.org/officeDocument/2006/relationships/slide" Target="slides/slide178.xml"/><Relationship Id="rId205" Type="http://schemas.openxmlformats.org/officeDocument/2006/relationships/slide" Target="slides/slide192.xml"/><Relationship Id="rId247" Type="http://schemas.openxmlformats.org/officeDocument/2006/relationships/slide" Target="slides/slide234.xml"/><Relationship Id="rId107" Type="http://schemas.openxmlformats.org/officeDocument/2006/relationships/slide" Target="slides/slide94.xml"/><Relationship Id="rId289" Type="http://schemas.openxmlformats.org/officeDocument/2006/relationships/slide" Target="slides/slide276.xml"/><Relationship Id="rId11" Type="http://schemas.openxmlformats.org/officeDocument/2006/relationships/slideMaster" Target="slideMasters/slideMaster11.xml"/><Relationship Id="rId53" Type="http://schemas.openxmlformats.org/officeDocument/2006/relationships/slide" Target="slides/slide40.xml"/><Relationship Id="rId149" Type="http://schemas.openxmlformats.org/officeDocument/2006/relationships/slide" Target="slides/slide136.xml"/><Relationship Id="rId314" Type="http://schemas.openxmlformats.org/officeDocument/2006/relationships/slide" Target="slides/slide301.xml"/><Relationship Id="rId95" Type="http://schemas.openxmlformats.org/officeDocument/2006/relationships/slide" Target="slides/slide82.xml"/><Relationship Id="rId160" Type="http://schemas.openxmlformats.org/officeDocument/2006/relationships/slide" Target="slides/slide147.xml"/><Relationship Id="rId216" Type="http://schemas.openxmlformats.org/officeDocument/2006/relationships/slide" Target="slides/slide203.xml"/><Relationship Id="rId258" Type="http://schemas.openxmlformats.org/officeDocument/2006/relationships/slide" Target="slides/slide245.xml"/><Relationship Id="rId22" Type="http://schemas.openxmlformats.org/officeDocument/2006/relationships/slide" Target="slides/slide9.xml"/><Relationship Id="rId64" Type="http://schemas.openxmlformats.org/officeDocument/2006/relationships/slide" Target="slides/slide51.xml"/><Relationship Id="rId118" Type="http://schemas.openxmlformats.org/officeDocument/2006/relationships/slide" Target="slides/slide105.xml"/><Relationship Id="rId325" Type="http://schemas.openxmlformats.org/officeDocument/2006/relationships/tableStyles" Target="tableStyles.xml"/><Relationship Id="rId171" Type="http://schemas.openxmlformats.org/officeDocument/2006/relationships/slide" Target="slides/slide158.xml"/><Relationship Id="rId227" Type="http://schemas.openxmlformats.org/officeDocument/2006/relationships/slide" Target="slides/slide214.xml"/><Relationship Id="rId269" Type="http://schemas.openxmlformats.org/officeDocument/2006/relationships/slide" Target="slides/slide256.xml"/><Relationship Id="rId33" Type="http://schemas.openxmlformats.org/officeDocument/2006/relationships/slide" Target="slides/slide20.xml"/><Relationship Id="rId129" Type="http://schemas.openxmlformats.org/officeDocument/2006/relationships/slide" Target="slides/slide116.xml"/><Relationship Id="rId280" Type="http://schemas.openxmlformats.org/officeDocument/2006/relationships/slide" Target="slides/slide267.xml"/><Relationship Id="rId75" Type="http://schemas.openxmlformats.org/officeDocument/2006/relationships/slide" Target="slides/slide62.xml"/><Relationship Id="rId140" Type="http://schemas.openxmlformats.org/officeDocument/2006/relationships/slide" Target="slides/slide127.xml"/><Relationship Id="rId182" Type="http://schemas.openxmlformats.org/officeDocument/2006/relationships/slide" Target="slides/slide169.xml"/><Relationship Id="rId6" Type="http://schemas.openxmlformats.org/officeDocument/2006/relationships/slideMaster" Target="slideMasters/slideMaster6.xml"/><Relationship Id="rId238" Type="http://schemas.openxmlformats.org/officeDocument/2006/relationships/slide" Target="slides/slide225.xml"/><Relationship Id="rId291" Type="http://schemas.openxmlformats.org/officeDocument/2006/relationships/slide" Target="slides/slide278.xml"/><Relationship Id="rId305" Type="http://schemas.openxmlformats.org/officeDocument/2006/relationships/slide" Target="slides/slide292.xml"/><Relationship Id="rId44" Type="http://schemas.openxmlformats.org/officeDocument/2006/relationships/slide" Target="slides/slide31.xml"/><Relationship Id="rId86" Type="http://schemas.openxmlformats.org/officeDocument/2006/relationships/slide" Target="slides/slide73.xml"/><Relationship Id="rId151" Type="http://schemas.openxmlformats.org/officeDocument/2006/relationships/slide" Target="slides/slide138.xml"/><Relationship Id="rId193" Type="http://schemas.openxmlformats.org/officeDocument/2006/relationships/slide" Target="slides/slide180.xml"/><Relationship Id="rId207" Type="http://schemas.openxmlformats.org/officeDocument/2006/relationships/slide" Target="slides/slide194.xml"/><Relationship Id="rId249" Type="http://schemas.openxmlformats.org/officeDocument/2006/relationships/slide" Target="slides/slide236.xml"/><Relationship Id="rId13" Type="http://schemas.openxmlformats.org/officeDocument/2006/relationships/slideMaster" Target="slideMasters/slideMaster13.xml"/><Relationship Id="rId109" Type="http://schemas.openxmlformats.org/officeDocument/2006/relationships/slide" Target="slides/slide96.xml"/><Relationship Id="rId260" Type="http://schemas.openxmlformats.org/officeDocument/2006/relationships/slide" Target="slides/slide247.xml"/><Relationship Id="rId316" Type="http://schemas.openxmlformats.org/officeDocument/2006/relationships/slide" Target="slides/slide303.xml"/><Relationship Id="rId55" Type="http://schemas.openxmlformats.org/officeDocument/2006/relationships/slide" Target="slides/slide42.xml"/><Relationship Id="rId97" Type="http://schemas.openxmlformats.org/officeDocument/2006/relationships/slide" Target="slides/slide84.xml"/><Relationship Id="rId120" Type="http://schemas.openxmlformats.org/officeDocument/2006/relationships/slide" Target="slides/slide10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821330B-993A-11FC-9528-E3CEB7DB6035}"/>
              </a:ext>
            </a:extLst>
          </p:cNvPr>
          <p:cNvSpPr>
            <a:spLocks noGrp="1" noChangeArrowheads="1"/>
          </p:cNvSpPr>
          <p:nvPr>
            <p:ph type="hdr" sz="quarter"/>
          </p:nvPr>
        </p:nvSpPr>
        <p:spPr bwMode="auto">
          <a:xfrm>
            <a:off x="0" y="0"/>
            <a:ext cx="2971800" cy="4460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1"/>
                </a:solidFill>
                <a:effectLst/>
                <a:latin typeface="Arial" panose="020B0604020202020204" pitchFamily="34" charset="0"/>
              </a:defRPr>
            </a:lvl1pPr>
          </a:lstStyle>
          <a:p>
            <a:pPr>
              <a:defRPr/>
            </a:pPr>
            <a:endParaRPr lang="en-US" altLang="en-US"/>
          </a:p>
        </p:txBody>
      </p:sp>
      <p:sp>
        <p:nvSpPr>
          <p:cNvPr id="3075" name="Rectangle 3">
            <a:extLst>
              <a:ext uri="{FF2B5EF4-FFF2-40B4-BE49-F238E27FC236}">
                <a16:creationId xmlns:a16="http://schemas.microsoft.com/office/drawing/2014/main" id="{A394AB11-7570-8235-A9E3-858870589726}"/>
              </a:ext>
            </a:extLst>
          </p:cNvPr>
          <p:cNvSpPr>
            <a:spLocks noGrp="1" noChangeArrowheads="1"/>
          </p:cNvSpPr>
          <p:nvPr>
            <p:ph type="dt" sz="quarter" idx="1"/>
          </p:nvPr>
        </p:nvSpPr>
        <p:spPr bwMode="auto">
          <a:xfrm>
            <a:off x="3884613" y="0"/>
            <a:ext cx="2971800" cy="4460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effectLst/>
                <a:latin typeface="Arial" panose="020B0604020202020204" pitchFamily="34" charset="0"/>
              </a:defRPr>
            </a:lvl1pPr>
          </a:lstStyle>
          <a:p>
            <a:pPr>
              <a:defRPr/>
            </a:pPr>
            <a:endParaRPr lang="en-US" altLang="en-US"/>
          </a:p>
        </p:txBody>
      </p:sp>
      <p:sp>
        <p:nvSpPr>
          <p:cNvPr id="3076" name="Rectangle 4">
            <a:extLst>
              <a:ext uri="{FF2B5EF4-FFF2-40B4-BE49-F238E27FC236}">
                <a16:creationId xmlns:a16="http://schemas.microsoft.com/office/drawing/2014/main" id="{5429ACBE-E4A2-4FE6-BEAD-D4C66C60E7E3}"/>
              </a:ext>
            </a:extLst>
          </p:cNvPr>
          <p:cNvSpPr>
            <a:spLocks noGrp="1" noChangeArrowheads="1"/>
          </p:cNvSpPr>
          <p:nvPr>
            <p:ph type="ftr" sz="quarter" idx="2"/>
          </p:nvPr>
        </p:nvSpPr>
        <p:spPr bwMode="auto">
          <a:xfrm>
            <a:off x="0" y="8467725"/>
            <a:ext cx="2971800" cy="446088"/>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effectLst/>
                <a:latin typeface="Arial" panose="020B0604020202020204" pitchFamily="34" charset="0"/>
              </a:defRPr>
            </a:lvl1pPr>
          </a:lstStyle>
          <a:p>
            <a:pPr>
              <a:defRPr/>
            </a:pPr>
            <a:endParaRPr lang="en-US" altLang="en-US"/>
          </a:p>
        </p:txBody>
      </p:sp>
      <p:sp>
        <p:nvSpPr>
          <p:cNvPr id="3077" name="Rectangle 5">
            <a:extLst>
              <a:ext uri="{FF2B5EF4-FFF2-40B4-BE49-F238E27FC236}">
                <a16:creationId xmlns:a16="http://schemas.microsoft.com/office/drawing/2014/main" id="{2A7E1366-2F5A-454F-F019-C362E7698697}"/>
              </a:ext>
            </a:extLst>
          </p:cNvPr>
          <p:cNvSpPr>
            <a:spLocks noGrp="1" noChangeArrowheads="1"/>
          </p:cNvSpPr>
          <p:nvPr>
            <p:ph type="sldNum" sz="quarter" idx="3"/>
          </p:nvPr>
        </p:nvSpPr>
        <p:spPr bwMode="auto">
          <a:xfrm>
            <a:off x="3884613" y="8467725"/>
            <a:ext cx="2971800" cy="446088"/>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effectLst/>
                <a:latin typeface="Arial" panose="020B0604020202020204" pitchFamily="34" charset="0"/>
              </a:defRPr>
            </a:lvl1pPr>
          </a:lstStyle>
          <a:p>
            <a:pPr>
              <a:defRPr/>
            </a:pPr>
            <a:fld id="{227280BD-8E78-124A-9067-1A24E936E92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17513D6-CFB8-720B-97E6-FE9F2790FFBC}"/>
              </a:ext>
            </a:extLst>
          </p:cNvPr>
          <p:cNvSpPr>
            <a:spLocks noGrp="1" noChangeArrowheads="1"/>
          </p:cNvSpPr>
          <p:nvPr>
            <p:ph type="hdr" sz="quarter"/>
          </p:nvPr>
        </p:nvSpPr>
        <p:spPr bwMode="auto">
          <a:xfrm>
            <a:off x="0" y="0"/>
            <a:ext cx="2971800" cy="4460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1"/>
                </a:solidFill>
                <a:effectLst/>
                <a:latin typeface="Arial" panose="020B0604020202020204" pitchFamily="34" charset="0"/>
              </a:defRPr>
            </a:lvl1pPr>
          </a:lstStyle>
          <a:p>
            <a:pPr>
              <a:defRPr/>
            </a:pPr>
            <a:endParaRPr lang="en-US" altLang="en-US"/>
          </a:p>
        </p:txBody>
      </p:sp>
      <p:sp>
        <p:nvSpPr>
          <p:cNvPr id="5123" name="Rectangle 3">
            <a:extLst>
              <a:ext uri="{FF2B5EF4-FFF2-40B4-BE49-F238E27FC236}">
                <a16:creationId xmlns:a16="http://schemas.microsoft.com/office/drawing/2014/main" id="{B229427A-2E03-8159-502E-E35C0408F2B0}"/>
              </a:ext>
            </a:extLst>
          </p:cNvPr>
          <p:cNvSpPr>
            <a:spLocks noGrp="1" noChangeArrowheads="1"/>
          </p:cNvSpPr>
          <p:nvPr>
            <p:ph type="dt" idx="1"/>
          </p:nvPr>
        </p:nvSpPr>
        <p:spPr bwMode="auto">
          <a:xfrm>
            <a:off x="3884613" y="0"/>
            <a:ext cx="2971800" cy="4460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effectLst/>
                <a:latin typeface="Arial" panose="020B0604020202020204" pitchFamily="34" charset="0"/>
              </a:defRPr>
            </a:lvl1pPr>
          </a:lstStyle>
          <a:p>
            <a:pPr>
              <a:defRPr/>
            </a:pPr>
            <a:endParaRPr lang="en-US" altLang="en-US"/>
          </a:p>
        </p:txBody>
      </p:sp>
      <p:sp>
        <p:nvSpPr>
          <p:cNvPr id="162820" name="Rectangle 4">
            <a:extLst>
              <a:ext uri="{FF2B5EF4-FFF2-40B4-BE49-F238E27FC236}">
                <a16:creationId xmlns:a16="http://schemas.microsoft.com/office/drawing/2014/main" id="{4BA6C34A-53B0-4218-1A8B-B6B15FFBEB2E}"/>
              </a:ext>
            </a:extLst>
          </p:cNvPr>
          <p:cNvSpPr>
            <a:spLocks noRot="1" noChangeArrowheads="1" noTextEdit="1"/>
          </p:cNvSpPr>
          <p:nvPr>
            <p:ph type="sldImg" idx="2"/>
          </p:nvPr>
        </p:nvSpPr>
        <p:spPr bwMode="auto">
          <a:xfrm>
            <a:off x="1201738" y="668338"/>
            <a:ext cx="4457700" cy="33432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a:extLst>
              <a:ext uri="{FF2B5EF4-FFF2-40B4-BE49-F238E27FC236}">
                <a16:creationId xmlns:a16="http://schemas.microsoft.com/office/drawing/2014/main" id="{26CF923F-0FD9-0282-B555-34F739018790}"/>
              </a:ext>
            </a:extLst>
          </p:cNvPr>
          <p:cNvSpPr>
            <a:spLocks noGrp="1" noChangeArrowheads="1"/>
          </p:cNvSpPr>
          <p:nvPr>
            <p:ph type="body" sz="quarter" idx="3"/>
          </p:nvPr>
        </p:nvSpPr>
        <p:spPr bwMode="auto">
          <a:xfrm>
            <a:off x="685800" y="4233863"/>
            <a:ext cx="5486400" cy="40132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5126" name="Rectangle 6">
            <a:extLst>
              <a:ext uri="{FF2B5EF4-FFF2-40B4-BE49-F238E27FC236}">
                <a16:creationId xmlns:a16="http://schemas.microsoft.com/office/drawing/2014/main" id="{51AF4A1C-2782-AAD9-1E76-D305533731D3}"/>
              </a:ext>
            </a:extLst>
          </p:cNvPr>
          <p:cNvSpPr>
            <a:spLocks noGrp="1" noChangeArrowheads="1"/>
          </p:cNvSpPr>
          <p:nvPr>
            <p:ph type="ftr" sz="quarter" idx="4"/>
          </p:nvPr>
        </p:nvSpPr>
        <p:spPr bwMode="auto">
          <a:xfrm>
            <a:off x="0" y="8467725"/>
            <a:ext cx="2971800" cy="446088"/>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1"/>
                </a:solidFill>
                <a:effectLst/>
                <a:latin typeface="Arial" panose="020B0604020202020204" pitchFamily="34" charset="0"/>
              </a:defRPr>
            </a:lvl1pPr>
          </a:lstStyle>
          <a:p>
            <a:pPr>
              <a:defRPr/>
            </a:pPr>
            <a:endParaRPr lang="en-US" altLang="en-US"/>
          </a:p>
        </p:txBody>
      </p:sp>
      <p:sp>
        <p:nvSpPr>
          <p:cNvPr id="5127" name="Rectangle 7">
            <a:extLst>
              <a:ext uri="{FF2B5EF4-FFF2-40B4-BE49-F238E27FC236}">
                <a16:creationId xmlns:a16="http://schemas.microsoft.com/office/drawing/2014/main" id="{17359AF9-26BD-12B3-0566-3DA655384B81}"/>
              </a:ext>
            </a:extLst>
          </p:cNvPr>
          <p:cNvSpPr>
            <a:spLocks noGrp="1" noChangeArrowheads="1"/>
          </p:cNvSpPr>
          <p:nvPr>
            <p:ph type="sldNum" sz="quarter" idx="5"/>
          </p:nvPr>
        </p:nvSpPr>
        <p:spPr bwMode="auto">
          <a:xfrm>
            <a:off x="3884613" y="8467725"/>
            <a:ext cx="2971800" cy="446088"/>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effectLst/>
                <a:latin typeface="Arial" panose="020B0604020202020204" pitchFamily="34" charset="0"/>
              </a:defRPr>
            </a:lvl1pPr>
          </a:lstStyle>
          <a:p>
            <a:pPr>
              <a:defRPr/>
            </a:pPr>
            <a:fld id="{92BF5BB9-4303-D448-BE5F-13EBBE838C1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7">
            <a:extLst>
              <a:ext uri="{FF2B5EF4-FFF2-40B4-BE49-F238E27FC236}">
                <a16:creationId xmlns:a16="http://schemas.microsoft.com/office/drawing/2014/main" id="{4F35CD3C-7FAC-724D-B3B1-9BF5D46DE60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600">
                <a:solidFill>
                  <a:schemeClr val="accent2"/>
                </a:solidFill>
                <a:latin typeface="Arial Black" panose="020B0604020202020204" pitchFamily="34" charset="0"/>
              </a:defRPr>
            </a:lvl1pPr>
            <a:lvl2pPr marL="742950" indent="-285750">
              <a:defRPr sz="1600">
                <a:solidFill>
                  <a:schemeClr val="accent2"/>
                </a:solidFill>
                <a:latin typeface="Arial Black" panose="020B0604020202020204" pitchFamily="34" charset="0"/>
              </a:defRPr>
            </a:lvl2pPr>
            <a:lvl3pPr marL="1143000" indent="-228600">
              <a:defRPr sz="1600">
                <a:solidFill>
                  <a:schemeClr val="accent2"/>
                </a:solidFill>
                <a:latin typeface="Arial Black" panose="020B0604020202020204" pitchFamily="34" charset="0"/>
              </a:defRPr>
            </a:lvl3pPr>
            <a:lvl4pPr marL="1600200" indent="-228600">
              <a:defRPr sz="1600">
                <a:solidFill>
                  <a:schemeClr val="accent2"/>
                </a:solidFill>
                <a:latin typeface="Arial Black" panose="020B0604020202020204" pitchFamily="34" charset="0"/>
              </a:defRPr>
            </a:lvl4pPr>
            <a:lvl5pPr marL="2057400" indent="-228600">
              <a:defRPr sz="1600">
                <a:solidFill>
                  <a:schemeClr val="accent2"/>
                </a:solidFill>
                <a:latin typeface="Arial Black" panose="020B0604020202020204" pitchFamily="34" charset="0"/>
              </a:defRPr>
            </a:lvl5pPr>
            <a:lvl6pPr marL="2514600" indent="-228600"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eaLnBrk="0" fontAlgn="base" hangingPunct="0">
              <a:spcBef>
                <a:spcPct val="0"/>
              </a:spcBef>
              <a:spcAft>
                <a:spcPct val="0"/>
              </a:spcAft>
              <a:defRPr sz="1600">
                <a:solidFill>
                  <a:schemeClr val="accent2"/>
                </a:solidFill>
                <a:latin typeface="Arial Black" panose="020B0604020202020204" pitchFamily="34" charset="0"/>
              </a:defRPr>
            </a:lvl9pPr>
          </a:lstStyle>
          <a:p>
            <a:fld id="{6E16B144-7A5E-3D49-9288-AC29560A5D2F}" type="slidenum">
              <a:rPr lang="en-US" altLang="en-US" sz="1200" smtClean="0">
                <a:solidFill>
                  <a:schemeClr val="tx1"/>
                </a:solidFill>
                <a:latin typeface="Arial" panose="020B0604020202020204" pitchFamily="34" charset="0"/>
              </a:rPr>
              <a:pPr/>
              <a:t>3</a:t>
            </a:fld>
            <a:endParaRPr lang="en-US" altLang="en-US" sz="1200">
              <a:solidFill>
                <a:schemeClr val="tx1"/>
              </a:solidFill>
              <a:latin typeface="Arial" panose="020B0604020202020204" pitchFamily="34" charset="0"/>
            </a:endParaRPr>
          </a:p>
        </p:txBody>
      </p:sp>
      <p:sp>
        <p:nvSpPr>
          <p:cNvPr id="167938" name="Rectangle 2">
            <a:extLst>
              <a:ext uri="{FF2B5EF4-FFF2-40B4-BE49-F238E27FC236}">
                <a16:creationId xmlns:a16="http://schemas.microsoft.com/office/drawing/2014/main" id="{6EF21489-C06E-6D6F-3120-08E2481D6668}"/>
              </a:ext>
            </a:extLst>
          </p:cNvPr>
          <p:cNvSpPr>
            <a:spLocks noRot="1" noChangeArrowheads="1" noTextEdit="1"/>
          </p:cNvSpPr>
          <p:nvPr>
            <p:ph type="sldImg"/>
          </p:nvPr>
        </p:nvSpPr>
        <p:spPr>
          <a:ln/>
        </p:spPr>
      </p:sp>
      <p:sp>
        <p:nvSpPr>
          <p:cNvPr id="167939" name="Rectangle 3">
            <a:extLst>
              <a:ext uri="{FF2B5EF4-FFF2-40B4-BE49-F238E27FC236}">
                <a16:creationId xmlns:a16="http://schemas.microsoft.com/office/drawing/2014/main" id="{1A6D7AB8-3F1F-223C-AC20-33093A288165}"/>
              </a:ext>
            </a:extLst>
          </p:cNvPr>
          <p:cNvSpPr>
            <a:spLocks noGrp="1" noChangeArrowheads="1"/>
          </p:cNvSpPr>
          <p:nvPr>
            <p:ph type="body" idx="1"/>
          </p:nvPr>
        </p:nvSpPr>
        <p:spPr>
          <a:xfrm>
            <a:off x="914400" y="4233863"/>
            <a:ext cx="5029200" cy="40132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7">
            <a:extLst>
              <a:ext uri="{FF2B5EF4-FFF2-40B4-BE49-F238E27FC236}">
                <a16:creationId xmlns:a16="http://schemas.microsoft.com/office/drawing/2014/main" id="{E85D0250-6B4A-62A6-8A2F-E746F772A53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600">
                <a:solidFill>
                  <a:schemeClr val="accent2"/>
                </a:solidFill>
                <a:latin typeface="Arial Black" panose="020B0604020202020204" pitchFamily="34" charset="0"/>
              </a:defRPr>
            </a:lvl1pPr>
            <a:lvl2pPr marL="742950" indent="-285750">
              <a:defRPr sz="1600">
                <a:solidFill>
                  <a:schemeClr val="accent2"/>
                </a:solidFill>
                <a:latin typeface="Arial Black" panose="020B0604020202020204" pitchFamily="34" charset="0"/>
              </a:defRPr>
            </a:lvl2pPr>
            <a:lvl3pPr marL="1143000" indent="-228600">
              <a:defRPr sz="1600">
                <a:solidFill>
                  <a:schemeClr val="accent2"/>
                </a:solidFill>
                <a:latin typeface="Arial Black" panose="020B0604020202020204" pitchFamily="34" charset="0"/>
              </a:defRPr>
            </a:lvl3pPr>
            <a:lvl4pPr marL="1600200" indent="-228600">
              <a:defRPr sz="1600">
                <a:solidFill>
                  <a:schemeClr val="accent2"/>
                </a:solidFill>
                <a:latin typeface="Arial Black" panose="020B0604020202020204" pitchFamily="34" charset="0"/>
              </a:defRPr>
            </a:lvl4pPr>
            <a:lvl5pPr marL="2057400" indent="-228600">
              <a:defRPr sz="1600">
                <a:solidFill>
                  <a:schemeClr val="accent2"/>
                </a:solidFill>
                <a:latin typeface="Arial Black" panose="020B0604020202020204" pitchFamily="34" charset="0"/>
              </a:defRPr>
            </a:lvl5pPr>
            <a:lvl6pPr marL="2514600" indent="-228600"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eaLnBrk="0" fontAlgn="base" hangingPunct="0">
              <a:spcBef>
                <a:spcPct val="0"/>
              </a:spcBef>
              <a:spcAft>
                <a:spcPct val="0"/>
              </a:spcAft>
              <a:defRPr sz="1600">
                <a:solidFill>
                  <a:schemeClr val="accent2"/>
                </a:solidFill>
                <a:latin typeface="Arial Black" panose="020B0604020202020204" pitchFamily="34" charset="0"/>
              </a:defRPr>
            </a:lvl9pPr>
          </a:lstStyle>
          <a:p>
            <a:fld id="{4254FB61-5513-2A42-AD41-7642EF392152}" type="slidenum">
              <a:rPr lang="en-US" altLang="en-US" sz="1200" smtClean="0">
                <a:solidFill>
                  <a:schemeClr val="tx1"/>
                </a:solidFill>
                <a:latin typeface="Arial" panose="020B0604020202020204" pitchFamily="34" charset="0"/>
              </a:rPr>
              <a:pPr/>
              <a:t>5</a:t>
            </a:fld>
            <a:endParaRPr lang="en-US" altLang="en-US" sz="1200">
              <a:solidFill>
                <a:schemeClr val="tx1"/>
              </a:solidFill>
              <a:latin typeface="Arial" panose="020B0604020202020204" pitchFamily="34" charset="0"/>
            </a:endParaRPr>
          </a:p>
        </p:txBody>
      </p:sp>
      <p:sp>
        <p:nvSpPr>
          <p:cNvPr id="171010" name="Rectangle 2">
            <a:extLst>
              <a:ext uri="{FF2B5EF4-FFF2-40B4-BE49-F238E27FC236}">
                <a16:creationId xmlns:a16="http://schemas.microsoft.com/office/drawing/2014/main" id="{72AF78BD-A232-36E3-B71C-082CC6FD692F}"/>
              </a:ext>
            </a:extLst>
          </p:cNvPr>
          <p:cNvSpPr>
            <a:spLocks noRot="1" noChangeArrowheads="1" noTextEdit="1"/>
          </p:cNvSpPr>
          <p:nvPr>
            <p:ph type="sldImg"/>
          </p:nvPr>
        </p:nvSpPr>
        <p:spPr>
          <a:ln/>
        </p:spPr>
      </p:sp>
      <p:sp>
        <p:nvSpPr>
          <p:cNvPr id="171011" name="Rectangle 3">
            <a:extLst>
              <a:ext uri="{FF2B5EF4-FFF2-40B4-BE49-F238E27FC236}">
                <a16:creationId xmlns:a16="http://schemas.microsoft.com/office/drawing/2014/main" id="{7487A95F-D61B-91B2-2E52-375D81D338C7}"/>
              </a:ext>
            </a:extLst>
          </p:cNvPr>
          <p:cNvSpPr>
            <a:spLocks noGrp="1" noChangeArrowheads="1"/>
          </p:cNvSpPr>
          <p:nvPr>
            <p:ph type="body" idx="1"/>
          </p:nvPr>
        </p:nvSpPr>
        <p:spPr>
          <a:xfrm>
            <a:off x="914400" y="4233863"/>
            <a:ext cx="5029200" cy="40132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46716EA4-BEAF-B356-80BF-3C8B3404987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8195"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1027D4A6-63F7-F4DB-7F2A-A8E1D47A35FE}"/>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C2611FF8-FCC8-A923-3B60-8EC760A000CC}"/>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EA69FE43-A10C-1334-56D4-39B826D5C940}"/>
              </a:ext>
            </a:extLst>
          </p:cNvPr>
          <p:cNvSpPr>
            <a:spLocks noGrp="1" noChangeArrowheads="1"/>
          </p:cNvSpPr>
          <p:nvPr>
            <p:ph type="sldNum" sz="quarter" idx="12"/>
          </p:nvPr>
        </p:nvSpPr>
        <p:spPr/>
        <p:txBody>
          <a:bodyPr/>
          <a:lstStyle>
            <a:lvl1pPr>
              <a:defRPr/>
            </a:lvl1pPr>
          </a:lstStyle>
          <a:p>
            <a:pPr>
              <a:defRPr/>
            </a:pPr>
            <a:fld id="{F8959D3A-3CD5-7E47-8AAE-A29CBE84D380}" type="slidenum">
              <a:rPr lang="en-US" altLang="en-US"/>
              <a:pPr>
                <a:defRPr/>
              </a:pPr>
              <a:t>‹#›</a:t>
            </a:fld>
            <a:endParaRPr lang="en-US" altLang="en-US"/>
          </a:p>
        </p:txBody>
      </p:sp>
    </p:spTree>
    <p:extLst>
      <p:ext uri="{BB962C8B-B14F-4D97-AF65-F5344CB8AC3E}">
        <p14:creationId xmlns:p14="http://schemas.microsoft.com/office/powerpoint/2010/main" val="2097345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37B6A28-95D1-A306-7A7E-902F3A92AD2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41981E87-318A-9CD8-CDE1-ABDBCECD432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95DD4085-5097-46C6-0720-0EBF370AD57A}"/>
              </a:ext>
            </a:extLst>
          </p:cNvPr>
          <p:cNvSpPr>
            <a:spLocks noGrp="1" noChangeArrowheads="1"/>
          </p:cNvSpPr>
          <p:nvPr>
            <p:ph type="sldNum" sz="quarter" idx="12"/>
          </p:nvPr>
        </p:nvSpPr>
        <p:spPr>
          <a:ln/>
        </p:spPr>
        <p:txBody>
          <a:bodyPr/>
          <a:lstStyle>
            <a:lvl1pPr>
              <a:defRPr/>
            </a:lvl1pPr>
          </a:lstStyle>
          <a:p>
            <a:pPr>
              <a:defRPr/>
            </a:pPr>
            <a:fld id="{AD4E0A93-7522-6148-BD9D-0F57123C75A3}" type="slidenum">
              <a:rPr lang="en-US" altLang="en-US"/>
              <a:pPr>
                <a:defRPr/>
              </a:pPr>
              <a:t>‹#›</a:t>
            </a:fld>
            <a:endParaRPr lang="en-US" altLang="en-US"/>
          </a:p>
        </p:txBody>
      </p:sp>
    </p:spTree>
    <p:extLst>
      <p:ext uri="{BB962C8B-B14F-4D97-AF65-F5344CB8AC3E}">
        <p14:creationId xmlns:p14="http://schemas.microsoft.com/office/powerpoint/2010/main" val="301979194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88B7347-F600-2B9F-F67F-82892732220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154418EA-2D3C-1FB5-743A-9CB4629CD6A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C68AA732-7743-F828-0E08-1F009BE2B269}"/>
              </a:ext>
            </a:extLst>
          </p:cNvPr>
          <p:cNvSpPr>
            <a:spLocks noGrp="1" noChangeArrowheads="1"/>
          </p:cNvSpPr>
          <p:nvPr>
            <p:ph type="sldNum" sz="quarter" idx="12"/>
          </p:nvPr>
        </p:nvSpPr>
        <p:spPr>
          <a:ln/>
        </p:spPr>
        <p:txBody>
          <a:bodyPr/>
          <a:lstStyle>
            <a:lvl1pPr>
              <a:defRPr/>
            </a:lvl1pPr>
          </a:lstStyle>
          <a:p>
            <a:pPr>
              <a:defRPr/>
            </a:pPr>
            <a:fld id="{ACB3AE42-FDFF-6E42-A4E7-7841C20E84D1}" type="slidenum">
              <a:rPr lang="en-US" altLang="en-US"/>
              <a:pPr>
                <a:defRPr/>
              </a:pPr>
              <a:t>‹#›</a:t>
            </a:fld>
            <a:endParaRPr lang="en-US" altLang="en-US"/>
          </a:p>
        </p:txBody>
      </p:sp>
    </p:spTree>
    <p:extLst>
      <p:ext uri="{BB962C8B-B14F-4D97-AF65-F5344CB8AC3E}">
        <p14:creationId xmlns:p14="http://schemas.microsoft.com/office/powerpoint/2010/main" val="97610753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B6B36D6-B21A-D445-1CAC-A78B218A34B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E8A6AC9A-6311-5D4C-429B-17F212504D0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BB9ED1C-EABD-E71B-907B-C0A79A778A11}"/>
              </a:ext>
            </a:extLst>
          </p:cNvPr>
          <p:cNvSpPr>
            <a:spLocks noGrp="1" noChangeArrowheads="1"/>
          </p:cNvSpPr>
          <p:nvPr>
            <p:ph type="sldNum" sz="quarter" idx="12"/>
          </p:nvPr>
        </p:nvSpPr>
        <p:spPr>
          <a:ln/>
        </p:spPr>
        <p:txBody>
          <a:bodyPr/>
          <a:lstStyle>
            <a:lvl1pPr>
              <a:defRPr/>
            </a:lvl1pPr>
          </a:lstStyle>
          <a:p>
            <a:pPr>
              <a:defRPr/>
            </a:pPr>
            <a:fld id="{848149D5-A06D-5543-ABD5-8963931F31B4}" type="slidenum">
              <a:rPr lang="en-US" altLang="en-US"/>
              <a:pPr>
                <a:defRPr/>
              </a:pPr>
              <a:t>‹#›</a:t>
            </a:fld>
            <a:endParaRPr lang="en-US" altLang="en-US"/>
          </a:p>
        </p:txBody>
      </p:sp>
    </p:spTree>
    <p:extLst>
      <p:ext uri="{BB962C8B-B14F-4D97-AF65-F5344CB8AC3E}">
        <p14:creationId xmlns:p14="http://schemas.microsoft.com/office/powerpoint/2010/main" val="402504940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5E517F0A-4B36-5F1B-F953-51E3F7EB97D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4002"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384003"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7F31D80A-701F-BEF2-A181-9D5ACB90D3A4}"/>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B4D7DA03-7883-4AC3-CE20-E5E04E2BEC51}"/>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87ECDBA5-123A-0395-D37E-70696D8FBAC5}"/>
              </a:ext>
            </a:extLst>
          </p:cNvPr>
          <p:cNvSpPr>
            <a:spLocks noGrp="1" noChangeArrowheads="1"/>
          </p:cNvSpPr>
          <p:nvPr>
            <p:ph type="sldNum" sz="quarter" idx="12"/>
          </p:nvPr>
        </p:nvSpPr>
        <p:spPr/>
        <p:txBody>
          <a:bodyPr/>
          <a:lstStyle>
            <a:lvl1pPr>
              <a:defRPr/>
            </a:lvl1pPr>
          </a:lstStyle>
          <a:p>
            <a:pPr>
              <a:defRPr/>
            </a:pPr>
            <a:fld id="{658869DB-5951-314A-A122-726187D3286D}" type="slidenum">
              <a:rPr lang="en-US" altLang="en-US"/>
              <a:pPr>
                <a:defRPr/>
              </a:pPr>
              <a:t>‹#›</a:t>
            </a:fld>
            <a:endParaRPr lang="en-US" altLang="en-US"/>
          </a:p>
        </p:txBody>
      </p:sp>
    </p:spTree>
    <p:extLst>
      <p:ext uri="{BB962C8B-B14F-4D97-AF65-F5344CB8AC3E}">
        <p14:creationId xmlns:p14="http://schemas.microsoft.com/office/powerpoint/2010/main" val="165488659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DCDCD29-4F5E-2142-5BCC-524A7F7BDDB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1FEDED41-50A6-F734-5D56-6A6855102D4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B10BAD35-5905-BCA8-2699-AFE52FA08B3D}"/>
              </a:ext>
            </a:extLst>
          </p:cNvPr>
          <p:cNvSpPr>
            <a:spLocks noGrp="1" noChangeArrowheads="1"/>
          </p:cNvSpPr>
          <p:nvPr>
            <p:ph type="sldNum" sz="quarter" idx="12"/>
          </p:nvPr>
        </p:nvSpPr>
        <p:spPr>
          <a:ln/>
        </p:spPr>
        <p:txBody>
          <a:bodyPr/>
          <a:lstStyle>
            <a:lvl1pPr>
              <a:defRPr/>
            </a:lvl1pPr>
          </a:lstStyle>
          <a:p>
            <a:pPr>
              <a:defRPr/>
            </a:pPr>
            <a:fld id="{4DFF009C-4F3D-6546-92FD-15623285A871}" type="slidenum">
              <a:rPr lang="en-US" altLang="en-US"/>
              <a:pPr>
                <a:defRPr/>
              </a:pPr>
              <a:t>‹#›</a:t>
            </a:fld>
            <a:endParaRPr lang="en-US" altLang="en-US"/>
          </a:p>
        </p:txBody>
      </p:sp>
    </p:spTree>
    <p:extLst>
      <p:ext uri="{BB962C8B-B14F-4D97-AF65-F5344CB8AC3E}">
        <p14:creationId xmlns:p14="http://schemas.microsoft.com/office/powerpoint/2010/main" val="133579061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5565FE78-4DBE-C68F-CFA5-A71C97E7895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E2BE1FE-4450-A9ED-CAA7-F9138D095B3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09318FBE-39C2-7594-0B1C-91CBF63F9F38}"/>
              </a:ext>
            </a:extLst>
          </p:cNvPr>
          <p:cNvSpPr>
            <a:spLocks noGrp="1" noChangeArrowheads="1"/>
          </p:cNvSpPr>
          <p:nvPr>
            <p:ph type="sldNum" sz="quarter" idx="12"/>
          </p:nvPr>
        </p:nvSpPr>
        <p:spPr>
          <a:ln/>
        </p:spPr>
        <p:txBody>
          <a:bodyPr/>
          <a:lstStyle>
            <a:lvl1pPr>
              <a:defRPr/>
            </a:lvl1pPr>
          </a:lstStyle>
          <a:p>
            <a:pPr>
              <a:defRPr/>
            </a:pPr>
            <a:fld id="{0073DE84-360C-904C-BCB1-5A9C7CF02680}" type="slidenum">
              <a:rPr lang="en-US" altLang="en-US"/>
              <a:pPr>
                <a:defRPr/>
              </a:pPr>
              <a:t>‹#›</a:t>
            </a:fld>
            <a:endParaRPr lang="en-US" altLang="en-US"/>
          </a:p>
        </p:txBody>
      </p:sp>
    </p:spTree>
    <p:extLst>
      <p:ext uri="{BB962C8B-B14F-4D97-AF65-F5344CB8AC3E}">
        <p14:creationId xmlns:p14="http://schemas.microsoft.com/office/powerpoint/2010/main" val="8142162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638EA803-1699-1362-CE4F-0DE210CDE66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C9EB00A7-D4D4-1222-DD83-E7EDFE7E3C2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EAAB2510-2634-734A-A8EB-B4F1B08FE13C}"/>
              </a:ext>
            </a:extLst>
          </p:cNvPr>
          <p:cNvSpPr>
            <a:spLocks noGrp="1" noChangeArrowheads="1"/>
          </p:cNvSpPr>
          <p:nvPr>
            <p:ph type="sldNum" sz="quarter" idx="12"/>
          </p:nvPr>
        </p:nvSpPr>
        <p:spPr>
          <a:ln/>
        </p:spPr>
        <p:txBody>
          <a:bodyPr/>
          <a:lstStyle>
            <a:lvl1pPr>
              <a:defRPr/>
            </a:lvl1pPr>
          </a:lstStyle>
          <a:p>
            <a:pPr>
              <a:defRPr/>
            </a:pPr>
            <a:fld id="{C7E98C3D-564C-9142-825A-FBBB5409ABB5}" type="slidenum">
              <a:rPr lang="en-US" altLang="en-US"/>
              <a:pPr>
                <a:defRPr/>
              </a:pPr>
              <a:t>‹#›</a:t>
            </a:fld>
            <a:endParaRPr lang="en-US" altLang="en-US"/>
          </a:p>
        </p:txBody>
      </p:sp>
    </p:spTree>
    <p:extLst>
      <p:ext uri="{BB962C8B-B14F-4D97-AF65-F5344CB8AC3E}">
        <p14:creationId xmlns:p14="http://schemas.microsoft.com/office/powerpoint/2010/main" val="20721096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5D8094BB-ECF1-F5C7-D3F0-86060DF697A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7328C861-58F5-8106-87BB-385F0191E40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3A735A7B-0AC3-4ED1-DDCA-BCB7BCE3289B}"/>
              </a:ext>
            </a:extLst>
          </p:cNvPr>
          <p:cNvSpPr>
            <a:spLocks noGrp="1" noChangeArrowheads="1"/>
          </p:cNvSpPr>
          <p:nvPr>
            <p:ph type="sldNum" sz="quarter" idx="12"/>
          </p:nvPr>
        </p:nvSpPr>
        <p:spPr>
          <a:ln/>
        </p:spPr>
        <p:txBody>
          <a:bodyPr/>
          <a:lstStyle>
            <a:lvl1pPr>
              <a:defRPr/>
            </a:lvl1pPr>
          </a:lstStyle>
          <a:p>
            <a:pPr>
              <a:defRPr/>
            </a:pPr>
            <a:fld id="{18C4211C-5049-EA47-8F34-B7A3AC76DE19}" type="slidenum">
              <a:rPr lang="en-US" altLang="en-US"/>
              <a:pPr>
                <a:defRPr/>
              </a:pPr>
              <a:t>‹#›</a:t>
            </a:fld>
            <a:endParaRPr lang="en-US" altLang="en-US"/>
          </a:p>
        </p:txBody>
      </p:sp>
    </p:spTree>
    <p:extLst>
      <p:ext uri="{BB962C8B-B14F-4D97-AF65-F5344CB8AC3E}">
        <p14:creationId xmlns:p14="http://schemas.microsoft.com/office/powerpoint/2010/main" val="150664486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AE61DD0D-026E-A5C1-3FA8-0620CD86437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3F88D58B-2EF1-E2BC-62EA-0B285797F87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AB059E7A-D74F-5DCB-FBD4-02F3377C4E6C}"/>
              </a:ext>
            </a:extLst>
          </p:cNvPr>
          <p:cNvSpPr>
            <a:spLocks noGrp="1" noChangeArrowheads="1"/>
          </p:cNvSpPr>
          <p:nvPr>
            <p:ph type="sldNum" sz="quarter" idx="12"/>
          </p:nvPr>
        </p:nvSpPr>
        <p:spPr>
          <a:ln/>
        </p:spPr>
        <p:txBody>
          <a:bodyPr/>
          <a:lstStyle>
            <a:lvl1pPr>
              <a:defRPr/>
            </a:lvl1pPr>
          </a:lstStyle>
          <a:p>
            <a:pPr>
              <a:defRPr/>
            </a:pPr>
            <a:fld id="{FB83C1B8-717A-4448-AEA9-C71801A2F7B3}" type="slidenum">
              <a:rPr lang="en-US" altLang="en-US"/>
              <a:pPr>
                <a:defRPr/>
              </a:pPr>
              <a:t>‹#›</a:t>
            </a:fld>
            <a:endParaRPr lang="en-US" altLang="en-US"/>
          </a:p>
        </p:txBody>
      </p:sp>
    </p:spTree>
    <p:extLst>
      <p:ext uri="{BB962C8B-B14F-4D97-AF65-F5344CB8AC3E}">
        <p14:creationId xmlns:p14="http://schemas.microsoft.com/office/powerpoint/2010/main" val="312886576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D2C1749-1226-CE56-68FB-6B070699B71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2E68D02A-27CD-1572-CCC7-5A1D8CEBB67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9A1CD3A2-823A-888F-5604-F08E7090CD89}"/>
              </a:ext>
            </a:extLst>
          </p:cNvPr>
          <p:cNvSpPr>
            <a:spLocks noGrp="1" noChangeArrowheads="1"/>
          </p:cNvSpPr>
          <p:nvPr>
            <p:ph type="sldNum" sz="quarter" idx="12"/>
          </p:nvPr>
        </p:nvSpPr>
        <p:spPr>
          <a:ln/>
        </p:spPr>
        <p:txBody>
          <a:bodyPr/>
          <a:lstStyle>
            <a:lvl1pPr>
              <a:defRPr/>
            </a:lvl1pPr>
          </a:lstStyle>
          <a:p>
            <a:pPr>
              <a:defRPr/>
            </a:pPr>
            <a:fld id="{B0C9C9F3-6FA8-0444-966E-07D747C67ED6}" type="slidenum">
              <a:rPr lang="en-US" altLang="en-US"/>
              <a:pPr>
                <a:defRPr/>
              </a:pPr>
              <a:t>‹#›</a:t>
            </a:fld>
            <a:endParaRPr lang="en-US" altLang="en-US"/>
          </a:p>
        </p:txBody>
      </p:sp>
    </p:spTree>
    <p:extLst>
      <p:ext uri="{BB962C8B-B14F-4D97-AF65-F5344CB8AC3E}">
        <p14:creationId xmlns:p14="http://schemas.microsoft.com/office/powerpoint/2010/main" val="296054487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AF1CB1A3-7A7A-33E8-80D5-9B6C0C3A149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CC1E731F-2EF0-E411-3B14-480A1AAEB7E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000F91FB-2A02-0ACD-443B-B08BB5EE8B71}"/>
              </a:ext>
            </a:extLst>
          </p:cNvPr>
          <p:cNvSpPr>
            <a:spLocks noGrp="1" noChangeArrowheads="1"/>
          </p:cNvSpPr>
          <p:nvPr>
            <p:ph type="sldNum" sz="quarter" idx="12"/>
          </p:nvPr>
        </p:nvSpPr>
        <p:spPr>
          <a:ln/>
        </p:spPr>
        <p:txBody>
          <a:bodyPr/>
          <a:lstStyle>
            <a:lvl1pPr>
              <a:defRPr/>
            </a:lvl1pPr>
          </a:lstStyle>
          <a:p>
            <a:pPr>
              <a:defRPr/>
            </a:pPr>
            <a:fld id="{E4AA01FE-D812-3042-817F-843096733D6E}" type="slidenum">
              <a:rPr lang="en-US" altLang="en-US"/>
              <a:pPr>
                <a:defRPr/>
              </a:pPr>
              <a:t>‹#›</a:t>
            </a:fld>
            <a:endParaRPr lang="en-US" altLang="en-US"/>
          </a:p>
        </p:txBody>
      </p:sp>
    </p:spTree>
    <p:extLst>
      <p:ext uri="{BB962C8B-B14F-4D97-AF65-F5344CB8AC3E}">
        <p14:creationId xmlns:p14="http://schemas.microsoft.com/office/powerpoint/2010/main" val="4269817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81DEECE-3813-D7F6-5A01-E9F5BB73EA0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6019EFBB-63BF-A4A7-9C3A-1505DA851AD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98D2B3D-21D9-F26D-C300-26FD809ADEC7}"/>
              </a:ext>
            </a:extLst>
          </p:cNvPr>
          <p:cNvSpPr>
            <a:spLocks noGrp="1" noChangeArrowheads="1"/>
          </p:cNvSpPr>
          <p:nvPr>
            <p:ph type="sldNum" sz="quarter" idx="12"/>
          </p:nvPr>
        </p:nvSpPr>
        <p:spPr>
          <a:ln/>
        </p:spPr>
        <p:txBody>
          <a:bodyPr/>
          <a:lstStyle>
            <a:lvl1pPr>
              <a:defRPr/>
            </a:lvl1pPr>
          </a:lstStyle>
          <a:p>
            <a:pPr>
              <a:defRPr/>
            </a:pPr>
            <a:fld id="{1B16E9E6-B400-8541-995A-154EA314F1E6}" type="slidenum">
              <a:rPr lang="en-US" altLang="en-US"/>
              <a:pPr>
                <a:defRPr/>
              </a:pPr>
              <a:t>‹#›</a:t>
            </a:fld>
            <a:endParaRPr lang="en-US" altLang="en-US"/>
          </a:p>
        </p:txBody>
      </p:sp>
    </p:spTree>
    <p:extLst>
      <p:ext uri="{BB962C8B-B14F-4D97-AF65-F5344CB8AC3E}">
        <p14:creationId xmlns:p14="http://schemas.microsoft.com/office/powerpoint/2010/main" val="150460878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547A1C0D-5D2A-1F62-6A54-E5D016A7D99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20C94621-51C3-4E7B-2B3E-968E56A9B6D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4C25F856-9047-1C0E-1DEA-C2D4F0CFFA19}"/>
              </a:ext>
            </a:extLst>
          </p:cNvPr>
          <p:cNvSpPr>
            <a:spLocks noGrp="1" noChangeArrowheads="1"/>
          </p:cNvSpPr>
          <p:nvPr>
            <p:ph type="sldNum" sz="quarter" idx="12"/>
          </p:nvPr>
        </p:nvSpPr>
        <p:spPr>
          <a:ln/>
        </p:spPr>
        <p:txBody>
          <a:bodyPr/>
          <a:lstStyle>
            <a:lvl1pPr>
              <a:defRPr/>
            </a:lvl1pPr>
          </a:lstStyle>
          <a:p>
            <a:pPr>
              <a:defRPr/>
            </a:pPr>
            <a:fld id="{95B578E3-E654-D34D-A1FF-0CE49CA428E4}" type="slidenum">
              <a:rPr lang="en-US" altLang="en-US"/>
              <a:pPr>
                <a:defRPr/>
              </a:pPr>
              <a:t>‹#›</a:t>
            </a:fld>
            <a:endParaRPr lang="en-US" altLang="en-US"/>
          </a:p>
        </p:txBody>
      </p:sp>
    </p:spTree>
    <p:extLst>
      <p:ext uri="{BB962C8B-B14F-4D97-AF65-F5344CB8AC3E}">
        <p14:creationId xmlns:p14="http://schemas.microsoft.com/office/powerpoint/2010/main" val="96271604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653CBA7-082E-AAB9-99F8-437BD89B426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D7848853-38A7-0B21-7A7B-A38F022F97B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D5DB0D40-90AF-76AF-4801-042EC309BACE}"/>
              </a:ext>
            </a:extLst>
          </p:cNvPr>
          <p:cNvSpPr>
            <a:spLocks noGrp="1" noChangeArrowheads="1"/>
          </p:cNvSpPr>
          <p:nvPr>
            <p:ph type="sldNum" sz="quarter" idx="12"/>
          </p:nvPr>
        </p:nvSpPr>
        <p:spPr>
          <a:ln/>
        </p:spPr>
        <p:txBody>
          <a:bodyPr/>
          <a:lstStyle>
            <a:lvl1pPr>
              <a:defRPr/>
            </a:lvl1pPr>
          </a:lstStyle>
          <a:p>
            <a:pPr>
              <a:defRPr/>
            </a:pPr>
            <a:fld id="{0160C948-3F75-4D44-BF7D-0A1FD08F7319}" type="slidenum">
              <a:rPr lang="en-US" altLang="en-US"/>
              <a:pPr>
                <a:defRPr/>
              </a:pPr>
              <a:t>‹#›</a:t>
            </a:fld>
            <a:endParaRPr lang="en-US" altLang="en-US"/>
          </a:p>
        </p:txBody>
      </p:sp>
    </p:spTree>
    <p:extLst>
      <p:ext uri="{BB962C8B-B14F-4D97-AF65-F5344CB8AC3E}">
        <p14:creationId xmlns:p14="http://schemas.microsoft.com/office/powerpoint/2010/main" val="178048514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C752509-E86A-9750-CD68-C5710D868B0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B9AAD880-4BB9-8190-B9F1-8B88BA07F4F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66E49ECC-AD9D-043F-16B6-50CB159042D2}"/>
              </a:ext>
            </a:extLst>
          </p:cNvPr>
          <p:cNvSpPr>
            <a:spLocks noGrp="1" noChangeArrowheads="1"/>
          </p:cNvSpPr>
          <p:nvPr>
            <p:ph type="sldNum" sz="quarter" idx="12"/>
          </p:nvPr>
        </p:nvSpPr>
        <p:spPr>
          <a:ln/>
        </p:spPr>
        <p:txBody>
          <a:bodyPr/>
          <a:lstStyle>
            <a:lvl1pPr>
              <a:defRPr/>
            </a:lvl1pPr>
          </a:lstStyle>
          <a:p>
            <a:pPr>
              <a:defRPr/>
            </a:pPr>
            <a:fld id="{CDB9C9CF-6D53-014F-B9D6-71580A4E8A35}" type="slidenum">
              <a:rPr lang="en-US" altLang="en-US"/>
              <a:pPr>
                <a:defRPr/>
              </a:pPr>
              <a:t>‹#›</a:t>
            </a:fld>
            <a:endParaRPr lang="en-US" altLang="en-US"/>
          </a:p>
        </p:txBody>
      </p:sp>
    </p:spTree>
    <p:extLst>
      <p:ext uri="{BB962C8B-B14F-4D97-AF65-F5344CB8AC3E}">
        <p14:creationId xmlns:p14="http://schemas.microsoft.com/office/powerpoint/2010/main" val="6489042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4">
            <a:extLst>
              <a:ext uri="{FF2B5EF4-FFF2-40B4-BE49-F238E27FC236}">
                <a16:creationId xmlns:a16="http://schemas.microsoft.com/office/drawing/2014/main" id="{1BED264E-3C4D-6C6D-E490-7D8363A4D06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360922C0-3D8D-0C7B-7F1B-6578A4CF07A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F40AE1B3-EDE1-39B1-E83B-676DCEF93B76}"/>
              </a:ext>
            </a:extLst>
          </p:cNvPr>
          <p:cNvSpPr>
            <a:spLocks noGrp="1" noChangeArrowheads="1"/>
          </p:cNvSpPr>
          <p:nvPr>
            <p:ph type="sldNum" sz="quarter" idx="12"/>
          </p:nvPr>
        </p:nvSpPr>
        <p:spPr>
          <a:ln/>
        </p:spPr>
        <p:txBody>
          <a:bodyPr/>
          <a:lstStyle>
            <a:lvl1pPr>
              <a:defRPr/>
            </a:lvl1pPr>
          </a:lstStyle>
          <a:p>
            <a:pPr>
              <a:defRPr/>
            </a:pPr>
            <a:fld id="{5B2F7757-40D9-BB4D-959B-A47BE953A2E2}" type="slidenum">
              <a:rPr lang="en-US" altLang="en-US"/>
              <a:pPr>
                <a:defRPr/>
              </a:pPr>
              <a:t>‹#›</a:t>
            </a:fld>
            <a:endParaRPr lang="en-US" altLang="en-US"/>
          </a:p>
        </p:txBody>
      </p:sp>
    </p:spTree>
    <p:extLst>
      <p:ext uri="{BB962C8B-B14F-4D97-AF65-F5344CB8AC3E}">
        <p14:creationId xmlns:p14="http://schemas.microsoft.com/office/powerpoint/2010/main" val="87063509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C292A6D-F245-7BF4-AC84-5AF5F3CCE88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1661A215-D449-C5BF-1E8D-BFA1067BB49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A4CDAA4A-5EDB-8223-537C-003C5E8A7DB5}"/>
              </a:ext>
            </a:extLst>
          </p:cNvPr>
          <p:cNvSpPr>
            <a:spLocks noGrp="1" noChangeArrowheads="1"/>
          </p:cNvSpPr>
          <p:nvPr>
            <p:ph type="sldNum" sz="quarter" idx="12"/>
          </p:nvPr>
        </p:nvSpPr>
        <p:spPr>
          <a:ln/>
        </p:spPr>
        <p:txBody>
          <a:bodyPr/>
          <a:lstStyle>
            <a:lvl1pPr>
              <a:defRPr/>
            </a:lvl1pPr>
          </a:lstStyle>
          <a:p>
            <a:pPr>
              <a:defRPr/>
            </a:pPr>
            <a:fld id="{2861CF8C-45E4-3B4B-9566-C9F1484A1F0E}" type="slidenum">
              <a:rPr lang="en-US" altLang="en-US"/>
              <a:pPr>
                <a:defRPr/>
              </a:pPr>
              <a:t>‹#›</a:t>
            </a:fld>
            <a:endParaRPr lang="en-US" altLang="en-US"/>
          </a:p>
        </p:txBody>
      </p:sp>
    </p:spTree>
    <p:extLst>
      <p:ext uri="{BB962C8B-B14F-4D97-AF65-F5344CB8AC3E}">
        <p14:creationId xmlns:p14="http://schemas.microsoft.com/office/powerpoint/2010/main" val="160905652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83479FAD-3781-0B61-270F-3CB0AB48244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EDD7BB54-FF6D-A634-2B43-DD181958FD3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8E52A8A4-E073-B2F1-DD05-9571BC06C384}"/>
              </a:ext>
            </a:extLst>
          </p:cNvPr>
          <p:cNvSpPr>
            <a:spLocks noGrp="1" noChangeArrowheads="1"/>
          </p:cNvSpPr>
          <p:nvPr>
            <p:ph type="sldNum" sz="quarter" idx="12"/>
          </p:nvPr>
        </p:nvSpPr>
        <p:spPr>
          <a:ln/>
        </p:spPr>
        <p:txBody>
          <a:bodyPr/>
          <a:lstStyle>
            <a:lvl1pPr>
              <a:defRPr/>
            </a:lvl1pPr>
          </a:lstStyle>
          <a:p>
            <a:pPr>
              <a:defRPr/>
            </a:pPr>
            <a:fld id="{7793D783-BCF6-DD41-A8FB-3EC13081BB9F}" type="slidenum">
              <a:rPr lang="en-US" altLang="en-US"/>
              <a:pPr>
                <a:defRPr/>
              </a:pPr>
              <a:t>‹#›</a:t>
            </a:fld>
            <a:endParaRPr lang="en-US" altLang="en-US"/>
          </a:p>
        </p:txBody>
      </p:sp>
    </p:spTree>
    <p:extLst>
      <p:ext uri="{BB962C8B-B14F-4D97-AF65-F5344CB8AC3E}">
        <p14:creationId xmlns:p14="http://schemas.microsoft.com/office/powerpoint/2010/main" val="405950200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9417AC86-1D89-28CA-2F52-18C6918545E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95863407-9E73-9D93-124C-82E6358551B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83185100-F57A-F32C-AC8F-BE8073C13F4F}"/>
              </a:ext>
            </a:extLst>
          </p:cNvPr>
          <p:cNvSpPr>
            <a:spLocks noGrp="1" noChangeArrowheads="1"/>
          </p:cNvSpPr>
          <p:nvPr>
            <p:ph type="sldNum" sz="quarter" idx="12"/>
          </p:nvPr>
        </p:nvSpPr>
        <p:spPr>
          <a:ln/>
        </p:spPr>
        <p:txBody>
          <a:bodyPr/>
          <a:lstStyle>
            <a:lvl1pPr>
              <a:defRPr/>
            </a:lvl1pPr>
          </a:lstStyle>
          <a:p>
            <a:pPr>
              <a:defRPr/>
            </a:pPr>
            <a:fld id="{4F799E56-AA0A-CD4C-B06D-F1CC52169B4D}" type="slidenum">
              <a:rPr lang="en-US" altLang="en-US"/>
              <a:pPr>
                <a:defRPr/>
              </a:pPr>
              <a:t>‹#›</a:t>
            </a:fld>
            <a:endParaRPr lang="en-US" altLang="en-US"/>
          </a:p>
        </p:txBody>
      </p:sp>
    </p:spTree>
    <p:extLst>
      <p:ext uri="{BB962C8B-B14F-4D97-AF65-F5344CB8AC3E}">
        <p14:creationId xmlns:p14="http://schemas.microsoft.com/office/powerpoint/2010/main" val="294753533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FA10814D-2A26-0D8F-1B88-58F5F0711EA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A8DB3327-5121-8FDD-FB4C-1763BE2A138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B0F414FC-8EC2-64DC-50F2-CD54C5C3BB1A}"/>
              </a:ext>
            </a:extLst>
          </p:cNvPr>
          <p:cNvSpPr>
            <a:spLocks noGrp="1" noChangeArrowheads="1"/>
          </p:cNvSpPr>
          <p:nvPr>
            <p:ph type="sldNum" sz="quarter" idx="12"/>
          </p:nvPr>
        </p:nvSpPr>
        <p:spPr>
          <a:ln/>
        </p:spPr>
        <p:txBody>
          <a:bodyPr/>
          <a:lstStyle>
            <a:lvl1pPr>
              <a:defRPr/>
            </a:lvl1pPr>
          </a:lstStyle>
          <a:p>
            <a:pPr>
              <a:defRPr/>
            </a:pPr>
            <a:fld id="{F710032A-2E75-CD43-989D-B235049D8FC6}" type="slidenum">
              <a:rPr lang="en-US" altLang="en-US"/>
              <a:pPr>
                <a:defRPr/>
              </a:pPr>
              <a:t>‹#›</a:t>
            </a:fld>
            <a:endParaRPr lang="en-US" altLang="en-US"/>
          </a:p>
        </p:txBody>
      </p:sp>
    </p:spTree>
    <p:extLst>
      <p:ext uri="{BB962C8B-B14F-4D97-AF65-F5344CB8AC3E}">
        <p14:creationId xmlns:p14="http://schemas.microsoft.com/office/powerpoint/2010/main" val="396988997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73432C67-5572-E843-A102-9D2B058A870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FA2F5891-F226-80CD-BB09-DC42C142454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40F61479-9A2B-8BF2-21B9-2F679D5ADC5B}"/>
              </a:ext>
            </a:extLst>
          </p:cNvPr>
          <p:cNvSpPr>
            <a:spLocks noGrp="1" noChangeArrowheads="1"/>
          </p:cNvSpPr>
          <p:nvPr>
            <p:ph type="sldNum" sz="quarter" idx="12"/>
          </p:nvPr>
        </p:nvSpPr>
        <p:spPr>
          <a:ln/>
        </p:spPr>
        <p:txBody>
          <a:bodyPr/>
          <a:lstStyle>
            <a:lvl1pPr>
              <a:defRPr/>
            </a:lvl1pPr>
          </a:lstStyle>
          <a:p>
            <a:pPr>
              <a:defRPr/>
            </a:pPr>
            <a:fld id="{8E2419E9-E8DF-2546-9E01-B7C5E92C9B93}" type="slidenum">
              <a:rPr lang="en-US" altLang="en-US"/>
              <a:pPr>
                <a:defRPr/>
              </a:pPr>
              <a:t>‹#›</a:t>
            </a:fld>
            <a:endParaRPr lang="en-US" altLang="en-US"/>
          </a:p>
        </p:txBody>
      </p:sp>
    </p:spTree>
    <p:extLst>
      <p:ext uri="{BB962C8B-B14F-4D97-AF65-F5344CB8AC3E}">
        <p14:creationId xmlns:p14="http://schemas.microsoft.com/office/powerpoint/2010/main" val="388705879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F80443E-9C13-80D7-C531-9117F7718AF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B8ED48EC-568C-1D32-1C23-EE8BFBFD09A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DA0276E7-30F7-4B46-0E82-7676F91621E8}"/>
              </a:ext>
            </a:extLst>
          </p:cNvPr>
          <p:cNvSpPr>
            <a:spLocks noGrp="1" noChangeArrowheads="1"/>
          </p:cNvSpPr>
          <p:nvPr>
            <p:ph type="sldNum" sz="quarter" idx="12"/>
          </p:nvPr>
        </p:nvSpPr>
        <p:spPr>
          <a:ln/>
        </p:spPr>
        <p:txBody>
          <a:bodyPr/>
          <a:lstStyle>
            <a:lvl1pPr>
              <a:defRPr/>
            </a:lvl1pPr>
          </a:lstStyle>
          <a:p>
            <a:pPr>
              <a:defRPr/>
            </a:pPr>
            <a:fld id="{43E33697-21E2-4347-B26D-9E556FE6ACEC}" type="slidenum">
              <a:rPr lang="en-US" altLang="en-US"/>
              <a:pPr>
                <a:defRPr/>
              </a:pPr>
              <a:t>‹#›</a:t>
            </a:fld>
            <a:endParaRPr lang="en-US" altLang="en-US"/>
          </a:p>
        </p:txBody>
      </p:sp>
    </p:spTree>
    <p:extLst>
      <p:ext uri="{BB962C8B-B14F-4D97-AF65-F5344CB8AC3E}">
        <p14:creationId xmlns:p14="http://schemas.microsoft.com/office/powerpoint/2010/main" val="15824074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D0B95535-C106-3ADA-2F52-0DD9B228126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6530" name="Rectangle 2"/>
          <p:cNvSpPr>
            <a:spLocks noGrp="1" noChangeArrowheads="1"/>
          </p:cNvSpPr>
          <p:nvPr>
            <p:ph type="ctrTitle"/>
          </p:nvPr>
        </p:nvSpPr>
        <p:spPr bwMode="auto">
          <a:xfrm>
            <a:off x="685800" y="2130425"/>
            <a:ext cx="7772400" cy="1470025"/>
          </a:xfrm>
          <a:prstGeom prst="rect">
            <a:avLst/>
          </a:prstGeom>
          <a:noFill/>
        </p:spPr>
        <p:txBody>
          <a:bodyPr vert="horz" wrap="square" lIns="91440" tIns="45720" rIns="91440" bIns="45720" numCol="1" anchor="ctr" anchorCtr="0" compatLnSpc="1">
            <a:prstTxWarp prst="textNoShape">
              <a:avLst/>
            </a:prstTxWarp>
          </a:bodyPr>
          <a:lstStyle>
            <a:lvl1pPr>
              <a:defRPr sz="3600"/>
            </a:lvl1pPr>
          </a:lstStyle>
          <a:p>
            <a:pPr lvl="0"/>
            <a:r>
              <a:rPr lang="en-US" altLang="en-US" noProof="0"/>
              <a:t>Click to edit Master title style</a:t>
            </a:r>
          </a:p>
        </p:txBody>
      </p:sp>
      <p:sp>
        <p:nvSpPr>
          <p:cNvPr id="406531"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B192F6D2-C52E-F5FB-EA9F-E1A6CB8DB62E}"/>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1D592258-61F4-D500-C34A-56150C98AB7E}"/>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FA73CD72-62D4-4293-605C-14F401B1D5E5}"/>
              </a:ext>
            </a:extLst>
          </p:cNvPr>
          <p:cNvSpPr>
            <a:spLocks noGrp="1" noChangeArrowheads="1"/>
          </p:cNvSpPr>
          <p:nvPr>
            <p:ph type="sldNum" sz="quarter" idx="12"/>
          </p:nvPr>
        </p:nvSpPr>
        <p:spPr/>
        <p:txBody>
          <a:bodyPr/>
          <a:lstStyle>
            <a:lvl1pPr>
              <a:defRPr/>
            </a:lvl1pPr>
          </a:lstStyle>
          <a:p>
            <a:pPr>
              <a:defRPr/>
            </a:pPr>
            <a:fld id="{DA496050-FADB-6348-9A71-5BC952596438}" type="slidenum">
              <a:rPr lang="en-US" altLang="en-US"/>
              <a:pPr>
                <a:defRPr/>
              </a:pPr>
              <a:t>‹#›</a:t>
            </a:fld>
            <a:endParaRPr lang="en-US" altLang="en-US"/>
          </a:p>
        </p:txBody>
      </p:sp>
    </p:spTree>
    <p:extLst>
      <p:ext uri="{BB962C8B-B14F-4D97-AF65-F5344CB8AC3E}">
        <p14:creationId xmlns:p14="http://schemas.microsoft.com/office/powerpoint/2010/main" val="187820071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8D7A35E4-886E-375C-7134-94F7773D262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9F66847A-F6AB-711D-1D9A-4DD0E7FFC39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5B7A9F6D-A6B4-20EB-1D29-B7E9BE9B8A21}"/>
              </a:ext>
            </a:extLst>
          </p:cNvPr>
          <p:cNvSpPr>
            <a:spLocks noGrp="1" noChangeArrowheads="1"/>
          </p:cNvSpPr>
          <p:nvPr>
            <p:ph type="sldNum" sz="quarter" idx="12"/>
          </p:nvPr>
        </p:nvSpPr>
        <p:spPr>
          <a:ln/>
        </p:spPr>
        <p:txBody>
          <a:bodyPr/>
          <a:lstStyle>
            <a:lvl1pPr>
              <a:defRPr/>
            </a:lvl1pPr>
          </a:lstStyle>
          <a:p>
            <a:pPr>
              <a:defRPr/>
            </a:pPr>
            <a:fld id="{5E387D13-5739-2D47-9062-5A5C1A806982}" type="slidenum">
              <a:rPr lang="en-US" altLang="en-US"/>
              <a:pPr>
                <a:defRPr/>
              </a:pPr>
              <a:t>‹#›</a:t>
            </a:fld>
            <a:endParaRPr lang="en-US" altLang="en-US"/>
          </a:p>
        </p:txBody>
      </p:sp>
    </p:spTree>
    <p:extLst>
      <p:ext uri="{BB962C8B-B14F-4D97-AF65-F5344CB8AC3E}">
        <p14:creationId xmlns:p14="http://schemas.microsoft.com/office/powerpoint/2010/main" val="2113020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EFDA16E7-0A48-AF84-44C3-4B9FFEA529E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856440EA-AA32-3F08-EA20-381E20C43C3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3D2D177B-1270-ED3C-A82C-7178E417E14A}"/>
              </a:ext>
            </a:extLst>
          </p:cNvPr>
          <p:cNvSpPr>
            <a:spLocks noGrp="1" noChangeArrowheads="1"/>
          </p:cNvSpPr>
          <p:nvPr>
            <p:ph type="sldNum" sz="quarter" idx="12"/>
          </p:nvPr>
        </p:nvSpPr>
        <p:spPr>
          <a:ln/>
        </p:spPr>
        <p:txBody>
          <a:bodyPr/>
          <a:lstStyle>
            <a:lvl1pPr>
              <a:defRPr/>
            </a:lvl1pPr>
          </a:lstStyle>
          <a:p>
            <a:pPr>
              <a:defRPr/>
            </a:pPr>
            <a:fld id="{DAC33B74-0439-584B-A793-15ABF4CFDAFB}" type="slidenum">
              <a:rPr lang="en-US" altLang="en-US"/>
              <a:pPr>
                <a:defRPr/>
              </a:pPr>
              <a:t>‹#›</a:t>
            </a:fld>
            <a:endParaRPr lang="en-US" altLang="en-US"/>
          </a:p>
        </p:txBody>
      </p:sp>
    </p:spTree>
    <p:extLst>
      <p:ext uri="{BB962C8B-B14F-4D97-AF65-F5344CB8AC3E}">
        <p14:creationId xmlns:p14="http://schemas.microsoft.com/office/powerpoint/2010/main" val="33847592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0CD1512-23C2-C2CC-F163-55E0E4EDF62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C2258F42-35B9-8AA0-63DA-982BCFCE03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78C9500C-CCCB-3FFC-D5FC-43209DD03045}"/>
              </a:ext>
            </a:extLst>
          </p:cNvPr>
          <p:cNvSpPr>
            <a:spLocks noGrp="1" noChangeArrowheads="1"/>
          </p:cNvSpPr>
          <p:nvPr>
            <p:ph type="sldNum" sz="quarter" idx="12"/>
          </p:nvPr>
        </p:nvSpPr>
        <p:spPr>
          <a:ln/>
        </p:spPr>
        <p:txBody>
          <a:bodyPr/>
          <a:lstStyle>
            <a:lvl1pPr>
              <a:defRPr/>
            </a:lvl1pPr>
          </a:lstStyle>
          <a:p>
            <a:pPr>
              <a:defRPr/>
            </a:pPr>
            <a:fld id="{E4BD1E36-4299-EF4F-A353-356C41B2A89F}" type="slidenum">
              <a:rPr lang="en-US" altLang="en-US"/>
              <a:pPr>
                <a:defRPr/>
              </a:pPr>
              <a:t>‹#›</a:t>
            </a:fld>
            <a:endParaRPr lang="en-US" altLang="en-US"/>
          </a:p>
        </p:txBody>
      </p:sp>
    </p:spTree>
    <p:extLst>
      <p:ext uri="{BB962C8B-B14F-4D97-AF65-F5344CB8AC3E}">
        <p14:creationId xmlns:p14="http://schemas.microsoft.com/office/powerpoint/2010/main" val="356388138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37F671D-DD16-F2FA-B84E-96A7714122C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21A4C87-7A42-B810-4562-004EB89CF4F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63950112-5C72-BB7F-60FC-98DD69FD5A50}"/>
              </a:ext>
            </a:extLst>
          </p:cNvPr>
          <p:cNvSpPr>
            <a:spLocks noGrp="1" noChangeArrowheads="1"/>
          </p:cNvSpPr>
          <p:nvPr>
            <p:ph type="sldNum" sz="quarter" idx="12"/>
          </p:nvPr>
        </p:nvSpPr>
        <p:spPr>
          <a:ln/>
        </p:spPr>
        <p:txBody>
          <a:bodyPr/>
          <a:lstStyle>
            <a:lvl1pPr>
              <a:defRPr/>
            </a:lvl1pPr>
          </a:lstStyle>
          <a:p>
            <a:pPr>
              <a:defRPr/>
            </a:pPr>
            <a:fld id="{E7FC9624-BEBD-AB44-8EE9-5D58BEA758D6}" type="slidenum">
              <a:rPr lang="en-US" altLang="en-US"/>
              <a:pPr>
                <a:defRPr/>
              </a:pPr>
              <a:t>‹#›</a:t>
            </a:fld>
            <a:endParaRPr lang="en-US" altLang="en-US"/>
          </a:p>
        </p:txBody>
      </p:sp>
    </p:spTree>
    <p:extLst>
      <p:ext uri="{BB962C8B-B14F-4D97-AF65-F5344CB8AC3E}">
        <p14:creationId xmlns:p14="http://schemas.microsoft.com/office/powerpoint/2010/main" val="340889077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47374BD4-0065-5737-B213-23FB33EBF6F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3314"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653315"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2D076662-B0FC-5CEE-5D8F-DC543EBC6734}"/>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7E74E718-D91E-639D-E7DB-CB775E4E6F36}"/>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B75313A9-BC3B-3360-EEC5-5903418E8B07}"/>
              </a:ext>
            </a:extLst>
          </p:cNvPr>
          <p:cNvSpPr>
            <a:spLocks noGrp="1" noChangeArrowheads="1"/>
          </p:cNvSpPr>
          <p:nvPr>
            <p:ph type="sldNum" sz="quarter" idx="12"/>
          </p:nvPr>
        </p:nvSpPr>
        <p:spPr/>
        <p:txBody>
          <a:bodyPr/>
          <a:lstStyle>
            <a:lvl1pPr>
              <a:defRPr/>
            </a:lvl1pPr>
          </a:lstStyle>
          <a:p>
            <a:pPr>
              <a:defRPr/>
            </a:pPr>
            <a:fld id="{6FC74857-FFA8-0148-8A8B-B084F9832207}" type="slidenum">
              <a:rPr lang="en-US" altLang="en-US"/>
              <a:pPr>
                <a:defRPr/>
              </a:pPr>
              <a:t>‹#›</a:t>
            </a:fld>
            <a:endParaRPr lang="en-US" altLang="en-US"/>
          </a:p>
        </p:txBody>
      </p:sp>
    </p:spTree>
    <p:extLst>
      <p:ext uri="{BB962C8B-B14F-4D97-AF65-F5344CB8AC3E}">
        <p14:creationId xmlns:p14="http://schemas.microsoft.com/office/powerpoint/2010/main" val="368008528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6456487C-A535-7AE9-7D84-EAB6EBE36EF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2201CDA-B6C6-125D-C47F-4FE16AD6B27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5F6A6A5-1824-3639-8B73-7BFE0001BC12}"/>
              </a:ext>
            </a:extLst>
          </p:cNvPr>
          <p:cNvSpPr>
            <a:spLocks noGrp="1" noChangeArrowheads="1"/>
          </p:cNvSpPr>
          <p:nvPr>
            <p:ph type="sldNum" sz="quarter" idx="12"/>
          </p:nvPr>
        </p:nvSpPr>
        <p:spPr>
          <a:ln/>
        </p:spPr>
        <p:txBody>
          <a:bodyPr/>
          <a:lstStyle>
            <a:lvl1pPr>
              <a:defRPr/>
            </a:lvl1pPr>
          </a:lstStyle>
          <a:p>
            <a:pPr>
              <a:defRPr/>
            </a:pPr>
            <a:fld id="{7163FE2E-3FDB-AD4F-B25E-8759B3A35E6F}" type="slidenum">
              <a:rPr lang="en-US" altLang="en-US"/>
              <a:pPr>
                <a:defRPr/>
              </a:pPr>
              <a:t>‹#›</a:t>
            </a:fld>
            <a:endParaRPr lang="en-US" altLang="en-US"/>
          </a:p>
        </p:txBody>
      </p:sp>
    </p:spTree>
    <p:extLst>
      <p:ext uri="{BB962C8B-B14F-4D97-AF65-F5344CB8AC3E}">
        <p14:creationId xmlns:p14="http://schemas.microsoft.com/office/powerpoint/2010/main" val="274757719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1918D90A-ED4E-E94C-7CD7-AEE36585DFD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966B8B1A-D009-F632-45C1-275D320F933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E55546F-38F6-67B1-3159-EDA27AB6D1BB}"/>
              </a:ext>
            </a:extLst>
          </p:cNvPr>
          <p:cNvSpPr>
            <a:spLocks noGrp="1" noChangeArrowheads="1"/>
          </p:cNvSpPr>
          <p:nvPr>
            <p:ph type="sldNum" sz="quarter" idx="12"/>
          </p:nvPr>
        </p:nvSpPr>
        <p:spPr>
          <a:ln/>
        </p:spPr>
        <p:txBody>
          <a:bodyPr/>
          <a:lstStyle>
            <a:lvl1pPr>
              <a:defRPr/>
            </a:lvl1pPr>
          </a:lstStyle>
          <a:p>
            <a:pPr>
              <a:defRPr/>
            </a:pPr>
            <a:fld id="{C965E616-0C43-FE41-AC56-849F28D7BFE8}" type="slidenum">
              <a:rPr lang="en-US" altLang="en-US"/>
              <a:pPr>
                <a:defRPr/>
              </a:pPr>
              <a:t>‹#›</a:t>
            </a:fld>
            <a:endParaRPr lang="en-US" altLang="en-US"/>
          </a:p>
        </p:txBody>
      </p:sp>
    </p:spTree>
    <p:extLst>
      <p:ext uri="{BB962C8B-B14F-4D97-AF65-F5344CB8AC3E}">
        <p14:creationId xmlns:p14="http://schemas.microsoft.com/office/powerpoint/2010/main" val="55300400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D3BDB6C-91D6-BC56-B10A-1A1E7976313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5AF65B42-2E61-836F-EF9A-AEF42558E5E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8204D065-A727-1E31-E395-58BFACAC70F4}"/>
              </a:ext>
            </a:extLst>
          </p:cNvPr>
          <p:cNvSpPr>
            <a:spLocks noGrp="1" noChangeArrowheads="1"/>
          </p:cNvSpPr>
          <p:nvPr>
            <p:ph type="sldNum" sz="quarter" idx="12"/>
          </p:nvPr>
        </p:nvSpPr>
        <p:spPr>
          <a:ln/>
        </p:spPr>
        <p:txBody>
          <a:bodyPr/>
          <a:lstStyle>
            <a:lvl1pPr>
              <a:defRPr/>
            </a:lvl1pPr>
          </a:lstStyle>
          <a:p>
            <a:pPr>
              <a:defRPr/>
            </a:pPr>
            <a:fld id="{BB2A9875-30E3-CA4D-9381-9BDFB6BE4718}" type="slidenum">
              <a:rPr lang="en-US" altLang="en-US"/>
              <a:pPr>
                <a:defRPr/>
              </a:pPr>
              <a:t>‹#›</a:t>
            </a:fld>
            <a:endParaRPr lang="en-US" altLang="en-US"/>
          </a:p>
        </p:txBody>
      </p:sp>
    </p:spTree>
    <p:extLst>
      <p:ext uri="{BB962C8B-B14F-4D97-AF65-F5344CB8AC3E}">
        <p14:creationId xmlns:p14="http://schemas.microsoft.com/office/powerpoint/2010/main" val="183687841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28534D6F-4612-7CF4-1654-57FDDB6E52F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98F54EE3-E63B-22C7-9B7F-385968C4AEA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6AAF92A1-26C3-B714-55F8-9449AF798B15}"/>
              </a:ext>
            </a:extLst>
          </p:cNvPr>
          <p:cNvSpPr>
            <a:spLocks noGrp="1" noChangeArrowheads="1"/>
          </p:cNvSpPr>
          <p:nvPr>
            <p:ph type="sldNum" sz="quarter" idx="12"/>
          </p:nvPr>
        </p:nvSpPr>
        <p:spPr>
          <a:ln/>
        </p:spPr>
        <p:txBody>
          <a:bodyPr/>
          <a:lstStyle>
            <a:lvl1pPr>
              <a:defRPr/>
            </a:lvl1pPr>
          </a:lstStyle>
          <a:p>
            <a:pPr>
              <a:defRPr/>
            </a:pPr>
            <a:fld id="{AD80E436-F1F9-1541-8810-0C9B8A586234}" type="slidenum">
              <a:rPr lang="en-US" altLang="en-US"/>
              <a:pPr>
                <a:defRPr/>
              </a:pPr>
              <a:t>‹#›</a:t>
            </a:fld>
            <a:endParaRPr lang="en-US" altLang="en-US"/>
          </a:p>
        </p:txBody>
      </p:sp>
    </p:spTree>
    <p:extLst>
      <p:ext uri="{BB962C8B-B14F-4D97-AF65-F5344CB8AC3E}">
        <p14:creationId xmlns:p14="http://schemas.microsoft.com/office/powerpoint/2010/main" val="286590882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EB27EF14-F8EE-AE8A-16D7-CA2746F2E62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63E6916B-8238-87DF-9AEB-FD6CCEF2341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BD3C343B-92EF-58BA-DF1A-18D8CE95F9DC}"/>
              </a:ext>
            </a:extLst>
          </p:cNvPr>
          <p:cNvSpPr>
            <a:spLocks noGrp="1" noChangeArrowheads="1"/>
          </p:cNvSpPr>
          <p:nvPr>
            <p:ph type="sldNum" sz="quarter" idx="12"/>
          </p:nvPr>
        </p:nvSpPr>
        <p:spPr>
          <a:ln/>
        </p:spPr>
        <p:txBody>
          <a:bodyPr/>
          <a:lstStyle>
            <a:lvl1pPr>
              <a:defRPr/>
            </a:lvl1pPr>
          </a:lstStyle>
          <a:p>
            <a:pPr>
              <a:defRPr/>
            </a:pPr>
            <a:fld id="{1CB87658-B89E-394E-A909-83CD5ED87B03}" type="slidenum">
              <a:rPr lang="en-US" altLang="en-US"/>
              <a:pPr>
                <a:defRPr/>
              </a:pPr>
              <a:t>‹#›</a:t>
            </a:fld>
            <a:endParaRPr lang="en-US" altLang="en-US"/>
          </a:p>
        </p:txBody>
      </p:sp>
    </p:spTree>
    <p:extLst>
      <p:ext uri="{BB962C8B-B14F-4D97-AF65-F5344CB8AC3E}">
        <p14:creationId xmlns:p14="http://schemas.microsoft.com/office/powerpoint/2010/main" val="17084344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FE3DA46-4696-C354-A322-6B154B63378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049F3805-A94C-8C1E-EA72-D9362529C6A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925B08A1-47A7-923E-905B-45A6847098FB}"/>
              </a:ext>
            </a:extLst>
          </p:cNvPr>
          <p:cNvSpPr>
            <a:spLocks noGrp="1" noChangeArrowheads="1"/>
          </p:cNvSpPr>
          <p:nvPr>
            <p:ph type="sldNum" sz="quarter" idx="12"/>
          </p:nvPr>
        </p:nvSpPr>
        <p:spPr>
          <a:ln/>
        </p:spPr>
        <p:txBody>
          <a:bodyPr/>
          <a:lstStyle>
            <a:lvl1pPr>
              <a:defRPr/>
            </a:lvl1pPr>
          </a:lstStyle>
          <a:p>
            <a:pPr>
              <a:defRPr/>
            </a:pPr>
            <a:fld id="{174ADD2D-4E77-EA45-92D7-272A1F2B32A6}" type="slidenum">
              <a:rPr lang="en-US" altLang="en-US"/>
              <a:pPr>
                <a:defRPr/>
              </a:pPr>
              <a:t>‹#›</a:t>
            </a:fld>
            <a:endParaRPr lang="en-US" altLang="en-US"/>
          </a:p>
        </p:txBody>
      </p:sp>
    </p:spTree>
    <p:extLst>
      <p:ext uri="{BB962C8B-B14F-4D97-AF65-F5344CB8AC3E}">
        <p14:creationId xmlns:p14="http://schemas.microsoft.com/office/powerpoint/2010/main" val="45852620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5169D7A-D5E1-4FA1-FF0C-F638115643B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E1B6984A-2D6E-FAAF-E99C-83FCAFE24A1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C753DF44-8894-84B5-C4C2-22F40FB9278D}"/>
              </a:ext>
            </a:extLst>
          </p:cNvPr>
          <p:cNvSpPr>
            <a:spLocks noGrp="1" noChangeArrowheads="1"/>
          </p:cNvSpPr>
          <p:nvPr>
            <p:ph type="sldNum" sz="quarter" idx="12"/>
          </p:nvPr>
        </p:nvSpPr>
        <p:spPr>
          <a:ln/>
        </p:spPr>
        <p:txBody>
          <a:bodyPr/>
          <a:lstStyle>
            <a:lvl1pPr>
              <a:defRPr/>
            </a:lvl1pPr>
          </a:lstStyle>
          <a:p>
            <a:pPr>
              <a:defRPr/>
            </a:pPr>
            <a:fld id="{F281B686-14AA-6040-92E6-EB9B836A6112}" type="slidenum">
              <a:rPr lang="en-US" altLang="en-US"/>
              <a:pPr>
                <a:defRPr/>
              </a:pPr>
              <a:t>‹#›</a:t>
            </a:fld>
            <a:endParaRPr lang="en-US" altLang="en-US"/>
          </a:p>
        </p:txBody>
      </p:sp>
    </p:spTree>
    <p:extLst>
      <p:ext uri="{BB962C8B-B14F-4D97-AF65-F5344CB8AC3E}">
        <p14:creationId xmlns:p14="http://schemas.microsoft.com/office/powerpoint/2010/main" val="146675269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59D30487-11B9-816D-EE20-173F2EDCD77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B28251D8-09F5-9D07-2AFC-5ABD28408F8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64DDDB89-49D9-4C66-B34F-9C872EC53477}"/>
              </a:ext>
            </a:extLst>
          </p:cNvPr>
          <p:cNvSpPr>
            <a:spLocks noGrp="1" noChangeArrowheads="1"/>
          </p:cNvSpPr>
          <p:nvPr>
            <p:ph type="sldNum" sz="quarter" idx="12"/>
          </p:nvPr>
        </p:nvSpPr>
        <p:spPr>
          <a:ln/>
        </p:spPr>
        <p:txBody>
          <a:bodyPr/>
          <a:lstStyle>
            <a:lvl1pPr>
              <a:defRPr/>
            </a:lvl1pPr>
          </a:lstStyle>
          <a:p>
            <a:pPr>
              <a:defRPr/>
            </a:pPr>
            <a:fld id="{40546B07-6A1E-0644-B233-368B49C0FF8E}" type="slidenum">
              <a:rPr lang="en-US" altLang="en-US"/>
              <a:pPr>
                <a:defRPr/>
              </a:pPr>
              <a:t>‹#›</a:t>
            </a:fld>
            <a:endParaRPr lang="en-US" altLang="en-US"/>
          </a:p>
        </p:txBody>
      </p:sp>
    </p:spTree>
    <p:extLst>
      <p:ext uri="{BB962C8B-B14F-4D97-AF65-F5344CB8AC3E}">
        <p14:creationId xmlns:p14="http://schemas.microsoft.com/office/powerpoint/2010/main" val="136209178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DB33DD3B-2C36-3ABC-258F-F38A3B8F3B7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B21D7577-1CCA-5572-8D41-C2C5A70E5D6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FE49EFA1-2452-6516-C2B6-69D68FD988EE}"/>
              </a:ext>
            </a:extLst>
          </p:cNvPr>
          <p:cNvSpPr>
            <a:spLocks noGrp="1" noChangeArrowheads="1"/>
          </p:cNvSpPr>
          <p:nvPr>
            <p:ph type="sldNum" sz="quarter" idx="12"/>
          </p:nvPr>
        </p:nvSpPr>
        <p:spPr>
          <a:ln/>
        </p:spPr>
        <p:txBody>
          <a:bodyPr/>
          <a:lstStyle>
            <a:lvl1pPr>
              <a:defRPr/>
            </a:lvl1pPr>
          </a:lstStyle>
          <a:p>
            <a:pPr>
              <a:defRPr/>
            </a:pPr>
            <a:fld id="{49AE4ADB-16F2-234C-BC26-367888FC4CA0}" type="slidenum">
              <a:rPr lang="en-US" altLang="en-US"/>
              <a:pPr>
                <a:defRPr/>
              </a:pPr>
              <a:t>‹#›</a:t>
            </a:fld>
            <a:endParaRPr lang="en-US" altLang="en-US"/>
          </a:p>
        </p:txBody>
      </p:sp>
    </p:spTree>
    <p:extLst>
      <p:ext uri="{BB962C8B-B14F-4D97-AF65-F5344CB8AC3E}">
        <p14:creationId xmlns:p14="http://schemas.microsoft.com/office/powerpoint/2010/main" val="166915400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12BF949-7541-41B8-427A-ACD441EBF90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CF0545F-FBFD-A3A7-3AC7-F14CE380584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C666E17-3081-FF90-2EFA-7B1B15FA58C5}"/>
              </a:ext>
            </a:extLst>
          </p:cNvPr>
          <p:cNvSpPr>
            <a:spLocks noGrp="1" noChangeArrowheads="1"/>
          </p:cNvSpPr>
          <p:nvPr>
            <p:ph type="sldNum" sz="quarter" idx="12"/>
          </p:nvPr>
        </p:nvSpPr>
        <p:spPr>
          <a:ln/>
        </p:spPr>
        <p:txBody>
          <a:bodyPr/>
          <a:lstStyle>
            <a:lvl1pPr>
              <a:defRPr/>
            </a:lvl1pPr>
          </a:lstStyle>
          <a:p>
            <a:pPr>
              <a:defRPr/>
            </a:pPr>
            <a:fld id="{617BF9CF-0BEF-2849-94A0-A270AAA73F84}" type="slidenum">
              <a:rPr lang="en-US" altLang="en-US"/>
              <a:pPr>
                <a:defRPr/>
              </a:pPr>
              <a:t>‹#›</a:t>
            </a:fld>
            <a:endParaRPr lang="en-US" altLang="en-US"/>
          </a:p>
        </p:txBody>
      </p:sp>
    </p:spTree>
    <p:extLst>
      <p:ext uri="{BB962C8B-B14F-4D97-AF65-F5344CB8AC3E}">
        <p14:creationId xmlns:p14="http://schemas.microsoft.com/office/powerpoint/2010/main" val="357425494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E08C590-F161-8A81-50E0-5E53B8E8FFE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35F97A41-7857-DAFD-47FB-2428F13F269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7C1C77EF-DC87-B2CF-BCE2-D6942F057065}"/>
              </a:ext>
            </a:extLst>
          </p:cNvPr>
          <p:cNvSpPr>
            <a:spLocks noGrp="1" noChangeArrowheads="1"/>
          </p:cNvSpPr>
          <p:nvPr>
            <p:ph type="sldNum" sz="quarter" idx="12"/>
          </p:nvPr>
        </p:nvSpPr>
        <p:spPr>
          <a:ln/>
        </p:spPr>
        <p:txBody>
          <a:bodyPr/>
          <a:lstStyle>
            <a:lvl1pPr>
              <a:defRPr/>
            </a:lvl1pPr>
          </a:lstStyle>
          <a:p>
            <a:pPr>
              <a:defRPr/>
            </a:pPr>
            <a:fld id="{AB65EFF4-6DB8-4544-87CC-F7FEC36AFAD4}" type="slidenum">
              <a:rPr lang="en-US" altLang="en-US"/>
              <a:pPr>
                <a:defRPr/>
              </a:pPr>
              <a:t>‹#›</a:t>
            </a:fld>
            <a:endParaRPr lang="en-US" altLang="en-US"/>
          </a:p>
        </p:txBody>
      </p:sp>
    </p:spTree>
    <p:extLst>
      <p:ext uri="{BB962C8B-B14F-4D97-AF65-F5344CB8AC3E}">
        <p14:creationId xmlns:p14="http://schemas.microsoft.com/office/powerpoint/2010/main" val="168870625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98AF36B2-B4F9-73AA-11DF-B7C112EF1D4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5474"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745475"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1E38DAA2-E7C4-84B8-1DBC-AFE213A52D3D}"/>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09552F26-3B24-B0E1-8490-DA08A3171095}"/>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74D43FA5-66FB-F1C6-6B0C-A25363B7741F}"/>
              </a:ext>
            </a:extLst>
          </p:cNvPr>
          <p:cNvSpPr>
            <a:spLocks noGrp="1" noChangeArrowheads="1"/>
          </p:cNvSpPr>
          <p:nvPr>
            <p:ph type="sldNum" sz="quarter" idx="12"/>
          </p:nvPr>
        </p:nvSpPr>
        <p:spPr/>
        <p:txBody>
          <a:bodyPr/>
          <a:lstStyle>
            <a:lvl1pPr>
              <a:defRPr/>
            </a:lvl1pPr>
          </a:lstStyle>
          <a:p>
            <a:pPr>
              <a:defRPr/>
            </a:pPr>
            <a:fld id="{F3C989B5-613D-9B47-8A5F-554166040535}" type="slidenum">
              <a:rPr lang="en-US" altLang="en-US"/>
              <a:pPr>
                <a:defRPr/>
              </a:pPr>
              <a:t>‹#›</a:t>
            </a:fld>
            <a:endParaRPr lang="en-US" altLang="en-US"/>
          </a:p>
        </p:txBody>
      </p:sp>
    </p:spTree>
    <p:extLst>
      <p:ext uri="{BB962C8B-B14F-4D97-AF65-F5344CB8AC3E}">
        <p14:creationId xmlns:p14="http://schemas.microsoft.com/office/powerpoint/2010/main" val="156519066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F8F84B8-E1D8-5FAA-4221-D12398EA507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B26ABDDE-EE8B-66C5-4312-3F9E0593FC3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63420DEC-7AAE-B2BB-DA1C-9B055F3C0331}"/>
              </a:ext>
            </a:extLst>
          </p:cNvPr>
          <p:cNvSpPr>
            <a:spLocks noGrp="1" noChangeArrowheads="1"/>
          </p:cNvSpPr>
          <p:nvPr>
            <p:ph type="sldNum" sz="quarter" idx="12"/>
          </p:nvPr>
        </p:nvSpPr>
        <p:spPr>
          <a:ln/>
        </p:spPr>
        <p:txBody>
          <a:bodyPr/>
          <a:lstStyle>
            <a:lvl1pPr>
              <a:defRPr/>
            </a:lvl1pPr>
          </a:lstStyle>
          <a:p>
            <a:pPr>
              <a:defRPr/>
            </a:pPr>
            <a:fld id="{A5EADC87-72D8-9747-8BC1-C5ED15913931}" type="slidenum">
              <a:rPr lang="en-US" altLang="en-US"/>
              <a:pPr>
                <a:defRPr/>
              </a:pPr>
              <a:t>‹#›</a:t>
            </a:fld>
            <a:endParaRPr lang="en-US" altLang="en-US"/>
          </a:p>
        </p:txBody>
      </p:sp>
    </p:spTree>
    <p:extLst>
      <p:ext uri="{BB962C8B-B14F-4D97-AF65-F5344CB8AC3E}">
        <p14:creationId xmlns:p14="http://schemas.microsoft.com/office/powerpoint/2010/main" val="344431164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BB195CE9-75B6-5379-997D-68DADDB1C49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DEF308A-998A-A1FB-3D5A-8F8C264EDEE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AE90A420-5355-6943-F924-899724F0AC13}"/>
              </a:ext>
            </a:extLst>
          </p:cNvPr>
          <p:cNvSpPr>
            <a:spLocks noGrp="1" noChangeArrowheads="1"/>
          </p:cNvSpPr>
          <p:nvPr>
            <p:ph type="sldNum" sz="quarter" idx="12"/>
          </p:nvPr>
        </p:nvSpPr>
        <p:spPr>
          <a:ln/>
        </p:spPr>
        <p:txBody>
          <a:bodyPr/>
          <a:lstStyle>
            <a:lvl1pPr>
              <a:defRPr/>
            </a:lvl1pPr>
          </a:lstStyle>
          <a:p>
            <a:pPr>
              <a:defRPr/>
            </a:pPr>
            <a:fld id="{70FD3BF6-3A57-134D-8AD5-6A2C7A555ADC}" type="slidenum">
              <a:rPr lang="en-US" altLang="en-US"/>
              <a:pPr>
                <a:defRPr/>
              </a:pPr>
              <a:t>‹#›</a:t>
            </a:fld>
            <a:endParaRPr lang="en-US" altLang="en-US"/>
          </a:p>
        </p:txBody>
      </p:sp>
    </p:spTree>
    <p:extLst>
      <p:ext uri="{BB962C8B-B14F-4D97-AF65-F5344CB8AC3E}">
        <p14:creationId xmlns:p14="http://schemas.microsoft.com/office/powerpoint/2010/main" val="372550541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790C1A6E-A1BD-D62D-E03B-286BBDC48CF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C90A6C6B-E288-9406-627A-B42D0F01814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287ACE9E-0650-B7C9-C672-29CDDD02A110}"/>
              </a:ext>
            </a:extLst>
          </p:cNvPr>
          <p:cNvSpPr>
            <a:spLocks noGrp="1" noChangeArrowheads="1"/>
          </p:cNvSpPr>
          <p:nvPr>
            <p:ph type="sldNum" sz="quarter" idx="12"/>
          </p:nvPr>
        </p:nvSpPr>
        <p:spPr>
          <a:ln/>
        </p:spPr>
        <p:txBody>
          <a:bodyPr/>
          <a:lstStyle>
            <a:lvl1pPr>
              <a:defRPr/>
            </a:lvl1pPr>
          </a:lstStyle>
          <a:p>
            <a:pPr>
              <a:defRPr/>
            </a:pPr>
            <a:fld id="{3D542F7B-15ED-2A4C-AEF9-990157BA9E06}" type="slidenum">
              <a:rPr lang="en-US" altLang="en-US"/>
              <a:pPr>
                <a:defRPr/>
              </a:pPr>
              <a:t>‹#›</a:t>
            </a:fld>
            <a:endParaRPr lang="en-US" altLang="en-US"/>
          </a:p>
        </p:txBody>
      </p:sp>
    </p:spTree>
    <p:extLst>
      <p:ext uri="{BB962C8B-B14F-4D97-AF65-F5344CB8AC3E}">
        <p14:creationId xmlns:p14="http://schemas.microsoft.com/office/powerpoint/2010/main" val="70786556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16A6BF9C-B751-D157-C736-B3BF66FF394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5C06D324-22BE-2076-8262-CED186A478B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C3C0F1A1-5D9E-91F1-290E-677A7A73911A}"/>
              </a:ext>
            </a:extLst>
          </p:cNvPr>
          <p:cNvSpPr>
            <a:spLocks noGrp="1" noChangeArrowheads="1"/>
          </p:cNvSpPr>
          <p:nvPr>
            <p:ph type="sldNum" sz="quarter" idx="12"/>
          </p:nvPr>
        </p:nvSpPr>
        <p:spPr>
          <a:ln/>
        </p:spPr>
        <p:txBody>
          <a:bodyPr/>
          <a:lstStyle>
            <a:lvl1pPr>
              <a:defRPr/>
            </a:lvl1pPr>
          </a:lstStyle>
          <a:p>
            <a:pPr>
              <a:defRPr/>
            </a:pPr>
            <a:fld id="{605B7173-0C98-DF44-9571-4C0105A4D140}" type="slidenum">
              <a:rPr lang="en-US" altLang="en-US"/>
              <a:pPr>
                <a:defRPr/>
              </a:pPr>
              <a:t>‹#›</a:t>
            </a:fld>
            <a:endParaRPr lang="en-US" altLang="en-US"/>
          </a:p>
        </p:txBody>
      </p:sp>
    </p:spTree>
    <p:extLst>
      <p:ext uri="{BB962C8B-B14F-4D97-AF65-F5344CB8AC3E}">
        <p14:creationId xmlns:p14="http://schemas.microsoft.com/office/powerpoint/2010/main" val="717606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AA6AC902-0EA2-FCDA-7332-B76007A59A9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E8D87E99-7005-50BF-EB5D-4E5EE45DE97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C525158A-E927-1599-7C7E-02754B442F31}"/>
              </a:ext>
            </a:extLst>
          </p:cNvPr>
          <p:cNvSpPr>
            <a:spLocks noGrp="1" noChangeArrowheads="1"/>
          </p:cNvSpPr>
          <p:nvPr>
            <p:ph type="sldNum" sz="quarter" idx="12"/>
          </p:nvPr>
        </p:nvSpPr>
        <p:spPr>
          <a:ln/>
        </p:spPr>
        <p:txBody>
          <a:bodyPr/>
          <a:lstStyle>
            <a:lvl1pPr>
              <a:defRPr/>
            </a:lvl1pPr>
          </a:lstStyle>
          <a:p>
            <a:pPr>
              <a:defRPr/>
            </a:pPr>
            <a:fld id="{B2573BCE-93DD-7B47-A139-8768FD947396}" type="slidenum">
              <a:rPr lang="en-US" altLang="en-US"/>
              <a:pPr>
                <a:defRPr/>
              </a:pPr>
              <a:t>‹#›</a:t>
            </a:fld>
            <a:endParaRPr lang="en-US" altLang="en-US"/>
          </a:p>
        </p:txBody>
      </p:sp>
    </p:spTree>
    <p:extLst>
      <p:ext uri="{BB962C8B-B14F-4D97-AF65-F5344CB8AC3E}">
        <p14:creationId xmlns:p14="http://schemas.microsoft.com/office/powerpoint/2010/main" val="217270207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323EDAEE-EB30-8FA0-2758-E6E1687409C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07EDE9F5-6EAD-C88A-8EF8-AE873F3D5AF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406559FF-0FAF-02A8-A4F8-9274DF4A3B54}"/>
              </a:ext>
            </a:extLst>
          </p:cNvPr>
          <p:cNvSpPr>
            <a:spLocks noGrp="1" noChangeArrowheads="1"/>
          </p:cNvSpPr>
          <p:nvPr>
            <p:ph type="sldNum" sz="quarter" idx="12"/>
          </p:nvPr>
        </p:nvSpPr>
        <p:spPr>
          <a:ln/>
        </p:spPr>
        <p:txBody>
          <a:bodyPr/>
          <a:lstStyle>
            <a:lvl1pPr>
              <a:defRPr/>
            </a:lvl1pPr>
          </a:lstStyle>
          <a:p>
            <a:pPr>
              <a:defRPr/>
            </a:pPr>
            <a:fld id="{E2E186B6-C029-304C-A79A-FF4E9F8ED590}" type="slidenum">
              <a:rPr lang="en-US" altLang="en-US"/>
              <a:pPr>
                <a:defRPr/>
              </a:pPr>
              <a:t>‹#›</a:t>
            </a:fld>
            <a:endParaRPr lang="en-US" altLang="en-US"/>
          </a:p>
        </p:txBody>
      </p:sp>
    </p:spTree>
    <p:extLst>
      <p:ext uri="{BB962C8B-B14F-4D97-AF65-F5344CB8AC3E}">
        <p14:creationId xmlns:p14="http://schemas.microsoft.com/office/powerpoint/2010/main" val="404949716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B2C70FE-126C-7A49-5806-02F5AE54A13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1B5F6E32-64C4-EEA1-BA3B-1C6A91B74F9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017156D6-2A18-5D82-314A-7BFBEE683602}"/>
              </a:ext>
            </a:extLst>
          </p:cNvPr>
          <p:cNvSpPr>
            <a:spLocks noGrp="1" noChangeArrowheads="1"/>
          </p:cNvSpPr>
          <p:nvPr>
            <p:ph type="sldNum" sz="quarter" idx="12"/>
          </p:nvPr>
        </p:nvSpPr>
        <p:spPr>
          <a:ln/>
        </p:spPr>
        <p:txBody>
          <a:bodyPr/>
          <a:lstStyle>
            <a:lvl1pPr>
              <a:defRPr/>
            </a:lvl1pPr>
          </a:lstStyle>
          <a:p>
            <a:pPr>
              <a:defRPr/>
            </a:pPr>
            <a:fld id="{D406C597-5366-9146-99B6-F34F1C0D0D3C}" type="slidenum">
              <a:rPr lang="en-US" altLang="en-US"/>
              <a:pPr>
                <a:defRPr/>
              </a:pPr>
              <a:t>‹#›</a:t>
            </a:fld>
            <a:endParaRPr lang="en-US" altLang="en-US"/>
          </a:p>
        </p:txBody>
      </p:sp>
    </p:spTree>
    <p:extLst>
      <p:ext uri="{BB962C8B-B14F-4D97-AF65-F5344CB8AC3E}">
        <p14:creationId xmlns:p14="http://schemas.microsoft.com/office/powerpoint/2010/main" val="219608644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C1A04981-18F9-8AFF-333A-4A9336205A4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1BBB01E5-9064-C32A-8E2B-52453113AA2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38C98D77-9805-CFD6-4E15-88B20B06FF20}"/>
              </a:ext>
            </a:extLst>
          </p:cNvPr>
          <p:cNvSpPr>
            <a:spLocks noGrp="1" noChangeArrowheads="1"/>
          </p:cNvSpPr>
          <p:nvPr>
            <p:ph type="sldNum" sz="quarter" idx="12"/>
          </p:nvPr>
        </p:nvSpPr>
        <p:spPr>
          <a:ln/>
        </p:spPr>
        <p:txBody>
          <a:bodyPr/>
          <a:lstStyle>
            <a:lvl1pPr>
              <a:defRPr/>
            </a:lvl1pPr>
          </a:lstStyle>
          <a:p>
            <a:pPr>
              <a:defRPr/>
            </a:pPr>
            <a:fld id="{D31B480B-4BBC-5643-ABCC-0FB4D604F853}" type="slidenum">
              <a:rPr lang="en-US" altLang="en-US"/>
              <a:pPr>
                <a:defRPr/>
              </a:pPr>
              <a:t>‹#›</a:t>
            </a:fld>
            <a:endParaRPr lang="en-US" altLang="en-US"/>
          </a:p>
        </p:txBody>
      </p:sp>
    </p:spTree>
    <p:extLst>
      <p:ext uri="{BB962C8B-B14F-4D97-AF65-F5344CB8AC3E}">
        <p14:creationId xmlns:p14="http://schemas.microsoft.com/office/powerpoint/2010/main" val="310071723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3535A5C7-1F9F-C316-50B2-070D38CC3B5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555E1CCB-4FA7-F372-4E5F-EA69000B092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E7EBA3A-1B0C-3DD0-0FC9-947CB19AE3A8}"/>
              </a:ext>
            </a:extLst>
          </p:cNvPr>
          <p:cNvSpPr>
            <a:spLocks noGrp="1" noChangeArrowheads="1"/>
          </p:cNvSpPr>
          <p:nvPr>
            <p:ph type="sldNum" sz="quarter" idx="12"/>
          </p:nvPr>
        </p:nvSpPr>
        <p:spPr>
          <a:ln/>
        </p:spPr>
        <p:txBody>
          <a:bodyPr/>
          <a:lstStyle>
            <a:lvl1pPr>
              <a:defRPr/>
            </a:lvl1pPr>
          </a:lstStyle>
          <a:p>
            <a:pPr>
              <a:defRPr/>
            </a:pPr>
            <a:fld id="{BF36888B-224A-DF46-BB2C-34DED227ABD2}" type="slidenum">
              <a:rPr lang="en-US" altLang="en-US"/>
              <a:pPr>
                <a:defRPr/>
              </a:pPr>
              <a:t>‹#›</a:t>
            </a:fld>
            <a:endParaRPr lang="en-US" altLang="en-US"/>
          </a:p>
        </p:txBody>
      </p:sp>
    </p:spTree>
    <p:extLst>
      <p:ext uri="{BB962C8B-B14F-4D97-AF65-F5344CB8AC3E}">
        <p14:creationId xmlns:p14="http://schemas.microsoft.com/office/powerpoint/2010/main" val="90641549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5ACFAD2-165D-D66B-9686-0D5026F136E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8FE92C3A-2B5E-A4C2-5A6F-4B79690EB0A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A83F31E1-2602-126F-9C2F-C6F7DA6C3A8C}"/>
              </a:ext>
            </a:extLst>
          </p:cNvPr>
          <p:cNvSpPr>
            <a:spLocks noGrp="1" noChangeArrowheads="1"/>
          </p:cNvSpPr>
          <p:nvPr>
            <p:ph type="sldNum" sz="quarter" idx="12"/>
          </p:nvPr>
        </p:nvSpPr>
        <p:spPr>
          <a:ln/>
        </p:spPr>
        <p:txBody>
          <a:bodyPr/>
          <a:lstStyle>
            <a:lvl1pPr>
              <a:defRPr/>
            </a:lvl1pPr>
          </a:lstStyle>
          <a:p>
            <a:pPr>
              <a:defRPr/>
            </a:pPr>
            <a:fld id="{81E26E45-77F2-5142-B833-52119A1FA20B}" type="slidenum">
              <a:rPr lang="en-US" altLang="en-US"/>
              <a:pPr>
                <a:defRPr/>
              </a:pPr>
              <a:t>‹#›</a:t>
            </a:fld>
            <a:endParaRPr lang="en-US" altLang="en-US"/>
          </a:p>
        </p:txBody>
      </p:sp>
    </p:spTree>
    <p:extLst>
      <p:ext uri="{BB962C8B-B14F-4D97-AF65-F5344CB8AC3E}">
        <p14:creationId xmlns:p14="http://schemas.microsoft.com/office/powerpoint/2010/main" val="52844084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288894C-9F7B-B4C4-1E4E-AA424D0AA04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064CF61-E1B8-BA02-882A-E7617D36404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F2BA2557-5075-67C5-0148-18EAB11B014D}"/>
              </a:ext>
            </a:extLst>
          </p:cNvPr>
          <p:cNvSpPr>
            <a:spLocks noGrp="1" noChangeArrowheads="1"/>
          </p:cNvSpPr>
          <p:nvPr>
            <p:ph type="sldNum" sz="quarter" idx="12"/>
          </p:nvPr>
        </p:nvSpPr>
        <p:spPr>
          <a:ln/>
        </p:spPr>
        <p:txBody>
          <a:bodyPr/>
          <a:lstStyle>
            <a:lvl1pPr>
              <a:defRPr/>
            </a:lvl1pPr>
          </a:lstStyle>
          <a:p>
            <a:pPr>
              <a:defRPr/>
            </a:pPr>
            <a:fld id="{71B280AD-9A3B-5E44-8162-60B5E55B59E3}" type="slidenum">
              <a:rPr lang="en-US" altLang="en-US"/>
              <a:pPr>
                <a:defRPr/>
              </a:pPr>
              <a:t>‹#›</a:t>
            </a:fld>
            <a:endParaRPr lang="en-US" altLang="en-US"/>
          </a:p>
        </p:txBody>
      </p:sp>
    </p:spTree>
    <p:extLst>
      <p:ext uri="{BB962C8B-B14F-4D97-AF65-F5344CB8AC3E}">
        <p14:creationId xmlns:p14="http://schemas.microsoft.com/office/powerpoint/2010/main" val="20368792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F25E54F2-57EB-5020-5D78-4B774626FA1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A63F8576-3C0E-F343-CF9D-B884F7F8021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970022C6-8E22-D1D7-2567-16C62E680EA1}"/>
              </a:ext>
            </a:extLst>
          </p:cNvPr>
          <p:cNvSpPr>
            <a:spLocks noGrp="1" noChangeArrowheads="1"/>
          </p:cNvSpPr>
          <p:nvPr>
            <p:ph type="sldNum" sz="quarter" idx="12"/>
          </p:nvPr>
        </p:nvSpPr>
        <p:spPr>
          <a:ln/>
        </p:spPr>
        <p:txBody>
          <a:bodyPr/>
          <a:lstStyle>
            <a:lvl1pPr>
              <a:defRPr/>
            </a:lvl1pPr>
          </a:lstStyle>
          <a:p>
            <a:pPr>
              <a:defRPr/>
            </a:pPr>
            <a:fld id="{D7B884AA-DC99-8843-8A89-697ABCC73813}" type="slidenum">
              <a:rPr lang="en-US" altLang="en-US"/>
              <a:pPr>
                <a:defRPr/>
              </a:pPr>
              <a:t>‹#›</a:t>
            </a:fld>
            <a:endParaRPr lang="en-US" altLang="en-US"/>
          </a:p>
        </p:txBody>
      </p:sp>
    </p:spTree>
    <p:extLst>
      <p:ext uri="{BB962C8B-B14F-4D97-AF65-F5344CB8AC3E}">
        <p14:creationId xmlns:p14="http://schemas.microsoft.com/office/powerpoint/2010/main" val="22528491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9AC0A9FD-89D3-12C7-24EC-7DB7D7CAAAB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8311C77C-8E89-A5F3-FA8B-DAE1F6D044D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A65891E3-FA66-42B0-0A92-70EF978436DB}"/>
              </a:ext>
            </a:extLst>
          </p:cNvPr>
          <p:cNvSpPr>
            <a:spLocks noGrp="1" noChangeArrowheads="1"/>
          </p:cNvSpPr>
          <p:nvPr>
            <p:ph type="sldNum" sz="quarter" idx="12"/>
          </p:nvPr>
        </p:nvSpPr>
        <p:spPr>
          <a:ln/>
        </p:spPr>
        <p:txBody>
          <a:bodyPr/>
          <a:lstStyle>
            <a:lvl1pPr>
              <a:defRPr/>
            </a:lvl1pPr>
          </a:lstStyle>
          <a:p>
            <a:pPr>
              <a:defRPr/>
            </a:pPr>
            <a:fld id="{CCC48C49-F6AF-B642-B4A1-10277912F39F}" type="slidenum">
              <a:rPr lang="en-US" altLang="en-US"/>
              <a:pPr>
                <a:defRPr/>
              </a:pPr>
              <a:t>‹#›</a:t>
            </a:fld>
            <a:endParaRPr lang="en-US" altLang="en-US"/>
          </a:p>
        </p:txBody>
      </p:sp>
    </p:spTree>
    <p:extLst>
      <p:ext uri="{BB962C8B-B14F-4D97-AF65-F5344CB8AC3E}">
        <p14:creationId xmlns:p14="http://schemas.microsoft.com/office/powerpoint/2010/main" val="25926761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Rectangle 4">
            <a:extLst>
              <a:ext uri="{FF2B5EF4-FFF2-40B4-BE49-F238E27FC236}">
                <a16:creationId xmlns:a16="http://schemas.microsoft.com/office/drawing/2014/main" id="{A029DC5B-7594-BA81-C5D4-2C31377FA3E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0993C533-4709-B500-2067-292A4A3E98E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E9F3C9AB-D21B-F326-8251-8F52B1FE5F48}"/>
              </a:ext>
            </a:extLst>
          </p:cNvPr>
          <p:cNvSpPr>
            <a:spLocks noGrp="1" noChangeArrowheads="1"/>
          </p:cNvSpPr>
          <p:nvPr>
            <p:ph type="sldNum" sz="quarter" idx="12"/>
          </p:nvPr>
        </p:nvSpPr>
        <p:spPr>
          <a:ln/>
        </p:spPr>
        <p:txBody>
          <a:bodyPr/>
          <a:lstStyle>
            <a:lvl1pPr>
              <a:defRPr/>
            </a:lvl1pPr>
          </a:lstStyle>
          <a:p>
            <a:pPr>
              <a:defRPr/>
            </a:pPr>
            <a:fld id="{46518D4F-5384-C945-A0AF-03F1ECE857B6}" type="slidenum">
              <a:rPr lang="en-US" altLang="en-US"/>
              <a:pPr>
                <a:defRPr/>
              </a:pPr>
              <a:t>‹#›</a:t>
            </a:fld>
            <a:endParaRPr lang="en-US" altLang="en-US"/>
          </a:p>
        </p:txBody>
      </p:sp>
    </p:spTree>
    <p:extLst>
      <p:ext uri="{BB962C8B-B14F-4D97-AF65-F5344CB8AC3E}">
        <p14:creationId xmlns:p14="http://schemas.microsoft.com/office/powerpoint/2010/main" val="433183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14C0E52-A537-255E-8E15-C6F5DAD2607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7F3D4B7A-0498-81DE-CEAB-41562EF1958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0F2548D3-F783-5559-DEF5-51EC7E325207}"/>
              </a:ext>
            </a:extLst>
          </p:cNvPr>
          <p:cNvSpPr>
            <a:spLocks noGrp="1" noChangeArrowheads="1"/>
          </p:cNvSpPr>
          <p:nvPr>
            <p:ph type="sldNum" sz="quarter" idx="12"/>
          </p:nvPr>
        </p:nvSpPr>
        <p:spPr>
          <a:ln/>
        </p:spPr>
        <p:txBody>
          <a:bodyPr/>
          <a:lstStyle>
            <a:lvl1pPr>
              <a:defRPr/>
            </a:lvl1pPr>
          </a:lstStyle>
          <a:p>
            <a:pPr>
              <a:defRPr/>
            </a:pPr>
            <a:fld id="{C1D81118-7F05-4F49-BA83-3A51906C10D1}" type="slidenum">
              <a:rPr lang="en-US" altLang="en-US"/>
              <a:pPr>
                <a:defRPr/>
              </a:pPr>
              <a:t>‹#›</a:t>
            </a:fld>
            <a:endParaRPr lang="en-US" altLang="en-US"/>
          </a:p>
        </p:txBody>
      </p:sp>
    </p:spTree>
    <p:extLst>
      <p:ext uri="{BB962C8B-B14F-4D97-AF65-F5344CB8AC3E}">
        <p14:creationId xmlns:p14="http://schemas.microsoft.com/office/powerpoint/2010/main" val="32342495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60EB24A9-BBA7-F620-DFE0-2C748A309F1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88E602B0-A59E-1509-4168-9A5A001B5F7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297750F0-BC2A-C28E-F522-8F77BDCB3627}"/>
              </a:ext>
            </a:extLst>
          </p:cNvPr>
          <p:cNvSpPr>
            <a:spLocks noGrp="1" noChangeArrowheads="1"/>
          </p:cNvSpPr>
          <p:nvPr>
            <p:ph type="sldNum" sz="quarter" idx="12"/>
          </p:nvPr>
        </p:nvSpPr>
        <p:spPr>
          <a:ln/>
        </p:spPr>
        <p:txBody>
          <a:bodyPr/>
          <a:lstStyle>
            <a:lvl1pPr>
              <a:defRPr/>
            </a:lvl1pPr>
          </a:lstStyle>
          <a:p>
            <a:pPr>
              <a:defRPr/>
            </a:pPr>
            <a:fld id="{0FDF9967-5860-B647-A727-A772C64BF31A}" type="slidenum">
              <a:rPr lang="en-US" altLang="en-US"/>
              <a:pPr>
                <a:defRPr/>
              </a:pPr>
              <a:t>‹#›</a:t>
            </a:fld>
            <a:endParaRPr lang="en-US" altLang="en-US"/>
          </a:p>
        </p:txBody>
      </p:sp>
    </p:spTree>
    <p:extLst>
      <p:ext uri="{BB962C8B-B14F-4D97-AF65-F5344CB8AC3E}">
        <p14:creationId xmlns:p14="http://schemas.microsoft.com/office/powerpoint/2010/main" val="400404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61434756-DE8D-0BF4-B502-16F2E688583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591A0E6D-9A74-8D95-0ACC-CC77768AFD7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23203F23-2E0D-FA52-32A6-387B71563E6C}"/>
              </a:ext>
            </a:extLst>
          </p:cNvPr>
          <p:cNvSpPr>
            <a:spLocks noGrp="1" noChangeArrowheads="1"/>
          </p:cNvSpPr>
          <p:nvPr>
            <p:ph type="sldNum" sz="quarter" idx="12"/>
          </p:nvPr>
        </p:nvSpPr>
        <p:spPr>
          <a:ln/>
        </p:spPr>
        <p:txBody>
          <a:bodyPr/>
          <a:lstStyle>
            <a:lvl1pPr>
              <a:defRPr/>
            </a:lvl1pPr>
          </a:lstStyle>
          <a:p>
            <a:pPr>
              <a:defRPr/>
            </a:pPr>
            <a:fld id="{C7DE8656-4BA3-2C46-8F1D-EF79B4004E30}" type="slidenum">
              <a:rPr lang="en-US" altLang="en-US"/>
              <a:pPr>
                <a:defRPr/>
              </a:pPr>
              <a:t>‹#›</a:t>
            </a:fld>
            <a:endParaRPr lang="en-US" altLang="en-US"/>
          </a:p>
        </p:txBody>
      </p:sp>
    </p:spTree>
    <p:extLst>
      <p:ext uri="{BB962C8B-B14F-4D97-AF65-F5344CB8AC3E}">
        <p14:creationId xmlns:p14="http://schemas.microsoft.com/office/powerpoint/2010/main" val="42740582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427C7859-8044-9BF1-674D-7A8B2D94BE6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0B31CC4D-5D42-0A45-C7E0-6550D6A88D6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1F799242-C7B4-EC84-B516-72D5592C1A95}"/>
              </a:ext>
            </a:extLst>
          </p:cNvPr>
          <p:cNvSpPr>
            <a:spLocks noGrp="1" noChangeArrowheads="1"/>
          </p:cNvSpPr>
          <p:nvPr>
            <p:ph type="sldNum" sz="quarter" idx="12"/>
          </p:nvPr>
        </p:nvSpPr>
        <p:spPr>
          <a:ln/>
        </p:spPr>
        <p:txBody>
          <a:bodyPr/>
          <a:lstStyle>
            <a:lvl1pPr>
              <a:defRPr/>
            </a:lvl1pPr>
          </a:lstStyle>
          <a:p>
            <a:pPr>
              <a:defRPr/>
            </a:pPr>
            <a:fld id="{56A84240-3347-8040-BE42-4AD5A17A7D19}" type="slidenum">
              <a:rPr lang="en-US" altLang="en-US"/>
              <a:pPr>
                <a:defRPr/>
              </a:pPr>
              <a:t>‹#›</a:t>
            </a:fld>
            <a:endParaRPr lang="en-US" altLang="en-US"/>
          </a:p>
        </p:txBody>
      </p:sp>
    </p:spTree>
    <p:extLst>
      <p:ext uri="{BB962C8B-B14F-4D97-AF65-F5344CB8AC3E}">
        <p14:creationId xmlns:p14="http://schemas.microsoft.com/office/powerpoint/2010/main" val="23410656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FB902A9-2BC4-8AB2-DEB3-54DA649F932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D6BC7296-CE3D-17B9-7D1C-E9071EA3C27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D1800BF-4FB6-E10D-B8DB-3604B621C201}"/>
              </a:ext>
            </a:extLst>
          </p:cNvPr>
          <p:cNvSpPr>
            <a:spLocks noGrp="1" noChangeArrowheads="1"/>
          </p:cNvSpPr>
          <p:nvPr>
            <p:ph type="sldNum" sz="quarter" idx="12"/>
          </p:nvPr>
        </p:nvSpPr>
        <p:spPr>
          <a:ln/>
        </p:spPr>
        <p:txBody>
          <a:bodyPr/>
          <a:lstStyle>
            <a:lvl1pPr>
              <a:defRPr/>
            </a:lvl1pPr>
          </a:lstStyle>
          <a:p>
            <a:pPr>
              <a:defRPr/>
            </a:pPr>
            <a:fld id="{94933109-BF6B-4747-8D37-A1A354D2CD9F}" type="slidenum">
              <a:rPr lang="en-US" altLang="en-US"/>
              <a:pPr>
                <a:defRPr/>
              </a:pPr>
              <a:t>‹#›</a:t>
            </a:fld>
            <a:endParaRPr lang="en-US" altLang="en-US"/>
          </a:p>
        </p:txBody>
      </p:sp>
    </p:spTree>
    <p:extLst>
      <p:ext uri="{BB962C8B-B14F-4D97-AF65-F5344CB8AC3E}">
        <p14:creationId xmlns:p14="http://schemas.microsoft.com/office/powerpoint/2010/main" val="23474904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65125"/>
            <a:ext cx="2057400" cy="245427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65125"/>
            <a:ext cx="6019800" cy="2454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CDF3921-322D-D5FB-8CE0-053B62407E1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8BD1A5E-6043-3349-1372-8C33E9F5154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E4C1C7C8-8532-A171-B513-A2F949DB3ACE}"/>
              </a:ext>
            </a:extLst>
          </p:cNvPr>
          <p:cNvSpPr>
            <a:spLocks noGrp="1" noChangeArrowheads="1"/>
          </p:cNvSpPr>
          <p:nvPr>
            <p:ph type="sldNum" sz="quarter" idx="12"/>
          </p:nvPr>
        </p:nvSpPr>
        <p:spPr>
          <a:ln/>
        </p:spPr>
        <p:txBody>
          <a:bodyPr/>
          <a:lstStyle>
            <a:lvl1pPr>
              <a:defRPr/>
            </a:lvl1pPr>
          </a:lstStyle>
          <a:p>
            <a:pPr>
              <a:defRPr/>
            </a:pPr>
            <a:fld id="{99F35C25-CE2D-6145-A9D4-F31AD3D20014}" type="slidenum">
              <a:rPr lang="en-US" altLang="en-US"/>
              <a:pPr>
                <a:defRPr/>
              </a:pPr>
              <a:t>‹#›</a:t>
            </a:fld>
            <a:endParaRPr lang="en-US" altLang="en-US"/>
          </a:p>
        </p:txBody>
      </p:sp>
    </p:spTree>
    <p:extLst>
      <p:ext uri="{BB962C8B-B14F-4D97-AF65-F5344CB8AC3E}">
        <p14:creationId xmlns:p14="http://schemas.microsoft.com/office/powerpoint/2010/main" val="1040959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C6289F2C-F3D3-DCEF-36F7-37E0B9336FD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626"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410627"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D3B9CC0F-EE72-B5C0-3A4F-D2CD37B4ABA3}"/>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1B5A876C-6EE2-1744-8B06-11063638CE0A}"/>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925E77E8-D418-56D8-BE4A-9712680713EA}"/>
              </a:ext>
            </a:extLst>
          </p:cNvPr>
          <p:cNvSpPr>
            <a:spLocks noGrp="1" noChangeArrowheads="1"/>
          </p:cNvSpPr>
          <p:nvPr>
            <p:ph type="sldNum" sz="quarter" idx="12"/>
          </p:nvPr>
        </p:nvSpPr>
        <p:spPr/>
        <p:txBody>
          <a:bodyPr/>
          <a:lstStyle>
            <a:lvl1pPr>
              <a:defRPr/>
            </a:lvl1pPr>
          </a:lstStyle>
          <a:p>
            <a:pPr>
              <a:defRPr/>
            </a:pPr>
            <a:fld id="{76097982-D8D3-7E48-BADF-54D88B18DBBA}" type="slidenum">
              <a:rPr lang="en-US" altLang="en-US"/>
              <a:pPr>
                <a:defRPr/>
              </a:pPr>
              <a:t>‹#›</a:t>
            </a:fld>
            <a:endParaRPr lang="en-US" altLang="en-US"/>
          </a:p>
        </p:txBody>
      </p:sp>
    </p:spTree>
    <p:extLst>
      <p:ext uri="{BB962C8B-B14F-4D97-AF65-F5344CB8AC3E}">
        <p14:creationId xmlns:p14="http://schemas.microsoft.com/office/powerpoint/2010/main" val="1810931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F0D09B8-DE5E-A26D-B6F5-5D78BF8DEA0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5D01A80C-3205-40CE-17D9-D82B9F906D3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D0E2F7C4-3C60-45DD-A9B9-9E0AE88A5AD7}"/>
              </a:ext>
            </a:extLst>
          </p:cNvPr>
          <p:cNvSpPr>
            <a:spLocks noGrp="1" noChangeArrowheads="1"/>
          </p:cNvSpPr>
          <p:nvPr>
            <p:ph type="sldNum" sz="quarter" idx="12"/>
          </p:nvPr>
        </p:nvSpPr>
        <p:spPr>
          <a:ln/>
        </p:spPr>
        <p:txBody>
          <a:bodyPr/>
          <a:lstStyle>
            <a:lvl1pPr>
              <a:defRPr/>
            </a:lvl1pPr>
          </a:lstStyle>
          <a:p>
            <a:pPr>
              <a:defRPr/>
            </a:pPr>
            <a:fld id="{C7E9FE21-CE49-1448-84BD-43EDEF5D4573}" type="slidenum">
              <a:rPr lang="en-US" altLang="en-US"/>
              <a:pPr>
                <a:defRPr/>
              </a:pPr>
              <a:t>‹#›</a:t>
            </a:fld>
            <a:endParaRPr lang="en-US" altLang="en-US"/>
          </a:p>
        </p:txBody>
      </p:sp>
    </p:spTree>
    <p:extLst>
      <p:ext uri="{BB962C8B-B14F-4D97-AF65-F5344CB8AC3E}">
        <p14:creationId xmlns:p14="http://schemas.microsoft.com/office/powerpoint/2010/main" val="34904352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B83DFC21-F2AA-907C-C3F8-5DC197EC05F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BBA8DFFE-043F-01A9-A22A-43348F2658D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84E60721-94D3-91EE-702B-580797125E7D}"/>
              </a:ext>
            </a:extLst>
          </p:cNvPr>
          <p:cNvSpPr>
            <a:spLocks noGrp="1" noChangeArrowheads="1"/>
          </p:cNvSpPr>
          <p:nvPr>
            <p:ph type="sldNum" sz="quarter" idx="12"/>
          </p:nvPr>
        </p:nvSpPr>
        <p:spPr>
          <a:ln/>
        </p:spPr>
        <p:txBody>
          <a:bodyPr/>
          <a:lstStyle>
            <a:lvl1pPr>
              <a:defRPr/>
            </a:lvl1pPr>
          </a:lstStyle>
          <a:p>
            <a:pPr>
              <a:defRPr/>
            </a:pPr>
            <a:fld id="{E8086238-24A4-8843-A47B-C9C81C18513D}" type="slidenum">
              <a:rPr lang="en-US" altLang="en-US"/>
              <a:pPr>
                <a:defRPr/>
              </a:pPr>
              <a:t>‹#›</a:t>
            </a:fld>
            <a:endParaRPr lang="en-US" altLang="en-US"/>
          </a:p>
        </p:txBody>
      </p:sp>
    </p:spTree>
    <p:extLst>
      <p:ext uri="{BB962C8B-B14F-4D97-AF65-F5344CB8AC3E}">
        <p14:creationId xmlns:p14="http://schemas.microsoft.com/office/powerpoint/2010/main" val="1896420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4165A21-2494-D671-0947-3AF87DCF5C1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E7B29C6D-8D57-7CB0-E12E-B2C633C301B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48CD12D8-6468-CC4F-2AF5-59465495D40C}"/>
              </a:ext>
            </a:extLst>
          </p:cNvPr>
          <p:cNvSpPr>
            <a:spLocks noGrp="1" noChangeArrowheads="1"/>
          </p:cNvSpPr>
          <p:nvPr>
            <p:ph type="sldNum" sz="quarter" idx="12"/>
          </p:nvPr>
        </p:nvSpPr>
        <p:spPr>
          <a:ln/>
        </p:spPr>
        <p:txBody>
          <a:bodyPr/>
          <a:lstStyle>
            <a:lvl1pPr>
              <a:defRPr/>
            </a:lvl1pPr>
          </a:lstStyle>
          <a:p>
            <a:pPr>
              <a:defRPr/>
            </a:pPr>
            <a:fld id="{D00A0957-8FA7-5C40-A7DB-65A0A4AE4BCD}" type="slidenum">
              <a:rPr lang="en-US" altLang="en-US"/>
              <a:pPr>
                <a:defRPr/>
              </a:pPr>
              <a:t>‹#›</a:t>
            </a:fld>
            <a:endParaRPr lang="en-US" altLang="en-US"/>
          </a:p>
        </p:txBody>
      </p:sp>
    </p:spTree>
    <p:extLst>
      <p:ext uri="{BB962C8B-B14F-4D97-AF65-F5344CB8AC3E}">
        <p14:creationId xmlns:p14="http://schemas.microsoft.com/office/powerpoint/2010/main" val="30271581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575817C7-16A1-C85C-684F-611ECBCC103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1A323FFD-B121-351D-F8C5-9043DE397FC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BF6B7938-2B94-A5B9-E8A1-80C7505543CB}"/>
              </a:ext>
            </a:extLst>
          </p:cNvPr>
          <p:cNvSpPr>
            <a:spLocks noGrp="1" noChangeArrowheads="1"/>
          </p:cNvSpPr>
          <p:nvPr>
            <p:ph type="sldNum" sz="quarter" idx="12"/>
          </p:nvPr>
        </p:nvSpPr>
        <p:spPr>
          <a:ln/>
        </p:spPr>
        <p:txBody>
          <a:bodyPr/>
          <a:lstStyle>
            <a:lvl1pPr>
              <a:defRPr/>
            </a:lvl1pPr>
          </a:lstStyle>
          <a:p>
            <a:pPr>
              <a:defRPr/>
            </a:pPr>
            <a:fld id="{D949CB9A-3F61-024F-BE15-9EC2244E77CF}" type="slidenum">
              <a:rPr lang="en-US" altLang="en-US"/>
              <a:pPr>
                <a:defRPr/>
              </a:pPr>
              <a:t>‹#›</a:t>
            </a:fld>
            <a:endParaRPr lang="en-US" altLang="en-US"/>
          </a:p>
        </p:txBody>
      </p:sp>
    </p:spTree>
    <p:extLst>
      <p:ext uri="{BB962C8B-B14F-4D97-AF65-F5344CB8AC3E}">
        <p14:creationId xmlns:p14="http://schemas.microsoft.com/office/powerpoint/2010/main" val="34619425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673CF1D6-BDDD-6209-2780-C739A7A07D8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B0A099A9-4E0A-1539-CA79-839D4EE4258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BD035C39-D55C-8FEC-C88C-0FA026F06603}"/>
              </a:ext>
            </a:extLst>
          </p:cNvPr>
          <p:cNvSpPr>
            <a:spLocks noGrp="1" noChangeArrowheads="1"/>
          </p:cNvSpPr>
          <p:nvPr>
            <p:ph type="sldNum" sz="quarter" idx="12"/>
          </p:nvPr>
        </p:nvSpPr>
        <p:spPr>
          <a:ln/>
        </p:spPr>
        <p:txBody>
          <a:bodyPr/>
          <a:lstStyle>
            <a:lvl1pPr>
              <a:defRPr/>
            </a:lvl1pPr>
          </a:lstStyle>
          <a:p>
            <a:pPr>
              <a:defRPr/>
            </a:pPr>
            <a:fld id="{EFB4C559-32C7-5A40-BD02-830A3EAC2CA1}" type="slidenum">
              <a:rPr lang="en-US" altLang="en-US"/>
              <a:pPr>
                <a:defRPr/>
              </a:pPr>
              <a:t>‹#›</a:t>
            </a:fld>
            <a:endParaRPr lang="en-US" altLang="en-US"/>
          </a:p>
        </p:txBody>
      </p:sp>
    </p:spTree>
    <p:extLst>
      <p:ext uri="{BB962C8B-B14F-4D97-AF65-F5344CB8AC3E}">
        <p14:creationId xmlns:p14="http://schemas.microsoft.com/office/powerpoint/2010/main" val="24750009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FA56C64-BEE4-47FD-B89F-FF2081EACEF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B9301018-F6D1-D08E-5656-05772D06E40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95368240-EF83-C18F-54C9-2300EB9D18BE}"/>
              </a:ext>
            </a:extLst>
          </p:cNvPr>
          <p:cNvSpPr>
            <a:spLocks noGrp="1" noChangeArrowheads="1"/>
          </p:cNvSpPr>
          <p:nvPr>
            <p:ph type="sldNum" sz="quarter" idx="12"/>
          </p:nvPr>
        </p:nvSpPr>
        <p:spPr>
          <a:ln/>
        </p:spPr>
        <p:txBody>
          <a:bodyPr/>
          <a:lstStyle>
            <a:lvl1pPr>
              <a:defRPr/>
            </a:lvl1pPr>
          </a:lstStyle>
          <a:p>
            <a:pPr>
              <a:defRPr/>
            </a:pPr>
            <a:fld id="{DC39D10C-7042-394F-8236-AFEDA88C4817}" type="slidenum">
              <a:rPr lang="en-US" altLang="en-US"/>
              <a:pPr>
                <a:defRPr/>
              </a:pPr>
              <a:t>‹#›</a:t>
            </a:fld>
            <a:endParaRPr lang="en-US" altLang="en-US"/>
          </a:p>
        </p:txBody>
      </p:sp>
    </p:spTree>
    <p:extLst>
      <p:ext uri="{BB962C8B-B14F-4D97-AF65-F5344CB8AC3E}">
        <p14:creationId xmlns:p14="http://schemas.microsoft.com/office/powerpoint/2010/main" val="2672220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D2C89DAA-7E35-8344-D66B-56BA252FBCD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B1BA2861-4ED4-F28A-5E88-F5EAD0E96FB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D60EB86-96D6-ED6D-FDFD-8BF48532597E}"/>
              </a:ext>
            </a:extLst>
          </p:cNvPr>
          <p:cNvSpPr>
            <a:spLocks noGrp="1" noChangeArrowheads="1"/>
          </p:cNvSpPr>
          <p:nvPr>
            <p:ph type="sldNum" sz="quarter" idx="12"/>
          </p:nvPr>
        </p:nvSpPr>
        <p:spPr>
          <a:ln/>
        </p:spPr>
        <p:txBody>
          <a:bodyPr/>
          <a:lstStyle>
            <a:lvl1pPr>
              <a:defRPr/>
            </a:lvl1pPr>
          </a:lstStyle>
          <a:p>
            <a:pPr>
              <a:defRPr/>
            </a:pPr>
            <a:fld id="{ACEFC77E-DC57-DC4E-9B47-6F27EB9B02AF}" type="slidenum">
              <a:rPr lang="en-US" altLang="en-US"/>
              <a:pPr>
                <a:defRPr/>
              </a:pPr>
              <a:t>‹#›</a:t>
            </a:fld>
            <a:endParaRPr lang="en-US" altLang="en-US"/>
          </a:p>
        </p:txBody>
      </p:sp>
    </p:spTree>
    <p:extLst>
      <p:ext uri="{BB962C8B-B14F-4D97-AF65-F5344CB8AC3E}">
        <p14:creationId xmlns:p14="http://schemas.microsoft.com/office/powerpoint/2010/main" val="20302665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D23AFC05-160D-8037-3338-2B5666FBD73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17580CCC-5104-0BB5-40CB-9D971021013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D8B7F64A-B54E-757A-794B-DEF0F60FE58F}"/>
              </a:ext>
            </a:extLst>
          </p:cNvPr>
          <p:cNvSpPr>
            <a:spLocks noGrp="1" noChangeArrowheads="1"/>
          </p:cNvSpPr>
          <p:nvPr>
            <p:ph type="sldNum" sz="quarter" idx="12"/>
          </p:nvPr>
        </p:nvSpPr>
        <p:spPr>
          <a:ln/>
        </p:spPr>
        <p:txBody>
          <a:bodyPr/>
          <a:lstStyle>
            <a:lvl1pPr>
              <a:defRPr/>
            </a:lvl1pPr>
          </a:lstStyle>
          <a:p>
            <a:pPr>
              <a:defRPr/>
            </a:pPr>
            <a:fld id="{51669FA5-EE2A-7C43-9AA2-C6ED053B8158}" type="slidenum">
              <a:rPr lang="en-US" altLang="en-US"/>
              <a:pPr>
                <a:defRPr/>
              </a:pPr>
              <a:t>‹#›</a:t>
            </a:fld>
            <a:endParaRPr lang="en-US" altLang="en-US"/>
          </a:p>
        </p:txBody>
      </p:sp>
    </p:spTree>
    <p:extLst>
      <p:ext uri="{BB962C8B-B14F-4D97-AF65-F5344CB8AC3E}">
        <p14:creationId xmlns:p14="http://schemas.microsoft.com/office/powerpoint/2010/main" val="29916344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24DA795F-ED8F-0BCF-3C65-F1BF7B61AC9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8DA9963C-ABDA-3B9A-C033-547CFF91B69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09B3BF66-7864-DFB1-504E-CE14A7558A7C}"/>
              </a:ext>
            </a:extLst>
          </p:cNvPr>
          <p:cNvSpPr>
            <a:spLocks noGrp="1" noChangeArrowheads="1"/>
          </p:cNvSpPr>
          <p:nvPr>
            <p:ph type="sldNum" sz="quarter" idx="12"/>
          </p:nvPr>
        </p:nvSpPr>
        <p:spPr>
          <a:ln/>
        </p:spPr>
        <p:txBody>
          <a:bodyPr/>
          <a:lstStyle>
            <a:lvl1pPr>
              <a:defRPr/>
            </a:lvl1pPr>
          </a:lstStyle>
          <a:p>
            <a:pPr>
              <a:defRPr/>
            </a:pPr>
            <a:fld id="{EEBC5944-449B-5749-92B5-8D45CAE69AA0}" type="slidenum">
              <a:rPr lang="en-US" altLang="en-US"/>
              <a:pPr>
                <a:defRPr/>
              </a:pPr>
              <a:t>‹#›</a:t>
            </a:fld>
            <a:endParaRPr lang="en-US" altLang="en-US"/>
          </a:p>
        </p:txBody>
      </p:sp>
    </p:spTree>
    <p:extLst>
      <p:ext uri="{BB962C8B-B14F-4D97-AF65-F5344CB8AC3E}">
        <p14:creationId xmlns:p14="http://schemas.microsoft.com/office/powerpoint/2010/main" val="9742846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1E026F6-2F19-8F84-4889-8B3B494A356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42A87C04-79DC-65C4-87F5-B0DE6FFB6B5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BCCC9C36-3481-390D-E627-2D46B3855E6B}"/>
              </a:ext>
            </a:extLst>
          </p:cNvPr>
          <p:cNvSpPr>
            <a:spLocks noGrp="1" noChangeArrowheads="1"/>
          </p:cNvSpPr>
          <p:nvPr>
            <p:ph type="sldNum" sz="quarter" idx="12"/>
          </p:nvPr>
        </p:nvSpPr>
        <p:spPr>
          <a:ln/>
        </p:spPr>
        <p:txBody>
          <a:bodyPr/>
          <a:lstStyle>
            <a:lvl1pPr>
              <a:defRPr/>
            </a:lvl1pPr>
          </a:lstStyle>
          <a:p>
            <a:pPr>
              <a:defRPr/>
            </a:pPr>
            <a:fld id="{1B785D09-233D-4445-AC5A-FD720C6448EA}" type="slidenum">
              <a:rPr lang="en-US" altLang="en-US"/>
              <a:pPr>
                <a:defRPr/>
              </a:pPr>
              <a:t>‹#›</a:t>
            </a:fld>
            <a:endParaRPr lang="en-US" altLang="en-US"/>
          </a:p>
        </p:txBody>
      </p:sp>
    </p:spTree>
    <p:extLst>
      <p:ext uri="{BB962C8B-B14F-4D97-AF65-F5344CB8AC3E}">
        <p14:creationId xmlns:p14="http://schemas.microsoft.com/office/powerpoint/2010/main" val="8267088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F67EB44-ECE3-E8C7-E4AF-3D486F5C5B1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E5C2AE47-E05D-A6FA-F40F-6C115274065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AB553562-7DCE-890E-6BE2-B97FCDE34341}"/>
              </a:ext>
            </a:extLst>
          </p:cNvPr>
          <p:cNvSpPr>
            <a:spLocks noGrp="1" noChangeArrowheads="1"/>
          </p:cNvSpPr>
          <p:nvPr>
            <p:ph type="sldNum" sz="quarter" idx="12"/>
          </p:nvPr>
        </p:nvSpPr>
        <p:spPr>
          <a:ln/>
        </p:spPr>
        <p:txBody>
          <a:bodyPr/>
          <a:lstStyle>
            <a:lvl1pPr>
              <a:defRPr/>
            </a:lvl1pPr>
          </a:lstStyle>
          <a:p>
            <a:pPr>
              <a:defRPr/>
            </a:pPr>
            <a:fld id="{C5BE07EA-04BF-A04D-87FF-88AFB551198C}" type="slidenum">
              <a:rPr lang="en-US" altLang="en-US"/>
              <a:pPr>
                <a:defRPr/>
              </a:pPr>
              <a:t>‹#›</a:t>
            </a:fld>
            <a:endParaRPr lang="en-US" altLang="en-US"/>
          </a:p>
        </p:txBody>
      </p:sp>
    </p:spTree>
    <p:extLst>
      <p:ext uri="{BB962C8B-B14F-4D97-AF65-F5344CB8AC3E}">
        <p14:creationId xmlns:p14="http://schemas.microsoft.com/office/powerpoint/2010/main" val="5973217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25447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89EC14D6-D473-1DAD-4351-E46B4BC9227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DD73A520-ECC3-FFB0-AE01-8096F11CF26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FC4C8175-6F5D-25EF-231A-414D8FD36898}"/>
              </a:ext>
            </a:extLst>
          </p:cNvPr>
          <p:cNvSpPr>
            <a:spLocks noGrp="1" noChangeArrowheads="1"/>
          </p:cNvSpPr>
          <p:nvPr>
            <p:ph type="sldNum" sz="quarter" idx="12"/>
          </p:nvPr>
        </p:nvSpPr>
        <p:spPr>
          <a:ln/>
        </p:spPr>
        <p:txBody>
          <a:bodyPr/>
          <a:lstStyle>
            <a:lvl1pPr>
              <a:defRPr/>
            </a:lvl1pPr>
          </a:lstStyle>
          <a:p>
            <a:pPr>
              <a:defRPr/>
            </a:pPr>
            <a:fld id="{CF0C1D1C-5B7D-9C43-BD50-21BF11333424}" type="slidenum">
              <a:rPr lang="en-US" altLang="en-US"/>
              <a:pPr>
                <a:defRPr/>
              </a:pPr>
              <a:t>‹#›</a:t>
            </a:fld>
            <a:endParaRPr lang="en-US" altLang="en-US"/>
          </a:p>
        </p:txBody>
      </p:sp>
    </p:spTree>
    <p:extLst>
      <p:ext uri="{BB962C8B-B14F-4D97-AF65-F5344CB8AC3E}">
        <p14:creationId xmlns:p14="http://schemas.microsoft.com/office/powerpoint/2010/main" val="38128380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0438C1B8-CD58-0A82-9B06-F0A099F2DDF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5202"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435203"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CDF8262E-3E05-83CE-8CF5-85C1561815EE}"/>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3B5823E1-15B0-F3E1-AE49-6FECA69BC72C}"/>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985A4C9B-5CAF-4B54-1D52-DC3B0E3503AF}"/>
              </a:ext>
            </a:extLst>
          </p:cNvPr>
          <p:cNvSpPr>
            <a:spLocks noGrp="1" noChangeArrowheads="1"/>
          </p:cNvSpPr>
          <p:nvPr>
            <p:ph type="sldNum" sz="quarter" idx="12"/>
          </p:nvPr>
        </p:nvSpPr>
        <p:spPr/>
        <p:txBody>
          <a:bodyPr/>
          <a:lstStyle>
            <a:lvl1pPr>
              <a:defRPr/>
            </a:lvl1pPr>
          </a:lstStyle>
          <a:p>
            <a:pPr>
              <a:defRPr/>
            </a:pPr>
            <a:fld id="{C13A0E83-134E-9144-B938-6A967767C5BD}" type="slidenum">
              <a:rPr lang="en-US" altLang="en-US"/>
              <a:pPr>
                <a:defRPr/>
              </a:pPr>
              <a:t>‹#›</a:t>
            </a:fld>
            <a:endParaRPr lang="en-US" altLang="en-US"/>
          </a:p>
        </p:txBody>
      </p:sp>
    </p:spTree>
    <p:extLst>
      <p:ext uri="{BB962C8B-B14F-4D97-AF65-F5344CB8AC3E}">
        <p14:creationId xmlns:p14="http://schemas.microsoft.com/office/powerpoint/2010/main" val="19810428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9A39D37-4B36-613D-1322-57E8E006BF3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EC3FC6E4-DD35-6F19-C26F-9681ABC8A8A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BC58147A-33E2-6B35-E0C1-4990D337105C}"/>
              </a:ext>
            </a:extLst>
          </p:cNvPr>
          <p:cNvSpPr>
            <a:spLocks noGrp="1" noChangeArrowheads="1"/>
          </p:cNvSpPr>
          <p:nvPr>
            <p:ph type="sldNum" sz="quarter" idx="12"/>
          </p:nvPr>
        </p:nvSpPr>
        <p:spPr>
          <a:ln/>
        </p:spPr>
        <p:txBody>
          <a:bodyPr/>
          <a:lstStyle>
            <a:lvl1pPr>
              <a:defRPr/>
            </a:lvl1pPr>
          </a:lstStyle>
          <a:p>
            <a:pPr>
              <a:defRPr/>
            </a:pPr>
            <a:fld id="{23B4CCB8-B30D-8245-9894-37BC14DFFFFF}" type="slidenum">
              <a:rPr lang="en-US" altLang="en-US"/>
              <a:pPr>
                <a:defRPr/>
              </a:pPr>
              <a:t>‹#›</a:t>
            </a:fld>
            <a:endParaRPr lang="en-US" altLang="en-US"/>
          </a:p>
        </p:txBody>
      </p:sp>
    </p:spTree>
    <p:extLst>
      <p:ext uri="{BB962C8B-B14F-4D97-AF65-F5344CB8AC3E}">
        <p14:creationId xmlns:p14="http://schemas.microsoft.com/office/powerpoint/2010/main" val="11165812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C25D16BC-758A-B00A-F838-AA3FC882E8B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35BDCB8B-04AA-27C7-E750-1264013213A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C4857BBD-2423-A109-565A-485D34D1BDC6}"/>
              </a:ext>
            </a:extLst>
          </p:cNvPr>
          <p:cNvSpPr>
            <a:spLocks noGrp="1" noChangeArrowheads="1"/>
          </p:cNvSpPr>
          <p:nvPr>
            <p:ph type="sldNum" sz="quarter" idx="12"/>
          </p:nvPr>
        </p:nvSpPr>
        <p:spPr>
          <a:ln/>
        </p:spPr>
        <p:txBody>
          <a:bodyPr/>
          <a:lstStyle>
            <a:lvl1pPr>
              <a:defRPr/>
            </a:lvl1pPr>
          </a:lstStyle>
          <a:p>
            <a:pPr>
              <a:defRPr/>
            </a:pPr>
            <a:fld id="{13D4F81A-FF1B-6944-A210-42B71E722851}" type="slidenum">
              <a:rPr lang="en-US" altLang="en-US"/>
              <a:pPr>
                <a:defRPr/>
              </a:pPr>
              <a:t>‹#›</a:t>
            </a:fld>
            <a:endParaRPr lang="en-US" altLang="en-US"/>
          </a:p>
        </p:txBody>
      </p:sp>
    </p:spTree>
    <p:extLst>
      <p:ext uri="{BB962C8B-B14F-4D97-AF65-F5344CB8AC3E}">
        <p14:creationId xmlns:p14="http://schemas.microsoft.com/office/powerpoint/2010/main" val="29875946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2DFE8A08-752F-C1D0-8B4C-8F2C27F647D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13374927-FCFB-955D-4669-E5C3A0E4818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20468E16-A70F-D6F3-706C-F7E0B509D66D}"/>
              </a:ext>
            </a:extLst>
          </p:cNvPr>
          <p:cNvSpPr>
            <a:spLocks noGrp="1" noChangeArrowheads="1"/>
          </p:cNvSpPr>
          <p:nvPr>
            <p:ph type="sldNum" sz="quarter" idx="12"/>
          </p:nvPr>
        </p:nvSpPr>
        <p:spPr>
          <a:ln/>
        </p:spPr>
        <p:txBody>
          <a:bodyPr/>
          <a:lstStyle>
            <a:lvl1pPr>
              <a:defRPr/>
            </a:lvl1pPr>
          </a:lstStyle>
          <a:p>
            <a:pPr>
              <a:defRPr/>
            </a:pPr>
            <a:fld id="{C9B70163-4EAB-664D-B7D8-3A1265C77864}" type="slidenum">
              <a:rPr lang="en-US" altLang="en-US"/>
              <a:pPr>
                <a:defRPr/>
              </a:pPr>
              <a:t>‹#›</a:t>
            </a:fld>
            <a:endParaRPr lang="en-US" altLang="en-US"/>
          </a:p>
        </p:txBody>
      </p:sp>
    </p:spTree>
    <p:extLst>
      <p:ext uri="{BB962C8B-B14F-4D97-AF65-F5344CB8AC3E}">
        <p14:creationId xmlns:p14="http://schemas.microsoft.com/office/powerpoint/2010/main" val="19686959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2AB08220-B78E-749F-8D8F-E8B3336DE6A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8909469D-2F1B-B514-F65D-D6829BEFBCA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53C7F82A-074A-25F2-FDE1-A5B2B4D0864E}"/>
              </a:ext>
            </a:extLst>
          </p:cNvPr>
          <p:cNvSpPr>
            <a:spLocks noGrp="1" noChangeArrowheads="1"/>
          </p:cNvSpPr>
          <p:nvPr>
            <p:ph type="sldNum" sz="quarter" idx="12"/>
          </p:nvPr>
        </p:nvSpPr>
        <p:spPr>
          <a:ln/>
        </p:spPr>
        <p:txBody>
          <a:bodyPr/>
          <a:lstStyle>
            <a:lvl1pPr>
              <a:defRPr/>
            </a:lvl1pPr>
          </a:lstStyle>
          <a:p>
            <a:pPr>
              <a:defRPr/>
            </a:pPr>
            <a:fld id="{15FA2F56-FF73-DB4A-A49A-183E9B5EB659}" type="slidenum">
              <a:rPr lang="en-US" altLang="en-US"/>
              <a:pPr>
                <a:defRPr/>
              </a:pPr>
              <a:t>‹#›</a:t>
            </a:fld>
            <a:endParaRPr lang="en-US" altLang="en-US"/>
          </a:p>
        </p:txBody>
      </p:sp>
    </p:spTree>
    <p:extLst>
      <p:ext uri="{BB962C8B-B14F-4D97-AF65-F5344CB8AC3E}">
        <p14:creationId xmlns:p14="http://schemas.microsoft.com/office/powerpoint/2010/main" val="2172793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E3E0F51-9810-0D6A-90E3-4F01E1035F7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C3D80B4F-AC48-D033-42BA-6BFF23901E7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F896CF0B-EA91-8DE8-EB24-9CF1675BFEAA}"/>
              </a:ext>
            </a:extLst>
          </p:cNvPr>
          <p:cNvSpPr>
            <a:spLocks noGrp="1" noChangeArrowheads="1"/>
          </p:cNvSpPr>
          <p:nvPr>
            <p:ph type="sldNum" sz="quarter" idx="12"/>
          </p:nvPr>
        </p:nvSpPr>
        <p:spPr>
          <a:ln/>
        </p:spPr>
        <p:txBody>
          <a:bodyPr/>
          <a:lstStyle>
            <a:lvl1pPr>
              <a:defRPr/>
            </a:lvl1pPr>
          </a:lstStyle>
          <a:p>
            <a:pPr>
              <a:defRPr/>
            </a:pPr>
            <a:fld id="{E213D7BB-6042-754B-8952-8CF0151961BF}" type="slidenum">
              <a:rPr lang="en-US" altLang="en-US"/>
              <a:pPr>
                <a:defRPr/>
              </a:pPr>
              <a:t>‹#›</a:t>
            </a:fld>
            <a:endParaRPr lang="en-US" altLang="en-US"/>
          </a:p>
        </p:txBody>
      </p:sp>
    </p:spTree>
    <p:extLst>
      <p:ext uri="{BB962C8B-B14F-4D97-AF65-F5344CB8AC3E}">
        <p14:creationId xmlns:p14="http://schemas.microsoft.com/office/powerpoint/2010/main" val="16480155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BAA75FD-5EC0-4FB3-9BFD-3F9C7289337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BBAF9A92-ADFB-CB7F-BCD7-2FD1F6EE068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04D9EA75-DD15-F3BB-9123-8FE690626EA8}"/>
              </a:ext>
            </a:extLst>
          </p:cNvPr>
          <p:cNvSpPr>
            <a:spLocks noGrp="1" noChangeArrowheads="1"/>
          </p:cNvSpPr>
          <p:nvPr>
            <p:ph type="sldNum" sz="quarter" idx="12"/>
          </p:nvPr>
        </p:nvSpPr>
        <p:spPr>
          <a:ln/>
        </p:spPr>
        <p:txBody>
          <a:bodyPr/>
          <a:lstStyle>
            <a:lvl1pPr>
              <a:defRPr/>
            </a:lvl1pPr>
          </a:lstStyle>
          <a:p>
            <a:pPr>
              <a:defRPr/>
            </a:pPr>
            <a:fld id="{0CE86EE8-11A9-0147-8AEE-76C3741210A6}" type="slidenum">
              <a:rPr lang="en-US" altLang="en-US"/>
              <a:pPr>
                <a:defRPr/>
              </a:pPr>
              <a:t>‹#›</a:t>
            </a:fld>
            <a:endParaRPr lang="en-US" altLang="en-US"/>
          </a:p>
        </p:txBody>
      </p:sp>
    </p:spTree>
    <p:extLst>
      <p:ext uri="{BB962C8B-B14F-4D97-AF65-F5344CB8AC3E}">
        <p14:creationId xmlns:p14="http://schemas.microsoft.com/office/powerpoint/2010/main" val="1445754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306690B-5A54-F94F-054E-FA45408BE0D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03E781F5-1C74-335B-4FF9-887364769C3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228ED91B-BC29-1598-1DB5-DA77349BFBA9}"/>
              </a:ext>
            </a:extLst>
          </p:cNvPr>
          <p:cNvSpPr>
            <a:spLocks noGrp="1" noChangeArrowheads="1"/>
          </p:cNvSpPr>
          <p:nvPr>
            <p:ph type="sldNum" sz="quarter" idx="12"/>
          </p:nvPr>
        </p:nvSpPr>
        <p:spPr>
          <a:ln/>
        </p:spPr>
        <p:txBody>
          <a:bodyPr/>
          <a:lstStyle>
            <a:lvl1pPr>
              <a:defRPr/>
            </a:lvl1pPr>
          </a:lstStyle>
          <a:p>
            <a:pPr>
              <a:defRPr/>
            </a:pPr>
            <a:fld id="{70E97866-75C3-5546-B160-ED3F65DB8288}" type="slidenum">
              <a:rPr lang="en-US" altLang="en-US"/>
              <a:pPr>
                <a:defRPr/>
              </a:pPr>
              <a:t>‹#›</a:t>
            </a:fld>
            <a:endParaRPr lang="en-US" altLang="en-US"/>
          </a:p>
        </p:txBody>
      </p:sp>
    </p:spTree>
    <p:extLst>
      <p:ext uri="{BB962C8B-B14F-4D97-AF65-F5344CB8AC3E}">
        <p14:creationId xmlns:p14="http://schemas.microsoft.com/office/powerpoint/2010/main" val="32320082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4EE71827-5FA2-06F7-3436-A4A1B3AF474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435A2424-5021-6D07-6F43-99EBFFC4836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6F973D73-64E7-EED9-E08E-FE6B90E3E6DA}"/>
              </a:ext>
            </a:extLst>
          </p:cNvPr>
          <p:cNvSpPr>
            <a:spLocks noGrp="1" noChangeArrowheads="1"/>
          </p:cNvSpPr>
          <p:nvPr>
            <p:ph type="sldNum" sz="quarter" idx="12"/>
          </p:nvPr>
        </p:nvSpPr>
        <p:spPr>
          <a:ln/>
        </p:spPr>
        <p:txBody>
          <a:bodyPr/>
          <a:lstStyle>
            <a:lvl1pPr>
              <a:defRPr/>
            </a:lvl1pPr>
          </a:lstStyle>
          <a:p>
            <a:pPr>
              <a:defRPr/>
            </a:pPr>
            <a:fld id="{62D4CB60-6294-784F-B849-432924A9AC53}" type="slidenum">
              <a:rPr lang="en-US" altLang="en-US"/>
              <a:pPr>
                <a:defRPr/>
              </a:pPr>
              <a:t>‹#›</a:t>
            </a:fld>
            <a:endParaRPr lang="en-US" altLang="en-US"/>
          </a:p>
        </p:txBody>
      </p:sp>
    </p:spTree>
    <p:extLst>
      <p:ext uri="{BB962C8B-B14F-4D97-AF65-F5344CB8AC3E}">
        <p14:creationId xmlns:p14="http://schemas.microsoft.com/office/powerpoint/2010/main" val="18052447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667711B9-C491-88EC-3DBE-CC6385AEEB6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004B690D-A2D4-688F-5417-39D2760150F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58F63B71-C29A-2B0F-BBED-6BD258ABE468}"/>
              </a:ext>
            </a:extLst>
          </p:cNvPr>
          <p:cNvSpPr>
            <a:spLocks noGrp="1" noChangeArrowheads="1"/>
          </p:cNvSpPr>
          <p:nvPr>
            <p:ph type="sldNum" sz="quarter" idx="12"/>
          </p:nvPr>
        </p:nvSpPr>
        <p:spPr>
          <a:ln/>
        </p:spPr>
        <p:txBody>
          <a:bodyPr/>
          <a:lstStyle>
            <a:lvl1pPr>
              <a:defRPr/>
            </a:lvl1pPr>
          </a:lstStyle>
          <a:p>
            <a:pPr>
              <a:defRPr/>
            </a:pPr>
            <a:fld id="{CAB41B3D-6E53-0849-8F09-70D1792C386F}" type="slidenum">
              <a:rPr lang="en-US" altLang="en-US"/>
              <a:pPr>
                <a:defRPr/>
              </a:pPr>
              <a:t>‹#›</a:t>
            </a:fld>
            <a:endParaRPr lang="en-US" altLang="en-US"/>
          </a:p>
        </p:txBody>
      </p:sp>
    </p:spTree>
    <p:extLst>
      <p:ext uri="{BB962C8B-B14F-4D97-AF65-F5344CB8AC3E}">
        <p14:creationId xmlns:p14="http://schemas.microsoft.com/office/powerpoint/2010/main" val="32716333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1622F6E-85A2-5A48-D2EC-C2919C1C18B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FA59A6B5-E845-03B6-C275-CFE4C25D65B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6B24F65-1749-9CF2-F05E-ADD83F578C9D}"/>
              </a:ext>
            </a:extLst>
          </p:cNvPr>
          <p:cNvSpPr>
            <a:spLocks noGrp="1" noChangeArrowheads="1"/>
          </p:cNvSpPr>
          <p:nvPr>
            <p:ph type="sldNum" sz="quarter" idx="12"/>
          </p:nvPr>
        </p:nvSpPr>
        <p:spPr>
          <a:ln/>
        </p:spPr>
        <p:txBody>
          <a:bodyPr/>
          <a:lstStyle>
            <a:lvl1pPr>
              <a:defRPr/>
            </a:lvl1pPr>
          </a:lstStyle>
          <a:p>
            <a:pPr>
              <a:defRPr/>
            </a:pPr>
            <a:fld id="{37849BA3-693A-8549-B061-230E6ADD43B4}" type="slidenum">
              <a:rPr lang="en-US" altLang="en-US"/>
              <a:pPr>
                <a:defRPr/>
              </a:pPr>
              <a:t>‹#›</a:t>
            </a:fld>
            <a:endParaRPr lang="en-US" altLang="en-US"/>
          </a:p>
        </p:txBody>
      </p:sp>
    </p:spTree>
    <p:extLst>
      <p:ext uri="{BB962C8B-B14F-4D97-AF65-F5344CB8AC3E}">
        <p14:creationId xmlns:p14="http://schemas.microsoft.com/office/powerpoint/2010/main" val="30610256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C80B318-A6B3-A6B0-6CA8-498CF8C9AFA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287376A-F455-D7B5-53EB-D7EA4C08B1F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244AA8A1-3767-E1A3-D1A5-584948E7E640}"/>
              </a:ext>
            </a:extLst>
          </p:cNvPr>
          <p:cNvSpPr>
            <a:spLocks noGrp="1" noChangeArrowheads="1"/>
          </p:cNvSpPr>
          <p:nvPr>
            <p:ph type="sldNum" sz="quarter" idx="12"/>
          </p:nvPr>
        </p:nvSpPr>
        <p:spPr>
          <a:ln/>
        </p:spPr>
        <p:txBody>
          <a:bodyPr/>
          <a:lstStyle>
            <a:lvl1pPr>
              <a:defRPr/>
            </a:lvl1pPr>
          </a:lstStyle>
          <a:p>
            <a:pPr>
              <a:defRPr/>
            </a:pPr>
            <a:fld id="{C82DA4E0-C046-6E4C-964E-5431562FE652}" type="slidenum">
              <a:rPr lang="en-US" altLang="en-US"/>
              <a:pPr>
                <a:defRPr/>
              </a:pPr>
              <a:t>‹#›</a:t>
            </a:fld>
            <a:endParaRPr lang="en-US" altLang="en-US"/>
          </a:p>
        </p:txBody>
      </p:sp>
    </p:spTree>
    <p:extLst>
      <p:ext uri="{BB962C8B-B14F-4D97-AF65-F5344CB8AC3E}">
        <p14:creationId xmlns:p14="http://schemas.microsoft.com/office/powerpoint/2010/main" val="120125635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B705247A-2364-0FA1-2EE5-EBBEE3CC2B5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4658"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454659"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A75100A2-19D1-5304-7F94-CE2D315CF595}"/>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4D11EA42-2A0B-ECE3-C6AA-7DBBF165B717}"/>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28F99A9B-DF76-0AF6-942E-0BC059976BF3}"/>
              </a:ext>
            </a:extLst>
          </p:cNvPr>
          <p:cNvSpPr>
            <a:spLocks noGrp="1" noChangeArrowheads="1"/>
          </p:cNvSpPr>
          <p:nvPr>
            <p:ph type="sldNum" sz="quarter" idx="12"/>
          </p:nvPr>
        </p:nvSpPr>
        <p:spPr/>
        <p:txBody>
          <a:bodyPr/>
          <a:lstStyle>
            <a:lvl1pPr>
              <a:defRPr/>
            </a:lvl1pPr>
          </a:lstStyle>
          <a:p>
            <a:pPr>
              <a:defRPr/>
            </a:pPr>
            <a:fld id="{B9CE8100-9CE3-744E-A02E-A75D66497FDA}" type="slidenum">
              <a:rPr lang="en-US" altLang="en-US"/>
              <a:pPr>
                <a:defRPr/>
              </a:pPr>
              <a:t>‹#›</a:t>
            </a:fld>
            <a:endParaRPr lang="en-US" altLang="en-US"/>
          </a:p>
        </p:txBody>
      </p:sp>
    </p:spTree>
    <p:extLst>
      <p:ext uri="{BB962C8B-B14F-4D97-AF65-F5344CB8AC3E}">
        <p14:creationId xmlns:p14="http://schemas.microsoft.com/office/powerpoint/2010/main" val="41643449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90CFAF6-4D47-C706-F565-F36C13C50B6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3BE27994-FDAB-07AE-F1B0-7EA07A177F5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925116D1-507A-D807-D764-BB1B0C09EEB6}"/>
              </a:ext>
            </a:extLst>
          </p:cNvPr>
          <p:cNvSpPr>
            <a:spLocks noGrp="1" noChangeArrowheads="1"/>
          </p:cNvSpPr>
          <p:nvPr>
            <p:ph type="sldNum" sz="quarter" idx="12"/>
          </p:nvPr>
        </p:nvSpPr>
        <p:spPr>
          <a:ln/>
        </p:spPr>
        <p:txBody>
          <a:bodyPr/>
          <a:lstStyle>
            <a:lvl1pPr>
              <a:defRPr/>
            </a:lvl1pPr>
          </a:lstStyle>
          <a:p>
            <a:pPr>
              <a:defRPr/>
            </a:pPr>
            <a:fld id="{349E7224-070B-304C-A057-EB25AE5213E2}" type="slidenum">
              <a:rPr lang="en-US" altLang="en-US"/>
              <a:pPr>
                <a:defRPr/>
              </a:pPr>
              <a:t>‹#›</a:t>
            </a:fld>
            <a:endParaRPr lang="en-US" altLang="en-US"/>
          </a:p>
        </p:txBody>
      </p:sp>
    </p:spTree>
    <p:extLst>
      <p:ext uri="{BB962C8B-B14F-4D97-AF65-F5344CB8AC3E}">
        <p14:creationId xmlns:p14="http://schemas.microsoft.com/office/powerpoint/2010/main" val="27055124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A9D5059A-1E53-F608-14AC-77419227022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18AEB32B-82E5-B500-79A8-A50E68EF58D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002D9B1-11D1-8842-E861-1AB13CB1F275}"/>
              </a:ext>
            </a:extLst>
          </p:cNvPr>
          <p:cNvSpPr>
            <a:spLocks noGrp="1" noChangeArrowheads="1"/>
          </p:cNvSpPr>
          <p:nvPr>
            <p:ph type="sldNum" sz="quarter" idx="12"/>
          </p:nvPr>
        </p:nvSpPr>
        <p:spPr>
          <a:ln/>
        </p:spPr>
        <p:txBody>
          <a:bodyPr/>
          <a:lstStyle>
            <a:lvl1pPr>
              <a:defRPr/>
            </a:lvl1pPr>
          </a:lstStyle>
          <a:p>
            <a:pPr>
              <a:defRPr/>
            </a:pPr>
            <a:fld id="{526E2565-6CBC-4C43-9169-62D8AA86A1E1}" type="slidenum">
              <a:rPr lang="en-US" altLang="en-US"/>
              <a:pPr>
                <a:defRPr/>
              </a:pPr>
              <a:t>‹#›</a:t>
            </a:fld>
            <a:endParaRPr lang="en-US" altLang="en-US"/>
          </a:p>
        </p:txBody>
      </p:sp>
    </p:spTree>
    <p:extLst>
      <p:ext uri="{BB962C8B-B14F-4D97-AF65-F5344CB8AC3E}">
        <p14:creationId xmlns:p14="http://schemas.microsoft.com/office/powerpoint/2010/main" val="7925101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942AC651-F3B2-CB30-67C8-4A0F3140513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8E8AA54E-30C4-A635-D594-56E7DF3F3F0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3C089BF4-6DB2-210C-A4DF-5EC208A01B10}"/>
              </a:ext>
            </a:extLst>
          </p:cNvPr>
          <p:cNvSpPr>
            <a:spLocks noGrp="1" noChangeArrowheads="1"/>
          </p:cNvSpPr>
          <p:nvPr>
            <p:ph type="sldNum" sz="quarter" idx="12"/>
          </p:nvPr>
        </p:nvSpPr>
        <p:spPr>
          <a:ln/>
        </p:spPr>
        <p:txBody>
          <a:bodyPr/>
          <a:lstStyle>
            <a:lvl1pPr>
              <a:defRPr/>
            </a:lvl1pPr>
          </a:lstStyle>
          <a:p>
            <a:pPr>
              <a:defRPr/>
            </a:pPr>
            <a:fld id="{03DDF211-25F5-A84C-A729-59463556C321}" type="slidenum">
              <a:rPr lang="en-US" altLang="en-US"/>
              <a:pPr>
                <a:defRPr/>
              </a:pPr>
              <a:t>‹#›</a:t>
            </a:fld>
            <a:endParaRPr lang="en-US" altLang="en-US"/>
          </a:p>
        </p:txBody>
      </p:sp>
    </p:spTree>
    <p:extLst>
      <p:ext uri="{BB962C8B-B14F-4D97-AF65-F5344CB8AC3E}">
        <p14:creationId xmlns:p14="http://schemas.microsoft.com/office/powerpoint/2010/main" val="2898746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15F981DE-7635-9B8C-DAA3-FB819E41898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1360BA3C-BEB5-F2C1-191B-7BA84E25AF4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1E8EA24B-1451-732B-0A40-26C32A25486F}"/>
              </a:ext>
            </a:extLst>
          </p:cNvPr>
          <p:cNvSpPr>
            <a:spLocks noGrp="1" noChangeArrowheads="1"/>
          </p:cNvSpPr>
          <p:nvPr>
            <p:ph type="sldNum" sz="quarter" idx="12"/>
          </p:nvPr>
        </p:nvSpPr>
        <p:spPr>
          <a:ln/>
        </p:spPr>
        <p:txBody>
          <a:bodyPr/>
          <a:lstStyle>
            <a:lvl1pPr>
              <a:defRPr/>
            </a:lvl1pPr>
          </a:lstStyle>
          <a:p>
            <a:pPr>
              <a:defRPr/>
            </a:pPr>
            <a:fld id="{340694D9-8A5A-AA4C-A054-57C8A77EC1F6}" type="slidenum">
              <a:rPr lang="en-US" altLang="en-US"/>
              <a:pPr>
                <a:defRPr/>
              </a:pPr>
              <a:t>‹#›</a:t>
            </a:fld>
            <a:endParaRPr lang="en-US" altLang="en-US"/>
          </a:p>
        </p:txBody>
      </p:sp>
    </p:spTree>
    <p:extLst>
      <p:ext uri="{BB962C8B-B14F-4D97-AF65-F5344CB8AC3E}">
        <p14:creationId xmlns:p14="http://schemas.microsoft.com/office/powerpoint/2010/main" val="19943003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30C20A50-AD3E-422A-F955-04DFF753198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5479A731-B879-7350-3126-46BEFC7D35F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F6DBE93E-7511-BBAE-4746-36F695499E97}"/>
              </a:ext>
            </a:extLst>
          </p:cNvPr>
          <p:cNvSpPr>
            <a:spLocks noGrp="1" noChangeArrowheads="1"/>
          </p:cNvSpPr>
          <p:nvPr>
            <p:ph type="sldNum" sz="quarter" idx="12"/>
          </p:nvPr>
        </p:nvSpPr>
        <p:spPr>
          <a:ln/>
        </p:spPr>
        <p:txBody>
          <a:bodyPr/>
          <a:lstStyle>
            <a:lvl1pPr>
              <a:defRPr/>
            </a:lvl1pPr>
          </a:lstStyle>
          <a:p>
            <a:pPr>
              <a:defRPr/>
            </a:pPr>
            <a:fld id="{5FD18D06-16DB-8A48-B5A6-8A8B3FEBE278}" type="slidenum">
              <a:rPr lang="en-US" altLang="en-US"/>
              <a:pPr>
                <a:defRPr/>
              </a:pPr>
              <a:t>‹#›</a:t>
            </a:fld>
            <a:endParaRPr lang="en-US" altLang="en-US"/>
          </a:p>
        </p:txBody>
      </p:sp>
    </p:spTree>
    <p:extLst>
      <p:ext uri="{BB962C8B-B14F-4D97-AF65-F5344CB8AC3E}">
        <p14:creationId xmlns:p14="http://schemas.microsoft.com/office/powerpoint/2010/main" val="16583912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A93B5728-8666-3B63-DBA3-9224C7A5611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CD120DE8-EDD7-7C5B-3C00-DAD338CCC87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84067784-A45D-B8A6-031B-F8586FA8EBB7}"/>
              </a:ext>
            </a:extLst>
          </p:cNvPr>
          <p:cNvSpPr>
            <a:spLocks noGrp="1" noChangeArrowheads="1"/>
          </p:cNvSpPr>
          <p:nvPr>
            <p:ph type="sldNum" sz="quarter" idx="12"/>
          </p:nvPr>
        </p:nvSpPr>
        <p:spPr>
          <a:ln/>
        </p:spPr>
        <p:txBody>
          <a:bodyPr/>
          <a:lstStyle>
            <a:lvl1pPr>
              <a:defRPr/>
            </a:lvl1pPr>
          </a:lstStyle>
          <a:p>
            <a:pPr>
              <a:defRPr/>
            </a:pPr>
            <a:fld id="{AC6DB984-8ED5-A64A-9007-8744E3E5CFD5}" type="slidenum">
              <a:rPr lang="en-US" altLang="en-US"/>
              <a:pPr>
                <a:defRPr/>
              </a:pPr>
              <a:t>‹#›</a:t>
            </a:fld>
            <a:endParaRPr lang="en-US" altLang="en-US"/>
          </a:p>
        </p:txBody>
      </p:sp>
    </p:spTree>
    <p:extLst>
      <p:ext uri="{BB962C8B-B14F-4D97-AF65-F5344CB8AC3E}">
        <p14:creationId xmlns:p14="http://schemas.microsoft.com/office/powerpoint/2010/main" val="208513917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3FD0DB6-D103-6570-9B3D-98D6E56A060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740F1CC5-C0DB-CD85-3BBC-D9A7857B327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FD46EF34-2E5E-303E-E153-16DF39E2A155}"/>
              </a:ext>
            </a:extLst>
          </p:cNvPr>
          <p:cNvSpPr>
            <a:spLocks noGrp="1" noChangeArrowheads="1"/>
          </p:cNvSpPr>
          <p:nvPr>
            <p:ph type="sldNum" sz="quarter" idx="12"/>
          </p:nvPr>
        </p:nvSpPr>
        <p:spPr>
          <a:ln/>
        </p:spPr>
        <p:txBody>
          <a:bodyPr/>
          <a:lstStyle>
            <a:lvl1pPr>
              <a:defRPr/>
            </a:lvl1pPr>
          </a:lstStyle>
          <a:p>
            <a:pPr>
              <a:defRPr/>
            </a:pPr>
            <a:fld id="{8BB02E49-41AA-9848-BBB4-FC46C7C33E8B}" type="slidenum">
              <a:rPr lang="en-US" altLang="en-US"/>
              <a:pPr>
                <a:defRPr/>
              </a:pPr>
              <a:t>‹#›</a:t>
            </a:fld>
            <a:endParaRPr lang="en-US" altLang="en-US"/>
          </a:p>
        </p:txBody>
      </p:sp>
    </p:spTree>
    <p:extLst>
      <p:ext uri="{BB962C8B-B14F-4D97-AF65-F5344CB8AC3E}">
        <p14:creationId xmlns:p14="http://schemas.microsoft.com/office/powerpoint/2010/main" val="34627736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D7071AA6-CE0E-62C7-1887-2839F2D8628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0E0FC81E-97E6-167A-7CEA-49F55349016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D8DA4889-036B-785A-043A-E5FF0307EF74}"/>
              </a:ext>
            </a:extLst>
          </p:cNvPr>
          <p:cNvSpPr>
            <a:spLocks noGrp="1" noChangeArrowheads="1"/>
          </p:cNvSpPr>
          <p:nvPr>
            <p:ph type="sldNum" sz="quarter" idx="12"/>
          </p:nvPr>
        </p:nvSpPr>
        <p:spPr>
          <a:ln/>
        </p:spPr>
        <p:txBody>
          <a:bodyPr/>
          <a:lstStyle>
            <a:lvl1pPr>
              <a:defRPr/>
            </a:lvl1pPr>
          </a:lstStyle>
          <a:p>
            <a:pPr>
              <a:defRPr/>
            </a:pPr>
            <a:fld id="{8EFB7EFD-CBEA-684A-9B6E-71A82197D506}" type="slidenum">
              <a:rPr lang="en-US" altLang="en-US"/>
              <a:pPr>
                <a:defRPr/>
              </a:pPr>
              <a:t>‹#›</a:t>
            </a:fld>
            <a:endParaRPr lang="en-US" altLang="en-US"/>
          </a:p>
        </p:txBody>
      </p:sp>
    </p:spTree>
    <p:extLst>
      <p:ext uri="{BB962C8B-B14F-4D97-AF65-F5344CB8AC3E}">
        <p14:creationId xmlns:p14="http://schemas.microsoft.com/office/powerpoint/2010/main" val="9674046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29AD4DD6-117F-4B65-9958-267FC406211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20BE4972-16F4-3BF0-2CC2-0108CF21605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5B7BDEEF-9B08-ABC4-7647-050D1D52676D}"/>
              </a:ext>
            </a:extLst>
          </p:cNvPr>
          <p:cNvSpPr>
            <a:spLocks noGrp="1" noChangeArrowheads="1"/>
          </p:cNvSpPr>
          <p:nvPr>
            <p:ph type="sldNum" sz="quarter" idx="12"/>
          </p:nvPr>
        </p:nvSpPr>
        <p:spPr>
          <a:ln/>
        </p:spPr>
        <p:txBody>
          <a:bodyPr/>
          <a:lstStyle>
            <a:lvl1pPr>
              <a:defRPr/>
            </a:lvl1pPr>
          </a:lstStyle>
          <a:p>
            <a:pPr>
              <a:defRPr/>
            </a:pPr>
            <a:fld id="{7AE34BFF-E217-C14B-90DC-2BC755123D45}" type="slidenum">
              <a:rPr lang="en-US" altLang="en-US"/>
              <a:pPr>
                <a:defRPr/>
              </a:pPr>
              <a:t>‹#›</a:t>
            </a:fld>
            <a:endParaRPr lang="en-US" altLang="en-US"/>
          </a:p>
        </p:txBody>
      </p:sp>
    </p:spTree>
    <p:extLst>
      <p:ext uri="{BB962C8B-B14F-4D97-AF65-F5344CB8AC3E}">
        <p14:creationId xmlns:p14="http://schemas.microsoft.com/office/powerpoint/2010/main" val="149374827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E51BBB3-8E22-BD19-9F2B-D7E13BF0F7A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01305AB1-D8BB-3BC9-4418-6D02DF92BED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9D7F12A-71F5-EFC5-196E-CF1C48669F40}"/>
              </a:ext>
            </a:extLst>
          </p:cNvPr>
          <p:cNvSpPr>
            <a:spLocks noGrp="1" noChangeArrowheads="1"/>
          </p:cNvSpPr>
          <p:nvPr>
            <p:ph type="sldNum" sz="quarter" idx="12"/>
          </p:nvPr>
        </p:nvSpPr>
        <p:spPr>
          <a:ln/>
        </p:spPr>
        <p:txBody>
          <a:bodyPr/>
          <a:lstStyle>
            <a:lvl1pPr>
              <a:defRPr/>
            </a:lvl1pPr>
          </a:lstStyle>
          <a:p>
            <a:pPr>
              <a:defRPr/>
            </a:pPr>
            <a:fld id="{96842210-C5C5-7245-BC46-08BA68EF707B}" type="slidenum">
              <a:rPr lang="en-US" altLang="en-US"/>
              <a:pPr>
                <a:defRPr/>
              </a:pPr>
              <a:t>‹#›</a:t>
            </a:fld>
            <a:endParaRPr lang="en-US" altLang="en-US"/>
          </a:p>
        </p:txBody>
      </p:sp>
    </p:spTree>
    <p:extLst>
      <p:ext uri="{BB962C8B-B14F-4D97-AF65-F5344CB8AC3E}">
        <p14:creationId xmlns:p14="http://schemas.microsoft.com/office/powerpoint/2010/main" val="11505253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60082B6F-5183-BC6D-89E9-1921A7110DD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6B0171FA-8F64-7C5E-AADB-6E42543D7E9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036BE73C-C5E7-98C2-BA30-59966C1FB9D6}"/>
              </a:ext>
            </a:extLst>
          </p:cNvPr>
          <p:cNvSpPr>
            <a:spLocks noGrp="1" noChangeArrowheads="1"/>
          </p:cNvSpPr>
          <p:nvPr>
            <p:ph type="sldNum" sz="quarter" idx="12"/>
          </p:nvPr>
        </p:nvSpPr>
        <p:spPr>
          <a:ln/>
        </p:spPr>
        <p:txBody>
          <a:bodyPr/>
          <a:lstStyle>
            <a:lvl1pPr>
              <a:defRPr/>
            </a:lvl1pPr>
          </a:lstStyle>
          <a:p>
            <a:pPr>
              <a:defRPr/>
            </a:pPr>
            <a:fld id="{C0E486B3-908A-B347-9F8C-8BAFC4F09048}" type="slidenum">
              <a:rPr lang="en-US" altLang="en-US"/>
              <a:pPr>
                <a:defRPr/>
              </a:pPr>
              <a:t>‹#›</a:t>
            </a:fld>
            <a:endParaRPr lang="en-US" altLang="en-US"/>
          </a:p>
        </p:txBody>
      </p:sp>
    </p:spTree>
    <p:extLst>
      <p:ext uri="{BB962C8B-B14F-4D97-AF65-F5344CB8AC3E}">
        <p14:creationId xmlns:p14="http://schemas.microsoft.com/office/powerpoint/2010/main" val="8640083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F05BE05F-0B79-4D95-763A-8F845A979ED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6338"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526339"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C7C4D5E6-04E1-3158-848F-25440BB1A79D}"/>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75CE2D61-9090-AE8A-E91C-BD627BA52F20}"/>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6AD68B18-FDFF-8146-DD14-E32BA346D311}"/>
              </a:ext>
            </a:extLst>
          </p:cNvPr>
          <p:cNvSpPr>
            <a:spLocks noGrp="1" noChangeArrowheads="1"/>
          </p:cNvSpPr>
          <p:nvPr>
            <p:ph type="sldNum" sz="quarter" idx="12"/>
          </p:nvPr>
        </p:nvSpPr>
        <p:spPr/>
        <p:txBody>
          <a:bodyPr/>
          <a:lstStyle>
            <a:lvl1pPr>
              <a:defRPr/>
            </a:lvl1pPr>
          </a:lstStyle>
          <a:p>
            <a:pPr>
              <a:defRPr/>
            </a:pPr>
            <a:fld id="{82E785DD-A05D-0D41-8FB1-3E81BDA7428D}" type="slidenum">
              <a:rPr lang="en-US" altLang="en-US"/>
              <a:pPr>
                <a:defRPr/>
              </a:pPr>
              <a:t>‹#›</a:t>
            </a:fld>
            <a:endParaRPr lang="en-US" altLang="en-US"/>
          </a:p>
        </p:txBody>
      </p:sp>
    </p:spTree>
    <p:extLst>
      <p:ext uri="{BB962C8B-B14F-4D97-AF65-F5344CB8AC3E}">
        <p14:creationId xmlns:p14="http://schemas.microsoft.com/office/powerpoint/2010/main" val="83309353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1442A35-B1EF-6C4E-C371-B39BD164465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4D40E23-33B5-9991-8B92-304706AA23E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7656C17D-220A-E40E-5BB9-DE3946D36BF9}"/>
              </a:ext>
            </a:extLst>
          </p:cNvPr>
          <p:cNvSpPr>
            <a:spLocks noGrp="1" noChangeArrowheads="1"/>
          </p:cNvSpPr>
          <p:nvPr>
            <p:ph type="sldNum" sz="quarter" idx="12"/>
          </p:nvPr>
        </p:nvSpPr>
        <p:spPr>
          <a:ln/>
        </p:spPr>
        <p:txBody>
          <a:bodyPr/>
          <a:lstStyle>
            <a:lvl1pPr>
              <a:defRPr/>
            </a:lvl1pPr>
          </a:lstStyle>
          <a:p>
            <a:pPr>
              <a:defRPr/>
            </a:pPr>
            <a:fld id="{E5F7B790-D7A6-D749-8C1B-DF8AF8232B98}" type="slidenum">
              <a:rPr lang="en-US" altLang="en-US"/>
              <a:pPr>
                <a:defRPr/>
              </a:pPr>
              <a:t>‹#›</a:t>
            </a:fld>
            <a:endParaRPr lang="en-US" altLang="en-US"/>
          </a:p>
        </p:txBody>
      </p:sp>
    </p:spTree>
    <p:extLst>
      <p:ext uri="{BB962C8B-B14F-4D97-AF65-F5344CB8AC3E}">
        <p14:creationId xmlns:p14="http://schemas.microsoft.com/office/powerpoint/2010/main" val="16575869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947E4F69-FDE1-94B0-C997-0D818B49B47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3602029-9142-10C3-0EA2-47594DAC902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E0319E0-7A27-92B1-DE26-236B3EFC5C52}"/>
              </a:ext>
            </a:extLst>
          </p:cNvPr>
          <p:cNvSpPr>
            <a:spLocks noGrp="1" noChangeArrowheads="1"/>
          </p:cNvSpPr>
          <p:nvPr>
            <p:ph type="sldNum" sz="quarter" idx="12"/>
          </p:nvPr>
        </p:nvSpPr>
        <p:spPr>
          <a:ln/>
        </p:spPr>
        <p:txBody>
          <a:bodyPr/>
          <a:lstStyle>
            <a:lvl1pPr>
              <a:defRPr/>
            </a:lvl1pPr>
          </a:lstStyle>
          <a:p>
            <a:pPr>
              <a:defRPr/>
            </a:pPr>
            <a:fld id="{EAAE8698-EC86-D649-9D21-1F4DA55523A6}" type="slidenum">
              <a:rPr lang="en-US" altLang="en-US"/>
              <a:pPr>
                <a:defRPr/>
              </a:pPr>
              <a:t>‹#›</a:t>
            </a:fld>
            <a:endParaRPr lang="en-US" altLang="en-US"/>
          </a:p>
        </p:txBody>
      </p:sp>
    </p:spTree>
    <p:extLst>
      <p:ext uri="{BB962C8B-B14F-4D97-AF65-F5344CB8AC3E}">
        <p14:creationId xmlns:p14="http://schemas.microsoft.com/office/powerpoint/2010/main" val="40589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F6443A66-9BAB-BCF8-C516-C7233579F04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AA895366-A972-97B5-E011-C577587EBE2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AF892BB0-135B-51A3-9EE9-BF42E9E51929}"/>
              </a:ext>
            </a:extLst>
          </p:cNvPr>
          <p:cNvSpPr>
            <a:spLocks noGrp="1" noChangeArrowheads="1"/>
          </p:cNvSpPr>
          <p:nvPr>
            <p:ph type="sldNum" sz="quarter" idx="12"/>
          </p:nvPr>
        </p:nvSpPr>
        <p:spPr>
          <a:ln/>
        </p:spPr>
        <p:txBody>
          <a:bodyPr/>
          <a:lstStyle>
            <a:lvl1pPr>
              <a:defRPr/>
            </a:lvl1pPr>
          </a:lstStyle>
          <a:p>
            <a:pPr>
              <a:defRPr/>
            </a:pPr>
            <a:fld id="{09EB83B0-95E7-194E-BE27-AA01A89888A9}" type="slidenum">
              <a:rPr lang="en-US" altLang="en-US"/>
              <a:pPr>
                <a:defRPr/>
              </a:pPr>
              <a:t>‹#›</a:t>
            </a:fld>
            <a:endParaRPr lang="en-US" altLang="en-US"/>
          </a:p>
        </p:txBody>
      </p:sp>
    </p:spTree>
    <p:extLst>
      <p:ext uri="{BB962C8B-B14F-4D97-AF65-F5344CB8AC3E}">
        <p14:creationId xmlns:p14="http://schemas.microsoft.com/office/powerpoint/2010/main" val="191597036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5063DF34-03E6-6299-F0A0-C003ED58F00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E690D327-76AF-5CF3-71AD-F682B76938C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988A344B-AF88-EE76-9D1D-3BCFC8393C45}"/>
              </a:ext>
            </a:extLst>
          </p:cNvPr>
          <p:cNvSpPr>
            <a:spLocks noGrp="1" noChangeArrowheads="1"/>
          </p:cNvSpPr>
          <p:nvPr>
            <p:ph type="sldNum" sz="quarter" idx="12"/>
          </p:nvPr>
        </p:nvSpPr>
        <p:spPr>
          <a:ln/>
        </p:spPr>
        <p:txBody>
          <a:bodyPr/>
          <a:lstStyle>
            <a:lvl1pPr>
              <a:defRPr/>
            </a:lvl1pPr>
          </a:lstStyle>
          <a:p>
            <a:pPr>
              <a:defRPr/>
            </a:pPr>
            <a:fld id="{4224E070-DE88-E540-933B-D0AE1D37087F}" type="slidenum">
              <a:rPr lang="en-US" altLang="en-US"/>
              <a:pPr>
                <a:defRPr/>
              </a:pPr>
              <a:t>‹#›</a:t>
            </a:fld>
            <a:endParaRPr lang="en-US" altLang="en-US"/>
          </a:p>
        </p:txBody>
      </p:sp>
    </p:spTree>
    <p:extLst>
      <p:ext uri="{BB962C8B-B14F-4D97-AF65-F5344CB8AC3E}">
        <p14:creationId xmlns:p14="http://schemas.microsoft.com/office/powerpoint/2010/main" val="35799053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1B4F7E81-8ACB-E6ED-28EA-34B7E9D5531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98CEB821-BFCC-1F19-FD42-1060B658794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E149DE1B-EFF6-03BE-5FE1-F13A734A672E}"/>
              </a:ext>
            </a:extLst>
          </p:cNvPr>
          <p:cNvSpPr>
            <a:spLocks noGrp="1" noChangeArrowheads="1"/>
          </p:cNvSpPr>
          <p:nvPr>
            <p:ph type="sldNum" sz="quarter" idx="12"/>
          </p:nvPr>
        </p:nvSpPr>
        <p:spPr>
          <a:ln/>
        </p:spPr>
        <p:txBody>
          <a:bodyPr/>
          <a:lstStyle>
            <a:lvl1pPr>
              <a:defRPr/>
            </a:lvl1pPr>
          </a:lstStyle>
          <a:p>
            <a:pPr>
              <a:defRPr/>
            </a:pPr>
            <a:fld id="{14C5B2FA-7BBD-6A42-9212-DCE001A8742C}" type="slidenum">
              <a:rPr lang="en-US" altLang="en-US"/>
              <a:pPr>
                <a:defRPr/>
              </a:pPr>
              <a:t>‹#›</a:t>
            </a:fld>
            <a:endParaRPr lang="en-US" altLang="en-US"/>
          </a:p>
        </p:txBody>
      </p:sp>
    </p:spTree>
    <p:extLst>
      <p:ext uri="{BB962C8B-B14F-4D97-AF65-F5344CB8AC3E}">
        <p14:creationId xmlns:p14="http://schemas.microsoft.com/office/powerpoint/2010/main" val="41135924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CFD6EB6C-797E-2E07-FE10-50ADDB4FB8E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C9FCF318-09BD-961D-905B-0342E369FB6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508C663B-9506-CF62-EE3D-B5AB1F4AAC78}"/>
              </a:ext>
            </a:extLst>
          </p:cNvPr>
          <p:cNvSpPr>
            <a:spLocks noGrp="1" noChangeArrowheads="1"/>
          </p:cNvSpPr>
          <p:nvPr>
            <p:ph type="sldNum" sz="quarter" idx="12"/>
          </p:nvPr>
        </p:nvSpPr>
        <p:spPr>
          <a:ln/>
        </p:spPr>
        <p:txBody>
          <a:bodyPr/>
          <a:lstStyle>
            <a:lvl1pPr>
              <a:defRPr/>
            </a:lvl1pPr>
          </a:lstStyle>
          <a:p>
            <a:pPr>
              <a:defRPr/>
            </a:pPr>
            <a:fld id="{453DD3F2-72E3-0747-84E4-9DB4AF986669}" type="slidenum">
              <a:rPr lang="en-US" altLang="en-US"/>
              <a:pPr>
                <a:defRPr/>
              </a:pPr>
              <a:t>‹#›</a:t>
            </a:fld>
            <a:endParaRPr lang="en-US" altLang="en-US"/>
          </a:p>
        </p:txBody>
      </p:sp>
    </p:spTree>
    <p:extLst>
      <p:ext uri="{BB962C8B-B14F-4D97-AF65-F5344CB8AC3E}">
        <p14:creationId xmlns:p14="http://schemas.microsoft.com/office/powerpoint/2010/main" val="13145503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EC861FB-EDE9-18E9-AE1A-7FDD1B027DB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632B80CF-93FF-897D-2CB0-21FAD3A9E35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F5D88E9E-47BE-A46D-EC8F-DB8C86DFBA10}"/>
              </a:ext>
            </a:extLst>
          </p:cNvPr>
          <p:cNvSpPr>
            <a:spLocks noGrp="1" noChangeArrowheads="1"/>
          </p:cNvSpPr>
          <p:nvPr>
            <p:ph type="sldNum" sz="quarter" idx="12"/>
          </p:nvPr>
        </p:nvSpPr>
        <p:spPr>
          <a:ln/>
        </p:spPr>
        <p:txBody>
          <a:bodyPr/>
          <a:lstStyle>
            <a:lvl1pPr>
              <a:defRPr/>
            </a:lvl1pPr>
          </a:lstStyle>
          <a:p>
            <a:pPr>
              <a:defRPr/>
            </a:pPr>
            <a:fld id="{67792CC5-C59F-394E-A24C-EF745C868A05}" type="slidenum">
              <a:rPr lang="en-US" altLang="en-US"/>
              <a:pPr>
                <a:defRPr/>
              </a:pPr>
              <a:t>‹#›</a:t>
            </a:fld>
            <a:endParaRPr lang="en-US" altLang="en-US"/>
          </a:p>
        </p:txBody>
      </p:sp>
    </p:spTree>
    <p:extLst>
      <p:ext uri="{BB962C8B-B14F-4D97-AF65-F5344CB8AC3E}">
        <p14:creationId xmlns:p14="http://schemas.microsoft.com/office/powerpoint/2010/main" val="113024267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1EEC5C1A-F073-C478-986A-1EAD3F0E979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363D7A64-A652-8A44-3441-5F1454D1F2B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C6BF8C9C-2E2F-04B1-F133-84E5A7E7D317}"/>
              </a:ext>
            </a:extLst>
          </p:cNvPr>
          <p:cNvSpPr>
            <a:spLocks noGrp="1" noChangeArrowheads="1"/>
          </p:cNvSpPr>
          <p:nvPr>
            <p:ph type="sldNum" sz="quarter" idx="12"/>
          </p:nvPr>
        </p:nvSpPr>
        <p:spPr>
          <a:ln/>
        </p:spPr>
        <p:txBody>
          <a:bodyPr/>
          <a:lstStyle>
            <a:lvl1pPr>
              <a:defRPr/>
            </a:lvl1pPr>
          </a:lstStyle>
          <a:p>
            <a:pPr>
              <a:defRPr/>
            </a:pPr>
            <a:fld id="{170C4B9F-1BFE-934F-AC88-26D8220CE6B4}" type="slidenum">
              <a:rPr lang="en-US" altLang="en-US"/>
              <a:pPr>
                <a:defRPr/>
              </a:pPr>
              <a:t>‹#›</a:t>
            </a:fld>
            <a:endParaRPr lang="en-US" altLang="en-US"/>
          </a:p>
        </p:txBody>
      </p:sp>
    </p:spTree>
    <p:extLst>
      <p:ext uri="{BB962C8B-B14F-4D97-AF65-F5344CB8AC3E}">
        <p14:creationId xmlns:p14="http://schemas.microsoft.com/office/powerpoint/2010/main" val="187550953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DAE8BA88-3BE3-534C-D85B-D86B76B277F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E6AEEEE-7C62-6D3B-6369-AE399F1A006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46925AE1-BCB3-B041-5EEF-2FE270C1CA25}"/>
              </a:ext>
            </a:extLst>
          </p:cNvPr>
          <p:cNvSpPr>
            <a:spLocks noGrp="1" noChangeArrowheads="1"/>
          </p:cNvSpPr>
          <p:nvPr>
            <p:ph type="sldNum" sz="quarter" idx="12"/>
          </p:nvPr>
        </p:nvSpPr>
        <p:spPr>
          <a:ln/>
        </p:spPr>
        <p:txBody>
          <a:bodyPr/>
          <a:lstStyle>
            <a:lvl1pPr>
              <a:defRPr/>
            </a:lvl1pPr>
          </a:lstStyle>
          <a:p>
            <a:pPr>
              <a:defRPr/>
            </a:pPr>
            <a:fld id="{D9DA31D2-A0C0-ED4C-A7E0-1936CEB3F7D8}" type="slidenum">
              <a:rPr lang="en-US" altLang="en-US"/>
              <a:pPr>
                <a:defRPr/>
              </a:pPr>
              <a:t>‹#›</a:t>
            </a:fld>
            <a:endParaRPr lang="en-US" altLang="en-US"/>
          </a:p>
        </p:txBody>
      </p:sp>
    </p:spTree>
    <p:extLst>
      <p:ext uri="{BB962C8B-B14F-4D97-AF65-F5344CB8AC3E}">
        <p14:creationId xmlns:p14="http://schemas.microsoft.com/office/powerpoint/2010/main" val="410385251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97F1EE4-2FED-E590-D3BF-93BE8E878A9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38DFD8A-7154-AF37-0927-5BE5F51FC0C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9ADF74F9-3BD2-C503-5AD2-9963D07EEEED}"/>
              </a:ext>
            </a:extLst>
          </p:cNvPr>
          <p:cNvSpPr>
            <a:spLocks noGrp="1" noChangeArrowheads="1"/>
          </p:cNvSpPr>
          <p:nvPr>
            <p:ph type="sldNum" sz="quarter" idx="12"/>
          </p:nvPr>
        </p:nvSpPr>
        <p:spPr>
          <a:ln/>
        </p:spPr>
        <p:txBody>
          <a:bodyPr/>
          <a:lstStyle>
            <a:lvl1pPr>
              <a:defRPr/>
            </a:lvl1pPr>
          </a:lstStyle>
          <a:p>
            <a:pPr>
              <a:defRPr/>
            </a:pPr>
            <a:fld id="{2046527B-B52E-5A43-A955-123E1ADFD000}" type="slidenum">
              <a:rPr lang="en-US" altLang="en-US"/>
              <a:pPr>
                <a:defRPr/>
              </a:pPr>
              <a:t>‹#›</a:t>
            </a:fld>
            <a:endParaRPr lang="en-US" altLang="en-US"/>
          </a:p>
        </p:txBody>
      </p:sp>
    </p:spTree>
    <p:extLst>
      <p:ext uri="{BB962C8B-B14F-4D97-AF65-F5344CB8AC3E}">
        <p14:creationId xmlns:p14="http://schemas.microsoft.com/office/powerpoint/2010/main" val="14927716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BB994CC-D1F1-D5EE-4DAF-E78B6B191F0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0FFE7F6-F2D0-CA67-3B1E-F2AA329B180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25488F73-89BC-A9CF-F97A-F78C7775F6AF}"/>
              </a:ext>
            </a:extLst>
          </p:cNvPr>
          <p:cNvSpPr>
            <a:spLocks noGrp="1" noChangeArrowheads="1"/>
          </p:cNvSpPr>
          <p:nvPr>
            <p:ph type="sldNum" sz="quarter" idx="12"/>
          </p:nvPr>
        </p:nvSpPr>
        <p:spPr>
          <a:ln/>
        </p:spPr>
        <p:txBody>
          <a:bodyPr/>
          <a:lstStyle>
            <a:lvl1pPr>
              <a:defRPr/>
            </a:lvl1pPr>
          </a:lstStyle>
          <a:p>
            <a:pPr>
              <a:defRPr/>
            </a:pPr>
            <a:fld id="{852A121C-BE3E-CE49-9ACE-A7E657E9178A}" type="slidenum">
              <a:rPr lang="en-US" altLang="en-US"/>
              <a:pPr>
                <a:defRPr/>
              </a:pPr>
              <a:t>‹#›</a:t>
            </a:fld>
            <a:endParaRPr lang="en-US" altLang="en-US"/>
          </a:p>
        </p:txBody>
      </p:sp>
    </p:spTree>
    <p:extLst>
      <p:ext uri="{BB962C8B-B14F-4D97-AF65-F5344CB8AC3E}">
        <p14:creationId xmlns:p14="http://schemas.microsoft.com/office/powerpoint/2010/main" val="338957330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D036FD34-68F3-F106-9040-370AB743A35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3122"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773123"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2DD85B1E-8B0C-4603-DBFC-82F374799786}"/>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7032FE84-186D-DF68-99F3-A46D958BB1EB}"/>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FDE886BB-F6B6-3F57-3014-55256352306C}"/>
              </a:ext>
            </a:extLst>
          </p:cNvPr>
          <p:cNvSpPr>
            <a:spLocks noGrp="1" noChangeArrowheads="1"/>
          </p:cNvSpPr>
          <p:nvPr>
            <p:ph type="sldNum" sz="quarter" idx="12"/>
          </p:nvPr>
        </p:nvSpPr>
        <p:spPr/>
        <p:txBody>
          <a:bodyPr/>
          <a:lstStyle>
            <a:lvl1pPr>
              <a:defRPr/>
            </a:lvl1pPr>
          </a:lstStyle>
          <a:p>
            <a:pPr>
              <a:defRPr/>
            </a:pPr>
            <a:fld id="{DA561476-60EA-A74F-8B0E-7E2E3E32063A}" type="slidenum">
              <a:rPr lang="en-US" altLang="en-US"/>
              <a:pPr>
                <a:defRPr/>
              </a:pPr>
              <a:t>‹#›</a:t>
            </a:fld>
            <a:endParaRPr lang="en-US" altLang="en-US"/>
          </a:p>
        </p:txBody>
      </p:sp>
    </p:spTree>
    <p:extLst>
      <p:ext uri="{BB962C8B-B14F-4D97-AF65-F5344CB8AC3E}">
        <p14:creationId xmlns:p14="http://schemas.microsoft.com/office/powerpoint/2010/main" val="326555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64DFF78-E964-AF25-B720-1EC7C79A5D9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E67DFF03-7BDC-E73B-E64C-DE3923A2B83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49966B3-B0A2-CF08-D072-3E83DCB4C856}"/>
              </a:ext>
            </a:extLst>
          </p:cNvPr>
          <p:cNvSpPr>
            <a:spLocks noGrp="1" noChangeArrowheads="1"/>
          </p:cNvSpPr>
          <p:nvPr>
            <p:ph type="sldNum" sz="quarter" idx="12"/>
          </p:nvPr>
        </p:nvSpPr>
        <p:spPr>
          <a:ln/>
        </p:spPr>
        <p:txBody>
          <a:bodyPr/>
          <a:lstStyle>
            <a:lvl1pPr>
              <a:defRPr/>
            </a:lvl1pPr>
          </a:lstStyle>
          <a:p>
            <a:pPr>
              <a:defRPr/>
            </a:pPr>
            <a:fld id="{9B9F3EA7-E0B3-6B45-8332-3B8B7116833B}" type="slidenum">
              <a:rPr lang="en-US" altLang="en-US"/>
              <a:pPr>
                <a:defRPr/>
              </a:pPr>
              <a:t>‹#›</a:t>
            </a:fld>
            <a:endParaRPr lang="en-US" altLang="en-US"/>
          </a:p>
        </p:txBody>
      </p:sp>
    </p:spTree>
    <p:extLst>
      <p:ext uri="{BB962C8B-B14F-4D97-AF65-F5344CB8AC3E}">
        <p14:creationId xmlns:p14="http://schemas.microsoft.com/office/powerpoint/2010/main" val="3385873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5C39240-19B1-643D-7C03-55B5CDF9E9F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12B1048A-041E-E99C-2799-24EE3072988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A34144EF-46DE-A53F-820F-54857A4472FD}"/>
              </a:ext>
            </a:extLst>
          </p:cNvPr>
          <p:cNvSpPr>
            <a:spLocks noGrp="1" noChangeArrowheads="1"/>
          </p:cNvSpPr>
          <p:nvPr>
            <p:ph type="sldNum" sz="quarter" idx="12"/>
          </p:nvPr>
        </p:nvSpPr>
        <p:spPr>
          <a:ln/>
        </p:spPr>
        <p:txBody>
          <a:bodyPr/>
          <a:lstStyle>
            <a:lvl1pPr>
              <a:defRPr/>
            </a:lvl1pPr>
          </a:lstStyle>
          <a:p>
            <a:pPr>
              <a:defRPr/>
            </a:pPr>
            <a:fld id="{ED2DD573-E7F4-D248-AD71-B732BE52DF7E}" type="slidenum">
              <a:rPr lang="en-US" altLang="en-US"/>
              <a:pPr>
                <a:defRPr/>
              </a:pPr>
              <a:t>‹#›</a:t>
            </a:fld>
            <a:endParaRPr lang="en-US" altLang="en-US"/>
          </a:p>
        </p:txBody>
      </p:sp>
    </p:spTree>
    <p:extLst>
      <p:ext uri="{BB962C8B-B14F-4D97-AF65-F5344CB8AC3E}">
        <p14:creationId xmlns:p14="http://schemas.microsoft.com/office/powerpoint/2010/main" val="359829405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58514655-9EFF-8215-195C-A06A2838A81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94980A4E-2678-C9A8-2521-DF8062648D0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BA8AD186-B4B2-371F-BBC7-45FA42316669}"/>
              </a:ext>
            </a:extLst>
          </p:cNvPr>
          <p:cNvSpPr>
            <a:spLocks noGrp="1" noChangeArrowheads="1"/>
          </p:cNvSpPr>
          <p:nvPr>
            <p:ph type="sldNum" sz="quarter" idx="12"/>
          </p:nvPr>
        </p:nvSpPr>
        <p:spPr>
          <a:ln/>
        </p:spPr>
        <p:txBody>
          <a:bodyPr/>
          <a:lstStyle>
            <a:lvl1pPr>
              <a:defRPr/>
            </a:lvl1pPr>
          </a:lstStyle>
          <a:p>
            <a:pPr>
              <a:defRPr/>
            </a:pPr>
            <a:fld id="{CF44E33B-91DA-014E-B732-396C32AD3DDE}" type="slidenum">
              <a:rPr lang="en-US" altLang="en-US"/>
              <a:pPr>
                <a:defRPr/>
              </a:pPr>
              <a:t>‹#›</a:t>
            </a:fld>
            <a:endParaRPr lang="en-US" altLang="en-US"/>
          </a:p>
        </p:txBody>
      </p:sp>
    </p:spTree>
    <p:extLst>
      <p:ext uri="{BB962C8B-B14F-4D97-AF65-F5344CB8AC3E}">
        <p14:creationId xmlns:p14="http://schemas.microsoft.com/office/powerpoint/2010/main" val="64070930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A2CAA2D0-31E9-92B3-93B8-64904501778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4AA82D5D-D481-14E1-E232-16CFF4E4638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1615C83-20F2-CB69-A1DE-1D6EC1E14A0B}"/>
              </a:ext>
            </a:extLst>
          </p:cNvPr>
          <p:cNvSpPr>
            <a:spLocks noGrp="1" noChangeArrowheads="1"/>
          </p:cNvSpPr>
          <p:nvPr>
            <p:ph type="sldNum" sz="quarter" idx="12"/>
          </p:nvPr>
        </p:nvSpPr>
        <p:spPr>
          <a:ln/>
        </p:spPr>
        <p:txBody>
          <a:bodyPr/>
          <a:lstStyle>
            <a:lvl1pPr>
              <a:defRPr/>
            </a:lvl1pPr>
          </a:lstStyle>
          <a:p>
            <a:pPr>
              <a:defRPr/>
            </a:pPr>
            <a:fld id="{D22512BD-55EF-484C-9E7B-C19E70CB2615}" type="slidenum">
              <a:rPr lang="en-US" altLang="en-US"/>
              <a:pPr>
                <a:defRPr/>
              </a:pPr>
              <a:t>‹#›</a:t>
            </a:fld>
            <a:endParaRPr lang="en-US" altLang="en-US"/>
          </a:p>
        </p:txBody>
      </p:sp>
    </p:spTree>
    <p:extLst>
      <p:ext uri="{BB962C8B-B14F-4D97-AF65-F5344CB8AC3E}">
        <p14:creationId xmlns:p14="http://schemas.microsoft.com/office/powerpoint/2010/main" val="97260059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45167113-6E0A-A3DA-DB45-6D6D9AC1DF4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3283BF4D-5770-25DC-D4C9-69D1C54833D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35C625F4-9C7F-126C-EF2E-99CA826D8D1D}"/>
              </a:ext>
            </a:extLst>
          </p:cNvPr>
          <p:cNvSpPr>
            <a:spLocks noGrp="1" noChangeArrowheads="1"/>
          </p:cNvSpPr>
          <p:nvPr>
            <p:ph type="sldNum" sz="quarter" idx="12"/>
          </p:nvPr>
        </p:nvSpPr>
        <p:spPr>
          <a:ln/>
        </p:spPr>
        <p:txBody>
          <a:bodyPr/>
          <a:lstStyle>
            <a:lvl1pPr>
              <a:defRPr/>
            </a:lvl1pPr>
          </a:lstStyle>
          <a:p>
            <a:pPr>
              <a:defRPr/>
            </a:pPr>
            <a:fld id="{462B9D86-9682-DF4C-B59F-61ABB12BE9E1}" type="slidenum">
              <a:rPr lang="en-US" altLang="en-US"/>
              <a:pPr>
                <a:defRPr/>
              </a:pPr>
              <a:t>‹#›</a:t>
            </a:fld>
            <a:endParaRPr lang="en-US" altLang="en-US"/>
          </a:p>
        </p:txBody>
      </p:sp>
    </p:spTree>
    <p:extLst>
      <p:ext uri="{BB962C8B-B14F-4D97-AF65-F5344CB8AC3E}">
        <p14:creationId xmlns:p14="http://schemas.microsoft.com/office/powerpoint/2010/main" val="296256837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EC1D9FD9-FA10-540D-E8FE-D1B05E33CFF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FC6DCD57-0DC7-76E0-B83F-B85F9DC631A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D302C50C-4A82-4A43-7E63-0AD231CB4915}"/>
              </a:ext>
            </a:extLst>
          </p:cNvPr>
          <p:cNvSpPr>
            <a:spLocks noGrp="1" noChangeArrowheads="1"/>
          </p:cNvSpPr>
          <p:nvPr>
            <p:ph type="sldNum" sz="quarter" idx="12"/>
          </p:nvPr>
        </p:nvSpPr>
        <p:spPr>
          <a:ln/>
        </p:spPr>
        <p:txBody>
          <a:bodyPr/>
          <a:lstStyle>
            <a:lvl1pPr>
              <a:defRPr/>
            </a:lvl1pPr>
          </a:lstStyle>
          <a:p>
            <a:pPr>
              <a:defRPr/>
            </a:pPr>
            <a:fld id="{480055F6-00F2-854B-BD76-A9BA01C131A3}" type="slidenum">
              <a:rPr lang="en-US" altLang="en-US"/>
              <a:pPr>
                <a:defRPr/>
              </a:pPr>
              <a:t>‹#›</a:t>
            </a:fld>
            <a:endParaRPr lang="en-US" altLang="en-US"/>
          </a:p>
        </p:txBody>
      </p:sp>
    </p:spTree>
    <p:extLst>
      <p:ext uri="{BB962C8B-B14F-4D97-AF65-F5344CB8AC3E}">
        <p14:creationId xmlns:p14="http://schemas.microsoft.com/office/powerpoint/2010/main" val="106947207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99D4504-688D-F09A-D4EB-140CD674BC2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82AAAC49-4F64-606B-9D28-3E9BB58F486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588B163E-3BF1-FA69-9CD1-A88A8FB1126B}"/>
              </a:ext>
            </a:extLst>
          </p:cNvPr>
          <p:cNvSpPr>
            <a:spLocks noGrp="1" noChangeArrowheads="1"/>
          </p:cNvSpPr>
          <p:nvPr>
            <p:ph type="sldNum" sz="quarter" idx="12"/>
          </p:nvPr>
        </p:nvSpPr>
        <p:spPr>
          <a:ln/>
        </p:spPr>
        <p:txBody>
          <a:bodyPr/>
          <a:lstStyle>
            <a:lvl1pPr>
              <a:defRPr/>
            </a:lvl1pPr>
          </a:lstStyle>
          <a:p>
            <a:pPr>
              <a:defRPr/>
            </a:pPr>
            <a:fld id="{580AC627-A583-6C4F-902A-D57336394CAE}" type="slidenum">
              <a:rPr lang="en-US" altLang="en-US"/>
              <a:pPr>
                <a:defRPr/>
              </a:pPr>
              <a:t>‹#›</a:t>
            </a:fld>
            <a:endParaRPr lang="en-US" altLang="en-US"/>
          </a:p>
        </p:txBody>
      </p:sp>
    </p:spTree>
    <p:extLst>
      <p:ext uri="{BB962C8B-B14F-4D97-AF65-F5344CB8AC3E}">
        <p14:creationId xmlns:p14="http://schemas.microsoft.com/office/powerpoint/2010/main" val="7895428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036A6BBE-AAEB-DAA6-9E6A-90337E84679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E7D836BB-63AC-8138-AED0-98D392B6B11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4DFF016-E8E0-6506-979A-E0FECA7B8CFA}"/>
              </a:ext>
            </a:extLst>
          </p:cNvPr>
          <p:cNvSpPr>
            <a:spLocks noGrp="1" noChangeArrowheads="1"/>
          </p:cNvSpPr>
          <p:nvPr>
            <p:ph type="sldNum" sz="quarter" idx="12"/>
          </p:nvPr>
        </p:nvSpPr>
        <p:spPr>
          <a:ln/>
        </p:spPr>
        <p:txBody>
          <a:bodyPr/>
          <a:lstStyle>
            <a:lvl1pPr>
              <a:defRPr/>
            </a:lvl1pPr>
          </a:lstStyle>
          <a:p>
            <a:pPr>
              <a:defRPr/>
            </a:pPr>
            <a:fld id="{94C63FEF-E376-0A4E-BD33-61FFD1FCFFAE}" type="slidenum">
              <a:rPr lang="en-US" altLang="en-US"/>
              <a:pPr>
                <a:defRPr/>
              </a:pPr>
              <a:t>‹#›</a:t>
            </a:fld>
            <a:endParaRPr lang="en-US" altLang="en-US"/>
          </a:p>
        </p:txBody>
      </p:sp>
    </p:spTree>
    <p:extLst>
      <p:ext uri="{BB962C8B-B14F-4D97-AF65-F5344CB8AC3E}">
        <p14:creationId xmlns:p14="http://schemas.microsoft.com/office/powerpoint/2010/main" val="22830321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7C9667E7-7765-7134-3999-50C6ED47302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8C80DDB9-5C8B-BA4A-5B82-10035DF91B8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DBD8C6DF-5D76-8034-DD65-E3446A7F0DB9}"/>
              </a:ext>
            </a:extLst>
          </p:cNvPr>
          <p:cNvSpPr>
            <a:spLocks noGrp="1" noChangeArrowheads="1"/>
          </p:cNvSpPr>
          <p:nvPr>
            <p:ph type="sldNum" sz="quarter" idx="12"/>
          </p:nvPr>
        </p:nvSpPr>
        <p:spPr>
          <a:ln/>
        </p:spPr>
        <p:txBody>
          <a:bodyPr/>
          <a:lstStyle>
            <a:lvl1pPr>
              <a:defRPr/>
            </a:lvl1pPr>
          </a:lstStyle>
          <a:p>
            <a:pPr>
              <a:defRPr/>
            </a:pPr>
            <a:fld id="{4B561492-0D85-1649-904D-709ADC57D038}" type="slidenum">
              <a:rPr lang="en-US" altLang="en-US"/>
              <a:pPr>
                <a:defRPr/>
              </a:pPr>
              <a:t>‹#›</a:t>
            </a:fld>
            <a:endParaRPr lang="en-US" altLang="en-US"/>
          </a:p>
        </p:txBody>
      </p:sp>
    </p:spTree>
    <p:extLst>
      <p:ext uri="{BB962C8B-B14F-4D97-AF65-F5344CB8AC3E}">
        <p14:creationId xmlns:p14="http://schemas.microsoft.com/office/powerpoint/2010/main" val="226189957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4865346-3E6D-9B10-47B7-DB3E965EE5C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DABAF66-7A94-D243-C2D0-488372546BB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696982F-D3D7-51AF-629A-B8E914581799}"/>
              </a:ext>
            </a:extLst>
          </p:cNvPr>
          <p:cNvSpPr>
            <a:spLocks noGrp="1" noChangeArrowheads="1"/>
          </p:cNvSpPr>
          <p:nvPr>
            <p:ph type="sldNum" sz="quarter" idx="12"/>
          </p:nvPr>
        </p:nvSpPr>
        <p:spPr>
          <a:ln/>
        </p:spPr>
        <p:txBody>
          <a:bodyPr/>
          <a:lstStyle>
            <a:lvl1pPr>
              <a:defRPr/>
            </a:lvl1pPr>
          </a:lstStyle>
          <a:p>
            <a:pPr>
              <a:defRPr/>
            </a:pPr>
            <a:fld id="{0472C82C-8FFA-A44D-BB54-C44428D0305F}" type="slidenum">
              <a:rPr lang="en-US" altLang="en-US"/>
              <a:pPr>
                <a:defRPr/>
              </a:pPr>
              <a:t>‹#›</a:t>
            </a:fld>
            <a:endParaRPr lang="en-US" altLang="en-US"/>
          </a:p>
        </p:txBody>
      </p:sp>
    </p:spTree>
    <p:extLst>
      <p:ext uri="{BB962C8B-B14F-4D97-AF65-F5344CB8AC3E}">
        <p14:creationId xmlns:p14="http://schemas.microsoft.com/office/powerpoint/2010/main" val="344575539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9C24EE5-287C-B178-5659-F785B90C3D0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F4FF273-06B5-33FA-9E29-81F0DAFCAB9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F8B9BB3-E228-8E69-0189-ECE8F03BECF1}"/>
              </a:ext>
            </a:extLst>
          </p:cNvPr>
          <p:cNvSpPr>
            <a:spLocks noGrp="1" noChangeArrowheads="1"/>
          </p:cNvSpPr>
          <p:nvPr>
            <p:ph type="sldNum" sz="quarter" idx="12"/>
          </p:nvPr>
        </p:nvSpPr>
        <p:spPr>
          <a:ln/>
        </p:spPr>
        <p:txBody>
          <a:bodyPr/>
          <a:lstStyle>
            <a:lvl1pPr>
              <a:defRPr/>
            </a:lvl1pPr>
          </a:lstStyle>
          <a:p>
            <a:pPr>
              <a:defRPr/>
            </a:pPr>
            <a:fld id="{42591CC8-C230-4748-B4B0-3B22B5DCA47A}" type="slidenum">
              <a:rPr lang="en-US" altLang="en-US"/>
              <a:pPr>
                <a:defRPr/>
              </a:pPr>
              <a:t>‹#›</a:t>
            </a:fld>
            <a:endParaRPr lang="en-US" altLang="en-US"/>
          </a:p>
        </p:txBody>
      </p:sp>
    </p:spTree>
    <p:extLst>
      <p:ext uri="{BB962C8B-B14F-4D97-AF65-F5344CB8AC3E}">
        <p14:creationId xmlns:p14="http://schemas.microsoft.com/office/powerpoint/2010/main" val="179318097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75AD8780-4C8C-7075-7FB1-53C72A60C4C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6274"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566275"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4776699A-AFD3-0D19-9E46-6CFB410F1000}"/>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A276D7C9-AE52-F3E0-CCDE-6CA72324B23D}"/>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31415986-3440-2E80-4603-FFC9D193D4F0}"/>
              </a:ext>
            </a:extLst>
          </p:cNvPr>
          <p:cNvSpPr>
            <a:spLocks noGrp="1" noChangeArrowheads="1"/>
          </p:cNvSpPr>
          <p:nvPr>
            <p:ph type="sldNum" sz="quarter" idx="12"/>
          </p:nvPr>
        </p:nvSpPr>
        <p:spPr/>
        <p:txBody>
          <a:bodyPr/>
          <a:lstStyle>
            <a:lvl1pPr>
              <a:defRPr/>
            </a:lvl1pPr>
          </a:lstStyle>
          <a:p>
            <a:pPr>
              <a:defRPr/>
            </a:pPr>
            <a:fld id="{17BC43EA-0136-0643-B31C-CED82F980F47}" type="slidenum">
              <a:rPr lang="en-US" altLang="en-US"/>
              <a:pPr>
                <a:defRPr/>
              </a:pPr>
              <a:t>‹#›</a:t>
            </a:fld>
            <a:endParaRPr lang="en-US" altLang="en-US"/>
          </a:p>
        </p:txBody>
      </p:sp>
    </p:spTree>
    <p:extLst>
      <p:ext uri="{BB962C8B-B14F-4D97-AF65-F5344CB8AC3E}">
        <p14:creationId xmlns:p14="http://schemas.microsoft.com/office/powerpoint/2010/main" val="2246524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6013CBAA-1535-7352-9F96-76D4966EEF4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DFF63FB0-6E8A-AC90-3A82-D406D138624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55BA427-09C4-9F6B-3D82-AC0946A24CC5}"/>
              </a:ext>
            </a:extLst>
          </p:cNvPr>
          <p:cNvSpPr>
            <a:spLocks noGrp="1" noChangeArrowheads="1"/>
          </p:cNvSpPr>
          <p:nvPr>
            <p:ph type="sldNum" sz="quarter" idx="12"/>
          </p:nvPr>
        </p:nvSpPr>
        <p:spPr>
          <a:ln/>
        </p:spPr>
        <p:txBody>
          <a:bodyPr/>
          <a:lstStyle>
            <a:lvl1pPr>
              <a:defRPr/>
            </a:lvl1pPr>
          </a:lstStyle>
          <a:p>
            <a:pPr>
              <a:defRPr/>
            </a:pPr>
            <a:fld id="{46B328CF-0902-9043-BFAA-1C435CB3A9DC}" type="slidenum">
              <a:rPr lang="en-US" altLang="en-US"/>
              <a:pPr>
                <a:defRPr/>
              </a:pPr>
              <a:t>‹#›</a:t>
            </a:fld>
            <a:endParaRPr lang="en-US" altLang="en-US"/>
          </a:p>
        </p:txBody>
      </p:sp>
    </p:spTree>
    <p:extLst>
      <p:ext uri="{BB962C8B-B14F-4D97-AF65-F5344CB8AC3E}">
        <p14:creationId xmlns:p14="http://schemas.microsoft.com/office/powerpoint/2010/main" val="107837194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9D18823-A4C9-324A-75F6-73563302163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0292422C-E685-23B5-1019-8C63974AFA1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F59297ED-4CEC-542F-AEDB-02765CAADA80}"/>
              </a:ext>
            </a:extLst>
          </p:cNvPr>
          <p:cNvSpPr>
            <a:spLocks noGrp="1" noChangeArrowheads="1"/>
          </p:cNvSpPr>
          <p:nvPr>
            <p:ph type="sldNum" sz="quarter" idx="12"/>
          </p:nvPr>
        </p:nvSpPr>
        <p:spPr>
          <a:ln/>
        </p:spPr>
        <p:txBody>
          <a:bodyPr/>
          <a:lstStyle>
            <a:lvl1pPr>
              <a:defRPr/>
            </a:lvl1pPr>
          </a:lstStyle>
          <a:p>
            <a:pPr>
              <a:defRPr/>
            </a:pPr>
            <a:fld id="{4CD63B5E-9D90-3E4D-83CB-3BCE87A5337B}" type="slidenum">
              <a:rPr lang="en-US" altLang="en-US"/>
              <a:pPr>
                <a:defRPr/>
              </a:pPr>
              <a:t>‹#›</a:t>
            </a:fld>
            <a:endParaRPr lang="en-US" altLang="en-US"/>
          </a:p>
        </p:txBody>
      </p:sp>
    </p:spTree>
    <p:extLst>
      <p:ext uri="{BB962C8B-B14F-4D97-AF65-F5344CB8AC3E}">
        <p14:creationId xmlns:p14="http://schemas.microsoft.com/office/powerpoint/2010/main" val="72234510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F4A8ABED-655C-EECC-BEF9-C98068D9226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1F152874-AA29-9A3A-9E9D-4C1C6DDC20D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005E6684-C90E-A6C4-C3AA-CA52D28A3645}"/>
              </a:ext>
            </a:extLst>
          </p:cNvPr>
          <p:cNvSpPr>
            <a:spLocks noGrp="1" noChangeArrowheads="1"/>
          </p:cNvSpPr>
          <p:nvPr>
            <p:ph type="sldNum" sz="quarter" idx="12"/>
          </p:nvPr>
        </p:nvSpPr>
        <p:spPr>
          <a:ln/>
        </p:spPr>
        <p:txBody>
          <a:bodyPr/>
          <a:lstStyle>
            <a:lvl1pPr>
              <a:defRPr/>
            </a:lvl1pPr>
          </a:lstStyle>
          <a:p>
            <a:pPr>
              <a:defRPr/>
            </a:pPr>
            <a:fld id="{B037AE54-2455-4648-9F03-1998D66990E7}" type="slidenum">
              <a:rPr lang="en-US" altLang="en-US"/>
              <a:pPr>
                <a:defRPr/>
              </a:pPr>
              <a:t>‹#›</a:t>
            </a:fld>
            <a:endParaRPr lang="en-US" altLang="en-US"/>
          </a:p>
        </p:txBody>
      </p:sp>
    </p:spTree>
    <p:extLst>
      <p:ext uri="{BB962C8B-B14F-4D97-AF65-F5344CB8AC3E}">
        <p14:creationId xmlns:p14="http://schemas.microsoft.com/office/powerpoint/2010/main" val="1500045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FC20FA7-567F-4C3C-DF2C-8D3F285D66C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9793EEA8-804F-D29C-B87C-0C4CD5981EC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70F870E3-AC7B-B006-4369-D432FFBAD081}"/>
              </a:ext>
            </a:extLst>
          </p:cNvPr>
          <p:cNvSpPr>
            <a:spLocks noGrp="1" noChangeArrowheads="1"/>
          </p:cNvSpPr>
          <p:nvPr>
            <p:ph type="sldNum" sz="quarter" idx="12"/>
          </p:nvPr>
        </p:nvSpPr>
        <p:spPr>
          <a:ln/>
        </p:spPr>
        <p:txBody>
          <a:bodyPr/>
          <a:lstStyle>
            <a:lvl1pPr>
              <a:defRPr/>
            </a:lvl1pPr>
          </a:lstStyle>
          <a:p>
            <a:pPr>
              <a:defRPr/>
            </a:pPr>
            <a:fld id="{8CD4B6C9-4DBD-D14C-AD52-B4AF4AA62A6B}" type="slidenum">
              <a:rPr lang="en-US" altLang="en-US"/>
              <a:pPr>
                <a:defRPr/>
              </a:pPr>
              <a:t>‹#›</a:t>
            </a:fld>
            <a:endParaRPr lang="en-US" altLang="en-US"/>
          </a:p>
        </p:txBody>
      </p:sp>
    </p:spTree>
    <p:extLst>
      <p:ext uri="{BB962C8B-B14F-4D97-AF65-F5344CB8AC3E}">
        <p14:creationId xmlns:p14="http://schemas.microsoft.com/office/powerpoint/2010/main" val="249811241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188AE618-AB2C-E196-329F-99DF5F98709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3D3C8200-B0B8-CFA9-C5D2-82DA8E71C83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D6C77060-39C0-57C2-A93D-C30A8EA040A6}"/>
              </a:ext>
            </a:extLst>
          </p:cNvPr>
          <p:cNvSpPr>
            <a:spLocks noGrp="1" noChangeArrowheads="1"/>
          </p:cNvSpPr>
          <p:nvPr>
            <p:ph type="sldNum" sz="quarter" idx="12"/>
          </p:nvPr>
        </p:nvSpPr>
        <p:spPr>
          <a:ln/>
        </p:spPr>
        <p:txBody>
          <a:bodyPr/>
          <a:lstStyle>
            <a:lvl1pPr>
              <a:defRPr/>
            </a:lvl1pPr>
          </a:lstStyle>
          <a:p>
            <a:pPr>
              <a:defRPr/>
            </a:pPr>
            <a:fld id="{BFC02CA8-968D-CB4E-B144-5534727DFBC3}" type="slidenum">
              <a:rPr lang="en-US" altLang="en-US"/>
              <a:pPr>
                <a:defRPr/>
              </a:pPr>
              <a:t>‹#›</a:t>
            </a:fld>
            <a:endParaRPr lang="en-US" altLang="en-US"/>
          </a:p>
        </p:txBody>
      </p:sp>
    </p:spTree>
    <p:extLst>
      <p:ext uri="{BB962C8B-B14F-4D97-AF65-F5344CB8AC3E}">
        <p14:creationId xmlns:p14="http://schemas.microsoft.com/office/powerpoint/2010/main" val="325015728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ED1E5A7B-4884-1B75-E429-ECC1CD65EE2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7AB74B4C-10B8-7B17-E8B7-9358CFD4E84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19AF8919-5538-5437-B887-F341C3843089}"/>
              </a:ext>
            </a:extLst>
          </p:cNvPr>
          <p:cNvSpPr>
            <a:spLocks noGrp="1" noChangeArrowheads="1"/>
          </p:cNvSpPr>
          <p:nvPr>
            <p:ph type="sldNum" sz="quarter" idx="12"/>
          </p:nvPr>
        </p:nvSpPr>
        <p:spPr>
          <a:ln/>
        </p:spPr>
        <p:txBody>
          <a:bodyPr/>
          <a:lstStyle>
            <a:lvl1pPr>
              <a:defRPr/>
            </a:lvl1pPr>
          </a:lstStyle>
          <a:p>
            <a:pPr>
              <a:defRPr/>
            </a:pPr>
            <a:fld id="{7C78EAE1-A654-4D4C-AF24-DD5D45CCA799}" type="slidenum">
              <a:rPr lang="en-US" altLang="en-US"/>
              <a:pPr>
                <a:defRPr/>
              </a:pPr>
              <a:t>‹#›</a:t>
            </a:fld>
            <a:endParaRPr lang="en-US" altLang="en-US"/>
          </a:p>
        </p:txBody>
      </p:sp>
    </p:spTree>
    <p:extLst>
      <p:ext uri="{BB962C8B-B14F-4D97-AF65-F5344CB8AC3E}">
        <p14:creationId xmlns:p14="http://schemas.microsoft.com/office/powerpoint/2010/main" val="327596440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BC558F7-0E37-4574-C3FD-CF66E50AD10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73DA11EB-5363-E5E2-4BF7-8B27339C121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B50ED03A-0ACF-8A98-2C74-D196FBC69C04}"/>
              </a:ext>
            </a:extLst>
          </p:cNvPr>
          <p:cNvSpPr>
            <a:spLocks noGrp="1" noChangeArrowheads="1"/>
          </p:cNvSpPr>
          <p:nvPr>
            <p:ph type="sldNum" sz="quarter" idx="12"/>
          </p:nvPr>
        </p:nvSpPr>
        <p:spPr>
          <a:ln/>
        </p:spPr>
        <p:txBody>
          <a:bodyPr/>
          <a:lstStyle>
            <a:lvl1pPr>
              <a:defRPr/>
            </a:lvl1pPr>
          </a:lstStyle>
          <a:p>
            <a:pPr>
              <a:defRPr/>
            </a:pPr>
            <a:fld id="{0923DFB5-15E6-D848-BB0E-E365171CC7F8}" type="slidenum">
              <a:rPr lang="en-US" altLang="en-US"/>
              <a:pPr>
                <a:defRPr/>
              </a:pPr>
              <a:t>‹#›</a:t>
            </a:fld>
            <a:endParaRPr lang="en-US" altLang="en-US"/>
          </a:p>
        </p:txBody>
      </p:sp>
    </p:spTree>
    <p:extLst>
      <p:ext uri="{BB962C8B-B14F-4D97-AF65-F5344CB8AC3E}">
        <p14:creationId xmlns:p14="http://schemas.microsoft.com/office/powerpoint/2010/main" val="212345179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BD8516E3-9189-B57F-47B2-A8208ED89FA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8EDA4F9B-3F2B-539E-3608-A56C94A34A7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914A835E-A464-941B-EBF3-D098D4AF9665}"/>
              </a:ext>
            </a:extLst>
          </p:cNvPr>
          <p:cNvSpPr>
            <a:spLocks noGrp="1" noChangeArrowheads="1"/>
          </p:cNvSpPr>
          <p:nvPr>
            <p:ph type="sldNum" sz="quarter" idx="12"/>
          </p:nvPr>
        </p:nvSpPr>
        <p:spPr>
          <a:ln/>
        </p:spPr>
        <p:txBody>
          <a:bodyPr/>
          <a:lstStyle>
            <a:lvl1pPr>
              <a:defRPr/>
            </a:lvl1pPr>
          </a:lstStyle>
          <a:p>
            <a:pPr>
              <a:defRPr/>
            </a:pPr>
            <a:fld id="{FC2DA30F-556D-1B4E-962C-B76EEE46F00E}" type="slidenum">
              <a:rPr lang="en-US" altLang="en-US"/>
              <a:pPr>
                <a:defRPr/>
              </a:pPr>
              <a:t>‹#›</a:t>
            </a:fld>
            <a:endParaRPr lang="en-US" altLang="en-US"/>
          </a:p>
        </p:txBody>
      </p:sp>
    </p:spTree>
    <p:extLst>
      <p:ext uri="{BB962C8B-B14F-4D97-AF65-F5344CB8AC3E}">
        <p14:creationId xmlns:p14="http://schemas.microsoft.com/office/powerpoint/2010/main" val="21294136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1D0686E2-5ACF-9D02-5BF7-A3F3486D495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B776C371-42B9-F023-BD06-C0F15F509A1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C980D620-56F0-F659-1B3F-83BC3387A5AD}"/>
              </a:ext>
            </a:extLst>
          </p:cNvPr>
          <p:cNvSpPr>
            <a:spLocks noGrp="1" noChangeArrowheads="1"/>
          </p:cNvSpPr>
          <p:nvPr>
            <p:ph type="sldNum" sz="quarter" idx="12"/>
          </p:nvPr>
        </p:nvSpPr>
        <p:spPr>
          <a:ln/>
        </p:spPr>
        <p:txBody>
          <a:bodyPr/>
          <a:lstStyle>
            <a:lvl1pPr>
              <a:defRPr/>
            </a:lvl1pPr>
          </a:lstStyle>
          <a:p>
            <a:pPr>
              <a:defRPr/>
            </a:pPr>
            <a:fld id="{0E3C7A75-9F01-BC4D-BEAD-E865A955BA25}" type="slidenum">
              <a:rPr lang="en-US" altLang="en-US"/>
              <a:pPr>
                <a:defRPr/>
              </a:pPr>
              <a:t>‹#›</a:t>
            </a:fld>
            <a:endParaRPr lang="en-US" altLang="en-US"/>
          </a:p>
        </p:txBody>
      </p:sp>
    </p:spTree>
    <p:extLst>
      <p:ext uri="{BB962C8B-B14F-4D97-AF65-F5344CB8AC3E}">
        <p14:creationId xmlns:p14="http://schemas.microsoft.com/office/powerpoint/2010/main" val="9799022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294AD79-AB7F-BDF7-8A1F-6E6EDFC7216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225F9F0B-C9D0-E9F4-E404-CEA1FB021CC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38ED729-12AA-9ABA-EAE1-BB6E0B39699D}"/>
              </a:ext>
            </a:extLst>
          </p:cNvPr>
          <p:cNvSpPr>
            <a:spLocks noGrp="1" noChangeArrowheads="1"/>
          </p:cNvSpPr>
          <p:nvPr>
            <p:ph type="sldNum" sz="quarter" idx="12"/>
          </p:nvPr>
        </p:nvSpPr>
        <p:spPr>
          <a:ln/>
        </p:spPr>
        <p:txBody>
          <a:bodyPr/>
          <a:lstStyle>
            <a:lvl1pPr>
              <a:defRPr/>
            </a:lvl1pPr>
          </a:lstStyle>
          <a:p>
            <a:pPr>
              <a:defRPr/>
            </a:pPr>
            <a:fld id="{26E7C9DB-09EB-F848-A6AB-6FD30E50FDFF}" type="slidenum">
              <a:rPr lang="en-US" altLang="en-US"/>
              <a:pPr>
                <a:defRPr/>
              </a:pPr>
              <a:t>‹#›</a:t>
            </a:fld>
            <a:endParaRPr lang="en-US" altLang="en-US"/>
          </a:p>
        </p:txBody>
      </p:sp>
    </p:spTree>
    <p:extLst>
      <p:ext uri="{BB962C8B-B14F-4D97-AF65-F5344CB8AC3E}">
        <p14:creationId xmlns:p14="http://schemas.microsoft.com/office/powerpoint/2010/main" val="309510013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2544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2544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6BDCE99-5787-5F95-411F-D47CDA2477D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D224DD0-388D-4337-A833-2A5F56FE9E2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A1D3B2CB-6BD1-A82D-C971-951A1582D0BE}"/>
              </a:ext>
            </a:extLst>
          </p:cNvPr>
          <p:cNvSpPr>
            <a:spLocks noGrp="1" noChangeArrowheads="1"/>
          </p:cNvSpPr>
          <p:nvPr>
            <p:ph type="sldNum" sz="quarter" idx="12"/>
          </p:nvPr>
        </p:nvSpPr>
        <p:spPr>
          <a:ln/>
        </p:spPr>
        <p:txBody>
          <a:bodyPr/>
          <a:lstStyle>
            <a:lvl1pPr>
              <a:defRPr/>
            </a:lvl1pPr>
          </a:lstStyle>
          <a:p>
            <a:pPr>
              <a:defRPr/>
            </a:pPr>
            <a:fld id="{A521B6D9-289D-F24C-BD16-CCD133776D11}" type="slidenum">
              <a:rPr lang="en-US" altLang="en-US"/>
              <a:pPr>
                <a:defRPr/>
              </a:pPr>
              <a:t>‹#›</a:t>
            </a:fld>
            <a:endParaRPr lang="en-US" altLang="en-US"/>
          </a:p>
        </p:txBody>
      </p:sp>
    </p:spTree>
    <p:extLst>
      <p:ext uri="{BB962C8B-B14F-4D97-AF65-F5344CB8AC3E}">
        <p14:creationId xmlns:p14="http://schemas.microsoft.com/office/powerpoint/2010/main" val="3068039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A0E52836-F1DA-BE2F-8A57-ACF5750413E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A64FE445-948A-CC69-0C28-112A44B219D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0101C37D-1998-68B3-5AA8-02ECDAC2B01F}"/>
              </a:ext>
            </a:extLst>
          </p:cNvPr>
          <p:cNvSpPr>
            <a:spLocks noGrp="1" noChangeArrowheads="1"/>
          </p:cNvSpPr>
          <p:nvPr>
            <p:ph type="sldNum" sz="quarter" idx="12"/>
          </p:nvPr>
        </p:nvSpPr>
        <p:spPr>
          <a:ln/>
        </p:spPr>
        <p:txBody>
          <a:bodyPr/>
          <a:lstStyle>
            <a:lvl1pPr>
              <a:defRPr/>
            </a:lvl1pPr>
          </a:lstStyle>
          <a:p>
            <a:pPr>
              <a:defRPr/>
            </a:pPr>
            <a:fld id="{0A63EA25-68AD-F24E-A0C4-BD4EC3B35771}" type="slidenum">
              <a:rPr lang="en-US" altLang="en-US"/>
              <a:pPr>
                <a:defRPr/>
              </a:pPr>
              <a:t>‹#›</a:t>
            </a:fld>
            <a:endParaRPr lang="en-US" altLang="en-US"/>
          </a:p>
        </p:txBody>
      </p:sp>
    </p:spTree>
    <p:extLst>
      <p:ext uri="{BB962C8B-B14F-4D97-AF65-F5344CB8AC3E}">
        <p14:creationId xmlns:p14="http://schemas.microsoft.com/office/powerpoint/2010/main" val="310493784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25447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A17D3713-4309-C75D-42B8-1127FAE11EA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3F57C4DB-7CF7-7A86-271D-96AD3FE528D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A587D058-73C4-1B29-C9F6-E6101F0644A8}"/>
              </a:ext>
            </a:extLst>
          </p:cNvPr>
          <p:cNvSpPr>
            <a:spLocks noGrp="1" noChangeArrowheads="1"/>
          </p:cNvSpPr>
          <p:nvPr>
            <p:ph type="sldNum" sz="quarter" idx="12"/>
          </p:nvPr>
        </p:nvSpPr>
        <p:spPr>
          <a:ln/>
        </p:spPr>
        <p:txBody>
          <a:bodyPr/>
          <a:lstStyle>
            <a:lvl1pPr>
              <a:defRPr/>
            </a:lvl1pPr>
          </a:lstStyle>
          <a:p>
            <a:pPr>
              <a:defRPr/>
            </a:pPr>
            <a:fld id="{AED027A0-B85A-074A-B55B-C2187CE4B4CE}" type="slidenum">
              <a:rPr lang="en-US" altLang="en-US"/>
              <a:pPr>
                <a:defRPr/>
              </a:pPr>
              <a:t>‹#›</a:t>
            </a:fld>
            <a:endParaRPr lang="en-US" altLang="en-US"/>
          </a:p>
        </p:txBody>
      </p:sp>
    </p:spTree>
    <p:extLst>
      <p:ext uri="{BB962C8B-B14F-4D97-AF65-F5344CB8AC3E}">
        <p14:creationId xmlns:p14="http://schemas.microsoft.com/office/powerpoint/2010/main" val="11078555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D4B11027-5D8F-6478-DC06-275AC9C3AB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5570" name="Rectangle 2"/>
          <p:cNvSpPr>
            <a:spLocks noGrp="1" noChangeArrowheads="1"/>
          </p:cNvSpPr>
          <p:nvPr>
            <p:ph type="ctrTitle"/>
          </p:nvPr>
        </p:nvSpPr>
        <p:spPr>
          <a:xfrm>
            <a:off x="685800" y="2130425"/>
            <a:ext cx="7772400" cy="1470025"/>
          </a:xfrm>
        </p:spPr>
        <p:txBody>
          <a:bodyPr/>
          <a:lstStyle>
            <a:lvl1pPr>
              <a:defRPr sz="3600"/>
            </a:lvl1pPr>
          </a:lstStyle>
          <a:p>
            <a:pPr lvl="0"/>
            <a:r>
              <a:rPr lang="en-US" altLang="en-US" noProof="0"/>
              <a:t>Click to edit Master title style</a:t>
            </a:r>
          </a:p>
        </p:txBody>
      </p:sp>
      <p:sp>
        <p:nvSpPr>
          <p:cNvPr id="365571" name="Rectangle 3"/>
          <p:cNvSpPr>
            <a:spLocks noGrp="1" noChangeArrowheads="1"/>
          </p:cNvSpPr>
          <p:nvPr>
            <p:ph type="subTitle" idx="1"/>
          </p:nvPr>
        </p:nvSpPr>
        <p:spPr>
          <a:xfrm>
            <a:off x="1371600" y="3886200"/>
            <a:ext cx="6400800" cy="1752600"/>
          </a:xfrm>
        </p:spPr>
        <p:txBody>
          <a:bodyPr/>
          <a:lstStyle>
            <a:lvl1pPr marL="0" indent="0" algn="ctr">
              <a:buFontTx/>
              <a:buNone/>
              <a:defRPr sz="1800"/>
            </a:lvl1pPr>
          </a:lstStyle>
          <a:p>
            <a:pPr lvl="0"/>
            <a:r>
              <a:rPr lang="en-US" altLang="en-US" noProof="0"/>
              <a:t>Click to edit Master subtitle style</a:t>
            </a:r>
          </a:p>
        </p:txBody>
      </p:sp>
      <p:sp>
        <p:nvSpPr>
          <p:cNvPr id="3" name="Rectangle 4">
            <a:extLst>
              <a:ext uri="{FF2B5EF4-FFF2-40B4-BE49-F238E27FC236}">
                <a16:creationId xmlns:a16="http://schemas.microsoft.com/office/drawing/2014/main" id="{0D784438-5960-F218-EE22-34CBFD8E2CF0}"/>
              </a:ext>
            </a:extLst>
          </p:cNvPr>
          <p:cNvSpPr>
            <a:spLocks noGrp="1" noChangeArrowheads="1"/>
          </p:cNvSpPr>
          <p:nvPr>
            <p:ph type="dt" sz="half" idx="10"/>
          </p:nvPr>
        </p:nvSpPr>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836676CF-AD74-7A83-7C39-82E17D749EDB}"/>
              </a:ext>
            </a:extLst>
          </p:cNvPr>
          <p:cNvSpPr>
            <a:spLocks noGrp="1" noChangeArrowheads="1"/>
          </p:cNvSpPr>
          <p:nvPr>
            <p:ph type="ftr" sz="quarter" idx="11"/>
          </p:nvPr>
        </p:nvSpPr>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BC22F3E5-8CE9-A9EA-7A50-C7B18CE6DD3E}"/>
              </a:ext>
            </a:extLst>
          </p:cNvPr>
          <p:cNvSpPr>
            <a:spLocks noGrp="1" noChangeArrowheads="1"/>
          </p:cNvSpPr>
          <p:nvPr>
            <p:ph type="sldNum" sz="quarter" idx="12"/>
          </p:nvPr>
        </p:nvSpPr>
        <p:spPr/>
        <p:txBody>
          <a:bodyPr/>
          <a:lstStyle>
            <a:lvl1pPr>
              <a:defRPr/>
            </a:lvl1pPr>
          </a:lstStyle>
          <a:p>
            <a:pPr>
              <a:defRPr/>
            </a:pPr>
            <a:fld id="{BA072072-513F-EA4A-9AF4-7D1AE985DC81}" type="slidenum">
              <a:rPr lang="en-US" altLang="en-US"/>
              <a:pPr>
                <a:defRPr/>
              </a:pPr>
              <a:t>‹#›</a:t>
            </a:fld>
            <a:endParaRPr lang="en-US" altLang="en-US"/>
          </a:p>
        </p:txBody>
      </p:sp>
    </p:spTree>
    <p:extLst>
      <p:ext uri="{BB962C8B-B14F-4D97-AF65-F5344CB8AC3E}">
        <p14:creationId xmlns:p14="http://schemas.microsoft.com/office/powerpoint/2010/main" val="392579615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03D70E8-1652-E403-37CA-D912F4124E3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3F6B7C7E-D949-BC3C-3A49-39FA485B3C3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0727CAA9-4FF1-2A36-39A2-CDA298D68992}"/>
              </a:ext>
            </a:extLst>
          </p:cNvPr>
          <p:cNvSpPr>
            <a:spLocks noGrp="1" noChangeArrowheads="1"/>
          </p:cNvSpPr>
          <p:nvPr>
            <p:ph type="sldNum" sz="quarter" idx="12"/>
          </p:nvPr>
        </p:nvSpPr>
        <p:spPr>
          <a:ln/>
        </p:spPr>
        <p:txBody>
          <a:bodyPr/>
          <a:lstStyle>
            <a:lvl1pPr>
              <a:defRPr/>
            </a:lvl1pPr>
          </a:lstStyle>
          <a:p>
            <a:pPr>
              <a:defRPr/>
            </a:pPr>
            <a:fld id="{754D67BB-FED3-1C49-B29D-4408C5503E81}" type="slidenum">
              <a:rPr lang="en-US" altLang="en-US"/>
              <a:pPr>
                <a:defRPr/>
              </a:pPr>
              <a:t>‹#›</a:t>
            </a:fld>
            <a:endParaRPr lang="en-US" altLang="en-US"/>
          </a:p>
        </p:txBody>
      </p:sp>
    </p:spTree>
    <p:extLst>
      <p:ext uri="{BB962C8B-B14F-4D97-AF65-F5344CB8AC3E}">
        <p14:creationId xmlns:p14="http://schemas.microsoft.com/office/powerpoint/2010/main" val="211983034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8D219C58-5300-259E-DA34-658088E2D73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82536AF4-EE10-13F2-4A6E-0A2D707DC60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87009ED9-FF9C-8AC5-7555-9EC965F24CC2}"/>
              </a:ext>
            </a:extLst>
          </p:cNvPr>
          <p:cNvSpPr>
            <a:spLocks noGrp="1" noChangeArrowheads="1"/>
          </p:cNvSpPr>
          <p:nvPr>
            <p:ph type="sldNum" sz="quarter" idx="12"/>
          </p:nvPr>
        </p:nvSpPr>
        <p:spPr>
          <a:ln/>
        </p:spPr>
        <p:txBody>
          <a:bodyPr/>
          <a:lstStyle>
            <a:lvl1pPr>
              <a:defRPr/>
            </a:lvl1pPr>
          </a:lstStyle>
          <a:p>
            <a:pPr>
              <a:defRPr/>
            </a:pPr>
            <a:fld id="{2AA3B9B9-3EBB-BE47-99C4-59C34C93BC4D}" type="slidenum">
              <a:rPr lang="en-US" altLang="en-US"/>
              <a:pPr>
                <a:defRPr/>
              </a:pPr>
              <a:t>‹#›</a:t>
            </a:fld>
            <a:endParaRPr lang="en-US" altLang="en-US"/>
          </a:p>
        </p:txBody>
      </p:sp>
    </p:spTree>
    <p:extLst>
      <p:ext uri="{BB962C8B-B14F-4D97-AF65-F5344CB8AC3E}">
        <p14:creationId xmlns:p14="http://schemas.microsoft.com/office/powerpoint/2010/main" val="353583199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121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9365904F-29C9-DDB9-4565-EB8498FC009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EDD13260-F354-E39A-43B4-FF6887C73E4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05D48C4B-6905-6A36-9298-8857FA6D2461}"/>
              </a:ext>
            </a:extLst>
          </p:cNvPr>
          <p:cNvSpPr>
            <a:spLocks noGrp="1" noChangeArrowheads="1"/>
          </p:cNvSpPr>
          <p:nvPr>
            <p:ph type="sldNum" sz="quarter" idx="12"/>
          </p:nvPr>
        </p:nvSpPr>
        <p:spPr>
          <a:ln/>
        </p:spPr>
        <p:txBody>
          <a:bodyPr/>
          <a:lstStyle>
            <a:lvl1pPr>
              <a:defRPr/>
            </a:lvl1pPr>
          </a:lstStyle>
          <a:p>
            <a:pPr>
              <a:defRPr/>
            </a:pPr>
            <a:fld id="{4124171D-7927-2242-8C13-41DBC9F5F4CF}" type="slidenum">
              <a:rPr lang="en-US" altLang="en-US"/>
              <a:pPr>
                <a:defRPr/>
              </a:pPr>
              <a:t>‹#›</a:t>
            </a:fld>
            <a:endParaRPr lang="en-US" altLang="en-US"/>
          </a:p>
        </p:txBody>
      </p:sp>
    </p:spTree>
    <p:extLst>
      <p:ext uri="{BB962C8B-B14F-4D97-AF65-F5344CB8AC3E}">
        <p14:creationId xmlns:p14="http://schemas.microsoft.com/office/powerpoint/2010/main" val="11540961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736AA996-6AC8-C889-AF0A-C66628342B6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ECF49BF6-C254-62CE-9C93-6A8E9F317B1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B015B48F-5008-896B-BC9F-D136D64B450C}"/>
              </a:ext>
            </a:extLst>
          </p:cNvPr>
          <p:cNvSpPr>
            <a:spLocks noGrp="1" noChangeArrowheads="1"/>
          </p:cNvSpPr>
          <p:nvPr>
            <p:ph type="sldNum" sz="quarter" idx="12"/>
          </p:nvPr>
        </p:nvSpPr>
        <p:spPr>
          <a:ln/>
        </p:spPr>
        <p:txBody>
          <a:bodyPr/>
          <a:lstStyle>
            <a:lvl1pPr>
              <a:defRPr/>
            </a:lvl1pPr>
          </a:lstStyle>
          <a:p>
            <a:pPr>
              <a:defRPr/>
            </a:pPr>
            <a:fld id="{B4F29740-87C3-D146-ADB7-029DEF5281B0}" type="slidenum">
              <a:rPr lang="en-US" altLang="en-US"/>
              <a:pPr>
                <a:defRPr/>
              </a:pPr>
              <a:t>‹#›</a:t>
            </a:fld>
            <a:endParaRPr lang="en-US" altLang="en-US"/>
          </a:p>
        </p:txBody>
      </p:sp>
    </p:spTree>
    <p:extLst>
      <p:ext uri="{BB962C8B-B14F-4D97-AF65-F5344CB8AC3E}">
        <p14:creationId xmlns:p14="http://schemas.microsoft.com/office/powerpoint/2010/main" val="32466918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715EA367-1E41-F1A5-3E88-7CB3397307A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C55CF25E-E10B-69CF-564C-B85FF420CAE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AD3B2629-D9F4-D496-4A91-8015FE4A81C8}"/>
              </a:ext>
            </a:extLst>
          </p:cNvPr>
          <p:cNvSpPr>
            <a:spLocks noGrp="1" noChangeArrowheads="1"/>
          </p:cNvSpPr>
          <p:nvPr>
            <p:ph type="sldNum" sz="quarter" idx="12"/>
          </p:nvPr>
        </p:nvSpPr>
        <p:spPr>
          <a:ln/>
        </p:spPr>
        <p:txBody>
          <a:bodyPr/>
          <a:lstStyle>
            <a:lvl1pPr>
              <a:defRPr/>
            </a:lvl1pPr>
          </a:lstStyle>
          <a:p>
            <a:pPr>
              <a:defRPr/>
            </a:pPr>
            <a:fld id="{03379E60-A08A-B147-BC4F-BC944DC00E27}" type="slidenum">
              <a:rPr lang="en-US" altLang="en-US"/>
              <a:pPr>
                <a:defRPr/>
              </a:pPr>
              <a:t>‹#›</a:t>
            </a:fld>
            <a:endParaRPr lang="en-US" altLang="en-US"/>
          </a:p>
        </p:txBody>
      </p:sp>
    </p:spTree>
    <p:extLst>
      <p:ext uri="{BB962C8B-B14F-4D97-AF65-F5344CB8AC3E}">
        <p14:creationId xmlns:p14="http://schemas.microsoft.com/office/powerpoint/2010/main" val="78526398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2FB7BA9-4114-5795-55F9-E9A1A702FA7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273D7D1C-743C-8848-57E7-2CE37B60995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3848912D-FAF8-5691-9D98-D19F1AD3E9F7}"/>
              </a:ext>
            </a:extLst>
          </p:cNvPr>
          <p:cNvSpPr>
            <a:spLocks noGrp="1" noChangeArrowheads="1"/>
          </p:cNvSpPr>
          <p:nvPr>
            <p:ph type="sldNum" sz="quarter" idx="12"/>
          </p:nvPr>
        </p:nvSpPr>
        <p:spPr>
          <a:ln/>
        </p:spPr>
        <p:txBody>
          <a:bodyPr/>
          <a:lstStyle>
            <a:lvl1pPr>
              <a:defRPr/>
            </a:lvl1pPr>
          </a:lstStyle>
          <a:p>
            <a:pPr>
              <a:defRPr/>
            </a:pPr>
            <a:fld id="{D707CB3C-9B9A-9B4A-8FA7-EF2E15D5B06C}" type="slidenum">
              <a:rPr lang="en-US" altLang="en-US"/>
              <a:pPr>
                <a:defRPr/>
              </a:pPr>
              <a:t>‹#›</a:t>
            </a:fld>
            <a:endParaRPr lang="en-US" altLang="en-US"/>
          </a:p>
        </p:txBody>
      </p:sp>
    </p:spTree>
    <p:extLst>
      <p:ext uri="{BB962C8B-B14F-4D97-AF65-F5344CB8AC3E}">
        <p14:creationId xmlns:p14="http://schemas.microsoft.com/office/powerpoint/2010/main" val="371299245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C892673F-B3E4-A1DF-C33F-322611F4D16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5A0E4F6E-E098-F7E8-20D2-6D81A5AFECB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A876AE8A-47C4-8D1A-2A38-C8A1B1323648}"/>
              </a:ext>
            </a:extLst>
          </p:cNvPr>
          <p:cNvSpPr>
            <a:spLocks noGrp="1" noChangeArrowheads="1"/>
          </p:cNvSpPr>
          <p:nvPr>
            <p:ph type="sldNum" sz="quarter" idx="12"/>
          </p:nvPr>
        </p:nvSpPr>
        <p:spPr>
          <a:ln/>
        </p:spPr>
        <p:txBody>
          <a:bodyPr/>
          <a:lstStyle>
            <a:lvl1pPr>
              <a:defRPr/>
            </a:lvl1pPr>
          </a:lstStyle>
          <a:p>
            <a:pPr>
              <a:defRPr/>
            </a:pPr>
            <a:fld id="{31398BFD-2C0A-6347-8E61-0FB6BB0BF733}" type="slidenum">
              <a:rPr lang="en-US" altLang="en-US"/>
              <a:pPr>
                <a:defRPr/>
              </a:pPr>
              <a:t>‹#›</a:t>
            </a:fld>
            <a:endParaRPr lang="en-US" altLang="en-US"/>
          </a:p>
        </p:txBody>
      </p:sp>
    </p:spTree>
    <p:extLst>
      <p:ext uri="{BB962C8B-B14F-4D97-AF65-F5344CB8AC3E}">
        <p14:creationId xmlns:p14="http://schemas.microsoft.com/office/powerpoint/2010/main" val="366122122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6B8F479D-941A-21C9-8218-E12685385CA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5BF89B8-B764-A7E2-BAA6-D55822B24E5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26AECA20-06C2-4436-D5B1-08398704B1DF}"/>
              </a:ext>
            </a:extLst>
          </p:cNvPr>
          <p:cNvSpPr>
            <a:spLocks noGrp="1" noChangeArrowheads="1"/>
          </p:cNvSpPr>
          <p:nvPr>
            <p:ph type="sldNum" sz="quarter" idx="12"/>
          </p:nvPr>
        </p:nvSpPr>
        <p:spPr>
          <a:ln/>
        </p:spPr>
        <p:txBody>
          <a:bodyPr/>
          <a:lstStyle>
            <a:lvl1pPr>
              <a:defRPr/>
            </a:lvl1pPr>
          </a:lstStyle>
          <a:p>
            <a:pPr>
              <a:defRPr/>
            </a:pPr>
            <a:fld id="{914BBA25-5D05-014E-87F1-0C8F168FB9E7}" type="slidenum">
              <a:rPr lang="en-US" altLang="en-US"/>
              <a:pPr>
                <a:defRPr/>
              </a:pPr>
              <a:t>‹#›</a:t>
            </a:fld>
            <a:endParaRPr lang="en-US" altLang="en-US"/>
          </a:p>
        </p:txBody>
      </p:sp>
    </p:spTree>
    <p:extLst>
      <p:ext uri="{BB962C8B-B14F-4D97-AF65-F5344CB8AC3E}">
        <p14:creationId xmlns:p14="http://schemas.microsoft.com/office/powerpoint/2010/main" val="1029891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13" Type="http://schemas.openxmlformats.org/officeDocument/2006/relationships/image" Target="../media/image1.jpeg"/><Relationship Id="rId18" Type="http://schemas.openxmlformats.org/officeDocument/2006/relationships/slide" Target="../slides/slide156.xml"/><Relationship Id="rId26" Type="http://schemas.openxmlformats.org/officeDocument/2006/relationships/slide" Target="../slides/slide199.xml"/><Relationship Id="rId21" Type="http://schemas.openxmlformats.org/officeDocument/2006/relationships/slide" Target="../slides/slide170.xml"/><Relationship Id="rId34" Type="http://schemas.openxmlformats.org/officeDocument/2006/relationships/slide" Target="../slides/slide252.xml"/><Relationship Id="rId7" Type="http://schemas.openxmlformats.org/officeDocument/2006/relationships/slideLayout" Target="../slideLayouts/slideLayout108.xml"/><Relationship Id="rId12" Type="http://schemas.openxmlformats.org/officeDocument/2006/relationships/theme" Target="../theme/theme10.xml"/><Relationship Id="rId17" Type="http://schemas.openxmlformats.org/officeDocument/2006/relationships/slide" Target="../slides/slide165.xml"/><Relationship Id="rId25" Type="http://schemas.openxmlformats.org/officeDocument/2006/relationships/slide" Target="../slides/slide193.xml"/><Relationship Id="rId33" Type="http://schemas.openxmlformats.org/officeDocument/2006/relationships/slide" Target="../slides/slide264.xml"/><Relationship Id="rId2" Type="http://schemas.openxmlformats.org/officeDocument/2006/relationships/slideLayout" Target="../slideLayouts/slideLayout103.xml"/><Relationship Id="rId16" Type="http://schemas.openxmlformats.org/officeDocument/2006/relationships/slide" Target="../slides/slide155.xml"/><Relationship Id="rId20" Type="http://schemas.openxmlformats.org/officeDocument/2006/relationships/slide" Target="../slides/slide240.xml"/><Relationship Id="rId29" Type="http://schemas.openxmlformats.org/officeDocument/2006/relationships/slide" Target="../slides/slide216.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24" Type="http://schemas.openxmlformats.org/officeDocument/2006/relationships/slide" Target="../slides/slide187.xml"/><Relationship Id="rId32" Type="http://schemas.openxmlformats.org/officeDocument/2006/relationships/slide" Target="../slides/slide234.xml"/><Relationship Id="rId37" Type="http://schemas.openxmlformats.org/officeDocument/2006/relationships/slide" Target="../slides/slide246.xml"/><Relationship Id="rId5" Type="http://schemas.openxmlformats.org/officeDocument/2006/relationships/slideLayout" Target="../slideLayouts/slideLayout106.xml"/><Relationship Id="rId15" Type="http://schemas.openxmlformats.org/officeDocument/2006/relationships/slide" Target="../slides/slide11.xml"/><Relationship Id="rId23" Type="http://schemas.openxmlformats.org/officeDocument/2006/relationships/slide" Target="../slides/slide181.xml"/><Relationship Id="rId28" Type="http://schemas.openxmlformats.org/officeDocument/2006/relationships/slide" Target="../slides/slide210.xml"/><Relationship Id="rId36" Type="http://schemas.openxmlformats.org/officeDocument/2006/relationships/slide" Target="../slides/slide270.xml"/><Relationship Id="rId10" Type="http://schemas.openxmlformats.org/officeDocument/2006/relationships/slideLayout" Target="../slideLayouts/slideLayout111.xml"/><Relationship Id="rId19" Type="http://schemas.openxmlformats.org/officeDocument/2006/relationships/slide" Target="../slides/slide160.xml"/><Relationship Id="rId31" Type="http://schemas.openxmlformats.org/officeDocument/2006/relationships/slide" Target="../slides/slide228.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 Target="../slides/slide10.xml"/><Relationship Id="rId22" Type="http://schemas.openxmlformats.org/officeDocument/2006/relationships/slide" Target="../slides/slide175.xml"/><Relationship Id="rId27" Type="http://schemas.openxmlformats.org/officeDocument/2006/relationships/slide" Target="../slides/slide204.xml"/><Relationship Id="rId30" Type="http://schemas.openxmlformats.org/officeDocument/2006/relationships/slide" Target="../slides/slide222.xml"/><Relationship Id="rId35" Type="http://schemas.openxmlformats.org/officeDocument/2006/relationships/slide" Target="../slides/slide258.xml"/><Relationship Id="rId8" Type="http://schemas.openxmlformats.org/officeDocument/2006/relationships/slideLayout" Target="../slideLayouts/slideLayout109.xml"/><Relationship Id="rId3" Type="http://schemas.openxmlformats.org/officeDocument/2006/relationships/slideLayout" Target="../slideLayouts/slideLayout10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image" Target="../media/image1.jpeg"/><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1.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image" Target="../media/image1.jpeg"/><Relationship Id="rId18" Type="http://schemas.openxmlformats.org/officeDocument/2006/relationships/slide" Target="../slides/slide277.xml"/><Relationship Id="rId26" Type="http://schemas.openxmlformats.org/officeDocument/2006/relationships/slide" Target="../slides/slide287.xml"/><Relationship Id="rId3" Type="http://schemas.openxmlformats.org/officeDocument/2006/relationships/slideLayout" Target="../slideLayouts/slideLayout126.xml"/><Relationship Id="rId21" Type="http://schemas.openxmlformats.org/officeDocument/2006/relationships/slide" Target="../slides/slide280.xml"/><Relationship Id="rId7" Type="http://schemas.openxmlformats.org/officeDocument/2006/relationships/slideLayout" Target="../slideLayouts/slideLayout130.xml"/><Relationship Id="rId12" Type="http://schemas.openxmlformats.org/officeDocument/2006/relationships/theme" Target="../theme/theme12.xml"/><Relationship Id="rId17" Type="http://schemas.openxmlformats.org/officeDocument/2006/relationships/slide" Target="../slides/slide275.xml"/><Relationship Id="rId25" Type="http://schemas.openxmlformats.org/officeDocument/2006/relationships/slide" Target="../slides/slide286.xml"/><Relationship Id="rId2" Type="http://schemas.openxmlformats.org/officeDocument/2006/relationships/slideLayout" Target="../slideLayouts/slideLayout125.xml"/><Relationship Id="rId16" Type="http://schemas.openxmlformats.org/officeDocument/2006/relationships/slide" Target="../slides/slide274.xml"/><Relationship Id="rId20" Type="http://schemas.openxmlformats.org/officeDocument/2006/relationships/slide" Target="../slides/slide279.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24" Type="http://schemas.openxmlformats.org/officeDocument/2006/relationships/slide" Target="../slides/slide284.xml"/><Relationship Id="rId5" Type="http://schemas.openxmlformats.org/officeDocument/2006/relationships/slideLayout" Target="../slideLayouts/slideLayout128.xml"/><Relationship Id="rId15" Type="http://schemas.openxmlformats.org/officeDocument/2006/relationships/slide" Target="../slides/slide272.xml"/><Relationship Id="rId23" Type="http://schemas.openxmlformats.org/officeDocument/2006/relationships/slide" Target="../slides/slide282.xml"/><Relationship Id="rId10" Type="http://schemas.openxmlformats.org/officeDocument/2006/relationships/slideLayout" Target="../slideLayouts/slideLayout133.xml"/><Relationship Id="rId19" Type="http://schemas.openxmlformats.org/officeDocument/2006/relationships/slide" Target="../slides/slide278.xml"/><Relationship Id="rId4" Type="http://schemas.openxmlformats.org/officeDocument/2006/relationships/slideLayout" Target="../slideLayouts/slideLayout127.xml"/><Relationship Id="rId9" Type="http://schemas.openxmlformats.org/officeDocument/2006/relationships/slideLayout" Target="../slideLayouts/slideLayout132.xml"/><Relationship Id="rId14" Type="http://schemas.openxmlformats.org/officeDocument/2006/relationships/slide" Target="../slides/slide11.xml"/><Relationship Id="rId22" Type="http://schemas.openxmlformats.org/officeDocument/2006/relationships/slide" Target="../slides/slide28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2.xml"/><Relationship Id="rId13" Type="http://schemas.openxmlformats.org/officeDocument/2006/relationships/image" Target="../media/image1.jpeg"/><Relationship Id="rId18" Type="http://schemas.openxmlformats.org/officeDocument/2006/relationships/slide" Target="../slides/slide300.xml"/><Relationship Id="rId3" Type="http://schemas.openxmlformats.org/officeDocument/2006/relationships/slideLayout" Target="../slideLayouts/slideLayout137.xml"/><Relationship Id="rId21" Type="http://schemas.openxmlformats.org/officeDocument/2006/relationships/slide" Target="../slides/slide306.xml"/><Relationship Id="rId7" Type="http://schemas.openxmlformats.org/officeDocument/2006/relationships/slideLayout" Target="../slideLayouts/slideLayout141.xml"/><Relationship Id="rId12" Type="http://schemas.openxmlformats.org/officeDocument/2006/relationships/theme" Target="../theme/theme13.xml"/><Relationship Id="rId17" Type="http://schemas.openxmlformats.org/officeDocument/2006/relationships/slide" Target="../slides/slide299.xml"/><Relationship Id="rId2" Type="http://schemas.openxmlformats.org/officeDocument/2006/relationships/slideLayout" Target="../slideLayouts/slideLayout136.xml"/><Relationship Id="rId16" Type="http://schemas.openxmlformats.org/officeDocument/2006/relationships/slide" Target="../slides/slide290.xml"/><Relationship Id="rId20" Type="http://schemas.openxmlformats.org/officeDocument/2006/relationships/slide" Target="../slides/slide303.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5" Type="http://schemas.openxmlformats.org/officeDocument/2006/relationships/slideLayout" Target="../slideLayouts/slideLayout139.xml"/><Relationship Id="rId15" Type="http://schemas.openxmlformats.org/officeDocument/2006/relationships/slide" Target="../slides/slide289.xml"/><Relationship Id="rId23" Type="http://schemas.openxmlformats.org/officeDocument/2006/relationships/slide" Target="../slides/slide304.xml"/><Relationship Id="rId10" Type="http://schemas.openxmlformats.org/officeDocument/2006/relationships/slideLayout" Target="../slideLayouts/slideLayout144.xml"/><Relationship Id="rId19" Type="http://schemas.openxmlformats.org/officeDocument/2006/relationships/slide" Target="../slides/slide301.xml"/><Relationship Id="rId4" Type="http://schemas.openxmlformats.org/officeDocument/2006/relationships/slideLayout" Target="../slideLayouts/slideLayout138.xml"/><Relationship Id="rId9" Type="http://schemas.openxmlformats.org/officeDocument/2006/relationships/slideLayout" Target="../slideLayouts/slideLayout143.xml"/><Relationship Id="rId14" Type="http://schemas.openxmlformats.org/officeDocument/2006/relationships/slide" Target="../slides/slide11.xml"/><Relationship Id="rId22" Type="http://schemas.openxmlformats.org/officeDocument/2006/relationships/slide" Target="../slides/slide30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18" Type="http://schemas.openxmlformats.org/officeDocument/2006/relationships/slide" Target="../slides/slide10.xml"/><Relationship Id="rId3" Type="http://schemas.openxmlformats.org/officeDocument/2006/relationships/slideLayout" Target="../slideLayouts/slideLayout14.xml"/><Relationship Id="rId21" Type="http://schemas.openxmlformats.org/officeDocument/2006/relationships/slide" Target="../slides/slide19.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slide" Target="../slides/slide6.xml"/><Relationship Id="rId2" Type="http://schemas.openxmlformats.org/officeDocument/2006/relationships/slideLayout" Target="../slideLayouts/slideLayout13.xml"/><Relationship Id="rId16" Type="http://schemas.openxmlformats.org/officeDocument/2006/relationships/slide" Target="../slides/slide4.xml"/><Relationship Id="rId20" Type="http://schemas.openxmlformats.org/officeDocument/2006/relationships/slide" Target="../slides/slide14.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 Target="../slides/slide9.xml"/><Relationship Id="rId5" Type="http://schemas.openxmlformats.org/officeDocument/2006/relationships/slideLayout" Target="../slideLayouts/slideLayout16.xml"/><Relationship Id="rId15" Type="http://schemas.openxmlformats.org/officeDocument/2006/relationships/slide" Target="../slides/slide3.xml"/><Relationship Id="rId23" Type="http://schemas.openxmlformats.org/officeDocument/2006/relationships/slide" Target="../slides/slide21.xml"/><Relationship Id="rId10" Type="http://schemas.openxmlformats.org/officeDocument/2006/relationships/slideLayout" Target="../slideLayouts/slideLayout21.xml"/><Relationship Id="rId19" Type="http://schemas.openxmlformats.org/officeDocument/2006/relationships/slide" Target="../slides/slide13.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 Target="../slides/slide11.xml"/><Relationship Id="rId22" Type="http://schemas.openxmlformats.org/officeDocument/2006/relationships/slide" Target="../slides/slide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18" Type="http://schemas.openxmlformats.org/officeDocument/2006/relationships/slide" Target="../slides/slide33.xml"/><Relationship Id="rId3" Type="http://schemas.openxmlformats.org/officeDocument/2006/relationships/slideLayout" Target="../slideLayouts/slideLayout25.xml"/><Relationship Id="rId21" Type="http://schemas.openxmlformats.org/officeDocument/2006/relationships/slide" Target="../slides/slide50.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 Target="../slides/slide27.xml"/><Relationship Id="rId2" Type="http://schemas.openxmlformats.org/officeDocument/2006/relationships/slideLayout" Target="../slideLayouts/slideLayout24.xml"/><Relationship Id="rId16" Type="http://schemas.openxmlformats.org/officeDocument/2006/relationships/slide" Target="../slides/slide11.xml"/><Relationship Id="rId20" Type="http://schemas.openxmlformats.org/officeDocument/2006/relationships/slide" Target="../slides/slide45.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 Target="../slides/slide23.xml"/><Relationship Id="rId23" Type="http://schemas.openxmlformats.org/officeDocument/2006/relationships/slide" Target="../slides/slide24.xml"/><Relationship Id="rId10" Type="http://schemas.openxmlformats.org/officeDocument/2006/relationships/slideLayout" Target="../slideLayouts/slideLayout32.xml"/><Relationship Id="rId19" Type="http://schemas.openxmlformats.org/officeDocument/2006/relationships/slide" Target="../slides/slide40.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eg"/><Relationship Id="rId22" Type="http://schemas.openxmlformats.org/officeDocument/2006/relationships/slide" Target="../slides/slide5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eg"/><Relationship Id="rId18" Type="http://schemas.openxmlformats.org/officeDocument/2006/relationships/slide" Target="../slides/slide60.xml"/><Relationship Id="rId3" Type="http://schemas.openxmlformats.org/officeDocument/2006/relationships/slideLayout" Target="../slideLayouts/slideLayout37.xml"/><Relationship Id="rId21" Type="http://schemas.openxmlformats.org/officeDocument/2006/relationships/slide" Target="../slides/slide71.xml"/><Relationship Id="rId7" Type="http://schemas.openxmlformats.org/officeDocument/2006/relationships/slideLayout" Target="../slideLayouts/slideLayout41.xml"/><Relationship Id="rId12" Type="http://schemas.openxmlformats.org/officeDocument/2006/relationships/theme" Target="../theme/theme4.xml"/><Relationship Id="rId17" Type="http://schemas.openxmlformats.org/officeDocument/2006/relationships/slide" Target="../slides/slide56.xml"/><Relationship Id="rId2" Type="http://schemas.openxmlformats.org/officeDocument/2006/relationships/slideLayout" Target="../slideLayouts/slideLayout36.xml"/><Relationship Id="rId16" Type="http://schemas.openxmlformats.org/officeDocument/2006/relationships/slide" Target="../slides/slide55.xml"/><Relationship Id="rId20" Type="http://schemas.openxmlformats.org/officeDocument/2006/relationships/slide" Target="../slides/slide69.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 Target="../slides/slide11.xml"/><Relationship Id="rId10" Type="http://schemas.openxmlformats.org/officeDocument/2006/relationships/slideLayout" Target="../slideLayouts/slideLayout44.xml"/><Relationship Id="rId19" Type="http://schemas.openxmlformats.org/officeDocument/2006/relationships/slide" Target="../slides/slide66.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 Target="../slides/slide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eg"/><Relationship Id="rId18" Type="http://schemas.openxmlformats.org/officeDocument/2006/relationships/slide" Target="../slides/slide79.xml"/><Relationship Id="rId3" Type="http://schemas.openxmlformats.org/officeDocument/2006/relationships/slideLayout" Target="../slideLayouts/slideLayout48.xml"/><Relationship Id="rId21" Type="http://schemas.openxmlformats.org/officeDocument/2006/relationships/slide" Target="../slides/slide92.xml"/><Relationship Id="rId7" Type="http://schemas.openxmlformats.org/officeDocument/2006/relationships/slideLayout" Target="../slideLayouts/slideLayout52.xml"/><Relationship Id="rId12" Type="http://schemas.openxmlformats.org/officeDocument/2006/relationships/theme" Target="../theme/theme5.xml"/><Relationship Id="rId17" Type="http://schemas.openxmlformats.org/officeDocument/2006/relationships/slide" Target="../slides/slide75.xml"/><Relationship Id="rId2" Type="http://schemas.openxmlformats.org/officeDocument/2006/relationships/slideLayout" Target="../slideLayouts/slideLayout47.xml"/><Relationship Id="rId16" Type="http://schemas.openxmlformats.org/officeDocument/2006/relationships/slide" Target="../slides/slide74.xml"/><Relationship Id="rId20" Type="http://schemas.openxmlformats.org/officeDocument/2006/relationships/slide" Target="../slides/slide90.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 Target="../slides/slide11.xml"/><Relationship Id="rId10" Type="http://schemas.openxmlformats.org/officeDocument/2006/relationships/slideLayout" Target="../slideLayouts/slideLayout55.xml"/><Relationship Id="rId19" Type="http://schemas.openxmlformats.org/officeDocument/2006/relationships/slide" Target="../slides/slide86.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 Target="../slides/slide7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jpeg"/><Relationship Id="rId18" Type="http://schemas.openxmlformats.org/officeDocument/2006/relationships/slide" Target="../slides/slide100.xml"/><Relationship Id="rId3" Type="http://schemas.openxmlformats.org/officeDocument/2006/relationships/slideLayout" Target="../slideLayouts/slideLayout59.xml"/><Relationship Id="rId21" Type="http://schemas.openxmlformats.org/officeDocument/2006/relationships/slide" Target="../slides/slide110.xml"/><Relationship Id="rId7" Type="http://schemas.openxmlformats.org/officeDocument/2006/relationships/slideLayout" Target="../slideLayouts/slideLayout63.xml"/><Relationship Id="rId12" Type="http://schemas.openxmlformats.org/officeDocument/2006/relationships/theme" Target="../theme/theme6.xml"/><Relationship Id="rId17" Type="http://schemas.openxmlformats.org/officeDocument/2006/relationships/slide" Target="../slides/slide96.xml"/><Relationship Id="rId2" Type="http://schemas.openxmlformats.org/officeDocument/2006/relationships/slideLayout" Target="../slideLayouts/slideLayout58.xml"/><Relationship Id="rId16" Type="http://schemas.openxmlformats.org/officeDocument/2006/relationships/slide" Target="../slides/slide95.xml"/><Relationship Id="rId20" Type="http://schemas.openxmlformats.org/officeDocument/2006/relationships/slide" Target="../slides/slide109.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 Target="../slides/slide94.xml"/><Relationship Id="rId10" Type="http://schemas.openxmlformats.org/officeDocument/2006/relationships/slideLayout" Target="../slideLayouts/slideLayout66.xml"/><Relationship Id="rId19" Type="http://schemas.openxmlformats.org/officeDocument/2006/relationships/slide" Target="../slides/slide104.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 Target="../slides/slide1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jpeg"/><Relationship Id="rId18" Type="http://schemas.openxmlformats.org/officeDocument/2006/relationships/slide" Target="../slides/slide124.xml"/><Relationship Id="rId3" Type="http://schemas.openxmlformats.org/officeDocument/2006/relationships/slideLayout" Target="../slideLayouts/slideLayout70.xml"/><Relationship Id="rId21" Type="http://schemas.openxmlformats.org/officeDocument/2006/relationships/slide" Target="../slides/slide134.xml"/><Relationship Id="rId7" Type="http://schemas.openxmlformats.org/officeDocument/2006/relationships/slideLayout" Target="../slideLayouts/slideLayout74.xml"/><Relationship Id="rId12" Type="http://schemas.openxmlformats.org/officeDocument/2006/relationships/theme" Target="../theme/theme7.xml"/><Relationship Id="rId17" Type="http://schemas.openxmlformats.org/officeDocument/2006/relationships/slide" Target="../slides/slide114.xml"/><Relationship Id="rId2" Type="http://schemas.openxmlformats.org/officeDocument/2006/relationships/slideLayout" Target="../slideLayouts/slideLayout69.xml"/><Relationship Id="rId16" Type="http://schemas.openxmlformats.org/officeDocument/2006/relationships/slide" Target="../slides/slide113.xml"/><Relationship Id="rId20" Type="http://schemas.openxmlformats.org/officeDocument/2006/relationships/slide" Target="../slides/slide13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 Target="../slides/slide112.xml"/><Relationship Id="rId10" Type="http://schemas.openxmlformats.org/officeDocument/2006/relationships/slideLayout" Target="../slideLayouts/slideLayout77.xml"/><Relationship Id="rId19" Type="http://schemas.openxmlformats.org/officeDocument/2006/relationships/slide" Target="../slides/slide129.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 Target="../slides/slide1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theme" Target="../theme/theme8.xml"/><Relationship Id="rId18" Type="http://schemas.openxmlformats.org/officeDocument/2006/relationships/slide" Target="../slides/slide145.xml"/><Relationship Id="rId26" Type="http://schemas.openxmlformats.org/officeDocument/2006/relationships/slide" Target="../slides/slide153.xml"/><Relationship Id="rId3" Type="http://schemas.openxmlformats.org/officeDocument/2006/relationships/slideLayout" Target="../slideLayouts/slideLayout81.xml"/><Relationship Id="rId21" Type="http://schemas.openxmlformats.org/officeDocument/2006/relationships/slide" Target="../slides/slide137.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17" Type="http://schemas.openxmlformats.org/officeDocument/2006/relationships/slide" Target="../slides/slide144.xml"/><Relationship Id="rId25" Type="http://schemas.openxmlformats.org/officeDocument/2006/relationships/slide" Target="../slides/slide152.xml"/><Relationship Id="rId2" Type="http://schemas.openxmlformats.org/officeDocument/2006/relationships/slideLayout" Target="../slideLayouts/slideLayout80.xml"/><Relationship Id="rId16" Type="http://schemas.openxmlformats.org/officeDocument/2006/relationships/slide" Target="../slides/slide136.xml"/><Relationship Id="rId20" Type="http://schemas.openxmlformats.org/officeDocument/2006/relationships/slide" Target="../slides/slide138.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24" Type="http://schemas.openxmlformats.org/officeDocument/2006/relationships/slide" Target="../slides/slide151.xml"/><Relationship Id="rId5" Type="http://schemas.openxmlformats.org/officeDocument/2006/relationships/slideLayout" Target="../slideLayouts/slideLayout83.xml"/><Relationship Id="rId15" Type="http://schemas.openxmlformats.org/officeDocument/2006/relationships/slide" Target="../slides/slide11.xml"/><Relationship Id="rId23" Type="http://schemas.openxmlformats.org/officeDocument/2006/relationships/slide" Target="../slides/slide148.xml"/><Relationship Id="rId10" Type="http://schemas.openxmlformats.org/officeDocument/2006/relationships/slideLayout" Target="../slideLayouts/slideLayout88.xml"/><Relationship Id="rId19" Type="http://schemas.openxmlformats.org/officeDocument/2006/relationships/slide" Target="../slides/slide142.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image" Target="../media/image1.jpeg"/><Relationship Id="rId22" Type="http://schemas.openxmlformats.org/officeDocument/2006/relationships/slide" Target="../slides/slide147.xml"/></Relationships>
</file>

<file path=ppt/slideMasters/_rels/slideMaster9.xml.rels><?xml version="1.0" encoding="UTF-8" standalone="yes"?>
<Relationships xmlns="http://schemas.openxmlformats.org/package/2006/relationships"><Relationship Id="rId13" Type="http://schemas.openxmlformats.org/officeDocument/2006/relationships/image" Target="../media/image1.jpeg"/><Relationship Id="rId18" Type="http://schemas.openxmlformats.org/officeDocument/2006/relationships/slide" Target="../slides/slide156.xml"/><Relationship Id="rId26" Type="http://schemas.openxmlformats.org/officeDocument/2006/relationships/slide" Target="../slides/slide199.xml"/><Relationship Id="rId3" Type="http://schemas.openxmlformats.org/officeDocument/2006/relationships/slideLayout" Target="../slideLayouts/slideLayout93.xml"/><Relationship Id="rId21" Type="http://schemas.openxmlformats.org/officeDocument/2006/relationships/slide" Target="../slides/slide170.xml"/><Relationship Id="rId34" Type="http://schemas.openxmlformats.org/officeDocument/2006/relationships/slide" Target="../slides/slide252.xml"/><Relationship Id="rId7" Type="http://schemas.openxmlformats.org/officeDocument/2006/relationships/slideLayout" Target="../slideLayouts/slideLayout97.xml"/><Relationship Id="rId12" Type="http://schemas.openxmlformats.org/officeDocument/2006/relationships/theme" Target="../theme/theme9.xml"/><Relationship Id="rId17" Type="http://schemas.openxmlformats.org/officeDocument/2006/relationships/slide" Target="../slides/slide165.xml"/><Relationship Id="rId25" Type="http://schemas.openxmlformats.org/officeDocument/2006/relationships/slide" Target="../slides/slide193.xml"/><Relationship Id="rId33" Type="http://schemas.openxmlformats.org/officeDocument/2006/relationships/slide" Target="../slides/slide264.xml"/><Relationship Id="rId2" Type="http://schemas.openxmlformats.org/officeDocument/2006/relationships/slideLayout" Target="../slideLayouts/slideLayout92.xml"/><Relationship Id="rId16" Type="http://schemas.openxmlformats.org/officeDocument/2006/relationships/slide" Target="../slides/slide155.xml"/><Relationship Id="rId20" Type="http://schemas.openxmlformats.org/officeDocument/2006/relationships/slide" Target="../slides/slide240.xml"/><Relationship Id="rId29" Type="http://schemas.openxmlformats.org/officeDocument/2006/relationships/slide" Target="../slides/slide216.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slide" Target="../slides/slide187.xml"/><Relationship Id="rId32" Type="http://schemas.openxmlformats.org/officeDocument/2006/relationships/slide" Target="../slides/slide234.xml"/><Relationship Id="rId5" Type="http://schemas.openxmlformats.org/officeDocument/2006/relationships/slideLayout" Target="../slideLayouts/slideLayout95.xml"/><Relationship Id="rId15" Type="http://schemas.openxmlformats.org/officeDocument/2006/relationships/slide" Target="../slides/slide246.xml"/><Relationship Id="rId23" Type="http://schemas.openxmlformats.org/officeDocument/2006/relationships/slide" Target="../slides/slide181.xml"/><Relationship Id="rId28" Type="http://schemas.openxmlformats.org/officeDocument/2006/relationships/slide" Target="../slides/slide210.xml"/><Relationship Id="rId36" Type="http://schemas.openxmlformats.org/officeDocument/2006/relationships/slide" Target="../slides/slide270.xml"/><Relationship Id="rId10" Type="http://schemas.openxmlformats.org/officeDocument/2006/relationships/slideLayout" Target="../slideLayouts/slideLayout100.xml"/><Relationship Id="rId19" Type="http://schemas.openxmlformats.org/officeDocument/2006/relationships/slide" Target="../slides/slide160.xml"/><Relationship Id="rId31" Type="http://schemas.openxmlformats.org/officeDocument/2006/relationships/slide" Target="../slides/slide228.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 Target="../slides/slide11.xml"/><Relationship Id="rId22" Type="http://schemas.openxmlformats.org/officeDocument/2006/relationships/slide" Target="../slides/slide175.xml"/><Relationship Id="rId27" Type="http://schemas.openxmlformats.org/officeDocument/2006/relationships/slide" Target="../slides/slide204.xml"/><Relationship Id="rId30" Type="http://schemas.openxmlformats.org/officeDocument/2006/relationships/slide" Target="../slides/slide222.xml"/><Relationship Id="rId35" Type="http://schemas.openxmlformats.org/officeDocument/2006/relationships/slide" Target="../slides/slide258.xml"/><Relationship Id="rId8"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D6F06BC-4893-175F-FFB6-90EE30A3AF15}"/>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1027" name="Rectangle 3">
            <a:extLst>
              <a:ext uri="{FF2B5EF4-FFF2-40B4-BE49-F238E27FC236}">
                <a16:creationId xmlns:a16="http://schemas.microsoft.com/office/drawing/2014/main" id="{764C455B-265C-1DEA-0E4D-D60A411812EA}"/>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4A8147D7-7BEF-EC7E-3D84-9BCD7D45BE19}"/>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1029" name="Rectangle 5">
            <a:extLst>
              <a:ext uri="{FF2B5EF4-FFF2-40B4-BE49-F238E27FC236}">
                <a16:creationId xmlns:a16="http://schemas.microsoft.com/office/drawing/2014/main" id="{11A1B209-EE6F-0B67-FD3F-8D94892C003E}"/>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1030" name="Rectangle 6">
            <a:extLst>
              <a:ext uri="{FF2B5EF4-FFF2-40B4-BE49-F238E27FC236}">
                <a16:creationId xmlns:a16="http://schemas.microsoft.com/office/drawing/2014/main" id="{4ECC636D-47C2-D41A-ACDE-7D1EFDD9E407}"/>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96AE435F-2A74-0B46-BCA0-62DD034E071C}" type="slidenum">
              <a:rPr lang="en-US" altLang="en-US"/>
              <a:pPr>
                <a:defRPr/>
              </a:pPr>
              <a:t>‹#›</a:t>
            </a:fld>
            <a:endParaRPr lang="en-US" altLang="en-US"/>
          </a:p>
        </p:txBody>
      </p:sp>
      <p:pic>
        <p:nvPicPr>
          <p:cNvPr id="1031" name="Picture 11">
            <a:extLst>
              <a:ext uri="{FF2B5EF4-FFF2-40B4-BE49-F238E27FC236}">
                <a16:creationId xmlns:a16="http://schemas.microsoft.com/office/drawing/2014/main" id="{DBCC0000-F799-5054-6D3C-B7683632AB2B}"/>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11"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E5054307-A0AD-8009-C2DD-153A15B97B0B}"/>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113667" name="Rectangle 3">
            <a:extLst>
              <a:ext uri="{FF2B5EF4-FFF2-40B4-BE49-F238E27FC236}">
                <a16:creationId xmlns:a16="http://schemas.microsoft.com/office/drawing/2014/main" id="{4B4B887A-9373-4A88-208E-BD2F29E050F2}"/>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82980" name="Rectangle 4">
            <a:extLst>
              <a:ext uri="{FF2B5EF4-FFF2-40B4-BE49-F238E27FC236}">
                <a16:creationId xmlns:a16="http://schemas.microsoft.com/office/drawing/2014/main" id="{9B0E6C79-D40B-1CA2-4769-6666483B7700}"/>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382981" name="Rectangle 5">
            <a:extLst>
              <a:ext uri="{FF2B5EF4-FFF2-40B4-BE49-F238E27FC236}">
                <a16:creationId xmlns:a16="http://schemas.microsoft.com/office/drawing/2014/main" id="{AFD7AE80-F65C-2490-50BB-68E678BA131D}"/>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382982" name="Rectangle 6">
            <a:extLst>
              <a:ext uri="{FF2B5EF4-FFF2-40B4-BE49-F238E27FC236}">
                <a16:creationId xmlns:a16="http://schemas.microsoft.com/office/drawing/2014/main" id="{F87A272F-3B04-2889-3499-BB16B83C88F8}"/>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F1C61695-6754-084F-B828-7D36BC544435}" type="slidenum">
              <a:rPr lang="en-US" altLang="en-US"/>
              <a:pPr>
                <a:defRPr/>
              </a:pPr>
              <a:t>‹#›</a:t>
            </a:fld>
            <a:endParaRPr lang="en-US" altLang="en-US"/>
          </a:p>
        </p:txBody>
      </p:sp>
      <p:pic>
        <p:nvPicPr>
          <p:cNvPr id="113671" name="Picture 7">
            <a:extLst>
              <a:ext uri="{FF2B5EF4-FFF2-40B4-BE49-F238E27FC236}">
                <a16:creationId xmlns:a16="http://schemas.microsoft.com/office/drawing/2014/main" id="{ED2DD602-58EB-7AD8-188B-AADDEEF83178}"/>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Rectangle 8">
            <a:extLst>
              <a:ext uri="{FF2B5EF4-FFF2-40B4-BE49-F238E27FC236}">
                <a16:creationId xmlns:a16="http://schemas.microsoft.com/office/drawing/2014/main" id="{1C9AC939-3699-3540-CF61-88A4AC649566}"/>
              </a:ext>
            </a:extLst>
          </p:cNvPr>
          <p:cNvSpPr>
            <a:spLocks noChangeArrowheads="1"/>
          </p:cNvSpPr>
          <p:nvPr userDrawn="1"/>
        </p:nvSpPr>
        <p:spPr bwMode="auto">
          <a:xfrm>
            <a:off x="304800" y="6400800"/>
            <a:ext cx="914400" cy="304800"/>
          </a:xfrm>
          <a:prstGeom prst="rect">
            <a:avLst/>
          </a:prstGeom>
          <a:no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eaLnBrk="1" hangingPunct="1">
              <a:defRPr/>
            </a:pPr>
            <a:r>
              <a:rPr lang="en-US" altLang="en-US">
                <a:solidFill>
                  <a:schemeClr val="tx1"/>
                </a:solidFill>
                <a:latin typeface="Arial" panose="020B0604020202020204" pitchFamily="34" charset="0"/>
                <a:hlinkClick r:id="rId14" action="ppaction://hlinksldjump"/>
              </a:rPr>
              <a:t>Contents</a:t>
            </a:r>
            <a:endParaRPr lang="en-US" altLang="en-US">
              <a:solidFill>
                <a:schemeClr val="tx1"/>
              </a:solidFill>
              <a:latin typeface="Arial" panose="020B0604020202020204" pitchFamily="34" charset="0"/>
            </a:endParaRPr>
          </a:p>
        </p:txBody>
      </p:sp>
      <p:sp>
        <p:nvSpPr>
          <p:cNvPr id="382985" name="Rectangle 9">
            <a:extLst>
              <a:ext uri="{FF2B5EF4-FFF2-40B4-BE49-F238E27FC236}">
                <a16:creationId xmlns:a16="http://schemas.microsoft.com/office/drawing/2014/main" id="{B0566D7E-DB37-940A-62CC-9B6070F423BF}"/>
              </a:ext>
            </a:extLst>
          </p:cNvPr>
          <p:cNvSpPr>
            <a:spLocks noChangeArrowheads="1"/>
          </p:cNvSpPr>
          <p:nvPr userDrawn="1"/>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nvGrpSpPr>
          <p:cNvPr id="113674" name="Group 42">
            <a:extLst>
              <a:ext uri="{FF2B5EF4-FFF2-40B4-BE49-F238E27FC236}">
                <a16:creationId xmlns:a16="http://schemas.microsoft.com/office/drawing/2014/main" id="{C14975DF-CB7E-0CD4-0F23-2838436C3EA4}"/>
              </a:ext>
            </a:extLst>
          </p:cNvPr>
          <p:cNvGrpSpPr>
            <a:grpSpLocks/>
          </p:cNvGrpSpPr>
          <p:nvPr userDrawn="1"/>
        </p:nvGrpSpPr>
        <p:grpSpPr bwMode="auto">
          <a:xfrm>
            <a:off x="381000" y="6400800"/>
            <a:ext cx="1066800" cy="304800"/>
            <a:chOff x="240" y="4032"/>
            <a:chExt cx="672" cy="192"/>
          </a:xfrm>
        </p:grpSpPr>
        <p:sp>
          <p:nvSpPr>
            <p:cNvPr id="383019" name="AutoShape 43">
              <a:hlinkClick r:id="rId15" action="ppaction://hlinksldjump" highlightClick="1"/>
              <a:extLst>
                <a:ext uri="{FF2B5EF4-FFF2-40B4-BE49-F238E27FC236}">
                  <a16:creationId xmlns:a16="http://schemas.microsoft.com/office/drawing/2014/main" id="{1001D9DB-9F5B-1EE9-4E19-5D5E03DBCA58}"/>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13702" name="WordArt 44">
              <a:hlinkClick r:id="rId15" action="ppaction://hlinksldjump"/>
              <a:extLst>
                <a:ext uri="{FF2B5EF4-FFF2-40B4-BE49-F238E27FC236}">
                  <a16:creationId xmlns:a16="http://schemas.microsoft.com/office/drawing/2014/main" id="{269C6983-24D3-1DBC-AA79-F6324DFF375D}"/>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13675" name="Group 45">
            <a:extLst>
              <a:ext uri="{FF2B5EF4-FFF2-40B4-BE49-F238E27FC236}">
                <a16:creationId xmlns:a16="http://schemas.microsoft.com/office/drawing/2014/main" id="{9F94C351-B034-487E-011C-C30413795E64}"/>
              </a:ext>
            </a:extLst>
          </p:cNvPr>
          <p:cNvGrpSpPr>
            <a:grpSpLocks/>
          </p:cNvGrpSpPr>
          <p:nvPr userDrawn="1"/>
        </p:nvGrpSpPr>
        <p:grpSpPr bwMode="auto">
          <a:xfrm>
            <a:off x="152400" y="120650"/>
            <a:ext cx="2362200" cy="641350"/>
            <a:chOff x="96" y="76"/>
            <a:chExt cx="1488" cy="404"/>
          </a:xfrm>
        </p:grpSpPr>
        <p:sp>
          <p:nvSpPr>
            <p:cNvPr id="19491" name="Text Box 46">
              <a:extLst>
                <a:ext uri="{FF2B5EF4-FFF2-40B4-BE49-F238E27FC236}">
                  <a16:creationId xmlns:a16="http://schemas.microsoft.com/office/drawing/2014/main" id="{79717A1A-6158-AA68-A248-13DEFB93F518}"/>
                </a:ext>
              </a:extLst>
            </p:cNvPr>
            <p:cNvSpPr txBox="1">
              <a:spLocks noChangeArrowheads="1"/>
            </p:cNvSpPr>
            <p:nvPr userDrawn="1"/>
          </p:nvSpPr>
          <p:spPr bwMode="auto">
            <a:xfrm>
              <a:off x="192" y="124"/>
              <a:ext cx="1392"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Botanical &amp; Herbal</a:t>
              </a:r>
            </a:p>
            <a:p>
              <a:pPr algn="l">
                <a:defRPr/>
              </a:pPr>
              <a:r>
                <a:rPr lang="en-US" altLang="en-US" sz="1400" b="1">
                  <a:solidFill>
                    <a:srgbClr val="9900CC"/>
                  </a:solidFill>
                  <a:latin typeface="Arial" panose="020B0604020202020204" pitchFamily="34" charset="0"/>
                </a:rPr>
                <a:t>      Medicines</a:t>
              </a:r>
              <a:endParaRPr lang="en-US" altLang="en-US" sz="1400">
                <a:solidFill>
                  <a:schemeClr val="tx1"/>
                </a:solidFill>
                <a:latin typeface="Arial" panose="020B0604020202020204" pitchFamily="34" charset="0"/>
              </a:endParaRPr>
            </a:p>
          </p:txBody>
        </p:sp>
        <p:sp>
          <p:nvSpPr>
            <p:cNvPr id="383023" name="Text Box 47">
              <a:extLst>
                <a:ext uri="{FF2B5EF4-FFF2-40B4-BE49-F238E27FC236}">
                  <a16:creationId xmlns:a16="http://schemas.microsoft.com/office/drawing/2014/main" id="{2258895B-63D7-5F34-7973-39999DAB73BC}"/>
                </a:ext>
              </a:extLst>
            </p:cNvPr>
            <p:cNvSpPr txBox="1">
              <a:spLocks noChangeArrowheads="1"/>
            </p:cNvSpPr>
            <p:nvPr userDrawn="1"/>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grpSp>
        <p:nvGrpSpPr>
          <p:cNvPr id="113676" name="Group 48">
            <a:extLst>
              <a:ext uri="{FF2B5EF4-FFF2-40B4-BE49-F238E27FC236}">
                <a16:creationId xmlns:a16="http://schemas.microsoft.com/office/drawing/2014/main" id="{0D0B84D1-4F6D-F955-9A04-CA0C15349E19}"/>
              </a:ext>
            </a:extLst>
          </p:cNvPr>
          <p:cNvGrpSpPr>
            <a:grpSpLocks/>
          </p:cNvGrpSpPr>
          <p:nvPr userDrawn="1"/>
        </p:nvGrpSpPr>
        <p:grpSpPr bwMode="auto">
          <a:xfrm>
            <a:off x="152400" y="1295400"/>
            <a:ext cx="1752600" cy="5029200"/>
            <a:chOff x="96" y="816"/>
            <a:chExt cx="1104" cy="3168"/>
          </a:xfrm>
        </p:grpSpPr>
        <p:sp>
          <p:nvSpPr>
            <p:cNvPr id="383025" name="AutoShape 49">
              <a:hlinkClick r:id="rId16" action="ppaction://hlinksldjump" highlightClick="1"/>
              <a:extLst>
                <a:ext uri="{FF2B5EF4-FFF2-40B4-BE49-F238E27FC236}">
                  <a16:creationId xmlns:a16="http://schemas.microsoft.com/office/drawing/2014/main" id="{67D5C1E7-B12D-26B6-39A4-F3964911C0E7}"/>
                </a:ext>
              </a:extLst>
            </p:cNvPr>
            <p:cNvSpPr>
              <a:spLocks noChangeArrowheads="1"/>
            </p:cNvSpPr>
            <p:nvPr userDrawn="1"/>
          </p:nvSpPr>
          <p:spPr bwMode="auto">
            <a:xfrm>
              <a:off x="96" y="81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Objectives</a:t>
              </a:r>
            </a:p>
          </p:txBody>
        </p:sp>
        <p:sp>
          <p:nvSpPr>
            <p:cNvPr id="383026" name="AutoShape 50">
              <a:hlinkClick r:id="rId17" action="ppaction://hlinksldjump" highlightClick="1"/>
              <a:extLst>
                <a:ext uri="{FF2B5EF4-FFF2-40B4-BE49-F238E27FC236}">
                  <a16:creationId xmlns:a16="http://schemas.microsoft.com/office/drawing/2014/main" id="{745E4FD2-F169-8932-B672-EF17D917F22E}"/>
                </a:ext>
              </a:extLst>
            </p:cNvPr>
            <p:cNvSpPr>
              <a:spLocks noChangeArrowheads="1"/>
            </p:cNvSpPr>
            <p:nvPr userDrawn="1"/>
          </p:nvSpPr>
          <p:spPr bwMode="auto">
            <a:xfrm>
              <a:off x="96" y="1248"/>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Black Cohosh</a:t>
              </a:r>
            </a:p>
          </p:txBody>
        </p:sp>
        <p:sp>
          <p:nvSpPr>
            <p:cNvPr id="383027" name="AutoShape 51">
              <a:hlinkClick r:id="rId18" action="ppaction://hlinksldjump" highlightClick="1"/>
              <a:extLst>
                <a:ext uri="{FF2B5EF4-FFF2-40B4-BE49-F238E27FC236}">
                  <a16:creationId xmlns:a16="http://schemas.microsoft.com/office/drawing/2014/main" id="{624A57E5-C7C3-66CE-DCBD-F704A4C3ABF8}"/>
                </a:ext>
              </a:extLst>
            </p:cNvPr>
            <p:cNvSpPr>
              <a:spLocks noChangeArrowheads="1"/>
            </p:cNvSpPr>
            <p:nvPr userDrawn="1"/>
          </p:nvSpPr>
          <p:spPr bwMode="auto">
            <a:xfrm>
              <a:off x="96" y="96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Introduction</a:t>
              </a:r>
            </a:p>
          </p:txBody>
        </p:sp>
        <p:sp>
          <p:nvSpPr>
            <p:cNvPr id="383028" name="AutoShape 52">
              <a:hlinkClick r:id="rId19" action="ppaction://hlinksldjump" highlightClick="1"/>
              <a:extLst>
                <a:ext uri="{FF2B5EF4-FFF2-40B4-BE49-F238E27FC236}">
                  <a16:creationId xmlns:a16="http://schemas.microsoft.com/office/drawing/2014/main" id="{EA6200BF-4AF7-5572-5D3B-AB2149655CD7}"/>
                </a:ext>
              </a:extLst>
            </p:cNvPr>
            <p:cNvSpPr>
              <a:spLocks noChangeArrowheads="1"/>
            </p:cNvSpPr>
            <p:nvPr userDrawn="1"/>
          </p:nvSpPr>
          <p:spPr bwMode="auto">
            <a:xfrm>
              <a:off x="96" y="1104"/>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Bilberry</a:t>
              </a:r>
            </a:p>
          </p:txBody>
        </p:sp>
        <p:sp>
          <p:nvSpPr>
            <p:cNvPr id="383029" name="AutoShape 53">
              <a:hlinkClick r:id="rId20" action="ppaction://hlinksldjump" highlightClick="1"/>
              <a:extLst>
                <a:ext uri="{FF2B5EF4-FFF2-40B4-BE49-F238E27FC236}">
                  <a16:creationId xmlns:a16="http://schemas.microsoft.com/office/drawing/2014/main" id="{1F4AE817-C266-E64F-C41B-5406F1CF1F35}"/>
                </a:ext>
              </a:extLst>
            </p:cNvPr>
            <p:cNvSpPr>
              <a:spLocks noChangeArrowheads="1"/>
            </p:cNvSpPr>
            <p:nvPr userDrawn="1"/>
          </p:nvSpPr>
          <p:spPr bwMode="auto">
            <a:xfrm>
              <a:off x="96" y="312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Saw Palmetto</a:t>
              </a:r>
            </a:p>
          </p:txBody>
        </p:sp>
        <p:sp>
          <p:nvSpPr>
            <p:cNvPr id="383030" name="AutoShape 54">
              <a:hlinkClick r:id="rId21" action="ppaction://hlinksldjump" highlightClick="1"/>
              <a:extLst>
                <a:ext uri="{FF2B5EF4-FFF2-40B4-BE49-F238E27FC236}">
                  <a16:creationId xmlns:a16="http://schemas.microsoft.com/office/drawing/2014/main" id="{28505837-6E6D-639A-2ACA-ACB1F2F8F401}"/>
                </a:ext>
              </a:extLst>
            </p:cNvPr>
            <p:cNvSpPr>
              <a:spLocks noChangeArrowheads="1"/>
            </p:cNvSpPr>
            <p:nvPr userDrawn="1"/>
          </p:nvSpPr>
          <p:spPr bwMode="auto">
            <a:xfrm>
              <a:off x="96" y="1392"/>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Echinacea</a:t>
              </a:r>
            </a:p>
          </p:txBody>
        </p:sp>
        <p:sp>
          <p:nvSpPr>
            <p:cNvPr id="383031" name="AutoShape 55">
              <a:hlinkClick r:id="rId22" action="ppaction://hlinksldjump" highlightClick="1"/>
              <a:extLst>
                <a:ext uri="{FF2B5EF4-FFF2-40B4-BE49-F238E27FC236}">
                  <a16:creationId xmlns:a16="http://schemas.microsoft.com/office/drawing/2014/main" id="{959423F2-5610-480B-6E40-0B1B86BEF82E}"/>
                </a:ext>
              </a:extLst>
            </p:cNvPr>
            <p:cNvSpPr>
              <a:spLocks noChangeArrowheads="1"/>
            </p:cNvSpPr>
            <p:nvPr userDrawn="1"/>
          </p:nvSpPr>
          <p:spPr bwMode="auto">
            <a:xfrm>
              <a:off x="96" y="153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Evening Primrose</a:t>
              </a:r>
            </a:p>
          </p:txBody>
        </p:sp>
        <p:sp>
          <p:nvSpPr>
            <p:cNvPr id="383032" name="AutoShape 56">
              <a:hlinkClick r:id="rId23" action="ppaction://hlinksldjump" highlightClick="1"/>
              <a:extLst>
                <a:ext uri="{FF2B5EF4-FFF2-40B4-BE49-F238E27FC236}">
                  <a16:creationId xmlns:a16="http://schemas.microsoft.com/office/drawing/2014/main" id="{1A55D019-58F0-1345-5B5E-FA63B5506CC8}"/>
                </a:ext>
              </a:extLst>
            </p:cNvPr>
            <p:cNvSpPr>
              <a:spLocks noChangeArrowheads="1"/>
            </p:cNvSpPr>
            <p:nvPr userDrawn="1"/>
          </p:nvSpPr>
          <p:spPr bwMode="auto">
            <a:xfrm>
              <a:off x="96" y="168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Feverfew</a:t>
              </a:r>
            </a:p>
          </p:txBody>
        </p:sp>
        <p:sp>
          <p:nvSpPr>
            <p:cNvPr id="383033" name="AutoShape 57">
              <a:hlinkClick r:id="rId24" action="ppaction://hlinksldjump" highlightClick="1"/>
              <a:extLst>
                <a:ext uri="{FF2B5EF4-FFF2-40B4-BE49-F238E27FC236}">
                  <a16:creationId xmlns:a16="http://schemas.microsoft.com/office/drawing/2014/main" id="{98AB8C78-CECD-49DD-B624-713398425EC0}"/>
                </a:ext>
              </a:extLst>
            </p:cNvPr>
            <p:cNvSpPr>
              <a:spLocks noChangeArrowheads="1"/>
            </p:cNvSpPr>
            <p:nvPr userDrawn="1"/>
          </p:nvSpPr>
          <p:spPr bwMode="auto">
            <a:xfrm>
              <a:off x="96" y="1824"/>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Garlic</a:t>
              </a:r>
            </a:p>
          </p:txBody>
        </p:sp>
        <p:sp>
          <p:nvSpPr>
            <p:cNvPr id="383034" name="AutoShape 58">
              <a:hlinkClick r:id="rId25" action="ppaction://hlinksldjump" highlightClick="1"/>
              <a:extLst>
                <a:ext uri="{FF2B5EF4-FFF2-40B4-BE49-F238E27FC236}">
                  <a16:creationId xmlns:a16="http://schemas.microsoft.com/office/drawing/2014/main" id="{B3F00073-E93E-E1DA-2C37-B812699549A9}"/>
                </a:ext>
              </a:extLst>
            </p:cNvPr>
            <p:cNvSpPr>
              <a:spLocks noChangeArrowheads="1"/>
            </p:cNvSpPr>
            <p:nvPr userDrawn="1"/>
          </p:nvSpPr>
          <p:spPr bwMode="auto">
            <a:xfrm>
              <a:off x="96" y="1968"/>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Ginger</a:t>
              </a:r>
            </a:p>
          </p:txBody>
        </p:sp>
        <p:sp>
          <p:nvSpPr>
            <p:cNvPr id="383035" name="AutoShape 59">
              <a:hlinkClick r:id="rId26" action="ppaction://hlinksldjump" highlightClick="1"/>
              <a:extLst>
                <a:ext uri="{FF2B5EF4-FFF2-40B4-BE49-F238E27FC236}">
                  <a16:creationId xmlns:a16="http://schemas.microsoft.com/office/drawing/2014/main" id="{A788ECF6-A02E-CE52-A644-DFAB0675BA59}"/>
                </a:ext>
              </a:extLst>
            </p:cNvPr>
            <p:cNvSpPr>
              <a:spLocks noChangeArrowheads="1"/>
            </p:cNvSpPr>
            <p:nvPr userDrawn="1"/>
          </p:nvSpPr>
          <p:spPr bwMode="auto">
            <a:xfrm>
              <a:off x="96" y="2112"/>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Ginkgo Biloba</a:t>
              </a:r>
            </a:p>
          </p:txBody>
        </p:sp>
        <p:sp>
          <p:nvSpPr>
            <p:cNvPr id="383036" name="AutoShape 60">
              <a:hlinkClick r:id="rId27" action="ppaction://hlinksldjump" highlightClick="1"/>
              <a:extLst>
                <a:ext uri="{FF2B5EF4-FFF2-40B4-BE49-F238E27FC236}">
                  <a16:creationId xmlns:a16="http://schemas.microsoft.com/office/drawing/2014/main" id="{E3DA19DA-9CCC-012D-7ABD-4B85E30A2DE5}"/>
                </a:ext>
              </a:extLst>
            </p:cNvPr>
            <p:cNvSpPr>
              <a:spLocks noChangeArrowheads="1"/>
            </p:cNvSpPr>
            <p:nvPr userDrawn="1"/>
          </p:nvSpPr>
          <p:spPr bwMode="auto">
            <a:xfrm>
              <a:off x="96" y="225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Ginseng</a:t>
              </a:r>
            </a:p>
          </p:txBody>
        </p:sp>
        <p:sp>
          <p:nvSpPr>
            <p:cNvPr id="383037" name="AutoShape 61">
              <a:hlinkClick r:id="rId28" action="ppaction://hlinksldjump" highlightClick="1"/>
              <a:extLst>
                <a:ext uri="{FF2B5EF4-FFF2-40B4-BE49-F238E27FC236}">
                  <a16:creationId xmlns:a16="http://schemas.microsoft.com/office/drawing/2014/main" id="{43497CA7-9896-5867-621B-0BA7AFD18205}"/>
                </a:ext>
              </a:extLst>
            </p:cNvPr>
            <p:cNvSpPr>
              <a:spLocks noChangeArrowheads="1"/>
            </p:cNvSpPr>
            <p:nvPr userDrawn="1"/>
          </p:nvSpPr>
          <p:spPr bwMode="auto">
            <a:xfrm>
              <a:off x="96" y="240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Grape Seed</a:t>
              </a:r>
            </a:p>
          </p:txBody>
        </p:sp>
        <p:sp>
          <p:nvSpPr>
            <p:cNvPr id="383038" name="AutoShape 62">
              <a:hlinkClick r:id="rId29" action="ppaction://hlinksldjump" highlightClick="1"/>
              <a:extLst>
                <a:ext uri="{FF2B5EF4-FFF2-40B4-BE49-F238E27FC236}">
                  <a16:creationId xmlns:a16="http://schemas.microsoft.com/office/drawing/2014/main" id="{30001166-7267-DF07-DCBB-EC6C1CA520CC}"/>
                </a:ext>
              </a:extLst>
            </p:cNvPr>
            <p:cNvSpPr>
              <a:spLocks noChangeArrowheads="1"/>
            </p:cNvSpPr>
            <p:nvPr userDrawn="1"/>
          </p:nvSpPr>
          <p:spPr bwMode="auto">
            <a:xfrm>
              <a:off x="96" y="2544"/>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Green Tea</a:t>
              </a:r>
            </a:p>
          </p:txBody>
        </p:sp>
        <p:sp>
          <p:nvSpPr>
            <p:cNvPr id="383039" name="AutoShape 63">
              <a:hlinkClick r:id="rId30" action="ppaction://hlinksldjump" highlightClick="1"/>
              <a:extLst>
                <a:ext uri="{FF2B5EF4-FFF2-40B4-BE49-F238E27FC236}">
                  <a16:creationId xmlns:a16="http://schemas.microsoft.com/office/drawing/2014/main" id="{70623C5F-B944-58C3-C082-E24FCFF82089}"/>
                </a:ext>
              </a:extLst>
            </p:cNvPr>
            <p:cNvSpPr>
              <a:spLocks noChangeArrowheads="1"/>
            </p:cNvSpPr>
            <p:nvPr userDrawn="1"/>
          </p:nvSpPr>
          <p:spPr bwMode="auto">
            <a:xfrm>
              <a:off x="96" y="2688"/>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Hawthorn</a:t>
              </a:r>
            </a:p>
          </p:txBody>
        </p:sp>
        <p:sp>
          <p:nvSpPr>
            <p:cNvPr id="383040" name="AutoShape 64">
              <a:hlinkClick r:id="rId31" action="ppaction://hlinksldjump" highlightClick="1"/>
              <a:extLst>
                <a:ext uri="{FF2B5EF4-FFF2-40B4-BE49-F238E27FC236}">
                  <a16:creationId xmlns:a16="http://schemas.microsoft.com/office/drawing/2014/main" id="{48C9DCF1-E176-03C5-CC07-5F7025621FF8}"/>
                </a:ext>
              </a:extLst>
            </p:cNvPr>
            <p:cNvSpPr>
              <a:spLocks noChangeArrowheads="1"/>
            </p:cNvSpPr>
            <p:nvPr userDrawn="1"/>
          </p:nvSpPr>
          <p:spPr bwMode="auto">
            <a:xfrm>
              <a:off x="96" y="2832"/>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Kava Kava</a:t>
              </a:r>
            </a:p>
          </p:txBody>
        </p:sp>
        <p:sp>
          <p:nvSpPr>
            <p:cNvPr id="383041" name="AutoShape 65">
              <a:hlinkClick r:id="rId32" action="ppaction://hlinksldjump" highlightClick="1"/>
              <a:extLst>
                <a:ext uri="{FF2B5EF4-FFF2-40B4-BE49-F238E27FC236}">
                  <a16:creationId xmlns:a16="http://schemas.microsoft.com/office/drawing/2014/main" id="{D9CFE57D-4D71-F7CF-FFA9-1BA9FB58B553}"/>
                </a:ext>
              </a:extLst>
            </p:cNvPr>
            <p:cNvSpPr>
              <a:spLocks noChangeArrowheads="1"/>
            </p:cNvSpPr>
            <p:nvPr userDrawn="1"/>
          </p:nvSpPr>
          <p:spPr bwMode="auto">
            <a:xfrm>
              <a:off x="96" y="297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Milk Thistle</a:t>
              </a:r>
            </a:p>
          </p:txBody>
        </p:sp>
        <p:sp>
          <p:nvSpPr>
            <p:cNvPr id="383042" name="AutoShape 66">
              <a:hlinkClick r:id="rId33" action="ppaction://hlinksldjump" highlightClick="1"/>
              <a:extLst>
                <a:ext uri="{FF2B5EF4-FFF2-40B4-BE49-F238E27FC236}">
                  <a16:creationId xmlns:a16="http://schemas.microsoft.com/office/drawing/2014/main" id="{81809D50-CD47-519E-EC96-9244E23F1D2C}"/>
                </a:ext>
              </a:extLst>
            </p:cNvPr>
            <p:cNvSpPr>
              <a:spLocks noChangeArrowheads="1"/>
            </p:cNvSpPr>
            <p:nvPr userDrawn="1"/>
          </p:nvSpPr>
          <p:spPr bwMode="auto">
            <a:xfrm>
              <a:off x="96" y="369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Yohimbe</a:t>
              </a:r>
            </a:p>
          </p:txBody>
        </p:sp>
        <p:sp>
          <p:nvSpPr>
            <p:cNvPr id="383043" name="AutoShape 67">
              <a:hlinkClick r:id="rId34" action="ppaction://hlinksldjump" highlightClick="1"/>
              <a:extLst>
                <a:ext uri="{FF2B5EF4-FFF2-40B4-BE49-F238E27FC236}">
                  <a16:creationId xmlns:a16="http://schemas.microsoft.com/office/drawing/2014/main" id="{FDCE4E28-99C6-4614-85E5-37034F4FF4E3}"/>
                </a:ext>
              </a:extLst>
            </p:cNvPr>
            <p:cNvSpPr>
              <a:spLocks noChangeArrowheads="1"/>
            </p:cNvSpPr>
            <p:nvPr userDrawn="1"/>
          </p:nvSpPr>
          <p:spPr bwMode="auto">
            <a:xfrm>
              <a:off x="96" y="3408"/>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St. John’s Wort</a:t>
              </a:r>
            </a:p>
          </p:txBody>
        </p:sp>
        <p:sp>
          <p:nvSpPr>
            <p:cNvPr id="383044" name="AutoShape 68">
              <a:hlinkClick r:id="rId35" action="ppaction://hlinksldjump" highlightClick="1"/>
              <a:extLst>
                <a:ext uri="{FF2B5EF4-FFF2-40B4-BE49-F238E27FC236}">
                  <a16:creationId xmlns:a16="http://schemas.microsoft.com/office/drawing/2014/main" id="{22213DB2-4FFE-74B9-6014-B134E6609478}"/>
                </a:ext>
              </a:extLst>
            </p:cNvPr>
            <p:cNvSpPr>
              <a:spLocks noChangeArrowheads="1"/>
            </p:cNvSpPr>
            <p:nvPr userDrawn="1"/>
          </p:nvSpPr>
          <p:spPr bwMode="auto">
            <a:xfrm>
              <a:off x="96" y="3552"/>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Valerian</a:t>
              </a:r>
            </a:p>
          </p:txBody>
        </p:sp>
        <p:sp>
          <p:nvSpPr>
            <p:cNvPr id="383045" name="AutoShape 69">
              <a:hlinkClick r:id="rId36" action="ppaction://hlinksldjump" highlightClick="1"/>
              <a:extLst>
                <a:ext uri="{FF2B5EF4-FFF2-40B4-BE49-F238E27FC236}">
                  <a16:creationId xmlns:a16="http://schemas.microsoft.com/office/drawing/2014/main" id="{B2E9FF09-3471-8180-67EC-A2781710C42E}"/>
                </a:ext>
              </a:extLst>
            </p:cNvPr>
            <p:cNvSpPr>
              <a:spLocks noChangeArrowheads="1"/>
            </p:cNvSpPr>
            <p:nvPr userDrawn="1"/>
          </p:nvSpPr>
          <p:spPr bwMode="auto">
            <a:xfrm>
              <a:off x="96" y="384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General References</a:t>
              </a:r>
            </a:p>
          </p:txBody>
        </p:sp>
      </p:grpSp>
      <p:sp>
        <p:nvSpPr>
          <p:cNvPr id="383046" name="AutoShape 70">
            <a:hlinkClick r:id="rId37" action="ppaction://hlinksldjump" highlightClick="1"/>
            <a:extLst>
              <a:ext uri="{FF2B5EF4-FFF2-40B4-BE49-F238E27FC236}">
                <a16:creationId xmlns:a16="http://schemas.microsoft.com/office/drawing/2014/main" id="{FC61B6EC-C487-C54B-25E8-302A2C2F44F2}"/>
              </a:ext>
            </a:extLst>
          </p:cNvPr>
          <p:cNvSpPr>
            <a:spLocks noChangeArrowheads="1"/>
          </p:cNvSpPr>
          <p:nvPr userDrawn="1"/>
        </p:nvSpPr>
        <p:spPr bwMode="auto">
          <a:xfrm>
            <a:off x="152400" y="5181600"/>
            <a:ext cx="1752600" cy="2286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Soy</a:t>
            </a:r>
          </a:p>
        </p:txBody>
      </p:sp>
    </p:spTree>
  </p:cSld>
  <p:clrMap bg1="lt1" tx1="dk1" bg2="lt2" tx2="dk2" accent1="accent1" accent2="accent2" accent3="accent3" accent4="accent4" accent5="accent5" accent6="accent6" hlink="hlink" folHlink="folHlink"/>
  <p:sldLayoutIdLst>
    <p:sldLayoutId id="2147484120"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5954" name="Rectangle 2">
            <a:extLst>
              <a:ext uri="{FF2B5EF4-FFF2-40B4-BE49-F238E27FC236}">
                <a16:creationId xmlns:a16="http://schemas.microsoft.com/office/drawing/2014/main" id="{8A7DF820-29D5-8EBF-C2A6-EB715D9BB9E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25955" name="Rectangle 3">
            <a:extLst>
              <a:ext uri="{FF2B5EF4-FFF2-40B4-BE49-F238E27FC236}">
                <a16:creationId xmlns:a16="http://schemas.microsoft.com/office/drawing/2014/main" id="{3EDC2F4D-F1C3-AD72-80CA-84872493FD99}"/>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77860" name="Rectangle 4">
            <a:extLst>
              <a:ext uri="{FF2B5EF4-FFF2-40B4-BE49-F238E27FC236}">
                <a16:creationId xmlns:a16="http://schemas.microsoft.com/office/drawing/2014/main" id="{DF89132E-5107-4097-48EB-8D5038070A39}"/>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377861" name="Rectangle 5">
            <a:extLst>
              <a:ext uri="{FF2B5EF4-FFF2-40B4-BE49-F238E27FC236}">
                <a16:creationId xmlns:a16="http://schemas.microsoft.com/office/drawing/2014/main" id="{86FB17AE-E618-B7FA-A8B0-AA474DBBFFA5}"/>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377862" name="Rectangle 6">
            <a:extLst>
              <a:ext uri="{FF2B5EF4-FFF2-40B4-BE49-F238E27FC236}">
                <a16:creationId xmlns:a16="http://schemas.microsoft.com/office/drawing/2014/main" id="{059D08C8-64CE-1E37-13A8-9C5FA94253A9}"/>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35D46BA5-BF64-E846-9A3C-F75D2F61FB0A}" type="slidenum">
              <a:rPr lang="en-US" altLang="en-US"/>
              <a:pPr>
                <a:defRPr/>
              </a:pPr>
              <a:t>‹#›</a:t>
            </a:fld>
            <a:endParaRPr lang="en-US" altLang="en-US"/>
          </a:p>
        </p:txBody>
      </p:sp>
      <p:pic>
        <p:nvPicPr>
          <p:cNvPr id="125959" name="Picture 7">
            <a:extLst>
              <a:ext uri="{FF2B5EF4-FFF2-40B4-BE49-F238E27FC236}">
                <a16:creationId xmlns:a16="http://schemas.microsoft.com/office/drawing/2014/main" id="{05710217-8CAF-E454-3221-A705BD0C438B}"/>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7E10A181-619B-4632-7E23-CAD0803756A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138243" name="Rectangle 3">
            <a:extLst>
              <a:ext uri="{FF2B5EF4-FFF2-40B4-BE49-F238E27FC236}">
                <a16:creationId xmlns:a16="http://schemas.microsoft.com/office/drawing/2014/main" id="{46B2B0E5-147C-6E2A-2702-43D898A02911}"/>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52292" name="Rectangle 4">
            <a:extLst>
              <a:ext uri="{FF2B5EF4-FFF2-40B4-BE49-F238E27FC236}">
                <a16:creationId xmlns:a16="http://schemas.microsoft.com/office/drawing/2014/main" id="{05310C81-AD75-1E6F-060C-F96360B361F3}"/>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652293" name="Rectangle 5">
            <a:extLst>
              <a:ext uri="{FF2B5EF4-FFF2-40B4-BE49-F238E27FC236}">
                <a16:creationId xmlns:a16="http://schemas.microsoft.com/office/drawing/2014/main" id="{366354C9-D3B6-BE47-4D00-3AD3F61BB332}"/>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652294" name="Rectangle 6">
            <a:extLst>
              <a:ext uri="{FF2B5EF4-FFF2-40B4-BE49-F238E27FC236}">
                <a16:creationId xmlns:a16="http://schemas.microsoft.com/office/drawing/2014/main" id="{15184912-5703-42F6-03E5-7A8E19680929}"/>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E3BEA8DA-AB3B-9C45-9D27-905495BA3095}" type="slidenum">
              <a:rPr lang="en-US" altLang="en-US"/>
              <a:pPr>
                <a:defRPr/>
              </a:pPr>
              <a:t>‹#›</a:t>
            </a:fld>
            <a:endParaRPr lang="en-US" altLang="en-US"/>
          </a:p>
        </p:txBody>
      </p:sp>
      <p:pic>
        <p:nvPicPr>
          <p:cNvPr id="138247" name="Picture 7">
            <a:extLst>
              <a:ext uri="{FF2B5EF4-FFF2-40B4-BE49-F238E27FC236}">
                <a16:creationId xmlns:a16="http://schemas.microsoft.com/office/drawing/2014/main" id="{A1518572-3DF2-23F6-3803-06CE3F41ED8C}"/>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8248" name="Group 24">
            <a:extLst>
              <a:ext uri="{FF2B5EF4-FFF2-40B4-BE49-F238E27FC236}">
                <a16:creationId xmlns:a16="http://schemas.microsoft.com/office/drawing/2014/main" id="{67D25FA0-52EF-9DB8-5C80-843C6C0FD70E}"/>
              </a:ext>
            </a:extLst>
          </p:cNvPr>
          <p:cNvGrpSpPr>
            <a:grpSpLocks/>
          </p:cNvGrpSpPr>
          <p:nvPr userDrawn="1"/>
        </p:nvGrpSpPr>
        <p:grpSpPr bwMode="auto">
          <a:xfrm>
            <a:off x="4191000" y="6477000"/>
            <a:ext cx="1524000" cy="228600"/>
            <a:chOff x="2640" y="4080"/>
            <a:chExt cx="960" cy="144"/>
          </a:xfrm>
        </p:grpSpPr>
        <p:grpSp>
          <p:nvGrpSpPr>
            <p:cNvPr id="138267" name="Group 25">
              <a:extLst>
                <a:ext uri="{FF2B5EF4-FFF2-40B4-BE49-F238E27FC236}">
                  <a16:creationId xmlns:a16="http://schemas.microsoft.com/office/drawing/2014/main" id="{72DF83BE-2049-4E71-097B-CA8A603F89A6}"/>
                </a:ext>
              </a:extLst>
            </p:cNvPr>
            <p:cNvGrpSpPr>
              <a:grpSpLocks/>
            </p:cNvGrpSpPr>
            <p:nvPr/>
          </p:nvGrpSpPr>
          <p:grpSpPr bwMode="auto">
            <a:xfrm>
              <a:off x="2640" y="4080"/>
              <a:ext cx="240" cy="144"/>
              <a:chOff x="2928" y="2688"/>
              <a:chExt cx="240" cy="144"/>
            </a:xfrm>
          </p:grpSpPr>
          <p:sp>
            <p:nvSpPr>
              <p:cNvPr id="22562" name="AutoShape 26">
                <a:hlinkClick r:id="" action="ppaction://hlinkshowjump?jump=previousslide" highlightClick="1"/>
                <a:extLst>
                  <a:ext uri="{FF2B5EF4-FFF2-40B4-BE49-F238E27FC236}">
                    <a16:creationId xmlns:a16="http://schemas.microsoft.com/office/drawing/2014/main" id="{1FC313A8-3ED8-D33C-F615-9F18180E87A5}"/>
                  </a:ext>
                </a:extLst>
              </p:cNvPr>
              <p:cNvSpPr>
                <a:spLocks noChangeArrowheads="1"/>
              </p:cNvSpPr>
              <p:nvPr userDrawn="1"/>
            </p:nvSpPr>
            <p:spPr bwMode="auto">
              <a:xfrm>
                <a:off x="2928"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652315" name="AutoShape 27">
                <a:hlinkClick r:id="" action="ppaction://hlinkshowjump?jump=previousslide"/>
                <a:extLst>
                  <a:ext uri="{FF2B5EF4-FFF2-40B4-BE49-F238E27FC236}">
                    <a16:creationId xmlns:a16="http://schemas.microsoft.com/office/drawing/2014/main" id="{44D6C24A-4DB3-03A2-D849-22C1C737D88E}"/>
                  </a:ext>
                </a:extLst>
              </p:cNvPr>
              <p:cNvSpPr>
                <a:spLocks noChangeArrowheads="1"/>
              </p:cNvSpPr>
              <p:nvPr userDrawn="1"/>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38268" name="Group 28">
              <a:extLst>
                <a:ext uri="{FF2B5EF4-FFF2-40B4-BE49-F238E27FC236}">
                  <a16:creationId xmlns:a16="http://schemas.microsoft.com/office/drawing/2014/main" id="{8CE07986-10EE-E0E9-7B3B-8775440F3344}"/>
                </a:ext>
              </a:extLst>
            </p:cNvPr>
            <p:cNvGrpSpPr>
              <a:grpSpLocks/>
            </p:cNvGrpSpPr>
            <p:nvPr/>
          </p:nvGrpSpPr>
          <p:grpSpPr bwMode="auto">
            <a:xfrm>
              <a:off x="3360" y="4080"/>
              <a:ext cx="240" cy="144"/>
              <a:chOff x="3552" y="2688"/>
              <a:chExt cx="240" cy="144"/>
            </a:xfrm>
          </p:grpSpPr>
          <p:sp>
            <p:nvSpPr>
              <p:cNvPr id="22560" name="AutoShape 29">
                <a:hlinkClick r:id="" action="ppaction://hlinkshowjump?jump=nextslide" highlightClick="1"/>
                <a:extLst>
                  <a:ext uri="{FF2B5EF4-FFF2-40B4-BE49-F238E27FC236}">
                    <a16:creationId xmlns:a16="http://schemas.microsoft.com/office/drawing/2014/main" id="{0B824A93-9DBB-537F-70F2-99FEBDAD3A4E}"/>
                  </a:ext>
                </a:extLst>
              </p:cNvPr>
              <p:cNvSpPr>
                <a:spLocks noChangeArrowheads="1"/>
              </p:cNvSpPr>
              <p:nvPr userDrawn="1"/>
            </p:nvSpPr>
            <p:spPr bwMode="auto">
              <a:xfrm>
                <a:off x="3552"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652318" name="AutoShape 30">
                <a:hlinkClick r:id="" action="ppaction://hlinkshowjump?jump=nextslide"/>
                <a:extLst>
                  <a:ext uri="{FF2B5EF4-FFF2-40B4-BE49-F238E27FC236}">
                    <a16:creationId xmlns:a16="http://schemas.microsoft.com/office/drawing/2014/main" id="{BC486FB0-51A9-BE9D-9011-A855EA44007E}"/>
                  </a:ext>
                </a:extLst>
              </p:cNvPr>
              <p:cNvSpPr>
                <a:spLocks noChangeArrowheads="1"/>
              </p:cNvSpPr>
              <p:nvPr userDrawn="1"/>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38269" name="Group 31">
              <a:extLst>
                <a:ext uri="{FF2B5EF4-FFF2-40B4-BE49-F238E27FC236}">
                  <a16:creationId xmlns:a16="http://schemas.microsoft.com/office/drawing/2014/main" id="{E9E62241-B100-AB74-F227-FA78F08AA34A}"/>
                </a:ext>
              </a:extLst>
            </p:cNvPr>
            <p:cNvGrpSpPr>
              <a:grpSpLocks/>
            </p:cNvGrpSpPr>
            <p:nvPr/>
          </p:nvGrpSpPr>
          <p:grpSpPr bwMode="auto">
            <a:xfrm>
              <a:off x="2976" y="4080"/>
              <a:ext cx="288" cy="144"/>
              <a:chOff x="2400" y="4032"/>
              <a:chExt cx="240" cy="144"/>
            </a:xfrm>
          </p:grpSpPr>
          <p:sp>
            <p:nvSpPr>
              <p:cNvPr id="652320" name="AutoShape 32">
                <a:hlinkClick r:id="" action="ppaction://hlinkshowjump?jump=lastslideviewed" highlightClick="1"/>
                <a:extLst>
                  <a:ext uri="{FF2B5EF4-FFF2-40B4-BE49-F238E27FC236}">
                    <a16:creationId xmlns:a16="http://schemas.microsoft.com/office/drawing/2014/main" id="{ED58FE2A-86C6-09F3-57CF-D7E82F57F68D}"/>
                  </a:ext>
                </a:extLst>
              </p:cNvPr>
              <p:cNvSpPr>
                <a:spLocks noChangeArrowheads="1"/>
              </p:cNvSpPr>
              <p:nvPr userDrawn="1"/>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652321" name="AutoShape 33">
                <a:hlinkClick r:id="" action="ppaction://hlinkshowjump?jump=lastslideviewed"/>
                <a:extLst>
                  <a:ext uri="{FF2B5EF4-FFF2-40B4-BE49-F238E27FC236}">
                    <a16:creationId xmlns:a16="http://schemas.microsoft.com/office/drawing/2014/main" id="{F0D48A11-CA35-F49F-4CDE-3EF349D9CA00}"/>
                  </a:ext>
                </a:extLst>
              </p:cNvPr>
              <p:cNvSpPr>
                <a:spLocks noChangeArrowheads="1"/>
              </p:cNvSpPr>
              <p:nvPr userDrawn="1"/>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138249" name="Group 34">
            <a:extLst>
              <a:ext uri="{FF2B5EF4-FFF2-40B4-BE49-F238E27FC236}">
                <a16:creationId xmlns:a16="http://schemas.microsoft.com/office/drawing/2014/main" id="{877372BC-4BDF-6D44-21AD-A4D8B7B7EDF2}"/>
              </a:ext>
            </a:extLst>
          </p:cNvPr>
          <p:cNvGrpSpPr>
            <a:grpSpLocks/>
          </p:cNvGrpSpPr>
          <p:nvPr userDrawn="1"/>
        </p:nvGrpSpPr>
        <p:grpSpPr bwMode="auto">
          <a:xfrm>
            <a:off x="381000" y="6400800"/>
            <a:ext cx="1066800" cy="304800"/>
            <a:chOff x="240" y="4032"/>
            <a:chExt cx="672" cy="192"/>
          </a:xfrm>
        </p:grpSpPr>
        <p:sp>
          <p:nvSpPr>
            <p:cNvPr id="652323" name="AutoShape 35">
              <a:hlinkClick r:id="rId14" action="ppaction://hlinksldjump" highlightClick="1"/>
              <a:extLst>
                <a:ext uri="{FF2B5EF4-FFF2-40B4-BE49-F238E27FC236}">
                  <a16:creationId xmlns:a16="http://schemas.microsoft.com/office/drawing/2014/main" id="{5D8B7F66-5EB5-E7AF-26C0-75F503CFB785}"/>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38266" name="WordArt 36">
              <a:hlinkClick r:id="rId14" action="ppaction://hlinksldjump"/>
              <a:extLst>
                <a:ext uri="{FF2B5EF4-FFF2-40B4-BE49-F238E27FC236}">
                  <a16:creationId xmlns:a16="http://schemas.microsoft.com/office/drawing/2014/main" id="{E1B56086-E57C-1AC0-36C9-B0AFD642A481}"/>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38250" name="Group 37">
            <a:extLst>
              <a:ext uri="{FF2B5EF4-FFF2-40B4-BE49-F238E27FC236}">
                <a16:creationId xmlns:a16="http://schemas.microsoft.com/office/drawing/2014/main" id="{A639C9B0-1E8E-FE74-C079-1BF55DE7B2BD}"/>
              </a:ext>
            </a:extLst>
          </p:cNvPr>
          <p:cNvGrpSpPr>
            <a:grpSpLocks/>
          </p:cNvGrpSpPr>
          <p:nvPr userDrawn="1"/>
        </p:nvGrpSpPr>
        <p:grpSpPr bwMode="auto">
          <a:xfrm>
            <a:off x="152400" y="120650"/>
            <a:ext cx="2362200" cy="641350"/>
            <a:chOff x="96" y="76"/>
            <a:chExt cx="1488" cy="404"/>
          </a:xfrm>
        </p:grpSpPr>
        <p:sp>
          <p:nvSpPr>
            <p:cNvPr id="22551" name="Text Box 38">
              <a:extLst>
                <a:ext uri="{FF2B5EF4-FFF2-40B4-BE49-F238E27FC236}">
                  <a16:creationId xmlns:a16="http://schemas.microsoft.com/office/drawing/2014/main" id="{F78065E6-7294-47AB-B750-B530DCD4BDF2}"/>
                </a:ext>
              </a:extLst>
            </p:cNvPr>
            <p:cNvSpPr txBox="1">
              <a:spLocks noChangeArrowheads="1"/>
            </p:cNvSpPr>
            <p:nvPr userDrawn="1"/>
          </p:nvSpPr>
          <p:spPr bwMode="auto">
            <a:xfrm>
              <a:off x="192" y="124"/>
              <a:ext cx="1392"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Herbal Medicines &amp; </a:t>
              </a:r>
            </a:p>
            <a:p>
              <a:pPr algn="l">
                <a:defRPr/>
              </a:pPr>
              <a:r>
                <a:rPr lang="en-US" altLang="en-US" sz="1400" b="1">
                  <a:solidFill>
                    <a:srgbClr val="9900CC"/>
                  </a:solidFill>
                  <a:latin typeface="Arial" panose="020B0604020202020204" pitchFamily="34" charset="0"/>
                </a:rPr>
                <a:t>      Drug Interactions</a:t>
              </a:r>
              <a:endParaRPr lang="en-US" altLang="en-US" sz="1400">
                <a:solidFill>
                  <a:schemeClr val="tx1"/>
                </a:solidFill>
                <a:latin typeface="Arial" panose="020B0604020202020204" pitchFamily="34" charset="0"/>
              </a:endParaRPr>
            </a:p>
          </p:txBody>
        </p:sp>
        <p:sp>
          <p:nvSpPr>
            <p:cNvPr id="652327" name="Text Box 39">
              <a:extLst>
                <a:ext uri="{FF2B5EF4-FFF2-40B4-BE49-F238E27FC236}">
                  <a16:creationId xmlns:a16="http://schemas.microsoft.com/office/drawing/2014/main" id="{53987C23-022C-F3CF-D947-014E2E84ABF2}"/>
                </a:ext>
              </a:extLst>
            </p:cNvPr>
            <p:cNvSpPr txBox="1">
              <a:spLocks noChangeArrowheads="1"/>
            </p:cNvSpPr>
            <p:nvPr userDrawn="1"/>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9</a:t>
              </a:r>
            </a:p>
          </p:txBody>
        </p:sp>
      </p:grpSp>
      <p:sp>
        <p:nvSpPr>
          <p:cNvPr id="652340" name="AutoShape 52">
            <a:hlinkClick r:id="rId15" action="ppaction://hlinksldjump" highlightClick="1"/>
            <a:extLst>
              <a:ext uri="{FF2B5EF4-FFF2-40B4-BE49-F238E27FC236}">
                <a16:creationId xmlns:a16="http://schemas.microsoft.com/office/drawing/2014/main" id="{65253446-A331-D0B5-7088-A8D718E3810E}"/>
              </a:ext>
            </a:extLst>
          </p:cNvPr>
          <p:cNvSpPr>
            <a:spLocks noChangeArrowheads="1"/>
          </p:cNvSpPr>
          <p:nvPr userDrawn="1"/>
        </p:nvSpPr>
        <p:spPr bwMode="auto">
          <a:xfrm>
            <a:off x="152400" y="9144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Objectives</a:t>
            </a:r>
          </a:p>
        </p:txBody>
      </p:sp>
      <p:sp>
        <p:nvSpPr>
          <p:cNvPr id="652341" name="AutoShape 53">
            <a:hlinkClick r:id="rId16" action="ppaction://hlinksldjump" highlightClick="1"/>
            <a:extLst>
              <a:ext uri="{FF2B5EF4-FFF2-40B4-BE49-F238E27FC236}">
                <a16:creationId xmlns:a16="http://schemas.microsoft.com/office/drawing/2014/main" id="{8E522A6E-2C5B-BD47-F502-E5FE0265DAFF}"/>
              </a:ext>
            </a:extLst>
          </p:cNvPr>
          <p:cNvSpPr>
            <a:spLocks noChangeArrowheads="1"/>
          </p:cNvSpPr>
          <p:nvPr userDrawn="1"/>
        </p:nvSpPr>
        <p:spPr bwMode="auto">
          <a:xfrm>
            <a:off x="152400" y="12954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Introduction</a:t>
            </a:r>
          </a:p>
        </p:txBody>
      </p:sp>
      <p:sp>
        <p:nvSpPr>
          <p:cNvPr id="652342" name="AutoShape 54">
            <a:hlinkClick r:id="rId17" action="ppaction://hlinksldjump" highlightClick="1"/>
            <a:extLst>
              <a:ext uri="{FF2B5EF4-FFF2-40B4-BE49-F238E27FC236}">
                <a16:creationId xmlns:a16="http://schemas.microsoft.com/office/drawing/2014/main" id="{E437D0A1-2587-0BA8-AEF2-BD6D0EE6EC5A}"/>
              </a:ext>
            </a:extLst>
          </p:cNvPr>
          <p:cNvSpPr>
            <a:spLocks noChangeArrowheads="1"/>
          </p:cNvSpPr>
          <p:nvPr userDrawn="1"/>
        </p:nvSpPr>
        <p:spPr bwMode="auto">
          <a:xfrm>
            <a:off x="152400" y="1676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Herb – Drug</a:t>
            </a:r>
          </a:p>
          <a:p>
            <a:pPr algn="ctr" eaLnBrk="1" hangingPunct="1">
              <a:defRPr/>
            </a:pPr>
            <a:r>
              <a:rPr lang="en-US" altLang="en-US" sz="1400">
                <a:effectLst>
                  <a:outerShdw blurRad="38100" dist="38100" dir="2700000" algn="tl">
                    <a:srgbClr val="C0C0C0"/>
                  </a:outerShdw>
                </a:effectLst>
              </a:rPr>
              <a:t>Interactions</a:t>
            </a:r>
          </a:p>
        </p:txBody>
      </p:sp>
      <p:sp>
        <p:nvSpPr>
          <p:cNvPr id="652343" name="AutoShape 55">
            <a:hlinkClick r:id="rId18" action="ppaction://hlinksldjump" highlightClick="1"/>
            <a:extLst>
              <a:ext uri="{FF2B5EF4-FFF2-40B4-BE49-F238E27FC236}">
                <a16:creationId xmlns:a16="http://schemas.microsoft.com/office/drawing/2014/main" id="{418D5B17-E57C-91EF-0932-6DABA0EA0B06}"/>
              </a:ext>
            </a:extLst>
          </p:cNvPr>
          <p:cNvSpPr>
            <a:spLocks noChangeArrowheads="1"/>
          </p:cNvSpPr>
          <p:nvPr userDrawn="1"/>
        </p:nvSpPr>
        <p:spPr bwMode="auto">
          <a:xfrm>
            <a:off x="152400" y="2209800"/>
            <a:ext cx="1752600" cy="762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300">
                <a:effectLst>
                  <a:outerShdw blurRad="38100" dist="38100" dir="2700000" algn="tl">
                    <a:srgbClr val="C0C0C0"/>
                  </a:outerShdw>
                </a:effectLst>
              </a:rPr>
              <a:t>Interference with</a:t>
            </a:r>
          </a:p>
          <a:p>
            <a:pPr algn="ctr" eaLnBrk="1" hangingPunct="1">
              <a:defRPr/>
            </a:pPr>
            <a:r>
              <a:rPr lang="en-US" altLang="en-US" sz="1300">
                <a:effectLst>
                  <a:outerShdw blurRad="38100" dist="38100" dir="2700000" algn="tl">
                    <a:srgbClr val="C0C0C0"/>
                  </a:outerShdw>
                </a:effectLst>
              </a:rPr>
              <a:t>Absorption &amp;</a:t>
            </a:r>
          </a:p>
          <a:p>
            <a:pPr algn="ctr" eaLnBrk="1" hangingPunct="1">
              <a:defRPr/>
            </a:pPr>
            <a:r>
              <a:rPr lang="en-US" altLang="en-US" sz="1300">
                <a:effectLst>
                  <a:outerShdw blurRad="38100" dist="38100" dir="2700000" algn="tl">
                    <a:srgbClr val="C0C0C0"/>
                  </a:outerShdw>
                </a:effectLst>
              </a:rPr>
              <a:t>Distribution</a:t>
            </a:r>
          </a:p>
        </p:txBody>
      </p:sp>
      <p:sp>
        <p:nvSpPr>
          <p:cNvPr id="652344" name="AutoShape 56">
            <a:hlinkClick r:id="rId19" action="ppaction://hlinksldjump" highlightClick="1"/>
            <a:extLst>
              <a:ext uri="{FF2B5EF4-FFF2-40B4-BE49-F238E27FC236}">
                <a16:creationId xmlns:a16="http://schemas.microsoft.com/office/drawing/2014/main" id="{7DA442E5-8D04-57C7-A505-ACE47B1AE090}"/>
              </a:ext>
            </a:extLst>
          </p:cNvPr>
          <p:cNvSpPr>
            <a:spLocks noChangeArrowheads="1"/>
          </p:cNvSpPr>
          <p:nvPr userDrawn="1"/>
        </p:nvSpPr>
        <p:spPr bwMode="auto">
          <a:xfrm>
            <a:off x="152400" y="29718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Inhibitors</a:t>
            </a:r>
          </a:p>
        </p:txBody>
      </p:sp>
      <p:sp>
        <p:nvSpPr>
          <p:cNvPr id="652345" name="AutoShape 57">
            <a:hlinkClick r:id="rId20" action="ppaction://hlinksldjump" highlightClick="1"/>
            <a:extLst>
              <a:ext uri="{FF2B5EF4-FFF2-40B4-BE49-F238E27FC236}">
                <a16:creationId xmlns:a16="http://schemas.microsoft.com/office/drawing/2014/main" id="{2E082F66-49A3-7448-80FA-AE5A734F75D4}"/>
              </a:ext>
            </a:extLst>
          </p:cNvPr>
          <p:cNvSpPr>
            <a:spLocks noChangeArrowheads="1"/>
          </p:cNvSpPr>
          <p:nvPr userDrawn="1"/>
        </p:nvSpPr>
        <p:spPr bwMode="auto">
          <a:xfrm>
            <a:off x="152400" y="33528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Inducers</a:t>
            </a:r>
          </a:p>
        </p:txBody>
      </p:sp>
      <p:sp>
        <p:nvSpPr>
          <p:cNvPr id="652346" name="AutoShape 58">
            <a:hlinkClick r:id="rId21" action="ppaction://hlinksldjump" highlightClick="1"/>
            <a:extLst>
              <a:ext uri="{FF2B5EF4-FFF2-40B4-BE49-F238E27FC236}">
                <a16:creationId xmlns:a16="http://schemas.microsoft.com/office/drawing/2014/main" id="{81E769AA-B86F-4E8E-A4ED-E8F963C530DC}"/>
              </a:ext>
            </a:extLst>
          </p:cNvPr>
          <p:cNvSpPr>
            <a:spLocks noChangeArrowheads="1"/>
          </p:cNvSpPr>
          <p:nvPr userDrawn="1"/>
        </p:nvSpPr>
        <p:spPr bwMode="auto">
          <a:xfrm>
            <a:off x="152400" y="37338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Modulation</a:t>
            </a:r>
          </a:p>
        </p:txBody>
      </p:sp>
      <p:sp>
        <p:nvSpPr>
          <p:cNvPr id="652347" name="AutoShape 59">
            <a:hlinkClick r:id="rId22" action="ppaction://hlinksldjump" highlightClick="1"/>
            <a:extLst>
              <a:ext uri="{FF2B5EF4-FFF2-40B4-BE49-F238E27FC236}">
                <a16:creationId xmlns:a16="http://schemas.microsoft.com/office/drawing/2014/main" id="{90BF971B-F63E-F59E-B87B-EE3CAC6CCBE3}"/>
              </a:ext>
            </a:extLst>
          </p:cNvPr>
          <p:cNvSpPr>
            <a:spLocks noChangeArrowheads="1"/>
          </p:cNvSpPr>
          <p:nvPr userDrawn="1"/>
        </p:nvSpPr>
        <p:spPr bwMode="auto">
          <a:xfrm>
            <a:off x="152400" y="4114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Therapeutic</a:t>
            </a:r>
          </a:p>
          <a:p>
            <a:pPr algn="ctr" eaLnBrk="1" hangingPunct="1">
              <a:defRPr/>
            </a:pPr>
            <a:r>
              <a:rPr lang="en-US" altLang="en-US" sz="1400">
                <a:effectLst>
                  <a:outerShdw blurRad="38100" dist="38100" dir="2700000" algn="tl">
                    <a:srgbClr val="C0C0C0"/>
                  </a:outerShdw>
                </a:effectLst>
              </a:rPr>
              <a:t>Efficacy</a:t>
            </a:r>
          </a:p>
        </p:txBody>
      </p:sp>
      <p:sp>
        <p:nvSpPr>
          <p:cNvPr id="652348" name="AutoShape 60">
            <a:hlinkClick r:id="rId23" action="ppaction://hlinksldjump" highlightClick="1"/>
            <a:extLst>
              <a:ext uri="{FF2B5EF4-FFF2-40B4-BE49-F238E27FC236}">
                <a16:creationId xmlns:a16="http://schemas.microsoft.com/office/drawing/2014/main" id="{D3BC88E6-F882-1D07-C416-A50A53D4BEB0}"/>
              </a:ext>
            </a:extLst>
          </p:cNvPr>
          <p:cNvSpPr>
            <a:spLocks noChangeArrowheads="1"/>
          </p:cNvSpPr>
          <p:nvPr userDrawn="1"/>
        </p:nvSpPr>
        <p:spPr bwMode="auto">
          <a:xfrm>
            <a:off x="152400" y="4648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300">
                <a:effectLst>
                  <a:outerShdw blurRad="38100" dist="38100" dir="2700000" algn="tl">
                    <a:srgbClr val="C0C0C0"/>
                  </a:outerShdw>
                </a:effectLst>
              </a:rPr>
              <a:t>Adverse Effects</a:t>
            </a:r>
          </a:p>
          <a:p>
            <a:pPr algn="ctr" eaLnBrk="1" hangingPunct="1">
              <a:defRPr/>
            </a:pPr>
            <a:r>
              <a:rPr lang="en-US" altLang="en-US" sz="1300">
                <a:effectLst>
                  <a:outerShdw blurRad="38100" dist="38100" dir="2700000" algn="tl">
                    <a:srgbClr val="C0C0C0"/>
                  </a:outerShdw>
                </a:effectLst>
              </a:rPr>
              <a:t>&amp;  Toxicity</a:t>
            </a:r>
          </a:p>
        </p:txBody>
      </p:sp>
      <p:sp>
        <p:nvSpPr>
          <p:cNvPr id="652349" name="AutoShape 61">
            <a:hlinkClick r:id="rId24" action="ppaction://hlinksldjump" highlightClick="1"/>
            <a:extLst>
              <a:ext uri="{FF2B5EF4-FFF2-40B4-BE49-F238E27FC236}">
                <a16:creationId xmlns:a16="http://schemas.microsoft.com/office/drawing/2014/main" id="{F9AC664A-779E-2499-80B6-9B007A81B9A4}"/>
              </a:ext>
            </a:extLst>
          </p:cNvPr>
          <p:cNvSpPr>
            <a:spLocks noChangeArrowheads="1"/>
          </p:cNvSpPr>
          <p:nvPr userDrawn="1"/>
        </p:nvSpPr>
        <p:spPr bwMode="auto">
          <a:xfrm>
            <a:off x="152400" y="51816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ABC “UNSAFE” List</a:t>
            </a:r>
          </a:p>
        </p:txBody>
      </p:sp>
      <p:sp>
        <p:nvSpPr>
          <p:cNvPr id="652350" name="AutoShape 62">
            <a:hlinkClick r:id="rId25" action="ppaction://hlinksldjump" highlightClick="1"/>
            <a:extLst>
              <a:ext uri="{FF2B5EF4-FFF2-40B4-BE49-F238E27FC236}">
                <a16:creationId xmlns:a16="http://schemas.microsoft.com/office/drawing/2014/main" id="{CC2256CA-2FDA-FB24-AF1F-D803A56FA363}"/>
              </a:ext>
            </a:extLst>
          </p:cNvPr>
          <p:cNvSpPr>
            <a:spLocks noChangeArrowheads="1"/>
          </p:cNvSpPr>
          <p:nvPr userDrawn="1"/>
        </p:nvSpPr>
        <p:spPr bwMode="auto">
          <a:xfrm>
            <a:off x="152400" y="55626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Summary</a:t>
            </a:r>
          </a:p>
        </p:txBody>
      </p:sp>
      <p:sp>
        <p:nvSpPr>
          <p:cNvPr id="652351" name="AutoShape 63">
            <a:hlinkClick r:id="rId26" action="ppaction://hlinksldjump" highlightClick="1"/>
            <a:extLst>
              <a:ext uri="{FF2B5EF4-FFF2-40B4-BE49-F238E27FC236}">
                <a16:creationId xmlns:a16="http://schemas.microsoft.com/office/drawing/2014/main" id="{86EC177C-54FB-8610-A212-F2C2A299B3D7}"/>
              </a:ext>
            </a:extLst>
          </p:cNvPr>
          <p:cNvSpPr>
            <a:spLocks noChangeArrowheads="1"/>
          </p:cNvSpPr>
          <p:nvPr userDrawn="1"/>
        </p:nvSpPr>
        <p:spPr bwMode="auto">
          <a:xfrm>
            <a:off x="152400" y="59436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References</a:t>
            </a:r>
          </a:p>
        </p:txBody>
      </p:sp>
    </p:spTree>
  </p:cSld>
  <p:clrMap bg1="lt1" tx1="dk1" bg2="lt2" tx2="dk2" accent1="accent1" accent2="accent2" accent3="accent3" accent4="accent4" accent5="accent5" accent6="accent6" hlink="hlink" folHlink="folHlink"/>
  <p:sldLayoutIdLst>
    <p:sldLayoutId id="2147484121"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0530" name="Rectangle 2">
            <a:extLst>
              <a:ext uri="{FF2B5EF4-FFF2-40B4-BE49-F238E27FC236}">
                <a16:creationId xmlns:a16="http://schemas.microsoft.com/office/drawing/2014/main" id="{21B26317-099F-7739-0494-EE17804ACAD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150531" name="Rectangle 3">
            <a:extLst>
              <a:ext uri="{FF2B5EF4-FFF2-40B4-BE49-F238E27FC236}">
                <a16:creationId xmlns:a16="http://schemas.microsoft.com/office/drawing/2014/main" id="{47E1C2FE-5ACE-02E8-9723-C9399E3D8214}"/>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44452" name="Rectangle 4">
            <a:extLst>
              <a:ext uri="{FF2B5EF4-FFF2-40B4-BE49-F238E27FC236}">
                <a16:creationId xmlns:a16="http://schemas.microsoft.com/office/drawing/2014/main" id="{BABE2657-C486-9B07-C514-1267D12CFCD8}"/>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744453" name="Rectangle 5">
            <a:extLst>
              <a:ext uri="{FF2B5EF4-FFF2-40B4-BE49-F238E27FC236}">
                <a16:creationId xmlns:a16="http://schemas.microsoft.com/office/drawing/2014/main" id="{631A4386-4C4B-39C5-0F0B-B6E03EBD602A}"/>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744454" name="Rectangle 6">
            <a:extLst>
              <a:ext uri="{FF2B5EF4-FFF2-40B4-BE49-F238E27FC236}">
                <a16:creationId xmlns:a16="http://schemas.microsoft.com/office/drawing/2014/main" id="{D5678B2A-51E6-8187-59C6-C76616636FDB}"/>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0D5907AA-2000-104A-8BF5-03BB69BED6A9}" type="slidenum">
              <a:rPr lang="en-US" altLang="en-US"/>
              <a:pPr>
                <a:defRPr/>
              </a:pPr>
              <a:t>‹#›</a:t>
            </a:fld>
            <a:endParaRPr lang="en-US" altLang="en-US"/>
          </a:p>
        </p:txBody>
      </p:sp>
      <p:pic>
        <p:nvPicPr>
          <p:cNvPr id="150535" name="Picture 7">
            <a:extLst>
              <a:ext uri="{FF2B5EF4-FFF2-40B4-BE49-F238E27FC236}">
                <a16:creationId xmlns:a16="http://schemas.microsoft.com/office/drawing/2014/main" id="{1EFC104F-0C2D-4140-3483-4C28253E5C4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0536" name="Group 24">
            <a:extLst>
              <a:ext uri="{FF2B5EF4-FFF2-40B4-BE49-F238E27FC236}">
                <a16:creationId xmlns:a16="http://schemas.microsoft.com/office/drawing/2014/main" id="{02A0E042-4AE8-F716-86D7-82CBF08BEB4F}"/>
              </a:ext>
            </a:extLst>
          </p:cNvPr>
          <p:cNvGrpSpPr>
            <a:grpSpLocks/>
          </p:cNvGrpSpPr>
          <p:nvPr userDrawn="1"/>
        </p:nvGrpSpPr>
        <p:grpSpPr bwMode="auto">
          <a:xfrm>
            <a:off x="381000" y="6400800"/>
            <a:ext cx="1066800" cy="304800"/>
            <a:chOff x="240" y="4032"/>
            <a:chExt cx="672" cy="192"/>
          </a:xfrm>
        </p:grpSpPr>
        <p:sp>
          <p:nvSpPr>
            <p:cNvPr id="744473" name="AutoShape 25">
              <a:hlinkClick r:id="rId14" action="ppaction://hlinksldjump" highlightClick="1"/>
              <a:extLst>
                <a:ext uri="{FF2B5EF4-FFF2-40B4-BE49-F238E27FC236}">
                  <a16:creationId xmlns:a16="http://schemas.microsoft.com/office/drawing/2014/main" id="{0C1BC8CA-82D8-A1BC-2746-C66EB8E60009}"/>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50560" name="WordArt 26">
              <a:hlinkClick r:id="rId14" action="ppaction://hlinksldjump"/>
              <a:extLst>
                <a:ext uri="{FF2B5EF4-FFF2-40B4-BE49-F238E27FC236}">
                  <a16:creationId xmlns:a16="http://schemas.microsoft.com/office/drawing/2014/main" id="{72034597-F3EE-EBEB-F918-398F276BDFBA}"/>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50537" name="Group 27">
            <a:extLst>
              <a:ext uri="{FF2B5EF4-FFF2-40B4-BE49-F238E27FC236}">
                <a16:creationId xmlns:a16="http://schemas.microsoft.com/office/drawing/2014/main" id="{02F6ECCA-AB6A-BF9F-A617-75CDA426A3FB}"/>
              </a:ext>
            </a:extLst>
          </p:cNvPr>
          <p:cNvGrpSpPr>
            <a:grpSpLocks/>
          </p:cNvGrpSpPr>
          <p:nvPr userDrawn="1"/>
        </p:nvGrpSpPr>
        <p:grpSpPr bwMode="auto">
          <a:xfrm>
            <a:off x="4191000" y="6477000"/>
            <a:ext cx="1524000" cy="228600"/>
            <a:chOff x="2640" y="4080"/>
            <a:chExt cx="960" cy="144"/>
          </a:xfrm>
        </p:grpSpPr>
        <p:grpSp>
          <p:nvGrpSpPr>
            <p:cNvPr id="150550" name="Group 28">
              <a:extLst>
                <a:ext uri="{FF2B5EF4-FFF2-40B4-BE49-F238E27FC236}">
                  <a16:creationId xmlns:a16="http://schemas.microsoft.com/office/drawing/2014/main" id="{9019F4B4-07EC-6EF1-B528-16195BEEBCD8}"/>
                </a:ext>
              </a:extLst>
            </p:cNvPr>
            <p:cNvGrpSpPr>
              <a:grpSpLocks/>
            </p:cNvGrpSpPr>
            <p:nvPr/>
          </p:nvGrpSpPr>
          <p:grpSpPr bwMode="auto">
            <a:xfrm>
              <a:off x="2640" y="4080"/>
              <a:ext cx="240" cy="144"/>
              <a:chOff x="2928" y="2688"/>
              <a:chExt cx="240" cy="144"/>
            </a:xfrm>
          </p:grpSpPr>
          <p:sp>
            <p:nvSpPr>
              <p:cNvPr id="24605" name="AutoShape 29">
                <a:hlinkClick r:id="" action="ppaction://hlinkshowjump?jump=previousslide" highlightClick="1"/>
                <a:extLst>
                  <a:ext uri="{FF2B5EF4-FFF2-40B4-BE49-F238E27FC236}">
                    <a16:creationId xmlns:a16="http://schemas.microsoft.com/office/drawing/2014/main" id="{31C6D8D5-6FF1-AA11-A55B-C7348C49E171}"/>
                  </a:ext>
                </a:extLst>
              </p:cNvPr>
              <p:cNvSpPr>
                <a:spLocks noChangeArrowheads="1"/>
              </p:cNvSpPr>
              <p:nvPr userDrawn="1"/>
            </p:nvSpPr>
            <p:spPr bwMode="auto">
              <a:xfrm>
                <a:off x="2928"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744478" name="AutoShape 30">
                <a:hlinkClick r:id="" action="ppaction://hlinkshowjump?jump=previousslide"/>
                <a:extLst>
                  <a:ext uri="{FF2B5EF4-FFF2-40B4-BE49-F238E27FC236}">
                    <a16:creationId xmlns:a16="http://schemas.microsoft.com/office/drawing/2014/main" id="{19175633-2432-4909-862B-5B6692D0ECAA}"/>
                  </a:ext>
                </a:extLst>
              </p:cNvPr>
              <p:cNvSpPr>
                <a:spLocks noChangeArrowheads="1"/>
              </p:cNvSpPr>
              <p:nvPr userDrawn="1"/>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50551" name="Group 31">
              <a:extLst>
                <a:ext uri="{FF2B5EF4-FFF2-40B4-BE49-F238E27FC236}">
                  <a16:creationId xmlns:a16="http://schemas.microsoft.com/office/drawing/2014/main" id="{CEBF79A5-1F45-5ADA-A636-4834A2DEF488}"/>
                </a:ext>
              </a:extLst>
            </p:cNvPr>
            <p:cNvGrpSpPr>
              <a:grpSpLocks/>
            </p:cNvGrpSpPr>
            <p:nvPr/>
          </p:nvGrpSpPr>
          <p:grpSpPr bwMode="auto">
            <a:xfrm>
              <a:off x="3360" y="4080"/>
              <a:ext cx="240" cy="144"/>
              <a:chOff x="3552" y="2688"/>
              <a:chExt cx="240" cy="144"/>
            </a:xfrm>
          </p:grpSpPr>
          <p:sp>
            <p:nvSpPr>
              <p:cNvPr id="24603" name="AutoShape 32">
                <a:hlinkClick r:id="" action="ppaction://hlinkshowjump?jump=nextslide" highlightClick="1"/>
                <a:extLst>
                  <a:ext uri="{FF2B5EF4-FFF2-40B4-BE49-F238E27FC236}">
                    <a16:creationId xmlns:a16="http://schemas.microsoft.com/office/drawing/2014/main" id="{75587AE1-0174-2320-86F0-5BBCC8AD1CE8}"/>
                  </a:ext>
                </a:extLst>
              </p:cNvPr>
              <p:cNvSpPr>
                <a:spLocks noChangeArrowheads="1"/>
              </p:cNvSpPr>
              <p:nvPr userDrawn="1"/>
            </p:nvSpPr>
            <p:spPr bwMode="auto">
              <a:xfrm>
                <a:off x="3552"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744481" name="AutoShape 33">
                <a:hlinkClick r:id="" action="ppaction://hlinkshowjump?jump=nextslide"/>
                <a:extLst>
                  <a:ext uri="{FF2B5EF4-FFF2-40B4-BE49-F238E27FC236}">
                    <a16:creationId xmlns:a16="http://schemas.microsoft.com/office/drawing/2014/main" id="{00F51DE6-BE0F-8479-DD82-D7E9AC2385F4}"/>
                  </a:ext>
                </a:extLst>
              </p:cNvPr>
              <p:cNvSpPr>
                <a:spLocks noChangeArrowheads="1"/>
              </p:cNvSpPr>
              <p:nvPr userDrawn="1"/>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50552" name="Group 34">
              <a:extLst>
                <a:ext uri="{FF2B5EF4-FFF2-40B4-BE49-F238E27FC236}">
                  <a16:creationId xmlns:a16="http://schemas.microsoft.com/office/drawing/2014/main" id="{70E512F6-EDCF-E4D8-5259-36DCA82DDF24}"/>
                </a:ext>
              </a:extLst>
            </p:cNvPr>
            <p:cNvGrpSpPr>
              <a:grpSpLocks/>
            </p:cNvGrpSpPr>
            <p:nvPr/>
          </p:nvGrpSpPr>
          <p:grpSpPr bwMode="auto">
            <a:xfrm>
              <a:off x="2976" y="4080"/>
              <a:ext cx="288" cy="144"/>
              <a:chOff x="2400" y="4032"/>
              <a:chExt cx="240" cy="144"/>
            </a:xfrm>
          </p:grpSpPr>
          <p:sp>
            <p:nvSpPr>
              <p:cNvPr id="744483" name="AutoShape 35">
                <a:hlinkClick r:id="" action="ppaction://hlinkshowjump?jump=lastslideviewed" highlightClick="1"/>
                <a:extLst>
                  <a:ext uri="{FF2B5EF4-FFF2-40B4-BE49-F238E27FC236}">
                    <a16:creationId xmlns:a16="http://schemas.microsoft.com/office/drawing/2014/main" id="{A2B8E343-C9CC-6A7A-8F95-11805DB9DECF}"/>
                  </a:ext>
                </a:extLst>
              </p:cNvPr>
              <p:cNvSpPr>
                <a:spLocks noChangeArrowheads="1"/>
              </p:cNvSpPr>
              <p:nvPr userDrawn="1"/>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744484" name="AutoShape 36">
                <a:hlinkClick r:id="" action="ppaction://hlinkshowjump?jump=lastslideviewed"/>
                <a:extLst>
                  <a:ext uri="{FF2B5EF4-FFF2-40B4-BE49-F238E27FC236}">
                    <a16:creationId xmlns:a16="http://schemas.microsoft.com/office/drawing/2014/main" id="{7913B504-F895-E85C-B844-1C0B22194BD5}"/>
                  </a:ext>
                </a:extLst>
              </p:cNvPr>
              <p:cNvSpPr>
                <a:spLocks noChangeArrowheads="1"/>
              </p:cNvSpPr>
              <p:nvPr userDrawn="1"/>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150538" name="Group 40">
            <a:extLst>
              <a:ext uri="{FF2B5EF4-FFF2-40B4-BE49-F238E27FC236}">
                <a16:creationId xmlns:a16="http://schemas.microsoft.com/office/drawing/2014/main" id="{AEDADF53-8D16-B216-9FF1-C0A3DAAEC846}"/>
              </a:ext>
            </a:extLst>
          </p:cNvPr>
          <p:cNvGrpSpPr>
            <a:grpSpLocks/>
          </p:cNvGrpSpPr>
          <p:nvPr userDrawn="1"/>
        </p:nvGrpSpPr>
        <p:grpSpPr bwMode="auto">
          <a:xfrm>
            <a:off x="152400" y="120650"/>
            <a:ext cx="2590800" cy="641350"/>
            <a:chOff x="96" y="76"/>
            <a:chExt cx="1632" cy="404"/>
          </a:xfrm>
        </p:grpSpPr>
        <p:sp>
          <p:nvSpPr>
            <p:cNvPr id="24596" name="Text Box 38">
              <a:extLst>
                <a:ext uri="{FF2B5EF4-FFF2-40B4-BE49-F238E27FC236}">
                  <a16:creationId xmlns:a16="http://schemas.microsoft.com/office/drawing/2014/main" id="{B4319E02-5434-6626-F37A-F0D5082F64C1}"/>
                </a:ext>
              </a:extLst>
            </p:cNvPr>
            <p:cNvSpPr txBox="1">
              <a:spLocks noChangeArrowheads="1"/>
            </p:cNvSpPr>
            <p:nvPr userDrawn="1"/>
          </p:nvSpPr>
          <p:spPr bwMode="auto">
            <a:xfrm>
              <a:off x="336" y="124"/>
              <a:ext cx="1392"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Patient Education</a:t>
              </a:r>
            </a:p>
            <a:p>
              <a:pPr algn="l">
                <a:defRPr/>
              </a:pPr>
              <a:r>
                <a:rPr lang="en-US" altLang="en-US" sz="1400" b="1">
                  <a:solidFill>
                    <a:srgbClr val="9900CC"/>
                  </a:solidFill>
                  <a:latin typeface="Arial" panose="020B0604020202020204" pitchFamily="34" charset="0"/>
                </a:rPr>
                <a:t>      &amp; Advising</a:t>
              </a:r>
              <a:endParaRPr lang="en-US" altLang="en-US" sz="1400">
                <a:solidFill>
                  <a:schemeClr val="tx1"/>
                </a:solidFill>
                <a:latin typeface="Arial" panose="020B0604020202020204" pitchFamily="34" charset="0"/>
              </a:endParaRPr>
            </a:p>
          </p:txBody>
        </p:sp>
        <p:sp>
          <p:nvSpPr>
            <p:cNvPr id="744487" name="Text Box 39">
              <a:extLst>
                <a:ext uri="{FF2B5EF4-FFF2-40B4-BE49-F238E27FC236}">
                  <a16:creationId xmlns:a16="http://schemas.microsoft.com/office/drawing/2014/main" id="{7427F6BE-D668-FDF5-B83F-D87A8E8B0D4E}"/>
                </a:ext>
              </a:extLst>
            </p:cNvPr>
            <p:cNvSpPr txBox="1">
              <a:spLocks noChangeArrowheads="1"/>
            </p:cNvSpPr>
            <p:nvPr userDrawn="1"/>
          </p:nvSpPr>
          <p:spPr bwMode="auto">
            <a:xfrm>
              <a:off x="96" y="76"/>
              <a:ext cx="52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10</a:t>
              </a:r>
            </a:p>
          </p:txBody>
        </p:sp>
      </p:grpSp>
      <p:sp>
        <p:nvSpPr>
          <p:cNvPr id="744489" name="AutoShape 41">
            <a:hlinkClick r:id="rId15" action="ppaction://hlinksldjump" highlightClick="1"/>
            <a:extLst>
              <a:ext uri="{FF2B5EF4-FFF2-40B4-BE49-F238E27FC236}">
                <a16:creationId xmlns:a16="http://schemas.microsoft.com/office/drawing/2014/main" id="{2356EE27-3ED1-21D6-9E1B-EF639A330454}"/>
              </a:ext>
            </a:extLst>
          </p:cNvPr>
          <p:cNvSpPr>
            <a:spLocks noChangeArrowheads="1"/>
          </p:cNvSpPr>
          <p:nvPr userDrawn="1"/>
        </p:nvSpPr>
        <p:spPr bwMode="auto">
          <a:xfrm>
            <a:off x="152400" y="9144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Objectives</a:t>
            </a:r>
          </a:p>
        </p:txBody>
      </p:sp>
      <p:sp>
        <p:nvSpPr>
          <p:cNvPr id="744490" name="AutoShape 42">
            <a:hlinkClick r:id="rId16" action="ppaction://hlinksldjump" highlightClick="1"/>
            <a:extLst>
              <a:ext uri="{FF2B5EF4-FFF2-40B4-BE49-F238E27FC236}">
                <a16:creationId xmlns:a16="http://schemas.microsoft.com/office/drawing/2014/main" id="{BF1386A8-8C1A-9921-324C-A4816070DACC}"/>
              </a:ext>
            </a:extLst>
          </p:cNvPr>
          <p:cNvSpPr>
            <a:spLocks noChangeArrowheads="1"/>
          </p:cNvSpPr>
          <p:nvPr userDrawn="1"/>
        </p:nvSpPr>
        <p:spPr bwMode="auto">
          <a:xfrm>
            <a:off x="152400" y="1295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Why Patients</a:t>
            </a:r>
          </a:p>
          <a:p>
            <a:pPr algn="ctr" eaLnBrk="1" hangingPunct="1">
              <a:defRPr/>
            </a:pPr>
            <a:r>
              <a:rPr lang="en-US" altLang="en-US" sz="1400">
                <a:effectLst>
                  <a:outerShdw blurRad="38100" dist="38100" dir="2700000" algn="tl">
                    <a:srgbClr val="C0C0C0"/>
                  </a:outerShdw>
                </a:effectLst>
              </a:rPr>
              <a:t>Embrace CAM</a:t>
            </a:r>
          </a:p>
        </p:txBody>
      </p:sp>
      <p:sp>
        <p:nvSpPr>
          <p:cNvPr id="744491" name="AutoShape 43">
            <a:hlinkClick r:id="rId17" action="ppaction://hlinksldjump" highlightClick="1"/>
            <a:extLst>
              <a:ext uri="{FF2B5EF4-FFF2-40B4-BE49-F238E27FC236}">
                <a16:creationId xmlns:a16="http://schemas.microsoft.com/office/drawing/2014/main" id="{49475808-1BFC-0C28-489E-640B6F8A8406}"/>
              </a:ext>
            </a:extLst>
          </p:cNvPr>
          <p:cNvSpPr>
            <a:spLocks noChangeArrowheads="1"/>
          </p:cNvSpPr>
          <p:nvPr userDrawn="1"/>
        </p:nvSpPr>
        <p:spPr bwMode="auto">
          <a:xfrm>
            <a:off x="152400" y="1828800"/>
            <a:ext cx="1752600" cy="8382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Definitions,</a:t>
            </a:r>
          </a:p>
          <a:p>
            <a:pPr algn="ctr" eaLnBrk="1" hangingPunct="1">
              <a:defRPr/>
            </a:pPr>
            <a:r>
              <a:rPr lang="en-US" altLang="en-US" sz="1200">
                <a:effectLst>
                  <a:outerShdw blurRad="38100" dist="38100" dir="2700000" algn="tl">
                    <a:srgbClr val="C0C0C0"/>
                  </a:outerShdw>
                </a:effectLst>
              </a:rPr>
              <a:t>Grey Areas &amp;</a:t>
            </a:r>
          </a:p>
          <a:p>
            <a:pPr algn="ctr" eaLnBrk="1" hangingPunct="1">
              <a:defRPr/>
            </a:pPr>
            <a:r>
              <a:rPr lang="en-US" altLang="en-US" sz="1200">
                <a:effectLst>
                  <a:outerShdw blurRad="38100" dist="38100" dir="2700000" algn="tl">
                    <a:srgbClr val="C0C0C0"/>
                  </a:outerShdw>
                </a:effectLst>
              </a:rPr>
              <a:t>Cultural Differences</a:t>
            </a:r>
          </a:p>
        </p:txBody>
      </p:sp>
      <p:sp>
        <p:nvSpPr>
          <p:cNvPr id="744492" name="AutoShape 44">
            <a:hlinkClick r:id="rId18" action="ppaction://hlinksldjump" highlightClick="1"/>
            <a:extLst>
              <a:ext uri="{FF2B5EF4-FFF2-40B4-BE49-F238E27FC236}">
                <a16:creationId xmlns:a16="http://schemas.microsoft.com/office/drawing/2014/main" id="{60945CD7-C9CD-BCFE-4547-0C0216D8CACE}"/>
              </a:ext>
            </a:extLst>
          </p:cNvPr>
          <p:cNvSpPr>
            <a:spLocks noChangeArrowheads="1"/>
          </p:cNvSpPr>
          <p:nvPr userDrawn="1"/>
        </p:nvSpPr>
        <p:spPr bwMode="auto">
          <a:xfrm>
            <a:off x="152400" y="2667000"/>
            <a:ext cx="1752600" cy="914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When and for What</a:t>
            </a:r>
          </a:p>
          <a:p>
            <a:pPr algn="ctr" eaLnBrk="1" hangingPunct="1">
              <a:defRPr/>
            </a:pPr>
            <a:r>
              <a:rPr lang="en-US" altLang="en-US" sz="1200">
                <a:effectLst>
                  <a:outerShdw blurRad="38100" dist="38100" dir="2700000" algn="tl">
                    <a:srgbClr val="C0C0C0"/>
                  </a:outerShdw>
                </a:effectLst>
              </a:rPr>
              <a:t>is an</a:t>
            </a:r>
          </a:p>
          <a:p>
            <a:pPr algn="ctr" eaLnBrk="1" hangingPunct="1">
              <a:defRPr/>
            </a:pPr>
            <a:r>
              <a:rPr lang="en-US" altLang="en-US" sz="1200">
                <a:effectLst>
                  <a:outerShdw blurRad="38100" dist="38100" dir="2700000" algn="tl">
                    <a:srgbClr val="C0C0C0"/>
                  </a:outerShdw>
                </a:effectLst>
              </a:rPr>
              <a:t>Herbal Medicine</a:t>
            </a:r>
          </a:p>
          <a:p>
            <a:pPr algn="ctr" eaLnBrk="1" hangingPunct="1">
              <a:defRPr/>
            </a:pPr>
            <a:r>
              <a:rPr lang="en-US" altLang="en-US" sz="1200">
                <a:effectLst>
                  <a:outerShdw blurRad="38100" dist="38100" dir="2700000" algn="tl">
                    <a:srgbClr val="C0C0C0"/>
                  </a:outerShdw>
                </a:effectLst>
              </a:rPr>
              <a:t>Appropriate</a:t>
            </a:r>
          </a:p>
        </p:txBody>
      </p:sp>
      <p:sp>
        <p:nvSpPr>
          <p:cNvPr id="744493" name="AutoShape 45">
            <a:hlinkClick r:id="rId19" action="ppaction://hlinksldjump" highlightClick="1"/>
            <a:extLst>
              <a:ext uri="{FF2B5EF4-FFF2-40B4-BE49-F238E27FC236}">
                <a16:creationId xmlns:a16="http://schemas.microsoft.com/office/drawing/2014/main" id="{D62E24DC-11EA-066B-9AAC-F787E743E5F0}"/>
              </a:ext>
            </a:extLst>
          </p:cNvPr>
          <p:cNvSpPr>
            <a:spLocks noChangeArrowheads="1"/>
          </p:cNvSpPr>
          <p:nvPr userDrawn="1"/>
        </p:nvSpPr>
        <p:spPr bwMode="auto">
          <a:xfrm>
            <a:off x="152400" y="3657600"/>
            <a:ext cx="1752600" cy="8382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Pregnancy,</a:t>
            </a:r>
          </a:p>
          <a:p>
            <a:pPr algn="ctr" eaLnBrk="1" hangingPunct="1">
              <a:defRPr/>
            </a:pPr>
            <a:r>
              <a:rPr lang="en-US" altLang="en-US" sz="1200">
                <a:effectLst>
                  <a:outerShdw blurRad="38100" dist="38100" dir="2700000" algn="tl">
                    <a:srgbClr val="C0C0C0"/>
                  </a:outerShdw>
                </a:effectLst>
              </a:rPr>
              <a:t>Lactation,</a:t>
            </a:r>
          </a:p>
          <a:p>
            <a:pPr algn="ctr" eaLnBrk="1" hangingPunct="1">
              <a:defRPr/>
            </a:pPr>
            <a:r>
              <a:rPr lang="en-US" altLang="en-US" sz="1200">
                <a:effectLst>
                  <a:outerShdw blurRad="38100" dist="38100" dir="2700000" algn="tl">
                    <a:srgbClr val="C0C0C0"/>
                  </a:outerShdw>
                </a:effectLst>
              </a:rPr>
              <a:t>Young &amp; Old Age,</a:t>
            </a:r>
          </a:p>
          <a:p>
            <a:pPr algn="ctr" eaLnBrk="1" hangingPunct="1">
              <a:defRPr/>
            </a:pPr>
            <a:r>
              <a:rPr lang="en-US" altLang="en-US" sz="1200">
                <a:effectLst>
                  <a:outerShdw blurRad="38100" dist="38100" dir="2700000" algn="tl">
                    <a:srgbClr val="C0C0C0"/>
                  </a:outerShdw>
                </a:effectLst>
              </a:rPr>
              <a:t>Pre-Surgery</a:t>
            </a:r>
          </a:p>
        </p:txBody>
      </p:sp>
      <p:sp>
        <p:nvSpPr>
          <p:cNvPr id="744494" name="AutoShape 46">
            <a:hlinkClick r:id="rId20" action="ppaction://hlinksldjump" highlightClick="1"/>
            <a:extLst>
              <a:ext uri="{FF2B5EF4-FFF2-40B4-BE49-F238E27FC236}">
                <a16:creationId xmlns:a16="http://schemas.microsoft.com/office/drawing/2014/main" id="{AF10CA12-D53E-1027-7AD7-F5C02F1F2C73}"/>
              </a:ext>
            </a:extLst>
          </p:cNvPr>
          <p:cNvSpPr>
            <a:spLocks noChangeArrowheads="1"/>
          </p:cNvSpPr>
          <p:nvPr userDrawn="1"/>
        </p:nvSpPr>
        <p:spPr bwMode="auto">
          <a:xfrm>
            <a:off x="152400" y="4495800"/>
            <a:ext cx="1752600" cy="6858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300">
                <a:effectLst>
                  <a:outerShdw blurRad="38100" dist="38100" dir="2700000" algn="tl">
                    <a:srgbClr val="C0C0C0"/>
                  </a:outerShdw>
                </a:effectLst>
              </a:rPr>
              <a:t>Adverse Reaction</a:t>
            </a:r>
          </a:p>
          <a:p>
            <a:pPr algn="ctr" eaLnBrk="1" hangingPunct="1">
              <a:defRPr/>
            </a:pPr>
            <a:r>
              <a:rPr lang="en-US" altLang="en-US" sz="1300">
                <a:effectLst>
                  <a:outerShdw blurRad="38100" dist="38100" dir="2700000" algn="tl">
                    <a:srgbClr val="C0C0C0"/>
                  </a:outerShdw>
                </a:effectLst>
              </a:rPr>
              <a:t>Reporting</a:t>
            </a:r>
          </a:p>
        </p:txBody>
      </p:sp>
      <p:sp>
        <p:nvSpPr>
          <p:cNvPr id="744499" name="AutoShape 51">
            <a:hlinkClick r:id="rId21" action="ppaction://hlinksldjump" highlightClick="1"/>
            <a:extLst>
              <a:ext uri="{FF2B5EF4-FFF2-40B4-BE49-F238E27FC236}">
                <a16:creationId xmlns:a16="http://schemas.microsoft.com/office/drawing/2014/main" id="{82C8AE7B-F8CC-188C-144D-50DCB86F76E1}"/>
              </a:ext>
            </a:extLst>
          </p:cNvPr>
          <p:cNvSpPr>
            <a:spLocks noChangeArrowheads="1"/>
          </p:cNvSpPr>
          <p:nvPr userDrawn="1"/>
        </p:nvSpPr>
        <p:spPr bwMode="auto">
          <a:xfrm>
            <a:off x="152400" y="59436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References</a:t>
            </a:r>
          </a:p>
        </p:txBody>
      </p:sp>
      <p:sp>
        <p:nvSpPr>
          <p:cNvPr id="744500" name="AutoShape 52">
            <a:hlinkClick r:id="rId22" action="ppaction://hlinksldjump" highlightClick="1"/>
            <a:extLst>
              <a:ext uri="{FF2B5EF4-FFF2-40B4-BE49-F238E27FC236}">
                <a16:creationId xmlns:a16="http://schemas.microsoft.com/office/drawing/2014/main" id="{D1DF8CCE-024F-8D23-E460-9303E6137D69}"/>
              </a:ext>
            </a:extLst>
          </p:cNvPr>
          <p:cNvSpPr>
            <a:spLocks noChangeArrowheads="1"/>
          </p:cNvSpPr>
          <p:nvPr userDrawn="1"/>
        </p:nvSpPr>
        <p:spPr bwMode="auto">
          <a:xfrm>
            <a:off x="152400" y="55626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More Information</a:t>
            </a:r>
          </a:p>
        </p:txBody>
      </p:sp>
      <p:sp>
        <p:nvSpPr>
          <p:cNvPr id="744501" name="AutoShape 53">
            <a:hlinkClick r:id="rId23" action="ppaction://hlinksldjump" highlightClick="1"/>
            <a:extLst>
              <a:ext uri="{FF2B5EF4-FFF2-40B4-BE49-F238E27FC236}">
                <a16:creationId xmlns:a16="http://schemas.microsoft.com/office/drawing/2014/main" id="{538EE169-2E27-344B-FF6D-E60AB84701E4}"/>
              </a:ext>
            </a:extLst>
          </p:cNvPr>
          <p:cNvSpPr>
            <a:spLocks noChangeArrowheads="1"/>
          </p:cNvSpPr>
          <p:nvPr userDrawn="1"/>
        </p:nvSpPr>
        <p:spPr bwMode="auto">
          <a:xfrm>
            <a:off x="152400" y="51816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Summary</a:t>
            </a:r>
          </a:p>
        </p:txBody>
      </p:sp>
    </p:spTree>
  </p:cSld>
  <p:clrMap bg1="lt1" tx1="dk1" bg2="lt2" tx2="dk2" accent1="accent1" accent2="accent2" accent3="accent3" accent4="accent4" accent5="accent5" accent6="accent6" hlink="hlink" folHlink="folHlink"/>
  <p:sldLayoutIdLst>
    <p:sldLayoutId id="2147484122"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 id="2147484110"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3">
            <a:extLst>
              <a:ext uri="{FF2B5EF4-FFF2-40B4-BE49-F238E27FC236}">
                <a16:creationId xmlns:a16="http://schemas.microsoft.com/office/drawing/2014/main" id="{E788A9D0-A8C1-BD6A-FFAE-FD651630339A}"/>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05508" name="Rectangle 4">
            <a:extLst>
              <a:ext uri="{FF2B5EF4-FFF2-40B4-BE49-F238E27FC236}">
                <a16:creationId xmlns:a16="http://schemas.microsoft.com/office/drawing/2014/main" id="{41374A43-D526-AD1B-2D5B-75DBEEBBF0CB}"/>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405509" name="Rectangle 5">
            <a:extLst>
              <a:ext uri="{FF2B5EF4-FFF2-40B4-BE49-F238E27FC236}">
                <a16:creationId xmlns:a16="http://schemas.microsoft.com/office/drawing/2014/main" id="{AB3DAD61-1226-CAF2-8FED-FF65739C1FF1}"/>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405510" name="Rectangle 6">
            <a:extLst>
              <a:ext uri="{FF2B5EF4-FFF2-40B4-BE49-F238E27FC236}">
                <a16:creationId xmlns:a16="http://schemas.microsoft.com/office/drawing/2014/main" id="{B3A0A968-2794-105A-D03D-028757292D23}"/>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E020CC2B-2979-2849-B2CD-5BF5A7FC5AA1}" type="slidenum">
              <a:rPr lang="en-US" altLang="en-US"/>
              <a:pPr>
                <a:defRPr/>
              </a:pPr>
              <a:t>‹#›</a:t>
            </a:fld>
            <a:endParaRPr lang="en-US" altLang="en-US"/>
          </a:p>
        </p:txBody>
      </p:sp>
      <p:pic>
        <p:nvPicPr>
          <p:cNvPr id="405511" name="Picture 7">
            <a:extLst>
              <a:ext uri="{FF2B5EF4-FFF2-40B4-BE49-F238E27FC236}">
                <a16:creationId xmlns:a16="http://schemas.microsoft.com/office/drawing/2014/main" id="{1FAF0794-6766-4EBA-0486-940521BB6E82}"/>
              </a:ext>
            </a:extLst>
          </p:cNvPr>
          <p:cNvPicPr>
            <a:picLocks noChangeAspect="1" noChangeArrowheads="1"/>
          </p:cNvPicPr>
          <p:nvPr userDrawn="1"/>
        </p:nvPicPr>
        <p:blipFill>
          <a:blip r:embed="rId13"/>
          <a:srcRect/>
          <a:stretch>
            <a:fillRect/>
          </a:stretch>
        </p:blipFill>
        <p:spPr bwMode="auto">
          <a:xfrm>
            <a:off x="0" y="0"/>
            <a:ext cx="9144000" cy="6858000"/>
          </a:xfrm>
          <a:prstGeom prst="rect">
            <a:avLst/>
          </a:prstGeom>
          <a:gradFill rotWithShape="1">
            <a:gsLst>
              <a:gs pos="0">
                <a:schemeClr val="accent1"/>
              </a:gs>
              <a:gs pos="100000">
                <a:schemeClr val="accent1">
                  <a:gamma/>
                  <a:shade val="46275"/>
                  <a:invGamma/>
                </a:schemeClr>
              </a:gs>
            </a:gsLst>
            <a:lin ang="5400000" scaled="1"/>
          </a:gradFill>
        </p:spPr>
      </p:pic>
      <p:grpSp>
        <p:nvGrpSpPr>
          <p:cNvPr id="13319" name="Group 8">
            <a:extLst>
              <a:ext uri="{FF2B5EF4-FFF2-40B4-BE49-F238E27FC236}">
                <a16:creationId xmlns:a16="http://schemas.microsoft.com/office/drawing/2014/main" id="{CBB42CC7-D497-9051-7A34-C9435660D909}"/>
              </a:ext>
            </a:extLst>
          </p:cNvPr>
          <p:cNvGrpSpPr>
            <a:grpSpLocks/>
          </p:cNvGrpSpPr>
          <p:nvPr userDrawn="1"/>
        </p:nvGrpSpPr>
        <p:grpSpPr bwMode="auto">
          <a:xfrm>
            <a:off x="152400" y="120650"/>
            <a:ext cx="2057400" cy="641350"/>
            <a:chOff x="96" y="192"/>
            <a:chExt cx="1296" cy="404"/>
          </a:xfrm>
        </p:grpSpPr>
        <p:sp>
          <p:nvSpPr>
            <p:cNvPr id="3103" name="Text Box 9">
              <a:extLst>
                <a:ext uri="{FF2B5EF4-FFF2-40B4-BE49-F238E27FC236}">
                  <a16:creationId xmlns:a16="http://schemas.microsoft.com/office/drawing/2014/main" id="{30519431-7DD5-994B-A985-4111D8E278DE}"/>
                </a:ext>
              </a:extLst>
            </p:cNvPr>
            <p:cNvSpPr txBox="1">
              <a:spLocks noChangeArrowheads="1"/>
            </p:cNvSpPr>
            <p:nvPr/>
          </p:nvSpPr>
          <p:spPr bwMode="auto">
            <a:xfrm>
              <a:off x="192" y="240"/>
              <a:ext cx="1200"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200" b="1">
                  <a:solidFill>
                    <a:srgbClr val="9900CC"/>
                  </a:solidFill>
                  <a:latin typeface="Arial" panose="020B0604020202020204" pitchFamily="34" charset="0"/>
                </a:rPr>
                <a:t>      </a:t>
              </a:r>
              <a:r>
                <a:rPr lang="en-US" altLang="en-US" sz="1400" b="1">
                  <a:solidFill>
                    <a:srgbClr val="9900CC"/>
                  </a:solidFill>
                  <a:latin typeface="Arial" panose="020B0604020202020204" pitchFamily="34" charset="0"/>
                </a:rPr>
                <a:t>Introduction</a:t>
              </a:r>
            </a:p>
            <a:p>
              <a:pPr algn="l">
                <a:defRPr/>
              </a:pPr>
              <a:r>
                <a:rPr lang="en-US" altLang="en-US" sz="1400" b="1">
                  <a:solidFill>
                    <a:srgbClr val="9900CC"/>
                  </a:solidFill>
                  <a:latin typeface="Arial" panose="020B0604020202020204" pitchFamily="34" charset="0"/>
                </a:rPr>
                <a:t>     to CAM</a:t>
              </a:r>
              <a:endParaRPr lang="en-US" altLang="en-US" sz="1400">
                <a:solidFill>
                  <a:schemeClr val="tx1"/>
                </a:solidFill>
                <a:latin typeface="Arial" panose="020B0604020202020204" pitchFamily="34" charset="0"/>
              </a:endParaRPr>
            </a:p>
          </p:txBody>
        </p:sp>
        <p:sp>
          <p:nvSpPr>
            <p:cNvPr id="405514" name="Text Box 10">
              <a:extLst>
                <a:ext uri="{FF2B5EF4-FFF2-40B4-BE49-F238E27FC236}">
                  <a16:creationId xmlns:a16="http://schemas.microsoft.com/office/drawing/2014/main" id="{6C29CBB9-5F27-191C-C8C9-186212FA4FC8}"/>
                </a:ext>
              </a:extLst>
            </p:cNvPr>
            <p:cNvSpPr txBox="1">
              <a:spLocks noChangeArrowheads="1"/>
            </p:cNvSpPr>
            <p:nvPr/>
          </p:nvSpPr>
          <p:spPr bwMode="auto">
            <a:xfrm>
              <a:off x="96" y="192"/>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1</a:t>
              </a:r>
            </a:p>
          </p:txBody>
        </p:sp>
      </p:grpSp>
      <p:grpSp>
        <p:nvGrpSpPr>
          <p:cNvPr id="13320" name="Group 66">
            <a:extLst>
              <a:ext uri="{FF2B5EF4-FFF2-40B4-BE49-F238E27FC236}">
                <a16:creationId xmlns:a16="http://schemas.microsoft.com/office/drawing/2014/main" id="{CBFA9ED1-358E-1C2E-05B5-00D336737A93}"/>
              </a:ext>
            </a:extLst>
          </p:cNvPr>
          <p:cNvGrpSpPr>
            <a:grpSpLocks/>
          </p:cNvGrpSpPr>
          <p:nvPr userDrawn="1"/>
        </p:nvGrpSpPr>
        <p:grpSpPr bwMode="auto">
          <a:xfrm>
            <a:off x="381000" y="6400800"/>
            <a:ext cx="1066800" cy="304800"/>
            <a:chOff x="240" y="4032"/>
            <a:chExt cx="672" cy="192"/>
          </a:xfrm>
        </p:grpSpPr>
        <p:sp>
          <p:nvSpPr>
            <p:cNvPr id="405536" name="AutoShape 32">
              <a:hlinkClick r:id="rId14" action="ppaction://hlinksldjump" highlightClick="1"/>
              <a:extLst>
                <a:ext uri="{FF2B5EF4-FFF2-40B4-BE49-F238E27FC236}">
                  <a16:creationId xmlns:a16="http://schemas.microsoft.com/office/drawing/2014/main" id="{0C1DA7DF-EE5B-DCCB-AD35-24A2A7487D46}"/>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3342" name="WordArt 35">
              <a:hlinkClick r:id="rId14" action="ppaction://hlinksldjump"/>
              <a:extLst>
                <a:ext uri="{FF2B5EF4-FFF2-40B4-BE49-F238E27FC236}">
                  <a16:creationId xmlns:a16="http://schemas.microsoft.com/office/drawing/2014/main" id="{D50A55B5-5BB8-0CCB-30ED-275B84103009}"/>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3321" name="Group 65">
            <a:extLst>
              <a:ext uri="{FF2B5EF4-FFF2-40B4-BE49-F238E27FC236}">
                <a16:creationId xmlns:a16="http://schemas.microsoft.com/office/drawing/2014/main" id="{222993C2-EC27-DF1F-180C-4066DB6318AF}"/>
              </a:ext>
            </a:extLst>
          </p:cNvPr>
          <p:cNvGrpSpPr>
            <a:grpSpLocks/>
          </p:cNvGrpSpPr>
          <p:nvPr userDrawn="1"/>
        </p:nvGrpSpPr>
        <p:grpSpPr bwMode="auto">
          <a:xfrm>
            <a:off x="4191000" y="6477000"/>
            <a:ext cx="1524000" cy="228600"/>
            <a:chOff x="2400" y="4080"/>
            <a:chExt cx="960" cy="144"/>
          </a:xfrm>
        </p:grpSpPr>
        <p:grpSp>
          <p:nvGrpSpPr>
            <p:cNvPr id="13332" name="Group 60">
              <a:extLst>
                <a:ext uri="{FF2B5EF4-FFF2-40B4-BE49-F238E27FC236}">
                  <a16:creationId xmlns:a16="http://schemas.microsoft.com/office/drawing/2014/main" id="{01071799-6204-44F1-8D4A-DDAEECA49390}"/>
                </a:ext>
              </a:extLst>
            </p:cNvPr>
            <p:cNvGrpSpPr>
              <a:grpSpLocks/>
            </p:cNvGrpSpPr>
            <p:nvPr userDrawn="1"/>
          </p:nvGrpSpPr>
          <p:grpSpPr bwMode="auto">
            <a:xfrm>
              <a:off x="2400" y="4080"/>
              <a:ext cx="240" cy="144"/>
              <a:chOff x="2928" y="2688"/>
              <a:chExt cx="240" cy="144"/>
            </a:xfrm>
          </p:grpSpPr>
          <p:sp>
            <p:nvSpPr>
              <p:cNvPr id="3099" name="AutoShape 52">
                <a:hlinkClick r:id="" action="ppaction://hlinkshowjump?jump=previousslide" highlightClick="1"/>
                <a:extLst>
                  <a:ext uri="{FF2B5EF4-FFF2-40B4-BE49-F238E27FC236}">
                    <a16:creationId xmlns:a16="http://schemas.microsoft.com/office/drawing/2014/main" id="{B9DAB193-5F49-A077-03DB-DF9FF05F2B0C}"/>
                  </a:ext>
                </a:extLst>
              </p:cNvPr>
              <p:cNvSpPr>
                <a:spLocks noChangeArrowheads="1"/>
              </p:cNvSpPr>
              <p:nvPr userDrawn="1"/>
            </p:nvSpPr>
            <p:spPr bwMode="auto">
              <a:xfrm>
                <a:off x="2928"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405557" name="AutoShape 53">
                <a:hlinkClick r:id="" action="ppaction://hlinkshowjump?jump=previousslide"/>
                <a:extLst>
                  <a:ext uri="{FF2B5EF4-FFF2-40B4-BE49-F238E27FC236}">
                    <a16:creationId xmlns:a16="http://schemas.microsoft.com/office/drawing/2014/main" id="{0423D46F-CD99-579D-065E-AA88BA25581B}"/>
                  </a:ext>
                </a:extLst>
              </p:cNvPr>
              <p:cNvSpPr>
                <a:spLocks noChangeArrowheads="1"/>
              </p:cNvSpPr>
              <p:nvPr userDrawn="1"/>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3333" name="Group 61">
              <a:extLst>
                <a:ext uri="{FF2B5EF4-FFF2-40B4-BE49-F238E27FC236}">
                  <a16:creationId xmlns:a16="http://schemas.microsoft.com/office/drawing/2014/main" id="{91E6624E-86DC-D442-A781-4ACBE20F2475}"/>
                </a:ext>
              </a:extLst>
            </p:cNvPr>
            <p:cNvGrpSpPr>
              <a:grpSpLocks/>
            </p:cNvGrpSpPr>
            <p:nvPr userDrawn="1"/>
          </p:nvGrpSpPr>
          <p:grpSpPr bwMode="auto">
            <a:xfrm>
              <a:off x="3120" y="4080"/>
              <a:ext cx="240" cy="144"/>
              <a:chOff x="3552" y="2688"/>
              <a:chExt cx="240" cy="144"/>
            </a:xfrm>
          </p:grpSpPr>
          <p:sp>
            <p:nvSpPr>
              <p:cNvPr id="3097" name="AutoShape 55">
                <a:hlinkClick r:id="" action="ppaction://hlinkshowjump?jump=nextslide" highlightClick="1"/>
                <a:extLst>
                  <a:ext uri="{FF2B5EF4-FFF2-40B4-BE49-F238E27FC236}">
                    <a16:creationId xmlns:a16="http://schemas.microsoft.com/office/drawing/2014/main" id="{6B4B6C98-C86E-3E95-5A68-627930806F44}"/>
                  </a:ext>
                </a:extLst>
              </p:cNvPr>
              <p:cNvSpPr>
                <a:spLocks noChangeArrowheads="1"/>
              </p:cNvSpPr>
              <p:nvPr userDrawn="1"/>
            </p:nvSpPr>
            <p:spPr bwMode="auto">
              <a:xfrm>
                <a:off x="3552"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405560" name="AutoShape 56">
                <a:hlinkClick r:id="" action="ppaction://hlinkshowjump?jump=nextslide"/>
                <a:extLst>
                  <a:ext uri="{FF2B5EF4-FFF2-40B4-BE49-F238E27FC236}">
                    <a16:creationId xmlns:a16="http://schemas.microsoft.com/office/drawing/2014/main" id="{FF00E810-14A7-87F1-376C-3B9C83513515}"/>
                  </a:ext>
                </a:extLst>
              </p:cNvPr>
              <p:cNvSpPr>
                <a:spLocks noChangeArrowheads="1"/>
              </p:cNvSpPr>
              <p:nvPr userDrawn="1"/>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3334" name="Group 64">
              <a:extLst>
                <a:ext uri="{FF2B5EF4-FFF2-40B4-BE49-F238E27FC236}">
                  <a16:creationId xmlns:a16="http://schemas.microsoft.com/office/drawing/2014/main" id="{BF3933F4-1CE9-DB33-ECBF-8B37BF0CB334}"/>
                </a:ext>
              </a:extLst>
            </p:cNvPr>
            <p:cNvGrpSpPr>
              <a:grpSpLocks/>
            </p:cNvGrpSpPr>
            <p:nvPr userDrawn="1"/>
          </p:nvGrpSpPr>
          <p:grpSpPr bwMode="auto">
            <a:xfrm>
              <a:off x="2736" y="4080"/>
              <a:ext cx="288" cy="144"/>
              <a:chOff x="2400" y="4032"/>
              <a:chExt cx="240" cy="144"/>
            </a:xfrm>
          </p:grpSpPr>
          <p:sp>
            <p:nvSpPr>
              <p:cNvPr id="405562" name="AutoShape 58">
                <a:hlinkClick r:id="" action="ppaction://hlinkshowjump?jump=lastslideviewed" highlightClick="1"/>
                <a:extLst>
                  <a:ext uri="{FF2B5EF4-FFF2-40B4-BE49-F238E27FC236}">
                    <a16:creationId xmlns:a16="http://schemas.microsoft.com/office/drawing/2014/main" id="{7B0FB664-784D-9E0D-14AA-CED4DC5E3F80}"/>
                  </a:ext>
                </a:extLst>
              </p:cNvPr>
              <p:cNvSpPr>
                <a:spLocks noChangeArrowheads="1"/>
              </p:cNvSpPr>
              <p:nvPr userDrawn="1"/>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05563" name="AutoShape 59">
                <a:hlinkClick r:id="" action="ppaction://hlinkshowjump?jump=lastslideviewed"/>
                <a:extLst>
                  <a:ext uri="{FF2B5EF4-FFF2-40B4-BE49-F238E27FC236}">
                    <a16:creationId xmlns:a16="http://schemas.microsoft.com/office/drawing/2014/main" id="{F361A753-5228-9E96-8C4B-ADD38145349F}"/>
                  </a:ext>
                </a:extLst>
              </p:cNvPr>
              <p:cNvSpPr>
                <a:spLocks noChangeArrowheads="1"/>
              </p:cNvSpPr>
              <p:nvPr userDrawn="1"/>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05575" name="AutoShape 71">
            <a:hlinkClick r:id="rId15" action="ppaction://hlinksldjump" highlightClick="1"/>
            <a:extLst>
              <a:ext uri="{FF2B5EF4-FFF2-40B4-BE49-F238E27FC236}">
                <a16:creationId xmlns:a16="http://schemas.microsoft.com/office/drawing/2014/main" id="{1DA2590D-35A2-AAB1-6BE6-58BCF25A56A0}"/>
              </a:ext>
            </a:extLst>
          </p:cNvPr>
          <p:cNvSpPr>
            <a:spLocks noChangeArrowheads="1"/>
          </p:cNvSpPr>
          <p:nvPr userDrawn="1"/>
        </p:nvSpPr>
        <p:spPr bwMode="auto">
          <a:xfrm>
            <a:off x="152400" y="7620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Objectives</a:t>
            </a:r>
          </a:p>
        </p:txBody>
      </p:sp>
      <p:sp>
        <p:nvSpPr>
          <p:cNvPr id="405576" name="AutoShape 72">
            <a:hlinkClick r:id="rId16" action="ppaction://hlinksldjump" highlightClick="1"/>
            <a:extLst>
              <a:ext uri="{FF2B5EF4-FFF2-40B4-BE49-F238E27FC236}">
                <a16:creationId xmlns:a16="http://schemas.microsoft.com/office/drawing/2014/main" id="{C77BEFA4-9A94-D6D9-D7F4-5801C3DF104E}"/>
              </a:ext>
            </a:extLst>
          </p:cNvPr>
          <p:cNvSpPr>
            <a:spLocks noChangeArrowheads="1"/>
          </p:cNvSpPr>
          <p:nvPr userDrawn="1"/>
        </p:nvSpPr>
        <p:spPr bwMode="auto">
          <a:xfrm>
            <a:off x="152400" y="1295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What is CAM?</a:t>
            </a:r>
          </a:p>
        </p:txBody>
      </p:sp>
      <p:sp>
        <p:nvSpPr>
          <p:cNvPr id="405579" name="AutoShape 75">
            <a:hlinkClick r:id="rId17" action="ppaction://hlinksldjump" highlightClick="1"/>
            <a:extLst>
              <a:ext uri="{FF2B5EF4-FFF2-40B4-BE49-F238E27FC236}">
                <a16:creationId xmlns:a16="http://schemas.microsoft.com/office/drawing/2014/main" id="{2C8ED277-9330-E98B-6769-477463496A58}"/>
              </a:ext>
            </a:extLst>
          </p:cNvPr>
          <p:cNvSpPr>
            <a:spLocks noChangeArrowheads="1"/>
          </p:cNvSpPr>
          <p:nvPr userDrawn="1"/>
        </p:nvSpPr>
        <p:spPr bwMode="auto">
          <a:xfrm>
            <a:off x="152400" y="1828800"/>
            <a:ext cx="1752600" cy="762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Why Physicians</a:t>
            </a:r>
          </a:p>
          <a:p>
            <a:pPr algn="ctr" eaLnBrk="1" hangingPunct="1">
              <a:defRPr/>
            </a:pPr>
            <a:r>
              <a:rPr lang="en-US" altLang="en-US" sz="1200">
                <a:effectLst>
                  <a:outerShdw blurRad="38100" dist="38100" dir="2700000" algn="tl">
                    <a:srgbClr val="C0C0C0"/>
                  </a:outerShdw>
                </a:effectLst>
              </a:rPr>
              <a:t>Need to Know</a:t>
            </a:r>
          </a:p>
          <a:p>
            <a:pPr algn="ctr" eaLnBrk="1" hangingPunct="1">
              <a:defRPr/>
            </a:pPr>
            <a:r>
              <a:rPr lang="en-US" altLang="en-US" sz="1200">
                <a:effectLst>
                  <a:outerShdw blurRad="38100" dist="38100" dir="2700000" algn="tl">
                    <a:srgbClr val="C0C0C0"/>
                  </a:outerShdw>
                </a:effectLst>
              </a:rPr>
              <a:t>About CAM</a:t>
            </a:r>
          </a:p>
        </p:txBody>
      </p:sp>
      <p:sp>
        <p:nvSpPr>
          <p:cNvPr id="405581" name="AutoShape 77">
            <a:hlinkClick r:id="rId18" action="ppaction://hlinksldjump" highlightClick="1"/>
            <a:extLst>
              <a:ext uri="{FF2B5EF4-FFF2-40B4-BE49-F238E27FC236}">
                <a16:creationId xmlns:a16="http://schemas.microsoft.com/office/drawing/2014/main" id="{EA9D0EDF-B2EA-9242-73FF-AFB9CABE5E1D}"/>
              </a:ext>
            </a:extLst>
          </p:cNvPr>
          <p:cNvSpPr>
            <a:spLocks noChangeArrowheads="1"/>
          </p:cNvSpPr>
          <p:nvPr userDrawn="1"/>
        </p:nvSpPr>
        <p:spPr bwMode="auto">
          <a:xfrm>
            <a:off x="152400" y="3124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Course Overview</a:t>
            </a:r>
          </a:p>
        </p:txBody>
      </p:sp>
      <p:sp>
        <p:nvSpPr>
          <p:cNvPr id="405582" name="AutoShape 78">
            <a:hlinkClick r:id="rId19" action="ppaction://hlinksldjump" highlightClick="1"/>
            <a:extLst>
              <a:ext uri="{FF2B5EF4-FFF2-40B4-BE49-F238E27FC236}">
                <a16:creationId xmlns:a16="http://schemas.microsoft.com/office/drawing/2014/main" id="{85F98DC7-7E1C-7A49-C0D4-9A7D0C174903}"/>
              </a:ext>
            </a:extLst>
          </p:cNvPr>
          <p:cNvSpPr>
            <a:spLocks noChangeArrowheads="1"/>
          </p:cNvSpPr>
          <p:nvPr userDrawn="1"/>
        </p:nvSpPr>
        <p:spPr bwMode="auto">
          <a:xfrm>
            <a:off x="152400" y="36576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Evidence-Based</a:t>
            </a:r>
          </a:p>
          <a:p>
            <a:pPr algn="ctr" eaLnBrk="1" hangingPunct="1">
              <a:defRPr/>
            </a:pPr>
            <a:r>
              <a:rPr lang="en-US" altLang="en-US" sz="1400">
                <a:effectLst>
                  <a:outerShdw blurRad="38100" dist="38100" dir="2700000" algn="tl">
                    <a:srgbClr val="C0C0C0"/>
                  </a:outerShdw>
                </a:effectLst>
              </a:rPr>
              <a:t>Medicine</a:t>
            </a:r>
          </a:p>
        </p:txBody>
      </p:sp>
      <p:sp>
        <p:nvSpPr>
          <p:cNvPr id="405583" name="AutoShape 79">
            <a:hlinkClick r:id="rId20" action="ppaction://hlinksldjump" highlightClick="1"/>
            <a:extLst>
              <a:ext uri="{FF2B5EF4-FFF2-40B4-BE49-F238E27FC236}">
                <a16:creationId xmlns:a16="http://schemas.microsoft.com/office/drawing/2014/main" id="{9C117291-B5EC-656F-C547-81DB032BB050}"/>
              </a:ext>
            </a:extLst>
          </p:cNvPr>
          <p:cNvSpPr>
            <a:spLocks noChangeArrowheads="1"/>
          </p:cNvSpPr>
          <p:nvPr userDrawn="1"/>
        </p:nvSpPr>
        <p:spPr bwMode="auto">
          <a:xfrm>
            <a:off x="152400" y="41910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Criteria of</a:t>
            </a:r>
          </a:p>
          <a:p>
            <a:pPr algn="ctr" eaLnBrk="1" hangingPunct="1">
              <a:defRPr/>
            </a:pPr>
            <a:r>
              <a:rPr lang="en-US" altLang="en-US" sz="1400">
                <a:effectLst>
                  <a:outerShdw blurRad="38100" dist="38100" dir="2700000" algn="tl">
                    <a:srgbClr val="C0C0C0"/>
                  </a:outerShdw>
                </a:effectLst>
              </a:rPr>
              <a:t>Causation</a:t>
            </a:r>
          </a:p>
        </p:txBody>
      </p:sp>
      <p:sp>
        <p:nvSpPr>
          <p:cNvPr id="405584" name="AutoShape 80">
            <a:hlinkClick r:id="rId21" action="ppaction://hlinksldjump" highlightClick="1"/>
            <a:extLst>
              <a:ext uri="{FF2B5EF4-FFF2-40B4-BE49-F238E27FC236}">
                <a16:creationId xmlns:a16="http://schemas.microsoft.com/office/drawing/2014/main" id="{887DD64F-2B3B-C119-8FB2-0F703B19B5FD}"/>
              </a:ext>
            </a:extLst>
          </p:cNvPr>
          <p:cNvSpPr>
            <a:spLocks noChangeArrowheads="1"/>
          </p:cNvSpPr>
          <p:nvPr userDrawn="1"/>
        </p:nvSpPr>
        <p:spPr bwMode="auto">
          <a:xfrm>
            <a:off x="152400" y="4724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Summary</a:t>
            </a:r>
          </a:p>
        </p:txBody>
      </p:sp>
      <p:sp>
        <p:nvSpPr>
          <p:cNvPr id="405585" name="AutoShape 81">
            <a:hlinkClick r:id="rId22" action="ppaction://hlinksldjump" highlightClick="1"/>
            <a:extLst>
              <a:ext uri="{FF2B5EF4-FFF2-40B4-BE49-F238E27FC236}">
                <a16:creationId xmlns:a16="http://schemas.microsoft.com/office/drawing/2014/main" id="{16EB22E9-5A38-7069-2FBE-37572EE21EC4}"/>
              </a:ext>
            </a:extLst>
          </p:cNvPr>
          <p:cNvSpPr>
            <a:spLocks noChangeArrowheads="1"/>
          </p:cNvSpPr>
          <p:nvPr userDrawn="1"/>
        </p:nvSpPr>
        <p:spPr bwMode="auto">
          <a:xfrm>
            <a:off x="152400" y="5257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More Information</a:t>
            </a:r>
          </a:p>
        </p:txBody>
      </p:sp>
      <p:sp>
        <p:nvSpPr>
          <p:cNvPr id="405586" name="AutoShape 82">
            <a:hlinkClick r:id="rId23" action="ppaction://hlinksldjump" highlightClick="1"/>
            <a:extLst>
              <a:ext uri="{FF2B5EF4-FFF2-40B4-BE49-F238E27FC236}">
                <a16:creationId xmlns:a16="http://schemas.microsoft.com/office/drawing/2014/main" id="{CF493F9F-E2FD-14F7-F827-D990F823AD22}"/>
              </a:ext>
            </a:extLst>
          </p:cNvPr>
          <p:cNvSpPr>
            <a:spLocks noChangeArrowheads="1"/>
          </p:cNvSpPr>
          <p:nvPr userDrawn="1"/>
        </p:nvSpPr>
        <p:spPr bwMode="auto">
          <a:xfrm>
            <a:off x="152400" y="5791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References</a:t>
            </a:r>
          </a:p>
        </p:txBody>
      </p:sp>
      <p:sp>
        <p:nvSpPr>
          <p:cNvPr id="405588" name="AutoShape 84">
            <a:hlinkClick r:id="rId24" action="ppaction://hlinksldjump" highlightClick="1"/>
            <a:extLst>
              <a:ext uri="{FF2B5EF4-FFF2-40B4-BE49-F238E27FC236}">
                <a16:creationId xmlns:a16="http://schemas.microsoft.com/office/drawing/2014/main" id="{17538FE6-0D3E-AE46-DF01-21BC9CEC8314}"/>
              </a:ext>
            </a:extLst>
          </p:cNvPr>
          <p:cNvSpPr>
            <a:spLocks noChangeArrowheads="1"/>
          </p:cNvSpPr>
          <p:nvPr userDrawn="1"/>
        </p:nvSpPr>
        <p:spPr bwMode="auto">
          <a:xfrm>
            <a:off x="152400" y="2590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Scientific</a:t>
            </a:r>
          </a:p>
          <a:p>
            <a:pPr algn="ctr" eaLnBrk="1" hangingPunct="1">
              <a:defRPr/>
            </a:pPr>
            <a:r>
              <a:rPr lang="en-US" altLang="en-US" sz="1400">
                <a:effectLst>
                  <a:outerShdw blurRad="38100" dist="38100" dir="2700000" algn="tl">
                    <a:srgbClr val="C0C0C0"/>
                  </a:outerShdw>
                </a:effectLst>
              </a:rPr>
              <a:t>Disclaimer</a:t>
            </a:r>
          </a:p>
        </p:txBody>
      </p:sp>
    </p:spTree>
  </p:cSld>
  <p:clrMap bg1="lt1" tx1="dk1" bg2="lt2" tx2="dk2" accent1="accent1" accent2="accent2" accent3="accent3" accent4="accent4" accent5="accent5" accent6="accent6" hlink="hlink" folHlink="folHlink"/>
  <p:sldLayoutIdLst>
    <p:sldLayoutId id="2147484112"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3DAFDEC0-83EE-22ED-D968-9A1F76B07BDF}"/>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25603" name="Rectangle 3">
            <a:extLst>
              <a:ext uri="{FF2B5EF4-FFF2-40B4-BE49-F238E27FC236}">
                <a16:creationId xmlns:a16="http://schemas.microsoft.com/office/drawing/2014/main" id="{73A50759-F8C2-8374-B5CB-4D192824D239}"/>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09604" name="Rectangle 4">
            <a:extLst>
              <a:ext uri="{FF2B5EF4-FFF2-40B4-BE49-F238E27FC236}">
                <a16:creationId xmlns:a16="http://schemas.microsoft.com/office/drawing/2014/main" id="{815CD486-8BD6-B66F-1E04-25326A281845}"/>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409605" name="Rectangle 5">
            <a:extLst>
              <a:ext uri="{FF2B5EF4-FFF2-40B4-BE49-F238E27FC236}">
                <a16:creationId xmlns:a16="http://schemas.microsoft.com/office/drawing/2014/main" id="{DC1F202A-9D6D-5452-96D0-25345102C553}"/>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409606" name="Rectangle 6">
            <a:extLst>
              <a:ext uri="{FF2B5EF4-FFF2-40B4-BE49-F238E27FC236}">
                <a16:creationId xmlns:a16="http://schemas.microsoft.com/office/drawing/2014/main" id="{ED5B4303-3087-C678-94E3-19F23ED2963B}"/>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EE880D8C-C86E-294D-9010-EA8DB17EDBE9}" type="slidenum">
              <a:rPr lang="en-US" altLang="en-US"/>
              <a:pPr>
                <a:defRPr/>
              </a:pPr>
              <a:t>‹#›</a:t>
            </a:fld>
            <a:endParaRPr lang="en-US" altLang="en-US"/>
          </a:p>
        </p:txBody>
      </p:sp>
      <p:pic>
        <p:nvPicPr>
          <p:cNvPr id="25607" name="Picture 7">
            <a:extLst>
              <a:ext uri="{FF2B5EF4-FFF2-40B4-BE49-F238E27FC236}">
                <a16:creationId xmlns:a16="http://schemas.microsoft.com/office/drawing/2014/main" id="{68663A94-AA23-3C4F-2F52-CB728C80CC48}"/>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27" name="AutoShape 27">
            <a:hlinkClick r:id="rId15" action="ppaction://hlinksldjump" highlightClick="1"/>
            <a:extLst>
              <a:ext uri="{FF2B5EF4-FFF2-40B4-BE49-F238E27FC236}">
                <a16:creationId xmlns:a16="http://schemas.microsoft.com/office/drawing/2014/main" id="{3152EA2C-996C-796A-9F84-A71E67893B48}"/>
              </a:ext>
            </a:extLst>
          </p:cNvPr>
          <p:cNvSpPr>
            <a:spLocks noChangeArrowheads="1"/>
          </p:cNvSpPr>
          <p:nvPr userDrawn="1"/>
        </p:nvSpPr>
        <p:spPr bwMode="auto">
          <a:xfrm>
            <a:off x="152400" y="1295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Objectives</a:t>
            </a:r>
          </a:p>
        </p:txBody>
      </p:sp>
      <p:grpSp>
        <p:nvGrpSpPr>
          <p:cNvPr id="25609" name="Group 28">
            <a:extLst>
              <a:ext uri="{FF2B5EF4-FFF2-40B4-BE49-F238E27FC236}">
                <a16:creationId xmlns:a16="http://schemas.microsoft.com/office/drawing/2014/main" id="{DC1F0C5D-A50F-84E2-7C85-916A8B42B200}"/>
              </a:ext>
            </a:extLst>
          </p:cNvPr>
          <p:cNvGrpSpPr>
            <a:grpSpLocks/>
          </p:cNvGrpSpPr>
          <p:nvPr userDrawn="1"/>
        </p:nvGrpSpPr>
        <p:grpSpPr bwMode="auto">
          <a:xfrm>
            <a:off x="4191000" y="6477000"/>
            <a:ext cx="1524000" cy="228600"/>
            <a:chOff x="2400" y="4080"/>
            <a:chExt cx="960" cy="144"/>
          </a:xfrm>
        </p:grpSpPr>
        <p:grpSp>
          <p:nvGrpSpPr>
            <p:cNvPr id="25623" name="Group 29">
              <a:extLst>
                <a:ext uri="{FF2B5EF4-FFF2-40B4-BE49-F238E27FC236}">
                  <a16:creationId xmlns:a16="http://schemas.microsoft.com/office/drawing/2014/main" id="{9EA78895-551F-9D65-D334-8A01FAD4AA39}"/>
                </a:ext>
              </a:extLst>
            </p:cNvPr>
            <p:cNvGrpSpPr>
              <a:grpSpLocks/>
            </p:cNvGrpSpPr>
            <p:nvPr userDrawn="1"/>
          </p:nvGrpSpPr>
          <p:grpSpPr bwMode="auto">
            <a:xfrm>
              <a:off x="2400" y="4080"/>
              <a:ext cx="240" cy="144"/>
              <a:chOff x="2928" y="2688"/>
              <a:chExt cx="240" cy="144"/>
            </a:xfrm>
          </p:grpSpPr>
          <p:sp>
            <p:nvSpPr>
              <p:cNvPr id="5150" name="AutoShape 30">
                <a:hlinkClick r:id="" action="ppaction://hlinkshowjump?jump=previousslide" highlightClick="1"/>
                <a:extLst>
                  <a:ext uri="{FF2B5EF4-FFF2-40B4-BE49-F238E27FC236}">
                    <a16:creationId xmlns:a16="http://schemas.microsoft.com/office/drawing/2014/main" id="{D467E6E1-88D9-CC90-E850-F1298AE2B956}"/>
                  </a:ext>
                </a:extLst>
              </p:cNvPr>
              <p:cNvSpPr>
                <a:spLocks noChangeArrowheads="1"/>
              </p:cNvSpPr>
              <p:nvPr userDrawn="1"/>
            </p:nvSpPr>
            <p:spPr bwMode="auto">
              <a:xfrm>
                <a:off x="2928"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409631" name="AutoShape 31">
                <a:hlinkClick r:id="" action="ppaction://hlinkshowjump?jump=previousslide"/>
                <a:extLst>
                  <a:ext uri="{FF2B5EF4-FFF2-40B4-BE49-F238E27FC236}">
                    <a16:creationId xmlns:a16="http://schemas.microsoft.com/office/drawing/2014/main" id="{31A01BFA-76AD-A9C6-C95B-7AF128D17A85}"/>
                  </a:ext>
                </a:extLst>
              </p:cNvPr>
              <p:cNvSpPr>
                <a:spLocks noChangeArrowheads="1"/>
              </p:cNvSpPr>
              <p:nvPr userDrawn="1"/>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5624" name="Group 32">
              <a:extLst>
                <a:ext uri="{FF2B5EF4-FFF2-40B4-BE49-F238E27FC236}">
                  <a16:creationId xmlns:a16="http://schemas.microsoft.com/office/drawing/2014/main" id="{0211575E-EAD0-A335-79E1-CD68AAED2DD5}"/>
                </a:ext>
              </a:extLst>
            </p:cNvPr>
            <p:cNvGrpSpPr>
              <a:grpSpLocks/>
            </p:cNvGrpSpPr>
            <p:nvPr userDrawn="1"/>
          </p:nvGrpSpPr>
          <p:grpSpPr bwMode="auto">
            <a:xfrm>
              <a:off x="3120" y="4080"/>
              <a:ext cx="240" cy="144"/>
              <a:chOff x="3552" y="2688"/>
              <a:chExt cx="240" cy="144"/>
            </a:xfrm>
          </p:grpSpPr>
          <p:sp>
            <p:nvSpPr>
              <p:cNvPr id="5148" name="AutoShape 33">
                <a:hlinkClick r:id="" action="ppaction://hlinkshowjump?jump=nextslide" highlightClick="1"/>
                <a:extLst>
                  <a:ext uri="{FF2B5EF4-FFF2-40B4-BE49-F238E27FC236}">
                    <a16:creationId xmlns:a16="http://schemas.microsoft.com/office/drawing/2014/main" id="{3C92C134-DE73-6D98-0898-857FD5DF301A}"/>
                  </a:ext>
                </a:extLst>
              </p:cNvPr>
              <p:cNvSpPr>
                <a:spLocks noChangeArrowheads="1"/>
              </p:cNvSpPr>
              <p:nvPr userDrawn="1"/>
            </p:nvSpPr>
            <p:spPr bwMode="auto">
              <a:xfrm>
                <a:off x="3552"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409634" name="AutoShape 34">
                <a:hlinkClick r:id="" action="ppaction://hlinkshowjump?jump=nextslide"/>
                <a:extLst>
                  <a:ext uri="{FF2B5EF4-FFF2-40B4-BE49-F238E27FC236}">
                    <a16:creationId xmlns:a16="http://schemas.microsoft.com/office/drawing/2014/main" id="{CBDF9430-AC6C-D5A3-A740-DE7491A8A353}"/>
                  </a:ext>
                </a:extLst>
              </p:cNvPr>
              <p:cNvSpPr>
                <a:spLocks noChangeArrowheads="1"/>
              </p:cNvSpPr>
              <p:nvPr userDrawn="1"/>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5625" name="Group 35">
              <a:extLst>
                <a:ext uri="{FF2B5EF4-FFF2-40B4-BE49-F238E27FC236}">
                  <a16:creationId xmlns:a16="http://schemas.microsoft.com/office/drawing/2014/main" id="{6D7BF2B4-570F-E02D-A8C0-ED44CF48753B}"/>
                </a:ext>
              </a:extLst>
            </p:cNvPr>
            <p:cNvGrpSpPr>
              <a:grpSpLocks/>
            </p:cNvGrpSpPr>
            <p:nvPr userDrawn="1"/>
          </p:nvGrpSpPr>
          <p:grpSpPr bwMode="auto">
            <a:xfrm>
              <a:off x="2736" y="4080"/>
              <a:ext cx="288" cy="144"/>
              <a:chOff x="2400" y="4032"/>
              <a:chExt cx="240" cy="144"/>
            </a:xfrm>
          </p:grpSpPr>
          <p:sp>
            <p:nvSpPr>
              <p:cNvPr id="409636" name="AutoShape 36">
                <a:hlinkClick r:id="" action="ppaction://hlinkshowjump?jump=lastslideviewed" highlightClick="1"/>
                <a:extLst>
                  <a:ext uri="{FF2B5EF4-FFF2-40B4-BE49-F238E27FC236}">
                    <a16:creationId xmlns:a16="http://schemas.microsoft.com/office/drawing/2014/main" id="{8C1F5A40-5CD7-4E95-95F3-03783959CB79}"/>
                  </a:ext>
                </a:extLst>
              </p:cNvPr>
              <p:cNvSpPr>
                <a:spLocks noChangeArrowheads="1"/>
              </p:cNvSpPr>
              <p:nvPr userDrawn="1"/>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09637" name="AutoShape 37">
                <a:hlinkClick r:id="" action="ppaction://hlinkshowjump?jump=lastslideviewed"/>
                <a:extLst>
                  <a:ext uri="{FF2B5EF4-FFF2-40B4-BE49-F238E27FC236}">
                    <a16:creationId xmlns:a16="http://schemas.microsoft.com/office/drawing/2014/main" id="{56E76F93-BA2D-E00E-06D3-8F43EF095978}"/>
                  </a:ext>
                </a:extLst>
              </p:cNvPr>
              <p:cNvSpPr>
                <a:spLocks noChangeArrowheads="1"/>
              </p:cNvSpPr>
              <p:nvPr userDrawn="1"/>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5610" name="Group 38">
            <a:extLst>
              <a:ext uri="{FF2B5EF4-FFF2-40B4-BE49-F238E27FC236}">
                <a16:creationId xmlns:a16="http://schemas.microsoft.com/office/drawing/2014/main" id="{261C2F64-5A3E-A8C0-A02A-9FDADEE7B831}"/>
              </a:ext>
            </a:extLst>
          </p:cNvPr>
          <p:cNvGrpSpPr>
            <a:grpSpLocks/>
          </p:cNvGrpSpPr>
          <p:nvPr userDrawn="1"/>
        </p:nvGrpSpPr>
        <p:grpSpPr bwMode="auto">
          <a:xfrm>
            <a:off x="381000" y="6400800"/>
            <a:ext cx="1066800" cy="304800"/>
            <a:chOff x="240" y="4032"/>
            <a:chExt cx="672" cy="192"/>
          </a:xfrm>
        </p:grpSpPr>
        <p:sp>
          <p:nvSpPr>
            <p:cNvPr id="409639" name="AutoShape 39">
              <a:hlinkClick r:id="rId16" action="ppaction://hlinksldjump" highlightClick="1"/>
              <a:extLst>
                <a:ext uri="{FF2B5EF4-FFF2-40B4-BE49-F238E27FC236}">
                  <a16:creationId xmlns:a16="http://schemas.microsoft.com/office/drawing/2014/main" id="{0057E7EE-4233-9D8F-A92E-D9EC731CD12B}"/>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5622" name="WordArt 40">
              <a:hlinkClick r:id="rId16" action="ppaction://hlinksldjump"/>
              <a:extLst>
                <a:ext uri="{FF2B5EF4-FFF2-40B4-BE49-F238E27FC236}">
                  <a16:creationId xmlns:a16="http://schemas.microsoft.com/office/drawing/2014/main" id="{67BDC921-BE3F-DBE6-6007-CE733BB0989F}"/>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sp>
        <p:nvSpPr>
          <p:cNvPr id="409641" name="AutoShape 41">
            <a:hlinkClick r:id="rId17" action="ppaction://hlinksldjump" highlightClick="1"/>
            <a:extLst>
              <a:ext uri="{FF2B5EF4-FFF2-40B4-BE49-F238E27FC236}">
                <a16:creationId xmlns:a16="http://schemas.microsoft.com/office/drawing/2014/main" id="{4787D1C7-365A-9BB2-0EF8-765E9255BB85}"/>
              </a:ext>
            </a:extLst>
          </p:cNvPr>
          <p:cNvSpPr>
            <a:spLocks noChangeArrowheads="1"/>
          </p:cNvSpPr>
          <p:nvPr userDrawn="1"/>
        </p:nvSpPr>
        <p:spPr bwMode="auto">
          <a:xfrm>
            <a:off x="152400" y="2362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Chinese</a:t>
            </a:r>
          </a:p>
          <a:p>
            <a:pPr algn="ctr" eaLnBrk="1" hangingPunct="1">
              <a:defRPr/>
            </a:pPr>
            <a:r>
              <a:rPr lang="en-US" altLang="en-US" sz="1400">
                <a:effectLst>
                  <a:outerShdw blurRad="38100" dist="38100" dir="2700000" algn="tl">
                    <a:srgbClr val="C0C0C0"/>
                  </a:outerShdw>
                </a:effectLst>
              </a:rPr>
              <a:t>Medicine</a:t>
            </a:r>
          </a:p>
        </p:txBody>
      </p:sp>
      <p:sp>
        <p:nvSpPr>
          <p:cNvPr id="409642" name="AutoShape 42">
            <a:hlinkClick r:id="rId18" action="ppaction://hlinksldjump" highlightClick="1"/>
            <a:extLst>
              <a:ext uri="{FF2B5EF4-FFF2-40B4-BE49-F238E27FC236}">
                <a16:creationId xmlns:a16="http://schemas.microsoft.com/office/drawing/2014/main" id="{58A988F8-B34A-B47C-259D-68D9BF72D03D}"/>
              </a:ext>
            </a:extLst>
          </p:cNvPr>
          <p:cNvSpPr>
            <a:spLocks noChangeArrowheads="1"/>
          </p:cNvSpPr>
          <p:nvPr userDrawn="1"/>
        </p:nvSpPr>
        <p:spPr bwMode="auto">
          <a:xfrm>
            <a:off x="152400" y="28956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Ayurvedic</a:t>
            </a:r>
          </a:p>
          <a:p>
            <a:pPr algn="ctr" eaLnBrk="1" hangingPunct="1">
              <a:defRPr/>
            </a:pPr>
            <a:r>
              <a:rPr lang="en-US" altLang="en-US" sz="1400">
                <a:effectLst>
                  <a:outerShdw blurRad="38100" dist="38100" dir="2700000" algn="tl">
                    <a:srgbClr val="C0C0C0"/>
                  </a:outerShdw>
                </a:effectLst>
              </a:rPr>
              <a:t>Medicine</a:t>
            </a:r>
          </a:p>
        </p:txBody>
      </p:sp>
      <p:sp>
        <p:nvSpPr>
          <p:cNvPr id="409643" name="AutoShape 43">
            <a:hlinkClick r:id="rId19" action="ppaction://hlinksldjump" highlightClick="1"/>
            <a:extLst>
              <a:ext uri="{FF2B5EF4-FFF2-40B4-BE49-F238E27FC236}">
                <a16:creationId xmlns:a16="http://schemas.microsoft.com/office/drawing/2014/main" id="{AA16572C-E963-CCDB-CDA8-13EBE59BD378}"/>
              </a:ext>
            </a:extLst>
          </p:cNvPr>
          <p:cNvSpPr>
            <a:spLocks noChangeArrowheads="1"/>
          </p:cNvSpPr>
          <p:nvPr userDrawn="1"/>
        </p:nvSpPr>
        <p:spPr bwMode="auto">
          <a:xfrm>
            <a:off x="152400" y="34290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Naturopathy</a:t>
            </a:r>
          </a:p>
        </p:txBody>
      </p:sp>
      <p:sp>
        <p:nvSpPr>
          <p:cNvPr id="409644" name="AutoShape 44">
            <a:hlinkClick r:id="rId20" action="ppaction://hlinksldjump" highlightClick="1"/>
            <a:extLst>
              <a:ext uri="{FF2B5EF4-FFF2-40B4-BE49-F238E27FC236}">
                <a16:creationId xmlns:a16="http://schemas.microsoft.com/office/drawing/2014/main" id="{0E18B609-A6D0-7652-00EB-253EDBE54CAD}"/>
              </a:ext>
            </a:extLst>
          </p:cNvPr>
          <p:cNvSpPr>
            <a:spLocks noChangeArrowheads="1"/>
          </p:cNvSpPr>
          <p:nvPr userDrawn="1"/>
        </p:nvSpPr>
        <p:spPr bwMode="auto">
          <a:xfrm>
            <a:off x="152400" y="3962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Homeopathy</a:t>
            </a:r>
          </a:p>
        </p:txBody>
      </p:sp>
      <p:sp>
        <p:nvSpPr>
          <p:cNvPr id="409645" name="AutoShape 45">
            <a:hlinkClick r:id="rId21" action="ppaction://hlinksldjump" highlightClick="1"/>
            <a:extLst>
              <a:ext uri="{FF2B5EF4-FFF2-40B4-BE49-F238E27FC236}">
                <a16:creationId xmlns:a16="http://schemas.microsoft.com/office/drawing/2014/main" id="{4AFC47A3-ACC9-0516-59FA-5F53AEDC32E5}"/>
              </a:ext>
            </a:extLst>
          </p:cNvPr>
          <p:cNvSpPr>
            <a:spLocks noChangeArrowheads="1"/>
          </p:cNvSpPr>
          <p:nvPr userDrawn="1"/>
        </p:nvSpPr>
        <p:spPr bwMode="auto">
          <a:xfrm>
            <a:off x="152400" y="4495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Summary</a:t>
            </a:r>
          </a:p>
        </p:txBody>
      </p:sp>
      <p:sp>
        <p:nvSpPr>
          <p:cNvPr id="409646" name="AutoShape 46">
            <a:hlinkClick r:id="rId22" action="ppaction://hlinksldjump" highlightClick="1"/>
            <a:extLst>
              <a:ext uri="{FF2B5EF4-FFF2-40B4-BE49-F238E27FC236}">
                <a16:creationId xmlns:a16="http://schemas.microsoft.com/office/drawing/2014/main" id="{46E4A39B-5AAA-2436-3AEA-BBE757C962C4}"/>
              </a:ext>
            </a:extLst>
          </p:cNvPr>
          <p:cNvSpPr>
            <a:spLocks noChangeArrowheads="1"/>
          </p:cNvSpPr>
          <p:nvPr userDrawn="1"/>
        </p:nvSpPr>
        <p:spPr bwMode="auto">
          <a:xfrm>
            <a:off x="152400" y="5029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References</a:t>
            </a:r>
          </a:p>
        </p:txBody>
      </p:sp>
      <p:sp>
        <p:nvSpPr>
          <p:cNvPr id="409647" name="AutoShape 47">
            <a:hlinkClick r:id="rId23" action="ppaction://hlinksldjump" highlightClick="1"/>
            <a:extLst>
              <a:ext uri="{FF2B5EF4-FFF2-40B4-BE49-F238E27FC236}">
                <a16:creationId xmlns:a16="http://schemas.microsoft.com/office/drawing/2014/main" id="{D8F90310-4782-F53F-7679-A3A403CA2AFD}"/>
              </a:ext>
            </a:extLst>
          </p:cNvPr>
          <p:cNvSpPr>
            <a:spLocks noChangeArrowheads="1"/>
          </p:cNvSpPr>
          <p:nvPr userDrawn="1"/>
        </p:nvSpPr>
        <p:spPr bwMode="auto">
          <a:xfrm>
            <a:off x="152400" y="1828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Introduction</a:t>
            </a:r>
          </a:p>
        </p:txBody>
      </p:sp>
      <p:grpSp>
        <p:nvGrpSpPr>
          <p:cNvPr id="25618" name="Group 53">
            <a:extLst>
              <a:ext uri="{FF2B5EF4-FFF2-40B4-BE49-F238E27FC236}">
                <a16:creationId xmlns:a16="http://schemas.microsoft.com/office/drawing/2014/main" id="{E16137EF-FB02-B1F2-30B5-E9F4AF587E71}"/>
              </a:ext>
            </a:extLst>
          </p:cNvPr>
          <p:cNvGrpSpPr>
            <a:grpSpLocks/>
          </p:cNvGrpSpPr>
          <p:nvPr userDrawn="1"/>
        </p:nvGrpSpPr>
        <p:grpSpPr bwMode="auto">
          <a:xfrm>
            <a:off x="152400" y="120650"/>
            <a:ext cx="2362200" cy="641350"/>
            <a:chOff x="96" y="76"/>
            <a:chExt cx="1488" cy="404"/>
          </a:xfrm>
        </p:grpSpPr>
        <p:sp>
          <p:nvSpPr>
            <p:cNvPr id="5139" name="Text Box 50">
              <a:extLst>
                <a:ext uri="{FF2B5EF4-FFF2-40B4-BE49-F238E27FC236}">
                  <a16:creationId xmlns:a16="http://schemas.microsoft.com/office/drawing/2014/main" id="{93AEE1A1-6115-7D15-90DA-888079E1EEA5}"/>
                </a:ext>
              </a:extLst>
            </p:cNvPr>
            <p:cNvSpPr txBox="1">
              <a:spLocks noChangeArrowheads="1"/>
            </p:cNvSpPr>
            <p:nvPr userDrawn="1"/>
          </p:nvSpPr>
          <p:spPr bwMode="auto">
            <a:xfrm>
              <a:off x="192" y="124"/>
              <a:ext cx="1392"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Alternative Medical</a:t>
              </a:r>
            </a:p>
            <a:p>
              <a:pPr algn="l">
                <a:defRPr/>
              </a:pPr>
              <a:r>
                <a:rPr lang="en-US" altLang="en-US" sz="1400" b="1">
                  <a:solidFill>
                    <a:srgbClr val="9900CC"/>
                  </a:solidFill>
                  <a:latin typeface="Arial" panose="020B0604020202020204" pitchFamily="34" charset="0"/>
                </a:rPr>
                <a:t>      Systems</a:t>
              </a:r>
              <a:endParaRPr lang="en-US" altLang="en-US" sz="1400">
                <a:solidFill>
                  <a:schemeClr val="tx1"/>
                </a:solidFill>
                <a:latin typeface="Arial" panose="020B0604020202020204" pitchFamily="34" charset="0"/>
              </a:endParaRPr>
            </a:p>
          </p:txBody>
        </p:sp>
        <p:sp>
          <p:nvSpPr>
            <p:cNvPr id="409651" name="Text Box 51">
              <a:extLst>
                <a:ext uri="{FF2B5EF4-FFF2-40B4-BE49-F238E27FC236}">
                  <a16:creationId xmlns:a16="http://schemas.microsoft.com/office/drawing/2014/main" id="{95F27A8C-7B92-65F3-540F-9484BA947B74}"/>
                </a:ext>
              </a:extLst>
            </p:cNvPr>
            <p:cNvSpPr txBox="1">
              <a:spLocks noChangeArrowheads="1"/>
            </p:cNvSpPr>
            <p:nvPr userDrawn="1"/>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2</a:t>
              </a:r>
            </a:p>
          </p:txBody>
        </p:sp>
      </p:grpSp>
    </p:spTree>
  </p:cSld>
  <p:clrMap bg1="lt1" tx1="dk1" bg2="lt2" tx2="dk2" accent1="accent1" accent2="accent2" accent3="accent3" accent4="accent4" accent5="accent5" accent6="accent6" hlink="hlink" folHlink="folHlink"/>
  <p:sldLayoutIdLst>
    <p:sldLayoutId id="2147484113"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 id="2147484008" r:id="rId12"/>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CEA2AE23-22AE-703A-D5C8-0915CF0A2A19}"/>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38915" name="Rectangle 3">
            <a:extLst>
              <a:ext uri="{FF2B5EF4-FFF2-40B4-BE49-F238E27FC236}">
                <a16:creationId xmlns:a16="http://schemas.microsoft.com/office/drawing/2014/main" id="{FD36565F-AEB8-D461-120D-6226C49AF2D8}"/>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34180" name="Rectangle 4">
            <a:extLst>
              <a:ext uri="{FF2B5EF4-FFF2-40B4-BE49-F238E27FC236}">
                <a16:creationId xmlns:a16="http://schemas.microsoft.com/office/drawing/2014/main" id="{1D367B21-BC08-B4C7-6960-FDA3B9BF4547}"/>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434181" name="Rectangle 5">
            <a:extLst>
              <a:ext uri="{FF2B5EF4-FFF2-40B4-BE49-F238E27FC236}">
                <a16:creationId xmlns:a16="http://schemas.microsoft.com/office/drawing/2014/main" id="{E400E10D-283C-7341-36C4-2FA38F1A6FCC}"/>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434182" name="Rectangle 6">
            <a:extLst>
              <a:ext uri="{FF2B5EF4-FFF2-40B4-BE49-F238E27FC236}">
                <a16:creationId xmlns:a16="http://schemas.microsoft.com/office/drawing/2014/main" id="{DA02BD3E-DAFD-81B6-C95F-0A765BF41915}"/>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5A6A3D01-D8F7-FB4F-8C8E-F0F361CEFF14}" type="slidenum">
              <a:rPr lang="en-US" altLang="en-US"/>
              <a:pPr>
                <a:defRPr/>
              </a:pPr>
              <a:t>‹#›</a:t>
            </a:fld>
            <a:endParaRPr lang="en-US" altLang="en-US"/>
          </a:p>
        </p:txBody>
      </p:sp>
      <p:pic>
        <p:nvPicPr>
          <p:cNvPr id="38919" name="Picture 7">
            <a:extLst>
              <a:ext uri="{FF2B5EF4-FFF2-40B4-BE49-F238E27FC236}">
                <a16:creationId xmlns:a16="http://schemas.microsoft.com/office/drawing/2014/main" id="{49C6DDCD-526F-2AF3-E03E-E9C85B1893F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4203" name="AutoShape 27">
            <a:hlinkClick r:id="rId14" action="ppaction://hlinksldjump" highlightClick="1"/>
            <a:extLst>
              <a:ext uri="{FF2B5EF4-FFF2-40B4-BE49-F238E27FC236}">
                <a16:creationId xmlns:a16="http://schemas.microsoft.com/office/drawing/2014/main" id="{CA7E4644-74EC-16AD-CE11-7B243EC123FF}"/>
              </a:ext>
            </a:extLst>
          </p:cNvPr>
          <p:cNvSpPr>
            <a:spLocks noChangeArrowheads="1"/>
          </p:cNvSpPr>
          <p:nvPr userDrawn="1"/>
        </p:nvSpPr>
        <p:spPr bwMode="auto">
          <a:xfrm>
            <a:off x="152400" y="1295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Objectives</a:t>
            </a:r>
          </a:p>
        </p:txBody>
      </p:sp>
      <p:grpSp>
        <p:nvGrpSpPr>
          <p:cNvPr id="38921" name="Group 28">
            <a:extLst>
              <a:ext uri="{FF2B5EF4-FFF2-40B4-BE49-F238E27FC236}">
                <a16:creationId xmlns:a16="http://schemas.microsoft.com/office/drawing/2014/main" id="{FFF47EC0-FE40-BEB1-BE99-1A8DDBB31046}"/>
              </a:ext>
            </a:extLst>
          </p:cNvPr>
          <p:cNvGrpSpPr>
            <a:grpSpLocks/>
          </p:cNvGrpSpPr>
          <p:nvPr userDrawn="1"/>
        </p:nvGrpSpPr>
        <p:grpSpPr bwMode="auto">
          <a:xfrm>
            <a:off x="4191000" y="6477000"/>
            <a:ext cx="1524000" cy="228600"/>
            <a:chOff x="2400" y="4080"/>
            <a:chExt cx="960" cy="144"/>
          </a:xfrm>
        </p:grpSpPr>
        <p:grpSp>
          <p:nvGrpSpPr>
            <p:cNvPr id="38934" name="Group 29">
              <a:extLst>
                <a:ext uri="{FF2B5EF4-FFF2-40B4-BE49-F238E27FC236}">
                  <a16:creationId xmlns:a16="http://schemas.microsoft.com/office/drawing/2014/main" id="{ACAB2E61-A9D6-D7DB-416B-9B3F248D0EF3}"/>
                </a:ext>
              </a:extLst>
            </p:cNvPr>
            <p:cNvGrpSpPr>
              <a:grpSpLocks/>
            </p:cNvGrpSpPr>
            <p:nvPr userDrawn="1"/>
          </p:nvGrpSpPr>
          <p:grpSpPr bwMode="auto">
            <a:xfrm>
              <a:off x="2400" y="4080"/>
              <a:ext cx="240" cy="144"/>
              <a:chOff x="2928" y="2688"/>
              <a:chExt cx="240" cy="144"/>
            </a:xfrm>
          </p:grpSpPr>
          <p:sp>
            <p:nvSpPr>
              <p:cNvPr id="7197" name="AutoShape 30">
                <a:hlinkClick r:id="" action="ppaction://hlinkshowjump?jump=previousslide" highlightClick="1"/>
                <a:extLst>
                  <a:ext uri="{FF2B5EF4-FFF2-40B4-BE49-F238E27FC236}">
                    <a16:creationId xmlns:a16="http://schemas.microsoft.com/office/drawing/2014/main" id="{94B487A8-5F95-206E-E87F-18FF4A65C0B8}"/>
                  </a:ext>
                </a:extLst>
              </p:cNvPr>
              <p:cNvSpPr>
                <a:spLocks noChangeArrowheads="1"/>
              </p:cNvSpPr>
              <p:nvPr userDrawn="1"/>
            </p:nvSpPr>
            <p:spPr bwMode="auto">
              <a:xfrm>
                <a:off x="2928"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434207" name="AutoShape 31">
                <a:hlinkClick r:id="" action="ppaction://hlinkshowjump?jump=previousslide"/>
                <a:extLst>
                  <a:ext uri="{FF2B5EF4-FFF2-40B4-BE49-F238E27FC236}">
                    <a16:creationId xmlns:a16="http://schemas.microsoft.com/office/drawing/2014/main" id="{957A4393-9700-1FC9-3A5A-AFEEB7AABAFA}"/>
                  </a:ext>
                </a:extLst>
              </p:cNvPr>
              <p:cNvSpPr>
                <a:spLocks noChangeArrowheads="1"/>
              </p:cNvSpPr>
              <p:nvPr userDrawn="1"/>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935" name="Group 32">
              <a:extLst>
                <a:ext uri="{FF2B5EF4-FFF2-40B4-BE49-F238E27FC236}">
                  <a16:creationId xmlns:a16="http://schemas.microsoft.com/office/drawing/2014/main" id="{04442E30-F1A2-046B-FAEE-0C5F7D2C02A0}"/>
                </a:ext>
              </a:extLst>
            </p:cNvPr>
            <p:cNvGrpSpPr>
              <a:grpSpLocks/>
            </p:cNvGrpSpPr>
            <p:nvPr userDrawn="1"/>
          </p:nvGrpSpPr>
          <p:grpSpPr bwMode="auto">
            <a:xfrm>
              <a:off x="3120" y="4080"/>
              <a:ext cx="240" cy="144"/>
              <a:chOff x="3552" y="2688"/>
              <a:chExt cx="240" cy="144"/>
            </a:xfrm>
          </p:grpSpPr>
          <p:sp>
            <p:nvSpPr>
              <p:cNvPr id="7195" name="AutoShape 33">
                <a:hlinkClick r:id="" action="ppaction://hlinkshowjump?jump=nextslide" highlightClick="1"/>
                <a:extLst>
                  <a:ext uri="{FF2B5EF4-FFF2-40B4-BE49-F238E27FC236}">
                    <a16:creationId xmlns:a16="http://schemas.microsoft.com/office/drawing/2014/main" id="{508870B7-76C2-923A-5D97-6836F8A52A15}"/>
                  </a:ext>
                </a:extLst>
              </p:cNvPr>
              <p:cNvSpPr>
                <a:spLocks noChangeArrowheads="1"/>
              </p:cNvSpPr>
              <p:nvPr userDrawn="1"/>
            </p:nvSpPr>
            <p:spPr bwMode="auto">
              <a:xfrm>
                <a:off x="3552"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434210" name="AutoShape 34">
                <a:hlinkClick r:id="" action="ppaction://hlinkshowjump?jump=nextslide"/>
                <a:extLst>
                  <a:ext uri="{FF2B5EF4-FFF2-40B4-BE49-F238E27FC236}">
                    <a16:creationId xmlns:a16="http://schemas.microsoft.com/office/drawing/2014/main" id="{863259DC-B2E5-EAC7-32A3-857CA5A16581}"/>
                  </a:ext>
                </a:extLst>
              </p:cNvPr>
              <p:cNvSpPr>
                <a:spLocks noChangeArrowheads="1"/>
              </p:cNvSpPr>
              <p:nvPr userDrawn="1"/>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936" name="Group 35">
              <a:extLst>
                <a:ext uri="{FF2B5EF4-FFF2-40B4-BE49-F238E27FC236}">
                  <a16:creationId xmlns:a16="http://schemas.microsoft.com/office/drawing/2014/main" id="{475E5BDD-C8E0-33DF-AA37-B68B308DFF7F}"/>
                </a:ext>
              </a:extLst>
            </p:cNvPr>
            <p:cNvGrpSpPr>
              <a:grpSpLocks/>
            </p:cNvGrpSpPr>
            <p:nvPr userDrawn="1"/>
          </p:nvGrpSpPr>
          <p:grpSpPr bwMode="auto">
            <a:xfrm>
              <a:off x="2736" y="4080"/>
              <a:ext cx="288" cy="144"/>
              <a:chOff x="2400" y="4032"/>
              <a:chExt cx="240" cy="144"/>
            </a:xfrm>
          </p:grpSpPr>
          <p:sp>
            <p:nvSpPr>
              <p:cNvPr id="434212" name="AutoShape 36">
                <a:hlinkClick r:id="" action="ppaction://hlinkshowjump?jump=lastslideviewed" highlightClick="1"/>
                <a:extLst>
                  <a:ext uri="{FF2B5EF4-FFF2-40B4-BE49-F238E27FC236}">
                    <a16:creationId xmlns:a16="http://schemas.microsoft.com/office/drawing/2014/main" id="{EC5A10F3-ECEE-8BEF-2A2B-C5AC42E46E57}"/>
                  </a:ext>
                </a:extLst>
              </p:cNvPr>
              <p:cNvSpPr>
                <a:spLocks noChangeArrowheads="1"/>
              </p:cNvSpPr>
              <p:nvPr userDrawn="1"/>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34213" name="AutoShape 37">
                <a:hlinkClick r:id="" action="ppaction://hlinkshowjump?jump=lastslideviewed"/>
                <a:extLst>
                  <a:ext uri="{FF2B5EF4-FFF2-40B4-BE49-F238E27FC236}">
                    <a16:creationId xmlns:a16="http://schemas.microsoft.com/office/drawing/2014/main" id="{AD4EE274-08BA-E539-DD70-699B638CA5FD}"/>
                  </a:ext>
                </a:extLst>
              </p:cNvPr>
              <p:cNvSpPr>
                <a:spLocks noChangeArrowheads="1"/>
              </p:cNvSpPr>
              <p:nvPr userDrawn="1"/>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38922" name="Group 38">
            <a:extLst>
              <a:ext uri="{FF2B5EF4-FFF2-40B4-BE49-F238E27FC236}">
                <a16:creationId xmlns:a16="http://schemas.microsoft.com/office/drawing/2014/main" id="{830CB4B2-FD69-1491-A9EA-1A35A9228319}"/>
              </a:ext>
            </a:extLst>
          </p:cNvPr>
          <p:cNvGrpSpPr>
            <a:grpSpLocks/>
          </p:cNvGrpSpPr>
          <p:nvPr userDrawn="1"/>
        </p:nvGrpSpPr>
        <p:grpSpPr bwMode="auto">
          <a:xfrm>
            <a:off x="381000" y="6400800"/>
            <a:ext cx="1066800" cy="304800"/>
            <a:chOff x="240" y="4032"/>
            <a:chExt cx="672" cy="192"/>
          </a:xfrm>
        </p:grpSpPr>
        <p:sp>
          <p:nvSpPr>
            <p:cNvPr id="434215" name="AutoShape 39">
              <a:hlinkClick r:id="rId15" action="ppaction://hlinksldjump" highlightClick="1"/>
              <a:extLst>
                <a:ext uri="{FF2B5EF4-FFF2-40B4-BE49-F238E27FC236}">
                  <a16:creationId xmlns:a16="http://schemas.microsoft.com/office/drawing/2014/main" id="{3E78E16E-DF0F-136A-7143-8EA4C8B895C5}"/>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38933" name="WordArt 40">
              <a:hlinkClick r:id="rId15" action="ppaction://hlinksldjump"/>
              <a:extLst>
                <a:ext uri="{FF2B5EF4-FFF2-40B4-BE49-F238E27FC236}">
                  <a16:creationId xmlns:a16="http://schemas.microsoft.com/office/drawing/2014/main" id="{CD244A7E-A84B-B996-3A42-502611C22985}"/>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sp>
        <p:nvSpPr>
          <p:cNvPr id="434217" name="AutoShape 41">
            <a:hlinkClick r:id="rId16" action="ppaction://hlinksldjump" highlightClick="1"/>
            <a:extLst>
              <a:ext uri="{FF2B5EF4-FFF2-40B4-BE49-F238E27FC236}">
                <a16:creationId xmlns:a16="http://schemas.microsoft.com/office/drawing/2014/main" id="{65735433-6F81-8734-C070-4A09494791C3}"/>
              </a:ext>
            </a:extLst>
          </p:cNvPr>
          <p:cNvSpPr>
            <a:spLocks noChangeArrowheads="1"/>
          </p:cNvSpPr>
          <p:nvPr userDrawn="1"/>
        </p:nvSpPr>
        <p:spPr bwMode="auto">
          <a:xfrm>
            <a:off x="152400" y="1828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Introduction</a:t>
            </a:r>
          </a:p>
        </p:txBody>
      </p:sp>
      <p:sp>
        <p:nvSpPr>
          <p:cNvPr id="434218" name="AutoShape 42">
            <a:hlinkClick r:id="rId17" action="ppaction://hlinksldjump" highlightClick="1"/>
            <a:extLst>
              <a:ext uri="{FF2B5EF4-FFF2-40B4-BE49-F238E27FC236}">
                <a16:creationId xmlns:a16="http://schemas.microsoft.com/office/drawing/2014/main" id="{AA9FC156-7BA9-8005-3745-A7B4E86E212E}"/>
              </a:ext>
            </a:extLst>
          </p:cNvPr>
          <p:cNvSpPr>
            <a:spLocks noChangeArrowheads="1"/>
          </p:cNvSpPr>
          <p:nvPr userDrawn="1"/>
        </p:nvSpPr>
        <p:spPr bwMode="auto">
          <a:xfrm>
            <a:off x="152400" y="2362200"/>
            <a:ext cx="1752600" cy="6858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Meditation &amp;</a:t>
            </a:r>
          </a:p>
          <a:p>
            <a:pPr algn="ctr" eaLnBrk="1" hangingPunct="1">
              <a:defRPr/>
            </a:pPr>
            <a:r>
              <a:rPr lang="en-US" altLang="en-US" sz="1400">
                <a:effectLst>
                  <a:outerShdw blurRad="38100" dist="38100" dir="2700000" algn="tl">
                    <a:srgbClr val="C0C0C0"/>
                  </a:outerShdw>
                </a:effectLst>
              </a:rPr>
              <a:t>Relaxation</a:t>
            </a:r>
          </a:p>
        </p:txBody>
      </p:sp>
      <p:sp>
        <p:nvSpPr>
          <p:cNvPr id="434219" name="AutoShape 43">
            <a:hlinkClick r:id="rId18" action="ppaction://hlinksldjump" highlightClick="1"/>
            <a:extLst>
              <a:ext uri="{FF2B5EF4-FFF2-40B4-BE49-F238E27FC236}">
                <a16:creationId xmlns:a16="http://schemas.microsoft.com/office/drawing/2014/main" id="{DE37680E-1CE6-B5EA-33D0-E12810185391}"/>
              </a:ext>
            </a:extLst>
          </p:cNvPr>
          <p:cNvSpPr>
            <a:spLocks noChangeArrowheads="1"/>
          </p:cNvSpPr>
          <p:nvPr userDrawn="1"/>
        </p:nvSpPr>
        <p:spPr bwMode="auto">
          <a:xfrm>
            <a:off x="152400" y="3048000"/>
            <a:ext cx="1752600" cy="6858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Hypnosis &amp;</a:t>
            </a:r>
          </a:p>
          <a:p>
            <a:pPr algn="ctr" eaLnBrk="1" hangingPunct="1">
              <a:defRPr/>
            </a:pPr>
            <a:r>
              <a:rPr lang="en-US" altLang="en-US" sz="1400">
                <a:effectLst>
                  <a:outerShdw blurRad="38100" dist="38100" dir="2700000" algn="tl">
                    <a:srgbClr val="C0C0C0"/>
                  </a:outerShdw>
                </a:effectLst>
              </a:rPr>
              <a:t>Biofeedback</a:t>
            </a:r>
          </a:p>
        </p:txBody>
      </p:sp>
      <p:sp>
        <p:nvSpPr>
          <p:cNvPr id="434220" name="AutoShape 44">
            <a:hlinkClick r:id="rId19" action="ppaction://hlinksldjump" highlightClick="1"/>
            <a:extLst>
              <a:ext uri="{FF2B5EF4-FFF2-40B4-BE49-F238E27FC236}">
                <a16:creationId xmlns:a16="http://schemas.microsoft.com/office/drawing/2014/main" id="{28988A27-E46D-09D7-28F1-098130105737}"/>
              </a:ext>
            </a:extLst>
          </p:cNvPr>
          <p:cNvSpPr>
            <a:spLocks noChangeArrowheads="1"/>
          </p:cNvSpPr>
          <p:nvPr userDrawn="1"/>
        </p:nvSpPr>
        <p:spPr bwMode="auto">
          <a:xfrm>
            <a:off x="152400" y="3733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Faith &amp; Prayer</a:t>
            </a:r>
          </a:p>
        </p:txBody>
      </p:sp>
      <p:sp>
        <p:nvSpPr>
          <p:cNvPr id="434221" name="AutoShape 45">
            <a:hlinkClick r:id="rId20" action="ppaction://hlinksldjump" highlightClick="1"/>
            <a:extLst>
              <a:ext uri="{FF2B5EF4-FFF2-40B4-BE49-F238E27FC236}">
                <a16:creationId xmlns:a16="http://schemas.microsoft.com/office/drawing/2014/main" id="{3FBB3595-8CD1-C27D-0556-D75D26F03417}"/>
              </a:ext>
            </a:extLst>
          </p:cNvPr>
          <p:cNvSpPr>
            <a:spLocks noChangeArrowheads="1"/>
          </p:cNvSpPr>
          <p:nvPr userDrawn="1"/>
        </p:nvSpPr>
        <p:spPr bwMode="auto">
          <a:xfrm>
            <a:off x="152400" y="4267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Summary</a:t>
            </a:r>
          </a:p>
        </p:txBody>
      </p:sp>
      <p:sp>
        <p:nvSpPr>
          <p:cNvPr id="434222" name="AutoShape 46">
            <a:hlinkClick r:id="rId21" action="ppaction://hlinksldjump" highlightClick="1"/>
            <a:extLst>
              <a:ext uri="{FF2B5EF4-FFF2-40B4-BE49-F238E27FC236}">
                <a16:creationId xmlns:a16="http://schemas.microsoft.com/office/drawing/2014/main" id="{64BAF663-69B0-5B81-FB6B-2F16CBC39D8F}"/>
              </a:ext>
            </a:extLst>
          </p:cNvPr>
          <p:cNvSpPr>
            <a:spLocks noChangeArrowheads="1"/>
          </p:cNvSpPr>
          <p:nvPr userDrawn="1"/>
        </p:nvSpPr>
        <p:spPr bwMode="auto">
          <a:xfrm>
            <a:off x="152400" y="48006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References</a:t>
            </a:r>
          </a:p>
        </p:txBody>
      </p:sp>
      <p:grpSp>
        <p:nvGrpSpPr>
          <p:cNvPr id="38929" name="Group 47">
            <a:extLst>
              <a:ext uri="{FF2B5EF4-FFF2-40B4-BE49-F238E27FC236}">
                <a16:creationId xmlns:a16="http://schemas.microsoft.com/office/drawing/2014/main" id="{EDCF2787-4184-1941-3024-50348EB3C990}"/>
              </a:ext>
            </a:extLst>
          </p:cNvPr>
          <p:cNvGrpSpPr>
            <a:grpSpLocks/>
          </p:cNvGrpSpPr>
          <p:nvPr userDrawn="1"/>
        </p:nvGrpSpPr>
        <p:grpSpPr bwMode="auto">
          <a:xfrm>
            <a:off x="152400" y="120650"/>
            <a:ext cx="2362200" cy="641350"/>
            <a:chOff x="96" y="76"/>
            <a:chExt cx="1488" cy="404"/>
          </a:xfrm>
        </p:grpSpPr>
        <p:sp>
          <p:nvSpPr>
            <p:cNvPr id="7186" name="Text Box 48">
              <a:extLst>
                <a:ext uri="{FF2B5EF4-FFF2-40B4-BE49-F238E27FC236}">
                  <a16:creationId xmlns:a16="http://schemas.microsoft.com/office/drawing/2014/main" id="{EF24A392-CAE9-E838-A505-190F5D777FD0}"/>
                </a:ext>
              </a:extLst>
            </p:cNvPr>
            <p:cNvSpPr txBox="1">
              <a:spLocks noChangeArrowheads="1"/>
            </p:cNvSpPr>
            <p:nvPr userDrawn="1"/>
          </p:nvSpPr>
          <p:spPr bwMode="auto">
            <a:xfrm>
              <a:off x="192" y="124"/>
              <a:ext cx="1392"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Mind-Body</a:t>
              </a:r>
            </a:p>
            <a:p>
              <a:pPr algn="l">
                <a:defRPr/>
              </a:pPr>
              <a:r>
                <a:rPr lang="en-US" altLang="en-US" sz="1400" b="1">
                  <a:solidFill>
                    <a:srgbClr val="9900CC"/>
                  </a:solidFill>
                  <a:latin typeface="Arial" panose="020B0604020202020204" pitchFamily="34" charset="0"/>
                </a:rPr>
                <a:t>      Interventions</a:t>
              </a:r>
              <a:endParaRPr lang="en-US" altLang="en-US" sz="1400">
                <a:solidFill>
                  <a:schemeClr val="tx1"/>
                </a:solidFill>
                <a:latin typeface="Arial" panose="020B0604020202020204" pitchFamily="34" charset="0"/>
              </a:endParaRPr>
            </a:p>
          </p:txBody>
        </p:sp>
        <p:sp>
          <p:nvSpPr>
            <p:cNvPr id="434225" name="Text Box 49">
              <a:extLst>
                <a:ext uri="{FF2B5EF4-FFF2-40B4-BE49-F238E27FC236}">
                  <a16:creationId xmlns:a16="http://schemas.microsoft.com/office/drawing/2014/main" id="{B24AF51A-80E4-0EEC-3170-B321D2AFA065}"/>
                </a:ext>
              </a:extLst>
            </p:cNvPr>
            <p:cNvSpPr txBox="1">
              <a:spLocks noChangeArrowheads="1"/>
            </p:cNvSpPr>
            <p:nvPr userDrawn="1"/>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3</a:t>
              </a:r>
            </a:p>
          </p:txBody>
        </p:sp>
      </p:grpSp>
    </p:spTree>
  </p:cSld>
  <p:clrMap bg1="lt1" tx1="dk1" bg2="lt2" tx2="dk2" accent1="accent1" accent2="accent2" accent3="accent3" accent4="accent4" accent5="accent5" accent6="accent6" hlink="hlink" folHlink="folHlink"/>
  <p:sldLayoutIdLst>
    <p:sldLayoutId id="2147484114"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088E858B-4870-2207-216B-BB4C543D0635}"/>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51203" name="Rectangle 3">
            <a:extLst>
              <a:ext uri="{FF2B5EF4-FFF2-40B4-BE49-F238E27FC236}">
                <a16:creationId xmlns:a16="http://schemas.microsoft.com/office/drawing/2014/main" id="{B62DCE88-D7D3-B742-EF74-F0DDA9896EBF}"/>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53636" name="Rectangle 4">
            <a:extLst>
              <a:ext uri="{FF2B5EF4-FFF2-40B4-BE49-F238E27FC236}">
                <a16:creationId xmlns:a16="http://schemas.microsoft.com/office/drawing/2014/main" id="{2B056AA3-2342-0B0B-EA6A-5A78676A13F3}"/>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453637" name="Rectangle 5">
            <a:extLst>
              <a:ext uri="{FF2B5EF4-FFF2-40B4-BE49-F238E27FC236}">
                <a16:creationId xmlns:a16="http://schemas.microsoft.com/office/drawing/2014/main" id="{6D93FAE2-D913-5198-223F-68A58EE4B94A}"/>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453638" name="Rectangle 6">
            <a:extLst>
              <a:ext uri="{FF2B5EF4-FFF2-40B4-BE49-F238E27FC236}">
                <a16:creationId xmlns:a16="http://schemas.microsoft.com/office/drawing/2014/main" id="{0E2746BB-CEC7-E0C3-043F-BEEC7480F513}"/>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5391D60C-F76E-574B-B866-5EC15038A655}" type="slidenum">
              <a:rPr lang="en-US" altLang="en-US"/>
              <a:pPr>
                <a:defRPr/>
              </a:pPr>
              <a:t>‹#›</a:t>
            </a:fld>
            <a:endParaRPr lang="en-US" altLang="en-US"/>
          </a:p>
        </p:txBody>
      </p:sp>
      <p:pic>
        <p:nvPicPr>
          <p:cNvPr id="51207" name="Picture 7">
            <a:extLst>
              <a:ext uri="{FF2B5EF4-FFF2-40B4-BE49-F238E27FC236}">
                <a16:creationId xmlns:a16="http://schemas.microsoft.com/office/drawing/2014/main" id="{B0F86B5B-8DC5-D5CE-16B0-8A6672EDF0D1}"/>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3656" name="AutoShape 24">
            <a:hlinkClick r:id="rId14" action="ppaction://hlinksldjump" highlightClick="1"/>
            <a:extLst>
              <a:ext uri="{FF2B5EF4-FFF2-40B4-BE49-F238E27FC236}">
                <a16:creationId xmlns:a16="http://schemas.microsoft.com/office/drawing/2014/main" id="{E36425BB-B71E-EA4E-2FC1-1EA0DFB86A33}"/>
              </a:ext>
            </a:extLst>
          </p:cNvPr>
          <p:cNvSpPr>
            <a:spLocks noChangeArrowheads="1"/>
          </p:cNvSpPr>
          <p:nvPr userDrawn="1"/>
        </p:nvSpPr>
        <p:spPr bwMode="auto">
          <a:xfrm>
            <a:off x="152400" y="1295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Objectives</a:t>
            </a:r>
          </a:p>
        </p:txBody>
      </p:sp>
      <p:grpSp>
        <p:nvGrpSpPr>
          <p:cNvPr id="51209" name="Group 25">
            <a:extLst>
              <a:ext uri="{FF2B5EF4-FFF2-40B4-BE49-F238E27FC236}">
                <a16:creationId xmlns:a16="http://schemas.microsoft.com/office/drawing/2014/main" id="{D3F2F29B-21B6-412A-AF46-4D08F5B51C22}"/>
              </a:ext>
            </a:extLst>
          </p:cNvPr>
          <p:cNvGrpSpPr>
            <a:grpSpLocks/>
          </p:cNvGrpSpPr>
          <p:nvPr userDrawn="1"/>
        </p:nvGrpSpPr>
        <p:grpSpPr bwMode="auto">
          <a:xfrm>
            <a:off x="381000" y="6400800"/>
            <a:ext cx="1066800" cy="304800"/>
            <a:chOff x="240" y="4032"/>
            <a:chExt cx="672" cy="192"/>
          </a:xfrm>
        </p:grpSpPr>
        <p:sp>
          <p:nvSpPr>
            <p:cNvPr id="453658" name="AutoShape 26">
              <a:hlinkClick r:id="rId15" action="ppaction://hlinksldjump" highlightClick="1"/>
              <a:extLst>
                <a:ext uri="{FF2B5EF4-FFF2-40B4-BE49-F238E27FC236}">
                  <a16:creationId xmlns:a16="http://schemas.microsoft.com/office/drawing/2014/main" id="{02B1D3B0-03AD-3D98-C530-82850AADA721}"/>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51230" name="WordArt 27">
              <a:hlinkClick r:id="rId15" action="ppaction://hlinksldjump"/>
              <a:extLst>
                <a:ext uri="{FF2B5EF4-FFF2-40B4-BE49-F238E27FC236}">
                  <a16:creationId xmlns:a16="http://schemas.microsoft.com/office/drawing/2014/main" id="{F3C060A8-8C70-26FB-02B9-A261C6A465F0}"/>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51210" name="Group 28">
            <a:extLst>
              <a:ext uri="{FF2B5EF4-FFF2-40B4-BE49-F238E27FC236}">
                <a16:creationId xmlns:a16="http://schemas.microsoft.com/office/drawing/2014/main" id="{CA7B580F-C1DC-531C-062E-8560F99EED4A}"/>
              </a:ext>
            </a:extLst>
          </p:cNvPr>
          <p:cNvGrpSpPr>
            <a:grpSpLocks/>
          </p:cNvGrpSpPr>
          <p:nvPr userDrawn="1"/>
        </p:nvGrpSpPr>
        <p:grpSpPr bwMode="auto">
          <a:xfrm>
            <a:off x="4191000" y="6477000"/>
            <a:ext cx="1524000" cy="228600"/>
            <a:chOff x="2400" y="4080"/>
            <a:chExt cx="960" cy="144"/>
          </a:xfrm>
        </p:grpSpPr>
        <p:grpSp>
          <p:nvGrpSpPr>
            <p:cNvPr id="51220" name="Group 29">
              <a:extLst>
                <a:ext uri="{FF2B5EF4-FFF2-40B4-BE49-F238E27FC236}">
                  <a16:creationId xmlns:a16="http://schemas.microsoft.com/office/drawing/2014/main" id="{91BA85D9-0F4A-E4A7-B06A-DEE16467C89B}"/>
                </a:ext>
              </a:extLst>
            </p:cNvPr>
            <p:cNvGrpSpPr>
              <a:grpSpLocks/>
            </p:cNvGrpSpPr>
            <p:nvPr userDrawn="1"/>
          </p:nvGrpSpPr>
          <p:grpSpPr bwMode="auto">
            <a:xfrm>
              <a:off x="2400" y="4080"/>
              <a:ext cx="240" cy="144"/>
              <a:chOff x="2928" y="2688"/>
              <a:chExt cx="240" cy="144"/>
            </a:xfrm>
          </p:grpSpPr>
          <p:sp>
            <p:nvSpPr>
              <p:cNvPr id="9243" name="AutoShape 30">
                <a:hlinkClick r:id="" action="ppaction://hlinkshowjump?jump=previousslide" highlightClick="1"/>
                <a:extLst>
                  <a:ext uri="{FF2B5EF4-FFF2-40B4-BE49-F238E27FC236}">
                    <a16:creationId xmlns:a16="http://schemas.microsoft.com/office/drawing/2014/main" id="{C4A4FBE5-06BD-7FC3-257F-107BAD248D5F}"/>
                  </a:ext>
                </a:extLst>
              </p:cNvPr>
              <p:cNvSpPr>
                <a:spLocks noChangeArrowheads="1"/>
              </p:cNvSpPr>
              <p:nvPr userDrawn="1"/>
            </p:nvSpPr>
            <p:spPr bwMode="auto">
              <a:xfrm>
                <a:off x="2928"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453663" name="AutoShape 31">
                <a:hlinkClick r:id="" action="ppaction://hlinkshowjump?jump=previousslide"/>
                <a:extLst>
                  <a:ext uri="{FF2B5EF4-FFF2-40B4-BE49-F238E27FC236}">
                    <a16:creationId xmlns:a16="http://schemas.microsoft.com/office/drawing/2014/main" id="{AF4F135C-FC1A-6590-9CAE-9BF4D5FB431B}"/>
                  </a:ext>
                </a:extLst>
              </p:cNvPr>
              <p:cNvSpPr>
                <a:spLocks noChangeArrowheads="1"/>
              </p:cNvSpPr>
              <p:nvPr userDrawn="1"/>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51221" name="Group 32">
              <a:extLst>
                <a:ext uri="{FF2B5EF4-FFF2-40B4-BE49-F238E27FC236}">
                  <a16:creationId xmlns:a16="http://schemas.microsoft.com/office/drawing/2014/main" id="{4BE0762B-B94E-6C7F-BAC5-73EE0D326111}"/>
                </a:ext>
              </a:extLst>
            </p:cNvPr>
            <p:cNvGrpSpPr>
              <a:grpSpLocks/>
            </p:cNvGrpSpPr>
            <p:nvPr userDrawn="1"/>
          </p:nvGrpSpPr>
          <p:grpSpPr bwMode="auto">
            <a:xfrm>
              <a:off x="3120" y="4080"/>
              <a:ext cx="240" cy="144"/>
              <a:chOff x="3552" y="2688"/>
              <a:chExt cx="240" cy="144"/>
            </a:xfrm>
          </p:grpSpPr>
          <p:sp>
            <p:nvSpPr>
              <p:cNvPr id="9241" name="AutoShape 33">
                <a:hlinkClick r:id="" action="ppaction://hlinkshowjump?jump=nextslide" highlightClick="1"/>
                <a:extLst>
                  <a:ext uri="{FF2B5EF4-FFF2-40B4-BE49-F238E27FC236}">
                    <a16:creationId xmlns:a16="http://schemas.microsoft.com/office/drawing/2014/main" id="{E14D1630-6F5A-ACC3-8820-96BF6EB7D006}"/>
                  </a:ext>
                </a:extLst>
              </p:cNvPr>
              <p:cNvSpPr>
                <a:spLocks noChangeArrowheads="1"/>
              </p:cNvSpPr>
              <p:nvPr userDrawn="1"/>
            </p:nvSpPr>
            <p:spPr bwMode="auto">
              <a:xfrm>
                <a:off x="3552"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453666" name="AutoShape 34">
                <a:hlinkClick r:id="" action="ppaction://hlinkshowjump?jump=nextslide"/>
                <a:extLst>
                  <a:ext uri="{FF2B5EF4-FFF2-40B4-BE49-F238E27FC236}">
                    <a16:creationId xmlns:a16="http://schemas.microsoft.com/office/drawing/2014/main" id="{C3385969-C9DD-3EF7-1E99-DFC90A00429D}"/>
                  </a:ext>
                </a:extLst>
              </p:cNvPr>
              <p:cNvSpPr>
                <a:spLocks noChangeArrowheads="1"/>
              </p:cNvSpPr>
              <p:nvPr userDrawn="1"/>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51222" name="Group 35">
              <a:extLst>
                <a:ext uri="{FF2B5EF4-FFF2-40B4-BE49-F238E27FC236}">
                  <a16:creationId xmlns:a16="http://schemas.microsoft.com/office/drawing/2014/main" id="{695F72E7-A06E-DA30-7512-D7CF85D8CC76}"/>
                </a:ext>
              </a:extLst>
            </p:cNvPr>
            <p:cNvGrpSpPr>
              <a:grpSpLocks/>
            </p:cNvGrpSpPr>
            <p:nvPr userDrawn="1"/>
          </p:nvGrpSpPr>
          <p:grpSpPr bwMode="auto">
            <a:xfrm>
              <a:off x="2736" y="4080"/>
              <a:ext cx="288" cy="144"/>
              <a:chOff x="2400" y="4032"/>
              <a:chExt cx="240" cy="144"/>
            </a:xfrm>
          </p:grpSpPr>
          <p:sp>
            <p:nvSpPr>
              <p:cNvPr id="453668" name="AutoShape 36">
                <a:hlinkClick r:id="" action="ppaction://hlinkshowjump?jump=lastslideviewed" highlightClick="1"/>
                <a:extLst>
                  <a:ext uri="{FF2B5EF4-FFF2-40B4-BE49-F238E27FC236}">
                    <a16:creationId xmlns:a16="http://schemas.microsoft.com/office/drawing/2014/main" id="{BA69494D-0B0E-4C78-62B2-1091DA37EB48}"/>
                  </a:ext>
                </a:extLst>
              </p:cNvPr>
              <p:cNvSpPr>
                <a:spLocks noChangeArrowheads="1"/>
              </p:cNvSpPr>
              <p:nvPr userDrawn="1"/>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53669" name="AutoShape 37">
                <a:hlinkClick r:id="" action="ppaction://hlinkshowjump?jump=lastslideviewed"/>
                <a:extLst>
                  <a:ext uri="{FF2B5EF4-FFF2-40B4-BE49-F238E27FC236}">
                    <a16:creationId xmlns:a16="http://schemas.microsoft.com/office/drawing/2014/main" id="{626989DD-7600-0808-C937-A8556BB9DBA2}"/>
                  </a:ext>
                </a:extLst>
              </p:cNvPr>
              <p:cNvSpPr>
                <a:spLocks noChangeArrowheads="1"/>
              </p:cNvSpPr>
              <p:nvPr userDrawn="1"/>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53670" name="AutoShape 38">
            <a:hlinkClick r:id="rId16" action="ppaction://hlinksldjump" highlightClick="1"/>
            <a:extLst>
              <a:ext uri="{FF2B5EF4-FFF2-40B4-BE49-F238E27FC236}">
                <a16:creationId xmlns:a16="http://schemas.microsoft.com/office/drawing/2014/main" id="{8EBAFC1E-2D1C-434A-9405-D7BAA04AD028}"/>
              </a:ext>
            </a:extLst>
          </p:cNvPr>
          <p:cNvSpPr>
            <a:spLocks noChangeArrowheads="1"/>
          </p:cNvSpPr>
          <p:nvPr userDrawn="1"/>
        </p:nvSpPr>
        <p:spPr bwMode="auto">
          <a:xfrm>
            <a:off x="152400" y="1828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Introduction</a:t>
            </a:r>
          </a:p>
        </p:txBody>
      </p:sp>
      <p:sp>
        <p:nvSpPr>
          <p:cNvPr id="453671" name="AutoShape 39">
            <a:hlinkClick r:id="rId17" action="ppaction://hlinksldjump" highlightClick="1"/>
            <a:extLst>
              <a:ext uri="{FF2B5EF4-FFF2-40B4-BE49-F238E27FC236}">
                <a16:creationId xmlns:a16="http://schemas.microsoft.com/office/drawing/2014/main" id="{83A44C81-C2F7-36E8-D0A5-D5BCD7C246FA}"/>
              </a:ext>
            </a:extLst>
          </p:cNvPr>
          <p:cNvSpPr>
            <a:spLocks noChangeArrowheads="1"/>
          </p:cNvSpPr>
          <p:nvPr userDrawn="1"/>
        </p:nvSpPr>
        <p:spPr bwMode="auto">
          <a:xfrm>
            <a:off x="152400" y="2362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Acupuncture</a:t>
            </a:r>
          </a:p>
        </p:txBody>
      </p:sp>
      <p:sp>
        <p:nvSpPr>
          <p:cNvPr id="453672" name="AutoShape 40">
            <a:hlinkClick r:id="rId18" action="ppaction://hlinksldjump" highlightClick="1"/>
            <a:extLst>
              <a:ext uri="{FF2B5EF4-FFF2-40B4-BE49-F238E27FC236}">
                <a16:creationId xmlns:a16="http://schemas.microsoft.com/office/drawing/2014/main" id="{88E2D93F-8F59-E8B2-18FA-A38A50242F83}"/>
              </a:ext>
            </a:extLst>
          </p:cNvPr>
          <p:cNvSpPr>
            <a:spLocks noChangeArrowheads="1"/>
          </p:cNvSpPr>
          <p:nvPr userDrawn="1"/>
        </p:nvSpPr>
        <p:spPr bwMode="auto">
          <a:xfrm>
            <a:off x="152400" y="2895600"/>
            <a:ext cx="1752600" cy="6858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Massage &amp;</a:t>
            </a:r>
          </a:p>
          <a:p>
            <a:pPr algn="ctr" eaLnBrk="1" hangingPunct="1">
              <a:defRPr/>
            </a:pPr>
            <a:r>
              <a:rPr lang="en-US" altLang="en-US" sz="1400">
                <a:effectLst>
                  <a:outerShdw blurRad="38100" dist="38100" dir="2700000" algn="tl">
                    <a:srgbClr val="C0C0C0"/>
                  </a:outerShdw>
                </a:effectLst>
              </a:rPr>
              <a:t>Body work</a:t>
            </a:r>
          </a:p>
        </p:txBody>
      </p:sp>
      <p:sp>
        <p:nvSpPr>
          <p:cNvPr id="453673" name="AutoShape 41">
            <a:hlinkClick r:id="rId19" action="ppaction://hlinksldjump" highlightClick="1"/>
            <a:extLst>
              <a:ext uri="{FF2B5EF4-FFF2-40B4-BE49-F238E27FC236}">
                <a16:creationId xmlns:a16="http://schemas.microsoft.com/office/drawing/2014/main" id="{57A18538-F43A-E7A9-3F29-35E57DBBF06F}"/>
              </a:ext>
            </a:extLst>
          </p:cNvPr>
          <p:cNvSpPr>
            <a:spLocks noChangeArrowheads="1"/>
          </p:cNvSpPr>
          <p:nvPr userDrawn="1"/>
        </p:nvSpPr>
        <p:spPr bwMode="auto">
          <a:xfrm>
            <a:off x="152400" y="3581400"/>
            <a:ext cx="1752600" cy="6858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Chiropractic &amp;</a:t>
            </a:r>
          </a:p>
          <a:p>
            <a:pPr algn="ctr" eaLnBrk="1" hangingPunct="1">
              <a:defRPr/>
            </a:pPr>
            <a:r>
              <a:rPr lang="en-US" altLang="en-US" sz="1400">
                <a:effectLst>
                  <a:outerShdw blurRad="38100" dist="38100" dir="2700000" algn="tl">
                    <a:srgbClr val="C0C0C0"/>
                  </a:outerShdw>
                </a:effectLst>
              </a:rPr>
              <a:t>Osteopathy</a:t>
            </a:r>
          </a:p>
        </p:txBody>
      </p:sp>
      <p:sp>
        <p:nvSpPr>
          <p:cNvPr id="453674" name="AutoShape 42">
            <a:hlinkClick r:id="rId20" action="ppaction://hlinksldjump" highlightClick="1"/>
            <a:extLst>
              <a:ext uri="{FF2B5EF4-FFF2-40B4-BE49-F238E27FC236}">
                <a16:creationId xmlns:a16="http://schemas.microsoft.com/office/drawing/2014/main" id="{B29B1DF3-B9EF-1345-6DFD-4F17CE948667}"/>
              </a:ext>
            </a:extLst>
          </p:cNvPr>
          <p:cNvSpPr>
            <a:spLocks noChangeArrowheads="1"/>
          </p:cNvSpPr>
          <p:nvPr userDrawn="1"/>
        </p:nvSpPr>
        <p:spPr bwMode="auto">
          <a:xfrm>
            <a:off x="152400" y="4267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Summary</a:t>
            </a:r>
          </a:p>
        </p:txBody>
      </p:sp>
      <p:sp>
        <p:nvSpPr>
          <p:cNvPr id="453675" name="AutoShape 43">
            <a:hlinkClick r:id="rId21" action="ppaction://hlinksldjump" highlightClick="1"/>
            <a:extLst>
              <a:ext uri="{FF2B5EF4-FFF2-40B4-BE49-F238E27FC236}">
                <a16:creationId xmlns:a16="http://schemas.microsoft.com/office/drawing/2014/main" id="{6453297D-E578-2314-AE69-BC29C9966FE2}"/>
              </a:ext>
            </a:extLst>
          </p:cNvPr>
          <p:cNvSpPr>
            <a:spLocks noChangeArrowheads="1"/>
          </p:cNvSpPr>
          <p:nvPr userDrawn="1"/>
        </p:nvSpPr>
        <p:spPr bwMode="auto">
          <a:xfrm>
            <a:off x="152400" y="48006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References</a:t>
            </a:r>
          </a:p>
        </p:txBody>
      </p:sp>
      <p:grpSp>
        <p:nvGrpSpPr>
          <p:cNvPr id="51217" name="Group 45">
            <a:extLst>
              <a:ext uri="{FF2B5EF4-FFF2-40B4-BE49-F238E27FC236}">
                <a16:creationId xmlns:a16="http://schemas.microsoft.com/office/drawing/2014/main" id="{BF781CF9-4B24-E366-AA65-3C2396399609}"/>
              </a:ext>
            </a:extLst>
          </p:cNvPr>
          <p:cNvGrpSpPr>
            <a:grpSpLocks/>
          </p:cNvGrpSpPr>
          <p:nvPr userDrawn="1"/>
        </p:nvGrpSpPr>
        <p:grpSpPr bwMode="auto">
          <a:xfrm>
            <a:off x="152400" y="120650"/>
            <a:ext cx="2362200" cy="641350"/>
            <a:chOff x="96" y="76"/>
            <a:chExt cx="1488" cy="404"/>
          </a:xfrm>
        </p:grpSpPr>
        <p:sp>
          <p:nvSpPr>
            <p:cNvPr id="9234" name="Text Box 46">
              <a:extLst>
                <a:ext uri="{FF2B5EF4-FFF2-40B4-BE49-F238E27FC236}">
                  <a16:creationId xmlns:a16="http://schemas.microsoft.com/office/drawing/2014/main" id="{EEECCD3F-6AA9-9029-2CDA-A27FE17EB3BC}"/>
                </a:ext>
              </a:extLst>
            </p:cNvPr>
            <p:cNvSpPr txBox="1">
              <a:spLocks noChangeArrowheads="1"/>
            </p:cNvSpPr>
            <p:nvPr userDrawn="1"/>
          </p:nvSpPr>
          <p:spPr bwMode="auto">
            <a:xfrm>
              <a:off x="192" y="124"/>
              <a:ext cx="1392"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Manipulative</a:t>
              </a:r>
            </a:p>
            <a:p>
              <a:pPr algn="l">
                <a:defRPr/>
              </a:pPr>
              <a:r>
                <a:rPr lang="en-US" altLang="en-US" sz="1400" b="1">
                  <a:solidFill>
                    <a:srgbClr val="9900CC"/>
                  </a:solidFill>
                  <a:latin typeface="Arial" panose="020B0604020202020204" pitchFamily="34" charset="0"/>
                </a:rPr>
                <a:t>      Therapies</a:t>
              </a:r>
              <a:endParaRPr lang="en-US" altLang="en-US" sz="1400">
                <a:solidFill>
                  <a:schemeClr val="tx1"/>
                </a:solidFill>
                <a:latin typeface="Arial" panose="020B0604020202020204" pitchFamily="34" charset="0"/>
              </a:endParaRPr>
            </a:p>
          </p:txBody>
        </p:sp>
        <p:sp>
          <p:nvSpPr>
            <p:cNvPr id="453679" name="Text Box 47">
              <a:extLst>
                <a:ext uri="{FF2B5EF4-FFF2-40B4-BE49-F238E27FC236}">
                  <a16:creationId xmlns:a16="http://schemas.microsoft.com/office/drawing/2014/main" id="{A2BF59A9-5121-690B-4EC1-0801810047EC}"/>
                </a:ext>
              </a:extLst>
            </p:cNvPr>
            <p:cNvSpPr txBox="1">
              <a:spLocks noChangeArrowheads="1"/>
            </p:cNvSpPr>
            <p:nvPr userDrawn="1"/>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4</a:t>
              </a:r>
            </a:p>
          </p:txBody>
        </p:sp>
      </p:grpSp>
    </p:spTree>
  </p:cSld>
  <p:clrMap bg1="lt1" tx1="dk1" bg2="lt2" tx2="dk2" accent1="accent1" accent2="accent2" accent3="accent3" accent4="accent4" accent5="accent5" accent6="accent6" hlink="hlink" folHlink="folHlink"/>
  <p:sldLayoutIdLst>
    <p:sldLayoutId id="2147484115"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274CA003-8B46-9F21-F649-C2DC41483477}"/>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63491" name="Rectangle 3">
            <a:extLst>
              <a:ext uri="{FF2B5EF4-FFF2-40B4-BE49-F238E27FC236}">
                <a16:creationId xmlns:a16="http://schemas.microsoft.com/office/drawing/2014/main" id="{D39528E1-FE80-6C5A-91A8-B17AB9E1C067}"/>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25316" name="Rectangle 4">
            <a:extLst>
              <a:ext uri="{FF2B5EF4-FFF2-40B4-BE49-F238E27FC236}">
                <a16:creationId xmlns:a16="http://schemas.microsoft.com/office/drawing/2014/main" id="{ACD0FC06-2244-D724-95B8-9701BF239133}"/>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525317" name="Rectangle 5">
            <a:extLst>
              <a:ext uri="{FF2B5EF4-FFF2-40B4-BE49-F238E27FC236}">
                <a16:creationId xmlns:a16="http://schemas.microsoft.com/office/drawing/2014/main" id="{2D0F267F-1C57-DBC5-132A-2CAC3BD5AFB2}"/>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525318" name="Rectangle 6">
            <a:extLst>
              <a:ext uri="{FF2B5EF4-FFF2-40B4-BE49-F238E27FC236}">
                <a16:creationId xmlns:a16="http://schemas.microsoft.com/office/drawing/2014/main" id="{2CA838A3-9939-3DC2-1BE5-865F951E8BA1}"/>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5FB174B9-6011-3C48-85AE-37849B73074D}" type="slidenum">
              <a:rPr lang="en-US" altLang="en-US"/>
              <a:pPr>
                <a:defRPr/>
              </a:pPr>
              <a:t>‹#›</a:t>
            </a:fld>
            <a:endParaRPr lang="en-US" altLang="en-US"/>
          </a:p>
        </p:txBody>
      </p:sp>
      <p:pic>
        <p:nvPicPr>
          <p:cNvPr id="63495" name="Picture 7">
            <a:extLst>
              <a:ext uri="{FF2B5EF4-FFF2-40B4-BE49-F238E27FC236}">
                <a16:creationId xmlns:a16="http://schemas.microsoft.com/office/drawing/2014/main" id="{8341D97D-9AED-5507-B2DB-BC962EBD1CF4}"/>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3496" name="Group 24">
            <a:extLst>
              <a:ext uri="{FF2B5EF4-FFF2-40B4-BE49-F238E27FC236}">
                <a16:creationId xmlns:a16="http://schemas.microsoft.com/office/drawing/2014/main" id="{6555C588-A72C-E4E8-C065-D87D5B6C04B6}"/>
              </a:ext>
            </a:extLst>
          </p:cNvPr>
          <p:cNvGrpSpPr>
            <a:grpSpLocks/>
          </p:cNvGrpSpPr>
          <p:nvPr userDrawn="1"/>
        </p:nvGrpSpPr>
        <p:grpSpPr bwMode="auto">
          <a:xfrm>
            <a:off x="4191000" y="6477000"/>
            <a:ext cx="1524000" cy="228600"/>
            <a:chOff x="2400" y="4080"/>
            <a:chExt cx="960" cy="144"/>
          </a:xfrm>
        </p:grpSpPr>
        <p:grpSp>
          <p:nvGrpSpPr>
            <p:cNvPr id="63510" name="Group 25">
              <a:extLst>
                <a:ext uri="{FF2B5EF4-FFF2-40B4-BE49-F238E27FC236}">
                  <a16:creationId xmlns:a16="http://schemas.microsoft.com/office/drawing/2014/main" id="{82C8B889-5781-55D6-FBDE-B2435BDF0FE2}"/>
                </a:ext>
              </a:extLst>
            </p:cNvPr>
            <p:cNvGrpSpPr>
              <a:grpSpLocks/>
            </p:cNvGrpSpPr>
            <p:nvPr userDrawn="1"/>
          </p:nvGrpSpPr>
          <p:grpSpPr bwMode="auto">
            <a:xfrm>
              <a:off x="2400" y="4080"/>
              <a:ext cx="240" cy="144"/>
              <a:chOff x="2928" y="2688"/>
              <a:chExt cx="240" cy="144"/>
            </a:xfrm>
          </p:grpSpPr>
          <p:sp>
            <p:nvSpPr>
              <p:cNvPr id="11293" name="AutoShape 26">
                <a:hlinkClick r:id="" action="ppaction://hlinkshowjump?jump=previousslide" highlightClick="1"/>
                <a:extLst>
                  <a:ext uri="{FF2B5EF4-FFF2-40B4-BE49-F238E27FC236}">
                    <a16:creationId xmlns:a16="http://schemas.microsoft.com/office/drawing/2014/main" id="{3AAD079C-C60E-4DF0-502F-2D7B69F748FE}"/>
                  </a:ext>
                </a:extLst>
              </p:cNvPr>
              <p:cNvSpPr>
                <a:spLocks noChangeArrowheads="1"/>
              </p:cNvSpPr>
              <p:nvPr userDrawn="1"/>
            </p:nvSpPr>
            <p:spPr bwMode="auto">
              <a:xfrm>
                <a:off x="2928"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525339" name="AutoShape 27">
                <a:hlinkClick r:id="" action="ppaction://hlinkshowjump?jump=previousslide"/>
                <a:extLst>
                  <a:ext uri="{FF2B5EF4-FFF2-40B4-BE49-F238E27FC236}">
                    <a16:creationId xmlns:a16="http://schemas.microsoft.com/office/drawing/2014/main" id="{99F54EE4-2BAD-D568-9B9F-642C657FAD75}"/>
                  </a:ext>
                </a:extLst>
              </p:cNvPr>
              <p:cNvSpPr>
                <a:spLocks noChangeArrowheads="1"/>
              </p:cNvSpPr>
              <p:nvPr userDrawn="1"/>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63511" name="Group 28">
              <a:extLst>
                <a:ext uri="{FF2B5EF4-FFF2-40B4-BE49-F238E27FC236}">
                  <a16:creationId xmlns:a16="http://schemas.microsoft.com/office/drawing/2014/main" id="{77E85810-B59B-0360-17DE-BE0370513BC8}"/>
                </a:ext>
              </a:extLst>
            </p:cNvPr>
            <p:cNvGrpSpPr>
              <a:grpSpLocks/>
            </p:cNvGrpSpPr>
            <p:nvPr userDrawn="1"/>
          </p:nvGrpSpPr>
          <p:grpSpPr bwMode="auto">
            <a:xfrm>
              <a:off x="3120" y="4080"/>
              <a:ext cx="240" cy="144"/>
              <a:chOff x="3552" y="2688"/>
              <a:chExt cx="240" cy="144"/>
            </a:xfrm>
          </p:grpSpPr>
          <p:sp>
            <p:nvSpPr>
              <p:cNvPr id="11291" name="AutoShape 29">
                <a:hlinkClick r:id="" action="ppaction://hlinkshowjump?jump=nextslide" highlightClick="1"/>
                <a:extLst>
                  <a:ext uri="{FF2B5EF4-FFF2-40B4-BE49-F238E27FC236}">
                    <a16:creationId xmlns:a16="http://schemas.microsoft.com/office/drawing/2014/main" id="{B18F2569-20C2-A67E-5F0A-7587D727B349}"/>
                  </a:ext>
                </a:extLst>
              </p:cNvPr>
              <p:cNvSpPr>
                <a:spLocks noChangeArrowheads="1"/>
              </p:cNvSpPr>
              <p:nvPr userDrawn="1"/>
            </p:nvSpPr>
            <p:spPr bwMode="auto">
              <a:xfrm>
                <a:off x="3552"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525342" name="AutoShape 30">
                <a:hlinkClick r:id="" action="ppaction://hlinkshowjump?jump=nextslide"/>
                <a:extLst>
                  <a:ext uri="{FF2B5EF4-FFF2-40B4-BE49-F238E27FC236}">
                    <a16:creationId xmlns:a16="http://schemas.microsoft.com/office/drawing/2014/main" id="{067E75AA-983D-D5BF-EF53-440733502984}"/>
                  </a:ext>
                </a:extLst>
              </p:cNvPr>
              <p:cNvSpPr>
                <a:spLocks noChangeArrowheads="1"/>
              </p:cNvSpPr>
              <p:nvPr userDrawn="1"/>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63512" name="Group 31">
              <a:extLst>
                <a:ext uri="{FF2B5EF4-FFF2-40B4-BE49-F238E27FC236}">
                  <a16:creationId xmlns:a16="http://schemas.microsoft.com/office/drawing/2014/main" id="{45071349-8BF5-6528-7980-C3607A879F01}"/>
                </a:ext>
              </a:extLst>
            </p:cNvPr>
            <p:cNvGrpSpPr>
              <a:grpSpLocks/>
            </p:cNvGrpSpPr>
            <p:nvPr userDrawn="1"/>
          </p:nvGrpSpPr>
          <p:grpSpPr bwMode="auto">
            <a:xfrm>
              <a:off x="2736" y="4080"/>
              <a:ext cx="288" cy="144"/>
              <a:chOff x="2400" y="4032"/>
              <a:chExt cx="240" cy="144"/>
            </a:xfrm>
          </p:grpSpPr>
          <p:sp>
            <p:nvSpPr>
              <p:cNvPr id="525344" name="AutoShape 32">
                <a:hlinkClick r:id="" action="ppaction://hlinkshowjump?jump=lastslideviewed" highlightClick="1"/>
                <a:extLst>
                  <a:ext uri="{FF2B5EF4-FFF2-40B4-BE49-F238E27FC236}">
                    <a16:creationId xmlns:a16="http://schemas.microsoft.com/office/drawing/2014/main" id="{1F0C0D31-C526-DD49-94ED-5B5112DFC6DA}"/>
                  </a:ext>
                </a:extLst>
              </p:cNvPr>
              <p:cNvSpPr>
                <a:spLocks noChangeArrowheads="1"/>
              </p:cNvSpPr>
              <p:nvPr userDrawn="1"/>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25345" name="AutoShape 33">
                <a:hlinkClick r:id="" action="ppaction://hlinkshowjump?jump=lastslideviewed"/>
                <a:extLst>
                  <a:ext uri="{FF2B5EF4-FFF2-40B4-BE49-F238E27FC236}">
                    <a16:creationId xmlns:a16="http://schemas.microsoft.com/office/drawing/2014/main" id="{0B9268A1-F438-757A-FB61-920CDA3E388B}"/>
                  </a:ext>
                </a:extLst>
              </p:cNvPr>
              <p:cNvSpPr>
                <a:spLocks noChangeArrowheads="1"/>
              </p:cNvSpPr>
              <p:nvPr userDrawn="1"/>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63497" name="Group 34">
            <a:extLst>
              <a:ext uri="{FF2B5EF4-FFF2-40B4-BE49-F238E27FC236}">
                <a16:creationId xmlns:a16="http://schemas.microsoft.com/office/drawing/2014/main" id="{B5D0E0C2-B62C-E7D3-39DD-683C046AA5E9}"/>
              </a:ext>
            </a:extLst>
          </p:cNvPr>
          <p:cNvGrpSpPr>
            <a:grpSpLocks/>
          </p:cNvGrpSpPr>
          <p:nvPr userDrawn="1"/>
        </p:nvGrpSpPr>
        <p:grpSpPr bwMode="auto">
          <a:xfrm>
            <a:off x="381000" y="6400800"/>
            <a:ext cx="1066800" cy="304800"/>
            <a:chOff x="240" y="4032"/>
            <a:chExt cx="672" cy="192"/>
          </a:xfrm>
        </p:grpSpPr>
        <p:sp>
          <p:nvSpPr>
            <p:cNvPr id="525347" name="AutoShape 35">
              <a:hlinkClick r:id="rId14" action="ppaction://hlinksldjump" highlightClick="1"/>
              <a:extLst>
                <a:ext uri="{FF2B5EF4-FFF2-40B4-BE49-F238E27FC236}">
                  <a16:creationId xmlns:a16="http://schemas.microsoft.com/office/drawing/2014/main" id="{ED035E06-765F-091B-9ECB-6EE03C9C1D75}"/>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63509" name="WordArt 36">
              <a:hlinkClick r:id="rId14" action="ppaction://hlinksldjump"/>
              <a:extLst>
                <a:ext uri="{FF2B5EF4-FFF2-40B4-BE49-F238E27FC236}">
                  <a16:creationId xmlns:a16="http://schemas.microsoft.com/office/drawing/2014/main" id="{DA67E8CC-AC78-0DAF-8724-56E1B3376BA1}"/>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sp>
        <p:nvSpPr>
          <p:cNvPr id="525349" name="AutoShape 37">
            <a:hlinkClick r:id="rId15" action="ppaction://hlinksldjump" highlightClick="1"/>
            <a:extLst>
              <a:ext uri="{FF2B5EF4-FFF2-40B4-BE49-F238E27FC236}">
                <a16:creationId xmlns:a16="http://schemas.microsoft.com/office/drawing/2014/main" id="{6D8CE2E0-40C4-018F-F7F8-BF60AD46E5DD}"/>
              </a:ext>
            </a:extLst>
          </p:cNvPr>
          <p:cNvSpPr>
            <a:spLocks noChangeArrowheads="1"/>
          </p:cNvSpPr>
          <p:nvPr userDrawn="1"/>
        </p:nvSpPr>
        <p:spPr bwMode="auto">
          <a:xfrm>
            <a:off x="152400" y="1295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Objectives</a:t>
            </a:r>
          </a:p>
        </p:txBody>
      </p:sp>
      <p:sp>
        <p:nvSpPr>
          <p:cNvPr id="525350" name="AutoShape 38">
            <a:hlinkClick r:id="rId16" action="ppaction://hlinksldjump" highlightClick="1"/>
            <a:extLst>
              <a:ext uri="{FF2B5EF4-FFF2-40B4-BE49-F238E27FC236}">
                <a16:creationId xmlns:a16="http://schemas.microsoft.com/office/drawing/2014/main" id="{1593B1A9-1D06-8779-C605-CECF8837344D}"/>
              </a:ext>
            </a:extLst>
          </p:cNvPr>
          <p:cNvSpPr>
            <a:spLocks noChangeArrowheads="1"/>
          </p:cNvSpPr>
          <p:nvPr userDrawn="1"/>
        </p:nvSpPr>
        <p:spPr bwMode="auto">
          <a:xfrm>
            <a:off x="152400" y="1828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Introduction</a:t>
            </a:r>
          </a:p>
        </p:txBody>
      </p:sp>
      <p:sp>
        <p:nvSpPr>
          <p:cNvPr id="525351" name="AutoShape 39">
            <a:hlinkClick r:id="rId17" action="ppaction://hlinksldjump" highlightClick="1"/>
            <a:extLst>
              <a:ext uri="{FF2B5EF4-FFF2-40B4-BE49-F238E27FC236}">
                <a16:creationId xmlns:a16="http://schemas.microsoft.com/office/drawing/2014/main" id="{593978B5-7B95-4A3D-E00A-5C4F11EBA2B2}"/>
              </a:ext>
            </a:extLst>
          </p:cNvPr>
          <p:cNvSpPr>
            <a:spLocks noChangeArrowheads="1"/>
          </p:cNvSpPr>
          <p:nvPr userDrawn="1"/>
        </p:nvSpPr>
        <p:spPr bwMode="auto">
          <a:xfrm>
            <a:off x="152400" y="2362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Qi Gong &amp; Reiki</a:t>
            </a:r>
          </a:p>
        </p:txBody>
      </p:sp>
      <p:sp>
        <p:nvSpPr>
          <p:cNvPr id="525352" name="AutoShape 40">
            <a:hlinkClick r:id="rId18" action="ppaction://hlinksldjump" highlightClick="1"/>
            <a:extLst>
              <a:ext uri="{FF2B5EF4-FFF2-40B4-BE49-F238E27FC236}">
                <a16:creationId xmlns:a16="http://schemas.microsoft.com/office/drawing/2014/main" id="{69C3CCB1-33B2-2064-2027-5F4C65BA1410}"/>
              </a:ext>
            </a:extLst>
          </p:cNvPr>
          <p:cNvSpPr>
            <a:spLocks noChangeArrowheads="1"/>
          </p:cNvSpPr>
          <p:nvPr userDrawn="1"/>
        </p:nvSpPr>
        <p:spPr bwMode="auto">
          <a:xfrm>
            <a:off x="152400" y="2895600"/>
            <a:ext cx="1752600" cy="8382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Therapeutic</a:t>
            </a:r>
          </a:p>
          <a:p>
            <a:pPr algn="ctr" eaLnBrk="1" hangingPunct="1">
              <a:defRPr/>
            </a:pPr>
            <a:r>
              <a:rPr lang="en-US" altLang="en-US" sz="1400">
                <a:effectLst>
                  <a:outerShdw blurRad="38100" dist="38100" dir="2700000" algn="tl">
                    <a:srgbClr val="C0C0C0"/>
                  </a:outerShdw>
                </a:effectLst>
              </a:rPr>
              <a:t>Touch &amp;</a:t>
            </a:r>
          </a:p>
          <a:p>
            <a:pPr algn="ctr" eaLnBrk="1" hangingPunct="1">
              <a:defRPr/>
            </a:pPr>
            <a:r>
              <a:rPr lang="en-US" altLang="en-US" sz="1400">
                <a:effectLst>
                  <a:outerShdw blurRad="38100" dist="38100" dir="2700000" algn="tl">
                    <a:srgbClr val="C0C0C0"/>
                  </a:outerShdw>
                </a:effectLst>
              </a:rPr>
              <a:t>Polarity Therapy</a:t>
            </a:r>
          </a:p>
        </p:txBody>
      </p:sp>
      <p:sp>
        <p:nvSpPr>
          <p:cNvPr id="525353" name="AutoShape 41">
            <a:hlinkClick r:id="rId19" action="ppaction://hlinksldjump" highlightClick="1"/>
            <a:extLst>
              <a:ext uri="{FF2B5EF4-FFF2-40B4-BE49-F238E27FC236}">
                <a16:creationId xmlns:a16="http://schemas.microsoft.com/office/drawing/2014/main" id="{9079A563-BD59-946B-7375-997EB6F55785}"/>
              </a:ext>
            </a:extLst>
          </p:cNvPr>
          <p:cNvSpPr>
            <a:spLocks noChangeArrowheads="1"/>
          </p:cNvSpPr>
          <p:nvPr userDrawn="1"/>
        </p:nvSpPr>
        <p:spPr bwMode="auto">
          <a:xfrm>
            <a:off x="152400" y="3733800"/>
            <a:ext cx="1752600" cy="762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Magnetic,</a:t>
            </a:r>
          </a:p>
          <a:p>
            <a:pPr algn="ctr" eaLnBrk="1" hangingPunct="1">
              <a:defRPr/>
            </a:pPr>
            <a:r>
              <a:rPr lang="en-US" altLang="en-US" sz="1400">
                <a:effectLst>
                  <a:outerShdw blurRad="38100" dist="38100" dir="2700000" algn="tl">
                    <a:srgbClr val="C0C0C0"/>
                  </a:outerShdw>
                </a:effectLst>
              </a:rPr>
              <a:t>Electrical &amp;</a:t>
            </a:r>
          </a:p>
          <a:p>
            <a:pPr algn="ctr" eaLnBrk="1" hangingPunct="1">
              <a:defRPr/>
            </a:pPr>
            <a:r>
              <a:rPr lang="en-US" altLang="en-US" sz="1400">
                <a:effectLst>
                  <a:outerShdw blurRad="38100" dist="38100" dir="2700000" algn="tl">
                    <a:srgbClr val="C0C0C0"/>
                  </a:outerShdw>
                </a:effectLst>
              </a:rPr>
              <a:t>Light Therapies</a:t>
            </a:r>
          </a:p>
        </p:txBody>
      </p:sp>
      <p:sp>
        <p:nvSpPr>
          <p:cNvPr id="525354" name="AutoShape 42">
            <a:hlinkClick r:id="rId20" action="ppaction://hlinksldjump" highlightClick="1"/>
            <a:extLst>
              <a:ext uri="{FF2B5EF4-FFF2-40B4-BE49-F238E27FC236}">
                <a16:creationId xmlns:a16="http://schemas.microsoft.com/office/drawing/2014/main" id="{03585915-DBD5-DB21-1A7D-3FD4A7A1D873}"/>
              </a:ext>
            </a:extLst>
          </p:cNvPr>
          <p:cNvSpPr>
            <a:spLocks noChangeArrowheads="1"/>
          </p:cNvSpPr>
          <p:nvPr userDrawn="1"/>
        </p:nvSpPr>
        <p:spPr bwMode="auto">
          <a:xfrm>
            <a:off x="152400" y="4495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Summary</a:t>
            </a:r>
          </a:p>
        </p:txBody>
      </p:sp>
      <p:sp>
        <p:nvSpPr>
          <p:cNvPr id="525355" name="AutoShape 43">
            <a:hlinkClick r:id="rId21" action="ppaction://hlinksldjump" highlightClick="1"/>
            <a:extLst>
              <a:ext uri="{FF2B5EF4-FFF2-40B4-BE49-F238E27FC236}">
                <a16:creationId xmlns:a16="http://schemas.microsoft.com/office/drawing/2014/main" id="{F405BF49-B3B5-13DA-D255-635218FD8933}"/>
              </a:ext>
            </a:extLst>
          </p:cNvPr>
          <p:cNvSpPr>
            <a:spLocks noChangeArrowheads="1"/>
          </p:cNvSpPr>
          <p:nvPr userDrawn="1"/>
        </p:nvSpPr>
        <p:spPr bwMode="auto">
          <a:xfrm>
            <a:off x="152400" y="5029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References</a:t>
            </a:r>
          </a:p>
        </p:txBody>
      </p:sp>
      <p:grpSp>
        <p:nvGrpSpPr>
          <p:cNvPr id="63505" name="Group 44">
            <a:extLst>
              <a:ext uri="{FF2B5EF4-FFF2-40B4-BE49-F238E27FC236}">
                <a16:creationId xmlns:a16="http://schemas.microsoft.com/office/drawing/2014/main" id="{0A43348F-510E-AD68-515B-0DBD6F815786}"/>
              </a:ext>
            </a:extLst>
          </p:cNvPr>
          <p:cNvGrpSpPr>
            <a:grpSpLocks/>
          </p:cNvGrpSpPr>
          <p:nvPr userDrawn="1"/>
        </p:nvGrpSpPr>
        <p:grpSpPr bwMode="auto">
          <a:xfrm>
            <a:off x="152400" y="120650"/>
            <a:ext cx="2362200" cy="641350"/>
            <a:chOff x="96" y="76"/>
            <a:chExt cx="1488" cy="404"/>
          </a:xfrm>
        </p:grpSpPr>
        <p:sp>
          <p:nvSpPr>
            <p:cNvPr id="11282" name="Text Box 45">
              <a:extLst>
                <a:ext uri="{FF2B5EF4-FFF2-40B4-BE49-F238E27FC236}">
                  <a16:creationId xmlns:a16="http://schemas.microsoft.com/office/drawing/2014/main" id="{F8993F7C-FA48-F8AE-3D6C-DA7FC45C020C}"/>
                </a:ext>
              </a:extLst>
            </p:cNvPr>
            <p:cNvSpPr txBox="1">
              <a:spLocks noChangeArrowheads="1"/>
            </p:cNvSpPr>
            <p:nvPr userDrawn="1"/>
          </p:nvSpPr>
          <p:spPr bwMode="auto">
            <a:xfrm>
              <a:off x="192" y="124"/>
              <a:ext cx="1392"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Energy</a:t>
              </a:r>
            </a:p>
            <a:p>
              <a:pPr algn="l">
                <a:defRPr/>
              </a:pPr>
              <a:r>
                <a:rPr lang="en-US" altLang="en-US" sz="1400" b="1">
                  <a:solidFill>
                    <a:srgbClr val="9900CC"/>
                  </a:solidFill>
                  <a:latin typeface="Arial" panose="020B0604020202020204" pitchFamily="34" charset="0"/>
                </a:rPr>
                <a:t>      Therapies</a:t>
              </a:r>
              <a:endParaRPr lang="en-US" altLang="en-US" sz="1400">
                <a:solidFill>
                  <a:schemeClr val="tx1"/>
                </a:solidFill>
                <a:latin typeface="Arial" panose="020B0604020202020204" pitchFamily="34" charset="0"/>
              </a:endParaRPr>
            </a:p>
          </p:txBody>
        </p:sp>
        <p:sp>
          <p:nvSpPr>
            <p:cNvPr id="525358" name="Text Box 46">
              <a:extLst>
                <a:ext uri="{FF2B5EF4-FFF2-40B4-BE49-F238E27FC236}">
                  <a16:creationId xmlns:a16="http://schemas.microsoft.com/office/drawing/2014/main" id="{BCC6CF5B-B15D-E2C8-221A-EA0A8435737C}"/>
                </a:ext>
              </a:extLst>
            </p:cNvPr>
            <p:cNvSpPr txBox="1">
              <a:spLocks noChangeArrowheads="1"/>
            </p:cNvSpPr>
            <p:nvPr userDrawn="1"/>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5</a:t>
              </a:r>
            </a:p>
          </p:txBody>
        </p:sp>
      </p:grpSp>
    </p:spTree>
  </p:cSld>
  <p:clrMap bg1="lt1" tx1="dk1" bg2="lt2" tx2="dk2" accent1="accent1" accent2="accent2" accent3="accent3" accent4="accent4" accent5="accent5" accent6="accent6" hlink="hlink" folHlink="folHlink"/>
  <p:sldLayoutIdLst>
    <p:sldLayoutId id="2147484116" r:id="rId1"/>
    <p:sldLayoutId id="2147484029" r:id="rId2"/>
    <p:sldLayoutId id="2147484030" r:id="rId3"/>
    <p:sldLayoutId id="2147484031" r:id="rId4"/>
    <p:sldLayoutId id="2147484032" r:id="rId5"/>
    <p:sldLayoutId id="2147484033" r:id="rId6"/>
    <p:sldLayoutId id="2147484034" r:id="rId7"/>
    <p:sldLayoutId id="2147484035" r:id="rId8"/>
    <p:sldLayoutId id="2147484036" r:id="rId9"/>
    <p:sldLayoutId id="2147484037" r:id="rId10"/>
    <p:sldLayoutId id="2147484038"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B28682AF-D899-73F0-5870-1AA8FB5E7A3B}"/>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75779" name="Rectangle 3">
            <a:extLst>
              <a:ext uri="{FF2B5EF4-FFF2-40B4-BE49-F238E27FC236}">
                <a16:creationId xmlns:a16="http://schemas.microsoft.com/office/drawing/2014/main" id="{2F94D239-7680-BC80-A9B7-8706662ED7FB}"/>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72100" name="Rectangle 4">
            <a:extLst>
              <a:ext uri="{FF2B5EF4-FFF2-40B4-BE49-F238E27FC236}">
                <a16:creationId xmlns:a16="http://schemas.microsoft.com/office/drawing/2014/main" id="{C2958EE9-1E0B-BF71-9B5B-0A893F42D13F}"/>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772101" name="Rectangle 5">
            <a:extLst>
              <a:ext uri="{FF2B5EF4-FFF2-40B4-BE49-F238E27FC236}">
                <a16:creationId xmlns:a16="http://schemas.microsoft.com/office/drawing/2014/main" id="{74BC9D4A-6225-814B-9350-052DAFC63E2F}"/>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772102" name="Rectangle 6">
            <a:extLst>
              <a:ext uri="{FF2B5EF4-FFF2-40B4-BE49-F238E27FC236}">
                <a16:creationId xmlns:a16="http://schemas.microsoft.com/office/drawing/2014/main" id="{0926FA80-74EF-200E-CB10-1FC631465D4E}"/>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EF940A59-1120-5842-AC27-2987294A2554}" type="slidenum">
              <a:rPr lang="en-US" altLang="en-US"/>
              <a:pPr>
                <a:defRPr/>
              </a:pPr>
              <a:t>‹#›</a:t>
            </a:fld>
            <a:endParaRPr lang="en-US" altLang="en-US"/>
          </a:p>
        </p:txBody>
      </p:sp>
      <p:pic>
        <p:nvPicPr>
          <p:cNvPr id="75783" name="Picture 7">
            <a:extLst>
              <a:ext uri="{FF2B5EF4-FFF2-40B4-BE49-F238E27FC236}">
                <a16:creationId xmlns:a16="http://schemas.microsoft.com/office/drawing/2014/main" id="{48D05A18-2412-AC23-6B20-811F9A2E17D4}"/>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5784" name="Group 24">
            <a:extLst>
              <a:ext uri="{FF2B5EF4-FFF2-40B4-BE49-F238E27FC236}">
                <a16:creationId xmlns:a16="http://schemas.microsoft.com/office/drawing/2014/main" id="{2B6F5823-47E1-A7AB-283C-8E732F75D999}"/>
              </a:ext>
            </a:extLst>
          </p:cNvPr>
          <p:cNvGrpSpPr>
            <a:grpSpLocks/>
          </p:cNvGrpSpPr>
          <p:nvPr userDrawn="1"/>
        </p:nvGrpSpPr>
        <p:grpSpPr bwMode="auto">
          <a:xfrm>
            <a:off x="381000" y="6400800"/>
            <a:ext cx="1066800" cy="304800"/>
            <a:chOff x="240" y="4032"/>
            <a:chExt cx="672" cy="192"/>
          </a:xfrm>
        </p:grpSpPr>
        <p:sp>
          <p:nvSpPr>
            <p:cNvPr id="772121" name="AutoShape 25">
              <a:hlinkClick r:id="rId14" action="ppaction://hlinksldjump" highlightClick="1"/>
              <a:extLst>
                <a:ext uri="{FF2B5EF4-FFF2-40B4-BE49-F238E27FC236}">
                  <a16:creationId xmlns:a16="http://schemas.microsoft.com/office/drawing/2014/main" id="{9403EE29-91B9-EDEF-D9F2-AFCD695EA6B3}"/>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75806" name="WordArt 26">
              <a:hlinkClick r:id="rId14" action="ppaction://hlinksldjump"/>
              <a:extLst>
                <a:ext uri="{FF2B5EF4-FFF2-40B4-BE49-F238E27FC236}">
                  <a16:creationId xmlns:a16="http://schemas.microsoft.com/office/drawing/2014/main" id="{C9C3A4C3-72CB-4A9E-3773-34FDF51BAB31}"/>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75785" name="Group 27">
            <a:extLst>
              <a:ext uri="{FF2B5EF4-FFF2-40B4-BE49-F238E27FC236}">
                <a16:creationId xmlns:a16="http://schemas.microsoft.com/office/drawing/2014/main" id="{A09F1314-1524-9954-8A0A-AEADC03B4BE8}"/>
              </a:ext>
            </a:extLst>
          </p:cNvPr>
          <p:cNvGrpSpPr>
            <a:grpSpLocks/>
          </p:cNvGrpSpPr>
          <p:nvPr userDrawn="1"/>
        </p:nvGrpSpPr>
        <p:grpSpPr bwMode="auto">
          <a:xfrm>
            <a:off x="4191000" y="6477000"/>
            <a:ext cx="1524000" cy="228600"/>
            <a:chOff x="2400" y="4080"/>
            <a:chExt cx="960" cy="144"/>
          </a:xfrm>
        </p:grpSpPr>
        <p:grpSp>
          <p:nvGrpSpPr>
            <p:cNvPr id="75796" name="Group 28">
              <a:extLst>
                <a:ext uri="{FF2B5EF4-FFF2-40B4-BE49-F238E27FC236}">
                  <a16:creationId xmlns:a16="http://schemas.microsoft.com/office/drawing/2014/main" id="{8D12018F-D035-7BE1-F32C-41746FE09924}"/>
                </a:ext>
              </a:extLst>
            </p:cNvPr>
            <p:cNvGrpSpPr>
              <a:grpSpLocks/>
            </p:cNvGrpSpPr>
            <p:nvPr userDrawn="1"/>
          </p:nvGrpSpPr>
          <p:grpSpPr bwMode="auto">
            <a:xfrm>
              <a:off x="2400" y="4080"/>
              <a:ext cx="240" cy="144"/>
              <a:chOff x="2928" y="2688"/>
              <a:chExt cx="240" cy="144"/>
            </a:xfrm>
          </p:grpSpPr>
          <p:sp>
            <p:nvSpPr>
              <p:cNvPr id="13339" name="AutoShape 29">
                <a:hlinkClick r:id="" action="ppaction://hlinkshowjump?jump=previousslide" highlightClick="1"/>
                <a:extLst>
                  <a:ext uri="{FF2B5EF4-FFF2-40B4-BE49-F238E27FC236}">
                    <a16:creationId xmlns:a16="http://schemas.microsoft.com/office/drawing/2014/main" id="{D980E3AF-9C27-2592-646E-86DB9489F758}"/>
                  </a:ext>
                </a:extLst>
              </p:cNvPr>
              <p:cNvSpPr>
                <a:spLocks noChangeArrowheads="1"/>
              </p:cNvSpPr>
              <p:nvPr userDrawn="1"/>
            </p:nvSpPr>
            <p:spPr bwMode="auto">
              <a:xfrm>
                <a:off x="2928"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772126" name="AutoShape 30">
                <a:hlinkClick r:id="" action="ppaction://hlinkshowjump?jump=previousslide"/>
                <a:extLst>
                  <a:ext uri="{FF2B5EF4-FFF2-40B4-BE49-F238E27FC236}">
                    <a16:creationId xmlns:a16="http://schemas.microsoft.com/office/drawing/2014/main" id="{7ADDE522-3616-4A97-339C-A4D3C3212A93}"/>
                  </a:ext>
                </a:extLst>
              </p:cNvPr>
              <p:cNvSpPr>
                <a:spLocks noChangeArrowheads="1"/>
              </p:cNvSpPr>
              <p:nvPr userDrawn="1"/>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75797" name="Group 31">
              <a:extLst>
                <a:ext uri="{FF2B5EF4-FFF2-40B4-BE49-F238E27FC236}">
                  <a16:creationId xmlns:a16="http://schemas.microsoft.com/office/drawing/2014/main" id="{CB7F2C17-0714-00B2-B1F1-E9A36AA5F2BC}"/>
                </a:ext>
              </a:extLst>
            </p:cNvPr>
            <p:cNvGrpSpPr>
              <a:grpSpLocks/>
            </p:cNvGrpSpPr>
            <p:nvPr userDrawn="1"/>
          </p:nvGrpSpPr>
          <p:grpSpPr bwMode="auto">
            <a:xfrm>
              <a:off x="3120" y="4080"/>
              <a:ext cx="240" cy="144"/>
              <a:chOff x="3552" y="2688"/>
              <a:chExt cx="240" cy="144"/>
            </a:xfrm>
          </p:grpSpPr>
          <p:sp>
            <p:nvSpPr>
              <p:cNvPr id="13337" name="AutoShape 32">
                <a:hlinkClick r:id="" action="ppaction://hlinkshowjump?jump=nextslide" highlightClick="1"/>
                <a:extLst>
                  <a:ext uri="{FF2B5EF4-FFF2-40B4-BE49-F238E27FC236}">
                    <a16:creationId xmlns:a16="http://schemas.microsoft.com/office/drawing/2014/main" id="{A09F3C08-2C36-664B-0DDE-1B52FD26F0D9}"/>
                  </a:ext>
                </a:extLst>
              </p:cNvPr>
              <p:cNvSpPr>
                <a:spLocks noChangeArrowheads="1"/>
              </p:cNvSpPr>
              <p:nvPr userDrawn="1"/>
            </p:nvSpPr>
            <p:spPr bwMode="auto">
              <a:xfrm>
                <a:off x="3552"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772129" name="AutoShape 33">
                <a:hlinkClick r:id="" action="ppaction://hlinkshowjump?jump=nextslide"/>
                <a:extLst>
                  <a:ext uri="{FF2B5EF4-FFF2-40B4-BE49-F238E27FC236}">
                    <a16:creationId xmlns:a16="http://schemas.microsoft.com/office/drawing/2014/main" id="{E6B224CD-0735-CEA8-2031-799940186763}"/>
                  </a:ext>
                </a:extLst>
              </p:cNvPr>
              <p:cNvSpPr>
                <a:spLocks noChangeArrowheads="1"/>
              </p:cNvSpPr>
              <p:nvPr userDrawn="1"/>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75798" name="Group 34">
              <a:extLst>
                <a:ext uri="{FF2B5EF4-FFF2-40B4-BE49-F238E27FC236}">
                  <a16:creationId xmlns:a16="http://schemas.microsoft.com/office/drawing/2014/main" id="{AFF8052E-7A60-223F-B1C4-26F4FB454CCB}"/>
                </a:ext>
              </a:extLst>
            </p:cNvPr>
            <p:cNvGrpSpPr>
              <a:grpSpLocks/>
            </p:cNvGrpSpPr>
            <p:nvPr userDrawn="1"/>
          </p:nvGrpSpPr>
          <p:grpSpPr bwMode="auto">
            <a:xfrm>
              <a:off x="2736" y="4080"/>
              <a:ext cx="288" cy="144"/>
              <a:chOff x="2400" y="4032"/>
              <a:chExt cx="240" cy="144"/>
            </a:xfrm>
          </p:grpSpPr>
          <p:sp>
            <p:nvSpPr>
              <p:cNvPr id="772131" name="AutoShape 35">
                <a:hlinkClick r:id="" action="ppaction://hlinkshowjump?jump=lastslideviewed" highlightClick="1"/>
                <a:extLst>
                  <a:ext uri="{FF2B5EF4-FFF2-40B4-BE49-F238E27FC236}">
                    <a16:creationId xmlns:a16="http://schemas.microsoft.com/office/drawing/2014/main" id="{53951100-A807-7D0A-8C76-A2BFDEE07B16}"/>
                  </a:ext>
                </a:extLst>
              </p:cNvPr>
              <p:cNvSpPr>
                <a:spLocks noChangeArrowheads="1"/>
              </p:cNvSpPr>
              <p:nvPr userDrawn="1"/>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772132" name="AutoShape 36">
                <a:hlinkClick r:id="" action="ppaction://hlinkshowjump?jump=lastslideviewed"/>
                <a:extLst>
                  <a:ext uri="{FF2B5EF4-FFF2-40B4-BE49-F238E27FC236}">
                    <a16:creationId xmlns:a16="http://schemas.microsoft.com/office/drawing/2014/main" id="{F46920D1-1FBC-D4ED-BD2F-49B485D065F8}"/>
                  </a:ext>
                </a:extLst>
              </p:cNvPr>
              <p:cNvSpPr>
                <a:spLocks noChangeArrowheads="1"/>
              </p:cNvSpPr>
              <p:nvPr userDrawn="1"/>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772133" name="AutoShape 37">
            <a:hlinkClick r:id="rId15" action="ppaction://hlinksldjump" highlightClick="1"/>
            <a:extLst>
              <a:ext uri="{FF2B5EF4-FFF2-40B4-BE49-F238E27FC236}">
                <a16:creationId xmlns:a16="http://schemas.microsoft.com/office/drawing/2014/main" id="{B09AAFBF-2A91-2DB3-0A02-77495CCDE199}"/>
              </a:ext>
            </a:extLst>
          </p:cNvPr>
          <p:cNvSpPr>
            <a:spLocks noChangeArrowheads="1"/>
          </p:cNvSpPr>
          <p:nvPr userDrawn="1"/>
        </p:nvSpPr>
        <p:spPr bwMode="auto">
          <a:xfrm>
            <a:off x="152400" y="12954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Objectives</a:t>
            </a:r>
          </a:p>
        </p:txBody>
      </p:sp>
      <p:sp>
        <p:nvSpPr>
          <p:cNvPr id="772134" name="AutoShape 38">
            <a:hlinkClick r:id="rId16" action="ppaction://hlinksldjump" highlightClick="1"/>
            <a:extLst>
              <a:ext uri="{FF2B5EF4-FFF2-40B4-BE49-F238E27FC236}">
                <a16:creationId xmlns:a16="http://schemas.microsoft.com/office/drawing/2014/main" id="{E58C6627-7932-A2A6-9E8B-09D139C0EF5C}"/>
              </a:ext>
            </a:extLst>
          </p:cNvPr>
          <p:cNvSpPr>
            <a:spLocks noChangeArrowheads="1"/>
          </p:cNvSpPr>
          <p:nvPr userDrawn="1"/>
        </p:nvSpPr>
        <p:spPr bwMode="auto">
          <a:xfrm>
            <a:off x="152400" y="1828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Introduction</a:t>
            </a:r>
          </a:p>
        </p:txBody>
      </p:sp>
      <p:sp>
        <p:nvSpPr>
          <p:cNvPr id="772135" name="AutoShape 39">
            <a:hlinkClick r:id="rId17" action="ppaction://hlinksldjump" highlightClick="1"/>
            <a:extLst>
              <a:ext uri="{FF2B5EF4-FFF2-40B4-BE49-F238E27FC236}">
                <a16:creationId xmlns:a16="http://schemas.microsoft.com/office/drawing/2014/main" id="{37D5CCAD-05B5-D67E-B9CF-E132C64899CD}"/>
              </a:ext>
            </a:extLst>
          </p:cNvPr>
          <p:cNvSpPr>
            <a:spLocks noChangeArrowheads="1"/>
          </p:cNvSpPr>
          <p:nvPr userDrawn="1"/>
        </p:nvSpPr>
        <p:spPr bwMode="auto">
          <a:xfrm>
            <a:off x="152400" y="2362200"/>
            <a:ext cx="1752600" cy="8382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Diets</a:t>
            </a:r>
          </a:p>
          <a:p>
            <a:pPr algn="ctr" eaLnBrk="1" hangingPunct="1">
              <a:defRPr/>
            </a:pPr>
            <a:r>
              <a:rPr lang="en-US" altLang="en-US" sz="1400">
                <a:effectLst>
                  <a:outerShdw blurRad="38100" dist="38100" dir="2700000" algn="tl">
                    <a:srgbClr val="C0C0C0"/>
                  </a:outerShdw>
                </a:effectLst>
              </a:rPr>
              <a:t>&amp; Nutritional</a:t>
            </a:r>
          </a:p>
          <a:p>
            <a:pPr algn="ctr" eaLnBrk="1" hangingPunct="1">
              <a:defRPr/>
            </a:pPr>
            <a:r>
              <a:rPr lang="en-US" altLang="en-US" sz="1400">
                <a:effectLst>
                  <a:outerShdw blurRad="38100" dist="38100" dir="2700000" algn="tl">
                    <a:srgbClr val="C0C0C0"/>
                  </a:outerShdw>
                </a:effectLst>
              </a:rPr>
              <a:t>Supplements</a:t>
            </a:r>
          </a:p>
        </p:txBody>
      </p:sp>
      <p:sp>
        <p:nvSpPr>
          <p:cNvPr id="772136" name="AutoShape 40">
            <a:hlinkClick r:id="rId18" action="ppaction://hlinksldjump" highlightClick="1"/>
            <a:extLst>
              <a:ext uri="{FF2B5EF4-FFF2-40B4-BE49-F238E27FC236}">
                <a16:creationId xmlns:a16="http://schemas.microsoft.com/office/drawing/2014/main" id="{48A83AA2-DDB6-40A5-F9F5-1BA58A59351C}"/>
              </a:ext>
            </a:extLst>
          </p:cNvPr>
          <p:cNvSpPr>
            <a:spLocks noChangeArrowheads="1"/>
          </p:cNvSpPr>
          <p:nvPr userDrawn="1"/>
        </p:nvSpPr>
        <p:spPr bwMode="auto">
          <a:xfrm>
            <a:off x="152400" y="3200400"/>
            <a:ext cx="1752600" cy="8382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Herbs &amp;</a:t>
            </a:r>
          </a:p>
          <a:p>
            <a:pPr algn="ctr" eaLnBrk="1" hangingPunct="1">
              <a:defRPr/>
            </a:pPr>
            <a:r>
              <a:rPr lang="en-US" altLang="en-US">
                <a:effectLst>
                  <a:outerShdw blurRad="38100" dist="38100" dir="2700000" algn="tl">
                    <a:srgbClr val="C0C0C0"/>
                  </a:outerShdw>
                </a:effectLst>
              </a:rPr>
              <a:t>Botanicals</a:t>
            </a:r>
          </a:p>
        </p:txBody>
      </p:sp>
      <p:sp>
        <p:nvSpPr>
          <p:cNvPr id="772137" name="AutoShape 41">
            <a:hlinkClick r:id="rId19" action="ppaction://hlinksldjump" highlightClick="1"/>
            <a:extLst>
              <a:ext uri="{FF2B5EF4-FFF2-40B4-BE49-F238E27FC236}">
                <a16:creationId xmlns:a16="http://schemas.microsoft.com/office/drawing/2014/main" id="{D6CA42C0-2829-0D34-F139-D72F58BEA1EA}"/>
              </a:ext>
            </a:extLst>
          </p:cNvPr>
          <p:cNvSpPr>
            <a:spLocks noChangeArrowheads="1"/>
          </p:cNvSpPr>
          <p:nvPr userDrawn="1"/>
        </p:nvSpPr>
        <p:spPr bwMode="auto">
          <a:xfrm>
            <a:off x="152400" y="4038600"/>
            <a:ext cx="1752600" cy="9906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Other</a:t>
            </a:r>
          </a:p>
          <a:p>
            <a:pPr algn="ctr" eaLnBrk="1" hangingPunct="1">
              <a:defRPr/>
            </a:pPr>
            <a:r>
              <a:rPr lang="en-US" altLang="en-US" sz="1400">
                <a:effectLst>
                  <a:outerShdw blurRad="38100" dist="38100" dir="2700000" algn="tl">
                    <a:srgbClr val="C0C0C0"/>
                  </a:outerShdw>
                </a:effectLst>
              </a:rPr>
              <a:t>Biologically-</a:t>
            </a:r>
          </a:p>
          <a:p>
            <a:pPr algn="ctr" eaLnBrk="1" hangingPunct="1">
              <a:defRPr/>
            </a:pPr>
            <a:r>
              <a:rPr lang="en-US" altLang="en-US" sz="1400">
                <a:effectLst>
                  <a:outerShdw blurRad="38100" dist="38100" dir="2700000" algn="tl">
                    <a:srgbClr val="C0C0C0"/>
                  </a:outerShdw>
                </a:effectLst>
              </a:rPr>
              <a:t>Based</a:t>
            </a:r>
          </a:p>
          <a:p>
            <a:pPr algn="ctr" eaLnBrk="1" hangingPunct="1">
              <a:defRPr/>
            </a:pPr>
            <a:r>
              <a:rPr lang="en-US" altLang="en-US" sz="1400">
                <a:effectLst>
                  <a:outerShdw blurRad="38100" dist="38100" dir="2700000" algn="tl">
                    <a:srgbClr val="C0C0C0"/>
                  </a:outerShdw>
                </a:effectLst>
              </a:rPr>
              <a:t>Therapies</a:t>
            </a:r>
          </a:p>
        </p:txBody>
      </p:sp>
      <p:sp>
        <p:nvSpPr>
          <p:cNvPr id="772138" name="AutoShape 42">
            <a:hlinkClick r:id="rId20" action="ppaction://hlinksldjump" highlightClick="1"/>
            <a:extLst>
              <a:ext uri="{FF2B5EF4-FFF2-40B4-BE49-F238E27FC236}">
                <a16:creationId xmlns:a16="http://schemas.microsoft.com/office/drawing/2014/main" id="{56521C43-E3A4-492A-CE0B-BD595C2A93ED}"/>
              </a:ext>
            </a:extLst>
          </p:cNvPr>
          <p:cNvSpPr>
            <a:spLocks noChangeArrowheads="1"/>
          </p:cNvSpPr>
          <p:nvPr userDrawn="1"/>
        </p:nvSpPr>
        <p:spPr bwMode="auto">
          <a:xfrm>
            <a:off x="152400" y="50292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Summary</a:t>
            </a:r>
          </a:p>
        </p:txBody>
      </p:sp>
      <p:sp>
        <p:nvSpPr>
          <p:cNvPr id="772139" name="AutoShape 43">
            <a:hlinkClick r:id="rId21" action="ppaction://hlinksldjump" highlightClick="1"/>
            <a:extLst>
              <a:ext uri="{FF2B5EF4-FFF2-40B4-BE49-F238E27FC236}">
                <a16:creationId xmlns:a16="http://schemas.microsoft.com/office/drawing/2014/main" id="{48D082D9-C1CF-61B4-0C6B-978859C92703}"/>
              </a:ext>
            </a:extLst>
          </p:cNvPr>
          <p:cNvSpPr>
            <a:spLocks noChangeArrowheads="1"/>
          </p:cNvSpPr>
          <p:nvPr userDrawn="1"/>
        </p:nvSpPr>
        <p:spPr bwMode="auto">
          <a:xfrm>
            <a:off x="152400" y="55626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a:effectLst>
                  <a:outerShdw blurRad="38100" dist="38100" dir="2700000" algn="tl">
                    <a:srgbClr val="C0C0C0"/>
                  </a:outerShdw>
                </a:effectLst>
              </a:rPr>
              <a:t>References</a:t>
            </a:r>
          </a:p>
        </p:txBody>
      </p:sp>
      <p:grpSp>
        <p:nvGrpSpPr>
          <p:cNvPr id="75793" name="Group 44">
            <a:extLst>
              <a:ext uri="{FF2B5EF4-FFF2-40B4-BE49-F238E27FC236}">
                <a16:creationId xmlns:a16="http://schemas.microsoft.com/office/drawing/2014/main" id="{4E238C70-D209-C933-D750-119D3960C1B1}"/>
              </a:ext>
            </a:extLst>
          </p:cNvPr>
          <p:cNvGrpSpPr>
            <a:grpSpLocks/>
          </p:cNvGrpSpPr>
          <p:nvPr userDrawn="1"/>
        </p:nvGrpSpPr>
        <p:grpSpPr bwMode="auto">
          <a:xfrm>
            <a:off x="152400" y="120650"/>
            <a:ext cx="2362200" cy="641350"/>
            <a:chOff x="96" y="76"/>
            <a:chExt cx="1488" cy="404"/>
          </a:xfrm>
        </p:grpSpPr>
        <p:sp>
          <p:nvSpPr>
            <p:cNvPr id="13330" name="Text Box 45">
              <a:extLst>
                <a:ext uri="{FF2B5EF4-FFF2-40B4-BE49-F238E27FC236}">
                  <a16:creationId xmlns:a16="http://schemas.microsoft.com/office/drawing/2014/main" id="{93F8B1D2-788E-76D6-A380-FD85DAE8DEA1}"/>
                </a:ext>
              </a:extLst>
            </p:cNvPr>
            <p:cNvSpPr txBox="1">
              <a:spLocks noChangeArrowheads="1"/>
            </p:cNvSpPr>
            <p:nvPr userDrawn="1"/>
          </p:nvSpPr>
          <p:spPr bwMode="auto">
            <a:xfrm>
              <a:off x="192" y="124"/>
              <a:ext cx="1392"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Biologically-Based</a:t>
              </a:r>
            </a:p>
            <a:p>
              <a:pPr algn="l">
                <a:defRPr/>
              </a:pPr>
              <a:r>
                <a:rPr lang="en-US" altLang="en-US" sz="1400" b="1">
                  <a:solidFill>
                    <a:srgbClr val="9900CC"/>
                  </a:solidFill>
                  <a:latin typeface="Arial" panose="020B0604020202020204" pitchFamily="34" charset="0"/>
                </a:rPr>
                <a:t>      Therapies</a:t>
              </a:r>
              <a:endParaRPr lang="en-US" altLang="en-US" sz="1400">
                <a:solidFill>
                  <a:schemeClr val="tx1"/>
                </a:solidFill>
                <a:latin typeface="Arial" panose="020B0604020202020204" pitchFamily="34" charset="0"/>
              </a:endParaRPr>
            </a:p>
          </p:txBody>
        </p:sp>
        <p:sp>
          <p:nvSpPr>
            <p:cNvPr id="772142" name="Text Box 46">
              <a:extLst>
                <a:ext uri="{FF2B5EF4-FFF2-40B4-BE49-F238E27FC236}">
                  <a16:creationId xmlns:a16="http://schemas.microsoft.com/office/drawing/2014/main" id="{A281A58B-4D8C-0BBB-23E5-117F19FF4595}"/>
                </a:ext>
              </a:extLst>
            </p:cNvPr>
            <p:cNvSpPr txBox="1">
              <a:spLocks noChangeArrowheads="1"/>
            </p:cNvSpPr>
            <p:nvPr userDrawn="1"/>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6</a:t>
              </a:r>
            </a:p>
          </p:txBody>
        </p:sp>
      </p:grpSp>
    </p:spTree>
  </p:cSld>
  <p:clrMap bg1="lt1" tx1="dk1" bg2="lt2" tx2="dk2" accent1="accent1" accent2="accent2" accent3="accent3" accent4="accent4" accent5="accent5" accent6="accent6" hlink="hlink" folHlink="folHlink"/>
  <p:sldLayoutIdLst>
    <p:sldLayoutId id="2147484117"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9F9B5DEF-E015-91AD-6451-ED3038F006D3}"/>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88067" name="Rectangle 3">
            <a:extLst>
              <a:ext uri="{FF2B5EF4-FFF2-40B4-BE49-F238E27FC236}">
                <a16:creationId xmlns:a16="http://schemas.microsoft.com/office/drawing/2014/main" id="{EA81F3A8-867A-B5B4-2277-58810C704D50}"/>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65252" name="Rectangle 4">
            <a:extLst>
              <a:ext uri="{FF2B5EF4-FFF2-40B4-BE49-F238E27FC236}">
                <a16:creationId xmlns:a16="http://schemas.microsoft.com/office/drawing/2014/main" id="{6F2311FA-9399-6DCC-AD87-43E2A251DE32}"/>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565253" name="Rectangle 5">
            <a:extLst>
              <a:ext uri="{FF2B5EF4-FFF2-40B4-BE49-F238E27FC236}">
                <a16:creationId xmlns:a16="http://schemas.microsoft.com/office/drawing/2014/main" id="{39ADBA6D-3144-D156-7DE6-EC61A069EF08}"/>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565254" name="Rectangle 6">
            <a:extLst>
              <a:ext uri="{FF2B5EF4-FFF2-40B4-BE49-F238E27FC236}">
                <a16:creationId xmlns:a16="http://schemas.microsoft.com/office/drawing/2014/main" id="{59ABA73C-4F65-8503-A084-A16558B78FE0}"/>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73161952-FE6C-6641-820D-1E07008B5F8F}" type="slidenum">
              <a:rPr lang="en-US" altLang="en-US"/>
              <a:pPr>
                <a:defRPr/>
              </a:pPr>
              <a:t>‹#›</a:t>
            </a:fld>
            <a:endParaRPr lang="en-US" altLang="en-US"/>
          </a:p>
        </p:txBody>
      </p:sp>
      <p:pic>
        <p:nvPicPr>
          <p:cNvPr id="88071" name="Picture 7">
            <a:extLst>
              <a:ext uri="{FF2B5EF4-FFF2-40B4-BE49-F238E27FC236}">
                <a16:creationId xmlns:a16="http://schemas.microsoft.com/office/drawing/2014/main" id="{EA8A50CF-2272-70BC-FAF1-7F6903361C3D}"/>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8072" name="Group 24">
            <a:extLst>
              <a:ext uri="{FF2B5EF4-FFF2-40B4-BE49-F238E27FC236}">
                <a16:creationId xmlns:a16="http://schemas.microsoft.com/office/drawing/2014/main" id="{A727A9D2-6D65-BE91-8732-067BCCE91BDF}"/>
              </a:ext>
            </a:extLst>
          </p:cNvPr>
          <p:cNvGrpSpPr>
            <a:grpSpLocks/>
          </p:cNvGrpSpPr>
          <p:nvPr userDrawn="1"/>
        </p:nvGrpSpPr>
        <p:grpSpPr bwMode="auto">
          <a:xfrm>
            <a:off x="381000" y="6400800"/>
            <a:ext cx="1066800" cy="304800"/>
            <a:chOff x="240" y="4032"/>
            <a:chExt cx="672" cy="192"/>
          </a:xfrm>
        </p:grpSpPr>
        <p:sp>
          <p:nvSpPr>
            <p:cNvPr id="565273" name="AutoShape 25">
              <a:hlinkClick r:id="rId15" action="ppaction://hlinksldjump" highlightClick="1"/>
              <a:extLst>
                <a:ext uri="{FF2B5EF4-FFF2-40B4-BE49-F238E27FC236}">
                  <a16:creationId xmlns:a16="http://schemas.microsoft.com/office/drawing/2014/main" id="{1E752B2E-1B55-2DE0-950D-A8FDE641BAC1}"/>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88098" name="WordArt 26">
              <a:hlinkClick r:id="rId15" action="ppaction://hlinksldjump"/>
              <a:extLst>
                <a:ext uri="{FF2B5EF4-FFF2-40B4-BE49-F238E27FC236}">
                  <a16:creationId xmlns:a16="http://schemas.microsoft.com/office/drawing/2014/main" id="{5675737D-9AB8-CA1E-2FC2-65DA13C19753}"/>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88073" name="Group 27">
            <a:extLst>
              <a:ext uri="{FF2B5EF4-FFF2-40B4-BE49-F238E27FC236}">
                <a16:creationId xmlns:a16="http://schemas.microsoft.com/office/drawing/2014/main" id="{6DAE7577-5CCB-D88F-77C9-4713858B4770}"/>
              </a:ext>
            </a:extLst>
          </p:cNvPr>
          <p:cNvGrpSpPr>
            <a:grpSpLocks/>
          </p:cNvGrpSpPr>
          <p:nvPr userDrawn="1"/>
        </p:nvGrpSpPr>
        <p:grpSpPr bwMode="auto">
          <a:xfrm>
            <a:off x="4191000" y="6477000"/>
            <a:ext cx="1524000" cy="228600"/>
            <a:chOff x="2400" y="4080"/>
            <a:chExt cx="960" cy="144"/>
          </a:xfrm>
        </p:grpSpPr>
        <p:grpSp>
          <p:nvGrpSpPr>
            <p:cNvPr id="88088" name="Group 28">
              <a:extLst>
                <a:ext uri="{FF2B5EF4-FFF2-40B4-BE49-F238E27FC236}">
                  <a16:creationId xmlns:a16="http://schemas.microsoft.com/office/drawing/2014/main" id="{5569B748-3184-5BD8-BE76-8385A0914D4C}"/>
                </a:ext>
              </a:extLst>
            </p:cNvPr>
            <p:cNvGrpSpPr>
              <a:grpSpLocks/>
            </p:cNvGrpSpPr>
            <p:nvPr userDrawn="1"/>
          </p:nvGrpSpPr>
          <p:grpSpPr bwMode="auto">
            <a:xfrm>
              <a:off x="2400" y="4080"/>
              <a:ext cx="240" cy="144"/>
              <a:chOff x="2928" y="2688"/>
              <a:chExt cx="240" cy="144"/>
            </a:xfrm>
          </p:grpSpPr>
          <p:sp>
            <p:nvSpPr>
              <p:cNvPr id="15391" name="AutoShape 29">
                <a:hlinkClick r:id="" action="ppaction://hlinkshowjump?jump=previousslide" highlightClick="1"/>
                <a:extLst>
                  <a:ext uri="{FF2B5EF4-FFF2-40B4-BE49-F238E27FC236}">
                    <a16:creationId xmlns:a16="http://schemas.microsoft.com/office/drawing/2014/main" id="{173ED218-28EC-8636-8BED-BE3A7894ABF0}"/>
                  </a:ext>
                </a:extLst>
              </p:cNvPr>
              <p:cNvSpPr>
                <a:spLocks noChangeArrowheads="1"/>
              </p:cNvSpPr>
              <p:nvPr userDrawn="1"/>
            </p:nvSpPr>
            <p:spPr bwMode="auto">
              <a:xfrm>
                <a:off x="2928"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565278" name="AutoShape 30">
                <a:hlinkClick r:id="" action="ppaction://hlinkshowjump?jump=previousslide"/>
                <a:extLst>
                  <a:ext uri="{FF2B5EF4-FFF2-40B4-BE49-F238E27FC236}">
                    <a16:creationId xmlns:a16="http://schemas.microsoft.com/office/drawing/2014/main" id="{DBFF76AB-83B7-6BD7-2216-1CB6230CA55F}"/>
                  </a:ext>
                </a:extLst>
              </p:cNvPr>
              <p:cNvSpPr>
                <a:spLocks noChangeArrowheads="1"/>
              </p:cNvSpPr>
              <p:nvPr userDrawn="1"/>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88089" name="Group 31">
              <a:extLst>
                <a:ext uri="{FF2B5EF4-FFF2-40B4-BE49-F238E27FC236}">
                  <a16:creationId xmlns:a16="http://schemas.microsoft.com/office/drawing/2014/main" id="{47A39942-7438-D974-F998-453D501F02AC}"/>
                </a:ext>
              </a:extLst>
            </p:cNvPr>
            <p:cNvGrpSpPr>
              <a:grpSpLocks/>
            </p:cNvGrpSpPr>
            <p:nvPr userDrawn="1"/>
          </p:nvGrpSpPr>
          <p:grpSpPr bwMode="auto">
            <a:xfrm>
              <a:off x="3120" y="4080"/>
              <a:ext cx="240" cy="144"/>
              <a:chOff x="3552" y="2688"/>
              <a:chExt cx="240" cy="144"/>
            </a:xfrm>
          </p:grpSpPr>
          <p:sp>
            <p:nvSpPr>
              <p:cNvPr id="15389" name="AutoShape 32">
                <a:hlinkClick r:id="" action="ppaction://hlinkshowjump?jump=nextslide" highlightClick="1"/>
                <a:extLst>
                  <a:ext uri="{FF2B5EF4-FFF2-40B4-BE49-F238E27FC236}">
                    <a16:creationId xmlns:a16="http://schemas.microsoft.com/office/drawing/2014/main" id="{BD044975-F06E-F8DF-9A08-27CF45844693}"/>
                  </a:ext>
                </a:extLst>
              </p:cNvPr>
              <p:cNvSpPr>
                <a:spLocks noChangeArrowheads="1"/>
              </p:cNvSpPr>
              <p:nvPr userDrawn="1"/>
            </p:nvSpPr>
            <p:spPr bwMode="auto">
              <a:xfrm>
                <a:off x="3552" y="2688"/>
                <a:ext cx="240" cy="144"/>
              </a:xfrm>
              <a:prstGeom prst="actionButtonBlank">
                <a:avLst/>
              </a:prstGeom>
              <a:solidFill>
                <a:schemeClr val="accent1"/>
              </a:solidFill>
              <a:ln>
                <a:noFill/>
              </a:ln>
              <a:effectLst/>
            </p:spPr>
            <p:txBody>
              <a:bodyPr wrap="none" anchor="ct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eaLnBrk="1" hangingPunct="1">
                  <a:defRPr/>
                </a:pPr>
                <a:endParaRPr lang="en-US" altLang="en-US" sz="1400">
                  <a:solidFill>
                    <a:schemeClr val="tx1"/>
                  </a:solidFill>
                  <a:latin typeface="Arial" panose="020B0604020202020204" pitchFamily="34" charset="0"/>
                </a:endParaRPr>
              </a:p>
            </p:txBody>
          </p:sp>
          <p:sp>
            <p:nvSpPr>
              <p:cNvPr id="565281" name="AutoShape 33">
                <a:hlinkClick r:id="" action="ppaction://hlinkshowjump?jump=nextslide"/>
                <a:extLst>
                  <a:ext uri="{FF2B5EF4-FFF2-40B4-BE49-F238E27FC236}">
                    <a16:creationId xmlns:a16="http://schemas.microsoft.com/office/drawing/2014/main" id="{E69F30E9-CC4F-9C7D-BB18-4CF62845786A}"/>
                  </a:ext>
                </a:extLst>
              </p:cNvPr>
              <p:cNvSpPr>
                <a:spLocks noChangeArrowheads="1"/>
              </p:cNvSpPr>
              <p:nvPr userDrawn="1"/>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88090" name="Group 34">
              <a:extLst>
                <a:ext uri="{FF2B5EF4-FFF2-40B4-BE49-F238E27FC236}">
                  <a16:creationId xmlns:a16="http://schemas.microsoft.com/office/drawing/2014/main" id="{5865F9DB-08B5-52AB-F821-AB8B120F7FC7}"/>
                </a:ext>
              </a:extLst>
            </p:cNvPr>
            <p:cNvGrpSpPr>
              <a:grpSpLocks/>
            </p:cNvGrpSpPr>
            <p:nvPr userDrawn="1"/>
          </p:nvGrpSpPr>
          <p:grpSpPr bwMode="auto">
            <a:xfrm>
              <a:off x="2736" y="4080"/>
              <a:ext cx="288" cy="144"/>
              <a:chOff x="2400" y="4032"/>
              <a:chExt cx="240" cy="144"/>
            </a:xfrm>
          </p:grpSpPr>
          <p:sp>
            <p:nvSpPr>
              <p:cNvPr id="565283" name="AutoShape 35">
                <a:hlinkClick r:id="" action="ppaction://hlinkshowjump?jump=lastslideviewed" highlightClick="1"/>
                <a:extLst>
                  <a:ext uri="{FF2B5EF4-FFF2-40B4-BE49-F238E27FC236}">
                    <a16:creationId xmlns:a16="http://schemas.microsoft.com/office/drawing/2014/main" id="{4211B579-FB87-CF47-F53F-EE7BBF5C0BAE}"/>
                  </a:ext>
                </a:extLst>
              </p:cNvPr>
              <p:cNvSpPr>
                <a:spLocks noChangeArrowheads="1"/>
              </p:cNvSpPr>
              <p:nvPr userDrawn="1"/>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65284" name="AutoShape 36">
                <a:hlinkClick r:id="" action="ppaction://hlinkshowjump?jump=lastslideviewed"/>
                <a:extLst>
                  <a:ext uri="{FF2B5EF4-FFF2-40B4-BE49-F238E27FC236}">
                    <a16:creationId xmlns:a16="http://schemas.microsoft.com/office/drawing/2014/main" id="{EF7BCAD3-156A-5572-72E8-57E88AA14340}"/>
                  </a:ext>
                </a:extLst>
              </p:cNvPr>
              <p:cNvSpPr>
                <a:spLocks noChangeArrowheads="1"/>
              </p:cNvSpPr>
              <p:nvPr userDrawn="1"/>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565285" name="AutoShape 37">
            <a:hlinkClick r:id="rId16" action="ppaction://hlinksldjump" highlightClick="1"/>
            <a:extLst>
              <a:ext uri="{FF2B5EF4-FFF2-40B4-BE49-F238E27FC236}">
                <a16:creationId xmlns:a16="http://schemas.microsoft.com/office/drawing/2014/main" id="{9862915B-8E4A-220B-EF9A-81297B8B250E}"/>
              </a:ext>
            </a:extLst>
          </p:cNvPr>
          <p:cNvSpPr>
            <a:spLocks noChangeArrowheads="1"/>
          </p:cNvSpPr>
          <p:nvPr userDrawn="1"/>
        </p:nvSpPr>
        <p:spPr bwMode="auto">
          <a:xfrm>
            <a:off x="152400" y="9906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Objectives</a:t>
            </a:r>
          </a:p>
        </p:txBody>
      </p:sp>
      <p:sp>
        <p:nvSpPr>
          <p:cNvPr id="565286" name="AutoShape 38">
            <a:hlinkClick r:id="rId17" action="ppaction://hlinksldjump" highlightClick="1"/>
            <a:extLst>
              <a:ext uri="{FF2B5EF4-FFF2-40B4-BE49-F238E27FC236}">
                <a16:creationId xmlns:a16="http://schemas.microsoft.com/office/drawing/2014/main" id="{4BDE070F-5271-9E01-5FAE-F1A9E70F070F}"/>
              </a:ext>
            </a:extLst>
          </p:cNvPr>
          <p:cNvSpPr>
            <a:spLocks noChangeArrowheads="1"/>
          </p:cNvSpPr>
          <p:nvPr userDrawn="1"/>
        </p:nvSpPr>
        <p:spPr bwMode="auto">
          <a:xfrm>
            <a:off x="152400" y="2971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300">
                <a:effectLst>
                  <a:outerShdw blurRad="38100" dist="38100" dir="2700000" algn="tl">
                    <a:srgbClr val="C0C0C0"/>
                  </a:outerShdw>
                </a:effectLst>
              </a:rPr>
              <a:t>Patients : What</a:t>
            </a:r>
          </a:p>
          <a:p>
            <a:pPr algn="ctr" eaLnBrk="1" hangingPunct="1">
              <a:defRPr/>
            </a:pPr>
            <a:r>
              <a:rPr lang="en-US" altLang="en-US" sz="1300">
                <a:effectLst>
                  <a:outerShdw blurRad="38100" dist="38100" dir="2700000" algn="tl">
                    <a:srgbClr val="C0C0C0"/>
                  </a:outerShdw>
                </a:effectLst>
              </a:rPr>
              <a:t>Are They Taking?</a:t>
            </a:r>
          </a:p>
        </p:txBody>
      </p:sp>
      <p:sp>
        <p:nvSpPr>
          <p:cNvPr id="565287" name="AutoShape 39">
            <a:hlinkClick r:id="rId18" action="ppaction://hlinksldjump" highlightClick="1"/>
            <a:extLst>
              <a:ext uri="{FF2B5EF4-FFF2-40B4-BE49-F238E27FC236}">
                <a16:creationId xmlns:a16="http://schemas.microsoft.com/office/drawing/2014/main" id="{728FBCC0-4B83-C432-E9A5-CFFDAA0EFA67}"/>
              </a:ext>
            </a:extLst>
          </p:cNvPr>
          <p:cNvSpPr>
            <a:spLocks noChangeArrowheads="1"/>
          </p:cNvSpPr>
          <p:nvPr userDrawn="1"/>
        </p:nvSpPr>
        <p:spPr bwMode="auto">
          <a:xfrm>
            <a:off x="152400" y="3505200"/>
            <a:ext cx="1752600" cy="6096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What Constitutes a</a:t>
            </a:r>
          </a:p>
          <a:p>
            <a:pPr algn="ctr" eaLnBrk="1" hangingPunct="1">
              <a:defRPr/>
            </a:pPr>
            <a:r>
              <a:rPr lang="en-US" altLang="en-US" sz="1200">
                <a:effectLst>
                  <a:outerShdw blurRad="38100" dist="38100" dir="2700000" algn="tl">
                    <a:srgbClr val="C0C0C0"/>
                  </a:outerShdw>
                </a:effectLst>
              </a:rPr>
              <a:t>Credible Resource</a:t>
            </a:r>
          </a:p>
        </p:txBody>
      </p:sp>
      <p:sp>
        <p:nvSpPr>
          <p:cNvPr id="565288" name="AutoShape 40">
            <a:hlinkClick r:id="rId19" action="ppaction://hlinksldjump" highlightClick="1"/>
            <a:extLst>
              <a:ext uri="{FF2B5EF4-FFF2-40B4-BE49-F238E27FC236}">
                <a16:creationId xmlns:a16="http://schemas.microsoft.com/office/drawing/2014/main" id="{E07E36E9-921E-15BE-9112-688EBF0612A9}"/>
              </a:ext>
            </a:extLst>
          </p:cNvPr>
          <p:cNvSpPr>
            <a:spLocks noChangeArrowheads="1"/>
          </p:cNvSpPr>
          <p:nvPr userDrawn="1"/>
        </p:nvSpPr>
        <p:spPr bwMode="auto">
          <a:xfrm>
            <a:off x="152400" y="2286000"/>
            <a:ext cx="1752600" cy="6858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Commonly Used</a:t>
            </a:r>
          </a:p>
          <a:p>
            <a:pPr algn="ctr" eaLnBrk="1" hangingPunct="1">
              <a:defRPr/>
            </a:pPr>
            <a:r>
              <a:rPr lang="en-US" altLang="en-US" sz="1200">
                <a:effectLst>
                  <a:outerShdw blurRad="38100" dist="38100" dir="2700000" algn="tl">
                    <a:srgbClr val="C0C0C0"/>
                  </a:outerShdw>
                </a:effectLst>
              </a:rPr>
              <a:t>Drugs With</a:t>
            </a:r>
          </a:p>
          <a:p>
            <a:pPr algn="ctr" eaLnBrk="1" hangingPunct="1">
              <a:defRPr/>
            </a:pPr>
            <a:r>
              <a:rPr lang="en-US" altLang="en-US" sz="1200">
                <a:effectLst>
                  <a:outerShdw blurRad="38100" dist="38100" dir="2700000" algn="tl">
                    <a:srgbClr val="C0C0C0"/>
                  </a:outerShdw>
                </a:effectLst>
              </a:rPr>
              <a:t>Botanical Origins</a:t>
            </a:r>
          </a:p>
        </p:txBody>
      </p:sp>
      <p:sp>
        <p:nvSpPr>
          <p:cNvPr id="565289" name="AutoShape 41">
            <a:hlinkClick r:id="rId20" action="ppaction://hlinksldjump" highlightClick="1"/>
            <a:extLst>
              <a:ext uri="{FF2B5EF4-FFF2-40B4-BE49-F238E27FC236}">
                <a16:creationId xmlns:a16="http://schemas.microsoft.com/office/drawing/2014/main" id="{95123BA2-D3AD-A6C2-4523-A675A76379F8}"/>
              </a:ext>
            </a:extLst>
          </p:cNvPr>
          <p:cNvSpPr>
            <a:spLocks noChangeArrowheads="1"/>
          </p:cNvSpPr>
          <p:nvPr userDrawn="1"/>
        </p:nvSpPr>
        <p:spPr bwMode="auto">
          <a:xfrm>
            <a:off x="152400" y="17526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300">
                <a:effectLst>
                  <a:outerShdw blurRad="38100" dist="38100" dir="2700000" algn="tl">
                    <a:srgbClr val="C0C0C0"/>
                  </a:outerShdw>
                </a:effectLst>
              </a:rPr>
              <a:t>Then and Now:</a:t>
            </a:r>
          </a:p>
          <a:p>
            <a:pPr algn="ctr" eaLnBrk="1" hangingPunct="1">
              <a:defRPr/>
            </a:pPr>
            <a:r>
              <a:rPr lang="en-US" altLang="en-US" sz="1300">
                <a:effectLst>
                  <a:outerShdw blurRad="38100" dist="38100" dir="2700000" algn="tl">
                    <a:srgbClr val="C0C0C0"/>
                  </a:outerShdw>
                </a:effectLst>
              </a:rPr>
              <a:t>Three Examples</a:t>
            </a:r>
          </a:p>
        </p:txBody>
      </p:sp>
      <p:sp>
        <p:nvSpPr>
          <p:cNvPr id="565290" name="AutoShape 42">
            <a:hlinkClick r:id="rId21" action="ppaction://hlinksldjump" highlightClick="1"/>
            <a:extLst>
              <a:ext uri="{FF2B5EF4-FFF2-40B4-BE49-F238E27FC236}">
                <a16:creationId xmlns:a16="http://schemas.microsoft.com/office/drawing/2014/main" id="{5B3AE8F1-E6DB-B32F-AF97-DE363F1E5B41}"/>
              </a:ext>
            </a:extLst>
          </p:cNvPr>
          <p:cNvSpPr>
            <a:spLocks noChangeArrowheads="1"/>
          </p:cNvSpPr>
          <p:nvPr userDrawn="1"/>
        </p:nvSpPr>
        <p:spPr bwMode="auto">
          <a:xfrm>
            <a:off x="152400" y="13716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Introduction</a:t>
            </a:r>
          </a:p>
        </p:txBody>
      </p:sp>
      <p:sp>
        <p:nvSpPr>
          <p:cNvPr id="565291" name="AutoShape 43">
            <a:hlinkClick r:id="rId22" action="ppaction://hlinksldjump" highlightClick="1"/>
            <a:extLst>
              <a:ext uri="{FF2B5EF4-FFF2-40B4-BE49-F238E27FC236}">
                <a16:creationId xmlns:a16="http://schemas.microsoft.com/office/drawing/2014/main" id="{A833F1BC-83A9-0735-AD37-DCEC5854F11C}"/>
              </a:ext>
            </a:extLst>
          </p:cNvPr>
          <p:cNvSpPr>
            <a:spLocks noChangeArrowheads="1"/>
          </p:cNvSpPr>
          <p:nvPr userDrawn="1"/>
        </p:nvSpPr>
        <p:spPr bwMode="auto">
          <a:xfrm>
            <a:off x="152400" y="41148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300">
                <a:effectLst>
                  <a:outerShdw blurRad="38100" dist="38100" dir="2700000" algn="tl">
                    <a:srgbClr val="C0C0C0"/>
                  </a:outerShdw>
                </a:effectLst>
              </a:rPr>
              <a:t>Drugs vs. Herbals</a:t>
            </a:r>
          </a:p>
        </p:txBody>
      </p:sp>
      <p:sp>
        <p:nvSpPr>
          <p:cNvPr id="565292" name="AutoShape 44">
            <a:hlinkClick r:id="rId23" action="ppaction://hlinksldjump" highlightClick="1"/>
            <a:extLst>
              <a:ext uri="{FF2B5EF4-FFF2-40B4-BE49-F238E27FC236}">
                <a16:creationId xmlns:a16="http://schemas.microsoft.com/office/drawing/2014/main" id="{EDE2D4C0-A73C-79EA-717D-D4756D7B7D22}"/>
              </a:ext>
            </a:extLst>
          </p:cNvPr>
          <p:cNvSpPr>
            <a:spLocks noChangeArrowheads="1"/>
          </p:cNvSpPr>
          <p:nvPr userDrawn="1"/>
        </p:nvSpPr>
        <p:spPr bwMode="auto">
          <a:xfrm>
            <a:off x="152400" y="4495800"/>
            <a:ext cx="1752600" cy="5334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Public</a:t>
            </a:r>
          </a:p>
          <a:p>
            <a:pPr algn="ctr" eaLnBrk="1" hangingPunct="1">
              <a:defRPr/>
            </a:pPr>
            <a:r>
              <a:rPr lang="en-US" altLang="en-US" sz="1400">
                <a:effectLst>
                  <a:outerShdw blurRad="38100" dist="38100" dir="2700000" algn="tl">
                    <a:srgbClr val="C0C0C0"/>
                  </a:outerShdw>
                </a:effectLst>
              </a:rPr>
              <a:t>Misconceptions</a:t>
            </a:r>
          </a:p>
        </p:txBody>
      </p:sp>
      <p:sp>
        <p:nvSpPr>
          <p:cNvPr id="565293" name="AutoShape 45">
            <a:hlinkClick r:id="rId24" action="ppaction://hlinksldjump" highlightClick="1"/>
            <a:extLst>
              <a:ext uri="{FF2B5EF4-FFF2-40B4-BE49-F238E27FC236}">
                <a16:creationId xmlns:a16="http://schemas.microsoft.com/office/drawing/2014/main" id="{9659ACAE-87DD-F675-8C10-9FBB74723503}"/>
              </a:ext>
            </a:extLst>
          </p:cNvPr>
          <p:cNvSpPr>
            <a:spLocks noChangeArrowheads="1"/>
          </p:cNvSpPr>
          <p:nvPr userDrawn="1"/>
        </p:nvSpPr>
        <p:spPr bwMode="auto">
          <a:xfrm>
            <a:off x="152400" y="50292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300">
                <a:effectLst>
                  <a:outerShdw blurRad="38100" dist="38100" dir="2700000" algn="tl">
                    <a:srgbClr val="C0C0C0"/>
                  </a:outerShdw>
                </a:effectLst>
              </a:rPr>
              <a:t>Food for Thought</a:t>
            </a:r>
          </a:p>
        </p:txBody>
      </p:sp>
      <p:sp>
        <p:nvSpPr>
          <p:cNvPr id="565294" name="AutoShape 46">
            <a:hlinkClick r:id="rId25" action="ppaction://hlinksldjump" highlightClick="1"/>
            <a:extLst>
              <a:ext uri="{FF2B5EF4-FFF2-40B4-BE49-F238E27FC236}">
                <a16:creationId xmlns:a16="http://schemas.microsoft.com/office/drawing/2014/main" id="{F95F24C8-FEF9-41D4-9EA3-27E60840FFC7}"/>
              </a:ext>
            </a:extLst>
          </p:cNvPr>
          <p:cNvSpPr>
            <a:spLocks noChangeArrowheads="1"/>
          </p:cNvSpPr>
          <p:nvPr userDrawn="1"/>
        </p:nvSpPr>
        <p:spPr bwMode="auto">
          <a:xfrm>
            <a:off x="152400" y="54102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Summary</a:t>
            </a:r>
          </a:p>
        </p:txBody>
      </p:sp>
      <p:sp>
        <p:nvSpPr>
          <p:cNvPr id="565295" name="AutoShape 47">
            <a:hlinkClick r:id="rId26" action="ppaction://hlinksldjump" highlightClick="1"/>
            <a:extLst>
              <a:ext uri="{FF2B5EF4-FFF2-40B4-BE49-F238E27FC236}">
                <a16:creationId xmlns:a16="http://schemas.microsoft.com/office/drawing/2014/main" id="{80EAE14A-189D-DCA5-007A-F5B1AB8D1E37}"/>
              </a:ext>
            </a:extLst>
          </p:cNvPr>
          <p:cNvSpPr>
            <a:spLocks noChangeArrowheads="1"/>
          </p:cNvSpPr>
          <p:nvPr userDrawn="1"/>
        </p:nvSpPr>
        <p:spPr bwMode="auto">
          <a:xfrm>
            <a:off x="152400" y="5791200"/>
            <a:ext cx="1752600" cy="3810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400">
                <a:effectLst>
                  <a:outerShdw blurRad="38100" dist="38100" dir="2700000" algn="tl">
                    <a:srgbClr val="C0C0C0"/>
                  </a:outerShdw>
                </a:effectLst>
              </a:rPr>
              <a:t>References</a:t>
            </a:r>
          </a:p>
        </p:txBody>
      </p:sp>
      <p:grpSp>
        <p:nvGrpSpPr>
          <p:cNvPr id="88085" name="Group 48">
            <a:extLst>
              <a:ext uri="{FF2B5EF4-FFF2-40B4-BE49-F238E27FC236}">
                <a16:creationId xmlns:a16="http://schemas.microsoft.com/office/drawing/2014/main" id="{6F9749DA-8E1E-6553-D65E-97B80C872FB4}"/>
              </a:ext>
            </a:extLst>
          </p:cNvPr>
          <p:cNvGrpSpPr>
            <a:grpSpLocks/>
          </p:cNvGrpSpPr>
          <p:nvPr userDrawn="1"/>
        </p:nvGrpSpPr>
        <p:grpSpPr bwMode="auto">
          <a:xfrm>
            <a:off x="152400" y="120650"/>
            <a:ext cx="2362200" cy="806450"/>
            <a:chOff x="96" y="76"/>
            <a:chExt cx="1488" cy="508"/>
          </a:xfrm>
        </p:grpSpPr>
        <p:sp>
          <p:nvSpPr>
            <p:cNvPr id="15382" name="Text Box 49">
              <a:extLst>
                <a:ext uri="{FF2B5EF4-FFF2-40B4-BE49-F238E27FC236}">
                  <a16:creationId xmlns:a16="http://schemas.microsoft.com/office/drawing/2014/main" id="{41945A64-F4E0-27AE-B356-DB90D71ED7E7}"/>
                </a:ext>
              </a:extLst>
            </p:cNvPr>
            <p:cNvSpPr txBox="1">
              <a:spLocks noChangeArrowheads="1"/>
            </p:cNvSpPr>
            <p:nvPr userDrawn="1"/>
          </p:nvSpPr>
          <p:spPr bwMode="auto">
            <a:xfrm>
              <a:off x="192" y="124"/>
              <a:ext cx="1392" cy="460"/>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Pharmacological</a:t>
              </a:r>
            </a:p>
            <a:p>
              <a:pPr algn="l">
                <a:defRPr/>
              </a:pPr>
              <a:r>
                <a:rPr lang="en-US" altLang="en-US" sz="1400" b="1">
                  <a:solidFill>
                    <a:srgbClr val="9900CC"/>
                  </a:solidFill>
                  <a:latin typeface="Arial" panose="020B0604020202020204" pitchFamily="34" charset="0"/>
                </a:rPr>
                <a:t>      &amp; Clinical Aspects</a:t>
              </a:r>
            </a:p>
            <a:p>
              <a:pPr algn="l">
                <a:defRPr/>
              </a:pPr>
              <a:r>
                <a:rPr lang="en-US" altLang="en-US" sz="1400" b="1">
                  <a:solidFill>
                    <a:srgbClr val="9900CC"/>
                  </a:solidFill>
                  <a:latin typeface="Arial" panose="020B0604020202020204" pitchFamily="34" charset="0"/>
                </a:rPr>
                <a:t>      of  Botanicals</a:t>
              </a:r>
              <a:endParaRPr lang="en-US" altLang="en-US" sz="1400">
                <a:solidFill>
                  <a:schemeClr val="tx1"/>
                </a:solidFill>
                <a:latin typeface="Arial" panose="020B0604020202020204" pitchFamily="34" charset="0"/>
              </a:endParaRPr>
            </a:p>
          </p:txBody>
        </p:sp>
        <p:sp>
          <p:nvSpPr>
            <p:cNvPr id="565298" name="Text Box 50">
              <a:extLst>
                <a:ext uri="{FF2B5EF4-FFF2-40B4-BE49-F238E27FC236}">
                  <a16:creationId xmlns:a16="http://schemas.microsoft.com/office/drawing/2014/main" id="{4F06A56C-06F5-2C4A-360F-584A7B7EA208}"/>
                </a:ext>
              </a:extLst>
            </p:cNvPr>
            <p:cNvSpPr txBox="1">
              <a:spLocks noChangeArrowheads="1"/>
            </p:cNvSpPr>
            <p:nvPr userDrawn="1"/>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7</a:t>
              </a:r>
            </a:p>
          </p:txBody>
        </p:sp>
      </p:grpSp>
    </p:spTree>
  </p:cSld>
  <p:clrMap bg1="lt1" tx1="dk1" bg2="lt2" tx2="dk2" accent1="accent1" accent2="accent2" accent3="accent3" accent4="accent4" accent5="accent5" accent6="accent6" hlink="hlink" folHlink="folHlink"/>
  <p:sldLayoutIdLst>
    <p:sldLayoutId id="2147484118" r:id="rId1"/>
    <p:sldLayoutId id="2147484049" r:id="rId2"/>
    <p:sldLayoutId id="2147484050" r:id="rId3"/>
    <p:sldLayoutId id="2147484051" r:id="rId4"/>
    <p:sldLayoutId id="2147484052" r:id="rId5"/>
    <p:sldLayoutId id="2147484053" r:id="rId6"/>
    <p:sldLayoutId id="2147484054" r:id="rId7"/>
    <p:sldLayoutId id="2147484055" r:id="rId8"/>
    <p:sldLayoutId id="2147484056" r:id="rId9"/>
    <p:sldLayoutId id="2147484057" r:id="rId10"/>
    <p:sldLayoutId id="2147484058" r:id="rId11"/>
    <p:sldLayoutId id="2147484059" r:id="rId12"/>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530EC9B5-4631-B713-8B76-8E45D1EB6C3F}"/>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Essentials</a:t>
            </a:r>
            <a:br>
              <a:rPr lang="en-US" altLang="en-US"/>
            </a:br>
            <a:endParaRPr lang="en-US" altLang="en-US"/>
          </a:p>
        </p:txBody>
      </p:sp>
      <p:sp>
        <p:nvSpPr>
          <p:cNvPr id="101379" name="Rectangle 3">
            <a:extLst>
              <a:ext uri="{FF2B5EF4-FFF2-40B4-BE49-F238E27FC236}">
                <a16:creationId xmlns:a16="http://schemas.microsoft.com/office/drawing/2014/main" id="{57FD11C8-9543-4B46-7CD9-24AEB4F13A9C}"/>
              </a:ext>
            </a:extLst>
          </p:cNvPr>
          <p:cNvSpPr>
            <a:spLocks noGrp="1" noChangeArrowheads="1"/>
          </p:cNvSpPr>
          <p:nvPr>
            <p:ph type="body" idx="1"/>
          </p:nvPr>
        </p:nvSpPr>
        <p:spPr bwMode="auto">
          <a:xfrm>
            <a:off x="457200" y="1600200"/>
            <a:ext cx="82296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64548" name="Rectangle 4">
            <a:extLst>
              <a:ext uri="{FF2B5EF4-FFF2-40B4-BE49-F238E27FC236}">
                <a16:creationId xmlns:a16="http://schemas.microsoft.com/office/drawing/2014/main" id="{E577F2CE-70B3-B773-5D06-70A982A666B0}"/>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effectLst/>
                <a:latin typeface="+mn-lt"/>
              </a:defRPr>
            </a:lvl1pPr>
          </a:lstStyle>
          <a:p>
            <a:pPr>
              <a:defRPr/>
            </a:pPr>
            <a:endParaRPr lang="en-US" altLang="en-US"/>
          </a:p>
        </p:txBody>
      </p:sp>
      <p:sp>
        <p:nvSpPr>
          <p:cNvPr id="364549" name="Rectangle 5">
            <a:extLst>
              <a:ext uri="{FF2B5EF4-FFF2-40B4-BE49-F238E27FC236}">
                <a16:creationId xmlns:a16="http://schemas.microsoft.com/office/drawing/2014/main" id="{941F49F4-C78B-C9FE-245C-7E1B80C0B721}"/>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effectLst/>
                <a:latin typeface="+mn-lt"/>
              </a:defRPr>
            </a:lvl1pPr>
          </a:lstStyle>
          <a:p>
            <a:pPr>
              <a:defRPr/>
            </a:pPr>
            <a:endParaRPr lang="en-US" altLang="en-US"/>
          </a:p>
        </p:txBody>
      </p:sp>
      <p:sp>
        <p:nvSpPr>
          <p:cNvPr id="364550" name="Rectangle 6">
            <a:extLst>
              <a:ext uri="{FF2B5EF4-FFF2-40B4-BE49-F238E27FC236}">
                <a16:creationId xmlns:a16="http://schemas.microsoft.com/office/drawing/2014/main" id="{5DD926B7-C01E-0373-6EAF-4E7F599417B9}"/>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effectLst/>
                <a:latin typeface="+mn-lt"/>
              </a:defRPr>
            </a:lvl1pPr>
          </a:lstStyle>
          <a:p>
            <a:pPr>
              <a:defRPr/>
            </a:pPr>
            <a:fld id="{29FBA48F-ADB1-9D4B-9BFE-EEF5FD0D3CF2}" type="slidenum">
              <a:rPr lang="en-US" altLang="en-US"/>
              <a:pPr>
                <a:defRPr/>
              </a:pPr>
              <a:t>‹#›</a:t>
            </a:fld>
            <a:endParaRPr lang="en-US" altLang="en-US"/>
          </a:p>
        </p:txBody>
      </p:sp>
      <p:pic>
        <p:nvPicPr>
          <p:cNvPr id="101383" name="Picture 7">
            <a:extLst>
              <a:ext uri="{FF2B5EF4-FFF2-40B4-BE49-F238E27FC236}">
                <a16:creationId xmlns:a16="http://schemas.microsoft.com/office/drawing/2014/main" id="{F870A6ED-420E-5E43-7C05-DCD7802D7DFC}"/>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1384" name="Group 37">
            <a:extLst>
              <a:ext uri="{FF2B5EF4-FFF2-40B4-BE49-F238E27FC236}">
                <a16:creationId xmlns:a16="http://schemas.microsoft.com/office/drawing/2014/main" id="{9A0E9951-3B99-0E02-EC86-02D69296A2B6}"/>
              </a:ext>
            </a:extLst>
          </p:cNvPr>
          <p:cNvGrpSpPr>
            <a:grpSpLocks/>
          </p:cNvGrpSpPr>
          <p:nvPr userDrawn="1"/>
        </p:nvGrpSpPr>
        <p:grpSpPr bwMode="auto">
          <a:xfrm>
            <a:off x="381000" y="6400800"/>
            <a:ext cx="1066800" cy="304800"/>
            <a:chOff x="240" y="4032"/>
            <a:chExt cx="672" cy="192"/>
          </a:xfrm>
        </p:grpSpPr>
        <p:sp>
          <p:nvSpPr>
            <p:cNvPr id="364582" name="AutoShape 38">
              <a:hlinkClick r:id="rId14" action="ppaction://hlinksldjump" highlightClick="1"/>
              <a:extLst>
                <a:ext uri="{FF2B5EF4-FFF2-40B4-BE49-F238E27FC236}">
                  <a16:creationId xmlns:a16="http://schemas.microsoft.com/office/drawing/2014/main" id="{41B6F1CA-E0E5-25FC-03CD-9A5C2AD42EE8}"/>
                </a:ext>
              </a:extLst>
            </p:cNvPr>
            <p:cNvSpPr>
              <a:spLocks noChangeArrowheads="1"/>
            </p:cNvSpPr>
            <p:nvPr userDrawn="1"/>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01412" name="WordArt 39">
              <a:hlinkClick r:id="rId14" action="ppaction://hlinksldjump"/>
              <a:extLst>
                <a:ext uri="{FF2B5EF4-FFF2-40B4-BE49-F238E27FC236}">
                  <a16:creationId xmlns:a16="http://schemas.microsoft.com/office/drawing/2014/main" id="{A862DE61-2C13-B207-E6A9-182FD101A4AC}"/>
                </a:ext>
              </a:extLst>
            </p:cNvPr>
            <p:cNvSpPr>
              <a:spLocks noChangeArrowheads="1" noChangeShapeType="1" noTextEdit="1"/>
            </p:cNvSpPr>
            <p:nvPr userDrawn="1"/>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01385" name="Group 42">
            <a:extLst>
              <a:ext uri="{FF2B5EF4-FFF2-40B4-BE49-F238E27FC236}">
                <a16:creationId xmlns:a16="http://schemas.microsoft.com/office/drawing/2014/main" id="{A0D0E074-E61A-27C0-E105-54B486A19EE0}"/>
              </a:ext>
            </a:extLst>
          </p:cNvPr>
          <p:cNvGrpSpPr>
            <a:grpSpLocks/>
          </p:cNvGrpSpPr>
          <p:nvPr userDrawn="1"/>
        </p:nvGrpSpPr>
        <p:grpSpPr bwMode="auto">
          <a:xfrm>
            <a:off x="152400" y="120650"/>
            <a:ext cx="2362200" cy="641350"/>
            <a:chOff x="96" y="76"/>
            <a:chExt cx="1488" cy="404"/>
          </a:xfrm>
        </p:grpSpPr>
        <p:sp>
          <p:nvSpPr>
            <p:cNvPr id="17441" name="Text Box 43">
              <a:extLst>
                <a:ext uri="{FF2B5EF4-FFF2-40B4-BE49-F238E27FC236}">
                  <a16:creationId xmlns:a16="http://schemas.microsoft.com/office/drawing/2014/main" id="{711FD78B-5134-FE71-22D0-0A3246226538}"/>
                </a:ext>
              </a:extLst>
            </p:cNvPr>
            <p:cNvSpPr txBox="1">
              <a:spLocks noChangeArrowheads="1"/>
            </p:cNvSpPr>
            <p:nvPr userDrawn="1"/>
          </p:nvSpPr>
          <p:spPr bwMode="auto">
            <a:xfrm>
              <a:off x="192" y="124"/>
              <a:ext cx="1392" cy="326"/>
            </a:xfrm>
            <a:prstGeom prst="rect">
              <a:avLst/>
            </a:prstGeom>
            <a:noFill/>
            <a:ln>
              <a:noFill/>
            </a:ln>
            <a:effectLst/>
          </p:spPr>
          <p:txBody>
            <a:bodyPr>
              <a:spAutoFit/>
            </a:bodyPr>
            <a:lstStyle>
              <a:lvl1pPr algn="ctr">
                <a:defRPr sz="1600">
                  <a:solidFill>
                    <a:schemeClr val="accent2"/>
                  </a:solidFill>
                  <a:latin typeface="Arial Black" panose="020B0604020202020204" pitchFamily="34" charset="0"/>
                </a:defRPr>
              </a:lvl1pPr>
              <a:lvl2pPr marL="742950" indent="-285750" algn="ctr">
                <a:defRPr sz="1600">
                  <a:solidFill>
                    <a:schemeClr val="accent2"/>
                  </a:solidFill>
                  <a:latin typeface="Arial Black" panose="020B0604020202020204" pitchFamily="34" charset="0"/>
                </a:defRPr>
              </a:lvl2pPr>
              <a:lvl3pPr marL="1143000" indent="-228600" algn="ctr">
                <a:defRPr sz="1600">
                  <a:solidFill>
                    <a:schemeClr val="accent2"/>
                  </a:solidFill>
                  <a:latin typeface="Arial Black" panose="020B0604020202020204" pitchFamily="34" charset="0"/>
                </a:defRPr>
              </a:lvl3pPr>
              <a:lvl4pPr marL="1600200" indent="-228600" algn="ctr">
                <a:defRPr sz="1600">
                  <a:solidFill>
                    <a:schemeClr val="accent2"/>
                  </a:solidFill>
                  <a:latin typeface="Arial Black" panose="020B0604020202020204" pitchFamily="34" charset="0"/>
                </a:defRPr>
              </a:lvl4pPr>
              <a:lvl5pPr marL="2057400" indent="-228600" algn="ctr">
                <a:defRPr sz="1600">
                  <a:solidFill>
                    <a:schemeClr val="accent2"/>
                  </a:solidFill>
                  <a:latin typeface="Arial Black" panose="020B0604020202020204" pitchFamily="34" charset="0"/>
                </a:defRPr>
              </a:lvl5pPr>
              <a:lvl6pPr marL="2514600" indent="-228600" algn="ctr" eaLnBrk="0" fontAlgn="base" hangingPunct="0">
                <a:spcBef>
                  <a:spcPct val="0"/>
                </a:spcBef>
                <a:spcAft>
                  <a:spcPct val="0"/>
                </a:spcAft>
                <a:defRPr sz="1600">
                  <a:solidFill>
                    <a:schemeClr val="accent2"/>
                  </a:solidFill>
                  <a:latin typeface="Arial Black" panose="020B0604020202020204" pitchFamily="34" charset="0"/>
                </a:defRPr>
              </a:lvl6pPr>
              <a:lvl7pPr marL="2971800" indent="-228600" algn="ctr" eaLnBrk="0" fontAlgn="base" hangingPunct="0">
                <a:spcBef>
                  <a:spcPct val="0"/>
                </a:spcBef>
                <a:spcAft>
                  <a:spcPct val="0"/>
                </a:spcAft>
                <a:defRPr sz="1600">
                  <a:solidFill>
                    <a:schemeClr val="accent2"/>
                  </a:solidFill>
                  <a:latin typeface="Arial Black" panose="020B0604020202020204" pitchFamily="34" charset="0"/>
                </a:defRPr>
              </a:lvl7pPr>
              <a:lvl8pPr marL="3429000" indent="-228600" algn="ctr" eaLnBrk="0" fontAlgn="base" hangingPunct="0">
                <a:spcBef>
                  <a:spcPct val="0"/>
                </a:spcBef>
                <a:spcAft>
                  <a:spcPct val="0"/>
                </a:spcAft>
                <a:defRPr sz="1600">
                  <a:solidFill>
                    <a:schemeClr val="accent2"/>
                  </a:solidFill>
                  <a:latin typeface="Arial Black" panose="020B0604020202020204" pitchFamily="34" charset="0"/>
                </a:defRPr>
              </a:lvl8pPr>
              <a:lvl9pPr marL="3886200" indent="-228600" algn="ctr" eaLnBrk="0" fontAlgn="base" hangingPunct="0">
                <a:spcBef>
                  <a:spcPct val="0"/>
                </a:spcBef>
                <a:spcAft>
                  <a:spcPct val="0"/>
                </a:spcAft>
                <a:defRPr sz="1600">
                  <a:solidFill>
                    <a:schemeClr val="accent2"/>
                  </a:solidFill>
                  <a:latin typeface="Arial Black" panose="020B0604020202020204" pitchFamily="34" charset="0"/>
                </a:defRPr>
              </a:lvl9pPr>
            </a:lstStyle>
            <a:p>
              <a:pPr algn="l">
                <a:defRPr/>
              </a:pPr>
              <a:r>
                <a:rPr lang="en-US" altLang="en-US" sz="1400" b="1">
                  <a:solidFill>
                    <a:srgbClr val="9900CC"/>
                  </a:solidFill>
                  <a:latin typeface="Arial" panose="020B0604020202020204" pitchFamily="34" charset="0"/>
                </a:rPr>
                <a:t>      Botanical &amp; Herbal</a:t>
              </a:r>
            </a:p>
            <a:p>
              <a:pPr algn="l">
                <a:defRPr/>
              </a:pPr>
              <a:r>
                <a:rPr lang="en-US" altLang="en-US" sz="1400" b="1">
                  <a:solidFill>
                    <a:srgbClr val="9900CC"/>
                  </a:solidFill>
                  <a:latin typeface="Arial" panose="020B0604020202020204" pitchFamily="34" charset="0"/>
                </a:rPr>
                <a:t>      Medicines</a:t>
              </a:r>
              <a:endParaRPr lang="en-US" altLang="en-US" sz="1400">
                <a:solidFill>
                  <a:schemeClr val="tx1"/>
                </a:solidFill>
                <a:latin typeface="Arial" panose="020B0604020202020204" pitchFamily="34" charset="0"/>
              </a:endParaRPr>
            </a:p>
          </p:txBody>
        </p:sp>
        <p:sp>
          <p:nvSpPr>
            <p:cNvPr id="364588" name="Text Box 44">
              <a:extLst>
                <a:ext uri="{FF2B5EF4-FFF2-40B4-BE49-F238E27FC236}">
                  <a16:creationId xmlns:a16="http://schemas.microsoft.com/office/drawing/2014/main" id="{7FC9877C-3383-ED96-72F7-384E783BDB9E}"/>
                </a:ext>
              </a:extLst>
            </p:cNvPr>
            <p:cNvSpPr txBox="1">
              <a:spLocks noChangeArrowheads="1"/>
            </p:cNvSpPr>
            <p:nvPr userDrawn="1"/>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
        <p:nvSpPr>
          <p:cNvPr id="364616" name="AutoShape 72">
            <a:hlinkClick r:id="rId15" action="ppaction://hlinksldjump" highlightClick="1"/>
            <a:extLst>
              <a:ext uri="{FF2B5EF4-FFF2-40B4-BE49-F238E27FC236}">
                <a16:creationId xmlns:a16="http://schemas.microsoft.com/office/drawing/2014/main" id="{7CF6BDB4-6592-67D3-D54D-7DE0316E20BE}"/>
              </a:ext>
            </a:extLst>
          </p:cNvPr>
          <p:cNvSpPr>
            <a:spLocks noChangeArrowheads="1"/>
          </p:cNvSpPr>
          <p:nvPr userDrawn="1"/>
        </p:nvSpPr>
        <p:spPr bwMode="auto">
          <a:xfrm>
            <a:off x="152400" y="5181600"/>
            <a:ext cx="1752600" cy="228600"/>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Soy</a:t>
            </a:r>
          </a:p>
        </p:txBody>
      </p:sp>
      <p:grpSp>
        <p:nvGrpSpPr>
          <p:cNvPr id="101387" name="Group 90">
            <a:extLst>
              <a:ext uri="{FF2B5EF4-FFF2-40B4-BE49-F238E27FC236}">
                <a16:creationId xmlns:a16="http://schemas.microsoft.com/office/drawing/2014/main" id="{C9CB55A0-3EB9-D0FC-C335-485CD3820FD9}"/>
              </a:ext>
            </a:extLst>
          </p:cNvPr>
          <p:cNvGrpSpPr>
            <a:grpSpLocks/>
          </p:cNvGrpSpPr>
          <p:nvPr userDrawn="1"/>
        </p:nvGrpSpPr>
        <p:grpSpPr bwMode="auto">
          <a:xfrm>
            <a:off x="152400" y="1295400"/>
            <a:ext cx="1752600" cy="5029200"/>
            <a:chOff x="96" y="816"/>
            <a:chExt cx="1104" cy="3168"/>
          </a:xfrm>
        </p:grpSpPr>
        <p:sp>
          <p:nvSpPr>
            <p:cNvPr id="364584" name="AutoShape 40">
              <a:hlinkClick r:id="rId16" action="ppaction://hlinksldjump" highlightClick="1"/>
              <a:extLst>
                <a:ext uri="{FF2B5EF4-FFF2-40B4-BE49-F238E27FC236}">
                  <a16:creationId xmlns:a16="http://schemas.microsoft.com/office/drawing/2014/main" id="{B959726A-6075-C03B-9218-89D146F531B9}"/>
                </a:ext>
              </a:extLst>
            </p:cNvPr>
            <p:cNvSpPr>
              <a:spLocks noChangeArrowheads="1"/>
            </p:cNvSpPr>
            <p:nvPr userDrawn="1"/>
          </p:nvSpPr>
          <p:spPr bwMode="auto">
            <a:xfrm>
              <a:off x="96" y="81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Objectives</a:t>
              </a:r>
            </a:p>
          </p:txBody>
        </p:sp>
        <p:sp>
          <p:nvSpPr>
            <p:cNvPr id="364612" name="AutoShape 68">
              <a:hlinkClick r:id="rId17" action="ppaction://hlinksldjump" highlightClick="1"/>
              <a:extLst>
                <a:ext uri="{FF2B5EF4-FFF2-40B4-BE49-F238E27FC236}">
                  <a16:creationId xmlns:a16="http://schemas.microsoft.com/office/drawing/2014/main" id="{A8E48722-F34B-414E-C8E8-E6C94A7A58AF}"/>
                </a:ext>
              </a:extLst>
            </p:cNvPr>
            <p:cNvSpPr>
              <a:spLocks noChangeArrowheads="1"/>
            </p:cNvSpPr>
            <p:nvPr userDrawn="1"/>
          </p:nvSpPr>
          <p:spPr bwMode="auto">
            <a:xfrm>
              <a:off x="96" y="1248"/>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Black Cohosh</a:t>
              </a:r>
            </a:p>
          </p:txBody>
        </p:sp>
        <p:sp>
          <p:nvSpPr>
            <p:cNvPr id="364613" name="AutoShape 69">
              <a:hlinkClick r:id="rId18" action="ppaction://hlinksldjump" highlightClick="1"/>
              <a:extLst>
                <a:ext uri="{FF2B5EF4-FFF2-40B4-BE49-F238E27FC236}">
                  <a16:creationId xmlns:a16="http://schemas.microsoft.com/office/drawing/2014/main" id="{1E0957BC-86D8-6B6E-AFDB-A50C426034B5}"/>
                </a:ext>
              </a:extLst>
            </p:cNvPr>
            <p:cNvSpPr>
              <a:spLocks noChangeArrowheads="1"/>
            </p:cNvSpPr>
            <p:nvPr userDrawn="1"/>
          </p:nvSpPr>
          <p:spPr bwMode="auto">
            <a:xfrm>
              <a:off x="96" y="96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Introduction</a:t>
              </a:r>
            </a:p>
          </p:txBody>
        </p:sp>
        <p:sp>
          <p:nvSpPr>
            <p:cNvPr id="364614" name="AutoShape 70">
              <a:hlinkClick r:id="rId19" action="ppaction://hlinksldjump" highlightClick="1"/>
              <a:extLst>
                <a:ext uri="{FF2B5EF4-FFF2-40B4-BE49-F238E27FC236}">
                  <a16:creationId xmlns:a16="http://schemas.microsoft.com/office/drawing/2014/main" id="{3262E855-1768-54E3-4131-E69E127DA4D6}"/>
                </a:ext>
              </a:extLst>
            </p:cNvPr>
            <p:cNvSpPr>
              <a:spLocks noChangeArrowheads="1"/>
            </p:cNvSpPr>
            <p:nvPr userDrawn="1"/>
          </p:nvSpPr>
          <p:spPr bwMode="auto">
            <a:xfrm>
              <a:off x="96" y="1104"/>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Bilberry</a:t>
              </a:r>
            </a:p>
          </p:txBody>
        </p:sp>
        <p:sp>
          <p:nvSpPr>
            <p:cNvPr id="364615" name="AutoShape 71">
              <a:hlinkClick r:id="rId20" action="ppaction://hlinksldjump" highlightClick="1"/>
              <a:extLst>
                <a:ext uri="{FF2B5EF4-FFF2-40B4-BE49-F238E27FC236}">
                  <a16:creationId xmlns:a16="http://schemas.microsoft.com/office/drawing/2014/main" id="{4DBAC56E-1F33-B063-49EC-414CBD324B5A}"/>
                </a:ext>
              </a:extLst>
            </p:cNvPr>
            <p:cNvSpPr>
              <a:spLocks noChangeArrowheads="1"/>
            </p:cNvSpPr>
            <p:nvPr userDrawn="1"/>
          </p:nvSpPr>
          <p:spPr bwMode="auto">
            <a:xfrm>
              <a:off x="96" y="312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Saw Palmetto</a:t>
              </a:r>
            </a:p>
          </p:txBody>
        </p:sp>
        <p:sp>
          <p:nvSpPr>
            <p:cNvPr id="364617" name="AutoShape 73">
              <a:hlinkClick r:id="rId21" action="ppaction://hlinksldjump" highlightClick="1"/>
              <a:extLst>
                <a:ext uri="{FF2B5EF4-FFF2-40B4-BE49-F238E27FC236}">
                  <a16:creationId xmlns:a16="http://schemas.microsoft.com/office/drawing/2014/main" id="{5BAAA6B8-346F-F0CD-7B7A-8C340D872FCB}"/>
                </a:ext>
              </a:extLst>
            </p:cNvPr>
            <p:cNvSpPr>
              <a:spLocks noChangeArrowheads="1"/>
            </p:cNvSpPr>
            <p:nvPr userDrawn="1"/>
          </p:nvSpPr>
          <p:spPr bwMode="auto">
            <a:xfrm>
              <a:off x="96" y="1392"/>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Echinacea</a:t>
              </a:r>
            </a:p>
          </p:txBody>
        </p:sp>
        <p:sp>
          <p:nvSpPr>
            <p:cNvPr id="364618" name="AutoShape 74">
              <a:hlinkClick r:id="rId22" action="ppaction://hlinksldjump" highlightClick="1"/>
              <a:extLst>
                <a:ext uri="{FF2B5EF4-FFF2-40B4-BE49-F238E27FC236}">
                  <a16:creationId xmlns:a16="http://schemas.microsoft.com/office/drawing/2014/main" id="{8E8C9FC1-436E-EC3D-1D0F-E6938B313FA7}"/>
                </a:ext>
              </a:extLst>
            </p:cNvPr>
            <p:cNvSpPr>
              <a:spLocks noChangeArrowheads="1"/>
            </p:cNvSpPr>
            <p:nvPr userDrawn="1"/>
          </p:nvSpPr>
          <p:spPr bwMode="auto">
            <a:xfrm>
              <a:off x="96" y="153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Evening Primrose</a:t>
              </a:r>
            </a:p>
          </p:txBody>
        </p:sp>
        <p:sp>
          <p:nvSpPr>
            <p:cNvPr id="364619" name="AutoShape 75">
              <a:hlinkClick r:id="rId23" action="ppaction://hlinksldjump" highlightClick="1"/>
              <a:extLst>
                <a:ext uri="{FF2B5EF4-FFF2-40B4-BE49-F238E27FC236}">
                  <a16:creationId xmlns:a16="http://schemas.microsoft.com/office/drawing/2014/main" id="{959A33B0-1EF4-A454-3953-2D34B728E97A}"/>
                </a:ext>
              </a:extLst>
            </p:cNvPr>
            <p:cNvSpPr>
              <a:spLocks noChangeArrowheads="1"/>
            </p:cNvSpPr>
            <p:nvPr userDrawn="1"/>
          </p:nvSpPr>
          <p:spPr bwMode="auto">
            <a:xfrm>
              <a:off x="96" y="168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Feverfew</a:t>
              </a:r>
            </a:p>
          </p:txBody>
        </p:sp>
        <p:sp>
          <p:nvSpPr>
            <p:cNvPr id="364620" name="AutoShape 76">
              <a:hlinkClick r:id="rId24" action="ppaction://hlinksldjump" highlightClick="1"/>
              <a:extLst>
                <a:ext uri="{FF2B5EF4-FFF2-40B4-BE49-F238E27FC236}">
                  <a16:creationId xmlns:a16="http://schemas.microsoft.com/office/drawing/2014/main" id="{2A71CD06-F816-D612-0888-172415838062}"/>
                </a:ext>
              </a:extLst>
            </p:cNvPr>
            <p:cNvSpPr>
              <a:spLocks noChangeArrowheads="1"/>
            </p:cNvSpPr>
            <p:nvPr userDrawn="1"/>
          </p:nvSpPr>
          <p:spPr bwMode="auto">
            <a:xfrm>
              <a:off x="96" y="1824"/>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Garlic</a:t>
              </a:r>
            </a:p>
          </p:txBody>
        </p:sp>
        <p:sp>
          <p:nvSpPr>
            <p:cNvPr id="364621" name="AutoShape 77">
              <a:hlinkClick r:id="rId25" action="ppaction://hlinksldjump" highlightClick="1"/>
              <a:extLst>
                <a:ext uri="{FF2B5EF4-FFF2-40B4-BE49-F238E27FC236}">
                  <a16:creationId xmlns:a16="http://schemas.microsoft.com/office/drawing/2014/main" id="{E7AD43C2-327F-D1AF-3CE8-007469E540B0}"/>
                </a:ext>
              </a:extLst>
            </p:cNvPr>
            <p:cNvSpPr>
              <a:spLocks noChangeArrowheads="1"/>
            </p:cNvSpPr>
            <p:nvPr userDrawn="1"/>
          </p:nvSpPr>
          <p:spPr bwMode="auto">
            <a:xfrm>
              <a:off x="96" y="1968"/>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Ginger</a:t>
              </a:r>
            </a:p>
          </p:txBody>
        </p:sp>
        <p:sp>
          <p:nvSpPr>
            <p:cNvPr id="364622" name="AutoShape 78">
              <a:hlinkClick r:id="rId26" action="ppaction://hlinksldjump" highlightClick="1"/>
              <a:extLst>
                <a:ext uri="{FF2B5EF4-FFF2-40B4-BE49-F238E27FC236}">
                  <a16:creationId xmlns:a16="http://schemas.microsoft.com/office/drawing/2014/main" id="{51CF88B0-986C-97EE-2F2C-4026FA22EEA8}"/>
                </a:ext>
              </a:extLst>
            </p:cNvPr>
            <p:cNvSpPr>
              <a:spLocks noChangeArrowheads="1"/>
            </p:cNvSpPr>
            <p:nvPr userDrawn="1"/>
          </p:nvSpPr>
          <p:spPr bwMode="auto">
            <a:xfrm>
              <a:off x="96" y="2112"/>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Ginkgo Biloba</a:t>
              </a:r>
            </a:p>
          </p:txBody>
        </p:sp>
        <p:sp>
          <p:nvSpPr>
            <p:cNvPr id="364623" name="AutoShape 79">
              <a:hlinkClick r:id="rId27" action="ppaction://hlinksldjump" highlightClick="1"/>
              <a:extLst>
                <a:ext uri="{FF2B5EF4-FFF2-40B4-BE49-F238E27FC236}">
                  <a16:creationId xmlns:a16="http://schemas.microsoft.com/office/drawing/2014/main" id="{87B9E31B-9860-7B32-82ED-A1A30590155A}"/>
                </a:ext>
              </a:extLst>
            </p:cNvPr>
            <p:cNvSpPr>
              <a:spLocks noChangeArrowheads="1"/>
            </p:cNvSpPr>
            <p:nvPr userDrawn="1"/>
          </p:nvSpPr>
          <p:spPr bwMode="auto">
            <a:xfrm>
              <a:off x="96" y="225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Ginseng</a:t>
              </a:r>
            </a:p>
          </p:txBody>
        </p:sp>
        <p:sp>
          <p:nvSpPr>
            <p:cNvPr id="364624" name="AutoShape 80">
              <a:hlinkClick r:id="rId28" action="ppaction://hlinksldjump" highlightClick="1"/>
              <a:extLst>
                <a:ext uri="{FF2B5EF4-FFF2-40B4-BE49-F238E27FC236}">
                  <a16:creationId xmlns:a16="http://schemas.microsoft.com/office/drawing/2014/main" id="{3DEF21E4-B93E-7539-B51D-293CCCD2E7CB}"/>
                </a:ext>
              </a:extLst>
            </p:cNvPr>
            <p:cNvSpPr>
              <a:spLocks noChangeArrowheads="1"/>
            </p:cNvSpPr>
            <p:nvPr userDrawn="1"/>
          </p:nvSpPr>
          <p:spPr bwMode="auto">
            <a:xfrm>
              <a:off x="96" y="240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Grape Seed</a:t>
              </a:r>
            </a:p>
          </p:txBody>
        </p:sp>
        <p:sp>
          <p:nvSpPr>
            <p:cNvPr id="364625" name="AutoShape 81">
              <a:hlinkClick r:id="rId29" action="ppaction://hlinksldjump" highlightClick="1"/>
              <a:extLst>
                <a:ext uri="{FF2B5EF4-FFF2-40B4-BE49-F238E27FC236}">
                  <a16:creationId xmlns:a16="http://schemas.microsoft.com/office/drawing/2014/main" id="{0621FCBA-813B-B4E9-E49A-0A13CF397EC0}"/>
                </a:ext>
              </a:extLst>
            </p:cNvPr>
            <p:cNvSpPr>
              <a:spLocks noChangeArrowheads="1"/>
            </p:cNvSpPr>
            <p:nvPr userDrawn="1"/>
          </p:nvSpPr>
          <p:spPr bwMode="auto">
            <a:xfrm>
              <a:off x="96" y="2544"/>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Green Tea</a:t>
              </a:r>
            </a:p>
          </p:txBody>
        </p:sp>
        <p:sp>
          <p:nvSpPr>
            <p:cNvPr id="364626" name="AutoShape 82">
              <a:hlinkClick r:id="rId30" action="ppaction://hlinksldjump" highlightClick="1"/>
              <a:extLst>
                <a:ext uri="{FF2B5EF4-FFF2-40B4-BE49-F238E27FC236}">
                  <a16:creationId xmlns:a16="http://schemas.microsoft.com/office/drawing/2014/main" id="{B0BB2C32-EF0D-A14A-E918-6F48E29F4A99}"/>
                </a:ext>
              </a:extLst>
            </p:cNvPr>
            <p:cNvSpPr>
              <a:spLocks noChangeArrowheads="1"/>
            </p:cNvSpPr>
            <p:nvPr userDrawn="1"/>
          </p:nvSpPr>
          <p:spPr bwMode="auto">
            <a:xfrm>
              <a:off x="96" y="2688"/>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Hawthorn</a:t>
              </a:r>
            </a:p>
          </p:txBody>
        </p:sp>
        <p:sp>
          <p:nvSpPr>
            <p:cNvPr id="364627" name="AutoShape 83">
              <a:hlinkClick r:id="rId31" action="ppaction://hlinksldjump" highlightClick="1"/>
              <a:extLst>
                <a:ext uri="{FF2B5EF4-FFF2-40B4-BE49-F238E27FC236}">
                  <a16:creationId xmlns:a16="http://schemas.microsoft.com/office/drawing/2014/main" id="{2B695EF2-65FA-28DA-86D9-5B582EFFCD8F}"/>
                </a:ext>
              </a:extLst>
            </p:cNvPr>
            <p:cNvSpPr>
              <a:spLocks noChangeArrowheads="1"/>
            </p:cNvSpPr>
            <p:nvPr userDrawn="1"/>
          </p:nvSpPr>
          <p:spPr bwMode="auto">
            <a:xfrm>
              <a:off x="96" y="2832"/>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Kava Kava</a:t>
              </a:r>
            </a:p>
          </p:txBody>
        </p:sp>
        <p:sp>
          <p:nvSpPr>
            <p:cNvPr id="364628" name="AutoShape 84">
              <a:hlinkClick r:id="rId32" action="ppaction://hlinksldjump" highlightClick="1"/>
              <a:extLst>
                <a:ext uri="{FF2B5EF4-FFF2-40B4-BE49-F238E27FC236}">
                  <a16:creationId xmlns:a16="http://schemas.microsoft.com/office/drawing/2014/main" id="{24B2D1E8-4433-F8B0-CD1A-19FB0AE4D7F7}"/>
                </a:ext>
              </a:extLst>
            </p:cNvPr>
            <p:cNvSpPr>
              <a:spLocks noChangeArrowheads="1"/>
            </p:cNvSpPr>
            <p:nvPr userDrawn="1"/>
          </p:nvSpPr>
          <p:spPr bwMode="auto">
            <a:xfrm>
              <a:off x="96" y="297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Milk Thistle</a:t>
              </a:r>
            </a:p>
          </p:txBody>
        </p:sp>
        <p:sp>
          <p:nvSpPr>
            <p:cNvPr id="364629" name="AutoShape 85">
              <a:hlinkClick r:id="rId33" action="ppaction://hlinksldjump" highlightClick="1"/>
              <a:extLst>
                <a:ext uri="{FF2B5EF4-FFF2-40B4-BE49-F238E27FC236}">
                  <a16:creationId xmlns:a16="http://schemas.microsoft.com/office/drawing/2014/main" id="{F36A23A0-0FE7-DAFE-EBD4-401A71DDA84D}"/>
                </a:ext>
              </a:extLst>
            </p:cNvPr>
            <p:cNvSpPr>
              <a:spLocks noChangeArrowheads="1"/>
            </p:cNvSpPr>
            <p:nvPr userDrawn="1"/>
          </p:nvSpPr>
          <p:spPr bwMode="auto">
            <a:xfrm>
              <a:off x="96" y="3696"/>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Yohimbe</a:t>
              </a:r>
            </a:p>
          </p:txBody>
        </p:sp>
        <p:sp>
          <p:nvSpPr>
            <p:cNvPr id="364630" name="AutoShape 86">
              <a:hlinkClick r:id="rId34" action="ppaction://hlinksldjump" highlightClick="1"/>
              <a:extLst>
                <a:ext uri="{FF2B5EF4-FFF2-40B4-BE49-F238E27FC236}">
                  <a16:creationId xmlns:a16="http://schemas.microsoft.com/office/drawing/2014/main" id="{6AF91498-944C-6A7C-E749-F7253DEE6E2E}"/>
                </a:ext>
              </a:extLst>
            </p:cNvPr>
            <p:cNvSpPr>
              <a:spLocks noChangeArrowheads="1"/>
            </p:cNvSpPr>
            <p:nvPr userDrawn="1"/>
          </p:nvSpPr>
          <p:spPr bwMode="auto">
            <a:xfrm>
              <a:off x="96" y="3408"/>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St. John’s Wort</a:t>
              </a:r>
            </a:p>
          </p:txBody>
        </p:sp>
        <p:sp>
          <p:nvSpPr>
            <p:cNvPr id="364631" name="AutoShape 87">
              <a:hlinkClick r:id="rId35" action="ppaction://hlinksldjump" highlightClick="1"/>
              <a:extLst>
                <a:ext uri="{FF2B5EF4-FFF2-40B4-BE49-F238E27FC236}">
                  <a16:creationId xmlns:a16="http://schemas.microsoft.com/office/drawing/2014/main" id="{D3A2BEB0-2A6A-EBF3-60E7-FF0D2B426B82}"/>
                </a:ext>
              </a:extLst>
            </p:cNvPr>
            <p:cNvSpPr>
              <a:spLocks noChangeArrowheads="1"/>
            </p:cNvSpPr>
            <p:nvPr userDrawn="1"/>
          </p:nvSpPr>
          <p:spPr bwMode="auto">
            <a:xfrm>
              <a:off x="96" y="3552"/>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Valerian</a:t>
              </a:r>
            </a:p>
          </p:txBody>
        </p:sp>
        <p:sp>
          <p:nvSpPr>
            <p:cNvPr id="364632" name="AutoShape 88">
              <a:hlinkClick r:id="rId36" action="ppaction://hlinksldjump" highlightClick="1"/>
              <a:extLst>
                <a:ext uri="{FF2B5EF4-FFF2-40B4-BE49-F238E27FC236}">
                  <a16:creationId xmlns:a16="http://schemas.microsoft.com/office/drawing/2014/main" id="{089CB9AF-A732-825D-76DC-B8501FECAE52}"/>
                </a:ext>
              </a:extLst>
            </p:cNvPr>
            <p:cNvSpPr>
              <a:spLocks noChangeArrowheads="1"/>
            </p:cNvSpPr>
            <p:nvPr userDrawn="1"/>
          </p:nvSpPr>
          <p:spPr bwMode="auto">
            <a:xfrm>
              <a:off x="96" y="3840"/>
              <a:ext cx="1104" cy="144"/>
            </a:xfrm>
            <a:prstGeom prst="actionButtonBlank">
              <a:avLst/>
            </a:prstGeom>
            <a:solidFill>
              <a:schemeClr val="bg1">
                <a:alpha val="25000"/>
              </a:schemeClr>
            </a:solidFill>
            <a:ln>
              <a:noFill/>
            </a:ln>
            <a:effectLst/>
          </p:spPr>
          <p:txBody>
            <a:bodyPr wrap="none" anchor="ctr"/>
            <a:lstStyle/>
            <a:p>
              <a:pPr algn="ctr" eaLnBrk="1" hangingPunct="1">
                <a:defRPr/>
              </a:pPr>
              <a:r>
                <a:rPr lang="en-US" altLang="en-US" sz="1200">
                  <a:effectLst>
                    <a:outerShdw blurRad="38100" dist="38100" dir="2700000" algn="tl">
                      <a:srgbClr val="C0C0C0"/>
                    </a:outerShdw>
                  </a:effectLst>
                </a:rPr>
                <a:t>General References</a:t>
              </a:r>
            </a:p>
          </p:txBody>
        </p:sp>
      </p:grpSp>
    </p:spTree>
  </p:cSld>
  <p:clrMap bg1="lt1" tx1="dk1" bg2="lt2" tx2="dk2" accent1="accent1" accent2="accent2" accent3="accent3" accent4="accent4" accent5="accent5" accent6="accent6" hlink="hlink" folHlink="folHlink"/>
  <p:sldLayoutIdLst>
    <p:sldLayoutId id="2147484119" r:id="rId1"/>
    <p:sldLayoutId id="2147484060" r:id="rId2"/>
    <p:sldLayoutId id="2147484061" r:id="rId3"/>
    <p:sldLayoutId id="2147484062" r:id="rId4"/>
    <p:sldLayoutId id="2147484063" r:id="rId5"/>
    <p:sldLayoutId id="2147484064" r:id="rId6"/>
    <p:sldLayoutId id="2147484065" r:id="rId7"/>
    <p:sldLayoutId id="2147484066" r:id="rId8"/>
    <p:sldLayoutId id="2147484067" r:id="rId9"/>
    <p:sldLayoutId id="2147484068" r:id="rId10"/>
    <p:sldLayoutId id="2147484069" r:id="rId11"/>
  </p:sldLayoutIdLst>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Arial" panose="020B0604020202020204" pitchFamily="34" charset="0"/>
        </a:defRPr>
      </a:lvl2pPr>
      <a:lvl3pPr algn="l" rtl="0" eaLnBrk="0" fontAlgn="base" hangingPunct="0">
        <a:spcBef>
          <a:spcPct val="0"/>
        </a:spcBef>
        <a:spcAft>
          <a:spcPct val="0"/>
        </a:spcAft>
        <a:defRPr sz="3200">
          <a:solidFill>
            <a:schemeClr val="tx2"/>
          </a:solidFill>
          <a:latin typeface="Arial" panose="020B0604020202020204" pitchFamily="34" charset="0"/>
        </a:defRPr>
      </a:lvl3pPr>
      <a:lvl4pPr algn="l" rtl="0" eaLnBrk="0" fontAlgn="base" hangingPunct="0">
        <a:spcBef>
          <a:spcPct val="0"/>
        </a:spcBef>
        <a:spcAft>
          <a:spcPct val="0"/>
        </a:spcAft>
        <a:defRPr sz="3200">
          <a:solidFill>
            <a:schemeClr val="tx2"/>
          </a:solidFill>
          <a:latin typeface="Arial" panose="020B0604020202020204" pitchFamily="34" charset="0"/>
        </a:defRPr>
      </a:lvl4pPr>
      <a:lvl5pPr algn="l" rtl="0" eaLnBrk="0" fontAlgn="base" hangingPunct="0">
        <a:spcBef>
          <a:spcPct val="0"/>
        </a:spcBef>
        <a:spcAft>
          <a:spcPct val="0"/>
        </a:spcAft>
        <a:defRPr sz="3200">
          <a:solidFill>
            <a:schemeClr val="tx2"/>
          </a:solidFill>
          <a:latin typeface="Arial" panose="020B0604020202020204" pitchFamily="34" charset="0"/>
        </a:defRPr>
      </a:lvl5pPr>
      <a:lvl6pPr marL="457200" algn="l" rtl="0" fontAlgn="base">
        <a:spcBef>
          <a:spcPct val="0"/>
        </a:spcBef>
        <a:spcAft>
          <a:spcPct val="0"/>
        </a:spcAft>
        <a:defRPr sz="3200">
          <a:solidFill>
            <a:schemeClr val="tx2"/>
          </a:solidFill>
          <a:latin typeface="Arial" panose="020B0604020202020204" pitchFamily="34" charset="0"/>
        </a:defRPr>
      </a:lvl6pPr>
      <a:lvl7pPr marL="914400" algn="l" rtl="0" fontAlgn="base">
        <a:spcBef>
          <a:spcPct val="0"/>
        </a:spcBef>
        <a:spcAft>
          <a:spcPct val="0"/>
        </a:spcAft>
        <a:defRPr sz="3200">
          <a:solidFill>
            <a:schemeClr val="tx2"/>
          </a:solidFill>
          <a:latin typeface="Arial" panose="020B0604020202020204" pitchFamily="34" charset="0"/>
        </a:defRPr>
      </a:lvl7pPr>
      <a:lvl8pPr marL="1371600" algn="l" rtl="0" fontAlgn="base">
        <a:spcBef>
          <a:spcPct val="0"/>
        </a:spcBef>
        <a:spcAft>
          <a:spcPct val="0"/>
        </a:spcAft>
        <a:defRPr sz="3200">
          <a:solidFill>
            <a:schemeClr val="tx2"/>
          </a:solidFill>
          <a:latin typeface="Arial" panose="020B0604020202020204" pitchFamily="34" charset="0"/>
        </a:defRPr>
      </a:lvl8pPr>
      <a:lvl9pPr marL="1828800" algn="l" rtl="0" fontAlgn="base">
        <a:spcBef>
          <a:spcPct val="0"/>
        </a:spcBef>
        <a:spcAft>
          <a:spcPct val="0"/>
        </a:spcAft>
        <a:defRPr sz="32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32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32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63.xml"/></Relationships>
</file>

<file path=ppt/slides/_rels/slide101.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jpeg"/><Relationship Id="rId1" Type="http://schemas.openxmlformats.org/officeDocument/2006/relationships/slideLayout" Target="../slideLayouts/slideLayout63.xml"/><Relationship Id="rId5" Type="http://schemas.openxmlformats.org/officeDocument/2006/relationships/image" Target="../media/image95.jpeg"/><Relationship Id="rId4" Type="http://schemas.openxmlformats.org/officeDocument/2006/relationships/image" Target="../media/image94.jpeg"/></Relationships>
</file>

<file path=ppt/slides/_rels/slide102.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jpeg"/><Relationship Id="rId1" Type="http://schemas.openxmlformats.org/officeDocument/2006/relationships/slideLayout" Target="../slideLayouts/slideLayout6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04.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63.xml"/></Relationships>
</file>

<file path=ppt/slides/_rels/slide105.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png"/><Relationship Id="rId1" Type="http://schemas.openxmlformats.org/officeDocument/2006/relationships/slideLayout" Target="../slideLayouts/slideLayout63.x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s>
</file>

<file path=ppt/slides/_rels/slide106.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jpeg"/><Relationship Id="rId1" Type="http://schemas.openxmlformats.org/officeDocument/2006/relationships/slideLayout" Target="../slideLayouts/slideLayout63.xml"/><Relationship Id="rId5" Type="http://schemas.openxmlformats.org/officeDocument/2006/relationships/image" Target="../media/image106.jpeg"/><Relationship Id="rId4" Type="http://schemas.openxmlformats.org/officeDocument/2006/relationships/image" Target="../media/image105.jpeg"/></Relationships>
</file>

<file path=ppt/slides/_rels/slide107.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63.xml"/><Relationship Id="rId6" Type="http://schemas.openxmlformats.org/officeDocument/2006/relationships/image" Target="../media/image111.jpeg"/><Relationship Id="rId5" Type="http://schemas.openxmlformats.org/officeDocument/2006/relationships/image" Target="../media/image110.jpeg"/><Relationship Id="rId4" Type="http://schemas.openxmlformats.org/officeDocument/2006/relationships/image" Target="../media/image109.jpe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0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2.xml"/><Relationship Id="rId7" Type="http://schemas.openxmlformats.org/officeDocument/2006/relationships/slide" Target="slide9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slide" Target="slide72.xml"/><Relationship Id="rId5" Type="http://schemas.openxmlformats.org/officeDocument/2006/relationships/slide" Target="slide53.xml"/><Relationship Id="rId4" Type="http://schemas.openxmlformats.org/officeDocument/2006/relationships/slide" Target="slide22.xml"/></Relationships>
</file>

<file path=ppt/slides/_rels/slide110.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4.xml"/></Relationships>
</file>

<file path=ppt/slides/_rels/slide113.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slide" Target="slide124.xml"/><Relationship Id="rId1" Type="http://schemas.openxmlformats.org/officeDocument/2006/relationships/slideLayout" Target="../slideLayouts/slideLayout74.xml"/><Relationship Id="rId5" Type="http://schemas.openxmlformats.org/officeDocument/2006/relationships/image" Target="../media/image113.jpeg"/><Relationship Id="rId4" Type="http://schemas.openxmlformats.org/officeDocument/2006/relationships/slide" Target="slide114.xml"/></Relationships>
</file>

<file path=ppt/slides/_rels/slide114.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74.xml"/></Relationships>
</file>

<file path=ppt/slides/_rels/slide115.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jpeg"/><Relationship Id="rId1" Type="http://schemas.openxmlformats.org/officeDocument/2006/relationships/slideLayout" Target="../slideLayouts/slideLayout74.xml"/><Relationship Id="rId4" Type="http://schemas.openxmlformats.org/officeDocument/2006/relationships/image" Target="../media/image116.jpeg"/></Relationships>
</file>

<file path=ppt/slides/_rels/slide116.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jpeg"/><Relationship Id="rId1" Type="http://schemas.openxmlformats.org/officeDocument/2006/relationships/slideLayout" Target="../slideLayouts/slideLayout74.xml"/></Relationships>
</file>

<file path=ppt/slides/_rels/slide117.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74.xml"/></Relationships>
</file>

<file path=ppt/slides/_rels/slide118.xml.rels><?xml version="1.0" encoding="UTF-8" standalone="yes"?>
<Relationships xmlns="http://schemas.openxmlformats.org/package/2006/relationships"><Relationship Id="rId2" Type="http://schemas.openxmlformats.org/officeDocument/2006/relationships/image" Target="../media/image120.jpeg"/><Relationship Id="rId1" Type="http://schemas.openxmlformats.org/officeDocument/2006/relationships/slideLayout" Target="../slideLayouts/slideLayout74.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111.xml"/><Relationship Id="rId7" Type="http://schemas.openxmlformats.org/officeDocument/2006/relationships/slide" Target="slide288.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slide" Target="slide271.xml"/><Relationship Id="rId5" Type="http://schemas.openxmlformats.org/officeDocument/2006/relationships/slide" Target="slide154.xml"/><Relationship Id="rId4" Type="http://schemas.openxmlformats.org/officeDocument/2006/relationships/slide" Target="slide13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24.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74.xml"/></Relationships>
</file>

<file path=ppt/slides/_rels/slide125.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jpeg"/><Relationship Id="rId1" Type="http://schemas.openxmlformats.org/officeDocument/2006/relationships/slideLayout" Target="../slideLayouts/slideLayout74.xml"/><Relationship Id="rId4" Type="http://schemas.openxmlformats.org/officeDocument/2006/relationships/image" Target="../media/image123.jpeg"/></Relationships>
</file>

<file path=ppt/slides/_rels/slide126.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image" Target="../media/image124.png"/><Relationship Id="rId1" Type="http://schemas.openxmlformats.org/officeDocument/2006/relationships/slideLayout" Target="../slideLayouts/slideLayout74.xml"/><Relationship Id="rId4" Type="http://schemas.openxmlformats.org/officeDocument/2006/relationships/image" Target="../media/image126.jpeg"/></Relationships>
</file>

<file path=ppt/slides/_rels/slide1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9.xml"/></Relationships>
</file>

<file path=ppt/slides/_rels/slide1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4.xml"/></Relationships>
</file>

<file path=ppt/slides/_rels/slide129.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png"/><Relationship Id="rId1" Type="http://schemas.openxmlformats.org/officeDocument/2006/relationships/slideLayout" Target="../slideLayouts/slideLayout7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0.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4.xml"/></Relationships>
</file>

<file path=ppt/slides/_rels/slide131.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oleObject" Target="../embeddings/oleObject1.bin"/><Relationship Id="rId1" Type="http://schemas.openxmlformats.org/officeDocument/2006/relationships/slideLayout" Target="../slideLayouts/slideLayout74.xml"/></Relationships>
</file>

<file path=ppt/slides/_rels/slide132.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74.xml"/></Relationships>
</file>

<file path=ppt/slides/_rels/slide133.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0.xml"/></Relationships>
</file>

<file path=ppt/slides/_rels/slide137.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jpeg"/><Relationship Id="rId1" Type="http://schemas.openxmlformats.org/officeDocument/2006/relationships/slideLayout" Target="../slideLayouts/slideLayout85.xml"/><Relationship Id="rId4" Type="http://schemas.openxmlformats.org/officeDocument/2006/relationships/image" Target="../media/image134.jpeg"/></Relationships>
</file>

<file path=ppt/slides/_rels/slide138.xml.rels><?xml version="1.0" encoding="UTF-8" standalone="yes"?>
<Relationships xmlns="http://schemas.openxmlformats.org/package/2006/relationships"><Relationship Id="rId2" Type="http://schemas.openxmlformats.org/officeDocument/2006/relationships/image" Target="../media/image135.jpeg"/><Relationship Id="rId1" Type="http://schemas.openxmlformats.org/officeDocument/2006/relationships/slideLayout" Target="../slideLayouts/slideLayout85.xml"/></Relationships>
</file>

<file path=ppt/slides/_rels/slide13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jpeg"/><Relationship Id="rId1" Type="http://schemas.openxmlformats.org/officeDocument/2006/relationships/slideLayout" Target="../slideLayouts/slideLayout85.xml"/><Relationship Id="rId5" Type="http://schemas.openxmlformats.org/officeDocument/2006/relationships/image" Target="../media/image139.jpeg"/><Relationship Id="rId4" Type="http://schemas.openxmlformats.org/officeDocument/2006/relationships/image" Target="../media/image138.png"/></Relationships>
</file>

<file path=ppt/slides/_rels/slide14.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5.xml"/><Relationship Id="rId1" Type="http://schemas.openxmlformats.org/officeDocument/2006/relationships/slideLayout" Target="../slideLayouts/slideLayout7.xml"/><Relationship Id="rId5" Type="http://schemas.openxmlformats.org/officeDocument/2006/relationships/slide" Target="slide11.xml"/><Relationship Id="rId4" Type="http://schemas.openxmlformats.org/officeDocument/2006/relationships/slide" Target="slide17.xml"/></Relationships>
</file>

<file path=ppt/slides/_rels/slide140.xml.rels><?xml version="1.0" encoding="UTF-8" standalone="yes"?>
<Relationships xmlns="http://schemas.openxmlformats.org/package/2006/relationships"><Relationship Id="rId3" Type="http://schemas.openxmlformats.org/officeDocument/2006/relationships/image" Target="../media/image141.jpeg"/><Relationship Id="rId7" Type="http://schemas.openxmlformats.org/officeDocument/2006/relationships/image" Target="../media/image145.jpeg"/><Relationship Id="rId2" Type="http://schemas.openxmlformats.org/officeDocument/2006/relationships/image" Target="../media/image140.jpeg"/><Relationship Id="rId1" Type="http://schemas.openxmlformats.org/officeDocument/2006/relationships/slideLayout" Target="../slideLayouts/slideLayout85.xml"/><Relationship Id="rId6" Type="http://schemas.openxmlformats.org/officeDocument/2006/relationships/image" Target="../media/image144.jpeg"/><Relationship Id="rId5" Type="http://schemas.openxmlformats.org/officeDocument/2006/relationships/image" Target="../media/image143.jpeg"/><Relationship Id="rId4" Type="http://schemas.openxmlformats.org/officeDocument/2006/relationships/image" Target="../media/image142.jpeg"/></Relationships>
</file>

<file path=ppt/slides/_rels/slide141.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image" Target="../media/image146.jpeg"/><Relationship Id="rId1" Type="http://schemas.openxmlformats.org/officeDocument/2006/relationships/slideLayout" Target="../slideLayouts/slideLayout85.xml"/><Relationship Id="rId5" Type="http://schemas.openxmlformats.org/officeDocument/2006/relationships/image" Target="../media/image149.jpeg"/><Relationship Id="rId4" Type="http://schemas.openxmlformats.org/officeDocument/2006/relationships/image" Target="../media/image148.jpeg"/></Relationships>
</file>

<file path=ppt/slides/_rels/slide142.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85.xml"/></Relationships>
</file>

<file path=ppt/slides/_rels/slide14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5.xml"/></Relationships>
</file>

<file path=ppt/slides/_rels/slide147.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3.png"/><Relationship Id="rId1" Type="http://schemas.openxmlformats.org/officeDocument/2006/relationships/slideLayout" Target="../slideLayouts/slideLayout90.xml"/><Relationship Id="rId4" Type="http://schemas.openxmlformats.org/officeDocument/2006/relationships/image" Target="../media/image152.jpeg"/></Relationships>
</file>

<file path=ppt/slides/_rels/slide148.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image" Target="../media/image153.jpeg"/><Relationship Id="rId1" Type="http://schemas.openxmlformats.org/officeDocument/2006/relationships/slideLayout" Target="../slideLayouts/slideLayout85.xml"/><Relationship Id="rId4" Type="http://schemas.openxmlformats.org/officeDocument/2006/relationships/image" Target="../media/image155.jpeg"/></Relationships>
</file>

<file path=ppt/slides/_rels/slide149.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image" Target="../media/image7.jpeg"/><Relationship Id="rId1" Type="http://schemas.openxmlformats.org/officeDocument/2006/relationships/slideLayout" Target="../slideLayouts/slideLayout85.xml"/><Relationship Id="rId4" Type="http://schemas.openxmlformats.org/officeDocument/2006/relationships/image" Target="../media/image15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0.xml.rels><?xml version="1.0" encoding="UTF-8" standalone="yes"?>
<Relationships xmlns="http://schemas.openxmlformats.org/package/2006/relationships"><Relationship Id="rId3" Type="http://schemas.openxmlformats.org/officeDocument/2006/relationships/image" Target="../media/image159.jpeg"/><Relationship Id="rId2" Type="http://schemas.openxmlformats.org/officeDocument/2006/relationships/image" Target="../media/image158.png"/><Relationship Id="rId1" Type="http://schemas.openxmlformats.org/officeDocument/2006/relationships/slideLayout" Target="../slideLayouts/slideLayout85.xml"/></Relationships>
</file>

<file path=ppt/slides/_rels/slide151.xml.rels><?xml version="1.0" encoding="UTF-8" standalone="yes"?>
<Relationships xmlns="http://schemas.openxmlformats.org/package/2006/relationships"><Relationship Id="rId2" Type="http://schemas.openxmlformats.org/officeDocument/2006/relationships/image" Target="../media/image160.jpeg"/><Relationship Id="rId1" Type="http://schemas.openxmlformats.org/officeDocument/2006/relationships/slideLayout" Target="../slideLayouts/slideLayout85.xml"/></Relationships>
</file>

<file path=ppt/slides/_rels/slide15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0.xml.rels><?xml version="1.0" encoding="UTF-8" standalone="yes"?>
<Relationships xmlns="http://schemas.openxmlformats.org/package/2006/relationships"><Relationship Id="rId3" Type="http://schemas.openxmlformats.org/officeDocument/2006/relationships/slide" Target="slide162.xml"/><Relationship Id="rId2" Type="http://schemas.openxmlformats.org/officeDocument/2006/relationships/image" Target="../media/image161.jpeg"/><Relationship Id="rId1" Type="http://schemas.openxmlformats.org/officeDocument/2006/relationships/slideLayout" Target="../slideLayouts/slideLayout108.xml"/><Relationship Id="rId5" Type="http://schemas.openxmlformats.org/officeDocument/2006/relationships/slide" Target="slide164.xml"/><Relationship Id="rId4" Type="http://schemas.openxmlformats.org/officeDocument/2006/relationships/slide" Target="slide163.xml"/></Relationships>
</file>

<file path=ppt/slides/_rels/slide161.xml.rels><?xml version="1.0" encoding="UTF-8" standalone="yes"?>
<Relationships xmlns="http://schemas.openxmlformats.org/package/2006/relationships"><Relationship Id="rId3" Type="http://schemas.openxmlformats.org/officeDocument/2006/relationships/slide" Target="slide165.xml"/><Relationship Id="rId2" Type="http://schemas.openxmlformats.org/officeDocument/2006/relationships/image" Target="../media/image161.jpeg"/><Relationship Id="rId1" Type="http://schemas.openxmlformats.org/officeDocument/2006/relationships/slideLayout" Target="../slideLayouts/slideLayout108.xml"/><Relationship Id="rId4" Type="http://schemas.openxmlformats.org/officeDocument/2006/relationships/slide" Target="slide164.xml"/></Relationships>
</file>

<file path=ppt/slides/_rels/slide162.xml.rels><?xml version="1.0" encoding="UTF-8" standalone="yes"?>
<Relationships xmlns="http://schemas.openxmlformats.org/package/2006/relationships"><Relationship Id="rId3" Type="http://schemas.openxmlformats.org/officeDocument/2006/relationships/image" Target="../media/image162.jpeg"/><Relationship Id="rId2" Type="http://schemas.openxmlformats.org/officeDocument/2006/relationships/image" Target="../media/image161.jpeg"/><Relationship Id="rId1" Type="http://schemas.openxmlformats.org/officeDocument/2006/relationships/slideLayout" Target="../slideLayouts/slideLayout108.xml"/><Relationship Id="rId6" Type="http://schemas.openxmlformats.org/officeDocument/2006/relationships/image" Target="../media/image165.jpeg"/><Relationship Id="rId5" Type="http://schemas.openxmlformats.org/officeDocument/2006/relationships/image" Target="../media/image164.jpeg"/><Relationship Id="rId4" Type="http://schemas.openxmlformats.org/officeDocument/2006/relationships/image" Target="../media/image163.jpeg"/></Relationships>
</file>

<file path=ppt/slides/_rels/slide16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161.jpeg"/><Relationship Id="rId1" Type="http://schemas.openxmlformats.org/officeDocument/2006/relationships/slideLayout" Target="../slideLayouts/slideLayout108.xml"/><Relationship Id="rId6" Type="http://schemas.openxmlformats.org/officeDocument/2006/relationships/image" Target="../media/image167.png"/><Relationship Id="rId5" Type="http://schemas.openxmlformats.org/officeDocument/2006/relationships/oleObject" Target="../embeddings/oleObject3.bin"/><Relationship Id="rId4" Type="http://schemas.openxmlformats.org/officeDocument/2006/relationships/image" Target="../media/image166.png"/></Relationships>
</file>

<file path=ppt/slides/_rels/slide164.xml.rels><?xml version="1.0" encoding="UTF-8" standalone="yes"?>
<Relationships xmlns="http://schemas.openxmlformats.org/package/2006/relationships"><Relationship Id="rId2" Type="http://schemas.openxmlformats.org/officeDocument/2006/relationships/image" Target="../media/image161.jpeg"/><Relationship Id="rId1" Type="http://schemas.openxmlformats.org/officeDocument/2006/relationships/slideLayout" Target="../slideLayouts/slideLayout108.xml"/></Relationships>
</file>

<file path=ppt/slides/_rels/slide165.xml.rels><?xml version="1.0" encoding="UTF-8" standalone="yes"?>
<Relationships xmlns="http://schemas.openxmlformats.org/package/2006/relationships"><Relationship Id="rId3" Type="http://schemas.openxmlformats.org/officeDocument/2006/relationships/image" Target="../media/image169.jpeg"/><Relationship Id="rId7" Type="http://schemas.openxmlformats.org/officeDocument/2006/relationships/slide" Target="slide169.xml"/><Relationship Id="rId2" Type="http://schemas.openxmlformats.org/officeDocument/2006/relationships/image" Target="../media/image168.jpeg"/><Relationship Id="rId1" Type="http://schemas.openxmlformats.org/officeDocument/2006/relationships/slideLayout" Target="../slideLayouts/slideLayout108.xml"/><Relationship Id="rId6" Type="http://schemas.openxmlformats.org/officeDocument/2006/relationships/slide" Target="slide161.xml"/><Relationship Id="rId5" Type="http://schemas.openxmlformats.org/officeDocument/2006/relationships/slide" Target="slide168.xml"/><Relationship Id="rId4" Type="http://schemas.openxmlformats.org/officeDocument/2006/relationships/slide" Target="slide167.xml"/></Relationships>
</file>

<file path=ppt/slides/_rels/slide166.xml.rels><?xml version="1.0" encoding="UTF-8" standalone="yes"?>
<Relationships xmlns="http://schemas.openxmlformats.org/package/2006/relationships"><Relationship Id="rId3" Type="http://schemas.openxmlformats.org/officeDocument/2006/relationships/image" Target="../media/image169.jpeg"/><Relationship Id="rId2" Type="http://schemas.openxmlformats.org/officeDocument/2006/relationships/image" Target="../media/image168.jpeg"/><Relationship Id="rId1" Type="http://schemas.openxmlformats.org/officeDocument/2006/relationships/slideLayout" Target="../slideLayouts/slideLayout108.xml"/><Relationship Id="rId5" Type="http://schemas.openxmlformats.org/officeDocument/2006/relationships/slide" Target="slide169.xml"/><Relationship Id="rId4" Type="http://schemas.openxmlformats.org/officeDocument/2006/relationships/slide" Target="slide170.xml"/></Relationships>
</file>

<file path=ppt/slides/_rels/slide167.xml.rels><?xml version="1.0" encoding="UTF-8" standalone="yes"?>
<Relationships xmlns="http://schemas.openxmlformats.org/package/2006/relationships"><Relationship Id="rId3" Type="http://schemas.openxmlformats.org/officeDocument/2006/relationships/image" Target="../media/image169.jpeg"/><Relationship Id="rId7" Type="http://schemas.openxmlformats.org/officeDocument/2006/relationships/image" Target="../media/image173.jpeg"/><Relationship Id="rId2" Type="http://schemas.openxmlformats.org/officeDocument/2006/relationships/image" Target="../media/image168.jpeg"/><Relationship Id="rId1" Type="http://schemas.openxmlformats.org/officeDocument/2006/relationships/slideLayout" Target="../slideLayouts/slideLayout108.xml"/><Relationship Id="rId6" Type="http://schemas.openxmlformats.org/officeDocument/2006/relationships/image" Target="../media/image172.jpeg"/><Relationship Id="rId5" Type="http://schemas.openxmlformats.org/officeDocument/2006/relationships/image" Target="../media/image171.jpeg"/><Relationship Id="rId4" Type="http://schemas.openxmlformats.org/officeDocument/2006/relationships/image" Target="../media/image170.jpeg"/></Relationships>
</file>

<file path=ppt/slides/_rels/slide168.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178.png"/><Relationship Id="rId3" Type="http://schemas.openxmlformats.org/officeDocument/2006/relationships/image" Target="../media/image169.jpeg"/><Relationship Id="rId7" Type="http://schemas.openxmlformats.org/officeDocument/2006/relationships/image" Target="../media/image175.png"/><Relationship Id="rId12" Type="http://schemas.openxmlformats.org/officeDocument/2006/relationships/oleObject" Target="../embeddings/oleObject8.bin"/><Relationship Id="rId2" Type="http://schemas.openxmlformats.org/officeDocument/2006/relationships/image" Target="../media/image168.jpeg"/><Relationship Id="rId1" Type="http://schemas.openxmlformats.org/officeDocument/2006/relationships/slideLayout" Target="../slideLayouts/slideLayout108.xml"/><Relationship Id="rId6" Type="http://schemas.openxmlformats.org/officeDocument/2006/relationships/oleObject" Target="../embeddings/oleObject5.bin"/><Relationship Id="rId11" Type="http://schemas.openxmlformats.org/officeDocument/2006/relationships/image" Target="../media/image177.png"/><Relationship Id="rId5" Type="http://schemas.openxmlformats.org/officeDocument/2006/relationships/image" Target="../media/image174.png"/><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176.png"/></Relationships>
</file>

<file path=ppt/slides/_rels/slide169.xml.rels><?xml version="1.0" encoding="UTF-8" standalone="yes"?>
<Relationships xmlns="http://schemas.openxmlformats.org/package/2006/relationships"><Relationship Id="rId3" Type="http://schemas.openxmlformats.org/officeDocument/2006/relationships/image" Target="../media/image169.jpeg"/><Relationship Id="rId2" Type="http://schemas.openxmlformats.org/officeDocument/2006/relationships/image" Target="../media/image168.jpeg"/><Relationship Id="rId1" Type="http://schemas.openxmlformats.org/officeDocument/2006/relationships/slideLayout" Target="../slideLayouts/slideLayout10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0.xml.rels><?xml version="1.0" encoding="UTF-8" standalone="yes"?>
<Relationships xmlns="http://schemas.openxmlformats.org/package/2006/relationships"><Relationship Id="rId3" Type="http://schemas.openxmlformats.org/officeDocument/2006/relationships/slide" Target="slide173.xml"/><Relationship Id="rId2" Type="http://schemas.openxmlformats.org/officeDocument/2006/relationships/image" Target="../media/image179.jpeg"/><Relationship Id="rId1" Type="http://schemas.openxmlformats.org/officeDocument/2006/relationships/slideLayout" Target="../slideLayouts/slideLayout108.xml"/><Relationship Id="rId5" Type="http://schemas.openxmlformats.org/officeDocument/2006/relationships/slide" Target="slide166.xml"/><Relationship Id="rId4" Type="http://schemas.openxmlformats.org/officeDocument/2006/relationships/slide" Target="slide174.xml"/></Relationships>
</file>

<file path=ppt/slides/_rels/slide171.xml.rels><?xml version="1.0" encoding="UTF-8" standalone="yes"?>
<Relationships xmlns="http://schemas.openxmlformats.org/package/2006/relationships"><Relationship Id="rId3" Type="http://schemas.openxmlformats.org/officeDocument/2006/relationships/slide" Target="slide174.xml"/><Relationship Id="rId2" Type="http://schemas.openxmlformats.org/officeDocument/2006/relationships/image" Target="../media/image179.jpeg"/><Relationship Id="rId1" Type="http://schemas.openxmlformats.org/officeDocument/2006/relationships/slideLayout" Target="../slideLayouts/slideLayout108.xml"/></Relationships>
</file>

<file path=ppt/slides/_rels/slide172.xml.rels><?xml version="1.0" encoding="UTF-8" standalone="yes"?>
<Relationships xmlns="http://schemas.openxmlformats.org/package/2006/relationships"><Relationship Id="rId3" Type="http://schemas.openxmlformats.org/officeDocument/2006/relationships/slide" Target="slide175.xml"/><Relationship Id="rId2" Type="http://schemas.openxmlformats.org/officeDocument/2006/relationships/image" Target="../media/image179.jpeg"/><Relationship Id="rId1" Type="http://schemas.openxmlformats.org/officeDocument/2006/relationships/slideLayout" Target="../slideLayouts/slideLayout108.xml"/><Relationship Id="rId4" Type="http://schemas.openxmlformats.org/officeDocument/2006/relationships/slide" Target="slide174.xml"/></Relationships>
</file>

<file path=ppt/slides/_rels/slide173.xml.rels><?xml version="1.0" encoding="UTF-8" standalone="yes"?>
<Relationships xmlns="http://schemas.openxmlformats.org/package/2006/relationships"><Relationship Id="rId3" Type="http://schemas.openxmlformats.org/officeDocument/2006/relationships/image" Target="../media/image180.jpeg"/><Relationship Id="rId7" Type="http://schemas.openxmlformats.org/officeDocument/2006/relationships/image" Target="../media/image184.jpeg"/><Relationship Id="rId2" Type="http://schemas.openxmlformats.org/officeDocument/2006/relationships/image" Target="../media/image179.jpeg"/><Relationship Id="rId1" Type="http://schemas.openxmlformats.org/officeDocument/2006/relationships/slideLayout" Target="../slideLayouts/slideLayout97.xml"/><Relationship Id="rId6" Type="http://schemas.openxmlformats.org/officeDocument/2006/relationships/image" Target="../media/image183.jpeg"/><Relationship Id="rId5" Type="http://schemas.openxmlformats.org/officeDocument/2006/relationships/image" Target="../media/image182.jpeg"/><Relationship Id="rId4" Type="http://schemas.openxmlformats.org/officeDocument/2006/relationships/image" Target="../media/image181.jpeg"/></Relationships>
</file>

<file path=ppt/slides/_rels/slide174.xml.rels><?xml version="1.0" encoding="UTF-8" standalone="yes"?>
<Relationships xmlns="http://schemas.openxmlformats.org/package/2006/relationships"><Relationship Id="rId2" Type="http://schemas.openxmlformats.org/officeDocument/2006/relationships/image" Target="../media/image179.jpeg"/><Relationship Id="rId1" Type="http://schemas.openxmlformats.org/officeDocument/2006/relationships/slideLayout" Target="../slideLayouts/slideLayout97.xml"/></Relationships>
</file>

<file path=ppt/slides/_rels/slide175.xml.rels><?xml version="1.0" encoding="UTF-8" standalone="yes"?>
<Relationships xmlns="http://schemas.openxmlformats.org/package/2006/relationships"><Relationship Id="rId3" Type="http://schemas.openxmlformats.org/officeDocument/2006/relationships/slide" Target="slide178.xml"/><Relationship Id="rId2" Type="http://schemas.openxmlformats.org/officeDocument/2006/relationships/image" Target="../media/image185.jpeg"/><Relationship Id="rId1" Type="http://schemas.openxmlformats.org/officeDocument/2006/relationships/slideLayout" Target="../slideLayouts/slideLayout108.xml"/><Relationship Id="rId6" Type="http://schemas.openxmlformats.org/officeDocument/2006/relationships/slide" Target="slide172.xml"/><Relationship Id="rId5" Type="http://schemas.openxmlformats.org/officeDocument/2006/relationships/slide" Target="slide180.xml"/><Relationship Id="rId4" Type="http://schemas.openxmlformats.org/officeDocument/2006/relationships/slide" Target="slide179.xml"/></Relationships>
</file>

<file path=ppt/slides/_rels/slide176.xml.rels><?xml version="1.0" encoding="UTF-8" standalone="yes"?>
<Relationships xmlns="http://schemas.openxmlformats.org/package/2006/relationships"><Relationship Id="rId3" Type="http://schemas.openxmlformats.org/officeDocument/2006/relationships/slide" Target="slide180.xml"/><Relationship Id="rId2" Type="http://schemas.openxmlformats.org/officeDocument/2006/relationships/image" Target="../media/image185.jpeg"/><Relationship Id="rId1" Type="http://schemas.openxmlformats.org/officeDocument/2006/relationships/slideLayout" Target="../slideLayouts/slideLayout108.xml"/></Relationships>
</file>

<file path=ppt/slides/_rels/slide177.xml.rels><?xml version="1.0" encoding="UTF-8" standalone="yes"?>
<Relationships xmlns="http://schemas.openxmlformats.org/package/2006/relationships"><Relationship Id="rId3" Type="http://schemas.openxmlformats.org/officeDocument/2006/relationships/slide" Target="slide181.xml"/><Relationship Id="rId2" Type="http://schemas.openxmlformats.org/officeDocument/2006/relationships/image" Target="../media/image185.jpeg"/><Relationship Id="rId1" Type="http://schemas.openxmlformats.org/officeDocument/2006/relationships/slideLayout" Target="../slideLayouts/slideLayout108.xml"/><Relationship Id="rId4" Type="http://schemas.openxmlformats.org/officeDocument/2006/relationships/slide" Target="slide180.xml"/></Relationships>
</file>

<file path=ppt/slides/_rels/slide178.xml.rels><?xml version="1.0" encoding="UTF-8" standalone="yes"?>
<Relationships xmlns="http://schemas.openxmlformats.org/package/2006/relationships"><Relationship Id="rId3" Type="http://schemas.openxmlformats.org/officeDocument/2006/relationships/image" Target="../media/image186.jpeg"/><Relationship Id="rId2" Type="http://schemas.openxmlformats.org/officeDocument/2006/relationships/image" Target="../media/image185.jpeg"/><Relationship Id="rId1" Type="http://schemas.openxmlformats.org/officeDocument/2006/relationships/slideLayout" Target="../slideLayouts/slideLayout97.xml"/><Relationship Id="rId6" Type="http://schemas.openxmlformats.org/officeDocument/2006/relationships/image" Target="../media/image189.jpeg"/><Relationship Id="rId5" Type="http://schemas.openxmlformats.org/officeDocument/2006/relationships/image" Target="../media/image188.jpeg"/><Relationship Id="rId4" Type="http://schemas.openxmlformats.org/officeDocument/2006/relationships/image" Target="../media/image187.jpeg"/></Relationships>
</file>

<file path=ppt/slides/_rels/slide179.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5.jpeg"/><Relationship Id="rId1" Type="http://schemas.openxmlformats.org/officeDocument/2006/relationships/slideLayout" Target="../slideLayouts/slideLayout97.xml"/><Relationship Id="rId4" Type="http://schemas.openxmlformats.org/officeDocument/2006/relationships/image" Target="../media/image19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0.xml.rels><?xml version="1.0" encoding="UTF-8" standalone="yes"?>
<Relationships xmlns="http://schemas.openxmlformats.org/package/2006/relationships"><Relationship Id="rId2" Type="http://schemas.openxmlformats.org/officeDocument/2006/relationships/image" Target="../media/image185.jpeg"/><Relationship Id="rId1" Type="http://schemas.openxmlformats.org/officeDocument/2006/relationships/slideLayout" Target="../slideLayouts/slideLayout97.xml"/></Relationships>
</file>

<file path=ppt/slides/_rels/slide181.xml.rels><?xml version="1.0" encoding="UTF-8" standalone="yes"?>
<Relationships xmlns="http://schemas.openxmlformats.org/package/2006/relationships"><Relationship Id="rId3" Type="http://schemas.openxmlformats.org/officeDocument/2006/relationships/slide" Target="slide184.xml"/><Relationship Id="rId2" Type="http://schemas.openxmlformats.org/officeDocument/2006/relationships/image" Target="../media/image192.jpeg"/><Relationship Id="rId1" Type="http://schemas.openxmlformats.org/officeDocument/2006/relationships/slideLayout" Target="../slideLayouts/slideLayout108.xml"/><Relationship Id="rId6" Type="http://schemas.openxmlformats.org/officeDocument/2006/relationships/slide" Target="slide177.xml"/><Relationship Id="rId5" Type="http://schemas.openxmlformats.org/officeDocument/2006/relationships/slide" Target="slide186.xml"/><Relationship Id="rId4" Type="http://schemas.openxmlformats.org/officeDocument/2006/relationships/slide" Target="slide185.xml"/></Relationships>
</file>

<file path=ppt/slides/_rels/slide182.xml.rels><?xml version="1.0" encoding="UTF-8" standalone="yes"?>
<Relationships xmlns="http://schemas.openxmlformats.org/package/2006/relationships"><Relationship Id="rId3" Type="http://schemas.openxmlformats.org/officeDocument/2006/relationships/slide" Target="slide186.xml"/><Relationship Id="rId2" Type="http://schemas.openxmlformats.org/officeDocument/2006/relationships/image" Target="../media/image192.jpeg"/><Relationship Id="rId1" Type="http://schemas.openxmlformats.org/officeDocument/2006/relationships/slideLayout" Target="../slideLayouts/slideLayout108.xml"/></Relationships>
</file>

<file path=ppt/slides/_rels/slide183.xml.rels><?xml version="1.0" encoding="UTF-8" standalone="yes"?>
<Relationships xmlns="http://schemas.openxmlformats.org/package/2006/relationships"><Relationship Id="rId3" Type="http://schemas.openxmlformats.org/officeDocument/2006/relationships/slide" Target="slide187.xml"/><Relationship Id="rId2" Type="http://schemas.openxmlformats.org/officeDocument/2006/relationships/image" Target="../media/image192.jpeg"/><Relationship Id="rId1" Type="http://schemas.openxmlformats.org/officeDocument/2006/relationships/slideLayout" Target="../slideLayouts/slideLayout108.xml"/><Relationship Id="rId4" Type="http://schemas.openxmlformats.org/officeDocument/2006/relationships/slide" Target="slide186.xml"/></Relationships>
</file>

<file path=ppt/slides/_rels/slide184.xml.rels><?xml version="1.0" encoding="UTF-8" standalone="yes"?>
<Relationships xmlns="http://schemas.openxmlformats.org/package/2006/relationships"><Relationship Id="rId3" Type="http://schemas.openxmlformats.org/officeDocument/2006/relationships/image" Target="../media/image193.jpeg"/><Relationship Id="rId2" Type="http://schemas.openxmlformats.org/officeDocument/2006/relationships/image" Target="../media/image192.jpeg"/><Relationship Id="rId1" Type="http://schemas.openxmlformats.org/officeDocument/2006/relationships/slideLayout" Target="../slideLayouts/slideLayout97.xml"/><Relationship Id="rId5" Type="http://schemas.openxmlformats.org/officeDocument/2006/relationships/image" Target="../media/image195.jpeg"/><Relationship Id="rId4" Type="http://schemas.openxmlformats.org/officeDocument/2006/relationships/image" Target="../media/image194.jpeg"/></Relationships>
</file>

<file path=ppt/slides/_rels/slide18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image" Target="../media/image192.jpeg"/><Relationship Id="rId1" Type="http://schemas.openxmlformats.org/officeDocument/2006/relationships/slideLayout" Target="../slideLayouts/slideLayout97.xml"/><Relationship Id="rId4" Type="http://schemas.openxmlformats.org/officeDocument/2006/relationships/image" Target="../media/image196.png"/></Relationships>
</file>

<file path=ppt/slides/_rels/slide186.xml.rels><?xml version="1.0" encoding="UTF-8" standalone="yes"?>
<Relationships xmlns="http://schemas.openxmlformats.org/package/2006/relationships"><Relationship Id="rId3" Type="http://schemas.openxmlformats.org/officeDocument/2006/relationships/hyperlink" Target="http://hollandandbarrett.com/herb/feverfew.htm" TargetMode="External"/><Relationship Id="rId2" Type="http://schemas.openxmlformats.org/officeDocument/2006/relationships/image" Target="../media/image192.jpeg"/><Relationship Id="rId1" Type="http://schemas.openxmlformats.org/officeDocument/2006/relationships/slideLayout" Target="../slideLayouts/slideLayout97.xml"/><Relationship Id="rId4" Type="http://schemas.openxmlformats.org/officeDocument/2006/relationships/hyperlink" Target="http://www.healthy.net/asp/templates/article.asp?PageType=article&amp;ID=1884" TargetMode="External"/></Relationships>
</file>

<file path=ppt/slides/_rels/slide187.xml.rels><?xml version="1.0" encoding="UTF-8" standalone="yes"?>
<Relationships xmlns="http://schemas.openxmlformats.org/package/2006/relationships"><Relationship Id="rId3" Type="http://schemas.openxmlformats.org/officeDocument/2006/relationships/slide" Target="slide190.xml"/><Relationship Id="rId2" Type="http://schemas.openxmlformats.org/officeDocument/2006/relationships/image" Target="../media/image197.jpeg"/><Relationship Id="rId1" Type="http://schemas.openxmlformats.org/officeDocument/2006/relationships/slideLayout" Target="../slideLayouts/slideLayout108.xml"/><Relationship Id="rId6" Type="http://schemas.openxmlformats.org/officeDocument/2006/relationships/slide" Target="slide183.xml"/><Relationship Id="rId5" Type="http://schemas.openxmlformats.org/officeDocument/2006/relationships/slide" Target="slide192.xml"/><Relationship Id="rId4" Type="http://schemas.openxmlformats.org/officeDocument/2006/relationships/slide" Target="slide191.xml"/></Relationships>
</file>

<file path=ppt/slides/_rels/slide188.xml.rels><?xml version="1.0" encoding="UTF-8" standalone="yes"?>
<Relationships xmlns="http://schemas.openxmlformats.org/package/2006/relationships"><Relationship Id="rId3" Type="http://schemas.openxmlformats.org/officeDocument/2006/relationships/slide" Target="slide192.xml"/><Relationship Id="rId2" Type="http://schemas.openxmlformats.org/officeDocument/2006/relationships/image" Target="../media/image197.jpeg"/><Relationship Id="rId1" Type="http://schemas.openxmlformats.org/officeDocument/2006/relationships/slideLayout" Target="../slideLayouts/slideLayout108.xml"/></Relationships>
</file>

<file path=ppt/slides/_rels/slide189.xml.rels><?xml version="1.0" encoding="UTF-8" standalone="yes"?>
<Relationships xmlns="http://schemas.openxmlformats.org/package/2006/relationships"><Relationship Id="rId3" Type="http://schemas.openxmlformats.org/officeDocument/2006/relationships/slide" Target="slide193.xml"/><Relationship Id="rId2" Type="http://schemas.openxmlformats.org/officeDocument/2006/relationships/image" Target="../media/image197.jpeg"/><Relationship Id="rId1" Type="http://schemas.openxmlformats.org/officeDocument/2006/relationships/slideLayout" Target="../slideLayouts/slideLayout108.xml"/><Relationship Id="rId4" Type="http://schemas.openxmlformats.org/officeDocument/2006/relationships/slide" Target="slide192.xml"/></Relationships>
</file>

<file path=ppt/slides/_rels/slide1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image" Target="../media/image197.jpeg"/><Relationship Id="rId1" Type="http://schemas.openxmlformats.org/officeDocument/2006/relationships/slideLayout" Target="../slideLayouts/slideLayout97.xml"/><Relationship Id="rId6" Type="http://schemas.openxmlformats.org/officeDocument/2006/relationships/image" Target="../media/image201.jpeg"/><Relationship Id="rId5" Type="http://schemas.openxmlformats.org/officeDocument/2006/relationships/image" Target="../media/image200.jpeg"/><Relationship Id="rId4" Type="http://schemas.openxmlformats.org/officeDocument/2006/relationships/image" Target="../media/image199.jpeg"/></Relationships>
</file>

<file path=ppt/slides/_rels/slide191.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image" Target="../media/image197.jpeg"/><Relationship Id="rId1" Type="http://schemas.openxmlformats.org/officeDocument/2006/relationships/slideLayout" Target="../slideLayouts/slideLayout97.xml"/><Relationship Id="rId6" Type="http://schemas.openxmlformats.org/officeDocument/2006/relationships/image" Target="../media/image204.png"/><Relationship Id="rId5" Type="http://schemas.openxmlformats.org/officeDocument/2006/relationships/oleObject" Target="../embeddings/oleObject10.bin"/><Relationship Id="rId4" Type="http://schemas.openxmlformats.org/officeDocument/2006/relationships/image" Target="../media/image203.png"/></Relationships>
</file>

<file path=ppt/slides/_rels/slide192.xml.rels><?xml version="1.0" encoding="UTF-8" standalone="yes"?>
<Relationships xmlns="http://schemas.openxmlformats.org/package/2006/relationships"><Relationship Id="rId2" Type="http://schemas.openxmlformats.org/officeDocument/2006/relationships/image" Target="../media/image197.jpeg"/><Relationship Id="rId1" Type="http://schemas.openxmlformats.org/officeDocument/2006/relationships/slideLayout" Target="../slideLayouts/slideLayout97.xml"/></Relationships>
</file>

<file path=ppt/slides/_rels/slide193.xml.rels><?xml version="1.0" encoding="UTF-8" standalone="yes"?>
<Relationships xmlns="http://schemas.openxmlformats.org/package/2006/relationships"><Relationship Id="rId3" Type="http://schemas.openxmlformats.org/officeDocument/2006/relationships/slide" Target="slide196.xml"/><Relationship Id="rId2" Type="http://schemas.openxmlformats.org/officeDocument/2006/relationships/image" Target="../media/image205.png"/><Relationship Id="rId1" Type="http://schemas.openxmlformats.org/officeDocument/2006/relationships/slideLayout" Target="../slideLayouts/slideLayout108.xml"/><Relationship Id="rId6" Type="http://schemas.openxmlformats.org/officeDocument/2006/relationships/slide" Target="slide189.xml"/><Relationship Id="rId5" Type="http://schemas.openxmlformats.org/officeDocument/2006/relationships/slide" Target="slide198.xml"/><Relationship Id="rId4" Type="http://schemas.openxmlformats.org/officeDocument/2006/relationships/slide" Target="slide197.xml"/></Relationships>
</file>

<file path=ppt/slides/_rels/slide194.xml.rels><?xml version="1.0" encoding="UTF-8" standalone="yes"?>
<Relationships xmlns="http://schemas.openxmlformats.org/package/2006/relationships"><Relationship Id="rId3" Type="http://schemas.openxmlformats.org/officeDocument/2006/relationships/slide" Target="slide198.xml"/><Relationship Id="rId2" Type="http://schemas.openxmlformats.org/officeDocument/2006/relationships/image" Target="../media/image205.png"/><Relationship Id="rId1" Type="http://schemas.openxmlformats.org/officeDocument/2006/relationships/slideLayout" Target="../slideLayouts/slideLayout108.xml"/></Relationships>
</file>

<file path=ppt/slides/_rels/slide195.xml.rels><?xml version="1.0" encoding="UTF-8" standalone="yes"?>
<Relationships xmlns="http://schemas.openxmlformats.org/package/2006/relationships"><Relationship Id="rId3" Type="http://schemas.openxmlformats.org/officeDocument/2006/relationships/slide" Target="slide199.xml"/><Relationship Id="rId2" Type="http://schemas.openxmlformats.org/officeDocument/2006/relationships/image" Target="../media/image205.png"/><Relationship Id="rId1" Type="http://schemas.openxmlformats.org/officeDocument/2006/relationships/slideLayout" Target="../slideLayouts/slideLayout108.xml"/><Relationship Id="rId4" Type="http://schemas.openxmlformats.org/officeDocument/2006/relationships/slide" Target="slide198.xml"/></Relationships>
</file>

<file path=ppt/slides/_rels/slide196.xml.rels><?xml version="1.0" encoding="UTF-8" standalone="yes"?>
<Relationships xmlns="http://schemas.openxmlformats.org/package/2006/relationships"><Relationship Id="rId3" Type="http://schemas.openxmlformats.org/officeDocument/2006/relationships/image" Target="../media/image206.jpeg"/><Relationship Id="rId7" Type="http://schemas.openxmlformats.org/officeDocument/2006/relationships/image" Target="../media/image210.jpeg"/><Relationship Id="rId2" Type="http://schemas.openxmlformats.org/officeDocument/2006/relationships/image" Target="../media/image205.png"/><Relationship Id="rId1" Type="http://schemas.openxmlformats.org/officeDocument/2006/relationships/slideLayout" Target="../slideLayouts/slideLayout97.xml"/><Relationship Id="rId6" Type="http://schemas.openxmlformats.org/officeDocument/2006/relationships/image" Target="../media/image209.jpeg"/><Relationship Id="rId5" Type="http://schemas.openxmlformats.org/officeDocument/2006/relationships/image" Target="../media/image208.jpeg"/><Relationship Id="rId4" Type="http://schemas.openxmlformats.org/officeDocument/2006/relationships/image" Target="../media/image207.jpeg"/></Relationships>
</file>

<file path=ppt/slides/_rels/slide197.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image" Target="../media/image211.png"/><Relationship Id="rId1" Type="http://schemas.openxmlformats.org/officeDocument/2006/relationships/slideLayout" Target="../slideLayouts/slideLayout97.xml"/><Relationship Id="rId6" Type="http://schemas.openxmlformats.org/officeDocument/2006/relationships/image" Target="../media/image214.png"/><Relationship Id="rId5" Type="http://schemas.openxmlformats.org/officeDocument/2006/relationships/image" Target="../media/image213.png"/><Relationship Id="rId4" Type="http://schemas.openxmlformats.org/officeDocument/2006/relationships/image" Target="../media/image212.png"/></Relationships>
</file>

<file path=ppt/slides/_rels/slide198.xml.rels><?xml version="1.0" encoding="UTF-8" standalone="yes"?>
<Relationships xmlns="http://schemas.openxmlformats.org/package/2006/relationships"><Relationship Id="rId2" Type="http://schemas.openxmlformats.org/officeDocument/2006/relationships/image" Target="../media/image205.png"/><Relationship Id="rId1" Type="http://schemas.openxmlformats.org/officeDocument/2006/relationships/slideLayout" Target="../slideLayouts/slideLayout97.xml"/></Relationships>
</file>

<file path=ppt/slides/_rels/slide199.xml.rels><?xml version="1.0" encoding="UTF-8" standalone="yes"?>
<Relationships xmlns="http://schemas.openxmlformats.org/package/2006/relationships"><Relationship Id="rId3" Type="http://schemas.openxmlformats.org/officeDocument/2006/relationships/slide" Target="slide201.xml"/><Relationship Id="rId2" Type="http://schemas.openxmlformats.org/officeDocument/2006/relationships/image" Target="../media/image215.jpeg"/><Relationship Id="rId1" Type="http://schemas.openxmlformats.org/officeDocument/2006/relationships/slideLayout" Target="../slideLayouts/slideLayout108.xml"/><Relationship Id="rId6" Type="http://schemas.openxmlformats.org/officeDocument/2006/relationships/slide" Target="slide195.xml"/><Relationship Id="rId5" Type="http://schemas.openxmlformats.org/officeDocument/2006/relationships/slide" Target="slide203.xml"/><Relationship Id="rId4" Type="http://schemas.openxmlformats.org/officeDocument/2006/relationships/slide" Target="slide202.xml"/></Relationships>
</file>

<file path=ppt/slides/_rels/slide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www.update-software.com/cochrane/default.htm" TargetMode="External"/><Relationship Id="rId2" Type="http://schemas.openxmlformats.org/officeDocument/2006/relationships/hyperlink" Target="http://nccam.nih.gov/" TargetMode="External"/><Relationship Id="rId1" Type="http://schemas.openxmlformats.org/officeDocument/2006/relationships/slideLayout" Target="../slideLayouts/slideLayout6.xml"/><Relationship Id="rId6" Type="http://schemas.openxmlformats.org/officeDocument/2006/relationships/slide" Target="slide11.xml"/><Relationship Id="rId5" Type="http://schemas.openxmlformats.org/officeDocument/2006/relationships/hyperlink" Target="http://www.medlib.iupui.edu/ebm" TargetMode="External"/><Relationship Id="rId4" Type="http://schemas.openxmlformats.org/officeDocument/2006/relationships/hyperlink" Target="http://www.quackwatch.org/" TargetMode="External"/></Relationships>
</file>

<file path=ppt/slides/_rels/slide200.xml.rels><?xml version="1.0" encoding="UTF-8" standalone="yes"?>
<Relationships xmlns="http://schemas.openxmlformats.org/package/2006/relationships"><Relationship Id="rId3" Type="http://schemas.openxmlformats.org/officeDocument/2006/relationships/slide" Target="slide204.xml"/><Relationship Id="rId2" Type="http://schemas.openxmlformats.org/officeDocument/2006/relationships/image" Target="../media/image215.jpeg"/><Relationship Id="rId1" Type="http://schemas.openxmlformats.org/officeDocument/2006/relationships/slideLayout" Target="../slideLayouts/slideLayout108.xml"/><Relationship Id="rId4" Type="http://schemas.openxmlformats.org/officeDocument/2006/relationships/slide" Target="slide203.xml"/></Relationships>
</file>

<file path=ppt/slides/_rels/slide201.xml.rels><?xml version="1.0" encoding="UTF-8" standalone="yes"?>
<Relationships xmlns="http://schemas.openxmlformats.org/package/2006/relationships"><Relationship Id="rId3" Type="http://schemas.openxmlformats.org/officeDocument/2006/relationships/image" Target="../media/image216.jpeg"/><Relationship Id="rId2" Type="http://schemas.openxmlformats.org/officeDocument/2006/relationships/image" Target="../media/image215.jpeg"/><Relationship Id="rId1" Type="http://schemas.openxmlformats.org/officeDocument/2006/relationships/slideLayout" Target="../slideLayouts/slideLayout97.xml"/><Relationship Id="rId6" Type="http://schemas.openxmlformats.org/officeDocument/2006/relationships/image" Target="../media/image112.jpeg"/><Relationship Id="rId5" Type="http://schemas.openxmlformats.org/officeDocument/2006/relationships/image" Target="../media/image218.jpeg"/><Relationship Id="rId4" Type="http://schemas.openxmlformats.org/officeDocument/2006/relationships/image" Target="../media/image217.jpeg"/></Relationships>
</file>

<file path=ppt/slides/_rels/slide202.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219.png"/><Relationship Id="rId7" Type="http://schemas.openxmlformats.org/officeDocument/2006/relationships/image" Target="../media/image221.png"/><Relationship Id="rId2" Type="http://schemas.openxmlformats.org/officeDocument/2006/relationships/image" Target="../media/image215.jpeg"/><Relationship Id="rId1" Type="http://schemas.openxmlformats.org/officeDocument/2006/relationships/slideLayout" Target="../slideLayouts/slideLayout97.xml"/><Relationship Id="rId6" Type="http://schemas.openxmlformats.org/officeDocument/2006/relationships/oleObject" Target="../embeddings/oleObject12.bin"/><Relationship Id="rId11" Type="http://schemas.openxmlformats.org/officeDocument/2006/relationships/image" Target="../media/image223.png"/><Relationship Id="rId5" Type="http://schemas.openxmlformats.org/officeDocument/2006/relationships/image" Target="../media/image220.png"/><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222.png"/></Relationships>
</file>

<file path=ppt/slides/_rels/slide203.xml.rels><?xml version="1.0" encoding="UTF-8" standalone="yes"?>
<Relationships xmlns="http://schemas.openxmlformats.org/package/2006/relationships"><Relationship Id="rId3" Type="http://schemas.openxmlformats.org/officeDocument/2006/relationships/hyperlink" Target="http://www.xs4all.nl/~kwanten/thetree.htm" TargetMode="External"/><Relationship Id="rId2" Type="http://schemas.openxmlformats.org/officeDocument/2006/relationships/image" Target="../media/image215.jpeg"/><Relationship Id="rId1" Type="http://schemas.openxmlformats.org/officeDocument/2006/relationships/slideLayout" Target="../slideLayouts/slideLayout97.xml"/><Relationship Id="rId4" Type="http://schemas.openxmlformats.org/officeDocument/2006/relationships/hyperlink" Target="http://www.wellesley.edu/Activities/homepage/web/Species/pgingko.html" TargetMode="External"/></Relationships>
</file>

<file path=ppt/slides/_rels/slide204.xml.rels><?xml version="1.0" encoding="UTF-8" standalone="yes"?>
<Relationships xmlns="http://schemas.openxmlformats.org/package/2006/relationships"><Relationship Id="rId3" Type="http://schemas.openxmlformats.org/officeDocument/2006/relationships/slide" Target="slide207.xml"/><Relationship Id="rId2" Type="http://schemas.openxmlformats.org/officeDocument/2006/relationships/image" Target="../media/image224.jpeg"/><Relationship Id="rId1" Type="http://schemas.openxmlformats.org/officeDocument/2006/relationships/slideLayout" Target="../slideLayouts/slideLayout108.xml"/><Relationship Id="rId6" Type="http://schemas.openxmlformats.org/officeDocument/2006/relationships/slide" Target="slide200.xml"/><Relationship Id="rId5" Type="http://schemas.openxmlformats.org/officeDocument/2006/relationships/slide" Target="slide209.xml"/><Relationship Id="rId4" Type="http://schemas.openxmlformats.org/officeDocument/2006/relationships/slide" Target="slide208.xml"/></Relationships>
</file>

<file path=ppt/slides/_rels/slide205.xml.rels><?xml version="1.0" encoding="UTF-8" standalone="yes"?>
<Relationships xmlns="http://schemas.openxmlformats.org/package/2006/relationships"><Relationship Id="rId3" Type="http://schemas.openxmlformats.org/officeDocument/2006/relationships/slide" Target="slide209.xml"/><Relationship Id="rId2" Type="http://schemas.openxmlformats.org/officeDocument/2006/relationships/image" Target="../media/image224.jpeg"/><Relationship Id="rId1" Type="http://schemas.openxmlformats.org/officeDocument/2006/relationships/slideLayout" Target="../slideLayouts/slideLayout108.xml"/></Relationships>
</file>

<file path=ppt/slides/_rels/slide206.xml.rels><?xml version="1.0" encoding="UTF-8" standalone="yes"?>
<Relationships xmlns="http://schemas.openxmlformats.org/package/2006/relationships"><Relationship Id="rId3" Type="http://schemas.openxmlformats.org/officeDocument/2006/relationships/slide" Target="slide210.xml"/><Relationship Id="rId2" Type="http://schemas.openxmlformats.org/officeDocument/2006/relationships/image" Target="../media/image224.jpeg"/><Relationship Id="rId1" Type="http://schemas.openxmlformats.org/officeDocument/2006/relationships/slideLayout" Target="../slideLayouts/slideLayout108.xml"/><Relationship Id="rId4" Type="http://schemas.openxmlformats.org/officeDocument/2006/relationships/slide" Target="slide209.xml"/></Relationships>
</file>

<file path=ppt/slides/_rels/slide207.xml.rels><?xml version="1.0" encoding="UTF-8" standalone="yes"?>
<Relationships xmlns="http://schemas.openxmlformats.org/package/2006/relationships"><Relationship Id="rId3" Type="http://schemas.openxmlformats.org/officeDocument/2006/relationships/image" Target="../media/image225.jpeg"/><Relationship Id="rId7" Type="http://schemas.openxmlformats.org/officeDocument/2006/relationships/image" Target="../media/image229.jpeg"/><Relationship Id="rId2" Type="http://schemas.openxmlformats.org/officeDocument/2006/relationships/image" Target="../media/image224.jpeg"/><Relationship Id="rId1" Type="http://schemas.openxmlformats.org/officeDocument/2006/relationships/slideLayout" Target="../slideLayouts/slideLayout97.xml"/><Relationship Id="rId6" Type="http://schemas.openxmlformats.org/officeDocument/2006/relationships/image" Target="../media/image228.jpeg"/><Relationship Id="rId5" Type="http://schemas.openxmlformats.org/officeDocument/2006/relationships/image" Target="../media/image227.jpeg"/><Relationship Id="rId4" Type="http://schemas.openxmlformats.org/officeDocument/2006/relationships/image" Target="../media/image226.jpeg"/></Relationships>
</file>

<file path=ppt/slides/_rels/slide208.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230.png"/><Relationship Id="rId7" Type="http://schemas.openxmlformats.org/officeDocument/2006/relationships/image" Target="../media/image232.png"/><Relationship Id="rId2" Type="http://schemas.openxmlformats.org/officeDocument/2006/relationships/image" Target="../media/image224.jpeg"/><Relationship Id="rId1" Type="http://schemas.openxmlformats.org/officeDocument/2006/relationships/slideLayout" Target="../slideLayouts/slideLayout97.xml"/><Relationship Id="rId6" Type="http://schemas.openxmlformats.org/officeDocument/2006/relationships/oleObject" Target="../embeddings/oleObject16.bin"/><Relationship Id="rId11" Type="http://schemas.openxmlformats.org/officeDocument/2006/relationships/image" Target="../media/image234.png"/><Relationship Id="rId5" Type="http://schemas.openxmlformats.org/officeDocument/2006/relationships/image" Target="../media/image231.png"/><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233.png"/></Relationships>
</file>

<file path=ppt/slides/_rels/slide209.xml.rels><?xml version="1.0" encoding="UTF-8" standalone="yes"?>
<Relationships xmlns="http://schemas.openxmlformats.org/package/2006/relationships"><Relationship Id="rId2" Type="http://schemas.openxmlformats.org/officeDocument/2006/relationships/image" Target="../media/image224.jpeg"/><Relationship Id="rId1" Type="http://schemas.openxmlformats.org/officeDocument/2006/relationships/slideLayout" Target="../slideLayouts/slideLayout97.xml"/></Relationships>
</file>

<file path=ppt/slides/_rels/slide21.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hyperlink" Target="http://nccam.nih.gov/health/whatiscam/" TargetMode="External"/><Relationship Id="rId1" Type="http://schemas.openxmlformats.org/officeDocument/2006/relationships/slideLayout" Target="../slideLayouts/slideLayout7.xml"/></Relationships>
</file>

<file path=ppt/slides/_rels/slide210.xml.rels><?xml version="1.0" encoding="UTF-8" standalone="yes"?>
<Relationships xmlns="http://schemas.openxmlformats.org/package/2006/relationships"><Relationship Id="rId3" Type="http://schemas.openxmlformats.org/officeDocument/2006/relationships/slide" Target="slide213.xml"/><Relationship Id="rId2" Type="http://schemas.openxmlformats.org/officeDocument/2006/relationships/image" Target="../media/image235.png"/><Relationship Id="rId1" Type="http://schemas.openxmlformats.org/officeDocument/2006/relationships/slideLayout" Target="../slideLayouts/slideLayout108.xml"/><Relationship Id="rId6" Type="http://schemas.openxmlformats.org/officeDocument/2006/relationships/slide" Target="slide206.xml"/><Relationship Id="rId5" Type="http://schemas.openxmlformats.org/officeDocument/2006/relationships/slide" Target="slide215.xml"/><Relationship Id="rId4" Type="http://schemas.openxmlformats.org/officeDocument/2006/relationships/slide" Target="slide214.xml"/></Relationships>
</file>

<file path=ppt/slides/_rels/slide211.xml.rels><?xml version="1.0" encoding="UTF-8" standalone="yes"?>
<Relationships xmlns="http://schemas.openxmlformats.org/package/2006/relationships"><Relationship Id="rId3" Type="http://schemas.openxmlformats.org/officeDocument/2006/relationships/slide" Target="slide215.xml"/><Relationship Id="rId2" Type="http://schemas.openxmlformats.org/officeDocument/2006/relationships/image" Target="../media/image235.png"/><Relationship Id="rId1" Type="http://schemas.openxmlformats.org/officeDocument/2006/relationships/slideLayout" Target="../slideLayouts/slideLayout108.xml"/></Relationships>
</file>

<file path=ppt/slides/_rels/slide212.xml.rels><?xml version="1.0" encoding="UTF-8" standalone="yes"?>
<Relationships xmlns="http://schemas.openxmlformats.org/package/2006/relationships"><Relationship Id="rId3" Type="http://schemas.openxmlformats.org/officeDocument/2006/relationships/slide" Target="slide216.xml"/><Relationship Id="rId2" Type="http://schemas.openxmlformats.org/officeDocument/2006/relationships/image" Target="../media/image235.png"/><Relationship Id="rId1" Type="http://schemas.openxmlformats.org/officeDocument/2006/relationships/slideLayout" Target="../slideLayouts/slideLayout108.xml"/><Relationship Id="rId4" Type="http://schemas.openxmlformats.org/officeDocument/2006/relationships/slide" Target="slide215.xml"/></Relationships>
</file>

<file path=ppt/slides/_rels/slide213.xml.rels><?xml version="1.0" encoding="UTF-8" standalone="yes"?>
<Relationships xmlns="http://schemas.openxmlformats.org/package/2006/relationships"><Relationship Id="rId8" Type="http://schemas.openxmlformats.org/officeDocument/2006/relationships/image" Target="../media/image241.jpeg"/><Relationship Id="rId3" Type="http://schemas.openxmlformats.org/officeDocument/2006/relationships/image" Target="../media/image236.jpeg"/><Relationship Id="rId7" Type="http://schemas.openxmlformats.org/officeDocument/2006/relationships/image" Target="../media/image240.jpeg"/><Relationship Id="rId2" Type="http://schemas.openxmlformats.org/officeDocument/2006/relationships/image" Target="../media/image235.png"/><Relationship Id="rId1" Type="http://schemas.openxmlformats.org/officeDocument/2006/relationships/slideLayout" Target="../slideLayouts/slideLayout97.xml"/><Relationship Id="rId6" Type="http://schemas.openxmlformats.org/officeDocument/2006/relationships/image" Target="../media/image239.jpeg"/><Relationship Id="rId5" Type="http://schemas.openxmlformats.org/officeDocument/2006/relationships/image" Target="../media/image238.jpeg"/><Relationship Id="rId4" Type="http://schemas.openxmlformats.org/officeDocument/2006/relationships/image" Target="../media/image237.jpeg"/></Relationships>
</file>

<file path=ppt/slides/_rels/slide214.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image" Target="../media/image242.png"/><Relationship Id="rId7" Type="http://schemas.openxmlformats.org/officeDocument/2006/relationships/image" Target="../media/image244.png"/><Relationship Id="rId2" Type="http://schemas.openxmlformats.org/officeDocument/2006/relationships/image" Target="../media/image235.png"/><Relationship Id="rId1" Type="http://schemas.openxmlformats.org/officeDocument/2006/relationships/slideLayout" Target="../slideLayouts/slideLayout97.xml"/><Relationship Id="rId6" Type="http://schemas.openxmlformats.org/officeDocument/2006/relationships/oleObject" Target="../embeddings/oleObject20.bin"/><Relationship Id="rId5" Type="http://schemas.openxmlformats.org/officeDocument/2006/relationships/image" Target="../media/image243.png"/><Relationship Id="rId4" Type="http://schemas.openxmlformats.org/officeDocument/2006/relationships/oleObject" Target="../embeddings/oleObject19.bin"/><Relationship Id="rId9" Type="http://schemas.openxmlformats.org/officeDocument/2006/relationships/image" Target="../media/image245.png"/></Relationships>
</file>

<file path=ppt/slides/_rels/slide215.xml.rels><?xml version="1.0" encoding="UTF-8" standalone="yes"?>
<Relationships xmlns="http://schemas.openxmlformats.org/package/2006/relationships"><Relationship Id="rId2" Type="http://schemas.openxmlformats.org/officeDocument/2006/relationships/image" Target="../media/image235.png"/><Relationship Id="rId1" Type="http://schemas.openxmlformats.org/officeDocument/2006/relationships/slideLayout" Target="../slideLayouts/slideLayout97.xml"/></Relationships>
</file>

<file path=ppt/slides/_rels/slide216.xml.rels><?xml version="1.0" encoding="UTF-8" standalone="yes"?>
<Relationships xmlns="http://schemas.openxmlformats.org/package/2006/relationships"><Relationship Id="rId3" Type="http://schemas.openxmlformats.org/officeDocument/2006/relationships/slide" Target="slide219.xml"/><Relationship Id="rId2" Type="http://schemas.openxmlformats.org/officeDocument/2006/relationships/image" Target="../media/image246.png"/><Relationship Id="rId1" Type="http://schemas.openxmlformats.org/officeDocument/2006/relationships/slideLayout" Target="../slideLayouts/slideLayout108.xml"/><Relationship Id="rId6" Type="http://schemas.openxmlformats.org/officeDocument/2006/relationships/slide" Target="slide212.xml"/><Relationship Id="rId5" Type="http://schemas.openxmlformats.org/officeDocument/2006/relationships/slide" Target="slide221.xml"/><Relationship Id="rId4" Type="http://schemas.openxmlformats.org/officeDocument/2006/relationships/slide" Target="slide220.xml"/></Relationships>
</file>

<file path=ppt/slides/_rels/slide217.xml.rels><?xml version="1.0" encoding="UTF-8" standalone="yes"?>
<Relationships xmlns="http://schemas.openxmlformats.org/package/2006/relationships"><Relationship Id="rId3" Type="http://schemas.openxmlformats.org/officeDocument/2006/relationships/slide" Target="slide221.xml"/><Relationship Id="rId2" Type="http://schemas.openxmlformats.org/officeDocument/2006/relationships/image" Target="../media/image246.png"/><Relationship Id="rId1" Type="http://schemas.openxmlformats.org/officeDocument/2006/relationships/slideLayout" Target="../slideLayouts/slideLayout108.xml"/></Relationships>
</file>

<file path=ppt/slides/_rels/slide218.xml.rels><?xml version="1.0" encoding="UTF-8" standalone="yes"?>
<Relationships xmlns="http://schemas.openxmlformats.org/package/2006/relationships"><Relationship Id="rId3" Type="http://schemas.openxmlformats.org/officeDocument/2006/relationships/slide" Target="slide222.xml"/><Relationship Id="rId2" Type="http://schemas.openxmlformats.org/officeDocument/2006/relationships/image" Target="../media/image246.png"/><Relationship Id="rId1" Type="http://schemas.openxmlformats.org/officeDocument/2006/relationships/slideLayout" Target="../slideLayouts/slideLayout108.xml"/><Relationship Id="rId4" Type="http://schemas.openxmlformats.org/officeDocument/2006/relationships/slide" Target="slide221.xml"/></Relationships>
</file>

<file path=ppt/slides/_rels/slide219.xml.rels><?xml version="1.0" encoding="UTF-8" standalone="yes"?>
<Relationships xmlns="http://schemas.openxmlformats.org/package/2006/relationships"><Relationship Id="rId3" Type="http://schemas.openxmlformats.org/officeDocument/2006/relationships/image" Target="../media/image247.jpeg"/><Relationship Id="rId7" Type="http://schemas.openxmlformats.org/officeDocument/2006/relationships/image" Target="../media/image251.jpeg"/><Relationship Id="rId2" Type="http://schemas.openxmlformats.org/officeDocument/2006/relationships/image" Target="../media/image246.png"/><Relationship Id="rId1" Type="http://schemas.openxmlformats.org/officeDocument/2006/relationships/slideLayout" Target="../slideLayouts/slideLayout97.xml"/><Relationship Id="rId6" Type="http://schemas.openxmlformats.org/officeDocument/2006/relationships/image" Target="../media/image250.jpeg"/><Relationship Id="rId5" Type="http://schemas.openxmlformats.org/officeDocument/2006/relationships/image" Target="../media/image249.jpeg"/><Relationship Id="rId4" Type="http://schemas.openxmlformats.org/officeDocument/2006/relationships/image" Target="../media/image248.jpeg"/></Relationships>
</file>

<file path=ppt/slides/_rels/slide2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220.xml.rels><?xml version="1.0" encoding="UTF-8" standalone="yes"?>
<Relationships xmlns="http://schemas.openxmlformats.org/package/2006/relationships"><Relationship Id="rId8" Type="http://schemas.openxmlformats.org/officeDocument/2006/relationships/image" Target="../media/image257.png"/><Relationship Id="rId3" Type="http://schemas.openxmlformats.org/officeDocument/2006/relationships/image" Target="../media/image252.png"/><Relationship Id="rId7" Type="http://schemas.openxmlformats.org/officeDocument/2006/relationships/image" Target="../media/image256.png"/><Relationship Id="rId2" Type="http://schemas.openxmlformats.org/officeDocument/2006/relationships/image" Target="../media/image246.png"/><Relationship Id="rId1" Type="http://schemas.openxmlformats.org/officeDocument/2006/relationships/slideLayout" Target="../slideLayouts/slideLayout97.xml"/><Relationship Id="rId6" Type="http://schemas.openxmlformats.org/officeDocument/2006/relationships/image" Target="../media/image255.png"/><Relationship Id="rId5" Type="http://schemas.openxmlformats.org/officeDocument/2006/relationships/image" Target="../media/image254.png"/><Relationship Id="rId4" Type="http://schemas.openxmlformats.org/officeDocument/2006/relationships/image" Target="../media/image253.png"/></Relationships>
</file>

<file path=ppt/slides/_rels/slide221.xml.rels><?xml version="1.0" encoding="UTF-8" standalone="yes"?>
<Relationships xmlns="http://schemas.openxmlformats.org/package/2006/relationships"><Relationship Id="rId2" Type="http://schemas.openxmlformats.org/officeDocument/2006/relationships/image" Target="../media/image246.png"/><Relationship Id="rId1" Type="http://schemas.openxmlformats.org/officeDocument/2006/relationships/slideLayout" Target="../slideLayouts/slideLayout97.xml"/></Relationships>
</file>

<file path=ppt/slides/_rels/slide222.xml.rels><?xml version="1.0" encoding="UTF-8" standalone="yes"?>
<Relationships xmlns="http://schemas.openxmlformats.org/package/2006/relationships"><Relationship Id="rId3" Type="http://schemas.openxmlformats.org/officeDocument/2006/relationships/slide" Target="slide225.xml"/><Relationship Id="rId2" Type="http://schemas.openxmlformats.org/officeDocument/2006/relationships/image" Target="../media/image258.png"/><Relationship Id="rId1" Type="http://schemas.openxmlformats.org/officeDocument/2006/relationships/slideLayout" Target="../slideLayouts/slideLayout108.xml"/><Relationship Id="rId6" Type="http://schemas.openxmlformats.org/officeDocument/2006/relationships/slide" Target="slide218.xml"/><Relationship Id="rId5" Type="http://schemas.openxmlformats.org/officeDocument/2006/relationships/slide" Target="slide227.xml"/><Relationship Id="rId4" Type="http://schemas.openxmlformats.org/officeDocument/2006/relationships/slide" Target="slide226.xml"/></Relationships>
</file>

<file path=ppt/slides/_rels/slide223.xml.rels><?xml version="1.0" encoding="UTF-8" standalone="yes"?>
<Relationships xmlns="http://schemas.openxmlformats.org/package/2006/relationships"><Relationship Id="rId3" Type="http://schemas.openxmlformats.org/officeDocument/2006/relationships/slide" Target="slide227.xml"/><Relationship Id="rId2" Type="http://schemas.openxmlformats.org/officeDocument/2006/relationships/image" Target="../media/image258.png"/><Relationship Id="rId1" Type="http://schemas.openxmlformats.org/officeDocument/2006/relationships/slideLayout" Target="../slideLayouts/slideLayout108.xml"/></Relationships>
</file>

<file path=ppt/slides/_rels/slide224.xml.rels><?xml version="1.0" encoding="UTF-8" standalone="yes"?>
<Relationships xmlns="http://schemas.openxmlformats.org/package/2006/relationships"><Relationship Id="rId3" Type="http://schemas.openxmlformats.org/officeDocument/2006/relationships/slide" Target="slide228.xml"/><Relationship Id="rId2" Type="http://schemas.openxmlformats.org/officeDocument/2006/relationships/image" Target="../media/image258.png"/><Relationship Id="rId1" Type="http://schemas.openxmlformats.org/officeDocument/2006/relationships/slideLayout" Target="../slideLayouts/slideLayout108.xml"/><Relationship Id="rId4" Type="http://schemas.openxmlformats.org/officeDocument/2006/relationships/slide" Target="slide227.xml"/></Relationships>
</file>

<file path=ppt/slides/_rels/slide225.xml.rels><?xml version="1.0" encoding="UTF-8" standalone="yes"?>
<Relationships xmlns="http://schemas.openxmlformats.org/package/2006/relationships"><Relationship Id="rId3" Type="http://schemas.openxmlformats.org/officeDocument/2006/relationships/image" Target="../media/image259.jpeg"/><Relationship Id="rId7" Type="http://schemas.openxmlformats.org/officeDocument/2006/relationships/image" Target="../media/image263.jpeg"/><Relationship Id="rId2" Type="http://schemas.openxmlformats.org/officeDocument/2006/relationships/image" Target="../media/image258.png"/><Relationship Id="rId1" Type="http://schemas.openxmlformats.org/officeDocument/2006/relationships/slideLayout" Target="../slideLayouts/slideLayout97.xml"/><Relationship Id="rId6" Type="http://schemas.openxmlformats.org/officeDocument/2006/relationships/image" Target="../media/image262.jpeg"/><Relationship Id="rId5" Type="http://schemas.openxmlformats.org/officeDocument/2006/relationships/image" Target="../media/image261.jpeg"/><Relationship Id="rId4" Type="http://schemas.openxmlformats.org/officeDocument/2006/relationships/image" Target="../media/image260.jpeg"/></Relationships>
</file>

<file path=ppt/slides/_rels/slide226.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264.png"/><Relationship Id="rId7" Type="http://schemas.openxmlformats.org/officeDocument/2006/relationships/image" Target="../media/image266.png"/><Relationship Id="rId12" Type="http://schemas.openxmlformats.org/officeDocument/2006/relationships/oleObject" Target="../embeddings/oleObject25.bin"/><Relationship Id="rId2" Type="http://schemas.openxmlformats.org/officeDocument/2006/relationships/image" Target="../media/image258.png"/><Relationship Id="rId1" Type="http://schemas.openxmlformats.org/officeDocument/2006/relationships/slideLayout" Target="../slideLayouts/slideLayout97.xml"/><Relationship Id="rId6" Type="http://schemas.openxmlformats.org/officeDocument/2006/relationships/oleObject" Target="../embeddings/oleObject22.bin"/><Relationship Id="rId11" Type="http://schemas.openxmlformats.org/officeDocument/2006/relationships/image" Target="../media/image268.png"/><Relationship Id="rId5" Type="http://schemas.openxmlformats.org/officeDocument/2006/relationships/image" Target="../media/image242.png"/><Relationship Id="rId10" Type="http://schemas.openxmlformats.org/officeDocument/2006/relationships/oleObject" Target="../embeddings/oleObject24.bin"/><Relationship Id="rId4" Type="http://schemas.openxmlformats.org/officeDocument/2006/relationships/image" Target="../media/image265.png"/><Relationship Id="rId9" Type="http://schemas.openxmlformats.org/officeDocument/2006/relationships/image" Target="../media/image267.png"/></Relationships>
</file>

<file path=ppt/slides/_rels/slide227.xml.rels><?xml version="1.0" encoding="UTF-8" standalone="yes"?>
<Relationships xmlns="http://schemas.openxmlformats.org/package/2006/relationships"><Relationship Id="rId2" Type="http://schemas.openxmlformats.org/officeDocument/2006/relationships/image" Target="../media/image258.png"/><Relationship Id="rId1" Type="http://schemas.openxmlformats.org/officeDocument/2006/relationships/slideLayout" Target="../slideLayouts/slideLayout97.xml"/></Relationships>
</file>

<file path=ppt/slides/_rels/slide228.xml.rels><?xml version="1.0" encoding="UTF-8" standalone="yes"?>
<Relationships xmlns="http://schemas.openxmlformats.org/package/2006/relationships"><Relationship Id="rId3" Type="http://schemas.openxmlformats.org/officeDocument/2006/relationships/slide" Target="slide231.xml"/><Relationship Id="rId2" Type="http://schemas.openxmlformats.org/officeDocument/2006/relationships/image" Target="../media/image269.jpeg"/><Relationship Id="rId1" Type="http://schemas.openxmlformats.org/officeDocument/2006/relationships/slideLayout" Target="../slideLayouts/slideLayout108.xml"/><Relationship Id="rId6" Type="http://schemas.openxmlformats.org/officeDocument/2006/relationships/slide" Target="slide224.xml"/><Relationship Id="rId5" Type="http://schemas.openxmlformats.org/officeDocument/2006/relationships/slide" Target="slide233.xml"/><Relationship Id="rId4" Type="http://schemas.openxmlformats.org/officeDocument/2006/relationships/slide" Target="slide232.xml"/></Relationships>
</file>

<file path=ppt/slides/_rels/slide229.xml.rels><?xml version="1.0" encoding="UTF-8" standalone="yes"?>
<Relationships xmlns="http://schemas.openxmlformats.org/package/2006/relationships"><Relationship Id="rId3" Type="http://schemas.openxmlformats.org/officeDocument/2006/relationships/slide" Target="slide233.xml"/><Relationship Id="rId2" Type="http://schemas.openxmlformats.org/officeDocument/2006/relationships/image" Target="../media/image269.jpeg"/><Relationship Id="rId1" Type="http://schemas.openxmlformats.org/officeDocument/2006/relationships/slideLayout" Target="../slideLayouts/slideLayout108.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230.xml.rels><?xml version="1.0" encoding="UTF-8" standalone="yes"?>
<Relationships xmlns="http://schemas.openxmlformats.org/package/2006/relationships"><Relationship Id="rId3" Type="http://schemas.openxmlformats.org/officeDocument/2006/relationships/slide" Target="slide234.xml"/><Relationship Id="rId2" Type="http://schemas.openxmlformats.org/officeDocument/2006/relationships/image" Target="../media/image269.jpeg"/><Relationship Id="rId1" Type="http://schemas.openxmlformats.org/officeDocument/2006/relationships/slideLayout" Target="../slideLayouts/slideLayout108.xml"/><Relationship Id="rId4" Type="http://schemas.openxmlformats.org/officeDocument/2006/relationships/slide" Target="slide233.xml"/></Relationships>
</file>

<file path=ppt/slides/_rels/slide231.xml.rels><?xml version="1.0" encoding="UTF-8" standalone="yes"?>
<Relationships xmlns="http://schemas.openxmlformats.org/package/2006/relationships"><Relationship Id="rId3" Type="http://schemas.openxmlformats.org/officeDocument/2006/relationships/image" Target="../media/image270.jpeg"/><Relationship Id="rId2" Type="http://schemas.openxmlformats.org/officeDocument/2006/relationships/image" Target="../media/image269.jpeg"/><Relationship Id="rId1" Type="http://schemas.openxmlformats.org/officeDocument/2006/relationships/slideLayout" Target="../slideLayouts/slideLayout97.xml"/><Relationship Id="rId6" Type="http://schemas.openxmlformats.org/officeDocument/2006/relationships/image" Target="../media/image273.jpeg"/><Relationship Id="rId5" Type="http://schemas.openxmlformats.org/officeDocument/2006/relationships/image" Target="../media/image272.jpeg"/><Relationship Id="rId4" Type="http://schemas.openxmlformats.org/officeDocument/2006/relationships/image" Target="../media/image271.jpeg"/></Relationships>
</file>

<file path=ppt/slides/_rels/slide232.xml.rels><?xml version="1.0" encoding="UTF-8" standalone="yes"?>
<Relationships xmlns="http://schemas.openxmlformats.org/package/2006/relationships"><Relationship Id="rId8" Type="http://schemas.openxmlformats.org/officeDocument/2006/relationships/image" Target="../media/image279.png"/><Relationship Id="rId3" Type="http://schemas.openxmlformats.org/officeDocument/2006/relationships/image" Target="../media/image274.png"/><Relationship Id="rId7" Type="http://schemas.openxmlformats.org/officeDocument/2006/relationships/image" Target="../media/image278.png"/><Relationship Id="rId2" Type="http://schemas.openxmlformats.org/officeDocument/2006/relationships/image" Target="../media/image269.jpeg"/><Relationship Id="rId1" Type="http://schemas.openxmlformats.org/officeDocument/2006/relationships/slideLayout" Target="../slideLayouts/slideLayout97.xml"/><Relationship Id="rId6" Type="http://schemas.openxmlformats.org/officeDocument/2006/relationships/image" Target="../media/image277.png"/><Relationship Id="rId5" Type="http://schemas.openxmlformats.org/officeDocument/2006/relationships/image" Target="../media/image276.png"/><Relationship Id="rId4" Type="http://schemas.openxmlformats.org/officeDocument/2006/relationships/image" Target="../media/image275.png"/></Relationships>
</file>

<file path=ppt/slides/_rels/slide233.xml.rels><?xml version="1.0" encoding="UTF-8" standalone="yes"?>
<Relationships xmlns="http://schemas.openxmlformats.org/package/2006/relationships"><Relationship Id="rId2" Type="http://schemas.openxmlformats.org/officeDocument/2006/relationships/image" Target="../media/image269.jpeg"/><Relationship Id="rId1" Type="http://schemas.openxmlformats.org/officeDocument/2006/relationships/slideLayout" Target="../slideLayouts/slideLayout97.xml"/></Relationships>
</file>

<file path=ppt/slides/_rels/slide234.xml.rels><?xml version="1.0" encoding="UTF-8" standalone="yes"?>
<Relationships xmlns="http://schemas.openxmlformats.org/package/2006/relationships"><Relationship Id="rId3" Type="http://schemas.openxmlformats.org/officeDocument/2006/relationships/slide" Target="slide237.xml"/><Relationship Id="rId2" Type="http://schemas.openxmlformats.org/officeDocument/2006/relationships/image" Target="../media/image280.png"/><Relationship Id="rId1" Type="http://schemas.openxmlformats.org/officeDocument/2006/relationships/slideLayout" Target="../slideLayouts/slideLayout108.xml"/><Relationship Id="rId6" Type="http://schemas.openxmlformats.org/officeDocument/2006/relationships/slide" Target="slide230.xml"/><Relationship Id="rId5" Type="http://schemas.openxmlformats.org/officeDocument/2006/relationships/slide" Target="slide239.xml"/><Relationship Id="rId4" Type="http://schemas.openxmlformats.org/officeDocument/2006/relationships/slide" Target="slide238.xml"/></Relationships>
</file>

<file path=ppt/slides/_rels/slide235.xml.rels><?xml version="1.0" encoding="UTF-8" standalone="yes"?>
<Relationships xmlns="http://schemas.openxmlformats.org/package/2006/relationships"><Relationship Id="rId3" Type="http://schemas.openxmlformats.org/officeDocument/2006/relationships/slide" Target="slide239.xml"/><Relationship Id="rId2" Type="http://schemas.openxmlformats.org/officeDocument/2006/relationships/image" Target="../media/image280.png"/><Relationship Id="rId1" Type="http://schemas.openxmlformats.org/officeDocument/2006/relationships/slideLayout" Target="../slideLayouts/slideLayout108.xml"/></Relationships>
</file>

<file path=ppt/slides/_rels/slide236.xml.rels><?xml version="1.0" encoding="UTF-8" standalone="yes"?>
<Relationships xmlns="http://schemas.openxmlformats.org/package/2006/relationships"><Relationship Id="rId3" Type="http://schemas.openxmlformats.org/officeDocument/2006/relationships/slide" Target="slide240.xml"/><Relationship Id="rId2" Type="http://schemas.openxmlformats.org/officeDocument/2006/relationships/image" Target="../media/image280.png"/><Relationship Id="rId1" Type="http://schemas.openxmlformats.org/officeDocument/2006/relationships/slideLayout" Target="../slideLayouts/slideLayout108.xml"/><Relationship Id="rId4" Type="http://schemas.openxmlformats.org/officeDocument/2006/relationships/slide" Target="slide239.xml"/></Relationships>
</file>

<file path=ppt/slides/_rels/slide237.xml.rels><?xml version="1.0" encoding="UTF-8" standalone="yes"?>
<Relationships xmlns="http://schemas.openxmlformats.org/package/2006/relationships"><Relationship Id="rId3" Type="http://schemas.openxmlformats.org/officeDocument/2006/relationships/image" Target="../media/image281.jpeg"/><Relationship Id="rId7" Type="http://schemas.openxmlformats.org/officeDocument/2006/relationships/image" Target="../media/image285.jpeg"/><Relationship Id="rId2" Type="http://schemas.openxmlformats.org/officeDocument/2006/relationships/image" Target="../media/image280.png"/><Relationship Id="rId1" Type="http://schemas.openxmlformats.org/officeDocument/2006/relationships/slideLayout" Target="../slideLayouts/slideLayout97.xml"/><Relationship Id="rId6" Type="http://schemas.openxmlformats.org/officeDocument/2006/relationships/image" Target="../media/image284.jpeg"/><Relationship Id="rId5" Type="http://schemas.openxmlformats.org/officeDocument/2006/relationships/image" Target="../media/image283.jpeg"/><Relationship Id="rId4" Type="http://schemas.openxmlformats.org/officeDocument/2006/relationships/image" Target="../media/image282.jpeg"/></Relationships>
</file>

<file path=ppt/slides/_rels/slide238.xml.rels><?xml version="1.0" encoding="UTF-8" standalone="yes"?>
<Relationships xmlns="http://schemas.openxmlformats.org/package/2006/relationships"><Relationship Id="rId8" Type="http://schemas.openxmlformats.org/officeDocument/2006/relationships/oleObject" Target="../embeddings/oleObject28.bin"/><Relationship Id="rId13" Type="http://schemas.openxmlformats.org/officeDocument/2006/relationships/image" Target="../media/image267.png"/><Relationship Id="rId3" Type="http://schemas.openxmlformats.org/officeDocument/2006/relationships/image" Target="../media/image286.png"/><Relationship Id="rId7" Type="http://schemas.openxmlformats.org/officeDocument/2006/relationships/image" Target="../media/image288.png"/><Relationship Id="rId12" Type="http://schemas.openxmlformats.org/officeDocument/2006/relationships/oleObject" Target="../embeddings/oleObject30.bin"/><Relationship Id="rId2" Type="http://schemas.openxmlformats.org/officeDocument/2006/relationships/image" Target="../media/image280.png"/><Relationship Id="rId1" Type="http://schemas.openxmlformats.org/officeDocument/2006/relationships/slideLayout" Target="../slideLayouts/slideLayout97.xml"/><Relationship Id="rId6" Type="http://schemas.openxmlformats.org/officeDocument/2006/relationships/oleObject" Target="../embeddings/oleObject27.bin"/><Relationship Id="rId11" Type="http://schemas.openxmlformats.org/officeDocument/2006/relationships/image" Target="../media/image290.png"/><Relationship Id="rId5" Type="http://schemas.openxmlformats.org/officeDocument/2006/relationships/image" Target="../media/image287.png"/><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289.png"/></Relationships>
</file>

<file path=ppt/slides/_rels/slide239.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97.xml"/></Relationships>
</file>

<file path=ppt/slides/_rels/slide24.xml.rels><?xml version="1.0" encoding="UTF-8" standalone="yes"?>
<Relationships xmlns="http://schemas.openxmlformats.org/package/2006/relationships"><Relationship Id="rId8" Type="http://schemas.openxmlformats.org/officeDocument/2006/relationships/slide" Target="slide45.xml"/><Relationship Id="rId3" Type="http://schemas.openxmlformats.org/officeDocument/2006/relationships/image" Target="../media/image4.jpeg"/><Relationship Id="rId7" Type="http://schemas.openxmlformats.org/officeDocument/2006/relationships/image" Target="../media/image6.png"/><Relationship Id="rId2" Type="http://schemas.openxmlformats.org/officeDocument/2006/relationships/slide" Target="slide27.xml"/><Relationship Id="rId1" Type="http://schemas.openxmlformats.org/officeDocument/2006/relationships/slideLayout" Target="../slideLayouts/slideLayout34.xml"/><Relationship Id="rId6" Type="http://schemas.openxmlformats.org/officeDocument/2006/relationships/slide" Target="slide40.xml"/><Relationship Id="rId5" Type="http://schemas.openxmlformats.org/officeDocument/2006/relationships/image" Target="../media/image5.jpeg"/><Relationship Id="rId4" Type="http://schemas.openxmlformats.org/officeDocument/2006/relationships/slide" Target="slide33.xml"/><Relationship Id="rId9" Type="http://schemas.openxmlformats.org/officeDocument/2006/relationships/image" Target="../media/image7.jpeg"/></Relationships>
</file>

<file path=ppt/slides/_rels/slide240.xml.rels><?xml version="1.0" encoding="UTF-8" standalone="yes"?>
<Relationships xmlns="http://schemas.openxmlformats.org/package/2006/relationships"><Relationship Id="rId3" Type="http://schemas.openxmlformats.org/officeDocument/2006/relationships/slide" Target="slide243.xml"/><Relationship Id="rId2" Type="http://schemas.openxmlformats.org/officeDocument/2006/relationships/image" Target="../media/image291.png"/><Relationship Id="rId1" Type="http://schemas.openxmlformats.org/officeDocument/2006/relationships/slideLayout" Target="../slideLayouts/slideLayout108.xml"/><Relationship Id="rId6" Type="http://schemas.openxmlformats.org/officeDocument/2006/relationships/slide" Target="slide236.xml"/><Relationship Id="rId5" Type="http://schemas.openxmlformats.org/officeDocument/2006/relationships/slide" Target="slide245.xml"/><Relationship Id="rId4" Type="http://schemas.openxmlformats.org/officeDocument/2006/relationships/slide" Target="slide244.xml"/></Relationships>
</file>

<file path=ppt/slides/_rels/slide241.xml.rels><?xml version="1.0" encoding="UTF-8" standalone="yes"?>
<Relationships xmlns="http://schemas.openxmlformats.org/package/2006/relationships"><Relationship Id="rId3" Type="http://schemas.openxmlformats.org/officeDocument/2006/relationships/slide" Target="slide245.xml"/><Relationship Id="rId2" Type="http://schemas.openxmlformats.org/officeDocument/2006/relationships/image" Target="../media/image291.png"/><Relationship Id="rId1" Type="http://schemas.openxmlformats.org/officeDocument/2006/relationships/slideLayout" Target="../slideLayouts/slideLayout108.xml"/></Relationships>
</file>

<file path=ppt/slides/_rels/slide242.xml.rels><?xml version="1.0" encoding="UTF-8" standalone="yes"?>
<Relationships xmlns="http://schemas.openxmlformats.org/package/2006/relationships"><Relationship Id="rId3" Type="http://schemas.openxmlformats.org/officeDocument/2006/relationships/slide" Target="slide246.xml"/><Relationship Id="rId2" Type="http://schemas.openxmlformats.org/officeDocument/2006/relationships/image" Target="../media/image291.png"/><Relationship Id="rId1" Type="http://schemas.openxmlformats.org/officeDocument/2006/relationships/slideLayout" Target="../slideLayouts/slideLayout108.xml"/><Relationship Id="rId4" Type="http://schemas.openxmlformats.org/officeDocument/2006/relationships/slide" Target="slide245.xml"/></Relationships>
</file>

<file path=ppt/slides/_rels/slide243.xml.rels><?xml version="1.0" encoding="UTF-8" standalone="yes"?>
<Relationships xmlns="http://schemas.openxmlformats.org/package/2006/relationships"><Relationship Id="rId3" Type="http://schemas.openxmlformats.org/officeDocument/2006/relationships/image" Target="../media/image292.jpeg"/><Relationship Id="rId2" Type="http://schemas.openxmlformats.org/officeDocument/2006/relationships/image" Target="../media/image291.png"/><Relationship Id="rId1" Type="http://schemas.openxmlformats.org/officeDocument/2006/relationships/slideLayout" Target="../slideLayouts/slideLayout97.xml"/><Relationship Id="rId6" Type="http://schemas.openxmlformats.org/officeDocument/2006/relationships/image" Target="../media/image295.jpeg"/><Relationship Id="rId5" Type="http://schemas.openxmlformats.org/officeDocument/2006/relationships/image" Target="../media/image294.jpeg"/><Relationship Id="rId4" Type="http://schemas.openxmlformats.org/officeDocument/2006/relationships/image" Target="../media/image293.jpeg"/></Relationships>
</file>

<file path=ppt/slides/_rels/slide244.xml.rels><?xml version="1.0" encoding="UTF-8" standalone="yes"?>
<Relationships xmlns="http://schemas.openxmlformats.org/package/2006/relationships"><Relationship Id="rId8" Type="http://schemas.openxmlformats.org/officeDocument/2006/relationships/image" Target="../media/image299.png"/><Relationship Id="rId3" Type="http://schemas.openxmlformats.org/officeDocument/2006/relationships/image" Target="../media/image296.png"/><Relationship Id="rId7" Type="http://schemas.openxmlformats.org/officeDocument/2006/relationships/oleObject" Target="../embeddings/oleObject32.bin"/><Relationship Id="rId2" Type="http://schemas.openxmlformats.org/officeDocument/2006/relationships/image" Target="../media/image291.png"/><Relationship Id="rId1" Type="http://schemas.openxmlformats.org/officeDocument/2006/relationships/slideLayout" Target="../slideLayouts/slideLayout97.xml"/><Relationship Id="rId6" Type="http://schemas.openxmlformats.org/officeDocument/2006/relationships/image" Target="../media/image298.png"/><Relationship Id="rId5" Type="http://schemas.openxmlformats.org/officeDocument/2006/relationships/oleObject" Target="../embeddings/oleObject31.bin"/><Relationship Id="rId4" Type="http://schemas.openxmlformats.org/officeDocument/2006/relationships/image" Target="../media/image297.png"/></Relationships>
</file>

<file path=ppt/slides/_rels/slide245.xml.rels><?xml version="1.0" encoding="UTF-8" standalone="yes"?>
<Relationships xmlns="http://schemas.openxmlformats.org/package/2006/relationships"><Relationship Id="rId2" Type="http://schemas.openxmlformats.org/officeDocument/2006/relationships/image" Target="../media/image291.png"/><Relationship Id="rId1" Type="http://schemas.openxmlformats.org/officeDocument/2006/relationships/slideLayout" Target="../slideLayouts/slideLayout97.xml"/></Relationships>
</file>

<file path=ppt/slides/_rels/slide246.xml.rels><?xml version="1.0" encoding="UTF-8" standalone="yes"?>
<Relationships xmlns="http://schemas.openxmlformats.org/package/2006/relationships"><Relationship Id="rId3" Type="http://schemas.openxmlformats.org/officeDocument/2006/relationships/slide" Target="slide249.xml"/><Relationship Id="rId2" Type="http://schemas.openxmlformats.org/officeDocument/2006/relationships/image" Target="../media/image300.png"/><Relationship Id="rId1" Type="http://schemas.openxmlformats.org/officeDocument/2006/relationships/slideLayout" Target="../slideLayouts/slideLayout108.xml"/><Relationship Id="rId6" Type="http://schemas.openxmlformats.org/officeDocument/2006/relationships/slide" Target="slide242.xml"/><Relationship Id="rId5" Type="http://schemas.openxmlformats.org/officeDocument/2006/relationships/slide" Target="slide251.xml"/><Relationship Id="rId4" Type="http://schemas.openxmlformats.org/officeDocument/2006/relationships/slide" Target="slide250.xml"/></Relationships>
</file>

<file path=ppt/slides/_rels/slide247.xml.rels><?xml version="1.0" encoding="UTF-8" standalone="yes"?>
<Relationships xmlns="http://schemas.openxmlformats.org/package/2006/relationships"><Relationship Id="rId3" Type="http://schemas.openxmlformats.org/officeDocument/2006/relationships/slide" Target="slide251.xml"/><Relationship Id="rId2" Type="http://schemas.openxmlformats.org/officeDocument/2006/relationships/image" Target="../media/image300.png"/><Relationship Id="rId1" Type="http://schemas.openxmlformats.org/officeDocument/2006/relationships/slideLayout" Target="../slideLayouts/slideLayout108.xml"/></Relationships>
</file>

<file path=ppt/slides/_rels/slide248.xml.rels><?xml version="1.0" encoding="UTF-8" standalone="yes"?>
<Relationships xmlns="http://schemas.openxmlformats.org/package/2006/relationships"><Relationship Id="rId3" Type="http://schemas.openxmlformats.org/officeDocument/2006/relationships/slide" Target="slide252.xml"/><Relationship Id="rId2" Type="http://schemas.openxmlformats.org/officeDocument/2006/relationships/image" Target="../media/image300.png"/><Relationship Id="rId1" Type="http://schemas.openxmlformats.org/officeDocument/2006/relationships/slideLayout" Target="../slideLayouts/slideLayout108.xml"/><Relationship Id="rId4" Type="http://schemas.openxmlformats.org/officeDocument/2006/relationships/slide" Target="slide251.xml"/></Relationships>
</file>

<file path=ppt/slides/_rels/slide249.xml.rels><?xml version="1.0" encoding="UTF-8" standalone="yes"?>
<Relationships xmlns="http://schemas.openxmlformats.org/package/2006/relationships"><Relationship Id="rId3" Type="http://schemas.openxmlformats.org/officeDocument/2006/relationships/image" Target="../media/image301.jpeg"/><Relationship Id="rId7" Type="http://schemas.openxmlformats.org/officeDocument/2006/relationships/image" Target="../media/image305.png"/><Relationship Id="rId2" Type="http://schemas.openxmlformats.org/officeDocument/2006/relationships/image" Target="../media/image300.png"/><Relationship Id="rId1" Type="http://schemas.openxmlformats.org/officeDocument/2006/relationships/slideLayout" Target="../slideLayouts/slideLayout97.xml"/><Relationship Id="rId6" Type="http://schemas.openxmlformats.org/officeDocument/2006/relationships/image" Target="../media/image304.jpeg"/><Relationship Id="rId5" Type="http://schemas.openxmlformats.org/officeDocument/2006/relationships/image" Target="../media/image303.jpeg"/><Relationship Id="rId4" Type="http://schemas.openxmlformats.org/officeDocument/2006/relationships/image" Target="../media/image30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0.xml.rels><?xml version="1.0" encoding="UTF-8" standalone="yes"?>
<Relationships xmlns="http://schemas.openxmlformats.org/package/2006/relationships"><Relationship Id="rId8" Type="http://schemas.openxmlformats.org/officeDocument/2006/relationships/image" Target="../media/image309.png"/><Relationship Id="rId3" Type="http://schemas.openxmlformats.org/officeDocument/2006/relationships/image" Target="../media/image306.png"/><Relationship Id="rId7" Type="http://schemas.openxmlformats.org/officeDocument/2006/relationships/oleObject" Target="../embeddings/oleObject34.bin"/><Relationship Id="rId2" Type="http://schemas.openxmlformats.org/officeDocument/2006/relationships/image" Target="../media/image300.png"/><Relationship Id="rId1" Type="http://schemas.openxmlformats.org/officeDocument/2006/relationships/slideLayout" Target="../slideLayouts/slideLayout97.xml"/><Relationship Id="rId6" Type="http://schemas.openxmlformats.org/officeDocument/2006/relationships/image" Target="../media/image308.png"/><Relationship Id="rId5" Type="http://schemas.openxmlformats.org/officeDocument/2006/relationships/oleObject" Target="../embeddings/oleObject33.bin"/><Relationship Id="rId10" Type="http://schemas.openxmlformats.org/officeDocument/2006/relationships/image" Target="../media/image310.png"/><Relationship Id="rId4" Type="http://schemas.openxmlformats.org/officeDocument/2006/relationships/image" Target="../media/image307.png"/><Relationship Id="rId9" Type="http://schemas.openxmlformats.org/officeDocument/2006/relationships/oleObject" Target="../embeddings/oleObject35.bin"/></Relationships>
</file>

<file path=ppt/slides/_rels/slide251.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97.xml"/></Relationships>
</file>

<file path=ppt/slides/_rels/slide252.xml.rels><?xml version="1.0" encoding="UTF-8" standalone="yes"?>
<Relationships xmlns="http://schemas.openxmlformats.org/package/2006/relationships"><Relationship Id="rId3" Type="http://schemas.openxmlformats.org/officeDocument/2006/relationships/slide" Target="slide255.xml"/><Relationship Id="rId2" Type="http://schemas.openxmlformats.org/officeDocument/2006/relationships/image" Target="../media/image311.png"/><Relationship Id="rId1" Type="http://schemas.openxmlformats.org/officeDocument/2006/relationships/slideLayout" Target="../slideLayouts/slideLayout108.xml"/><Relationship Id="rId6" Type="http://schemas.openxmlformats.org/officeDocument/2006/relationships/slide" Target="slide248.xml"/><Relationship Id="rId5" Type="http://schemas.openxmlformats.org/officeDocument/2006/relationships/slide" Target="slide257.xml"/><Relationship Id="rId4" Type="http://schemas.openxmlformats.org/officeDocument/2006/relationships/slide" Target="slide256.xml"/></Relationships>
</file>

<file path=ppt/slides/_rels/slide253.xml.rels><?xml version="1.0" encoding="UTF-8" standalone="yes"?>
<Relationships xmlns="http://schemas.openxmlformats.org/package/2006/relationships"><Relationship Id="rId3" Type="http://schemas.openxmlformats.org/officeDocument/2006/relationships/slide" Target="slide257.xml"/><Relationship Id="rId2" Type="http://schemas.openxmlformats.org/officeDocument/2006/relationships/image" Target="../media/image311.png"/><Relationship Id="rId1" Type="http://schemas.openxmlformats.org/officeDocument/2006/relationships/slideLayout" Target="../slideLayouts/slideLayout108.xml"/></Relationships>
</file>

<file path=ppt/slides/_rels/slide254.xml.rels><?xml version="1.0" encoding="UTF-8" standalone="yes"?>
<Relationships xmlns="http://schemas.openxmlformats.org/package/2006/relationships"><Relationship Id="rId3" Type="http://schemas.openxmlformats.org/officeDocument/2006/relationships/slide" Target="slide258.xml"/><Relationship Id="rId2" Type="http://schemas.openxmlformats.org/officeDocument/2006/relationships/image" Target="../media/image311.png"/><Relationship Id="rId1" Type="http://schemas.openxmlformats.org/officeDocument/2006/relationships/slideLayout" Target="../slideLayouts/slideLayout108.xml"/><Relationship Id="rId4" Type="http://schemas.openxmlformats.org/officeDocument/2006/relationships/slide" Target="slide257.xml"/></Relationships>
</file>

<file path=ppt/slides/_rels/slide255.xml.rels><?xml version="1.0" encoding="UTF-8" standalone="yes"?>
<Relationships xmlns="http://schemas.openxmlformats.org/package/2006/relationships"><Relationship Id="rId3" Type="http://schemas.openxmlformats.org/officeDocument/2006/relationships/image" Target="../media/image312.jpeg"/><Relationship Id="rId2" Type="http://schemas.openxmlformats.org/officeDocument/2006/relationships/image" Target="../media/image311.png"/><Relationship Id="rId1" Type="http://schemas.openxmlformats.org/officeDocument/2006/relationships/slideLayout" Target="../slideLayouts/slideLayout97.xml"/><Relationship Id="rId6" Type="http://schemas.openxmlformats.org/officeDocument/2006/relationships/image" Target="../media/image315.jpeg"/><Relationship Id="rId5" Type="http://schemas.openxmlformats.org/officeDocument/2006/relationships/image" Target="../media/image314.jpeg"/><Relationship Id="rId4" Type="http://schemas.openxmlformats.org/officeDocument/2006/relationships/image" Target="../media/image313.jpeg"/></Relationships>
</file>

<file path=ppt/slides/_rels/slide256.xml.rels><?xml version="1.0" encoding="UTF-8" standalone="yes"?>
<Relationships xmlns="http://schemas.openxmlformats.org/package/2006/relationships"><Relationship Id="rId3" Type="http://schemas.openxmlformats.org/officeDocument/2006/relationships/image" Target="../media/image316.png"/><Relationship Id="rId2" Type="http://schemas.openxmlformats.org/officeDocument/2006/relationships/image" Target="../media/image311.png"/><Relationship Id="rId1" Type="http://schemas.openxmlformats.org/officeDocument/2006/relationships/slideLayout" Target="../slideLayouts/slideLayout97.xml"/><Relationship Id="rId6" Type="http://schemas.openxmlformats.org/officeDocument/2006/relationships/image" Target="../media/image318.png"/><Relationship Id="rId5" Type="http://schemas.openxmlformats.org/officeDocument/2006/relationships/oleObject" Target="../embeddings/oleObject36.bin"/><Relationship Id="rId4" Type="http://schemas.openxmlformats.org/officeDocument/2006/relationships/image" Target="../media/image317.png"/></Relationships>
</file>

<file path=ppt/slides/_rels/slide257.xml.rels><?xml version="1.0" encoding="UTF-8" standalone="yes"?>
<Relationships xmlns="http://schemas.openxmlformats.org/package/2006/relationships"><Relationship Id="rId3" Type="http://schemas.openxmlformats.org/officeDocument/2006/relationships/hyperlink" Target="http://nccam.nih.gov/news/2002/stjohnswort/q-and-a.htm" TargetMode="External"/><Relationship Id="rId2" Type="http://schemas.openxmlformats.org/officeDocument/2006/relationships/image" Target="../media/image311.png"/><Relationship Id="rId1" Type="http://schemas.openxmlformats.org/officeDocument/2006/relationships/slideLayout" Target="../slideLayouts/slideLayout97.xml"/></Relationships>
</file>

<file path=ppt/slides/_rels/slide258.xml.rels><?xml version="1.0" encoding="UTF-8" standalone="yes"?>
<Relationships xmlns="http://schemas.openxmlformats.org/package/2006/relationships"><Relationship Id="rId3" Type="http://schemas.openxmlformats.org/officeDocument/2006/relationships/slide" Target="slide261.xml"/><Relationship Id="rId2" Type="http://schemas.openxmlformats.org/officeDocument/2006/relationships/image" Target="../media/image319.jpeg"/><Relationship Id="rId1" Type="http://schemas.openxmlformats.org/officeDocument/2006/relationships/slideLayout" Target="../slideLayouts/slideLayout108.xml"/><Relationship Id="rId6" Type="http://schemas.openxmlformats.org/officeDocument/2006/relationships/slide" Target="slide254.xml"/><Relationship Id="rId5" Type="http://schemas.openxmlformats.org/officeDocument/2006/relationships/slide" Target="slide263.xml"/><Relationship Id="rId4" Type="http://schemas.openxmlformats.org/officeDocument/2006/relationships/slide" Target="slide262.xml"/></Relationships>
</file>

<file path=ppt/slides/_rels/slide259.xml.rels><?xml version="1.0" encoding="UTF-8" standalone="yes"?>
<Relationships xmlns="http://schemas.openxmlformats.org/package/2006/relationships"><Relationship Id="rId3" Type="http://schemas.openxmlformats.org/officeDocument/2006/relationships/slide" Target="slide263.xml"/><Relationship Id="rId2" Type="http://schemas.openxmlformats.org/officeDocument/2006/relationships/image" Target="../media/image319.jpeg"/><Relationship Id="rId1" Type="http://schemas.openxmlformats.org/officeDocument/2006/relationships/slideLayout" Target="../slideLayouts/slideLayout10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0.xml.rels><?xml version="1.0" encoding="UTF-8" standalone="yes"?>
<Relationships xmlns="http://schemas.openxmlformats.org/package/2006/relationships"><Relationship Id="rId3" Type="http://schemas.openxmlformats.org/officeDocument/2006/relationships/slide" Target="slide264.xml"/><Relationship Id="rId2" Type="http://schemas.openxmlformats.org/officeDocument/2006/relationships/image" Target="../media/image319.jpeg"/><Relationship Id="rId1" Type="http://schemas.openxmlformats.org/officeDocument/2006/relationships/slideLayout" Target="../slideLayouts/slideLayout108.xml"/><Relationship Id="rId4" Type="http://schemas.openxmlformats.org/officeDocument/2006/relationships/slide" Target="slide263.xml"/></Relationships>
</file>

<file path=ppt/slides/_rels/slide261.xml.rels><?xml version="1.0" encoding="UTF-8" standalone="yes"?>
<Relationships xmlns="http://schemas.openxmlformats.org/package/2006/relationships"><Relationship Id="rId3" Type="http://schemas.openxmlformats.org/officeDocument/2006/relationships/image" Target="../media/image320.jpeg"/><Relationship Id="rId7" Type="http://schemas.openxmlformats.org/officeDocument/2006/relationships/image" Target="../media/image324.jpeg"/><Relationship Id="rId2" Type="http://schemas.openxmlformats.org/officeDocument/2006/relationships/image" Target="../media/image319.jpeg"/><Relationship Id="rId1" Type="http://schemas.openxmlformats.org/officeDocument/2006/relationships/slideLayout" Target="../slideLayouts/slideLayout97.xml"/><Relationship Id="rId6" Type="http://schemas.openxmlformats.org/officeDocument/2006/relationships/image" Target="../media/image323.jpeg"/><Relationship Id="rId5" Type="http://schemas.openxmlformats.org/officeDocument/2006/relationships/image" Target="../media/image322.jpeg"/><Relationship Id="rId4" Type="http://schemas.openxmlformats.org/officeDocument/2006/relationships/image" Target="../media/image321.jpeg"/></Relationships>
</file>

<file path=ppt/slides/_rels/slide262.xml.rels><?xml version="1.0" encoding="UTF-8" standalone="yes"?>
<Relationships xmlns="http://schemas.openxmlformats.org/package/2006/relationships"><Relationship Id="rId3" Type="http://schemas.openxmlformats.org/officeDocument/2006/relationships/image" Target="../media/image325.png"/><Relationship Id="rId2" Type="http://schemas.openxmlformats.org/officeDocument/2006/relationships/image" Target="../media/image319.jpeg"/><Relationship Id="rId1" Type="http://schemas.openxmlformats.org/officeDocument/2006/relationships/slideLayout" Target="../slideLayouts/slideLayout97.xml"/><Relationship Id="rId6" Type="http://schemas.openxmlformats.org/officeDocument/2006/relationships/image" Target="../media/image327.png"/><Relationship Id="rId5" Type="http://schemas.openxmlformats.org/officeDocument/2006/relationships/oleObject" Target="../embeddings/oleObject37.bin"/><Relationship Id="rId4" Type="http://schemas.openxmlformats.org/officeDocument/2006/relationships/image" Target="../media/image326.png"/></Relationships>
</file>

<file path=ppt/slides/_rels/slide263.xml.rels><?xml version="1.0" encoding="UTF-8" standalone="yes"?>
<Relationships xmlns="http://schemas.openxmlformats.org/package/2006/relationships"><Relationship Id="rId2" Type="http://schemas.openxmlformats.org/officeDocument/2006/relationships/image" Target="../media/image319.jpeg"/><Relationship Id="rId1" Type="http://schemas.openxmlformats.org/officeDocument/2006/relationships/slideLayout" Target="../slideLayouts/slideLayout97.xml"/></Relationships>
</file>

<file path=ppt/slides/_rels/slide264.xml.rels><?xml version="1.0" encoding="UTF-8" standalone="yes"?>
<Relationships xmlns="http://schemas.openxmlformats.org/package/2006/relationships"><Relationship Id="rId3" Type="http://schemas.openxmlformats.org/officeDocument/2006/relationships/slide" Target="slide268.xml"/><Relationship Id="rId2" Type="http://schemas.openxmlformats.org/officeDocument/2006/relationships/slide" Target="slide267.xml"/><Relationship Id="rId1" Type="http://schemas.openxmlformats.org/officeDocument/2006/relationships/slideLayout" Target="../slideLayouts/slideLayout97.xml"/><Relationship Id="rId5" Type="http://schemas.openxmlformats.org/officeDocument/2006/relationships/slide" Target="slide260.xml"/><Relationship Id="rId4" Type="http://schemas.openxmlformats.org/officeDocument/2006/relationships/slide" Target="slide269.xml"/></Relationships>
</file>

<file path=ppt/slides/_rels/slide265.xml.rels><?xml version="1.0" encoding="UTF-8" standalone="yes"?>
<Relationships xmlns="http://schemas.openxmlformats.org/package/2006/relationships"><Relationship Id="rId2" Type="http://schemas.openxmlformats.org/officeDocument/2006/relationships/slide" Target="slide269.xml"/><Relationship Id="rId1" Type="http://schemas.openxmlformats.org/officeDocument/2006/relationships/slideLayout" Target="../slideLayouts/slideLayout97.xml"/></Relationships>
</file>

<file path=ppt/slides/_rels/slide266.xml.rels><?xml version="1.0" encoding="UTF-8" standalone="yes"?>
<Relationships xmlns="http://schemas.openxmlformats.org/package/2006/relationships"><Relationship Id="rId3" Type="http://schemas.openxmlformats.org/officeDocument/2006/relationships/slide" Target="slide269.xml"/><Relationship Id="rId2" Type="http://schemas.openxmlformats.org/officeDocument/2006/relationships/slide" Target="slide270.xml"/><Relationship Id="rId1" Type="http://schemas.openxmlformats.org/officeDocument/2006/relationships/slideLayout" Target="../slideLayouts/slideLayout97.xml"/></Relationships>
</file>

<file path=ppt/slides/_rels/slide267.xml.rels><?xml version="1.0" encoding="UTF-8" standalone="yes"?>
<Relationships xmlns="http://schemas.openxmlformats.org/package/2006/relationships"><Relationship Id="rId3" Type="http://schemas.openxmlformats.org/officeDocument/2006/relationships/image" Target="../media/image329.jpeg"/><Relationship Id="rId2" Type="http://schemas.openxmlformats.org/officeDocument/2006/relationships/image" Target="../media/image328.jpeg"/><Relationship Id="rId1" Type="http://schemas.openxmlformats.org/officeDocument/2006/relationships/slideLayout" Target="../slideLayouts/slideLayout119.xml"/></Relationships>
</file>

<file path=ppt/slides/_rels/slide268.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image" Target="../media/image330.png"/><Relationship Id="rId7" Type="http://schemas.openxmlformats.org/officeDocument/2006/relationships/image" Target="../media/image332.png"/><Relationship Id="rId2" Type="http://schemas.openxmlformats.org/officeDocument/2006/relationships/oleObject" Target="../embeddings/oleObject38.bin"/><Relationship Id="rId1" Type="http://schemas.openxmlformats.org/officeDocument/2006/relationships/slideLayout" Target="../slideLayouts/slideLayout119.xml"/><Relationship Id="rId6" Type="http://schemas.openxmlformats.org/officeDocument/2006/relationships/oleObject" Target="../embeddings/oleObject40.bin"/><Relationship Id="rId11" Type="http://schemas.openxmlformats.org/officeDocument/2006/relationships/image" Target="../media/image334.png"/><Relationship Id="rId5" Type="http://schemas.openxmlformats.org/officeDocument/2006/relationships/image" Target="../media/image331.png"/><Relationship Id="rId10" Type="http://schemas.openxmlformats.org/officeDocument/2006/relationships/oleObject" Target="../embeddings/oleObject42.bin"/><Relationship Id="rId4" Type="http://schemas.openxmlformats.org/officeDocument/2006/relationships/oleObject" Target="../embeddings/oleObject39.bin"/><Relationship Id="rId9" Type="http://schemas.openxmlformats.org/officeDocument/2006/relationships/image" Target="../media/image333.png"/></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119.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29.xml"/></Relationships>
</file>

<file path=ppt/slides/_rels/slide27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266.xml"/><Relationship Id="rId1" Type="http://schemas.openxmlformats.org/officeDocument/2006/relationships/slideLayout" Target="../slideLayouts/slideLayout7.xml"/></Relationships>
</file>

<file path=ppt/slides/_rels/slide271.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2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5.xml"/></Relationships>
</file>

<file path=ppt/slides/_rels/slide2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5.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125.xml"/></Relationships>
</file>

<file path=ppt/slides/_rels/slide2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5.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130.xml"/></Relationships>
</file>

<file path=ppt/slides/_rels/slide277.xml.rels><?xml version="1.0" encoding="UTF-8" standalone="yes"?>
<Relationships xmlns="http://schemas.openxmlformats.org/package/2006/relationships"><Relationship Id="rId3" Type="http://schemas.openxmlformats.org/officeDocument/2006/relationships/image" Target="../media/image336.jpeg"/><Relationship Id="rId2" Type="http://schemas.openxmlformats.org/officeDocument/2006/relationships/image" Target="../media/image335.jpeg"/><Relationship Id="rId1" Type="http://schemas.openxmlformats.org/officeDocument/2006/relationships/slideLayout" Target="../slideLayouts/slideLayout130.xml"/><Relationship Id="rId4" Type="http://schemas.openxmlformats.org/officeDocument/2006/relationships/image" Target="../media/image337.jpeg"/></Relationships>
</file>

<file path=ppt/slides/_rels/slide278.xml.rels><?xml version="1.0" encoding="UTF-8" standalone="yes"?>
<Relationships xmlns="http://schemas.openxmlformats.org/package/2006/relationships"><Relationship Id="rId3" Type="http://schemas.openxmlformats.org/officeDocument/2006/relationships/image" Target="../media/image338.jpeg"/><Relationship Id="rId2" Type="http://schemas.openxmlformats.org/officeDocument/2006/relationships/image" Target="../media/image337.jpeg"/><Relationship Id="rId1" Type="http://schemas.openxmlformats.org/officeDocument/2006/relationships/slideLayout" Target="../slideLayouts/slideLayout130.xml"/><Relationship Id="rId4" Type="http://schemas.openxmlformats.org/officeDocument/2006/relationships/image" Target="../media/image339.jpeg"/></Relationships>
</file>

<file path=ppt/slides/_rels/slide279.xml.rels><?xml version="1.0" encoding="UTF-8" standalone="yes"?>
<Relationships xmlns="http://schemas.openxmlformats.org/package/2006/relationships"><Relationship Id="rId3" Type="http://schemas.openxmlformats.org/officeDocument/2006/relationships/image" Target="../media/image340.jpeg"/><Relationship Id="rId2" Type="http://schemas.openxmlformats.org/officeDocument/2006/relationships/image" Target="../media/image336.jpeg"/><Relationship Id="rId1" Type="http://schemas.openxmlformats.org/officeDocument/2006/relationships/slideLayout" Target="../slideLayouts/slideLayout130.xml"/><Relationship Id="rId4" Type="http://schemas.openxmlformats.org/officeDocument/2006/relationships/image" Target="../media/image341.jpeg"/></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9.png"/><Relationship Id="rId1" Type="http://schemas.openxmlformats.org/officeDocument/2006/relationships/slideLayout" Target="../slideLayouts/slideLayout29.xml"/></Relationships>
</file>

<file path=ppt/slides/_rels/slide280.xml.rels><?xml version="1.0" encoding="UTF-8" standalone="yes"?>
<Relationships xmlns="http://schemas.openxmlformats.org/package/2006/relationships"><Relationship Id="rId3" Type="http://schemas.openxmlformats.org/officeDocument/2006/relationships/image" Target="../media/image342.jpeg"/><Relationship Id="rId2" Type="http://schemas.openxmlformats.org/officeDocument/2006/relationships/image" Target="../media/image341.jpeg"/><Relationship Id="rId1" Type="http://schemas.openxmlformats.org/officeDocument/2006/relationships/slideLayout" Target="../slideLayouts/slideLayout130.xml"/><Relationship Id="rId5" Type="http://schemas.openxmlformats.org/officeDocument/2006/relationships/image" Target="../media/image344.jpeg"/><Relationship Id="rId4" Type="http://schemas.openxmlformats.org/officeDocument/2006/relationships/image" Target="../media/image343.jpeg"/></Relationships>
</file>

<file path=ppt/slides/_rels/slide281.xml.rels><?xml version="1.0" encoding="UTF-8" standalone="yes"?>
<Relationships xmlns="http://schemas.openxmlformats.org/package/2006/relationships"><Relationship Id="rId3" Type="http://schemas.openxmlformats.org/officeDocument/2006/relationships/image" Target="../media/image346.jpeg"/><Relationship Id="rId2" Type="http://schemas.openxmlformats.org/officeDocument/2006/relationships/image" Target="../media/image345.jpeg"/><Relationship Id="rId1" Type="http://schemas.openxmlformats.org/officeDocument/2006/relationships/slideLayout" Target="../slideLayouts/slideLayout130.xml"/><Relationship Id="rId5" Type="http://schemas.openxmlformats.org/officeDocument/2006/relationships/image" Target="../media/image348.jpeg"/><Relationship Id="rId4" Type="http://schemas.openxmlformats.org/officeDocument/2006/relationships/image" Target="../media/image347.jpeg"/></Relationships>
</file>

<file path=ppt/slides/_rels/slide282.xml.rels><?xml version="1.0" encoding="UTF-8" standalone="yes"?>
<Relationships xmlns="http://schemas.openxmlformats.org/package/2006/relationships"><Relationship Id="rId3" Type="http://schemas.openxmlformats.org/officeDocument/2006/relationships/image" Target="../media/image345.jpeg"/><Relationship Id="rId2" Type="http://schemas.openxmlformats.org/officeDocument/2006/relationships/image" Target="../media/image342.jpeg"/><Relationship Id="rId1" Type="http://schemas.openxmlformats.org/officeDocument/2006/relationships/slideLayout" Target="../slideLayouts/slideLayout130.xml"/><Relationship Id="rId4" Type="http://schemas.openxmlformats.org/officeDocument/2006/relationships/image" Target="../media/image349.jpeg"/></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130.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130.xml"/></Relationships>
</file>

<file path=ppt/slides/_rels/slide285.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286.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7.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288.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2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1.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136.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9.xml"/><Relationship Id="rId4" Type="http://schemas.openxmlformats.org/officeDocument/2006/relationships/image" Target="../media/image12.jpeg"/></Relationships>
</file>

<file path=ppt/slides/_rels/slide30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1.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141.xml"/></Relationships>
</file>

<file path=ppt/slides/_rels/slide303.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hyperlink" Target="http://www.quackwatch.com/" TargetMode="External"/><Relationship Id="rId1" Type="http://schemas.openxmlformats.org/officeDocument/2006/relationships/slideLayout" Target="../slideLayouts/slideLayout141.xml"/><Relationship Id="rId6" Type="http://schemas.openxmlformats.org/officeDocument/2006/relationships/image" Target="../media/image352.png"/><Relationship Id="rId5" Type="http://schemas.openxmlformats.org/officeDocument/2006/relationships/image" Target="../media/image351.gif"/><Relationship Id="rId4" Type="http://schemas.openxmlformats.org/officeDocument/2006/relationships/hyperlink" Target="http://www.fda.gov/medwatch/" TargetMode="External"/></Relationships>
</file>

<file path=ppt/slides/_rels/slide304.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3" Type="http://schemas.openxmlformats.org/officeDocument/2006/relationships/hyperlink" Target="http://www.naturaldatabase.com/" TargetMode="External"/><Relationship Id="rId2" Type="http://schemas.openxmlformats.org/officeDocument/2006/relationships/hyperlink" Target="mailto:mail@NaturalDatabase.com" TargetMode="External"/><Relationship Id="rId1" Type="http://schemas.openxmlformats.org/officeDocument/2006/relationships/slideLayout" Target="../slideLayouts/slideLayout7.xml"/><Relationship Id="rId6" Type="http://schemas.openxmlformats.org/officeDocument/2006/relationships/slide" Target="slide11.xml"/><Relationship Id="rId5" Type="http://schemas.openxmlformats.org/officeDocument/2006/relationships/hyperlink" Target="http://www.quackwatch.com/" TargetMode="External"/><Relationship Id="rId4" Type="http://schemas.openxmlformats.org/officeDocument/2006/relationships/hyperlink" Target="http://www.fda.gov/medwatch/" TargetMode="External"/></Relationships>
</file>

<file path=ppt/slides/_rels/slide306.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9.xml"/><Relationship Id="rId5" Type="http://schemas.openxmlformats.org/officeDocument/2006/relationships/image" Target="../media/image16.jpeg"/><Relationship Id="rId4" Type="http://schemas.openxmlformats.org/officeDocument/2006/relationships/image" Target="../media/image1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jpeg"/><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9.xml"/><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29.xml"/><Relationship Id="rId5" Type="http://schemas.openxmlformats.org/officeDocument/2006/relationships/image" Target="../media/image21.png"/><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9.xml"/><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9.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3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9.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8" Type="http://schemas.openxmlformats.org/officeDocument/2006/relationships/slide" Target="slide86.xml"/><Relationship Id="rId3" Type="http://schemas.openxmlformats.org/officeDocument/2006/relationships/slide" Target="slide45.xml"/><Relationship Id="rId7" Type="http://schemas.openxmlformats.org/officeDocument/2006/relationships/image" Target="../media/image33.jpeg"/><Relationship Id="rId2" Type="http://schemas.openxmlformats.org/officeDocument/2006/relationships/image" Target="../media/image13.jpeg"/><Relationship Id="rId1" Type="http://schemas.openxmlformats.org/officeDocument/2006/relationships/slideLayout" Target="../slideLayouts/slideLayout29.xml"/><Relationship Id="rId6" Type="http://schemas.openxmlformats.org/officeDocument/2006/relationships/image" Target="../media/image14.jpeg"/><Relationship Id="rId5" Type="http://schemas.openxmlformats.org/officeDocument/2006/relationships/image" Target="../media/image30.jpeg"/><Relationship Id="rId10" Type="http://schemas.openxmlformats.org/officeDocument/2006/relationships/image" Target="../media/image35.jpeg"/><Relationship Id="rId4" Type="http://schemas.openxmlformats.org/officeDocument/2006/relationships/image" Target="../media/image7.jpeg"/><Relationship Id="rId9" Type="http://schemas.openxmlformats.org/officeDocument/2006/relationships/image" Target="../media/image3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 Target="slide27.xml"/><Relationship Id="rId7" Type="http://schemas.openxmlformats.org/officeDocument/2006/relationships/slide" Target="slide40.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slide" Target="slide11.xml"/><Relationship Id="rId5" Type="http://schemas.openxmlformats.org/officeDocument/2006/relationships/slide" Target="slide33.xml"/><Relationship Id="rId10" Type="http://schemas.openxmlformats.org/officeDocument/2006/relationships/image" Target="../media/image7.jpeg"/><Relationship Id="rId4" Type="http://schemas.openxmlformats.org/officeDocument/2006/relationships/image" Target="../media/image4.jpeg"/><Relationship Id="rId9" Type="http://schemas.openxmlformats.org/officeDocument/2006/relationships/slide" Target="slide45.xml"/></Relationships>
</file>

<file path=ppt/slides/_rels/slide5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5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1.xml"/></Relationships>
</file>

<file path=ppt/slides/_rels/slide55.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8.jpeg"/><Relationship Id="rId2" Type="http://schemas.openxmlformats.org/officeDocument/2006/relationships/slide" Target="slide56.xml"/><Relationship Id="rId1" Type="http://schemas.openxmlformats.org/officeDocument/2006/relationships/slideLayout" Target="../slideLayouts/slideLayout36.xml"/><Relationship Id="rId6" Type="http://schemas.openxmlformats.org/officeDocument/2006/relationships/slide" Target="slide60.xml"/><Relationship Id="rId5" Type="http://schemas.openxmlformats.org/officeDocument/2006/relationships/image" Target="../media/image37.png"/><Relationship Id="rId4" Type="http://schemas.openxmlformats.org/officeDocument/2006/relationships/slide" Target="slide66.xml"/></Relationships>
</file>

<file path=ppt/slides/_rels/slide5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0.xml"/></Relationships>
</file>

<file path=ppt/slides/_rels/slide5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4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1.xml"/></Relationships>
</file>

<file path=ppt/slides/_rels/slide6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40.xml"/><Relationship Id="rId4" Type="http://schemas.openxmlformats.org/officeDocument/2006/relationships/image" Target="../media/image44.png"/></Relationships>
</file>

<file path=ppt/slides/_rels/slide6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4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4.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image" Target="../media/image47.jpeg"/><Relationship Id="rId1" Type="http://schemas.openxmlformats.org/officeDocument/2006/relationships/slideLayout" Target="../slideLayouts/slideLayout41.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65.xml.rels><?xml version="1.0" encoding="UTF-8" standalone="yes"?>
<Relationships xmlns="http://schemas.openxmlformats.org/package/2006/relationships"><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image" Target="../media/image53.jpeg"/><Relationship Id="rId1" Type="http://schemas.openxmlformats.org/officeDocument/2006/relationships/slideLayout" Target="../slideLayouts/slideLayout41.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6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1.xml"/></Relationships>
</file>

<file path=ppt/slides/_rels/slide67.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40.xml"/></Relationships>
</file>

<file path=ppt/slides/_rels/slide68.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41.xml"/></Relationships>
</file>

<file path=ppt/slides/_rels/slide69.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slide" Target="slide56.xml"/><Relationship Id="rId7" Type="http://schemas.openxmlformats.org/officeDocument/2006/relationships/slide" Target="slide60.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slide" Target="slide66.xml"/><Relationship Id="rId4" Type="http://schemas.openxmlformats.org/officeDocument/2006/relationships/image" Target="../media/image29.jpeg"/><Relationship Id="rId9" Type="http://schemas.openxmlformats.org/officeDocument/2006/relationships/slide" Target="slide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7.xml"/></Relationships>
</file>

<file path=ppt/slides/_rels/slide7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34.jpeg"/><Relationship Id="rId2" Type="http://schemas.openxmlformats.org/officeDocument/2006/relationships/slide" Target="slide75.xml"/><Relationship Id="rId1" Type="http://schemas.openxmlformats.org/officeDocument/2006/relationships/slideLayout" Target="../slideLayouts/slideLayout47.xml"/><Relationship Id="rId6" Type="http://schemas.openxmlformats.org/officeDocument/2006/relationships/slide" Target="slide86.xml"/><Relationship Id="rId5" Type="http://schemas.openxmlformats.org/officeDocument/2006/relationships/image" Target="../media/image61.jpeg"/><Relationship Id="rId4" Type="http://schemas.openxmlformats.org/officeDocument/2006/relationships/slide" Target="slide79.xml"/></Relationships>
</file>

<file path=ppt/slides/_rels/slide7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2.xml"/></Relationships>
</file>

<file path=ppt/slides/_rels/slide7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2.xml"/></Relationships>
</file>

<file path=ppt/slides/_rels/slide7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52.xml"/><Relationship Id="rId4" Type="http://schemas.openxmlformats.org/officeDocument/2006/relationships/image" Target="../media/image65.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79.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52.xml"/></Relationships>
</file>

<file path=ppt/slides/_rels/slide8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52.xml"/><Relationship Id="rId5" Type="http://schemas.openxmlformats.org/officeDocument/2006/relationships/image" Target="../media/image70.jpeg"/><Relationship Id="rId4" Type="http://schemas.openxmlformats.org/officeDocument/2006/relationships/image" Target="../media/image69.jpeg"/></Relationships>
</file>

<file path=ppt/slides/_rels/slide8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63.png"/><Relationship Id="rId1" Type="http://schemas.openxmlformats.org/officeDocument/2006/relationships/slideLayout" Target="../slideLayouts/slideLayout52.xml"/></Relationships>
</file>

<file path=ppt/slides/_rels/slide8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52.xml"/></Relationships>
</file>

<file path=ppt/slides/_rels/slide8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5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52.xml"/></Relationships>
</file>

<file path=ppt/slides/_rels/slide87.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png"/><Relationship Id="rId1" Type="http://schemas.openxmlformats.org/officeDocument/2006/relationships/slideLayout" Target="../slideLayouts/slideLayout52.xml"/><Relationship Id="rId5" Type="http://schemas.openxmlformats.org/officeDocument/2006/relationships/image" Target="../media/image78.jpeg"/><Relationship Id="rId4" Type="http://schemas.openxmlformats.org/officeDocument/2006/relationships/image" Target="../media/image77.png"/></Relationships>
</file>

<file path=ppt/slides/_rels/slide88.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52.xml"/><Relationship Id="rId4" Type="http://schemas.openxmlformats.org/officeDocument/2006/relationships/image" Target="../media/image81.jpe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slide" Target="slide75.xml"/><Relationship Id="rId7" Type="http://schemas.openxmlformats.org/officeDocument/2006/relationships/slide" Target="slide86.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61.jpeg"/><Relationship Id="rId5" Type="http://schemas.openxmlformats.org/officeDocument/2006/relationships/slide" Target="slide79.xml"/><Relationship Id="rId4" Type="http://schemas.openxmlformats.org/officeDocument/2006/relationships/image" Target="../media/image13.jpeg"/><Relationship Id="rId9" Type="http://schemas.openxmlformats.org/officeDocument/2006/relationships/slide" Target="slide11.xml"/></Relationships>
</file>

<file path=ppt/slides/_rels/slide91.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3.xml"/></Relationships>
</file>

<file path=ppt/slides/_rels/slide95.xml.rels><?xml version="1.0" encoding="UTF-8" standalone="yes"?>
<Relationships xmlns="http://schemas.openxmlformats.org/package/2006/relationships"><Relationship Id="rId3" Type="http://schemas.openxmlformats.org/officeDocument/2006/relationships/image" Target="../media/image82.jpeg"/><Relationship Id="rId7" Type="http://schemas.openxmlformats.org/officeDocument/2006/relationships/image" Target="../media/image84.jpeg"/><Relationship Id="rId2" Type="http://schemas.openxmlformats.org/officeDocument/2006/relationships/slide" Target="slide96.xml"/><Relationship Id="rId1" Type="http://schemas.openxmlformats.org/officeDocument/2006/relationships/slideLayout" Target="../slideLayouts/slideLayout63.xml"/><Relationship Id="rId6" Type="http://schemas.openxmlformats.org/officeDocument/2006/relationships/slide" Target="slide104.xml"/><Relationship Id="rId5" Type="http://schemas.openxmlformats.org/officeDocument/2006/relationships/image" Target="../media/image83.png"/><Relationship Id="rId4" Type="http://schemas.openxmlformats.org/officeDocument/2006/relationships/slide" Target="slide100.xml"/></Relationships>
</file>

<file path=ppt/slides/_rels/slide96.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63.xml"/></Relationships>
</file>

<file path=ppt/slides/_rels/slide97.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15.jpeg"/><Relationship Id="rId1" Type="http://schemas.openxmlformats.org/officeDocument/2006/relationships/slideLayout" Target="../slideLayouts/slideLayout63.xml"/><Relationship Id="rId5" Type="http://schemas.openxmlformats.org/officeDocument/2006/relationships/image" Target="../media/image87.jpeg"/><Relationship Id="rId4" Type="http://schemas.openxmlformats.org/officeDocument/2006/relationships/image" Target="../media/image86.jpeg"/></Relationships>
</file>

<file path=ppt/slides/_rels/slide98.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63.xml"/><Relationship Id="rId5" Type="http://schemas.openxmlformats.org/officeDocument/2006/relationships/image" Target="../media/image91.jpeg"/><Relationship Id="rId4" Type="http://schemas.openxmlformats.org/officeDocument/2006/relationships/image" Target="../media/image90.jpe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4">
            <a:extLst>
              <a:ext uri="{FF2B5EF4-FFF2-40B4-BE49-F238E27FC236}">
                <a16:creationId xmlns:a16="http://schemas.microsoft.com/office/drawing/2014/main" id="{3D8875D4-7C26-9C12-EBCD-8B263F56184E}"/>
              </a:ext>
            </a:extLst>
          </p:cNvPr>
          <p:cNvSpPr>
            <a:spLocks noChangeArrowheads="1"/>
          </p:cNvSpPr>
          <p:nvPr/>
        </p:nvSpPr>
        <p:spPr bwMode="auto">
          <a:xfrm>
            <a:off x="228600" y="381000"/>
            <a:ext cx="85344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solidFill>
                  <a:schemeClr val="tx2"/>
                </a:solidFill>
              </a:rPr>
              <a:t>Essentials of Complementary and Alternative Medicine for Medical Students and Residents: A Web-Based Course for Self-Instruction</a:t>
            </a:r>
          </a:p>
        </p:txBody>
      </p:sp>
      <p:sp>
        <p:nvSpPr>
          <p:cNvPr id="164866" name="Text Box 22">
            <a:extLst>
              <a:ext uri="{FF2B5EF4-FFF2-40B4-BE49-F238E27FC236}">
                <a16:creationId xmlns:a16="http://schemas.microsoft.com/office/drawing/2014/main" id="{B0405DB2-2B98-7C44-49AB-F6CC4527E23F}"/>
              </a:ext>
            </a:extLst>
          </p:cNvPr>
          <p:cNvSpPr txBox="1">
            <a:spLocks noChangeArrowheads="1"/>
          </p:cNvSpPr>
          <p:nvPr/>
        </p:nvSpPr>
        <p:spPr bwMode="auto">
          <a:xfrm>
            <a:off x="0" y="5105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 JJ Brokaw, EJ McConnell, and BU Raess</a:t>
            </a:r>
          </a:p>
        </p:txBody>
      </p:sp>
      <p:grpSp>
        <p:nvGrpSpPr>
          <p:cNvPr id="164867" name="Group 31">
            <a:extLst>
              <a:ext uri="{FF2B5EF4-FFF2-40B4-BE49-F238E27FC236}">
                <a16:creationId xmlns:a16="http://schemas.microsoft.com/office/drawing/2014/main" id="{DD484332-7820-D785-D900-8FB8C1CAAFE9}"/>
              </a:ext>
            </a:extLst>
          </p:cNvPr>
          <p:cNvGrpSpPr>
            <a:grpSpLocks/>
          </p:cNvGrpSpPr>
          <p:nvPr/>
        </p:nvGrpSpPr>
        <p:grpSpPr bwMode="auto">
          <a:xfrm>
            <a:off x="4343400" y="6477000"/>
            <a:ext cx="381000" cy="228600"/>
            <a:chOff x="3360" y="3984"/>
            <a:chExt cx="384" cy="288"/>
          </a:xfrm>
        </p:grpSpPr>
        <p:sp>
          <p:nvSpPr>
            <p:cNvPr id="164869" name="AutoShape 32">
              <a:hlinkClick r:id="" action="ppaction://hlinkshowjump?jump=nextslide" highlightClick="1"/>
              <a:extLst>
                <a:ext uri="{FF2B5EF4-FFF2-40B4-BE49-F238E27FC236}">
                  <a16:creationId xmlns:a16="http://schemas.microsoft.com/office/drawing/2014/main" id="{CA7C92B2-6FD7-2093-B325-35B313A8E207}"/>
                </a:ext>
              </a:extLst>
            </p:cNvPr>
            <p:cNvSpPr>
              <a:spLocks noChangeArrowheads="1"/>
            </p:cNvSpPr>
            <p:nvPr/>
          </p:nvSpPr>
          <p:spPr bwMode="auto">
            <a:xfrm>
              <a:off x="3360" y="3984"/>
              <a:ext cx="384" cy="288"/>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33153" name="AutoShape 33">
              <a:hlinkClick r:id="" action="ppaction://hlinkshowjump?jump=nextslide"/>
              <a:extLst>
                <a:ext uri="{FF2B5EF4-FFF2-40B4-BE49-F238E27FC236}">
                  <a16:creationId xmlns:a16="http://schemas.microsoft.com/office/drawing/2014/main" id="{1647CC85-BD70-F199-C5A2-3751DD01991B}"/>
                </a:ext>
              </a:extLst>
            </p:cNvPr>
            <p:cNvSpPr>
              <a:spLocks noChangeArrowheads="1"/>
            </p:cNvSpPr>
            <p:nvPr/>
          </p:nvSpPr>
          <p:spPr bwMode="auto">
            <a:xfrm flipH="1">
              <a:off x="3408" y="4032"/>
              <a:ext cx="288" cy="192"/>
            </a:xfrm>
            <a:prstGeom prst="leftArrow">
              <a:avLst>
                <a:gd name="adj1" fmla="val 50000"/>
                <a:gd name="adj2" fmla="val 37500"/>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pic>
        <p:nvPicPr>
          <p:cNvPr id="164868" name="Picture 41">
            <a:extLst>
              <a:ext uri="{FF2B5EF4-FFF2-40B4-BE49-F238E27FC236}">
                <a16:creationId xmlns:a16="http://schemas.microsoft.com/office/drawing/2014/main" id="{0DDC12AC-F55B-8451-7F8C-DE5689D734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971800"/>
            <a:ext cx="33528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D9F0BED5-1EFB-440F-5589-5923539F5B57}"/>
              </a:ext>
            </a:extLst>
          </p:cNvPr>
          <p:cNvSpPr>
            <a:spLocks noGrp="1" noChangeArrowheads="1"/>
          </p:cNvSpPr>
          <p:nvPr>
            <p:ph type="title"/>
          </p:nvPr>
        </p:nvSpPr>
        <p:spPr bwMode="auto">
          <a:xfrm>
            <a:off x="2743200" y="228600"/>
            <a:ext cx="6096000" cy="792163"/>
          </a:xfrm>
        </p:spPr>
        <p:txBody>
          <a:bodyPr vert="horz" wrap="square" lIns="91440" tIns="45720" rIns="91440" bIns="45720" numCol="1" anchor="t" anchorCtr="0" compatLnSpc="1">
            <a:prstTxWarp prst="textNoShape">
              <a:avLst/>
            </a:prstTxWarp>
          </a:bodyPr>
          <a:lstStyle/>
          <a:p>
            <a:pPr algn="ctr" eaLnBrk="1" hangingPunct="1">
              <a:defRPr/>
            </a:pPr>
            <a:r>
              <a:rPr lang="en-US" altLang="en-US" sz="4000" b="1">
                <a:solidFill>
                  <a:schemeClr val="accent2"/>
                </a:solidFill>
                <a:effectLst>
                  <a:outerShdw blurRad="38100" dist="38100" dir="2700000" algn="tl">
                    <a:srgbClr val="C0C0C0"/>
                  </a:outerShdw>
                </a:effectLst>
              </a:rPr>
              <a:t>Course Overview</a:t>
            </a:r>
          </a:p>
        </p:txBody>
      </p:sp>
      <p:sp>
        <p:nvSpPr>
          <p:cNvPr id="176130" name="Text Box 3">
            <a:extLst>
              <a:ext uri="{FF2B5EF4-FFF2-40B4-BE49-F238E27FC236}">
                <a16:creationId xmlns:a16="http://schemas.microsoft.com/office/drawing/2014/main" id="{4123FD91-26CB-AA22-9590-BE9F70169930}"/>
              </a:ext>
            </a:extLst>
          </p:cNvPr>
          <p:cNvSpPr txBox="1">
            <a:spLocks noChangeArrowheads="1"/>
          </p:cNvSpPr>
          <p:nvPr/>
        </p:nvSpPr>
        <p:spPr bwMode="auto">
          <a:xfrm>
            <a:off x="2743200" y="1295400"/>
            <a:ext cx="60960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The entire course consists of ten lessons, including this introductory unit.  Each lesson presents basic information about some aspect of CAM or herbal medicine and can usually be completed in less than 30 minutes.  At the completion of each lesson, the student has the option of taking a brief online quiz, via ANGEL, to assess his or her understanding of the material.</a:t>
            </a:r>
          </a:p>
          <a:p>
            <a:pPr>
              <a:spcBef>
                <a:spcPct val="100000"/>
              </a:spcBef>
              <a:buFontTx/>
              <a:buNone/>
            </a:pPr>
            <a:r>
              <a:rPr lang="en-US" altLang="en-US" sz="2000"/>
              <a:t>The first six lessons comprise a general overview of CAM, employing the same classification scheme used by the NCCAM.  Here the student will be exposed to a broad variety of “popular” CAM topics.  The last four lessons focus in detail on herbal remedies, their uses, actions, and precautions.  </a:t>
            </a:r>
            <a:endParaRPr lang="en-US" altLang="en-US" sz="2000">
              <a:latin typeface="Times"/>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700" name="Text Box 4">
            <a:extLst>
              <a:ext uri="{FF2B5EF4-FFF2-40B4-BE49-F238E27FC236}">
                <a16:creationId xmlns:a16="http://schemas.microsoft.com/office/drawing/2014/main" id="{544C881E-0DB3-999B-5AAD-B26855BFF122}"/>
              </a:ext>
            </a:extLst>
          </p:cNvPr>
          <p:cNvSpPr txBox="1">
            <a:spLocks noChangeArrowheads="1"/>
          </p:cNvSpPr>
          <p:nvPr/>
        </p:nvSpPr>
        <p:spPr bwMode="auto">
          <a:xfrm>
            <a:off x="4267200" y="304800"/>
            <a:ext cx="4648200" cy="1127125"/>
          </a:xfrm>
          <a:prstGeom prst="rect">
            <a:avLst/>
          </a:prstGeom>
          <a:noFill/>
          <a:ln>
            <a:noFill/>
          </a:ln>
          <a:effectLst/>
        </p:spPr>
        <p:txBody>
          <a:bodyPr>
            <a:spAutoFit/>
          </a:bodyPr>
          <a:lstStyle/>
          <a:p>
            <a:pPr algn="ctr" eaLnBrk="1" hangingPunct="1">
              <a:defRPr/>
            </a:pPr>
            <a:r>
              <a:rPr lang="en-US" altLang="en-US" sz="3400" b="1">
                <a:effectLst>
                  <a:outerShdw blurRad="38100" dist="38100" dir="2700000" algn="tl">
                    <a:srgbClr val="C0C0C0"/>
                  </a:outerShdw>
                </a:effectLst>
                <a:latin typeface="Arial" panose="020B0604020202020204" pitchFamily="34" charset="0"/>
              </a:rPr>
              <a:t>Therapeutic Touch &amp; Polarity Therapy</a:t>
            </a:r>
          </a:p>
        </p:txBody>
      </p:sp>
      <p:sp>
        <p:nvSpPr>
          <p:cNvPr id="541701" name="Text Box 5">
            <a:extLst>
              <a:ext uri="{FF2B5EF4-FFF2-40B4-BE49-F238E27FC236}">
                <a16:creationId xmlns:a16="http://schemas.microsoft.com/office/drawing/2014/main" id="{86DC9BF0-553C-DDFA-71E2-41F9CD15FD76}"/>
              </a:ext>
            </a:extLst>
          </p:cNvPr>
          <p:cNvSpPr txBox="1">
            <a:spLocks noChangeArrowheads="1"/>
          </p:cNvSpPr>
          <p:nvPr/>
        </p:nvSpPr>
        <p:spPr bwMode="auto">
          <a:xfrm>
            <a:off x="2743200" y="1905000"/>
            <a:ext cx="6096000" cy="3743325"/>
          </a:xfrm>
          <a:prstGeom prst="rect">
            <a:avLst/>
          </a:prstGeom>
          <a:noFill/>
          <a:ln>
            <a:noFill/>
          </a:ln>
          <a:effectLst/>
        </p:spPr>
        <p:txBody>
          <a:bodyPr>
            <a:spAutoFit/>
          </a:bodyPr>
          <a:lstStyle/>
          <a:p>
            <a:pPr>
              <a:spcBef>
                <a:spcPct val="50000"/>
              </a:spcBef>
              <a:defRPr/>
            </a:pPr>
            <a:r>
              <a:rPr lang="en-US" altLang="en-US" sz="2400">
                <a:solidFill>
                  <a:schemeClr val="tx1"/>
                </a:solidFill>
                <a:latin typeface="Arial" panose="020B0604020202020204" pitchFamily="34" charset="0"/>
              </a:rPr>
              <a:t>Therapeutic touch and polarity therapy have much in common with Qi Gong and Reiki in that they, too, postulate the existence of </a:t>
            </a:r>
            <a:r>
              <a:rPr lang="en-US" altLang="en-US" sz="2400" b="1">
                <a:effectLst>
                  <a:outerShdw blurRad="38100" dist="38100" dir="2700000" algn="tl">
                    <a:srgbClr val="C0C0C0"/>
                  </a:outerShdw>
                </a:effectLst>
                <a:latin typeface="Arial" panose="020B0604020202020204" pitchFamily="34" charset="0"/>
              </a:rPr>
              <a:t>“energy fields”</a:t>
            </a:r>
            <a:r>
              <a:rPr lang="en-US" altLang="en-US" sz="2400">
                <a:solidFill>
                  <a:schemeClr val="tx1"/>
                </a:solidFill>
                <a:latin typeface="Arial" panose="020B0604020202020204" pitchFamily="34" charset="0"/>
              </a:rPr>
              <a:t> in and around the human body.  This energy is similar in concept to the qi of Chinese medicine and the prana of Ayurvedic medicine, and no doubt the American developers of these newer therapies were influenced by traditional Eastern health beliefs.</a:t>
            </a:r>
          </a:p>
        </p:txBody>
      </p:sp>
      <p:pic>
        <p:nvPicPr>
          <p:cNvPr id="268291" name="Picture 6">
            <a:extLst>
              <a:ext uri="{FF2B5EF4-FFF2-40B4-BE49-F238E27FC236}">
                <a16:creationId xmlns:a16="http://schemas.microsoft.com/office/drawing/2014/main" id="{2D3FDE68-9D4F-7A2A-579B-2A07270649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27952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4" name="Text Box 4">
            <a:extLst>
              <a:ext uri="{FF2B5EF4-FFF2-40B4-BE49-F238E27FC236}">
                <a16:creationId xmlns:a16="http://schemas.microsoft.com/office/drawing/2014/main" id="{835210DB-D7EC-4757-0E3E-07CDFF4694D8}"/>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Therapeutic Touch &amp; Polarity Therapy</a:t>
            </a:r>
          </a:p>
        </p:txBody>
      </p:sp>
      <p:sp>
        <p:nvSpPr>
          <p:cNvPr id="542725" name="Text Box 5">
            <a:extLst>
              <a:ext uri="{FF2B5EF4-FFF2-40B4-BE49-F238E27FC236}">
                <a16:creationId xmlns:a16="http://schemas.microsoft.com/office/drawing/2014/main" id="{9EA401FD-3471-570F-7456-6AF07A9EB137}"/>
              </a:ext>
            </a:extLst>
          </p:cNvPr>
          <p:cNvSpPr txBox="1">
            <a:spLocks noChangeArrowheads="1"/>
          </p:cNvSpPr>
          <p:nvPr/>
        </p:nvSpPr>
        <p:spPr bwMode="auto">
          <a:xfrm>
            <a:off x="4572000" y="228600"/>
            <a:ext cx="27432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Therapeutic Touch</a:t>
            </a:r>
          </a:p>
        </p:txBody>
      </p:sp>
      <p:sp>
        <p:nvSpPr>
          <p:cNvPr id="269315" name="Text Box 6">
            <a:extLst>
              <a:ext uri="{FF2B5EF4-FFF2-40B4-BE49-F238E27FC236}">
                <a16:creationId xmlns:a16="http://schemas.microsoft.com/office/drawing/2014/main" id="{0E1547A8-C5FC-FDF4-D621-A3ED9C692615}"/>
              </a:ext>
            </a:extLst>
          </p:cNvPr>
          <p:cNvSpPr txBox="1">
            <a:spLocks noChangeArrowheads="1"/>
          </p:cNvSpPr>
          <p:nvPr/>
        </p:nvSpPr>
        <p:spPr bwMode="auto">
          <a:xfrm>
            <a:off x="2743200" y="1371600"/>
            <a:ext cx="6096000" cy="400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600">
                <a:solidFill>
                  <a:schemeClr val="tx2"/>
                </a:solidFill>
              </a:rPr>
              <a:t>Therapeutic touch</a:t>
            </a:r>
            <a:r>
              <a:rPr lang="en-US" altLang="en-US" sz="1600"/>
              <a:t> has become very popular in this country, especially among nurses.  It is even taught as a legitimate therapy in some nursing schools.  In fact, “energy field disturbances” is an official nursing diagnosis.  Proponents of therapeutic touch claim they can detect these disturbances through their hands and correct them by interacting with the patient’s energy field.  Despite its name, therapeutic touch does not involve any actual touching.  The therapist holds his or her hands, palms down, a few inches above the supine patient.  The hands are then swept repeatedly down the body, head to toe, in a session that lasts 20-30 minutes.  With each sweep, the therapist “unruffles” the patient’s energy field and shakes off “stagnant” energy.  The session ends with the therapist transferring some of his or her own excess energy to the patient, thereby rebalancing the patient’s energy field and stimulating the body’s innate recuperative ability.</a:t>
            </a:r>
          </a:p>
        </p:txBody>
      </p:sp>
      <p:pic>
        <p:nvPicPr>
          <p:cNvPr id="269316" name="Picture 9">
            <a:extLst>
              <a:ext uri="{FF2B5EF4-FFF2-40B4-BE49-F238E27FC236}">
                <a16:creationId xmlns:a16="http://schemas.microsoft.com/office/drawing/2014/main" id="{D100C71A-3774-FA51-96D6-472BECED17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1750" y="5181600"/>
            <a:ext cx="903288"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9317" name="Picture 10">
            <a:extLst>
              <a:ext uri="{FF2B5EF4-FFF2-40B4-BE49-F238E27FC236}">
                <a16:creationId xmlns:a16="http://schemas.microsoft.com/office/drawing/2014/main" id="{253289C8-DE21-A295-46E8-075EFCA44A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5186363"/>
            <a:ext cx="1066800" cy="9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9318" name="Picture 11">
            <a:extLst>
              <a:ext uri="{FF2B5EF4-FFF2-40B4-BE49-F238E27FC236}">
                <a16:creationId xmlns:a16="http://schemas.microsoft.com/office/drawing/2014/main" id="{B08E8236-9F03-960F-BEBD-E5CD649FA0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5381625"/>
            <a:ext cx="12954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9319" name="Picture 12">
            <a:extLst>
              <a:ext uri="{FF2B5EF4-FFF2-40B4-BE49-F238E27FC236}">
                <a16:creationId xmlns:a16="http://schemas.microsoft.com/office/drawing/2014/main" id="{A2BCDDE9-52F0-A87C-BBA4-2AC5F08D8A1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152400"/>
            <a:ext cx="1447800"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50" name="Text Box 6">
            <a:extLst>
              <a:ext uri="{FF2B5EF4-FFF2-40B4-BE49-F238E27FC236}">
                <a16:creationId xmlns:a16="http://schemas.microsoft.com/office/drawing/2014/main" id="{2C7E87E6-347B-C55E-8483-0C6CBDDFD7EC}"/>
              </a:ext>
            </a:extLst>
          </p:cNvPr>
          <p:cNvSpPr txBox="1">
            <a:spLocks noChangeArrowheads="1"/>
          </p:cNvSpPr>
          <p:nvPr/>
        </p:nvSpPr>
        <p:spPr bwMode="auto">
          <a:xfrm>
            <a:off x="2743200" y="1524000"/>
            <a:ext cx="3886200" cy="4486275"/>
          </a:xfrm>
          <a:prstGeom prst="rect">
            <a:avLst/>
          </a:prstGeom>
          <a:noFill/>
          <a:ln>
            <a:noFill/>
          </a:ln>
          <a:effectLst/>
        </p:spPr>
        <p:txBody>
          <a:bodyPr>
            <a:spAutoFit/>
          </a:bodyPr>
          <a:lstStyle/>
          <a:p>
            <a:pPr eaLnBrk="1" hangingPunct="1">
              <a:defRPr/>
            </a:pPr>
            <a:r>
              <a:rPr lang="en-US" altLang="en-US" sz="1800">
                <a:solidFill>
                  <a:schemeClr val="tx2"/>
                </a:solidFill>
                <a:effectLst>
                  <a:outerShdw blurRad="38100" dist="38100" dir="2700000" algn="tl">
                    <a:srgbClr val="C0C0C0"/>
                  </a:outerShdw>
                </a:effectLst>
                <a:latin typeface="Arial" panose="020B0604020202020204" pitchFamily="34" charset="0"/>
              </a:rPr>
              <a:t>Polarity therapy</a:t>
            </a:r>
            <a:r>
              <a:rPr lang="en-US" altLang="en-US" sz="1800">
                <a:solidFill>
                  <a:schemeClr val="tx1"/>
                </a:solidFill>
                <a:effectLst>
                  <a:outerShdw blurRad="38100" dist="38100" dir="2700000" algn="tl">
                    <a:srgbClr val="C0C0C0"/>
                  </a:outerShdw>
                </a:effectLst>
                <a:latin typeface="Arial" panose="020B0604020202020204" pitchFamily="34" charset="0"/>
              </a:rPr>
              <a:t> involves actual touching of the patient.  Proponents believe that specific points on the body hold either positive or negative charges and that these charge differences drive electromagnetic currents around the body.  When the normal flow of this current is disrupted, illness results.  The polarity therapist attempts to restore the</a:t>
            </a:r>
            <a:r>
              <a:rPr lang="en-US" altLang="en-US" sz="1800">
                <a:solidFill>
                  <a:schemeClr val="tx1"/>
                </a:solidFill>
                <a:latin typeface="Arial" panose="020B0604020202020204" pitchFamily="34" charset="0"/>
              </a:rPr>
              <a:t> </a:t>
            </a:r>
            <a:r>
              <a:rPr lang="en-US" altLang="en-US" sz="1800">
                <a:solidFill>
                  <a:schemeClr val="tx1"/>
                </a:solidFill>
                <a:effectLst>
                  <a:outerShdw blurRad="38100" dist="38100" dir="2700000" algn="tl">
                    <a:srgbClr val="C0C0C0"/>
                  </a:outerShdw>
                </a:effectLst>
                <a:latin typeface="Arial" panose="020B0604020202020204" pitchFamily="34" charset="0"/>
              </a:rPr>
              <a:t>patient’s normal energy pattern by touching electrically charged strategic points to discharge their energy content.  The therapy may also include massage, exercise, diet, and counseling.</a:t>
            </a:r>
          </a:p>
        </p:txBody>
      </p:sp>
      <p:sp>
        <p:nvSpPr>
          <p:cNvPr id="543751" name="Text Box 7">
            <a:extLst>
              <a:ext uri="{FF2B5EF4-FFF2-40B4-BE49-F238E27FC236}">
                <a16:creationId xmlns:a16="http://schemas.microsoft.com/office/drawing/2014/main" id="{224A205A-D699-5759-2B2A-E4B6476141AA}"/>
              </a:ext>
            </a:extLst>
          </p:cNvPr>
          <p:cNvSpPr txBox="1">
            <a:spLocks noChangeArrowheads="1"/>
          </p:cNvSpPr>
          <p:nvPr/>
        </p:nvSpPr>
        <p:spPr bwMode="auto">
          <a:xfrm>
            <a:off x="4800600" y="228600"/>
            <a:ext cx="27432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Polarity Therapy</a:t>
            </a:r>
          </a:p>
        </p:txBody>
      </p:sp>
      <p:sp>
        <p:nvSpPr>
          <p:cNvPr id="543752" name="Text Box 8">
            <a:extLst>
              <a:ext uri="{FF2B5EF4-FFF2-40B4-BE49-F238E27FC236}">
                <a16:creationId xmlns:a16="http://schemas.microsoft.com/office/drawing/2014/main" id="{ABCC916A-D9B6-CF0D-D9D2-B4241AF175AC}"/>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Therapeutic Touch &amp; Polarity Therapy</a:t>
            </a:r>
          </a:p>
        </p:txBody>
      </p:sp>
      <p:pic>
        <p:nvPicPr>
          <p:cNvPr id="270340" name="Picture 9">
            <a:extLst>
              <a:ext uri="{FF2B5EF4-FFF2-40B4-BE49-F238E27FC236}">
                <a16:creationId xmlns:a16="http://schemas.microsoft.com/office/drawing/2014/main" id="{950B0630-CC92-E2A8-140E-8385648F01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19431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0341" name="Picture 12">
            <a:extLst>
              <a:ext uri="{FF2B5EF4-FFF2-40B4-BE49-F238E27FC236}">
                <a16:creationId xmlns:a16="http://schemas.microsoft.com/office/drawing/2014/main" id="{BE96370C-116B-8600-113C-FDC3B5F625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1600200"/>
            <a:ext cx="209391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2" name="Text Box 4">
            <a:extLst>
              <a:ext uri="{FF2B5EF4-FFF2-40B4-BE49-F238E27FC236}">
                <a16:creationId xmlns:a16="http://schemas.microsoft.com/office/drawing/2014/main" id="{81A3EF37-E0C2-5305-1290-2B3FB87C424D}"/>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Therapeutic Touch &amp; Polarity Therapy</a:t>
            </a:r>
          </a:p>
        </p:txBody>
      </p:sp>
      <p:sp>
        <p:nvSpPr>
          <p:cNvPr id="544773" name="Text Box 5">
            <a:extLst>
              <a:ext uri="{FF2B5EF4-FFF2-40B4-BE49-F238E27FC236}">
                <a16:creationId xmlns:a16="http://schemas.microsoft.com/office/drawing/2014/main" id="{490B7C43-8579-6104-71D2-D80A08642411}"/>
              </a:ext>
            </a:extLst>
          </p:cNvPr>
          <p:cNvSpPr txBox="1">
            <a:spLocks noChangeArrowheads="1"/>
          </p:cNvSpPr>
          <p:nvPr/>
        </p:nvSpPr>
        <p:spPr bwMode="auto">
          <a:xfrm>
            <a:off x="2514600" y="685800"/>
            <a:ext cx="62484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Are Therapeutic Touch &amp; Polarity Therapy Safe?</a:t>
            </a:r>
          </a:p>
        </p:txBody>
      </p:sp>
      <p:sp>
        <p:nvSpPr>
          <p:cNvPr id="271363" name="Text Box 6">
            <a:extLst>
              <a:ext uri="{FF2B5EF4-FFF2-40B4-BE49-F238E27FC236}">
                <a16:creationId xmlns:a16="http://schemas.microsoft.com/office/drawing/2014/main" id="{353167EB-EBD2-23A0-B766-7F1BD44E2B99}"/>
              </a:ext>
            </a:extLst>
          </p:cNvPr>
          <p:cNvSpPr txBox="1">
            <a:spLocks noChangeArrowheads="1"/>
          </p:cNvSpPr>
          <p:nvPr/>
        </p:nvSpPr>
        <p:spPr bwMode="auto">
          <a:xfrm>
            <a:off x="2743200" y="1905000"/>
            <a:ext cx="60960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Aside from unsubstantiated claims of therapeutic efficacy, and the possibility that patients may seek these treatments for serious disorders, it is unlikely that any physical harm could result from their use.  All of these therapies, Qi Gong and Reiki included, are noninvasive and most do not even require touching the patient.                   </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6" name="Text Box 4">
            <a:extLst>
              <a:ext uri="{FF2B5EF4-FFF2-40B4-BE49-F238E27FC236}">
                <a16:creationId xmlns:a16="http://schemas.microsoft.com/office/drawing/2014/main" id="{918A9DA8-16FB-50F7-8665-FE05E0CC4B93}"/>
              </a:ext>
            </a:extLst>
          </p:cNvPr>
          <p:cNvSpPr txBox="1">
            <a:spLocks noChangeArrowheads="1"/>
          </p:cNvSpPr>
          <p:nvPr/>
        </p:nvSpPr>
        <p:spPr bwMode="auto">
          <a:xfrm>
            <a:off x="4572000" y="304800"/>
            <a:ext cx="4343400" cy="1127125"/>
          </a:xfrm>
          <a:prstGeom prst="rect">
            <a:avLst/>
          </a:prstGeom>
          <a:noFill/>
          <a:ln>
            <a:noFill/>
          </a:ln>
          <a:effectLst/>
        </p:spPr>
        <p:txBody>
          <a:bodyPr>
            <a:spAutoFit/>
          </a:bodyPr>
          <a:lstStyle/>
          <a:p>
            <a:pPr algn="ctr" eaLnBrk="1" hangingPunct="1">
              <a:defRPr/>
            </a:pPr>
            <a:r>
              <a:rPr lang="en-US" altLang="en-US" sz="3400" b="1">
                <a:effectLst>
                  <a:outerShdw blurRad="38100" dist="38100" dir="2700000" algn="tl">
                    <a:srgbClr val="C0C0C0"/>
                  </a:outerShdw>
                </a:effectLst>
                <a:latin typeface="Arial" panose="020B0604020202020204" pitchFamily="34" charset="0"/>
              </a:rPr>
              <a:t>Magnetic, Electrical &amp; Light Therapies</a:t>
            </a:r>
          </a:p>
        </p:txBody>
      </p:sp>
      <p:sp>
        <p:nvSpPr>
          <p:cNvPr id="272386" name="Text Box 5">
            <a:extLst>
              <a:ext uri="{FF2B5EF4-FFF2-40B4-BE49-F238E27FC236}">
                <a16:creationId xmlns:a16="http://schemas.microsoft.com/office/drawing/2014/main" id="{133F3028-53A1-0AEA-D420-2A2D31C02FDF}"/>
              </a:ext>
            </a:extLst>
          </p:cNvPr>
          <p:cNvSpPr txBox="1">
            <a:spLocks noChangeArrowheads="1"/>
          </p:cNvSpPr>
          <p:nvPr/>
        </p:nvSpPr>
        <p:spPr bwMode="auto">
          <a:xfrm>
            <a:off x="2743200" y="1752600"/>
            <a:ext cx="6096000"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800"/>
              <a:t>These therapies represent a vast assortment of ideas and devices, many of which are marketed to the consumer via the mass media.  Unlike the hand-mediated healing therapies discussed earlier, which are based on the manipulation of innate “vital energy”, these device-mediated healing therapies rely on the application of electromagnetic energy from an external source.  Obviously, electromagnetic medical devices are a mainstay of conventional diagnostics and therapeutics, e.g., EKG, MRI, and electroshock therapy to name just a few.  However, whereas these tools have a proven record of success, the alternative therapies discussed here lack the convincing evidence needed for widespread acceptance.  This lesson will highlight just a few of the electromagnetic therapies that claim to have healing benefits.   </a:t>
            </a:r>
          </a:p>
        </p:txBody>
      </p:sp>
      <p:pic>
        <p:nvPicPr>
          <p:cNvPr id="272387" name="Picture 9">
            <a:extLst>
              <a:ext uri="{FF2B5EF4-FFF2-40B4-BE49-F238E27FC236}">
                <a16:creationId xmlns:a16="http://schemas.microsoft.com/office/drawing/2014/main" id="{9E18BFCD-428A-E5E5-F1D7-CC7C3E04A3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395413"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20" name="Text Box 4">
            <a:extLst>
              <a:ext uri="{FF2B5EF4-FFF2-40B4-BE49-F238E27FC236}">
                <a16:creationId xmlns:a16="http://schemas.microsoft.com/office/drawing/2014/main" id="{8966AB18-EB4A-2247-A920-57026D6C6056}"/>
              </a:ext>
            </a:extLst>
          </p:cNvPr>
          <p:cNvSpPr txBox="1">
            <a:spLocks noChangeArrowheads="1"/>
          </p:cNvSpPr>
          <p:nvPr/>
        </p:nvSpPr>
        <p:spPr bwMode="auto">
          <a:xfrm>
            <a:off x="4648200" y="381000"/>
            <a:ext cx="27432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Magnetic Therapies</a:t>
            </a:r>
          </a:p>
        </p:txBody>
      </p:sp>
      <p:sp>
        <p:nvSpPr>
          <p:cNvPr id="546821" name="Text Box 5">
            <a:extLst>
              <a:ext uri="{FF2B5EF4-FFF2-40B4-BE49-F238E27FC236}">
                <a16:creationId xmlns:a16="http://schemas.microsoft.com/office/drawing/2014/main" id="{109BB62A-0285-EF0F-B4E6-0A2CFC1BFA50}"/>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Magnetic, Electrical &amp; Light Therapies</a:t>
            </a:r>
          </a:p>
        </p:txBody>
      </p:sp>
      <p:sp>
        <p:nvSpPr>
          <p:cNvPr id="273411" name="Text Box 6">
            <a:extLst>
              <a:ext uri="{FF2B5EF4-FFF2-40B4-BE49-F238E27FC236}">
                <a16:creationId xmlns:a16="http://schemas.microsoft.com/office/drawing/2014/main" id="{69E795AA-64BC-A6B2-6620-1045D76CEE1F}"/>
              </a:ext>
            </a:extLst>
          </p:cNvPr>
          <p:cNvSpPr txBox="1">
            <a:spLocks noChangeArrowheads="1"/>
          </p:cNvSpPr>
          <p:nvPr/>
        </p:nvSpPr>
        <p:spPr bwMode="auto">
          <a:xfrm>
            <a:off x="2743200" y="1752600"/>
            <a:ext cx="60960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800"/>
              <a:t>Numerous curative properties have been ascribed to magnets every since their discovery eons ago.  Today’s alternative healers are still making claims for magnets, despite the lack of credible evidence of effectiveness.  Nevertheless, the vigorous marketing of small, permanent magnets continues unabated in the mass media.  These magnets are often sold as wearable items, such as belts, shoes, bracelets, etc.  The therapeutic claims are varied, but pain relief is a common theme.  Large electromagnets are promoted as cancer cures.</a:t>
            </a:r>
            <a:endParaRPr lang="en-US" altLang="en-US" sz="1800">
              <a:solidFill>
                <a:schemeClr val="tx2"/>
              </a:solidFill>
            </a:endParaRPr>
          </a:p>
        </p:txBody>
      </p:sp>
      <p:pic>
        <p:nvPicPr>
          <p:cNvPr id="273412" name="Picture 7">
            <a:extLst>
              <a:ext uri="{FF2B5EF4-FFF2-40B4-BE49-F238E27FC236}">
                <a16:creationId xmlns:a16="http://schemas.microsoft.com/office/drawing/2014/main" id="{AF65BBEC-4DA4-DEC9-AEC7-4C8E4E8AF2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17526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3413" name="Picture 9">
            <a:extLst>
              <a:ext uri="{FF2B5EF4-FFF2-40B4-BE49-F238E27FC236}">
                <a16:creationId xmlns:a16="http://schemas.microsoft.com/office/drawing/2014/main" id="{AF162C1A-0946-617A-FC3A-84F7E12048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5410200"/>
            <a:ext cx="762000"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3414" name="Picture 10">
            <a:extLst>
              <a:ext uri="{FF2B5EF4-FFF2-40B4-BE49-F238E27FC236}">
                <a16:creationId xmlns:a16="http://schemas.microsoft.com/office/drawing/2014/main" id="{ECA3B77B-A10D-69FD-8F9F-A0587E7959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4648200"/>
            <a:ext cx="54768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3415" name="Picture 12">
            <a:extLst>
              <a:ext uri="{FF2B5EF4-FFF2-40B4-BE49-F238E27FC236}">
                <a16:creationId xmlns:a16="http://schemas.microsoft.com/office/drawing/2014/main" id="{2E699DF1-2D74-25AC-5C31-6B399C17D96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2800" y="4572000"/>
            <a:ext cx="11795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3416" name="Picture 13">
            <a:extLst>
              <a:ext uri="{FF2B5EF4-FFF2-40B4-BE49-F238E27FC236}">
                <a16:creationId xmlns:a16="http://schemas.microsoft.com/office/drawing/2014/main" id="{E36D940F-6AC0-CCD3-3F1C-A5A837AB226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4800600"/>
            <a:ext cx="1905000"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4" name="Text Box 4">
            <a:extLst>
              <a:ext uri="{FF2B5EF4-FFF2-40B4-BE49-F238E27FC236}">
                <a16:creationId xmlns:a16="http://schemas.microsoft.com/office/drawing/2014/main" id="{319BE87E-7D3A-EE69-0CBB-981CDC7516A8}"/>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Magnetic, Electrical &amp; Light Therapies</a:t>
            </a:r>
          </a:p>
        </p:txBody>
      </p:sp>
      <p:sp>
        <p:nvSpPr>
          <p:cNvPr id="547845" name="Text Box 5">
            <a:extLst>
              <a:ext uri="{FF2B5EF4-FFF2-40B4-BE49-F238E27FC236}">
                <a16:creationId xmlns:a16="http://schemas.microsoft.com/office/drawing/2014/main" id="{0B95F1A6-FFBE-94A2-DC25-F30457B698F4}"/>
              </a:ext>
            </a:extLst>
          </p:cNvPr>
          <p:cNvSpPr txBox="1">
            <a:spLocks noChangeArrowheads="1"/>
          </p:cNvSpPr>
          <p:nvPr/>
        </p:nvSpPr>
        <p:spPr bwMode="auto">
          <a:xfrm>
            <a:off x="4572000" y="381000"/>
            <a:ext cx="28956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Electrical Therapies</a:t>
            </a:r>
          </a:p>
        </p:txBody>
      </p:sp>
      <p:sp>
        <p:nvSpPr>
          <p:cNvPr id="547846" name="Text Box 6">
            <a:extLst>
              <a:ext uri="{FF2B5EF4-FFF2-40B4-BE49-F238E27FC236}">
                <a16:creationId xmlns:a16="http://schemas.microsoft.com/office/drawing/2014/main" id="{B67E8B60-DFE1-63A8-865A-00C1E022D8F3}"/>
              </a:ext>
            </a:extLst>
          </p:cNvPr>
          <p:cNvSpPr txBox="1">
            <a:spLocks noChangeArrowheads="1"/>
          </p:cNvSpPr>
          <p:nvPr/>
        </p:nvSpPr>
        <p:spPr bwMode="auto">
          <a:xfrm>
            <a:off x="2743200" y="1600200"/>
            <a:ext cx="6096000" cy="3113088"/>
          </a:xfrm>
          <a:prstGeom prst="rect">
            <a:avLst/>
          </a:prstGeom>
          <a:noFill/>
          <a:ln>
            <a:noFill/>
          </a:ln>
          <a:effectLst/>
        </p:spPr>
        <p:txBody>
          <a:bodyPr>
            <a:spAutoFit/>
          </a:bodyPr>
          <a:lstStyle/>
          <a:p>
            <a:pPr>
              <a:spcBef>
                <a:spcPct val="50000"/>
              </a:spcBef>
              <a:defRPr/>
            </a:pPr>
            <a:r>
              <a:rPr lang="en-US" altLang="en-US" sz="1800">
                <a:solidFill>
                  <a:schemeClr val="tx1"/>
                </a:solidFill>
                <a:effectLst>
                  <a:outerShdw blurRad="38100" dist="38100" dir="2700000" algn="tl">
                    <a:srgbClr val="C0C0C0"/>
                  </a:outerShdw>
                </a:effectLst>
                <a:latin typeface="Arial" panose="020B0604020202020204" pitchFamily="34" charset="0"/>
              </a:rPr>
              <a:t>Closely related to the magnetic therapies are techniques that employ electrical currents to treat or diagnose disease.  One technique that may actually work is </a:t>
            </a:r>
            <a:r>
              <a:rPr lang="en-US" altLang="en-US" sz="1800">
                <a:solidFill>
                  <a:schemeClr val="tx2"/>
                </a:solidFill>
                <a:effectLst>
                  <a:outerShdw blurRad="38100" dist="38100" dir="2700000" algn="tl">
                    <a:srgbClr val="C0C0C0"/>
                  </a:outerShdw>
                </a:effectLst>
                <a:latin typeface="Arial" panose="020B0604020202020204" pitchFamily="34" charset="0"/>
              </a:rPr>
              <a:t>transcutaneous electrical nerve stimulation</a:t>
            </a:r>
            <a:r>
              <a:rPr lang="en-US" altLang="en-US" sz="1800">
                <a:solidFill>
                  <a:schemeClr val="tx1"/>
                </a:solidFill>
                <a:effectLst>
                  <a:outerShdw blurRad="38100" dist="38100" dir="2700000" algn="tl">
                    <a:srgbClr val="C0C0C0"/>
                  </a:outerShdw>
                </a:effectLst>
                <a:latin typeface="Arial" panose="020B0604020202020204" pitchFamily="34" charset="0"/>
              </a:rPr>
              <a:t> (TENS), which applies electrical currents to certain nerves to block chronic pain.  Another technique uses a galvanic device to measure the electrical conductivity between two points on the skin (usually acupuncture points).  Proponents believe that the electrical resistance of skin reflects the health of internal organs.  This technique is known as </a:t>
            </a:r>
            <a:r>
              <a:rPr lang="en-US" altLang="en-US" sz="1800">
                <a:solidFill>
                  <a:schemeClr val="tx2"/>
                </a:solidFill>
                <a:effectLst>
                  <a:outerShdw blurRad="38100" dist="38100" dir="2700000" algn="tl">
                    <a:srgbClr val="C0C0C0"/>
                  </a:outerShdw>
                </a:effectLst>
                <a:latin typeface="Arial" panose="020B0604020202020204" pitchFamily="34" charset="0"/>
              </a:rPr>
              <a:t>electroacupuncture biofeedback</a:t>
            </a:r>
            <a:r>
              <a:rPr lang="en-US" altLang="en-US" sz="1800">
                <a:solidFill>
                  <a:schemeClr val="tx1"/>
                </a:solidFill>
                <a:effectLst>
                  <a:outerShdw blurRad="38100" dist="38100" dir="2700000" algn="tl">
                    <a:srgbClr val="C0C0C0"/>
                  </a:outerShdw>
                </a:effectLst>
                <a:latin typeface="Arial" panose="020B0604020202020204" pitchFamily="34" charset="0"/>
              </a:rPr>
              <a:t>. </a:t>
            </a:r>
          </a:p>
        </p:txBody>
      </p:sp>
      <p:pic>
        <p:nvPicPr>
          <p:cNvPr id="274436" name="Picture 7">
            <a:extLst>
              <a:ext uri="{FF2B5EF4-FFF2-40B4-BE49-F238E27FC236}">
                <a16:creationId xmlns:a16="http://schemas.microsoft.com/office/drawing/2014/main" id="{BAB08EE5-348F-0BE3-5958-E9D40B8DA8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4876800"/>
            <a:ext cx="1143000" cy="103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4437" name="Picture 11">
            <a:extLst>
              <a:ext uri="{FF2B5EF4-FFF2-40B4-BE49-F238E27FC236}">
                <a16:creationId xmlns:a16="http://schemas.microsoft.com/office/drawing/2014/main" id="{9161B946-03D9-6466-BA0B-22EFFF5D8F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4419600"/>
            <a:ext cx="9620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7852" name="Text Box 12">
            <a:extLst>
              <a:ext uri="{FF2B5EF4-FFF2-40B4-BE49-F238E27FC236}">
                <a16:creationId xmlns:a16="http://schemas.microsoft.com/office/drawing/2014/main" id="{CA5F00C3-5546-D7F5-B345-3F1212A6BEDB}"/>
              </a:ext>
            </a:extLst>
          </p:cNvPr>
          <p:cNvSpPr txBox="1">
            <a:spLocks noChangeArrowheads="1"/>
          </p:cNvSpPr>
          <p:nvPr/>
        </p:nvSpPr>
        <p:spPr bwMode="auto">
          <a:xfrm>
            <a:off x="3276600" y="5867400"/>
            <a:ext cx="762000" cy="304800"/>
          </a:xfrm>
          <a:prstGeom prst="rect">
            <a:avLst/>
          </a:prstGeom>
          <a:noFill/>
          <a:ln>
            <a:noFill/>
          </a:ln>
          <a:effectLst/>
        </p:spPr>
        <p:txBody>
          <a:bodyPr>
            <a:spAutoFit/>
          </a:bodyPr>
          <a:lstStyle/>
          <a:p>
            <a:pPr algn="ctr" eaLnBrk="1" hangingPunct="1">
              <a:defRPr/>
            </a:pPr>
            <a:r>
              <a:rPr lang="en-US" altLang="en-US" sz="1400" b="1">
                <a:effectLst>
                  <a:outerShdw blurRad="38100" dist="38100" dir="2700000" algn="tl">
                    <a:srgbClr val="C0C0C0"/>
                  </a:outerShdw>
                </a:effectLst>
                <a:latin typeface="Arial" panose="020B0604020202020204" pitchFamily="34" charset="0"/>
              </a:rPr>
              <a:t>TENS</a:t>
            </a:r>
          </a:p>
        </p:txBody>
      </p:sp>
      <p:sp>
        <p:nvSpPr>
          <p:cNvPr id="547853" name="Text Box 13">
            <a:extLst>
              <a:ext uri="{FF2B5EF4-FFF2-40B4-BE49-F238E27FC236}">
                <a16:creationId xmlns:a16="http://schemas.microsoft.com/office/drawing/2014/main" id="{1B21AFFB-4F70-5727-6DE7-2A6C91B9B51C}"/>
              </a:ext>
            </a:extLst>
          </p:cNvPr>
          <p:cNvSpPr txBox="1">
            <a:spLocks noChangeArrowheads="1"/>
          </p:cNvSpPr>
          <p:nvPr/>
        </p:nvSpPr>
        <p:spPr bwMode="auto">
          <a:xfrm>
            <a:off x="6629400" y="6019800"/>
            <a:ext cx="2209800" cy="571500"/>
          </a:xfrm>
          <a:prstGeom prst="rect">
            <a:avLst/>
          </a:prstGeom>
          <a:noFill/>
          <a:ln>
            <a:noFill/>
          </a:ln>
          <a:effectLst/>
        </p:spPr>
        <p:txBody>
          <a:bodyPr>
            <a:spAutoFit/>
          </a:bodyPr>
          <a:lstStyle/>
          <a:p>
            <a:pPr algn="ctr" eaLnBrk="1" hangingPunct="1">
              <a:spcBef>
                <a:spcPct val="25000"/>
              </a:spcBef>
              <a:defRPr/>
            </a:pPr>
            <a:r>
              <a:rPr lang="en-US" altLang="en-US" sz="1400" b="1">
                <a:effectLst>
                  <a:outerShdw blurRad="38100" dist="38100" dir="2700000" algn="tl">
                    <a:srgbClr val="C0C0C0"/>
                  </a:outerShdw>
                </a:effectLst>
                <a:latin typeface="Arial" panose="020B0604020202020204" pitchFamily="34" charset="0"/>
              </a:rPr>
              <a:t>electroacupuncture</a:t>
            </a:r>
          </a:p>
          <a:p>
            <a:pPr algn="ctr" eaLnBrk="1" hangingPunct="1">
              <a:spcBef>
                <a:spcPct val="25000"/>
              </a:spcBef>
              <a:defRPr/>
            </a:pPr>
            <a:r>
              <a:rPr lang="en-US" altLang="en-US" sz="1400" b="1">
                <a:effectLst>
                  <a:outerShdw blurRad="38100" dist="38100" dir="2700000" algn="tl">
                    <a:srgbClr val="C0C0C0"/>
                  </a:outerShdw>
                </a:effectLst>
                <a:latin typeface="Arial" panose="020B0604020202020204" pitchFamily="34" charset="0"/>
              </a:rPr>
              <a:t>biofeedback</a:t>
            </a:r>
          </a:p>
        </p:txBody>
      </p:sp>
      <p:pic>
        <p:nvPicPr>
          <p:cNvPr id="274440" name="Picture 16">
            <a:extLst>
              <a:ext uri="{FF2B5EF4-FFF2-40B4-BE49-F238E27FC236}">
                <a16:creationId xmlns:a16="http://schemas.microsoft.com/office/drawing/2014/main" id="{1029D8C6-6921-4162-FC12-C34664B0CF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28600"/>
            <a:ext cx="152400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4441" name="Picture 26">
            <a:extLst>
              <a:ext uri="{FF2B5EF4-FFF2-40B4-BE49-F238E27FC236}">
                <a16:creationId xmlns:a16="http://schemas.microsoft.com/office/drawing/2014/main" id="{1AD1612A-B158-A54B-4D67-C7578F84FD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4763" y="4724400"/>
            <a:ext cx="10874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7867" name="Text Box 27">
            <a:extLst>
              <a:ext uri="{FF2B5EF4-FFF2-40B4-BE49-F238E27FC236}">
                <a16:creationId xmlns:a16="http://schemas.microsoft.com/office/drawing/2014/main" id="{BE997AA8-A477-382E-A871-E278DB194E97}"/>
              </a:ext>
            </a:extLst>
          </p:cNvPr>
          <p:cNvSpPr txBox="1">
            <a:spLocks noChangeArrowheads="1"/>
          </p:cNvSpPr>
          <p:nvPr/>
        </p:nvSpPr>
        <p:spPr bwMode="auto">
          <a:xfrm>
            <a:off x="4572000" y="5715000"/>
            <a:ext cx="2209800" cy="571500"/>
          </a:xfrm>
          <a:prstGeom prst="rect">
            <a:avLst/>
          </a:prstGeom>
          <a:noFill/>
          <a:ln>
            <a:noFill/>
          </a:ln>
          <a:effectLst/>
        </p:spPr>
        <p:txBody>
          <a:bodyPr>
            <a:spAutoFit/>
          </a:bodyPr>
          <a:lstStyle/>
          <a:p>
            <a:pPr algn="ctr" eaLnBrk="1" hangingPunct="1">
              <a:spcBef>
                <a:spcPct val="25000"/>
              </a:spcBef>
              <a:defRPr/>
            </a:pPr>
            <a:r>
              <a:rPr lang="en-US" altLang="en-US" sz="1400" b="1">
                <a:effectLst>
                  <a:outerShdw blurRad="38100" dist="38100" dir="2700000" algn="tl">
                    <a:srgbClr val="C0C0C0"/>
                  </a:outerShdw>
                </a:effectLst>
                <a:latin typeface="Arial" panose="020B0604020202020204" pitchFamily="34" charset="0"/>
              </a:rPr>
              <a:t>electroacupuncture</a:t>
            </a:r>
          </a:p>
          <a:p>
            <a:pPr algn="ctr" eaLnBrk="1" hangingPunct="1">
              <a:spcBef>
                <a:spcPct val="25000"/>
              </a:spcBef>
              <a:defRPr/>
            </a:pPr>
            <a:r>
              <a:rPr lang="en-US" altLang="en-US" sz="1400" b="1">
                <a:effectLst>
                  <a:outerShdw blurRad="38100" dist="38100" dir="2700000" algn="tl">
                    <a:srgbClr val="C0C0C0"/>
                  </a:outerShdw>
                </a:effectLst>
                <a:latin typeface="Arial" panose="020B0604020202020204" pitchFamily="34" charset="0"/>
              </a:rPr>
              <a:t>device</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8" name="Text Box 4">
            <a:extLst>
              <a:ext uri="{FF2B5EF4-FFF2-40B4-BE49-F238E27FC236}">
                <a16:creationId xmlns:a16="http://schemas.microsoft.com/office/drawing/2014/main" id="{FC472B6B-4177-AB6C-3699-369971A0890E}"/>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Magnetic, Electrical &amp; Light Therapies</a:t>
            </a:r>
          </a:p>
        </p:txBody>
      </p:sp>
      <p:sp>
        <p:nvSpPr>
          <p:cNvPr id="548869" name="Text Box 5">
            <a:extLst>
              <a:ext uri="{FF2B5EF4-FFF2-40B4-BE49-F238E27FC236}">
                <a16:creationId xmlns:a16="http://schemas.microsoft.com/office/drawing/2014/main" id="{6049645E-0C23-75F5-3285-A87BCF0AE8AE}"/>
              </a:ext>
            </a:extLst>
          </p:cNvPr>
          <p:cNvSpPr txBox="1">
            <a:spLocks noChangeArrowheads="1"/>
          </p:cNvSpPr>
          <p:nvPr/>
        </p:nvSpPr>
        <p:spPr bwMode="auto">
          <a:xfrm>
            <a:off x="4648200" y="381000"/>
            <a:ext cx="27432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Light Therapies</a:t>
            </a:r>
          </a:p>
        </p:txBody>
      </p:sp>
      <p:sp>
        <p:nvSpPr>
          <p:cNvPr id="275459" name="Text Box 6">
            <a:extLst>
              <a:ext uri="{FF2B5EF4-FFF2-40B4-BE49-F238E27FC236}">
                <a16:creationId xmlns:a16="http://schemas.microsoft.com/office/drawing/2014/main" id="{B03EC99B-EA6B-CB0E-F4AE-8851DC5302E0}"/>
              </a:ext>
            </a:extLst>
          </p:cNvPr>
          <p:cNvSpPr txBox="1">
            <a:spLocks noChangeArrowheads="1"/>
          </p:cNvSpPr>
          <p:nvPr/>
        </p:nvSpPr>
        <p:spPr bwMode="auto">
          <a:xfrm>
            <a:off x="2743200" y="1600200"/>
            <a:ext cx="6096000"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600"/>
              <a:t>The fact that sunlight and day-night cycles affect many living things, including humans, has prompted the development of several therapies that use light to treat disease.  There are a few validated uses of light that are not considered alternative, such as the treatment of seasonal affective disorder.  But most of the claims made by advocates of light therapy - that it can cure everything from cancer to hair loss - are simply without foundation.  A variety of types and sources of light are used, each thought to be an effective treatment for a particular collection of ailments.  There are therapies based on bright light, full-spectrum light, colored light, ultraviolet light, and laser light. </a:t>
            </a:r>
          </a:p>
        </p:txBody>
      </p:sp>
      <p:pic>
        <p:nvPicPr>
          <p:cNvPr id="275460" name="Picture 8">
            <a:extLst>
              <a:ext uri="{FF2B5EF4-FFF2-40B4-BE49-F238E27FC236}">
                <a16:creationId xmlns:a16="http://schemas.microsoft.com/office/drawing/2014/main" id="{1F02081C-58E8-3B56-4E4D-5E4EF72763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4495800"/>
            <a:ext cx="1295400" cy="134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461" name="Picture 9">
            <a:extLst>
              <a:ext uri="{FF2B5EF4-FFF2-40B4-BE49-F238E27FC236}">
                <a16:creationId xmlns:a16="http://schemas.microsoft.com/office/drawing/2014/main" id="{91A5D65B-840C-7414-A806-8885B00C60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4800600"/>
            <a:ext cx="1371600" cy="110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462" name="Picture 10">
            <a:extLst>
              <a:ext uri="{FF2B5EF4-FFF2-40B4-BE49-F238E27FC236}">
                <a16:creationId xmlns:a16="http://schemas.microsoft.com/office/drawing/2014/main" id="{6182454B-A211-2582-36AF-3106BE4F83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28600"/>
            <a:ext cx="152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463" name="Picture 11">
            <a:extLst>
              <a:ext uri="{FF2B5EF4-FFF2-40B4-BE49-F238E27FC236}">
                <a16:creationId xmlns:a16="http://schemas.microsoft.com/office/drawing/2014/main" id="{0D80ACDE-A233-6C0B-3F15-D8E2B759FF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45720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464" name="Picture 12">
            <a:extLst>
              <a:ext uri="{FF2B5EF4-FFF2-40B4-BE49-F238E27FC236}">
                <a16:creationId xmlns:a16="http://schemas.microsoft.com/office/drawing/2014/main" id="{3A476B75-C0AF-61D8-99A1-1973C77B0E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4800600"/>
            <a:ext cx="1062038"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8877" name="Text Box 13">
            <a:extLst>
              <a:ext uri="{FF2B5EF4-FFF2-40B4-BE49-F238E27FC236}">
                <a16:creationId xmlns:a16="http://schemas.microsoft.com/office/drawing/2014/main" id="{BB3DB408-7F6B-620C-B48C-AEE4A24D80CA}"/>
              </a:ext>
            </a:extLst>
          </p:cNvPr>
          <p:cNvSpPr txBox="1">
            <a:spLocks noChangeArrowheads="1"/>
          </p:cNvSpPr>
          <p:nvPr/>
        </p:nvSpPr>
        <p:spPr bwMode="auto">
          <a:xfrm>
            <a:off x="2514600" y="5867400"/>
            <a:ext cx="1108075" cy="304800"/>
          </a:xfrm>
          <a:prstGeom prst="rect">
            <a:avLst/>
          </a:prstGeom>
          <a:noFill/>
          <a:ln>
            <a:noFill/>
          </a:ln>
          <a:effectLst/>
        </p:spPr>
        <p:txBody>
          <a:bodyPr wrap="none">
            <a:spAutoFit/>
          </a:bodyPr>
          <a:lstStyle/>
          <a:p>
            <a:pPr eaLnBrk="1" hangingPunct="1">
              <a:defRPr/>
            </a:pPr>
            <a:r>
              <a:rPr lang="en-US" altLang="en-US" sz="1400" b="1">
                <a:effectLst>
                  <a:outerShdw blurRad="38100" dist="38100" dir="2700000" algn="tl">
                    <a:srgbClr val="C0C0C0"/>
                  </a:outerShdw>
                </a:effectLst>
                <a:latin typeface="Arial" panose="020B0604020202020204" pitchFamily="34" charset="0"/>
              </a:rPr>
              <a:t>bright light</a:t>
            </a:r>
          </a:p>
        </p:txBody>
      </p:sp>
      <p:sp>
        <p:nvSpPr>
          <p:cNvPr id="548878" name="Text Box 14">
            <a:extLst>
              <a:ext uri="{FF2B5EF4-FFF2-40B4-BE49-F238E27FC236}">
                <a16:creationId xmlns:a16="http://schemas.microsoft.com/office/drawing/2014/main" id="{1A576C75-019D-49A1-F416-756F5AF3E025}"/>
              </a:ext>
            </a:extLst>
          </p:cNvPr>
          <p:cNvSpPr txBox="1">
            <a:spLocks noChangeArrowheads="1"/>
          </p:cNvSpPr>
          <p:nvPr/>
        </p:nvSpPr>
        <p:spPr bwMode="auto">
          <a:xfrm>
            <a:off x="4038600" y="4495800"/>
            <a:ext cx="1344613" cy="304800"/>
          </a:xfrm>
          <a:prstGeom prst="rect">
            <a:avLst/>
          </a:prstGeom>
          <a:noFill/>
          <a:ln>
            <a:noFill/>
          </a:ln>
          <a:effectLst/>
        </p:spPr>
        <p:txBody>
          <a:bodyPr wrap="none">
            <a:spAutoFit/>
          </a:bodyPr>
          <a:lstStyle/>
          <a:p>
            <a:pPr eaLnBrk="1" hangingPunct="1">
              <a:defRPr/>
            </a:pPr>
            <a:r>
              <a:rPr lang="en-US" altLang="en-US" sz="1400" b="1">
                <a:effectLst>
                  <a:outerShdw blurRad="38100" dist="38100" dir="2700000" algn="tl">
                    <a:srgbClr val="C0C0C0"/>
                  </a:outerShdw>
                </a:effectLst>
                <a:latin typeface="Arial" panose="020B0604020202020204" pitchFamily="34" charset="0"/>
              </a:rPr>
              <a:t>colored lights</a:t>
            </a:r>
          </a:p>
        </p:txBody>
      </p:sp>
      <p:sp>
        <p:nvSpPr>
          <p:cNvPr id="548879" name="Text Box 15">
            <a:extLst>
              <a:ext uri="{FF2B5EF4-FFF2-40B4-BE49-F238E27FC236}">
                <a16:creationId xmlns:a16="http://schemas.microsoft.com/office/drawing/2014/main" id="{E094224C-15E8-B226-BAB1-3FA3F1B58F38}"/>
              </a:ext>
            </a:extLst>
          </p:cNvPr>
          <p:cNvSpPr txBox="1">
            <a:spLocks noChangeArrowheads="1"/>
          </p:cNvSpPr>
          <p:nvPr/>
        </p:nvSpPr>
        <p:spPr bwMode="auto">
          <a:xfrm>
            <a:off x="5638800" y="5638800"/>
            <a:ext cx="1384300" cy="304800"/>
          </a:xfrm>
          <a:prstGeom prst="rect">
            <a:avLst/>
          </a:prstGeom>
          <a:noFill/>
          <a:ln>
            <a:noFill/>
          </a:ln>
          <a:effectLst/>
        </p:spPr>
        <p:txBody>
          <a:bodyPr wrap="none">
            <a:spAutoFit/>
          </a:bodyPr>
          <a:lstStyle/>
          <a:p>
            <a:pPr eaLnBrk="1" hangingPunct="1">
              <a:defRPr/>
            </a:pPr>
            <a:r>
              <a:rPr lang="en-US" altLang="en-US" sz="1400" b="1">
                <a:effectLst>
                  <a:outerShdw blurRad="38100" dist="38100" dir="2700000" algn="tl">
                    <a:srgbClr val="C0C0C0"/>
                  </a:outerShdw>
                </a:effectLst>
                <a:latin typeface="Arial" panose="020B0604020202020204" pitchFamily="34" charset="0"/>
              </a:rPr>
              <a:t>polarized light</a:t>
            </a:r>
          </a:p>
        </p:txBody>
      </p:sp>
      <p:sp>
        <p:nvSpPr>
          <p:cNvPr id="548880" name="Text Box 16">
            <a:extLst>
              <a:ext uri="{FF2B5EF4-FFF2-40B4-BE49-F238E27FC236}">
                <a16:creationId xmlns:a16="http://schemas.microsoft.com/office/drawing/2014/main" id="{68D18F91-7DDC-5ECE-3B14-6B5FC081C034}"/>
              </a:ext>
            </a:extLst>
          </p:cNvPr>
          <p:cNvSpPr txBox="1">
            <a:spLocks noChangeArrowheads="1"/>
          </p:cNvSpPr>
          <p:nvPr/>
        </p:nvSpPr>
        <p:spPr bwMode="auto">
          <a:xfrm>
            <a:off x="7239000" y="4495800"/>
            <a:ext cx="1204913" cy="304800"/>
          </a:xfrm>
          <a:prstGeom prst="rect">
            <a:avLst/>
          </a:prstGeom>
          <a:noFill/>
          <a:ln>
            <a:noFill/>
          </a:ln>
          <a:effectLst/>
        </p:spPr>
        <p:txBody>
          <a:bodyPr wrap="none">
            <a:spAutoFit/>
          </a:bodyPr>
          <a:lstStyle/>
          <a:p>
            <a:pPr eaLnBrk="1" hangingPunct="1">
              <a:defRPr/>
            </a:pPr>
            <a:r>
              <a:rPr lang="en-US" altLang="en-US" sz="1400" b="1">
                <a:effectLst>
                  <a:outerShdw blurRad="38100" dist="38100" dir="2700000" algn="tl">
                    <a:srgbClr val="C0C0C0"/>
                  </a:outerShdw>
                </a:effectLst>
                <a:latin typeface="Arial" panose="020B0604020202020204" pitchFamily="34" charset="0"/>
              </a:rPr>
              <a:t>photon light</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2" name="Text Box 4">
            <a:extLst>
              <a:ext uri="{FF2B5EF4-FFF2-40B4-BE49-F238E27FC236}">
                <a16:creationId xmlns:a16="http://schemas.microsoft.com/office/drawing/2014/main" id="{8A4E4972-171F-E754-A021-0A284489AE16}"/>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Magnetic, Electrical &amp; Light Therapies</a:t>
            </a:r>
          </a:p>
        </p:txBody>
      </p:sp>
      <p:sp>
        <p:nvSpPr>
          <p:cNvPr id="549893" name="Text Box 5">
            <a:extLst>
              <a:ext uri="{FF2B5EF4-FFF2-40B4-BE49-F238E27FC236}">
                <a16:creationId xmlns:a16="http://schemas.microsoft.com/office/drawing/2014/main" id="{6F5C636C-8D8F-F670-581C-29E7E3FEFCE7}"/>
              </a:ext>
            </a:extLst>
          </p:cNvPr>
          <p:cNvSpPr txBox="1">
            <a:spLocks noChangeArrowheads="1"/>
          </p:cNvSpPr>
          <p:nvPr/>
        </p:nvSpPr>
        <p:spPr bwMode="auto">
          <a:xfrm>
            <a:off x="2743200" y="685800"/>
            <a:ext cx="60960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Are Magnetic, Electrical &amp; Light Therapies Safe?</a:t>
            </a:r>
          </a:p>
        </p:txBody>
      </p:sp>
      <p:sp>
        <p:nvSpPr>
          <p:cNvPr id="276483" name="Text Box 6">
            <a:extLst>
              <a:ext uri="{FF2B5EF4-FFF2-40B4-BE49-F238E27FC236}">
                <a16:creationId xmlns:a16="http://schemas.microsoft.com/office/drawing/2014/main" id="{FD906F66-E22B-FCDB-40E7-B5F2DFABF9C9}"/>
              </a:ext>
            </a:extLst>
          </p:cNvPr>
          <p:cNvSpPr txBox="1">
            <a:spLocks noChangeArrowheads="1"/>
          </p:cNvSpPr>
          <p:nvPr/>
        </p:nvSpPr>
        <p:spPr bwMode="auto">
          <a:xfrm>
            <a:off x="2743200" y="1905000"/>
            <a:ext cx="60960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Any application of external energy poses some degree of risk.  Patients with implanted electronic devices like pacemakers should take care not to place magnets near their devices.  Electric shock is a possibility if the equipment intended to deliver current to the patient is defective or improperly used.  And light therapies, particularly those that employ the more energetic wavelengths like UV, have the potential to damage the eyes and skin.                               </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20" name="Rectangle 8">
            <a:extLst>
              <a:ext uri="{FF2B5EF4-FFF2-40B4-BE49-F238E27FC236}">
                <a16:creationId xmlns:a16="http://schemas.microsoft.com/office/drawing/2014/main" id="{02F6D0C1-E97B-1095-EE83-F64B993C23F9}"/>
              </a:ext>
            </a:extLst>
          </p:cNvPr>
          <p:cNvSpPr>
            <a:spLocks noChangeArrowheads="1"/>
          </p:cNvSpPr>
          <p:nvPr/>
        </p:nvSpPr>
        <p:spPr bwMode="auto">
          <a:xfrm>
            <a:off x="457200" y="1295400"/>
            <a:ext cx="8382000" cy="5105400"/>
          </a:xfrm>
          <a:prstGeom prst="rect">
            <a:avLst/>
          </a:prstGeom>
          <a:noFill/>
          <a:ln>
            <a:noFill/>
          </a:ln>
          <a:effectLst/>
        </p:spPr>
        <p:txBody>
          <a:bodyPr/>
          <a:lstStyle>
            <a:lvl1pPr marL="342900" indent="-342900" algn="l">
              <a:spcBef>
                <a:spcPct val="20000"/>
              </a:spcBef>
              <a:buChar char="•"/>
              <a:defRPr sz="3200">
                <a:solidFill>
                  <a:schemeClr val="tx1"/>
                </a:solidFill>
                <a:latin typeface="Arial" panose="020B0604020202020204" pitchFamily="34" charset="0"/>
              </a:defRPr>
            </a:lvl1pPr>
            <a:lvl2pPr marL="742950" indent="-285750" algn="l">
              <a:spcBef>
                <a:spcPct val="20000"/>
              </a:spcBef>
              <a:buChar char="–"/>
              <a:defRPr sz="3200">
                <a:solidFill>
                  <a:schemeClr val="tx1"/>
                </a:solidFill>
                <a:latin typeface="Arial" panose="020B0604020202020204" pitchFamily="34" charset="0"/>
              </a:defRPr>
            </a:lvl2pPr>
            <a:lvl3pPr marL="1143000" indent="-228600" algn="l">
              <a:spcBef>
                <a:spcPct val="20000"/>
              </a:spcBef>
              <a:buChar char="•"/>
              <a:defRPr sz="3200">
                <a:solidFill>
                  <a:schemeClr val="tx1"/>
                </a:solidFill>
                <a:latin typeface="Arial" panose="020B0604020202020204" pitchFamily="34" charset="0"/>
              </a:defRPr>
            </a:lvl3pPr>
            <a:lvl4pPr marL="1600200" indent="-228600" algn="l">
              <a:spcBef>
                <a:spcPct val="20000"/>
              </a:spcBef>
              <a:buChar char="–"/>
              <a:defRPr sz="3200">
                <a:solidFill>
                  <a:schemeClr val="tx1"/>
                </a:solidFill>
                <a:latin typeface="Arial" panose="020B0604020202020204" pitchFamily="34" charset="0"/>
              </a:defRPr>
            </a:lvl4pPr>
            <a:lvl5pPr marL="2057400" indent="-228600" algn="l">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eaLnBrk="1" hangingPunct="1">
              <a:lnSpc>
                <a:spcPct val="85000"/>
              </a:lnSpc>
              <a:buFontTx/>
              <a:buBlip>
                <a:blip r:embed="rId2"/>
              </a:buBlip>
              <a:defRPr/>
            </a:pPr>
            <a:r>
              <a:rPr lang="en-US" altLang="en-US" sz="1800"/>
              <a:t>Energy therapies attempt to cure disease through the manipulation of innate energy fields or through the application of external electromagnetic energy. </a:t>
            </a:r>
          </a:p>
          <a:p>
            <a:pPr eaLnBrk="1" hangingPunct="1">
              <a:lnSpc>
                <a:spcPct val="85000"/>
              </a:lnSpc>
              <a:buFontTx/>
              <a:buBlip>
                <a:blip r:embed="rId2"/>
              </a:buBlip>
              <a:defRPr/>
            </a:pPr>
            <a:endParaRPr lang="en-US" altLang="en-US" sz="1800"/>
          </a:p>
          <a:p>
            <a:pPr eaLnBrk="1" hangingPunct="1">
              <a:lnSpc>
                <a:spcPct val="85000"/>
              </a:lnSpc>
              <a:buFontTx/>
              <a:buBlip>
                <a:blip r:embed="rId2"/>
              </a:buBlip>
              <a:defRPr/>
            </a:pPr>
            <a:r>
              <a:rPr lang="en-US" altLang="en-US" sz="1800"/>
              <a:t>Practitioners of </a:t>
            </a:r>
            <a:r>
              <a:rPr lang="en-US" altLang="en-US" sz="1800" b="1">
                <a:solidFill>
                  <a:schemeClr val="accent2"/>
                </a:solidFill>
                <a:effectLst>
                  <a:outerShdw blurRad="38100" dist="38100" dir="2700000" algn="tl">
                    <a:srgbClr val="C0C0C0"/>
                  </a:outerShdw>
                </a:effectLst>
              </a:rPr>
              <a:t>Qi Gong</a:t>
            </a:r>
            <a:r>
              <a:rPr lang="en-US" altLang="en-US" sz="1800"/>
              <a:t>, </a:t>
            </a:r>
            <a:r>
              <a:rPr lang="en-US" altLang="en-US" sz="1800" b="1">
                <a:solidFill>
                  <a:schemeClr val="accent2"/>
                </a:solidFill>
                <a:effectLst>
                  <a:outerShdw blurRad="38100" dist="38100" dir="2700000" algn="tl">
                    <a:srgbClr val="C0C0C0"/>
                  </a:outerShdw>
                </a:effectLst>
              </a:rPr>
              <a:t>Reiki</a:t>
            </a:r>
            <a:r>
              <a:rPr lang="en-US" altLang="en-US" sz="1800"/>
              <a:t>, and </a:t>
            </a:r>
            <a:r>
              <a:rPr lang="en-US" altLang="en-US" sz="1800" b="1">
                <a:solidFill>
                  <a:schemeClr val="accent2"/>
                </a:solidFill>
                <a:effectLst>
                  <a:outerShdw blurRad="38100" dist="38100" dir="2700000" algn="tl">
                    <a:srgbClr val="C0C0C0"/>
                  </a:outerShdw>
                </a:effectLst>
              </a:rPr>
              <a:t>therapeutic touch</a:t>
            </a:r>
            <a:r>
              <a:rPr lang="en-US" altLang="en-US" sz="1800"/>
              <a:t> believe they can transmit </a:t>
            </a:r>
            <a:r>
              <a:rPr lang="en-US" altLang="en-US" sz="1800" b="1">
                <a:solidFill>
                  <a:schemeClr val="accent2"/>
                </a:solidFill>
                <a:effectLst>
                  <a:outerShdw blurRad="38100" dist="38100" dir="2700000" algn="tl">
                    <a:srgbClr val="C0C0C0"/>
                  </a:outerShdw>
                </a:effectLst>
              </a:rPr>
              <a:t>“vital energy”</a:t>
            </a:r>
            <a:r>
              <a:rPr lang="en-US" altLang="en-US" sz="1800"/>
              <a:t> to the patient without the need for physical contact.  This is supposed to strengthen and rebalance the patient’s innate energy field.</a:t>
            </a:r>
          </a:p>
          <a:p>
            <a:pPr eaLnBrk="1" hangingPunct="1">
              <a:lnSpc>
                <a:spcPct val="85000"/>
              </a:lnSpc>
              <a:buFontTx/>
              <a:buBlip>
                <a:blip r:embed="rId2"/>
              </a:buBlip>
              <a:defRPr/>
            </a:pPr>
            <a:endParaRPr lang="en-US" altLang="en-US" sz="1800"/>
          </a:p>
          <a:p>
            <a:pPr eaLnBrk="1" hangingPunct="1">
              <a:lnSpc>
                <a:spcPct val="85000"/>
              </a:lnSpc>
              <a:buFontTx/>
              <a:buBlip>
                <a:blip r:embed="rId2"/>
              </a:buBlip>
              <a:defRPr/>
            </a:pPr>
            <a:r>
              <a:rPr lang="en-US" altLang="en-US" sz="1800"/>
              <a:t>Practitioners of </a:t>
            </a:r>
            <a:r>
              <a:rPr lang="en-US" altLang="en-US" sz="1800" b="1">
                <a:solidFill>
                  <a:schemeClr val="accent2"/>
                </a:solidFill>
                <a:effectLst>
                  <a:outerShdw blurRad="38100" dist="38100" dir="2700000" algn="tl">
                    <a:srgbClr val="C0C0C0"/>
                  </a:outerShdw>
                </a:effectLst>
              </a:rPr>
              <a:t>polarity therapy</a:t>
            </a:r>
            <a:r>
              <a:rPr lang="en-US" altLang="en-US" sz="1800"/>
              <a:t> believe they can adjust the flow of electromagnetic currents in the patient by touching specific points on the body.</a:t>
            </a:r>
          </a:p>
          <a:p>
            <a:pPr eaLnBrk="1" hangingPunct="1">
              <a:lnSpc>
                <a:spcPct val="85000"/>
              </a:lnSpc>
              <a:buFontTx/>
              <a:buNone/>
              <a:defRPr/>
            </a:pPr>
            <a:endParaRPr lang="en-US" altLang="en-US" sz="1800"/>
          </a:p>
          <a:p>
            <a:pPr eaLnBrk="1" hangingPunct="1">
              <a:lnSpc>
                <a:spcPct val="85000"/>
              </a:lnSpc>
              <a:buFontTx/>
              <a:buBlip>
                <a:blip r:embed="rId2"/>
              </a:buBlip>
              <a:defRPr/>
            </a:pPr>
            <a:r>
              <a:rPr lang="en-US" altLang="en-US" sz="1800"/>
              <a:t>Some therapies use external sources of electromagnetic energy for healing purposes.  Patients are exposed to </a:t>
            </a:r>
            <a:r>
              <a:rPr lang="en-US" altLang="en-US" sz="1800" b="1">
                <a:solidFill>
                  <a:schemeClr val="accent2"/>
                </a:solidFill>
                <a:effectLst>
                  <a:outerShdw blurRad="38100" dist="38100" dir="2700000" algn="tl">
                    <a:srgbClr val="C0C0C0"/>
                  </a:outerShdw>
                </a:effectLst>
              </a:rPr>
              <a:t>magnetic fields</a:t>
            </a:r>
            <a:r>
              <a:rPr lang="en-US" altLang="en-US" sz="1800"/>
              <a:t>, </a:t>
            </a:r>
            <a:r>
              <a:rPr lang="en-US" altLang="en-US" sz="1800" b="1">
                <a:solidFill>
                  <a:schemeClr val="accent2"/>
                </a:solidFill>
                <a:effectLst>
                  <a:outerShdw blurRad="38100" dist="38100" dir="2700000" algn="tl">
                    <a:srgbClr val="C0C0C0"/>
                  </a:outerShdw>
                </a:effectLst>
              </a:rPr>
              <a:t>electric currents</a:t>
            </a:r>
            <a:r>
              <a:rPr lang="en-US" altLang="en-US" sz="1800"/>
              <a:t>, or various </a:t>
            </a:r>
            <a:r>
              <a:rPr lang="en-US" altLang="en-US" sz="1800" b="1">
                <a:solidFill>
                  <a:schemeClr val="accent2"/>
                </a:solidFill>
                <a:effectLst>
                  <a:outerShdw blurRad="38100" dist="38100" dir="2700000" algn="tl">
                    <a:srgbClr val="C0C0C0"/>
                  </a:outerShdw>
                </a:effectLst>
              </a:rPr>
              <a:t>wavelengths of light</a:t>
            </a:r>
            <a:r>
              <a:rPr lang="en-US" altLang="en-US" sz="1800"/>
              <a:t> - for which numerous curative properties are claimed.</a:t>
            </a:r>
          </a:p>
          <a:p>
            <a:pPr eaLnBrk="1" hangingPunct="1">
              <a:lnSpc>
                <a:spcPct val="85000"/>
              </a:lnSpc>
              <a:buFontTx/>
              <a:buBlip>
                <a:blip r:embed="rId2"/>
              </a:buBlip>
              <a:defRPr/>
            </a:pPr>
            <a:endParaRPr lang="en-US" altLang="en-US" sz="1800"/>
          </a:p>
          <a:p>
            <a:pPr eaLnBrk="1" hangingPunct="1">
              <a:lnSpc>
                <a:spcPct val="85000"/>
              </a:lnSpc>
              <a:buFontTx/>
              <a:buBlip>
                <a:blip r:embed="rId2"/>
              </a:buBlip>
              <a:defRPr/>
            </a:pPr>
            <a:r>
              <a:rPr lang="en-US" altLang="en-US" sz="1800"/>
              <a:t>For the most part these energy therapies are harmless, except for the small risk associated with external energy sources.</a:t>
            </a:r>
          </a:p>
        </p:txBody>
      </p:sp>
      <p:sp>
        <p:nvSpPr>
          <p:cNvPr id="550921" name="Rectangle 9">
            <a:extLst>
              <a:ext uri="{FF2B5EF4-FFF2-40B4-BE49-F238E27FC236}">
                <a16:creationId xmlns:a16="http://schemas.microsoft.com/office/drawing/2014/main" id="{2D6B4D0C-56B1-CD67-BA75-DFAC02E34E14}"/>
              </a:ext>
            </a:extLst>
          </p:cNvPr>
          <p:cNvSpPr>
            <a:spLocks noChangeArrowheads="1"/>
          </p:cNvSpPr>
          <p:nvPr/>
        </p:nvSpPr>
        <p:spPr bwMode="auto">
          <a:xfrm>
            <a:off x="381000" y="228600"/>
            <a:ext cx="8458200" cy="785813"/>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Summary</a:t>
            </a:r>
          </a:p>
        </p:txBody>
      </p:sp>
      <p:grpSp>
        <p:nvGrpSpPr>
          <p:cNvPr id="277507" name="Group 21">
            <a:extLst>
              <a:ext uri="{FF2B5EF4-FFF2-40B4-BE49-F238E27FC236}">
                <a16:creationId xmlns:a16="http://schemas.microsoft.com/office/drawing/2014/main" id="{DBF78448-5ECE-D3C4-1382-82A8F06A67E2}"/>
              </a:ext>
            </a:extLst>
          </p:cNvPr>
          <p:cNvGrpSpPr>
            <a:grpSpLocks/>
          </p:cNvGrpSpPr>
          <p:nvPr/>
        </p:nvGrpSpPr>
        <p:grpSpPr bwMode="auto">
          <a:xfrm>
            <a:off x="381000" y="6400800"/>
            <a:ext cx="1066800" cy="304800"/>
            <a:chOff x="240" y="4032"/>
            <a:chExt cx="672" cy="192"/>
          </a:xfrm>
        </p:grpSpPr>
        <p:sp>
          <p:nvSpPr>
            <p:cNvPr id="550934" name="AutoShape 22">
              <a:hlinkClick r:id="rId3" action="ppaction://hlinksldjump" highlightClick="1"/>
              <a:extLst>
                <a:ext uri="{FF2B5EF4-FFF2-40B4-BE49-F238E27FC236}">
                  <a16:creationId xmlns:a16="http://schemas.microsoft.com/office/drawing/2014/main" id="{C69478E4-685E-67DB-6A7D-A178B2EFE8C7}"/>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77522" name="WordArt 23">
              <a:hlinkClick r:id="rId3" action="ppaction://hlinksldjump"/>
              <a:extLst>
                <a:ext uri="{FF2B5EF4-FFF2-40B4-BE49-F238E27FC236}">
                  <a16:creationId xmlns:a16="http://schemas.microsoft.com/office/drawing/2014/main" id="{644EF689-3ECC-13FA-7D7F-BEA1326B23C0}"/>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77508" name="Group 24">
            <a:extLst>
              <a:ext uri="{FF2B5EF4-FFF2-40B4-BE49-F238E27FC236}">
                <a16:creationId xmlns:a16="http://schemas.microsoft.com/office/drawing/2014/main" id="{FC5B87BB-D968-14FE-0F47-A86600BC750D}"/>
              </a:ext>
            </a:extLst>
          </p:cNvPr>
          <p:cNvGrpSpPr>
            <a:grpSpLocks/>
          </p:cNvGrpSpPr>
          <p:nvPr/>
        </p:nvGrpSpPr>
        <p:grpSpPr bwMode="auto">
          <a:xfrm>
            <a:off x="4191000" y="6477000"/>
            <a:ext cx="1524000" cy="228600"/>
            <a:chOff x="2400" y="4080"/>
            <a:chExt cx="960" cy="144"/>
          </a:xfrm>
        </p:grpSpPr>
        <p:grpSp>
          <p:nvGrpSpPr>
            <p:cNvPr id="277512" name="Group 25">
              <a:extLst>
                <a:ext uri="{FF2B5EF4-FFF2-40B4-BE49-F238E27FC236}">
                  <a16:creationId xmlns:a16="http://schemas.microsoft.com/office/drawing/2014/main" id="{0D6CADB7-90A2-0C14-9652-C35FE2BA28EF}"/>
                </a:ext>
              </a:extLst>
            </p:cNvPr>
            <p:cNvGrpSpPr>
              <a:grpSpLocks/>
            </p:cNvGrpSpPr>
            <p:nvPr/>
          </p:nvGrpSpPr>
          <p:grpSpPr bwMode="auto">
            <a:xfrm>
              <a:off x="2400" y="4080"/>
              <a:ext cx="240" cy="144"/>
              <a:chOff x="2928" y="2688"/>
              <a:chExt cx="240" cy="144"/>
            </a:xfrm>
          </p:grpSpPr>
          <p:sp>
            <p:nvSpPr>
              <p:cNvPr id="277519" name="AutoShape 26">
                <a:hlinkClick r:id="" action="ppaction://hlinkshowjump?jump=previousslide" highlightClick="1"/>
                <a:extLst>
                  <a:ext uri="{FF2B5EF4-FFF2-40B4-BE49-F238E27FC236}">
                    <a16:creationId xmlns:a16="http://schemas.microsoft.com/office/drawing/2014/main" id="{38EDCF6F-85DD-9CFC-C009-D61B93618327}"/>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50939" name="AutoShape 27">
                <a:hlinkClick r:id="" action="ppaction://hlinkshowjump?jump=previousslide"/>
                <a:extLst>
                  <a:ext uri="{FF2B5EF4-FFF2-40B4-BE49-F238E27FC236}">
                    <a16:creationId xmlns:a16="http://schemas.microsoft.com/office/drawing/2014/main" id="{BA2770A1-B3D4-D53D-8B88-E06C009462C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77513" name="Group 28">
              <a:extLst>
                <a:ext uri="{FF2B5EF4-FFF2-40B4-BE49-F238E27FC236}">
                  <a16:creationId xmlns:a16="http://schemas.microsoft.com/office/drawing/2014/main" id="{B7A0FE54-8E1B-C5C3-768A-C93817F5C95E}"/>
                </a:ext>
              </a:extLst>
            </p:cNvPr>
            <p:cNvGrpSpPr>
              <a:grpSpLocks/>
            </p:cNvGrpSpPr>
            <p:nvPr/>
          </p:nvGrpSpPr>
          <p:grpSpPr bwMode="auto">
            <a:xfrm>
              <a:off x="3120" y="4080"/>
              <a:ext cx="240" cy="144"/>
              <a:chOff x="3552" y="2688"/>
              <a:chExt cx="240" cy="144"/>
            </a:xfrm>
          </p:grpSpPr>
          <p:sp>
            <p:nvSpPr>
              <p:cNvPr id="277517" name="AutoShape 29">
                <a:hlinkClick r:id="" action="ppaction://hlinkshowjump?jump=nextslide" highlightClick="1"/>
                <a:extLst>
                  <a:ext uri="{FF2B5EF4-FFF2-40B4-BE49-F238E27FC236}">
                    <a16:creationId xmlns:a16="http://schemas.microsoft.com/office/drawing/2014/main" id="{2B253C17-A45A-8E50-DB4F-536D698BDF6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50942" name="AutoShape 30">
                <a:hlinkClick r:id="" action="ppaction://hlinkshowjump?jump=nextslide"/>
                <a:extLst>
                  <a:ext uri="{FF2B5EF4-FFF2-40B4-BE49-F238E27FC236}">
                    <a16:creationId xmlns:a16="http://schemas.microsoft.com/office/drawing/2014/main" id="{167BC9BA-E718-5189-909E-4574E9CCB852}"/>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77514" name="Group 31">
              <a:extLst>
                <a:ext uri="{FF2B5EF4-FFF2-40B4-BE49-F238E27FC236}">
                  <a16:creationId xmlns:a16="http://schemas.microsoft.com/office/drawing/2014/main" id="{05121C9B-72EB-E5F4-5559-809F19F0ADC4}"/>
                </a:ext>
              </a:extLst>
            </p:cNvPr>
            <p:cNvGrpSpPr>
              <a:grpSpLocks/>
            </p:cNvGrpSpPr>
            <p:nvPr/>
          </p:nvGrpSpPr>
          <p:grpSpPr bwMode="auto">
            <a:xfrm>
              <a:off x="2736" y="4080"/>
              <a:ext cx="288" cy="144"/>
              <a:chOff x="2400" y="4032"/>
              <a:chExt cx="240" cy="144"/>
            </a:xfrm>
          </p:grpSpPr>
          <p:sp>
            <p:nvSpPr>
              <p:cNvPr id="550944" name="AutoShape 32">
                <a:hlinkClick r:id="" action="ppaction://hlinkshowjump?jump=lastslideviewed" highlightClick="1"/>
                <a:extLst>
                  <a:ext uri="{FF2B5EF4-FFF2-40B4-BE49-F238E27FC236}">
                    <a16:creationId xmlns:a16="http://schemas.microsoft.com/office/drawing/2014/main" id="{2CBB02C4-B288-21CD-97F7-78178358F112}"/>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50945" name="AutoShape 33">
                <a:hlinkClick r:id="" action="ppaction://hlinkshowjump?jump=lastslideviewed"/>
                <a:extLst>
                  <a:ext uri="{FF2B5EF4-FFF2-40B4-BE49-F238E27FC236}">
                    <a16:creationId xmlns:a16="http://schemas.microsoft.com/office/drawing/2014/main" id="{3A18DE08-A86C-CAC2-D723-E1CFEE24AC5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77509" name="Group 34">
            <a:extLst>
              <a:ext uri="{FF2B5EF4-FFF2-40B4-BE49-F238E27FC236}">
                <a16:creationId xmlns:a16="http://schemas.microsoft.com/office/drawing/2014/main" id="{46327FC8-04A5-5AD2-CF7B-162CDA7238AD}"/>
              </a:ext>
            </a:extLst>
          </p:cNvPr>
          <p:cNvGrpSpPr>
            <a:grpSpLocks/>
          </p:cNvGrpSpPr>
          <p:nvPr/>
        </p:nvGrpSpPr>
        <p:grpSpPr bwMode="auto">
          <a:xfrm>
            <a:off x="0" y="0"/>
            <a:ext cx="2362200" cy="641350"/>
            <a:chOff x="96" y="76"/>
            <a:chExt cx="1488" cy="404"/>
          </a:xfrm>
        </p:grpSpPr>
        <p:sp>
          <p:nvSpPr>
            <p:cNvPr id="277510" name="Text Box 35">
              <a:extLst>
                <a:ext uri="{FF2B5EF4-FFF2-40B4-BE49-F238E27FC236}">
                  <a16:creationId xmlns:a16="http://schemas.microsoft.com/office/drawing/2014/main" id="{834FAEB5-CEDF-6CFA-1661-F1D9ED591890}"/>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Energy</a:t>
              </a:r>
            </a:p>
            <a:p>
              <a:pPr>
                <a:spcBef>
                  <a:spcPct val="0"/>
                </a:spcBef>
                <a:buFontTx/>
                <a:buNone/>
              </a:pPr>
              <a:r>
                <a:rPr lang="en-US" altLang="en-US" sz="1400" b="1">
                  <a:solidFill>
                    <a:srgbClr val="9900CC"/>
                  </a:solidFill>
                </a:rPr>
                <a:t>      Therapies</a:t>
              </a:r>
              <a:endParaRPr lang="en-US" altLang="en-US" sz="1400"/>
            </a:p>
          </p:txBody>
        </p:sp>
        <p:sp>
          <p:nvSpPr>
            <p:cNvPr id="550948" name="Text Box 36">
              <a:extLst>
                <a:ext uri="{FF2B5EF4-FFF2-40B4-BE49-F238E27FC236}">
                  <a16:creationId xmlns:a16="http://schemas.microsoft.com/office/drawing/2014/main" id="{F3A1CBC4-52AF-838F-60A6-D3D56D1741AA}"/>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5</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4951" name="Group 119">
            <a:extLst>
              <a:ext uri="{FF2B5EF4-FFF2-40B4-BE49-F238E27FC236}">
                <a16:creationId xmlns:a16="http://schemas.microsoft.com/office/drawing/2014/main" id="{6519581D-19B7-1332-AACA-10EE8B332D60}"/>
              </a:ext>
            </a:extLst>
          </p:cNvPr>
          <p:cNvGraphicFramePr>
            <a:graphicFrameLocks noGrp="1"/>
          </p:cNvGraphicFramePr>
          <p:nvPr>
            <p:ph idx="1"/>
          </p:nvPr>
        </p:nvGraphicFramePr>
        <p:xfrm>
          <a:off x="609600" y="381000"/>
          <a:ext cx="8229600" cy="5794375"/>
        </p:xfrm>
        <a:graphic>
          <a:graphicData uri="http://schemas.openxmlformats.org/drawingml/2006/table">
            <a:tbl>
              <a:tblPr/>
              <a:tblGrid>
                <a:gridCol w="457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5029200">
                  <a:extLst>
                    <a:ext uri="{9D8B030D-6E8A-4147-A177-3AD203B41FA5}">
                      <a16:colId xmlns:a16="http://schemas.microsoft.com/office/drawing/2014/main" val="20002"/>
                    </a:ext>
                  </a:extLst>
                </a:gridCol>
              </a:tblGrid>
              <a:tr h="396249">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000" b="1" i="0" u="none" strike="noStrike" cap="none" normalizeH="0" baseline="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13131">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a:ln>
                            <a:noFill/>
                          </a:ln>
                          <a:solidFill>
                            <a:schemeClr val="tx2"/>
                          </a:solidFill>
                          <a:effectLst/>
                          <a:latin typeface="Arial" panose="020B0604020202020204" pitchFamily="34" charset="0"/>
                        </a:rPr>
                        <a:t>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What is CAM?</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Why physicians need to know about CAM</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Course Overview</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Evidence-Based Medicine</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213131">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a:ln>
                          <a:noFill/>
                        </a:ln>
                        <a:solidFill>
                          <a:schemeClr val="tx2"/>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2"/>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Chinese Medicine</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Ayurveda</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Naturopathy</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Homeopathy</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90622">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a:ln>
                            <a:noFill/>
                          </a:ln>
                          <a:solidFill>
                            <a:schemeClr val="tx2"/>
                          </a:solidFill>
                          <a:effectLst/>
                          <a:latin typeface="Arial" panose="020B0604020202020204" pitchFamily="34" charset="0"/>
                        </a:rPr>
                        <a:t>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Meditation &amp; Relaxation</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Hypnosis &amp; Biofeedback</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Faith &amp; Prayer</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90622">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a:ln>
                            <a:noFill/>
                          </a:ln>
                          <a:solidFill>
                            <a:schemeClr val="tx2"/>
                          </a:solidFill>
                          <a:effectLst/>
                          <a:latin typeface="Arial" panose="020B0604020202020204" pitchFamily="34" charset="0"/>
                        </a:rPr>
                        <a:t>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Acupuncture</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Massage &amp; Bodywork</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Chiropractic &amp; Osteopathy</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90622">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a:ln>
                            <a:noFill/>
                          </a:ln>
                          <a:solidFill>
                            <a:schemeClr val="tx2"/>
                          </a:solidFill>
                          <a:effectLst/>
                          <a:latin typeface="Arial" panose="020B0604020202020204" pitchFamily="34" charset="0"/>
                        </a:rPr>
                        <a:t>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Qi Gong &amp; Reiki</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Therapeutic Touch &amp; Polarity Therapy </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Magnetic, Electrical &amp; Light Therapies</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177183" name="WordArt 142">
            <a:hlinkClick r:id="rId3" action="ppaction://hlinksldjump"/>
            <a:extLst>
              <a:ext uri="{FF2B5EF4-FFF2-40B4-BE49-F238E27FC236}">
                <a16:creationId xmlns:a16="http://schemas.microsoft.com/office/drawing/2014/main" id="{ED4777FA-3C64-CD2D-BFD0-12546643ED60}"/>
              </a:ext>
            </a:extLst>
          </p:cNvPr>
          <p:cNvSpPr>
            <a:spLocks noChangeArrowheads="1" noChangeShapeType="1" noTextEdit="1"/>
          </p:cNvSpPr>
          <p:nvPr/>
        </p:nvSpPr>
        <p:spPr bwMode="auto">
          <a:xfrm>
            <a:off x="762000" y="1162050"/>
            <a:ext cx="133350" cy="28575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1</a:t>
            </a:r>
          </a:p>
        </p:txBody>
      </p:sp>
      <p:sp>
        <p:nvSpPr>
          <p:cNvPr id="177184" name="WordArt 143">
            <a:hlinkClick r:id="rId4" action="ppaction://hlinksldjump"/>
            <a:extLst>
              <a:ext uri="{FF2B5EF4-FFF2-40B4-BE49-F238E27FC236}">
                <a16:creationId xmlns:a16="http://schemas.microsoft.com/office/drawing/2014/main" id="{FA510C80-A177-203E-02D4-28BA9F58ECE8}"/>
              </a:ext>
            </a:extLst>
          </p:cNvPr>
          <p:cNvSpPr>
            <a:spLocks noChangeArrowheads="1" noChangeShapeType="1" noTextEdit="1"/>
          </p:cNvSpPr>
          <p:nvPr/>
        </p:nvSpPr>
        <p:spPr bwMode="auto">
          <a:xfrm>
            <a:off x="762000" y="2381250"/>
            <a:ext cx="152400" cy="28575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2</a:t>
            </a:r>
          </a:p>
        </p:txBody>
      </p:sp>
      <p:sp>
        <p:nvSpPr>
          <p:cNvPr id="177185" name="WordArt 144">
            <a:hlinkClick r:id="rId5" action="ppaction://hlinksldjump"/>
            <a:extLst>
              <a:ext uri="{FF2B5EF4-FFF2-40B4-BE49-F238E27FC236}">
                <a16:creationId xmlns:a16="http://schemas.microsoft.com/office/drawing/2014/main" id="{01B92A83-4CFD-CB32-8725-B8AC491693A0}"/>
              </a:ext>
            </a:extLst>
          </p:cNvPr>
          <p:cNvSpPr>
            <a:spLocks noChangeArrowheads="1" noChangeShapeType="1" noTextEdit="1"/>
          </p:cNvSpPr>
          <p:nvPr/>
        </p:nvSpPr>
        <p:spPr bwMode="auto">
          <a:xfrm>
            <a:off x="762000" y="3524250"/>
            <a:ext cx="152400" cy="28575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3</a:t>
            </a:r>
          </a:p>
        </p:txBody>
      </p:sp>
      <p:sp>
        <p:nvSpPr>
          <p:cNvPr id="177186" name="WordArt 145">
            <a:hlinkClick r:id="rId6" action="ppaction://hlinksldjump"/>
            <a:extLst>
              <a:ext uri="{FF2B5EF4-FFF2-40B4-BE49-F238E27FC236}">
                <a16:creationId xmlns:a16="http://schemas.microsoft.com/office/drawing/2014/main" id="{9090FB35-D64F-1B45-FCDE-C905C1399D25}"/>
              </a:ext>
            </a:extLst>
          </p:cNvPr>
          <p:cNvSpPr>
            <a:spLocks noChangeArrowheads="1" noChangeShapeType="1" noTextEdit="1"/>
          </p:cNvSpPr>
          <p:nvPr/>
        </p:nvSpPr>
        <p:spPr bwMode="auto">
          <a:xfrm>
            <a:off x="762000" y="4495800"/>
            <a:ext cx="152400" cy="28575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4</a:t>
            </a:r>
          </a:p>
        </p:txBody>
      </p:sp>
      <p:sp>
        <p:nvSpPr>
          <p:cNvPr id="177187" name="WordArt 146">
            <a:hlinkClick r:id="rId7" action="ppaction://hlinksldjump"/>
            <a:extLst>
              <a:ext uri="{FF2B5EF4-FFF2-40B4-BE49-F238E27FC236}">
                <a16:creationId xmlns:a16="http://schemas.microsoft.com/office/drawing/2014/main" id="{66BEA22D-71F9-C336-B442-D2308AEE6F2E}"/>
              </a:ext>
            </a:extLst>
          </p:cNvPr>
          <p:cNvSpPr>
            <a:spLocks noChangeArrowheads="1" noChangeShapeType="1" noTextEdit="1"/>
          </p:cNvSpPr>
          <p:nvPr/>
        </p:nvSpPr>
        <p:spPr bwMode="auto">
          <a:xfrm>
            <a:off x="762000" y="5505450"/>
            <a:ext cx="152400" cy="28575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5</a:t>
            </a:r>
          </a:p>
        </p:txBody>
      </p:sp>
      <p:sp>
        <p:nvSpPr>
          <p:cNvPr id="177188" name="WordArt 148">
            <a:extLst>
              <a:ext uri="{FF2B5EF4-FFF2-40B4-BE49-F238E27FC236}">
                <a16:creationId xmlns:a16="http://schemas.microsoft.com/office/drawing/2014/main" id="{BECE96B9-C33D-E3A1-8B22-1D193E1A3B92}"/>
              </a:ext>
            </a:extLst>
          </p:cNvPr>
          <p:cNvSpPr>
            <a:spLocks noChangeArrowheads="1" noChangeShapeType="1" noTextEdit="1"/>
          </p:cNvSpPr>
          <p:nvPr/>
        </p:nvSpPr>
        <p:spPr bwMode="auto">
          <a:xfrm>
            <a:off x="1219200" y="1219200"/>
            <a:ext cx="1676400" cy="219075"/>
          </a:xfrm>
          <a:prstGeom prst="rect">
            <a:avLst/>
          </a:prstGeom>
        </p:spPr>
        <p:txBody>
          <a:bodyPr wrap="none" fromWordArt="1">
            <a:prstTxWarp prst="textPlain">
              <a:avLst>
                <a:gd name="adj" fmla="val 50000"/>
              </a:avLst>
            </a:prstTxWarp>
          </a:bodyPr>
          <a:lstStyle/>
          <a:p>
            <a:pPr algn="ctr"/>
            <a:r>
              <a:rPr lang="en-US" sz="12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Introduction to CAM</a:t>
            </a:r>
          </a:p>
        </p:txBody>
      </p:sp>
      <p:sp>
        <p:nvSpPr>
          <p:cNvPr id="177189" name="WordArt 149">
            <a:extLst>
              <a:ext uri="{FF2B5EF4-FFF2-40B4-BE49-F238E27FC236}">
                <a16:creationId xmlns:a16="http://schemas.microsoft.com/office/drawing/2014/main" id="{8E0BFE10-EAC8-209C-BB43-8AE1F71FF822}"/>
              </a:ext>
            </a:extLst>
          </p:cNvPr>
          <p:cNvSpPr>
            <a:spLocks noChangeArrowheads="1" noChangeShapeType="1" noTextEdit="1"/>
          </p:cNvSpPr>
          <p:nvPr/>
        </p:nvSpPr>
        <p:spPr bwMode="auto">
          <a:xfrm>
            <a:off x="1219200" y="2447925"/>
            <a:ext cx="2400300" cy="219075"/>
          </a:xfrm>
          <a:prstGeom prst="rect">
            <a:avLst/>
          </a:prstGeom>
        </p:spPr>
        <p:txBody>
          <a:bodyPr wrap="none" fromWordArt="1">
            <a:prstTxWarp prst="textPlain">
              <a:avLst>
                <a:gd name="adj" fmla="val 50000"/>
              </a:avLst>
            </a:prstTxWarp>
          </a:bodyPr>
          <a:lstStyle/>
          <a:p>
            <a:pPr algn="ctr"/>
            <a:r>
              <a:rPr lang="en-US" sz="12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Alternative Medical Systems</a:t>
            </a:r>
          </a:p>
        </p:txBody>
      </p:sp>
      <p:sp>
        <p:nvSpPr>
          <p:cNvPr id="177190" name="WordArt 150">
            <a:extLst>
              <a:ext uri="{FF2B5EF4-FFF2-40B4-BE49-F238E27FC236}">
                <a16:creationId xmlns:a16="http://schemas.microsoft.com/office/drawing/2014/main" id="{B718E33E-0CC1-6870-0B7F-4DC92237EC45}"/>
              </a:ext>
            </a:extLst>
          </p:cNvPr>
          <p:cNvSpPr>
            <a:spLocks noChangeArrowheads="1" noChangeShapeType="1" noTextEdit="1"/>
          </p:cNvSpPr>
          <p:nvPr/>
        </p:nvSpPr>
        <p:spPr bwMode="auto">
          <a:xfrm>
            <a:off x="1219200" y="3590925"/>
            <a:ext cx="2038350" cy="219075"/>
          </a:xfrm>
          <a:prstGeom prst="rect">
            <a:avLst/>
          </a:prstGeom>
        </p:spPr>
        <p:txBody>
          <a:bodyPr wrap="none" fromWordArt="1">
            <a:prstTxWarp prst="textPlain">
              <a:avLst>
                <a:gd name="adj" fmla="val 50000"/>
              </a:avLst>
            </a:prstTxWarp>
          </a:bodyPr>
          <a:lstStyle/>
          <a:p>
            <a:pPr algn="ctr"/>
            <a:r>
              <a:rPr lang="en-US" sz="12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Mind-Body Interventions</a:t>
            </a:r>
          </a:p>
        </p:txBody>
      </p:sp>
      <p:sp>
        <p:nvSpPr>
          <p:cNvPr id="177191" name="WordArt 151">
            <a:extLst>
              <a:ext uri="{FF2B5EF4-FFF2-40B4-BE49-F238E27FC236}">
                <a16:creationId xmlns:a16="http://schemas.microsoft.com/office/drawing/2014/main" id="{179A79CB-5495-1AB3-73CB-9FBB8849F358}"/>
              </a:ext>
            </a:extLst>
          </p:cNvPr>
          <p:cNvSpPr>
            <a:spLocks noChangeArrowheads="1" noChangeShapeType="1" noTextEdit="1"/>
          </p:cNvSpPr>
          <p:nvPr/>
        </p:nvSpPr>
        <p:spPr bwMode="auto">
          <a:xfrm>
            <a:off x="1219200" y="4572000"/>
            <a:ext cx="1971675" cy="219075"/>
          </a:xfrm>
          <a:prstGeom prst="rect">
            <a:avLst/>
          </a:prstGeom>
        </p:spPr>
        <p:txBody>
          <a:bodyPr wrap="none" fromWordArt="1">
            <a:prstTxWarp prst="textPlain">
              <a:avLst>
                <a:gd name="adj" fmla="val 50000"/>
              </a:avLst>
            </a:prstTxWarp>
          </a:bodyPr>
          <a:lstStyle/>
          <a:p>
            <a:pPr algn="ctr"/>
            <a:r>
              <a:rPr lang="en-US" sz="12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Manipulative Therapies</a:t>
            </a:r>
          </a:p>
        </p:txBody>
      </p:sp>
      <p:sp>
        <p:nvSpPr>
          <p:cNvPr id="177192" name="WordArt 152">
            <a:extLst>
              <a:ext uri="{FF2B5EF4-FFF2-40B4-BE49-F238E27FC236}">
                <a16:creationId xmlns:a16="http://schemas.microsoft.com/office/drawing/2014/main" id="{B170D0E1-2B05-71BE-CACB-40EF6DB5F266}"/>
              </a:ext>
            </a:extLst>
          </p:cNvPr>
          <p:cNvSpPr>
            <a:spLocks noChangeArrowheads="1" noChangeShapeType="1" noTextEdit="1"/>
          </p:cNvSpPr>
          <p:nvPr/>
        </p:nvSpPr>
        <p:spPr bwMode="auto">
          <a:xfrm>
            <a:off x="1219200" y="5562600"/>
            <a:ext cx="1485900" cy="219075"/>
          </a:xfrm>
          <a:prstGeom prst="rect">
            <a:avLst/>
          </a:prstGeom>
        </p:spPr>
        <p:txBody>
          <a:bodyPr wrap="none" fromWordArt="1">
            <a:prstTxWarp prst="textPlain">
              <a:avLst>
                <a:gd name="adj" fmla="val 50000"/>
              </a:avLst>
            </a:prstTxWarp>
          </a:bodyPr>
          <a:lstStyle/>
          <a:p>
            <a:pPr algn="ctr"/>
            <a:r>
              <a:rPr lang="en-US" sz="12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Energy Therapies</a:t>
            </a:r>
          </a:p>
        </p:txBody>
      </p:sp>
      <p:sp>
        <p:nvSpPr>
          <p:cNvPr id="177193" name="WordArt 153">
            <a:extLst>
              <a:ext uri="{FF2B5EF4-FFF2-40B4-BE49-F238E27FC236}">
                <a16:creationId xmlns:a16="http://schemas.microsoft.com/office/drawing/2014/main" id="{6AF8E6B9-989B-0297-C5C2-7E1D7877C8AD}"/>
              </a:ext>
            </a:extLst>
          </p:cNvPr>
          <p:cNvSpPr>
            <a:spLocks noChangeArrowheads="1" noChangeShapeType="1" noTextEdit="1"/>
          </p:cNvSpPr>
          <p:nvPr/>
        </p:nvSpPr>
        <p:spPr bwMode="auto">
          <a:xfrm>
            <a:off x="2019300" y="457200"/>
            <a:ext cx="723900" cy="257175"/>
          </a:xfrm>
          <a:prstGeom prst="rect">
            <a:avLst/>
          </a:prstGeom>
        </p:spPr>
        <p:txBody>
          <a:bodyPr wrap="none" fromWordArt="1">
            <a:prstTxWarp prst="textPlain">
              <a:avLst>
                <a:gd name="adj" fmla="val 50000"/>
              </a:avLst>
            </a:prstTxWarp>
          </a:bodyPr>
          <a:lstStyle/>
          <a:p>
            <a:pPr algn="ctr"/>
            <a:r>
              <a:rPr lang="en-US" sz="1400" kern="10">
                <a:ln w="9525">
                  <a:solidFill>
                    <a:srgbClr val="000000"/>
                  </a:solidFill>
                  <a:round/>
                  <a:headEnd/>
                  <a:tailEnd/>
                </a:ln>
                <a:solidFill>
                  <a:schemeClr val="hlink"/>
                </a:solidFill>
                <a:cs typeface="Arial Black" panose="020B0604020202020204" pitchFamily="34" charset="0"/>
              </a:rPr>
              <a:t>Lesson</a:t>
            </a:r>
          </a:p>
        </p:txBody>
      </p:sp>
      <p:sp>
        <p:nvSpPr>
          <p:cNvPr id="504987" name="Rectangle 155">
            <a:hlinkClick r:id="rId3" action="ppaction://hlinksldjump"/>
            <a:extLst>
              <a:ext uri="{FF2B5EF4-FFF2-40B4-BE49-F238E27FC236}">
                <a16:creationId xmlns:a16="http://schemas.microsoft.com/office/drawing/2014/main" id="{9372DD18-3BAC-6A01-082D-25C8E9D21FF4}"/>
              </a:ext>
            </a:extLst>
          </p:cNvPr>
          <p:cNvSpPr>
            <a:spLocks noChangeArrowheads="1"/>
          </p:cNvSpPr>
          <p:nvPr/>
        </p:nvSpPr>
        <p:spPr bwMode="auto">
          <a:xfrm>
            <a:off x="685800" y="1066800"/>
            <a:ext cx="304800" cy="4572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77195" name="WordArt 154">
            <a:extLst>
              <a:ext uri="{FF2B5EF4-FFF2-40B4-BE49-F238E27FC236}">
                <a16:creationId xmlns:a16="http://schemas.microsoft.com/office/drawing/2014/main" id="{FDAF98EA-602F-49AF-81EC-6C0594A626C4}"/>
              </a:ext>
            </a:extLst>
          </p:cNvPr>
          <p:cNvSpPr>
            <a:spLocks noChangeArrowheads="1" noChangeShapeType="1" noTextEdit="1"/>
          </p:cNvSpPr>
          <p:nvPr/>
        </p:nvSpPr>
        <p:spPr bwMode="auto">
          <a:xfrm>
            <a:off x="5953125" y="428625"/>
            <a:ext cx="904875" cy="257175"/>
          </a:xfrm>
          <a:prstGeom prst="rect">
            <a:avLst/>
          </a:prstGeom>
        </p:spPr>
        <p:txBody>
          <a:bodyPr wrap="none" fromWordArt="1">
            <a:prstTxWarp prst="textPlain">
              <a:avLst>
                <a:gd name="adj" fmla="val 50000"/>
              </a:avLst>
            </a:prstTxWarp>
          </a:bodyPr>
          <a:lstStyle/>
          <a:p>
            <a:pPr algn="ctr"/>
            <a:r>
              <a:rPr lang="en-US" sz="1400" kern="10">
                <a:ln w="9525">
                  <a:solidFill>
                    <a:srgbClr val="000000"/>
                  </a:solidFill>
                  <a:round/>
                  <a:headEnd/>
                  <a:tailEnd/>
                </a:ln>
                <a:solidFill>
                  <a:schemeClr val="hlink"/>
                </a:solidFill>
                <a:cs typeface="Arial Black" panose="020B0604020202020204" pitchFamily="34" charset="0"/>
              </a:rPr>
              <a:t>Contents</a:t>
            </a:r>
          </a:p>
        </p:txBody>
      </p:sp>
      <p:sp>
        <p:nvSpPr>
          <p:cNvPr id="504988" name="Rectangle 156">
            <a:hlinkClick r:id="rId4" action="ppaction://hlinksldjump"/>
            <a:extLst>
              <a:ext uri="{FF2B5EF4-FFF2-40B4-BE49-F238E27FC236}">
                <a16:creationId xmlns:a16="http://schemas.microsoft.com/office/drawing/2014/main" id="{23327BA6-E4C8-9ECE-4C4D-82F73A780004}"/>
              </a:ext>
            </a:extLst>
          </p:cNvPr>
          <p:cNvSpPr>
            <a:spLocks noChangeArrowheads="1"/>
          </p:cNvSpPr>
          <p:nvPr/>
        </p:nvSpPr>
        <p:spPr bwMode="auto">
          <a:xfrm>
            <a:off x="685800" y="2286000"/>
            <a:ext cx="304800" cy="4572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4990" name="Rectangle 158">
            <a:hlinkClick r:id="rId5" action="ppaction://hlinksldjump"/>
            <a:extLst>
              <a:ext uri="{FF2B5EF4-FFF2-40B4-BE49-F238E27FC236}">
                <a16:creationId xmlns:a16="http://schemas.microsoft.com/office/drawing/2014/main" id="{00F37B4C-3F07-BFB6-2F30-95C257D469B6}"/>
              </a:ext>
            </a:extLst>
          </p:cNvPr>
          <p:cNvSpPr>
            <a:spLocks noChangeArrowheads="1"/>
          </p:cNvSpPr>
          <p:nvPr/>
        </p:nvSpPr>
        <p:spPr bwMode="auto">
          <a:xfrm>
            <a:off x="685800" y="3429000"/>
            <a:ext cx="304800" cy="4572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4991" name="Rectangle 159">
            <a:hlinkClick r:id="rId6" action="ppaction://hlinksldjump"/>
            <a:extLst>
              <a:ext uri="{FF2B5EF4-FFF2-40B4-BE49-F238E27FC236}">
                <a16:creationId xmlns:a16="http://schemas.microsoft.com/office/drawing/2014/main" id="{87D17CF7-B940-3DF1-0F53-EDF0624FE8BC}"/>
              </a:ext>
            </a:extLst>
          </p:cNvPr>
          <p:cNvSpPr>
            <a:spLocks noChangeArrowheads="1"/>
          </p:cNvSpPr>
          <p:nvPr/>
        </p:nvSpPr>
        <p:spPr bwMode="auto">
          <a:xfrm>
            <a:off x="685800" y="4419600"/>
            <a:ext cx="304800" cy="4572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4992" name="Rectangle 160">
            <a:hlinkClick r:id="rId7" action="ppaction://hlinksldjump"/>
            <a:extLst>
              <a:ext uri="{FF2B5EF4-FFF2-40B4-BE49-F238E27FC236}">
                <a16:creationId xmlns:a16="http://schemas.microsoft.com/office/drawing/2014/main" id="{BC35B539-2F41-F439-19B6-AAFDF95A2D0D}"/>
              </a:ext>
            </a:extLst>
          </p:cNvPr>
          <p:cNvSpPr>
            <a:spLocks noChangeArrowheads="1"/>
          </p:cNvSpPr>
          <p:nvPr/>
        </p:nvSpPr>
        <p:spPr bwMode="auto">
          <a:xfrm>
            <a:off x="685800" y="5410200"/>
            <a:ext cx="304800" cy="4572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4993" name="Rectangle 161">
            <a:hlinkClick r:id="rId7" action="ppaction://hlinksldjump"/>
            <a:extLst>
              <a:ext uri="{FF2B5EF4-FFF2-40B4-BE49-F238E27FC236}">
                <a16:creationId xmlns:a16="http://schemas.microsoft.com/office/drawing/2014/main" id="{455E04C1-A54D-D473-4B5E-B79AC0451F92}"/>
              </a:ext>
            </a:extLst>
          </p:cNvPr>
          <p:cNvSpPr>
            <a:spLocks noChangeArrowheads="1"/>
          </p:cNvSpPr>
          <p:nvPr/>
        </p:nvSpPr>
        <p:spPr bwMode="auto">
          <a:xfrm>
            <a:off x="1143000" y="5486400"/>
            <a:ext cx="1676400" cy="3810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4994" name="Rectangle 162">
            <a:hlinkClick r:id="rId6" action="ppaction://hlinksldjump"/>
            <a:extLst>
              <a:ext uri="{FF2B5EF4-FFF2-40B4-BE49-F238E27FC236}">
                <a16:creationId xmlns:a16="http://schemas.microsoft.com/office/drawing/2014/main" id="{1D5C8C6B-2530-617F-B248-33A2CE227DEA}"/>
              </a:ext>
            </a:extLst>
          </p:cNvPr>
          <p:cNvSpPr>
            <a:spLocks noChangeArrowheads="1"/>
          </p:cNvSpPr>
          <p:nvPr/>
        </p:nvSpPr>
        <p:spPr bwMode="auto">
          <a:xfrm>
            <a:off x="1143000" y="4495800"/>
            <a:ext cx="2133600" cy="3810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4995" name="Rectangle 163">
            <a:hlinkClick r:id="rId5" action="ppaction://hlinksldjump"/>
            <a:extLst>
              <a:ext uri="{FF2B5EF4-FFF2-40B4-BE49-F238E27FC236}">
                <a16:creationId xmlns:a16="http://schemas.microsoft.com/office/drawing/2014/main" id="{A6E42969-FDAE-1317-965B-E1F1E25F39A5}"/>
              </a:ext>
            </a:extLst>
          </p:cNvPr>
          <p:cNvSpPr>
            <a:spLocks noChangeArrowheads="1"/>
          </p:cNvSpPr>
          <p:nvPr/>
        </p:nvSpPr>
        <p:spPr bwMode="auto">
          <a:xfrm>
            <a:off x="1143000" y="3505200"/>
            <a:ext cx="2209800" cy="3810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4996" name="Rectangle 164">
            <a:hlinkClick r:id="rId4" action="ppaction://hlinksldjump"/>
            <a:extLst>
              <a:ext uri="{FF2B5EF4-FFF2-40B4-BE49-F238E27FC236}">
                <a16:creationId xmlns:a16="http://schemas.microsoft.com/office/drawing/2014/main" id="{D60ABDB9-89BC-2AD5-6358-9FF19A5D46FE}"/>
              </a:ext>
            </a:extLst>
          </p:cNvPr>
          <p:cNvSpPr>
            <a:spLocks noChangeArrowheads="1"/>
          </p:cNvSpPr>
          <p:nvPr/>
        </p:nvSpPr>
        <p:spPr bwMode="auto">
          <a:xfrm>
            <a:off x="1143000" y="2362200"/>
            <a:ext cx="2514600" cy="3810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4997" name="Rectangle 165">
            <a:hlinkClick r:id="rId3" action="ppaction://hlinksldjump"/>
            <a:extLst>
              <a:ext uri="{FF2B5EF4-FFF2-40B4-BE49-F238E27FC236}">
                <a16:creationId xmlns:a16="http://schemas.microsoft.com/office/drawing/2014/main" id="{BA81BBD6-CD00-7C5F-B6A3-43A5195E7EF1}"/>
              </a:ext>
            </a:extLst>
          </p:cNvPr>
          <p:cNvSpPr>
            <a:spLocks noChangeArrowheads="1"/>
          </p:cNvSpPr>
          <p:nvPr/>
        </p:nvSpPr>
        <p:spPr bwMode="auto">
          <a:xfrm>
            <a:off x="1143000" y="1143000"/>
            <a:ext cx="1828800" cy="3810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nvGrpSpPr>
          <p:cNvPr id="177205" name="Group 176">
            <a:extLst>
              <a:ext uri="{FF2B5EF4-FFF2-40B4-BE49-F238E27FC236}">
                <a16:creationId xmlns:a16="http://schemas.microsoft.com/office/drawing/2014/main" id="{5F7C481E-180C-5430-B151-9CD88DE5A60B}"/>
              </a:ext>
            </a:extLst>
          </p:cNvPr>
          <p:cNvGrpSpPr>
            <a:grpSpLocks/>
          </p:cNvGrpSpPr>
          <p:nvPr/>
        </p:nvGrpSpPr>
        <p:grpSpPr bwMode="auto">
          <a:xfrm>
            <a:off x="381000" y="6400800"/>
            <a:ext cx="1066800" cy="304800"/>
            <a:chOff x="240" y="4032"/>
            <a:chExt cx="672" cy="192"/>
          </a:xfrm>
        </p:grpSpPr>
        <p:sp>
          <p:nvSpPr>
            <p:cNvPr id="505009" name="AutoShape 177">
              <a:hlinkClick r:id="rId8" action="ppaction://hlinksldjump" highlightClick="1"/>
              <a:extLst>
                <a:ext uri="{FF2B5EF4-FFF2-40B4-BE49-F238E27FC236}">
                  <a16:creationId xmlns:a16="http://schemas.microsoft.com/office/drawing/2014/main" id="{1667F16A-52B0-7B09-31E2-1ECAF50A628D}"/>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77217" name="WordArt 178">
              <a:hlinkClick r:id="rId8" action="ppaction://hlinksldjump"/>
              <a:extLst>
                <a:ext uri="{FF2B5EF4-FFF2-40B4-BE49-F238E27FC236}">
                  <a16:creationId xmlns:a16="http://schemas.microsoft.com/office/drawing/2014/main" id="{2A03C2BE-FA23-BB54-085C-E22EAB394983}"/>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77206" name="Group 179">
            <a:extLst>
              <a:ext uri="{FF2B5EF4-FFF2-40B4-BE49-F238E27FC236}">
                <a16:creationId xmlns:a16="http://schemas.microsoft.com/office/drawing/2014/main" id="{A0F96546-0AAC-E16D-42D7-09661430CF4F}"/>
              </a:ext>
            </a:extLst>
          </p:cNvPr>
          <p:cNvGrpSpPr>
            <a:grpSpLocks/>
          </p:cNvGrpSpPr>
          <p:nvPr/>
        </p:nvGrpSpPr>
        <p:grpSpPr bwMode="auto">
          <a:xfrm>
            <a:off x="4191000" y="6477000"/>
            <a:ext cx="1524000" cy="228600"/>
            <a:chOff x="2400" y="4080"/>
            <a:chExt cx="960" cy="144"/>
          </a:xfrm>
        </p:grpSpPr>
        <p:grpSp>
          <p:nvGrpSpPr>
            <p:cNvPr id="177207" name="Group 180">
              <a:extLst>
                <a:ext uri="{FF2B5EF4-FFF2-40B4-BE49-F238E27FC236}">
                  <a16:creationId xmlns:a16="http://schemas.microsoft.com/office/drawing/2014/main" id="{1567EE18-70FF-51F3-AEA3-28069D12CEB5}"/>
                </a:ext>
              </a:extLst>
            </p:cNvPr>
            <p:cNvGrpSpPr>
              <a:grpSpLocks/>
            </p:cNvGrpSpPr>
            <p:nvPr/>
          </p:nvGrpSpPr>
          <p:grpSpPr bwMode="auto">
            <a:xfrm>
              <a:off x="2400" y="4080"/>
              <a:ext cx="240" cy="144"/>
              <a:chOff x="2928" y="2688"/>
              <a:chExt cx="240" cy="144"/>
            </a:xfrm>
          </p:grpSpPr>
          <p:sp>
            <p:nvSpPr>
              <p:cNvPr id="177214" name="AutoShape 181">
                <a:hlinkClick r:id="" action="ppaction://hlinkshowjump?jump=previousslide" highlightClick="1"/>
                <a:extLst>
                  <a:ext uri="{FF2B5EF4-FFF2-40B4-BE49-F238E27FC236}">
                    <a16:creationId xmlns:a16="http://schemas.microsoft.com/office/drawing/2014/main" id="{E9D85E2A-3168-090D-861B-07D9588E70AE}"/>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05014" name="AutoShape 182">
                <a:hlinkClick r:id="" action="ppaction://hlinkshowjump?jump=previousslide"/>
                <a:extLst>
                  <a:ext uri="{FF2B5EF4-FFF2-40B4-BE49-F238E27FC236}">
                    <a16:creationId xmlns:a16="http://schemas.microsoft.com/office/drawing/2014/main" id="{7DE6F551-B1E1-BDE4-1C4D-BD61FED8E1AD}"/>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77208" name="Group 183">
              <a:extLst>
                <a:ext uri="{FF2B5EF4-FFF2-40B4-BE49-F238E27FC236}">
                  <a16:creationId xmlns:a16="http://schemas.microsoft.com/office/drawing/2014/main" id="{48169399-7238-6E41-E038-DF3A6EE97392}"/>
                </a:ext>
              </a:extLst>
            </p:cNvPr>
            <p:cNvGrpSpPr>
              <a:grpSpLocks/>
            </p:cNvGrpSpPr>
            <p:nvPr/>
          </p:nvGrpSpPr>
          <p:grpSpPr bwMode="auto">
            <a:xfrm>
              <a:off x="3120" y="4080"/>
              <a:ext cx="240" cy="144"/>
              <a:chOff x="3552" y="2688"/>
              <a:chExt cx="240" cy="144"/>
            </a:xfrm>
          </p:grpSpPr>
          <p:sp>
            <p:nvSpPr>
              <p:cNvPr id="177212" name="AutoShape 184">
                <a:hlinkClick r:id="" action="ppaction://hlinkshowjump?jump=nextslide" highlightClick="1"/>
                <a:extLst>
                  <a:ext uri="{FF2B5EF4-FFF2-40B4-BE49-F238E27FC236}">
                    <a16:creationId xmlns:a16="http://schemas.microsoft.com/office/drawing/2014/main" id="{5F12BDA8-E62A-455D-222F-065F6E089B3F}"/>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05017" name="AutoShape 185">
                <a:hlinkClick r:id="" action="ppaction://hlinkshowjump?jump=nextslide"/>
                <a:extLst>
                  <a:ext uri="{FF2B5EF4-FFF2-40B4-BE49-F238E27FC236}">
                    <a16:creationId xmlns:a16="http://schemas.microsoft.com/office/drawing/2014/main" id="{52EBE1A4-D783-D616-C332-456EA878032B}"/>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77209" name="Group 186">
              <a:extLst>
                <a:ext uri="{FF2B5EF4-FFF2-40B4-BE49-F238E27FC236}">
                  <a16:creationId xmlns:a16="http://schemas.microsoft.com/office/drawing/2014/main" id="{3A5C3E10-E173-4FD0-0218-A28C4354F531}"/>
                </a:ext>
              </a:extLst>
            </p:cNvPr>
            <p:cNvGrpSpPr>
              <a:grpSpLocks/>
            </p:cNvGrpSpPr>
            <p:nvPr/>
          </p:nvGrpSpPr>
          <p:grpSpPr bwMode="auto">
            <a:xfrm>
              <a:off x="2736" y="4080"/>
              <a:ext cx="288" cy="144"/>
              <a:chOff x="2400" y="4032"/>
              <a:chExt cx="240" cy="144"/>
            </a:xfrm>
          </p:grpSpPr>
          <p:sp>
            <p:nvSpPr>
              <p:cNvPr id="505019" name="AutoShape 187">
                <a:hlinkClick r:id="" action="ppaction://hlinkshowjump?jump=lastslideviewed" highlightClick="1"/>
                <a:extLst>
                  <a:ext uri="{FF2B5EF4-FFF2-40B4-BE49-F238E27FC236}">
                    <a16:creationId xmlns:a16="http://schemas.microsoft.com/office/drawing/2014/main" id="{153C6DE1-C3B6-39FA-0FE9-80E8AD7B6B0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5020" name="AutoShape 188">
                <a:hlinkClick r:id="" action="ppaction://hlinkshowjump?jump=lastslideviewed"/>
                <a:extLst>
                  <a:ext uri="{FF2B5EF4-FFF2-40B4-BE49-F238E27FC236}">
                    <a16:creationId xmlns:a16="http://schemas.microsoft.com/office/drawing/2014/main" id="{928B92D4-5CB1-D933-1F59-17C221AA36A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Rectangle 4">
            <a:extLst>
              <a:ext uri="{FF2B5EF4-FFF2-40B4-BE49-F238E27FC236}">
                <a16:creationId xmlns:a16="http://schemas.microsoft.com/office/drawing/2014/main" id="{EF6423C4-12F6-49C8-137A-C869B953E939}"/>
              </a:ext>
            </a:extLst>
          </p:cNvPr>
          <p:cNvSpPr>
            <a:spLocks noChangeArrowheads="1"/>
          </p:cNvSpPr>
          <p:nvPr/>
        </p:nvSpPr>
        <p:spPr bwMode="auto">
          <a:xfrm>
            <a:off x="533400" y="381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References</a:t>
            </a:r>
          </a:p>
        </p:txBody>
      </p:sp>
      <p:sp>
        <p:nvSpPr>
          <p:cNvPr id="278530" name="Text Box 5">
            <a:extLst>
              <a:ext uri="{FF2B5EF4-FFF2-40B4-BE49-F238E27FC236}">
                <a16:creationId xmlns:a16="http://schemas.microsoft.com/office/drawing/2014/main" id="{606E8E77-3FE1-26C5-4FA1-C14C661813C1}"/>
              </a:ext>
            </a:extLst>
          </p:cNvPr>
          <p:cNvSpPr txBox="1">
            <a:spLocks noChangeArrowheads="1"/>
          </p:cNvSpPr>
          <p:nvPr/>
        </p:nvSpPr>
        <p:spPr bwMode="auto">
          <a:xfrm>
            <a:off x="457200" y="1295400"/>
            <a:ext cx="8229600"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200"/>
              <a:t>These books were used as the primary sources of information in the preparation of Lessons 2–6: </a:t>
            </a:r>
          </a:p>
          <a:p>
            <a:pPr>
              <a:lnSpc>
                <a:spcPct val="10000"/>
              </a:lnSpc>
              <a:spcBef>
                <a:spcPct val="50000"/>
              </a:spcBef>
              <a:buFontTx/>
              <a:buNone/>
            </a:pPr>
            <a:endParaRPr lang="en-US" altLang="en-US" sz="2200"/>
          </a:p>
          <a:p>
            <a:pPr lvl="1">
              <a:spcBef>
                <a:spcPct val="50000"/>
              </a:spcBef>
              <a:buFontTx/>
              <a:buNone/>
            </a:pPr>
            <a:r>
              <a:rPr lang="en-US" altLang="en-US" sz="2200"/>
              <a:t>Cassileth BR.  </a:t>
            </a:r>
            <a:r>
              <a:rPr lang="en-US" altLang="en-US" sz="2200" i="1"/>
              <a:t>The Alternative Medicine Handbook</a:t>
            </a:r>
            <a:r>
              <a:rPr lang="en-US" altLang="en-US" sz="2200"/>
              <a:t>.  New York: WW Norton &amp; Company, 1998.</a:t>
            </a:r>
          </a:p>
          <a:p>
            <a:pPr lvl="1">
              <a:spcBef>
                <a:spcPct val="50000"/>
              </a:spcBef>
              <a:buFontTx/>
              <a:buNone/>
            </a:pPr>
            <a:r>
              <a:rPr lang="en-US" altLang="en-US" sz="2200"/>
              <a:t>Dillard J, Ziporyn, T.  </a:t>
            </a:r>
            <a:r>
              <a:rPr lang="en-US" altLang="en-US" sz="2200" i="1"/>
              <a:t>Alternative Medicine for Dummies</a:t>
            </a:r>
            <a:r>
              <a:rPr lang="en-US" altLang="en-US" sz="2200"/>
              <a:t>.  New York: IDG Books Worldwide, Inc, 1998.</a:t>
            </a:r>
          </a:p>
          <a:p>
            <a:pPr lvl="1">
              <a:spcBef>
                <a:spcPct val="50000"/>
              </a:spcBef>
              <a:buFontTx/>
              <a:buNone/>
            </a:pPr>
            <a:r>
              <a:rPr lang="en-US" altLang="en-US" sz="2200"/>
              <a:t>Micozzi MS.  </a:t>
            </a:r>
            <a:r>
              <a:rPr lang="en-US" altLang="en-US" sz="2200" i="1"/>
              <a:t>Fundamentals of Complementary and Alternative Medicine, 2nd ed.</a:t>
            </a:r>
            <a:r>
              <a:rPr lang="en-US" altLang="en-US" sz="2200"/>
              <a:t>  New York: Churchill Livingstone, 2001.</a:t>
            </a:r>
          </a:p>
          <a:p>
            <a:pPr lvl="1">
              <a:spcBef>
                <a:spcPct val="50000"/>
              </a:spcBef>
              <a:buFontTx/>
              <a:buNone/>
            </a:pPr>
            <a:r>
              <a:rPr lang="en-US" altLang="en-US" sz="2200"/>
              <a:t>Novey DW.  </a:t>
            </a:r>
            <a:r>
              <a:rPr lang="en-US" altLang="en-US" sz="2200" i="1"/>
              <a:t>Clinician’s Complete Reference to Complementary and Alternative Medicine</a:t>
            </a:r>
            <a:r>
              <a:rPr lang="en-US" altLang="en-US" sz="2200"/>
              <a:t>.  St. Louis: Mosby, Inc, 2000.</a:t>
            </a:r>
          </a:p>
        </p:txBody>
      </p:sp>
      <p:grpSp>
        <p:nvGrpSpPr>
          <p:cNvPr id="278531" name="Group 6">
            <a:extLst>
              <a:ext uri="{FF2B5EF4-FFF2-40B4-BE49-F238E27FC236}">
                <a16:creationId xmlns:a16="http://schemas.microsoft.com/office/drawing/2014/main" id="{00334549-AFAE-A1F9-02F0-93C855E4C9A5}"/>
              </a:ext>
            </a:extLst>
          </p:cNvPr>
          <p:cNvGrpSpPr>
            <a:grpSpLocks/>
          </p:cNvGrpSpPr>
          <p:nvPr/>
        </p:nvGrpSpPr>
        <p:grpSpPr bwMode="auto">
          <a:xfrm>
            <a:off x="381000" y="6400800"/>
            <a:ext cx="1066800" cy="304800"/>
            <a:chOff x="240" y="4032"/>
            <a:chExt cx="672" cy="192"/>
          </a:xfrm>
        </p:grpSpPr>
        <p:sp>
          <p:nvSpPr>
            <p:cNvPr id="860167" name="AutoShape 7">
              <a:hlinkClick r:id="rId2" action="ppaction://hlinksldjump" highlightClick="1"/>
              <a:extLst>
                <a:ext uri="{FF2B5EF4-FFF2-40B4-BE49-F238E27FC236}">
                  <a16:creationId xmlns:a16="http://schemas.microsoft.com/office/drawing/2014/main" id="{70FD89DE-178F-3067-68DF-9AE513869C63}"/>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78546" name="WordArt 8">
              <a:hlinkClick r:id="rId2" action="ppaction://hlinksldjump"/>
              <a:extLst>
                <a:ext uri="{FF2B5EF4-FFF2-40B4-BE49-F238E27FC236}">
                  <a16:creationId xmlns:a16="http://schemas.microsoft.com/office/drawing/2014/main" id="{14BA238A-E148-A11A-C227-F1EF8C919543}"/>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78532" name="Group 9">
            <a:extLst>
              <a:ext uri="{FF2B5EF4-FFF2-40B4-BE49-F238E27FC236}">
                <a16:creationId xmlns:a16="http://schemas.microsoft.com/office/drawing/2014/main" id="{466DB616-AE59-8989-F723-A5993FCFB11C}"/>
              </a:ext>
            </a:extLst>
          </p:cNvPr>
          <p:cNvGrpSpPr>
            <a:grpSpLocks/>
          </p:cNvGrpSpPr>
          <p:nvPr/>
        </p:nvGrpSpPr>
        <p:grpSpPr bwMode="auto">
          <a:xfrm>
            <a:off x="4191000" y="6477000"/>
            <a:ext cx="1524000" cy="228600"/>
            <a:chOff x="2400" y="4080"/>
            <a:chExt cx="960" cy="144"/>
          </a:xfrm>
        </p:grpSpPr>
        <p:grpSp>
          <p:nvGrpSpPr>
            <p:cNvPr id="278536" name="Group 10">
              <a:extLst>
                <a:ext uri="{FF2B5EF4-FFF2-40B4-BE49-F238E27FC236}">
                  <a16:creationId xmlns:a16="http://schemas.microsoft.com/office/drawing/2014/main" id="{AA3FFD96-8C9D-7CE9-6323-C7329515F63A}"/>
                </a:ext>
              </a:extLst>
            </p:cNvPr>
            <p:cNvGrpSpPr>
              <a:grpSpLocks/>
            </p:cNvGrpSpPr>
            <p:nvPr/>
          </p:nvGrpSpPr>
          <p:grpSpPr bwMode="auto">
            <a:xfrm>
              <a:off x="2400" y="4080"/>
              <a:ext cx="240" cy="144"/>
              <a:chOff x="2928" y="2688"/>
              <a:chExt cx="240" cy="144"/>
            </a:xfrm>
          </p:grpSpPr>
          <p:sp>
            <p:nvSpPr>
              <p:cNvPr id="278543" name="AutoShape 11">
                <a:hlinkClick r:id="" action="ppaction://hlinkshowjump?jump=previousslide" highlightClick="1"/>
                <a:extLst>
                  <a:ext uri="{FF2B5EF4-FFF2-40B4-BE49-F238E27FC236}">
                    <a16:creationId xmlns:a16="http://schemas.microsoft.com/office/drawing/2014/main" id="{AA45F4B7-AB3B-D227-529E-6F5CC56C62B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60172" name="AutoShape 12">
                <a:hlinkClick r:id="" action="ppaction://hlinkshowjump?jump=previousslide"/>
                <a:extLst>
                  <a:ext uri="{FF2B5EF4-FFF2-40B4-BE49-F238E27FC236}">
                    <a16:creationId xmlns:a16="http://schemas.microsoft.com/office/drawing/2014/main" id="{9013A0B3-EDBF-4DAE-956C-E62FD4738F37}"/>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78537" name="Group 13">
              <a:extLst>
                <a:ext uri="{FF2B5EF4-FFF2-40B4-BE49-F238E27FC236}">
                  <a16:creationId xmlns:a16="http://schemas.microsoft.com/office/drawing/2014/main" id="{3B4A8EFD-DAB6-2686-DA90-6D8AF0D150F4}"/>
                </a:ext>
              </a:extLst>
            </p:cNvPr>
            <p:cNvGrpSpPr>
              <a:grpSpLocks/>
            </p:cNvGrpSpPr>
            <p:nvPr/>
          </p:nvGrpSpPr>
          <p:grpSpPr bwMode="auto">
            <a:xfrm>
              <a:off x="3120" y="4080"/>
              <a:ext cx="240" cy="144"/>
              <a:chOff x="3552" y="2688"/>
              <a:chExt cx="240" cy="144"/>
            </a:xfrm>
          </p:grpSpPr>
          <p:sp>
            <p:nvSpPr>
              <p:cNvPr id="278541" name="AutoShape 14">
                <a:hlinkClick r:id="" action="ppaction://hlinkshowjump?jump=nextslide" highlightClick="1"/>
                <a:extLst>
                  <a:ext uri="{FF2B5EF4-FFF2-40B4-BE49-F238E27FC236}">
                    <a16:creationId xmlns:a16="http://schemas.microsoft.com/office/drawing/2014/main" id="{11DF69B3-8446-B799-01CC-D42F8947E35C}"/>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60175" name="AutoShape 15">
                <a:hlinkClick r:id="" action="ppaction://hlinkshowjump?jump=nextslide"/>
                <a:extLst>
                  <a:ext uri="{FF2B5EF4-FFF2-40B4-BE49-F238E27FC236}">
                    <a16:creationId xmlns:a16="http://schemas.microsoft.com/office/drawing/2014/main" id="{DE718CBC-8DB9-6963-F2BF-B5D48263295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78538" name="Group 16">
              <a:extLst>
                <a:ext uri="{FF2B5EF4-FFF2-40B4-BE49-F238E27FC236}">
                  <a16:creationId xmlns:a16="http://schemas.microsoft.com/office/drawing/2014/main" id="{D71D62BE-3A4F-57FF-8D4F-B20A74AB1405}"/>
                </a:ext>
              </a:extLst>
            </p:cNvPr>
            <p:cNvGrpSpPr>
              <a:grpSpLocks/>
            </p:cNvGrpSpPr>
            <p:nvPr/>
          </p:nvGrpSpPr>
          <p:grpSpPr bwMode="auto">
            <a:xfrm>
              <a:off x="2736" y="4080"/>
              <a:ext cx="288" cy="144"/>
              <a:chOff x="2400" y="4032"/>
              <a:chExt cx="240" cy="144"/>
            </a:xfrm>
          </p:grpSpPr>
          <p:sp>
            <p:nvSpPr>
              <p:cNvPr id="860177" name="AutoShape 17">
                <a:hlinkClick r:id="" action="ppaction://hlinkshowjump?jump=lastslideviewed" highlightClick="1"/>
                <a:extLst>
                  <a:ext uri="{FF2B5EF4-FFF2-40B4-BE49-F238E27FC236}">
                    <a16:creationId xmlns:a16="http://schemas.microsoft.com/office/drawing/2014/main" id="{CB47FC58-9810-1A6A-73C7-F2774EAEB86E}"/>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60178" name="AutoShape 18">
                <a:hlinkClick r:id="" action="ppaction://hlinkshowjump?jump=lastslideviewed"/>
                <a:extLst>
                  <a:ext uri="{FF2B5EF4-FFF2-40B4-BE49-F238E27FC236}">
                    <a16:creationId xmlns:a16="http://schemas.microsoft.com/office/drawing/2014/main" id="{4B7B8A4B-807C-4946-86C9-38074CC6248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78533" name="Group 19">
            <a:extLst>
              <a:ext uri="{FF2B5EF4-FFF2-40B4-BE49-F238E27FC236}">
                <a16:creationId xmlns:a16="http://schemas.microsoft.com/office/drawing/2014/main" id="{6B1CE1A0-49DD-8476-CC43-0F1641EE50B7}"/>
              </a:ext>
            </a:extLst>
          </p:cNvPr>
          <p:cNvGrpSpPr>
            <a:grpSpLocks/>
          </p:cNvGrpSpPr>
          <p:nvPr/>
        </p:nvGrpSpPr>
        <p:grpSpPr bwMode="auto">
          <a:xfrm>
            <a:off x="0" y="0"/>
            <a:ext cx="2362200" cy="641350"/>
            <a:chOff x="96" y="76"/>
            <a:chExt cx="1488" cy="404"/>
          </a:xfrm>
        </p:grpSpPr>
        <p:sp>
          <p:nvSpPr>
            <p:cNvPr id="278534" name="Text Box 20">
              <a:extLst>
                <a:ext uri="{FF2B5EF4-FFF2-40B4-BE49-F238E27FC236}">
                  <a16:creationId xmlns:a16="http://schemas.microsoft.com/office/drawing/2014/main" id="{F18B9EE3-BD18-1F37-DFD8-5FC77A0FD6FC}"/>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Energy</a:t>
              </a:r>
            </a:p>
            <a:p>
              <a:pPr>
                <a:spcBef>
                  <a:spcPct val="0"/>
                </a:spcBef>
                <a:buFontTx/>
                <a:buNone/>
              </a:pPr>
              <a:r>
                <a:rPr lang="en-US" altLang="en-US" sz="1400" b="1">
                  <a:solidFill>
                    <a:srgbClr val="9900CC"/>
                  </a:solidFill>
                </a:rPr>
                <a:t>      Therapies</a:t>
              </a:r>
              <a:endParaRPr lang="en-US" altLang="en-US" sz="1400"/>
            </a:p>
          </p:txBody>
        </p:sp>
        <p:sp>
          <p:nvSpPr>
            <p:cNvPr id="860181" name="Text Box 21">
              <a:extLst>
                <a:ext uri="{FF2B5EF4-FFF2-40B4-BE49-F238E27FC236}">
                  <a16:creationId xmlns:a16="http://schemas.microsoft.com/office/drawing/2014/main" id="{3FEE3009-CB8A-DFA6-03E1-75A41A599993}"/>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5</a:t>
              </a:r>
            </a:p>
          </p:txBody>
        </p:sp>
      </p:gr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Rectangle 2">
            <a:extLst>
              <a:ext uri="{FF2B5EF4-FFF2-40B4-BE49-F238E27FC236}">
                <a16:creationId xmlns:a16="http://schemas.microsoft.com/office/drawing/2014/main" id="{544BADE4-5231-52A2-8F38-82D373E85096}"/>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287747" name="Text Box 3">
            <a:extLst>
              <a:ext uri="{FF2B5EF4-FFF2-40B4-BE49-F238E27FC236}">
                <a16:creationId xmlns:a16="http://schemas.microsoft.com/office/drawing/2014/main" id="{0FA62FA7-FA93-1687-C7E3-A83A0BFEC6A7}"/>
              </a:ext>
            </a:extLst>
          </p:cNvPr>
          <p:cNvSpPr txBox="1">
            <a:spLocks noChangeArrowheads="1"/>
          </p:cNvSpPr>
          <p:nvPr/>
        </p:nvSpPr>
        <p:spPr bwMode="auto">
          <a:xfrm>
            <a:off x="74613" y="3074988"/>
            <a:ext cx="8947150" cy="641350"/>
          </a:xfrm>
          <a:prstGeom prst="rect">
            <a:avLst/>
          </a:prstGeom>
          <a:noFill/>
          <a:ln>
            <a:noFill/>
          </a:ln>
          <a:effectLst/>
        </p:spPr>
        <p:txBody>
          <a:bodyPr wrap="none">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6 : Biologically-Based Therapies</a:t>
            </a:r>
          </a:p>
        </p:txBody>
      </p:sp>
      <p:grpSp>
        <p:nvGrpSpPr>
          <p:cNvPr id="279555" name="Group 31">
            <a:extLst>
              <a:ext uri="{FF2B5EF4-FFF2-40B4-BE49-F238E27FC236}">
                <a16:creationId xmlns:a16="http://schemas.microsoft.com/office/drawing/2014/main" id="{15D1EB2B-8CFE-AFA0-557A-86FB37CE1C1B}"/>
              </a:ext>
            </a:extLst>
          </p:cNvPr>
          <p:cNvGrpSpPr>
            <a:grpSpLocks/>
          </p:cNvGrpSpPr>
          <p:nvPr/>
        </p:nvGrpSpPr>
        <p:grpSpPr bwMode="auto">
          <a:xfrm>
            <a:off x="381000" y="6400800"/>
            <a:ext cx="1066800" cy="304800"/>
            <a:chOff x="240" y="4032"/>
            <a:chExt cx="672" cy="192"/>
          </a:xfrm>
        </p:grpSpPr>
        <p:sp>
          <p:nvSpPr>
            <p:cNvPr id="287776" name="AutoShape 32">
              <a:hlinkClick r:id="rId2" action="ppaction://hlinksldjump" highlightClick="1"/>
              <a:extLst>
                <a:ext uri="{FF2B5EF4-FFF2-40B4-BE49-F238E27FC236}">
                  <a16:creationId xmlns:a16="http://schemas.microsoft.com/office/drawing/2014/main" id="{281906BD-B3EF-A5A9-A999-79DA2EFB4939}"/>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79567" name="WordArt 33">
              <a:hlinkClick r:id="rId2" action="ppaction://hlinksldjump"/>
              <a:extLst>
                <a:ext uri="{FF2B5EF4-FFF2-40B4-BE49-F238E27FC236}">
                  <a16:creationId xmlns:a16="http://schemas.microsoft.com/office/drawing/2014/main" id="{FA9E5AC4-D281-9CED-3784-89D43FE5DD22}"/>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79556" name="Group 34">
            <a:extLst>
              <a:ext uri="{FF2B5EF4-FFF2-40B4-BE49-F238E27FC236}">
                <a16:creationId xmlns:a16="http://schemas.microsoft.com/office/drawing/2014/main" id="{091FEFF9-047D-4279-3A15-AD1C0604D270}"/>
              </a:ext>
            </a:extLst>
          </p:cNvPr>
          <p:cNvGrpSpPr>
            <a:grpSpLocks/>
          </p:cNvGrpSpPr>
          <p:nvPr/>
        </p:nvGrpSpPr>
        <p:grpSpPr bwMode="auto">
          <a:xfrm>
            <a:off x="4191000" y="6477000"/>
            <a:ext cx="1524000" cy="228600"/>
            <a:chOff x="2400" y="4080"/>
            <a:chExt cx="960" cy="144"/>
          </a:xfrm>
        </p:grpSpPr>
        <p:grpSp>
          <p:nvGrpSpPr>
            <p:cNvPr id="279557" name="Group 35">
              <a:extLst>
                <a:ext uri="{FF2B5EF4-FFF2-40B4-BE49-F238E27FC236}">
                  <a16:creationId xmlns:a16="http://schemas.microsoft.com/office/drawing/2014/main" id="{C5AF1EE5-7FD4-7852-24BC-D4AF70470089}"/>
                </a:ext>
              </a:extLst>
            </p:cNvPr>
            <p:cNvGrpSpPr>
              <a:grpSpLocks/>
            </p:cNvGrpSpPr>
            <p:nvPr/>
          </p:nvGrpSpPr>
          <p:grpSpPr bwMode="auto">
            <a:xfrm>
              <a:off x="2400" y="4080"/>
              <a:ext cx="240" cy="144"/>
              <a:chOff x="2928" y="2688"/>
              <a:chExt cx="240" cy="144"/>
            </a:xfrm>
          </p:grpSpPr>
          <p:sp>
            <p:nvSpPr>
              <p:cNvPr id="279564" name="AutoShape 36">
                <a:hlinkClick r:id="" action="ppaction://hlinkshowjump?jump=previousslide" highlightClick="1"/>
                <a:extLst>
                  <a:ext uri="{FF2B5EF4-FFF2-40B4-BE49-F238E27FC236}">
                    <a16:creationId xmlns:a16="http://schemas.microsoft.com/office/drawing/2014/main" id="{30231F75-886B-9796-0470-1108A1DC7DD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7781" name="AutoShape 37">
                <a:hlinkClick r:id="" action="ppaction://hlinkshowjump?jump=previousslide"/>
                <a:extLst>
                  <a:ext uri="{FF2B5EF4-FFF2-40B4-BE49-F238E27FC236}">
                    <a16:creationId xmlns:a16="http://schemas.microsoft.com/office/drawing/2014/main" id="{49851D2F-F7B2-84FC-7985-7096DE56A269}"/>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79558" name="Group 38">
              <a:extLst>
                <a:ext uri="{FF2B5EF4-FFF2-40B4-BE49-F238E27FC236}">
                  <a16:creationId xmlns:a16="http://schemas.microsoft.com/office/drawing/2014/main" id="{DBEB0B6D-A8C5-0F1F-D3FA-277FAB2E75BB}"/>
                </a:ext>
              </a:extLst>
            </p:cNvPr>
            <p:cNvGrpSpPr>
              <a:grpSpLocks/>
            </p:cNvGrpSpPr>
            <p:nvPr/>
          </p:nvGrpSpPr>
          <p:grpSpPr bwMode="auto">
            <a:xfrm>
              <a:off x="3120" y="4080"/>
              <a:ext cx="240" cy="144"/>
              <a:chOff x="3552" y="2688"/>
              <a:chExt cx="240" cy="144"/>
            </a:xfrm>
          </p:grpSpPr>
          <p:sp>
            <p:nvSpPr>
              <p:cNvPr id="279562" name="AutoShape 39">
                <a:hlinkClick r:id="" action="ppaction://hlinkshowjump?jump=nextslide" highlightClick="1"/>
                <a:extLst>
                  <a:ext uri="{FF2B5EF4-FFF2-40B4-BE49-F238E27FC236}">
                    <a16:creationId xmlns:a16="http://schemas.microsoft.com/office/drawing/2014/main" id="{8CE9DB79-62F2-FF23-87C4-119F9325AE7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7784" name="AutoShape 40">
                <a:hlinkClick r:id="" action="ppaction://hlinkshowjump?jump=nextslide"/>
                <a:extLst>
                  <a:ext uri="{FF2B5EF4-FFF2-40B4-BE49-F238E27FC236}">
                    <a16:creationId xmlns:a16="http://schemas.microsoft.com/office/drawing/2014/main" id="{CDD68EB3-8D67-F86D-8F7F-0FBB1EA7C3ED}"/>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79559" name="Group 41">
              <a:extLst>
                <a:ext uri="{FF2B5EF4-FFF2-40B4-BE49-F238E27FC236}">
                  <a16:creationId xmlns:a16="http://schemas.microsoft.com/office/drawing/2014/main" id="{DA43E5A8-068C-A6BE-A650-FA6DD6DFEED2}"/>
                </a:ext>
              </a:extLst>
            </p:cNvPr>
            <p:cNvGrpSpPr>
              <a:grpSpLocks/>
            </p:cNvGrpSpPr>
            <p:nvPr/>
          </p:nvGrpSpPr>
          <p:grpSpPr bwMode="auto">
            <a:xfrm>
              <a:off x="2736" y="4080"/>
              <a:ext cx="288" cy="144"/>
              <a:chOff x="2400" y="4032"/>
              <a:chExt cx="240" cy="144"/>
            </a:xfrm>
          </p:grpSpPr>
          <p:sp>
            <p:nvSpPr>
              <p:cNvPr id="287786" name="AutoShape 42">
                <a:hlinkClick r:id="" action="ppaction://hlinkshowjump?jump=lastslideviewed" highlightClick="1"/>
                <a:extLst>
                  <a:ext uri="{FF2B5EF4-FFF2-40B4-BE49-F238E27FC236}">
                    <a16:creationId xmlns:a16="http://schemas.microsoft.com/office/drawing/2014/main" id="{D6D19298-8B38-B388-EB66-9061FD1EAC6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87787" name="AutoShape 43">
                <a:hlinkClick r:id="" action="ppaction://hlinkshowjump?jump=lastslideviewed"/>
                <a:extLst>
                  <a:ext uri="{FF2B5EF4-FFF2-40B4-BE49-F238E27FC236}">
                    <a16:creationId xmlns:a16="http://schemas.microsoft.com/office/drawing/2014/main" id="{6D0E2EB4-468A-DC80-0E2B-47B6535DDF26}"/>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7" name="Rectangle 4">
            <a:extLst>
              <a:ext uri="{FF2B5EF4-FFF2-40B4-BE49-F238E27FC236}">
                <a16:creationId xmlns:a16="http://schemas.microsoft.com/office/drawing/2014/main" id="{FD431226-A80E-D940-A9F5-43C92E8D8D7A}"/>
              </a:ext>
            </a:extLst>
          </p:cNvPr>
          <p:cNvSpPr>
            <a:spLocks noChangeArrowheads="1"/>
          </p:cNvSpPr>
          <p:nvPr/>
        </p:nvSpPr>
        <p:spPr bwMode="auto">
          <a:xfrm>
            <a:off x="2743200" y="1295400"/>
            <a:ext cx="5943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buFontTx/>
              <a:buBlip>
                <a:blip r:embed="rId2"/>
              </a:buBlip>
            </a:pPr>
            <a:r>
              <a:rPr lang="en-US" altLang="en-US" sz="2400"/>
              <a:t>To learn the distinguishing features of some popular biologically-based therapies.</a:t>
            </a:r>
          </a:p>
          <a:p>
            <a:pPr eaLnBrk="1" hangingPunct="1">
              <a:buFontTx/>
              <a:buBlip>
                <a:blip r:embed="rId2"/>
              </a:buBlip>
            </a:pPr>
            <a:endParaRPr lang="en-US" altLang="en-US" sz="2400"/>
          </a:p>
          <a:p>
            <a:pPr eaLnBrk="1" hangingPunct="1">
              <a:buFontTx/>
              <a:buBlip>
                <a:blip r:embed="rId2"/>
              </a:buBlip>
            </a:pPr>
            <a:r>
              <a:rPr lang="en-US" altLang="en-US" sz="2400"/>
              <a:t>To understand the ways in which alternative nutritional practices can be harmful.</a:t>
            </a:r>
          </a:p>
          <a:p>
            <a:pPr eaLnBrk="1" hangingPunct="1">
              <a:buFontTx/>
              <a:buBlip>
                <a:blip r:embed="rId2"/>
              </a:buBlip>
            </a:pPr>
            <a:endParaRPr lang="en-US" altLang="en-US" sz="2400"/>
          </a:p>
          <a:p>
            <a:pPr eaLnBrk="1" hangingPunct="1">
              <a:buFontTx/>
              <a:buBlip>
                <a:blip r:embed="rId2"/>
              </a:buBlip>
            </a:pPr>
            <a:r>
              <a:rPr lang="en-US" altLang="en-US" sz="2400"/>
              <a:t>To appreciate that herbal remedies are potent drugs and that physicians should inquire about their patients’ herbal use.</a:t>
            </a:r>
          </a:p>
        </p:txBody>
      </p:sp>
      <p:sp>
        <p:nvSpPr>
          <p:cNvPr id="774150" name="Rectangle 6">
            <a:extLst>
              <a:ext uri="{FF2B5EF4-FFF2-40B4-BE49-F238E27FC236}">
                <a16:creationId xmlns:a16="http://schemas.microsoft.com/office/drawing/2014/main" id="{355B5F6E-B0BE-F071-E472-CA45B0AF7E1F}"/>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533" name="Text Box 5">
            <a:extLst>
              <a:ext uri="{FF2B5EF4-FFF2-40B4-BE49-F238E27FC236}">
                <a16:creationId xmlns:a16="http://schemas.microsoft.com/office/drawing/2014/main" id="{A85CF440-7350-6D6C-4D8D-074ECD2CBFD3}"/>
              </a:ext>
            </a:extLst>
          </p:cNvPr>
          <p:cNvSpPr txBox="1">
            <a:spLocks noChangeArrowheads="1"/>
          </p:cNvSpPr>
          <p:nvPr/>
        </p:nvSpPr>
        <p:spPr bwMode="auto">
          <a:xfrm>
            <a:off x="2743200" y="1295400"/>
            <a:ext cx="6096000" cy="4867275"/>
          </a:xfrm>
          <a:prstGeom prst="rect">
            <a:avLst/>
          </a:prstGeom>
          <a:noFill/>
          <a:ln>
            <a:noFill/>
          </a:ln>
          <a:effectLst/>
        </p:spPr>
        <p:txBody>
          <a:bodyPr>
            <a:spAutoFit/>
          </a:bodyPr>
          <a:lstStyle/>
          <a:p>
            <a:pPr>
              <a:spcBef>
                <a:spcPct val="50000"/>
              </a:spcBef>
              <a:defRPr/>
            </a:pPr>
            <a:r>
              <a:rPr lang="en-US" altLang="en-US" sz="1800">
                <a:solidFill>
                  <a:schemeClr val="tx1"/>
                </a:solidFill>
                <a:latin typeface="Arial" panose="020B0604020202020204" pitchFamily="34" charset="0"/>
              </a:rPr>
              <a:t>In this lesson, we consider the many therapies that have a biological basis.  That is, therapies based on the introduction of active chemical substances into the body.  These substances may be relatively benign, as in the case of foodstuffs, or potentially toxic, as in the case or certain herbs.  Unlike conventional drugs, alternative biological therapies lack acceptable evidence of safety and efficacy.  This lesson will concentrate on two broad domains of biologically-based therapies:</a:t>
            </a:r>
          </a:p>
          <a:p>
            <a:pPr lvl="1">
              <a:lnSpc>
                <a:spcPct val="125000"/>
              </a:lnSpc>
              <a:spcBef>
                <a:spcPct val="50000"/>
              </a:spcBef>
              <a:buFont typeface="Wingdings" pitchFamily="2" charset="2"/>
              <a:buNone/>
              <a:defRPr/>
            </a:pPr>
            <a:r>
              <a:rPr lang="en-US" altLang="en-US" sz="1800">
                <a:solidFill>
                  <a:schemeClr val="tx2"/>
                </a:solidFill>
                <a:latin typeface="Arial" panose="020B0604020202020204" pitchFamily="34" charset="0"/>
              </a:rPr>
              <a:t>	</a:t>
            </a:r>
            <a:r>
              <a:rPr lang="en-US" altLang="en-US" sz="2000" b="1">
                <a:effectLst>
                  <a:outerShdw blurRad="38100" dist="38100" dir="2700000" algn="tl">
                    <a:srgbClr val="C0C0C0"/>
                  </a:outerShdw>
                </a:effectLst>
                <a:latin typeface="Arial" panose="020B0604020202020204" pitchFamily="34" charset="0"/>
              </a:rPr>
              <a:t>Diets &amp; Nutritional Supplements</a:t>
            </a:r>
          </a:p>
          <a:p>
            <a:pPr lvl="1">
              <a:lnSpc>
                <a:spcPct val="125000"/>
              </a:lnSpc>
              <a:spcBef>
                <a:spcPct val="50000"/>
              </a:spcBef>
              <a:buFont typeface="Wingdings" pitchFamily="2" charset="2"/>
              <a:buNone/>
              <a:defRPr/>
            </a:pPr>
            <a:r>
              <a:rPr lang="en-US" altLang="en-US" sz="1800">
                <a:solidFill>
                  <a:schemeClr val="tx2"/>
                </a:solidFill>
                <a:latin typeface="Arial" panose="020B0604020202020204" pitchFamily="34" charset="0"/>
              </a:rPr>
              <a:t>	</a:t>
            </a:r>
            <a:r>
              <a:rPr lang="en-US" altLang="en-US" sz="2000" b="1">
                <a:effectLst>
                  <a:outerShdw blurRad="38100" dist="38100" dir="2700000" algn="tl">
                    <a:srgbClr val="C0C0C0"/>
                  </a:outerShdw>
                </a:effectLst>
                <a:latin typeface="Arial" panose="020B0604020202020204" pitchFamily="34" charset="0"/>
              </a:rPr>
              <a:t>Herbs &amp; Botanicals</a:t>
            </a:r>
          </a:p>
          <a:p>
            <a:pPr>
              <a:spcBef>
                <a:spcPct val="50000"/>
              </a:spcBef>
              <a:buFont typeface="Wingdings" pitchFamily="2" charset="2"/>
              <a:buNone/>
              <a:defRPr/>
            </a:pPr>
            <a:r>
              <a:rPr lang="en-US" altLang="en-US" sz="1800">
                <a:solidFill>
                  <a:schemeClr val="tx1"/>
                </a:solidFill>
                <a:latin typeface="Arial" panose="020B0604020202020204" pitchFamily="34" charset="0"/>
              </a:rPr>
              <a:t>Brief mention will also be made of other, more exotic therapies involving chemical substances that are neither nutrients nor herbs.  These include chemicals derived from living organisms as well as inorganic substances.</a:t>
            </a:r>
          </a:p>
        </p:txBody>
      </p:sp>
      <p:sp>
        <p:nvSpPr>
          <p:cNvPr id="790537" name="Rectangle 9">
            <a:extLst>
              <a:ext uri="{FF2B5EF4-FFF2-40B4-BE49-F238E27FC236}">
                <a16:creationId xmlns:a16="http://schemas.microsoft.com/office/drawing/2014/main" id="{8AB0B058-14BE-5287-CAEB-6609182E0282}"/>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Introduction</a:t>
            </a:r>
          </a:p>
        </p:txBody>
      </p:sp>
      <p:pic>
        <p:nvPicPr>
          <p:cNvPr id="281603" name="Picture 13">
            <a:hlinkClick r:id="rId2" action="ppaction://hlinksldjump"/>
            <a:extLst>
              <a:ext uri="{FF2B5EF4-FFF2-40B4-BE49-F238E27FC236}">
                <a16:creationId xmlns:a16="http://schemas.microsoft.com/office/drawing/2014/main" id="{D6397DC5-A82E-3BFF-6918-7619A6D727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4495800"/>
            <a:ext cx="533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1604" name="Picture 14">
            <a:hlinkClick r:id="rId4" action="ppaction://hlinksldjump"/>
            <a:extLst>
              <a:ext uri="{FF2B5EF4-FFF2-40B4-BE49-F238E27FC236}">
                <a16:creationId xmlns:a16="http://schemas.microsoft.com/office/drawing/2014/main" id="{A1F1A424-4E58-55E8-C464-731E497B27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3962400"/>
            <a:ext cx="546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1556" name="Text Box 4">
            <a:extLst>
              <a:ext uri="{FF2B5EF4-FFF2-40B4-BE49-F238E27FC236}">
                <a16:creationId xmlns:a16="http://schemas.microsoft.com/office/drawing/2014/main" id="{688B0860-55DD-9B37-AE87-34C365A89686}"/>
              </a:ext>
            </a:extLst>
          </p:cNvPr>
          <p:cNvSpPr txBox="1">
            <a:spLocks noChangeArrowheads="1"/>
          </p:cNvSpPr>
          <p:nvPr/>
        </p:nvSpPr>
        <p:spPr bwMode="auto">
          <a:xfrm>
            <a:off x="4191000" y="304800"/>
            <a:ext cx="4953000" cy="13112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Diets &amp; Nutritional Supplements</a:t>
            </a:r>
          </a:p>
        </p:txBody>
      </p:sp>
      <p:sp>
        <p:nvSpPr>
          <p:cNvPr id="282626" name="Text Box 9">
            <a:extLst>
              <a:ext uri="{FF2B5EF4-FFF2-40B4-BE49-F238E27FC236}">
                <a16:creationId xmlns:a16="http://schemas.microsoft.com/office/drawing/2014/main" id="{DDF88EC3-D972-3680-E3A4-40DF4BAE3EF7}"/>
              </a:ext>
            </a:extLst>
          </p:cNvPr>
          <p:cNvSpPr txBox="1">
            <a:spLocks noChangeArrowheads="1"/>
          </p:cNvSpPr>
          <p:nvPr/>
        </p:nvSpPr>
        <p:spPr bwMode="auto">
          <a:xfrm>
            <a:off x="2743200" y="1905000"/>
            <a:ext cx="6096000" cy="405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No health field is as fraught with inconsistent and contradictory evidence as is nutrition.  Nevertheless, conventional medicine is beginning to appreciate the important link between diet and chronic disease (e.g., Type II diabetes).  Most physicians agree that “healthy eating” consists of a low-fat, high-fiber diet rich in fruits, vegetables, whole grains, and legumes.  However, many proponents of alternative diets make specific health claims that are as yet unsupported by rigorous studies.  This lesson will not consider the mainstream diets, but only those dietary regimens that are generally considered alternative.</a:t>
            </a:r>
          </a:p>
        </p:txBody>
      </p:sp>
      <p:pic>
        <p:nvPicPr>
          <p:cNvPr id="282627" name="Picture 11">
            <a:extLst>
              <a:ext uri="{FF2B5EF4-FFF2-40B4-BE49-F238E27FC236}">
                <a16:creationId xmlns:a16="http://schemas.microsoft.com/office/drawing/2014/main" id="{DCA7431D-4C01-2F1E-10E4-A9B1ADF020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228600"/>
            <a:ext cx="1536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2581" name="Rectangle 5">
            <a:extLst>
              <a:ext uri="{FF2B5EF4-FFF2-40B4-BE49-F238E27FC236}">
                <a16:creationId xmlns:a16="http://schemas.microsoft.com/office/drawing/2014/main" id="{537EAECA-C030-CB57-ADCB-DC70A89711A7}"/>
              </a:ext>
            </a:extLst>
          </p:cNvPr>
          <p:cNvSpPr>
            <a:spLocks noChangeArrowheads="1"/>
          </p:cNvSpPr>
          <p:nvPr/>
        </p:nvSpPr>
        <p:spPr bwMode="auto">
          <a:xfrm>
            <a:off x="3886200" y="76200"/>
            <a:ext cx="4648200" cy="1143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Dietary Regimens</a:t>
            </a:r>
          </a:p>
        </p:txBody>
      </p:sp>
      <p:sp>
        <p:nvSpPr>
          <p:cNvPr id="792582" name="Text Box 6">
            <a:extLst>
              <a:ext uri="{FF2B5EF4-FFF2-40B4-BE49-F238E27FC236}">
                <a16:creationId xmlns:a16="http://schemas.microsoft.com/office/drawing/2014/main" id="{E194DADD-DB9C-51AD-7FEC-99651C48E6E1}"/>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Diets &amp; Nutritional Supplements</a:t>
            </a:r>
          </a:p>
        </p:txBody>
      </p:sp>
      <p:sp>
        <p:nvSpPr>
          <p:cNvPr id="792585" name="Text Box 9">
            <a:extLst>
              <a:ext uri="{FF2B5EF4-FFF2-40B4-BE49-F238E27FC236}">
                <a16:creationId xmlns:a16="http://schemas.microsoft.com/office/drawing/2014/main" id="{BCCBC954-3770-CB26-B7E2-34838EAB106E}"/>
              </a:ext>
            </a:extLst>
          </p:cNvPr>
          <p:cNvSpPr txBox="1">
            <a:spLocks noChangeArrowheads="1"/>
          </p:cNvSpPr>
          <p:nvPr/>
        </p:nvSpPr>
        <p:spPr bwMode="auto">
          <a:xfrm>
            <a:off x="2286000" y="1295400"/>
            <a:ext cx="6553200" cy="4995863"/>
          </a:xfrm>
          <a:prstGeom prst="rect">
            <a:avLst/>
          </a:prstGeom>
          <a:noFill/>
          <a:ln>
            <a:noFill/>
          </a:ln>
          <a:effectLst/>
        </p:spPr>
        <p:txBody>
          <a:bodyPr>
            <a:spAutoFit/>
          </a:bodyPr>
          <a:lstStyle>
            <a:lvl1pPr marL="342900" indent="-342900" algn="l">
              <a:defRPr>
                <a:solidFill>
                  <a:schemeClr val="tx1"/>
                </a:solidFill>
                <a:latin typeface="Arial" panose="020B0604020202020204" pitchFamily="34" charset="0"/>
              </a:defRPr>
            </a:lvl1pPr>
            <a:lvl2pPr marL="800100" indent="-342900" algn="l">
              <a:defRPr>
                <a:solidFill>
                  <a:schemeClr val="tx1"/>
                </a:solidFill>
                <a:latin typeface="Arial" panose="020B0604020202020204" pitchFamily="34" charset="0"/>
              </a:defRPr>
            </a:lvl2pPr>
            <a:lvl3pPr marL="1257300" indent="-342900" algn="l">
              <a:defRPr>
                <a:solidFill>
                  <a:schemeClr val="tx1"/>
                </a:solidFill>
                <a:latin typeface="Arial" panose="020B0604020202020204" pitchFamily="34" charset="0"/>
              </a:defRPr>
            </a:lvl3pPr>
            <a:lvl4pPr marL="1714500" indent="-342900" algn="l">
              <a:defRPr>
                <a:solidFill>
                  <a:schemeClr val="tx1"/>
                </a:solidFill>
                <a:latin typeface="Arial" panose="020B0604020202020204" pitchFamily="34" charset="0"/>
              </a:defRPr>
            </a:lvl4pPr>
            <a:lvl5pPr marL="2171700" indent="-342900" algn="l">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pPr>
              <a:spcBef>
                <a:spcPct val="50000"/>
              </a:spcBef>
              <a:defRPr/>
            </a:pPr>
            <a:r>
              <a:rPr lang="en-US" altLang="en-US" sz="2400" b="1">
                <a:solidFill>
                  <a:schemeClr val="accent2"/>
                </a:solidFill>
                <a:effectLst>
                  <a:outerShdw blurRad="38100" dist="38100" dir="2700000" algn="tl">
                    <a:srgbClr val="C0C0C0"/>
                  </a:outerShdw>
                </a:effectLst>
              </a:rPr>
              <a:t>Elimination Diets</a:t>
            </a:r>
          </a:p>
          <a:p>
            <a:pPr lvl="3">
              <a:spcBef>
                <a:spcPct val="10000"/>
              </a:spcBef>
              <a:defRPr/>
            </a:pPr>
            <a:r>
              <a:rPr lang="en-US" altLang="en-US" sz="1800"/>
              <a:t>	The essential notion is that by banning certain foods from your diet, you can cure yourself of chronic diseases like rheumatoid arthritis or irritable bowel syndrome.  There is no convincing evidence that chronic conditions can be cured this way, but avoiding offending foods is clearly of benefit to persons who are allergic or sensitive to them (e.g., shellfish, peanuts, etc.). </a:t>
            </a:r>
          </a:p>
          <a:p>
            <a:pPr>
              <a:defRPr/>
            </a:pPr>
            <a:r>
              <a:rPr lang="en-US" altLang="en-US" sz="2400" b="1">
                <a:solidFill>
                  <a:schemeClr val="accent2"/>
                </a:solidFill>
                <a:effectLst>
                  <a:outerShdw blurRad="38100" dist="38100" dir="2700000" algn="tl">
                    <a:srgbClr val="C0C0C0"/>
                  </a:outerShdw>
                </a:effectLst>
              </a:rPr>
              <a:t>Fasting</a:t>
            </a:r>
          </a:p>
          <a:p>
            <a:pPr lvl="3">
              <a:spcBef>
                <a:spcPct val="10000"/>
              </a:spcBef>
              <a:defRPr/>
            </a:pPr>
            <a:r>
              <a:rPr lang="en-US" altLang="en-US" sz="1800"/>
              <a:t>	Many religions and healing systems promote fasting as a way to purge your body of accumulated “toxins”, though there is no scientific basis for this practice.  Moreover, fasting for more than a couple of days could be deleterious to your health. </a:t>
            </a:r>
          </a:p>
        </p:txBody>
      </p:sp>
      <p:pic>
        <p:nvPicPr>
          <p:cNvPr id="283652" name="Picture 13">
            <a:extLst>
              <a:ext uri="{FF2B5EF4-FFF2-40B4-BE49-F238E27FC236}">
                <a16:creationId xmlns:a16="http://schemas.microsoft.com/office/drawing/2014/main" id="{390A65BD-952D-4DC1-7042-B19F7393E0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52400"/>
            <a:ext cx="1295400" cy="111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3653" name="Group 24">
            <a:extLst>
              <a:ext uri="{FF2B5EF4-FFF2-40B4-BE49-F238E27FC236}">
                <a16:creationId xmlns:a16="http://schemas.microsoft.com/office/drawing/2014/main" id="{08DDB515-4232-56D4-AE15-6CAE9DB2D952}"/>
              </a:ext>
            </a:extLst>
          </p:cNvPr>
          <p:cNvGrpSpPr>
            <a:grpSpLocks/>
          </p:cNvGrpSpPr>
          <p:nvPr/>
        </p:nvGrpSpPr>
        <p:grpSpPr bwMode="auto">
          <a:xfrm>
            <a:off x="2743200" y="1828800"/>
            <a:ext cx="1066800" cy="1066800"/>
            <a:chOff x="1488" y="1200"/>
            <a:chExt cx="720" cy="685"/>
          </a:xfrm>
        </p:grpSpPr>
        <p:pic>
          <p:nvPicPr>
            <p:cNvPr id="283658" name="Picture 21">
              <a:extLst>
                <a:ext uri="{FF2B5EF4-FFF2-40B4-BE49-F238E27FC236}">
                  <a16:creationId xmlns:a16="http://schemas.microsoft.com/office/drawing/2014/main" id="{DA8FDDF6-2818-8580-2A03-192B1D7B78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8" y="1200"/>
              <a:ext cx="720" cy="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2598" name="Oval 22">
              <a:extLst>
                <a:ext uri="{FF2B5EF4-FFF2-40B4-BE49-F238E27FC236}">
                  <a16:creationId xmlns:a16="http://schemas.microsoft.com/office/drawing/2014/main" id="{1E7DCCD6-BA0E-B778-C07A-7F5A42E94B09}"/>
                </a:ext>
              </a:extLst>
            </p:cNvPr>
            <p:cNvSpPr>
              <a:spLocks noChangeArrowheads="1"/>
            </p:cNvSpPr>
            <p:nvPr/>
          </p:nvSpPr>
          <p:spPr bwMode="auto">
            <a:xfrm>
              <a:off x="1488" y="1200"/>
              <a:ext cx="720" cy="672"/>
            </a:xfrm>
            <a:prstGeom prst="ellipse">
              <a:avLst/>
            </a:prstGeom>
            <a:noFill/>
            <a:ln w="76200">
              <a:solidFill>
                <a:srgbClr val="FF0000"/>
              </a:solidFill>
              <a:round/>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792599" name="Line 23">
              <a:extLst>
                <a:ext uri="{FF2B5EF4-FFF2-40B4-BE49-F238E27FC236}">
                  <a16:creationId xmlns:a16="http://schemas.microsoft.com/office/drawing/2014/main" id="{0326B2AB-7624-736E-21DC-6937F762FFD1}"/>
                </a:ext>
              </a:extLst>
            </p:cNvPr>
            <p:cNvSpPr>
              <a:spLocks noChangeShapeType="1"/>
            </p:cNvSpPr>
            <p:nvPr/>
          </p:nvSpPr>
          <p:spPr bwMode="auto">
            <a:xfrm flipV="1">
              <a:off x="1584" y="1296"/>
              <a:ext cx="526" cy="480"/>
            </a:xfrm>
            <a:prstGeom prst="line">
              <a:avLst/>
            </a:prstGeom>
            <a:noFill/>
            <a:ln w="76200">
              <a:solidFill>
                <a:srgbClr val="FF0000"/>
              </a:solidFill>
              <a:round/>
              <a:headEnd/>
              <a:tailEnd/>
            </a:ln>
            <a:effectLst/>
          </p:spPr>
          <p:txBody>
            <a:bodyPr/>
            <a:lstStyle/>
            <a:p>
              <a:pPr algn="ctr" eaLnBrk="1" hangingPunct="1">
                <a:defRPr/>
              </a:pPr>
              <a:endParaRPr lang="en-US">
                <a:effectLst>
                  <a:outerShdw blurRad="38100" dist="38100" dir="2700000" algn="tl">
                    <a:srgbClr val="000000">
                      <a:alpha val="43137"/>
                    </a:srgbClr>
                  </a:outerShdw>
                </a:effectLst>
              </a:endParaRPr>
            </a:p>
          </p:txBody>
        </p:sp>
      </p:grpSp>
      <p:grpSp>
        <p:nvGrpSpPr>
          <p:cNvPr id="283654" name="Group 27">
            <a:extLst>
              <a:ext uri="{FF2B5EF4-FFF2-40B4-BE49-F238E27FC236}">
                <a16:creationId xmlns:a16="http://schemas.microsoft.com/office/drawing/2014/main" id="{08732813-DCF0-58AA-584B-E3169C099D95}"/>
              </a:ext>
            </a:extLst>
          </p:cNvPr>
          <p:cNvGrpSpPr>
            <a:grpSpLocks/>
          </p:cNvGrpSpPr>
          <p:nvPr/>
        </p:nvGrpSpPr>
        <p:grpSpPr bwMode="auto">
          <a:xfrm>
            <a:off x="2743200" y="4724400"/>
            <a:ext cx="1181100" cy="1143000"/>
            <a:chOff x="1440" y="2928"/>
            <a:chExt cx="744" cy="720"/>
          </a:xfrm>
        </p:grpSpPr>
        <p:pic>
          <p:nvPicPr>
            <p:cNvPr id="283655" name="Picture 18">
              <a:extLst>
                <a:ext uri="{FF2B5EF4-FFF2-40B4-BE49-F238E27FC236}">
                  <a16:creationId xmlns:a16="http://schemas.microsoft.com/office/drawing/2014/main" id="{F8C371FB-4B71-CBC0-3FB5-1329E816C8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0" y="2928"/>
              <a:ext cx="744"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2601" name="Oval 25">
              <a:extLst>
                <a:ext uri="{FF2B5EF4-FFF2-40B4-BE49-F238E27FC236}">
                  <a16:creationId xmlns:a16="http://schemas.microsoft.com/office/drawing/2014/main" id="{558CA6E2-1D7E-9737-5815-E92AAA0E5212}"/>
                </a:ext>
              </a:extLst>
            </p:cNvPr>
            <p:cNvSpPr>
              <a:spLocks noChangeArrowheads="1"/>
            </p:cNvSpPr>
            <p:nvPr/>
          </p:nvSpPr>
          <p:spPr bwMode="auto">
            <a:xfrm>
              <a:off x="1440" y="2928"/>
              <a:ext cx="720" cy="720"/>
            </a:xfrm>
            <a:prstGeom prst="ellipse">
              <a:avLst/>
            </a:prstGeom>
            <a:noFill/>
            <a:ln w="76200">
              <a:solidFill>
                <a:srgbClr val="FF0000"/>
              </a:solidFill>
              <a:round/>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792602" name="Line 26">
              <a:extLst>
                <a:ext uri="{FF2B5EF4-FFF2-40B4-BE49-F238E27FC236}">
                  <a16:creationId xmlns:a16="http://schemas.microsoft.com/office/drawing/2014/main" id="{B0105054-F933-CC34-AED6-F95DD4DD99C3}"/>
                </a:ext>
              </a:extLst>
            </p:cNvPr>
            <p:cNvSpPr>
              <a:spLocks noChangeShapeType="1"/>
            </p:cNvSpPr>
            <p:nvPr/>
          </p:nvSpPr>
          <p:spPr bwMode="auto">
            <a:xfrm flipV="1">
              <a:off x="1536" y="3024"/>
              <a:ext cx="528" cy="528"/>
            </a:xfrm>
            <a:prstGeom prst="line">
              <a:avLst/>
            </a:prstGeom>
            <a:noFill/>
            <a:ln w="76200">
              <a:solidFill>
                <a:srgbClr val="FF0000"/>
              </a:solidFill>
              <a:round/>
              <a:headEnd/>
              <a:tailEnd/>
            </a:ln>
            <a:effectLst/>
          </p:spPr>
          <p:txBody>
            <a:bodyPr/>
            <a:lstStyle/>
            <a:p>
              <a:pPr algn="ctr" eaLnBrk="1" hangingPunct="1">
                <a:defRPr/>
              </a:pPr>
              <a:endParaRPr lang="en-US">
                <a:effectLst>
                  <a:outerShdw blurRad="38100" dist="38100" dir="2700000" algn="tl">
                    <a:srgbClr val="000000">
                      <a:alpha val="43137"/>
                    </a:srgbClr>
                  </a:outerShdw>
                </a:effectLst>
              </a:endParaRPr>
            </a:p>
          </p:txBody>
        </p:sp>
      </p:gr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604" name="Text Box 4">
            <a:extLst>
              <a:ext uri="{FF2B5EF4-FFF2-40B4-BE49-F238E27FC236}">
                <a16:creationId xmlns:a16="http://schemas.microsoft.com/office/drawing/2014/main" id="{0B5920DC-A713-9EE7-B5BD-41F0C1DD5670}"/>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Diets &amp; Nutritional Supplements</a:t>
            </a:r>
          </a:p>
        </p:txBody>
      </p:sp>
      <p:sp>
        <p:nvSpPr>
          <p:cNvPr id="793605" name="Text Box 5">
            <a:extLst>
              <a:ext uri="{FF2B5EF4-FFF2-40B4-BE49-F238E27FC236}">
                <a16:creationId xmlns:a16="http://schemas.microsoft.com/office/drawing/2014/main" id="{DF169F0D-7587-41EB-B1B6-360AB466CEF5}"/>
              </a:ext>
            </a:extLst>
          </p:cNvPr>
          <p:cNvSpPr txBox="1">
            <a:spLocks noChangeArrowheads="1"/>
          </p:cNvSpPr>
          <p:nvPr/>
        </p:nvSpPr>
        <p:spPr bwMode="auto">
          <a:xfrm>
            <a:off x="2286000" y="914400"/>
            <a:ext cx="6553200" cy="5149850"/>
          </a:xfrm>
          <a:prstGeom prst="rect">
            <a:avLst/>
          </a:prstGeom>
          <a:noFill/>
          <a:ln>
            <a:noFill/>
          </a:ln>
          <a:effectLst/>
        </p:spPr>
        <p:txBody>
          <a:bodyPr>
            <a:spAutoFit/>
          </a:bodyPr>
          <a:lstStyle>
            <a:lvl1pPr marL="342900" indent="-342900" algn="l">
              <a:defRPr>
                <a:solidFill>
                  <a:schemeClr val="tx1"/>
                </a:solidFill>
                <a:latin typeface="Arial" panose="020B0604020202020204" pitchFamily="34" charset="0"/>
              </a:defRPr>
            </a:lvl1pPr>
            <a:lvl2pPr marL="800100" indent="-342900" algn="l">
              <a:defRPr>
                <a:solidFill>
                  <a:schemeClr val="tx1"/>
                </a:solidFill>
                <a:latin typeface="Arial" panose="020B0604020202020204" pitchFamily="34" charset="0"/>
              </a:defRPr>
            </a:lvl2pPr>
            <a:lvl3pPr marL="1257300" indent="-342900" algn="l">
              <a:defRPr>
                <a:solidFill>
                  <a:schemeClr val="tx1"/>
                </a:solidFill>
                <a:latin typeface="Arial" panose="020B0604020202020204" pitchFamily="34" charset="0"/>
              </a:defRPr>
            </a:lvl3pPr>
            <a:lvl4pPr marL="1714500" indent="-342900" algn="l">
              <a:defRPr>
                <a:solidFill>
                  <a:schemeClr val="tx1"/>
                </a:solidFill>
                <a:latin typeface="Arial" panose="020B0604020202020204" pitchFamily="34" charset="0"/>
              </a:defRPr>
            </a:lvl4pPr>
            <a:lvl5pPr marL="2171700" indent="-342900" algn="l">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pPr>
              <a:spcBef>
                <a:spcPct val="50000"/>
              </a:spcBef>
              <a:defRPr/>
            </a:pPr>
            <a:r>
              <a:rPr lang="en-US" altLang="en-US" sz="2400" b="1">
                <a:solidFill>
                  <a:schemeClr val="accent2"/>
                </a:solidFill>
                <a:effectLst>
                  <a:outerShdw blurRad="38100" dist="38100" dir="2700000" algn="tl">
                    <a:srgbClr val="C0C0C0"/>
                  </a:outerShdw>
                </a:effectLst>
              </a:rPr>
              <a:t>Juicing</a:t>
            </a:r>
          </a:p>
          <a:p>
            <a:pPr lvl="3">
              <a:spcBef>
                <a:spcPct val="50000"/>
              </a:spcBef>
              <a:defRPr/>
            </a:pPr>
            <a:r>
              <a:rPr lang="en-US" altLang="en-US" sz="1800"/>
              <a:t>	</a:t>
            </a:r>
            <a:r>
              <a:rPr lang="en-US" altLang="en-US" sz="2000"/>
              <a:t>Drinks made from fruits and vegetables are supposed to strengthen your immune system.  Why this should be more beneficial than simply eating fresh produce is not clear.</a:t>
            </a:r>
            <a:r>
              <a:rPr lang="en-US" altLang="en-US" sz="1800"/>
              <a:t> </a:t>
            </a:r>
          </a:p>
          <a:p>
            <a:pPr>
              <a:lnSpc>
                <a:spcPct val="50000"/>
              </a:lnSpc>
              <a:defRPr/>
            </a:pPr>
            <a:endParaRPr lang="en-US" altLang="en-US" sz="2400" b="1">
              <a:solidFill>
                <a:schemeClr val="accent2"/>
              </a:solidFill>
              <a:effectLst>
                <a:outerShdw blurRad="38100" dist="38100" dir="2700000" algn="tl">
                  <a:srgbClr val="C0C0C0"/>
                </a:outerShdw>
              </a:effectLst>
            </a:endParaRPr>
          </a:p>
          <a:p>
            <a:pPr>
              <a:spcBef>
                <a:spcPct val="50000"/>
              </a:spcBef>
              <a:defRPr/>
            </a:pPr>
            <a:r>
              <a:rPr lang="en-US" altLang="en-US" sz="2400" b="1">
                <a:solidFill>
                  <a:schemeClr val="accent2"/>
                </a:solidFill>
                <a:effectLst>
                  <a:outerShdw blurRad="38100" dist="38100" dir="2700000" algn="tl">
                    <a:srgbClr val="C0C0C0"/>
                  </a:outerShdw>
                </a:effectLst>
              </a:rPr>
              <a:t>Macrobiotics</a:t>
            </a:r>
          </a:p>
          <a:p>
            <a:pPr lvl="3">
              <a:spcBef>
                <a:spcPct val="50000"/>
              </a:spcBef>
              <a:defRPr/>
            </a:pPr>
            <a:r>
              <a:rPr lang="en-US" altLang="en-US" sz="1800"/>
              <a:t>	</a:t>
            </a:r>
            <a:r>
              <a:rPr lang="en-US" altLang="en-US" sz="2000"/>
              <a:t>This restrictive alternative diet requires you to get about half your calories from whole grains and about a quarter from certain vegetables.  Few animal products are allowed.  Advocates claim that this diet can prevent or even treat heart disease and cancer.</a:t>
            </a:r>
          </a:p>
        </p:txBody>
      </p:sp>
      <p:pic>
        <p:nvPicPr>
          <p:cNvPr id="284675" name="Picture 9">
            <a:extLst>
              <a:ext uri="{FF2B5EF4-FFF2-40B4-BE49-F238E27FC236}">
                <a16:creationId xmlns:a16="http://schemas.microsoft.com/office/drawing/2014/main" id="{CD02630E-2F5D-2B57-2C6E-B3613994D1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600200"/>
            <a:ext cx="1270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4676" name="Picture 10">
            <a:extLst>
              <a:ext uri="{FF2B5EF4-FFF2-40B4-BE49-F238E27FC236}">
                <a16:creationId xmlns:a16="http://schemas.microsoft.com/office/drawing/2014/main" id="{0D5AAA88-1526-44E1-B525-E50471AD74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962400"/>
            <a:ext cx="1295400"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628" name="Text Box 4">
            <a:extLst>
              <a:ext uri="{FF2B5EF4-FFF2-40B4-BE49-F238E27FC236}">
                <a16:creationId xmlns:a16="http://schemas.microsoft.com/office/drawing/2014/main" id="{882EC517-2563-421D-7B0B-5070714CF868}"/>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Diets &amp; Nutritional Supplements</a:t>
            </a:r>
          </a:p>
        </p:txBody>
      </p:sp>
      <p:sp>
        <p:nvSpPr>
          <p:cNvPr id="794629" name="Text Box 5">
            <a:extLst>
              <a:ext uri="{FF2B5EF4-FFF2-40B4-BE49-F238E27FC236}">
                <a16:creationId xmlns:a16="http://schemas.microsoft.com/office/drawing/2014/main" id="{FF75E844-EEAC-77BC-1D17-CBC528806A4F}"/>
              </a:ext>
            </a:extLst>
          </p:cNvPr>
          <p:cNvSpPr txBox="1">
            <a:spLocks noChangeArrowheads="1"/>
          </p:cNvSpPr>
          <p:nvPr/>
        </p:nvSpPr>
        <p:spPr bwMode="auto">
          <a:xfrm>
            <a:off x="2286000" y="914400"/>
            <a:ext cx="6553200" cy="5187950"/>
          </a:xfrm>
          <a:prstGeom prst="rect">
            <a:avLst/>
          </a:prstGeom>
          <a:noFill/>
          <a:ln>
            <a:noFill/>
          </a:ln>
          <a:effectLst/>
        </p:spPr>
        <p:txBody>
          <a:bodyPr>
            <a:spAutoFit/>
          </a:bodyPr>
          <a:lstStyle>
            <a:lvl1pPr marL="342900" indent="-342900" algn="l">
              <a:defRPr>
                <a:solidFill>
                  <a:schemeClr val="tx1"/>
                </a:solidFill>
                <a:latin typeface="Arial" panose="020B0604020202020204" pitchFamily="34" charset="0"/>
              </a:defRPr>
            </a:lvl1pPr>
            <a:lvl2pPr marL="800100" indent="-342900" algn="l">
              <a:defRPr>
                <a:solidFill>
                  <a:schemeClr val="tx1"/>
                </a:solidFill>
                <a:latin typeface="Arial" panose="020B0604020202020204" pitchFamily="34" charset="0"/>
              </a:defRPr>
            </a:lvl2pPr>
            <a:lvl3pPr marL="1257300" indent="-342900" algn="l">
              <a:defRPr>
                <a:solidFill>
                  <a:schemeClr val="tx1"/>
                </a:solidFill>
                <a:latin typeface="Arial" panose="020B0604020202020204" pitchFamily="34" charset="0"/>
              </a:defRPr>
            </a:lvl3pPr>
            <a:lvl4pPr marL="1714500" indent="-342900" algn="l">
              <a:defRPr>
                <a:solidFill>
                  <a:schemeClr val="tx1"/>
                </a:solidFill>
                <a:latin typeface="Arial" panose="020B0604020202020204" pitchFamily="34" charset="0"/>
              </a:defRPr>
            </a:lvl4pPr>
            <a:lvl5pPr marL="2171700" indent="-342900" algn="l">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pPr>
              <a:spcBef>
                <a:spcPct val="50000"/>
              </a:spcBef>
              <a:defRPr/>
            </a:pPr>
            <a:r>
              <a:rPr lang="en-US" altLang="en-US" sz="2400" b="1">
                <a:solidFill>
                  <a:schemeClr val="accent2"/>
                </a:solidFill>
                <a:effectLst>
                  <a:outerShdw blurRad="38100" dist="38100" dir="2700000" algn="tl">
                    <a:srgbClr val="C0C0C0"/>
                  </a:outerShdw>
                </a:effectLst>
              </a:rPr>
              <a:t>The Ornish Diet</a:t>
            </a:r>
          </a:p>
          <a:p>
            <a:pPr lvl="3">
              <a:spcBef>
                <a:spcPct val="50000"/>
              </a:spcBef>
              <a:defRPr/>
            </a:pPr>
            <a:r>
              <a:rPr lang="en-US" altLang="en-US" sz="1800"/>
              <a:t>	</a:t>
            </a:r>
            <a:r>
              <a:rPr lang="en-US" altLang="en-US" sz="1900"/>
              <a:t>Named for its developer, the Ornish diet claims to prevent or reverse heart disease.  Like macrobiotics, the Ornish diet is an extremely low-fat, vegetarian diet.  It is based on fruits, vegetables, legumes, and whole grains, and like most restrictive diets, requires considerable effort to follow.</a:t>
            </a:r>
          </a:p>
          <a:p>
            <a:pPr lvl="3">
              <a:lnSpc>
                <a:spcPct val="50000"/>
              </a:lnSpc>
              <a:defRPr/>
            </a:pPr>
            <a:r>
              <a:rPr lang="en-US" altLang="en-US" sz="1800"/>
              <a:t> </a:t>
            </a:r>
          </a:p>
          <a:p>
            <a:pPr>
              <a:spcBef>
                <a:spcPct val="50000"/>
              </a:spcBef>
              <a:defRPr/>
            </a:pPr>
            <a:r>
              <a:rPr lang="en-US" altLang="en-US" sz="2400" b="1">
                <a:solidFill>
                  <a:schemeClr val="accent2"/>
                </a:solidFill>
                <a:effectLst>
                  <a:outerShdw blurRad="38100" dist="38100" dir="2700000" algn="tl">
                    <a:srgbClr val="C0C0C0"/>
                  </a:outerShdw>
                </a:effectLst>
              </a:rPr>
              <a:t>Anticancer diets</a:t>
            </a:r>
          </a:p>
          <a:p>
            <a:pPr>
              <a:spcBef>
                <a:spcPct val="50000"/>
              </a:spcBef>
              <a:defRPr/>
            </a:pPr>
            <a:r>
              <a:rPr lang="en-US" altLang="en-US" sz="1800"/>
              <a:t>	</a:t>
            </a:r>
            <a:r>
              <a:rPr lang="en-US" altLang="en-US" sz="1900"/>
              <a:t>There are numerous diets that claim to cure cancer.  Examples include the Gerson diet, Hoxsey Treatment, Livingston-Wheeler Treatment, and megadose vitamin C therapy, to name just a few.  Most of these diets require vigorous consumption of fresh fruits, vegetables, and whole grains.  There is no evidence that they work. </a:t>
            </a:r>
          </a:p>
        </p:txBody>
      </p:sp>
      <p:pic>
        <p:nvPicPr>
          <p:cNvPr id="285699" name="Picture 9">
            <a:extLst>
              <a:ext uri="{FF2B5EF4-FFF2-40B4-BE49-F238E27FC236}">
                <a16:creationId xmlns:a16="http://schemas.microsoft.com/office/drawing/2014/main" id="{13ABC436-7E6B-693D-82A5-17912A5767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600200"/>
            <a:ext cx="1295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652" name="Text Box 4">
            <a:extLst>
              <a:ext uri="{FF2B5EF4-FFF2-40B4-BE49-F238E27FC236}">
                <a16:creationId xmlns:a16="http://schemas.microsoft.com/office/drawing/2014/main" id="{2C80B44A-3E23-51D6-D194-7BF497E6963C}"/>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Diets &amp; Nutritional Supplements</a:t>
            </a:r>
          </a:p>
        </p:txBody>
      </p:sp>
      <p:sp>
        <p:nvSpPr>
          <p:cNvPr id="795653" name="Rectangle 5">
            <a:extLst>
              <a:ext uri="{FF2B5EF4-FFF2-40B4-BE49-F238E27FC236}">
                <a16:creationId xmlns:a16="http://schemas.microsoft.com/office/drawing/2014/main" id="{FDBA147D-DC40-F727-13D6-B77A27E78B60}"/>
              </a:ext>
            </a:extLst>
          </p:cNvPr>
          <p:cNvSpPr>
            <a:spLocks noChangeArrowheads="1"/>
          </p:cNvSpPr>
          <p:nvPr/>
        </p:nvSpPr>
        <p:spPr bwMode="auto">
          <a:xfrm>
            <a:off x="4419600" y="228600"/>
            <a:ext cx="3200400" cy="1143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Nutritional Supplements</a:t>
            </a:r>
          </a:p>
        </p:txBody>
      </p:sp>
      <p:sp>
        <p:nvSpPr>
          <p:cNvPr id="286723" name="Text Box 6">
            <a:extLst>
              <a:ext uri="{FF2B5EF4-FFF2-40B4-BE49-F238E27FC236}">
                <a16:creationId xmlns:a16="http://schemas.microsoft.com/office/drawing/2014/main" id="{AD9C4468-7232-A97E-1E74-ED7E6B89FA87}"/>
              </a:ext>
            </a:extLst>
          </p:cNvPr>
          <p:cNvSpPr txBox="1">
            <a:spLocks noChangeArrowheads="1"/>
          </p:cNvSpPr>
          <p:nvPr/>
        </p:nvSpPr>
        <p:spPr bwMode="auto">
          <a:xfrm>
            <a:off x="2743200" y="1600200"/>
            <a:ext cx="60960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In addition to complete diets, proponents of alternative nutrition often advocate high doses of various </a:t>
            </a:r>
            <a:r>
              <a:rPr lang="en-US" altLang="en-US" sz="2000">
                <a:solidFill>
                  <a:schemeClr val="tx2"/>
                </a:solidFill>
              </a:rPr>
              <a:t>supplements</a:t>
            </a:r>
            <a:r>
              <a:rPr lang="en-US" altLang="en-US" sz="2000"/>
              <a:t>, which are vitamins, minerals, or other nutrients added to the diet.  The conventional view is that a reasonably balanced diet will provide all of the vitamins and minerals most persons need.  However, advocates of </a:t>
            </a:r>
            <a:r>
              <a:rPr lang="en-US" altLang="en-US" sz="2000">
                <a:solidFill>
                  <a:schemeClr val="tx2"/>
                </a:solidFill>
              </a:rPr>
              <a:t>megadoses</a:t>
            </a:r>
            <a:r>
              <a:rPr lang="en-US" altLang="en-US" sz="2000"/>
              <a:t> believe that the recommended daily allowances (RDAs) of nutrients are much too low and that very high intakes are required to prevent the onset of chronic disease.  Some practitioners even use megadoses as treatments for cancer, schizophrenia, AIDS, arthritis, and many other diseases.  These individuals practice “</a:t>
            </a:r>
            <a:r>
              <a:rPr lang="en-US" altLang="en-US" sz="2000">
                <a:solidFill>
                  <a:schemeClr val="tx2"/>
                </a:solidFill>
              </a:rPr>
              <a:t>megavitamin therapy”</a:t>
            </a:r>
            <a:r>
              <a:rPr lang="en-US" altLang="en-US" sz="2000"/>
              <a:t> or “</a:t>
            </a:r>
            <a:r>
              <a:rPr lang="en-US" altLang="en-US" sz="2000">
                <a:solidFill>
                  <a:schemeClr val="tx2"/>
                </a:solidFill>
              </a:rPr>
              <a:t>orthomolecular medicine”</a:t>
            </a:r>
            <a:r>
              <a:rPr lang="en-US" altLang="en-US" sz="2000"/>
              <a:t>.</a:t>
            </a:r>
          </a:p>
        </p:txBody>
      </p:sp>
      <p:pic>
        <p:nvPicPr>
          <p:cNvPr id="286724" name="Picture 8">
            <a:extLst>
              <a:ext uri="{FF2B5EF4-FFF2-40B4-BE49-F238E27FC236}">
                <a16:creationId xmlns:a16="http://schemas.microsoft.com/office/drawing/2014/main" id="{1670EF42-A616-9B72-CB52-9ED54D54B9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2763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6676" name="Text Box 4">
            <a:extLst>
              <a:ext uri="{FF2B5EF4-FFF2-40B4-BE49-F238E27FC236}">
                <a16:creationId xmlns:a16="http://schemas.microsoft.com/office/drawing/2014/main" id="{D437139A-D2FE-92DD-22C6-3E63228CA038}"/>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Diets &amp; Nutritional Supplements</a:t>
            </a:r>
          </a:p>
        </p:txBody>
      </p:sp>
      <p:sp>
        <p:nvSpPr>
          <p:cNvPr id="287746" name="Text Box 5">
            <a:extLst>
              <a:ext uri="{FF2B5EF4-FFF2-40B4-BE49-F238E27FC236}">
                <a16:creationId xmlns:a16="http://schemas.microsoft.com/office/drawing/2014/main" id="{A521919F-A2F4-F2C7-EBD9-934D0DDBA77D}"/>
              </a:ext>
            </a:extLst>
          </p:cNvPr>
          <p:cNvSpPr txBox="1">
            <a:spLocks noChangeArrowheads="1"/>
          </p:cNvSpPr>
          <p:nvPr/>
        </p:nvSpPr>
        <p:spPr bwMode="auto">
          <a:xfrm>
            <a:off x="2743200" y="685800"/>
            <a:ext cx="6096000" cy="556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It should be emphasized that megadoses of vitamins or minerals can pose serious health risks.  High doses of most vitamins can have toxic effects, and too much of one mineral can alter the body’s ability to absorb or eliminate other minerals.  This is not to say that dietary supplements have no value.  Although megadoses are probably inappropriate, consuming nutrients at modestly higher-than-recommended dosages is unlikely to cause harm and may even be beneficial.  Some studies suggest that higher-than-recommended levels of certain nutrients may prevent diseases like cancer, heart disease, and osteoporosis.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Text Box 2">
            <a:extLst>
              <a:ext uri="{FF2B5EF4-FFF2-40B4-BE49-F238E27FC236}">
                <a16:creationId xmlns:a16="http://schemas.microsoft.com/office/drawing/2014/main" id="{2F8AC733-96DE-88B7-163C-BD2E373E3FD1}"/>
              </a:ext>
            </a:extLst>
          </p:cNvPr>
          <p:cNvSpPr txBox="1">
            <a:spLocks noChangeArrowheads="1"/>
          </p:cNvSpPr>
          <p:nvPr/>
        </p:nvSpPr>
        <p:spPr bwMode="auto">
          <a:xfrm>
            <a:off x="609600" y="533400"/>
            <a:ext cx="800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endParaRPr lang="en-US" altLang="en-US" sz="2000">
              <a:latin typeface="Times"/>
            </a:endParaRPr>
          </a:p>
        </p:txBody>
      </p:sp>
      <p:sp>
        <p:nvSpPr>
          <p:cNvPr id="178178" name="Text Box 25">
            <a:extLst>
              <a:ext uri="{FF2B5EF4-FFF2-40B4-BE49-F238E27FC236}">
                <a16:creationId xmlns:a16="http://schemas.microsoft.com/office/drawing/2014/main" id="{6556806B-E4BE-F693-37D9-670BE4D34629}"/>
              </a:ext>
            </a:extLst>
          </p:cNvPr>
          <p:cNvSpPr txBox="1">
            <a:spLocks noChangeArrowheads="1"/>
          </p:cNvSpPr>
          <p:nvPr/>
        </p:nvSpPr>
        <p:spPr bwMode="auto">
          <a:xfrm>
            <a:off x="457200" y="5257800"/>
            <a:ext cx="83820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Note that lessons two through six constitute the five major domains of CAM, as defined by the NCCAM.</a:t>
            </a:r>
            <a:r>
              <a:rPr lang="en-US" altLang="en-US" sz="2000" baseline="30000"/>
              <a:t>7</a:t>
            </a:r>
            <a:r>
              <a:rPr lang="en-US" altLang="en-US" sz="2000"/>
              <a:t>  Others employ different classification schemes.</a:t>
            </a:r>
            <a:r>
              <a:rPr lang="en-US" altLang="en-US" sz="2000">
                <a:latin typeface="Times"/>
              </a:rPr>
              <a:t>   </a:t>
            </a:r>
          </a:p>
        </p:txBody>
      </p:sp>
      <p:graphicFrame>
        <p:nvGraphicFramePr>
          <p:cNvPr id="42272" name="Group 288">
            <a:extLst>
              <a:ext uri="{FF2B5EF4-FFF2-40B4-BE49-F238E27FC236}">
                <a16:creationId xmlns:a16="http://schemas.microsoft.com/office/drawing/2014/main" id="{7117A464-42C2-A535-EDFD-F9397B0D8957}"/>
              </a:ext>
            </a:extLst>
          </p:cNvPr>
          <p:cNvGraphicFramePr>
            <a:graphicFrameLocks noGrp="1"/>
          </p:cNvGraphicFramePr>
          <p:nvPr/>
        </p:nvGraphicFramePr>
        <p:xfrm>
          <a:off x="609600" y="304800"/>
          <a:ext cx="8229600" cy="4895850"/>
        </p:xfrm>
        <a:graphic>
          <a:graphicData uri="http://schemas.openxmlformats.org/drawingml/2006/table">
            <a:tbl>
              <a:tblPr/>
              <a:tblGrid>
                <a:gridCol w="457200">
                  <a:extLst>
                    <a:ext uri="{9D8B030D-6E8A-4147-A177-3AD203B41FA5}">
                      <a16:colId xmlns:a16="http://schemas.microsoft.com/office/drawing/2014/main" val="20000"/>
                    </a:ext>
                  </a:extLst>
                </a:gridCol>
                <a:gridCol w="2647950">
                  <a:extLst>
                    <a:ext uri="{9D8B030D-6E8A-4147-A177-3AD203B41FA5}">
                      <a16:colId xmlns:a16="http://schemas.microsoft.com/office/drawing/2014/main" val="20001"/>
                    </a:ext>
                  </a:extLst>
                </a:gridCol>
                <a:gridCol w="5124450">
                  <a:extLst>
                    <a:ext uri="{9D8B030D-6E8A-4147-A177-3AD203B41FA5}">
                      <a16:colId xmlns:a16="http://schemas.microsoft.com/office/drawing/2014/main" val="20002"/>
                    </a:ext>
                  </a:extLst>
                </a:gridCol>
              </a:tblGrid>
              <a:tr h="627986">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a:ln>
                          <a:noFill/>
                        </a:ln>
                        <a:solidFill>
                          <a:schemeClr val="tx2"/>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Diets &amp; Nutritional Supplements</a:t>
                      </a:r>
                    </a:p>
                    <a:p>
                      <a:pPr marL="0" marR="0" lvl="0" indent="0" algn="just"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Herbs &amp; Botanicals</a:t>
                      </a:r>
                      <a:endParaRPr kumimoji="0" lang="en-US" altLang="en-US" sz="2800" b="0" i="0" u="none" strike="noStrike" cap="none" normalizeH="0" baseline="0">
                        <a:ln>
                          <a:noFill/>
                        </a:ln>
                        <a:solidFill>
                          <a:schemeClr val="tx1"/>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213293">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a:ln>
                            <a:noFill/>
                          </a:ln>
                          <a:solidFill>
                            <a:schemeClr val="tx2"/>
                          </a:solidFill>
                          <a:effectLst/>
                          <a:latin typeface="Arial" panose="020B0604020202020204" pitchFamily="34" charset="0"/>
                        </a:rPr>
                        <a:t> </a:t>
                      </a:r>
                      <a:endParaRPr kumimoji="0" lang="en-US" altLang="en-US" sz="2800" b="0" i="0" u="none" strike="noStrike" cap="none" normalizeH="0" baseline="0">
                        <a:ln>
                          <a:noFill/>
                        </a:ln>
                        <a:solidFill>
                          <a:schemeClr val="tx1"/>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Times" pitchFamily="2" charset="0"/>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Then and Now : Three examples</a:t>
                      </a:r>
                    </a:p>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Commonly used drugs with botanical origins</a:t>
                      </a:r>
                    </a:p>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What constitutes a credible resource</a:t>
                      </a:r>
                    </a:p>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Public misconceptions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0639">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a:ln>
                            <a:noFill/>
                          </a:ln>
                          <a:solidFill>
                            <a:schemeClr val="tx2"/>
                          </a:solidFill>
                          <a:effectLst/>
                          <a:latin typeface="Arial" panose="020B0604020202020204" pitchFamily="34" charset="0"/>
                        </a:rPr>
                        <a:t> </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2"/>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Black Cohosh, Echinacea, Feverfew, Garlic,</a:t>
                      </a:r>
                    </a:p>
                    <a:p>
                      <a:pPr marL="0" marR="0" lvl="0" indent="0" algn="l" defTabSz="914400" rtl="0" eaLnBrk="1" fontAlgn="base" latinLnBrk="0" hangingPunct="1">
                        <a:lnSpc>
                          <a:spcPct val="100000"/>
                        </a:lnSpc>
                        <a:spcBef>
                          <a:spcPct val="20000"/>
                        </a:spcBef>
                        <a:spcAft>
                          <a:spcPct val="0"/>
                        </a:spcAft>
                        <a:buClrTx/>
                        <a:buSzPct val="150000"/>
                        <a:buFont typeface="Wingdings" pitchFamily="2" charset="2"/>
                        <a:buNone/>
                        <a:tabLst/>
                      </a:pPr>
                      <a:r>
                        <a:rPr kumimoji="0" lang="en-US" altLang="en-US" sz="1600" b="0" i="0" u="none" strike="noStrike" cap="none" normalizeH="0" baseline="0">
                          <a:ln>
                            <a:noFill/>
                          </a:ln>
                          <a:solidFill>
                            <a:schemeClr val="tx1"/>
                          </a:solidFill>
                          <a:effectLst/>
                          <a:latin typeface="Arial" panose="020B0604020202020204" pitchFamily="34" charset="0"/>
                        </a:rPr>
                        <a:t>    Ginkgo, Ginseng, Kava, Saw Palmetto,</a:t>
                      </a:r>
                    </a:p>
                    <a:p>
                      <a:pPr marL="0" marR="0" lvl="0" indent="0" algn="l" defTabSz="914400" rtl="0" eaLnBrk="1" fontAlgn="base" latinLnBrk="0" hangingPunct="1">
                        <a:lnSpc>
                          <a:spcPct val="100000"/>
                        </a:lnSpc>
                        <a:spcBef>
                          <a:spcPct val="20000"/>
                        </a:spcBef>
                        <a:spcAft>
                          <a:spcPct val="0"/>
                        </a:spcAft>
                        <a:buClrTx/>
                        <a:buSzPct val="150000"/>
                        <a:buFont typeface="Wingdings" pitchFamily="2" charset="2"/>
                        <a:buNone/>
                        <a:tabLst/>
                      </a:pPr>
                      <a:r>
                        <a:rPr kumimoji="0" lang="en-US" altLang="en-US" sz="1600" b="0" i="0" u="none" strike="noStrike" cap="none" normalizeH="0" baseline="0">
                          <a:ln>
                            <a:noFill/>
                          </a:ln>
                          <a:solidFill>
                            <a:schemeClr val="tx1"/>
                          </a:solidFill>
                          <a:effectLst/>
                          <a:latin typeface="Arial" panose="020B0604020202020204" pitchFamily="34" charset="0"/>
                        </a:rPr>
                        <a:t>    St. John’s Wort, Valerian &amp; nine others</a:t>
                      </a:r>
                      <a:endParaRPr kumimoji="0" lang="en-US" altLang="en-US" sz="2800" b="0" i="0" u="none" strike="noStrike" cap="none" normalizeH="0" baseline="0">
                        <a:ln>
                          <a:noFill/>
                        </a:ln>
                        <a:solidFill>
                          <a:schemeClr val="tx1"/>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3293">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2400" b="0" i="0" u="none" strike="noStrike" cap="none" normalizeH="0" baseline="0">
                          <a:ln>
                            <a:noFill/>
                          </a:ln>
                          <a:solidFill>
                            <a:schemeClr val="tx2"/>
                          </a:solidFill>
                          <a:effectLst/>
                          <a:latin typeface="Arial" panose="020B0604020202020204" pitchFamily="34" charset="0"/>
                        </a:rPr>
                        <a:t> </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Times" pitchFamily="2" charset="0"/>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Herb – Drug Interactions</a:t>
                      </a:r>
                    </a:p>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Interference with Absorption, Distribution,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altLang="en-US" sz="1600" b="0" i="0" u="none" strike="noStrike" cap="none" normalizeH="0" baseline="0">
                          <a:ln>
                            <a:noFill/>
                          </a:ln>
                          <a:solidFill>
                            <a:schemeClr val="tx1"/>
                          </a:solidFill>
                          <a:effectLst/>
                          <a:latin typeface="Arial" panose="020B0604020202020204" pitchFamily="34" charset="0"/>
                        </a:rPr>
                        <a:t>    Metabolism, Receptor Transduction &amp; Cell Signaling</a:t>
                      </a:r>
                    </a:p>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Botanicals to avoid</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20639">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a:ln>
                          <a:noFill/>
                        </a:ln>
                        <a:solidFill>
                          <a:schemeClr val="tx2"/>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Times" pitchFamily="2" charset="0"/>
                        <a:buNone/>
                        <a:tabLst/>
                      </a:pPr>
                      <a:endParaRPr kumimoji="0" lang="en-US" altLang="en-US" sz="2800" b="0" i="0" u="none" strike="noStrike" cap="none" normalizeH="0" baseline="0">
                        <a:ln>
                          <a:noFill/>
                        </a:ln>
                        <a:solidFill>
                          <a:schemeClr val="tx1"/>
                        </a:solidFill>
                        <a:effectLst/>
                        <a:latin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Grey areas &amp; cultural differences</a:t>
                      </a:r>
                    </a:p>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When herbal medicines are appropriate</a:t>
                      </a:r>
                    </a:p>
                    <a:p>
                      <a:pPr marL="0" marR="0" lvl="0" indent="0" algn="l" defTabSz="914400" rtl="0" eaLnBrk="1" fontAlgn="base" latinLnBrk="0" hangingPunct="1">
                        <a:lnSpc>
                          <a:spcPct val="100000"/>
                        </a:lnSpc>
                        <a:spcBef>
                          <a:spcPct val="20000"/>
                        </a:spcBef>
                        <a:spcAft>
                          <a:spcPct val="0"/>
                        </a:spcAft>
                        <a:buClrTx/>
                        <a:buSzTx/>
                        <a:buFont typeface="Wingdings" pitchFamily="2" charset="2"/>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Adverse reaction reporting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78205" name="WordArt 283">
            <a:hlinkClick r:id="rId3" action="ppaction://hlinksldjump"/>
            <a:extLst>
              <a:ext uri="{FF2B5EF4-FFF2-40B4-BE49-F238E27FC236}">
                <a16:creationId xmlns:a16="http://schemas.microsoft.com/office/drawing/2014/main" id="{EAE7A8F0-B132-CE58-7C1D-8289DEB9C12D}"/>
              </a:ext>
            </a:extLst>
          </p:cNvPr>
          <p:cNvSpPr>
            <a:spLocks noChangeArrowheads="1" noChangeShapeType="1" noTextEdit="1"/>
          </p:cNvSpPr>
          <p:nvPr/>
        </p:nvSpPr>
        <p:spPr bwMode="auto">
          <a:xfrm>
            <a:off x="762000" y="476250"/>
            <a:ext cx="152400" cy="28575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6</a:t>
            </a:r>
          </a:p>
        </p:txBody>
      </p:sp>
      <p:sp>
        <p:nvSpPr>
          <p:cNvPr id="178206" name="WordArt 284">
            <a:hlinkClick r:id="rId4" action="ppaction://hlinksldjump"/>
            <a:extLst>
              <a:ext uri="{FF2B5EF4-FFF2-40B4-BE49-F238E27FC236}">
                <a16:creationId xmlns:a16="http://schemas.microsoft.com/office/drawing/2014/main" id="{CDE0B3E1-A86A-D190-9135-47322D2F696C}"/>
              </a:ext>
            </a:extLst>
          </p:cNvPr>
          <p:cNvSpPr>
            <a:spLocks noChangeArrowheads="1" noChangeShapeType="1" noTextEdit="1"/>
          </p:cNvSpPr>
          <p:nvPr/>
        </p:nvSpPr>
        <p:spPr bwMode="auto">
          <a:xfrm>
            <a:off x="762000" y="1371600"/>
            <a:ext cx="152400" cy="28575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7</a:t>
            </a:r>
          </a:p>
        </p:txBody>
      </p:sp>
      <p:sp>
        <p:nvSpPr>
          <p:cNvPr id="178207" name="WordArt 285">
            <a:hlinkClick r:id="rId5" action="ppaction://hlinksldjump"/>
            <a:extLst>
              <a:ext uri="{FF2B5EF4-FFF2-40B4-BE49-F238E27FC236}">
                <a16:creationId xmlns:a16="http://schemas.microsoft.com/office/drawing/2014/main" id="{A9C1EF3D-5957-528F-D7FE-879596663E64}"/>
              </a:ext>
            </a:extLst>
          </p:cNvPr>
          <p:cNvSpPr>
            <a:spLocks noChangeArrowheads="1" noChangeShapeType="1" noTextEdit="1"/>
          </p:cNvSpPr>
          <p:nvPr/>
        </p:nvSpPr>
        <p:spPr bwMode="auto">
          <a:xfrm>
            <a:off x="762000" y="2438400"/>
            <a:ext cx="152400" cy="28575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8</a:t>
            </a:r>
          </a:p>
        </p:txBody>
      </p:sp>
      <p:sp>
        <p:nvSpPr>
          <p:cNvPr id="178208" name="WordArt 286">
            <a:hlinkClick r:id="rId6" action="ppaction://hlinksldjump"/>
            <a:extLst>
              <a:ext uri="{FF2B5EF4-FFF2-40B4-BE49-F238E27FC236}">
                <a16:creationId xmlns:a16="http://schemas.microsoft.com/office/drawing/2014/main" id="{6C88F2BC-B379-5093-78CC-2E02956AFB42}"/>
              </a:ext>
            </a:extLst>
          </p:cNvPr>
          <p:cNvSpPr>
            <a:spLocks noChangeArrowheads="1" noChangeShapeType="1" noTextEdit="1"/>
          </p:cNvSpPr>
          <p:nvPr/>
        </p:nvSpPr>
        <p:spPr bwMode="auto">
          <a:xfrm>
            <a:off x="762000" y="3505200"/>
            <a:ext cx="152400" cy="28575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9</a:t>
            </a:r>
          </a:p>
        </p:txBody>
      </p:sp>
      <p:sp>
        <p:nvSpPr>
          <p:cNvPr id="178209" name="WordArt 287">
            <a:hlinkClick r:id="rId7" action="ppaction://hlinksldjump"/>
            <a:extLst>
              <a:ext uri="{FF2B5EF4-FFF2-40B4-BE49-F238E27FC236}">
                <a16:creationId xmlns:a16="http://schemas.microsoft.com/office/drawing/2014/main" id="{2D52627A-8A99-2E59-0BB3-788175255B8B}"/>
              </a:ext>
            </a:extLst>
          </p:cNvPr>
          <p:cNvSpPr>
            <a:spLocks noChangeArrowheads="1" noChangeShapeType="1" noTextEdit="1"/>
          </p:cNvSpPr>
          <p:nvPr/>
        </p:nvSpPr>
        <p:spPr bwMode="auto">
          <a:xfrm>
            <a:off x="685800" y="4572000"/>
            <a:ext cx="304800" cy="304800"/>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10</a:t>
            </a:r>
          </a:p>
        </p:txBody>
      </p:sp>
      <p:sp>
        <p:nvSpPr>
          <p:cNvPr id="178210" name="WordArt 289">
            <a:extLst>
              <a:ext uri="{FF2B5EF4-FFF2-40B4-BE49-F238E27FC236}">
                <a16:creationId xmlns:a16="http://schemas.microsoft.com/office/drawing/2014/main" id="{9CDE02DF-8335-7B31-BB1E-2000538FCBBC}"/>
              </a:ext>
            </a:extLst>
          </p:cNvPr>
          <p:cNvSpPr>
            <a:spLocks noChangeArrowheads="1" noChangeShapeType="1" noTextEdit="1"/>
          </p:cNvSpPr>
          <p:nvPr/>
        </p:nvSpPr>
        <p:spPr bwMode="auto">
          <a:xfrm>
            <a:off x="1219200" y="542925"/>
            <a:ext cx="2438400" cy="219075"/>
          </a:xfrm>
          <a:prstGeom prst="rect">
            <a:avLst/>
          </a:prstGeom>
        </p:spPr>
        <p:txBody>
          <a:bodyPr wrap="none" fromWordArt="1">
            <a:prstTxWarp prst="textPlain">
              <a:avLst>
                <a:gd name="adj" fmla="val 50000"/>
              </a:avLst>
            </a:prstTxWarp>
          </a:bodyPr>
          <a:lstStyle/>
          <a:p>
            <a:pPr algn="ctr"/>
            <a:r>
              <a:rPr lang="en-US" sz="12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Biologically-Based Therapies</a:t>
            </a:r>
          </a:p>
        </p:txBody>
      </p:sp>
      <p:sp>
        <p:nvSpPr>
          <p:cNvPr id="178211" name="WordArt 290">
            <a:extLst>
              <a:ext uri="{FF2B5EF4-FFF2-40B4-BE49-F238E27FC236}">
                <a16:creationId xmlns:a16="http://schemas.microsoft.com/office/drawing/2014/main" id="{C873D6DF-6870-5581-2647-69BA76221ECB}"/>
              </a:ext>
            </a:extLst>
          </p:cNvPr>
          <p:cNvSpPr>
            <a:spLocks noChangeArrowheads="1" noChangeShapeType="1" noTextEdit="1"/>
          </p:cNvSpPr>
          <p:nvPr/>
        </p:nvSpPr>
        <p:spPr bwMode="auto">
          <a:xfrm>
            <a:off x="1219200" y="1143000"/>
            <a:ext cx="2105025" cy="771525"/>
          </a:xfrm>
          <a:prstGeom prst="rect">
            <a:avLst/>
          </a:prstGeom>
        </p:spPr>
        <p:txBody>
          <a:bodyPr wrap="none" fromWordArt="1">
            <a:prstTxWarp prst="textPlain">
              <a:avLst>
                <a:gd name="adj" fmla="val 50000"/>
              </a:avLst>
            </a:prstTxWarp>
          </a:bodyPr>
          <a:lstStyle/>
          <a:p>
            <a:pPr algn="ctr"/>
            <a:r>
              <a:rPr lang="en-US" sz="14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Pharmacological and</a:t>
            </a:r>
          </a:p>
          <a:p>
            <a:pPr algn="ctr"/>
            <a:r>
              <a:rPr lang="en-US" sz="14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Clinical Aspects of</a:t>
            </a:r>
          </a:p>
          <a:p>
            <a:pPr algn="ctr"/>
            <a:r>
              <a:rPr lang="en-US" sz="14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Botanicals</a:t>
            </a:r>
          </a:p>
        </p:txBody>
      </p:sp>
      <p:sp>
        <p:nvSpPr>
          <p:cNvPr id="178212" name="WordArt 291">
            <a:extLst>
              <a:ext uri="{FF2B5EF4-FFF2-40B4-BE49-F238E27FC236}">
                <a16:creationId xmlns:a16="http://schemas.microsoft.com/office/drawing/2014/main" id="{A08D7E23-412E-9DAA-EC8F-F9BA4B86448F}"/>
              </a:ext>
            </a:extLst>
          </p:cNvPr>
          <p:cNvSpPr>
            <a:spLocks noChangeArrowheads="1" noChangeShapeType="1" noTextEdit="1"/>
          </p:cNvSpPr>
          <p:nvPr/>
        </p:nvSpPr>
        <p:spPr bwMode="auto">
          <a:xfrm>
            <a:off x="1219200" y="2362200"/>
            <a:ext cx="2095500" cy="514350"/>
          </a:xfrm>
          <a:prstGeom prst="rect">
            <a:avLst/>
          </a:prstGeom>
        </p:spPr>
        <p:txBody>
          <a:bodyPr wrap="none" fromWordArt="1">
            <a:prstTxWarp prst="textPlain">
              <a:avLst>
                <a:gd name="adj" fmla="val 50000"/>
              </a:avLst>
            </a:prstTxWarp>
          </a:bodyPr>
          <a:lstStyle/>
          <a:p>
            <a:pPr algn="ctr"/>
            <a:r>
              <a:rPr lang="en-US" sz="14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Botanical and Herbal</a:t>
            </a:r>
          </a:p>
          <a:p>
            <a:pPr algn="ctr"/>
            <a:r>
              <a:rPr lang="en-US" sz="14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Medicines</a:t>
            </a:r>
          </a:p>
        </p:txBody>
      </p:sp>
      <p:sp>
        <p:nvSpPr>
          <p:cNvPr id="178213" name="WordArt 292">
            <a:extLst>
              <a:ext uri="{FF2B5EF4-FFF2-40B4-BE49-F238E27FC236}">
                <a16:creationId xmlns:a16="http://schemas.microsoft.com/office/drawing/2014/main" id="{82224E41-3F0E-B9A6-1BCD-F878AB0D9B53}"/>
              </a:ext>
            </a:extLst>
          </p:cNvPr>
          <p:cNvSpPr>
            <a:spLocks noChangeArrowheads="1" noChangeShapeType="1" noTextEdit="1"/>
          </p:cNvSpPr>
          <p:nvPr/>
        </p:nvSpPr>
        <p:spPr bwMode="auto">
          <a:xfrm>
            <a:off x="1219200" y="3429000"/>
            <a:ext cx="2162175" cy="514350"/>
          </a:xfrm>
          <a:prstGeom prst="rect">
            <a:avLst/>
          </a:prstGeom>
        </p:spPr>
        <p:txBody>
          <a:bodyPr wrap="none" fromWordArt="1">
            <a:prstTxWarp prst="textPlain">
              <a:avLst>
                <a:gd name="adj" fmla="val 50000"/>
              </a:avLst>
            </a:prstTxWarp>
          </a:bodyPr>
          <a:lstStyle/>
          <a:p>
            <a:pPr algn="ctr"/>
            <a:r>
              <a:rPr lang="en-US" sz="14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Herbal Medicines and</a:t>
            </a:r>
          </a:p>
          <a:p>
            <a:pPr algn="ctr"/>
            <a:r>
              <a:rPr lang="en-US" sz="14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Drug Interactions</a:t>
            </a:r>
          </a:p>
        </p:txBody>
      </p:sp>
      <p:sp>
        <p:nvSpPr>
          <p:cNvPr id="178214" name="WordArt 293">
            <a:extLst>
              <a:ext uri="{FF2B5EF4-FFF2-40B4-BE49-F238E27FC236}">
                <a16:creationId xmlns:a16="http://schemas.microsoft.com/office/drawing/2014/main" id="{7F0FDAE5-C52E-AEBD-D123-9C24B259F1D5}"/>
              </a:ext>
            </a:extLst>
          </p:cNvPr>
          <p:cNvSpPr>
            <a:spLocks noChangeArrowheads="1" noChangeShapeType="1" noTextEdit="1"/>
          </p:cNvSpPr>
          <p:nvPr/>
        </p:nvSpPr>
        <p:spPr bwMode="auto">
          <a:xfrm>
            <a:off x="1219200" y="4514850"/>
            <a:ext cx="2209800" cy="514350"/>
          </a:xfrm>
          <a:prstGeom prst="rect">
            <a:avLst/>
          </a:prstGeom>
        </p:spPr>
        <p:txBody>
          <a:bodyPr wrap="none" fromWordArt="1">
            <a:prstTxWarp prst="textPlain">
              <a:avLst>
                <a:gd name="adj" fmla="val 50000"/>
              </a:avLst>
            </a:prstTxWarp>
          </a:bodyPr>
          <a:lstStyle/>
          <a:p>
            <a:pPr algn="ctr"/>
            <a:r>
              <a:rPr lang="en-US" sz="14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Patient Education and</a:t>
            </a:r>
          </a:p>
          <a:p>
            <a:pPr algn="ctr"/>
            <a:r>
              <a:rPr lang="en-US" sz="1400" kern="10">
                <a:ln w="9525">
                  <a:solidFill>
                    <a:srgbClr val="000000"/>
                  </a:solidFill>
                  <a:round/>
                  <a:headEnd/>
                  <a:tailEnd/>
                </a:ln>
                <a:gradFill rotWithShape="1">
                  <a:gsLst>
                    <a:gs pos="0">
                      <a:srgbClr val="004747"/>
                    </a:gs>
                    <a:gs pos="100000">
                      <a:schemeClr val="accent2"/>
                    </a:gs>
                  </a:gsLst>
                  <a:lin ang="5400000" scaled="1"/>
                </a:gradFill>
                <a:cs typeface="Arial Black" panose="020B0604020202020204" pitchFamily="34" charset="0"/>
              </a:rPr>
              <a:t>Advising</a:t>
            </a:r>
          </a:p>
        </p:txBody>
      </p:sp>
      <p:sp>
        <p:nvSpPr>
          <p:cNvPr id="42278" name="Rectangle 294">
            <a:hlinkClick r:id="rId3" action="ppaction://hlinksldjump"/>
            <a:extLst>
              <a:ext uri="{FF2B5EF4-FFF2-40B4-BE49-F238E27FC236}">
                <a16:creationId xmlns:a16="http://schemas.microsoft.com/office/drawing/2014/main" id="{2A8C237D-D14F-B432-5327-0EB30A1FFC35}"/>
              </a:ext>
            </a:extLst>
          </p:cNvPr>
          <p:cNvSpPr>
            <a:spLocks noChangeArrowheads="1"/>
          </p:cNvSpPr>
          <p:nvPr/>
        </p:nvSpPr>
        <p:spPr bwMode="auto">
          <a:xfrm>
            <a:off x="685800" y="381000"/>
            <a:ext cx="304800" cy="4572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279" name="Rectangle 295">
            <a:hlinkClick r:id="rId4" action="ppaction://hlinksldjump"/>
            <a:extLst>
              <a:ext uri="{FF2B5EF4-FFF2-40B4-BE49-F238E27FC236}">
                <a16:creationId xmlns:a16="http://schemas.microsoft.com/office/drawing/2014/main" id="{318A0DE7-1870-3609-7126-74D7C37F545E}"/>
              </a:ext>
            </a:extLst>
          </p:cNvPr>
          <p:cNvSpPr>
            <a:spLocks noChangeArrowheads="1"/>
          </p:cNvSpPr>
          <p:nvPr/>
        </p:nvSpPr>
        <p:spPr bwMode="auto">
          <a:xfrm>
            <a:off x="685800" y="1219200"/>
            <a:ext cx="304800" cy="6096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280" name="Rectangle 296">
            <a:hlinkClick r:id="rId5" action="ppaction://hlinksldjump"/>
            <a:extLst>
              <a:ext uri="{FF2B5EF4-FFF2-40B4-BE49-F238E27FC236}">
                <a16:creationId xmlns:a16="http://schemas.microsoft.com/office/drawing/2014/main" id="{332C130D-996A-E63D-6B12-22182F782495}"/>
              </a:ext>
            </a:extLst>
          </p:cNvPr>
          <p:cNvSpPr>
            <a:spLocks noChangeArrowheads="1"/>
          </p:cNvSpPr>
          <p:nvPr/>
        </p:nvSpPr>
        <p:spPr bwMode="auto">
          <a:xfrm>
            <a:off x="685800" y="2362200"/>
            <a:ext cx="304800" cy="4572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281" name="Rectangle 297">
            <a:hlinkClick r:id="rId6" action="ppaction://hlinksldjump"/>
            <a:extLst>
              <a:ext uri="{FF2B5EF4-FFF2-40B4-BE49-F238E27FC236}">
                <a16:creationId xmlns:a16="http://schemas.microsoft.com/office/drawing/2014/main" id="{DA041DFE-E06E-C4BE-8153-CE81CA6D483C}"/>
              </a:ext>
            </a:extLst>
          </p:cNvPr>
          <p:cNvSpPr>
            <a:spLocks noChangeArrowheads="1"/>
          </p:cNvSpPr>
          <p:nvPr/>
        </p:nvSpPr>
        <p:spPr bwMode="auto">
          <a:xfrm>
            <a:off x="685800" y="3429000"/>
            <a:ext cx="304800" cy="5334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282" name="Rectangle 298">
            <a:hlinkClick r:id="rId7" action="ppaction://hlinksldjump"/>
            <a:extLst>
              <a:ext uri="{FF2B5EF4-FFF2-40B4-BE49-F238E27FC236}">
                <a16:creationId xmlns:a16="http://schemas.microsoft.com/office/drawing/2014/main" id="{45E7CF95-D1D4-9F4F-2A65-B92968FF86B8}"/>
              </a:ext>
            </a:extLst>
          </p:cNvPr>
          <p:cNvSpPr>
            <a:spLocks noChangeArrowheads="1"/>
          </p:cNvSpPr>
          <p:nvPr/>
        </p:nvSpPr>
        <p:spPr bwMode="auto">
          <a:xfrm>
            <a:off x="685800" y="4495800"/>
            <a:ext cx="381000" cy="4572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283" name="Rectangle 299">
            <a:hlinkClick r:id="rId3" action="ppaction://hlinksldjump"/>
            <a:extLst>
              <a:ext uri="{FF2B5EF4-FFF2-40B4-BE49-F238E27FC236}">
                <a16:creationId xmlns:a16="http://schemas.microsoft.com/office/drawing/2014/main" id="{2731853B-773A-CD58-C4D3-8BB70C0E12A4}"/>
              </a:ext>
            </a:extLst>
          </p:cNvPr>
          <p:cNvSpPr>
            <a:spLocks noChangeArrowheads="1"/>
          </p:cNvSpPr>
          <p:nvPr/>
        </p:nvSpPr>
        <p:spPr bwMode="auto">
          <a:xfrm>
            <a:off x="1143000" y="457200"/>
            <a:ext cx="2514600" cy="3810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284" name="Rectangle 300">
            <a:hlinkClick r:id="rId4" action="ppaction://hlinksldjump"/>
            <a:extLst>
              <a:ext uri="{FF2B5EF4-FFF2-40B4-BE49-F238E27FC236}">
                <a16:creationId xmlns:a16="http://schemas.microsoft.com/office/drawing/2014/main" id="{8A03AAAB-9F80-231A-04C7-E494F9BC05A4}"/>
              </a:ext>
            </a:extLst>
          </p:cNvPr>
          <p:cNvSpPr>
            <a:spLocks noChangeArrowheads="1"/>
          </p:cNvSpPr>
          <p:nvPr/>
        </p:nvSpPr>
        <p:spPr bwMode="auto">
          <a:xfrm>
            <a:off x="1143000" y="1066800"/>
            <a:ext cx="2286000" cy="9144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285" name="Rectangle 301">
            <a:hlinkClick r:id="rId5" action="ppaction://hlinksldjump"/>
            <a:extLst>
              <a:ext uri="{FF2B5EF4-FFF2-40B4-BE49-F238E27FC236}">
                <a16:creationId xmlns:a16="http://schemas.microsoft.com/office/drawing/2014/main" id="{E1506C43-B810-C7CE-1768-2E50C982E844}"/>
              </a:ext>
            </a:extLst>
          </p:cNvPr>
          <p:cNvSpPr>
            <a:spLocks noChangeArrowheads="1"/>
          </p:cNvSpPr>
          <p:nvPr/>
        </p:nvSpPr>
        <p:spPr bwMode="auto">
          <a:xfrm>
            <a:off x="1219200" y="2286000"/>
            <a:ext cx="2286000" cy="6096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286" name="Rectangle 302">
            <a:hlinkClick r:id="rId6" action="ppaction://hlinksldjump"/>
            <a:extLst>
              <a:ext uri="{FF2B5EF4-FFF2-40B4-BE49-F238E27FC236}">
                <a16:creationId xmlns:a16="http://schemas.microsoft.com/office/drawing/2014/main" id="{6DA61BD2-29B2-6129-BD76-8B737625DC7C}"/>
              </a:ext>
            </a:extLst>
          </p:cNvPr>
          <p:cNvSpPr>
            <a:spLocks noChangeArrowheads="1"/>
          </p:cNvSpPr>
          <p:nvPr/>
        </p:nvSpPr>
        <p:spPr bwMode="auto">
          <a:xfrm>
            <a:off x="1143000" y="3352800"/>
            <a:ext cx="2362200" cy="6096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287" name="Rectangle 303">
            <a:hlinkClick r:id="rId7" action="ppaction://hlinksldjump"/>
            <a:extLst>
              <a:ext uri="{FF2B5EF4-FFF2-40B4-BE49-F238E27FC236}">
                <a16:creationId xmlns:a16="http://schemas.microsoft.com/office/drawing/2014/main" id="{21E2CF24-1478-D985-6C10-777047DE7E94}"/>
              </a:ext>
            </a:extLst>
          </p:cNvPr>
          <p:cNvSpPr>
            <a:spLocks noChangeArrowheads="1"/>
          </p:cNvSpPr>
          <p:nvPr/>
        </p:nvSpPr>
        <p:spPr bwMode="auto">
          <a:xfrm>
            <a:off x="1143000" y="4419600"/>
            <a:ext cx="2438400" cy="609600"/>
          </a:xfrm>
          <a:prstGeom prst="rect">
            <a:avLst/>
          </a:prstGeom>
          <a:no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nvGrpSpPr>
          <p:cNvPr id="178225" name="Group 314">
            <a:extLst>
              <a:ext uri="{FF2B5EF4-FFF2-40B4-BE49-F238E27FC236}">
                <a16:creationId xmlns:a16="http://schemas.microsoft.com/office/drawing/2014/main" id="{E8609C55-B2E8-1ABB-4F6E-D23769C41ACC}"/>
              </a:ext>
            </a:extLst>
          </p:cNvPr>
          <p:cNvGrpSpPr>
            <a:grpSpLocks/>
          </p:cNvGrpSpPr>
          <p:nvPr/>
        </p:nvGrpSpPr>
        <p:grpSpPr bwMode="auto">
          <a:xfrm>
            <a:off x="381000" y="6400800"/>
            <a:ext cx="1066800" cy="304800"/>
            <a:chOff x="240" y="4032"/>
            <a:chExt cx="672" cy="192"/>
          </a:xfrm>
        </p:grpSpPr>
        <p:sp>
          <p:nvSpPr>
            <p:cNvPr id="42299" name="AutoShape 315">
              <a:hlinkClick r:id="rId8" action="ppaction://hlinksldjump" highlightClick="1"/>
              <a:extLst>
                <a:ext uri="{FF2B5EF4-FFF2-40B4-BE49-F238E27FC236}">
                  <a16:creationId xmlns:a16="http://schemas.microsoft.com/office/drawing/2014/main" id="{EF63217D-B941-12DB-2C4A-59219CE7C98B}"/>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78237" name="WordArt 316">
              <a:hlinkClick r:id="rId8" action="ppaction://hlinksldjump"/>
              <a:extLst>
                <a:ext uri="{FF2B5EF4-FFF2-40B4-BE49-F238E27FC236}">
                  <a16:creationId xmlns:a16="http://schemas.microsoft.com/office/drawing/2014/main" id="{14DFC901-1009-8D1E-B1C2-FC368F0D0E68}"/>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78226" name="Group 317">
            <a:extLst>
              <a:ext uri="{FF2B5EF4-FFF2-40B4-BE49-F238E27FC236}">
                <a16:creationId xmlns:a16="http://schemas.microsoft.com/office/drawing/2014/main" id="{D0BEC906-F22A-3BE6-8160-C100BBDC9973}"/>
              </a:ext>
            </a:extLst>
          </p:cNvPr>
          <p:cNvGrpSpPr>
            <a:grpSpLocks/>
          </p:cNvGrpSpPr>
          <p:nvPr/>
        </p:nvGrpSpPr>
        <p:grpSpPr bwMode="auto">
          <a:xfrm>
            <a:off x="4191000" y="6477000"/>
            <a:ext cx="1524000" cy="228600"/>
            <a:chOff x="2400" y="4080"/>
            <a:chExt cx="960" cy="144"/>
          </a:xfrm>
        </p:grpSpPr>
        <p:grpSp>
          <p:nvGrpSpPr>
            <p:cNvPr id="178227" name="Group 318">
              <a:extLst>
                <a:ext uri="{FF2B5EF4-FFF2-40B4-BE49-F238E27FC236}">
                  <a16:creationId xmlns:a16="http://schemas.microsoft.com/office/drawing/2014/main" id="{6EB615B0-6980-E8B4-33BA-3B848EA9C36E}"/>
                </a:ext>
              </a:extLst>
            </p:cNvPr>
            <p:cNvGrpSpPr>
              <a:grpSpLocks/>
            </p:cNvGrpSpPr>
            <p:nvPr/>
          </p:nvGrpSpPr>
          <p:grpSpPr bwMode="auto">
            <a:xfrm>
              <a:off x="2400" y="4080"/>
              <a:ext cx="240" cy="144"/>
              <a:chOff x="2928" y="2688"/>
              <a:chExt cx="240" cy="144"/>
            </a:xfrm>
          </p:grpSpPr>
          <p:sp>
            <p:nvSpPr>
              <p:cNvPr id="178234" name="AutoShape 319">
                <a:hlinkClick r:id="" action="ppaction://hlinkshowjump?jump=previousslide" highlightClick="1"/>
                <a:extLst>
                  <a:ext uri="{FF2B5EF4-FFF2-40B4-BE49-F238E27FC236}">
                    <a16:creationId xmlns:a16="http://schemas.microsoft.com/office/drawing/2014/main" id="{95F8252B-D2BE-B70D-5D3A-A076DD2D0047}"/>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2304" name="AutoShape 320">
                <a:hlinkClick r:id="" action="ppaction://hlinkshowjump?jump=previousslide"/>
                <a:extLst>
                  <a:ext uri="{FF2B5EF4-FFF2-40B4-BE49-F238E27FC236}">
                    <a16:creationId xmlns:a16="http://schemas.microsoft.com/office/drawing/2014/main" id="{A7E210CC-6CAC-3FC0-F8B8-D0A552ABCC6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78228" name="Group 321">
              <a:extLst>
                <a:ext uri="{FF2B5EF4-FFF2-40B4-BE49-F238E27FC236}">
                  <a16:creationId xmlns:a16="http://schemas.microsoft.com/office/drawing/2014/main" id="{C5ABDFFE-97B5-AD21-C79C-E01C85641439}"/>
                </a:ext>
              </a:extLst>
            </p:cNvPr>
            <p:cNvGrpSpPr>
              <a:grpSpLocks/>
            </p:cNvGrpSpPr>
            <p:nvPr/>
          </p:nvGrpSpPr>
          <p:grpSpPr bwMode="auto">
            <a:xfrm>
              <a:off x="3120" y="4080"/>
              <a:ext cx="240" cy="144"/>
              <a:chOff x="3552" y="2688"/>
              <a:chExt cx="240" cy="144"/>
            </a:xfrm>
          </p:grpSpPr>
          <p:sp>
            <p:nvSpPr>
              <p:cNvPr id="178232" name="AutoShape 322">
                <a:hlinkClick r:id="" action="ppaction://hlinkshowjump?jump=nextslide" highlightClick="1"/>
                <a:extLst>
                  <a:ext uri="{FF2B5EF4-FFF2-40B4-BE49-F238E27FC236}">
                    <a16:creationId xmlns:a16="http://schemas.microsoft.com/office/drawing/2014/main" id="{0609BEED-2675-903D-2AF1-203C3239D368}"/>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2307" name="AutoShape 323">
                <a:hlinkClick r:id="" action="ppaction://hlinkshowjump?jump=nextslide"/>
                <a:extLst>
                  <a:ext uri="{FF2B5EF4-FFF2-40B4-BE49-F238E27FC236}">
                    <a16:creationId xmlns:a16="http://schemas.microsoft.com/office/drawing/2014/main" id="{FFCD41E2-08BB-BC49-BD49-3338CCE220C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78229" name="Group 324">
              <a:extLst>
                <a:ext uri="{FF2B5EF4-FFF2-40B4-BE49-F238E27FC236}">
                  <a16:creationId xmlns:a16="http://schemas.microsoft.com/office/drawing/2014/main" id="{21BDB3C5-36EC-5720-BA37-07D860770DF6}"/>
                </a:ext>
              </a:extLst>
            </p:cNvPr>
            <p:cNvGrpSpPr>
              <a:grpSpLocks/>
            </p:cNvGrpSpPr>
            <p:nvPr/>
          </p:nvGrpSpPr>
          <p:grpSpPr bwMode="auto">
            <a:xfrm>
              <a:off x="2736" y="4080"/>
              <a:ext cx="288" cy="144"/>
              <a:chOff x="2400" y="4032"/>
              <a:chExt cx="240" cy="144"/>
            </a:xfrm>
          </p:grpSpPr>
          <p:sp>
            <p:nvSpPr>
              <p:cNvPr id="42309" name="AutoShape 325">
                <a:hlinkClick r:id="" action="ppaction://hlinkshowjump?jump=lastslideviewed" highlightClick="1"/>
                <a:extLst>
                  <a:ext uri="{FF2B5EF4-FFF2-40B4-BE49-F238E27FC236}">
                    <a16:creationId xmlns:a16="http://schemas.microsoft.com/office/drawing/2014/main" id="{32D2C0C8-F900-A491-DA7F-C5C22F2ED18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2310" name="AutoShape 326">
                <a:hlinkClick r:id="" action="ppaction://hlinkshowjump?jump=lastslideviewed"/>
                <a:extLst>
                  <a:ext uri="{FF2B5EF4-FFF2-40B4-BE49-F238E27FC236}">
                    <a16:creationId xmlns:a16="http://schemas.microsoft.com/office/drawing/2014/main" id="{43A8E1E8-7647-5686-2694-4362CC91FE25}"/>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7700" name="Text Box 4">
            <a:extLst>
              <a:ext uri="{FF2B5EF4-FFF2-40B4-BE49-F238E27FC236}">
                <a16:creationId xmlns:a16="http://schemas.microsoft.com/office/drawing/2014/main" id="{C938B9D7-2EEE-6916-59B2-1B477B4935DB}"/>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Diets &amp; Nutritional Supplements</a:t>
            </a:r>
          </a:p>
        </p:txBody>
      </p:sp>
      <p:sp>
        <p:nvSpPr>
          <p:cNvPr id="797701" name="Text Box 5">
            <a:extLst>
              <a:ext uri="{FF2B5EF4-FFF2-40B4-BE49-F238E27FC236}">
                <a16:creationId xmlns:a16="http://schemas.microsoft.com/office/drawing/2014/main" id="{D994083D-3129-EF02-F072-CA7C4527542C}"/>
              </a:ext>
            </a:extLst>
          </p:cNvPr>
          <p:cNvSpPr txBox="1">
            <a:spLocks noChangeArrowheads="1"/>
          </p:cNvSpPr>
          <p:nvPr/>
        </p:nvSpPr>
        <p:spPr bwMode="auto">
          <a:xfrm>
            <a:off x="2438400" y="457200"/>
            <a:ext cx="6705600" cy="519113"/>
          </a:xfrm>
          <a:prstGeom prst="rect">
            <a:avLst/>
          </a:prstGeom>
          <a:noFill/>
          <a:ln>
            <a:noFill/>
          </a:ln>
          <a:effectLst/>
        </p:spPr>
        <p:txBody>
          <a:bodyPr>
            <a:spAutoFit/>
          </a:bodyPr>
          <a:lstStyle/>
          <a:p>
            <a:pPr algn="ctr" eaLnBrk="1" hangingPunct="1">
              <a:defRPr/>
            </a:pPr>
            <a:r>
              <a:rPr lang="en-US" altLang="en-US" sz="2800" b="1">
                <a:effectLst>
                  <a:outerShdw blurRad="38100" dist="38100" dir="2700000" algn="tl">
                    <a:srgbClr val="C0C0C0"/>
                  </a:outerShdw>
                </a:effectLst>
                <a:latin typeface="Arial" panose="020B0604020202020204" pitchFamily="34" charset="0"/>
              </a:rPr>
              <a:t>Possibly Beneficial Supplements</a:t>
            </a:r>
          </a:p>
        </p:txBody>
      </p:sp>
      <p:sp>
        <p:nvSpPr>
          <p:cNvPr id="797702" name="Text Box 6">
            <a:extLst>
              <a:ext uri="{FF2B5EF4-FFF2-40B4-BE49-F238E27FC236}">
                <a16:creationId xmlns:a16="http://schemas.microsoft.com/office/drawing/2014/main" id="{65490BE5-3592-6E14-E501-56C07F050ADD}"/>
              </a:ext>
            </a:extLst>
          </p:cNvPr>
          <p:cNvSpPr txBox="1">
            <a:spLocks noChangeArrowheads="1"/>
          </p:cNvSpPr>
          <p:nvPr/>
        </p:nvSpPr>
        <p:spPr bwMode="auto">
          <a:xfrm>
            <a:off x="2743200" y="1295400"/>
            <a:ext cx="6096000" cy="5026025"/>
          </a:xfrm>
          <a:prstGeom prst="rect">
            <a:avLst/>
          </a:prstGeom>
          <a:noFill/>
          <a:ln>
            <a:noFill/>
          </a:ln>
          <a:effectLst/>
        </p:spPr>
        <p:txBody>
          <a:bodyPr>
            <a:spAutoFit/>
          </a:bodyPr>
          <a:lstStyle/>
          <a:p>
            <a:pPr>
              <a:spcBef>
                <a:spcPct val="50000"/>
              </a:spcBef>
              <a:defRPr/>
            </a:pPr>
            <a:r>
              <a:rPr lang="en-US" altLang="en-US" sz="2000">
                <a:solidFill>
                  <a:schemeClr val="tx1"/>
                </a:solidFill>
                <a:latin typeface="Arial" panose="020B0604020202020204" pitchFamily="34" charset="0"/>
              </a:rPr>
              <a:t>Without going into the specific details, or supporting evidence, the following nutrients </a:t>
            </a:r>
            <a:r>
              <a:rPr lang="en-US" altLang="en-US" sz="2000" i="1">
                <a:solidFill>
                  <a:schemeClr val="tx1"/>
                </a:solidFill>
                <a:latin typeface="Arial" panose="020B0604020202020204" pitchFamily="34" charset="0"/>
              </a:rPr>
              <a:t>may</a:t>
            </a:r>
            <a:r>
              <a:rPr lang="en-US" altLang="en-US" sz="2000">
                <a:solidFill>
                  <a:schemeClr val="tx1"/>
                </a:solidFill>
                <a:latin typeface="Arial" panose="020B0604020202020204" pitchFamily="34" charset="0"/>
              </a:rPr>
              <a:t> be beneficial as supplements (but not in megadoses), especially for persons who lack a balanced diet:  </a:t>
            </a:r>
          </a:p>
          <a:p>
            <a:pPr lvl="3">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Beta-carotene	</a:t>
            </a:r>
          </a:p>
          <a:p>
            <a:pPr lvl="3">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Calcium &amp; Vitamin D</a:t>
            </a:r>
          </a:p>
          <a:p>
            <a:pPr lvl="3">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Fiber</a:t>
            </a:r>
          </a:p>
          <a:p>
            <a:pPr lvl="3">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Folate &amp; Vitamin B6</a:t>
            </a:r>
          </a:p>
          <a:p>
            <a:pPr lvl="3">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Glucosamine &amp; Chondroitin</a:t>
            </a:r>
          </a:p>
          <a:p>
            <a:pPr lvl="3">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Iron</a:t>
            </a:r>
          </a:p>
          <a:p>
            <a:pPr lvl="3">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Magnesium</a:t>
            </a:r>
          </a:p>
          <a:p>
            <a:pPr lvl="3">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Omega-3-fatty acids (“fish oils”)</a:t>
            </a:r>
          </a:p>
          <a:p>
            <a:pPr lvl="3">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Vitamin C &amp; Vitamin E</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24" name="Text Box 4">
            <a:extLst>
              <a:ext uri="{FF2B5EF4-FFF2-40B4-BE49-F238E27FC236}">
                <a16:creationId xmlns:a16="http://schemas.microsoft.com/office/drawing/2014/main" id="{AE52F29B-E652-28E3-5397-CC288A6FDA92}"/>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Diets &amp; Nutritional Supplements</a:t>
            </a:r>
          </a:p>
        </p:txBody>
      </p:sp>
      <p:sp>
        <p:nvSpPr>
          <p:cNvPr id="798725" name="Text Box 5">
            <a:extLst>
              <a:ext uri="{FF2B5EF4-FFF2-40B4-BE49-F238E27FC236}">
                <a16:creationId xmlns:a16="http://schemas.microsoft.com/office/drawing/2014/main" id="{702DF0D2-6A2F-AFEB-8DF8-589F5112BBD5}"/>
              </a:ext>
            </a:extLst>
          </p:cNvPr>
          <p:cNvSpPr txBox="1">
            <a:spLocks noChangeArrowheads="1"/>
          </p:cNvSpPr>
          <p:nvPr/>
        </p:nvSpPr>
        <p:spPr bwMode="auto">
          <a:xfrm>
            <a:off x="2743200" y="457200"/>
            <a:ext cx="6096000" cy="519113"/>
          </a:xfrm>
          <a:prstGeom prst="rect">
            <a:avLst/>
          </a:prstGeom>
          <a:noFill/>
          <a:ln>
            <a:noFill/>
          </a:ln>
          <a:effectLst/>
        </p:spPr>
        <p:txBody>
          <a:bodyPr>
            <a:spAutoFit/>
          </a:bodyPr>
          <a:lstStyle/>
          <a:p>
            <a:pPr algn="ctr" eaLnBrk="1" hangingPunct="1">
              <a:defRPr/>
            </a:pPr>
            <a:r>
              <a:rPr lang="en-US" altLang="en-US" sz="2800" b="1">
                <a:effectLst>
                  <a:outerShdw blurRad="38100" dist="38100" dir="2700000" algn="tl">
                    <a:srgbClr val="C0C0C0"/>
                  </a:outerShdw>
                </a:effectLst>
                <a:latin typeface="Arial" panose="020B0604020202020204" pitchFamily="34" charset="0"/>
              </a:rPr>
              <a:t>Possibly Useless Supplements</a:t>
            </a:r>
          </a:p>
        </p:txBody>
      </p:sp>
      <p:sp>
        <p:nvSpPr>
          <p:cNvPr id="798726" name="Text Box 6">
            <a:extLst>
              <a:ext uri="{FF2B5EF4-FFF2-40B4-BE49-F238E27FC236}">
                <a16:creationId xmlns:a16="http://schemas.microsoft.com/office/drawing/2014/main" id="{1C9E4420-D181-7BAB-B01E-4A50D1D98815}"/>
              </a:ext>
            </a:extLst>
          </p:cNvPr>
          <p:cNvSpPr txBox="1">
            <a:spLocks noChangeArrowheads="1"/>
          </p:cNvSpPr>
          <p:nvPr/>
        </p:nvSpPr>
        <p:spPr bwMode="auto">
          <a:xfrm>
            <a:off x="2743200" y="1295400"/>
            <a:ext cx="6096000" cy="4254500"/>
          </a:xfrm>
          <a:prstGeom prst="rect">
            <a:avLst/>
          </a:prstGeom>
          <a:noFill/>
          <a:ln>
            <a:noFill/>
          </a:ln>
          <a:effectLst/>
        </p:spPr>
        <p:txBody>
          <a:bodyPr>
            <a:spAutoFit/>
          </a:bodyPr>
          <a:lstStyle/>
          <a:p>
            <a:pPr>
              <a:spcBef>
                <a:spcPct val="50000"/>
              </a:spcBef>
              <a:buFont typeface="Wingdings" pitchFamily="2" charset="2"/>
              <a:buNone/>
              <a:defRPr/>
            </a:pPr>
            <a:r>
              <a:rPr lang="en-US" altLang="en-US" sz="2000">
                <a:solidFill>
                  <a:schemeClr val="tx1"/>
                </a:solidFill>
                <a:latin typeface="Arial" panose="020B0604020202020204" pitchFamily="34" charset="0"/>
              </a:rPr>
              <a:t>The following supplements, though actively promoted by health food stores, lack sufficient evidence of safety and efficacy:  </a:t>
            </a:r>
          </a:p>
          <a:p>
            <a:pPr>
              <a:lnSpc>
                <a:spcPct val="25000"/>
              </a:lnSpc>
              <a:spcBef>
                <a:spcPct val="50000"/>
              </a:spcBef>
              <a:buFont typeface="Wingdings" pitchFamily="2" charset="2"/>
              <a:buNone/>
              <a:defRPr/>
            </a:pPr>
            <a:endParaRPr lang="en-US" altLang="en-US" sz="2000">
              <a:solidFill>
                <a:schemeClr val="tx1"/>
              </a:solidFill>
              <a:latin typeface="Arial" panose="020B0604020202020204" pitchFamily="34" charset="0"/>
            </a:endParaRPr>
          </a:p>
          <a:p>
            <a:pPr lvl="3">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Chromium</a:t>
            </a:r>
          </a:p>
          <a:p>
            <a:pPr lvl="3">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Coenzyme Q-10</a:t>
            </a:r>
          </a:p>
          <a:p>
            <a:pPr lvl="3">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DHEA (dehydroepiandrosterone)</a:t>
            </a:r>
          </a:p>
          <a:p>
            <a:pPr lvl="3">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Melatonin</a:t>
            </a:r>
          </a:p>
          <a:p>
            <a:pPr lvl="3">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Shark Cartilage</a:t>
            </a:r>
          </a:p>
          <a:p>
            <a:pPr lvl="3">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Zinc</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9748" name="Text Box 4">
            <a:extLst>
              <a:ext uri="{FF2B5EF4-FFF2-40B4-BE49-F238E27FC236}">
                <a16:creationId xmlns:a16="http://schemas.microsoft.com/office/drawing/2014/main" id="{F52D7E9D-D45D-9B9F-D132-018D358E13F4}"/>
              </a:ext>
            </a:extLst>
          </p:cNvPr>
          <p:cNvSpPr txBox="1">
            <a:spLocks noChangeArrowheads="1"/>
          </p:cNvSpPr>
          <p:nvPr/>
        </p:nvSpPr>
        <p:spPr bwMode="auto">
          <a:xfrm>
            <a:off x="2743200" y="1295400"/>
            <a:ext cx="6096000" cy="4108450"/>
          </a:xfrm>
          <a:prstGeom prst="rect">
            <a:avLst/>
          </a:prstGeom>
          <a:noFill/>
          <a:ln>
            <a:noFill/>
          </a:ln>
          <a:effectLst/>
        </p:spPr>
        <p:txBody>
          <a:bodyPr>
            <a:spAutoFit/>
          </a:bodyPr>
          <a:lstStyle/>
          <a:p>
            <a:pPr>
              <a:spcBef>
                <a:spcPct val="50000"/>
              </a:spcBef>
              <a:buFont typeface="Wingdings" pitchFamily="2" charset="2"/>
              <a:buNone/>
              <a:defRPr/>
            </a:pPr>
            <a:r>
              <a:rPr lang="en-US" altLang="en-US" sz="2400">
                <a:solidFill>
                  <a:schemeClr val="tx1"/>
                </a:solidFill>
                <a:latin typeface="Arial" panose="020B0604020202020204" pitchFamily="34" charset="0"/>
              </a:rPr>
              <a:t>These disclaimers aside, the use of dietary supplements as a way to prevent disease is becoming increasingly respectable.  This hopeful idea has even spawned a new field called </a:t>
            </a:r>
            <a:r>
              <a:rPr lang="en-US" altLang="en-US" sz="2400" b="1">
                <a:effectLst>
                  <a:outerShdw blurRad="38100" dist="38100" dir="2700000" algn="tl">
                    <a:srgbClr val="C0C0C0"/>
                  </a:outerShdw>
                </a:effectLst>
                <a:latin typeface="Arial" panose="020B0604020202020204" pitchFamily="34" charset="0"/>
              </a:rPr>
              <a:t>nutriceuticals</a:t>
            </a:r>
            <a:r>
              <a:rPr lang="en-US" altLang="en-US" sz="2400">
                <a:solidFill>
                  <a:schemeClr val="tx1"/>
                </a:solidFill>
                <a:latin typeface="Arial" panose="020B0604020202020204" pitchFamily="34" charset="0"/>
              </a:rPr>
              <a:t>.  The working assumption is that certain foods contain substances that can prevent heart disease and cancer, for example, and that these substances can be isolated, purified, and packaged into an easily available form, like a pill.             </a:t>
            </a:r>
            <a:endParaRPr lang="en-US" altLang="en-US" sz="2400">
              <a:solidFill>
                <a:schemeClr val="tx2"/>
              </a:solidFill>
              <a:latin typeface="Arial" panose="020B0604020202020204" pitchFamily="34" charset="0"/>
            </a:endParaRPr>
          </a:p>
        </p:txBody>
      </p:sp>
      <p:sp>
        <p:nvSpPr>
          <p:cNvPr id="799749" name="Text Box 5">
            <a:extLst>
              <a:ext uri="{FF2B5EF4-FFF2-40B4-BE49-F238E27FC236}">
                <a16:creationId xmlns:a16="http://schemas.microsoft.com/office/drawing/2014/main" id="{7DAAD17F-D0C3-062E-37BB-B320207C5683}"/>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Diets &amp; Nutritional Supplements</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0772" name="Text Box 4">
            <a:extLst>
              <a:ext uri="{FF2B5EF4-FFF2-40B4-BE49-F238E27FC236}">
                <a16:creationId xmlns:a16="http://schemas.microsoft.com/office/drawing/2014/main" id="{AA8E2B6A-B3F9-5393-7DC2-0DD48E2837AB}"/>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Diets &amp; Nutritional Supplements</a:t>
            </a:r>
          </a:p>
        </p:txBody>
      </p:sp>
      <p:sp>
        <p:nvSpPr>
          <p:cNvPr id="800773" name="Text Box 5">
            <a:extLst>
              <a:ext uri="{FF2B5EF4-FFF2-40B4-BE49-F238E27FC236}">
                <a16:creationId xmlns:a16="http://schemas.microsoft.com/office/drawing/2014/main" id="{DF1A4C16-523B-D169-ED2B-B23D515D1D1E}"/>
              </a:ext>
            </a:extLst>
          </p:cNvPr>
          <p:cNvSpPr txBox="1">
            <a:spLocks noChangeArrowheads="1"/>
          </p:cNvSpPr>
          <p:nvPr/>
        </p:nvSpPr>
        <p:spPr bwMode="auto">
          <a:xfrm>
            <a:off x="2667000" y="304800"/>
            <a:ext cx="60960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Are Alternative Diets and Supplements Safe?</a:t>
            </a:r>
          </a:p>
        </p:txBody>
      </p:sp>
      <p:sp>
        <p:nvSpPr>
          <p:cNvPr id="291843" name="Text Box 6">
            <a:extLst>
              <a:ext uri="{FF2B5EF4-FFF2-40B4-BE49-F238E27FC236}">
                <a16:creationId xmlns:a16="http://schemas.microsoft.com/office/drawing/2014/main" id="{2A79BF78-6A56-A2DC-22E2-8BAF6B65E7B9}"/>
              </a:ext>
            </a:extLst>
          </p:cNvPr>
          <p:cNvSpPr txBox="1">
            <a:spLocks noChangeArrowheads="1"/>
          </p:cNvSpPr>
          <p:nvPr/>
        </p:nvSpPr>
        <p:spPr bwMode="auto">
          <a:xfrm>
            <a:off x="2743200" y="1600200"/>
            <a:ext cx="5943600"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800"/>
              <a:t>This is a difficult question to answer simply.  It depends on what sort of dietary regimen a person follows and whether the intent is to prevent or treat disease.  A potentially dangerous scenario occurs when a patient with a life-threatening disease like cancer decides to forgo standard treatment in favor of dietary therapy alone.  Some alternative diets can pose direct health threats, even in persons without disease.  For example, fasting for too long can have obvious negative consequences, and some dietary regimens (e.g., macrobiotics) can endanger your health by eliminating essential amino acids, vitamins, and minerals from the diet.  As already mentioned, megadoses of vitamins and other nutrients can be damaging.  And some supplements (e.g., the hormones melatonin and DHEA) may cause adverse health effects in the long-term.</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6" name="Text Box 4">
            <a:extLst>
              <a:ext uri="{FF2B5EF4-FFF2-40B4-BE49-F238E27FC236}">
                <a16:creationId xmlns:a16="http://schemas.microsoft.com/office/drawing/2014/main" id="{0879EA91-7333-CCE2-DB34-A9CECE41C0E1}"/>
              </a:ext>
            </a:extLst>
          </p:cNvPr>
          <p:cNvSpPr txBox="1">
            <a:spLocks noChangeArrowheads="1"/>
          </p:cNvSpPr>
          <p:nvPr/>
        </p:nvSpPr>
        <p:spPr bwMode="auto">
          <a:xfrm>
            <a:off x="4114800" y="304800"/>
            <a:ext cx="4800600" cy="13112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Herbs &amp; Botanicals</a:t>
            </a:r>
          </a:p>
        </p:txBody>
      </p:sp>
      <p:sp>
        <p:nvSpPr>
          <p:cNvPr id="292866" name="Text Box 7">
            <a:extLst>
              <a:ext uri="{FF2B5EF4-FFF2-40B4-BE49-F238E27FC236}">
                <a16:creationId xmlns:a16="http://schemas.microsoft.com/office/drawing/2014/main" id="{E0DE0AD0-BA81-55AE-DA50-2669009E377B}"/>
              </a:ext>
            </a:extLst>
          </p:cNvPr>
          <p:cNvSpPr txBox="1">
            <a:spLocks noChangeArrowheads="1"/>
          </p:cNvSpPr>
          <p:nvPr/>
        </p:nvSpPr>
        <p:spPr bwMode="auto">
          <a:xfrm>
            <a:off x="2743200" y="1981200"/>
            <a:ext cx="60960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About a quarter of all prescription drugs are derived from plants.  In some parts of the world, herbal remedies constitute the principal form of treatment.  As noted in Lesson 2, the medicinal use of plants is an important component of traditional Chinese medicine, Ayurveda, and naturopathy.  Other terms synonymous with herbal medicine include “botanical medicine” and “phytomedicine”.           </a:t>
            </a:r>
          </a:p>
        </p:txBody>
      </p:sp>
      <p:pic>
        <p:nvPicPr>
          <p:cNvPr id="292867" name="Picture 8">
            <a:extLst>
              <a:ext uri="{FF2B5EF4-FFF2-40B4-BE49-F238E27FC236}">
                <a16:creationId xmlns:a16="http://schemas.microsoft.com/office/drawing/2014/main" id="{54D17B12-EBEF-4CAE-E9DD-6E2BD6E74C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28600"/>
            <a:ext cx="19812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820" name="Text Box 4">
            <a:extLst>
              <a:ext uri="{FF2B5EF4-FFF2-40B4-BE49-F238E27FC236}">
                <a16:creationId xmlns:a16="http://schemas.microsoft.com/office/drawing/2014/main" id="{A69B9034-DA78-E370-27C3-3E13119BDD17}"/>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Herbs &amp; Botanicals</a:t>
            </a:r>
          </a:p>
        </p:txBody>
      </p:sp>
      <p:sp>
        <p:nvSpPr>
          <p:cNvPr id="802821" name="Text Box 5">
            <a:extLst>
              <a:ext uri="{FF2B5EF4-FFF2-40B4-BE49-F238E27FC236}">
                <a16:creationId xmlns:a16="http://schemas.microsoft.com/office/drawing/2014/main" id="{BBCE0518-6CAE-A169-48D2-0F04DFDD81FC}"/>
              </a:ext>
            </a:extLst>
          </p:cNvPr>
          <p:cNvSpPr txBox="1">
            <a:spLocks noChangeArrowheads="1"/>
          </p:cNvSpPr>
          <p:nvPr/>
        </p:nvSpPr>
        <p:spPr bwMode="auto">
          <a:xfrm>
            <a:off x="2743200" y="990600"/>
            <a:ext cx="6096000" cy="5114925"/>
          </a:xfrm>
          <a:prstGeom prst="rect">
            <a:avLst/>
          </a:prstGeom>
          <a:noFill/>
          <a:ln>
            <a:noFill/>
          </a:ln>
          <a:effectLst/>
        </p:spPr>
        <p:txBody>
          <a:bodyPr>
            <a:spAutoFit/>
          </a:bodyPr>
          <a:lstStyle/>
          <a:p>
            <a:pPr>
              <a:spcBef>
                <a:spcPct val="50000"/>
              </a:spcBef>
              <a:defRPr/>
            </a:pPr>
            <a:r>
              <a:rPr lang="en-US" altLang="en-US">
                <a:solidFill>
                  <a:schemeClr val="tx1"/>
                </a:solidFill>
                <a:latin typeface="Arial" panose="020B0604020202020204" pitchFamily="34" charset="0"/>
              </a:rPr>
              <a:t>Herbal remedies are made from the leaves, flowers, fruits, or whole parts of plants.</a:t>
            </a:r>
          </a:p>
          <a:p>
            <a:pPr>
              <a:spcBef>
                <a:spcPct val="50000"/>
              </a:spcBef>
              <a:defRPr/>
            </a:pPr>
            <a:r>
              <a:rPr lang="en-US" altLang="en-US" sz="2200" b="1">
                <a:effectLst>
                  <a:outerShdw blurRad="38100" dist="38100" dir="2700000" algn="tl">
                    <a:srgbClr val="C0C0C0"/>
                  </a:outerShdw>
                </a:effectLst>
                <a:latin typeface="Arial" panose="020B0604020202020204" pitchFamily="34" charset="0"/>
              </a:rPr>
              <a:t>Teas, Infusions, &amp; Decoctions</a:t>
            </a:r>
          </a:p>
          <a:p>
            <a:pPr lvl="3">
              <a:spcBef>
                <a:spcPct val="50000"/>
              </a:spcBef>
              <a:defRPr/>
            </a:pPr>
            <a:r>
              <a:rPr lang="en-US" altLang="en-US">
                <a:solidFill>
                  <a:schemeClr val="tx1"/>
                </a:solidFill>
                <a:latin typeface="Arial" panose="020B0604020202020204" pitchFamily="34" charset="0"/>
              </a:rPr>
              <a:t>Teas are made by steeping an herb in water; a particularly strong solution (longer steeping) is called an infusion.  Boiling creates a decoction.</a:t>
            </a:r>
          </a:p>
          <a:p>
            <a:pPr>
              <a:lnSpc>
                <a:spcPct val="50000"/>
              </a:lnSpc>
              <a:defRPr/>
            </a:pPr>
            <a:endParaRPr lang="en-US" altLang="en-US" sz="2000" b="1">
              <a:effectLst>
                <a:outerShdw blurRad="38100" dist="38100" dir="2700000" algn="tl">
                  <a:srgbClr val="C0C0C0"/>
                </a:outerShdw>
              </a:effectLst>
              <a:latin typeface="Arial" panose="020B0604020202020204" pitchFamily="34" charset="0"/>
            </a:endParaRPr>
          </a:p>
          <a:p>
            <a:pPr>
              <a:spcBef>
                <a:spcPct val="50000"/>
              </a:spcBef>
              <a:defRPr/>
            </a:pPr>
            <a:r>
              <a:rPr lang="en-US" altLang="en-US" sz="2200" b="1">
                <a:effectLst>
                  <a:outerShdw blurRad="38100" dist="38100" dir="2700000" algn="tl">
                    <a:srgbClr val="C0C0C0"/>
                  </a:outerShdw>
                </a:effectLst>
                <a:latin typeface="Arial" panose="020B0604020202020204" pitchFamily="34" charset="0"/>
              </a:rPr>
              <a:t>Tinctures</a:t>
            </a:r>
          </a:p>
          <a:p>
            <a:pPr lvl="3">
              <a:spcBef>
                <a:spcPct val="50000"/>
              </a:spcBef>
              <a:defRPr/>
            </a:pPr>
            <a:r>
              <a:rPr lang="en-US" altLang="en-US">
                <a:solidFill>
                  <a:schemeClr val="tx1"/>
                </a:solidFill>
                <a:latin typeface="Arial" panose="020B0604020202020204" pitchFamily="34" charset="0"/>
              </a:rPr>
              <a:t>Tinctures are produced by soaking herbs in alcohol or glycerin and then straining the solution.</a:t>
            </a:r>
          </a:p>
          <a:p>
            <a:pPr>
              <a:lnSpc>
                <a:spcPct val="50000"/>
              </a:lnSpc>
              <a:spcBef>
                <a:spcPct val="50000"/>
              </a:spcBef>
              <a:defRPr/>
            </a:pPr>
            <a:endParaRPr lang="en-US" altLang="en-US" sz="2000" b="1">
              <a:effectLst>
                <a:outerShdw blurRad="38100" dist="38100" dir="2700000" algn="tl">
                  <a:srgbClr val="C0C0C0"/>
                </a:outerShdw>
              </a:effectLst>
              <a:latin typeface="Arial" panose="020B0604020202020204" pitchFamily="34" charset="0"/>
            </a:endParaRPr>
          </a:p>
          <a:p>
            <a:pPr>
              <a:spcBef>
                <a:spcPct val="50000"/>
              </a:spcBef>
              <a:defRPr/>
            </a:pPr>
            <a:r>
              <a:rPr lang="en-US" altLang="en-US" sz="2200" b="1">
                <a:effectLst>
                  <a:outerShdw blurRad="38100" dist="38100" dir="2700000" algn="tl">
                    <a:srgbClr val="C0C0C0"/>
                  </a:outerShdw>
                </a:effectLst>
                <a:latin typeface="Arial" panose="020B0604020202020204" pitchFamily="34" charset="0"/>
              </a:rPr>
              <a:t>Extracts</a:t>
            </a:r>
          </a:p>
          <a:p>
            <a:pPr lvl="3">
              <a:spcBef>
                <a:spcPct val="50000"/>
              </a:spcBef>
              <a:defRPr/>
            </a:pPr>
            <a:r>
              <a:rPr lang="en-US" altLang="en-US">
                <a:solidFill>
                  <a:schemeClr val="tx1"/>
                </a:solidFill>
                <a:latin typeface="Arial" panose="020B0604020202020204" pitchFamily="34" charset="0"/>
              </a:rPr>
              <a:t>Distilling out some of the solvent from a tincture results in a concentrated extract.  A “standardized extract” is supposed to contain an exact amount of active substance per dose.</a:t>
            </a:r>
            <a:endParaRPr lang="en-US" altLang="en-US" sz="2000">
              <a:solidFill>
                <a:schemeClr val="tx1"/>
              </a:solidFill>
              <a:latin typeface="Arial" panose="020B0604020202020204" pitchFamily="34" charset="0"/>
            </a:endParaRPr>
          </a:p>
        </p:txBody>
      </p:sp>
      <p:sp>
        <p:nvSpPr>
          <p:cNvPr id="802822" name="Rectangle 6">
            <a:extLst>
              <a:ext uri="{FF2B5EF4-FFF2-40B4-BE49-F238E27FC236}">
                <a16:creationId xmlns:a16="http://schemas.microsoft.com/office/drawing/2014/main" id="{825D2D37-FDEA-3EEC-3914-B7960BB96418}"/>
              </a:ext>
            </a:extLst>
          </p:cNvPr>
          <p:cNvSpPr>
            <a:spLocks noChangeArrowheads="1"/>
          </p:cNvSpPr>
          <p:nvPr/>
        </p:nvSpPr>
        <p:spPr bwMode="auto">
          <a:xfrm>
            <a:off x="2514600" y="228600"/>
            <a:ext cx="6324600" cy="6096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Preparation of Herbal Remedies</a:t>
            </a:r>
          </a:p>
        </p:txBody>
      </p:sp>
      <p:pic>
        <p:nvPicPr>
          <p:cNvPr id="293892" name="Picture 7">
            <a:extLst>
              <a:ext uri="{FF2B5EF4-FFF2-40B4-BE49-F238E27FC236}">
                <a16:creationId xmlns:a16="http://schemas.microsoft.com/office/drawing/2014/main" id="{23D6BDA5-B524-0768-C2F0-E6E6C80218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133600"/>
            <a:ext cx="838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3893" name="Picture 8">
            <a:extLst>
              <a:ext uri="{FF2B5EF4-FFF2-40B4-BE49-F238E27FC236}">
                <a16:creationId xmlns:a16="http://schemas.microsoft.com/office/drawing/2014/main" id="{3B49C902-8130-DE5E-3568-FC09CEDC43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3581400"/>
            <a:ext cx="838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3894" name="Picture 9">
            <a:extLst>
              <a:ext uri="{FF2B5EF4-FFF2-40B4-BE49-F238E27FC236}">
                <a16:creationId xmlns:a16="http://schemas.microsoft.com/office/drawing/2014/main" id="{BC1FDF39-FC77-1A82-5CE1-E29C0F4A19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5105400"/>
            <a:ext cx="7715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844" name="Text Box 4">
            <a:extLst>
              <a:ext uri="{FF2B5EF4-FFF2-40B4-BE49-F238E27FC236}">
                <a16:creationId xmlns:a16="http://schemas.microsoft.com/office/drawing/2014/main" id="{A232F3BD-CD85-3FF4-EC91-4E628DE62393}"/>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Herbs &amp; Botanicals</a:t>
            </a:r>
          </a:p>
        </p:txBody>
      </p:sp>
      <p:sp>
        <p:nvSpPr>
          <p:cNvPr id="803845" name="Text Box 5">
            <a:extLst>
              <a:ext uri="{FF2B5EF4-FFF2-40B4-BE49-F238E27FC236}">
                <a16:creationId xmlns:a16="http://schemas.microsoft.com/office/drawing/2014/main" id="{23AA00D3-E278-B91A-14E8-D4CE61B83BFF}"/>
              </a:ext>
            </a:extLst>
          </p:cNvPr>
          <p:cNvSpPr txBox="1">
            <a:spLocks noChangeArrowheads="1"/>
          </p:cNvSpPr>
          <p:nvPr/>
        </p:nvSpPr>
        <p:spPr bwMode="auto">
          <a:xfrm>
            <a:off x="2819400" y="685800"/>
            <a:ext cx="6172200" cy="5154613"/>
          </a:xfrm>
          <a:prstGeom prst="rect">
            <a:avLst/>
          </a:prstGeom>
          <a:noFill/>
          <a:ln>
            <a:noFill/>
          </a:ln>
          <a:effectLst/>
        </p:spPr>
        <p:txBody>
          <a:bodyPr>
            <a:spAutoFit/>
          </a:bodyPr>
          <a:lstStyle/>
          <a:p>
            <a:pPr>
              <a:spcBef>
                <a:spcPct val="50000"/>
              </a:spcBef>
              <a:defRPr/>
            </a:pPr>
            <a:r>
              <a:rPr lang="en-US" altLang="en-US" sz="2400" b="1">
                <a:effectLst>
                  <a:outerShdw blurRad="38100" dist="38100" dir="2700000" algn="tl">
                    <a:srgbClr val="C0C0C0"/>
                  </a:outerShdw>
                </a:effectLst>
                <a:latin typeface="Arial" panose="020B0604020202020204" pitchFamily="34" charset="0"/>
              </a:rPr>
              <a:t>Tablets &amp; Capsules</a:t>
            </a:r>
            <a:endParaRPr lang="en-US" altLang="en-US">
              <a:solidFill>
                <a:schemeClr val="tx2"/>
              </a:solidFill>
              <a:latin typeface="Arial" panose="020B0604020202020204" pitchFamily="34" charset="0"/>
            </a:endParaRPr>
          </a:p>
          <a:p>
            <a:pPr lvl="3">
              <a:lnSpc>
                <a:spcPct val="50000"/>
              </a:lnSpc>
              <a:defRPr/>
            </a:pPr>
            <a:endParaRPr lang="en-US" altLang="en-US">
              <a:solidFill>
                <a:schemeClr val="tx2"/>
              </a:solidFill>
              <a:latin typeface="Arial" panose="020B0604020202020204" pitchFamily="34" charset="0"/>
            </a:endParaRPr>
          </a:p>
          <a:p>
            <a:pPr lvl="3">
              <a:spcBef>
                <a:spcPct val="50000"/>
              </a:spcBef>
              <a:defRPr/>
            </a:pPr>
            <a:r>
              <a:rPr lang="en-US" altLang="en-US">
                <a:solidFill>
                  <a:schemeClr val="tx2"/>
                </a:solidFill>
                <a:latin typeface="Arial" panose="020B0604020202020204" pitchFamily="34" charset="0"/>
              </a:rPr>
              <a:t>Herbal extracts are dried, powdered, and shaped into pills or placed into capsules.  These are probably the forms of herbal medicine most commonly found in health food stores.</a:t>
            </a:r>
            <a:endParaRPr lang="en-US" altLang="en-US" sz="2400" b="1">
              <a:effectLst>
                <a:outerShdw blurRad="38100" dist="38100" dir="2700000" algn="tl">
                  <a:srgbClr val="C0C0C0"/>
                </a:outerShdw>
              </a:effectLst>
              <a:latin typeface="Arial" panose="020B0604020202020204" pitchFamily="34" charset="0"/>
            </a:endParaRPr>
          </a:p>
          <a:p>
            <a:pPr>
              <a:lnSpc>
                <a:spcPct val="50000"/>
              </a:lnSpc>
              <a:spcBef>
                <a:spcPct val="50000"/>
              </a:spcBef>
              <a:defRPr/>
            </a:pPr>
            <a:endParaRPr lang="en-US" altLang="en-US" sz="2400" b="1">
              <a:effectLst>
                <a:outerShdw blurRad="38100" dist="38100" dir="2700000" algn="tl">
                  <a:srgbClr val="C0C0C0"/>
                </a:outerShdw>
              </a:effectLst>
              <a:latin typeface="Arial" panose="020B0604020202020204" pitchFamily="34" charset="0"/>
            </a:endParaRPr>
          </a:p>
          <a:p>
            <a:pPr>
              <a:spcBef>
                <a:spcPct val="50000"/>
              </a:spcBef>
              <a:defRPr/>
            </a:pPr>
            <a:r>
              <a:rPr lang="en-US" altLang="en-US" sz="2400" b="1">
                <a:effectLst>
                  <a:outerShdw blurRad="38100" dist="38100" dir="2700000" algn="tl">
                    <a:srgbClr val="C0C0C0"/>
                  </a:outerShdw>
                </a:effectLst>
                <a:latin typeface="Arial" panose="020B0604020202020204" pitchFamily="34" charset="0"/>
              </a:rPr>
              <a:t>Injections</a:t>
            </a:r>
          </a:p>
          <a:p>
            <a:pPr lvl="3">
              <a:lnSpc>
                <a:spcPct val="50000"/>
              </a:lnSpc>
              <a:defRPr/>
            </a:pPr>
            <a:endParaRPr lang="en-US" altLang="en-US">
              <a:solidFill>
                <a:schemeClr val="tx2"/>
              </a:solidFill>
              <a:latin typeface="Arial" panose="020B0604020202020204" pitchFamily="34" charset="0"/>
            </a:endParaRPr>
          </a:p>
          <a:p>
            <a:pPr lvl="3">
              <a:spcBef>
                <a:spcPct val="50000"/>
              </a:spcBef>
              <a:defRPr/>
            </a:pPr>
            <a:r>
              <a:rPr lang="en-US" altLang="en-US">
                <a:solidFill>
                  <a:schemeClr val="tx2"/>
                </a:solidFill>
                <a:latin typeface="Arial" panose="020B0604020202020204" pitchFamily="34" charset="0"/>
              </a:rPr>
              <a:t>A herbal solution may be injected directly into the patient, but this is relatively uncommon.</a:t>
            </a:r>
          </a:p>
          <a:p>
            <a:pPr lvl="3">
              <a:spcBef>
                <a:spcPct val="50000"/>
              </a:spcBef>
              <a:defRPr/>
            </a:pPr>
            <a:endParaRPr lang="en-US" altLang="en-US" sz="2400" b="1">
              <a:effectLst>
                <a:outerShdw blurRad="38100" dist="38100" dir="2700000" algn="tl">
                  <a:srgbClr val="C0C0C0"/>
                </a:outerShdw>
              </a:effectLst>
              <a:latin typeface="Arial" panose="020B0604020202020204" pitchFamily="34" charset="0"/>
            </a:endParaRPr>
          </a:p>
          <a:p>
            <a:pPr>
              <a:spcBef>
                <a:spcPct val="50000"/>
              </a:spcBef>
              <a:defRPr/>
            </a:pPr>
            <a:r>
              <a:rPr lang="en-US" altLang="en-US" sz="2400" b="1">
                <a:effectLst>
                  <a:outerShdw blurRad="38100" dist="38100" dir="2700000" algn="tl">
                    <a:srgbClr val="C0C0C0"/>
                  </a:outerShdw>
                </a:effectLst>
                <a:latin typeface="Arial" panose="020B0604020202020204" pitchFamily="34" charset="0"/>
              </a:rPr>
              <a:t>Oils, Creams, Ointments, &amp; Salves</a:t>
            </a:r>
          </a:p>
          <a:p>
            <a:pPr lvl="3">
              <a:spcBef>
                <a:spcPct val="50000"/>
              </a:spcBef>
              <a:defRPr/>
            </a:pPr>
            <a:endParaRPr lang="en-US" altLang="en-US">
              <a:solidFill>
                <a:schemeClr val="tx2"/>
              </a:solidFill>
              <a:latin typeface="Arial" panose="020B0604020202020204" pitchFamily="34" charset="0"/>
            </a:endParaRPr>
          </a:p>
          <a:p>
            <a:pPr lvl="3">
              <a:spcBef>
                <a:spcPct val="50000"/>
              </a:spcBef>
              <a:defRPr/>
            </a:pPr>
            <a:r>
              <a:rPr lang="en-US" altLang="en-US">
                <a:solidFill>
                  <a:schemeClr val="tx2"/>
                </a:solidFill>
                <a:latin typeface="Arial" panose="020B0604020202020204" pitchFamily="34" charset="0"/>
              </a:rPr>
              <a:t>These are used for topical applications.</a:t>
            </a:r>
            <a:endParaRPr lang="en-US" altLang="en-US" sz="2000">
              <a:solidFill>
                <a:schemeClr val="tx2"/>
              </a:solidFill>
              <a:latin typeface="Arial" panose="020B0604020202020204" pitchFamily="34" charset="0"/>
            </a:endParaRPr>
          </a:p>
        </p:txBody>
      </p:sp>
      <p:pic>
        <p:nvPicPr>
          <p:cNvPr id="294915" name="Picture 8">
            <a:extLst>
              <a:ext uri="{FF2B5EF4-FFF2-40B4-BE49-F238E27FC236}">
                <a16:creationId xmlns:a16="http://schemas.microsoft.com/office/drawing/2014/main" id="{30C494F7-E81D-5A3C-CA0C-F23552CA2E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295400"/>
            <a:ext cx="102393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4916" name="Picture 9">
            <a:extLst>
              <a:ext uri="{FF2B5EF4-FFF2-40B4-BE49-F238E27FC236}">
                <a16:creationId xmlns:a16="http://schemas.microsoft.com/office/drawing/2014/main" id="{26FB73A5-1372-F5EC-E4A8-6334BA9D3D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3429000"/>
            <a:ext cx="11430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4917" name="Picture 10">
            <a:extLst>
              <a:ext uri="{FF2B5EF4-FFF2-40B4-BE49-F238E27FC236}">
                <a16:creationId xmlns:a16="http://schemas.microsoft.com/office/drawing/2014/main" id="{F13978A6-EFCD-3056-EF75-388BBDEEBF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5257800"/>
            <a:ext cx="9906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8" name="Text Box 4">
            <a:extLst>
              <a:ext uri="{FF2B5EF4-FFF2-40B4-BE49-F238E27FC236}">
                <a16:creationId xmlns:a16="http://schemas.microsoft.com/office/drawing/2014/main" id="{C51AB3F1-1527-8F74-ECD0-FD16A40A421A}"/>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Herbs &amp; Botanicals</a:t>
            </a:r>
          </a:p>
        </p:txBody>
      </p:sp>
      <p:sp>
        <p:nvSpPr>
          <p:cNvPr id="804869" name="Text Box 5">
            <a:extLst>
              <a:ext uri="{FF2B5EF4-FFF2-40B4-BE49-F238E27FC236}">
                <a16:creationId xmlns:a16="http://schemas.microsoft.com/office/drawing/2014/main" id="{C88E30CD-1FB4-0D6F-F6F7-5212526F39EF}"/>
              </a:ext>
            </a:extLst>
          </p:cNvPr>
          <p:cNvSpPr txBox="1">
            <a:spLocks noChangeArrowheads="1"/>
          </p:cNvSpPr>
          <p:nvPr/>
        </p:nvSpPr>
        <p:spPr bwMode="auto">
          <a:xfrm>
            <a:off x="2743200" y="228600"/>
            <a:ext cx="6096000" cy="1036638"/>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Are </a:t>
            </a:r>
            <a:r>
              <a:rPr lang="en-US" altLang="en-US" sz="3200" b="1">
                <a:effectLst>
                  <a:outerShdw blurRad="38100" dist="38100" dir="2700000" algn="tl">
                    <a:srgbClr val="C0C0C0"/>
                  </a:outerShdw>
                </a:effectLst>
                <a:latin typeface="Arial" panose="020B0604020202020204" pitchFamily="34" charset="0"/>
              </a:rPr>
              <a:t>Herbal</a:t>
            </a:r>
            <a:r>
              <a:rPr lang="en-US" altLang="en-US" sz="3000" b="1">
                <a:effectLst>
                  <a:outerShdw blurRad="38100" dist="38100" dir="2700000" algn="tl">
                    <a:srgbClr val="C0C0C0"/>
                  </a:outerShdw>
                </a:effectLst>
                <a:latin typeface="Arial" panose="020B0604020202020204" pitchFamily="34" charset="0"/>
              </a:rPr>
              <a:t> Remedies Safe and Effective?</a:t>
            </a:r>
          </a:p>
        </p:txBody>
      </p:sp>
      <p:sp>
        <p:nvSpPr>
          <p:cNvPr id="295939" name="Text Box 6">
            <a:extLst>
              <a:ext uri="{FF2B5EF4-FFF2-40B4-BE49-F238E27FC236}">
                <a16:creationId xmlns:a16="http://schemas.microsoft.com/office/drawing/2014/main" id="{BA6606B1-C30D-55F7-A594-79E854CBDB66}"/>
              </a:ext>
            </a:extLst>
          </p:cNvPr>
          <p:cNvSpPr txBox="1">
            <a:spLocks noChangeArrowheads="1"/>
          </p:cNvSpPr>
          <p:nvPr/>
        </p:nvSpPr>
        <p:spPr bwMode="auto">
          <a:xfrm>
            <a:off x="2743200" y="1295400"/>
            <a:ext cx="6096000"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200"/>
              <a:t>Subsequent lessons will be devoted to answering this question in detail.  Unlike the first six lessons of this course, which are intended as a non-critical overview of CAM, the remaining four lessons will provide an evidence-based perspective on herbal medicine.  But for now, a few cautionary comments are offered:</a:t>
            </a:r>
          </a:p>
        </p:txBody>
      </p:sp>
      <p:sp>
        <p:nvSpPr>
          <p:cNvPr id="295940" name="Rectangle 14">
            <a:extLst>
              <a:ext uri="{FF2B5EF4-FFF2-40B4-BE49-F238E27FC236}">
                <a16:creationId xmlns:a16="http://schemas.microsoft.com/office/drawing/2014/main" id="{8FB1522C-A889-3747-D9CC-E4E42C440B50}"/>
              </a:ext>
            </a:extLst>
          </p:cNvPr>
          <p:cNvSpPr>
            <a:spLocks noGrp="1" noChangeArrowheads="1"/>
          </p:cNvSpPr>
          <p:nvPr>
            <p:ph type="body" idx="1"/>
          </p:nvPr>
        </p:nvSpPr>
        <p:spPr>
          <a:xfrm>
            <a:off x="2743200" y="4343400"/>
            <a:ext cx="6096000" cy="1600200"/>
          </a:xfrm>
        </p:spPr>
        <p:txBody>
          <a:bodyPr/>
          <a:lstStyle/>
          <a:p>
            <a:pPr>
              <a:spcBef>
                <a:spcPct val="50000"/>
              </a:spcBef>
              <a:buFontTx/>
              <a:buBlip>
                <a:blip r:embed="rId2"/>
              </a:buBlip>
            </a:pPr>
            <a:r>
              <a:rPr lang="en-US" altLang="en-US" sz="2200">
                <a:solidFill>
                  <a:schemeClr val="tx2"/>
                </a:solidFill>
              </a:rPr>
              <a:t>Herbal remedies can have side effects like any other drug.</a:t>
            </a:r>
            <a:r>
              <a:rPr lang="en-US" altLang="en-US" sz="2200"/>
              <a:t> Herbs can have toxic effects when used alone or in combination with other herbs or prescription drugs.</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892" name="Text Box 4">
            <a:extLst>
              <a:ext uri="{FF2B5EF4-FFF2-40B4-BE49-F238E27FC236}">
                <a16:creationId xmlns:a16="http://schemas.microsoft.com/office/drawing/2014/main" id="{00AF715F-9D1A-64A2-853F-D7139D2B81D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Herbs &amp; Botanicals</a:t>
            </a:r>
          </a:p>
        </p:txBody>
      </p:sp>
      <p:sp>
        <p:nvSpPr>
          <p:cNvPr id="296962" name="Rectangle 6">
            <a:extLst>
              <a:ext uri="{FF2B5EF4-FFF2-40B4-BE49-F238E27FC236}">
                <a16:creationId xmlns:a16="http://schemas.microsoft.com/office/drawing/2014/main" id="{C795747B-7BDD-D638-06F2-9139D07CBFFA}"/>
              </a:ext>
            </a:extLst>
          </p:cNvPr>
          <p:cNvSpPr>
            <a:spLocks noChangeArrowheads="1"/>
          </p:cNvSpPr>
          <p:nvPr/>
        </p:nvSpPr>
        <p:spPr bwMode="auto">
          <a:xfrm>
            <a:off x="2743200" y="838200"/>
            <a:ext cx="60960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Blip>
                <a:blip r:embed="rId2"/>
              </a:buBlip>
            </a:pPr>
            <a:r>
              <a:rPr lang="en-US" altLang="en-US" sz="1800">
                <a:solidFill>
                  <a:schemeClr val="tx2"/>
                </a:solidFill>
              </a:rPr>
              <a:t>Herbs can be marketed without proof of safety or efficacy.</a:t>
            </a:r>
            <a:r>
              <a:rPr lang="en-US" altLang="en-US" sz="1800"/>
              <a:t>  The U.S. Government considers herbs and vitamins to be “dietary supplements”, not drugs.  As such, they are not subject to the stringent regulations that govern the production and sale of conventional pharmaceuticals.  This  means there is no quality assurance that the amount of active ingredient claimed on the label is actually present.  Nor is there any reasonable assurance that toxic contaminates are not present either.  Without industry-wide standardization, there is no hope of consistency from brand-to-brand or even from batch-to-batch.  In short, there is no way of knowing with any confidence what the herbal product really contains.                </a:t>
            </a:r>
          </a:p>
          <a:p>
            <a:pPr>
              <a:spcBef>
                <a:spcPct val="50000"/>
              </a:spcBef>
              <a:buFontTx/>
              <a:buBlip>
                <a:blip r:embed="rId2"/>
              </a:buBlip>
            </a:pPr>
            <a:r>
              <a:rPr lang="en-US" altLang="en-US" sz="1800"/>
              <a:t>Physicians should be aware of herbal use by their patients.  Herbal remedies can interact with other medications—with potentially serious consequences.  The burden rests with the doctor to ask the patient about his or her use of herbal products, including teas. </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88" name="Text Box 4">
            <a:extLst>
              <a:ext uri="{FF2B5EF4-FFF2-40B4-BE49-F238E27FC236}">
                <a16:creationId xmlns:a16="http://schemas.microsoft.com/office/drawing/2014/main" id="{FDAD7169-5AD3-CA07-00FE-B0D4647DED26}"/>
              </a:ext>
            </a:extLst>
          </p:cNvPr>
          <p:cNvSpPr txBox="1">
            <a:spLocks noChangeArrowheads="1"/>
          </p:cNvSpPr>
          <p:nvPr/>
        </p:nvSpPr>
        <p:spPr bwMode="auto">
          <a:xfrm>
            <a:off x="2743200" y="0"/>
            <a:ext cx="5943600" cy="13112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Other Biologically-Based Therapies</a:t>
            </a:r>
          </a:p>
        </p:txBody>
      </p:sp>
      <p:sp>
        <p:nvSpPr>
          <p:cNvPr id="809990" name="Text Box 6">
            <a:extLst>
              <a:ext uri="{FF2B5EF4-FFF2-40B4-BE49-F238E27FC236}">
                <a16:creationId xmlns:a16="http://schemas.microsoft.com/office/drawing/2014/main" id="{F70AB7E8-55EA-BE7A-5642-6F3EAFB722E6}"/>
              </a:ext>
            </a:extLst>
          </p:cNvPr>
          <p:cNvSpPr txBox="1">
            <a:spLocks noChangeArrowheads="1"/>
          </p:cNvSpPr>
          <p:nvPr/>
        </p:nvSpPr>
        <p:spPr bwMode="auto">
          <a:xfrm>
            <a:off x="2743200" y="1600200"/>
            <a:ext cx="6248400" cy="4313238"/>
          </a:xfrm>
          <a:prstGeom prst="rect">
            <a:avLst/>
          </a:prstGeom>
          <a:noFill/>
          <a:ln>
            <a:noFill/>
          </a:ln>
          <a:effectLst/>
        </p:spPr>
        <p:txBody>
          <a:bodyPr>
            <a:spAutoFit/>
          </a:bodyPr>
          <a:lstStyle/>
          <a:p>
            <a:pPr>
              <a:spcBef>
                <a:spcPct val="50000"/>
              </a:spcBef>
              <a:defRPr/>
            </a:pPr>
            <a:r>
              <a:rPr lang="en-US" altLang="en-US" sz="2000">
                <a:solidFill>
                  <a:schemeClr val="tx1"/>
                </a:solidFill>
                <a:latin typeface="Arial" panose="020B0604020202020204" pitchFamily="34" charset="0"/>
              </a:rPr>
              <a:t>Several other biological therapies exist that are based on unconventional explanations of human physiology and disease.  These are often promoted as cures for specific, life-threatening illnesses.  </a:t>
            </a:r>
          </a:p>
          <a:p>
            <a:pPr>
              <a:spcBef>
                <a:spcPct val="50000"/>
              </a:spcBef>
              <a:defRPr/>
            </a:pPr>
            <a:r>
              <a:rPr lang="en-US" altLang="en-US" sz="2000" b="1">
                <a:effectLst>
                  <a:outerShdw blurRad="38100" dist="38100" dir="2700000" algn="tl">
                    <a:srgbClr val="C0C0C0"/>
                  </a:outerShdw>
                </a:effectLst>
                <a:latin typeface="Arial" panose="020B0604020202020204" pitchFamily="34" charset="0"/>
              </a:rPr>
              <a:t>Apitherapy</a:t>
            </a:r>
            <a:r>
              <a:rPr lang="en-US" altLang="en-US" sz="2000">
                <a:solidFill>
                  <a:schemeClr val="tx2"/>
                </a:solidFill>
                <a:latin typeface="Arial" panose="020B0604020202020204" pitchFamily="34" charset="0"/>
              </a:rPr>
              <a:t> </a:t>
            </a:r>
            <a:r>
              <a:rPr lang="en-US" altLang="en-US" sz="1800">
                <a:solidFill>
                  <a:schemeClr val="tx1"/>
                </a:solidFill>
                <a:latin typeface="Arial" panose="020B0604020202020204" pitchFamily="34" charset="0"/>
              </a:rPr>
              <a:t>uses bee products (pollen, royal jelly,</a:t>
            </a:r>
          </a:p>
          <a:p>
            <a:pPr lvl="3">
              <a:defRPr/>
            </a:pPr>
            <a:r>
              <a:rPr lang="en-US" altLang="en-US" sz="1800">
                <a:solidFill>
                  <a:schemeClr val="tx1"/>
                </a:solidFill>
                <a:latin typeface="Arial" panose="020B0604020202020204" pitchFamily="34" charset="0"/>
              </a:rPr>
              <a:t>venom) for medicinal purposes.  Proponents of bee venom therapy apply bee stings as a treatment for rheumatoid arthritis, multiple sclerosis, and other conditions.</a:t>
            </a:r>
          </a:p>
          <a:p>
            <a:pPr lvl="3">
              <a:lnSpc>
                <a:spcPct val="50000"/>
              </a:lnSpc>
              <a:defRPr/>
            </a:pPr>
            <a:endParaRPr lang="en-US" altLang="en-US" sz="1800">
              <a:solidFill>
                <a:schemeClr val="tx1"/>
              </a:solidFill>
              <a:latin typeface="Arial" panose="020B0604020202020204" pitchFamily="34" charset="0"/>
            </a:endParaRPr>
          </a:p>
          <a:p>
            <a:pPr>
              <a:spcBef>
                <a:spcPct val="50000"/>
              </a:spcBef>
              <a:defRPr/>
            </a:pPr>
            <a:r>
              <a:rPr lang="en-US" altLang="en-US" sz="2000" b="1">
                <a:effectLst>
                  <a:outerShdw blurRad="38100" dist="38100" dir="2700000" algn="tl">
                    <a:srgbClr val="C0C0C0"/>
                  </a:outerShdw>
                </a:effectLst>
                <a:latin typeface="Arial" panose="020B0604020202020204" pitchFamily="34" charset="0"/>
              </a:rPr>
              <a:t>Aromatherapy</a:t>
            </a:r>
            <a:r>
              <a:rPr lang="en-US" altLang="en-US" sz="2000">
                <a:solidFill>
                  <a:schemeClr val="tx1"/>
                </a:solidFill>
                <a:latin typeface="Arial" panose="020B0604020202020204" pitchFamily="34" charset="0"/>
              </a:rPr>
              <a:t> </a:t>
            </a:r>
            <a:r>
              <a:rPr lang="en-US" altLang="en-US" sz="1800">
                <a:solidFill>
                  <a:schemeClr val="tx1"/>
                </a:solidFill>
                <a:latin typeface="Arial" panose="020B0604020202020204" pitchFamily="34" charset="0"/>
              </a:rPr>
              <a:t>relies on the power of scent.  Essential</a:t>
            </a:r>
          </a:p>
          <a:p>
            <a:pPr lvl="3">
              <a:spcBef>
                <a:spcPct val="10000"/>
              </a:spcBef>
              <a:defRPr/>
            </a:pPr>
            <a:r>
              <a:rPr lang="en-US" altLang="en-US" sz="1800">
                <a:solidFill>
                  <a:schemeClr val="tx1"/>
                </a:solidFill>
                <a:latin typeface="Arial" panose="020B0604020202020204" pitchFamily="34" charset="0"/>
              </a:rPr>
              <a:t>oils derived from plants are inhaled or rubbed into the skin.  Advocates believe that certain scents can prevent or alleviate disease.</a:t>
            </a:r>
          </a:p>
        </p:txBody>
      </p:sp>
      <p:pic>
        <p:nvPicPr>
          <p:cNvPr id="297987" name="Picture 9">
            <a:extLst>
              <a:ext uri="{FF2B5EF4-FFF2-40B4-BE49-F238E27FC236}">
                <a16:creationId xmlns:a16="http://schemas.microsoft.com/office/drawing/2014/main" id="{DDE47E01-81B9-58A7-128E-E1374333A9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505200"/>
            <a:ext cx="1066800"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988" name="Picture 10">
            <a:extLst>
              <a:ext uri="{FF2B5EF4-FFF2-40B4-BE49-F238E27FC236}">
                <a16:creationId xmlns:a16="http://schemas.microsoft.com/office/drawing/2014/main" id="{88484391-5B4D-FEC0-97DD-443519C132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51816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65C50729-26DB-8489-387B-3868C1F7F379}"/>
              </a:ext>
            </a:extLst>
          </p:cNvPr>
          <p:cNvSpPr>
            <a:spLocks noGrp="1" noChangeArrowheads="1"/>
          </p:cNvSpPr>
          <p:nvPr>
            <p:ph type="title"/>
          </p:nvPr>
        </p:nvSpPr>
        <p:spPr bwMode="auto">
          <a:xfrm>
            <a:off x="2743200" y="228600"/>
            <a:ext cx="6096000" cy="762000"/>
          </a:xfrm>
        </p:spPr>
        <p:txBody>
          <a:bodyPr vert="horz" wrap="square" lIns="91440" tIns="45720" rIns="91440" bIns="45720" numCol="1" anchor="t" anchorCtr="0" compatLnSpc="1">
            <a:prstTxWarp prst="textNoShape">
              <a:avLst/>
            </a:prstTxWarp>
          </a:bodyPr>
          <a:lstStyle/>
          <a:p>
            <a:pPr algn="ctr" eaLnBrk="1" hangingPunct="1">
              <a:defRPr/>
            </a:pPr>
            <a:r>
              <a:rPr lang="en-US" altLang="en-US" sz="3600" b="1">
                <a:solidFill>
                  <a:schemeClr val="accent2"/>
                </a:solidFill>
                <a:effectLst>
                  <a:outerShdw blurRad="38100" dist="38100" dir="2700000" algn="tl">
                    <a:srgbClr val="C0C0C0"/>
                  </a:outerShdw>
                </a:effectLst>
              </a:rPr>
              <a:t>Evidence-Based Medicine</a:t>
            </a:r>
          </a:p>
        </p:txBody>
      </p:sp>
      <p:sp>
        <p:nvSpPr>
          <p:cNvPr id="179202" name="Text Box 3">
            <a:extLst>
              <a:ext uri="{FF2B5EF4-FFF2-40B4-BE49-F238E27FC236}">
                <a16:creationId xmlns:a16="http://schemas.microsoft.com/office/drawing/2014/main" id="{CB094E83-E18C-5067-074A-04C44BF247C3}"/>
              </a:ext>
            </a:extLst>
          </p:cNvPr>
          <p:cNvSpPr txBox="1">
            <a:spLocks noChangeArrowheads="1"/>
          </p:cNvSpPr>
          <p:nvPr/>
        </p:nvSpPr>
        <p:spPr bwMode="auto">
          <a:xfrm>
            <a:off x="2743200" y="1295400"/>
            <a:ext cx="6096000"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Evidence-based medicine (EBM) refers to the judicious use of current best evidence in clinical decision-making.</a:t>
            </a:r>
            <a:r>
              <a:rPr lang="en-US" altLang="en-US" sz="2000" baseline="30000"/>
              <a:t>8 </a:t>
            </a:r>
            <a:r>
              <a:rPr lang="en-US" altLang="en-US" sz="2000"/>
              <a:t> In practice, this involves combining an individual’s clinical expertise with the best available external evidence from systematic research.  The randomized clinical trial remains the “gold standard” for determining whether a given treatment really works, and a systematic review of several such trials (meta-analysis) is even more convincing.  However, in the absence of randomized trials, other external evidence can be used to judge the efficacy of a treatment.  There are five positive criteria that can help verify therapeutic efficacy; that is, whether a particular CAM therapy is truly able to work as claimed.  These are sometimes called the </a:t>
            </a:r>
            <a:r>
              <a:rPr lang="en-US" altLang="en-US" sz="2000">
                <a:solidFill>
                  <a:schemeClr val="tx2"/>
                </a:solidFill>
              </a:rPr>
              <a:t>criteria of causation</a:t>
            </a:r>
            <a:r>
              <a:rPr lang="en-US" altLang="en-US" sz="2000"/>
              <a:t>.</a:t>
            </a:r>
            <a:r>
              <a:rPr lang="en-US" altLang="en-US" sz="2000" baseline="30000"/>
              <a:t>9</a:t>
            </a:r>
            <a:r>
              <a:rPr lang="en-US" altLang="en-US" sz="2000"/>
              <a:t> </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2" name="Text Box 4">
            <a:extLst>
              <a:ext uri="{FF2B5EF4-FFF2-40B4-BE49-F238E27FC236}">
                <a16:creationId xmlns:a16="http://schemas.microsoft.com/office/drawing/2014/main" id="{DC95123D-EEC9-573B-8EE8-6FFAB1B32E8D}"/>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Other Biologically-Based Therapies</a:t>
            </a:r>
          </a:p>
        </p:txBody>
      </p:sp>
      <p:sp>
        <p:nvSpPr>
          <p:cNvPr id="811013" name="Text Box 5">
            <a:extLst>
              <a:ext uri="{FF2B5EF4-FFF2-40B4-BE49-F238E27FC236}">
                <a16:creationId xmlns:a16="http://schemas.microsoft.com/office/drawing/2014/main" id="{34A3CFE2-C9D9-9D98-19EA-B5449C914D19}"/>
              </a:ext>
            </a:extLst>
          </p:cNvPr>
          <p:cNvSpPr txBox="1">
            <a:spLocks noChangeArrowheads="1"/>
          </p:cNvSpPr>
          <p:nvPr/>
        </p:nvSpPr>
        <p:spPr bwMode="auto">
          <a:xfrm>
            <a:off x="2743200" y="685800"/>
            <a:ext cx="6096000" cy="5111750"/>
          </a:xfrm>
          <a:prstGeom prst="rect">
            <a:avLst/>
          </a:prstGeom>
          <a:noFill/>
          <a:ln>
            <a:noFill/>
          </a:ln>
          <a:effectLst/>
        </p:spPr>
        <p:txBody>
          <a:bodyPr>
            <a:spAutoFit/>
          </a:bodyPr>
          <a:lstStyle/>
          <a:p>
            <a:pPr>
              <a:spcBef>
                <a:spcPct val="50000"/>
              </a:spcBef>
              <a:defRPr/>
            </a:pPr>
            <a:r>
              <a:rPr lang="en-US" altLang="en-US" sz="2000" b="1">
                <a:effectLst>
                  <a:outerShdw blurRad="38100" dist="38100" dir="2700000" algn="tl">
                    <a:srgbClr val="C0C0C0"/>
                  </a:outerShdw>
                </a:effectLst>
                <a:latin typeface="Arial" panose="020B0604020202020204" pitchFamily="34" charset="0"/>
              </a:rPr>
              <a:t>Cancer treatments</a:t>
            </a:r>
            <a:r>
              <a:rPr lang="en-US" altLang="en-US" sz="1800">
                <a:solidFill>
                  <a:schemeClr val="tx1"/>
                </a:solidFill>
                <a:latin typeface="Arial" panose="020B0604020202020204" pitchFamily="34" charset="0"/>
              </a:rPr>
              <a:t> of various sorts attempt to produce</a:t>
            </a:r>
          </a:p>
          <a:p>
            <a:pPr lvl="1">
              <a:defRPr/>
            </a:pPr>
            <a:r>
              <a:rPr lang="en-US" altLang="en-US" sz="1800">
                <a:solidFill>
                  <a:schemeClr val="tx1"/>
                </a:solidFill>
                <a:latin typeface="Arial" panose="020B0604020202020204" pitchFamily="34" charset="0"/>
              </a:rPr>
              <a:t>cures by introducing foreign chemical substances into the patient.  But unlike conventional chemotherapy, these treatments are unproven, based on little more than anecdotal evidence of effectiveness.  The therapeutic substances range from simple industrial solvents to complex biochemical mixtures.  Examples include “antineoplastons”, Cancell, dimethyl sulfoxide, Essiac, hydrazine sulfate, Immunoaugmentative Therapy, Revici’s Guided Chemotherapy, and 714-X.</a:t>
            </a:r>
          </a:p>
          <a:p>
            <a:pPr>
              <a:lnSpc>
                <a:spcPct val="50000"/>
              </a:lnSpc>
              <a:defRPr/>
            </a:pPr>
            <a:endParaRPr lang="en-US" altLang="en-US" sz="1800">
              <a:solidFill>
                <a:schemeClr val="tx1"/>
              </a:solidFill>
              <a:latin typeface="Arial" panose="020B0604020202020204" pitchFamily="34" charset="0"/>
            </a:endParaRPr>
          </a:p>
          <a:p>
            <a:pPr>
              <a:spcBef>
                <a:spcPct val="50000"/>
              </a:spcBef>
              <a:defRPr/>
            </a:pPr>
            <a:r>
              <a:rPr lang="en-US" altLang="en-US" sz="2000" b="1">
                <a:effectLst>
                  <a:outerShdw blurRad="38100" dist="38100" dir="2700000" algn="tl">
                    <a:srgbClr val="C0C0C0"/>
                  </a:outerShdw>
                </a:effectLst>
                <a:latin typeface="Arial" panose="020B0604020202020204" pitchFamily="34" charset="0"/>
              </a:rPr>
              <a:t>Cell therapy</a:t>
            </a:r>
            <a:r>
              <a:rPr lang="en-US" altLang="en-US" sz="1800">
                <a:solidFill>
                  <a:schemeClr val="tx1"/>
                </a:solidFill>
                <a:latin typeface="Arial" panose="020B0604020202020204" pitchFamily="34" charset="0"/>
              </a:rPr>
              <a:t> involves injections of cells taken from</a:t>
            </a:r>
          </a:p>
          <a:p>
            <a:pPr lvl="3">
              <a:defRPr/>
            </a:pPr>
            <a:r>
              <a:rPr lang="en-US" altLang="en-US" sz="1800">
                <a:solidFill>
                  <a:schemeClr val="tx1"/>
                </a:solidFill>
                <a:latin typeface="Arial" panose="020B0604020202020204" pitchFamily="34" charset="0"/>
              </a:rPr>
              <a:t>healthy animal organs or fetuses.  Proponents believe that the cells from a particular animal organ enter the corresponding damaged organ in the patient and help it recover.  This therapy is used to treat everything from aging to AIDS.</a:t>
            </a:r>
          </a:p>
        </p:txBody>
      </p:sp>
      <p:pic>
        <p:nvPicPr>
          <p:cNvPr id="299011" name="Picture 6">
            <a:extLst>
              <a:ext uri="{FF2B5EF4-FFF2-40B4-BE49-F238E27FC236}">
                <a16:creationId xmlns:a16="http://schemas.microsoft.com/office/drawing/2014/main" id="{C1B3C2D4-A553-5CEA-888F-3B80493803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4572000"/>
            <a:ext cx="11811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6" name="Text Box 4">
            <a:extLst>
              <a:ext uri="{FF2B5EF4-FFF2-40B4-BE49-F238E27FC236}">
                <a16:creationId xmlns:a16="http://schemas.microsoft.com/office/drawing/2014/main" id="{9AB7BA47-DC37-77B3-2BD6-1C12453A2D82}"/>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Other Biologically-Based Therapies</a:t>
            </a:r>
          </a:p>
        </p:txBody>
      </p:sp>
      <p:sp>
        <p:nvSpPr>
          <p:cNvPr id="812037" name="Text Box 5">
            <a:extLst>
              <a:ext uri="{FF2B5EF4-FFF2-40B4-BE49-F238E27FC236}">
                <a16:creationId xmlns:a16="http://schemas.microsoft.com/office/drawing/2014/main" id="{840B4830-1E7B-C5B2-323A-07545699C73B}"/>
              </a:ext>
            </a:extLst>
          </p:cNvPr>
          <p:cNvSpPr txBox="1">
            <a:spLocks noChangeArrowheads="1"/>
          </p:cNvSpPr>
          <p:nvPr/>
        </p:nvSpPr>
        <p:spPr bwMode="auto">
          <a:xfrm>
            <a:off x="2743200" y="533400"/>
            <a:ext cx="6096000" cy="5680075"/>
          </a:xfrm>
          <a:prstGeom prst="rect">
            <a:avLst/>
          </a:prstGeom>
          <a:noFill/>
          <a:ln>
            <a:noFill/>
          </a:ln>
          <a:effectLst/>
        </p:spPr>
        <p:txBody>
          <a:bodyPr>
            <a:spAutoFit/>
          </a:bodyPr>
          <a:lstStyle/>
          <a:p>
            <a:pPr>
              <a:spcBef>
                <a:spcPct val="50000"/>
              </a:spcBef>
              <a:defRPr/>
            </a:pPr>
            <a:r>
              <a:rPr lang="en-US" altLang="en-US" sz="2000" b="1">
                <a:effectLst>
                  <a:outerShdw blurRad="38100" dist="38100" dir="2700000" algn="tl">
                    <a:srgbClr val="C0C0C0"/>
                  </a:outerShdw>
                </a:effectLst>
                <a:latin typeface="Arial" panose="020B0604020202020204" pitchFamily="34" charset="0"/>
              </a:rPr>
              <a:t>Chelation therapy</a:t>
            </a:r>
            <a:r>
              <a:rPr lang="en-US" altLang="en-US" sz="1800">
                <a:solidFill>
                  <a:schemeClr val="tx2"/>
                </a:solidFill>
                <a:latin typeface="Arial" panose="020B0604020202020204" pitchFamily="34" charset="0"/>
              </a:rPr>
              <a:t> </a:t>
            </a:r>
            <a:r>
              <a:rPr lang="en-US" altLang="en-US">
                <a:solidFill>
                  <a:schemeClr val="tx2"/>
                </a:solidFill>
                <a:latin typeface="Arial" panose="020B0604020202020204" pitchFamily="34" charset="0"/>
              </a:rPr>
              <a:t>involves injections of EDTA into the</a:t>
            </a:r>
          </a:p>
          <a:p>
            <a:pPr lvl="3">
              <a:defRPr/>
            </a:pPr>
            <a:r>
              <a:rPr lang="en-US" altLang="en-US">
                <a:solidFill>
                  <a:schemeClr val="tx2"/>
                </a:solidFill>
                <a:latin typeface="Arial" panose="020B0604020202020204" pitchFamily="34" charset="0"/>
              </a:rPr>
              <a:t>circulation.  This is claimed to extract the calcium from coronary plaques, which, in turn, reduces arterial blockages.</a:t>
            </a:r>
          </a:p>
          <a:p>
            <a:pPr>
              <a:spcBef>
                <a:spcPct val="50000"/>
              </a:spcBef>
              <a:defRPr/>
            </a:pPr>
            <a:r>
              <a:rPr lang="en-US" altLang="en-US" sz="2000" b="1">
                <a:effectLst>
                  <a:outerShdw blurRad="38100" dist="38100" dir="2700000" algn="tl">
                    <a:srgbClr val="C0C0C0"/>
                  </a:outerShdw>
                </a:effectLst>
                <a:latin typeface="Arial" panose="020B0604020202020204" pitchFamily="34" charset="0"/>
              </a:rPr>
              <a:t>Colon therapy</a:t>
            </a:r>
            <a:r>
              <a:rPr lang="en-US" altLang="en-US" sz="1800">
                <a:solidFill>
                  <a:schemeClr val="tx2"/>
                </a:solidFill>
                <a:latin typeface="Arial" panose="020B0604020202020204" pitchFamily="34" charset="0"/>
              </a:rPr>
              <a:t> </a:t>
            </a:r>
            <a:r>
              <a:rPr lang="en-US" altLang="en-US">
                <a:solidFill>
                  <a:schemeClr val="tx2"/>
                </a:solidFill>
                <a:latin typeface="Arial" panose="020B0604020202020204" pitchFamily="34" charset="0"/>
              </a:rPr>
              <a:t>is essentially a large-bowel enema.</a:t>
            </a:r>
          </a:p>
          <a:p>
            <a:pPr lvl="1">
              <a:defRPr/>
            </a:pPr>
            <a:r>
              <a:rPr lang="en-US" altLang="en-US">
                <a:solidFill>
                  <a:schemeClr val="tx2"/>
                </a:solidFill>
                <a:latin typeface="Arial" panose="020B0604020202020204" pitchFamily="34" charset="0"/>
              </a:rPr>
              <a:t>Large volumes of water, often containing herbs, are flushed through the colon.  This is thought to remove “built-up waste” that would otherwise lead to “autointoxication”.</a:t>
            </a:r>
          </a:p>
          <a:p>
            <a:pPr>
              <a:defRPr/>
            </a:pPr>
            <a:endParaRPr lang="en-US" altLang="en-US">
              <a:solidFill>
                <a:schemeClr val="tx2"/>
              </a:solidFill>
              <a:latin typeface="Arial" panose="020B0604020202020204" pitchFamily="34" charset="0"/>
            </a:endParaRPr>
          </a:p>
          <a:p>
            <a:pPr>
              <a:defRPr/>
            </a:pPr>
            <a:r>
              <a:rPr lang="en-US" altLang="en-US" sz="2000" b="1">
                <a:effectLst>
                  <a:outerShdw blurRad="38100" dist="38100" dir="2700000" algn="tl">
                    <a:srgbClr val="C0C0C0"/>
                  </a:outerShdw>
                </a:effectLst>
                <a:latin typeface="Arial" panose="020B0604020202020204" pitchFamily="34" charset="0"/>
              </a:rPr>
              <a:t>Enzyme therapy</a:t>
            </a:r>
            <a:r>
              <a:rPr lang="en-US" altLang="en-US">
                <a:solidFill>
                  <a:schemeClr val="tx1"/>
                </a:solidFill>
                <a:latin typeface="Arial" panose="020B0604020202020204" pitchFamily="34" charset="0"/>
              </a:rPr>
              <a:t> is actually a type of dietary supplement.</a:t>
            </a:r>
          </a:p>
          <a:p>
            <a:pPr lvl="1">
              <a:defRPr/>
            </a:pPr>
            <a:r>
              <a:rPr lang="en-US" altLang="en-US">
                <a:solidFill>
                  <a:schemeClr val="tx1"/>
                </a:solidFill>
                <a:latin typeface="Arial" panose="020B0604020202020204" pitchFamily="34" charset="0"/>
              </a:rPr>
              <a:t>Proponents believe that the consumption of digestive enzymes derived from plants and animals can not only aid the digestive process but can treat specific diseases, too.</a:t>
            </a:r>
            <a:r>
              <a:rPr lang="en-US" altLang="en-US" sz="1800">
                <a:solidFill>
                  <a:schemeClr val="tx1"/>
                </a:solidFill>
                <a:latin typeface="Arial" panose="020B0604020202020204" pitchFamily="34" charset="0"/>
              </a:rPr>
              <a:t>  </a:t>
            </a:r>
          </a:p>
          <a:p>
            <a:pPr>
              <a:defRPr/>
            </a:pPr>
            <a:endParaRPr lang="en-US" altLang="en-US" sz="1800">
              <a:solidFill>
                <a:schemeClr val="tx1"/>
              </a:solidFill>
              <a:latin typeface="Arial" panose="020B0604020202020204" pitchFamily="34" charset="0"/>
            </a:endParaRPr>
          </a:p>
          <a:p>
            <a:pPr>
              <a:defRPr/>
            </a:pPr>
            <a:r>
              <a:rPr lang="en-US" altLang="en-US" sz="2000" b="1">
                <a:effectLst>
                  <a:outerShdw blurRad="38100" dist="38100" dir="2700000" algn="tl">
                    <a:srgbClr val="C0C0C0"/>
                  </a:outerShdw>
                </a:effectLst>
                <a:latin typeface="Arial" panose="020B0604020202020204" pitchFamily="34" charset="0"/>
              </a:rPr>
              <a:t>Metabolic therapy</a:t>
            </a:r>
            <a:r>
              <a:rPr lang="en-US" altLang="en-US" sz="1800">
                <a:solidFill>
                  <a:schemeClr val="tx1"/>
                </a:solidFill>
                <a:latin typeface="Arial" panose="020B0604020202020204" pitchFamily="34" charset="0"/>
              </a:rPr>
              <a:t> </a:t>
            </a:r>
            <a:r>
              <a:rPr lang="en-US" altLang="en-US">
                <a:solidFill>
                  <a:schemeClr val="tx1"/>
                </a:solidFill>
                <a:latin typeface="Arial" panose="020B0604020202020204" pitchFamily="34" charset="0"/>
              </a:rPr>
              <a:t>is based on the notion that disease is</a:t>
            </a:r>
          </a:p>
          <a:p>
            <a:pPr lvl="1">
              <a:defRPr/>
            </a:pPr>
            <a:r>
              <a:rPr lang="en-US" altLang="en-US">
                <a:solidFill>
                  <a:schemeClr val="tx1"/>
                </a:solidFill>
                <a:latin typeface="Arial" panose="020B0604020202020204" pitchFamily="34" charset="0"/>
              </a:rPr>
              <a:t>caused by accumulated “toxins” in the body.  To eliminate these toxins, the practitioner uses a combination of vegetarian diet, high-dose vitamins and other dietary supplements, and colonic irrigation.  This popular cancer treatment is readily available in Mexican border towns like Tijuana.</a:t>
            </a:r>
          </a:p>
        </p:txBody>
      </p:sp>
      <p:graphicFrame>
        <p:nvGraphicFramePr>
          <p:cNvPr id="812040" name="Object 8">
            <a:extLst>
              <a:ext uri="{FF2B5EF4-FFF2-40B4-BE49-F238E27FC236}">
                <a16:creationId xmlns:a16="http://schemas.microsoft.com/office/drawing/2014/main" id="{42A15D96-4A83-6311-0803-DD834FA37837}"/>
              </a:ext>
            </a:extLst>
          </p:cNvPr>
          <p:cNvGraphicFramePr>
            <a:graphicFrameLocks noChangeAspect="1"/>
          </p:cNvGraphicFramePr>
          <p:nvPr/>
        </p:nvGraphicFramePr>
        <p:xfrm>
          <a:off x="3124200" y="990600"/>
          <a:ext cx="714375" cy="577850"/>
        </p:xfrm>
        <a:graphic>
          <a:graphicData uri="http://schemas.openxmlformats.org/presentationml/2006/ole">
            <mc:AlternateContent xmlns:mc="http://schemas.openxmlformats.org/markup-compatibility/2006">
              <mc:Choice xmlns:v="urn:schemas-microsoft-com:vml" Requires="v">
                <p:oleObj name="Photo Editor Photo" r:id="rId2" imgW="3086100" imgH="2495550" progId="MSPhotoEd.3">
                  <p:embed/>
                </p:oleObj>
              </mc:Choice>
              <mc:Fallback>
                <p:oleObj name="Photo Editor Photo" r:id="rId2" imgW="3086100" imgH="2495550" progId="MSPhotoEd.3">
                  <p:embed/>
                  <p:pic>
                    <p:nvPicPr>
                      <p:cNvPr id="0" name="Object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990600"/>
                        <a:ext cx="714375" cy="57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repeatCount="2000" autoRev="1" fill="hold" nodeType="withEffect">
                                  <p:stCondLst>
                                    <p:cond delay="0"/>
                                  </p:stCondLst>
                                  <p:childTnLst>
                                    <p:animScale>
                                      <p:cBhvr>
                                        <p:cTn id="6" dur="500" fill="hold"/>
                                        <p:tgtEl>
                                          <p:spTgt spid="81204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4" name="Text Box 4">
            <a:extLst>
              <a:ext uri="{FF2B5EF4-FFF2-40B4-BE49-F238E27FC236}">
                <a16:creationId xmlns:a16="http://schemas.microsoft.com/office/drawing/2014/main" id="{52F3D9E9-EA7A-6B4D-ADF4-0C6461687388}"/>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Other Biologically-Based Therapies</a:t>
            </a:r>
          </a:p>
        </p:txBody>
      </p:sp>
      <p:sp>
        <p:nvSpPr>
          <p:cNvPr id="814085" name="Text Box 5">
            <a:extLst>
              <a:ext uri="{FF2B5EF4-FFF2-40B4-BE49-F238E27FC236}">
                <a16:creationId xmlns:a16="http://schemas.microsoft.com/office/drawing/2014/main" id="{ABA34109-4674-1F4D-7665-8F323C5E31AB}"/>
              </a:ext>
            </a:extLst>
          </p:cNvPr>
          <p:cNvSpPr txBox="1">
            <a:spLocks noChangeArrowheads="1"/>
          </p:cNvSpPr>
          <p:nvPr/>
        </p:nvSpPr>
        <p:spPr bwMode="auto">
          <a:xfrm>
            <a:off x="2743200" y="685800"/>
            <a:ext cx="6096000" cy="5156200"/>
          </a:xfrm>
          <a:prstGeom prst="rect">
            <a:avLst/>
          </a:prstGeom>
          <a:noFill/>
          <a:ln>
            <a:noFill/>
          </a:ln>
          <a:effectLst/>
        </p:spPr>
        <p:txBody>
          <a:bodyPr>
            <a:spAutoFit/>
          </a:bodyPr>
          <a:lstStyle/>
          <a:p>
            <a:pPr>
              <a:spcBef>
                <a:spcPct val="50000"/>
              </a:spcBef>
              <a:defRPr/>
            </a:pPr>
            <a:r>
              <a:rPr lang="en-US" altLang="en-US" sz="2000" b="1">
                <a:effectLst>
                  <a:outerShdw blurRad="38100" dist="38100" dir="2700000" algn="tl">
                    <a:srgbClr val="C0C0C0"/>
                  </a:outerShdw>
                </a:effectLst>
                <a:latin typeface="Arial" panose="020B0604020202020204" pitchFamily="34" charset="0"/>
              </a:rPr>
              <a:t>Neural therapy</a:t>
            </a:r>
            <a:r>
              <a:rPr lang="en-US" altLang="en-US" sz="1800">
                <a:solidFill>
                  <a:schemeClr val="tx2"/>
                </a:solidFill>
                <a:latin typeface="Arial" panose="020B0604020202020204" pitchFamily="34" charset="0"/>
              </a:rPr>
              <a:t> involves injections of local anesthetics</a:t>
            </a:r>
          </a:p>
          <a:p>
            <a:pPr lvl="3">
              <a:defRPr/>
            </a:pPr>
            <a:r>
              <a:rPr lang="en-US" altLang="en-US" sz="1800">
                <a:solidFill>
                  <a:schemeClr val="tx2"/>
                </a:solidFill>
                <a:latin typeface="Arial" panose="020B0604020202020204" pitchFamily="34" charset="0"/>
              </a:rPr>
              <a:t>like novocaine into certain parts of the body (e.g., acupuncture points).  These injections are thought to remove “blockages” that inhibit the body’s natural flow of electrical energy.  Healing can occur once the electrical conductivity is restored.  Proponents use neural therapy to treat a variety of medical conditions, chronic pain in particular.</a:t>
            </a:r>
          </a:p>
          <a:p>
            <a:pPr>
              <a:spcBef>
                <a:spcPct val="100000"/>
              </a:spcBef>
              <a:defRPr/>
            </a:pPr>
            <a:r>
              <a:rPr lang="en-US" altLang="en-US" sz="2000" b="1">
                <a:effectLst>
                  <a:outerShdw blurRad="38100" dist="38100" dir="2700000" algn="tl">
                    <a:srgbClr val="C0C0C0"/>
                  </a:outerShdw>
                </a:effectLst>
                <a:latin typeface="Arial" panose="020B0604020202020204" pitchFamily="34" charset="0"/>
              </a:rPr>
              <a:t>Oxygen therapy</a:t>
            </a:r>
            <a:r>
              <a:rPr lang="en-US" altLang="en-US" sz="1800">
                <a:solidFill>
                  <a:schemeClr val="tx2"/>
                </a:solidFill>
                <a:latin typeface="Arial" panose="020B0604020202020204" pitchFamily="34" charset="0"/>
              </a:rPr>
              <a:t> is based on the belief that anaerobic</a:t>
            </a:r>
          </a:p>
          <a:p>
            <a:pPr lvl="3">
              <a:defRPr/>
            </a:pPr>
            <a:r>
              <a:rPr lang="en-US" altLang="en-US" sz="1800">
                <a:solidFill>
                  <a:schemeClr val="tx2"/>
                </a:solidFill>
                <a:latin typeface="Arial" panose="020B0604020202020204" pitchFamily="34" charset="0"/>
              </a:rPr>
              <a:t>bacteria cause most disease, even chronic conditions.  By elevating the tissue oxygen levels, these organisms can be destroyed.  Treatment involves the internal administration of solutions rich in ozone or hydrogen peroxide.</a:t>
            </a:r>
            <a:r>
              <a:rPr lang="en-US" altLang="en-US" sz="2000">
                <a:solidFill>
                  <a:schemeClr val="tx2"/>
                </a:solidFill>
                <a:latin typeface="Arial" panose="020B0604020202020204" pitchFamily="34" charset="0"/>
              </a:rPr>
              <a:t> </a:t>
            </a:r>
          </a:p>
        </p:txBody>
      </p:sp>
      <p:pic>
        <p:nvPicPr>
          <p:cNvPr id="301059" name="Picture 6">
            <a:extLst>
              <a:ext uri="{FF2B5EF4-FFF2-40B4-BE49-F238E27FC236}">
                <a16:creationId xmlns:a16="http://schemas.microsoft.com/office/drawing/2014/main" id="{1170F9F8-6817-815B-5862-150C75BE16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143000"/>
            <a:ext cx="1058863"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4088" name="Group 8">
            <a:extLst>
              <a:ext uri="{FF2B5EF4-FFF2-40B4-BE49-F238E27FC236}">
                <a16:creationId xmlns:a16="http://schemas.microsoft.com/office/drawing/2014/main" id="{BE355688-299E-6B97-3220-3DA37F074ACA}"/>
              </a:ext>
            </a:extLst>
          </p:cNvPr>
          <p:cNvGrpSpPr>
            <a:grpSpLocks/>
          </p:cNvGrpSpPr>
          <p:nvPr/>
        </p:nvGrpSpPr>
        <p:grpSpPr bwMode="auto">
          <a:xfrm rot="5400000">
            <a:off x="2590800" y="4343400"/>
            <a:ext cx="457200" cy="457200"/>
            <a:chOff x="2592" y="144"/>
            <a:chExt cx="336" cy="336"/>
          </a:xfrm>
        </p:grpSpPr>
        <p:sp>
          <p:nvSpPr>
            <p:cNvPr id="814089" name="Oval 9">
              <a:extLst>
                <a:ext uri="{FF2B5EF4-FFF2-40B4-BE49-F238E27FC236}">
                  <a16:creationId xmlns:a16="http://schemas.microsoft.com/office/drawing/2014/main" id="{C4043EAE-9907-C037-5C85-DE2FE7334C34}"/>
                </a:ext>
              </a:extLst>
            </p:cNvPr>
            <p:cNvSpPr>
              <a:spLocks noChangeArrowheads="1"/>
            </p:cNvSpPr>
            <p:nvPr/>
          </p:nvSpPr>
          <p:spPr bwMode="auto">
            <a:xfrm>
              <a:off x="2592" y="241"/>
              <a:ext cx="193" cy="194"/>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nvGrpSpPr>
            <p:cNvPr id="301077" name="Group 10">
              <a:extLst>
                <a:ext uri="{FF2B5EF4-FFF2-40B4-BE49-F238E27FC236}">
                  <a16:creationId xmlns:a16="http://schemas.microsoft.com/office/drawing/2014/main" id="{F2F69529-DEF9-5D48-95AF-E91A909E126D}"/>
                </a:ext>
              </a:extLst>
            </p:cNvPr>
            <p:cNvGrpSpPr>
              <a:grpSpLocks/>
            </p:cNvGrpSpPr>
            <p:nvPr/>
          </p:nvGrpSpPr>
          <p:grpSpPr bwMode="auto">
            <a:xfrm>
              <a:off x="2688" y="144"/>
              <a:ext cx="240" cy="336"/>
              <a:chOff x="2448" y="192"/>
              <a:chExt cx="240" cy="336"/>
            </a:xfrm>
          </p:grpSpPr>
          <p:sp>
            <p:nvSpPr>
              <p:cNvPr id="814091" name="Oval 11">
                <a:extLst>
                  <a:ext uri="{FF2B5EF4-FFF2-40B4-BE49-F238E27FC236}">
                    <a16:creationId xmlns:a16="http://schemas.microsoft.com/office/drawing/2014/main" id="{7BF46995-B1BB-126E-F2FA-B7A777D1C886}"/>
                  </a:ext>
                </a:extLst>
              </p:cNvPr>
              <p:cNvSpPr>
                <a:spLocks noChangeArrowheads="1"/>
              </p:cNvSpPr>
              <p:nvPr/>
            </p:nvSpPr>
            <p:spPr bwMode="auto">
              <a:xfrm>
                <a:off x="2448" y="194"/>
                <a:ext cx="194" cy="192"/>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14092" name="Oval 12">
                <a:extLst>
                  <a:ext uri="{FF2B5EF4-FFF2-40B4-BE49-F238E27FC236}">
                    <a16:creationId xmlns:a16="http://schemas.microsoft.com/office/drawing/2014/main" id="{4AE4B90D-DFAC-71DE-7298-61ABDBF18580}"/>
                  </a:ext>
                </a:extLst>
              </p:cNvPr>
              <p:cNvSpPr>
                <a:spLocks noChangeArrowheads="1"/>
              </p:cNvSpPr>
              <p:nvPr/>
            </p:nvSpPr>
            <p:spPr bwMode="auto">
              <a:xfrm>
                <a:off x="2496" y="338"/>
                <a:ext cx="192" cy="193"/>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814093" name="Group 13">
            <a:extLst>
              <a:ext uri="{FF2B5EF4-FFF2-40B4-BE49-F238E27FC236}">
                <a16:creationId xmlns:a16="http://schemas.microsoft.com/office/drawing/2014/main" id="{6265CF4E-BDB9-162A-0F15-385CD65F0592}"/>
              </a:ext>
            </a:extLst>
          </p:cNvPr>
          <p:cNvGrpSpPr>
            <a:grpSpLocks/>
          </p:cNvGrpSpPr>
          <p:nvPr/>
        </p:nvGrpSpPr>
        <p:grpSpPr bwMode="auto">
          <a:xfrm rot="-1871979">
            <a:off x="3581400" y="5562600"/>
            <a:ext cx="457200" cy="457200"/>
            <a:chOff x="2592" y="144"/>
            <a:chExt cx="336" cy="336"/>
          </a:xfrm>
        </p:grpSpPr>
        <p:sp>
          <p:nvSpPr>
            <p:cNvPr id="814094" name="Oval 14">
              <a:extLst>
                <a:ext uri="{FF2B5EF4-FFF2-40B4-BE49-F238E27FC236}">
                  <a16:creationId xmlns:a16="http://schemas.microsoft.com/office/drawing/2014/main" id="{F139CF63-92CE-701E-C136-978AB51665FF}"/>
                </a:ext>
              </a:extLst>
            </p:cNvPr>
            <p:cNvSpPr>
              <a:spLocks noChangeArrowheads="1"/>
            </p:cNvSpPr>
            <p:nvPr/>
          </p:nvSpPr>
          <p:spPr bwMode="auto">
            <a:xfrm>
              <a:off x="2593" y="237"/>
              <a:ext cx="192" cy="192"/>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nvGrpSpPr>
            <p:cNvPr id="301073" name="Group 15">
              <a:extLst>
                <a:ext uri="{FF2B5EF4-FFF2-40B4-BE49-F238E27FC236}">
                  <a16:creationId xmlns:a16="http://schemas.microsoft.com/office/drawing/2014/main" id="{21F5D5D0-85C5-C302-1A74-22171338B2A1}"/>
                </a:ext>
              </a:extLst>
            </p:cNvPr>
            <p:cNvGrpSpPr>
              <a:grpSpLocks/>
            </p:cNvGrpSpPr>
            <p:nvPr/>
          </p:nvGrpSpPr>
          <p:grpSpPr bwMode="auto">
            <a:xfrm>
              <a:off x="2688" y="144"/>
              <a:ext cx="240" cy="336"/>
              <a:chOff x="2448" y="192"/>
              <a:chExt cx="240" cy="336"/>
            </a:xfrm>
          </p:grpSpPr>
          <p:sp>
            <p:nvSpPr>
              <p:cNvPr id="814096" name="Oval 16">
                <a:extLst>
                  <a:ext uri="{FF2B5EF4-FFF2-40B4-BE49-F238E27FC236}">
                    <a16:creationId xmlns:a16="http://schemas.microsoft.com/office/drawing/2014/main" id="{83303B40-50AE-EB8A-E632-18055319BFFF}"/>
                  </a:ext>
                </a:extLst>
              </p:cNvPr>
              <p:cNvSpPr>
                <a:spLocks noChangeArrowheads="1"/>
              </p:cNvSpPr>
              <p:nvPr/>
            </p:nvSpPr>
            <p:spPr bwMode="auto">
              <a:xfrm>
                <a:off x="2448" y="189"/>
                <a:ext cx="193" cy="193"/>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14097" name="Oval 17">
                <a:extLst>
                  <a:ext uri="{FF2B5EF4-FFF2-40B4-BE49-F238E27FC236}">
                    <a16:creationId xmlns:a16="http://schemas.microsoft.com/office/drawing/2014/main" id="{587E28D9-F343-8865-5B01-AB52CF65CBE1}"/>
                  </a:ext>
                </a:extLst>
              </p:cNvPr>
              <p:cNvSpPr>
                <a:spLocks noChangeArrowheads="1"/>
              </p:cNvSpPr>
              <p:nvPr/>
            </p:nvSpPr>
            <p:spPr bwMode="auto">
              <a:xfrm>
                <a:off x="2496" y="333"/>
                <a:ext cx="194" cy="191"/>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814098" name="Group 18">
            <a:extLst>
              <a:ext uri="{FF2B5EF4-FFF2-40B4-BE49-F238E27FC236}">
                <a16:creationId xmlns:a16="http://schemas.microsoft.com/office/drawing/2014/main" id="{25418EA7-BF11-B8FA-5A30-80FCADB3D2A8}"/>
              </a:ext>
            </a:extLst>
          </p:cNvPr>
          <p:cNvGrpSpPr>
            <a:grpSpLocks/>
          </p:cNvGrpSpPr>
          <p:nvPr/>
        </p:nvGrpSpPr>
        <p:grpSpPr bwMode="auto">
          <a:xfrm rot="1944156">
            <a:off x="3352800" y="4419600"/>
            <a:ext cx="490538" cy="795338"/>
            <a:chOff x="2928" y="480"/>
            <a:chExt cx="309" cy="501"/>
          </a:xfrm>
        </p:grpSpPr>
        <p:sp>
          <p:nvSpPr>
            <p:cNvPr id="814099" name="Oval 19">
              <a:extLst>
                <a:ext uri="{FF2B5EF4-FFF2-40B4-BE49-F238E27FC236}">
                  <a16:creationId xmlns:a16="http://schemas.microsoft.com/office/drawing/2014/main" id="{9F8EC279-B80F-FA94-7B85-52A37762CB63}"/>
                </a:ext>
              </a:extLst>
            </p:cNvPr>
            <p:cNvSpPr>
              <a:spLocks noChangeArrowheads="1"/>
            </p:cNvSpPr>
            <p:nvPr/>
          </p:nvSpPr>
          <p:spPr bwMode="auto">
            <a:xfrm>
              <a:off x="2940" y="610"/>
              <a:ext cx="165" cy="165"/>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14100" name="Oval 20">
              <a:extLst>
                <a:ext uri="{FF2B5EF4-FFF2-40B4-BE49-F238E27FC236}">
                  <a16:creationId xmlns:a16="http://schemas.microsoft.com/office/drawing/2014/main" id="{90DC242F-95EE-88FC-2875-18163CD95544}"/>
                </a:ext>
              </a:extLst>
            </p:cNvPr>
            <p:cNvSpPr>
              <a:spLocks noChangeArrowheads="1"/>
            </p:cNvSpPr>
            <p:nvPr/>
          </p:nvSpPr>
          <p:spPr bwMode="auto">
            <a:xfrm>
              <a:off x="3071" y="672"/>
              <a:ext cx="165" cy="165"/>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14101" name="Oval 21">
              <a:extLst>
                <a:ext uri="{FF2B5EF4-FFF2-40B4-BE49-F238E27FC236}">
                  <a16:creationId xmlns:a16="http://schemas.microsoft.com/office/drawing/2014/main" id="{BF7676E8-777B-DE54-BD3E-0366619A7070}"/>
                </a:ext>
              </a:extLst>
            </p:cNvPr>
            <p:cNvSpPr>
              <a:spLocks noChangeArrowheads="1"/>
            </p:cNvSpPr>
            <p:nvPr/>
          </p:nvSpPr>
          <p:spPr bwMode="auto">
            <a:xfrm>
              <a:off x="2927" y="480"/>
              <a:ext cx="165" cy="165"/>
            </a:xfrm>
            <a:prstGeom prst="ellipse">
              <a:avLst/>
            </a:prstGeom>
            <a:gradFill rotWithShape="1">
              <a:gsLst>
                <a:gs pos="0">
                  <a:srgbClr val="FF0000"/>
                </a:gs>
                <a:gs pos="100000">
                  <a:srgbClr val="990033"/>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14102" name="Oval 22">
              <a:extLst>
                <a:ext uri="{FF2B5EF4-FFF2-40B4-BE49-F238E27FC236}">
                  <a16:creationId xmlns:a16="http://schemas.microsoft.com/office/drawing/2014/main" id="{03D25C84-CD4C-0216-88E6-242DA3E686E2}"/>
                </a:ext>
              </a:extLst>
            </p:cNvPr>
            <p:cNvSpPr>
              <a:spLocks noChangeArrowheads="1"/>
            </p:cNvSpPr>
            <p:nvPr/>
          </p:nvSpPr>
          <p:spPr bwMode="auto">
            <a:xfrm>
              <a:off x="3070" y="816"/>
              <a:ext cx="165" cy="165"/>
            </a:xfrm>
            <a:prstGeom prst="ellipse">
              <a:avLst/>
            </a:prstGeom>
            <a:gradFill rotWithShape="1">
              <a:gsLst>
                <a:gs pos="0">
                  <a:srgbClr val="FF0000"/>
                </a:gs>
                <a:gs pos="100000">
                  <a:srgbClr val="990033"/>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814103" name="Group 23">
            <a:extLst>
              <a:ext uri="{FF2B5EF4-FFF2-40B4-BE49-F238E27FC236}">
                <a16:creationId xmlns:a16="http://schemas.microsoft.com/office/drawing/2014/main" id="{0EF261BD-C300-886D-DD34-522D5C7F2C2B}"/>
              </a:ext>
            </a:extLst>
          </p:cNvPr>
          <p:cNvGrpSpPr>
            <a:grpSpLocks/>
          </p:cNvGrpSpPr>
          <p:nvPr/>
        </p:nvGrpSpPr>
        <p:grpSpPr bwMode="auto">
          <a:xfrm rot="-2044631">
            <a:off x="2667000" y="5257800"/>
            <a:ext cx="490538" cy="795338"/>
            <a:chOff x="2928" y="480"/>
            <a:chExt cx="309" cy="501"/>
          </a:xfrm>
        </p:grpSpPr>
        <p:sp>
          <p:nvSpPr>
            <p:cNvPr id="814104" name="Oval 24">
              <a:extLst>
                <a:ext uri="{FF2B5EF4-FFF2-40B4-BE49-F238E27FC236}">
                  <a16:creationId xmlns:a16="http://schemas.microsoft.com/office/drawing/2014/main" id="{6815461F-C9A5-904C-1AC9-B2376FC3A050}"/>
                </a:ext>
              </a:extLst>
            </p:cNvPr>
            <p:cNvSpPr>
              <a:spLocks noChangeArrowheads="1"/>
            </p:cNvSpPr>
            <p:nvPr/>
          </p:nvSpPr>
          <p:spPr bwMode="auto">
            <a:xfrm>
              <a:off x="2941" y="609"/>
              <a:ext cx="165" cy="165"/>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14105" name="Oval 25">
              <a:extLst>
                <a:ext uri="{FF2B5EF4-FFF2-40B4-BE49-F238E27FC236}">
                  <a16:creationId xmlns:a16="http://schemas.microsoft.com/office/drawing/2014/main" id="{9443DACD-394A-01F4-A7F0-497547BCF5A4}"/>
                </a:ext>
              </a:extLst>
            </p:cNvPr>
            <p:cNvSpPr>
              <a:spLocks noChangeArrowheads="1"/>
            </p:cNvSpPr>
            <p:nvPr/>
          </p:nvSpPr>
          <p:spPr bwMode="auto">
            <a:xfrm>
              <a:off x="3072" y="672"/>
              <a:ext cx="165" cy="165"/>
            </a:xfrm>
            <a:prstGeom prst="ellipse">
              <a:avLst/>
            </a:prstGeom>
            <a:gradFill rotWithShape="1">
              <a:gsLst>
                <a:gs pos="0">
                  <a:srgbClr val="A307CD"/>
                </a:gs>
                <a:gs pos="100000">
                  <a:srgbClr val="660066"/>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14106" name="Oval 26">
              <a:extLst>
                <a:ext uri="{FF2B5EF4-FFF2-40B4-BE49-F238E27FC236}">
                  <a16:creationId xmlns:a16="http://schemas.microsoft.com/office/drawing/2014/main" id="{3F87588B-D166-BE6C-935E-DC65CCA75D74}"/>
                </a:ext>
              </a:extLst>
            </p:cNvPr>
            <p:cNvSpPr>
              <a:spLocks noChangeArrowheads="1"/>
            </p:cNvSpPr>
            <p:nvPr/>
          </p:nvSpPr>
          <p:spPr bwMode="auto">
            <a:xfrm>
              <a:off x="2928" y="480"/>
              <a:ext cx="165" cy="165"/>
            </a:xfrm>
            <a:prstGeom prst="ellipse">
              <a:avLst/>
            </a:prstGeom>
            <a:gradFill rotWithShape="1">
              <a:gsLst>
                <a:gs pos="0">
                  <a:srgbClr val="FF0000"/>
                </a:gs>
                <a:gs pos="100000">
                  <a:srgbClr val="990033"/>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14107" name="Oval 27">
              <a:extLst>
                <a:ext uri="{FF2B5EF4-FFF2-40B4-BE49-F238E27FC236}">
                  <a16:creationId xmlns:a16="http://schemas.microsoft.com/office/drawing/2014/main" id="{65E1B704-D19E-E617-3711-20A71F67A320}"/>
                </a:ext>
              </a:extLst>
            </p:cNvPr>
            <p:cNvSpPr>
              <a:spLocks noChangeArrowheads="1"/>
            </p:cNvSpPr>
            <p:nvPr/>
          </p:nvSpPr>
          <p:spPr bwMode="auto">
            <a:xfrm>
              <a:off x="3072" y="814"/>
              <a:ext cx="165" cy="165"/>
            </a:xfrm>
            <a:prstGeom prst="ellipse">
              <a:avLst/>
            </a:prstGeom>
            <a:gradFill rotWithShape="1">
              <a:gsLst>
                <a:gs pos="0">
                  <a:srgbClr val="FF0000"/>
                </a:gs>
                <a:gs pos="100000">
                  <a:srgbClr val="990033"/>
                </a:gs>
              </a:gsLst>
              <a:path path="shape">
                <a:fillToRect l="50000" t="50000" r="50000" b="50000"/>
              </a:path>
            </a:gra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repeatCount="2000" fill="remove" nodeType="afterEffect">
                                  <p:stCondLst>
                                    <p:cond delay="0"/>
                                  </p:stCondLst>
                                  <p:childTnLst>
                                    <p:animMotion origin="layout" path="M -3.33333E-6 3.33333E-6 C 0.01459 0.01828 0.08021 0.11666 0.06962 0.12384 C 0.05903 0.13102 -0.05208 0.06342 -0.06371 0.04282 C -0.07534 0.02222 -0.01319 0.00902 -3.33333E-6 3.33333E-6 Z " pathEditMode="fixed" rAng="0" ptsTypes="aaaa">
                                      <p:cBhvr>
                                        <p:cTn id="6" dur="1000" fill="hold"/>
                                        <p:tgtEl>
                                          <p:spTgt spid="814088"/>
                                        </p:tgtEl>
                                        <p:attrNameLst>
                                          <p:attrName>ppt_x</p:attrName>
                                          <p:attrName>ppt_y</p:attrName>
                                        </p:attrNameLst>
                                      </p:cBhvr>
                                      <p:rCtr x="243" y="6551"/>
                                    </p:animMotion>
                                  </p:childTnLst>
                                </p:cTn>
                              </p:par>
                              <p:par>
                                <p:cTn id="7" presetID="0" presetClass="path" presetSubtype="0" repeatCount="2000" fill="remove" nodeType="withEffect">
                                  <p:stCondLst>
                                    <p:cond delay="0"/>
                                  </p:stCondLst>
                                  <p:childTnLst>
                                    <p:animMotion origin="layout" path="M -2.77778E-6 2.96296E-6 C -0.00798 -0.03542 -0.02777 -0.13797 -0.03941 -0.1382 C -0.05104 -0.13843 -0.07864 -0.03982 -0.07014 -0.0007 C -0.06163 0.03842 0.00035 0.09676 0.01198 0.09699 C 0.02361 0.09722 0.00243 0.02014 -2.77778E-6 2.96296E-6 Z " pathEditMode="fixed" rAng="0" ptsTypes="aaaaa">
                                      <p:cBhvr>
                                        <p:cTn id="8" dur="1000" fill="hold"/>
                                        <p:tgtEl>
                                          <p:spTgt spid="814103"/>
                                        </p:tgtEl>
                                        <p:attrNameLst>
                                          <p:attrName>ppt_x</p:attrName>
                                          <p:attrName>ppt_y</p:attrName>
                                        </p:attrNameLst>
                                      </p:cBhvr>
                                      <p:rCtr x="-2760" y="-2060"/>
                                    </p:animMotion>
                                  </p:childTnLst>
                                </p:cTn>
                              </p:par>
                              <p:par>
                                <p:cTn id="9" presetID="0" presetClass="path" presetSubtype="0" repeatCount="2000" fill="remove" nodeType="withEffect">
                                  <p:stCondLst>
                                    <p:cond delay="0"/>
                                  </p:stCondLst>
                                  <p:childTnLst>
                                    <p:animMotion origin="layout" path="M -2.77778E-6 -4.81481E-6 C -0.02621 -0.03657 -0.09583 -0.09699 -0.1 -0.09537 C -0.10416 -0.09375 -0.05191 -0.01782 -0.02552 0.0095 C 0.00087 0.03681 0.05417 0.07084 0.05834 0.06922 C 0.0625 0.0676 0.01216 0.01436 -2.77778E-6 -4.81481E-6 Z " pathEditMode="fixed" rAng="0" ptsTypes="aaaaa">
                                      <p:cBhvr>
                                        <p:cTn id="10" dur="1000" fill="hold"/>
                                        <p:tgtEl>
                                          <p:spTgt spid="814098"/>
                                        </p:tgtEl>
                                        <p:attrNameLst>
                                          <p:attrName>ppt_x</p:attrName>
                                          <p:attrName>ppt_y</p:attrName>
                                        </p:attrNameLst>
                                      </p:cBhvr>
                                      <p:rCtr x="-2083" y="-1319"/>
                                    </p:animMotion>
                                  </p:childTnLst>
                                </p:cTn>
                              </p:par>
                              <p:par>
                                <p:cTn id="11" presetID="0" presetClass="path" presetSubtype="0" repeatCount="2000" fill="remove" nodeType="withEffect">
                                  <p:stCondLst>
                                    <p:cond delay="0"/>
                                  </p:stCondLst>
                                  <p:childTnLst>
                                    <p:animMotion origin="layout" path="M -0.02552 -0.03958 C -0.01302 -0.06805 0.03802 -0.15972 0.04218 -0.13958 C 0.04635 -0.11944 0.01198 0.05325 -0.00052 0.08172 C -0.01302 0.11019 -0.02865 0.05186 -0.03282 0.03172 C -0.03698 0.01158 -0.02709 -0.02476 -0.02552 -0.03958 Z " pathEditMode="fixed" rAng="0" ptsTypes="aaaaa">
                                      <p:cBhvr>
                                        <p:cTn id="12" dur="1000" fill="hold"/>
                                        <p:tgtEl>
                                          <p:spTgt spid="814093"/>
                                        </p:tgtEl>
                                        <p:attrNameLst>
                                          <p:attrName>ppt_x</p:attrName>
                                          <p:attrName>ppt_y</p:attrName>
                                        </p:attrNameLst>
                                      </p:cBhvr>
                                      <p:rCtr x="3021" y="14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7160" name="Rectangle 8">
            <a:extLst>
              <a:ext uri="{FF2B5EF4-FFF2-40B4-BE49-F238E27FC236}">
                <a16:creationId xmlns:a16="http://schemas.microsoft.com/office/drawing/2014/main" id="{0E8DD21C-D66F-6D17-44C4-9B7BCF394550}"/>
              </a:ext>
            </a:extLst>
          </p:cNvPr>
          <p:cNvSpPr>
            <a:spLocks noChangeArrowheads="1"/>
          </p:cNvSpPr>
          <p:nvPr/>
        </p:nvSpPr>
        <p:spPr bwMode="auto">
          <a:xfrm>
            <a:off x="304800" y="1295400"/>
            <a:ext cx="8534400" cy="4876800"/>
          </a:xfrm>
          <a:prstGeom prst="rect">
            <a:avLst/>
          </a:prstGeom>
          <a:noFill/>
          <a:ln>
            <a:noFill/>
          </a:ln>
          <a:effectLst/>
        </p:spPr>
        <p:txBody>
          <a:bodyPr/>
          <a:lstStyle>
            <a:lvl1pPr marL="342900" indent="-342900" algn="l">
              <a:spcBef>
                <a:spcPct val="20000"/>
              </a:spcBef>
              <a:buChar char="•"/>
              <a:defRPr sz="3200">
                <a:solidFill>
                  <a:schemeClr val="tx1"/>
                </a:solidFill>
                <a:latin typeface="Arial" panose="020B0604020202020204" pitchFamily="34" charset="0"/>
              </a:defRPr>
            </a:lvl1pPr>
            <a:lvl2pPr marL="742950" indent="-285750" algn="l">
              <a:spcBef>
                <a:spcPct val="20000"/>
              </a:spcBef>
              <a:buChar char="–"/>
              <a:defRPr sz="3200">
                <a:solidFill>
                  <a:schemeClr val="tx1"/>
                </a:solidFill>
                <a:latin typeface="Arial" panose="020B0604020202020204" pitchFamily="34" charset="0"/>
              </a:defRPr>
            </a:lvl2pPr>
            <a:lvl3pPr marL="1143000" indent="-228600" algn="l">
              <a:spcBef>
                <a:spcPct val="20000"/>
              </a:spcBef>
              <a:buChar char="•"/>
              <a:defRPr sz="3200">
                <a:solidFill>
                  <a:schemeClr val="tx1"/>
                </a:solidFill>
                <a:latin typeface="Arial" panose="020B0604020202020204" pitchFamily="34" charset="0"/>
              </a:defRPr>
            </a:lvl3pPr>
            <a:lvl4pPr marL="1600200" indent="-228600" algn="l">
              <a:spcBef>
                <a:spcPct val="20000"/>
              </a:spcBef>
              <a:buChar char="–"/>
              <a:defRPr sz="3200">
                <a:solidFill>
                  <a:schemeClr val="tx1"/>
                </a:solidFill>
                <a:latin typeface="Arial" panose="020B0604020202020204" pitchFamily="34" charset="0"/>
              </a:defRPr>
            </a:lvl4pPr>
            <a:lvl5pPr marL="2057400" indent="-228600" algn="l">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eaLnBrk="1" hangingPunct="1">
              <a:lnSpc>
                <a:spcPct val="90000"/>
              </a:lnSpc>
              <a:buFontTx/>
              <a:buBlip>
                <a:blip r:embed="rId2"/>
              </a:buBlip>
              <a:defRPr/>
            </a:pPr>
            <a:r>
              <a:rPr lang="en-US" altLang="en-US" sz="1600" b="1">
                <a:solidFill>
                  <a:schemeClr val="accent2"/>
                </a:solidFill>
                <a:effectLst>
                  <a:outerShdw blurRad="38100" dist="38100" dir="2700000" algn="tl">
                    <a:srgbClr val="C0C0C0"/>
                  </a:outerShdw>
                </a:effectLst>
              </a:rPr>
              <a:t>Biologically-based therapies</a:t>
            </a:r>
            <a:r>
              <a:rPr lang="en-US" altLang="en-US" sz="1600"/>
              <a:t> attempt to prevent or cure disease by introducing chemicals into the body.  Most of these chemicals are organic in nature, but some are inorganic.</a:t>
            </a:r>
          </a:p>
          <a:p>
            <a:pPr eaLnBrk="1" hangingPunct="1">
              <a:lnSpc>
                <a:spcPct val="90000"/>
              </a:lnSpc>
              <a:buFontTx/>
              <a:buNone/>
              <a:defRPr/>
            </a:pPr>
            <a:endParaRPr lang="en-US" altLang="en-US" sz="1600"/>
          </a:p>
          <a:p>
            <a:pPr eaLnBrk="1" hangingPunct="1">
              <a:lnSpc>
                <a:spcPct val="90000"/>
              </a:lnSpc>
              <a:buFontTx/>
              <a:buBlip>
                <a:blip r:embed="rId2"/>
              </a:buBlip>
              <a:defRPr/>
            </a:pPr>
            <a:r>
              <a:rPr lang="en-US" altLang="en-US" sz="1600" b="1">
                <a:solidFill>
                  <a:schemeClr val="accent2"/>
                </a:solidFill>
                <a:effectLst>
                  <a:outerShdw blurRad="38100" dist="38100" dir="2700000" algn="tl">
                    <a:srgbClr val="C0C0C0"/>
                  </a:outerShdw>
                </a:effectLst>
              </a:rPr>
              <a:t>Alternative diets</a:t>
            </a:r>
            <a:r>
              <a:rPr lang="en-US" altLang="en-US" sz="1600"/>
              <a:t> judiciously regulate the amounts and types of consumed foodstuffs.  Most of these diets are strictly vegetarian, low in fat and high in fiber.  The potential for harm exists if fasting is required or if the diet is deficient in essential nutrients.</a:t>
            </a:r>
          </a:p>
          <a:p>
            <a:pPr eaLnBrk="1" hangingPunct="1">
              <a:lnSpc>
                <a:spcPct val="90000"/>
              </a:lnSpc>
              <a:buFontTx/>
              <a:buBlip>
                <a:blip r:embed="rId2"/>
              </a:buBlip>
              <a:defRPr/>
            </a:pPr>
            <a:endParaRPr lang="en-US" altLang="en-US" sz="1600"/>
          </a:p>
          <a:p>
            <a:pPr eaLnBrk="1" hangingPunct="1">
              <a:lnSpc>
                <a:spcPct val="90000"/>
              </a:lnSpc>
              <a:buFontTx/>
              <a:buBlip>
                <a:blip r:embed="rId2"/>
              </a:buBlip>
              <a:defRPr/>
            </a:pPr>
            <a:r>
              <a:rPr lang="en-US" altLang="en-US" sz="1600" b="1">
                <a:solidFill>
                  <a:schemeClr val="accent2"/>
                </a:solidFill>
                <a:effectLst>
                  <a:outerShdw blurRad="38100" dist="38100" dir="2700000" algn="tl">
                    <a:srgbClr val="C0C0C0"/>
                  </a:outerShdw>
                </a:effectLst>
              </a:rPr>
              <a:t>Dietary supplements</a:t>
            </a:r>
            <a:r>
              <a:rPr lang="en-US" altLang="en-US" sz="1600"/>
              <a:t> like vitamins and minerals are potentially dangerous if they are consumed in amounts greatly in excess of their RDAs.  However, modestly higher-than-recommended intakes of certain vitamins and minerals (e.g., a daily multivitamin pill) are generally safe and maybe even beneficial. </a:t>
            </a:r>
          </a:p>
          <a:p>
            <a:pPr eaLnBrk="1" hangingPunct="1">
              <a:lnSpc>
                <a:spcPct val="90000"/>
              </a:lnSpc>
              <a:buFontTx/>
              <a:buBlip>
                <a:blip r:embed="rId2"/>
              </a:buBlip>
              <a:defRPr/>
            </a:pPr>
            <a:endParaRPr lang="en-US" altLang="en-US" sz="1600"/>
          </a:p>
          <a:p>
            <a:pPr eaLnBrk="1" hangingPunct="1">
              <a:lnSpc>
                <a:spcPct val="90000"/>
              </a:lnSpc>
              <a:buFontTx/>
              <a:buBlip>
                <a:blip r:embed="rId2"/>
              </a:buBlip>
              <a:defRPr/>
            </a:pPr>
            <a:r>
              <a:rPr lang="en-US" altLang="en-US" sz="1600" b="1">
                <a:solidFill>
                  <a:schemeClr val="accent2"/>
                </a:solidFill>
                <a:effectLst>
                  <a:outerShdw blurRad="38100" dist="38100" dir="2700000" algn="tl">
                    <a:srgbClr val="C0C0C0"/>
                  </a:outerShdw>
                </a:effectLst>
              </a:rPr>
              <a:t>Herbs</a:t>
            </a:r>
            <a:r>
              <a:rPr lang="en-US" altLang="en-US" sz="1600"/>
              <a:t> and </a:t>
            </a:r>
            <a:r>
              <a:rPr lang="en-US" altLang="en-US" sz="1600" b="1">
                <a:solidFill>
                  <a:schemeClr val="accent2"/>
                </a:solidFill>
                <a:effectLst>
                  <a:outerShdw blurRad="38100" dist="38100" dir="2700000" algn="tl">
                    <a:srgbClr val="C0C0C0"/>
                  </a:outerShdw>
                </a:effectLst>
              </a:rPr>
              <a:t>botanicals</a:t>
            </a:r>
            <a:r>
              <a:rPr lang="en-US" altLang="en-US" sz="1600"/>
              <a:t> are medicinal products derived from plants.  They are potent drugs and have the potential for harm if used inappropriately.  Physicians should be aware of any herbal use by their patients.</a:t>
            </a:r>
          </a:p>
          <a:p>
            <a:pPr eaLnBrk="1" hangingPunct="1">
              <a:lnSpc>
                <a:spcPct val="90000"/>
              </a:lnSpc>
              <a:buFontTx/>
              <a:buBlip>
                <a:blip r:embed="rId2"/>
              </a:buBlip>
              <a:defRPr/>
            </a:pPr>
            <a:endParaRPr lang="en-US" altLang="en-US" sz="1600"/>
          </a:p>
          <a:p>
            <a:pPr eaLnBrk="1" hangingPunct="1">
              <a:lnSpc>
                <a:spcPct val="90000"/>
              </a:lnSpc>
              <a:buFontTx/>
              <a:buBlip>
                <a:blip r:embed="rId2"/>
              </a:buBlip>
              <a:defRPr/>
            </a:pPr>
            <a:r>
              <a:rPr lang="en-US" altLang="en-US" sz="1600"/>
              <a:t>A variety of other biological therapies exist, each purporting to cure disease (often cancer) through the action of a specific substance or mixture of substances.  These substances range in complexity from whole cells to simple molecules like oxygen.</a:t>
            </a:r>
          </a:p>
        </p:txBody>
      </p:sp>
      <p:sp>
        <p:nvSpPr>
          <p:cNvPr id="817161" name="Rectangle 9">
            <a:extLst>
              <a:ext uri="{FF2B5EF4-FFF2-40B4-BE49-F238E27FC236}">
                <a16:creationId xmlns:a16="http://schemas.microsoft.com/office/drawing/2014/main" id="{167AB584-5030-0568-3E0E-7E92CB3E8865}"/>
              </a:ext>
            </a:extLst>
          </p:cNvPr>
          <p:cNvSpPr>
            <a:spLocks noChangeArrowheads="1"/>
          </p:cNvSpPr>
          <p:nvPr/>
        </p:nvSpPr>
        <p:spPr bwMode="auto">
          <a:xfrm>
            <a:off x="381000" y="228600"/>
            <a:ext cx="8458200" cy="785813"/>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Summary</a:t>
            </a:r>
          </a:p>
        </p:txBody>
      </p:sp>
      <p:grpSp>
        <p:nvGrpSpPr>
          <p:cNvPr id="302083" name="Group 21">
            <a:extLst>
              <a:ext uri="{FF2B5EF4-FFF2-40B4-BE49-F238E27FC236}">
                <a16:creationId xmlns:a16="http://schemas.microsoft.com/office/drawing/2014/main" id="{374E7F1D-C6E8-6E3C-8474-E0ACD1401767}"/>
              </a:ext>
            </a:extLst>
          </p:cNvPr>
          <p:cNvGrpSpPr>
            <a:grpSpLocks/>
          </p:cNvGrpSpPr>
          <p:nvPr/>
        </p:nvGrpSpPr>
        <p:grpSpPr bwMode="auto">
          <a:xfrm>
            <a:off x="4191000" y="6477000"/>
            <a:ext cx="1524000" cy="228600"/>
            <a:chOff x="2400" y="4080"/>
            <a:chExt cx="960" cy="144"/>
          </a:xfrm>
        </p:grpSpPr>
        <p:grpSp>
          <p:nvGrpSpPr>
            <p:cNvPr id="302090" name="Group 22">
              <a:extLst>
                <a:ext uri="{FF2B5EF4-FFF2-40B4-BE49-F238E27FC236}">
                  <a16:creationId xmlns:a16="http://schemas.microsoft.com/office/drawing/2014/main" id="{38883AB8-5943-C7DB-EB9C-F2D291A196F9}"/>
                </a:ext>
              </a:extLst>
            </p:cNvPr>
            <p:cNvGrpSpPr>
              <a:grpSpLocks/>
            </p:cNvGrpSpPr>
            <p:nvPr/>
          </p:nvGrpSpPr>
          <p:grpSpPr bwMode="auto">
            <a:xfrm>
              <a:off x="2400" y="4080"/>
              <a:ext cx="240" cy="144"/>
              <a:chOff x="2928" y="2688"/>
              <a:chExt cx="240" cy="144"/>
            </a:xfrm>
          </p:grpSpPr>
          <p:sp>
            <p:nvSpPr>
              <p:cNvPr id="302097" name="AutoShape 23">
                <a:hlinkClick r:id="" action="ppaction://hlinkshowjump?jump=previousslide" highlightClick="1"/>
                <a:extLst>
                  <a:ext uri="{FF2B5EF4-FFF2-40B4-BE49-F238E27FC236}">
                    <a16:creationId xmlns:a16="http://schemas.microsoft.com/office/drawing/2014/main" id="{7F1DA0DE-A4A3-0D8F-1E4B-DC9E7D15C3B4}"/>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17176" name="AutoShape 24">
                <a:hlinkClick r:id="" action="ppaction://hlinkshowjump?jump=previousslide"/>
                <a:extLst>
                  <a:ext uri="{FF2B5EF4-FFF2-40B4-BE49-F238E27FC236}">
                    <a16:creationId xmlns:a16="http://schemas.microsoft.com/office/drawing/2014/main" id="{8D020219-41CA-B493-DE0E-AEEB9F0437ED}"/>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02091" name="Group 25">
              <a:extLst>
                <a:ext uri="{FF2B5EF4-FFF2-40B4-BE49-F238E27FC236}">
                  <a16:creationId xmlns:a16="http://schemas.microsoft.com/office/drawing/2014/main" id="{A0352283-1C29-171C-B78F-0D740E3B5C3A}"/>
                </a:ext>
              </a:extLst>
            </p:cNvPr>
            <p:cNvGrpSpPr>
              <a:grpSpLocks/>
            </p:cNvGrpSpPr>
            <p:nvPr/>
          </p:nvGrpSpPr>
          <p:grpSpPr bwMode="auto">
            <a:xfrm>
              <a:off x="3120" y="4080"/>
              <a:ext cx="240" cy="144"/>
              <a:chOff x="3552" y="2688"/>
              <a:chExt cx="240" cy="144"/>
            </a:xfrm>
          </p:grpSpPr>
          <p:sp>
            <p:nvSpPr>
              <p:cNvPr id="302095" name="AutoShape 26">
                <a:hlinkClick r:id="" action="ppaction://hlinkshowjump?jump=nextslide" highlightClick="1"/>
                <a:extLst>
                  <a:ext uri="{FF2B5EF4-FFF2-40B4-BE49-F238E27FC236}">
                    <a16:creationId xmlns:a16="http://schemas.microsoft.com/office/drawing/2014/main" id="{C2CDF32E-6C75-4440-D1A1-A86FFFE0E913}"/>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17179" name="AutoShape 27">
                <a:hlinkClick r:id="" action="ppaction://hlinkshowjump?jump=nextslide"/>
                <a:extLst>
                  <a:ext uri="{FF2B5EF4-FFF2-40B4-BE49-F238E27FC236}">
                    <a16:creationId xmlns:a16="http://schemas.microsoft.com/office/drawing/2014/main" id="{0A47B85E-C0F2-F878-315A-B96DF289D3C5}"/>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02092" name="Group 28">
              <a:extLst>
                <a:ext uri="{FF2B5EF4-FFF2-40B4-BE49-F238E27FC236}">
                  <a16:creationId xmlns:a16="http://schemas.microsoft.com/office/drawing/2014/main" id="{3ACC6B3D-FD33-B004-1AC4-3FE33B2728C4}"/>
                </a:ext>
              </a:extLst>
            </p:cNvPr>
            <p:cNvGrpSpPr>
              <a:grpSpLocks/>
            </p:cNvGrpSpPr>
            <p:nvPr/>
          </p:nvGrpSpPr>
          <p:grpSpPr bwMode="auto">
            <a:xfrm>
              <a:off x="2736" y="4080"/>
              <a:ext cx="288" cy="144"/>
              <a:chOff x="2400" y="4032"/>
              <a:chExt cx="240" cy="144"/>
            </a:xfrm>
          </p:grpSpPr>
          <p:sp>
            <p:nvSpPr>
              <p:cNvPr id="817181" name="AutoShape 29">
                <a:hlinkClick r:id="" action="ppaction://hlinkshowjump?jump=lastslideviewed" highlightClick="1"/>
                <a:extLst>
                  <a:ext uri="{FF2B5EF4-FFF2-40B4-BE49-F238E27FC236}">
                    <a16:creationId xmlns:a16="http://schemas.microsoft.com/office/drawing/2014/main" id="{1339A5F4-E07C-F6A7-E275-A5693560AE1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17182" name="AutoShape 30">
                <a:hlinkClick r:id="" action="ppaction://hlinkshowjump?jump=lastslideviewed"/>
                <a:extLst>
                  <a:ext uri="{FF2B5EF4-FFF2-40B4-BE49-F238E27FC236}">
                    <a16:creationId xmlns:a16="http://schemas.microsoft.com/office/drawing/2014/main" id="{D41688A8-6A5D-EF24-85FE-89C857217FB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302084" name="Group 31">
            <a:extLst>
              <a:ext uri="{FF2B5EF4-FFF2-40B4-BE49-F238E27FC236}">
                <a16:creationId xmlns:a16="http://schemas.microsoft.com/office/drawing/2014/main" id="{7588BB34-F652-C7D2-6ADA-98164F625BA9}"/>
              </a:ext>
            </a:extLst>
          </p:cNvPr>
          <p:cNvGrpSpPr>
            <a:grpSpLocks/>
          </p:cNvGrpSpPr>
          <p:nvPr/>
        </p:nvGrpSpPr>
        <p:grpSpPr bwMode="auto">
          <a:xfrm>
            <a:off x="381000" y="6400800"/>
            <a:ext cx="1066800" cy="304800"/>
            <a:chOff x="240" y="4032"/>
            <a:chExt cx="672" cy="192"/>
          </a:xfrm>
        </p:grpSpPr>
        <p:sp>
          <p:nvSpPr>
            <p:cNvPr id="817184" name="AutoShape 32">
              <a:hlinkClick r:id="rId3" action="ppaction://hlinksldjump" highlightClick="1"/>
              <a:extLst>
                <a:ext uri="{FF2B5EF4-FFF2-40B4-BE49-F238E27FC236}">
                  <a16:creationId xmlns:a16="http://schemas.microsoft.com/office/drawing/2014/main" id="{0301A498-9CD7-D582-04B5-A6507F4401B2}"/>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302089" name="WordArt 33">
              <a:hlinkClick r:id="rId3" action="ppaction://hlinksldjump"/>
              <a:extLst>
                <a:ext uri="{FF2B5EF4-FFF2-40B4-BE49-F238E27FC236}">
                  <a16:creationId xmlns:a16="http://schemas.microsoft.com/office/drawing/2014/main" id="{CBF51975-5A23-0562-FA2D-23B9EC2DA3FA}"/>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302085" name="Group 34">
            <a:extLst>
              <a:ext uri="{FF2B5EF4-FFF2-40B4-BE49-F238E27FC236}">
                <a16:creationId xmlns:a16="http://schemas.microsoft.com/office/drawing/2014/main" id="{339DB94F-3C9E-6102-1235-035F7FFD2322}"/>
              </a:ext>
            </a:extLst>
          </p:cNvPr>
          <p:cNvGrpSpPr>
            <a:grpSpLocks/>
          </p:cNvGrpSpPr>
          <p:nvPr/>
        </p:nvGrpSpPr>
        <p:grpSpPr bwMode="auto">
          <a:xfrm>
            <a:off x="0" y="0"/>
            <a:ext cx="2362200" cy="641350"/>
            <a:chOff x="96" y="76"/>
            <a:chExt cx="1488" cy="404"/>
          </a:xfrm>
        </p:grpSpPr>
        <p:sp>
          <p:nvSpPr>
            <p:cNvPr id="302086" name="Text Box 35">
              <a:extLst>
                <a:ext uri="{FF2B5EF4-FFF2-40B4-BE49-F238E27FC236}">
                  <a16:creationId xmlns:a16="http://schemas.microsoft.com/office/drawing/2014/main" id="{44F50783-E4AA-75CF-E582-15F8BFAD71D4}"/>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Biologically-Based</a:t>
              </a:r>
            </a:p>
            <a:p>
              <a:pPr>
                <a:spcBef>
                  <a:spcPct val="0"/>
                </a:spcBef>
                <a:buFontTx/>
                <a:buNone/>
              </a:pPr>
              <a:r>
                <a:rPr lang="en-US" altLang="en-US" sz="1400" b="1">
                  <a:solidFill>
                    <a:srgbClr val="9900CC"/>
                  </a:solidFill>
                </a:rPr>
                <a:t>      Therapies</a:t>
              </a:r>
              <a:endParaRPr lang="en-US" altLang="en-US" sz="1400"/>
            </a:p>
          </p:txBody>
        </p:sp>
        <p:sp>
          <p:nvSpPr>
            <p:cNvPr id="817188" name="Text Box 36">
              <a:extLst>
                <a:ext uri="{FF2B5EF4-FFF2-40B4-BE49-F238E27FC236}">
                  <a16:creationId xmlns:a16="http://schemas.microsoft.com/office/drawing/2014/main" id="{8F1434D9-74DC-4D89-AE41-D7357B0D9415}"/>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6</a:t>
              </a:r>
            </a:p>
          </p:txBody>
        </p:sp>
      </p:gr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3105" name="Group 4">
            <a:extLst>
              <a:ext uri="{FF2B5EF4-FFF2-40B4-BE49-F238E27FC236}">
                <a16:creationId xmlns:a16="http://schemas.microsoft.com/office/drawing/2014/main" id="{A0001B45-A26B-D87B-E9FC-577E0C4FE492}"/>
              </a:ext>
            </a:extLst>
          </p:cNvPr>
          <p:cNvGrpSpPr>
            <a:grpSpLocks/>
          </p:cNvGrpSpPr>
          <p:nvPr/>
        </p:nvGrpSpPr>
        <p:grpSpPr bwMode="auto">
          <a:xfrm>
            <a:off x="4191000" y="6477000"/>
            <a:ext cx="1524000" cy="228600"/>
            <a:chOff x="2400" y="4080"/>
            <a:chExt cx="960" cy="144"/>
          </a:xfrm>
        </p:grpSpPr>
        <p:grpSp>
          <p:nvGrpSpPr>
            <p:cNvPr id="303114" name="Group 5">
              <a:extLst>
                <a:ext uri="{FF2B5EF4-FFF2-40B4-BE49-F238E27FC236}">
                  <a16:creationId xmlns:a16="http://schemas.microsoft.com/office/drawing/2014/main" id="{D4003F30-289F-AA3F-F3B2-AD0FE91A4929}"/>
                </a:ext>
              </a:extLst>
            </p:cNvPr>
            <p:cNvGrpSpPr>
              <a:grpSpLocks/>
            </p:cNvGrpSpPr>
            <p:nvPr/>
          </p:nvGrpSpPr>
          <p:grpSpPr bwMode="auto">
            <a:xfrm>
              <a:off x="2400" y="4080"/>
              <a:ext cx="240" cy="144"/>
              <a:chOff x="2928" y="2688"/>
              <a:chExt cx="240" cy="144"/>
            </a:xfrm>
          </p:grpSpPr>
          <p:sp>
            <p:nvSpPr>
              <p:cNvPr id="303121" name="AutoShape 6">
                <a:hlinkClick r:id="" action="ppaction://hlinkshowjump?jump=previousslide" highlightClick="1"/>
                <a:extLst>
                  <a:ext uri="{FF2B5EF4-FFF2-40B4-BE49-F238E27FC236}">
                    <a16:creationId xmlns:a16="http://schemas.microsoft.com/office/drawing/2014/main" id="{7028D9BE-E4F6-26FE-6976-A7583DBEBDCD}"/>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61191" name="AutoShape 7">
                <a:hlinkClick r:id="" action="ppaction://hlinkshowjump?jump=previousslide"/>
                <a:extLst>
                  <a:ext uri="{FF2B5EF4-FFF2-40B4-BE49-F238E27FC236}">
                    <a16:creationId xmlns:a16="http://schemas.microsoft.com/office/drawing/2014/main" id="{509E2472-4C8A-0E0E-98EE-1ECC5B53132B}"/>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03115" name="Group 8">
              <a:extLst>
                <a:ext uri="{FF2B5EF4-FFF2-40B4-BE49-F238E27FC236}">
                  <a16:creationId xmlns:a16="http://schemas.microsoft.com/office/drawing/2014/main" id="{A15A751B-3A32-1286-F764-9063E61B3464}"/>
                </a:ext>
              </a:extLst>
            </p:cNvPr>
            <p:cNvGrpSpPr>
              <a:grpSpLocks/>
            </p:cNvGrpSpPr>
            <p:nvPr/>
          </p:nvGrpSpPr>
          <p:grpSpPr bwMode="auto">
            <a:xfrm>
              <a:off x="3120" y="4080"/>
              <a:ext cx="240" cy="144"/>
              <a:chOff x="3552" y="2688"/>
              <a:chExt cx="240" cy="144"/>
            </a:xfrm>
          </p:grpSpPr>
          <p:sp>
            <p:nvSpPr>
              <p:cNvPr id="303119" name="AutoShape 9">
                <a:hlinkClick r:id="" action="ppaction://hlinkshowjump?jump=nextslide" highlightClick="1"/>
                <a:extLst>
                  <a:ext uri="{FF2B5EF4-FFF2-40B4-BE49-F238E27FC236}">
                    <a16:creationId xmlns:a16="http://schemas.microsoft.com/office/drawing/2014/main" id="{1994F9E9-04FF-941C-5B2F-FB0A229C54BD}"/>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61194" name="AutoShape 10">
                <a:hlinkClick r:id="" action="ppaction://hlinkshowjump?jump=nextslide"/>
                <a:extLst>
                  <a:ext uri="{FF2B5EF4-FFF2-40B4-BE49-F238E27FC236}">
                    <a16:creationId xmlns:a16="http://schemas.microsoft.com/office/drawing/2014/main" id="{0F92E831-7EAB-FD74-A25D-CD66668058C8}"/>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03116" name="Group 11">
              <a:extLst>
                <a:ext uri="{FF2B5EF4-FFF2-40B4-BE49-F238E27FC236}">
                  <a16:creationId xmlns:a16="http://schemas.microsoft.com/office/drawing/2014/main" id="{DAF73423-F0C5-E5D0-0256-C25E5833C4AB}"/>
                </a:ext>
              </a:extLst>
            </p:cNvPr>
            <p:cNvGrpSpPr>
              <a:grpSpLocks/>
            </p:cNvGrpSpPr>
            <p:nvPr/>
          </p:nvGrpSpPr>
          <p:grpSpPr bwMode="auto">
            <a:xfrm>
              <a:off x="2736" y="4080"/>
              <a:ext cx="288" cy="144"/>
              <a:chOff x="2400" y="4032"/>
              <a:chExt cx="240" cy="144"/>
            </a:xfrm>
          </p:grpSpPr>
          <p:sp>
            <p:nvSpPr>
              <p:cNvPr id="861196" name="AutoShape 12">
                <a:hlinkClick r:id="" action="ppaction://hlinkshowjump?jump=lastslideviewed" highlightClick="1"/>
                <a:extLst>
                  <a:ext uri="{FF2B5EF4-FFF2-40B4-BE49-F238E27FC236}">
                    <a16:creationId xmlns:a16="http://schemas.microsoft.com/office/drawing/2014/main" id="{F08F0551-70D9-153B-27CC-3ADC0074C29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61197" name="AutoShape 13">
                <a:hlinkClick r:id="" action="ppaction://hlinkshowjump?jump=lastslideviewed"/>
                <a:extLst>
                  <a:ext uri="{FF2B5EF4-FFF2-40B4-BE49-F238E27FC236}">
                    <a16:creationId xmlns:a16="http://schemas.microsoft.com/office/drawing/2014/main" id="{B13564E0-1A6A-094B-13C9-45D5437A7D5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303106" name="Group 14">
            <a:extLst>
              <a:ext uri="{FF2B5EF4-FFF2-40B4-BE49-F238E27FC236}">
                <a16:creationId xmlns:a16="http://schemas.microsoft.com/office/drawing/2014/main" id="{879A73D8-3056-6691-E8BA-126D14738CE3}"/>
              </a:ext>
            </a:extLst>
          </p:cNvPr>
          <p:cNvGrpSpPr>
            <a:grpSpLocks/>
          </p:cNvGrpSpPr>
          <p:nvPr/>
        </p:nvGrpSpPr>
        <p:grpSpPr bwMode="auto">
          <a:xfrm>
            <a:off x="381000" y="6400800"/>
            <a:ext cx="1066800" cy="304800"/>
            <a:chOff x="240" y="4032"/>
            <a:chExt cx="672" cy="192"/>
          </a:xfrm>
        </p:grpSpPr>
        <p:sp>
          <p:nvSpPr>
            <p:cNvPr id="861199" name="AutoShape 15">
              <a:hlinkClick r:id="rId2" action="ppaction://hlinksldjump" highlightClick="1"/>
              <a:extLst>
                <a:ext uri="{FF2B5EF4-FFF2-40B4-BE49-F238E27FC236}">
                  <a16:creationId xmlns:a16="http://schemas.microsoft.com/office/drawing/2014/main" id="{A0A74998-9908-084F-D526-BB757E2716B8}"/>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303113" name="WordArt 16">
              <a:hlinkClick r:id="rId2" action="ppaction://hlinksldjump"/>
              <a:extLst>
                <a:ext uri="{FF2B5EF4-FFF2-40B4-BE49-F238E27FC236}">
                  <a16:creationId xmlns:a16="http://schemas.microsoft.com/office/drawing/2014/main" id="{6F10C604-5728-8017-0E04-496C22B06714}"/>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sp>
        <p:nvSpPr>
          <p:cNvPr id="303107" name="Text Box 17">
            <a:extLst>
              <a:ext uri="{FF2B5EF4-FFF2-40B4-BE49-F238E27FC236}">
                <a16:creationId xmlns:a16="http://schemas.microsoft.com/office/drawing/2014/main" id="{92491916-982B-1DF5-D77C-635ED07288CA}"/>
              </a:ext>
            </a:extLst>
          </p:cNvPr>
          <p:cNvSpPr txBox="1">
            <a:spLocks noChangeArrowheads="1"/>
          </p:cNvSpPr>
          <p:nvPr/>
        </p:nvSpPr>
        <p:spPr bwMode="auto">
          <a:xfrm>
            <a:off x="457200" y="1295400"/>
            <a:ext cx="8229600"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200"/>
              <a:t>These books were used as the primary sources of information in the preparation of Lessons 2–6: </a:t>
            </a:r>
          </a:p>
          <a:p>
            <a:pPr>
              <a:lnSpc>
                <a:spcPct val="10000"/>
              </a:lnSpc>
              <a:spcBef>
                <a:spcPct val="50000"/>
              </a:spcBef>
              <a:buFontTx/>
              <a:buNone/>
            </a:pPr>
            <a:endParaRPr lang="en-US" altLang="en-US" sz="2200"/>
          </a:p>
          <a:p>
            <a:pPr lvl="1">
              <a:spcBef>
                <a:spcPct val="50000"/>
              </a:spcBef>
              <a:buFontTx/>
              <a:buNone/>
            </a:pPr>
            <a:r>
              <a:rPr lang="en-US" altLang="en-US" sz="2200"/>
              <a:t>Cassileth BR.  </a:t>
            </a:r>
            <a:r>
              <a:rPr lang="en-US" altLang="en-US" sz="2200" i="1"/>
              <a:t>The Alternative Medicine Handbook</a:t>
            </a:r>
            <a:r>
              <a:rPr lang="en-US" altLang="en-US" sz="2200"/>
              <a:t>.  New York: WW Norton &amp; Company, 1998.</a:t>
            </a:r>
          </a:p>
          <a:p>
            <a:pPr lvl="1">
              <a:spcBef>
                <a:spcPct val="50000"/>
              </a:spcBef>
              <a:buFontTx/>
              <a:buNone/>
            </a:pPr>
            <a:r>
              <a:rPr lang="en-US" altLang="en-US" sz="2200"/>
              <a:t>Dillard J, Ziporyn, T.  </a:t>
            </a:r>
            <a:r>
              <a:rPr lang="en-US" altLang="en-US" sz="2200" i="1"/>
              <a:t>Alternative Medicine for Dummies</a:t>
            </a:r>
            <a:r>
              <a:rPr lang="en-US" altLang="en-US" sz="2200"/>
              <a:t>.  New York: IDG Books Worldwide, Inc, 1998.</a:t>
            </a:r>
          </a:p>
          <a:p>
            <a:pPr lvl="1">
              <a:spcBef>
                <a:spcPct val="50000"/>
              </a:spcBef>
              <a:buFontTx/>
              <a:buNone/>
            </a:pPr>
            <a:r>
              <a:rPr lang="en-US" altLang="en-US" sz="2200"/>
              <a:t>Micozzi MS.  </a:t>
            </a:r>
            <a:r>
              <a:rPr lang="en-US" altLang="en-US" sz="2200" i="1"/>
              <a:t>Fundamentals of Complementary and Alternative Medicine, 2nd ed.</a:t>
            </a:r>
            <a:r>
              <a:rPr lang="en-US" altLang="en-US" sz="2200"/>
              <a:t>  New York: Churchill Livingstone, 2001.</a:t>
            </a:r>
          </a:p>
          <a:p>
            <a:pPr lvl="1">
              <a:spcBef>
                <a:spcPct val="50000"/>
              </a:spcBef>
              <a:buFontTx/>
              <a:buNone/>
            </a:pPr>
            <a:r>
              <a:rPr lang="en-US" altLang="en-US" sz="2200"/>
              <a:t>Novey DW.  </a:t>
            </a:r>
            <a:r>
              <a:rPr lang="en-US" altLang="en-US" sz="2200" i="1"/>
              <a:t>Clinician’s Complete Reference to Complementary and Alternative Medicine</a:t>
            </a:r>
            <a:r>
              <a:rPr lang="en-US" altLang="en-US" sz="2200"/>
              <a:t>.  St. Louis: Mosby, Inc, 2000.</a:t>
            </a:r>
          </a:p>
        </p:txBody>
      </p:sp>
      <p:sp>
        <p:nvSpPr>
          <p:cNvPr id="303108" name="Rectangle 18">
            <a:extLst>
              <a:ext uri="{FF2B5EF4-FFF2-40B4-BE49-F238E27FC236}">
                <a16:creationId xmlns:a16="http://schemas.microsoft.com/office/drawing/2014/main" id="{4B22F653-1625-5C9D-A51E-4868218DED0E}"/>
              </a:ext>
            </a:extLst>
          </p:cNvPr>
          <p:cNvSpPr>
            <a:spLocks noChangeArrowheads="1"/>
          </p:cNvSpPr>
          <p:nvPr/>
        </p:nvSpPr>
        <p:spPr bwMode="auto">
          <a:xfrm>
            <a:off x="533400" y="381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References</a:t>
            </a:r>
          </a:p>
        </p:txBody>
      </p:sp>
      <p:grpSp>
        <p:nvGrpSpPr>
          <p:cNvPr id="303109" name="Group 20">
            <a:extLst>
              <a:ext uri="{FF2B5EF4-FFF2-40B4-BE49-F238E27FC236}">
                <a16:creationId xmlns:a16="http://schemas.microsoft.com/office/drawing/2014/main" id="{C0301A9F-C55C-601A-CA26-F54D54DC24F7}"/>
              </a:ext>
            </a:extLst>
          </p:cNvPr>
          <p:cNvGrpSpPr>
            <a:grpSpLocks/>
          </p:cNvGrpSpPr>
          <p:nvPr/>
        </p:nvGrpSpPr>
        <p:grpSpPr bwMode="auto">
          <a:xfrm>
            <a:off x="0" y="0"/>
            <a:ext cx="2362200" cy="641350"/>
            <a:chOff x="96" y="76"/>
            <a:chExt cx="1488" cy="404"/>
          </a:xfrm>
        </p:grpSpPr>
        <p:sp>
          <p:nvSpPr>
            <p:cNvPr id="303110" name="Text Box 21">
              <a:extLst>
                <a:ext uri="{FF2B5EF4-FFF2-40B4-BE49-F238E27FC236}">
                  <a16:creationId xmlns:a16="http://schemas.microsoft.com/office/drawing/2014/main" id="{56994F4E-4E3D-9E81-2CA0-13D205C5164E}"/>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Biologically-Based</a:t>
              </a:r>
            </a:p>
            <a:p>
              <a:pPr>
                <a:spcBef>
                  <a:spcPct val="0"/>
                </a:spcBef>
                <a:buFontTx/>
                <a:buNone/>
              </a:pPr>
              <a:r>
                <a:rPr lang="en-US" altLang="en-US" sz="1400" b="1">
                  <a:solidFill>
                    <a:srgbClr val="9900CC"/>
                  </a:solidFill>
                </a:rPr>
                <a:t>      Therapies</a:t>
              </a:r>
              <a:endParaRPr lang="en-US" altLang="en-US" sz="1400"/>
            </a:p>
          </p:txBody>
        </p:sp>
        <p:sp>
          <p:nvSpPr>
            <p:cNvPr id="861206" name="Text Box 22">
              <a:extLst>
                <a:ext uri="{FF2B5EF4-FFF2-40B4-BE49-F238E27FC236}">
                  <a16:creationId xmlns:a16="http://schemas.microsoft.com/office/drawing/2014/main" id="{0BF1E5C9-2940-A11D-3CCE-E02F34A73F57}"/>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6</a:t>
              </a:r>
            </a:p>
          </p:txBody>
        </p:sp>
      </p:gr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29" name="Rectangle 2">
            <a:extLst>
              <a:ext uri="{FF2B5EF4-FFF2-40B4-BE49-F238E27FC236}">
                <a16:creationId xmlns:a16="http://schemas.microsoft.com/office/drawing/2014/main" id="{897175D2-78F0-302D-733C-F9563D98A6B2}"/>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288771" name="Text Box 3">
            <a:extLst>
              <a:ext uri="{FF2B5EF4-FFF2-40B4-BE49-F238E27FC236}">
                <a16:creationId xmlns:a16="http://schemas.microsoft.com/office/drawing/2014/main" id="{2DB15C28-8914-536C-5F6C-FA678548F11F}"/>
              </a:ext>
            </a:extLst>
          </p:cNvPr>
          <p:cNvSpPr txBox="1">
            <a:spLocks noChangeArrowheads="1"/>
          </p:cNvSpPr>
          <p:nvPr/>
        </p:nvSpPr>
        <p:spPr bwMode="auto">
          <a:xfrm>
            <a:off x="152400" y="3074988"/>
            <a:ext cx="8839200" cy="1190625"/>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7 : Pharmacological and Clinical Aspects of Botanicals</a:t>
            </a:r>
          </a:p>
        </p:txBody>
      </p:sp>
      <p:grpSp>
        <p:nvGrpSpPr>
          <p:cNvPr id="304131" name="Group 31">
            <a:extLst>
              <a:ext uri="{FF2B5EF4-FFF2-40B4-BE49-F238E27FC236}">
                <a16:creationId xmlns:a16="http://schemas.microsoft.com/office/drawing/2014/main" id="{81DD92D4-6ECE-ADAD-1B91-BD3F35EDF4E0}"/>
              </a:ext>
            </a:extLst>
          </p:cNvPr>
          <p:cNvGrpSpPr>
            <a:grpSpLocks/>
          </p:cNvGrpSpPr>
          <p:nvPr/>
        </p:nvGrpSpPr>
        <p:grpSpPr bwMode="auto">
          <a:xfrm>
            <a:off x="381000" y="6400800"/>
            <a:ext cx="1066800" cy="304800"/>
            <a:chOff x="240" y="4032"/>
            <a:chExt cx="672" cy="192"/>
          </a:xfrm>
        </p:grpSpPr>
        <p:sp>
          <p:nvSpPr>
            <p:cNvPr id="288800" name="AutoShape 32">
              <a:hlinkClick r:id="rId2" action="ppaction://hlinksldjump" highlightClick="1"/>
              <a:extLst>
                <a:ext uri="{FF2B5EF4-FFF2-40B4-BE49-F238E27FC236}">
                  <a16:creationId xmlns:a16="http://schemas.microsoft.com/office/drawing/2014/main" id="{FC7C6E37-2502-596B-34BB-B95F154FB3FF}"/>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304143" name="WordArt 33">
              <a:hlinkClick r:id="rId2" action="ppaction://hlinksldjump"/>
              <a:extLst>
                <a:ext uri="{FF2B5EF4-FFF2-40B4-BE49-F238E27FC236}">
                  <a16:creationId xmlns:a16="http://schemas.microsoft.com/office/drawing/2014/main" id="{A3A5CD18-9D99-79CA-1F93-AB8A2EDE8B69}"/>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304132" name="Group 34">
            <a:extLst>
              <a:ext uri="{FF2B5EF4-FFF2-40B4-BE49-F238E27FC236}">
                <a16:creationId xmlns:a16="http://schemas.microsoft.com/office/drawing/2014/main" id="{93821359-DEDB-AEA9-662D-BB5D5C605355}"/>
              </a:ext>
            </a:extLst>
          </p:cNvPr>
          <p:cNvGrpSpPr>
            <a:grpSpLocks/>
          </p:cNvGrpSpPr>
          <p:nvPr/>
        </p:nvGrpSpPr>
        <p:grpSpPr bwMode="auto">
          <a:xfrm>
            <a:off x="4191000" y="6477000"/>
            <a:ext cx="1524000" cy="228600"/>
            <a:chOff x="2400" y="4080"/>
            <a:chExt cx="960" cy="144"/>
          </a:xfrm>
        </p:grpSpPr>
        <p:grpSp>
          <p:nvGrpSpPr>
            <p:cNvPr id="304133" name="Group 35">
              <a:extLst>
                <a:ext uri="{FF2B5EF4-FFF2-40B4-BE49-F238E27FC236}">
                  <a16:creationId xmlns:a16="http://schemas.microsoft.com/office/drawing/2014/main" id="{F92FC19A-5D6C-36A7-91B4-26BBE2249545}"/>
                </a:ext>
              </a:extLst>
            </p:cNvPr>
            <p:cNvGrpSpPr>
              <a:grpSpLocks/>
            </p:cNvGrpSpPr>
            <p:nvPr/>
          </p:nvGrpSpPr>
          <p:grpSpPr bwMode="auto">
            <a:xfrm>
              <a:off x="2400" y="4080"/>
              <a:ext cx="240" cy="144"/>
              <a:chOff x="2928" y="2688"/>
              <a:chExt cx="240" cy="144"/>
            </a:xfrm>
          </p:grpSpPr>
          <p:sp>
            <p:nvSpPr>
              <p:cNvPr id="304140" name="AutoShape 36">
                <a:hlinkClick r:id="" action="ppaction://hlinkshowjump?jump=previousslide" highlightClick="1"/>
                <a:extLst>
                  <a:ext uri="{FF2B5EF4-FFF2-40B4-BE49-F238E27FC236}">
                    <a16:creationId xmlns:a16="http://schemas.microsoft.com/office/drawing/2014/main" id="{D2AFDA59-0854-0955-9117-7448F487B664}"/>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8805" name="AutoShape 37">
                <a:hlinkClick r:id="" action="ppaction://hlinkshowjump?jump=previousslide"/>
                <a:extLst>
                  <a:ext uri="{FF2B5EF4-FFF2-40B4-BE49-F238E27FC236}">
                    <a16:creationId xmlns:a16="http://schemas.microsoft.com/office/drawing/2014/main" id="{A61E4C2A-7364-19A7-1E24-EB63C0AD2B2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04134" name="Group 38">
              <a:extLst>
                <a:ext uri="{FF2B5EF4-FFF2-40B4-BE49-F238E27FC236}">
                  <a16:creationId xmlns:a16="http://schemas.microsoft.com/office/drawing/2014/main" id="{9177F404-61FD-5ABC-F7F0-80F08A4B215C}"/>
                </a:ext>
              </a:extLst>
            </p:cNvPr>
            <p:cNvGrpSpPr>
              <a:grpSpLocks/>
            </p:cNvGrpSpPr>
            <p:nvPr/>
          </p:nvGrpSpPr>
          <p:grpSpPr bwMode="auto">
            <a:xfrm>
              <a:off x="3120" y="4080"/>
              <a:ext cx="240" cy="144"/>
              <a:chOff x="3552" y="2688"/>
              <a:chExt cx="240" cy="144"/>
            </a:xfrm>
          </p:grpSpPr>
          <p:sp>
            <p:nvSpPr>
              <p:cNvPr id="304138" name="AutoShape 39">
                <a:hlinkClick r:id="" action="ppaction://hlinkshowjump?jump=nextslide" highlightClick="1"/>
                <a:extLst>
                  <a:ext uri="{FF2B5EF4-FFF2-40B4-BE49-F238E27FC236}">
                    <a16:creationId xmlns:a16="http://schemas.microsoft.com/office/drawing/2014/main" id="{7BE2C533-7398-39DF-55E0-9016266929A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8808" name="AutoShape 40">
                <a:hlinkClick r:id="" action="ppaction://hlinkshowjump?jump=nextslide"/>
                <a:extLst>
                  <a:ext uri="{FF2B5EF4-FFF2-40B4-BE49-F238E27FC236}">
                    <a16:creationId xmlns:a16="http://schemas.microsoft.com/office/drawing/2014/main" id="{CF486DEF-B0E5-AABA-1B4A-359C7C701C37}"/>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04135" name="Group 41">
              <a:extLst>
                <a:ext uri="{FF2B5EF4-FFF2-40B4-BE49-F238E27FC236}">
                  <a16:creationId xmlns:a16="http://schemas.microsoft.com/office/drawing/2014/main" id="{2DDF3536-2BB1-E50C-FF83-F32A62E003E4}"/>
                </a:ext>
              </a:extLst>
            </p:cNvPr>
            <p:cNvGrpSpPr>
              <a:grpSpLocks/>
            </p:cNvGrpSpPr>
            <p:nvPr/>
          </p:nvGrpSpPr>
          <p:grpSpPr bwMode="auto">
            <a:xfrm>
              <a:off x="2736" y="4080"/>
              <a:ext cx="288" cy="144"/>
              <a:chOff x="2400" y="4032"/>
              <a:chExt cx="240" cy="144"/>
            </a:xfrm>
          </p:grpSpPr>
          <p:sp>
            <p:nvSpPr>
              <p:cNvPr id="288810" name="AutoShape 42">
                <a:hlinkClick r:id="" action="ppaction://hlinkshowjump?jump=lastslideviewed" highlightClick="1"/>
                <a:extLst>
                  <a:ext uri="{FF2B5EF4-FFF2-40B4-BE49-F238E27FC236}">
                    <a16:creationId xmlns:a16="http://schemas.microsoft.com/office/drawing/2014/main" id="{530CC47F-9B69-9192-A595-8D6887FE37A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88811" name="AutoShape 43">
                <a:hlinkClick r:id="" action="ppaction://hlinkshowjump?jump=lastslideviewed"/>
                <a:extLst>
                  <a:ext uri="{FF2B5EF4-FFF2-40B4-BE49-F238E27FC236}">
                    <a16:creationId xmlns:a16="http://schemas.microsoft.com/office/drawing/2014/main" id="{147CF315-8C46-EE5B-751F-895F9ADFB1C7}"/>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3" name="Text Box 11">
            <a:extLst>
              <a:ext uri="{FF2B5EF4-FFF2-40B4-BE49-F238E27FC236}">
                <a16:creationId xmlns:a16="http://schemas.microsoft.com/office/drawing/2014/main" id="{2E74D1D9-E744-AF3F-9E3B-CAF8725E4BBD}"/>
              </a:ext>
            </a:extLst>
          </p:cNvPr>
          <p:cNvSpPr>
            <a:spLocks noChangeArrowheads="1"/>
          </p:cNvSpPr>
          <p:nvPr>
            <p:ph type="body" idx="1"/>
          </p:nvPr>
        </p:nvSpPr>
        <p:spPr>
          <a:xfrm>
            <a:off x="2743200" y="1295400"/>
            <a:ext cx="6248400" cy="4953000"/>
          </a:xfrm>
          <a:noFill/>
        </p:spPr>
        <p:txBody>
          <a:bodyPr/>
          <a:lstStyle/>
          <a:p>
            <a:pPr eaLnBrk="1" hangingPunct="1">
              <a:buFontTx/>
              <a:buBlip>
                <a:blip r:embed="rId2"/>
              </a:buBlip>
            </a:pPr>
            <a:r>
              <a:rPr lang="en-US" altLang="en-US" sz="1600"/>
              <a:t>To appreciate that humans have used herbs and other natural   products throughout history.  Through exploitation of this traditional plethora of knowledge, many useful drugs have been developed.</a:t>
            </a:r>
          </a:p>
          <a:p>
            <a:pPr eaLnBrk="1" hangingPunct="1">
              <a:lnSpc>
                <a:spcPct val="80000"/>
              </a:lnSpc>
              <a:buFontTx/>
              <a:buBlip>
                <a:blip r:embed="rId2"/>
              </a:buBlip>
            </a:pPr>
            <a:endParaRPr lang="en-US" altLang="en-US" sz="1600"/>
          </a:p>
          <a:p>
            <a:pPr eaLnBrk="1" hangingPunct="1">
              <a:buFontTx/>
              <a:buBlip>
                <a:blip r:embed="rId2"/>
              </a:buBlip>
            </a:pPr>
            <a:r>
              <a:rPr lang="en-US" altLang="en-US" sz="1600"/>
              <a:t>To realize that just because some things have been used for centuries doesn’t make them useful or safe.</a:t>
            </a:r>
          </a:p>
          <a:p>
            <a:pPr eaLnBrk="1" hangingPunct="1">
              <a:lnSpc>
                <a:spcPct val="80000"/>
              </a:lnSpc>
              <a:buFontTx/>
              <a:buBlip>
                <a:blip r:embed="rId2"/>
              </a:buBlip>
            </a:pPr>
            <a:endParaRPr lang="en-US" altLang="en-US" sz="1600"/>
          </a:p>
          <a:p>
            <a:pPr eaLnBrk="1" hangingPunct="1">
              <a:buFontTx/>
              <a:buBlip>
                <a:blip r:embed="rId2"/>
              </a:buBlip>
            </a:pPr>
            <a:r>
              <a:rPr lang="en-US" altLang="en-US" sz="1600"/>
              <a:t>To know what remedies patients are taking and have a useful, credible source of information available to check compatibility issues.</a:t>
            </a:r>
          </a:p>
          <a:p>
            <a:pPr eaLnBrk="1" hangingPunct="1">
              <a:lnSpc>
                <a:spcPct val="80000"/>
              </a:lnSpc>
              <a:buFontTx/>
              <a:buBlip>
                <a:blip r:embed="rId2"/>
              </a:buBlip>
            </a:pPr>
            <a:endParaRPr lang="en-US" altLang="en-US" sz="1600"/>
          </a:p>
          <a:p>
            <a:pPr eaLnBrk="1" hangingPunct="1">
              <a:buFontTx/>
              <a:buBlip>
                <a:blip r:embed="rId2"/>
              </a:buBlip>
            </a:pPr>
            <a:r>
              <a:rPr lang="en-US" altLang="en-US" sz="1600"/>
              <a:t>To know the importance of purity of the compounds you are recommending to patients in order to determine efficacious dosing without toxicity. </a:t>
            </a:r>
          </a:p>
          <a:p>
            <a:pPr eaLnBrk="1" hangingPunct="1">
              <a:lnSpc>
                <a:spcPct val="80000"/>
              </a:lnSpc>
              <a:buFontTx/>
              <a:buBlip>
                <a:blip r:embed="rId2"/>
              </a:buBlip>
            </a:pPr>
            <a:endParaRPr lang="en-US" altLang="en-US" sz="1600"/>
          </a:p>
          <a:p>
            <a:pPr eaLnBrk="1" hangingPunct="1">
              <a:buFontTx/>
              <a:buBlip>
                <a:blip r:embed="rId2"/>
              </a:buBlip>
            </a:pPr>
            <a:r>
              <a:rPr lang="en-US" altLang="en-US" sz="1600"/>
              <a:t>To understand that patients may have certain misconceptions about drugs, herbal medicines, and how to use them.  Be a doctor - educate them.</a:t>
            </a:r>
          </a:p>
        </p:txBody>
      </p:sp>
      <p:sp>
        <p:nvSpPr>
          <p:cNvPr id="567308" name="Rectangle 12">
            <a:extLst>
              <a:ext uri="{FF2B5EF4-FFF2-40B4-BE49-F238E27FC236}">
                <a16:creationId xmlns:a16="http://schemas.microsoft.com/office/drawing/2014/main" id="{3F59413B-B073-9ACE-81C9-CB0C80EFA5D2}"/>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5" name="Text Box 5">
            <a:extLst>
              <a:ext uri="{FF2B5EF4-FFF2-40B4-BE49-F238E27FC236}">
                <a16:creationId xmlns:a16="http://schemas.microsoft.com/office/drawing/2014/main" id="{1FDA4891-538C-82A5-DE8C-8725E544910F}"/>
              </a:ext>
            </a:extLst>
          </p:cNvPr>
          <p:cNvSpPr txBox="1">
            <a:spLocks noChangeArrowheads="1"/>
          </p:cNvSpPr>
          <p:nvPr/>
        </p:nvSpPr>
        <p:spPr bwMode="auto">
          <a:xfrm>
            <a:off x="2743200" y="990600"/>
            <a:ext cx="6248400" cy="5226050"/>
          </a:xfrm>
          <a:prstGeom prst="rect">
            <a:avLst/>
          </a:prstGeom>
          <a:noFill/>
          <a:ln>
            <a:noFill/>
          </a:ln>
          <a:effectLst/>
        </p:spPr>
        <p:txBody>
          <a:bodyPr>
            <a:spAutoFit/>
          </a:bodyPr>
          <a:lstStyle/>
          <a:p>
            <a:pPr eaLnBrk="1" hangingPunct="1">
              <a:defRPr/>
            </a:pPr>
            <a:r>
              <a:rPr lang="en-US" altLang="en-US">
                <a:solidFill>
                  <a:schemeClr val="tx1"/>
                </a:solidFill>
                <a:latin typeface="Arial" panose="020B0604020202020204" pitchFamily="34" charset="0"/>
              </a:rPr>
              <a:t>The origins of the use of plants in medicine are found and documented in the field of ethnobotany, the study of people and plants.  From the earliest evidence of recorded history, it is clear that ancient cultures have used plants and their extracts in restoring or maintaining health.  Moreover, since ancient times, civilizations have used plants with active drug ingredients for cultural, religious, ceremonial and recreational use.</a:t>
            </a:r>
          </a:p>
          <a:p>
            <a:pPr eaLnBrk="1" hangingPunct="1">
              <a:defRPr/>
            </a:pPr>
            <a:endParaRPr lang="en-US" altLang="en-US">
              <a:solidFill>
                <a:schemeClr val="tx1"/>
              </a:solidFill>
              <a:latin typeface="Arial" panose="020B0604020202020204" pitchFamily="34" charset="0"/>
            </a:endParaRPr>
          </a:p>
          <a:p>
            <a:pPr eaLnBrk="1" hangingPunct="1">
              <a:defRPr/>
            </a:pPr>
            <a:endParaRPr lang="en-US" altLang="en-US">
              <a:solidFill>
                <a:schemeClr val="tx1"/>
              </a:solidFill>
              <a:latin typeface="Arial" panose="020B0604020202020204" pitchFamily="34" charset="0"/>
            </a:endParaRPr>
          </a:p>
          <a:p>
            <a:pPr eaLnBrk="1" hangingPunct="1">
              <a:defRPr/>
            </a:pPr>
            <a:endParaRPr lang="en-US" altLang="en-US">
              <a:solidFill>
                <a:schemeClr val="tx1"/>
              </a:solidFill>
              <a:latin typeface="Arial" panose="020B0604020202020204" pitchFamily="34" charset="0"/>
            </a:endParaRPr>
          </a:p>
          <a:p>
            <a:pPr eaLnBrk="1" hangingPunct="1">
              <a:defRPr/>
            </a:pPr>
            <a:endParaRPr lang="en-US" altLang="en-US">
              <a:solidFill>
                <a:schemeClr val="tx1"/>
              </a:solidFill>
              <a:latin typeface="Arial" panose="020B0604020202020204" pitchFamily="34" charset="0"/>
            </a:endParaRPr>
          </a:p>
          <a:p>
            <a:pPr eaLnBrk="1" hangingPunct="1">
              <a:defRPr/>
            </a:pPr>
            <a:endParaRPr lang="en-US" altLang="en-US">
              <a:solidFill>
                <a:schemeClr val="tx1"/>
              </a:solidFill>
              <a:latin typeface="Arial" panose="020B0604020202020204" pitchFamily="34" charset="0"/>
            </a:endParaRPr>
          </a:p>
          <a:p>
            <a:pPr eaLnBrk="1" hangingPunct="1">
              <a:defRPr/>
            </a:pPr>
            <a:endParaRPr lang="en-US" altLang="en-US">
              <a:solidFill>
                <a:schemeClr val="tx1"/>
              </a:solidFill>
              <a:latin typeface="Arial" panose="020B0604020202020204" pitchFamily="34" charset="0"/>
            </a:endParaRPr>
          </a:p>
          <a:p>
            <a:pPr eaLnBrk="1" hangingPunct="1">
              <a:defRPr/>
            </a:pPr>
            <a:endParaRPr lang="en-US" altLang="en-US">
              <a:solidFill>
                <a:schemeClr val="tx1"/>
              </a:solidFill>
              <a:latin typeface="Arial" panose="020B0604020202020204" pitchFamily="34" charset="0"/>
            </a:endParaRPr>
          </a:p>
          <a:p>
            <a:pPr eaLnBrk="1" hangingPunct="1">
              <a:defRPr/>
            </a:pPr>
            <a:endParaRPr lang="en-US" altLang="en-US">
              <a:solidFill>
                <a:schemeClr val="tx1"/>
              </a:solidFill>
              <a:latin typeface="Arial" panose="020B0604020202020204" pitchFamily="34" charset="0"/>
            </a:endParaRPr>
          </a:p>
          <a:p>
            <a:pPr eaLnBrk="1" hangingPunct="1">
              <a:defRPr/>
            </a:pPr>
            <a:r>
              <a:rPr lang="en-US" altLang="en-US">
                <a:solidFill>
                  <a:schemeClr val="tx1"/>
                </a:solidFill>
                <a:latin typeface="Arial" panose="020B0604020202020204" pitchFamily="34" charset="0"/>
              </a:rPr>
              <a:t>Some of the oldest records of herbal use in medicine are found in the writings of the Chinese emperor </a:t>
            </a:r>
            <a:r>
              <a:rPr lang="en-US" altLang="en-US" b="1">
                <a:effectLst>
                  <a:outerShdw blurRad="38100" dist="38100" dir="2700000" algn="tl">
                    <a:srgbClr val="C0C0C0"/>
                  </a:outerShdw>
                </a:effectLst>
                <a:latin typeface="Arial" panose="020B0604020202020204" pitchFamily="34" charset="0"/>
              </a:rPr>
              <a:t>Shen Nung</a:t>
            </a:r>
            <a:r>
              <a:rPr lang="en-US" altLang="en-US">
                <a:solidFill>
                  <a:schemeClr val="tx1"/>
                </a:solidFill>
                <a:latin typeface="Arial" panose="020B0604020202020204" pitchFamily="34" charset="0"/>
              </a:rPr>
              <a:t> (circa 2735 B.C.), who compiled a book about many herbs and remedies on which much of the medieval </a:t>
            </a:r>
            <a:r>
              <a:rPr lang="en-US" altLang="en-US" b="1" i="1">
                <a:effectLst>
                  <a:outerShdw blurRad="38100" dist="38100" dir="2700000" algn="tl">
                    <a:srgbClr val="C0C0C0"/>
                  </a:outerShdw>
                </a:effectLst>
                <a:latin typeface="Arial" panose="020B0604020202020204" pitchFamily="34" charset="0"/>
              </a:rPr>
              <a:t>Materia Medica</a:t>
            </a:r>
            <a:r>
              <a:rPr lang="en-US" altLang="en-US" i="1">
                <a:solidFill>
                  <a:schemeClr val="tx1"/>
                </a:solidFill>
                <a:latin typeface="Arial" panose="020B0604020202020204" pitchFamily="34" charset="0"/>
              </a:rPr>
              <a:t> </a:t>
            </a:r>
            <a:r>
              <a:rPr lang="en-US" altLang="en-US">
                <a:solidFill>
                  <a:schemeClr val="tx1"/>
                </a:solidFill>
                <a:latin typeface="Arial" panose="020B0604020202020204" pitchFamily="34" charset="0"/>
              </a:rPr>
              <a:t>was based.  This compendium of medical wisdom and recipes influenced medical treatments through the end of the renaissance.</a:t>
            </a:r>
          </a:p>
        </p:txBody>
      </p:sp>
      <p:sp>
        <p:nvSpPr>
          <p:cNvPr id="578566" name="Rectangle 6">
            <a:extLst>
              <a:ext uri="{FF2B5EF4-FFF2-40B4-BE49-F238E27FC236}">
                <a16:creationId xmlns:a16="http://schemas.microsoft.com/office/drawing/2014/main" id="{119DFEE1-0DC4-5CF5-1BE1-78CC48C501E7}"/>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Introduction</a:t>
            </a:r>
          </a:p>
        </p:txBody>
      </p:sp>
      <p:pic>
        <p:nvPicPr>
          <p:cNvPr id="306179" name="Picture 7">
            <a:extLst>
              <a:ext uri="{FF2B5EF4-FFF2-40B4-BE49-F238E27FC236}">
                <a16:creationId xmlns:a16="http://schemas.microsoft.com/office/drawing/2014/main" id="{F5B652E9-998E-22D4-9934-C4273CB063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124200"/>
            <a:ext cx="1295400" cy="116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8568" name="Rectangle 8">
            <a:extLst>
              <a:ext uri="{FF2B5EF4-FFF2-40B4-BE49-F238E27FC236}">
                <a16:creationId xmlns:a16="http://schemas.microsoft.com/office/drawing/2014/main" id="{F8F71141-2C1F-252C-44E8-E17BEE9E9666}"/>
              </a:ext>
            </a:extLst>
          </p:cNvPr>
          <p:cNvSpPr>
            <a:spLocks noChangeArrowheads="1"/>
          </p:cNvSpPr>
          <p:nvPr/>
        </p:nvSpPr>
        <p:spPr bwMode="auto">
          <a:xfrm>
            <a:off x="2971800" y="4267200"/>
            <a:ext cx="1119188" cy="304800"/>
          </a:xfrm>
          <a:prstGeom prst="rect">
            <a:avLst/>
          </a:prstGeom>
          <a:noFill/>
          <a:ln>
            <a:noFill/>
          </a:ln>
          <a:effectLst/>
        </p:spPr>
        <p:txBody>
          <a:bodyPr wrap="none">
            <a:spAutoFit/>
          </a:bodyPr>
          <a:lstStyle/>
          <a:p>
            <a:pPr algn="ctr" eaLnBrk="1" hangingPunct="1">
              <a:defRPr/>
            </a:pPr>
            <a:r>
              <a:rPr lang="en-US" altLang="en-US" sz="1400" b="1">
                <a:effectLst>
                  <a:outerShdw blurRad="38100" dist="38100" dir="2700000" algn="tl">
                    <a:srgbClr val="C0C0C0"/>
                  </a:outerShdw>
                </a:effectLst>
                <a:latin typeface="Arial" panose="020B0604020202020204" pitchFamily="34" charset="0"/>
              </a:rPr>
              <a:t>Shen Nung</a:t>
            </a:r>
          </a:p>
        </p:txBody>
      </p:sp>
      <p:pic>
        <p:nvPicPr>
          <p:cNvPr id="306181" name="Picture 9">
            <a:extLst>
              <a:ext uri="{FF2B5EF4-FFF2-40B4-BE49-F238E27FC236}">
                <a16:creationId xmlns:a16="http://schemas.microsoft.com/office/drawing/2014/main" id="{E2742D58-EBED-5D07-1852-CD94E2152F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3124200"/>
            <a:ext cx="1600200"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8570" name="Text Box 10">
            <a:extLst>
              <a:ext uri="{FF2B5EF4-FFF2-40B4-BE49-F238E27FC236}">
                <a16:creationId xmlns:a16="http://schemas.microsoft.com/office/drawing/2014/main" id="{D8989322-93B6-B36C-A5DC-7AA50CF8618E}"/>
              </a:ext>
            </a:extLst>
          </p:cNvPr>
          <p:cNvSpPr txBox="1">
            <a:spLocks noChangeArrowheads="1"/>
          </p:cNvSpPr>
          <p:nvPr/>
        </p:nvSpPr>
        <p:spPr bwMode="auto">
          <a:xfrm>
            <a:off x="6858000" y="4267200"/>
            <a:ext cx="1454150" cy="304800"/>
          </a:xfrm>
          <a:prstGeom prst="rect">
            <a:avLst/>
          </a:prstGeom>
          <a:noFill/>
          <a:ln>
            <a:noFill/>
          </a:ln>
          <a:effectLst/>
        </p:spPr>
        <p:txBody>
          <a:bodyPr wrap="none">
            <a:spAutoFit/>
          </a:bodyPr>
          <a:lstStyle/>
          <a:p>
            <a:pPr algn="ctr" eaLnBrk="1" hangingPunct="1">
              <a:defRPr/>
            </a:pPr>
            <a:r>
              <a:rPr lang="en-US" altLang="en-US" sz="1400" b="1">
                <a:effectLst>
                  <a:outerShdw blurRad="38100" dist="38100" dir="2700000" algn="tl">
                    <a:srgbClr val="C0C0C0"/>
                  </a:outerShdw>
                </a:effectLst>
                <a:latin typeface="Arial" panose="020B0604020202020204" pitchFamily="34" charset="0"/>
              </a:rPr>
              <a:t>Materia Medica</a:t>
            </a:r>
          </a:p>
        </p:txBody>
      </p:sp>
      <p:pic>
        <p:nvPicPr>
          <p:cNvPr id="306183" name="Picture 11">
            <a:extLst>
              <a:ext uri="{FF2B5EF4-FFF2-40B4-BE49-F238E27FC236}">
                <a16:creationId xmlns:a16="http://schemas.microsoft.com/office/drawing/2014/main" id="{623CCB1F-4C8E-842D-F0C0-577CDD84D8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895600"/>
            <a:ext cx="1828800"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8" name="Text Box 4">
            <a:extLst>
              <a:ext uri="{FF2B5EF4-FFF2-40B4-BE49-F238E27FC236}">
                <a16:creationId xmlns:a16="http://schemas.microsoft.com/office/drawing/2014/main" id="{9F075E60-2062-C3E1-FBFA-EFBE0FAB215F}"/>
              </a:ext>
            </a:extLst>
          </p:cNvPr>
          <p:cNvSpPr txBox="1">
            <a:spLocks noChangeArrowheads="1"/>
          </p:cNvSpPr>
          <p:nvPr/>
        </p:nvSpPr>
        <p:spPr bwMode="auto">
          <a:xfrm>
            <a:off x="2743200" y="152400"/>
            <a:ext cx="6172200" cy="13112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Then and Now :</a:t>
            </a:r>
          </a:p>
          <a:p>
            <a:pPr algn="ctr" eaLnBrk="1" hangingPunct="1">
              <a:defRPr/>
            </a:pPr>
            <a:r>
              <a:rPr lang="en-US" altLang="en-US" sz="4000" b="1">
                <a:effectLst>
                  <a:outerShdw blurRad="38100" dist="38100" dir="2700000" algn="tl">
                    <a:srgbClr val="C0C0C0"/>
                  </a:outerShdw>
                </a:effectLst>
                <a:latin typeface="Arial" panose="020B0604020202020204" pitchFamily="34" charset="0"/>
              </a:rPr>
              <a:t>Three Examples</a:t>
            </a:r>
          </a:p>
        </p:txBody>
      </p:sp>
      <p:sp>
        <p:nvSpPr>
          <p:cNvPr id="579589" name="Text Box 5">
            <a:extLst>
              <a:ext uri="{FF2B5EF4-FFF2-40B4-BE49-F238E27FC236}">
                <a16:creationId xmlns:a16="http://schemas.microsoft.com/office/drawing/2014/main" id="{A1775ED3-779F-9D75-0014-218119C7FD5E}"/>
              </a:ext>
            </a:extLst>
          </p:cNvPr>
          <p:cNvSpPr txBox="1">
            <a:spLocks noChangeArrowheads="1"/>
          </p:cNvSpPr>
          <p:nvPr/>
        </p:nvSpPr>
        <p:spPr bwMode="auto">
          <a:xfrm>
            <a:off x="2743200" y="2743200"/>
            <a:ext cx="6096000" cy="549275"/>
          </a:xfrm>
          <a:prstGeom prst="rect">
            <a:avLst/>
          </a:prstGeom>
          <a:noFill/>
          <a:ln>
            <a:noFill/>
          </a:ln>
          <a:effectLst/>
        </p:spPr>
        <p:txBody>
          <a:bodyPr>
            <a:spAutoFit/>
          </a:bodyPr>
          <a:lstStyle/>
          <a:p>
            <a:pPr algn="ctr" eaLnBrk="1" hangingPunct="1">
              <a:defRPr/>
            </a:pPr>
            <a:r>
              <a:rPr lang="en-US" altLang="en-US" sz="3000" b="1" i="1">
                <a:effectLst>
                  <a:outerShdw blurRad="38100" dist="38100" dir="2700000" algn="tl">
                    <a:srgbClr val="C0C0C0"/>
                  </a:outerShdw>
                </a:effectLst>
                <a:latin typeface="Arial" panose="020B0604020202020204" pitchFamily="34" charset="0"/>
              </a:rPr>
              <a:t>Rauwolfia serpentina</a:t>
            </a:r>
          </a:p>
        </p:txBody>
      </p:sp>
      <p:sp>
        <p:nvSpPr>
          <p:cNvPr id="307203" name="Text Box 6">
            <a:extLst>
              <a:ext uri="{FF2B5EF4-FFF2-40B4-BE49-F238E27FC236}">
                <a16:creationId xmlns:a16="http://schemas.microsoft.com/office/drawing/2014/main" id="{8DC2F537-94CE-D8F3-F010-43338D3D926C}"/>
              </a:ext>
            </a:extLst>
          </p:cNvPr>
          <p:cNvSpPr txBox="1">
            <a:spLocks noChangeArrowheads="1"/>
          </p:cNvSpPr>
          <p:nvPr/>
        </p:nvSpPr>
        <p:spPr bwMode="auto">
          <a:xfrm>
            <a:off x="2743200" y="1600200"/>
            <a:ext cx="6248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800"/>
              <a:t>The following botanicals are just a few of the many notable ones that have been used throughout the ages and into the 21</a:t>
            </a:r>
            <a:r>
              <a:rPr lang="en-US" altLang="en-US" sz="1800" baseline="30000"/>
              <a:t>st</a:t>
            </a:r>
            <a:r>
              <a:rPr lang="en-US" altLang="en-US" sz="1800"/>
              <a:t> century.</a:t>
            </a:r>
          </a:p>
        </p:txBody>
      </p:sp>
      <p:sp>
        <p:nvSpPr>
          <p:cNvPr id="307204" name="Text Box 7">
            <a:extLst>
              <a:ext uri="{FF2B5EF4-FFF2-40B4-BE49-F238E27FC236}">
                <a16:creationId xmlns:a16="http://schemas.microsoft.com/office/drawing/2014/main" id="{3A299F32-8210-6EC3-C678-E219701867DA}"/>
              </a:ext>
            </a:extLst>
          </p:cNvPr>
          <p:cNvSpPr txBox="1">
            <a:spLocks noChangeArrowheads="1"/>
          </p:cNvSpPr>
          <p:nvPr/>
        </p:nvSpPr>
        <p:spPr bwMode="auto">
          <a:xfrm>
            <a:off x="4648200" y="3352800"/>
            <a:ext cx="4343400"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000" i="1"/>
              <a:t>Rauwolfia serpentina, </a:t>
            </a:r>
            <a:r>
              <a:rPr lang="en-US" altLang="en-US" sz="2000"/>
              <a:t>in the family </a:t>
            </a:r>
            <a:r>
              <a:rPr lang="en-US" altLang="en-US" sz="2000" i="1"/>
              <a:t>Apocynaceae</a:t>
            </a:r>
            <a:r>
              <a:rPr lang="en-US" altLang="en-US" sz="2000"/>
              <a:t>, has been utilized for centuries by Hindus to treat snake bites and as a sedative in Ayurvedic medicine.  Reserpine, derived from this plant, was one of the first effective antihypertensive drugs introduced in the 1950’s and is still in limited use today.</a:t>
            </a:r>
          </a:p>
        </p:txBody>
      </p:sp>
      <p:pic>
        <p:nvPicPr>
          <p:cNvPr id="307205" name="Picture 9">
            <a:extLst>
              <a:ext uri="{FF2B5EF4-FFF2-40B4-BE49-F238E27FC236}">
                <a16:creationId xmlns:a16="http://schemas.microsoft.com/office/drawing/2014/main" id="{7AC2CC1E-EB2A-4C25-A50B-A0204C747A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3581400"/>
            <a:ext cx="182721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612" name="Text Box 4">
            <a:extLst>
              <a:ext uri="{FF2B5EF4-FFF2-40B4-BE49-F238E27FC236}">
                <a16:creationId xmlns:a16="http://schemas.microsoft.com/office/drawing/2014/main" id="{DCE75F38-3302-C4ED-2C5B-262F4001790A}"/>
              </a:ext>
            </a:extLst>
          </p:cNvPr>
          <p:cNvSpPr txBox="1">
            <a:spLocks noChangeArrowheads="1"/>
          </p:cNvSpPr>
          <p:nvPr/>
        </p:nvSpPr>
        <p:spPr bwMode="auto">
          <a:xfrm>
            <a:off x="4114800" y="381000"/>
            <a:ext cx="4724400" cy="549275"/>
          </a:xfrm>
          <a:prstGeom prst="rect">
            <a:avLst/>
          </a:prstGeom>
          <a:noFill/>
          <a:ln>
            <a:noFill/>
          </a:ln>
          <a:effectLst/>
        </p:spPr>
        <p:txBody>
          <a:bodyPr>
            <a:spAutoFit/>
          </a:bodyPr>
          <a:lstStyle/>
          <a:p>
            <a:pPr algn="ctr" eaLnBrk="1" hangingPunct="1">
              <a:defRPr/>
            </a:pPr>
            <a:r>
              <a:rPr lang="en-US" altLang="en-US" sz="3000" b="1" i="1">
                <a:effectLst>
                  <a:outerShdw blurRad="38100" dist="38100" dir="2700000" algn="tl">
                    <a:srgbClr val="C0C0C0"/>
                  </a:outerShdw>
                </a:effectLst>
                <a:latin typeface="Arial" panose="020B0604020202020204" pitchFamily="34" charset="0"/>
              </a:rPr>
              <a:t>Digitalis purpurea</a:t>
            </a:r>
          </a:p>
        </p:txBody>
      </p:sp>
      <p:sp>
        <p:nvSpPr>
          <p:cNvPr id="580613" name="Text Box 5">
            <a:extLst>
              <a:ext uri="{FF2B5EF4-FFF2-40B4-BE49-F238E27FC236}">
                <a16:creationId xmlns:a16="http://schemas.microsoft.com/office/drawing/2014/main" id="{90ED00D4-0288-9751-864B-C247BFB16CA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Then &amp; Now</a:t>
            </a:r>
          </a:p>
        </p:txBody>
      </p:sp>
      <p:sp>
        <p:nvSpPr>
          <p:cNvPr id="580614" name="Text Box 6">
            <a:extLst>
              <a:ext uri="{FF2B5EF4-FFF2-40B4-BE49-F238E27FC236}">
                <a16:creationId xmlns:a16="http://schemas.microsoft.com/office/drawing/2014/main" id="{604EB708-6765-FB6E-45A6-7648142748B5}"/>
              </a:ext>
            </a:extLst>
          </p:cNvPr>
          <p:cNvSpPr txBox="1">
            <a:spLocks noChangeArrowheads="1"/>
          </p:cNvSpPr>
          <p:nvPr/>
        </p:nvSpPr>
        <p:spPr bwMode="auto">
          <a:xfrm>
            <a:off x="2743200" y="1295400"/>
            <a:ext cx="6172200" cy="3387725"/>
          </a:xfrm>
          <a:prstGeom prst="rect">
            <a:avLst/>
          </a:prstGeom>
          <a:noFill/>
          <a:ln>
            <a:noFill/>
          </a:ln>
          <a:effectLst/>
        </p:spPr>
        <p:txBody>
          <a:bodyPr>
            <a:spAutoFit/>
          </a:bodyPr>
          <a:lstStyle/>
          <a:p>
            <a:pPr eaLnBrk="1" hangingPunct="1">
              <a:defRPr/>
            </a:pPr>
            <a:r>
              <a:rPr lang="en-US" altLang="en-US" sz="1800">
                <a:solidFill>
                  <a:schemeClr val="tx1"/>
                </a:solidFill>
                <a:latin typeface="Arial" panose="020B0604020202020204" pitchFamily="34" charset="0"/>
              </a:rPr>
              <a:t>In 1597, </a:t>
            </a:r>
            <a:r>
              <a:rPr lang="en-US" altLang="en-US" sz="1800" b="1">
                <a:effectLst>
                  <a:outerShdw blurRad="38100" dist="38100" dir="2700000" algn="tl">
                    <a:srgbClr val="C0C0C0"/>
                  </a:outerShdw>
                </a:effectLst>
                <a:latin typeface="Arial" panose="020B0604020202020204" pitchFamily="34" charset="0"/>
              </a:rPr>
              <a:t>John Gerard</a:t>
            </a:r>
            <a:r>
              <a:rPr lang="en-US" altLang="en-US" sz="1800">
                <a:solidFill>
                  <a:schemeClr val="tx1"/>
                </a:solidFill>
                <a:latin typeface="Arial" panose="020B0604020202020204" pitchFamily="34" charset="0"/>
              </a:rPr>
              <a:t> published on the effects of foxe gloue (</a:t>
            </a:r>
            <a:r>
              <a:rPr lang="en-US" altLang="en-US" sz="1800" b="1">
                <a:effectLst>
                  <a:outerShdw blurRad="38100" dist="38100" dir="2700000" algn="tl">
                    <a:srgbClr val="C0C0C0"/>
                  </a:outerShdw>
                </a:effectLst>
                <a:latin typeface="Arial" panose="020B0604020202020204" pitchFamily="34" charset="0"/>
              </a:rPr>
              <a:t>foxglove</a:t>
            </a:r>
            <a:r>
              <a:rPr lang="en-US" altLang="en-US" sz="1800">
                <a:solidFill>
                  <a:schemeClr val="tx1"/>
                </a:solidFill>
                <a:latin typeface="Arial" panose="020B0604020202020204" pitchFamily="34" charset="0"/>
              </a:rPr>
              <a:t>, </a:t>
            </a:r>
            <a:r>
              <a:rPr lang="en-US" altLang="en-US" sz="1800" i="1">
                <a:solidFill>
                  <a:schemeClr val="tx1"/>
                </a:solidFill>
                <a:latin typeface="Arial" panose="020B0604020202020204" pitchFamily="34" charset="0"/>
              </a:rPr>
              <a:t>Digitalis purpurea</a:t>
            </a:r>
            <a:r>
              <a:rPr lang="en-US" altLang="en-US" sz="1800">
                <a:solidFill>
                  <a:schemeClr val="tx1"/>
                </a:solidFill>
                <a:latin typeface="Arial" panose="020B0604020202020204" pitchFamily="34" charset="0"/>
              </a:rPr>
              <a:t>) on internal organs.  This fact had been overlooked until 1785, when </a:t>
            </a:r>
            <a:r>
              <a:rPr lang="en-US" altLang="en-US" sz="1800" b="1">
                <a:effectLst>
                  <a:outerShdw blurRad="38100" dist="38100" dir="2700000" algn="tl">
                    <a:srgbClr val="C0C0C0"/>
                  </a:outerShdw>
                </a:effectLst>
                <a:latin typeface="Arial" panose="020B0604020202020204" pitchFamily="34" charset="0"/>
              </a:rPr>
              <a:t>William Withering</a:t>
            </a:r>
            <a:r>
              <a:rPr lang="en-US" altLang="en-US" sz="1800">
                <a:solidFill>
                  <a:schemeClr val="tx1"/>
                </a:solidFill>
                <a:latin typeface="Arial" panose="020B0604020202020204" pitchFamily="34" charset="0"/>
              </a:rPr>
              <a:t> of Great Britain published an </a:t>
            </a:r>
            <a:r>
              <a:rPr lang="en-US" altLang="en-US" sz="1800" i="1">
                <a:solidFill>
                  <a:schemeClr val="tx1"/>
                </a:solidFill>
                <a:latin typeface="Arial" panose="020B0604020202020204" pitchFamily="34" charset="0"/>
              </a:rPr>
              <a:t>"Account of the foxglove, and some of its medical uses: With practical remarks on dropsy and other diseases".</a:t>
            </a:r>
            <a:r>
              <a:rPr lang="en-US" altLang="en-US" sz="1800">
                <a:solidFill>
                  <a:schemeClr val="tx1"/>
                </a:solidFill>
                <a:latin typeface="Arial" panose="020B0604020202020204" pitchFamily="34" charset="0"/>
              </a:rPr>
              <a:t>  In this seminal paper he not only described the diuretic and positive inotropic effects of </a:t>
            </a:r>
            <a:r>
              <a:rPr lang="en-US" altLang="en-US" sz="1800" i="1">
                <a:solidFill>
                  <a:schemeClr val="tx1"/>
                </a:solidFill>
                <a:latin typeface="Arial" panose="020B0604020202020204" pitchFamily="34" charset="0"/>
              </a:rPr>
              <a:t>Digitalis</a:t>
            </a:r>
            <a:r>
              <a:rPr lang="en-US" altLang="en-US" sz="1800">
                <a:solidFill>
                  <a:schemeClr val="tx1"/>
                </a:solidFill>
                <a:latin typeface="Arial" panose="020B0604020202020204" pitchFamily="34" charset="0"/>
              </a:rPr>
              <a:t>, but also pointed out that the season in which the leaves were gathered and the drying conditions could influence the efficacy of the herbal preparation.  This observation is applicable for many herbal preparations used today. </a:t>
            </a:r>
          </a:p>
        </p:txBody>
      </p:sp>
      <p:pic>
        <p:nvPicPr>
          <p:cNvPr id="308228" name="Picture 7">
            <a:extLst>
              <a:ext uri="{FF2B5EF4-FFF2-40B4-BE49-F238E27FC236}">
                <a16:creationId xmlns:a16="http://schemas.microsoft.com/office/drawing/2014/main" id="{98D90078-65F5-8684-780C-D3D39EC682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5113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29" name="Picture 9">
            <a:extLst>
              <a:ext uri="{FF2B5EF4-FFF2-40B4-BE49-F238E27FC236}">
                <a16:creationId xmlns:a16="http://schemas.microsoft.com/office/drawing/2014/main" id="{772C7EBF-93B1-13AC-BED4-A532E43026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4800600"/>
            <a:ext cx="1073150"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30" name="Picture 10">
            <a:extLst>
              <a:ext uri="{FF2B5EF4-FFF2-40B4-BE49-F238E27FC236}">
                <a16:creationId xmlns:a16="http://schemas.microsoft.com/office/drawing/2014/main" id="{936C70D1-91FC-B1D2-0275-D13D34A7C3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4800600"/>
            <a:ext cx="990600"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31" name="Picture 12">
            <a:extLst>
              <a:ext uri="{FF2B5EF4-FFF2-40B4-BE49-F238E27FC236}">
                <a16:creationId xmlns:a16="http://schemas.microsoft.com/office/drawing/2014/main" id="{6B94CA01-14A1-553E-AA3D-014AC73393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4876800"/>
            <a:ext cx="914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0621" name="Text Box 13">
            <a:extLst>
              <a:ext uri="{FF2B5EF4-FFF2-40B4-BE49-F238E27FC236}">
                <a16:creationId xmlns:a16="http://schemas.microsoft.com/office/drawing/2014/main" id="{0CDA6403-BF77-23AE-3516-1ABFD95A2A77}"/>
              </a:ext>
            </a:extLst>
          </p:cNvPr>
          <p:cNvSpPr txBox="1">
            <a:spLocks noChangeArrowheads="1"/>
          </p:cNvSpPr>
          <p:nvPr/>
        </p:nvSpPr>
        <p:spPr bwMode="auto">
          <a:xfrm>
            <a:off x="3810000" y="4724400"/>
            <a:ext cx="766763" cy="517525"/>
          </a:xfrm>
          <a:prstGeom prst="rect">
            <a:avLst/>
          </a:prstGeom>
          <a:noFill/>
          <a:ln>
            <a:noFill/>
          </a:ln>
          <a:effectLst/>
        </p:spPr>
        <p:txBody>
          <a:bodyPr>
            <a:spAutoFit/>
          </a:bodyPr>
          <a:lstStyle/>
          <a:p>
            <a:pPr algn="ctr" eaLnBrk="1" hangingPunct="1">
              <a:defRPr/>
            </a:pPr>
            <a:r>
              <a:rPr lang="en-US" altLang="en-US" sz="1400" b="1">
                <a:effectLst>
                  <a:outerShdw blurRad="38100" dist="38100" dir="2700000" algn="tl">
                    <a:srgbClr val="C0C0C0"/>
                  </a:outerShdw>
                </a:effectLst>
                <a:latin typeface="Arial" panose="020B0604020202020204" pitchFamily="34" charset="0"/>
              </a:rPr>
              <a:t>John</a:t>
            </a:r>
          </a:p>
          <a:p>
            <a:pPr algn="ctr" eaLnBrk="1" hangingPunct="1">
              <a:defRPr/>
            </a:pPr>
            <a:r>
              <a:rPr lang="en-US" altLang="en-US" sz="1400" b="1">
                <a:effectLst>
                  <a:outerShdw blurRad="38100" dist="38100" dir="2700000" algn="tl">
                    <a:srgbClr val="C0C0C0"/>
                  </a:outerShdw>
                </a:effectLst>
                <a:latin typeface="Arial" panose="020B0604020202020204" pitchFamily="34" charset="0"/>
              </a:rPr>
              <a:t>Gerard</a:t>
            </a:r>
          </a:p>
        </p:txBody>
      </p:sp>
      <p:sp>
        <p:nvSpPr>
          <p:cNvPr id="580622" name="Text Box 14">
            <a:extLst>
              <a:ext uri="{FF2B5EF4-FFF2-40B4-BE49-F238E27FC236}">
                <a16:creationId xmlns:a16="http://schemas.microsoft.com/office/drawing/2014/main" id="{36EE4BB8-AD6A-9DA2-C6B6-0FBBE2C1E97A}"/>
              </a:ext>
            </a:extLst>
          </p:cNvPr>
          <p:cNvSpPr txBox="1">
            <a:spLocks noChangeArrowheads="1"/>
          </p:cNvSpPr>
          <p:nvPr/>
        </p:nvSpPr>
        <p:spPr bwMode="auto">
          <a:xfrm>
            <a:off x="6324600" y="5638800"/>
            <a:ext cx="1001713" cy="517525"/>
          </a:xfrm>
          <a:prstGeom prst="rect">
            <a:avLst/>
          </a:prstGeom>
          <a:noFill/>
          <a:ln>
            <a:noFill/>
          </a:ln>
          <a:effectLst/>
        </p:spPr>
        <p:txBody>
          <a:bodyPr wrap="none">
            <a:spAutoFit/>
          </a:bodyPr>
          <a:lstStyle/>
          <a:p>
            <a:pPr algn="ctr" eaLnBrk="1" hangingPunct="1">
              <a:defRPr/>
            </a:pPr>
            <a:r>
              <a:rPr lang="en-US" altLang="en-US" sz="1400" b="1">
                <a:effectLst>
                  <a:outerShdw blurRad="38100" dist="38100" dir="2700000" algn="tl">
                    <a:srgbClr val="C0C0C0"/>
                  </a:outerShdw>
                </a:effectLst>
                <a:latin typeface="Arial" panose="020B0604020202020204" pitchFamily="34" charset="0"/>
              </a:rPr>
              <a:t>William</a:t>
            </a:r>
          </a:p>
          <a:p>
            <a:pPr algn="ctr" eaLnBrk="1" hangingPunct="1">
              <a:defRPr/>
            </a:pPr>
            <a:r>
              <a:rPr lang="en-US" altLang="en-US" sz="1400" b="1">
                <a:effectLst>
                  <a:outerShdw blurRad="38100" dist="38100" dir="2700000" algn="tl">
                    <a:srgbClr val="C0C0C0"/>
                  </a:outerShdw>
                </a:effectLst>
                <a:latin typeface="Arial" panose="020B0604020202020204" pitchFamily="34" charset="0"/>
              </a:rPr>
              <a:t>Withering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40" name="Rectangle 8">
            <a:extLst>
              <a:ext uri="{FF2B5EF4-FFF2-40B4-BE49-F238E27FC236}">
                <a16:creationId xmlns:a16="http://schemas.microsoft.com/office/drawing/2014/main" id="{15B0BBA5-619D-253A-584F-01B6C123C64A}"/>
              </a:ext>
            </a:extLst>
          </p:cNvPr>
          <p:cNvSpPr>
            <a:spLocks noChangeArrowheads="1"/>
          </p:cNvSpPr>
          <p:nvPr/>
        </p:nvSpPr>
        <p:spPr bwMode="auto">
          <a:xfrm>
            <a:off x="533400" y="304800"/>
            <a:ext cx="8229600" cy="85725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Criteria of Causation</a:t>
            </a:r>
          </a:p>
        </p:txBody>
      </p:sp>
      <p:sp>
        <p:nvSpPr>
          <p:cNvPr id="44053" name="AutoShape 21">
            <a:hlinkClick r:id="rId2" action="ppaction://hlinksldjump" highlightClick="1"/>
            <a:extLst>
              <a:ext uri="{FF2B5EF4-FFF2-40B4-BE49-F238E27FC236}">
                <a16:creationId xmlns:a16="http://schemas.microsoft.com/office/drawing/2014/main" id="{56951768-9304-9645-5098-CA80F636D4DE}"/>
              </a:ext>
            </a:extLst>
          </p:cNvPr>
          <p:cNvSpPr>
            <a:spLocks noChangeArrowheads="1"/>
          </p:cNvSpPr>
          <p:nvPr/>
        </p:nvSpPr>
        <p:spPr bwMode="auto">
          <a:xfrm>
            <a:off x="914400" y="1600200"/>
            <a:ext cx="2971800" cy="914400"/>
          </a:xfrm>
          <a:prstGeom prst="actionButtonBlank">
            <a:avLst/>
          </a:prstGeom>
          <a:gradFill rotWithShape="1">
            <a:gsLst>
              <a:gs pos="0">
                <a:schemeClr val="accent2"/>
              </a:gs>
              <a:gs pos="100000">
                <a:schemeClr val="accent2">
                  <a:gamma/>
                  <a:shade val="59608"/>
                  <a:invGamma/>
                </a:schemeClr>
              </a:gs>
            </a:gsLst>
            <a:path path="rect">
              <a:fillToRect l="50000" t="50000" r="50000" b="50000"/>
            </a:path>
          </a:gradFill>
          <a:ln>
            <a:noFill/>
          </a:ln>
          <a:effectLst/>
        </p:spPr>
        <p:txBody>
          <a:bodyPr wrap="none" anchor="ctr"/>
          <a:lstStyle/>
          <a:p>
            <a:pPr algn="ctr" eaLnBrk="1" hangingPunct="1">
              <a:defRPr/>
            </a:pPr>
            <a:r>
              <a:rPr lang="en-US" altLang="en-US" sz="2000" b="1">
                <a:solidFill>
                  <a:schemeClr val="bg1"/>
                </a:solidFill>
                <a:effectLst>
                  <a:outerShdw blurRad="38100" dist="38100" dir="2700000" algn="tl">
                    <a:srgbClr val="000000"/>
                  </a:outerShdw>
                </a:effectLst>
                <a:latin typeface="Arial" panose="020B0604020202020204" pitchFamily="34" charset="0"/>
              </a:rPr>
              <a:t>Strength of Association</a:t>
            </a:r>
          </a:p>
        </p:txBody>
      </p:sp>
      <p:sp>
        <p:nvSpPr>
          <p:cNvPr id="44067" name="AutoShape 35">
            <a:hlinkClick r:id="rId3" action="ppaction://hlinksldjump" highlightClick="1"/>
            <a:extLst>
              <a:ext uri="{FF2B5EF4-FFF2-40B4-BE49-F238E27FC236}">
                <a16:creationId xmlns:a16="http://schemas.microsoft.com/office/drawing/2014/main" id="{AFDAF494-DE9E-8D68-64CD-F8656553FEC9}"/>
              </a:ext>
            </a:extLst>
          </p:cNvPr>
          <p:cNvSpPr>
            <a:spLocks noChangeArrowheads="1"/>
          </p:cNvSpPr>
          <p:nvPr/>
        </p:nvSpPr>
        <p:spPr bwMode="auto">
          <a:xfrm>
            <a:off x="3048000" y="3429000"/>
            <a:ext cx="2971800" cy="914400"/>
          </a:xfrm>
          <a:prstGeom prst="actionButtonBlank">
            <a:avLst/>
          </a:prstGeom>
          <a:gradFill rotWithShape="1">
            <a:gsLst>
              <a:gs pos="0">
                <a:schemeClr val="accent2"/>
              </a:gs>
              <a:gs pos="100000">
                <a:schemeClr val="accent2">
                  <a:gamma/>
                  <a:shade val="66275"/>
                  <a:invGamma/>
                </a:schemeClr>
              </a:gs>
            </a:gsLst>
            <a:path path="rect">
              <a:fillToRect l="50000" t="50000" r="50000" b="50000"/>
            </a:path>
          </a:gradFill>
          <a:ln>
            <a:noFill/>
          </a:ln>
          <a:effectLst/>
        </p:spPr>
        <p:txBody>
          <a:bodyPr wrap="none" anchor="ctr"/>
          <a:lstStyle/>
          <a:p>
            <a:pPr algn="ctr" eaLnBrk="1" hangingPunct="1">
              <a:defRPr/>
            </a:pPr>
            <a:r>
              <a:rPr lang="en-US" altLang="en-US" sz="2000" b="1">
                <a:solidFill>
                  <a:schemeClr val="bg1"/>
                </a:solidFill>
                <a:effectLst>
                  <a:outerShdw blurRad="38100" dist="38100" dir="2700000" algn="tl">
                    <a:srgbClr val="000000"/>
                  </a:outerShdw>
                </a:effectLst>
                <a:latin typeface="Arial" panose="020B0604020202020204" pitchFamily="34" charset="0"/>
              </a:rPr>
              <a:t>Biological Plausibility</a:t>
            </a:r>
          </a:p>
        </p:txBody>
      </p:sp>
      <p:sp>
        <p:nvSpPr>
          <p:cNvPr id="44072" name="AutoShape 40">
            <a:hlinkClick r:id="rId3" action="ppaction://hlinksldjump" highlightClick="1"/>
            <a:extLst>
              <a:ext uri="{FF2B5EF4-FFF2-40B4-BE49-F238E27FC236}">
                <a16:creationId xmlns:a16="http://schemas.microsoft.com/office/drawing/2014/main" id="{7C145AC7-A3E8-BCDA-539B-D0AACA2E1AFA}"/>
              </a:ext>
            </a:extLst>
          </p:cNvPr>
          <p:cNvSpPr>
            <a:spLocks noChangeArrowheads="1"/>
          </p:cNvSpPr>
          <p:nvPr/>
        </p:nvSpPr>
        <p:spPr bwMode="auto">
          <a:xfrm>
            <a:off x="5181600" y="1600200"/>
            <a:ext cx="2971800" cy="914400"/>
          </a:xfrm>
          <a:prstGeom prst="actionButtonBlank">
            <a:avLst/>
          </a:prstGeom>
          <a:gradFill rotWithShape="1">
            <a:gsLst>
              <a:gs pos="0">
                <a:schemeClr val="accent2"/>
              </a:gs>
              <a:gs pos="100000">
                <a:schemeClr val="accent2">
                  <a:gamma/>
                  <a:shade val="66275"/>
                  <a:invGamma/>
                </a:schemeClr>
              </a:gs>
            </a:gsLst>
            <a:path path="rect">
              <a:fillToRect l="50000" t="50000" r="50000" b="50000"/>
            </a:path>
          </a:gradFill>
          <a:ln>
            <a:noFill/>
          </a:ln>
          <a:effectLst/>
        </p:spPr>
        <p:txBody>
          <a:bodyPr wrap="none" anchor="ctr"/>
          <a:lstStyle/>
          <a:p>
            <a:pPr algn="ctr" eaLnBrk="1" hangingPunct="1">
              <a:defRPr/>
            </a:pPr>
            <a:r>
              <a:rPr lang="en-US" altLang="en-US" sz="2000" b="1">
                <a:solidFill>
                  <a:schemeClr val="bg1"/>
                </a:solidFill>
                <a:effectLst>
                  <a:outerShdw blurRad="38100" dist="38100" dir="2700000" algn="tl">
                    <a:srgbClr val="000000"/>
                  </a:outerShdw>
                </a:effectLst>
                <a:latin typeface="Arial" panose="020B0604020202020204" pitchFamily="34" charset="0"/>
              </a:rPr>
              <a:t>Temporality</a:t>
            </a:r>
          </a:p>
        </p:txBody>
      </p:sp>
      <p:sp>
        <p:nvSpPr>
          <p:cNvPr id="44074" name="AutoShape 42">
            <a:hlinkClick r:id="rId4" action="ppaction://hlinksldjump" highlightClick="1"/>
            <a:extLst>
              <a:ext uri="{FF2B5EF4-FFF2-40B4-BE49-F238E27FC236}">
                <a16:creationId xmlns:a16="http://schemas.microsoft.com/office/drawing/2014/main" id="{79895BE9-E5FA-C656-18E4-A09BCD608E21}"/>
              </a:ext>
            </a:extLst>
          </p:cNvPr>
          <p:cNvSpPr>
            <a:spLocks noChangeArrowheads="1"/>
          </p:cNvSpPr>
          <p:nvPr/>
        </p:nvSpPr>
        <p:spPr bwMode="auto">
          <a:xfrm>
            <a:off x="914400" y="5105400"/>
            <a:ext cx="2971800" cy="914400"/>
          </a:xfrm>
          <a:prstGeom prst="actionButtonBlank">
            <a:avLst/>
          </a:prstGeom>
          <a:gradFill rotWithShape="1">
            <a:gsLst>
              <a:gs pos="0">
                <a:schemeClr val="accent2"/>
              </a:gs>
              <a:gs pos="100000">
                <a:schemeClr val="accent2">
                  <a:gamma/>
                  <a:shade val="66275"/>
                  <a:invGamma/>
                </a:schemeClr>
              </a:gs>
            </a:gsLst>
            <a:path path="rect">
              <a:fillToRect l="50000" t="50000" r="50000" b="50000"/>
            </a:path>
          </a:gradFill>
          <a:ln>
            <a:noFill/>
          </a:ln>
          <a:effectLst/>
        </p:spPr>
        <p:txBody>
          <a:bodyPr wrap="none" anchor="ctr"/>
          <a:lstStyle/>
          <a:p>
            <a:pPr algn="ctr" eaLnBrk="1" hangingPunct="1">
              <a:defRPr/>
            </a:pPr>
            <a:r>
              <a:rPr lang="en-US" altLang="en-US" sz="2000" b="1">
                <a:solidFill>
                  <a:schemeClr val="bg1"/>
                </a:solidFill>
                <a:effectLst>
                  <a:outerShdw blurRad="38100" dist="38100" dir="2700000" algn="tl">
                    <a:srgbClr val="000000"/>
                  </a:outerShdw>
                </a:effectLst>
                <a:latin typeface="Arial" panose="020B0604020202020204" pitchFamily="34" charset="0"/>
              </a:rPr>
              <a:t>Dose-Response</a:t>
            </a:r>
          </a:p>
        </p:txBody>
      </p:sp>
      <p:sp>
        <p:nvSpPr>
          <p:cNvPr id="44076" name="AutoShape 44">
            <a:hlinkClick r:id="rId4" action="ppaction://hlinksldjump" highlightClick="1"/>
            <a:extLst>
              <a:ext uri="{FF2B5EF4-FFF2-40B4-BE49-F238E27FC236}">
                <a16:creationId xmlns:a16="http://schemas.microsoft.com/office/drawing/2014/main" id="{0A45C63F-3F75-4CED-F6E9-A40EE1E6AD36}"/>
              </a:ext>
            </a:extLst>
          </p:cNvPr>
          <p:cNvSpPr>
            <a:spLocks noChangeArrowheads="1"/>
          </p:cNvSpPr>
          <p:nvPr/>
        </p:nvSpPr>
        <p:spPr bwMode="auto">
          <a:xfrm>
            <a:off x="5257800" y="5105400"/>
            <a:ext cx="2971800" cy="914400"/>
          </a:xfrm>
          <a:prstGeom prst="actionButtonBlank">
            <a:avLst/>
          </a:prstGeom>
          <a:gradFill rotWithShape="1">
            <a:gsLst>
              <a:gs pos="0">
                <a:schemeClr val="accent2"/>
              </a:gs>
              <a:gs pos="100000">
                <a:schemeClr val="accent2">
                  <a:gamma/>
                  <a:shade val="66275"/>
                  <a:invGamma/>
                </a:schemeClr>
              </a:gs>
            </a:gsLst>
            <a:path path="rect">
              <a:fillToRect l="50000" t="50000" r="50000" b="50000"/>
            </a:path>
          </a:gradFill>
          <a:ln>
            <a:noFill/>
          </a:ln>
          <a:effectLst/>
        </p:spPr>
        <p:txBody>
          <a:bodyPr wrap="none" anchor="ctr"/>
          <a:lstStyle/>
          <a:p>
            <a:pPr algn="ctr" eaLnBrk="1" hangingPunct="1">
              <a:defRPr/>
            </a:pPr>
            <a:r>
              <a:rPr lang="en-US" altLang="en-US" sz="2000" b="1">
                <a:solidFill>
                  <a:schemeClr val="bg1"/>
                </a:solidFill>
                <a:effectLst>
                  <a:outerShdw blurRad="38100" dist="38100" dir="2700000" algn="tl">
                    <a:srgbClr val="000000"/>
                  </a:outerShdw>
                </a:effectLst>
                <a:latin typeface="Arial" panose="020B0604020202020204" pitchFamily="34" charset="0"/>
              </a:rPr>
              <a:t>Consistency</a:t>
            </a:r>
          </a:p>
        </p:txBody>
      </p:sp>
      <p:grpSp>
        <p:nvGrpSpPr>
          <p:cNvPr id="180231" name="Group 79">
            <a:extLst>
              <a:ext uri="{FF2B5EF4-FFF2-40B4-BE49-F238E27FC236}">
                <a16:creationId xmlns:a16="http://schemas.microsoft.com/office/drawing/2014/main" id="{368F52F4-589E-CCF4-956F-C6DC8A2B5299}"/>
              </a:ext>
            </a:extLst>
          </p:cNvPr>
          <p:cNvGrpSpPr>
            <a:grpSpLocks/>
          </p:cNvGrpSpPr>
          <p:nvPr/>
        </p:nvGrpSpPr>
        <p:grpSpPr bwMode="auto">
          <a:xfrm>
            <a:off x="381000" y="6400800"/>
            <a:ext cx="1066800" cy="304800"/>
            <a:chOff x="240" y="4032"/>
            <a:chExt cx="672" cy="192"/>
          </a:xfrm>
        </p:grpSpPr>
        <p:sp>
          <p:nvSpPr>
            <p:cNvPr id="44112" name="AutoShape 80">
              <a:hlinkClick r:id="rId5" action="ppaction://hlinksldjump" highlightClick="1"/>
              <a:extLst>
                <a:ext uri="{FF2B5EF4-FFF2-40B4-BE49-F238E27FC236}">
                  <a16:creationId xmlns:a16="http://schemas.microsoft.com/office/drawing/2014/main" id="{16CB9518-DAEA-9140-2612-5EA4D0C06711}"/>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80246" name="WordArt 81">
              <a:hlinkClick r:id="rId5" action="ppaction://hlinksldjump"/>
              <a:extLst>
                <a:ext uri="{FF2B5EF4-FFF2-40B4-BE49-F238E27FC236}">
                  <a16:creationId xmlns:a16="http://schemas.microsoft.com/office/drawing/2014/main" id="{9A51F35B-6AF8-1A9E-132E-5BF2E7F9CE5E}"/>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80232" name="Group 82">
            <a:extLst>
              <a:ext uri="{FF2B5EF4-FFF2-40B4-BE49-F238E27FC236}">
                <a16:creationId xmlns:a16="http://schemas.microsoft.com/office/drawing/2014/main" id="{A1BD7DEA-3853-88EF-1CA0-83996967E9FC}"/>
              </a:ext>
            </a:extLst>
          </p:cNvPr>
          <p:cNvGrpSpPr>
            <a:grpSpLocks/>
          </p:cNvGrpSpPr>
          <p:nvPr/>
        </p:nvGrpSpPr>
        <p:grpSpPr bwMode="auto">
          <a:xfrm>
            <a:off x="4191000" y="6477000"/>
            <a:ext cx="1524000" cy="228600"/>
            <a:chOff x="2400" y="4080"/>
            <a:chExt cx="960" cy="144"/>
          </a:xfrm>
        </p:grpSpPr>
        <p:grpSp>
          <p:nvGrpSpPr>
            <p:cNvPr id="180236" name="Group 83">
              <a:extLst>
                <a:ext uri="{FF2B5EF4-FFF2-40B4-BE49-F238E27FC236}">
                  <a16:creationId xmlns:a16="http://schemas.microsoft.com/office/drawing/2014/main" id="{94F53A6F-3C09-F4D3-CB7E-CC41FC64B2BF}"/>
                </a:ext>
              </a:extLst>
            </p:cNvPr>
            <p:cNvGrpSpPr>
              <a:grpSpLocks/>
            </p:cNvGrpSpPr>
            <p:nvPr/>
          </p:nvGrpSpPr>
          <p:grpSpPr bwMode="auto">
            <a:xfrm>
              <a:off x="2400" y="4080"/>
              <a:ext cx="240" cy="144"/>
              <a:chOff x="2928" y="2688"/>
              <a:chExt cx="240" cy="144"/>
            </a:xfrm>
          </p:grpSpPr>
          <p:sp>
            <p:nvSpPr>
              <p:cNvPr id="180243" name="AutoShape 84">
                <a:hlinkClick r:id="" action="ppaction://hlinkshowjump?jump=previousslide" highlightClick="1"/>
                <a:extLst>
                  <a:ext uri="{FF2B5EF4-FFF2-40B4-BE49-F238E27FC236}">
                    <a16:creationId xmlns:a16="http://schemas.microsoft.com/office/drawing/2014/main" id="{487C1ABF-431D-3684-E668-4456F3669DAC}"/>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4117" name="AutoShape 85">
                <a:hlinkClick r:id="" action="ppaction://hlinkshowjump?jump=previousslide"/>
                <a:extLst>
                  <a:ext uri="{FF2B5EF4-FFF2-40B4-BE49-F238E27FC236}">
                    <a16:creationId xmlns:a16="http://schemas.microsoft.com/office/drawing/2014/main" id="{CC7962C8-680F-4371-F726-796998338AA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0237" name="Group 86">
              <a:extLst>
                <a:ext uri="{FF2B5EF4-FFF2-40B4-BE49-F238E27FC236}">
                  <a16:creationId xmlns:a16="http://schemas.microsoft.com/office/drawing/2014/main" id="{5EE872BA-C4B1-7A73-EAC7-C292260B3833}"/>
                </a:ext>
              </a:extLst>
            </p:cNvPr>
            <p:cNvGrpSpPr>
              <a:grpSpLocks/>
            </p:cNvGrpSpPr>
            <p:nvPr/>
          </p:nvGrpSpPr>
          <p:grpSpPr bwMode="auto">
            <a:xfrm>
              <a:off x="3120" y="4080"/>
              <a:ext cx="240" cy="144"/>
              <a:chOff x="3552" y="2688"/>
              <a:chExt cx="240" cy="144"/>
            </a:xfrm>
          </p:grpSpPr>
          <p:sp>
            <p:nvSpPr>
              <p:cNvPr id="180241" name="AutoShape 87">
                <a:hlinkClick r:id="" action="ppaction://hlinkshowjump?jump=nextslide" highlightClick="1"/>
                <a:extLst>
                  <a:ext uri="{FF2B5EF4-FFF2-40B4-BE49-F238E27FC236}">
                    <a16:creationId xmlns:a16="http://schemas.microsoft.com/office/drawing/2014/main" id="{064C1AB9-9F51-D9F2-27A2-5229EA8BE688}"/>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4120" name="AutoShape 88">
                <a:hlinkClick r:id="" action="ppaction://hlinkshowjump?jump=nextslide"/>
                <a:extLst>
                  <a:ext uri="{FF2B5EF4-FFF2-40B4-BE49-F238E27FC236}">
                    <a16:creationId xmlns:a16="http://schemas.microsoft.com/office/drawing/2014/main" id="{23678EA7-699C-670E-BCF9-543C965E1B62}"/>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0238" name="Group 89">
              <a:extLst>
                <a:ext uri="{FF2B5EF4-FFF2-40B4-BE49-F238E27FC236}">
                  <a16:creationId xmlns:a16="http://schemas.microsoft.com/office/drawing/2014/main" id="{71F21901-8E4B-EFCE-6C06-25D09B3150AE}"/>
                </a:ext>
              </a:extLst>
            </p:cNvPr>
            <p:cNvGrpSpPr>
              <a:grpSpLocks/>
            </p:cNvGrpSpPr>
            <p:nvPr/>
          </p:nvGrpSpPr>
          <p:grpSpPr bwMode="auto">
            <a:xfrm>
              <a:off x="2736" y="4080"/>
              <a:ext cx="288" cy="144"/>
              <a:chOff x="2400" y="4032"/>
              <a:chExt cx="240" cy="144"/>
            </a:xfrm>
          </p:grpSpPr>
          <p:sp>
            <p:nvSpPr>
              <p:cNvPr id="44122" name="AutoShape 90">
                <a:hlinkClick r:id="" action="ppaction://hlinkshowjump?jump=lastslideviewed" highlightClick="1"/>
                <a:extLst>
                  <a:ext uri="{FF2B5EF4-FFF2-40B4-BE49-F238E27FC236}">
                    <a16:creationId xmlns:a16="http://schemas.microsoft.com/office/drawing/2014/main" id="{A3367DBE-FF16-E15A-635B-ECD5014BE4D6}"/>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4123" name="AutoShape 91">
                <a:hlinkClick r:id="" action="ppaction://hlinkshowjump?jump=lastslideviewed"/>
                <a:extLst>
                  <a:ext uri="{FF2B5EF4-FFF2-40B4-BE49-F238E27FC236}">
                    <a16:creationId xmlns:a16="http://schemas.microsoft.com/office/drawing/2014/main" id="{6EC0E40B-C695-EB25-A7FF-FE491852C76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180233" name="Group 95">
            <a:extLst>
              <a:ext uri="{FF2B5EF4-FFF2-40B4-BE49-F238E27FC236}">
                <a16:creationId xmlns:a16="http://schemas.microsoft.com/office/drawing/2014/main" id="{49F0D604-B08E-DF66-CB9B-9F2B3E194584}"/>
              </a:ext>
            </a:extLst>
          </p:cNvPr>
          <p:cNvGrpSpPr>
            <a:grpSpLocks/>
          </p:cNvGrpSpPr>
          <p:nvPr/>
        </p:nvGrpSpPr>
        <p:grpSpPr bwMode="auto">
          <a:xfrm>
            <a:off x="0" y="0"/>
            <a:ext cx="2057400" cy="641350"/>
            <a:chOff x="96" y="192"/>
            <a:chExt cx="1296" cy="404"/>
          </a:xfrm>
        </p:grpSpPr>
        <p:sp>
          <p:nvSpPr>
            <p:cNvPr id="180234" name="Text Box 96">
              <a:extLst>
                <a:ext uri="{FF2B5EF4-FFF2-40B4-BE49-F238E27FC236}">
                  <a16:creationId xmlns:a16="http://schemas.microsoft.com/office/drawing/2014/main" id="{EDF31388-48C0-1E06-C1C0-22FC602324F1}"/>
                </a:ext>
              </a:extLst>
            </p:cNvPr>
            <p:cNvSpPr txBox="1">
              <a:spLocks noChangeArrowheads="1"/>
            </p:cNvSpPr>
            <p:nvPr/>
          </p:nvSpPr>
          <p:spPr bwMode="auto">
            <a:xfrm>
              <a:off x="192" y="240"/>
              <a:ext cx="120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200" b="1">
                  <a:solidFill>
                    <a:srgbClr val="9900CC"/>
                  </a:solidFill>
                </a:rPr>
                <a:t>      </a:t>
              </a:r>
              <a:r>
                <a:rPr lang="en-US" altLang="en-US" sz="1400" b="1">
                  <a:solidFill>
                    <a:srgbClr val="9900CC"/>
                  </a:solidFill>
                </a:rPr>
                <a:t>Introduction</a:t>
              </a:r>
            </a:p>
            <a:p>
              <a:pPr>
                <a:spcBef>
                  <a:spcPct val="0"/>
                </a:spcBef>
                <a:buFontTx/>
                <a:buNone/>
              </a:pPr>
              <a:r>
                <a:rPr lang="en-US" altLang="en-US" sz="1400" b="1">
                  <a:solidFill>
                    <a:srgbClr val="9900CC"/>
                  </a:solidFill>
                </a:rPr>
                <a:t>     to CAM</a:t>
              </a:r>
              <a:endParaRPr lang="en-US" altLang="en-US" sz="1400"/>
            </a:p>
          </p:txBody>
        </p:sp>
        <p:sp>
          <p:nvSpPr>
            <p:cNvPr id="44129" name="Text Box 97">
              <a:extLst>
                <a:ext uri="{FF2B5EF4-FFF2-40B4-BE49-F238E27FC236}">
                  <a16:creationId xmlns:a16="http://schemas.microsoft.com/office/drawing/2014/main" id="{2CD089F9-6209-6D64-86EB-A95F6145E302}"/>
                </a:ext>
              </a:extLst>
            </p:cNvPr>
            <p:cNvSpPr txBox="1">
              <a:spLocks noChangeArrowheads="1"/>
            </p:cNvSpPr>
            <p:nvPr/>
          </p:nvSpPr>
          <p:spPr bwMode="auto">
            <a:xfrm>
              <a:off x="96" y="192"/>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1</a:t>
              </a:r>
            </a:p>
          </p:txBody>
        </p:sp>
      </p:gr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6" name="Text Box 4">
            <a:extLst>
              <a:ext uri="{FF2B5EF4-FFF2-40B4-BE49-F238E27FC236}">
                <a16:creationId xmlns:a16="http://schemas.microsoft.com/office/drawing/2014/main" id="{1375A36D-CD7A-35AC-D05A-0FA58468CE2E}"/>
              </a:ext>
            </a:extLst>
          </p:cNvPr>
          <p:cNvSpPr txBox="1">
            <a:spLocks noChangeArrowheads="1"/>
          </p:cNvSpPr>
          <p:nvPr/>
        </p:nvSpPr>
        <p:spPr bwMode="auto">
          <a:xfrm>
            <a:off x="4114800" y="381000"/>
            <a:ext cx="4343400" cy="549275"/>
          </a:xfrm>
          <a:prstGeom prst="rect">
            <a:avLst/>
          </a:prstGeom>
          <a:noFill/>
          <a:ln>
            <a:noFill/>
          </a:ln>
          <a:effectLst/>
        </p:spPr>
        <p:txBody>
          <a:bodyPr>
            <a:spAutoFit/>
          </a:bodyPr>
          <a:lstStyle/>
          <a:p>
            <a:pPr algn="ctr" eaLnBrk="1" hangingPunct="1">
              <a:defRPr/>
            </a:pPr>
            <a:r>
              <a:rPr lang="en-US" altLang="en-US" sz="3000" b="1" i="1">
                <a:effectLst>
                  <a:outerShdw blurRad="38100" dist="38100" dir="2700000" algn="tl">
                    <a:srgbClr val="C0C0C0"/>
                  </a:outerShdw>
                </a:effectLst>
                <a:latin typeface="Arial" panose="020B0604020202020204" pitchFamily="34" charset="0"/>
              </a:rPr>
              <a:t>Papaver somniferum</a:t>
            </a:r>
          </a:p>
        </p:txBody>
      </p:sp>
      <p:sp>
        <p:nvSpPr>
          <p:cNvPr id="581638" name="Text Box 6">
            <a:extLst>
              <a:ext uri="{FF2B5EF4-FFF2-40B4-BE49-F238E27FC236}">
                <a16:creationId xmlns:a16="http://schemas.microsoft.com/office/drawing/2014/main" id="{3DB73700-8CF1-998F-6E84-68017901CB3E}"/>
              </a:ext>
            </a:extLst>
          </p:cNvPr>
          <p:cNvSpPr txBox="1">
            <a:spLocks noChangeArrowheads="1"/>
          </p:cNvSpPr>
          <p:nvPr/>
        </p:nvSpPr>
        <p:spPr bwMode="auto">
          <a:xfrm>
            <a:off x="2743200" y="1447800"/>
            <a:ext cx="6096000" cy="2014538"/>
          </a:xfrm>
          <a:prstGeom prst="rect">
            <a:avLst/>
          </a:prstGeom>
          <a:noFill/>
          <a:ln>
            <a:noFill/>
          </a:ln>
          <a:effectLst/>
        </p:spPr>
        <p:txBody>
          <a:bodyPr>
            <a:spAutoFit/>
          </a:bodyPr>
          <a:lstStyle/>
          <a:p>
            <a:pPr eaLnBrk="1" hangingPunct="1">
              <a:defRPr/>
            </a:pPr>
            <a:r>
              <a:rPr lang="en-US" altLang="en-US" sz="1800">
                <a:solidFill>
                  <a:schemeClr val="tx1"/>
                </a:solidFill>
                <a:latin typeface="Arial" panose="020B0604020202020204" pitchFamily="34" charset="0"/>
              </a:rPr>
              <a:t>Circa 3400 B.C. the </a:t>
            </a:r>
            <a:r>
              <a:rPr lang="en-US" altLang="en-US" sz="1800" b="1">
                <a:effectLst>
                  <a:outerShdw blurRad="38100" dist="38100" dir="2700000" algn="tl">
                    <a:srgbClr val="C0C0C0"/>
                  </a:outerShdw>
                </a:effectLst>
                <a:latin typeface="Arial" panose="020B0604020202020204" pitchFamily="34" charset="0"/>
              </a:rPr>
              <a:t>opium poppy</a:t>
            </a:r>
            <a:r>
              <a:rPr lang="en-US" altLang="en-US" sz="1800">
                <a:solidFill>
                  <a:schemeClr val="tx1"/>
                </a:solidFill>
                <a:latin typeface="Arial" panose="020B0604020202020204" pitchFamily="34" charset="0"/>
              </a:rPr>
              <a:t> was cultivated in lower Mesopotamia by Sumerians who referred to it as the “joy plant”.  The plant and its euphoric effects were then introduced to the Assyrians.  The custom of harvesting opium from the ripe seed capsules was then passed on to the Babylonians, who in turn would pass these customs to the Egyptians. </a:t>
            </a:r>
          </a:p>
        </p:txBody>
      </p:sp>
      <p:sp>
        <p:nvSpPr>
          <p:cNvPr id="581640" name="Text Box 8">
            <a:extLst>
              <a:ext uri="{FF2B5EF4-FFF2-40B4-BE49-F238E27FC236}">
                <a16:creationId xmlns:a16="http://schemas.microsoft.com/office/drawing/2014/main" id="{472BDD6F-EC19-59D8-EBA0-876D532DCC4C}"/>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Then &amp; Now</a:t>
            </a:r>
          </a:p>
        </p:txBody>
      </p:sp>
      <p:pic>
        <p:nvPicPr>
          <p:cNvPr id="309252" name="Picture 9">
            <a:extLst>
              <a:ext uri="{FF2B5EF4-FFF2-40B4-BE49-F238E27FC236}">
                <a16:creationId xmlns:a16="http://schemas.microsoft.com/office/drawing/2014/main" id="{644B847A-2396-4ADA-FB2B-0AE4E265CF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065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53" name="Picture 10">
            <a:extLst>
              <a:ext uri="{FF2B5EF4-FFF2-40B4-BE49-F238E27FC236}">
                <a16:creationId xmlns:a16="http://schemas.microsoft.com/office/drawing/2014/main" id="{2F3D1D8B-7AE1-7556-5D8E-7D7BD1454C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657600"/>
            <a:ext cx="1655763"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54" name="Picture 11">
            <a:extLst>
              <a:ext uri="{FF2B5EF4-FFF2-40B4-BE49-F238E27FC236}">
                <a16:creationId xmlns:a16="http://schemas.microsoft.com/office/drawing/2014/main" id="{5BB56ACA-62A2-AF12-09B1-569C03FF06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4876800"/>
            <a:ext cx="19050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55" name="Picture 12">
            <a:extLst>
              <a:ext uri="{FF2B5EF4-FFF2-40B4-BE49-F238E27FC236}">
                <a16:creationId xmlns:a16="http://schemas.microsoft.com/office/drawing/2014/main" id="{93523C36-8798-5660-5865-42AAACA1CA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3505200"/>
            <a:ext cx="116681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56" name="Picture 13">
            <a:extLst>
              <a:ext uri="{FF2B5EF4-FFF2-40B4-BE49-F238E27FC236}">
                <a16:creationId xmlns:a16="http://schemas.microsoft.com/office/drawing/2014/main" id="{455EB5BB-9399-9C36-A6D3-7E840D6726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3581400"/>
            <a:ext cx="15049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57" name="Picture 15">
            <a:extLst>
              <a:ext uri="{FF2B5EF4-FFF2-40B4-BE49-F238E27FC236}">
                <a16:creationId xmlns:a16="http://schemas.microsoft.com/office/drawing/2014/main" id="{DEE6D31E-EB73-C899-794D-D323481538F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1200" y="3352800"/>
            <a:ext cx="7651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324" name="Rectangle 4">
            <a:extLst>
              <a:ext uri="{FF2B5EF4-FFF2-40B4-BE49-F238E27FC236}">
                <a16:creationId xmlns:a16="http://schemas.microsoft.com/office/drawing/2014/main" id="{EB59FB8F-A3CB-134A-4805-E62872A48049}"/>
              </a:ext>
            </a:extLst>
          </p:cNvPr>
          <p:cNvSpPr>
            <a:spLocks noChangeArrowheads="1"/>
          </p:cNvSpPr>
          <p:nvPr/>
        </p:nvSpPr>
        <p:spPr bwMode="auto">
          <a:xfrm>
            <a:off x="2743200" y="2057400"/>
            <a:ext cx="6019800" cy="2292350"/>
          </a:xfrm>
          <a:prstGeom prst="rect">
            <a:avLst/>
          </a:prstGeom>
          <a:noFill/>
          <a:ln>
            <a:noFill/>
          </a:ln>
          <a:effectLst/>
        </p:spPr>
        <p:txBody>
          <a:bodyPr>
            <a:spAutoFit/>
          </a:bodyPr>
          <a:lstStyle/>
          <a:p>
            <a:pPr eaLnBrk="1" hangingPunct="1">
              <a:defRPr/>
            </a:pPr>
            <a:r>
              <a:rPr lang="en-US" altLang="en-US">
                <a:solidFill>
                  <a:schemeClr val="tx1"/>
                </a:solidFill>
                <a:latin typeface="Arial" panose="020B0604020202020204" pitchFamily="34" charset="0"/>
              </a:rPr>
              <a:t>The first detailed description for uses of poppy juice was discovered in the Greek writings of </a:t>
            </a:r>
            <a:r>
              <a:rPr lang="en-US" altLang="en-US" b="1">
                <a:effectLst>
                  <a:outerShdw blurRad="38100" dist="38100" dir="2700000" algn="tl">
                    <a:srgbClr val="C0C0C0"/>
                  </a:outerShdw>
                </a:effectLst>
                <a:latin typeface="Arial" panose="020B0604020202020204" pitchFamily="34" charset="0"/>
              </a:rPr>
              <a:t>Theophrastus</a:t>
            </a:r>
            <a:r>
              <a:rPr lang="en-US" altLang="en-US">
                <a:solidFill>
                  <a:schemeClr val="tx1"/>
                </a:solidFill>
                <a:latin typeface="Arial" panose="020B0604020202020204" pitchFamily="34" charset="0"/>
              </a:rPr>
              <a:t> (3rd century B.C.).  Opium, the Greek word for juice, was known in Arabian medicine, described in detail by Dioscorides (Nero’s surgeon), and studied by </a:t>
            </a:r>
            <a:r>
              <a:rPr lang="en-US" altLang="en-US" b="1">
                <a:effectLst>
                  <a:outerShdw blurRad="38100" dist="38100" dir="2700000" algn="tl">
                    <a:srgbClr val="C0C0C0"/>
                  </a:outerShdw>
                </a:effectLst>
                <a:latin typeface="Arial" panose="020B0604020202020204" pitchFamily="34" charset="0"/>
              </a:rPr>
              <a:t>Paracelsus</a:t>
            </a:r>
            <a:r>
              <a:rPr lang="en-US" altLang="en-US">
                <a:solidFill>
                  <a:schemeClr val="tx1"/>
                </a:solidFill>
                <a:latin typeface="Arial" panose="020B0604020202020204" pitchFamily="34" charset="0"/>
              </a:rPr>
              <a:t> (1493-1541).  Finally Sertürner, a German, who, after self-experimentation, published his first paper on opium in 1806.  He named the newly isolated and active substance </a:t>
            </a:r>
            <a:r>
              <a:rPr lang="en-US" altLang="en-US" b="1">
                <a:effectLst>
                  <a:outerShdw blurRad="38100" dist="38100" dir="2700000" algn="tl">
                    <a:srgbClr val="C0C0C0"/>
                  </a:outerShdw>
                </a:effectLst>
                <a:latin typeface="Arial" panose="020B0604020202020204" pitchFamily="34" charset="0"/>
              </a:rPr>
              <a:t>morphine</a:t>
            </a:r>
            <a:r>
              <a:rPr lang="en-US" altLang="en-US">
                <a:solidFill>
                  <a:schemeClr val="tx1"/>
                </a:solidFill>
                <a:latin typeface="Arial" panose="020B0604020202020204" pitchFamily="34" charset="0"/>
              </a:rPr>
              <a:t>, after Morpheus, the Greek god of dreams.</a:t>
            </a:r>
          </a:p>
        </p:txBody>
      </p:sp>
      <p:sp>
        <p:nvSpPr>
          <p:cNvPr id="824325" name="Text Box 5">
            <a:extLst>
              <a:ext uri="{FF2B5EF4-FFF2-40B4-BE49-F238E27FC236}">
                <a16:creationId xmlns:a16="http://schemas.microsoft.com/office/drawing/2014/main" id="{142E01FA-78D3-812C-E091-99E73B0E540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Then &amp; Now</a:t>
            </a:r>
          </a:p>
        </p:txBody>
      </p:sp>
      <p:pic>
        <p:nvPicPr>
          <p:cNvPr id="310275" name="Picture 6">
            <a:extLst>
              <a:ext uri="{FF2B5EF4-FFF2-40B4-BE49-F238E27FC236}">
                <a16:creationId xmlns:a16="http://schemas.microsoft.com/office/drawing/2014/main" id="{4CA4BA8B-5897-DCE5-5AC6-42F218409A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381000"/>
            <a:ext cx="1055688"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276" name="Picture 7">
            <a:extLst>
              <a:ext uri="{FF2B5EF4-FFF2-40B4-BE49-F238E27FC236}">
                <a16:creationId xmlns:a16="http://schemas.microsoft.com/office/drawing/2014/main" id="{4CE83C43-846D-72A5-BA5D-7E6803F5DD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381000"/>
            <a:ext cx="1033463"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277" name="Picture 8">
            <a:extLst>
              <a:ext uri="{FF2B5EF4-FFF2-40B4-BE49-F238E27FC236}">
                <a16:creationId xmlns:a16="http://schemas.microsoft.com/office/drawing/2014/main" id="{B41C82B6-6D17-EF34-438A-C5D70114C6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648200"/>
            <a:ext cx="5181600"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278" name="Picture 9">
            <a:extLst>
              <a:ext uri="{FF2B5EF4-FFF2-40B4-BE49-F238E27FC236}">
                <a16:creationId xmlns:a16="http://schemas.microsoft.com/office/drawing/2014/main" id="{002CCD8D-9EEB-77D5-E1F8-51CC330CD7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533400"/>
            <a:ext cx="1219200"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4330" name="Rectangle 10">
            <a:extLst>
              <a:ext uri="{FF2B5EF4-FFF2-40B4-BE49-F238E27FC236}">
                <a16:creationId xmlns:a16="http://schemas.microsoft.com/office/drawing/2014/main" id="{C5A0FA07-43DC-CC8F-AEC3-F2D0B38A941B}"/>
              </a:ext>
            </a:extLst>
          </p:cNvPr>
          <p:cNvSpPr>
            <a:spLocks noChangeArrowheads="1"/>
          </p:cNvSpPr>
          <p:nvPr/>
        </p:nvSpPr>
        <p:spPr bwMode="auto">
          <a:xfrm>
            <a:off x="2895600" y="1676400"/>
            <a:ext cx="1354138" cy="304800"/>
          </a:xfrm>
          <a:prstGeom prst="rect">
            <a:avLst/>
          </a:prstGeom>
          <a:noFill/>
          <a:ln>
            <a:noFill/>
          </a:ln>
          <a:effectLst/>
        </p:spPr>
        <p:txBody>
          <a:bodyPr wrap="none">
            <a:spAutoFit/>
          </a:bodyPr>
          <a:lstStyle/>
          <a:p>
            <a:pPr algn="ctr" eaLnBrk="1" hangingPunct="1">
              <a:defRPr/>
            </a:pPr>
            <a:r>
              <a:rPr lang="en-US" altLang="en-US" sz="1400" b="1">
                <a:effectLst>
                  <a:outerShdw blurRad="38100" dist="38100" dir="2700000" algn="tl">
                    <a:srgbClr val="C0C0C0"/>
                  </a:outerShdw>
                </a:effectLst>
                <a:latin typeface="Arial" panose="020B0604020202020204" pitchFamily="34" charset="0"/>
              </a:rPr>
              <a:t>Theophrastus</a:t>
            </a:r>
          </a:p>
        </p:txBody>
      </p:sp>
      <p:sp>
        <p:nvSpPr>
          <p:cNvPr id="824331" name="Rectangle 11">
            <a:extLst>
              <a:ext uri="{FF2B5EF4-FFF2-40B4-BE49-F238E27FC236}">
                <a16:creationId xmlns:a16="http://schemas.microsoft.com/office/drawing/2014/main" id="{1E4BB437-3801-6544-9754-7006F6819165}"/>
              </a:ext>
            </a:extLst>
          </p:cNvPr>
          <p:cNvSpPr>
            <a:spLocks noChangeArrowheads="1"/>
          </p:cNvSpPr>
          <p:nvPr/>
        </p:nvSpPr>
        <p:spPr bwMode="auto">
          <a:xfrm>
            <a:off x="6705600" y="1676400"/>
            <a:ext cx="1120775" cy="304800"/>
          </a:xfrm>
          <a:prstGeom prst="rect">
            <a:avLst/>
          </a:prstGeom>
          <a:noFill/>
          <a:ln>
            <a:noFill/>
          </a:ln>
          <a:effectLst/>
        </p:spPr>
        <p:txBody>
          <a:bodyPr wrap="none">
            <a:spAutoFit/>
          </a:bodyPr>
          <a:lstStyle/>
          <a:p>
            <a:pPr algn="ctr" eaLnBrk="1" hangingPunct="1">
              <a:defRPr/>
            </a:pPr>
            <a:r>
              <a:rPr lang="en-US" altLang="en-US" sz="1400" b="1">
                <a:effectLst>
                  <a:outerShdw blurRad="38100" dist="38100" dir="2700000" algn="tl">
                    <a:srgbClr val="C0C0C0"/>
                  </a:outerShdw>
                </a:effectLst>
                <a:latin typeface="Arial" panose="020B0604020202020204" pitchFamily="34" charset="0"/>
              </a:rPr>
              <a:t>Paracelsus</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60" name="Text Box 4">
            <a:extLst>
              <a:ext uri="{FF2B5EF4-FFF2-40B4-BE49-F238E27FC236}">
                <a16:creationId xmlns:a16="http://schemas.microsoft.com/office/drawing/2014/main" id="{1A0430B3-E39C-F205-5F86-1099C644352B}"/>
              </a:ext>
            </a:extLst>
          </p:cNvPr>
          <p:cNvSpPr txBox="1">
            <a:spLocks noChangeArrowheads="1"/>
          </p:cNvSpPr>
          <p:nvPr/>
        </p:nvSpPr>
        <p:spPr bwMode="auto">
          <a:xfrm>
            <a:off x="2286000" y="152400"/>
            <a:ext cx="6629400" cy="13112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Commonly Used Drugs with Botanical Origins</a:t>
            </a:r>
          </a:p>
        </p:txBody>
      </p:sp>
      <p:sp>
        <p:nvSpPr>
          <p:cNvPr id="311298" name="Text Box 5">
            <a:extLst>
              <a:ext uri="{FF2B5EF4-FFF2-40B4-BE49-F238E27FC236}">
                <a16:creationId xmlns:a16="http://schemas.microsoft.com/office/drawing/2014/main" id="{C85CDC99-1ADA-D892-7565-454F636AA63E}"/>
              </a:ext>
            </a:extLst>
          </p:cNvPr>
          <p:cNvSpPr txBox="1">
            <a:spLocks noChangeArrowheads="1"/>
          </p:cNvSpPr>
          <p:nvPr/>
        </p:nvSpPr>
        <p:spPr bwMode="auto">
          <a:xfrm>
            <a:off x="2743200" y="1447800"/>
            <a:ext cx="6172200" cy="474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700"/>
              <a:t>All of the following examples of plant-derived substances have relatively well-described mechanisms of drug action.  In most cases, the principle active drug has been isolated, and is often synthesized today.  However, it is noteworthy to mention that an overwhelming majority of herbal preparations and other “natural” medicines freely available today (representing a multi-billion dollar industry world-wide) lack credible scientific proof of efficacy, safety and known mechanisms of action.  Their use is principally guided by traditional hearsay, anecdotal evidence, and of late, particularly aggressive and pernicious marketing strategies.</a:t>
            </a:r>
          </a:p>
          <a:p>
            <a:pPr eaLnBrk="1" hangingPunct="1">
              <a:spcBef>
                <a:spcPct val="0"/>
              </a:spcBef>
              <a:buFontTx/>
              <a:buNone/>
            </a:pPr>
            <a:endParaRPr lang="en-US" altLang="en-US" sz="1700"/>
          </a:p>
          <a:p>
            <a:pPr lvl="3" eaLnBrk="1" hangingPunct="1">
              <a:spcBef>
                <a:spcPct val="0"/>
              </a:spcBef>
              <a:buFontTx/>
              <a:buNone/>
            </a:pPr>
            <a:r>
              <a:rPr lang="en-US" altLang="en-US" sz="1700"/>
              <a:t>One is tempted to take to heart, and apply the famous quote by Oliver Wendell Holmes (1809-1894) :”</a:t>
            </a:r>
            <a:r>
              <a:rPr lang="en-US" altLang="en-US" sz="1700" i="1"/>
              <a:t>I firmly believe that if the whole Materia Medica could be sunk to the bottom of the sea, it would be all the better for mankind and all the worse for the fishes.”</a:t>
            </a:r>
            <a:endParaRPr lang="en-US" altLang="en-US" sz="1700"/>
          </a:p>
        </p:txBody>
      </p:sp>
      <p:pic>
        <p:nvPicPr>
          <p:cNvPr id="311299" name="Picture 6">
            <a:extLst>
              <a:ext uri="{FF2B5EF4-FFF2-40B4-BE49-F238E27FC236}">
                <a16:creationId xmlns:a16="http://schemas.microsoft.com/office/drawing/2014/main" id="{B0532772-527A-AFDB-09DE-0F3B748410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4572000"/>
            <a:ext cx="11795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1" name="Text Box 4">
            <a:extLst>
              <a:ext uri="{FF2B5EF4-FFF2-40B4-BE49-F238E27FC236}">
                <a16:creationId xmlns:a16="http://schemas.microsoft.com/office/drawing/2014/main" id="{E783A5BE-9439-78F5-EDCB-4A9CED86D05D}"/>
              </a:ext>
            </a:extLst>
          </p:cNvPr>
          <p:cNvSpPr txBox="1">
            <a:spLocks noChangeArrowheads="1"/>
          </p:cNvSpPr>
          <p:nvPr/>
        </p:nvSpPr>
        <p:spPr bwMode="auto">
          <a:xfrm>
            <a:off x="152400" y="1371600"/>
            <a:ext cx="8991600" cy="492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lnSpc>
                <a:spcPct val="110000"/>
              </a:lnSpc>
              <a:spcBef>
                <a:spcPct val="0"/>
              </a:spcBef>
              <a:buFontTx/>
              <a:buNone/>
            </a:pPr>
            <a:r>
              <a:rPr lang="en-US" altLang="en-US" sz="1600"/>
              <a:t>Aspirin		analgesic, anti-inflammatory	</a:t>
            </a:r>
            <a:r>
              <a:rPr lang="en-US" altLang="en-US" sz="1600" i="1"/>
              <a:t>Filipendula ulmaria</a:t>
            </a:r>
            <a:r>
              <a:rPr lang="en-US" altLang="en-US" sz="1600"/>
              <a:t> (meadowsweet)</a:t>
            </a:r>
          </a:p>
          <a:p>
            <a:pPr eaLnBrk="1" hangingPunct="1">
              <a:lnSpc>
                <a:spcPct val="110000"/>
              </a:lnSpc>
              <a:spcBef>
                <a:spcPct val="0"/>
              </a:spcBef>
              <a:buFontTx/>
              <a:buNone/>
            </a:pPr>
            <a:r>
              <a:rPr lang="en-US" altLang="en-US" sz="1600"/>
              <a:t>		anticoagulant                           </a:t>
            </a:r>
            <a:r>
              <a:rPr lang="en-US" altLang="en-US" sz="1600" i="1"/>
              <a:t>Salicaceae </a:t>
            </a:r>
            <a:r>
              <a:rPr lang="en-US" altLang="en-US" sz="1600"/>
              <a:t>family (willow)</a:t>
            </a:r>
          </a:p>
          <a:p>
            <a:pPr eaLnBrk="1" hangingPunct="1">
              <a:lnSpc>
                <a:spcPct val="110000"/>
              </a:lnSpc>
              <a:spcBef>
                <a:spcPct val="0"/>
              </a:spcBef>
              <a:buFontTx/>
              <a:buNone/>
            </a:pPr>
            <a:r>
              <a:rPr lang="en-US" altLang="en-US" sz="1600"/>
              <a:t>Atropine		anti-muscarinic		</a:t>
            </a:r>
            <a:r>
              <a:rPr lang="en-US" altLang="en-US" sz="1600" i="1"/>
              <a:t>Atropa belladonna</a:t>
            </a:r>
            <a:r>
              <a:rPr lang="en-US" altLang="en-US" sz="1600"/>
              <a:t> (deadly nightshade)</a:t>
            </a:r>
          </a:p>
          <a:p>
            <a:pPr eaLnBrk="1" hangingPunct="1">
              <a:lnSpc>
                <a:spcPct val="110000"/>
              </a:lnSpc>
              <a:spcBef>
                <a:spcPct val="0"/>
              </a:spcBef>
              <a:buFontTx/>
              <a:buNone/>
            </a:pPr>
            <a:r>
              <a:rPr lang="en-US" altLang="en-US" sz="1600"/>
              <a:t>Caffeine		CNS stimulant, PDE inhibitor	</a:t>
            </a:r>
            <a:r>
              <a:rPr lang="en-US" altLang="en-US" sz="1600" i="1"/>
              <a:t>Camellia sinensis</a:t>
            </a:r>
            <a:r>
              <a:rPr lang="en-US" altLang="en-US" sz="1600"/>
              <a:t>, </a:t>
            </a:r>
            <a:r>
              <a:rPr lang="en-US" altLang="en-US" sz="1600" i="1"/>
              <a:t>Coffea arabica</a:t>
            </a:r>
            <a:r>
              <a:rPr lang="en-US" altLang="en-US" sz="1600"/>
              <a:t> (A. coffee)</a:t>
            </a:r>
          </a:p>
          <a:p>
            <a:pPr eaLnBrk="1" hangingPunct="1">
              <a:lnSpc>
                <a:spcPct val="110000"/>
              </a:lnSpc>
              <a:spcBef>
                <a:spcPct val="0"/>
              </a:spcBef>
              <a:buFontTx/>
              <a:buNone/>
            </a:pPr>
            <a:r>
              <a:rPr lang="en-US" altLang="en-US" sz="1600"/>
              <a:t>Cocaine		local anesthetic, CNS stimul.	</a:t>
            </a:r>
            <a:r>
              <a:rPr lang="en-US" altLang="en-US" sz="1600" i="1"/>
              <a:t>Erythroxylum coca</a:t>
            </a:r>
            <a:r>
              <a:rPr lang="en-US" altLang="en-US" sz="1600"/>
              <a:t> (coca leaves)</a:t>
            </a:r>
          </a:p>
          <a:p>
            <a:pPr eaLnBrk="1" hangingPunct="1">
              <a:lnSpc>
                <a:spcPct val="110000"/>
              </a:lnSpc>
              <a:spcBef>
                <a:spcPct val="0"/>
              </a:spcBef>
              <a:buFontTx/>
              <a:buNone/>
            </a:pPr>
            <a:r>
              <a:rPr lang="en-US" altLang="en-US" sz="1600"/>
              <a:t>Codeine		analgesic, antitussive	</a:t>
            </a:r>
            <a:r>
              <a:rPr lang="en-US" altLang="en-US" sz="1600" i="1"/>
              <a:t>Papaver somniferum</a:t>
            </a:r>
            <a:r>
              <a:rPr lang="en-US" altLang="en-US" sz="1600"/>
              <a:t> (poppy seed)</a:t>
            </a:r>
          </a:p>
          <a:p>
            <a:pPr eaLnBrk="1" hangingPunct="1">
              <a:lnSpc>
                <a:spcPct val="110000"/>
              </a:lnSpc>
              <a:spcBef>
                <a:spcPct val="0"/>
              </a:spcBef>
              <a:buFontTx/>
              <a:buNone/>
            </a:pPr>
            <a:r>
              <a:rPr lang="en-US" altLang="en-US" sz="1600"/>
              <a:t>Dicumarol		anticoagulant		</a:t>
            </a:r>
            <a:r>
              <a:rPr lang="en-US" altLang="en-US" sz="1600" i="1"/>
              <a:t>Melilotus officinalis</a:t>
            </a:r>
            <a:r>
              <a:rPr lang="en-US" altLang="en-US" sz="1600"/>
              <a:t> (spoiled clover silage)</a:t>
            </a:r>
          </a:p>
          <a:p>
            <a:pPr eaLnBrk="1" hangingPunct="1">
              <a:lnSpc>
                <a:spcPct val="110000"/>
              </a:lnSpc>
              <a:spcBef>
                <a:spcPct val="0"/>
              </a:spcBef>
              <a:buFontTx/>
              <a:buNone/>
            </a:pPr>
            <a:r>
              <a:rPr lang="en-US" altLang="en-US" sz="1600"/>
              <a:t>Ephedrine	bronchodilation, CNS stimul.	</a:t>
            </a:r>
            <a:r>
              <a:rPr lang="en-US" altLang="en-US" sz="1600" i="1"/>
              <a:t>Ephedra sinica</a:t>
            </a:r>
            <a:r>
              <a:rPr lang="en-US" altLang="en-US" sz="1600"/>
              <a:t> (ma-huang, desert herb)</a:t>
            </a:r>
          </a:p>
          <a:p>
            <a:pPr eaLnBrk="1" hangingPunct="1">
              <a:lnSpc>
                <a:spcPct val="110000"/>
              </a:lnSpc>
              <a:spcBef>
                <a:spcPct val="0"/>
              </a:spcBef>
              <a:buFontTx/>
              <a:buNone/>
            </a:pPr>
            <a:r>
              <a:rPr lang="en-US" altLang="en-US" sz="1600"/>
              <a:t>Ipecac		emetic			</a:t>
            </a:r>
            <a:r>
              <a:rPr lang="en-US" altLang="en-US" sz="1600" i="1"/>
              <a:t>Cephaelis ipecacuanha</a:t>
            </a:r>
            <a:r>
              <a:rPr lang="en-US" altLang="en-US" sz="1600"/>
              <a:t> (brazil root)</a:t>
            </a:r>
          </a:p>
          <a:p>
            <a:pPr eaLnBrk="1" hangingPunct="1">
              <a:lnSpc>
                <a:spcPct val="110000"/>
              </a:lnSpc>
              <a:spcBef>
                <a:spcPct val="0"/>
              </a:spcBef>
              <a:buFontTx/>
              <a:buNone/>
            </a:pPr>
            <a:r>
              <a:rPr lang="en-US" altLang="en-US" sz="1600"/>
              <a:t>Physostigmine	acetylcholinesterase inhibitor	</a:t>
            </a:r>
            <a:r>
              <a:rPr lang="en-US" altLang="en-US" sz="1600" i="1"/>
              <a:t>Physostigma venenosum</a:t>
            </a:r>
            <a:r>
              <a:rPr lang="en-US" altLang="en-US" sz="1600"/>
              <a:t> (calabar bean)</a:t>
            </a:r>
          </a:p>
          <a:p>
            <a:pPr eaLnBrk="1" hangingPunct="1">
              <a:lnSpc>
                <a:spcPct val="110000"/>
              </a:lnSpc>
              <a:spcBef>
                <a:spcPct val="0"/>
              </a:spcBef>
              <a:buFontTx/>
              <a:buNone/>
            </a:pPr>
            <a:r>
              <a:rPr lang="en-US" altLang="en-US" sz="1600"/>
              <a:t>Quinidine		anti-arrhythmic		</a:t>
            </a:r>
            <a:r>
              <a:rPr lang="en-US" altLang="en-US" sz="1600" i="1"/>
              <a:t>Cinchona pubescens</a:t>
            </a:r>
            <a:r>
              <a:rPr lang="en-US" altLang="en-US" sz="1600"/>
              <a:t> (red cinchona bark)</a:t>
            </a:r>
          </a:p>
          <a:p>
            <a:pPr eaLnBrk="1" hangingPunct="1">
              <a:lnSpc>
                <a:spcPct val="110000"/>
              </a:lnSpc>
              <a:spcBef>
                <a:spcPct val="0"/>
              </a:spcBef>
              <a:buFontTx/>
              <a:buNone/>
            </a:pPr>
            <a:r>
              <a:rPr lang="en-US" altLang="en-US" sz="1600"/>
              <a:t>Quinine		anti-malarial		</a:t>
            </a:r>
            <a:r>
              <a:rPr lang="en-US" altLang="en-US" sz="1600" i="1"/>
              <a:t>Cinchona pubescens</a:t>
            </a:r>
            <a:r>
              <a:rPr lang="en-US" altLang="en-US" sz="1600"/>
              <a:t> (red cinchona bark)</a:t>
            </a:r>
          </a:p>
          <a:p>
            <a:pPr eaLnBrk="1" hangingPunct="1">
              <a:lnSpc>
                <a:spcPct val="110000"/>
              </a:lnSpc>
              <a:spcBef>
                <a:spcPct val="0"/>
              </a:spcBef>
              <a:buFontTx/>
              <a:buNone/>
            </a:pPr>
            <a:r>
              <a:rPr lang="en-US" altLang="en-US" sz="1600"/>
              <a:t>Scopolamine	anti-motion sickness	</a:t>
            </a:r>
            <a:r>
              <a:rPr lang="en-US" altLang="en-US" sz="1600" i="1"/>
              <a:t>Hyoscyamus niger</a:t>
            </a:r>
            <a:r>
              <a:rPr lang="en-US" altLang="en-US" sz="1600"/>
              <a:t> (henbane)</a:t>
            </a:r>
          </a:p>
          <a:p>
            <a:pPr eaLnBrk="1" hangingPunct="1">
              <a:lnSpc>
                <a:spcPct val="110000"/>
              </a:lnSpc>
              <a:spcBef>
                <a:spcPct val="0"/>
              </a:spcBef>
              <a:buFontTx/>
              <a:buNone/>
            </a:pPr>
            <a:r>
              <a:rPr lang="en-US" altLang="en-US" sz="1600"/>
              <a:t>Taxol		anti-neoplastic		</a:t>
            </a:r>
            <a:r>
              <a:rPr lang="en-US" altLang="en-US" sz="1600" i="1"/>
              <a:t>Taxus baccata</a:t>
            </a:r>
            <a:r>
              <a:rPr lang="en-US" altLang="en-US" sz="1600"/>
              <a:t> (pacific yew tree, chinwood)</a:t>
            </a:r>
          </a:p>
          <a:p>
            <a:pPr eaLnBrk="1" hangingPunct="1">
              <a:lnSpc>
                <a:spcPct val="110000"/>
              </a:lnSpc>
              <a:spcBef>
                <a:spcPct val="0"/>
              </a:spcBef>
              <a:buFontTx/>
              <a:buNone/>
            </a:pPr>
            <a:r>
              <a:rPr lang="en-US" altLang="en-US" sz="1600"/>
              <a:t>Teniposide	anti-neoplastic		</a:t>
            </a:r>
            <a:r>
              <a:rPr lang="en-US" altLang="en-US" sz="1600" i="1"/>
              <a:t>Podophyllum peltatum</a:t>
            </a:r>
            <a:r>
              <a:rPr lang="en-US" altLang="en-US" sz="1600"/>
              <a:t> (mandrake, mayapple)</a:t>
            </a:r>
          </a:p>
          <a:p>
            <a:pPr eaLnBrk="1" hangingPunct="1">
              <a:lnSpc>
                <a:spcPct val="110000"/>
              </a:lnSpc>
              <a:spcBef>
                <a:spcPct val="0"/>
              </a:spcBef>
              <a:buFontTx/>
              <a:buNone/>
            </a:pPr>
            <a:r>
              <a:rPr lang="en-US" altLang="en-US" sz="1600"/>
              <a:t>Tubocurarine	muscle relaxant		</a:t>
            </a:r>
            <a:r>
              <a:rPr lang="en-US" altLang="en-US" sz="1600" i="1"/>
              <a:t>Chondrodendron tomentosum</a:t>
            </a:r>
            <a:r>
              <a:rPr lang="en-US" altLang="en-US" sz="1600"/>
              <a:t> (velvet leaf)</a:t>
            </a:r>
          </a:p>
          <a:p>
            <a:pPr eaLnBrk="1" hangingPunct="1">
              <a:lnSpc>
                <a:spcPct val="110000"/>
              </a:lnSpc>
              <a:spcBef>
                <a:spcPct val="0"/>
              </a:spcBef>
              <a:buFontTx/>
              <a:buNone/>
            </a:pPr>
            <a:r>
              <a:rPr lang="en-US" altLang="en-US" sz="1600"/>
              <a:t>Vinblastine	anti-neoplastic		</a:t>
            </a:r>
            <a:r>
              <a:rPr lang="en-US" altLang="en-US" sz="1600" i="1"/>
              <a:t>Catharanthus roseus</a:t>
            </a:r>
            <a:r>
              <a:rPr lang="en-US" altLang="en-US" sz="1600"/>
              <a:t> (Madagascar periwinkle)</a:t>
            </a:r>
          </a:p>
          <a:p>
            <a:pPr eaLnBrk="1" hangingPunct="1">
              <a:lnSpc>
                <a:spcPct val="110000"/>
              </a:lnSpc>
              <a:spcBef>
                <a:spcPct val="0"/>
              </a:spcBef>
              <a:buFontTx/>
              <a:buNone/>
            </a:pPr>
            <a:r>
              <a:rPr lang="en-US" altLang="en-US" sz="1600"/>
              <a:t>Vincristine 	anti-neoplastic		</a:t>
            </a:r>
            <a:r>
              <a:rPr lang="en-US" altLang="en-US" sz="1600" i="1"/>
              <a:t>Catharanthus roseus</a:t>
            </a:r>
            <a:r>
              <a:rPr lang="en-US" altLang="en-US" sz="1600"/>
              <a:t> (Madagascar periwinkle)</a:t>
            </a:r>
          </a:p>
        </p:txBody>
      </p:sp>
      <p:sp>
        <p:nvSpPr>
          <p:cNvPr id="610309" name="Text Box 5">
            <a:extLst>
              <a:ext uri="{FF2B5EF4-FFF2-40B4-BE49-F238E27FC236}">
                <a16:creationId xmlns:a16="http://schemas.microsoft.com/office/drawing/2014/main" id="{F1742E88-24BA-6ABD-BB29-69E45FFF4197}"/>
              </a:ext>
            </a:extLst>
          </p:cNvPr>
          <p:cNvSpPr txBox="1">
            <a:spLocks noChangeArrowheads="1"/>
          </p:cNvSpPr>
          <p:nvPr/>
        </p:nvSpPr>
        <p:spPr bwMode="auto">
          <a:xfrm>
            <a:off x="7188200" y="0"/>
            <a:ext cx="19558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Commonly Used Drugs</a:t>
            </a:r>
          </a:p>
          <a:p>
            <a:pPr algn="r" eaLnBrk="1" hangingPunct="1">
              <a:defRPr/>
            </a:pPr>
            <a:r>
              <a:rPr lang="en-US" altLang="en-US" sz="1200" b="1">
                <a:effectLst>
                  <a:outerShdw blurRad="38100" dist="38100" dir="2700000" algn="tl">
                    <a:srgbClr val="C0C0C0"/>
                  </a:outerShdw>
                </a:effectLst>
                <a:latin typeface="Arial" panose="020B0604020202020204" pitchFamily="34" charset="0"/>
              </a:rPr>
              <a:t>with Botanical Origins</a:t>
            </a:r>
          </a:p>
        </p:txBody>
      </p:sp>
      <p:grpSp>
        <p:nvGrpSpPr>
          <p:cNvPr id="312323" name="Group 6">
            <a:extLst>
              <a:ext uri="{FF2B5EF4-FFF2-40B4-BE49-F238E27FC236}">
                <a16:creationId xmlns:a16="http://schemas.microsoft.com/office/drawing/2014/main" id="{91CD30EC-FA7D-2CF5-6D86-486096235E87}"/>
              </a:ext>
            </a:extLst>
          </p:cNvPr>
          <p:cNvGrpSpPr>
            <a:grpSpLocks/>
          </p:cNvGrpSpPr>
          <p:nvPr/>
        </p:nvGrpSpPr>
        <p:grpSpPr bwMode="auto">
          <a:xfrm>
            <a:off x="0" y="0"/>
            <a:ext cx="2057400" cy="727075"/>
            <a:chOff x="96" y="192"/>
            <a:chExt cx="1296" cy="400"/>
          </a:xfrm>
        </p:grpSpPr>
        <p:sp>
          <p:nvSpPr>
            <p:cNvPr id="312340" name="Text Box 7">
              <a:extLst>
                <a:ext uri="{FF2B5EF4-FFF2-40B4-BE49-F238E27FC236}">
                  <a16:creationId xmlns:a16="http://schemas.microsoft.com/office/drawing/2014/main" id="{7187D772-1A27-6DD9-B2D5-FD1C6E12A50C}"/>
                </a:ext>
              </a:extLst>
            </p:cNvPr>
            <p:cNvSpPr txBox="1">
              <a:spLocks noChangeArrowheads="1"/>
            </p:cNvSpPr>
            <p:nvPr/>
          </p:nvSpPr>
          <p:spPr bwMode="auto">
            <a:xfrm>
              <a:off x="192" y="240"/>
              <a:ext cx="1200"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200" b="1">
                  <a:solidFill>
                    <a:srgbClr val="9900CC"/>
                  </a:solidFill>
                </a:rPr>
                <a:t>      Pharmacological</a:t>
              </a:r>
            </a:p>
            <a:p>
              <a:pPr>
                <a:spcBef>
                  <a:spcPct val="0"/>
                </a:spcBef>
                <a:buFontTx/>
                <a:buNone/>
              </a:pPr>
              <a:r>
                <a:rPr lang="en-US" altLang="en-US" sz="1200" b="1">
                  <a:solidFill>
                    <a:srgbClr val="9900CC"/>
                  </a:solidFill>
                </a:rPr>
                <a:t>      &amp; Clinical Aspects</a:t>
              </a:r>
            </a:p>
            <a:p>
              <a:pPr>
                <a:spcBef>
                  <a:spcPct val="0"/>
                </a:spcBef>
                <a:buFontTx/>
                <a:buNone/>
              </a:pPr>
              <a:r>
                <a:rPr lang="en-US" altLang="en-US" sz="1200" b="1">
                  <a:solidFill>
                    <a:srgbClr val="9900CC"/>
                  </a:solidFill>
                </a:rPr>
                <a:t>      of Botanicals</a:t>
              </a:r>
              <a:endParaRPr lang="en-US" altLang="en-US" sz="1600"/>
            </a:p>
          </p:txBody>
        </p:sp>
        <p:sp>
          <p:nvSpPr>
            <p:cNvPr id="610312" name="Text Box 8">
              <a:extLst>
                <a:ext uri="{FF2B5EF4-FFF2-40B4-BE49-F238E27FC236}">
                  <a16:creationId xmlns:a16="http://schemas.microsoft.com/office/drawing/2014/main" id="{839304B5-D1FD-9B7C-83F2-245F91A5CB71}"/>
                </a:ext>
              </a:extLst>
            </p:cNvPr>
            <p:cNvSpPr txBox="1">
              <a:spLocks noChangeArrowheads="1"/>
            </p:cNvSpPr>
            <p:nvPr/>
          </p:nvSpPr>
          <p:spPr bwMode="auto">
            <a:xfrm>
              <a:off x="96" y="192"/>
              <a:ext cx="408" cy="318"/>
            </a:xfrm>
            <a:prstGeom prst="rect">
              <a:avLst/>
            </a:prstGeom>
            <a:noFill/>
            <a:ln>
              <a:noFill/>
            </a:ln>
            <a:effectLst/>
          </p:spPr>
          <p:txBody>
            <a:bodyPr>
              <a:spAutoFit/>
            </a:bodyPr>
            <a:lstStyle/>
            <a:p>
              <a:pPr algn="ctr" eaLnBrk="1" hangingPunct="1">
                <a:defRPr/>
              </a:pPr>
              <a:r>
                <a:rPr lang="en-US" altLang="en-US" sz="3200" b="1">
                  <a:solidFill>
                    <a:srgbClr val="9900CC"/>
                  </a:solidFill>
                  <a:effectLst>
                    <a:outerShdw blurRad="38100" dist="38100" dir="2700000" algn="tl">
                      <a:srgbClr val="C0C0C0"/>
                    </a:outerShdw>
                  </a:effectLst>
                  <a:latin typeface="Arial" panose="020B0604020202020204" pitchFamily="34" charset="0"/>
                </a:rPr>
                <a:t>7</a:t>
              </a:r>
            </a:p>
          </p:txBody>
        </p:sp>
      </p:grpSp>
      <p:sp>
        <p:nvSpPr>
          <p:cNvPr id="610313" name="Rectangle 9">
            <a:extLst>
              <a:ext uri="{FF2B5EF4-FFF2-40B4-BE49-F238E27FC236}">
                <a16:creationId xmlns:a16="http://schemas.microsoft.com/office/drawing/2014/main" id="{61B910B4-C05A-0F86-8B2C-832DF1603DB9}"/>
              </a:ext>
            </a:extLst>
          </p:cNvPr>
          <p:cNvSpPr>
            <a:spLocks noChangeArrowheads="1"/>
          </p:cNvSpPr>
          <p:nvPr/>
        </p:nvSpPr>
        <p:spPr bwMode="auto">
          <a:xfrm>
            <a:off x="0" y="838200"/>
            <a:ext cx="1295400" cy="457200"/>
          </a:xfrm>
          <a:prstGeom prst="rect">
            <a:avLst/>
          </a:prstGeom>
          <a:noFill/>
          <a:ln>
            <a:noFill/>
          </a:ln>
          <a:effectLst/>
        </p:spPr>
        <p:txBody>
          <a:bodyPr>
            <a:spAutoFit/>
          </a:bodyPr>
          <a:lstStyle/>
          <a:p>
            <a:pPr algn="ctr" eaLnBrk="1" hangingPunct="1">
              <a:defRPr/>
            </a:pPr>
            <a:r>
              <a:rPr lang="en-US" altLang="en-US" sz="2400" b="1">
                <a:effectLst>
                  <a:outerShdw blurRad="38100" dist="38100" dir="2700000" algn="tl">
                    <a:srgbClr val="C0C0C0"/>
                  </a:outerShdw>
                </a:effectLst>
                <a:latin typeface="Arial" panose="020B0604020202020204" pitchFamily="34" charset="0"/>
              </a:rPr>
              <a:t>Drug</a:t>
            </a:r>
          </a:p>
        </p:txBody>
      </p:sp>
      <p:sp>
        <p:nvSpPr>
          <p:cNvPr id="610314" name="Rectangle 10">
            <a:extLst>
              <a:ext uri="{FF2B5EF4-FFF2-40B4-BE49-F238E27FC236}">
                <a16:creationId xmlns:a16="http://schemas.microsoft.com/office/drawing/2014/main" id="{56124E31-E8E3-420F-550B-017526D6CF67}"/>
              </a:ext>
            </a:extLst>
          </p:cNvPr>
          <p:cNvSpPr>
            <a:spLocks noChangeArrowheads="1"/>
          </p:cNvSpPr>
          <p:nvPr/>
        </p:nvSpPr>
        <p:spPr bwMode="auto">
          <a:xfrm>
            <a:off x="2209800" y="838200"/>
            <a:ext cx="2116138" cy="457200"/>
          </a:xfrm>
          <a:prstGeom prst="rect">
            <a:avLst/>
          </a:prstGeom>
          <a:noFill/>
          <a:ln>
            <a:noFill/>
          </a:ln>
          <a:effectLst/>
        </p:spPr>
        <p:txBody>
          <a:bodyPr wrap="none">
            <a:spAutoFit/>
          </a:bodyPr>
          <a:lstStyle/>
          <a:p>
            <a:pPr algn="ctr" eaLnBrk="1" hangingPunct="1">
              <a:defRPr/>
            </a:pPr>
            <a:r>
              <a:rPr lang="en-US" altLang="en-US" sz="2400" b="1">
                <a:effectLst>
                  <a:outerShdw blurRad="38100" dist="38100" dir="2700000" algn="tl">
                    <a:srgbClr val="C0C0C0"/>
                  </a:outerShdw>
                </a:effectLst>
                <a:latin typeface="Arial" panose="020B0604020202020204" pitchFamily="34" charset="0"/>
              </a:rPr>
              <a:t>Medical Uses</a:t>
            </a:r>
          </a:p>
        </p:txBody>
      </p:sp>
      <p:sp>
        <p:nvSpPr>
          <p:cNvPr id="610315" name="Rectangle 11">
            <a:extLst>
              <a:ext uri="{FF2B5EF4-FFF2-40B4-BE49-F238E27FC236}">
                <a16:creationId xmlns:a16="http://schemas.microsoft.com/office/drawing/2014/main" id="{DE7600A6-D0EE-F667-E009-46F7CEB091BE}"/>
              </a:ext>
            </a:extLst>
          </p:cNvPr>
          <p:cNvSpPr>
            <a:spLocks noChangeArrowheads="1"/>
          </p:cNvSpPr>
          <p:nvPr/>
        </p:nvSpPr>
        <p:spPr bwMode="auto">
          <a:xfrm>
            <a:off x="4800600" y="838200"/>
            <a:ext cx="3810000" cy="457200"/>
          </a:xfrm>
          <a:prstGeom prst="rect">
            <a:avLst/>
          </a:prstGeom>
          <a:noFill/>
          <a:ln>
            <a:noFill/>
          </a:ln>
          <a:effectLst/>
        </p:spPr>
        <p:txBody>
          <a:bodyPr>
            <a:spAutoFit/>
          </a:bodyPr>
          <a:lstStyle/>
          <a:p>
            <a:pPr algn="ctr" eaLnBrk="1" hangingPunct="1">
              <a:defRPr/>
            </a:pPr>
            <a:r>
              <a:rPr lang="en-US" altLang="en-US" sz="2400" b="1">
                <a:effectLst>
                  <a:outerShdw blurRad="38100" dist="38100" dir="2700000" algn="tl">
                    <a:srgbClr val="C0C0C0"/>
                  </a:outerShdw>
                </a:effectLst>
                <a:latin typeface="Arial" panose="020B0604020202020204" pitchFamily="34" charset="0"/>
              </a:rPr>
              <a:t>Plant Species</a:t>
            </a:r>
          </a:p>
        </p:txBody>
      </p:sp>
      <p:grpSp>
        <p:nvGrpSpPr>
          <p:cNvPr id="312327" name="Group 24">
            <a:extLst>
              <a:ext uri="{FF2B5EF4-FFF2-40B4-BE49-F238E27FC236}">
                <a16:creationId xmlns:a16="http://schemas.microsoft.com/office/drawing/2014/main" id="{1855C2D4-A003-29BB-1BE6-E29D0562B77D}"/>
              </a:ext>
            </a:extLst>
          </p:cNvPr>
          <p:cNvGrpSpPr>
            <a:grpSpLocks/>
          </p:cNvGrpSpPr>
          <p:nvPr/>
        </p:nvGrpSpPr>
        <p:grpSpPr bwMode="auto">
          <a:xfrm>
            <a:off x="381000" y="6400800"/>
            <a:ext cx="1066800" cy="304800"/>
            <a:chOff x="240" y="4032"/>
            <a:chExt cx="672" cy="192"/>
          </a:xfrm>
        </p:grpSpPr>
        <p:sp>
          <p:nvSpPr>
            <p:cNvPr id="610329" name="AutoShape 25">
              <a:hlinkClick r:id="rId2" action="ppaction://hlinksldjump" highlightClick="1"/>
              <a:extLst>
                <a:ext uri="{FF2B5EF4-FFF2-40B4-BE49-F238E27FC236}">
                  <a16:creationId xmlns:a16="http://schemas.microsoft.com/office/drawing/2014/main" id="{7E4ED1AE-B280-B738-EB29-E1E4D9FE7CD5}"/>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312339" name="WordArt 26">
              <a:hlinkClick r:id="rId2" action="ppaction://hlinksldjump"/>
              <a:extLst>
                <a:ext uri="{FF2B5EF4-FFF2-40B4-BE49-F238E27FC236}">
                  <a16:creationId xmlns:a16="http://schemas.microsoft.com/office/drawing/2014/main" id="{AA427660-65AD-CE9C-08A8-564D456C7361}"/>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312328" name="Group 27">
            <a:extLst>
              <a:ext uri="{FF2B5EF4-FFF2-40B4-BE49-F238E27FC236}">
                <a16:creationId xmlns:a16="http://schemas.microsoft.com/office/drawing/2014/main" id="{CCCE026D-81B6-2C09-FC95-CAD342A9F3EF}"/>
              </a:ext>
            </a:extLst>
          </p:cNvPr>
          <p:cNvGrpSpPr>
            <a:grpSpLocks/>
          </p:cNvGrpSpPr>
          <p:nvPr/>
        </p:nvGrpSpPr>
        <p:grpSpPr bwMode="auto">
          <a:xfrm>
            <a:off x="4191000" y="6477000"/>
            <a:ext cx="1524000" cy="228600"/>
            <a:chOff x="2400" y="4080"/>
            <a:chExt cx="960" cy="144"/>
          </a:xfrm>
        </p:grpSpPr>
        <p:grpSp>
          <p:nvGrpSpPr>
            <p:cNvPr id="312329" name="Group 28">
              <a:extLst>
                <a:ext uri="{FF2B5EF4-FFF2-40B4-BE49-F238E27FC236}">
                  <a16:creationId xmlns:a16="http://schemas.microsoft.com/office/drawing/2014/main" id="{5C392FB6-8A98-CD80-6903-144167C585A9}"/>
                </a:ext>
              </a:extLst>
            </p:cNvPr>
            <p:cNvGrpSpPr>
              <a:grpSpLocks/>
            </p:cNvGrpSpPr>
            <p:nvPr/>
          </p:nvGrpSpPr>
          <p:grpSpPr bwMode="auto">
            <a:xfrm>
              <a:off x="2400" y="4080"/>
              <a:ext cx="240" cy="144"/>
              <a:chOff x="2928" y="2688"/>
              <a:chExt cx="240" cy="144"/>
            </a:xfrm>
          </p:grpSpPr>
          <p:sp>
            <p:nvSpPr>
              <p:cNvPr id="312336" name="AutoShape 29">
                <a:hlinkClick r:id="" action="ppaction://hlinkshowjump?jump=previousslide" highlightClick="1"/>
                <a:extLst>
                  <a:ext uri="{FF2B5EF4-FFF2-40B4-BE49-F238E27FC236}">
                    <a16:creationId xmlns:a16="http://schemas.microsoft.com/office/drawing/2014/main" id="{79A22B9C-5BBE-F3BA-7C9F-88CF3E671F1F}"/>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610334" name="AutoShape 30">
                <a:hlinkClick r:id="" action="ppaction://hlinkshowjump?jump=previousslide"/>
                <a:extLst>
                  <a:ext uri="{FF2B5EF4-FFF2-40B4-BE49-F238E27FC236}">
                    <a16:creationId xmlns:a16="http://schemas.microsoft.com/office/drawing/2014/main" id="{0DCD69E8-CDD5-A2EC-D00A-2CF291599D7D}"/>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12330" name="Group 31">
              <a:extLst>
                <a:ext uri="{FF2B5EF4-FFF2-40B4-BE49-F238E27FC236}">
                  <a16:creationId xmlns:a16="http://schemas.microsoft.com/office/drawing/2014/main" id="{9A948B91-DC41-B83C-E231-FDF93F896C3B}"/>
                </a:ext>
              </a:extLst>
            </p:cNvPr>
            <p:cNvGrpSpPr>
              <a:grpSpLocks/>
            </p:cNvGrpSpPr>
            <p:nvPr/>
          </p:nvGrpSpPr>
          <p:grpSpPr bwMode="auto">
            <a:xfrm>
              <a:off x="3120" y="4080"/>
              <a:ext cx="240" cy="144"/>
              <a:chOff x="3552" y="2688"/>
              <a:chExt cx="240" cy="144"/>
            </a:xfrm>
          </p:grpSpPr>
          <p:sp>
            <p:nvSpPr>
              <p:cNvPr id="312334" name="AutoShape 32">
                <a:hlinkClick r:id="" action="ppaction://hlinkshowjump?jump=nextslide" highlightClick="1"/>
                <a:extLst>
                  <a:ext uri="{FF2B5EF4-FFF2-40B4-BE49-F238E27FC236}">
                    <a16:creationId xmlns:a16="http://schemas.microsoft.com/office/drawing/2014/main" id="{C104CC20-65E4-7860-DA2B-3768328B122D}"/>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610337" name="AutoShape 33">
                <a:hlinkClick r:id="" action="ppaction://hlinkshowjump?jump=nextslide"/>
                <a:extLst>
                  <a:ext uri="{FF2B5EF4-FFF2-40B4-BE49-F238E27FC236}">
                    <a16:creationId xmlns:a16="http://schemas.microsoft.com/office/drawing/2014/main" id="{C252A6C1-1D69-051F-36C4-31713A6D4978}"/>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12331" name="Group 34">
              <a:extLst>
                <a:ext uri="{FF2B5EF4-FFF2-40B4-BE49-F238E27FC236}">
                  <a16:creationId xmlns:a16="http://schemas.microsoft.com/office/drawing/2014/main" id="{3593F5F0-CB40-E84F-67EA-5C1E609DCF0C}"/>
                </a:ext>
              </a:extLst>
            </p:cNvPr>
            <p:cNvGrpSpPr>
              <a:grpSpLocks/>
            </p:cNvGrpSpPr>
            <p:nvPr/>
          </p:nvGrpSpPr>
          <p:grpSpPr bwMode="auto">
            <a:xfrm>
              <a:off x="2736" y="4080"/>
              <a:ext cx="288" cy="144"/>
              <a:chOff x="2400" y="4032"/>
              <a:chExt cx="240" cy="144"/>
            </a:xfrm>
          </p:grpSpPr>
          <p:sp>
            <p:nvSpPr>
              <p:cNvPr id="610339" name="AutoShape 35">
                <a:hlinkClick r:id="" action="ppaction://hlinkshowjump?jump=lastslideviewed" highlightClick="1"/>
                <a:extLst>
                  <a:ext uri="{FF2B5EF4-FFF2-40B4-BE49-F238E27FC236}">
                    <a16:creationId xmlns:a16="http://schemas.microsoft.com/office/drawing/2014/main" id="{18EB5B48-116F-5213-29DA-EA6044F7512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610340" name="AutoShape 36">
                <a:hlinkClick r:id="" action="ppaction://hlinkshowjump?jump=lastslideviewed"/>
                <a:extLst>
                  <a:ext uri="{FF2B5EF4-FFF2-40B4-BE49-F238E27FC236}">
                    <a16:creationId xmlns:a16="http://schemas.microsoft.com/office/drawing/2014/main" id="{43841CF0-ABB1-C3F8-73AB-BC4A7BB56227}"/>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812" name="Text Box 4">
            <a:extLst>
              <a:ext uri="{FF2B5EF4-FFF2-40B4-BE49-F238E27FC236}">
                <a16:creationId xmlns:a16="http://schemas.microsoft.com/office/drawing/2014/main" id="{FDD6AF75-8F79-0C8B-DADE-3E9E49E08626}"/>
              </a:ext>
            </a:extLst>
          </p:cNvPr>
          <p:cNvSpPr txBox="1">
            <a:spLocks noChangeArrowheads="1"/>
          </p:cNvSpPr>
          <p:nvPr/>
        </p:nvSpPr>
        <p:spPr bwMode="auto">
          <a:xfrm>
            <a:off x="2743200" y="0"/>
            <a:ext cx="6019800" cy="1190625"/>
          </a:xfrm>
          <a:prstGeom prst="rect">
            <a:avLst/>
          </a:prstGeom>
          <a:noFill/>
          <a:ln>
            <a:noFill/>
          </a:ln>
          <a:effectLst/>
        </p:spPr>
        <p:txBody>
          <a:bodyPr>
            <a:spAutoFit/>
          </a:bodyPr>
          <a:lstStyle/>
          <a:p>
            <a:pPr algn="ctr" eaLnBrk="1" hangingPunct="1">
              <a:defRPr/>
            </a:pPr>
            <a:r>
              <a:rPr lang="en-US" altLang="en-US" sz="3600" b="1">
                <a:effectLst>
                  <a:outerShdw blurRad="38100" dist="38100" dir="2700000" algn="tl">
                    <a:srgbClr val="C0C0C0"/>
                  </a:outerShdw>
                </a:effectLst>
                <a:latin typeface="Arial" panose="020B0604020202020204" pitchFamily="34" charset="0"/>
              </a:rPr>
              <a:t>Patients : What Are They Taking?</a:t>
            </a:r>
          </a:p>
        </p:txBody>
      </p:sp>
      <p:sp>
        <p:nvSpPr>
          <p:cNvPr id="313346" name="Text Box 5">
            <a:extLst>
              <a:ext uri="{FF2B5EF4-FFF2-40B4-BE49-F238E27FC236}">
                <a16:creationId xmlns:a16="http://schemas.microsoft.com/office/drawing/2014/main" id="{16BED66C-4491-02FA-D444-F8667CB88150}"/>
              </a:ext>
            </a:extLst>
          </p:cNvPr>
          <p:cNvSpPr txBox="1">
            <a:spLocks noChangeArrowheads="1"/>
          </p:cNvSpPr>
          <p:nvPr/>
        </p:nvSpPr>
        <p:spPr bwMode="auto">
          <a:xfrm>
            <a:off x="2743200" y="1295400"/>
            <a:ext cx="6096000"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000"/>
              <a:t>Although under today’s laws herbal and other natural medicines do not qualify as regulated drugs, scientifically they conform to the definition of a drug.  This means that, given the immense popularity of herbal and other natural medicines, physicians are likely to see patients that are self-prescribing and administering drugs of unknown quality, quantity, safety, mechanisms of action and disposition.</a:t>
            </a:r>
          </a:p>
          <a:p>
            <a:pPr eaLnBrk="1" hangingPunct="1">
              <a:spcBef>
                <a:spcPct val="0"/>
              </a:spcBef>
              <a:buFontTx/>
              <a:buNone/>
            </a:pPr>
            <a:endParaRPr lang="en-US" altLang="en-US" sz="2000"/>
          </a:p>
          <a:p>
            <a:pPr eaLnBrk="1" hangingPunct="1">
              <a:spcBef>
                <a:spcPct val="0"/>
              </a:spcBef>
              <a:buFontTx/>
              <a:buNone/>
            </a:pPr>
            <a:r>
              <a:rPr lang="en-US" altLang="en-US" sz="2000"/>
              <a:t>Obviously this situation can severely compromise the diagnosis, intended treatment strategy, and therapeutic outcomes.  It is therefore of utmost importance that the physician is aware of what herbal preparation(s) the patient is taking, and how this preparation(s) may affect the patient’s health status.</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6" name="Text Box 4">
            <a:extLst>
              <a:ext uri="{FF2B5EF4-FFF2-40B4-BE49-F238E27FC236}">
                <a16:creationId xmlns:a16="http://schemas.microsoft.com/office/drawing/2014/main" id="{4A949B78-2097-50FB-84BD-4494047C72C7}"/>
              </a:ext>
            </a:extLst>
          </p:cNvPr>
          <p:cNvSpPr txBox="1">
            <a:spLocks noChangeArrowheads="1"/>
          </p:cNvSpPr>
          <p:nvPr/>
        </p:nvSpPr>
        <p:spPr bwMode="auto">
          <a:xfrm>
            <a:off x="2743200" y="0"/>
            <a:ext cx="6019800" cy="1190625"/>
          </a:xfrm>
          <a:prstGeom prst="rect">
            <a:avLst/>
          </a:prstGeom>
          <a:noFill/>
          <a:ln>
            <a:noFill/>
          </a:ln>
          <a:effectLst/>
        </p:spPr>
        <p:txBody>
          <a:bodyPr>
            <a:spAutoFit/>
          </a:bodyPr>
          <a:lstStyle/>
          <a:p>
            <a:pPr algn="ctr" eaLnBrk="1" hangingPunct="1">
              <a:defRPr/>
            </a:pPr>
            <a:r>
              <a:rPr lang="en-US" altLang="en-US" sz="3600" b="1">
                <a:effectLst>
                  <a:outerShdw blurRad="38100" dist="38100" dir="2700000" algn="tl">
                    <a:srgbClr val="C0C0C0"/>
                  </a:outerShdw>
                </a:effectLst>
                <a:latin typeface="Arial" panose="020B0604020202020204" pitchFamily="34" charset="0"/>
              </a:rPr>
              <a:t>What Constitutes a Credible Resource?</a:t>
            </a:r>
          </a:p>
        </p:txBody>
      </p:sp>
      <p:sp>
        <p:nvSpPr>
          <p:cNvPr id="314370" name="Text Box 6">
            <a:extLst>
              <a:ext uri="{FF2B5EF4-FFF2-40B4-BE49-F238E27FC236}">
                <a16:creationId xmlns:a16="http://schemas.microsoft.com/office/drawing/2014/main" id="{2BAB8D5C-C475-796C-4537-87D5CE45272E}"/>
              </a:ext>
            </a:extLst>
          </p:cNvPr>
          <p:cNvSpPr txBox="1">
            <a:spLocks noChangeArrowheads="1"/>
          </p:cNvSpPr>
          <p:nvPr/>
        </p:nvSpPr>
        <p:spPr bwMode="auto">
          <a:xfrm>
            <a:off x="2743200" y="1295400"/>
            <a:ext cx="6096000" cy="471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900"/>
              <a:t>To council and advise patients, time, effort and a sizeable fund of knowledge on the physician's part are essential.  For this, reliable resources are needed.  Credible resources regarding herbal medicines must be based on scientific inquiry leading to a reliable data base that critically evaluates, in an unbiased fashion, the available scientific literature.</a:t>
            </a:r>
          </a:p>
          <a:p>
            <a:pPr eaLnBrk="1" hangingPunct="1">
              <a:spcBef>
                <a:spcPct val="0"/>
              </a:spcBef>
              <a:buFontTx/>
              <a:buNone/>
            </a:pPr>
            <a:endParaRPr lang="en-US" altLang="en-US" sz="1900"/>
          </a:p>
          <a:p>
            <a:pPr eaLnBrk="1" hangingPunct="1">
              <a:spcBef>
                <a:spcPct val="0"/>
              </a:spcBef>
              <a:buFontTx/>
              <a:buNone/>
            </a:pPr>
            <a:r>
              <a:rPr lang="en-US" altLang="en-US" sz="1900"/>
              <a:t>Only recently has a concerted effort been made by the National Institutes of Health (NIH) to provide means and support to study the effectiveness of herbal and other alternative medical treatment strategies.  Moreover, professional societies such as The American Society for Pharmacology and Experimental Therapeutics (ASPET) encourage the discussion of CAM in the medical curriculum.</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80" name="Text Box 4">
            <a:extLst>
              <a:ext uri="{FF2B5EF4-FFF2-40B4-BE49-F238E27FC236}">
                <a16:creationId xmlns:a16="http://schemas.microsoft.com/office/drawing/2014/main" id="{4D03B7B1-3874-C504-5B4E-EBC5640C5855}"/>
              </a:ext>
            </a:extLst>
          </p:cNvPr>
          <p:cNvSpPr txBox="1">
            <a:spLocks noChangeArrowheads="1"/>
          </p:cNvSpPr>
          <p:nvPr/>
        </p:nvSpPr>
        <p:spPr bwMode="auto">
          <a:xfrm>
            <a:off x="7188200" y="0"/>
            <a:ext cx="19558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Credible Resource</a:t>
            </a:r>
          </a:p>
        </p:txBody>
      </p:sp>
      <p:sp>
        <p:nvSpPr>
          <p:cNvPr id="315394" name="Text Box 5">
            <a:extLst>
              <a:ext uri="{FF2B5EF4-FFF2-40B4-BE49-F238E27FC236}">
                <a16:creationId xmlns:a16="http://schemas.microsoft.com/office/drawing/2014/main" id="{3ECF3AD9-8FAB-63DB-2050-44216721372B}"/>
              </a:ext>
            </a:extLst>
          </p:cNvPr>
          <p:cNvSpPr txBox="1">
            <a:spLocks noChangeArrowheads="1"/>
          </p:cNvSpPr>
          <p:nvPr/>
        </p:nvSpPr>
        <p:spPr bwMode="auto">
          <a:xfrm>
            <a:off x="1828800" y="4724400"/>
            <a:ext cx="6248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marL="800100" indent="-342900">
              <a:spcBef>
                <a:spcPct val="20000"/>
              </a:spcBef>
              <a:buChar char="–"/>
              <a:defRPr sz="3200">
                <a:solidFill>
                  <a:schemeClr val="tx1"/>
                </a:solidFill>
                <a:latin typeface="Arial" panose="020B0604020202020204" pitchFamily="34" charset="0"/>
              </a:defRPr>
            </a:lvl2pPr>
            <a:lvl3pPr marL="1257300" indent="-342900">
              <a:spcBef>
                <a:spcPct val="20000"/>
              </a:spcBef>
              <a:buChar char="•"/>
              <a:defRPr sz="3200">
                <a:solidFill>
                  <a:schemeClr val="tx1"/>
                </a:solidFill>
                <a:latin typeface="Arial" panose="020B0604020202020204" pitchFamily="34" charset="0"/>
              </a:defRPr>
            </a:lvl3pPr>
            <a:lvl4pPr marL="1714500" indent="-342900">
              <a:spcBef>
                <a:spcPct val="20000"/>
              </a:spcBef>
              <a:buChar char="–"/>
              <a:defRPr sz="3200">
                <a:solidFill>
                  <a:schemeClr val="tx1"/>
                </a:solidFill>
                <a:latin typeface="Arial" panose="020B0604020202020204" pitchFamily="34" charset="0"/>
              </a:defRPr>
            </a:lvl4pPr>
            <a:lvl5pPr marL="2171700" indent="-342900">
              <a:spcBef>
                <a:spcPct val="20000"/>
              </a:spcBef>
              <a:buChar char="»"/>
              <a:defRPr sz="32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32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32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32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endParaRPr lang="en-US" altLang="en-US" sz="2000"/>
          </a:p>
        </p:txBody>
      </p:sp>
      <p:sp>
        <p:nvSpPr>
          <p:cNvPr id="315395" name="Rectangle 7">
            <a:extLst>
              <a:ext uri="{FF2B5EF4-FFF2-40B4-BE49-F238E27FC236}">
                <a16:creationId xmlns:a16="http://schemas.microsoft.com/office/drawing/2014/main" id="{D0D6DEB3-EE62-9317-4508-C744505381AE}"/>
              </a:ext>
            </a:extLst>
          </p:cNvPr>
          <p:cNvSpPr>
            <a:spLocks noChangeArrowheads="1"/>
          </p:cNvSpPr>
          <p:nvPr/>
        </p:nvSpPr>
        <p:spPr bwMode="auto">
          <a:xfrm>
            <a:off x="3200400" y="1295400"/>
            <a:ext cx="5943600" cy="473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marL="800100" indent="-342900">
              <a:spcBef>
                <a:spcPct val="20000"/>
              </a:spcBef>
              <a:buChar char="–"/>
              <a:defRPr sz="3200">
                <a:solidFill>
                  <a:schemeClr val="tx1"/>
                </a:solidFill>
                <a:latin typeface="Arial" panose="020B0604020202020204" pitchFamily="34" charset="0"/>
              </a:defRPr>
            </a:lvl2pPr>
            <a:lvl3pPr marL="1257300" indent="-342900">
              <a:spcBef>
                <a:spcPct val="20000"/>
              </a:spcBef>
              <a:buChar char="•"/>
              <a:defRPr sz="3200">
                <a:solidFill>
                  <a:schemeClr val="tx1"/>
                </a:solidFill>
                <a:latin typeface="Arial" panose="020B0604020202020204" pitchFamily="34" charset="0"/>
              </a:defRPr>
            </a:lvl3pPr>
            <a:lvl4pPr marL="1714500" indent="-342900">
              <a:spcBef>
                <a:spcPct val="20000"/>
              </a:spcBef>
              <a:buChar char="–"/>
              <a:defRPr sz="3200">
                <a:solidFill>
                  <a:schemeClr val="tx1"/>
                </a:solidFill>
                <a:latin typeface="Arial" panose="020B0604020202020204" pitchFamily="34" charset="0"/>
              </a:defRPr>
            </a:lvl4pPr>
            <a:lvl5pPr marL="2171700" indent="-342900">
              <a:spcBef>
                <a:spcPct val="20000"/>
              </a:spcBef>
              <a:buChar char="»"/>
              <a:defRPr sz="32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32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32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32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endParaRPr lang="en-US" altLang="en-US" sz="1600"/>
          </a:p>
          <a:p>
            <a:pPr eaLnBrk="1" hangingPunct="1">
              <a:spcBef>
                <a:spcPct val="0"/>
              </a:spcBef>
              <a:buFontTx/>
              <a:buBlip>
                <a:blip r:embed="rId2"/>
              </a:buBlip>
            </a:pPr>
            <a:r>
              <a:rPr lang="en-US" altLang="en-US" sz="1600"/>
              <a:t>Products name including commonly used names</a:t>
            </a:r>
          </a:p>
          <a:p>
            <a:pPr eaLnBrk="1" hangingPunct="1">
              <a:spcBef>
                <a:spcPct val="0"/>
              </a:spcBef>
              <a:buFontTx/>
              <a:buBlip>
                <a:blip r:embed="rId2"/>
              </a:buBlip>
            </a:pPr>
            <a:endParaRPr lang="en-US" altLang="en-US" sz="1600"/>
          </a:p>
          <a:p>
            <a:pPr eaLnBrk="1" hangingPunct="1">
              <a:spcBef>
                <a:spcPct val="0"/>
              </a:spcBef>
              <a:buFontTx/>
              <a:buBlip>
                <a:blip r:embed="rId2"/>
              </a:buBlip>
            </a:pPr>
            <a:r>
              <a:rPr lang="en-US" altLang="en-US" sz="1600"/>
              <a:t>Source and scientific name of plant</a:t>
            </a:r>
          </a:p>
          <a:p>
            <a:pPr eaLnBrk="1" hangingPunct="1">
              <a:spcBef>
                <a:spcPct val="0"/>
              </a:spcBef>
              <a:buFontTx/>
              <a:buBlip>
                <a:blip r:embed="rId2"/>
              </a:buBlip>
            </a:pPr>
            <a:endParaRPr lang="en-US" altLang="en-US" sz="1600"/>
          </a:p>
          <a:p>
            <a:pPr eaLnBrk="1" hangingPunct="1">
              <a:spcBef>
                <a:spcPct val="0"/>
              </a:spcBef>
              <a:buFontTx/>
              <a:buBlip>
                <a:blip r:embed="rId2"/>
              </a:buBlip>
            </a:pPr>
            <a:r>
              <a:rPr lang="en-US" altLang="en-US" sz="1600"/>
              <a:t>What people use the preparation for - rightly or wrongly</a:t>
            </a:r>
          </a:p>
          <a:p>
            <a:pPr eaLnBrk="1" hangingPunct="1">
              <a:spcBef>
                <a:spcPct val="0"/>
              </a:spcBef>
              <a:buFontTx/>
              <a:buBlip>
                <a:blip r:embed="rId2"/>
              </a:buBlip>
            </a:pPr>
            <a:endParaRPr lang="en-US" altLang="en-US" sz="1600"/>
          </a:p>
          <a:p>
            <a:pPr eaLnBrk="1" hangingPunct="1">
              <a:spcBef>
                <a:spcPct val="0"/>
              </a:spcBef>
              <a:buFontTx/>
              <a:buBlip>
                <a:blip r:embed="rId2"/>
              </a:buBlip>
            </a:pPr>
            <a:r>
              <a:rPr lang="en-US" altLang="en-US" sz="1600"/>
              <a:t>Degree of safety </a:t>
            </a:r>
          </a:p>
          <a:p>
            <a:pPr eaLnBrk="1" hangingPunct="1">
              <a:spcBef>
                <a:spcPct val="0"/>
              </a:spcBef>
              <a:buFontTx/>
              <a:buBlip>
                <a:blip r:embed="rId2"/>
              </a:buBlip>
            </a:pPr>
            <a:endParaRPr lang="en-US" altLang="en-US" sz="1600"/>
          </a:p>
          <a:p>
            <a:pPr eaLnBrk="1" hangingPunct="1">
              <a:spcBef>
                <a:spcPct val="0"/>
              </a:spcBef>
              <a:buFontTx/>
              <a:buBlip>
                <a:blip r:embed="rId2"/>
              </a:buBlip>
            </a:pPr>
            <a:r>
              <a:rPr lang="en-US" altLang="en-US" sz="1600"/>
              <a:t>Effectiveness or therapeutic efficacy</a:t>
            </a:r>
          </a:p>
          <a:p>
            <a:pPr eaLnBrk="1" hangingPunct="1">
              <a:spcBef>
                <a:spcPct val="0"/>
              </a:spcBef>
              <a:buFontTx/>
              <a:buNone/>
            </a:pPr>
            <a:endParaRPr lang="en-US" altLang="en-US" sz="1600"/>
          </a:p>
          <a:p>
            <a:pPr eaLnBrk="1" hangingPunct="1">
              <a:spcBef>
                <a:spcPct val="0"/>
              </a:spcBef>
              <a:buFontTx/>
              <a:buBlip>
                <a:blip r:embed="rId2"/>
              </a:buBlip>
            </a:pPr>
            <a:r>
              <a:rPr lang="en-US" altLang="en-US" sz="1600"/>
              <a:t>Mechanism of action if known</a:t>
            </a:r>
          </a:p>
          <a:p>
            <a:pPr eaLnBrk="1" hangingPunct="1">
              <a:spcBef>
                <a:spcPct val="0"/>
              </a:spcBef>
              <a:buFontTx/>
              <a:buBlip>
                <a:blip r:embed="rId2"/>
              </a:buBlip>
            </a:pPr>
            <a:endParaRPr lang="en-US" altLang="en-US" sz="1600"/>
          </a:p>
          <a:p>
            <a:pPr eaLnBrk="1" hangingPunct="1">
              <a:spcBef>
                <a:spcPct val="0"/>
              </a:spcBef>
              <a:buFontTx/>
              <a:buBlip>
                <a:blip r:embed="rId2"/>
              </a:buBlip>
            </a:pPr>
            <a:r>
              <a:rPr lang="en-US" altLang="en-US" sz="1600"/>
              <a:t>Adverse reaction including known allergies</a:t>
            </a:r>
          </a:p>
          <a:p>
            <a:pPr eaLnBrk="1" hangingPunct="1">
              <a:spcBef>
                <a:spcPct val="0"/>
              </a:spcBef>
              <a:buFontTx/>
              <a:buBlip>
                <a:blip r:embed="rId2"/>
              </a:buBlip>
            </a:pPr>
            <a:endParaRPr lang="en-US" altLang="en-US" sz="1600"/>
          </a:p>
          <a:p>
            <a:pPr eaLnBrk="1" hangingPunct="1">
              <a:spcBef>
                <a:spcPct val="0"/>
              </a:spcBef>
              <a:buFontTx/>
              <a:buBlip>
                <a:blip r:embed="rId2"/>
              </a:buBlip>
            </a:pPr>
            <a:r>
              <a:rPr lang="en-US" altLang="en-US" sz="1600"/>
              <a:t>Interactions with other herbs, neutraceuticals, conventional</a:t>
            </a:r>
          </a:p>
          <a:p>
            <a:pPr eaLnBrk="1" hangingPunct="1">
              <a:spcBef>
                <a:spcPct val="0"/>
              </a:spcBef>
              <a:buFontTx/>
              <a:buNone/>
            </a:pPr>
            <a:r>
              <a:rPr lang="en-US" altLang="en-US" sz="1600"/>
              <a:t>      drugs, foods, lab tests, co-morbid conditions</a:t>
            </a:r>
          </a:p>
          <a:p>
            <a:pPr eaLnBrk="1" hangingPunct="1">
              <a:spcBef>
                <a:spcPct val="0"/>
              </a:spcBef>
              <a:buFontTx/>
              <a:buBlip>
                <a:blip r:embed="rId2"/>
              </a:buBlip>
            </a:pPr>
            <a:endParaRPr lang="en-US" altLang="en-US" sz="1600"/>
          </a:p>
          <a:p>
            <a:pPr eaLnBrk="1" hangingPunct="1">
              <a:spcBef>
                <a:spcPct val="0"/>
              </a:spcBef>
              <a:buFontTx/>
              <a:buBlip>
                <a:blip r:embed="rId2"/>
              </a:buBlip>
            </a:pPr>
            <a:r>
              <a:rPr lang="en-US" altLang="en-US" sz="1600"/>
              <a:t>Typical dosages, routes and forms of intake</a:t>
            </a:r>
            <a:endParaRPr lang="en-US" altLang="en-US" sz="2000"/>
          </a:p>
        </p:txBody>
      </p:sp>
      <p:sp>
        <p:nvSpPr>
          <p:cNvPr id="315396" name="Text Box 10">
            <a:extLst>
              <a:ext uri="{FF2B5EF4-FFF2-40B4-BE49-F238E27FC236}">
                <a16:creationId xmlns:a16="http://schemas.microsoft.com/office/drawing/2014/main" id="{6FEDE4EA-11DE-88EE-5C4D-DB38A10B8BA4}"/>
              </a:ext>
            </a:extLst>
          </p:cNvPr>
          <p:cNvSpPr txBox="1">
            <a:spLocks noChangeArrowheads="1"/>
          </p:cNvSpPr>
          <p:nvPr/>
        </p:nvSpPr>
        <p:spPr bwMode="auto">
          <a:xfrm>
            <a:off x="2743200" y="685800"/>
            <a:ext cx="6096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800"/>
              <a:t>Any credible source of information on herbal medicines needs to include the following unbiased information:</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Text Box 2">
            <a:extLst>
              <a:ext uri="{FF2B5EF4-FFF2-40B4-BE49-F238E27FC236}">
                <a16:creationId xmlns:a16="http://schemas.microsoft.com/office/drawing/2014/main" id="{D8B08425-9B6A-4722-0C0A-EC5A71511D3E}"/>
              </a:ext>
            </a:extLst>
          </p:cNvPr>
          <p:cNvSpPr txBox="1">
            <a:spLocks noChangeArrowheads="1"/>
          </p:cNvSpPr>
          <p:nvPr/>
        </p:nvSpPr>
        <p:spPr bwMode="auto">
          <a:xfrm>
            <a:off x="2286000" y="228600"/>
            <a:ext cx="6629400" cy="7016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Drugs vs. Herbals</a:t>
            </a:r>
          </a:p>
        </p:txBody>
      </p:sp>
      <p:graphicFrame>
        <p:nvGraphicFramePr>
          <p:cNvPr id="624030" name="Group 414">
            <a:extLst>
              <a:ext uri="{FF2B5EF4-FFF2-40B4-BE49-F238E27FC236}">
                <a16:creationId xmlns:a16="http://schemas.microsoft.com/office/drawing/2014/main" id="{30CA7A5D-6C4F-CB13-D03F-347356C82F33}"/>
              </a:ext>
            </a:extLst>
          </p:cNvPr>
          <p:cNvGraphicFramePr>
            <a:graphicFrameLocks noGrp="1"/>
          </p:cNvGraphicFramePr>
          <p:nvPr>
            <p:ph/>
          </p:nvPr>
        </p:nvGraphicFramePr>
        <p:xfrm>
          <a:off x="2133600" y="762000"/>
          <a:ext cx="6705600" cy="5516563"/>
        </p:xfrm>
        <a:graphic>
          <a:graphicData uri="http://schemas.openxmlformats.org/drawingml/2006/table">
            <a:tbl>
              <a:tblPr/>
              <a:tblGrid>
                <a:gridCol w="3390900">
                  <a:extLst>
                    <a:ext uri="{9D8B030D-6E8A-4147-A177-3AD203B41FA5}">
                      <a16:colId xmlns:a16="http://schemas.microsoft.com/office/drawing/2014/main" val="20000"/>
                    </a:ext>
                  </a:extLst>
                </a:gridCol>
                <a:gridCol w="3314700">
                  <a:extLst>
                    <a:ext uri="{9D8B030D-6E8A-4147-A177-3AD203B41FA5}">
                      <a16:colId xmlns:a16="http://schemas.microsoft.com/office/drawing/2014/main" val="20001"/>
                    </a:ext>
                  </a:extLst>
                </a:gridCol>
              </a:tblGrid>
              <a:tr h="1030169">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800" b="1" i="0" u="none" strike="noStrike" cap="none" normalizeH="0" baseline="0">
                        <a:ln>
                          <a:noFill/>
                        </a:ln>
                        <a:solidFill>
                          <a:schemeClr val="accent2"/>
                        </a:solidFill>
                        <a:effectLst>
                          <a:outerShdw blurRad="38100" dist="38100" dir="2700000" algn="tl">
                            <a:srgbClr val="C0C0C0"/>
                          </a:outerShdw>
                        </a:effectLst>
                        <a:latin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a:ln>
                            <a:noFill/>
                          </a:ln>
                          <a:solidFill>
                            <a:schemeClr val="accent2"/>
                          </a:solidFill>
                          <a:effectLst>
                            <a:outerShdw blurRad="38100" dist="38100" dir="2700000" algn="tl">
                              <a:srgbClr val="C0C0C0"/>
                            </a:outerShdw>
                          </a:effectLst>
                          <a:latin typeface="Arial" panose="020B0604020202020204" pitchFamily="34" charset="0"/>
                        </a:rPr>
                        <a:t>Digoxin</a:t>
                      </a:r>
                    </a:p>
                  </a:txBody>
                  <a:tcPr marT="45715" marB="45715" horzOverflow="overflow">
                    <a:lnL cap="flat">
                      <a:noFill/>
                    </a:lnL>
                    <a:lnR>
                      <a:noFill/>
                    </a:lnR>
                    <a:lnT cap="flat">
                      <a:noFill/>
                    </a:lnT>
                    <a:lnB>
                      <a:noFill/>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2800" b="1" i="0" u="none" strike="noStrike" cap="none" normalizeH="0" baseline="0">
                        <a:ln>
                          <a:noFill/>
                        </a:ln>
                        <a:solidFill>
                          <a:schemeClr val="accent2"/>
                        </a:solidFill>
                        <a:effectLst>
                          <a:outerShdw blurRad="38100" dist="38100" dir="2700000" algn="tl">
                            <a:srgbClr val="C0C0C0"/>
                          </a:outerShdw>
                        </a:effectLst>
                        <a:latin typeface="Arial" panose="020B0604020202020204" pitchFamily="34" charset="0"/>
                      </a:endParaRPr>
                    </a:p>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2800" b="1" i="0" u="none" strike="noStrike" cap="none" normalizeH="0" baseline="0">
                          <a:ln>
                            <a:noFill/>
                          </a:ln>
                          <a:solidFill>
                            <a:schemeClr val="accent2"/>
                          </a:solidFill>
                          <a:effectLst>
                            <a:outerShdw blurRad="38100" dist="38100" dir="2700000" algn="tl">
                              <a:srgbClr val="C0C0C0"/>
                            </a:outerShdw>
                          </a:effectLst>
                          <a:latin typeface="Arial" panose="020B0604020202020204" pitchFamily="34" charset="0"/>
                        </a:rPr>
                        <a:t>Digitalis Leaf</a:t>
                      </a:r>
                    </a:p>
                  </a:txBody>
                  <a:tcPr marT="45715" marB="45715"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725383">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1800" b="1" i="0" u="none" strike="noStrike" cap="none" normalizeH="0" baseline="0">
                        <a:ln>
                          <a:noFill/>
                        </a:ln>
                        <a:solidFill>
                          <a:schemeClr val="tx1"/>
                        </a:solidFill>
                        <a:effectLst/>
                        <a:latin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800" b="1" i="0" u="none" strike="noStrike" cap="none" normalizeH="0" baseline="0">
                          <a:ln>
                            <a:noFill/>
                          </a:ln>
                          <a:solidFill>
                            <a:schemeClr val="tx1"/>
                          </a:solidFill>
                          <a:effectLst/>
                          <a:latin typeface="Arial" panose="020B0604020202020204" pitchFamily="34" charset="0"/>
                        </a:rPr>
                        <a:t>Standardized Drug</a:t>
                      </a:r>
                    </a:p>
                  </a:txBody>
                  <a:tcPr marT="45715" marB="45715" horzOverflow="overflow">
                    <a:lnL cap="flat">
                      <a:noFill/>
                    </a:lnL>
                    <a:lnR>
                      <a:noFill/>
                    </a:lnR>
                    <a:lnT>
                      <a:noFill/>
                    </a:lnT>
                    <a:lnB>
                      <a:noFill/>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000" b="1" i="0" u="none" strike="noStrike" cap="none" normalizeH="0" baseline="0">
                        <a:ln>
                          <a:noFill/>
                        </a:ln>
                        <a:solidFill>
                          <a:schemeClr val="tx1"/>
                        </a:solidFill>
                        <a:effectLst/>
                        <a:latin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800" b="1" i="0" u="none" strike="noStrike" cap="none" normalizeH="0" baseline="0">
                          <a:ln>
                            <a:noFill/>
                          </a:ln>
                          <a:solidFill>
                            <a:schemeClr val="tx1"/>
                          </a:solidFill>
                          <a:effectLst/>
                          <a:latin typeface="Arial" panose="020B0604020202020204" pitchFamily="34" charset="0"/>
                        </a:rPr>
                        <a:t>Herbal Preparation</a:t>
                      </a:r>
                    </a:p>
                  </a:txBody>
                  <a:tcPr marT="45715" marB="45715"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627852">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concentrated, known quantity</a:t>
                      </a:r>
                    </a:p>
                  </a:txBody>
                  <a:tcPr marT="45715" marB="45715" horzOverflow="overflow">
                    <a:lnL cap="flat">
                      <a:noFill/>
                    </a:lnL>
                    <a:lnR>
                      <a:noFill/>
                    </a:lnR>
                    <a:lnT>
                      <a:noFill/>
                    </a:lnT>
                    <a:lnB>
                      <a:noFill/>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diluted, unknown quantity,</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a:ln>
                            <a:noFill/>
                          </a:ln>
                          <a:solidFill>
                            <a:schemeClr val="tx1"/>
                          </a:solidFill>
                          <a:effectLst/>
                          <a:latin typeface="Arial" panose="020B0604020202020204" pitchFamily="34" charset="0"/>
                        </a:rPr>
                        <a:t>    needs standardization</a:t>
                      </a:r>
                    </a:p>
                  </a:txBody>
                  <a:tcPr marT="45715" marB="45715"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627852">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single, isolated active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a:ln>
                            <a:noFill/>
                          </a:ln>
                          <a:solidFill>
                            <a:schemeClr val="tx1"/>
                          </a:solidFill>
                          <a:effectLst/>
                          <a:latin typeface="Arial" panose="020B0604020202020204" pitchFamily="34" charset="0"/>
                        </a:rPr>
                        <a:t>    ingredient</a:t>
                      </a:r>
                    </a:p>
                  </a:txBody>
                  <a:tcPr marT="45715" marB="45715" horzOverflow="overflow">
                    <a:lnL cap="flat">
                      <a:noFill/>
                    </a:lnL>
                    <a:lnR>
                      <a:noFill/>
                    </a:lnR>
                    <a:lnT>
                      <a:noFill/>
                    </a:lnT>
                    <a:lnB>
                      <a:noFill/>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many similar and dissimilar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Arial" panose="020B0604020202020204" pitchFamily="34" charset="0"/>
                        </a:rPr>
                        <a:t>    active drugs</a:t>
                      </a:r>
                    </a:p>
                  </a:txBody>
                  <a:tcPr marT="45715" marB="45715"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627852">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known pharmacokinetics</a:t>
                      </a:r>
                    </a:p>
                  </a:txBody>
                  <a:tcPr marT="45715" marB="45715" horzOverflow="overflow">
                    <a:lnL cap="flat">
                      <a:noFill/>
                    </a:lnL>
                    <a:lnR>
                      <a:noFill/>
                    </a:lnR>
                    <a:lnT>
                      <a:noFill/>
                    </a:lnT>
                    <a:lnB>
                      <a:noFill/>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many drugs with different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a:ln>
                            <a:noFill/>
                          </a:ln>
                          <a:solidFill>
                            <a:schemeClr val="tx1"/>
                          </a:solidFill>
                          <a:effectLst/>
                          <a:latin typeface="Arial" panose="020B0604020202020204" pitchFamily="34" charset="0"/>
                        </a:rPr>
                        <a:t>    pharmacokinetics</a:t>
                      </a:r>
                    </a:p>
                  </a:txBody>
                  <a:tcPr marT="45715" marB="45715"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579086">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quality and stability are known	</a:t>
                      </a:r>
                    </a:p>
                  </a:txBody>
                  <a:tcPr marT="45715" marB="45715" horzOverflow="overflow">
                    <a:lnL cap="flat">
                      <a:noFill/>
                    </a:lnL>
                    <a:lnR>
                      <a:noFill/>
                    </a:lnR>
                    <a:lnT>
                      <a:noFill/>
                    </a:lnT>
                    <a:lnB>
                      <a:noFill/>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quality and stability are unknown</a:t>
                      </a:r>
                    </a:p>
                  </a:txBody>
                  <a:tcPr marT="45715" marB="45715"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335258">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known source</a:t>
                      </a:r>
                    </a:p>
                  </a:txBody>
                  <a:tcPr marT="45715" marB="45715" horzOverflow="overflow">
                    <a:lnL cap="flat">
                      <a:noFill/>
                    </a:lnL>
                    <a:lnR>
                      <a:noFill/>
                    </a:lnR>
                    <a:lnT>
                      <a:noFill/>
                    </a:lnT>
                    <a:lnB>
                      <a:noFill/>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source with genetic variations</a:t>
                      </a:r>
                    </a:p>
                  </a:txBody>
                  <a:tcPr marT="45715" marB="45715"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335258">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identification simple</a:t>
                      </a:r>
                    </a:p>
                  </a:txBody>
                  <a:tcPr marT="45715" marB="45715" horzOverflow="overflow">
                    <a:lnL cap="flat">
                      <a:noFill/>
                    </a:lnL>
                    <a:lnR>
                      <a:noFill/>
                    </a:lnR>
                    <a:lnT>
                      <a:noFill/>
                    </a:lnT>
                    <a:lnB>
                      <a:noFill/>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identification difficult</a:t>
                      </a:r>
                    </a:p>
                  </a:txBody>
                  <a:tcPr marT="45715" marB="45715"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627852">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various routes of administration</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1"/>
                        </a:solidFill>
                        <a:effectLst/>
                        <a:latin typeface="Arial" panose="020B0604020202020204" pitchFamily="34" charset="0"/>
                      </a:endParaRPr>
                    </a:p>
                  </a:txBody>
                  <a:tcPr marT="45715" marB="45715" horzOverflow="overflow">
                    <a:lnL cap="flat">
                      <a:noFill/>
                    </a:lnL>
                    <a:lnR>
                      <a:noFill/>
                    </a:lnR>
                    <a:lnT>
                      <a:noFill/>
                    </a:lnT>
                    <a:lnB cap="flat">
                      <a:noFill/>
                    </a:lnB>
                    <a:lnTlToBr>
                      <a:noFill/>
                    </a:lnTlToBr>
                    <a:lnBlToTr>
                      <a:noFill/>
                    </a:lnBlToTr>
                    <a:noFill/>
                  </a:tcPr>
                </a:tc>
                <a:tc>
                  <a:txBody>
                    <a:bodyPr/>
                    <a:lstStyle>
                      <a:lvl1pPr algn="l">
                        <a:spcBef>
                          <a:spcPct val="20000"/>
                        </a:spcBef>
                        <a:defRPr sz="2800">
                          <a:solidFill>
                            <a:schemeClr val="tx1"/>
                          </a:solidFill>
                          <a:latin typeface="Arial" panose="020B0604020202020204" pitchFamily="34" charset="0"/>
                        </a:defRPr>
                      </a:lvl1pPr>
                      <a:lvl2pPr algn="l">
                        <a:spcBef>
                          <a:spcPct val="20000"/>
                        </a:spcBef>
                        <a:defRPr sz="2800">
                          <a:solidFill>
                            <a:schemeClr val="tx1"/>
                          </a:solidFill>
                          <a:latin typeface="Arial" panose="020B0604020202020204" pitchFamily="34" charset="0"/>
                        </a:defRPr>
                      </a:lvl2pPr>
                      <a:lvl3pPr algn="l">
                        <a:spcBef>
                          <a:spcPct val="20000"/>
                        </a:spcBef>
                        <a:defRPr sz="2800">
                          <a:solidFill>
                            <a:schemeClr val="tx1"/>
                          </a:solidFill>
                          <a:latin typeface="Arial" panose="020B0604020202020204" pitchFamily="34" charset="0"/>
                        </a:defRPr>
                      </a:lvl3pPr>
                      <a:lvl4pPr algn="l">
                        <a:spcBef>
                          <a:spcPct val="20000"/>
                        </a:spcBef>
                        <a:defRPr sz="2800">
                          <a:solidFill>
                            <a:schemeClr val="tx1"/>
                          </a:solidFill>
                          <a:latin typeface="Arial" panose="020B0604020202020204" pitchFamily="34" charset="0"/>
                        </a:defRPr>
                      </a:lvl4pPr>
                      <a:lvl5pPr algn="l">
                        <a:spcBef>
                          <a:spcPct val="20000"/>
                        </a:spcBef>
                        <a:defRPr sz="2800">
                          <a:solidFill>
                            <a:schemeClr val="tx1"/>
                          </a:solidFill>
                          <a:latin typeface="Arial" panose="020B0604020202020204" pitchFamily="34" charset="0"/>
                        </a:defRPr>
                      </a:lvl5pPr>
                      <a:lvl6pPr fontAlgn="base">
                        <a:spcBef>
                          <a:spcPct val="20000"/>
                        </a:spcBef>
                        <a:spcAft>
                          <a:spcPct val="0"/>
                        </a:spcAft>
                        <a:defRPr sz="2800">
                          <a:solidFill>
                            <a:schemeClr val="tx1"/>
                          </a:solidFill>
                          <a:latin typeface="Arial" panose="020B0604020202020204" pitchFamily="34" charset="0"/>
                        </a:defRPr>
                      </a:lvl6pPr>
                      <a:lvl7pPr fontAlgn="base">
                        <a:spcBef>
                          <a:spcPct val="20000"/>
                        </a:spcBef>
                        <a:spcAft>
                          <a:spcPct val="0"/>
                        </a:spcAft>
                        <a:defRPr sz="2800">
                          <a:solidFill>
                            <a:schemeClr val="tx1"/>
                          </a:solidFill>
                          <a:latin typeface="Arial" panose="020B0604020202020204" pitchFamily="34" charset="0"/>
                        </a:defRPr>
                      </a:lvl7pPr>
                      <a:lvl8pPr fontAlgn="base">
                        <a:spcBef>
                          <a:spcPct val="20000"/>
                        </a:spcBef>
                        <a:spcAft>
                          <a:spcPct val="0"/>
                        </a:spcAft>
                        <a:defRPr sz="2800">
                          <a:solidFill>
                            <a:schemeClr val="tx1"/>
                          </a:solidFill>
                          <a:latin typeface="Arial" panose="020B0604020202020204" pitchFamily="34" charset="0"/>
                        </a:defRPr>
                      </a:lvl8pPr>
                      <a:lvl9pPr fontAlgn="base">
                        <a:spcBef>
                          <a:spcPct val="20000"/>
                        </a:spcBef>
                        <a:spcAft>
                          <a:spcPct val="0"/>
                        </a:spcAft>
                        <a:defRPr sz="28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Blip>
                          <a:blip r:embed="rId2"/>
                        </a:buBlip>
                        <a:tabLst/>
                      </a:pPr>
                      <a:r>
                        <a:rPr kumimoji="0" lang="en-US" altLang="en-US" sz="1600" b="0" i="0" u="none" strike="noStrike" cap="none" normalizeH="0" baseline="0">
                          <a:ln>
                            <a:noFill/>
                          </a:ln>
                          <a:solidFill>
                            <a:schemeClr val="tx1"/>
                          </a:solidFill>
                          <a:effectLst/>
                          <a:latin typeface="Arial" panose="020B0604020202020204" pitchFamily="34" charset="0"/>
                        </a:rPr>
                        <a:t> single, oral route of</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a:ln>
                            <a:noFill/>
                          </a:ln>
                          <a:solidFill>
                            <a:schemeClr val="tx1"/>
                          </a:solidFill>
                          <a:effectLst/>
                          <a:latin typeface="Arial" panose="020B0604020202020204" pitchFamily="34" charset="0"/>
                        </a:rPr>
                        <a:t>    administration</a:t>
                      </a:r>
                    </a:p>
                  </a:txBody>
                  <a:tcPr marT="45715" marB="45715"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8"/>
                  </a:ext>
                </a:extLst>
              </a:tr>
            </a:tbl>
          </a:graphicData>
        </a:graphic>
      </p:graphicFrame>
      <p:pic>
        <p:nvPicPr>
          <p:cNvPr id="316437" name="Picture 398">
            <a:extLst>
              <a:ext uri="{FF2B5EF4-FFF2-40B4-BE49-F238E27FC236}">
                <a16:creationId xmlns:a16="http://schemas.microsoft.com/office/drawing/2014/main" id="{5F6F4612-E001-954F-9C60-070ED5DA1A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143000"/>
            <a:ext cx="1219200" cy="84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438" name="Picture 415">
            <a:extLst>
              <a:ext uri="{FF2B5EF4-FFF2-40B4-BE49-F238E27FC236}">
                <a16:creationId xmlns:a16="http://schemas.microsoft.com/office/drawing/2014/main" id="{E4624D09-FE22-4FCC-F563-EB7FEA10B4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066800"/>
            <a:ext cx="9620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Text Box 2">
            <a:extLst>
              <a:ext uri="{FF2B5EF4-FFF2-40B4-BE49-F238E27FC236}">
                <a16:creationId xmlns:a16="http://schemas.microsoft.com/office/drawing/2014/main" id="{FE2A5F7F-7836-C791-9526-773EA2217C87}"/>
              </a:ext>
            </a:extLst>
          </p:cNvPr>
          <p:cNvSpPr txBox="1">
            <a:spLocks noChangeArrowheads="1"/>
          </p:cNvSpPr>
          <p:nvPr/>
        </p:nvSpPr>
        <p:spPr bwMode="auto">
          <a:xfrm>
            <a:off x="2514600" y="228600"/>
            <a:ext cx="6324600" cy="7016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Public Misconceptions</a:t>
            </a:r>
          </a:p>
        </p:txBody>
      </p:sp>
      <p:pic>
        <p:nvPicPr>
          <p:cNvPr id="317442" name="Picture 4">
            <a:extLst>
              <a:ext uri="{FF2B5EF4-FFF2-40B4-BE49-F238E27FC236}">
                <a16:creationId xmlns:a16="http://schemas.microsoft.com/office/drawing/2014/main" id="{750DDC9E-698C-9A5E-F470-15906D3F29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447800"/>
            <a:ext cx="91440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43" name="Picture 5">
            <a:extLst>
              <a:ext uri="{FF2B5EF4-FFF2-40B4-BE49-F238E27FC236}">
                <a16:creationId xmlns:a16="http://schemas.microsoft.com/office/drawing/2014/main" id="{2E12F034-4419-9087-F6B6-395BA9FDB0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4191000"/>
            <a:ext cx="91440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44" name="Picture 6">
            <a:extLst>
              <a:ext uri="{FF2B5EF4-FFF2-40B4-BE49-F238E27FC236}">
                <a16:creationId xmlns:a16="http://schemas.microsoft.com/office/drawing/2014/main" id="{71444E24-42B9-54FA-DB0C-005D1A6D28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971800"/>
            <a:ext cx="6858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6696" name="Text Box 8">
            <a:extLst>
              <a:ext uri="{FF2B5EF4-FFF2-40B4-BE49-F238E27FC236}">
                <a16:creationId xmlns:a16="http://schemas.microsoft.com/office/drawing/2014/main" id="{5E6A20BE-BFA2-4495-CBF3-E6CCE30A9174}"/>
              </a:ext>
            </a:extLst>
          </p:cNvPr>
          <p:cNvSpPr txBox="1">
            <a:spLocks noChangeArrowheads="1"/>
          </p:cNvSpPr>
          <p:nvPr/>
        </p:nvSpPr>
        <p:spPr bwMode="auto">
          <a:xfrm>
            <a:off x="3200400" y="1295400"/>
            <a:ext cx="5715000" cy="4311650"/>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If it’s expensive, it has to be good and potent.</a:t>
            </a:r>
            <a:endParaRPr lang="en-US" altLang="en-US" sz="2000">
              <a:solidFill>
                <a:schemeClr val="tx1"/>
              </a:solidFill>
              <a:latin typeface="Arial" panose="020B0604020202020204" pitchFamily="34" charset="0"/>
            </a:endParaRPr>
          </a:p>
          <a:p>
            <a:pPr eaLnBrk="1" hangingPunct="1">
              <a:defRPr/>
            </a:pPr>
            <a:r>
              <a:rPr lang="en-US" altLang="en-US" sz="2000">
                <a:solidFill>
                  <a:schemeClr val="tx1"/>
                </a:solidFill>
                <a:latin typeface="Arial" panose="020B0604020202020204" pitchFamily="34" charset="0"/>
              </a:rPr>
              <a:t>Not necessarily, several studies have shown minimal or no content of the purported active ingredient.  Look for standardized preparations.</a:t>
            </a:r>
          </a:p>
          <a:p>
            <a:pPr eaLnBrk="1" hangingPunct="1">
              <a:defRPr/>
            </a:pPr>
            <a:endParaRPr lang="en-US" altLang="en-US" sz="20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Herbs only cure, they cannot harm.</a:t>
            </a:r>
            <a:endParaRPr lang="en-US" altLang="en-US" sz="2000">
              <a:solidFill>
                <a:schemeClr val="tx1"/>
              </a:solidFill>
              <a:latin typeface="Arial" panose="020B0604020202020204" pitchFamily="34" charset="0"/>
            </a:endParaRPr>
          </a:p>
          <a:p>
            <a:pPr eaLnBrk="1" hangingPunct="1">
              <a:defRPr/>
            </a:pPr>
            <a:r>
              <a:rPr lang="en-US" altLang="en-US" sz="2000">
                <a:solidFill>
                  <a:schemeClr val="tx1"/>
                </a:solidFill>
                <a:latin typeface="Arial" panose="020B0604020202020204" pitchFamily="34" charset="0"/>
              </a:rPr>
              <a:t>Wrong.  Some of the most toxic substances are derived from plants.</a:t>
            </a:r>
          </a:p>
          <a:p>
            <a:pPr eaLnBrk="1" hangingPunct="1">
              <a:defRPr/>
            </a:pPr>
            <a:endParaRPr lang="en-US" altLang="en-US" sz="20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The medical establishment discourages the use of herbal medicines.</a:t>
            </a:r>
            <a:endParaRPr lang="en-US" altLang="en-US" sz="2000">
              <a:solidFill>
                <a:schemeClr val="tx1"/>
              </a:solidFill>
              <a:latin typeface="Arial" panose="020B0604020202020204" pitchFamily="34" charset="0"/>
            </a:endParaRPr>
          </a:p>
          <a:p>
            <a:pPr eaLnBrk="1" hangingPunct="1">
              <a:lnSpc>
                <a:spcPct val="95000"/>
              </a:lnSpc>
              <a:defRPr/>
            </a:pPr>
            <a:r>
              <a:rPr lang="en-US" altLang="en-US" sz="2000">
                <a:solidFill>
                  <a:schemeClr val="tx1"/>
                </a:solidFill>
                <a:latin typeface="Arial" panose="020B0604020202020204" pitchFamily="34" charset="0"/>
              </a:rPr>
              <a:t>No, as long as herbal medicines are safe to use and do not interfere or substitute for indicated conventional medications or treatments.</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852" name="Text Box 4">
            <a:extLst>
              <a:ext uri="{FF2B5EF4-FFF2-40B4-BE49-F238E27FC236}">
                <a16:creationId xmlns:a16="http://schemas.microsoft.com/office/drawing/2014/main" id="{F1C90A4A-C72A-D109-1E71-6B1ECB8AB855}"/>
              </a:ext>
            </a:extLst>
          </p:cNvPr>
          <p:cNvSpPr txBox="1">
            <a:spLocks noChangeArrowheads="1"/>
          </p:cNvSpPr>
          <p:nvPr/>
        </p:nvSpPr>
        <p:spPr bwMode="auto">
          <a:xfrm>
            <a:off x="7188200" y="0"/>
            <a:ext cx="19558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Misconceptions</a:t>
            </a:r>
          </a:p>
        </p:txBody>
      </p:sp>
      <p:sp>
        <p:nvSpPr>
          <p:cNvPr id="590853" name="Text Box 5">
            <a:extLst>
              <a:ext uri="{FF2B5EF4-FFF2-40B4-BE49-F238E27FC236}">
                <a16:creationId xmlns:a16="http://schemas.microsoft.com/office/drawing/2014/main" id="{6E0BA7E3-3794-704D-EBEF-162C08F0480D}"/>
              </a:ext>
            </a:extLst>
          </p:cNvPr>
          <p:cNvSpPr txBox="1">
            <a:spLocks noChangeArrowheads="1"/>
          </p:cNvSpPr>
          <p:nvPr/>
        </p:nvSpPr>
        <p:spPr bwMode="auto">
          <a:xfrm>
            <a:off x="3200400" y="990600"/>
            <a:ext cx="5943600" cy="5273675"/>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Organic and naturally grown herbs are superior to synthetic drugs.</a:t>
            </a:r>
          </a:p>
          <a:p>
            <a:pPr eaLnBrk="1" hangingPunct="1">
              <a:defRPr/>
            </a:pPr>
            <a:r>
              <a:rPr lang="en-US" altLang="en-US" sz="2000">
                <a:solidFill>
                  <a:schemeClr val="tx1"/>
                </a:solidFill>
                <a:latin typeface="Arial" panose="020B0604020202020204" pitchFamily="34" charset="0"/>
              </a:rPr>
              <a:t>No.  If anything they may contain contaminants from natural sources, residual herbicides, and pesticides.</a:t>
            </a:r>
          </a:p>
          <a:p>
            <a:pPr eaLnBrk="1" hangingPunct="1">
              <a:defRPr/>
            </a:pPr>
            <a:endParaRPr lang="en-US" altLang="en-US" sz="20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Reducing or diluting the dose of preparation increases its activity.</a:t>
            </a:r>
          </a:p>
          <a:p>
            <a:pPr eaLnBrk="1" hangingPunct="1">
              <a:defRPr/>
            </a:pPr>
            <a:r>
              <a:rPr lang="en-US" altLang="en-US" sz="2000">
                <a:solidFill>
                  <a:schemeClr val="tx1"/>
                </a:solidFill>
                <a:latin typeface="Arial" panose="020B0604020202020204" pitchFamily="34" charset="0"/>
              </a:rPr>
              <a:t>No.  There is no scientific or other credible evidence that supports this belief often espoused by homeopaths and other proponents of unproven remedies.</a:t>
            </a:r>
          </a:p>
          <a:p>
            <a:pPr eaLnBrk="1" hangingPunct="1">
              <a:defRPr/>
            </a:pPr>
            <a:endParaRPr lang="en-US" altLang="en-US" sz="20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Anecdotal hearsay is applicable to one’s own situation.</a:t>
            </a:r>
          </a:p>
          <a:p>
            <a:pPr eaLnBrk="1" hangingPunct="1">
              <a:defRPr/>
            </a:pPr>
            <a:r>
              <a:rPr lang="en-US" altLang="en-US" sz="2000">
                <a:solidFill>
                  <a:schemeClr val="tx1"/>
                </a:solidFill>
                <a:latin typeface="Arial" panose="020B0604020202020204" pitchFamily="34" charset="0"/>
              </a:rPr>
              <a:t>Not necessarily; usually describes one or a few empirical findings without scientific proof.</a:t>
            </a:r>
          </a:p>
        </p:txBody>
      </p:sp>
      <p:pic>
        <p:nvPicPr>
          <p:cNvPr id="318467" name="Picture 6">
            <a:extLst>
              <a:ext uri="{FF2B5EF4-FFF2-40B4-BE49-F238E27FC236}">
                <a16:creationId xmlns:a16="http://schemas.microsoft.com/office/drawing/2014/main" id="{198D53A1-DC48-EA00-E228-4534DA10BE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971800"/>
            <a:ext cx="685800"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468" name="Picture 9">
            <a:extLst>
              <a:ext uri="{FF2B5EF4-FFF2-40B4-BE49-F238E27FC236}">
                <a16:creationId xmlns:a16="http://schemas.microsoft.com/office/drawing/2014/main" id="{E5A673AC-23B2-DD38-6903-7E66802F29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143000"/>
            <a:ext cx="665163"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469" name="Picture 10">
            <a:extLst>
              <a:ext uri="{FF2B5EF4-FFF2-40B4-BE49-F238E27FC236}">
                <a16:creationId xmlns:a16="http://schemas.microsoft.com/office/drawing/2014/main" id="{8CC2D170-3A1D-4D06-5400-1E3D80CA98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5105400"/>
            <a:ext cx="6794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3">
            <a:extLst>
              <a:ext uri="{FF2B5EF4-FFF2-40B4-BE49-F238E27FC236}">
                <a16:creationId xmlns:a16="http://schemas.microsoft.com/office/drawing/2014/main" id="{FD40E23E-E67E-038A-52C7-ED190C868555}"/>
              </a:ext>
            </a:extLst>
          </p:cNvPr>
          <p:cNvSpPr>
            <a:spLocks noGrp="1" noChangeArrowheads="1"/>
          </p:cNvSpPr>
          <p:nvPr>
            <p:ph type="body" idx="1"/>
          </p:nvPr>
        </p:nvSpPr>
        <p:spPr>
          <a:xfrm>
            <a:off x="2362200" y="1295400"/>
            <a:ext cx="6553200" cy="4724400"/>
          </a:xfrm>
        </p:spPr>
        <p:txBody>
          <a:bodyPr/>
          <a:lstStyle/>
          <a:p>
            <a:pPr eaLnBrk="1" hangingPunct="1">
              <a:lnSpc>
                <a:spcPct val="90000"/>
              </a:lnSpc>
              <a:buFontTx/>
              <a:buNone/>
            </a:pPr>
            <a:r>
              <a:rPr lang="en-US" altLang="en-US" sz="2200"/>
              <a:t>	The greater the magnitude of clinical improvement associated with a given treatment, the more likely the observed therapeutic effect is really due to the treatment rather than something else.  Strength of association is a statistical measure involving populations, not individuals.  It is usually expressed as an increase or decrease in group risk associated with a particular “exposure”, which in this context would be a CAM treatment.  For example, it might be reported that patients receiving a certain herbal remedy are twice as likely to show clinical improvement (i.e., have fewer symptoms) than patients receiving no treatment.</a:t>
            </a:r>
          </a:p>
        </p:txBody>
      </p:sp>
      <p:sp>
        <p:nvSpPr>
          <p:cNvPr id="45079" name="Text Box 23">
            <a:extLst>
              <a:ext uri="{FF2B5EF4-FFF2-40B4-BE49-F238E27FC236}">
                <a16:creationId xmlns:a16="http://schemas.microsoft.com/office/drawing/2014/main" id="{26D422A2-F918-918C-6420-296F92022395}"/>
              </a:ext>
            </a:extLst>
          </p:cNvPr>
          <p:cNvSpPr txBox="1">
            <a:spLocks noChangeArrowheads="1"/>
          </p:cNvSpPr>
          <p:nvPr/>
        </p:nvSpPr>
        <p:spPr bwMode="auto">
          <a:xfrm>
            <a:off x="2743200" y="381000"/>
            <a:ext cx="5486400" cy="5492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Strength of Association</a:t>
            </a:r>
          </a:p>
        </p:txBody>
      </p:sp>
      <p:sp>
        <p:nvSpPr>
          <p:cNvPr id="45080" name="Text Box 24">
            <a:extLst>
              <a:ext uri="{FF2B5EF4-FFF2-40B4-BE49-F238E27FC236}">
                <a16:creationId xmlns:a16="http://schemas.microsoft.com/office/drawing/2014/main" id="{3A3AA9C0-2420-E2CE-EE92-AA0099007899}"/>
              </a:ext>
            </a:extLst>
          </p:cNvPr>
          <p:cNvSpPr txBox="1">
            <a:spLocks noChangeArrowheads="1"/>
          </p:cNvSpPr>
          <p:nvPr/>
        </p:nvSpPr>
        <p:spPr bwMode="auto">
          <a:xfrm>
            <a:off x="7112000" y="0"/>
            <a:ext cx="2032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Criteria of Causation</a:t>
            </a: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876" name="Text Box 4">
            <a:extLst>
              <a:ext uri="{FF2B5EF4-FFF2-40B4-BE49-F238E27FC236}">
                <a16:creationId xmlns:a16="http://schemas.microsoft.com/office/drawing/2014/main" id="{B8CBC97F-3FD5-68BB-5B8E-C20507A16226}"/>
              </a:ext>
            </a:extLst>
          </p:cNvPr>
          <p:cNvSpPr txBox="1">
            <a:spLocks noChangeArrowheads="1"/>
          </p:cNvSpPr>
          <p:nvPr/>
        </p:nvSpPr>
        <p:spPr bwMode="auto">
          <a:xfrm>
            <a:off x="7188200" y="0"/>
            <a:ext cx="19558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Misconceptions</a:t>
            </a:r>
          </a:p>
        </p:txBody>
      </p:sp>
      <p:sp>
        <p:nvSpPr>
          <p:cNvPr id="591877" name="Text Box 5">
            <a:extLst>
              <a:ext uri="{FF2B5EF4-FFF2-40B4-BE49-F238E27FC236}">
                <a16:creationId xmlns:a16="http://schemas.microsoft.com/office/drawing/2014/main" id="{8004E922-C221-8638-EC06-2FCF5F823391}"/>
              </a:ext>
            </a:extLst>
          </p:cNvPr>
          <p:cNvSpPr txBox="1">
            <a:spLocks noChangeArrowheads="1"/>
          </p:cNvSpPr>
          <p:nvPr/>
        </p:nvSpPr>
        <p:spPr bwMode="auto">
          <a:xfrm>
            <a:off x="3200400" y="1295400"/>
            <a:ext cx="5715000" cy="1311275"/>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There has to be a reason for nature to grow a certain plant.</a:t>
            </a:r>
          </a:p>
          <a:p>
            <a:pPr eaLnBrk="1" hangingPunct="1">
              <a:defRPr/>
            </a:pPr>
            <a:r>
              <a:rPr lang="en-US" altLang="en-US" sz="2000">
                <a:solidFill>
                  <a:schemeClr val="tx1"/>
                </a:solidFill>
                <a:latin typeface="Arial" panose="020B0604020202020204" pitchFamily="34" charset="0"/>
              </a:rPr>
              <a:t>Perhaps, but that doesn’t mean it is going to cure a particular condition.</a:t>
            </a:r>
          </a:p>
        </p:txBody>
      </p:sp>
      <p:sp>
        <p:nvSpPr>
          <p:cNvPr id="591878" name="Text Box 6">
            <a:extLst>
              <a:ext uri="{FF2B5EF4-FFF2-40B4-BE49-F238E27FC236}">
                <a16:creationId xmlns:a16="http://schemas.microsoft.com/office/drawing/2014/main" id="{212A73DD-0223-C3FA-6195-87C3A9CF7072}"/>
              </a:ext>
            </a:extLst>
          </p:cNvPr>
          <p:cNvSpPr txBox="1">
            <a:spLocks noChangeArrowheads="1"/>
          </p:cNvSpPr>
          <p:nvPr/>
        </p:nvSpPr>
        <p:spPr bwMode="auto">
          <a:xfrm>
            <a:off x="4648200" y="3581400"/>
            <a:ext cx="4038600" cy="1311275"/>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Astrological influences alter the outcome of treatment. </a:t>
            </a:r>
          </a:p>
          <a:p>
            <a:pPr eaLnBrk="1" hangingPunct="1">
              <a:defRPr/>
            </a:pPr>
            <a:r>
              <a:rPr lang="en-US" altLang="en-US" sz="2000">
                <a:solidFill>
                  <a:schemeClr val="tx1"/>
                </a:solidFill>
                <a:latin typeface="Arial" panose="020B0604020202020204" pitchFamily="34" charset="0"/>
              </a:rPr>
              <a:t>Only in Huckleberry Finn’s treatment of warts.</a:t>
            </a:r>
          </a:p>
        </p:txBody>
      </p:sp>
      <p:pic>
        <p:nvPicPr>
          <p:cNvPr id="319492" name="Picture 7">
            <a:extLst>
              <a:ext uri="{FF2B5EF4-FFF2-40B4-BE49-F238E27FC236}">
                <a16:creationId xmlns:a16="http://schemas.microsoft.com/office/drawing/2014/main" id="{A7817156-78C5-5E71-CBBD-EB6993AA25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3276600"/>
            <a:ext cx="1466850"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9493" name="Picture 11">
            <a:extLst>
              <a:ext uri="{FF2B5EF4-FFF2-40B4-BE49-F238E27FC236}">
                <a16:creationId xmlns:a16="http://schemas.microsoft.com/office/drawing/2014/main" id="{36B07711-837D-3964-3F8D-0FBBA61D4D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447800"/>
            <a:ext cx="6746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6" name="Text Box 4">
            <a:extLst>
              <a:ext uri="{FF2B5EF4-FFF2-40B4-BE49-F238E27FC236}">
                <a16:creationId xmlns:a16="http://schemas.microsoft.com/office/drawing/2014/main" id="{08C07DA8-4552-77EA-DCE4-1630F54D46D0}"/>
              </a:ext>
            </a:extLst>
          </p:cNvPr>
          <p:cNvSpPr txBox="1">
            <a:spLocks noChangeArrowheads="1"/>
          </p:cNvSpPr>
          <p:nvPr/>
        </p:nvSpPr>
        <p:spPr bwMode="auto">
          <a:xfrm>
            <a:off x="2743200" y="304800"/>
            <a:ext cx="6096000" cy="7016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Food for Thought</a:t>
            </a:r>
          </a:p>
        </p:txBody>
      </p:sp>
      <p:sp>
        <p:nvSpPr>
          <p:cNvPr id="596997" name="Rectangle 5">
            <a:extLst>
              <a:ext uri="{FF2B5EF4-FFF2-40B4-BE49-F238E27FC236}">
                <a16:creationId xmlns:a16="http://schemas.microsoft.com/office/drawing/2014/main" id="{C2A754D0-FA45-218E-EC9A-519B0359A888}"/>
              </a:ext>
            </a:extLst>
          </p:cNvPr>
          <p:cNvSpPr>
            <a:spLocks noChangeArrowheads="1"/>
          </p:cNvSpPr>
          <p:nvPr/>
        </p:nvSpPr>
        <p:spPr bwMode="auto">
          <a:xfrm>
            <a:off x="2743200" y="1295400"/>
            <a:ext cx="6172200" cy="4989513"/>
          </a:xfrm>
          <a:prstGeom prst="rect">
            <a:avLst/>
          </a:prstGeom>
          <a:noFill/>
          <a:ln>
            <a:noFill/>
          </a:ln>
          <a:effectLst/>
        </p:spPr>
        <p:txBody>
          <a:bodyPr anchor="ctr">
            <a:spAutoFit/>
          </a:bodyPr>
          <a:lstStyle/>
          <a:p>
            <a:pPr eaLnBrk="1" hangingPunct="1">
              <a:defRPr/>
            </a:pPr>
            <a:r>
              <a:rPr lang="en-US" altLang="en-US" sz="2400" b="1">
                <a:effectLst>
                  <a:outerShdw blurRad="38100" dist="38100" dir="2700000" algn="tl">
                    <a:srgbClr val="C0C0C0"/>
                  </a:outerShdw>
                </a:effectLst>
                <a:latin typeface="Arial" panose="020B0604020202020204" pitchFamily="34" charset="0"/>
              </a:rPr>
              <a:t>Paracelsus</a:t>
            </a:r>
            <a:r>
              <a:rPr lang="en-US" altLang="en-US" sz="1800">
                <a:solidFill>
                  <a:schemeClr val="tx1"/>
                </a:solidFill>
                <a:latin typeface="Arial" panose="020B0604020202020204" pitchFamily="34" charset="0"/>
              </a:rPr>
              <a:t>, born Philippus Aureolus Theophrastus Bombastus von Hohenheim; Physician, Scientist, Philosopher, Theologian. on November 10, 1493 in Einsiedeln (Switzerland), died September 24, 1541 in Salzburg, Austria. </a:t>
            </a:r>
          </a:p>
          <a:p>
            <a:pPr eaLnBrk="1" hangingPunct="1">
              <a:lnSpc>
                <a:spcPct val="50000"/>
              </a:lnSpc>
              <a:defRPr/>
            </a:pPr>
            <a:endParaRPr lang="en-US" altLang="en-US" sz="1800">
              <a:solidFill>
                <a:schemeClr val="tx1"/>
              </a:solidFill>
              <a:latin typeface="Arial" panose="020B0604020202020204" pitchFamily="34" charset="0"/>
            </a:endParaRPr>
          </a:p>
          <a:p>
            <a:pPr eaLnBrk="1" hangingPunct="1">
              <a:defRPr/>
            </a:pPr>
            <a:r>
              <a:rPr lang="en-US" altLang="en-US" sz="1800">
                <a:solidFill>
                  <a:schemeClr val="tx1"/>
                </a:solidFill>
                <a:latin typeface="Arial" panose="020B0604020202020204" pitchFamily="34" charset="0"/>
              </a:rPr>
              <a:t>By many considered the father of modern pharmacological thought. He wrote:</a:t>
            </a:r>
          </a:p>
          <a:p>
            <a:pPr eaLnBrk="1" hangingPunct="1">
              <a:defRPr/>
            </a:pPr>
            <a:endParaRPr lang="en-US" altLang="en-US" sz="1800">
              <a:solidFill>
                <a:schemeClr val="tx1"/>
              </a:solidFill>
              <a:latin typeface="Arial" panose="020B0604020202020204" pitchFamily="34" charset="0"/>
            </a:endParaRPr>
          </a:p>
          <a:p>
            <a:pPr eaLnBrk="1" hangingPunct="1">
              <a:defRPr/>
            </a:pPr>
            <a:endParaRPr lang="en-US" altLang="en-US" sz="1800">
              <a:solidFill>
                <a:schemeClr val="tx1"/>
              </a:solidFill>
              <a:latin typeface="Arial" panose="020B0604020202020204" pitchFamily="34"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rPr>
              <a:t>	“All things are poisons, for there is nothing</a:t>
            </a:r>
          </a:p>
          <a:p>
            <a:pPr eaLnBrk="1" hangingPunct="1">
              <a:defRPr/>
            </a:pPr>
            <a:r>
              <a:rPr lang="en-US" altLang="en-US" sz="1800" b="1">
                <a:effectLst>
                  <a:outerShdw blurRad="38100" dist="38100" dir="2700000" algn="tl">
                    <a:srgbClr val="C0C0C0"/>
                  </a:outerShdw>
                </a:effectLst>
                <a:latin typeface="Arial" panose="020B0604020202020204" pitchFamily="34" charset="0"/>
              </a:rPr>
              <a:t>	without poisonous qualities, it is only the 	dose which makes a thing a poison.”</a:t>
            </a:r>
          </a:p>
          <a:p>
            <a:pPr eaLnBrk="1" hangingPunct="1">
              <a:defRPr/>
            </a:pPr>
            <a:endParaRPr lang="en-US" altLang="en-US" sz="1800" b="1">
              <a:effectLst>
                <a:outerShdw blurRad="38100" dist="38100" dir="2700000" algn="tl">
                  <a:srgbClr val="C0C0C0"/>
                </a:outerShdw>
              </a:effectLst>
              <a:latin typeface="Arial" panose="020B0604020202020204" pitchFamily="34" charset="0"/>
            </a:endParaRPr>
          </a:p>
          <a:p>
            <a:pPr eaLnBrk="1" hangingPunct="1">
              <a:defRPr/>
            </a:pPr>
            <a:endParaRPr lang="en-US" altLang="en-US" sz="1800">
              <a:solidFill>
                <a:schemeClr val="tx1"/>
              </a:solidFill>
              <a:latin typeface="Arial" panose="020B0604020202020204" pitchFamily="34" charset="0"/>
            </a:endParaRPr>
          </a:p>
          <a:p>
            <a:pPr eaLnBrk="1" hangingPunct="1">
              <a:defRPr/>
            </a:pPr>
            <a:r>
              <a:rPr lang="en-US" altLang="en-US" sz="1800">
                <a:solidFill>
                  <a:schemeClr val="tx1"/>
                </a:solidFill>
                <a:latin typeface="Arial" panose="020B0604020202020204" pitchFamily="34" charset="0"/>
              </a:rPr>
              <a:t>He also was an early proponent of studying the active principle of a product and realized that drugs (viz. herbs) have more than one effect.</a:t>
            </a:r>
          </a:p>
        </p:txBody>
      </p:sp>
      <p:pic>
        <p:nvPicPr>
          <p:cNvPr id="320515" name="Picture 7">
            <a:extLst>
              <a:ext uri="{FF2B5EF4-FFF2-40B4-BE49-F238E27FC236}">
                <a16:creationId xmlns:a16="http://schemas.microsoft.com/office/drawing/2014/main" id="{D5EF085E-7C8E-2439-6975-8E306F72F8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657600"/>
            <a:ext cx="12414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7" name="Rectangle 11">
            <a:extLst>
              <a:ext uri="{FF2B5EF4-FFF2-40B4-BE49-F238E27FC236}">
                <a16:creationId xmlns:a16="http://schemas.microsoft.com/office/drawing/2014/main" id="{145D2629-5450-E306-4B00-E1C9172E46B5}"/>
              </a:ext>
            </a:extLst>
          </p:cNvPr>
          <p:cNvSpPr>
            <a:spLocks noGrp="1" noChangeArrowheads="1"/>
          </p:cNvSpPr>
          <p:nvPr>
            <p:ph type="body" idx="1"/>
          </p:nvPr>
        </p:nvSpPr>
        <p:spPr>
          <a:xfrm>
            <a:off x="381000" y="1295400"/>
            <a:ext cx="8458200" cy="5181600"/>
          </a:xfrm>
        </p:spPr>
        <p:txBody>
          <a:bodyPr/>
          <a:lstStyle/>
          <a:p>
            <a:pPr eaLnBrk="1" hangingPunct="1">
              <a:lnSpc>
                <a:spcPct val="80000"/>
              </a:lnSpc>
              <a:buFontTx/>
              <a:buBlip>
                <a:blip r:embed="rId2"/>
              </a:buBlip>
            </a:pPr>
            <a:r>
              <a:rPr lang="en-US" altLang="en-US" sz="2200"/>
              <a:t>Many excellent conventional drugs used today have origins in ethnobotany.</a:t>
            </a:r>
          </a:p>
          <a:p>
            <a:pPr eaLnBrk="1" hangingPunct="1">
              <a:lnSpc>
                <a:spcPct val="80000"/>
              </a:lnSpc>
              <a:buFontTx/>
              <a:buBlip>
                <a:blip r:embed="rId2"/>
              </a:buBlip>
            </a:pPr>
            <a:endParaRPr lang="en-US" altLang="en-US" sz="2200"/>
          </a:p>
          <a:p>
            <a:pPr eaLnBrk="1" hangingPunct="1">
              <a:lnSpc>
                <a:spcPct val="80000"/>
              </a:lnSpc>
              <a:buFontTx/>
              <a:buBlip>
                <a:blip r:embed="rId2"/>
              </a:buBlip>
            </a:pPr>
            <a:r>
              <a:rPr lang="en-US" altLang="en-US" sz="2200"/>
              <a:t>Herbs and their standardized extracts may be safe but need to be used with caution.</a:t>
            </a:r>
          </a:p>
          <a:p>
            <a:pPr eaLnBrk="1" hangingPunct="1">
              <a:lnSpc>
                <a:spcPct val="80000"/>
              </a:lnSpc>
              <a:buFontTx/>
              <a:buBlip>
                <a:blip r:embed="rId2"/>
              </a:buBlip>
            </a:pPr>
            <a:endParaRPr lang="en-US" altLang="en-US" sz="2200"/>
          </a:p>
          <a:p>
            <a:pPr eaLnBrk="1" hangingPunct="1">
              <a:lnSpc>
                <a:spcPct val="80000"/>
              </a:lnSpc>
              <a:buFontTx/>
              <a:buBlip>
                <a:blip r:embed="rId2"/>
              </a:buBlip>
            </a:pPr>
            <a:r>
              <a:rPr lang="en-US" altLang="en-US" sz="2200"/>
              <a:t>Herbs can be harmful if taken inappropriately.</a:t>
            </a:r>
          </a:p>
          <a:p>
            <a:pPr eaLnBrk="1" hangingPunct="1">
              <a:lnSpc>
                <a:spcPct val="80000"/>
              </a:lnSpc>
              <a:buFontTx/>
              <a:buBlip>
                <a:blip r:embed="rId2"/>
              </a:buBlip>
            </a:pPr>
            <a:endParaRPr lang="en-US" altLang="en-US" sz="2200"/>
          </a:p>
          <a:p>
            <a:pPr eaLnBrk="1" hangingPunct="1">
              <a:lnSpc>
                <a:spcPct val="80000"/>
              </a:lnSpc>
              <a:buFontTx/>
              <a:buBlip>
                <a:blip r:embed="rId2"/>
              </a:buBlip>
            </a:pPr>
            <a:r>
              <a:rPr lang="en-US" altLang="en-US" sz="2200"/>
              <a:t>Know if your patients are taking herbal medicines and what kind.</a:t>
            </a:r>
          </a:p>
          <a:p>
            <a:pPr eaLnBrk="1" hangingPunct="1">
              <a:lnSpc>
                <a:spcPct val="80000"/>
              </a:lnSpc>
              <a:buFontTx/>
              <a:buBlip>
                <a:blip r:embed="rId2"/>
              </a:buBlip>
            </a:pPr>
            <a:endParaRPr lang="en-US" altLang="en-US" sz="2200"/>
          </a:p>
          <a:p>
            <a:pPr eaLnBrk="1" hangingPunct="1">
              <a:lnSpc>
                <a:spcPct val="80000"/>
              </a:lnSpc>
              <a:buFontTx/>
              <a:buBlip>
                <a:blip r:embed="rId2"/>
              </a:buBlip>
            </a:pPr>
            <a:r>
              <a:rPr lang="en-US" altLang="en-US" sz="2200"/>
              <a:t>Consulting a reputable data source is imperative.</a:t>
            </a:r>
          </a:p>
          <a:p>
            <a:pPr eaLnBrk="1" hangingPunct="1">
              <a:lnSpc>
                <a:spcPct val="80000"/>
              </a:lnSpc>
              <a:buFontTx/>
              <a:buBlip>
                <a:blip r:embed="rId2"/>
              </a:buBlip>
            </a:pPr>
            <a:endParaRPr lang="en-US" altLang="en-US" sz="2200"/>
          </a:p>
          <a:p>
            <a:pPr eaLnBrk="1" hangingPunct="1">
              <a:lnSpc>
                <a:spcPct val="80000"/>
              </a:lnSpc>
              <a:buFontTx/>
              <a:buBlip>
                <a:blip r:embed="rId2"/>
              </a:buBlip>
            </a:pPr>
            <a:r>
              <a:rPr lang="en-US" altLang="en-US" sz="2200"/>
              <a:t>Educate the patient on potential pitfalls with herbal medicines.</a:t>
            </a:r>
          </a:p>
        </p:txBody>
      </p:sp>
      <p:sp>
        <p:nvSpPr>
          <p:cNvPr id="592908" name="Rectangle 12">
            <a:extLst>
              <a:ext uri="{FF2B5EF4-FFF2-40B4-BE49-F238E27FC236}">
                <a16:creationId xmlns:a16="http://schemas.microsoft.com/office/drawing/2014/main" id="{AE085DC9-50E7-59A8-42DB-3C69446FFF50}"/>
              </a:ext>
            </a:extLst>
          </p:cNvPr>
          <p:cNvSpPr>
            <a:spLocks noChangeArrowheads="1"/>
          </p:cNvSpPr>
          <p:nvPr/>
        </p:nvSpPr>
        <p:spPr bwMode="auto">
          <a:xfrm>
            <a:off x="381000" y="228600"/>
            <a:ext cx="8458200" cy="785813"/>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Summary</a:t>
            </a:r>
          </a:p>
        </p:txBody>
      </p:sp>
      <p:grpSp>
        <p:nvGrpSpPr>
          <p:cNvPr id="321539" name="Group 24">
            <a:extLst>
              <a:ext uri="{FF2B5EF4-FFF2-40B4-BE49-F238E27FC236}">
                <a16:creationId xmlns:a16="http://schemas.microsoft.com/office/drawing/2014/main" id="{008409E3-6FE0-0F7F-AA54-77E8D0105286}"/>
              </a:ext>
            </a:extLst>
          </p:cNvPr>
          <p:cNvGrpSpPr>
            <a:grpSpLocks/>
          </p:cNvGrpSpPr>
          <p:nvPr/>
        </p:nvGrpSpPr>
        <p:grpSpPr bwMode="auto">
          <a:xfrm>
            <a:off x="381000" y="6400800"/>
            <a:ext cx="1066800" cy="304800"/>
            <a:chOff x="240" y="4032"/>
            <a:chExt cx="672" cy="192"/>
          </a:xfrm>
        </p:grpSpPr>
        <p:sp>
          <p:nvSpPr>
            <p:cNvPr id="592921" name="AutoShape 25">
              <a:hlinkClick r:id="rId3" action="ppaction://hlinksldjump" highlightClick="1"/>
              <a:extLst>
                <a:ext uri="{FF2B5EF4-FFF2-40B4-BE49-F238E27FC236}">
                  <a16:creationId xmlns:a16="http://schemas.microsoft.com/office/drawing/2014/main" id="{2C47D89B-E7BD-4E96-B7E3-4C52B8088083}"/>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321554" name="WordArt 26">
              <a:hlinkClick r:id="rId3" action="ppaction://hlinksldjump"/>
              <a:extLst>
                <a:ext uri="{FF2B5EF4-FFF2-40B4-BE49-F238E27FC236}">
                  <a16:creationId xmlns:a16="http://schemas.microsoft.com/office/drawing/2014/main" id="{6C847CBE-13CF-8CC8-9309-BA63725FAD61}"/>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321540" name="Group 27">
            <a:extLst>
              <a:ext uri="{FF2B5EF4-FFF2-40B4-BE49-F238E27FC236}">
                <a16:creationId xmlns:a16="http://schemas.microsoft.com/office/drawing/2014/main" id="{93F2F6BE-D00D-824E-84C7-2ECEA9E4415E}"/>
              </a:ext>
            </a:extLst>
          </p:cNvPr>
          <p:cNvGrpSpPr>
            <a:grpSpLocks/>
          </p:cNvGrpSpPr>
          <p:nvPr/>
        </p:nvGrpSpPr>
        <p:grpSpPr bwMode="auto">
          <a:xfrm>
            <a:off x="4191000" y="6477000"/>
            <a:ext cx="1524000" cy="228600"/>
            <a:chOff x="2400" y="4080"/>
            <a:chExt cx="960" cy="144"/>
          </a:xfrm>
        </p:grpSpPr>
        <p:grpSp>
          <p:nvGrpSpPr>
            <p:cNvPr id="321544" name="Group 28">
              <a:extLst>
                <a:ext uri="{FF2B5EF4-FFF2-40B4-BE49-F238E27FC236}">
                  <a16:creationId xmlns:a16="http://schemas.microsoft.com/office/drawing/2014/main" id="{0A2878F3-F8CB-0EC5-03FC-FF7B2598039B}"/>
                </a:ext>
              </a:extLst>
            </p:cNvPr>
            <p:cNvGrpSpPr>
              <a:grpSpLocks/>
            </p:cNvGrpSpPr>
            <p:nvPr/>
          </p:nvGrpSpPr>
          <p:grpSpPr bwMode="auto">
            <a:xfrm>
              <a:off x="2400" y="4080"/>
              <a:ext cx="240" cy="144"/>
              <a:chOff x="2928" y="2688"/>
              <a:chExt cx="240" cy="144"/>
            </a:xfrm>
          </p:grpSpPr>
          <p:sp>
            <p:nvSpPr>
              <p:cNvPr id="321551" name="AutoShape 29">
                <a:hlinkClick r:id="" action="ppaction://hlinkshowjump?jump=previousslide" highlightClick="1"/>
                <a:extLst>
                  <a:ext uri="{FF2B5EF4-FFF2-40B4-BE49-F238E27FC236}">
                    <a16:creationId xmlns:a16="http://schemas.microsoft.com/office/drawing/2014/main" id="{047FCA98-5B26-E88B-7540-A315BAC0B77E}"/>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92926" name="AutoShape 30">
                <a:hlinkClick r:id="" action="ppaction://hlinkshowjump?jump=previousslide"/>
                <a:extLst>
                  <a:ext uri="{FF2B5EF4-FFF2-40B4-BE49-F238E27FC236}">
                    <a16:creationId xmlns:a16="http://schemas.microsoft.com/office/drawing/2014/main" id="{07DAB742-6807-F463-75E0-806AD3356AED}"/>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1545" name="Group 31">
              <a:extLst>
                <a:ext uri="{FF2B5EF4-FFF2-40B4-BE49-F238E27FC236}">
                  <a16:creationId xmlns:a16="http://schemas.microsoft.com/office/drawing/2014/main" id="{F994C0B1-99DB-FD88-0D7C-9B7D33400F59}"/>
                </a:ext>
              </a:extLst>
            </p:cNvPr>
            <p:cNvGrpSpPr>
              <a:grpSpLocks/>
            </p:cNvGrpSpPr>
            <p:nvPr/>
          </p:nvGrpSpPr>
          <p:grpSpPr bwMode="auto">
            <a:xfrm>
              <a:off x="3120" y="4080"/>
              <a:ext cx="240" cy="144"/>
              <a:chOff x="3552" y="2688"/>
              <a:chExt cx="240" cy="144"/>
            </a:xfrm>
          </p:grpSpPr>
          <p:sp>
            <p:nvSpPr>
              <p:cNvPr id="321549" name="AutoShape 32">
                <a:hlinkClick r:id="" action="ppaction://hlinkshowjump?jump=nextslide" highlightClick="1"/>
                <a:extLst>
                  <a:ext uri="{FF2B5EF4-FFF2-40B4-BE49-F238E27FC236}">
                    <a16:creationId xmlns:a16="http://schemas.microsoft.com/office/drawing/2014/main" id="{4052C3E5-F7EB-BAEB-F8A1-07D8EF1C2EC1}"/>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92929" name="AutoShape 33">
                <a:hlinkClick r:id="" action="ppaction://hlinkshowjump?jump=nextslide"/>
                <a:extLst>
                  <a:ext uri="{FF2B5EF4-FFF2-40B4-BE49-F238E27FC236}">
                    <a16:creationId xmlns:a16="http://schemas.microsoft.com/office/drawing/2014/main" id="{836D7271-BC36-D579-919B-7851DA0F75FD}"/>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1546" name="Group 34">
              <a:extLst>
                <a:ext uri="{FF2B5EF4-FFF2-40B4-BE49-F238E27FC236}">
                  <a16:creationId xmlns:a16="http://schemas.microsoft.com/office/drawing/2014/main" id="{B2D0DCF0-C088-B1B5-41EC-A0D7C9E8DC56}"/>
                </a:ext>
              </a:extLst>
            </p:cNvPr>
            <p:cNvGrpSpPr>
              <a:grpSpLocks/>
            </p:cNvGrpSpPr>
            <p:nvPr/>
          </p:nvGrpSpPr>
          <p:grpSpPr bwMode="auto">
            <a:xfrm>
              <a:off x="2736" y="4080"/>
              <a:ext cx="288" cy="144"/>
              <a:chOff x="2400" y="4032"/>
              <a:chExt cx="240" cy="144"/>
            </a:xfrm>
          </p:grpSpPr>
          <p:sp>
            <p:nvSpPr>
              <p:cNvPr id="592931" name="AutoShape 35">
                <a:hlinkClick r:id="" action="ppaction://hlinkshowjump?jump=lastslideviewed" highlightClick="1"/>
                <a:extLst>
                  <a:ext uri="{FF2B5EF4-FFF2-40B4-BE49-F238E27FC236}">
                    <a16:creationId xmlns:a16="http://schemas.microsoft.com/office/drawing/2014/main" id="{DD703C71-137A-9726-4C10-BBD5436F286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92932" name="AutoShape 36">
                <a:hlinkClick r:id="" action="ppaction://hlinkshowjump?jump=lastslideviewed"/>
                <a:extLst>
                  <a:ext uri="{FF2B5EF4-FFF2-40B4-BE49-F238E27FC236}">
                    <a16:creationId xmlns:a16="http://schemas.microsoft.com/office/drawing/2014/main" id="{80CF4840-D09C-8F6A-4431-AD308757AE7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321541" name="Group 37">
            <a:extLst>
              <a:ext uri="{FF2B5EF4-FFF2-40B4-BE49-F238E27FC236}">
                <a16:creationId xmlns:a16="http://schemas.microsoft.com/office/drawing/2014/main" id="{09503121-F793-89C3-8CA0-AABF0C871623}"/>
              </a:ext>
            </a:extLst>
          </p:cNvPr>
          <p:cNvGrpSpPr>
            <a:grpSpLocks/>
          </p:cNvGrpSpPr>
          <p:nvPr/>
        </p:nvGrpSpPr>
        <p:grpSpPr bwMode="auto">
          <a:xfrm>
            <a:off x="0" y="0"/>
            <a:ext cx="2362200" cy="806450"/>
            <a:chOff x="96" y="76"/>
            <a:chExt cx="1488" cy="508"/>
          </a:xfrm>
        </p:grpSpPr>
        <p:sp>
          <p:nvSpPr>
            <p:cNvPr id="321542" name="Text Box 38">
              <a:extLst>
                <a:ext uri="{FF2B5EF4-FFF2-40B4-BE49-F238E27FC236}">
                  <a16:creationId xmlns:a16="http://schemas.microsoft.com/office/drawing/2014/main" id="{B114F68E-DDDF-7FF7-97AF-21241B20FFB6}"/>
                </a:ext>
              </a:extLst>
            </p:cNvPr>
            <p:cNvSpPr txBox="1">
              <a:spLocks noChangeArrowheads="1"/>
            </p:cNvSpPr>
            <p:nvPr/>
          </p:nvSpPr>
          <p:spPr bwMode="auto">
            <a:xfrm>
              <a:off x="192" y="124"/>
              <a:ext cx="1392"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Pharmacological</a:t>
              </a:r>
            </a:p>
            <a:p>
              <a:pPr>
                <a:spcBef>
                  <a:spcPct val="0"/>
                </a:spcBef>
                <a:buFontTx/>
                <a:buNone/>
              </a:pPr>
              <a:r>
                <a:rPr lang="en-US" altLang="en-US" sz="1400" b="1">
                  <a:solidFill>
                    <a:srgbClr val="9900CC"/>
                  </a:solidFill>
                </a:rPr>
                <a:t>      &amp; Clinical Aspects</a:t>
              </a:r>
            </a:p>
            <a:p>
              <a:pPr>
                <a:spcBef>
                  <a:spcPct val="0"/>
                </a:spcBef>
                <a:buFontTx/>
                <a:buNone/>
              </a:pPr>
              <a:r>
                <a:rPr lang="en-US" altLang="en-US" sz="1400" b="1">
                  <a:solidFill>
                    <a:srgbClr val="9900CC"/>
                  </a:solidFill>
                </a:rPr>
                <a:t>      of  Botanicals</a:t>
              </a:r>
              <a:endParaRPr lang="en-US" altLang="en-US" sz="1400"/>
            </a:p>
          </p:txBody>
        </p:sp>
        <p:sp>
          <p:nvSpPr>
            <p:cNvPr id="592935" name="Text Box 39">
              <a:extLst>
                <a:ext uri="{FF2B5EF4-FFF2-40B4-BE49-F238E27FC236}">
                  <a16:creationId xmlns:a16="http://schemas.microsoft.com/office/drawing/2014/main" id="{DDDBA423-4000-AFEF-ECFD-374C0A56A7BB}"/>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7</a:t>
              </a:r>
            </a:p>
          </p:txBody>
        </p:sp>
      </p:gr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13">
            <a:extLst>
              <a:ext uri="{FF2B5EF4-FFF2-40B4-BE49-F238E27FC236}">
                <a16:creationId xmlns:a16="http://schemas.microsoft.com/office/drawing/2014/main" id="{A7AEE4A1-FB38-D834-D246-28947E17DBD0}"/>
              </a:ext>
            </a:extLst>
          </p:cNvPr>
          <p:cNvSpPr>
            <a:spLocks noChangeArrowheads="1"/>
          </p:cNvSpPr>
          <p:nvPr/>
        </p:nvSpPr>
        <p:spPr bwMode="auto">
          <a:xfrm>
            <a:off x="533400" y="381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References</a:t>
            </a:r>
          </a:p>
        </p:txBody>
      </p:sp>
      <p:sp>
        <p:nvSpPr>
          <p:cNvPr id="322562" name="Text Box 28">
            <a:extLst>
              <a:ext uri="{FF2B5EF4-FFF2-40B4-BE49-F238E27FC236}">
                <a16:creationId xmlns:a16="http://schemas.microsoft.com/office/drawing/2014/main" id="{BCE9CFF1-5279-7764-D6C0-1BD0BCAECFD9}"/>
              </a:ext>
            </a:extLst>
          </p:cNvPr>
          <p:cNvSpPr txBox="1">
            <a:spLocks noChangeArrowheads="1"/>
          </p:cNvSpPr>
          <p:nvPr/>
        </p:nvSpPr>
        <p:spPr bwMode="auto">
          <a:xfrm>
            <a:off x="533400" y="1371600"/>
            <a:ext cx="8382000"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50000"/>
              </a:spcBef>
              <a:buFontTx/>
              <a:buNone/>
            </a:pPr>
            <a:r>
              <a:rPr lang="en-US" altLang="en-US" sz="2000"/>
              <a:t>Balick MJ, Cox PA.  </a:t>
            </a:r>
            <a:r>
              <a:rPr lang="en-US" altLang="en-US" sz="2000" i="1"/>
              <a:t>Plants, People and Culture: The Science of Ethnobotany</a:t>
            </a:r>
            <a:r>
              <a:rPr lang="en-US" altLang="en-US" sz="2000"/>
              <a:t>.  Scientific American Library, 1996.</a:t>
            </a:r>
          </a:p>
          <a:p>
            <a:pPr eaLnBrk="1" hangingPunct="1">
              <a:lnSpc>
                <a:spcPct val="50000"/>
              </a:lnSpc>
              <a:spcBef>
                <a:spcPct val="0"/>
              </a:spcBef>
              <a:buFontTx/>
              <a:buNone/>
            </a:pPr>
            <a:endParaRPr lang="en-US" altLang="en-US" sz="2000"/>
          </a:p>
          <a:p>
            <a:pPr eaLnBrk="1" hangingPunct="1">
              <a:spcBef>
                <a:spcPct val="50000"/>
              </a:spcBef>
              <a:buFontTx/>
              <a:buNone/>
            </a:pPr>
            <a:r>
              <a:rPr lang="en-US" altLang="en-US" sz="2000"/>
              <a:t>Hardman JG, Limbird LE, Gilman AG, eds.  </a:t>
            </a:r>
            <a:r>
              <a:rPr lang="en-US" altLang="en-US" sz="2000" i="1"/>
              <a:t>Goodman and Gilman’s</a:t>
            </a:r>
            <a:r>
              <a:rPr lang="en-US" altLang="en-US" sz="2000"/>
              <a:t> </a:t>
            </a:r>
            <a:r>
              <a:rPr lang="en-US" altLang="en-US" sz="2000" i="1"/>
              <a:t>The Pharmacological Basis of Therapeutics</a:t>
            </a:r>
            <a:r>
              <a:rPr lang="en-US" altLang="en-US" sz="2000"/>
              <a:t>.  McGraw Hill, 2001.</a:t>
            </a:r>
          </a:p>
          <a:p>
            <a:pPr eaLnBrk="1" hangingPunct="1">
              <a:lnSpc>
                <a:spcPct val="50000"/>
              </a:lnSpc>
              <a:spcBef>
                <a:spcPct val="0"/>
              </a:spcBef>
              <a:buFontTx/>
              <a:buNone/>
            </a:pPr>
            <a:endParaRPr lang="en-US" altLang="en-US" sz="2000"/>
          </a:p>
          <a:p>
            <a:pPr eaLnBrk="1" hangingPunct="1">
              <a:spcBef>
                <a:spcPct val="50000"/>
              </a:spcBef>
              <a:buFontTx/>
              <a:buNone/>
            </a:pPr>
            <a:r>
              <a:rPr lang="en-US" altLang="en-US" sz="2000"/>
              <a:t>Holmstedt B, Liljestrand G.  </a:t>
            </a:r>
            <a:r>
              <a:rPr lang="en-US" altLang="en-US" sz="2000" i="1"/>
              <a:t>Readings in Pharmacology</a:t>
            </a:r>
            <a:r>
              <a:rPr lang="en-US" altLang="en-US" sz="2000"/>
              <a:t>.  Raven Press, 1981.</a:t>
            </a:r>
          </a:p>
          <a:p>
            <a:pPr eaLnBrk="1" hangingPunct="1">
              <a:lnSpc>
                <a:spcPct val="50000"/>
              </a:lnSpc>
              <a:spcBef>
                <a:spcPct val="0"/>
              </a:spcBef>
              <a:buFontTx/>
              <a:buNone/>
            </a:pPr>
            <a:endParaRPr lang="en-US" altLang="en-US" sz="2000"/>
          </a:p>
          <a:p>
            <a:pPr eaLnBrk="1" hangingPunct="1">
              <a:spcBef>
                <a:spcPct val="50000"/>
              </a:spcBef>
              <a:buFontTx/>
              <a:buNone/>
            </a:pPr>
            <a:r>
              <a:rPr lang="en-US" altLang="en-US" sz="2000"/>
              <a:t>Natural Medicines Comprehensive Database.  Therapeutic Research Faculty, 2000.</a:t>
            </a:r>
          </a:p>
          <a:p>
            <a:pPr eaLnBrk="1" hangingPunct="1">
              <a:lnSpc>
                <a:spcPct val="50000"/>
              </a:lnSpc>
              <a:spcBef>
                <a:spcPct val="0"/>
              </a:spcBef>
              <a:buFontTx/>
              <a:buNone/>
            </a:pPr>
            <a:endParaRPr lang="en-US" altLang="en-US" sz="2000"/>
          </a:p>
          <a:p>
            <a:pPr eaLnBrk="1" hangingPunct="1">
              <a:spcBef>
                <a:spcPct val="50000"/>
              </a:spcBef>
              <a:buFontTx/>
              <a:buNone/>
            </a:pPr>
            <a:r>
              <a:rPr lang="en-US" altLang="en-US" sz="2000"/>
              <a:t>Robbers VE, Tyler VE.  The therapeutic use of phytochemicals.  In: </a:t>
            </a:r>
            <a:r>
              <a:rPr lang="en-US" altLang="en-US" sz="2000" i="1"/>
              <a:t>Tyler’s Herbs of Choice</a:t>
            </a:r>
            <a:r>
              <a:rPr lang="en-US" altLang="en-US" sz="2000"/>
              <a:t>.  Hawthorn Press, 1999. </a:t>
            </a:r>
          </a:p>
        </p:txBody>
      </p:sp>
      <p:grpSp>
        <p:nvGrpSpPr>
          <p:cNvPr id="322563" name="Group 29">
            <a:extLst>
              <a:ext uri="{FF2B5EF4-FFF2-40B4-BE49-F238E27FC236}">
                <a16:creationId xmlns:a16="http://schemas.microsoft.com/office/drawing/2014/main" id="{71AB2039-6F44-C6F8-9693-3405B246B365}"/>
              </a:ext>
            </a:extLst>
          </p:cNvPr>
          <p:cNvGrpSpPr>
            <a:grpSpLocks/>
          </p:cNvGrpSpPr>
          <p:nvPr/>
        </p:nvGrpSpPr>
        <p:grpSpPr bwMode="auto">
          <a:xfrm>
            <a:off x="381000" y="6400800"/>
            <a:ext cx="1066800" cy="304800"/>
            <a:chOff x="240" y="4032"/>
            <a:chExt cx="672" cy="192"/>
          </a:xfrm>
        </p:grpSpPr>
        <p:sp>
          <p:nvSpPr>
            <p:cNvPr id="595998" name="AutoShape 30">
              <a:hlinkClick r:id="rId2" action="ppaction://hlinksldjump" highlightClick="1"/>
              <a:extLst>
                <a:ext uri="{FF2B5EF4-FFF2-40B4-BE49-F238E27FC236}">
                  <a16:creationId xmlns:a16="http://schemas.microsoft.com/office/drawing/2014/main" id="{3E7178A6-4B73-049A-32CB-F03142896A5C}"/>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322578" name="WordArt 31">
              <a:hlinkClick r:id="rId2" action="ppaction://hlinksldjump"/>
              <a:extLst>
                <a:ext uri="{FF2B5EF4-FFF2-40B4-BE49-F238E27FC236}">
                  <a16:creationId xmlns:a16="http://schemas.microsoft.com/office/drawing/2014/main" id="{4A4384F4-C46C-0E2C-BB4A-D2DDA4175727}"/>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322564" name="Group 32">
            <a:extLst>
              <a:ext uri="{FF2B5EF4-FFF2-40B4-BE49-F238E27FC236}">
                <a16:creationId xmlns:a16="http://schemas.microsoft.com/office/drawing/2014/main" id="{2F071586-F4BA-4F89-1DBB-4EC8E0EC6076}"/>
              </a:ext>
            </a:extLst>
          </p:cNvPr>
          <p:cNvGrpSpPr>
            <a:grpSpLocks/>
          </p:cNvGrpSpPr>
          <p:nvPr/>
        </p:nvGrpSpPr>
        <p:grpSpPr bwMode="auto">
          <a:xfrm>
            <a:off x="4191000" y="6477000"/>
            <a:ext cx="1524000" cy="228600"/>
            <a:chOff x="2400" y="4080"/>
            <a:chExt cx="960" cy="144"/>
          </a:xfrm>
        </p:grpSpPr>
        <p:grpSp>
          <p:nvGrpSpPr>
            <p:cNvPr id="322568" name="Group 33">
              <a:extLst>
                <a:ext uri="{FF2B5EF4-FFF2-40B4-BE49-F238E27FC236}">
                  <a16:creationId xmlns:a16="http://schemas.microsoft.com/office/drawing/2014/main" id="{D40906FD-001D-0324-E26F-D4E5E8BD366B}"/>
                </a:ext>
              </a:extLst>
            </p:cNvPr>
            <p:cNvGrpSpPr>
              <a:grpSpLocks/>
            </p:cNvGrpSpPr>
            <p:nvPr/>
          </p:nvGrpSpPr>
          <p:grpSpPr bwMode="auto">
            <a:xfrm>
              <a:off x="2400" y="4080"/>
              <a:ext cx="240" cy="144"/>
              <a:chOff x="2928" y="2688"/>
              <a:chExt cx="240" cy="144"/>
            </a:xfrm>
          </p:grpSpPr>
          <p:sp>
            <p:nvSpPr>
              <p:cNvPr id="322575" name="AutoShape 34">
                <a:hlinkClick r:id="" action="ppaction://hlinkshowjump?jump=previousslide" highlightClick="1"/>
                <a:extLst>
                  <a:ext uri="{FF2B5EF4-FFF2-40B4-BE49-F238E27FC236}">
                    <a16:creationId xmlns:a16="http://schemas.microsoft.com/office/drawing/2014/main" id="{88F3C6AF-604C-F104-EB77-9F8777924ADA}"/>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96003" name="AutoShape 35">
                <a:hlinkClick r:id="" action="ppaction://hlinkshowjump?jump=previousslide"/>
                <a:extLst>
                  <a:ext uri="{FF2B5EF4-FFF2-40B4-BE49-F238E27FC236}">
                    <a16:creationId xmlns:a16="http://schemas.microsoft.com/office/drawing/2014/main" id="{708203C9-1C54-7147-DB77-38C98F9184B2}"/>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2569" name="Group 36">
              <a:extLst>
                <a:ext uri="{FF2B5EF4-FFF2-40B4-BE49-F238E27FC236}">
                  <a16:creationId xmlns:a16="http://schemas.microsoft.com/office/drawing/2014/main" id="{BF7E3D7A-15A4-A4E2-554D-EA6B2E0BEFF8}"/>
                </a:ext>
              </a:extLst>
            </p:cNvPr>
            <p:cNvGrpSpPr>
              <a:grpSpLocks/>
            </p:cNvGrpSpPr>
            <p:nvPr/>
          </p:nvGrpSpPr>
          <p:grpSpPr bwMode="auto">
            <a:xfrm>
              <a:off x="3120" y="4080"/>
              <a:ext cx="240" cy="144"/>
              <a:chOff x="3552" y="2688"/>
              <a:chExt cx="240" cy="144"/>
            </a:xfrm>
          </p:grpSpPr>
          <p:sp>
            <p:nvSpPr>
              <p:cNvPr id="322573" name="AutoShape 37">
                <a:hlinkClick r:id="" action="ppaction://hlinkshowjump?jump=nextslide" highlightClick="1"/>
                <a:extLst>
                  <a:ext uri="{FF2B5EF4-FFF2-40B4-BE49-F238E27FC236}">
                    <a16:creationId xmlns:a16="http://schemas.microsoft.com/office/drawing/2014/main" id="{DF506B08-2E9C-220B-173B-A1928CB540FD}"/>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96006" name="AutoShape 38">
                <a:hlinkClick r:id="" action="ppaction://hlinkshowjump?jump=nextslide"/>
                <a:extLst>
                  <a:ext uri="{FF2B5EF4-FFF2-40B4-BE49-F238E27FC236}">
                    <a16:creationId xmlns:a16="http://schemas.microsoft.com/office/drawing/2014/main" id="{1101B57E-0445-177C-6015-7C5D49CB5B8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2570" name="Group 39">
              <a:extLst>
                <a:ext uri="{FF2B5EF4-FFF2-40B4-BE49-F238E27FC236}">
                  <a16:creationId xmlns:a16="http://schemas.microsoft.com/office/drawing/2014/main" id="{7024D80E-B8B2-EEF7-FE96-92759725BEC2}"/>
                </a:ext>
              </a:extLst>
            </p:cNvPr>
            <p:cNvGrpSpPr>
              <a:grpSpLocks/>
            </p:cNvGrpSpPr>
            <p:nvPr/>
          </p:nvGrpSpPr>
          <p:grpSpPr bwMode="auto">
            <a:xfrm>
              <a:off x="2736" y="4080"/>
              <a:ext cx="288" cy="144"/>
              <a:chOff x="2400" y="4032"/>
              <a:chExt cx="240" cy="144"/>
            </a:xfrm>
          </p:grpSpPr>
          <p:sp>
            <p:nvSpPr>
              <p:cNvPr id="596008" name="AutoShape 40">
                <a:hlinkClick r:id="" action="ppaction://hlinkshowjump?jump=lastslideviewed" highlightClick="1"/>
                <a:extLst>
                  <a:ext uri="{FF2B5EF4-FFF2-40B4-BE49-F238E27FC236}">
                    <a16:creationId xmlns:a16="http://schemas.microsoft.com/office/drawing/2014/main" id="{C4B39E47-A3ED-3B92-77A1-2933A603630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96009" name="AutoShape 41">
                <a:hlinkClick r:id="" action="ppaction://hlinkshowjump?jump=lastslideviewed"/>
                <a:extLst>
                  <a:ext uri="{FF2B5EF4-FFF2-40B4-BE49-F238E27FC236}">
                    <a16:creationId xmlns:a16="http://schemas.microsoft.com/office/drawing/2014/main" id="{9928FC4B-121B-6129-5673-7BB08261AC05}"/>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322565" name="Group 42">
            <a:extLst>
              <a:ext uri="{FF2B5EF4-FFF2-40B4-BE49-F238E27FC236}">
                <a16:creationId xmlns:a16="http://schemas.microsoft.com/office/drawing/2014/main" id="{78D19731-A299-EB99-13DA-E19DE21261DE}"/>
              </a:ext>
            </a:extLst>
          </p:cNvPr>
          <p:cNvGrpSpPr>
            <a:grpSpLocks/>
          </p:cNvGrpSpPr>
          <p:nvPr/>
        </p:nvGrpSpPr>
        <p:grpSpPr bwMode="auto">
          <a:xfrm>
            <a:off x="0" y="0"/>
            <a:ext cx="2362200" cy="806450"/>
            <a:chOff x="96" y="76"/>
            <a:chExt cx="1488" cy="508"/>
          </a:xfrm>
        </p:grpSpPr>
        <p:sp>
          <p:nvSpPr>
            <p:cNvPr id="322566" name="Text Box 43">
              <a:extLst>
                <a:ext uri="{FF2B5EF4-FFF2-40B4-BE49-F238E27FC236}">
                  <a16:creationId xmlns:a16="http://schemas.microsoft.com/office/drawing/2014/main" id="{FDE6C3A5-CABF-386F-3150-15062630C775}"/>
                </a:ext>
              </a:extLst>
            </p:cNvPr>
            <p:cNvSpPr txBox="1">
              <a:spLocks noChangeArrowheads="1"/>
            </p:cNvSpPr>
            <p:nvPr/>
          </p:nvSpPr>
          <p:spPr bwMode="auto">
            <a:xfrm>
              <a:off x="192" y="124"/>
              <a:ext cx="1392" cy="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Pharmacological</a:t>
              </a:r>
            </a:p>
            <a:p>
              <a:pPr>
                <a:spcBef>
                  <a:spcPct val="0"/>
                </a:spcBef>
                <a:buFontTx/>
                <a:buNone/>
              </a:pPr>
              <a:r>
                <a:rPr lang="en-US" altLang="en-US" sz="1400" b="1">
                  <a:solidFill>
                    <a:srgbClr val="9900CC"/>
                  </a:solidFill>
                </a:rPr>
                <a:t>      &amp; Clinical Aspects</a:t>
              </a:r>
            </a:p>
            <a:p>
              <a:pPr>
                <a:spcBef>
                  <a:spcPct val="0"/>
                </a:spcBef>
                <a:buFontTx/>
                <a:buNone/>
              </a:pPr>
              <a:r>
                <a:rPr lang="en-US" altLang="en-US" sz="1400" b="1">
                  <a:solidFill>
                    <a:srgbClr val="9900CC"/>
                  </a:solidFill>
                </a:rPr>
                <a:t>      of  Botanicals</a:t>
              </a:r>
              <a:endParaRPr lang="en-US" altLang="en-US" sz="1400"/>
            </a:p>
          </p:txBody>
        </p:sp>
        <p:sp>
          <p:nvSpPr>
            <p:cNvPr id="596012" name="Text Box 44">
              <a:extLst>
                <a:ext uri="{FF2B5EF4-FFF2-40B4-BE49-F238E27FC236}">
                  <a16:creationId xmlns:a16="http://schemas.microsoft.com/office/drawing/2014/main" id="{920984AD-9FAA-DA3E-FE4D-A838BE6C6CFE}"/>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7</a:t>
              </a:r>
            </a:p>
          </p:txBody>
        </p:sp>
      </p:gr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2">
            <a:extLst>
              <a:ext uri="{FF2B5EF4-FFF2-40B4-BE49-F238E27FC236}">
                <a16:creationId xmlns:a16="http://schemas.microsoft.com/office/drawing/2014/main" id="{C22A0B8B-3CCF-6597-6620-DA9244BEE8E2}"/>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289795" name="Text Box 3">
            <a:extLst>
              <a:ext uri="{FF2B5EF4-FFF2-40B4-BE49-F238E27FC236}">
                <a16:creationId xmlns:a16="http://schemas.microsoft.com/office/drawing/2014/main" id="{FB7DF7EE-280D-22DF-B92A-6E6897C70849}"/>
              </a:ext>
            </a:extLst>
          </p:cNvPr>
          <p:cNvSpPr txBox="1">
            <a:spLocks noChangeArrowheads="1"/>
          </p:cNvSpPr>
          <p:nvPr/>
        </p:nvSpPr>
        <p:spPr bwMode="auto">
          <a:xfrm>
            <a:off x="61913" y="3074988"/>
            <a:ext cx="8972550" cy="641350"/>
          </a:xfrm>
          <a:prstGeom prst="rect">
            <a:avLst/>
          </a:prstGeom>
          <a:noFill/>
          <a:ln>
            <a:noFill/>
          </a:ln>
          <a:effectLst/>
        </p:spPr>
        <p:txBody>
          <a:bodyPr wrap="none">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8 : Botanical &amp; Herbal Medicines</a:t>
            </a:r>
          </a:p>
        </p:txBody>
      </p:sp>
      <p:grpSp>
        <p:nvGrpSpPr>
          <p:cNvPr id="323587" name="Group 35">
            <a:extLst>
              <a:ext uri="{FF2B5EF4-FFF2-40B4-BE49-F238E27FC236}">
                <a16:creationId xmlns:a16="http://schemas.microsoft.com/office/drawing/2014/main" id="{62E28079-C310-DB95-FAB8-2BC8E98F2DF0}"/>
              </a:ext>
            </a:extLst>
          </p:cNvPr>
          <p:cNvGrpSpPr>
            <a:grpSpLocks/>
          </p:cNvGrpSpPr>
          <p:nvPr/>
        </p:nvGrpSpPr>
        <p:grpSpPr bwMode="auto">
          <a:xfrm>
            <a:off x="381000" y="6400800"/>
            <a:ext cx="1066800" cy="304800"/>
            <a:chOff x="240" y="4032"/>
            <a:chExt cx="672" cy="192"/>
          </a:xfrm>
        </p:grpSpPr>
        <p:sp>
          <p:nvSpPr>
            <p:cNvPr id="289828" name="AutoShape 36">
              <a:hlinkClick r:id="rId2" action="ppaction://hlinksldjump" highlightClick="1"/>
              <a:extLst>
                <a:ext uri="{FF2B5EF4-FFF2-40B4-BE49-F238E27FC236}">
                  <a16:creationId xmlns:a16="http://schemas.microsoft.com/office/drawing/2014/main" id="{7B2A3AF7-9A3B-25AB-A4B5-DAB70D80C008}"/>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323599" name="WordArt 37">
              <a:hlinkClick r:id="rId2" action="ppaction://hlinksldjump"/>
              <a:extLst>
                <a:ext uri="{FF2B5EF4-FFF2-40B4-BE49-F238E27FC236}">
                  <a16:creationId xmlns:a16="http://schemas.microsoft.com/office/drawing/2014/main" id="{88F9BD20-9EE6-7532-4238-F4594C056B84}"/>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323588" name="Group 60">
            <a:extLst>
              <a:ext uri="{FF2B5EF4-FFF2-40B4-BE49-F238E27FC236}">
                <a16:creationId xmlns:a16="http://schemas.microsoft.com/office/drawing/2014/main" id="{C000CFDF-7B4B-C7F8-0C72-57F0872FCBCE}"/>
              </a:ext>
            </a:extLst>
          </p:cNvPr>
          <p:cNvGrpSpPr>
            <a:grpSpLocks/>
          </p:cNvGrpSpPr>
          <p:nvPr/>
        </p:nvGrpSpPr>
        <p:grpSpPr bwMode="auto">
          <a:xfrm>
            <a:off x="4191000" y="6477000"/>
            <a:ext cx="1524000" cy="228600"/>
            <a:chOff x="2640" y="4080"/>
            <a:chExt cx="960" cy="144"/>
          </a:xfrm>
        </p:grpSpPr>
        <p:grpSp>
          <p:nvGrpSpPr>
            <p:cNvPr id="323589" name="Group 39">
              <a:extLst>
                <a:ext uri="{FF2B5EF4-FFF2-40B4-BE49-F238E27FC236}">
                  <a16:creationId xmlns:a16="http://schemas.microsoft.com/office/drawing/2014/main" id="{9A53145A-E0D9-4429-0095-0E62B5508204}"/>
                </a:ext>
              </a:extLst>
            </p:cNvPr>
            <p:cNvGrpSpPr>
              <a:grpSpLocks/>
            </p:cNvGrpSpPr>
            <p:nvPr/>
          </p:nvGrpSpPr>
          <p:grpSpPr bwMode="auto">
            <a:xfrm>
              <a:off x="2640" y="4080"/>
              <a:ext cx="240" cy="144"/>
              <a:chOff x="2928" y="2688"/>
              <a:chExt cx="240" cy="144"/>
            </a:xfrm>
          </p:grpSpPr>
          <p:sp>
            <p:nvSpPr>
              <p:cNvPr id="323596" name="AutoShape 40">
                <a:hlinkClick r:id="" action="ppaction://hlinkshowjump?jump=previousslide" highlightClick="1"/>
                <a:extLst>
                  <a:ext uri="{FF2B5EF4-FFF2-40B4-BE49-F238E27FC236}">
                    <a16:creationId xmlns:a16="http://schemas.microsoft.com/office/drawing/2014/main" id="{70897F56-ED41-AE63-349F-E7A77FCA7EAC}"/>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9833" name="AutoShape 41">
                <a:hlinkClick r:id="" action="ppaction://hlinkshowjump?jump=previousslide"/>
                <a:extLst>
                  <a:ext uri="{FF2B5EF4-FFF2-40B4-BE49-F238E27FC236}">
                    <a16:creationId xmlns:a16="http://schemas.microsoft.com/office/drawing/2014/main" id="{1CDA45DA-B121-DCAB-7D8E-B52890F44F21}"/>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3590" name="Group 42">
              <a:extLst>
                <a:ext uri="{FF2B5EF4-FFF2-40B4-BE49-F238E27FC236}">
                  <a16:creationId xmlns:a16="http://schemas.microsoft.com/office/drawing/2014/main" id="{E7A37EC0-B2F7-23BB-3D06-33774DDA5B94}"/>
                </a:ext>
              </a:extLst>
            </p:cNvPr>
            <p:cNvGrpSpPr>
              <a:grpSpLocks/>
            </p:cNvGrpSpPr>
            <p:nvPr/>
          </p:nvGrpSpPr>
          <p:grpSpPr bwMode="auto">
            <a:xfrm>
              <a:off x="3360" y="4080"/>
              <a:ext cx="240" cy="144"/>
              <a:chOff x="3552" y="2688"/>
              <a:chExt cx="240" cy="144"/>
            </a:xfrm>
          </p:grpSpPr>
          <p:sp>
            <p:nvSpPr>
              <p:cNvPr id="323594" name="AutoShape 43">
                <a:hlinkClick r:id="" action="ppaction://hlinkshowjump?jump=nextslide" highlightClick="1"/>
                <a:extLst>
                  <a:ext uri="{FF2B5EF4-FFF2-40B4-BE49-F238E27FC236}">
                    <a16:creationId xmlns:a16="http://schemas.microsoft.com/office/drawing/2014/main" id="{7E687CB9-05F8-8202-B2D4-BCD3EF68A6B9}"/>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9836" name="AutoShape 44">
                <a:hlinkClick r:id="" action="ppaction://hlinkshowjump?jump=nextslide"/>
                <a:extLst>
                  <a:ext uri="{FF2B5EF4-FFF2-40B4-BE49-F238E27FC236}">
                    <a16:creationId xmlns:a16="http://schemas.microsoft.com/office/drawing/2014/main" id="{DCB388AE-27FB-7E47-FD95-735B44AF62E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3591" name="Group 45">
              <a:extLst>
                <a:ext uri="{FF2B5EF4-FFF2-40B4-BE49-F238E27FC236}">
                  <a16:creationId xmlns:a16="http://schemas.microsoft.com/office/drawing/2014/main" id="{802194FD-1E1A-9B3B-FE10-1B6AA7C5D4F5}"/>
                </a:ext>
              </a:extLst>
            </p:cNvPr>
            <p:cNvGrpSpPr>
              <a:grpSpLocks/>
            </p:cNvGrpSpPr>
            <p:nvPr/>
          </p:nvGrpSpPr>
          <p:grpSpPr bwMode="auto">
            <a:xfrm>
              <a:off x="2976" y="4080"/>
              <a:ext cx="288" cy="144"/>
              <a:chOff x="2400" y="4032"/>
              <a:chExt cx="240" cy="144"/>
            </a:xfrm>
          </p:grpSpPr>
          <p:sp>
            <p:nvSpPr>
              <p:cNvPr id="289838" name="AutoShape 46">
                <a:hlinkClick r:id="" action="ppaction://hlinkshowjump?jump=lastslideviewed" highlightClick="1"/>
                <a:extLst>
                  <a:ext uri="{FF2B5EF4-FFF2-40B4-BE49-F238E27FC236}">
                    <a16:creationId xmlns:a16="http://schemas.microsoft.com/office/drawing/2014/main" id="{ECAC47AB-5F9A-FA06-2DF4-4E665060F891}"/>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89839" name="AutoShape 47">
                <a:hlinkClick r:id="" action="ppaction://hlinkshowjump?jump=lastslideviewed"/>
                <a:extLst>
                  <a:ext uri="{FF2B5EF4-FFF2-40B4-BE49-F238E27FC236}">
                    <a16:creationId xmlns:a16="http://schemas.microsoft.com/office/drawing/2014/main" id="{8F959800-4E67-F443-3664-54D7EB87F45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09" name="Rectangle 23">
            <a:extLst>
              <a:ext uri="{FF2B5EF4-FFF2-40B4-BE49-F238E27FC236}">
                <a16:creationId xmlns:a16="http://schemas.microsoft.com/office/drawing/2014/main" id="{FD8D6912-1B7A-EDB3-F8BA-3B6E96B1C19D}"/>
              </a:ext>
            </a:extLst>
          </p:cNvPr>
          <p:cNvSpPr>
            <a:spLocks noGrp="1" noChangeArrowheads="1"/>
          </p:cNvSpPr>
          <p:nvPr>
            <p:ph type="body" idx="1"/>
          </p:nvPr>
        </p:nvSpPr>
        <p:spPr>
          <a:xfrm>
            <a:off x="2743200" y="1295400"/>
            <a:ext cx="6172200" cy="4876800"/>
          </a:xfrm>
        </p:spPr>
        <p:txBody>
          <a:bodyPr/>
          <a:lstStyle/>
          <a:p>
            <a:pPr eaLnBrk="1" hangingPunct="1">
              <a:lnSpc>
                <a:spcPct val="90000"/>
              </a:lnSpc>
              <a:buFontTx/>
              <a:buBlip>
                <a:blip r:embed="rId2"/>
              </a:buBlip>
            </a:pPr>
            <a:r>
              <a:rPr lang="en-US" altLang="en-US" sz="1800">
                <a:solidFill>
                  <a:schemeClr val="tx2"/>
                </a:solidFill>
              </a:rPr>
              <a:t>This lesson provides un-biased, evidence-based information on 19 of the most commonly purchased, commercially available, phytochemical-based herbal medicines (for 52 weeks ending January 7, 2001).</a:t>
            </a:r>
          </a:p>
          <a:p>
            <a:pPr eaLnBrk="1" hangingPunct="1">
              <a:lnSpc>
                <a:spcPct val="90000"/>
              </a:lnSpc>
              <a:buFontTx/>
              <a:buBlip>
                <a:blip r:embed="rId2"/>
              </a:buBlip>
            </a:pPr>
            <a:endParaRPr lang="en-US" altLang="en-US" sz="1800">
              <a:solidFill>
                <a:schemeClr val="tx2"/>
              </a:solidFill>
            </a:endParaRPr>
          </a:p>
          <a:p>
            <a:pPr eaLnBrk="1" hangingPunct="1">
              <a:buFontTx/>
              <a:buBlip>
                <a:blip r:embed="rId2"/>
              </a:buBlip>
            </a:pPr>
            <a:r>
              <a:rPr lang="en-US" altLang="en-US" sz="1800">
                <a:solidFill>
                  <a:schemeClr val="tx2"/>
                </a:solidFill>
              </a:rPr>
              <a:t>Emphasis is on the natural source and chemistry of the active ingredients, their mechanism of action, common uses and, most importantly, adverse side effects, drug interactions with conventional medicines, and other precautions.</a:t>
            </a:r>
          </a:p>
          <a:p>
            <a:pPr eaLnBrk="1" hangingPunct="1">
              <a:buFontTx/>
              <a:buBlip>
                <a:blip r:embed="rId2"/>
              </a:buBlip>
            </a:pPr>
            <a:endParaRPr lang="en-US" altLang="en-US" sz="1800">
              <a:solidFill>
                <a:schemeClr val="tx2"/>
              </a:solidFill>
            </a:endParaRPr>
          </a:p>
          <a:p>
            <a:pPr eaLnBrk="1" hangingPunct="1">
              <a:buFontTx/>
              <a:buBlip>
                <a:blip r:embed="rId2"/>
              </a:buBlip>
            </a:pPr>
            <a:r>
              <a:rPr lang="en-US" altLang="en-US" sz="1800">
                <a:solidFill>
                  <a:schemeClr val="tx2"/>
                </a:solidFill>
              </a:rPr>
              <a:t>After this lesson, the student should be able to assess potential risk-to-benefit ratios of commonly used medicinal herbs.  Given various clinical situations, knowledge in this subject may alert the healthcare provider to potential risks from using these unregulated substances, and advise the patient accordingly.</a:t>
            </a:r>
          </a:p>
          <a:p>
            <a:pPr eaLnBrk="1" hangingPunct="1">
              <a:buFontTx/>
              <a:buBlip>
                <a:blip r:embed="rId2"/>
              </a:buBlip>
            </a:pPr>
            <a:endParaRPr lang="en-US" altLang="en-US" sz="1800"/>
          </a:p>
        </p:txBody>
      </p:sp>
      <p:sp>
        <p:nvSpPr>
          <p:cNvPr id="149528" name="Rectangle 24">
            <a:extLst>
              <a:ext uri="{FF2B5EF4-FFF2-40B4-BE49-F238E27FC236}">
                <a16:creationId xmlns:a16="http://schemas.microsoft.com/office/drawing/2014/main" id="{27FDCB9A-50E1-D368-7609-66F773B0403D}"/>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grpSp>
        <p:nvGrpSpPr>
          <p:cNvPr id="324611" name="Group 36">
            <a:extLst>
              <a:ext uri="{FF2B5EF4-FFF2-40B4-BE49-F238E27FC236}">
                <a16:creationId xmlns:a16="http://schemas.microsoft.com/office/drawing/2014/main" id="{47A5F28A-645B-881F-0CED-ACDF29857D30}"/>
              </a:ext>
            </a:extLst>
          </p:cNvPr>
          <p:cNvGrpSpPr>
            <a:grpSpLocks/>
          </p:cNvGrpSpPr>
          <p:nvPr/>
        </p:nvGrpSpPr>
        <p:grpSpPr bwMode="auto">
          <a:xfrm>
            <a:off x="4191000" y="6477000"/>
            <a:ext cx="1524000" cy="228600"/>
            <a:chOff x="2400" y="4080"/>
            <a:chExt cx="960" cy="144"/>
          </a:xfrm>
        </p:grpSpPr>
        <p:grpSp>
          <p:nvGrpSpPr>
            <p:cNvPr id="324612" name="Group 37">
              <a:extLst>
                <a:ext uri="{FF2B5EF4-FFF2-40B4-BE49-F238E27FC236}">
                  <a16:creationId xmlns:a16="http://schemas.microsoft.com/office/drawing/2014/main" id="{C1BB91BE-97F5-0056-C62E-ED57E98E9BBB}"/>
                </a:ext>
              </a:extLst>
            </p:cNvPr>
            <p:cNvGrpSpPr>
              <a:grpSpLocks/>
            </p:cNvGrpSpPr>
            <p:nvPr/>
          </p:nvGrpSpPr>
          <p:grpSpPr bwMode="auto">
            <a:xfrm>
              <a:off x="2400" y="4080"/>
              <a:ext cx="240" cy="144"/>
              <a:chOff x="2928" y="2688"/>
              <a:chExt cx="240" cy="144"/>
            </a:xfrm>
          </p:grpSpPr>
          <p:sp>
            <p:nvSpPr>
              <p:cNvPr id="324619" name="AutoShape 38">
                <a:hlinkClick r:id="" action="ppaction://hlinkshowjump?jump=previousslide" highlightClick="1"/>
                <a:extLst>
                  <a:ext uri="{FF2B5EF4-FFF2-40B4-BE49-F238E27FC236}">
                    <a16:creationId xmlns:a16="http://schemas.microsoft.com/office/drawing/2014/main" id="{D8C8A9C5-9CDD-B89A-8AA6-FCA9C43A6942}"/>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49543" name="AutoShape 39">
                <a:hlinkClick r:id="" action="ppaction://hlinkshowjump?jump=previousslide"/>
                <a:extLst>
                  <a:ext uri="{FF2B5EF4-FFF2-40B4-BE49-F238E27FC236}">
                    <a16:creationId xmlns:a16="http://schemas.microsoft.com/office/drawing/2014/main" id="{6C53B681-E09A-69D1-0C98-4E9E2BBA03CF}"/>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4613" name="Group 40">
              <a:extLst>
                <a:ext uri="{FF2B5EF4-FFF2-40B4-BE49-F238E27FC236}">
                  <a16:creationId xmlns:a16="http://schemas.microsoft.com/office/drawing/2014/main" id="{9359FD6F-AA22-8706-833C-A2B12B1DBB02}"/>
                </a:ext>
              </a:extLst>
            </p:cNvPr>
            <p:cNvGrpSpPr>
              <a:grpSpLocks/>
            </p:cNvGrpSpPr>
            <p:nvPr/>
          </p:nvGrpSpPr>
          <p:grpSpPr bwMode="auto">
            <a:xfrm>
              <a:off x="3120" y="4080"/>
              <a:ext cx="240" cy="144"/>
              <a:chOff x="3552" y="2688"/>
              <a:chExt cx="240" cy="144"/>
            </a:xfrm>
          </p:grpSpPr>
          <p:sp>
            <p:nvSpPr>
              <p:cNvPr id="324617" name="AutoShape 41">
                <a:hlinkClick r:id="" action="ppaction://hlinkshowjump?jump=nextslide" highlightClick="1"/>
                <a:extLst>
                  <a:ext uri="{FF2B5EF4-FFF2-40B4-BE49-F238E27FC236}">
                    <a16:creationId xmlns:a16="http://schemas.microsoft.com/office/drawing/2014/main" id="{92F488D0-A265-FE5A-18F7-45AA792827F5}"/>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49546" name="AutoShape 42">
                <a:hlinkClick r:id="" action="ppaction://hlinkshowjump?jump=nextslide"/>
                <a:extLst>
                  <a:ext uri="{FF2B5EF4-FFF2-40B4-BE49-F238E27FC236}">
                    <a16:creationId xmlns:a16="http://schemas.microsoft.com/office/drawing/2014/main" id="{1FC5691E-78ED-9910-ACAE-F210DF1B01A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4614" name="Group 43">
              <a:extLst>
                <a:ext uri="{FF2B5EF4-FFF2-40B4-BE49-F238E27FC236}">
                  <a16:creationId xmlns:a16="http://schemas.microsoft.com/office/drawing/2014/main" id="{128ECFFD-1B08-566E-9E58-526DE50A5D43}"/>
                </a:ext>
              </a:extLst>
            </p:cNvPr>
            <p:cNvGrpSpPr>
              <a:grpSpLocks/>
            </p:cNvGrpSpPr>
            <p:nvPr/>
          </p:nvGrpSpPr>
          <p:grpSpPr bwMode="auto">
            <a:xfrm>
              <a:off x="2736" y="4080"/>
              <a:ext cx="288" cy="144"/>
              <a:chOff x="2400" y="4032"/>
              <a:chExt cx="240" cy="144"/>
            </a:xfrm>
          </p:grpSpPr>
          <p:sp>
            <p:nvSpPr>
              <p:cNvPr id="149548" name="AutoShape 44">
                <a:hlinkClick r:id="" action="ppaction://hlinkshowjump?jump=lastslideviewed" highlightClick="1"/>
                <a:extLst>
                  <a:ext uri="{FF2B5EF4-FFF2-40B4-BE49-F238E27FC236}">
                    <a16:creationId xmlns:a16="http://schemas.microsoft.com/office/drawing/2014/main" id="{85AE7625-3CA1-6C54-DAFB-29ECF5AB6692}"/>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49549" name="AutoShape 45">
                <a:hlinkClick r:id="" action="ppaction://hlinkshowjump?jump=lastslideviewed"/>
                <a:extLst>
                  <a:ext uri="{FF2B5EF4-FFF2-40B4-BE49-F238E27FC236}">
                    <a16:creationId xmlns:a16="http://schemas.microsoft.com/office/drawing/2014/main" id="{E9F28D12-20F5-3030-5349-FF096905636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3" name="Text Box 5">
            <a:extLst>
              <a:ext uri="{FF2B5EF4-FFF2-40B4-BE49-F238E27FC236}">
                <a16:creationId xmlns:a16="http://schemas.microsoft.com/office/drawing/2014/main" id="{1DFB4EDF-C90B-35FE-98F5-CDBEA146C95E}"/>
              </a:ext>
            </a:extLst>
          </p:cNvPr>
          <p:cNvSpPr txBox="1">
            <a:spLocks noChangeArrowheads="1"/>
          </p:cNvSpPr>
          <p:nvPr/>
        </p:nvSpPr>
        <p:spPr bwMode="auto">
          <a:xfrm>
            <a:off x="2743200" y="1295400"/>
            <a:ext cx="6096000" cy="462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800"/>
              <a:t>The botanical substances encountered in this lesson represent some of the most commonly used and popular natural substances.  They distinguish themselves from botanical-derived drugs used in conventional medicine in that they are not subject to strict FDA oversight and regulations.  Just because they are nature-derived and freely available does not mean that they cannot cause harm if used inappropriately.</a:t>
            </a:r>
          </a:p>
          <a:p>
            <a:pPr>
              <a:spcBef>
                <a:spcPct val="50000"/>
              </a:spcBef>
              <a:buFontTx/>
              <a:buNone/>
            </a:pPr>
            <a:r>
              <a:rPr lang="en-US" altLang="en-US" sz="1800"/>
              <a:t>As this $5 billion industry (1998) continues to grow, physicians and other health care providers will increasingly encounter patients that are medicating themselves with one or several of the substances described here.  Scientific evidence is accumulating that many of these compounds can have serious adverse effects and may produce significant drug interaction with other, more conventional treatments. </a:t>
            </a:r>
          </a:p>
        </p:txBody>
      </p:sp>
      <p:sp>
        <p:nvSpPr>
          <p:cNvPr id="150547" name="Rectangle 19">
            <a:extLst>
              <a:ext uri="{FF2B5EF4-FFF2-40B4-BE49-F238E27FC236}">
                <a16:creationId xmlns:a16="http://schemas.microsoft.com/office/drawing/2014/main" id="{2D64987A-B104-CE40-4842-0B154BA35FA8}"/>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Introduction</a:t>
            </a:r>
          </a:p>
        </p:txBody>
      </p:sp>
      <p:grpSp>
        <p:nvGrpSpPr>
          <p:cNvPr id="325635" name="Group 31">
            <a:extLst>
              <a:ext uri="{FF2B5EF4-FFF2-40B4-BE49-F238E27FC236}">
                <a16:creationId xmlns:a16="http://schemas.microsoft.com/office/drawing/2014/main" id="{10BF4908-8773-387D-1B5D-011F14491FDD}"/>
              </a:ext>
            </a:extLst>
          </p:cNvPr>
          <p:cNvGrpSpPr>
            <a:grpSpLocks/>
          </p:cNvGrpSpPr>
          <p:nvPr/>
        </p:nvGrpSpPr>
        <p:grpSpPr bwMode="auto">
          <a:xfrm>
            <a:off x="4191000" y="6477000"/>
            <a:ext cx="1524000" cy="228600"/>
            <a:chOff x="2400" y="4080"/>
            <a:chExt cx="960" cy="144"/>
          </a:xfrm>
        </p:grpSpPr>
        <p:grpSp>
          <p:nvGrpSpPr>
            <p:cNvPr id="325636" name="Group 32">
              <a:extLst>
                <a:ext uri="{FF2B5EF4-FFF2-40B4-BE49-F238E27FC236}">
                  <a16:creationId xmlns:a16="http://schemas.microsoft.com/office/drawing/2014/main" id="{31923F49-D467-382B-FEA9-E8E62552FF76}"/>
                </a:ext>
              </a:extLst>
            </p:cNvPr>
            <p:cNvGrpSpPr>
              <a:grpSpLocks/>
            </p:cNvGrpSpPr>
            <p:nvPr/>
          </p:nvGrpSpPr>
          <p:grpSpPr bwMode="auto">
            <a:xfrm>
              <a:off x="2400" y="4080"/>
              <a:ext cx="240" cy="144"/>
              <a:chOff x="2928" y="2688"/>
              <a:chExt cx="240" cy="144"/>
            </a:xfrm>
          </p:grpSpPr>
          <p:sp>
            <p:nvSpPr>
              <p:cNvPr id="325643" name="AutoShape 33">
                <a:hlinkClick r:id="" action="ppaction://hlinkshowjump?jump=previousslide" highlightClick="1"/>
                <a:extLst>
                  <a:ext uri="{FF2B5EF4-FFF2-40B4-BE49-F238E27FC236}">
                    <a16:creationId xmlns:a16="http://schemas.microsoft.com/office/drawing/2014/main" id="{0137EF55-38D7-619A-7B75-AB7A25DAA900}"/>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0562" name="AutoShape 34">
                <a:hlinkClick r:id="" action="ppaction://hlinkshowjump?jump=previousslide"/>
                <a:extLst>
                  <a:ext uri="{FF2B5EF4-FFF2-40B4-BE49-F238E27FC236}">
                    <a16:creationId xmlns:a16="http://schemas.microsoft.com/office/drawing/2014/main" id="{D5160187-9283-352E-F164-24FA417CE6EF}"/>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5637" name="Group 35">
              <a:extLst>
                <a:ext uri="{FF2B5EF4-FFF2-40B4-BE49-F238E27FC236}">
                  <a16:creationId xmlns:a16="http://schemas.microsoft.com/office/drawing/2014/main" id="{B0952270-A606-F701-A75F-132775C533E8}"/>
                </a:ext>
              </a:extLst>
            </p:cNvPr>
            <p:cNvGrpSpPr>
              <a:grpSpLocks/>
            </p:cNvGrpSpPr>
            <p:nvPr/>
          </p:nvGrpSpPr>
          <p:grpSpPr bwMode="auto">
            <a:xfrm>
              <a:off x="3120" y="4080"/>
              <a:ext cx="240" cy="144"/>
              <a:chOff x="3552" y="2688"/>
              <a:chExt cx="240" cy="144"/>
            </a:xfrm>
          </p:grpSpPr>
          <p:sp>
            <p:nvSpPr>
              <p:cNvPr id="325641" name="AutoShape 36">
                <a:hlinkClick r:id="" action="ppaction://hlinkshowjump?jump=nextslide" highlightClick="1"/>
                <a:extLst>
                  <a:ext uri="{FF2B5EF4-FFF2-40B4-BE49-F238E27FC236}">
                    <a16:creationId xmlns:a16="http://schemas.microsoft.com/office/drawing/2014/main" id="{CF048EBB-57F7-941A-1A1A-847987B47D0B}"/>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0565" name="AutoShape 37">
                <a:hlinkClick r:id="" action="ppaction://hlinkshowjump?jump=nextslide"/>
                <a:extLst>
                  <a:ext uri="{FF2B5EF4-FFF2-40B4-BE49-F238E27FC236}">
                    <a16:creationId xmlns:a16="http://schemas.microsoft.com/office/drawing/2014/main" id="{1E4CF5DF-0602-7B9E-B949-B43C65E5D4FA}"/>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5638" name="Group 38">
              <a:extLst>
                <a:ext uri="{FF2B5EF4-FFF2-40B4-BE49-F238E27FC236}">
                  <a16:creationId xmlns:a16="http://schemas.microsoft.com/office/drawing/2014/main" id="{BF750A5E-C2D4-E989-9B5B-2FD3E5BC8468}"/>
                </a:ext>
              </a:extLst>
            </p:cNvPr>
            <p:cNvGrpSpPr>
              <a:grpSpLocks/>
            </p:cNvGrpSpPr>
            <p:nvPr/>
          </p:nvGrpSpPr>
          <p:grpSpPr bwMode="auto">
            <a:xfrm>
              <a:off x="2736" y="4080"/>
              <a:ext cx="288" cy="144"/>
              <a:chOff x="2400" y="4032"/>
              <a:chExt cx="240" cy="144"/>
            </a:xfrm>
          </p:grpSpPr>
          <p:sp>
            <p:nvSpPr>
              <p:cNvPr id="150567" name="AutoShape 39">
                <a:hlinkClick r:id="" action="ppaction://hlinkshowjump?jump=lastslideviewed" highlightClick="1"/>
                <a:extLst>
                  <a:ext uri="{FF2B5EF4-FFF2-40B4-BE49-F238E27FC236}">
                    <a16:creationId xmlns:a16="http://schemas.microsoft.com/office/drawing/2014/main" id="{3BC66D85-12A8-E436-EC74-607B7F28B68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50568" name="AutoShape 40">
                <a:hlinkClick r:id="" action="ppaction://hlinkshowjump?jump=lastslideviewed"/>
                <a:extLst>
                  <a:ext uri="{FF2B5EF4-FFF2-40B4-BE49-F238E27FC236}">
                    <a16:creationId xmlns:a16="http://schemas.microsoft.com/office/drawing/2014/main" id="{9B530041-3185-5C98-FE3D-DC3FBF950D29}"/>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74" name="Text Box 22">
            <a:extLst>
              <a:ext uri="{FF2B5EF4-FFF2-40B4-BE49-F238E27FC236}">
                <a16:creationId xmlns:a16="http://schemas.microsoft.com/office/drawing/2014/main" id="{28BEE810-91EF-A987-0BA1-9207183A1CE0}"/>
              </a:ext>
            </a:extLst>
          </p:cNvPr>
          <p:cNvSpPr txBox="1">
            <a:spLocks noChangeArrowheads="1"/>
          </p:cNvSpPr>
          <p:nvPr/>
        </p:nvSpPr>
        <p:spPr bwMode="auto">
          <a:xfrm>
            <a:off x="7569200" y="0"/>
            <a:ext cx="15748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Introduction</a:t>
            </a:r>
          </a:p>
        </p:txBody>
      </p:sp>
      <p:sp>
        <p:nvSpPr>
          <p:cNvPr id="151578" name="Rectangle 26">
            <a:extLst>
              <a:ext uri="{FF2B5EF4-FFF2-40B4-BE49-F238E27FC236}">
                <a16:creationId xmlns:a16="http://schemas.microsoft.com/office/drawing/2014/main" id="{49ED7686-ED1F-DF41-A569-18A8A7CFDEF5}"/>
              </a:ext>
            </a:extLst>
          </p:cNvPr>
          <p:cNvSpPr>
            <a:spLocks noGrp="1" noChangeArrowheads="1"/>
          </p:cNvSpPr>
          <p:nvPr>
            <p:ph type="body" idx="1"/>
          </p:nvPr>
        </p:nvSpPr>
        <p:spPr>
          <a:xfrm>
            <a:off x="2743200" y="3429000"/>
            <a:ext cx="6172200" cy="2057400"/>
          </a:xfrm>
        </p:spPr>
        <p:txBody>
          <a:bodyPr/>
          <a:lstStyle/>
          <a:p>
            <a:pPr eaLnBrk="1" hangingPunct="1">
              <a:buFontTx/>
              <a:buNone/>
              <a:defRPr/>
            </a:pPr>
            <a:r>
              <a:rPr lang="en-US" altLang="en-US" sz="1800" b="1">
                <a:solidFill>
                  <a:schemeClr val="accent2"/>
                </a:solidFill>
                <a:effectLst>
                  <a:outerShdw blurRad="38100" dist="38100" dir="2700000" algn="tl">
                    <a:srgbClr val="C0C0C0"/>
                  </a:outerShdw>
                </a:effectLst>
              </a:rPr>
              <a:t>CHEMISTRY and MECHANISMS of ACTION</a:t>
            </a:r>
          </a:p>
          <a:p>
            <a:pPr>
              <a:lnSpc>
                <a:spcPct val="90000"/>
              </a:lnSpc>
              <a:spcBef>
                <a:spcPct val="50000"/>
              </a:spcBef>
              <a:buFont typeface="Wingdings" pitchFamily="2" charset="2"/>
              <a:buNone/>
              <a:defRPr/>
            </a:pPr>
            <a:r>
              <a:rPr lang="en-US" altLang="en-US" sz="1800"/>
              <a:t>	These sections list the chemical constituents that are thought to be the principal active ingredient(s) responsible for producing the various effects, intended and unintended, resulting from administration of the herbal preparation.</a:t>
            </a:r>
          </a:p>
        </p:txBody>
      </p:sp>
      <p:sp>
        <p:nvSpPr>
          <p:cNvPr id="326659" name="Rectangle 27">
            <a:extLst>
              <a:ext uri="{FF2B5EF4-FFF2-40B4-BE49-F238E27FC236}">
                <a16:creationId xmlns:a16="http://schemas.microsoft.com/office/drawing/2014/main" id="{22B58F15-FF92-E8E3-AF87-D57C2D4AFCA4}"/>
              </a:ext>
            </a:extLst>
          </p:cNvPr>
          <p:cNvSpPr>
            <a:spLocks noChangeArrowheads="1"/>
          </p:cNvSpPr>
          <p:nvPr/>
        </p:nvSpPr>
        <p:spPr bwMode="auto">
          <a:xfrm>
            <a:off x="2743200" y="1295400"/>
            <a:ext cx="60960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For each botanical/herbal medicine, a general description of the plant is presented, along with five sections detailing the chemistry, mechanisms of action, common uses, adverse effects/precautions, and typical dosing information.</a:t>
            </a:r>
          </a:p>
        </p:txBody>
      </p:sp>
      <p:grpSp>
        <p:nvGrpSpPr>
          <p:cNvPr id="326660" name="Group 40">
            <a:extLst>
              <a:ext uri="{FF2B5EF4-FFF2-40B4-BE49-F238E27FC236}">
                <a16:creationId xmlns:a16="http://schemas.microsoft.com/office/drawing/2014/main" id="{9BFDB7F9-FC60-51E7-41EA-7D171BBA318C}"/>
              </a:ext>
            </a:extLst>
          </p:cNvPr>
          <p:cNvGrpSpPr>
            <a:grpSpLocks/>
          </p:cNvGrpSpPr>
          <p:nvPr/>
        </p:nvGrpSpPr>
        <p:grpSpPr bwMode="auto">
          <a:xfrm>
            <a:off x="4191000" y="6477000"/>
            <a:ext cx="1524000" cy="228600"/>
            <a:chOff x="2400" y="4080"/>
            <a:chExt cx="960" cy="144"/>
          </a:xfrm>
        </p:grpSpPr>
        <p:grpSp>
          <p:nvGrpSpPr>
            <p:cNvPr id="326661" name="Group 41">
              <a:extLst>
                <a:ext uri="{FF2B5EF4-FFF2-40B4-BE49-F238E27FC236}">
                  <a16:creationId xmlns:a16="http://schemas.microsoft.com/office/drawing/2014/main" id="{F2A4CF5E-E099-F57B-FBFC-46D3E02CD751}"/>
                </a:ext>
              </a:extLst>
            </p:cNvPr>
            <p:cNvGrpSpPr>
              <a:grpSpLocks/>
            </p:cNvGrpSpPr>
            <p:nvPr/>
          </p:nvGrpSpPr>
          <p:grpSpPr bwMode="auto">
            <a:xfrm>
              <a:off x="2400" y="4080"/>
              <a:ext cx="240" cy="144"/>
              <a:chOff x="2928" y="2688"/>
              <a:chExt cx="240" cy="144"/>
            </a:xfrm>
          </p:grpSpPr>
          <p:sp>
            <p:nvSpPr>
              <p:cNvPr id="326668" name="AutoShape 42">
                <a:hlinkClick r:id="" action="ppaction://hlinkshowjump?jump=previousslide" highlightClick="1"/>
                <a:extLst>
                  <a:ext uri="{FF2B5EF4-FFF2-40B4-BE49-F238E27FC236}">
                    <a16:creationId xmlns:a16="http://schemas.microsoft.com/office/drawing/2014/main" id="{E26DBED7-F981-EA82-71A2-0A171F2BFC97}"/>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1595" name="AutoShape 43">
                <a:hlinkClick r:id="" action="ppaction://hlinkshowjump?jump=previousslide"/>
                <a:extLst>
                  <a:ext uri="{FF2B5EF4-FFF2-40B4-BE49-F238E27FC236}">
                    <a16:creationId xmlns:a16="http://schemas.microsoft.com/office/drawing/2014/main" id="{BDE16554-61E5-D3F1-7A1C-BCF179FDB70B}"/>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6662" name="Group 44">
              <a:extLst>
                <a:ext uri="{FF2B5EF4-FFF2-40B4-BE49-F238E27FC236}">
                  <a16:creationId xmlns:a16="http://schemas.microsoft.com/office/drawing/2014/main" id="{34ABADB9-FA3B-743C-F01F-093C119B2135}"/>
                </a:ext>
              </a:extLst>
            </p:cNvPr>
            <p:cNvGrpSpPr>
              <a:grpSpLocks/>
            </p:cNvGrpSpPr>
            <p:nvPr/>
          </p:nvGrpSpPr>
          <p:grpSpPr bwMode="auto">
            <a:xfrm>
              <a:off x="3120" y="4080"/>
              <a:ext cx="240" cy="144"/>
              <a:chOff x="3552" y="2688"/>
              <a:chExt cx="240" cy="144"/>
            </a:xfrm>
          </p:grpSpPr>
          <p:sp>
            <p:nvSpPr>
              <p:cNvPr id="326666" name="AutoShape 45">
                <a:hlinkClick r:id="" action="ppaction://hlinkshowjump?jump=nextslide" highlightClick="1"/>
                <a:extLst>
                  <a:ext uri="{FF2B5EF4-FFF2-40B4-BE49-F238E27FC236}">
                    <a16:creationId xmlns:a16="http://schemas.microsoft.com/office/drawing/2014/main" id="{4E79AA9B-BB63-084C-988E-403B38F30786}"/>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1598" name="AutoShape 46">
                <a:hlinkClick r:id="" action="ppaction://hlinkshowjump?jump=nextslide"/>
                <a:extLst>
                  <a:ext uri="{FF2B5EF4-FFF2-40B4-BE49-F238E27FC236}">
                    <a16:creationId xmlns:a16="http://schemas.microsoft.com/office/drawing/2014/main" id="{11B674BC-1474-CB8B-6100-059D95A45CB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6663" name="Group 47">
              <a:extLst>
                <a:ext uri="{FF2B5EF4-FFF2-40B4-BE49-F238E27FC236}">
                  <a16:creationId xmlns:a16="http://schemas.microsoft.com/office/drawing/2014/main" id="{967F252E-E14C-FA1A-32EA-CBE4E55A238E}"/>
                </a:ext>
              </a:extLst>
            </p:cNvPr>
            <p:cNvGrpSpPr>
              <a:grpSpLocks/>
            </p:cNvGrpSpPr>
            <p:nvPr/>
          </p:nvGrpSpPr>
          <p:grpSpPr bwMode="auto">
            <a:xfrm>
              <a:off x="2736" y="4080"/>
              <a:ext cx="288" cy="144"/>
              <a:chOff x="2400" y="4032"/>
              <a:chExt cx="240" cy="144"/>
            </a:xfrm>
          </p:grpSpPr>
          <p:sp>
            <p:nvSpPr>
              <p:cNvPr id="151600" name="AutoShape 48">
                <a:hlinkClick r:id="" action="ppaction://hlinkshowjump?jump=lastslideviewed" highlightClick="1"/>
                <a:extLst>
                  <a:ext uri="{FF2B5EF4-FFF2-40B4-BE49-F238E27FC236}">
                    <a16:creationId xmlns:a16="http://schemas.microsoft.com/office/drawing/2014/main" id="{66087CAB-112E-1F1A-21A9-CE36E98775C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51601" name="AutoShape 49">
                <a:hlinkClick r:id="" action="ppaction://hlinkshowjump?jump=lastslideviewed"/>
                <a:extLst>
                  <a:ext uri="{FF2B5EF4-FFF2-40B4-BE49-F238E27FC236}">
                    <a16:creationId xmlns:a16="http://schemas.microsoft.com/office/drawing/2014/main" id="{6A9357B9-B514-3200-8574-AADA2263CD85}"/>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93" name="Text Box 17">
            <a:extLst>
              <a:ext uri="{FF2B5EF4-FFF2-40B4-BE49-F238E27FC236}">
                <a16:creationId xmlns:a16="http://schemas.microsoft.com/office/drawing/2014/main" id="{788BC84C-6125-9859-D638-DDB24767AFFE}"/>
              </a:ext>
            </a:extLst>
          </p:cNvPr>
          <p:cNvSpPr txBox="1">
            <a:spLocks noChangeArrowheads="1"/>
          </p:cNvSpPr>
          <p:nvPr/>
        </p:nvSpPr>
        <p:spPr bwMode="auto">
          <a:xfrm>
            <a:off x="7569200" y="0"/>
            <a:ext cx="15748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Introduction</a:t>
            </a:r>
          </a:p>
        </p:txBody>
      </p:sp>
      <p:sp>
        <p:nvSpPr>
          <p:cNvPr id="152594" name="Rectangle 18">
            <a:extLst>
              <a:ext uri="{FF2B5EF4-FFF2-40B4-BE49-F238E27FC236}">
                <a16:creationId xmlns:a16="http://schemas.microsoft.com/office/drawing/2014/main" id="{D1B25164-E903-7512-0979-26FFC2555C3B}"/>
              </a:ext>
            </a:extLst>
          </p:cNvPr>
          <p:cNvSpPr>
            <a:spLocks noChangeArrowheads="1"/>
          </p:cNvSpPr>
          <p:nvPr/>
        </p:nvSpPr>
        <p:spPr bwMode="auto">
          <a:xfrm>
            <a:off x="2743200" y="1295400"/>
            <a:ext cx="6172200" cy="4800600"/>
          </a:xfrm>
          <a:prstGeom prst="rect">
            <a:avLst/>
          </a:prstGeom>
          <a:noFill/>
          <a:ln>
            <a:noFill/>
          </a:ln>
          <a:effectLst/>
        </p:spPr>
        <p:txBody>
          <a:bodyPr/>
          <a:lstStyle>
            <a:lvl1pPr marL="342900" indent="-342900" algn="l">
              <a:spcBef>
                <a:spcPct val="20000"/>
              </a:spcBef>
              <a:buChar char="•"/>
              <a:defRPr sz="3200">
                <a:solidFill>
                  <a:schemeClr val="tx1"/>
                </a:solidFill>
                <a:latin typeface="Arial" panose="020B0604020202020204" pitchFamily="34" charset="0"/>
              </a:defRPr>
            </a:lvl1pPr>
            <a:lvl2pPr marL="742950" indent="-285750" algn="l">
              <a:spcBef>
                <a:spcPct val="20000"/>
              </a:spcBef>
              <a:buChar char="–"/>
              <a:defRPr sz="3200">
                <a:solidFill>
                  <a:schemeClr val="tx1"/>
                </a:solidFill>
                <a:latin typeface="Arial" panose="020B0604020202020204" pitchFamily="34" charset="0"/>
              </a:defRPr>
            </a:lvl2pPr>
            <a:lvl3pPr marL="1143000" indent="-228600" algn="l">
              <a:spcBef>
                <a:spcPct val="20000"/>
              </a:spcBef>
              <a:buChar char="•"/>
              <a:defRPr sz="3200">
                <a:solidFill>
                  <a:schemeClr val="tx1"/>
                </a:solidFill>
                <a:latin typeface="Arial" panose="020B0604020202020204" pitchFamily="34" charset="0"/>
              </a:defRPr>
            </a:lvl3pPr>
            <a:lvl4pPr marL="1600200" indent="-228600" algn="l">
              <a:spcBef>
                <a:spcPct val="20000"/>
              </a:spcBef>
              <a:buChar char="–"/>
              <a:defRPr sz="3200">
                <a:solidFill>
                  <a:schemeClr val="tx1"/>
                </a:solidFill>
                <a:latin typeface="Arial" panose="020B0604020202020204" pitchFamily="34" charset="0"/>
              </a:defRPr>
            </a:lvl4pPr>
            <a:lvl5pPr marL="2057400" indent="-228600" algn="l">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eaLnBrk="1" hangingPunct="1">
              <a:buFontTx/>
              <a:buNone/>
              <a:defRPr/>
            </a:pPr>
            <a:r>
              <a:rPr lang="en-US" altLang="en-US" sz="1800" b="1">
                <a:solidFill>
                  <a:schemeClr val="accent2"/>
                </a:solidFill>
                <a:effectLst>
                  <a:outerShdw blurRad="38100" dist="38100" dir="2700000" algn="tl">
                    <a:srgbClr val="C0C0C0"/>
                  </a:outerShdw>
                </a:effectLst>
              </a:rPr>
              <a:t>USES</a:t>
            </a:r>
          </a:p>
          <a:p>
            <a:pPr>
              <a:lnSpc>
                <a:spcPct val="90000"/>
              </a:lnSpc>
              <a:spcBef>
                <a:spcPct val="50000"/>
              </a:spcBef>
              <a:buFont typeface="Botanical" pitchFamily="2" charset="2"/>
              <a:buNone/>
              <a:defRPr/>
            </a:pPr>
            <a:r>
              <a:rPr lang="en-US" altLang="en-US" sz="1800"/>
              <a:t>	This section does not indicate what the products are good for, nor does it suggest what the substances should, or should not be used for.  This frame simply lists what people use the products for.  If there is insufficient reliable information on the effectiveness of the product, it is still listed since it may have significant drug and or food interactions.  Often products are used for indications even though there is no evidence of clinical or other efficacy.  A good example is the use of goldenseal, which is used to interfere with lab tests for illicit drug use, but is usually ineffective in this regard.  This field may help you understand why someone might be using, or want to be using, a certain product.  To some extent this section also reflects some promotional claims which may or may not be true and/or scientifically proven to be effective. </a:t>
            </a:r>
          </a:p>
        </p:txBody>
      </p:sp>
      <p:grpSp>
        <p:nvGrpSpPr>
          <p:cNvPr id="327683" name="Group 30">
            <a:extLst>
              <a:ext uri="{FF2B5EF4-FFF2-40B4-BE49-F238E27FC236}">
                <a16:creationId xmlns:a16="http://schemas.microsoft.com/office/drawing/2014/main" id="{62B89BB7-FDAB-0A2E-2834-7A372843DA12}"/>
              </a:ext>
            </a:extLst>
          </p:cNvPr>
          <p:cNvGrpSpPr>
            <a:grpSpLocks/>
          </p:cNvGrpSpPr>
          <p:nvPr/>
        </p:nvGrpSpPr>
        <p:grpSpPr bwMode="auto">
          <a:xfrm>
            <a:off x="4191000" y="6477000"/>
            <a:ext cx="1524000" cy="228600"/>
            <a:chOff x="2400" y="4080"/>
            <a:chExt cx="960" cy="144"/>
          </a:xfrm>
        </p:grpSpPr>
        <p:grpSp>
          <p:nvGrpSpPr>
            <p:cNvPr id="327684" name="Group 31">
              <a:extLst>
                <a:ext uri="{FF2B5EF4-FFF2-40B4-BE49-F238E27FC236}">
                  <a16:creationId xmlns:a16="http://schemas.microsoft.com/office/drawing/2014/main" id="{03067CEE-4DC6-27E5-214C-DA5AA10F67A0}"/>
                </a:ext>
              </a:extLst>
            </p:cNvPr>
            <p:cNvGrpSpPr>
              <a:grpSpLocks/>
            </p:cNvGrpSpPr>
            <p:nvPr/>
          </p:nvGrpSpPr>
          <p:grpSpPr bwMode="auto">
            <a:xfrm>
              <a:off x="2400" y="4080"/>
              <a:ext cx="240" cy="144"/>
              <a:chOff x="2928" y="2688"/>
              <a:chExt cx="240" cy="144"/>
            </a:xfrm>
          </p:grpSpPr>
          <p:sp>
            <p:nvSpPr>
              <p:cNvPr id="327691" name="AutoShape 32">
                <a:hlinkClick r:id="" action="ppaction://hlinkshowjump?jump=previousslide" highlightClick="1"/>
                <a:extLst>
                  <a:ext uri="{FF2B5EF4-FFF2-40B4-BE49-F238E27FC236}">
                    <a16:creationId xmlns:a16="http://schemas.microsoft.com/office/drawing/2014/main" id="{FF59DC4F-084B-68E1-ACB4-E4D397191C7D}"/>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2609" name="AutoShape 33">
                <a:hlinkClick r:id="" action="ppaction://hlinkshowjump?jump=previousslide"/>
                <a:extLst>
                  <a:ext uri="{FF2B5EF4-FFF2-40B4-BE49-F238E27FC236}">
                    <a16:creationId xmlns:a16="http://schemas.microsoft.com/office/drawing/2014/main" id="{3F498F47-0152-CE0F-71CC-C530AAC1D765}"/>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7685" name="Group 34">
              <a:extLst>
                <a:ext uri="{FF2B5EF4-FFF2-40B4-BE49-F238E27FC236}">
                  <a16:creationId xmlns:a16="http://schemas.microsoft.com/office/drawing/2014/main" id="{DAF48B45-7FFF-0640-9864-170B409F82A2}"/>
                </a:ext>
              </a:extLst>
            </p:cNvPr>
            <p:cNvGrpSpPr>
              <a:grpSpLocks/>
            </p:cNvGrpSpPr>
            <p:nvPr/>
          </p:nvGrpSpPr>
          <p:grpSpPr bwMode="auto">
            <a:xfrm>
              <a:off x="3120" y="4080"/>
              <a:ext cx="240" cy="144"/>
              <a:chOff x="3552" y="2688"/>
              <a:chExt cx="240" cy="144"/>
            </a:xfrm>
          </p:grpSpPr>
          <p:sp>
            <p:nvSpPr>
              <p:cNvPr id="327689" name="AutoShape 35">
                <a:hlinkClick r:id="" action="ppaction://hlinkshowjump?jump=nextslide" highlightClick="1"/>
                <a:extLst>
                  <a:ext uri="{FF2B5EF4-FFF2-40B4-BE49-F238E27FC236}">
                    <a16:creationId xmlns:a16="http://schemas.microsoft.com/office/drawing/2014/main" id="{0F530707-5134-FD94-EA26-53D7AB18A1E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2612" name="AutoShape 36">
                <a:hlinkClick r:id="" action="ppaction://hlinkshowjump?jump=nextslide"/>
                <a:extLst>
                  <a:ext uri="{FF2B5EF4-FFF2-40B4-BE49-F238E27FC236}">
                    <a16:creationId xmlns:a16="http://schemas.microsoft.com/office/drawing/2014/main" id="{B05ED3A5-B366-1E7E-8886-6256F0AAB012}"/>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7686" name="Group 37">
              <a:extLst>
                <a:ext uri="{FF2B5EF4-FFF2-40B4-BE49-F238E27FC236}">
                  <a16:creationId xmlns:a16="http://schemas.microsoft.com/office/drawing/2014/main" id="{80D18180-3438-E00A-B9A5-4BCEF29787B2}"/>
                </a:ext>
              </a:extLst>
            </p:cNvPr>
            <p:cNvGrpSpPr>
              <a:grpSpLocks/>
            </p:cNvGrpSpPr>
            <p:nvPr/>
          </p:nvGrpSpPr>
          <p:grpSpPr bwMode="auto">
            <a:xfrm>
              <a:off x="2736" y="4080"/>
              <a:ext cx="288" cy="144"/>
              <a:chOff x="2400" y="4032"/>
              <a:chExt cx="240" cy="144"/>
            </a:xfrm>
          </p:grpSpPr>
          <p:sp>
            <p:nvSpPr>
              <p:cNvPr id="152614" name="AutoShape 38">
                <a:hlinkClick r:id="" action="ppaction://hlinkshowjump?jump=lastslideviewed" highlightClick="1"/>
                <a:extLst>
                  <a:ext uri="{FF2B5EF4-FFF2-40B4-BE49-F238E27FC236}">
                    <a16:creationId xmlns:a16="http://schemas.microsoft.com/office/drawing/2014/main" id="{BC2DEEBE-A719-D65A-3725-73FE30C3E196}"/>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52615" name="AutoShape 39">
                <a:hlinkClick r:id="" action="ppaction://hlinkshowjump?jump=lastslideviewed"/>
                <a:extLst>
                  <a:ext uri="{FF2B5EF4-FFF2-40B4-BE49-F238E27FC236}">
                    <a16:creationId xmlns:a16="http://schemas.microsoft.com/office/drawing/2014/main" id="{B996E861-531D-046D-AC0F-9FF1BE1EF29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7" name="Text Box 17">
            <a:extLst>
              <a:ext uri="{FF2B5EF4-FFF2-40B4-BE49-F238E27FC236}">
                <a16:creationId xmlns:a16="http://schemas.microsoft.com/office/drawing/2014/main" id="{01A12649-1D62-47B4-D6BD-1BB10FFF2809}"/>
              </a:ext>
            </a:extLst>
          </p:cNvPr>
          <p:cNvSpPr txBox="1">
            <a:spLocks noChangeArrowheads="1"/>
          </p:cNvSpPr>
          <p:nvPr/>
        </p:nvSpPr>
        <p:spPr bwMode="auto">
          <a:xfrm>
            <a:off x="7569200" y="0"/>
            <a:ext cx="15748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Introduction</a:t>
            </a:r>
          </a:p>
        </p:txBody>
      </p:sp>
      <p:sp>
        <p:nvSpPr>
          <p:cNvPr id="153619" name="Rectangle 19">
            <a:extLst>
              <a:ext uri="{FF2B5EF4-FFF2-40B4-BE49-F238E27FC236}">
                <a16:creationId xmlns:a16="http://schemas.microsoft.com/office/drawing/2014/main" id="{7F6153DA-141F-7420-EFEF-FF7C9100CB7D}"/>
              </a:ext>
            </a:extLst>
          </p:cNvPr>
          <p:cNvSpPr>
            <a:spLocks noChangeArrowheads="1"/>
          </p:cNvSpPr>
          <p:nvPr/>
        </p:nvSpPr>
        <p:spPr bwMode="auto">
          <a:xfrm>
            <a:off x="2743200" y="685800"/>
            <a:ext cx="6400800" cy="5562600"/>
          </a:xfrm>
          <a:prstGeom prst="rect">
            <a:avLst/>
          </a:prstGeom>
          <a:noFill/>
          <a:ln>
            <a:noFill/>
          </a:ln>
          <a:effectLst/>
        </p:spPr>
        <p:txBody>
          <a:bodyPr/>
          <a:lstStyle>
            <a:lvl1pPr marL="342900" indent="-342900" algn="l">
              <a:spcBef>
                <a:spcPct val="20000"/>
              </a:spcBef>
              <a:buChar char="•"/>
              <a:defRPr sz="3200">
                <a:solidFill>
                  <a:schemeClr val="tx1"/>
                </a:solidFill>
                <a:latin typeface="Arial" panose="020B0604020202020204" pitchFamily="34" charset="0"/>
              </a:defRPr>
            </a:lvl1pPr>
            <a:lvl2pPr marL="742950" indent="-285750" algn="l">
              <a:spcBef>
                <a:spcPct val="20000"/>
              </a:spcBef>
              <a:buChar char="–"/>
              <a:defRPr sz="3200">
                <a:solidFill>
                  <a:schemeClr val="tx1"/>
                </a:solidFill>
                <a:latin typeface="Arial" panose="020B0604020202020204" pitchFamily="34" charset="0"/>
              </a:defRPr>
            </a:lvl2pPr>
            <a:lvl3pPr marL="1143000" indent="-228600" algn="l">
              <a:spcBef>
                <a:spcPct val="20000"/>
              </a:spcBef>
              <a:buChar char="•"/>
              <a:defRPr sz="3200">
                <a:solidFill>
                  <a:schemeClr val="tx1"/>
                </a:solidFill>
                <a:latin typeface="Arial" panose="020B0604020202020204" pitchFamily="34" charset="0"/>
              </a:defRPr>
            </a:lvl3pPr>
            <a:lvl4pPr marL="1600200" indent="-228600" algn="l">
              <a:spcBef>
                <a:spcPct val="20000"/>
              </a:spcBef>
              <a:buChar char="–"/>
              <a:defRPr sz="3200">
                <a:solidFill>
                  <a:schemeClr val="tx1"/>
                </a:solidFill>
                <a:latin typeface="Arial" panose="020B0604020202020204" pitchFamily="34" charset="0"/>
              </a:defRPr>
            </a:lvl4pPr>
            <a:lvl5pPr marL="2057400" indent="-228600" algn="l">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eaLnBrk="1" hangingPunct="1">
              <a:buFontTx/>
              <a:buNone/>
              <a:defRPr/>
            </a:pPr>
            <a:r>
              <a:rPr lang="en-US" altLang="en-US" sz="1800" b="1">
                <a:solidFill>
                  <a:schemeClr val="accent2"/>
                </a:solidFill>
                <a:effectLst>
                  <a:outerShdw blurRad="38100" dist="38100" dir="2700000" algn="tl">
                    <a:srgbClr val="C0C0C0"/>
                  </a:outerShdw>
                </a:effectLst>
              </a:rPr>
              <a:t>DOSAGE</a:t>
            </a:r>
          </a:p>
          <a:p>
            <a:pPr eaLnBrk="1" hangingPunct="1">
              <a:buFontTx/>
              <a:buNone/>
              <a:defRPr/>
            </a:pPr>
            <a:r>
              <a:rPr lang="en-US" altLang="en-US" sz="1700"/>
              <a:t>	Typical dosing information is indicated.  However, it needs to be emphasized that depending on plant origin and preparation, the vendor, shipping and storage conditions, purity and age of preparation, the information may be meaningless.  This holds true unless there is an indication of standardization, which is largely non-existent and unregulated.</a:t>
            </a:r>
          </a:p>
          <a:p>
            <a:pPr eaLnBrk="1" hangingPunct="1">
              <a:lnSpc>
                <a:spcPct val="50000"/>
              </a:lnSpc>
              <a:buFontTx/>
              <a:buNone/>
              <a:defRPr/>
            </a:pPr>
            <a:endParaRPr lang="en-US" altLang="en-US" sz="1700" b="1">
              <a:solidFill>
                <a:schemeClr val="accent2"/>
              </a:solidFill>
              <a:effectLst>
                <a:outerShdw blurRad="38100" dist="38100" dir="2700000" algn="tl">
                  <a:srgbClr val="C0C0C0"/>
                </a:outerShdw>
              </a:effectLst>
            </a:endParaRPr>
          </a:p>
          <a:p>
            <a:pPr eaLnBrk="1" hangingPunct="1">
              <a:buFontTx/>
              <a:buNone/>
              <a:defRPr/>
            </a:pPr>
            <a:r>
              <a:rPr lang="en-US" altLang="en-US" sz="1700" b="1">
                <a:solidFill>
                  <a:schemeClr val="accent2"/>
                </a:solidFill>
                <a:effectLst>
                  <a:outerShdw blurRad="38100" dist="38100" dir="2700000" algn="tl">
                    <a:srgbClr val="C0C0C0"/>
                  </a:outerShdw>
                </a:effectLst>
              </a:rPr>
              <a:t>ADVERSE EFFECTS, PRECAUTIONS and INTERACTIONS</a:t>
            </a:r>
          </a:p>
          <a:p>
            <a:pPr eaLnBrk="1" hangingPunct="1">
              <a:buFontTx/>
              <a:buNone/>
              <a:defRPr/>
            </a:pPr>
            <a:r>
              <a:rPr lang="en-US" altLang="en-US" sz="1700" b="1">
                <a:solidFill>
                  <a:schemeClr val="accent2"/>
                </a:solidFill>
                <a:effectLst>
                  <a:outerShdw blurRad="38100" dist="38100" dir="2700000" algn="tl">
                    <a:srgbClr val="C0C0C0"/>
                  </a:outerShdw>
                </a:effectLst>
              </a:rPr>
              <a:t>	</a:t>
            </a:r>
            <a:r>
              <a:rPr lang="en-US" altLang="en-US" sz="1700"/>
              <a:t>For the physician advising patients, this section is most likely of greatest importance.  Only major adverse reactions occurring with greater than placebo frequency, those likely to change a clinical diagnosis, or those leading to potentially harmful outcomes are listed.  The information in this section has to be considered incomplete, since reliable information from large, well-controlled clinical trials is for the most part nonexistent.  Given the complex nature of these products, it is often impossible to decide which of the many chemical components is responsible for the untoward and unwanted effects.</a:t>
            </a:r>
            <a:endParaRPr lang="en-US" altLang="en-US" sz="1700" b="1">
              <a:solidFill>
                <a:schemeClr val="accent2"/>
              </a:solidFill>
              <a:effectLst>
                <a:outerShdw blurRad="38100" dist="38100" dir="2700000" algn="tl">
                  <a:srgbClr val="C0C0C0"/>
                </a:outerShdw>
              </a:effectLst>
            </a:endParaRPr>
          </a:p>
        </p:txBody>
      </p:sp>
      <p:grpSp>
        <p:nvGrpSpPr>
          <p:cNvPr id="328707" name="Group 31">
            <a:extLst>
              <a:ext uri="{FF2B5EF4-FFF2-40B4-BE49-F238E27FC236}">
                <a16:creationId xmlns:a16="http://schemas.microsoft.com/office/drawing/2014/main" id="{4CABA8D8-6DA9-B32D-1958-2F09C970C45A}"/>
              </a:ext>
            </a:extLst>
          </p:cNvPr>
          <p:cNvGrpSpPr>
            <a:grpSpLocks/>
          </p:cNvGrpSpPr>
          <p:nvPr/>
        </p:nvGrpSpPr>
        <p:grpSpPr bwMode="auto">
          <a:xfrm>
            <a:off x="4191000" y="6477000"/>
            <a:ext cx="1524000" cy="228600"/>
            <a:chOff x="2400" y="4080"/>
            <a:chExt cx="960" cy="144"/>
          </a:xfrm>
        </p:grpSpPr>
        <p:grpSp>
          <p:nvGrpSpPr>
            <p:cNvPr id="328708" name="Group 32">
              <a:extLst>
                <a:ext uri="{FF2B5EF4-FFF2-40B4-BE49-F238E27FC236}">
                  <a16:creationId xmlns:a16="http://schemas.microsoft.com/office/drawing/2014/main" id="{9C03D09D-FA55-8352-C6E2-C4A9D6BA4671}"/>
                </a:ext>
              </a:extLst>
            </p:cNvPr>
            <p:cNvGrpSpPr>
              <a:grpSpLocks/>
            </p:cNvGrpSpPr>
            <p:nvPr/>
          </p:nvGrpSpPr>
          <p:grpSpPr bwMode="auto">
            <a:xfrm>
              <a:off x="2400" y="4080"/>
              <a:ext cx="240" cy="144"/>
              <a:chOff x="2928" y="2688"/>
              <a:chExt cx="240" cy="144"/>
            </a:xfrm>
          </p:grpSpPr>
          <p:sp>
            <p:nvSpPr>
              <p:cNvPr id="328715" name="AutoShape 33">
                <a:hlinkClick r:id="" action="ppaction://hlinkshowjump?jump=previousslide" highlightClick="1"/>
                <a:extLst>
                  <a:ext uri="{FF2B5EF4-FFF2-40B4-BE49-F238E27FC236}">
                    <a16:creationId xmlns:a16="http://schemas.microsoft.com/office/drawing/2014/main" id="{10C7409E-0A20-0183-67EA-9F9ACEE6C393}"/>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3634" name="AutoShape 34">
                <a:hlinkClick r:id="" action="ppaction://hlinkshowjump?jump=previousslide"/>
                <a:extLst>
                  <a:ext uri="{FF2B5EF4-FFF2-40B4-BE49-F238E27FC236}">
                    <a16:creationId xmlns:a16="http://schemas.microsoft.com/office/drawing/2014/main" id="{68732BBF-8B11-9F76-CA4D-13D4253FCBA0}"/>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8709" name="Group 35">
              <a:extLst>
                <a:ext uri="{FF2B5EF4-FFF2-40B4-BE49-F238E27FC236}">
                  <a16:creationId xmlns:a16="http://schemas.microsoft.com/office/drawing/2014/main" id="{1D7C030E-DB22-7BFC-DE70-F2BB992F0344}"/>
                </a:ext>
              </a:extLst>
            </p:cNvPr>
            <p:cNvGrpSpPr>
              <a:grpSpLocks/>
            </p:cNvGrpSpPr>
            <p:nvPr/>
          </p:nvGrpSpPr>
          <p:grpSpPr bwMode="auto">
            <a:xfrm>
              <a:off x="3120" y="4080"/>
              <a:ext cx="240" cy="144"/>
              <a:chOff x="3552" y="2688"/>
              <a:chExt cx="240" cy="144"/>
            </a:xfrm>
          </p:grpSpPr>
          <p:sp>
            <p:nvSpPr>
              <p:cNvPr id="328713" name="AutoShape 36">
                <a:hlinkClick r:id="" action="ppaction://hlinkshowjump?jump=nextslide" highlightClick="1"/>
                <a:extLst>
                  <a:ext uri="{FF2B5EF4-FFF2-40B4-BE49-F238E27FC236}">
                    <a16:creationId xmlns:a16="http://schemas.microsoft.com/office/drawing/2014/main" id="{13717276-28EC-960E-4459-F13E2BA256C6}"/>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3637" name="AutoShape 37">
                <a:hlinkClick r:id="" action="ppaction://hlinkshowjump?jump=nextslide"/>
                <a:extLst>
                  <a:ext uri="{FF2B5EF4-FFF2-40B4-BE49-F238E27FC236}">
                    <a16:creationId xmlns:a16="http://schemas.microsoft.com/office/drawing/2014/main" id="{2F357CF5-E58C-1D01-31D7-0FD52295F86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8710" name="Group 38">
              <a:extLst>
                <a:ext uri="{FF2B5EF4-FFF2-40B4-BE49-F238E27FC236}">
                  <a16:creationId xmlns:a16="http://schemas.microsoft.com/office/drawing/2014/main" id="{468ED8D4-BBB2-D43E-53C4-C12EF69880B4}"/>
                </a:ext>
              </a:extLst>
            </p:cNvPr>
            <p:cNvGrpSpPr>
              <a:grpSpLocks/>
            </p:cNvGrpSpPr>
            <p:nvPr/>
          </p:nvGrpSpPr>
          <p:grpSpPr bwMode="auto">
            <a:xfrm>
              <a:off x="2736" y="4080"/>
              <a:ext cx="288" cy="144"/>
              <a:chOff x="2400" y="4032"/>
              <a:chExt cx="240" cy="144"/>
            </a:xfrm>
          </p:grpSpPr>
          <p:sp>
            <p:nvSpPr>
              <p:cNvPr id="153639" name="AutoShape 39">
                <a:hlinkClick r:id="" action="ppaction://hlinkshowjump?jump=lastslideviewed" highlightClick="1"/>
                <a:extLst>
                  <a:ext uri="{FF2B5EF4-FFF2-40B4-BE49-F238E27FC236}">
                    <a16:creationId xmlns:a16="http://schemas.microsoft.com/office/drawing/2014/main" id="{AB1C0AE0-669A-8B26-C0BF-3B7771530EEF}"/>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53640" name="AutoShape 40">
                <a:hlinkClick r:id="" action="ppaction://hlinkshowjump?jump=lastslideviewed"/>
                <a:extLst>
                  <a:ext uri="{FF2B5EF4-FFF2-40B4-BE49-F238E27FC236}">
                    <a16:creationId xmlns:a16="http://schemas.microsoft.com/office/drawing/2014/main" id="{B039FDE8-F0EC-FB31-5335-3196C93CE5EF}"/>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3">
            <a:extLst>
              <a:ext uri="{FF2B5EF4-FFF2-40B4-BE49-F238E27FC236}">
                <a16:creationId xmlns:a16="http://schemas.microsoft.com/office/drawing/2014/main" id="{B240F9AD-DC23-2B8D-585E-AE7C388DE2A9}"/>
              </a:ext>
            </a:extLst>
          </p:cNvPr>
          <p:cNvSpPr>
            <a:spLocks noGrp="1" noChangeArrowheads="1"/>
          </p:cNvSpPr>
          <p:nvPr>
            <p:ph type="body" idx="1"/>
          </p:nvPr>
        </p:nvSpPr>
        <p:spPr>
          <a:xfrm>
            <a:off x="2362200" y="1219200"/>
            <a:ext cx="6400800" cy="5486400"/>
          </a:xfrm>
        </p:spPr>
        <p:txBody>
          <a:bodyPr/>
          <a:lstStyle/>
          <a:p>
            <a:pPr eaLnBrk="1" hangingPunct="1">
              <a:buFontTx/>
              <a:buNone/>
            </a:pPr>
            <a:r>
              <a:rPr lang="en-US" altLang="en-US" sz="2000"/>
              <a:t>	The CAM treatment must occur before the “cure” by a period of time consistent with the proposed biologic mechanism.  In other words, the cause must precede the effect.</a:t>
            </a:r>
          </a:p>
          <a:p>
            <a:pPr eaLnBrk="1" hangingPunct="1">
              <a:buFontTx/>
              <a:buNone/>
            </a:pPr>
            <a:endParaRPr lang="en-US" altLang="en-US" sz="2000"/>
          </a:p>
          <a:p>
            <a:pPr eaLnBrk="1" hangingPunct="1">
              <a:buFontTx/>
              <a:buNone/>
            </a:pPr>
            <a:endParaRPr lang="en-US" altLang="en-US" sz="2000"/>
          </a:p>
          <a:p>
            <a:pPr eaLnBrk="1" hangingPunct="1">
              <a:lnSpc>
                <a:spcPct val="50000"/>
              </a:lnSpc>
              <a:buFontTx/>
              <a:buNone/>
            </a:pPr>
            <a:r>
              <a:rPr lang="en-US" altLang="en-US" sz="2000"/>
              <a:t>	</a:t>
            </a:r>
          </a:p>
          <a:p>
            <a:pPr eaLnBrk="1" hangingPunct="1">
              <a:buFontTx/>
              <a:buNone/>
            </a:pPr>
            <a:r>
              <a:rPr lang="en-US" altLang="en-US" sz="2000"/>
              <a:t>	The cause and effect relationship is strengthened if there is a known or postulated biologic mechanism by which the CAM treatment might reasonably alter the course of disease.  There is always the possibility that biologic mechanisms not currently understood are responsible, but treatments that contradict well-established principles of biology, chemistry, or physics should be viewed with suspicion.</a:t>
            </a:r>
          </a:p>
        </p:txBody>
      </p:sp>
      <p:sp>
        <p:nvSpPr>
          <p:cNvPr id="54294" name="Text Box 22">
            <a:extLst>
              <a:ext uri="{FF2B5EF4-FFF2-40B4-BE49-F238E27FC236}">
                <a16:creationId xmlns:a16="http://schemas.microsoft.com/office/drawing/2014/main" id="{F51C185F-ECC3-952D-0FC5-4EFCB3B45140}"/>
              </a:ext>
            </a:extLst>
          </p:cNvPr>
          <p:cNvSpPr txBox="1">
            <a:spLocks noChangeArrowheads="1"/>
          </p:cNvSpPr>
          <p:nvPr/>
        </p:nvSpPr>
        <p:spPr bwMode="auto">
          <a:xfrm>
            <a:off x="2743200" y="381000"/>
            <a:ext cx="5486400" cy="5492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Temporality</a:t>
            </a:r>
          </a:p>
        </p:txBody>
      </p:sp>
      <p:sp>
        <p:nvSpPr>
          <p:cNvPr id="54295" name="Text Box 23">
            <a:extLst>
              <a:ext uri="{FF2B5EF4-FFF2-40B4-BE49-F238E27FC236}">
                <a16:creationId xmlns:a16="http://schemas.microsoft.com/office/drawing/2014/main" id="{F31D5CEC-903D-A799-89D8-30CE29DEF230}"/>
              </a:ext>
            </a:extLst>
          </p:cNvPr>
          <p:cNvSpPr txBox="1">
            <a:spLocks noChangeArrowheads="1"/>
          </p:cNvSpPr>
          <p:nvPr/>
        </p:nvSpPr>
        <p:spPr bwMode="auto">
          <a:xfrm>
            <a:off x="2743200" y="2819400"/>
            <a:ext cx="5486400" cy="5492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Biologic Plausibility</a:t>
            </a:r>
          </a:p>
        </p:txBody>
      </p:sp>
      <p:sp>
        <p:nvSpPr>
          <p:cNvPr id="54296" name="Text Box 24">
            <a:extLst>
              <a:ext uri="{FF2B5EF4-FFF2-40B4-BE49-F238E27FC236}">
                <a16:creationId xmlns:a16="http://schemas.microsoft.com/office/drawing/2014/main" id="{7C5480FC-3EBE-5E7D-D519-96138B0DB54C}"/>
              </a:ext>
            </a:extLst>
          </p:cNvPr>
          <p:cNvSpPr txBox="1">
            <a:spLocks noChangeArrowheads="1"/>
          </p:cNvSpPr>
          <p:nvPr/>
        </p:nvSpPr>
        <p:spPr bwMode="auto">
          <a:xfrm>
            <a:off x="7112000" y="0"/>
            <a:ext cx="2032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Criteria of Causation</a:t>
            </a: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9729" name="Picture 10">
            <a:extLst>
              <a:ext uri="{FF2B5EF4-FFF2-40B4-BE49-F238E27FC236}">
                <a16:creationId xmlns:a16="http://schemas.microsoft.com/office/drawing/2014/main" id="{83D74863-FB37-74E7-C03E-4117FF50638D}"/>
              </a:ext>
            </a:extLst>
          </p:cNvPr>
          <p:cNvPicPr>
            <a:picLocks noChangeAspect="1" noChangeArrowheads="1"/>
          </p:cNvPicPr>
          <p:nvPr/>
        </p:nvPicPr>
        <p:blipFill>
          <a:blip r:embed="rId2">
            <a:lum bright="46000" contrast="-58000"/>
            <a:extLst>
              <a:ext uri="{28A0092B-C50C-407E-A947-70E740481C1C}">
                <a14:useLocalDpi xmlns:a14="http://schemas.microsoft.com/office/drawing/2010/main" val="0"/>
              </a:ext>
            </a:extLst>
          </a:blip>
          <a:srcRect/>
          <a:stretch>
            <a:fillRect/>
          </a:stretch>
        </p:blipFill>
        <p:spPr bwMode="auto">
          <a:xfrm>
            <a:off x="2286000" y="0"/>
            <a:ext cx="6858000" cy="684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2763" name="Rectangle 11">
            <a:extLst>
              <a:ext uri="{FF2B5EF4-FFF2-40B4-BE49-F238E27FC236}">
                <a16:creationId xmlns:a16="http://schemas.microsoft.com/office/drawing/2014/main" id="{2B01DE8F-5D6C-2858-7E8F-6DD61DAD7501}"/>
              </a:ext>
            </a:extLst>
          </p:cNvPr>
          <p:cNvSpPr>
            <a:spLocks noChangeArrowheads="1"/>
          </p:cNvSpPr>
          <p:nvPr/>
        </p:nvSpPr>
        <p:spPr bwMode="auto">
          <a:xfrm>
            <a:off x="2057400" y="152400"/>
            <a:ext cx="68580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Bilberry</a:t>
            </a:r>
            <a:br>
              <a:rPr lang="en-US" altLang="en-US" sz="3600"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rPr>
              <a:t>Vaccinium myrtillus</a:t>
            </a:r>
          </a:p>
        </p:txBody>
      </p:sp>
      <p:sp>
        <p:nvSpPr>
          <p:cNvPr id="202764" name="Text Box 12">
            <a:extLst>
              <a:ext uri="{FF2B5EF4-FFF2-40B4-BE49-F238E27FC236}">
                <a16:creationId xmlns:a16="http://schemas.microsoft.com/office/drawing/2014/main" id="{80005174-5953-D1DE-9E0B-B37C5F3B22A1}"/>
              </a:ext>
            </a:extLst>
          </p:cNvPr>
          <p:cNvSpPr txBox="1">
            <a:spLocks noChangeArrowheads="1"/>
          </p:cNvSpPr>
          <p:nvPr/>
        </p:nvSpPr>
        <p:spPr bwMode="auto">
          <a:xfrm>
            <a:off x="2286000" y="1143000"/>
            <a:ext cx="6705600" cy="4552950"/>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sz="1800" b="1">
                <a:effectLst>
                  <a:outerShdw blurRad="38100" dist="38100" dir="2700000" algn="tl">
                    <a:srgbClr val="C0C0C0"/>
                  </a:outerShdw>
                </a:effectLst>
                <a:latin typeface="Arial" panose="020B0604020202020204" pitchFamily="34" charset="0"/>
              </a:rPr>
              <a:t>	</a:t>
            </a:r>
            <a:r>
              <a:rPr lang="en-US" altLang="en-US" i="1">
                <a:solidFill>
                  <a:schemeClr val="tx1"/>
                </a:solidFill>
                <a:latin typeface="Arial" panose="020B0604020202020204" pitchFamily="34" charset="0"/>
              </a:rPr>
              <a:t>Ericaceae</a:t>
            </a:r>
          </a:p>
          <a:p>
            <a:pPr eaLnBrk="1" hangingPunct="1">
              <a:defRPr/>
            </a:pPr>
            <a:endParaRPr lang="en-US" altLang="en-US">
              <a:solidFill>
                <a:schemeClr val="tx1"/>
              </a:solidFill>
              <a:latin typeface="Arial" panose="020B0604020202020204" pitchFamily="34" charset="0"/>
            </a:endParaRPr>
          </a:p>
          <a:p>
            <a:pPr eaLnBrk="1" hangingPunct="1">
              <a:defRPr/>
            </a:pPr>
            <a:r>
              <a:rPr lang="en-US" altLang="en-US" b="1">
                <a:effectLst>
                  <a:outerShdw blurRad="38100" dist="38100" dir="2700000" algn="tl">
                    <a:srgbClr val="C0C0C0"/>
                  </a:outerShdw>
                </a:effectLst>
                <a:latin typeface="Arial" panose="020B0604020202020204" pitchFamily="34" charset="0"/>
              </a:rPr>
              <a:t>OTHER NAMES</a:t>
            </a:r>
          </a:p>
          <a:p>
            <a:pPr lvl="1" eaLnBrk="1" hangingPunct="1">
              <a:defRPr/>
            </a:pPr>
            <a:r>
              <a:rPr lang="en-US" altLang="en-US">
                <a:solidFill>
                  <a:schemeClr val="tx1"/>
                </a:solidFill>
                <a:latin typeface="Arial" panose="020B0604020202020204" pitchFamily="34" charset="0"/>
              </a:rPr>
              <a:t>Black Whortles, Blueberry, Burren Myrtle, Dyeberry, Huckleberry, Trackleberry, Whortleberry, Wineberry</a:t>
            </a:r>
          </a:p>
          <a:p>
            <a:pPr eaLnBrk="1" hangingPunct="1">
              <a:defRPr/>
            </a:pPr>
            <a:endParaRPr lang="en-US" altLang="en-US">
              <a:solidFill>
                <a:schemeClr val="tx1"/>
              </a:solidFill>
              <a:latin typeface="Arial" panose="020B0604020202020204" pitchFamily="34" charset="0"/>
            </a:endParaRPr>
          </a:p>
          <a:p>
            <a:pPr eaLnBrk="1" hangingPunct="1">
              <a:defRPr/>
            </a:pPr>
            <a:r>
              <a:rPr lang="en-US" altLang="en-US">
                <a:solidFill>
                  <a:schemeClr val="tx1"/>
                </a:solidFill>
                <a:latin typeface="Arial" panose="020B0604020202020204" pitchFamily="34" charset="0"/>
              </a:rPr>
              <a:t>Bilberry, a low shrub and relative of the American blueberry, is found extensively in Europe.  It also grows in the Rocky Mountains and the western United States.  The leaves and dried ripe fruits are used for medicinal purposes.  </a:t>
            </a:r>
            <a:r>
              <a:rPr lang="en-US" altLang="en-US">
                <a:solidFill>
                  <a:schemeClr val="tx1"/>
                </a:solidFill>
                <a:latin typeface="Arial" panose="020B0604020202020204" pitchFamily="34" charset="0"/>
                <a:hlinkClick r:id="rId3" action="ppaction://hlinksldjump"/>
              </a:rPr>
              <a:t>Pictures</a:t>
            </a:r>
            <a:endParaRPr lang="en-US" altLang="en-US">
              <a:solidFill>
                <a:schemeClr val="tx1"/>
              </a:solidFill>
              <a:latin typeface="Arial" panose="020B0604020202020204" pitchFamily="34" charset="0"/>
            </a:endParaRPr>
          </a:p>
          <a:p>
            <a:pPr eaLnBrk="1" hangingPunct="1">
              <a:defRPr/>
            </a:pPr>
            <a:endParaRPr lang="en-US" altLang="en-US" b="1">
              <a:solidFill>
                <a:schemeClr val="tx1"/>
              </a:solidFill>
              <a:latin typeface="Arial" panose="020B0604020202020204" pitchFamily="34"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rPr>
              <a:t>CHEMISTRY</a:t>
            </a:r>
          </a:p>
          <a:p>
            <a:pPr lvl="1" eaLnBrk="1" hangingPunct="1">
              <a:defRPr/>
            </a:pPr>
            <a:r>
              <a:rPr lang="en-US" altLang="en-US">
                <a:solidFill>
                  <a:schemeClr val="tx1"/>
                </a:solidFill>
                <a:latin typeface="Arial" panose="020B0604020202020204" pitchFamily="34" charset="0"/>
              </a:rPr>
              <a:t>Leaves contain flavenoids, (e.g. avicularin, hyperoside, isoquercitrine, meratrine, astragaline) iridoid monoterpenes, chlorogenic acid, phenolic acids and quinolizidine alkaloids.  Fruits contain fruit acids, tannins anthocynoides (delphinidine-3-O-arabinoside, -galactoside, -glucoside, cyanidine, petunidine, peonidine, malvidine), flavenoids, iridoids and pectins.  </a:t>
            </a:r>
            <a:r>
              <a:rPr lang="en-US" altLang="en-US">
                <a:solidFill>
                  <a:schemeClr val="tx1"/>
                </a:solidFill>
                <a:latin typeface="Arial" panose="020B0604020202020204" pitchFamily="34" charset="0"/>
                <a:hlinkClick r:id="rId4" action="ppaction://hlinksldjump"/>
              </a:rPr>
              <a:t>Structures</a:t>
            </a:r>
            <a:endParaRPr lang="en-US" altLang="en-US">
              <a:solidFill>
                <a:schemeClr val="tx1"/>
              </a:solidFill>
              <a:latin typeface="Arial" panose="020B0604020202020204" pitchFamily="34" charset="0"/>
            </a:endParaRPr>
          </a:p>
        </p:txBody>
      </p:sp>
      <p:sp>
        <p:nvSpPr>
          <p:cNvPr id="329732" name="Text Box 35">
            <a:extLst>
              <a:ext uri="{FF2B5EF4-FFF2-40B4-BE49-F238E27FC236}">
                <a16:creationId xmlns:a16="http://schemas.microsoft.com/office/drawing/2014/main" id="{CC82EA47-1C38-1D2C-7A63-24B306F71E74}"/>
              </a:ext>
            </a:extLst>
          </p:cNvPr>
          <p:cNvSpPr txBox="1">
            <a:spLocks noChangeArrowheads="1"/>
          </p:cNvSpPr>
          <p:nvPr/>
        </p:nvSpPr>
        <p:spPr bwMode="auto">
          <a:xfrm>
            <a:off x="7626350" y="6477000"/>
            <a:ext cx="15176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Bilberry References</a:t>
            </a:r>
            <a:endParaRPr lang="en-US" altLang="en-US" sz="1200"/>
          </a:p>
        </p:txBody>
      </p:sp>
      <p:grpSp>
        <p:nvGrpSpPr>
          <p:cNvPr id="329733" name="Group 53">
            <a:extLst>
              <a:ext uri="{FF2B5EF4-FFF2-40B4-BE49-F238E27FC236}">
                <a16:creationId xmlns:a16="http://schemas.microsoft.com/office/drawing/2014/main" id="{34BB8E17-8C68-292A-8A4F-EADE2FBE2DF1}"/>
              </a:ext>
            </a:extLst>
          </p:cNvPr>
          <p:cNvGrpSpPr>
            <a:grpSpLocks/>
          </p:cNvGrpSpPr>
          <p:nvPr/>
        </p:nvGrpSpPr>
        <p:grpSpPr bwMode="auto">
          <a:xfrm>
            <a:off x="4191000" y="6477000"/>
            <a:ext cx="1524000" cy="228600"/>
            <a:chOff x="2400" y="4080"/>
            <a:chExt cx="960" cy="144"/>
          </a:xfrm>
        </p:grpSpPr>
        <p:grpSp>
          <p:nvGrpSpPr>
            <p:cNvPr id="329734" name="Group 54">
              <a:extLst>
                <a:ext uri="{FF2B5EF4-FFF2-40B4-BE49-F238E27FC236}">
                  <a16:creationId xmlns:a16="http://schemas.microsoft.com/office/drawing/2014/main" id="{1D0729A9-AD19-2BF9-0F3A-1BB4BA69F913}"/>
                </a:ext>
              </a:extLst>
            </p:cNvPr>
            <p:cNvGrpSpPr>
              <a:grpSpLocks/>
            </p:cNvGrpSpPr>
            <p:nvPr/>
          </p:nvGrpSpPr>
          <p:grpSpPr bwMode="auto">
            <a:xfrm>
              <a:off x="2400" y="4080"/>
              <a:ext cx="240" cy="144"/>
              <a:chOff x="2928" y="2688"/>
              <a:chExt cx="240" cy="144"/>
            </a:xfrm>
          </p:grpSpPr>
          <p:sp>
            <p:nvSpPr>
              <p:cNvPr id="329741" name="AutoShape 55">
                <a:hlinkClick r:id="" action="ppaction://hlinkshowjump?jump=previousslide" highlightClick="1"/>
                <a:extLst>
                  <a:ext uri="{FF2B5EF4-FFF2-40B4-BE49-F238E27FC236}">
                    <a16:creationId xmlns:a16="http://schemas.microsoft.com/office/drawing/2014/main" id="{B1EE6C05-EF8F-F4C8-64C7-9ADC5A71932A}"/>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02808" name="AutoShape 56">
                <a:hlinkClick r:id="" action="ppaction://hlinkshowjump?jump=previousslide"/>
                <a:extLst>
                  <a:ext uri="{FF2B5EF4-FFF2-40B4-BE49-F238E27FC236}">
                    <a16:creationId xmlns:a16="http://schemas.microsoft.com/office/drawing/2014/main" id="{CBD9AB87-6426-932E-BE24-E70A34FC8E77}"/>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9735" name="Group 57">
              <a:extLst>
                <a:ext uri="{FF2B5EF4-FFF2-40B4-BE49-F238E27FC236}">
                  <a16:creationId xmlns:a16="http://schemas.microsoft.com/office/drawing/2014/main" id="{F8B21756-49C8-537B-04A8-862D19D8701C}"/>
                </a:ext>
              </a:extLst>
            </p:cNvPr>
            <p:cNvGrpSpPr>
              <a:grpSpLocks/>
            </p:cNvGrpSpPr>
            <p:nvPr/>
          </p:nvGrpSpPr>
          <p:grpSpPr bwMode="auto">
            <a:xfrm>
              <a:off x="3120" y="4080"/>
              <a:ext cx="240" cy="144"/>
              <a:chOff x="3552" y="2688"/>
              <a:chExt cx="240" cy="144"/>
            </a:xfrm>
          </p:grpSpPr>
          <p:sp>
            <p:nvSpPr>
              <p:cNvPr id="329739" name="AutoShape 58">
                <a:hlinkClick r:id="" action="ppaction://hlinkshowjump?jump=nextslide" highlightClick="1"/>
                <a:extLst>
                  <a:ext uri="{FF2B5EF4-FFF2-40B4-BE49-F238E27FC236}">
                    <a16:creationId xmlns:a16="http://schemas.microsoft.com/office/drawing/2014/main" id="{1E42261B-5E11-569B-FEA1-104653033415}"/>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02811" name="AutoShape 59">
                <a:hlinkClick r:id="" action="ppaction://hlinkshowjump?jump=nextslide"/>
                <a:extLst>
                  <a:ext uri="{FF2B5EF4-FFF2-40B4-BE49-F238E27FC236}">
                    <a16:creationId xmlns:a16="http://schemas.microsoft.com/office/drawing/2014/main" id="{92A19AED-FB3A-0162-A4F3-BFD8B5DF33A6}"/>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29736" name="Group 60">
              <a:extLst>
                <a:ext uri="{FF2B5EF4-FFF2-40B4-BE49-F238E27FC236}">
                  <a16:creationId xmlns:a16="http://schemas.microsoft.com/office/drawing/2014/main" id="{A86F2394-3843-4B70-48FC-297B1E57DE61}"/>
                </a:ext>
              </a:extLst>
            </p:cNvPr>
            <p:cNvGrpSpPr>
              <a:grpSpLocks/>
            </p:cNvGrpSpPr>
            <p:nvPr/>
          </p:nvGrpSpPr>
          <p:grpSpPr bwMode="auto">
            <a:xfrm>
              <a:off x="2736" y="4080"/>
              <a:ext cx="288" cy="144"/>
              <a:chOff x="2400" y="4032"/>
              <a:chExt cx="240" cy="144"/>
            </a:xfrm>
          </p:grpSpPr>
          <p:sp>
            <p:nvSpPr>
              <p:cNvPr id="202813" name="AutoShape 61">
                <a:hlinkClick r:id="" action="ppaction://hlinkshowjump?jump=lastslideviewed" highlightClick="1"/>
                <a:extLst>
                  <a:ext uri="{FF2B5EF4-FFF2-40B4-BE49-F238E27FC236}">
                    <a16:creationId xmlns:a16="http://schemas.microsoft.com/office/drawing/2014/main" id="{F133BE42-EC3A-8EFB-A47B-0BFDA5C99F8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02814" name="AutoShape 62">
                <a:hlinkClick r:id="" action="ppaction://hlinkshowjump?jump=lastslideviewed"/>
                <a:extLst>
                  <a:ext uri="{FF2B5EF4-FFF2-40B4-BE49-F238E27FC236}">
                    <a16:creationId xmlns:a16="http://schemas.microsoft.com/office/drawing/2014/main" id="{57EA4F0E-8068-99E3-5D8A-A5E2AA64657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0753" name="Picture 26">
            <a:extLst>
              <a:ext uri="{FF2B5EF4-FFF2-40B4-BE49-F238E27FC236}">
                <a16:creationId xmlns:a16="http://schemas.microsoft.com/office/drawing/2014/main" id="{4DA2FA82-73D1-4CFA-7B96-E90DE238F754}"/>
              </a:ext>
            </a:extLst>
          </p:cNvPr>
          <p:cNvPicPr>
            <a:picLocks noChangeAspect="1" noChangeArrowheads="1"/>
          </p:cNvPicPr>
          <p:nvPr/>
        </p:nvPicPr>
        <p:blipFill>
          <a:blip r:embed="rId2">
            <a:lum bright="46000" contrast="-58000"/>
            <a:extLst>
              <a:ext uri="{28A0092B-C50C-407E-A947-70E740481C1C}">
                <a14:useLocalDpi xmlns:a14="http://schemas.microsoft.com/office/drawing/2010/main" val="0"/>
              </a:ext>
            </a:extLst>
          </a:blip>
          <a:srcRect/>
          <a:stretch>
            <a:fillRect/>
          </a:stretch>
        </p:blipFill>
        <p:spPr bwMode="auto">
          <a:xfrm>
            <a:off x="2286000" y="0"/>
            <a:ext cx="6858000" cy="684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5942" name="Text Box 6">
            <a:extLst>
              <a:ext uri="{FF2B5EF4-FFF2-40B4-BE49-F238E27FC236}">
                <a16:creationId xmlns:a16="http://schemas.microsoft.com/office/drawing/2014/main" id="{C37575A7-EE18-6C1A-22DF-DF0EE845E4C5}"/>
              </a:ext>
            </a:extLst>
          </p:cNvPr>
          <p:cNvSpPr txBox="1">
            <a:spLocks noChangeArrowheads="1"/>
          </p:cNvSpPr>
          <p:nvPr/>
        </p:nvSpPr>
        <p:spPr bwMode="auto">
          <a:xfrm>
            <a:off x="2286000" y="381000"/>
            <a:ext cx="6858000" cy="606425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rPr>
              <a:t>MECHANISM of ACTION</a:t>
            </a:r>
          </a:p>
          <a:p>
            <a:pPr lvl="1" eaLnBrk="1" hangingPunct="1">
              <a:defRPr/>
            </a:pPr>
            <a:r>
              <a:rPr lang="en-US" altLang="en-US">
                <a:solidFill>
                  <a:schemeClr val="tx1"/>
                </a:solidFill>
                <a:latin typeface="Arial" panose="020B0604020202020204" pitchFamily="34" charset="0"/>
              </a:rPr>
              <a:t>Bilberry is an astringent and has anti-diarrheal and wound-healing effects due to the catechin tannin content.  Limited data suggest that bilberry is anti-exudative, vessel-protective, inhibits platelet aggregation and that anthocyanosides are collagen stabilizers which protects against ischemia reperfusion injury and may be helpful in diabetic retinopathy.  Bilberry leaf is also anti-viral and lipid-lowering in animal studies.</a:t>
            </a:r>
          </a:p>
          <a:p>
            <a:pPr eaLnBrk="1" hangingPunct="1">
              <a:defRPr/>
            </a:pPr>
            <a:endParaRPr lang="en-US" altLang="en-US" b="1">
              <a:solidFill>
                <a:schemeClr val="tx1"/>
              </a:solidFill>
              <a:latin typeface="Arial" panose="020B0604020202020204" pitchFamily="34"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rPr>
              <a:t>USES</a:t>
            </a:r>
          </a:p>
          <a:p>
            <a:pPr lvl="1" eaLnBrk="1" hangingPunct="1">
              <a:defRPr/>
            </a:pPr>
            <a:r>
              <a:rPr lang="en-US" altLang="en-US">
                <a:solidFill>
                  <a:schemeClr val="tx1"/>
                </a:solidFill>
                <a:latin typeface="Arial" panose="020B0604020202020204" pitchFamily="34" charset="0"/>
              </a:rPr>
              <a:t>Bilberry leaf has been used unproven in the prevention and treatment of diabetes mellitus, various GI and kidney ailments, gout, arthritis and dermatitis.  The dried fruit is used internally for acute, non-specific diarrhea and externally for the inflammation of mucous membranes in the mouth and throat.  </a:t>
            </a:r>
            <a:endParaRPr lang="en-US" altLang="en-US" b="1">
              <a:solidFill>
                <a:schemeClr val="tx1"/>
              </a:solidFill>
              <a:latin typeface="Arial" panose="020B0604020202020204" pitchFamily="34" charset="0"/>
            </a:endParaRPr>
          </a:p>
          <a:p>
            <a:pPr eaLnBrk="1" hangingPunct="1">
              <a:defRPr/>
            </a:pPr>
            <a:endParaRPr lang="en-US" altLang="en-US" b="1">
              <a:solidFill>
                <a:schemeClr val="tx1"/>
              </a:solidFill>
              <a:latin typeface="Arial" panose="020B0604020202020204" pitchFamily="34" charset="0"/>
            </a:endParaRPr>
          </a:p>
          <a:p>
            <a:pPr eaLnBrk="1" hangingPunct="1">
              <a:defRPr/>
            </a:pPr>
            <a:r>
              <a:rPr lang="en-US" altLang="en-US" sz="1700" b="1">
                <a:effectLst>
                  <a:outerShdw blurRad="38100" dist="38100" dir="2700000" algn="tl">
                    <a:srgbClr val="C0C0C0"/>
                  </a:outerShdw>
                </a:effectLst>
                <a:latin typeface="Arial" panose="020B0604020202020204" pitchFamily="34" charset="0"/>
              </a:rPr>
              <a:t>ADVERSE EFFECTS, PRECAUTIONS and DRUG INTERACTIONS</a:t>
            </a:r>
          </a:p>
          <a:p>
            <a:pPr lvl="1" eaLnBrk="1" hangingPunct="1">
              <a:defRPr/>
            </a:pPr>
            <a:r>
              <a:rPr lang="en-US" altLang="en-US">
                <a:solidFill>
                  <a:schemeClr val="tx1"/>
                </a:solidFill>
                <a:latin typeface="Arial" panose="020B0604020202020204" pitchFamily="34" charset="0"/>
              </a:rPr>
              <a:t>Because of its platelet inhibiting actions, Bilberry may potentiate anticoagulants.</a:t>
            </a:r>
            <a:endParaRPr lang="en-US" altLang="en-US" b="1">
              <a:solidFill>
                <a:schemeClr val="tx1"/>
              </a:solidFill>
              <a:latin typeface="Arial" panose="020B0604020202020204" pitchFamily="34" charset="0"/>
            </a:endParaRPr>
          </a:p>
          <a:p>
            <a:pPr eaLnBrk="1" hangingPunct="1">
              <a:defRPr/>
            </a:pPr>
            <a:endParaRPr lang="en-US" altLang="en-US" b="1">
              <a:solidFill>
                <a:schemeClr val="tx1"/>
              </a:solidFill>
              <a:latin typeface="Arial" panose="020B0604020202020204" pitchFamily="34"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rPr>
              <a:t>DOSAGE</a:t>
            </a:r>
          </a:p>
          <a:p>
            <a:pPr lvl="1" eaLnBrk="1" hangingPunct="1">
              <a:defRPr/>
            </a:pPr>
            <a:r>
              <a:rPr lang="en-US" altLang="en-US">
                <a:solidFill>
                  <a:schemeClr val="tx1"/>
                </a:solidFill>
                <a:latin typeface="Arial" panose="020B0604020202020204" pitchFamily="34" charset="0"/>
              </a:rPr>
              <a:t>Tablets and capsules standardized to 36% anthocyanosides, 60 to 160 mg three times daily.  Tea from 1 to 2 teaspoons of finely cut leaf.</a:t>
            </a:r>
          </a:p>
        </p:txBody>
      </p:sp>
      <p:sp>
        <p:nvSpPr>
          <p:cNvPr id="295943" name="Text Box 7">
            <a:extLst>
              <a:ext uri="{FF2B5EF4-FFF2-40B4-BE49-F238E27FC236}">
                <a16:creationId xmlns:a16="http://schemas.microsoft.com/office/drawing/2014/main" id="{FF2D1499-3E42-500C-C25E-ACA523F0B0C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Bilberry</a:t>
            </a:r>
          </a:p>
        </p:txBody>
      </p:sp>
      <p:grpSp>
        <p:nvGrpSpPr>
          <p:cNvPr id="330756" name="Group 41">
            <a:extLst>
              <a:ext uri="{FF2B5EF4-FFF2-40B4-BE49-F238E27FC236}">
                <a16:creationId xmlns:a16="http://schemas.microsoft.com/office/drawing/2014/main" id="{81C4689C-47B1-EB58-1493-296406DFF348}"/>
              </a:ext>
            </a:extLst>
          </p:cNvPr>
          <p:cNvGrpSpPr>
            <a:grpSpLocks/>
          </p:cNvGrpSpPr>
          <p:nvPr/>
        </p:nvGrpSpPr>
        <p:grpSpPr bwMode="auto">
          <a:xfrm>
            <a:off x="4191000" y="6477000"/>
            <a:ext cx="1524000" cy="228600"/>
            <a:chOff x="2400" y="4080"/>
            <a:chExt cx="960" cy="144"/>
          </a:xfrm>
        </p:grpSpPr>
        <p:grpSp>
          <p:nvGrpSpPr>
            <p:cNvPr id="330758" name="Group 42">
              <a:extLst>
                <a:ext uri="{FF2B5EF4-FFF2-40B4-BE49-F238E27FC236}">
                  <a16:creationId xmlns:a16="http://schemas.microsoft.com/office/drawing/2014/main" id="{36951C48-D5E3-502E-403A-A21255A402C4}"/>
                </a:ext>
              </a:extLst>
            </p:cNvPr>
            <p:cNvGrpSpPr>
              <a:grpSpLocks/>
            </p:cNvGrpSpPr>
            <p:nvPr/>
          </p:nvGrpSpPr>
          <p:grpSpPr bwMode="auto">
            <a:xfrm>
              <a:off x="2400" y="4080"/>
              <a:ext cx="240" cy="144"/>
              <a:chOff x="2928" y="2688"/>
              <a:chExt cx="240" cy="144"/>
            </a:xfrm>
          </p:grpSpPr>
          <p:sp>
            <p:nvSpPr>
              <p:cNvPr id="330765" name="AutoShape 43">
                <a:hlinkClick r:id="" action="ppaction://hlinkshowjump?jump=previousslide" highlightClick="1"/>
                <a:extLst>
                  <a:ext uri="{FF2B5EF4-FFF2-40B4-BE49-F238E27FC236}">
                    <a16:creationId xmlns:a16="http://schemas.microsoft.com/office/drawing/2014/main" id="{3BF28A75-6C11-0F0D-1138-61E20DB7EDE2}"/>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5980" name="AutoShape 44">
                <a:hlinkClick r:id="" action="ppaction://hlinkshowjump?jump=previousslide"/>
                <a:extLst>
                  <a:ext uri="{FF2B5EF4-FFF2-40B4-BE49-F238E27FC236}">
                    <a16:creationId xmlns:a16="http://schemas.microsoft.com/office/drawing/2014/main" id="{D3156C04-42BC-D65E-3C9C-6AAAC00995E3}"/>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0759" name="Group 45">
              <a:extLst>
                <a:ext uri="{FF2B5EF4-FFF2-40B4-BE49-F238E27FC236}">
                  <a16:creationId xmlns:a16="http://schemas.microsoft.com/office/drawing/2014/main" id="{2F40E5B3-769A-055E-795B-A67D48E171AB}"/>
                </a:ext>
              </a:extLst>
            </p:cNvPr>
            <p:cNvGrpSpPr>
              <a:grpSpLocks/>
            </p:cNvGrpSpPr>
            <p:nvPr/>
          </p:nvGrpSpPr>
          <p:grpSpPr bwMode="auto">
            <a:xfrm>
              <a:off x="3120" y="4080"/>
              <a:ext cx="240" cy="144"/>
              <a:chOff x="3552" y="2688"/>
              <a:chExt cx="240" cy="144"/>
            </a:xfrm>
          </p:grpSpPr>
          <p:sp>
            <p:nvSpPr>
              <p:cNvPr id="330763" name="AutoShape 46">
                <a:hlinkClick r:id="" action="ppaction://hlinkshowjump?jump=nextslide" highlightClick="1"/>
                <a:extLst>
                  <a:ext uri="{FF2B5EF4-FFF2-40B4-BE49-F238E27FC236}">
                    <a16:creationId xmlns:a16="http://schemas.microsoft.com/office/drawing/2014/main" id="{F806AEEA-0D08-5AD4-1F1A-C6557D566508}"/>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5983" name="AutoShape 47">
                <a:hlinkClick r:id="rId3" action="ppaction://hlinksldjump"/>
                <a:extLst>
                  <a:ext uri="{FF2B5EF4-FFF2-40B4-BE49-F238E27FC236}">
                    <a16:creationId xmlns:a16="http://schemas.microsoft.com/office/drawing/2014/main" id="{DFC684F5-2723-CC71-BA7A-A38A3951B666}"/>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0760" name="Group 48">
              <a:extLst>
                <a:ext uri="{FF2B5EF4-FFF2-40B4-BE49-F238E27FC236}">
                  <a16:creationId xmlns:a16="http://schemas.microsoft.com/office/drawing/2014/main" id="{62C3C8BF-72E8-8DC5-0717-29F6857C5FC2}"/>
                </a:ext>
              </a:extLst>
            </p:cNvPr>
            <p:cNvGrpSpPr>
              <a:grpSpLocks/>
            </p:cNvGrpSpPr>
            <p:nvPr/>
          </p:nvGrpSpPr>
          <p:grpSpPr bwMode="auto">
            <a:xfrm>
              <a:off x="2736" y="4080"/>
              <a:ext cx="288" cy="144"/>
              <a:chOff x="2400" y="4032"/>
              <a:chExt cx="240" cy="144"/>
            </a:xfrm>
          </p:grpSpPr>
          <p:sp>
            <p:nvSpPr>
              <p:cNvPr id="295985" name="AutoShape 49">
                <a:hlinkClick r:id="" action="ppaction://hlinkshowjump?jump=lastslideviewed" highlightClick="1"/>
                <a:extLst>
                  <a:ext uri="{FF2B5EF4-FFF2-40B4-BE49-F238E27FC236}">
                    <a16:creationId xmlns:a16="http://schemas.microsoft.com/office/drawing/2014/main" id="{0AAC8EDC-90BB-CAE6-E29E-E6E04D4F6C7E}"/>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95986" name="AutoShape 50">
                <a:hlinkClick r:id="" action="ppaction://hlinkshowjump?jump=lastslideviewed"/>
                <a:extLst>
                  <a:ext uri="{FF2B5EF4-FFF2-40B4-BE49-F238E27FC236}">
                    <a16:creationId xmlns:a16="http://schemas.microsoft.com/office/drawing/2014/main" id="{EF95BEC7-3851-EAC6-9AB2-2CFAF9EC0CE1}"/>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30757" name="Text Box 52">
            <a:extLst>
              <a:ext uri="{FF2B5EF4-FFF2-40B4-BE49-F238E27FC236}">
                <a16:creationId xmlns:a16="http://schemas.microsoft.com/office/drawing/2014/main" id="{FE615BA4-D9D3-4CF4-AD79-10312ECE773D}"/>
              </a:ext>
            </a:extLst>
          </p:cNvPr>
          <p:cNvSpPr txBox="1">
            <a:spLocks noChangeArrowheads="1"/>
          </p:cNvSpPr>
          <p:nvPr/>
        </p:nvSpPr>
        <p:spPr bwMode="auto">
          <a:xfrm>
            <a:off x="7626350" y="6477000"/>
            <a:ext cx="15176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Bilberry References</a:t>
            </a:r>
            <a:endParaRPr lang="en-US" altLang="en-US" sz="120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203" name="Rectangle 11">
            <a:extLst>
              <a:ext uri="{FF2B5EF4-FFF2-40B4-BE49-F238E27FC236}">
                <a16:creationId xmlns:a16="http://schemas.microsoft.com/office/drawing/2014/main" id="{931F9ECB-6A9C-B309-776B-EEEB5BB4E15F}"/>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31778" name="Picture 20">
            <a:extLst>
              <a:ext uri="{FF2B5EF4-FFF2-40B4-BE49-F238E27FC236}">
                <a16:creationId xmlns:a16="http://schemas.microsoft.com/office/drawing/2014/main" id="{446AF43B-E1B8-010E-9B19-9108C6722BD2}"/>
              </a:ext>
            </a:extLst>
          </p:cNvPr>
          <p:cNvPicPr>
            <a:picLocks noChangeAspect="1" noChangeArrowheads="1"/>
          </p:cNvPicPr>
          <p:nvPr/>
        </p:nvPicPr>
        <p:blipFill>
          <a:blip r:embed="rId2">
            <a:lum bright="46000" contrast="-58000"/>
            <a:extLst>
              <a:ext uri="{28A0092B-C50C-407E-A947-70E740481C1C}">
                <a14:useLocalDpi xmlns:a14="http://schemas.microsoft.com/office/drawing/2010/main" val="0"/>
              </a:ext>
            </a:extLst>
          </a:blip>
          <a:srcRect/>
          <a:stretch>
            <a:fillRect/>
          </a:stretch>
        </p:blipFill>
        <p:spPr bwMode="auto">
          <a:xfrm>
            <a:off x="304800" y="0"/>
            <a:ext cx="8839200" cy="684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2196" name="Text Box 4">
            <a:extLst>
              <a:ext uri="{FF2B5EF4-FFF2-40B4-BE49-F238E27FC236}">
                <a16:creationId xmlns:a16="http://schemas.microsoft.com/office/drawing/2014/main" id="{06167C7B-DF78-590F-A58D-9351F065C7B5}"/>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Bilberry</a:t>
            </a:r>
          </a:p>
        </p:txBody>
      </p:sp>
      <p:pic>
        <p:nvPicPr>
          <p:cNvPr id="331780" name="Picture 16">
            <a:extLst>
              <a:ext uri="{FF2B5EF4-FFF2-40B4-BE49-F238E27FC236}">
                <a16:creationId xmlns:a16="http://schemas.microsoft.com/office/drawing/2014/main" id="{31F8040F-911C-4C0D-7A3D-2BBD90E84E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685800"/>
            <a:ext cx="3227388"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1781" name="Picture 17">
            <a:extLst>
              <a:ext uri="{FF2B5EF4-FFF2-40B4-BE49-F238E27FC236}">
                <a16:creationId xmlns:a16="http://schemas.microsoft.com/office/drawing/2014/main" id="{BAB4600A-F7D4-9B8D-2121-0DCB40DE0D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152400"/>
            <a:ext cx="2189163"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1782" name="Picture 18">
            <a:extLst>
              <a:ext uri="{FF2B5EF4-FFF2-40B4-BE49-F238E27FC236}">
                <a16:creationId xmlns:a16="http://schemas.microsoft.com/office/drawing/2014/main" id="{5F7C204A-64A8-C732-4B6A-276F1A5A17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3810000"/>
            <a:ext cx="45720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1783" name="Picture 19">
            <a:extLst>
              <a:ext uri="{FF2B5EF4-FFF2-40B4-BE49-F238E27FC236}">
                <a16:creationId xmlns:a16="http://schemas.microsoft.com/office/drawing/2014/main" id="{28E3D3EC-13D6-E80F-7478-627BA31F94A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1676400"/>
            <a:ext cx="25908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1784" name="Group 27">
            <a:extLst>
              <a:ext uri="{FF2B5EF4-FFF2-40B4-BE49-F238E27FC236}">
                <a16:creationId xmlns:a16="http://schemas.microsoft.com/office/drawing/2014/main" id="{F772923B-2F6E-CA74-0498-94BA9D79C271}"/>
              </a:ext>
            </a:extLst>
          </p:cNvPr>
          <p:cNvGrpSpPr>
            <a:grpSpLocks/>
          </p:cNvGrpSpPr>
          <p:nvPr/>
        </p:nvGrpSpPr>
        <p:grpSpPr bwMode="auto">
          <a:xfrm>
            <a:off x="4343400" y="6477000"/>
            <a:ext cx="457200" cy="228600"/>
            <a:chOff x="2400" y="4032"/>
            <a:chExt cx="240" cy="144"/>
          </a:xfrm>
        </p:grpSpPr>
        <p:sp>
          <p:nvSpPr>
            <p:cNvPr id="392220" name="AutoShape 28">
              <a:hlinkClick r:id="" action="ppaction://hlinkshowjump?jump=lastslideviewed" highlightClick="1"/>
              <a:extLst>
                <a:ext uri="{FF2B5EF4-FFF2-40B4-BE49-F238E27FC236}">
                  <a16:creationId xmlns:a16="http://schemas.microsoft.com/office/drawing/2014/main" id="{C0247777-3475-4B30-41E6-D9D2500BC438}"/>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92221" name="AutoShape 29">
              <a:hlinkClick r:id="" action="ppaction://hlinkshowjump?jump=lastslideviewed"/>
              <a:extLst>
                <a:ext uri="{FF2B5EF4-FFF2-40B4-BE49-F238E27FC236}">
                  <a16:creationId xmlns:a16="http://schemas.microsoft.com/office/drawing/2014/main" id="{1BDFDC94-7E68-7582-0CA8-5BF8C3D17E0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1785" name="Group 30">
            <a:extLst>
              <a:ext uri="{FF2B5EF4-FFF2-40B4-BE49-F238E27FC236}">
                <a16:creationId xmlns:a16="http://schemas.microsoft.com/office/drawing/2014/main" id="{F74E0CB7-D664-DAE7-3885-2403A60DB97C}"/>
              </a:ext>
            </a:extLst>
          </p:cNvPr>
          <p:cNvGrpSpPr>
            <a:grpSpLocks/>
          </p:cNvGrpSpPr>
          <p:nvPr/>
        </p:nvGrpSpPr>
        <p:grpSpPr bwMode="auto">
          <a:xfrm>
            <a:off x="-76200" y="0"/>
            <a:ext cx="2362200" cy="641350"/>
            <a:chOff x="96" y="76"/>
            <a:chExt cx="1488" cy="404"/>
          </a:xfrm>
        </p:grpSpPr>
        <p:sp>
          <p:nvSpPr>
            <p:cNvPr id="331786" name="Text Box 31">
              <a:extLst>
                <a:ext uri="{FF2B5EF4-FFF2-40B4-BE49-F238E27FC236}">
                  <a16:creationId xmlns:a16="http://schemas.microsoft.com/office/drawing/2014/main" id="{B2D23A16-8631-78E0-3E9D-671993190F39}"/>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392224" name="Text Box 32">
              <a:extLst>
                <a:ext uri="{FF2B5EF4-FFF2-40B4-BE49-F238E27FC236}">
                  <a16:creationId xmlns:a16="http://schemas.microsoft.com/office/drawing/2014/main" id="{BDDE42FD-4128-DFCC-B6F3-ACB83F39D37E}"/>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20" name="Rectangle 4">
            <a:extLst>
              <a:ext uri="{FF2B5EF4-FFF2-40B4-BE49-F238E27FC236}">
                <a16:creationId xmlns:a16="http://schemas.microsoft.com/office/drawing/2014/main" id="{F1DCA216-391C-8823-B631-1387F0AEC292}"/>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32802" name="Picture 19">
            <a:extLst>
              <a:ext uri="{FF2B5EF4-FFF2-40B4-BE49-F238E27FC236}">
                <a16:creationId xmlns:a16="http://schemas.microsoft.com/office/drawing/2014/main" id="{9F7EB13E-8557-01AD-252B-927A10420EF4}"/>
              </a:ext>
            </a:extLst>
          </p:cNvPr>
          <p:cNvPicPr>
            <a:picLocks noChangeAspect="1" noChangeArrowheads="1"/>
          </p:cNvPicPr>
          <p:nvPr/>
        </p:nvPicPr>
        <p:blipFill>
          <a:blip r:embed="rId2">
            <a:lum bright="46000" contrast="-58000"/>
            <a:extLst>
              <a:ext uri="{28A0092B-C50C-407E-A947-70E740481C1C}">
                <a14:useLocalDpi xmlns:a14="http://schemas.microsoft.com/office/drawing/2010/main" val="0"/>
              </a:ext>
            </a:extLst>
          </a:blip>
          <a:srcRect/>
          <a:stretch>
            <a:fillRect/>
          </a:stretch>
        </p:blipFill>
        <p:spPr bwMode="auto">
          <a:xfrm>
            <a:off x="304800" y="0"/>
            <a:ext cx="8839200" cy="684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3219" name="Text Box 3">
            <a:extLst>
              <a:ext uri="{FF2B5EF4-FFF2-40B4-BE49-F238E27FC236}">
                <a16:creationId xmlns:a16="http://schemas.microsoft.com/office/drawing/2014/main" id="{1836FD32-45B8-ADAE-B653-359D6BCFB6D1}"/>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Bilberry</a:t>
            </a:r>
          </a:p>
        </p:txBody>
      </p:sp>
      <p:sp>
        <p:nvSpPr>
          <p:cNvPr id="332804" name="Text Box 15">
            <a:extLst>
              <a:ext uri="{FF2B5EF4-FFF2-40B4-BE49-F238E27FC236}">
                <a16:creationId xmlns:a16="http://schemas.microsoft.com/office/drawing/2014/main" id="{90E09A8B-9851-BB6A-B5DA-A587754ED3F1}"/>
              </a:ext>
            </a:extLst>
          </p:cNvPr>
          <p:cNvSpPr txBox="1">
            <a:spLocks noChangeArrowheads="1"/>
          </p:cNvSpPr>
          <p:nvPr/>
        </p:nvSpPr>
        <p:spPr bwMode="auto">
          <a:xfrm>
            <a:off x="4343400" y="1905000"/>
            <a:ext cx="4800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Isoquercitrin</a:t>
            </a:r>
          </a:p>
        </p:txBody>
      </p:sp>
      <p:sp>
        <p:nvSpPr>
          <p:cNvPr id="332805" name="Text Box 18">
            <a:extLst>
              <a:ext uri="{FF2B5EF4-FFF2-40B4-BE49-F238E27FC236}">
                <a16:creationId xmlns:a16="http://schemas.microsoft.com/office/drawing/2014/main" id="{4D48DF21-EFC4-7CE9-A6C4-E69FCB1E3296}"/>
              </a:ext>
            </a:extLst>
          </p:cNvPr>
          <p:cNvSpPr txBox="1">
            <a:spLocks noChangeArrowheads="1"/>
          </p:cNvSpPr>
          <p:nvPr/>
        </p:nvSpPr>
        <p:spPr bwMode="auto">
          <a:xfrm>
            <a:off x="4267200" y="4768850"/>
            <a:ext cx="4876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Delphinindin</a:t>
            </a:r>
          </a:p>
        </p:txBody>
      </p:sp>
      <p:graphicFrame>
        <p:nvGraphicFramePr>
          <p:cNvPr id="332806" name="Object 30">
            <a:extLst>
              <a:ext uri="{FF2B5EF4-FFF2-40B4-BE49-F238E27FC236}">
                <a16:creationId xmlns:a16="http://schemas.microsoft.com/office/drawing/2014/main" id="{B7BA8301-3910-A6AC-4258-BD016933233D}"/>
              </a:ext>
            </a:extLst>
          </p:cNvPr>
          <p:cNvGraphicFramePr>
            <a:graphicFrameLocks noChangeAspect="1"/>
          </p:cNvGraphicFramePr>
          <p:nvPr/>
        </p:nvGraphicFramePr>
        <p:xfrm>
          <a:off x="914400" y="1143000"/>
          <a:ext cx="3657600" cy="2390775"/>
        </p:xfrm>
        <a:graphic>
          <a:graphicData uri="http://schemas.openxmlformats.org/presentationml/2006/ole">
            <mc:AlternateContent xmlns:mc="http://schemas.openxmlformats.org/markup-compatibility/2006">
              <mc:Choice xmlns:v="urn:schemas-microsoft-com:vml" Requires="v">
                <p:oleObj name="Photo Editor Photo" r:id="rId3" imgW="4311650" imgH="2825750" progId="MSPhotoEd.3">
                  <p:embed/>
                </p:oleObj>
              </mc:Choice>
              <mc:Fallback>
                <p:oleObj name="Photo Editor Photo" r:id="rId3" imgW="4311650" imgH="2825750" progId="MSPhotoEd.3">
                  <p:embed/>
                  <p:pic>
                    <p:nvPicPr>
                      <p:cNvPr id="0" name="Object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143000"/>
                        <a:ext cx="3657600" cy="239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32807" name="Object 31">
            <a:extLst>
              <a:ext uri="{FF2B5EF4-FFF2-40B4-BE49-F238E27FC236}">
                <a16:creationId xmlns:a16="http://schemas.microsoft.com/office/drawing/2014/main" id="{21B96F14-BA42-C6B8-D151-F535371C335B}"/>
              </a:ext>
            </a:extLst>
          </p:cNvPr>
          <p:cNvGraphicFramePr>
            <a:graphicFrameLocks noChangeAspect="1"/>
          </p:cNvGraphicFramePr>
          <p:nvPr/>
        </p:nvGraphicFramePr>
        <p:xfrm>
          <a:off x="914400" y="4114800"/>
          <a:ext cx="3654425" cy="2095500"/>
        </p:xfrm>
        <a:graphic>
          <a:graphicData uri="http://schemas.openxmlformats.org/presentationml/2006/ole">
            <mc:AlternateContent xmlns:mc="http://schemas.openxmlformats.org/markup-compatibility/2006">
              <mc:Choice xmlns:v="urn:schemas-microsoft-com:vml" Requires="v">
                <p:oleObj name="Photo Editor Photo" r:id="rId5" imgW="4870450" imgH="2794000" progId="MSPhotoEd.3">
                  <p:embed/>
                </p:oleObj>
              </mc:Choice>
              <mc:Fallback>
                <p:oleObj name="Photo Editor Photo" r:id="rId5" imgW="4870450" imgH="2794000" progId="MSPhotoEd.3">
                  <p:embed/>
                  <p:pic>
                    <p:nvPicPr>
                      <p:cNvPr id="0" name="Object 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4114800"/>
                        <a:ext cx="3654425"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32808" name="Group 32">
            <a:extLst>
              <a:ext uri="{FF2B5EF4-FFF2-40B4-BE49-F238E27FC236}">
                <a16:creationId xmlns:a16="http://schemas.microsoft.com/office/drawing/2014/main" id="{A9D4A224-97F9-AD6E-2CE0-2992C98E0CB2}"/>
              </a:ext>
            </a:extLst>
          </p:cNvPr>
          <p:cNvGrpSpPr>
            <a:grpSpLocks/>
          </p:cNvGrpSpPr>
          <p:nvPr/>
        </p:nvGrpSpPr>
        <p:grpSpPr bwMode="auto">
          <a:xfrm>
            <a:off x="4343400" y="6477000"/>
            <a:ext cx="457200" cy="228600"/>
            <a:chOff x="2400" y="4032"/>
            <a:chExt cx="240" cy="144"/>
          </a:xfrm>
        </p:grpSpPr>
        <p:sp>
          <p:nvSpPr>
            <p:cNvPr id="393249" name="AutoShape 33">
              <a:hlinkClick r:id="" action="ppaction://hlinkshowjump?jump=lastslideviewed" highlightClick="1"/>
              <a:extLst>
                <a:ext uri="{FF2B5EF4-FFF2-40B4-BE49-F238E27FC236}">
                  <a16:creationId xmlns:a16="http://schemas.microsoft.com/office/drawing/2014/main" id="{9E257611-D399-66D3-7D69-C5F2663F8DD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93250" name="AutoShape 34">
              <a:hlinkClick r:id="" action="ppaction://hlinkshowjump?jump=lastslideviewed"/>
              <a:extLst>
                <a:ext uri="{FF2B5EF4-FFF2-40B4-BE49-F238E27FC236}">
                  <a16:creationId xmlns:a16="http://schemas.microsoft.com/office/drawing/2014/main" id="{3B1A96BA-147A-F01F-3D32-AAB0F96C8BA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2809" name="Group 35">
            <a:extLst>
              <a:ext uri="{FF2B5EF4-FFF2-40B4-BE49-F238E27FC236}">
                <a16:creationId xmlns:a16="http://schemas.microsoft.com/office/drawing/2014/main" id="{3A7726C8-F650-FF3D-951F-58DA22219EC4}"/>
              </a:ext>
            </a:extLst>
          </p:cNvPr>
          <p:cNvGrpSpPr>
            <a:grpSpLocks/>
          </p:cNvGrpSpPr>
          <p:nvPr/>
        </p:nvGrpSpPr>
        <p:grpSpPr bwMode="auto">
          <a:xfrm>
            <a:off x="-76200" y="0"/>
            <a:ext cx="2362200" cy="641350"/>
            <a:chOff x="96" y="76"/>
            <a:chExt cx="1488" cy="404"/>
          </a:xfrm>
        </p:grpSpPr>
        <p:sp>
          <p:nvSpPr>
            <p:cNvPr id="332810" name="Text Box 36">
              <a:extLst>
                <a:ext uri="{FF2B5EF4-FFF2-40B4-BE49-F238E27FC236}">
                  <a16:creationId xmlns:a16="http://schemas.microsoft.com/office/drawing/2014/main" id="{329522A9-C7B4-7D46-7EF1-B608AEB4965C}"/>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393253" name="Text Box 37">
              <a:extLst>
                <a:ext uri="{FF2B5EF4-FFF2-40B4-BE49-F238E27FC236}">
                  <a16:creationId xmlns:a16="http://schemas.microsoft.com/office/drawing/2014/main" id="{03BFFF65-CC86-474D-0338-816EB520139B}"/>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4" name="Rectangle 4">
            <a:extLst>
              <a:ext uri="{FF2B5EF4-FFF2-40B4-BE49-F238E27FC236}">
                <a16:creationId xmlns:a16="http://schemas.microsoft.com/office/drawing/2014/main" id="{A2C08942-9801-4793-972B-BF850326ABF1}"/>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33826" name="Picture 16">
            <a:extLst>
              <a:ext uri="{FF2B5EF4-FFF2-40B4-BE49-F238E27FC236}">
                <a16:creationId xmlns:a16="http://schemas.microsoft.com/office/drawing/2014/main" id="{690B5797-ABD1-E9EF-3AD7-AC0ABA4B223A}"/>
              </a:ext>
            </a:extLst>
          </p:cNvPr>
          <p:cNvPicPr>
            <a:picLocks noChangeAspect="1" noChangeArrowheads="1"/>
          </p:cNvPicPr>
          <p:nvPr/>
        </p:nvPicPr>
        <p:blipFill>
          <a:blip r:embed="rId2">
            <a:lum bright="46000" contrast="-58000"/>
            <a:extLst>
              <a:ext uri="{28A0092B-C50C-407E-A947-70E740481C1C}">
                <a14:useLocalDpi xmlns:a14="http://schemas.microsoft.com/office/drawing/2010/main" val="0"/>
              </a:ext>
            </a:extLst>
          </a:blip>
          <a:srcRect/>
          <a:stretch>
            <a:fillRect/>
          </a:stretch>
        </p:blipFill>
        <p:spPr bwMode="auto">
          <a:xfrm>
            <a:off x="304800" y="0"/>
            <a:ext cx="8839200" cy="684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4243" name="Text Box 3">
            <a:extLst>
              <a:ext uri="{FF2B5EF4-FFF2-40B4-BE49-F238E27FC236}">
                <a16:creationId xmlns:a16="http://schemas.microsoft.com/office/drawing/2014/main" id="{DC525772-72B4-E70E-907C-263CCA3F5B1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Bilberry</a:t>
            </a:r>
          </a:p>
        </p:txBody>
      </p:sp>
      <p:sp>
        <p:nvSpPr>
          <p:cNvPr id="333828" name="Rectangle 13">
            <a:extLst>
              <a:ext uri="{FF2B5EF4-FFF2-40B4-BE49-F238E27FC236}">
                <a16:creationId xmlns:a16="http://schemas.microsoft.com/office/drawing/2014/main" id="{CB15BABA-3DAD-3771-A3C7-F80297DBCAFD}"/>
              </a:ext>
            </a:extLst>
          </p:cNvPr>
          <p:cNvSpPr>
            <a:spLocks noChangeArrowheads="1"/>
          </p:cNvSpPr>
          <p:nvPr/>
        </p:nvSpPr>
        <p:spPr bwMode="auto">
          <a:xfrm>
            <a:off x="304800" y="1295400"/>
            <a:ext cx="8686800" cy="352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Bertuglia S, Malandrino S, Colantuoni A.  Effect of </a:t>
            </a:r>
            <a:r>
              <a:rPr lang="en-US" altLang="en-US" sz="2000" i="1">
                <a:solidFill>
                  <a:srgbClr val="000000"/>
                </a:solidFill>
                <a:cs typeface="Times New Roman" panose="02020603050405020304" pitchFamily="18" charset="0"/>
              </a:rPr>
              <a:t>Vaccinium myrtillus</a:t>
            </a:r>
            <a:r>
              <a:rPr lang="en-US" altLang="en-US" sz="2000">
                <a:solidFill>
                  <a:srgbClr val="000000"/>
                </a:solidFill>
                <a:cs typeface="Times New Roman" panose="02020603050405020304" pitchFamily="18" charset="0"/>
              </a:rPr>
              <a:t> anthocyanosides on ischemia reperfusion injury in hamster cheek pouch microcirculation.  Pharmacol Res 1995; 84: 183-187.  </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Boniface R, Robert AM.  Influence of anthocyanosides on human connective tissue metabolism.  Klin Monastbl Augenheilkd 1996; 209:368-372.</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Sevin R, Cuendent JF.  Effects d'une association d'anthocyanosides de myrtille et de beta-carotene sur la resistance capillaire des diabetiques.  Ophtalmologica 1996; 152:109-117.</a:t>
            </a:r>
            <a:endParaRPr lang="en-US" altLang="en-US" sz="2000"/>
          </a:p>
        </p:txBody>
      </p:sp>
      <p:sp>
        <p:nvSpPr>
          <p:cNvPr id="333829" name="Rectangle 15">
            <a:extLst>
              <a:ext uri="{FF2B5EF4-FFF2-40B4-BE49-F238E27FC236}">
                <a16:creationId xmlns:a16="http://schemas.microsoft.com/office/drawing/2014/main" id="{D8796714-5544-7659-FAAC-715970531E8D}"/>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Bilberry References</a:t>
            </a:r>
          </a:p>
        </p:txBody>
      </p:sp>
      <p:grpSp>
        <p:nvGrpSpPr>
          <p:cNvPr id="333830" name="Group 20">
            <a:extLst>
              <a:ext uri="{FF2B5EF4-FFF2-40B4-BE49-F238E27FC236}">
                <a16:creationId xmlns:a16="http://schemas.microsoft.com/office/drawing/2014/main" id="{0F822725-5E9A-B162-96B1-C284D18260AA}"/>
              </a:ext>
            </a:extLst>
          </p:cNvPr>
          <p:cNvGrpSpPr>
            <a:grpSpLocks/>
          </p:cNvGrpSpPr>
          <p:nvPr/>
        </p:nvGrpSpPr>
        <p:grpSpPr bwMode="auto">
          <a:xfrm>
            <a:off x="4343400" y="6477000"/>
            <a:ext cx="457200" cy="228600"/>
            <a:chOff x="2400" y="4032"/>
            <a:chExt cx="240" cy="144"/>
          </a:xfrm>
        </p:grpSpPr>
        <p:sp>
          <p:nvSpPr>
            <p:cNvPr id="394261" name="AutoShape 21">
              <a:hlinkClick r:id="" action="ppaction://hlinkshowjump?jump=lastslideviewed" highlightClick="1"/>
              <a:extLst>
                <a:ext uri="{FF2B5EF4-FFF2-40B4-BE49-F238E27FC236}">
                  <a16:creationId xmlns:a16="http://schemas.microsoft.com/office/drawing/2014/main" id="{F172EFB7-78A6-C35A-CEE2-38F9BB6F5C8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94262" name="AutoShape 22">
              <a:hlinkClick r:id="" action="ppaction://hlinkshowjump?jump=lastslideviewed"/>
              <a:extLst>
                <a:ext uri="{FF2B5EF4-FFF2-40B4-BE49-F238E27FC236}">
                  <a16:creationId xmlns:a16="http://schemas.microsoft.com/office/drawing/2014/main" id="{13240917-1DFB-5D0B-4296-8DC7BFFB75E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3831" name="Group 23">
            <a:extLst>
              <a:ext uri="{FF2B5EF4-FFF2-40B4-BE49-F238E27FC236}">
                <a16:creationId xmlns:a16="http://schemas.microsoft.com/office/drawing/2014/main" id="{A019F5D8-AF35-8B42-4E9C-7D3B6888E126}"/>
              </a:ext>
            </a:extLst>
          </p:cNvPr>
          <p:cNvGrpSpPr>
            <a:grpSpLocks/>
          </p:cNvGrpSpPr>
          <p:nvPr/>
        </p:nvGrpSpPr>
        <p:grpSpPr bwMode="auto">
          <a:xfrm>
            <a:off x="-76200" y="0"/>
            <a:ext cx="2362200" cy="641350"/>
            <a:chOff x="96" y="76"/>
            <a:chExt cx="1488" cy="404"/>
          </a:xfrm>
        </p:grpSpPr>
        <p:sp>
          <p:nvSpPr>
            <p:cNvPr id="333832" name="Text Box 24">
              <a:extLst>
                <a:ext uri="{FF2B5EF4-FFF2-40B4-BE49-F238E27FC236}">
                  <a16:creationId xmlns:a16="http://schemas.microsoft.com/office/drawing/2014/main" id="{F1BC46BC-B791-A74F-B7C5-652CEE56C9DE}"/>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394265" name="Text Box 25">
              <a:extLst>
                <a:ext uri="{FF2B5EF4-FFF2-40B4-BE49-F238E27FC236}">
                  <a16:creationId xmlns:a16="http://schemas.microsoft.com/office/drawing/2014/main" id="{5EFD4C5D-2D5B-A43E-814E-1D9E53AD1EAA}"/>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4849" name="Picture 27">
            <a:extLst>
              <a:ext uri="{FF2B5EF4-FFF2-40B4-BE49-F238E27FC236}">
                <a16:creationId xmlns:a16="http://schemas.microsoft.com/office/drawing/2014/main" id="{537F7EB3-FA57-9C0E-5673-E8F9973E6B7D}"/>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5791200" y="0"/>
            <a:ext cx="3352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4850" name="Picture 26">
            <a:extLst>
              <a:ext uri="{FF2B5EF4-FFF2-40B4-BE49-F238E27FC236}">
                <a16:creationId xmlns:a16="http://schemas.microsoft.com/office/drawing/2014/main" id="{EB6A4D07-CBDC-CC7F-E5B6-B658AB6C049B}"/>
              </a:ext>
            </a:extLst>
          </p:cNvPr>
          <p:cNvPicPr>
            <a:picLocks noChangeAspect="1" noChangeArrowheads="1"/>
          </p:cNvPicPr>
          <p:nvPr/>
        </p:nvPicPr>
        <p:blipFill>
          <a:blip r:embed="rId3">
            <a:lum bright="40000" contrast="-50000"/>
            <a:extLst>
              <a:ext uri="{28A0092B-C50C-407E-A947-70E740481C1C}">
                <a14:useLocalDpi xmlns:a14="http://schemas.microsoft.com/office/drawing/2010/main" val="0"/>
              </a:ext>
            </a:extLst>
          </a:blip>
          <a:srcRect/>
          <a:stretch>
            <a:fillRect/>
          </a:stretch>
        </p:blipFill>
        <p:spPr bwMode="auto">
          <a:xfrm>
            <a:off x="2590800" y="0"/>
            <a:ext cx="3200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1977" name="Rectangle 9">
            <a:extLst>
              <a:ext uri="{FF2B5EF4-FFF2-40B4-BE49-F238E27FC236}">
                <a16:creationId xmlns:a16="http://schemas.microsoft.com/office/drawing/2014/main" id="{24370D5A-3839-DAB6-52F5-119E907F8BC1}"/>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Black Cohosh</a:t>
            </a:r>
            <a:br>
              <a:rPr lang="en-US" altLang="en-US"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rPr>
              <a:t>Cimicifuga racemosa</a:t>
            </a:r>
          </a:p>
        </p:txBody>
      </p:sp>
      <p:sp>
        <p:nvSpPr>
          <p:cNvPr id="211978" name="Text Box 10">
            <a:extLst>
              <a:ext uri="{FF2B5EF4-FFF2-40B4-BE49-F238E27FC236}">
                <a16:creationId xmlns:a16="http://schemas.microsoft.com/office/drawing/2014/main" id="{5B490B0C-F9E3-6DB3-B9C7-F96D44D15EAE}"/>
              </a:ext>
            </a:extLst>
          </p:cNvPr>
          <p:cNvSpPr txBox="1">
            <a:spLocks noChangeArrowheads="1"/>
          </p:cNvSpPr>
          <p:nvPr/>
        </p:nvSpPr>
        <p:spPr bwMode="auto">
          <a:xfrm>
            <a:off x="2286000" y="990600"/>
            <a:ext cx="6858000" cy="5451475"/>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FAMILY	</a:t>
            </a:r>
            <a:r>
              <a:rPr lang="en-US" altLang="en-US" i="1">
                <a:solidFill>
                  <a:schemeClr val="tx1"/>
                </a:solidFill>
                <a:latin typeface="Arial" panose="020B0604020202020204" pitchFamily="34" charset="0"/>
              </a:rPr>
              <a:t>Ranunculaceae </a:t>
            </a:r>
            <a:r>
              <a:rPr lang="en-US" altLang="en-US">
                <a:solidFill>
                  <a:schemeClr val="tx1"/>
                </a:solidFill>
                <a:latin typeface="Arial" panose="020B0604020202020204" pitchFamily="34" charset="0"/>
              </a:rPr>
              <a:t>(buttercup family)</a:t>
            </a: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rPr>
              <a:t>OTHER NAMES</a:t>
            </a:r>
          </a:p>
          <a:p>
            <a:pPr lvl="1" eaLnBrk="1" hangingPunct="1">
              <a:defRPr/>
            </a:pPr>
            <a:r>
              <a:rPr lang="en-US" altLang="en-US">
                <a:solidFill>
                  <a:schemeClr val="tx1"/>
                </a:solidFill>
                <a:latin typeface="Arial" panose="020B0604020202020204" pitchFamily="34" charset="0"/>
              </a:rPr>
              <a:t>Black Snake Root, Bugbane, Bugwort,  Rattleweed, Richweed, Squawroot</a:t>
            </a:r>
          </a:p>
          <a:p>
            <a:pPr eaLnBrk="1" hangingPunct="1">
              <a:lnSpc>
                <a:spcPct val="50000"/>
              </a:lnSpc>
              <a:defRPr/>
            </a:pPr>
            <a:endParaRPr lang="en-US" altLang="en-US">
              <a:solidFill>
                <a:schemeClr val="tx1"/>
              </a:solidFill>
              <a:latin typeface="Arial" panose="020B0604020202020204" pitchFamily="34"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The usable parts of Black Cohosh are the rhizome and the root from flowering plant which is native to eastern North America.  Traditionally, Black Cohosh has been used orally for dysmenorrheal, dyspepsia, fever, and as an insect repellent.  Fresh root was applied to rattlesnake bites and was introduced by native Americans to European immigrants which introduced it to Germany in the late 1800s.  </a:t>
            </a:r>
            <a:r>
              <a:rPr lang="en-US" altLang="en-US">
                <a:solidFill>
                  <a:schemeClr val="tx1"/>
                </a:solidFill>
                <a:latin typeface="Arial" panose="020B0604020202020204" pitchFamily="34" charset="0"/>
                <a:cs typeface="Times New Roman" panose="02020603050405020304" pitchFamily="18" charset="0"/>
                <a:hlinkClick r:id="rId4"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plants contain phytosterins, isoferulic acid, salicylic acid, tannins, fatty acids, triterpene glycosides such as cimicifugoside, acetin and deoxyacetin.  </a:t>
            </a:r>
            <a:r>
              <a:rPr lang="en-US" altLang="en-US">
                <a:solidFill>
                  <a:schemeClr val="tx1"/>
                </a:solidFill>
                <a:latin typeface="Arial" panose="020B0604020202020204" pitchFamily="34" charset="0"/>
                <a:cs typeface="Times New Roman" panose="02020603050405020304" pitchFamily="18" charset="0"/>
                <a:hlinkClick r:id="rId5"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Black Cohosh extracts have been shown to competitively inhibit estradiol binding to estrogen receptors and in ovariectomized rats it increases uterine weight and serum ceruloplasmin oxidase activity.  The exact mechanism remains unknown because of conflicting laboratory evidence with regard to its estrogenic activities.</a:t>
            </a:r>
          </a:p>
        </p:txBody>
      </p:sp>
      <p:grpSp>
        <p:nvGrpSpPr>
          <p:cNvPr id="334853" name="Group 39">
            <a:extLst>
              <a:ext uri="{FF2B5EF4-FFF2-40B4-BE49-F238E27FC236}">
                <a16:creationId xmlns:a16="http://schemas.microsoft.com/office/drawing/2014/main" id="{6FBFFDD1-146C-CC16-4DBE-445D7DF4DE69}"/>
              </a:ext>
            </a:extLst>
          </p:cNvPr>
          <p:cNvGrpSpPr>
            <a:grpSpLocks/>
          </p:cNvGrpSpPr>
          <p:nvPr/>
        </p:nvGrpSpPr>
        <p:grpSpPr bwMode="auto">
          <a:xfrm>
            <a:off x="4191000" y="6477000"/>
            <a:ext cx="1524000" cy="228600"/>
            <a:chOff x="2400" y="4080"/>
            <a:chExt cx="960" cy="144"/>
          </a:xfrm>
        </p:grpSpPr>
        <p:grpSp>
          <p:nvGrpSpPr>
            <p:cNvPr id="334855" name="Group 40">
              <a:extLst>
                <a:ext uri="{FF2B5EF4-FFF2-40B4-BE49-F238E27FC236}">
                  <a16:creationId xmlns:a16="http://schemas.microsoft.com/office/drawing/2014/main" id="{8B201447-F7A9-4D7F-0FC7-E35A2A6E71E0}"/>
                </a:ext>
              </a:extLst>
            </p:cNvPr>
            <p:cNvGrpSpPr>
              <a:grpSpLocks/>
            </p:cNvGrpSpPr>
            <p:nvPr/>
          </p:nvGrpSpPr>
          <p:grpSpPr bwMode="auto">
            <a:xfrm>
              <a:off x="2400" y="4080"/>
              <a:ext cx="240" cy="144"/>
              <a:chOff x="2928" y="2688"/>
              <a:chExt cx="240" cy="144"/>
            </a:xfrm>
          </p:grpSpPr>
          <p:sp>
            <p:nvSpPr>
              <p:cNvPr id="334862" name="AutoShape 41">
                <a:hlinkClick r:id="" action="ppaction://hlinkshowjump?jump=previousslide" highlightClick="1"/>
                <a:extLst>
                  <a:ext uri="{FF2B5EF4-FFF2-40B4-BE49-F238E27FC236}">
                    <a16:creationId xmlns:a16="http://schemas.microsoft.com/office/drawing/2014/main" id="{A1F37000-1394-2558-5BC7-9DCE43F15314}"/>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12010" name="AutoShape 42">
                <a:hlinkClick r:id="rId6" action="ppaction://hlinksldjump"/>
                <a:extLst>
                  <a:ext uri="{FF2B5EF4-FFF2-40B4-BE49-F238E27FC236}">
                    <a16:creationId xmlns:a16="http://schemas.microsoft.com/office/drawing/2014/main" id="{CB9EF6E9-B257-253D-E306-589693BA6EB1}"/>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4856" name="Group 43">
              <a:extLst>
                <a:ext uri="{FF2B5EF4-FFF2-40B4-BE49-F238E27FC236}">
                  <a16:creationId xmlns:a16="http://schemas.microsoft.com/office/drawing/2014/main" id="{6B88BF78-E27F-B509-B144-DB52084798B9}"/>
                </a:ext>
              </a:extLst>
            </p:cNvPr>
            <p:cNvGrpSpPr>
              <a:grpSpLocks/>
            </p:cNvGrpSpPr>
            <p:nvPr/>
          </p:nvGrpSpPr>
          <p:grpSpPr bwMode="auto">
            <a:xfrm>
              <a:off x="3120" y="4080"/>
              <a:ext cx="240" cy="144"/>
              <a:chOff x="3552" y="2688"/>
              <a:chExt cx="240" cy="144"/>
            </a:xfrm>
          </p:grpSpPr>
          <p:sp>
            <p:nvSpPr>
              <p:cNvPr id="334860" name="AutoShape 44">
                <a:hlinkClick r:id="" action="ppaction://hlinkshowjump?jump=nextslide" highlightClick="1"/>
                <a:extLst>
                  <a:ext uri="{FF2B5EF4-FFF2-40B4-BE49-F238E27FC236}">
                    <a16:creationId xmlns:a16="http://schemas.microsoft.com/office/drawing/2014/main" id="{AC39510C-326C-D8C9-209B-68C2D4801BF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12013" name="AutoShape 45">
                <a:hlinkClick r:id="" action="ppaction://hlinkshowjump?jump=nextslide"/>
                <a:extLst>
                  <a:ext uri="{FF2B5EF4-FFF2-40B4-BE49-F238E27FC236}">
                    <a16:creationId xmlns:a16="http://schemas.microsoft.com/office/drawing/2014/main" id="{1EF14B4F-FADE-8A73-CA8E-51363AEE39E9}"/>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4857" name="Group 46">
              <a:extLst>
                <a:ext uri="{FF2B5EF4-FFF2-40B4-BE49-F238E27FC236}">
                  <a16:creationId xmlns:a16="http://schemas.microsoft.com/office/drawing/2014/main" id="{DFA048B2-62B3-8B6E-D66A-58CD097614CA}"/>
                </a:ext>
              </a:extLst>
            </p:cNvPr>
            <p:cNvGrpSpPr>
              <a:grpSpLocks/>
            </p:cNvGrpSpPr>
            <p:nvPr/>
          </p:nvGrpSpPr>
          <p:grpSpPr bwMode="auto">
            <a:xfrm>
              <a:off x="2736" y="4080"/>
              <a:ext cx="288" cy="144"/>
              <a:chOff x="2400" y="4032"/>
              <a:chExt cx="240" cy="144"/>
            </a:xfrm>
          </p:grpSpPr>
          <p:sp>
            <p:nvSpPr>
              <p:cNvPr id="212015" name="AutoShape 47">
                <a:hlinkClick r:id="" action="ppaction://hlinkshowjump?jump=lastslideviewed" highlightClick="1"/>
                <a:extLst>
                  <a:ext uri="{FF2B5EF4-FFF2-40B4-BE49-F238E27FC236}">
                    <a16:creationId xmlns:a16="http://schemas.microsoft.com/office/drawing/2014/main" id="{6EDEA75E-3B41-30B1-A9FD-45A8A83E61C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12016" name="AutoShape 48">
                <a:hlinkClick r:id="" action="ppaction://hlinkshowjump?jump=lastslideviewed"/>
                <a:extLst>
                  <a:ext uri="{FF2B5EF4-FFF2-40B4-BE49-F238E27FC236}">
                    <a16:creationId xmlns:a16="http://schemas.microsoft.com/office/drawing/2014/main" id="{13877AA1-75D1-AD0B-6440-2D40D3E923B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34854" name="Text Box 50">
            <a:extLst>
              <a:ext uri="{FF2B5EF4-FFF2-40B4-BE49-F238E27FC236}">
                <a16:creationId xmlns:a16="http://schemas.microsoft.com/office/drawing/2014/main" id="{6DDA26EF-917F-F95F-EDAA-7CF708724B94}"/>
              </a:ext>
            </a:extLst>
          </p:cNvPr>
          <p:cNvSpPr txBox="1">
            <a:spLocks noChangeArrowheads="1"/>
          </p:cNvSpPr>
          <p:nvPr/>
        </p:nvSpPr>
        <p:spPr bwMode="auto">
          <a:xfrm>
            <a:off x="7204075" y="6477000"/>
            <a:ext cx="1939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7" action="ppaction://hlinksldjump"/>
              </a:rPr>
              <a:t>Black Cohosh References</a:t>
            </a:r>
            <a:endParaRPr lang="en-US" altLang="en-US" sz="120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5873" name="Picture 26">
            <a:extLst>
              <a:ext uri="{FF2B5EF4-FFF2-40B4-BE49-F238E27FC236}">
                <a16:creationId xmlns:a16="http://schemas.microsoft.com/office/drawing/2014/main" id="{8157F855-55C0-EB39-79D3-9DCD238AAB4B}"/>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5791200" y="0"/>
            <a:ext cx="3352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874" name="Picture 25">
            <a:extLst>
              <a:ext uri="{FF2B5EF4-FFF2-40B4-BE49-F238E27FC236}">
                <a16:creationId xmlns:a16="http://schemas.microsoft.com/office/drawing/2014/main" id="{400F1E6B-B58C-6952-75AC-DD18F652E7E2}"/>
              </a:ext>
            </a:extLst>
          </p:cNvPr>
          <p:cNvPicPr>
            <a:picLocks noChangeAspect="1" noChangeArrowheads="1"/>
          </p:cNvPicPr>
          <p:nvPr/>
        </p:nvPicPr>
        <p:blipFill>
          <a:blip r:embed="rId3">
            <a:lum bright="40000" contrast="-50000"/>
            <a:extLst>
              <a:ext uri="{28A0092B-C50C-407E-A947-70E740481C1C}">
                <a14:useLocalDpi xmlns:a14="http://schemas.microsoft.com/office/drawing/2010/main" val="0"/>
              </a:ext>
            </a:extLst>
          </a:blip>
          <a:srcRect/>
          <a:stretch>
            <a:fillRect/>
          </a:stretch>
        </p:blipFill>
        <p:spPr bwMode="auto">
          <a:xfrm>
            <a:off x="2590800" y="0"/>
            <a:ext cx="3200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8341" name="Text Box 5">
            <a:extLst>
              <a:ext uri="{FF2B5EF4-FFF2-40B4-BE49-F238E27FC236}">
                <a16:creationId xmlns:a16="http://schemas.microsoft.com/office/drawing/2014/main" id="{9C5D4A68-8A6B-CB2D-5880-22F9961431B2}"/>
              </a:ext>
            </a:extLst>
          </p:cNvPr>
          <p:cNvSpPr txBox="1">
            <a:spLocks noChangeArrowheads="1"/>
          </p:cNvSpPr>
          <p:nvPr/>
        </p:nvSpPr>
        <p:spPr bwMode="auto">
          <a:xfrm>
            <a:off x="2286000" y="381000"/>
            <a:ext cx="6858000" cy="6034088"/>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Orally, Black Cohosh is used as an alternative to hormone replacement therapy for the management of symptoms associated with menopause.  Based on short, mostly open label studies from Germany, Black Cohosh is said to be equiefficacious with estrogen.  However, there is insufficient clinical evidence that it is efficacious in stimulating menstruation or treating premenstrual discomfort.</a:t>
            </a:r>
          </a:p>
          <a:p>
            <a:pPr eaLnBrk="1" hangingPunct="1">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Black Cohosh is well tolerated and can lead to occasional gastrointestinal discomfort and in larger doses causes nausea, vomiting, dizziness, visual disturbances, bradycardia and respiratory inhibition.  No mutagenic, teratogenic or carcinogenic activities have been reported.  Because of its estrogenic properties, Black Cohosh may be additive to tamoxifen, and reduce serum LH concentrations.  It is contraindicated in pregnancy and should not be used longer than 6 months.</a:t>
            </a:r>
          </a:p>
          <a:p>
            <a:pPr eaLnBrk="1" hangingPunct="1">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usual oral dose of Black Cohosh is 0.3 to 2.0 grams of dried rhizome or root three times a day.  Remifemin, a commercially available tablet product, contains about 40 mg of Black Cohosh rhizome extract standardized to contain 1 mg of 27-deoxyacetin, which is taken twice in two tablets (two tablets twice daily).</a:t>
            </a:r>
            <a:r>
              <a:rPr lang="en-US" altLang="en-US">
                <a:solidFill>
                  <a:schemeClr val="tx1"/>
                </a:solidFill>
                <a:latin typeface="Arial" panose="020B0604020202020204" pitchFamily="34" charset="0"/>
              </a:rPr>
              <a:t> </a:t>
            </a:r>
          </a:p>
        </p:txBody>
      </p:sp>
      <p:sp>
        <p:nvSpPr>
          <p:cNvPr id="398342" name="Text Box 6">
            <a:extLst>
              <a:ext uri="{FF2B5EF4-FFF2-40B4-BE49-F238E27FC236}">
                <a16:creationId xmlns:a16="http://schemas.microsoft.com/office/drawing/2014/main" id="{54339E24-7500-8643-D6B6-61476FCF198C}"/>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Black Cohosh</a:t>
            </a:r>
          </a:p>
        </p:txBody>
      </p:sp>
      <p:grpSp>
        <p:nvGrpSpPr>
          <p:cNvPr id="335877" name="Group 38">
            <a:extLst>
              <a:ext uri="{FF2B5EF4-FFF2-40B4-BE49-F238E27FC236}">
                <a16:creationId xmlns:a16="http://schemas.microsoft.com/office/drawing/2014/main" id="{B653516D-D41F-2332-ED8E-920309D44395}"/>
              </a:ext>
            </a:extLst>
          </p:cNvPr>
          <p:cNvGrpSpPr>
            <a:grpSpLocks/>
          </p:cNvGrpSpPr>
          <p:nvPr/>
        </p:nvGrpSpPr>
        <p:grpSpPr bwMode="auto">
          <a:xfrm>
            <a:off x="4191000" y="6477000"/>
            <a:ext cx="1524000" cy="228600"/>
            <a:chOff x="2400" y="4080"/>
            <a:chExt cx="960" cy="144"/>
          </a:xfrm>
        </p:grpSpPr>
        <p:grpSp>
          <p:nvGrpSpPr>
            <p:cNvPr id="335879" name="Group 39">
              <a:extLst>
                <a:ext uri="{FF2B5EF4-FFF2-40B4-BE49-F238E27FC236}">
                  <a16:creationId xmlns:a16="http://schemas.microsoft.com/office/drawing/2014/main" id="{1CD5A745-DBB0-CCB2-B24B-23F7BFF25189}"/>
                </a:ext>
              </a:extLst>
            </p:cNvPr>
            <p:cNvGrpSpPr>
              <a:grpSpLocks/>
            </p:cNvGrpSpPr>
            <p:nvPr/>
          </p:nvGrpSpPr>
          <p:grpSpPr bwMode="auto">
            <a:xfrm>
              <a:off x="2400" y="4080"/>
              <a:ext cx="240" cy="144"/>
              <a:chOff x="2928" y="2688"/>
              <a:chExt cx="240" cy="144"/>
            </a:xfrm>
          </p:grpSpPr>
          <p:sp>
            <p:nvSpPr>
              <p:cNvPr id="335886" name="AutoShape 40">
                <a:hlinkClick r:id="" action="ppaction://hlinkshowjump?jump=previousslide" highlightClick="1"/>
                <a:extLst>
                  <a:ext uri="{FF2B5EF4-FFF2-40B4-BE49-F238E27FC236}">
                    <a16:creationId xmlns:a16="http://schemas.microsoft.com/office/drawing/2014/main" id="{37506860-B1FA-FB03-038A-4A14C2A4F7F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98377" name="AutoShape 41">
                <a:hlinkClick r:id="" action="ppaction://hlinkshowjump?jump=previousslide"/>
                <a:extLst>
                  <a:ext uri="{FF2B5EF4-FFF2-40B4-BE49-F238E27FC236}">
                    <a16:creationId xmlns:a16="http://schemas.microsoft.com/office/drawing/2014/main" id="{E3509C03-F90C-B118-CEA8-0DDE20679555}"/>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5880" name="Group 42">
              <a:extLst>
                <a:ext uri="{FF2B5EF4-FFF2-40B4-BE49-F238E27FC236}">
                  <a16:creationId xmlns:a16="http://schemas.microsoft.com/office/drawing/2014/main" id="{4830DB18-786E-8BB3-9B36-71204FBF950F}"/>
                </a:ext>
              </a:extLst>
            </p:cNvPr>
            <p:cNvGrpSpPr>
              <a:grpSpLocks/>
            </p:cNvGrpSpPr>
            <p:nvPr/>
          </p:nvGrpSpPr>
          <p:grpSpPr bwMode="auto">
            <a:xfrm>
              <a:off x="3120" y="4080"/>
              <a:ext cx="240" cy="144"/>
              <a:chOff x="3552" y="2688"/>
              <a:chExt cx="240" cy="144"/>
            </a:xfrm>
          </p:grpSpPr>
          <p:sp>
            <p:nvSpPr>
              <p:cNvPr id="335884" name="AutoShape 43">
                <a:hlinkClick r:id="" action="ppaction://hlinkshowjump?jump=nextslide" highlightClick="1"/>
                <a:extLst>
                  <a:ext uri="{FF2B5EF4-FFF2-40B4-BE49-F238E27FC236}">
                    <a16:creationId xmlns:a16="http://schemas.microsoft.com/office/drawing/2014/main" id="{3B4E7553-D441-4A4F-7665-C40F09D259E5}"/>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98380" name="AutoShape 44">
                <a:hlinkClick r:id="rId4" action="ppaction://hlinksldjump"/>
                <a:extLst>
                  <a:ext uri="{FF2B5EF4-FFF2-40B4-BE49-F238E27FC236}">
                    <a16:creationId xmlns:a16="http://schemas.microsoft.com/office/drawing/2014/main" id="{6D6D8E12-EF41-49A5-36FC-C8B83CDE5236}"/>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5881" name="Group 45">
              <a:extLst>
                <a:ext uri="{FF2B5EF4-FFF2-40B4-BE49-F238E27FC236}">
                  <a16:creationId xmlns:a16="http://schemas.microsoft.com/office/drawing/2014/main" id="{0814EF49-6774-00A4-1943-B4944C9EA14C}"/>
                </a:ext>
              </a:extLst>
            </p:cNvPr>
            <p:cNvGrpSpPr>
              <a:grpSpLocks/>
            </p:cNvGrpSpPr>
            <p:nvPr/>
          </p:nvGrpSpPr>
          <p:grpSpPr bwMode="auto">
            <a:xfrm>
              <a:off x="2736" y="4080"/>
              <a:ext cx="288" cy="144"/>
              <a:chOff x="2400" y="4032"/>
              <a:chExt cx="240" cy="144"/>
            </a:xfrm>
          </p:grpSpPr>
          <p:sp>
            <p:nvSpPr>
              <p:cNvPr id="398382" name="AutoShape 46">
                <a:hlinkClick r:id="" action="ppaction://hlinkshowjump?jump=lastslideviewed" highlightClick="1"/>
                <a:extLst>
                  <a:ext uri="{FF2B5EF4-FFF2-40B4-BE49-F238E27FC236}">
                    <a16:creationId xmlns:a16="http://schemas.microsoft.com/office/drawing/2014/main" id="{CA359492-8F52-8BDE-252E-44DCB840BA78}"/>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98383" name="AutoShape 47">
                <a:hlinkClick r:id="" action="ppaction://hlinkshowjump?jump=lastslideviewed"/>
                <a:extLst>
                  <a:ext uri="{FF2B5EF4-FFF2-40B4-BE49-F238E27FC236}">
                    <a16:creationId xmlns:a16="http://schemas.microsoft.com/office/drawing/2014/main" id="{6752A92B-2AB4-7706-6EC6-4547F47E7751}"/>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35878" name="Text Box 48">
            <a:extLst>
              <a:ext uri="{FF2B5EF4-FFF2-40B4-BE49-F238E27FC236}">
                <a16:creationId xmlns:a16="http://schemas.microsoft.com/office/drawing/2014/main" id="{31BCC48C-7B3A-B4B5-92B3-EC94F47A99CD}"/>
              </a:ext>
            </a:extLst>
          </p:cNvPr>
          <p:cNvSpPr txBox="1">
            <a:spLocks noChangeArrowheads="1"/>
          </p:cNvSpPr>
          <p:nvPr/>
        </p:nvSpPr>
        <p:spPr bwMode="auto">
          <a:xfrm>
            <a:off x="7204075" y="6477000"/>
            <a:ext cx="1939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Black Cohosh References</a:t>
            </a:r>
            <a:endParaRPr lang="en-US" altLang="en-US" sz="1200"/>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4" name="Rectangle 4">
            <a:extLst>
              <a:ext uri="{FF2B5EF4-FFF2-40B4-BE49-F238E27FC236}">
                <a16:creationId xmlns:a16="http://schemas.microsoft.com/office/drawing/2014/main" id="{35456826-D80B-EE8C-F4BC-0FDCAD07BC3D}"/>
              </a:ext>
            </a:extLst>
          </p:cNvPr>
          <p:cNvSpPr>
            <a:spLocks noChangeArrowheads="1"/>
          </p:cNvSpPr>
          <p:nvPr/>
        </p:nvSpPr>
        <p:spPr bwMode="auto">
          <a:xfrm>
            <a:off x="0" y="0"/>
            <a:ext cx="32766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36898" name="Picture 16">
            <a:extLst>
              <a:ext uri="{FF2B5EF4-FFF2-40B4-BE49-F238E27FC236}">
                <a16:creationId xmlns:a16="http://schemas.microsoft.com/office/drawing/2014/main" id="{148978AE-9ED6-1447-D92C-DF6E82396CB6}"/>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6899" name="Picture 15">
            <a:extLst>
              <a:ext uri="{FF2B5EF4-FFF2-40B4-BE49-F238E27FC236}">
                <a16:creationId xmlns:a16="http://schemas.microsoft.com/office/drawing/2014/main" id="{7A207C7C-0092-0D0A-5E59-36068F0C71E9}"/>
              </a:ext>
            </a:extLst>
          </p:cNvPr>
          <p:cNvPicPr>
            <a:picLocks noChangeAspect="1" noChangeArrowheads="1"/>
          </p:cNvPicPr>
          <p:nvPr/>
        </p:nvPicPr>
        <p:blipFill>
          <a:blip r:embed="rId3">
            <a:lum bright="40000" contrast="-50000"/>
            <a:extLst>
              <a:ext uri="{28A0092B-C50C-407E-A947-70E740481C1C}">
                <a14:useLocalDpi xmlns:a14="http://schemas.microsoft.com/office/drawing/2010/main" val="0"/>
              </a:ext>
            </a:extLst>
          </a:blip>
          <a:srcRect/>
          <a:stretch>
            <a:fillRect/>
          </a:stretch>
        </p:blipFill>
        <p:spPr bwMode="auto">
          <a:xfrm>
            <a:off x="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68" name="Text Box 8">
            <a:extLst>
              <a:ext uri="{FF2B5EF4-FFF2-40B4-BE49-F238E27FC236}">
                <a16:creationId xmlns:a16="http://schemas.microsoft.com/office/drawing/2014/main" id="{316FB911-C5B4-B89E-FFDF-E55CAAD32DA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Black Cohosh</a:t>
            </a:r>
          </a:p>
        </p:txBody>
      </p:sp>
      <p:pic>
        <p:nvPicPr>
          <p:cNvPr id="336901" name="Picture 9">
            <a:extLst>
              <a:ext uri="{FF2B5EF4-FFF2-40B4-BE49-F238E27FC236}">
                <a16:creationId xmlns:a16="http://schemas.microsoft.com/office/drawing/2014/main" id="{E5D45E5D-7C7E-51EA-6401-4BA14E1FC4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609600"/>
            <a:ext cx="2266950" cy="603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6902" name="Picture 10">
            <a:extLst>
              <a:ext uri="{FF2B5EF4-FFF2-40B4-BE49-F238E27FC236}">
                <a16:creationId xmlns:a16="http://schemas.microsoft.com/office/drawing/2014/main" id="{20938DAD-CAC3-C4D7-96B7-65D53F26DB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152400"/>
            <a:ext cx="3429000" cy="291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6903" name="Picture 11">
            <a:extLst>
              <a:ext uri="{FF2B5EF4-FFF2-40B4-BE49-F238E27FC236}">
                <a16:creationId xmlns:a16="http://schemas.microsoft.com/office/drawing/2014/main" id="{00C0450C-E744-877B-A95B-78961A56D5E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3276600"/>
            <a:ext cx="34290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6904" name="Picture 12">
            <a:extLst>
              <a:ext uri="{FF2B5EF4-FFF2-40B4-BE49-F238E27FC236}">
                <a16:creationId xmlns:a16="http://schemas.microsoft.com/office/drawing/2014/main" id="{99D65AB5-0F52-2BC6-D276-8B347138B80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29400" y="1524000"/>
            <a:ext cx="2286000" cy="446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6905" name="Group 20">
            <a:extLst>
              <a:ext uri="{FF2B5EF4-FFF2-40B4-BE49-F238E27FC236}">
                <a16:creationId xmlns:a16="http://schemas.microsoft.com/office/drawing/2014/main" id="{AA78E2B7-60CF-FC85-0389-4FEAE9A5B3A9}"/>
              </a:ext>
            </a:extLst>
          </p:cNvPr>
          <p:cNvGrpSpPr>
            <a:grpSpLocks/>
          </p:cNvGrpSpPr>
          <p:nvPr/>
        </p:nvGrpSpPr>
        <p:grpSpPr bwMode="auto">
          <a:xfrm>
            <a:off x="4343400" y="6477000"/>
            <a:ext cx="457200" cy="228600"/>
            <a:chOff x="2400" y="4032"/>
            <a:chExt cx="240" cy="144"/>
          </a:xfrm>
        </p:grpSpPr>
        <p:sp>
          <p:nvSpPr>
            <p:cNvPr id="399381" name="AutoShape 21">
              <a:hlinkClick r:id="" action="ppaction://hlinkshowjump?jump=lastslideviewed" highlightClick="1"/>
              <a:extLst>
                <a:ext uri="{FF2B5EF4-FFF2-40B4-BE49-F238E27FC236}">
                  <a16:creationId xmlns:a16="http://schemas.microsoft.com/office/drawing/2014/main" id="{2A2C82BB-F693-A025-7127-3084613D1302}"/>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99382" name="AutoShape 22">
              <a:hlinkClick r:id="" action="ppaction://hlinkshowjump?jump=lastslideviewed"/>
              <a:extLst>
                <a:ext uri="{FF2B5EF4-FFF2-40B4-BE49-F238E27FC236}">
                  <a16:creationId xmlns:a16="http://schemas.microsoft.com/office/drawing/2014/main" id="{7461F08B-629A-421C-CAD9-8D0A4D360544}"/>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6906" name="Group 23">
            <a:extLst>
              <a:ext uri="{FF2B5EF4-FFF2-40B4-BE49-F238E27FC236}">
                <a16:creationId xmlns:a16="http://schemas.microsoft.com/office/drawing/2014/main" id="{FD829984-D17E-D562-2D0D-0F30041814A4}"/>
              </a:ext>
            </a:extLst>
          </p:cNvPr>
          <p:cNvGrpSpPr>
            <a:grpSpLocks/>
          </p:cNvGrpSpPr>
          <p:nvPr/>
        </p:nvGrpSpPr>
        <p:grpSpPr bwMode="auto">
          <a:xfrm>
            <a:off x="-76200" y="0"/>
            <a:ext cx="2362200" cy="641350"/>
            <a:chOff x="96" y="76"/>
            <a:chExt cx="1488" cy="404"/>
          </a:xfrm>
        </p:grpSpPr>
        <p:sp>
          <p:nvSpPr>
            <p:cNvPr id="336907" name="Text Box 24">
              <a:extLst>
                <a:ext uri="{FF2B5EF4-FFF2-40B4-BE49-F238E27FC236}">
                  <a16:creationId xmlns:a16="http://schemas.microsoft.com/office/drawing/2014/main" id="{C4089416-EEDD-43A4-93FF-4B3345E9F211}"/>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399385" name="Text Box 25">
              <a:extLst>
                <a:ext uri="{FF2B5EF4-FFF2-40B4-BE49-F238E27FC236}">
                  <a16:creationId xmlns:a16="http://schemas.microsoft.com/office/drawing/2014/main" id="{F8DB877F-6A21-630A-C091-C6D241465821}"/>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9" name="Rectangle 3">
            <a:extLst>
              <a:ext uri="{FF2B5EF4-FFF2-40B4-BE49-F238E27FC236}">
                <a16:creationId xmlns:a16="http://schemas.microsoft.com/office/drawing/2014/main" id="{A642F045-FFB4-5082-1CF9-AF34A23E66CC}"/>
              </a:ext>
            </a:extLst>
          </p:cNvPr>
          <p:cNvSpPr>
            <a:spLocks noChangeArrowheads="1"/>
          </p:cNvSpPr>
          <p:nvPr/>
        </p:nvSpPr>
        <p:spPr bwMode="auto">
          <a:xfrm>
            <a:off x="0" y="0"/>
            <a:ext cx="35814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37922" name="Picture 18">
            <a:extLst>
              <a:ext uri="{FF2B5EF4-FFF2-40B4-BE49-F238E27FC236}">
                <a16:creationId xmlns:a16="http://schemas.microsoft.com/office/drawing/2014/main" id="{6AD1BD24-90D1-1E92-2AC4-8FE606BA9708}"/>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23" name="Picture 17">
            <a:extLst>
              <a:ext uri="{FF2B5EF4-FFF2-40B4-BE49-F238E27FC236}">
                <a16:creationId xmlns:a16="http://schemas.microsoft.com/office/drawing/2014/main" id="{5951ABF6-A298-BD03-3DEA-EE6840FC349E}"/>
              </a:ext>
            </a:extLst>
          </p:cNvPr>
          <p:cNvPicPr>
            <a:picLocks noChangeAspect="1" noChangeArrowheads="1"/>
          </p:cNvPicPr>
          <p:nvPr/>
        </p:nvPicPr>
        <p:blipFill>
          <a:blip r:embed="rId3">
            <a:lum bright="40000" contrast="-50000"/>
            <a:extLst>
              <a:ext uri="{28A0092B-C50C-407E-A947-70E740481C1C}">
                <a14:useLocalDpi xmlns:a14="http://schemas.microsoft.com/office/drawing/2010/main" val="0"/>
              </a:ext>
            </a:extLst>
          </a:blip>
          <a:srcRect/>
          <a:stretch>
            <a:fillRect/>
          </a:stretch>
        </p:blipFill>
        <p:spPr bwMode="auto">
          <a:xfrm>
            <a:off x="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3463" name="Text Box 7">
            <a:extLst>
              <a:ext uri="{FF2B5EF4-FFF2-40B4-BE49-F238E27FC236}">
                <a16:creationId xmlns:a16="http://schemas.microsoft.com/office/drawing/2014/main" id="{9328984A-52E8-F7EE-B8A6-7B4F9D0E0CA5}"/>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Black Cohosh</a:t>
            </a:r>
          </a:p>
        </p:txBody>
      </p:sp>
      <p:sp>
        <p:nvSpPr>
          <p:cNvPr id="337925" name="Text Box 8">
            <a:extLst>
              <a:ext uri="{FF2B5EF4-FFF2-40B4-BE49-F238E27FC236}">
                <a16:creationId xmlns:a16="http://schemas.microsoft.com/office/drawing/2014/main" id="{65D4FD43-CF5E-9F3F-48A1-5F1B3DE52E83}"/>
              </a:ext>
            </a:extLst>
          </p:cNvPr>
          <p:cNvSpPr txBox="1">
            <a:spLocks noChangeArrowheads="1"/>
          </p:cNvSpPr>
          <p:nvPr/>
        </p:nvSpPr>
        <p:spPr bwMode="auto">
          <a:xfrm>
            <a:off x="0" y="776288"/>
            <a:ext cx="4572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Triterpene Glycosides</a:t>
            </a:r>
          </a:p>
        </p:txBody>
      </p:sp>
      <p:sp>
        <p:nvSpPr>
          <p:cNvPr id="337926" name="Text Box 14">
            <a:extLst>
              <a:ext uri="{FF2B5EF4-FFF2-40B4-BE49-F238E27FC236}">
                <a16:creationId xmlns:a16="http://schemas.microsoft.com/office/drawing/2014/main" id="{40C17594-CB02-7B2E-67F0-23D7FF550974}"/>
              </a:ext>
            </a:extLst>
          </p:cNvPr>
          <p:cNvSpPr txBox="1">
            <a:spLocks noChangeArrowheads="1"/>
          </p:cNvSpPr>
          <p:nvPr/>
        </p:nvSpPr>
        <p:spPr bwMode="auto">
          <a:xfrm>
            <a:off x="5486400" y="3962400"/>
            <a:ext cx="2743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Salicylic Acid</a:t>
            </a:r>
          </a:p>
        </p:txBody>
      </p:sp>
      <p:graphicFrame>
        <p:nvGraphicFramePr>
          <p:cNvPr id="337927" name="Object 22">
            <a:extLst>
              <a:ext uri="{FF2B5EF4-FFF2-40B4-BE49-F238E27FC236}">
                <a16:creationId xmlns:a16="http://schemas.microsoft.com/office/drawing/2014/main" id="{BD17FD54-8EA0-2687-5818-B83B46CDF221}"/>
              </a:ext>
            </a:extLst>
          </p:cNvPr>
          <p:cNvGraphicFramePr>
            <a:graphicFrameLocks noChangeAspect="1"/>
          </p:cNvGraphicFramePr>
          <p:nvPr/>
        </p:nvGraphicFramePr>
        <p:xfrm>
          <a:off x="381000" y="1485900"/>
          <a:ext cx="2362200" cy="1239838"/>
        </p:xfrm>
        <a:graphic>
          <a:graphicData uri="http://schemas.openxmlformats.org/presentationml/2006/ole">
            <mc:AlternateContent xmlns:mc="http://schemas.openxmlformats.org/markup-compatibility/2006">
              <mc:Choice xmlns:v="urn:schemas-microsoft-com:vml" Requires="v">
                <p:oleObj name="Photo Editor Photo" r:id="rId4" imgW="2736850" imgH="1435100" progId="MSPhotoEd.3">
                  <p:embed/>
                </p:oleObj>
              </mc:Choice>
              <mc:Fallback>
                <p:oleObj name="Photo Editor Photo" r:id="rId4" imgW="2736850" imgH="1435100" progId="MSPhotoEd.3">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485900"/>
                        <a:ext cx="2362200" cy="123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37928" name="Text Box 23">
            <a:extLst>
              <a:ext uri="{FF2B5EF4-FFF2-40B4-BE49-F238E27FC236}">
                <a16:creationId xmlns:a16="http://schemas.microsoft.com/office/drawing/2014/main" id="{15A03D8F-DCD5-CC0E-34DD-1540D81CC2E9}"/>
              </a:ext>
            </a:extLst>
          </p:cNvPr>
          <p:cNvSpPr txBox="1">
            <a:spLocks noChangeArrowheads="1"/>
          </p:cNvSpPr>
          <p:nvPr/>
        </p:nvSpPr>
        <p:spPr bwMode="auto">
          <a:xfrm>
            <a:off x="1752600" y="2514600"/>
            <a:ext cx="18923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000"/>
              <a:t>R = D-xylose: </a:t>
            </a:r>
            <a:r>
              <a:rPr lang="en-US" altLang="en-US" sz="1000" b="1"/>
              <a:t>Cimicifugoside</a:t>
            </a:r>
          </a:p>
          <a:p>
            <a:pPr eaLnBrk="1" hangingPunct="1">
              <a:spcBef>
                <a:spcPct val="0"/>
              </a:spcBef>
              <a:buFontTx/>
              <a:buNone/>
            </a:pPr>
            <a:r>
              <a:rPr lang="en-US" altLang="en-US" sz="1000"/>
              <a:t>R = H: Cimigenol</a:t>
            </a:r>
          </a:p>
        </p:txBody>
      </p:sp>
      <p:graphicFrame>
        <p:nvGraphicFramePr>
          <p:cNvPr id="337929" name="Object 24">
            <a:extLst>
              <a:ext uri="{FF2B5EF4-FFF2-40B4-BE49-F238E27FC236}">
                <a16:creationId xmlns:a16="http://schemas.microsoft.com/office/drawing/2014/main" id="{4465FEFE-D16F-0BAD-0417-C72A0DF1D19B}"/>
              </a:ext>
            </a:extLst>
          </p:cNvPr>
          <p:cNvGraphicFramePr>
            <a:graphicFrameLocks noChangeAspect="1"/>
          </p:cNvGraphicFramePr>
          <p:nvPr/>
        </p:nvGraphicFramePr>
        <p:xfrm>
          <a:off x="1295400" y="2971800"/>
          <a:ext cx="2971800" cy="1627188"/>
        </p:xfrm>
        <a:graphic>
          <a:graphicData uri="http://schemas.openxmlformats.org/presentationml/2006/ole">
            <mc:AlternateContent xmlns:mc="http://schemas.openxmlformats.org/markup-compatibility/2006">
              <mc:Choice xmlns:v="urn:schemas-microsoft-com:vml" Requires="v">
                <p:oleObj name="Photo Editor Photo" r:id="rId6" imgW="3130550" imgH="1714500" progId="MSPhotoEd.3">
                  <p:embed/>
                </p:oleObj>
              </mc:Choice>
              <mc:Fallback>
                <p:oleObj name="Photo Editor Photo" r:id="rId6" imgW="3130550" imgH="1714500" progId="MSPhotoEd.3">
                  <p:embed/>
                  <p:pic>
                    <p:nvPicPr>
                      <p:cNvPr id="0" name="Object 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2971800"/>
                        <a:ext cx="2971800" cy="162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3481" name="Rectangle 25">
            <a:extLst>
              <a:ext uri="{FF2B5EF4-FFF2-40B4-BE49-F238E27FC236}">
                <a16:creationId xmlns:a16="http://schemas.microsoft.com/office/drawing/2014/main" id="{36AB4E40-414D-0B05-C327-8B93CA1384E9}"/>
              </a:ext>
            </a:extLst>
          </p:cNvPr>
          <p:cNvSpPr>
            <a:spLocks noChangeArrowheads="1"/>
          </p:cNvSpPr>
          <p:nvPr/>
        </p:nvSpPr>
        <p:spPr bwMode="auto">
          <a:xfrm>
            <a:off x="2743200" y="4191000"/>
            <a:ext cx="1447800" cy="4572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37931" name="Text Box 26">
            <a:extLst>
              <a:ext uri="{FF2B5EF4-FFF2-40B4-BE49-F238E27FC236}">
                <a16:creationId xmlns:a16="http://schemas.microsoft.com/office/drawing/2014/main" id="{C6FA98E7-E02B-3424-43CB-ED47D14C9239}"/>
              </a:ext>
            </a:extLst>
          </p:cNvPr>
          <p:cNvSpPr txBox="1">
            <a:spLocks noChangeArrowheads="1"/>
          </p:cNvSpPr>
          <p:nvPr/>
        </p:nvSpPr>
        <p:spPr bwMode="auto">
          <a:xfrm>
            <a:off x="2743200" y="4191000"/>
            <a:ext cx="1371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000"/>
              <a:t>R = D-xylose: </a:t>
            </a:r>
            <a:r>
              <a:rPr lang="en-US" altLang="en-US" sz="1000" b="1"/>
              <a:t>Acetin</a:t>
            </a:r>
          </a:p>
          <a:p>
            <a:pPr eaLnBrk="1" hangingPunct="1">
              <a:spcBef>
                <a:spcPct val="0"/>
              </a:spcBef>
              <a:buFontTx/>
              <a:buNone/>
            </a:pPr>
            <a:r>
              <a:rPr lang="en-US" altLang="en-US" sz="1000"/>
              <a:t>R = H: Acetylacteol</a:t>
            </a:r>
          </a:p>
        </p:txBody>
      </p:sp>
      <p:graphicFrame>
        <p:nvGraphicFramePr>
          <p:cNvPr id="337932" name="Object 29">
            <a:extLst>
              <a:ext uri="{FF2B5EF4-FFF2-40B4-BE49-F238E27FC236}">
                <a16:creationId xmlns:a16="http://schemas.microsoft.com/office/drawing/2014/main" id="{1265302E-F8B4-08D1-E366-B70A267EFA4D}"/>
              </a:ext>
            </a:extLst>
          </p:cNvPr>
          <p:cNvGraphicFramePr>
            <a:graphicFrameLocks noChangeAspect="1"/>
          </p:cNvGraphicFramePr>
          <p:nvPr/>
        </p:nvGraphicFramePr>
        <p:xfrm>
          <a:off x="304800" y="4945063"/>
          <a:ext cx="2400300" cy="1531937"/>
        </p:xfrm>
        <a:graphic>
          <a:graphicData uri="http://schemas.openxmlformats.org/presentationml/2006/ole">
            <mc:AlternateContent xmlns:mc="http://schemas.openxmlformats.org/markup-compatibility/2006">
              <mc:Choice xmlns:v="urn:schemas-microsoft-com:vml" Requires="v">
                <p:oleObj name="Photo Editor Photo" r:id="rId8" imgW="2895600" imgH="1847850" progId="MSPhotoEd.3">
                  <p:embed/>
                </p:oleObj>
              </mc:Choice>
              <mc:Fallback>
                <p:oleObj name="Photo Editor Photo" r:id="rId8" imgW="2895600" imgH="1847850" progId="MSPhotoEd.3">
                  <p:embed/>
                  <p:pic>
                    <p:nvPicPr>
                      <p:cNvPr id="0" name="Object 2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 y="4945063"/>
                        <a:ext cx="2400300" cy="153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3484" name="Rectangle 28">
            <a:extLst>
              <a:ext uri="{FF2B5EF4-FFF2-40B4-BE49-F238E27FC236}">
                <a16:creationId xmlns:a16="http://schemas.microsoft.com/office/drawing/2014/main" id="{4781E054-552B-4E61-2AEE-6A4DE227783B}"/>
              </a:ext>
            </a:extLst>
          </p:cNvPr>
          <p:cNvSpPr>
            <a:spLocks noChangeArrowheads="1"/>
          </p:cNvSpPr>
          <p:nvPr/>
        </p:nvSpPr>
        <p:spPr bwMode="auto">
          <a:xfrm>
            <a:off x="1066800" y="6096000"/>
            <a:ext cx="1752600" cy="4572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37934" name="Text Box 30">
            <a:extLst>
              <a:ext uri="{FF2B5EF4-FFF2-40B4-BE49-F238E27FC236}">
                <a16:creationId xmlns:a16="http://schemas.microsoft.com/office/drawing/2014/main" id="{7A7504B6-EFF0-6607-DA3D-A7D85FEDAC62}"/>
              </a:ext>
            </a:extLst>
          </p:cNvPr>
          <p:cNvSpPr txBox="1">
            <a:spLocks noChangeArrowheads="1"/>
          </p:cNvSpPr>
          <p:nvPr/>
        </p:nvSpPr>
        <p:spPr bwMode="auto">
          <a:xfrm>
            <a:off x="1447800" y="6019800"/>
            <a:ext cx="1762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000"/>
              <a:t>R = xylose: </a:t>
            </a:r>
            <a:r>
              <a:rPr lang="en-US" altLang="en-US" sz="1000" b="1"/>
              <a:t>27-deoxyacetin</a:t>
            </a:r>
          </a:p>
          <a:p>
            <a:pPr eaLnBrk="1" hangingPunct="1">
              <a:spcBef>
                <a:spcPct val="0"/>
              </a:spcBef>
              <a:buFontTx/>
              <a:buNone/>
            </a:pPr>
            <a:r>
              <a:rPr lang="en-US" altLang="en-US" sz="1000"/>
              <a:t>R = H: Acetylacetol</a:t>
            </a:r>
          </a:p>
        </p:txBody>
      </p:sp>
      <p:sp>
        <p:nvSpPr>
          <p:cNvPr id="337935" name="Text Box 32">
            <a:extLst>
              <a:ext uri="{FF2B5EF4-FFF2-40B4-BE49-F238E27FC236}">
                <a16:creationId xmlns:a16="http://schemas.microsoft.com/office/drawing/2014/main" id="{DA4F91F6-FFFB-CECA-E094-75DC38C0DC5D}"/>
              </a:ext>
            </a:extLst>
          </p:cNvPr>
          <p:cNvSpPr txBox="1">
            <a:spLocks noChangeArrowheads="1"/>
          </p:cNvSpPr>
          <p:nvPr/>
        </p:nvSpPr>
        <p:spPr bwMode="auto">
          <a:xfrm>
            <a:off x="5638800" y="1219200"/>
            <a:ext cx="26368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800" b="1"/>
              <a:t>Isoferulic Acid</a:t>
            </a:r>
          </a:p>
        </p:txBody>
      </p:sp>
      <p:graphicFrame>
        <p:nvGraphicFramePr>
          <p:cNvPr id="337936" name="Object 33">
            <a:extLst>
              <a:ext uri="{FF2B5EF4-FFF2-40B4-BE49-F238E27FC236}">
                <a16:creationId xmlns:a16="http://schemas.microsoft.com/office/drawing/2014/main" id="{8A75CCAE-24B0-0E59-9918-9ABFA1E3C3EF}"/>
              </a:ext>
            </a:extLst>
          </p:cNvPr>
          <p:cNvGraphicFramePr>
            <a:graphicFrameLocks noChangeAspect="1"/>
          </p:cNvGraphicFramePr>
          <p:nvPr/>
        </p:nvGraphicFramePr>
        <p:xfrm>
          <a:off x="5410200" y="1828800"/>
          <a:ext cx="2895600" cy="1300163"/>
        </p:xfrm>
        <a:graphic>
          <a:graphicData uri="http://schemas.openxmlformats.org/presentationml/2006/ole">
            <mc:AlternateContent xmlns:mc="http://schemas.openxmlformats.org/markup-compatibility/2006">
              <mc:Choice xmlns:v="urn:schemas-microsoft-com:vml" Requires="v">
                <p:oleObj name="Photo Editor Photo" r:id="rId10" imgW="2419350" imgH="1085850" progId="MSPhotoEd.3">
                  <p:embed/>
                </p:oleObj>
              </mc:Choice>
              <mc:Fallback>
                <p:oleObj name="Photo Editor Photo" r:id="rId10" imgW="2419350" imgH="1085850" progId="MSPhotoEd.3">
                  <p:embed/>
                  <p:pic>
                    <p:nvPicPr>
                      <p:cNvPr id="0" name="Object 3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10200" y="1828800"/>
                        <a:ext cx="2895600" cy="130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3490" name="Rectangle 34">
            <a:extLst>
              <a:ext uri="{FF2B5EF4-FFF2-40B4-BE49-F238E27FC236}">
                <a16:creationId xmlns:a16="http://schemas.microsoft.com/office/drawing/2014/main" id="{EC3B941C-991B-794C-6143-8E7A0686F1E5}"/>
              </a:ext>
            </a:extLst>
          </p:cNvPr>
          <p:cNvSpPr>
            <a:spLocks noChangeArrowheads="1"/>
          </p:cNvSpPr>
          <p:nvPr/>
        </p:nvSpPr>
        <p:spPr bwMode="auto">
          <a:xfrm>
            <a:off x="7239000" y="2971800"/>
            <a:ext cx="914400" cy="2286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aphicFrame>
        <p:nvGraphicFramePr>
          <p:cNvPr id="337938" name="Object 65">
            <a:extLst>
              <a:ext uri="{FF2B5EF4-FFF2-40B4-BE49-F238E27FC236}">
                <a16:creationId xmlns:a16="http://schemas.microsoft.com/office/drawing/2014/main" id="{ABE47B87-E944-9460-DBF9-04E86B74997A}"/>
              </a:ext>
            </a:extLst>
          </p:cNvPr>
          <p:cNvGraphicFramePr>
            <a:graphicFrameLocks noChangeAspect="1"/>
          </p:cNvGraphicFramePr>
          <p:nvPr/>
        </p:nvGraphicFramePr>
        <p:xfrm>
          <a:off x="6019800" y="4648200"/>
          <a:ext cx="1390650" cy="1447800"/>
        </p:xfrm>
        <a:graphic>
          <a:graphicData uri="http://schemas.openxmlformats.org/presentationml/2006/ole">
            <mc:AlternateContent xmlns:mc="http://schemas.openxmlformats.org/markup-compatibility/2006">
              <mc:Choice xmlns:v="urn:schemas-microsoft-com:vml" Requires="v">
                <p:oleObj name="Photo Editor Photo" r:id="rId12" imgW="1073150" imgH="1117600" progId="MSPhotoEd.3">
                  <p:embed/>
                </p:oleObj>
              </mc:Choice>
              <mc:Fallback>
                <p:oleObj name="Photo Editor Photo" r:id="rId12" imgW="1073150" imgH="1117600" progId="MSPhotoEd.3">
                  <p:embed/>
                  <p:pic>
                    <p:nvPicPr>
                      <p:cNvPr id="0" name="Object 6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19800" y="4648200"/>
                        <a:ext cx="139065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37939" name="Group 66">
            <a:extLst>
              <a:ext uri="{FF2B5EF4-FFF2-40B4-BE49-F238E27FC236}">
                <a16:creationId xmlns:a16="http://schemas.microsoft.com/office/drawing/2014/main" id="{AE7BAB7F-1A7C-7584-3818-BAFB84DF2648}"/>
              </a:ext>
            </a:extLst>
          </p:cNvPr>
          <p:cNvGrpSpPr>
            <a:grpSpLocks/>
          </p:cNvGrpSpPr>
          <p:nvPr/>
        </p:nvGrpSpPr>
        <p:grpSpPr bwMode="auto">
          <a:xfrm>
            <a:off x="4343400" y="6477000"/>
            <a:ext cx="457200" cy="228600"/>
            <a:chOff x="2400" y="4032"/>
            <a:chExt cx="240" cy="144"/>
          </a:xfrm>
        </p:grpSpPr>
        <p:sp>
          <p:nvSpPr>
            <p:cNvPr id="403523" name="AutoShape 67">
              <a:hlinkClick r:id="" action="ppaction://hlinkshowjump?jump=lastslideviewed" highlightClick="1"/>
              <a:extLst>
                <a:ext uri="{FF2B5EF4-FFF2-40B4-BE49-F238E27FC236}">
                  <a16:creationId xmlns:a16="http://schemas.microsoft.com/office/drawing/2014/main" id="{AA352E21-F4CF-F0FD-8D23-56A1705E2AE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03524" name="AutoShape 68">
              <a:hlinkClick r:id="" action="ppaction://hlinkshowjump?jump=lastslideviewed"/>
              <a:extLst>
                <a:ext uri="{FF2B5EF4-FFF2-40B4-BE49-F238E27FC236}">
                  <a16:creationId xmlns:a16="http://schemas.microsoft.com/office/drawing/2014/main" id="{3868414C-5C10-8A83-2EEC-10265E6AA12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7940" name="Group 69">
            <a:extLst>
              <a:ext uri="{FF2B5EF4-FFF2-40B4-BE49-F238E27FC236}">
                <a16:creationId xmlns:a16="http://schemas.microsoft.com/office/drawing/2014/main" id="{19D5608D-D584-DC8E-0F1B-5DE189E741B6}"/>
              </a:ext>
            </a:extLst>
          </p:cNvPr>
          <p:cNvGrpSpPr>
            <a:grpSpLocks/>
          </p:cNvGrpSpPr>
          <p:nvPr/>
        </p:nvGrpSpPr>
        <p:grpSpPr bwMode="auto">
          <a:xfrm>
            <a:off x="-76200" y="0"/>
            <a:ext cx="2362200" cy="641350"/>
            <a:chOff x="96" y="76"/>
            <a:chExt cx="1488" cy="404"/>
          </a:xfrm>
        </p:grpSpPr>
        <p:sp>
          <p:nvSpPr>
            <p:cNvPr id="337941" name="Text Box 70">
              <a:extLst>
                <a:ext uri="{FF2B5EF4-FFF2-40B4-BE49-F238E27FC236}">
                  <a16:creationId xmlns:a16="http://schemas.microsoft.com/office/drawing/2014/main" id="{4CA98338-FF75-810F-3B5F-E3A8E3E1415E}"/>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403527" name="Text Box 71">
              <a:extLst>
                <a:ext uri="{FF2B5EF4-FFF2-40B4-BE49-F238E27FC236}">
                  <a16:creationId xmlns:a16="http://schemas.microsoft.com/office/drawing/2014/main" id="{FC3B90C6-F821-4A5A-0F6E-59DDF0AD7686}"/>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3" name="Rectangle 3">
            <a:extLst>
              <a:ext uri="{FF2B5EF4-FFF2-40B4-BE49-F238E27FC236}">
                <a16:creationId xmlns:a16="http://schemas.microsoft.com/office/drawing/2014/main" id="{CE51569C-3D35-A3C2-13CA-235A53C26757}"/>
              </a:ext>
            </a:extLst>
          </p:cNvPr>
          <p:cNvSpPr>
            <a:spLocks noChangeArrowheads="1"/>
          </p:cNvSpPr>
          <p:nvPr/>
        </p:nvSpPr>
        <p:spPr bwMode="auto">
          <a:xfrm>
            <a:off x="0" y="0"/>
            <a:ext cx="33528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38946" name="Picture 13">
            <a:extLst>
              <a:ext uri="{FF2B5EF4-FFF2-40B4-BE49-F238E27FC236}">
                <a16:creationId xmlns:a16="http://schemas.microsoft.com/office/drawing/2014/main" id="{29B27932-25AC-B3F9-BE6B-D0D847908E83}"/>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4572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947" name="Picture 12">
            <a:extLst>
              <a:ext uri="{FF2B5EF4-FFF2-40B4-BE49-F238E27FC236}">
                <a16:creationId xmlns:a16="http://schemas.microsoft.com/office/drawing/2014/main" id="{BE9CBB2B-44B9-FD73-7152-A4148C9EFCA7}"/>
              </a:ext>
            </a:extLst>
          </p:cNvPr>
          <p:cNvPicPr>
            <a:picLocks noChangeAspect="1" noChangeArrowheads="1"/>
          </p:cNvPicPr>
          <p:nvPr/>
        </p:nvPicPr>
        <p:blipFill>
          <a:blip r:embed="rId3">
            <a:lum bright="40000" contrast="-50000"/>
            <a:extLst>
              <a:ext uri="{28A0092B-C50C-407E-A947-70E740481C1C}">
                <a14:useLocalDpi xmlns:a14="http://schemas.microsoft.com/office/drawing/2010/main" val="0"/>
              </a:ext>
            </a:extLst>
          </a:blip>
          <a:srcRect/>
          <a:stretch>
            <a:fillRect/>
          </a:stretch>
        </p:blipFill>
        <p:spPr bwMode="auto">
          <a:xfrm>
            <a:off x="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4487" name="Text Box 7">
            <a:extLst>
              <a:ext uri="{FF2B5EF4-FFF2-40B4-BE49-F238E27FC236}">
                <a16:creationId xmlns:a16="http://schemas.microsoft.com/office/drawing/2014/main" id="{E7F0548D-962E-9D84-B26E-07712A158BA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Black Cohosh</a:t>
            </a:r>
          </a:p>
        </p:txBody>
      </p:sp>
      <p:sp>
        <p:nvSpPr>
          <p:cNvPr id="338949" name="Rectangle 8">
            <a:extLst>
              <a:ext uri="{FF2B5EF4-FFF2-40B4-BE49-F238E27FC236}">
                <a16:creationId xmlns:a16="http://schemas.microsoft.com/office/drawing/2014/main" id="{9D434993-D1F0-77B0-D38C-ABE268E2BE04}"/>
              </a:ext>
            </a:extLst>
          </p:cNvPr>
          <p:cNvSpPr>
            <a:spLocks noChangeArrowheads="1"/>
          </p:cNvSpPr>
          <p:nvPr/>
        </p:nvSpPr>
        <p:spPr bwMode="auto">
          <a:xfrm>
            <a:off x="304800" y="1295400"/>
            <a:ext cx="8686800" cy="165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Foster S.  Black cohosh (</a:t>
            </a:r>
            <a:r>
              <a:rPr lang="en-US" altLang="en-US" sz="2000" i="1">
                <a:solidFill>
                  <a:srgbClr val="000000"/>
                </a:solidFill>
                <a:cs typeface="Times New Roman" panose="02020603050405020304" pitchFamily="18" charset="0"/>
              </a:rPr>
              <a:t>Cimicifuga racemosa</a:t>
            </a:r>
            <a:r>
              <a:rPr lang="en-US" altLang="en-US" sz="2000">
                <a:solidFill>
                  <a:srgbClr val="000000"/>
                </a:solidFill>
                <a:cs typeface="Times New Roman" panose="02020603050405020304" pitchFamily="18" charset="0"/>
              </a:rPr>
              <a:t>): a literature review. Herbalgram 1999; 45:35-39.</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Liske E.  Therapeutic efficacy and safety of </a:t>
            </a:r>
            <a:r>
              <a:rPr lang="en-US" altLang="en-US" sz="2000" i="1">
                <a:solidFill>
                  <a:srgbClr val="000000"/>
                </a:solidFill>
                <a:cs typeface="Times New Roman" panose="02020603050405020304" pitchFamily="18" charset="0"/>
              </a:rPr>
              <a:t>Cimicifuga racemosa</a:t>
            </a:r>
            <a:r>
              <a:rPr lang="en-US" altLang="en-US" sz="2000">
                <a:solidFill>
                  <a:srgbClr val="000000"/>
                </a:solidFill>
                <a:cs typeface="Times New Roman" panose="02020603050405020304" pitchFamily="18" charset="0"/>
              </a:rPr>
              <a:t> for gynecologic disorders.  Adv Ther 1998; 15:45-53.</a:t>
            </a:r>
          </a:p>
        </p:txBody>
      </p:sp>
      <p:sp>
        <p:nvSpPr>
          <p:cNvPr id="338950" name="Rectangle 11">
            <a:extLst>
              <a:ext uri="{FF2B5EF4-FFF2-40B4-BE49-F238E27FC236}">
                <a16:creationId xmlns:a16="http://schemas.microsoft.com/office/drawing/2014/main" id="{18EE01E2-0328-F7A6-1B64-2FE730E62421}"/>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Black Cohosh References</a:t>
            </a:r>
          </a:p>
        </p:txBody>
      </p:sp>
      <p:grpSp>
        <p:nvGrpSpPr>
          <p:cNvPr id="338951" name="Group 17">
            <a:extLst>
              <a:ext uri="{FF2B5EF4-FFF2-40B4-BE49-F238E27FC236}">
                <a16:creationId xmlns:a16="http://schemas.microsoft.com/office/drawing/2014/main" id="{5E6DEE8D-F5EA-ECE6-A395-70A541313731}"/>
              </a:ext>
            </a:extLst>
          </p:cNvPr>
          <p:cNvGrpSpPr>
            <a:grpSpLocks/>
          </p:cNvGrpSpPr>
          <p:nvPr/>
        </p:nvGrpSpPr>
        <p:grpSpPr bwMode="auto">
          <a:xfrm>
            <a:off x="4343400" y="6477000"/>
            <a:ext cx="457200" cy="228600"/>
            <a:chOff x="2400" y="4032"/>
            <a:chExt cx="240" cy="144"/>
          </a:xfrm>
        </p:grpSpPr>
        <p:sp>
          <p:nvSpPr>
            <p:cNvPr id="404498" name="AutoShape 18">
              <a:hlinkClick r:id="" action="ppaction://hlinkshowjump?jump=lastslideviewed" highlightClick="1"/>
              <a:extLst>
                <a:ext uri="{FF2B5EF4-FFF2-40B4-BE49-F238E27FC236}">
                  <a16:creationId xmlns:a16="http://schemas.microsoft.com/office/drawing/2014/main" id="{1E1AF5A3-BA49-5F40-9C1F-2121EDBDF27A}"/>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04499" name="AutoShape 19">
              <a:hlinkClick r:id="" action="ppaction://hlinkshowjump?jump=lastslideviewed"/>
              <a:extLst>
                <a:ext uri="{FF2B5EF4-FFF2-40B4-BE49-F238E27FC236}">
                  <a16:creationId xmlns:a16="http://schemas.microsoft.com/office/drawing/2014/main" id="{2DEE5615-B725-F976-3711-486A127C5CA4}"/>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8952" name="Group 20">
            <a:extLst>
              <a:ext uri="{FF2B5EF4-FFF2-40B4-BE49-F238E27FC236}">
                <a16:creationId xmlns:a16="http://schemas.microsoft.com/office/drawing/2014/main" id="{66488FD8-830F-454E-800D-00F705114125}"/>
              </a:ext>
            </a:extLst>
          </p:cNvPr>
          <p:cNvGrpSpPr>
            <a:grpSpLocks/>
          </p:cNvGrpSpPr>
          <p:nvPr/>
        </p:nvGrpSpPr>
        <p:grpSpPr bwMode="auto">
          <a:xfrm>
            <a:off x="-76200" y="0"/>
            <a:ext cx="2362200" cy="641350"/>
            <a:chOff x="96" y="76"/>
            <a:chExt cx="1488" cy="404"/>
          </a:xfrm>
        </p:grpSpPr>
        <p:sp>
          <p:nvSpPr>
            <p:cNvPr id="338953" name="Text Box 21">
              <a:extLst>
                <a:ext uri="{FF2B5EF4-FFF2-40B4-BE49-F238E27FC236}">
                  <a16:creationId xmlns:a16="http://schemas.microsoft.com/office/drawing/2014/main" id="{6DBF9C7E-91BE-B4E6-1B54-725F2BEB8D30}"/>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404502" name="Text Box 22">
              <a:extLst>
                <a:ext uri="{FF2B5EF4-FFF2-40B4-BE49-F238E27FC236}">
                  <a16:creationId xmlns:a16="http://schemas.microsoft.com/office/drawing/2014/main" id="{2BBD7D9E-3ECF-078A-DACB-86B2DC207277}"/>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28251B65-CAA4-B569-3124-B48884888486}"/>
              </a:ext>
            </a:extLst>
          </p:cNvPr>
          <p:cNvSpPr>
            <a:spLocks noGrp="1" noChangeArrowheads="1"/>
          </p:cNvSpPr>
          <p:nvPr>
            <p:ph type="body" idx="1"/>
          </p:nvPr>
        </p:nvSpPr>
        <p:spPr>
          <a:xfrm>
            <a:off x="2362200" y="1219200"/>
            <a:ext cx="6400800" cy="5257800"/>
          </a:xfrm>
        </p:spPr>
        <p:txBody>
          <a:bodyPr/>
          <a:lstStyle/>
          <a:p>
            <a:pPr eaLnBrk="1" hangingPunct="1">
              <a:buFontTx/>
              <a:buNone/>
              <a:defRPr/>
            </a:pPr>
            <a:r>
              <a:rPr lang="en-US" altLang="en-US" sz="2000"/>
              <a:t>	Causality is supported if there is a gradient of risk associated with the degree of exposure.  For example, patients who receive more treatment (in amount or duration) would be expected to fair better than those receiving less treatment.</a:t>
            </a:r>
          </a:p>
          <a:p>
            <a:pPr eaLnBrk="1" hangingPunct="1">
              <a:buFontTx/>
              <a:buNone/>
              <a:defRPr/>
            </a:pPr>
            <a:endParaRPr lang="en-US" altLang="en-US" sz="2000"/>
          </a:p>
          <a:p>
            <a:pPr eaLnBrk="1" hangingPunct="1">
              <a:buFontTx/>
              <a:buNone/>
              <a:defRPr/>
            </a:pPr>
            <a:endParaRPr lang="en-US" altLang="en-US" sz="2000" b="1">
              <a:solidFill>
                <a:srgbClr val="008080"/>
              </a:solidFill>
              <a:effectLst>
                <a:outerShdw blurRad="38100" dist="38100" dir="2700000" algn="tl">
                  <a:srgbClr val="C0C0C0"/>
                </a:outerShdw>
              </a:effectLst>
            </a:endParaRPr>
          </a:p>
          <a:p>
            <a:pPr eaLnBrk="1" hangingPunct="1">
              <a:lnSpc>
                <a:spcPct val="50000"/>
              </a:lnSpc>
              <a:buFontTx/>
              <a:buNone/>
              <a:defRPr/>
            </a:pPr>
            <a:endParaRPr lang="en-US" altLang="en-US" sz="2000" b="1">
              <a:solidFill>
                <a:srgbClr val="008080"/>
              </a:solidFill>
              <a:effectLst>
                <a:outerShdw blurRad="38100" dist="38100" dir="2700000" algn="tl">
                  <a:srgbClr val="C0C0C0"/>
                </a:outerShdw>
              </a:effectLst>
            </a:endParaRPr>
          </a:p>
          <a:p>
            <a:pPr eaLnBrk="1" hangingPunct="1">
              <a:buFontTx/>
              <a:buNone/>
              <a:defRPr/>
            </a:pPr>
            <a:r>
              <a:rPr lang="en-US" altLang="en-US" sz="2000"/>
              <a:t>	A causal relationship is also supported when a number of studies show similar results.  This is particularly true when the studies are in different settings and use different methods (e.g., laboratory studies, epidemiological studies, randomized clinical trials, etc.).   </a:t>
            </a:r>
          </a:p>
        </p:txBody>
      </p:sp>
      <p:sp>
        <p:nvSpPr>
          <p:cNvPr id="46100" name="Text Box 20">
            <a:extLst>
              <a:ext uri="{FF2B5EF4-FFF2-40B4-BE49-F238E27FC236}">
                <a16:creationId xmlns:a16="http://schemas.microsoft.com/office/drawing/2014/main" id="{3866AC09-F848-4527-BF70-A0B27C5BE570}"/>
              </a:ext>
            </a:extLst>
          </p:cNvPr>
          <p:cNvSpPr txBox="1">
            <a:spLocks noChangeArrowheads="1"/>
          </p:cNvSpPr>
          <p:nvPr/>
        </p:nvSpPr>
        <p:spPr bwMode="auto">
          <a:xfrm>
            <a:off x="2743200" y="381000"/>
            <a:ext cx="5486400" cy="5492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Dose-Response</a:t>
            </a:r>
          </a:p>
        </p:txBody>
      </p:sp>
      <p:sp>
        <p:nvSpPr>
          <p:cNvPr id="46101" name="Text Box 21">
            <a:extLst>
              <a:ext uri="{FF2B5EF4-FFF2-40B4-BE49-F238E27FC236}">
                <a16:creationId xmlns:a16="http://schemas.microsoft.com/office/drawing/2014/main" id="{968807FC-3A1D-ABCF-6F36-90F30AE869F2}"/>
              </a:ext>
            </a:extLst>
          </p:cNvPr>
          <p:cNvSpPr txBox="1">
            <a:spLocks noChangeArrowheads="1"/>
          </p:cNvSpPr>
          <p:nvPr/>
        </p:nvSpPr>
        <p:spPr bwMode="auto">
          <a:xfrm>
            <a:off x="2743200" y="3048000"/>
            <a:ext cx="5486400" cy="5492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Consistency</a:t>
            </a:r>
          </a:p>
        </p:txBody>
      </p:sp>
      <p:sp>
        <p:nvSpPr>
          <p:cNvPr id="46102" name="Text Box 22">
            <a:extLst>
              <a:ext uri="{FF2B5EF4-FFF2-40B4-BE49-F238E27FC236}">
                <a16:creationId xmlns:a16="http://schemas.microsoft.com/office/drawing/2014/main" id="{656E5F46-A2AE-6353-BDEE-7C0DF2B83335}"/>
              </a:ext>
            </a:extLst>
          </p:cNvPr>
          <p:cNvSpPr txBox="1">
            <a:spLocks noChangeArrowheads="1"/>
          </p:cNvSpPr>
          <p:nvPr/>
        </p:nvSpPr>
        <p:spPr bwMode="auto">
          <a:xfrm>
            <a:off x="7112000" y="0"/>
            <a:ext cx="2032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Criteria of Causation</a:t>
            </a: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9969" name="Picture 16">
            <a:extLst>
              <a:ext uri="{FF2B5EF4-FFF2-40B4-BE49-F238E27FC236}">
                <a16:creationId xmlns:a16="http://schemas.microsoft.com/office/drawing/2014/main" id="{41A9B0FD-498B-DF36-F7F0-94B30FF2F03E}"/>
              </a:ext>
            </a:extLst>
          </p:cNvPr>
          <p:cNvPicPr>
            <a:picLocks noChangeAspect="1" noChangeArrowheads="1"/>
          </p:cNvPicPr>
          <p:nvPr/>
        </p:nvPicPr>
        <p:blipFill>
          <a:blip r:embed="rId2">
            <a:lum bright="58000" contrast="-50000"/>
            <a:extLst>
              <a:ext uri="{28A0092B-C50C-407E-A947-70E740481C1C}">
                <a14:useLocalDpi xmlns:a14="http://schemas.microsoft.com/office/drawing/2010/main" val="0"/>
              </a:ext>
            </a:extLst>
          </a:blip>
          <a:srcRect/>
          <a:stretch>
            <a:fillRect/>
          </a:stretch>
        </p:blipFill>
        <p:spPr bwMode="auto">
          <a:xfrm>
            <a:off x="24384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880" name="Rectangle 8">
            <a:extLst>
              <a:ext uri="{FF2B5EF4-FFF2-40B4-BE49-F238E27FC236}">
                <a16:creationId xmlns:a16="http://schemas.microsoft.com/office/drawing/2014/main" id="{6C9E7FDE-3ED2-0ED4-41D1-78A1B3C2BFF8}"/>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Echinacea</a:t>
            </a:r>
            <a:br>
              <a:rPr lang="en-US" altLang="en-US" sz="3600"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Echinacea angustifolia, E. pallida, E. purpurea</a:t>
            </a:r>
            <a:r>
              <a:rPr lang="en-US" altLang="en-US" sz="1400" b="1" i="1">
                <a:solidFill>
                  <a:schemeClr val="accent2"/>
                </a:solidFill>
                <a:effectLst>
                  <a:outerShdw blurRad="38100" dist="38100" dir="2700000" algn="tl">
                    <a:srgbClr val="C0C0C0"/>
                  </a:outerShdw>
                </a:effectLst>
              </a:rPr>
              <a:t> </a:t>
            </a:r>
          </a:p>
        </p:txBody>
      </p:sp>
      <p:sp>
        <p:nvSpPr>
          <p:cNvPr id="207881" name="Text Box 9">
            <a:extLst>
              <a:ext uri="{FF2B5EF4-FFF2-40B4-BE49-F238E27FC236}">
                <a16:creationId xmlns:a16="http://schemas.microsoft.com/office/drawing/2014/main" id="{60E0F1DA-82E8-4A04-3F81-3CB2DD0B4E77}"/>
              </a:ext>
            </a:extLst>
          </p:cNvPr>
          <p:cNvSpPr txBox="1">
            <a:spLocks noChangeArrowheads="1"/>
          </p:cNvSpPr>
          <p:nvPr/>
        </p:nvSpPr>
        <p:spPr bwMode="auto">
          <a:xfrm>
            <a:off x="2133600" y="990600"/>
            <a:ext cx="6705600" cy="5378450"/>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a:t>
            </a:r>
            <a:r>
              <a:rPr lang="en-US" altLang="en-US" i="1">
                <a:solidFill>
                  <a:schemeClr val="tx1"/>
                </a:solidFill>
                <a:latin typeface="Arial" panose="020B0604020202020204" pitchFamily="34" charset="0"/>
              </a:rPr>
              <a:t>Asteraceae</a:t>
            </a:r>
          </a:p>
          <a:p>
            <a:pPr eaLnBrk="1" hangingPunct="1">
              <a:lnSpc>
                <a:spcPct val="50000"/>
              </a:lnSpc>
              <a:defRPr/>
            </a:pPr>
            <a:endParaRPr lang="en-US" altLang="en-US">
              <a:solidFill>
                <a:schemeClr val="tx1"/>
              </a:solidFill>
              <a:latin typeface="Arial" panose="020B0604020202020204" pitchFamily="34" charset="0"/>
            </a:endParaRPr>
          </a:p>
          <a:p>
            <a:pPr eaLnBrk="1" hangingPunct="1">
              <a:defRPr/>
            </a:pPr>
            <a:r>
              <a:rPr lang="en-US" altLang="en-US" b="1">
                <a:effectLst>
                  <a:outerShdw blurRad="38100" dist="38100" dir="2700000" algn="tl">
                    <a:srgbClr val="C0C0C0"/>
                  </a:outerShdw>
                </a:effectLst>
                <a:latin typeface="Arial" panose="020B0604020202020204" pitchFamily="34" charset="0"/>
              </a:rPr>
              <a:t>OTHER NAMES</a:t>
            </a:r>
          </a:p>
          <a:p>
            <a:pPr lvl="1" eaLnBrk="1" hangingPunct="1">
              <a:defRPr/>
            </a:pPr>
            <a:r>
              <a:rPr lang="en-US" altLang="en-US">
                <a:solidFill>
                  <a:schemeClr val="tx1"/>
                </a:solidFill>
                <a:latin typeface="Arial" panose="020B0604020202020204" pitchFamily="34" charset="0"/>
              </a:rPr>
              <a:t>American Cone Flower, Black Sampson, Hedgehog, Indian Head, Kansas Snakeroot, Scurvy Root, Snakeroot, Sonnenhutwurzel</a:t>
            </a: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Traditionally the three Echinacea species have been used by Plains Indian tribes and settlers mostly for their anti-infective properties.  They were included in the National Formulary from 1916 to 1950 and the recent spread of antibiotic resistance has renewed the interest in the medicinal properties of these flowers.  Both root and above ground part extracts are used orally and may be effective in treating and preventing colds and upper respiratory and urinary tract infections.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lnSpc>
                <a:spcPct val="50000"/>
              </a:lnSpc>
              <a:defRPr/>
            </a:pPr>
            <a:r>
              <a:rPr lang="en-US" altLang="en-US">
                <a:solidFill>
                  <a:schemeClr val="tx1"/>
                </a:solidFill>
                <a:latin typeface="Arial" panose="020B0604020202020204" pitchFamily="34" charset="0"/>
                <a:cs typeface="Times New Roman" panose="02020603050405020304" pitchFamily="18" charset="0"/>
              </a:rPr>
              <a:t> </a:t>
            </a: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i="1">
                <a:solidFill>
                  <a:schemeClr val="tx1"/>
                </a:solidFill>
                <a:latin typeface="Arial" panose="020B0604020202020204" pitchFamily="34" charset="0"/>
                <a:cs typeface="Times New Roman" panose="02020603050405020304" pitchFamily="18" charset="0"/>
              </a:rPr>
              <a:t>Echinacea purpurea</a:t>
            </a:r>
            <a:r>
              <a:rPr lang="en-US" altLang="en-US">
                <a:solidFill>
                  <a:schemeClr val="tx1"/>
                </a:solidFill>
                <a:latin typeface="Arial" panose="020B0604020202020204" pitchFamily="34" charset="0"/>
                <a:cs typeface="Times New Roman" panose="02020603050405020304" pitchFamily="18" charset="0"/>
              </a:rPr>
              <a:t> contains immuno-stimulating polysaccharide, such as 4-O-methylglucuronylarabinoxylans (35 kD) and rhamnoarabinogalactan (75 kD), the volatile oils germacrene D and borneol, flavenoid ferulic acid derivatives, alkylamides and polyenes.  Root extracts contain similar compositions, which are thought to confer the immuno-stimulating, anti-inflammatory, cytokine stimulating and collagen protective properties of Echinacea.  (No structures available.)</a:t>
            </a:r>
          </a:p>
        </p:txBody>
      </p:sp>
      <p:sp>
        <p:nvSpPr>
          <p:cNvPr id="339972" name="Text Box 15">
            <a:extLst>
              <a:ext uri="{FF2B5EF4-FFF2-40B4-BE49-F238E27FC236}">
                <a16:creationId xmlns:a16="http://schemas.microsoft.com/office/drawing/2014/main" id="{31A2856B-0FAE-FA7A-8FC2-4B2C2570EADC}"/>
              </a:ext>
            </a:extLst>
          </p:cNvPr>
          <p:cNvSpPr txBox="1">
            <a:spLocks noChangeArrowheads="1"/>
          </p:cNvSpPr>
          <p:nvPr/>
        </p:nvSpPr>
        <p:spPr bwMode="auto">
          <a:xfrm>
            <a:off x="7432675" y="6477000"/>
            <a:ext cx="17113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Echinacea References</a:t>
            </a:r>
            <a:endParaRPr lang="en-US" altLang="en-US" sz="1200"/>
          </a:p>
        </p:txBody>
      </p:sp>
      <p:grpSp>
        <p:nvGrpSpPr>
          <p:cNvPr id="339973" name="Group 28">
            <a:extLst>
              <a:ext uri="{FF2B5EF4-FFF2-40B4-BE49-F238E27FC236}">
                <a16:creationId xmlns:a16="http://schemas.microsoft.com/office/drawing/2014/main" id="{0F3C2678-8D2F-50A9-99E5-7276E7397C4C}"/>
              </a:ext>
            </a:extLst>
          </p:cNvPr>
          <p:cNvGrpSpPr>
            <a:grpSpLocks/>
          </p:cNvGrpSpPr>
          <p:nvPr/>
        </p:nvGrpSpPr>
        <p:grpSpPr bwMode="auto">
          <a:xfrm>
            <a:off x="4191000" y="6477000"/>
            <a:ext cx="1524000" cy="228600"/>
            <a:chOff x="2400" y="4080"/>
            <a:chExt cx="960" cy="144"/>
          </a:xfrm>
        </p:grpSpPr>
        <p:grpSp>
          <p:nvGrpSpPr>
            <p:cNvPr id="339974" name="Group 29">
              <a:extLst>
                <a:ext uri="{FF2B5EF4-FFF2-40B4-BE49-F238E27FC236}">
                  <a16:creationId xmlns:a16="http://schemas.microsoft.com/office/drawing/2014/main" id="{AF7975F0-6F78-F495-72EA-D85A8792D8F7}"/>
                </a:ext>
              </a:extLst>
            </p:cNvPr>
            <p:cNvGrpSpPr>
              <a:grpSpLocks/>
            </p:cNvGrpSpPr>
            <p:nvPr/>
          </p:nvGrpSpPr>
          <p:grpSpPr bwMode="auto">
            <a:xfrm>
              <a:off x="2400" y="4080"/>
              <a:ext cx="240" cy="144"/>
              <a:chOff x="2928" y="2688"/>
              <a:chExt cx="240" cy="144"/>
            </a:xfrm>
          </p:grpSpPr>
          <p:sp>
            <p:nvSpPr>
              <p:cNvPr id="339981" name="AutoShape 30">
                <a:hlinkClick r:id="" action="ppaction://hlinkshowjump?jump=previousslide" highlightClick="1"/>
                <a:extLst>
                  <a:ext uri="{FF2B5EF4-FFF2-40B4-BE49-F238E27FC236}">
                    <a16:creationId xmlns:a16="http://schemas.microsoft.com/office/drawing/2014/main" id="{EE30505B-DB24-E75C-FFE0-E086D75BB697}"/>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07903" name="AutoShape 31">
                <a:hlinkClick r:id="rId5" action="ppaction://hlinksldjump"/>
                <a:extLst>
                  <a:ext uri="{FF2B5EF4-FFF2-40B4-BE49-F238E27FC236}">
                    <a16:creationId xmlns:a16="http://schemas.microsoft.com/office/drawing/2014/main" id="{810A76FC-9559-14E3-52C2-0B537D942139}"/>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9975" name="Group 32">
              <a:extLst>
                <a:ext uri="{FF2B5EF4-FFF2-40B4-BE49-F238E27FC236}">
                  <a16:creationId xmlns:a16="http://schemas.microsoft.com/office/drawing/2014/main" id="{9A87D353-8D33-AF1F-CE92-9AE66B08A249}"/>
                </a:ext>
              </a:extLst>
            </p:cNvPr>
            <p:cNvGrpSpPr>
              <a:grpSpLocks/>
            </p:cNvGrpSpPr>
            <p:nvPr/>
          </p:nvGrpSpPr>
          <p:grpSpPr bwMode="auto">
            <a:xfrm>
              <a:off x="3120" y="4080"/>
              <a:ext cx="240" cy="144"/>
              <a:chOff x="3552" y="2688"/>
              <a:chExt cx="240" cy="144"/>
            </a:xfrm>
          </p:grpSpPr>
          <p:sp>
            <p:nvSpPr>
              <p:cNvPr id="339979" name="AutoShape 33">
                <a:hlinkClick r:id="" action="ppaction://hlinkshowjump?jump=nextslide" highlightClick="1"/>
                <a:extLst>
                  <a:ext uri="{FF2B5EF4-FFF2-40B4-BE49-F238E27FC236}">
                    <a16:creationId xmlns:a16="http://schemas.microsoft.com/office/drawing/2014/main" id="{BE226EA5-566D-1BCC-214E-0435A936F8D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07906" name="AutoShape 34">
                <a:hlinkClick r:id="" action="ppaction://hlinkshowjump?jump=nextslide"/>
                <a:extLst>
                  <a:ext uri="{FF2B5EF4-FFF2-40B4-BE49-F238E27FC236}">
                    <a16:creationId xmlns:a16="http://schemas.microsoft.com/office/drawing/2014/main" id="{F925C7DB-02B8-E358-6170-4F09B354DDF4}"/>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39976" name="Group 35">
              <a:extLst>
                <a:ext uri="{FF2B5EF4-FFF2-40B4-BE49-F238E27FC236}">
                  <a16:creationId xmlns:a16="http://schemas.microsoft.com/office/drawing/2014/main" id="{3677118D-DCBC-BA71-98AD-73E68023D25B}"/>
                </a:ext>
              </a:extLst>
            </p:cNvPr>
            <p:cNvGrpSpPr>
              <a:grpSpLocks/>
            </p:cNvGrpSpPr>
            <p:nvPr/>
          </p:nvGrpSpPr>
          <p:grpSpPr bwMode="auto">
            <a:xfrm>
              <a:off x="2736" y="4080"/>
              <a:ext cx="288" cy="144"/>
              <a:chOff x="2400" y="4032"/>
              <a:chExt cx="240" cy="144"/>
            </a:xfrm>
          </p:grpSpPr>
          <p:sp>
            <p:nvSpPr>
              <p:cNvPr id="207908" name="AutoShape 36">
                <a:hlinkClick r:id="" action="ppaction://hlinkshowjump?jump=lastslideviewed" highlightClick="1"/>
                <a:extLst>
                  <a:ext uri="{FF2B5EF4-FFF2-40B4-BE49-F238E27FC236}">
                    <a16:creationId xmlns:a16="http://schemas.microsoft.com/office/drawing/2014/main" id="{A8849A07-1C2C-314C-5EEA-DF9B222592B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07909" name="AutoShape 37">
                <a:hlinkClick r:id="" action="ppaction://hlinkshowjump?jump=lastslideviewed"/>
                <a:extLst>
                  <a:ext uri="{FF2B5EF4-FFF2-40B4-BE49-F238E27FC236}">
                    <a16:creationId xmlns:a16="http://schemas.microsoft.com/office/drawing/2014/main" id="{5220E4C3-1473-7346-4EE7-AABDB1B7A97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0993" name="Picture 14">
            <a:extLst>
              <a:ext uri="{FF2B5EF4-FFF2-40B4-BE49-F238E27FC236}">
                <a16:creationId xmlns:a16="http://schemas.microsoft.com/office/drawing/2014/main" id="{6F020472-30DD-4D99-70C9-3CD9EEBF1DE3}"/>
              </a:ext>
            </a:extLst>
          </p:cNvPr>
          <p:cNvPicPr>
            <a:picLocks noChangeAspect="1" noChangeArrowheads="1"/>
          </p:cNvPicPr>
          <p:nvPr/>
        </p:nvPicPr>
        <p:blipFill>
          <a:blip r:embed="rId2">
            <a:lum bright="58000" contrast="-50000"/>
            <a:extLst>
              <a:ext uri="{28A0092B-C50C-407E-A947-70E740481C1C}">
                <a14:useLocalDpi xmlns:a14="http://schemas.microsoft.com/office/drawing/2010/main" val="0"/>
              </a:ext>
            </a:extLst>
          </a:blip>
          <a:srcRect/>
          <a:stretch>
            <a:fillRect/>
          </a:stretch>
        </p:blipFill>
        <p:spPr bwMode="auto">
          <a:xfrm>
            <a:off x="24384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9014" name="Text Box 6">
            <a:extLst>
              <a:ext uri="{FF2B5EF4-FFF2-40B4-BE49-F238E27FC236}">
                <a16:creationId xmlns:a16="http://schemas.microsoft.com/office/drawing/2014/main" id="{A3DAB252-9FA1-7B17-0787-C8AD7B4B7F5B}"/>
              </a:ext>
            </a:extLst>
          </p:cNvPr>
          <p:cNvSpPr txBox="1">
            <a:spLocks noChangeArrowheads="1"/>
          </p:cNvSpPr>
          <p:nvPr/>
        </p:nvSpPr>
        <p:spPr bwMode="auto">
          <a:xfrm>
            <a:off x="2133600" y="762000"/>
            <a:ext cx="6629400" cy="3330575"/>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Taken orally, Echinacea is not a direct antibacterial but acts as a non-specific immunostimulant and increases phagocytosis.  It increases tumor necrosis factor and interferon release from T lymphocytes and macrophages and may inhibit tissue hyaluronidase activity, all of which may increase the resistance to bacterial and viral infections.  Applied topically, Echinacea promotes wound healing for superficial hard-to-heal wounds. </a:t>
            </a: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Popular uses include the supportive therapy for common colds, cough and bronchitis, fevers, urinary tract infections, inflammation of mouth and pharynx, and the healing of wounds and burns.</a:t>
            </a:r>
          </a:p>
        </p:txBody>
      </p:sp>
      <p:sp>
        <p:nvSpPr>
          <p:cNvPr id="299015" name="Text Box 7">
            <a:extLst>
              <a:ext uri="{FF2B5EF4-FFF2-40B4-BE49-F238E27FC236}">
                <a16:creationId xmlns:a16="http://schemas.microsoft.com/office/drawing/2014/main" id="{68D033BE-31DD-3F70-8D74-B5006DE3D1F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Echinacea</a:t>
            </a:r>
          </a:p>
        </p:txBody>
      </p:sp>
      <p:grpSp>
        <p:nvGrpSpPr>
          <p:cNvPr id="340996" name="Group 26">
            <a:extLst>
              <a:ext uri="{FF2B5EF4-FFF2-40B4-BE49-F238E27FC236}">
                <a16:creationId xmlns:a16="http://schemas.microsoft.com/office/drawing/2014/main" id="{3D2F311D-3FE0-3697-26D6-2BC593071487}"/>
              </a:ext>
            </a:extLst>
          </p:cNvPr>
          <p:cNvGrpSpPr>
            <a:grpSpLocks/>
          </p:cNvGrpSpPr>
          <p:nvPr/>
        </p:nvGrpSpPr>
        <p:grpSpPr bwMode="auto">
          <a:xfrm>
            <a:off x="4191000" y="6477000"/>
            <a:ext cx="1524000" cy="228600"/>
            <a:chOff x="2400" y="4080"/>
            <a:chExt cx="960" cy="144"/>
          </a:xfrm>
        </p:grpSpPr>
        <p:grpSp>
          <p:nvGrpSpPr>
            <p:cNvPr id="340998" name="Group 27">
              <a:extLst>
                <a:ext uri="{FF2B5EF4-FFF2-40B4-BE49-F238E27FC236}">
                  <a16:creationId xmlns:a16="http://schemas.microsoft.com/office/drawing/2014/main" id="{68B0F2A3-0DD5-F5FF-8927-FA319F5DE9D0}"/>
                </a:ext>
              </a:extLst>
            </p:cNvPr>
            <p:cNvGrpSpPr>
              <a:grpSpLocks/>
            </p:cNvGrpSpPr>
            <p:nvPr/>
          </p:nvGrpSpPr>
          <p:grpSpPr bwMode="auto">
            <a:xfrm>
              <a:off x="2400" y="4080"/>
              <a:ext cx="240" cy="144"/>
              <a:chOff x="2928" y="2688"/>
              <a:chExt cx="240" cy="144"/>
            </a:xfrm>
          </p:grpSpPr>
          <p:sp>
            <p:nvSpPr>
              <p:cNvPr id="341005" name="AutoShape 28">
                <a:hlinkClick r:id="" action="ppaction://hlinkshowjump?jump=previousslide" highlightClick="1"/>
                <a:extLst>
                  <a:ext uri="{FF2B5EF4-FFF2-40B4-BE49-F238E27FC236}">
                    <a16:creationId xmlns:a16="http://schemas.microsoft.com/office/drawing/2014/main" id="{8846240C-C90A-BB6E-6A44-16559657B244}"/>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9037" name="AutoShape 29">
                <a:hlinkClick r:id="" action="ppaction://hlinkshowjump?jump=previousslide"/>
                <a:extLst>
                  <a:ext uri="{FF2B5EF4-FFF2-40B4-BE49-F238E27FC236}">
                    <a16:creationId xmlns:a16="http://schemas.microsoft.com/office/drawing/2014/main" id="{12E6BF89-EEAD-8D4E-0FE7-3E55B649618D}"/>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0999" name="Group 30">
              <a:extLst>
                <a:ext uri="{FF2B5EF4-FFF2-40B4-BE49-F238E27FC236}">
                  <a16:creationId xmlns:a16="http://schemas.microsoft.com/office/drawing/2014/main" id="{D3D2F753-420A-A2B9-EF74-C7C7E42FF650}"/>
                </a:ext>
              </a:extLst>
            </p:cNvPr>
            <p:cNvGrpSpPr>
              <a:grpSpLocks/>
            </p:cNvGrpSpPr>
            <p:nvPr/>
          </p:nvGrpSpPr>
          <p:grpSpPr bwMode="auto">
            <a:xfrm>
              <a:off x="3120" y="4080"/>
              <a:ext cx="240" cy="144"/>
              <a:chOff x="3552" y="2688"/>
              <a:chExt cx="240" cy="144"/>
            </a:xfrm>
          </p:grpSpPr>
          <p:sp>
            <p:nvSpPr>
              <p:cNvPr id="341003" name="AutoShape 31">
                <a:hlinkClick r:id="" action="ppaction://hlinkshowjump?jump=nextslide" highlightClick="1"/>
                <a:extLst>
                  <a:ext uri="{FF2B5EF4-FFF2-40B4-BE49-F238E27FC236}">
                    <a16:creationId xmlns:a16="http://schemas.microsoft.com/office/drawing/2014/main" id="{433C3FCC-8849-DA34-3D06-4A6A55747D0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9040" name="AutoShape 32">
                <a:hlinkClick r:id="" action="ppaction://hlinkshowjump?jump=nextslide"/>
                <a:extLst>
                  <a:ext uri="{FF2B5EF4-FFF2-40B4-BE49-F238E27FC236}">
                    <a16:creationId xmlns:a16="http://schemas.microsoft.com/office/drawing/2014/main" id="{4B79F50F-FDB6-DC8E-1607-14F47E25CEBC}"/>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1000" name="Group 33">
              <a:extLst>
                <a:ext uri="{FF2B5EF4-FFF2-40B4-BE49-F238E27FC236}">
                  <a16:creationId xmlns:a16="http://schemas.microsoft.com/office/drawing/2014/main" id="{092B3B8A-B453-A42F-3451-C516B7B6CD05}"/>
                </a:ext>
              </a:extLst>
            </p:cNvPr>
            <p:cNvGrpSpPr>
              <a:grpSpLocks/>
            </p:cNvGrpSpPr>
            <p:nvPr/>
          </p:nvGrpSpPr>
          <p:grpSpPr bwMode="auto">
            <a:xfrm>
              <a:off x="2736" y="4080"/>
              <a:ext cx="288" cy="144"/>
              <a:chOff x="2400" y="4032"/>
              <a:chExt cx="240" cy="144"/>
            </a:xfrm>
          </p:grpSpPr>
          <p:sp>
            <p:nvSpPr>
              <p:cNvPr id="299042" name="AutoShape 34">
                <a:hlinkClick r:id="" action="ppaction://hlinkshowjump?jump=lastslideviewed" highlightClick="1"/>
                <a:extLst>
                  <a:ext uri="{FF2B5EF4-FFF2-40B4-BE49-F238E27FC236}">
                    <a16:creationId xmlns:a16="http://schemas.microsoft.com/office/drawing/2014/main" id="{E3D28ED6-F8FC-1EF9-A663-288D56EB2164}"/>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99043" name="AutoShape 35">
                <a:hlinkClick r:id="" action="ppaction://hlinkshowjump?jump=lastslideviewed"/>
                <a:extLst>
                  <a:ext uri="{FF2B5EF4-FFF2-40B4-BE49-F238E27FC236}">
                    <a16:creationId xmlns:a16="http://schemas.microsoft.com/office/drawing/2014/main" id="{03AAACF0-DB74-62A5-9652-B758EFE53E2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40997" name="Text Box 36">
            <a:extLst>
              <a:ext uri="{FF2B5EF4-FFF2-40B4-BE49-F238E27FC236}">
                <a16:creationId xmlns:a16="http://schemas.microsoft.com/office/drawing/2014/main" id="{5533ABB8-7007-748F-0114-45639ACFCB01}"/>
              </a:ext>
            </a:extLst>
          </p:cNvPr>
          <p:cNvSpPr txBox="1">
            <a:spLocks noChangeArrowheads="1"/>
          </p:cNvSpPr>
          <p:nvPr/>
        </p:nvSpPr>
        <p:spPr bwMode="auto">
          <a:xfrm>
            <a:off x="7432675" y="6477000"/>
            <a:ext cx="17113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Echinacea References</a:t>
            </a:r>
            <a:endParaRPr lang="en-US" altLang="en-US" sz="120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2017" name="Picture 15">
            <a:extLst>
              <a:ext uri="{FF2B5EF4-FFF2-40B4-BE49-F238E27FC236}">
                <a16:creationId xmlns:a16="http://schemas.microsoft.com/office/drawing/2014/main" id="{A5CA8492-2806-3C9C-25DD-EEA7A3A0E259}"/>
              </a:ext>
            </a:extLst>
          </p:cNvPr>
          <p:cNvPicPr>
            <a:picLocks noChangeAspect="1" noChangeArrowheads="1"/>
          </p:cNvPicPr>
          <p:nvPr/>
        </p:nvPicPr>
        <p:blipFill>
          <a:blip r:embed="rId2">
            <a:lum bright="58000" contrast="-50000"/>
            <a:extLst>
              <a:ext uri="{28A0092B-C50C-407E-A947-70E740481C1C}">
                <a14:useLocalDpi xmlns:a14="http://schemas.microsoft.com/office/drawing/2010/main" val="0"/>
              </a:ext>
            </a:extLst>
          </a:blip>
          <a:srcRect/>
          <a:stretch>
            <a:fillRect/>
          </a:stretch>
        </p:blipFill>
        <p:spPr bwMode="auto">
          <a:xfrm>
            <a:off x="24384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29" name="Text Box 5">
            <a:extLst>
              <a:ext uri="{FF2B5EF4-FFF2-40B4-BE49-F238E27FC236}">
                <a16:creationId xmlns:a16="http://schemas.microsoft.com/office/drawing/2014/main" id="{DA2DA318-3E26-5EB3-38E2-2128A25CCFF1}"/>
              </a:ext>
            </a:extLst>
          </p:cNvPr>
          <p:cNvSpPr txBox="1">
            <a:spLocks noChangeArrowheads="1"/>
          </p:cNvSpPr>
          <p:nvPr/>
        </p:nvSpPr>
        <p:spPr bwMode="auto">
          <a:xfrm>
            <a:off x="2133600" y="762000"/>
            <a:ext cx="7010400" cy="4781550"/>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Due to its activation of autoimmune responses, this botanical should be avoided in patients with atopy (genetic tendencies toward allergic conditions), multiple sclerosis leucosis, collagen disease, AIDS or tuberculosis, and hypersensitivity reactions to the composite asteraceae (sunflower) family of plants (e.g. daisies, black-eyed susan, ragweed, marygold etc).  Moreover, Echinacea should be avoided when taking cyclosporine or other immunosupressants.  It may also interfere with the chemotherapeutic effects of corticocsteroids.  Large doses of Echinacea may interfere with oocyte and sperm function and should be avoided in pregnancy.</a:t>
            </a: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Echinacea is available as pressed juice, and various other galenical preparations for internal and external use.  In Germany it is also available for intravenous use.  A typical anti-infective daily dose for colds etc. is 6 to 9 ml of juice from above ground parts of </a:t>
            </a:r>
            <a:r>
              <a:rPr lang="en-US" altLang="en-US" i="1">
                <a:solidFill>
                  <a:schemeClr val="tx1"/>
                </a:solidFill>
                <a:latin typeface="Arial" panose="020B0604020202020204" pitchFamily="34" charset="0"/>
                <a:cs typeface="Times New Roman" panose="02020603050405020304" pitchFamily="18" charset="0"/>
              </a:rPr>
              <a:t>E. purpurea</a:t>
            </a:r>
            <a:r>
              <a:rPr lang="en-US" altLang="en-US">
                <a:solidFill>
                  <a:schemeClr val="tx1"/>
                </a:solidFill>
                <a:latin typeface="Arial" panose="020B0604020202020204" pitchFamily="34" charset="0"/>
                <a:cs typeface="Times New Roman" panose="02020603050405020304" pitchFamily="18" charset="0"/>
              </a:rPr>
              <a:t> or a </a:t>
            </a:r>
            <a:r>
              <a:rPr lang="en-US" altLang="en-US" i="1">
                <a:solidFill>
                  <a:schemeClr val="tx1"/>
                </a:solidFill>
                <a:latin typeface="Arial" panose="020B0604020202020204" pitchFamily="34" charset="0"/>
                <a:cs typeface="Times New Roman" panose="02020603050405020304" pitchFamily="18" charset="0"/>
              </a:rPr>
              <a:t>E. pallida</a:t>
            </a:r>
            <a:r>
              <a:rPr lang="en-US" altLang="en-US">
                <a:solidFill>
                  <a:schemeClr val="tx1"/>
                </a:solidFill>
                <a:latin typeface="Arial" panose="020B0604020202020204" pitchFamily="34" charset="0"/>
                <a:cs typeface="Times New Roman" panose="02020603050405020304" pitchFamily="18" charset="0"/>
              </a:rPr>
              <a:t> root tincture equivalent to 900 mg of herb for a maximum of 8 successive weeks.</a:t>
            </a:r>
          </a:p>
        </p:txBody>
      </p:sp>
      <p:sp>
        <p:nvSpPr>
          <p:cNvPr id="308232" name="Text Box 8">
            <a:extLst>
              <a:ext uri="{FF2B5EF4-FFF2-40B4-BE49-F238E27FC236}">
                <a16:creationId xmlns:a16="http://schemas.microsoft.com/office/drawing/2014/main" id="{ADC49DDF-F0A7-D9D7-8F77-3EF853E3B9A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Echinacea</a:t>
            </a:r>
          </a:p>
        </p:txBody>
      </p:sp>
      <p:grpSp>
        <p:nvGrpSpPr>
          <p:cNvPr id="342020" name="Group 27">
            <a:extLst>
              <a:ext uri="{FF2B5EF4-FFF2-40B4-BE49-F238E27FC236}">
                <a16:creationId xmlns:a16="http://schemas.microsoft.com/office/drawing/2014/main" id="{F152932E-6707-5CBA-2DB2-1A962BE0C254}"/>
              </a:ext>
            </a:extLst>
          </p:cNvPr>
          <p:cNvGrpSpPr>
            <a:grpSpLocks/>
          </p:cNvGrpSpPr>
          <p:nvPr/>
        </p:nvGrpSpPr>
        <p:grpSpPr bwMode="auto">
          <a:xfrm>
            <a:off x="4191000" y="6477000"/>
            <a:ext cx="1524000" cy="228600"/>
            <a:chOff x="2400" y="4080"/>
            <a:chExt cx="960" cy="144"/>
          </a:xfrm>
        </p:grpSpPr>
        <p:grpSp>
          <p:nvGrpSpPr>
            <p:cNvPr id="342022" name="Group 28">
              <a:extLst>
                <a:ext uri="{FF2B5EF4-FFF2-40B4-BE49-F238E27FC236}">
                  <a16:creationId xmlns:a16="http://schemas.microsoft.com/office/drawing/2014/main" id="{21754A2D-E2EB-ECA3-5BF1-E492D1049F39}"/>
                </a:ext>
              </a:extLst>
            </p:cNvPr>
            <p:cNvGrpSpPr>
              <a:grpSpLocks/>
            </p:cNvGrpSpPr>
            <p:nvPr/>
          </p:nvGrpSpPr>
          <p:grpSpPr bwMode="auto">
            <a:xfrm>
              <a:off x="2400" y="4080"/>
              <a:ext cx="240" cy="144"/>
              <a:chOff x="2928" y="2688"/>
              <a:chExt cx="240" cy="144"/>
            </a:xfrm>
          </p:grpSpPr>
          <p:sp>
            <p:nvSpPr>
              <p:cNvPr id="342029" name="AutoShape 29">
                <a:hlinkClick r:id="" action="ppaction://hlinkshowjump?jump=previousslide" highlightClick="1"/>
                <a:extLst>
                  <a:ext uri="{FF2B5EF4-FFF2-40B4-BE49-F238E27FC236}">
                    <a16:creationId xmlns:a16="http://schemas.microsoft.com/office/drawing/2014/main" id="{47DC175F-2BC4-7FD9-8AE0-8ACF4485341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8254" name="AutoShape 30">
                <a:hlinkClick r:id="" action="ppaction://hlinkshowjump?jump=previousslide"/>
                <a:extLst>
                  <a:ext uri="{FF2B5EF4-FFF2-40B4-BE49-F238E27FC236}">
                    <a16:creationId xmlns:a16="http://schemas.microsoft.com/office/drawing/2014/main" id="{6120ED1D-D7A3-2B7C-CC16-F69C6CBD430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2023" name="Group 31">
              <a:extLst>
                <a:ext uri="{FF2B5EF4-FFF2-40B4-BE49-F238E27FC236}">
                  <a16:creationId xmlns:a16="http://schemas.microsoft.com/office/drawing/2014/main" id="{93D4CC9D-ADCB-C28B-CD75-2461BB6F4977}"/>
                </a:ext>
              </a:extLst>
            </p:cNvPr>
            <p:cNvGrpSpPr>
              <a:grpSpLocks/>
            </p:cNvGrpSpPr>
            <p:nvPr/>
          </p:nvGrpSpPr>
          <p:grpSpPr bwMode="auto">
            <a:xfrm>
              <a:off x="3120" y="4080"/>
              <a:ext cx="240" cy="144"/>
              <a:chOff x="3552" y="2688"/>
              <a:chExt cx="240" cy="144"/>
            </a:xfrm>
          </p:grpSpPr>
          <p:sp>
            <p:nvSpPr>
              <p:cNvPr id="342027" name="AutoShape 32">
                <a:hlinkClick r:id="" action="ppaction://hlinkshowjump?jump=nextslide" highlightClick="1"/>
                <a:extLst>
                  <a:ext uri="{FF2B5EF4-FFF2-40B4-BE49-F238E27FC236}">
                    <a16:creationId xmlns:a16="http://schemas.microsoft.com/office/drawing/2014/main" id="{2F8D6B0C-DC36-7324-B40F-10A935DB7E1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8257" name="AutoShape 33">
                <a:hlinkClick r:id="rId3" action="ppaction://hlinksldjump"/>
                <a:extLst>
                  <a:ext uri="{FF2B5EF4-FFF2-40B4-BE49-F238E27FC236}">
                    <a16:creationId xmlns:a16="http://schemas.microsoft.com/office/drawing/2014/main" id="{7FECC0BA-A4A8-7742-AEF7-E7670F002654}"/>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2024" name="Group 34">
              <a:extLst>
                <a:ext uri="{FF2B5EF4-FFF2-40B4-BE49-F238E27FC236}">
                  <a16:creationId xmlns:a16="http://schemas.microsoft.com/office/drawing/2014/main" id="{D3B7D1EA-627A-8099-2E9D-1619F74A8198}"/>
                </a:ext>
              </a:extLst>
            </p:cNvPr>
            <p:cNvGrpSpPr>
              <a:grpSpLocks/>
            </p:cNvGrpSpPr>
            <p:nvPr/>
          </p:nvGrpSpPr>
          <p:grpSpPr bwMode="auto">
            <a:xfrm>
              <a:off x="2736" y="4080"/>
              <a:ext cx="288" cy="144"/>
              <a:chOff x="2400" y="4032"/>
              <a:chExt cx="240" cy="144"/>
            </a:xfrm>
          </p:grpSpPr>
          <p:sp>
            <p:nvSpPr>
              <p:cNvPr id="308259" name="AutoShape 35">
                <a:hlinkClick r:id="" action="ppaction://hlinkshowjump?jump=lastslideviewed" highlightClick="1"/>
                <a:extLst>
                  <a:ext uri="{FF2B5EF4-FFF2-40B4-BE49-F238E27FC236}">
                    <a16:creationId xmlns:a16="http://schemas.microsoft.com/office/drawing/2014/main" id="{05B870C4-D248-664D-CCAE-0457447159C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8260" name="AutoShape 36">
                <a:hlinkClick r:id="" action="ppaction://hlinkshowjump?jump=lastslideviewed"/>
                <a:extLst>
                  <a:ext uri="{FF2B5EF4-FFF2-40B4-BE49-F238E27FC236}">
                    <a16:creationId xmlns:a16="http://schemas.microsoft.com/office/drawing/2014/main" id="{BF38A17C-874C-E1CD-2CB5-8561FF36638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42021" name="Text Box 37">
            <a:extLst>
              <a:ext uri="{FF2B5EF4-FFF2-40B4-BE49-F238E27FC236}">
                <a16:creationId xmlns:a16="http://schemas.microsoft.com/office/drawing/2014/main" id="{B4108CB6-CB21-4221-87FF-68A9064110B2}"/>
              </a:ext>
            </a:extLst>
          </p:cNvPr>
          <p:cNvSpPr txBox="1">
            <a:spLocks noChangeArrowheads="1"/>
          </p:cNvSpPr>
          <p:nvPr/>
        </p:nvSpPr>
        <p:spPr bwMode="auto">
          <a:xfrm>
            <a:off x="7432675" y="6477000"/>
            <a:ext cx="17113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Echinacea References</a:t>
            </a:r>
            <a:endParaRPr lang="en-US" altLang="en-US" sz="120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a:extLst>
              <a:ext uri="{FF2B5EF4-FFF2-40B4-BE49-F238E27FC236}">
                <a16:creationId xmlns:a16="http://schemas.microsoft.com/office/drawing/2014/main" id="{C7E55EFB-5415-90D3-ED65-2AC46BB05131}"/>
              </a:ext>
            </a:extLst>
          </p:cNvPr>
          <p:cNvSpPr>
            <a:spLocks noChangeArrowheads="1"/>
          </p:cNvSpPr>
          <p:nvPr/>
        </p:nvSpPr>
        <p:spPr bwMode="auto">
          <a:xfrm>
            <a:off x="0" y="0"/>
            <a:ext cx="36576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43042" name="Picture 25">
            <a:extLst>
              <a:ext uri="{FF2B5EF4-FFF2-40B4-BE49-F238E27FC236}">
                <a16:creationId xmlns:a16="http://schemas.microsoft.com/office/drawing/2014/main" id="{D002C191-F427-CD65-29FA-5B491F193CA0}"/>
              </a:ext>
            </a:extLst>
          </p:cNvPr>
          <p:cNvPicPr>
            <a:picLocks noChangeAspect="1" noChangeArrowheads="1"/>
          </p:cNvPicPr>
          <p:nvPr/>
        </p:nvPicPr>
        <p:blipFill>
          <a:blip r:embed="rId2">
            <a:lum bright="58000" contrast="-5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3043" name="Picture 7">
            <a:extLst>
              <a:ext uri="{FF2B5EF4-FFF2-40B4-BE49-F238E27FC236}">
                <a16:creationId xmlns:a16="http://schemas.microsoft.com/office/drawing/2014/main" id="{DAE34A51-8E2F-069B-9E61-EB26D0B969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125" y="609600"/>
            <a:ext cx="161607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3044" name="Picture 8">
            <a:extLst>
              <a:ext uri="{FF2B5EF4-FFF2-40B4-BE49-F238E27FC236}">
                <a16:creationId xmlns:a16="http://schemas.microsoft.com/office/drawing/2014/main" id="{FBE302F9-0E7B-678B-4563-64ED3F61F3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6850" y="228600"/>
            <a:ext cx="259715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3045" name="Picture 10">
            <a:extLst>
              <a:ext uri="{FF2B5EF4-FFF2-40B4-BE49-F238E27FC236}">
                <a16:creationId xmlns:a16="http://schemas.microsoft.com/office/drawing/2014/main" id="{4223E618-5E1A-5D92-0482-0164E1C4C9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3200400"/>
            <a:ext cx="6019800" cy="314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3046" name="Picture 11">
            <a:extLst>
              <a:ext uri="{FF2B5EF4-FFF2-40B4-BE49-F238E27FC236}">
                <a16:creationId xmlns:a16="http://schemas.microsoft.com/office/drawing/2014/main" id="{733B48A7-03A5-D65D-C952-E301856B632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05600" y="3124200"/>
            <a:ext cx="2220913"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3047" name="Picture 13">
            <a:extLst>
              <a:ext uri="{FF2B5EF4-FFF2-40B4-BE49-F238E27FC236}">
                <a16:creationId xmlns:a16="http://schemas.microsoft.com/office/drawing/2014/main" id="{601A84CA-324B-A3A8-9714-5B107ECD9EE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84850" y="228600"/>
            <a:ext cx="175895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8127" name="Text Box 15">
            <a:extLst>
              <a:ext uri="{FF2B5EF4-FFF2-40B4-BE49-F238E27FC236}">
                <a16:creationId xmlns:a16="http://schemas.microsoft.com/office/drawing/2014/main" id="{D22E3452-8418-CE74-AB99-2498C3E35A5E}"/>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Echinacea</a:t>
            </a:r>
          </a:p>
        </p:txBody>
      </p:sp>
      <p:grpSp>
        <p:nvGrpSpPr>
          <p:cNvPr id="343049" name="Group 29">
            <a:extLst>
              <a:ext uri="{FF2B5EF4-FFF2-40B4-BE49-F238E27FC236}">
                <a16:creationId xmlns:a16="http://schemas.microsoft.com/office/drawing/2014/main" id="{7317E744-1A17-FFC1-0525-AA581249D06E}"/>
              </a:ext>
            </a:extLst>
          </p:cNvPr>
          <p:cNvGrpSpPr>
            <a:grpSpLocks/>
          </p:cNvGrpSpPr>
          <p:nvPr/>
        </p:nvGrpSpPr>
        <p:grpSpPr bwMode="auto">
          <a:xfrm>
            <a:off x="4343400" y="6477000"/>
            <a:ext cx="457200" cy="228600"/>
            <a:chOff x="2400" y="4032"/>
            <a:chExt cx="240" cy="144"/>
          </a:xfrm>
        </p:grpSpPr>
        <p:sp>
          <p:nvSpPr>
            <p:cNvPr id="218142" name="AutoShape 30">
              <a:hlinkClick r:id="" action="ppaction://hlinkshowjump?jump=lastslideviewed" highlightClick="1"/>
              <a:extLst>
                <a:ext uri="{FF2B5EF4-FFF2-40B4-BE49-F238E27FC236}">
                  <a16:creationId xmlns:a16="http://schemas.microsoft.com/office/drawing/2014/main" id="{9C0896D2-7ADF-51F2-5708-888762CD6C7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18143" name="AutoShape 31">
              <a:hlinkClick r:id="" action="ppaction://hlinkshowjump?jump=lastslideviewed"/>
              <a:extLst>
                <a:ext uri="{FF2B5EF4-FFF2-40B4-BE49-F238E27FC236}">
                  <a16:creationId xmlns:a16="http://schemas.microsoft.com/office/drawing/2014/main" id="{DA919A66-95D3-6BFF-3D20-725598993BA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3050" name="Group 32">
            <a:extLst>
              <a:ext uri="{FF2B5EF4-FFF2-40B4-BE49-F238E27FC236}">
                <a16:creationId xmlns:a16="http://schemas.microsoft.com/office/drawing/2014/main" id="{D19B7261-3A29-71F9-A346-C56900D8A656}"/>
              </a:ext>
            </a:extLst>
          </p:cNvPr>
          <p:cNvGrpSpPr>
            <a:grpSpLocks/>
          </p:cNvGrpSpPr>
          <p:nvPr/>
        </p:nvGrpSpPr>
        <p:grpSpPr bwMode="auto">
          <a:xfrm>
            <a:off x="-76200" y="0"/>
            <a:ext cx="2362200" cy="641350"/>
            <a:chOff x="96" y="76"/>
            <a:chExt cx="1488" cy="404"/>
          </a:xfrm>
        </p:grpSpPr>
        <p:sp>
          <p:nvSpPr>
            <p:cNvPr id="343051" name="Text Box 33">
              <a:extLst>
                <a:ext uri="{FF2B5EF4-FFF2-40B4-BE49-F238E27FC236}">
                  <a16:creationId xmlns:a16="http://schemas.microsoft.com/office/drawing/2014/main" id="{EC18BC1D-91A0-1D7B-E4CC-5080615FE5E5}"/>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18146" name="Text Box 34">
              <a:extLst>
                <a:ext uri="{FF2B5EF4-FFF2-40B4-BE49-F238E27FC236}">
                  <a16:creationId xmlns:a16="http://schemas.microsoft.com/office/drawing/2014/main" id="{5D69F741-F0D0-BF76-FEAB-65AE3116ABF0}"/>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a:extLst>
              <a:ext uri="{FF2B5EF4-FFF2-40B4-BE49-F238E27FC236}">
                <a16:creationId xmlns:a16="http://schemas.microsoft.com/office/drawing/2014/main" id="{9F77EB2F-A3C6-4399-916F-814ED174BBA2}"/>
              </a:ext>
            </a:extLst>
          </p:cNvPr>
          <p:cNvSpPr>
            <a:spLocks noChangeArrowheads="1"/>
          </p:cNvSpPr>
          <p:nvPr/>
        </p:nvSpPr>
        <p:spPr bwMode="auto">
          <a:xfrm>
            <a:off x="0" y="0"/>
            <a:ext cx="36576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44066" name="Picture 18">
            <a:extLst>
              <a:ext uri="{FF2B5EF4-FFF2-40B4-BE49-F238E27FC236}">
                <a16:creationId xmlns:a16="http://schemas.microsoft.com/office/drawing/2014/main" id="{0D5874AC-5028-6B30-D1F7-748B5E57E1EA}"/>
              </a:ext>
            </a:extLst>
          </p:cNvPr>
          <p:cNvPicPr>
            <a:picLocks noChangeAspect="1" noChangeArrowheads="1"/>
          </p:cNvPicPr>
          <p:nvPr/>
        </p:nvPicPr>
        <p:blipFill>
          <a:blip r:embed="rId2">
            <a:lum bright="58000" contrast="-5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4067" name="Rectangle 6">
            <a:extLst>
              <a:ext uri="{FF2B5EF4-FFF2-40B4-BE49-F238E27FC236}">
                <a16:creationId xmlns:a16="http://schemas.microsoft.com/office/drawing/2014/main" id="{69794079-E3A1-156D-4884-938E1733AB8C}"/>
              </a:ext>
            </a:extLst>
          </p:cNvPr>
          <p:cNvSpPr>
            <a:spLocks noChangeArrowheads="1"/>
          </p:cNvSpPr>
          <p:nvPr/>
        </p:nvSpPr>
        <p:spPr bwMode="auto">
          <a:xfrm>
            <a:off x="304800" y="1295400"/>
            <a:ext cx="8686800" cy="446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Brinkeborn R, et al.  Echinaforce and other Echinacea fresh plant preparations in the treatment of the common cold.  A randomized, placebo controlled, double-blind clinical trial.  Phytomedicine 1999; 6:1-6.</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Echinacea for prevention and treatment of upper respiratory infections.  Medical Letter on Drugs &amp; Therapeutics 2002; 44:29-30.</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Grimm W, Muller H.  A randomized controlled trial of the effect of fluid extract of </a:t>
            </a:r>
            <a:r>
              <a:rPr lang="en-US" altLang="en-US" sz="2000" i="1">
                <a:solidFill>
                  <a:srgbClr val="000000"/>
                </a:solidFill>
                <a:cs typeface="Times New Roman" panose="02020603050405020304" pitchFamily="18" charset="0"/>
              </a:rPr>
              <a:t>Echinacea purpurea</a:t>
            </a:r>
            <a:r>
              <a:rPr lang="en-US" altLang="en-US" sz="2000">
                <a:solidFill>
                  <a:srgbClr val="000000"/>
                </a:solidFill>
                <a:cs typeface="Times New Roman" panose="02020603050405020304" pitchFamily="18" charset="0"/>
              </a:rPr>
              <a:t> on the incidence and severity of colds and respiratory infections.  Am J Med 1999; 106:138-143.</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Mullins RJ.  Echinacea-associated anaphylaxis.  Med J Aust 1998; 168:170-171.</a:t>
            </a:r>
          </a:p>
          <a:p>
            <a:pPr>
              <a:lnSpc>
                <a:spcPct val="50000"/>
              </a:lnSpc>
              <a:spcBef>
                <a:spcPts val="100"/>
              </a:spcBef>
              <a:spcAft>
                <a:spcPts val="500"/>
              </a:spcAft>
              <a:buFontTx/>
              <a:buNone/>
            </a:pPr>
            <a:endParaRPr lang="en-US" altLang="en-US" sz="2000">
              <a:solidFill>
                <a:srgbClr val="000000"/>
              </a:solidFill>
              <a:cs typeface="Times New Roman" panose="02020603050405020304" pitchFamily="18" charset="0"/>
            </a:endParaRPr>
          </a:p>
        </p:txBody>
      </p:sp>
      <p:sp>
        <p:nvSpPr>
          <p:cNvPr id="220168" name="Text Box 8">
            <a:extLst>
              <a:ext uri="{FF2B5EF4-FFF2-40B4-BE49-F238E27FC236}">
                <a16:creationId xmlns:a16="http://schemas.microsoft.com/office/drawing/2014/main" id="{89A6511C-89AD-AD3F-6249-2839769DBF3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Echinacea</a:t>
            </a:r>
          </a:p>
        </p:txBody>
      </p:sp>
      <p:sp>
        <p:nvSpPr>
          <p:cNvPr id="344069" name="Rectangle 17">
            <a:extLst>
              <a:ext uri="{FF2B5EF4-FFF2-40B4-BE49-F238E27FC236}">
                <a16:creationId xmlns:a16="http://schemas.microsoft.com/office/drawing/2014/main" id="{1E84F1AC-2ED0-6771-8B36-6D8DDC48576D}"/>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Echinacea References</a:t>
            </a:r>
          </a:p>
        </p:txBody>
      </p:sp>
      <p:grpSp>
        <p:nvGrpSpPr>
          <p:cNvPr id="344070" name="Group 22">
            <a:extLst>
              <a:ext uri="{FF2B5EF4-FFF2-40B4-BE49-F238E27FC236}">
                <a16:creationId xmlns:a16="http://schemas.microsoft.com/office/drawing/2014/main" id="{C1678942-F4F4-2540-A3B4-133F931AA712}"/>
              </a:ext>
            </a:extLst>
          </p:cNvPr>
          <p:cNvGrpSpPr>
            <a:grpSpLocks/>
          </p:cNvGrpSpPr>
          <p:nvPr/>
        </p:nvGrpSpPr>
        <p:grpSpPr bwMode="auto">
          <a:xfrm>
            <a:off x="4343400" y="6477000"/>
            <a:ext cx="457200" cy="228600"/>
            <a:chOff x="2400" y="4032"/>
            <a:chExt cx="240" cy="144"/>
          </a:xfrm>
        </p:grpSpPr>
        <p:sp>
          <p:nvSpPr>
            <p:cNvPr id="220183" name="AutoShape 23">
              <a:hlinkClick r:id="" action="ppaction://hlinkshowjump?jump=lastslideviewed" highlightClick="1"/>
              <a:extLst>
                <a:ext uri="{FF2B5EF4-FFF2-40B4-BE49-F238E27FC236}">
                  <a16:creationId xmlns:a16="http://schemas.microsoft.com/office/drawing/2014/main" id="{5F8D31EC-6D31-3F22-87E3-F5F51DDD51F8}"/>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0184" name="AutoShape 24">
              <a:hlinkClick r:id="" action="ppaction://hlinkshowjump?jump=lastslideviewed"/>
              <a:extLst>
                <a:ext uri="{FF2B5EF4-FFF2-40B4-BE49-F238E27FC236}">
                  <a16:creationId xmlns:a16="http://schemas.microsoft.com/office/drawing/2014/main" id="{63E319D2-4E7D-45FB-4310-6C352D5BF329}"/>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4071" name="Group 25">
            <a:extLst>
              <a:ext uri="{FF2B5EF4-FFF2-40B4-BE49-F238E27FC236}">
                <a16:creationId xmlns:a16="http://schemas.microsoft.com/office/drawing/2014/main" id="{51CC0C95-568F-EBFF-363E-EF2EADBC4D25}"/>
              </a:ext>
            </a:extLst>
          </p:cNvPr>
          <p:cNvGrpSpPr>
            <a:grpSpLocks/>
          </p:cNvGrpSpPr>
          <p:nvPr/>
        </p:nvGrpSpPr>
        <p:grpSpPr bwMode="auto">
          <a:xfrm>
            <a:off x="-76200" y="0"/>
            <a:ext cx="2362200" cy="641350"/>
            <a:chOff x="96" y="76"/>
            <a:chExt cx="1488" cy="404"/>
          </a:xfrm>
        </p:grpSpPr>
        <p:sp>
          <p:nvSpPr>
            <p:cNvPr id="344072" name="Text Box 26">
              <a:extLst>
                <a:ext uri="{FF2B5EF4-FFF2-40B4-BE49-F238E27FC236}">
                  <a16:creationId xmlns:a16="http://schemas.microsoft.com/office/drawing/2014/main" id="{EB2DB5BC-9780-9EC9-47BF-B1CE976D0E89}"/>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20187" name="Text Box 27">
              <a:extLst>
                <a:ext uri="{FF2B5EF4-FFF2-40B4-BE49-F238E27FC236}">
                  <a16:creationId xmlns:a16="http://schemas.microsoft.com/office/drawing/2014/main" id="{27778C00-2C2D-A78B-C325-1D6316E887ED}"/>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5089" name="Picture 15">
            <a:extLst>
              <a:ext uri="{FF2B5EF4-FFF2-40B4-BE49-F238E27FC236}">
                <a16:creationId xmlns:a16="http://schemas.microsoft.com/office/drawing/2014/main" id="{D6FB16D0-EDA9-72B0-53E9-B4E4943C2C1C}"/>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24384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096" name="Rectangle 8">
            <a:extLst>
              <a:ext uri="{FF2B5EF4-FFF2-40B4-BE49-F238E27FC236}">
                <a16:creationId xmlns:a16="http://schemas.microsoft.com/office/drawing/2014/main" id="{E244D387-8C00-0C91-5EFF-5C03D5B35AB3}"/>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Evening Primrose</a:t>
            </a:r>
            <a:br>
              <a:rPr lang="en-US" altLang="en-US"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Oenothera biennis</a:t>
            </a:r>
            <a:r>
              <a:rPr lang="en-US" altLang="en-US" sz="1400" b="1" i="1">
                <a:solidFill>
                  <a:schemeClr val="accent2"/>
                </a:solidFill>
                <a:effectLst>
                  <a:outerShdw blurRad="38100" dist="38100" dir="2700000" algn="tl">
                    <a:srgbClr val="C0C0C0"/>
                  </a:outerShdw>
                </a:effectLst>
              </a:rPr>
              <a:t> </a:t>
            </a:r>
          </a:p>
        </p:txBody>
      </p:sp>
      <p:sp>
        <p:nvSpPr>
          <p:cNvPr id="217097" name="Text Box 9">
            <a:extLst>
              <a:ext uri="{FF2B5EF4-FFF2-40B4-BE49-F238E27FC236}">
                <a16:creationId xmlns:a16="http://schemas.microsoft.com/office/drawing/2014/main" id="{F09E241D-952B-1C76-92DE-D192A7F77A17}"/>
              </a:ext>
            </a:extLst>
          </p:cNvPr>
          <p:cNvSpPr txBox="1">
            <a:spLocks noChangeArrowheads="1"/>
          </p:cNvSpPr>
          <p:nvPr/>
        </p:nvSpPr>
        <p:spPr bwMode="auto">
          <a:xfrm>
            <a:off x="2133600" y="1447800"/>
            <a:ext cx="6705600" cy="427831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FAMILY</a:t>
            </a:r>
            <a:r>
              <a:rPr lang="en-US" altLang="en-US">
                <a:solidFill>
                  <a:schemeClr val="tx1"/>
                </a:solidFill>
                <a:latin typeface="Arial" panose="020B0604020202020204" pitchFamily="34" charset="0"/>
                <a:cs typeface="Times New Roman" panose="02020603050405020304" pitchFamily="18" charset="0"/>
              </a:rPr>
              <a:t>	</a:t>
            </a:r>
            <a:r>
              <a:rPr lang="en-US" altLang="en-US" i="1">
                <a:solidFill>
                  <a:schemeClr val="tx1"/>
                </a:solidFill>
                <a:latin typeface="Arial" panose="020B0604020202020204" pitchFamily="34" charset="0"/>
                <a:cs typeface="Times New Roman" panose="02020603050405020304" pitchFamily="18" charset="0"/>
              </a:rPr>
              <a:t>Onagraceae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EPO, Fever Plant, Huile D’Onagre, King’s Cureall, Night Willowherb, Scabbish, Sun Drop</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Evening Primrose oil is used commercially in the manufacturing of  cosmetics and soaps and is used as dietary source of essential fatty acids and is used therapeutically to improve conditions arising from a variety of metabolic deficiencies.  Evening Primrose oil is derived from the small seeds of this native American wildflower.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  </a:t>
            </a: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Evening Primrose oil from plant seeds contains 2 to 16% </a:t>
            </a:r>
            <a:r>
              <a:rPr lang="en-US" altLang="en-US" i="1">
                <a:solidFill>
                  <a:schemeClr val="tx1"/>
                </a:solidFill>
                <a:latin typeface="Arial" panose="020B0604020202020204" pitchFamily="34" charset="0"/>
                <a:cs typeface="Times New Roman" panose="02020603050405020304" pitchFamily="18" charset="0"/>
              </a:rPr>
              <a:t>cis</a:t>
            </a:r>
            <a:r>
              <a:rPr lang="en-US" altLang="en-US">
                <a:solidFill>
                  <a:schemeClr val="tx1"/>
                </a:solidFill>
                <a:latin typeface="Arial" panose="020B0604020202020204" pitchFamily="34" charset="0"/>
                <a:cs typeface="Times New Roman" panose="02020603050405020304" pitchFamily="18" charset="0"/>
              </a:rPr>
              <a:t>-gamma-linolenic acid (rel. uncommon) and 65 to 80% linoleic acid.  Both fatty acids are precursor of prostaglandins E</a:t>
            </a:r>
            <a:r>
              <a:rPr lang="en-US" altLang="en-US" baseline="-30000">
                <a:solidFill>
                  <a:schemeClr val="tx1"/>
                </a:solidFill>
                <a:latin typeface="Arial" panose="020B0604020202020204" pitchFamily="34" charset="0"/>
                <a:cs typeface="Times New Roman" panose="02020603050405020304" pitchFamily="18" charset="0"/>
              </a:rPr>
              <a:t>1</a:t>
            </a:r>
            <a:r>
              <a:rPr lang="en-US" altLang="en-US">
                <a:solidFill>
                  <a:schemeClr val="tx1"/>
                </a:solidFill>
                <a:latin typeface="Arial" panose="020B0604020202020204" pitchFamily="34" charset="0"/>
                <a:cs typeface="Times New Roman" panose="02020603050405020304" pitchFamily="18" charset="0"/>
              </a:rPr>
              <a:t> and E</a:t>
            </a:r>
            <a:r>
              <a:rPr lang="en-US" altLang="en-US" baseline="-30000">
                <a:solidFill>
                  <a:schemeClr val="tx1"/>
                </a:solidFill>
                <a:latin typeface="Arial" panose="020B0604020202020204" pitchFamily="34" charset="0"/>
                <a:cs typeface="Times New Roman" panose="02020603050405020304" pitchFamily="18" charset="0"/>
              </a:rPr>
              <a:t>2</a:t>
            </a:r>
            <a:r>
              <a:rPr lang="en-US" altLang="en-US">
                <a:solidFill>
                  <a:schemeClr val="tx1"/>
                </a:solidFill>
                <a:latin typeface="Arial" panose="020B0604020202020204" pitchFamily="34" charset="0"/>
                <a:cs typeface="Times New Roman" panose="02020603050405020304" pitchFamily="18" charset="0"/>
              </a:rPr>
              <a:t>. </a:t>
            </a:r>
            <a:r>
              <a:rPr lang="en-US" altLang="en-US" b="1">
                <a:solidFill>
                  <a:schemeClr val="tx1"/>
                </a:solidFill>
                <a:latin typeface="Arial" panose="020B0604020202020204" pitchFamily="34" charset="0"/>
                <a:cs typeface="Times New Roman" panose="02020603050405020304" pitchFamily="18" charset="0"/>
              </a:rPr>
              <a:t>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345092" name="Text Box 16">
            <a:extLst>
              <a:ext uri="{FF2B5EF4-FFF2-40B4-BE49-F238E27FC236}">
                <a16:creationId xmlns:a16="http://schemas.microsoft.com/office/drawing/2014/main" id="{338FDF23-39FD-6A66-98B6-80CE0B416858}"/>
              </a:ext>
            </a:extLst>
          </p:cNvPr>
          <p:cNvSpPr txBox="1">
            <a:spLocks noChangeArrowheads="1"/>
          </p:cNvSpPr>
          <p:nvPr/>
        </p:nvSpPr>
        <p:spPr bwMode="auto">
          <a:xfrm>
            <a:off x="6942138" y="6477000"/>
            <a:ext cx="22018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Evening Primrose References</a:t>
            </a:r>
            <a:endParaRPr lang="en-US" altLang="en-US" sz="1200"/>
          </a:p>
        </p:txBody>
      </p:sp>
      <p:grpSp>
        <p:nvGrpSpPr>
          <p:cNvPr id="345093" name="Group 28">
            <a:extLst>
              <a:ext uri="{FF2B5EF4-FFF2-40B4-BE49-F238E27FC236}">
                <a16:creationId xmlns:a16="http://schemas.microsoft.com/office/drawing/2014/main" id="{F48565E6-85CE-6557-2D29-C6655709EC6D}"/>
              </a:ext>
            </a:extLst>
          </p:cNvPr>
          <p:cNvGrpSpPr>
            <a:grpSpLocks/>
          </p:cNvGrpSpPr>
          <p:nvPr/>
        </p:nvGrpSpPr>
        <p:grpSpPr bwMode="auto">
          <a:xfrm>
            <a:off x="4191000" y="6477000"/>
            <a:ext cx="1524000" cy="228600"/>
            <a:chOff x="2400" y="4080"/>
            <a:chExt cx="960" cy="144"/>
          </a:xfrm>
        </p:grpSpPr>
        <p:grpSp>
          <p:nvGrpSpPr>
            <p:cNvPr id="345094" name="Group 29">
              <a:extLst>
                <a:ext uri="{FF2B5EF4-FFF2-40B4-BE49-F238E27FC236}">
                  <a16:creationId xmlns:a16="http://schemas.microsoft.com/office/drawing/2014/main" id="{A4DCC152-642E-E3FB-0CCC-39E62B29AF44}"/>
                </a:ext>
              </a:extLst>
            </p:cNvPr>
            <p:cNvGrpSpPr>
              <a:grpSpLocks/>
            </p:cNvGrpSpPr>
            <p:nvPr/>
          </p:nvGrpSpPr>
          <p:grpSpPr bwMode="auto">
            <a:xfrm>
              <a:off x="2400" y="4080"/>
              <a:ext cx="240" cy="144"/>
              <a:chOff x="2928" y="2688"/>
              <a:chExt cx="240" cy="144"/>
            </a:xfrm>
          </p:grpSpPr>
          <p:sp>
            <p:nvSpPr>
              <p:cNvPr id="345101" name="AutoShape 30">
                <a:hlinkClick r:id="" action="ppaction://hlinkshowjump?jump=previousslide" highlightClick="1"/>
                <a:extLst>
                  <a:ext uri="{FF2B5EF4-FFF2-40B4-BE49-F238E27FC236}">
                    <a16:creationId xmlns:a16="http://schemas.microsoft.com/office/drawing/2014/main" id="{0C2A8F3B-8E5C-37EE-ACF7-3F719DA574C8}"/>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17119" name="AutoShape 31">
                <a:hlinkClick r:id="rId6" action="ppaction://hlinksldjump"/>
                <a:extLst>
                  <a:ext uri="{FF2B5EF4-FFF2-40B4-BE49-F238E27FC236}">
                    <a16:creationId xmlns:a16="http://schemas.microsoft.com/office/drawing/2014/main" id="{C6EEC339-9473-3CF0-F3DF-238B80A1BCE1}"/>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5095" name="Group 32">
              <a:extLst>
                <a:ext uri="{FF2B5EF4-FFF2-40B4-BE49-F238E27FC236}">
                  <a16:creationId xmlns:a16="http://schemas.microsoft.com/office/drawing/2014/main" id="{A6898E05-A4D4-D439-441E-FFBF5F274EBE}"/>
                </a:ext>
              </a:extLst>
            </p:cNvPr>
            <p:cNvGrpSpPr>
              <a:grpSpLocks/>
            </p:cNvGrpSpPr>
            <p:nvPr/>
          </p:nvGrpSpPr>
          <p:grpSpPr bwMode="auto">
            <a:xfrm>
              <a:off x="3120" y="4080"/>
              <a:ext cx="240" cy="144"/>
              <a:chOff x="3552" y="2688"/>
              <a:chExt cx="240" cy="144"/>
            </a:xfrm>
          </p:grpSpPr>
          <p:sp>
            <p:nvSpPr>
              <p:cNvPr id="345099" name="AutoShape 33">
                <a:hlinkClick r:id="" action="ppaction://hlinkshowjump?jump=nextslide" highlightClick="1"/>
                <a:extLst>
                  <a:ext uri="{FF2B5EF4-FFF2-40B4-BE49-F238E27FC236}">
                    <a16:creationId xmlns:a16="http://schemas.microsoft.com/office/drawing/2014/main" id="{38E2DC7E-CD72-B277-E712-71D3D418585B}"/>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17122" name="AutoShape 34">
                <a:hlinkClick r:id="" action="ppaction://hlinkshowjump?jump=nextslide"/>
                <a:extLst>
                  <a:ext uri="{FF2B5EF4-FFF2-40B4-BE49-F238E27FC236}">
                    <a16:creationId xmlns:a16="http://schemas.microsoft.com/office/drawing/2014/main" id="{9B774171-46E9-22A9-28D8-F1D0DF4ADE94}"/>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5096" name="Group 35">
              <a:extLst>
                <a:ext uri="{FF2B5EF4-FFF2-40B4-BE49-F238E27FC236}">
                  <a16:creationId xmlns:a16="http://schemas.microsoft.com/office/drawing/2014/main" id="{338B0F51-97A5-3E38-CE28-F3AD71946E57}"/>
                </a:ext>
              </a:extLst>
            </p:cNvPr>
            <p:cNvGrpSpPr>
              <a:grpSpLocks/>
            </p:cNvGrpSpPr>
            <p:nvPr/>
          </p:nvGrpSpPr>
          <p:grpSpPr bwMode="auto">
            <a:xfrm>
              <a:off x="2736" y="4080"/>
              <a:ext cx="288" cy="144"/>
              <a:chOff x="2400" y="4032"/>
              <a:chExt cx="240" cy="144"/>
            </a:xfrm>
          </p:grpSpPr>
          <p:sp>
            <p:nvSpPr>
              <p:cNvPr id="217124" name="AutoShape 36">
                <a:hlinkClick r:id="" action="ppaction://hlinkshowjump?jump=lastslideviewed" highlightClick="1"/>
                <a:extLst>
                  <a:ext uri="{FF2B5EF4-FFF2-40B4-BE49-F238E27FC236}">
                    <a16:creationId xmlns:a16="http://schemas.microsoft.com/office/drawing/2014/main" id="{0EDED1F2-694D-423C-29E3-159B488EAD41}"/>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17125" name="AutoShape 37">
                <a:hlinkClick r:id="" action="ppaction://hlinkshowjump?jump=lastslideviewed"/>
                <a:extLst>
                  <a:ext uri="{FF2B5EF4-FFF2-40B4-BE49-F238E27FC236}">
                    <a16:creationId xmlns:a16="http://schemas.microsoft.com/office/drawing/2014/main" id="{C43A9E34-E722-FD41-C954-293EAE1F8CA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6113" name="Picture 13">
            <a:extLst>
              <a:ext uri="{FF2B5EF4-FFF2-40B4-BE49-F238E27FC236}">
                <a16:creationId xmlns:a16="http://schemas.microsoft.com/office/drawing/2014/main" id="{FEE909BC-7BE2-B009-5839-86FB3FBA821F}"/>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24384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0038" name="Text Box 6">
            <a:extLst>
              <a:ext uri="{FF2B5EF4-FFF2-40B4-BE49-F238E27FC236}">
                <a16:creationId xmlns:a16="http://schemas.microsoft.com/office/drawing/2014/main" id="{78D64979-F9C2-DD9E-33B6-BA2EBDC81442}"/>
              </a:ext>
            </a:extLst>
          </p:cNvPr>
          <p:cNvSpPr txBox="1">
            <a:spLocks noChangeArrowheads="1"/>
          </p:cNvSpPr>
          <p:nvPr/>
        </p:nvSpPr>
        <p:spPr bwMode="auto">
          <a:xfrm>
            <a:off x="2209800" y="762000"/>
            <a:ext cx="6705600" cy="4797425"/>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i="1">
                <a:solidFill>
                  <a:schemeClr val="tx1"/>
                </a:solidFill>
                <a:latin typeface="Arial" panose="020B0604020202020204" pitchFamily="34" charset="0"/>
                <a:cs typeface="Times New Roman" panose="02020603050405020304" pitchFamily="18" charset="0"/>
              </a:rPr>
              <a:t>cis</a:t>
            </a:r>
            <a:r>
              <a:rPr lang="en-US" altLang="en-US">
                <a:solidFill>
                  <a:schemeClr val="tx1"/>
                </a:solidFill>
                <a:latin typeface="Arial" panose="020B0604020202020204" pitchFamily="34" charset="0"/>
                <a:cs typeface="Times New Roman" panose="02020603050405020304" pitchFamily="18" charset="0"/>
              </a:rPr>
              <a:t>-gamma-linolenic acid and its metabolites may competitively interfere with the synthesis of pro-inflammatory leukotrienes and prostaglandins and improve the ratio of inflammatory to non-inflammatory prostaglandins.  Thus, Evening Primrose oil may improve inflammatory conditions such as rheumatoid arthritis.  As a nutritional supplement, it may improve symptoms of premenstrual syndrome and associated mastalgia where levels of gamma-linolenic acid are diminished.  Conflicting results from clinical trials exist for its use in atopic eczema.  Evening Primrose oil in animal studies has been shown to lower elevated plasma lipids and reduce platelet aggregation.</a:t>
            </a:r>
          </a:p>
          <a:p>
            <a:pPr eaLnBrk="1" hangingPunct="1">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Unproven uses include neurodermatitis, premenstrual syndrome, hyperactivity in children, high cholesterol levels and hot flashes.  In a retrospective study involving 566 women with mastalgia, good responses were obtained with products devoid of significant side effects.</a:t>
            </a:r>
          </a:p>
        </p:txBody>
      </p:sp>
      <p:sp>
        <p:nvSpPr>
          <p:cNvPr id="300039" name="Text Box 7">
            <a:extLst>
              <a:ext uri="{FF2B5EF4-FFF2-40B4-BE49-F238E27FC236}">
                <a16:creationId xmlns:a16="http://schemas.microsoft.com/office/drawing/2014/main" id="{DBBC66F0-E991-AD8C-CC43-95844A9CE0C5}"/>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Evening Primrose</a:t>
            </a:r>
          </a:p>
        </p:txBody>
      </p:sp>
      <p:grpSp>
        <p:nvGrpSpPr>
          <p:cNvPr id="346116" name="Group 26">
            <a:extLst>
              <a:ext uri="{FF2B5EF4-FFF2-40B4-BE49-F238E27FC236}">
                <a16:creationId xmlns:a16="http://schemas.microsoft.com/office/drawing/2014/main" id="{17BEF3EF-06B4-95E4-0B8E-48CBF714CBCF}"/>
              </a:ext>
            </a:extLst>
          </p:cNvPr>
          <p:cNvGrpSpPr>
            <a:grpSpLocks/>
          </p:cNvGrpSpPr>
          <p:nvPr/>
        </p:nvGrpSpPr>
        <p:grpSpPr bwMode="auto">
          <a:xfrm>
            <a:off x="4191000" y="6477000"/>
            <a:ext cx="1524000" cy="228600"/>
            <a:chOff x="2400" y="4080"/>
            <a:chExt cx="960" cy="144"/>
          </a:xfrm>
        </p:grpSpPr>
        <p:grpSp>
          <p:nvGrpSpPr>
            <p:cNvPr id="346118" name="Group 27">
              <a:extLst>
                <a:ext uri="{FF2B5EF4-FFF2-40B4-BE49-F238E27FC236}">
                  <a16:creationId xmlns:a16="http://schemas.microsoft.com/office/drawing/2014/main" id="{75FF1CDC-354D-C846-19B7-A4A53C50DC44}"/>
                </a:ext>
              </a:extLst>
            </p:cNvPr>
            <p:cNvGrpSpPr>
              <a:grpSpLocks/>
            </p:cNvGrpSpPr>
            <p:nvPr/>
          </p:nvGrpSpPr>
          <p:grpSpPr bwMode="auto">
            <a:xfrm>
              <a:off x="2400" y="4080"/>
              <a:ext cx="240" cy="144"/>
              <a:chOff x="2928" y="2688"/>
              <a:chExt cx="240" cy="144"/>
            </a:xfrm>
          </p:grpSpPr>
          <p:sp>
            <p:nvSpPr>
              <p:cNvPr id="346125" name="AutoShape 28">
                <a:hlinkClick r:id="" action="ppaction://hlinkshowjump?jump=previousslide" highlightClick="1"/>
                <a:extLst>
                  <a:ext uri="{FF2B5EF4-FFF2-40B4-BE49-F238E27FC236}">
                    <a16:creationId xmlns:a16="http://schemas.microsoft.com/office/drawing/2014/main" id="{1DAE171D-64AD-7DA6-3DA4-FCA858147B4F}"/>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0061" name="AutoShape 29">
                <a:hlinkClick r:id="" action="ppaction://hlinkshowjump?jump=previousslide"/>
                <a:extLst>
                  <a:ext uri="{FF2B5EF4-FFF2-40B4-BE49-F238E27FC236}">
                    <a16:creationId xmlns:a16="http://schemas.microsoft.com/office/drawing/2014/main" id="{15C13B92-0A90-BC0F-7789-79CF29D3058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6119" name="Group 30">
              <a:extLst>
                <a:ext uri="{FF2B5EF4-FFF2-40B4-BE49-F238E27FC236}">
                  <a16:creationId xmlns:a16="http://schemas.microsoft.com/office/drawing/2014/main" id="{93DD981D-2624-4BE0-2915-CA2FF88D2853}"/>
                </a:ext>
              </a:extLst>
            </p:cNvPr>
            <p:cNvGrpSpPr>
              <a:grpSpLocks/>
            </p:cNvGrpSpPr>
            <p:nvPr/>
          </p:nvGrpSpPr>
          <p:grpSpPr bwMode="auto">
            <a:xfrm>
              <a:off x="3120" y="4080"/>
              <a:ext cx="240" cy="144"/>
              <a:chOff x="3552" y="2688"/>
              <a:chExt cx="240" cy="144"/>
            </a:xfrm>
          </p:grpSpPr>
          <p:sp>
            <p:nvSpPr>
              <p:cNvPr id="346123" name="AutoShape 31">
                <a:hlinkClick r:id="" action="ppaction://hlinkshowjump?jump=nextslide" highlightClick="1"/>
                <a:extLst>
                  <a:ext uri="{FF2B5EF4-FFF2-40B4-BE49-F238E27FC236}">
                    <a16:creationId xmlns:a16="http://schemas.microsoft.com/office/drawing/2014/main" id="{4E9F94A3-39B6-5202-4701-08451F5102DD}"/>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0064" name="AutoShape 32">
                <a:hlinkClick r:id="" action="ppaction://hlinkshowjump?jump=nextslide"/>
                <a:extLst>
                  <a:ext uri="{FF2B5EF4-FFF2-40B4-BE49-F238E27FC236}">
                    <a16:creationId xmlns:a16="http://schemas.microsoft.com/office/drawing/2014/main" id="{DB249654-8C54-071C-944C-E77B8C580B44}"/>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6120" name="Group 33">
              <a:extLst>
                <a:ext uri="{FF2B5EF4-FFF2-40B4-BE49-F238E27FC236}">
                  <a16:creationId xmlns:a16="http://schemas.microsoft.com/office/drawing/2014/main" id="{BA2C5366-E017-6568-2EFB-05684B40EDE0}"/>
                </a:ext>
              </a:extLst>
            </p:cNvPr>
            <p:cNvGrpSpPr>
              <a:grpSpLocks/>
            </p:cNvGrpSpPr>
            <p:nvPr/>
          </p:nvGrpSpPr>
          <p:grpSpPr bwMode="auto">
            <a:xfrm>
              <a:off x="2736" y="4080"/>
              <a:ext cx="288" cy="144"/>
              <a:chOff x="2400" y="4032"/>
              <a:chExt cx="240" cy="144"/>
            </a:xfrm>
          </p:grpSpPr>
          <p:sp>
            <p:nvSpPr>
              <p:cNvPr id="300066" name="AutoShape 34">
                <a:hlinkClick r:id="" action="ppaction://hlinkshowjump?jump=lastslideviewed" highlightClick="1"/>
                <a:extLst>
                  <a:ext uri="{FF2B5EF4-FFF2-40B4-BE49-F238E27FC236}">
                    <a16:creationId xmlns:a16="http://schemas.microsoft.com/office/drawing/2014/main" id="{91666B20-B3C6-BB1D-09F2-70330240EB2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0067" name="AutoShape 35">
                <a:hlinkClick r:id="" action="ppaction://hlinkshowjump?jump=lastslideviewed"/>
                <a:extLst>
                  <a:ext uri="{FF2B5EF4-FFF2-40B4-BE49-F238E27FC236}">
                    <a16:creationId xmlns:a16="http://schemas.microsoft.com/office/drawing/2014/main" id="{7D3A3DF0-DC96-F3C3-FCCF-598087D9F541}"/>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46117" name="Text Box 36">
            <a:extLst>
              <a:ext uri="{FF2B5EF4-FFF2-40B4-BE49-F238E27FC236}">
                <a16:creationId xmlns:a16="http://schemas.microsoft.com/office/drawing/2014/main" id="{BDB18B61-5AA0-AFE1-1337-BA170A79DF4B}"/>
              </a:ext>
            </a:extLst>
          </p:cNvPr>
          <p:cNvSpPr txBox="1">
            <a:spLocks noChangeArrowheads="1"/>
          </p:cNvSpPr>
          <p:nvPr/>
        </p:nvSpPr>
        <p:spPr bwMode="auto">
          <a:xfrm>
            <a:off x="6942138" y="6477000"/>
            <a:ext cx="22018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Evening Primrose References</a:t>
            </a:r>
            <a:endParaRPr lang="en-US" altLang="en-US" sz="120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7137" name="Picture 13">
            <a:extLst>
              <a:ext uri="{FF2B5EF4-FFF2-40B4-BE49-F238E27FC236}">
                <a16:creationId xmlns:a16="http://schemas.microsoft.com/office/drawing/2014/main" id="{7F8BDB17-AC07-1CA3-5075-094FEB4E0AEF}"/>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24384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1781" name="Text Box 5">
            <a:extLst>
              <a:ext uri="{FF2B5EF4-FFF2-40B4-BE49-F238E27FC236}">
                <a16:creationId xmlns:a16="http://schemas.microsoft.com/office/drawing/2014/main" id="{F8B315DB-0B41-51CD-0F60-E650DB57B3B0}"/>
              </a:ext>
            </a:extLst>
          </p:cNvPr>
          <p:cNvSpPr txBox="1">
            <a:spLocks noChangeArrowheads="1"/>
          </p:cNvSpPr>
          <p:nvPr/>
        </p:nvSpPr>
        <p:spPr bwMode="auto">
          <a:xfrm>
            <a:off x="2133600" y="685800"/>
            <a:ext cx="7010400" cy="2825750"/>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There are case reports of seizure activity in schizophrenic patients who were treated concomitantly with Evening Primrose oil and phenothiazines.  Gastrointestinal distress and headaches are sometimes seen.</a:t>
            </a:r>
          </a:p>
          <a:p>
            <a:pPr eaLnBrk="1" hangingPunct="1">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Most commercial capsules (500 mg and 1300 mg) are standardized to 9% gamma linolenic acid.  2 to 8 grams daily in divided doses for up to 3 month until positive results are observed.</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p:txBody>
      </p:sp>
      <p:sp>
        <p:nvSpPr>
          <p:cNvPr id="331783" name="Text Box 7">
            <a:extLst>
              <a:ext uri="{FF2B5EF4-FFF2-40B4-BE49-F238E27FC236}">
                <a16:creationId xmlns:a16="http://schemas.microsoft.com/office/drawing/2014/main" id="{C9F7C91F-B7E8-CB9C-0CAA-5D96046EB5C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Evening Primrose</a:t>
            </a:r>
          </a:p>
        </p:txBody>
      </p:sp>
      <p:grpSp>
        <p:nvGrpSpPr>
          <p:cNvPr id="347140" name="Group 26">
            <a:extLst>
              <a:ext uri="{FF2B5EF4-FFF2-40B4-BE49-F238E27FC236}">
                <a16:creationId xmlns:a16="http://schemas.microsoft.com/office/drawing/2014/main" id="{98CAD81B-BD8E-CF8B-14B6-1D36EA569808}"/>
              </a:ext>
            </a:extLst>
          </p:cNvPr>
          <p:cNvGrpSpPr>
            <a:grpSpLocks/>
          </p:cNvGrpSpPr>
          <p:nvPr/>
        </p:nvGrpSpPr>
        <p:grpSpPr bwMode="auto">
          <a:xfrm>
            <a:off x="4191000" y="6477000"/>
            <a:ext cx="1524000" cy="228600"/>
            <a:chOff x="2400" y="4080"/>
            <a:chExt cx="960" cy="144"/>
          </a:xfrm>
        </p:grpSpPr>
        <p:grpSp>
          <p:nvGrpSpPr>
            <p:cNvPr id="347142" name="Group 27">
              <a:extLst>
                <a:ext uri="{FF2B5EF4-FFF2-40B4-BE49-F238E27FC236}">
                  <a16:creationId xmlns:a16="http://schemas.microsoft.com/office/drawing/2014/main" id="{6C5F6905-1D5B-C131-2A6F-8387017872BD}"/>
                </a:ext>
              </a:extLst>
            </p:cNvPr>
            <p:cNvGrpSpPr>
              <a:grpSpLocks/>
            </p:cNvGrpSpPr>
            <p:nvPr/>
          </p:nvGrpSpPr>
          <p:grpSpPr bwMode="auto">
            <a:xfrm>
              <a:off x="2400" y="4080"/>
              <a:ext cx="240" cy="144"/>
              <a:chOff x="2928" y="2688"/>
              <a:chExt cx="240" cy="144"/>
            </a:xfrm>
          </p:grpSpPr>
          <p:sp>
            <p:nvSpPr>
              <p:cNvPr id="347149" name="AutoShape 28">
                <a:hlinkClick r:id="" action="ppaction://hlinkshowjump?jump=previousslide" highlightClick="1"/>
                <a:extLst>
                  <a:ext uri="{FF2B5EF4-FFF2-40B4-BE49-F238E27FC236}">
                    <a16:creationId xmlns:a16="http://schemas.microsoft.com/office/drawing/2014/main" id="{8B20F8F0-A1FD-A263-8BD4-D0B154B34C52}"/>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31805" name="AutoShape 29">
                <a:hlinkClick r:id="" action="ppaction://hlinkshowjump?jump=previousslide"/>
                <a:extLst>
                  <a:ext uri="{FF2B5EF4-FFF2-40B4-BE49-F238E27FC236}">
                    <a16:creationId xmlns:a16="http://schemas.microsoft.com/office/drawing/2014/main" id="{114F1217-4560-D2DA-CE4C-A929CC9E2BFA}"/>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7143" name="Group 30">
              <a:extLst>
                <a:ext uri="{FF2B5EF4-FFF2-40B4-BE49-F238E27FC236}">
                  <a16:creationId xmlns:a16="http://schemas.microsoft.com/office/drawing/2014/main" id="{5162AD5B-664A-8AAC-D6E6-6ED8EDAA1456}"/>
                </a:ext>
              </a:extLst>
            </p:cNvPr>
            <p:cNvGrpSpPr>
              <a:grpSpLocks/>
            </p:cNvGrpSpPr>
            <p:nvPr/>
          </p:nvGrpSpPr>
          <p:grpSpPr bwMode="auto">
            <a:xfrm>
              <a:off x="3120" y="4080"/>
              <a:ext cx="240" cy="144"/>
              <a:chOff x="3552" y="2688"/>
              <a:chExt cx="240" cy="144"/>
            </a:xfrm>
          </p:grpSpPr>
          <p:sp>
            <p:nvSpPr>
              <p:cNvPr id="347147" name="AutoShape 31">
                <a:hlinkClick r:id="" action="ppaction://hlinkshowjump?jump=nextslide" highlightClick="1"/>
                <a:extLst>
                  <a:ext uri="{FF2B5EF4-FFF2-40B4-BE49-F238E27FC236}">
                    <a16:creationId xmlns:a16="http://schemas.microsoft.com/office/drawing/2014/main" id="{C6EDF6D5-FD02-0E2E-7362-3BF613AA7BF3}"/>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31808" name="AutoShape 32">
                <a:hlinkClick r:id="rId3" action="ppaction://hlinksldjump"/>
                <a:extLst>
                  <a:ext uri="{FF2B5EF4-FFF2-40B4-BE49-F238E27FC236}">
                    <a16:creationId xmlns:a16="http://schemas.microsoft.com/office/drawing/2014/main" id="{01E80549-C3A6-2929-3CEA-A3435042555B}"/>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7144" name="Group 33">
              <a:extLst>
                <a:ext uri="{FF2B5EF4-FFF2-40B4-BE49-F238E27FC236}">
                  <a16:creationId xmlns:a16="http://schemas.microsoft.com/office/drawing/2014/main" id="{45FBFFF3-31A6-7627-E7AA-C6CD382F6E96}"/>
                </a:ext>
              </a:extLst>
            </p:cNvPr>
            <p:cNvGrpSpPr>
              <a:grpSpLocks/>
            </p:cNvGrpSpPr>
            <p:nvPr/>
          </p:nvGrpSpPr>
          <p:grpSpPr bwMode="auto">
            <a:xfrm>
              <a:off x="2736" y="4080"/>
              <a:ext cx="288" cy="144"/>
              <a:chOff x="2400" y="4032"/>
              <a:chExt cx="240" cy="144"/>
            </a:xfrm>
          </p:grpSpPr>
          <p:sp>
            <p:nvSpPr>
              <p:cNvPr id="331810" name="AutoShape 34">
                <a:hlinkClick r:id="" action="ppaction://hlinkshowjump?jump=lastslideviewed" highlightClick="1"/>
                <a:extLst>
                  <a:ext uri="{FF2B5EF4-FFF2-40B4-BE49-F238E27FC236}">
                    <a16:creationId xmlns:a16="http://schemas.microsoft.com/office/drawing/2014/main" id="{DACE96C6-D0F9-142F-41B9-B39537F015CF}"/>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31811" name="AutoShape 35">
                <a:hlinkClick r:id="" action="ppaction://hlinkshowjump?jump=lastslideviewed"/>
                <a:extLst>
                  <a:ext uri="{FF2B5EF4-FFF2-40B4-BE49-F238E27FC236}">
                    <a16:creationId xmlns:a16="http://schemas.microsoft.com/office/drawing/2014/main" id="{DD75035E-435C-DAAC-8772-1834B4D3A2C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47141" name="Text Box 36">
            <a:extLst>
              <a:ext uri="{FF2B5EF4-FFF2-40B4-BE49-F238E27FC236}">
                <a16:creationId xmlns:a16="http://schemas.microsoft.com/office/drawing/2014/main" id="{046B3310-000E-8B1D-6E92-1E7973A30530}"/>
              </a:ext>
            </a:extLst>
          </p:cNvPr>
          <p:cNvSpPr txBox="1">
            <a:spLocks noChangeArrowheads="1"/>
          </p:cNvSpPr>
          <p:nvPr/>
        </p:nvSpPr>
        <p:spPr bwMode="auto">
          <a:xfrm>
            <a:off x="6942138" y="6477000"/>
            <a:ext cx="22018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Evening Primrose References</a:t>
            </a:r>
            <a:endParaRPr lang="en-US" altLang="en-US" sz="120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a:extLst>
              <a:ext uri="{FF2B5EF4-FFF2-40B4-BE49-F238E27FC236}">
                <a16:creationId xmlns:a16="http://schemas.microsoft.com/office/drawing/2014/main" id="{B3E86DAE-BB72-9A0A-1495-D33EE3A0718D}"/>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48162" name="Picture 25">
            <a:extLst>
              <a:ext uri="{FF2B5EF4-FFF2-40B4-BE49-F238E27FC236}">
                <a16:creationId xmlns:a16="http://schemas.microsoft.com/office/drawing/2014/main" id="{56BEAD41-AA01-E9F0-DA60-97F5BD659DAD}"/>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63" name="Picture 7">
            <a:extLst>
              <a:ext uri="{FF2B5EF4-FFF2-40B4-BE49-F238E27FC236}">
                <a16:creationId xmlns:a16="http://schemas.microsoft.com/office/drawing/2014/main" id="{C3477A5F-6BEE-A3C3-1B7E-92E811C97C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609600"/>
            <a:ext cx="4343400" cy="273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64" name="Picture 9">
            <a:extLst>
              <a:ext uri="{FF2B5EF4-FFF2-40B4-BE49-F238E27FC236}">
                <a16:creationId xmlns:a16="http://schemas.microsoft.com/office/drawing/2014/main" id="{7CA65F21-6E85-5871-0342-97D39B33DF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429000"/>
            <a:ext cx="2814638"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65" name="Picture 10">
            <a:extLst>
              <a:ext uri="{FF2B5EF4-FFF2-40B4-BE49-F238E27FC236}">
                <a16:creationId xmlns:a16="http://schemas.microsoft.com/office/drawing/2014/main" id="{2E13211F-280D-83AE-6DD8-4FD7E46375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3810000"/>
            <a:ext cx="2133600"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66" name="Picture 13">
            <a:extLst>
              <a:ext uri="{FF2B5EF4-FFF2-40B4-BE49-F238E27FC236}">
                <a16:creationId xmlns:a16="http://schemas.microsoft.com/office/drawing/2014/main" id="{219F2164-89E3-D964-4D2F-8F5596241D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2200" y="914400"/>
            <a:ext cx="2651125"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23" name="Text Box 15">
            <a:extLst>
              <a:ext uri="{FF2B5EF4-FFF2-40B4-BE49-F238E27FC236}">
                <a16:creationId xmlns:a16="http://schemas.microsoft.com/office/drawing/2014/main" id="{038FBF89-1FBD-E5EA-C2C2-87D0C003CD41}"/>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Evening Primrose</a:t>
            </a:r>
          </a:p>
        </p:txBody>
      </p:sp>
      <p:grpSp>
        <p:nvGrpSpPr>
          <p:cNvPr id="348168" name="Group 30">
            <a:extLst>
              <a:ext uri="{FF2B5EF4-FFF2-40B4-BE49-F238E27FC236}">
                <a16:creationId xmlns:a16="http://schemas.microsoft.com/office/drawing/2014/main" id="{77959524-C64E-2324-561B-9C938B54E2A8}"/>
              </a:ext>
            </a:extLst>
          </p:cNvPr>
          <p:cNvGrpSpPr>
            <a:grpSpLocks/>
          </p:cNvGrpSpPr>
          <p:nvPr/>
        </p:nvGrpSpPr>
        <p:grpSpPr bwMode="auto">
          <a:xfrm>
            <a:off x="4343400" y="6477000"/>
            <a:ext cx="457200" cy="228600"/>
            <a:chOff x="2400" y="4032"/>
            <a:chExt cx="240" cy="144"/>
          </a:xfrm>
        </p:grpSpPr>
        <p:sp>
          <p:nvSpPr>
            <p:cNvPr id="222239" name="AutoShape 31">
              <a:hlinkClick r:id="" action="ppaction://hlinkshowjump?jump=lastslideviewed" highlightClick="1"/>
              <a:extLst>
                <a:ext uri="{FF2B5EF4-FFF2-40B4-BE49-F238E27FC236}">
                  <a16:creationId xmlns:a16="http://schemas.microsoft.com/office/drawing/2014/main" id="{4FB72848-C68F-7D3E-7419-8C5D6292716A}"/>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2240" name="AutoShape 32">
              <a:hlinkClick r:id="" action="ppaction://hlinkshowjump?jump=lastslideviewed"/>
              <a:extLst>
                <a:ext uri="{FF2B5EF4-FFF2-40B4-BE49-F238E27FC236}">
                  <a16:creationId xmlns:a16="http://schemas.microsoft.com/office/drawing/2014/main" id="{3E699D8A-8C59-BDAE-D1E3-5A775E4B6035}"/>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8169" name="Group 33">
            <a:extLst>
              <a:ext uri="{FF2B5EF4-FFF2-40B4-BE49-F238E27FC236}">
                <a16:creationId xmlns:a16="http://schemas.microsoft.com/office/drawing/2014/main" id="{46862821-E139-EBAF-A0D9-580447AB12E5}"/>
              </a:ext>
            </a:extLst>
          </p:cNvPr>
          <p:cNvGrpSpPr>
            <a:grpSpLocks/>
          </p:cNvGrpSpPr>
          <p:nvPr/>
        </p:nvGrpSpPr>
        <p:grpSpPr bwMode="auto">
          <a:xfrm>
            <a:off x="-76200" y="0"/>
            <a:ext cx="2362200" cy="641350"/>
            <a:chOff x="96" y="76"/>
            <a:chExt cx="1488" cy="404"/>
          </a:xfrm>
        </p:grpSpPr>
        <p:sp>
          <p:nvSpPr>
            <p:cNvPr id="348170" name="Text Box 34">
              <a:extLst>
                <a:ext uri="{FF2B5EF4-FFF2-40B4-BE49-F238E27FC236}">
                  <a16:creationId xmlns:a16="http://schemas.microsoft.com/office/drawing/2014/main" id="{3E3A024B-6F93-563C-7A99-2974B284794F}"/>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22243" name="Text Box 35">
              <a:extLst>
                <a:ext uri="{FF2B5EF4-FFF2-40B4-BE49-F238E27FC236}">
                  <a16:creationId xmlns:a16="http://schemas.microsoft.com/office/drawing/2014/main" id="{AC2FCC93-7236-6350-C4CB-343CCEC0CA2D}"/>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a:extLst>
              <a:ext uri="{FF2B5EF4-FFF2-40B4-BE49-F238E27FC236}">
                <a16:creationId xmlns:a16="http://schemas.microsoft.com/office/drawing/2014/main" id="{64A2448F-CDF6-BAAD-C0C2-42F10DF0985F}"/>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49186" name="Picture 26">
            <a:extLst>
              <a:ext uri="{FF2B5EF4-FFF2-40B4-BE49-F238E27FC236}">
                <a16:creationId xmlns:a16="http://schemas.microsoft.com/office/drawing/2014/main" id="{15B2DCD2-833A-1C65-1788-4C3503995ABA}"/>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9187" name="Text Box 6">
            <a:extLst>
              <a:ext uri="{FF2B5EF4-FFF2-40B4-BE49-F238E27FC236}">
                <a16:creationId xmlns:a16="http://schemas.microsoft.com/office/drawing/2014/main" id="{F3471855-3FD2-FA25-E0D3-3981EAA42C0D}"/>
              </a:ext>
            </a:extLst>
          </p:cNvPr>
          <p:cNvSpPr txBox="1">
            <a:spLocks noChangeArrowheads="1"/>
          </p:cNvSpPr>
          <p:nvPr/>
        </p:nvSpPr>
        <p:spPr bwMode="auto">
          <a:xfrm>
            <a:off x="152400" y="3673475"/>
            <a:ext cx="42672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Gamma Linolenic Acid</a:t>
            </a:r>
          </a:p>
          <a:p>
            <a:pPr algn="ctr" eaLnBrk="1" hangingPunct="1">
              <a:spcBef>
                <a:spcPct val="0"/>
              </a:spcBef>
              <a:buFontTx/>
              <a:buNone/>
            </a:pPr>
            <a:r>
              <a:rPr lang="en-US" altLang="en-US" sz="1400"/>
              <a:t>(6, 9, 12 – octadecatrienoic acid)</a:t>
            </a:r>
          </a:p>
        </p:txBody>
      </p:sp>
      <p:sp>
        <p:nvSpPr>
          <p:cNvPr id="349188" name="Text Box 11">
            <a:extLst>
              <a:ext uri="{FF2B5EF4-FFF2-40B4-BE49-F238E27FC236}">
                <a16:creationId xmlns:a16="http://schemas.microsoft.com/office/drawing/2014/main" id="{C666BC8E-194C-8F10-3616-6903A6978C04}"/>
              </a:ext>
            </a:extLst>
          </p:cNvPr>
          <p:cNvSpPr txBox="1">
            <a:spLocks noChangeArrowheads="1"/>
          </p:cNvSpPr>
          <p:nvPr/>
        </p:nvSpPr>
        <p:spPr bwMode="auto">
          <a:xfrm>
            <a:off x="457200" y="1336675"/>
            <a:ext cx="2547938"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Linoleic Acid</a:t>
            </a:r>
          </a:p>
          <a:p>
            <a:pPr algn="ctr" eaLnBrk="1" hangingPunct="1">
              <a:spcBef>
                <a:spcPct val="0"/>
              </a:spcBef>
              <a:buFontTx/>
              <a:buNone/>
            </a:pPr>
            <a:r>
              <a:rPr lang="en-US" altLang="en-US" sz="1400"/>
              <a:t>(9, 12 – octadecadienoic acid)</a:t>
            </a:r>
          </a:p>
        </p:txBody>
      </p:sp>
      <p:pic>
        <p:nvPicPr>
          <p:cNvPr id="349189" name="Picture 13">
            <a:extLst>
              <a:ext uri="{FF2B5EF4-FFF2-40B4-BE49-F238E27FC236}">
                <a16:creationId xmlns:a16="http://schemas.microsoft.com/office/drawing/2014/main" id="{EB0BCD36-61B6-6342-B78D-972650265D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4495800"/>
            <a:ext cx="6096000" cy="914400"/>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190" name="Picture 15">
            <a:extLst>
              <a:ext uri="{FF2B5EF4-FFF2-40B4-BE49-F238E27FC236}">
                <a16:creationId xmlns:a16="http://schemas.microsoft.com/office/drawing/2014/main" id="{A6B9EB9C-7E53-2B20-890B-33D37023C1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2057400"/>
            <a:ext cx="6096000" cy="931863"/>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3249" name="Text Box 17">
            <a:extLst>
              <a:ext uri="{FF2B5EF4-FFF2-40B4-BE49-F238E27FC236}">
                <a16:creationId xmlns:a16="http://schemas.microsoft.com/office/drawing/2014/main" id="{BDDF77C3-E5CB-9FAD-DDDF-EE1CB70DB14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Evening Primrose</a:t>
            </a:r>
          </a:p>
        </p:txBody>
      </p:sp>
      <p:grpSp>
        <p:nvGrpSpPr>
          <p:cNvPr id="349192" name="Group 35">
            <a:extLst>
              <a:ext uri="{FF2B5EF4-FFF2-40B4-BE49-F238E27FC236}">
                <a16:creationId xmlns:a16="http://schemas.microsoft.com/office/drawing/2014/main" id="{5E41F8FB-4EE6-B76B-77F6-D1ACF58FC660}"/>
              </a:ext>
            </a:extLst>
          </p:cNvPr>
          <p:cNvGrpSpPr>
            <a:grpSpLocks/>
          </p:cNvGrpSpPr>
          <p:nvPr/>
        </p:nvGrpSpPr>
        <p:grpSpPr bwMode="auto">
          <a:xfrm>
            <a:off x="4343400" y="6477000"/>
            <a:ext cx="457200" cy="228600"/>
            <a:chOff x="2400" y="4032"/>
            <a:chExt cx="240" cy="144"/>
          </a:xfrm>
        </p:grpSpPr>
        <p:sp>
          <p:nvSpPr>
            <p:cNvPr id="223268" name="AutoShape 36">
              <a:hlinkClick r:id="" action="ppaction://hlinkshowjump?jump=lastslideviewed" highlightClick="1"/>
              <a:extLst>
                <a:ext uri="{FF2B5EF4-FFF2-40B4-BE49-F238E27FC236}">
                  <a16:creationId xmlns:a16="http://schemas.microsoft.com/office/drawing/2014/main" id="{92010183-1DDE-E899-6732-4FC158AA5A9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3269" name="AutoShape 37">
              <a:hlinkClick r:id="" action="ppaction://hlinkshowjump?jump=lastslideviewed"/>
              <a:extLst>
                <a:ext uri="{FF2B5EF4-FFF2-40B4-BE49-F238E27FC236}">
                  <a16:creationId xmlns:a16="http://schemas.microsoft.com/office/drawing/2014/main" id="{4EA8D265-71D0-C0A5-407D-6E7B6196703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49193" name="Group 38">
            <a:extLst>
              <a:ext uri="{FF2B5EF4-FFF2-40B4-BE49-F238E27FC236}">
                <a16:creationId xmlns:a16="http://schemas.microsoft.com/office/drawing/2014/main" id="{AE4D2DAA-43D0-CB67-0758-1569A910B085}"/>
              </a:ext>
            </a:extLst>
          </p:cNvPr>
          <p:cNvGrpSpPr>
            <a:grpSpLocks/>
          </p:cNvGrpSpPr>
          <p:nvPr/>
        </p:nvGrpSpPr>
        <p:grpSpPr bwMode="auto">
          <a:xfrm>
            <a:off x="-76200" y="0"/>
            <a:ext cx="2362200" cy="641350"/>
            <a:chOff x="96" y="76"/>
            <a:chExt cx="1488" cy="404"/>
          </a:xfrm>
        </p:grpSpPr>
        <p:sp>
          <p:nvSpPr>
            <p:cNvPr id="349194" name="Text Box 39">
              <a:extLst>
                <a:ext uri="{FF2B5EF4-FFF2-40B4-BE49-F238E27FC236}">
                  <a16:creationId xmlns:a16="http://schemas.microsoft.com/office/drawing/2014/main" id="{37FDFB31-3B55-D111-70FD-4BC704899813}"/>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23272" name="Text Box 40">
              <a:extLst>
                <a:ext uri="{FF2B5EF4-FFF2-40B4-BE49-F238E27FC236}">
                  <a16:creationId xmlns:a16="http://schemas.microsoft.com/office/drawing/2014/main" id="{B40D3EDD-7E40-B085-6547-E174B894E9CC}"/>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ext Box 3">
            <a:extLst>
              <a:ext uri="{FF2B5EF4-FFF2-40B4-BE49-F238E27FC236}">
                <a16:creationId xmlns:a16="http://schemas.microsoft.com/office/drawing/2014/main" id="{652641A9-0E48-577F-4D40-BA639715277B}"/>
              </a:ext>
            </a:extLst>
          </p:cNvPr>
          <p:cNvSpPr txBox="1">
            <a:spLocks noChangeArrowheads="1"/>
          </p:cNvSpPr>
          <p:nvPr/>
        </p:nvSpPr>
        <p:spPr bwMode="auto">
          <a:xfrm>
            <a:off x="2743200" y="1219200"/>
            <a:ext cx="60960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Evaluation of these five criteria can aid in the judgment of whether there is a cause and effect relationship between a given CAM therapy and its purported health effect.  It is not necessary that all five criteria be met before concluding a causal relationship.  But the more evidence the better.  And remember the maxim: “Extraordinary claims require extraordinary evidence”.      </a:t>
            </a:r>
          </a:p>
        </p:txBody>
      </p:sp>
      <p:sp>
        <p:nvSpPr>
          <p:cNvPr id="47126" name="Text Box 22">
            <a:extLst>
              <a:ext uri="{FF2B5EF4-FFF2-40B4-BE49-F238E27FC236}">
                <a16:creationId xmlns:a16="http://schemas.microsoft.com/office/drawing/2014/main" id="{6621B6EB-74B1-D29F-5471-D84D8710FD7E}"/>
              </a:ext>
            </a:extLst>
          </p:cNvPr>
          <p:cNvSpPr txBox="1">
            <a:spLocks noChangeArrowheads="1"/>
          </p:cNvSpPr>
          <p:nvPr/>
        </p:nvSpPr>
        <p:spPr bwMode="auto">
          <a:xfrm>
            <a:off x="7112000" y="0"/>
            <a:ext cx="2032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Criteria of Causation</a:t>
            </a: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a:extLst>
              <a:ext uri="{FF2B5EF4-FFF2-40B4-BE49-F238E27FC236}">
                <a16:creationId xmlns:a16="http://schemas.microsoft.com/office/drawing/2014/main" id="{A0BBEFCD-5756-3810-D985-4FF1B3C445D4}"/>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50210" name="Picture 17">
            <a:extLst>
              <a:ext uri="{FF2B5EF4-FFF2-40B4-BE49-F238E27FC236}">
                <a16:creationId xmlns:a16="http://schemas.microsoft.com/office/drawing/2014/main" id="{2E79D8E3-5887-FFCF-2B12-7F42AD09CD1E}"/>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0211" name="Rectangle 6">
            <a:extLst>
              <a:ext uri="{FF2B5EF4-FFF2-40B4-BE49-F238E27FC236}">
                <a16:creationId xmlns:a16="http://schemas.microsoft.com/office/drawing/2014/main" id="{1E80DB3C-87B1-CADB-465B-40573EC5FEFA}"/>
              </a:ext>
            </a:extLst>
          </p:cNvPr>
          <p:cNvSpPr>
            <a:spLocks noChangeArrowheads="1"/>
          </p:cNvSpPr>
          <p:nvPr/>
        </p:nvSpPr>
        <p:spPr bwMode="auto">
          <a:xfrm>
            <a:off x="457200" y="1295400"/>
            <a:ext cx="8305800" cy="195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Budeiri D, et al.  Is Evening Primrose oil of value in the treatment of premenstrual syndrome?  Control Clin Trial 1996; 17:60-68.                      </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Berth-Jones J, Graham-Brown RA.  Placebo controlled trial of essential fatty acid supplementation in atopic dermatitis.  Lancet 1993; 341:1557-1560.</a:t>
            </a:r>
          </a:p>
        </p:txBody>
      </p:sp>
      <p:sp>
        <p:nvSpPr>
          <p:cNvPr id="224264" name="Text Box 8">
            <a:extLst>
              <a:ext uri="{FF2B5EF4-FFF2-40B4-BE49-F238E27FC236}">
                <a16:creationId xmlns:a16="http://schemas.microsoft.com/office/drawing/2014/main" id="{7635C84F-DAC4-D5F1-E05E-6719D0728428}"/>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Evening Primrose</a:t>
            </a:r>
          </a:p>
        </p:txBody>
      </p:sp>
      <p:sp>
        <p:nvSpPr>
          <p:cNvPr id="350213" name="Rectangle 18">
            <a:extLst>
              <a:ext uri="{FF2B5EF4-FFF2-40B4-BE49-F238E27FC236}">
                <a16:creationId xmlns:a16="http://schemas.microsoft.com/office/drawing/2014/main" id="{D2756392-191F-24BA-3204-B65D01580611}"/>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Evening Primrose References</a:t>
            </a:r>
          </a:p>
        </p:txBody>
      </p:sp>
      <p:grpSp>
        <p:nvGrpSpPr>
          <p:cNvPr id="350214" name="Group 23">
            <a:extLst>
              <a:ext uri="{FF2B5EF4-FFF2-40B4-BE49-F238E27FC236}">
                <a16:creationId xmlns:a16="http://schemas.microsoft.com/office/drawing/2014/main" id="{75298CE5-2AF4-D470-3938-0748E09BAA1C}"/>
              </a:ext>
            </a:extLst>
          </p:cNvPr>
          <p:cNvGrpSpPr>
            <a:grpSpLocks/>
          </p:cNvGrpSpPr>
          <p:nvPr/>
        </p:nvGrpSpPr>
        <p:grpSpPr bwMode="auto">
          <a:xfrm>
            <a:off x="4343400" y="6477000"/>
            <a:ext cx="457200" cy="228600"/>
            <a:chOff x="2400" y="4032"/>
            <a:chExt cx="240" cy="144"/>
          </a:xfrm>
        </p:grpSpPr>
        <p:sp>
          <p:nvSpPr>
            <p:cNvPr id="224280" name="AutoShape 24">
              <a:hlinkClick r:id="" action="ppaction://hlinkshowjump?jump=lastslideviewed" highlightClick="1"/>
              <a:extLst>
                <a:ext uri="{FF2B5EF4-FFF2-40B4-BE49-F238E27FC236}">
                  <a16:creationId xmlns:a16="http://schemas.microsoft.com/office/drawing/2014/main" id="{DCC09717-BC6C-D98D-9332-588F9CA8EF4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4281" name="AutoShape 25">
              <a:hlinkClick r:id="" action="ppaction://hlinkshowjump?jump=lastslideviewed"/>
              <a:extLst>
                <a:ext uri="{FF2B5EF4-FFF2-40B4-BE49-F238E27FC236}">
                  <a16:creationId xmlns:a16="http://schemas.microsoft.com/office/drawing/2014/main" id="{8C056036-60C5-14D7-856E-4DCF82EBD8F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0215" name="Group 26">
            <a:extLst>
              <a:ext uri="{FF2B5EF4-FFF2-40B4-BE49-F238E27FC236}">
                <a16:creationId xmlns:a16="http://schemas.microsoft.com/office/drawing/2014/main" id="{5AF8256D-66D8-86D8-605C-86FA284E789A}"/>
              </a:ext>
            </a:extLst>
          </p:cNvPr>
          <p:cNvGrpSpPr>
            <a:grpSpLocks/>
          </p:cNvGrpSpPr>
          <p:nvPr/>
        </p:nvGrpSpPr>
        <p:grpSpPr bwMode="auto">
          <a:xfrm>
            <a:off x="-76200" y="0"/>
            <a:ext cx="2362200" cy="641350"/>
            <a:chOff x="96" y="76"/>
            <a:chExt cx="1488" cy="404"/>
          </a:xfrm>
        </p:grpSpPr>
        <p:sp>
          <p:nvSpPr>
            <p:cNvPr id="350216" name="Text Box 27">
              <a:extLst>
                <a:ext uri="{FF2B5EF4-FFF2-40B4-BE49-F238E27FC236}">
                  <a16:creationId xmlns:a16="http://schemas.microsoft.com/office/drawing/2014/main" id="{02DA5BC9-524E-E040-AD3D-AF18170E57DB}"/>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24284" name="Text Box 28">
              <a:extLst>
                <a:ext uri="{FF2B5EF4-FFF2-40B4-BE49-F238E27FC236}">
                  <a16:creationId xmlns:a16="http://schemas.microsoft.com/office/drawing/2014/main" id="{949F3EE4-9EE7-F8F0-AE9A-5D6688E83D0B}"/>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1233" name="Picture 13">
            <a:extLst>
              <a:ext uri="{FF2B5EF4-FFF2-40B4-BE49-F238E27FC236}">
                <a16:creationId xmlns:a16="http://schemas.microsoft.com/office/drawing/2014/main" id="{E228C408-1D16-8AD0-3826-41E3462F3F9B}"/>
              </a:ext>
            </a:extLst>
          </p:cNvPr>
          <p:cNvPicPr>
            <a:picLocks noChangeAspect="1" noChangeArrowheads="1"/>
          </p:cNvPicPr>
          <p:nvPr/>
        </p:nvPicPr>
        <p:blipFill>
          <a:blip r:embed="rId2">
            <a:lum bright="30000" contrast="-40000"/>
            <a:extLst>
              <a:ext uri="{28A0092B-C50C-407E-A947-70E740481C1C}">
                <a14:useLocalDpi xmlns:a14="http://schemas.microsoft.com/office/drawing/2010/main" val="0"/>
              </a:ext>
            </a:extLst>
          </a:blip>
          <a:srcRect/>
          <a:stretch>
            <a:fillRect/>
          </a:stretch>
        </p:blipFill>
        <p:spPr bwMode="auto">
          <a:xfrm>
            <a:off x="24384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1061" name="Rectangle 5">
            <a:extLst>
              <a:ext uri="{FF2B5EF4-FFF2-40B4-BE49-F238E27FC236}">
                <a16:creationId xmlns:a16="http://schemas.microsoft.com/office/drawing/2014/main" id="{A9335338-6311-80FB-645E-374ADB52894F}"/>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Feverfew</a:t>
            </a:r>
            <a:br>
              <a:rPr lang="en-US" altLang="en-US" sz="3600"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Tanacetum parthenium, </a:t>
            </a:r>
            <a:r>
              <a:rPr lang="en-US" altLang="en-US" sz="1600" b="1">
                <a:solidFill>
                  <a:schemeClr val="accent2"/>
                </a:solidFill>
                <a:effectLst>
                  <a:outerShdw blurRad="38100" dist="38100" dir="2700000" algn="tl">
                    <a:srgbClr val="C0C0C0"/>
                  </a:outerShdw>
                </a:effectLst>
                <a:cs typeface="Times New Roman" panose="02020603050405020304" pitchFamily="18" charset="0"/>
              </a:rPr>
              <a:t>(synonym</a:t>
            </a:r>
            <a:r>
              <a:rPr lang="en-US" altLang="en-US" sz="1600" b="1" i="1">
                <a:solidFill>
                  <a:schemeClr val="accent2"/>
                </a:solidFill>
                <a:effectLst>
                  <a:outerShdw blurRad="38100" dist="38100" dir="2700000" algn="tl">
                    <a:srgbClr val="C0C0C0"/>
                  </a:outerShdw>
                </a:effectLst>
                <a:cs typeface="Times New Roman" panose="02020603050405020304" pitchFamily="18" charset="0"/>
              </a:rPr>
              <a:t> Chrysanthemum parthenium</a:t>
            </a:r>
            <a:r>
              <a:rPr lang="en-US" altLang="en-US" sz="1600" b="1">
                <a:solidFill>
                  <a:schemeClr val="accent2"/>
                </a:solidFill>
                <a:effectLst>
                  <a:outerShdw blurRad="38100" dist="38100" dir="2700000" algn="tl">
                    <a:srgbClr val="C0C0C0"/>
                  </a:outerShdw>
                </a:effectLst>
                <a:cs typeface="Times New Roman" panose="02020603050405020304" pitchFamily="18" charset="0"/>
              </a:rPr>
              <a:t>)</a:t>
            </a:r>
            <a:r>
              <a:rPr lang="en-US" altLang="en-US" sz="1400" b="1" i="1">
                <a:solidFill>
                  <a:schemeClr val="accent2"/>
                </a:solidFill>
                <a:effectLst>
                  <a:outerShdw blurRad="38100" dist="38100" dir="2700000" algn="tl">
                    <a:srgbClr val="C0C0C0"/>
                  </a:outerShdw>
                </a:effectLst>
              </a:rPr>
              <a:t> </a:t>
            </a:r>
          </a:p>
        </p:txBody>
      </p:sp>
      <p:sp>
        <p:nvSpPr>
          <p:cNvPr id="301062" name="Text Box 6">
            <a:extLst>
              <a:ext uri="{FF2B5EF4-FFF2-40B4-BE49-F238E27FC236}">
                <a16:creationId xmlns:a16="http://schemas.microsoft.com/office/drawing/2014/main" id="{A24FFBE7-D0C0-8370-28E2-0D40B7A2FDC4}"/>
              </a:ext>
            </a:extLst>
          </p:cNvPr>
          <p:cNvSpPr txBox="1">
            <a:spLocks noChangeArrowheads="1"/>
          </p:cNvSpPr>
          <p:nvPr/>
        </p:nvSpPr>
        <p:spPr bwMode="auto">
          <a:xfrm>
            <a:off x="2133600" y="914400"/>
            <a:ext cx="7010400" cy="5340350"/>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FAMILY</a:t>
            </a:r>
            <a:r>
              <a:rPr lang="en-US" altLang="en-US">
                <a:solidFill>
                  <a:schemeClr val="tx1"/>
                </a:solidFill>
                <a:latin typeface="Arial" panose="020B0604020202020204" pitchFamily="34" charset="0"/>
                <a:cs typeface="Times New Roman" panose="02020603050405020304" pitchFamily="18" charset="0"/>
              </a:rPr>
              <a:t>	</a:t>
            </a:r>
            <a:r>
              <a:rPr lang="en-US" altLang="en-US" i="1">
                <a:solidFill>
                  <a:schemeClr val="tx1"/>
                </a:solidFill>
                <a:latin typeface="Arial" panose="020B0604020202020204" pitchFamily="34" charset="0"/>
                <a:cs typeface="Times New Roman" panose="02020603050405020304" pitchFamily="18" charset="0"/>
              </a:rPr>
              <a:t>Asteraceae</a:t>
            </a:r>
          </a:p>
          <a:p>
            <a:pPr eaLnBrk="1" hangingPunct="1">
              <a:lnSpc>
                <a:spcPct val="45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Bachelor's Button, Featherfew, Midsummer Daisy, Wild Quinine</a:t>
            </a:r>
          </a:p>
          <a:p>
            <a:pPr eaLnBrk="1" hangingPunct="1">
              <a:lnSpc>
                <a:spcPct val="45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Since the time of the Roman Empire, the dried leaves of this bushy perennial have been used as an antipyretic, and since the 17th century people have used feverfew as a headache medicine.  More recently, several clinical trials have supported its utility in decreasing intensity and frequency of migraine headaches and associated symptoms of nausea and vomiting.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b="1">
              <a:solidFill>
                <a:schemeClr val="tx1"/>
              </a:solidFill>
              <a:latin typeface="Arial" panose="020B0604020202020204" pitchFamily="34" charset="0"/>
              <a:cs typeface="Times New Roman" panose="02020603050405020304" pitchFamily="18" charset="0"/>
            </a:endParaRPr>
          </a:p>
          <a:p>
            <a:pPr eaLnBrk="1" hangingPunct="1">
              <a:lnSpc>
                <a:spcPct val="45000"/>
              </a:lnSpc>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active principle of Feverfew is thought to be the sesquiterpene lactone parthenolide.  Other constituents include volatile oils, containing pinene and several pinene derivatives, bornylacetate and angelate, costic acid, b-farnesine and spiroketalenol ethers.  Sesquiterpene lactones, the major one being parthenolide, with santamarine (=balchanin) and a number of others including esters of parthenolide, reynosin, artemorin and its epoxide, 3b-hydroxyparthenolide, 3b-hydroxycostunolide, 8-hydroxyestafiatin, traces of canin and artecanin, partholide and chrysantholide acetylene derivatives.</a:t>
            </a:r>
            <a:r>
              <a:rPr lang="en-US" altLang="en-US" sz="1500">
                <a:solidFill>
                  <a:schemeClr val="tx1"/>
                </a:solidFill>
                <a:latin typeface="Verdana" panose="020B0604030504040204" pitchFamily="34" charset="0"/>
                <a:cs typeface="Times New Roman" panose="02020603050405020304" pitchFamily="18" charset="0"/>
              </a:rPr>
              <a:t>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351236" name="Text Box 12">
            <a:extLst>
              <a:ext uri="{FF2B5EF4-FFF2-40B4-BE49-F238E27FC236}">
                <a16:creationId xmlns:a16="http://schemas.microsoft.com/office/drawing/2014/main" id="{F7DE0D20-6EA6-EE58-D690-4CBB3CFAA54D}"/>
              </a:ext>
            </a:extLst>
          </p:cNvPr>
          <p:cNvSpPr txBox="1">
            <a:spLocks noChangeArrowheads="1"/>
          </p:cNvSpPr>
          <p:nvPr/>
        </p:nvSpPr>
        <p:spPr bwMode="auto">
          <a:xfrm>
            <a:off x="7515225" y="6477000"/>
            <a:ext cx="16287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Feverfew References</a:t>
            </a:r>
            <a:endParaRPr lang="en-US" altLang="en-US" sz="1200"/>
          </a:p>
        </p:txBody>
      </p:sp>
      <p:grpSp>
        <p:nvGrpSpPr>
          <p:cNvPr id="351237" name="Group 25">
            <a:extLst>
              <a:ext uri="{FF2B5EF4-FFF2-40B4-BE49-F238E27FC236}">
                <a16:creationId xmlns:a16="http://schemas.microsoft.com/office/drawing/2014/main" id="{201CB4CE-8B0D-7D85-93CA-23E703E5C6C4}"/>
              </a:ext>
            </a:extLst>
          </p:cNvPr>
          <p:cNvGrpSpPr>
            <a:grpSpLocks/>
          </p:cNvGrpSpPr>
          <p:nvPr/>
        </p:nvGrpSpPr>
        <p:grpSpPr bwMode="auto">
          <a:xfrm>
            <a:off x="4191000" y="6477000"/>
            <a:ext cx="1524000" cy="228600"/>
            <a:chOff x="2400" y="4080"/>
            <a:chExt cx="960" cy="144"/>
          </a:xfrm>
        </p:grpSpPr>
        <p:grpSp>
          <p:nvGrpSpPr>
            <p:cNvPr id="351238" name="Group 26">
              <a:extLst>
                <a:ext uri="{FF2B5EF4-FFF2-40B4-BE49-F238E27FC236}">
                  <a16:creationId xmlns:a16="http://schemas.microsoft.com/office/drawing/2014/main" id="{AEAB75D0-D236-77C8-C156-4FA32918F34C}"/>
                </a:ext>
              </a:extLst>
            </p:cNvPr>
            <p:cNvGrpSpPr>
              <a:grpSpLocks/>
            </p:cNvGrpSpPr>
            <p:nvPr/>
          </p:nvGrpSpPr>
          <p:grpSpPr bwMode="auto">
            <a:xfrm>
              <a:off x="2400" y="4080"/>
              <a:ext cx="240" cy="144"/>
              <a:chOff x="2928" y="2688"/>
              <a:chExt cx="240" cy="144"/>
            </a:xfrm>
          </p:grpSpPr>
          <p:sp>
            <p:nvSpPr>
              <p:cNvPr id="351245" name="AutoShape 27">
                <a:hlinkClick r:id="" action="ppaction://hlinkshowjump?jump=previousslide" highlightClick="1"/>
                <a:extLst>
                  <a:ext uri="{FF2B5EF4-FFF2-40B4-BE49-F238E27FC236}">
                    <a16:creationId xmlns:a16="http://schemas.microsoft.com/office/drawing/2014/main" id="{BA2413DE-015A-343C-F309-51B9BA0E9F2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1084" name="AutoShape 28">
                <a:hlinkClick r:id="rId6" action="ppaction://hlinksldjump"/>
                <a:extLst>
                  <a:ext uri="{FF2B5EF4-FFF2-40B4-BE49-F238E27FC236}">
                    <a16:creationId xmlns:a16="http://schemas.microsoft.com/office/drawing/2014/main" id="{376D9030-D712-6049-8994-4A799EE144C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1239" name="Group 29">
              <a:extLst>
                <a:ext uri="{FF2B5EF4-FFF2-40B4-BE49-F238E27FC236}">
                  <a16:creationId xmlns:a16="http://schemas.microsoft.com/office/drawing/2014/main" id="{8434A446-4DCC-9F81-A170-0A563277CD4A}"/>
                </a:ext>
              </a:extLst>
            </p:cNvPr>
            <p:cNvGrpSpPr>
              <a:grpSpLocks/>
            </p:cNvGrpSpPr>
            <p:nvPr/>
          </p:nvGrpSpPr>
          <p:grpSpPr bwMode="auto">
            <a:xfrm>
              <a:off x="3120" y="4080"/>
              <a:ext cx="240" cy="144"/>
              <a:chOff x="3552" y="2688"/>
              <a:chExt cx="240" cy="144"/>
            </a:xfrm>
          </p:grpSpPr>
          <p:sp>
            <p:nvSpPr>
              <p:cNvPr id="351243" name="AutoShape 30">
                <a:hlinkClick r:id="" action="ppaction://hlinkshowjump?jump=nextslide" highlightClick="1"/>
                <a:extLst>
                  <a:ext uri="{FF2B5EF4-FFF2-40B4-BE49-F238E27FC236}">
                    <a16:creationId xmlns:a16="http://schemas.microsoft.com/office/drawing/2014/main" id="{EDDF1E70-FD42-0082-7325-1000AED5A9AA}"/>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1087" name="AutoShape 31">
                <a:hlinkClick r:id="" action="ppaction://hlinkshowjump?jump=nextslide"/>
                <a:extLst>
                  <a:ext uri="{FF2B5EF4-FFF2-40B4-BE49-F238E27FC236}">
                    <a16:creationId xmlns:a16="http://schemas.microsoft.com/office/drawing/2014/main" id="{CD9C0E0B-0C12-2704-2843-DFF86BCC06C5}"/>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1240" name="Group 32">
              <a:extLst>
                <a:ext uri="{FF2B5EF4-FFF2-40B4-BE49-F238E27FC236}">
                  <a16:creationId xmlns:a16="http://schemas.microsoft.com/office/drawing/2014/main" id="{575AD7DC-A8DB-A8D9-FC16-1D85853D4E48}"/>
                </a:ext>
              </a:extLst>
            </p:cNvPr>
            <p:cNvGrpSpPr>
              <a:grpSpLocks/>
            </p:cNvGrpSpPr>
            <p:nvPr/>
          </p:nvGrpSpPr>
          <p:grpSpPr bwMode="auto">
            <a:xfrm>
              <a:off x="2736" y="4080"/>
              <a:ext cx="288" cy="144"/>
              <a:chOff x="2400" y="4032"/>
              <a:chExt cx="240" cy="144"/>
            </a:xfrm>
          </p:grpSpPr>
          <p:sp>
            <p:nvSpPr>
              <p:cNvPr id="301089" name="AutoShape 33">
                <a:hlinkClick r:id="" action="ppaction://hlinkshowjump?jump=lastslideviewed" highlightClick="1"/>
                <a:extLst>
                  <a:ext uri="{FF2B5EF4-FFF2-40B4-BE49-F238E27FC236}">
                    <a16:creationId xmlns:a16="http://schemas.microsoft.com/office/drawing/2014/main" id="{B63CE90F-EAB8-F553-E6DA-1B6CE0368D6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1090" name="AutoShape 34">
                <a:hlinkClick r:id="" action="ppaction://hlinkshowjump?jump=lastslideviewed"/>
                <a:extLst>
                  <a:ext uri="{FF2B5EF4-FFF2-40B4-BE49-F238E27FC236}">
                    <a16:creationId xmlns:a16="http://schemas.microsoft.com/office/drawing/2014/main" id="{C5689A23-85ED-8DCE-C7BF-DD2422FC5494}"/>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2257" name="Picture 17">
            <a:extLst>
              <a:ext uri="{FF2B5EF4-FFF2-40B4-BE49-F238E27FC236}">
                <a16:creationId xmlns:a16="http://schemas.microsoft.com/office/drawing/2014/main" id="{FF3F31BC-6457-70BD-1C30-A1EAE402E248}"/>
              </a:ext>
            </a:extLst>
          </p:cNvPr>
          <p:cNvPicPr>
            <a:picLocks noChangeAspect="1" noChangeArrowheads="1"/>
          </p:cNvPicPr>
          <p:nvPr/>
        </p:nvPicPr>
        <p:blipFill>
          <a:blip r:embed="rId2">
            <a:lum bright="30000" contrast="-40000"/>
            <a:extLst>
              <a:ext uri="{28A0092B-C50C-407E-A947-70E740481C1C}">
                <a14:useLocalDpi xmlns:a14="http://schemas.microsoft.com/office/drawing/2010/main" val="0"/>
              </a:ext>
            </a:extLst>
          </a:blip>
          <a:srcRect/>
          <a:stretch>
            <a:fillRect/>
          </a:stretch>
        </p:blipFill>
        <p:spPr bwMode="auto">
          <a:xfrm>
            <a:off x="24384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1193" name="Text Box 9">
            <a:extLst>
              <a:ext uri="{FF2B5EF4-FFF2-40B4-BE49-F238E27FC236}">
                <a16:creationId xmlns:a16="http://schemas.microsoft.com/office/drawing/2014/main" id="{CFA2A90D-D77E-B70B-2F9A-09E59D556B7C}"/>
              </a:ext>
            </a:extLst>
          </p:cNvPr>
          <p:cNvSpPr txBox="1">
            <a:spLocks noChangeArrowheads="1"/>
          </p:cNvSpPr>
          <p:nvPr/>
        </p:nvSpPr>
        <p:spPr bwMode="auto">
          <a:xfrm>
            <a:off x="2133600" y="762000"/>
            <a:ext cx="6705600" cy="406400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Parthenolide</a:t>
            </a:r>
            <a:r>
              <a:rPr lang="en-US" altLang="en-US" i="1">
                <a:solidFill>
                  <a:schemeClr val="tx1"/>
                </a:solidFill>
                <a:latin typeface="Arial" panose="020B0604020202020204" pitchFamily="34" charset="0"/>
                <a:cs typeface="Times New Roman" panose="02020603050405020304" pitchFamily="18" charset="0"/>
              </a:rPr>
              <a:t> </a:t>
            </a:r>
            <a:r>
              <a:rPr lang="en-US" altLang="en-US">
                <a:solidFill>
                  <a:schemeClr val="tx1"/>
                </a:solidFill>
                <a:latin typeface="Arial" panose="020B0604020202020204" pitchFamily="34" charset="0"/>
                <a:cs typeface="Times New Roman" panose="02020603050405020304" pitchFamily="18" charset="0"/>
              </a:rPr>
              <a:t>and related sesquiterpene derivatives found in the leaves of this botanical are thought to be responsible for many of its purported medicinal actions.  The pharmacological profile resembles that of aspirin and is said to inhibit prostaglandin synthesis 86-88%.  Some evidence suggests that crude extracts of Feverfew can induce neutrophil and platelet secretory activity and inhibit platelet aggregation.  Other studies suggest that it may be a low affinity antagonist at 5-HT</a:t>
            </a:r>
            <a:r>
              <a:rPr lang="en-US" altLang="en-US" baseline="-30000">
                <a:solidFill>
                  <a:schemeClr val="tx1"/>
                </a:solidFill>
                <a:latin typeface="Arial" panose="020B0604020202020204" pitchFamily="34" charset="0"/>
                <a:cs typeface="Times New Roman" panose="02020603050405020304" pitchFamily="18" charset="0"/>
              </a:rPr>
              <a:t>2A</a:t>
            </a:r>
            <a:r>
              <a:rPr lang="en-US" altLang="en-US">
                <a:solidFill>
                  <a:schemeClr val="tx1"/>
                </a:solidFill>
                <a:latin typeface="Arial" panose="020B0604020202020204" pitchFamily="34" charset="0"/>
                <a:cs typeface="Times New Roman" panose="02020603050405020304" pitchFamily="18" charset="0"/>
              </a:rPr>
              <a:t> receptors.   </a:t>
            </a: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Feverfew’s main use today is in the treatment and prevention of headaches and migraine associated symptoms.  Although clinical evidence is sparse or missing, Feverfew has also been used in the treatment of rheumatoid arthritis, menstrual irregularities, as an antiseptic, insecticide, and for toothaches.</a:t>
            </a:r>
            <a:endParaRPr lang="en-US" altLang="en-US" b="1">
              <a:solidFill>
                <a:schemeClr val="tx1"/>
              </a:solidFill>
              <a:latin typeface="Arial" panose="020B0604020202020204" pitchFamily="34" charset="0"/>
              <a:cs typeface="Times New Roman" panose="02020603050405020304" pitchFamily="18" charset="0"/>
            </a:endParaRPr>
          </a:p>
        </p:txBody>
      </p:sp>
      <p:sp>
        <p:nvSpPr>
          <p:cNvPr id="221194" name="Text Box 10">
            <a:extLst>
              <a:ext uri="{FF2B5EF4-FFF2-40B4-BE49-F238E27FC236}">
                <a16:creationId xmlns:a16="http://schemas.microsoft.com/office/drawing/2014/main" id="{90AF924A-A220-F2A8-E631-F292799C6DA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Feverfew</a:t>
            </a:r>
          </a:p>
        </p:txBody>
      </p:sp>
      <p:grpSp>
        <p:nvGrpSpPr>
          <p:cNvPr id="352260" name="Group 29">
            <a:extLst>
              <a:ext uri="{FF2B5EF4-FFF2-40B4-BE49-F238E27FC236}">
                <a16:creationId xmlns:a16="http://schemas.microsoft.com/office/drawing/2014/main" id="{B8359CD4-EC40-FE21-9F8C-D809ADC7C6BF}"/>
              </a:ext>
            </a:extLst>
          </p:cNvPr>
          <p:cNvGrpSpPr>
            <a:grpSpLocks/>
          </p:cNvGrpSpPr>
          <p:nvPr/>
        </p:nvGrpSpPr>
        <p:grpSpPr bwMode="auto">
          <a:xfrm>
            <a:off x="4191000" y="6477000"/>
            <a:ext cx="1524000" cy="228600"/>
            <a:chOff x="2400" y="4080"/>
            <a:chExt cx="960" cy="144"/>
          </a:xfrm>
        </p:grpSpPr>
        <p:grpSp>
          <p:nvGrpSpPr>
            <p:cNvPr id="352262" name="Group 30">
              <a:extLst>
                <a:ext uri="{FF2B5EF4-FFF2-40B4-BE49-F238E27FC236}">
                  <a16:creationId xmlns:a16="http://schemas.microsoft.com/office/drawing/2014/main" id="{1F879793-4379-F418-81CC-024D5004111F}"/>
                </a:ext>
              </a:extLst>
            </p:cNvPr>
            <p:cNvGrpSpPr>
              <a:grpSpLocks/>
            </p:cNvGrpSpPr>
            <p:nvPr/>
          </p:nvGrpSpPr>
          <p:grpSpPr bwMode="auto">
            <a:xfrm>
              <a:off x="2400" y="4080"/>
              <a:ext cx="240" cy="144"/>
              <a:chOff x="2928" y="2688"/>
              <a:chExt cx="240" cy="144"/>
            </a:xfrm>
          </p:grpSpPr>
          <p:sp>
            <p:nvSpPr>
              <p:cNvPr id="352269" name="AutoShape 31">
                <a:hlinkClick r:id="" action="ppaction://hlinkshowjump?jump=previousslide" highlightClick="1"/>
                <a:extLst>
                  <a:ext uri="{FF2B5EF4-FFF2-40B4-BE49-F238E27FC236}">
                    <a16:creationId xmlns:a16="http://schemas.microsoft.com/office/drawing/2014/main" id="{78A587CF-354E-49A1-681E-13C19B01421E}"/>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21216" name="AutoShape 32">
                <a:hlinkClick r:id="" action="ppaction://hlinkshowjump?jump=previousslide"/>
                <a:extLst>
                  <a:ext uri="{FF2B5EF4-FFF2-40B4-BE49-F238E27FC236}">
                    <a16:creationId xmlns:a16="http://schemas.microsoft.com/office/drawing/2014/main" id="{AA0D4F35-82FA-F3A1-3597-B3B2A906271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2263" name="Group 33">
              <a:extLst>
                <a:ext uri="{FF2B5EF4-FFF2-40B4-BE49-F238E27FC236}">
                  <a16:creationId xmlns:a16="http://schemas.microsoft.com/office/drawing/2014/main" id="{6AE810DD-AC64-2066-9C5B-2706306EB7DD}"/>
                </a:ext>
              </a:extLst>
            </p:cNvPr>
            <p:cNvGrpSpPr>
              <a:grpSpLocks/>
            </p:cNvGrpSpPr>
            <p:nvPr/>
          </p:nvGrpSpPr>
          <p:grpSpPr bwMode="auto">
            <a:xfrm>
              <a:off x="3120" y="4080"/>
              <a:ext cx="240" cy="144"/>
              <a:chOff x="3552" y="2688"/>
              <a:chExt cx="240" cy="144"/>
            </a:xfrm>
          </p:grpSpPr>
          <p:sp>
            <p:nvSpPr>
              <p:cNvPr id="352267" name="AutoShape 34">
                <a:hlinkClick r:id="" action="ppaction://hlinkshowjump?jump=nextslide" highlightClick="1"/>
                <a:extLst>
                  <a:ext uri="{FF2B5EF4-FFF2-40B4-BE49-F238E27FC236}">
                    <a16:creationId xmlns:a16="http://schemas.microsoft.com/office/drawing/2014/main" id="{C26405DE-682C-E6F7-D1FA-A96F8F9691D0}"/>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21219" name="AutoShape 35">
                <a:hlinkClick r:id="" action="ppaction://hlinkshowjump?jump=nextslide"/>
                <a:extLst>
                  <a:ext uri="{FF2B5EF4-FFF2-40B4-BE49-F238E27FC236}">
                    <a16:creationId xmlns:a16="http://schemas.microsoft.com/office/drawing/2014/main" id="{6CBD2B3B-31C0-B38C-B809-35144D8CADF7}"/>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2264" name="Group 36">
              <a:extLst>
                <a:ext uri="{FF2B5EF4-FFF2-40B4-BE49-F238E27FC236}">
                  <a16:creationId xmlns:a16="http://schemas.microsoft.com/office/drawing/2014/main" id="{0228C638-54FE-4BAB-871C-DD39F6C3C4EE}"/>
                </a:ext>
              </a:extLst>
            </p:cNvPr>
            <p:cNvGrpSpPr>
              <a:grpSpLocks/>
            </p:cNvGrpSpPr>
            <p:nvPr/>
          </p:nvGrpSpPr>
          <p:grpSpPr bwMode="auto">
            <a:xfrm>
              <a:off x="2736" y="4080"/>
              <a:ext cx="288" cy="144"/>
              <a:chOff x="2400" y="4032"/>
              <a:chExt cx="240" cy="144"/>
            </a:xfrm>
          </p:grpSpPr>
          <p:sp>
            <p:nvSpPr>
              <p:cNvPr id="221221" name="AutoShape 37">
                <a:hlinkClick r:id="" action="ppaction://hlinkshowjump?jump=lastslideviewed" highlightClick="1"/>
                <a:extLst>
                  <a:ext uri="{FF2B5EF4-FFF2-40B4-BE49-F238E27FC236}">
                    <a16:creationId xmlns:a16="http://schemas.microsoft.com/office/drawing/2014/main" id="{2103CE36-03B0-C5F3-1649-EFDF42732AE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1222" name="AutoShape 38">
                <a:hlinkClick r:id="" action="ppaction://hlinkshowjump?jump=lastslideviewed"/>
                <a:extLst>
                  <a:ext uri="{FF2B5EF4-FFF2-40B4-BE49-F238E27FC236}">
                    <a16:creationId xmlns:a16="http://schemas.microsoft.com/office/drawing/2014/main" id="{55AA135B-7C34-C1FE-D19F-B5FD44B2B9F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52261" name="Text Box 39">
            <a:extLst>
              <a:ext uri="{FF2B5EF4-FFF2-40B4-BE49-F238E27FC236}">
                <a16:creationId xmlns:a16="http://schemas.microsoft.com/office/drawing/2014/main" id="{7834A8DB-DFE5-B3EC-9A63-24925C1393F8}"/>
              </a:ext>
            </a:extLst>
          </p:cNvPr>
          <p:cNvSpPr txBox="1">
            <a:spLocks noChangeArrowheads="1"/>
          </p:cNvSpPr>
          <p:nvPr/>
        </p:nvSpPr>
        <p:spPr bwMode="auto">
          <a:xfrm>
            <a:off x="7515225" y="6477000"/>
            <a:ext cx="16287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Feverfew References</a:t>
            </a:r>
            <a:endParaRPr lang="en-US" altLang="en-US" sz="1200"/>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3281" name="Picture 14">
            <a:extLst>
              <a:ext uri="{FF2B5EF4-FFF2-40B4-BE49-F238E27FC236}">
                <a16:creationId xmlns:a16="http://schemas.microsoft.com/office/drawing/2014/main" id="{F7821E62-CD7C-BBFB-E5F3-481D4CCB297E}"/>
              </a:ext>
            </a:extLst>
          </p:cNvPr>
          <p:cNvPicPr>
            <a:picLocks noChangeAspect="1" noChangeArrowheads="1"/>
          </p:cNvPicPr>
          <p:nvPr/>
        </p:nvPicPr>
        <p:blipFill>
          <a:blip r:embed="rId2">
            <a:lum bright="30000" contrast="-40000"/>
            <a:extLst>
              <a:ext uri="{28A0092B-C50C-407E-A947-70E740481C1C}">
                <a14:useLocalDpi xmlns:a14="http://schemas.microsoft.com/office/drawing/2010/main" val="0"/>
              </a:ext>
            </a:extLst>
          </a:blip>
          <a:srcRect/>
          <a:stretch>
            <a:fillRect/>
          </a:stretch>
        </p:blipFill>
        <p:spPr bwMode="auto">
          <a:xfrm>
            <a:off x="2438400" y="0"/>
            <a:ext cx="6705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2085" name="Text Box 5">
            <a:extLst>
              <a:ext uri="{FF2B5EF4-FFF2-40B4-BE49-F238E27FC236}">
                <a16:creationId xmlns:a16="http://schemas.microsoft.com/office/drawing/2014/main" id="{E3711AD6-CAA8-85F6-5AC2-FED365AC5AFF}"/>
              </a:ext>
            </a:extLst>
          </p:cNvPr>
          <p:cNvSpPr txBox="1">
            <a:spLocks noChangeArrowheads="1"/>
          </p:cNvSpPr>
          <p:nvPr/>
        </p:nvSpPr>
        <p:spPr bwMode="auto">
          <a:xfrm>
            <a:off x="2133600" y="762000"/>
            <a:ext cx="7010400" cy="4537075"/>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chewing of fresh leaves can cause mild ulcerations and irritation of the buccal mucosa.  Used topically, it can cause allergic dermal reactions, and systemic allergic reactions in patients sensitive to plants in the </a:t>
            </a:r>
            <a:r>
              <a:rPr lang="en-US" altLang="en-US" i="1">
                <a:solidFill>
                  <a:schemeClr val="tx1"/>
                </a:solidFill>
                <a:latin typeface="Arial" panose="020B0604020202020204" pitchFamily="34" charset="0"/>
                <a:cs typeface="Times New Roman" panose="02020603050405020304" pitchFamily="18" charset="0"/>
              </a:rPr>
              <a:t>asteraceae</a:t>
            </a:r>
            <a:r>
              <a:rPr lang="en-US" altLang="en-US">
                <a:solidFill>
                  <a:schemeClr val="tx1"/>
                </a:solidFill>
                <a:latin typeface="Arial" panose="020B0604020202020204" pitchFamily="34" charset="0"/>
                <a:cs typeface="Times New Roman" panose="02020603050405020304" pitchFamily="18" charset="0"/>
              </a:rPr>
              <a:t> family (ragweed, marigold, daisies etc).  Since it can change platelet function, concomitant use of other antiplatlet/ anticoagulant compounds and herbs should be avoided.  Feverfew has been reported to cause uterine contraction in pregnant women and abortions in cattle. </a:t>
            </a: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Government authorities have recommended that Feverfew should contain a minimum of 0.2% parthenolide.  Tablets or capsules contain typically at least 300 mg of the herb and manufacturers recommend two to six dosage units daily.  However, a quantity containing 550 µg of parthenolide is considered an adequate daily dose for the prophylaxis of migraine headaches, i.e. about one tablet or capsule of the recommended strength daily.</a:t>
            </a:r>
          </a:p>
        </p:txBody>
      </p:sp>
      <p:sp>
        <p:nvSpPr>
          <p:cNvPr id="302087" name="Text Box 7">
            <a:extLst>
              <a:ext uri="{FF2B5EF4-FFF2-40B4-BE49-F238E27FC236}">
                <a16:creationId xmlns:a16="http://schemas.microsoft.com/office/drawing/2014/main" id="{882F01E4-DF00-939A-18F1-8FE8B4942752}"/>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Feverfew</a:t>
            </a:r>
          </a:p>
        </p:txBody>
      </p:sp>
      <p:grpSp>
        <p:nvGrpSpPr>
          <p:cNvPr id="353284" name="Group 26">
            <a:extLst>
              <a:ext uri="{FF2B5EF4-FFF2-40B4-BE49-F238E27FC236}">
                <a16:creationId xmlns:a16="http://schemas.microsoft.com/office/drawing/2014/main" id="{74F15B75-4046-E17B-5AF1-BF015884DD96}"/>
              </a:ext>
            </a:extLst>
          </p:cNvPr>
          <p:cNvGrpSpPr>
            <a:grpSpLocks/>
          </p:cNvGrpSpPr>
          <p:nvPr/>
        </p:nvGrpSpPr>
        <p:grpSpPr bwMode="auto">
          <a:xfrm>
            <a:off x="4191000" y="6477000"/>
            <a:ext cx="1524000" cy="228600"/>
            <a:chOff x="2400" y="4080"/>
            <a:chExt cx="960" cy="144"/>
          </a:xfrm>
        </p:grpSpPr>
        <p:grpSp>
          <p:nvGrpSpPr>
            <p:cNvPr id="353286" name="Group 27">
              <a:extLst>
                <a:ext uri="{FF2B5EF4-FFF2-40B4-BE49-F238E27FC236}">
                  <a16:creationId xmlns:a16="http://schemas.microsoft.com/office/drawing/2014/main" id="{85CF1BA4-732C-BDBA-DF73-8435BB4334C6}"/>
                </a:ext>
              </a:extLst>
            </p:cNvPr>
            <p:cNvGrpSpPr>
              <a:grpSpLocks/>
            </p:cNvGrpSpPr>
            <p:nvPr/>
          </p:nvGrpSpPr>
          <p:grpSpPr bwMode="auto">
            <a:xfrm>
              <a:off x="2400" y="4080"/>
              <a:ext cx="240" cy="144"/>
              <a:chOff x="2928" y="2688"/>
              <a:chExt cx="240" cy="144"/>
            </a:xfrm>
          </p:grpSpPr>
          <p:sp>
            <p:nvSpPr>
              <p:cNvPr id="353293" name="AutoShape 28">
                <a:hlinkClick r:id="" action="ppaction://hlinkshowjump?jump=previousslide" highlightClick="1"/>
                <a:extLst>
                  <a:ext uri="{FF2B5EF4-FFF2-40B4-BE49-F238E27FC236}">
                    <a16:creationId xmlns:a16="http://schemas.microsoft.com/office/drawing/2014/main" id="{2AC3155B-42F2-666B-94BE-399FEACD179C}"/>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2109" name="AutoShape 29">
                <a:hlinkClick r:id="" action="ppaction://hlinkshowjump?jump=previousslide"/>
                <a:extLst>
                  <a:ext uri="{FF2B5EF4-FFF2-40B4-BE49-F238E27FC236}">
                    <a16:creationId xmlns:a16="http://schemas.microsoft.com/office/drawing/2014/main" id="{32592641-658E-C188-36CD-D26C3940D85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3287" name="Group 30">
              <a:extLst>
                <a:ext uri="{FF2B5EF4-FFF2-40B4-BE49-F238E27FC236}">
                  <a16:creationId xmlns:a16="http://schemas.microsoft.com/office/drawing/2014/main" id="{46252201-B025-84A6-3F5A-987D5305D7C3}"/>
                </a:ext>
              </a:extLst>
            </p:cNvPr>
            <p:cNvGrpSpPr>
              <a:grpSpLocks/>
            </p:cNvGrpSpPr>
            <p:nvPr/>
          </p:nvGrpSpPr>
          <p:grpSpPr bwMode="auto">
            <a:xfrm>
              <a:off x="3120" y="4080"/>
              <a:ext cx="240" cy="144"/>
              <a:chOff x="3552" y="2688"/>
              <a:chExt cx="240" cy="144"/>
            </a:xfrm>
          </p:grpSpPr>
          <p:sp>
            <p:nvSpPr>
              <p:cNvPr id="353291" name="AutoShape 31">
                <a:hlinkClick r:id="" action="ppaction://hlinkshowjump?jump=nextslide" highlightClick="1"/>
                <a:extLst>
                  <a:ext uri="{FF2B5EF4-FFF2-40B4-BE49-F238E27FC236}">
                    <a16:creationId xmlns:a16="http://schemas.microsoft.com/office/drawing/2014/main" id="{6533941B-5369-2C26-3731-9EDFB21FE334}"/>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2112" name="AutoShape 32">
                <a:hlinkClick r:id="rId3" action="ppaction://hlinksldjump"/>
                <a:extLst>
                  <a:ext uri="{FF2B5EF4-FFF2-40B4-BE49-F238E27FC236}">
                    <a16:creationId xmlns:a16="http://schemas.microsoft.com/office/drawing/2014/main" id="{B21F14A4-727D-F2AA-2364-C7B54707C439}"/>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3288" name="Group 33">
              <a:extLst>
                <a:ext uri="{FF2B5EF4-FFF2-40B4-BE49-F238E27FC236}">
                  <a16:creationId xmlns:a16="http://schemas.microsoft.com/office/drawing/2014/main" id="{659B0AB8-CB65-9A24-6675-57DBEEFF701F}"/>
                </a:ext>
              </a:extLst>
            </p:cNvPr>
            <p:cNvGrpSpPr>
              <a:grpSpLocks/>
            </p:cNvGrpSpPr>
            <p:nvPr/>
          </p:nvGrpSpPr>
          <p:grpSpPr bwMode="auto">
            <a:xfrm>
              <a:off x="2736" y="4080"/>
              <a:ext cx="288" cy="144"/>
              <a:chOff x="2400" y="4032"/>
              <a:chExt cx="240" cy="144"/>
            </a:xfrm>
          </p:grpSpPr>
          <p:sp>
            <p:nvSpPr>
              <p:cNvPr id="302114" name="AutoShape 34">
                <a:hlinkClick r:id="" action="ppaction://hlinkshowjump?jump=lastslideviewed" highlightClick="1"/>
                <a:extLst>
                  <a:ext uri="{FF2B5EF4-FFF2-40B4-BE49-F238E27FC236}">
                    <a16:creationId xmlns:a16="http://schemas.microsoft.com/office/drawing/2014/main" id="{5824AB81-CAEA-46CD-F32A-EC10710805F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2115" name="AutoShape 35">
                <a:hlinkClick r:id="" action="ppaction://hlinkshowjump?jump=lastslideviewed"/>
                <a:extLst>
                  <a:ext uri="{FF2B5EF4-FFF2-40B4-BE49-F238E27FC236}">
                    <a16:creationId xmlns:a16="http://schemas.microsoft.com/office/drawing/2014/main" id="{BDEA304D-540E-763E-A38F-309DDE4ED37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53285" name="Text Box 36">
            <a:extLst>
              <a:ext uri="{FF2B5EF4-FFF2-40B4-BE49-F238E27FC236}">
                <a16:creationId xmlns:a16="http://schemas.microsoft.com/office/drawing/2014/main" id="{2061969B-BF3E-70C0-E01A-E2D7EFD371FC}"/>
              </a:ext>
            </a:extLst>
          </p:cNvPr>
          <p:cNvSpPr txBox="1">
            <a:spLocks noChangeArrowheads="1"/>
          </p:cNvSpPr>
          <p:nvPr/>
        </p:nvSpPr>
        <p:spPr bwMode="auto">
          <a:xfrm>
            <a:off x="7515225" y="6477000"/>
            <a:ext cx="16287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Feverfew References</a:t>
            </a:r>
            <a:endParaRPr lang="en-US" altLang="en-US" sz="1200"/>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a:extLst>
              <a:ext uri="{FF2B5EF4-FFF2-40B4-BE49-F238E27FC236}">
                <a16:creationId xmlns:a16="http://schemas.microsoft.com/office/drawing/2014/main" id="{D81A5ECB-15D2-BA06-1C90-985F974BDAF4}"/>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54306" name="Picture 23">
            <a:extLst>
              <a:ext uri="{FF2B5EF4-FFF2-40B4-BE49-F238E27FC236}">
                <a16:creationId xmlns:a16="http://schemas.microsoft.com/office/drawing/2014/main" id="{45E4039F-BAE6-5F51-1DAD-67078A291FC3}"/>
              </a:ext>
            </a:extLst>
          </p:cNvPr>
          <p:cNvPicPr>
            <a:picLocks noChangeAspect="1" noChangeArrowheads="1"/>
          </p:cNvPicPr>
          <p:nvPr/>
        </p:nvPicPr>
        <p:blipFill>
          <a:blip r:embed="rId2">
            <a:lum bright="30000" contrast="-40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4307" name="Picture 7">
            <a:extLst>
              <a:ext uri="{FF2B5EF4-FFF2-40B4-BE49-F238E27FC236}">
                <a16:creationId xmlns:a16="http://schemas.microsoft.com/office/drawing/2014/main" id="{0F48F1BE-CC91-3970-EFCD-98A6CF45F7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9363" y="304800"/>
            <a:ext cx="2484437"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4308" name="Picture 8">
            <a:extLst>
              <a:ext uri="{FF2B5EF4-FFF2-40B4-BE49-F238E27FC236}">
                <a16:creationId xmlns:a16="http://schemas.microsoft.com/office/drawing/2014/main" id="{7B140D2E-C53C-CE90-B315-18C0A5FBFE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685800"/>
            <a:ext cx="3686175"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4309" name="Picture 11">
            <a:extLst>
              <a:ext uri="{FF2B5EF4-FFF2-40B4-BE49-F238E27FC236}">
                <a16:creationId xmlns:a16="http://schemas.microsoft.com/office/drawing/2014/main" id="{827491B3-5A61-A542-302A-AB3E8F7F25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3254375"/>
            <a:ext cx="411480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6317" name="Text Box 13">
            <a:extLst>
              <a:ext uri="{FF2B5EF4-FFF2-40B4-BE49-F238E27FC236}">
                <a16:creationId xmlns:a16="http://schemas.microsoft.com/office/drawing/2014/main" id="{DF036034-DEE8-EB1A-BB3C-143AA2EB72D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Feverfew</a:t>
            </a:r>
          </a:p>
        </p:txBody>
      </p:sp>
      <p:grpSp>
        <p:nvGrpSpPr>
          <p:cNvPr id="354311" name="Group 27">
            <a:extLst>
              <a:ext uri="{FF2B5EF4-FFF2-40B4-BE49-F238E27FC236}">
                <a16:creationId xmlns:a16="http://schemas.microsoft.com/office/drawing/2014/main" id="{588FFB51-0790-AC6A-83F2-CDB605B828E4}"/>
              </a:ext>
            </a:extLst>
          </p:cNvPr>
          <p:cNvGrpSpPr>
            <a:grpSpLocks/>
          </p:cNvGrpSpPr>
          <p:nvPr/>
        </p:nvGrpSpPr>
        <p:grpSpPr bwMode="auto">
          <a:xfrm>
            <a:off x="4343400" y="6477000"/>
            <a:ext cx="457200" cy="228600"/>
            <a:chOff x="2400" y="4032"/>
            <a:chExt cx="240" cy="144"/>
          </a:xfrm>
        </p:grpSpPr>
        <p:sp>
          <p:nvSpPr>
            <p:cNvPr id="226332" name="AutoShape 28">
              <a:hlinkClick r:id="" action="ppaction://hlinkshowjump?jump=lastslideviewed" highlightClick="1"/>
              <a:extLst>
                <a:ext uri="{FF2B5EF4-FFF2-40B4-BE49-F238E27FC236}">
                  <a16:creationId xmlns:a16="http://schemas.microsoft.com/office/drawing/2014/main" id="{F8F101B5-D95E-C093-B264-7E737B82A9D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6333" name="AutoShape 29">
              <a:hlinkClick r:id="" action="ppaction://hlinkshowjump?jump=lastslideviewed"/>
              <a:extLst>
                <a:ext uri="{FF2B5EF4-FFF2-40B4-BE49-F238E27FC236}">
                  <a16:creationId xmlns:a16="http://schemas.microsoft.com/office/drawing/2014/main" id="{65FDF70D-27A0-234B-9AD2-DD3D62DDB9C6}"/>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4312" name="Group 30">
            <a:extLst>
              <a:ext uri="{FF2B5EF4-FFF2-40B4-BE49-F238E27FC236}">
                <a16:creationId xmlns:a16="http://schemas.microsoft.com/office/drawing/2014/main" id="{9E4C2584-C1AD-848E-56BC-1D2F706D4011}"/>
              </a:ext>
            </a:extLst>
          </p:cNvPr>
          <p:cNvGrpSpPr>
            <a:grpSpLocks/>
          </p:cNvGrpSpPr>
          <p:nvPr/>
        </p:nvGrpSpPr>
        <p:grpSpPr bwMode="auto">
          <a:xfrm>
            <a:off x="-76200" y="0"/>
            <a:ext cx="2362200" cy="641350"/>
            <a:chOff x="96" y="76"/>
            <a:chExt cx="1488" cy="404"/>
          </a:xfrm>
        </p:grpSpPr>
        <p:sp>
          <p:nvSpPr>
            <p:cNvPr id="354313" name="Text Box 31">
              <a:extLst>
                <a:ext uri="{FF2B5EF4-FFF2-40B4-BE49-F238E27FC236}">
                  <a16:creationId xmlns:a16="http://schemas.microsoft.com/office/drawing/2014/main" id="{B0B47A76-CEFF-F741-46D1-B9FD539299C1}"/>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26336" name="Text Box 32">
              <a:extLst>
                <a:ext uri="{FF2B5EF4-FFF2-40B4-BE49-F238E27FC236}">
                  <a16:creationId xmlns:a16="http://schemas.microsoft.com/office/drawing/2014/main" id="{954761B4-3CCC-E999-3534-E0F3D2B14455}"/>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a:extLst>
              <a:ext uri="{FF2B5EF4-FFF2-40B4-BE49-F238E27FC236}">
                <a16:creationId xmlns:a16="http://schemas.microsoft.com/office/drawing/2014/main" id="{827C1884-7C27-B301-03E1-E9D946AF4F0E}"/>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55330" name="Picture 21">
            <a:extLst>
              <a:ext uri="{FF2B5EF4-FFF2-40B4-BE49-F238E27FC236}">
                <a16:creationId xmlns:a16="http://schemas.microsoft.com/office/drawing/2014/main" id="{AEA8AEAB-A5A1-99A7-D153-CB1F9FDDD2C4}"/>
              </a:ext>
            </a:extLst>
          </p:cNvPr>
          <p:cNvPicPr>
            <a:picLocks noChangeAspect="1" noChangeArrowheads="1"/>
          </p:cNvPicPr>
          <p:nvPr/>
        </p:nvPicPr>
        <p:blipFill>
          <a:blip r:embed="rId2">
            <a:lum bright="30000" contrast="-40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5331" name="Text Box 8">
            <a:extLst>
              <a:ext uri="{FF2B5EF4-FFF2-40B4-BE49-F238E27FC236}">
                <a16:creationId xmlns:a16="http://schemas.microsoft.com/office/drawing/2014/main" id="{74D4C9BA-C3A3-D023-7463-FED2863230CA}"/>
              </a:ext>
            </a:extLst>
          </p:cNvPr>
          <p:cNvSpPr txBox="1">
            <a:spLocks noChangeArrowheads="1"/>
          </p:cNvSpPr>
          <p:nvPr/>
        </p:nvSpPr>
        <p:spPr bwMode="auto">
          <a:xfrm>
            <a:off x="3048000" y="2743200"/>
            <a:ext cx="55626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Sesquiterpene Lactone</a:t>
            </a:r>
          </a:p>
          <a:p>
            <a:pPr algn="ctr" eaLnBrk="1" hangingPunct="1">
              <a:spcBef>
                <a:spcPct val="0"/>
              </a:spcBef>
              <a:buFontTx/>
              <a:buNone/>
            </a:pPr>
            <a:r>
              <a:rPr lang="en-US" altLang="en-US" sz="2800" b="1"/>
              <a:t>Parthenolide</a:t>
            </a:r>
          </a:p>
        </p:txBody>
      </p:sp>
      <p:sp>
        <p:nvSpPr>
          <p:cNvPr id="227339" name="Text Box 11">
            <a:extLst>
              <a:ext uri="{FF2B5EF4-FFF2-40B4-BE49-F238E27FC236}">
                <a16:creationId xmlns:a16="http://schemas.microsoft.com/office/drawing/2014/main" id="{1075917E-C13C-1B21-5000-7DCFDF89664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Feverfew</a:t>
            </a:r>
          </a:p>
        </p:txBody>
      </p:sp>
      <p:graphicFrame>
        <p:nvGraphicFramePr>
          <p:cNvPr id="355333" name="Object 25">
            <a:extLst>
              <a:ext uri="{FF2B5EF4-FFF2-40B4-BE49-F238E27FC236}">
                <a16:creationId xmlns:a16="http://schemas.microsoft.com/office/drawing/2014/main" id="{3B991B28-1375-6213-05F1-E624752916AA}"/>
              </a:ext>
            </a:extLst>
          </p:cNvPr>
          <p:cNvGraphicFramePr>
            <a:graphicFrameLocks noChangeAspect="1"/>
          </p:cNvGraphicFramePr>
          <p:nvPr/>
        </p:nvGraphicFramePr>
        <p:xfrm>
          <a:off x="990600" y="2286000"/>
          <a:ext cx="2667000" cy="1835150"/>
        </p:xfrm>
        <a:graphic>
          <a:graphicData uri="http://schemas.openxmlformats.org/presentationml/2006/ole">
            <mc:AlternateContent xmlns:mc="http://schemas.openxmlformats.org/markup-compatibility/2006">
              <mc:Choice xmlns:v="urn:schemas-microsoft-com:vml" Requires="v">
                <p:oleObj name="Photo Editor Photo" r:id="rId3" imgW="1282700" imgH="882650" progId="MSPhotoEd.3">
                  <p:embed/>
                </p:oleObj>
              </mc:Choice>
              <mc:Fallback>
                <p:oleObj name="Photo Editor Photo" r:id="rId3" imgW="1282700" imgH="882650" progId="MSPhotoEd.3">
                  <p:embed/>
                  <p:pic>
                    <p:nvPicPr>
                      <p:cNvPr id="0" name="Object 25"/>
                      <p:cNvPicPr>
                        <a:picLocks noChangeAspect="1" noChangeArrowheads="1"/>
                      </p:cNvPicPr>
                      <p:nvPr/>
                    </p:nvPicPr>
                    <p:blipFill>
                      <a:blip r:embed="rId4">
                        <a:lum bright="-40000" contrast="40000"/>
                        <a:extLst>
                          <a:ext uri="{28A0092B-C50C-407E-A947-70E740481C1C}">
                            <a14:useLocalDpi xmlns:a14="http://schemas.microsoft.com/office/drawing/2010/main" val="0"/>
                          </a:ext>
                        </a:extLst>
                      </a:blip>
                      <a:srcRect/>
                      <a:stretch>
                        <a:fillRect/>
                      </a:stretch>
                    </p:blipFill>
                    <p:spPr bwMode="auto">
                      <a:xfrm>
                        <a:off x="990600" y="2286000"/>
                        <a:ext cx="2667000" cy="1835150"/>
                      </a:xfrm>
                      <a:prstGeom prst="rect">
                        <a:avLst/>
                      </a:prstGeom>
                      <a:noFill/>
                      <a:ln>
                        <a:noFill/>
                      </a:ln>
                      <a:effectLst/>
                      <a:extLst>
                        <a:ext uri="{909E8E84-426E-40DD-AFC4-6F175D3DCCD1}">
                          <a14:hiddenFill xmlns:a14="http://schemas.microsoft.com/office/drawing/2010/main">
                            <a:solidFill>
                              <a:schemeClr val="bg1">
                                <a:alpha val="2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55334" name="Group 29">
            <a:extLst>
              <a:ext uri="{FF2B5EF4-FFF2-40B4-BE49-F238E27FC236}">
                <a16:creationId xmlns:a16="http://schemas.microsoft.com/office/drawing/2014/main" id="{60811457-C763-F566-5DAC-01DBE98ADC54}"/>
              </a:ext>
            </a:extLst>
          </p:cNvPr>
          <p:cNvGrpSpPr>
            <a:grpSpLocks/>
          </p:cNvGrpSpPr>
          <p:nvPr/>
        </p:nvGrpSpPr>
        <p:grpSpPr bwMode="auto">
          <a:xfrm>
            <a:off x="4343400" y="6477000"/>
            <a:ext cx="457200" cy="228600"/>
            <a:chOff x="2400" y="4032"/>
            <a:chExt cx="240" cy="144"/>
          </a:xfrm>
        </p:grpSpPr>
        <p:sp>
          <p:nvSpPr>
            <p:cNvPr id="227358" name="AutoShape 30">
              <a:hlinkClick r:id="" action="ppaction://hlinkshowjump?jump=lastslideviewed" highlightClick="1"/>
              <a:extLst>
                <a:ext uri="{FF2B5EF4-FFF2-40B4-BE49-F238E27FC236}">
                  <a16:creationId xmlns:a16="http://schemas.microsoft.com/office/drawing/2014/main" id="{4C1858B9-2E94-FA42-C393-326E48C7A2A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7359" name="AutoShape 31">
              <a:hlinkClick r:id="" action="ppaction://hlinkshowjump?jump=lastslideviewed"/>
              <a:extLst>
                <a:ext uri="{FF2B5EF4-FFF2-40B4-BE49-F238E27FC236}">
                  <a16:creationId xmlns:a16="http://schemas.microsoft.com/office/drawing/2014/main" id="{ECE6B8D0-709B-5FF1-ED30-CE617774D21A}"/>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5335" name="Group 32">
            <a:extLst>
              <a:ext uri="{FF2B5EF4-FFF2-40B4-BE49-F238E27FC236}">
                <a16:creationId xmlns:a16="http://schemas.microsoft.com/office/drawing/2014/main" id="{7648874E-7F71-502C-6309-123A39E96DF8}"/>
              </a:ext>
            </a:extLst>
          </p:cNvPr>
          <p:cNvGrpSpPr>
            <a:grpSpLocks/>
          </p:cNvGrpSpPr>
          <p:nvPr/>
        </p:nvGrpSpPr>
        <p:grpSpPr bwMode="auto">
          <a:xfrm>
            <a:off x="-76200" y="0"/>
            <a:ext cx="2362200" cy="641350"/>
            <a:chOff x="96" y="76"/>
            <a:chExt cx="1488" cy="404"/>
          </a:xfrm>
        </p:grpSpPr>
        <p:sp>
          <p:nvSpPr>
            <p:cNvPr id="355336" name="Text Box 33">
              <a:extLst>
                <a:ext uri="{FF2B5EF4-FFF2-40B4-BE49-F238E27FC236}">
                  <a16:creationId xmlns:a16="http://schemas.microsoft.com/office/drawing/2014/main" id="{A015B0A3-BCDA-E318-9DB1-09E763412531}"/>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27362" name="Text Box 34">
              <a:extLst>
                <a:ext uri="{FF2B5EF4-FFF2-40B4-BE49-F238E27FC236}">
                  <a16:creationId xmlns:a16="http://schemas.microsoft.com/office/drawing/2014/main" id="{FC3026DA-129C-AB19-8C36-76069EE1DFF7}"/>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a:extLst>
              <a:ext uri="{FF2B5EF4-FFF2-40B4-BE49-F238E27FC236}">
                <a16:creationId xmlns:a16="http://schemas.microsoft.com/office/drawing/2014/main" id="{7B030C59-537C-5B78-DB02-488BF8A0193F}"/>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56354" name="Picture 19">
            <a:extLst>
              <a:ext uri="{FF2B5EF4-FFF2-40B4-BE49-F238E27FC236}">
                <a16:creationId xmlns:a16="http://schemas.microsoft.com/office/drawing/2014/main" id="{73B74D7B-F169-EB6D-0DC9-EF164D56687E}"/>
              </a:ext>
            </a:extLst>
          </p:cNvPr>
          <p:cNvPicPr>
            <a:picLocks noChangeAspect="1" noChangeArrowheads="1"/>
          </p:cNvPicPr>
          <p:nvPr/>
        </p:nvPicPr>
        <p:blipFill>
          <a:blip r:embed="rId2">
            <a:lum bright="30000" contrast="-40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6355" name="Rectangle 6">
            <a:extLst>
              <a:ext uri="{FF2B5EF4-FFF2-40B4-BE49-F238E27FC236}">
                <a16:creationId xmlns:a16="http://schemas.microsoft.com/office/drawing/2014/main" id="{7FFB9A64-9422-9FCE-CE80-4B1B80C328E7}"/>
              </a:ext>
            </a:extLst>
          </p:cNvPr>
          <p:cNvSpPr>
            <a:spLocks noChangeArrowheads="1"/>
          </p:cNvSpPr>
          <p:nvPr/>
        </p:nvSpPr>
        <p:spPr bwMode="auto">
          <a:xfrm>
            <a:off x="457200" y="1295400"/>
            <a:ext cx="8305800" cy="429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Brown D.  Feverfew – Tanacetum parthenium.  </a:t>
            </a:r>
            <a:r>
              <a:rPr lang="en-US" altLang="en-US" sz="2000">
                <a:solidFill>
                  <a:srgbClr val="000000"/>
                </a:solidFill>
                <a:cs typeface="Times New Roman" panose="02020603050405020304" pitchFamily="18" charset="0"/>
                <a:hlinkClick r:id="rId3"/>
              </a:rPr>
              <a:t>http://hollandandbarrett.com/herb/feverfew.htm</a:t>
            </a:r>
            <a:r>
              <a:rPr lang="en-US" altLang="en-US" sz="2000">
                <a:solidFill>
                  <a:srgbClr val="000000"/>
                </a:solidFill>
                <a:cs typeface="Times New Roman" panose="02020603050405020304" pitchFamily="18" charset="0"/>
              </a:rPr>
              <a:t>.  February 19, 2003.</a:t>
            </a:r>
          </a:p>
          <a:p>
            <a:pPr>
              <a:spcBef>
                <a:spcPts val="50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Hoffmann D.  Feverfew.  </a:t>
            </a:r>
            <a:r>
              <a:rPr lang="en-US" altLang="en-US" sz="2000">
                <a:solidFill>
                  <a:srgbClr val="000000"/>
                </a:solidFill>
                <a:cs typeface="Times New Roman" panose="02020603050405020304" pitchFamily="18" charset="0"/>
                <a:hlinkClick r:id="rId4"/>
              </a:rPr>
              <a:t>http://www.healthy.net/asp/templates/article.asp?PageType=article&amp;ID=1884</a:t>
            </a:r>
            <a:r>
              <a:rPr lang="en-US" altLang="en-US" sz="2000">
                <a:solidFill>
                  <a:srgbClr val="000000"/>
                </a:solidFill>
                <a:cs typeface="Times New Roman" panose="02020603050405020304" pitchFamily="18" charset="0"/>
              </a:rPr>
              <a:t>.  July, 22, 2002.</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ea typeface="Times New Roman" panose="02020603050405020304" pitchFamily="18" charset="0"/>
                <a:cs typeface="Arial" panose="020B0604020202020204" pitchFamily="34" charset="0"/>
              </a:rPr>
              <a:t>Knight DW.  Feverfew: chemistry and biological activity.  Natural Products Reports, Cambridge Royal Soc Chem 1995; 12(3): 271-276.</a:t>
            </a:r>
          </a:p>
          <a:p>
            <a:pPr>
              <a:lnSpc>
                <a:spcPct val="50000"/>
              </a:lnSpc>
              <a:spcBef>
                <a:spcPct val="0"/>
              </a:spcBef>
              <a:spcAft>
                <a:spcPts val="500"/>
              </a:spcAft>
              <a:buFontTx/>
              <a:buNone/>
            </a:pPr>
            <a:endParaRPr lang="en-US" altLang="en-US" sz="2000">
              <a:solidFill>
                <a:srgbClr val="000000"/>
              </a:solidFill>
              <a:ea typeface="Times New Roman" panose="02020603050405020304" pitchFamily="18" charset="0"/>
              <a:cs typeface="Arial" panose="020B0604020202020204" pitchFamily="34" charset="0"/>
            </a:endParaRPr>
          </a:p>
          <a:p>
            <a:pPr>
              <a:spcBef>
                <a:spcPts val="500"/>
              </a:spcBef>
              <a:spcAft>
                <a:spcPts val="500"/>
              </a:spcAft>
              <a:buFontTx/>
              <a:buNone/>
            </a:pPr>
            <a:r>
              <a:rPr lang="en-US" altLang="en-US" sz="2000">
                <a:solidFill>
                  <a:srgbClr val="000000"/>
                </a:solidFill>
                <a:ea typeface="Times New Roman" panose="02020603050405020304" pitchFamily="18" charset="0"/>
                <a:cs typeface="Arial" panose="020B0604020202020204" pitchFamily="34" charset="0"/>
              </a:rPr>
              <a:t>Murphy, et al.  Randomized double-blind placebo controlled trial of Feverfew in migraine prevention.  Lancet 1988; 8604:189-192.</a:t>
            </a:r>
          </a:p>
        </p:txBody>
      </p:sp>
      <p:sp>
        <p:nvSpPr>
          <p:cNvPr id="228360" name="Text Box 8">
            <a:extLst>
              <a:ext uri="{FF2B5EF4-FFF2-40B4-BE49-F238E27FC236}">
                <a16:creationId xmlns:a16="http://schemas.microsoft.com/office/drawing/2014/main" id="{5DA2BA07-B5C3-2CE8-F27F-700B461706E8}"/>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Feverfew</a:t>
            </a:r>
          </a:p>
        </p:txBody>
      </p:sp>
      <p:sp>
        <p:nvSpPr>
          <p:cNvPr id="356357" name="Rectangle 17">
            <a:extLst>
              <a:ext uri="{FF2B5EF4-FFF2-40B4-BE49-F238E27FC236}">
                <a16:creationId xmlns:a16="http://schemas.microsoft.com/office/drawing/2014/main" id="{F1B64265-D639-189F-3CBC-A5DB948EDE85}"/>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Feverfew References</a:t>
            </a:r>
          </a:p>
        </p:txBody>
      </p:sp>
      <p:grpSp>
        <p:nvGrpSpPr>
          <p:cNvPr id="356358" name="Group 27">
            <a:extLst>
              <a:ext uri="{FF2B5EF4-FFF2-40B4-BE49-F238E27FC236}">
                <a16:creationId xmlns:a16="http://schemas.microsoft.com/office/drawing/2014/main" id="{2D9F524F-B56F-8B4C-1850-AD13C13F0668}"/>
              </a:ext>
            </a:extLst>
          </p:cNvPr>
          <p:cNvGrpSpPr>
            <a:grpSpLocks/>
          </p:cNvGrpSpPr>
          <p:nvPr/>
        </p:nvGrpSpPr>
        <p:grpSpPr bwMode="auto">
          <a:xfrm>
            <a:off x="4343400" y="6477000"/>
            <a:ext cx="457200" cy="228600"/>
            <a:chOff x="2400" y="4032"/>
            <a:chExt cx="240" cy="144"/>
          </a:xfrm>
        </p:grpSpPr>
        <p:sp>
          <p:nvSpPr>
            <p:cNvPr id="228380" name="AutoShape 28">
              <a:hlinkClick r:id="" action="ppaction://hlinkshowjump?jump=lastslideviewed" highlightClick="1"/>
              <a:extLst>
                <a:ext uri="{FF2B5EF4-FFF2-40B4-BE49-F238E27FC236}">
                  <a16:creationId xmlns:a16="http://schemas.microsoft.com/office/drawing/2014/main" id="{7100F3EE-11C7-9591-7433-66F2B253B19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8381" name="AutoShape 29">
              <a:hlinkClick r:id="" action="ppaction://hlinkshowjump?jump=lastslideviewed"/>
              <a:extLst>
                <a:ext uri="{FF2B5EF4-FFF2-40B4-BE49-F238E27FC236}">
                  <a16:creationId xmlns:a16="http://schemas.microsoft.com/office/drawing/2014/main" id="{B674187D-8D72-37B2-5BD0-23F6B80C28A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6359" name="Group 30">
            <a:extLst>
              <a:ext uri="{FF2B5EF4-FFF2-40B4-BE49-F238E27FC236}">
                <a16:creationId xmlns:a16="http://schemas.microsoft.com/office/drawing/2014/main" id="{173939D0-B629-9DF0-7365-219F57277363}"/>
              </a:ext>
            </a:extLst>
          </p:cNvPr>
          <p:cNvGrpSpPr>
            <a:grpSpLocks/>
          </p:cNvGrpSpPr>
          <p:nvPr/>
        </p:nvGrpSpPr>
        <p:grpSpPr bwMode="auto">
          <a:xfrm>
            <a:off x="-76200" y="0"/>
            <a:ext cx="2362200" cy="641350"/>
            <a:chOff x="96" y="76"/>
            <a:chExt cx="1488" cy="404"/>
          </a:xfrm>
        </p:grpSpPr>
        <p:sp>
          <p:nvSpPr>
            <p:cNvPr id="356360" name="Text Box 31">
              <a:extLst>
                <a:ext uri="{FF2B5EF4-FFF2-40B4-BE49-F238E27FC236}">
                  <a16:creationId xmlns:a16="http://schemas.microsoft.com/office/drawing/2014/main" id="{042EB6FE-5A4C-E9F4-9CDB-11F650D1F1AF}"/>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28384" name="Text Box 32">
              <a:extLst>
                <a:ext uri="{FF2B5EF4-FFF2-40B4-BE49-F238E27FC236}">
                  <a16:creationId xmlns:a16="http://schemas.microsoft.com/office/drawing/2014/main" id="{6761E3F7-D17A-A85F-15D6-3EC5FFA3B48D}"/>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7377" name="Picture 16">
            <a:extLst>
              <a:ext uri="{FF2B5EF4-FFF2-40B4-BE49-F238E27FC236}">
                <a16:creationId xmlns:a16="http://schemas.microsoft.com/office/drawing/2014/main" id="{21250DA7-A932-BB61-FDEC-3FEB3B15F1DB}"/>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2590800" y="0"/>
            <a:ext cx="6553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288" name="Rectangle 8">
            <a:extLst>
              <a:ext uri="{FF2B5EF4-FFF2-40B4-BE49-F238E27FC236}">
                <a16:creationId xmlns:a16="http://schemas.microsoft.com/office/drawing/2014/main" id="{CD77F443-A733-82F5-2067-DA3E65D0FB81}"/>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Garlic</a:t>
            </a:r>
            <a:br>
              <a:rPr lang="en-US" altLang="en-US" sz="3600"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Allium sativum</a:t>
            </a:r>
            <a:r>
              <a:rPr lang="en-US" altLang="en-US" sz="1400" b="1" i="1">
                <a:solidFill>
                  <a:schemeClr val="accent2"/>
                </a:solidFill>
                <a:effectLst>
                  <a:outerShdw blurRad="38100" dist="38100" dir="2700000" algn="tl">
                    <a:srgbClr val="C0C0C0"/>
                  </a:outerShdw>
                </a:effectLst>
                <a:cs typeface="Times New Roman" panose="02020603050405020304" pitchFamily="18" charset="0"/>
              </a:rPr>
              <a:t> </a:t>
            </a:r>
          </a:p>
        </p:txBody>
      </p:sp>
      <p:sp>
        <p:nvSpPr>
          <p:cNvPr id="225289" name="Text Box 9">
            <a:extLst>
              <a:ext uri="{FF2B5EF4-FFF2-40B4-BE49-F238E27FC236}">
                <a16:creationId xmlns:a16="http://schemas.microsoft.com/office/drawing/2014/main" id="{C89DE24C-5BA3-2553-7CB5-9B2DE6986A5A}"/>
              </a:ext>
            </a:extLst>
          </p:cNvPr>
          <p:cNvSpPr txBox="1">
            <a:spLocks noChangeArrowheads="1"/>
          </p:cNvSpPr>
          <p:nvPr/>
        </p:nvSpPr>
        <p:spPr bwMode="auto">
          <a:xfrm>
            <a:off x="2133600" y="1143000"/>
            <a:ext cx="6705600" cy="5011738"/>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FAMILY</a:t>
            </a:r>
            <a:r>
              <a:rPr lang="en-US" altLang="en-US">
                <a:solidFill>
                  <a:schemeClr val="tx1"/>
                </a:solidFill>
                <a:latin typeface="Arial" panose="020B0604020202020204" pitchFamily="34" charset="0"/>
                <a:cs typeface="Times New Roman" panose="02020603050405020304" pitchFamily="18" charset="0"/>
              </a:rPr>
              <a:t>	</a:t>
            </a:r>
            <a:r>
              <a:rPr lang="en-US" altLang="en-US" i="1">
                <a:solidFill>
                  <a:schemeClr val="tx1"/>
                </a:solidFill>
                <a:latin typeface="Arial" panose="020B0604020202020204" pitchFamily="34" charset="0"/>
                <a:cs typeface="Times New Roman" panose="02020603050405020304" pitchFamily="18" charset="0"/>
              </a:rPr>
              <a:t>Liliaceae</a:t>
            </a:r>
            <a:r>
              <a:rPr lang="en-US" altLang="en-US">
                <a:solidFill>
                  <a:schemeClr val="tx1"/>
                </a:solidFill>
                <a:latin typeface="Arial" panose="020B0604020202020204" pitchFamily="34" charset="0"/>
                <a:cs typeface="Times New Roman" panose="02020603050405020304" pitchFamily="18" charset="0"/>
              </a:rPr>
              <a:t> (lily family)</a:t>
            </a: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Allium, Camphor of the Poor, Clove Garlic, Poor Man's Treacle, Stinking Rose</a:t>
            </a: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Common garlic, used since the times of Egyptian pharos and early Chinese dynasties as a food and medicinal agent, has generated over 1,000 scientific papers in the last two decades.  Over thirty human studies, including controlled clinical trials, have shown that garlic in relatively modest doses can have beneficial effects lowering the risk for cardiovascular disease.  Specifically, garlic is antimicrobial, lowers elevated cholesterol levels, increases fibrinolytic activity and inhibits platelet aggregation.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Allylalliin, propenyl alliin and methylalliin and their glutamyl conjugates are converted by alliinase (alliin alkyl-sulfenate-lyase) to allicin which has the characteristic garlic odor.  Allicin is then converted to diallyl di- and trisulfides, ajoenes and vinyldithiins.  Garlic also contains fructosans and  saponins.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357380" name="Text Box 15">
            <a:extLst>
              <a:ext uri="{FF2B5EF4-FFF2-40B4-BE49-F238E27FC236}">
                <a16:creationId xmlns:a16="http://schemas.microsoft.com/office/drawing/2014/main" id="{6250BA0C-5216-5B79-177E-FCC314C847E7}"/>
              </a:ext>
            </a:extLst>
          </p:cNvPr>
          <p:cNvSpPr txBox="1">
            <a:spLocks noChangeArrowheads="1"/>
          </p:cNvSpPr>
          <p:nvPr/>
        </p:nvSpPr>
        <p:spPr bwMode="auto">
          <a:xfrm>
            <a:off x="7743825" y="6477000"/>
            <a:ext cx="14001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Garlic References</a:t>
            </a:r>
            <a:endParaRPr lang="en-US" altLang="en-US" sz="1200"/>
          </a:p>
        </p:txBody>
      </p:sp>
      <p:grpSp>
        <p:nvGrpSpPr>
          <p:cNvPr id="357381" name="Group 28">
            <a:extLst>
              <a:ext uri="{FF2B5EF4-FFF2-40B4-BE49-F238E27FC236}">
                <a16:creationId xmlns:a16="http://schemas.microsoft.com/office/drawing/2014/main" id="{20887523-0207-8EA5-812A-DA731EFFCD2E}"/>
              </a:ext>
            </a:extLst>
          </p:cNvPr>
          <p:cNvGrpSpPr>
            <a:grpSpLocks/>
          </p:cNvGrpSpPr>
          <p:nvPr/>
        </p:nvGrpSpPr>
        <p:grpSpPr bwMode="auto">
          <a:xfrm>
            <a:off x="4191000" y="6477000"/>
            <a:ext cx="1524000" cy="228600"/>
            <a:chOff x="2400" y="4080"/>
            <a:chExt cx="960" cy="144"/>
          </a:xfrm>
        </p:grpSpPr>
        <p:grpSp>
          <p:nvGrpSpPr>
            <p:cNvPr id="357382" name="Group 29">
              <a:extLst>
                <a:ext uri="{FF2B5EF4-FFF2-40B4-BE49-F238E27FC236}">
                  <a16:creationId xmlns:a16="http://schemas.microsoft.com/office/drawing/2014/main" id="{6645B373-B8BE-304E-61C0-8BFF8CE23BA6}"/>
                </a:ext>
              </a:extLst>
            </p:cNvPr>
            <p:cNvGrpSpPr>
              <a:grpSpLocks/>
            </p:cNvGrpSpPr>
            <p:nvPr/>
          </p:nvGrpSpPr>
          <p:grpSpPr bwMode="auto">
            <a:xfrm>
              <a:off x="2400" y="4080"/>
              <a:ext cx="240" cy="144"/>
              <a:chOff x="2928" y="2688"/>
              <a:chExt cx="240" cy="144"/>
            </a:xfrm>
          </p:grpSpPr>
          <p:sp>
            <p:nvSpPr>
              <p:cNvPr id="357389" name="AutoShape 30">
                <a:hlinkClick r:id="" action="ppaction://hlinkshowjump?jump=previousslide" highlightClick="1"/>
                <a:extLst>
                  <a:ext uri="{FF2B5EF4-FFF2-40B4-BE49-F238E27FC236}">
                    <a16:creationId xmlns:a16="http://schemas.microsoft.com/office/drawing/2014/main" id="{0F75D2E8-C97E-5857-8944-6956087533C5}"/>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25311" name="AutoShape 31">
                <a:hlinkClick r:id="rId6" action="ppaction://hlinksldjump"/>
                <a:extLst>
                  <a:ext uri="{FF2B5EF4-FFF2-40B4-BE49-F238E27FC236}">
                    <a16:creationId xmlns:a16="http://schemas.microsoft.com/office/drawing/2014/main" id="{8D9EA3E0-263C-48E8-1775-692E3EE1BC9A}"/>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7383" name="Group 32">
              <a:extLst>
                <a:ext uri="{FF2B5EF4-FFF2-40B4-BE49-F238E27FC236}">
                  <a16:creationId xmlns:a16="http://schemas.microsoft.com/office/drawing/2014/main" id="{0944B9B5-833D-0699-E78A-6FE9CCA65992}"/>
                </a:ext>
              </a:extLst>
            </p:cNvPr>
            <p:cNvGrpSpPr>
              <a:grpSpLocks/>
            </p:cNvGrpSpPr>
            <p:nvPr/>
          </p:nvGrpSpPr>
          <p:grpSpPr bwMode="auto">
            <a:xfrm>
              <a:off x="3120" y="4080"/>
              <a:ext cx="240" cy="144"/>
              <a:chOff x="3552" y="2688"/>
              <a:chExt cx="240" cy="144"/>
            </a:xfrm>
          </p:grpSpPr>
          <p:sp>
            <p:nvSpPr>
              <p:cNvPr id="357387" name="AutoShape 33">
                <a:hlinkClick r:id="" action="ppaction://hlinkshowjump?jump=nextslide" highlightClick="1"/>
                <a:extLst>
                  <a:ext uri="{FF2B5EF4-FFF2-40B4-BE49-F238E27FC236}">
                    <a16:creationId xmlns:a16="http://schemas.microsoft.com/office/drawing/2014/main" id="{C2C9B723-EEE7-A4D6-94D1-AF1B27672EB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25314" name="AutoShape 34">
                <a:hlinkClick r:id="" action="ppaction://hlinkshowjump?jump=nextslide"/>
                <a:extLst>
                  <a:ext uri="{FF2B5EF4-FFF2-40B4-BE49-F238E27FC236}">
                    <a16:creationId xmlns:a16="http://schemas.microsoft.com/office/drawing/2014/main" id="{89F8D181-B8CB-494B-4990-6CFE7F32373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7384" name="Group 35">
              <a:extLst>
                <a:ext uri="{FF2B5EF4-FFF2-40B4-BE49-F238E27FC236}">
                  <a16:creationId xmlns:a16="http://schemas.microsoft.com/office/drawing/2014/main" id="{7CD572E1-CA38-9B33-9DB1-C9D0B0AE57F2}"/>
                </a:ext>
              </a:extLst>
            </p:cNvPr>
            <p:cNvGrpSpPr>
              <a:grpSpLocks/>
            </p:cNvGrpSpPr>
            <p:nvPr/>
          </p:nvGrpSpPr>
          <p:grpSpPr bwMode="auto">
            <a:xfrm>
              <a:off x="2736" y="4080"/>
              <a:ext cx="288" cy="144"/>
              <a:chOff x="2400" y="4032"/>
              <a:chExt cx="240" cy="144"/>
            </a:xfrm>
          </p:grpSpPr>
          <p:sp>
            <p:nvSpPr>
              <p:cNvPr id="225316" name="AutoShape 36">
                <a:hlinkClick r:id="" action="ppaction://hlinkshowjump?jump=lastslideviewed" highlightClick="1"/>
                <a:extLst>
                  <a:ext uri="{FF2B5EF4-FFF2-40B4-BE49-F238E27FC236}">
                    <a16:creationId xmlns:a16="http://schemas.microsoft.com/office/drawing/2014/main" id="{C696B359-3960-AB35-F01D-C27CEE0F13C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5317" name="AutoShape 37">
                <a:hlinkClick r:id="" action="ppaction://hlinkshowjump?jump=lastslideviewed"/>
                <a:extLst>
                  <a:ext uri="{FF2B5EF4-FFF2-40B4-BE49-F238E27FC236}">
                    <a16:creationId xmlns:a16="http://schemas.microsoft.com/office/drawing/2014/main" id="{77302BD8-87DB-08DA-5D4F-A6BC2A2F913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01" name="Picture 14">
            <a:extLst>
              <a:ext uri="{FF2B5EF4-FFF2-40B4-BE49-F238E27FC236}">
                <a16:creationId xmlns:a16="http://schemas.microsoft.com/office/drawing/2014/main" id="{EA9AB626-3970-5C7A-4B3A-F221500042B5}"/>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2590800" y="0"/>
            <a:ext cx="6553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3110" name="Text Box 6">
            <a:extLst>
              <a:ext uri="{FF2B5EF4-FFF2-40B4-BE49-F238E27FC236}">
                <a16:creationId xmlns:a16="http://schemas.microsoft.com/office/drawing/2014/main" id="{A55838CB-A2B6-0D47-3621-7494565A6B34}"/>
              </a:ext>
            </a:extLst>
          </p:cNvPr>
          <p:cNvSpPr txBox="1">
            <a:spLocks noChangeArrowheads="1"/>
          </p:cNvSpPr>
          <p:nvPr/>
        </p:nvSpPr>
        <p:spPr bwMode="auto">
          <a:xfrm>
            <a:off x="2133600" y="762000"/>
            <a:ext cx="6705600" cy="504190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Alliin appears to be responsible for garlic's antibacterial, antimycotic and lipid-lowering effects.  It also causes inhibition of thrombocyte aggregation, increases bleeding time and enhances fibrinolytic activity.  Allicin, aside from its antibacterial activity, is also antihyperlipidemic in that it inhibits cholesterol synthesis including the HMG CoA reductase step.  As such, it lowers LDL and triglycerides while increasing HDL levels.  The antimicrobial actions are thought to enhance natural killer cell activity, while enhancing selenium absorption may prevent tumor genesis.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Garlic can be used internally as an adjuvant dietary aid to reduce hypercholesterolemia and age-related vascular changes such as atherosclerosis.  Garlic may also be helpful in the treatment of digestive ailments, bacterial, viral, parasitical and fungal infections, hypertension and possibly cancer.  Topically, garlic is used for tinea pedis, tinea corporis, tinea cruris and onychomycosis.  It appears from the literature, that fresh garlic is more efficacious than dried or oily galenical preparation. </a:t>
            </a:r>
          </a:p>
        </p:txBody>
      </p:sp>
      <p:sp>
        <p:nvSpPr>
          <p:cNvPr id="303111" name="Text Box 7">
            <a:extLst>
              <a:ext uri="{FF2B5EF4-FFF2-40B4-BE49-F238E27FC236}">
                <a16:creationId xmlns:a16="http://schemas.microsoft.com/office/drawing/2014/main" id="{0299AB45-0769-03A9-A1CF-81DA085753EE}"/>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Garlic</a:t>
            </a:r>
          </a:p>
        </p:txBody>
      </p:sp>
      <p:grpSp>
        <p:nvGrpSpPr>
          <p:cNvPr id="358404" name="Group 26">
            <a:extLst>
              <a:ext uri="{FF2B5EF4-FFF2-40B4-BE49-F238E27FC236}">
                <a16:creationId xmlns:a16="http://schemas.microsoft.com/office/drawing/2014/main" id="{64533F8B-B84C-77CF-8397-67E08CB91F72}"/>
              </a:ext>
            </a:extLst>
          </p:cNvPr>
          <p:cNvGrpSpPr>
            <a:grpSpLocks/>
          </p:cNvGrpSpPr>
          <p:nvPr/>
        </p:nvGrpSpPr>
        <p:grpSpPr bwMode="auto">
          <a:xfrm>
            <a:off x="4191000" y="6477000"/>
            <a:ext cx="1524000" cy="228600"/>
            <a:chOff x="2400" y="4080"/>
            <a:chExt cx="960" cy="144"/>
          </a:xfrm>
        </p:grpSpPr>
        <p:grpSp>
          <p:nvGrpSpPr>
            <p:cNvPr id="358406" name="Group 27">
              <a:extLst>
                <a:ext uri="{FF2B5EF4-FFF2-40B4-BE49-F238E27FC236}">
                  <a16:creationId xmlns:a16="http://schemas.microsoft.com/office/drawing/2014/main" id="{9F4F695A-A4FA-CE5B-76BF-4968C1B174D3}"/>
                </a:ext>
              </a:extLst>
            </p:cNvPr>
            <p:cNvGrpSpPr>
              <a:grpSpLocks/>
            </p:cNvGrpSpPr>
            <p:nvPr/>
          </p:nvGrpSpPr>
          <p:grpSpPr bwMode="auto">
            <a:xfrm>
              <a:off x="2400" y="4080"/>
              <a:ext cx="240" cy="144"/>
              <a:chOff x="2928" y="2688"/>
              <a:chExt cx="240" cy="144"/>
            </a:xfrm>
          </p:grpSpPr>
          <p:sp>
            <p:nvSpPr>
              <p:cNvPr id="358413" name="AutoShape 28">
                <a:hlinkClick r:id="" action="ppaction://hlinkshowjump?jump=previousslide" highlightClick="1"/>
                <a:extLst>
                  <a:ext uri="{FF2B5EF4-FFF2-40B4-BE49-F238E27FC236}">
                    <a16:creationId xmlns:a16="http://schemas.microsoft.com/office/drawing/2014/main" id="{35D9E320-5BEE-B47E-2AC6-B2A818D780FC}"/>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3133" name="AutoShape 29">
                <a:hlinkClick r:id="" action="ppaction://hlinkshowjump?jump=previousslide"/>
                <a:extLst>
                  <a:ext uri="{FF2B5EF4-FFF2-40B4-BE49-F238E27FC236}">
                    <a16:creationId xmlns:a16="http://schemas.microsoft.com/office/drawing/2014/main" id="{82A411F4-2BD1-786C-17AB-E7F12AC31547}"/>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8407" name="Group 30">
              <a:extLst>
                <a:ext uri="{FF2B5EF4-FFF2-40B4-BE49-F238E27FC236}">
                  <a16:creationId xmlns:a16="http://schemas.microsoft.com/office/drawing/2014/main" id="{1224DCD9-FF14-B37E-1BCE-B55E8E0E0DB1}"/>
                </a:ext>
              </a:extLst>
            </p:cNvPr>
            <p:cNvGrpSpPr>
              <a:grpSpLocks/>
            </p:cNvGrpSpPr>
            <p:nvPr/>
          </p:nvGrpSpPr>
          <p:grpSpPr bwMode="auto">
            <a:xfrm>
              <a:off x="3120" y="4080"/>
              <a:ext cx="240" cy="144"/>
              <a:chOff x="3552" y="2688"/>
              <a:chExt cx="240" cy="144"/>
            </a:xfrm>
          </p:grpSpPr>
          <p:sp>
            <p:nvSpPr>
              <p:cNvPr id="358411" name="AutoShape 31">
                <a:hlinkClick r:id="" action="ppaction://hlinkshowjump?jump=nextslide" highlightClick="1"/>
                <a:extLst>
                  <a:ext uri="{FF2B5EF4-FFF2-40B4-BE49-F238E27FC236}">
                    <a16:creationId xmlns:a16="http://schemas.microsoft.com/office/drawing/2014/main" id="{2AADB619-1B3E-4F6D-E413-A56C3869AF13}"/>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3136" name="AutoShape 32">
                <a:hlinkClick r:id="" action="ppaction://hlinkshowjump?jump=nextslide"/>
                <a:extLst>
                  <a:ext uri="{FF2B5EF4-FFF2-40B4-BE49-F238E27FC236}">
                    <a16:creationId xmlns:a16="http://schemas.microsoft.com/office/drawing/2014/main" id="{66E753B6-9C62-A0DD-2F24-9370E461FCA9}"/>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8408" name="Group 33">
              <a:extLst>
                <a:ext uri="{FF2B5EF4-FFF2-40B4-BE49-F238E27FC236}">
                  <a16:creationId xmlns:a16="http://schemas.microsoft.com/office/drawing/2014/main" id="{C9CBF29F-8EDE-FBB2-A84D-524458DC38B9}"/>
                </a:ext>
              </a:extLst>
            </p:cNvPr>
            <p:cNvGrpSpPr>
              <a:grpSpLocks/>
            </p:cNvGrpSpPr>
            <p:nvPr/>
          </p:nvGrpSpPr>
          <p:grpSpPr bwMode="auto">
            <a:xfrm>
              <a:off x="2736" y="4080"/>
              <a:ext cx="288" cy="144"/>
              <a:chOff x="2400" y="4032"/>
              <a:chExt cx="240" cy="144"/>
            </a:xfrm>
          </p:grpSpPr>
          <p:sp>
            <p:nvSpPr>
              <p:cNvPr id="303138" name="AutoShape 34">
                <a:hlinkClick r:id="" action="ppaction://hlinkshowjump?jump=lastslideviewed" highlightClick="1"/>
                <a:extLst>
                  <a:ext uri="{FF2B5EF4-FFF2-40B4-BE49-F238E27FC236}">
                    <a16:creationId xmlns:a16="http://schemas.microsoft.com/office/drawing/2014/main" id="{DCA97012-583D-C26A-1793-73ACB373C586}"/>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3139" name="AutoShape 35">
                <a:hlinkClick r:id="" action="ppaction://hlinkshowjump?jump=lastslideviewed"/>
                <a:extLst>
                  <a:ext uri="{FF2B5EF4-FFF2-40B4-BE49-F238E27FC236}">
                    <a16:creationId xmlns:a16="http://schemas.microsoft.com/office/drawing/2014/main" id="{72151AFE-B89E-EB7B-D87F-DFEACB99465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58405" name="Text Box 36">
            <a:extLst>
              <a:ext uri="{FF2B5EF4-FFF2-40B4-BE49-F238E27FC236}">
                <a16:creationId xmlns:a16="http://schemas.microsoft.com/office/drawing/2014/main" id="{0D9CC422-BF2D-DF4E-9D72-ACD0F8651611}"/>
              </a:ext>
            </a:extLst>
          </p:cNvPr>
          <p:cNvSpPr txBox="1">
            <a:spLocks noChangeArrowheads="1"/>
          </p:cNvSpPr>
          <p:nvPr/>
        </p:nvSpPr>
        <p:spPr bwMode="auto">
          <a:xfrm>
            <a:off x="7743825" y="6477000"/>
            <a:ext cx="14001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Garlic References</a:t>
            </a:r>
            <a:endParaRPr lang="en-US" altLang="en-US" sz="1200"/>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9425" name="Picture 14">
            <a:extLst>
              <a:ext uri="{FF2B5EF4-FFF2-40B4-BE49-F238E27FC236}">
                <a16:creationId xmlns:a16="http://schemas.microsoft.com/office/drawing/2014/main" id="{0845FC7E-432B-4F46-2C16-1A7549A05A59}"/>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2590800" y="0"/>
            <a:ext cx="6553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4133" name="Text Box 5">
            <a:extLst>
              <a:ext uri="{FF2B5EF4-FFF2-40B4-BE49-F238E27FC236}">
                <a16:creationId xmlns:a16="http://schemas.microsoft.com/office/drawing/2014/main" id="{4D787A20-F8D1-CCDA-67E5-A6292938DC0B}"/>
              </a:ext>
            </a:extLst>
          </p:cNvPr>
          <p:cNvSpPr txBox="1">
            <a:spLocks noChangeArrowheads="1"/>
          </p:cNvSpPr>
          <p:nvPr/>
        </p:nvSpPr>
        <p:spPr bwMode="auto">
          <a:xfrm>
            <a:off x="2133600" y="762000"/>
            <a:ext cx="6858000" cy="3314700"/>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Aside from its odoriferous effects, rare IgE-mediated allergic reactions have been reported.  Applied topically it can cause eczema and blisters on sensitive skin.  By far the most significant adverse interaction maybe in conjunction with anticoagulant therapy and other botanicals that are known to have blood thinning properties.</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Clinical trials have typically used 600 to 900 mg of garlic daily by mouth.  Four grams (approximately one clove) of fresh garlic have also been used.  When used topically, freshly crushed cloves or ointments with 0.4 to 0.6% ajoene content can be use for a limited time (hours).</a:t>
            </a:r>
          </a:p>
        </p:txBody>
      </p:sp>
      <p:sp>
        <p:nvSpPr>
          <p:cNvPr id="304135" name="Text Box 7">
            <a:extLst>
              <a:ext uri="{FF2B5EF4-FFF2-40B4-BE49-F238E27FC236}">
                <a16:creationId xmlns:a16="http://schemas.microsoft.com/office/drawing/2014/main" id="{EDCC0AAB-5057-F6C8-200E-704D8CA9F60A}"/>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Garlic</a:t>
            </a:r>
          </a:p>
        </p:txBody>
      </p:sp>
      <p:grpSp>
        <p:nvGrpSpPr>
          <p:cNvPr id="359428" name="Group 26">
            <a:extLst>
              <a:ext uri="{FF2B5EF4-FFF2-40B4-BE49-F238E27FC236}">
                <a16:creationId xmlns:a16="http://schemas.microsoft.com/office/drawing/2014/main" id="{C65A1803-0D23-B554-70BD-6850503A2E62}"/>
              </a:ext>
            </a:extLst>
          </p:cNvPr>
          <p:cNvGrpSpPr>
            <a:grpSpLocks/>
          </p:cNvGrpSpPr>
          <p:nvPr/>
        </p:nvGrpSpPr>
        <p:grpSpPr bwMode="auto">
          <a:xfrm>
            <a:off x="4191000" y="6477000"/>
            <a:ext cx="1524000" cy="228600"/>
            <a:chOff x="2400" y="4080"/>
            <a:chExt cx="960" cy="144"/>
          </a:xfrm>
        </p:grpSpPr>
        <p:grpSp>
          <p:nvGrpSpPr>
            <p:cNvPr id="359430" name="Group 27">
              <a:extLst>
                <a:ext uri="{FF2B5EF4-FFF2-40B4-BE49-F238E27FC236}">
                  <a16:creationId xmlns:a16="http://schemas.microsoft.com/office/drawing/2014/main" id="{D798B5E9-2304-6E41-17DB-D01281236CD2}"/>
                </a:ext>
              </a:extLst>
            </p:cNvPr>
            <p:cNvGrpSpPr>
              <a:grpSpLocks/>
            </p:cNvGrpSpPr>
            <p:nvPr/>
          </p:nvGrpSpPr>
          <p:grpSpPr bwMode="auto">
            <a:xfrm>
              <a:off x="2400" y="4080"/>
              <a:ext cx="240" cy="144"/>
              <a:chOff x="2928" y="2688"/>
              <a:chExt cx="240" cy="144"/>
            </a:xfrm>
          </p:grpSpPr>
          <p:sp>
            <p:nvSpPr>
              <p:cNvPr id="359437" name="AutoShape 28">
                <a:hlinkClick r:id="" action="ppaction://hlinkshowjump?jump=previousslide" highlightClick="1"/>
                <a:extLst>
                  <a:ext uri="{FF2B5EF4-FFF2-40B4-BE49-F238E27FC236}">
                    <a16:creationId xmlns:a16="http://schemas.microsoft.com/office/drawing/2014/main" id="{5265E203-C8D5-B620-9A85-BB1159908869}"/>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4157" name="AutoShape 29">
                <a:hlinkClick r:id="" action="ppaction://hlinkshowjump?jump=previousslide"/>
                <a:extLst>
                  <a:ext uri="{FF2B5EF4-FFF2-40B4-BE49-F238E27FC236}">
                    <a16:creationId xmlns:a16="http://schemas.microsoft.com/office/drawing/2014/main" id="{D12043EC-F65D-BC15-8C5F-05566D1784FE}"/>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9431" name="Group 30">
              <a:extLst>
                <a:ext uri="{FF2B5EF4-FFF2-40B4-BE49-F238E27FC236}">
                  <a16:creationId xmlns:a16="http://schemas.microsoft.com/office/drawing/2014/main" id="{7A1F5158-0EF2-4D57-6110-C708DC58BE52}"/>
                </a:ext>
              </a:extLst>
            </p:cNvPr>
            <p:cNvGrpSpPr>
              <a:grpSpLocks/>
            </p:cNvGrpSpPr>
            <p:nvPr/>
          </p:nvGrpSpPr>
          <p:grpSpPr bwMode="auto">
            <a:xfrm>
              <a:off x="3120" y="4080"/>
              <a:ext cx="240" cy="144"/>
              <a:chOff x="3552" y="2688"/>
              <a:chExt cx="240" cy="144"/>
            </a:xfrm>
          </p:grpSpPr>
          <p:sp>
            <p:nvSpPr>
              <p:cNvPr id="359435" name="AutoShape 31">
                <a:hlinkClick r:id="" action="ppaction://hlinkshowjump?jump=nextslide" highlightClick="1"/>
                <a:extLst>
                  <a:ext uri="{FF2B5EF4-FFF2-40B4-BE49-F238E27FC236}">
                    <a16:creationId xmlns:a16="http://schemas.microsoft.com/office/drawing/2014/main" id="{35644CE2-2583-776B-82D1-21FA05A3E643}"/>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4160" name="AutoShape 32">
                <a:hlinkClick r:id="rId3" action="ppaction://hlinksldjump"/>
                <a:extLst>
                  <a:ext uri="{FF2B5EF4-FFF2-40B4-BE49-F238E27FC236}">
                    <a16:creationId xmlns:a16="http://schemas.microsoft.com/office/drawing/2014/main" id="{69A08A1F-B92F-C320-781E-082AA72813A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59432" name="Group 33">
              <a:extLst>
                <a:ext uri="{FF2B5EF4-FFF2-40B4-BE49-F238E27FC236}">
                  <a16:creationId xmlns:a16="http://schemas.microsoft.com/office/drawing/2014/main" id="{5EA06E26-DBB6-479D-5E08-916AC7E2E816}"/>
                </a:ext>
              </a:extLst>
            </p:cNvPr>
            <p:cNvGrpSpPr>
              <a:grpSpLocks/>
            </p:cNvGrpSpPr>
            <p:nvPr/>
          </p:nvGrpSpPr>
          <p:grpSpPr bwMode="auto">
            <a:xfrm>
              <a:off x="2736" y="4080"/>
              <a:ext cx="288" cy="144"/>
              <a:chOff x="2400" y="4032"/>
              <a:chExt cx="240" cy="144"/>
            </a:xfrm>
          </p:grpSpPr>
          <p:sp>
            <p:nvSpPr>
              <p:cNvPr id="304162" name="AutoShape 34">
                <a:hlinkClick r:id="" action="ppaction://hlinkshowjump?jump=lastslideviewed" highlightClick="1"/>
                <a:extLst>
                  <a:ext uri="{FF2B5EF4-FFF2-40B4-BE49-F238E27FC236}">
                    <a16:creationId xmlns:a16="http://schemas.microsoft.com/office/drawing/2014/main" id="{52E78FD7-A6EE-8D6B-F496-3E14705B2A5F}"/>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4163" name="AutoShape 35">
                <a:hlinkClick r:id="" action="ppaction://hlinkshowjump?jump=lastslideviewed"/>
                <a:extLst>
                  <a:ext uri="{FF2B5EF4-FFF2-40B4-BE49-F238E27FC236}">
                    <a16:creationId xmlns:a16="http://schemas.microsoft.com/office/drawing/2014/main" id="{F23344C5-5EA4-6585-A309-EA32C678030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59429" name="Text Box 36">
            <a:extLst>
              <a:ext uri="{FF2B5EF4-FFF2-40B4-BE49-F238E27FC236}">
                <a16:creationId xmlns:a16="http://schemas.microsoft.com/office/drawing/2014/main" id="{2A59D3B5-8E5B-6D52-2776-7BD169E50FD0}"/>
              </a:ext>
            </a:extLst>
          </p:cNvPr>
          <p:cNvSpPr txBox="1">
            <a:spLocks noChangeArrowheads="1"/>
          </p:cNvSpPr>
          <p:nvPr/>
        </p:nvSpPr>
        <p:spPr bwMode="auto">
          <a:xfrm>
            <a:off x="7743825" y="6477000"/>
            <a:ext cx="14001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Garlic References</a:t>
            </a:r>
            <a:endParaRPr lang="en-US" altLang="en-US" sz="12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a:extLst>
              <a:ext uri="{FF2B5EF4-FFF2-40B4-BE49-F238E27FC236}">
                <a16:creationId xmlns:a16="http://schemas.microsoft.com/office/drawing/2014/main" id="{815A3A82-14E2-CC53-DBA4-15034EF08B0B}"/>
              </a:ext>
            </a:extLst>
          </p:cNvPr>
          <p:cNvSpPr>
            <a:spLocks noGrp="1" noChangeArrowheads="1"/>
          </p:cNvSpPr>
          <p:nvPr>
            <p:ph type="body" idx="1"/>
          </p:nvPr>
        </p:nvSpPr>
        <p:spPr>
          <a:xfrm>
            <a:off x="304800" y="1295400"/>
            <a:ext cx="8610600" cy="5029200"/>
          </a:xfrm>
        </p:spPr>
        <p:txBody>
          <a:bodyPr/>
          <a:lstStyle/>
          <a:p>
            <a:pPr eaLnBrk="1" hangingPunct="1">
              <a:buFontTx/>
              <a:buBlip>
                <a:blip r:embed="rId2"/>
              </a:buBlip>
              <a:defRPr/>
            </a:pPr>
            <a:r>
              <a:rPr lang="en-US" altLang="en-US" sz="1600"/>
              <a:t>Many people use CAM therapies and their physicians should be alert to the possible harm some of these therapies pose.</a:t>
            </a:r>
          </a:p>
          <a:p>
            <a:pPr eaLnBrk="1" hangingPunct="1">
              <a:lnSpc>
                <a:spcPct val="50000"/>
              </a:lnSpc>
              <a:buFontTx/>
              <a:buNone/>
              <a:defRPr/>
            </a:pPr>
            <a:endParaRPr lang="en-US" altLang="en-US" sz="1600"/>
          </a:p>
          <a:p>
            <a:pPr eaLnBrk="1" hangingPunct="1">
              <a:buFontTx/>
              <a:buBlip>
                <a:blip r:embed="rId2"/>
              </a:buBlip>
              <a:defRPr/>
            </a:pPr>
            <a:r>
              <a:rPr lang="en-US" altLang="en-US" sz="1600"/>
              <a:t>The NCCAM classifies CAM into five broad domains, which will be covered in subsequent lessons:</a:t>
            </a:r>
          </a:p>
          <a:p>
            <a:pPr eaLnBrk="1" hangingPunct="1">
              <a:lnSpc>
                <a:spcPct val="10000"/>
              </a:lnSpc>
              <a:spcBef>
                <a:spcPct val="0"/>
              </a:spcBef>
              <a:buFontTx/>
              <a:buNone/>
              <a:defRPr/>
            </a:pPr>
            <a:endParaRPr lang="en-US" altLang="en-US" sz="1600"/>
          </a:p>
          <a:p>
            <a:pPr lvl="3" eaLnBrk="1" hangingPunct="1">
              <a:lnSpc>
                <a:spcPct val="120000"/>
              </a:lnSpc>
              <a:spcBef>
                <a:spcPct val="0"/>
              </a:spcBef>
              <a:buFontTx/>
              <a:buNone/>
              <a:defRPr/>
            </a:pPr>
            <a:r>
              <a:rPr lang="en-US" altLang="en-US" sz="1600" b="1">
                <a:solidFill>
                  <a:schemeClr val="accent2"/>
                </a:solidFill>
                <a:effectLst>
                  <a:outerShdw blurRad="38100" dist="38100" dir="2700000" algn="tl">
                    <a:srgbClr val="C0C0C0"/>
                  </a:outerShdw>
                </a:effectLst>
              </a:rPr>
              <a:t>Alternative Medical Systems (Lesson 2)</a:t>
            </a:r>
          </a:p>
          <a:p>
            <a:pPr lvl="3" eaLnBrk="1" hangingPunct="1">
              <a:lnSpc>
                <a:spcPct val="120000"/>
              </a:lnSpc>
              <a:spcBef>
                <a:spcPct val="0"/>
              </a:spcBef>
              <a:buFontTx/>
              <a:buNone/>
              <a:defRPr/>
            </a:pPr>
            <a:r>
              <a:rPr lang="en-US" altLang="en-US" sz="1600" b="1">
                <a:solidFill>
                  <a:schemeClr val="accent2"/>
                </a:solidFill>
                <a:effectLst>
                  <a:outerShdw blurRad="38100" dist="38100" dir="2700000" algn="tl">
                    <a:srgbClr val="C0C0C0"/>
                  </a:outerShdw>
                </a:effectLst>
              </a:rPr>
              <a:t>Mind-Body Interventions (Lesson 3)</a:t>
            </a:r>
          </a:p>
          <a:p>
            <a:pPr lvl="3" eaLnBrk="1" hangingPunct="1">
              <a:lnSpc>
                <a:spcPct val="120000"/>
              </a:lnSpc>
              <a:spcBef>
                <a:spcPct val="0"/>
              </a:spcBef>
              <a:buFontTx/>
              <a:buNone/>
              <a:defRPr/>
            </a:pPr>
            <a:r>
              <a:rPr lang="en-US" altLang="en-US" sz="1600" b="1">
                <a:solidFill>
                  <a:schemeClr val="accent2"/>
                </a:solidFill>
                <a:effectLst>
                  <a:outerShdw blurRad="38100" dist="38100" dir="2700000" algn="tl">
                    <a:srgbClr val="C0C0C0"/>
                  </a:outerShdw>
                </a:effectLst>
              </a:rPr>
              <a:t>Manipulative Therapies (Lesson 4)</a:t>
            </a:r>
          </a:p>
          <a:p>
            <a:pPr lvl="3" eaLnBrk="1" hangingPunct="1">
              <a:lnSpc>
                <a:spcPct val="120000"/>
              </a:lnSpc>
              <a:spcBef>
                <a:spcPct val="0"/>
              </a:spcBef>
              <a:buFontTx/>
              <a:buNone/>
              <a:defRPr/>
            </a:pPr>
            <a:r>
              <a:rPr lang="en-US" altLang="en-US" sz="1600" b="1">
                <a:solidFill>
                  <a:schemeClr val="accent2"/>
                </a:solidFill>
                <a:effectLst>
                  <a:outerShdw blurRad="38100" dist="38100" dir="2700000" algn="tl">
                    <a:srgbClr val="C0C0C0"/>
                  </a:outerShdw>
                </a:effectLst>
              </a:rPr>
              <a:t>Energy Therapies (Lesson 5)</a:t>
            </a:r>
          </a:p>
          <a:p>
            <a:pPr lvl="3" eaLnBrk="1" hangingPunct="1">
              <a:lnSpc>
                <a:spcPct val="120000"/>
              </a:lnSpc>
              <a:spcBef>
                <a:spcPct val="0"/>
              </a:spcBef>
              <a:buFontTx/>
              <a:buNone/>
              <a:defRPr/>
            </a:pPr>
            <a:r>
              <a:rPr lang="en-US" altLang="en-US" sz="1600" b="1">
                <a:solidFill>
                  <a:schemeClr val="accent2"/>
                </a:solidFill>
                <a:effectLst>
                  <a:outerShdw blurRad="38100" dist="38100" dir="2700000" algn="tl">
                    <a:srgbClr val="C0C0C0"/>
                  </a:outerShdw>
                </a:effectLst>
              </a:rPr>
              <a:t>Biologically-Based Therapies (Lesson6)</a:t>
            </a:r>
            <a:r>
              <a:rPr lang="en-US" altLang="en-US" sz="1600"/>
              <a:t> </a:t>
            </a:r>
          </a:p>
          <a:p>
            <a:pPr eaLnBrk="1" hangingPunct="1">
              <a:lnSpc>
                <a:spcPct val="50000"/>
              </a:lnSpc>
              <a:defRPr/>
            </a:pPr>
            <a:endParaRPr lang="en-US" altLang="en-US" sz="1600"/>
          </a:p>
          <a:p>
            <a:pPr eaLnBrk="1" hangingPunct="1">
              <a:buFontTx/>
              <a:buBlip>
                <a:blip r:embed="rId2"/>
              </a:buBlip>
              <a:defRPr/>
            </a:pPr>
            <a:r>
              <a:rPr lang="en-US" altLang="en-US" sz="1600"/>
              <a:t>Five</a:t>
            </a:r>
            <a:r>
              <a:rPr lang="en-US" altLang="en-US" sz="1600" b="1">
                <a:solidFill>
                  <a:schemeClr val="accent2"/>
                </a:solidFill>
                <a:effectLst>
                  <a:outerShdw blurRad="38100" dist="38100" dir="2700000" algn="tl">
                    <a:srgbClr val="C0C0C0"/>
                  </a:outerShdw>
                </a:effectLst>
              </a:rPr>
              <a:t> Criteria of Causation</a:t>
            </a:r>
            <a:r>
              <a:rPr lang="en-US" altLang="en-US" sz="1600"/>
              <a:t> that can be used to assess the validity of CAM claims:</a:t>
            </a:r>
          </a:p>
          <a:p>
            <a:pPr lvl="3" eaLnBrk="1" hangingPunct="1">
              <a:lnSpc>
                <a:spcPct val="125000"/>
              </a:lnSpc>
              <a:spcBef>
                <a:spcPct val="0"/>
              </a:spcBef>
              <a:buFontTx/>
              <a:buNone/>
              <a:defRPr/>
            </a:pPr>
            <a:r>
              <a:rPr lang="en-US" altLang="en-US" sz="1600" b="1">
                <a:solidFill>
                  <a:schemeClr val="accent2"/>
                </a:solidFill>
                <a:effectLst>
                  <a:outerShdw blurRad="38100" dist="38100" dir="2700000" algn="tl">
                    <a:srgbClr val="C0C0C0"/>
                  </a:outerShdw>
                </a:effectLst>
              </a:rPr>
              <a:t>Strength of Association</a:t>
            </a:r>
          </a:p>
          <a:p>
            <a:pPr lvl="3" eaLnBrk="1" hangingPunct="1">
              <a:lnSpc>
                <a:spcPct val="125000"/>
              </a:lnSpc>
              <a:spcBef>
                <a:spcPct val="0"/>
              </a:spcBef>
              <a:buFontTx/>
              <a:buNone/>
              <a:defRPr/>
            </a:pPr>
            <a:r>
              <a:rPr lang="en-US" altLang="en-US" sz="1600" b="1">
                <a:solidFill>
                  <a:schemeClr val="accent2"/>
                </a:solidFill>
                <a:effectLst>
                  <a:outerShdw blurRad="38100" dist="38100" dir="2700000" algn="tl">
                    <a:srgbClr val="C0C0C0"/>
                  </a:outerShdw>
                </a:effectLst>
              </a:rPr>
              <a:t>Temporality</a:t>
            </a:r>
          </a:p>
          <a:p>
            <a:pPr lvl="3" eaLnBrk="1" hangingPunct="1">
              <a:lnSpc>
                <a:spcPct val="125000"/>
              </a:lnSpc>
              <a:spcBef>
                <a:spcPct val="0"/>
              </a:spcBef>
              <a:buFontTx/>
              <a:buNone/>
              <a:defRPr/>
            </a:pPr>
            <a:r>
              <a:rPr lang="en-US" altLang="en-US" sz="1600" b="1">
                <a:solidFill>
                  <a:schemeClr val="accent2"/>
                </a:solidFill>
                <a:effectLst>
                  <a:outerShdw blurRad="38100" dist="38100" dir="2700000" algn="tl">
                    <a:srgbClr val="C0C0C0"/>
                  </a:outerShdw>
                </a:effectLst>
              </a:rPr>
              <a:t>Biological Plausibility</a:t>
            </a:r>
          </a:p>
          <a:p>
            <a:pPr lvl="3" eaLnBrk="1" hangingPunct="1">
              <a:lnSpc>
                <a:spcPct val="125000"/>
              </a:lnSpc>
              <a:spcBef>
                <a:spcPct val="0"/>
              </a:spcBef>
              <a:buFontTx/>
              <a:buNone/>
              <a:defRPr/>
            </a:pPr>
            <a:r>
              <a:rPr lang="en-US" altLang="en-US" sz="1600" b="1">
                <a:solidFill>
                  <a:schemeClr val="accent2"/>
                </a:solidFill>
                <a:effectLst>
                  <a:outerShdw blurRad="38100" dist="38100" dir="2700000" algn="tl">
                    <a:srgbClr val="C0C0C0"/>
                  </a:outerShdw>
                </a:effectLst>
              </a:rPr>
              <a:t>Dose-Response</a:t>
            </a:r>
          </a:p>
          <a:p>
            <a:pPr lvl="3" eaLnBrk="1" hangingPunct="1">
              <a:lnSpc>
                <a:spcPct val="125000"/>
              </a:lnSpc>
              <a:spcBef>
                <a:spcPct val="0"/>
              </a:spcBef>
              <a:buFontTx/>
              <a:buNone/>
              <a:defRPr/>
            </a:pPr>
            <a:r>
              <a:rPr lang="en-US" altLang="en-US" sz="1600" b="1">
                <a:solidFill>
                  <a:schemeClr val="accent2"/>
                </a:solidFill>
                <a:effectLst>
                  <a:outerShdw blurRad="38100" dist="38100" dir="2700000" algn="tl">
                    <a:srgbClr val="C0C0C0"/>
                  </a:outerShdw>
                </a:effectLst>
              </a:rPr>
              <a:t>Consistency</a:t>
            </a:r>
          </a:p>
          <a:p>
            <a:pPr eaLnBrk="1" hangingPunct="1">
              <a:lnSpc>
                <a:spcPct val="50000"/>
              </a:lnSpc>
              <a:spcBef>
                <a:spcPct val="0"/>
              </a:spcBef>
              <a:buFontTx/>
              <a:buNone/>
              <a:defRPr/>
            </a:pPr>
            <a:endParaRPr lang="en-US" altLang="en-US" sz="1600" b="1">
              <a:solidFill>
                <a:schemeClr val="accent2"/>
              </a:solidFill>
              <a:effectLst>
                <a:outerShdw blurRad="38100" dist="38100" dir="2700000" algn="tl">
                  <a:srgbClr val="C0C0C0"/>
                </a:outerShdw>
              </a:effectLst>
            </a:endParaRPr>
          </a:p>
        </p:txBody>
      </p:sp>
      <p:sp>
        <p:nvSpPr>
          <p:cNvPr id="49180" name="Rectangle 28">
            <a:extLst>
              <a:ext uri="{FF2B5EF4-FFF2-40B4-BE49-F238E27FC236}">
                <a16:creationId xmlns:a16="http://schemas.microsoft.com/office/drawing/2014/main" id="{74CDF4CE-1A0E-1DFA-E405-4620D7CC4EE2}"/>
              </a:ext>
            </a:extLst>
          </p:cNvPr>
          <p:cNvSpPr>
            <a:spLocks noChangeArrowheads="1"/>
          </p:cNvSpPr>
          <p:nvPr/>
        </p:nvSpPr>
        <p:spPr bwMode="auto">
          <a:xfrm>
            <a:off x="381000" y="228600"/>
            <a:ext cx="8458200" cy="785813"/>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Summary</a:t>
            </a:r>
          </a:p>
        </p:txBody>
      </p:sp>
      <p:grpSp>
        <p:nvGrpSpPr>
          <p:cNvPr id="185347" name="Group 81">
            <a:extLst>
              <a:ext uri="{FF2B5EF4-FFF2-40B4-BE49-F238E27FC236}">
                <a16:creationId xmlns:a16="http://schemas.microsoft.com/office/drawing/2014/main" id="{86860761-7E7A-E763-801B-5B496B5F3D8A}"/>
              </a:ext>
            </a:extLst>
          </p:cNvPr>
          <p:cNvGrpSpPr>
            <a:grpSpLocks/>
          </p:cNvGrpSpPr>
          <p:nvPr/>
        </p:nvGrpSpPr>
        <p:grpSpPr bwMode="auto">
          <a:xfrm>
            <a:off x="381000" y="6400800"/>
            <a:ext cx="1066800" cy="304800"/>
            <a:chOff x="240" y="4032"/>
            <a:chExt cx="672" cy="192"/>
          </a:xfrm>
        </p:grpSpPr>
        <p:sp>
          <p:nvSpPr>
            <p:cNvPr id="49234" name="AutoShape 82">
              <a:hlinkClick r:id="rId3" action="ppaction://hlinksldjump" highlightClick="1"/>
              <a:extLst>
                <a:ext uri="{FF2B5EF4-FFF2-40B4-BE49-F238E27FC236}">
                  <a16:creationId xmlns:a16="http://schemas.microsoft.com/office/drawing/2014/main" id="{DE379F7A-39F1-EABA-F70C-B459C063BDB3}"/>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85362" name="WordArt 83">
              <a:hlinkClick r:id="rId3" action="ppaction://hlinksldjump"/>
              <a:extLst>
                <a:ext uri="{FF2B5EF4-FFF2-40B4-BE49-F238E27FC236}">
                  <a16:creationId xmlns:a16="http://schemas.microsoft.com/office/drawing/2014/main" id="{86785E3A-1711-535E-7FAF-6758F46C3E16}"/>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85348" name="Group 84">
            <a:extLst>
              <a:ext uri="{FF2B5EF4-FFF2-40B4-BE49-F238E27FC236}">
                <a16:creationId xmlns:a16="http://schemas.microsoft.com/office/drawing/2014/main" id="{8D8141AD-641E-FA29-A1A1-E87F183F8395}"/>
              </a:ext>
            </a:extLst>
          </p:cNvPr>
          <p:cNvGrpSpPr>
            <a:grpSpLocks/>
          </p:cNvGrpSpPr>
          <p:nvPr/>
        </p:nvGrpSpPr>
        <p:grpSpPr bwMode="auto">
          <a:xfrm>
            <a:off x="4191000" y="6477000"/>
            <a:ext cx="1524000" cy="228600"/>
            <a:chOff x="2400" y="4080"/>
            <a:chExt cx="960" cy="144"/>
          </a:xfrm>
        </p:grpSpPr>
        <p:grpSp>
          <p:nvGrpSpPr>
            <p:cNvPr id="185352" name="Group 85">
              <a:extLst>
                <a:ext uri="{FF2B5EF4-FFF2-40B4-BE49-F238E27FC236}">
                  <a16:creationId xmlns:a16="http://schemas.microsoft.com/office/drawing/2014/main" id="{E18FB65F-7F3A-2879-3B1F-4E2A130681CF}"/>
                </a:ext>
              </a:extLst>
            </p:cNvPr>
            <p:cNvGrpSpPr>
              <a:grpSpLocks/>
            </p:cNvGrpSpPr>
            <p:nvPr/>
          </p:nvGrpSpPr>
          <p:grpSpPr bwMode="auto">
            <a:xfrm>
              <a:off x="2400" y="4080"/>
              <a:ext cx="240" cy="144"/>
              <a:chOff x="2928" y="2688"/>
              <a:chExt cx="240" cy="144"/>
            </a:xfrm>
          </p:grpSpPr>
          <p:sp>
            <p:nvSpPr>
              <p:cNvPr id="185359" name="AutoShape 86">
                <a:hlinkClick r:id="" action="ppaction://hlinkshowjump?jump=previousslide" highlightClick="1"/>
                <a:extLst>
                  <a:ext uri="{FF2B5EF4-FFF2-40B4-BE49-F238E27FC236}">
                    <a16:creationId xmlns:a16="http://schemas.microsoft.com/office/drawing/2014/main" id="{286E39AF-8147-3CB1-0336-E3F51288989C}"/>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9239" name="AutoShape 87">
                <a:hlinkClick r:id="" action="ppaction://hlinkshowjump?jump=previousslide"/>
                <a:extLst>
                  <a:ext uri="{FF2B5EF4-FFF2-40B4-BE49-F238E27FC236}">
                    <a16:creationId xmlns:a16="http://schemas.microsoft.com/office/drawing/2014/main" id="{40EABBE1-915F-A658-B065-837C9A6215D4}"/>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5353" name="Group 88">
              <a:extLst>
                <a:ext uri="{FF2B5EF4-FFF2-40B4-BE49-F238E27FC236}">
                  <a16:creationId xmlns:a16="http://schemas.microsoft.com/office/drawing/2014/main" id="{1C9361DC-6FDD-D4E3-12BF-56686650C016}"/>
                </a:ext>
              </a:extLst>
            </p:cNvPr>
            <p:cNvGrpSpPr>
              <a:grpSpLocks/>
            </p:cNvGrpSpPr>
            <p:nvPr/>
          </p:nvGrpSpPr>
          <p:grpSpPr bwMode="auto">
            <a:xfrm>
              <a:off x="3120" y="4080"/>
              <a:ext cx="240" cy="144"/>
              <a:chOff x="3552" y="2688"/>
              <a:chExt cx="240" cy="144"/>
            </a:xfrm>
          </p:grpSpPr>
          <p:sp>
            <p:nvSpPr>
              <p:cNvPr id="185357" name="AutoShape 89">
                <a:hlinkClick r:id="" action="ppaction://hlinkshowjump?jump=nextslide" highlightClick="1"/>
                <a:extLst>
                  <a:ext uri="{FF2B5EF4-FFF2-40B4-BE49-F238E27FC236}">
                    <a16:creationId xmlns:a16="http://schemas.microsoft.com/office/drawing/2014/main" id="{F3505800-01A8-7FD5-231D-51E03FBBC71F}"/>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9242" name="AutoShape 90">
                <a:hlinkClick r:id="" action="ppaction://hlinkshowjump?jump=nextslide"/>
                <a:extLst>
                  <a:ext uri="{FF2B5EF4-FFF2-40B4-BE49-F238E27FC236}">
                    <a16:creationId xmlns:a16="http://schemas.microsoft.com/office/drawing/2014/main" id="{AB0D7D2C-34B2-DDA2-C55B-0A4C899E0852}"/>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5354" name="Group 91">
              <a:extLst>
                <a:ext uri="{FF2B5EF4-FFF2-40B4-BE49-F238E27FC236}">
                  <a16:creationId xmlns:a16="http://schemas.microsoft.com/office/drawing/2014/main" id="{6C8209FC-395A-8DCB-3002-15DB02F90C0B}"/>
                </a:ext>
              </a:extLst>
            </p:cNvPr>
            <p:cNvGrpSpPr>
              <a:grpSpLocks/>
            </p:cNvGrpSpPr>
            <p:nvPr/>
          </p:nvGrpSpPr>
          <p:grpSpPr bwMode="auto">
            <a:xfrm>
              <a:off x="2736" y="4080"/>
              <a:ext cx="288" cy="144"/>
              <a:chOff x="2400" y="4032"/>
              <a:chExt cx="240" cy="144"/>
            </a:xfrm>
          </p:grpSpPr>
          <p:sp>
            <p:nvSpPr>
              <p:cNvPr id="49244" name="AutoShape 92">
                <a:hlinkClick r:id="" action="ppaction://hlinkshowjump?jump=lastslideviewed" highlightClick="1"/>
                <a:extLst>
                  <a:ext uri="{FF2B5EF4-FFF2-40B4-BE49-F238E27FC236}">
                    <a16:creationId xmlns:a16="http://schemas.microsoft.com/office/drawing/2014/main" id="{13DB6F3B-848D-68D5-3E73-673ECC63EA8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9245" name="AutoShape 93">
                <a:hlinkClick r:id="" action="ppaction://hlinkshowjump?jump=lastslideviewed"/>
                <a:extLst>
                  <a:ext uri="{FF2B5EF4-FFF2-40B4-BE49-F238E27FC236}">
                    <a16:creationId xmlns:a16="http://schemas.microsoft.com/office/drawing/2014/main" id="{3FCF7A59-76D2-1371-E1B4-CE4D4670B9A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185349" name="Group 97">
            <a:extLst>
              <a:ext uri="{FF2B5EF4-FFF2-40B4-BE49-F238E27FC236}">
                <a16:creationId xmlns:a16="http://schemas.microsoft.com/office/drawing/2014/main" id="{F6EFFE3B-5B92-E82A-D440-778A9D21EF87}"/>
              </a:ext>
            </a:extLst>
          </p:cNvPr>
          <p:cNvGrpSpPr>
            <a:grpSpLocks/>
          </p:cNvGrpSpPr>
          <p:nvPr/>
        </p:nvGrpSpPr>
        <p:grpSpPr bwMode="auto">
          <a:xfrm>
            <a:off x="0" y="0"/>
            <a:ext cx="2057400" cy="641350"/>
            <a:chOff x="96" y="192"/>
            <a:chExt cx="1296" cy="404"/>
          </a:xfrm>
        </p:grpSpPr>
        <p:sp>
          <p:nvSpPr>
            <p:cNvPr id="185350" name="Text Box 98">
              <a:extLst>
                <a:ext uri="{FF2B5EF4-FFF2-40B4-BE49-F238E27FC236}">
                  <a16:creationId xmlns:a16="http://schemas.microsoft.com/office/drawing/2014/main" id="{527DA1D9-EC7C-0D4E-B68E-89A4A5FC94E3}"/>
                </a:ext>
              </a:extLst>
            </p:cNvPr>
            <p:cNvSpPr txBox="1">
              <a:spLocks noChangeArrowheads="1"/>
            </p:cNvSpPr>
            <p:nvPr/>
          </p:nvSpPr>
          <p:spPr bwMode="auto">
            <a:xfrm>
              <a:off x="192" y="240"/>
              <a:ext cx="120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200" b="1">
                  <a:solidFill>
                    <a:srgbClr val="9900CC"/>
                  </a:solidFill>
                </a:rPr>
                <a:t>      </a:t>
              </a:r>
              <a:r>
                <a:rPr lang="en-US" altLang="en-US" sz="1400" b="1">
                  <a:solidFill>
                    <a:srgbClr val="9900CC"/>
                  </a:solidFill>
                </a:rPr>
                <a:t>Introduction</a:t>
              </a:r>
            </a:p>
            <a:p>
              <a:pPr>
                <a:spcBef>
                  <a:spcPct val="0"/>
                </a:spcBef>
                <a:buFontTx/>
                <a:buNone/>
              </a:pPr>
              <a:r>
                <a:rPr lang="en-US" altLang="en-US" sz="1400" b="1">
                  <a:solidFill>
                    <a:srgbClr val="9900CC"/>
                  </a:solidFill>
                </a:rPr>
                <a:t>     to CAM</a:t>
              </a:r>
              <a:endParaRPr lang="en-US" altLang="en-US" sz="1400"/>
            </a:p>
          </p:txBody>
        </p:sp>
        <p:sp>
          <p:nvSpPr>
            <p:cNvPr id="49251" name="Text Box 99">
              <a:extLst>
                <a:ext uri="{FF2B5EF4-FFF2-40B4-BE49-F238E27FC236}">
                  <a16:creationId xmlns:a16="http://schemas.microsoft.com/office/drawing/2014/main" id="{3AD20886-2662-42DC-94B7-CCA0A6FE5868}"/>
                </a:ext>
              </a:extLst>
            </p:cNvPr>
            <p:cNvSpPr txBox="1">
              <a:spLocks noChangeArrowheads="1"/>
            </p:cNvSpPr>
            <p:nvPr/>
          </p:nvSpPr>
          <p:spPr bwMode="auto">
            <a:xfrm>
              <a:off x="96" y="192"/>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1</a:t>
              </a:r>
            </a:p>
          </p:txBody>
        </p:sp>
      </p:gr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a:extLst>
              <a:ext uri="{FF2B5EF4-FFF2-40B4-BE49-F238E27FC236}">
                <a16:creationId xmlns:a16="http://schemas.microsoft.com/office/drawing/2014/main" id="{2E2E4801-D2A7-5475-2899-FF4A00464370}"/>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60450" name="Picture 23">
            <a:extLst>
              <a:ext uri="{FF2B5EF4-FFF2-40B4-BE49-F238E27FC236}">
                <a16:creationId xmlns:a16="http://schemas.microsoft.com/office/drawing/2014/main" id="{A3CB029E-C186-88A9-1872-9A7232D8642F}"/>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609600" y="0"/>
            <a:ext cx="8534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0451" name="Picture 5">
            <a:extLst>
              <a:ext uri="{FF2B5EF4-FFF2-40B4-BE49-F238E27FC236}">
                <a16:creationId xmlns:a16="http://schemas.microsoft.com/office/drawing/2014/main" id="{869DD48A-472E-0812-A229-5D93D49E11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228600"/>
            <a:ext cx="342900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0452" name="Picture 8">
            <a:extLst>
              <a:ext uri="{FF2B5EF4-FFF2-40B4-BE49-F238E27FC236}">
                <a16:creationId xmlns:a16="http://schemas.microsoft.com/office/drawing/2014/main" id="{BE489A3E-2A20-D569-6B8A-6288C338DF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2590800"/>
            <a:ext cx="2200275" cy="358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0453" name="Picture 9">
            <a:extLst>
              <a:ext uri="{FF2B5EF4-FFF2-40B4-BE49-F238E27FC236}">
                <a16:creationId xmlns:a16="http://schemas.microsoft.com/office/drawing/2014/main" id="{B9934EAD-1175-207E-1340-F89AC9C751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685800"/>
            <a:ext cx="393065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411" name="Text Box 11">
            <a:extLst>
              <a:ext uri="{FF2B5EF4-FFF2-40B4-BE49-F238E27FC236}">
                <a16:creationId xmlns:a16="http://schemas.microsoft.com/office/drawing/2014/main" id="{2DF6A9A4-5B09-E355-95A5-A8344F09744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Garlic</a:t>
            </a:r>
          </a:p>
        </p:txBody>
      </p:sp>
      <p:pic>
        <p:nvPicPr>
          <p:cNvPr id="360455" name="Picture 21">
            <a:extLst>
              <a:ext uri="{FF2B5EF4-FFF2-40B4-BE49-F238E27FC236}">
                <a16:creationId xmlns:a16="http://schemas.microsoft.com/office/drawing/2014/main" id="{7881A0AB-284F-DC25-A4BA-E55926188CA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2895600"/>
            <a:ext cx="195897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0456" name="Group 27">
            <a:extLst>
              <a:ext uri="{FF2B5EF4-FFF2-40B4-BE49-F238E27FC236}">
                <a16:creationId xmlns:a16="http://schemas.microsoft.com/office/drawing/2014/main" id="{C530387D-B690-FA37-425B-CFC1AD1D3827}"/>
              </a:ext>
            </a:extLst>
          </p:cNvPr>
          <p:cNvGrpSpPr>
            <a:grpSpLocks/>
          </p:cNvGrpSpPr>
          <p:nvPr/>
        </p:nvGrpSpPr>
        <p:grpSpPr bwMode="auto">
          <a:xfrm>
            <a:off x="4343400" y="6477000"/>
            <a:ext cx="457200" cy="228600"/>
            <a:chOff x="2400" y="4032"/>
            <a:chExt cx="240" cy="144"/>
          </a:xfrm>
        </p:grpSpPr>
        <p:sp>
          <p:nvSpPr>
            <p:cNvPr id="230428" name="AutoShape 28">
              <a:hlinkClick r:id="" action="ppaction://hlinkshowjump?jump=lastslideviewed" highlightClick="1"/>
              <a:extLst>
                <a:ext uri="{FF2B5EF4-FFF2-40B4-BE49-F238E27FC236}">
                  <a16:creationId xmlns:a16="http://schemas.microsoft.com/office/drawing/2014/main" id="{D0992E58-5333-CE49-54A5-BAAA8DBF1ED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0429" name="AutoShape 29">
              <a:hlinkClick r:id="" action="ppaction://hlinkshowjump?jump=lastslideviewed"/>
              <a:extLst>
                <a:ext uri="{FF2B5EF4-FFF2-40B4-BE49-F238E27FC236}">
                  <a16:creationId xmlns:a16="http://schemas.microsoft.com/office/drawing/2014/main" id="{797B993D-48A6-46A3-FB72-A3776EA7BFE9}"/>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0457" name="Group 30">
            <a:extLst>
              <a:ext uri="{FF2B5EF4-FFF2-40B4-BE49-F238E27FC236}">
                <a16:creationId xmlns:a16="http://schemas.microsoft.com/office/drawing/2014/main" id="{D83ACD38-F8FE-71D5-7450-98CD5A682E6D}"/>
              </a:ext>
            </a:extLst>
          </p:cNvPr>
          <p:cNvGrpSpPr>
            <a:grpSpLocks/>
          </p:cNvGrpSpPr>
          <p:nvPr/>
        </p:nvGrpSpPr>
        <p:grpSpPr bwMode="auto">
          <a:xfrm>
            <a:off x="-76200" y="0"/>
            <a:ext cx="2362200" cy="641350"/>
            <a:chOff x="96" y="76"/>
            <a:chExt cx="1488" cy="404"/>
          </a:xfrm>
        </p:grpSpPr>
        <p:sp>
          <p:nvSpPr>
            <p:cNvPr id="360458" name="Text Box 31">
              <a:extLst>
                <a:ext uri="{FF2B5EF4-FFF2-40B4-BE49-F238E27FC236}">
                  <a16:creationId xmlns:a16="http://schemas.microsoft.com/office/drawing/2014/main" id="{4440A4F8-A9DD-32CC-CB55-9C3275304F80}"/>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30432" name="Text Box 32">
              <a:extLst>
                <a:ext uri="{FF2B5EF4-FFF2-40B4-BE49-F238E27FC236}">
                  <a16:creationId xmlns:a16="http://schemas.microsoft.com/office/drawing/2014/main" id="{65392FA5-D4CA-DB2B-5922-0A5AB1711513}"/>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a:extLst>
              <a:ext uri="{FF2B5EF4-FFF2-40B4-BE49-F238E27FC236}">
                <a16:creationId xmlns:a16="http://schemas.microsoft.com/office/drawing/2014/main" id="{1C31D5AE-654E-4F2D-D184-925D04B3C3F3}"/>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61474" name="Picture 23">
            <a:extLst>
              <a:ext uri="{FF2B5EF4-FFF2-40B4-BE49-F238E27FC236}">
                <a16:creationId xmlns:a16="http://schemas.microsoft.com/office/drawing/2014/main" id="{8CEA63E9-5892-709F-51AB-D2F0A83F9BD2}"/>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609600" y="0"/>
            <a:ext cx="8534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1475" name="Picture 6">
            <a:extLst>
              <a:ext uri="{FF2B5EF4-FFF2-40B4-BE49-F238E27FC236}">
                <a16:creationId xmlns:a16="http://schemas.microsoft.com/office/drawing/2014/main" id="{279E1C0A-9F40-D327-4EEE-FE4A060EBA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863" y="1028700"/>
            <a:ext cx="3614737" cy="156210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1476" name="Text Box 7">
            <a:extLst>
              <a:ext uri="{FF2B5EF4-FFF2-40B4-BE49-F238E27FC236}">
                <a16:creationId xmlns:a16="http://schemas.microsoft.com/office/drawing/2014/main" id="{F0AA7D49-B79C-E65A-9D7F-7BFE7CA7B6CB}"/>
              </a:ext>
            </a:extLst>
          </p:cNvPr>
          <p:cNvSpPr txBox="1">
            <a:spLocks noChangeArrowheads="1"/>
          </p:cNvSpPr>
          <p:nvPr/>
        </p:nvSpPr>
        <p:spPr bwMode="auto">
          <a:xfrm>
            <a:off x="4114800" y="1385888"/>
            <a:ext cx="17526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Allin</a:t>
            </a:r>
          </a:p>
        </p:txBody>
      </p:sp>
      <p:sp>
        <p:nvSpPr>
          <p:cNvPr id="361477" name="Text Box 9">
            <a:extLst>
              <a:ext uri="{FF2B5EF4-FFF2-40B4-BE49-F238E27FC236}">
                <a16:creationId xmlns:a16="http://schemas.microsoft.com/office/drawing/2014/main" id="{211E8193-A0A5-23A2-8F11-412348DBC60C}"/>
              </a:ext>
            </a:extLst>
          </p:cNvPr>
          <p:cNvSpPr txBox="1">
            <a:spLocks noChangeArrowheads="1"/>
          </p:cNvSpPr>
          <p:nvPr/>
        </p:nvSpPr>
        <p:spPr bwMode="auto">
          <a:xfrm>
            <a:off x="4876800" y="3581400"/>
            <a:ext cx="1828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Allicin</a:t>
            </a:r>
          </a:p>
        </p:txBody>
      </p:sp>
      <p:sp>
        <p:nvSpPr>
          <p:cNvPr id="361478" name="Text Box 11">
            <a:extLst>
              <a:ext uri="{FF2B5EF4-FFF2-40B4-BE49-F238E27FC236}">
                <a16:creationId xmlns:a16="http://schemas.microsoft.com/office/drawing/2014/main" id="{3F63FD25-C000-0D9B-936B-13521EA998A1}"/>
              </a:ext>
            </a:extLst>
          </p:cNvPr>
          <p:cNvSpPr txBox="1">
            <a:spLocks noChangeArrowheads="1"/>
          </p:cNvSpPr>
          <p:nvPr/>
        </p:nvSpPr>
        <p:spPr bwMode="auto">
          <a:xfrm>
            <a:off x="6781800" y="5257800"/>
            <a:ext cx="1828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Ajoen</a:t>
            </a:r>
          </a:p>
        </p:txBody>
      </p:sp>
      <p:sp>
        <p:nvSpPr>
          <p:cNvPr id="231437" name="Text Box 13">
            <a:extLst>
              <a:ext uri="{FF2B5EF4-FFF2-40B4-BE49-F238E27FC236}">
                <a16:creationId xmlns:a16="http://schemas.microsoft.com/office/drawing/2014/main" id="{8D97D22B-EFD1-F8F7-A332-CF82CFDF4CFF}"/>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Garlic</a:t>
            </a:r>
          </a:p>
        </p:txBody>
      </p:sp>
      <p:pic>
        <p:nvPicPr>
          <p:cNvPr id="361480" name="Picture 30">
            <a:extLst>
              <a:ext uri="{FF2B5EF4-FFF2-40B4-BE49-F238E27FC236}">
                <a16:creationId xmlns:a16="http://schemas.microsoft.com/office/drawing/2014/main" id="{CB203FA2-EEA1-0309-0105-6A86A54A26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3048000"/>
            <a:ext cx="3657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61481" name="Object 31">
            <a:extLst>
              <a:ext uri="{FF2B5EF4-FFF2-40B4-BE49-F238E27FC236}">
                <a16:creationId xmlns:a16="http://schemas.microsoft.com/office/drawing/2014/main" id="{A22CE6EE-1EC9-09C2-D077-78191B73C7F2}"/>
              </a:ext>
            </a:extLst>
          </p:cNvPr>
          <p:cNvGraphicFramePr>
            <a:graphicFrameLocks noChangeAspect="1"/>
          </p:cNvGraphicFramePr>
          <p:nvPr/>
        </p:nvGraphicFramePr>
        <p:xfrm>
          <a:off x="762000" y="4710113"/>
          <a:ext cx="5943600" cy="1157287"/>
        </p:xfrm>
        <a:graphic>
          <a:graphicData uri="http://schemas.openxmlformats.org/presentationml/2006/ole">
            <mc:AlternateContent xmlns:mc="http://schemas.openxmlformats.org/markup-compatibility/2006">
              <mc:Choice xmlns:v="urn:schemas-microsoft-com:vml" Requires="v">
                <p:oleObj name="Photo Editor Photo" r:id="rId5" imgW="1892300" imgH="368300" progId="MSPhotoEd.3">
                  <p:embed/>
                </p:oleObj>
              </mc:Choice>
              <mc:Fallback>
                <p:oleObj name="Photo Editor Photo" r:id="rId5" imgW="1892300" imgH="368300" progId="MSPhotoEd.3">
                  <p:embed/>
                  <p:pic>
                    <p:nvPicPr>
                      <p:cNvPr id="0" name="Object 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4710113"/>
                        <a:ext cx="5943600" cy="115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61482" name="Group 32">
            <a:extLst>
              <a:ext uri="{FF2B5EF4-FFF2-40B4-BE49-F238E27FC236}">
                <a16:creationId xmlns:a16="http://schemas.microsoft.com/office/drawing/2014/main" id="{8F63854B-8F0C-60A5-1F4F-7A713A644C67}"/>
              </a:ext>
            </a:extLst>
          </p:cNvPr>
          <p:cNvGrpSpPr>
            <a:grpSpLocks/>
          </p:cNvGrpSpPr>
          <p:nvPr/>
        </p:nvGrpSpPr>
        <p:grpSpPr bwMode="auto">
          <a:xfrm>
            <a:off x="4343400" y="6477000"/>
            <a:ext cx="457200" cy="228600"/>
            <a:chOff x="2400" y="4032"/>
            <a:chExt cx="240" cy="144"/>
          </a:xfrm>
        </p:grpSpPr>
        <p:sp>
          <p:nvSpPr>
            <p:cNvPr id="231457" name="AutoShape 33">
              <a:hlinkClick r:id="" action="ppaction://hlinkshowjump?jump=lastslideviewed" highlightClick="1"/>
              <a:extLst>
                <a:ext uri="{FF2B5EF4-FFF2-40B4-BE49-F238E27FC236}">
                  <a16:creationId xmlns:a16="http://schemas.microsoft.com/office/drawing/2014/main" id="{4588D3C0-5515-4827-02FF-BDFFBEF6483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1458" name="AutoShape 34">
              <a:hlinkClick r:id="" action="ppaction://hlinkshowjump?jump=lastslideviewed"/>
              <a:extLst>
                <a:ext uri="{FF2B5EF4-FFF2-40B4-BE49-F238E27FC236}">
                  <a16:creationId xmlns:a16="http://schemas.microsoft.com/office/drawing/2014/main" id="{FFEE8108-D03A-5AD3-70F9-BBB7B46BB34F}"/>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1483" name="Group 35">
            <a:extLst>
              <a:ext uri="{FF2B5EF4-FFF2-40B4-BE49-F238E27FC236}">
                <a16:creationId xmlns:a16="http://schemas.microsoft.com/office/drawing/2014/main" id="{EBCABA3F-B036-2110-8D85-5DD4ACC32FC2}"/>
              </a:ext>
            </a:extLst>
          </p:cNvPr>
          <p:cNvGrpSpPr>
            <a:grpSpLocks/>
          </p:cNvGrpSpPr>
          <p:nvPr/>
        </p:nvGrpSpPr>
        <p:grpSpPr bwMode="auto">
          <a:xfrm>
            <a:off x="-76200" y="0"/>
            <a:ext cx="2362200" cy="641350"/>
            <a:chOff x="96" y="76"/>
            <a:chExt cx="1488" cy="404"/>
          </a:xfrm>
        </p:grpSpPr>
        <p:sp>
          <p:nvSpPr>
            <p:cNvPr id="361484" name="Text Box 36">
              <a:extLst>
                <a:ext uri="{FF2B5EF4-FFF2-40B4-BE49-F238E27FC236}">
                  <a16:creationId xmlns:a16="http://schemas.microsoft.com/office/drawing/2014/main" id="{CA8C3B70-0F35-81DB-28C5-50E473BF0E20}"/>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31461" name="Text Box 37">
              <a:extLst>
                <a:ext uri="{FF2B5EF4-FFF2-40B4-BE49-F238E27FC236}">
                  <a16:creationId xmlns:a16="http://schemas.microsoft.com/office/drawing/2014/main" id="{C57CC60E-4630-9257-2789-EB4C52100420}"/>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a:extLst>
              <a:ext uri="{FF2B5EF4-FFF2-40B4-BE49-F238E27FC236}">
                <a16:creationId xmlns:a16="http://schemas.microsoft.com/office/drawing/2014/main" id="{C9108464-DA3B-69EB-70DD-7B0D5B318EE0}"/>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62498" name="Picture 19">
            <a:extLst>
              <a:ext uri="{FF2B5EF4-FFF2-40B4-BE49-F238E27FC236}">
                <a16:creationId xmlns:a16="http://schemas.microsoft.com/office/drawing/2014/main" id="{15484063-9A87-E96B-56F5-43328464622C}"/>
              </a:ext>
            </a:extLst>
          </p:cNvPr>
          <p:cNvPicPr>
            <a:picLocks noChangeAspect="1" noChangeArrowheads="1"/>
          </p:cNvPicPr>
          <p:nvPr/>
        </p:nvPicPr>
        <p:blipFill>
          <a:blip r:embed="rId2">
            <a:lum bright="40000" contrast="-50000"/>
            <a:extLst>
              <a:ext uri="{28A0092B-C50C-407E-A947-70E740481C1C}">
                <a14:useLocalDpi xmlns:a14="http://schemas.microsoft.com/office/drawing/2010/main" val="0"/>
              </a:ext>
            </a:extLst>
          </a:blip>
          <a:srcRect/>
          <a:stretch>
            <a:fillRect/>
          </a:stretch>
        </p:blipFill>
        <p:spPr bwMode="auto">
          <a:xfrm>
            <a:off x="609600" y="0"/>
            <a:ext cx="8534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2499" name="Rectangle 6">
            <a:extLst>
              <a:ext uri="{FF2B5EF4-FFF2-40B4-BE49-F238E27FC236}">
                <a16:creationId xmlns:a16="http://schemas.microsoft.com/office/drawing/2014/main" id="{0C43C678-1422-14CD-D438-F53CD4459586}"/>
              </a:ext>
            </a:extLst>
          </p:cNvPr>
          <p:cNvSpPr>
            <a:spLocks noChangeArrowheads="1"/>
          </p:cNvSpPr>
          <p:nvPr/>
        </p:nvSpPr>
        <p:spPr bwMode="auto">
          <a:xfrm>
            <a:off x="457200" y="1295400"/>
            <a:ext cx="8305800" cy="165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Agarwal KC.  Therapeutic actions of garlic constituents.  Med Res Rev 1996; 16:111-124.</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Robbers JE, et al.  Pharmacognosy and Pharmacobiotechnology.  Baltimore: Williams &amp; Wilkins, 1996.</a:t>
            </a:r>
          </a:p>
        </p:txBody>
      </p:sp>
      <p:sp>
        <p:nvSpPr>
          <p:cNvPr id="232456" name="Text Box 8">
            <a:extLst>
              <a:ext uri="{FF2B5EF4-FFF2-40B4-BE49-F238E27FC236}">
                <a16:creationId xmlns:a16="http://schemas.microsoft.com/office/drawing/2014/main" id="{0C265576-9ED8-ABB5-53B0-220EB7BBA92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Garlic</a:t>
            </a:r>
          </a:p>
        </p:txBody>
      </p:sp>
      <p:sp>
        <p:nvSpPr>
          <p:cNvPr id="362501" name="Rectangle 17">
            <a:extLst>
              <a:ext uri="{FF2B5EF4-FFF2-40B4-BE49-F238E27FC236}">
                <a16:creationId xmlns:a16="http://schemas.microsoft.com/office/drawing/2014/main" id="{4AD94FDE-0016-255F-19ED-4525018CD1D8}"/>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Garlic References</a:t>
            </a:r>
          </a:p>
        </p:txBody>
      </p:sp>
      <p:grpSp>
        <p:nvGrpSpPr>
          <p:cNvPr id="362502" name="Group 24">
            <a:extLst>
              <a:ext uri="{FF2B5EF4-FFF2-40B4-BE49-F238E27FC236}">
                <a16:creationId xmlns:a16="http://schemas.microsoft.com/office/drawing/2014/main" id="{3D723476-FE54-F260-0317-219EBD8C90BC}"/>
              </a:ext>
            </a:extLst>
          </p:cNvPr>
          <p:cNvGrpSpPr>
            <a:grpSpLocks/>
          </p:cNvGrpSpPr>
          <p:nvPr/>
        </p:nvGrpSpPr>
        <p:grpSpPr bwMode="auto">
          <a:xfrm>
            <a:off x="4343400" y="6477000"/>
            <a:ext cx="457200" cy="228600"/>
            <a:chOff x="2400" y="4032"/>
            <a:chExt cx="240" cy="144"/>
          </a:xfrm>
        </p:grpSpPr>
        <p:sp>
          <p:nvSpPr>
            <p:cNvPr id="232473" name="AutoShape 25">
              <a:hlinkClick r:id="" action="ppaction://hlinkshowjump?jump=lastslideviewed" highlightClick="1"/>
              <a:extLst>
                <a:ext uri="{FF2B5EF4-FFF2-40B4-BE49-F238E27FC236}">
                  <a16:creationId xmlns:a16="http://schemas.microsoft.com/office/drawing/2014/main" id="{A7BF2891-8664-8642-B351-2BB05F61155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2474" name="AutoShape 26">
              <a:hlinkClick r:id="" action="ppaction://hlinkshowjump?jump=lastslideviewed"/>
              <a:extLst>
                <a:ext uri="{FF2B5EF4-FFF2-40B4-BE49-F238E27FC236}">
                  <a16:creationId xmlns:a16="http://schemas.microsoft.com/office/drawing/2014/main" id="{EB3CFCC7-EABB-CDA5-C3C0-3BA5D3B9391A}"/>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2503" name="Group 27">
            <a:extLst>
              <a:ext uri="{FF2B5EF4-FFF2-40B4-BE49-F238E27FC236}">
                <a16:creationId xmlns:a16="http://schemas.microsoft.com/office/drawing/2014/main" id="{53CEE4DF-EDD2-182D-083D-A83DA91DF05C}"/>
              </a:ext>
            </a:extLst>
          </p:cNvPr>
          <p:cNvGrpSpPr>
            <a:grpSpLocks/>
          </p:cNvGrpSpPr>
          <p:nvPr/>
        </p:nvGrpSpPr>
        <p:grpSpPr bwMode="auto">
          <a:xfrm>
            <a:off x="-76200" y="0"/>
            <a:ext cx="2362200" cy="641350"/>
            <a:chOff x="96" y="76"/>
            <a:chExt cx="1488" cy="404"/>
          </a:xfrm>
        </p:grpSpPr>
        <p:sp>
          <p:nvSpPr>
            <p:cNvPr id="362504" name="Text Box 28">
              <a:extLst>
                <a:ext uri="{FF2B5EF4-FFF2-40B4-BE49-F238E27FC236}">
                  <a16:creationId xmlns:a16="http://schemas.microsoft.com/office/drawing/2014/main" id="{9EA5A831-F7B4-4BCC-B8AB-3CBD4B3A8C68}"/>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32477" name="Text Box 29">
              <a:extLst>
                <a:ext uri="{FF2B5EF4-FFF2-40B4-BE49-F238E27FC236}">
                  <a16:creationId xmlns:a16="http://schemas.microsoft.com/office/drawing/2014/main" id="{055C7DDF-B222-FF41-17B5-064C08D3E93E}"/>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3521" name="Picture 16">
            <a:extLst>
              <a:ext uri="{FF2B5EF4-FFF2-40B4-BE49-F238E27FC236}">
                <a16:creationId xmlns:a16="http://schemas.microsoft.com/office/drawing/2014/main" id="{425B187A-BEE1-B789-CDBE-BACECDFAA20E}"/>
              </a:ext>
            </a:extLst>
          </p:cNvPr>
          <p:cNvPicPr>
            <a:picLocks noChangeAspect="1" noChangeArrowheads="1"/>
          </p:cNvPicPr>
          <p:nvPr/>
        </p:nvPicPr>
        <p:blipFill>
          <a:blip r:embed="rId2">
            <a:lum bright="60000" contrast="-6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29384" name="Rectangle 8">
            <a:extLst>
              <a:ext uri="{FF2B5EF4-FFF2-40B4-BE49-F238E27FC236}">
                <a16:creationId xmlns:a16="http://schemas.microsoft.com/office/drawing/2014/main" id="{4684CF37-D901-2B76-5FF5-61AF13D414AD}"/>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Ginger</a:t>
            </a:r>
            <a:br>
              <a:rPr lang="en-US" altLang="en-US" sz="3600"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Zingiber officinale</a:t>
            </a:r>
            <a:r>
              <a:rPr lang="en-US" altLang="en-US" sz="1400" b="1" i="1">
                <a:solidFill>
                  <a:schemeClr val="accent2"/>
                </a:solidFill>
                <a:effectLst>
                  <a:outerShdw blurRad="38100" dist="38100" dir="2700000" algn="tl">
                    <a:srgbClr val="C0C0C0"/>
                  </a:outerShdw>
                </a:effectLst>
              </a:rPr>
              <a:t> </a:t>
            </a:r>
          </a:p>
        </p:txBody>
      </p:sp>
      <p:sp>
        <p:nvSpPr>
          <p:cNvPr id="229385" name="Text Box 9">
            <a:extLst>
              <a:ext uri="{FF2B5EF4-FFF2-40B4-BE49-F238E27FC236}">
                <a16:creationId xmlns:a16="http://schemas.microsoft.com/office/drawing/2014/main" id="{F1251A7E-9A95-F120-991F-952793B17DBC}"/>
              </a:ext>
            </a:extLst>
          </p:cNvPr>
          <p:cNvSpPr txBox="1">
            <a:spLocks noChangeArrowheads="1"/>
          </p:cNvSpPr>
          <p:nvPr/>
        </p:nvSpPr>
        <p:spPr bwMode="auto">
          <a:xfrm>
            <a:off x="2133600" y="1143000"/>
            <a:ext cx="6705600" cy="5500688"/>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FAMILY</a:t>
            </a:r>
            <a:r>
              <a:rPr lang="en-US" altLang="en-US">
                <a:solidFill>
                  <a:schemeClr val="tx1"/>
                </a:solidFill>
                <a:latin typeface="Arial" panose="020B0604020202020204" pitchFamily="34" charset="0"/>
                <a:cs typeface="Times New Roman" panose="02020603050405020304" pitchFamily="18" charset="0"/>
              </a:rPr>
              <a:t>	</a:t>
            </a:r>
            <a:r>
              <a:rPr lang="en-US" altLang="en-US" i="1">
                <a:solidFill>
                  <a:schemeClr val="tx1"/>
                </a:solidFill>
                <a:latin typeface="Arial" panose="020B0604020202020204" pitchFamily="34" charset="0"/>
                <a:cs typeface="Times New Roman" panose="02020603050405020304" pitchFamily="18" charset="0"/>
              </a:rPr>
              <a:t>Zingiberaceae</a:t>
            </a: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African Ginger, Black Ginger, Cochin Ginger, Gingembre, Jamaica Ginger, Race Ginger</a:t>
            </a: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The usable parts of Ginger are the rhizome and the root from flowering, orchid like plant which is native to many warmer climates including India, Jamaica and China.  Traditionally, Ginger has been used for centuries as a food and spice, medicinally it is used a drug for various gastro-intestinal disturbances, and in manufacturing it is used as a fragrance in cosmetics.  Constituents of related species (</a:t>
            </a:r>
            <a:r>
              <a:rPr lang="en-US" altLang="en-US" i="1">
                <a:solidFill>
                  <a:schemeClr val="tx1"/>
                </a:solidFill>
                <a:latin typeface="Arial" panose="020B0604020202020204" pitchFamily="34" charset="0"/>
                <a:cs typeface="Times New Roman" panose="02020603050405020304" pitchFamily="18" charset="0"/>
              </a:rPr>
              <a:t>Z. cassumunar</a:t>
            </a:r>
            <a:r>
              <a:rPr lang="en-US" altLang="en-US">
                <a:solidFill>
                  <a:schemeClr val="tx1"/>
                </a:solidFill>
                <a:latin typeface="Arial" panose="020B0604020202020204" pitchFamily="34" charset="0"/>
                <a:cs typeface="Times New Roman" panose="02020603050405020304" pitchFamily="18" charset="0"/>
              </a:rPr>
              <a:t> and </a:t>
            </a:r>
            <a:r>
              <a:rPr lang="en-US" altLang="en-US" i="1">
                <a:solidFill>
                  <a:schemeClr val="tx1"/>
                </a:solidFill>
                <a:latin typeface="Arial" panose="020B0604020202020204" pitchFamily="34" charset="0"/>
                <a:cs typeface="Times New Roman" panose="02020603050405020304" pitchFamily="18" charset="0"/>
              </a:rPr>
              <a:t>Z. purpureum</a:t>
            </a:r>
            <a:r>
              <a:rPr lang="en-US" altLang="en-US">
                <a:solidFill>
                  <a:schemeClr val="tx1"/>
                </a:solidFill>
                <a:latin typeface="Arial" panose="020B0604020202020204" pitchFamily="34" charset="0"/>
                <a:cs typeface="Times New Roman" panose="02020603050405020304" pitchFamily="18" charset="0"/>
              </a:rPr>
              <a:t>) have ocitocic and anti-helmintic activities, respectively.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Volatile oils and oleoresins contain sesquiterpene hydrocarbons (zingiberene and bisabolene).  The non-volatile components are the aryl alkanes gingerols, shogaols, gingerdiols and diarylheptanoids and starch (50%).  As with most botanical preparations, large compositional variations exist depending on the origin, handling and storage of these Ginger preparations.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363524" name="Text Box 15">
            <a:extLst>
              <a:ext uri="{FF2B5EF4-FFF2-40B4-BE49-F238E27FC236}">
                <a16:creationId xmlns:a16="http://schemas.microsoft.com/office/drawing/2014/main" id="{E7297B56-3ACA-57E2-1420-CF853060C4DF}"/>
              </a:ext>
            </a:extLst>
          </p:cNvPr>
          <p:cNvSpPr txBox="1">
            <a:spLocks noChangeArrowheads="1"/>
          </p:cNvSpPr>
          <p:nvPr/>
        </p:nvSpPr>
        <p:spPr bwMode="auto">
          <a:xfrm>
            <a:off x="7685088" y="6477000"/>
            <a:ext cx="14589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Ginger References</a:t>
            </a:r>
            <a:endParaRPr lang="en-US" altLang="en-US" sz="1200"/>
          </a:p>
        </p:txBody>
      </p:sp>
      <p:grpSp>
        <p:nvGrpSpPr>
          <p:cNvPr id="363525" name="Group 28">
            <a:extLst>
              <a:ext uri="{FF2B5EF4-FFF2-40B4-BE49-F238E27FC236}">
                <a16:creationId xmlns:a16="http://schemas.microsoft.com/office/drawing/2014/main" id="{DB2AA1A4-C938-92B2-C48A-56BBF6EB8115}"/>
              </a:ext>
            </a:extLst>
          </p:cNvPr>
          <p:cNvGrpSpPr>
            <a:grpSpLocks/>
          </p:cNvGrpSpPr>
          <p:nvPr/>
        </p:nvGrpSpPr>
        <p:grpSpPr bwMode="auto">
          <a:xfrm>
            <a:off x="4191000" y="6477000"/>
            <a:ext cx="1524000" cy="228600"/>
            <a:chOff x="2400" y="4080"/>
            <a:chExt cx="960" cy="144"/>
          </a:xfrm>
        </p:grpSpPr>
        <p:grpSp>
          <p:nvGrpSpPr>
            <p:cNvPr id="363526" name="Group 29">
              <a:extLst>
                <a:ext uri="{FF2B5EF4-FFF2-40B4-BE49-F238E27FC236}">
                  <a16:creationId xmlns:a16="http://schemas.microsoft.com/office/drawing/2014/main" id="{2A1EFA1D-856F-A96D-E66E-3CEED6EB0C50}"/>
                </a:ext>
              </a:extLst>
            </p:cNvPr>
            <p:cNvGrpSpPr>
              <a:grpSpLocks/>
            </p:cNvGrpSpPr>
            <p:nvPr/>
          </p:nvGrpSpPr>
          <p:grpSpPr bwMode="auto">
            <a:xfrm>
              <a:off x="2400" y="4080"/>
              <a:ext cx="240" cy="144"/>
              <a:chOff x="2928" y="2688"/>
              <a:chExt cx="240" cy="144"/>
            </a:xfrm>
          </p:grpSpPr>
          <p:sp>
            <p:nvSpPr>
              <p:cNvPr id="363533" name="AutoShape 30">
                <a:hlinkClick r:id="" action="ppaction://hlinkshowjump?jump=previousslide" highlightClick="1"/>
                <a:extLst>
                  <a:ext uri="{FF2B5EF4-FFF2-40B4-BE49-F238E27FC236}">
                    <a16:creationId xmlns:a16="http://schemas.microsoft.com/office/drawing/2014/main" id="{2B1B4DC6-0C4C-12C7-56E9-DC909BE787B3}"/>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29407" name="AutoShape 31">
                <a:hlinkClick r:id="rId6" action="ppaction://hlinksldjump"/>
                <a:extLst>
                  <a:ext uri="{FF2B5EF4-FFF2-40B4-BE49-F238E27FC236}">
                    <a16:creationId xmlns:a16="http://schemas.microsoft.com/office/drawing/2014/main" id="{6B020F26-878F-BDE0-9AFC-A85308A8ADB4}"/>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3527" name="Group 32">
              <a:extLst>
                <a:ext uri="{FF2B5EF4-FFF2-40B4-BE49-F238E27FC236}">
                  <a16:creationId xmlns:a16="http://schemas.microsoft.com/office/drawing/2014/main" id="{21750235-78B2-FC31-ABBC-C1D9559C09E6}"/>
                </a:ext>
              </a:extLst>
            </p:cNvPr>
            <p:cNvGrpSpPr>
              <a:grpSpLocks/>
            </p:cNvGrpSpPr>
            <p:nvPr/>
          </p:nvGrpSpPr>
          <p:grpSpPr bwMode="auto">
            <a:xfrm>
              <a:off x="3120" y="4080"/>
              <a:ext cx="240" cy="144"/>
              <a:chOff x="3552" y="2688"/>
              <a:chExt cx="240" cy="144"/>
            </a:xfrm>
          </p:grpSpPr>
          <p:sp>
            <p:nvSpPr>
              <p:cNvPr id="363531" name="AutoShape 33">
                <a:hlinkClick r:id="" action="ppaction://hlinkshowjump?jump=nextslide" highlightClick="1"/>
                <a:extLst>
                  <a:ext uri="{FF2B5EF4-FFF2-40B4-BE49-F238E27FC236}">
                    <a16:creationId xmlns:a16="http://schemas.microsoft.com/office/drawing/2014/main" id="{F2DC2CB7-600F-3284-88F0-B500A0D9B1A4}"/>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29410" name="AutoShape 34">
                <a:hlinkClick r:id="" action="ppaction://hlinkshowjump?jump=nextslide"/>
                <a:extLst>
                  <a:ext uri="{FF2B5EF4-FFF2-40B4-BE49-F238E27FC236}">
                    <a16:creationId xmlns:a16="http://schemas.microsoft.com/office/drawing/2014/main" id="{5526F6F7-FEE0-4A90-9D19-7DA5FA66691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3528" name="Group 35">
              <a:extLst>
                <a:ext uri="{FF2B5EF4-FFF2-40B4-BE49-F238E27FC236}">
                  <a16:creationId xmlns:a16="http://schemas.microsoft.com/office/drawing/2014/main" id="{FF07E154-35E2-B6EA-8F7E-1B6423B13F64}"/>
                </a:ext>
              </a:extLst>
            </p:cNvPr>
            <p:cNvGrpSpPr>
              <a:grpSpLocks/>
            </p:cNvGrpSpPr>
            <p:nvPr/>
          </p:nvGrpSpPr>
          <p:grpSpPr bwMode="auto">
            <a:xfrm>
              <a:off x="2736" y="4080"/>
              <a:ext cx="288" cy="144"/>
              <a:chOff x="2400" y="4032"/>
              <a:chExt cx="240" cy="144"/>
            </a:xfrm>
          </p:grpSpPr>
          <p:sp>
            <p:nvSpPr>
              <p:cNvPr id="229412" name="AutoShape 36">
                <a:hlinkClick r:id="" action="ppaction://hlinkshowjump?jump=lastslideviewed" highlightClick="1"/>
                <a:extLst>
                  <a:ext uri="{FF2B5EF4-FFF2-40B4-BE49-F238E27FC236}">
                    <a16:creationId xmlns:a16="http://schemas.microsoft.com/office/drawing/2014/main" id="{9DC9E482-BDBE-9DBB-C652-1258384E2962}"/>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29413" name="AutoShape 37">
                <a:hlinkClick r:id="" action="ppaction://hlinkshowjump?jump=lastslideviewed"/>
                <a:extLst>
                  <a:ext uri="{FF2B5EF4-FFF2-40B4-BE49-F238E27FC236}">
                    <a16:creationId xmlns:a16="http://schemas.microsoft.com/office/drawing/2014/main" id="{4E4EA912-3739-5B6C-7880-9AD27BDDE2B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4545" name="Picture 14">
            <a:extLst>
              <a:ext uri="{FF2B5EF4-FFF2-40B4-BE49-F238E27FC236}">
                <a16:creationId xmlns:a16="http://schemas.microsoft.com/office/drawing/2014/main" id="{FD7B7842-2584-2404-6B27-706D2DE5984A}"/>
              </a:ext>
            </a:extLst>
          </p:cNvPr>
          <p:cNvPicPr>
            <a:picLocks noChangeAspect="1" noChangeArrowheads="1"/>
          </p:cNvPicPr>
          <p:nvPr/>
        </p:nvPicPr>
        <p:blipFill>
          <a:blip r:embed="rId2">
            <a:lum bright="60000" contrast="-6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05158" name="Text Box 6">
            <a:extLst>
              <a:ext uri="{FF2B5EF4-FFF2-40B4-BE49-F238E27FC236}">
                <a16:creationId xmlns:a16="http://schemas.microsoft.com/office/drawing/2014/main" id="{61358304-EF6A-4F60-057D-8E5D0BB11079}"/>
              </a:ext>
            </a:extLst>
          </p:cNvPr>
          <p:cNvSpPr txBox="1">
            <a:spLocks noChangeArrowheads="1"/>
          </p:cNvSpPr>
          <p:nvPr/>
        </p:nvSpPr>
        <p:spPr bwMode="auto">
          <a:xfrm>
            <a:off x="2133600" y="304800"/>
            <a:ext cx="7010400" cy="6142038"/>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In both animals and cell culture, isolated components from Ginger have been shown to have anti-thrombotic, -oxidant, -lipidemic, -emetic and positive inotropic actions.  The relatively well documented anti-emetic/-motion sickness effect in humans is thought to be due to a direct action on gastrointestinal mechanisms rather than involving CNS or vestibular actions.  In a clinical trial (double-blind, randomized, non-placebo controlled) 500 mg of Ginger root compared favorably with other standard anti-motion sickness preparations.  Another double-blind placebo-controlled study suggests that Ginger can significantly lower the incidence of post-operative nausea and vomiting.  The anti-inflammatory effects of Ginger are thought to originate from the actions of gingerols on prostaglandin and leukotriene synthesis.  Other sporadic reports suggest that Ginger increases gastrointestinal tone and peristalsis, stimulates the immune system and inhibits platelet aggregation.</a:t>
            </a: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Orally, Ginger is used for treating and preventing motion sickness, appetite stimulation, colic, dyspepsia, post-surgical nausea, rheumatoid and osteoarthritis, and discontinuing serotonin reuptake inhibitor drug therapy.  Unproven uses in folk medicine include its use as a carminative, expectorant, astringent, cold remedy, and for shortness of breath.  Topically, fresh Ginger extracts have been used to treat thermal burns.</a:t>
            </a:r>
          </a:p>
        </p:txBody>
      </p:sp>
      <p:sp>
        <p:nvSpPr>
          <p:cNvPr id="305159" name="Text Box 7">
            <a:extLst>
              <a:ext uri="{FF2B5EF4-FFF2-40B4-BE49-F238E27FC236}">
                <a16:creationId xmlns:a16="http://schemas.microsoft.com/office/drawing/2014/main" id="{4CFAD4B3-04C2-DEA4-7793-5EC949FE0DE5}"/>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Ginger</a:t>
            </a:r>
          </a:p>
        </p:txBody>
      </p:sp>
      <p:grpSp>
        <p:nvGrpSpPr>
          <p:cNvPr id="364548" name="Group 26">
            <a:extLst>
              <a:ext uri="{FF2B5EF4-FFF2-40B4-BE49-F238E27FC236}">
                <a16:creationId xmlns:a16="http://schemas.microsoft.com/office/drawing/2014/main" id="{B34ADD7A-21CF-22D6-A39B-514AB6AAFC40}"/>
              </a:ext>
            </a:extLst>
          </p:cNvPr>
          <p:cNvGrpSpPr>
            <a:grpSpLocks/>
          </p:cNvGrpSpPr>
          <p:nvPr/>
        </p:nvGrpSpPr>
        <p:grpSpPr bwMode="auto">
          <a:xfrm>
            <a:off x="4191000" y="6477000"/>
            <a:ext cx="1524000" cy="228600"/>
            <a:chOff x="2400" y="4080"/>
            <a:chExt cx="960" cy="144"/>
          </a:xfrm>
        </p:grpSpPr>
        <p:grpSp>
          <p:nvGrpSpPr>
            <p:cNvPr id="364550" name="Group 27">
              <a:extLst>
                <a:ext uri="{FF2B5EF4-FFF2-40B4-BE49-F238E27FC236}">
                  <a16:creationId xmlns:a16="http://schemas.microsoft.com/office/drawing/2014/main" id="{A760054A-2039-81F2-3F90-AD4058DFBF4C}"/>
                </a:ext>
              </a:extLst>
            </p:cNvPr>
            <p:cNvGrpSpPr>
              <a:grpSpLocks/>
            </p:cNvGrpSpPr>
            <p:nvPr/>
          </p:nvGrpSpPr>
          <p:grpSpPr bwMode="auto">
            <a:xfrm>
              <a:off x="2400" y="4080"/>
              <a:ext cx="240" cy="144"/>
              <a:chOff x="2928" y="2688"/>
              <a:chExt cx="240" cy="144"/>
            </a:xfrm>
          </p:grpSpPr>
          <p:sp>
            <p:nvSpPr>
              <p:cNvPr id="364557" name="AutoShape 28">
                <a:hlinkClick r:id="" action="ppaction://hlinkshowjump?jump=previousslide" highlightClick="1"/>
                <a:extLst>
                  <a:ext uri="{FF2B5EF4-FFF2-40B4-BE49-F238E27FC236}">
                    <a16:creationId xmlns:a16="http://schemas.microsoft.com/office/drawing/2014/main" id="{6E401796-7103-A005-C7CE-923A1F2A79C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5181" name="AutoShape 29">
                <a:hlinkClick r:id="" action="ppaction://hlinkshowjump?jump=previousslide"/>
                <a:extLst>
                  <a:ext uri="{FF2B5EF4-FFF2-40B4-BE49-F238E27FC236}">
                    <a16:creationId xmlns:a16="http://schemas.microsoft.com/office/drawing/2014/main" id="{360E6B5F-6EEE-1C15-14A1-9AE6F92749F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4551" name="Group 30">
              <a:extLst>
                <a:ext uri="{FF2B5EF4-FFF2-40B4-BE49-F238E27FC236}">
                  <a16:creationId xmlns:a16="http://schemas.microsoft.com/office/drawing/2014/main" id="{3CF26CA1-0A0B-5A03-D9B5-ABBA04254CAD}"/>
                </a:ext>
              </a:extLst>
            </p:cNvPr>
            <p:cNvGrpSpPr>
              <a:grpSpLocks/>
            </p:cNvGrpSpPr>
            <p:nvPr/>
          </p:nvGrpSpPr>
          <p:grpSpPr bwMode="auto">
            <a:xfrm>
              <a:off x="3120" y="4080"/>
              <a:ext cx="240" cy="144"/>
              <a:chOff x="3552" y="2688"/>
              <a:chExt cx="240" cy="144"/>
            </a:xfrm>
          </p:grpSpPr>
          <p:sp>
            <p:nvSpPr>
              <p:cNvPr id="364555" name="AutoShape 31">
                <a:hlinkClick r:id="" action="ppaction://hlinkshowjump?jump=nextslide" highlightClick="1"/>
                <a:extLst>
                  <a:ext uri="{FF2B5EF4-FFF2-40B4-BE49-F238E27FC236}">
                    <a16:creationId xmlns:a16="http://schemas.microsoft.com/office/drawing/2014/main" id="{AC9BC080-58B6-F526-2C20-1FD6F29471F9}"/>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5184" name="AutoShape 32">
                <a:hlinkClick r:id="" action="ppaction://hlinkshowjump?jump=nextslide"/>
                <a:extLst>
                  <a:ext uri="{FF2B5EF4-FFF2-40B4-BE49-F238E27FC236}">
                    <a16:creationId xmlns:a16="http://schemas.microsoft.com/office/drawing/2014/main" id="{8419BD61-4BCE-0316-82A2-3DCF20D570C9}"/>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4552" name="Group 33">
              <a:extLst>
                <a:ext uri="{FF2B5EF4-FFF2-40B4-BE49-F238E27FC236}">
                  <a16:creationId xmlns:a16="http://schemas.microsoft.com/office/drawing/2014/main" id="{5C4DDB7F-A639-CC5E-8AAE-50CB4E6F95AE}"/>
                </a:ext>
              </a:extLst>
            </p:cNvPr>
            <p:cNvGrpSpPr>
              <a:grpSpLocks/>
            </p:cNvGrpSpPr>
            <p:nvPr/>
          </p:nvGrpSpPr>
          <p:grpSpPr bwMode="auto">
            <a:xfrm>
              <a:off x="2736" y="4080"/>
              <a:ext cx="288" cy="144"/>
              <a:chOff x="2400" y="4032"/>
              <a:chExt cx="240" cy="144"/>
            </a:xfrm>
          </p:grpSpPr>
          <p:sp>
            <p:nvSpPr>
              <p:cNvPr id="305186" name="AutoShape 34">
                <a:hlinkClick r:id="" action="ppaction://hlinkshowjump?jump=lastslideviewed" highlightClick="1"/>
                <a:extLst>
                  <a:ext uri="{FF2B5EF4-FFF2-40B4-BE49-F238E27FC236}">
                    <a16:creationId xmlns:a16="http://schemas.microsoft.com/office/drawing/2014/main" id="{EEBC4188-F330-EA6F-0088-3D7FE35935AE}"/>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5187" name="AutoShape 35">
                <a:hlinkClick r:id="" action="ppaction://hlinkshowjump?jump=lastslideviewed"/>
                <a:extLst>
                  <a:ext uri="{FF2B5EF4-FFF2-40B4-BE49-F238E27FC236}">
                    <a16:creationId xmlns:a16="http://schemas.microsoft.com/office/drawing/2014/main" id="{3C8FD7DF-D6FF-15CF-0190-CED06FB9C86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64549" name="Text Box 36">
            <a:extLst>
              <a:ext uri="{FF2B5EF4-FFF2-40B4-BE49-F238E27FC236}">
                <a16:creationId xmlns:a16="http://schemas.microsoft.com/office/drawing/2014/main" id="{7B1EAE74-D049-247F-294C-9D094A663D92}"/>
              </a:ext>
            </a:extLst>
          </p:cNvPr>
          <p:cNvSpPr txBox="1">
            <a:spLocks noChangeArrowheads="1"/>
          </p:cNvSpPr>
          <p:nvPr/>
        </p:nvSpPr>
        <p:spPr bwMode="auto">
          <a:xfrm>
            <a:off x="7685088" y="6477000"/>
            <a:ext cx="14589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Ginger References</a:t>
            </a:r>
            <a:endParaRPr lang="en-US" altLang="en-US" sz="120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5569" name="Picture 15">
            <a:extLst>
              <a:ext uri="{FF2B5EF4-FFF2-40B4-BE49-F238E27FC236}">
                <a16:creationId xmlns:a16="http://schemas.microsoft.com/office/drawing/2014/main" id="{D4948EC9-2E92-3BC8-EEC4-4FD493AA9844}"/>
              </a:ext>
            </a:extLst>
          </p:cNvPr>
          <p:cNvPicPr>
            <a:picLocks noChangeAspect="1" noChangeArrowheads="1"/>
          </p:cNvPicPr>
          <p:nvPr/>
        </p:nvPicPr>
        <p:blipFill>
          <a:blip r:embed="rId2">
            <a:lum bright="60000" contrast="-6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06182" name="Text Box 6">
            <a:extLst>
              <a:ext uri="{FF2B5EF4-FFF2-40B4-BE49-F238E27FC236}">
                <a16:creationId xmlns:a16="http://schemas.microsoft.com/office/drawing/2014/main" id="{1A08E637-706D-C785-D586-7FD16BD3E1F4}"/>
              </a:ext>
            </a:extLst>
          </p:cNvPr>
          <p:cNvSpPr txBox="1">
            <a:spLocks noChangeArrowheads="1"/>
          </p:cNvSpPr>
          <p:nvPr/>
        </p:nvSpPr>
        <p:spPr bwMode="auto">
          <a:xfrm>
            <a:off x="2133600" y="762000"/>
            <a:ext cx="7010400" cy="3314700"/>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In doses found in food and recommended medicinal treatments Ginger is well tolerated.  Theoretically, Ginger can interfere with blood pressure and glucose control, cardiac drug, anti-coagulant, barbiturate and acid-inhibiting therapy.  Overdoses can lead to arrhythmias and CNS disturbances.  Sensitive individuals may get dermatitis.</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recommended oral dose of dried root is 0.25 to 1.0 grams three times daily.  Ginger is available in chewable tablets, 1:1 fluid extracts, 100% oil and in tea bags.  The maximal dose should not exceed 4 grams a day.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p:txBody>
      </p:sp>
      <p:sp>
        <p:nvSpPr>
          <p:cNvPr id="306184" name="Text Box 8">
            <a:extLst>
              <a:ext uri="{FF2B5EF4-FFF2-40B4-BE49-F238E27FC236}">
                <a16:creationId xmlns:a16="http://schemas.microsoft.com/office/drawing/2014/main" id="{9C72EDC7-00CD-CED6-80E7-6D39EA24E0D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Ginger</a:t>
            </a:r>
          </a:p>
        </p:txBody>
      </p:sp>
      <p:grpSp>
        <p:nvGrpSpPr>
          <p:cNvPr id="365572" name="Group 27">
            <a:extLst>
              <a:ext uri="{FF2B5EF4-FFF2-40B4-BE49-F238E27FC236}">
                <a16:creationId xmlns:a16="http://schemas.microsoft.com/office/drawing/2014/main" id="{A687F2B6-6C4B-80C9-2B17-A8CB7FA3FA9B}"/>
              </a:ext>
            </a:extLst>
          </p:cNvPr>
          <p:cNvGrpSpPr>
            <a:grpSpLocks/>
          </p:cNvGrpSpPr>
          <p:nvPr/>
        </p:nvGrpSpPr>
        <p:grpSpPr bwMode="auto">
          <a:xfrm>
            <a:off x="4191000" y="6477000"/>
            <a:ext cx="1524000" cy="228600"/>
            <a:chOff x="2400" y="4080"/>
            <a:chExt cx="960" cy="144"/>
          </a:xfrm>
        </p:grpSpPr>
        <p:grpSp>
          <p:nvGrpSpPr>
            <p:cNvPr id="365574" name="Group 28">
              <a:extLst>
                <a:ext uri="{FF2B5EF4-FFF2-40B4-BE49-F238E27FC236}">
                  <a16:creationId xmlns:a16="http://schemas.microsoft.com/office/drawing/2014/main" id="{892DADE7-5BB3-AD32-16E4-7A8A9BAC62E4}"/>
                </a:ext>
              </a:extLst>
            </p:cNvPr>
            <p:cNvGrpSpPr>
              <a:grpSpLocks/>
            </p:cNvGrpSpPr>
            <p:nvPr/>
          </p:nvGrpSpPr>
          <p:grpSpPr bwMode="auto">
            <a:xfrm>
              <a:off x="2400" y="4080"/>
              <a:ext cx="240" cy="144"/>
              <a:chOff x="2928" y="2688"/>
              <a:chExt cx="240" cy="144"/>
            </a:xfrm>
          </p:grpSpPr>
          <p:sp>
            <p:nvSpPr>
              <p:cNvPr id="365581" name="AutoShape 29">
                <a:hlinkClick r:id="" action="ppaction://hlinkshowjump?jump=previousslide" highlightClick="1"/>
                <a:extLst>
                  <a:ext uri="{FF2B5EF4-FFF2-40B4-BE49-F238E27FC236}">
                    <a16:creationId xmlns:a16="http://schemas.microsoft.com/office/drawing/2014/main" id="{0572A3BE-11F3-0E4D-673E-C5D4BA182BB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6206" name="AutoShape 30">
                <a:hlinkClick r:id="" action="ppaction://hlinkshowjump?jump=previousslide"/>
                <a:extLst>
                  <a:ext uri="{FF2B5EF4-FFF2-40B4-BE49-F238E27FC236}">
                    <a16:creationId xmlns:a16="http://schemas.microsoft.com/office/drawing/2014/main" id="{15DED2B4-60DA-F59C-5339-B58F1D27B676}"/>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5575" name="Group 31">
              <a:extLst>
                <a:ext uri="{FF2B5EF4-FFF2-40B4-BE49-F238E27FC236}">
                  <a16:creationId xmlns:a16="http://schemas.microsoft.com/office/drawing/2014/main" id="{388D8142-65FF-5F1E-3654-1E52FF3AF960}"/>
                </a:ext>
              </a:extLst>
            </p:cNvPr>
            <p:cNvGrpSpPr>
              <a:grpSpLocks/>
            </p:cNvGrpSpPr>
            <p:nvPr/>
          </p:nvGrpSpPr>
          <p:grpSpPr bwMode="auto">
            <a:xfrm>
              <a:off x="3120" y="4080"/>
              <a:ext cx="240" cy="144"/>
              <a:chOff x="3552" y="2688"/>
              <a:chExt cx="240" cy="144"/>
            </a:xfrm>
          </p:grpSpPr>
          <p:sp>
            <p:nvSpPr>
              <p:cNvPr id="365579" name="AutoShape 32">
                <a:hlinkClick r:id="" action="ppaction://hlinkshowjump?jump=nextslide" highlightClick="1"/>
                <a:extLst>
                  <a:ext uri="{FF2B5EF4-FFF2-40B4-BE49-F238E27FC236}">
                    <a16:creationId xmlns:a16="http://schemas.microsoft.com/office/drawing/2014/main" id="{57BBC07B-5F81-8BE3-DD26-FF4247BD7690}"/>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6209" name="AutoShape 33">
                <a:hlinkClick r:id="rId3" action="ppaction://hlinksldjump"/>
                <a:extLst>
                  <a:ext uri="{FF2B5EF4-FFF2-40B4-BE49-F238E27FC236}">
                    <a16:creationId xmlns:a16="http://schemas.microsoft.com/office/drawing/2014/main" id="{C6F9CB9C-302B-1EE4-F6CC-C4C027993E83}"/>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5576" name="Group 34">
              <a:extLst>
                <a:ext uri="{FF2B5EF4-FFF2-40B4-BE49-F238E27FC236}">
                  <a16:creationId xmlns:a16="http://schemas.microsoft.com/office/drawing/2014/main" id="{C8033337-668C-9305-503C-4C68301CFFF0}"/>
                </a:ext>
              </a:extLst>
            </p:cNvPr>
            <p:cNvGrpSpPr>
              <a:grpSpLocks/>
            </p:cNvGrpSpPr>
            <p:nvPr/>
          </p:nvGrpSpPr>
          <p:grpSpPr bwMode="auto">
            <a:xfrm>
              <a:off x="2736" y="4080"/>
              <a:ext cx="288" cy="144"/>
              <a:chOff x="2400" y="4032"/>
              <a:chExt cx="240" cy="144"/>
            </a:xfrm>
          </p:grpSpPr>
          <p:sp>
            <p:nvSpPr>
              <p:cNvPr id="306211" name="AutoShape 35">
                <a:hlinkClick r:id="" action="ppaction://hlinkshowjump?jump=lastslideviewed" highlightClick="1"/>
                <a:extLst>
                  <a:ext uri="{FF2B5EF4-FFF2-40B4-BE49-F238E27FC236}">
                    <a16:creationId xmlns:a16="http://schemas.microsoft.com/office/drawing/2014/main" id="{BD26EAD5-1F58-71EB-6C05-739F36C1EDA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6212" name="AutoShape 36">
                <a:hlinkClick r:id="" action="ppaction://hlinkshowjump?jump=lastslideviewed"/>
                <a:extLst>
                  <a:ext uri="{FF2B5EF4-FFF2-40B4-BE49-F238E27FC236}">
                    <a16:creationId xmlns:a16="http://schemas.microsoft.com/office/drawing/2014/main" id="{DD14D1A1-A4C4-1F36-2572-B895159D78D1}"/>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65573" name="Text Box 37">
            <a:extLst>
              <a:ext uri="{FF2B5EF4-FFF2-40B4-BE49-F238E27FC236}">
                <a16:creationId xmlns:a16="http://schemas.microsoft.com/office/drawing/2014/main" id="{74F6E1F6-55A1-8316-3EAA-F9D54FB0FB97}"/>
              </a:ext>
            </a:extLst>
          </p:cNvPr>
          <p:cNvSpPr txBox="1">
            <a:spLocks noChangeArrowheads="1"/>
          </p:cNvSpPr>
          <p:nvPr/>
        </p:nvSpPr>
        <p:spPr bwMode="auto">
          <a:xfrm>
            <a:off x="7685088" y="6477000"/>
            <a:ext cx="14589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Ginger References</a:t>
            </a:r>
            <a:endParaRPr lang="en-US" altLang="en-US" sz="120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a:extLst>
              <a:ext uri="{FF2B5EF4-FFF2-40B4-BE49-F238E27FC236}">
                <a16:creationId xmlns:a16="http://schemas.microsoft.com/office/drawing/2014/main" id="{436F30A7-957D-1A2A-86E4-5CAE055B380B}"/>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66594" name="Picture 23">
            <a:extLst>
              <a:ext uri="{FF2B5EF4-FFF2-40B4-BE49-F238E27FC236}">
                <a16:creationId xmlns:a16="http://schemas.microsoft.com/office/drawing/2014/main" id="{6DD33906-3FE7-3E10-E260-03BFB7ACB3AB}"/>
              </a:ext>
            </a:extLst>
          </p:cNvPr>
          <p:cNvPicPr>
            <a:picLocks noChangeAspect="1" noChangeArrowheads="1"/>
          </p:cNvPicPr>
          <p:nvPr/>
        </p:nvPicPr>
        <p:blipFill>
          <a:blip r:embed="rId2">
            <a:lum bright="60000" contrast="-60000"/>
            <a:extLst>
              <a:ext uri="{28A0092B-C50C-407E-A947-70E740481C1C}">
                <a14:useLocalDpi xmlns:a14="http://schemas.microsoft.com/office/drawing/2010/main" val="0"/>
              </a:ext>
            </a:extLst>
          </a:blip>
          <a:srcRect/>
          <a:stretch>
            <a:fillRect/>
          </a:stretch>
        </p:blipFill>
        <p:spPr bwMode="auto">
          <a:xfrm>
            <a:off x="152400" y="0"/>
            <a:ext cx="89916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66595" name="Picture 6">
            <a:extLst>
              <a:ext uri="{FF2B5EF4-FFF2-40B4-BE49-F238E27FC236}">
                <a16:creationId xmlns:a16="http://schemas.microsoft.com/office/drawing/2014/main" id="{D3DBC57F-EC74-9688-2EC2-67746E562F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228600"/>
            <a:ext cx="17780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6596" name="Picture 7">
            <a:extLst>
              <a:ext uri="{FF2B5EF4-FFF2-40B4-BE49-F238E27FC236}">
                <a16:creationId xmlns:a16="http://schemas.microsoft.com/office/drawing/2014/main" id="{F4149CBF-B37B-6DE0-67B6-1E37B09841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2895600"/>
            <a:ext cx="3810000" cy="345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6597" name="Picture 8">
            <a:extLst>
              <a:ext uri="{FF2B5EF4-FFF2-40B4-BE49-F238E27FC236}">
                <a16:creationId xmlns:a16="http://schemas.microsoft.com/office/drawing/2014/main" id="{04385C25-B35A-81AC-CDAB-B25429E8FF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3886200"/>
            <a:ext cx="3962400" cy="269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6598" name="Picture 9">
            <a:extLst>
              <a:ext uri="{FF2B5EF4-FFF2-40B4-BE49-F238E27FC236}">
                <a16:creationId xmlns:a16="http://schemas.microsoft.com/office/drawing/2014/main" id="{BA13F99F-08AB-D224-0DED-E7815DE76F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228600"/>
            <a:ext cx="272573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6599" name="Picture 11">
            <a:extLst>
              <a:ext uri="{FF2B5EF4-FFF2-40B4-BE49-F238E27FC236}">
                <a16:creationId xmlns:a16="http://schemas.microsoft.com/office/drawing/2014/main" id="{24B90F96-F0C6-6F89-40E0-8B51622C174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 y="762000"/>
            <a:ext cx="1697038"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4509" name="Text Box 13">
            <a:extLst>
              <a:ext uri="{FF2B5EF4-FFF2-40B4-BE49-F238E27FC236}">
                <a16:creationId xmlns:a16="http://schemas.microsoft.com/office/drawing/2014/main" id="{73B3FCF4-FAFC-CABB-7780-62BDB9CCB558}"/>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Ginger</a:t>
            </a:r>
          </a:p>
        </p:txBody>
      </p:sp>
      <p:grpSp>
        <p:nvGrpSpPr>
          <p:cNvPr id="366601" name="Group 27">
            <a:extLst>
              <a:ext uri="{FF2B5EF4-FFF2-40B4-BE49-F238E27FC236}">
                <a16:creationId xmlns:a16="http://schemas.microsoft.com/office/drawing/2014/main" id="{8E787FCD-543C-26E3-C27C-691D5183F96A}"/>
              </a:ext>
            </a:extLst>
          </p:cNvPr>
          <p:cNvGrpSpPr>
            <a:grpSpLocks/>
          </p:cNvGrpSpPr>
          <p:nvPr/>
        </p:nvGrpSpPr>
        <p:grpSpPr bwMode="auto">
          <a:xfrm>
            <a:off x="4343400" y="6477000"/>
            <a:ext cx="457200" cy="228600"/>
            <a:chOff x="2400" y="4032"/>
            <a:chExt cx="240" cy="144"/>
          </a:xfrm>
        </p:grpSpPr>
        <p:sp>
          <p:nvSpPr>
            <p:cNvPr id="234524" name="AutoShape 28">
              <a:hlinkClick r:id="" action="ppaction://hlinkshowjump?jump=lastslideviewed" highlightClick="1"/>
              <a:extLst>
                <a:ext uri="{FF2B5EF4-FFF2-40B4-BE49-F238E27FC236}">
                  <a16:creationId xmlns:a16="http://schemas.microsoft.com/office/drawing/2014/main" id="{2D768684-13FC-5CDE-2C5D-2EEB4315EE1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4525" name="AutoShape 29">
              <a:hlinkClick r:id="" action="ppaction://hlinkshowjump?jump=lastslideviewed"/>
              <a:extLst>
                <a:ext uri="{FF2B5EF4-FFF2-40B4-BE49-F238E27FC236}">
                  <a16:creationId xmlns:a16="http://schemas.microsoft.com/office/drawing/2014/main" id="{57CFD36B-1F39-5977-F560-D44FDE0B60C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6602" name="Group 30">
            <a:extLst>
              <a:ext uri="{FF2B5EF4-FFF2-40B4-BE49-F238E27FC236}">
                <a16:creationId xmlns:a16="http://schemas.microsoft.com/office/drawing/2014/main" id="{972F213E-CB1B-0164-452A-20052C4E96DA}"/>
              </a:ext>
            </a:extLst>
          </p:cNvPr>
          <p:cNvGrpSpPr>
            <a:grpSpLocks/>
          </p:cNvGrpSpPr>
          <p:nvPr/>
        </p:nvGrpSpPr>
        <p:grpSpPr bwMode="auto">
          <a:xfrm>
            <a:off x="-76200" y="0"/>
            <a:ext cx="2362200" cy="641350"/>
            <a:chOff x="96" y="76"/>
            <a:chExt cx="1488" cy="404"/>
          </a:xfrm>
        </p:grpSpPr>
        <p:sp>
          <p:nvSpPr>
            <p:cNvPr id="366603" name="Text Box 31">
              <a:extLst>
                <a:ext uri="{FF2B5EF4-FFF2-40B4-BE49-F238E27FC236}">
                  <a16:creationId xmlns:a16="http://schemas.microsoft.com/office/drawing/2014/main" id="{93AD8AA8-697A-1C4B-295F-846AFBCF0AC8}"/>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34528" name="Text Box 32">
              <a:extLst>
                <a:ext uri="{FF2B5EF4-FFF2-40B4-BE49-F238E27FC236}">
                  <a16:creationId xmlns:a16="http://schemas.microsoft.com/office/drawing/2014/main" id="{45A2DD62-45FD-3A89-13AC-AAE1984E867C}"/>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a:extLst>
              <a:ext uri="{FF2B5EF4-FFF2-40B4-BE49-F238E27FC236}">
                <a16:creationId xmlns:a16="http://schemas.microsoft.com/office/drawing/2014/main" id="{4749A0AF-4589-5626-012C-63D912EC9700}"/>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67618" name="Picture 7">
            <a:extLst>
              <a:ext uri="{FF2B5EF4-FFF2-40B4-BE49-F238E27FC236}">
                <a16:creationId xmlns:a16="http://schemas.microsoft.com/office/drawing/2014/main" id="{F2178401-AFDC-72E3-C30D-5DFEAD6FAA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962400"/>
            <a:ext cx="3429000" cy="1397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67619" name="Picture 29">
            <a:extLst>
              <a:ext uri="{FF2B5EF4-FFF2-40B4-BE49-F238E27FC236}">
                <a16:creationId xmlns:a16="http://schemas.microsoft.com/office/drawing/2014/main" id="{AC8D2086-FD64-3E12-302B-EC7E60680915}"/>
              </a:ext>
            </a:extLst>
          </p:cNvPr>
          <p:cNvPicPr>
            <a:picLocks noChangeAspect="1" noChangeArrowheads="1"/>
          </p:cNvPicPr>
          <p:nvPr/>
        </p:nvPicPr>
        <p:blipFill>
          <a:blip r:embed="rId3">
            <a:lum bright="60000" contrast="-60000"/>
            <a:extLst>
              <a:ext uri="{28A0092B-C50C-407E-A947-70E740481C1C}">
                <a14:useLocalDpi xmlns:a14="http://schemas.microsoft.com/office/drawing/2010/main" val="0"/>
              </a:ext>
            </a:extLst>
          </a:blip>
          <a:srcRect/>
          <a:stretch>
            <a:fillRect/>
          </a:stretch>
        </p:blipFill>
        <p:spPr bwMode="auto">
          <a:xfrm>
            <a:off x="152400" y="0"/>
            <a:ext cx="89916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67620" name="Picture 5">
            <a:extLst>
              <a:ext uri="{FF2B5EF4-FFF2-40B4-BE49-F238E27FC236}">
                <a16:creationId xmlns:a16="http://schemas.microsoft.com/office/drawing/2014/main" id="{E80B0D8C-7B40-1EC3-3DF6-D0E104D71E12}"/>
              </a:ext>
            </a:extLst>
          </p:cNvPr>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1652588" y="2286000"/>
            <a:ext cx="1395412" cy="144780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7621" name="Text Box 6">
            <a:extLst>
              <a:ext uri="{FF2B5EF4-FFF2-40B4-BE49-F238E27FC236}">
                <a16:creationId xmlns:a16="http://schemas.microsoft.com/office/drawing/2014/main" id="{6FFB102C-6E52-B67C-5F5A-018D4278F28B}"/>
              </a:ext>
            </a:extLst>
          </p:cNvPr>
          <p:cNvSpPr txBox="1">
            <a:spLocks noChangeArrowheads="1"/>
          </p:cNvSpPr>
          <p:nvPr/>
        </p:nvSpPr>
        <p:spPr bwMode="auto">
          <a:xfrm>
            <a:off x="1066800" y="1828800"/>
            <a:ext cx="274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Zingiberene</a:t>
            </a:r>
          </a:p>
        </p:txBody>
      </p:sp>
      <p:sp>
        <p:nvSpPr>
          <p:cNvPr id="367622" name="Text Box 8">
            <a:extLst>
              <a:ext uri="{FF2B5EF4-FFF2-40B4-BE49-F238E27FC236}">
                <a16:creationId xmlns:a16="http://schemas.microsoft.com/office/drawing/2014/main" id="{D70529B5-AD9D-10BD-77E3-969035FF6216}"/>
              </a:ext>
            </a:extLst>
          </p:cNvPr>
          <p:cNvSpPr txBox="1">
            <a:spLocks noChangeArrowheads="1"/>
          </p:cNvSpPr>
          <p:nvPr/>
        </p:nvSpPr>
        <p:spPr bwMode="auto">
          <a:xfrm>
            <a:off x="1066800" y="4038600"/>
            <a:ext cx="274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Bisabolene</a:t>
            </a:r>
          </a:p>
        </p:txBody>
      </p:sp>
      <p:pic>
        <p:nvPicPr>
          <p:cNvPr id="367623" name="Picture 9">
            <a:extLst>
              <a:ext uri="{FF2B5EF4-FFF2-40B4-BE49-F238E27FC236}">
                <a16:creationId xmlns:a16="http://schemas.microsoft.com/office/drawing/2014/main" id="{0B925332-648A-4AF9-62CC-62C83B77E8F8}"/>
              </a:ext>
            </a:extLst>
          </p:cNvPr>
          <p:cNvPicPr>
            <a:picLocks noChangeAspect="1" noChangeArrowheads="1"/>
          </p:cNvPicPr>
          <p:nvPr/>
        </p:nvPicPr>
        <p:blipFill>
          <a:blip r:embed="rId5">
            <a:lum bright="-100000"/>
            <a:extLst>
              <a:ext uri="{28A0092B-C50C-407E-A947-70E740481C1C}">
                <a14:useLocalDpi xmlns:a14="http://schemas.microsoft.com/office/drawing/2010/main" val="0"/>
              </a:ext>
            </a:extLst>
          </a:blip>
          <a:srcRect/>
          <a:stretch>
            <a:fillRect/>
          </a:stretch>
        </p:blipFill>
        <p:spPr bwMode="auto">
          <a:xfrm>
            <a:off x="5410200" y="2133600"/>
            <a:ext cx="2857500" cy="92392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7624" name="Text Box 10">
            <a:extLst>
              <a:ext uri="{FF2B5EF4-FFF2-40B4-BE49-F238E27FC236}">
                <a16:creationId xmlns:a16="http://schemas.microsoft.com/office/drawing/2014/main" id="{3E3637FE-337B-C265-0897-B01672EA16F8}"/>
              </a:ext>
            </a:extLst>
          </p:cNvPr>
          <p:cNvSpPr txBox="1">
            <a:spLocks noChangeArrowheads="1"/>
          </p:cNvSpPr>
          <p:nvPr/>
        </p:nvSpPr>
        <p:spPr bwMode="auto">
          <a:xfrm>
            <a:off x="4419600" y="1447800"/>
            <a:ext cx="457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Gingerol</a:t>
            </a:r>
          </a:p>
        </p:txBody>
      </p:sp>
      <p:pic>
        <p:nvPicPr>
          <p:cNvPr id="367625" name="Picture 11">
            <a:extLst>
              <a:ext uri="{FF2B5EF4-FFF2-40B4-BE49-F238E27FC236}">
                <a16:creationId xmlns:a16="http://schemas.microsoft.com/office/drawing/2014/main" id="{A83553D3-9A5A-B496-4AD2-E2357E843B3C}"/>
              </a:ext>
            </a:extLst>
          </p:cNvPr>
          <p:cNvPicPr>
            <a:picLocks noChangeAspect="1" noChangeArrowheads="1"/>
          </p:cNvPicPr>
          <p:nvPr/>
        </p:nvPicPr>
        <p:blipFill>
          <a:blip r:embed="rId6">
            <a:lum bright="-100000"/>
            <a:extLst>
              <a:ext uri="{28A0092B-C50C-407E-A947-70E740481C1C}">
                <a14:useLocalDpi xmlns:a14="http://schemas.microsoft.com/office/drawing/2010/main" val="0"/>
              </a:ext>
            </a:extLst>
          </a:blip>
          <a:srcRect/>
          <a:stretch>
            <a:fillRect/>
          </a:stretch>
        </p:blipFill>
        <p:spPr bwMode="auto">
          <a:xfrm>
            <a:off x="5029200" y="4343400"/>
            <a:ext cx="3352800" cy="896938"/>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7626" name="Text Box 12">
            <a:extLst>
              <a:ext uri="{FF2B5EF4-FFF2-40B4-BE49-F238E27FC236}">
                <a16:creationId xmlns:a16="http://schemas.microsoft.com/office/drawing/2014/main" id="{79295EA3-B284-AFFF-04B2-D12DA68B10F4}"/>
              </a:ext>
            </a:extLst>
          </p:cNvPr>
          <p:cNvSpPr txBox="1">
            <a:spLocks noChangeArrowheads="1"/>
          </p:cNvSpPr>
          <p:nvPr/>
        </p:nvSpPr>
        <p:spPr bwMode="auto">
          <a:xfrm>
            <a:off x="4419600" y="3733800"/>
            <a:ext cx="457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Shogaol</a:t>
            </a:r>
          </a:p>
        </p:txBody>
      </p:sp>
      <p:sp>
        <p:nvSpPr>
          <p:cNvPr id="367627" name="Text Box 16">
            <a:extLst>
              <a:ext uri="{FF2B5EF4-FFF2-40B4-BE49-F238E27FC236}">
                <a16:creationId xmlns:a16="http://schemas.microsoft.com/office/drawing/2014/main" id="{56CB87B1-01CE-6D32-5584-3B128AEED318}"/>
              </a:ext>
            </a:extLst>
          </p:cNvPr>
          <p:cNvSpPr txBox="1">
            <a:spLocks noChangeArrowheads="1"/>
          </p:cNvSpPr>
          <p:nvPr/>
        </p:nvSpPr>
        <p:spPr bwMode="auto">
          <a:xfrm>
            <a:off x="152400" y="577850"/>
            <a:ext cx="4572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Sesquiterpene</a:t>
            </a:r>
          </a:p>
          <a:p>
            <a:pPr algn="ctr" eaLnBrk="1" hangingPunct="1">
              <a:spcBef>
                <a:spcPct val="0"/>
              </a:spcBef>
              <a:buFontTx/>
              <a:buNone/>
            </a:pPr>
            <a:r>
              <a:rPr lang="en-US" altLang="en-US" b="1"/>
              <a:t>Hydrocarbons</a:t>
            </a:r>
          </a:p>
        </p:txBody>
      </p:sp>
      <p:sp>
        <p:nvSpPr>
          <p:cNvPr id="367628" name="Text Box 17">
            <a:extLst>
              <a:ext uri="{FF2B5EF4-FFF2-40B4-BE49-F238E27FC236}">
                <a16:creationId xmlns:a16="http://schemas.microsoft.com/office/drawing/2014/main" id="{39EF25BB-35DE-4E6A-45D2-F40755F46FF5}"/>
              </a:ext>
            </a:extLst>
          </p:cNvPr>
          <p:cNvSpPr txBox="1">
            <a:spLocks noChangeArrowheads="1"/>
          </p:cNvSpPr>
          <p:nvPr/>
        </p:nvSpPr>
        <p:spPr bwMode="auto">
          <a:xfrm>
            <a:off x="4419600" y="623888"/>
            <a:ext cx="4572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Aryl Alkanes</a:t>
            </a:r>
          </a:p>
        </p:txBody>
      </p:sp>
      <p:sp>
        <p:nvSpPr>
          <p:cNvPr id="235539" name="Text Box 19">
            <a:extLst>
              <a:ext uri="{FF2B5EF4-FFF2-40B4-BE49-F238E27FC236}">
                <a16:creationId xmlns:a16="http://schemas.microsoft.com/office/drawing/2014/main" id="{73A6F0EB-299C-CFA2-591C-AA4D2B2AE534}"/>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Ginger</a:t>
            </a:r>
          </a:p>
        </p:txBody>
      </p:sp>
      <p:pic>
        <p:nvPicPr>
          <p:cNvPr id="367630" name="Picture 34">
            <a:extLst>
              <a:ext uri="{FF2B5EF4-FFF2-40B4-BE49-F238E27FC236}">
                <a16:creationId xmlns:a16="http://schemas.microsoft.com/office/drawing/2014/main" id="{993F03C2-B69A-D94B-78FB-42D9B8785B3D}"/>
              </a:ext>
            </a:extLst>
          </p:cNvPr>
          <p:cNvPicPr>
            <a:picLocks noChangeAspect="1" noChangeArrowheads="1"/>
          </p:cNvPicPr>
          <p:nvPr/>
        </p:nvPicPr>
        <p:blipFill>
          <a:blip r:embed="rId2">
            <a:lum bright="-100000"/>
            <a:extLst>
              <a:ext uri="{28A0092B-C50C-407E-A947-70E740481C1C}">
                <a14:useLocalDpi xmlns:a14="http://schemas.microsoft.com/office/drawing/2010/main" val="0"/>
              </a:ext>
            </a:extLst>
          </a:blip>
          <a:srcRect/>
          <a:stretch>
            <a:fillRect/>
          </a:stretch>
        </p:blipFill>
        <p:spPr bwMode="auto">
          <a:xfrm>
            <a:off x="1219200" y="4767263"/>
            <a:ext cx="2514600" cy="1023937"/>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7631" name="Group 35">
            <a:extLst>
              <a:ext uri="{FF2B5EF4-FFF2-40B4-BE49-F238E27FC236}">
                <a16:creationId xmlns:a16="http://schemas.microsoft.com/office/drawing/2014/main" id="{00CF4D1E-8DC9-08DF-7B05-FC18041F10BC}"/>
              </a:ext>
            </a:extLst>
          </p:cNvPr>
          <p:cNvGrpSpPr>
            <a:grpSpLocks/>
          </p:cNvGrpSpPr>
          <p:nvPr/>
        </p:nvGrpSpPr>
        <p:grpSpPr bwMode="auto">
          <a:xfrm>
            <a:off x="4343400" y="6477000"/>
            <a:ext cx="457200" cy="228600"/>
            <a:chOff x="2400" y="4032"/>
            <a:chExt cx="240" cy="144"/>
          </a:xfrm>
        </p:grpSpPr>
        <p:sp>
          <p:nvSpPr>
            <p:cNvPr id="235556" name="AutoShape 36">
              <a:hlinkClick r:id="" action="ppaction://hlinkshowjump?jump=lastslideviewed" highlightClick="1"/>
              <a:extLst>
                <a:ext uri="{FF2B5EF4-FFF2-40B4-BE49-F238E27FC236}">
                  <a16:creationId xmlns:a16="http://schemas.microsoft.com/office/drawing/2014/main" id="{A569FEBB-983F-59A8-55FC-B89A3AD12FB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5557" name="AutoShape 37">
              <a:hlinkClick r:id="" action="ppaction://hlinkshowjump?jump=lastslideviewed"/>
              <a:extLst>
                <a:ext uri="{FF2B5EF4-FFF2-40B4-BE49-F238E27FC236}">
                  <a16:creationId xmlns:a16="http://schemas.microsoft.com/office/drawing/2014/main" id="{B142A579-67E2-54D5-D4AB-9AA9CB2061F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7632" name="Group 41">
            <a:extLst>
              <a:ext uri="{FF2B5EF4-FFF2-40B4-BE49-F238E27FC236}">
                <a16:creationId xmlns:a16="http://schemas.microsoft.com/office/drawing/2014/main" id="{ECB01F3D-1A05-9B5D-1DC2-6B29A8F15D56}"/>
              </a:ext>
            </a:extLst>
          </p:cNvPr>
          <p:cNvGrpSpPr>
            <a:grpSpLocks/>
          </p:cNvGrpSpPr>
          <p:nvPr/>
        </p:nvGrpSpPr>
        <p:grpSpPr bwMode="auto">
          <a:xfrm>
            <a:off x="-76200" y="0"/>
            <a:ext cx="2362200" cy="641350"/>
            <a:chOff x="96" y="76"/>
            <a:chExt cx="1488" cy="404"/>
          </a:xfrm>
        </p:grpSpPr>
        <p:sp>
          <p:nvSpPr>
            <p:cNvPr id="367633" name="Text Box 42">
              <a:extLst>
                <a:ext uri="{FF2B5EF4-FFF2-40B4-BE49-F238E27FC236}">
                  <a16:creationId xmlns:a16="http://schemas.microsoft.com/office/drawing/2014/main" id="{463DF1A0-6C8D-A5A2-BDD3-75D9295D9F2C}"/>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35563" name="Text Box 43">
              <a:extLst>
                <a:ext uri="{FF2B5EF4-FFF2-40B4-BE49-F238E27FC236}">
                  <a16:creationId xmlns:a16="http://schemas.microsoft.com/office/drawing/2014/main" id="{2AFB2AAF-3931-117F-67CF-32290BAAF7B7}"/>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a:extLst>
              <a:ext uri="{FF2B5EF4-FFF2-40B4-BE49-F238E27FC236}">
                <a16:creationId xmlns:a16="http://schemas.microsoft.com/office/drawing/2014/main" id="{6634950E-1E8A-226B-D97D-77647F301A7C}"/>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68642" name="Picture 18">
            <a:extLst>
              <a:ext uri="{FF2B5EF4-FFF2-40B4-BE49-F238E27FC236}">
                <a16:creationId xmlns:a16="http://schemas.microsoft.com/office/drawing/2014/main" id="{36FEF2E2-A12F-FB21-7756-808209EF0137}"/>
              </a:ext>
            </a:extLst>
          </p:cNvPr>
          <p:cNvPicPr>
            <a:picLocks noChangeAspect="1" noChangeArrowheads="1"/>
          </p:cNvPicPr>
          <p:nvPr/>
        </p:nvPicPr>
        <p:blipFill>
          <a:blip r:embed="rId2">
            <a:lum bright="60000" contrast="-60000"/>
            <a:extLst>
              <a:ext uri="{28A0092B-C50C-407E-A947-70E740481C1C}">
                <a14:useLocalDpi xmlns:a14="http://schemas.microsoft.com/office/drawing/2010/main" val="0"/>
              </a:ext>
            </a:extLst>
          </a:blip>
          <a:srcRect/>
          <a:stretch>
            <a:fillRect/>
          </a:stretch>
        </p:blipFill>
        <p:spPr bwMode="auto">
          <a:xfrm>
            <a:off x="152400" y="0"/>
            <a:ext cx="89916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68643" name="Rectangle 6">
            <a:extLst>
              <a:ext uri="{FF2B5EF4-FFF2-40B4-BE49-F238E27FC236}">
                <a16:creationId xmlns:a16="http://schemas.microsoft.com/office/drawing/2014/main" id="{7B96315B-1091-D77B-D9B5-CBD4EA9A70F3}"/>
              </a:ext>
            </a:extLst>
          </p:cNvPr>
          <p:cNvSpPr>
            <a:spLocks noChangeArrowheads="1"/>
          </p:cNvSpPr>
          <p:nvPr/>
        </p:nvSpPr>
        <p:spPr bwMode="auto">
          <a:xfrm>
            <a:off x="457200" y="1295400"/>
            <a:ext cx="8305800" cy="267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Kiuchi F, et al.  Inhibition of prostaglandin and leukotriene biosynthesis by gingerols and diarylheptanoids.  Chem Pharm Bull 1992; 40:387-391.</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Phillips S, et al.  </a:t>
            </a:r>
            <a:r>
              <a:rPr lang="en-US" altLang="en-US" sz="2000" i="1">
                <a:solidFill>
                  <a:srgbClr val="000000"/>
                </a:solidFill>
                <a:cs typeface="Times New Roman" panose="02020603050405020304" pitchFamily="18" charset="0"/>
              </a:rPr>
              <a:t>Zingiber officinale</a:t>
            </a:r>
            <a:r>
              <a:rPr lang="en-US" altLang="en-US" sz="2000">
                <a:solidFill>
                  <a:srgbClr val="000000"/>
                </a:solidFill>
                <a:cs typeface="Times New Roman" panose="02020603050405020304" pitchFamily="18" charset="0"/>
              </a:rPr>
              <a:t> (ginger) - an antiemetic for day case surgery.  Anesthesia 1993; 48:715-717.</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Schmid R, et al.  Comparison of seven commonly used agents for the prophylaxis of seasickness.  J Trav Med 1994; 1:203-206.</a:t>
            </a:r>
          </a:p>
        </p:txBody>
      </p:sp>
      <p:sp>
        <p:nvSpPr>
          <p:cNvPr id="236552" name="Text Box 8">
            <a:extLst>
              <a:ext uri="{FF2B5EF4-FFF2-40B4-BE49-F238E27FC236}">
                <a16:creationId xmlns:a16="http://schemas.microsoft.com/office/drawing/2014/main" id="{B36D72CE-7097-5312-7071-CC3449B99261}"/>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Ginger</a:t>
            </a:r>
          </a:p>
        </p:txBody>
      </p:sp>
      <p:sp>
        <p:nvSpPr>
          <p:cNvPr id="368645" name="Rectangle 17">
            <a:extLst>
              <a:ext uri="{FF2B5EF4-FFF2-40B4-BE49-F238E27FC236}">
                <a16:creationId xmlns:a16="http://schemas.microsoft.com/office/drawing/2014/main" id="{AEDB7174-B869-6640-7388-744D9A22D879}"/>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Ginger References</a:t>
            </a:r>
          </a:p>
        </p:txBody>
      </p:sp>
      <p:grpSp>
        <p:nvGrpSpPr>
          <p:cNvPr id="368646" name="Group 22">
            <a:extLst>
              <a:ext uri="{FF2B5EF4-FFF2-40B4-BE49-F238E27FC236}">
                <a16:creationId xmlns:a16="http://schemas.microsoft.com/office/drawing/2014/main" id="{CB18056E-F725-846A-4306-D6CA93C4081D}"/>
              </a:ext>
            </a:extLst>
          </p:cNvPr>
          <p:cNvGrpSpPr>
            <a:grpSpLocks/>
          </p:cNvGrpSpPr>
          <p:nvPr/>
        </p:nvGrpSpPr>
        <p:grpSpPr bwMode="auto">
          <a:xfrm>
            <a:off x="4343400" y="6477000"/>
            <a:ext cx="457200" cy="228600"/>
            <a:chOff x="2400" y="4032"/>
            <a:chExt cx="240" cy="144"/>
          </a:xfrm>
        </p:grpSpPr>
        <p:sp>
          <p:nvSpPr>
            <p:cNvPr id="236567" name="AutoShape 23">
              <a:hlinkClick r:id="" action="ppaction://hlinkshowjump?jump=lastslideviewed" highlightClick="1"/>
              <a:extLst>
                <a:ext uri="{FF2B5EF4-FFF2-40B4-BE49-F238E27FC236}">
                  <a16:creationId xmlns:a16="http://schemas.microsoft.com/office/drawing/2014/main" id="{A559CEB9-183D-08DC-F8A4-4DC4DF5609E8}"/>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6568" name="AutoShape 24">
              <a:hlinkClick r:id="" action="ppaction://hlinkshowjump?jump=lastslideviewed"/>
              <a:extLst>
                <a:ext uri="{FF2B5EF4-FFF2-40B4-BE49-F238E27FC236}">
                  <a16:creationId xmlns:a16="http://schemas.microsoft.com/office/drawing/2014/main" id="{CB0AE884-D52E-F5DE-F6CE-DD8F45941E6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8647" name="Group 25">
            <a:extLst>
              <a:ext uri="{FF2B5EF4-FFF2-40B4-BE49-F238E27FC236}">
                <a16:creationId xmlns:a16="http://schemas.microsoft.com/office/drawing/2014/main" id="{4AB634DA-41B2-CFEE-A13D-793742ED864A}"/>
              </a:ext>
            </a:extLst>
          </p:cNvPr>
          <p:cNvGrpSpPr>
            <a:grpSpLocks/>
          </p:cNvGrpSpPr>
          <p:nvPr/>
        </p:nvGrpSpPr>
        <p:grpSpPr bwMode="auto">
          <a:xfrm>
            <a:off x="-76200" y="0"/>
            <a:ext cx="2362200" cy="641350"/>
            <a:chOff x="96" y="76"/>
            <a:chExt cx="1488" cy="404"/>
          </a:xfrm>
        </p:grpSpPr>
        <p:sp>
          <p:nvSpPr>
            <p:cNvPr id="368648" name="Text Box 26">
              <a:extLst>
                <a:ext uri="{FF2B5EF4-FFF2-40B4-BE49-F238E27FC236}">
                  <a16:creationId xmlns:a16="http://schemas.microsoft.com/office/drawing/2014/main" id="{5DF925A7-E7E6-802F-7220-65E9F416FE52}"/>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36571" name="Text Box 27">
              <a:extLst>
                <a:ext uri="{FF2B5EF4-FFF2-40B4-BE49-F238E27FC236}">
                  <a16:creationId xmlns:a16="http://schemas.microsoft.com/office/drawing/2014/main" id="{812DD2CD-9DBA-BFD6-AAE7-098794467C88}"/>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9665" name="Picture 2">
            <a:extLst>
              <a:ext uri="{FF2B5EF4-FFF2-40B4-BE49-F238E27FC236}">
                <a16:creationId xmlns:a16="http://schemas.microsoft.com/office/drawing/2014/main" id="{AD117610-6EB4-3F5C-B579-31ADEE6B5E19}"/>
              </a:ext>
            </a:extLst>
          </p:cNvPr>
          <p:cNvPicPr>
            <a:picLocks noChangeAspect="1" noChangeArrowheads="1"/>
          </p:cNvPicPr>
          <p:nvPr/>
        </p:nvPicPr>
        <p:blipFill>
          <a:blip r:embed="rId2">
            <a:lum bright="60000" contrast="-7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7573" name="Rectangle 5">
            <a:extLst>
              <a:ext uri="{FF2B5EF4-FFF2-40B4-BE49-F238E27FC236}">
                <a16:creationId xmlns:a16="http://schemas.microsoft.com/office/drawing/2014/main" id="{9B949BC5-CF24-18A0-77E6-687434BA575E}"/>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Ginkgo Biloba</a:t>
            </a:r>
            <a:br>
              <a:rPr lang="en-US" altLang="en-US" sz="3600"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rPr>
              <a:t>Ginkgo biloba</a:t>
            </a:r>
          </a:p>
        </p:txBody>
      </p:sp>
      <p:sp>
        <p:nvSpPr>
          <p:cNvPr id="237574" name="Rectangle 6">
            <a:extLst>
              <a:ext uri="{FF2B5EF4-FFF2-40B4-BE49-F238E27FC236}">
                <a16:creationId xmlns:a16="http://schemas.microsoft.com/office/drawing/2014/main" id="{5C0BFD50-849F-330F-6281-9C02CB25C725}"/>
              </a:ext>
            </a:extLst>
          </p:cNvPr>
          <p:cNvSpPr>
            <a:spLocks noChangeArrowheads="1"/>
          </p:cNvSpPr>
          <p:nvPr/>
        </p:nvSpPr>
        <p:spPr bwMode="auto">
          <a:xfrm>
            <a:off x="2133600" y="914400"/>
            <a:ext cx="6781800" cy="5530850"/>
          </a:xfrm>
          <a:prstGeom prst="rect">
            <a:avLst/>
          </a:prstGeom>
          <a:noFill/>
          <a:ln>
            <a:noFill/>
          </a:ln>
          <a:effectLst/>
        </p:spPr>
        <p:txBody>
          <a:bodyPr>
            <a:spAutoFit/>
          </a:bodyPr>
          <a:lstStyle/>
          <a:p>
            <a:pPr>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a:t>
            </a:r>
            <a:r>
              <a:rPr lang="en-US" altLang="en-US" i="1">
                <a:solidFill>
                  <a:schemeClr val="tx1"/>
                </a:solidFill>
                <a:latin typeface="Arial" panose="020B0604020202020204" pitchFamily="34" charset="0"/>
              </a:rPr>
              <a:t>Ginkgoaceae</a:t>
            </a:r>
          </a:p>
          <a:p>
            <a:pPr>
              <a:lnSpc>
                <a:spcPct val="50000"/>
              </a:lnSpc>
              <a:defRPr/>
            </a:pPr>
            <a:endParaRPr lang="en-US" altLang="en-US" i="1">
              <a:solidFill>
                <a:schemeClr val="tx1"/>
              </a:solidFill>
              <a:latin typeface="Arial" panose="020B0604020202020204" pitchFamily="34" charset="0"/>
            </a:endParaRPr>
          </a:p>
          <a:p>
            <a:pPr>
              <a:defRPr/>
            </a:pPr>
            <a:r>
              <a:rPr lang="en-US" altLang="en-US" b="1">
                <a:effectLst>
                  <a:outerShdw blurRad="38100" dist="38100" dir="2700000" algn="tl">
                    <a:srgbClr val="C0C0C0"/>
                  </a:outerShdw>
                </a:effectLst>
                <a:latin typeface="Arial" panose="020B0604020202020204" pitchFamily="34" charset="0"/>
              </a:rPr>
              <a:t>OTHER NAMES</a:t>
            </a:r>
          </a:p>
          <a:p>
            <a:pPr lvl="1">
              <a:defRPr/>
            </a:pPr>
            <a:r>
              <a:rPr lang="en-US" altLang="en-US">
                <a:solidFill>
                  <a:schemeClr val="tx1"/>
                </a:solidFill>
                <a:latin typeface="Arial" panose="020B0604020202020204" pitchFamily="34" charset="0"/>
              </a:rPr>
              <a:t>Fossil Tree, Japanese Silver Apricot, Maidenhair Tree, Yinhsing</a:t>
            </a:r>
          </a:p>
          <a:p>
            <a:pPr>
              <a:lnSpc>
                <a:spcPct val="50000"/>
              </a:lnSpc>
              <a:defRPr/>
            </a:pPr>
            <a:endParaRPr lang="en-US" altLang="en-US" i="1">
              <a:solidFill>
                <a:schemeClr val="tx1"/>
              </a:solidFill>
              <a:latin typeface="Arial" panose="020B0604020202020204" pitchFamily="34" charset="0"/>
            </a:endParaRPr>
          </a:p>
          <a:p>
            <a:pPr>
              <a:defRPr/>
            </a:pPr>
            <a:r>
              <a:rPr lang="en-US" altLang="en-US" i="1">
                <a:solidFill>
                  <a:schemeClr val="tx1"/>
                </a:solidFill>
                <a:latin typeface="Arial" panose="020B0604020202020204" pitchFamily="34" charset="0"/>
              </a:rPr>
              <a:t>Ginkgo</a:t>
            </a:r>
            <a:r>
              <a:rPr lang="en-US" altLang="en-US">
                <a:solidFill>
                  <a:schemeClr val="tx1"/>
                </a:solidFill>
                <a:latin typeface="Arial" panose="020B0604020202020204" pitchFamily="34" charset="0"/>
              </a:rPr>
              <a:t>, derived from the Japanese word ginkyo, meaning "silver apricot", refers to the fruit, which is eaten in Japan.  </a:t>
            </a:r>
            <a:r>
              <a:rPr lang="en-US" altLang="en-US" i="1">
                <a:solidFill>
                  <a:schemeClr val="tx1"/>
                </a:solidFill>
                <a:latin typeface="Arial" panose="020B0604020202020204" pitchFamily="34" charset="0"/>
              </a:rPr>
              <a:t>Biloba</a:t>
            </a:r>
            <a:r>
              <a:rPr lang="en-US" altLang="en-US">
                <a:solidFill>
                  <a:schemeClr val="tx1"/>
                </a:solidFill>
                <a:latin typeface="Arial" panose="020B0604020202020204" pitchFamily="34" charset="0"/>
              </a:rPr>
              <a:t> translates as "two-lobed", referring to the split-in-the-middle character of its fan-shaped leaf.  Ginkgo, evolved over 150 million years ago, was discovered in China in the mid-1700s, and is now dispersed throughout the world.  </a:t>
            </a:r>
            <a:r>
              <a:rPr lang="en-US" altLang="en-US">
                <a:solidFill>
                  <a:schemeClr val="tx1"/>
                </a:solidFill>
                <a:latin typeface="Arial" panose="020B0604020202020204" pitchFamily="34" charset="0"/>
                <a:hlinkClick r:id="rId3" action="ppaction://hlinksldjump"/>
              </a:rPr>
              <a:t>Pictures</a:t>
            </a:r>
            <a:endParaRPr lang="en-US" altLang="en-US">
              <a:solidFill>
                <a:schemeClr val="tx1"/>
              </a:solidFill>
              <a:latin typeface="Arial" panose="020B0604020202020204" pitchFamily="34" charset="0"/>
            </a:endParaRPr>
          </a:p>
          <a:p>
            <a:pPr>
              <a:defRPr/>
            </a:pPr>
            <a:endParaRPr lang="en-US" altLang="en-US" b="1">
              <a:solidFill>
                <a:schemeClr val="tx1"/>
              </a:solidFill>
              <a:latin typeface="Arial" panose="020B0604020202020204" pitchFamily="34" charset="0"/>
            </a:endParaRPr>
          </a:p>
          <a:p>
            <a:pPr>
              <a:defRPr/>
            </a:pPr>
            <a:r>
              <a:rPr lang="en-US" altLang="en-US" sz="1800" b="1">
                <a:effectLst>
                  <a:outerShdw blurRad="38100" dist="38100" dir="2700000" algn="tl">
                    <a:srgbClr val="C0C0C0"/>
                  </a:outerShdw>
                </a:effectLst>
                <a:latin typeface="Arial" panose="020B0604020202020204" pitchFamily="34" charset="0"/>
              </a:rPr>
              <a:t>CHEMISTRY</a:t>
            </a:r>
          </a:p>
          <a:p>
            <a:pPr lvl="1">
              <a:defRPr/>
            </a:pPr>
            <a:r>
              <a:rPr lang="en-US" altLang="en-US">
                <a:solidFill>
                  <a:schemeClr val="tx1"/>
                </a:solidFill>
                <a:latin typeface="Arial" panose="020B0604020202020204" pitchFamily="34" charset="0"/>
              </a:rPr>
              <a:t>Flavone glycosides (bioflavones) and terpene lactones: 50:1 ratio of leaves to extract contains 24% flavone glycosides and 6% terpene lactones.</a:t>
            </a:r>
            <a:r>
              <a:rPr lang="en-US" altLang="en-US" b="1">
                <a:solidFill>
                  <a:schemeClr val="tx1"/>
                </a:solidFill>
                <a:latin typeface="Arial" panose="020B0604020202020204" pitchFamily="34" charset="0"/>
              </a:rPr>
              <a:t>  </a:t>
            </a:r>
            <a:r>
              <a:rPr lang="en-US" altLang="en-US">
                <a:solidFill>
                  <a:schemeClr val="tx1"/>
                </a:solidFill>
                <a:latin typeface="Arial" panose="020B0604020202020204" pitchFamily="34" charset="0"/>
              </a:rPr>
              <a:t>Taste: almonds.  Smell: rancid butter.  </a:t>
            </a:r>
            <a:r>
              <a:rPr lang="en-US" altLang="en-US">
                <a:solidFill>
                  <a:schemeClr val="tx1"/>
                </a:solidFill>
                <a:latin typeface="Arial" panose="020B0604020202020204" pitchFamily="34" charset="0"/>
                <a:hlinkClick r:id="rId4" action="ppaction://hlinksldjump"/>
              </a:rPr>
              <a:t>Structures</a:t>
            </a:r>
            <a:endParaRPr lang="en-US" altLang="en-US" b="1">
              <a:solidFill>
                <a:schemeClr val="tx1"/>
              </a:solidFill>
              <a:latin typeface="Arial" panose="020B0604020202020204" pitchFamily="34" charset="0"/>
            </a:endParaRPr>
          </a:p>
          <a:p>
            <a:pPr>
              <a:defRPr/>
            </a:pPr>
            <a:endParaRPr lang="en-US" altLang="en-US" b="1">
              <a:solidFill>
                <a:schemeClr val="tx1"/>
              </a:solidFill>
              <a:latin typeface="Arial" panose="020B0604020202020204" pitchFamily="34" charset="0"/>
            </a:endParaRPr>
          </a:p>
          <a:p>
            <a:pPr>
              <a:defRPr/>
            </a:pPr>
            <a:r>
              <a:rPr lang="en-US" altLang="en-US" sz="1800" b="1">
                <a:effectLst>
                  <a:outerShdw blurRad="38100" dist="38100" dir="2700000" algn="tl">
                    <a:srgbClr val="C0C0C0"/>
                  </a:outerShdw>
                </a:effectLst>
                <a:latin typeface="Arial" panose="020B0604020202020204" pitchFamily="34" charset="0"/>
              </a:rPr>
              <a:t>MECHANISM of ACTION</a:t>
            </a:r>
          </a:p>
          <a:p>
            <a:pPr lvl="1">
              <a:defRPr/>
            </a:pPr>
            <a:r>
              <a:rPr lang="en-US" altLang="en-US">
                <a:solidFill>
                  <a:schemeClr val="tx1"/>
                </a:solidFill>
                <a:latin typeface="Arial" panose="020B0604020202020204" pitchFamily="34" charset="0"/>
              </a:rPr>
              <a:t>Increases blood flow (via endogenous NO) and decreases blood viscosity.  Antioxidant properties.  Modifies CNS receptors and neurotransmitters, including cholinergic, adrenergic serotonergic and gabaergic systems, including reversible MAO-A and -B inhibition.  Ginkgoglide B has platelet-activating factor antagonistic properties.</a:t>
            </a:r>
          </a:p>
        </p:txBody>
      </p:sp>
      <p:sp>
        <p:nvSpPr>
          <p:cNvPr id="369668" name="Text Box 12">
            <a:extLst>
              <a:ext uri="{FF2B5EF4-FFF2-40B4-BE49-F238E27FC236}">
                <a16:creationId xmlns:a16="http://schemas.microsoft.com/office/drawing/2014/main" id="{56391C1D-440D-5D02-B12F-8BDF46A223C6}"/>
              </a:ext>
            </a:extLst>
          </p:cNvPr>
          <p:cNvSpPr txBox="1">
            <a:spLocks noChangeArrowheads="1"/>
          </p:cNvSpPr>
          <p:nvPr/>
        </p:nvSpPr>
        <p:spPr bwMode="auto">
          <a:xfrm>
            <a:off x="7659688" y="6477000"/>
            <a:ext cx="14843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Ginkgo References</a:t>
            </a:r>
            <a:endParaRPr lang="en-US" altLang="en-US" sz="1200"/>
          </a:p>
        </p:txBody>
      </p:sp>
      <p:grpSp>
        <p:nvGrpSpPr>
          <p:cNvPr id="369669" name="Group 24">
            <a:extLst>
              <a:ext uri="{FF2B5EF4-FFF2-40B4-BE49-F238E27FC236}">
                <a16:creationId xmlns:a16="http://schemas.microsoft.com/office/drawing/2014/main" id="{5758B4C1-12F0-7893-4C21-300DB03A588F}"/>
              </a:ext>
            </a:extLst>
          </p:cNvPr>
          <p:cNvGrpSpPr>
            <a:grpSpLocks/>
          </p:cNvGrpSpPr>
          <p:nvPr/>
        </p:nvGrpSpPr>
        <p:grpSpPr bwMode="auto">
          <a:xfrm>
            <a:off x="4191000" y="6477000"/>
            <a:ext cx="1524000" cy="228600"/>
            <a:chOff x="2400" y="4080"/>
            <a:chExt cx="960" cy="144"/>
          </a:xfrm>
        </p:grpSpPr>
        <p:grpSp>
          <p:nvGrpSpPr>
            <p:cNvPr id="369670" name="Group 25">
              <a:extLst>
                <a:ext uri="{FF2B5EF4-FFF2-40B4-BE49-F238E27FC236}">
                  <a16:creationId xmlns:a16="http://schemas.microsoft.com/office/drawing/2014/main" id="{3E816F62-D1DF-E571-3A9A-4F50D39ED810}"/>
                </a:ext>
              </a:extLst>
            </p:cNvPr>
            <p:cNvGrpSpPr>
              <a:grpSpLocks/>
            </p:cNvGrpSpPr>
            <p:nvPr/>
          </p:nvGrpSpPr>
          <p:grpSpPr bwMode="auto">
            <a:xfrm>
              <a:off x="2400" y="4080"/>
              <a:ext cx="240" cy="144"/>
              <a:chOff x="2928" y="2688"/>
              <a:chExt cx="240" cy="144"/>
            </a:xfrm>
          </p:grpSpPr>
          <p:sp>
            <p:nvSpPr>
              <p:cNvPr id="369677" name="AutoShape 26">
                <a:hlinkClick r:id="" action="ppaction://hlinkshowjump?jump=previousslide" highlightClick="1"/>
                <a:extLst>
                  <a:ext uri="{FF2B5EF4-FFF2-40B4-BE49-F238E27FC236}">
                    <a16:creationId xmlns:a16="http://schemas.microsoft.com/office/drawing/2014/main" id="{B807385F-542C-6E59-2387-C56899DF9DDE}"/>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37595" name="AutoShape 27">
                <a:hlinkClick r:id="rId6" action="ppaction://hlinksldjump"/>
                <a:extLst>
                  <a:ext uri="{FF2B5EF4-FFF2-40B4-BE49-F238E27FC236}">
                    <a16:creationId xmlns:a16="http://schemas.microsoft.com/office/drawing/2014/main" id="{310D67EF-F43C-02C8-B1D0-3B3EE5FDF0E7}"/>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9671" name="Group 28">
              <a:extLst>
                <a:ext uri="{FF2B5EF4-FFF2-40B4-BE49-F238E27FC236}">
                  <a16:creationId xmlns:a16="http://schemas.microsoft.com/office/drawing/2014/main" id="{11218914-D578-7F3D-5553-12A123187D5D}"/>
                </a:ext>
              </a:extLst>
            </p:cNvPr>
            <p:cNvGrpSpPr>
              <a:grpSpLocks/>
            </p:cNvGrpSpPr>
            <p:nvPr/>
          </p:nvGrpSpPr>
          <p:grpSpPr bwMode="auto">
            <a:xfrm>
              <a:off x="3120" y="4080"/>
              <a:ext cx="240" cy="144"/>
              <a:chOff x="3552" y="2688"/>
              <a:chExt cx="240" cy="144"/>
            </a:xfrm>
          </p:grpSpPr>
          <p:sp>
            <p:nvSpPr>
              <p:cNvPr id="369675" name="AutoShape 29">
                <a:hlinkClick r:id="" action="ppaction://hlinkshowjump?jump=nextslide" highlightClick="1"/>
                <a:extLst>
                  <a:ext uri="{FF2B5EF4-FFF2-40B4-BE49-F238E27FC236}">
                    <a16:creationId xmlns:a16="http://schemas.microsoft.com/office/drawing/2014/main" id="{E6DDC8B3-A5DB-19FD-F191-4BF48FC19B78}"/>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37598" name="AutoShape 30">
                <a:hlinkClick r:id="" action="ppaction://hlinkshowjump?jump=nextslide"/>
                <a:extLst>
                  <a:ext uri="{FF2B5EF4-FFF2-40B4-BE49-F238E27FC236}">
                    <a16:creationId xmlns:a16="http://schemas.microsoft.com/office/drawing/2014/main" id="{5BF55320-45B4-9665-E6DD-CD0948B3ECD8}"/>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69672" name="Group 31">
              <a:extLst>
                <a:ext uri="{FF2B5EF4-FFF2-40B4-BE49-F238E27FC236}">
                  <a16:creationId xmlns:a16="http://schemas.microsoft.com/office/drawing/2014/main" id="{A74FCC15-95BF-41DB-52DE-C1C7B6FCEEA4}"/>
                </a:ext>
              </a:extLst>
            </p:cNvPr>
            <p:cNvGrpSpPr>
              <a:grpSpLocks/>
            </p:cNvGrpSpPr>
            <p:nvPr/>
          </p:nvGrpSpPr>
          <p:grpSpPr bwMode="auto">
            <a:xfrm>
              <a:off x="2736" y="4080"/>
              <a:ext cx="288" cy="144"/>
              <a:chOff x="2400" y="4032"/>
              <a:chExt cx="240" cy="144"/>
            </a:xfrm>
          </p:grpSpPr>
          <p:sp>
            <p:nvSpPr>
              <p:cNvPr id="237600" name="AutoShape 32">
                <a:hlinkClick r:id="" action="ppaction://hlinkshowjump?jump=lastslideviewed" highlightClick="1"/>
                <a:extLst>
                  <a:ext uri="{FF2B5EF4-FFF2-40B4-BE49-F238E27FC236}">
                    <a16:creationId xmlns:a16="http://schemas.microsoft.com/office/drawing/2014/main" id="{F9618947-7013-05B0-ED0E-CF0670F0D2DA}"/>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7601" name="AutoShape 33">
                <a:hlinkClick r:id="" action="ppaction://hlinkshowjump?jump=lastslideviewed"/>
                <a:extLst>
                  <a:ext uri="{FF2B5EF4-FFF2-40B4-BE49-F238E27FC236}">
                    <a16:creationId xmlns:a16="http://schemas.microsoft.com/office/drawing/2014/main" id="{0AEAB385-317D-F093-34A0-C6F72543A146}"/>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1028">
            <a:extLst>
              <a:ext uri="{FF2B5EF4-FFF2-40B4-BE49-F238E27FC236}">
                <a16:creationId xmlns:a16="http://schemas.microsoft.com/office/drawing/2014/main" id="{FD9BA0C3-519F-2B93-1945-DDE3D15365F8}"/>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29701" name="Text Box 1029">
            <a:extLst>
              <a:ext uri="{FF2B5EF4-FFF2-40B4-BE49-F238E27FC236}">
                <a16:creationId xmlns:a16="http://schemas.microsoft.com/office/drawing/2014/main" id="{29521579-5A5E-3138-793F-BC28B0C5D7B6}"/>
              </a:ext>
            </a:extLst>
          </p:cNvPr>
          <p:cNvSpPr txBox="1">
            <a:spLocks noChangeArrowheads="1"/>
          </p:cNvSpPr>
          <p:nvPr/>
        </p:nvSpPr>
        <p:spPr bwMode="auto">
          <a:xfrm>
            <a:off x="1065213" y="3074988"/>
            <a:ext cx="6965950" cy="641350"/>
          </a:xfrm>
          <a:prstGeom prst="rect">
            <a:avLst/>
          </a:prstGeom>
          <a:noFill/>
          <a:ln>
            <a:noFill/>
          </a:ln>
          <a:effectLst/>
        </p:spPr>
        <p:txBody>
          <a:bodyPr wrap="none">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1 : Introduction to CAM</a:t>
            </a:r>
          </a:p>
        </p:txBody>
      </p:sp>
      <p:grpSp>
        <p:nvGrpSpPr>
          <p:cNvPr id="165891" name="Group 1137">
            <a:extLst>
              <a:ext uri="{FF2B5EF4-FFF2-40B4-BE49-F238E27FC236}">
                <a16:creationId xmlns:a16="http://schemas.microsoft.com/office/drawing/2014/main" id="{9035B0E1-DF02-1B02-ACA6-043D6BCFB0FA}"/>
              </a:ext>
            </a:extLst>
          </p:cNvPr>
          <p:cNvGrpSpPr>
            <a:grpSpLocks/>
          </p:cNvGrpSpPr>
          <p:nvPr/>
        </p:nvGrpSpPr>
        <p:grpSpPr bwMode="auto">
          <a:xfrm>
            <a:off x="4191000" y="6477000"/>
            <a:ext cx="1524000" cy="228600"/>
            <a:chOff x="2400" y="4080"/>
            <a:chExt cx="960" cy="144"/>
          </a:xfrm>
        </p:grpSpPr>
        <p:grpSp>
          <p:nvGrpSpPr>
            <p:cNvPr id="165895" name="Group 1138">
              <a:extLst>
                <a:ext uri="{FF2B5EF4-FFF2-40B4-BE49-F238E27FC236}">
                  <a16:creationId xmlns:a16="http://schemas.microsoft.com/office/drawing/2014/main" id="{7E04213E-07FE-AFB1-97F3-64B35EBD438F}"/>
                </a:ext>
              </a:extLst>
            </p:cNvPr>
            <p:cNvGrpSpPr>
              <a:grpSpLocks/>
            </p:cNvGrpSpPr>
            <p:nvPr/>
          </p:nvGrpSpPr>
          <p:grpSpPr bwMode="auto">
            <a:xfrm>
              <a:off x="2400" y="4080"/>
              <a:ext cx="240" cy="144"/>
              <a:chOff x="2928" y="2688"/>
              <a:chExt cx="240" cy="144"/>
            </a:xfrm>
          </p:grpSpPr>
          <p:sp>
            <p:nvSpPr>
              <p:cNvPr id="165902" name="AutoShape 1139">
                <a:hlinkClick r:id="" action="ppaction://hlinkshowjump?jump=previousslide" highlightClick="1"/>
                <a:extLst>
                  <a:ext uri="{FF2B5EF4-FFF2-40B4-BE49-F238E27FC236}">
                    <a16:creationId xmlns:a16="http://schemas.microsoft.com/office/drawing/2014/main" id="{1103B756-7688-E86F-AC35-C877376EAB9A}"/>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812" name="AutoShape 1140">
                <a:hlinkClick r:id="" action="ppaction://hlinkshowjump?jump=previousslide"/>
                <a:extLst>
                  <a:ext uri="{FF2B5EF4-FFF2-40B4-BE49-F238E27FC236}">
                    <a16:creationId xmlns:a16="http://schemas.microsoft.com/office/drawing/2014/main" id="{5738E7E0-AD34-777C-5713-C76C218A75B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65896" name="Group 1141">
              <a:extLst>
                <a:ext uri="{FF2B5EF4-FFF2-40B4-BE49-F238E27FC236}">
                  <a16:creationId xmlns:a16="http://schemas.microsoft.com/office/drawing/2014/main" id="{F86AA23E-6997-D282-D5AA-6A0051983D84}"/>
                </a:ext>
              </a:extLst>
            </p:cNvPr>
            <p:cNvGrpSpPr>
              <a:grpSpLocks/>
            </p:cNvGrpSpPr>
            <p:nvPr/>
          </p:nvGrpSpPr>
          <p:grpSpPr bwMode="auto">
            <a:xfrm>
              <a:off x="3120" y="4080"/>
              <a:ext cx="240" cy="144"/>
              <a:chOff x="3552" y="2688"/>
              <a:chExt cx="240" cy="144"/>
            </a:xfrm>
          </p:grpSpPr>
          <p:sp>
            <p:nvSpPr>
              <p:cNvPr id="165900" name="AutoShape 1142">
                <a:hlinkClick r:id="" action="ppaction://hlinkshowjump?jump=nextslide" highlightClick="1"/>
                <a:extLst>
                  <a:ext uri="{FF2B5EF4-FFF2-40B4-BE49-F238E27FC236}">
                    <a16:creationId xmlns:a16="http://schemas.microsoft.com/office/drawing/2014/main" id="{DFE25F86-B572-0490-03C3-5371D6ED098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815" name="AutoShape 1143">
                <a:hlinkClick r:id="" action="ppaction://hlinkshowjump?jump=nextslide"/>
                <a:extLst>
                  <a:ext uri="{FF2B5EF4-FFF2-40B4-BE49-F238E27FC236}">
                    <a16:creationId xmlns:a16="http://schemas.microsoft.com/office/drawing/2014/main" id="{09CFF109-667C-6AEF-9D74-F64A1561BCBD}"/>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65897" name="Group 1144">
              <a:extLst>
                <a:ext uri="{FF2B5EF4-FFF2-40B4-BE49-F238E27FC236}">
                  <a16:creationId xmlns:a16="http://schemas.microsoft.com/office/drawing/2014/main" id="{9ABAB6BC-F402-8F4F-DC76-6A71CD875701}"/>
                </a:ext>
              </a:extLst>
            </p:cNvPr>
            <p:cNvGrpSpPr>
              <a:grpSpLocks/>
            </p:cNvGrpSpPr>
            <p:nvPr/>
          </p:nvGrpSpPr>
          <p:grpSpPr bwMode="auto">
            <a:xfrm>
              <a:off x="2736" y="4080"/>
              <a:ext cx="288" cy="144"/>
              <a:chOff x="2400" y="4032"/>
              <a:chExt cx="240" cy="144"/>
            </a:xfrm>
          </p:grpSpPr>
          <p:sp>
            <p:nvSpPr>
              <p:cNvPr id="29817" name="AutoShape 1145">
                <a:hlinkClick r:id="" action="ppaction://hlinkshowjump?jump=lastslideviewed" highlightClick="1"/>
                <a:extLst>
                  <a:ext uri="{FF2B5EF4-FFF2-40B4-BE49-F238E27FC236}">
                    <a16:creationId xmlns:a16="http://schemas.microsoft.com/office/drawing/2014/main" id="{915F58F5-724C-E381-BDF6-929FEE7FCA4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9818" name="AutoShape 1146">
                <a:hlinkClick r:id="" action="ppaction://hlinkshowjump?jump=lastslideviewed"/>
                <a:extLst>
                  <a:ext uri="{FF2B5EF4-FFF2-40B4-BE49-F238E27FC236}">
                    <a16:creationId xmlns:a16="http://schemas.microsoft.com/office/drawing/2014/main" id="{1EFB4ADC-7475-BCEE-D7D5-484DFF62099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165892" name="Group 1149">
            <a:extLst>
              <a:ext uri="{FF2B5EF4-FFF2-40B4-BE49-F238E27FC236}">
                <a16:creationId xmlns:a16="http://schemas.microsoft.com/office/drawing/2014/main" id="{1C39B4BC-B973-BAD1-7D8A-94FAA790CF7D}"/>
              </a:ext>
            </a:extLst>
          </p:cNvPr>
          <p:cNvGrpSpPr>
            <a:grpSpLocks/>
          </p:cNvGrpSpPr>
          <p:nvPr/>
        </p:nvGrpSpPr>
        <p:grpSpPr bwMode="auto">
          <a:xfrm>
            <a:off x="381000" y="6400800"/>
            <a:ext cx="1066800" cy="304800"/>
            <a:chOff x="240" y="4032"/>
            <a:chExt cx="672" cy="192"/>
          </a:xfrm>
        </p:grpSpPr>
        <p:sp>
          <p:nvSpPr>
            <p:cNvPr id="29822" name="AutoShape 1150">
              <a:hlinkClick r:id="rId2" action="ppaction://hlinksldjump" highlightClick="1"/>
              <a:extLst>
                <a:ext uri="{FF2B5EF4-FFF2-40B4-BE49-F238E27FC236}">
                  <a16:creationId xmlns:a16="http://schemas.microsoft.com/office/drawing/2014/main" id="{6A4EFB41-F3B9-C233-85EB-39AD880E0571}"/>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65894" name="WordArt 1151">
              <a:hlinkClick r:id="rId2" action="ppaction://hlinksldjump"/>
              <a:extLst>
                <a:ext uri="{FF2B5EF4-FFF2-40B4-BE49-F238E27FC236}">
                  <a16:creationId xmlns:a16="http://schemas.microsoft.com/office/drawing/2014/main" id="{E029272E-800B-59D7-39C2-0B80AF9161D2}"/>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Text Box 3">
            <a:extLst>
              <a:ext uri="{FF2B5EF4-FFF2-40B4-BE49-F238E27FC236}">
                <a16:creationId xmlns:a16="http://schemas.microsoft.com/office/drawing/2014/main" id="{609926B2-260D-58E4-5DC4-691CF3C10CA4}"/>
              </a:ext>
            </a:extLst>
          </p:cNvPr>
          <p:cNvSpPr txBox="1">
            <a:spLocks noChangeArrowheads="1"/>
          </p:cNvSpPr>
          <p:nvPr/>
        </p:nvSpPr>
        <p:spPr bwMode="auto">
          <a:xfrm>
            <a:off x="304800" y="1447800"/>
            <a:ext cx="8686800" cy="402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The following websites are good sources of information about CAM and EBM:</a:t>
            </a:r>
          </a:p>
          <a:p>
            <a:pPr>
              <a:spcBef>
                <a:spcPct val="50000"/>
              </a:spcBef>
              <a:buFontTx/>
              <a:buNone/>
            </a:pPr>
            <a:endParaRPr lang="en-US" altLang="en-US" sz="2000">
              <a:solidFill>
                <a:schemeClr val="tx2"/>
              </a:solidFill>
            </a:endParaRPr>
          </a:p>
          <a:p>
            <a:pPr>
              <a:spcBef>
                <a:spcPct val="50000"/>
              </a:spcBef>
              <a:buFontTx/>
              <a:buNone/>
            </a:pPr>
            <a:r>
              <a:rPr lang="en-US" altLang="en-US" sz="2000">
                <a:solidFill>
                  <a:schemeClr val="tx2"/>
                </a:solidFill>
              </a:rPr>
              <a:t>     NCCAM     </a:t>
            </a:r>
            <a:r>
              <a:rPr lang="en-US" altLang="en-US" sz="2000">
                <a:solidFill>
                  <a:schemeClr val="tx2"/>
                </a:solidFill>
                <a:hlinkClick r:id="rId2"/>
              </a:rPr>
              <a:t>http://nccam.nih.gov</a:t>
            </a:r>
            <a:endParaRPr lang="en-US" altLang="en-US" sz="2000">
              <a:solidFill>
                <a:schemeClr val="tx2"/>
              </a:solidFill>
            </a:endParaRPr>
          </a:p>
          <a:p>
            <a:pPr>
              <a:spcBef>
                <a:spcPct val="50000"/>
              </a:spcBef>
              <a:buFontTx/>
              <a:buNone/>
            </a:pPr>
            <a:r>
              <a:rPr lang="en-US" altLang="en-US" sz="2000">
                <a:solidFill>
                  <a:schemeClr val="tx2"/>
                </a:solidFill>
              </a:rPr>
              <a:t>     The Cochrane Library</a:t>
            </a:r>
          </a:p>
          <a:p>
            <a:pPr>
              <a:spcBef>
                <a:spcPct val="50000"/>
              </a:spcBef>
              <a:buFontTx/>
              <a:buNone/>
            </a:pPr>
            <a:r>
              <a:rPr lang="en-US" altLang="en-US" sz="2000">
                <a:solidFill>
                  <a:schemeClr val="tx2"/>
                </a:solidFill>
              </a:rPr>
              <a:t>	</a:t>
            </a:r>
            <a:r>
              <a:rPr lang="en-US" altLang="en-US" sz="2000">
                <a:solidFill>
                  <a:schemeClr val="tx2"/>
                </a:solidFill>
                <a:hlinkClick r:id="rId3"/>
              </a:rPr>
              <a:t>http://www.update-software.com/cochrane/default.htm</a:t>
            </a:r>
            <a:endParaRPr lang="en-US" altLang="en-US" sz="2000">
              <a:solidFill>
                <a:schemeClr val="tx2"/>
              </a:solidFill>
            </a:endParaRPr>
          </a:p>
          <a:p>
            <a:pPr>
              <a:spcBef>
                <a:spcPct val="50000"/>
              </a:spcBef>
              <a:buFontTx/>
              <a:buNone/>
            </a:pPr>
            <a:r>
              <a:rPr lang="en-US" altLang="en-US" sz="2000">
                <a:solidFill>
                  <a:schemeClr val="tx2"/>
                </a:solidFill>
              </a:rPr>
              <a:t>     Quack Watch     </a:t>
            </a:r>
            <a:r>
              <a:rPr lang="en-US" altLang="en-US" sz="2000">
                <a:solidFill>
                  <a:schemeClr val="tx2"/>
                </a:solidFill>
                <a:hlinkClick r:id="rId4"/>
              </a:rPr>
              <a:t>http://www.quackwatch.org</a:t>
            </a:r>
            <a:endParaRPr lang="en-US" altLang="en-US" sz="2000">
              <a:solidFill>
                <a:schemeClr val="tx2"/>
              </a:solidFill>
            </a:endParaRPr>
          </a:p>
          <a:p>
            <a:pPr>
              <a:spcBef>
                <a:spcPct val="50000"/>
              </a:spcBef>
              <a:buFontTx/>
              <a:buNone/>
            </a:pPr>
            <a:r>
              <a:rPr lang="en-US" altLang="en-US" sz="2000">
                <a:solidFill>
                  <a:schemeClr val="tx2"/>
                </a:solidFill>
              </a:rPr>
              <a:t>     IUSM EBM     </a:t>
            </a:r>
            <a:r>
              <a:rPr lang="en-US" altLang="en-US" sz="2000">
                <a:solidFill>
                  <a:schemeClr val="tx2"/>
                </a:solidFill>
                <a:hlinkClick r:id="rId5"/>
              </a:rPr>
              <a:t>http://www.medlib.iupui.edu/ebm</a:t>
            </a:r>
            <a:endParaRPr lang="en-US" altLang="en-US" sz="2000">
              <a:solidFill>
                <a:schemeClr val="tx2"/>
              </a:solidFill>
            </a:endParaRPr>
          </a:p>
          <a:p>
            <a:pPr>
              <a:spcBef>
                <a:spcPct val="50000"/>
              </a:spcBef>
              <a:buFontTx/>
              <a:buNone/>
            </a:pPr>
            <a:endParaRPr lang="en-US" altLang="en-US" sz="2000"/>
          </a:p>
        </p:txBody>
      </p:sp>
      <p:sp>
        <p:nvSpPr>
          <p:cNvPr id="48146" name="Rectangle 18">
            <a:extLst>
              <a:ext uri="{FF2B5EF4-FFF2-40B4-BE49-F238E27FC236}">
                <a16:creationId xmlns:a16="http://schemas.microsoft.com/office/drawing/2014/main" id="{220459F5-4757-B7E2-E4EE-A3F6D1B6CF74}"/>
              </a:ext>
            </a:extLst>
          </p:cNvPr>
          <p:cNvSpPr>
            <a:spLocks noChangeArrowheads="1"/>
          </p:cNvSpPr>
          <p:nvPr/>
        </p:nvSpPr>
        <p:spPr bwMode="auto">
          <a:xfrm>
            <a:off x="457200" y="304800"/>
            <a:ext cx="8229600" cy="1143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Where to go for More Information </a:t>
            </a:r>
          </a:p>
        </p:txBody>
      </p:sp>
      <p:grpSp>
        <p:nvGrpSpPr>
          <p:cNvPr id="186371" name="Group 63">
            <a:extLst>
              <a:ext uri="{FF2B5EF4-FFF2-40B4-BE49-F238E27FC236}">
                <a16:creationId xmlns:a16="http://schemas.microsoft.com/office/drawing/2014/main" id="{C8FF7169-AD4D-FB86-DE5A-317B7A350841}"/>
              </a:ext>
            </a:extLst>
          </p:cNvPr>
          <p:cNvGrpSpPr>
            <a:grpSpLocks/>
          </p:cNvGrpSpPr>
          <p:nvPr/>
        </p:nvGrpSpPr>
        <p:grpSpPr bwMode="auto">
          <a:xfrm>
            <a:off x="381000" y="6400800"/>
            <a:ext cx="1066800" cy="304800"/>
            <a:chOff x="240" y="4032"/>
            <a:chExt cx="672" cy="192"/>
          </a:xfrm>
        </p:grpSpPr>
        <p:sp>
          <p:nvSpPr>
            <p:cNvPr id="48192" name="AutoShape 64">
              <a:hlinkClick r:id="rId6" action="ppaction://hlinksldjump" highlightClick="1"/>
              <a:extLst>
                <a:ext uri="{FF2B5EF4-FFF2-40B4-BE49-F238E27FC236}">
                  <a16:creationId xmlns:a16="http://schemas.microsoft.com/office/drawing/2014/main" id="{2C30C400-3283-5D53-B803-A5223DE88DCA}"/>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86386" name="WordArt 65">
              <a:hlinkClick r:id="rId6" action="ppaction://hlinksldjump"/>
              <a:extLst>
                <a:ext uri="{FF2B5EF4-FFF2-40B4-BE49-F238E27FC236}">
                  <a16:creationId xmlns:a16="http://schemas.microsoft.com/office/drawing/2014/main" id="{ABE6446A-D51A-923F-0D3E-00E776FA5416}"/>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86372" name="Group 66">
            <a:extLst>
              <a:ext uri="{FF2B5EF4-FFF2-40B4-BE49-F238E27FC236}">
                <a16:creationId xmlns:a16="http://schemas.microsoft.com/office/drawing/2014/main" id="{1A2DC785-837D-633E-74E7-D45D8780D1FB}"/>
              </a:ext>
            </a:extLst>
          </p:cNvPr>
          <p:cNvGrpSpPr>
            <a:grpSpLocks/>
          </p:cNvGrpSpPr>
          <p:nvPr/>
        </p:nvGrpSpPr>
        <p:grpSpPr bwMode="auto">
          <a:xfrm>
            <a:off x="4191000" y="6477000"/>
            <a:ext cx="1524000" cy="228600"/>
            <a:chOff x="2400" y="4080"/>
            <a:chExt cx="960" cy="144"/>
          </a:xfrm>
        </p:grpSpPr>
        <p:grpSp>
          <p:nvGrpSpPr>
            <p:cNvPr id="186376" name="Group 67">
              <a:extLst>
                <a:ext uri="{FF2B5EF4-FFF2-40B4-BE49-F238E27FC236}">
                  <a16:creationId xmlns:a16="http://schemas.microsoft.com/office/drawing/2014/main" id="{572BD8FD-CFDB-4D36-DE06-3D26501D2D30}"/>
                </a:ext>
              </a:extLst>
            </p:cNvPr>
            <p:cNvGrpSpPr>
              <a:grpSpLocks/>
            </p:cNvGrpSpPr>
            <p:nvPr/>
          </p:nvGrpSpPr>
          <p:grpSpPr bwMode="auto">
            <a:xfrm>
              <a:off x="2400" y="4080"/>
              <a:ext cx="240" cy="144"/>
              <a:chOff x="2928" y="2688"/>
              <a:chExt cx="240" cy="144"/>
            </a:xfrm>
          </p:grpSpPr>
          <p:sp>
            <p:nvSpPr>
              <p:cNvPr id="186383" name="AutoShape 68">
                <a:hlinkClick r:id="" action="ppaction://hlinkshowjump?jump=previousslide" highlightClick="1"/>
                <a:extLst>
                  <a:ext uri="{FF2B5EF4-FFF2-40B4-BE49-F238E27FC236}">
                    <a16:creationId xmlns:a16="http://schemas.microsoft.com/office/drawing/2014/main" id="{360A4925-A88C-C0ED-F879-3092706F522E}"/>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8197" name="AutoShape 69">
                <a:hlinkClick r:id="" action="ppaction://hlinkshowjump?jump=previousslide"/>
                <a:extLst>
                  <a:ext uri="{FF2B5EF4-FFF2-40B4-BE49-F238E27FC236}">
                    <a16:creationId xmlns:a16="http://schemas.microsoft.com/office/drawing/2014/main" id="{476FF45A-602D-8222-3DF7-19B3B9860071}"/>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6377" name="Group 70">
              <a:extLst>
                <a:ext uri="{FF2B5EF4-FFF2-40B4-BE49-F238E27FC236}">
                  <a16:creationId xmlns:a16="http://schemas.microsoft.com/office/drawing/2014/main" id="{F06D1B4A-835F-C62D-FBD5-97B85AAF3E20}"/>
                </a:ext>
              </a:extLst>
            </p:cNvPr>
            <p:cNvGrpSpPr>
              <a:grpSpLocks/>
            </p:cNvGrpSpPr>
            <p:nvPr/>
          </p:nvGrpSpPr>
          <p:grpSpPr bwMode="auto">
            <a:xfrm>
              <a:off x="3120" y="4080"/>
              <a:ext cx="240" cy="144"/>
              <a:chOff x="3552" y="2688"/>
              <a:chExt cx="240" cy="144"/>
            </a:xfrm>
          </p:grpSpPr>
          <p:sp>
            <p:nvSpPr>
              <p:cNvPr id="186381" name="AutoShape 71">
                <a:hlinkClick r:id="" action="ppaction://hlinkshowjump?jump=nextslide" highlightClick="1"/>
                <a:extLst>
                  <a:ext uri="{FF2B5EF4-FFF2-40B4-BE49-F238E27FC236}">
                    <a16:creationId xmlns:a16="http://schemas.microsoft.com/office/drawing/2014/main" id="{C1E1C6AC-E743-1D2A-1083-CB4662B36FDB}"/>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8200" name="AutoShape 72">
                <a:hlinkClick r:id="" action="ppaction://hlinkshowjump?jump=nextslide"/>
                <a:extLst>
                  <a:ext uri="{FF2B5EF4-FFF2-40B4-BE49-F238E27FC236}">
                    <a16:creationId xmlns:a16="http://schemas.microsoft.com/office/drawing/2014/main" id="{55AF615E-1A09-C6C3-48F1-99E2891991AA}"/>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6378" name="Group 73">
              <a:extLst>
                <a:ext uri="{FF2B5EF4-FFF2-40B4-BE49-F238E27FC236}">
                  <a16:creationId xmlns:a16="http://schemas.microsoft.com/office/drawing/2014/main" id="{23666EB1-BC3C-1DEA-C9F5-C411320F9822}"/>
                </a:ext>
              </a:extLst>
            </p:cNvPr>
            <p:cNvGrpSpPr>
              <a:grpSpLocks/>
            </p:cNvGrpSpPr>
            <p:nvPr/>
          </p:nvGrpSpPr>
          <p:grpSpPr bwMode="auto">
            <a:xfrm>
              <a:off x="2736" y="4080"/>
              <a:ext cx="288" cy="144"/>
              <a:chOff x="2400" y="4032"/>
              <a:chExt cx="240" cy="144"/>
            </a:xfrm>
          </p:grpSpPr>
          <p:sp>
            <p:nvSpPr>
              <p:cNvPr id="48202" name="AutoShape 74">
                <a:hlinkClick r:id="" action="ppaction://hlinkshowjump?jump=lastslideviewed" highlightClick="1"/>
                <a:extLst>
                  <a:ext uri="{FF2B5EF4-FFF2-40B4-BE49-F238E27FC236}">
                    <a16:creationId xmlns:a16="http://schemas.microsoft.com/office/drawing/2014/main" id="{6C9F1832-7BFC-6AE2-11D8-62E7345CAFD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8203" name="AutoShape 75">
                <a:hlinkClick r:id="" action="ppaction://hlinkshowjump?jump=lastslideviewed"/>
                <a:extLst>
                  <a:ext uri="{FF2B5EF4-FFF2-40B4-BE49-F238E27FC236}">
                    <a16:creationId xmlns:a16="http://schemas.microsoft.com/office/drawing/2014/main" id="{81C1EBE4-81F3-17C4-DEE7-97D15706DF25}"/>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186373" name="Group 79">
            <a:extLst>
              <a:ext uri="{FF2B5EF4-FFF2-40B4-BE49-F238E27FC236}">
                <a16:creationId xmlns:a16="http://schemas.microsoft.com/office/drawing/2014/main" id="{CF104130-05B0-E7F8-D4ED-F929A2EC0014}"/>
              </a:ext>
            </a:extLst>
          </p:cNvPr>
          <p:cNvGrpSpPr>
            <a:grpSpLocks/>
          </p:cNvGrpSpPr>
          <p:nvPr/>
        </p:nvGrpSpPr>
        <p:grpSpPr bwMode="auto">
          <a:xfrm>
            <a:off x="0" y="0"/>
            <a:ext cx="2057400" cy="641350"/>
            <a:chOff x="96" y="192"/>
            <a:chExt cx="1296" cy="404"/>
          </a:xfrm>
        </p:grpSpPr>
        <p:sp>
          <p:nvSpPr>
            <p:cNvPr id="186374" name="Text Box 80">
              <a:extLst>
                <a:ext uri="{FF2B5EF4-FFF2-40B4-BE49-F238E27FC236}">
                  <a16:creationId xmlns:a16="http://schemas.microsoft.com/office/drawing/2014/main" id="{0E6C37A5-4918-9D97-A87F-C31C7B31720D}"/>
                </a:ext>
              </a:extLst>
            </p:cNvPr>
            <p:cNvSpPr txBox="1">
              <a:spLocks noChangeArrowheads="1"/>
            </p:cNvSpPr>
            <p:nvPr/>
          </p:nvSpPr>
          <p:spPr bwMode="auto">
            <a:xfrm>
              <a:off x="192" y="240"/>
              <a:ext cx="120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200" b="1">
                  <a:solidFill>
                    <a:srgbClr val="9900CC"/>
                  </a:solidFill>
                </a:rPr>
                <a:t>      </a:t>
              </a:r>
              <a:r>
                <a:rPr lang="en-US" altLang="en-US" sz="1400" b="1">
                  <a:solidFill>
                    <a:srgbClr val="9900CC"/>
                  </a:solidFill>
                </a:rPr>
                <a:t>Introduction</a:t>
              </a:r>
            </a:p>
            <a:p>
              <a:pPr>
                <a:spcBef>
                  <a:spcPct val="0"/>
                </a:spcBef>
                <a:buFontTx/>
                <a:buNone/>
              </a:pPr>
              <a:r>
                <a:rPr lang="en-US" altLang="en-US" sz="1400" b="1">
                  <a:solidFill>
                    <a:srgbClr val="9900CC"/>
                  </a:solidFill>
                </a:rPr>
                <a:t>     to CAM</a:t>
              </a:r>
              <a:endParaRPr lang="en-US" altLang="en-US" sz="1400"/>
            </a:p>
          </p:txBody>
        </p:sp>
        <p:sp>
          <p:nvSpPr>
            <p:cNvPr id="48209" name="Text Box 81">
              <a:extLst>
                <a:ext uri="{FF2B5EF4-FFF2-40B4-BE49-F238E27FC236}">
                  <a16:creationId xmlns:a16="http://schemas.microsoft.com/office/drawing/2014/main" id="{5B1F205F-5169-5943-83D1-BDE22B2A46A7}"/>
                </a:ext>
              </a:extLst>
            </p:cNvPr>
            <p:cNvSpPr txBox="1">
              <a:spLocks noChangeArrowheads="1"/>
            </p:cNvSpPr>
            <p:nvPr/>
          </p:nvSpPr>
          <p:spPr bwMode="auto">
            <a:xfrm>
              <a:off x="96" y="192"/>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1</a:t>
              </a:r>
            </a:p>
          </p:txBody>
        </p:sp>
      </p:gr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0689" name="Picture 14">
            <a:extLst>
              <a:ext uri="{FF2B5EF4-FFF2-40B4-BE49-F238E27FC236}">
                <a16:creationId xmlns:a16="http://schemas.microsoft.com/office/drawing/2014/main" id="{559BDD73-67FB-F560-67FF-B67A8D25B2F6}"/>
              </a:ext>
            </a:extLst>
          </p:cNvPr>
          <p:cNvPicPr>
            <a:picLocks noChangeAspect="1" noChangeArrowheads="1"/>
          </p:cNvPicPr>
          <p:nvPr/>
        </p:nvPicPr>
        <p:blipFill>
          <a:blip r:embed="rId2">
            <a:lum bright="60000" contrast="-7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06" name="Rectangle 6">
            <a:extLst>
              <a:ext uri="{FF2B5EF4-FFF2-40B4-BE49-F238E27FC236}">
                <a16:creationId xmlns:a16="http://schemas.microsoft.com/office/drawing/2014/main" id="{DB7AF425-14B4-6274-7672-236C0976F663}"/>
              </a:ext>
            </a:extLst>
          </p:cNvPr>
          <p:cNvSpPr>
            <a:spLocks noChangeArrowheads="1"/>
          </p:cNvSpPr>
          <p:nvPr/>
        </p:nvSpPr>
        <p:spPr bwMode="auto">
          <a:xfrm>
            <a:off x="2133600" y="762000"/>
            <a:ext cx="7010400" cy="4078288"/>
          </a:xfrm>
          <a:prstGeom prst="rect">
            <a:avLst/>
          </a:prstGeom>
          <a:noFill/>
          <a:ln>
            <a:noFill/>
          </a:ln>
          <a:effectLst/>
        </p:spPr>
        <p:txBody>
          <a:bodyPr>
            <a:spAutoFit/>
          </a:bodyPr>
          <a:lstStyle/>
          <a:p>
            <a:pPr>
              <a:defRPr/>
            </a:pPr>
            <a:r>
              <a:rPr lang="en-US" altLang="en-US" sz="1800" b="1">
                <a:effectLst>
                  <a:outerShdw blurRad="38100" dist="38100" dir="2700000" algn="tl">
                    <a:srgbClr val="C0C0C0"/>
                  </a:outerShdw>
                </a:effectLst>
                <a:latin typeface="Arial" panose="020B0604020202020204" pitchFamily="34" charset="0"/>
              </a:rPr>
              <a:t>USES</a:t>
            </a:r>
          </a:p>
          <a:p>
            <a:pPr lvl="1">
              <a:defRPr/>
            </a:pPr>
            <a:r>
              <a:rPr lang="en-US" altLang="en-US">
                <a:solidFill>
                  <a:schemeClr val="tx1"/>
                </a:solidFill>
                <a:latin typeface="Arial" panose="020B0604020202020204" pitchFamily="34" charset="0"/>
              </a:rPr>
              <a:t>Alzheimer’s disease, cerebral insufficiency, intermittent claudication, erectile dysfunction because of arterial insufficiency, recovery of stroke victims, tinnitus, hearing loss in elderly, depression, asthmatic bronchoconstriction.</a:t>
            </a:r>
          </a:p>
          <a:p>
            <a:pPr>
              <a:defRPr/>
            </a:pPr>
            <a:endParaRPr lang="en-US" altLang="en-US">
              <a:solidFill>
                <a:schemeClr val="tx1"/>
              </a:solidFill>
              <a:latin typeface="Arial" panose="020B0604020202020204" pitchFamily="34" charset="0"/>
            </a:endParaRPr>
          </a:p>
          <a:p>
            <a:pPr>
              <a:defRPr/>
            </a:pPr>
            <a:r>
              <a:rPr lang="en-US" altLang="en-US" sz="1700" b="1">
                <a:effectLst>
                  <a:outerShdw blurRad="38100" dist="38100" dir="2700000" algn="tl">
                    <a:srgbClr val="C0C0C0"/>
                  </a:outerShdw>
                </a:effectLst>
                <a:latin typeface="Arial" panose="020B0604020202020204" pitchFamily="34" charset="0"/>
              </a:rPr>
              <a:t>ADVERSE EFFECTS, PRECAUTIONS and DRUG INTERACTIONS</a:t>
            </a:r>
          </a:p>
          <a:p>
            <a:pPr lvl="1">
              <a:defRPr/>
            </a:pPr>
            <a:r>
              <a:rPr lang="en-US" altLang="en-US">
                <a:solidFill>
                  <a:schemeClr val="tx1"/>
                </a:solidFill>
                <a:latin typeface="Arial" panose="020B0604020202020204" pitchFamily="34" charset="0"/>
              </a:rPr>
              <a:t>Mild gastrointestinal upset, headaches, bleeding complications, allergy, anxiety, insomnia all comparable to placebo frequency.  Because of its anti-platelet action ginkgo should not be used in combination with other anticoagulants.</a:t>
            </a:r>
          </a:p>
          <a:p>
            <a:pPr>
              <a:defRPr/>
            </a:pPr>
            <a:endParaRPr lang="en-US" altLang="en-US">
              <a:solidFill>
                <a:schemeClr val="tx1"/>
              </a:solidFill>
              <a:latin typeface="Arial" panose="020B0604020202020204" pitchFamily="34" charset="0"/>
            </a:endParaRPr>
          </a:p>
          <a:p>
            <a:pPr>
              <a:defRPr/>
            </a:pPr>
            <a:r>
              <a:rPr lang="en-US" altLang="en-US" sz="1800" b="1">
                <a:effectLst>
                  <a:outerShdw blurRad="38100" dist="38100" dir="2700000" algn="tl">
                    <a:srgbClr val="C0C0C0"/>
                  </a:outerShdw>
                </a:effectLst>
                <a:latin typeface="Arial" panose="020B0604020202020204" pitchFamily="34" charset="0"/>
              </a:rPr>
              <a:t>DOSAGE</a:t>
            </a:r>
          </a:p>
          <a:p>
            <a:pPr lvl="1">
              <a:defRPr/>
            </a:pPr>
            <a:r>
              <a:rPr lang="en-US" altLang="en-US">
                <a:solidFill>
                  <a:schemeClr val="tx1"/>
                </a:solidFill>
                <a:latin typeface="Arial" panose="020B0604020202020204" pitchFamily="34" charset="0"/>
              </a:rPr>
              <a:t>Dried extract standardized to 24% flavone glycosides and 6% terpene lactones.  120-240 mg dried extract in two or three divided doses daily.  Onset of action in 2 to 4 weeks.</a:t>
            </a:r>
          </a:p>
        </p:txBody>
      </p:sp>
      <p:sp>
        <p:nvSpPr>
          <p:cNvPr id="307207" name="Text Box 7">
            <a:extLst>
              <a:ext uri="{FF2B5EF4-FFF2-40B4-BE49-F238E27FC236}">
                <a16:creationId xmlns:a16="http://schemas.microsoft.com/office/drawing/2014/main" id="{C02D7E95-4EF8-F8FC-3E8F-A1F895AF568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Ginkgo Biloba</a:t>
            </a:r>
          </a:p>
        </p:txBody>
      </p:sp>
      <p:grpSp>
        <p:nvGrpSpPr>
          <p:cNvPr id="370692" name="Group 26">
            <a:extLst>
              <a:ext uri="{FF2B5EF4-FFF2-40B4-BE49-F238E27FC236}">
                <a16:creationId xmlns:a16="http://schemas.microsoft.com/office/drawing/2014/main" id="{20F20CBE-1B35-534B-4B51-E79F886D32A6}"/>
              </a:ext>
            </a:extLst>
          </p:cNvPr>
          <p:cNvGrpSpPr>
            <a:grpSpLocks/>
          </p:cNvGrpSpPr>
          <p:nvPr/>
        </p:nvGrpSpPr>
        <p:grpSpPr bwMode="auto">
          <a:xfrm>
            <a:off x="4191000" y="6477000"/>
            <a:ext cx="1524000" cy="228600"/>
            <a:chOff x="2400" y="4080"/>
            <a:chExt cx="960" cy="144"/>
          </a:xfrm>
        </p:grpSpPr>
        <p:grpSp>
          <p:nvGrpSpPr>
            <p:cNvPr id="370694" name="Group 27">
              <a:extLst>
                <a:ext uri="{FF2B5EF4-FFF2-40B4-BE49-F238E27FC236}">
                  <a16:creationId xmlns:a16="http://schemas.microsoft.com/office/drawing/2014/main" id="{96717FB1-A8F1-972A-9AA0-1E4092860FB4}"/>
                </a:ext>
              </a:extLst>
            </p:cNvPr>
            <p:cNvGrpSpPr>
              <a:grpSpLocks/>
            </p:cNvGrpSpPr>
            <p:nvPr/>
          </p:nvGrpSpPr>
          <p:grpSpPr bwMode="auto">
            <a:xfrm>
              <a:off x="2400" y="4080"/>
              <a:ext cx="240" cy="144"/>
              <a:chOff x="2928" y="2688"/>
              <a:chExt cx="240" cy="144"/>
            </a:xfrm>
          </p:grpSpPr>
          <p:sp>
            <p:nvSpPr>
              <p:cNvPr id="370701" name="AutoShape 28">
                <a:hlinkClick r:id="" action="ppaction://hlinkshowjump?jump=previousslide" highlightClick="1"/>
                <a:extLst>
                  <a:ext uri="{FF2B5EF4-FFF2-40B4-BE49-F238E27FC236}">
                    <a16:creationId xmlns:a16="http://schemas.microsoft.com/office/drawing/2014/main" id="{44635DCA-327A-B779-C5D7-00981FE3A77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7229" name="AutoShape 29">
                <a:hlinkClick r:id="" action="ppaction://hlinkshowjump?jump=previousslide"/>
                <a:extLst>
                  <a:ext uri="{FF2B5EF4-FFF2-40B4-BE49-F238E27FC236}">
                    <a16:creationId xmlns:a16="http://schemas.microsoft.com/office/drawing/2014/main" id="{593D7BD9-1FB8-EF9D-D0DC-AE6A179A91A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0695" name="Group 30">
              <a:extLst>
                <a:ext uri="{FF2B5EF4-FFF2-40B4-BE49-F238E27FC236}">
                  <a16:creationId xmlns:a16="http://schemas.microsoft.com/office/drawing/2014/main" id="{4BEF7829-E727-F5CA-693E-774FA66E2F2F}"/>
                </a:ext>
              </a:extLst>
            </p:cNvPr>
            <p:cNvGrpSpPr>
              <a:grpSpLocks/>
            </p:cNvGrpSpPr>
            <p:nvPr/>
          </p:nvGrpSpPr>
          <p:grpSpPr bwMode="auto">
            <a:xfrm>
              <a:off x="3120" y="4080"/>
              <a:ext cx="240" cy="144"/>
              <a:chOff x="3552" y="2688"/>
              <a:chExt cx="240" cy="144"/>
            </a:xfrm>
          </p:grpSpPr>
          <p:sp>
            <p:nvSpPr>
              <p:cNvPr id="370699" name="AutoShape 31">
                <a:hlinkClick r:id="" action="ppaction://hlinkshowjump?jump=nextslide" highlightClick="1"/>
                <a:extLst>
                  <a:ext uri="{FF2B5EF4-FFF2-40B4-BE49-F238E27FC236}">
                    <a16:creationId xmlns:a16="http://schemas.microsoft.com/office/drawing/2014/main" id="{797DC4AE-EDCD-997F-501E-C7B6A361CEFF}"/>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7232" name="AutoShape 32">
                <a:hlinkClick r:id="rId3" action="ppaction://hlinksldjump"/>
                <a:extLst>
                  <a:ext uri="{FF2B5EF4-FFF2-40B4-BE49-F238E27FC236}">
                    <a16:creationId xmlns:a16="http://schemas.microsoft.com/office/drawing/2014/main" id="{FBC51763-E97D-5BA9-2BE8-3F224B040A88}"/>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0696" name="Group 33">
              <a:extLst>
                <a:ext uri="{FF2B5EF4-FFF2-40B4-BE49-F238E27FC236}">
                  <a16:creationId xmlns:a16="http://schemas.microsoft.com/office/drawing/2014/main" id="{F399C84A-9897-FD90-6F66-403D3D3F8524}"/>
                </a:ext>
              </a:extLst>
            </p:cNvPr>
            <p:cNvGrpSpPr>
              <a:grpSpLocks/>
            </p:cNvGrpSpPr>
            <p:nvPr/>
          </p:nvGrpSpPr>
          <p:grpSpPr bwMode="auto">
            <a:xfrm>
              <a:off x="2736" y="4080"/>
              <a:ext cx="288" cy="144"/>
              <a:chOff x="2400" y="4032"/>
              <a:chExt cx="240" cy="144"/>
            </a:xfrm>
          </p:grpSpPr>
          <p:sp>
            <p:nvSpPr>
              <p:cNvPr id="307234" name="AutoShape 34">
                <a:hlinkClick r:id="" action="ppaction://hlinkshowjump?jump=lastslideviewed" highlightClick="1"/>
                <a:extLst>
                  <a:ext uri="{FF2B5EF4-FFF2-40B4-BE49-F238E27FC236}">
                    <a16:creationId xmlns:a16="http://schemas.microsoft.com/office/drawing/2014/main" id="{034FA95B-0A37-AB86-930A-DDB7170110B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7235" name="AutoShape 35">
                <a:hlinkClick r:id="" action="ppaction://hlinkshowjump?jump=lastslideviewed"/>
                <a:extLst>
                  <a:ext uri="{FF2B5EF4-FFF2-40B4-BE49-F238E27FC236}">
                    <a16:creationId xmlns:a16="http://schemas.microsoft.com/office/drawing/2014/main" id="{76D9103C-8E88-D262-357A-69C0CF5764C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70693" name="Text Box 36">
            <a:extLst>
              <a:ext uri="{FF2B5EF4-FFF2-40B4-BE49-F238E27FC236}">
                <a16:creationId xmlns:a16="http://schemas.microsoft.com/office/drawing/2014/main" id="{3A156253-39E9-D6BC-C94F-87A97041A744}"/>
              </a:ext>
            </a:extLst>
          </p:cNvPr>
          <p:cNvSpPr txBox="1">
            <a:spLocks noChangeArrowheads="1"/>
          </p:cNvSpPr>
          <p:nvPr/>
        </p:nvSpPr>
        <p:spPr bwMode="auto">
          <a:xfrm>
            <a:off x="7659688" y="6477000"/>
            <a:ext cx="14843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Ginkgo References</a:t>
            </a:r>
            <a:endParaRPr lang="en-US" altLang="en-US" sz="1200"/>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9" name="Rectangle 3">
            <a:extLst>
              <a:ext uri="{FF2B5EF4-FFF2-40B4-BE49-F238E27FC236}">
                <a16:creationId xmlns:a16="http://schemas.microsoft.com/office/drawing/2014/main" id="{0906F2B5-14B3-CDE6-A0D3-F76AC636FE68}"/>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71714" name="Picture 23">
            <a:extLst>
              <a:ext uri="{FF2B5EF4-FFF2-40B4-BE49-F238E27FC236}">
                <a16:creationId xmlns:a16="http://schemas.microsoft.com/office/drawing/2014/main" id="{FBC11986-AF6F-4B1C-4F80-1EAFCF3B1CF1}"/>
              </a:ext>
            </a:extLst>
          </p:cNvPr>
          <p:cNvPicPr>
            <a:picLocks noChangeAspect="1" noChangeArrowheads="1"/>
          </p:cNvPicPr>
          <p:nvPr/>
        </p:nvPicPr>
        <p:blipFill>
          <a:blip r:embed="rId2">
            <a:lum bright="60000" contrast="-70000"/>
            <a:extLst>
              <a:ext uri="{28A0092B-C50C-407E-A947-70E740481C1C}">
                <a14:useLocalDpi xmlns:a14="http://schemas.microsoft.com/office/drawing/2010/main" val="0"/>
              </a:ext>
            </a:extLst>
          </a:blip>
          <a:srcRect/>
          <a:stretch>
            <a:fillRect/>
          </a:stretch>
        </p:blipFill>
        <p:spPr bwMode="auto">
          <a:xfrm>
            <a:off x="762000" y="0"/>
            <a:ext cx="838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1715" name="Picture 5">
            <a:extLst>
              <a:ext uri="{FF2B5EF4-FFF2-40B4-BE49-F238E27FC236}">
                <a16:creationId xmlns:a16="http://schemas.microsoft.com/office/drawing/2014/main" id="{9EB6148A-C58D-9303-00B2-845ECD14B7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52400"/>
            <a:ext cx="191135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1716" name="Picture 6">
            <a:extLst>
              <a:ext uri="{FF2B5EF4-FFF2-40B4-BE49-F238E27FC236}">
                <a16:creationId xmlns:a16="http://schemas.microsoft.com/office/drawing/2014/main" id="{C884D1AE-E880-8A01-B1EB-F0922615C2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3124200"/>
            <a:ext cx="4572000" cy="316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1717" name="Picture 7">
            <a:extLst>
              <a:ext uri="{FF2B5EF4-FFF2-40B4-BE49-F238E27FC236}">
                <a16:creationId xmlns:a16="http://schemas.microsoft.com/office/drawing/2014/main" id="{9EE59E4A-8E98-C8BB-C3F5-BEF5D10E5C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3286125"/>
            <a:ext cx="3276600" cy="317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1718" name="Picture 8">
            <a:extLst>
              <a:ext uri="{FF2B5EF4-FFF2-40B4-BE49-F238E27FC236}">
                <a16:creationId xmlns:a16="http://schemas.microsoft.com/office/drawing/2014/main" id="{CD080166-3C1F-7667-6779-E46DF8161D5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685800"/>
            <a:ext cx="350520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3789" name="Text Box 13">
            <a:extLst>
              <a:ext uri="{FF2B5EF4-FFF2-40B4-BE49-F238E27FC236}">
                <a16:creationId xmlns:a16="http://schemas.microsoft.com/office/drawing/2014/main" id="{F5498E19-DD40-E671-BC04-DC6935A8BF9C}"/>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Ginkgo Biloba</a:t>
            </a:r>
          </a:p>
        </p:txBody>
      </p:sp>
      <p:grpSp>
        <p:nvGrpSpPr>
          <p:cNvPr id="371720" name="Group 27">
            <a:extLst>
              <a:ext uri="{FF2B5EF4-FFF2-40B4-BE49-F238E27FC236}">
                <a16:creationId xmlns:a16="http://schemas.microsoft.com/office/drawing/2014/main" id="{FBDEF16B-523E-5465-BAB1-5063A679499C}"/>
              </a:ext>
            </a:extLst>
          </p:cNvPr>
          <p:cNvGrpSpPr>
            <a:grpSpLocks/>
          </p:cNvGrpSpPr>
          <p:nvPr/>
        </p:nvGrpSpPr>
        <p:grpSpPr bwMode="auto">
          <a:xfrm>
            <a:off x="4343400" y="6477000"/>
            <a:ext cx="457200" cy="228600"/>
            <a:chOff x="2400" y="4032"/>
            <a:chExt cx="240" cy="144"/>
          </a:xfrm>
        </p:grpSpPr>
        <p:sp>
          <p:nvSpPr>
            <p:cNvPr id="203804" name="AutoShape 28">
              <a:hlinkClick r:id="" action="ppaction://hlinkshowjump?jump=lastslideviewed" highlightClick="1"/>
              <a:extLst>
                <a:ext uri="{FF2B5EF4-FFF2-40B4-BE49-F238E27FC236}">
                  <a16:creationId xmlns:a16="http://schemas.microsoft.com/office/drawing/2014/main" id="{AD009C75-7395-4530-205C-C7A17514BC7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03805" name="AutoShape 29">
              <a:hlinkClick r:id="" action="ppaction://hlinkshowjump?jump=lastslideviewed"/>
              <a:extLst>
                <a:ext uri="{FF2B5EF4-FFF2-40B4-BE49-F238E27FC236}">
                  <a16:creationId xmlns:a16="http://schemas.microsoft.com/office/drawing/2014/main" id="{8D53E960-43BF-6384-CAA9-38579CF3F9F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1721" name="Group 30">
            <a:extLst>
              <a:ext uri="{FF2B5EF4-FFF2-40B4-BE49-F238E27FC236}">
                <a16:creationId xmlns:a16="http://schemas.microsoft.com/office/drawing/2014/main" id="{FF59B07B-0533-7E37-5B03-ADB93D12BDE9}"/>
              </a:ext>
            </a:extLst>
          </p:cNvPr>
          <p:cNvGrpSpPr>
            <a:grpSpLocks/>
          </p:cNvGrpSpPr>
          <p:nvPr/>
        </p:nvGrpSpPr>
        <p:grpSpPr bwMode="auto">
          <a:xfrm>
            <a:off x="-76200" y="0"/>
            <a:ext cx="2362200" cy="641350"/>
            <a:chOff x="96" y="76"/>
            <a:chExt cx="1488" cy="404"/>
          </a:xfrm>
        </p:grpSpPr>
        <p:sp>
          <p:nvSpPr>
            <p:cNvPr id="371722" name="Text Box 31">
              <a:extLst>
                <a:ext uri="{FF2B5EF4-FFF2-40B4-BE49-F238E27FC236}">
                  <a16:creationId xmlns:a16="http://schemas.microsoft.com/office/drawing/2014/main" id="{329D7226-29FC-217F-D1F0-4AB75F6E2E7F}"/>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03808" name="Text Box 32">
              <a:extLst>
                <a:ext uri="{FF2B5EF4-FFF2-40B4-BE49-F238E27FC236}">
                  <a16:creationId xmlns:a16="http://schemas.microsoft.com/office/drawing/2014/main" id="{94A4AD5C-7338-9168-2122-F6228BD78E86}"/>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3" name="Rectangle 3">
            <a:extLst>
              <a:ext uri="{FF2B5EF4-FFF2-40B4-BE49-F238E27FC236}">
                <a16:creationId xmlns:a16="http://schemas.microsoft.com/office/drawing/2014/main" id="{F77650EE-53D3-D681-EE85-0A80AFB3F582}"/>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72738" name="Picture 34">
            <a:extLst>
              <a:ext uri="{FF2B5EF4-FFF2-40B4-BE49-F238E27FC236}">
                <a16:creationId xmlns:a16="http://schemas.microsoft.com/office/drawing/2014/main" id="{41A5F7D3-1362-C4D7-0F71-BE2708F07F93}"/>
              </a:ext>
            </a:extLst>
          </p:cNvPr>
          <p:cNvPicPr>
            <a:picLocks noChangeAspect="1" noChangeArrowheads="1"/>
          </p:cNvPicPr>
          <p:nvPr/>
        </p:nvPicPr>
        <p:blipFill>
          <a:blip r:embed="rId2">
            <a:lum bright="60000" contrast="-70000"/>
            <a:extLst>
              <a:ext uri="{28A0092B-C50C-407E-A947-70E740481C1C}">
                <a14:useLocalDpi xmlns:a14="http://schemas.microsoft.com/office/drawing/2010/main" val="0"/>
              </a:ext>
            </a:extLst>
          </a:blip>
          <a:srcRect/>
          <a:stretch>
            <a:fillRect/>
          </a:stretch>
        </p:blipFill>
        <p:spPr bwMode="auto">
          <a:xfrm>
            <a:off x="762000" y="0"/>
            <a:ext cx="838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2739" name="Text Box 9">
            <a:extLst>
              <a:ext uri="{FF2B5EF4-FFF2-40B4-BE49-F238E27FC236}">
                <a16:creationId xmlns:a16="http://schemas.microsoft.com/office/drawing/2014/main" id="{A9EF7038-3DE8-41F1-5786-39EDD49F0E68}"/>
              </a:ext>
            </a:extLst>
          </p:cNvPr>
          <p:cNvSpPr txBox="1">
            <a:spLocks noChangeArrowheads="1"/>
          </p:cNvSpPr>
          <p:nvPr/>
        </p:nvSpPr>
        <p:spPr bwMode="auto">
          <a:xfrm>
            <a:off x="228600" y="1295400"/>
            <a:ext cx="419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Kaempferol</a:t>
            </a:r>
          </a:p>
        </p:txBody>
      </p:sp>
      <p:pic>
        <p:nvPicPr>
          <p:cNvPr id="372740" name="Picture 10">
            <a:extLst>
              <a:ext uri="{FF2B5EF4-FFF2-40B4-BE49-F238E27FC236}">
                <a16:creationId xmlns:a16="http://schemas.microsoft.com/office/drawing/2014/main" id="{923E012A-4150-B430-294E-1397467154F5}"/>
              </a:ext>
            </a:extLst>
          </p:cNvPr>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914400" y="4419600"/>
            <a:ext cx="2743200" cy="175260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2741" name="Text Box 11">
            <a:extLst>
              <a:ext uri="{FF2B5EF4-FFF2-40B4-BE49-F238E27FC236}">
                <a16:creationId xmlns:a16="http://schemas.microsoft.com/office/drawing/2014/main" id="{9EF34B16-1296-13A2-F845-91D7658FDC32}"/>
              </a:ext>
            </a:extLst>
          </p:cNvPr>
          <p:cNvSpPr txBox="1">
            <a:spLocks noChangeArrowheads="1"/>
          </p:cNvSpPr>
          <p:nvPr/>
        </p:nvSpPr>
        <p:spPr bwMode="auto">
          <a:xfrm>
            <a:off x="228600" y="3810000"/>
            <a:ext cx="403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Quercetin</a:t>
            </a:r>
          </a:p>
        </p:txBody>
      </p:sp>
      <p:sp>
        <p:nvSpPr>
          <p:cNvPr id="372742" name="Text Box 21">
            <a:extLst>
              <a:ext uri="{FF2B5EF4-FFF2-40B4-BE49-F238E27FC236}">
                <a16:creationId xmlns:a16="http://schemas.microsoft.com/office/drawing/2014/main" id="{DC92194C-5FE1-BD1A-8140-280B415D6E7E}"/>
              </a:ext>
            </a:extLst>
          </p:cNvPr>
          <p:cNvSpPr txBox="1">
            <a:spLocks noChangeArrowheads="1"/>
          </p:cNvSpPr>
          <p:nvPr/>
        </p:nvSpPr>
        <p:spPr bwMode="auto">
          <a:xfrm>
            <a:off x="152400" y="563563"/>
            <a:ext cx="4572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Flavone Glycosides</a:t>
            </a:r>
          </a:p>
        </p:txBody>
      </p:sp>
      <p:sp>
        <p:nvSpPr>
          <p:cNvPr id="372743" name="Text Box 22">
            <a:extLst>
              <a:ext uri="{FF2B5EF4-FFF2-40B4-BE49-F238E27FC236}">
                <a16:creationId xmlns:a16="http://schemas.microsoft.com/office/drawing/2014/main" id="{F6E9D7BC-3815-A261-DF6C-C02656FAC4EE}"/>
              </a:ext>
            </a:extLst>
          </p:cNvPr>
          <p:cNvSpPr txBox="1">
            <a:spLocks noChangeArrowheads="1"/>
          </p:cNvSpPr>
          <p:nvPr/>
        </p:nvSpPr>
        <p:spPr bwMode="auto">
          <a:xfrm>
            <a:off x="4419600" y="563563"/>
            <a:ext cx="4572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Terpene Lactones</a:t>
            </a:r>
          </a:p>
        </p:txBody>
      </p:sp>
      <p:sp>
        <p:nvSpPr>
          <p:cNvPr id="204824" name="Text Box 24">
            <a:extLst>
              <a:ext uri="{FF2B5EF4-FFF2-40B4-BE49-F238E27FC236}">
                <a16:creationId xmlns:a16="http://schemas.microsoft.com/office/drawing/2014/main" id="{5E601858-AF28-7C80-01C0-1E09AF5E2F27}"/>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Ginkgo Biloba</a:t>
            </a:r>
          </a:p>
        </p:txBody>
      </p:sp>
      <p:graphicFrame>
        <p:nvGraphicFramePr>
          <p:cNvPr id="372745" name="Object 38">
            <a:extLst>
              <a:ext uri="{FF2B5EF4-FFF2-40B4-BE49-F238E27FC236}">
                <a16:creationId xmlns:a16="http://schemas.microsoft.com/office/drawing/2014/main" id="{A00240CF-DF14-2FED-650E-EC45401BDE5F}"/>
              </a:ext>
            </a:extLst>
          </p:cNvPr>
          <p:cNvGraphicFramePr>
            <a:graphicFrameLocks noChangeAspect="1"/>
          </p:cNvGraphicFramePr>
          <p:nvPr/>
        </p:nvGraphicFramePr>
        <p:xfrm>
          <a:off x="914400" y="1981200"/>
          <a:ext cx="2743200" cy="1587500"/>
        </p:xfrm>
        <a:graphic>
          <a:graphicData uri="http://schemas.openxmlformats.org/presentationml/2006/ole">
            <mc:AlternateContent xmlns:mc="http://schemas.openxmlformats.org/markup-compatibility/2006">
              <mc:Choice xmlns:v="urn:schemas-microsoft-com:vml" Requires="v">
                <p:oleObj name="Photo Editor Photo" r:id="rId4" imgW="1206500" imgH="698500" progId="MSPhotoEd.3">
                  <p:embed/>
                </p:oleObj>
              </mc:Choice>
              <mc:Fallback>
                <p:oleObj name="Photo Editor Photo" r:id="rId4" imgW="1206500" imgH="698500" progId="MSPhotoEd.3">
                  <p:embed/>
                  <p:pic>
                    <p:nvPicPr>
                      <p:cNvPr id="0" name="Object 3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1981200"/>
                        <a:ext cx="2743200"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2746" name="Object 40">
            <a:extLst>
              <a:ext uri="{FF2B5EF4-FFF2-40B4-BE49-F238E27FC236}">
                <a16:creationId xmlns:a16="http://schemas.microsoft.com/office/drawing/2014/main" id="{032E0418-C9AA-2F9D-7D20-07A1C5996428}"/>
              </a:ext>
            </a:extLst>
          </p:cNvPr>
          <p:cNvGraphicFramePr>
            <a:graphicFrameLocks noChangeAspect="1"/>
          </p:cNvGraphicFramePr>
          <p:nvPr/>
        </p:nvGraphicFramePr>
        <p:xfrm>
          <a:off x="5715000" y="1497013"/>
          <a:ext cx="1800225" cy="1779587"/>
        </p:xfrm>
        <a:graphic>
          <a:graphicData uri="http://schemas.openxmlformats.org/presentationml/2006/ole">
            <mc:AlternateContent xmlns:mc="http://schemas.openxmlformats.org/markup-compatibility/2006">
              <mc:Choice xmlns:v="urn:schemas-microsoft-com:vml" Requires="v">
                <p:oleObj name="Photo Editor Photo" r:id="rId6" imgW="1098550" imgH="1085850" progId="MSPhotoEd.3">
                  <p:embed/>
                </p:oleObj>
              </mc:Choice>
              <mc:Fallback>
                <p:oleObj name="Photo Editor Photo" r:id="rId6" imgW="1098550" imgH="1085850" progId="MSPhotoEd.3">
                  <p:embed/>
                  <p:pic>
                    <p:nvPicPr>
                      <p:cNvPr id="0" name="Object 4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1497013"/>
                        <a:ext cx="1800225" cy="177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2747" name="Text Box 41">
            <a:extLst>
              <a:ext uri="{FF2B5EF4-FFF2-40B4-BE49-F238E27FC236}">
                <a16:creationId xmlns:a16="http://schemas.microsoft.com/office/drawing/2014/main" id="{12EFC2C1-D0CD-8DBB-1E08-1F55D539CFA1}"/>
              </a:ext>
            </a:extLst>
          </p:cNvPr>
          <p:cNvSpPr txBox="1">
            <a:spLocks noChangeArrowheads="1"/>
          </p:cNvSpPr>
          <p:nvPr/>
        </p:nvSpPr>
        <p:spPr bwMode="auto">
          <a:xfrm>
            <a:off x="5867400" y="1295400"/>
            <a:ext cx="1638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400" b="1"/>
              <a:t>Bilobalide</a:t>
            </a:r>
          </a:p>
        </p:txBody>
      </p:sp>
      <p:graphicFrame>
        <p:nvGraphicFramePr>
          <p:cNvPr id="372748" name="Object 44">
            <a:extLst>
              <a:ext uri="{FF2B5EF4-FFF2-40B4-BE49-F238E27FC236}">
                <a16:creationId xmlns:a16="http://schemas.microsoft.com/office/drawing/2014/main" id="{0BD8DE1C-F51E-35C2-4EB5-6DA51FABB944}"/>
              </a:ext>
            </a:extLst>
          </p:cNvPr>
          <p:cNvGraphicFramePr>
            <a:graphicFrameLocks noChangeAspect="1"/>
          </p:cNvGraphicFramePr>
          <p:nvPr/>
        </p:nvGraphicFramePr>
        <p:xfrm>
          <a:off x="5562600" y="3962400"/>
          <a:ext cx="2438400" cy="1676400"/>
        </p:xfrm>
        <a:graphic>
          <a:graphicData uri="http://schemas.openxmlformats.org/presentationml/2006/ole">
            <mc:AlternateContent xmlns:mc="http://schemas.openxmlformats.org/markup-compatibility/2006">
              <mc:Choice xmlns:v="urn:schemas-microsoft-com:vml" Requires="v">
                <p:oleObj name="Photo Editor Photo" r:id="rId8" imgW="1625600" imgH="1117600" progId="MSPhotoEd.3">
                  <p:embed/>
                </p:oleObj>
              </mc:Choice>
              <mc:Fallback>
                <p:oleObj name="Photo Editor Photo" r:id="rId8" imgW="1625600" imgH="1117600" progId="MSPhotoEd.3">
                  <p:embed/>
                  <p:pic>
                    <p:nvPicPr>
                      <p:cNvPr id="0" name="Object 4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62600" y="3962400"/>
                        <a:ext cx="2438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2749" name="Text Box 45">
            <a:extLst>
              <a:ext uri="{FF2B5EF4-FFF2-40B4-BE49-F238E27FC236}">
                <a16:creationId xmlns:a16="http://schemas.microsoft.com/office/drawing/2014/main" id="{8E58A25E-DBE3-CFCF-0A75-E0044B2E4A4E}"/>
              </a:ext>
            </a:extLst>
          </p:cNvPr>
          <p:cNvSpPr txBox="1">
            <a:spLocks noChangeArrowheads="1"/>
          </p:cNvSpPr>
          <p:nvPr/>
        </p:nvSpPr>
        <p:spPr bwMode="auto">
          <a:xfrm>
            <a:off x="5791200" y="3581400"/>
            <a:ext cx="1755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400" b="1"/>
              <a:t>Ginkgolide</a:t>
            </a:r>
          </a:p>
        </p:txBody>
      </p:sp>
      <p:graphicFrame>
        <p:nvGraphicFramePr>
          <p:cNvPr id="372750" name="Object 46">
            <a:extLst>
              <a:ext uri="{FF2B5EF4-FFF2-40B4-BE49-F238E27FC236}">
                <a16:creationId xmlns:a16="http://schemas.microsoft.com/office/drawing/2014/main" id="{D8B83084-864F-B377-F974-D73F1AE86E0F}"/>
              </a:ext>
            </a:extLst>
          </p:cNvPr>
          <p:cNvGraphicFramePr>
            <a:graphicFrameLocks noChangeAspect="1"/>
          </p:cNvGraphicFramePr>
          <p:nvPr/>
        </p:nvGraphicFramePr>
        <p:xfrm>
          <a:off x="5791200" y="5715000"/>
          <a:ext cx="2009775" cy="771525"/>
        </p:xfrm>
        <a:graphic>
          <a:graphicData uri="http://schemas.openxmlformats.org/presentationml/2006/ole">
            <mc:AlternateContent xmlns:mc="http://schemas.openxmlformats.org/markup-compatibility/2006">
              <mc:Choice xmlns:v="urn:schemas-microsoft-com:vml" Requires="v">
                <p:oleObj name="Photo Editor Photo" r:id="rId10" imgW="1339850" imgH="514350" progId="MSPhotoEd.3">
                  <p:embed/>
                </p:oleObj>
              </mc:Choice>
              <mc:Fallback>
                <p:oleObj name="Photo Editor Photo" r:id="rId10" imgW="1339850" imgH="514350" progId="MSPhotoEd.3">
                  <p:embed/>
                  <p:pic>
                    <p:nvPicPr>
                      <p:cNvPr id="0" name="Object 4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91200" y="5715000"/>
                        <a:ext cx="200977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72751" name="Group 47">
            <a:extLst>
              <a:ext uri="{FF2B5EF4-FFF2-40B4-BE49-F238E27FC236}">
                <a16:creationId xmlns:a16="http://schemas.microsoft.com/office/drawing/2014/main" id="{F2D28BE2-49D9-CE9E-3936-5C4BB486D385}"/>
              </a:ext>
            </a:extLst>
          </p:cNvPr>
          <p:cNvGrpSpPr>
            <a:grpSpLocks/>
          </p:cNvGrpSpPr>
          <p:nvPr/>
        </p:nvGrpSpPr>
        <p:grpSpPr bwMode="auto">
          <a:xfrm>
            <a:off x="4343400" y="6477000"/>
            <a:ext cx="457200" cy="228600"/>
            <a:chOff x="2400" y="4032"/>
            <a:chExt cx="240" cy="144"/>
          </a:xfrm>
        </p:grpSpPr>
        <p:sp>
          <p:nvSpPr>
            <p:cNvPr id="204848" name="AutoShape 48">
              <a:hlinkClick r:id="" action="ppaction://hlinkshowjump?jump=lastslideviewed" highlightClick="1"/>
              <a:extLst>
                <a:ext uri="{FF2B5EF4-FFF2-40B4-BE49-F238E27FC236}">
                  <a16:creationId xmlns:a16="http://schemas.microsoft.com/office/drawing/2014/main" id="{9E1DE683-B9C9-BFF0-EB42-019A5D7B021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04849" name="AutoShape 49">
              <a:hlinkClick r:id="" action="ppaction://hlinkshowjump?jump=lastslideviewed"/>
              <a:extLst>
                <a:ext uri="{FF2B5EF4-FFF2-40B4-BE49-F238E27FC236}">
                  <a16:creationId xmlns:a16="http://schemas.microsoft.com/office/drawing/2014/main" id="{9C6A6A66-7D1F-C09A-5156-0835B7A8C17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2752" name="Group 50">
            <a:extLst>
              <a:ext uri="{FF2B5EF4-FFF2-40B4-BE49-F238E27FC236}">
                <a16:creationId xmlns:a16="http://schemas.microsoft.com/office/drawing/2014/main" id="{B5ACC629-7EA8-3D7E-8CF2-672F2EA0E278}"/>
              </a:ext>
            </a:extLst>
          </p:cNvPr>
          <p:cNvGrpSpPr>
            <a:grpSpLocks/>
          </p:cNvGrpSpPr>
          <p:nvPr/>
        </p:nvGrpSpPr>
        <p:grpSpPr bwMode="auto">
          <a:xfrm>
            <a:off x="-76200" y="0"/>
            <a:ext cx="2362200" cy="641350"/>
            <a:chOff x="96" y="76"/>
            <a:chExt cx="1488" cy="404"/>
          </a:xfrm>
        </p:grpSpPr>
        <p:sp>
          <p:nvSpPr>
            <p:cNvPr id="372753" name="Text Box 51">
              <a:extLst>
                <a:ext uri="{FF2B5EF4-FFF2-40B4-BE49-F238E27FC236}">
                  <a16:creationId xmlns:a16="http://schemas.microsoft.com/office/drawing/2014/main" id="{7E035B02-E592-5025-3F47-53AC5A2D7643}"/>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04852" name="Text Box 52">
              <a:extLst>
                <a:ext uri="{FF2B5EF4-FFF2-40B4-BE49-F238E27FC236}">
                  <a16:creationId xmlns:a16="http://schemas.microsoft.com/office/drawing/2014/main" id="{2582196A-1544-E74F-BF64-ACCEF5468228}"/>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7" name="Rectangle 3">
            <a:extLst>
              <a:ext uri="{FF2B5EF4-FFF2-40B4-BE49-F238E27FC236}">
                <a16:creationId xmlns:a16="http://schemas.microsoft.com/office/drawing/2014/main" id="{AADA99AF-640C-E9EC-204E-08D36FE024E4}"/>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73762" name="Picture 19">
            <a:extLst>
              <a:ext uri="{FF2B5EF4-FFF2-40B4-BE49-F238E27FC236}">
                <a16:creationId xmlns:a16="http://schemas.microsoft.com/office/drawing/2014/main" id="{A973C0E6-6186-5335-18C5-14720091FCB9}"/>
              </a:ext>
            </a:extLst>
          </p:cNvPr>
          <p:cNvPicPr>
            <a:picLocks noChangeAspect="1" noChangeArrowheads="1"/>
          </p:cNvPicPr>
          <p:nvPr/>
        </p:nvPicPr>
        <p:blipFill>
          <a:blip r:embed="rId2">
            <a:lum bright="60000" contrast="-70000"/>
            <a:extLst>
              <a:ext uri="{28A0092B-C50C-407E-A947-70E740481C1C}">
                <a14:useLocalDpi xmlns:a14="http://schemas.microsoft.com/office/drawing/2010/main" val="0"/>
              </a:ext>
            </a:extLst>
          </a:blip>
          <a:srcRect/>
          <a:stretch>
            <a:fillRect/>
          </a:stretch>
        </p:blipFill>
        <p:spPr bwMode="auto">
          <a:xfrm>
            <a:off x="762000" y="0"/>
            <a:ext cx="838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3763" name="Rectangle 6">
            <a:extLst>
              <a:ext uri="{FF2B5EF4-FFF2-40B4-BE49-F238E27FC236}">
                <a16:creationId xmlns:a16="http://schemas.microsoft.com/office/drawing/2014/main" id="{36105BBE-561F-3A3E-E892-B75D1F62E1B2}"/>
              </a:ext>
            </a:extLst>
          </p:cNvPr>
          <p:cNvSpPr>
            <a:spLocks noChangeArrowheads="1"/>
          </p:cNvSpPr>
          <p:nvPr/>
        </p:nvSpPr>
        <p:spPr bwMode="auto">
          <a:xfrm>
            <a:off x="304800" y="1066800"/>
            <a:ext cx="8839200" cy="512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1500"/>
              <a:t>Dennehy CE, Tsourounis C.  Botanicals (“herbal medications”) &amp; nutritional supplements.  In: </a:t>
            </a:r>
            <a:r>
              <a:rPr lang="en-US" altLang="en-US" sz="1500" i="1"/>
              <a:t>Basic and Clinical Pharmacology</a:t>
            </a:r>
            <a:r>
              <a:rPr lang="en-US" altLang="en-US" sz="1500"/>
              <a:t>.  McGraw Hill, 2001.</a:t>
            </a:r>
          </a:p>
          <a:p>
            <a:pPr>
              <a:spcBef>
                <a:spcPts val="500"/>
              </a:spcBef>
              <a:spcAft>
                <a:spcPts val="500"/>
              </a:spcAft>
              <a:buFontTx/>
              <a:buNone/>
            </a:pPr>
            <a:r>
              <a:rPr lang="en-US" altLang="en-US" sz="1500"/>
              <a:t>Gruenwald J, Brendler T, Jaenicke C.  </a:t>
            </a:r>
            <a:r>
              <a:rPr lang="en-US" altLang="en-US" sz="1500" i="1"/>
              <a:t>PDR for Herbal Medicines</a:t>
            </a:r>
            <a:r>
              <a:rPr lang="en-US" altLang="en-US" sz="1500"/>
              <a:t>. Montvale, NJ: Medical Economics Company, 1998. </a:t>
            </a:r>
          </a:p>
          <a:p>
            <a:pPr>
              <a:spcBef>
                <a:spcPts val="500"/>
              </a:spcBef>
              <a:spcAft>
                <a:spcPts val="500"/>
              </a:spcAft>
              <a:buFontTx/>
              <a:buNone/>
            </a:pPr>
            <a:r>
              <a:rPr lang="en-US" altLang="en-US" sz="1500"/>
              <a:t>Hobbs C.  </a:t>
            </a:r>
            <a:r>
              <a:rPr lang="en-US" altLang="en-US" sz="1500" i="1"/>
              <a:t>Herbal Remedies for Dummies</a:t>
            </a:r>
            <a:r>
              <a:rPr lang="en-US" altLang="en-US" sz="1500"/>
              <a:t>.  IDG Books Worldwide, 1998.</a:t>
            </a:r>
          </a:p>
          <a:p>
            <a:pPr>
              <a:spcBef>
                <a:spcPts val="500"/>
              </a:spcBef>
              <a:spcAft>
                <a:spcPts val="500"/>
              </a:spcAft>
              <a:buFontTx/>
              <a:buNone/>
            </a:pPr>
            <a:r>
              <a:rPr lang="en-US" altLang="en-US" sz="1500"/>
              <a:t>Kanowski S, et al.   Proof of the efficacy of the </a:t>
            </a:r>
            <a:r>
              <a:rPr lang="en-US" altLang="en-US" sz="1500" i="1"/>
              <a:t>Ginkgo biloba</a:t>
            </a:r>
            <a:r>
              <a:rPr lang="en-US" altLang="en-US" sz="1500"/>
              <a:t> special extract Egb 761 in outpatients suffering from mild to moderate primary degenerative dementia of the Alzheimer type of multi-infarct dementia.  Phytomedicine 1997; 4:3-13.</a:t>
            </a:r>
          </a:p>
          <a:p>
            <a:pPr>
              <a:spcBef>
                <a:spcPts val="500"/>
              </a:spcBef>
              <a:spcAft>
                <a:spcPts val="500"/>
              </a:spcAft>
              <a:buFontTx/>
              <a:buNone/>
            </a:pPr>
            <a:r>
              <a:rPr lang="en-US" altLang="en-US" sz="1500"/>
              <a:t>Kwant C.  The ginko pages.  </a:t>
            </a:r>
            <a:r>
              <a:rPr lang="en-US" altLang="en-US" sz="1500">
                <a:solidFill>
                  <a:schemeClr val="accent2"/>
                </a:solidFill>
                <a:hlinkClick r:id="rId3"/>
              </a:rPr>
              <a:t>http://www.xs4all.nl/~kwanten/thetree.htm</a:t>
            </a:r>
            <a:r>
              <a:rPr lang="en-US" altLang="en-US" sz="1500">
                <a:solidFill>
                  <a:schemeClr val="accent2"/>
                </a:solidFill>
              </a:rPr>
              <a:t>.</a:t>
            </a:r>
            <a:endParaRPr lang="en-US" altLang="en-US" sz="1500"/>
          </a:p>
          <a:p>
            <a:pPr>
              <a:spcBef>
                <a:spcPts val="500"/>
              </a:spcBef>
              <a:spcAft>
                <a:spcPts val="500"/>
              </a:spcAft>
              <a:buFontTx/>
              <a:buNone/>
            </a:pPr>
            <a:r>
              <a:rPr lang="en-US" altLang="en-US" sz="1500"/>
              <a:t>Le Bars PL, et al.  A placebo-controlled, double-blind, randomized trial of an extract of </a:t>
            </a:r>
            <a:r>
              <a:rPr lang="en-US" altLang="en-US" sz="1500" i="1"/>
              <a:t>Ginkgo biloba</a:t>
            </a:r>
            <a:r>
              <a:rPr lang="en-US" altLang="en-US" sz="1500"/>
              <a:t> for dementia.  JAMA 1997; 278:1327-32.</a:t>
            </a:r>
          </a:p>
          <a:p>
            <a:pPr>
              <a:spcBef>
                <a:spcPts val="500"/>
              </a:spcBef>
              <a:spcAft>
                <a:spcPts val="500"/>
              </a:spcAft>
              <a:buFontTx/>
              <a:buNone/>
            </a:pPr>
            <a:r>
              <a:rPr lang="en-US" altLang="en-US" sz="1500"/>
              <a:t>Tyler VE.  </a:t>
            </a:r>
            <a:r>
              <a:rPr lang="en-US" altLang="en-US" sz="1500" i="1"/>
              <a:t>Herbal Medicine: Expanded Commission E Monographs</a:t>
            </a:r>
            <a:r>
              <a:rPr lang="en-US" altLang="en-US" sz="1500"/>
              <a:t>.  American Botanical Council, 2000. </a:t>
            </a:r>
          </a:p>
          <a:p>
            <a:pPr>
              <a:spcBef>
                <a:spcPts val="500"/>
              </a:spcBef>
              <a:spcAft>
                <a:spcPts val="500"/>
              </a:spcAft>
              <a:buFontTx/>
              <a:buNone/>
            </a:pPr>
            <a:r>
              <a:rPr lang="en-US" altLang="en-US" sz="1500"/>
              <a:t>Tyler VE.  </a:t>
            </a:r>
            <a:r>
              <a:rPr lang="en-US" altLang="en-US" sz="1500" i="1"/>
              <a:t>The Complete German Commission E Monographs: Therapeutic Guide to Herbal Medicines</a:t>
            </a:r>
            <a:r>
              <a:rPr lang="en-US" altLang="en-US" sz="1500"/>
              <a:t>.  American Botanical Council, 1998.</a:t>
            </a:r>
          </a:p>
          <a:p>
            <a:pPr>
              <a:spcBef>
                <a:spcPts val="500"/>
              </a:spcBef>
              <a:spcAft>
                <a:spcPts val="500"/>
              </a:spcAft>
              <a:buFontTx/>
              <a:buNone/>
            </a:pPr>
            <a:r>
              <a:rPr lang="en-US" altLang="en-US" sz="1500"/>
              <a:t>Wellesley College.  </a:t>
            </a:r>
            <a:r>
              <a:rPr lang="en-US" altLang="en-US" sz="1500">
                <a:hlinkClick r:id="rId4"/>
              </a:rPr>
              <a:t>http://www.wellesley.edu/Activities/homepage/web/Species/pgingko.html</a:t>
            </a:r>
            <a:r>
              <a:rPr lang="en-US" altLang="en-US" sz="1500"/>
              <a:t>.</a:t>
            </a:r>
          </a:p>
          <a:p>
            <a:pPr>
              <a:spcBef>
                <a:spcPts val="500"/>
              </a:spcBef>
              <a:spcAft>
                <a:spcPts val="500"/>
              </a:spcAft>
              <a:buFontTx/>
              <a:buNone/>
            </a:pPr>
            <a:endParaRPr lang="en-US" altLang="en-US" sz="1500"/>
          </a:p>
        </p:txBody>
      </p:sp>
      <p:sp>
        <p:nvSpPr>
          <p:cNvPr id="205832" name="Text Box 8">
            <a:extLst>
              <a:ext uri="{FF2B5EF4-FFF2-40B4-BE49-F238E27FC236}">
                <a16:creationId xmlns:a16="http://schemas.microsoft.com/office/drawing/2014/main" id="{8318F32E-E22A-105D-F684-5279D532C02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Ginkgo Biloba</a:t>
            </a:r>
          </a:p>
        </p:txBody>
      </p:sp>
      <p:sp>
        <p:nvSpPr>
          <p:cNvPr id="373765" name="Rectangle 17">
            <a:extLst>
              <a:ext uri="{FF2B5EF4-FFF2-40B4-BE49-F238E27FC236}">
                <a16:creationId xmlns:a16="http://schemas.microsoft.com/office/drawing/2014/main" id="{6323FD3C-08F3-1789-7BEA-160AF016CAB5}"/>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Ginkgo References</a:t>
            </a:r>
          </a:p>
        </p:txBody>
      </p:sp>
      <p:grpSp>
        <p:nvGrpSpPr>
          <p:cNvPr id="373766" name="Group 23">
            <a:extLst>
              <a:ext uri="{FF2B5EF4-FFF2-40B4-BE49-F238E27FC236}">
                <a16:creationId xmlns:a16="http://schemas.microsoft.com/office/drawing/2014/main" id="{2176B91F-0979-5100-2D86-1D157ED1BFBD}"/>
              </a:ext>
            </a:extLst>
          </p:cNvPr>
          <p:cNvGrpSpPr>
            <a:grpSpLocks/>
          </p:cNvGrpSpPr>
          <p:nvPr/>
        </p:nvGrpSpPr>
        <p:grpSpPr bwMode="auto">
          <a:xfrm>
            <a:off x="4343400" y="6477000"/>
            <a:ext cx="457200" cy="228600"/>
            <a:chOff x="2400" y="4032"/>
            <a:chExt cx="240" cy="144"/>
          </a:xfrm>
        </p:grpSpPr>
        <p:sp>
          <p:nvSpPr>
            <p:cNvPr id="205848" name="AutoShape 24">
              <a:hlinkClick r:id="" action="ppaction://hlinkshowjump?jump=lastslideviewed" highlightClick="1"/>
              <a:extLst>
                <a:ext uri="{FF2B5EF4-FFF2-40B4-BE49-F238E27FC236}">
                  <a16:creationId xmlns:a16="http://schemas.microsoft.com/office/drawing/2014/main" id="{442D33FB-0655-5990-B2A8-E04A7DA5B176}"/>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05849" name="AutoShape 25">
              <a:hlinkClick r:id="" action="ppaction://hlinkshowjump?jump=lastslideviewed"/>
              <a:extLst>
                <a:ext uri="{FF2B5EF4-FFF2-40B4-BE49-F238E27FC236}">
                  <a16:creationId xmlns:a16="http://schemas.microsoft.com/office/drawing/2014/main" id="{FAF565C9-922D-0D9F-C2A3-C0A4AE7C9904}"/>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3767" name="Group 26">
            <a:extLst>
              <a:ext uri="{FF2B5EF4-FFF2-40B4-BE49-F238E27FC236}">
                <a16:creationId xmlns:a16="http://schemas.microsoft.com/office/drawing/2014/main" id="{2B92B64D-196A-1D79-B807-FC4D1D43A85E}"/>
              </a:ext>
            </a:extLst>
          </p:cNvPr>
          <p:cNvGrpSpPr>
            <a:grpSpLocks/>
          </p:cNvGrpSpPr>
          <p:nvPr/>
        </p:nvGrpSpPr>
        <p:grpSpPr bwMode="auto">
          <a:xfrm>
            <a:off x="-76200" y="0"/>
            <a:ext cx="2362200" cy="641350"/>
            <a:chOff x="96" y="76"/>
            <a:chExt cx="1488" cy="404"/>
          </a:xfrm>
        </p:grpSpPr>
        <p:sp>
          <p:nvSpPr>
            <p:cNvPr id="373768" name="Text Box 27">
              <a:extLst>
                <a:ext uri="{FF2B5EF4-FFF2-40B4-BE49-F238E27FC236}">
                  <a16:creationId xmlns:a16="http://schemas.microsoft.com/office/drawing/2014/main" id="{07316A11-3592-EBC2-F334-9D772CC0569F}"/>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05852" name="Text Box 28">
              <a:extLst>
                <a:ext uri="{FF2B5EF4-FFF2-40B4-BE49-F238E27FC236}">
                  <a16:creationId xmlns:a16="http://schemas.microsoft.com/office/drawing/2014/main" id="{5DBBFA05-B931-63B6-B530-917837AA52F2}"/>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4785" name="Picture 7">
            <a:extLst>
              <a:ext uri="{FF2B5EF4-FFF2-40B4-BE49-F238E27FC236}">
                <a16:creationId xmlns:a16="http://schemas.microsoft.com/office/drawing/2014/main" id="{D1B44384-72D1-CF33-9C7C-65280667F1E2}"/>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3480" name="Rectangle 8">
            <a:extLst>
              <a:ext uri="{FF2B5EF4-FFF2-40B4-BE49-F238E27FC236}">
                <a16:creationId xmlns:a16="http://schemas.microsoft.com/office/drawing/2014/main" id="{968F6CDA-F7CF-B66B-CFD3-8A4DCBBDF2FA}"/>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Ginseng</a:t>
            </a:r>
            <a:br>
              <a:rPr lang="en-US" altLang="en-US"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Panax ginseng</a:t>
            </a:r>
            <a:r>
              <a:rPr lang="en-US" altLang="en-US" sz="1400" b="1" i="1">
                <a:solidFill>
                  <a:schemeClr val="accent2"/>
                </a:solidFill>
                <a:effectLst>
                  <a:outerShdw blurRad="38100" dist="38100" dir="2700000" algn="tl">
                    <a:srgbClr val="C0C0C0"/>
                  </a:outerShdw>
                </a:effectLst>
              </a:rPr>
              <a:t> </a:t>
            </a:r>
          </a:p>
        </p:txBody>
      </p:sp>
      <p:sp>
        <p:nvSpPr>
          <p:cNvPr id="233481" name="Text Box 9">
            <a:extLst>
              <a:ext uri="{FF2B5EF4-FFF2-40B4-BE49-F238E27FC236}">
                <a16:creationId xmlns:a16="http://schemas.microsoft.com/office/drawing/2014/main" id="{C6088BDE-621C-207B-E2E6-DCAFEC061738}"/>
              </a:ext>
            </a:extLst>
          </p:cNvPr>
          <p:cNvSpPr txBox="1">
            <a:spLocks noChangeArrowheads="1"/>
          </p:cNvSpPr>
          <p:nvPr/>
        </p:nvSpPr>
        <p:spPr bwMode="auto">
          <a:xfrm>
            <a:off x="2133600" y="1066800"/>
            <a:ext cx="6705600" cy="525621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FAMILY</a:t>
            </a:r>
            <a:r>
              <a:rPr lang="en-US" altLang="en-US">
                <a:solidFill>
                  <a:schemeClr val="tx1"/>
                </a:solidFill>
                <a:latin typeface="Arial" panose="020B0604020202020204" pitchFamily="34" charset="0"/>
                <a:cs typeface="Times New Roman" panose="02020603050405020304" pitchFamily="18" charset="0"/>
              </a:rPr>
              <a:t>	</a:t>
            </a:r>
            <a:r>
              <a:rPr lang="en-US" altLang="en-US" i="1">
                <a:solidFill>
                  <a:schemeClr val="tx1"/>
                </a:solidFill>
                <a:latin typeface="Arial" panose="020B0604020202020204" pitchFamily="34" charset="0"/>
                <a:cs typeface="Times New Roman" panose="02020603050405020304" pitchFamily="18" charset="0"/>
              </a:rPr>
              <a:t>Araliaceae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Asian Ginseng, Ginseng Rasix, Ginseng Root, Jintsam, Korean Red, Ninjin, Ren Shen, Sang, Seng</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In the U.S., Asian Ginseng is the most commonly used species of the panax genus that also includes American ginseng  </a:t>
            </a:r>
            <a:r>
              <a:rPr lang="en-US" altLang="en-US" i="1">
                <a:solidFill>
                  <a:schemeClr val="tx1"/>
                </a:solidFill>
                <a:latin typeface="Arial" panose="020B0604020202020204" pitchFamily="34" charset="0"/>
                <a:cs typeface="Times New Roman" panose="02020603050405020304" pitchFamily="18" charset="0"/>
              </a:rPr>
              <a:t>P. quinquefolius</a:t>
            </a:r>
            <a:r>
              <a:rPr lang="en-US" altLang="en-US">
                <a:solidFill>
                  <a:schemeClr val="tx1"/>
                </a:solidFill>
                <a:latin typeface="Arial" panose="020B0604020202020204" pitchFamily="34" charset="0"/>
                <a:cs typeface="Times New Roman" panose="02020603050405020304" pitchFamily="18" charset="0"/>
              </a:rPr>
              <a:t> and the more rare </a:t>
            </a:r>
            <a:r>
              <a:rPr lang="en-US" altLang="en-US" i="1">
                <a:solidFill>
                  <a:schemeClr val="tx1"/>
                </a:solidFill>
                <a:latin typeface="Arial" panose="020B0604020202020204" pitchFamily="34" charset="0"/>
                <a:cs typeface="Times New Roman" panose="02020603050405020304" pitchFamily="18" charset="0"/>
              </a:rPr>
              <a:t>P. pseudo-ginseng</a:t>
            </a:r>
            <a:r>
              <a:rPr lang="en-US" altLang="en-US">
                <a:solidFill>
                  <a:schemeClr val="tx1"/>
                </a:solidFill>
                <a:latin typeface="Arial" panose="020B0604020202020204" pitchFamily="34" charset="0"/>
                <a:cs typeface="Times New Roman" panose="02020603050405020304" pitchFamily="18" charset="0"/>
              </a:rPr>
              <a:t>.  There are qualitative and quantitative differences among the three species, but for the most part their effects are similar.  The information below refers to Asian Ginseng, which has an ancient reputation as a "tonic" and an aphrodisiac.  It should not be confused with Siberian ginseng (</a:t>
            </a:r>
            <a:r>
              <a:rPr lang="en-US" altLang="en-US" i="1">
                <a:solidFill>
                  <a:schemeClr val="tx1"/>
                </a:solidFill>
                <a:latin typeface="Arial" panose="020B0604020202020204" pitchFamily="34" charset="0"/>
                <a:cs typeface="Times New Roman" panose="02020603050405020304" pitchFamily="18" charset="0"/>
              </a:rPr>
              <a:t>Eleutherococcus senticosus</a:t>
            </a:r>
            <a:r>
              <a:rPr lang="en-US" altLang="en-US">
                <a:solidFill>
                  <a:schemeClr val="tx1"/>
                </a:solidFill>
                <a:latin typeface="Arial" panose="020B0604020202020204" pitchFamily="34" charset="0"/>
                <a:cs typeface="Times New Roman" panose="02020603050405020304" pitchFamily="18" charset="0"/>
              </a:rPr>
              <a:t>) which is an entirely different herb.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Ginsenosides or panaxosides from the root of Ginseng are the main active constituents and consist of triterpene saponin aglycones (</a:t>
            </a:r>
            <a:r>
              <a:rPr lang="en-US" altLang="en-US" i="1">
                <a:solidFill>
                  <a:schemeClr val="tx1"/>
                </a:solidFill>
                <a:latin typeface="Arial" panose="020B0604020202020204" pitchFamily="34" charset="0"/>
                <a:cs typeface="Times New Roman" panose="02020603050405020304" pitchFamily="18" charset="0"/>
              </a:rPr>
              <a:t>20S</a:t>
            </a:r>
            <a:r>
              <a:rPr lang="en-US" altLang="en-US">
                <a:solidFill>
                  <a:schemeClr val="tx1"/>
                </a:solidFill>
                <a:latin typeface="Arial" panose="020B0604020202020204" pitchFamily="34" charset="0"/>
                <a:cs typeface="Times New Roman" panose="02020603050405020304" pitchFamily="18" charset="0"/>
              </a:rPr>
              <a:t>)-protopanaxidol and (</a:t>
            </a:r>
            <a:r>
              <a:rPr lang="en-US" altLang="en-US" i="1">
                <a:solidFill>
                  <a:schemeClr val="tx1"/>
                </a:solidFill>
                <a:latin typeface="Arial" panose="020B0604020202020204" pitchFamily="34" charset="0"/>
                <a:cs typeface="Times New Roman" panose="02020603050405020304" pitchFamily="18" charset="0"/>
              </a:rPr>
              <a:t>20S</a:t>
            </a:r>
            <a:r>
              <a:rPr lang="en-US" altLang="en-US">
                <a:solidFill>
                  <a:schemeClr val="tx1"/>
                </a:solidFill>
                <a:latin typeface="Arial" panose="020B0604020202020204" pitchFamily="34" charset="0"/>
                <a:cs typeface="Times New Roman" panose="02020603050405020304" pitchFamily="18" charset="0"/>
              </a:rPr>
              <a:t>)-protopanaxytriol. Oleanolic acid derivatives, polysaccharides and polyynes including falcarinol and falcarintriol are further components.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374788" name="Text Box 15">
            <a:extLst>
              <a:ext uri="{FF2B5EF4-FFF2-40B4-BE49-F238E27FC236}">
                <a16:creationId xmlns:a16="http://schemas.microsoft.com/office/drawing/2014/main" id="{D33F9D0C-0A96-B27D-05C1-E166BEE72ACF}"/>
              </a:ext>
            </a:extLst>
          </p:cNvPr>
          <p:cNvSpPr txBox="1">
            <a:spLocks noChangeArrowheads="1"/>
          </p:cNvSpPr>
          <p:nvPr/>
        </p:nvSpPr>
        <p:spPr bwMode="auto">
          <a:xfrm>
            <a:off x="7575550" y="6477000"/>
            <a:ext cx="1568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Ginseng References</a:t>
            </a:r>
            <a:endParaRPr lang="en-US" altLang="en-US" sz="1200"/>
          </a:p>
        </p:txBody>
      </p:sp>
      <p:grpSp>
        <p:nvGrpSpPr>
          <p:cNvPr id="374789" name="Group 27">
            <a:extLst>
              <a:ext uri="{FF2B5EF4-FFF2-40B4-BE49-F238E27FC236}">
                <a16:creationId xmlns:a16="http://schemas.microsoft.com/office/drawing/2014/main" id="{472B8770-9E12-0781-534C-253FFE711829}"/>
              </a:ext>
            </a:extLst>
          </p:cNvPr>
          <p:cNvGrpSpPr>
            <a:grpSpLocks/>
          </p:cNvGrpSpPr>
          <p:nvPr/>
        </p:nvGrpSpPr>
        <p:grpSpPr bwMode="auto">
          <a:xfrm>
            <a:off x="4191000" y="6477000"/>
            <a:ext cx="1524000" cy="228600"/>
            <a:chOff x="2400" y="4080"/>
            <a:chExt cx="960" cy="144"/>
          </a:xfrm>
        </p:grpSpPr>
        <p:grpSp>
          <p:nvGrpSpPr>
            <p:cNvPr id="374790" name="Group 28">
              <a:extLst>
                <a:ext uri="{FF2B5EF4-FFF2-40B4-BE49-F238E27FC236}">
                  <a16:creationId xmlns:a16="http://schemas.microsoft.com/office/drawing/2014/main" id="{92216CB6-1784-B2CD-5850-AACD407BBB3D}"/>
                </a:ext>
              </a:extLst>
            </p:cNvPr>
            <p:cNvGrpSpPr>
              <a:grpSpLocks/>
            </p:cNvGrpSpPr>
            <p:nvPr/>
          </p:nvGrpSpPr>
          <p:grpSpPr bwMode="auto">
            <a:xfrm>
              <a:off x="2400" y="4080"/>
              <a:ext cx="240" cy="144"/>
              <a:chOff x="2928" y="2688"/>
              <a:chExt cx="240" cy="144"/>
            </a:xfrm>
          </p:grpSpPr>
          <p:sp>
            <p:nvSpPr>
              <p:cNvPr id="374797" name="AutoShape 29">
                <a:hlinkClick r:id="" action="ppaction://hlinkshowjump?jump=previousslide" highlightClick="1"/>
                <a:extLst>
                  <a:ext uri="{FF2B5EF4-FFF2-40B4-BE49-F238E27FC236}">
                    <a16:creationId xmlns:a16="http://schemas.microsoft.com/office/drawing/2014/main" id="{F052B6A1-9105-5316-EC50-8181728C877D}"/>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33502" name="AutoShape 30">
                <a:hlinkClick r:id="rId6" action="ppaction://hlinksldjump"/>
                <a:extLst>
                  <a:ext uri="{FF2B5EF4-FFF2-40B4-BE49-F238E27FC236}">
                    <a16:creationId xmlns:a16="http://schemas.microsoft.com/office/drawing/2014/main" id="{D300EBC9-D858-7BFC-8110-756ED49B1C62}"/>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4791" name="Group 31">
              <a:extLst>
                <a:ext uri="{FF2B5EF4-FFF2-40B4-BE49-F238E27FC236}">
                  <a16:creationId xmlns:a16="http://schemas.microsoft.com/office/drawing/2014/main" id="{2CB5C317-861B-CEA1-013B-250B0D8F5A35}"/>
                </a:ext>
              </a:extLst>
            </p:cNvPr>
            <p:cNvGrpSpPr>
              <a:grpSpLocks/>
            </p:cNvGrpSpPr>
            <p:nvPr/>
          </p:nvGrpSpPr>
          <p:grpSpPr bwMode="auto">
            <a:xfrm>
              <a:off x="3120" y="4080"/>
              <a:ext cx="240" cy="144"/>
              <a:chOff x="3552" y="2688"/>
              <a:chExt cx="240" cy="144"/>
            </a:xfrm>
          </p:grpSpPr>
          <p:sp>
            <p:nvSpPr>
              <p:cNvPr id="374795" name="AutoShape 32">
                <a:hlinkClick r:id="" action="ppaction://hlinkshowjump?jump=nextslide" highlightClick="1"/>
                <a:extLst>
                  <a:ext uri="{FF2B5EF4-FFF2-40B4-BE49-F238E27FC236}">
                    <a16:creationId xmlns:a16="http://schemas.microsoft.com/office/drawing/2014/main" id="{595BF9B3-8293-639A-F935-626AFC4AF40D}"/>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33505" name="AutoShape 33">
                <a:hlinkClick r:id="" action="ppaction://hlinkshowjump?jump=nextslide"/>
                <a:extLst>
                  <a:ext uri="{FF2B5EF4-FFF2-40B4-BE49-F238E27FC236}">
                    <a16:creationId xmlns:a16="http://schemas.microsoft.com/office/drawing/2014/main" id="{F7A20F8C-97A4-635E-AC57-6C6398B4CEBD}"/>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4792" name="Group 34">
              <a:extLst>
                <a:ext uri="{FF2B5EF4-FFF2-40B4-BE49-F238E27FC236}">
                  <a16:creationId xmlns:a16="http://schemas.microsoft.com/office/drawing/2014/main" id="{1F6A98B6-1837-EE6F-025F-A83CFC0DCD73}"/>
                </a:ext>
              </a:extLst>
            </p:cNvPr>
            <p:cNvGrpSpPr>
              <a:grpSpLocks/>
            </p:cNvGrpSpPr>
            <p:nvPr/>
          </p:nvGrpSpPr>
          <p:grpSpPr bwMode="auto">
            <a:xfrm>
              <a:off x="2736" y="4080"/>
              <a:ext cx="288" cy="144"/>
              <a:chOff x="2400" y="4032"/>
              <a:chExt cx="240" cy="144"/>
            </a:xfrm>
          </p:grpSpPr>
          <p:sp>
            <p:nvSpPr>
              <p:cNvPr id="233507" name="AutoShape 35">
                <a:hlinkClick r:id="" action="ppaction://hlinkshowjump?jump=lastslideviewed" highlightClick="1"/>
                <a:extLst>
                  <a:ext uri="{FF2B5EF4-FFF2-40B4-BE49-F238E27FC236}">
                    <a16:creationId xmlns:a16="http://schemas.microsoft.com/office/drawing/2014/main" id="{89548B5B-4FA1-78F0-E59D-56F667CB4ED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3508" name="AutoShape 36">
                <a:hlinkClick r:id="" action="ppaction://hlinkshowjump?jump=lastslideviewed"/>
                <a:extLst>
                  <a:ext uri="{FF2B5EF4-FFF2-40B4-BE49-F238E27FC236}">
                    <a16:creationId xmlns:a16="http://schemas.microsoft.com/office/drawing/2014/main" id="{B0C4F8BF-CD1F-066E-116D-EABFDE93175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5809" name="Picture 14">
            <a:extLst>
              <a:ext uri="{FF2B5EF4-FFF2-40B4-BE49-F238E27FC236}">
                <a16:creationId xmlns:a16="http://schemas.microsoft.com/office/drawing/2014/main" id="{0E073BE8-0F6B-4FA3-52BF-125232DA51E4}"/>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254" name="Text Box 6">
            <a:extLst>
              <a:ext uri="{FF2B5EF4-FFF2-40B4-BE49-F238E27FC236}">
                <a16:creationId xmlns:a16="http://schemas.microsoft.com/office/drawing/2014/main" id="{08ABB58F-D299-7DD7-4394-97A257C6B56D}"/>
              </a:ext>
            </a:extLst>
          </p:cNvPr>
          <p:cNvSpPr txBox="1">
            <a:spLocks noChangeArrowheads="1"/>
          </p:cNvSpPr>
          <p:nvPr/>
        </p:nvSpPr>
        <p:spPr bwMode="auto">
          <a:xfrm>
            <a:off x="2133600" y="1219200"/>
            <a:ext cx="6705600" cy="4278313"/>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diverse group of steroidal saponins which are thought to be the main active ingredients (ginsenosides) have a myriad of pharmacological effects, many of which have opposing actions.  Cognitive function effects are mediated by non-ginsenoside agonist activity at nicotinic receptors and nicotinic and GABA receptor blocking activity of ginsenoside-Rg2 and -Rg3.  This blocks acetylcholine-induced catecholamine release.  Ginseng also alters carbohydrate, lipid, nucleic acid and protein metabolism, stimulates natural killer cell activity and has been shown to have some anti-tumor activity.  Ginsenosides can interfere with platelet aggregation and coagulation, have smooth muscle inhibitory, analgesic and anti-inflammatory activities.  They potentiate nerve growth factor, lower blood lipids, decrease fasting blood glucose and exhibit anti-oxidant activity by free radical scavenging.  Ginseng can increase alcohol and aldehyde dehydrogenase activities and enhance blood alcohol clearance.</a:t>
            </a:r>
          </a:p>
        </p:txBody>
      </p:sp>
      <p:sp>
        <p:nvSpPr>
          <p:cNvPr id="309255" name="Text Box 7">
            <a:extLst>
              <a:ext uri="{FF2B5EF4-FFF2-40B4-BE49-F238E27FC236}">
                <a16:creationId xmlns:a16="http://schemas.microsoft.com/office/drawing/2014/main" id="{5FED8C73-413F-2FF2-3BEE-9F749C993BCA}"/>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Ginseng </a:t>
            </a:r>
          </a:p>
        </p:txBody>
      </p:sp>
      <p:grpSp>
        <p:nvGrpSpPr>
          <p:cNvPr id="375812" name="Group 26">
            <a:extLst>
              <a:ext uri="{FF2B5EF4-FFF2-40B4-BE49-F238E27FC236}">
                <a16:creationId xmlns:a16="http://schemas.microsoft.com/office/drawing/2014/main" id="{69D8A581-B964-9CCD-18A6-3EAFAAE6FAA4}"/>
              </a:ext>
            </a:extLst>
          </p:cNvPr>
          <p:cNvGrpSpPr>
            <a:grpSpLocks/>
          </p:cNvGrpSpPr>
          <p:nvPr/>
        </p:nvGrpSpPr>
        <p:grpSpPr bwMode="auto">
          <a:xfrm>
            <a:off x="4191000" y="6477000"/>
            <a:ext cx="1524000" cy="228600"/>
            <a:chOff x="2400" y="4080"/>
            <a:chExt cx="960" cy="144"/>
          </a:xfrm>
        </p:grpSpPr>
        <p:grpSp>
          <p:nvGrpSpPr>
            <p:cNvPr id="375814" name="Group 27">
              <a:extLst>
                <a:ext uri="{FF2B5EF4-FFF2-40B4-BE49-F238E27FC236}">
                  <a16:creationId xmlns:a16="http://schemas.microsoft.com/office/drawing/2014/main" id="{9FD42EC1-981F-8621-E4BD-2F59DB042313}"/>
                </a:ext>
              </a:extLst>
            </p:cNvPr>
            <p:cNvGrpSpPr>
              <a:grpSpLocks/>
            </p:cNvGrpSpPr>
            <p:nvPr/>
          </p:nvGrpSpPr>
          <p:grpSpPr bwMode="auto">
            <a:xfrm>
              <a:off x="2400" y="4080"/>
              <a:ext cx="240" cy="144"/>
              <a:chOff x="2928" y="2688"/>
              <a:chExt cx="240" cy="144"/>
            </a:xfrm>
          </p:grpSpPr>
          <p:sp>
            <p:nvSpPr>
              <p:cNvPr id="375821" name="AutoShape 28">
                <a:hlinkClick r:id="" action="ppaction://hlinkshowjump?jump=previousslide" highlightClick="1"/>
                <a:extLst>
                  <a:ext uri="{FF2B5EF4-FFF2-40B4-BE49-F238E27FC236}">
                    <a16:creationId xmlns:a16="http://schemas.microsoft.com/office/drawing/2014/main" id="{29FCC17F-B948-0F8B-B926-7988133383E9}"/>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9277" name="AutoShape 29">
                <a:hlinkClick r:id="" action="ppaction://hlinkshowjump?jump=previousslide"/>
                <a:extLst>
                  <a:ext uri="{FF2B5EF4-FFF2-40B4-BE49-F238E27FC236}">
                    <a16:creationId xmlns:a16="http://schemas.microsoft.com/office/drawing/2014/main" id="{24C90743-2A8E-2D6D-2C09-1FD5C0C4255A}"/>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5815" name="Group 30">
              <a:extLst>
                <a:ext uri="{FF2B5EF4-FFF2-40B4-BE49-F238E27FC236}">
                  <a16:creationId xmlns:a16="http://schemas.microsoft.com/office/drawing/2014/main" id="{EF8CD311-BD1A-50CA-0E5E-F865E8484994}"/>
                </a:ext>
              </a:extLst>
            </p:cNvPr>
            <p:cNvGrpSpPr>
              <a:grpSpLocks/>
            </p:cNvGrpSpPr>
            <p:nvPr/>
          </p:nvGrpSpPr>
          <p:grpSpPr bwMode="auto">
            <a:xfrm>
              <a:off x="3120" y="4080"/>
              <a:ext cx="240" cy="144"/>
              <a:chOff x="3552" y="2688"/>
              <a:chExt cx="240" cy="144"/>
            </a:xfrm>
          </p:grpSpPr>
          <p:sp>
            <p:nvSpPr>
              <p:cNvPr id="375819" name="AutoShape 31">
                <a:hlinkClick r:id="" action="ppaction://hlinkshowjump?jump=nextslide" highlightClick="1"/>
                <a:extLst>
                  <a:ext uri="{FF2B5EF4-FFF2-40B4-BE49-F238E27FC236}">
                    <a16:creationId xmlns:a16="http://schemas.microsoft.com/office/drawing/2014/main" id="{80B2CD55-DCEE-3089-CF2E-40876ACC7A63}"/>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09280" name="AutoShape 32">
                <a:hlinkClick r:id="" action="ppaction://hlinkshowjump?jump=nextslide"/>
                <a:extLst>
                  <a:ext uri="{FF2B5EF4-FFF2-40B4-BE49-F238E27FC236}">
                    <a16:creationId xmlns:a16="http://schemas.microsoft.com/office/drawing/2014/main" id="{86463F86-C9FA-907F-2C14-4C02DDA13F02}"/>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5816" name="Group 33">
              <a:extLst>
                <a:ext uri="{FF2B5EF4-FFF2-40B4-BE49-F238E27FC236}">
                  <a16:creationId xmlns:a16="http://schemas.microsoft.com/office/drawing/2014/main" id="{91BF8554-D93F-5597-12D4-6DC5FF250D40}"/>
                </a:ext>
              </a:extLst>
            </p:cNvPr>
            <p:cNvGrpSpPr>
              <a:grpSpLocks/>
            </p:cNvGrpSpPr>
            <p:nvPr/>
          </p:nvGrpSpPr>
          <p:grpSpPr bwMode="auto">
            <a:xfrm>
              <a:off x="2736" y="4080"/>
              <a:ext cx="288" cy="144"/>
              <a:chOff x="2400" y="4032"/>
              <a:chExt cx="240" cy="144"/>
            </a:xfrm>
          </p:grpSpPr>
          <p:sp>
            <p:nvSpPr>
              <p:cNvPr id="309282" name="AutoShape 34">
                <a:hlinkClick r:id="" action="ppaction://hlinkshowjump?jump=lastslideviewed" highlightClick="1"/>
                <a:extLst>
                  <a:ext uri="{FF2B5EF4-FFF2-40B4-BE49-F238E27FC236}">
                    <a16:creationId xmlns:a16="http://schemas.microsoft.com/office/drawing/2014/main" id="{11B78B4A-59C0-C62B-A57A-1E40C0D6838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09283" name="AutoShape 35">
                <a:hlinkClick r:id="" action="ppaction://hlinkshowjump?jump=lastslideviewed"/>
                <a:extLst>
                  <a:ext uri="{FF2B5EF4-FFF2-40B4-BE49-F238E27FC236}">
                    <a16:creationId xmlns:a16="http://schemas.microsoft.com/office/drawing/2014/main" id="{8C0A2E5D-900B-03BF-100E-6B3F7DFEB714}"/>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75813" name="Text Box 36">
            <a:extLst>
              <a:ext uri="{FF2B5EF4-FFF2-40B4-BE49-F238E27FC236}">
                <a16:creationId xmlns:a16="http://schemas.microsoft.com/office/drawing/2014/main" id="{53486804-B324-39BC-D4E1-FB7EB68894E0}"/>
              </a:ext>
            </a:extLst>
          </p:cNvPr>
          <p:cNvSpPr txBox="1">
            <a:spLocks noChangeArrowheads="1"/>
          </p:cNvSpPr>
          <p:nvPr/>
        </p:nvSpPr>
        <p:spPr bwMode="auto">
          <a:xfrm>
            <a:off x="7575550" y="6477000"/>
            <a:ext cx="1568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Ginseng References</a:t>
            </a:r>
            <a:endParaRPr lang="en-US" altLang="en-US" sz="1200"/>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6833" name="Picture 14">
            <a:extLst>
              <a:ext uri="{FF2B5EF4-FFF2-40B4-BE49-F238E27FC236}">
                <a16:creationId xmlns:a16="http://schemas.microsoft.com/office/drawing/2014/main" id="{F7DEEE1C-773E-B7F0-803B-45181B6E5464}"/>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277" name="Text Box 5">
            <a:extLst>
              <a:ext uri="{FF2B5EF4-FFF2-40B4-BE49-F238E27FC236}">
                <a16:creationId xmlns:a16="http://schemas.microsoft.com/office/drawing/2014/main" id="{8A39F8C5-918A-F596-98F0-0F054F57B4E7}"/>
              </a:ext>
            </a:extLst>
          </p:cNvPr>
          <p:cNvSpPr txBox="1">
            <a:spLocks noChangeArrowheads="1"/>
          </p:cNvSpPr>
          <p:nvPr/>
        </p:nvSpPr>
        <p:spPr bwMode="auto">
          <a:xfrm>
            <a:off x="2133600" y="457200"/>
            <a:ext cx="7010400" cy="5724525"/>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Orally, Ginseng is used for lack of stamina, fatigue and debility, to improve work capacity and concentration and cognitive function.  Topically, Ginseng is used in combination with other ingredients (SS Cream) to prevent premature ejaculation.  In traditional and ethno-medicine, Ginseng is used for a multitude of diverse ailments, but insufficient evidence exists as to its efficacy in these conditions.  Clinical trials provide support for its efficacy in improving certain cognitive functions, its hypoglycemic and antiviral effects.</a:t>
            </a:r>
          </a:p>
          <a:p>
            <a:pPr eaLnBrk="1" hangingPunct="1">
              <a:lnSpc>
                <a:spcPct val="50000"/>
              </a:lnSpc>
              <a:defRPr/>
            </a:pPr>
            <a:endParaRPr lang="en-US" altLang="en-US" sz="1500" b="1">
              <a:effectLst>
                <a:outerShdw blurRad="38100" dist="38100" dir="2700000" algn="tl">
                  <a:srgbClr val="C0C0C0"/>
                </a:outerShdw>
              </a:effectLst>
              <a:latin typeface="Arial" panose="020B0604020202020204" pitchFamily="34" charset="0"/>
              <a:cs typeface="Times New Roman" panose="02020603050405020304" pitchFamily="18" charset="0"/>
            </a:endParaRPr>
          </a:p>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Administration of Ginseng at high doses over prolonged periods of time has been associated with hypertension, insomnia, epistaxis, headaches, and gastrointestinal distress.  Other reported adverse reactions include vaginal bleeding, mastalgia  and neonatal androgenization, which makes it contraindicated during pregnancy and lactation.  Moreover, agitation of schizophrenic patients taking Ginseng has been reported.</a:t>
            </a:r>
            <a:r>
              <a:rPr lang="en-US" altLang="en-US">
                <a:solidFill>
                  <a:schemeClr val="tx1"/>
                </a:solidFill>
                <a:latin typeface="Arial" panose="020B0604020202020204" pitchFamily="34" charset="0"/>
                <a:cs typeface="Times New Roman" panose="02020603050405020304" pitchFamily="18" charset="0"/>
              </a:rPr>
              <a:t> </a:t>
            </a: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The quality and content of Ginseng preparation varies greatly due to its procurement expense (up to $10,000 per ounce).  Many preparations contain little or no active ingredients.  Standardized preparations (7% ginsenoside content) are available.  They come in capsules containing 100 to 1250 mg, as a liquid (300mg/ml) or in tablets of 350 to 500 mg. Tea infusions are made from 3 grams of pulverized plant.  The average daily dose is 1 to 2 grams of root over a 3 to 4 week period. </a:t>
            </a:r>
          </a:p>
        </p:txBody>
      </p:sp>
      <p:sp>
        <p:nvSpPr>
          <p:cNvPr id="310279" name="Text Box 7">
            <a:extLst>
              <a:ext uri="{FF2B5EF4-FFF2-40B4-BE49-F238E27FC236}">
                <a16:creationId xmlns:a16="http://schemas.microsoft.com/office/drawing/2014/main" id="{E3377554-96B1-EC25-863D-739EE73C4EC1}"/>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Ginseng </a:t>
            </a:r>
          </a:p>
        </p:txBody>
      </p:sp>
      <p:grpSp>
        <p:nvGrpSpPr>
          <p:cNvPr id="376836" name="Group 26">
            <a:extLst>
              <a:ext uri="{FF2B5EF4-FFF2-40B4-BE49-F238E27FC236}">
                <a16:creationId xmlns:a16="http://schemas.microsoft.com/office/drawing/2014/main" id="{E393EAA3-ADDF-9B81-D30F-931E6646E53D}"/>
              </a:ext>
            </a:extLst>
          </p:cNvPr>
          <p:cNvGrpSpPr>
            <a:grpSpLocks/>
          </p:cNvGrpSpPr>
          <p:nvPr/>
        </p:nvGrpSpPr>
        <p:grpSpPr bwMode="auto">
          <a:xfrm>
            <a:off x="4191000" y="6477000"/>
            <a:ext cx="1524000" cy="228600"/>
            <a:chOff x="2400" y="4080"/>
            <a:chExt cx="960" cy="144"/>
          </a:xfrm>
        </p:grpSpPr>
        <p:grpSp>
          <p:nvGrpSpPr>
            <p:cNvPr id="376838" name="Group 27">
              <a:extLst>
                <a:ext uri="{FF2B5EF4-FFF2-40B4-BE49-F238E27FC236}">
                  <a16:creationId xmlns:a16="http://schemas.microsoft.com/office/drawing/2014/main" id="{C03B0CCC-1FD7-8115-F0D4-3CD8C02B1FA1}"/>
                </a:ext>
              </a:extLst>
            </p:cNvPr>
            <p:cNvGrpSpPr>
              <a:grpSpLocks/>
            </p:cNvGrpSpPr>
            <p:nvPr/>
          </p:nvGrpSpPr>
          <p:grpSpPr bwMode="auto">
            <a:xfrm>
              <a:off x="2400" y="4080"/>
              <a:ext cx="240" cy="144"/>
              <a:chOff x="2928" y="2688"/>
              <a:chExt cx="240" cy="144"/>
            </a:xfrm>
          </p:grpSpPr>
          <p:sp>
            <p:nvSpPr>
              <p:cNvPr id="376845" name="AutoShape 28">
                <a:hlinkClick r:id="" action="ppaction://hlinkshowjump?jump=previousslide" highlightClick="1"/>
                <a:extLst>
                  <a:ext uri="{FF2B5EF4-FFF2-40B4-BE49-F238E27FC236}">
                    <a16:creationId xmlns:a16="http://schemas.microsoft.com/office/drawing/2014/main" id="{E33A7C6B-9621-1D23-4061-8B2239464FCA}"/>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0301" name="AutoShape 29">
                <a:hlinkClick r:id="" action="ppaction://hlinkshowjump?jump=previousslide"/>
                <a:extLst>
                  <a:ext uri="{FF2B5EF4-FFF2-40B4-BE49-F238E27FC236}">
                    <a16:creationId xmlns:a16="http://schemas.microsoft.com/office/drawing/2014/main" id="{7A4D8733-D17A-8DCF-BED9-9774E693AA5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6839" name="Group 30">
              <a:extLst>
                <a:ext uri="{FF2B5EF4-FFF2-40B4-BE49-F238E27FC236}">
                  <a16:creationId xmlns:a16="http://schemas.microsoft.com/office/drawing/2014/main" id="{17012FBA-35F3-75DB-8356-597A8FABF4D8}"/>
                </a:ext>
              </a:extLst>
            </p:cNvPr>
            <p:cNvGrpSpPr>
              <a:grpSpLocks/>
            </p:cNvGrpSpPr>
            <p:nvPr/>
          </p:nvGrpSpPr>
          <p:grpSpPr bwMode="auto">
            <a:xfrm>
              <a:off x="3120" y="4080"/>
              <a:ext cx="240" cy="144"/>
              <a:chOff x="3552" y="2688"/>
              <a:chExt cx="240" cy="144"/>
            </a:xfrm>
          </p:grpSpPr>
          <p:sp>
            <p:nvSpPr>
              <p:cNvPr id="376843" name="AutoShape 31">
                <a:hlinkClick r:id="" action="ppaction://hlinkshowjump?jump=nextslide" highlightClick="1"/>
                <a:extLst>
                  <a:ext uri="{FF2B5EF4-FFF2-40B4-BE49-F238E27FC236}">
                    <a16:creationId xmlns:a16="http://schemas.microsoft.com/office/drawing/2014/main" id="{74C99C57-24B9-FBFF-6242-2C5A59E3983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0304" name="AutoShape 32">
                <a:hlinkClick r:id="rId3" action="ppaction://hlinksldjump"/>
                <a:extLst>
                  <a:ext uri="{FF2B5EF4-FFF2-40B4-BE49-F238E27FC236}">
                    <a16:creationId xmlns:a16="http://schemas.microsoft.com/office/drawing/2014/main" id="{5F880924-6675-F125-8611-B8F4EBB89DBB}"/>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6840" name="Group 33">
              <a:extLst>
                <a:ext uri="{FF2B5EF4-FFF2-40B4-BE49-F238E27FC236}">
                  <a16:creationId xmlns:a16="http://schemas.microsoft.com/office/drawing/2014/main" id="{3AD48B2E-82E4-AB34-3861-4805E0874429}"/>
                </a:ext>
              </a:extLst>
            </p:cNvPr>
            <p:cNvGrpSpPr>
              <a:grpSpLocks/>
            </p:cNvGrpSpPr>
            <p:nvPr/>
          </p:nvGrpSpPr>
          <p:grpSpPr bwMode="auto">
            <a:xfrm>
              <a:off x="2736" y="4080"/>
              <a:ext cx="288" cy="144"/>
              <a:chOff x="2400" y="4032"/>
              <a:chExt cx="240" cy="144"/>
            </a:xfrm>
          </p:grpSpPr>
          <p:sp>
            <p:nvSpPr>
              <p:cNvPr id="310306" name="AutoShape 34">
                <a:hlinkClick r:id="" action="ppaction://hlinkshowjump?jump=lastslideviewed" highlightClick="1"/>
                <a:extLst>
                  <a:ext uri="{FF2B5EF4-FFF2-40B4-BE49-F238E27FC236}">
                    <a16:creationId xmlns:a16="http://schemas.microsoft.com/office/drawing/2014/main" id="{717FC189-C652-1E06-DF2C-0FEE5D93C64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0307" name="AutoShape 35">
                <a:hlinkClick r:id="" action="ppaction://hlinkshowjump?jump=lastslideviewed"/>
                <a:extLst>
                  <a:ext uri="{FF2B5EF4-FFF2-40B4-BE49-F238E27FC236}">
                    <a16:creationId xmlns:a16="http://schemas.microsoft.com/office/drawing/2014/main" id="{6BD096B2-DAF4-4510-4640-BC335CC5B50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76837" name="Text Box 36">
            <a:extLst>
              <a:ext uri="{FF2B5EF4-FFF2-40B4-BE49-F238E27FC236}">
                <a16:creationId xmlns:a16="http://schemas.microsoft.com/office/drawing/2014/main" id="{FA27E68D-6A1B-37AD-97EA-A78954369C98}"/>
              </a:ext>
            </a:extLst>
          </p:cNvPr>
          <p:cNvSpPr txBox="1">
            <a:spLocks noChangeArrowheads="1"/>
          </p:cNvSpPr>
          <p:nvPr/>
        </p:nvSpPr>
        <p:spPr bwMode="auto">
          <a:xfrm>
            <a:off x="7575550" y="6477000"/>
            <a:ext cx="1568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Ginseng References</a:t>
            </a:r>
            <a:endParaRPr lang="en-US" altLang="en-US" sz="1200"/>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a:extLst>
              <a:ext uri="{FF2B5EF4-FFF2-40B4-BE49-F238E27FC236}">
                <a16:creationId xmlns:a16="http://schemas.microsoft.com/office/drawing/2014/main" id="{013053FE-57A1-F264-3515-016FC613C509}"/>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77858" name="Picture 25">
            <a:extLst>
              <a:ext uri="{FF2B5EF4-FFF2-40B4-BE49-F238E27FC236}">
                <a16:creationId xmlns:a16="http://schemas.microsoft.com/office/drawing/2014/main" id="{28D5C448-6967-E02B-2A58-37B813D62C98}"/>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304800" y="0"/>
            <a:ext cx="8839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7859" name="Picture 6">
            <a:extLst>
              <a:ext uri="{FF2B5EF4-FFF2-40B4-BE49-F238E27FC236}">
                <a16:creationId xmlns:a16="http://schemas.microsoft.com/office/drawing/2014/main" id="{E50F0531-6263-6D92-BF35-5A5349EA3D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81000"/>
            <a:ext cx="3657600" cy="237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7860" name="Picture 8">
            <a:extLst>
              <a:ext uri="{FF2B5EF4-FFF2-40B4-BE49-F238E27FC236}">
                <a16:creationId xmlns:a16="http://schemas.microsoft.com/office/drawing/2014/main" id="{1AAE8F93-15E2-3F91-9F0E-587831703C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609600"/>
            <a:ext cx="20129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7861" name="Picture 11">
            <a:extLst>
              <a:ext uri="{FF2B5EF4-FFF2-40B4-BE49-F238E27FC236}">
                <a16:creationId xmlns:a16="http://schemas.microsoft.com/office/drawing/2014/main" id="{FD70F584-B01D-C201-DF45-D409CFB2B3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3200400"/>
            <a:ext cx="26797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7862" name="Picture 12">
            <a:extLst>
              <a:ext uri="{FF2B5EF4-FFF2-40B4-BE49-F238E27FC236}">
                <a16:creationId xmlns:a16="http://schemas.microsoft.com/office/drawing/2014/main" id="{FD8635D4-10BA-89DC-BE7D-3A86E7B336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3600" y="2971800"/>
            <a:ext cx="3001963"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7863" name="Picture 13">
            <a:extLst>
              <a:ext uri="{FF2B5EF4-FFF2-40B4-BE49-F238E27FC236}">
                <a16:creationId xmlns:a16="http://schemas.microsoft.com/office/drawing/2014/main" id="{EA34EE52-3299-8376-AE4A-F0EB86E963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0" y="3124200"/>
            <a:ext cx="2667000"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8607" name="Text Box 15">
            <a:extLst>
              <a:ext uri="{FF2B5EF4-FFF2-40B4-BE49-F238E27FC236}">
                <a16:creationId xmlns:a16="http://schemas.microsoft.com/office/drawing/2014/main" id="{3B499553-6423-E45A-7692-0CF105BE2412}"/>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Ginseng </a:t>
            </a:r>
          </a:p>
        </p:txBody>
      </p:sp>
      <p:grpSp>
        <p:nvGrpSpPr>
          <p:cNvPr id="377865" name="Group 29">
            <a:extLst>
              <a:ext uri="{FF2B5EF4-FFF2-40B4-BE49-F238E27FC236}">
                <a16:creationId xmlns:a16="http://schemas.microsoft.com/office/drawing/2014/main" id="{F21895B0-8A7E-2354-E633-B3232447105C}"/>
              </a:ext>
            </a:extLst>
          </p:cNvPr>
          <p:cNvGrpSpPr>
            <a:grpSpLocks/>
          </p:cNvGrpSpPr>
          <p:nvPr/>
        </p:nvGrpSpPr>
        <p:grpSpPr bwMode="auto">
          <a:xfrm>
            <a:off x="4343400" y="6477000"/>
            <a:ext cx="457200" cy="228600"/>
            <a:chOff x="2400" y="4032"/>
            <a:chExt cx="240" cy="144"/>
          </a:xfrm>
        </p:grpSpPr>
        <p:sp>
          <p:nvSpPr>
            <p:cNvPr id="238622" name="AutoShape 30">
              <a:hlinkClick r:id="" action="ppaction://hlinkshowjump?jump=lastslideviewed" highlightClick="1"/>
              <a:extLst>
                <a:ext uri="{FF2B5EF4-FFF2-40B4-BE49-F238E27FC236}">
                  <a16:creationId xmlns:a16="http://schemas.microsoft.com/office/drawing/2014/main" id="{D13750A9-73AE-035A-0226-1D25ACB22B2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8623" name="AutoShape 31">
              <a:hlinkClick r:id="" action="ppaction://hlinkshowjump?jump=lastslideviewed"/>
              <a:extLst>
                <a:ext uri="{FF2B5EF4-FFF2-40B4-BE49-F238E27FC236}">
                  <a16:creationId xmlns:a16="http://schemas.microsoft.com/office/drawing/2014/main" id="{BFC9E873-8A6F-8168-D644-56747D9C415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7866" name="Group 32">
            <a:extLst>
              <a:ext uri="{FF2B5EF4-FFF2-40B4-BE49-F238E27FC236}">
                <a16:creationId xmlns:a16="http://schemas.microsoft.com/office/drawing/2014/main" id="{FB2CBCA1-1A15-9AFF-CA38-C2A6143A0842}"/>
              </a:ext>
            </a:extLst>
          </p:cNvPr>
          <p:cNvGrpSpPr>
            <a:grpSpLocks/>
          </p:cNvGrpSpPr>
          <p:nvPr/>
        </p:nvGrpSpPr>
        <p:grpSpPr bwMode="auto">
          <a:xfrm>
            <a:off x="-76200" y="0"/>
            <a:ext cx="2362200" cy="641350"/>
            <a:chOff x="96" y="76"/>
            <a:chExt cx="1488" cy="404"/>
          </a:xfrm>
        </p:grpSpPr>
        <p:sp>
          <p:nvSpPr>
            <p:cNvPr id="377867" name="Text Box 33">
              <a:extLst>
                <a:ext uri="{FF2B5EF4-FFF2-40B4-BE49-F238E27FC236}">
                  <a16:creationId xmlns:a16="http://schemas.microsoft.com/office/drawing/2014/main" id="{1F0029BA-9587-4479-45AD-AAD979F7FF91}"/>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38626" name="Text Box 34">
              <a:extLst>
                <a:ext uri="{FF2B5EF4-FFF2-40B4-BE49-F238E27FC236}">
                  <a16:creationId xmlns:a16="http://schemas.microsoft.com/office/drawing/2014/main" id="{C49068A7-7C2B-C057-1436-CFDE073D0D7A}"/>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a:extLst>
              <a:ext uri="{FF2B5EF4-FFF2-40B4-BE49-F238E27FC236}">
                <a16:creationId xmlns:a16="http://schemas.microsoft.com/office/drawing/2014/main" id="{CE2C9A4D-7A43-3818-445B-A671C6E83D8C}"/>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78882" name="Picture 26">
            <a:extLst>
              <a:ext uri="{FF2B5EF4-FFF2-40B4-BE49-F238E27FC236}">
                <a16:creationId xmlns:a16="http://schemas.microsoft.com/office/drawing/2014/main" id="{90F2426B-F150-6CE3-EDD0-94355DBA14A9}"/>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304800" y="0"/>
            <a:ext cx="8839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883" name="Picture 5">
            <a:extLst>
              <a:ext uri="{FF2B5EF4-FFF2-40B4-BE49-F238E27FC236}">
                <a16:creationId xmlns:a16="http://schemas.microsoft.com/office/drawing/2014/main" id="{159E3853-25AE-FC02-0000-3369F3979002}"/>
              </a:ext>
            </a:extLst>
          </p:cNvPr>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2590800" y="5181600"/>
            <a:ext cx="1524000" cy="12477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884" name="Text Box 6">
            <a:extLst>
              <a:ext uri="{FF2B5EF4-FFF2-40B4-BE49-F238E27FC236}">
                <a16:creationId xmlns:a16="http://schemas.microsoft.com/office/drawing/2014/main" id="{ED7D6855-DE9E-D539-8112-C409203B50CA}"/>
              </a:ext>
            </a:extLst>
          </p:cNvPr>
          <p:cNvSpPr txBox="1">
            <a:spLocks noChangeArrowheads="1"/>
          </p:cNvSpPr>
          <p:nvPr/>
        </p:nvSpPr>
        <p:spPr bwMode="auto">
          <a:xfrm>
            <a:off x="4114800" y="5562600"/>
            <a:ext cx="3048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Oleanolic Acid</a:t>
            </a:r>
          </a:p>
        </p:txBody>
      </p:sp>
      <p:sp>
        <p:nvSpPr>
          <p:cNvPr id="378885" name="Text Box 12">
            <a:extLst>
              <a:ext uri="{FF2B5EF4-FFF2-40B4-BE49-F238E27FC236}">
                <a16:creationId xmlns:a16="http://schemas.microsoft.com/office/drawing/2014/main" id="{7BEDB037-51FD-4A2D-6AE5-C052D77A1D66}"/>
              </a:ext>
            </a:extLst>
          </p:cNvPr>
          <p:cNvSpPr txBox="1">
            <a:spLocks noChangeArrowheads="1"/>
          </p:cNvSpPr>
          <p:nvPr/>
        </p:nvSpPr>
        <p:spPr bwMode="auto">
          <a:xfrm>
            <a:off x="4572000" y="685800"/>
            <a:ext cx="457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Saponins of Protopanaxatriol</a:t>
            </a:r>
          </a:p>
        </p:txBody>
      </p:sp>
      <p:sp>
        <p:nvSpPr>
          <p:cNvPr id="378886" name="Text Box 14">
            <a:extLst>
              <a:ext uri="{FF2B5EF4-FFF2-40B4-BE49-F238E27FC236}">
                <a16:creationId xmlns:a16="http://schemas.microsoft.com/office/drawing/2014/main" id="{493BA874-BD24-342E-39EC-6B1515B7AB60}"/>
              </a:ext>
            </a:extLst>
          </p:cNvPr>
          <p:cNvSpPr txBox="1">
            <a:spLocks noChangeArrowheads="1"/>
          </p:cNvSpPr>
          <p:nvPr/>
        </p:nvSpPr>
        <p:spPr bwMode="auto">
          <a:xfrm>
            <a:off x="0" y="685800"/>
            <a:ext cx="457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Saponins of Protopanaxadiol</a:t>
            </a:r>
          </a:p>
        </p:txBody>
      </p:sp>
      <p:sp>
        <p:nvSpPr>
          <p:cNvPr id="239632" name="Text Box 16">
            <a:extLst>
              <a:ext uri="{FF2B5EF4-FFF2-40B4-BE49-F238E27FC236}">
                <a16:creationId xmlns:a16="http://schemas.microsoft.com/office/drawing/2014/main" id="{A4FB3ADE-3ECA-10D2-22E4-FB1A7873BB13}"/>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Ginseng </a:t>
            </a:r>
          </a:p>
        </p:txBody>
      </p:sp>
      <p:graphicFrame>
        <p:nvGraphicFramePr>
          <p:cNvPr id="378888" name="Object 30">
            <a:extLst>
              <a:ext uri="{FF2B5EF4-FFF2-40B4-BE49-F238E27FC236}">
                <a16:creationId xmlns:a16="http://schemas.microsoft.com/office/drawing/2014/main" id="{584428CC-5744-4095-48EC-CA39D87548F9}"/>
              </a:ext>
            </a:extLst>
          </p:cNvPr>
          <p:cNvGraphicFramePr>
            <a:graphicFrameLocks noChangeAspect="1"/>
          </p:cNvGraphicFramePr>
          <p:nvPr/>
        </p:nvGraphicFramePr>
        <p:xfrm>
          <a:off x="838200" y="1295400"/>
          <a:ext cx="2743200" cy="1190625"/>
        </p:xfrm>
        <a:graphic>
          <a:graphicData uri="http://schemas.openxmlformats.org/presentationml/2006/ole">
            <mc:AlternateContent xmlns:mc="http://schemas.openxmlformats.org/markup-compatibility/2006">
              <mc:Choice xmlns:v="urn:schemas-microsoft-com:vml" Requires="v">
                <p:oleObj name="Photo Editor Photo" r:id="rId4" imgW="1828800" imgH="793750" progId="MSPhotoEd.3">
                  <p:embed/>
                </p:oleObj>
              </mc:Choice>
              <mc:Fallback>
                <p:oleObj name="Photo Editor Photo" r:id="rId4" imgW="1828800" imgH="793750" progId="MSPhotoEd.3">
                  <p:embed/>
                  <p:pic>
                    <p:nvPicPr>
                      <p:cNvPr id="0" name="Object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295400"/>
                        <a:ext cx="2743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8889" name="Object 31">
            <a:extLst>
              <a:ext uri="{FF2B5EF4-FFF2-40B4-BE49-F238E27FC236}">
                <a16:creationId xmlns:a16="http://schemas.microsoft.com/office/drawing/2014/main" id="{C2DA4929-1E70-E8BE-F334-FD75B2A18998}"/>
              </a:ext>
            </a:extLst>
          </p:cNvPr>
          <p:cNvGraphicFramePr>
            <a:graphicFrameLocks noChangeAspect="1"/>
          </p:cNvGraphicFramePr>
          <p:nvPr/>
        </p:nvGraphicFramePr>
        <p:xfrm>
          <a:off x="5410200" y="1295400"/>
          <a:ext cx="2743200" cy="1362075"/>
        </p:xfrm>
        <a:graphic>
          <a:graphicData uri="http://schemas.openxmlformats.org/presentationml/2006/ole">
            <mc:AlternateContent xmlns:mc="http://schemas.openxmlformats.org/markup-compatibility/2006">
              <mc:Choice xmlns:v="urn:schemas-microsoft-com:vml" Requires="v">
                <p:oleObj name="Photo Editor Photo" r:id="rId6" imgW="1828800" imgH="908050" progId="MSPhotoEd.3">
                  <p:embed/>
                </p:oleObj>
              </mc:Choice>
              <mc:Fallback>
                <p:oleObj name="Photo Editor Photo" r:id="rId6" imgW="1828800" imgH="908050" progId="MSPhotoEd.3">
                  <p:embed/>
                  <p:pic>
                    <p:nvPicPr>
                      <p:cNvPr id="0" name="Object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00" y="1295400"/>
                        <a:ext cx="2743200"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8890" name="Object 34">
            <a:extLst>
              <a:ext uri="{FF2B5EF4-FFF2-40B4-BE49-F238E27FC236}">
                <a16:creationId xmlns:a16="http://schemas.microsoft.com/office/drawing/2014/main" id="{13F429AE-37B8-E26A-AF8F-8970BB90C52D}"/>
              </a:ext>
            </a:extLst>
          </p:cNvPr>
          <p:cNvGraphicFramePr>
            <a:graphicFrameLocks noChangeAspect="1"/>
          </p:cNvGraphicFramePr>
          <p:nvPr/>
        </p:nvGraphicFramePr>
        <p:xfrm>
          <a:off x="838200" y="2667000"/>
          <a:ext cx="2914650" cy="2360613"/>
        </p:xfrm>
        <a:graphic>
          <a:graphicData uri="http://schemas.openxmlformats.org/presentationml/2006/ole">
            <mc:AlternateContent xmlns:mc="http://schemas.openxmlformats.org/markup-compatibility/2006">
              <mc:Choice xmlns:v="urn:schemas-microsoft-com:vml" Requires="v">
                <p:oleObj name="Photo Editor Photo" r:id="rId8" imgW="3276600" imgH="2654300" progId="MSPhotoEd.3">
                  <p:embed/>
                </p:oleObj>
              </mc:Choice>
              <mc:Fallback>
                <p:oleObj name="Photo Editor Photo" r:id="rId8" imgW="3276600" imgH="2654300" progId="MSPhotoEd.3">
                  <p:embed/>
                  <p:pic>
                    <p:nvPicPr>
                      <p:cNvPr id="0" name="Object 3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200" y="2667000"/>
                        <a:ext cx="2914650" cy="236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8891" name="Object 35">
            <a:extLst>
              <a:ext uri="{FF2B5EF4-FFF2-40B4-BE49-F238E27FC236}">
                <a16:creationId xmlns:a16="http://schemas.microsoft.com/office/drawing/2014/main" id="{FE7A7019-5360-F4ED-3F02-70EC59D6152E}"/>
              </a:ext>
            </a:extLst>
          </p:cNvPr>
          <p:cNvGraphicFramePr>
            <a:graphicFrameLocks noChangeAspect="1"/>
          </p:cNvGraphicFramePr>
          <p:nvPr/>
        </p:nvGraphicFramePr>
        <p:xfrm>
          <a:off x="5257800" y="2627313"/>
          <a:ext cx="2971800" cy="2401887"/>
        </p:xfrm>
        <a:graphic>
          <a:graphicData uri="http://schemas.openxmlformats.org/presentationml/2006/ole">
            <mc:AlternateContent xmlns:mc="http://schemas.openxmlformats.org/markup-compatibility/2006">
              <mc:Choice xmlns:v="urn:schemas-microsoft-com:vml" Requires="v">
                <p:oleObj name="Photo Editor Photo" r:id="rId10" imgW="3321050" imgH="2686050" progId="MSPhotoEd.3">
                  <p:embed/>
                </p:oleObj>
              </mc:Choice>
              <mc:Fallback>
                <p:oleObj name="Photo Editor Photo" r:id="rId10" imgW="3321050" imgH="2686050" progId="MSPhotoEd.3">
                  <p:embed/>
                  <p:pic>
                    <p:nvPicPr>
                      <p:cNvPr id="0" name="Object 3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7800" y="2627313"/>
                        <a:ext cx="2971800" cy="240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78892" name="Group 36">
            <a:extLst>
              <a:ext uri="{FF2B5EF4-FFF2-40B4-BE49-F238E27FC236}">
                <a16:creationId xmlns:a16="http://schemas.microsoft.com/office/drawing/2014/main" id="{8F2E3088-C160-844F-1A81-74F3F22D4F70}"/>
              </a:ext>
            </a:extLst>
          </p:cNvPr>
          <p:cNvGrpSpPr>
            <a:grpSpLocks/>
          </p:cNvGrpSpPr>
          <p:nvPr/>
        </p:nvGrpSpPr>
        <p:grpSpPr bwMode="auto">
          <a:xfrm>
            <a:off x="4343400" y="6477000"/>
            <a:ext cx="457200" cy="228600"/>
            <a:chOff x="2400" y="4032"/>
            <a:chExt cx="240" cy="144"/>
          </a:xfrm>
        </p:grpSpPr>
        <p:sp>
          <p:nvSpPr>
            <p:cNvPr id="239653" name="AutoShape 37">
              <a:hlinkClick r:id="" action="ppaction://hlinkshowjump?jump=lastslideviewed" highlightClick="1"/>
              <a:extLst>
                <a:ext uri="{FF2B5EF4-FFF2-40B4-BE49-F238E27FC236}">
                  <a16:creationId xmlns:a16="http://schemas.microsoft.com/office/drawing/2014/main" id="{46A8F464-563A-9C5F-E116-B85E1780C34A}"/>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39654" name="AutoShape 38">
              <a:hlinkClick r:id="" action="ppaction://hlinkshowjump?jump=lastslideviewed"/>
              <a:extLst>
                <a:ext uri="{FF2B5EF4-FFF2-40B4-BE49-F238E27FC236}">
                  <a16:creationId xmlns:a16="http://schemas.microsoft.com/office/drawing/2014/main" id="{2EDCB582-947F-11C5-A37A-F5447E05E77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8893" name="Group 39">
            <a:extLst>
              <a:ext uri="{FF2B5EF4-FFF2-40B4-BE49-F238E27FC236}">
                <a16:creationId xmlns:a16="http://schemas.microsoft.com/office/drawing/2014/main" id="{3C23042B-82AD-AD65-559D-0864D461896D}"/>
              </a:ext>
            </a:extLst>
          </p:cNvPr>
          <p:cNvGrpSpPr>
            <a:grpSpLocks/>
          </p:cNvGrpSpPr>
          <p:nvPr/>
        </p:nvGrpSpPr>
        <p:grpSpPr bwMode="auto">
          <a:xfrm>
            <a:off x="-76200" y="0"/>
            <a:ext cx="2362200" cy="641350"/>
            <a:chOff x="96" y="76"/>
            <a:chExt cx="1488" cy="404"/>
          </a:xfrm>
        </p:grpSpPr>
        <p:sp>
          <p:nvSpPr>
            <p:cNvPr id="378894" name="Text Box 40">
              <a:extLst>
                <a:ext uri="{FF2B5EF4-FFF2-40B4-BE49-F238E27FC236}">
                  <a16:creationId xmlns:a16="http://schemas.microsoft.com/office/drawing/2014/main" id="{39E56A17-424B-7E4E-A66D-B2EBFBC5AA4F}"/>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39657" name="Text Box 41">
              <a:extLst>
                <a:ext uri="{FF2B5EF4-FFF2-40B4-BE49-F238E27FC236}">
                  <a16:creationId xmlns:a16="http://schemas.microsoft.com/office/drawing/2014/main" id="{7CB003C2-E8A8-CC7C-D82F-706823B5F620}"/>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a:extLst>
              <a:ext uri="{FF2B5EF4-FFF2-40B4-BE49-F238E27FC236}">
                <a16:creationId xmlns:a16="http://schemas.microsoft.com/office/drawing/2014/main" id="{046D42D7-CA8F-2A86-E399-5698943D7CE4}"/>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79906" name="Picture 18">
            <a:extLst>
              <a:ext uri="{FF2B5EF4-FFF2-40B4-BE49-F238E27FC236}">
                <a16:creationId xmlns:a16="http://schemas.microsoft.com/office/drawing/2014/main" id="{EF8A1818-5F6E-D76C-5D2A-21522A3668CE}"/>
              </a:ext>
            </a:extLst>
          </p:cNvPr>
          <p:cNvPicPr>
            <a:picLocks noChangeAspect="1" noChangeArrowheads="1"/>
          </p:cNvPicPr>
          <p:nvPr/>
        </p:nvPicPr>
        <p:blipFill>
          <a:blip r:embed="rId2">
            <a:lum bright="50000" contrast="-50000"/>
            <a:extLst>
              <a:ext uri="{28A0092B-C50C-407E-A947-70E740481C1C}">
                <a14:useLocalDpi xmlns:a14="http://schemas.microsoft.com/office/drawing/2010/main" val="0"/>
              </a:ext>
            </a:extLst>
          </a:blip>
          <a:srcRect/>
          <a:stretch>
            <a:fillRect/>
          </a:stretch>
        </p:blipFill>
        <p:spPr bwMode="auto">
          <a:xfrm>
            <a:off x="304800" y="0"/>
            <a:ext cx="8839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907" name="Rectangle 6">
            <a:extLst>
              <a:ext uri="{FF2B5EF4-FFF2-40B4-BE49-F238E27FC236}">
                <a16:creationId xmlns:a16="http://schemas.microsoft.com/office/drawing/2014/main" id="{6693BB04-9823-0425-4666-FE13BEF300D0}"/>
              </a:ext>
            </a:extLst>
          </p:cNvPr>
          <p:cNvSpPr>
            <a:spLocks noChangeArrowheads="1"/>
          </p:cNvSpPr>
          <p:nvPr/>
        </p:nvSpPr>
        <p:spPr bwMode="auto">
          <a:xfrm>
            <a:off x="457200" y="1295400"/>
            <a:ext cx="8305800" cy="260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Awang DV.  Maternal use of ginseng and neonatal androgenization.  JAMA 1991; 266:363.</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Lewis, et al.  Non-ginsenoside nicotinic activity in ginseng species.  Phytother Res 1999; 13:59-64.</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Tachikawa, et al.  Effects of ginseng saponins on responses induced by various receptor stimuli.  Eur J Pharmacol 1999; 369:23-32.</a:t>
            </a:r>
          </a:p>
        </p:txBody>
      </p:sp>
      <p:sp>
        <p:nvSpPr>
          <p:cNvPr id="240648" name="Text Box 8">
            <a:extLst>
              <a:ext uri="{FF2B5EF4-FFF2-40B4-BE49-F238E27FC236}">
                <a16:creationId xmlns:a16="http://schemas.microsoft.com/office/drawing/2014/main" id="{3487BD73-DC05-5B84-A041-85F331A5B672}"/>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Ginseng </a:t>
            </a:r>
          </a:p>
        </p:txBody>
      </p:sp>
      <p:sp>
        <p:nvSpPr>
          <p:cNvPr id="379909" name="Rectangle 17">
            <a:extLst>
              <a:ext uri="{FF2B5EF4-FFF2-40B4-BE49-F238E27FC236}">
                <a16:creationId xmlns:a16="http://schemas.microsoft.com/office/drawing/2014/main" id="{D1FB87C0-8B8F-B428-B619-F98ECEBCAA73}"/>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Ginseng References</a:t>
            </a:r>
          </a:p>
        </p:txBody>
      </p:sp>
      <p:grpSp>
        <p:nvGrpSpPr>
          <p:cNvPr id="379910" name="Group 22">
            <a:extLst>
              <a:ext uri="{FF2B5EF4-FFF2-40B4-BE49-F238E27FC236}">
                <a16:creationId xmlns:a16="http://schemas.microsoft.com/office/drawing/2014/main" id="{41D47D39-3928-1076-0FF5-5D1427208058}"/>
              </a:ext>
            </a:extLst>
          </p:cNvPr>
          <p:cNvGrpSpPr>
            <a:grpSpLocks/>
          </p:cNvGrpSpPr>
          <p:nvPr/>
        </p:nvGrpSpPr>
        <p:grpSpPr bwMode="auto">
          <a:xfrm>
            <a:off x="4343400" y="6477000"/>
            <a:ext cx="457200" cy="228600"/>
            <a:chOff x="2400" y="4032"/>
            <a:chExt cx="240" cy="144"/>
          </a:xfrm>
        </p:grpSpPr>
        <p:sp>
          <p:nvSpPr>
            <p:cNvPr id="240663" name="AutoShape 23">
              <a:hlinkClick r:id="" action="ppaction://hlinkshowjump?jump=lastslideviewed" highlightClick="1"/>
              <a:extLst>
                <a:ext uri="{FF2B5EF4-FFF2-40B4-BE49-F238E27FC236}">
                  <a16:creationId xmlns:a16="http://schemas.microsoft.com/office/drawing/2014/main" id="{FCF2943A-6E90-8F24-F7C3-40762A3ECA2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0664" name="AutoShape 24">
              <a:hlinkClick r:id="" action="ppaction://hlinkshowjump?jump=lastslideviewed"/>
              <a:extLst>
                <a:ext uri="{FF2B5EF4-FFF2-40B4-BE49-F238E27FC236}">
                  <a16:creationId xmlns:a16="http://schemas.microsoft.com/office/drawing/2014/main" id="{35F59B71-F7C3-B9AF-23C2-3897FE7FEB14}"/>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79911" name="Group 25">
            <a:extLst>
              <a:ext uri="{FF2B5EF4-FFF2-40B4-BE49-F238E27FC236}">
                <a16:creationId xmlns:a16="http://schemas.microsoft.com/office/drawing/2014/main" id="{33F1A6E6-9009-CB30-2464-4CCE47CBB57D}"/>
              </a:ext>
            </a:extLst>
          </p:cNvPr>
          <p:cNvGrpSpPr>
            <a:grpSpLocks/>
          </p:cNvGrpSpPr>
          <p:nvPr/>
        </p:nvGrpSpPr>
        <p:grpSpPr bwMode="auto">
          <a:xfrm>
            <a:off x="-76200" y="0"/>
            <a:ext cx="2362200" cy="641350"/>
            <a:chOff x="96" y="76"/>
            <a:chExt cx="1488" cy="404"/>
          </a:xfrm>
        </p:grpSpPr>
        <p:sp>
          <p:nvSpPr>
            <p:cNvPr id="379912" name="Text Box 26">
              <a:extLst>
                <a:ext uri="{FF2B5EF4-FFF2-40B4-BE49-F238E27FC236}">
                  <a16:creationId xmlns:a16="http://schemas.microsoft.com/office/drawing/2014/main" id="{1472EAD5-8DC8-D798-4987-2989849EFE18}"/>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40667" name="Text Box 27">
              <a:extLst>
                <a:ext uri="{FF2B5EF4-FFF2-40B4-BE49-F238E27FC236}">
                  <a16:creationId xmlns:a16="http://schemas.microsoft.com/office/drawing/2014/main" id="{15C89F54-AC8A-8A0D-71DD-5FDD5E9C6BF1}"/>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Text Box 2">
            <a:extLst>
              <a:ext uri="{FF2B5EF4-FFF2-40B4-BE49-F238E27FC236}">
                <a16:creationId xmlns:a16="http://schemas.microsoft.com/office/drawing/2014/main" id="{904113FB-4BCE-EFED-DD8E-7FAB9DBF8607}"/>
              </a:ext>
            </a:extLst>
          </p:cNvPr>
          <p:cNvSpPr txBox="1">
            <a:spLocks noChangeArrowheads="1"/>
          </p:cNvSpPr>
          <p:nvPr/>
        </p:nvSpPr>
        <p:spPr bwMode="auto">
          <a:xfrm>
            <a:off x="533400" y="1295400"/>
            <a:ext cx="8229600" cy="455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20000"/>
              </a:spcBef>
              <a:buChar char="•"/>
              <a:defRPr sz="3200">
                <a:solidFill>
                  <a:schemeClr val="tx1"/>
                </a:solidFill>
                <a:latin typeface="Arial" panose="020B0604020202020204" pitchFamily="34" charset="0"/>
              </a:defRPr>
            </a:lvl1pPr>
            <a:lvl2pPr marL="914400" indent="-457200">
              <a:spcBef>
                <a:spcPct val="20000"/>
              </a:spcBef>
              <a:buChar char="–"/>
              <a:defRPr sz="3200">
                <a:solidFill>
                  <a:schemeClr val="tx1"/>
                </a:solidFill>
                <a:latin typeface="Arial" panose="020B0604020202020204" pitchFamily="34" charset="0"/>
              </a:defRPr>
            </a:lvl2pPr>
            <a:lvl3pPr marL="1371600" indent="-457200">
              <a:spcBef>
                <a:spcPct val="20000"/>
              </a:spcBef>
              <a:buChar char="•"/>
              <a:defRPr sz="3200">
                <a:solidFill>
                  <a:schemeClr val="tx1"/>
                </a:solidFill>
                <a:latin typeface="Arial" panose="020B0604020202020204" pitchFamily="34" charset="0"/>
              </a:defRPr>
            </a:lvl3pPr>
            <a:lvl4pPr marL="1828800" indent="-457200">
              <a:spcBef>
                <a:spcPct val="20000"/>
              </a:spcBef>
              <a:buChar char="–"/>
              <a:defRPr sz="3200">
                <a:solidFill>
                  <a:schemeClr val="tx1"/>
                </a:solidFill>
                <a:latin typeface="Arial" panose="020B0604020202020204" pitchFamily="34" charset="0"/>
              </a:defRPr>
            </a:lvl4pPr>
            <a:lvl5pPr marL="2286000" indent="-457200">
              <a:spcBef>
                <a:spcPct val="20000"/>
              </a:spcBef>
              <a:buChar char="»"/>
              <a:defRPr sz="3200">
                <a:solidFill>
                  <a:schemeClr val="tx1"/>
                </a:solidFill>
                <a:latin typeface="Arial" panose="020B0604020202020204" pitchFamily="34" charset="0"/>
              </a:defRPr>
            </a:lvl5pPr>
            <a:lvl6pPr marL="2743200" indent="-457200" eaLnBrk="0" fontAlgn="base" hangingPunct="0">
              <a:spcBef>
                <a:spcPct val="20000"/>
              </a:spcBef>
              <a:spcAft>
                <a:spcPct val="0"/>
              </a:spcAft>
              <a:buChar char="»"/>
              <a:defRPr sz="3200">
                <a:solidFill>
                  <a:schemeClr val="tx1"/>
                </a:solidFill>
                <a:latin typeface="Arial" panose="020B0604020202020204" pitchFamily="34" charset="0"/>
              </a:defRPr>
            </a:lvl6pPr>
            <a:lvl7pPr marL="3200400" indent="-457200" eaLnBrk="0" fontAlgn="base" hangingPunct="0">
              <a:spcBef>
                <a:spcPct val="20000"/>
              </a:spcBef>
              <a:spcAft>
                <a:spcPct val="0"/>
              </a:spcAft>
              <a:buChar char="»"/>
              <a:defRPr sz="3200">
                <a:solidFill>
                  <a:schemeClr val="tx1"/>
                </a:solidFill>
                <a:latin typeface="Arial" panose="020B0604020202020204" pitchFamily="34" charset="0"/>
              </a:defRPr>
            </a:lvl7pPr>
            <a:lvl8pPr marL="3657600" indent="-457200" eaLnBrk="0" fontAlgn="base" hangingPunct="0">
              <a:spcBef>
                <a:spcPct val="20000"/>
              </a:spcBef>
              <a:spcAft>
                <a:spcPct val="0"/>
              </a:spcAft>
              <a:buChar char="»"/>
              <a:defRPr sz="3200">
                <a:solidFill>
                  <a:schemeClr val="tx1"/>
                </a:solidFill>
                <a:latin typeface="Arial" panose="020B0604020202020204" pitchFamily="34" charset="0"/>
              </a:defRPr>
            </a:lvl8pPr>
            <a:lvl9pPr marL="4114800" indent="-4572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 typeface="Times"/>
              <a:buAutoNum type="arabicPeriod"/>
            </a:pPr>
            <a:r>
              <a:rPr lang="en-US" altLang="en-US" sz="1400"/>
              <a:t>NCCAM.  What is complementary and alternative medicine (CAM)?  </a:t>
            </a:r>
            <a:r>
              <a:rPr lang="en-US" altLang="en-US" sz="1400" b="1">
                <a:hlinkClick r:id="rId2"/>
              </a:rPr>
              <a:t>http://nccam.nih.gov/health/whatiscam/</a:t>
            </a:r>
            <a:r>
              <a:rPr lang="en-US" altLang="en-US" sz="1400"/>
              <a:t>.  November 16, 2002.</a:t>
            </a:r>
          </a:p>
          <a:p>
            <a:pPr>
              <a:spcBef>
                <a:spcPct val="50000"/>
              </a:spcBef>
              <a:buFont typeface="Times"/>
              <a:buAutoNum type="arabicPeriod" startAt="2"/>
            </a:pPr>
            <a:r>
              <a:rPr lang="en-US" altLang="en-US" sz="1400"/>
              <a:t>Linde K, Mulrow CD.  St John’s wort for depression.  Cochrane Database Syst Rev  2000; 2: CD000448.</a:t>
            </a:r>
          </a:p>
          <a:p>
            <a:pPr>
              <a:spcBef>
                <a:spcPct val="50000"/>
              </a:spcBef>
              <a:buFont typeface="Times"/>
              <a:buAutoNum type="arabicPeriod" startAt="3"/>
            </a:pPr>
            <a:r>
              <a:rPr lang="en-US" altLang="en-US" sz="1400"/>
              <a:t>Rosa L, Rosa E, Sarner L, et al.  A close look a therapeutic touch.  JAMA 1998; 279:1005-1010. </a:t>
            </a:r>
          </a:p>
          <a:p>
            <a:pPr>
              <a:spcBef>
                <a:spcPct val="50000"/>
              </a:spcBef>
              <a:buFont typeface="Times"/>
              <a:buAutoNum type="arabicPeriod" startAt="4"/>
            </a:pPr>
            <a:r>
              <a:rPr lang="en-US" altLang="en-US" sz="1400"/>
              <a:t>Eisenberg DM, Davis RB, Ettner SL, et al. Trends in alternative medicine use in the United States, 1990-1997: results of a follow-up national survey. JAMA 1998; 280:1569-1575.</a:t>
            </a:r>
          </a:p>
          <a:p>
            <a:pPr>
              <a:spcBef>
                <a:spcPct val="50000"/>
              </a:spcBef>
              <a:buFont typeface="Times"/>
              <a:buAutoNum type="arabicPeriod" startAt="4"/>
            </a:pPr>
            <a:r>
              <a:rPr lang="en-US" altLang="en-US" sz="1400"/>
              <a:t>Astin JA. Why patients use alternative medicine: results of a national survey. JAMA 1998; 279:1548-1553.</a:t>
            </a:r>
          </a:p>
          <a:p>
            <a:pPr>
              <a:spcBef>
                <a:spcPct val="50000"/>
              </a:spcBef>
              <a:buFont typeface="Times"/>
              <a:buAutoNum type="arabicPeriod" startAt="6"/>
            </a:pPr>
            <a:r>
              <a:rPr lang="en-US" altLang="en-US" sz="1400"/>
              <a:t>Straus SE. Complementary and alternative medicine: challenges and opportunities for American medicine. Acad Med 2000; 75:572-573.</a:t>
            </a:r>
          </a:p>
          <a:p>
            <a:pPr>
              <a:spcBef>
                <a:spcPct val="50000"/>
              </a:spcBef>
              <a:buFont typeface="Times"/>
              <a:buAutoNum type="arabicPeriod" startAt="7"/>
            </a:pPr>
            <a:r>
              <a:rPr lang="en-US" altLang="en-US" sz="1400"/>
              <a:t>NCCAM.  What are the major types of complementary and alternative medicine? </a:t>
            </a:r>
            <a:r>
              <a:rPr lang="en-US" altLang="en-US" sz="1400" b="1">
                <a:hlinkClick r:id="rId2"/>
              </a:rPr>
              <a:t>http://nccam.nih.gov/health/whatiscam/</a:t>
            </a:r>
            <a:r>
              <a:rPr lang="en-US" altLang="en-US" sz="1400" b="1"/>
              <a:t>.  </a:t>
            </a:r>
            <a:r>
              <a:rPr lang="en-US" altLang="en-US" sz="1400"/>
              <a:t>November 16, 2002.</a:t>
            </a:r>
          </a:p>
          <a:p>
            <a:pPr>
              <a:spcBef>
                <a:spcPct val="50000"/>
              </a:spcBef>
              <a:buFont typeface="Times"/>
              <a:buAutoNum type="arabicPeriod" startAt="7"/>
            </a:pPr>
            <a:r>
              <a:rPr lang="en-US" altLang="en-US" sz="1400"/>
              <a:t>Sackett DL, Rosenberg WMC, Muir Gray JA, et al.  Evidence-based medicine: what it is and isn’t.  BMJ 1996; 312: 71-72.  </a:t>
            </a:r>
          </a:p>
          <a:p>
            <a:pPr>
              <a:spcBef>
                <a:spcPct val="50000"/>
              </a:spcBef>
              <a:buFont typeface="Times"/>
              <a:buNone/>
            </a:pPr>
            <a:r>
              <a:rPr lang="en-US" altLang="en-US" sz="1400"/>
              <a:t>9.	Rothman KJ, Greenland S.  Causation and causal inference.  In: </a:t>
            </a:r>
            <a:r>
              <a:rPr lang="en-US" altLang="en-US" sz="1400" i="1"/>
              <a:t>Modern Epidemiology</a:t>
            </a:r>
            <a:r>
              <a:rPr lang="en-US" altLang="en-US" sz="1400"/>
              <a:t>.  Philadelphia: Lippincott Williams &amp; Wilkins, 1998.</a:t>
            </a:r>
            <a:endParaRPr lang="en-US" altLang="en-US" sz="1400">
              <a:solidFill>
                <a:schemeClr val="tx2"/>
              </a:solidFill>
            </a:endParaRPr>
          </a:p>
        </p:txBody>
      </p:sp>
      <p:sp>
        <p:nvSpPr>
          <p:cNvPr id="187394" name="Rectangle 16">
            <a:extLst>
              <a:ext uri="{FF2B5EF4-FFF2-40B4-BE49-F238E27FC236}">
                <a16:creationId xmlns:a16="http://schemas.microsoft.com/office/drawing/2014/main" id="{1E9DA461-C5B0-0F7A-9FB1-CC474466C1B2}"/>
              </a:ext>
            </a:extLst>
          </p:cNvPr>
          <p:cNvSpPr>
            <a:spLocks noChangeArrowheads="1"/>
          </p:cNvSpPr>
          <p:nvPr/>
        </p:nvSpPr>
        <p:spPr bwMode="auto">
          <a:xfrm>
            <a:off x="533400" y="381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References</a:t>
            </a:r>
          </a:p>
        </p:txBody>
      </p:sp>
      <p:grpSp>
        <p:nvGrpSpPr>
          <p:cNvPr id="187395" name="Group 53">
            <a:extLst>
              <a:ext uri="{FF2B5EF4-FFF2-40B4-BE49-F238E27FC236}">
                <a16:creationId xmlns:a16="http://schemas.microsoft.com/office/drawing/2014/main" id="{7BB1C912-61DA-A0E1-641F-A96DC8DFDF7B}"/>
              </a:ext>
            </a:extLst>
          </p:cNvPr>
          <p:cNvGrpSpPr>
            <a:grpSpLocks/>
          </p:cNvGrpSpPr>
          <p:nvPr/>
        </p:nvGrpSpPr>
        <p:grpSpPr bwMode="auto">
          <a:xfrm>
            <a:off x="381000" y="6400800"/>
            <a:ext cx="1066800" cy="304800"/>
            <a:chOff x="240" y="4032"/>
            <a:chExt cx="672" cy="192"/>
          </a:xfrm>
        </p:grpSpPr>
        <p:sp>
          <p:nvSpPr>
            <p:cNvPr id="50230" name="AutoShape 54">
              <a:hlinkClick r:id="rId3" action="ppaction://hlinksldjump" highlightClick="1"/>
              <a:extLst>
                <a:ext uri="{FF2B5EF4-FFF2-40B4-BE49-F238E27FC236}">
                  <a16:creationId xmlns:a16="http://schemas.microsoft.com/office/drawing/2014/main" id="{446383E9-7035-0493-E346-99DEE2B134FB}"/>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87410" name="WordArt 55">
              <a:hlinkClick r:id="rId3" action="ppaction://hlinksldjump"/>
              <a:extLst>
                <a:ext uri="{FF2B5EF4-FFF2-40B4-BE49-F238E27FC236}">
                  <a16:creationId xmlns:a16="http://schemas.microsoft.com/office/drawing/2014/main" id="{07C290F2-CE70-0BA8-4A1B-0BE8052539CE}"/>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87396" name="Group 56">
            <a:extLst>
              <a:ext uri="{FF2B5EF4-FFF2-40B4-BE49-F238E27FC236}">
                <a16:creationId xmlns:a16="http://schemas.microsoft.com/office/drawing/2014/main" id="{E56E0AE8-71BE-5FD2-608C-8BA639CC6764}"/>
              </a:ext>
            </a:extLst>
          </p:cNvPr>
          <p:cNvGrpSpPr>
            <a:grpSpLocks/>
          </p:cNvGrpSpPr>
          <p:nvPr/>
        </p:nvGrpSpPr>
        <p:grpSpPr bwMode="auto">
          <a:xfrm>
            <a:off x="4191000" y="6477000"/>
            <a:ext cx="1524000" cy="228600"/>
            <a:chOff x="2400" y="4080"/>
            <a:chExt cx="960" cy="144"/>
          </a:xfrm>
        </p:grpSpPr>
        <p:grpSp>
          <p:nvGrpSpPr>
            <p:cNvPr id="187400" name="Group 57">
              <a:extLst>
                <a:ext uri="{FF2B5EF4-FFF2-40B4-BE49-F238E27FC236}">
                  <a16:creationId xmlns:a16="http://schemas.microsoft.com/office/drawing/2014/main" id="{A8EF977C-71BE-F26F-CADF-5224D2461C7F}"/>
                </a:ext>
              </a:extLst>
            </p:cNvPr>
            <p:cNvGrpSpPr>
              <a:grpSpLocks/>
            </p:cNvGrpSpPr>
            <p:nvPr/>
          </p:nvGrpSpPr>
          <p:grpSpPr bwMode="auto">
            <a:xfrm>
              <a:off x="2400" y="4080"/>
              <a:ext cx="240" cy="144"/>
              <a:chOff x="2928" y="2688"/>
              <a:chExt cx="240" cy="144"/>
            </a:xfrm>
          </p:grpSpPr>
          <p:sp>
            <p:nvSpPr>
              <p:cNvPr id="187407" name="AutoShape 58">
                <a:hlinkClick r:id="" action="ppaction://hlinkshowjump?jump=previousslide" highlightClick="1"/>
                <a:extLst>
                  <a:ext uri="{FF2B5EF4-FFF2-40B4-BE49-F238E27FC236}">
                    <a16:creationId xmlns:a16="http://schemas.microsoft.com/office/drawing/2014/main" id="{84DC1DDF-71B9-8194-24BC-747539574CFF}"/>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0235" name="AutoShape 59">
                <a:hlinkClick r:id="" action="ppaction://hlinkshowjump?jump=previousslide"/>
                <a:extLst>
                  <a:ext uri="{FF2B5EF4-FFF2-40B4-BE49-F238E27FC236}">
                    <a16:creationId xmlns:a16="http://schemas.microsoft.com/office/drawing/2014/main" id="{A5D9F9B9-0517-EE91-70A4-20A6D98CBB22}"/>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7401" name="Group 60">
              <a:extLst>
                <a:ext uri="{FF2B5EF4-FFF2-40B4-BE49-F238E27FC236}">
                  <a16:creationId xmlns:a16="http://schemas.microsoft.com/office/drawing/2014/main" id="{8A4E3C76-DB63-05EF-257D-EE1B35EC3E13}"/>
                </a:ext>
              </a:extLst>
            </p:cNvPr>
            <p:cNvGrpSpPr>
              <a:grpSpLocks/>
            </p:cNvGrpSpPr>
            <p:nvPr/>
          </p:nvGrpSpPr>
          <p:grpSpPr bwMode="auto">
            <a:xfrm>
              <a:off x="3120" y="4080"/>
              <a:ext cx="240" cy="144"/>
              <a:chOff x="3552" y="2688"/>
              <a:chExt cx="240" cy="144"/>
            </a:xfrm>
          </p:grpSpPr>
          <p:sp>
            <p:nvSpPr>
              <p:cNvPr id="187405" name="AutoShape 61">
                <a:hlinkClick r:id="" action="ppaction://hlinkshowjump?jump=nextslide" highlightClick="1"/>
                <a:extLst>
                  <a:ext uri="{FF2B5EF4-FFF2-40B4-BE49-F238E27FC236}">
                    <a16:creationId xmlns:a16="http://schemas.microsoft.com/office/drawing/2014/main" id="{7CEC51F1-0FBC-FA65-5A6E-DD055FE1EFE4}"/>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0238" name="AutoShape 62">
                <a:hlinkClick r:id="" action="ppaction://hlinkshowjump?jump=nextslide"/>
                <a:extLst>
                  <a:ext uri="{FF2B5EF4-FFF2-40B4-BE49-F238E27FC236}">
                    <a16:creationId xmlns:a16="http://schemas.microsoft.com/office/drawing/2014/main" id="{98433166-A7EA-7AA4-44D2-88C77FBEC6F2}"/>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7402" name="Group 63">
              <a:extLst>
                <a:ext uri="{FF2B5EF4-FFF2-40B4-BE49-F238E27FC236}">
                  <a16:creationId xmlns:a16="http://schemas.microsoft.com/office/drawing/2014/main" id="{313C5221-3A5B-F7A8-2D14-0E8928D53596}"/>
                </a:ext>
              </a:extLst>
            </p:cNvPr>
            <p:cNvGrpSpPr>
              <a:grpSpLocks/>
            </p:cNvGrpSpPr>
            <p:nvPr/>
          </p:nvGrpSpPr>
          <p:grpSpPr bwMode="auto">
            <a:xfrm>
              <a:off x="2736" y="4080"/>
              <a:ext cx="288" cy="144"/>
              <a:chOff x="2400" y="4032"/>
              <a:chExt cx="240" cy="144"/>
            </a:xfrm>
          </p:grpSpPr>
          <p:sp>
            <p:nvSpPr>
              <p:cNvPr id="50240" name="AutoShape 64">
                <a:hlinkClick r:id="" action="ppaction://hlinkshowjump?jump=lastslideviewed" highlightClick="1"/>
                <a:extLst>
                  <a:ext uri="{FF2B5EF4-FFF2-40B4-BE49-F238E27FC236}">
                    <a16:creationId xmlns:a16="http://schemas.microsoft.com/office/drawing/2014/main" id="{11F58529-7B96-1CD4-31F3-3CF8FD627BCF}"/>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0241" name="AutoShape 65">
                <a:hlinkClick r:id="" action="ppaction://hlinkshowjump?jump=lastslideviewed"/>
                <a:extLst>
                  <a:ext uri="{FF2B5EF4-FFF2-40B4-BE49-F238E27FC236}">
                    <a16:creationId xmlns:a16="http://schemas.microsoft.com/office/drawing/2014/main" id="{BB07407D-28D3-4F4D-8931-A2C9938BE5A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187397" name="Group 69">
            <a:extLst>
              <a:ext uri="{FF2B5EF4-FFF2-40B4-BE49-F238E27FC236}">
                <a16:creationId xmlns:a16="http://schemas.microsoft.com/office/drawing/2014/main" id="{3269C538-0A1A-2116-852A-23108866A0E0}"/>
              </a:ext>
            </a:extLst>
          </p:cNvPr>
          <p:cNvGrpSpPr>
            <a:grpSpLocks/>
          </p:cNvGrpSpPr>
          <p:nvPr/>
        </p:nvGrpSpPr>
        <p:grpSpPr bwMode="auto">
          <a:xfrm>
            <a:off x="0" y="0"/>
            <a:ext cx="2057400" cy="641350"/>
            <a:chOff x="96" y="192"/>
            <a:chExt cx="1296" cy="404"/>
          </a:xfrm>
        </p:grpSpPr>
        <p:sp>
          <p:nvSpPr>
            <p:cNvPr id="187398" name="Text Box 70">
              <a:extLst>
                <a:ext uri="{FF2B5EF4-FFF2-40B4-BE49-F238E27FC236}">
                  <a16:creationId xmlns:a16="http://schemas.microsoft.com/office/drawing/2014/main" id="{7954FB12-842C-09F1-380A-F052F48BAB9F}"/>
                </a:ext>
              </a:extLst>
            </p:cNvPr>
            <p:cNvSpPr txBox="1">
              <a:spLocks noChangeArrowheads="1"/>
            </p:cNvSpPr>
            <p:nvPr/>
          </p:nvSpPr>
          <p:spPr bwMode="auto">
            <a:xfrm>
              <a:off x="192" y="240"/>
              <a:ext cx="120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200" b="1">
                  <a:solidFill>
                    <a:srgbClr val="9900CC"/>
                  </a:solidFill>
                </a:rPr>
                <a:t>      </a:t>
              </a:r>
              <a:r>
                <a:rPr lang="en-US" altLang="en-US" sz="1400" b="1">
                  <a:solidFill>
                    <a:srgbClr val="9900CC"/>
                  </a:solidFill>
                </a:rPr>
                <a:t>Introduction</a:t>
              </a:r>
            </a:p>
            <a:p>
              <a:pPr>
                <a:spcBef>
                  <a:spcPct val="0"/>
                </a:spcBef>
                <a:buFontTx/>
                <a:buNone/>
              </a:pPr>
              <a:r>
                <a:rPr lang="en-US" altLang="en-US" sz="1400" b="1">
                  <a:solidFill>
                    <a:srgbClr val="9900CC"/>
                  </a:solidFill>
                </a:rPr>
                <a:t>     to CAM</a:t>
              </a:r>
              <a:endParaRPr lang="en-US" altLang="en-US" sz="1400"/>
            </a:p>
          </p:txBody>
        </p:sp>
        <p:sp>
          <p:nvSpPr>
            <p:cNvPr id="50247" name="Text Box 71">
              <a:extLst>
                <a:ext uri="{FF2B5EF4-FFF2-40B4-BE49-F238E27FC236}">
                  <a16:creationId xmlns:a16="http://schemas.microsoft.com/office/drawing/2014/main" id="{D250B81F-EE4E-CE49-6B37-4089B130D5A9}"/>
                </a:ext>
              </a:extLst>
            </p:cNvPr>
            <p:cNvSpPr txBox="1">
              <a:spLocks noChangeArrowheads="1"/>
            </p:cNvSpPr>
            <p:nvPr/>
          </p:nvSpPr>
          <p:spPr bwMode="auto">
            <a:xfrm>
              <a:off x="96" y="192"/>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1</a:t>
              </a:r>
            </a:p>
          </p:txBody>
        </p:sp>
      </p:gr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0929" name="Picture 5">
            <a:extLst>
              <a:ext uri="{FF2B5EF4-FFF2-40B4-BE49-F238E27FC236}">
                <a16:creationId xmlns:a16="http://schemas.microsoft.com/office/drawing/2014/main" id="{4ED216BE-10F5-4E9D-D36D-188A60419E79}"/>
              </a:ext>
            </a:extLst>
          </p:cNvPr>
          <p:cNvPicPr>
            <a:picLocks noChangeAspect="1" noChangeArrowheads="1"/>
          </p:cNvPicPr>
          <p:nvPr/>
        </p:nvPicPr>
        <p:blipFill>
          <a:blip r:embed="rId2">
            <a:lum bright="44000" contrast="-60000"/>
            <a:extLst>
              <a:ext uri="{28A0092B-C50C-407E-A947-70E740481C1C}">
                <a14:useLocalDpi xmlns:a14="http://schemas.microsoft.com/office/drawing/2010/main" val="0"/>
              </a:ext>
            </a:extLst>
          </a:blip>
          <a:srcRect/>
          <a:stretch>
            <a:fillRect/>
          </a:stretch>
        </p:blipFill>
        <p:spPr bwMode="auto">
          <a:xfrm>
            <a:off x="2286000" y="-12700"/>
            <a:ext cx="6858000" cy="6870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41671" name="Rectangle 7">
            <a:extLst>
              <a:ext uri="{FF2B5EF4-FFF2-40B4-BE49-F238E27FC236}">
                <a16:creationId xmlns:a16="http://schemas.microsoft.com/office/drawing/2014/main" id="{DB78C2D2-9256-898C-BC0D-54988C2AAF38}"/>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Grape Seed</a:t>
            </a:r>
            <a:br>
              <a:rPr lang="en-US" altLang="en-US" sz="3600"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Vitis vinifera, Vitis coignetiae</a:t>
            </a:r>
            <a:r>
              <a:rPr lang="en-US" altLang="en-US" sz="1400" b="1" i="1">
                <a:solidFill>
                  <a:schemeClr val="accent2"/>
                </a:solidFill>
                <a:effectLst>
                  <a:outerShdw blurRad="38100" dist="38100" dir="2700000" algn="tl">
                    <a:srgbClr val="C0C0C0"/>
                  </a:outerShdw>
                </a:effectLst>
              </a:rPr>
              <a:t> </a:t>
            </a:r>
          </a:p>
        </p:txBody>
      </p:sp>
      <p:sp>
        <p:nvSpPr>
          <p:cNvPr id="241672" name="Text Box 8">
            <a:extLst>
              <a:ext uri="{FF2B5EF4-FFF2-40B4-BE49-F238E27FC236}">
                <a16:creationId xmlns:a16="http://schemas.microsoft.com/office/drawing/2014/main" id="{19A115AA-9A40-B32B-B888-492A8F3D19CF}"/>
              </a:ext>
            </a:extLst>
          </p:cNvPr>
          <p:cNvSpPr txBox="1">
            <a:spLocks noChangeArrowheads="1"/>
          </p:cNvSpPr>
          <p:nvPr/>
        </p:nvSpPr>
        <p:spPr bwMode="auto">
          <a:xfrm>
            <a:off x="2286000" y="1066800"/>
            <a:ext cx="6629400" cy="525621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FAMILY</a:t>
            </a:r>
            <a:r>
              <a:rPr lang="en-US" altLang="en-US">
                <a:solidFill>
                  <a:schemeClr val="tx1"/>
                </a:solidFill>
                <a:latin typeface="Arial" panose="020B0604020202020204" pitchFamily="34" charset="0"/>
                <a:cs typeface="Times New Roman" panose="02020603050405020304" pitchFamily="18" charset="0"/>
              </a:rPr>
              <a:t>	</a:t>
            </a:r>
            <a:r>
              <a:rPr lang="en-US" altLang="en-US" i="1">
                <a:solidFill>
                  <a:schemeClr val="tx1"/>
                </a:solidFill>
                <a:latin typeface="Arial" panose="020B0604020202020204" pitchFamily="34" charset="0"/>
                <a:cs typeface="Times New Roman" panose="02020603050405020304" pitchFamily="18" charset="0"/>
              </a:rPr>
              <a:t>Vitaceae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Extrait De Pepins De Raisin, Grape Seed Extract, Grape Seed Oil, Oligomeric Proanthocyanidins (OPC),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Grape seed extract contains similar components, and therefore has a similar pharmacological profile, as does the extract from pinebark (</a:t>
            </a:r>
            <a:r>
              <a:rPr lang="en-US" altLang="en-US" i="1">
                <a:solidFill>
                  <a:schemeClr val="tx1"/>
                </a:solidFill>
                <a:latin typeface="Arial" panose="020B0604020202020204" pitchFamily="34" charset="0"/>
                <a:cs typeface="Times New Roman" panose="02020603050405020304" pitchFamily="18" charset="0"/>
              </a:rPr>
              <a:t>Pinus pinaster</a:t>
            </a:r>
            <a:r>
              <a:rPr lang="en-US" altLang="en-US">
                <a:solidFill>
                  <a:schemeClr val="tx1"/>
                </a:solidFill>
                <a:latin typeface="Arial" panose="020B0604020202020204" pitchFamily="34" charset="0"/>
                <a:cs typeface="Times New Roman" panose="02020603050405020304" pitchFamily="18" charset="0"/>
              </a:rPr>
              <a:t> or </a:t>
            </a:r>
            <a:r>
              <a:rPr lang="en-US" altLang="en-US" i="1">
                <a:solidFill>
                  <a:schemeClr val="tx1"/>
                </a:solidFill>
                <a:latin typeface="Arial" panose="020B0604020202020204" pitchFamily="34" charset="0"/>
                <a:cs typeface="Times New Roman" panose="02020603050405020304" pitchFamily="18" charset="0"/>
              </a:rPr>
              <a:t>Pinus maritima</a:t>
            </a:r>
            <a:r>
              <a:rPr lang="en-US" altLang="en-US">
                <a:solidFill>
                  <a:schemeClr val="tx1"/>
                </a:solidFill>
                <a:latin typeface="Arial" panose="020B0604020202020204" pitchFamily="34" charset="0"/>
                <a:cs typeface="Times New Roman" panose="02020603050405020304" pitchFamily="18" charset="0"/>
              </a:rPr>
              <a:t>) and is marketed in the U.S. as Pycnogenol, which is a registered trademark name.  These extracts contain oligomeric proanthocyanidins (OPCs) which are also found in parsley, grape wine, cranberries, bilberries, currants, onions, legumes and green and black tea.  Ground grape seeds are rich in essential fatty acids and tocopherols.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Among the components of fruit acids, flavenoids, non-flavenoids (stilbenes), such as resveratrol and viniferins, the tannins, comprised of procyanidolic oligomers (proanthocyanodins), catechin and epicatechin, appear to be responsible for the majority of pharmacological effects.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380932" name="Text Box 14">
            <a:extLst>
              <a:ext uri="{FF2B5EF4-FFF2-40B4-BE49-F238E27FC236}">
                <a16:creationId xmlns:a16="http://schemas.microsoft.com/office/drawing/2014/main" id="{7F2AA88E-3CDE-8CC3-943C-CCFD1860793D}"/>
              </a:ext>
            </a:extLst>
          </p:cNvPr>
          <p:cNvSpPr txBox="1">
            <a:spLocks noChangeArrowheads="1"/>
          </p:cNvSpPr>
          <p:nvPr/>
        </p:nvSpPr>
        <p:spPr bwMode="auto">
          <a:xfrm>
            <a:off x="7321550" y="6477000"/>
            <a:ext cx="1822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Grape Seed References</a:t>
            </a:r>
            <a:endParaRPr lang="en-US" altLang="en-US" sz="1200"/>
          </a:p>
        </p:txBody>
      </p:sp>
      <p:grpSp>
        <p:nvGrpSpPr>
          <p:cNvPr id="380933" name="Group 26">
            <a:extLst>
              <a:ext uri="{FF2B5EF4-FFF2-40B4-BE49-F238E27FC236}">
                <a16:creationId xmlns:a16="http://schemas.microsoft.com/office/drawing/2014/main" id="{D83CC7FE-2C15-7F91-799D-0EF68C0D39D4}"/>
              </a:ext>
            </a:extLst>
          </p:cNvPr>
          <p:cNvGrpSpPr>
            <a:grpSpLocks/>
          </p:cNvGrpSpPr>
          <p:nvPr/>
        </p:nvGrpSpPr>
        <p:grpSpPr bwMode="auto">
          <a:xfrm>
            <a:off x="4191000" y="6477000"/>
            <a:ext cx="1524000" cy="228600"/>
            <a:chOff x="2400" y="4080"/>
            <a:chExt cx="960" cy="144"/>
          </a:xfrm>
        </p:grpSpPr>
        <p:grpSp>
          <p:nvGrpSpPr>
            <p:cNvPr id="380934" name="Group 27">
              <a:extLst>
                <a:ext uri="{FF2B5EF4-FFF2-40B4-BE49-F238E27FC236}">
                  <a16:creationId xmlns:a16="http://schemas.microsoft.com/office/drawing/2014/main" id="{65A3D719-6773-E959-CD0F-80E7F38F7748}"/>
                </a:ext>
              </a:extLst>
            </p:cNvPr>
            <p:cNvGrpSpPr>
              <a:grpSpLocks/>
            </p:cNvGrpSpPr>
            <p:nvPr/>
          </p:nvGrpSpPr>
          <p:grpSpPr bwMode="auto">
            <a:xfrm>
              <a:off x="2400" y="4080"/>
              <a:ext cx="240" cy="144"/>
              <a:chOff x="2928" y="2688"/>
              <a:chExt cx="240" cy="144"/>
            </a:xfrm>
          </p:grpSpPr>
          <p:sp>
            <p:nvSpPr>
              <p:cNvPr id="380941" name="AutoShape 28">
                <a:hlinkClick r:id="" action="ppaction://hlinkshowjump?jump=previousslide" highlightClick="1"/>
                <a:extLst>
                  <a:ext uri="{FF2B5EF4-FFF2-40B4-BE49-F238E27FC236}">
                    <a16:creationId xmlns:a16="http://schemas.microsoft.com/office/drawing/2014/main" id="{F211DAC3-D06C-11B6-134C-22F84F0B31E5}"/>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41693" name="AutoShape 29">
                <a:hlinkClick r:id="rId6" action="ppaction://hlinksldjump"/>
                <a:extLst>
                  <a:ext uri="{FF2B5EF4-FFF2-40B4-BE49-F238E27FC236}">
                    <a16:creationId xmlns:a16="http://schemas.microsoft.com/office/drawing/2014/main" id="{ACC3ACE1-B7D5-3881-28E8-7099CAD56900}"/>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0935" name="Group 30">
              <a:extLst>
                <a:ext uri="{FF2B5EF4-FFF2-40B4-BE49-F238E27FC236}">
                  <a16:creationId xmlns:a16="http://schemas.microsoft.com/office/drawing/2014/main" id="{2085DA29-8F8B-21C7-D323-5E5FF5228DCD}"/>
                </a:ext>
              </a:extLst>
            </p:cNvPr>
            <p:cNvGrpSpPr>
              <a:grpSpLocks/>
            </p:cNvGrpSpPr>
            <p:nvPr/>
          </p:nvGrpSpPr>
          <p:grpSpPr bwMode="auto">
            <a:xfrm>
              <a:off x="3120" y="4080"/>
              <a:ext cx="240" cy="144"/>
              <a:chOff x="3552" y="2688"/>
              <a:chExt cx="240" cy="144"/>
            </a:xfrm>
          </p:grpSpPr>
          <p:sp>
            <p:nvSpPr>
              <p:cNvPr id="380939" name="AutoShape 31">
                <a:hlinkClick r:id="" action="ppaction://hlinkshowjump?jump=nextslide" highlightClick="1"/>
                <a:extLst>
                  <a:ext uri="{FF2B5EF4-FFF2-40B4-BE49-F238E27FC236}">
                    <a16:creationId xmlns:a16="http://schemas.microsoft.com/office/drawing/2014/main" id="{FCBA02D9-74AE-29D9-CA72-CBF2730A8F6A}"/>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41696" name="AutoShape 32">
                <a:hlinkClick r:id="" action="ppaction://hlinkshowjump?jump=nextslide"/>
                <a:extLst>
                  <a:ext uri="{FF2B5EF4-FFF2-40B4-BE49-F238E27FC236}">
                    <a16:creationId xmlns:a16="http://schemas.microsoft.com/office/drawing/2014/main" id="{38D1A149-2E46-B98F-5E17-9DA3C637DB4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0936" name="Group 33">
              <a:extLst>
                <a:ext uri="{FF2B5EF4-FFF2-40B4-BE49-F238E27FC236}">
                  <a16:creationId xmlns:a16="http://schemas.microsoft.com/office/drawing/2014/main" id="{3B137EE3-4118-5A9E-FF5E-9138D3C9CE2E}"/>
                </a:ext>
              </a:extLst>
            </p:cNvPr>
            <p:cNvGrpSpPr>
              <a:grpSpLocks/>
            </p:cNvGrpSpPr>
            <p:nvPr/>
          </p:nvGrpSpPr>
          <p:grpSpPr bwMode="auto">
            <a:xfrm>
              <a:off x="2736" y="4080"/>
              <a:ext cx="288" cy="144"/>
              <a:chOff x="2400" y="4032"/>
              <a:chExt cx="240" cy="144"/>
            </a:xfrm>
          </p:grpSpPr>
          <p:sp>
            <p:nvSpPr>
              <p:cNvPr id="241698" name="AutoShape 34">
                <a:hlinkClick r:id="" action="ppaction://hlinkshowjump?jump=lastslideviewed" highlightClick="1"/>
                <a:extLst>
                  <a:ext uri="{FF2B5EF4-FFF2-40B4-BE49-F238E27FC236}">
                    <a16:creationId xmlns:a16="http://schemas.microsoft.com/office/drawing/2014/main" id="{DB5008D1-A48A-9160-6C58-3F5EE5563C0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1699" name="AutoShape 35">
                <a:hlinkClick r:id="" action="ppaction://hlinkshowjump?jump=lastslideviewed"/>
                <a:extLst>
                  <a:ext uri="{FF2B5EF4-FFF2-40B4-BE49-F238E27FC236}">
                    <a16:creationId xmlns:a16="http://schemas.microsoft.com/office/drawing/2014/main" id="{71F3F82B-91DD-63A6-045A-5378BCF57DA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1953" name="Picture 14">
            <a:extLst>
              <a:ext uri="{FF2B5EF4-FFF2-40B4-BE49-F238E27FC236}">
                <a16:creationId xmlns:a16="http://schemas.microsoft.com/office/drawing/2014/main" id="{03424029-82D4-2E57-66B3-9462D1B3EF73}"/>
              </a:ext>
            </a:extLst>
          </p:cNvPr>
          <p:cNvPicPr>
            <a:picLocks noChangeAspect="1" noChangeArrowheads="1"/>
          </p:cNvPicPr>
          <p:nvPr/>
        </p:nvPicPr>
        <p:blipFill>
          <a:blip r:embed="rId2">
            <a:lum bright="44000" contrast="-60000"/>
            <a:extLst>
              <a:ext uri="{28A0092B-C50C-407E-A947-70E740481C1C}">
                <a14:useLocalDpi xmlns:a14="http://schemas.microsoft.com/office/drawing/2010/main" val="0"/>
              </a:ext>
            </a:extLst>
          </a:blip>
          <a:srcRect/>
          <a:stretch>
            <a:fillRect/>
          </a:stretch>
        </p:blipFill>
        <p:spPr bwMode="auto">
          <a:xfrm>
            <a:off x="2286000" y="-12700"/>
            <a:ext cx="6858000" cy="6870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1302" name="Text Box 6">
            <a:extLst>
              <a:ext uri="{FF2B5EF4-FFF2-40B4-BE49-F238E27FC236}">
                <a16:creationId xmlns:a16="http://schemas.microsoft.com/office/drawing/2014/main" id="{D95E27E6-7A8D-B4AB-B4BA-E6A90742C4C5}"/>
              </a:ext>
            </a:extLst>
          </p:cNvPr>
          <p:cNvSpPr txBox="1">
            <a:spLocks noChangeArrowheads="1"/>
          </p:cNvSpPr>
          <p:nvPr/>
        </p:nvSpPr>
        <p:spPr bwMode="auto">
          <a:xfrm>
            <a:off x="2209800" y="685800"/>
            <a:ext cx="6629400" cy="553085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OPCs are anti-oxidants, free radical scavengers and inhibitors of lipid peroxidation.  They also appear to inhibit collagenases, elastases and hyaluronidase and beta-glucuronidase, which are involved in the breakdown of vascular components.  Together, these actions appear to be the basis for the extract's vascular, antiatherosclerotic, anticarcinogenic and antioxidant effects.  OPCs decrease LDL-positive macrophage-derived foam cells in atherosclerotic lesions and inhibit oxidation of LDL cholesteryl linoleate and peroxidation of phosphatydilcholine liposomes.  A few reports also describe hair follicle stimulation by epicatechin and catechin, hepatoprotective and several stabilizing cardiac and vascular effects by proanthocyanidin.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In folk and Indian medicine, grape preparations are used for venous and blood circulation disorders, headaches, dysuria, scabies, skin diseases, gonorrhea, hemorrhoids and vomiting.  Clinical trials have evaluated grape seed extracts for peripheral venous insufficiency, age-related retinal pathology, and postoperative edema and found it to be efficacious compared to placebo controls. </a:t>
            </a:r>
          </a:p>
        </p:txBody>
      </p:sp>
      <p:sp>
        <p:nvSpPr>
          <p:cNvPr id="311303" name="Text Box 7">
            <a:extLst>
              <a:ext uri="{FF2B5EF4-FFF2-40B4-BE49-F238E27FC236}">
                <a16:creationId xmlns:a16="http://schemas.microsoft.com/office/drawing/2014/main" id="{BA4CD4B8-2D56-61A1-DED9-CA5BA871BA14}"/>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Grape Seed </a:t>
            </a:r>
          </a:p>
        </p:txBody>
      </p:sp>
      <p:grpSp>
        <p:nvGrpSpPr>
          <p:cNvPr id="381956" name="Group 26">
            <a:extLst>
              <a:ext uri="{FF2B5EF4-FFF2-40B4-BE49-F238E27FC236}">
                <a16:creationId xmlns:a16="http://schemas.microsoft.com/office/drawing/2014/main" id="{743FD9DB-26F1-19A9-B7A1-28820D6439A8}"/>
              </a:ext>
            </a:extLst>
          </p:cNvPr>
          <p:cNvGrpSpPr>
            <a:grpSpLocks/>
          </p:cNvGrpSpPr>
          <p:nvPr/>
        </p:nvGrpSpPr>
        <p:grpSpPr bwMode="auto">
          <a:xfrm>
            <a:off x="4191000" y="6477000"/>
            <a:ext cx="1524000" cy="228600"/>
            <a:chOff x="2400" y="4080"/>
            <a:chExt cx="960" cy="144"/>
          </a:xfrm>
        </p:grpSpPr>
        <p:grpSp>
          <p:nvGrpSpPr>
            <p:cNvPr id="381958" name="Group 27">
              <a:extLst>
                <a:ext uri="{FF2B5EF4-FFF2-40B4-BE49-F238E27FC236}">
                  <a16:creationId xmlns:a16="http://schemas.microsoft.com/office/drawing/2014/main" id="{737106F1-F600-E9C1-88C1-726101863452}"/>
                </a:ext>
              </a:extLst>
            </p:cNvPr>
            <p:cNvGrpSpPr>
              <a:grpSpLocks/>
            </p:cNvGrpSpPr>
            <p:nvPr/>
          </p:nvGrpSpPr>
          <p:grpSpPr bwMode="auto">
            <a:xfrm>
              <a:off x="2400" y="4080"/>
              <a:ext cx="240" cy="144"/>
              <a:chOff x="2928" y="2688"/>
              <a:chExt cx="240" cy="144"/>
            </a:xfrm>
          </p:grpSpPr>
          <p:sp>
            <p:nvSpPr>
              <p:cNvPr id="381965" name="AutoShape 28">
                <a:hlinkClick r:id="" action="ppaction://hlinkshowjump?jump=previousslide" highlightClick="1"/>
                <a:extLst>
                  <a:ext uri="{FF2B5EF4-FFF2-40B4-BE49-F238E27FC236}">
                    <a16:creationId xmlns:a16="http://schemas.microsoft.com/office/drawing/2014/main" id="{5E47453C-3A36-94F3-9C74-0936558F8D67}"/>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1325" name="AutoShape 29">
                <a:hlinkClick r:id="" action="ppaction://hlinkshowjump?jump=previousslide"/>
                <a:extLst>
                  <a:ext uri="{FF2B5EF4-FFF2-40B4-BE49-F238E27FC236}">
                    <a16:creationId xmlns:a16="http://schemas.microsoft.com/office/drawing/2014/main" id="{53999E9E-0D1B-FD20-F20D-5921F82705A5}"/>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1959" name="Group 30">
              <a:extLst>
                <a:ext uri="{FF2B5EF4-FFF2-40B4-BE49-F238E27FC236}">
                  <a16:creationId xmlns:a16="http://schemas.microsoft.com/office/drawing/2014/main" id="{5C7DC173-FDCF-11A9-4007-52B3EFB9E0C7}"/>
                </a:ext>
              </a:extLst>
            </p:cNvPr>
            <p:cNvGrpSpPr>
              <a:grpSpLocks/>
            </p:cNvGrpSpPr>
            <p:nvPr/>
          </p:nvGrpSpPr>
          <p:grpSpPr bwMode="auto">
            <a:xfrm>
              <a:off x="3120" y="4080"/>
              <a:ext cx="240" cy="144"/>
              <a:chOff x="3552" y="2688"/>
              <a:chExt cx="240" cy="144"/>
            </a:xfrm>
          </p:grpSpPr>
          <p:sp>
            <p:nvSpPr>
              <p:cNvPr id="381963" name="AutoShape 31">
                <a:hlinkClick r:id="" action="ppaction://hlinkshowjump?jump=nextslide" highlightClick="1"/>
                <a:extLst>
                  <a:ext uri="{FF2B5EF4-FFF2-40B4-BE49-F238E27FC236}">
                    <a16:creationId xmlns:a16="http://schemas.microsoft.com/office/drawing/2014/main" id="{8558BB85-8430-FC09-BFA2-9A2D17BA8BF0}"/>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1328" name="AutoShape 32">
                <a:hlinkClick r:id="" action="ppaction://hlinkshowjump?jump=nextslide"/>
                <a:extLst>
                  <a:ext uri="{FF2B5EF4-FFF2-40B4-BE49-F238E27FC236}">
                    <a16:creationId xmlns:a16="http://schemas.microsoft.com/office/drawing/2014/main" id="{C2A27A6F-97B2-6974-8BBF-7A886ABDBF3A}"/>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1960" name="Group 33">
              <a:extLst>
                <a:ext uri="{FF2B5EF4-FFF2-40B4-BE49-F238E27FC236}">
                  <a16:creationId xmlns:a16="http://schemas.microsoft.com/office/drawing/2014/main" id="{650FF642-B785-C4FF-2459-74211987B2A8}"/>
                </a:ext>
              </a:extLst>
            </p:cNvPr>
            <p:cNvGrpSpPr>
              <a:grpSpLocks/>
            </p:cNvGrpSpPr>
            <p:nvPr/>
          </p:nvGrpSpPr>
          <p:grpSpPr bwMode="auto">
            <a:xfrm>
              <a:off x="2736" y="4080"/>
              <a:ext cx="288" cy="144"/>
              <a:chOff x="2400" y="4032"/>
              <a:chExt cx="240" cy="144"/>
            </a:xfrm>
          </p:grpSpPr>
          <p:sp>
            <p:nvSpPr>
              <p:cNvPr id="311330" name="AutoShape 34">
                <a:hlinkClick r:id="" action="ppaction://hlinkshowjump?jump=lastslideviewed" highlightClick="1"/>
                <a:extLst>
                  <a:ext uri="{FF2B5EF4-FFF2-40B4-BE49-F238E27FC236}">
                    <a16:creationId xmlns:a16="http://schemas.microsoft.com/office/drawing/2014/main" id="{ED2ECFE9-3C8D-0716-A42B-561C59D2BD71}"/>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1331" name="AutoShape 35">
                <a:hlinkClick r:id="" action="ppaction://hlinkshowjump?jump=lastslideviewed"/>
                <a:extLst>
                  <a:ext uri="{FF2B5EF4-FFF2-40B4-BE49-F238E27FC236}">
                    <a16:creationId xmlns:a16="http://schemas.microsoft.com/office/drawing/2014/main" id="{BBDF9411-3FCE-98B0-87DB-4AD762E6C37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81957" name="Text Box 36">
            <a:extLst>
              <a:ext uri="{FF2B5EF4-FFF2-40B4-BE49-F238E27FC236}">
                <a16:creationId xmlns:a16="http://schemas.microsoft.com/office/drawing/2014/main" id="{80512B37-27AB-87B5-4151-AA365973C1B2}"/>
              </a:ext>
            </a:extLst>
          </p:cNvPr>
          <p:cNvSpPr txBox="1">
            <a:spLocks noChangeArrowheads="1"/>
          </p:cNvSpPr>
          <p:nvPr/>
        </p:nvSpPr>
        <p:spPr bwMode="auto">
          <a:xfrm>
            <a:off x="7321550" y="6477000"/>
            <a:ext cx="1822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Grape Seed References</a:t>
            </a:r>
            <a:endParaRPr lang="en-US" altLang="en-US" sz="1200"/>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2977" name="Picture 14">
            <a:extLst>
              <a:ext uri="{FF2B5EF4-FFF2-40B4-BE49-F238E27FC236}">
                <a16:creationId xmlns:a16="http://schemas.microsoft.com/office/drawing/2014/main" id="{DDC3346F-E53A-F378-8047-9C875324E139}"/>
              </a:ext>
            </a:extLst>
          </p:cNvPr>
          <p:cNvPicPr>
            <a:picLocks noChangeAspect="1" noChangeArrowheads="1"/>
          </p:cNvPicPr>
          <p:nvPr/>
        </p:nvPicPr>
        <p:blipFill>
          <a:blip r:embed="rId2">
            <a:lum bright="44000" contrast="-60000"/>
            <a:extLst>
              <a:ext uri="{28A0092B-C50C-407E-A947-70E740481C1C}">
                <a14:useLocalDpi xmlns:a14="http://schemas.microsoft.com/office/drawing/2010/main" val="0"/>
              </a:ext>
            </a:extLst>
          </a:blip>
          <a:srcRect/>
          <a:stretch>
            <a:fillRect/>
          </a:stretch>
        </p:blipFill>
        <p:spPr bwMode="auto">
          <a:xfrm>
            <a:off x="2286000" y="-12700"/>
            <a:ext cx="6858000" cy="6870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2325" name="Text Box 5">
            <a:extLst>
              <a:ext uri="{FF2B5EF4-FFF2-40B4-BE49-F238E27FC236}">
                <a16:creationId xmlns:a16="http://schemas.microsoft.com/office/drawing/2014/main" id="{3E9CC23B-AC72-7179-FD4F-8D083038C2BE}"/>
              </a:ext>
            </a:extLst>
          </p:cNvPr>
          <p:cNvSpPr txBox="1">
            <a:spLocks noChangeArrowheads="1"/>
          </p:cNvSpPr>
          <p:nvPr/>
        </p:nvSpPr>
        <p:spPr bwMode="auto">
          <a:xfrm>
            <a:off x="2209800" y="762000"/>
            <a:ext cx="6934200" cy="2825750"/>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In recommended doses, grape seed extracts appear to be safe and well tolerated nutritional supplements.  Theoretically, the tocopherol content of the extracts could  potentiate warfarin action and thus the risk of bleeding.  In animals, tocopherol reversibly inhibit alkaline phosphatase, sucrase and dipeptidyl peptidease.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Grape seed extract comes in tablet and capsule forms.  A preventative daily dose is 50 mg and divided treatment doses range from 150 to 600 mg daily.</a:t>
            </a:r>
          </a:p>
        </p:txBody>
      </p:sp>
      <p:sp>
        <p:nvSpPr>
          <p:cNvPr id="312327" name="Text Box 7">
            <a:extLst>
              <a:ext uri="{FF2B5EF4-FFF2-40B4-BE49-F238E27FC236}">
                <a16:creationId xmlns:a16="http://schemas.microsoft.com/office/drawing/2014/main" id="{6D2951C6-A94D-7139-1B49-BE37BD16FA9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Grape Seed </a:t>
            </a:r>
          </a:p>
        </p:txBody>
      </p:sp>
      <p:grpSp>
        <p:nvGrpSpPr>
          <p:cNvPr id="382980" name="Group 26">
            <a:extLst>
              <a:ext uri="{FF2B5EF4-FFF2-40B4-BE49-F238E27FC236}">
                <a16:creationId xmlns:a16="http://schemas.microsoft.com/office/drawing/2014/main" id="{BE78A6B5-FE12-A8D6-81C4-7BCBA6EA2995}"/>
              </a:ext>
            </a:extLst>
          </p:cNvPr>
          <p:cNvGrpSpPr>
            <a:grpSpLocks/>
          </p:cNvGrpSpPr>
          <p:nvPr/>
        </p:nvGrpSpPr>
        <p:grpSpPr bwMode="auto">
          <a:xfrm>
            <a:off x="4191000" y="6477000"/>
            <a:ext cx="1524000" cy="228600"/>
            <a:chOff x="2400" y="4080"/>
            <a:chExt cx="960" cy="144"/>
          </a:xfrm>
        </p:grpSpPr>
        <p:grpSp>
          <p:nvGrpSpPr>
            <p:cNvPr id="382982" name="Group 27">
              <a:extLst>
                <a:ext uri="{FF2B5EF4-FFF2-40B4-BE49-F238E27FC236}">
                  <a16:creationId xmlns:a16="http://schemas.microsoft.com/office/drawing/2014/main" id="{7849EAB2-CBD3-F9A5-9A41-529A18168B5D}"/>
                </a:ext>
              </a:extLst>
            </p:cNvPr>
            <p:cNvGrpSpPr>
              <a:grpSpLocks/>
            </p:cNvGrpSpPr>
            <p:nvPr/>
          </p:nvGrpSpPr>
          <p:grpSpPr bwMode="auto">
            <a:xfrm>
              <a:off x="2400" y="4080"/>
              <a:ext cx="240" cy="144"/>
              <a:chOff x="2928" y="2688"/>
              <a:chExt cx="240" cy="144"/>
            </a:xfrm>
          </p:grpSpPr>
          <p:sp>
            <p:nvSpPr>
              <p:cNvPr id="382989" name="AutoShape 28">
                <a:hlinkClick r:id="" action="ppaction://hlinkshowjump?jump=previousslide" highlightClick="1"/>
                <a:extLst>
                  <a:ext uri="{FF2B5EF4-FFF2-40B4-BE49-F238E27FC236}">
                    <a16:creationId xmlns:a16="http://schemas.microsoft.com/office/drawing/2014/main" id="{F29956B6-9A8B-D8D2-7818-A824043BE487}"/>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2349" name="AutoShape 29">
                <a:hlinkClick r:id="" action="ppaction://hlinkshowjump?jump=previousslide"/>
                <a:extLst>
                  <a:ext uri="{FF2B5EF4-FFF2-40B4-BE49-F238E27FC236}">
                    <a16:creationId xmlns:a16="http://schemas.microsoft.com/office/drawing/2014/main" id="{6DDB90A7-36E6-3C21-2E9A-8CE09348530F}"/>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2983" name="Group 30">
              <a:extLst>
                <a:ext uri="{FF2B5EF4-FFF2-40B4-BE49-F238E27FC236}">
                  <a16:creationId xmlns:a16="http://schemas.microsoft.com/office/drawing/2014/main" id="{C4EE7621-1F19-2BAF-A11C-A7E7FB71B579}"/>
                </a:ext>
              </a:extLst>
            </p:cNvPr>
            <p:cNvGrpSpPr>
              <a:grpSpLocks/>
            </p:cNvGrpSpPr>
            <p:nvPr/>
          </p:nvGrpSpPr>
          <p:grpSpPr bwMode="auto">
            <a:xfrm>
              <a:off x="3120" y="4080"/>
              <a:ext cx="240" cy="144"/>
              <a:chOff x="3552" y="2688"/>
              <a:chExt cx="240" cy="144"/>
            </a:xfrm>
          </p:grpSpPr>
          <p:sp>
            <p:nvSpPr>
              <p:cNvPr id="382987" name="AutoShape 31">
                <a:hlinkClick r:id="" action="ppaction://hlinkshowjump?jump=nextslide" highlightClick="1"/>
                <a:extLst>
                  <a:ext uri="{FF2B5EF4-FFF2-40B4-BE49-F238E27FC236}">
                    <a16:creationId xmlns:a16="http://schemas.microsoft.com/office/drawing/2014/main" id="{F3A814A3-FB70-BD9B-148B-85C4DEC0282E}"/>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2352" name="AutoShape 32">
                <a:hlinkClick r:id="rId3" action="ppaction://hlinksldjump"/>
                <a:extLst>
                  <a:ext uri="{FF2B5EF4-FFF2-40B4-BE49-F238E27FC236}">
                    <a16:creationId xmlns:a16="http://schemas.microsoft.com/office/drawing/2014/main" id="{414EBC9E-46CE-371C-E939-ACC254C35528}"/>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2984" name="Group 33">
              <a:extLst>
                <a:ext uri="{FF2B5EF4-FFF2-40B4-BE49-F238E27FC236}">
                  <a16:creationId xmlns:a16="http://schemas.microsoft.com/office/drawing/2014/main" id="{25811CFC-C555-DB13-72FF-52ED92388EC3}"/>
                </a:ext>
              </a:extLst>
            </p:cNvPr>
            <p:cNvGrpSpPr>
              <a:grpSpLocks/>
            </p:cNvGrpSpPr>
            <p:nvPr/>
          </p:nvGrpSpPr>
          <p:grpSpPr bwMode="auto">
            <a:xfrm>
              <a:off x="2736" y="4080"/>
              <a:ext cx="288" cy="144"/>
              <a:chOff x="2400" y="4032"/>
              <a:chExt cx="240" cy="144"/>
            </a:xfrm>
          </p:grpSpPr>
          <p:sp>
            <p:nvSpPr>
              <p:cNvPr id="312354" name="AutoShape 34">
                <a:hlinkClick r:id="" action="ppaction://hlinkshowjump?jump=lastslideviewed" highlightClick="1"/>
                <a:extLst>
                  <a:ext uri="{FF2B5EF4-FFF2-40B4-BE49-F238E27FC236}">
                    <a16:creationId xmlns:a16="http://schemas.microsoft.com/office/drawing/2014/main" id="{9D95F2BF-42E0-6E2F-F4B0-E63B5FDBB89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2355" name="AutoShape 35">
                <a:hlinkClick r:id="" action="ppaction://hlinkshowjump?jump=lastslideviewed"/>
                <a:extLst>
                  <a:ext uri="{FF2B5EF4-FFF2-40B4-BE49-F238E27FC236}">
                    <a16:creationId xmlns:a16="http://schemas.microsoft.com/office/drawing/2014/main" id="{8161EA76-7C36-B76C-6823-70679BA7C8C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82981" name="Text Box 36">
            <a:extLst>
              <a:ext uri="{FF2B5EF4-FFF2-40B4-BE49-F238E27FC236}">
                <a16:creationId xmlns:a16="http://schemas.microsoft.com/office/drawing/2014/main" id="{65A8E712-55B8-863B-A9E7-E1748A23095F}"/>
              </a:ext>
            </a:extLst>
          </p:cNvPr>
          <p:cNvSpPr txBox="1">
            <a:spLocks noChangeArrowheads="1"/>
          </p:cNvSpPr>
          <p:nvPr/>
        </p:nvSpPr>
        <p:spPr bwMode="auto">
          <a:xfrm>
            <a:off x="7321550" y="6477000"/>
            <a:ext cx="18224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Grape Seed References</a:t>
            </a:r>
            <a:endParaRPr lang="en-US" altLang="en-US" sz="1200"/>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a:extLst>
              <a:ext uri="{FF2B5EF4-FFF2-40B4-BE49-F238E27FC236}">
                <a16:creationId xmlns:a16="http://schemas.microsoft.com/office/drawing/2014/main" id="{42686F7C-5FD8-6DFD-1819-F57A8004C7D0}"/>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84002" name="Picture 27">
            <a:extLst>
              <a:ext uri="{FF2B5EF4-FFF2-40B4-BE49-F238E27FC236}">
                <a16:creationId xmlns:a16="http://schemas.microsoft.com/office/drawing/2014/main" id="{CF4BBF5B-3660-7ADC-8A9A-89404E50587E}"/>
              </a:ext>
            </a:extLst>
          </p:cNvPr>
          <p:cNvPicPr>
            <a:picLocks noChangeAspect="1" noChangeArrowheads="1"/>
          </p:cNvPicPr>
          <p:nvPr/>
        </p:nvPicPr>
        <p:blipFill>
          <a:blip r:embed="rId2">
            <a:lum bright="44000" contrast="-60000"/>
            <a:extLst>
              <a:ext uri="{28A0092B-C50C-407E-A947-70E740481C1C}">
                <a14:useLocalDpi xmlns:a14="http://schemas.microsoft.com/office/drawing/2010/main" val="0"/>
              </a:ext>
            </a:extLst>
          </a:blip>
          <a:srcRect/>
          <a:stretch>
            <a:fillRect/>
          </a:stretch>
        </p:blipFill>
        <p:spPr bwMode="auto">
          <a:xfrm>
            <a:off x="304800" y="-12700"/>
            <a:ext cx="8839200" cy="6870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84003" name="Picture 5">
            <a:extLst>
              <a:ext uri="{FF2B5EF4-FFF2-40B4-BE49-F238E27FC236}">
                <a16:creationId xmlns:a16="http://schemas.microsoft.com/office/drawing/2014/main" id="{3DF4D11C-E949-93DC-EFE7-9E28FE4622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52400"/>
            <a:ext cx="1828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4" name="Picture 6">
            <a:extLst>
              <a:ext uri="{FF2B5EF4-FFF2-40B4-BE49-F238E27FC236}">
                <a16:creationId xmlns:a16="http://schemas.microsoft.com/office/drawing/2014/main" id="{732B6145-8A31-C4D8-4025-7930A96B0F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4038600"/>
            <a:ext cx="2514600"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5" name="Picture 9">
            <a:extLst>
              <a:ext uri="{FF2B5EF4-FFF2-40B4-BE49-F238E27FC236}">
                <a16:creationId xmlns:a16="http://schemas.microsoft.com/office/drawing/2014/main" id="{FC9E46EB-0EB5-AD71-C75D-3D775E791A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2133600"/>
            <a:ext cx="288925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6" name="Picture 11">
            <a:extLst>
              <a:ext uri="{FF2B5EF4-FFF2-40B4-BE49-F238E27FC236}">
                <a16:creationId xmlns:a16="http://schemas.microsoft.com/office/drawing/2014/main" id="{F1D659D3-88BC-85D7-40C2-23E6AC760A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500" y="3200400"/>
            <a:ext cx="22066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7" name="Picture 13">
            <a:extLst>
              <a:ext uri="{FF2B5EF4-FFF2-40B4-BE49-F238E27FC236}">
                <a16:creationId xmlns:a16="http://schemas.microsoft.com/office/drawing/2014/main" id="{8F6335D4-2F5A-5C7E-32F8-356DDC005FB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685800"/>
            <a:ext cx="2590800" cy="226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008" name="Picture 14">
            <a:extLst>
              <a:ext uri="{FF2B5EF4-FFF2-40B4-BE49-F238E27FC236}">
                <a16:creationId xmlns:a16="http://schemas.microsoft.com/office/drawing/2014/main" id="{1A220EB4-B8E5-DAA9-4E58-4E9A14EA730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4200" y="685800"/>
            <a:ext cx="24892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2705" name="Text Box 17">
            <a:extLst>
              <a:ext uri="{FF2B5EF4-FFF2-40B4-BE49-F238E27FC236}">
                <a16:creationId xmlns:a16="http://schemas.microsoft.com/office/drawing/2014/main" id="{6C82315C-4415-2892-A35B-802263F2CBF7}"/>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Grape Seed </a:t>
            </a:r>
          </a:p>
        </p:txBody>
      </p:sp>
      <p:grpSp>
        <p:nvGrpSpPr>
          <p:cNvPr id="384010" name="Group 31">
            <a:extLst>
              <a:ext uri="{FF2B5EF4-FFF2-40B4-BE49-F238E27FC236}">
                <a16:creationId xmlns:a16="http://schemas.microsoft.com/office/drawing/2014/main" id="{746C72A4-6506-7363-B2B1-CA366C5AE6F6}"/>
              </a:ext>
            </a:extLst>
          </p:cNvPr>
          <p:cNvGrpSpPr>
            <a:grpSpLocks/>
          </p:cNvGrpSpPr>
          <p:nvPr/>
        </p:nvGrpSpPr>
        <p:grpSpPr bwMode="auto">
          <a:xfrm>
            <a:off x="4343400" y="6477000"/>
            <a:ext cx="457200" cy="228600"/>
            <a:chOff x="2400" y="4032"/>
            <a:chExt cx="240" cy="144"/>
          </a:xfrm>
        </p:grpSpPr>
        <p:sp>
          <p:nvSpPr>
            <p:cNvPr id="242720" name="AutoShape 32">
              <a:hlinkClick r:id="" action="ppaction://hlinkshowjump?jump=lastslideviewed" highlightClick="1"/>
              <a:extLst>
                <a:ext uri="{FF2B5EF4-FFF2-40B4-BE49-F238E27FC236}">
                  <a16:creationId xmlns:a16="http://schemas.microsoft.com/office/drawing/2014/main" id="{ACC6FA88-46AE-229E-966E-3149CE90F65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2721" name="AutoShape 33">
              <a:hlinkClick r:id="" action="ppaction://hlinkshowjump?jump=lastslideviewed"/>
              <a:extLst>
                <a:ext uri="{FF2B5EF4-FFF2-40B4-BE49-F238E27FC236}">
                  <a16:creationId xmlns:a16="http://schemas.microsoft.com/office/drawing/2014/main" id="{71E6DB15-B449-A998-6963-6A0177C5461F}"/>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4011" name="Group 34">
            <a:extLst>
              <a:ext uri="{FF2B5EF4-FFF2-40B4-BE49-F238E27FC236}">
                <a16:creationId xmlns:a16="http://schemas.microsoft.com/office/drawing/2014/main" id="{3D6D4DFE-7671-F704-7B32-FB95A39A2EEB}"/>
              </a:ext>
            </a:extLst>
          </p:cNvPr>
          <p:cNvGrpSpPr>
            <a:grpSpLocks/>
          </p:cNvGrpSpPr>
          <p:nvPr/>
        </p:nvGrpSpPr>
        <p:grpSpPr bwMode="auto">
          <a:xfrm>
            <a:off x="-76200" y="0"/>
            <a:ext cx="2362200" cy="641350"/>
            <a:chOff x="96" y="76"/>
            <a:chExt cx="1488" cy="404"/>
          </a:xfrm>
        </p:grpSpPr>
        <p:sp>
          <p:nvSpPr>
            <p:cNvPr id="384012" name="Text Box 35">
              <a:extLst>
                <a:ext uri="{FF2B5EF4-FFF2-40B4-BE49-F238E27FC236}">
                  <a16:creationId xmlns:a16="http://schemas.microsoft.com/office/drawing/2014/main" id="{94626E76-0801-772E-FB37-CF813F2BB081}"/>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42724" name="Text Box 36">
              <a:extLst>
                <a:ext uri="{FF2B5EF4-FFF2-40B4-BE49-F238E27FC236}">
                  <a16:creationId xmlns:a16="http://schemas.microsoft.com/office/drawing/2014/main" id="{171972C2-AC17-51CD-36C9-E60CD88A31C1}"/>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a:extLst>
              <a:ext uri="{FF2B5EF4-FFF2-40B4-BE49-F238E27FC236}">
                <a16:creationId xmlns:a16="http://schemas.microsoft.com/office/drawing/2014/main" id="{F6FDF300-0CFB-B0EF-C6F5-4767F4EAAB6B}"/>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85026" name="Picture 29">
            <a:extLst>
              <a:ext uri="{FF2B5EF4-FFF2-40B4-BE49-F238E27FC236}">
                <a16:creationId xmlns:a16="http://schemas.microsoft.com/office/drawing/2014/main" id="{34E256ED-C8C8-FEA9-09C0-CCD1E85BA86D}"/>
              </a:ext>
            </a:extLst>
          </p:cNvPr>
          <p:cNvPicPr>
            <a:picLocks noChangeAspect="1" noChangeArrowheads="1"/>
          </p:cNvPicPr>
          <p:nvPr/>
        </p:nvPicPr>
        <p:blipFill>
          <a:blip r:embed="rId2">
            <a:lum bright="44000" contrast="-60000"/>
            <a:extLst>
              <a:ext uri="{28A0092B-C50C-407E-A947-70E740481C1C}">
                <a14:useLocalDpi xmlns:a14="http://schemas.microsoft.com/office/drawing/2010/main" val="0"/>
              </a:ext>
            </a:extLst>
          </a:blip>
          <a:srcRect/>
          <a:stretch>
            <a:fillRect/>
          </a:stretch>
        </p:blipFill>
        <p:spPr bwMode="auto">
          <a:xfrm>
            <a:off x="304800" y="-12700"/>
            <a:ext cx="8839200" cy="6870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85027" name="Text Box 5">
            <a:extLst>
              <a:ext uri="{FF2B5EF4-FFF2-40B4-BE49-F238E27FC236}">
                <a16:creationId xmlns:a16="http://schemas.microsoft.com/office/drawing/2014/main" id="{104149E0-2DFE-A909-57EE-6E9276AB4AAD}"/>
              </a:ext>
            </a:extLst>
          </p:cNvPr>
          <p:cNvSpPr txBox="1">
            <a:spLocks noChangeArrowheads="1"/>
          </p:cNvSpPr>
          <p:nvPr/>
        </p:nvSpPr>
        <p:spPr bwMode="auto">
          <a:xfrm>
            <a:off x="5791200" y="37338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Viniferin</a:t>
            </a:r>
          </a:p>
        </p:txBody>
      </p:sp>
      <p:sp>
        <p:nvSpPr>
          <p:cNvPr id="385028" name="Text Box 8">
            <a:extLst>
              <a:ext uri="{FF2B5EF4-FFF2-40B4-BE49-F238E27FC236}">
                <a16:creationId xmlns:a16="http://schemas.microsoft.com/office/drawing/2014/main" id="{786BF5BF-879B-B1CD-2724-665C9B317182}"/>
              </a:ext>
            </a:extLst>
          </p:cNvPr>
          <p:cNvSpPr txBox="1">
            <a:spLocks noChangeArrowheads="1"/>
          </p:cNvSpPr>
          <p:nvPr/>
        </p:nvSpPr>
        <p:spPr bwMode="auto">
          <a:xfrm>
            <a:off x="6705600" y="25908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Resveratrol</a:t>
            </a:r>
          </a:p>
        </p:txBody>
      </p:sp>
      <p:sp>
        <p:nvSpPr>
          <p:cNvPr id="385029" name="Text Box 10">
            <a:extLst>
              <a:ext uri="{FF2B5EF4-FFF2-40B4-BE49-F238E27FC236}">
                <a16:creationId xmlns:a16="http://schemas.microsoft.com/office/drawing/2014/main" id="{023EE744-485B-6D8E-933E-340B2BA4F0B8}"/>
              </a:ext>
            </a:extLst>
          </p:cNvPr>
          <p:cNvSpPr txBox="1">
            <a:spLocks noChangeArrowheads="1"/>
          </p:cNvSpPr>
          <p:nvPr/>
        </p:nvSpPr>
        <p:spPr bwMode="auto">
          <a:xfrm>
            <a:off x="2895600" y="1981200"/>
            <a:ext cx="160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Catechin</a:t>
            </a:r>
          </a:p>
        </p:txBody>
      </p:sp>
      <p:pic>
        <p:nvPicPr>
          <p:cNvPr id="385030" name="Picture 11">
            <a:extLst>
              <a:ext uri="{FF2B5EF4-FFF2-40B4-BE49-F238E27FC236}">
                <a16:creationId xmlns:a16="http://schemas.microsoft.com/office/drawing/2014/main" id="{7CE46DD7-7604-5342-39C6-17227651AA69}"/>
              </a:ext>
            </a:extLst>
          </p:cNvPr>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533400" y="4200525"/>
            <a:ext cx="3657600" cy="21240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5031" name="Text Box 12">
            <a:extLst>
              <a:ext uri="{FF2B5EF4-FFF2-40B4-BE49-F238E27FC236}">
                <a16:creationId xmlns:a16="http://schemas.microsoft.com/office/drawing/2014/main" id="{CEE893E2-FBC7-47DC-894C-7F1D5AC6F953}"/>
              </a:ext>
            </a:extLst>
          </p:cNvPr>
          <p:cNvSpPr txBox="1">
            <a:spLocks noChangeArrowheads="1"/>
          </p:cNvSpPr>
          <p:nvPr/>
        </p:nvSpPr>
        <p:spPr bwMode="auto">
          <a:xfrm>
            <a:off x="4495800" y="381000"/>
            <a:ext cx="4572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Non-Flavonoid Stilbenes</a:t>
            </a:r>
          </a:p>
        </p:txBody>
      </p:sp>
      <p:sp>
        <p:nvSpPr>
          <p:cNvPr id="385032" name="Text Box 14">
            <a:extLst>
              <a:ext uri="{FF2B5EF4-FFF2-40B4-BE49-F238E27FC236}">
                <a16:creationId xmlns:a16="http://schemas.microsoft.com/office/drawing/2014/main" id="{E9E1828A-3923-125D-3A15-C755E3723926}"/>
              </a:ext>
            </a:extLst>
          </p:cNvPr>
          <p:cNvSpPr txBox="1">
            <a:spLocks noChangeArrowheads="1"/>
          </p:cNvSpPr>
          <p:nvPr/>
        </p:nvSpPr>
        <p:spPr bwMode="auto">
          <a:xfrm>
            <a:off x="3032125" y="2754313"/>
            <a:ext cx="184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2000"/>
          </a:p>
        </p:txBody>
      </p:sp>
      <p:sp>
        <p:nvSpPr>
          <p:cNvPr id="385033" name="Text Box 16">
            <a:extLst>
              <a:ext uri="{FF2B5EF4-FFF2-40B4-BE49-F238E27FC236}">
                <a16:creationId xmlns:a16="http://schemas.microsoft.com/office/drawing/2014/main" id="{37ADB315-1832-BB06-FF6A-58FDDD07E241}"/>
              </a:ext>
            </a:extLst>
          </p:cNvPr>
          <p:cNvSpPr txBox="1">
            <a:spLocks noChangeArrowheads="1"/>
          </p:cNvSpPr>
          <p:nvPr/>
        </p:nvSpPr>
        <p:spPr bwMode="auto">
          <a:xfrm>
            <a:off x="114300" y="3368675"/>
            <a:ext cx="45339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Catechin Oligomeric Proanthocyanidin</a:t>
            </a:r>
          </a:p>
        </p:txBody>
      </p:sp>
      <p:sp>
        <p:nvSpPr>
          <p:cNvPr id="385034" name="Text Box 17">
            <a:extLst>
              <a:ext uri="{FF2B5EF4-FFF2-40B4-BE49-F238E27FC236}">
                <a16:creationId xmlns:a16="http://schemas.microsoft.com/office/drawing/2014/main" id="{655912F0-4FAE-69C3-73AC-4E78C4613B4F}"/>
              </a:ext>
            </a:extLst>
          </p:cNvPr>
          <p:cNvSpPr txBox="1">
            <a:spLocks noChangeArrowheads="1"/>
          </p:cNvSpPr>
          <p:nvPr/>
        </p:nvSpPr>
        <p:spPr bwMode="auto">
          <a:xfrm>
            <a:off x="152400" y="563563"/>
            <a:ext cx="4572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3600" b="1"/>
              <a:t>Tannins</a:t>
            </a:r>
          </a:p>
        </p:txBody>
      </p:sp>
      <p:sp>
        <p:nvSpPr>
          <p:cNvPr id="243731" name="Text Box 19">
            <a:extLst>
              <a:ext uri="{FF2B5EF4-FFF2-40B4-BE49-F238E27FC236}">
                <a16:creationId xmlns:a16="http://schemas.microsoft.com/office/drawing/2014/main" id="{E4FB7FBD-D50E-386B-4C95-4CAE7737D2B8}"/>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Grape Seed </a:t>
            </a:r>
          </a:p>
        </p:txBody>
      </p:sp>
      <p:graphicFrame>
        <p:nvGraphicFramePr>
          <p:cNvPr id="385036" name="Object 33">
            <a:extLst>
              <a:ext uri="{FF2B5EF4-FFF2-40B4-BE49-F238E27FC236}">
                <a16:creationId xmlns:a16="http://schemas.microsoft.com/office/drawing/2014/main" id="{21354E38-EA03-D0C4-6C0C-353ACCB1B26C}"/>
              </a:ext>
            </a:extLst>
          </p:cNvPr>
          <p:cNvGraphicFramePr>
            <a:graphicFrameLocks noChangeAspect="1"/>
          </p:cNvGraphicFramePr>
          <p:nvPr/>
        </p:nvGraphicFramePr>
        <p:xfrm>
          <a:off x="762000" y="1600200"/>
          <a:ext cx="1905000" cy="1285875"/>
        </p:xfrm>
        <a:graphic>
          <a:graphicData uri="http://schemas.openxmlformats.org/presentationml/2006/ole">
            <mc:AlternateContent xmlns:mc="http://schemas.openxmlformats.org/markup-compatibility/2006">
              <mc:Choice xmlns:v="urn:schemas-microsoft-com:vml" Requires="v">
                <p:oleObj name="Photo Editor Photo" r:id="rId4" imgW="1212850" imgH="819150" progId="MSPhotoEd.3">
                  <p:embed/>
                </p:oleObj>
              </mc:Choice>
              <mc:Fallback>
                <p:oleObj name="Photo Editor Photo" r:id="rId4" imgW="1212850" imgH="819150" progId="MSPhotoEd.3">
                  <p:embed/>
                  <p:pic>
                    <p:nvPicPr>
                      <p:cNvPr id="0" name="Object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600200"/>
                        <a:ext cx="190500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5037" name="Object 34">
            <a:extLst>
              <a:ext uri="{FF2B5EF4-FFF2-40B4-BE49-F238E27FC236}">
                <a16:creationId xmlns:a16="http://schemas.microsoft.com/office/drawing/2014/main" id="{14D656FE-33ED-2253-7CBE-A981A3B0163C}"/>
              </a:ext>
            </a:extLst>
          </p:cNvPr>
          <p:cNvGraphicFramePr>
            <a:graphicFrameLocks noChangeAspect="1"/>
          </p:cNvGraphicFramePr>
          <p:nvPr/>
        </p:nvGraphicFramePr>
        <p:xfrm>
          <a:off x="5105400" y="1579563"/>
          <a:ext cx="2286000" cy="1316037"/>
        </p:xfrm>
        <a:graphic>
          <a:graphicData uri="http://schemas.openxmlformats.org/presentationml/2006/ole">
            <mc:AlternateContent xmlns:mc="http://schemas.openxmlformats.org/markup-compatibility/2006">
              <mc:Choice xmlns:v="urn:schemas-microsoft-com:vml" Requires="v">
                <p:oleObj name="Photo Editor Photo" r:id="rId6" imgW="3441700" imgH="1981200" progId="MSPhotoEd.3">
                  <p:embed/>
                </p:oleObj>
              </mc:Choice>
              <mc:Fallback>
                <p:oleObj name="Photo Editor Photo" r:id="rId6" imgW="3441700" imgH="1981200" progId="MSPhotoEd.3">
                  <p:embed/>
                  <p:pic>
                    <p:nvPicPr>
                      <p:cNvPr id="0" name="Object 3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1579563"/>
                        <a:ext cx="2286000" cy="1316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5038" name="Object 35">
            <a:extLst>
              <a:ext uri="{FF2B5EF4-FFF2-40B4-BE49-F238E27FC236}">
                <a16:creationId xmlns:a16="http://schemas.microsoft.com/office/drawing/2014/main" id="{173CA016-D4F8-8DD4-ED80-6B178E156EF4}"/>
              </a:ext>
            </a:extLst>
          </p:cNvPr>
          <p:cNvGraphicFramePr>
            <a:graphicFrameLocks noChangeAspect="1"/>
          </p:cNvGraphicFramePr>
          <p:nvPr/>
        </p:nvGraphicFramePr>
        <p:xfrm>
          <a:off x="5656263" y="4191000"/>
          <a:ext cx="2266950" cy="2286000"/>
        </p:xfrm>
        <a:graphic>
          <a:graphicData uri="http://schemas.openxmlformats.org/presentationml/2006/ole">
            <mc:AlternateContent xmlns:mc="http://schemas.openxmlformats.org/markup-compatibility/2006">
              <mc:Choice xmlns:v="urn:schemas-microsoft-com:vml" Requires="v">
                <p:oleObj name="Photo Editor Photo" r:id="rId8" imgW="2286000" imgH="2305050" progId="MSPhotoEd.3">
                  <p:embed/>
                </p:oleObj>
              </mc:Choice>
              <mc:Fallback>
                <p:oleObj name="Photo Editor Photo" r:id="rId8" imgW="2286000" imgH="2305050" progId="MSPhotoEd.3">
                  <p:embed/>
                  <p:pic>
                    <p:nvPicPr>
                      <p:cNvPr id="0" name="Object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56263" y="4191000"/>
                        <a:ext cx="22669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85039" name="Group 36">
            <a:extLst>
              <a:ext uri="{FF2B5EF4-FFF2-40B4-BE49-F238E27FC236}">
                <a16:creationId xmlns:a16="http://schemas.microsoft.com/office/drawing/2014/main" id="{912071D6-6D82-941E-C93E-EBF5ADA04D6C}"/>
              </a:ext>
            </a:extLst>
          </p:cNvPr>
          <p:cNvGrpSpPr>
            <a:grpSpLocks/>
          </p:cNvGrpSpPr>
          <p:nvPr/>
        </p:nvGrpSpPr>
        <p:grpSpPr bwMode="auto">
          <a:xfrm>
            <a:off x="4343400" y="6477000"/>
            <a:ext cx="457200" cy="228600"/>
            <a:chOff x="2400" y="4032"/>
            <a:chExt cx="240" cy="144"/>
          </a:xfrm>
        </p:grpSpPr>
        <p:sp>
          <p:nvSpPr>
            <p:cNvPr id="243749" name="AutoShape 37">
              <a:hlinkClick r:id="" action="ppaction://hlinkshowjump?jump=lastslideviewed" highlightClick="1"/>
              <a:extLst>
                <a:ext uri="{FF2B5EF4-FFF2-40B4-BE49-F238E27FC236}">
                  <a16:creationId xmlns:a16="http://schemas.microsoft.com/office/drawing/2014/main" id="{8116498D-E9B5-F594-8421-C4193210B87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3750" name="AutoShape 38">
              <a:hlinkClick r:id="" action="ppaction://hlinkshowjump?jump=lastslideviewed"/>
              <a:extLst>
                <a:ext uri="{FF2B5EF4-FFF2-40B4-BE49-F238E27FC236}">
                  <a16:creationId xmlns:a16="http://schemas.microsoft.com/office/drawing/2014/main" id="{44CD36C4-724C-5BDB-3C63-E48A9D15E83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5040" name="Group 39">
            <a:extLst>
              <a:ext uri="{FF2B5EF4-FFF2-40B4-BE49-F238E27FC236}">
                <a16:creationId xmlns:a16="http://schemas.microsoft.com/office/drawing/2014/main" id="{E09246E3-4AB7-9CCF-4FD9-A398747E7F2F}"/>
              </a:ext>
            </a:extLst>
          </p:cNvPr>
          <p:cNvGrpSpPr>
            <a:grpSpLocks/>
          </p:cNvGrpSpPr>
          <p:nvPr/>
        </p:nvGrpSpPr>
        <p:grpSpPr bwMode="auto">
          <a:xfrm>
            <a:off x="-76200" y="0"/>
            <a:ext cx="2362200" cy="641350"/>
            <a:chOff x="96" y="76"/>
            <a:chExt cx="1488" cy="404"/>
          </a:xfrm>
        </p:grpSpPr>
        <p:sp>
          <p:nvSpPr>
            <p:cNvPr id="385041" name="Text Box 40">
              <a:extLst>
                <a:ext uri="{FF2B5EF4-FFF2-40B4-BE49-F238E27FC236}">
                  <a16:creationId xmlns:a16="http://schemas.microsoft.com/office/drawing/2014/main" id="{BB475A1E-D7C8-3379-3615-13F244DC726E}"/>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43753" name="Text Box 41">
              <a:extLst>
                <a:ext uri="{FF2B5EF4-FFF2-40B4-BE49-F238E27FC236}">
                  <a16:creationId xmlns:a16="http://schemas.microsoft.com/office/drawing/2014/main" id="{1A254BF9-B61F-567D-7D11-5023E4D8151F}"/>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a:extLst>
              <a:ext uri="{FF2B5EF4-FFF2-40B4-BE49-F238E27FC236}">
                <a16:creationId xmlns:a16="http://schemas.microsoft.com/office/drawing/2014/main" id="{A8FFA4F6-C2D3-E77A-432D-F431D74D2228}"/>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86050" name="Picture 17">
            <a:extLst>
              <a:ext uri="{FF2B5EF4-FFF2-40B4-BE49-F238E27FC236}">
                <a16:creationId xmlns:a16="http://schemas.microsoft.com/office/drawing/2014/main" id="{343C8717-41CF-2B34-1AA5-F94218680FB9}"/>
              </a:ext>
            </a:extLst>
          </p:cNvPr>
          <p:cNvPicPr>
            <a:picLocks noChangeAspect="1" noChangeArrowheads="1"/>
          </p:cNvPicPr>
          <p:nvPr/>
        </p:nvPicPr>
        <p:blipFill>
          <a:blip r:embed="rId2">
            <a:lum bright="44000" contrast="-60000"/>
            <a:extLst>
              <a:ext uri="{28A0092B-C50C-407E-A947-70E740481C1C}">
                <a14:useLocalDpi xmlns:a14="http://schemas.microsoft.com/office/drawing/2010/main" val="0"/>
              </a:ext>
            </a:extLst>
          </a:blip>
          <a:srcRect/>
          <a:stretch>
            <a:fillRect/>
          </a:stretch>
        </p:blipFill>
        <p:spPr bwMode="auto">
          <a:xfrm>
            <a:off x="304800" y="-12700"/>
            <a:ext cx="8839200" cy="6870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86051" name="Rectangle 5">
            <a:extLst>
              <a:ext uri="{FF2B5EF4-FFF2-40B4-BE49-F238E27FC236}">
                <a16:creationId xmlns:a16="http://schemas.microsoft.com/office/drawing/2014/main" id="{2A3BF21B-1510-0B57-3A46-F597FDD252EA}"/>
              </a:ext>
            </a:extLst>
          </p:cNvPr>
          <p:cNvSpPr>
            <a:spLocks noChangeArrowheads="1"/>
          </p:cNvSpPr>
          <p:nvPr/>
        </p:nvSpPr>
        <p:spPr bwMode="auto">
          <a:xfrm>
            <a:off x="457200" y="1295400"/>
            <a:ext cx="8305800" cy="477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Henriet, JP.  Veno-lymphatic insufficiency.  4,729 patients undergoing hormonal and procyanidol oligomer therapy.  Phlebologie 1993; 46:313-25.</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Ray SD, et al.  A novel proanthocyanidin IH636 grape seed extract increases in vivo Bcl-XL expression and prevents acetaminophen-induced programmed and unprogrammed cell death in mouse liver.  Arch Biochem Biophys 1999; 369:42-58.</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Takahashi T, et al.  Proanthocyanidins from grape seed promote proliferation of mouse hair follicle cells </a:t>
            </a:r>
            <a:r>
              <a:rPr lang="en-US" altLang="en-US" sz="2000" i="1">
                <a:solidFill>
                  <a:srgbClr val="000000"/>
                </a:solidFill>
                <a:cs typeface="Times New Roman" panose="02020603050405020304" pitchFamily="18" charset="0"/>
              </a:rPr>
              <a:t>in vitro</a:t>
            </a:r>
            <a:r>
              <a:rPr lang="en-US" altLang="en-US" sz="2000">
                <a:solidFill>
                  <a:srgbClr val="000000"/>
                </a:solidFill>
                <a:cs typeface="Times New Roman" panose="02020603050405020304" pitchFamily="18" charset="0"/>
              </a:rPr>
              <a:t> and convert hair cycle </a:t>
            </a:r>
            <a:r>
              <a:rPr lang="en-US" altLang="en-US" sz="2000" i="1">
                <a:solidFill>
                  <a:srgbClr val="000000"/>
                </a:solidFill>
                <a:cs typeface="Times New Roman" panose="02020603050405020304" pitchFamily="18" charset="0"/>
              </a:rPr>
              <a:t>in vivo</a:t>
            </a:r>
            <a:r>
              <a:rPr lang="en-US" altLang="en-US" sz="2000">
                <a:solidFill>
                  <a:srgbClr val="000000"/>
                </a:solidFill>
                <a:cs typeface="Times New Roman" panose="02020603050405020304" pitchFamily="18" charset="0"/>
              </a:rPr>
              <a:t>.  Acta Derm Venerol 1998; 78: 428-432.</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Tebib K, et al.  Effect of grape seed tannins on the activity of some rat intestinal enzyme activities.  Enzyme Protein 1994; 48:51-60.</a:t>
            </a:r>
          </a:p>
        </p:txBody>
      </p:sp>
      <p:sp>
        <p:nvSpPr>
          <p:cNvPr id="244743" name="Text Box 7">
            <a:extLst>
              <a:ext uri="{FF2B5EF4-FFF2-40B4-BE49-F238E27FC236}">
                <a16:creationId xmlns:a16="http://schemas.microsoft.com/office/drawing/2014/main" id="{143A66E1-1DB2-DE23-1007-859A9627FC9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Grape Seed </a:t>
            </a:r>
          </a:p>
        </p:txBody>
      </p:sp>
      <p:sp>
        <p:nvSpPr>
          <p:cNvPr id="386053" name="Rectangle 16">
            <a:extLst>
              <a:ext uri="{FF2B5EF4-FFF2-40B4-BE49-F238E27FC236}">
                <a16:creationId xmlns:a16="http://schemas.microsoft.com/office/drawing/2014/main" id="{88A6451C-6DE9-7BAF-701F-8D2B9430D52F}"/>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Grape Seed References</a:t>
            </a:r>
          </a:p>
        </p:txBody>
      </p:sp>
      <p:grpSp>
        <p:nvGrpSpPr>
          <p:cNvPr id="386054" name="Group 21">
            <a:extLst>
              <a:ext uri="{FF2B5EF4-FFF2-40B4-BE49-F238E27FC236}">
                <a16:creationId xmlns:a16="http://schemas.microsoft.com/office/drawing/2014/main" id="{D7A76110-E7AE-B6F4-ABF5-56833A1FDB7F}"/>
              </a:ext>
            </a:extLst>
          </p:cNvPr>
          <p:cNvGrpSpPr>
            <a:grpSpLocks/>
          </p:cNvGrpSpPr>
          <p:nvPr/>
        </p:nvGrpSpPr>
        <p:grpSpPr bwMode="auto">
          <a:xfrm>
            <a:off x="4343400" y="6477000"/>
            <a:ext cx="457200" cy="228600"/>
            <a:chOff x="2400" y="4032"/>
            <a:chExt cx="240" cy="144"/>
          </a:xfrm>
        </p:grpSpPr>
        <p:sp>
          <p:nvSpPr>
            <p:cNvPr id="244758" name="AutoShape 22">
              <a:hlinkClick r:id="" action="ppaction://hlinkshowjump?jump=lastslideviewed" highlightClick="1"/>
              <a:extLst>
                <a:ext uri="{FF2B5EF4-FFF2-40B4-BE49-F238E27FC236}">
                  <a16:creationId xmlns:a16="http://schemas.microsoft.com/office/drawing/2014/main" id="{B7A7907C-51E4-2485-32E3-9996138AC85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4759" name="AutoShape 23">
              <a:hlinkClick r:id="" action="ppaction://hlinkshowjump?jump=lastslideviewed"/>
              <a:extLst>
                <a:ext uri="{FF2B5EF4-FFF2-40B4-BE49-F238E27FC236}">
                  <a16:creationId xmlns:a16="http://schemas.microsoft.com/office/drawing/2014/main" id="{BD539FE7-A8E4-15C3-0349-F75E74EDB20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6055" name="Group 24">
            <a:extLst>
              <a:ext uri="{FF2B5EF4-FFF2-40B4-BE49-F238E27FC236}">
                <a16:creationId xmlns:a16="http://schemas.microsoft.com/office/drawing/2014/main" id="{A5D3F502-954E-6EFE-937B-3E66603FD7E5}"/>
              </a:ext>
            </a:extLst>
          </p:cNvPr>
          <p:cNvGrpSpPr>
            <a:grpSpLocks/>
          </p:cNvGrpSpPr>
          <p:nvPr/>
        </p:nvGrpSpPr>
        <p:grpSpPr bwMode="auto">
          <a:xfrm>
            <a:off x="-76200" y="0"/>
            <a:ext cx="2362200" cy="641350"/>
            <a:chOff x="96" y="76"/>
            <a:chExt cx="1488" cy="404"/>
          </a:xfrm>
        </p:grpSpPr>
        <p:sp>
          <p:nvSpPr>
            <p:cNvPr id="386056" name="Text Box 25">
              <a:extLst>
                <a:ext uri="{FF2B5EF4-FFF2-40B4-BE49-F238E27FC236}">
                  <a16:creationId xmlns:a16="http://schemas.microsoft.com/office/drawing/2014/main" id="{754C2431-084F-9E42-0EBA-E410250F1E5D}"/>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44762" name="Text Box 26">
              <a:extLst>
                <a:ext uri="{FF2B5EF4-FFF2-40B4-BE49-F238E27FC236}">
                  <a16:creationId xmlns:a16="http://schemas.microsoft.com/office/drawing/2014/main" id="{772E193B-B3B0-1FB3-B798-7CCCCF2D6877}"/>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7073" name="Picture 5">
            <a:extLst>
              <a:ext uri="{FF2B5EF4-FFF2-40B4-BE49-F238E27FC236}">
                <a16:creationId xmlns:a16="http://schemas.microsoft.com/office/drawing/2014/main" id="{9D379A4F-13C5-6697-921E-05287051DDB7}"/>
              </a:ext>
            </a:extLst>
          </p:cNvPr>
          <p:cNvPicPr>
            <a:picLocks noChangeAspect="1" noChangeArrowheads="1"/>
          </p:cNvPicPr>
          <p:nvPr/>
        </p:nvPicPr>
        <p:blipFill>
          <a:blip r:embed="rId2">
            <a:lum bright="46000" contrast="-6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67" name="Rectangle 7">
            <a:extLst>
              <a:ext uri="{FF2B5EF4-FFF2-40B4-BE49-F238E27FC236}">
                <a16:creationId xmlns:a16="http://schemas.microsoft.com/office/drawing/2014/main" id="{54F7E293-91F0-AAC1-60E8-1CFAF956C792}"/>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Green Tea</a:t>
            </a:r>
            <a:br>
              <a:rPr lang="en-US" altLang="en-US" sz="3600"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Camellia sinensis</a:t>
            </a:r>
            <a:r>
              <a:rPr lang="en-US" altLang="en-US" sz="1400" b="1" i="1">
                <a:solidFill>
                  <a:schemeClr val="accent2"/>
                </a:solidFill>
                <a:effectLst>
                  <a:outerShdw blurRad="38100" dist="38100" dir="2700000" algn="tl">
                    <a:srgbClr val="C0C0C0"/>
                  </a:outerShdw>
                </a:effectLst>
              </a:rPr>
              <a:t> </a:t>
            </a:r>
          </a:p>
        </p:txBody>
      </p:sp>
      <p:sp>
        <p:nvSpPr>
          <p:cNvPr id="245769" name="Text Box 9">
            <a:extLst>
              <a:ext uri="{FF2B5EF4-FFF2-40B4-BE49-F238E27FC236}">
                <a16:creationId xmlns:a16="http://schemas.microsoft.com/office/drawing/2014/main" id="{88A0D912-ADAE-A93F-FC07-B784827B8D20}"/>
              </a:ext>
            </a:extLst>
          </p:cNvPr>
          <p:cNvSpPr txBox="1">
            <a:spLocks noChangeArrowheads="1"/>
          </p:cNvSpPr>
          <p:nvPr/>
        </p:nvSpPr>
        <p:spPr bwMode="auto">
          <a:xfrm>
            <a:off x="2133600" y="1143000"/>
            <a:ext cx="6705600" cy="4033838"/>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FAMILY</a:t>
            </a:r>
            <a:r>
              <a:rPr lang="en-US" altLang="en-US">
                <a:solidFill>
                  <a:schemeClr val="tx1"/>
                </a:solidFill>
                <a:latin typeface="Arial" panose="020B0604020202020204" pitchFamily="34" charset="0"/>
                <a:cs typeface="Times New Roman" panose="02020603050405020304" pitchFamily="18" charset="0"/>
              </a:rPr>
              <a:t>	</a:t>
            </a:r>
            <a:r>
              <a:rPr lang="en-US" altLang="en-US" i="1">
                <a:solidFill>
                  <a:schemeClr val="tx1"/>
                </a:solidFill>
                <a:latin typeface="Arial" panose="020B0604020202020204" pitchFamily="34" charset="0"/>
                <a:cs typeface="Times New Roman" panose="02020603050405020304" pitchFamily="18" charset="0"/>
              </a:rPr>
              <a:t>Theaceae</a:t>
            </a:r>
          </a:p>
          <a:p>
            <a:pPr eaLnBrk="1" hangingPunct="1">
              <a:defRPr/>
            </a:pPr>
            <a:endParaRPr lang="en-US" altLang="en-US" i="1">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Chinese Green Tea, Green Tea Extract</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This evergreen shrub indigenous to Southeast Asia is quickly and carefully steamed and dried to inactivate polyphenol oxidases to preserve the chemoactive constituents of tea, the flavenoid structures, catechins.  Leaves and stems are used and Green Tea is the basis for the fermented products oolong and ordinary black tea.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Epicatechin, epicatechin gallate, epigallocatechin gallate, proanthocyanidines and caffeine, theobromine and theophylline, and tannins are responsible for the majority of pharmacological effects in tea.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387076" name="Text Box 15">
            <a:extLst>
              <a:ext uri="{FF2B5EF4-FFF2-40B4-BE49-F238E27FC236}">
                <a16:creationId xmlns:a16="http://schemas.microsoft.com/office/drawing/2014/main" id="{619D2459-A81D-A230-67CC-363111AC0468}"/>
              </a:ext>
            </a:extLst>
          </p:cNvPr>
          <p:cNvSpPr txBox="1">
            <a:spLocks noChangeArrowheads="1"/>
          </p:cNvSpPr>
          <p:nvPr/>
        </p:nvSpPr>
        <p:spPr bwMode="auto">
          <a:xfrm>
            <a:off x="7413625" y="6477000"/>
            <a:ext cx="17303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Green Tea References</a:t>
            </a:r>
            <a:endParaRPr lang="en-US" altLang="en-US" sz="1200"/>
          </a:p>
        </p:txBody>
      </p:sp>
      <p:grpSp>
        <p:nvGrpSpPr>
          <p:cNvPr id="387077" name="Group 27">
            <a:extLst>
              <a:ext uri="{FF2B5EF4-FFF2-40B4-BE49-F238E27FC236}">
                <a16:creationId xmlns:a16="http://schemas.microsoft.com/office/drawing/2014/main" id="{29FAF3D2-F821-561F-C5BF-4971BFEB1BAB}"/>
              </a:ext>
            </a:extLst>
          </p:cNvPr>
          <p:cNvGrpSpPr>
            <a:grpSpLocks/>
          </p:cNvGrpSpPr>
          <p:nvPr/>
        </p:nvGrpSpPr>
        <p:grpSpPr bwMode="auto">
          <a:xfrm>
            <a:off x="4191000" y="6477000"/>
            <a:ext cx="1524000" cy="228600"/>
            <a:chOff x="2400" y="4080"/>
            <a:chExt cx="960" cy="144"/>
          </a:xfrm>
        </p:grpSpPr>
        <p:grpSp>
          <p:nvGrpSpPr>
            <p:cNvPr id="387078" name="Group 28">
              <a:extLst>
                <a:ext uri="{FF2B5EF4-FFF2-40B4-BE49-F238E27FC236}">
                  <a16:creationId xmlns:a16="http://schemas.microsoft.com/office/drawing/2014/main" id="{5A3BAA3E-E4A0-F5D2-7066-5AA45C9A10AE}"/>
                </a:ext>
              </a:extLst>
            </p:cNvPr>
            <p:cNvGrpSpPr>
              <a:grpSpLocks/>
            </p:cNvGrpSpPr>
            <p:nvPr/>
          </p:nvGrpSpPr>
          <p:grpSpPr bwMode="auto">
            <a:xfrm>
              <a:off x="2400" y="4080"/>
              <a:ext cx="240" cy="144"/>
              <a:chOff x="2928" y="2688"/>
              <a:chExt cx="240" cy="144"/>
            </a:xfrm>
          </p:grpSpPr>
          <p:sp>
            <p:nvSpPr>
              <p:cNvPr id="387085" name="AutoShape 29">
                <a:hlinkClick r:id="" action="ppaction://hlinkshowjump?jump=previousslide" highlightClick="1"/>
                <a:extLst>
                  <a:ext uri="{FF2B5EF4-FFF2-40B4-BE49-F238E27FC236}">
                    <a16:creationId xmlns:a16="http://schemas.microsoft.com/office/drawing/2014/main" id="{10584EBB-166A-914F-236E-651A1051D6ED}"/>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45790" name="AutoShape 30">
                <a:hlinkClick r:id="rId6" action="ppaction://hlinksldjump"/>
                <a:extLst>
                  <a:ext uri="{FF2B5EF4-FFF2-40B4-BE49-F238E27FC236}">
                    <a16:creationId xmlns:a16="http://schemas.microsoft.com/office/drawing/2014/main" id="{E9B54812-E6F2-8721-97E3-232BAA9A0C14}"/>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7079" name="Group 31">
              <a:extLst>
                <a:ext uri="{FF2B5EF4-FFF2-40B4-BE49-F238E27FC236}">
                  <a16:creationId xmlns:a16="http://schemas.microsoft.com/office/drawing/2014/main" id="{19C198AB-6B50-1ACD-9144-C6280F288BC6}"/>
                </a:ext>
              </a:extLst>
            </p:cNvPr>
            <p:cNvGrpSpPr>
              <a:grpSpLocks/>
            </p:cNvGrpSpPr>
            <p:nvPr/>
          </p:nvGrpSpPr>
          <p:grpSpPr bwMode="auto">
            <a:xfrm>
              <a:off x="3120" y="4080"/>
              <a:ext cx="240" cy="144"/>
              <a:chOff x="3552" y="2688"/>
              <a:chExt cx="240" cy="144"/>
            </a:xfrm>
          </p:grpSpPr>
          <p:sp>
            <p:nvSpPr>
              <p:cNvPr id="387083" name="AutoShape 32">
                <a:hlinkClick r:id="" action="ppaction://hlinkshowjump?jump=nextslide" highlightClick="1"/>
                <a:extLst>
                  <a:ext uri="{FF2B5EF4-FFF2-40B4-BE49-F238E27FC236}">
                    <a16:creationId xmlns:a16="http://schemas.microsoft.com/office/drawing/2014/main" id="{214CFB12-8B32-3442-9580-94F60FF8482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45793" name="AutoShape 33">
                <a:hlinkClick r:id="" action="ppaction://hlinkshowjump?jump=nextslide"/>
                <a:extLst>
                  <a:ext uri="{FF2B5EF4-FFF2-40B4-BE49-F238E27FC236}">
                    <a16:creationId xmlns:a16="http://schemas.microsoft.com/office/drawing/2014/main" id="{1D391E53-E8A0-9C48-7953-978B067CB5E9}"/>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7080" name="Group 34">
              <a:extLst>
                <a:ext uri="{FF2B5EF4-FFF2-40B4-BE49-F238E27FC236}">
                  <a16:creationId xmlns:a16="http://schemas.microsoft.com/office/drawing/2014/main" id="{5DBBEC53-B643-961D-60DA-149EE72C97EC}"/>
                </a:ext>
              </a:extLst>
            </p:cNvPr>
            <p:cNvGrpSpPr>
              <a:grpSpLocks/>
            </p:cNvGrpSpPr>
            <p:nvPr/>
          </p:nvGrpSpPr>
          <p:grpSpPr bwMode="auto">
            <a:xfrm>
              <a:off x="2736" y="4080"/>
              <a:ext cx="288" cy="144"/>
              <a:chOff x="2400" y="4032"/>
              <a:chExt cx="240" cy="144"/>
            </a:xfrm>
          </p:grpSpPr>
          <p:sp>
            <p:nvSpPr>
              <p:cNvPr id="245795" name="AutoShape 35">
                <a:hlinkClick r:id="" action="ppaction://hlinkshowjump?jump=lastslideviewed" highlightClick="1"/>
                <a:extLst>
                  <a:ext uri="{FF2B5EF4-FFF2-40B4-BE49-F238E27FC236}">
                    <a16:creationId xmlns:a16="http://schemas.microsoft.com/office/drawing/2014/main" id="{5248D840-C64F-4086-B512-74F16D29083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5796" name="AutoShape 36">
                <a:hlinkClick r:id="" action="ppaction://hlinkshowjump?jump=lastslideviewed"/>
                <a:extLst>
                  <a:ext uri="{FF2B5EF4-FFF2-40B4-BE49-F238E27FC236}">
                    <a16:creationId xmlns:a16="http://schemas.microsoft.com/office/drawing/2014/main" id="{4A955034-D314-2081-DDF5-AF9588FE91B5}"/>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8097" name="Picture 14">
            <a:extLst>
              <a:ext uri="{FF2B5EF4-FFF2-40B4-BE49-F238E27FC236}">
                <a16:creationId xmlns:a16="http://schemas.microsoft.com/office/drawing/2014/main" id="{681F32B0-3DA0-88A3-63D8-1483493CC362}"/>
              </a:ext>
            </a:extLst>
          </p:cNvPr>
          <p:cNvPicPr>
            <a:picLocks noChangeAspect="1" noChangeArrowheads="1"/>
          </p:cNvPicPr>
          <p:nvPr/>
        </p:nvPicPr>
        <p:blipFill>
          <a:blip r:embed="rId2">
            <a:lum bright="46000" contrast="-6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3350" name="Text Box 6">
            <a:extLst>
              <a:ext uri="{FF2B5EF4-FFF2-40B4-BE49-F238E27FC236}">
                <a16:creationId xmlns:a16="http://schemas.microsoft.com/office/drawing/2014/main" id="{5C9FDDEF-2929-B79B-1210-A785256E17C4}"/>
              </a:ext>
            </a:extLst>
          </p:cNvPr>
          <p:cNvSpPr txBox="1">
            <a:spLocks noChangeArrowheads="1"/>
          </p:cNvSpPr>
          <p:nvPr/>
        </p:nvSpPr>
        <p:spPr bwMode="auto">
          <a:xfrm>
            <a:off x="2133600" y="685800"/>
            <a:ext cx="6705600" cy="504190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Methylxanthines in Green Tea are responsible for the CNS and cardiac stimulatory, diuretic, smooth muscle relaxing, gastrointestinal secretion-stimulating and metabolic (increased glycolysis and lipolysis) effects.  The antidiarrheal effects are thought to be due to a combinations of the tannins and the polyphenols which have been shown to stimulate microorganisms of normal gastrointestinal flora.  Chemopreventive actions of Green Tea are proposed benefits from the antioxidant effects of the catechins.  They include a reduction in lipoprotein oxidation, prevention of angiogenesis in tumors, oxidative DNA damage, lipid peroxidation and free radical generation.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Orally, Green Tea is used for its CNS stimulatory effects, including increased cognitive functioning, to treat gastrointestinal upset and diarrhea, and for headaches.  It is also a diuretic and has been used for weight control.  Moreover, people use it as a cancer preventive, to treat heart disease, to protect against dental caries and to prevent kidney stones and hyperlipidemias.  </a:t>
            </a:r>
          </a:p>
        </p:txBody>
      </p:sp>
      <p:sp>
        <p:nvSpPr>
          <p:cNvPr id="313351" name="Text Box 7">
            <a:extLst>
              <a:ext uri="{FF2B5EF4-FFF2-40B4-BE49-F238E27FC236}">
                <a16:creationId xmlns:a16="http://schemas.microsoft.com/office/drawing/2014/main" id="{C6AA6EE4-7865-FD91-EE70-D61E4F82DEEF}"/>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Green Tea </a:t>
            </a:r>
          </a:p>
        </p:txBody>
      </p:sp>
      <p:grpSp>
        <p:nvGrpSpPr>
          <p:cNvPr id="388100" name="Group 26">
            <a:extLst>
              <a:ext uri="{FF2B5EF4-FFF2-40B4-BE49-F238E27FC236}">
                <a16:creationId xmlns:a16="http://schemas.microsoft.com/office/drawing/2014/main" id="{7998B450-D182-CE96-14D0-88C3223DAB5F}"/>
              </a:ext>
            </a:extLst>
          </p:cNvPr>
          <p:cNvGrpSpPr>
            <a:grpSpLocks/>
          </p:cNvGrpSpPr>
          <p:nvPr/>
        </p:nvGrpSpPr>
        <p:grpSpPr bwMode="auto">
          <a:xfrm>
            <a:off x="4191000" y="6477000"/>
            <a:ext cx="1524000" cy="228600"/>
            <a:chOff x="2400" y="4080"/>
            <a:chExt cx="960" cy="144"/>
          </a:xfrm>
        </p:grpSpPr>
        <p:grpSp>
          <p:nvGrpSpPr>
            <p:cNvPr id="388102" name="Group 27">
              <a:extLst>
                <a:ext uri="{FF2B5EF4-FFF2-40B4-BE49-F238E27FC236}">
                  <a16:creationId xmlns:a16="http://schemas.microsoft.com/office/drawing/2014/main" id="{6CF8C36C-8FB9-1BD8-D018-F25D4FAC5973}"/>
                </a:ext>
              </a:extLst>
            </p:cNvPr>
            <p:cNvGrpSpPr>
              <a:grpSpLocks/>
            </p:cNvGrpSpPr>
            <p:nvPr/>
          </p:nvGrpSpPr>
          <p:grpSpPr bwMode="auto">
            <a:xfrm>
              <a:off x="2400" y="4080"/>
              <a:ext cx="240" cy="144"/>
              <a:chOff x="2928" y="2688"/>
              <a:chExt cx="240" cy="144"/>
            </a:xfrm>
          </p:grpSpPr>
          <p:sp>
            <p:nvSpPr>
              <p:cNvPr id="388109" name="AutoShape 28">
                <a:hlinkClick r:id="" action="ppaction://hlinkshowjump?jump=previousslide" highlightClick="1"/>
                <a:extLst>
                  <a:ext uri="{FF2B5EF4-FFF2-40B4-BE49-F238E27FC236}">
                    <a16:creationId xmlns:a16="http://schemas.microsoft.com/office/drawing/2014/main" id="{A13A4B9A-070F-2302-89E4-FE6F08C1B3D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3373" name="AutoShape 29">
                <a:hlinkClick r:id="" action="ppaction://hlinkshowjump?jump=previousslide"/>
                <a:extLst>
                  <a:ext uri="{FF2B5EF4-FFF2-40B4-BE49-F238E27FC236}">
                    <a16:creationId xmlns:a16="http://schemas.microsoft.com/office/drawing/2014/main" id="{01013540-E156-DB81-83FD-68E54D4C17D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8103" name="Group 30">
              <a:extLst>
                <a:ext uri="{FF2B5EF4-FFF2-40B4-BE49-F238E27FC236}">
                  <a16:creationId xmlns:a16="http://schemas.microsoft.com/office/drawing/2014/main" id="{B900B94D-9F2E-1C91-851E-4DA16890363B}"/>
                </a:ext>
              </a:extLst>
            </p:cNvPr>
            <p:cNvGrpSpPr>
              <a:grpSpLocks/>
            </p:cNvGrpSpPr>
            <p:nvPr/>
          </p:nvGrpSpPr>
          <p:grpSpPr bwMode="auto">
            <a:xfrm>
              <a:off x="3120" y="4080"/>
              <a:ext cx="240" cy="144"/>
              <a:chOff x="3552" y="2688"/>
              <a:chExt cx="240" cy="144"/>
            </a:xfrm>
          </p:grpSpPr>
          <p:sp>
            <p:nvSpPr>
              <p:cNvPr id="388107" name="AutoShape 31">
                <a:hlinkClick r:id="" action="ppaction://hlinkshowjump?jump=nextslide" highlightClick="1"/>
                <a:extLst>
                  <a:ext uri="{FF2B5EF4-FFF2-40B4-BE49-F238E27FC236}">
                    <a16:creationId xmlns:a16="http://schemas.microsoft.com/office/drawing/2014/main" id="{7D7B00A3-FDF4-D92B-CE37-955028D1CF59}"/>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3376" name="AutoShape 32">
                <a:hlinkClick r:id="" action="ppaction://hlinkshowjump?jump=nextslide"/>
                <a:extLst>
                  <a:ext uri="{FF2B5EF4-FFF2-40B4-BE49-F238E27FC236}">
                    <a16:creationId xmlns:a16="http://schemas.microsoft.com/office/drawing/2014/main" id="{B2845D36-018D-1ED0-72E5-027BFE2E3C85}"/>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8104" name="Group 33">
              <a:extLst>
                <a:ext uri="{FF2B5EF4-FFF2-40B4-BE49-F238E27FC236}">
                  <a16:creationId xmlns:a16="http://schemas.microsoft.com/office/drawing/2014/main" id="{FCC5C27D-B964-727C-74C6-5DDC59E2FE8C}"/>
                </a:ext>
              </a:extLst>
            </p:cNvPr>
            <p:cNvGrpSpPr>
              <a:grpSpLocks/>
            </p:cNvGrpSpPr>
            <p:nvPr/>
          </p:nvGrpSpPr>
          <p:grpSpPr bwMode="auto">
            <a:xfrm>
              <a:off x="2736" y="4080"/>
              <a:ext cx="288" cy="144"/>
              <a:chOff x="2400" y="4032"/>
              <a:chExt cx="240" cy="144"/>
            </a:xfrm>
          </p:grpSpPr>
          <p:sp>
            <p:nvSpPr>
              <p:cNvPr id="313378" name="AutoShape 34">
                <a:hlinkClick r:id="" action="ppaction://hlinkshowjump?jump=lastslideviewed" highlightClick="1"/>
                <a:extLst>
                  <a:ext uri="{FF2B5EF4-FFF2-40B4-BE49-F238E27FC236}">
                    <a16:creationId xmlns:a16="http://schemas.microsoft.com/office/drawing/2014/main" id="{194F7093-C069-BE15-04B8-5EE75BE83F5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3379" name="AutoShape 35">
                <a:hlinkClick r:id="" action="ppaction://hlinkshowjump?jump=lastslideviewed"/>
                <a:extLst>
                  <a:ext uri="{FF2B5EF4-FFF2-40B4-BE49-F238E27FC236}">
                    <a16:creationId xmlns:a16="http://schemas.microsoft.com/office/drawing/2014/main" id="{A07F680E-18B6-BAC0-AF7C-D6B1283172F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88101" name="Text Box 36">
            <a:extLst>
              <a:ext uri="{FF2B5EF4-FFF2-40B4-BE49-F238E27FC236}">
                <a16:creationId xmlns:a16="http://schemas.microsoft.com/office/drawing/2014/main" id="{8FE2ACC2-7891-0CD2-FC91-EE823056B9C2}"/>
              </a:ext>
            </a:extLst>
          </p:cNvPr>
          <p:cNvSpPr txBox="1">
            <a:spLocks noChangeArrowheads="1"/>
          </p:cNvSpPr>
          <p:nvPr/>
        </p:nvSpPr>
        <p:spPr bwMode="auto">
          <a:xfrm>
            <a:off x="7413625" y="6477000"/>
            <a:ext cx="17303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Green Tea References</a:t>
            </a:r>
            <a:endParaRPr lang="en-US" altLang="en-US" sz="1200"/>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21" name="Picture 14">
            <a:extLst>
              <a:ext uri="{FF2B5EF4-FFF2-40B4-BE49-F238E27FC236}">
                <a16:creationId xmlns:a16="http://schemas.microsoft.com/office/drawing/2014/main" id="{9FBF2A35-6F0F-583D-E9CB-CCE5486E0376}"/>
              </a:ext>
            </a:extLst>
          </p:cNvPr>
          <p:cNvPicPr>
            <a:picLocks noChangeAspect="1" noChangeArrowheads="1"/>
          </p:cNvPicPr>
          <p:nvPr/>
        </p:nvPicPr>
        <p:blipFill>
          <a:blip r:embed="rId2">
            <a:lum bright="46000" contrast="-6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4373" name="Text Box 5">
            <a:extLst>
              <a:ext uri="{FF2B5EF4-FFF2-40B4-BE49-F238E27FC236}">
                <a16:creationId xmlns:a16="http://schemas.microsoft.com/office/drawing/2014/main" id="{2F8F7C11-0F1B-9F97-F70B-3EF7CD1920D5}"/>
              </a:ext>
            </a:extLst>
          </p:cNvPr>
          <p:cNvSpPr txBox="1">
            <a:spLocks noChangeArrowheads="1"/>
          </p:cNvSpPr>
          <p:nvPr/>
        </p:nvSpPr>
        <p:spPr bwMode="auto">
          <a:xfrm>
            <a:off x="2133600" y="685800"/>
            <a:ext cx="7010400" cy="3559175"/>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Green Tea, when used in moderate amounts, is likely to be safe, even on a daily basis, which is customary in many Asian cultures.  There are many reported drug interactions with the concomitant use of Green Tea.  They are both pharmacokinetic and pharmacodynamic in nature, and for the most part are associated with the high caffeine content in tea.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Green Tea comes in capsules, liquids, tablets, dried extracts (instant tea) and tea bags.  No typical doses exist, which can vary greatly.  On average, in Asian countries three cups of Green Tea are consumed daily providing about 240 to 320 mg of polyphenols.  A cup of tea contains about 60 mg of caffeine. </a:t>
            </a:r>
          </a:p>
        </p:txBody>
      </p:sp>
      <p:sp>
        <p:nvSpPr>
          <p:cNvPr id="314375" name="Text Box 7">
            <a:extLst>
              <a:ext uri="{FF2B5EF4-FFF2-40B4-BE49-F238E27FC236}">
                <a16:creationId xmlns:a16="http://schemas.microsoft.com/office/drawing/2014/main" id="{8C0D66FB-3B42-731D-3BCA-DDC0477D23D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Green Tea </a:t>
            </a:r>
          </a:p>
        </p:txBody>
      </p:sp>
      <p:grpSp>
        <p:nvGrpSpPr>
          <p:cNvPr id="389124" name="Group 26">
            <a:extLst>
              <a:ext uri="{FF2B5EF4-FFF2-40B4-BE49-F238E27FC236}">
                <a16:creationId xmlns:a16="http://schemas.microsoft.com/office/drawing/2014/main" id="{08852C72-D13A-E052-9F3B-26E6A83C5640}"/>
              </a:ext>
            </a:extLst>
          </p:cNvPr>
          <p:cNvGrpSpPr>
            <a:grpSpLocks/>
          </p:cNvGrpSpPr>
          <p:nvPr/>
        </p:nvGrpSpPr>
        <p:grpSpPr bwMode="auto">
          <a:xfrm>
            <a:off x="4191000" y="6477000"/>
            <a:ext cx="1524000" cy="228600"/>
            <a:chOff x="2400" y="4080"/>
            <a:chExt cx="960" cy="144"/>
          </a:xfrm>
        </p:grpSpPr>
        <p:grpSp>
          <p:nvGrpSpPr>
            <p:cNvPr id="389126" name="Group 27">
              <a:extLst>
                <a:ext uri="{FF2B5EF4-FFF2-40B4-BE49-F238E27FC236}">
                  <a16:creationId xmlns:a16="http://schemas.microsoft.com/office/drawing/2014/main" id="{A02C31C2-538F-CC9A-D0C4-92F1B6EF2FF3}"/>
                </a:ext>
              </a:extLst>
            </p:cNvPr>
            <p:cNvGrpSpPr>
              <a:grpSpLocks/>
            </p:cNvGrpSpPr>
            <p:nvPr/>
          </p:nvGrpSpPr>
          <p:grpSpPr bwMode="auto">
            <a:xfrm>
              <a:off x="2400" y="4080"/>
              <a:ext cx="240" cy="144"/>
              <a:chOff x="2928" y="2688"/>
              <a:chExt cx="240" cy="144"/>
            </a:xfrm>
          </p:grpSpPr>
          <p:sp>
            <p:nvSpPr>
              <p:cNvPr id="389133" name="AutoShape 28">
                <a:hlinkClick r:id="" action="ppaction://hlinkshowjump?jump=previousslide" highlightClick="1"/>
                <a:extLst>
                  <a:ext uri="{FF2B5EF4-FFF2-40B4-BE49-F238E27FC236}">
                    <a16:creationId xmlns:a16="http://schemas.microsoft.com/office/drawing/2014/main" id="{33BF1A8A-533B-0145-D419-51EF88A0D9AE}"/>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4397" name="AutoShape 29">
                <a:hlinkClick r:id="" action="ppaction://hlinkshowjump?jump=previousslide"/>
                <a:extLst>
                  <a:ext uri="{FF2B5EF4-FFF2-40B4-BE49-F238E27FC236}">
                    <a16:creationId xmlns:a16="http://schemas.microsoft.com/office/drawing/2014/main" id="{D64FE2BC-B227-D662-E196-F39D7A481DC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9127" name="Group 30">
              <a:extLst>
                <a:ext uri="{FF2B5EF4-FFF2-40B4-BE49-F238E27FC236}">
                  <a16:creationId xmlns:a16="http://schemas.microsoft.com/office/drawing/2014/main" id="{9417048F-5F61-D814-8F43-2621328B2B73}"/>
                </a:ext>
              </a:extLst>
            </p:cNvPr>
            <p:cNvGrpSpPr>
              <a:grpSpLocks/>
            </p:cNvGrpSpPr>
            <p:nvPr/>
          </p:nvGrpSpPr>
          <p:grpSpPr bwMode="auto">
            <a:xfrm>
              <a:off x="3120" y="4080"/>
              <a:ext cx="240" cy="144"/>
              <a:chOff x="3552" y="2688"/>
              <a:chExt cx="240" cy="144"/>
            </a:xfrm>
          </p:grpSpPr>
          <p:sp>
            <p:nvSpPr>
              <p:cNvPr id="389131" name="AutoShape 31">
                <a:hlinkClick r:id="" action="ppaction://hlinkshowjump?jump=nextslide" highlightClick="1"/>
                <a:extLst>
                  <a:ext uri="{FF2B5EF4-FFF2-40B4-BE49-F238E27FC236}">
                    <a16:creationId xmlns:a16="http://schemas.microsoft.com/office/drawing/2014/main" id="{1DD1F5F2-7996-B89E-E90C-632B7F3570C4}"/>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4400" name="AutoShape 32">
                <a:hlinkClick r:id="rId3" action="ppaction://hlinksldjump"/>
                <a:extLst>
                  <a:ext uri="{FF2B5EF4-FFF2-40B4-BE49-F238E27FC236}">
                    <a16:creationId xmlns:a16="http://schemas.microsoft.com/office/drawing/2014/main" id="{24E28F1D-201D-A40D-8249-4ABD9DF2DAD7}"/>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89128" name="Group 33">
              <a:extLst>
                <a:ext uri="{FF2B5EF4-FFF2-40B4-BE49-F238E27FC236}">
                  <a16:creationId xmlns:a16="http://schemas.microsoft.com/office/drawing/2014/main" id="{7023C329-88A1-156A-1879-25CE9C047F7D}"/>
                </a:ext>
              </a:extLst>
            </p:cNvPr>
            <p:cNvGrpSpPr>
              <a:grpSpLocks/>
            </p:cNvGrpSpPr>
            <p:nvPr/>
          </p:nvGrpSpPr>
          <p:grpSpPr bwMode="auto">
            <a:xfrm>
              <a:off x="2736" y="4080"/>
              <a:ext cx="288" cy="144"/>
              <a:chOff x="2400" y="4032"/>
              <a:chExt cx="240" cy="144"/>
            </a:xfrm>
          </p:grpSpPr>
          <p:sp>
            <p:nvSpPr>
              <p:cNvPr id="314402" name="AutoShape 34">
                <a:hlinkClick r:id="" action="ppaction://hlinkshowjump?jump=lastslideviewed" highlightClick="1"/>
                <a:extLst>
                  <a:ext uri="{FF2B5EF4-FFF2-40B4-BE49-F238E27FC236}">
                    <a16:creationId xmlns:a16="http://schemas.microsoft.com/office/drawing/2014/main" id="{8C85D144-2157-0AF9-B8EC-9ED5982BA0C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4403" name="AutoShape 35">
                <a:hlinkClick r:id="" action="ppaction://hlinkshowjump?jump=lastslideviewed"/>
                <a:extLst>
                  <a:ext uri="{FF2B5EF4-FFF2-40B4-BE49-F238E27FC236}">
                    <a16:creationId xmlns:a16="http://schemas.microsoft.com/office/drawing/2014/main" id="{8DCB4A57-1B78-B0AD-B95B-A2026558215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89125" name="Text Box 36">
            <a:extLst>
              <a:ext uri="{FF2B5EF4-FFF2-40B4-BE49-F238E27FC236}">
                <a16:creationId xmlns:a16="http://schemas.microsoft.com/office/drawing/2014/main" id="{9789CC78-0F6B-65E7-2E6E-B3F00DFA09B9}"/>
              </a:ext>
            </a:extLst>
          </p:cNvPr>
          <p:cNvSpPr txBox="1">
            <a:spLocks noChangeArrowheads="1"/>
          </p:cNvSpPr>
          <p:nvPr/>
        </p:nvSpPr>
        <p:spPr bwMode="auto">
          <a:xfrm>
            <a:off x="7413625" y="6477000"/>
            <a:ext cx="17303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Green Tea References</a:t>
            </a:r>
            <a:endParaRPr lang="en-US" altLang="en-US" sz="1200"/>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a:extLst>
              <a:ext uri="{FF2B5EF4-FFF2-40B4-BE49-F238E27FC236}">
                <a16:creationId xmlns:a16="http://schemas.microsoft.com/office/drawing/2014/main" id="{D60231AA-D232-CF2B-121F-5B1881F6DB7F}"/>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90146" name="Picture 24">
            <a:extLst>
              <a:ext uri="{FF2B5EF4-FFF2-40B4-BE49-F238E27FC236}">
                <a16:creationId xmlns:a16="http://schemas.microsoft.com/office/drawing/2014/main" id="{5737F4BA-F7F1-43BF-4CA4-641BF5C14696}"/>
              </a:ext>
            </a:extLst>
          </p:cNvPr>
          <p:cNvPicPr>
            <a:picLocks noChangeAspect="1" noChangeArrowheads="1"/>
          </p:cNvPicPr>
          <p:nvPr/>
        </p:nvPicPr>
        <p:blipFill>
          <a:blip r:embed="rId2">
            <a:lum bright="46000" contrast="-6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0147" name="Picture 5">
            <a:extLst>
              <a:ext uri="{FF2B5EF4-FFF2-40B4-BE49-F238E27FC236}">
                <a16:creationId xmlns:a16="http://schemas.microsoft.com/office/drawing/2014/main" id="{51E068DA-A368-72A3-749D-EAABC65692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304800"/>
            <a:ext cx="2286000"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0148" name="Picture 7">
            <a:extLst>
              <a:ext uri="{FF2B5EF4-FFF2-40B4-BE49-F238E27FC236}">
                <a16:creationId xmlns:a16="http://schemas.microsoft.com/office/drawing/2014/main" id="{0DAEE3D5-64CF-CEF2-F946-A4F32E1493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88" y="2438400"/>
            <a:ext cx="28194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0149" name="Picture 8">
            <a:extLst>
              <a:ext uri="{FF2B5EF4-FFF2-40B4-BE49-F238E27FC236}">
                <a16:creationId xmlns:a16="http://schemas.microsoft.com/office/drawing/2014/main" id="{0C41F6CF-5E67-A394-0E31-27FAD097C6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2590800"/>
            <a:ext cx="28956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0150" name="Picture 10">
            <a:extLst>
              <a:ext uri="{FF2B5EF4-FFF2-40B4-BE49-F238E27FC236}">
                <a16:creationId xmlns:a16="http://schemas.microsoft.com/office/drawing/2014/main" id="{4DFD4332-8AE2-085B-7C73-584FEF9246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533400"/>
            <a:ext cx="3657600"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0151" name="Picture 12">
            <a:extLst>
              <a:ext uri="{FF2B5EF4-FFF2-40B4-BE49-F238E27FC236}">
                <a16:creationId xmlns:a16="http://schemas.microsoft.com/office/drawing/2014/main" id="{83640AE7-E03C-00DC-0E67-6418D659281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0" y="2971800"/>
            <a:ext cx="24384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798" name="Text Box 14">
            <a:extLst>
              <a:ext uri="{FF2B5EF4-FFF2-40B4-BE49-F238E27FC236}">
                <a16:creationId xmlns:a16="http://schemas.microsoft.com/office/drawing/2014/main" id="{6CC523D7-822C-4AB9-F173-060CC00EF6E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Green Tea </a:t>
            </a:r>
          </a:p>
        </p:txBody>
      </p:sp>
      <p:grpSp>
        <p:nvGrpSpPr>
          <p:cNvPr id="390153" name="Group 28">
            <a:extLst>
              <a:ext uri="{FF2B5EF4-FFF2-40B4-BE49-F238E27FC236}">
                <a16:creationId xmlns:a16="http://schemas.microsoft.com/office/drawing/2014/main" id="{C2CC6C80-C3AF-B952-00E9-E94645B2C367}"/>
              </a:ext>
            </a:extLst>
          </p:cNvPr>
          <p:cNvGrpSpPr>
            <a:grpSpLocks/>
          </p:cNvGrpSpPr>
          <p:nvPr/>
        </p:nvGrpSpPr>
        <p:grpSpPr bwMode="auto">
          <a:xfrm>
            <a:off x="4343400" y="6477000"/>
            <a:ext cx="457200" cy="228600"/>
            <a:chOff x="2400" y="4032"/>
            <a:chExt cx="240" cy="144"/>
          </a:xfrm>
        </p:grpSpPr>
        <p:sp>
          <p:nvSpPr>
            <p:cNvPr id="246813" name="AutoShape 29">
              <a:hlinkClick r:id="" action="ppaction://hlinkshowjump?jump=lastslideviewed" highlightClick="1"/>
              <a:extLst>
                <a:ext uri="{FF2B5EF4-FFF2-40B4-BE49-F238E27FC236}">
                  <a16:creationId xmlns:a16="http://schemas.microsoft.com/office/drawing/2014/main" id="{167DB07F-3353-417B-645E-79C9DA9B706E}"/>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6814" name="AutoShape 30">
              <a:hlinkClick r:id="" action="ppaction://hlinkshowjump?jump=lastslideviewed"/>
              <a:extLst>
                <a:ext uri="{FF2B5EF4-FFF2-40B4-BE49-F238E27FC236}">
                  <a16:creationId xmlns:a16="http://schemas.microsoft.com/office/drawing/2014/main" id="{22E442EA-9B29-1D7F-81A6-2E54887E4A41}"/>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0154" name="Group 31">
            <a:extLst>
              <a:ext uri="{FF2B5EF4-FFF2-40B4-BE49-F238E27FC236}">
                <a16:creationId xmlns:a16="http://schemas.microsoft.com/office/drawing/2014/main" id="{78D6C9A3-BE2F-CEB8-80F3-D1B5A7DF9044}"/>
              </a:ext>
            </a:extLst>
          </p:cNvPr>
          <p:cNvGrpSpPr>
            <a:grpSpLocks/>
          </p:cNvGrpSpPr>
          <p:nvPr/>
        </p:nvGrpSpPr>
        <p:grpSpPr bwMode="auto">
          <a:xfrm>
            <a:off x="-76200" y="0"/>
            <a:ext cx="2362200" cy="641350"/>
            <a:chOff x="96" y="76"/>
            <a:chExt cx="1488" cy="404"/>
          </a:xfrm>
        </p:grpSpPr>
        <p:sp>
          <p:nvSpPr>
            <p:cNvPr id="390155" name="Text Box 32">
              <a:extLst>
                <a:ext uri="{FF2B5EF4-FFF2-40B4-BE49-F238E27FC236}">
                  <a16:creationId xmlns:a16="http://schemas.microsoft.com/office/drawing/2014/main" id="{4CF0D199-9270-F51A-5587-4E693F3EF56A}"/>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46817" name="Text Box 33">
              <a:extLst>
                <a:ext uri="{FF2B5EF4-FFF2-40B4-BE49-F238E27FC236}">
                  <a16:creationId xmlns:a16="http://schemas.microsoft.com/office/drawing/2014/main" id="{D1B28E36-436E-D4F7-896B-9A623F9A9AE6}"/>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Rectangle 2">
            <a:extLst>
              <a:ext uri="{FF2B5EF4-FFF2-40B4-BE49-F238E27FC236}">
                <a16:creationId xmlns:a16="http://schemas.microsoft.com/office/drawing/2014/main" id="{F69A9073-8508-A532-7009-98932D6C6AD0}"/>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55299" name="Text Box 3">
            <a:extLst>
              <a:ext uri="{FF2B5EF4-FFF2-40B4-BE49-F238E27FC236}">
                <a16:creationId xmlns:a16="http://schemas.microsoft.com/office/drawing/2014/main" id="{D160CE8B-51F7-862E-CBE8-D58F4B88C6BC}"/>
              </a:ext>
            </a:extLst>
          </p:cNvPr>
          <p:cNvSpPr txBox="1">
            <a:spLocks noChangeArrowheads="1"/>
          </p:cNvSpPr>
          <p:nvPr/>
        </p:nvSpPr>
        <p:spPr bwMode="auto">
          <a:xfrm>
            <a:off x="176213" y="3074988"/>
            <a:ext cx="8743950" cy="641350"/>
          </a:xfrm>
          <a:prstGeom prst="rect">
            <a:avLst/>
          </a:prstGeom>
          <a:noFill/>
          <a:ln>
            <a:noFill/>
          </a:ln>
          <a:effectLst/>
        </p:spPr>
        <p:txBody>
          <a:bodyPr wrap="none">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2 : Alternative Medical Systems</a:t>
            </a:r>
          </a:p>
        </p:txBody>
      </p:sp>
      <p:grpSp>
        <p:nvGrpSpPr>
          <p:cNvPr id="188419" name="Group 35">
            <a:extLst>
              <a:ext uri="{FF2B5EF4-FFF2-40B4-BE49-F238E27FC236}">
                <a16:creationId xmlns:a16="http://schemas.microsoft.com/office/drawing/2014/main" id="{6BC40234-E19F-A6C8-D863-826CC56E45BC}"/>
              </a:ext>
            </a:extLst>
          </p:cNvPr>
          <p:cNvGrpSpPr>
            <a:grpSpLocks/>
          </p:cNvGrpSpPr>
          <p:nvPr/>
        </p:nvGrpSpPr>
        <p:grpSpPr bwMode="auto">
          <a:xfrm>
            <a:off x="381000" y="6400800"/>
            <a:ext cx="1066800" cy="304800"/>
            <a:chOff x="240" y="4032"/>
            <a:chExt cx="672" cy="192"/>
          </a:xfrm>
        </p:grpSpPr>
        <p:sp>
          <p:nvSpPr>
            <p:cNvPr id="55332" name="AutoShape 36">
              <a:hlinkClick r:id="rId2" action="ppaction://hlinksldjump" highlightClick="1"/>
              <a:extLst>
                <a:ext uri="{FF2B5EF4-FFF2-40B4-BE49-F238E27FC236}">
                  <a16:creationId xmlns:a16="http://schemas.microsoft.com/office/drawing/2014/main" id="{2C817E8C-166B-F455-D0F9-DE31794F2F69}"/>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188431" name="WordArt 37">
              <a:hlinkClick r:id="rId2" action="ppaction://hlinksldjump"/>
              <a:extLst>
                <a:ext uri="{FF2B5EF4-FFF2-40B4-BE49-F238E27FC236}">
                  <a16:creationId xmlns:a16="http://schemas.microsoft.com/office/drawing/2014/main" id="{26C76B83-10FE-E4E2-AB02-5CE45037F4F6}"/>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188420" name="Group 38">
            <a:extLst>
              <a:ext uri="{FF2B5EF4-FFF2-40B4-BE49-F238E27FC236}">
                <a16:creationId xmlns:a16="http://schemas.microsoft.com/office/drawing/2014/main" id="{DD2AD77D-13DF-2EAE-4B06-662EEA99523B}"/>
              </a:ext>
            </a:extLst>
          </p:cNvPr>
          <p:cNvGrpSpPr>
            <a:grpSpLocks/>
          </p:cNvGrpSpPr>
          <p:nvPr/>
        </p:nvGrpSpPr>
        <p:grpSpPr bwMode="auto">
          <a:xfrm>
            <a:off x="4191000" y="6477000"/>
            <a:ext cx="1524000" cy="228600"/>
            <a:chOff x="2400" y="4080"/>
            <a:chExt cx="960" cy="144"/>
          </a:xfrm>
        </p:grpSpPr>
        <p:grpSp>
          <p:nvGrpSpPr>
            <p:cNvPr id="188421" name="Group 39">
              <a:extLst>
                <a:ext uri="{FF2B5EF4-FFF2-40B4-BE49-F238E27FC236}">
                  <a16:creationId xmlns:a16="http://schemas.microsoft.com/office/drawing/2014/main" id="{95BAA5AA-51B1-3D6A-014A-60C6D32306E6}"/>
                </a:ext>
              </a:extLst>
            </p:cNvPr>
            <p:cNvGrpSpPr>
              <a:grpSpLocks/>
            </p:cNvGrpSpPr>
            <p:nvPr/>
          </p:nvGrpSpPr>
          <p:grpSpPr bwMode="auto">
            <a:xfrm>
              <a:off x="2400" y="4080"/>
              <a:ext cx="240" cy="144"/>
              <a:chOff x="2928" y="2688"/>
              <a:chExt cx="240" cy="144"/>
            </a:xfrm>
          </p:grpSpPr>
          <p:sp>
            <p:nvSpPr>
              <p:cNvPr id="188428" name="AutoShape 40">
                <a:hlinkClick r:id="" action="ppaction://hlinkshowjump?jump=previousslide" highlightClick="1"/>
                <a:extLst>
                  <a:ext uri="{FF2B5EF4-FFF2-40B4-BE49-F238E27FC236}">
                    <a16:creationId xmlns:a16="http://schemas.microsoft.com/office/drawing/2014/main" id="{D2BACE22-C75E-5D33-8EDE-21EA11A55532}"/>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5337" name="AutoShape 41">
                <a:hlinkClick r:id="" action="ppaction://hlinkshowjump?jump=previousslide"/>
                <a:extLst>
                  <a:ext uri="{FF2B5EF4-FFF2-40B4-BE49-F238E27FC236}">
                    <a16:creationId xmlns:a16="http://schemas.microsoft.com/office/drawing/2014/main" id="{34DDDEB7-C3BD-6E41-246A-F74B853F6503}"/>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8422" name="Group 42">
              <a:extLst>
                <a:ext uri="{FF2B5EF4-FFF2-40B4-BE49-F238E27FC236}">
                  <a16:creationId xmlns:a16="http://schemas.microsoft.com/office/drawing/2014/main" id="{65AED1BB-72AA-8E51-DE99-AA5A05EF2708}"/>
                </a:ext>
              </a:extLst>
            </p:cNvPr>
            <p:cNvGrpSpPr>
              <a:grpSpLocks/>
            </p:cNvGrpSpPr>
            <p:nvPr/>
          </p:nvGrpSpPr>
          <p:grpSpPr bwMode="auto">
            <a:xfrm>
              <a:off x="3120" y="4080"/>
              <a:ext cx="240" cy="144"/>
              <a:chOff x="3552" y="2688"/>
              <a:chExt cx="240" cy="144"/>
            </a:xfrm>
          </p:grpSpPr>
          <p:sp>
            <p:nvSpPr>
              <p:cNvPr id="188426" name="AutoShape 43">
                <a:hlinkClick r:id="" action="ppaction://hlinkshowjump?jump=nextslide" highlightClick="1"/>
                <a:extLst>
                  <a:ext uri="{FF2B5EF4-FFF2-40B4-BE49-F238E27FC236}">
                    <a16:creationId xmlns:a16="http://schemas.microsoft.com/office/drawing/2014/main" id="{BD6C95F4-7601-B1AC-AA3F-A19FA827667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55340" name="AutoShape 44">
                <a:hlinkClick r:id="" action="ppaction://hlinkshowjump?jump=nextslide"/>
                <a:extLst>
                  <a:ext uri="{FF2B5EF4-FFF2-40B4-BE49-F238E27FC236}">
                    <a16:creationId xmlns:a16="http://schemas.microsoft.com/office/drawing/2014/main" id="{F6A4D7D1-53EF-8732-A770-14AD504922FE}"/>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188423" name="Group 45">
              <a:extLst>
                <a:ext uri="{FF2B5EF4-FFF2-40B4-BE49-F238E27FC236}">
                  <a16:creationId xmlns:a16="http://schemas.microsoft.com/office/drawing/2014/main" id="{19D775F1-028E-09FB-1EF9-97F3DA581A4F}"/>
                </a:ext>
              </a:extLst>
            </p:cNvPr>
            <p:cNvGrpSpPr>
              <a:grpSpLocks/>
            </p:cNvGrpSpPr>
            <p:nvPr/>
          </p:nvGrpSpPr>
          <p:grpSpPr bwMode="auto">
            <a:xfrm>
              <a:off x="2736" y="4080"/>
              <a:ext cx="288" cy="144"/>
              <a:chOff x="2400" y="4032"/>
              <a:chExt cx="240" cy="144"/>
            </a:xfrm>
          </p:grpSpPr>
          <p:sp>
            <p:nvSpPr>
              <p:cNvPr id="55342" name="AutoShape 46">
                <a:hlinkClick r:id="" action="ppaction://hlinkshowjump?jump=lastslideviewed" highlightClick="1"/>
                <a:extLst>
                  <a:ext uri="{FF2B5EF4-FFF2-40B4-BE49-F238E27FC236}">
                    <a16:creationId xmlns:a16="http://schemas.microsoft.com/office/drawing/2014/main" id="{9295DB84-F36F-74B0-8EEA-1785AF8810A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55343" name="AutoShape 47">
                <a:hlinkClick r:id="" action="ppaction://hlinkshowjump?jump=lastslideviewed"/>
                <a:extLst>
                  <a:ext uri="{FF2B5EF4-FFF2-40B4-BE49-F238E27FC236}">
                    <a16:creationId xmlns:a16="http://schemas.microsoft.com/office/drawing/2014/main" id="{5D655C63-D5E5-C608-AB1B-EDFEB92714B1}"/>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a:extLst>
              <a:ext uri="{FF2B5EF4-FFF2-40B4-BE49-F238E27FC236}">
                <a16:creationId xmlns:a16="http://schemas.microsoft.com/office/drawing/2014/main" id="{BBB5E789-1604-5ED8-88E1-1A41A11316DD}"/>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91170" name="Picture 31">
            <a:extLst>
              <a:ext uri="{FF2B5EF4-FFF2-40B4-BE49-F238E27FC236}">
                <a16:creationId xmlns:a16="http://schemas.microsoft.com/office/drawing/2014/main" id="{61B2E501-DF6A-617E-1341-3AEC72D4189A}"/>
              </a:ext>
            </a:extLst>
          </p:cNvPr>
          <p:cNvPicPr>
            <a:picLocks noChangeAspect="1" noChangeArrowheads="1"/>
          </p:cNvPicPr>
          <p:nvPr/>
        </p:nvPicPr>
        <p:blipFill>
          <a:blip r:embed="rId2">
            <a:lum bright="46000" contrast="-6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1171" name="Text Box 5">
            <a:extLst>
              <a:ext uri="{FF2B5EF4-FFF2-40B4-BE49-F238E27FC236}">
                <a16:creationId xmlns:a16="http://schemas.microsoft.com/office/drawing/2014/main" id="{DC9B2D23-084F-8BDC-F100-9EEC421F211C}"/>
              </a:ext>
            </a:extLst>
          </p:cNvPr>
          <p:cNvSpPr txBox="1">
            <a:spLocks noChangeArrowheads="1"/>
          </p:cNvSpPr>
          <p:nvPr/>
        </p:nvSpPr>
        <p:spPr bwMode="auto">
          <a:xfrm>
            <a:off x="0" y="563563"/>
            <a:ext cx="4572000"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Purine Alkaloids</a:t>
            </a:r>
          </a:p>
          <a:p>
            <a:pPr algn="ctr" eaLnBrk="1" hangingPunct="1">
              <a:spcBef>
                <a:spcPct val="0"/>
              </a:spcBef>
              <a:buFontTx/>
              <a:buNone/>
            </a:pPr>
            <a:r>
              <a:rPr lang="en-US" altLang="en-US" sz="2000" b="1"/>
              <a:t>(Methyl Xanthines)</a:t>
            </a:r>
          </a:p>
        </p:txBody>
      </p:sp>
      <p:sp>
        <p:nvSpPr>
          <p:cNvPr id="391172" name="Text Box 6">
            <a:extLst>
              <a:ext uri="{FF2B5EF4-FFF2-40B4-BE49-F238E27FC236}">
                <a16:creationId xmlns:a16="http://schemas.microsoft.com/office/drawing/2014/main" id="{D28CCE60-5739-32D3-8BE1-46ACDAC9712B}"/>
              </a:ext>
            </a:extLst>
          </p:cNvPr>
          <p:cNvSpPr txBox="1">
            <a:spLocks noChangeArrowheads="1"/>
          </p:cNvSpPr>
          <p:nvPr/>
        </p:nvSpPr>
        <p:spPr bwMode="auto">
          <a:xfrm>
            <a:off x="2438400" y="2346325"/>
            <a:ext cx="1185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Caffeine</a:t>
            </a:r>
          </a:p>
        </p:txBody>
      </p:sp>
      <p:sp>
        <p:nvSpPr>
          <p:cNvPr id="391173" name="Text Box 7">
            <a:extLst>
              <a:ext uri="{FF2B5EF4-FFF2-40B4-BE49-F238E27FC236}">
                <a16:creationId xmlns:a16="http://schemas.microsoft.com/office/drawing/2014/main" id="{52E733A3-F024-84C5-0EBD-9BB52929F504}"/>
              </a:ext>
            </a:extLst>
          </p:cNvPr>
          <p:cNvSpPr txBox="1">
            <a:spLocks noChangeArrowheads="1"/>
          </p:cNvSpPr>
          <p:nvPr/>
        </p:nvSpPr>
        <p:spPr bwMode="auto">
          <a:xfrm>
            <a:off x="415925" y="3794125"/>
            <a:ext cx="1793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Theobromine</a:t>
            </a:r>
          </a:p>
        </p:txBody>
      </p:sp>
      <p:sp>
        <p:nvSpPr>
          <p:cNvPr id="391174" name="Text Box 8">
            <a:extLst>
              <a:ext uri="{FF2B5EF4-FFF2-40B4-BE49-F238E27FC236}">
                <a16:creationId xmlns:a16="http://schemas.microsoft.com/office/drawing/2014/main" id="{9A5AA9E7-0E18-A1ED-0146-44A6FA68CABB}"/>
              </a:ext>
            </a:extLst>
          </p:cNvPr>
          <p:cNvSpPr txBox="1">
            <a:spLocks noChangeArrowheads="1"/>
          </p:cNvSpPr>
          <p:nvPr/>
        </p:nvSpPr>
        <p:spPr bwMode="auto">
          <a:xfrm>
            <a:off x="2300288" y="5318125"/>
            <a:ext cx="17510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Theophylline</a:t>
            </a:r>
          </a:p>
        </p:txBody>
      </p:sp>
      <p:pic>
        <p:nvPicPr>
          <p:cNvPr id="391175" name="Picture 9">
            <a:extLst>
              <a:ext uri="{FF2B5EF4-FFF2-40B4-BE49-F238E27FC236}">
                <a16:creationId xmlns:a16="http://schemas.microsoft.com/office/drawing/2014/main" id="{0C143CA6-791C-2507-632B-465DB975250D}"/>
              </a:ext>
            </a:extLst>
          </p:cNvPr>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685800" y="1882775"/>
            <a:ext cx="1524000" cy="1393825"/>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1176" name="Picture 10">
            <a:extLst>
              <a:ext uri="{FF2B5EF4-FFF2-40B4-BE49-F238E27FC236}">
                <a16:creationId xmlns:a16="http://schemas.microsoft.com/office/drawing/2014/main" id="{2E52835E-A967-1B2F-F3E1-82FF32BC5B06}"/>
              </a:ext>
            </a:extLst>
          </p:cNvPr>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2362200" y="3276600"/>
            <a:ext cx="1447800" cy="1447800"/>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1177" name="Picture 11">
            <a:extLst>
              <a:ext uri="{FF2B5EF4-FFF2-40B4-BE49-F238E27FC236}">
                <a16:creationId xmlns:a16="http://schemas.microsoft.com/office/drawing/2014/main" id="{FDC80C37-4CCB-7395-5FE3-997226961E5E}"/>
              </a:ext>
            </a:extLst>
          </p:cNvPr>
          <p:cNvPicPr>
            <a:picLocks noChangeAspect="1" noChangeArrowheads="1"/>
          </p:cNvPicPr>
          <p:nvPr/>
        </p:nvPicPr>
        <p:blipFill>
          <a:blip r:embed="rId5">
            <a:lum bright="-100000"/>
            <a:extLst>
              <a:ext uri="{28A0092B-C50C-407E-A947-70E740481C1C}">
                <a14:useLocalDpi xmlns:a14="http://schemas.microsoft.com/office/drawing/2010/main" val="0"/>
              </a:ext>
            </a:extLst>
          </a:blip>
          <a:srcRect/>
          <a:stretch>
            <a:fillRect/>
          </a:stretch>
        </p:blipFill>
        <p:spPr bwMode="auto">
          <a:xfrm>
            <a:off x="762000" y="4868863"/>
            <a:ext cx="1447800" cy="1379537"/>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1178" name="Picture 12">
            <a:extLst>
              <a:ext uri="{FF2B5EF4-FFF2-40B4-BE49-F238E27FC236}">
                <a16:creationId xmlns:a16="http://schemas.microsoft.com/office/drawing/2014/main" id="{6DB821F3-1BCC-FF62-96FE-C270D12D0229}"/>
              </a:ext>
            </a:extLst>
          </p:cNvPr>
          <p:cNvPicPr>
            <a:picLocks noChangeAspect="1" noChangeArrowheads="1"/>
          </p:cNvPicPr>
          <p:nvPr/>
        </p:nvPicPr>
        <p:blipFill>
          <a:blip r:embed="rId6">
            <a:lum bright="-100000"/>
            <a:extLst>
              <a:ext uri="{28A0092B-C50C-407E-A947-70E740481C1C}">
                <a14:useLocalDpi xmlns:a14="http://schemas.microsoft.com/office/drawing/2010/main" val="0"/>
              </a:ext>
            </a:extLst>
          </a:blip>
          <a:srcRect/>
          <a:stretch>
            <a:fillRect/>
          </a:stretch>
        </p:blipFill>
        <p:spPr bwMode="auto">
          <a:xfrm>
            <a:off x="5715000" y="3886200"/>
            <a:ext cx="2362200" cy="2020888"/>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1179" name="Text Box 13">
            <a:extLst>
              <a:ext uri="{FF2B5EF4-FFF2-40B4-BE49-F238E27FC236}">
                <a16:creationId xmlns:a16="http://schemas.microsoft.com/office/drawing/2014/main" id="{0A40E48F-03D6-7E9B-326C-EC62615FF564}"/>
              </a:ext>
            </a:extLst>
          </p:cNvPr>
          <p:cNvSpPr txBox="1">
            <a:spLocks noChangeArrowheads="1"/>
          </p:cNvSpPr>
          <p:nvPr/>
        </p:nvSpPr>
        <p:spPr bwMode="auto">
          <a:xfrm>
            <a:off x="5562600" y="5943600"/>
            <a:ext cx="274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b="1"/>
              <a:t>Theflavin</a:t>
            </a:r>
          </a:p>
        </p:txBody>
      </p:sp>
      <p:pic>
        <p:nvPicPr>
          <p:cNvPr id="391180" name="Picture 14">
            <a:extLst>
              <a:ext uri="{FF2B5EF4-FFF2-40B4-BE49-F238E27FC236}">
                <a16:creationId xmlns:a16="http://schemas.microsoft.com/office/drawing/2014/main" id="{01A7E231-AA8A-CB82-7C3B-61450EEBB0C6}"/>
              </a:ext>
            </a:extLst>
          </p:cNvPr>
          <p:cNvPicPr>
            <a:picLocks noChangeAspect="1" noChangeArrowheads="1"/>
          </p:cNvPicPr>
          <p:nvPr/>
        </p:nvPicPr>
        <p:blipFill>
          <a:blip r:embed="rId7">
            <a:lum bright="-100000"/>
            <a:extLst>
              <a:ext uri="{28A0092B-C50C-407E-A947-70E740481C1C}">
                <a14:useLocalDpi xmlns:a14="http://schemas.microsoft.com/office/drawing/2010/main" val="0"/>
              </a:ext>
            </a:extLst>
          </a:blip>
          <a:srcRect/>
          <a:stretch>
            <a:fillRect/>
          </a:stretch>
        </p:blipFill>
        <p:spPr bwMode="auto">
          <a:xfrm>
            <a:off x="4876800" y="2036763"/>
            <a:ext cx="1752600" cy="1163637"/>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1181" name="Text Box 15">
            <a:extLst>
              <a:ext uri="{FF2B5EF4-FFF2-40B4-BE49-F238E27FC236}">
                <a16:creationId xmlns:a16="http://schemas.microsoft.com/office/drawing/2014/main" id="{44790D7A-45A1-556E-29E0-E06DA64417A6}"/>
              </a:ext>
            </a:extLst>
          </p:cNvPr>
          <p:cNvSpPr txBox="1">
            <a:spLocks noChangeArrowheads="1"/>
          </p:cNvSpPr>
          <p:nvPr/>
        </p:nvSpPr>
        <p:spPr bwMode="auto">
          <a:xfrm>
            <a:off x="4489450" y="1508125"/>
            <a:ext cx="2201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Epigallocatechin</a:t>
            </a:r>
          </a:p>
        </p:txBody>
      </p:sp>
      <p:pic>
        <p:nvPicPr>
          <p:cNvPr id="391182" name="Picture 16">
            <a:extLst>
              <a:ext uri="{FF2B5EF4-FFF2-40B4-BE49-F238E27FC236}">
                <a16:creationId xmlns:a16="http://schemas.microsoft.com/office/drawing/2014/main" id="{856CBCCD-4BEB-CAD1-8697-555972A210CF}"/>
              </a:ext>
            </a:extLst>
          </p:cNvPr>
          <p:cNvPicPr>
            <a:picLocks noChangeAspect="1" noChangeArrowheads="1"/>
          </p:cNvPicPr>
          <p:nvPr/>
        </p:nvPicPr>
        <p:blipFill>
          <a:blip r:embed="rId8">
            <a:lum bright="-100000"/>
            <a:extLst>
              <a:ext uri="{28A0092B-C50C-407E-A947-70E740481C1C}">
                <a14:useLocalDpi xmlns:a14="http://schemas.microsoft.com/office/drawing/2010/main" val="0"/>
              </a:ext>
            </a:extLst>
          </a:blip>
          <a:srcRect/>
          <a:stretch>
            <a:fillRect/>
          </a:stretch>
        </p:blipFill>
        <p:spPr bwMode="auto">
          <a:xfrm>
            <a:off x="6858000" y="2033588"/>
            <a:ext cx="1981200" cy="1166812"/>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1183" name="Text Box 17">
            <a:extLst>
              <a:ext uri="{FF2B5EF4-FFF2-40B4-BE49-F238E27FC236}">
                <a16:creationId xmlns:a16="http://schemas.microsoft.com/office/drawing/2014/main" id="{471ECCA4-C894-4806-2650-4FA218F2BCFC}"/>
              </a:ext>
            </a:extLst>
          </p:cNvPr>
          <p:cNvSpPr txBox="1">
            <a:spLocks noChangeArrowheads="1"/>
          </p:cNvSpPr>
          <p:nvPr/>
        </p:nvSpPr>
        <p:spPr bwMode="auto">
          <a:xfrm>
            <a:off x="6954838" y="1508125"/>
            <a:ext cx="160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Epicatechin</a:t>
            </a:r>
          </a:p>
        </p:txBody>
      </p:sp>
      <p:sp>
        <p:nvSpPr>
          <p:cNvPr id="391184" name="Text Box 18">
            <a:extLst>
              <a:ext uri="{FF2B5EF4-FFF2-40B4-BE49-F238E27FC236}">
                <a16:creationId xmlns:a16="http://schemas.microsoft.com/office/drawing/2014/main" id="{01A4B0D9-B2EA-381B-1E31-82129D67E6CC}"/>
              </a:ext>
            </a:extLst>
          </p:cNvPr>
          <p:cNvSpPr txBox="1">
            <a:spLocks noChangeArrowheads="1"/>
          </p:cNvSpPr>
          <p:nvPr/>
        </p:nvSpPr>
        <p:spPr bwMode="auto">
          <a:xfrm>
            <a:off x="4757738" y="346075"/>
            <a:ext cx="431482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Fermentation</a:t>
            </a:r>
          </a:p>
          <a:p>
            <a:pPr algn="ctr" eaLnBrk="1" hangingPunct="1">
              <a:spcBef>
                <a:spcPct val="0"/>
              </a:spcBef>
              <a:buFontTx/>
              <a:buNone/>
            </a:pPr>
            <a:r>
              <a:rPr lang="en-US" altLang="en-US" sz="2800" b="1"/>
              <a:t>into Oligomeric Quiones</a:t>
            </a:r>
          </a:p>
        </p:txBody>
      </p:sp>
      <p:sp>
        <p:nvSpPr>
          <p:cNvPr id="247827" name="AutoShape 19">
            <a:extLst>
              <a:ext uri="{FF2B5EF4-FFF2-40B4-BE49-F238E27FC236}">
                <a16:creationId xmlns:a16="http://schemas.microsoft.com/office/drawing/2014/main" id="{10CB2E03-858B-7E82-665B-9686CEFC0F12}"/>
              </a:ext>
            </a:extLst>
          </p:cNvPr>
          <p:cNvSpPr>
            <a:spLocks/>
          </p:cNvSpPr>
          <p:nvPr/>
        </p:nvSpPr>
        <p:spPr bwMode="auto">
          <a:xfrm rot="5400000">
            <a:off x="6457950" y="1314450"/>
            <a:ext cx="571500" cy="4343400"/>
          </a:xfrm>
          <a:prstGeom prst="rightBrace">
            <a:avLst>
              <a:gd name="adj1" fmla="val 63333"/>
              <a:gd name="adj2" fmla="val 46130"/>
            </a:avLst>
          </a:prstGeom>
          <a:noFill/>
          <a:ln w="25400">
            <a:solidFill>
              <a:schemeClr val="tx1"/>
            </a:solidFill>
            <a:round/>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7829" name="Text Box 21">
            <a:extLst>
              <a:ext uri="{FF2B5EF4-FFF2-40B4-BE49-F238E27FC236}">
                <a16:creationId xmlns:a16="http://schemas.microsoft.com/office/drawing/2014/main" id="{24ADCF85-D678-E4B3-44D3-7A95375B866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Green Tea </a:t>
            </a:r>
          </a:p>
        </p:txBody>
      </p:sp>
      <p:grpSp>
        <p:nvGrpSpPr>
          <p:cNvPr id="391187" name="Group 35">
            <a:extLst>
              <a:ext uri="{FF2B5EF4-FFF2-40B4-BE49-F238E27FC236}">
                <a16:creationId xmlns:a16="http://schemas.microsoft.com/office/drawing/2014/main" id="{CB41831F-C53D-2C00-FF88-9293A96C0A25}"/>
              </a:ext>
            </a:extLst>
          </p:cNvPr>
          <p:cNvGrpSpPr>
            <a:grpSpLocks/>
          </p:cNvGrpSpPr>
          <p:nvPr/>
        </p:nvGrpSpPr>
        <p:grpSpPr bwMode="auto">
          <a:xfrm>
            <a:off x="4343400" y="6477000"/>
            <a:ext cx="457200" cy="228600"/>
            <a:chOff x="2400" y="4032"/>
            <a:chExt cx="240" cy="144"/>
          </a:xfrm>
        </p:grpSpPr>
        <p:sp>
          <p:nvSpPr>
            <p:cNvPr id="247844" name="AutoShape 36">
              <a:hlinkClick r:id="" action="ppaction://hlinkshowjump?jump=lastslideviewed" highlightClick="1"/>
              <a:extLst>
                <a:ext uri="{FF2B5EF4-FFF2-40B4-BE49-F238E27FC236}">
                  <a16:creationId xmlns:a16="http://schemas.microsoft.com/office/drawing/2014/main" id="{32A58112-D576-DFE8-486A-3D852B21630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7845" name="AutoShape 37">
              <a:hlinkClick r:id="" action="ppaction://hlinkshowjump?jump=lastslideviewed"/>
              <a:extLst>
                <a:ext uri="{FF2B5EF4-FFF2-40B4-BE49-F238E27FC236}">
                  <a16:creationId xmlns:a16="http://schemas.microsoft.com/office/drawing/2014/main" id="{E49372E5-844D-B07C-A880-F8BCC46B3FD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1188" name="Group 38">
            <a:extLst>
              <a:ext uri="{FF2B5EF4-FFF2-40B4-BE49-F238E27FC236}">
                <a16:creationId xmlns:a16="http://schemas.microsoft.com/office/drawing/2014/main" id="{3D21C7E0-EB4F-47AE-D593-472C14EE3DC0}"/>
              </a:ext>
            </a:extLst>
          </p:cNvPr>
          <p:cNvGrpSpPr>
            <a:grpSpLocks/>
          </p:cNvGrpSpPr>
          <p:nvPr/>
        </p:nvGrpSpPr>
        <p:grpSpPr bwMode="auto">
          <a:xfrm>
            <a:off x="-76200" y="0"/>
            <a:ext cx="2362200" cy="641350"/>
            <a:chOff x="96" y="76"/>
            <a:chExt cx="1488" cy="404"/>
          </a:xfrm>
        </p:grpSpPr>
        <p:sp>
          <p:nvSpPr>
            <p:cNvPr id="391189" name="Text Box 39">
              <a:extLst>
                <a:ext uri="{FF2B5EF4-FFF2-40B4-BE49-F238E27FC236}">
                  <a16:creationId xmlns:a16="http://schemas.microsoft.com/office/drawing/2014/main" id="{26BB1C01-2C8A-D837-FA86-BE24B43E77B5}"/>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47848" name="Text Box 40">
              <a:extLst>
                <a:ext uri="{FF2B5EF4-FFF2-40B4-BE49-F238E27FC236}">
                  <a16:creationId xmlns:a16="http://schemas.microsoft.com/office/drawing/2014/main" id="{AA229AB3-E770-E24A-AF4D-8D55CD93D5BD}"/>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a:extLst>
              <a:ext uri="{FF2B5EF4-FFF2-40B4-BE49-F238E27FC236}">
                <a16:creationId xmlns:a16="http://schemas.microsoft.com/office/drawing/2014/main" id="{254323E2-C0B1-A173-969B-D2A8DF36E952}"/>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92194" name="Picture 17">
            <a:extLst>
              <a:ext uri="{FF2B5EF4-FFF2-40B4-BE49-F238E27FC236}">
                <a16:creationId xmlns:a16="http://schemas.microsoft.com/office/drawing/2014/main" id="{A43F470E-0B32-9CDE-948A-DDE4A2F39263}"/>
              </a:ext>
            </a:extLst>
          </p:cNvPr>
          <p:cNvPicPr>
            <a:picLocks noChangeAspect="1" noChangeArrowheads="1"/>
          </p:cNvPicPr>
          <p:nvPr/>
        </p:nvPicPr>
        <p:blipFill>
          <a:blip r:embed="rId2">
            <a:lum bright="46000" contrast="-6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2195" name="Rectangle 5">
            <a:extLst>
              <a:ext uri="{FF2B5EF4-FFF2-40B4-BE49-F238E27FC236}">
                <a16:creationId xmlns:a16="http://schemas.microsoft.com/office/drawing/2014/main" id="{02066337-7944-536E-DE37-F3FABAADC3EE}"/>
              </a:ext>
            </a:extLst>
          </p:cNvPr>
          <p:cNvSpPr>
            <a:spLocks noChangeArrowheads="1"/>
          </p:cNvSpPr>
          <p:nvPr/>
        </p:nvSpPr>
        <p:spPr bwMode="auto">
          <a:xfrm>
            <a:off x="457200" y="1295400"/>
            <a:ext cx="8305800" cy="165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Ji BT, et al.  Green tea consumption and the risk of pancreatic and colorectal cancer.  Int J Cancer 1997; 70: 255-258.</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Nakachi K, et al.  Influence of drinking Green tea on breast cancer malignancy among Japanese patients.  Jap J Cancer 1989; 89:254-261.</a:t>
            </a:r>
            <a:endParaRPr lang="en-US" altLang="en-US" sz="2000">
              <a:solidFill>
                <a:srgbClr val="000000"/>
              </a:solidFill>
              <a:ea typeface="Times New Roman" panose="02020603050405020304" pitchFamily="18" charset="0"/>
              <a:cs typeface="Arial" panose="020B0604020202020204" pitchFamily="34" charset="0"/>
            </a:endParaRPr>
          </a:p>
        </p:txBody>
      </p:sp>
      <p:sp>
        <p:nvSpPr>
          <p:cNvPr id="248839" name="Text Box 7">
            <a:extLst>
              <a:ext uri="{FF2B5EF4-FFF2-40B4-BE49-F238E27FC236}">
                <a16:creationId xmlns:a16="http://schemas.microsoft.com/office/drawing/2014/main" id="{94B219DF-BDF2-F6B2-7F8B-4D9986E8641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Green Tea </a:t>
            </a:r>
          </a:p>
        </p:txBody>
      </p:sp>
      <p:sp>
        <p:nvSpPr>
          <p:cNvPr id="392197" name="Rectangle 16">
            <a:extLst>
              <a:ext uri="{FF2B5EF4-FFF2-40B4-BE49-F238E27FC236}">
                <a16:creationId xmlns:a16="http://schemas.microsoft.com/office/drawing/2014/main" id="{A40D7B4D-1547-8C1D-29CB-87E8EFEE2B06}"/>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Green Tea References</a:t>
            </a:r>
          </a:p>
        </p:txBody>
      </p:sp>
      <p:grpSp>
        <p:nvGrpSpPr>
          <p:cNvPr id="392198" name="Group 22">
            <a:extLst>
              <a:ext uri="{FF2B5EF4-FFF2-40B4-BE49-F238E27FC236}">
                <a16:creationId xmlns:a16="http://schemas.microsoft.com/office/drawing/2014/main" id="{AE48096F-FDD5-1758-00B5-F2625EB16210}"/>
              </a:ext>
            </a:extLst>
          </p:cNvPr>
          <p:cNvGrpSpPr>
            <a:grpSpLocks/>
          </p:cNvGrpSpPr>
          <p:nvPr/>
        </p:nvGrpSpPr>
        <p:grpSpPr bwMode="auto">
          <a:xfrm>
            <a:off x="4343400" y="6477000"/>
            <a:ext cx="457200" cy="228600"/>
            <a:chOff x="2400" y="4032"/>
            <a:chExt cx="240" cy="144"/>
          </a:xfrm>
        </p:grpSpPr>
        <p:sp>
          <p:nvSpPr>
            <p:cNvPr id="248855" name="AutoShape 23">
              <a:hlinkClick r:id="" action="ppaction://hlinkshowjump?jump=lastslideviewed" highlightClick="1"/>
              <a:extLst>
                <a:ext uri="{FF2B5EF4-FFF2-40B4-BE49-F238E27FC236}">
                  <a16:creationId xmlns:a16="http://schemas.microsoft.com/office/drawing/2014/main" id="{9B863F0A-8A74-AA78-0C99-1C21C0C620D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8856" name="AutoShape 24">
              <a:hlinkClick r:id="" action="ppaction://hlinkshowjump?jump=lastslideviewed"/>
              <a:extLst>
                <a:ext uri="{FF2B5EF4-FFF2-40B4-BE49-F238E27FC236}">
                  <a16:creationId xmlns:a16="http://schemas.microsoft.com/office/drawing/2014/main" id="{8EEE5381-51FD-F362-2721-62B8F350438A}"/>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2199" name="Group 25">
            <a:extLst>
              <a:ext uri="{FF2B5EF4-FFF2-40B4-BE49-F238E27FC236}">
                <a16:creationId xmlns:a16="http://schemas.microsoft.com/office/drawing/2014/main" id="{1AC8E7B5-9E7C-7772-CFB5-6FB5EC3B8466}"/>
              </a:ext>
            </a:extLst>
          </p:cNvPr>
          <p:cNvGrpSpPr>
            <a:grpSpLocks/>
          </p:cNvGrpSpPr>
          <p:nvPr/>
        </p:nvGrpSpPr>
        <p:grpSpPr bwMode="auto">
          <a:xfrm>
            <a:off x="-76200" y="0"/>
            <a:ext cx="2362200" cy="641350"/>
            <a:chOff x="96" y="76"/>
            <a:chExt cx="1488" cy="404"/>
          </a:xfrm>
        </p:grpSpPr>
        <p:sp>
          <p:nvSpPr>
            <p:cNvPr id="392200" name="Text Box 26">
              <a:extLst>
                <a:ext uri="{FF2B5EF4-FFF2-40B4-BE49-F238E27FC236}">
                  <a16:creationId xmlns:a16="http://schemas.microsoft.com/office/drawing/2014/main" id="{FD65EC20-0A48-8F2E-E414-91A39AC0A06E}"/>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48859" name="Text Box 27">
              <a:extLst>
                <a:ext uri="{FF2B5EF4-FFF2-40B4-BE49-F238E27FC236}">
                  <a16:creationId xmlns:a16="http://schemas.microsoft.com/office/drawing/2014/main" id="{F2C43EFD-2CE7-1029-E80C-E9B57B968F35}"/>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3217" name="Picture 7">
            <a:extLst>
              <a:ext uri="{FF2B5EF4-FFF2-40B4-BE49-F238E27FC236}">
                <a16:creationId xmlns:a16="http://schemas.microsoft.com/office/drawing/2014/main" id="{4990320A-28D7-8A6E-8037-D87B4CEE0D5B}"/>
              </a:ext>
            </a:extLst>
          </p:cNvPr>
          <p:cNvPicPr>
            <a:picLocks noChangeAspect="1" noChangeArrowheads="1"/>
          </p:cNvPicPr>
          <p:nvPr/>
        </p:nvPicPr>
        <p:blipFill>
          <a:blip r:embed="rId2">
            <a:lum bright="50000" contrast="-7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49866" name="Rectangle 10">
            <a:extLst>
              <a:ext uri="{FF2B5EF4-FFF2-40B4-BE49-F238E27FC236}">
                <a16:creationId xmlns:a16="http://schemas.microsoft.com/office/drawing/2014/main" id="{73066FD8-70AE-892E-5C6A-A204BDC8D0F1}"/>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Hawthorn</a:t>
            </a:r>
            <a:br>
              <a:rPr lang="en-US" altLang="en-US"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Crataegus laevigata</a:t>
            </a:r>
            <a:r>
              <a:rPr lang="en-US" altLang="en-US" sz="1400" b="1" i="1">
                <a:solidFill>
                  <a:schemeClr val="accent2"/>
                </a:solidFill>
                <a:effectLst>
                  <a:outerShdw blurRad="38100" dist="38100" dir="2700000" algn="tl">
                    <a:srgbClr val="C0C0C0"/>
                  </a:outerShdw>
                </a:effectLst>
              </a:rPr>
              <a:t> </a:t>
            </a:r>
          </a:p>
        </p:txBody>
      </p:sp>
      <p:sp>
        <p:nvSpPr>
          <p:cNvPr id="249867" name="Text Box 11">
            <a:extLst>
              <a:ext uri="{FF2B5EF4-FFF2-40B4-BE49-F238E27FC236}">
                <a16:creationId xmlns:a16="http://schemas.microsoft.com/office/drawing/2014/main" id="{8659DCE7-BB67-1E0A-6116-04A03FAFDFC1}"/>
              </a:ext>
            </a:extLst>
          </p:cNvPr>
          <p:cNvSpPr txBox="1">
            <a:spLocks noChangeArrowheads="1"/>
          </p:cNvSpPr>
          <p:nvPr/>
        </p:nvSpPr>
        <p:spPr bwMode="auto">
          <a:xfrm>
            <a:off x="2133600" y="1143000"/>
            <a:ext cx="6705600" cy="378936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a:t>
            </a:r>
            <a:r>
              <a:rPr lang="en-US" altLang="en-US" i="1">
                <a:solidFill>
                  <a:schemeClr val="tx1"/>
                </a:solidFill>
                <a:latin typeface="Arial" panose="020B0604020202020204" pitchFamily="34" charset="0"/>
              </a:rPr>
              <a:t>Rosaceae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English Hawthorn, </a:t>
            </a:r>
            <a:r>
              <a:rPr lang="en-US" altLang="en-US">
                <a:solidFill>
                  <a:schemeClr val="tx1"/>
                </a:solidFill>
                <a:latin typeface="Arial" panose="020B0604020202020204" pitchFamily="34" charset="0"/>
              </a:rPr>
              <a:t>Haagdorn, </a:t>
            </a:r>
            <a:r>
              <a:rPr lang="en-US" altLang="en-US">
                <a:solidFill>
                  <a:schemeClr val="tx1"/>
                </a:solidFill>
                <a:latin typeface="Arial" panose="020B0604020202020204" pitchFamily="34" charset="0"/>
                <a:cs typeface="Times New Roman" panose="02020603050405020304" pitchFamily="18" charset="0"/>
              </a:rPr>
              <a:t>Haw, </a:t>
            </a:r>
            <a:r>
              <a:rPr lang="en-US" altLang="en-US">
                <a:solidFill>
                  <a:schemeClr val="tx1"/>
                </a:solidFill>
                <a:latin typeface="Arial" panose="020B0604020202020204" pitchFamily="34" charset="0"/>
              </a:rPr>
              <a:t>Hedgethorn, </a:t>
            </a:r>
            <a:r>
              <a:rPr lang="en-US" altLang="en-US">
                <a:solidFill>
                  <a:schemeClr val="tx1"/>
                </a:solidFill>
                <a:latin typeface="Arial" panose="020B0604020202020204" pitchFamily="34" charset="0"/>
                <a:cs typeface="Times New Roman" panose="02020603050405020304" pitchFamily="18" charset="0"/>
              </a:rPr>
              <a:t>May, Maybush, Weissdorn, Whitehorn</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The usable parts of Hawthorn are the fruit, the leaves and the flowers.  They are thought to contain the same active ingredients, but differ in quantities, with fruits having the highest amounts.  Thus their medicinal applications are similar.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preparations from this plant contain the following active ingredients:  Procyanidins (catechin and epichatechins), quercetin, rutin, hyperoside, vitexin and vitexin rhamnoside.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393220" name="Text Box 17">
            <a:extLst>
              <a:ext uri="{FF2B5EF4-FFF2-40B4-BE49-F238E27FC236}">
                <a16:creationId xmlns:a16="http://schemas.microsoft.com/office/drawing/2014/main" id="{57C80F0E-3C36-0468-2F41-EC1BA9C83F7C}"/>
              </a:ext>
            </a:extLst>
          </p:cNvPr>
          <p:cNvSpPr txBox="1">
            <a:spLocks noChangeArrowheads="1"/>
          </p:cNvSpPr>
          <p:nvPr/>
        </p:nvSpPr>
        <p:spPr bwMode="auto">
          <a:xfrm>
            <a:off x="7491413" y="6477000"/>
            <a:ext cx="16525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Hawthorn References</a:t>
            </a:r>
            <a:endParaRPr lang="en-US" altLang="en-US" sz="1200"/>
          </a:p>
        </p:txBody>
      </p:sp>
      <p:grpSp>
        <p:nvGrpSpPr>
          <p:cNvPr id="393221" name="Group 29">
            <a:extLst>
              <a:ext uri="{FF2B5EF4-FFF2-40B4-BE49-F238E27FC236}">
                <a16:creationId xmlns:a16="http://schemas.microsoft.com/office/drawing/2014/main" id="{987907D2-7842-AC06-40A9-728BDBAF83AE}"/>
              </a:ext>
            </a:extLst>
          </p:cNvPr>
          <p:cNvGrpSpPr>
            <a:grpSpLocks/>
          </p:cNvGrpSpPr>
          <p:nvPr/>
        </p:nvGrpSpPr>
        <p:grpSpPr bwMode="auto">
          <a:xfrm>
            <a:off x="4191000" y="6477000"/>
            <a:ext cx="1524000" cy="228600"/>
            <a:chOff x="2400" y="4080"/>
            <a:chExt cx="960" cy="144"/>
          </a:xfrm>
        </p:grpSpPr>
        <p:grpSp>
          <p:nvGrpSpPr>
            <p:cNvPr id="393222" name="Group 30">
              <a:extLst>
                <a:ext uri="{FF2B5EF4-FFF2-40B4-BE49-F238E27FC236}">
                  <a16:creationId xmlns:a16="http://schemas.microsoft.com/office/drawing/2014/main" id="{800D97F5-35E5-5493-40D0-884B56F20886}"/>
                </a:ext>
              </a:extLst>
            </p:cNvPr>
            <p:cNvGrpSpPr>
              <a:grpSpLocks/>
            </p:cNvGrpSpPr>
            <p:nvPr/>
          </p:nvGrpSpPr>
          <p:grpSpPr bwMode="auto">
            <a:xfrm>
              <a:off x="2400" y="4080"/>
              <a:ext cx="240" cy="144"/>
              <a:chOff x="2928" y="2688"/>
              <a:chExt cx="240" cy="144"/>
            </a:xfrm>
          </p:grpSpPr>
          <p:sp>
            <p:nvSpPr>
              <p:cNvPr id="393229" name="AutoShape 31">
                <a:hlinkClick r:id="" action="ppaction://hlinkshowjump?jump=previousslide" highlightClick="1"/>
                <a:extLst>
                  <a:ext uri="{FF2B5EF4-FFF2-40B4-BE49-F238E27FC236}">
                    <a16:creationId xmlns:a16="http://schemas.microsoft.com/office/drawing/2014/main" id="{7919866C-D61F-84B2-6AB0-C710BC367B34}"/>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49888" name="AutoShape 32">
                <a:hlinkClick r:id="rId6" action="ppaction://hlinksldjump"/>
                <a:extLst>
                  <a:ext uri="{FF2B5EF4-FFF2-40B4-BE49-F238E27FC236}">
                    <a16:creationId xmlns:a16="http://schemas.microsoft.com/office/drawing/2014/main" id="{0025330D-2260-D638-20D8-3DD22FCC49D4}"/>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3223" name="Group 33">
              <a:extLst>
                <a:ext uri="{FF2B5EF4-FFF2-40B4-BE49-F238E27FC236}">
                  <a16:creationId xmlns:a16="http://schemas.microsoft.com/office/drawing/2014/main" id="{A019ECE4-2D4F-FB6E-3390-05B025FAD537}"/>
                </a:ext>
              </a:extLst>
            </p:cNvPr>
            <p:cNvGrpSpPr>
              <a:grpSpLocks/>
            </p:cNvGrpSpPr>
            <p:nvPr/>
          </p:nvGrpSpPr>
          <p:grpSpPr bwMode="auto">
            <a:xfrm>
              <a:off x="3120" y="4080"/>
              <a:ext cx="240" cy="144"/>
              <a:chOff x="3552" y="2688"/>
              <a:chExt cx="240" cy="144"/>
            </a:xfrm>
          </p:grpSpPr>
          <p:sp>
            <p:nvSpPr>
              <p:cNvPr id="393227" name="AutoShape 34">
                <a:hlinkClick r:id="" action="ppaction://hlinkshowjump?jump=nextslide" highlightClick="1"/>
                <a:extLst>
                  <a:ext uri="{FF2B5EF4-FFF2-40B4-BE49-F238E27FC236}">
                    <a16:creationId xmlns:a16="http://schemas.microsoft.com/office/drawing/2014/main" id="{04496DF3-6F2F-317B-544D-1F9A251A6A3D}"/>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49891" name="AutoShape 35">
                <a:hlinkClick r:id="" action="ppaction://hlinkshowjump?jump=nextslide"/>
                <a:extLst>
                  <a:ext uri="{FF2B5EF4-FFF2-40B4-BE49-F238E27FC236}">
                    <a16:creationId xmlns:a16="http://schemas.microsoft.com/office/drawing/2014/main" id="{C27A668D-19EC-B6E8-B544-DF37F257706C}"/>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3224" name="Group 36">
              <a:extLst>
                <a:ext uri="{FF2B5EF4-FFF2-40B4-BE49-F238E27FC236}">
                  <a16:creationId xmlns:a16="http://schemas.microsoft.com/office/drawing/2014/main" id="{3C1D301F-FE28-23C1-F14E-DB08344E8461}"/>
                </a:ext>
              </a:extLst>
            </p:cNvPr>
            <p:cNvGrpSpPr>
              <a:grpSpLocks/>
            </p:cNvGrpSpPr>
            <p:nvPr/>
          </p:nvGrpSpPr>
          <p:grpSpPr bwMode="auto">
            <a:xfrm>
              <a:off x="2736" y="4080"/>
              <a:ext cx="288" cy="144"/>
              <a:chOff x="2400" y="4032"/>
              <a:chExt cx="240" cy="144"/>
            </a:xfrm>
          </p:grpSpPr>
          <p:sp>
            <p:nvSpPr>
              <p:cNvPr id="249893" name="AutoShape 37">
                <a:hlinkClick r:id="" action="ppaction://hlinkshowjump?jump=lastslideviewed" highlightClick="1"/>
                <a:extLst>
                  <a:ext uri="{FF2B5EF4-FFF2-40B4-BE49-F238E27FC236}">
                    <a16:creationId xmlns:a16="http://schemas.microsoft.com/office/drawing/2014/main" id="{FA1312EC-17E8-48F6-4D40-70AC2223407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49894" name="AutoShape 38">
                <a:hlinkClick r:id="" action="ppaction://hlinkshowjump?jump=lastslideviewed"/>
                <a:extLst>
                  <a:ext uri="{FF2B5EF4-FFF2-40B4-BE49-F238E27FC236}">
                    <a16:creationId xmlns:a16="http://schemas.microsoft.com/office/drawing/2014/main" id="{95CF12B7-5C0F-B03F-4A52-955A01726824}"/>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4241" name="Picture 14">
            <a:extLst>
              <a:ext uri="{FF2B5EF4-FFF2-40B4-BE49-F238E27FC236}">
                <a16:creationId xmlns:a16="http://schemas.microsoft.com/office/drawing/2014/main" id="{4879B8B0-C6E0-7856-1090-22F94E686416}"/>
              </a:ext>
            </a:extLst>
          </p:cNvPr>
          <p:cNvPicPr>
            <a:picLocks noChangeAspect="1" noChangeArrowheads="1"/>
          </p:cNvPicPr>
          <p:nvPr/>
        </p:nvPicPr>
        <p:blipFill>
          <a:blip r:embed="rId2">
            <a:lum bright="50000" contrast="-7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5398" name="Text Box 6">
            <a:extLst>
              <a:ext uri="{FF2B5EF4-FFF2-40B4-BE49-F238E27FC236}">
                <a16:creationId xmlns:a16="http://schemas.microsoft.com/office/drawing/2014/main" id="{2F321F34-EF87-9EA7-5286-CF40B6B3FB61}"/>
              </a:ext>
            </a:extLst>
          </p:cNvPr>
          <p:cNvSpPr txBox="1">
            <a:spLocks noChangeArrowheads="1"/>
          </p:cNvSpPr>
          <p:nvPr/>
        </p:nvSpPr>
        <p:spPr bwMode="auto">
          <a:xfrm>
            <a:off x="2133600" y="762000"/>
            <a:ext cx="6705600" cy="504190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It is not clear which of the above ingredients are responsible for the various cardiovascular effects attributed to Hawthorn.  These preparations increase coronary blood flow, increase the refractory period, and have a positive inotropic effect.  They are also said to change peripheral vascular resistance and decrease oxygen consumption.  The cardiac and vasodilatory effects may be due to increases in calcium permeability and increases in cAMP via cyclic nucleotide phosphodiesterase inhibition.</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Hawthorne is used by patients with chronic heart failure to improve cardiac performance and decrease the susceptibility to angina attacks.  Other purported effects include decreased uterine motility, reduction of blood lipids, antibacterial, spasmolytic and analgesic effects.  Several controlled clinical trials of various size have established some long term efficacy in NYHA classifications I and II heart failure.  It has been suggested that in patients on cardiotonic steroids, Hawthorn may permit a digitalis dose reduction while maintaining improved cardiac performance. </a:t>
            </a:r>
          </a:p>
        </p:txBody>
      </p:sp>
      <p:sp>
        <p:nvSpPr>
          <p:cNvPr id="315399" name="Text Box 7">
            <a:extLst>
              <a:ext uri="{FF2B5EF4-FFF2-40B4-BE49-F238E27FC236}">
                <a16:creationId xmlns:a16="http://schemas.microsoft.com/office/drawing/2014/main" id="{4B2300CA-F157-00B6-EF90-E64A5F449AD4}"/>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Hawthorn </a:t>
            </a:r>
          </a:p>
        </p:txBody>
      </p:sp>
      <p:grpSp>
        <p:nvGrpSpPr>
          <p:cNvPr id="394244" name="Group 26">
            <a:extLst>
              <a:ext uri="{FF2B5EF4-FFF2-40B4-BE49-F238E27FC236}">
                <a16:creationId xmlns:a16="http://schemas.microsoft.com/office/drawing/2014/main" id="{CBE26C93-362C-33AB-F2F1-66D5263FC81D}"/>
              </a:ext>
            </a:extLst>
          </p:cNvPr>
          <p:cNvGrpSpPr>
            <a:grpSpLocks/>
          </p:cNvGrpSpPr>
          <p:nvPr/>
        </p:nvGrpSpPr>
        <p:grpSpPr bwMode="auto">
          <a:xfrm>
            <a:off x="4191000" y="6477000"/>
            <a:ext cx="1524000" cy="228600"/>
            <a:chOff x="2400" y="4080"/>
            <a:chExt cx="960" cy="144"/>
          </a:xfrm>
        </p:grpSpPr>
        <p:grpSp>
          <p:nvGrpSpPr>
            <p:cNvPr id="394246" name="Group 27">
              <a:extLst>
                <a:ext uri="{FF2B5EF4-FFF2-40B4-BE49-F238E27FC236}">
                  <a16:creationId xmlns:a16="http://schemas.microsoft.com/office/drawing/2014/main" id="{47FCA5CC-9719-D4BE-CD7A-73E7F9601F89}"/>
                </a:ext>
              </a:extLst>
            </p:cNvPr>
            <p:cNvGrpSpPr>
              <a:grpSpLocks/>
            </p:cNvGrpSpPr>
            <p:nvPr/>
          </p:nvGrpSpPr>
          <p:grpSpPr bwMode="auto">
            <a:xfrm>
              <a:off x="2400" y="4080"/>
              <a:ext cx="240" cy="144"/>
              <a:chOff x="2928" y="2688"/>
              <a:chExt cx="240" cy="144"/>
            </a:xfrm>
          </p:grpSpPr>
          <p:sp>
            <p:nvSpPr>
              <p:cNvPr id="394253" name="AutoShape 28">
                <a:hlinkClick r:id="" action="ppaction://hlinkshowjump?jump=previousslide" highlightClick="1"/>
                <a:extLst>
                  <a:ext uri="{FF2B5EF4-FFF2-40B4-BE49-F238E27FC236}">
                    <a16:creationId xmlns:a16="http://schemas.microsoft.com/office/drawing/2014/main" id="{288ABC89-A87D-C5CD-8647-39E5EF4A8002}"/>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5421" name="AutoShape 29">
                <a:hlinkClick r:id="" action="ppaction://hlinkshowjump?jump=previousslide"/>
                <a:extLst>
                  <a:ext uri="{FF2B5EF4-FFF2-40B4-BE49-F238E27FC236}">
                    <a16:creationId xmlns:a16="http://schemas.microsoft.com/office/drawing/2014/main" id="{A13A2241-E6EB-90C4-AA6C-64FECEFF14B4}"/>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4247" name="Group 30">
              <a:extLst>
                <a:ext uri="{FF2B5EF4-FFF2-40B4-BE49-F238E27FC236}">
                  <a16:creationId xmlns:a16="http://schemas.microsoft.com/office/drawing/2014/main" id="{17C5FD72-16FD-CFCB-A53F-FF391528BF7D}"/>
                </a:ext>
              </a:extLst>
            </p:cNvPr>
            <p:cNvGrpSpPr>
              <a:grpSpLocks/>
            </p:cNvGrpSpPr>
            <p:nvPr/>
          </p:nvGrpSpPr>
          <p:grpSpPr bwMode="auto">
            <a:xfrm>
              <a:off x="3120" y="4080"/>
              <a:ext cx="240" cy="144"/>
              <a:chOff x="3552" y="2688"/>
              <a:chExt cx="240" cy="144"/>
            </a:xfrm>
          </p:grpSpPr>
          <p:sp>
            <p:nvSpPr>
              <p:cNvPr id="394251" name="AutoShape 31">
                <a:hlinkClick r:id="" action="ppaction://hlinkshowjump?jump=nextslide" highlightClick="1"/>
                <a:extLst>
                  <a:ext uri="{FF2B5EF4-FFF2-40B4-BE49-F238E27FC236}">
                    <a16:creationId xmlns:a16="http://schemas.microsoft.com/office/drawing/2014/main" id="{732CB110-7F86-D755-3152-4385D65CB773}"/>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5424" name="AutoShape 32">
                <a:hlinkClick r:id="" action="ppaction://hlinkshowjump?jump=nextslide"/>
                <a:extLst>
                  <a:ext uri="{FF2B5EF4-FFF2-40B4-BE49-F238E27FC236}">
                    <a16:creationId xmlns:a16="http://schemas.microsoft.com/office/drawing/2014/main" id="{35FD992F-632C-FC20-17B9-F9F986E22CD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4248" name="Group 33">
              <a:extLst>
                <a:ext uri="{FF2B5EF4-FFF2-40B4-BE49-F238E27FC236}">
                  <a16:creationId xmlns:a16="http://schemas.microsoft.com/office/drawing/2014/main" id="{60F4FE35-6196-4A9D-5FA0-AEE07DF53018}"/>
                </a:ext>
              </a:extLst>
            </p:cNvPr>
            <p:cNvGrpSpPr>
              <a:grpSpLocks/>
            </p:cNvGrpSpPr>
            <p:nvPr/>
          </p:nvGrpSpPr>
          <p:grpSpPr bwMode="auto">
            <a:xfrm>
              <a:off x="2736" y="4080"/>
              <a:ext cx="288" cy="144"/>
              <a:chOff x="2400" y="4032"/>
              <a:chExt cx="240" cy="144"/>
            </a:xfrm>
          </p:grpSpPr>
          <p:sp>
            <p:nvSpPr>
              <p:cNvPr id="315426" name="AutoShape 34">
                <a:hlinkClick r:id="" action="ppaction://hlinkshowjump?jump=lastslideviewed" highlightClick="1"/>
                <a:extLst>
                  <a:ext uri="{FF2B5EF4-FFF2-40B4-BE49-F238E27FC236}">
                    <a16:creationId xmlns:a16="http://schemas.microsoft.com/office/drawing/2014/main" id="{8671871E-61FE-E2D4-F128-E3FCD6EF78E1}"/>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5427" name="AutoShape 35">
                <a:hlinkClick r:id="" action="ppaction://hlinkshowjump?jump=lastslideviewed"/>
                <a:extLst>
                  <a:ext uri="{FF2B5EF4-FFF2-40B4-BE49-F238E27FC236}">
                    <a16:creationId xmlns:a16="http://schemas.microsoft.com/office/drawing/2014/main" id="{0384A7BB-B1C5-F607-D0DD-7AAAA6AD2505}"/>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94245" name="Text Box 37">
            <a:extLst>
              <a:ext uri="{FF2B5EF4-FFF2-40B4-BE49-F238E27FC236}">
                <a16:creationId xmlns:a16="http://schemas.microsoft.com/office/drawing/2014/main" id="{FB1836ED-E332-2804-F473-0F4BFAD095BC}"/>
              </a:ext>
            </a:extLst>
          </p:cNvPr>
          <p:cNvSpPr txBox="1">
            <a:spLocks noChangeArrowheads="1"/>
          </p:cNvSpPr>
          <p:nvPr/>
        </p:nvSpPr>
        <p:spPr bwMode="auto">
          <a:xfrm>
            <a:off x="7491413" y="6477000"/>
            <a:ext cx="16525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Hawthorn References</a:t>
            </a:r>
            <a:endParaRPr lang="en-US" altLang="en-US" sz="1200"/>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5265" name="Picture 14">
            <a:extLst>
              <a:ext uri="{FF2B5EF4-FFF2-40B4-BE49-F238E27FC236}">
                <a16:creationId xmlns:a16="http://schemas.microsoft.com/office/drawing/2014/main" id="{D4C56AFD-D092-E124-632B-398FEFB2D344}"/>
              </a:ext>
            </a:extLst>
          </p:cNvPr>
          <p:cNvPicPr>
            <a:picLocks noChangeAspect="1" noChangeArrowheads="1"/>
          </p:cNvPicPr>
          <p:nvPr/>
        </p:nvPicPr>
        <p:blipFill>
          <a:blip r:embed="rId2">
            <a:lum bright="50000" contrast="-7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6421" name="Text Box 5">
            <a:extLst>
              <a:ext uri="{FF2B5EF4-FFF2-40B4-BE49-F238E27FC236}">
                <a16:creationId xmlns:a16="http://schemas.microsoft.com/office/drawing/2014/main" id="{93DA7537-A897-45D4-C218-65DB6065B633}"/>
              </a:ext>
            </a:extLst>
          </p:cNvPr>
          <p:cNvSpPr txBox="1">
            <a:spLocks noChangeArrowheads="1"/>
          </p:cNvSpPr>
          <p:nvPr/>
        </p:nvSpPr>
        <p:spPr bwMode="auto">
          <a:xfrm>
            <a:off x="2133600" y="762000"/>
            <a:ext cx="7010400" cy="4048125"/>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Hawthorn appears to be relatively non-toxic with an estimated LD</a:t>
            </a:r>
            <a:r>
              <a:rPr lang="en-US" altLang="en-US" baseline="-30000">
                <a:solidFill>
                  <a:schemeClr val="tx1"/>
                </a:solidFill>
                <a:latin typeface="Arial" panose="020B0604020202020204" pitchFamily="34" charset="0"/>
                <a:cs typeface="Times New Roman" panose="02020603050405020304" pitchFamily="18" charset="0"/>
              </a:rPr>
              <a:t>50</a:t>
            </a:r>
            <a:r>
              <a:rPr lang="en-US" altLang="en-US">
                <a:solidFill>
                  <a:schemeClr val="tx1"/>
                </a:solidFill>
                <a:latin typeface="Arial" panose="020B0604020202020204" pitchFamily="34" charset="0"/>
                <a:cs typeface="Times New Roman" panose="02020603050405020304" pitchFamily="18" charset="0"/>
              </a:rPr>
              <a:t> of 4 g/kg.  At 100 times the human recommended dose, target organ toxicity and standard mutagenic tests were negative.  Caution should be exercised by patients on concomitant conventional drug therapy for cardiovascular conditions.  Potential interference exists with vasodilators, heart failure, hypertension, angina, and arrhythmia treatments.  Moreover, there are potential interactions with cardiac glycoside-containing herbs and other cardio-active herbs.  Although relatively safe by itself, self-medication of cardiovascular conditions with this or any other cardioactive preparation should be discouraged.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usual oral dose of dried fruit powder is 300 to 1,000 mg three times daily.  It is also available as a tea, alcoholic liquid fruit extracts, tinctures, syrups and solid fruit extracts. </a:t>
            </a:r>
          </a:p>
        </p:txBody>
      </p:sp>
      <p:sp>
        <p:nvSpPr>
          <p:cNvPr id="316423" name="Text Box 7">
            <a:extLst>
              <a:ext uri="{FF2B5EF4-FFF2-40B4-BE49-F238E27FC236}">
                <a16:creationId xmlns:a16="http://schemas.microsoft.com/office/drawing/2014/main" id="{0053B27B-CDB6-4E16-40D0-DCC0A5EFB42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Hawthorn </a:t>
            </a:r>
          </a:p>
        </p:txBody>
      </p:sp>
      <p:grpSp>
        <p:nvGrpSpPr>
          <p:cNvPr id="395268" name="Group 26">
            <a:extLst>
              <a:ext uri="{FF2B5EF4-FFF2-40B4-BE49-F238E27FC236}">
                <a16:creationId xmlns:a16="http://schemas.microsoft.com/office/drawing/2014/main" id="{A868B9A4-A022-56FF-E6B9-E5068918938D}"/>
              </a:ext>
            </a:extLst>
          </p:cNvPr>
          <p:cNvGrpSpPr>
            <a:grpSpLocks/>
          </p:cNvGrpSpPr>
          <p:nvPr/>
        </p:nvGrpSpPr>
        <p:grpSpPr bwMode="auto">
          <a:xfrm>
            <a:off x="4191000" y="6477000"/>
            <a:ext cx="1524000" cy="228600"/>
            <a:chOff x="2400" y="4080"/>
            <a:chExt cx="960" cy="144"/>
          </a:xfrm>
        </p:grpSpPr>
        <p:grpSp>
          <p:nvGrpSpPr>
            <p:cNvPr id="395270" name="Group 27">
              <a:extLst>
                <a:ext uri="{FF2B5EF4-FFF2-40B4-BE49-F238E27FC236}">
                  <a16:creationId xmlns:a16="http://schemas.microsoft.com/office/drawing/2014/main" id="{F93D9584-BB12-FD73-9EFF-07E05B2907BE}"/>
                </a:ext>
              </a:extLst>
            </p:cNvPr>
            <p:cNvGrpSpPr>
              <a:grpSpLocks/>
            </p:cNvGrpSpPr>
            <p:nvPr/>
          </p:nvGrpSpPr>
          <p:grpSpPr bwMode="auto">
            <a:xfrm>
              <a:off x="2400" y="4080"/>
              <a:ext cx="240" cy="144"/>
              <a:chOff x="2928" y="2688"/>
              <a:chExt cx="240" cy="144"/>
            </a:xfrm>
          </p:grpSpPr>
          <p:sp>
            <p:nvSpPr>
              <p:cNvPr id="395277" name="AutoShape 28">
                <a:hlinkClick r:id="" action="ppaction://hlinkshowjump?jump=previousslide" highlightClick="1"/>
                <a:extLst>
                  <a:ext uri="{FF2B5EF4-FFF2-40B4-BE49-F238E27FC236}">
                    <a16:creationId xmlns:a16="http://schemas.microsoft.com/office/drawing/2014/main" id="{5D9E3CB5-214F-CAAD-EFE8-E94E948798CA}"/>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6445" name="AutoShape 29">
                <a:hlinkClick r:id="" action="ppaction://hlinkshowjump?jump=previousslide"/>
                <a:extLst>
                  <a:ext uri="{FF2B5EF4-FFF2-40B4-BE49-F238E27FC236}">
                    <a16:creationId xmlns:a16="http://schemas.microsoft.com/office/drawing/2014/main" id="{162E93B8-6D92-705C-3BC0-C23DF94A0875}"/>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5271" name="Group 30">
              <a:extLst>
                <a:ext uri="{FF2B5EF4-FFF2-40B4-BE49-F238E27FC236}">
                  <a16:creationId xmlns:a16="http://schemas.microsoft.com/office/drawing/2014/main" id="{7EA3E066-6499-CE31-386D-6D3A8E97E36F}"/>
                </a:ext>
              </a:extLst>
            </p:cNvPr>
            <p:cNvGrpSpPr>
              <a:grpSpLocks/>
            </p:cNvGrpSpPr>
            <p:nvPr/>
          </p:nvGrpSpPr>
          <p:grpSpPr bwMode="auto">
            <a:xfrm>
              <a:off x="3120" y="4080"/>
              <a:ext cx="240" cy="144"/>
              <a:chOff x="3552" y="2688"/>
              <a:chExt cx="240" cy="144"/>
            </a:xfrm>
          </p:grpSpPr>
          <p:sp>
            <p:nvSpPr>
              <p:cNvPr id="395275" name="AutoShape 31">
                <a:hlinkClick r:id="" action="ppaction://hlinkshowjump?jump=nextslide" highlightClick="1"/>
                <a:extLst>
                  <a:ext uri="{FF2B5EF4-FFF2-40B4-BE49-F238E27FC236}">
                    <a16:creationId xmlns:a16="http://schemas.microsoft.com/office/drawing/2014/main" id="{52DB9695-82CF-1641-8ADE-EA5272AF9FE9}"/>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6448" name="AutoShape 32">
                <a:hlinkClick r:id="rId3" action="ppaction://hlinksldjump"/>
                <a:extLst>
                  <a:ext uri="{FF2B5EF4-FFF2-40B4-BE49-F238E27FC236}">
                    <a16:creationId xmlns:a16="http://schemas.microsoft.com/office/drawing/2014/main" id="{C4C91A16-91AF-EE8C-B824-57BDA53F7BD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5272" name="Group 33">
              <a:extLst>
                <a:ext uri="{FF2B5EF4-FFF2-40B4-BE49-F238E27FC236}">
                  <a16:creationId xmlns:a16="http://schemas.microsoft.com/office/drawing/2014/main" id="{FB7C00D0-F4AD-7105-42C8-650139E412EB}"/>
                </a:ext>
              </a:extLst>
            </p:cNvPr>
            <p:cNvGrpSpPr>
              <a:grpSpLocks/>
            </p:cNvGrpSpPr>
            <p:nvPr/>
          </p:nvGrpSpPr>
          <p:grpSpPr bwMode="auto">
            <a:xfrm>
              <a:off x="2736" y="4080"/>
              <a:ext cx="288" cy="144"/>
              <a:chOff x="2400" y="4032"/>
              <a:chExt cx="240" cy="144"/>
            </a:xfrm>
          </p:grpSpPr>
          <p:sp>
            <p:nvSpPr>
              <p:cNvPr id="316450" name="AutoShape 34">
                <a:hlinkClick r:id="" action="ppaction://hlinkshowjump?jump=lastslideviewed" highlightClick="1"/>
                <a:extLst>
                  <a:ext uri="{FF2B5EF4-FFF2-40B4-BE49-F238E27FC236}">
                    <a16:creationId xmlns:a16="http://schemas.microsoft.com/office/drawing/2014/main" id="{0FC7FFAB-6E2F-B18E-4A82-B0276ED0B7E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6451" name="AutoShape 35">
                <a:hlinkClick r:id="" action="ppaction://hlinkshowjump?jump=lastslideviewed"/>
                <a:extLst>
                  <a:ext uri="{FF2B5EF4-FFF2-40B4-BE49-F238E27FC236}">
                    <a16:creationId xmlns:a16="http://schemas.microsoft.com/office/drawing/2014/main" id="{EB8C3A32-78AA-91BF-B25C-ACA509F4FA71}"/>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395269" name="Text Box 36">
            <a:extLst>
              <a:ext uri="{FF2B5EF4-FFF2-40B4-BE49-F238E27FC236}">
                <a16:creationId xmlns:a16="http://schemas.microsoft.com/office/drawing/2014/main" id="{F6727B3B-A3DC-70AA-BCA4-FC09624A5489}"/>
              </a:ext>
            </a:extLst>
          </p:cNvPr>
          <p:cNvSpPr txBox="1">
            <a:spLocks noChangeArrowheads="1"/>
          </p:cNvSpPr>
          <p:nvPr/>
        </p:nvSpPr>
        <p:spPr bwMode="auto">
          <a:xfrm>
            <a:off x="7491413" y="6477000"/>
            <a:ext cx="16525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Hawthorn References</a:t>
            </a:r>
            <a:endParaRPr lang="en-US" altLang="en-US" sz="1200"/>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a:extLst>
              <a:ext uri="{FF2B5EF4-FFF2-40B4-BE49-F238E27FC236}">
                <a16:creationId xmlns:a16="http://schemas.microsoft.com/office/drawing/2014/main" id="{31F50053-06F7-272C-895E-1A47CB862ED8}"/>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96290" name="Picture 26">
            <a:extLst>
              <a:ext uri="{FF2B5EF4-FFF2-40B4-BE49-F238E27FC236}">
                <a16:creationId xmlns:a16="http://schemas.microsoft.com/office/drawing/2014/main" id="{1A980E64-0E27-1D7F-E014-82EC73A86967}"/>
              </a:ext>
            </a:extLst>
          </p:cNvPr>
          <p:cNvPicPr>
            <a:picLocks noChangeAspect="1" noChangeArrowheads="1"/>
          </p:cNvPicPr>
          <p:nvPr/>
        </p:nvPicPr>
        <p:blipFill>
          <a:blip r:embed="rId2">
            <a:lum bright="50000" contrast="-70000"/>
            <a:extLst>
              <a:ext uri="{28A0092B-C50C-407E-A947-70E740481C1C}">
                <a14:useLocalDpi xmlns:a14="http://schemas.microsoft.com/office/drawing/2010/main" val="0"/>
              </a:ext>
            </a:extLst>
          </a:blip>
          <a:srcRect/>
          <a:stretch>
            <a:fillRect/>
          </a:stretch>
        </p:blipFill>
        <p:spPr bwMode="auto">
          <a:xfrm>
            <a:off x="304800" y="0"/>
            <a:ext cx="88392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396291" name="Picture 7">
            <a:extLst>
              <a:ext uri="{FF2B5EF4-FFF2-40B4-BE49-F238E27FC236}">
                <a16:creationId xmlns:a16="http://schemas.microsoft.com/office/drawing/2014/main" id="{4D5F73BB-73B7-A326-B71D-C7FD26C2FC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819400"/>
            <a:ext cx="37338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6292" name="Picture 8">
            <a:extLst>
              <a:ext uri="{FF2B5EF4-FFF2-40B4-BE49-F238E27FC236}">
                <a16:creationId xmlns:a16="http://schemas.microsoft.com/office/drawing/2014/main" id="{2415BC11-75C1-6F0C-B7DA-5D25424A23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04800"/>
            <a:ext cx="1779588"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6293" name="Picture 11">
            <a:extLst>
              <a:ext uri="{FF2B5EF4-FFF2-40B4-BE49-F238E27FC236}">
                <a16:creationId xmlns:a16="http://schemas.microsoft.com/office/drawing/2014/main" id="{D363133C-99F3-67E6-B5B6-94CE21626B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2514600"/>
            <a:ext cx="3784600" cy="380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6294" name="Picture 13">
            <a:extLst>
              <a:ext uri="{FF2B5EF4-FFF2-40B4-BE49-F238E27FC236}">
                <a16:creationId xmlns:a16="http://schemas.microsoft.com/office/drawing/2014/main" id="{DEDB4871-1CEB-96AC-58DB-7A32BC78E1D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152400"/>
            <a:ext cx="217011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6295" name="Picture 14">
            <a:extLst>
              <a:ext uri="{FF2B5EF4-FFF2-40B4-BE49-F238E27FC236}">
                <a16:creationId xmlns:a16="http://schemas.microsoft.com/office/drawing/2014/main" id="{F0A95911-37D5-CF21-8A9A-8341BC73FB3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685800"/>
            <a:ext cx="19446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0896" name="Text Box 16">
            <a:extLst>
              <a:ext uri="{FF2B5EF4-FFF2-40B4-BE49-F238E27FC236}">
                <a16:creationId xmlns:a16="http://schemas.microsoft.com/office/drawing/2014/main" id="{181FF4B3-AECF-0107-E9BB-0125E90A4AE5}"/>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Hawthorn </a:t>
            </a:r>
          </a:p>
        </p:txBody>
      </p:sp>
      <p:grpSp>
        <p:nvGrpSpPr>
          <p:cNvPr id="396297" name="Group 30">
            <a:extLst>
              <a:ext uri="{FF2B5EF4-FFF2-40B4-BE49-F238E27FC236}">
                <a16:creationId xmlns:a16="http://schemas.microsoft.com/office/drawing/2014/main" id="{FFAC1E0D-0C01-3B26-D889-C1427D5C91D8}"/>
              </a:ext>
            </a:extLst>
          </p:cNvPr>
          <p:cNvGrpSpPr>
            <a:grpSpLocks/>
          </p:cNvGrpSpPr>
          <p:nvPr/>
        </p:nvGrpSpPr>
        <p:grpSpPr bwMode="auto">
          <a:xfrm>
            <a:off x="4343400" y="6477000"/>
            <a:ext cx="457200" cy="228600"/>
            <a:chOff x="2400" y="4032"/>
            <a:chExt cx="240" cy="144"/>
          </a:xfrm>
        </p:grpSpPr>
        <p:sp>
          <p:nvSpPr>
            <p:cNvPr id="250911" name="AutoShape 31">
              <a:hlinkClick r:id="" action="ppaction://hlinkshowjump?jump=lastslideviewed" highlightClick="1"/>
              <a:extLst>
                <a:ext uri="{FF2B5EF4-FFF2-40B4-BE49-F238E27FC236}">
                  <a16:creationId xmlns:a16="http://schemas.microsoft.com/office/drawing/2014/main" id="{558731E1-1ABB-E55D-B723-DA42B071C15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50912" name="AutoShape 32">
              <a:hlinkClick r:id="" action="ppaction://hlinkshowjump?jump=lastslideviewed"/>
              <a:extLst>
                <a:ext uri="{FF2B5EF4-FFF2-40B4-BE49-F238E27FC236}">
                  <a16:creationId xmlns:a16="http://schemas.microsoft.com/office/drawing/2014/main" id="{5E5813DD-CACF-54EF-00D0-ECBE9210D7C9}"/>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6298" name="Group 33">
            <a:extLst>
              <a:ext uri="{FF2B5EF4-FFF2-40B4-BE49-F238E27FC236}">
                <a16:creationId xmlns:a16="http://schemas.microsoft.com/office/drawing/2014/main" id="{177D21E4-F66D-4BC1-BFD1-86508976CB9E}"/>
              </a:ext>
            </a:extLst>
          </p:cNvPr>
          <p:cNvGrpSpPr>
            <a:grpSpLocks/>
          </p:cNvGrpSpPr>
          <p:nvPr/>
        </p:nvGrpSpPr>
        <p:grpSpPr bwMode="auto">
          <a:xfrm>
            <a:off x="-76200" y="0"/>
            <a:ext cx="2362200" cy="641350"/>
            <a:chOff x="96" y="76"/>
            <a:chExt cx="1488" cy="404"/>
          </a:xfrm>
        </p:grpSpPr>
        <p:sp>
          <p:nvSpPr>
            <p:cNvPr id="396299" name="Text Box 34">
              <a:extLst>
                <a:ext uri="{FF2B5EF4-FFF2-40B4-BE49-F238E27FC236}">
                  <a16:creationId xmlns:a16="http://schemas.microsoft.com/office/drawing/2014/main" id="{6E594AB9-8B4D-D9DC-CE2A-2AB01A8078F6}"/>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50915" name="Text Box 35">
              <a:extLst>
                <a:ext uri="{FF2B5EF4-FFF2-40B4-BE49-F238E27FC236}">
                  <a16:creationId xmlns:a16="http://schemas.microsoft.com/office/drawing/2014/main" id="{4E9BCEAC-3883-1B0B-AC95-1C3D7F6F3F4E}"/>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a:extLst>
              <a:ext uri="{FF2B5EF4-FFF2-40B4-BE49-F238E27FC236}">
                <a16:creationId xmlns:a16="http://schemas.microsoft.com/office/drawing/2014/main" id="{ECDF8E39-7E41-ABB8-58DC-17F05226BA43}"/>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97314" name="Picture 37">
            <a:extLst>
              <a:ext uri="{FF2B5EF4-FFF2-40B4-BE49-F238E27FC236}">
                <a16:creationId xmlns:a16="http://schemas.microsoft.com/office/drawing/2014/main" id="{B0DC0C7F-D32E-9BCD-4806-1E2D069B695D}"/>
              </a:ext>
            </a:extLst>
          </p:cNvPr>
          <p:cNvPicPr>
            <a:picLocks noChangeAspect="1" noChangeArrowheads="1"/>
          </p:cNvPicPr>
          <p:nvPr/>
        </p:nvPicPr>
        <p:blipFill>
          <a:blip r:embed="rId2">
            <a:lum bright="50000" contrast="-70000"/>
            <a:extLst>
              <a:ext uri="{28A0092B-C50C-407E-A947-70E740481C1C}">
                <a14:useLocalDpi xmlns:a14="http://schemas.microsoft.com/office/drawing/2010/main" val="0"/>
              </a:ext>
            </a:extLst>
          </a:blip>
          <a:srcRect/>
          <a:stretch>
            <a:fillRect/>
          </a:stretch>
        </p:blipFill>
        <p:spPr bwMode="auto">
          <a:xfrm>
            <a:off x="304800" y="0"/>
            <a:ext cx="88392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97315" name="Text Box 6">
            <a:extLst>
              <a:ext uri="{FF2B5EF4-FFF2-40B4-BE49-F238E27FC236}">
                <a16:creationId xmlns:a16="http://schemas.microsoft.com/office/drawing/2014/main" id="{DC37A5C1-AE8F-61D5-9C5D-089CA5E61AE5}"/>
              </a:ext>
            </a:extLst>
          </p:cNvPr>
          <p:cNvSpPr txBox="1">
            <a:spLocks noChangeArrowheads="1"/>
          </p:cNvSpPr>
          <p:nvPr/>
        </p:nvSpPr>
        <p:spPr bwMode="auto">
          <a:xfrm>
            <a:off x="0" y="639763"/>
            <a:ext cx="54864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Flavonoids</a:t>
            </a:r>
          </a:p>
        </p:txBody>
      </p:sp>
      <p:sp>
        <p:nvSpPr>
          <p:cNvPr id="397316" name="Text Box 7">
            <a:extLst>
              <a:ext uri="{FF2B5EF4-FFF2-40B4-BE49-F238E27FC236}">
                <a16:creationId xmlns:a16="http://schemas.microsoft.com/office/drawing/2014/main" id="{6AC29E90-0FCC-1C11-A7B0-0F1CD5CAA98A}"/>
              </a:ext>
            </a:extLst>
          </p:cNvPr>
          <p:cNvSpPr txBox="1">
            <a:spLocks noChangeArrowheads="1"/>
          </p:cNvSpPr>
          <p:nvPr/>
        </p:nvSpPr>
        <p:spPr bwMode="auto">
          <a:xfrm>
            <a:off x="152400" y="1600200"/>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Quercetin</a:t>
            </a:r>
          </a:p>
        </p:txBody>
      </p:sp>
      <p:sp>
        <p:nvSpPr>
          <p:cNvPr id="397317" name="Text Box 10">
            <a:extLst>
              <a:ext uri="{FF2B5EF4-FFF2-40B4-BE49-F238E27FC236}">
                <a16:creationId xmlns:a16="http://schemas.microsoft.com/office/drawing/2014/main" id="{78EEEE1A-4606-CB4F-85AD-97E01133C947}"/>
              </a:ext>
            </a:extLst>
          </p:cNvPr>
          <p:cNvSpPr txBox="1">
            <a:spLocks noChangeArrowheads="1"/>
          </p:cNvSpPr>
          <p:nvPr/>
        </p:nvSpPr>
        <p:spPr bwMode="auto">
          <a:xfrm>
            <a:off x="2743200" y="1371600"/>
            <a:ext cx="2743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Rutin</a:t>
            </a:r>
          </a:p>
          <a:p>
            <a:pPr algn="ctr" eaLnBrk="1" hangingPunct="1">
              <a:spcBef>
                <a:spcPct val="0"/>
              </a:spcBef>
              <a:buFontTx/>
              <a:buNone/>
            </a:pPr>
            <a:r>
              <a:rPr lang="en-US" altLang="en-US" sz="1600"/>
              <a:t>(quercetin-3-rutinoside)</a:t>
            </a:r>
          </a:p>
        </p:txBody>
      </p:sp>
      <p:sp>
        <p:nvSpPr>
          <p:cNvPr id="397318" name="Text Box 12">
            <a:extLst>
              <a:ext uri="{FF2B5EF4-FFF2-40B4-BE49-F238E27FC236}">
                <a16:creationId xmlns:a16="http://schemas.microsoft.com/office/drawing/2014/main" id="{99FBD7F2-2DF4-0347-C4CE-351CD465F0E5}"/>
              </a:ext>
            </a:extLst>
          </p:cNvPr>
          <p:cNvSpPr txBox="1">
            <a:spLocks noChangeArrowheads="1"/>
          </p:cNvSpPr>
          <p:nvPr/>
        </p:nvSpPr>
        <p:spPr bwMode="auto">
          <a:xfrm>
            <a:off x="76200" y="3810000"/>
            <a:ext cx="2743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Hyperoside</a:t>
            </a:r>
          </a:p>
          <a:p>
            <a:pPr algn="ctr" eaLnBrk="1" hangingPunct="1">
              <a:spcBef>
                <a:spcPct val="0"/>
              </a:spcBef>
              <a:buFontTx/>
              <a:buNone/>
            </a:pPr>
            <a:r>
              <a:rPr lang="en-US" altLang="en-US" sz="1600"/>
              <a:t>(quercetin-3-galactoside)</a:t>
            </a:r>
          </a:p>
        </p:txBody>
      </p:sp>
      <p:pic>
        <p:nvPicPr>
          <p:cNvPr id="397319" name="Picture 13">
            <a:extLst>
              <a:ext uri="{FF2B5EF4-FFF2-40B4-BE49-F238E27FC236}">
                <a16:creationId xmlns:a16="http://schemas.microsoft.com/office/drawing/2014/main" id="{2300C943-4815-3BDD-D584-ED2488B48EEA}"/>
              </a:ext>
            </a:extLst>
          </p:cNvPr>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2971800" y="2057400"/>
            <a:ext cx="2228850" cy="1298575"/>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7320" name="Text Box 17">
            <a:extLst>
              <a:ext uri="{FF2B5EF4-FFF2-40B4-BE49-F238E27FC236}">
                <a16:creationId xmlns:a16="http://schemas.microsoft.com/office/drawing/2014/main" id="{2A4F8516-D7D5-4B48-A786-28825305E06C}"/>
              </a:ext>
            </a:extLst>
          </p:cNvPr>
          <p:cNvSpPr txBox="1">
            <a:spLocks noChangeArrowheads="1"/>
          </p:cNvSpPr>
          <p:nvPr/>
        </p:nvSpPr>
        <p:spPr bwMode="auto">
          <a:xfrm>
            <a:off x="2743200" y="3810000"/>
            <a:ext cx="2743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Vitexin</a:t>
            </a:r>
          </a:p>
          <a:p>
            <a:pPr algn="ctr" eaLnBrk="1" hangingPunct="1">
              <a:spcBef>
                <a:spcPct val="0"/>
              </a:spcBef>
              <a:buFontTx/>
              <a:buNone/>
            </a:pPr>
            <a:r>
              <a:rPr lang="en-US" altLang="en-US" sz="1600"/>
              <a:t>(apigenin-7-glucoside)</a:t>
            </a:r>
          </a:p>
        </p:txBody>
      </p:sp>
      <p:pic>
        <p:nvPicPr>
          <p:cNvPr id="397321" name="Picture 18">
            <a:extLst>
              <a:ext uri="{FF2B5EF4-FFF2-40B4-BE49-F238E27FC236}">
                <a16:creationId xmlns:a16="http://schemas.microsoft.com/office/drawing/2014/main" id="{D3981D3C-5A15-4E5C-5A81-4393F228EAB8}"/>
              </a:ext>
            </a:extLst>
          </p:cNvPr>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3048000" y="4572000"/>
            <a:ext cx="2209800" cy="1309688"/>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7322" name="Text Box 20">
            <a:extLst>
              <a:ext uri="{FF2B5EF4-FFF2-40B4-BE49-F238E27FC236}">
                <a16:creationId xmlns:a16="http://schemas.microsoft.com/office/drawing/2014/main" id="{49B8E8A9-9EFC-6DFC-A27B-8F21F6D4D455}"/>
              </a:ext>
            </a:extLst>
          </p:cNvPr>
          <p:cNvSpPr txBox="1">
            <a:spLocks noChangeArrowheads="1"/>
          </p:cNvSpPr>
          <p:nvPr/>
        </p:nvSpPr>
        <p:spPr bwMode="auto">
          <a:xfrm>
            <a:off x="5715000" y="1431925"/>
            <a:ext cx="3124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Catechin</a:t>
            </a:r>
          </a:p>
        </p:txBody>
      </p:sp>
      <p:pic>
        <p:nvPicPr>
          <p:cNvPr id="397323" name="Picture 21">
            <a:extLst>
              <a:ext uri="{FF2B5EF4-FFF2-40B4-BE49-F238E27FC236}">
                <a16:creationId xmlns:a16="http://schemas.microsoft.com/office/drawing/2014/main" id="{737BBD93-6E39-4EF6-9EEF-9EDD1F54B9D6}"/>
              </a:ext>
            </a:extLst>
          </p:cNvPr>
          <p:cNvPicPr>
            <a:picLocks noChangeAspect="1" noChangeArrowheads="1"/>
          </p:cNvPicPr>
          <p:nvPr/>
        </p:nvPicPr>
        <p:blipFill>
          <a:blip r:embed="rId5">
            <a:lum bright="-100000"/>
            <a:extLst>
              <a:ext uri="{28A0092B-C50C-407E-A947-70E740481C1C}">
                <a14:useLocalDpi xmlns:a14="http://schemas.microsoft.com/office/drawing/2010/main" val="0"/>
              </a:ext>
            </a:extLst>
          </a:blip>
          <a:srcRect/>
          <a:stretch>
            <a:fillRect/>
          </a:stretch>
        </p:blipFill>
        <p:spPr bwMode="auto">
          <a:xfrm>
            <a:off x="5715000" y="3657600"/>
            <a:ext cx="3200400" cy="1858963"/>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1927" name="AutoShape 23">
            <a:extLst>
              <a:ext uri="{FF2B5EF4-FFF2-40B4-BE49-F238E27FC236}">
                <a16:creationId xmlns:a16="http://schemas.microsoft.com/office/drawing/2014/main" id="{5177636A-1FBB-D3D1-2CBF-795198E397C2}"/>
              </a:ext>
            </a:extLst>
          </p:cNvPr>
          <p:cNvSpPr>
            <a:spLocks/>
          </p:cNvSpPr>
          <p:nvPr/>
        </p:nvSpPr>
        <p:spPr bwMode="auto">
          <a:xfrm rot="5400000">
            <a:off x="6915150" y="1466850"/>
            <a:ext cx="571500" cy="3429000"/>
          </a:xfrm>
          <a:prstGeom prst="rightBrace">
            <a:avLst>
              <a:gd name="adj1" fmla="val 50000"/>
              <a:gd name="adj2" fmla="val 46898"/>
            </a:avLst>
          </a:prstGeom>
          <a:noFill/>
          <a:ln w="25400">
            <a:solidFill>
              <a:schemeClr val="tx1"/>
            </a:solidFill>
            <a:round/>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97325" name="Text Box 24">
            <a:extLst>
              <a:ext uri="{FF2B5EF4-FFF2-40B4-BE49-F238E27FC236}">
                <a16:creationId xmlns:a16="http://schemas.microsoft.com/office/drawing/2014/main" id="{A9578982-BDD8-0105-EDD2-BE352B20A7A0}"/>
              </a:ext>
            </a:extLst>
          </p:cNvPr>
          <p:cNvSpPr txBox="1">
            <a:spLocks noChangeArrowheads="1"/>
          </p:cNvSpPr>
          <p:nvPr/>
        </p:nvSpPr>
        <p:spPr bwMode="auto">
          <a:xfrm>
            <a:off x="6096000" y="5562600"/>
            <a:ext cx="2406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800" b="1"/>
              <a:t>Catechin Oligomeric</a:t>
            </a:r>
          </a:p>
          <a:p>
            <a:pPr algn="ctr" eaLnBrk="1" hangingPunct="1">
              <a:spcBef>
                <a:spcPct val="0"/>
              </a:spcBef>
              <a:buFontTx/>
              <a:buNone/>
            </a:pPr>
            <a:r>
              <a:rPr lang="en-US" altLang="en-US" sz="1800" b="1"/>
              <a:t>Proanthocyanidin</a:t>
            </a:r>
          </a:p>
        </p:txBody>
      </p:sp>
      <p:sp>
        <p:nvSpPr>
          <p:cNvPr id="397326" name="Text Box 25">
            <a:extLst>
              <a:ext uri="{FF2B5EF4-FFF2-40B4-BE49-F238E27FC236}">
                <a16:creationId xmlns:a16="http://schemas.microsoft.com/office/drawing/2014/main" id="{33B2C667-455F-5256-CEBE-356D91F3AE66}"/>
              </a:ext>
            </a:extLst>
          </p:cNvPr>
          <p:cNvSpPr txBox="1">
            <a:spLocks noChangeArrowheads="1"/>
          </p:cNvSpPr>
          <p:nvPr/>
        </p:nvSpPr>
        <p:spPr bwMode="auto">
          <a:xfrm>
            <a:off x="5486400" y="639763"/>
            <a:ext cx="36576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Tannins</a:t>
            </a:r>
          </a:p>
        </p:txBody>
      </p:sp>
      <p:sp>
        <p:nvSpPr>
          <p:cNvPr id="251931" name="Text Box 27">
            <a:extLst>
              <a:ext uri="{FF2B5EF4-FFF2-40B4-BE49-F238E27FC236}">
                <a16:creationId xmlns:a16="http://schemas.microsoft.com/office/drawing/2014/main" id="{02BBE432-C33A-B2AD-A32D-4D7566281335}"/>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Hawthorn </a:t>
            </a:r>
          </a:p>
        </p:txBody>
      </p:sp>
      <p:graphicFrame>
        <p:nvGraphicFramePr>
          <p:cNvPr id="397328" name="Object 41">
            <a:extLst>
              <a:ext uri="{FF2B5EF4-FFF2-40B4-BE49-F238E27FC236}">
                <a16:creationId xmlns:a16="http://schemas.microsoft.com/office/drawing/2014/main" id="{0D5A8279-778B-A33B-E365-BF4087AB78B5}"/>
              </a:ext>
            </a:extLst>
          </p:cNvPr>
          <p:cNvGraphicFramePr>
            <a:graphicFrameLocks noChangeAspect="1"/>
          </p:cNvGraphicFramePr>
          <p:nvPr/>
        </p:nvGraphicFramePr>
        <p:xfrm>
          <a:off x="304800" y="4572000"/>
          <a:ext cx="2190750" cy="1282700"/>
        </p:xfrm>
        <a:graphic>
          <a:graphicData uri="http://schemas.openxmlformats.org/presentationml/2006/ole">
            <mc:AlternateContent xmlns:mc="http://schemas.openxmlformats.org/markup-compatibility/2006">
              <mc:Choice xmlns:v="urn:schemas-microsoft-com:vml" Requires="v">
                <p:oleObj name="Photo Editor Photo" r:id="rId6" imgW="1257300" imgH="736600" progId="MSPhotoEd.3">
                  <p:embed/>
                </p:oleObj>
              </mc:Choice>
              <mc:Fallback>
                <p:oleObj name="Photo Editor Photo" r:id="rId6" imgW="1257300" imgH="736600" progId="MSPhotoEd.3">
                  <p:embed/>
                  <p:pic>
                    <p:nvPicPr>
                      <p:cNvPr id="0" name="Object 4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4572000"/>
                        <a:ext cx="219075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7329" name="Object 42">
            <a:extLst>
              <a:ext uri="{FF2B5EF4-FFF2-40B4-BE49-F238E27FC236}">
                <a16:creationId xmlns:a16="http://schemas.microsoft.com/office/drawing/2014/main" id="{EA726AD1-54FC-6101-0B97-E6A5222D44FA}"/>
              </a:ext>
            </a:extLst>
          </p:cNvPr>
          <p:cNvGraphicFramePr>
            <a:graphicFrameLocks noChangeAspect="1"/>
          </p:cNvGraphicFramePr>
          <p:nvPr/>
        </p:nvGraphicFramePr>
        <p:xfrm>
          <a:off x="381000" y="2057400"/>
          <a:ext cx="2152650" cy="1252538"/>
        </p:xfrm>
        <a:graphic>
          <a:graphicData uri="http://schemas.openxmlformats.org/presentationml/2006/ole">
            <mc:AlternateContent xmlns:mc="http://schemas.openxmlformats.org/markup-compatibility/2006">
              <mc:Choice xmlns:v="urn:schemas-microsoft-com:vml" Requires="v">
                <p:oleObj name="Photo Editor Photo" r:id="rId8" imgW="1244600" imgH="723900" progId="MSPhotoEd.3">
                  <p:embed/>
                </p:oleObj>
              </mc:Choice>
              <mc:Fallback>
                <p:oleObj name="Photo Editor Photo" r:id="rId8" imgW="1244600" imgH="723900" progId="MSPhotoEd.3">
                  <p:embed/>
                  <p:pic>
                    <p:nvPicPr>
                      <p:cNvPr id="0" name="Object 4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 y="2057400"/>
                        <a:ext cx="2152650" cy="125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7330" name="Object 44">
            <a:extLst>
              <a:ext uri="{FF2B5EF4-FFF2-40B4-BE49-F238E27FC236}">
                <a16:creationId xmlns:a16="http://schemas.microsoft.com/office/drawing/2014/main" id="{28FF2816-1B21-48C8-6555-F916C1593C8A}"/>
              </a:ext>
            </a:extLst>
          </p:cNvPr>
          <p:cNvGraphicFramePr>
            <a:graphicFrameLocks noChangeAspect="1"/>
          </p:cNvGraphicFramePr>
          <p:nvPr/>
        </p:nvGraphicFramePr>
        <p:xfrm>
          <a:off x="7391400" y="1893888"/>
          <a:ext cx="1371600" cy="925512"/>
        </p:xfrm>
        <a:graphic>
          <a:graphicData uri="http://schemas.openxmlformats.org/presentationml/2006/ole">
            <mc:AlternateContent xmlns:mc="http://schemas.openxmlformats.org/markup-compatibility/2006">
              <mc:Choice xmlns:v="urn:schemas-microsoft-com:vml" Requires="v">
                <p:oleObj name="Photo Editor Photo" r:id="rId10" imgW="1212850" imgH="819150" progId="MSPhotoEd.3">
                  <p:embed/>
                </p:oleObj>
              </mc:Choice>
              <mc:Fallback>
                <p:oleObj name="Photo Editor Photo" r:id="rId10" imgW="1212850" imgH="819150" progId="MSPhotoEd.3">
                  <p:embed/>
                  <p:pic>
                    <p:nvPicPr>
                      <p:cNvPr id="0" name="Object 4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91400" y="1893888"/>
                        <a:ext cx="1371600" cy="925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97331" name="Object 45">
            <a:extLst>
              <a:ext uri="{FF2B5EF4-FFF2-40B4-BE49-F238E27FC236}">
                <a16:creationId xmlns:a16="http://schemas.microsoft.com/office/drawing/2014/main" id="{3C102B44-18CC-5106-6E4D-2B43ECEC73F2}"/>
              </a:ext>
            </a:extLst>
          </p:cNvPr>
          <p:cNvGraphicFramePr>
            <a:graphicFrameLocks noChangeAspect="1"/>
          </p:cNvGraphicFramePr>
          <p:nvPr/>
        </p:nvGraphicFramePr>
        <p:xfrm>
          <a:off x="5715000" y="1905000"/>
          <a:ext cx="1371600" cy="925513"/>
        </p:xfrm>
        <a:graphic>
          <a:graphicData uri="http://schemas.openxmlformats.org/presentationml/2006/ole">
            <mc:AlternateContent xmlns:mc="http://schemas.openxmlformats.org/markup-compatibility/2006">
              <mc:Choice xmlns:v="urn:schemas-microsoft-com:vml" Requires="v">
                <p:oleObj name="Photo Editor Photo" r:id="rId12" imgW="1212850" imgH="819150" progId="MSPhotoEd.3">
                  <p:embed/>
                </p:oleObj>
              </mc:Choice>
              <mc:Fallback>
                <p:oleObj name="Photo Editor Photo" r:id="rId12" imgW="1212850" imgH="819150" progId="MSPhotoEd.3">
                  <p:embed/>
                  <p:pic>
                    <p:nvPicPr>
                      <p:cNvPr id="0" name="Object 4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15000" y="1905000"/>
                        <a:ext cx="1371600" cy="92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97332" name="Group 46">
            <a:extLst>
              <a:ext uri="{FF2B5EF4-FFF2-40B4-BE49-F238E27FC236}">
                <a16:creationId xmlns:a16="http://schemas.microsoft.com/office/drawing/2014/main" id="{B2B8A86A-164A-64F8-A74D-324AB5A4FE4D}"/>
              </a:ext>
            </a:extLst>
          </p:cNvPr>
          <p:cNvGrpSpPr>
            <a:grpSpLocks/>
          </p:cNvGrpSpPr>
          <p:nvPr/>
        </p:nvGrpSpPr>
        <p:grpSpPr bwMode="auto">
          <a:xfrm>
            <a:off x="4343400" y="6477000"/>
            <a:ext cx="457200" cy="228600"/>
            <a:chOff x="2400" y="4032"/>
            <a:chExt cx="240" cy="144"/>
          </a:xfrm>
        </p:grpSpPr>
        <p:sp>
          <p:nvSpPr>
            <p:cNvPr id="251951" name="AutoShape 47">
              <a:hlinkClick r:id="" action="ppaction://hlinkshowjump?jump=lastslideviewed" highlightClick="1"/>
              <a:extLst>
                <a:ext uri="{FF2B5EF4-FFF2-40B4-BE49-F238E27FC236}">
                  <a16:creationId xmlns:a16="http://schemas.microsoft.com/office/drawing/2014/main" id="{53DDD309-096B-FF5A-D7D7-D6EDEFFF77E2}"/>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51952" name="AutoShape 48">
              <a:hlinkClick r:id="" action="ppaction://hlinkshowjump?jump=lastslideviewed"/>
              <a:extLst>
                <a:ext uri="{FF2B5EF4-FFF2-40B4-BE49-F238E27FC236}">
                  <a16:creationId xmlns:a16="http://schemas.microsoft.com/office/drawing/2014/main" id="{9C057A30-36CF-A434-91C2-F8AEB5D4E1F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7333" name="Group 49">
            <a:extLst>
              <a:ext uri="{FF2B5EF4-FFF2-40B4-BE49-F238E27FC236}">
                <a16:creationId xmlns:a16="http://schemas.microsoft.com/office/drawing/2014/main" id="{E47A5506-9726-AB31-0567-3159BA50124F}"/>
              </a:ext>
            </a:extLst>
          </p:cNvPr>
          <p:cNvGrpSpPr>
            <a:grpSpLocks/>
          </p:cNvGrpSpPr>
          <p:nvPr/>
        </p:nvGrpSpPr>
        <p:grpSpPr bwMode="auto">
          <a:xfrm>
            <a:off x="-76200" y="0"/>
            <a:ext cx="2362200" cy="641350"/>
            <a:chOff x="96" y="76"/>
            <a:chExt cx="1488" cy="404"/>
          </a:xfrm>
        </p:grpSpPr>
        <p:sp>
          <p:nvSpPr>
            <p:cNvPr id="397334" name="Text Box 50">
              <a:extLst>
                <a:ext uri="{FF2B5EF4-FFF2-40B4-BE49-F238E27FC236}">
                  <a16:creationId xmlns:a16="http://schemas.microsoft.com/office/drawing/2014/main" id="{9B6865CC-BDE1-AD7A-053C-54A61606904C}"/>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51955" name="Text Box 51">
              <a:extLst>
                <a:ext uri="{FF2B5EF4-FFF2-40B4-BE49-F238E27FC236}">
                  <a16:creationId xmlns:a16="http://schemas.microsoft.com/office/drawing/2014/main" id="{EB90A8EB-7884-3CBC-736B-2FF2559F9398}"/>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a:extLst>
              <a:ext uri="{FF2B5EF4-FFF2-40B4-BE49-F238E27FC236}">
                <a16:creationId xmlns:a16="http://schemas.microsoft.com/office/drawing/2014/main" id="{8CAA08B5-5467-CBB7-A8CC-9F7074572F05}"/>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398338" name="Picture 17">
            <a:extLst>
              <a:ext uri="{FF2B5EF4-FFF2-40B4-BE49-F238E27FC236}">
                <a16:creationId xmlns:a16="http://schemas.microsoft.com/office/drawing/2014/main" id="{C4CC3AF0-D80B-8854-D940-52EE2656C9E3}"/>
              </a:ext>
            </a:extLst>
          </p:cNvPr>
          <p:cNvPicPr>
            <a:picLocks noChangeAspect="1" noChangeArrowheads="1"/>
          </p:cNvPicPr>
          <p:nvPr/>
        </p:nvPicPr>
        <p:blipFill>
          <a:blip r:embed="rId2">
            <a:lum bright="50000" contrast="-70000"/>
            <a:extLst>
              <a:ext uri="{28A0092B-C50C-407E-A947-70E740481C1C}">
                <a14:useLocalDpi xmlns:a14="http://schemas.microsoft.com/office/drawing/2010/main" val="0"/>
              </a:ext>
            </a:extLst>
          </a:blip>
          <a:srcRect/>
          <a:stretch>
            <a:fillRect/>
          </a:stretch>
        </p:blipFill>
        <p:spPr bwMode="auto">
          <a:xfrm>
            <a:off x="304800" y="0"/>
            <a:ext cx="88392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52935" name="Text Box 7">
            <a:extLst>
              <a:ext uri="{FF2B5EF4-FFF2-40B4-BE49-F238E27FC236}">
                <a16:creationId xmlns:a16="http://schemas.microsoft.com/office/drawing/2014/main" id="{7C310EE7-1D0B-6DA0-4BC0-47D382702281}"/>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Hawthorn </a:t>
            </a:r>
          </a:p>
        </p:txBody>
      </p:sp>
      <p:sp>
        <p:nvSpPr>
          <p:cNvPr id="398340" name="Rectangle 16">
            <a:extLst>
              <a:ext uri="{FF2B5EF4-FFF2-40B4-BE49-F238E27FC236}">
                <a16:creationId xmlns:a16="http://schemas.microsoft.com/office/drawing/2014/main" id="{462E9CAA-87FE-39F0-4EF1-1A9C17E762A0}"/>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Hawthorn References</a:t>
            </a:r>
          </a:p>
        </p:txBody>
      </p:sp>
      <p:sp>
        <p:nvSpPr>
          <p:cNvPr id="398341" name="Rectangle 21">
            <a:extLst>
              <a:ext uri="{FF2B5EF4-FFF2-40B4-BE49-F238E27FC236}">
                <a16:creationId xmlns:a16="http://schemas.microsoft.com/office/drawing/2014/main" id="{E300F0F9-6078-18BE-F038-95ACFFF60EA6}"/>
              </a:ext>
            </a:extLst>
          </p:cNvPr>
          <p:cNvSpPr>
            <a:spLocks noChangeArrowheads="1"/>
          </p:cNvSpPr>
          <p:nvPr/>
        </p:nvSpPr>
        <p:spPr bwMode="auto">
          <a:xfrm>
            <a:off x="457200" y="1295400"/>
            <a:ext cx="8305800" cy="195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Sorka Z, et al.  Phenolic extracts from meadowsweet and hawthorn flowers have antioxidative properties.  J Biosciences 2001; 56:739-744.</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Walker AF, Marakis G, Morris AP, Robinson PA.  Promising hypotensive effect of hawthorn extract: a randomized double-blind pilot study of mild, essential hypertension.  Phytoth Res 2002; 16:48-54.</a:t>
            </a:r>
          </a:p>
        </p:txBody>
      </p:sp>
      <p:grpSp>
        <p:nvGrpSpPr>
          <p:cNvPr id="398342" name="Group 23">
            <a:extLst>
              <a:ext uri="{FF2B5EF4-FFF2-40B4-BE49-F238E27FC236}">
                <a16:creationId xmlns:a16="http://schemas.microsoft.com/office/drawing/2014/main" id="{0C4BD394-4052-2A2A-A005-76F270D721B2}"/>
              </a:ext>
            </a:extLst>
          </p:cNvPr>
          <p:cNvGrpSpPr>
            <a:grpSpLocks/>
          </p:cNvGrpSpPr>
          <p:nvPr/>
        </p:nvGrpSpPr>
        <p:grpSpPr bwMode="auto">
          <a:xfrm>
            <a:off x="4343400" y="6477000"/>
            <a:ext cx="457200" cy="228600"/>
            <a:chOff x="2400" y="4032"/>
            <a:chExt cx="240" cy="144"/>
          </a:xfrm>
        </p:grpSpPr>
        <p:sp>
          <p:nvSpPr>
            <p:cNvPr id="252952" name="AutoShape 24">
              <a:hlinkClick r:id="" action="ppaction://hlinkshowjump?jump=lastslideviewed" highlightClick="1"/>
              <a:extLst>
                <a:ext uri="{FF2B5EF4-FFF2-40B4-BE49-F238E27FC236}">
                  <a16:creationId xmlns:a16="http://schemas.microsoft.com/office/drawing/2014/main" id="{F5829785-F1D6-858B-B7D4-7ECD4184BE0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52953" name="AutoShape 25">
              <a:hlinkClick r:id="" action="ppaction://hlinkshowjump?jump=lastslideviewed"/>
              <a:extLst>
                <a:ext uri="{FF2B5EF4-FFF2-40B4-BE49-F238E27FC236}">
                  <a16:creationId xmlns:a16="http://schemas.microsoft.com/office/drawing/2014/main" id="{731B94AB-FB2B-A602-B34D-5C2BBB92A84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8343" name="Group 26">
            <a:extLst>
              <a:ext uri="{FF2B5EF4-FFF2-40B4-BE49-F238E27FC236}">
                <a16:creationId xmlns:a16="http://schemas.microsoft.com/office/drawing/2014/main" id="{C447E8F1-C9EA-7B62-3ED3-3FE7B1E19728}"/>
              </a:ext>
            </a:extLst>
          </p:cNvPr>
          <p:cNvGrpSpPr>
            <a:grpSpLocks/>
          </p:cNvGrpSpPr>
          <p:nvPr/>
        </p:nvGrpSpPr>
        <p:grpSpPr bwMode="auto">
          <a:xfrm>
            <a:off x="-76200" y="0"/>
            <a:ext cx="2362200" cy="641350"/>
            <a:chOff x="96" y="76"/>
            <a:chExt cx="1488" cy="404"/>
          </a:xfrm>
        </p:grpSpPr>
        <p:sp>
          <p:nvSpPr>
            <p:cNvPr id="398344" name="Text Box 27">
              <a:extLst>
                <a:ext uri="{FF2B5EF4-FFF2-40B4-BE49-F238E27FC236}">
                  <a16:creationId xmlns:a16="http://schemas.microsoft.com/office/drawing/2014/main" id="{F75951AC-E00E-49C8-C2A0-1CDE45C81F1D}"/>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52956" name="Text Box 28">
              <a:extLst>
                <a:ext uri="{FF2B5EF4-FFF2-40B4-BE49-F238E27FC236}">
                  <a16:creationId xmlns:a16="http://schemas.microsoft.com/office/drawing/2014/main" id="{2514E0C4-B30C-6673-D762-A8E91F2C8361}"/>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61" name="Picture 6">
            <a:extLst>
              <a:ext uri="{FF2B5EF4-FFF2-40B4-BE49-F238E27FC236}">
                <a16:creationId xmlns:a16="http://schemas.microsoft.com/office/drawing/2014/main" id="{C1A5B5E4-3691-35AF-5C1F-FBAA6F9919C3}"/>
              </a:ext>
            </a:extLst>
          </p:cNvPr>
          <p:cNvPicPr>
            <a:picLocks noChangeAspect="1" noChangeArrowheads="1"/>
          </p:cNvPicPr>
          <p:nvPr/>
        </p:nvPicPr>
        <p:blipFill>
          <a:blip r:embed="rId2">
            <a:lum bright="34000" contrast="-5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53960" name="Rectangle 8">
            <a:extLst>
              <a:ext uri="{FF2B5EF4-FFF2-40B4-BE49-F238E27FC236}">
                <a16:creationId xmlns:a16="http://schemas.microsoft.com/office/drawing/2014/main" id="{C19F203A-78D2-51FE-EDA3-F7CFEF2C14D0}"/>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Kava Kava</a:t>
            </a:r>
            <a:br>
              <a:rPr lang="en-US" altLang="en-US"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Piper methysticum</a:t>
            </a:r>
            <a:r>
              <a:rPr lang="en-US" altLang="en-US" sz="1400" b="1" i="1">
                <a:solidFill>
                  <a:schemeClr val="accent2"/>
                </a:solidFill>
                <a:effectLst>
                  <a:outerShdw blurRad="38100" dist="38100" dir="2700000" algn="tl">
                    <a:srgbClr val="C0C0C0"/>
                  </a:outerShdw>
                </a:effectLst>
              </a:rPr>
              <a:t> </a:t>
            </a:r>
          </a:p>
        </p:txBody>
      </p:sp>
      <p:sp>
        <p:nvSpPr>
          <p:cNvPr id="253961" name="Text Box 9">
            <a:extLst>
              <a:ext uri="{FF2B5EF4-FFF2-40B4-BE49-F238E27FC236}">
                <a16:creationId xmlns:a16="http://schemas.microsoft.com/office/drawing/2014/main" id="{970CFC75-93DB-0813-0316-B86E42EAFFD7}"/>
              </a:ext>
            </a:extLst>
          </p:cNvPr>
          <p:cNvSpPr txBox="1">
            <a:spLocks noChangeArrowheads="1"/>
          </p:cNvSpPr>
          <p:nvPr/>
        </p:nvSpPr>
        <p:spPr bwMode="auto">
          <a:xfrm>
            <a:off x="2133600" y="1143000"/>
            <a:ext cx="6705600" cy="476726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a:t>
            </a:r>
            <a:r>
              <a:rPr lang="en-US" altLang="en-US" i="1">
                <a:solidFill>
                  <a:schemeClr val="tx1"/>
                </a:solidFill>
                <a:latin typeface="Arial" panose="020B0604020202020204" pitchFamily="34" charset="0"/>
              </a:rPr>
              <a:t>Piperaceae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Awa, Intoxicating Pepper, Kava Kava, Kawa, Kew, Rauschpfeffer, Sakau, Tonga, Yagona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The root of this shrub is cultivated extensively in the Pacific Islands of Oceania and is used by the islanders as a social and ceremonial drink.  It produces distinct anxiolytic and sedative/tranquillizing/hypnotic effects and in folk and traditional medicine it is used for a myriad of conditions.  Captain Cook "discovered" it and named it "Intoxicating Pepper".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Kava's pharmacological activity stems predominantly from root and rhizome contained lactones (kava pyrones), including kavain, dihydrokavain, methysticin, dihydromethysticin, yangonine, and desmethoxy yangonin.  Also present are the chalcones flavokavin A and B.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399364" name="Text Box 15">
            <a:extLst>
              <a:ext uri="{FF2B5EF4-FFF2-40B4-BE49-F238E27FC236}">
                <a16:creationId xmlns:a16="http://schemas.microsoft.com/office/drawing/2014/main" id="{867B64FE-0F52-98EB-2988-56C45AF57B1B}"/>
              </a:ext>
            </a:extLst>
          </p:cNvPr>
          <p:cNvSpPr txBox="1">
            <a:spLocks noChangeArrowheads="1"/>
          </p:cNvSpPr>
          <p:nvPr/>
        </p:nvSpPr>
        <p:spPr bwMode="auto">
          <a:xfrm>
            <a:off x="7405688" y="6477000"/>
            <a:ext cx="17383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Kava Kava References</a:t>
            </a:r>
            <a:endParaRPr lang="en-US" altLang="en-US" sz="1200"/>
          </a:p>
        </p:txBody>
      </p:sp>
      <p:grpSp>
        <p:nvGrpSpPr>
          <p:cNvPr id="399365" name="Group 27">
            <a:extLst>
              <a:ext uri="{FF2B5EF4-FFF2-40B4-BE49-F238E27FC236}">
                <a16:creationId xmlns:a16="http://schemas.microsoft.com/office/drawing/2014/main" id="{079FA7CE-273E-D32D-93A3-68F2DA491F51}"/>
              </a:ext>
            </a:extLst>
          </p:cNvPr>
          <p:cNvGrpSpPr>
            <a:grpSpLocks/>
          </p:cNvGrpSpPr>
          <p:nvPr/>
        </p:nvGrpSpPr>
        <p:grpSpPr bwMode="auto">
          <a:xfrm>
            <a:off x="4191000" y="6477000"/>
            <a:ext cx="1524000" cy="228600"/>
            <a:chOff x="2400" y="4080"/>
            <a:chExt cx="960" cy="144"/>
          </a:xfrm>
        </p:grpSpPr>
        <p:grpSp>
          <p:nvGrpSpPr>
            <p:cNvPr id="399366" name="Group 28">
              <a:extLst>
                <a:ext uri="{FF2B5EF4-FFF2-40B4-BE49-F238E27FC236}">
                  <a16:creationId xmlns:a16="http://schemas.microsoft.com/office/drawing/2014/main" id="{C3262D1B-362C-ECAD-606A-3ED4084BDD60}"/>
                </a:ext>
              </a:extLst>
            </p:cNvPr>
            <p:cNvGrpSpPr>
              <a:grpSpLocks/>
            </p:cNvGrpSpPr>
            <p:nvPr/>
          </p:nvGrpSpPr>
          <p:grpSpPr bwMode="auto">
            <a:xfrm>
              <a:off x="2400" y="4080"/>
              <a:ext cx="240" cy="144"/>
              <a:chOff x="2928" y="2688"/>
              <a:chExt cx="240" cy="144"/>
            </a:xfrm>
          </p:grpSpPr>
          <p:sp>
            <p:nvSpPr>
              <p:cNvPr id="399373" name="AutoShape 29">
                <a:hlinkClick r:id="" action="ppaction://hlinkshowjump?jump=previousslide" highlightClick="1"/>
                <a:extLst>
                  <a:ext uri="{FF2B5EF4-FFF2-40B4-BE49-F238E27FC236}">
                    <a16:creationId xmlns:a16="http://schemas.microsoft.com/office/drawing/2014/main" id="{007438BE-FCFF-0DE6-0525-F083317501B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53982" name="AutoShape 30">
                <a:hlinkClick r:id="rId6" action="ppaction://hlinksldjump"/>
                <a:extLst>
                  <a:ext uri="{FF2B5EF4-FFF2-40B4-BE49-F238E27FC236}">
                    <a16:creationId xmlns:a16="http://schemas.microsoft.com/office/drawing/2014/main" id="{A022E779-6072-3F65-B618-49007CBA93A4}"/>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9367" name="Group 31">
              <a:extLst>
                <a:ext uri="{FF2B5EF4-FFF2-40B4-BE49-F238E27FC236}">
                  <a16:creationId xmlns:a16="http://schemas.microsoft.com/office/drawing/2014/main" id="{8A23DBCB-D9C7-E68C-5C8A-A84FE6FA3E7E}"/>
                </a:ext>
              </a:extLst>
            </p:cNvPr>
            <p:cNvGrpSpPr>
              <a:grpSpLocks/>
            </p:cNvGrpSpPr>
            <p:nvPr/>
          </p:nvGrpSpPr>
          <p:grpSpPr bwMode="auto">
            <a:xfrm>
              <a:off x="3120" y="4080"/>
              <a:ext cx="240" cy="144"/>
              <a:chOff x="3552" y="2688"/>
              <a:chExt cx="240" cy="144"/>
            </a:xfrm>
          </p:grpSpPr>
          <p:sp>
            <p:nvSpPr>
              <p:cNvPr id="399371" name="AutoShape 32">
                <a:hlinkClick r:id="" action="ppaction://hlinkshowjump?jump=nextslide" highlightClick="1"/>
                <a:extLst>
                  <a:ext uri="{FF2B5EF4-FFF2-40B4-BE49-F238E27FC236}">
                    <a16:creationId xmlns:a16="http://schemas.microsoft.com/office/drawing/2014/main" id="{196E2E70-7A88-6B4C-3F4E-2123C42954EA}"/>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53985" name="AutoShape 33">
                <a:hlinkClick r:id="" action="ppaction://hlinkshowjump?jump=nextslide"/>
                <a:extLst>
                  <a:ext uri="{FF2B5EF4-FFF2-40B4-BE49-F238E27FC236}">
                    <a16:creationId xmlns:a16="http://schemas.microsoft.com/office/drawing/2014/main" id="{FD364F78-0096-3E0F-88F4-C2F8660704A4}"/>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399368" name="Group 34">
              <a:extLst>
                <a:ext uri="{FF2B5EF4-FFF2-40B4-BE49-F238E27FC236}">
                  <a16:creationId xmlns:a16="http://schemas.microsoft.com/office/drawing/2014/main" id="{FA4A3CD3-8F8A-2BB9-A82D-A4C082A95ED6}"/>
                </a:ext>
              </a:extLst>
            </p:cNvPr>
            <p:cNvGrpSpPr>
              <a:grpSpLocks/>
            </p:cNvGrpSpPr>
            <p:nvPr/>
          </p:nvGrpSpPr>
          <p:grpSpPr bwMode="auto">
            <a:xfrm>
              <a:off x="2736" y="4080"/>
              <a:ext cx="288" cy="144"/>
              <a:chOff x="2400" y="4032"/>
              <a:chExt cx="240" cy="144"/>
            </a:xfrm>
          </p:grpSpPr>
          <p:sp>
            <p:nvSpPr>
              <p:cNvPr id="253987" name="AutoShape 35">
                <a:hlinkClick r:id="" action="ppaction://hlinkshowjump?jump=lastslideviewed" highlightClick="1"/>
                <a:extLst>
                  <a:ext uri="{FF2B5EF4-FFF2-40B4-BE49-F238E27FC236}">
                    <a16:creationId xmlns:a16="http://schemas.microsoft.com/office/drawing/2014/main" id="{C8001CC0-97A6-EF36-1A6B-D307801FDE0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53988" name="AutoShape 36">
                <a:hlinkClick r:id="" action="ppaction://hlinkshowjump?jump=lastslideviewed"/>
                <a:extLst>
                  <a:ext uri="{FF2B5EF4-FFF2-40B4-BE49-F238E27FC236}">
                    <a16:creationId xmlns:a16="http://schemas.microsoft.com/office/drawing/2014/main" id="{71C1427D-FB71-000A-6218-1788CA92985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0385" name="Picture 13">
            <a:extLst>
              <a:ext uri="{FF2B5EF4-FFF2-40B4-BE49-F238E27FC236}">
                <a16:creationId xmlns:a16="http://schemas.microsoft.com/office/drawing/2014/main" id="{BE1F2D17-82C9-A94B-90E0-A162D8B08527}"/>
              </a:ext>
            </a:extLst>
          </p:cNvPr>
          <p:cNvPicPr>
            <a:picLocks noChangeAspect="1" noChangeArrowheads="1"/>
          </p:cNvPicPr>
          <p:nvPr/>
        </p:nvPicPr>
        <p:blipFill>
          <a:blip r:embed="rId2">
            <a:lum bright="34000" contrast="-5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7446" name="Text Box 6">
            <a:extLst>
              <a:ext uri="{FF2B5EF4-FFF2-40B4-BE49-F238E27FC236}">
                <a16:creationId xmlns:a16="http://schemas.microsoft.com/office/drawing/2014/main" id="{95E8FD7E-8E64-76CB-B735-BE4BA7CE8D1D}"/>
              </a:ext>
            </a:extLst>
          </p:cNvPr>
          <p:cNvSpPr txBox="1">
            <a:spLocks noChangeArrowheads="1"/>
          </p:cNvSpPr>
          <p:nvPr/>
        </p:nvSpPr>
        <p:spPr bwMode="auto">
          <a:xfrm>
            <a:off x="2133600" y="762000"/>
            <a:ext cx="6705600" cy="553085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Kava pyrones cause centrally-mediated muscle relaxation, anticonvulsive, analgesic and spasmolytic effects.  These effects are thought to be mediated by an action on voltage-activated  Na</a:t>
            </a:r>
            <a:r>
              <a:rPr lang="en-US" altLang="en-US" baseline="30000">
                <a:solidFill>
                  <a:schemeClr val="tx1"/>
                </a:solidFill>
                <a:latin typeface="Arial" panose="020B0604020202020204" pitchFamily="34" charset="0"/>
                <a:cs typeface="Times New Roman" panose="02020603050405020304" pitchFamily="18" charset="0"/>
              </a:rPr>
              <a:t>+</a:t>
            </a:r>
            <a:r>
              <a:rPr lang="en-US" altLang="en-US">
                <a:solidFill>
                  <a:schemeClr val="tx1"/>
                </a:solidFill>
                <a:latin typeface="Arial" panose="020B0604020202020204" pitchFamily="34" charset="0"/>
                <a:cs typeface="Times New Roman" panose="02020603050405020304" pitchFamily="18" charset="0"/>
              </a:rPr>
              <a:t> and Ca</a:t>
            </a:r>
            <a:r>
              <a:rPr lang="en-US" altLang="en-US" baseline="30000">
                <a:solidFill>
                  <a:schemeClr val="tx1"/>
                </a:solidFill>
                <a:latin typeface="Arial" panose="020B0604020202020204" pitchFamily="34" charset="0"/>
                <a:cs typeface="Times New Roman" panose="02020603050405020304" pitchFamily="18" charset="0"/>
              </a:rPr>
              <a:t>2+</a:t>
            </a:r>
            <a:r>
              <a:rPr lang="en-US" altLang="en-US">
                <a:solidFill>
                  <a:schemeClr val="tx1"/>
                </a:solidFill>
                <a:latin typeface="Arial" panose="020B0604020202020204" pitchFamily="34" charset="0"/>
                <a:cs typeface="Times New Roman" panose="02020603050405020304" pitchFamily="18" charset="0"/>
              </a:rPr>
              <a:t> channels and do not involve opiate or GABA-mediated mechanisms.  Desmethoxyyangonin and methysticin are competitive monoamine oxidase B inhibitors.  Kavain and dihydromysticin inhibit norepinephrine.  Kawain has also anti-thrombotic platelet action that may be due to inhibition of cyclooxygenase inhibition and decreased thromboxane 2 production.  Chewed root reportedly numbs the mouth similar to cocaine.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Aside from ceremonial uses in the South Pacific, people use Kava orally for ameliorating anxiety, stress, insomnia, and various psychiatric disorders.  Several controlled clinical trials using standardized Kava preparations show significant improvement with anxiety disorders based on the Hamilton Anxiety Scale and self-reporting instruments.  In folk and traditional medicine, Kava is used as  a remedy, mostly unproven, for many anxiolytic-unrelated uses.</a:t>
            </a:r>
          </a:p>
        </p:txBody>
      </p:sp>
      <p:sp>
        <p:nvSpPr>
          <p:cNvPr id="317447" name="Text Box 7">
            <a:extLst>
              <a:ext uri="{FF2B5EF4-FFF2-40B4-BE49-F238E27FC236}">
                <a16:creationId xmlns:a16="http://schemas.microsoft.com/office/drawing/2014/main" id="{65AB0512-4B9F-D2D6-173A-EEB831084F04}"/>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Kava Kava </a:t>
            </a:r>
          </a:p>
        </p:txBody>
      </p:sp>
      <p:grpSp>
        <p:nvGrpSpPr>
          <p:cNvPr id="400388" name="Group 26">
            <a:extLst>
              <a:ext uri="{FF2B5EF4-FFF2-40B4-BE49-F238E27FC236}">
                <a16:creationId xmlns:a16="http://schemas.microsoft.com/office/drawing/2014/main" id="{BBFE31A4-0EE2-C352-1DA1-82376ED5C488}"/>
              </a:ext>
            </a:extLst>
          </p:cNvPr>
          <p:cNvGrpSpPr>
            <a:grpSpLocks/>
          </p:cNvGrpSpPr>
          <p:nvPr/>
        </p:nvGrpSpPr>
        <p:grpSpPr bwMode="auto">
          <a:xfrm>
            <a:off x="4191000" y="6477000"/>
            <a:ext cx="1524000" cy="228600"/>
            <a:chOff x="2400" y="4080"/>
            <a:chExt cx="960" cy="144"/>
          </a:xfrm>
        </p:grpSpPr>
        <p:grpSp>
          <p:nvGrpSpPr>
            <p:cNvPr id="400390" name="Group 27">
              <a:extLst>
                <a:ext uri="{FF2B5EF4-FFF2-40B4-BE49-F238E27FC236}">
                  <a16:creationId xmlns:a16="http://schemas.microsoft.com/office/drawing/2014/main" id="{F1C33E0C-99DB-6DDB-4BD4-173A1627BE22}"/>
                </a:ext>
              </a:extLst>
            </p:cNvPr>
            <p:cNvGrpSpPr>
              <a:grpSpLocks/>
            </p:cNvGrpSpPr>
            <p:nvPr/>
          </p:nvGrpSpPr>
          <p:grpSpPr bwMode="auto">
            <a:xfrm>
              <a:off x="2400" y="4080"/>
              <a:ext cx="240" cy="144"/>
              <a:chOff x="2928" y="2688"/>
              <a:chExt cx="240" cy="144"/>
            </a:xfrm>
          </p:grpSpPr>
          <p:sp>
            <p:nvSpPr>
              <p:cNvPr id="400397" name="AutoShape 28">
                <a:hlinkClick r:id="" action="ppaction://hlinkshowjump?jump=previousslide" highlightClick="1"/>
                <a:extLst>
                  <a:ext uri="{FF2B5EF4-FFF2-40B4-BE49-F238E27FC236}">
                    <a16:creationId xmlns:a16="http://schemas.microsoft.com/office/drawing/2014/main" id="{BEF11085-E756-6207-41DC-D32EE1E3311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7469" name="AutoShape 29">
                <a:hlinkClick r:id="" action="ppaction://hlinkshowjump?jump=previousslide"/>
                <a:extLst>
                  <a:ext uri="{FF2B5EF4-FFF2-40B4-BE49-F238E27FC236}">
                    <a16:creationId xmlns:a16="http://schemas.microsoft.com/office/drawing/2014/main" id="{8473B26E-D598-4337-BF14-DA0E46CD1AD0}"/>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0391" name="Group 30">
              <a:extLst>
                <a:ext uri="{FF2B5EF4-FFF2-40B4-BE49-F238E27FC236}">
                  <a16:creationId xmlns:a16="http://schemas.microsoft.com/office/drawing/2014/main" id="{788F5FEC-27B8-DA7F-6A97-DEB351A2D878}"/>
                </a:ext>
              </a:extLst>
            </p:cNvPr>
            <p:cNvGrpSpPr>
              <a:grpSpLocks/>
            </p:cNvGrpSpPr>
            <p:nvPr/>
          </p:nvGrpSpPr>
          <p:grpSpPr bwMode="auto">
            <a:xfrm>
              <a:off x="3120" y="4080"/>
              <a:ext cx="240" cy="144"/>
              <a:chOff x="3552" y="2688"/>
              <a:chExt cx="240" cy="144"/>
            </a:xfrm>
          </p:grpSpPr>
          <p:sp>
            <p:nvSpPr>
              <p:cNvPr id="400395" name="AutoShape 31">
                <a:hlinkClick r:id="" action="ppaction://hlinkshowjump?jump=nextslide" highlightClick="1"/>
                <a:extLst>
                  <a:ext uri="{FF2B5EF4-FFF2-40B4-BE49-F238E27FC236}">
                    <a16:creationId xmlns:a16="http://schemas.microsoft.com/office/drawing/2014/main" id="{0CEF1372-FE78-6953-451F-02C62F0BB21D}"/>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7472" name="AutoShape 32">
                <a:hlinkClick r:id="" action="ppaction://hlinkshowjump?jump=nextslide"/>
                <a:extLst>
                  <a:ext uri="{FF2B5EF4-FFF2-40B4-BE49-F238E27FC236}">
                    <a16:creationId xmlns:a16="http://schemas.microsoft.com/office/drawing/2014/main" id="{34C3BA59-B848-20E7-E339-D71B7077208B}"/>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0392" name="Group 33">
              <a:extLst>
                <a:ext uri="{FF2B5EF4-FFF2-40B4-BE49-F238E27FC236}">
                  <a16:creationId xmlns:a16="http://schemas.microsoft.com/office/drawing/2014/main" id="{193B48C7-F093-AEAA-98E1-F4F3D1D07447}"/>
                </a:ext>
              </a:extLst>
            </p:cNvPr>
            <p:cNvGrpSpPr>
              <a:grpSpLocks/>
            </p:cNvGrpSpPr>
            <p:nvPr/>
          </p:nvGrpSpPr>
          <p:grpSpPr bwMode="auto">
            <a:xfrm>
              <a:off x="2736" y="4080"/>
              <a:ext cx="288" cy="144"/>
              <a:chOff x="2400" y="4032"/>
              <a:chExt cx="240" cy="144"/>
            </a:xfrm>
          </p:grpSpPr>
          <p:sp>
            <p:nvSpPr>
              <p:cNvPr id="317474" name="AutoShape 34">
                <a:hlinkClick r:id="" action="ppaction://hlinkshowjump?jump=lastslideviewed" highlightClick="1"/>
                <a:extLst>
                  <a:ext uri="{FF2B5EF4-FFF2-40B4-BE49-F238E27FC236}">
                    <a16:creationId xmlns:a16="http://schemas.microsoft.com/office/drawing/2014/main" id="{09BA62B6-99B0-BB30-3148-C4B2377E67DE}"/>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7475" name="AutoShape 35">
                <a:hlinkClick r:id="" action="ppaction://hlinkshowjump?jump=lastslideviewed"/>
                <a:extLst>
                  <a:ext uri="{FF2B5EF4-FFF2-40B4-BE49-F238E27FC236}">
                    <a16:creationId xmlns:a16="http://schemas.microsoft.com/office/drawing/2014/main" id="{DD15E906-8A62-F3CD-8EE0-9BA5A230A627}"/>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00389" name="Text Box 36">
            <a:extLst>
              <a:ext uri="{FF2B5EF4-FFF2-40B4-BE49-F238E27FC236}">
                <a16:creationId xmlns:a16="http://schemas.microsoft.com/office/drawing/2014/main" id="{E8F8CF7E-9E93-B6A6-363D-4938A577AA51}"/>
              </a:ext>
            </a:extLst>
          </p:cNvPr>
          <p:cNvSpPr txBox="1">
            <a:spLocks noChangeArrowheads="1"/>
          </p:cNvSpPr>
          <p:nvPr/>
        </p:nvSpPr>
        <p:spPr bwMode="auto">
          <a:xfrm>
            <a:off x="7405688" y="6477000"/>
            <a:ext cx="17383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Kava Kava References</a:t>
            </a:r>
            <a:endParaRPr lang="en-US" altLang="en-US" sz="12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Rectangle 3">
            <a:extLst>
              <a:ext uri="{FF2B5EF4-FFF2-40B4-BE49-F238E27FC236}">
                <a16:creationId xmlns:a16="http://schemas.microsoft.com/office/drawing/2014/main" id="{DBE563D6-723D-BDE9-1826-5A8331137680}"/>
              </a:ext>
            </a:extLst>
          </p:cNvPr>
          <p:cNvSpPr>
            <a:spLocks noGrp="1" noChangeArrowheads="1"/>
          </p:cNvSpPr>
          <p:nvPr>
            <p:ph type="body" idx="1"/>
          </p:nvPr>
        </p:nvSpPr>
        <p:spPr>
          <a:xfrm>
            <a:off x="2743200" y="1295400"/>
            <a:ext cx="5943600" cy="4800600"/>
          </a:xfrm>
        </p:spPr>
        <p:txBody>
          <a:bodyPr/>
          <a:lstStyle/>
          <a:p>
            <a:pPr eaLnBrk="1" hangingPunct="1">
              <a:lnSpc>
                <a:spcPct val="90000"/>
              </a:lnSpc>
              <a:buFontTx/>
              <a:buBlip>
                <a:blip r:embed="rId2"/>
              </a:buBlip>
            </a:pPr>
            <a:r>
              <a:rPr lang="en-US" altLang="en-US" sz="2200"/>
              <a:t>To learn four major systems of alternative medicine.</a:t>
            </a:r>
          </a:p>
          <a:p>
            <a:pPr eaLnBrk="1" hangingPunct="1">
              <a:lnSpc>
                <a:spcPct val="90000"/>
              </a:lnSpc>
              <a:buFontTx/>
              <a:buBlip>
                <a:blip r:embed="rId2"/>
              </a:buBlip>
            </a:pPr>
            <a:endParaRPr lang="en-US" altLang="en-US" sz="2200"/>
          </a:p>
          <a:p>
            <a:pPr eaLnBrk="1" hangingPunct="1">
              <a:lnSpc>
                <a:spcPct val="90000"/>
              </a:lnSpc>
              <a:buFontTx/>
              <a:buBlip>
                <a:blip r:embed="rId2"/>
              </a:buBlip>
            </a:pPr>
            <a:r>
              <a:rPr lang="en-US" altLang="en-US" sz="2200"/>
              <a:t>To understand the basic concept of disease causation that underlies each of these systems.</a:t>
            </a:r>
          </a:p>
          <a:p>
            <a:pPr eaLnBrk="1" hangingPunct="1">
              <a:lnSpc>
                <a:spcPct val="90000"/>
              </a:lnSpc>
              <a:buFontTx/>
              <a:buBlip>
                <a:blip r:embed="rId2"/>
              </a:buBlip>
            </a:pPr>
            <a:endParaRPr lang="en-US" altLang="en-US" sz="2200"/>
          </a:p>
          <a:p>
            <a:pPr eaLnBrk="1" hangingPunct="1">
              <a:lnSpc>
                <a:spcPct val="90000"/>
              </a:lnSpc>
              <a:buFontTx/>
              <a:buBlip>
                <a:blip r:embed="rId2"/>
              </a:buBlip>
            </a:pPr>
            <a:r>
              <a:rPr lang="en-US" altLang="en-US" sz="2200"/>
              <a:t>To know some of the treatment methods employed by these systems.</a:t>
            </a:r>
          </a:p>
          <a:p>
            <a:pPr eaLnBrk="1" hangingPunct="1">
              <a:lnSpc>
                <a:spcPct val="90000"/>
              </a:lnSpc>
              <a:buFontTx/>
              <a:buBlip>
                <a:blip r:embed="rId2"/>
              </a:buBlip>
            </a:pPr>
            <a:endParaRPr lang="en-US" altLang="en-US" sz="2200"/>
          </a:p>
          <a:p>
            <a:pPr eaLnBrk="1" hangingPunct="1">
              <a:lnSpc>
                <a:spcPct val="90000"/>
              </a:lnSpc>
              <a:buFontTx/>
              <a:buBlip>
                <a:blip r:embed="rId2"/>
              </a:buBlip>
            </a:pPr>
            <a:r>
              <a:rPr lang="en-US" altLang="en-US" sz="2200"/>
              <a:t>To appreciate the two circumstances in which the use of alternative therapies could pose harm to the patient. </a:t>
            </a:r>
          </a:p>
        </p:txBody>
      </p:sp>
      <p:sp>
        <p:nvSpPr>
          <p:cNvPr id="108558" name="Rectangle 14">
            <a:extLst>
              <a:ext uri="{FF2B5EF4-FFF2-40B4-BE49-F238E27FC236}">
                <a16:creationId xmlns:a16="http://schemas.microsoft.com/office/drawing/2014/main" id="{6E3B5578-CF25-5077-3041-F72D6B6DF51F}"/>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1409" name="Picture 13">
            <a:extLst>
              <a:ext uri="{FF2B5EF4-FFF2-40B4-BE49-F238E27FC236}">
                <a16:creationId xmlns:a16="http://schemas.microsoft.com/office/drawing/2014/main" id="{671F3B5C-009A-D5FC-C9C8-708B51C33727}"/>
              </a:ext>
            </a:extLst>
          </p:cNvPr>
          <p:cNvPicPr>
            <a:picLocks noChangeAspect="1" noChangeArrowheads="1"/>
          </p:cNvPicPr>
          <p:nvPr/>
        </p:nvPicPr>
        <p:blipFill>
          <a:blip r:embed="rId2">
            <a:lum bright="34000" contrast="-5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8469" name="Text Box 5">
            <a:extLst>
              <a:ext uri="{FF2B5EF4-FFF2-40B4-BE49-F238E27FC236}">
                <a16:creationId xmlns:a16="http://schemas.microsoft.com/office/drawing/2014/main" id="{9B46B455-0E44-50CA-2775-E6AAA1643A8A}"/>
              </a:ext>
            </a:extLst>
          </p:cNvPr>
          <p:cNvSpPr txBox="1">
            <a:spLocks noChangeArrowheads="1"/>
          </p:cNvSpPr>
          <p:nvPr/>
        </p:nvSpPr>
        <p:spPr bwMode="auto">
          <a:xfrm>
            <a:off x="2133600" y="762000"/>
            <a:ext cx="7010400" cy="4292600"/>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Kava in any form is contraindicated in patients with endogenous depression because of an increased risk for suicide.  It is also contraindicated in pregnant and nursing mothers.  Centrally-mediated effects of Kava are potentiated by ethanol and other CNS depressants.  If taken for a short term (&lt; 3 months) in recommended doses, Kava appears to be safe, with rare cases of allergic reactions and gastrointestinal complaints.  High doses of Kava can cause dyskinesia, choreoathetosis of limbs, trunk, neck, and facial muscles, produce weight loss, cause hepatotoxicity and ocular disorders.  Heavy protracted use is associated with skin disorders and may also lead to habituation.  This prompted several European countries to ban its use.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usual oral dose of kava extract (70 mg lactones) is 100 mg three times daily.  Kava is also brewed as a tea fro 2 to 4 grams of root. </a:t>
            </a:r>
          </a:p>
        </p:txBody>
      </p:sp>
      <p:sp>
        <p:nvSpPr>
          <p:cNvPr id="318471" name="Text Box 7">
            <a:extLst>
              <a:ext uri="{FF2B5EF4-FFF2-40B4-BE49-F238E27FC236}">
                <a16:creationId xmlns:a16="http://schemas.microsoft.com/office/drawing/2014/main" id="{566515F5-51E6-868F-0F84-80FCD2C70743}"/>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Kava Kava </a:t>
            </a:r>
          </a:p>
        </p:txBody>
      </p:sp>
      <p:grpSp>
        <p:nvGrpSpPr>
          <p:cNvPr id="401412" name="Group 26">
            <a:extLst>
              <a:ext uri="{FF2B5EF4-FFF2-40B4-BE49-F238E27FC236}">
                <a16:creationId xmlns:a16="http://schemas.microsoft.com/office/drawing/2014/main" id="{47469C6C-B441-0724-B8E0-17FC7EA9A050}"/>
              </a:ext>
            </a:extLst>
          </p:cNvPr>
          <p:cNvGrpSpPr>
            <a:grpSpLocks/>
          </p:cNvGrpSpPr>
          <p:nvPr/>
        </p:nvGrpSpPr>
        <p:grpSpPr bwMode="auto">
          <a:xfrm>
            <a:off x="4191000" y="6477000"/>
            <a:ext cx="1524000" cy="228600"/>
            <a:chOff x="2400" y="4080"/>
            <a:chExt cx="960" cy="144"/>
          </a:xfrm>
        </p:grpSpPr>
        <p:grpSp>
          <p:nvGrpSpPr>
            <p:cNvPr id="401414" name="Group 27">
              <a:extLst>
                <a:ext uri="{FF2B5EF4-FFF2-40B4-BE49-F238E27FC236}">
                  <a16:creationId xmlns:a16="http://schemas.microsoft.com/office/drawing/2014/main" id="{877F44FF-4FB3-033F-74C7-BBE27354474C}"/>
                </a:ext>
              </a:extLst>
            </p:cNvPr>
            <p:cNvGrpSpPr>
              <a:grpSpLocks/>
            </p:cNvGrpSpPr>
            <p:nvPr/>
          </p:nvGrpSpPr>
          <p:grpSpPr bwMode="auto">
            <a:xfrm>
              <a:off x="2400" y="4080"/>
              <a:ext cx="240" cy="144"/>
              <a:chOff x="2928" y="2688"/>
              <a:chExt cx="240" cy="144"/>
            </a:xfrm>
          </p:grpSpPr>
          <p:sp>
            <p:nvSpPr>
              <p:cNvPr id="401421" name="AutoShape 28">
                <a:hlinkClick r:id="" action="ppaction://hlinkshowjump?jump=previousslide" highlightClick="1"/>
                <a:extLst>
                  <a:ext uri="{FF2B5EF4-FFF2-40B4-BE49-F238E27FC236}">
                    <a16:creationId xmlns:a16="http://schemas.microsoft.com/office/drawing/2014/main" id="{1202C31C-50C6-2668-558D-19B67C7E6196}"/>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8493" name="AutoShape 29">
                <a:hlinkClick r:id="" action="ppaction://hlinkshowjump?jump=previousslide"/>
                <a:extLst>
                  <a:ext uri="{FF2B5EF4-FFF2-40B4-BE49-F238E27FC236}">
                    <a16:creationId xmlns:a16="http://schemas.microsoft.com/office/drawing/2014/main" id="{A6B359D5-3E96-7433-51A0-A551365B352A}"/>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1415" name="Group 30">
              <a:extLst>
                <a:ext uri="{FF2B5EF4-FFF2-40B4-BE49-F238E27FC236}">
                  <a16:creationId xmlns:a16="http://schemas.microsoft.com/office/drawing/2014/main" id="{7B75F4EC-A82C-562B-178B-A7E3D04A28DF}"/>
                </a:ext>
              </a:extLst>
            </p:cNvPr>
            <p:cNvGrpSpPr>
              <a:grpSpLocks/>
            </p:cNvGrpSpPr>
            <p:nvPr/>
          </p:nvGrpSpPr>
          <p:grpSpPr bwMode="auto">
            <a:xfrm>
              <a:off x="3120" y="4080"/>
              <a:ext cx="240" cy="144"/>
              <a:chOff x="3552" y="2688"/>
              <a:chExt cx="240" cy="144"/>
            </a:xfrm>
          </p:grpSpPr>
          <p:sp>
            <p:nvSpPr>
              <p:cNvPr id="401419" name="AutoShape 31">
                <a:hlinkClick r:id="" action="ppaction://hlinkshowjump?jump=nextslide" highlightClick="1"/>
                <a:extLst>
                  <a:ext uri="{FF2B5EF4-FFF2-40B4-BE49-F238E27FC236}">
                    <a16:creationId xmlns:a16="http://schemas.microsoft.com/office/drawing/2014/main" id="{93A1642F-200D-12ED-8F1C-16A50DE946E6}"/>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8496" name="AutoShape 32">
                <a:hlinkClick r:id="rId3" action="ppaction://hlinksldjump"/>
                <a:extLst>
                  <a:ext uri="{FF2B5EF4-FFF2-40B4-BE49-F238E27FC236}">
                    <a16:creationId xmlns:a16="http://schemas.microsoft.com/office/drawing/2014/main" id="{92E9F728-4BA1-9BC0-9FE9-F9E30535147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1416" name="Group 33">
              <a:extLst>
                <a:ext uri="{FF2B5EF4-FFF2-40B4-BE49-F238E27FC236}">
                  <a16:creationId xmlns:a16="http://schemas.microsoft.com/office/drawing/2014/main" id="{F8A973D5-7B38-C804-D971-CD0D564CC40E}"/>
                </a:ext>
              </a:extLst>
            </p:cNvPr>
            <p:cNvGrpSpPr>
              <a:grpSpLocks/>
            </p:cNvGrpSpPr>
            <p:nvPr/>
          </p:nvGrpSpPr>
          <p:grpSpPr bwMode="auto">
            <a:xfrm>
              <a:off x="2736" y="4080"/>
              <a:ext cx="288" cy="144"/>
              <a:chOff x="2400" y="4032"/>
              <a:chExt cx="240" cy="144"/>
            </a:xfrm>
          </p:grpSpPr>
          <p:sp>
            <p:nvSpPr>
              <p:cNvPr id="318498" name="AutoShape 34">
                <a:hlinkClick r:id="" action="ppaction://hlinkshowjump?jump=lastslideviewed" highlightClick="1"/>
                <a:extLst>
                  <a:ext uri="{FF2B5EF4-FFF2-40B4-BE49-F238E27FC236}">
                    <a16:creationId xmlns:a16="http://schemas.microsoft.com/office/drawing/2014/main" id="{B7628FB6-A86E-DCE5-8835-CF7AEAF267C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8499" name="AutoShape 35">
                <a:hlinkClick r:id="" action="ppaction://hlinkshowjump?jump=lastslideviewed"/>
                <a:extLst>
                  <a:ext uri="{FF2B5EF4-FFF2-40B4-BE49-F238E27FC236}">
                    <a16:creationId xmlns:a16="http://schemas.microsoft.com/office/drawing/2014/main" id="{8EDCA84A-B1F3-9B2C-77E4-A9F2F8A9F35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01413" name="Text Box 36">
            <a:extLst>
              <a:ext uri="{FF2B5EF4-FFF2-40B4-BE49-F238E27FC236}">
                <a16:creationId xmlns:a16="http://schemas.microsoft.com/office/drawing/2014/main" id="{80D89AFD-0BDB-1042-7775-ABFCFF8E72F0}"/>
              </a:ext>
            </a:extLst>
          </p:cNvPr>
          <p:cNvSpPr txBox="1">
            <a:spLocks noChangeArrowheads="1"/>
          </p:cNvSpPr>
          <p:nvPr/>
        </p:nvSpPr>
        <p:spPr bwMode="auto">
          <a:xfrm>
            <a:off x="7405688" y="6477000"/>
            <a:ext cx="17383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Kava Kava References</a:t>
            </a:r>
            <a:endParaRPr lang="en-US" altLang="en-US" sz="1200"/>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a:extLst>
              <a:ext uri="{FF2B5EF4-FFF2-40B4-BE49-F238E27FC236}">
                <a16:creationId xmlns:a16="http://schemas.microsoft.com/office/drawing/2014/main" id="{C8AD718D-EAB2-3739-A1F6-BF939541B1BB}"/>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02434" name="Picture 20">
            <a:extLst>
              <a:ext uri="{FF2B5EF4-FFF2-40B4-BE49-F238E27FC236}">
                <a16:creationId xmlns:a16="http://schemas.microsoft.com/office/drawing/2014/main" id="{F208AE3B-A639-ADF9-35BE-FDBE2A60F127}"/>
              </a:ext>
            </a:extLst>
          </p:cNvPr>
          <p:cNvPicPr>
            <a:picLocks noChangeAspect="1" noChangeArrowheads="1"/>
          </p:cNvPicPr>
          <p:nvPr/>
        </p:nvPicPr>
        <p:blipFill>
          <a:blip r:embed="rId2">
            <a:lum bright="34000" contrast="-50000"/>
            <a:extLst>
              <a:ext uri="{28A0092B-C50C-407E-A947-70E740481C1C}">
                <a14:useLocalDpi xmlns:a14="http://schemas.microsoft.com/office/drawing/2010/main" val="0"/>
              </a:ext>
            </a:extLst>
          </a:blip>
          <a:srcRect/>
          <a:stretch>
            <a:fillRect/>
          </a:stretch>
        </p:blipFill>
        <p:spPr bwMode="auto">
          <a:xfrm>
            <a:off x="914400" y="0"/>
            <a:ext cx="82296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02435" name="Picture 5">
            <a:extLst>
              <a:ext uri="{FF2B5EF4-FFF2-40B4-BE49-F238E27FC236}">
                <a16:creationId xmlns:a16="http://schemas.microsoft.com/office/drawing/2014/main" id="{B47DE0EE-F36A-4321-66DC-566DD14E86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533400"/>
            <a:ext cx="2090738"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2436" name="Picture 6">
            <a:extLst>
              <a:ext uri="{FF2B5EF4-FFF2-40B4-BE49-F238E27FC236}">
                <a16:creationId xmlns:a16="http://schemas.microsoft.com/office/drawing/2014/main" id="{A25C7ED4-4D20-E8F8-1156-BD74F6F548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688975"/>
            <a:ext cx="2438400"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2437" name="Picture 8">
            <a:extLst>
              <a:ext uri="{FF2B5EF4-FFF2-40B4-BE49-F238E27FC236}">
                <a16:creationId xmlns:a16="http://schemas.microsoft.com/office/drawing/2014/main" id="{AAC9A9F8-00D0-4844-6081-95FD1C1756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352800"/>
            <a:ext cx="3733800" cy="279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2438" name="Picture 9">
            <a:extLst>
              <a:ext uri="{FF2B5EF4-FFF2-40B4-BE49-F238E27FC236}">
                <a16:creationId xmlns:a16="http://schemas.microsoft.com/office/drawing/2014/main" id="{3B6D0BFA-16AD-1FC9-C2AF-43F0E4A306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1200" y="1752600"/>
            <a:ext cx="2798763"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4987" name="Text Box 11">
            <a:extLst>
              <a:ext uri="{FF2B5EF4-FFF2-40B4-BE49-F238E27FC236}">
                <a16:creationId xmlns:a16="http://schemas.microsoft.com/office/drawing/2014/main" id="{F471721F-5E76-06DD-2410-73FF09B036EE}"/>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Kava Kava </a:t>
            </a:r>
          </a:p>
        </p:txBody>
      </p:sp>
      <p:grpSp>
        <p:nvGrpSpPr>
          <p:cNvPr id="402440" name="Group 25">
            <a:extLst>
              <a:ext uri="{FF2B5EF4-FFF2-40B4-BE49-F238E27FC236}">
                <a16:creationId xmlns:a16="http://schemas.microsoft.com/office/drawing/2014/main" id="{613F4F0A-0D4B-840E-F81C-1ECF8CC65723}"/>
              </a:ext>
            </a:extLst>
          </p:cNvPr>
          <p:cNvGrpSpPr>
            <a:grpSpLocks/>
          </p:cNvGrpSpPr>
          <p:nvPr/>
        </p:nvGrpSpPr>
        <p:grpSpPr bwMode="auto">
          <a:xfrm>
            <a:off x="4343400" y="6477000"/>
            <a:ext cx="457200" cy="228600"/>
            <a:chOff x="2400" y="4032"/>
            <a:chExt cx="240" cy="144"/>
          </a:xfrm>
        </p:grpSpPr>
        <p:sp>
          <p:nvSpPr>
            <p:cNvPr id="255002" name="AutoShape 26">
              <a:hlinkClick r:id="" action="ppaction://hlinkshowjump?jump=lastslideviewed" highlightClick="1"/>
              <a:extLst>
                <a:ext uri="{FF2B5EF4-FFF2-40B4-BE49-F238E27FC236}">
                  <a16:creationId xmlns:a16="http://schemas.microsoft.com/office/drawing/2014/main" id="{A7986C26-B300-295F-E7AD-3CF563415DDF}"/>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55003" name="AutoShape 27">
              <a:hlinkClick r:id="" action="ppaction://hlinkshowjump?jump=lastslideviewed"/>
              <a:extLst>
                <a:ext uri="{FF2B5EF4-FFF2-40B4-BE49-F238E27FC236}">
                  <a16:creationId xmlns:a16="http://schemas.microsoft.com/office/drawing/2014/main" id="{497AA031-63BF-ED8A-68C0-5C884E2F4027}"/>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2441" name="Group 28">
            <a:extLst>
              <a:ext uri="{FF2B5EF4-FFF2-40B4-BE49-F238E27FC236}">
                <a16:creationId xmlns:a16="http://schemas.microsoft.com/office/drawing/2014/main" id="{37DDCAC8-A42F-ECDC-0002-9C931BEDBAF5}"/>
              </a:ext>
            </a:extLst>
          </p:cNvPr>
          <p:cNvGrpSpPr>
            <a:grpSpLocks/>
          </p:cNvGrpSpPr>
          <p:nvPr/>
        </p:nvGrpSpPr>
        <p:grpSpPr bwMode="auto">
          <a:xfrm>
            <a:off x="-76200" y="0"/>
            <a:ext cx="2362200" cy="641350"/>
            <a:chOff x="96" y="76"/>
            <a:chExt cx="1488" cy="404"/>
          </a:xfrm>
        </p:grpSpPr>
        <p:sp>
          <p:nvSpPr>
            <p:cNvPr id="402442" name="Text Box 29">
              <a:extLst>
                <a:ext uri="{FF2B5EF4-FFF2-40B4-BE49-F238E27FC236}">
                  <a16:creationId xmlns:a16="http://schemas.microsoft.com/office/drawing/2014/main" id="{258BBD81-BC81-B5A5-F4DA-00A5CC14778F}"/>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55006" name="Text Box 30">
              <a:extLst>
                <a:ext uri="{FF2B5EF4-FFF2-40B4-BE49-F238E27FC236}">
                  <a16:creationId xmlns:a16="http://schemas.microsoft.com/office/drawing/2014/main" id="{29BDA0BA-FB94-42F9-E215-4FBA6C1F2A91}"/>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a:extLst>
              <a:ext uri="{FF2B5EF4-FFF2-40B4-BE49-F238E27FC236}">
                <a16:creationId xmlns:a16="http://schemas.microsoft.com/office/drawing/2014/main" id="{00218167-E2CC-FA27-1C1A-C6D6B3236930}"/>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03458" name="Picture 30">
            <a:extLst>
              <a:ext uri="{FF2B5EF4-FFF2-40B4-BE49-F238E27FC236}">
                <a16:creationId xmlns:a16="http://schemas.microsoft.com/office/drawing/2014/main" id="{7360055D-B29C-7697-16E1-DC5FFEACB662}"/>
              </a:ext>
            </a:extLst>
          </p:cNvPr>
          <p:cNvPicPr>
            <a:picLocks noChangeAspect="1" noChangeArrowheads="1"/>
          </p:cNvPicPr>
          <p:nvPr/>
        </p:nvPicPr>
        <p:blipFill>
          <a:blip r:embed="rId2">
            <a:lum bright="34000" contrast="-50000"/>
            <a:extLst>
              <a:ext uri="{28A0092B-C50C-407E-A947-70E740481C1C}">
                <a14:useLocalDpi xmlns:a14="http://schemas.microsoft.com/office/drawing/2010/main" val="0"/>
              </a:ext>
            </a:extLst>
          </a:blip>
          <a:srcRect/>
          <a:stretch>
            <a:fillRect/>
          </a:stretch>
        </p:blipFill>
        <p:spPr bwMode="auto">
          <a:xfrm>
            <a:off x="914400" y="0"/>
            <a:ext cx="82296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03459" name="Text Box 4">
            <a:extLst>
              <a:ext uri="{FF2B5EF4-FFF2-40B4-BE49-F238E27FC236}">
                <a16:creationId xmlns:a16="http://schemas.microsoft.com/office/drawing/2014/main" id="{DD5F1383-CCA7-7E75-A9D6-839BFBB6DCA5}"/>
              </a:ext>
            </a:extLst>
          </p:cNvPr>
          <p:cNvSpPr txBox="1">
            <a:spLocks noChangeArrowheads="1"/>
          </p:cNvSpPr>
          <p:nvPr/>
        </p:nvSpPr>
        <p:spPr bwMode="auto">
          <a:xfrm>
            <a:off x="0" y="563563"/>
            <a:ext cx="9144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Kava Lactones</a:t>
            </a:r>
          </a:p>
        </p:txBody>
      </p:sp>
      <p:pic>
        <p:nvPicPr>
          <p:cNvPr id="403460" name="Picture 7">
            <a:extLst>
              <a:ext uri="{FF2B5EF4-FFF2-40B4-BE49-F238E27FC236}">
                <a16:creationId xmlns:a16="http://schemas.microsoft.com/office/drawing/2014/main" id="{7A7D2AF0-313A-684F-4B7A-D99BC86A8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219200"/>
            <a:ext cx="1895475" cy="1228725"/>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3461" name="Text Box 8">
            <a:extLst>
              <a:ext uri="{FF2B5EF4-FFF2-40B4-BE49-F238E27FC236}">
                <a16:creationId xmlns:a16="http://schemas.microsoft.com/office/drawing/2014/main" id="{F2C7EE2C-153C-BF59-6A86-59DE3CDBB67E}"/>
              </a:ext>
            </a:extLst>
          </p:cNvPr>
          <p:cNvSpPr txBox="1">
            <a:spLocks noChangeArrowheads="1"/>
          </p:cNvSpPr>
          <p:nvPr/>
        </p:nvSpPr>
        <p:spPr bwMode="auto">
          <a:xfrm>
            <a:off x="762000" y="1203325"/>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Kavain</a:t>
            </a:r>
          </a:p>
        </p:txBody>
      </p:sp>
      <p:pic>
        <p:nvPicPr>
          <p:cNvPr id="403462" name="Picture 9">
            <a:extLst>
              <a:ext uri="{FF2B5EF4-FFF2-40B4-BE49-F238E27FC236}">
                <a16:creationId xmlns:a16="http://schemas.microsoft.com/office/drawing/2014/main" id="{07C825D5-9DC5-A576-8B57-AC04F5A627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5425" y="1219200"/>
            <a:ext cx="1857375" cy="1209675"/>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3463" name="Text Box 10">
            <a:extLst>
              <a:ext uri="{FF2B5EF4-FFF2-40B4-BE49-F238E27FC236}">
                <a16:creationId xmlns:a16="http://schemas.microsoft.com/office/drawing/2014/main" id="{AAC645E9-E535-9AF4-4012-D837780F80AE}"/>
              </a:ext>
            </a:extLst>
          </p:cNvPr>
          <p:cNvSpPr txBox="1">
            <a:spLocks noChangeArrowheads="1"/>
          </p:cNvSpPr>
          <p:nvPr/>
        </p:nvSpPr>
        <p:spPr bwMode="auto">
          <a:xfrm>
            <a:off x="6599238" y="2133600"/>
            <a:ext cx="1935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Dihydrokavain</a:t>
            </a:r>
          </a:p>
        </p:txBody>
      </p:sp>
      <p:pic>
        <p:nvPicPr>
          <p:cNvPr id="403464" name="Picture 11">
            <a:extLst>
              <a:ext uri="{FF2B5EF4-FFF2-40B4-BE49-F238E27FC236}">
                <a16:creationId xmlns:a16="http://schemas.microsoft.com/office/drawing/2014/main" id="{2202CFC1-A197-E19F-975E-920691C151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4950" y="3048000"/>
            <a:ext cx="2152650" cy="1457325"/>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3465" name="Text Box 12">
            <a:extLst>
              <a:ext uri="{FF2B5EF4-FFF2-40B4-BE49-F238E27FC236}">
                <a16:creationId xmlns:a16="http://schemas.microsoft.com/office/drawing/2014/main" id="{8A1B7A4A-2B3B-0D64-C523-F012CD730156}"/>
              </a:ext>
            </a:extLst>
          </p:cNvPr>
          <p:cNvSpPr txBox="1">
            <a:spLocks noChangeArrowheads="1"/>
          </p:cNvSpPr>
          <p:nvPr/>
        </p:nvSpPr>
        <p:spPr bwMode="auto">
          <a:xfrm>
            <a:off x="381000" y="3108325"/>
            <a:ext cx="2063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Methysticin</a:t>
            </a:r>
          </a:p>
        </p:txBody>
      </p:sp>
      <p:pic>
        <p:nvPicPr>
          <p:cNvPr id="403466" name="Picture 13">
            <a:extLst>
              <a:ext uri="{FF2B5EF4-FFF2-40B4-BE49-F238E27FC236}">
                <a16:creationId xmlns:a16="http://schemas.microsoft.com/office/drawing/2014/main" id="{CEB40CA0-C7B8-E1F8-8D95-AC242779163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0150" y="2971800"/>
            <a:ext cx="2152650" cy="1457325"/>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3467" name="Text Box 14">
            <a:extLst>
              <a:ext uri="{FF2B5EF4-FFF2-40B4-BE49-F238E27FC236}">
                <a16:creationId xmlns:a16="http://schemas.microsoft.com/office/drawing/2014/main" id="{A67E44AA-1CAD-436F-238F-7284049FB67F}"/>
              </a:ext>
            </a:extLst>
          </p:cNvPr>
          <p:cNvSpPr txBox="1">
            <a:spLocks noChangeArrowheads="1"/>
          </p:cNvSpPr>
          <p:nvPr/>
        </p:nvSpPr>
        <p:spPr bwMode="auto">
          <a:xfrm>
            <a:off x="6096000" y="3886200"/>
            <a:ext cx="2554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Dihydromethysticin</a:t>
            </a:r>
          </a:p>
        </p:txBody>
      </p:sp>
      <p:pic>
        <p:nvPicPr>
          <p:cNvPr id="403468" name="Picture 15">
            <a:extLst>
              <a:ext uri="{FF2B5EF4-FFF2-40B4-BE49-F238E27FC236}">
                <a16:creationId xmlns:a16="http://schemas.microsoft.com/office/drawing/2014/main" id="{32786912-10B8-6AB4-0888-FEF4A848B1B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4724400"/>
            <a:ext cx="2209800" cy="1219200"/>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3469" name="Text Box 16">
            <a:extLst>
              <a:ext uri="{FF2B5EF4-FFF2-40B4-BE49-F238E27FC236}">
                <a16:creationId xmlns:a16="http://schemas.microsoft.com/office/drawing/2014/main" id="{12BCD02A-DDFC-046A-0495-30669F9FFD5A}"/>
              </a:ext>
            </a:extLst>
          </p:cNvPr>
          <p:cNvSpPr txBox="1">
            <a:spLocks noChangeArrowheads="1"/>
          </p:cNvSpPr>
          <p:nvPr/>
        </p:nvSpPr>
        <p:spPr bwMode="auto">
          <a:xfrm>
            <a:off x="609600" y="5181600"/>
            <a:ext cx="1600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Yangonin</a:t>
            </a:r>
          </a:p>
        </p:txBody>
      </p:sp>
      <p:pic>
        <p:nvPicPr>
          <p:cNvPr id="403470" name="Picture 17">
            <a:extLst>
              <a:ext uri="{FF2B5EF4-FFF2-40B4-BE49-F238E27FC236}">
                <a16:creationId xmlns:a16="http://schemas.microsoft.com/office/drawing/2014/main" id="{FD5A146B-0804-925B-25B7-5CB8372AC1E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67275" y="4695825"/>
            <a:ext cx="1838325" cy="1171575"/>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3471" name="Text Box 18">
            <a:extLst>
              <a:ext uri="{FF2B5EF4-FFF2-40B4-BE49-F238E27FC236}">
                <a16:creationId xmlns:a16="http://schemas.microsoft.com/office/drawing/2014/main" id="{B6C7DECF-1EDF-CAB9-C582-110BEDDBEA91}"/>
              </a:ext>
            </a:extLst>
          </p:cNvPr>
          <p:cNvSpPr txBox="1">
            <a:spLocks noChangeArrowheads="1"/>
          </p:cNvSpPr>
          <p:nvPr/>
        </p:nvSpPr>
        <p:spPr bwMode="auto">
          <a:xfrm>
            <a:off x="5638800" y="5638800"/>
            <a:ext cx="3048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Desmethoxyyangonin</a:t>
            </a:r>
          </a:p>
        </p:txBody>
      </p:sp>
      <p:sp>
        <p:nvSpPr>
          <p:cNvPr id="256021" name="Text Box 21">
            <a:extLst>
              <a:ext uri="{FF2B5EF4-FFF2-40B4-BE49-F238E27FC236}">
                <a16:creationId xmlns:a16="http://schemas.microsoft.com/office/drawing/2014/main" id="{FEC19CB3-CA41-9B54-7D9C-FB36C3888047}"/>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Kava Kava </a:t>
            </a:r>
          </a:p>
        </p:txBody>
      </p:sp>
      <p:grpSp>
        <p:nvGrpSpPr>
          <p:cNvPr id="403473" name="Group 35">
            <a:extLst>
              <a:ext uri="{FF2B5EF4-FFF2-40B4-BE49-F238E27FC236}">
                <a16:creationId xmlns:a16="http://schemas.microsoft.com/office/drawing/2014/main" id="{82B98DE8-69EF-6EAD-AFFA-158B3C98C9C1}"/>
              </a:ext>
            </a:extLst>
          </p:cNvPr>
          <p:cNvGrpSpPr>
            <a:grpSpLocks/>
          </p:cNvGrpSpPr>
          <p:nvPr/>
        </p:nvGrpSpPr>
        <p:grpSpPr bwMode="auto">
          <a:xfrm>
            <a:off x="4343400" y="6477000"/>
            <a:ext cx="457200" cy="228600"/>
            <a:chOff x="2400" y="4032"/>
            <a:chExt cx="240" cy="144"/>
          </a:xfrm>
        </p:grpSpPr>
        <p:sp>
          <p:nvSpPr>
            <p:cNvPr id="256036" name="AutoShape 36">
              <a:hlinkClick r:id="" action="ppaction://hlinkshowjump?jump=lastslideviewed" highlightClick="1"/>
              <a:extLst>
                <a:ext uri="{FF2B5EF4-FFF2-40B4-BE49-F238E27FC236}">
                  <a16:creationId xmlns:a16="http://schemas.microsoft.com/office/drawing/2014/main" id="{0101CA77-6ECF-BDF7-5BC3-CB4A47630A98}"/>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56037" name="AutoShape 37">
              <a:hlinkClick r:id="" action="ppaction://hlinkshowjump?jump=lastslideviewed"/>
              <a:extLst>
                <a:ext uri="{FF2B5EF4-FFF2-40B4-BE49-F238E27FC236}">
                  <a16:creationId xmlns:a16="http://schemas.microsoft.com/office/drawing/2014/main" id="{E4A230D6-F5F1-0742-056A-136BEFDC857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3474" name="Group 38">
            <a:extLst>
              <a:ext uri="{FF2B5EF4-FFF2-40B4-BE49-F238E27FC236}">
                <a16:creationId xmlns:a16="http://schemas.microsoft.com/office/drawing/2014/main" id="{B8954153-C1B0-13F3-43C6-E10F09C8A504}"/>
              </a:ext>
            </a:extLst>
          </p:cNvPr>
          <p:cNvGrpSpPr>
            <a:grpSpLocks/>
          </p:cNvGrpSpPr>
          <p:nvPr/>
        </p:nvGrpSpPr>
        <p:grpSpPr bwMode="auto">
          <a:xfrm>
            <a:off x="-76200" y="0"/>
            <a:ext cx="2362200" cy="641350"/>
            <a:chOff x="96" y="76"/>
            <a:chExt cx="1488" cy="404"/>
          </a:xfrm>
        </p:grpSpPr>
        <p:sp>
          <p:nvSpPr>
            <p:cNvPr id="403475" name="Text Box 39">
              <a:extLst>
                <a:ext uri="{FF2B5EF4-FFF2-40B4-BE49-F238E27FC236}">
                  <a16:creationId xmlns:a16="http://schemas.microsoft.com/office/drawing/2014/main" id="{FA0AB606-A312-29E4-3A04-7C0183B64992}"/>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56040" name="Text Box 40">
              <a:extLst>
                <a:ext uri="{FF2B5EF4-FFF2-40B4-BE49-F238E27FC236}">
                  <a16:creationId xmlns:a16="http://schemas.microsoft.com/office/drawing/2014/main" id="{C6F55D5C-E504-8C32-AD19-614440CE51E8}"/>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a:extLst>
              <a:ext uri="{FF2B5EF4-FFF2-40B4-BE49-F238E27FC236}">
                <a16:creationId xmlns:a16="http://schemas.microsoft.com/office/drawing/2014/main" id="{5EF780A2-101E-0998-E1F0-FE90AEE205A7}"/>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04482" name="Picture 16">
            <a:extLst>
              <a:ext uri="{FF2B5EF4-FFF2-40B4-BE49-F238E27FC236}">
                <a16:creationId xmlns:a16="http://schemas.microsoft.com/office/drawing/2014/main" id="{5A8AB204-E2E9-0806-C8F9-14AFC2E58930}"/>
              </a:ext>
            </a:extLst>
          </p:cNvPr>
          <p:cNvPicPr>
            <a:picLocks noChangeAspect="1" noChangeArrowheads="1"/>
          </p:cNvPicPr>
          <p:nvPr/>
        </p:nvPicPr>
        <p:blipFill>
          <a:blip r:embed="rId2">
            <a:lum bright="34000" contrast="-50000"/>
            <a:extLst>
              <a:ext uri="{28A0092B-C50C-407E-A947-70E740481C1C}">
                <a14:useLocalDpi xmlns:a14="http://schemas.microsoft.com/office/drawing/2010/main" val="0"/>
              </a:ext>
            </a:extLst>
          </a:blip>
          <a:srcRect/>
          <a:stretch>
            <a:fillRect/>
          </a:stretch>
        </p:blipFill>
        <p:spPr bwMode="auto">
          <a:xfrm>
            <a:off x="914400" y="0"/>
            <a:ext cx="82296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04483" name="Rectangle 5">
            <a:extLst>
              <a:ext uri="{FF2B5EF4-FFF2-40B4-BE49-F238E27FC236}">
                <a16:creationId xmlns:a16="http://schemas.microsoft.com/office/drawing/2014/main" id="{BB0574BF-8B68-6C05-5693-64C9ED4FFC04}"/>
              </a:ext>
            </a:extLst>
          </p:cNvPr>
          <p:cNvSpPr>
            <a:spLocks noChangeArrowheads="1"/>
          </p:cNvSpPr>
          <p:nvPr/>
        </p:nvSpPr>
        <p:spPr bwMode="auto">
          <a:xfrm>
            <a:off x="457200" y="1295400"/>
            <a:ext cx="8305800" cy="386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Boonen G, Haberlein H.  Influence of genuine kavapyrone enatiomers on the GABA-A binding site.  Planta Med 1998; 64:504-506.</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Magura EI, Kopanitsa MV, Gleitz J, et al.  Kava extract ingredients (+)-methysticin and ([8])-kavain inhibit voltage-operated Na(+)-channels in rat CA1 hippocampal neurons.  Neuroscience 1997; 81:345-351.</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Singh YN, Blumenthal M.  Kava an overview.  HerbalGram 1997; 39;33-44, 46-55.</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Spillane PK, Fisher DA, Currie BJ.  Neurological manifestations of kava intoxication.  Med J Aust 1997; 167:172-173.</a:t>
            </a:r>
          </a:p>
        </p:txBody>
      </p:sp>
      <p:sp>
        <p:nvSpPr>
          <p:cNvPr id="257031" name="Text Box 7">
            <a:extLst>
              <a:ext uri="{FF2B5EF4-FFF2-40B4-BE49-F238E27FC236}">
                <a16:creationId xmlns:a16="http://schemas.microsoft.com/office/drawing/2014/main" id="{0FBBD55A-CC39-F13F-83A8-ABAB70DFDF0F}"/>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Kava Kava </a:t>
            </a:r>
          </a:p>
        </p:txBody>
      </p:sp>
      <p:sp>
        <p:nvSpPr>
          <p:cNvPr id="404485" name="Rectangle 17">
            <a:extLst>
              <a:ext uri="{FF2B5EF4-FFF2-40B4-BE49-F238E27FC236}">
                <a16:creationId xmlns:a16="http://schemas.microsoft.com/office/drawing/2014/main" id="{4A5E450A-67C2-B1B0-A37B-C4A473B46E2D}"/>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Kava Kava References</a:t>
            </a:r>
          </a:p>
        </p:txBody>
      </p:sp>
      <p:grpSp>
        <p:nvGrpSpPr>
          <p:cNvPr id="404486" name="Group 23">
            <a:extLst>
              <a:ext uri="{FF2B5EF4-FFF2-40B4-BE49-F238E27FC236}">
                <a16:creationId xmlns:a16="http://schemas.microsoft.com/office/drawing/2014/main" id="{7039D1C1-4F27-0B1A-475A-5689FE96B27E}"/>
              </a:ext>
            </a:extLst>
          </p:cNvPr>
          <p:cNvGrpSpPr>
            <a:grpSpLocks/>
          </p:cNvGrpSpPr>
          <p:nvPr/>
        </p:nvGrpSpPr>
        <p:grpSpPr bwMode="auto">
          <a:xfrm>
            <a:off x="4343400" y="6477000"/>
            <a:ext cx="457200" cy="228600"/>
            <a:chOff x="2400" y="4032"/>
            <a:chExt cx="240" cy="144"/>
          </a:xfrm>
        </p:grpSpPr>
        <p:sp>
          <p:nvSpPr>
            <p:cNvPr id="257048" name="AutoShape 24">
              <a:hlinkClick r:id="" action="ppaction://hlinkshowjump?jump=lastslideviewed" highlightClick="1"/>
              <a:extLst>
                <a:ext uri="{FF2B5EF4-FFF2-40B4-BE49-F238E27FC236}">
                  <a16:creationId xmlns:a16="http://schemas.microsoft.com/office/drawing/2014/main" id="{A4F7AD13-1DC0-832D-EF6A-B9E51288486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57049" name="AutoShape 25">
              <a:hlinkClick r:id="" action="ppaction://hlinkshowjump?jump=lastslideviewed"/>
              <a:extLst>
                <a:ext uri="{FF2B5EF4-FFF2-40B4-BE49-F238E27FC236}">
                  <a16:creationId xmlns:a16="http://schemas.microsoft.com/office/drawing/2014/main" id="{F8FCD2A6-CC02-4930-7DB3-D5172E6E807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4487" name="Group 26">
            <a:extLst>
              <a:ext uri="{FF2B5EF4-FFF2-40B4-BE49-F238E27FC236}">
                <a16:creationId xmlns:a16="http://schemas.microsoft.com/office/drawing/2014/main" id="{32C4FC41-47C6-DD5F-C651-5603107DCEAC}"/>
              </a:ext>
            </a:extLst>
          </p:cNvPr>
          <p:cNvGrpSpPr>
            <a:grpSpLocks/>
          </p:cNvGrpSpPr>
          <p:nvPr/>
        </p:nvGrpSpPr>
        <p:grpSpPr bwMode="auto">
          <a:xfrm>
            <a:off x="-76200" y="0"/>
            <a:ext cx="2362200" cy="641350"/>
            <a:chOff x="96" y="76"/>
            <a:chExt cx="1488" cy="404"/>
          </a:xfrm>
        </p:grpSpPr>
        <p:sp>
          <p:nvSpPr>
            <p:cNvPr id="404488" name="Text Box 27">
              <a:extLst>
                <a:ext uri="{FF2B5EF4-FFF2-40B4-BE49-F238E27FC236}">
                  <a16:creationId xmlns:a16="http://schemas.microsoft.com/office/drawing/2014/main" id="{40A59DD8-9C6B-92F4-4533-F512C71A9DBA}"/>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57052" name="Text Box 28">
              <a:extLst>
                <a:ext uri="{FF2B5EF4-FFF2-40B4-BE49-F238E27FC236}">
                  <a16:creationId xmlns:a16="http://schemas.microsoft.com/office/drawing/2014/main" id="{01E51C2D-CBA9-9FE2-C8C9-98CFAA1C05B0}"/>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5505" name="Picture 5">
            <a:extLst>
              <a:ext uri="{FF2B5EF4-FFF2-40B4-BE49-F238E27FC236}">
                <a16:creationId xmlns:a16="http://schemas.microsoft.com/office/drawing/2014/main" id="{A536CF6F-6E6C-A5DA-569F-E2D257165C81}"/>
              </a:ext>
            </a:extLst>
          </p:cNvPr>
          <p:cNvPicPr>
            <a:picLocks noChangeAspect="1" noChangeArrowheads="1"/>
          </p:cNvPicPr>
          <p:nvPr/>
        </p:nvPicPr>
        <p:blipFill>
          <a:blip r:embed="rId2">
            <a:lum bright="34000" contrast="-54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9081" name="Rectangle 9">
            <a:extLst>
              <a:ext uri="{FF2B5EF4-FFF2-40B4-BE49-F238E27FC236}">
                <a16:creationId xmlns:a16="http://schemas.microsoft.com/office/drawing/2014/main" id="{B4F5091B-2A72-E651-557B-4954AEA7CEE0}"/>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Milk Thistle</a:t>
            </a:r>
            <a:br>
              <a:rPr lang="en-US" altLang="en-US"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Silyibum marianum</a:t>
            </a:r>
            <a:r>
              <a:rPr lang="en-US" altLang="en-US" sz="1400" b="1" i="1">
                <a:solidFill>
                  <a:schemeClr val="accent2"/>
                </a:solidFill>
                <a:effectLst>
                  <a:outerShdw blurRad="38100" dist="38100" dir="2700000" algn="tl">
                    <a:srgbClr val="C0C0C0"/>
                  </a:outerShdw>
                </a:effectLst>
              </a:rPr>
              <a:t> </a:t>
            </a:r>
          </a:p>
        </p:txBody>
      </p:sp>
      <p:sp>
        <p:nvSpPr>
          <p:cNvPr id="259083" name="Text Box 11">
            <a:extLst>
              <a:ext uri="{FF2B5EF4-FFF2-40B4-BE49-F238E27FC236}">
                <a16:creationId xmlns:a16="http://schemas.microsoft.com/office/drawing/2014/main" id="{68B64745-3020-1FE0-6834-AC3A4302919E}"/>
              </a:ext>
            </a:extLst>
          </p:cNvPr>
          <p:cNvSpPr txBox="1">
            <a:spLocks noChangeArrowheads="1"/>
          </p:cNvSpPr>
          <p:nvPr/>
        </p:nvSpPr>
        <p:spPr bwMode="auto">
          <a:xfrm>
            <a:off x="2133600" y="1295400"/>
            <a:ext cx="6705600" cy="427831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a:t>
            </a:r>
            <a:r>
              <a:rPr lang="en-US" altLang="en-US" i="1">
                <a:solidFill>
                  <a:schemeClr val="tx1"/>
                </a:solidFill>
                <a:latin typeface="Arial" panose="020B0604020202020204" pitchFamily="34" charset="0"/>
              </a:rPr>
              <a:t>Asteraceae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Holy Thistle, Lady’s Thistle, Marian Thistle, St. Mary Thistle, Silybum, Silymarin</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This indigenous European plant is exploited for the active ingredients contained in the seed of the ripe fruit freed from their pappus (tuft).  It is one of few herbs that show promising effects with regard to its hepatoprotective actions.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r>
              <a:rPr lang="en-US" altLang="en-US">
                <a:solidFill>
                  <a:schemeClr val="tx1"/>
                </a:solidFill>
                <a:latin typeface="Arial" panose="020B0604020202020204" pitchFamily="34" charset="0"/>
                <a:cs typeface="Times New Roman" panose="02020603050405020304" pitchFamily="18" charset="0"/>
              </a:rPr>
              <a:t>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Silymarin, a mixture of several flavonolignans, particularly silybin A and B, silychristin, and silydianin, iso- and dehydrosilybin, and also various flavonoids such as  apigenin, chrysoeriol, naringenin, quercitin and taxifolin are the medicinally active components.  The mixture of silybin A and B is called silibinin.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405508" name="Text Box 17">
            <a:extLst>
              <a:ext uri="{FF2B5EF4-FFF2-40B4-BE49-F238E27FC236}">
                <a16:creationId xmlns:a16="http://schemas.microsoft.com/office/drawing/2014/main" id="{2C5F9D1E-0EAF-DBDA-501C-9F45F55F67C9}"/>
              </a:ext>
            </a:extLst>
          </p:cNvPr>
          <p:cNvSpPr txBox="1">
            <a:spLocks noChangeArrowheads="1"/>
          </p:cNvSpPr>
          <p:nvPr/>
        </p:nvSpPr>
        <p:spPr bwMode="auto">
          <a:xfrm>
            <a:off x="7380288" y="6477000"/>
            <a:ext cx="17637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Milk Thistle References</a:t>
            </a:r>
            <a:endParaRPr lang="en-US" altLang="en-US" sz="1200"/>
          </a:p>
        </p:txBody>
      </p:sp>
      <p:grpSp>
        <p:nvGrpSpPr>
          <p:cNvPr id="405509" name="Group 29">
            <a:extLst>
              <a:ext uri="{FF2B5EF4-FFF2-40B4-BE49-F238E27FC236}">
                <a16:creationId xmlns:a16="http://schemas.microsoft.com/office/drawing/2014/main" id="{81C62159-D506-FE3E-F741-24406A70F6D9}"/>
              </a:ext>
            </a:extLst>
          </p:cNvPr>
          <p:cNvGrpSpPr>
            <a:grpSpLocks/>
          </p:cNvGrpSpPr>
          <p:nvPr/>
        </p:nvGrpSpPr>
        <p:grpSpPr bwMode="auto">
          <a:xfrm>
            <a:off x="4191000" y="6477000"/>
            <a:ext cx="1524000" cy="228600"/>
            <a:chOff x="2400" y="4080"/>
            <a:chExt cx="960" cy="144"/>
          </a:xfrm>
        </p:grpSpPr>
        <p:grpSp>
          <p:nvGrpSpPr>
            <p:cNvPr id="405510" name="Group 30">
              <a:extLst>
                <a:ext uri="{FF2B5EF4-FFF2-40B4-BE49-F238E27FC236}">
                  <a16:creationId xmlns:a16="http://schemas.microsoft.com/office/drawing/2014/main" id="{1A2512FB-AEA7-DF8C-9C49-C94FE7E1F32F}"/>
                </a:ext>
              </a:extLst>
            </p:cNvPr>
            <p:cNvGrpSpPr>
              <a:grpSpLocks/>
            </p:cNvGrpSpPr>
            <p:nvPr/>
          </p:nvGrpSpPr>
          <p:grpSpPr bwMode="auto">
            <a:xfrm>
              <a:off x="2400" y="4080"/>
              <a:ext cx="240" cy="144"/>
              <a:chOff x="2928" y="2688"/>
              <a:chExt cx="240" cy="144"/>
            </a:xfrm>
          </p:grpSpPr>
          <p:sp>
            <p:nvSpPr>
              <p:cNvPr id="405517" name="AutoShape 31">
                <a:hlinkClick r:id="" action="ppaction://hlinkshowjump?jump=previousslide" highlightClick="1"/>
                <a:extLst>
                  <a:ext uri="{FF2B5EF4-FFF2-40B4-BE49-F238E27FC236}">
                    <a16:creationId xmlns:a16="http://schemas.microsoft.com/office/drawing/2014/main" id="{02B9A1C2-A637-8415-F671-DE7B29A54D2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59104" name="AutoShape 32">
                <a:hlinkClick r:id="rId6" action="ppaction://hlinksldjump"/>
                <a:extLst>
                  <a:ext uri="{FF2B5EF4-FFF2-40B4-BE49-F238E27FC236}">
                    <a16:creationId xmlns:a16="http://schemas.microsoft.com/office/drawing/2014/main" id="{31DC10B8-5E6C-4C13-49AD-854E4B7042CB}"/>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5511" name="Group 33">
              <a:extLst>
                <a:ext uri="{FF2B5EF4-FFF2-40B4-BE49-F238E27FC236}">
                  <a16:creationId xmlns:a16="http://schemas.microsoft.com/office/drawing/2014/main" id="{E1CBE89B-DB50-56A9-84C2-9C054F83984C}"/>
                </a:ext>
              </a:extLst>
            </p:cNvPr>
            <p:cNvGrpSpPr>
              <a:grpSpLocks/>
            </p:cNvGrpSpPr>
            <p:nvPr/>
          </p:nvGrpSpPr>
          <p:grpSpPr bwMode="auto">
            <a:xfrm>
              <a:off x="3120" y="4080"/>
              <a:ext cx="240" cy="144"/>
              <a:chOff x="3552" y="2688"/>
              <a:chExt cx="240" cy="144"/>
            </a:xfrm>
          </p:grpSpPr>
          <p:sp>
            <p:nvSpPr>
              <p:cNvPr id="405515" name="AutoShape 34">
                <a:hlinkClick r:id="" action="ppaction://hlinkshowjump?jump=nextslide" highlightClick="1"/>
                <a:extLst>
                  <a:ext uri="{FF2B5EF4-FFF2-40B4-BE49-F238E27FC236}">
                    <a16:creationId xmlns:a16="http://schemas.microsoft.com/office/drawing/2014/main" id="{8AA9DFD5-1ADF-5DD2-6FBC-92967D736FD4}"/>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59107" name="AutoShape 35">
                <a:hlinkClick r:id="" action="ppaction://hlinkshowjump?jump=nextslide"/>
                <a:extLst>
                  <a:ext uri="{FF2B5EF4-FFF2-40B4-BE49-F238E27FC236}">
                    <a16:creationId xmlns:a16="http://schemas.microsoft.com/office/drawing/2014/main" id="{70DC177E-DC82-7581-EDE5-7B68092905C6}"/>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5512" name="Group 36">
              <a:extLst>
                <a:ext uri="{FF2B5EF4-FFF2-40B4-BE49-F238E27FC236}">
                  <a16:creationId xmlns:a16="http://schemas.microsoft.com/office/drawing/2014/main" id="{52AD5568-2722-502D-760D-CCB4C47735A5}"/>
                </a:ext>
              </a:extLst>
            </p:cNvPr>
            <p:cNvGrpSpPr>
              <a:grpSpLocks/>
            </p:cNvGrpSpPr>
            <p:nvPr/>
          </p:nvGrpSpPr>
          <p:grpSpPr bwMode="auto">
            <a:xfrm>
              <a:off x="2736" y="4080"/>
              <a:ext cx="288" cy="144"/>
              <a:chOff x="2400" y="4032"/>
              <a:chExt cx="240" cy="144"/>
            </a:xfrm>
          </p:grpSpPr>
          <p:sp>
            <p:nvSpPr>
              <p:cNvPr id="259109" name="AutoShape 37">
                <a:hlinkClick r:id="" action="ppaction://hlinkshowjump?jump=lastslideviewed" highlightClick="1"/>
                <a:extLst>
                  <a:ext uri="{FF2B5EF4-FFF2-40B4-BE49-F238E27FC236}">
                    <a16:creationId xmlns:a16="http://schemas.microsoft.com/office/drawing/2014/main" id="{405C289C-128B-3466-6008-1A6A13CBA08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59110" name="AutoShape 38">
                <a:hlinkClick r:id="" action="ppaction://hlinkshowjump?jump=lastslideviewed"/>
                <a:extLst>
                  <a:ext uri="{FF2B5EF4-FFF2-40B4-BE49-F238E27FC236}">
                    <a16:creationId xmlns:a16="http://schemas.microsoft.com/office/drawing/2014/main" id="{114D43B0-3267-D75F-2917-D9C2734367F7}"/>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6529" name="Picture 13">
            <a:extLst>
              <a:ext uri="{FF2B5EF4-FFF2-40B4-BE49-F238E27FC236}">
                <a16:creationId xmlns:a16="http://schemas.microsoft.com/office/drawing/2014/main" id="{FF0F69D6-D26C-B0BA-C140-30D3A828A686}"/>
              </a:ext>
            </a:extLst>
          </p:cNvPr>
          <p:cNvPicPr>
            <a:picLocks noChangeAspect="1" noChangeArrowheads="1"/>
          </p:cNvPicPr>
          <p:nvPr/>
        </p:nvPicPr>
        <p:blipFill>
          <a:blip r:embed="rId2">
            <a:lum bright="34000" contrast="-54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9494" name="Text Box 6">
            <a:extLst>
              <a:ext uri="{FF2B5EF4-FFF2-40B4-BE49-F238E27FC236}">
                <a16:creationId xmlns:a16="http://schemas.microsoft.com/office/drawing/2014/main" id="{A3261D77-DAB1-C0E2-DB2F-A6F4E712C870}"/>
              </a:ext>
            </a:extLst>
          </p:cNvPr>
          <p:cNvSpPr txBox="1">
            <a:spLocks noChangeArrowheads="1"/>
          </p:cNvSpPr>
          <p:nvPr/>
        </p:nvSpPr>
        <p:spPr bwMode="auto">
          <a:xfrm>
            <a:off x="2133600" y="762000"/>
            <a:ext cx="6705600" cy="4767263"/>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main actions of silymarin, the hepatoprotective effects, are thought to be due to silychristin and silydianin.  They alter the outer hepatocytes membrane and inhibit toxin uptake.  Silymarin also increases glutathione production in liver, intestine and stomach.  Silibinin decreases superoxide anion and nitiric oxide radical production (scavenger/antioxidant) and leukotriene production in Kupffer cells.  Aside from anti-inflammatory actions, silymarin protects kidneys against NSAID damage, vincristine and cisplatin.  Silibinin and silychristin stimulate renal cell proliferation, reduces intracellular and secreted prostate-specific antigen, and arrest cell cycles in hormone-refractory prostate carcinoma by decreasing of cyclin-dependent kinases.  Silymarin also stimulates RNA polymerase I in hepatocyte nuclei leading to ribosomal protein synthesis and liver regeneration.  This mechanism appears to convey, in part, the prophylactic effects to Amanita phalloides (death cap mushroom) poisoning because </a:t>
            </a:r>
            <a:r>
              <a:rPr lang="el-GR" altLang="en-US">
                <a:solidFill>
                  <a:schemeClr val="tx1"/>
                </a:solidFill>
                <a:latin typeface="Arial" panose="020B0604020202020204" pitchFamily="34" charset="0"/>
                <a:cs typeface="Times New Roman" panose="02020603050405020304" pitchFamily="18" charset="0"/>
              </a:rPr>
              <a:t>α-</a:t>
            </a:r>
            <a:r>
              <a:rPr lang="en-US" altLang="en-US">
                <a:solidFill>
                  <a:schemeClr val="tx1"/>
                </a:solidFill>
                <a:latin typeface="Arial" panose="020B0604020202020204" pitchFamily="34" charset="0"/>
                <a:cs typeface="Times New Roman" panose="02020603050405020304" pitchFamily="18" charset="0"/>
              </a:rPr>
              <a:t>amanitin inhibits RNA polymerase.  Sylibin can also bind to liver membrane receptors that are targeted by the toxic cyclic peptides of amanita.</a:t>
            </a:r>
          </a:p>
        </p:txBody>
      </p:sp>
      <p:sp>
        <p:nvSpPr>
          <p:cNvPr id="319495" name="Text Box 7">
            <a:extLst>
              <a:ext uri="{FF2B5EF4-FFF2-40B4-BE49-F238E27FC236}">
                <a16:creationId xmlns:a16="http://schemas.microsoft.com/office/drawing/2014/main" id="{F5728241-2F17-4750-8A2C-02CEBCFDE9CF}"/>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Milk Thistle </a:t>
            </a:r>
          </a:p>
        </p:txBody>
      </p:sp>
      <p:grpSp>
        <p:nvGrpSpPr>
          <p:cNvPr id="406532" name="Group 26">
            <a:extLst>
              <a:ext uri="{FF2B5EF4-FFF2-40B4-BE49-F238E27FC236}">
                <a16:creationId xmlns:a16="http://schemas.microsoft.com/office/drawing/2014/main" id="{FE4AC509-936B-691D-0B52-06BE1D6901BC}"/>
              </a:ext>
            </a:extLst>
          </p:cNvPr>
          <p:cNvGrpSpPr>
            <a:grpSpLocks/>
          </p:cNvGrpSpPr>
          <p:nvPr/>
        </p:nvGrpSpPr>
        <p:grpSpPr bwMode="auto">
          <a:xfrm>
            <a:off x="4191000" y="6477000"/>
            <a:ext cx="1524000" cy="228600"/>
            <a:chOff x="2400" y="4080"/>
            <a:chExt cx="960" cy="144"/>
          </a:xfrm>
        </p:grpSpPr>
        <p:grpSp>
          <p:nvGrpSpPr>
            <p:cNvPr id="406534" name="Group 27">
              <a:extLst>
                <a:ext uri="{FF2B5EF4-FFF2-40B4-BE49-F238E27FC236}">
                  <a16:creationId xmlns:a16="http://schemas.microsoft.com/office/drawing/2014/main" id="{9ABAAD35-9B5E-08FB-774F-4960AB55A5FF}"/>
                </a:ext>
              </a:extLst>
            </p:cNvPr>
            <p:cNvGrpSpPr>
              <a:grpSpLocks/>
            </p:cNvGrpSpPr>
            <p:nvPr/>
          </p:nvGrpSpPr>
          <p:grpSpPr bwMode="auto">
            <a:xfrm>
              <a:off x="2400" y="4080"/>
              <a:ext cx="240" cy="144"/>
              <a:chOff x="2928" y="2688"/>
              <a:chExt cx="240" cy="144"/>
            </a:xfrm>
          </p:grpSpPr>
          <p:sp>
            <p:nvSpPr>
              <p:cNvPr id="406541" name="AutoShape 28">
                <a:hlinkClick r:id="" action="ppaction://hlinkshowjump?jump=previousslide" highlightClick="1"/>
                <a:extLst>
                  <a:ext uri="{FF2B5EF4-FFF2-40B4-BE49-F238E27FC236}">
                    <a16:creationId xmlns:a16="http://schemas.microsoft.com/office/drawing/2014/main" id="{3DF45981-1822-A9EE-50D8-FC35A472CF3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9517" name="AutoShape 29">
                <a:hlinkClick r:id="" action="ppaction://hlinkshowjump?jump=previousslide"/>
                <a:extLst>
                  <a:ext uri="{FF2B5EF4-FFF2-40B4-BE49-F238E27FC236}">
                    <a16:creationId xmlns:a16="http://schemas.microsoft.com/office/drawing/2014/main" id="{93D197CE-29F8-2D85-6CEB-670EFA73C11D}"/>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6535" name="Group 30">
              <a:extLst>
                <a:ext uri="{FF2B5EF4-FFF2-40B4-BE49-F238E27FC236}">
                  <a16:creationId xmlns:a16="http://schemas.microsoft.com/office/drawing/2014/main" id="{2B936D6E-60B9-2622-8DD2-8F1D9D83FB83}"/>
                </a:ext>
              </a:extLst>
            </p:cNvPr>
            <p:cNvGrpSpPr>
              <a:grpSpLocks/>
            </p:cNvGrpSpPr>
            <p:nvPr/>
          </p:nvGrpSpPr>
          <p:grpSpPr bwMode="auto">
            <a:xfrm>
              <a:off x="3120" y="4080"/>
              <a:ext cx="240" cy="144"/>
              <a:chOff x="3552" y="2688"/>
              <a:chExt cx="240" cy="144"/>
            </a:xfrm>
          </p:grpSpPr>
          <p:sp>
            <p:nvSpPr>
              <p:cNvPr id="406539" name="AutoShape 31">
                <a:hlinkClick r:id="" action="ppaction://hlinkshowjump?jump=nextslide" highlightClick="1"/>
                <a:extLst>
                  <a:ext uri="{FF2B5EF4-FFF2-40B4-BE49-F238E27FC236}">
                    <a16:creationId xmlns:a16="http://schemas.microsoft.com/office/drawing/2014/main" id="{77E28A1E-A3DF-96D5-0248-018B00F7AD50}"/>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19520" name="AutoShape 32">
                <a:hlinkClick r:id="" action="ppaction://hlinkshowjump?jump=nextslide"/>
                <a:extLst>
                  <a:ext uri="{FF2B5EF4-FFF2-40B4-BE49-F238E27FC236}">
                    <a16:creationId xmlns:a16="http://schemas.microsoft.com/office/drawing/2014/main" id="{CF99AB6C-344C-CA81-0613-579FEC26B9F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6536" name="Group 33">
              <a:extLst>
                <a:ext uri="{FF2B5EF4-FFF2-40B4-BE49-F238E27FC236}">
                  <a16:creationId xmlns:a16="http://schemas.microsoft.com/office/drawing/2014/main" id="{EAE0BD8D-2503-E8C4-AF7D-A929D5DFCDED}"/>
                </a:ext>
              </a:extLst>
            </p:cNvPr>
            <p:cNvGrpSpPr>
              <a:grpSpLocks/>
            </p:cNvGrpSpPr>
            <p:nvPr/>
          </p:nvGrpSpPr>
          <p:grpSpPr bwMode="auto">
            <a:xfrm>
              <a:off x="2736" y="4080"/>
              <a:ext cx="288" cy="144"/>
              <a:chOff x="2400" y="4032"/>
              <a:chExt cx="240" cy="144"/>
            </a:xfrm>
          </p:grpSpPr>
          <p:sp>
            <p:nvSpPr>
              <p:cNvPr id="319522" name="AutoShape 34">
                <a:hlinkClick r:id="" action="ppaction://hlinkshowjump?jump=lastslideviewed" highlightClick="1"/>
                <a:extLst>
                  <a:ext uri="{FF2B5EF4-FFF2-40B4-BE49-F238E27FC236}">
                    <a16:creationId xmlns:a16="http://schemas.microsoft.com/office/drawing/2014/main" id="{A91A44A7-4956-4B9D-7AB9-7DA2EE31D0D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19523" name="AutoShape 35">
                <a:hlinkClick r:id="" action="ppaction://hlinkshowjump?jump=lastslideviewed"/>
                <a:extLst>
                  <a:ext uri="{FF2B5EF4-FFF2-40B4-BE49-F238E27FC236}">
                    <a16:creationId xmlns:a16="http://schemas.microsoft.com/office/drawing/2014/main" id="{75298B64-AC6E-9A89-4732-E732D6920A6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06533" name="Text Box 36">
            <a:extLst>
              <a:ext uri="{FF2B5EF4-FFF2-40B4-BE49-F238E27FC236}">
                <a16:creationId xmlns:a16="http://schemas.microsoft.com/office/drawing/2014/main" id="{82FD7547-8615-08DC-2127-4A8579101356}"/>
              </a:ext>
            </a:extLst>
          </p:cNvPr>
          <p:cNvSpPr txBox="1">
            <a:spLocks noChangeArrowheads="1"/>
          </p:cNvSpPr>
          <p:nvPr/>
        </p:nvSpPr>
        <p:spPr bwMode="auto">
          <a:xfrm>
            <a:off x="7380288" y="6477000"/>
            <a:ext cx="17637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Milk Thistle References</a:t>
            </a:r>
            <a:endParaRPr lang="en-US" altLang="en-US" sz="1200"/>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7553" name="Picture 13">
            <a:extLst>
              <a:ext uri="{FF2B5EF4-FFF2-40B4-BE49-F238E27FC236}">
                <a16:creationId xmlns:a16="http://schemas.microsoft.com/office/drawing/2014/main" id="{C6744911-E04B-51D8-EDD1-50642922EB01}"/>
              </a:ext>
            </a:extLst>
          </p:cNvPr>
          <p:cNvPicPr>
            <a:picLocks noChangeAspect="1" noChangeArrowheads="1"/>
          </p:cNvPicPr>
          <p:nvPr/>
        </p:nvPicPr>
        <p:blipFill>
          <a:blip r:embed="rId2">
            <a:lum bright="34000" contrast="-54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0517" name="Text Box 5">
            <a:extLst>
              <a:ext uri="{FF2B5EF4-FFF2-40B4-BE49-F238E27FC236}">
                <a16:creationId xmlns:a16="http://schemas.microsoft.com/office/drawing/2014/main" id="{BD626A54-8DE3-ED15-7690-72214561743B}"/>
              </a:ext>
            </a:extLst>
          </p:cNvPr>
          <p:cNvSpPr txBox="1">
            <a:spLocks noChangeArrowheads="1"/>
          </p:cNvSpPr>
          <p:nvPr/>
        </p:nvSpPr>
        <p:spPr bwMode="auto">
          <a:xfrm>
            <a:off x="2133600" y="533400"/>
            <a:ext cx="7010400" cy="5789613"/>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two main indications for Milk Thistle seed and fruit are as a liver protectant or regenerant and as an antidote for amanita poisoning.  Double-blind, randomized, placebo-controlled trials demonstrate mixed results in patients with alcohol-induced cirrhosis.  No effects or changes in the clinical course of alcoholics with liver disease are seen after two years of therapy, although one study reported some effects after four years of treatment.  Another study in patients with elevated serum transaminases from alcohol misuse showed significant decreases in SGPT and SGOT activities with 420 mg silymarin daily for four weeks.  When used as an antidote in amanita mushroom poisoning silibinin is used intravenously.</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Silymarin appears to be well tolerated when properly administered.  The fruit and seed can have laxative effects and produce mild allergic reactions in people sensitized to the Asteraceae/compositae family of plants.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Clinical studies use the standardized extract (70% silymarin) containing 200-400 mg of silibinin.  12 to 15 grams of dried fruit or seed per day.  Intravenous silibinin is unavailable in the U.S.</a:t>
            </a:r>
          </a:p>
        </p:txBody>
      </p:sp>
      <p:sp>
        <p:nvSpPr>
          <p:cNvPr id="320519" name="Text Box 7">
            <a:extLst>
              <a:ext uri="{FF2B5EF4-FFF2-40B4-BE49-F238E27FC236}">
                <a16:creationId xmlns:a16="http://schemas.microsoft.com/office/drawing/2014/main" id="{F8377784-6909-E8C6-A280-EAF5D06AEC71}"/>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Milk Thistle </a:t>
            </a:r>
          </a:p>
        </p:txBody>
      </p:sp>
      <p:grpSp>
        <p:nvGrpSpPr>
          <p:cNvPr id="407556" name="Group 26">
            <a:extLst>
              <a:ext uri="{FF2B5EF4-FFF2-40B4-BE49-F238E27FC236}">
                <a16:creationId xmlns:a16="http://schemas.microsoft.com/office/drawing/2014/main" id="{8B44DF38-782D-B72C-78D9-3144D58480F2}"/>
              </a:ext>
            </a:extLst>
          </p:cNvPr>
          <p:cNvGrpSpPr>
            <a:grpSpLocks/>
          </p:cNvGrpSpPr>
          <p:nvPr/>
        </p:nvGrpSpPr>
        <p:grpSpPr bwMode="auto">
          <a:xfrm>
            <a:off x="4191000" y="6477000"/>
            <a:ext cx="1524000" cy="228600"/>
            <a:chOff x="2400" y="4080"/>
            <a:chExt cx="960" cy="144"/>
          </a:xfrm>
        </p:grpSpPr>
        <p:grpSp>
          <p:nvGrpSpPr>
            <p:cNvPr id="407558" name="Group 27">
              <a:extLst>
                <a:ext uri="{FF2B5EF4-FFF2-40B4-BE49-F238E27FC236}">
                  <a16:creationId xmlns:a16="http://schemas.microsoft.com/office/drawing/2014/main" id="{5AEE6C84-19DF-BEB1-615C-8C27246DA166}"/>
                </a:ext>
              </a:extLst>
            </p:cNvPr>
            <p:cNvGrpSpPr>
              <a:grpSpLocks/>
            </p:cNvGrpSpPr>
            <p:nvPr/>
          </p:nvGrpSpPr>
          <p:grpSpPr bwMode="auto">
            <a:xfrm>
              <a:off x="2400" y="4080"/>
              <a:ext cx="240" cy="144"/>
              <a:chOff x="2928" y="2688"/>
              <a:chExt cx="240" cy="144"/>
            </a:xfrm>
          </p:grpSpPr>
          <p:sp>
            <p:nvSpPr>
              <p:cNvPr id="407565" name="AutoShape 28">
                <a:hlinkClick r:id="" action="ppaction://hlinkshowjump?jump=previousslide" highlightClick="1"/>
                <a:extLst>
                  <a:ext uri="{FF2B5EF4-FFF2-40B4-BE49-F238E27FC236}">
                    <a16:creationId xmlns:a16="http://schemas.microsoft.com/office/drawing/2014/main" id="{C4C0F143-D4BD-CB66-205C-D3091713E50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0541" name="AutoShape 29">
                <a:hlinkClick r:id="" action="ppaction://hlinkshowjump?jump=previousslide"/>
                <a:extLst>
                  <a:ext uri="{FF2B5EF4-FFF2-40B4-BE49-F238E27FC236}">
                    <a16:creationId xmlns:a16="http://schemas.microsoft.com/office/drawing/2014/main" id="{B3E8F692-2EA9-35F1-5466-B8452D2F5F4B}"/>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7559" name="Group 30">
              <a:extLst>
                <a:ext uri="{FF2B5EF4-FFF2-40B4-BE49-F238E27FC236}">
                  <a16:creationId xmlns:a16="http://schemas.microsoft.com/office/drawing/2014/main" id="{C12E43A1-9934-5136-EF8C-AE89955D8886}"/>
                </a:ext>
              </a:extLst>
            </p:cNvPr>
            <p:cNvGrpSpPr>
              <a:grpSpLocks/>
            </p:cNvGrpSpPr>
            <p:nvPr/>
          </p:nvGrpSpPr>
          <p:grpSpPr bwMode="auto">
            <a:xfrm>
              <a:off x="3120" y="4080"/>
              <a:ext cx="240" cy="144"/>
              <a:chOff x="3552" y="2688"/>
              <a:chExt cx="240" cy="144"/>
            </a:xfrm>
          </p:grpSpPr>
          <p:sp>
            <p:nvSpPr>
              <p:cNvPr id="407563" name="AutoShape 31">
                <a:hlinkClick r:id="" action="ppaction://hlinkshowjump?jump=nextslide" highlightClick="1"/>
                <a:extLst>
                  <a:ext uri="{FF2B5EF4-FFF2-40B4-BE49-F238E27FC236}">
                    <a16:creationId xmlns:a16="http://schemas.microsoft.com/office/drawing/2014/main" id="{53C8B474-6199-8B34-364F-745C81B7BDF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0544" name="AutoShape 32">
                <a:hlinkClick r:id="rId3" action="ppaction://hlinksldjump"/>
                <a:extLst>
                  <a:ext uri="{FF2B5EF4-FFF2-40B4-BE49-F238E27FC236}">
                    <a16:creationId xmlns:a16="http://schemas.microsoft.com/office/drawing/2014/main" id="{77D15C0A-B11E-EB21-2323-ED6D09CAA765}"/>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7560" name="Group 33">
              <a:extLst>
                <a:ext uri="{FF2B5EF4-FFF2-40B4-BE49-F238E27FC236}">
                  <a16:creationId xmlns:a16="http://schemas.microsoft.com/office/drawing/2014/main" id="{735792EF-2D9E-F2F2-5AFD-F3BE838F0CBF}"/>
                </a:ext>
              </a:extLst>
            </p:cNvPr>
            <p:cNvGrpSpPr>
              <a:grpSpLocks/>
            </p:cNvGrpSpPr>
            <p:nvPr/>
          </p:nvGrpSpPr>
          <p:grpSpPr bwMode="auto">
            <a:xfrm>
              <a:off x="2736" y="4080"/>
              <a:ext cx="288" cy="144"/>
              <a:chOff x="2400" y="4032"/>
              <a:chExt cx="240" cy="144"/>
            </a:xfrm>
          </p:grpSpPr>
          <p:sp>
            <p:nvSpPr>
              <p:cNvPr id="320546" name="AutoShape 34">
                <a:hlinkClick r:id="" action="ppaction://hlinkshowjump?jump=lastslideviewed" highlightClick="1"/>
                <a:extLst>
                  <a:ext uri="{FF2B5EF4-FFF2-40B4-BE49-F238E27FC236}">
                    <a16:creationId xmlns:a16="http://schemas.microsoft.com/office/drawing/2014/main" id="{83D09B2D-32C4-9077-5E46-85E0834763B8}"/>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0547" name="AutoShape 35">
                <a:hlinkClick r:id="" action="ppaction://hlinkshowjump?jump=lastslideviewed"/>
                <a:extLst>
                  <a:ext uri="{FF2B5EF4-FFF2-40B4-BE49-F238E27FC236}">
                    <a16:creationId xmlns:a16="http://schemas.microsoft.com/office/drawing/2014/main" id="{A5500505-6A0C-18ED-6D68-BD0D7C6629B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07557" name="Text Box 36">
            <a:extLst>
              <a:ext uri="{FF2B5EF4-FFF2-40B4-BE49-F238E27FC236}">
                <a16:creationId xmlns:a16="http://schemas.microsoft.com/office/drawing/2014/main" id="{7BA146EA-93AF-3BB8-8F01-66982A84CDAF}"/>
              </a:ext>
            </a:extLst>
          </p:cNvPr>
          <p:cNvSpPr txBox="1">
            <a:spLocks noChangeArrowheads="1"/>
          </p:cNvSpPr>
          <p:nvPr/>
        </p:nvSpPr>
        <p:spPr bwMode="auto">
          <a:xfrm>
            <a:off x="7380288" y="6477000"/>
            <a:ext cx="17637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Milk Thistle References</a:t>
            </a:r>
            <a:endParaRPr lang="en-US" altLang="en-US" sz="1200"/>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a:extLst>
              <a:ext uri="{FF2B5EF4-FFF2-40B4-BE49-F238E27FC236}">
                <a16:creationId xmlns:a16="http://schemas.microsoft.com/office/drawing/2014/main" id="{EB641013-D490-E93D-EADA-CED5639556CC}"/>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08578" name="Picture 25">
            <a:extLst>
              <a:ext uri="{FF2B5EF4-FFF2-40B4-BE49-F238E27FC236}">
                <a16:creationId xmlns:a16="http://schemas.microsoft.com/office/drawing/2014/main" id="{ABF76977-A3C5-D7C7-92A9-76F28D9F15F4}"/>
              </a:ext>
            </a:extLst>
          </p:cNvPr>
          <p:cNvPicPr>
            <a:picLocks noChangeAspect="1" noChangeArrowheads="1"/>
          </p:cNvPicPr>
          <p:nvPr/>
        </p:nvPicPr>
        <p:blipFill>
          <a:blip r:embed="rId2">
            <a:lum bright="34000" contrast="-54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8579" name="Picture 5">
            <a:extLst>
              <a:ext uri="{FF2B5EF4-FFF2-40B4-BE49-F238E27FC236}">
                <a16:creationId xmlns:a16="http://schemas.microsoft.com/office/drawing/2014/main" id="{7842C9A7-2EE6-DC71-BAB1-97358C7EF3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3124200"/>
            <a:ext cx="4038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8580" name="Picture 7">
            <a:extLst>
              <a:ext uri="{FF2B5EF4-FFF2-40B4-BE49-F238E27FC236}">
                <a16:creationId xmlns:a16="http://schemas.microsoft.com/office/drawing/2014/main" id="{B067811E-CFB3-74F2-7801-3D3856EA1D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28600"/>
            <a:ext cx="15621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8581" name="Picture 9">
            <a:extLst>
              <a:ext uri="{FF2B5EF4-FFF2-40B4-BE49-F238E27FC236}">
                <a16:creationId xmlns:a16="http://schemas.microsoft.com/office/drawing/2014/main" id="{E9B9C081-8491-C2B3-5F5D-B27FC7660E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9000" y="1981200"/>
            <a:ext cx="162083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8582" name="Picture 12">
            <a:extLst>
              <a:ext uri="{FF2B5EF4-FFF2-40B4-BE49-F238E27FC236}">
                <a16:creationId xmlns:a16="http://schemas.microsoft.com/office/drawing/2014/main" id="{9FF0CB7A-B4B3-C0A9-C3F0-50F7C280811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990600"/>
            <a:ext cx="2519363"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8583" name="Picture 14">
            <a:extLst>
              <a:ext uri="{FF2B5EF4-FFF2-40B4-BE49-F238E27FC236}">
                <a16:creationId xmlns:a16="http://schemas.microsoft.com/office/drawing/2014/main" id="{CA2EDA33-91CE-606B-1F1B-D981CE20557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228600"/>
            <a:ext cx="17399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0112" name="Text Box 16">
            <a:extLst>
              <a:ext uri="{FF2B5EF4-FFF2-40B4-BE49-F238E27FC236}">
                <a16:creationId xmlns:a16="http://schemas.microsoft.com/office/drawing/2014/main" id="{AF9266B4-5BE4-B5AA-33F6-5ED15B311AD0}"/>
              </a:ext>
            </a:extLst>
          </p:cNvPr>
          <p:cNvSpPr txBox="1">
            <a:spLocks noChangeArrowheads="1"/>
          </p:cNvSpPr>
          <p:nvPr/>
        </p:nvSpPr>
        <p:spPr bwMode="auto">
          <a:xfrm>
            <a:off x="7315200" y="15240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Milk Thistle </a:t>
            </a:r>
          </a:p>
        </p:txBody>
      </p:sp>
      <p:grpSp>
        <p:nvGrpSpPr>
          <p:cNvPr id="408585" name="Group 30">
            <a:extLst>
              <a:ext uri="{FF2B5EF4-FFF2-40B4-BE49-F238E27FC236}">
                <a16:creationId xmlns:a16="http://schemas.microsoft.com/office/drawing/2014/main" id="{43956C06-72C3-249A-849D-8113335E915A}"/>
              </a:ext>
            </a:extLst>
          </p:cNvPr>
          <p:cNvGrpSpPr>
            <a:grpSpLocks/>
          </p:cNvGrpSpPr>
          <p:nvPr/>
        </p:nvGrpSpPr>
        <p:grpSpPr bwMode="auto">
          <a:xfrm>
            <a:off x="4343400" y="6477000"/>
            <a:ext cx="457200" cy="228600"/>
            <a:chOff x="2400" y="4032"/>
            <a:chExt cx="240" cy="144"/>
          </a:xfrm>
        </p:grpSpPr>
        <p:sp>
          <p:nvSpPr>
            <p:cNvPr id="260127" name="AutoShape 31">
              <a:hlinkClick r:id="" action="ppaction://hlinkshowjump?jump=lastslideviewed" highlightClick="1"/>
              <a:extLst>
                <a:ext uri="{FF2B5EF4-FFF2-40B4-BE49-F238E27FC236}">
                  <a16:creationId xmlns:a16="http://schemas.microsoft.com/office/drawing/2014/main" id="{A94478B2-2BD3-2A47-F2DA-05D4CE0464E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0128" name="AutoShape 32">
              <a:hlinkClick r:id="" action="ppaction://hlinkshowjump?jump=lastslideviewed"/>
              <a:extLst>
                <a:ext uri="{FF2B5EF4-FFF2-40B4-BE49-F238E27FC236}">
                  <a16:creationId xmlns:a16="http://schemas.microsoft.com/office/drawing/2014/main" id="{0C9B34CA-EE21-8538-8693-ED42C8317F2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8586" name="Group 33">
            <a:extLst>
              <a:ext uri="{FF2B5EF4-FFF2-40B4-BE49-F238E27FC236}">
                <a16:creationId xmlns:a16="http://schemas.microsoft.com/office/drawing/2014/main" id="{5312EF1D-BF68-1CE6-D451-A6E8CFBC0DC8}"/>
              </a:ext>
            </a:extLst>
          </p:cNvPr>
          <p:cNvGrpSpPr>
            <a:grpSpLocks/>
          </p:cNvGrpSpPr>
          <p:nvPr/>
        </p:nvGrpSpPr>
        <p:grpSpPr bwMode="auto">
          <a:xfrm>
            <a:off x="-76200" y="0"/>
            <a:ext cx="2362200" cy="641350"/>
            <a:chOff x="96" y="76"/>
            <a:chExt cx="1488" cy="404"/>
          </a:xfrm>
        </p:grpSpPr>
        <p:sp>
          <p:nvSpPr>
            <p:cNvPr id="408587" name="Text Box 34">
              <a:extLst>
                <a:ext uri="{FF2B5EF4-FFF2-40B4-BE49-F238E27FC236}">
                  <a16:creationId xmlns:a16="http://schemas.microsoft.com/office/drawing/2014/main" id="{8DC793E9-B607-A664-BE9F-AF48C055238C}"/>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60131" name="Text Box 35">
              <a:extLst>
                <a:ext uri="{FF2B5EF4-FFF2-40B4-BE49-F238E27FC236}">
                  <a16:creationId xmlns:a16="http://schemas.microsoft.com/office/drawing/2014/main" id="{6AE6128B-62EE-BAF2-0524-4630DAAAD805}"/>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a:extLst>
              <a:ext uri="{FF2B5EF4-FFF2-40B4-BE49-F238E27FC236}">
                <a16:creationId xmlns:a16="http://schemas.microsoft.com/office/drawing/2014/main" id="{63A5945A-1BA0-96BF-EDFF-BDD182CD1DDB}"/>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09602" name="Picture 28">
            <a:extLst>
              <a:ext uri="{FF2B5EF4-FFF2-40B4-BE49-F238E27FC236}">
                <a16:creationId xmlns:a16="http://schemas.microsoft.com/office/drawing/2014/main" id="{A1061CC2-7A67-46D1-7BF5-755B0FDDC440}"/>
              </a:ext>
            </a:extLst>
          </p:cNvPr>
          <p:cNvPicPr>
            <a:picLocks noChangeAspect="1" noChangeArrowheads="1"/>
          </p:cNvPicPr>
          <p:nvPr/>
        </p:nvPicPr>
        <p:blipFill>
          <a:blip r:embed="rId2">
            <a:lum bright="34000" contrast="-54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03" name="Text Box 5">
            <a:extLst>
              <a:ext uri="{FF2B5EF4-FFF2-40B4-BE49-F238E27FC236}">
                <a16:creationId xmlns:a16="http://schemas.microsoft.com/office/drawing/2014/main" id="{015BCEBC-722F-A4EF-526C-20FA1C063A2E}"/>
              </a:ext>
            </a:extLst>
          </p:cNvPr>
          <p:cNvSpPr txBox="1">
            <a:spLocks noChangeArrowheads="1"/>
          </p:cNvSpPr>
          <p:nvPr/>
        </p:nvSpPr>
        <p:spPr bwMode="auto">
          <a:xfrm>
            <a:off x="152400" y="944563"/>
            <a:ext cx="36576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Silymarin</a:t>
            </a:r>
          </a:p>
        </p:txBody>
      </p:sp>
      <p:sp>
        <p:nvSpPr>
          <p:cNvPr id="409604" name="Text Box 6">
            <a:extLst>
              <a:ext uri="{FF2B5EF4-FFF2-40B4-BE49-F238E27FC236}">
                <a16:creationId xmlns:a16="http://schemas.microsoft.com/office/drawing/2014/main" id="{F2F94647-69C0-906E-3889-27CCDC4EC29D}"/>
              </a:ext>
            </a:extLst>
          </p:cNvPr>
          <p:cNvSpPr txBox="1">
            <a:spLocks noChangeArrowheads="1"/>
          </p:cNvSpPr>
          <p:nvPr/>
        </p:nvSpPr>
        <p:spPr bwMode="auto">
          <a:xfrm>
            <a:off x="3657600" y="501650"/>
            <a:ext cx="5486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3600" b="1"/>
              <a:t>Flavonoids</a:t>
            </a:r>
          </a:p>
        </p:txBody>
      </p:sp>
      <p:sp>
        <p:nvSpPr>
          <p:cNvPr id="409605" name="Text Box 8">
            <a:extLst>
              <a:ext uri="{FF2B5EF4-FFF2-40B4-BE49-F238E27FC236}">
                <a16:creationId xmlns:a16="http://schemas.microsoft.com/office/drawing/2014/main" id="{6876C999-BD3F-5B74-8E45-BD8521779904}"/>
              </a:ext>
            </a:extLst>
          </p:cNvPr>
          <p:cNvSpPr txBox="1">
            <a:spLocks noChangeArrowheads="1"/>
          </p:cNvSpPr>
          <p:nvPr/>
        </p:nvSpPr>
        <p:spPr bwMode="auto">
          <a:xfrm>
            <a:off x="4900613" y="1676400"/>
            <a:ext cx="12715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Apigenin</a:t>
            </a:r>
          </a:p>
        </p:txBody>
      </p:sp>
      <p:sp>
        <p:nvSpPr>
          <p:cNvPr id="409606" name="Text Box 10">
            <a:extLst>
              <a:ext uri="{FF2B5EF4-FFF2-40B4-BE49-F238E27FC236}">
                <a16:creationId xmlns:a16="http://schemas.microsoft.com/office/drawing/2014/main" id="{FF63B98F-0274-C881-AFC2-5BB86320C67A}"/>
              </a:ext>
            </a:extLst>
          </p:cNvPr>
          <p:cNvSpPr txBox="1">
            <a:spLocks noChangeArrowheads="1"/>
          </p:cNvSpPr>
          <p:nvPr/>
        </p:nvSpPr>
        <p:spPr bwMode="auto">
          <a:xfrm>
            <a:off x="6629400" y="2743200"/>
            <a:ext cx="1622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Chrysoeriol</a:t>
            </a:r>
          </a:p>
        </p:txBody>
      </p:sp>
      <p:pic>
        <p:nvPicPr>
          <p:cNvPr id="409607" name="Picture 11">
            <a:extLst>
              <a:ext uri="{FF2B5EF4-FFF2-40B4-BE49-F238E27FC236}">
                <a16:creationId xmlns:a16="http://schemas.microsoft.com/office/drawing/2014/main" id="{4D6062D3-F63D-67E2-4BB4-007531CFA1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52600"/>
            <a:ext cx="3581400" cy="1547813"/>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08" name="Text Box 13">
            <a:extLst>
              <a:ext uri="{FF2B5EF4-FFF2-40B4-BE49-F238E27FC236}">
                <a16:creationId xmlns:a16="http://schemas.microsoft.com/office/drawing/2014/main" id="{251F81B0-D00E-E608-7DBE-C363594E6012}"/>
              </a:ext>
            </a:extLst>
          </p:cNvPr>
          <p:cNvSpPr txBox="1">
            <a:spLocks noChangeArrowheads="1"/>
          </p:cNvSpPr>
          <p:nvPr/>
        </p:nvSpPr>
        <p:spPr bwMode="auto">
          <a:xfrm>
            <a:off x="4038600" y="2743200"/>
            <a:ext cx="1828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Naringenin</a:t>
            </a:r>
          </a:p>
        </p:txBody>
      </p:sp>
      <p:sp>
        <p:nvSpPr>
          <p:cNvPr id="409609" name="Text Box 15">
            <a:extLst>
              <a:ext uri="{FF2B5EF4-FFF2-40B4-BE49-F238E27FC236}">
                <a16:creationId xmlns:a16="http://schemas.microsoft.com/office/drawing/2014/main" id="{1D1C3C20-01DA-4FA6-4D6E-DE11F21E4E7D}"/>
              </a:ext>
            </a:extLst>
          </p:cNvPr>
          <p:cNvSpPr txBox="1">
            <a:spLocks noChangeArrowheads="1"/>
          </p:cNvSpPr>
          <p:nvPr/>
        </p:nvSpPr>
        <p:spPr bwMode="auto">
          <a:xfrm>
            <a:off x="5029200" y="4495800"/>
            <a:ext cx="1828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Quercetin</a:t>
            </a:r>
          </a:p>
        </p:txBody>
      </p:sp>
      <p:sp>
        <p:nvSpPr>
          <p:cNvPr id="409610" name="Text Box 17">
            <a:extLst>
              <a:ext uri="{FF2B5EF4-FFF2-40B4-BE49-F238E27FC236}">
                <a16:creationId xmlns:a16="http://schemas.microsoft.com/office/drawing/2014/main" id="{83EF1B2D-F136-4248-BD0D-4465CDD091CD}"/>
              </a:ext>
            </a:extLst>
          </p:cNvPr>
          <p:cNvSpPr txBox="1">
            <a:spLocks noChangeArrowheads="1"/>
          </p:cNvSpPr>
          <p:nvPr/>
        </p:nvSpPr>
        <p:spPr bwMode="auto">
          <a:xfrm>
            <a:off x="2286000" y="4495800"/>
            <a:ext cx="1828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Taxifolin</a:t>
            </a:r>
          </a:p>
        </p:txBody>
      </p:sp>
      <p:sp>
        <p:nvSpPr>
          <p:cNvPr id="261139" name="Text Box 19">
            <a:extLst>
              <a:ext uri="{FF2B5EF4-FFF2-40B4-BE49-F238E27FC236}">
                <a16:creationId xmlns:a16="http://schemas.microsoft.com/office/drawing/2014/main" id="{2093BE99-99F6-6A9B-4341-515554B3EAE7}"/>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Milk Thistle </a:t>
            </a:r>
          </a:p>
        </p:txBody>
      </p:sp>
      <p:graphicFrame>
        <p:nvGraphicFramePr>
          <p:cNvPr id="409612" name="Object 33">
            <a:extLst>
              <a:ext uri="{FF2B5EF4-FFF2-40B4-BE49-F238E27FC236}">
                <a16:creationId xmlns:a16="http://schemas.microsoft.com/office/drawing/2014/main" id="{0C84D664-DFDD-93D4-3802-13E791BC577A}"/>
              </a:ext>
            </a:extLst>
          </p:cNvPr>
          <p:cNvGraphicFramePr>
            <a:graphicFrameLocks noChangeAspect="1"/>
          </p:cNvGraphicFramePr>
          <p:nvPr/>
        </p:nvGraphicFramePr>
        <p:xfrm>
          <a:off x="6019800" y="1295400"/>
          <a:ext cx="1857375" cy="1047750"/>
        </p:xfrm>
        <a:graphic>
          <a:graphicData uri="http://schemas.openxmlformats.org/presentationml/2006/ole">
            <mc:AlternateContent xmlns:mc="http://schemas.openxmlformats.org/markup-compatibility/2006">
              <mc:Choice xmlns:v="urn:schemas-microsoft-com:vml" Requires="v">
                <p:oleObj name="Photo Editor Photo" r:id="rId4" imgW="1238250" imgH="698500" progId="MSPhotoEd.3">
                  <p:embed/>
                </p:oleObj>
              </mc:Choice>
              <mc:Fallback>
                <p:oleObj name="Photo Editor Photo" r:id="rId4" imgW="1238250" imgH="698500" progId="MSPhotoEd.3">
                  <p:embed/>
                  <p:pic>
                    <p:nvPicPr>
                      <p:cNvPr id="0" name="Object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1295400"/>
                        <a:ext cx="1857375"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9613" name="Object 34">
            <a:extLst>
              <a:ext uri="{FF2B5EF4-FFF2-40B4-BE49-F238E27FC236}">
                <a16:creationId xmlns:a16="http://schemas.microsoft.com/office/drawing/2014/main" id="{06045C19-B40A-89FC-9D93-71A2DF7E7F50}"/>
              </a:ext>
            </a:extLst>
          </p:cNvPr>
          <p:cNvGraphicFramePr>
            <a:graphicFrameLocks noChangeAspect="1"/>
          </p:cNvGraphicFramePr>
          <p:nvPr/>
        </p:nvGraphicFramePr>
        <p:xfrm>
          <a:off x="4010025" y="3048000"/>
          <a:ext cx="1857375" cy="1085850"/>
        </p:xfrm>
        <a:graphic>
          <a:graphicData uri="http://schemas.openxmlformats.org/presentationml/2006/ole">
            <mc:AlternateContent xmlns:mc="http://schemas.openxmlformats.org/markup-compatibility/2006">
              <mc:Choice xmlns:v="urn:schemas-microsoft-com:vml" Requires="v">
                <p:oleObj name="Photo Editor Photo" r:id="rId6" imgW="1238250" imgH="723900" progId="MSPhotoEd.3">
                  <p:embed/>
                </p:oleObj>
              </mc:Choice>
              <mc:Fallback>
                <p:oleObj name="Photo Editor Photo" r:id="rId6" imgW="1238250" imgH="723900" progId="MSPhotoEd.3">
                  <p:embed/>
                  <p:pic>
                    <p:nvPicPr>
                      <p:cNvPr id="0" name="Object 3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0025" y="3048000"/>
                        <a:ext cx="185737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9614" name="Object 35">
            <a:extLst>
              <a:ext uri="{FF2B5EF4-FFF2-40B4-BE49-F238E27FC236}">
                <a16:creationId xmlns:a16="http://schemas.microsoft.com/office/drawing/2014/main" id="{8FE67BBE-E238-5EAE-9186-57C181CC5F33}"/>
              </a:ext>
            </a:extLst>
          </p:cNvPr>
          <p:cNvGraphicFramePr>
            <a:graphicFrameLocks noChangeAspect="1"/>
          </p:cNvGraphicFramePr>
          <p:nvPr/>
        </p:nvGraphicFramePr>
        <p:xfrm>
          <a:off x="6705600" y="3200400"/>
          <a:ext cx="1495425" cy="1085850"/>
        </p:xfrm>
        <a:graphic>
          <a:graphicData uri="http://schemas.openxmlformats.org/presentationml/2006/ole">
            <mc:AlternateContent xmlns:mc="http://schemas.openxmlformats.org/markup-compatibility/2006">
              <mc:Choice xmlns:v="urn:schemas-microsoft-com:vml" Requires="v">
                <p:oleObj name="Photo Editor Photo" r:id="rId8" imgW="996950" imgH="723900" progId="MSPhotoEd.3">
                  <p:embed/>
                </p:oleObj>
              </mc:Choice>
              <mc:Fallback>
                <p:oleObj name="Photo Editor Photo" r:id="rId8" imgW="996950" imgH="723900" progId="MSPhotoEd.3">
                  <p:embed/>
                  <p:pic>
                    <p:nvPicPr>
                      <p:cNvPr id="0" name="Object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05600" y="3200400"/>
                        <a:ext cx="1495425"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9615" name="Object 36">
            <a:extLst>
              <a:ext uri="{FF2B5EF4-FFF2-40B4-BE49-F238E27FC236}">
                <a16:creationId xmlns:a16="http://schemas.microsoft.com/office/drawing/2014/main" id="{750CC842-4376-9C34-9090-CD3C2865D4EA}"/>
              </a:ext>
            </a:extLst>
          </p:cNvPr>
          <p:cNvGraphicFramePr>
            <a:graphicFrameLocks noChangeAspect="1"/>
          </p:cNvGraphicFramePr>
          <p:nvPr/>
        </p:nvGraphicFramePr>
        <p:xfrm>
          <a:off x="2971800" y="4572000"/>
          <a:ext cx="1828800" cy="1238250"/>
        </p:xfrm>
        <a:graphic>
          <a:graphicData uri="http://schemas.openxmlformats.org/presentationml/2006/ole">
            <mc:AlternateContent xmlns:mc="http://schemas.openxmlformats.org/markup-compatibility/2006">
              <mc:Choice xmlns:v="urn:schemas-microsoft-com:vml" Requires="v">
                <p:oleObj name="Photo Editor Photo" r:id="rId10" imgW="825500" imgH="558800" progId="MSPhotoEd.3">
                  <p:embed/>
                </p:oleObj>
              </mc:Choice>
              <mc:Fallback>
                <p:oleObj name="Photo Editor Photo" r:id="rId10" imgW="825500" imgH="558800" progId="MSPhotoEd.3">
                  <p:embed/>
                  <p:pic>
                    <p:nvPicPr>
                      <p:cNvPr id="0" name="Object 3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71800" y="4572000"/>
                        <a:ext cx="1828800"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9616" name="Object 37">
            <a:extLst>
              <a:ext uri="{FF2B5EF4-FFF2-40B4-BE49-F238E27FC236}">
                <a16:creationId xmlns:a16="http://schemas.microsoft.com/office/drawing/2014/main" id="{4C4653B6-9750-B582-32C4-8276C60F18BB}"/>
              </a:ext>
            </a:extLst>
          </p:cNvPr>
          <p:cNvGraphicFramePr>
            <a:graphicFrameLocks noChangeAspect="1"/>
          </p:cNvGraphicFramePr>
          <p:nvPr/>
        </p:nvGraphicFramePr>
        <p:xfrm>
          <a:off x="5486400" y="4724400"/>
          <a:ext cx="1828800" cy="1063625"/>
        </p:xfrm>
        <a:graphic>
          <a:graphicData uri="http://schemas.openxmlformats.org/presentationml/2006/ole">
            <mc:AlternateContent xmlns:mc="http://schemas.openxmlformats.org/markup-compatibility/2006">
              <mc:Choice xmlns:v="urn:schemas-microsoft-com:vml" Requires="v">
                <p:oleObj name="Photo Editor Photo" r:id="rId12" imgW="1244600" imgH="723900" progId="MSPhotoEd.3">
                  <p:embed/>
                </p:oleObj>
              </mc:Choice>
              <mc:Fallback>
                <p:oleObj name="Photo Editor Photo" r:id="rId12" imgW="1244600" imgH="723900" progId="MSPhotoEd.3">
                  <p:embed/>
                  <p:pic>
                    <p:nvPicPr>
                      <p:cNvPr id="0" name="Object 3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86400" y="4724400"/>
                        <a:ext cx="1828800" cy="106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09617" name="Group 39">
            <a:extLst>
              <a:ext uri="{FF2B5EF4-FFF2-40B4-BE49-F238E27FC236}">
                <a16:creationId xmlns:a16="http://schemas.microsoft.com/office/drawing/2014/main" id="{E5BDF1BD-EA18-074D-1A68-02E09234C703}"/>
              </a:ext>
            </a:extLst>
          </p:cNvPr>
          <p:cNvGrpSpPr>
            <a:grpSpLocks/>
          </p:cNvGrpSpPr>
          <p:nvPr/>
        </p:nvGrpSpPr>
        <p:grpSpPr bwMode="auto">
          <a:xfrm>
            <a:off x="4343400" y="6477000"/>
            <a:ext cx="457200" cy="228600"/>
            <a:chOff x="2400" y="4032"/>
            <a:chExt cx="240" cy="144"/>
          </a:xfrm>
        </p:grpSpPr>
        <p:sp>
          <p:nvSpPr>
            <p:cNvPr id="261160" name="AutoShape 40">
              <a:hlinkClick r:id="" action="ppaction://hlinkshowjump?jump=lastslideviewed" highlightClick="1"/>
              <a:extLst>
                <a:ext uri="{FF2B5EF4-FFF2-40B4-BE49-F238E27FC236}">
                  <a16:creationId xmlns:a16="http://schemas.microsoft.com/office/drawing/2014/main" id="{18557B32-3036-C80A-317F-DA581874D01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1161" name="AutoShape 41">
              <a:hlinkClick r:id="" action="ppaction://hlinkshowjump?jump=lastslideviewed"/>
              <a:extLst>
                <a:ext uri="{FF2B5EF4-FFF2-40B4-BE49-F238E27FC236}">
                  <a16:creationId xmlns:a16="http://schemas.microsoft.com/office/drawing/2014/main" id="{29B33F25-7514-B796-8CED-0D4E3088B78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09618" name="Group 45">
            <a:extLst>
              <a:ext uri="{FF2B5EF4-FFF2-40B4-BE49-F238E27FC236}">
                <a16:creationId xmlns:a16="http://schemas.microsoft.com/office/drawing/2014/main" id="{217173AE-2833-D7B7-5973-D5F3DAC2A3C8}"/>
              </a:ext>
            </a:extLst>
          </p:cNvPr>
          <p:cNvGrpSpPr>
            <a:grpSpLocks/>
          </p:cNvGrpSpPr>
          <p:nvPr/>
        </p:nvGrpSpPr>
        <p:grpSpPr bwMode="auto">
          <a:xfrm>
            <a:off x="-76200" y="0"/>
            <a:ext cx="2362200" cy="641350"/>
            <a:chOff x="96" y="76"/>
            <a:chExt cx="1488" cy="404"/>
          </a:xfrm>
        </p:grpSpPr>
        <p:sp>
          <p:nvSpPr>
            <p:cNvPr id="409619" name="Text Box 46">
              <a:extLst>
                <a:ext uri="{FF2B5EF4-FFF2-40B4-BE49-F238E27FC236}">
                  <a16:creationId xmlns:a16="http://schemas.microsoft.com/office/drawing/2014/main" id="{7DD976E4-E75B-17A3-374A-AA1D09A864B3}"/>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61167" name="Text Box 47">
              <a:extLst>
                <a:ext uri="{FF2B5EF4-FFF2-40B4-BE49-F238E27FC236}">
                  <a16:creationId xmlns:a16="http://schemas.microsoft.com/office/drawing/2014/main" id="{0204A4CD-D0A1-E9F4-A169-D91EAED55C71}"/>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a:extLst>
              <a:ext uri="{FF2B5EF4-FFF2-40B4-BE49-F238E27FC236}">
                <a16:creationId xmlns:a16="http://schemas.microsoft.com/office/drawing/2014/main" id="{871BFCCF-F27B-88FB-C30F-E40BD116A54B}"/>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10626" name="Picture 16">
            <a:extLst>
              <a:ext uri="{FF2B5EF4-FFF2-40B4-BE49-F238E27FC236}">
                <a16:creationId xmlns:a16="http://schemas.microsoft.com/office/drawing/2014/main" id="{15A948D5-A14F-80FA-C8B8-B4FB105E52CA}"/>
              </a:ext>
            </a:extLst>
          </p:cNvPr>
          <p:cNvPicPr>
            <a:picLocks noChangeAspect="1" noChangeArrowheads="1"/>
          </p:cNvPicPr>
          <p:nvPr/>
        </p:nvPicPr>
        <p:blipFill>
          <a:blip r:embed="rId2">
            <a:lum bright="34000" contrast="-54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627" name="Rectangle 5">
            <a:extLst>
              <a:ext uri="{FF2B5EF4-FFF2-40B4-BE49-F238E27FC236}">
                <a16:creationId xmlns:a16="http://schemas.microsoft.com/office/drawing/2014/main" id="{874DDAC2-8E3D-6D62-B383-1712CA617B4E}"/>
              </a:ext>
            </a:extLst>
          </p:cNvPr>
          <p:cNvSpPr>
            <a:spLocks noChangeArrowheads="1"/>
          </p:cNvSpPr>
          <p:nvPr/>
        </p:nvSpPr>
        <p:spPr bwMode="auto">
          <a:xfrm>
            <a:off x="457200" y="1295400"/>
            <a:ext cx="8305800" cy="195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Dehmlow C, et al.  Inhibition of Kupffer cell functions as an explanation for the hepatoprotective properties of silibinin.  Hepatology 1996; 23: 749-754.</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Ferenci P, et al.  Randomized controlled trial of silymarin treatment in patients with cirrhosis of the liver.  J Hepatol 1989; 9:105-113.</a:t>
            </a:r>
            <a:endParaRPr lang="en-US" altLang="en-US" sz="2000">
              <a:solidFill>
                <a:srgbClr val="000000"/>
              </a:solidFill>
              <a:ea typeface="Times New Roman" panose="02020603050405020304" pitchFamily="18" charset="0"/>
              <a:cs typeface="Arial" panose="020B0604020202020204" pitchFamily="34" charset="0"/>
            </a:endParaRPr>
          </a:p>
        </p:txBody>
      </p:sp>
      <p:sp>
        <p:nvSpPr>
          <p:cNvPr id="262151" name="Text Box 7">
            <a:extLst>
              <a:ext uri="{FF2B5EF4-FFF2-40B4-BE49-F238E27FC236}">
                <a16:creationId xmlns:a16="http://schemas.microsoft.com/office/drawing/2014/main" id="{B021F6FE-06AA-5A89-8E14-46E8849BB1B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Milk Thistle </a:t>
            </a:r>
          </a:p>
        </p:txBody>
      </p:sp>
      <p:sp>
        <p:nvSpPr>
          <p:cNvPr id="410629" name="Rectangle 17">
            <a:extLst>
              <a:ext uri="{FF2B5EF4-FFF2-40B4-BE49-F238E27FC236}">
                <a16:creationId xmlns:a16="http://schemas.microsoft.com/office/drawing/2014/main" id="{0E778B48-EF80-0790-C878-05D04A4C7088}"/>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b="1"/>
              <a:t>Milk Thistle References</a:t>
            </a:r>
          </a:p>
        </p:txBody>
      </p:sp>
      <p:grpSp>
        <p:nvGrpSpPr>
          <p:cNvPr id="410630" name="Group 21">
            <a:extLst>
              <a:ext uri="{FF2B5EF4-FFF2-40B4-BE49-F238E27FC236}">
                <a16:creationId xmlns:a16="http://schemas.microsoft.com/office/drawing/2014/main" id="{5A846E4B-848E-B419-AE77-2584A6F0BFE1}"/>
              </a:ext>
            </a:extLst>
          </p:cNvPr>
          <p:cNvGrpSpPr>
            <a:grpSpLocks/>
          </p:cNvGrpSpPr>
          <p:nvPr/>
        </p:nvGrpSpPr>
        <p:grpSpPr bwMode="auto">
          <a:xfrm>
            <a:off x="4343400" y="6477000"/>
            <a:ext cx="457200" cy="228600"/>
            <a:chOff x="2400" y="4032"/>
            <a:chExt cx="240" cy="144"/>
          </a:xfrm>
        </p:grpSpPr>
        <p:sp>
          <p:nvSpPr>
            <p:cNvPr id="262166" name="AutoShape 22">
              <a:hlinkClick r:id="" action="ppaction://hlinkshowjump?jump=lastslideviewed" highlightClick="1"/>
              <a:extLst>
                <a:ext uri="{FF2B5EF4-FFF2-40B4-BE49-F238E27FC236}">
                  <a16:creationId xmlns:a16="http://schemas.microsoft.com/office/drawing/2014/main" id="{CA6DF09E-AEBE-A3F4-8F9B-815FE191A938}"/>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2167" name="AutoShape 23">
              <a:hlinkClick r:id="" action="ppaction://hlinkshowjump?jump=lastslideviewed"/>
              <a:extLst>
                <a:ext uri="{FF2B5EF4-FFF2-40B4-BE49-F238E27FC236}">
                  <a16:creationId xmlns:a16="http://schemas.microsoft.com/office/drawing/2014/main" id="{550B791E-E1D6-C2E5-5CED-968E50010E7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0631" name="Group 24">
            <a:extLst>
              <a:ext uri="{FF2B5EF4-FFF2-40B4-BE49-F238E27FC236}">
                <a16:creationId xmlns:a16="http://schemas.microsoft.com/office/drawing/2014/main" id="{9990A765-53FB-48E0-E147-1276C5D4AC85}"/>
              </a:ext>
            </a:extLst>
          </p:cNvPr>
          <p:cNvGrpSpPr>
            <a:grpSpLocks/>
          </p:cNvGrpSpPr>
          <p:nvPr/>
        </p:nvGrpSpPr>
        <p:grpSpPr bwMode="auto">
          <a:xfrm>
            <a:off x="-76200" y="0"/>
            <a:ext cx="2362200" cy="641350"/>
            <a:chOff x="96" y="76"/>
            <a:chExt cx="1488" cy="404"/>
          </a:xfrm>
        </p:grpSpPr>
        <p:sp>
          <p:nvSpPr>
            <p:cNvPr id="410632" name="Text Box 25">
              <a:extLst>
                <a:ext uri="{FF2B5EF4-FFF2-40B4-BE49-F238E27FC236}">
                  <a16:creationId xmlns:a16="http://schemas.microsoft.com/office/drawing/2014/main" id="{64A69EC1-A45F-D3AF-A9E1-38DD5F2F7E16}"/>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62170" name="Text Box 26">
              <a:extLst>
                <a:ext uri="{FF2B5EF4-FFF2-40B4-BE49-F238E27FC236}">
                  <a16:creationId xmlns:a16="http://schemas.microsoft.com/office/drawing/2014/main" id="{2181C00F-8644-0C2A-DCA5-03FDA079B479}"/>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ext Box 3">
            <a:extLst>
              <a:ext uri="{FF2B5EF4-FFF2-40B4-BE49-F238E27FC236}">
                <a16:creationId xmlns:a16="http://schemas.microsoft.com/office/drawing/2014/main" id="{FE44341C-70F6-0C71-2D71-44700EEAC8A7}"/>
              </a:ext>
            </a:extLst>
          </p:cNvPr>
          <p:cNvSpPr txBox="1">
            <a:spLocks noChangeArrowheads="1"/>
          </p:cNvSpPr>
          <p:nvPr/>
        </p:nvSpPr>
        <p:spPr bwMode="auto">
          <a:xfrm>
            <a:off x="533400" y="1363663"/>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endParaRPr lang="en-US" altLang="en-US" sz="2400">
              <a:latin typeface="Times"/>
            </a:endParaRPr>
          </a:p>
        </p:txBody>
      </p:sp>
      <p:sp>
        <p:nvSpPr>
          <p:cNvPr id="109572" name="Text Box 4">
            <a:extLst>
              <a:ext uri="{FF2B5EF4-FFF2-40B4-BE49-F238E27FC236}">
                <a16:creationId xmlns:a16="http://schemas.microsoft.com/office/drawing/2014/main" id="{4A891B0B-E9BF-F399-D5A7-B468066CEB74}"/>
              </a:ext>
            </a:extLst>
          </p:cNvPr>
          <p:cNvSpPr txBox="1">
            <a:spLocks noChangeArrowheads="1"/>
          </p:cNvSpPr>
          <p:nvPr/>
        </p:nvSpPr>
        <p:spPr bwMode="auto">
          <a:xfrm>
            <a:off x="2743200" y="990600"/>
            <a:ext cx="6096000" cy="5334000"/>
          </a:xfrm>
          <a:prstGeom prst="rect">
            <a:avLst/>
          </a:prstGeom>
          <a:noFill/>
          <a:ln>
            <a:noFill/>
          </a:ln>
          <a:effectLst/>
        </p:spPr>
        <p:txBody>
          <a:bodyPr>
            <a:spAutoFit/>
          </a:bodyPr>
          <a:lstStyle/>
          <a:p>
            <a:pPr>
              <a:spcBef>
                <a:spcPct val="50000"/>
              </a:spcBef>
              <a:defRPr/>
            </a:pPr>
            <a:r>
              <a:rPr lang="en-US" altLang="en-US" sz="2000">
                <a:solidFill>
                  <a:schemeClr val="tx1"/>
                </a:solidFill>
                <a:latin typeface="Arial" panose="020B0604020202020204" pitchFamily="34" charset="0"/>
              </a:rPr>
              <a:t>This lesson will explore the major systems of alternative medicine:</a:t>
            </a:r>
          </a:p>
          <a:p>
            <a:pPr lvl="1">
              <a:spcBef>
                <a:spcPct val="50000"/>
              </a:spcBef>
              <a:buClr>
                <a:schemeClr val="tx2"/>
              </a:buClr>
              <a:buFont typeface="Wingdings" pitchFamily="2" charset="2"/>
              <a:buNone/>
              <a:defRPr/>
            </a:pPr>
            <a:r>
              <a:rPr lang="en-US" altLang="en-US" sz="2000" b="1">
                <a:effectLst>
                  <a:outerShdw blurRad="38100" dist="38100" dir="2700000" algn="tl">
                    <a:srgbClr val="C0C0C0"/>
                  </a:outerShdw>
                </a:effectLst>
                <a:latin typeface="Arial" panose="020B0604020202020204" pitchFamily="34" charset="0"/>
              </a:rPr>
              <a:t>		Chinese Medicine</a:t>
            </a:r>
          </a:p>
          <a:p>
            <a:pPr lvl="1">
              <a:lnSpc>
                <a:spcPct val="110000"/>
              </a:lnSpc>
              <a:spcBef>
                <a:spcPct val="50000"/>
              </a:spcBef>
              <a:buClr>
                <a:schemeClr val="tx2"/>
              </a:buClr>
              <a:buFont typeface="Wingdings" pitchFamily="2" charset="2"/>
              <a:buNone/>
              <a:defRPr/>
            </a:pPr>
            <a:r>
              <a:rPr lang="en-US" altLang="en-US" sz="2000" b="1">
                <a:effectLst>
                  <a:outerShdw blurRad="38100" dist="38100" dir="2700000" algn="tl">
                    <a:srgbClr val="C0C0C0"/>
                  </a:outerShdw>
                </a:effectLst>
                <a:latin typeface="Arial" panose="020B0604020202020204" pitchFamily="34" charset="0"/>
              </a:rPr>
              <a:t>		Ayurvedic Medicine</a:t>
            </a:r>
            <a:endParaRPr lang="en-US" altLang="en-US" sz="2000">
              <a:effectLst>
                <a:outerShdw blurRad="38100" dist="38100" dir="2700000" algn="tl">
                  <a:srgbClr val="C0C0C0"/>
                </a:outerShdw>
              </a:effectLst>
              <a:latin typeface="Arial" panose="020B0604020202020204" pitchFamily="34" charset="0"/>
            </a:endParaRPr>
          </a:p>
          <a:p>
            <a:pPr lvl="1">
              <a:lnSpc>
                <a:spcPct val="110000"/>
              </a:lnSpc>
              <a:spcBef>
                <a:spcPct val="50000"/>
              </a:spcBef>
              <a:buClr>
                <a:schemeClr val="tx2"/>
              </a:buClr>
              <a:buFont typeface="Wingdings" pitchFamily="2" charset="2"/>
              <a:buNone/>
              <a:defRPr/>
            </a:pPr>
            <a:r>
              <a:rPr lang="en-US" altLang="en-US" sz="2000" b="1">
                <a:effectLst>
                  <a:outerShdw blurRad="38100" dist="38100" dir="2700000" algn="tl">
                    <a:srgbClr val="C0C0C0"/>
                  </a:outerShdw>
                </a:effectLst>
                <a:latin typeface="Arial" panose="020B0604020202020204" pitchFamily="34" charset="0"/>
              </a:rPr>
              <a:t>		Naturopathy</a:t>
            </a:r>
          </a:p>
          <a:p>
            <a:pPr lvl="1">
              <a:spcBef>
                <a:spcPct val="50000"/>
              </a:spcBef>
              <a:buClr>
                <a:schemeClr val="tx2"/>
              </a:buClr>
              <a:buFont typeface="Wingdings" pitchFamily="2" charset="2"/>
              <a:buNone/>
              <a:defRPr/>
            </a:pPr>
            <a:r>
              <a:rPr lang="en-US" altLang="en-US" sz="2000" b="1">
                <a:effectLst>
                  <a:outerShdw blurRad="38100" dist="38100" dir="2700000" algn="tl">
                    <a:srgbClr val="C0C0C0"/>
                  </a:outerShdw>
                </a:effectLst>
                <a:latin typeface="Arial" panose="020B0604020202020204" pitchFamily="34" charset="0"/>
              </a:rPr>
              <a:t>		Homeopathy</a:t>
            </a:r>
          </a:p>
          <a:p>
            <a:pPr eaLnBrk="1" hangingPunct="1">
              <a:defRPr/>
            </a:pPr>
            <a:endParaRPr lang="en-US" altLang="en-US" sz="2000" b="1">
              <a:effectLst>
                <a:outerShdw blurRad="38100" dist="38100" dir="2700000" algn="tl">
                  <a:srgbClr val="C0C0C0"/>
                </a:outerShdw>
              </a:effectLst>
              <a:latin typeface="Arial" panose="020B0604020202020204" pitchFamily="34" charset="0"/>
            </a:endParaRPr>
          </a:p>
          <a:p>
            <a:pPr eaLnBrk="1" hangingPunct="1">
              <a:defRPr/>
            </a:pPr>
            <a:r>
              <a:rPr lang="en-US" altLang="en-US" sz="2000">
                <a:solidFill>
                  <a:schemeClr val="tx1"/>
                </a:solidFill>
                <a:latin typeface="Arial" panose="020B0604020202020204" pitchFamily="34" charset="0"/>
              </a:rPr>
              <a:t>These systems view health and disease differently from conventional Western medicine, particularly in the notion that illness results from some “imbalance” in the body.  Proponents believe that cures are affected by treating the whole person (physical, emotional, and spiritual dimensions) rather than just the symptoms.  All but homeopathy emphasize prevention.</a:t>
            </a:r>
            <a:endParaRPr lang="en-US" altLang="en-US" sz="2000">
              <a:solidFill>
                <a:schemeClr val="hlink"/>
              </a:solidFill>
              <a:latin typeface="Arial" panose="020B0604020202020204" pitchFamily="34" charset="0"/>
            </a:endParaRPr>
          </a:p>
        </p:txBody>
      </p:sp>
      <p:pic>
        <p:nvPicPr>
          <p:cNvPr id="190467" name="Picture 19">
            <a:hlinkClick r:id="rId2" action="ppaction://hlinksldjump"/>
            <a:extLst>
              <a:ext uri="{FF2B5EF4-FFF2-40B4-BE49-F238E27FC236}">
                <a16:creationId xmlns:a16="http://schemas.microsoft.com/office/drawing/2014/main" id="{E1635A90-45E9-D3F3-DDEC-C0DB5CB0F9F2}"/>
              </a:ext>
            </a:extLst>
          </p:cNvPr>
          <p:cNvPicPr>
            <a:picLocks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4114800" y="1752600"/>
            <a:ext cx="457200" cy="3841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0468" name="Picture 24">
            <a:hlinkClick r:id="rId4" action="ppaction://hlinksldjump"/>
            <a:extLst>
              <a:ext uri="{FF2B5EF4-FFF2-40B4-BE49-F238E27FC236}">
                <a16:creationId xmlns:a16="http://schemas.microsoft.com/office/drawing/2014/main" id="{F71A82B8-91AD-008D-3F28-BD9D6A1466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2286000"/>
            <a:ext cx="330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0469" name="Picture 28">
            <a:hlinkClick r:id="rId6" action="ppaction://hlinksldjump"/>
            <a:extLst>
              <a:ext uri="{FF2B5EF4-FFF2-40B4-BE49-F238E27FC236}">
                <a16:creationId xmlns:a16="http://schemas.microsoft.com/office/drawing/2014/main" id="{1B9E9B35-B2D9-D07C-C7B8-7D83D382364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1000" y="27432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0470" name="Picture 29">
            <a:hlinkClick r:id="rId8" action="ppaction://hlinksldjump"/>
            <a:extLst>
              <a:ext uri="{FF2B5EF4-FFF2-40B4-BE49-F238E27FC236}">
                <a16:creationId xmlns:a16="http://schemas.microsoft.com/office/drawing/2014/main" id="{D3C76087-0307-FF0A-F477-C79EFB7259F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91000" y="3200400"/>
            <a:ext cx="3667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98" name="Rectangle 30">
            <a:extLst>
              <a:ext uri="{FF2B5EF4-FFF2-40B4-BE49-F238E27FC236}">
                <a16:creationId xmlns:a16="http://schemas.microsoft.com/office/drawing/2014/main" id="{0BF48568-DF01-190E-15B0-751F5F0DDDF7}"/>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Introduction</a:t>
            </a:r>
          </a:p>
        </p:txBody>
      </p: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649" name="Picture 5">
            <a:extLst>
              <a:ext uri="{FF2B5EF4-FFF2-40B4-BE49-F238E27FC236}">
                <a16:creationId xmlns:a16="http://schemas.microsoft.com/office/drawing/2014/main" id="{594F3DEE-F4CE-BAB7-456D-7882AFB120EB}"/>
              </a:ext>
            </a:extLst>
          </p:cNvPr>
          <p:cNvPicPr>
            <a:picLocks noChangeAspect="1" noChangeArrowheads="1"/>
          </p:cNvPicPr>
          <p:nvPr/>
        </p:nvPicPr>
        <p:blipFill>
          <a:blip r:embed="rId2">
            <a:lum bright="32000" contrast="-48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3175" name="Rectangle 7">
            <a:extLst>
              <a:ext uri="{FF2B5EF4-FFF2-40B4-BE49-F238E27FC236}">
                <a16:creationId xmlns:a16="http://schemas.microsoft.com/office/drawing/2014/main" id="{433C4307-818C-1A05-4E3C-A52EC3306841}"/>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Saw Palmetto</a:t>
            </a:r>
            <a:br>
              <a:rPr lang="en-US" altLang="en-US"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Serenoa repens</a:t>
            </a:r>
            <a:r>
              <a:rPr lang="en-US" altLang="en-US" sz="1400" b="1" i="1">
                <a:solidFill>
                  <a:schemeClr val="accent2"/>
                </a:solidFill>
                <a:effectLst>
                  <a:outerShdw blurRad="38100" dist="38100" dir="2700000" algn="tl">
                    <a:srgbClr val="C0C0C0"/>
                  </a:outerShdw>
                </a:effectLst>
              </a:rPr>
              <a:t> </a:t>
            </a:r>
          </a:p>
        </p:txBody>
      </p:sp>
      <p:sp>
        <p:nvSpPr>
          <p:cNvPr id="263176" name="Text Box 8">
            <a:extLst>
              <a:ext uri="{FF2B5EF4-FFF2-40B4-BE49-F238E27FC236}">
                <a16:creationId xmlns:a16="http://schemas.microsoft.com/office/drawing/2014/main" id="{A18C7019-3142-A153-1933-A6F4C56BCC8C}"/>
              </a:ext>
            </a:extLst>
          </p:cNvPr>
          <p:cNvSpPr txBox="1">
            <a:spLocks noChangeArrowheads="1"/>
          </p:cNvSpPr>
          <p:nvPr/>
        </p:nvSpPr>
        <p:spPr bwMode="auto">
          <a:xfrm>
            <a:off x="2133600" y="1143000"/>
            <a:ext cx="6705600" cy="476726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a:t>
            </a:r>
            <a:r>
              <a:rPr lang="en-US" altLang="en-US" i="1">
                <a:solidFill>
                  <a:schemeClr val="tx1"/>
                </a:solidFill>
                <a:latin typeface="Arial" panose="020B0604020202020204" pitchFamily="34" charset="0"/>
              </a:rPr>
              <a:t>Arecaceae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American Dwarf Palm Tree, Cabbage Palm, Palmier Nain, Sabal Fructus, Saw Palmetto Berry</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This smallish, scrubby palm grows in the southeastern coastal United States and California.  </a:t>
            </a:r>
            <a:r>
              <a:rPr lang="en-US" altLang="en-US" i="1">
                <a:solidFill>
                  <a:schemeClr val="tx1"/>
                </a:solidFill>
                <a:latin typeface="Arial" panose="020B0604020202020204" pitchFamily="34" charset="0"/>
                <a:cs typeface="Times New Roman" panose="02020603050405020304" pitchFamily="18" charset="0"/>
              </a:rPr>
              <a:t>Serenoa</a:t>
            </a:r>
            <a:r>
              <a:rPr lang="en-US" altLang="en-US">
                <a:solidFill>
                  <a:schemeClr val="tx1"/>
                </a:solidFill>
                <a:latin typeface="Arial" panose="020B0604020202020204" pitchFamily="34" charset="0"/>
                <a:cs typeface="Times New Roman" panose="02020603050405020304" pitchFamily="18" charset="0"/>
              </a:rPr>
              <a:t> was part of the United States Pharmacopoeia and used extensively in the first part of the 20th century for ailment of the urogenital tract.  Mayan Indians used it as a "tonic".  The medicinal parts are the ripe fruit, fresh and dried.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Saw Palmetto contains steroids, flavonoids, polysaccharides and free fatty acids. Sterols include beta-sitosterol, beta-sitosterol-3-O-glucosides, sitosterol-3-O-myristate and its related glucosides.  Flavenoids include isoquercitin, kaempherol-3-O-glucoside, rhoifolin, and the water-soluble galactoarabane with uronic acid.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411652" name="Text Box 14">
            <a:extLst>
              <a:ext uri="{FF2B5EF4-FFF2-40B4-BE49-F238E27FC236}">
                <a16:creationId xmlns:a16="http://schemas.microsoft.com/office/drawing/2014/main" id="{069F6880-FB24-E164-28D3-83EE234B8A75}"/>
              </a:ext>
            </a:extLst>
          </p:cNvPr>
          <p:cNvSpPr txBox="1">
            <a:spLocks noChangeArrowheads="1"/>
          </p:cNvSpPr>
          <p:nvPr/>
        </p:nvSpPr>
        <p:spPr bwMode="auto">
          <a:xfrm>
            <a:off x="7202488" y="6477000"/>
            <a:ext cx="19415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Saw Palmetto References</a:t>
            </a:r>
            <a:endParaRPr lang="en-US" altLang="en-US" sz="1200"/>
          </a:p>
        </p:txBody>
      </p:sp>
      <p:grpSp>
        <p:nvGrpSpPr>
          <p:cNvPr id="411653" name="Group 26">
            <a:extLst>
              <a:ext uri="{FF2B5EF4-FFF2-40B4-BE49-F238E27FC236}">
                <a16:creationId xmlns:a16="http://schemas.microsoft.com/office/drawing/2014/main" id="{0BE6F316-3B17-2EB5-6CEC-92F1A7AE4BB9}"/>
              </a:ext>
            </a:extLst>
          </p:cNvPr>
          <p:cNvGrpSpPr>
            <a:grpSpLocks/>
          </p:cNvGrpSpPr>
          <p:nvPr/>
        </p:nvGrpSpPr>
        <p:grpSpPr bwMode="auto">
          <a:xfrm>
            <a:off x="4191000" y="6477000"/>
            <a:ext cx="1524000" cy="228600"/>
            <a:chOff x="2400" y="4080"/>
            <a:chExt cx="960" cy="144"/>
          </a:xfrm>
        </p:grpSpPr>
        <p:grpSp>
          <p:nvGrpSpPr>
            <p:cNvPr id="411654" name="Group 27">
              <a:extLst>
                <a:ext uri="{FF2B5EF4-FFF2-40B4-BE49-F238E27FC236}">
                  <a16:creationId xmlns:a16="http://schemas.microsoft.com/office/drawing/2014/main" id="{FF9DEF89-C747-549B-018F-27920C734F61}"/>
                </a:ext>
              </a:extLst>
            </p:cNvPr>
            <p:cNvGrpSpPr>
              <a:grpSpLocks/>
            </p:cNvGrpSpPr>
            <p:nvPr/>
          </p:nvGrpSpPr>
          <p:grpSpPr bwMode="auto">
            <a:xfrm>
              <a:off x="2400" y="4080"/>
              <a:ext cx="240" cy="144"/>
              <a:chOff x="2928" y="2688"/>
              <a:chExt cx="240" cy="144"/>
            </a:xfrm>
          </p:grpSpPr>
          <p:sp>
            <p:nvSpPr>
              <p:cNvPr id="411661" name="AutoShape 28">
                <a:hlinkClick r:id="" action="ppaction://hlinkshowjump?jump=previousslide" highlightClick="1"/>
                <a:extLst>
                  <a:ext uri="{FF2B5EF4-FFF2-40B4-BE49-F238E27FC236}">
                    <a16:creationId xmlns:a16="http://schemas.microsoft.com/office/drawing/2014/main" id="{6A9C64C8-A2BD-28A0-39B9-327F28AAF6E5}"/>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63197" name="AutoShape 29">
                <a:hlinkClick r:id="rId6" action="ppaction://hlinksldjump"/>
                <a:extLst>
                  <a:ext uri="{FF2B5EF4-FFF2-40B4-BE49-F238E27FC236}">
                    <a16:creationId xmlns:a16="http://schemas.microsoft.com/office/drawing/2014/main" id="{BEF66BEA-8C2D-FEB1-51EF-FD4CD55E3C46}"/>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1655" name="Group 30">
              <a:extLst>
                <a:ext uri="{FF2B5EF4-FFF2-40B4-BE49-F238E27FC236}">
                  <a16:creationId xmlns:a16="http://schemas.microsoft.com/office/drawing/2014/main" id="{16B02615-AB56-EAB3-3B98-0593962CEC99}"/>
                </a:ext>
              </a:extLst>
            </p:cNvPr>
            <p:cNvGrpSpPr>
              <a:grpSpLocks/>
            </p:cNvGrpSpPr>
            <p:nvPr/>
          </p:nvGrpSpPr>
          <p:grpSpPr bwMode="auto">
            <a:xfrm>
              <a:off x="3120" y="4080"/>
              <a:ext cx="240" cy="144"/>
              <a:chOff x="3552" y="2688"/>
              <a:chExt cx="240" cy="144"/>
            </a:xfrm>
          </p:grpSpPr>
          <p:sp>
            <p:nvSpPr>
              <p:cNvPr id="411659" name="AutoShape 31">
                <a:hlinkClick r:id="" action="ppaction://hlinkshowjump?jump=nextslide" highlightClick="1"/>
                <a:extLst>
                  <a:ext uri="{FF2B5EF4-FFF2-40B4-BE49-F238E27FC236}">
                    <a16:creationId xmlns:a16="http://schemas.microsoft.com/office/drawing/2014/main" id="{F0654EFE-B6F6-7316-1BF3-74DF3876850E}"/>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63200" name="AutoShape 32">
                <a:hlinkClick r:id="" action="ppaction://hlinkshowjump?jump=nextslide"/>
                <a:extLst>
                  <a:ext uri="{FF2B5EF4-FFF2-40B4-BE49-F238E27FC236}">
                    <a16:creationId xmlns:a16="http://schemas.microsoft.com/office/drawing/2014/main" id="{6761498F-357D-86EA-BF54-E01EC672603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1656" name="Group 33">
              <a:extLst>
                <a:ext uri="{FF2B5EF4-FFF2-40B4-BE49-F238E27FC236}">
                  <a16:creationId xmlns:a16="http://schemas.microsoft.com/office/drawing/2014/main" id="{E9AC7634-22ED-6499-18EA-74E5BCC6363B}"/>
                </a:ext>
              </a:extLst>
            </p:cNvPr>
            <p:cNvGrpSpPr>
              <a:grpSpLocks/>
            </p:cNvGrpSpPr>
            <p:nvPr/>
          </p:nvGrpSpPr>
          <p:grpSpPr bwMode="auto">
            <a:xfrm>
              <a:off x="2736" y="4080"/>
              <a:ext cx="288" cy="144"/>
              <a:chOff x="2400" y="4032"/>
              <a:chExt cx="240" cy="144"/>
            </a:xfrm>
          </p:grpSpPr>
          <p:sp>
            <p:nvSpPr>
              <p:cNvPr id="263202" name="AutoShape 34">
                <a:hlinkClick r:id="" action="ppaction://hlinkshowjump?jump=lastslideviewed" highlightClick="1"/>
                <a:extLst>
                  <a:ext uri="{FF2B5EF4-FFF2-40B4-BE49-F238E27FC236}">
                    <a16:creationId xmlns:a16="http://schemas.microsoft.com/office/drawing/2014/main" id="{D25218DC-1ADA-F555-9F32-77F8B0E83F0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3203" name="AutoShape 35">
                <a:hlinkClick r:id="" action="ppaction://hlinkshowjump?jump=lastslideviewed"/>
                <a:extLst>
                  <a:ext uri="{FF2B5EF4-FFF2-40B4-BE49-F238E27FC236}">
                    <a16:creationId xmlns:a16="http://schemas.microsoft.com/office/drawing/2014/main" id="{96E0BDED-D325-A31B-37CF-48A31AB621C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2673" name="Picture 13">
            <a:extLst>
              <a:ext uri="{FF2B5EF4-FFF2-40B4-BE49-F238E27FC236}">
                <a16:creationId xmlns:a16="http://schemas.microsoft.com/office/drawing/2014/main" id="{D324EEBC-8451-C7A7-9D85-8C8BC3E63184}"/>
              </a:ext>
            </a:extLst>
          </p:cNvPr>
          <p:cNvPicPr>
            <a:picLocks noChangeAspect="1" noChangeArrowheads="1"/>
          </p:cNvPicPr>
          <p:nvPr/>
        </p:nvPicPr>
        <p:blipFill>
          <a:blip r:embed="rId2">
            <a:lum bright="32000" contrast="-48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1542" name="Text Box 6">
            <a:extLst>
              <a:ext uri="{FF2B5EF4-FFF2-40B4-BE49-F238E27FC236}">
                <a16:creationId xmlns:a16="http://schemas.microsoft.com/office/drawing/2014/main" id="{950A0754-6EF2-F1BC-D06F-555EFCB2FCD7}"/>
              </a:ext>
            </a:extLst>
          </p:cNvPr>
          <p:cNvSpPr txBox="1">
            <a:spLocks noChangeArrowheads="1"/>
          </p:cNvSpPr>
          <p:nvPr/>
        </p:nvSpPr>
        <p:spPr bwMode="auto">
          <a:xfrm>
            <a:off x="2133600" y="762000"/>
            <a:ext cx="6705600" cy="4522788"/>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The lipophilic extract of Saw Palmetto inhibits the binding of dihydrotestosterone (DHT) to androgenic receptors in the prostate and reduces 5-alpha-reductase activity thus preventing the conversion of testosterone to DHT.  It has also anti-estrogenic activities which can inhibit stromatic prostate growth in patients with benign prostatic hyperplasia.  Hexane extracts of the herb block cyclooxygenase and 5-lipoxygenase activity resulting in anti-inflammatory actions.  Spasmolytic actions are thought to be due to a combination of interference with Ca</a:t>
            </a:r>
            <a:r>
              <a:rPr lang="en-US" altLang="en-US" baseline="30000">
                <a:solidFill>
                  <a:schemeClr val="tx1"/>
                </a:solidFill>
                <a:latin typeface="Arial" panose="020B0604020202020204" pitchFamily="34" charset="0"/>
                <a:cs typeface="Times New Roman" panose="02020603050405020304" pitchFamily="18" charset="0"/>
              </a:rPr>
              <a:t>2+</a:t>
            </a:r>
            <a:r>
              <a:rPr lang="en-US" altLang="en-US">
                <a:solidFill>
                  <a:schemeClr val="tx1"/>
                </a:solidFill>
                <a:latin typeface="Arial" panose="020B0604020202020204" pitchFamily="34" charset="0"/>
                <a:cs typeface="Times New Roman" panose="02020603050405020304" pitchFamily="18" charset="0"/>
              </a:rPr>
              <a:t> fluxes at the plasma membrane level, activation of the Na-Ca</a:t>
            </a:r>
            <a:r>
              <a:rPr lang="en-US" altLang="en-US" baseline="30000">
                <a:solidFill>
                  <a:schemeClr val="tx1"/>
                </a:solidFill>
                <a:latin typeface="Arial" panose="020B0604020202020204" pitchFamily="34" charset="0"/>
                <a:cs typeface="Times New Roman" panose="02020603050405020304" pitchFamily="18" charset="0"/>
              </a:rPr>
              <a:t>2+</a:t>
            </a:r>
            <a:r>
              <a:rPr lang="en-US" altLang="en-US">
                <a:solidFill>
                  <a:schemeClr val="tx1"/>
                </a:solidFill>
                <a:latin typeface="Arial" panose="020B0604020202020204" pitchFamily="34" charset="0"/>
                <a:cs typeface="Times New Roman" panose="02020603050405020304" pitchFamily="18" charset="0"/>
              </a:rPr>
              <a:t> exchanger, intracellular Ca</a:t>
            </a:r>
            <a:r>
              <a:rPr lang="en-US" altLang="en-US" baseline="30000">
                <a:solidFill>
                  <a:schemeClr val="tx1"/>
                </a:solidFill>
                <a:latin typeface="Arial" panose="020B0604020202020204" pitchFamily="34" charset="0"/>
                <a:cs typeface="Times New Roman" panose="02020603050405020304" pitchFamily="18" charset="0"/>
              </a:rPr>
              <a:t>2+</a:t>
            </a:r>
            <a:r>
              <a:rPr lang="en-US" altLang="en-US">
                <a:solidFill>
                  <a:schemeClr val="tx1"/>
                </a:solidFill>
                <a:latin typeface="Arial" panose="020B0604020202020204" pitchFamily="34" charset="0"/>
                <a:cs typeface="Times New Roman" panose="02020603050405020304" pitchFamily="18" charset="0"/>
              </a:rPr>
              <a:t>  mobilization and induction of posttranscriptional protein synthesis.  Saw Palmetto also inhibits alpha -1-adrenergic receptors non-competitively.  The combined antiandrogenic, antinflammatory and spasmolytics effects are the basis for its use in treating voiding symptoms associated with benign prostatic hyperplasia.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p:txBody>
      </p:sp>
      <p:sp>
        <p:nvSpPr>
          <p:cNvPr id="321543" name="Text Box 7">
            <a:extLst>
              <a:ext uri="{FF2B5EF4-FFF2-40B4-BE49-F238E27FC236}">
                <a16:creationId xmlns:a16="http://schemas.microsoft.com/office/drawing/2014/main" id="{ED7FBBEC-402A-6DE8-F351-D9E08A538FB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Saw Palmetto </a:t>
            </a:r>
          </a:p>
        </p:txBody>
      </p:sp>
      <p:grpSp>
        <p:nvGrpSpPr>
          <p:cNvPr id="412676" name="Group 26">
            <a:extLst>
              <a:ext uri="{FF2B5EF4-FFF2-40B4-BE49-F238E27FC236}">
                <a16:creationId xmlns:a16="http://schemas.microsoft.com/office/drawing/2014/main" id="{BF22E746-05A4-6BD2-65BC-447248AC1953}"/>
              </a:ext>
            </a:extLst>
          </p:cNvPr>
          <p:cNvGrpSpPr>
            <a:grpSpLocks/>
          </p:cNvGrpSpPr>
          <p:nvPr/>
        </p:nvGrpSpPr>
        <p:grpSpPr bwMode="auto">
          <a:xfrm>
            <a:off x="4191000" y="6477000"/>
            <a:ext cx="1524000" cy="228600"/>
            <a:chOff x="2400" y="4080"/>
            <a:chExt cx="960" cy="144"/>
          </a:xfrm>
        </p:grpSpPr>
        <p:grpSp>
          <p:nvGrpSpPr>
            <p:cNvPr id="412678" name="Group 27">
              <a:extLst>
                <a:ext uri="{FF2B5EF4-FFF2-40B4-BE49-F238E27FC236}">
                  <a16:creationId xmlns:a16="http://schemas.microsoft.com/office/drawing/2014/main" id="{3384F7CE-1F9D-CD88-1A06-C94BA0566794}"/>
                </a:ext>
              </a:extLst>
            </p:cNvPr>
            <p:cNvGrpSpPr>
              <a:grpSpLocks/>
            </p:cNvGrpSpPr>
            <p:nvPr/>
          </p:nvGrpSpPr>
          <p:grpSpPr bwMode="auto">
            <a:xfrm>
              <a:off x="2400" y="4080"/>
              <a:ext cx="240" cy="144"/>
              <a:chOff x="2928" y="2688"/>
              <a:chExt cx="240" cy="144"/>
            </a:xfrm>
          </p:grpSpPr>
          <p:sp>
            <p:nvSpPr>
              <p:cNvPr id="412685" name="AutoShape 28">
                <a:hlinkClick r:id="" action="ppaction://hlinkshowjump?jump=previousslide" highlightClick="1"/>
                <a:extLst>
                  <a:ext uri="{FF2B5EF4-FFF2-40B4-BE49-F238E27FC236}">
                    <a16:creationId xmlns:a16="http://schemas.microsoft.com/office/drawing/2014/main" id="{17716DB7-74E4-3AA3-2820-2A355D4E05D4}"/>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1565" name="AutoShape 29">
                <a:hlinkClick r:id="" action="ppaction://hlinkshowjump?jump=previousslide"/>
                <a:extLst>
                  <a:ext uri="{FF2B5EF4-FFF2-40B4-BE49-F238E27FC236}">
                    <a16:creationId xmlns:a16="http://schemas.microsoft.com/office/drawing/2014/main" id="{76F88665-2BE2-D27A-C463-ED78BE80853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2679" name="Group 30">
              <a:extLst>
                <a:ext uri="{FF2B5EF4-FFF2-40B4-BE49-F238E27FC236}">
                  <a16:creationId xmlns:a16="http://schemas.microsoft.com/office/drawing/2014/main" id="{1A4364EE-F32E-180A-4C1D-43DF7E507F43}"/>
                </a:ext>
              </a:extLst>
            </p:cNvPr>
            <p:cNvGrpSpPr>
              <a:grpSpLocks/>
            </p:cNvGrpSpPr>
            <p:nvPr/>
          </p:nvGrpSpPr>
          <p:grpSpPr bwMode="auto">
            <a:xfrm>
              <a:off x="3120" y="4080"/>
              <a:ext cx="240" cy="144"/>
              <a:chOff x="3552" y="2688"/>
              <a:chExt cx="240" cy="144"/>
            </a:xfrm>
          </p:grpSpPr>
          <p:sp>
            <p:nvSpPr>
              <p:cNvPr id="412683" name="AutoShape 31">
                <a:hlinkClick r:id="" action="ppaction://hlinkshowjump?jump=nextslide" highlightClick="1"/>
                <a:extLst>
                  <a:ext uri="{FF2B5EF4-FFF2-40B4-BE49-F238E27FC236}">
                    <a16:creationId xmlns:a16="http://schemas.microsoft.com/office/drawing/2014/main" id="{8BA91F1D-9FFA-76FD-F668-5065403F71C1}"/>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1568" name="AutoShape 32">
                <a:hlinkClick r:id="" action="ppaction://hlinkshowjump?jump=nextslide"/>
                <a:extLst>
                  <a:ext uri="{FF2B5EF4-FFF2-40B4-BE49-F238E27FC236}">
                    <a16:creationId xmlns:a16="http://schemas.microsoft.com/office/drawing/2014/main" id="{01FB59FF-3647-7FDD-F6DA-1965A5A220C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2680" name="Group 33">
              <a:extLst>
                <a:ext uri="{FF2B5EF4-FFF2-40B4-BE49-F238E27FC236}">
                  <a16:creationId xmlns:a16="http://schemas.microsoft.com/office/drawing/2014/main" id="{FE719FE5-FDD9-7872-790A-4BACF2CE0957}"/>
                </a:ext>
              </a:extLst>
            </p:cNvPr>
            <p:cNvGrpSpPr>
              <a:grpSpLocks/>
            </p:cNvGrpSpPr>
            <p:nvPr/>
          </p:nvGrpSpPr>
          <p:grpSpPr bwMode="auto">
            <a:xfrm>
              <a:off x="2736" y="4080"/>
              <a:ext cx="288" cy="144"/>
              <a:chOff x="2400" y="4032"/>
              <a:chExt cx="240" cy="144"/>
            </a:xfrm>
          </p:grpSpPr>
          <p:sp>
            <p:nvSpPr>
              <p:cNvPr id="321570" name="AutoShape 34">
                <a:hlinkClick r:id="" action="ppaction://hlinkshowjump?jump=lastslideviewed" highlightClick="1"/>
                <a:extLst>
                  <a:ext uri="{FF2B5EF4-FFF2-40B4-BE49-F238E27FC236}">
                    <a16:creationId xmlns:a16="http://schemas.microsoft.com/office/drawing/2014/main" id="{5A997D80-2621-108D-42AB-255957659786}"/>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1571" name="AutoShape 35">
                <a:hlinkClick r:id="" action="ppaction://hlinkshowjump?jump=lastslideviewed"/>
                <a:extLst>
                  <a:ext uri="{FF2B5EF4-FFF2-40B4-BE49-F238E27FC236}">
                    <a16:creationId xmlns:a16="http://schemas.microsoft.com/office/drawing/2014/main" id="{9DDBF891-7A44-2480-49E4-39067B9B22D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12677" name="Text Box 36">
            <a:extLst>
              <a:ext uri="{FF2B5EF4-FFF2-40B4-BE49-F238E27FC236}">
                <a16:creationId xmlns:a16="http://schemas.microsoft.com/office/drawing/2014/main" id="{DE16AC74-92A7-8100-F311-AAB4474478CE}"/>
              </a:ext>
            </a:extLst>
          </p:cNvPr>
          <p:cNvSpPr txBox="1">
            <a:spLocks noChangeArrowheads="1"/>
          </p:cNvSpPr>
          <p:nvPr/>
        </p:nvSpPr>
        <p:spPr bwMode="auto">
          <a:xfrm>
            <a:off x="7202488" y="6477000"/>
            <a:ext cx="19415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Saw Palmetto References</a:t>
            </a:r>
            <a:endParaRPr lang="en-US" altLang="en-US" sz="1200"/>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3697" name="Picture 13">
            <a:extLst>
              <a:ext uri="{FF2B5EF4-FFF2-40B4-BE49-F238E27FC236}">
                <a16:creationId xmlns:a16="http://schemas.microsoft.com/office/drawing/2014/main" id="{4DE8C78A-7681-A2ED-EF48-14D8820BA9D9}"/>
              </a:ext>
            </a:extLst>
          </p:cNvPr>
          <p:cNvPicPr>
            <a:picLocks noChangeAspect="1" noChangeArrowheads="1"/>
          </p:cNvPicPr>
          <p:nvPr/>
        </p:nvPicPr>
        <p:blipFill>
          <a:blip r:embed="rId2">
            <a:lum bright="32000" contrast="-48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2565" name="Text Box 5">
            <a:extLst>
              <a:ext uri="{FF2B5EF4-FFF2-40B4-BE49-F238E27FC236}">
                <a16:creationId xmlns:a16="http://schemas.microsoft.com/office/drawing/2014/main" id="{FA6BB4EA-4FCF-8F54-F60E-23BC2E23ED1A}"/>
              </a:ext>
            </a:extLst>
          </p:cNvPr>
          <p:cNvSpPr txBox="1">
            <a:spLocks noChangeArrowheads="1"/>
          </p:cNvSpPr>
          <p:nvPr/>
        </p:nvSpPr>
        <p:spPr bwMode="auto">
          <a:xfrm>
            <a:off x="2133600" y="762000"/>
            <a:ext cx="7010400" cy="5545138"/>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Orally, Saw Palmetto is used for treating symptoms associated with benign prostatic hyperplasia, stages I and II.  Mixed results from clinical trials suggest some efficacy of Saw Palmetto with moderate benign prostatic hypertrophy and compared favorably in one study with finasteride using the International Prostate Symptoms Score analysis, but without decreasing serum PSA levels and prostate volume.  Historically, Saw Palmetto has been used for a variety of ailments but none or little evidence exists for its effectiveness in these conditions.</a:t>
            </a:r>
          </a:p>
          <a:p>
            <a:pPr eaLnBrk="1" hangingPunct="1">
              <a:defRPr/>
            </a:pPr>
            <a:endParaRPr lang="en-US" altLang="en-US" b="1">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Saw Palmetto is thought to be safe when used appropriately but should be avoided in pregnant or lactating women.  Patients with hormone-dependent cancers, or those on anti-adrenergic therapy may have to adjust their medication because of its hormonal and anti-adrenergic effects.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For treating symptoms of benign prostatic hyperplasia, 1 to 2 grams of whole berries or 320 mg of a lipophilic extract is the recommended daily dose.</a:t>
            </a:r>
          </a:p>
        </p:txBody>
      </p:sp>
      <p:sp>
        <p:nvSpPr>
          <p:cNvPr id="322567" name="Text Box 7">
            <a:extLst>
              <a:ext uri="{FF2B5EF4-FFF2-40B4-BE49-F238E27FC236}">
                <a16:creationId xmlns:a16="http://schemas.microsoft.com/office/drawing/2014/main" id="{57CB8116-14EB-CDC2-0C8A-91781D415AC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Saw Palmetto </a:t>
            </a:r>
          </a:p>
        </p:txBody>
      </p:sp>
      <p:grpSp>
        <p:nvGrpSpPr>
          <p:cNvPr id="413700" name="Group 26">
            <a:extLst>
              <a:ext uri="{FF2B5EF4-FFF2-40B4-BE49-F238E27FC236}">
                <a16:creationId xmlns:a16="http://schemas.microsoft.com/office/drawing/2014/main" id="{07E2AB4E-04CB-42E0-4335-C905169C7FCF}"/>
              </a:ext>
            </a:extLst>
          </p:cNvPr>
          <p:cNvGrpSpPr>
            <a:grpSpLocks/>
          </p:cNvGrpSpPr>
          <p:nvPr/>
        </p:nvGrpSpPr>
        <p:grpSpPr bwMode="auto">
          <a:xfrm>
            <a:off x="4191000" y="6477000"/>
            <a:ext cx="1524000" cy="228600"/>
            <a:chOff x="2400" y="4080"/>
            <a:chExt cx="960" cy="144"/>
          </a:xfrm>
        </p:grpSpPr>
        <p:grpSp>
          <p:nvGrpSpPr>
            <p:cNvPr id="413702" name="Group 27">
              <a:extLst>
                <a:ext uri="{FF2B5EF4-FFF2-40B4-BE49-F238E27FC236}">
                  <a16:creationId xmlns:a16="http://schemas.microsoft.com/office/drawing/2014/main" id="{48E615C0-F8CD-84FA-19A3-E2A175A05C1F}"/>
                </a:ext>
              </a:extLst>
            </p:cNvPr>
            <p:cNvGrpSpPr>
              <a:grpSpLocks/>
            </p:cNvGrpSpPr>
            <p:nvPr/>
          </p:nvGrpSpPr>
          <p:grpSpPr bwMode="auto">
            <a:xfrm>
              <a:off x="2400" y="4080"/>
              <a:ext cx="240" cy="144"/>
              <a:chOff x="2928" y="2688"/>
              <a:chExt cx="240" cy="144"/>
            </a:xfrm>
          </p:grpSpPr>
          <p:sp>
            <p:nvSpPr>
              <p:cNvPr id="413709" name="AutoShape 28">
                <a:hlinkClick r:id="" action="ppaction://hlinkshowjump?jump=previousslide" highlightClick="1"/>
                <a:extLst>
                  <a:ext uri="{FF2B5EF4-FFF2-40B4-BE49-F238E27FC236}">
                    <a16:creationId xmlns:a16="http://schemas.microsoft.com/office/drawing/2014/main" id="{76E2328B-F319-5D22-E3F5-F5C6A7C308B5}"/>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2589" name="AutoShape 29">
                <a:hlinkClick r:id="" action="ppaction://hlinkshowjump?jump=previousslide"/>
                <a:extLst>
                  <a:ext uri="{FF2B5EF4-FFF2-40B4-BE49-F238E27FC236}">
                    <a16:creationId xmlns:a16="http://schemas.microsoft.com/office/drawing/2014/main" id="{5FCEF88F-333E-F246-9202-B2B0E145D6E2}"/>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3703" name="Group 30">
              <a:extLst>
                <a:ext uri="{FF2B5EF4-FFF2-40B4-BE49-F238E27FC236}">
                  <a16:creationId xmlns:a16="http://schemas.microsoft.com/office/drawing/2014/main" id="{22CD4F63-EB3B-0192-6C37-971ACA565DB7}"/>
                </a:ext>
              </a:extLst>
            </p:cNvPr>
            <p:cNvGrpSpPr>
              <a:grpSpLocks/>
            </p:cNvGrpSpPr>
            <p:nvPr/>
          </p:nvGrpSpPr>
          <p:grpSpPr bwMode="auto">
            <a:xfrm>
              <a:off x="3120" y="4080"/>
              <a:ext cx="240" cy="144"/>
              <a:chOff x="3552" y="2688"/>
              <a:chExt cx="240" cy="144"/>
            </a:xfrm>
          </p:grpSpPr>
          <p:sp>
            <p:nvSpPr>
              <p:cNvPr id="413707" name="AutoShape 31">
                <a:hlinkClick r:id="" action="ppaction://hlinkshowjump?jump=nextslide" highlightClick="1"/>
                <a:extLst>
                  <a:ext uri="{FF2B5EF4-FFF2-40B4-BE49-F238E27FC236}">
                    <a16:creationId xmlns:a16="http://schemas.microsoft.com/office/drawing/2014/main" id="{2F9C0E34-E3AC-0EB3-4789-C09608294E5D}"/>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2592" name="AutoShape 32">
                <a:hlinkClick r:id="rId3" action="ppaction://hlinksldjump"/>
                <a:extLst>
                  <a:ext uri="{FF2B5EF4-FFF2-40B4-BE49-F238E27FC236}">
                    <a16:creationId xmlns:a16="http://schemas.microsoft.com/office/drawing/2014/main" id="{02849464-3733-D216-B77B-4CD44B2C0DF5}"/>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3704" name="Group 33">
              <a:extLst>
                <a:ext uri="{FF2B5EF4-FFF2-40B4-BE49-F238E27FC236}">
                  <a16:creationId xmlns:a16="http://schemas.microsoft.com/office/drawing/2014/main" id="{DCDCAC3E-F73F-B102-BF4C-3ECED8C2C294}"/>
                </a:ext>
              </a:extLst>
            </p:cNvPr>
            <p:cNvGrpSpPr>
              <a:grpSpLocks/>
            </p:cNvGrpSpPr>
            <p:nvPr/>
          </p:nvGrpSpPr>
          <p:grpSpPr bwMode="auto">
            <a:xfrm>
              <a:off x="2736" y="4080"/>
              <a:ext cx="288" cy="144"/>
              <a:chOff x="2400" y="4032"/>
              <a:chExt cx="240" cy="144"/>
            </a:xfrm>
          </p:grpSpPr>
          <p:sp>
            <p:nvSpPr>
              <p:cNvPr id="322594" name="AutoShape 34">
                <a:hlinkClick r:id="" action="ppaction://hlinkshowjump?jump=lastslideviewed" highlightClick="1"/>
                <a:extLst>
                  <a:ext uri="{FF2B5EF4-FFF2-40B4-BE49-F238E27FC236}">
                    <a16:creationId xmlns:a16="http://schemas.microsoft.com/office/drawing/2014/main" id="{1C6370AB-CBB8-429E-79F1-0E02DFD6492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2595" name="AutoShape 35">
                <a:hlinkClick r:id="" action="ppaction://hlinkshowjump?jump=lastslideviewed"/>
                <a:extLst>
                  <a:ext uri="{FF2B5EF4-FFF2-40B4-BE49-F238E27FC236}">
                    <a16:creationId xmlns:a16="http://schemas.microsoft.com/office/drawing/2014/main" id="{20D8899C-330A-2457-2E69-6DC4646A24C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13701" name="Text Box 36">
            <a:extLst>
              <a:ext uri="{FF2B5EF4-FFF2-40B4-BE49-F238E27FC236}">
                <a16:creationId xmlns:a16="http://schemas.microsoft.com/office/drawing/2014/main" id="{1BAB1F02-48BF-DD8B-AB2A-367AEE172240}"/>
              </a:ext>
            </a:extLst>
          </p:cNvPr>
          <p:cNvSpPr txBox="1">
            <a:spLocks noChangeArrowheads="1"/>
          </p:cNvSpPr>
          <p:nvPr/>
        </p:nvSpPr>
        <p:spPr bwMode="auto">
          <a:xfrm>
            <a:off x="7202488" y="6477000"/>
            <a:ext cx="19415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Saw Palmetto References</a:t>
            </a:r>
            <a:endParaRPr lang="en-US" altLang="en-US" sz="1200"/>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a:extLst>
              <a:ext uri="{FF2B5EF4-FFF2-40B4-BE49-F238E27FC236}">
                <a16:creationId xmlns:a16="http://schemas.microsoft.com/office/drawing/2014/main" id="{9BE8A49F-91A1-F544-1C85-428F9056CD5F}"/>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14722" name="Picture 23">
            <a:extLst>
              <a:ext uri="{FF2B5EF4-FFF2-40B4-BE49-F238E27FC236}">
                <a16:creationId xmlns:a16="http://schemas.microsoft.com/office/drawing/2014/main" id="{CE92C538-F47E-C6DA-C914-DD564E43220D}"/>
              </a:ext>
            </a:extLst>
          </p:cNvPr>
          <p:cNvPicPr>
            <a:picLocks noChangeAspect="1" noChangeArrowheads="1"/>
          </p:cNvPicPr>
          <p:nvPr/>
        </p:nvPicPr>
        <p:blipFill>
          <a:blip r:embed="rId2">
            <a:lum bright="32000" contrast="-48000"/>
            <a:extLst>
              <a:ext uri="{28A0092B-C50C-407E-A947-70E740481C1C}">
                <a14:useLocalDpi xmlns:a14="http://schemas.microsoft.com/office/drawing/2010/main" val="0"/>
              </a:ext>
            </a:extLst>
          </a:blip>
          <a:srcRect/>
          <a:stretch>
            <a:fillRect/>
          </a:stretch>
        </p:blipFill>
        <p:spPr bwMode="auto">
          <a:xfrm>
            <a:off x="304800" y="0"/>
            <a:ext cx="8839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4723" name="Picture 6">
            <a:extLst>
              <a:ext uri="{FF2B5EF4-FFF2-40B4-BE49-F238E27FC236}">
                <a16:creationId xmlns:a16="http://schemas.microsoft.com/office/drawing/2014/main" id="{65FA2076-404E-B155-A3F0-3EB94BD89C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609600"/>
            <a:ext cx="211613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4724" name="Picture 7">
            <a:extLst>
              <a:ext uri="{FF2B5EF4-FFF2-40B4-BE49-F238E27FC236}">
                <a16:creationId xmlns:a16="http://schemas.microsoft.com/office/drawing/2014/main" id="{FE1C1A90-74C1-BC9A-D7EE-7A1A38DAF2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981200"/>
            <a:ext cx="2274888"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4725" name="Picture 11">
            <a:extLst>
              <a:ext uri="{FF2B5EF4-FFF2-40B4-BE49-F238E27FC236}">
                <a16:creationId xmlns:a16="http://schemas.microsoft.com/office/drawing/2014/main" id="{C06ABBE4-5101-D1B5-90EC-30417253BA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3276600"/>
            <a:ext cx="51054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4726" name="Picture 12">
            <a:extLst>
              <a:ext uri="{FF2B5EF4-FFF2-40B4-BE49-F238E27FC236}">
                <a16:creationId xmlns:a16="http://schemas.microsoft.com/office/drawing/2014/main" id="{2A59A71D-2579-6D9C-63F8-D61CAE37086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228600"/>
            <a:ext cx="3108325" cy="280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4206" name="Text Box 14">
            <a:extLst>
              <a:ext uri="{FF2B5EF4-FFF2-40B4-BE49-F238E27FC236}">
                <a16:creationId xmlns:a16="http://schemas.microsoft.com/office/drawing/2014/main" id="{8F39418A-B62D-1395-C54B-96683731AA71}"/>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Saw Palmetto </a:t>
            </a:r>
          </a:p>
        </p:txBody>
      </p:sp>
      <p:grpSp>
        <p:nvGrpSpPr>
          <p:cNvPr id="414728" name="Group 28">
            <a:extLst>
              <a:ext uri="{FF2B5EF4-FFF2-40B4-BE49-F238E27FC236}">
                <a16:creationId xmlns:a16="http://schemas.microsoft.com/office/drawing/2014/main" id="{23D171EA-6679-E228-E0EC-8EF25981D3F7}"/>
              </a:ext>
            </a:extLst>
          </p:cNvPr>
          <p:cNvGrpSpPr>
            <a:grpSpLocks/>
          </p:cNvGrpSpPr>
          <p:nvPr/>
        </p:nvGrpSpPr>
        <p:grpSpPr bwMode="auto">
          <a:xfrm>
            <a:off x="4343400" y="6477000"/>
            <a:ext cx="457200" cy="228600"/>
            <a:chOff x="2400" y="4032"/>
            <a:chExt cx="240" cy="144"/>
          </a:xfrm>
        </p:grpSpPr>
        <p:sp>
          <p:nvSpPr>
            <p:cNvPr id="264221" name="AutoShape 29">
              <a:hlinkClick r:id="" action="ppaction://hlinkshowjump?jump=lastslideviewed" highlightClick="1"/>
              <a:extLst>
                <a:ext uri="{FF2B5EF4-FFF2-40B4-BE49-F238E27FC236}">
                  <a16:creationId xmlns:a16="http://schemas.microsoft.com/office/drawing/2014/main" id="{1920EEBD-F42F-5475-298A-091A58E5623F}"/>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4222" name="AutoShape 30">
              <a:hlinkClick r:id="" action="ppaction://hlinkshowjump?jump=lastslideviewed"/>
              <a:extLst>
                <a:ext uri="{FF2B5EF4-FFF2-40B4-BE49-F238E27FC236}">
                  <a16:creationId xmlns:a16="http://schemas.microsoft.com/office/drawing/2014/main" id="{7ADE322D-8C45-B6DC-7B08-8E40B14412A4}"/>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4729" name="Group 31">
            <a:extLst>
              <a:ext uri="{FF2B5EF4-FFF2-40B4-BE49-F238E27FC236}">
                <a16:creationId xmlns:a16="http://schemas.microsoft.com/office/drawing/2014/main" id="{4229DF23-8CDF-D398-2036-53ED078EE746}"/>
              </a:ext>
            </a:extLst>
          </p:cNvPr>
          <p:cNvGrpSpPr>
            <a:grpSpLocks/>
          </p:cNvGrpSpPr>
          <p:nvPr/>
        </p:nvGrpSpPr>
        <p:grpSpPr bwMode="auto">
          <a:xfrm>
            <a:off x="-76200" y="0"/>
            <a:ext cx="2362200" cy="641350"/>
            <a:chOff x="96" y="76"/>
            <a:chExt cx="1488" cy="404"/>
          </a:xfrm>
        </p:grpSpPr>
        <p:sp>
          <p:nvSpPr>
            <p:cNvPr id="414730" name="Text Box 32">
              <a:extLst>
                <a:ext uri="{FF2B5EF4-FFF2-40B4-BE49-F238E27FC236}">
                  <a16:creationId xmlns:a16="http://schemas.microsoft.com/office/drawing/2014/main" id="{DA9A8695-2B5C-411D-DCE2-CCE4FF303BD8}"/>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64225" name="Text Box 33">
              <a:extLst>
                <a:ext uri="{FF2B5EF4-FFF2-40B4-BE49-F238E27FC236}">
                  <a16:creationId xmlns:a16="http://schemas.microsoft.com/office/drawing/2014/main" id="{01DBD244-080D-A30E-27CC-B5D9DAE4659E}"/>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a:extLst>
              <a:ext uri="{FF2B5EF4-FFF2-40B4-BE49-F238E27FC236}">
                <a16:creationId xmlns:a16="http://schemas.microsoft.com/office/drawing/2014/main" id="{38E06320-EBEB-9E85-88E8-2152441CFB6A}"/>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15746" name="Picture 32">
            <a:extLst>
              <a:ext uri="{FF2B5EF4-FFF2-40B4-BE49-F238E27FC236}">
                <a16:creationId xmlns:a16="http://schemas.microsoft.com/office/drawing/2014/main" id="{A004238B-AD55-E3A0-94D4-2586AE59DD9C}"/>
              </a:ext>
            </a:extLst>
          </p:cNvPr>
          <p:cNvPicPr>
            <a:picLocks noChangeAspect="1" noChangeArrowheads="1"/>
          </p:cNvPicPr>
          <p:nvPr/>
        </p:nvPicPr>
        <p:blipFill>
          <a:blip r:embed="rId2">
            <a:lum bright="32000" contrast="-48000"/>
            <a:extLst>
              <a:ext uri="{28A0092B-C50C-407E-A947-70E740481C1C}">
                <a14:useLocalDpi xmlns:a14="http://schemas.microsoft.com/office/drawing/2010/main" val="0"/>
              </a:ext>
            </a:extLst>
          </a:blip>
          <a:srcRect/>
          <a:stretch>
            <a:fillRect/>
          </a:stretch>
        </p:blipFill>
        <p:spPr bwMode="auto">
          <a:xfrm>
            <a:off x="304800" y="0"/>
            <a:ext cx="8839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5747" name="Text Box 7">
            <a:extLst>
              <a:ext uri="{FF2B5EF4-FFF2-40B4-BE49-F238E27FC236}">
                <a16:creationId xmlns:a16="http://schemas.microsoft.com/office/drawing/2014/main" id="{E3320F12-D325-F254-7531-23CB3AF59D6C}"/>
              </a:ext>
            </a:extLst>
          </p:cNvPr>
          <p:cNvSpPr txBox="1">
            <a:spLocks noChangeArrowheads="1"/>
          </p:cNvSpPr>
          <p:nvPr/>
        </p:nvSpPr>
        <p:spPr bwMode="auto">
          <a:xfrm>
            <a:off x="0" y="1279525"/>
            <a:ext cx="457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Beta-sitosterol</a:t>
            </a:r>
          </a:p>
        </p:txBody>
      </p:sp>
      <p:sp>
        <p:nvSpPr>
          <p:cNvPr id="415748" name="Text Box 8">
            <a:extLst>
              <a:ext uri="{FF2B5EF4-FFF2-40B4-BE49-F238E27FC236}">
                <a16:creationId xmlns:a16="http://schemas.microsoft.com/office/drawing/2014/main" id="{F8FDFF8D-2129-2574-8478-5E66A7549454}"/>
              </a:ext>
            </a:extLst>
          </p:cNvPr>
          <p:cNvSpPr txBox="1">
            <a:spLocks noChangeArrowheads="1"/>
          </p:cNvSpPr>
          <p:nvPr/>
        </p:nvSpPr>
        <p:spPr bwMode="auto">
          <a:xfrm>
            <a:off x="0" y="563563"/>
            <a:ext cx="4572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Sterol</a:t>
            </a:r>
          </a:p>
        </p:txBody>
      </p:sp>
      <p:sp>
        <p:nvSpPr>
          <p:cNvPr id="415749" name="Text Box 10">
            <a:extLst>
              <a:ext uri="{FF2B5EF4-FFF2-40B4-BE49-F238E27FC236}">
                <a16:creationId xmlns:a16="http://schemas.microsoft.com/office/drawing/2014/main" id="{C7C13D78-DA71-275F-7B1C-BDF5C708715C}"/>
              </a:ext>
            </a:extLst>
          </p:cNvPr>
          <p:cNvSpPr txBox="1">
            <a:spLocks noChangeArrowheads="1"/>
          </p:cNvSpPr>
          <p:nvPr/>
        </p:nvSpPr>
        <p:spPr bwMode="auto">
          <a:xfrm>
            <a:off x="4572000" y="563563"/>
            <a:ext cx="4572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Flavonoids</a:t>
            </a:r>
          </a:p>
        </p:txBody>
      </p:sp>
      <p:sp>
        <p:nvSpPr>
          <p:cNvPr id="415750" name="Text Box 12">
            <a:extLst>
              <a:ext uri="{FF2B5EF4-FFF2-40B4-BE49-F238E27FC236}">
                <a16:creationId xmlns:a16="http://schemas.microsoft.com/office/drawing/2014/main" id="{2DAEFE4F-C45F-5981-3755-2FB6A9436E96}"/>
              </a:ext>
            </a:extLst>
          </p:cNvPr>
          <p:cNvSpPr txBox="1">
            <a:spLocks noChangeArrowheads="1"/>
          </p:cNvSpPr>
          <p:nvPr/>
        </p:nvSpPr>
        <p:spPr bwMode="auto">
          <a:xfrm>
            <a:off x="4572000" y="1508125"/>
            <a:ext cx="457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Isoquercitin</a:t>
            </a:r>
          </a:p>
        </p:txBody>
      </p:sp>
      <p:sp>
        <p:nvSpPr>
          <p:cNvPr id="415751" name="Text Box 13">
            <a:extLst>
              <a:ext uri="{FF2B5EF4-FFF2-40B4-BE49-F238E27FC236}">
                <a16:creationId xmlns:a16="http://schemas.microsoft.com/office/drawing/2014/main" id="{02599339-2CC4-4491-4F78-0B7D810E314E}"/>
              </a:ext>
            </a:extLst>
          </p:cNvPr>
          <p:cNvSpPr txBox="1">
            <a:spLocks noChangeArrowheads="1"/>
          </p:cNvSpPr>
          <p:nvPr/>
        </p:nvSpPr>
        <p:spPr bwMode="auto">
          <a:xfrm>
            <a:off x="4572000" y="3641725"/>
            <a:ext cx="457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Kaempferol-3-O-glucoside</a:t>
            </a:r>
          </a:p>
        </p:txBody>
      </p:sp>
      <p:sp>
        <p:nvSpPr>
          <p:cNvPr id="415752" name="Text Box 14">
            <a:extLst>
              <a:ext uri="{FF2B5EF4-FFF2-40B4-BE49-F238E27FC236}">
                <a16:creationId xmlns:a16="http://schemas.microsoft.com/office/drawing/2014/main" id="{F653EA12-6276-AE41-B864-D4F8661BCE0A}"/>
              </a:ext>
            </a:extLst>
          </p:cNvPr>
          <p:cNvSpPr txBox="1">
            <a:spLocks noChangeArrowheads="1"/>
          </p:cNvSpPr>
          <p:nvPr/>
        </p:nvSpPr>
        <p:spPr bwMode="auto">
          <a:xfrm>
            <a:off x="2590800" y="4479925"/>
            <a:ext cx="2895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Rhoifolin</a:t>
            </a:r>
          </a:p>
        </p:txBody>
      </p:sp>
      <p:pic>
        <p:nvPicPr>
          <p:cNvPr id="415753" name="Picture 17">
            <a:extLst>
              <a:ext uri="{FF2B5EF4-FFF2-40B4-BE49-F238E27FC236}">
                <a16:creationId xmlns:a16="http://schemas.microsoft.com/office/drawing/2014/main" id="{D73356BE-BCA4-E9A7-F034-0279528A7D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102100"/>
            <a:ext cx="2438400" cy="1460500"/>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5754" name="Picture 18">
            <a:extLst>
              <a:ext uri="{FF2B5EF4-FFF2-40B4-BE49-F238E27FC236}">
                <a16:creationId xmlns:a16="http://schemas.microsoft.com/office/drawing/2014/main" id="{84D6E8F9-DE15-0A92-87C3-4BBA0144DE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4953000"/>
            <a:ext cx="2914650" cy="1289050"/>
          </a:xfrm>
          <a:prstGeom prst="rect">
            <a:avLst/>
          </a:prstGeom>
          <a:noFill/>
          <a:ln>
            <a:noFill/>
          </a:ln>
          <a:extLst>
            <a:ext uri="{909E8E84-426E-40DD-AFC4-6F175D3DCCD1}">
              <a14:hiddenFill xmlns:a14="http://schemas.microsoft.com/office/drawing/2010/main">
                <a:solidFill>
                  <a:schemeClr val="bg1">
                    <a:alpha val="30196"/>
                  </a:scheme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5239" name="Text Box 23">
            <a:extLst>
              <a:ext uri="{FF2B5EF4-FFF2-40B4-BE49-F238E27FC236}">
                <a16:creationId xmlns:a16="http://schemas.microsoft.com/office/drawing/2014/main" id="{2E5284CA-FC71-7131-28B4-EA2D47EEA8B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Saw Palmetto </a:t>
            </a:r>
          </a:p>
        </p:txBody>
      </p:sp>
      <p:graphicFrame>
        <p:nvGraphicFramePr>
          <p:cNvPr id="415756" name="Object 37">
            <a:extLst>
              <a:ext uri="{FF2B5EF4-FFF2-40B4-BE49-F238E27FC236}">
                <a16:creationId xmlns:a16="http://schemas.microsoft.com/office/drawing/2014/main" id="{84DB7A3B-76C1-731D-F045-D6CB22739F76}"/>
              </a:ext>
            </a:extLst>
          </p:cNvPr>
          <p:cNvGraphicFramePr>
            <a:graphicFrameLocks noChangeAspect="1"/>
          </p:cNvGraphicFramePr>
          <p:nvPr/>
        </p:nvGraphicFramePr>
        <p:xfrm>
          <a:off x="304800" y="1752600"/>
          <a:ext cx="3962400" cy="2108200"/>
        </p:xfrm>
        <a:graphic>
          <a:graphicData uri="http://schemas.openxmlformats.org/presentationml/2006/ole">
            <mc:AlternateContent xmlns:mc="http://schemas.openxmlformats.org/markup-compatibility/2006">
              <mc:Choice xmlns:v="urn:schemas-microsoft-com:vml" Requires="v">
                <p:oleObj name="Photo Editor Photo" r:id="rId5" imgW="1981200" imgH="1054100" progId="MSPhotoEd.3">
                  <p:embed/>
                </p:oleObj>
              </mc:Choice>
              <mc:Fallback>
                <p:oleObj name="Photo Editor Photo" r:id="rId5" imgW="1981200" imgH="1054100" progId="MSPhotoEd.3">
                  <p:embed/>
                  <p:pic>
                    <p:nvPicPr>
                      <p:cNvPr id="0" name="Object 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1752600"/>
                        <a:ext cx="3962400" cy="210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5757" name="Object 38">
            <a:extLst>
              <a:ext uri="{FF2B5EF4-FFF2-40B4-BE49-F238E27FC236}">
                <a16:creationId xmlns:a16="http://schemas.microsoft.com/office/drawing/2014/main" id="{96B00DFD-CE07-593A-C3E7-6D66DC5F9B7F}"/>
              </a:ext>
            </a:extLst>
          </p:cNvPr>
          <p:cNvGraphicFramePr>
            <a:graphicFrameLocks noChangeAspect="1"/>
          </p:cNvGraphicFramePr>
          <p:nvPr/>
        </p:nvGraphicFramePr>
        <p:xfrm>
          <a:off x="5638800" y="1828800"/>
          <a:ext cx="2438400" cy="1598613"/>
        </p:xfrm>
        <a:graphic>
          <a:graphicData uri="http://schemas.openxmlformats.org/presentationml/2006/ole">
            <mc:AlternateContent xmlns:mc="http://schemas.openxmlformats.org/markup-compatibility/2006">
              <mc:Choice xmlns:v="urn:schemas-microsoft-com:vml" Requires="v">
                <p:oleObj name="Photo Editor Photo" r:id="rId7" imgW="4311650" imgH="2825750" progId="MSPhotoEd.3">
                  <p:embed/>
                </p:oleObj>
              </mc:Choice>
              <mc:Fallback>
                <p:oleObj name="Photo Editor Photo" r:id="rId7" imgW="4311650" imgH="2825750" progId="MSPhotoEd.3">
                  <p:embed/>
                  <p:pic>
                    <p:nvPicPr>
                      <p:cNvPr id="0" name="Object 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8800" y="1828800"/>
                        <a:ext cx="2438400" cy="159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15758" name="Group 39">
            <a:extLst>
              <a:ext uri="{FF2B5EF4-FFF2-40B4-BE49-F238E27FC236}">
                <a16:creationId xmlns:a16="http://schemas.microsoft.com/office/drawing/2014/main" id="{D97D7406-73A9-DC7A-E3F9-9BDE8B6F822F}"/>
              </a:ext>
            </a:extLst>
          </p:cNvPr>
          <p:cNvGrpSpPr>
            <a:grpSpLocks/>
          </p:cNvGrpSpPr>
          <p:nvPr/>
        </p:nvGrpSpPr>
        <p:grpSpPr bwMode="auto">
          <a:xfrm>
            <a:off x="4343400" y="6477000"/>
            <a:ext cx="457200" cy="228600"/>
            <a:chOff x="2400" y="4032"/>
            <a:chExt cx="240" cy="144"/>
          </a:xfrm>
        </p:grpSpPr>
        <p:sp>
          <p:nvSpPr>
            <p:cNvPr id="265256" name="AutoShape 40">
              <a:hlinkClick r:id="" action="ppaction://hlinkshowjump?jump=lastslideviewed" highlightClick="1"/>
              <a:extLst>
                <a:ext uri="{FF2B5EF4-FFF2-40B4-BE49-F238E27FC236}">
                  <a16:creationId xmlns:a16="http://schemas.microsoft.com/office/drawing/2014/main" id="{2777D6BE-D008-091B-B02B-37A08EF50C3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5257" name="AutoShape 41">
              <a:hlinkClick r:id="" action="ppaction://hlinkshowjump?jump=lastslideviewed"/>
              <a:extLst>
                <a:ext uri="{FF2B5EF4-FFF2-40B4-BE49-F238E27FC236}">
                  <a16:creationId xmlns:a16="http://schemas.microsoft.com/office/drawing/2014/main" id="{FE6CC469-847C-66FE-0CFB-6978133DB0C6}"/>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5759" name="Group 42">
            <a:extLst>
              <a:ext uri="{FF2B5EF4-FFF2-40B4-BE49-F238E27FC236}">
                <a16:creationId xmlns:a16="http://schemas.microsoft.com/office/drawing/2014/main" id="{A449D576-5FB2-F744-194D-DD3822587E39}"/>
              </a:ext>
            </a:extLst>
          </p:cNvPr>
          <p:cNvGrpSpPr>
            <a:grpSpLocks/>
          </p:cNvGrpSpPr>
          <p:nvPr/>
        </p:nvGrpSpPr>
        <p:grpSpPr bwMode="auto">
          <a:xfrm>
            <a:off x="-76200" y="0"/>
            <a:ext cx="2362200" cy="641350"/>
            <a:chOff x="96" y="76"/>
            <a:chExt cx="1488" cy="404"/>
          </a:xfrm>
        </p:grpSpPr>
        <p:sp>
          <p:nvSpPr>
            <p:cNvPr id="415760" name="Text Box 43">
              <a:extLst>
                <a:ext uri="{FF2B5EF4-FFF2-40B4-BE49-F238E27FC236}">
                  <a16:creationId xmlns:a16="http://schemas.microsoft.com/office/drawing/2014/main" id="{03160C49-7111-BB5E-7D81-946190E66EBA}"/>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65260" name="Text Box 44">
              <a:extLst>
                <a:ext uri="{FF2B5EF4-FFF2-40B4-BE49-F238E27FC236}">
                  <a16:creationId xmlns:a16="http://schemas.microsoft.com/office/drawing/2014/main" id="{AD9ABAE5-AD49-9409-345C-1EAAD200660C}"/>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a:extLst>
              <a:ext uri="{FF2B5EF4-FFF2-40B4-BE49-F238E27FC236}">
                <a16:creationId xmlns:a16="http://schemas.microsoft.com/office/drawing/2014/main" id="{6B96D3FA-979E-8AB0-7150-EC5987175112}"/>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16770" name="Picture 16">
            <a:extLst>
              <a:ext uri="{FF2B5EF4-FFF2-40B4-BE49-F238E27FC236}">
                <a16:creationId xmlns:a16="http://schemas.microsoft.com/office/drawing/2014/main" id="{E359B033-BEB8-77FD-403C-AAF3FD8B7EB5}"/>
              </a:ext>
            </a:extLst>
          </p:cNvPr>
          <p:cNvPicPr>
            <a:picLocks noChangeAspect="1" noChangeArrowheads="1"/>
          </p:cNvPicPr>
          <p:nvPr/>
        </p:nvPicPr>
        <p:blipFill>
          <a:blip r:embed="rId2">
            <a:lum bright="32000" contrast="-48000"/>
            <a:extLst>
              <a:ext uri="{28A0092B-C50C-407E-A947-70E740481C1C}">
                <a14:useLocalDpi xmlns:a14="http://schemas.microsoft.com/office/drawing/2010/main" val="0"/>
              </a:ext>
            </a:extLst>
          </a:blip>
          <a:srcRect/>
          <a:stretch>
            <a:fillRect/>
          </a:stretch>
        </p:blipFill>
        <p:spPr bwMode="auto">
          <a:xfrm>
            <a:off x="304800" y="0"/>
            <a:ext cx="8839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6771" name="Rectangle 5">
            <a:extLst>
              <a:ext uri="{FF2B5EF4-FFF2-40B4-BE49-F238E27FC236}">
                <a16:creationId xmlns:a16="http://schemas.microsoft.com/office/drawing/2014/main" id="{2834446C-242B-32A3-7655-967FCBD98651}"/>
              </a:ext>
            </a:extLst>
          </p:cNvPr>
          <p:cNvSpPr>
            <a:spLocks noChangeArrowheads="1"/>
          </p:cNvSpPr>
          <p:nvPr/>
        </p:nvSpPr>
        <p:spPr bwMode="auto">
          <a:xfrm>
            <a:off x="457200" y="1295400"/>
            <a:ext cx="8305800" cy="256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Carraro JC, et al.  Comparison of phytotherapy (Permixon ®) with finasteride in the treatment of benign prostate hyperplasia: a randomized international study of 1,098 patients.  Prostate 1996; 29:231-240.</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Grasso M, et al.  Comparative effects of alfuzosin versus </a:t>
            </a:r>
            <a:r>
              <a:rPr lang="en-US" altLang="en-US" sz="2000" i="1">
                <a:solidFill>
                  <a:srgbClr val="000000"/>
                </a:solidFill>
                <a:cs typeface="Times New Roman" panose="02020603050405020304" pitchFamily="18" charset="0"/>
              </a:rPr>
              <a:t>Serenoa repens</a:t>
            </a:r>
            <a:r>
              <a:rPr lang="en-US" altLang="en-US" sz="2000">
                <a:solidFill>
                  <a:srgbClr val="000000"/>
                </a:solidFill>
                <a:cs typeface="Times New Roman" panose="02020603050405020304" pitchFamily="18" charset="0"/>
              </a:rPr>
              <a:t> in the treatment of symptomatic benign prostatic hyperplasia.  Arch Esp Urol 1995; 48:97-103.</a:t>
            </a:r>
            <a:endParaRPr lang="en-US" altLang="en-US" sz="2000">
              <a:solidFill>
                <a:srgbClr val="000000"/>
              </a:solidFill>
              <a:ea typeface="Times New Roman" panose="02020603050405020304" pitchFamily="18" charset="0"/>
              <a:cs typeface="Arial" panose="020B0604020202020204" pitchFamily="34" charset="0"/>
            </a:endParaRPr>
          </a:p>
        </p:txBody>
      </p:sp>
      <p:sp>
        <p:nvSpPr>
          <p:cNvPr id="266247" name="Text Box 7">
            <a:extLst>
              <a:ext uri="{FF2B5EF4-FFF2-40B4-BE49-F238E27FC236}">
                <a16:creationId xmlns:a16="http://schemas.microsoft.com/office/drawing/2014/main" id="{94001993-AE01-1557-7EB6-E8E06FC7B6AA}"/>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Saw Palmetto </a:t>
            </a:r>
          </a:p>
        </p:txBody>
      </p:sp>
      <p:sp>
        <p:nvSpPr>
          <p:cNvPr id="416773" name="Rectangle 17">
            <a:extLst>
              <a:ext uri="{FF2B5EF4-FFF2-40B4-BE49-F238E27FC236}">
                <a16:creationId xmlns:a16="http://schemas.microsoft.com/office/drawing/2014/main" id="{BF285C3A-4885-1DC6-96D2-BA656B74E5CB}"/>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Saw Palmetto References</a:t>
            </a:r>
            <a:endParaRPr lang="en-US" altLang="en-US" sz="1600"/>
          </a:p>
        </p:txBody>
      </p:sp>
      <p:grpSp>
        <p:nvGrpSpPr>
          <p:cNvPr id="416774" name="Group 21">
            <a:extLst>
              <a:ext uri="{FF2B5EF4-FFF2-40B4-BE49-F238E27FC236}">
                <a16:creationId xmlns:a16="http://schemas.microsoft.com/office/drawing/2014/main" id="{46C0F06C-020E-2B42-8C45-4BD89DEF400C}"/>
              </a:ext>
            </a:extLst>
          </p:cNvPr>
          <p:cNvGrpSpPr>
            <a:grpSpLocks/>
          </p:cNvGrpSpPr>
          <p:nvPr/>
        </p:nvGrpSpPr>
        <p:grpSpPr bwMode="auto">
          <a:xfrm>
            <a:off x="4343400" y="6477000"/>
            <a:ext cx="457200" cy="228600"/>
            <a:chOff x="2400" y="4032"/>
            <a:chExt cx="240" cy="144"/>
          </a:xfrm>
        </p:grpSpPr>
        <p:sp>
          <p:nvSpPr>
            <p:cNvPr id="266262" name="AutoShape 22">
              <a:hlinkClick r:id="" action="ppaction://hlinkshowjump?jump=lastslideviewed" highlightClick="1"/>
              <a:extLst>
                <a:ext uri="{FF2B5EF4-FFF2-40B4-BE49-F238E27FC236}">
                  <a16:creationId xmlns:a16="http://schemas.microsoft.com/office/drawing/2014/main" id="{1F7879A2-E9A2-1C25-71D4-A9AA6885CCB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6263" name="AutoShape 23">
              <a:hlinkClick r:id="" action="ppaction://hlinkshowjump?jump=lastslideviewed"/>
              <a:extLst>
                <a:ext uri="{FF2B5EF4-FFF2-40B4-BE49-F238E27FC236}">
                  <a16:creationId xmlns:a16="http://schemas.microsoft.com/office/drawing/2014/main" id="{001A8D66-CFEC-4242-7A58-C66ED7B938D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6775" name="Group 24">
            <a:extLst>
              <a:ext uri="{FF2B5EF4-FFF2-40B4-BE49-F238E27FC236}">
                <a16:creationId xmlns:a16="http://schemas.microsoft.com/office/drawing/2014/main" id="{2BCB015E-6CA5-C470-3496-B2B6AF0D895A}"/>
              </a:ext>
            </a:extLst>
          </p:cNvPr>
          <p:cNvGrpSpPr>
            <a:grpSpLocks/>
          </p:cNvGrpSpPr>
          <p:nvPr/>
        </p:nvGrpSpPr>
        <p:grpSpPr bwMode="auto">
          <a:xfrm>
            <a:off x="-76200" y="0"/>
            <a:ext cx="2362200" cy="641350"/>
            <a:chOff x="96" y="76"/>
            <a:chExt cx="1488" cy="404"/>
          </a:xfrm>
        </p:grpSpPr>
        <p:sp>
          <p:nvSpPr>
            <p:cNvPr id="416776" name="Text Box 25">
              <a:extLst>
                <a:ext uri="{FF2B5EF4-FFF2-40B4-BE49-F238E27FC236}">
                  <a16:creationId xmlns:a16="http://schemas.microsoft.com/office/drawing/2014/main" id="{1899785A-5A27-6A60-61CB-FDDC77764AE5}"/>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66266" name="Text Box 26">
              <a:extLst>
                <a:ext uri="{FF2B5EF4-FFF2-40B4-BE49-F238E27FC236}">
                  <a16:creationId xmlns:a16="http://schemas.microsoft.com/office/drawing/2014/main" id="{9F32A626-4989-0F9E-BC5B-C051272D6ACF}"/>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7793" name="Picture 7">
            <a:extLst>
              <a:ext uri="{FF2B5EF4-FFF2-40B4-BE49-F238E27FC236}">
                <a16:creationId xmlns:a16="http://schemas.microsoft.com/office/drawing/2014/main" id="{641EAEB0-9880-DEEF-ADB0-C63A51E2BF5C}"/>
              </a:ext>
            </a:extLst>
          </p:cNvPr>
          <p:cNvPicPr>
            <a:picLocks noChangeAspect="1" noChangeArrowheads="1"/>
          </p:cNvPicPr>
          <p:nvPr/>
        </p:nvPicPr>
        <p:blipFill>
          <a:blip r:embed="rId2">
            <a:lum bright="50000" contrast="-26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67277" name="Rectangle 13">
            <a:extLst>
              <a:ext uri="{FF2B5EF4-FFF2-40B4-BE49-F238E27FC236}">
                <a16:creationId xmlns:a16="http://schemas.microsoft.com/office/drawing/2014/main" id="{6CA6812B-8A76-1968-A865-40B1A3E51637}"/>
              </a:ext>
            </a:extLst>
          </p:cNvPr>
          <p:cNvSpPr>
            <a:spLocks noChangeArrowheads="1"/>
          </p:cNvSpPr>
          <p:nvPr/>
        </p:nvSpPr>
        <p:spPr bwMode="auto">
          <a:xfrm>
            <a:off x="3505200" y="152400"/>
            <a:ext cx="41148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Soy</a:t>
            </a:r>
            <a:br>
              <a:rPr lang="en-US" altLang="en-US" b="1">
                <a:solidFill>
                  <a:schemeClr val="accent2"/>
                </a:solidFill>
                <a:effectLst>
                  <a:outerShdw blurRad="38100" dist="38100" dir="2700000" algn="tl">
                    <a:srgbClr val="C0C0C0"/>
                  </a:outerShdw>
                </a:effectLst>
              </a:rPr>
            </a:br>
            <a:r>
              <a:rPr lang="en-US" altLang="en-US" sz="1600" b="1" i="1">
                <a:solidFill>
                  <a:schemeClr val="hlink"/>
                </a:solidFill>
                <a:effectLst>
                  <a:outerShdw blurRad="38100" dist="38100" dir="2700000" algn="tl">
                    <a:srgbClr val="C0C0C0"/>
                  </a:outerShdw>
                </a:effectLst>
                <a:cs typeface="Times New Roman" panose="02020603050405020304" pitchFamily="18" charset="0"/>
              </a:rPr>
              <a:t>Glycine max, </a:t>
            </a:r>
            <a:r>
              <a:rPr lang="en-US" altLang="en-US" sz="1600" b="1">
                <a:solidFill>
                  <a:schemeClr val="hlink"/>
                </a:solidFill>
                <a:effectLst>
                  <a:outerShdw blurRad="38100" dist="38100" dir="2700000" algn="tl">
                    <a:srgbClr val="C0C0C0"/>
                  </a:outerShdw>
                </a:effectLst>
                <a:cs typeface="Times New Roman" panose="02020603050405020304" pitchFamily="18" charset="0"/>
              </a:rPr>
              <a:t>(synonym</a:t>
            </a:r>
            <a:r>
              <a:rPr lang="en-US" altLang="en-US" sz="1600" b="1" i="1">
                <a:solidFill>
                  <a:schemeClr val="hlink"/>
                </a:solidFill>
                <a:effectLst>
                  <a:outerShdw blurRad="38100" dist="38100" dir="2700000" algn="tl">
                    <a:srgbClr val="C0C0C0"/>
                  </a:outerShdw>
                </a:effectLst>
                <a:cs typeface="Times New Roman" panose="02020603050405020304" pitchFamily="18" charset="0"/>
              </a:rPr>
              <a:t> Glycine soja</a:t>
            </a:r>
            <a:r>
              <a:rPr lang="en-US" altLang="en-US" sz="1600" b="1">
                <a:solidFill>
                  <a:schemeClr val="hlink"/>
                </a:solidFill>
                <a:effectLst>
                  <a:outerShdw blurRad="38100" dist="38100" dir="2700000" algn="tl">
                    <a:srgbClr val="C0C0C0"/>
                  </a:outerShdw>
                </a:effectLst>
                <a:cs typeface="Times New Roman" panose="02020603050405020304" pitchFamily="18" charset="0"/>
              </a:rPr>
              <a:t>)</a:t>
            </a:r>
            <a:r>
              <a:rPr lang="en-US" altLang="en-US" sz="1400" b="1">
                <a:solidFill>
                  <a:schemeClr val="accent2"/>
                </a:solidFill>
                <a:effectLst>
                  <a:outerShdw blurRad="38100" dist="38100" dir="2700000" algn="tl">
                    <a:srgbClr val="C0C0C0"/>
                  </a:outerShdw>
                </a:effectLst>
              </a:rPr>
              <a:t> </a:t>
            </a:r>
          </a:p>
        </p:txBody>
      </p:sp>
      <p:sp>
        <p:nvSpPr>
          <p:cNvPr id="267278" name="Text Box 14">
            <a:extLst>
              <a:ext uri="{FF2B5EF4-FFF2-40B4-BE49-F238E27FC236}">
                <a16:creationId xmlns:a16="http://schemas.microsoft.com/office/drawing/2014/main" id="{E54B06C1-2F4C-0034-852F-224A91F201B8}"/>
              </a:ext>
            </a:extLst>
          </p:cNvPr>
          <p:cNvSpPr txBox="1">
            <a:spLocks noChangeArrowheads="1"/>
          </p:cNvSpPr>
          <p:nvPr/>
        </p:nvSpPr>
        <p:spPr bwMode="auto">
          <a:xfrm>
            <a:off x="2133600" y="1219200"/>
            <a:ext cx="6705600" cy="427831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a:t>
            </a:r>
            <a:r>
              <a:rPr lang="en-US" altLang="en-US" i="1">
                <a:solidFill>
                  <a:schemeClr val="tx1"/>
                </a:solidFill>
                <a:latin typeface="Arial" panose="020B0604020202020204" pitchFamily="34" charset="0"/>
              </a:rPr>
              <a:t>Fabaceae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Frijol de Soya, Haba Soya, Isoflavone, Phytoestrogen, Plant Estrogen, Shoyu, Soya, Soybean, Tofu</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This bushy legume contains up to 25% oil, 24% carbohydrates, 50% protein and fatty acids.  It is a rich source of calcium, iron, potassium, amino acids, vitamins, fiber and isoflavones.  It is indigenous to East Asia but isn't found in the wild.  Soy, which is cultivated extensively, plays an important role as a food and amino acid source and as a milk substitute in infant formulas.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Soy lecithin consists of a mixture of phosphatidylcholine, phosphatidylethanolamine and phosphatidylinositol (45 to 60%), fatty oil (30 to 35%), and phytosterols (2 to 5%).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417796" name="Text Box 20">
            <a:extLst>
              <a:ext uri="{FF2B5EF4-FFF2-40B4-BE49-F238E27FC236}">
                <a16:creationId xmlns:a16="http://schemas.microsoft.com/office/drawing/2014/main" id="{775A4D52-385C-2B0E-CF2D-3D46DD366E89}"/>
              </a:ext>
            </a:extLst>
          </p:cNvPr>
          <p:cNvSpPr txBox="1">
            <a:spLocks noChangeArrowheads="1"/>
          </p:cNvSpPr>
          <p:nvPr/>
        </p:nvSpPr>
        <p:spPr bwMode="auto">
          <a:xfrm>
            <a:off x="7878763" y="6477000"/>
            <a:ext cx="12652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Soy References</a:t>
            </a:r>
            <a:endParaRPr lang="en-US" altLang="en-US" sz="1200"/>
          </a:p>
        </p:txBody>
      </p:sp>
      <p:grpSp>
        <p:nvGrpSpPr>
          <p:cNvPr id="417797" name="Group 32">
            <a:extLst>
              <a:ext uri="{FF2B5EF4-FFF2-40B4-BE49-F238E27FC236}">
                <a16:creationId xmlns:a16="http://schemas.microsoft.com/office/drawing/2014/main" id="{98989223-9950-9ACD-4FD3-312391F42D9F}"/>
              </a:ext>
            </a:extLst>
          </p:cNvPr>
          <p:cNvGrpSpPr>
            <a:grpSpLocks/>
          </p:cNvGrpSpPr>
          <p:nvPr/>
        </p:nvGrpSpPr>
        <p:grpSpPr bwMode="auto">
          <a:xfrm>
            <a:off x="4191000" y="6477000"/>
            <a:ext cx="1524000" cy="228600"/>
            <a:chOff x="2400" y="4080"/>
            <a:chExt cx="960" cy="144"/>
          </a:xfrm>
        </p:grpSpPr>
        <p:grpSp>
          <p:nvGrpSpPr>
            <p:cNvPr id="417798" name="Group 33">
              <a:extLst>
                <a:ext uri="{FF2B5EF4-FFF2-40B4-BE49-F238E27FC236}">
                  <a16:creationId xmlns:a16="http://schemas.microsoft.com/office/drawing/2014/main" id="{5290F67C-F74E-D029-9AD9-B50FB02105A5}"/>
                </a:ext>
              </a:extLst>
            </p:cNvPr>
            <p:cNvGrpSpPr>
              <a:grpSpLocks/>
            </p:cNvGrpSpPr>
            <p:nvPr/>
          </p:nvGrpSpPr>
          <p:grpSpPr bwMode="auto">
            <a:xfrm>
              <a:off x="2400" y="4080"/>
              <a:ext cx="240" cy="144"/>
              <a:chOff x="2928" y="2688"/>
              <a:chExt cx="240" cy="144"/>
            </a:xfrm>
          </p:grpSpPr>
          <p:sp>
            <p:nvSpPr>
              <p:cNvPr id="417805" name="AutoShape 34">
                <a:hlinkClick r:id="" action="ppaction://hlinkshowjump?jump=previousslide" highlightClick="1"/>
                <a:extLst>
                  <a:ext uri="{FF2B5EF4-FFF2-40B4-BE49-F238E27FC236}">
                    <a16:creationId xmlns:a16="http://schemas.microsoft.com/office/drawing/2014/main" id="{5EACC8BD-2000-F5BE-B36E-5977BDA80B70}"/>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67299" name="AutoShape 35">
                <a:hlinkClick r:id="rId6" action="ppaction://hlinksldjump"/>
                <a:extLst>
                  <a:ext uri="{FF2B5EF4-FFF2-40B4-BE49-F238E27FC236}">
                    <a16:creationId xmlns:a16="http://schemas.microsoft.com/office/drawing/2014/main" id="{258DB174-C4D2-FA12-78F2-5C2117833696}"/>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7799" name="Group 36">
              <a:extLst>
                <a:ext uri="{FF2B5EF4-FFF2-40B4-BE49-F238E27FC236}">
                  <a16:creationId xmlns:a16="http://schemas.microsoft.com/office/drawing/2014/main" id="{5020BC27-9322-F8B8-727D-7E6B05C77B78}"/>
                </a:ext>
              </a:extLst>
            </p:cNvPr>
            <p:cNvGrpSpPr>
              <a:grpSpLocks/>
            </p:cNvGrpSpPr>
            <p:nvPr/>
          </p:nvGrpSpPr>
          <p:grpSpPr bwMode="auto">
            <a:xfrm>
              <a:off x="3120" y="4080"/>
              <a:ext cx="240" cy="144"/>
              <a:chOff x="3552" y="2688"/>
              <a:chExt cx="240" cy="144"/>
            </a:xfrm>
          </p:grpSpPr>
          <p:sp>
            <p:nvSpPr>
              <p:cNvPr id="417803" name="AutoShape 37">
                <a:hlinkClick r:id="" action="ppaction://hlinkshowjump?jump=nextslide" highlightClick="1"/>
                <a:extLst>
                  <a:ext uri="{FF2B5EF4-FFF2-40B4-BE49-F238E27FC236}">
                    <a16:creationId xmlns:a16="http://schemas.microsoft.com/office/drawing/2014/main" id="{7A35DB24-010E-CA3E-9764-96F705EEFAA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67302" name="AutoShape 38">
                <a:hlinkClick r:id="" action="ppaction://hlinkshowjump?jump=nextslide"/>
                <a:extLst>
                  <a:ext uri="{FF2B5EF4-FFF2-40B4-BE49-F238E27FC236}">
                    <a16:creationId xmlns:a16="http://schemas.microsoft.com/office/drawing/2014/main" id="{E36AEB2A-6C51-E133-4481-317DA3A1A87D}"/>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7800" name="Group 39">
              <a:extLst>
                <a:ext uri="{FF2B5EF4-FFF2-40B4-BE49-F238E27FC236}">
                  <a16:creationId xmlns:a16="http://schemas.microsoft.com/office/drawing/2014/main" id="{ADCF032B-5B74-5B8E-A1CF-8F503A85AE0B}"/>
                </a:ext>
              </a:extLst>
            </p:cNvPr>
            <p:cNvGrpSpPr>
              <a:grpSpLocks/>
            </p:cNvGrpSpPr>
            <p:nvPr/>
          </p:nvGrpSpPr>
          <p:grpSpPr bwMode="auto">
            <a:xfrm>
              <a:off x="2736" y="4080"/>
              <a:ext cx="288" cy="144"/>
              <a:chOff x="2400" y="4032"/>
              <a:chExt cx="240" cy="144"/>
            </a:xfrm>
          </p:grpSpPr>
          <p:sp>
            <p:nvSpPr>
              <p:cNvPr id="267304" name="AutoShape 40">
                <a:hlinkClick r:id="" action="ppaction://hlinkshowjump?jump=lastslideviewed" highlightClick="1"/>
                <a:extLst>
                  <a:ext uri="{FF2B5EF4-FFF2-40B4-BE49-F238E27FC236}">
                    <a16:creationId xmlns:a16="http://schemas.microsoft.com/office/drawing/2014/main" id="{95A4D080-E8B2-1124-1ED5-F0F533BC11AF}"/>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7305" name="AutoShape 41">
                <a:hlinkClick r:id="" action="ppaction://hlinkshowjump?jump=lastslideviewed"/>
                <a:extLst>
                  <a:ext uri="{FF2B5EF4-FFF2-40B4-BE49-F238E27FC236}">
                    <a16:creationId xmlns:a16="http://schemas.microsoft.com/office/drawing/2014/main" id="{DF4C0F6C-0BF3-BD29-45E1-C7E1D5AB715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8817" name="Picture 13">
            <a:extLst>
              <a:ext uri="{FF2B5EF4-FFF2-40B4-BE49-F238E27FC236}">
                <a16:creationId xmlns:a16="http://schemas.microsoft.com/office/drawing/2014/main" id="{5E563DBE-BE1A-0C1D-B962-40D94098254A}"/>
              </a:ext>
            </a:extLst>
          </p:cNvPr>
          <p:cNvPicPr>
            <a:picLocks noChangeAspect="1" noChangeArrowheads="1"/>
          </p:cNvPicPr>
          <p:nvPr/>
        </p:nvPicPr>
        <p:blipFill>
          <a:blip r:embed="rId2">
            <a:lum bright="50000" contrast="-26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23590" name="Text Box 6">
            <a:extLst>
              <a:ext uri="{FF2B5EF4-FFF2-40B4-BE49-F238E27FC236}">
                <a16:creationId xmlns:a16="http://schemas.microsoft.com/office/drawing/2014/main" id="{0E4110BE-A0CF-7EBD-7A1E-1DC4CC8AC3F7}"/>
              </a:ext>
            </a:extLst>
          </p:cNvPr>
          <p:cNvSpPr txBox="1">
            <a:spLocks noChangeArrowheads="1"/>
          </p:cNvSpPr>
          <p:nvPr/>
        </p:nvSpPr>
        <p:spPr bwMode="auto">
          <a:xfrm>
            <a:off x="2133600" y="381000"/>
            <a:ext cx="6705600" cy="601345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Isoflavones, which are converted in the intestine to the phytoestrogens, genistein and daidzein, may act as selective estrogen receptor modulators (SERMs) at beta estrogen receptors in heart, vasculature, bone and bladder.  The phospholipids and possibly also the phytoestrogens have beneficial lipid lowering effects when used orally in combination with a diet low in cholesterol and saturated fats.  Controlled clinical studies show moderate decreases in LDL cholesterol and triglycerides without affecting HDL.  Soy also increases bile acid excretion and thus might upregulate LDL receptors.  In addition, Soy is said to have weak antioxidant properties, improve arterial compliance and inhibit platelet aggregation.  Due to its estrogenic effects, Soy may increase the risk for breast cancer, yet prove beneficial in prostatic diseases, since it also inhibits 5 alpha-reductase and 17 beta-hydroxysteroid dehydrogenase. </a:t>
            </a:r>
          </a:p>
          <a:p>
            <a:pPr eaLnBrk="1" hangingPunct="1">
              <a:lnSpc>
                <a:spcPct val="50000"/>
              </a:lnSpc>
              <a:defRPr/>
            </a:pPr>
            <a:endParaRPr lang="en-US" altLang="en-US" sz="1500">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Orally, Soy is FDA approved for cholesterol reduction provided the product contains at least 6.25 grams of soy protein per serving, which is 25% of an effective daily dose.  Traditional experience in Asian women on Soy, and data from clinical studies, suggest that Soy may be effective in reducing "hot flashes" associated with menopause.  Moreover, after 6 months on 40 grams of Soy protein containing either 1.39 or 2.25 mg of isoflavones per gram, women had higher bone density and spinal bone mineral content.  Soy fiber fortified formula may be helpful in children with diarrhea.</a:t>
            </a:r>
          </a:p>
        </p:txBody>
      </p:sp>
      <p:sp>
        <p:nvSpPr>
          <p:cNvPr id="323591" name="Text Box 7">
            <a:extLst>
              <a:ext uri="{FF2B5EF4-FFF2-40B4-BE49-F238E27FC236}">
                <a16:creationId xmlns:a16="http://schemas.microsoft.com/office/drawing/2014/main" id="{574404EB-B84F-EA6C-9984-9F746FD00157}"/>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Soy </a:t>
            </a:r>
          </a:p>
        </p:txBody>
      </p:sp>
      <p:grpSp>
        <p:nvGrpSpPr>
          <p:cNvPr id="418820" name="Group 26">
            <a:extLst>
              <a:ext uri="{FF2B5EF4-FFF2-40B4-BE49-F238E27FC236}">
                <a16:creationId xmlns:a16="http://schemas.microsoft.com/office/drawing/2014/main" id="{48ABB735-2C79-F1F0-0590-36E640157077}"/>
              </a:ext>
            </a:extLst>
          </p:cNvPr>
          <p:cNvGrpSpPr>
            <a:grpSpLocks/>
          </p:cNvGrpSpPr>
          <p:nvPr/>
        </p:nvGrpSpPr>
        <p:grpSpPr bwMode="auto">
          <a:xfrm>
            <a:off x="4191000" y="6477000"/>
            <a:ext cx="1524000" cy="228600"/>
            <a:chOff x="2400" y="4080"/>
            <a:chExt cx="960" cy="144"/>
          </a:xfrm>
        </p:grpSpPr>
        <p:grpSp>
          <p:nvGrpSpPr>
            <p:cNvPr id="418822" name="Group 27">
              <a:extLst>
                <a:ext uri="{FF2B5EF4-FFF2-40B4-BE49-F238E27FC236}">
                  <a16:creationId xmlns:a16="http://schemas.microsoft.com/office/drawing/2014/main" id="{004B99C3-3A08-14FD-6571-3C0E03204A6F}"/>
                </a:ext>
              </a:extLst>
            </p:cNvPr>
            <p:cNvGrpSpPr>
              <a:grpSpLocks/>
            </p:cNvGrpSpPr>
            <p:nvPr/>
          </p:nvGrpSpPr>
          <p:grpSpPr bwMode="auto">
            <a:xfrm>
              <a:off x="2400" y="4080"/>
              <a:ext cx="240" cy="144"/>
              <a:chOff x="2928" y="2688"/>
              <a:chExt cx="240" cy="144"/>
            </a:xfrm>
          </p:grpSpPr>
          <p:sp>
            <p:nvSpPr>
              <p:cNvPr id="418829" name="AutoShape 28">
                <a:hlinkClick r:id="" action="ppaction://hlinkshowjump?jump=previousslide" highlightClick="1"/>
                <a:extLst>
                  <a:ext uri="{FF2B5EF4-FFF2-40B4-BE49-F238E27FC236}">
                    <a16:creationId xmlns:a16="http://schemas.microsoft.com/office/drawing/2014/main" id="{DA75B627-89F2-F132-527C-F22857E43CAE}"/>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3613" name="AutoShape 29">
                <a:hlinkClick r:id="" action="ppaction://hlinkshowjump?jump=previousslide"/>
                <a:extLst>
                  <a:ext uri="{FF2B5EF4-FFF2-40B4-BE49-F238E27FC236}">
                    <a16:creationId xmlns:a16="http://schemas.microsoft.com/office/drawing/2014/main" id="{5B7F8BB1-4278-826A-B463-785927D314C9}"/>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8823" name="Group 30">
              <a:extLst>
                <a:ext uri="{FF2B5EF4-FFF2-40B4-BE49-F238E27FC236}">
                  <a16:creationId xmlns:a16="http://schemas.microsoft.com/office/drawing/2014/main" id="{38A275AD-9584-4CE5-F211-1C50EA5F9622}"/>
                </a:ext>
              </a:extLst>
            </p:cNvPr>
            <p:cNvGrpSpPr>
              <a:grpSpLocks/>
            </p:cNvGrpSpPr>
            <p:nvPr/>
          </p:nvGrpSpPr>
          <p:grpSpPr bwMode="auto">
            <a:xfrm>
              <a:off x="3120" y="4080"/>
              <a:ext cx="240" cy="144"/>
              <a:chOff x="3552" y="2688"/>
              <a:chExt cx="240" cy="144"/>
            </a:xfrm>
          </p:grpSpPr>
          <p:sp>
            <p:nvSpPr>
              <p:cNvPr id="418827" name="AutoShape 31">
                <a:hlinkClick r:id="" action="ppaction://hlinkshowjump?jump=nextslide" highlightClick="1"/>
                <a:extLst>
                  <a:ext uri="{FF2B5EF4-FFF2-40B4-BE49-F238E27FC236}">
                    <a16:creationId xmlns:a16="http://schemas.microsoft.com/office/drawing/2014/main" id="{DB073C45-03A8-9C3D-C3C1-80BD210620F1}"/>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3616" name="AutoShape 32">
                <a:hlinkClick r:id="" action="ppaction://hlinkshowjump?jump=nextslide"/>
                <a:extLst>
                  <a:ext uri="{FF2B5EF4-FFF2-40B4-BE49-F238E27FC236}">
                    <a16:creationId xmlns:a16="http://schemas.microsoft.com/office/drawing/2014/main" id="{00141A10-770A-0113-F260-3C65D1C99862}"/>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8824" name="Group 33">
              <a:extLst>
                <a:ext uri="{FF2B5EF4-FFF2-40B4-BE49-F238E27FC236}">
                  <a16:creationId xmlns:a16="http://schemas.microsoft.com/office/drawing/2014/main" id="{C026A659-34D5-9C2D-712B-EA66E25A1A51}"/>
                </a:ext>
              </a:extLst>
            </p:cNvPr>
            <p:cNvGrpSpPr>
              <a:grpSpLocks/>
            </p:cNvGrpSpPr>
            <p:nvPr/>
          </p:nvGrpSpPr>
          <p:grpSpPr bwMode="auto">
            <a:xfrm>
              <a:off x="2736" y="4080"/>
              <a:ext cx="288" cy="144"/>
              <a:chOff x="2400" y="4032"/>
              <a:chExt cx="240" cy="144"/>
            </a:xfrm>
          </p:grpSpPr>
          <p:sp>
            <p:nvSpPr>
              <p:cNvPr id="323618" name="AutoShape 34">
                <a:hlinkClick r:id="" action="ppaction://hlinkshowjump?jump=lastslideviewed" highlightClick="1"/>
                <a:extLst>
                  <a:ext uri="{FF2B5EF4-FFF2-40B4-BE49-F238E27FC236}">
                    <a16:creationId xmlns:a16="http://schemas.microsoft.com/office/drawing/2014/main" id="{88348A88-CA2F-D167-2736-4EE723FBBFC4}"/>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3619" name="AutoShape 35">
                <a:hlinkClick r:id="" action="ppaction://hlinkshowjump?jump=lastslideviewed"/>
                <a:extLst>
                  <a:ext uri="{FF2B5EF4-FFF2-40B4-BE49-F238E27FC236}">
                    <a16:creationId xmlns:a16="http://schemas.microsoft.com/office/drawing/2014/main" id="{F002C9E4-1CB2-BCD9-C76D-6781440F1D6A}"/>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18821" name="Text Box 36">
            <a:extLst>
              <a:ext uri="{FF2B5EF4-FFF2-40B4-BE49-F238E27FC236}">
                <a16:creationId xmlns:a16="http://schemas.microsoft.com/office/drawing/2014/main" id="{1E45D64A-ED1A-4567-A421-C2B772A83127}"/>
              </a:ext>
            </a:extLst>
          </p:cNvPr>
          <p:cNvSpPr txBox="1">
            <a:spLocks noChangeArrowheads="1"/>
          </p:cNvSpPr>
          <p:nvPr/>
        </p:nvSpPr>
        <p:spPr bwMode="auto">
          <a:xfrm>
            <a:off x="7878763" y="6477000"/>
            <a:ext cx="12652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Soy References</a:t>
            </a:r>
            <a:endParaRPr lang="en-US" altLang="en-US" sz="1200"/>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41" name="Picture 13">
            <a:extLst>
              <a:ext uri="{FF2B5EF4-FFF2-40B4-BE49-F238E27FC236}">
                <a16:creationId xmlns:a16="http://schemas.microsoft.com/office/drawing/2014/main" id="{4830F7F3-EA51-299F-A5A6-591D5DAC4B52}"/>
              </a:ext>
            </a:extLst>
          </p:cNvPr>
          <p:cNvPicPr>
            <a:picLocks noChangeAspect="1" noChangeArrowheads="1"/>
          </p:cNvPicPr>
          <p:nvPr/>
        </p:nvPicPr>
        <p:blipFill>
          <a:blip r:embed="rId2">
            <a:lum bright="50000" contrast="-26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24613" name="Text Box 5">
            <a:extLst>
              <a:ext uri="{FF2B5EF4-FFF2-40B4-BE49-F238E27FC236}">
                <a16:creationId xmlns:a16="http://schemas.microsoft.com/office/drawing/2014/main" id="{5EAFFC75-837F-9C36-8489-5D09EEB7A395}"/>
              </a:ext>
            </a:extLst>
          </p:cNvPr>
          <p:cNvSpPr txBox="1">
            <a:spLocks noChangeArrowheads="1"/>
          </p:cNvSpPr>
          <p:nvPr/>
        </p:nvSpPr>
        <p:spPr bwMode="auto">
          <a:xfrm>
            <a:off x="2133600" y="762000"/>
            <a:ext cx="7010400" cy="3559175"/>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Soy can cause gastrointestinal upset and can cause allergic reactions such as skin rashes and itching.  Soy dust containing Soy hull aeroallergens can trigger symptoms of asthma.  One study involving 3,734 men suggests that high tofu consumption in mid-life may impair late-life cognitive functioning.  Often, children who are severely allergic to cow milk are also sensitive to Soy products, so Soy should be used with caution in children.  Soybean oil from cold pressed seeds has been used as a filler in breast implants which can break down, producing aldehydes that are toxic to recipient and developing fetuses.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 typical oral dose of Soy is 20 to 50 grams of protein per day.  This may be increased for reducing the number and severity of hot flashes. </a:t>
            </a:r>
          </a:p>
        </p:txBody>
      </p:sp>
      <p:sp>
        <p:nvSpPr>
          <p:cNvPr id="324615" name="Text Box 7">
            <a:extLst>
              <a:ext uri="{FF2B5EF4-FFF2-40B4-BE49-F238E27FC236}">
                <a16:creationId xmlns:a16="http://schemas.microsoft.com/office/drawing/2014/main" id="{F1586BDF-B9B1-8BDB-9A50-303F597EE57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Soy </a:t>
            </a:r>
          </a:p>
        </p:txBody>
      </p:sp>
      <p:grpSp>
        <p:nvGrpSpPr>
          <p:cNvPr id="419844" name="Group 26">
            <a:extLst>
              <a:ext uri="{FF2B5EF4-FFF2-40B4-BE49-F238E27FC236}">
                <a16:creationId xmlns:a16="http://schemas.microsoft.com/office/drawing/2014/main" id="{B6B893A6-C3B0-E0D4-0418-4181CA77C145}"/>
              </a:ext>
            </a:extLst>
          </p:cNvPr>
          <p:cNvGrpSpPr>
            <a:grpSpLocks/>
          </p:cNvGrpSpPr>
          <p:nvPr/>
        </p:nvGrpSpPr>
        <p:grpSpPr bwMode="auto">
          <a:xfrm>
            <a:off x="4191000" y="6477000"/>
            <a:ext cx="1524000" cy="228600"/>
            <a:chOff x="2400" y="4080"/>
            <a:chExt cx="960" cy="144"/>
          </a:xfrm>
        </p:grpSpPr>
        <p:grpSp>
          <p:nvGrpSpPr>
            <p:cNvPr id="419846" name="Group 27">
              <a:extLst>
                <a:ext uri="{FF2B5EF4-FFF2-40B4-BE49-F238E27FC236}">
                  <a16:creationId xmlns:a16="http://schemas.microsoft.com/office/drawing/2014/main" id="{FE8987EC-6EB5-C00F-BB8D-C96D243F9E83}"/>
                </a:ext>
              </a:extLst>
            </p:cNvPr>
            <p:cNvGrpSpPr>
              <a:grpSpLocks/>
            </p:cNvGrpSpPr>
            <p:nvPr/>
          </p:nvGrpSpPr>
          <p:grpSpPr bwMode="auto">
            <a:xfrm>
              <a:off x="2400" y="4080"/>
              <a:ext cx="240" cy="144"/>
              <a:chOff x="2928" y="2688"/>
              <a:chExt cx="240" cy="144"/>
            </a:xfrm>
          </p:grpSpPr>
          <p:sp>
            <p:nvSpPr>
              <p:cNvPr id="419853" name="AutoShape 28">
                <a:hlinkClick r:id="" action="ppaction://hlinkshowjump?jump=previousslide" highlightClick="1"/>
                <a:extLst>
                  <a:ext uri="{FF2B5EF4-FFF2-40B4-BE49-F238E27FC236}">
                    <a16:creationId xmlns:a16="http://schemas.microsoft.com/office/drawing/2014/main" id="{DBA681DE-2AD4-4C54-6F26-3CCD48DB676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4637" name="AutoShape 29">
                <a:hlinkClick r:id="" action="ppaction://hlinkshowjump?jump=previousslide"/>
                <a:extLst>
                  <a:ext uri="{FF2B5EF4-FFF2-40B4-BE49-F238E27FC236}">
                    <a16:creationId xmlns:a16="http://schemas.microsoft.com/office/drawing/2014/main" id="{F8676FD3-E018-B9C6-6CE1-7354C714E882}"/>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9847" name="Group 30">
              <a:extLst>
                <a:ext uri="{FF2B5EF4-FFF2-40B4-BE49-F238E27FC236}">
                  <a16:creationId xmlns:a16="http://schemas.microsoft.com/office/drawing/2014/main" id="{D5281288-06EB-A36E-9FE4-27225AF00E6F}"/>
                </a:ext>
              </a:extLst>
            </p:cNvPr>
            <p:cNvGrpSpPr>
              <a:grpSpLocks/>
            </p:cNvGrpSpPr>
            <p:nvPr/>
          </p:nvGrpSpPr>
          <p:grpSpPr bwMode="auto">
            <a:xfrm>
              <a:off x="3120" y="4080"/>
              <a:ext cx="240" cy="144"/>
              <a:chOff x="3552" y="2688"/>
              <a:chExt cx="240" cy="144"/>
            </a:xfrm>
          </p:grpSpPr>
          <p:sp>
            <p:nvSpPr>
              <p:cNvPr id="419851" name="AutoShape 31">
                <a:hlinkClick r:id="" action="ppaction://hlinkshowjump?jump=nextslide" highlightClick="1"/>
                <a:extLst>
                  <a:ext uri="{FF2B5EF4-FFF2-40B4-BE49-F238E27FC236}">
                    <a16:creationId xmlns:a16="http://schemas.microsoft.com/office/drawing/2014/main" id="{A7FA1C05-A064-544E-6FAD-B22AFF2EAA89}"/>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4640" name="AutoShape 32">
                <a:hlinkClick r:id="rId3" action="ppaction://hlinksldjump"/>
                <a:extLst>
                  <a:ext uri="{FF2B5EF4-FFF2-40B4-BE49-F238E27FC236}">
                    <a16:creationId xmlns:a16="http://schemas.microsoft.com/office/drawing/2014/main" id="{31B3FDA1-58FB-8E5F-D885-408C0CD2025C}"/>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19848" name="Group 33">
              <a:extLst>
                <a:ext uri="{FF2B5EF4-FFF2-40B4-BE49-F238E27FC236}">
                  <a16:creationId xmlns:a16="http://schemas.microsoft.com/office/drawing/2014/main" id="{A86F6411-4824-21CB-AC56-8A3707976CE8}"/>
                </a:ext>
              </a:extLst>
            </p:cNvPr>
            <p:cNvGrpSpPr>
              <a:grpSpLocks/>
            </p:cNvGrpSpPr>
            <p:nvPr/>
          </p:nvGrpSpPr>
          <p:grpSpPr bwMode="auto">
            <a:xfrm>
              <a:off x="2736" y="4080"/>
              <a:ext cx="288" cy="144"/>
              <a:chOff x="2400" y="4032"/>
              <a:chExt cx="240" cy="144"/>
            </a:xfrm>
          </p:grpSpPr>
          <p:sp>
            <p:nvSpPr>
              <p:cNvPr id="324642" name="AutoShape 34">
                <a:hlinkClick r:id="" action="ppaction://hlinkshowjump?jump=lastslideviewed" highlightClick="1"/>
                <a:extLst>
                  <a:ext uri="{FF2B5EF4-FFF2-40B4-BE49-F238E27FC236}">
                    <a16:creationId xmlns:a16="http://schemas.microsoft.com/office/drawing/2014/main" id="{49BDEAD6-5F2F-7EF5-2163-CF13266ADBBF}"/>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4643" name="AutoShape 35">
                <a:hlinkClick r:id="" action="ppaction://hlinkshowjump?jump=lastslideviewed"/>
                <a:extLst>
                  <a:ext uri="{FF2B5EF4-FFF2-40B4-BE49-F238E27FC236}">
                    <a16:creationId xmlns:a16="http://schemas.microsoft.com/office/drawing/2014/main" id="{F0F1810D-758C-4CB8-33AC-7D519D83609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19845" name="Text Box 36">
            <a:extLst>
              <a:ext uri="{FF2B5EF4-FFF2-40B4-BE49-F238E27FC236}">
                <a16:creationId xmlns:a16="http://schemas.microsoft.com/office/drawing/2014/main" id="{BBF38B14-1D13-C281-C40F-92B928C9EFF7}"/>
              </a:ext>
            </a:extLst>
          </p:cNvPr>
          <p:cNvSpPr txBox="1">
            <a:spLocks noChangeArrowheads="1"/>
          </p:cNvSpPr>
          <p:nvPr/>
        </p:nvSpPr>
        <p:spPr bwMode="auto">
          <a:xfrm>
            <a:off x="7878763" y="6477000"/>
            <a:ext cx="12652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Soy References</a:t>
            </a:r>
            <a:endParaRPr lang="en-US" altLang="en-US" sz="1200"/>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a:extLst>
              <a:ext uri="{FF2B5EF4-FFF2-40B4-BE49-F238E27FC236}">
                <a16:creationId xmlns:a16="http://schemas.microsoft.com/office/drawing/2014/main" id="{5E0F9E8E-DFE3-3628-05C1-67B2ADEE1B31}"/>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20866" name="Picture 24">
            <a:extLst>
              <a:ext uri="{FF2B5EF4-FFF2-40B4-BE49-F238E27FC236}">
                <a16:creationId xmlns:a16="http://schemas.microsoft.com/office/drawing/2014/main" id="{7BB73379-C898-1578-4C10-3FF7953C9EFF}"/>
              </a:ext>
            </a:extLst>
          </p:cNvPr>
          <p:cNvPicPr>
            <a:picLocks noChangeAspect="1" noChangeArrowheads="1"/>
          </p:cNvPicPr>
          <p:nvPr/>
        </p:nvPicPr>
        <p:blipFill>
          <a:blip r:embed="rId2">
            <a:lum bright="50000" contrast="-26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20867" name="Picture 5">
            <a:extLst>
              <a:ext uri="{FF2B5EF4-FFF2-40B4-BE49-F238E27FC236}">
                <a16:creationId xmlns:a16="http://schemas.microsoft.com/office/drawing/2014/main" id="{1F1A6981-1680-E3BA-8863-857CFF4C4A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28600"/>
            <a:ext cx="2514600"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868" name="Picture 6">
            <a:extLst>
              <a:ext uri="{FF2B5EF4-FFF2-40B4-BE49-F238E27FC236}">
                <a16:creationId xmlns:a16="http://schemas.microsoft.com/office/drawing/2014/main" id="{3F008ABE-6916-4456-0130-B16514AFCD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657600"/>
            <a:ext cx="3657600" cy="292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869" name="Picture 7">
            <a:extLst>
              <a:ext uri="{FF2B5EF4-FFF2-40B4-BE49-F238E27FC236}">
                <a16:creationId xmlns:a16="http://schemas.microsoft.com/office/drawing/2014/main" id="{1F48D16F-0606-A1E5-D02A-60F19C512C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28600"/>
            <a:ext cx="234632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870" name="Picture 10">
            <a:extLst>
              <a:ext uri="{FF2B5EF4-FFF2-40B4-BE49-F238E27FC236}">
                <a16:creationId xmlns:a16="http://schemas.microsoft.com/office/drawing/2014/main" id="{725BB19B-3FA9-5BFE-B208-AC0EF4CFF8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86600" y="1295400"/>
            <a:ext cx="1801813"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871" name="Picture 13">
            <a:extLst>
              <a:ext uri="{FF2B5EF4-FFF2-40B4-BE49-F238E27FC236}">
                <a16:creationId xmlns:a16="http://schemas.microsoft.com/office/drawing/2014/main" id="{6AF1AA72-9715-D491-A525-8A1560D778D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3400" y="2362200"/>
            <a:ext cx="2411413"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8303" name="Text Box 15">
            <a:extLst>
              <a:ext uri="{FF2B5EF4-FFF2-40B4-BE49-F238E27FC236}">
                <a16:creationId xmlns:a16="http://schemas.microsoft.com/office/drawing/2014/main" id="{D406A46C-C4C7-EB34-992E-22F4F2D32F63}"/>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Soy </a:t>
            </a:r>
          </a:p>
        </p:txBody>
      </p:sp>
      <p:grpSp>
        <p:nvGrpSpPr>
          <p:cNvPr id="420873" name="Group 29">
            <a:extLst>
              <a:ext uri="{FF2B5EF4-FFF2-40B4-BE49-F238E27FC236}">
                <a16:creationId xmlns:a16="http://schemas.microsoft.com/office/drawing/2014/main" id="{8BF8F59E-F5E1-422F-7A06-72EC2DE7D017}"/>
              </a:ext>
            </a:extLst>
          </p:cNvPr>
          <p:cNvGrpSpPr>
            <a:grpSpLocks/>
          </p:cNvGrpSpPr>
          <p:nvPr/>
        </p:nvGrpSpPr>
        <p:grpSpPr bwMode="auto">
          <a:xfrm>
            <a:off x="4343400" y="6477000"/>
            <a:ext cx="457200" cy="228600"/>
            <a:chOff x="2400" y="4032"/>
            <a:chExt cx="240" cy="144"/>
          </a:xfrm>
        </p:grpSpPr>
        <p:sp>
          <p:nvSpPr>
            <p:cNvPr id="268318" name="AutoShape 30">
              <a:hlinkClick r:id="" action="ppaction://hlinkshowjump?jump=lastslideviewed" highlightClick="1"/>
              <a:extLst>
                <a:ext uri="{FF2B5EF4-FFF2-40B4-BE49-F238E27FC236}">
                  <a16:creationId xmlns:a16="http://schemas.microsoft.com/office/drawing/2014/main" id="{FCAB0E4F-C105-D240-3B96-709C1E149C92}"/>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8319" name="AutoShape 31">
              <a:hlinkClick r:id="" action="ppaction://hlinkshowjump?jump=lastslideviewed"/>
              <a:extLst>
                <a:ext uri="{FF2B5EF4-FFF2-40B4-BE49-F238E27FC236}">
                  <a16:creationId xmlns:a16="http://schemas.microsoft.com/office/drawing/2014/main" id="{97F31F2D-0487-90F6-A515-5181E070569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0874" name="Group 32">
            <a:extLst>
              <a:ext uri="{FF2B5EF4-FFF2-40B4-BE49-F238E27FC236}">
                <a16:creationId xmlns:a16="http://schemas.microsoft.com/office/drawing/2014/main" id="{D335BF0B-3891-6AB1-3045-988C41E2E8A7}"/>
              </a:ext>
            </a:extLst>
          </p:cNvPr>
          <p:cNvGrpSpPr>
            <a:grpSpLocks/>
          </p:cNvGrpSpPr>
          <p:nvPr/>
        </p:nvGrpSpPr>
        <p:grpSpPr bwMode="auto">
          <a:xfrm>
            <a:off x="-76200" y="0"/>
            <a:ext cx="2362200" cy="641350"/>
            <a:chOff x="96" y="76"/>
            <a:chExt cx="1488" cy="404"/>
          </a:xfrm>
        </p:grpSpPr>
        <p:sp>
          <p:nvSpPr>
            <p:cNvPr id="420875" name="Text Box 33">
              <a:extLst>
                <a:ext uri="{FF2B5EF4-FFF2-40B4-BE49-F238E27FC236}">
                  <a16:creationId xmlns:a16="http://schemas.microsoft.com/office/drawing/2014/main" id="{CF1F85E8-2D3B-D2D6-9CD9-4DA82E449473}"/>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68322" name="Text Box 34">
              <a:extLst>
                <a:ext uri="{FF2B5EF4-FFF2-40B4-BE49-F238E27FC236}">
                  <a16:creationId xmlns:a16="http://schemas.microsoft.com/office/drawing/2014/main" id="{B1DAA2C2-E6C2-22D4-E651-E8AAF51FD270}"/>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Text Box 2">
            <a:extLst>
              <a:ext uri="{FF2B5EF4-FFF2-40B4-BE49-F238E27FC236}">
                <a16:creationId xmlns:a16="http://schemas.microsoft.com/office/drawing/2014/main" id="{BEC680B8-16FA-300F-1884-F186AB977F61}"/>
              </a:ext>
            </a:extLst>
          </p:cNvPr>
          <p:cNvSpPr txBox="1">
            <a:spLocks noChangeArrowheads="1"/>
          </p:cNvSpPr>
          <p:nvPr/>
        </p:nvSpPr>
        <p:spPr bwMode="auto">
          <a:xfrm>
            <a:off x="2743200" y="1295400"/>
            <a:ext cx="6019800" cy="444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200"/>
              <a:t>These alternative medical systems are not so much sets of specific therapies as they are differing philosophies of healthcare, which derive largely from centuries-old traditions and cultural influences.  Little in the way of acceptable scientific evidence has been offered to support their claims.  As such, they constitute belief systems that may or may not have any value beyond the well-documented placebo effect.  This is not to say that some alternative treatments might not be efficacious under certain conditions, even if the underlying theory of action is questionable.  </a:t>
            </a:r>
          </a:p>
        </p:txBody>
      </p:sp>
      <p:sp>
        <p:nvSpPr>
          <p:cNvPr id="110603" name="Text Box 11">
            <a:extLst>
              <a:ext uri="{FF2B5EF4-FFF2-40B4-BE49-F238E27FC236}">
                <a16:creationId xmlns:a16="http://schemas.microsoft.com/office/drawing/2014/main" id="{C2EBD8D0-204D-B9DD-EAAE-8E02AD39C15B}"/>
              </a:ext>
            </a:extLst>
          </p:cNvPr>
          <p:cNvSpPr txBox="1">
            <a:spLocks noChangeArrowheads="1"/>
          </p:cNvSpPr>
          <p:nvPr/>
        </p:nvSpPr>
        <p:spPr bwMode="auto">
          <a:xfrm>
            <a:off x="7112000" y="0"/>
            <a:ext cx="2032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Introduction</a:t>
            </a:r>
          </a:p>
        </p:txBody>
      </p:sp>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a:extLst>
              <a:ext uri="{FF2B5EF4-FFF2-40B4-BE49-F238E27FC236}">
                <a16:creationId xmlns:a16="http://schemas.microsoft.com/office/drawing/2014/main" id="{34E01596-9C19-D5E4-DF9D-62E04D38C632}"/>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21890" name="Picture 28">
            <a:extLst>
              <a:ext uri="{FF2B5EF4-FFF2-40B4-BE49-F238E27FC236}">
                <a16:creationId xmlns:a16="http://schemas.microsoft.com/office/drawing/2014/main" id="{CF733BD3-D390-05EC-BC6B-CBB847035F77}"/>
              </a:ext>
            </a:extLst>
          </p:cNvPr>
          <p:cNvPicPr>
            <a:picLocks noChangeAspect="1" noChangeArrowheads="1"/>
          </p:cNvPicPr>
          <p:nvPr/>
        </p:nvPicPr>
        <p:blipFill>
          <a:blip r:embed="rId2">
            <a:lum bright="50000" contrast="-26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21891" name="Picture 4">
            <a:extLst>
              <a:ext uri="{FF2B5EF4-FFF2-40B4-BE49-F238E27FC236}">
                <a16:creationId xmlns:a16="http://schemas.microsoft.com/office/drawing/2014/main" id="{E9AD14BE-A1AE-A0FD-AF50-2A6637E2FB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003425"/>
            <a:ext cx="2895600" cy="14255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1892" name="Text Box 5">
            <a:extLst>
              <a:ext uri="{FF2B5EF4-FFF2-40B4-BE49-F238E27FC236}">
                <a16:creationId xmlns:a16="http://schemas.microsoft.com/office/drawing/2014/main" id="{E43B6BCA-DA4E-A489-ADB8-E98BF3FA02C9}"/>
              </a:ext>
            </a:extLst>
          </p:cNvPr>
          <p:cNvSpPr txBox="1">
            <a:spLocks noChangeArrowheads="1"/>
          </p:cNvSpPr>
          <p:nvPr/>
        </p:nvSpPr>
        <p:spPr bwMode="auto">
          <a:xfrm>
            <a:off x="4495800" y="1508125"/>
            <a:ext cx="2895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Genistein</a:t>
            </a:r>
          </a:p>
        </p:txBody>
      </p:sp>
      <p:pic>
        <p:nvPicPr>
          <p:cNvPr id="421893" name="Picture 6">
            <a:extLst>
              <a:ext uri="{FF2B5EF4-FFF2-40B4-BE49-F238E27FC236}">
                <a16:creationId xmlns:a16="http://schemas.microsoft.com/office/drawing/2014/main" id="{B9BCEE9F-A547-396D-46FE-030114DF0D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4498975"/>
            <a:ext cx="2971800" cy="144462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1894" name="Text Box 7">
            <a:extLst>
              <a:ext uri="{FF2B5EF4-FFF2-40B4-BE49-F238E27FC236}">
                <a16:creationId xmlns:a16="http://schemas.microsoft.com/office/drawing/2014/main" id="{DB018EBD-1210-3FB0-9782-38441C7BF84A}"/>
              </a:ext>
            </a:extLst>
          </p:cNvPr>
          <p:cNvSpPr txBox="1">
            <a:spLocks noChangeArrowheads="1"/>
          </p:cNvSpPr>
          <p:nvPr/>
        </p:nvSpPr>
        <p:spPr bwMode="auto">
          <a:xfrm>
            <a:off x="6553200" y="4251325"/>
            <a:ext cx="2590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t>Daidzein</a:t>
            </a:r>
          </a:p>
        </p:txBody>
      </p:sp>
      <p:sp>
        <p:nvSpPr>
          <p:cNvPr id="421895" name="Text Box 8">
            <a:extLst>
              <a:ext uri="{FF2B5EF4-FFF2-40B4-BE49-F238E27FC236}">
                <a16:creationId xmlns:a16="http://schemas.microsoft.com/office/drawing/2014/main" id="{65D82526-7D95-3C54-3FBF-685B6E8620A9}"/>
              </a:ext>
            </a:extLst>
          </p:cNvPr>
          <p:cNvSpPr txBox="1">
            <a:spLocks noChangeArrowheads="1"/>
          </p:cNvSpPr>
          <p:nvPr/>
        </p:nvSpPr>
        <p:spPr bwMode="auto">
          <a:xfrm>
            <a:off x="4572000" y="533400"/>
            <a:ext cx="4572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Phytoestrogens</a:t>
            </a:r>
          </a:p>
        </p:txBody>
      </p:sp>
      <p:sp>
        <p:nvSpPr>
          <p:cNvPr id="421896" name="Text Box 11">
            <a:extLst>
              <a:ext uri="{FF2B5EF4-FFF2-40B4-BE49-F238E27FC236}">
                <a16:creationId xmlns:a16="http://schemas.microsoft.com/office/drawing/2014/main" id="{C791FAF5-0049-4573-4B77-DB57BBD965F3}"/>
              </a:ext>
            </a:extLst>
          </p:cNvPr>
          <p:cNvSpPr txBox="1">
            <a:spLocks noChangeArrowheads="1"/>
          </p:cNvSpPr>
          <p:nvPr/>
        </p:nvSpPr>
        <p:spPr bwMode="auto">
          <a:xfrm>
            <a:off x="0" y="1203325"/>
            <a:ext cx="2819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800" b="1"/>
              <a:t>Phosphatidylcholine</a:t>
            </a:r>
          </a:p>
        </p:txBody>
      </p:sp>
      <p:sp>
        <p:nvSpPr>
          <p:cNvPr id="421897" name="Text Box 13">
            <a:extLst>
              <a:ext uri="{FF2B5EF4-FFF2-40B4-BE49-F238E27FC236}">
                <a16:creationId xmlns:a16="http://schemas.microsoft.com/office/drawing/2014/main" id="{49C96394-1A77-BE66-7213-C4E3AFF2134B}"/>
              </a:ext>
            </a:extLst>
          </p:cNvPr>
          <p:cNvSpPr txBox="1">
            <a:spLocks noChangeArrowheads="1"/>
          </p:cNvSpPr>
          <p:nvPr/>
        </p:nvSpPr>
        <p:spPr bwMode="auto">
          <a:xfrm>
            <a:off x="2209800" y="3367088"/>
            <a:ext cx="3505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800" b="1"/>
              <a:t>Phosphatidylethanolamine</a:t>
            </a:r>
          </a:p>
        </p:txBody>
      </p:sp>
      <p:sp>
        <p:nvSpPr>
          <p:cNvPr id="421898" name="Text Box 15">
            <a:extLst>
              <a:ext uri="{FF2B5EF4-FFF2-40B4-BE49-F238E27FC236}">
                <a16:creationId xmlns:a16="http://schemas.microsoft.com/office/drawing/2014/main" id="{CF8F8FBF-FDDB-35D4-36A1-16E762B32B1F}"/>
              </a:ext>
            </a:extLst>
          </p:cNvPr>
          <p:cNvSpPr txBox="1">
            <a:spLocks noChangeArrowheads="1"/>
          </p:cNvSpPr>
          <p:nvPr/>
        </p:nvSpPr>
        <p:spPr bwMode="auto">
          <a:xfrm>
            <a:off x="381000" y="5348288"/>
            <a:ext cx="2743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800" b="1"/>
              <a:t>Phosphatidylinositol</a:t>
            </a:r>
          </a:p>
        </p:txBody>
      </p:sp>
      <p:sp>
        <p:nvSpPr>
          <p:cNvPr id="421899" name="Text Box 17">
            <a:extLst>
              <a:ext uri="{FF2B5EF4-FFF2-40B4-BE49-F238E27FC236}">
                <a16:creationId xmlns:a16="http://schemas.microsoft.com/office/drawing/2014/main" id="{AAC6D4DB-5716-327A-47CF-7E1F0AF3FAED}"/>
              </a:ext>
            </a:extLst>
          </p:cNvPr>
          <p:cNvSpPr txBox="1">
            <a:spLocks noChangeArrowheads="1"/>
          </p:cNvSpPr>
          <p:nvPr/>
        </p:nvSpPr>
        <p:spPr bwMode="auto">
          <a:xfrm>
            <a:off x="152400" y="533400"/>
            <a:ext cx="4572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Phospholipids</a:t>
            </a:r>
          </a:p>
        </p:txBody>
      </p:sp>
      <p:sp>
        <p:nvSpPr>
          <p:cNvPr id="269331" name="Text Box 19">
            <a:extLst>
              <a:ext uri="{FF2B5EF4-FFF2-40B4-BE49-F238E27FC236}">
                <a16:creationId xmlns:a16="http://schemas.microsoft.com/office/drawing/2014/main" id="{B8A2E5BE-EFAF-411F-21D3-B6AA4D3B801E}"/>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Soy </a:t>
            </a:r>
          </a:p>
        </p:txBody>
      </p:sp>
      <p:graphicFrame>
        <p:nvGraphicFramePr>
          <p:cNvPr id="421901" name="Object 33">
            <a:extLst>
              <a:ext uri="{FF2B5EF4-FFF2-40B4-BE49-F238E27FC236}">
                <a16:creationId xmlns:a16="http://schemas.microsoft.com/office/drawing/2014/main" id="{4D6724AB-CC88-36E5-34E8-A72708BAB07F}"/>
              </a:ext>
            </a:extLst>
          </p:cNvPr>
          <p:cNvGraphicFramePr>
            <a:graphicFrameLocks noChangeAspect="1"/>
          </p:cNvGraphicFramePr>
          <p:nvPr/>
        </p:nvGraphicFramePr>
        <p:xfrm>
          <a:off x="1295400" y="1600200"/>
          <a:ext cx="2971800" cy="1306513"/>
        </p:xfrm>
        <a:graphic>
          <a:graphicData uri="http://schemas.openxmlformats.org/presentationml/2006/ole">
            <mc:AlternateContent xmlns:mc="http://schemas.openxmlformats.org/markup-compatibility/2006">
              <mc:Choice xmlns:v="urn:schemas-microsoft-com:vml" Requires="v">
                <p:oleObj name="Photo Editor Photo" r:id="rId5" imgW="1676400" imgH="736600" progId="MSPhotoEd.3">
                  <p:embed/>
                </p:oleObj>
              </mc:Choice>
              <mc:Fallback>
                <p:oleObj name="Photo Editor Photo" r:id="rId5" imgW="1676400" imgH="736600" progId="MSPhotoEd.3">
                  <p:embed/>
                  <p:pic>
                    <p:nvPicPr>
                      <p:cNvPr id="0" name="Object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1600200"/>
                        <a:ext cx="2971800" cy="130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21902" name="Object 34">
            <a:extLst>
              <a:ext uri="{FF2B5EF4-FFF2-40B4-BE49-F238E27FC236}">
                <a16:creationId xmlns:a16="http://schemas.microsoft.com/office/drawing/2014/main" id="{66EF062E-E9C1-7A1E-9479-DD154990E070}"/>
              </a:ext>
            </a:extLst>
          </p:cNvPr>
          <p:cNvGraphicFramePr>
            <a:graphicFrameLocks noChangeAspect="1"/>
          </p:cNvGraphicFramePr>
          <p:nvPr/>
        </p:nvGraphicFramePr>
        <p:xfrm>
          <a:off x="304800" y="3200400"/>
          <a:ext cx="2814638" cy="1366838"/>
        </p:xfrm>
        <a:graphic>
          <a:graphicData uri="http://schemas.openxmlformats.org/presentationml/2006/ole">
            <mc:AlternateContent xmlns:mc="http://schemas.openxmlformats.org/markup-compatibility/2006">
              <mc:Choice xmlns:v="urn:schemas-microsoft-com:vml" Requires="v">
                <p:oleObj name="Photo Editor Photo" r:id="rId7" imgW="1517650" imgH="736600" progId="MSPhotoEd.3">
                  <p:embed/>
                </p:oleObj>
              </mc:Choice>
              <mc:Fallback>
                <p:oleObj name="Photo Editor Photo" r:id="rId7" imgW="1517650" imgH="736600" progId="MSPhotoEd.3">
                  <p:embed/>
                  <p:pic>
                    <p:nvPicPr>
                      <p:cNvPr id="0" name="Object 3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 y="3200400"/>
                        <a:ext cx="2814638" cy="1366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21903" name="Object 35">
            <a:extLst>
              <a:ext uri="{FF2B5EF4-FFF2-40B4-BE49-F238E27FC236}">
                <a16:creationId xmlns:a16="http://schemas.microsoft.com/office/drawing/2014/main" id="{BD0FF06A-61C0-2876-6D70-123D67058CC0}"/>
              </a:ext>
            </a:extLst>
          </p:cNvPr>
          <p:cNvGraphicFramePr>
            <a:graphicFrameLocks noChangeAspect="1"/>
          </p:cNvGraphicFramePr>
          <p:nvPr/>
        </p:nvGraphicFramePr>
        <p:xfrm>
          <a:off x="2590800" y="4343400"/>
          <a:ext cx="2667000" cy="1793875"/>
        </p:xfrm>
        <a:graphic>
          <a:graphicData uri="http://schemas.openxmlformats.org/presentationml/2006/ole">
            <mc:AlternateContent xmlns:mc="http://schemas.openxmlformats.org/markup-compatibility/2006">
              <mc:Choice xmlns:v="urn:schemas-microsoft-com:vml" Requires="v">
                <p:oleObj name="Photo Editor Photo" r:id="rId9" imgW="1358900" imgH="914400" progId="MSPhotoEd.3">
                  <p:embed/>
                </p:oleObj>
              </mc:Choice>
              <mc:Fallback>
                <p:oleObj name="Photo Editor Photo" r:id="rId9" imgW="1358900" imgH="914400" progId="MSPhotoEd.3">
                  <p:embed/>
                  <p:pic>
                    <p:nvPicPr>
                      <p:cNvPr id="0" name="Object 3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4343400"/>
                        <a:ext cx="2667000" cy="179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21904" name="Group 36">
            <a:extLst>
              <a:ext uri="{FF2B5EF4-FFF2-40B4-BE49-F238E27FC236}">
                <a16:creationId xmlns:a16="http://schemas.microsoft.com/office/drawing/2014/main" id="{14C634D7-6E39-D5EF-78C0-67ABC84951EF}"/>
              </a:ext>
            </a:extLst>
          </p:cNvPr>
          <p:cNvGrpSpPr>
            <a:grpSpLocks/>
          </p:cNvGrpSpPr>
          <p:nvPr/>
        </p:nvGrpSpPr>
        <p:grpSpPr bwMode="auto">
          <a:xfrm>
            <a:off x="4343400" y="6477000"/>
            <a:ext cx="457200" cy="228600"/>
            <a:chOff x="2400" y="4032"/>
            <a:chExt cx="240" cy="144"/>
          </a:xfrm>
        </p:grpSpPr>
        <p:sp>
          <p:nvSpPr>
            <p:cNvPr id="269349" name="AutoShape 37">
              <a:hlinkClick r:id="" action="ppaction://hlinkshowjump?jump=lastslideviewed" highlightClick="1"/>
              <a:extLst>
                <a:ext uri="{FF2B5EF4-FFF2-40B4-BE49-F238E27FC236}">
                  <a16:creationId xmlns:a16="http://schemas.microsoft.com/office/drawing/2014/main" id="{999AA199-1112-1E56-D96D-031A7CC31F1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69350" name="AutoShape 38">
              <a:hlinkClick r:id="" action="ppaction://hlinkshowjump?jump=lastslideviewed"/>
              <a:extLst>
                <a:ext uri="{FF2B5EF4-FFF2-40B4-BE49-F238E27FC236}">
                  <a16:creationId xmlns:a16="http://schemas.microsoft.com/office/drawing/2014/main" id="{5A735AAA-1D8C-DD56-8D54-2EA50F3DB0E3}"/>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1905" name="Group 39">
            <a:extLst>
              <a:ext uri="{FF2B5EF4-FFF2-40B4-BE49-F238E27FC236}">
                <a16:creationId xmlns:a16="http://schemas.microsoft.com/office/drawing/2014/main" id="{42734546-BF4B-9F1A-2F87-01870D3622CD}"/>
              </a:ext>
            </a:extLst>
          </p:cNvPr>
          <p:cNvGrpSpPr>
            <a:grpSpLocks/>
          </p:cNvGrpSpPr>
          <p:nvPr/>
        </p:nvGrpSpPr>
        <p:grpSpPr bwMode="auto">
          <a:xfrm>
            <a:off x="-76200" y="0"/>
            <a:ext cx="2362200" cy="641350"/>
            <a:chOff x="96" y="76"/>
            <a:chExt cx="1488" cy="404"/>
          </a:xfrm>
        </p:grpSpPr>
        <p:sp>
          <p:nvSpPr>
            <p:cNvPr id="421906" name="Text Box 40">
              <a:extLst>
                <a:ext uri="{FF2B5EF4-FFF2-40B4-BE49-F238E27FC236}">
                  <a16:creationId xmlns:a16="http://schemas.microsoft.com/office/drawing/2014/main" id="{FC2440C7-0DAA-8175-6347-E6BEE95A662B}"/>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69353" name="Text Box 41">
              <a:extLst>
                <a:ext uri="{FF2B5EF4-FFF2-40B4-BE49-F238E27FC236}">
                  <a16:creationId xmlns:a16="http://schemas.microsoft.com/office/drawing/2014/main" id="{94F2A92D-B485-E4D8-3331-872DB4306C8C}"/>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a:extLst>
              <a:ext uri="{FF2B5EF4-FFF2-40B4-BE49-F238E27FC236}">
                <a16:creationId xmlns:a16="http://schemas.microsoft.com/office/drawing/2014/main" id="{CD09E74D-8662-5DAC-115F-B6ADA7BA3C25}"/>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22914" name="Picture 16">
            <a:extLst>
              <a:ext uri="{FF2B5EF4-FFF2-40B4-BE49-F238E27FC236}">
                <a16:creationId xmlns:a16="http://schemas.microsoft.com/office/drawing/2014/main" id="{6A8A24BB-F679-2D4D-A8E5-B73FD1B9778C}"/>
              </a:ext>
            </a:extLst>
          </p:cNvPr>
          <p:cNvPicPr>
            <a:picLocks noChangeAspect="1" noChangeArrowheads="1"/>
          </p:cNvPicPr>
          <p:nvPr/>
        </p:nvPicPr>
        <p:blipFill>
          <a:blip r:embed="rId2">
            <a:lum bright="50000" contrast="-26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2915" name="Rectangle 5">
            <a:extLst>
              <a:ext uri="{FF2B5EF4-FFF2-40B4-BE49-F238E27FC236}">
                <a16:creationId xmlns:a16="http://schemas.microsoft.com/office/drawing/2014/main" id="{9DEE89A8-F066-3FAB-3E61-43F02EEC34F0}"/>
              </a:ext>
            </a:extLst>
          </p:cNvPr>
          <p:cNvSpPr>
            <a:spLocks noChangeArrowheads="1"/>
          </p:cNvSpPr>
          <p:nvPr/>
        </p:nvSpPr>
        <p:spPr bwMode="auto">
          <a:xfrm>
            <a:off x="457200" y="1295400"/>
            <a:ext cx="8305800" cy="291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Merz-Demlow BE, et al.  Soy isoflavones improve plasma lipids in normocholesterolemic, premenopausal women.  Am J Clin Nutr 2000; 72:11462-11469.</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Scambia G, et al.  Clinical effects of a standardized soy extract in postmenopausal women: a pilot study.  Menopause 2000; 7: 105-111.</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White LR, et al.  Brain aging and midlife tofu consumption.  J Amer Coll Nutr 2000; 19:242-255.</a:t>
            </a:r>
          </a:p>
        </p:txBody>
      </p:sp>
      <p:sp>
        <p:nvSpPr>
          <p:cNvPr id="270343" name="Text Box 7">
            <a:extLst>
              <a:ext uri="{FF2B5EF4-FFF2-40B4-BE49-F238E27FC236}">
                <a16:creationId xmlns:a16="http://schemas.microsoft.com/office/drawing/2014/main" id="{231BF936-3158-7B88-48D1-7D76B992D0F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Soy </a:t>
            </a:r>
          </a:p>
        </p:txBody>
      </p:sp>
      <p:sp>
        <p:nvSpPr>
          <p:cNvPr id="422917" name="Rectangle 17">
            <a:extLst>
              <a:ext uri="{FF2B5EF4-FFF2-40B4-BE49-F238E27FC236}">
                <a16:creationId xmlns:a16="http://schemas.microsoft.com/office/drawing/2014/main" id="{233C8D23-5255-3DF3-C46E-D3B715065508}"/>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Soy References</a:t>
            </a:r>
            <a:endParaRPr lang="en-US" altLang="en-US" sz="1600"/>
          </a:p>
        </p:txBody>
      </p:sp>
      <p:grpSp>
        <p:nvGrpSpPr>
          <p:cNvPr id="422918" name="Group 21">
            <a:extLst>
              <a:ext uri="{FF2B5EF4-FFF2-40B4-BE49-F238E27FC236}">
                <a16:creationId xmlns:a16="http://schemas.microsoft.com/office/drawing/2014/main" id="{20FE2E7F-006D-304D-95E3-6D648520007C}"/>
              </a:ext>
            </a:extLst>
          </p:cNvPr>
          <p:cNvGrpSpPr>
            <a:grpSpLocks/>
          </p:cNvGrpSpPr>
          <p:nvPr/>
        </p:nvGrpSpPr>
        <p:grpSpPr bwMode="auto">
          <a:xfrm>
            <a:off x="4343400" y="6477000"/>
            <a:ext cx="457200" cy="228600"/>
            <a:chOff x="2400" y="4032"/>
            <a:chExt cx="240" cy="144"/>
          </a:xfrm>
        </p:grpSpPr>
        <p:sp>
          <p:nvSpPr>
            <p:cNvPr id="270358" name="AutoShape 22">
              <a:hlinkClick r:id="" action="ppaction://hlinkshowjump?jump=lastslideviewed" highlightClick="1"/>
              <a:extLst>
                <a:ext uri="{FF2B5EF4-FFF2-40B4-BE49-F238E27FC236}">
                  <a16:creationId xmlns:a16="http://schemas.microsoft.com/office/drawing/2014/main" id="{8AC7B206-7BC5-394D-E65F-A6A20AD873FE}"/>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70359" name="AutoShape 23">
              <a:hlinkClick r:id="" action="ppaction://hlinkshowjump?jump=lastslideviewed"/>
              <a:extLst>
                <a:ext uri="{FF2B5EF4-FFF2-40B4-BE49-F238E27FC236}">
                  <a16:creationId xmlns:a16="http://schemas.microsoft.com/office/drawing/2014/main" id="{A660158A-B33A-C695-5D10-02469608289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2919" name="Group 24">
            <a:extLst>
              <a:ext uri="{FF2B5EF4-FFF2-40B4-BE49-F238E27FC236}">
                <a16:creationId xmlns:a16="http://schemas.microsoft.com/office/drawing/2014/main" id="{02DF3FCF-E23F-5163-28E6-2B5646E7BAEC}"/>
              </a:ext>
            </a:extLst>
          </p:cNvPr>
          <p:cNvGrpSpPr>
            <a:grpSpLocks/>
          </p:cNvGrpSpPr>
          <p:nvPr/>
        </p:nvGrpSpPr>
        <p:grpSpPr bwMode="auto">
          <a:xfrm>
            <a:off x="-76200" y="0"/>
            <a:ext cx="2362200" cy="641350"/>
            <a:chOff x="96" y="76"/>
            <a:chExt cx="1488" cy="404"/>
          </a:xfrm>
        </p:grpSpPr>
        <p:sp>
          <p:nvSpPr>
            <p:cNvPr id="422920" name="Text Box 25">
              <a:extLst>
                <a:ext uri="{FF2B5EF4-FFF2-40B4-BE49-F238E27FC236}">
                  <a16:creationId xmlns:a16="http://schemas.microsoft.com/office/drawing/2014/main" id="{411493B9-5162-DBBF-7903-DFC9824EF1BA}"/>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70362" name="Text Box 26">
              <a:extLst>
                <a:ext uri="{FF2B5EF4-FFF2-40B4-BE49-F238E27FC236}">
                  <a16:creationId xmlns:a16="http://schemas.microsoft.com/office/drawing/2014/main" id="{9BBC3615-18E4-169E-0A7F-B5DBB23DDFEA}"/>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3937" name="Picture 5">
            <a:extLst>
              <a:ext uri="{FF2B5EF4-FFF2-40B4-BE49-F238E27FC236}">
                <a16:creationId xmlns:a16="http://schemas.microsoft.com/office/drawing/2014/main" id="{1F56E6E2-126F-35ED-289A-EF242A42D57F}"/>
              </a:ext>
            </a:extLst>
          </p:cNvPr>
          <p:cNvPicPr>
            <a:picLocks noChangeAspect="1" noChangeArrowheads="1"/>
          </p:cNvPicPr>
          <p:nvPr/>
        </p:nvPicPr>
        <p:blipFill>
          <a:blip r:embed="rId2">
            <a:lum bright="44000" contrast="-7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71367" name="Rectangle 7">
            <a:extLst>
              <a:ext uri="{FF2B5EF4-FFF2-40B4-BE49-F238E27FC236}">
                <a16:creationId xmlns:a16="http://schemas.microsoft.com/office/drawing/2014/main" id="{84EF54DA-5BE6-6331-C08E-A15145E9A988}"/>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St. John’s Wort</a:t>
            </a:r>
            <a:br>
              <a:rPr lang="en-US" altLang="en-US"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Hypericum perforatum</a:t>
            </a:r>
            <a:r>
              <a:rPr lang="en-US" altLang="en-US" sz="1400" b="1" i="1">
                <a:solidFill>
                  <a:schemeClr val="accent2"/>
                </a:solidFill>
                <a:effectLst>
                  <a:outerShdw blurRad="38100" dist="38100" dir="2700000" algn="tl">
                    <a:srgbClr val="C0C0C0"/>
                  </a:outerShdw>
                </a:effectLst>
              </a:rPr>
              <a:t> </a:t>
            </a:r>
          </a:p>
        </p:txBody>
      </p:sp>
      <p:sp>
        <p:nvSpPr>
          <p:cNvPr id="271368" name="Text Box 8">
            <a:extLst>
              <a:ext uri="{FF2B5EF4-FFF2-40B4-BE49-F238E27FC236}">
                <a16:creationId xmlns:a16="http://schemas.microsoft.com/office/drawing/2014/main" id="{68ACB92D-C948-BA73-ACBE-8B2A87027C41}"/>
              </a:ext>
            </a:extLst>
          </p:cNvPr>
          <p:cNvSpPr txBox="1">
            <a:spLocks noChangeArrowheads="1"/>
          </p:cNvSpPr>
          <p:nvPr/>
        </p:nvSpPr>
        <p:spPr bwMode="auto">
          <a:xfrm>
            <a:off x="2133600" y="914400"/>
            <a:ext cx="6705600" cy="5467350"/>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a:t>
            </a:r>
            <a:r>
              <a:rPr lang="en-US" altLang="en-US" i="1">
                <a:solidFill>
                  <a:schemeClr val="tx1"/>
                </a:solidFill>
                <a:latin typeface="Arial" panose="020B0604020202020204" pitchFamily="34" charset="0"/>
              </a:rPr>
              <a:t>Hypericaceae</a:t>
            </a:r>
          </a:p>
          <a:p>
            <a:pPr eaLnBrk="1" hangingPunct="1">
              <a:lnSpc>
                <a:spcPct val="50000"/>
              </a:lnSpc>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Amber, Demon Chaser, Goatweed, Hypericum, Klamath Weed, Rosin Rose, Tipton Weed</a:t>
            </a:r>
          </a:p>
          <a:p>
            <a:pPr eaLnBrk="1" hangingPunct="1">
              <a:lnSpc>
                <a:spcPct val="50000"/>
              </a:lnSpc>
              <a:defRPr/>
            </a:pPr>
            <a:endParaRPr lang="en-US" altLang="en-US" sz="1500">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500">
                <a:solidFill>
                  <a:schemeClr val="tx1"/>
                </a:solidFill>
                <a:latin typeface="Arial" panose="020B0604020202020204" pitchFamily="34" charset="0"/>
                <a:cs typeface="Times New Roman" panose="02020603050405020304" pitchFamily="18" charset="0"/>
              </a:rPr>
              <a:t>This herbaceous, bright-yellow flowering bushy perennial is native to Europe and Asia and was brought to this country by the colonists.  All of the above ground plant parts are harvested when flowering and used dried for medicinal purposes.</a:t>
            </a:r>
            <a:r>
              <a:rPr lang="en-US" altLang="en-US" sz="1500">
                <a:solidFill>
                  <a:schemeClr val="tx1"/>
                </a:solidFill>
                <a:latin typeface="Times New Roman" panose="02020603050405020304" pitchFamily="18" charset="0"/>
                <a:cs typeface="Times New Roman" panose="02020603050405020304" pitchFamily="18" charset="0"/>
              </a:rPr>
              <a:t>  </a:t>
            </a:r>
            <a:r>
              <a:rPr lang="en-US" altLang="en-US" sz="1500">
                <a:solidFill>
                  <a:schemeClr val="tx1"/>
                </a:solidFill>
                <a:latin typeface="Arial" panose="020B0604020202020204" pitchFamily="34" charset="0"/>
                <a:cs typeface="Times New Roman" panose="02020603050405020304" pitchFamily="18" charset="0"/>
              </a:rPr>
              <a:t>St. John's Wort ("wort" is an Anglo-Saxon word meaning herb) is named after John the Baptist.  The red oil glands that dot the herb's leaves were once believed to be drops of blood, a reminder of the day the saint was beheaded.  Some traditionalists believe that the best day to harvest St. John's herb is on June 24, the Feast of St. John.  Interestingly, that harvest date often does yield optimal potency in the herb.  It is one of the most intensely studied and characterized herbal preparation.  </a:t>
            </a:r>
            <a:r>
              <a:rPr lang="en-US" altLang="en-US" sz="1500">
                <a:solidFill>
                  <a:schemeClr val="tx1"/>
                </a:solidFill>
                <a:latin typeface="Arial" panose="020B0604020202020204" pitchFamily="34" charset="0"/>
                <a:cs typeface="Times New Roman" panose="02020603050405020304" pitchFamily="18" charset="0"/>
                <a:hlinkClick r:id="rId3" action="ppaction://hlinksldjump"/>
              </a:rPr>
              <a:t>Pictures</a:t>
            </a:r>
            <a:r>
              <a:rPr lang="en-US" altLang="en-US">
                <a:solidFill>
                  <a:schemeClr val="tx1"/>
                </a:solidFill>
                <a:latin typeface="Arial" panose="020B0604020202020204" pitchFamily="34" charset="0"/>
                <a:cs typeface="Times New Roman" panose="02020603050405020304" pitchFamily="18" charset="0"/>
              </a:rPr>
              <a:t>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sz="1500">
                <a:solidFill>
                  <a:schemeClr val="tx1"/>
                </a:solidFill>
                <a:latin typeface="Arial" panose="020B0604020202020204" pitchFamily="34" charset="0"/>
              </a:rPr>
              <a:t>Saint John’s Wort </a:t>
            </a:r>
            <a:r>
              <a:rPr lang="en-US" altLang="en-US" sz="1500">
                <a:solidFill>
                  <a:schemeClr val="tx1"/>
                </a:solidFill>
                <a:latin typeface="Arial" panose="020B0604020202020204" pitchFamily="34" charset="0"/>
                <a:cs typeface="Times New Roman" panose="02020603050405020304" pitchFamily="18" charset="0"/>
              </a:rPr>
              <a:t>contains anthracene derivatives such as hypericin and pseudohypericin, flavonoids such as hyperoside, quercitrin, rutin, isoquercitrin and amentoflavone.  Also present are tetrahydroxyxanthone, the acyphloroglucinol hyperforin volatile oils, procyanidines and other catechin tannins and caffeic acid derivatives including chlorogenic acid.  </a:t>
            </a:r>
            <a:r>
              <a:rPr lang="en-US" altLang="en-US" sz="1500">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sz="1500">
              <a:solidFill>
                <a:schemeClr val="tx1"/>
              </a:solidFill>
              <a:latin typeface="Arial" panose="020B0604020202020204" pitchFamily="34" charset="0"/>
              <a:cs typeface="Times New Roman" panose="02020603050405020304" pitchFamily="18" charset="0"/>
            </a:endParaRPr>
          </a:p>
        </p:txBody>
      </p:sp>
      <p:sp>
        <p:nvSpPr>
          <p:cNvPr id="423940" name="Text Box 14">
            <a:extLst>
              <a:ext uri="{FF2B5EF4-FFF2-40B4-BE49-F238E27FC236}">
                <a16:creationId xmlns:a16="http://schemas.microsoft.com/office/drawing/2014/main" id="{2097A835-DA7C-9F83-C412-5BE07EF60A2D}"/>
              </a:ext>
            </a:extLst>
          </p:cNvPr>
          <p:cNvSpPr txBox="1">
            <a:spLocks noChangeArrowheads="1"/>
          </p:cNvSpPr>
          <p:nvPr/>
        </p:nvSpPr>
        <p:spPr bwMode="auto">
          <a:xfrm>
            <a:off x="7107238" y="6477000"/>
            <a:ext cx="20367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St. John’s Wort References</a:t>
            </a:r>
            <a:endParaRPr lang="en-US" altLang="en-US" sz="1200"/>
          </a:p>
        </p:txBody>
      </p:sp>
      <p:grpSp>
        <p:nvGrpSpPr>
          <p:cNvPr id="423941" name="Group 26">
            <a:extLst>
              <a:ext uri="{FF2B5EF4-FFF2-40B4-BE49-F238E27FC236}">
                <a16:creationId xmlns:a16="http://schemas.microsoft.com/office/drawing/2014/main" id="{DC590FF0-12D8-E988-5D04-DF1BA7C80AA1}"/>
              </a:ext>
            </a:extLst>
          </p:cNvPr>
          <p:cNvGrpSpPr>
            <a:grpSpLocks/>
          </p:cNvGrpSpPr>
          <p:nvPr/>
        </p:nvGrpSpPr>
        <p:grpSpPr bwMode="auto">
          <a:xfrm>
            <a:off x="4191000" y="6477000"/>
            <a:ext cx="1524000" cy="228600"/>
            <a:chOff x="2400" y="4080"/>
            <a:chExt cx="960" cy="144"/>
          </a:xfrm>
        </p:grpSpPr>
        <p:grpSp>
          <p:nvGrpSpPr>
            <p:cNvPr id="423942" name="Group 27">
              <a:extLst>
                <a:ext uri="{FF2B5EF4-FFF2-40B4-BE49-F238E27FC236}">
                  <a16:creationId xmlns:a16="http://schemas.microsoft.com/office/drawing/2014/main" id="{EE816593-39C9-3A16-8746-06C073BC21BD}"/>
                </a:ext>
              </a:extLst>
            </p:cNvPr>
            <p:cNvGrpSpPr>
              <a:grpSpLocks/>
            </p:cNvGrpSpPr>
            <p:nvPr/>
          </p:nvGrpSpPr>
          <p:grpSpPr bwMode="auto">
            <a:xfrm>
              <a:off x="2400" y="4080"/>
              <a:ext cx="240" cy="144"/>
              <a:chOff x="2928" y="2688"/>
              <a:chExt cx="240" cy="144"/>
            </a:xfrm>
          </p:grpSpPr>
          <p:sp>
            <p:nvSpPr>
              <p:cNvPr id="423949" name="AutoShape 28">
                <a:hlinkClick r:id="" action="ppaction://hlinkshowjump?jump=previousslide" highlightClick="1"/>
                <a:extLst>
                  <a:ext uri="{FF2B5EF4-FFF2-40B4-BE49-F238E27FC236}">
                    <a16:creationId xmlns:a16="http://schemas.microsoft.com/office/drawing/2014/main" id="{F71EEB33-5137-70E3-E8F0-473117BF39D9}"/>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71389" name="AutoShape 29">
                <a:hlinkClick r:id="rId6" action="ppaction://hlinksldjump"/>
                <a:extLst>
                  <a:ext uri="{FF2B5EF4-FFF2-40B4-BE49-F238E27FC236}">
                    <a16:creationId xmlns:a16="http://schemas.microsoft.com/office/drawing/2014/main" id="{02F46A11-165D-8343-B71C-82EECD251CEF}"/>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3943" name="Group 30">
              <a:extLst>
                <a:ext uri="{FF2B5EF4-FFF2-40B4-BE49-F238E27FC236}">
                  <a16:creationId xmlns:a16="http://schemas.microsoft.com/office/drawing/2014/main" id="{B71374B9-9510-57E1-3D62-EA8DF7C24CEE}"/>
                </a:ext>
              </a:extLst>
            </p:cNvPr>
            <p:cNvGrpSpPr>
              <a:grpSpLocks/>
            </p:cNvGrpSpPr>
            <p:nvPr/>
          </p:nvGrpSpPr>
          <p:grpSpPr bwMode="auto">
            <a:xfrm>
              <a:off x="3120" y="4080"/>
              <a:ext cx="240" cy="144"/>
              <a:chOff x="3552" y="2688"/>
              <a:chExt cx="240" cy="144"/>
            </a:xfrm>
          </p:grpSpPr>
          <p:sp>
            <p:nvSpPr>
              <p:cNvPr id="423947" name="AutoShape 31">
                <a:hlinkClick r:id="" action="ppaction://hlinkshowjump?jump=nextslide" highlightClick="1"/>
                <a:extLst>
                  <a:ext uri="{FF2B5EF4-FFF2-40B4-BE49-F238E27FC236}">
                    <a16:creationId xmlns:a16="http://schemas.microsoft.com/office/drawing/2014/main" id="{A66BEE17-FD90-234F-5343-A3413E297CF8}"/>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71392" name="AutoShape 32">
                <a:hlinkClick r:id="" action="ppaction://hlinkshowjump?jump=nextslide"/>
                <a:extLst>
                  <a:ext uri="{FF2B5EF4-FFF2-40B4-BE49-F238E27FC236}">
                    <a16:creationId xmlns:a16="http://schemas.microsoft.com/office/drawing/2014/main" id="{464E0615-592A-29B8-D01C-8780F037E94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3944" name="Group 33">
              <a:extLst>
                <a:ext uri="{FF2B5EF4-FFF2-40B4-BE49-F238E27FC236}">
                  <a16:creationId xmlns:a16="http://schemas.microsoft.com/office/drawing/2014/main" id="{B941BD51-FEAD-0989-A20C-2AD23C6A27FA}"/>
                </a:ext>
              </a:extLst>
            </p:cNvPr>
            <p:cNvGrpSpPr>
              <a:grpSpLocks/>
            </p:cNvGrpSpPr>
            <p:nvPr/>
          </p:nvGrpSpPr>
          <p:grpSpPr bwMode="auto">
            <a:xfrm>
              <a:off x="2736" y="4080"/>
              <a:ext cx="288" cy="144"/>
              <a:chOff x="2400" y="4032"/>
              <a:chExt cx="240" cy="144"/>
            </a:xfrm>
          </p:grpSpPr>
          <p:sp>
            <p:nvSpPr>
              <p:cNvPr id="271394" name="AutoShape 34">
                <a:hlinkClick r:id="" action="ppaction://hlinkshowjump?jump=lastslideviewed" highlightClick="1"/>
                <a:extLst>
                  <a:ext uri="{FF2B5EF4-FFF2-40B4-BE49-F238E27FC236}">
                    <a16:creationId xmlns:a16="http://schemas.microsoft.com/office/drawing/2014/main" id="{4982F572-3C6A-B9D2-41B9-65132D0030AA}"/>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71395" name="AutoShape 35">
                <a:hlinkClick r:id="" action="ppaction://hlinkshowjump?jump=lastslideviewed"/>
                <a:extLst>
                  <a:ext uri="{FF2B5EF4-FFF2-40B4-BE49-F238E27FC236}">
                    <a16:creationId xmlns:a16="http://schemas.microsoft.com/office/drawing/2014/main" id="{C82C1F48-57BF-1E6E-EDD2-B584B47A593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4961" name="Picture 14">
            <a:extLst>
              <a:ext uri="{FF2B5EF4-FFF2-40B4-BE49-F238E27FC236}">
                <a16:creationId xmlns:a16="http://schemas.microsoft.com/office/drawing/2014/main" id="{27759252-05D1-2641-AA4A-4919C6EF9C09}"/>
              </a:ext>
            </a:extLst>
          </p:cNvPr>
          <p:cNvPicPr>
            <a:picLocks noChangeAspect="1" noChangeArrowheads="1"/>
          </p:cNvPicPr>
          <p:nvPr/>
        </p:nvPicPr>
        <p:blipFill>
          <a:blip r:embed="rId2">
            <a:lum bright="44000" contrast="-7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25638" name="Text Box 6">
            <a:extLst>
              <a:ext uri="{FF2B5EF4-FFF2-40B4-BE49-F238E27FC236}">
                <a16:creationId xmlns:a16="http://schemas.microsoft.com/office/drawing/2014/main" id="{8B449EF8-A432-A2F2-5476-410A889A7411}"/>
              </a:ext>
            </a:extLst>
          </p:cNvPr>
          <p:cNvSpPr txBox="1">
            <a:spLocks noChangeArrowheads="1"/>
          </p:cNvSpPr>
          <p:nvPr/>
        </p:nvSpPr>
        <p:spPr bwMode="auto">
          <a:xfrm>
            <a:off x="2133600" y="685800"/>
            <a:ext cx="6705600" cy="5167313"/>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The main active principles in Saint John’s Wort are the flavones, flavonol derivatives, xanthones and naphthodianthrone (hypericins).  The mechanism of action of </a:t>
            </a:r>
            <a:r>
              <a:rPr lang="en-US" altLang="en-US" sz="1500">
                <a:solidFill>
                  <a:schemeClr val="tx1"/>
                </a:solidFill>
                <a:latin typeface="Arial" panose="020B0604020202020204" pitchFamily="34" charset="0"/>
              </a:rPr>
              <a:t>Saint John’s Wort’s</a:t>
            </a:r>
            <a:r>
              <a:rPr lang="en-US" altLang="en-US" sz="1500">
                <a:solidFill>
                  <a:schemeClr val="tx1"/>
                </a:solidFill>
                <a:latin typeface="Arial" panose="020B0604020202020204" pitchFamily="34" charset="0"/>
                <a:cs typeface="Times New Roman" panose="02020603050405020304" pitchFamily="18" charset="0"/>
              </a:rPr>
              <a:t> antidepressant effects has not been established and many plausible mechanisms have been postulated.  Hypericin can inhibit COMT and MAOs but at much higher concentrations that can be achieved </a:t>
            </a:r>
            <a:r>
              <a:rPr lang="en-US" altLang="en-US" sz="1500" i="1">
                <a:solidFill>
                  <a:schemeClr val="tx1"/>
                </a:solidFill>
                <a:latin typeface="Arial" panose="020B0604020202020204" pitchFamily="34" charset="0"/>
                <a:cs typeface="Times New Roman" panose="02020603050405020304" pitchFamily="18" charset="0"/>
              </a:rPr>
              <a:t>in vivo</a:t>
            </a:r>
            <a:r>
              <a:rPr lang="en-US" altLang="en-US" sz="1500">
                <a:solidFill>
                  <a:schemeClr val="tx1"/>
                </a:solidFill>
                <a:latin typeface="Arial" panose="020B0604020202020204" pitchFamily="34" charset="0"/>
                <a:cs typeface="Times New Roman" panose="02020603050405020304" pitchFamily="18" charset="0"/>
              </a:rPr>
              <a:t>.  It has antagonistic properties at GABA, adenosine, benzodiazepine and IP</a:t>
            </a:r>
            <a:r>
              <a:rPr lang="en-US" altLang="en-US" sz="1500" baseline="-30000">
                <a:solidFill>
                  <a:schemeClr val="tx1"/>
                </a:solidFill>
                <a:latin typeface="Arial" panose="020B0604020202020204" pitchFamily="34" charset="0"/>
                <a:cs typeface="Times New Roman" panose="02020603050405020304" pitchFamily="18" charset="0"/>
              </a:rPr>
              <a:t>3</a:t>
            </a:r>
            <a:r>
              <a:rPr lang="en-US" altLang="en-US" sz="1500">
                <a:solidFill>
                  <a:schemeClr val="tx1"/>
                </a:solidFill>
                <a:latin typeface="Arial" panose="020B0604020202020204" pitchFamily="34" charset="0"/>
                <a:cs typeface="Times New Roman" panose="02020603050405020304" pitchFamily="18" charset="0"/>
              </a:rPr>
              <a:t> receptors.  Hyperforin, a possible player in </a:t>
            </a:r>
            <a:r>
              <a:rPr lang="en-US" altLang="en-US" sz="1500">
                <a:solidFill>
                  <a:schemeClr val="tx1"/>
                </a:solidFill>
                <a:latin typeface="Arial" panose="020B0604020202020204" pitchFamily="34" charset="0"/>
              </a:rPr>
              <a:t>Saint John’s Wort </a:t>
            </a:r>
            <a:r>
              <a:rPr lang="en-US" altLang="en-US" sz="1500">
                <a:solidFill>
                  <a:schemeClr val="tx1"/>
                </a:solidFill>
                <a:latin typeface="Arial" panose="020B0604020202020204" pitchFamily="34" charset="0"/>
                <a:cs typeface="Times New Roman" panose="02020603050405020304" pitchFamily="18" charset="0"/>
              </a:rPr>
              <a:t>antidepressant actions, modulates serotonin (5-HT) effects via reuptake inhibition and 5-HT3 and 5-HT4 receptor antagonism.  It also inhibits synaptosomal GABA and L-glutamate transport. </a:t>
            </a:r>
            <a:r>
              <a:rPr lang="en-US" altLang="en-US" sz="1500">
                <a:solidFill>
                  <a:schemeClr val="tx1"/>
                </a:solidFill>
                <a:latin typeface="Arial" panose="020B0604020202020204" pitchFamily="34" charset="0"/>
              </a:rPr>
              <a:t>Saint John’s Wort </a:t>
            </a:r>
            <a:r>
              <a:rPr lang="en-US" altLang="en-US" sz="1500">
                <a:solidFill>
                  <a:schemeClr val="tx1"/>
                </a:solidFill>
                <a:latin typeface="Arial" panose="020B0604020202020204" pitchFamily="34" charset="0"/>
                <a:cs typeface="Times New Roman" panose="02020603050405020304" pitchFamily="18" charset="0"/>
              </a:rPr>
              <a:t>extracts inhibit reuptake of 5-HT, norepinephrine and dopamine and can down regulate beta-adrenergic and 5-HT2 receptors.  </a:t>
            </a:r>
            <a:r>
              <a:rPr lang="en-US" altLang="en-US" sz="1500">
                <a:solidFill>
                  <a:schemeClr val="tx1"/>
                </a:solidFill>
                <a:latin typeface="Arial" panose="020B0604020202020204" pitchFamily="34" charset="0"/>
              </a:rPr>
              <a:t>Saint John’s Wort </a:t>
            </a:r>
            <a:r>
              <a:rPr lang="en-US" altLang="en-US" sz="1500">
                <a:solidFill>
                  <a:schemeClr val="tx1"/>
                </a:solidFill>
                <a:latin typeface="Arial" panose="020B0604020202020204" pitchFamily="34" charset="0"/>
                <a:cs typeface="Times New Roman" panose="02020603050405020304" pitchFamily="18" charset="0"/>
              </a:rPr>
              <a:t>and its components have been documented to have a variety of antimicrobial activities (anti-viral and anti-bacterial) and most significantly they (especially hyperforin but not hypericin) have been shown to inhibit cytochrome P450 (CYP3A4) metabolic activity in liver microsomes.  However, </a:t>
            </a:r>
            <a:r>
              <a:rPr lang="en-US" altLang="en-US" sz="1500" i="1">
                <a:solidFill>
                  <a:schemeClr val="tx1"/>
                </a:solidFill>
                <a:latin typeface="Arial" panose="020B0604020202020204" pitchFamily="34" charset="0"/>
                <a:cs typeface="Times New Roman" panose="02020603050405020304" pitchFamily="18" charset="0"/>
              </a:rPr>
              <a:t>in vivo</a:t>
            </a:r>
            <a:r>
              <a:rPr lang="en-US" altLang="en-US" sz="1500">
                <a:solidFill>
                  <a:schemeClr val="tx1"/>
                </a:solidFill>
                <a:latin typeface="Arial" panose="020B0604020202020204" pitchFamily="34" charset="0"/>
                <a:cs typeface="Times New Roman" panose="02020603050405020304" pitchFamily="18" charset="0"/>
              </a:rPr>
              <a:t> hyperforin has been shown fairly conclusively to induce P450 cytochrome (CYP3A4).  Moreover, </a:t>
            </a:r>
            <a:r>
              <a:rPr lang="en-US" altLang="en-US" sz="1500">
                <a:solidFill>
                  <a:schemeClr val="tx1"/>
                </a:solidFill>
                <a:latin typeface="Arial" panose="020B0604020202020204" pitchFamily="34" charset="0"/>
              </a:rPr>
              <a:t>Saint John’s Wort </a:t>
            </a:r>
            <a:r>
              <a:rPr lang="en-US" altLang="en-US" sz="1500">
                <a:solidFill>
                  <a:schemeClr val="tx1"/>
                </a:solidFill>
                <a:latin typeface="Arial" panose="020B0604020202020204" pitchFamily="34" charset="0"/>
                <a:cs typeface="Times New Roman" panose="02020603050405020304" pitchFamily="18" charset="0"/>
              </a:rPr>
              <a:t>may affect P-glycoprotein function.  Together, these characteristics of the plant provide for many significant drug interactions (see below).</a:t>
            </a:r>
          </a:p>
        </p:txBody>
      </p:sp>
      <p:sp>
        <p:nvSpPr>
          <p:cNvPr id="325639" name="Text Box 7">
            <a:extLst>
              <a:ext uri="{FF2B5EF4-FFF2-40B4-BE49-F238E27FC236}">
                <a16:creationId xmlns:a16="http://schemas.microsoft.com/office/drawing/2014/main" id="{9CBA0D3C-E903-1B45-BE86-ED94E4EEF397}"/>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St. John’s Wort </a:t>
            </a:r>
          </a:p>
        </p:txBody>
      </p:sp>
      <p:grpSp>
        <p:nvGrpSpPr>
          <p:cNvPr id="424964" name="Group 27">
            <a:extLst>
              <a:ext uri="{FF2B5EF4-FFF2-40B4-BE49-F238E27FC236}">
                <a16:creationId xmlns:a16="http://schemas.microsoft.com/office/drawing/2014/main" id="{121D5D10-C53C-0655-9DFC-B5B3AB38D056}"/>
              </a:ext>
            </a:extLst>
          </p:cNvPr>
          <p:cNvGrpSpPr>
            <a:grpSpLocks/>
          </p:cNvGrpSpPr>
          <p:nvPr/>
        </p:nvGrpSpPr>
        <p:grpSpPr bwMode="auto">
          <a:xfrm>
            <a:off x="4191000" y="6477000"/>
            <a:ext cx="1524000" cy="228600"/>
            <a:chOff x="2400" y="4080"/>
            <a:chExt cx="960" cy="144"/>
          </a:xfrm>
        </p:grpSpPr>
        <p:grpSp>
          <p:nvGrpSpPr>
            <p:cNvPr id="424966" name="Group 28">
              <a:extLst>
                <a:ext uri="{FF2B5EF4-FFF2-40B4-BE49-F238E27FC236}">
                  <a16:creationId xmlns:a16="http://schemas.microsoft.com/office/drawing/2014/main" id="{8BF6239A-A49B-D6B5-581D-0D244A784C23}"/>
                </a:ext>
              </a:extLst>
            </p:cNvPr>
            <p:cNvGrpSpPr>
              <a:grpSpLocks/>
            </p:cNvGrpSpPr>
            <p:nvPr/>
          </p:nvGrpSpPr>
          <p:grpSpPr bwMode="auto">
            <a:xfrm>
              <a:off x="2400" y="4080"/>
              <a:ext cx="240" cy="144"/>
              <a:chOff x="2928" y="2688"/>
              <a:chExt cx="240" cy="144"/>
            </a:xfrm>
          </p:grpSpPr>
          <p:sp>
            <p:nvSpPr>
              <p:cNvPr id="424973" name="AutoShape 29">
                <a:hlinkClick r:id="" action="ppaction://hlinkshowjump?jump=previousslide" highlightClick="1"/>
                <a:extLst>
                  <a:ext uri="{FF2B5EF4-FFF2-40B4-BE49-F238E27FC236}">
                    <a16:creationId xmlns:a16="http://schemas.microsoft.com/office/drawing/2014/main" id="{1FEB5618-50BF-C310-6D30-71913C748DE6}"/>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5662" name="AutoShape 30">
                <a:hlinkClick r:id="" action="ppaction://hlinkshowjump?jump=previousslide"/>
                <a:extLst>
                  <a:ext uri="{FF2B5EF4-FFF2-40B4-BE49-F238E27FC236}">
                    <a16:creationId xmlns:a16="http://schemas.microsoft.com/office/drawing/2014/main" id="{FD3A4726-9DD3-39DB-360C-6C8A52528071}"/>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4967" name="Group 31">
              <a:extLst>
                <a:ext uri="{FF2B5EF4-FFF2-40B4-BE49-F238E27FC236}">
                  <a16:creationId xmlns:a16="http://schemas.microsoft.com/office/drawing/2014/main" id="{A89E3017-D682-F32C-3262-FB175955D1FB}"/>
                </a:ext>
              </a:extLst>
            </p:cNvPr>
            <p:cNvGrpSpPr>
              <a:grpSpLocks/>
            </p:cNvGrpSpPr>
            <p:nvPr/>
          </p:nvGrpSpPr>
          <p:grpSpPr bwMode="auto">
            <a:xfrm>
              <a:off x="3120" y="4080"/>
              <a:ext cx="240" cy="144"/>
              <a:chOff x="3552" y="2688"/>
              <a:chExt cx="240" cy="144"/>
            </a:xfrm>
          </p:grpSpPr>
          <p:sp>
            <p:nvSpPr>
              <p:cNvPr id="424971" name="AutoShape 32">
                <a:hlinkClick r:id="" action="ppaction://hlinkshowjump?jump=nextslide" highlightClick="1"/>
                <a:extLst>
                  <a:ext uri="{FF2B5EF4-FFF2-40B4-BE49-F238E27FC236}">
                    <a16:creationId xmlns:a16="http://schemas.microsoft.com/office/drawing/2014/main" id="{ED79DF7B-7475-8178-9E4C-C71E65364186}"/>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5665" name="AutoShape 33">
                <a:hlinkClick r:id="" action="ppaction://hlinkshowjump?jump=nextslide"/>
                <a:extLst>
                  <a:ext uri="{FF2B5EF4-FFF2-40B4-BE49-F238E27FC236}">
                    <a16:creationId xmlns:a16="http://schemas.microsoft.com/office/drawing/2014/main" id="{A01735A5-F2F7-DEB5-9B69-663F42E5CB84}"/>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4968" name="Group 34">
              <a:extLst>
                <a:ext uri="{FF2B5EF4-FFF2-40B4-BE49-F238E27FC236}">
                  <a16:creationId xmlns:a16="http://schemas.microsoft.com/office/drawing/2014/main" id="{BED232BD-8634-9A1C-B007-91D59C6BC529}"/>
                </a:ext>
              </a:extLst>
            </p:cNvPr>
            <p:cNvGrpSpPr>
              <a:grpSpLocks/>
            </p:cNvGrpSpPr>
            <p:nvPr/>
          </p:nvGrpSpPr>
          <p:grpSpPr bwMode="auto">
            <a:xfrm>
              <a:off x="2736" y="4080"/>
              <a:ext cx="288" cy="144"/>
              <a:chOff x="2400" y="4032"/>
              <a:chExt cx="240" cy="144"/>
            </a:xfrm>
          </p:grpSpPr>
          <p:sp>
            <p:nvSpPr>
              <p:cNvPr id="325667" name="AutoShape 35">
                <a:hlinkClick r:id="" action="ppaction://hlinkshowjump?jump=lastslideviewed" highlightClick="1"/>
                <a:extLst>
                  <a:ext uri="{FF2B5EF4-FFF2-40B4-BE49-F238E27FC236}">
                    <a16:creationId xmlns:a16="http://schemas.microsoft.com/office/drawing/2014/main" id="{957A8BA7-2886-D706-A5C5-C5EB4F64C61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5668" name="AutoShape 36">
                <a:hlinkClick r:id="" action="ppaction://hlinkshowjump?jump=lastslideviewed"/>
                <a:extLst>
                  <a:ext uri="{FF2B5EF4-FFF2-40B4-BE49-F238E27FC236}">
                    <a16:creationId xmlns:a16="http://schemas.microsoft.com/office/drawing/2014/main" id="{15D058F1-00EA-636A-51DD-F26C3C71E9C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24965" name="Text Box 37">
            <a:extLst>
              <a:ext uri="{FF2B5EF4-FFF2-40B4-BE49-F238E27FC236}">
                <a16:creationId xmlns:a16="http://schemas.microsoft.com/office/drawing/2014/main" id="{D5066E44-9B0B-C1AF-337C-6FCF3F8BB962}"/>
              </a:ext>
            </a:extLst>
          </p:cNvPr>
          <p:cNvSpPr txBox="1">
            <a:spLocks noChangeArrowheads="1"/>
          </p:cNvSpPr>
          <p:nvPr/>
        </p:nvSpPr>
        <p:spPr bwMode="auto">
          <a:xfrm>
            <a:off x="7107238" y="6477000"/>
            <a:ext cx="20367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St. John’s Wort References</a:t>
            </a:r>
            <a:endParaRPr lang="en-US" altLang="en-US" sz="1200"/>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5985" name="Picture 13">
            <a:extLst>
              <a:ext uri="{FF2B5EF4-FFF2-40B4-BE49-F238E27FC236}">
                <a16:creationId xmlns:a16="http://schemas.microsoft.com/office/drawing/2014/main" id="{212797DF-AD27-7874-237C-BF75C8EA8EED}"/>
              </a:ext>
            </a:extLst>
          </p:cNvPr>
          <p:cNvPicPr>
            <a:picLocks noChangeAspect="1" noChangeArrowheads="1"/>
          </p:cNvPicPr>
          <p:nvPr/>
        </p:nvPicPr>
        <p:blipFill>
          <a:blip r:embed="rId2">
            <a:lum bright="44000" contrast="-70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26661" name="Text Box 5">
            <a:extLst>
              <a:ext uri="{FF2B5EF4-FFF2-40B4-BE49-F238E27FC236}">
                <a16:creationId xmlns:a16="http://schemas.microsoft.com/office/drawing/2014/main" id="{AB5F3653-5BFA-9E39-29F8-2314659DDF5D}"/>
              </a:ext>
            </a:extLst>
          </p:cNvPr>
          <p:cNvSpPr txBox="1">
            <a:spLocks noChangeArrowheads="1"/>
          </p:cNvSpPr>
          <p:nvPr/>
        </p:nvSpPr>
        <p:spPr bwMode="auto">
          <a:xfrm>
            <a:off x="2133600" y="304800"/>
            <a:ext cx="7010400" cy="623570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Orally, </a:t>
            </a:r>
            <a:r>
              <a:rPr lang="en-US" altLang="en-US" sz="1500">
                <a:solidFill>
                  <a:schemeClr val="tx1"/>
                </a:solidFill>
                <a:latin typeface="Arial" panose="020B0604020202020204" pitchFamily="34" charset="0"/>
              </a:rPr>
              <a:t>Saint John’s Wort </a:t>
            </a:r>
            <a:r>
              <a:rPr lang="en-US" altLang="en-US" sz="1500">
                <a:solidFill>
                  <a:schemeClr val="tx1"/>
                </a:solidFill>
                <a:latin typeface="Arial" panose="020B0604020202020204" pitchFamily="34" charset="0"/>
                <a:cs typeface="Times New Roman" panose="02020603050405020304" pitchFamily="18" charset="0"/>
              </a:rPr>
              <a:t>is used for mild depression and dysthymic disorders and associated secondary symptoms: fatigue, loss of appetite, insomnia, anxiety, obsessive-compulsive disorder, and a variety of other mood disorders and headaches.  Topically, </a:t>
            </a:r>
            <a:r>
              <a:rPr lang="en-US" altLang="en-US" sz="1500">
                <a:solidFill>
                  <a:schemeClr val="tx1"/>
                </a:solidFill>
                <a:latin typeface="Arial" panose="020B0604020202020204" pitchFamily="34" charset="0"/>
              </a:rPr>
              <a:t>Saint John’s Wort </a:t>
            </a:r>
            <a:r>
              <a:rPr lang="en-US" altLang="en-US" sz="1500">
                <a:solidFill>
                  <a:schemeClr val="tx1"/>
                </a:solidFill>
                <a:latin typeface="Arial" panose="020B0604020202020204" pitchFamily="34" charset="0"/>
                <a:cs typeface="Times New Roman" panose="02020603050405020304" pitchFamily="18" charset="0"/>
              </a:rPr>
              <a:t>preparations are used to treat bruises, muscle pain, first degree burns, hemorrhoids, inflammations and neuralgia.</a:t>
            </a:r>
            <a:r>
              <a:rPr lang="en-US" altLang="en-US">
                <a:solidFill>
                  <a:schemeClr val="tx1"/>
                </a:solidFill>
                <a:latin typeface="Arial" panose="020B0604020202020204" pitchFamily="34" charset="0"/>
                <a:cs typeface="Times New Roman" panose="02020603050405020304" pitchFamily="18" charset="0"/>
              </a:rPr>
              <a:t>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sz="1500">
                <a:solidFill>
                  <a:schemeClr val="tx1"/>
                </a:solidFill>
                <a:latin typeface="Arial" panose="020B0604020202020204" pitchFamily="34" charset="0"/>
              </a:rPr>
              <a:t>Saint John’s Wort </a:t>
            </a:r>
            <a:r>
              <a:rPr lang="en-US" altLang="en-US" sz="1500">
                <a:solidFill>
                  <a:schemeClr val="tx1"/>
                </a:solidFill>
                <a:latin typeface="Arial" panose="020B0604020202020204" pitchFamily="34" charset="0"/>
                <a:cs typeface="Times New Roman" panose="02020603050405020304" pitchFamily="18" charset="0"/>
              </a:rPr>
              <a:t>and concomitant MAO inhibitors, pseudoephedrine, ma huang (ephedrine) and COMT inhibitors, are contraindicated because of a theoretical increase in risk for a hypertensive crisis.  Other significant adverse drug interactions may be precipitated by the concomitant use of </a:t>
            </a:r>
            <a:r>
              <a:rPr lang="en-US" altLang="en-US" sz="1500">
                <a:solidFill>
                  <a:schemeClr val="tx1"/>
                </a:solidFill>
                <a:latin typeface="Arial" panose="020B0604020202020204" pitchFamily="34" charset="0"/>
              </a:rPr>
              <a:t>serotonin reuptake inhibitor drugs</a:t>
            </a:r>
            <a:r>
              <a:rPr lang="en-US" altLang="en-US" sz="1500">
                <a:solidFill>
                  <a:schemeClr val="tx1"/>
                </a:solidFill>
                <a:latin typeface="Arial" panose="020B0604020202020204" pitchFamily="34" charset="0"/>
                <a:cs typeface="Times New Roman" panose="02020603050405020304" pitchFamily="18" charset="0"/>
              </a:rPr>
              <a:t>, tannic acids, photosensitizers (e.g. tetracylcines, sulfonamides, quinolones etc), narcotic analgesics, antidepressants, fenfluramin and other sympathomimetics, reserpine, cyclosporine, indinavir, oral contraceptives, theophylline, digoxin (decrease of serum levels by 25%), nefazadine, warfarin and other drugs metabolized by cytochromes P450 3A4, 2C9, and 2D6 as well as tyramine-containing foods.  Serious toxicities can result from these drug interactions.</a:t>
            </a:r>
          </a:p>
          <a:p>
            <a:pPr eaLnBrk="1" hangingPunct="1">
              <a:defRPr/>
            </a:pPr>
            <a:endPar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sz="1500">
                <a:solidFill>
                  <a:schemeClr val="tx1"/>
                </a:solidFill>
                <a:latin typeface="Arial" panose="020B0604020202020204" pitchFamily="34" charset="0"/>
                <a:cs typeface="Times New Roman" panose="02020603050405020304" pitchFamily="18" charset="0"/>
              </a:rPr>
              <a:t>Active principle content of </a:t>
            </a:r>
            <a:r>
              <a:rPr lang="en-US" altLang="en-US" sz="1500">
                <a:solidFill>
                  <a:schemeClr val="tx1"/>
                </a:solidFill>
                <a:latin typeface="Arial" panose="020B0604020202020204" pitchFamily="34" charset="0"/>
              </a:rPr>
              <a:t>Saint John’s Wort </a:t>
            </a:r>
            <a:r>
              <a:rPr lang="en-US" altLang="en-US" sz="1500">
                <a:solidFill>
                  <a:schemeClr val="tx1"/>
                </a:solidFill>
                <a:latin typeface="Arial" panose="020B0604020202020204" pitchFamily="34" charset="0"/>
                <a:cs typeface="Times New Roman" panose="02020603050405020304" pitchFamily="18" charset="0"/>
              </a:rPr>
              <a:t>may vary significantly and therefore standardized hypericin (0.3%) or hyperforin (5%) preparations are preferred.  A typical oral dose for mild to moderate depression of these standardized capsule or tablets is 300 mg three times daily.</a:t>
            </a:r>
          </a:p>
        </p:txBody>
      </p:sp>
      <p:sp>
        <p:nvSpPr>
          <p:cNvPr id="326663" name="Text Box 7">
            <a:extLst>
              <a:ext uri="{FF2B5EF4-FFF2-40B4-BE49-F238E27FC236}">
                <a16:creationId xmlns:a16="http://schemas.microsoft.com/office/drawing/2014/main" id="{083D60C8-A14A-10DF-EF3B-F1D5EA98D2C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St. John’s Wort </a:t>
            </a:r>
          </a:p>
        </p:txBody>
      </p:sp>
      <p:grpSp>
        <p:nvGrpSpPr>
          <p:cNvPr id="425988" name="Group 26">
            <a:extLst>
              <a:ext uri="{FF2B5EF4-FFF2-40B4-BE49-F238E27FC236}">
                <a16:creationId xmlns:a16="http://schemas.microsoft.com/office/drawing/2014/main" id="{3D370374-055E-6F7E-0EB5-CB09C14E8325}"/>
              </a:ext>
            </a:extLst>
          </p:cNvPr>
          <p:cNvGrpSpPr>
            <a:grpSpLocks/>
          </p:cNvGrpSpPr>
          <p:nvPr/>
        </p:nvGrpSpPr>
        <p:grpSpPr bwMode="auto">
          <a:xfrm>
            <a:off x="4191000" y="6477000"/>
            <a:ext cx="1524000" cy="228600"/>
            <a:chOff x="2400" y="4080"/>
            <a:chExt cx="960" cy="144"/>
          </a:xfrm>
        </p:grpSpPr>
        <p:grpSp>
          <p:nvGrpSpPr>
            <p:cNvPr id="425990" name="Group 27">
              <a:extLst>
                <a:ext uri="{FF2B5EF4-FFF2-40B4-BE49-F238E27FC236}">
                  <a16:creationId xmlns:a16="http://schemas.microsoft.com/office/drawing/2014/main" id="{0A7FFECA-B4A3-2DFA-5EE3-8F153CA54A06}"/>
                </a:ext>
              </a:extLst>
            </p:cNvPr>
            <p:cNvGrpSpPr>
              <a:grpSpLocks/>
            </p:cNvGrpSpPr>
            <p:nvPr/>
          </p:nvGrpSpPr>
          <p:grpSpPr bwMode="auto">
            <a:xfrm>
              <a:off x="2400" y="4080"/>
              <a:ext cx="240" cy="144"/>
              <a:chOff x="2928" y="2688"/>
              <a:chExt cx="240" cy="144"/>
            </a:xfrm>
          </p:grpSpPr>
          <p:sp>
            <p:nvSpPr>
              <p:cNvPr id="425997" name="AutoShape 28">
                <a:hlinkClick r:id="" action="ppaction://hlinkshowjump?jump=previousslide" highlightClick="1"/>
                <a:extLst>
                  <a:ext uri="{FF2B5EF4-FFF2-40B4-BE49-F238E27FC236}">
                    <a16:creationId xmlns:a16="http://schemas.microsoft.com/office/drawing/2014/main" id="{8DEBC0D8-669E-3C85-1986-ABDF07F3B51F}"/>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6685" name="AutoShape 29">
                <a:hlinkClick r:id="" action="ppaction://hlinkshowjump?jump=previousslide"/>
                <a:extLst>
                  <a:ext uri="{FF2B5EF4-FFF2-40B4-BE49-F238E27FC236}">
                    <a16:creationId xmlns:a16="http://schemas.microsoft.com/office/drawing/2014/main" id="{D2537E57-DCC5-8CB9-7A3A-55C90255E6A4}"/>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5991" name="Group 30">
              <a:extLst>
                <a:ext uri="{FF2B5EF4-FFF2-40B4-BE49-F238E27FC236}">
                  <a16:creationId xmlns:a16="http://schemas.microsoft.com/office/drawing/2014/main" id="{C6027243-B1C1-D646-E8CC-9BF59FE8DBB2}"/>
                </a:ext>
              </a:extLst>
            </p:cNvPr>
            <p:cNvGrpSpPr>
              <a:grpSpLocks/>
            </p:cNvGrpSpPr>
            <p:nvPr/>
          </p:nvGrpSpPr>
          <p:grpSpPr bwMode="auto">
            <a:xfrm>
              <a:off x="3120" y="4080"/>
              <a:ext cx="240" cy="144"/>
              <a:chOff x="3552" y="2688"/>
              <a:chExt cx="240" cy="144"/>
            </a:xfrm>
          </p:grpSpPr>
          <p:sp>
            <p:nvSpPr>
              <p:cNvPr id="425995" name="AutoShape 31">
                <a:hlinkClick r:id="" action="ppaction://hlinkshowjump?jump=nextslide" highlightClick="1"/>
                <a:extLst>
                  <a:ext uri="{FF2B5EF4-FFF2-40B4-BE49-F238E27FC236}">
                    <a16:creationId xmlns:a16="http://schemas.microsoft.com/office/drawing/2014/main" id="{72777131-C905-6F4B-0727-514B2E156CE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6688" name="AutoShape 32">
                <a:hlinkClick r:id="rId3" action="ppaction://hlinksldjump"/>
                <a:extLst>
                  <a:ext uri="{FF2B5EF4-FFF2-40B4-BE49-F238E27FC236}">
                    <a16:creationId xmlns:a16="http://schemas.microsoft.com/office/drawing/2014/main" id="{01BD3CD8-7183-6FBD-8792-957547E13BCB}"/>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5992" name="Group 33">
              <a:extLst>
                <a:ext uri="{FF2B5EF4-FFF2-40B4-BE49-F238E27FC236}">
                  <a16:creationId xmlns:a16="http://schemas.microsoft.com/office/drawing/2014/main" id="{6BBF3EF6-1E2B-9D92-B097-BCCB47FBD504}"/>
                </a:ext>
              </a:extLst>
            </p:cNvPr>
            <p:cNvGrpSpPr>
              <a:grpSpLocks/>
            </p:cNvGrpSpPr>
            <p:nvPr/>
          </p:nvGrpSpPr>
          <p:grpSpPr bwMode="auto">
            <a:xfrm>
              <a:off x="2736" y="4080"/>
              <a:ext cx="288" cy="144"/>
              <a:chOff x="2400" y="4032"/>
              <a:chExt cx="240" cy="144"/>
            </a:xfrm>
          </p:grpSpPr>
          <p:sp>
            <p:nvSpPr>
              <p:cNvPr id="326690" name="AutoShape 34">
                <a:hlinkClick r:id="" action="ppaction://hlinkshowjump?jump=lastslideviewed" highlightClick="1"/>
                <a:extLst>
                  <a:ext uri="{FF2B5EF4-FFF2-40B4-BE49-F238E27FC236}">
                    <a16:creationId xmlns:a16="http://schemas.microsoft.com/office/drawing/2014/main" id="{F6A9F7F2-34BA-6BBD-B9FE-A7646FBA390A}"/>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6691" name="AutoShape 35">
                <a:hlinkClick r:id="" action="ppaction://hlinkshowjump?jump=lastslideviewed"/>
                <a:extLst>
                  <a:ext uri="{FF2B5EF4-FFF2-40B4-BE49-F238E27FC236}">
                    <a16:creationId xmlns:a16="http://schemas.microsoft.com/office/drawing/2014/main" id="{2B8AE743-7290-5EF6-8D59-A614EB8D74E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25989" name="Text Box 36">
            <a:extLst>
              <a:ext uri="{FF2B5EF4-FFF2-40B4-BE49-F238E27FC236}">
                <a16:creationId xmlns:a16="http://schemas.microsoft.com/office/drawing/2014/main" id="{64486689-76DD-B35E-787D-CDB81AD70FB0}"/>
              </a:ext>
            </a:extLst>
          </p:cNvPr>
          <p:cNvSpPr txBox="1">
            <a:spLocks noChangeArrowheads="1"/>
          </p:cNvSpPr>
          <p:nvPr/>
        </p:nvSpPr>
        <p:spPr bwMode="auto">
          <a:xfrm>
            <a:off x="7107238" y="6477000"/>
            <a:ext cx="20367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St. John’s Wort References</a:t>
            </a:r>
            <a:endParaRPr lang="en-US" altLang="en-US" sz="1200"/>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a:extLst>
              <a:ext uri="{FF2B5EF4-FFF2-40B4-BE49-F238E27FC236}">
                <a16:creationId xmlns:a16="http://schemas.microsoft.com/office/drawing/2014/main" id="{0D62296C-171D-927D-FC28-5D50316490BC}"/>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27010" name="Picture 24">
            <a:extLst>
              <a:ext uri="{FF2B5EF4-FFF2-40B4-BE49-F238E27FC236}">
                <a16:creationId xmlns:a16="http://schemas.microsoft.com/office/drawing/2014/main" id="{D275A587-59F7-80AC-3B7F-AFB66DE5A2C0}"/>
              </a:ext>
            </a:extLst>
          </p:cNvPr>
          <p:cNvPicPr>
            <a:picLocks noChangeAspect="1" noChangeArrowheads="1"/>
          </p:cNvPicPr>
          <p:nvPr/>
        </p:nvPicPr>
        <p:blipFill>
          <a:blip r:embed="rId2">
            <a:lum bright="44000" contrast="-70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27011" name="Picture 6">
            <a:extLst>
              <a:ext uri="{FF2B5EF4-FFF2-40B4-BE49-F238E27FC236}">
                <a16:creationId xmlns:a16="http://schemas.microsoft.com/office/drawing/2014/main" id="{0C0A59D0-CD32-AE58-7C18-E882F585EA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838200"/>
            <a:ext cx="19812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7012" name="Picture 8">
            <a:extLst>
              <a:ext uri="{FF2B5EF4-FFF2-40B4-BE49-F238E27FC236}">
                <a16:creationId xmlns:a16="http://schemas.microsoft.com/office/drawing/2014/main" id="{215309D3-F0BC-588B-3D2F-902E021948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971800"/>
            <a:ext cx="3098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7013" name="Picture 10">
            <a:extLst>
              <a:ext uri="{FF2B5EF4-FFF2-40B4-BE49-F238E27FC236}">
                <a16:creationId xmlns:a16="http://schemas.microsoft.com/office/drawing/2014/main" id="{F3571B17-035E-822D-6921-3F412C5F43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828800"/>
            <a:ext cx="3021013"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7014" name="Picture 13">
            <a:extLst>
              <a:ext uri="{FF2B5EF4-FFF2-40B4-BE49-F238E27FC236}">
                <a16:creationId xmlns:a16="http://schemas.microsoft.com/office/drawing/2014/main" id="{44603708-53B4-C1ED-0E3B-0AA8EE256E2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609600"/>
            <a:ext cx="216852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2399" name="Text Box 15">
            <a:extLst>
              <a:ext uri="{FF2B5EF4-FFF2-40B4-BE49-F238E27FC236}">
                <a16:creationId xmlns:a16="http://schemas.microsoft.com/office/drawing/2014/main" id="{98F28593-C50C-891E-F826-1DA513FA2CB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St. John’s Wort </a:t>
            </a:r>
          </a:p>
        </p:txBody>
      </p:sp>
      <p:grpSp>
        <p:nvGrpSpPr>
          <p:cNvPr id="427016" name="Group 29">
            <a:extLst>
              <a:ext uri="{FF2B5EF4-FFF2-40B4-BE49-F238E27FC236}">
                <a16:creationId xmlns:a16="http://schemas.microsoft.com/office/drawing/2014/main" id="{EB63537F-4AD5-CEE5-34BA-EB59E51CDD5B}"/>
              </a:ext>
            </a:extLst>
          </p:cNvPr>
          <p:cNvGrpSpPr>
            <a:grpSpLocks/>
          </p:cNvGrpSpPr>
          <p:nvPr/>
        </p:nvGrpSpPr>
        <p:grpSpPr bwMode="auto">
          <a:xfrm>
            <a:off x="4343400" y="6477000"/>
            <a:ext cx="457200" cy="228600"/>
            <a:chOff x="2400" y="4032"/>
            <a:chExt cx="240" cy="144"/>
          </a:xfrm>
        </p:grpSpPr>
        <p:sp>
          <p:nvSpPr>
            <p:cNvPr id="272414" name="AutoShape 30">
              <a:hlinkClick r:id="" action="ppaction://hlinkshowjump?jump=lastslideviewed" highlightClick="1"/>
              <a:extLst>
                <a:ext uri="{FF2B5EF4-FFF2-40B4-BE49-F238E27FC236}">
                  <a16:creationId xmlns:a16="http://schemas.microsoft.com/office/drawing/2014/main" id="{69179C50-D836-AF04-C03A-D3D3502E7C94}"/>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72415" name="AutoShape 31">
              <a:hlinkClick r:id="" action="ppaction://hlinkshowjump?jump=lastslideviewed"/>
              <a:extLst>
                <a:ext uri="{FF2B5EF4-FFF2-40B4-BE49-F238E27FC236}">
                  <a16:creationId xmlns:a16="http://schemas.microsoft.com/office/drawing/2014/main" id="{976FCC0B-40AB-FC1F-9376-029F95621C77}"/>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7017" name="Group 32">
            <a:extLst>
              <a:ext uri="{FF2B5EF4-FFF2-40B4-BE49-F238E27FC236}">
                <a16:creationId xmlns:a16="http://schemas.microsoft.com/office/drawing/2014/main" id="{9C25A205-E82D-3164-29BE-12853ECBF7EB}"/>
              </a:ext>
            </a:extLst>
          </p:cNvPr>
          <p:cNvGrpSpPr>
            <a:grpSpLocks/>
          </p:cNvGrpSpPr>
          <p:nvPr/>
        </p:nvGrpSpPr>
        <p:grpSpPr bwMode="auto">
          <a:xfrm>
            <a:off x="-76200" y="0"/>
            <a:ext cx="2362200" cy="641350"/>
            <a:chOff x="96" y="76"/>
            <a:chExt cx="1488" cy="404"/>
          </a:xfrm>
        </p:grpSpPr>
        <p:sp>
          <p:nvSpPr>
            <p:cNvPr id="427018" name="Text Box 33">
              <a:extLst>
                <a:ext uri="{FF2B5EF4-FFF2-40B4-BE49-F238E27FC236}">
                  <a16:creationId xmlns:a16="http://schemas.microsoft.com/office/drawing/2014/main" id="{84B7B6D1-0AAC-1AB1-C36D-C8ED25D77EA6}"/>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72418" name="Text Box 34">
              <a:extLst>
                <a:ext uri="{FF2B5EF4-FFF2-40B4-BE49-F238E27FC236}">
                  <a16:creationId xmlns:a16="http://schemas.microsoft.com/office/drawing/2014/main" id="{D64DC79D-94DE-4493-5630-468DA9C4B416}"/>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a:extLst>
              <a:ext uri="{FF2B5EF4-FFF2-40B4-BE49-F238E27FC236}">
                <a16:creationId xmlns:a16="http://schemas.microsoft.com/office/drawing/2014/main" id="{497F7CBB-97B9-5560-033E-8141081B2E6B}"/>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28034" name="Picture 20">
            <a:extLst>
              <a:ext uri="{FF2B5EF4-FFF2-40B4-BE49-F238E27FC236}">
                <a16:creationId xmlns:a16="http://schemas.microsoft.com/office/drawing/2014/main" id="{4F3438F5-E757-C46E-E953-259D9419D00B}"/>
              </a:ext>
            </a:extLst>
          </p:cNvPr>
          <p:cNvPicPr>
            <a:picLocks noChangeAspect="1" noChangeArrowheads="1"/>
          </p:cNvPicPr>
          <p:nvPr/>
        </p:nvPicPr>
        <p:blipFill>
          <a:blip r:embed="rId2">
            <a:lum bright="44000" contrast="-70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28035" name="Picture 5">
            <a:extLst>
              <a:ext uri="{FF2B5EF4-FFF2-40B4-BE49-F238E27FC236}">
                <a16:creationId xmlns:a16="http://schemas.microsoft.com/office/drawing/2014/main" id="{3D81D0D8-A7A6-3D31-F74E-E71A48F8F3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571625"/>
            <a:ext cx="3124200" cy="23145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8036" name="Text Box 7">
            <a:extLst>
              <a:ext uri="{FF2B5EF4-FFF2-40B4-BE49-F238E27FC236}">
                <a16:creationId xmlns:a16="http://schemas.microsoft.com/office/drawing/2014/main" id="{BD0821E6-7C24-B3E3-082E-C59B56073C29}"/>
              </a:ext>
            </a:extLst>
          </p:cNvPr>
          <p:cNvSpPr txBox="1">
            <a:spLocks noChangeArrowheads="1"/>
          </p:cNvSpPr>
          <p:nvPr/>
        </p:nvSpPr>
        <p:spPr bwMode="auto">
          <a:xfrm>
            <a:off x="228600" y="762000"/>
            <a:ext cx="4572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Hypericin</a:t>
            </a:r>
          </a:p>
        </p:txBody>
      </p:sp>
      <p:pic>
        <p:nvPicPr>
          <p:cNvPr id="428037" name="Picture 8">
            <a:extLst>
              <a:ext uri="{FF2B5EF4-FFF2-40B4-BE49-F238E27FC236}">
                <a16:creationId xmlns:a16="http://schemas.microsoft.com/office/drawing/2014/main" id="{31BFC857-0383-D4D9-4A28-A1B5112752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589088"/>
            <a:ext cx="3124200" cy="2373312"/>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8038" name="Text Box 9">
            <a:extLst>
              <a:ext uri="{FF2B5EF4-FFF2-40B4-BE49-F238E27FC236}">
                <a16:creationId xmlns:a16="http://schemas.microsoft.com/office/drawing/2014/main" id="{0666F9A5-005E-CBE2-C7EB-3E2F1C40AF61}"/>
              </a:ext>
            </a:extLst>
          </p:cNvPr>
          <p:cNvSpPr txBox="1">
            <a:spLocks noChangeArrowheads="1"/>
          </p:cNvSpPr>
          <p:nvPr/>
        </p:nvSpPr>
        <p:spPr bwMode="auto">
          <a:xfrm>
            <a:off x="4648200" y="776288"/>
            <a:ext cx="4495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Pseudohypericin</a:t>
            </a:r>
          </a:p>
        </p:txBody>
      </p:sp>
      <p:sp>
        <p:nvSpPr>
          <p:cNvPr id="273419" name="Text Box 11">
            <a:extLst>
              <a:ext uri="{FF2B5EF4-FFF2-40B4-BE49-F238E27FC236}">
                <a16:creationId xmlns:a16="http://schemas.microsoft.com/office/drawing/2014/main" id="{180E99E2-78DD-D269-43F3-D43BE3AF169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St. John’s Wort </a:t>
            </a:r>
          </a:p>
        </p:txBody>
      </p:sp>
      <p:graphicFrame>
        <p:nvGraphicFramePr>
          <p:cNvPr id="428040" name="Object 25">
            <a:extLst>
              <a:ext uri="{FF2B5EF4-FFF2-40B4-BE49-F238E27FC236}">
                <a16:creationId xmlns:a16="http://schemas.microsoft.com/office/drawing/2014/main" id="{15E3B1C3-048B-D0CD-F198-F7C13C0CAF67}"/>
              </a:ext>
            </a:extLst>
          </p:cNvPr>
          <p:cNvGraphicFramePr>
            <a:graphicFrameLocks noChangeAspect="1"/>
          </p:cNvGraphicFramePr>
          <p:nvPr/>
        </p:nvGraphicFramePr>
        <p:xfrm>
          <a:off x="4419600" y="4597400"/>
          <a:ext cx="2133600" cy="1574800"/>
        </p:xfrm>
        <a:graphic>
          <a:graphicData uri="http://schemas.openxmlformats.org/presentationml/2006/ole">
            <mc:AlternateContent xmlns:mc="http://schemas.openxmlformats.org/markup-compatibility/2006">
              <mc:Choice xmlns:v="urn:schemas-microsoft-com:vml" Requires="v">
                <p:oleObj name="Photo Editor Photo" r:id="rId5" imgW="2228850" imgH="1644650" progId="MSPhotoEd.3">
                  <p:embed/>
                </p:oleObj>
              </mc:Choice>
              <mc:Fallback>
                <p:oleObj name="Photo Editor Photo" r:id="rId5" imgW="2228850" imgH="1644650" progId="MSPhotoEd.3">
                  <p:embed/>
                  <p:pic>
                    <p:nvPicPr>
                      <p:cNvPr id="0" name="Object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600" y="4597400"/>
                        <a:ext cx="2133600" cy="157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28041" name="Text Box 26">
            <a:extLst>
              <a:ext uri="{FF2B5EF4-FFF2-40B4-BE49-F238E27FC236}">
                <a16:creationId xmlns:a16="http://schemas.microsoft.com/office/drawing/2014/main" id="{6F0741A7-9170-E793-69E8-9F440865B667}"/>
              </a:ext>
            </a:extLst>
          </p:cNvPr>
          <p:cNvSpPr txBox="1">
            <a:spLocks noChangeArrowheads="1"/>
          </p:cNvSpPr>
          <p:nvPr/>
        </p:nvSpPr>
        <p:spPr bwMode="auto">
          <a:xfrm>
            <a:off x="2133600" y="5119688"/>
            <a:ext cx="198437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800" b="1"/>
              <a:t>Hyperforin</a:t>
            </a:r>
          </a:p>
        </p:txBody>
      </p:sp>
      <p:sp>
        <p:nvSpPr>
          <p:cNvPr id="273435" name="Rectangle 27">
            <a:extLst>
              <a:ext uri="{FF2B5EF4-FFF2-40B4-BE49-F238E27FC236}">
                <a16:creationId xmlns:a16="http://schemas.microsoft.com/office/drawing/2014/main" id="{C50EE29C-067E-8C1C-A29E-E0D901521CDB}"/>
              </a:ext>
            </a:extLst>
          </p:cNvPr>
          <p:cNvSpPr>
            <a:spLocks noChangeArrowheads="1"/>
          </p:cNvSpPr>
          <p:nvPr/>
        </p:nvSpPr>
        <p:spPr bwMode="auto">
          <a:xfrm>
            <a:off x="5105400" y="5943600"/>
            <a:ext cx="838200" cy="3048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nvGrpSpPr>
          <p:cNvPr id="428043" name="Group 28">
            <a:extLst>
              <a:ext uri="{FF2B5EF4-FFF2-40B4-BE49-F238E27FC236}">
                <a16:creationId xmlns:a16="http://schemas.microsoft.com/office/drawing/2014/main" id="{229B8A78-366A-2925-7CC3-1BB01BB9417F}"/>
              </a:ext>
            </a:extLst>
          </p:cNvPr>
          <p:cNvGrpSpPr>
            <a:grpSpLocks/>
          </p:cNvGrpSpPr>
          <p:nvPr/>
        </p:nvGrpSpPr>
        <p:grpSpPr bwMode="auto">
          <a:xfrm>
            <a:off x="4343400" y="6477000"/>
            <a:ext cx="457200" cy="228600"/>
            <a:chOff x="2400" y="4032"/>
            <a:chExt cx="240" cy="144"/>
          </a:xfrm>
        </p:grpSpPr>
        <p:sp>
          <p:nvSpPr>
            <p:cNvPr id="273437" name="AutoShape 29">
              <a:hlinkClick r:id="" action="ppaction://hlinkshowjump?jump=lastslideviewed" highlightClick="1"/>
              <a:extLst>
                <a:ext uri="{FF2B5EF4-FFF2-40B4-BE49-F238E27FC236}">
                  <a16:creationId xmlns:a16="http://schemas.microsoft.com/office/drawing/2014/main" id="{A6E85279-5096-3F13-2CA6-68EFDAB1B159}"/>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73438" name="AutoShape 30">
              <a:hlinkClick r:id="" action="ppaction://hlinkshowjump?jump=lastslideviewed"/>
              <a:extLst>
                <a:ext uri="{FF2B5EF4-FFF2-40B4-BE49-F238E27FC236}">
                  <a16:creationId xmlns:a16="http://schemas.microsoft.com/office/drawing/2014/main" id="{B8BF7C39-F05E-ADA9-2CB0-2B700588B9F6}"/>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8044" name="Group 31">
            <a:extLst>
              <a:ext uri="{FF2B5EF4-FFF2-40B4-BE49-F238E27FC236}">
                <a16:creationId xmlns:a16="http://schemas.microsoft.com/office/drawing/2014/main" id="{9ACAEBD9-C58B-8279-4F2C-0F16A001F77C}"/>
              </a:ext>
            </a:extLst>
          </p:cNvPr>
          <p:cNvGrpSpPr>
            <a:grpSpLocks/>
          </p:cNvGrpSpPr>
          <p:nvPr/>
        </p:nvGrpSpPr>
        <p:grpSpPr bwMode="auto">
          <a:xfrm>
            <a:off x="-76200" y="0"/>
            <a:ext cx="2362200" cy="641350"/>
            <a:chOff x="96" y="76"/>
            <a:chExt cx="1488" cy="404"/>
          </a:xfrm>
        </p:grpSpPr>
        <p:sp>
          <p:nvSpPr>
            <p:cNvPr id="428045" name="Text Box 32">
              <a:extLst>
                <a:ext uri="{FF2B5EF4-FFF2-40B4-BE49-F238E27FC236}">
                  <a16:creationId xmlns:a16="http://schemas.microsoft.com/office/drawing/2014/main" id="{EED5D807-3019-87AA-7D40-D4E7135115D6}"/>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73441" name="Text Box 33">
              <a:extLst>
                <a:ext uri="{FF2B5EF4-FFF2-40B4-BE49-F238E27FC236}">
                  <a16:creationId xmlns:a16="http://schemas.microsoft.com/office/drawing/2014/main" id="{206E439F-A9CD-D165-48B8-E11AEB037406}"/>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a:extLst>
              <a:ext uri="{FF2B5EF4-FFF2-40B4-BE49-F238E27FC236}">
                <a16:creationId xmlns:a16="http://schemas.microsoft.com/office/drawing/2014/main" id="{305F20AD-70CC-32FC-9B6F-9AFB18E27A76}"/>
              </a:ext>
            </a:extLst>
          </p:cNvPr>
          <p:cNvSpPr>
            <a:spLocks noChangeArrowheads="1"/>
          </p:cNvSpPr>
          <p:nvPr/>
        </p:nvSpPr>
        <p:spPr bwMode="auto">
          <a:xfrm>
            <a:off x="0" y="0"/>
            <a:ext cx="27432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29058" name="Picture 16">
            <a:extLst>
              <a:ext uri="{FF2B5EF4-FFF2-40B4-BE49-F238E27FC236}">
                <a16:creationId xmlns:a16="http://schemas.microsoft.com/office/drawing/2014/main" id="{74818805-F7FD-D47D-E92E-B3016F53D893}"/>
              </a:ext>
            </a:extLst>
          </p:cNvPr>
          <p:cNvPicPr>
            <a:picLocks noChangeAspect="1" noChangeArrowheads="1"/>
          </p:cNvPicPr>
          <p:nvPr/>
        </p:nvPicPr>
        <p:blipFill>
          <a:blip r:embed="rId2">
            <a:lum bright="44000" contrast="-70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9059" name="Rectangle 5">
            <a:extLst>
              <a:ext uri="{FF2B5EF4-FFF2-40B4-BE49-F238E27FC236}">
                <a16:creationId xmlns:a16="http://schemas.microsoft.com/office/drawing/2014/main" id="{D0E4418C-5A16-C860-8415-C00D2DF0EE33}"/>
              </a:ext>
            </a:extLst>
          </p:cNvPr>
          <p:cNvSpPr>
            <a:spLocks noChangeArrowheads="1"/>
          </p:cNvSpPr>
          <p:nvPr/>
        </p:nvSpPr>
        <p:spPr bwMode="auto">
          <a:xfrm>
            <a:off x="457200" y="1260475"/>
            <a:ext cx="8305800" cy="483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1900">
                <a:solidFill>
                  <a:srgbClr val="000000"/>
                </a:solidFill>
                <a:cs typeface="Times New Roman" panose="02020603050405020304" pitchFamily="18" charset="0"/>
              </a:rPr>
              <a:t>Andreas JJ, et al.  Pharmacokinetic interaction of digoxin with an herbal extract from St. John's wort.  Clin Pharmacol Therap 1999; 66:338-345.</a:t>
            </a:r>
          </a:p>
          <a:p>
            <a:pPr>
              <a:lnSpc>
                <a:spcPct val="50000"/>
              </a:lnSpc>
              <a:spcBef>
                <a:spcPct val="0"/>
              </a:spcBef>
              <a:spcAft>
                <a:spcPts val="500"/>
              </a:spcAft>
              <a:buFontTx/>
              <a:buNone/>
            </a:pPr>
            <a:endParaRPr lang="en-US" altLang="en-US" sz="1900">
              <a:solidFill>
                <a:srgbClr val="000000"/>
              </a:solidFill>
              <a:cs typeface="Times New Roman" panose="02020603050405020304" pitchFamily="18" charset="0"/>
            </a:endParaRPr>
          </a:p>
          <a:p>
            <a:pPr>
              <a:spcBef>
                <a:spcPct val="0"/>
              </a:spcBef>
              <a:spcAft>
                <a:spcPts val="500"/>
              </a:spcAft>
              <a:buFontTx/>
              <a:buNone/>
            </a:pPr>
            <a:r>
              <a:rPr lang="en-US" altLang="en-US" sz="1900">
                <a:solidFill>
                  <a:srgbClr val="000000"/>
                </a:solidFill>
                <a:cs typeface="Times New Roman" panose="02020603050405020304" pitchFamily="18" charset="0"/>
              </a:rPr>
              <a:t>Effect of </a:t>
            </a:r>
            <a:r>
              <a:rPr lang="en-US" altLang="en-US" sz="1900" i="1">
                <a:solidFill>
                  <a:srgbClr val="000000"/>
                </a:solidFill>
                <a:cs typeface="Times New Roman" panose="02020603050405020304" pitchFamily="18" charset="0"/>
              </a:rPr>
              <a:t>Hypericum perforatum</a:t>
            </a:r>
            <a:r>
              <a:rPr lang="en-US" altLang="en-US" sz="1900">
                <a:solidFill>
                  <a:srgbClr val="000000"/>
                </a:solidFill>
                <a:cs typeface="Times New Roman" panose="02020603050405020304" pitchFamily="18" charset="0"/>
              </a:rPr>
              <a:t> (St. John’s wort) in major depressive disorder: a randomized controlled trial.  JAMA 2002; 287: 1853-1854.</a:t>
            </a:r>
          </a:p>
          <a:p>
            <a:pPr>
              <a:lnSpc>
                <a:spcPct val="50000"/>
              </a:lnSpc>
              <a:spcBef>
                <a:spcPct val="0"/>
              </a:spcBef>
              <a:spcAft>
                <a:spcPts val="500"/>
              </a:spcAft>
              <a:buFontTx/>
              <a:buNone/>
            </a:pPr>
            <a:endParaRPr lang="en-US" altLang="en-US" sz="1900">
              <a:solidFill>
                <a:srgbClr val="000000"/>
              </a:solidFill>
              <a:cs typeface="Times New Roman" panose="02020603050405020304" pitchFamily="18" charset="0"/>
            </a:endParaRPr>
          </a:p>
          <a:p>
            <a:pPr>
              <a:spcBef>
                <a:spcPts val="500"/>
              </a:spcBef>
              <a:spcAft>
                <a:spcPts val="500"/>
              </a:spcAft>
              <a:buFontTx/>
              <a:buNone/>
            </a:pPr>
            <a:r>
              <a:rPr lang="en-US" altLang="en-US" sz="1900">
                <a:solidFill>
                  <a:srgbClr val="000000"/>
                </a:solidFill>
                <a:cs typeface="Times New Roman" panose="02020603050405020304" pitchFamily="18" charset="0"/>
              </a:rPr>
              <a:t>Moore LB, et al.  St. John’s wort induces hepatic drug metabolism through activation of the pregnane X receptor.  PNAS 2000; 97: 7500-7502.</a:t>
            </a:r>
          </a:p>
          <a:p>
            <a:pPr>
              <a:lnSpc>
                <a:spcPct val="50000"/>
              </a:lnSpc>
              <a:spcBef>
                <a:spcPct val="0"/>
              </a:spcBef>
              <a:spcAft>
                <a:spcPts val="500"/>
              </a:spcAft>
              <a:buFontTx/>
              <a:buNone/>
            </a:pPr>
            <a:endParaRPr lang="en-US" altLang="en-US" sz="1900">
              <a:solidFill>
                <a:srgbClr val="000000"/>
              </a:solidFill>
              <a:cs typeface="Times New Roman" panose="02020603050405020304" pitchFamily="18" charset="0"/>
            </a:endParaRPr>
          </a:p>
          <a:p>
            <a:pPr>
              <a:spcBef>
                <a:spcPts val="500"/>
              </a:spcBef>
              <a:spcAft>
                <a:spcPts val="500"/>
              </a:spcAft>
              <a:buFontTx/>
              <a:buNone/>
            </a:pPr>
            <a:r>
              <a:rPr lang="en-US" altLang="en-US" sz="1900">
                <a:solidFill>
                  <a:srgbClr val="000000"/>
                </a:solidFill>
                <a:cs typeface="Times New Roman" panose="02020603050405020304" pitchFamily="18" charset="0"/>
              </a:rPr>
              <a:t>NCCAM.  Questions &amp; Answers: A trial of St. John’s wort (</a:t>
            </a:r>
            <a:r>
              <a:rPr lang="en-US" altLang="en-US" sz="1900" i="1">
                <a:solidFill>
                  <a:srgbClr val="000000"/>
                </a:solidFill>
                <a:cs typeface="Times New Roman" panose="02020603050405020304" pitchFamily="18" charset="0"/>
              </a:rPr>
              <a:t>Hypericum perforatum</a:t>
            </a:r>
            <a:r>
              <a:rPr lang="en-US" altLang="en-US" sz="1900">
                <a:solidFill>
                  <a:srgbClr val="000000"/>
                </a:solidFill>
                <a:cs typeface="Times New Roman" panose="02020603050405020304" pitchFamily="18" charset="0"/>
              </a:rPr>
              <a:t>) for the treatment of major depression.  </a:t>
            </a:r>
            <a:r>
              <a:rPr lang="en-US" altLang="en-US" sz="1900">
                <a:solidFill>
                  <a:srgbClr val="000000"/>
                </a:solidFill>
                <a:cs typeface="Times New Roman" panose="02020603050405020304" pitchFamily="18" charset="0"/>
                <a:hlinkClick r:id="rId3"/>
              </a:rPr>
              <a:t>http://nccam.nih.gov/news/2002/stjohnswort/q-and-a.htm</a:t>
            </a:r>
            <a:r>
              <a:rPr lang="en-US" altLang="en-US" sz="1900">
                <a:solidFill>
                  <a:srgbClr val="000000"/>
                </a:solidFill>
                <a:cs typeface="Times New Roman" panose="02020603050405020304" pitchFamily="18" charset="0"/>
              </a:rPr>
              <a:t>.  July 16, 2002.</a:t>
            </a:r>
          </a:p>
          <a:p>
            <a:pPr>
              <a:lnSpc>
                <a:spcPct val="50000"/>
              </a:lnSpc>
              <a:spcBef>
                <a:spcPct val="0"/>
              </a:spcBef>
              <a:spcAft>
                <a:spcPts val="500"/>
              </a:spcAft>
              <a:buFontTx/>
              <a:buNone/>
            </a:pPr>
            <a:endParaRPr lang="en-US" altLang="en-US" sz="1900">
              <a:solidFill>
                <a:srgbClr val="000000"/>
              </a:solidFill>
              <a:cs typeface="Times New Roman" panose="02020603050405020304" pitchFamily="18" charset="0"/>
            </a:endParaRPr>
          </a:p>
          <a:p>
            <a:pPr>
              <a:spcBef>
                <a:spcPts val="500"/>
              </a:spcBef>
              <a:spcAft>
                <a:spcPts val="500"/>
              </a:spcAft>
              <a:buFontTx/>
              <a:buNone/>
            </a:pPr>
            <a:r>
              <a:rPr lang="en-US" altLang="en-US" sz="1900">
                <a:solidFill>
                  <a:srgbClr val="000000"/>
                </a:solidFill>
                <a:cs typeface="Times New Roman" panose="02020603050405020304" pitchFamily="18" charset="0"/>
              </a:rPr>
              <a:t>Schempp CM, et al.  Antibacterial activity of hyperforin from St. John's wort against multiresistant </a:t>
            </a:r>
            <a:r>
              <a:rPr lang="en-US" altLang="en-US" sz="1900" i="1">
                <a:solidFill>
                  <a:srgbClr val="000000"/>
                </a:solidFill>
                <a:cs typeface="Times New Roman" panose="02020603050405020304" pitchFamily="18" charset="0"/>
              </a:rPr>
              <a:t>Staphylococcus aureaus</a:t>
            </a:r>
            <a:r>
              <a:rPr lang="en-US" altLang="en-US" sz="1900">
                <a:solidFill>
                  <a:srgbClr val="000000"/>
                </a:solidFill>
                <a:cs typeface="Times New Roman" panose="02020603050405020304" pitchFamily="18" charset="0"/>
              </a:rPr>
              <a:t> and gram-positive bacteria.  Lancet 1999; 353: 2129.</a:t>
            </a:r>
          </a:p>
        </p:txBody>
      </p:sp>
      <p:sp>
        <p:nvSpPr>
          <p:cNvPr id="274439" name="Text Box 7">
            <a:extLst>
              <a:ext uri="{FF2B5EF4-FFF2-40B4-BE49-F238E27FC236}">
                <a16:creationId xmlns:a16="http://schemas.microsoft.com/office/drawing/2014/main" id="{EB2A6E20-B901-C43D-C61A-986254356C9C}"/>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St. John’s Wort </a:t>
            </a:r>
          </a:p>
        </p:txBody>
      </p:sp>
      <p:sp>
        <p:nvSpPr>
          <p:cNvPr id="429061" name="Rectangle 17">
            <a:extLst>
              <a:ext uri="{FF2B5EF4-FFF2-40B4-BE49-F238E27FC236}">
                <a16:creationId xmlns:a16="http://schemas.microsoft.com/office/drawing/2014/main" id="{86510458-AB67-6C02-FB08-3018309A78B1}"/>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St. John’s Wort References</a:t>
            </a:r>
            <a:endParaRPr lang="en-US" altLang="en-US" sz="1600"/>
          </a:p>
        </p:txBody>
      </p:sp>
      <p:grpSp>
        <p:nvGrpSpPr>
          <p:cNvPr id="429062" name="Group 21">
            <a:extLst>
              <a:ext uri="{FF2B5EF4-FFF2-40B4-BE49-F238E27FC236}">
                <a16:creationId xmlns:a16="http://schemas.microsoft.com/office/drawing/2014/main" id="{A4F881D7-E6C1-0D92-B939-F47DB8CEEBD0}"/>
              </a:ext>
            </a:extLst>
          </p:cNvPr>
          <p:cNvGrpSpPr>
            <a:grpSpLocks/>
          </p:cNvGrpSpPr>
          <p:nvPr/>
        </p:nvGrpSpPr>
        <p:grpSpPr bwMode="auto">
          <a:xfrm>
            <a:off x="4343400" y="6477000"/>
            <a:ext cx="457200" cy="228600"/>
            <a:chOff x="2400" y="4032"/>
            <a:chExt cx="240" cy="144"/>
          </a:xfrm>
        </p:grpSpPr>
        <p:sp>
          <p:nvSpPr>
            <p:cNvPr id="274454" name="AutoShape 22">
              <a:hlinkClick r:id="" action="ppaction://hlinkshowjump?jump=lastslideviewed" highlightClick="1"/>
              <a:extLst>
                <a:ext uri="{FF2B5EF4-FFF2-40B4-BE49-F238E27FC236}">
                  <a16:creationId xmlns:a16="http://schemas.microsoft.com/office/drawing/2014/main" id="{A12B268F-F268-B320-71AE-8DA9ABC1134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74455" name="AutoShape 23">
              <a:hlinkClick r:id="" action="ppaction://hlinkshowjump?jump=lastslideviewed"/>
              <a:extLst>
                <a:ext uri="{FF2B5EF4-FFF2-40B4-BE49-F238E27FC236}">
                  <a16:creationId xmlns:a16="http://schemas.microsoft.com/office/drawing/2014/main" id="{42F5371F-7540-D2B0-0263-5DE5A226AFC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29063" name="Group 24">
            <a:extLst>
              <a:ext uri="{FF2B5EF4-FFF2-40B4-BE49-F238E27FC236}">
                <a16:creationId xmlns:a16="http://schemas.microsoft.com/office/drawing/2014/main" id="{4338E708-6BFE-335C-9A5E-AE6D4BE6BD43}"/>
              </a:ext>
            </a:extLst>
          </p:cNvPr>
          <p:cNvGrpSpPr>
            <a:grpSpLocks/>
          </p:cNvGrpSpPr>
          <p:nvPr/>
        </p:nvGrpSpPr>
        <p:grpSpPr bwMode="auto">
          <a:xfrm>
            <a:off x="-76200" y="0"/>
            <a:ext cx="2362200" cy="641350"/>
            <a:chOff x="96" y="76"/>
            <a:chExt cx="1488" cy="404"/>
          </a:xfrm>
        </p:grpSpPr>
        <p:sp>
          <p:nvSpPr>
            <p:cNvPr id="429064" name="Text Box 25">
              <a:extLst>
                <a:ext uri="{FF2B5EF4-FFF2-40B4-BE49-F238E27FC236}">
                  <a16:creationId xmlns:a16="http://schemas.microsoft.com/office/drawing/2014/main" id="{A0F6B817-956C-BEB2-F4CC-A427A65E8535}"/>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74458" name="Text Box 26">
              <a:extLst>
                <a:ext uri="{FF2B5EF4-FFF2-40B4-BE49-F238E27FC236}">
                  <a16:creationId xmlns:a16="http://schemas.microsoft.com/office/drawing/2014/main" id="{67C000D1-8C2A-A157-6496-2210B8A13B57}"/>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81" name="Picture 8">
            <a:extLst>
              <a:ext uri="{FF2B5EF4-FFF2-40B4-BE49-F238E27FC236}">
                <a16:creationId xmlns:a16="http://schemas.microsoft.com/office/drawing/2014/main" id="{C29FE4BB-0E11-430E-1420-9F6A711A9AD9}"/>
              </a:ext>
            </a:extLst>
          </p:cNvPr>
          <p:cNvPicPr>
            <a:picLocks noChangeAspect="1" noChangeArrowheads="1"/>
          </p:cNvPicPr>
          <p:nvPr/>
        </p:nvPicPr>
        <p:blipFill>
          <a:blip r:embed="rId2">
            <a:lum bright="40000" contrast="-56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5465" name="Rectangle 9">
            <a:extLst>
              <a:ext uri="{FF2B5EF4-FFF2-40B4-BE49-F238E27FC236}">
                <a16:creationId xmlns:a16="http://schemas.microsoft.com/office/drawing/2014/main" id="{A00AE7A9-E7CB-3619-13D1-772184245040}"/>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Valerian</a:t>
            </a:r>
            <a:br>
              <a:rPr lang="en-US" altLang="en-US"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Valeriana officinalis</a:t>
            </a:r>
            <a:r>
              <a:rPr lang="en-US" altLang="en-US" sz="1400" b="1" i="1">
                <a:solidFill>
                  <a:schemeClr val="accent2"/>
                </a:solidFill>
                <a:effectLst>
                  <a:outerShdw blurRad="38100" dist="38100" dir="2700000" algn="tl">
                    <a:srgbClr val="C0C0C0"/>
                  </a:outerShdw>
                </a:effectLst>
              </a:rPr>
              <a:t> </a:t>
            </a:r>
          </a:p>
        </p:txBody>
      </p:sp>
      <p:sp>
        <p:nvSpPr>
          <p:cNvPr id="275467" name="Text Box 11">
            <a:extLst>
              <a:ext uri="{FF2B5EF4-FFF2-40B4-BE49-F238E27FC236}">
                <a16:creationId xmlns:a16="http://schemas.microsoft.com/office/drawing/2014/main" id="{725D114E-38F2-F7C9-8104-BC2C42558B43}"/>
              </a:ext>
            </a:extLst>
          </p:cNvPr>
          <p:cNvSpPr txBox="1">
            <a:spLocks noChangeArrowheads="1"/>
          </p:cNvSpPr>
          <p:nvPr/>
        </p:nvSpPr>
        <p:spPr bwMode="auto">
          <a:xfrm>
            <a:off x="2133600" y="1219200"/>
            <a:ext cx="6705600" cy="427831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a:t>
            </a:r>
            <a:r>
              <a:rPr lang="en-US" altLang="en-US" i="1">
                <a:solidFill>
                  <a:schemeClr val="tx1"/>
                </a:solidFill>
                <a:latin typeface="Arial" panose="020B0604020202020204" pitchFamily="34" charset="0"/>
              </a:rPr>
              <a:t>Valerianaceae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Amantilla, All-Heal, Balderian, Garden Heliotrope, Indian Valerian, Valerianae Radix</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The rhizome and roots of this perennial herb have been used for over a thousand years for their calmative and hypnotic effects.  It can be ingested or, interestingly, is also used topically as a bathing additive.  </a:t>
            </a:r>
            <a:r>
              <a:rPr lang="en-US" altLang="en-US">
                <a:solidFill>
                  <a:schemeClr val="tx1"/>
                </a:solidFill>
                <a:latin typeface="Arial" panose="020B0604020202020204" pitchFamily="34" charset="0"/>
                <a:cs typeface="Times New Roman" panose="02020603050405020304" pitchFamily="18" charset="0"/>
                <a:hlinkClick r:id="rId3" action="ppaction://hlinksldjump"/>
              </a:rPr>
              <a:t>Pictures</a:t>
            </a:r>
            <a:r>
              <a:rPr lang="en-US" altLang="en-US">
                <a:solidFill>
                  <a:schemeClr val="tx1"/>
                </a:solidFill>
                <a:latin typeface="Arial" panose="020B0604020202020204" pitchFamily="34" charset="0"/>
                <a:cs typeface="Times New Roman" panose="02020603050405020304" pitchFamily="18" charset="0"/>
              </a:rPr>
              <a:t>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Valerian contains various volatile oils, including bornyl-isovalerenate, bornyl acetate, acevaltrate and valerenic acid.  Fresh material also contains a mixture of lipophilic  iridoids called valepotriates which are heat-labile, unstable compounds often missing in galenical preparations.  </a:t>
            </a:r>
            <a:r>
              <a:rPr lang="en-US" altLang="en-US">
                <a:solidFill>
                  <a:schemeClr val="tx1"/>
                </a:solidFill>
                <a:latin typeface="Arial" panose="020B0604020202020204" pitchFamily="34" charset="0"/>
                <a:cs typeface="Times New Roman" panose="02020603050405020304" pitchFamily="18" charset="0"/>
                <a:hlinkClick r:id="rId4"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430084" name="Text Box 17">
            <a:extLst>
              <a:ext uri="{FF2B5EF4-FFF2-40B4-BE49-F238E27FC236}">
                <a16:creationId xmlns:a16="http://schemas.microsoft.com/office/drawing/2014/main" id="{AB62C734-7603-71A1-DFA7-53F0F491E391}"/>
              </a:ext>
            </a:extLst>
          </p:cNvPr>
          <p:cNvSpPr txBox="1">
            <a:spLocks noChangeArrowheads="1"/>
          </p:cNvSpPr>
          <p:nvPr/>
        </p:nvSpPr>
        <p:spPr bwMode="auto">
          <a:xfrm>
            <a:off x="7585075" y="6477000"/>
            <a:ext cx="155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5" action="ppaction://hlinksldjump"/>
              </a:rPr>
              <a:t>Valerian References</a:t>
            </a:r>
            <a:endParaRPr lang="en-US" altLang="en-US" sz="1200"/>
          </a:p>
        </p:txBody>
      </p:sp>
      <p:grpSp>
        <p:nvGrpSpPr>
          <p:cNvPr id="430085" name="Group 29">
            <a:extLst>
              <a:ext uri="{FF2B5EF4-FFF2-40B4-BE49-F238E27FC236}">
                <a16:creationId xmlns:a16="http://schemas.microsoft.com/office/drawing/2014/main" id="{CB6F7097-5448-6862-89C0-BA778B8297F9}"/>
              </a:ext>
            </a:extLst>
          </p:cNvPr>
          <p:cNvGrpSpPr>
            <a:grpSpLocks/>
          </p:cNvGrpSpPr>
          <p:nvPr/>
        </p:nvGrpSpPr>
        <p:grpSpPr bwMode="auto">
          <a:xfrm>
            <a:off x="4191000" y="6477000"/>
            <a:ext cx="1524000" cy="228600"/>
            <a:chOff x="2400" y="4080"/>
            <a:chExt cx="960" cy="144"/>
          </a:xfrm>
        </p:grpSpPr>
        <p:grpSp>
          <p:nvGrpSpPr>
            <p:cNvPr id="430086" name="Group 30">
              <a:extLst>
                <a:ext uri="{FF2B5EF4-FFF2-40B4-BE49-F238E27FC236}">
                  <a16:creationId xmlns:a16="http://schemas.microsoft.com/office/drawing/2014/main" id="{24827DEC-6B4A-D778-1F38-A89C8DBB77FD}"/>
                </a:ext>
              </a:extLst>
            </p:cNvPr>
            <p:cNvGrpSpPr>
              <a:grpSpLocks/>
            </p:cNvGrpSpPr>
            <p:nvPr/>
          </p:nvGrpSpPr>
          <p:grpSpPr bwMode="auto">
            <a:xfrm>
              <a:off x="2400" y="4080"/>
              <a:ext cx="240" cy="144"/>
              <a:chOff x="2928" y="2688"/>
              <a:chExt cx="240" cy="144"/>
            </a:xfrm>
          </p:grpSpPr>
          <p:sp>
            <p:nvSpPr>
              <p:cNvPr id="430093" name="AutoShape 31">
                <a:hlinkClick r:id="" action="ppaction://hlinkshowjump?jump=previousslide" highlightClick="1"/>
                <a:extLst>
                  <a:ext uri="{FF2B5EF4-FFF2-40B4-BE49-F238E27FC236}">
                    <a16:creationId xmlns:a16="http://schemas.microsoft.com/office/drawing/2014/main" id="{70AB1D24-9E43-5E33-B42A-FAD88492B882}"/>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75488" name="AutoShape 32">
                <a:hlinkClick r:id="rId6" action="ppaction://hlinksldjump"/>
                <a:extLst>
                  <a:ext uri="{FF2B5EF4-FFF2-40B4-BE49-F238E27FC236}">
                    <a16:creationId xmlns:a16="http://schemas.microsoft.com/office/drawing/2014/main" id="{99C2288E-16E2-2887-F13E-56DAE83BD0F3}"/>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0087" name="Group 33">
              <a:extLst>
                <a:ext uri="{FF2B5EF4-FFF2-40B4-BE49-F238E27FC236}">
                  <a16:creationId xmlns:a16="http://schemas.microsoft.com/office/drawing/2014/main" id="{5671593E-0DE2-C1DE-F85E-F8A5ACF47181}"/>
                </a:ext>
              </a:extLst>
            </p:cNvPr>
            <p:cNvGrpSpPr>
              <a:grpSpLocks/>
            </p:cNvGrpSpPr>
            <p:nvPr/>
          </p:nvGrpSpPr>
          <p:grpSpPr bwMode="auto">
            <a:xfrm>
              <a:off x="3120" y="4080"/>
              <a:ext cx="240" cy="144"/>
              <a:chOff x="3552" y="2688"/>
              <a:chExt cx="240" cy="144"/>
            </a:xfrm>
          </p:grpSpPr>
          <p:sp>
            <p:nvSpPr>
              <p:cNvPr id="430091" name="AutoShape 34">
                <a:hlinkClick r:id="" action="ppaction://hlinkshowjump?jump=nextslide" highlightClick="1"/>
                <a:extLst>
                  <a:ext uri="{FF2B5EF4-FFF2-40B4-BE49-F238E27FC236}">
                    <a16:creationId xmlns:a16="http://schemas.microsoft.com/office/drawing/2014/main" id="{B903E9F3-F038-6B5A-E859-52EAFBDBA10C}"/>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75491" name="AutoShape 35">
                <a:hlinkClick r:id="" action="ppaction://hlinkshowjump?jump=nextslide"/>
                <a:extLst>
                  <a:ext uri="{FF2B5EF4-FFF2-40B4-BE49-F238E27FC236}">
                    <a16:creationId xmlns:a16="http://schemas.microsoft.com/office/drawing/2014/main" id="{DDF152FA-6BC3-5C63-D665-BBE99FA8D93F}"/>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0088" name="Group 36">
              <a:extLst>
                <a:ext uri="{FF2B5EF4-FFF2-40B4-BE49-F238E27FC236}">
                  <a16:creationId xmlns:a16="http://schemas.microsoft.com/office/drawing/2014/main" id="{65DB56B4-9447-F3FA-B91D-8E8A9B564686}"/>
                </a:ext>
              </a:extLst>
            </p:cNvPr>
            <p:cNvGrpSpPr>
              <a:grpSpLocks/>
            </p:cNvGrpSpPr>
            <p:nvPr/>
          </p:nvGrpSpPr>
          <p:grpSpPr bwMode="auto">
            <a:xfrm>
              <a:off x="2736" y="4080"/>
              <a:ext cx="288" cy="144"/>
              <a:chOff x="2400" y="4032"/>
              <a:chExt cx="240" cy="144"/>
            </a:xfrm>
          </p:grpSpPr>
          <p:sp>
            <p:nvSpPr>
              <p:cNvPr id="275493" name="AutoShape 37">
                <a:hlinkClick r:id="" action="ppaction://hlinkshowjump?jump=lastslideviewed" highlightClick="1"/>
                <a:extLst>
                  <a:ext uri="{FF2B5EF4-FFF2-40B4-BE49-F238E27FC236}">
                    <a16:creationId xmlns:a16="http://schemas.microsoft.com/office/drawing/2014/main" id="{39BA1848-0711-D989-B7B9-AB1048709156}"/>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75494" name="AutoShape 38">
                <a:hlinkClick r:id="" action="ppaction://hlinkshowjump?jump=lastslideviewed"/>
                <a:extLst>
                  <a:ext uri="{FF2B5EF4-FFF2-40B4-BE49-F238E27FC236}">
                    <a16:creationId xmlns:a16="http://schemas.microsoft.com/office/drawing/2014/main" id="{1BC76D3C-FF4E-B0A1-8A6E-41EDAAC0111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1105" name="Picture 3">
            <a:extLst>
              <a:ext uri="{FF2B5EF4-FFF2-40B4-BE49-F238E27FC236}">
                <a16:creationId xmlns:a16="http://schemas.microsoft.com/office/drawing/2014/main" id="{6C2AD6B1-A9DE-EDFC-C33A-236C0690BF4A}"/>
              </a:ext>
            </a:extLst>
          </p:cNvPr>
          <p:cNvPicPr>
            <a:picLocks noChangeAspect="1" noChangeArrowheads="1"/>
          </p:cNvPicPr>
          <p:nvPr/>
        </p:nvPicPr>
        <p:blipFill>
          <a:blip r:embed="rId2">
            <a:lum bright="40000" contrast="-56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686" name="Text Box 6">
            <a:extLst>
              <a:ext uri="{FF2B5EF4-FFF2-40B4-BE49-F238E27FC236}">
                <a16:creationId xmlns:a16="http://schemas.microsoft.com/office/drawing/2014/main" id="{011AAB87-E446-3917-A73A-C4B07FE69017}"/>
              </a:ext>
            </a:extLst>
          </p:cNvPr>
          <p:cNvSpPr txBox="1">
            <a:spLocks noChangeArrowheads="1"/>
          </p:cNvSpPr>
          <p:nvPr/>
        </p:nvSpPr>
        <p:spPr bwMode="auto">
          <a:xfrm>
            <a:off x="2133600" y="609600"/>
            <a:ext cx="6705600" cy="5775325"/>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By an unestablished mechanism of action, one or more components of Valerian are reported to have sedative-hypnotic, anxiolytic, anticonvulsant, antispasmodic and antidepressant effects.  Valerian may also be hypotensive, have mild analgesic activity and is said to have anti-ulcerogenic activity.  The central depressant action is thought to be produced by facilitation of an inhibitory GABA</a:t>
            </a:r>
            <a:r>
              <a:rPr lang="en-US" altLang="en-US" baseline="-30000">
                <a:solidFill>
                  <a:schemeClr val="tx1"/>
                </a:solidFill>
                <a:latin typeface="Arial" panose="020B0604020202020204" pitchFamily="34" charset="0"/>
                <a:cs typeface="Times New Roman" panose="02020603050405020304" pitchFamily="18" charset="0"/>
              </a:rPr>
              <a:t>A</a:t>
            </a:r>
            <a:r>
              <a:rPr lang="en-US" altLang="en-US">
                <a:solidFill>
                  <a:schemeClr val="tx1"/>
                </a:solidFill>
                <a:latin typeface="Arial" panose="020B0604020202020204" pitchFamily="34" charset="0"/>
                <a:cs typeface="Times New Roman" panose="02020603050405020304" pitchFamily="18" charset="0"/>
              </a:rPr>
              <a:t> mechanism by acting at the barbiturate site which prolongs the open state of the hyperpolarizing Cl</a:t>
            </a:r>
            <a:r>
              <a:rPr lang="en-US" altLang="en-US" baseline="30000">
                <a:solidFill>
                  <a:schemeClr val="tx1"/>
                </a:solidFill>
                <a:latin typeface="Arial" panose="020B0604020202020204" pitchFamily="34" charset="0"/>
                <a:cs typeface="Times New Roman" panose="02020603050405020304" pitchFamily="18" charset="0"/>
              </a:rPr>
              <a:t>-</a:t>
            </a:r>
            <a:r>
              <a:rPr lang="en-US" altLang="en-US">
                <a:solidFill>
                  <a:schemeClr val="tx1"/>
                </a:solidFill>
                <a:latin typeface="Arial" panose="020B0604020202020204" pitchFamily="34" charset="0"/>
                <a:cs typeface="Times New Roman" panose="02020603050405020304" pitchFamily="18" charset="0"/>
              </a:rPr>
              <a:t> channel, as opposed to the benzodiazepines which tend to increase the frequency of Cl</a:t>
            </a:r>
            <a:r>
              <a:rPr lang="en-US" altLang="en-US" baseline="30000">
                <a:solidFill>
                  <a:schemeClr val="tx1"/>
                </a:solidFill>
                <a:latin typeface="Arial" panose="020B0604020202020204" pitchFamily="34" charset="0"/>
                <a:cs typeface="Times New Roman" panose="02020603050405020304" pitchFamily="18" charset="0"/>
              </a:rPr>
              <a:t>- </a:t>
            </a:r>
            <a:r>
              <a:rPr lang="en-US" altLang="en-US">
                <a:solidFill>
                  <a:schemeClr val="tx1"/>
                </a:solidFill>
                <a:latin typeface="Arial" panose="020B0604020202020204" pitchFamily="34" charset="0"/>
                <a:cs typeface="Times New Roman" panose="02020603050405020304" pitchFamily="18" charset="0"/>
              </a:rPr>
              <a:t>channel openings.  Animal experiments also support the notion of increased secretion and an inhibition of GABA re-uptake.  Alternatively, high levels of glutamine in the extracts may also contribute to the sedative properties of Valerian.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In a well controlled clinical study, Valerian compared favorably with placebo in improving several sleep parameters.  Final wake times, frequency of awakenings, night time motor activity, inner restlessness, and quality of sleep were improved.  It is also used for depression, pediatric convulsions, tremors, epilepsy, ADHD and a number of other ailments for which efficacy has not been established.</a:t>
            </a:r>
          </a:p>
        </p:txBody>
      </p:sp>
      <p:sp>
        <p:nvSpPr>
          <p:cNvPr id="327687" name="Text Box 7">
            <a:extLst>
              <a:ext uri="{FF2B5EF4-FFF2-40B4-BE49-F238E27FC236}">
                <a16:creationId xmlns:a16="http://schemas.microsoft.com/office/drawing/2014/main" id="{C4BB4818-678B-451F-8B63-D689E9121B0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Valerian </a:t>
            </a:r>
          </a:p>
        </p:txBody>
      </p:sp>
      <p:grpSp>
        <p:nvGrpSpPr>
          <p:cNvPr id="431108" name="Group 25">
            <a:extLst>
              <a:ext uri="{FF2B5EF4-FFF2-40B4-BE49-F238E27FC236}">
                <a16:creationId xmlns:a16="http://schemas.microsoft.com/office/drawing/2014/main" id="{463D3DC0-B7A9-2917-1453-DBA971466287}"/>
              </a:ext>
            </a:extLst>
          </p:cNvPr>
          <p:cNvGrpSpPr>
            <a:grpSpLocks/>
          </p:cNvGrpSpPr>
          <p:nvPr/>
        </p:nvGrpSpPr>
        <p:grpSpPr bwMode="auto">
          <a:xfrm>
            <a:off x="4191000" y="6477000"/>
            <a:ext cx="1524000" cy="228600"/>
            <a:chOff x="2400" y="4080"/>
            <a:chExt cx="960" cy="144"/>
          </a:xfrm>
        </p:grpSpPr>
        <p:grpSp>
          <p:nvGrpSpPr>
            <p:cNvPr id="431110" name="Group 26">
              <a:extLst>
                <a:ext uri="{FF2B5EF4-FFF2-40B4-BE49-F238E27FC236}">
                  <a16:creationId xmlns:a16="http://schemas.microsoft.com/office/drawing/2014/main" id="{AF92D7A0-BA9C-BD50-1CA6-2441B37D03B9}"/>
                </a:ext>
              </a:extLst>
            </p:cNvPr>
            <p:cNvGrpSpPr>
              <a:grpSpLocks/>
            </p:cNvGrpSpPr>
            <p:nvPr/>
          </p:nvGrpSpPr>
          <p:grpSpPr bwMode="auto">
            <a:xfrm>
              <a:off x="2400" y="4080"/>
              <a:ext cx="240" cy="144"/>
              <a:chOff x="2928" y="2688"/>
              <a:chExt cx="240" cy="144"/>
            </a:xfrm>
          </p:grpSpPr>
          <p:sp>
            <p:nvSpPr>
              <p:cNvPr id="431117" name="AutoShape 27">
                <a:hlinkClick r:id="" action="ppaction://hlinkshowjump?jump=previousslide" highlightClick="1"/>
                <a:extLst>
                  <a:ext uri="{FF2B5EF4-FFF2-40B4-BE49-F238E27FC236}">
                    <a16:creationId xmlns:a16="http://schemas.microsoft.com/office/drawing/2014/main" id="{E8FF1725-91A7-AFD1-146D-45246BDE30FE}"/>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7708" name="AutoShape 28">
                <a:hlinkClick r:id="" action="ppaction://hlinkshowjump?jump=previousslide"/>
                <a:extLst>
                  <a:ext uri="{FF2B5EF4-FFF2-40B4-BE49-F238E27FC236}">
                    <a16:creationId xmlns:a16="http://schemas.microsoft.com/office/drawing/2014/main" id="{3C7AE770-2FEF-8B08-4961-692DE0E846B1}"/>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1111" name="Group 29">
              <a:extLst>
                <a:ext uri="{FF2B5EF4-FFF2-40B4-BE49-F238E27FC236}">
                  <a16:creationId xmlns:a16="http://schemas.microsoft.com/office/drawing/2014/main" id="{2AA02AEF-B26E-9689-B657-26C6B19211C9}"/>
                </a:ext>
              </a:extLst>
            </p:cNvPr>
            <p:cNvGrpSpPr>
              <a:grpSpLocks/>
            </p:cNvGrpSpPr>
            <p:nvPr/>
          </p:nvGrpSpPr>
          <p:grpSpPr bwMode="auto">
            <a:xfrm>
              <a:off x="3120" y="4080"/>
              <a:ext cx="240" cy="144"/>
              <a:chOff x="3552" y="2688"/>
              <a:chExt cx="240" cy="144"/>
            </a:xfrm>
          </p:grpSpPr>
          <p:sp>
            <p:nvSpPr>
              <p:cNvPr id="431115" name="AutoShape 30">
                <a:hlinkClick r:id="" action="ppaction://hlinkshowjump?jump=nextslide" highlightClick="1"/>
                <a:extLst>
                  <a:ext uri="{FF2B5EF4-FFF2-40B4-BE49-F238E27FC236}">
                    <a16:creationId xmlns:a16="http://schemas.microsoft.com/office/drawing/2014/main" id="{EC03ECF7-270C-9EEB-3E08-0E1C3AA7DA26}"/>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7711" name="AutoShape 31">
                <a:hlinkClick r:id="" action="ppaction://hlinkshowjump?jump=nextslide"/>
                <a:extLst>
                  <a:ext uri="{FF2B5EF4-FFF2-40B4-BE49-F238E27FC236}">
                    <a16:creationId xmlns:a16="http://schemas.microsoft.com/office/drawing/2014/main" id="{90FAC5E1-69CA-ECEE-6847-839DD5F9E08A}"/>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1112" name="Group 32">
              <a:extLst>
                <a:ext uri="{FF2B5EF4-FFF2-40B4-BE49-F238E27FC236}">
                  <a16:creationId xmlns:a16="http://schemas.microsoft.com/office/drawing/2014/main" id="{8792910C-9DBA-A304-0890-AC6FAA800396}"/>
                </a:ext>
              </a:extLst>
            </p:cNvPr>
            <p:cNvGrpSpPr>
              <a:grpSpLocks/>
            </p:cNvGrpSpPr>
            <p:nvPr/>
          </p:nvGrpSpPr>
          <p:grpSpPr bwMode="auto">
            <a:xfrm>
              <a:off x="2736" y="4080"/>
              <a:ext cx="288" cy="144"/>
              <a:chOff x="2400" y="4032"/>
              <a:chExt cx="240" cy="144"/>
            </a:xfrm>
          </p:grpSpPr>
          <p:sp>
            <p:nvSpPr>
              <p:cNvPr id="327713" name="AutoShape 33">
                <a:hlinkClick r:id="" action="ppaction://hlinkshowjump?jump=lastslideviewed" highlightClick="1"/>
                <a:extLst>
                  <a:ext uri="{FF2B5EF4-FFF2-40B4-BE49-F238E27FC236}">
                    <a16:creationId xmlns:a16="http://schemas.microsoft.com/office/drawing/2014/main" id="{33332E9C-CD0F-5183-5DDD-05061F8EABC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7714" name="AutoShape 34">
                <a:hlinkClick r:id="" action="ppaction://hlinkshowjump?jump=lastslideviewed"/>
                <a:extLst>
                  <a:ext uri="{FF2B5EF4-FFF2-40B4-BE49-F238E27FC236}">
                    <a16:creationId xmlns:a16="http://schemas.microsoft.com/office/drawing/2014/main" id="{14EA92D6-5706-B1AC-002F-0FAB2C3FE6E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31109" name="Text Box 35">
            <a:extLst>
              <a:ext uri="{FF2B5EF4-FFF2-40B4-BE49-F238E27FC236}">
                <a16:creationId xmlns:a16="http://schemas.microsoft.com/office/drawing/2014/main" id="{A65E63A7-3F3A-AE07-94EF-673CD024CF42}"/>
              </a:ext>
            </a:extLst>
          </p:cNvPr>
          <p:cNvSpPr txBox="1">
            <a:spLocks noChangeArrowheads="1"/>
          </p:cNvSpPr>
          <p:nvPr/>
        </p:nvSpPr>
        <p:spPr bwMode="auto">
          <a:xfrm>
            <a:off x="7585075" y="6477000"/>
            <a:ext cx="155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Valerian References</a:t>
            </a:r>
            <a:endParaRPr lang="en-US" altLang="en-US" sz="12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Text Box 2">
            <a:extLst>
              <a:ext uri="{FF2B5EF4-FFF2-40B4-BE49-F238E27FC236}">
                <a16:creationId xmlns:a16="http://schemas.microsoft.com/office/drawing/2014/main" id="{4EA32A53-7464-8A5C-36F9-9C3192941E3A}"/>
              </a:ext>
            </a:extLst>
          </p:cNvPr>
          <p:cNvSpPr txBox="1">
            <a:spLocks noChangeArrowheads="1"/>
          </p:cNvSpPr>
          <p:nvPr/>
        </p:nvSpPr>
        <p:spPr bwMode="auto">
          <a:xfrm>
            <a:off x="2743200" y="1295400"/>
            <a:ext cx="60960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Nevertheless, it is beyond the scope of this course to evaluate the evidence for and against all alternative treatments.  The purpose of this lesson, and the four that follow, is simply to introduce the terms and concepts of CAM with which physicians should be familiar.  However, the coverage of herbal medicine in subsequent lessons will be more evidence-based.     </a:t>
            </a:r>
          </a:p>
        </p:txBody>
      </p:sp>
      <p:sp>
        <p:nvSpPr>
          <p:cNvPr id="161803" name="Text Box 11">
            <a:extLst>
              <a:ext uri="{FF2B5EF4-FFF2-40B4-BE49-F238E27FC236}">
                <a16:creationId xmlns:a16="http://schemas.microsoft.com/office/drawing/2014/main" id="{B12FA9D8-D74D-D62B-048B-46659EDCE781}"/>
              </a:ext>
            </a:extLst>
          </p:cNvPr>
          <p:cNvSpPr txBox="1">
            <a:spLocks noChangeArrowheads="1"/>
          </p:cNvSpPr>
          <p:nvPr/>
        </p:nvSpPr>
        <p:spPr bwMode="auto">
          <a:xfrm>
            <a:off x="7112000" y="0"/>
            <a:ext cx="2032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Introduction</a:t>
            </a:r>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2129" name="Picture 3">
            <a:extLst>
              <a:ext uri="{FF2B5EF4-FFF2-40B4-BE49-F238E27FC236}">
                <a16:creationId xmlns:a16="http://schemas.microsoft.com/office/drawing/2014/main" id="{F2EE703E-C1C9-6399-ECE8-A377775D13C4}"/>
              </a:ext>
            </a:extLst>
          </p:cNvPr>
          <p:cNvPicPr>
            <a:picLocks noChangeAspect="1" noChangeArrowheads="1"/>
          </p:cNvPicPr>
          <p:nvPr/>
        </p:nvPicPr>
        <p:blipFill>
          <a:blip r:embed="rId2">
            <a:lum bright="40000" contrast="-56000"/>
            <a:extLst>
              <a:ext uri="{28A0092B-C50C-407E-A947-70E740481C1C}">
                <a14:useLocalDpi xmlns:a14="http://schemas.microsoft.com/office/drawing/2010/main" val="0"/>
              </a:ext>
            </a:extLst>
          </a:blip>
          <a:srcRect/>
          <a:stretch>
            <a:fillRect/>
          </a:stretch>
        </p:blipFill>
        <p:spPr bwMode="auto">
          <a:xfrm>
            <a:off x="2286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8709" name="Text Box 5">
            <a:extLst>
              <a:ext uri="{FF2B5EF4-FFF2-40B4-BE49-F238E27FC236}">
                <a16:creationId xmlns:a16="http://schemas.microsoft.com/office/drawing/2014/main" id="{B5B4DBE4-7D47-FCBC-C57C-03F4378F63D1}"/>
              </a:ext>
            </a:extLst>
          </p:cNvPr>
          <p:cNvSpPr txBox="1">
            <a:spLocks noChangeArrowheads="1"/>
          </p:cNvSpPr>
          <p:nvPr/>
        </p:nvSpPr>
        <p:spPr bwMode="auto">
          <a:xfrm>
            <a:off x="2133600" y="762000"/>
            <a:ext cx="7010400" cy="4781550"/>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In one reported suicide attempt with 20 grams of powdered Valerian root (10 times the recommended daily dose), only minor symptoms (fatigue, lightheadedness, abdominal cramping, chest tightness, and tremors in the extremities) were reported.  Extended use has been associated with benzodiazepine-like withdrawal symptoms, and doses should be tapered when discontinuation of the preparation is indicated.  Other reported adverse effects include headache, excitability cardiac disturbances, and paradoxically, insomnia.   As with other CNS depressants, Valerian can theoretically potentiate other drugs with sedative effects.</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Orally, tea from steeping 2 to 3 grams of root can be taken several times a day.  The maximum recommended dose of Valerian is 15 grams per day.  Some studies have used 400 to 900 mg of Valerian extract 30 minutes to 2 hours before sleep time for as long as 14 days.  Topically, bath water is prepared using 100 grams of dried root prepared in 2 liters of hot water.</a:t>
            </a:r>
          </a:p>
        </p:txBody>
      </p:sp>
      <p:sp>
        <p:nvSpPr>
          <p:cNvPr id="328711" name="Text Box 7">
            <a:extLst>
              <a:ext uri="{FF2B5EF4-FFF2-40B4-BE49-F238E27FC236}">
                <a16:creationId xmlns:a16="http://schemas.microsoft.com/office/drawing/2014/main" id="{950D583D-A20A-629E-2939-F00D403CD9A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Valerian </a:t>
            </a:r>
          </a:p>
        </p:txBody>
      </p:sp>
      <p:grpSp>
        <p:nvGrpSpPr>
          <p:cNvPr id="432132" name="Group 25">
            <a:extLst>
              <a:ext uri="{FF2B5EF4-FFF2-40B4-BE49-F238E27FC236}">
                <a16:creationId xmlns:a16="http://schemas.microsoft.com/office/drawing/2014/main" id="{9BF72B34-2663-4F29-A53E-FEC324D0521C}"/>
              </a:ext>
            </a:extLst>
          </p:cNvPr>
          <p:cNvGrpSpPr>
            <a:grpSpLocks/>
          </p:cNvGrpSpPr>
          <p:nvPr/>
        </p:nvGrpSpPr>
        <p:grpSpPr bwMode="auto">
          <a:xfrm>
            <a:off x="4191000" y="6477000"/>
            <a:ext cx="1524000" cy="228600"/>
            <a:chOff x="2400" y="4080"/>
            <a:chExt cx="960" cy="144"/>
          </a:xfrm>
        </p:grpSpPr>
        <p:grpSp>
          <p:nvGrpSpPr>
            <p:cNvPr id="432134" name="Group 26">
              <a:extLst>
                <a:ext uri="{FF2B5EF4-FFF2-40B4-BE49-F238E27FC236}">
                  <a16:creationId xmlns:a16="http://schemas.microsoft.com/office/drawing/2014/main" id="{FB76935B-A870-E6EE-EB12-9836B9C8BF3B}"/>
                </a:ext>
              </a:extLst>
            </p:cNvPr>
            <p:cNvGrpSpPr>
              <a:grpSpLocks/>
            </p:cNvGrpSpPr>
            <p:nvPr/>
          </p:nvGrpSpPr>
          <p:grpSpPr bwMode="auto">
            <a:xfrm>
              <a:off x="2400" y="4080"/>
              <a:ext cx="240" cy="144"/>
              <a:chOff x="2928" y="2688"/>
              <a:chExt cx="240" cy="144"/>
            </a:xfrm>
          </p:grpSpPr>
          <p:sp>
            <p:nvSpPr>
              <p:cNvPr id="432141" name="AutoShape 27">
                <a:hlinkClick r:id="" action="ppaction://hlinkshowjump?jump=previousslide" highlightClick="1"/>
                <a:extLst>
                  <a:ext uri="{FF2B5EF4-FFF2-40B4-BE49-F238E27FC236}">
                    <a16:creationId xmlns:a16="http://schemas.microsoft.com/office/drawing/2014/main" id="{BF99A13A-FCAF-F2C9-453D-E613D0B7E9A8}"/>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8732" name="AutoShape 28">
                <a:hlinkClick r:id="" action="ppaction://hlinkshowjump?jump=previousslide"/>
                <a:extLst>
                  <a:ext uri="{FF2B5EF4-FFF2-40B4-BE49-F238E27FC236}">
                    <a16:creationId xmlns:a16="http://schemas.microsoft.com/office/drawing/2014/main" id="{9D87A51D-27B2-0960-3E20-F25A05A9E820}"/>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2135" name="Group 29">
              <a:extLst>
                <a:ext uri="{FF2B5EF4-FFF2-40B4-BE49-F238E27FC236}">
                  <a16:creationId xmlns:a16="http://schemas.microsoft.com/office/drawing/2014/main" id="{CECB22F4-0427-D2CF-F625-0EBC2BF9B30F}"/>
                </a:ext>
              </a:extLst>
            </p:cNvPr>
            <p:cNvGrpSpPr>
              <a:grpSpLocks/>
            </p:cNvGrpSpPr>
            <p:nvPr/>
          </p:nvGrpSpPr>
          <p:grpSpPr bwMode="auto">
            <a:xfrm>
              <a:off x="3120" y="4080"/>
              <a:ext cx="240" cy="144"/>
              <a:chOff x="3552" y="2688"/>
              <a:chExt cx="240" cy="144"/>
            </a:xfrm>
          </p:grpSpPr>
          <p:sp>
            <p:nvSpPr>
              <p:cNvPr id="432139" name="AutoShape 30">
                <a:hlinkClick r:id="" action="ppaction://hlinkshowjump?jump=nextslide" highlightClick="1"/>
                <a:extLst>
                  <a:ext uri="{FF2B5EF4-FFF2-40B4-BE49-F238E27FC236}">
                    <a16:creationId xmlns:a16="http://schemas.microsoft.com/office/drawing/2014/main" id="{68713530-9C27-0116-A5A0-63BAA53AF775}"/>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8735" name="AutoShape 31">
                <a:hlinkClick r:id="rId3" action="ppaction://hlinksldjump"/>
                <a:extLst>
                  <a:ext uri="{FF2B5EF4-FFF2-40B4-BE49-F238E27FC236}">
                    <a16:creationId xmlns:a16="http://schemas.microsoft.com/office/drawing/2014/main" id="{8D6E9D18-4ED6-595E-11D9-4A26A70698AF}"/>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2136" name="Group 32">
              <a:extLst>
                <a:ext uri="{FF2B5EF4-FFF2-40B4-BE49-F238E27FC236}">
                  <a16:creationId xmlns:a16="http://schemas.microsoft.com/office/drawing/2014/main" id="{EDBEAEBF-4B81-633D-C068-3D6139079F11}"/>
                </a:ext>
              </a:extLst>
            </p:cNvPr>
            <p:cNvGrpSpPr>
              <a:grpSpLocks/>
            </p:cNvGrpSpPr>
            <p:nvPr/>
          </p:nvGrpSpPr>
          <p:grpSpPr bwMode="auto">
            <a:xfrm>
              <a:off x="2736" y="4080"/>
              <a:ext cx="288" cy="144"/>
              <a:chOff x="2400" y="4032"/>
              <a:chExt cx="240" cy="144"/>
            </a:xfrm>
          </p:grpSpPr>
          <p:sp>
            <p:nvSpPr>
              <p:cNvPr id="328737" name="AutoShape 33">
                <a:hlinkClick r:id="" action="ppaction://hlinkshowjump?jump=lastslideviewed" highlightClick="1"/>
                <a:extLst>
                  <a:ext uri="{FF2B5EF4-FFF2-40B4-BE49-F238E27FC236}">
                    <a16:creationId xmlns:a16="http://schemas.microsoft.com/office/drawing/2014/main" id="{2024E432-F536-62AE-0F1B-645CA2ABB67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8738" name="AutoShape 34">
                <a:hlinkClick r:id="" action="ppaction://hlinkshowjump?jump=lastslideviewed"/>
                <a:extLst>
                  <a:ext uri="{FF2B5EF4-FFF2-40B4-BE49-F238E27FC236}">
                    <a16:creationId xmlns:a16="http://schemas.microsoft.com/office/drawing/2014/main" id="{29E360B4-C95A-65F1-1BD5-C866BB8E4019}"/>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32133" name="Text Box 35">
            <a:extLst>
              <a:ext uri="{FF2B5EF4-FFF2-40B4-BE49-F238E27FC236}">
                <a16:creationId xmlns:a16="http://schemas.microsoft.com/office/drawing/2014/main" id="{A5C91C1E-0DB1-CF6E-CB2C-CB6DD9B224BA}"/>
              </a:ext>
            </a:extLst>
          </p:cNvPr>
          <p:cNvSpPr txBox="1">
            <a:spLocks noChangeArrowheads="1"/>
          </p:cNvSpPr>
          <p:nvPr/>
        </p:nvSpPr>
        <p:spPr bwMode="auto">
          <a:xfrm>
            <a:off x="7585075" y="6477000"/>
            <a:ext cx="15589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Valerian References</a:t>
            </a:r>
            <a:endParaRPr lang="en-US" altLang="en-US" sz="1200"/>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a:extLst>
              <a:ext uri="{FF2B5EF4-FFF2-40B4-BE49-F238E27FC236}">
                <a16:creationId xmlns:a16="http://schemas.microsoft.com/office/drawing/2014/main" id="{9659EC4B-2AAB-5696-13E6-32303A83C9D3}"/>
              </a:ext>
            </a:extLst>
          </p:cNvPr>
          <p:cNvSpPr>
            <a:spLocks noChangeArrowheads="1"/>
          </p:cNvSpPr>
          <p:nvPr/>
        </p:nvSpPr>
        <p:spPr bwMode="auto">
          <a:xfrm>
            <a:off x="0" y="0"/>
            <a:ext cx="21336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33154" name="Picture 3">
            <a:extLst>
              <a:ext uri="{FF2B5EF4-FFF2-40B4-BE49-F238E27FC236}">
                <a16:creationId xmlns:a16="http://schemas.microsoft.com/office/drawing/2014/main" id="{96D44AD7-75DE-A53C-C105-3C72AFFB1198}"/>
              </a:ext>
            </a:extLst>
          </p:cNvPr>
          <p:cNvPicPr>
            <a:picLocks noChangeAspect="1" noChangeArrowheads="1"/>
          </p:cNvPicPr>
          <p:nvPr/>
        </p:nvPicPr>
        <p:blipFill>
          <a:blip r:embed="rId2">
            <a:lum bright="40000" contrast="-56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3155" name="Picture 8">
            <a:extLst>
              <a:ext uri="{FF2B5EF4-FFF2-40B4-BE49-F238E27FC236}">
                <a16:creationId xmlns:a16="http://schemas.microsoft.com/office/drawing/2014/main" id="{FDA12C4B-51B3-47B7-BB5B-EE0771B3D5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4038600"/>
            <a:ext cx="3048000"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3156" name="Picture 10">
            <a:extLst>
              <a:ext uri="{FF2B5EF4-FFF2-40B4-BE49-F238E27FC236}">
                <a16:creationId xmlns:a16="http://schemas.microsoft.com/office/drawing/2014/main" id="{84CA1C34-DEE3-1640-5B38-BFE6A56C4D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457200"/>
            <a:ext cx="2743200" cy="272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3157" name="Picture 15">
            <a:extLst>
              <a:ext uri="{FF2B5EF4-FFF2-40B4-BE49-F238E27FC236}">
                <a16:creationId xmlns:a16="http://schemas.microsoft.com/office/drawing/2014/main" id="{ED7D7C33-DD29-8D33-685C-B12016B91C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600" y="609600"/>
            <a:ext cx="2025650" cy="603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3158" name="Picture 16">
            <a:extLst>
              <a:ext uri="{FF2B5EF4-FFF2-40B4-BE49-F238E27FC236}">
                <a16:creationId xmlns:a16="http://schemas.microsoft.com/office/drawing/2014/main" id="{211FFCDB-4E73-0963-E3EF-64A9FBAB63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3429000"/>
            <a:ext cx="3073400"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3159" name="Picture 17">
            <a:extLst>
              <a:ext uri="{FF2B5EF4-FFF2-40B4-BE49-F238E27FC236}">
                <a16:creationId xmlns:a16="http://schemas.microsoft.com/office/drawing/2014/main" id="{7B7A4459-9235-0814-C0D1-677B23F4ABF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00800" y="1219200"/>
            <a:ext cx="197802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499" name="Text Box 19">
            <a:extLst>
              <a:ext uri="{FF2B5EF4-FFF2-40B4-BE49-F238E27FC236}">
                <a16:creationId xmlns:a16="http://schemas.microsoft.com/office/drawing/2014/main" id="{06E1FA9A-3366-E171-EFEC-E28F3BE77945}"/>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Valerian </a:t>
            </a:r>
          </a:p>
        </p:txBody>
      </p:sp>
      <p:grpSp>
        <p:nvGrpSpPr>
          <p:cNvPr id="433161" name="Group 32">
            <a:extLst>
              <a:ext uri="{FF2B5EF4-FFF2-40B4-BE49-F238E27FC236}">
                <a16:creationId xmlns:a16="http://schemas.microsoft.com/office/drawing/2014/main" id="{30CE71E9-2216-5C5E-44F7-9379546C6478}"/>
              </a:ext>
            </a:extLst>
          </p:cNvPr>
          <p:cNvGrpSpPr>
            <a:grpSpLocks/>
          </p:cNvGrpSpPr>
          <p:nvPr/>
        </p:nvGrpSpPr>
        <p:grpSpPr bwMode="auto">
          <a:xfrm>
            <a:off x="4343400" y="6477000"/>
            <a:ext cx="457200" cy="228600"/>
            <a:chOff x="2400" y="4032"/>
            <a:chExt cx="240" cy="144"/>
          </a:xfrm>
        </p:grpSpPr>
        <p:sp>
          <p:nvSpPr>
            <p:cNvPr id="276513" name="AutoShape 33">
              <a:hlinkClick r:id="" action="ppaction://hlinkshowjump?jump=lastslideviewed" highlightClick="1"/>
              <a:extLst>
                <a:ext uri="{FF2B5EF4-FFF2-40B4-BE49-F238E27FC236}">
                  <a16:creationId xmlns:a16="http://schemas.microsoft.com/office/drawing/2014/main" id="{2796307C-3D0D-F1F8-BB55-A55FB7D132AF}"/>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76514" name="AutoShape 34">
              <a:hlinkClick r:id="" action="ppaction://hlinkshowjump?jump=lastslideviewed"/>
              <a:extLst>
                <a:ext uri="{FF2B5EF4-FFF2-40B4-BE49-F238E27FC236}">
                  <a16:creationId xmlns:a16="http://schemas.microsoft.com/office/drawing/2014/main" id="{C72E8DDC-C831-CC46-51B0-6C252A6AB574}"/>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3162" name="Group 35">
            <a:extLst>
              <a:ext uri="{FF2B5EF4-FFF2-40B4-BE49-F238E27FC236}">
                <a16:creationId xmlns:a16="http://schemas.microsoft.com/office/drawing/2014/main" id="{50E0796A-DACB-BE25-D08C-2A43EA8215BC}"/>
              </a:ext>
            </a:extLst>
          </p:cNvPr>
          <p:cNvGrpSpPr>
            <a:grpSpLocks/>
          </p:cNvGrpSpPr>
          <p:nvPr/>
        </p:nvGrpSpPr>
        <p:grpSpPr bwMode="auto">
          <a:xfrm>
            <a:off x="-76200" y="0"/>
            <a:ext cx="2362200" cy="641350"/>
            <a:chOff x="96" y="76"/>
            <a:chExt cx="1488" cy="404"/>
          </a:xfrm>
        </p:grpSpPr>
        <p:sp>
          <p:nvSpPr>
            <p:cNvPr id="433163" name="Text Box 36">
              <a:extLst>
                <a:ext uri="{FF2B5EF4-FFF2-40B4-BE49-F238E27FC236}">
                  <a16:creationId xmlns:a16="http://schemas.microsoft.com/office/drawing/2014/main" id="{153B0D30-D634-2EA4-765E-407BCC4D52CA}"/>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76517" name="Text Box 37">
              <a:extLst>
                <a:ext uri="{FF2B5EF4-FFF2-40B4-BE49-F238E27FC236}">
                  <a16:creationId xmlns:a16="http://schemas.microsoft.com/office/drawing/2014/main" id="{33BDF299-E0D3-B256-38FA-D768617C35FE}"/>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a:extLst>
              <a:ext uri="{FF2B5EF4-FFF2-40B4-BE49-F238E27FC236}">
                <a16:creationId xmlns:a16="http://schemas.microsoft.com/office/drawing/2014/main" id="{61436F68-0B4C-6B93-F3CD-E8AB65C6E28A}"/>
              </a:ext>
            </a:extLst>
          </p:cNvPr>
          <p:cNvSpPr>
            <a:spLocks noChangeArrowheads="1"/>
          </p:cNvSpPr>
          <p:nvPr/>
        </p:nvSpPr>
        <p:spPr bwMode="auto">
          <a:xfrm>
            <a:off x="0" y="0"/>
            <a:ext cx="21336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34178" name="Picture 3">
            <a:extLst>
              <a:ext uri="{FF2B5EF4-FFF2-40B4-BE49-F238E27FC236}">
                <a16:creationId xmlns:a16="http://schemas.microsoft.com/office/drawing/2014/main" id="{7DF1F96C-4583-AFF0-CEDC-D3D9CF6DE4E8}"/>
              </a:ext>
            </a:extLst>
          </p:cNvPr>
          <p:cNvPicPr>
            <a:picLocks noChangeAspect="1" noChangeArrowheads="1"/>
          </p:cNvPicPr>
          <p:nvPr/>
        </p:nvPicPr>
        <p:blipFill>
          <a:blip r:embed="rId2">
            <a:lum bright="40000" contrast="-56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4179" name="Picture 4">
            <a:extLst>
              <a:ext uri="{FF2B5EF4-FFF2-40B4-BE49-F238E27FC236}">
                <a16:creationId xmlns:a16="http://schemas.microsoft.com/office/drawing/2014/main" id="{67A49ED6-834E-A1FD-A558-E301CA63D0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838200"/>
            <a:ext cx="1041400" cy="220980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4180" name="Text Box 5">
            <a:extLst>
              <a:ext uri="{FF2B5EF4-FFF2-40B4-BE49-F238E27FC236}">
                <a16:creationId xmlns:a16="http://schemas.microsoft.com/office/drawing/2014/main" id="{B6486975-69B7-90B9-961B-21281DF2E2EF}"/>
              </a:ext>
            </a:extLst>
          </p:cNvPr>
          <p:cNvSpPr txBox="1">
            <a:spLocks noChangeArrowheads="1"/>
          </p:cNvSpPr>
          <p:nvPr/>
        </p:nvSpPr>
        <p:spPr bwMode="auto">
          <a:xfrm>
            <a:off x="196850" y="1538288"/>
            <a:ext cx="26987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Bornyl Acetate</a:t>
            </a:r>
          </a:p>
        </p:txBody>
      </p:sp>
      <p:pic>
        <p:nvPicPr>
          <p:cNvPr id="434181" name="Picture 6">
            <a:extLst>
              <a:ext uri="{FF2B5EF4-FFF2-40B4-BE49-F238E27FC236}">
                <a16:creationId xmlns:a16="http://schemas.microsoft.com/office/drawing/2014/main" id="{449E5044-DF8A-7BBD-1582-10CC3ACCE5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3048000"/>
            <a:ext cx="1752600" cy="1554163"/>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4182" name="Text Box 7">
            <a:extLst>
              <a:ext uri="{FF2B5EF4-FFF2-40B4-BE49-F238E27FC236}">
                <a16:creationId xmlns:a16="http://schemas.microsoft.com/office/drawing/2014/main" id="{01825C97-57DD-875D-0D7A-790CC988D06D}"/>
              </a:ext>
            </a:extLst>
          </p:cNvPr>
          <p:cNvSpPr txBox="1">
            <a:spLocks noChangeArrowheads="1"/>
          </p:cNvSpPr>
          <p:nvPr/>
        </p:nvSpPr>
        <p:spPr bwMode="auto">
          <a:xfrm>
            <a:off x="2057400" y="3429000"/>
            <a:ext cx="3276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Valerenic Acid</a:t>
            </a:r>
          </a:p>
        </p:txBody>
      </p:sp>
      <p:sp>
        <p:nvSpPr>
          <p:cNvPr id="434183" name="Text Box 9">
            <a:extLst>
              <a:ext uri="{FF2B5EF4-FFF2-40B4-BE49-F238E27FC236}">
                <a16:creationId xmlns:a16="http://schemas.microsoft.com/office/drawing/2014/main" id="{6AF652EC-1059-6072-3FD2-67AB400E7222}"/>
              </a:ext>
            </a:extLst>
          </p:cNvPr>
          <p:cNvSpPr txBox="1">
            <a:spLocks noChangeArrowheads="1"/>
          </p:cNvSpPr>
          <p:nvPr/>
        </p:nvSpPr>
        <p:spPr bwMode="auto">
          <a:xfrm>
            <a:off x="3886200" y="5410200"/>
            <a:ext cx="22209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800" b="1"/>
              <a:t>Valeric Acid</a:t>
            </a:r>
          </a:p>
        </p:txBody>
      </p:sp>
      <p:sp>
        <p:nvSpPr>
          <p:cNvPr id="277515" name="Text Box 11">
            <a:extLst>
              <a:ext uri="{FF2B5EF4-FFF2-40B4-BE49-F238E27FC236}">
                <a16:creationId xmlns:a16="http://schemas.microsoft.com/office/drawing/2014/main" id="{BDC9020C-E779-E035-D58B-D308093148C5}"/>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Valerian </a:t>
            </a:r>
          </a:p>
        </p:txBody>
      </p:sp>
      <p:graphicFrame>
        <p:nvGraphicFramePr>
          <p:cNvPr id="434185" name="Object 24">
            <a:extLst>
              <a:ext uri="{FF2B5EF4-FFF2-40B4-BE49-F238E27FC236}">
                <a16:creationId xmlns:a16="http://schemas.microsoft.com/office/drawing/2014/main" id="{30CE28CD-E0E7-D8C1-C4E8-30C288903045}"/>
              </a:ext>
            </a:extLst>
          </p:cNvPr>
          <p:cNvGraphicFramePr>
            <a:graphicFrameLocks noChangeAspect="1"/>
          </p:cNvGraphicFramePr>
          <p:nvPr/>
        </p:nvGraphicFramePr>
        <p:xfrm>
          <a:off x="6248400" y="5029200"/>
          <a:ext cx="2362200" cy="1181100"/>
        </p:xfrm>
        <a:graphic>
          <a:graphicData uri="http://schemas.openxmlformats.org/presentationml/2006/ole">
            <mc:AlternateContent xmlns:mc="http://schemas.openxmlformats.org/markup-compatibility/2006">
              <mc:Choice xmlns:v="urn:schemas-microsoft-com:vml" Requires="v">
                <p:oleObj name="Photo Editor Photo" r:id="rId5" imgW="1016000" imgH="508000" progId="MSPhotoEd.3">
                  <p:embed/>
                </p:oleObj>
              </mc:Choice>
              <mc:Fallback>
                <p:oleObj name="Photo Editor Photo" r:id="rId5" imgW="1016000" imgH="508000" progId="MSPhotoEd.3">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5029200"/>
                        <a:ext cx="2362200"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34186" name="Group 25">
            <a:extLst>
              <a:ext uri="{FF2B5EF4-FFF2-40B4-BE49-F238E27FC236}">
                <a16:creationId xmlns:a16="http://schemas.microsoft.com/office/drawing/2014/main" id="{8E587CED-61B3-03A4-8609-CFF0F173F3CE}"/>
              </a:ext>
            </a:extLst>
          </p:cNvPr>
          <p:cNvGrpSpPr>
            <a:grpSpLocks/>
          </p:cNvGrpSpPr>
          <p:nvPr/>
        </p:nvGrpSpPr>
        <p:grpSpPr bwMode="auto">
          <a:xfrm>
            <a:off x="4343400" y="6477000"/>
            <a:ext cx="457200" cy="228600"/>
            <a:chOff x="2400" y="4032"/>
            <a:chExt cx="240" cy="144"/>
          </a:xfrm>
        </p:grpSpPr>
        <p:sp>
          <p:nvSpPr>
            <p:cNvPr id="277530" name="AutoShape 26">
              <a:hlinkClick r:id="" action="ppaction://hlinkshowjump?jump=lastslideviewed" highlightClick="1"/>
              <a:extLst>
                <a:ext uri="{FF2B5EF4-FFF2-40B4-BE49-F238E27FC236}">
                  <a16:creationId xmlns:a16="http://schemas.microsoft.com/office/drawing/2014/main" id="{FE9FDAF3-7F05-E436-527C-39A57DBFEB54}"/>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77531" name="AutoShape 27">
              <a:hlinkClick r:id="" action="ppaction://hlinkshowjump?jump=lastslideviewed"/>
              <a:extLst>
                <a:ext uri="{FF2B5EF4-FFF2-40B4-BE49-F238E27FC236}">
                  <a16:creationId xmlns:a16="http://schemas.microsoft.com/office/drawing/2014/main" id="{54D9C7FD-28EB-A050-61B3-51DC9BEB9655}"/>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4187" name="Group 31">
            <a:extLst>
              <a:ext uri="{FF2B5EF4-FFF2-40B4-BE49-F238E27FC236}">
                <a16:creationId xmlns:a16="http://schemas.microsoft.com/office/drawing/2014/main" id="{36839559-D304-AF39-D0EA-837E6AC4FB79}"/>
              </a:ext>
            </a:extLst>
          </p:cNvPr>
          <p:cNvGrpSpPr>
            <a:grpSpLocks/>
          </p:cNvGrpSpPr>
          <p:nvPr/>
        </p:nvGrpSpPr>
        <p:grpSpPr bwMode="auto">
          <a:xfrm>
            <a:off x="-76200" y="0"/>
            <a:ext cx="2362200" cy="641350"/>
            <a:chOff x="96" y="76"/>
            <a:chExt cx="1488" cy="404"/>
          </a:xfrm>
        </p:grpSpPr>
        <p:sp>
          <p:nvSpPr>
            <p:cNvPr id="434188" name="Text Box 32">
              <a:extLst>
                <a:ext uri="{FF2B5EF4-FFF2-40B4-BE49-F238E27FC236}">
                  <a16:creationId xmlns:a16="http://schemas.microsoft.com/office/drawing/2014/main" id="{54E10CEA-BE93-B98F-7C8B-9B4FEE98699D}"/>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77537" name="Text Box 33">
              <a:extLst>
                <a:ext uri="{FF2B5EF4-FFF2-40B4-BE49-F238E27FC236}">
                  <a16:creationId xmlns:a16="http://schemas.microsoft.com/office/drawing/2014/main" id="{84B448DC-518D-A288-C4DC-BEA8D62A4CE6}"/>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a:extLst>
              <a:ext uri="{FF2B5EF4-FFF2-40B4-BE49-F238E27FC236}">
                <a16:creationId xmlns:a16="http://schemas.microsoft.com/office/drawing/2014/main" id="{CA0EDEDB-8AA5-8F87-DBF8-78375BDC77B9}"/>
              </a:ext>
            </a:extLst>
          </p:cNvPr>
          <p:cNvSpPr>
            <a:spLocks noChangeArrowheads="1"/>
          </p:cNvSpPr>
          <p:nvPr/>
        </p:nvSpPr>
        <p:spPr bwMode="auto">
          <a:xfrm>
            <a:off x="0" y="0"/>
            <a:ext cx="2133600" cy="6858000"/>
          </a:xfrm>
          <a:prstGeom prst="rect">
            <a:avLst/>
          </a:prstGeom>
          <a:solidFill>
            <a:schemeClr val="bg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pic>
        <p:nvPicPr>
          <p:cNvPr id="435202" name="Picture 3">
            <a:extLst>
              <a:ext uri="{FF2B5EF4-FFF2-40B4-BE49-F238E27FC236}">
                <a16:creationId xmlns:a16="http://schemas.microsoft.com/office/drawing/2014/main" id="{8C2D743A-F53D-3560-ABBC-349F786875B7}"/>
              </a:ext>
            </a:extLst>
          </p:cNvPr>
          <p:cNvPicPr>
            <a:picLocks noChangeAspect="1" noChangeArrowheads="1"/>
          </p:cNvPicPr>
          <p:nvPr/>
        </p:nvPicPr>
        <p:blipFill>
          <a:blip r:embed="rId2">
            <a:lum bright="40000" contrast="-56000"/>
            <a:extLst>
              <a:ext uri="{28A0092B-C50C-407E-A947-70E740481C1C}">
                <a14:useLocalDpi xmlns:a14="http://schemas.microsoft.com/office/drawing/2010/main" val="0"/>
              </a:ext>
            </a:extLst>
          </a:blip>
          <a:srcRect/>
          <a:stretch>
            <a:fillRect/>
          </a:stretch>
        </p:blipFill>
        <p:spPr bwMode="auto">
          <a:xfrm>
            <a:off x="457200" y="0"/>
            <a:ext cx="8686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5203" name="Rectangle 5">
            <a:extLst>
              <a:ext uri="{FF2B5EF4-FFF2-40B4-BE49-F238E27FC236}">
                <a16:creationId xmlns:a16="http://schemas.microsoft.com/office/drawing/2014/main" id="{6286E036-71BF-BB7B-B467-9A8155B9F738}"/>
              </a:ext>
            </a:extLst>
          </p:cNvPr>
          <p:cNvSpPr>
            <a:spLocks noChangeArrowheads="1"/>
          </p:cNvSpPr>
          <p:nvPr/>
        </p:nvSpPr>
        <p:spPr bwMode="auto">
          <a:xfrm>
            <a:off x="457200" y="1295400"/>
            <a:ext cx="8305800" cy="260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Garges HP, et al.  Cardiac complications and delirium associated with valerian root withdrawal.  JAMA 1998; 280:1566-1567.</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Houghton PJ.  The scientific basis for the reputed activity of valerian.  J Pharm Pharmacol 1999; 51:505-512.</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Plushner SL.  Valerian: </a:t>
            </a:r>
            <a:r>
              <a:rPr lang="en-US" altLang="en-US" sz="2000" i="1">
                <a:solidFill>
                  <a:srgbClr val="000000"/>
                </a:solidFill>
                <a:cs typeface="Times New Roman" panose="02020603050405020304" pitchFamily="18" charset="0"/>
              </a:rPr>
              <a:t>Valerian officinalis</a:t>
            </a:r>
            <a:r>
              <a:rPr lang="en-US" altLang="en-US" sz="2000">
                <a:solidFill>
                  <a:srgbClr val="000000"/>
                </a:solidFill>
                <a:cs typeface="Times New Roman" panose="02020603050405020304" pitchFamily="18" charset="0"/>
              </a:rPr>
              <a:t>.  Am J Health Sys Pharm 2000; 57: 328-335.</a:t>
            </a:r>
          </a:p>
        </p:txBody>
      </p:sp>
      <p:sp>
        <p:nvSpPr>
          <p:cNvPr id="278535" name="Text Box 7">
            <a:extLst>
              <a:ext uri="{FF2B5EF4-FFF2-40B4-BE49-F238E27FC236}">
                <a16:creationId xmlns:a16="http://schemas.microsoft.com/office/drawing/2014/main" id="{DB6288C0-31BF-093A-8867-851C3AA137C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Valerian </a:t>
            </a:r>
          </a:p>
        </p:txBody>
      </p:sp>
      <p:sp>
        <p:nvSpPr>
          <p:cNvPr id="435205" name="Rectangle 16">
            <a:extLst>
              <a:ext uri="{FF2B5EF4-FFF2-40B4-BE49-F238E27FC236}">
                <a16:creationId xmlns:a16="http://schemas.microsoft.com/office/drawing/2014/main" id="{37F0CA3F-87BB-AA2E-E3E2-2D4F212CB9B9}"/>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t>Valerian References</a:t>
            </a:r>
            <a:endParaRPr lang="en-US" altLang="en-US" sz="1600"/>
          </a:p>
        </p:txBody>
      </p:sp>
      <p:grpSp>
        <p:nvGrpSpPr>
          <p:cNvPr id="435206" name="Group 20">
            <a:extLst>
              <a:ext uri="{FF2B5EF4-FFF2-40B4-BE49-F238E27FC236}">
                <a16:creationId xmlns:a16="http://schemas.microsoft.com/office/drawing/2014/main" id="{31D72CC3-ACE9-1E50-CBE4-547BC7FC78E9}"/>
              </a:ext>
            </a:extLst>
          </p:cNvPr>
          <p:cNvGrpSpPr>
            <a:grpSpLocks/>
          </p:cNvGrpSpPr>
          <p:nvPr/>
        </p:nvGrpSpPr>
        <p:grpSpPr bwMode="auto">
          <a:xfrm>
            <a:off x="4343400" y="6477000"/>
            <a:ext cx="457200" cy="228600"/>
            <a:chOff x="2400" y="4032"/>
            <a:chExt cx="240" cy="144"/>
          </a:xfrm>
        </p:grpSpPr>
        <p:sp>
          <p:nvSpPr>
            <p:cNvPr id="278549" name="AutoShape 21">
              <a:hlinkClick r:id="" action="ppaction://hlinkshowjump?jump=lastslideviewed" highlightClick="1"/>
              <a:extLst>
                <a:ext uri="{FF2B5EF4-FFF2-40B4-BE49-F238E27FC236}">
                  <a16:creationId xmlns:a16="http://schemas.microsoft.com/office/drawing/2014/main" id="{8736F753-53C6-190E-0AB8-D764C971ACF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78550" name="AutoShape 22">
              <a:hlinkClick r:id="" action="ppaction://hlinkshowjump?jump=lastslideviewed"/>
              <a:extLst>
                <a:ext uri="{FF2B5EF4-FFF2-40B4-BE49-F238E27FC236}">
                  <a16:creationId xmlns:a16="http://schemas.microsoft.com/office/drawing/2014/main" id="{FD0AE261-3CFC-12B4-1503-0319F6382E59}"/>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5207" name="Group 26">
            <a:extLst>
              <a:ext uri="{FF2B5EF4-FFF2-40B4-BE49-F238E27FC236}">
                <a16:creationId xmlns:a16="http://schemas.microsoft.com/office/drawing/2014/main" id="{8CF4CACA-8BE1-36B8-E775-85D754AC94F6}"/>
              </a:ext>
            </a:extLst>
          </p:cNvPr>
          <p:cNvGrpSpPr>
            <a:grpSpLocks/>
          </p:cNvGrpSpPr>
          <p:nvPr/>
        </p:nvGrpSpPr>
        <p:grpSpPr bwMode="auto">
          <a:xfrm>
            <a:off x="-76200" y="0"/>
            <a:ext cx="2362200" cy="641350"/>
            <a:chOff x="96" y="76"/>
            <a:chExt cx="1488" cy="404"/>
          </a:xfrm>
        </p:grpSpPr>
        <p:sp>
          <p:nvSpPr>
            <p:cNvPr id="435208" name="Text Box 27">
              <a:extLst>
                <a:ext uri="{FF2B5EF4-FFF2-40B4-BE49-F238E27FC236}">
                  <a16:creationId xmlns:a16="http://schemas.microsoft.com/office/drawing/2014/main" id="{CBDCF840-DAEA-FE15-BFA9-47D53CB16BEC}"/>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278556" name="Text Box 28">
              <a:extLst>
                <a:ext uri="{FF2B5EF4-FFF2-40B4-BE49-F238E27FC236}">
                  <a16:creationId xmlns:a16="http://schemas.microsoft.com/office/drawing/2014/main" id="{B5777BBD-9AD6-B0C1-B101-E556FC250076}"/>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1" name="Rectangle 5">
            <a:extLst>
              <a:ext uri="{FF2B5EF4-FFF2-40B4-BE49-F238E27FC236}">
                <a16:creationId xmlns:a16="http://schemas.microsoft.com/office/drawing/2014/main" id="{F4CAB60B-FD11-DB7D-2A3C-910756DE69DC}"/>
              </a:ext>
            </a:extLst>
          </p:cNvPr>
          <p:cNvSpPr>
            <a:spLocks noChangeArrowheads="1"/>
          </p:cNvSpPr>
          <p:nvPr/>
        </p:nvSpPr>
        <p:spPr bwMode="auto">
          <a:xfrm>
            <a:off x="2133600" y="1524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Yohimbe</a:t>
            </a:r>
            <a:br>
              <a:rPr lang="en-US" altLang="en-US" sz="3600" b="1">
                <a:solidFill>
                  <a:schemeClr val="accent2"/>
                </a:solidFill>
                <a:effectLst>
                  <a:outerShdw blurRad="38100" dist="38100" dir="2700000" algn="tl">
                    <a:srgbClr val="C0C0C0"/>
                  </a:outerShdw>
                </a:effectLst>
              </a:rPr>
            </a:br>
            <a:r>
              <a:rPr lang="en-US" altLang="en-US" sz="1600" b="1" i="1">
                <a:solidFill>
                  <a:schemeClr val="accent2"/>
                </a:solidFill>
                <a:effectLst>
                  <a:outerShdw blurRad="38100" dist="38100" dir="2700000" algn="tl">
                    <a:srgbClr val="C0C0C0"/>
                  </a:outerShdw>
                </a:effectLst>
                <a:cs typeface="Times New Roman" panose="02020603050405020304" pitchFamily="18" charset="0"/>
              </a:rPr>
              <a:t>Pausinystalia yohimbe</a:t>
            </a:r>
            <a:r>
              <a:rPr lang="en-US" altLang="en-US" sz="1400" b="1" i="1">
                <a:solidFill>
                  <a:schemeClr val="accent2"/>
                </a:solidFill>
                <a:effectLst>
                  <a:outerShdw blurRad="38100" dist="38100" dir="2700000" algn="tl">
                    <a:srgbClr val="C0C0C0"/>
                  </a:outerShdw>
                </a:effectLst>
              </a:rPr>
              <a:t> </a:t>
            </a:r>
          </a:p>
        </p:txBody>
      </p:sp>
      <p:sp>
        <p:nvSpPr>
          <p:cNvPr id="280582" name="Text Box 6">
            <a:extLst>
              <a:ext uri="{FF2B5EF4-FFF2-40B4-BE49-F238E27FC236}">
                <a16:creationId xmlns:a16="http://schemas.microsoft.com/office/drawing/2014/main" id="{32621D2B-2588-A12B-EE65-6D71CA4427D1}"/>
              </a:ext>
            </a:extLst>
          </p:cNvPr>
          <p:cNvSpPr txBox="1">
            <a:spLocks noChangeArrowheads="1"/>
          </p:cNvSpPr>
          <p:nvPr/>
        </p:nvSpPr>
        <p:spPr bwMode="auto">
          <a:xfrm>
            <a:off x="2133600" y="1295400"/>
            <a:ext cx="6705600" cy="4278313"/>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FAMILY</a:t>
            </a:r>
            <a:r>
              <a:rPr lang="en-US" altLang="en-US">
                <a:solidFill>
                  <a:schemeClr val="tx1"/>
                </a:solidFill>
                <a:latin typeface="Arial" panose="020B0604020202020204" pitchFamily="34" charset="0"/>
              </a:rPr>
              <a:t>	Rubiaceae</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b="1">
                <a:effectLst>
                  <a:outerShdw blurRad="38100" dist="38100" dir="2700000" algn="tl">
                    <a:srgbClr val="C0C0C0"/>
                  </a:outerShdw>
                </a:effectLst>
                <a:latin typeface="Arial" panose="020B0604020202020204" pitchFamily="34" charset="0"/>
                <a:cs typeface="Times New Roman" panose="02020603050405020304" pitchFamily="18" charset="0"/>
              </a:rPr>
              <a:t>OTHER NAMES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Johimbi, Yohimbehe, Yohimbehe cortex, Yohimbe bark</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a:solidFill>
                  <a:schemeClr val="tx1"/>
                </a:solidFill>
                <a:latin typeface="Arial" panose="020B0604020202020204" pitchFamily="34" charset="0"/>
                <a:cs typeface="Times New Roman" panose="02020603050405020304" pitchFamily="18" charset="0"/>
              </a:rPr>
              <a:t>The bark of this evergreen West African tree contains a 6 % mixture of alkaloids, including the chief active ingredient yohimbine, which has enjoyed a long reputation as an aphrodisiac and can be purchased in the U.S. by prescription or in retail health food outlets as yohimbe.  Yohimbe bark is also smoked or snuffed for its purported hallucinogenic effects.  </a:t>
            </a:r>
            <a:r>
              <a:rPr lang="en-US" altLang="en-US">
                <a:solidFill>
                  <a:schemeClr val="tx1"/>
                </a:solidFill>
                <a:latin typeface="Arial" panose="020B0604020202020204" pitchFamily="34" charset="0"/>
                <a:cs typeface="Times New Roman" panose="02020603050405020304" pitchFamily="18" charset="0"/>
                <a:hlinkClick r:id="rId2" action="ppaction://hlinksldjump"/>
              </a:rPr>
              <a:t>Pictures</a:t>
            </a: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CHEMISTRY</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Yohimbine, an indol alkaloid, is the active principle in a mixture of other alkaloids including stereoisomers rauwolscine, beta- and allo-yohinbine.  Also included are ajamalicine, dihydroyohimbine, coynantheine, and corynanthine (rauhimbin).  </a:t>
            </a:r>
            <a:r>
              <a:rPr lang="en-US" altLang="en-US">
                <a:solidFill>
                  <a:schemeClr val="tx1"/>
                </a:solidFill>
                <a:latin typeface="Arial" panose="020B0604020202020204" pitchFamily="34" charset="0"/>
                <a:cs typeface="Times New Roman" panose="02020603050405020304" pitchFamily="18" charset="0"/>
                <a:hlinkClick r:id="rId3" action="ppaction://hlinksldjump"/>
              </a:rPr>
              <a:t>Structures</a:t>
            </a:r>
            <a:endParaRPr lang="en-US" altLang="en-US">
              <a:solidFill>
                <a:schemeClr val="tx1"/>
              </a:solidFill>
              <a:latin typeface="Arial" panose="020B0604020202020204" pitchFamily="34" charset="0"/>
              <a:cs typeface="Times New Roman" panose="02020603050405020304" pitchFamily="18" charset="0"/>
            </a:endParaRPr>
          </a:p>
        </p:txBody>
      </p:sp>
      <p:sp>
        <p:nvSpPr>
          <p:cNvPr id="436227" name="Text Box 12">
            <a:extLst>
              <a:ext uri="{FF2B5EF4-FFF2-40B4-BE49-F238E27FC236}">
                <a16:creationId xmlns:a16="http://schemas.microsoft.com/office/drawing/2014/main" id="{04EF30F1-2FBB-4909-AD53-64E5AE3D4B80}"/>
              </a:ext>
            </a:extLst>
          </p:cNvPr>
          <p:cNvSpPr txBox="1">
            <a:spLocks noChangeArrowheads="1"/>
          </p:cNvSpPr>
          <p:nvPr/>
        </p:nvSpPr>
        <p:spPr bwMode="auto">
          <a:xfrm>
            <a:off x="7542213" y="6477000"/>
            <a:ext cx="16017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4" action="ppaction://hlinksldjump"/>
              </a:rPr>
              <a:t>Yohimbe References</a:t>
            </a:r>
            <a:endParaRPr lang="en-US" altLang="en-US" sz="1200"/>
          </a:p>
        </p:txBody>
      </p:sp>
      <p:grpSp>
        <p:nvGrpSpPr>
          <p:cNvPr id="436228" name="Group 35">
            <a:extLst>
              <a:ext uri="{FF2B5EF4-FFF2-40B4-BE49-F238E27FC236}">
                <a16:creationId xmlns:a16="http://schemas.microsoft.com/office/drawing/2014/main" id="{59DDEBD5-6981-41D1-7443-D3C9FF1C94B3}"/>
              </a:ext>
            </a:extLst>
          </p:cNvPr>
          <p:cNvGrpSpPr>
            <a:grpSpLocks/>
          </p:cNvGrpSpPr>
          <p:nvPr/>
        </p:nvGrpSpPr>
        <p:grpSpPr bwMode="auto">
          <a:xfrm>
            <a:off x="4191000" y="6477000"/>
            <a:ext cx="1524000" cy="228600"/>
            <a:chOff x="2400" y="4080"/>
            <a:chExt cx="960" cy="144"/>
          </a:xfrm>
        </p:grpSpPr>
        <p:grpSp>
          <p:nvGrpSpPr>
            <p:cNvPr id="436229" name="Group 36">
              <a:extLst>
                <a:ext uri="{FF2B5EF4-FFF2-40B4-BE49-F238E27FC236}">
                  <a16:creationId xmlns:a16="http://schemas.microsoft.com/office/drawing/2014/main" id="{85146848-061C-6CE9-AA74-838980130EE7}"/>
                </a:ext>
              </a:extLst>
            </p:cNvPr>
            <p:cNvGrpSpPr>
              <a:grpSpLocks/>
            </p:cNvGrpSpPr>
            <p:nvPr/>
          </p:nvGrpSpPr>
          <p:grpSpPr bwMode="auto">
            <a:xfrm>
              <a:off x="2400" y="4080"/>
              <a:ext cx="240" cy="144"/>
              <a:chOff x="2928" y="2688"/>
              <a:chExt cx="240" cy="144"/>
            </a:xfrm>
          </p:grpSpPr>
          <p:sp>
            <p:nvSpPr>
              <p:cNvPr id="436236" name="AutoShape 37">
                <a:hlinkClick r:id="" action="ppaction://hlinkshowjump?jump=previousslide" highlightClick="1"/>
                <a:extLst>
                  <a:ext uri="{FF2B5EF4-FFF2-40B4-BE49-F238E27FC236}">
                    <a16:creationId xmlns:a16="http://schemas.microsoft.com/office/drawing/2014/main" id="{FE2FFEEE-2720-C137-C05F-8DF7044085C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0614" name="AutoShape 38">
                <a:hlinkClick r:id="rId5" action="ppaction://hlinksldjump"/>
                <a:extLst>
                  <a:ext uri="{FF2B5EF4-FFF2-40B4-BE49-F238E27FC236}">
                    <a16:creationId xmlns:a16="http://schemas.microsoft.com/office/drawing/2014/main" id="{4095CEF8-9FB2-191A-AE52-987092A9E4B0}"/>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6230" name="Group 39">
              <a:extLst>
                <a:ext uri="{FF2B5EF4-FFF2-40B4-BE49-F238E27FC236}">
                  <a16:creationId xmlns:a16="http://schemas.microsoft.com/office/drawing/2014/main" id="{E89EEC86-D0E6-9A5E-283D-58BB91E5B478}"/>
                </a:ext>
              </a:extLst>
            </p:cNvPr>
            <p:cNvGrpSpPr>
              <a:grpSpLocks/>
            </p:cNvGrpSpPr>
            <p:nvPr/>
          </p:nvGrpSpPr>
          <p:grpSpPr bwMode="auto">
            <a:xfrm>
              <a:off x="3120" y="4080"/>
              <a:ext cx="240" cy="144"/>
              <a:chOff x="3552" y="2688"/>
              <a:chExt cx="240" cy="144"/>
            </a:xfrm>
          </p:grpSpPr>
          <p:sp>
            <p:nvSpPr>
              <p:cNvPr id="436234" name="AutoShape 40">
                <a:hlinkClick r:id="" action="ppaction://hlinkshowjump?jump=nextslide" highlightClick="1"/>
                <a:extLst>
                  <a:ext uri="{FF2B5EF4-FFF2-40B4-BE49-F238E27FC236}">
                    <a16:creationId xmlns:a16="http://schemas.microsoft.com/office/drawing/2014/main" id="{646C8657-D329-3943-4FFB-380CACF05874}"/>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0617" name="AutoShape 41">
                <a:hlinkClick r:id="" action="ppaction://hlinkshowjump?jump=nextslide"/>
                <a:extLst>
                  <a:ext uri="{FF2B5EF4-FFF2-40B4-BE49-F238E27FC236}">
                    <a16:creationId xmlns:a16="http://schemas.microsoft.com/office/drawing/2014/main" id="{8594EA4D-CFC5-B228-8223-1709CE912A33}"/>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6231" name="Group 42">
              <a:extLst>
                <a:ext uri="{FF2B5EF4-FFF2-40B4-BE49-F238E27FC236}">
                  <a16:creationId xmlns:a16="http://schemas.microsoft.com/office/drawing/2014/main" id="{1DFB887B-F733-F70E-04EE-F3BBA23ECCA0}"/>
                </a:ext>
              </a:extLst>
            </p:cNvPr>
            <p:cNvGrpSpPr>
              <a:grpSpLocks/>
            </p:cNvGrpSpPr>
            <p:nvPr/>
          </p:nvGrpSpPr>
          <p:grpSpPr bwMode="auto">
            <a:xfrm>
              <a:off x="2736" y="4080"/>
              <a:ext cx="288" cy="144"/>
              <a:chOff x="2400" y="4032"/>
              <a:chExt cx="240" cy="144"/>
            </a:xfrm>
          </p:grpSpPr>
          <p:sp>
            <p:nvSpPr>
              <p:cNvPr id="280619" name="AutoShape 43">
                <a:hlinkClick r:id="" action="ppaction://hlinkshowjump?jump=lastslideviewed" highlightClick="1"/>
                <a:extLst>
                  <a:ext uri="{FF2B5EF4-FFF2-40B4-BE49-F238E27FC236}">
                    <a16:creationId xmlns:a16="http://schemas.microsoft.com/office/drawing/2014/main" id="{BA22E465-42DC-D9EC-63CB-098A886B1C87}"/>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80620" name="AutoShape 44">
                <a:hlinkClick r:id="" action="ppaction://hlinkshowjump?jump=lastslideviewed"/>
                <a:extLst>
                  <a:ext uri="{FF2B5EF4-FFF2-40B4-BE49-F238E27FC236}">
                    <a16:creationId xmlns:a16="http://schemas.microsoft.com/office/drawing/2014/main" id="{E9896133-7338-31F5-F93D-01D1DADB9D3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2" name="Text Box 4">
            <a:extLst>
              <a:ext uri="{FF2B5EF4-FFF2-40B4-BE49-F238E27FC236}">
                <a16:creationId xmlns:a16="http://schemas.microsoft.com/office/drawing/2014/main" id="{33A23F62-8742-B139-B557-516C152C0AF1}"/>
              </a:ext>
            </a:extLst>
          </p:cNvPr>
          <p:cNvSpPr txBox="1">
            <a:spLocks noChangeArrowheads="1"/>
          </p:cNvSpPr>
          <p:nvPr/>
        </p:nvSpPr>
        <p:spPr bwMode="auto">
          <a:xfrm>
            <a:off x="2133600" y="381000"/>
            <a:ext cx="6705600" cy="6019800"/>
          </a:xfrm>
          <a:prstGeom prst="rect">
            <a:avLst/>
          </a:prstGeom>
          <a:noFill/>
          <a:ln>
            <a:noFill/>
          </a:ln>
          <a:effectLst/>
        </p:spPr>
        <p:txBody>
          <a:bodyPr>
            <a:spAutoFit/>
          </a:bodyPr>
          <a:lstStyle/>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MECHANISM of ACTION</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Yohimbine is an </a:t>
            </a:r>
            <a:r>
              <a:rPr lang="el-GR" altLang="en-US">
                <a:solidFill>
                  <a:schemeClr val="tx1"/>
                </a:solidFill>
                <a:latin typeface="Arial" panose="020B0604020202020204" pitchFamily="34" charset="0"/>
                <a:cs typeface="Times New Roman" panose="02020603050405020304" pitchFamily="18" charset="0"/>
              </a:rPr>
              <a:t>α</a:t>
            </a:r>
            <a:r>
              <a:rPr lang="en-US" altLang="en-US" baseline="-30000">
                <a:solidFill>
                  <a:schemeClr val="tx1"/>
                </a:solidFill>
                <a:latin typeface="Arial" panose="020B0604020202020204" pitchFamily="34" charset="0"/>
                <a:cs typeface="Times New Roman" panose="02020603050405020304" pitchFamily="18" charset="0"/>
              </a:rPr>
              <a:t>2</a:t>
            </a:r>
            <a:r>
              <a:rPr lang="en-US" altLang="en-US">
                <a:solidFill>
                  <a:schemeClr val="tx1"/>
                </a:solidFill>
                <a:latin typeface="Arial" panose="020B0604020202020204" pitchFamily="34" charset="0"/>
                <a:cs typeface="Times New Roman" panose="02020603050405020304" pitchFamily="18" charset="0"/>
              </a:rPr>
              <a:t>-adrenergic receptor antagonist which crosses the blood brain barrier readily.  In addition to its antagonist properties, it also inhibits monoamine oxidases, calcium channels and has peripheral 5-HT receptor blocking activity.  Its utility in correcting erectile dysfunction is controversial but thought to affect penile blood flow by increasing cholinergic and decreasing adrenergic activity.  This should result in increased inflow, decreased outflow or both, resulting in a sustainable erection.  In addition, it may increase centrally mediated stimulatory efferent outflow to the sacral area and genital tissues.  Yohimbine also increases plasma norepinephrine levels and adrenal epinephrine release, analgesic effects of morphine, salivary flow in patients on antidepressants and systolic blood pressure.  It has been reported effective in men with organic vascular dysfunction, treating diabetic neuropathy, postural hypotension, and selective serotonin reuptake inhibitor-induced sexual dysfunction.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USES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Yohimbine, or Yohimbe preparations, are used for male erectile dysfunction, as an aphrodisiac, for exhaustion, angina, diabetic neuropathy, and postural hypotension.  While some clinical trials report modest clinical effects of yohimbine, others caution using yohimbine considering its risk (side effects) to benefit ratio. </a:t>
            </a:r>
          </a:p>
        </p:txBody>
      </p:sp>
      <p:sp>
        <p:nvSpPr>
          <p:cNvPr id="329733" name="Text Box 5">
            <a:extLst>
              <a:ext uri="{FF2B5EF4-FFF2-40B4-BE49-F238E27FC236}">
                <a16:creationId xmlns:a16="http://schemas.microsoft.com/office/drawing/2014/main" id="{A13ADA46-4D4C-3B70-67D1-C9A9807A8715}"/>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Yohimbe </a:t>
            </a:r>
          </a:p>
        </p:txBody>
      </p:sp>
      <p:grpSp>
        <p:nvGrpSpPr>
          <p:cNvPr id="437251" name="Group 29">
            <a:extLst>
              <a:ext uri="{FF2B5EF4-FFF2-40B4-BE49-F238E27FC236}">
                <a16:creationId xmlns:a16="http://schemas.microsoft.com/office/drawing/2014/main" id="{F3AC965A-2049-4C74-2ED3-54089847A217}"/>
              </a:ext>
            </a:extLst>
          </p:cNvPr>
          <p:cNvGrpSpPr>
            <a:grpSpLocks/>
          </p:cNvGrpSpPr>
          <p:nvPr/>
        </p:nvGrpSpPr>
        <p:grpSpPr bwMode="auto">
          <a:xfrm>
            <a:off x="4191000" y="6477000"/>
            <a:ext cx="1524000" cy="228600"/>
            <a:chOff x="2400" y="4080"/>
            <a:chExt cx="960" cy="144"/>
          </a:xfrm>
        </p:grpSpPr>
        <p:grpSp>
          <p:nvGrpSpPr>
            <p:cNvPr id="437253" name="Group 30">
              <a:extLst>
                <a:ext uri="{FF2B5EF4-FFF2-40B4-BE49-F238E27FC236}">
                  <a16:creationId xmlns:a16="http://schemas.microsoft.com/office/drawing/2014/main" id="{3E1F9FAF-81FF-3673-0BA2-C927C4CAE604}"/>
                </a:ext>
              </a:extLst>
            </p:cNvPr>
            <p:cNvGrpSpPr>
              <a:grpSpLocks/>
            </p:cNvGrpSpPr>
            <p:nvPr/>
          </p:nvGrpSpPr>
          <p:grpSpPr bwMode="auto">
            <a:xfrm>
              <a:off x="2400" y="4080"/>
              <a:ext cx="240" cy="144"/>
              <a:chOff x="2928" y="2688"/>
              <a:chExt cx="240" cy="144"/>
            </a:xfrm>
          </p:grpSpPr>
          <p:sp>
            <p:nvSpPr>
              <p:cNvPr id="437260" name="AutoShape 31">
                <a:hlinkClick r:id="" action="ppaction://hlinkshowjump?jump=previousslide" highlightClick="1"/>
                <a:extLst>
                  <a:ext uri="{FF2B5EF4-FFF2-40B4-BE49-F238E27FC236}">
                    <a16:creationId xmlns:a16="http://schemas.microsoft.com/office/drawing/2014/main" id="{ACEB426A-4A2D-92AA-4058-002D9DCC1F3E}"/>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9760" name="AutoShape 32">
                <a:hlinkClick r:id="" action="ppaction://hlinkshowjump?jump=previousslide"/>
                <a:extLst>
                  <a:ext uri="{FF2B5EF4-FFF2-40B4-BE49-F238E27FC236}">
                    <a16:creationId xmlns:a16="http://schemas.microsoft.com/office/drawing/2014/main" id="{9B5C7243-440A-464D-560D-162626F3798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7254" name="Group 33">
              <a:extLst>
                <a:ext uri="{FF2B5EF4-FFF2-40B4-BE49-F238E27FC236}">
                  <a16:creationId xmlns:a16="http://schemas.microsoft.com/office/drawing/2014/main" id="{976F264D-AEE2-D0C3-3291-36C9F9052E75}"/>
                </a:ext>
              </a:extLst>
            </p:cNvPr>
            <p:cNvGrpSpPr>
              <a:grpSpLocks/>
            </p:cNvGrpSpPr>
            <p:nvPr/>
          </p:nvGrpSpPr>
          <p:grpSpPr bwMode="auto">
            <a:xfrm>
              <a:off x="3120" y="4080"/>
              <a:ext cx="240" cy="144"/>
              <a:chOff x="3552" y="2688"/>
              <a:chExt cx="240" cy="144"/>
            </a:xfrm>
          </p:grpSpPr>
          <p:sp>
            <p:nvSpPr>
              <p:cNvPr id="437258" name="AutoShape 34">
                <a:hlinkClick r:id="" action="ppaction://hlinkshowjump?jump=nextslide" highlightClick="1"/>
                <a:extLst>
                  <a:ext uri="{FF2B5EF4-FFF2-40B4-BE49-F238E27FC236}">
                    <a16:creationId xmlns:a16="http://schemas.microsoft.com/office/drawing/2014/main" id="{948BD6C4-D049-58D6-5FBE-483B78868D31}"/>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29763" name="AutoShape 35">
                <a:hlinkClick r:id="" action="ppaction://hlinkshowjump?jump=nextslide"/>
                <a:extLst>
                  <a:ext uri="{FF2B5EF4-FFF2-40B4-BE49-F238E27FC236}">
                    <a16:creationId xmlns:a16="http://schemas.microsoft.com/office/drawing/2014/main" id="{C65492B0-D639-9AEE-2C5E-109703BEB6C7}"/>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7255" name="Group 36">
              <a:extLst>
                <a:ext uri="{FF2B5EF4-FFF2-40B4-BE49-F238E27FC236}">
                  <a16:creationId xmlns:a16="http://schemas.microsoft.com/office/drawing/2014/main" id="{4C8D375D-CFE1-1273-2953-5222551D60B5}"/>
                </a:ext>
              </a:extLst>
            </p:cNvPr>
            <p:cNvGrpSpPr>
              <a:grpSpLocks/>
            </p:cNvGrpSpPr>
            <p:nvPr/>
          </p:nvGrpSpPr>
          <p:grpSpPr bwMode="auto">
            <a:xfrm>
              <a:off x="2736" y="4080"/>
              <a:ext cx="288" cy="144"/>
              <a:chOff x="2400" y="4032"/>
              <a:chExt cx="240" cy="144"/>
            </a:xfrm>
          </p:grpSpPr>
          <p:sp>
            <p:nvSpPr>
              <p:cNvPr id="329765" name="AutoShape 37">
                <a:hlinkClick r:id="" action="ppaction://hlinkshowjump?jump=lastslideviewed" highlightClick="1"/>
                <a:extLst>
                  <a:ext uri="{FF2B5EF4-FFF2-40B4-BE49-F238E27FC236}">
                    <a16:creationId xmlns:a16="http://schemas.microsoft.com/office/drawing/2014/main" id="{48BA7921-BA0B-FB7D-ABD8-E770149225D4}"/>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29766" name="AutoShape 38">
                <a:hlinkClick r:id="" action="ppaction://hlinkshowjump?jump=lastslideviewed"/>
                <a:extLst>
                  <a:ext uri="{FF2B5EF4-FFF2-40B4-BE49-F238E27FC236}">
                    <a16:creationId xmlns:a16="http://schemas.microsoft.com/office/drawing/2014/main" id="{3E96E6F2-979D-A0CB-4C2F-F3B57E1A01AA}"/>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37252" name="Text Box 39">
            <a:extLst>
              <a:ext uri="{FF2B5EF4-FFF2-40B4-BE49-F238E27FC236}">
                <a16:creationId xmlns:a16="http://schemas.microsoft.com/office/drawing/2014/main" id="{46D2A918-415C-CFE3-00D7-2B2780F6F3DB}"/>
              </a:ext>
            </a:extLst>
          </p:cNvPr>
          <p:cNvSpPr txBox="1">
            <a:spLocks noChangeArrowheads="1"/>
          </p:cNvSpPr>
          <p:nvPr/>
        </p:nvSpPr>
        <p:spPr bwMode="auto">
          <a:xfrm>
            <a:off x="7542213" y="6477000"/>
            <a:ext cx="16017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2" action="ppaction://hlinksldjump"/>
              </a:rPr>
              <a:t>Yohimbe References</a:t>
            </a:r>
            <a:endParaRPr lang="en-US" altLang="en-US" sz="1200"/>
          </a:p>
        </p:txBody>
      </p:sp>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5" name="Text Box 3">
            <a:extLst>
              <a:ext uri="{FF2B5EF4-FFF2-40B4-BE49-F238E27FC236}">
                <a16:creationId xmlns:a16="http://schemas.microsoft.com/office/drawing/2014/main" id="{472EBD01-2282-8E98-1256-21198E685141}"/>
              </a:ext>
            </a:extLst>
          </p:cNvPr>
          <p:cNvSpPr txBox="1">
            <a:spLocks noChangeArrowheads="1"/>
          </p:cNvSpPr>
          <p:nvPr/>
        </p:nvSpPr>
        <p:spPr bwMode="auto">
          <a:xfrm>
            <a:off x="2133600" y="762000"/>
            <a:ext cx="7010400" cy="4292600"/>
          </a:xfrm>
          <a:prstGeom prst="rect">
            <a:avLst/>
          </a:prstGeom>
          <a:noFill/>
          <a:ln>
            <a:noFill/>
          </a:ln>
          <a:effectLst/>
        </p:spPr>
        <p:txBody>
          <a:bodyPr>
            <a:spAutoFit/>
          </a:bodyPr>
          <a:lstStyle/>
          <a:p>
            <a:pPr eaLnBrk="1" hangingPunct="1">
              <a:defRPr/>
            </a:pPr>
            <a:r>
              <a:rPr lang="en-US" altLang="en-US" sz="1700" b="1">
                <a:effectLst>
                  <a:outerShdw blurRad="38100" dist="38100" dir="2700000" algn="tl">
                    <a:srgbClr val="C0C0C0"/>
                  </a:outerShdw>
                </a:effectLst>
                <a:latin typeface="Arial" panose="020B0604020202020204" pitchFamily="34" charset="0"/>
                <a:cs typeface="Times New Roman" panose="02020603050405020304" pitchFamily="18" charset="0"/>
              </a:rPr>
              <a:t>ADVERSE EFFECTS, PRECAUTIONS and DRUG INTERACTIONS</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Adverse side effects of yohimbine include agitation, tremors, insomnia, anxiety, hypertension, nausea and vomiting, tachycardia, all of which may be related to high serum sympathomimetic amine levels.  The drug is contraindicated in patients with kidney and liver malfunction, heart disease, benign prostatic hyperplasia, depression, blood pressure disorders, prostatitis and known hypersensitivity to Yohimbe.  Symptoms of yohimbine overdose and toxicity can include paralysis, severe hypotension, cardiac conduction disorders, cardiac failure and death.  Drug interactions with alpha- and beta-adrenergic blockers, antidiabetic drugs, antihypertensives, MAOIs, narcotic analgesics, phenothiazines, tricyclic antidepressants, and direct-acting and indirect-acting sympathomimetics. </a:t>
            </a:r>
          </a:p>
          <a:p>
            <a:pPr eaLnBrk="1" hangingPunct="1">
              <a:defRPr/>
            </a:pPr>
            <a:endParaRPr lang="en-US" altLang="en-US">
              <a:solidFill>
                <a:schemeClr val="tx1"/>
              </a:solidFill>
              <a:latin typeface="Arial" panose="020B0604020202020204" pitchFamily="34" charset="0"/>
              <a:cs typeface="Times New Roman" panose="02020603050405020304" pitchFamily="18" charset="0"/>
            </a:endParaRPr>
          </a:p>
          <a:p>
            <a:pPr eaLnBrk="1" hangingPunct="1">
              <a:defRPr/>
            </a:pPr>
            <a:r>
              <a:rPr lang="en-US" altLang="en-US" sz="1800" b="1">
                <a:effectLst>
                  <a:outerShdw blurRad="38100" dist="38100" dir="2700000" algn="tl">
                    <a:srgbClr val="C0C0C0"/>
                  </a:outerShdw>
                </a:effectLst>
                <a:latin typeface="Arial" panose="020B0604020202020204" pitchFamily="34" charset="0"/>
                <a:cs typeface="Times New Roman" panose="02020603050405020304" pitchFamily="18" charset="0"/>
              </a:rPr>
              <a:t>DOSAGE</a:t>
            </a:r>
          </a:p>
          <a:p>
            <a:pPr lvl="1" eaLnBrk="1" hangingPunct="1">
              <a:defRPr/>
            </a:pPr>
            <a:r>
              <a:rPr lang="en-US" altLang="en-US">
                <a:solidFill>
                  <a:schemeClr val="tx1"/>
                </a:solidFill>
                <a:latin typeface="Arial" panose="020B0604020202020204" pitchFamily="34" charset="0"/>
                <a:cs typeface="Times New Roman" panose="02020603050405020304" pitchFamily="18" charset="0"/>
              </a:rPr>
              <a:t>Clinical trials have used yohimbine in 10 mg doses three times daily and reported no significant side effects. </a:t>
            </a:r>
          </a:p>
        </p:txBody>
      </p:sp>
      <p:sp>
        <p:nvSpPr>
          <p:cNvPr id="330757" name="Text Box 5">
            <a:extLst>
              <a:ext uri="{FF2B5EF4-FFF2-40B4-BE49-F238E27FC236}">
                <a16:creationId xmlns:a16="http://schemas.microsoft.com/office/drawing/2014/main" id="{30286274-BD2C-671D-C08B-A05E41797F6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Yohimbe </a:t>
            </a:r>
          </a:p>
        </p:txBody>
      </p:sp>
      <p:grpSp>
        <p:nvGrpSpPr>
          <p:cNvPr id="438275" name="Group 18">
            <a:extLst>
              <a:ext uri="{FF2B5EF4-FFF2-40B4-BE49-F238E27FC236}">
                <a16:creationId xmlns:a16="http://schemas.microsoft.com/office/drawing/2014/main" id="{7995D1C7-6712-6344-3ECE-A1CD54098EAE}"/>
              </a:ext>
            </a:extLst>
          </p:cNvPr>
          <p:cNvGrpSpPr>
            <a:grpSpLocks/>
          </p:cNvGrpSpPr>
          <p:nvPr/>
        </p:nvGrpSpPr>
        <p:grpSpPr bwMode="auto">
          <a:xfrm>
            <a:off x="4191000" y="6477000"/>
            <a:ext cx="1524000" cy="228600"/>
            <a:chOff x="2400" y="4080"/>
            <a:chExt cx="960" cy="144"/>
          </a:xfrm>
        </p:grpSpPr>
        <p:grpSp>
          <p:nvGrpSpPr>
            <p:cNvPr id="438277" name="Group 19">
              <a:extLst>
                <a:ext uri="{FF2B5EF4-FFF2-40B4-BE49-F238E27FC236}">
                  <a16:creationId xmlns:a16="http://schemas.microsoft.com/office/drawing/2014/main" id="{5FF17D47-699C-A94A-064E-3995418A4479}"/>
                </a:ext>
              </a:extLst>
            </p:cNvPr>
            <p:cNvGrpSpPr>
              <a:grpSpLocks/>
            </p:cNvGrpSpPr>
            <p:nvPr/>
          </p:nvGrpSpPr>
          <p:grpSpPr bwMode="auto">
            <a:xfrm>
              <a:off x="2400" y="4080"/>
              <a:ext cx="240" cy="144"/>
              <a:chOff x="2928" y="2688"/>
              <a:chExt cx="240" cy="144"/>
            </a:xfrm>
          </p:grpSpPr>
          <p:sp>
            <p:nvSpPr>
              <p:cNvPr id="438284" name="AutoShape 20">
                <a:hlinkClick r:id="" action="ppaction://hlinkshowjump?jump=previousslide" highlightClick="1"/>
                <a:extLst>
                  <a:ext uri="{FF2B5EF4-FFF2-40B4-BE49-F238E27FC236}">
                    <a16:creationId xmlns:a16="http://schemas.microsoft.com/office/drawing/2014/main" id="{16A2B28C-9948-A114-EB60-E3377ADE3BEA}"/>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30773" name="AutoShape 21">
                <a:hlinkClick r:id="" action="ppaction://hlinkshowjump?jump=previousslide"/>
                <a:extLst>
                  <a:ext uri="{FF2B5EF4-FFF2-40B4-BE49-F238E27FC236}">
                    <a16:creationId xmlns:a16="http://schemas.microsoft.com/office/drawing/2014/main" id="{1563CB5B-B583-D629-CDBE-59CC85D7F3A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8278" name="Group 22">
              <a:extLst>
                <a:ext uri="{FF2B5EF4-FFF2-40B4-BE49-F238E27FC236}">
                  <a16:creationId xmlns:a16="http://schemas.microsoft.com/office/drawing/2014/main" id="{67EBCB0E-E5ED-ED76-DA7A-01CDF47162F1}"/>
                </a:ext>
              </a:extLst>
            </p:cNvPr>
            <p:cNvGrpSpPr>
              <a:grpSpLocks/>
            </p:cNvGrpSpPr>
            <p:nvPr/>
          </p:nvGrpSpPr>
          <p:grpSpPr bwMode="auto">
            <a:xfrm>
              <a:off x="3120" y="4080"/>
              <a:ext cx="240" cy="144"/>
              <a:chOff x="3552" y="2688"/>
              <a:chExt cx="240" cy="144"/>
            </a:xfrm>
          </p:grpSpPr>
          <p:sp>
            <p:nvSpPr>
              <p:cNvPr id="438282" name="AutoShape 23">
                <a:hlinkClick r:id="" action="ppaction://hlinkshowjump?jump=nextslide" highlightClick="1"/>
                <a:extLst>
                  <a:ext uri="{FF2B5EF4-FFF2-40B4-BE49-F238E27FC236}">
                    <a16:creationId xmlns:a16="http://schemas.microsoft.com/office/drawing/2014/main" id="{C036FE6F-172A-BDDD-C98B-CABCCB4E514C}"/>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30776" name="AutoShape 24">
                <a:hlinkClick r:id="rId2" action="ppaction://hlinksldjump"/>
                <a:extLst>
                  <a:ext uri="{FF2B5EF4-FFF2-40B4-BE49-F238E27FC236}">
                    <a16:creationId xmlns:a16="http://schemas.microsoft.com/office/drawing/2014/main" id="{F048739C-7D0D-5CE7-A7F7-D67F57D19CA9}"/>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8279" name="Group 25">
              <a:extLst>
                <a:ext uri="{FF2B5EF4-FFF2-40B4-BE49-F238E27FC236}">
                  <a16:creationId xmlns:a16="http://schemas.microsoft.com/office/drawing/2014/main" id="{0084F5EC-93D3-B70C-D873-6E7E32CD24B0}"/>
                </a:ext>
              </a:extLst>
            </p:cNvPr>
            <p:cNvGrpSpPr>
              <a:grpSpLocks/>
            </p:cNvGrpSpPr>
            <p:nvPr/>
          </p:nvGrpSpPr>
          <p:grpSpPr bwMode="auto">
            <a:xfrm>
              <a:off x="2736" y="4080"/>
              <a:ext cx="288" cy="144"/>
              <a:chOff x="2400" y="4032"/>
              <a:chExt cx="240" cy="144"/>
            </a:xfrm>
          </p:grpSpPr>
          <p:sp>
            <p:nvSpPr>
              <p:cNvPr id="330778" name="AutoShape 26">
                <a:hlinkClick r:id="" action="ppaction://hlinkshowjump?jump=lastslideviewed" highlightClick="1"/>
                <a:extLst>
                  <a:ext uri="{FF2B5EF4-FFF2-40B4-BE49-F238E27FC236}">
                    <a16:creationId xmlns:a16="http://schemas.microsoft.com/office/drawing/2014/main" id="{3F419801-2F81-7076-EC8C-17B25683A32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30779" name="AutoShape 27">
                <a:hlinkClick r:id="" action="ppaction://hlinkshowjump?jump=lastslideviewed"/>
                <a:extLst>
                  <a:ext uri="{FF2B5EF4-FFF2-40B4-BE49-F238E27FC236}">
                    <a16:creationId xmlns:a16="http://schemas.microsoft.com/office/drawing/2014/main" id="{87A85D6D-3D85-D165-2717-1E64BC6DDFF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
        <p:nvSpPr>
          <p:cNvPr id="438276" name="Text Box 28">
            <a:extLst>
              <a:ext uri="{FF2B5EF4-FFF2-40B4-BE49-F238E27FC236}">
                <a16:creationId xmlns:a16="http://schemas.microsoft.com/office/drawing/2014/main" id="{FADA17F4-B6FD-8BD6-29B9-8E709DB7E287}"/>
              </a:ext>
            </a:extLst>
          </p:cNvPr>
          <p:cNvSpPr txBox="1">
            <a:spLocks noChangeArrowheads="1"/>
          </p:cNvSpPr>
          <p:nvPr/>
        </p:nvSpPr>
        <p:spPr bwMode="auto">
          <a:xfrm>
            <a:off x="7542213" y="6477000"/>
            <a:ext cx="16017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1200">
                <a:hlinkClick r:id="rId3" action="ppaction://hlinksldjump"/>
              </a:rPr>
              <a:t>Yohimbe References</a:t>
            </a:r>
            <a:endParaRPr lang="en-US" altLang="en-US" sz="1200"/>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9297" name="Picture 6">
            <a:extLst>
              <a:ext uri="{FF2B5EF4-FFF2-40B4-BE49-F238E27FC236}">
                <a16:creationId xmlns:a16="http://schemas.microsoft.com/office/drawing/2014/main" id="{6A5A3EFA-3A45-C15B-3A0D-004245ED28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85800"/>
            <a:ext cx="361632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9298" name="Picture 7">
            <a:extLst>
              <a:ext uri="{FF2B5EF4-FFF2-40B4-BE49-F238E27FC236}">
                <a16:creationId xmlns:a16="http://schemas.microsoft.com/office/drawing/2014/main" id="{70371A5A-85CD-E58F-6E3C-18E114C9FE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09800"/>
            <a:ext cx="4216400" cy="246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1609" name="Text Box 9">
            <a:extLst>
              <a:ext uri="{FF2B5EF4-FFF2-40B4-BE49-F238E27FC236}">
                <a16:creationId xmlns:a16="http://schemas.microsoft.com/office/drawing/2014/main" id="{BD55BD49-ECDB-6A25-3069-315A61E7FD83}"/>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solidFill>
                  <a:schemeClr val="hlink"/>
                </a:solidFill>
                <a:effectLst>
                  <a:outerShdw blurRad="38100" dist="38100" dir="2700000" algn="tl">
                    <a:srgbClr val="C0C0C0"/>
                  </a:outerShdw>
                </a:effectLst>
                <a:latin typeface="Arial" panose="020B0604020202020204" pitchFamily="34" charset="0"/>
              </a:rPr>
              <a:t>Yohimbe</a:t>
            </a:r>
            <a:endParaRPr lang="en-US" altLang="en-US" sz="1200" b="1">
              <a:effectLst>
                <a:outerShdw blurRad="38100" dist="38100" dir="2700000" algn="tl">
                  <a:srgbClr val="C0C0C0"/>
                </a:outerShdw>
              </a:effectLst>
              <a:latin typeface="Arial" panose="020B0604020202020204" pitchFamily="34" charset="0"/>
            </a:endParaRPr>
          </a:p>
        </p:txBody>
      </p:sp>
      <p:grpSp>
        <p:nvGrpSpPr>
          <p:cNvPr id="439300" name="Group 23">
            <a:extLst>
              <a:ext uri="{FF2B5EF4-FFF2-40B4-BE49-F238E27FC236}">
                <a16:creationId xmlns:a16="http://schemas.microsoft.com/office/drawing/2014/main" id="{FBA6B044-23FD-A5E5-9A28-5529FCDE28FE}"/>
              </a:ext>
            </a:extLst>
          </p:cNvPr>
          <p:cNvGrpSpPr>
            <a:grpSpLocks/>
          </p:cNvGrpSpPr>
          <p:nvPr/>
        </p:nvGrpSpPr>
        <p:grpSpPr bwMode="auto">
          <a:xfrm>
            <a:off x="4343400" y="6477000"/>
            <a:ext cx="457200" cy="228600"/>
            <a:chOff x="2400" y="4032"/>
            <a:chExt cx="240" cy="144"/>
          </a:xfrm>
        </p:grpSpPr>
        <p:sp>
          <p:nvSpPr>
            <p:cNvPr id="281624" name="AutoShape 24">
              <a:hlinkClick r:id="" action="ppaction://hlinkshowjump?jump=lastslideviewed" highlightClick="1"/>
              <a:extLst>
                <a:ext uri="{FF2B5EF4-FFF2-40B4-BE49-F238E27FC236}">
                  <a16:creationId xmlns:a16="http://schemas.microsoft.com/office/drawing/2014/main" id="{6F8CEC42-94C7-3DE1-AB03-2082B1F3A93D}"/>
                </a:ext>
              </a:extLst>
            </p:cNvPr>
            <p:cNvSpPr>
              <a:spLocks noChangeArrowheads="1"/>
            </p:cNvSpPr>
            <p:nvPr/>
          </p:nvSpPr>
          <p:spPr bwMode="auto">
            <a:xfrm>
              <a:off x="2400" y="4032"/>
              <a:ext cx="240" cy="144"/>
            </a:xfrm>
            <a:prstGeom prst="actionButtonBlank">
              <a:avLst/>
            </a:prstGeom>
            <a:solidFill>
              <a:srgbClr val="B2B2B2"/>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81625" name="AutoShape 25">
              <a:hlinkClick r:id="" action="ppaction://hlinkshowjump?jump=lastslideviewed"/>
              <a:extLst>
                <a:ext uri="{FF2B5EF4-FFF2-40B4-BE49-F238E27FC236}">
                  <a16:creationId xmlns:a16="http://schemas.microsoft.com/office/drawing/2014/main" id="{8DE967B8-4E71-5EE9-3208-D6417CD74E0A}"/>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rgbClr val="009999"/>
                </a:gs>
                <a:gs pos="100000">
                  <a:srgbClr val="009999">
                    <a:gamma/>
                    <a:shade val="46275"/>
                    <a:invGamma/>
                  </a:srgbClr>
                </a:gs>
              </a:gsLst>
              <a:lin ang="5400000" scaled="1"/>
            </a:gradFill>
            <a:ln w="9525">
              <a:solidFill>
                <a:srgbClr val="000000"/>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39301" name="Group 32">
            <a:extLst>
              <a:ext uri="{FF2B5EF4-FFF2-40B4-BE49-F238E27FC236}">
                <a16:creationId xmlns:a16="http://schemas.microsoft.com/office/drawing/2014/main" id="{D8FF9362-3C7B-AFE1-30FD-93433BB168EA}"/>
              </a:ext>
            </a:extLst>
          </p:cNvPr>
          <p:cNvGrpSpPr>
            <a:grpSpLocks/>
          </p:cNvGrpSpPr>
          <p:nvPr/>
        </p:nvGrpSpPr>
        <p:grpSpPr bwMode="auto">
          <a:xfrm>
            <a:off x="-76200" y="0"/>
            <a:ext cx="2362200" cy="641350"/>
            <a:chOff x="96" y="76"/>
            <a:chExt cx="1488" cy="404"/>
          </a:xfrm>
        </p:grpSpPr>
        <p:sp>
          <p:nvSpPr>
            <p:cNvPr id="439302" name="Text Box 33">
              <a:extLst>
                <a:ext uri="{FF2B5EF4-FFF2-40B4-BE49-F238E27FC236}">
                  <a16:creationId xmlns:a16="http://schemas.microsoft.com/office/drawing/2014/main" id="{F5ABA398-D1AB-B917-5298-27189ECD0129}"/>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rgbClr val="B2B2B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solidFill>
                  <a:srgbClr val="000000"/>
                </a:solidFill>
              </a:endParaRPr>
            </a:p>
          </p:txBody>
        </p:sp>
        <p:sp>
          <p:nvSpPr>
            <p:cNvPr id="281634" name="Text Box 34">
              <a:extLst>
                <a:ext uri="{FF2B5EF4-FFF2-40B4-BE49-F238E27FC236}">
                  <a16:creationId xmlns:a16="http://schemas.microsoft.com/office/drawing/2014/main" id="{CDCFDD2B-0563-4FC8-D8C6-D23DF44C7C3D}"/>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1" name="Text Box 5">
            <a:extLst>
              <a:ext uri="{FF2B5EF4-FFF2-40B4-BE49-F238E27FC236}">
                <a16:creationId xmlns:a16="http://schemas.microsoft.com/office/drawing/2014/main" id="{98328F46-FA62-B47A-DD3E-ACD4A4725ABE}"/>
              </a:ext>
            </a:extLst>
          </p:cNvPr>
          <p:cNvSpPr txBox="1">
            <a:spLocks noChangeArrowheads="1"/>
          </p:cNvSpPr>
          <p:nvPr/>
        </p:nvSpPr>
        <p:spPr bwMode="auto">
          <a:xfrm>
            <a:off x="228600" y="792163"/>
            <a:ext cx="42799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b="1"/>
              <a:t>Yohimbine</a:t>
            </a:r>
          </a:p>
        </p:txBody>
      </p:sp>
      <p:sp>
        <p:nvSpPr>
          <p:cNvPr id="440322" name="Text Box 8">
            <a:extLst>
              <a:ext uri="{FF2B5EF4-FFF2-40B4-BE49-F238E27FC236}">
                <a16:creationId xmlns:a16="http://schemas.microsoft.com/office/drawing/2014/main" id="{51D46F62-5022-8A06-D8DE-4F96B2AC3AAA}"/>
              </a:ext>
            </a:extLst>
          </p:cNvPr>
          <p:cNvSpPr txBox="1">
            <a:spLocks noChangeArrowheads="1"/>
          </p:cNvSpPr>
          <p:nvPr/>
        </p:nvSpPr>
        <p:spPr bwMode="auto">
          <a:xfrm>
            <a:off x="4800600" y="365125"/>
            <a:ext cx="1905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000" b="1"/>
              <a:t>Ajmalicine</a:t>
            </a:r>
          </a:p>
        </p:txBody>
      </p:sp>
      <p:sp>
        <p:nvSpPr>
          <p:cNvPr id="440323" name="Text Box 12">
            <a:extLst>
              <a:ext uri="{FF2B5EF4-FFF2-40B4-BE49-F238E27FC236}">
                <a16:creationId xmlns:a16="http://schemas.microsoft.com/office/drawing/2014/main" id="{83A3284C-0618-5C33-9EAA-4F6A0A59EF59}"/>
              </a:ext>
            </a:extLst>
          </p:cNvPr>
          <p:cNvSpPr txBox="1">
            <a:spLocks noChangeArrowheads="1"/>
          </p:cNvSpPr>
          <p:nvPr/>
        </p:nvSpPr>
        <p:spPr bwMode="auto">
          <a:xfrm>
            <a:off x="5373688" y="4648200"/>
            <a:ext cx="28813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000" b="1"/>
              <a:t>Dihydrocorynantheine</a:t>
            </a:r>
          </a:p>
        </p:txBody>
      </p:sp>
      <p:sp>
        <p:nvSpPr>
          <p:cNvPr id="440324" name="Text Box 14">
            <a:extLst>
              <a:ext uri="{FF2B5EF4-FFF2-40B4-BE49-F238E27FC236}">
                <a16:creationId xmlns:a16="http://schemas.microsoft.com/office/drawing/2014/main" id="{2698AF68-13EB-0900-C55F-8FFDC5BEF923}"/>
              </a:ext>
            </a:extLst>
          </p:cNvPr>
          <p:cNvSpPr txBox="1">
            <a:spLocks noChangeArrowheads="1"/>
          </p:cNvSpPr>
          <p:nvPr/>
        </p:nvSpPr>
        <p:spPr bwMode="auto">
          <a:xfrm>
            <a:off x="774700" y="4876800"/>
            <a:ext cx="18224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000" b="1"/>
              <a:t>Corynanthine</a:t>
            </a:r>
          </a:p>
        </p:txBody>
      </p:sp>
      <p:sp>
        <p:nvSpPr>
          <p:cNvPr id="440325" name="Text Box 16">
            <a:extLst>
              <a:ext uri="{FF2B5EF4-FFF2-40B4-BE49-F238E27FC236}">
                <a16:creationId xmlns:a16="http://schemas.microsoft.com/office/drawing/2014/main" id="{3D18310B-FDAC-EA12-F5A8-0E25EB4D4C14}"/>
              </a:ext>
            </a:extLst>
          </p:cNvPr>
          <p:cNvSpPr txBox="1">
            <a:spLocks noChangeArrowheads="1"/>
          </p:cNvSpPr>
          <p:nvPr/>
        </p:nvSpPr>
        <p:spPr bwMode="auto">
          <a:xfrm>
            <a:off x="6477000" y="2286000"/>
            <a:ext cx="2057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000" b="1"/>
              <a:t>Corynantheine</a:t>
            </a:r>
          </a:p>
        </p:txBody>
      </p:sp>
      <p:sp>
        <p:nvSpPr>
          <p:cNvPr id="282643" name="Text Box 19">
            <a:extLst>
              <a:ext uri="{FF2B5EF4-FFF2-40B4-BE49-F238E27FC236}">
                <a16:creationId xmlns:a16="http://schemas.microsoft.com/office/drawing/2014/main" id="{ABB0F389-32DD-50AB-5921-7ACFCD86EDB0}"/>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solidFill>
                  <a:schemeClr val="hlink"/>
                </a:solidFill>
                <a:effectLst>
                  <a:outerShdw blurRad="38100" dist="38100" dir="2700000" algn="tl">
                    <a:srgbClr val="C0C0C0"/>
                  </a:outerShdw>
                </a:effectLst>
                <a:latin typeface="Arial" panose="020B0604020202020204" pitchFamily="34" charset="0"/>
              </a:rPr>
              <a:t>Yohimbe </a:t>
            </a:r>
          </a:p>
        </p:txBody>
      </p:sp>
      <p:graphicFrame>
        <p:nvGraphicFramePr>
          <p:cNvPr id="440327" name="Object 30">
            <a:extLst>
              <a:ext uri="{FF2B5EF4-FFF2-40B4-BE49-F238E27FC236}">
                <a16:creationId xmlns:a16="http://schemas.microsoft.com/office/drawing/2014/main" id="{CCDE6F6A-8F90-5F56-07A5-24797A68FBB5}"/>
              </a:ext>
            </a:extLst>
          </p:cNvPr>
          <p:cNvGraphicFramePr>
            <a:graphicFrameLocks noChangeAspect="1"/>
          </p:cNvGraphicFramePr>
          <p:nvPr/>
        </p:nvGraphicFramePr>
        <p:xfrm>
          <a:off x="685800" y="1447800"/>
          <a:ext cx="3343275" cy="2390775"/>
        </p:xfrm>
        <a:graphic>
          <a:graphicData uri="http://schemas.openxmlformats.org/presentationml/2006/ole">
            <mc:AlternateContent xmlns:mc="http://schemas.openxmlformats.org/markup-compatibility/2006">
              <mc:Choice xmlns:v="urn:schemas-microsoft-com:vml" Requires="v">
                <p:oleObj name="Photo Editor Photo" r:id="rId2" imgW="2228850" imgH="1593850" progId="MSPhotoEd.3">
                  <p:embed/>
                </p:oleObj>
              </mc:Choice>
              <mc:Fallback>
                <p:oleObj name="Photo Editor Photo" r:id="rId2" imgW="2228850" imgH="1593850" progId="MSPhotoEd.3">
                  <p:embed/>
                  <p:pic>
                    <p:nvPicPr>
                      <p:cNvPr id="0" name="Object 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447800"/>
                        <a:ext cx="3343275" cy="239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28" name="Object 31">
            <a:extLst>
              <a:ext uri="{FF2B5EF4-FFF2-40B4-BE49-F238E27FC236}">
                <a16:creationId xmlns:a16="http://schemas.microsoft.com/office/drawing/2014/main" id="{4C6B5312-4D26-16C8-5CB9-F04310FA0E55}"/>
              </a:ext>
            </a:extLst>
          </p:cNvPr>
          <p:cNvGraphicFramePr>
            <a:graphicFrameLocks noChangeAspect="1"/>
          </p:cNvGraphicFramePr>
          <p:nvPr/>
        </p:nvGraphicFramePr>
        <p:xfrm>
          <a:off x="6553200" y="2743200"/>
          <a:ext cx="1905000" cy="1438275"/>
        </p:xfrm>
        <a:graphic>
          <a:graphicData uri="http://schemas.openxmlformats.org/presentationml/2006/ole">
            <mc:AlternateContent xmlns:mc="http://schemas.openxmlformats.org/markup-compatibility/2006">
              <mc:Choice xmlns:v="urn:schemas-microsoft-com:vml" Requires="v">
                <p:oleObj name="Photo Editor Photo" r:id="rId4" imgW="2438400" imgH="1841500" progId="MSPhotoEd.3">
                  <p:embed/>
                </p:oleObj>
              </mc:Choice>
              <mc:Fallback>
                <p:oleObj name="Photo Editor Photo" r:id="rId4" imgW="2438400" imgH="1841500" progId="MSPhotoEd.3">
                  <p:embed/>
                  <p:pic>
                    <p:nvPicPr>
                      <p:cNvPr id="0" name="Object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3200" y="2743200"/>
                        <a:ext cx="1905000"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29" name="Object 32">
            <a:extLst>
              <a:ext uri="{FF2B5EF4-FFF2-40B4-BE49-F238E27FC236}">
                <a16:creationId xmlns:a16="http://schemas.microsoft.com/office/drawing/2014/main" id="{4D0435D8-FEE0-CE3D-B356-D35490F44557}"/>
              </a:ext>
            </a:extLst>
          </p:cNvPr>
          <p:cNvGraphicFramePr>
            <a:graphicFrameLocks noChangeAspect="1"/>
          </p:cNvGraphicFramePr>
          <p:nvPr/>
        </p:nvGraphicFramePr>
        <p:xfrm>
          <a:off x="2743200" y="4495800"/>
          <a:ext cx="1828800" cy="1624013"/>
        </p:xfrm>
        <a:graphic>
          <a:graphicData uri="http://schemas.openxmlformats.org/presentationml/2006/ole">
            <mc:AlternateContent xmlns:mc="http://schemas.openxmlformats.org/markup-compatibility/2006">
              <mc:Choice xmlns:v="urn:schemas-microsoft-com:vml" Requires="v">
                <p:oleObj name="Photo Editor Photo" r:id="rId6" imgW="2044700" imgH="1816100" progId="MSPhotoEd.3">
                  <p:embed/>
                </p:oleObj>
              </mc:Choice>
              <mc:Fallback>
                <p:oleObj name="Photo Editor Photo" r:id="rId6" imgW="2044700" imgH="1816100" progId="MSPhotoEd.3">
                  <p:embed/>
                  <p:pic>
                    <p:nvPicPr>
                      <p:cNvPr id="0" name="Object 3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4495800"/>
                        <a:ext cx="1828800" cy="162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30" name="Object 33">
            <a:extLst>
              <a:ext uri="{FF2B5EF4-FFF2-40B4-BE49-F238E27FC236}">
                <a16:creationId xmlns:a16="http://schemas.microsoft.com/office/drawing/2014/main" id="{170F78A1-D375-7200-9FD3-D06475FBE9AB}"/>
              </a:ext>
            </a:extLst>
          </p:cNvPr>
          <p:cNvGraphicFramePr>
            <a:graphicFrameLocks noChangeAspect="1"/>
          </p:cNvGraphicFramePr>
          <p:nvPr/>
        </p:nvGraphicFramePr>
        <p:xfrm>
          <a:off x="4876800" y="882650"/>
          <a:ext cx="1938338" cy="1327150"/>
        </p:xfrm>
        <a:graphic>
          <a:graphicData uri="http://schemas.openxmlformats.org/presentationml/2006/ole">
            <mc:AlternateContent xmlns:mc="http://schemas.openxmlformats.org/markup-compatibility/2006">
              <mc:Choice xmlns:v="urn:schemas-microsoft-com:vml" Requires="v">
                <p:oleObj name="Photo Editor Photo" r:id="rId8" imgW="1873250" imgH="1282700" progId="MSPhotoEd.3">
                  <p:embed/>
                </p:oleObj>
              </mc:Choice>
              <mc:Fallback>
                <p:oleObj name="Photo Editor Photo" r:id="rId8" imgW="1873250" imgH="1282700" progId="MSPhotoEd.3">
                  <p:embed/>
                  <p:pic>
                    <p:nvPicPr>
                      <p:cNvPr id="0" name="Object 3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6800" y="882650"/>
                        <a:ext cx="1938338" cy="132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0331" name="Object 34">
            <a:extLst>
              <a:ext uri="{FF2B5EF4-FFF2-40B4-BE49-F238E27FC236}">
                <a16:creationId xmlns:a16="http://schemas.microsoft.com/office/drawing/2014/main" id="{65508634-5E12-C878-7E98-CDB3B2ECAC1C}"/>
              </a:ext>
            </a:extLst>
          </p:cNvPr>
          <p:cNvGraphicFramePr>
            <a:graphicFrameLocks noChangeAspect="1"/>
          </p:cNvGraphicFramePr>
          <p:nvPr/>
        </p:nvGraphicFramePr>
        <p:xfrm>
          <a:off x="5867400" y="5105400"/>
          <a:ext cx="2057400" cy="1512888"/>
        </p:xfrm>
        <a:graphic>
          <a:graphicData uri="http://schemas.openxmlformats.org/presentationml/2006/ole">
            <mc:AlternateContent xmlns:mc="http://schemas.openxmlformats.org/markup-compatibility/2006">
              <mc:Choice xmlns:v="urn:schemas-microsoft-com:vml" Requires="v">
                <p:oleObj name="Photo Editor Photo" r:id="rId10" imgW="2470150" imgH="1816100" progId="MSPhotoEd.3">
                  <p:embed/>
                </p:oleObj>
              </mc:Choice>
              <mc:Fallback>
                <p:oleObj name="Photo Editor Photo" r:id="rId10" imgW="2470150" imgH="1816100" progId="MSPhotoEd.3">
                  <p:embed/>
                  <p:pic>
                    <p:nvPicPr>
                      <p:cNvPr id="0" name="Object 3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67400" y="5105400"/>
                        <a:ext cx="2057400" cy="151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40332" name="Group 38">
            <a:extLst>
              <a:ext uri="{FF2B5EF4-FFF2-40B4-BE49-F238E27FC236}">
                <a16:creationId xmlns:a16="http://schemas.microsoft.com/office/drawing/2014/main" id="{89C5831A-AC22-0D19-CA1C-8039A779FACD}"/>
              </a:ext>
            </a:extLst>
          </p:cNvPr>
          <p:cNvGrpSpPr>
            <a:grpSpLocks/>
          </p:cNvGrpSpPr>
          <p:nvPr/>
        </p:nvGrpSpPr>
        <p:grpSpPr bwMode="auto">
          <a:xfrm>
            <a:off x="4343400" y="6477000"/>
            <a:ext cx="457200" cy="228600"/>
            <a:chOff x="2400" y="4032"/>
            <a:chExt cx="240" cy="144"/>
          </a:xfrm>
        </p:grpSpPr>
        <p:sp>
          <p:nvSpPr>
            <p:cNvPr id="282663" name="AutoShape 39">
              <a:hlinkClick r:id="" action="ppaction://hlinkshowjump?jump=lastslideviewed" highlightClick="1"/>
              <a:extLst>
                <a:ext uri="{FF2B5EF4-FFF2-40B4-BE49-F238E27FC236}">
                  <a16:creationId xmlns:a16="http://schemas.microsoft.com/office/drawing/2014/main" id="{7DFF3626-83A8-62BA-8F3D-F89F2F5AC3D1}"/>
                </a:ext>
              </a:extLst>
            </p:cNvPr>
            <p:cNvSpPr>
              <a:spLocks noChangeArrowheads="1"/>
            </p:cNvSpPr>
            <p:nvPr/>
          </p:nvSpPr>
          <p:spPr bwMode="auto">
            <a:xfrm>
              <a:off x="2400" y="4032"/>
              <a:ext cx="240" cy="144"/>
            </a:xfrm>
            <a:prstGeom prst="actionButtonBlank">
              <a:avLst/>
            </a:prstGeom>
            <a:solidFill>
              <a:srgbClr val="B2B2B2"/>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82664" name="AutoShape 40">
              <a:hlinkClick r:id="" action="ppaction://hlinkshowjump?jump=lastslideviewed"/>
              <a:extLst>
                <a:ext uri="{FF2B5EF4-FFF2-40B4-BE49-F238E27FC236}">
                  <a16:creationId xmlns:a16="http://schemas.microsoft.com/office/drawing/2014/main" id="{80A44C9D-48B6-90B9-B4F5-1971A2002497}"/>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rgbClr val="009999"/>
                </a:gs>
                <a:gs pos="100000">
                  <a:srgbClr val="009999">
                    <a:gamma/>
                    <a:shade val="46275"/>
                    <a:invGamma/>
                  </a:srgbClr>
                </a:gs>
              </a:gsLst>
              <a:lin ang="5400000" scaled="1"/>
            </a:gradFill>
            <a:ln w="9525">
              <a:solidFill>
                <a:srgbClr val="000000"/>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40333" name="Group 44">
            <a:extLst>
              <a:ext uri="{FF2B5EF4-FFF2-40B4-BE49-F238E27FC236}">
                <a16:creationId xmlns:a16="http://schemas.microsoft.com/office/drawing/2014/main" id="{DCF1E7D2-D0D7-8861-11C1-C586578B5FE4}"/>
              </a:ext>
            </a:extLst>
          </p:cNvPr>
          <p:cNvGrpSpPr>
            <a:grpSpLocks/>
          </p:cNvGrpSpPr>
          <p:nvPr/>
        </p:nvGrpSpPr>
        <p:grpSpPr bwMode="auto">
          <a:xfrm>
            <a:off x="-76200" y="0"/>
            <a:ext cx="2362200" cy="641350"/>
            <a:chOff x="96" y="76"/>
            <a:chExt cx="1488" cy="404"/>
          </a:xfrm>
        </p:grpSpPr>
        <p:sp>
          <p:nvSpPr>
            <p:cNvPr id="440334" name="Text Box 45">
              <a:extLst>
                <a:ext uri="{FF2B5EF4-FFF2-40B4-BE49-F238E27FC236}">
                  <a16:creationId xmlns:a16="http://schemas.microsoft.com/office/drawing/2014/main" id="{B8FE6D29-11B9-27AF-BB47-68FB31927968}"/>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rgbClr val="B2B2B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solidFill>
                  <a:srgbClr val="000000"/>
                </a:solidFill>
              </a:endParaRPr>
            </a:p>
          </p:txBody>
        </p:sp>
        <p:sp>
          <p:nvSpPr>
            <p:cNvPr id="282670" name="Text Box 46">
              <a:extLst>
                <a:ext uri="{FF2B5EF4-FFF2-40B4-BE49-F238E27FC236}">
                  <a16:creationId xmlns:a16="http://schemas.microsoft.com/office/drawing/2014/main" id="{1A69CBBE-8F6D-12A9-B5B4-03E14C9C4C42}"/>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5" name="Rectangle 5">
            <a:extLst>
              <a:ext uri="{FF2B5EF4-FFF2-40B4-BE49-F238E27FC236}">
                <a16:creationId xmlns:a16="http://schemas.microsoft.com/office/drawing/2014/main" id="{44B03CAD-A173-88AA-EB01-CDA3874D40B1}"/>
              </a:ext>
            </a:extLst>
          </p:cNvPr>
          <p:cNvSpPr>
            <a:spLocks noChangeArrowheads="1"/>
          </p:cNvSpPr>
          <p:nvPr/>
        </p:nvSpPr>
        <p:spPr bwMode="auto">
          <a:xfrm>
            <a:off x="457200" y="1295400"/>
            <a:ext cx="8305800" cy="321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ts val="500"/>
              </a:spcBef>
              <a:spcAft>
                <a:spcPts val="500"/>
              </a:spcAft>
              <a:buFontTx/>
              <a:buNone/>
            </a:pPr>
            <a:r>
              <a:rPr lang="en-US" altLang="en-US" sz="2000">
                <a:solidFill>
                  <a:srgbClr val="000000"/>
                </a:solidFill>
                <a:cs typeface="Times New Roman" panose="02020603050405020304" pitchFamily="18" charset="0"/>
              </a:rPr>
              <a:t>Gear RW, et al.  Enhancement of morphine analgesia by the alpha 2-adrenergic antagonist yohimbine.  Neuroscience 1995; 66:5-8.</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Hollander E, McCarley A.  Yohimbine treatment of sexual side effects induced by serotonin reuptake blockers.  J Clin Psychiatry 1992; 53:207-209.</a:t>
            </a:r>
          </a:p>
          <a:p>
            <a:pPr>
              <a:lnSpc>
                <a:spcPct val="50000"/>
              </a:lnSpc>
              <a:spcBef>
                <a:spcPct val="0"/>
              </a:spcBef>
              <a:spcAft>
                <a:spcPts val="500"/>
              </a:spcAft>
              <a:buFontTx/>
              <a:buNone/>
            </a:pPr>
            <a:endParaRPr lang="en-US" altLang="en-US" sz="2000">
              <a:solidFill>
                <a:srgbClr val="000000"/>
              </a:solidFill>
              <a:cs typeface="Times New Roman" panose="02020603050405020304" pitchFamily="18" charset="0"/>
            </a:endParaRPr>
          </a:p>
          <a:p>
            <a:pPr>
              <a:spcBef>
                <a:spcPts val="500"/>
              </a:spcBef>
              <a:spcAft>
                <a:spcPts val="500"/>
              </a:spcAft>
              <a:buFontTx/>
              <a:buNone/>
            </a:pPr>
            <a:r>
              <a:rPr lang="en-US" altLang="en-US" sz="2000">
                <a:solidFill>
                  <a:srgbClr val="000000"/>
                </a:solidFill>
                <a:cs typeface="Times New Roman" panose="02020603050405020304" pitchFamily="18" charset="0"/>
              </a:rPr>
              <a:t>Vogt HJ, et al.  Double-blind, placebo-controlled safety and efficacy trial with yohimbine hydrochloride in the treatment of nonorganic erectile dysfunction.  Int J Impot Res 1997; 9:155-161.</a:t>
            </a:r>
          </a:p>
        </p:txBody>
      </p:sp>
      <p:sp>
        <p:nvSpPr>
          <p:cNvPr id="283655" name="Text Box 7">
            <a:extLst>
              <a:ext uri="{FF2B5EF4-FFF2-40B4-BE49-F238E27FC236}">
                <a16:creationId xmlns:a16="http://schemas.microsoft.com/office/drawing/2014/main" id="{D40D5741-749C-6718-EC89-E4AF9C29455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solidFill>
                  <a:schemeClr val="hlink"/>
                </a:solidFill>
                <a:effectLst>
                  <a:outerShdw blurRad="38100" dist="38100" dir="2700000" algn="tl">
                    <a:srgbClr val="C0C0C0"/>
                  </a:outerShdw>
                </a:effectLst>
                <a:latin typeface="Arial" panose="020B0604020202020204" pitchFamily="34" charset="0"/>
              </a:rPr>
              <a:t>Yohimbe</a:t>
            </a:r>
            <a:r>
              <a:rPr lang="en-US" altLang="en-US" sz="1200" b="1">
                <a:effectLst>
                  <a:outerShdw blurRad="38100" dist="38100" dir="2700000" algn="tl">
                    <a:srgbClr val="C0C0C0"/>
                  </a:outerShdw>
                </a:effectLst>
                <a:latin typeface="Arial" panose="020B0604020202020204" pitchFamily="34" charset="0"/>
              </a:rPr>
              <a:t> </a:t>
            </a:r>
          </a:p>
        </p:txBody>
      </p:sp>
      <p:sp>
        <p:nvSpPr>
          <p:cNvPr id="441347" name="Rectangle 11">
            <a:extLst>
              <a:ext uri="{FF2B5EF4-FFF2-40B4-BE49-F238E27FC236}">
                <a16:creationId xmlns:a16="http://schemas.microsoft.com/office/drawing/2014/main" id="{027B5F94-063F-B81C-E0A4-48A5E7DDED0A}"/>
              </a:ext>
            </a:extLst>
          </p:cNvPr>
          <p:cNvSpPr>
            <a:spLocks noChangeArrowheads="1"/>
          </p:cNvSpPr>
          <p:nvPr/>
        </p:nvSpPr>
        <p:spPr bwMode="auto">
          <a:xfrm>
            <a:off x="533400" y="3810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b="1"/>
              <a:t>Yohimbe References</a:t>
            </a:r>
            <a:endParaRPr lang="en-US" altLang="en-US" sz="1600"/>
          </a:p>
        </p:txBody>
      </p:sp>
      <p:grpSp>
        <p:nvGrpSpPr>
          <p:cNvPr id="441348" name="Group 24">
            <a:extLst>
              <a:ext uri="{FF2B5EF4-FFF2-40B4-BE49-F238E27FC236}">
                <a16:creationId xmlns:a16="http://schemas.microsoft.com/office/drawing/2014/main" id="{3C1B5DAC-854C-1B1B-8370-20F3D48A36C5}"/>
              </a:ext>
            </a:extLst>
          </p:cNvPr>
          <p:cNvGrpSpPr>
            <a:grpSpLocks/>
          </p:cNvGrpSpPr>
          <p:nvPr/>
        </p:nvGrpSpPr>
        <p:grpSpPr bwMode="auto">
          <a:xfrm>
            <a:off x="4343400" y="6477000"/>
            <a:ext cx="457200" cy="228600"/>
            <a:chOff x="2400" y="4032"/>
            <a:chExt cx="240" cy="144"/>
          </a:xfrm>
        </p:grpSpPr>
        <p:sp>
          <p:nvSpPr>
            <p:cNvPr id="283673" name="AutoShape 25">
              <a:hlinkClick r:id="" action="ppaction://hlinkshowjump?jump=lastslideviewed" highlightClick="1"/>
              <a:extLst>
                <a:ext uri="{FF2B5EF4-FFF2-40B4-BE49-F238E27FC236}">
                  <a16:creationId xmlns:a16="http://schemas.microsoft.com/office/drawing/2014/main" id="{A397274B-F0F0-EE26-D152-7F12E3004FCE}"/>
                </a:ext>
              </a:extLst>
            </p:cNvPr>
            <p:cNvSpPr>
              <a:spLocks noChangeArrowheads="1"/>
            </p:cNvSpPr>
            <p:nvPr/>
          </p:nvSpPr>
          <p:spPr bwMode="auto">
            <a:xfrm>
              <a:off x="2400" y="4032"/>
              <a:ext cx="240" cy="144"/>
            </a:xfrm>
            <a:prstGeom prst="actionButtonBlank">
              <a:avLst/>
            </a:prstGeom>
            <a:solidFill>
              <a:srgbClr val="B2B2B2"/>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83674" name="AutoShape 26">
              <a:hlinkClick r:id="" action="ppaction://hlinkshowjump?jump=lastslideviewed"/>
              <a:extLst>
                <a:ext uri="{FF2B5EF4-FFF2-40B4-BE49-F238E27FC236}">
                  <a16:creationId xmlns:a16="http://schemas.microsoft.com/office/drawing/2014/main" id="{9FB31A13-D8F5-DB58-DAC3-BD48F24AC096}"/>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rgbClr val="009999"/>
                </a:gs>
                <a:gs pos="100000">
                  <a:srgbClr val="009999">
                    <a:gamma/>
                    <a:shade val="46275"/>
                    <a:invGamma/>
                  </a:srgbClr>
                </a:gs>
              </a:gsLst>
              <a:lin ang="5400000" scaled="1"/>
            </a:gradFill>
            <a:ln w="9525">
              <a:solidFill>
                <a:srgbClr val="000000"/>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41349" name="Group 30">
            <a:extLst>
              <a:ext uri="{FF2B5EF4-FFF2-40B4-BE49-F238E27FC236}">
                <a16:creationId xmlns:a16="http://schemas.microsoft.com/office/drawing/2014/main" id="{ED1CBF73-9AAE-50E1-4A63-53E7A1A37ADA}"/>
              </a:ext>
            </a:extLst>
          </p:cNvPr>
          <p:cNvGrpSpPr>
            <a:grpSpLocks/>
          </p:cNvGrpSpPr>
          <p:nvPr/>
        </p:nvGrpSpPr>
        <p:grpSpPr bwMode="auto">
          <a:xfrm>
            <a:off x="-76200" y="0"/>
            <a:ext cx="2362200" cy="641350"/>
            <a:chOff x="96" y="76"/>
            <a:chExt cx="1488" cy="404"/>
          </a:xfrm>
        </p:grpSpPr>
        <p:sp>
          <p:nvSpPr>
            <p:cNvPr id="441350" name="Text Box 31">
              <a:extLst>
                <a:ext uri="{FF2B5EF4-FFF2-40B4-BE49-F238E27FC236}">
                  <a16:creationId xmlns:a16="http://schemas.microsoft.com/office/drawing/2014/main" id="{51382D86-CA01-D37C-06E7-561CB15C1C12}"/>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rgbClr val="B2B2B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solidFill>
                  <a:srgbClr val="000000"/>
                </a:solidFill>
              </a:endParaRPr>
            </a:p>
          </p:txBody>
        </p:sp>
        <p:sp>
          <p:nvSpPr>
            <p:cNvPr id="283680" name="Text Box 32">
              <a:extLst>
                <a:ext uri="{FF2B5EF4-FFF2-40B4-BE49-F238E27FC236}">
                  <a16:creationId xmlns:a16="http://schemas.microsoft.com/office/drawing/2014/main" id="{F9F118F6-DD99-041C-87B3-C322EB1D9C41}"/>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37" name="Picture 2">
            <a:extLst>
              <a:ext uri="{FF2B5EF4-FFF2-40B4-BE49-F238E27FC236}">
                <a16:creationId xmlns:a16="http://schemas.microsoft.com/office/drawing/2014/main" id="{54F5280E-B01A-D6C1-A415-E4773EF781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6764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868" name="Text Box 4">
            <a:extLst>
              <a:ext uri="{FF2B5EF4-FFF2-40B4-BE49-F238E27FC236}">
                <a16:creationId xmlns:a16="http://schemas.microsoft.com/office/drawing/2014/main" id="{724FDD75-641B-B4A1-99CF-A3BB0BE72E24}"/>
              </a:ext>
            </a:extLst>
          </p:cNvPr>
          <p:cNvSpPr txBox="1">
            <a:spLocks noChangeArrowheads="1"/>
          </p:cNvSpPr>
          <p:nvPr/>
        </p:nvSpPr>
        <p:spPr bwMode="auto">
          <a:xfrm>
            <a:off x="2743200" y="1981200"/>
            <a:ext cx="6096000" cy="4206875"/>
          </a:xfrm>
          <a:prstGeom prst="rect">
            <a:avLst/>
          </a:prstGeom>
          <a:noFill/>
          <a:ln>
            <a:noFill/>
          </a:ln>
          <a:effectLst/>
        </p:spPr>
        <p:txBody>
          <a:bodyPr>
            <a:spAutoFit/>
          </a:bodyPr>
          <a:lstStyle/>
          <a:p>
            <a:pPr>
              <a:spcBef>
                <a:spcPct val="50000"/>
              </a:spcBef>
              <a:defRPr/>
            </a:pPr>
            <a:r>
              <a:rPr lang="en-US" altLang="en-US" sz="2000" dirty="0">
                <a:solidFill>
                  <a:schemeClr val="tx1"/>
                </a:solidFill>
                <a:latin typeface="Arial" panose="020B0604020202020204" pitchFamily="34" charset="0"/>
              </a:rPr>
              <a:t>The most widely practiced form of Oriental medicine is traditional Chinese medicine (TCM).  The basic tenets of TCM derive from Confucian-Taoist theory, which holds that all things in the universe must be in proper balance.  Good health is therefore a reflection of proper balance; illness is a consequence of imbalance.  The goal of TCM is to bring certain alleged “forces” back into harmony:</a:t>
            </a:r>
          </a:p>
          <a:p>
            <a:pPr lvl="1">
              <a:spcBef>
                <a:spcPct val="50000"/>
              </a:spcBef>
              <a:buFont typeface="Wingdings" pitchFamily="2" charset="2"/>
              <a:buNone/>
              <a:defRPr/>
            </a:pPr>
            <a:r>
              <a:rPr lang="en-US" altLang="en-US" sz="2000" b="1" dirty="0">
                <a:effectLst>
                  <a:outerShdw blurRad="38100" dist="38100" dir="2700000" algn="tl">
                    <a:srgbClr val="C0C0C0"/>
                  </a:outerShdw>
                </a:effectLst>
                <a:latin typeface="Arial" panose="020B0604020202020204" pitchFamily="34" charset="0"/>
              </a:rPr>
              <a:t>Qi</a:t>
            </a:r>
            <a:r>
              <a:rPr lang="en-US" altLang="en-US" sz="2000" dirty="0">
                <a:solidFill>
                  <a:schemeClr val="tx1"/>
                </a:solidFill>
                <a:latin typeface="Arial" panose="020B0604020202020204" pitchFamily="34" charset="0"/>
              </a:rPr>
              <a:t> (pronounced </a:t>
            </a:r>
            <a:r>
              <a:rPr lang="en-US" altLang="en-US" sz="2000" dirty="0" err="1">
                <a:solidFill>
                  <a:schemeClr val="tx1"/>
                </a:solidFill>
                <a:latin typeface="Arial" panose="020B0604020202020204" pitchFamily="34" charset="0"/>
              </a:rPr>
              <a:t>chee</a:t>
            </a:r>
            <a:r>
              <a:rPr lang="en-US" altLang="en-US" sz="2000" dirty="0">
                <a:solidFill>
                  <a:schemeClr val="tx1"/>
                </a:solidFill>
                <a:latin typeface="Arial" panose="020B0604020202020204" pitchFamily="34" charset="0"/>
              </a:rPr>
              <a:t>) is “vital energy” that circulates throughout the body along invisible channels called </a:t>
            </a:r>
            <a:r>
              <a:rPr lang="en-US" altLang="en-US" sz="2000" dirty="0">
                <a:solidFill>
                  <a:schemeClr val="tx2"/>
                </a:solidFill>
                <a:latin typeface="Arial" panose="020B0604020202020204" pitchFamily="34" charset="0"/>
              </a:rPr>
              <a:t>meridians</a:t>
            </a:r>
            <a:r>
              <a:rPr lang="en-US" altLang="en-US" sz="2000" dirty="0">
                <a:solidFill>
                  <a:schemeClr val="tx1"/>
                </a:solidFill>
                <a:latin typeface="Arial" panose="020B0604020202020204" pitchFamily="34" charset="0"/>
              </a:rPr>
              <a:t>.  Disease results when the flow of qi is altered, so rebalancing the flow of qi is critical.</a:t>
            </a:r>
          </a:p>
        </p:txBody>
      </p:sp>
      <p:sp>
        <p:nvSpPr>
          <p:cNvPr id="420869" name="Rectangle 5">
            <a:extLst>
              <a:ext uri="{FF2B5EF4-FFF2-40B4-BE49-F238E27FC236}">
                <a16:creationId xmlns:a16="http://schemas.microsoft.com/office/drawing/2014/main" id="{F1DFDD6C-7566-CF86-230B-E3A2D873B43B}"/>
              </a:ext>
            </a:extLst>
          </p:cNvPr>
          <p:cNvSpPr>
            <a:spLocks noChangeArrowheads="1"/>
          </p:cNvSpPr>
          <p:nvPr/>
        </p:nvSpPr>
        <p:spPr bwMode="auto">
          <a:xfrm>
            <a:off x="4191000" y="0"/>
            <a:ext cx="3962400" cy="16002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Chinese Medicine</a:t>
            </a:r>
          </a:p>
        </p:txBody>
      </p:sp>
      <p:pic>
        <p:nvPicPr>
          <p:cNvPr id="193540" name="Picture 11">
            <a:extLst>
              <a:ext uri="{FF2B5EF4-FFF2-40B4-BE49-F238E27FC236}">
                <a16:creationId xmlns:a16="http://schemas.microsoft.com/office/drawing/2014/main" id="{43392B35-8E09-D1AF-71F7-3A99736CD8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4572000"/>
            <a:ext cx="4206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69" name="Rectangle 4">
            <a:extLst>
              <a:ext uri="{FF2B5EF4-FFF2-40B4-BE49-F238E27FC236}">
                <a16:creationId xmlns:a16="http://schemas.microsoft.com/office/drawing/2014/main" id="{8D7DD76A-32C8-5684-99DA-E189D43BEA51}"/>
              </a:ext>
            </a:extLst>
          </p:cNvPr>
          <p:cNvSpPr>
            <a:spLocks noChangeArrowheads="1"/>
          </p:cNvSpPr>
          <p:nvPr/>
        </p:nvSpPr>
        <p:spPr bwMode="auto">
          <a:xfrm>
            <a:off x="304800" y="1295400"/>
            <a:ext cx="8534400" cy="451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ts val="500"/>
              </a:spcBef>
              <a:spcAft>
                <a:spcPts val="500"/>
              </a:spcAft>
              <a:buFontTx/>
              <a:buNone/>
            </a:pPr>
            <a:r>
              <a:rPr lang="en-US" altLang="en-US" sz="2000"/>
              <a:t>Blumenthal M.  Herb sales down 15 percent in mainstream market.  HerbGram 2001; 5:69.</a:t>
            </a:r>
          </a:p>
          <a:p>
            <a:pPr>
              <a:lnSpc>
                <a:spcPct val="50000"/>
              </a:lnSpc>
              <a:spcBef>
                <a:spcPct val="0"/>
              </a:spcBef>
              <a:spcAft>
                <a:spcPts val="500"/>
              </a:spcAft>
              <a:buFontTx/>
              <a:buNone/>
            </a:pPr>
            <a:endParaRPr lang="en-US" altLang="en-US" sz="2000"/>
          </a:p>
          <a:p>
            <a:pPr>
              <a:spcBef>
                <a:spcPts val="500"/>
              </a:spcBef>
              <a:spcAft>
                <a:spcPts val="500"/>
              </a:spcAft>
              <a:buFontTx/>
              <a:buNone/>
            </a:pPr>
            <a:r>
              <a:rPr lang="en-US" altLang="en-US" sz="2000"/>
              <a:t>Dennehy CE, Tsourounis C.  Botanicals (“herbal medications”) &amp; nutritional supplements.  In: </a:t>
            </a:r>
            <a:r>
              <a:rPr lang="en-US" altLang="en-US" sz="2000" i="1"/>
              <a:t>Basic and Clinical Pharmacology</a:t>
            </a:r>
            <a:r>
              <a:rPr lang="en-US" altLang="en-US" sz="2000"/>
              <a:t>.  McGraw Hill, 2001.</a:t>
            </a:r>
          </a:p>
          <a:p>
            <a:pPr>
              <a:lnSpc>
                <a:spcPct val="50000"/>
              </a:lnSpc>
              <a:spcBef>
                <a:spcPct val="0"/>
              </a:spcBef>
              <a:spcAft>
                <a:spcPts val="500"/>
              </a:spcAft>
              <a:buFontTx/>
              <a:buNone/>
            </a:pPr>
            <a:endParaRPr lang="en-US" altLang="en-US" sz="2000"/>
          </a:p>
          <a:p>
            <a:pPr>
              <a:spcBef>
                <a:spcPts val="500"/>
              </a:spcBef>
              <a:spcAft>
                <a:spcPts val="500"/>
              </a:spcAft>
              <a:buFontTx/>
              <a:buNone/>
            </a:pPr>
            <a:r>
              <a:rPr lang="en-US" altLang="en-US" sz="2000"/>
              <a:t>Gruenwald J, Brendler T, Jaenicke C.  </a:t>
            </a:r>
            <a:r>
              <a:rPr lang="en-US" altLang="en-US" sz="2000" i="1"/>
              <a:t>PDR for Herbal Medicines</a:t>
            </a:r>
            <a:r>
              <a:rPr lang="en-US" altLang="en-US" sz="2000"/>
              <a:t>.  Medical Economics Company, 1998.</a:t>
            </a:r>
          </a:p>
          <a:p>
            <a:pPr>
              <a:lnSpc>
                <a:spcPct val="50000"/>
              </a:lnSpc>
              <a:spcBef>
                <a:spcPct val="0"/>
              </a:spcBef>
              <a:spcAft>
                <a:spcPts val="500"/>
              </a:spcAft>
              <a:buFontTx/>
              <a:buNone/>
            </a:pPr>
            <a:endParaRPr lang="en-US" altLang="en-US" sz="2000"/>
          </a:p>
          <a:p>
            <a:pPr>
              <a:spcBef>
                <a:spcPts val="500"/>
              </a:spcBef>
              <a:spcAft>
                <a:spcPts val="500"/>
              </a:spcAft>
              <a:buFontTx/>
              <a:buNone/>
            </a:pPr>
            <a:r>
              <a:rPr lang="en-US" altLang="en-US" sz="2000"/>
              <a:t>Hobbs C.  </a:t>
            </a:r>
            <a:r>
              <a:rPr lang="en-US" altLang="en-US" sz="2000" i="1"/>
              <a:t>Herbal Remedies for Dummies</a:t>
            </a:r>
            <a:r>
              <a:rPr lang="en-US" altLang="en-US" sz="2000"/>
              <a:t>.  IDG Books Worldwide, 1998.</a:t>
            </a:r>
          </a:p>
          <a:p>
            <a:pPr>
              <a:lnSpc>
                <a:spcPct val="50000"/>
              </a:lnSpc>
              <a:spcBef>
                <a:spcPct val="0"/>
              </a:spcBef>
              <a:spcAft>
                <a:spcPts val="500"/>
              </a:spcAft>
              <a:buFontTx/>
              <a:buNone/>
            </a:pPr>
            <a:endParaRPr lang="en-US" altLang="en-US" sz="2000"/>
          </a:p>
          <a:p>
            <a:pPr>
              <a:spcBef>
                <a:spcPts val="500"/>
              </a:spcBef>
              <a:spcAft>
                <a:spcPts val="500"/>
              </a:spcAft>
              <a:buFontTx/>
              <a:buNone/>
            </a:pPr>
            <a:r>
              <a:rPr lang="en-US" altLang="en-US" sz="2000"/>
              <a:t>Natural Medicines Comprehensive Database.  Therapeutic Research Faculty, 2000.</a:t>
            </a:r>
          </a:p>
        </p:txBody>
      </p:sp>
      <p:sp>
        <p:nvSpPr>
          <p:cNvPr id="442370" name="Rectangle 11">
            <a:extLst>
              <a:ext uri="{FF2B5EF4-FFF2-40B4-BE49-F238E27FC236}">
                <a16:creationId xmlns:a16="http://schemas.microsoft.com/office/drawing/2014/main" id="{3269AF25-7AD9-65E8-DBDC-E6A2956F0D65}"/>
              </a:ext>
            </a:extLst>
          </p:cNvPr>
          <p:cNvSpPr>
            <a:spLocks noChangeArrowheads="1"/>
          </p:cNvSpPr>
          <p:nvPr/>
        </p:nvSpPr>
        <p:spPr bwMode="auto">
          <a:xfrm>
            <a:off x="533400" y="381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General References</a:t>
            </a:r>
          </a:p>
        </p:txBody>
      </p:sp>
      <p:grpSp>
        <p:nvGrpSpPr>
          <p:cNvPr id="442371" name="Group 26">
            <a:extLst>
              <a:ext uri="{FF2B5EF4-FFF2-40B4-BE49-F238E27FC236}">
                <a16:creationId xmlns:a16="http://schemas.microsoft.com/office/drawing/2014/main" id="{29E0BB13-88B0-9674-61F9-4F6310250299}"/>
              </a:ext>
            </a:extLst>
          </p:cNvPr>
          <p:cNvGrpSpPr>
            <a:grpSpLocks/>
          </p:cNvGrpSpPr>
          <p:nvPr/>
        </p:nvGrpSpPr>
        <p:grpSpPr bwMode="auto">
          <a:xfrm>
            <a:off x="4191000" y="6477000"/>
            <a:ext cx="1524000" cy="228600"/>
            <a:chOff x="2400" y="4080"/>
            <a:chExt cx="960" cy="144"/>
          </a:xfrm>
        </p:grpSpPr>
        <p:grpSp>
          <p:nvGrpSpPr>
            <p:cNvPr id="442378" name="Group 27">
              <a:extLst>
                <a:ext uri="{FF2B5EF4-FFF2-40B4-BE49-F238E27FC236}">
                  <a16:creationId xmlns:a16="http://schemas.microsoft.com/office/drawing/2014/main" id="{73054234-7B70-404B-0FF1-23A1B998B10B}"/>
                </a:ext>
              </a:extLst>
            </p:cNvPr>
            <p:cNvGrpSpPr>
              <a:grpSpLocks/>
            </p:cNvGrpSpPr>
            <p:nvPr/>
          </p:nvGrpSpPr>
          <p:grpSpPr bwMode="auto">
            <a:xfrm>
              <a:off x="2400" y="4080"/>
              <a:ext cx="240" cy="144"/>
              <a:chOff x="2928" y="2688"/>
              <a:chExt cx="240" cy="144"/>
            </a:xfrm>
          </p:grpSpPr>
          <p:sp>
            <p:nvSpPr>
              <p:cNvPr id="442385" name="AutoShape 28">
                <a:hlinkClick r:id="" action="ppaction://hlinkshowjump?jump=previousslide" highlightClick="1"/>
                <a:extLst>
                  <a:ext uri="{FF2B5EF4-FFF2-40B4-BE49-F238E27FC236}">
                    <a16:creationId xmlns:a16="http://schemas.microsoft.com/office/drawing/2014/main" id="{CF8B4ADA-DBDB-113A-C1D0-9DD4AF428D73}"/>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4653" name="AutoShape 29">
                <a:hlinkClick r:id="rId2" action="ppaction://hlinksldjump"/>
                <a:extLst>
                  <a:ext uri="{FF2B5EF4-FFF2-40B4-BE49-F238E27FC236}">
                    <a16:creationId xmlns:a16="http://schemas.microsoft.com/office/drawing/2014/main" id="{2155EC0C-3999-2C8E-B126-EE5702FAA843}"/>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42379" name="Group 30">
              <a:extLst>
                <a:ext uri="{FF2B5EF4-FFF2-40B4-BE49-F238E27FC236}">
                  <a16:creationId xmlns:a16="http://schemas.microsoft.com/office/drawing/2014/main" id="{7322D66F-C374-702F-1B7F-7B739AD8D6DF}"/>
                </a:ext>
              </a:extLst>
            </p:cNvPr>
            <p:cNvGrpSpPr>
              <a:grpSpLocks/>
            </p:cNvGrpSpPr>
            <p:nvPr/>
          </p:nvGrpSpPr>
          <p:grpSpPr bwMode="auto">
            <a:xfrm>
              <a:off x="3120" y="4080"/>
              <a:ext cx="240" cy="144"/>
              <a:chOff x="3552" y="2688"/>
              <a:chExt cx="240" cy="144"/>
            </a:xfrm>
          </p:grpSpPr>
          <p:sp>
            <p:nvSpPr>
              <p:cNvPr id="442383" name="AutoShape 31">
                <a:hlinkClick r:id="" action="ppaction://hlinkshowjump?jump=nextslide" highlightClick="1"/>
                <a:extLst>
                  <a:ext uri="{FF2B5EF4-FFF2-40B4-BE49-F238E27FC236}">
                    <a16:creationId xmlns:a16="http://schemas.microsoft.com/office/drawing/2014/main" id="{A23BA26D-6F62-5D4D-8588-60910B76B5F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54656" name="AutoShape 32">
                <a:hlinkClick r:id="" action="ppaction://hlinkshowjump?jump=nextslide"/>
                <a:extLst>
                  <a:ext uri="{FF2B5EF4-FFF2-40B4-BE49-F238E27FC236}">
                    <a16:creationId xmlns:a16="http://schemas.microsoft.com/office/drawing/2014/main" id="{E8DF547D-E443-1E9B-47A8-93A796F08FB2}"/>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42380" name="Group 33">
              <a:extLst>
                <a:ext uri="{FF2B5EF4-FFF2-40B4-BE49-F238E27FC236}">
                  <a16:creationId xmlns:a16="http://schemas.microsoft.com/office/drawing/2014/main" id="{BBAB0D0F-F594-45A2-8398-E7933917CF4E}"/>
                </a:ext>
              </a:extLst>
            </p:cNvPr>
            <p:cNvGrpSpPr>
              <a:grpSpLocks/>
            </p:cNvGrpSpPr>
            <p:nvPr/>
          </p:nvGrpSpPr>
          <p:grpSpPr bwMode="auto">
            <a:xfrm>
              <a:off x="2736" y="4080"/>
              <a:ext cx="288" cy="144"/>
              <a:chOff x="2400" y="4032"/>
              <a:chExt cx="240" cy="144"/>
            </a:xfrm>
          </p:grpSpPr>
          <p:sp>
            <p:nvSpPr>
              <p:cNvPr id="154658" name="AutoShape 34">
                <a:hlinkClick r:id="" action="ppaction://hlinkshowjump?jump=lastslideviewed" highlightClick="1"/>
                <a:extLst>
                  <a:ext uri="{FF2B5EF4-FFF2-40B4-BE49-F238E27FC236}">
                    <a16:creationId xmlns:a16="http://schemas.microsoft.com/office/drawing/2014/main" id="{786A2E1F-C50E-6FF9-C4A8-BDB94DDE4444}"/>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54659" name="AutoShape 35">
                <a:hlinkClick r:id="" action="ppaction://hlinkshowjump?jump=lastslideviewed"/>
                <a:extLst>
                  <a:ext uri="{FF2B5EF4-FFF2-40B4-BE49-F238E27FC236}">
                    <a16:creationId xmlns:a16="http://schemas.microsoft.com/office/drawing/2014/main" id="{1AC238B0-13F3-0606-62F7-B9190B402401}"/>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442372" name="Group 36">
            <a:extLst>
              <a:ext uri="{FF2B5EF4-FFF2-40B4-BE49-F238E27FC236}">
                <a16:creationId xmlns:a16="http://schemas.microsoft.com/office/drawing/2014/main" id="{B32B44CB-CDBC-C084-73A2-155A8EDA8581}"/>
              </a:ext>
            </a:extLst>
          </p:cNvPr>
          <p:cNvGrpSpPr>
            <a:grpSpLocks/>
          </p:cNvGrpSpPr>
          <p:nvPr/>
        </p:nvGrpSpPr>
        <p:grpSpPr bwMode="auto">
          <a:xfrm>
            <a:off x="381000" y="6400800"/>
            <a:ext cx="1066800" cy="304800"/>
            <a:chOff x="240" y="4032"/>
            <a:chExt cx="672" cy="192"/>
          </a:xfrm>
        </p:grpSpPr>
        <p:sp>
          <p:nvSpPr>
            <p:cNvPr id="154661" name="AutoShape 37">
              <a:hlinkClick r:id="rId3" action="ppaction://hlinksldjump" highlightClick="1"/>
              <a:extLst>
                <a:ext uri="{FF2B5EF4-FFF2-40B4-BE49-F238E27FC236}">
                  <a16:creationId xmlns:a16="http://schemas.microsoft.com/office/drawing/2014/main" id="{7AE97A15-FACB-381B-01A7-41190EF6F888}"/>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442377" name="WordArt 38">
              <a:hlinkClick r:id="rId3" action="ppaction://hlinksldjump"/>
              <a:extLst>
                <a:ext uri="{FF2B5EF4-FFF2-40B4-BE49-F238E27FC236}">
                  <a16:creationId xmlns:a16="http://schemas.microsoft.com/office/drawing/2014/main" id="{D28AA83B-BE73-D89E-1B44-AF98BC8A2516}"/>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442373" name="Group 39">
            <a:extLst>
              <a:ext uri="{FF2B5EF4-FFF2-40B4-BE49-F238E27FC236}">
                <a16:creationId xmlns:a16="http://schemas.microsoft.com/office/drawing/2014/main" id="{A92785DA-3548-DE19-44F2-E8F71D7955AA}"/>
              </a:ext>
            </a:extLst>
          </p:cNvPr>
          <p:cNvGrpSpPr>
            <a:grpSpLocks/>
          </p:cNvGrpSpPr>
          <p:nvPr/>
        </p:nvGrpSpPr>
        <p:grpSpPr bwMode="auto">
          <a:xfrm>
            <a:off x="-76200" y="0"/>
            <a:ext cx="2362200" cy="641350"/>
            <a:chOff x="96" y="76"/>
            <a:chExt cx="1488" cy="404"/>
          </a:xfrm>
        </p:grpSpPr>
        <p:sp>
          <p:nvSpPr>
            <p:cNvPr id="442374" name="Text Box 40">
              <a:extLst>
                <a:ext uri="{FF2B5EF4-FFF2-40B4-BE49-F238E27FC236}">
                  <a16:creationId xmlns:a16="http://schemas.microsoft.com/office/drawing/2014/main" id="{9E839515-0975-F122-A3DA-850C18D7ACD5}"/>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Botanical &amp; Herbal</a:t>
              </a:r>
            </a:p>
            <a:p>
              <a:pPr>
                <a:spcBef>
                  <a:spcPct val="0"/>
                </a:spcBef>
                <a:buFontTx/>
                <a:buNone/>
              </a:pPr>
              <a:r>
                <a:rPr lang="en-US" altLang="en-US" sz="1400" b="1">
                  <a:solidFill>
                    <a:srgbClr val="9900CC"/>
                  </a:solidFill>
                </a:rPr>
                <a:t>      Medicines</a:t>
              </a:r>
              <a:endParaRPr lang="en-US" altLang="en-US" sz="1400"/>
            </a:p>
          </p:txBody>
        </p:sp>
        <p:sp>
          <p:nvSpPr>
            <p:cNvPr id="154665" name="Text Box 41">
              <a:extLst>
                <a:ext uri="{FF2B5EF4-FFF2-40B4-BE49-F238E27FC236}">
                  <a16:creationId xmlns:a16="http://schemas.microsoft.com/office/drawing/2014/main" id="{66F8836B-FEDB-4902-A9F7-D96F67F8D102}"/>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8</a:t>
              </a:r>
            </a:p>
          </p:txBody>
        </p:sp>
      </p:grpSp>
    </p:spTree>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3" name="Rectangle 2">
            <a:extLst>
              <a:ext uri="{FF2B5EF4-FFF2-40B4-BE49-F238E27FC236}">
                <a16:creationId xmlns:a16="http://schemas.microsoft.com/office/drawing/2014/main" id="{5CA68C7E-D9DB-9180-29E2-3CEAC20A3FA9}"/>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291843" name="Text Box 3">
            <a:extLst>
              <a:ext uri="{FF2B5EF4-FFF2-40B4-BE49-F238E27FC236}">
                <a16:creationId xmlns:a16="http://schemas.microsoft.com/office/drawing/2014/main" id="{D3CF42E1-5CE4-EBBA-5020-06D778B98E80}"/>
              </a:ext>
            </a:extLst>
          </p:cNvPr>
          <p:cNvSpPr txBox="1">
            <a:spLocks noChangeArrowheads="1"/>
          </p:cNvSpPr>
          <p:nvPr/>
        </p:nvSpPr>
        <p:spPr bwMode="auto">
          <a:xfrm>
            <a:off x="912813" y="3074988"/>
            <a:ext cx="7270750" cy="1190625"/>
          </a:xfrm>
          <a:prstGeom prst="rect">
            <a:avLst/>
          </a:prstGeom>
          <a:noFill/>
          <a:ln>
            <a:noFill/>
          </a:ln>
          <a:effectLst/>
        </p:spPr>
        <p:txBody>
          <a:bodyPr wrap="none">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9 : Herbal Medicines and</a:t>
            </a:r>
          </a:p>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Drug Interactions</a:t>
            </a:r>
          </a:p>
        </p:txBody>
      </p:sp>
      <p:grpSp>
        <p:nvGrpSpPr>
          <p:cNvPr id="443395" name="Group 31">
            <a:extLst>
              <a:ext uri="{FF2B5EF4-FFF2-40B4-BE49-F238E27FC236}">
                <a16:creationId xmlns:a16="http://schemas.microsoft.com/office/drawing/2014/main" id="{F8A4D589-6100-C021-C041-D357C79415CB}"/>
              </a:ext>
            </a:extLst>
          </p:cNvPr>
          <p:cNvGrpSpPr>
            <a:grpSpLocks/>
          </p:cNvGrpSpPr>
          <p:nvPr/>
        </p:nvGrpSpPr>
        <p:grpSpPr bwMode="auto">
          <a:xfrm>
            <a:off x="381000" y="6400800"/>
            <a:ext cx="1066800" cy="304800"/>
            <a:chOff x="240" y="4032"/>
            <a:chExt cx="672" cy="192"/>
          </a:xfrm>
        </p:grpSpPr>
        <p:sp>
          <p:nvSpPr>
            <p:cNvPr id="291872" name="AutoShape 32">
              <a:hlinkClick r:id="rId2" action="ppaction://hlinksldjump" highlightClick="1"/>
              <a:extLst>
                <a:ext uri="{FF2B5EF4-FFF2-40B4-BE49-F238E27FC236}">
                  <a16:creationId xmlns:a16="http://schemas.microsoft.com/office/drawing/2014/main" id="{7CDF1287-CEDD-1521-5485-AED2BE4B793B}"/>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443407" name="WordArt 33">
              <a:hlinkClick r:id="rId2" action="ppaction://hlinksldjump"/>
              <a:extLst>
                <a:ext uri="{FF2B5EF4-FFF2-40B4-BE49-F238E27FC236}">
                  <a16:creationId xmlns:a16="http://schemas.microsoft.com/office/drawing/2014/main" id="{768B3C43-455C-6EEF-82F5-BCFE14104888}"/>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443396" name="Group 34">
            <a:extLst>
              <a:ext uri="{FF2B5EF4-FFF2-40B4-BE49-F238E27FC236}">
                <a16:creationId xmlns:a16="http://schemas.microsoft.com/office/drawing/2014/main" id="{6CB58210-03A3-5274-5BB0-FBE4977E4769}"/>
              </a:ext>
            </a:extLst>
          </p:cNvPr>
          <p:cNvGrpSpPr>
            <a:grpSpLocks/>
          </p:cNvGrpSpPr>
          <p:nvPr/>
        </p:nvGrpSpPr>
        <p:grpSpPr bwMode="auto">
          <a:xfrm>
            <a:off x="4191000" y="6477000"/>
            <a:ext cx="1524000" cy="228600"/>
            <a:chOff x="2400" y="4080"/>
            <a:chExt cx="960" cy="144"/>
          </a:xfrm>
        </p:grpSpPr>
        <p:grpSp>
          <p:nvGrpSpPr>
            <p:cNvPr id="443397" name="Group 35">
              <a:extLst>
                <a:ext uri="{FF2B5EF4-FFF2-40B4-BE49-F238E27FC236}">
                  <a16:creationId xmlns:a16="http://schemas.microsoft.com/office/drawing/2014/main" id="{CF2374FE-FB45-C62C-6D59-D96A7E7E4C13}"/>
                </a:ext>
              </a:extLst>
            </p:cNvPr>
            <p:cNvGrpSpPr>
              <a:grpSpLocks/>
            </p:cNvGrpSpPr>
            <p:nvPr/>
          </p:nvGrpSpPr>
          <p:grpSpPr bwMode="auto">
            <a:xfrm>
              <a:off x="2400" y="4080"/>
              <a:ext cx="240" cy="144"/>
              <a:chOff x="2928" y="2688"/>
              <a:chExt cx="240" cy="144"/>
            </a:xfrm>
          </p:grpSpPr>
          <p:sp>
            <p:nvSpPr>
              <p:cNvPr id="443404" name="AutoShape 36">
                <a:hlinkClick r:id="" action="ppaction://hlinkshowjump?jump=previousslide" highlightClick="1"/>
                <a:extLst>
                  <a:ext uri="{FF2B5EF4-FFF2-40B4-BE49-F238E27FC236}">
                    <a16:creationId xmlns:a16="http://schemas.microsoft.com/office/drawing/2014/main" id="{C71B555F-0FE6-DF4C-D9E4-53B198E0ED75}"/>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1877" name="AutoShape 37">
                <a:hlinkClick r:id="" action="ppaction://hlinkshowjump?jump=previousslide"/>
                <a:extLst>
                  <a:ext uri="{FF2B5EF4-FFF2-40B4-BE49-F238E27FC236}">
                    <a16:creationId xmlns:a16="http://schemas.microsoft.com/office/drawing/2014/main" id="{5EF9AF7F-4FD1-AD7D-D5DE-9301BD5C3BC9}"/>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43398" name="Group 38">
              <a:extLst>
                <a:ext uri="{FF2B5EF4-FFF2-40B4-BE49-F238E27FC236}">
                  <a16:creationId xmlns:a16="http://schemas.microsoft.com/office/drawing/2014/main" id="{9E974C05-66CC-8B09-E1FA-1251A4E8D3AA}"/>
                </a:ext>
              </a:extLst>
            </p:cNvPr>
            <p:cNvGrpSpPr>
              <a:grpSpLocks/>
            </p:cNvGrpSpPr>
            <p:nvPr/>
          </p:nvGrpSpPr>
          <p:grpSpPr bwMode="auto">
            <a:xfrm>
              <a:off x="3120" y="4080"/>
              <a:ext cx="240" cy="144"/>
              <a:chOff x="3552" y="2688"/>
              <a:chExt cx="240" cy="144"/>
            </a:xfrm>
          </p:grpSpPr>
          <p:sp>
            <p:nvSpPr>
              <p:cNvPr id="443402" name="AutoShape 39">
                <a:hlinkClick r:id="" action="ppaction://hlinkshowjump?jump=nextslide" highlightClick="1"/>
                <a:extLst>
                  <a:ext uri="{FF2B5EF4-FFF2-40B4-BE49-F238E27FC236}">
                    <a16:creationId xmlns:a16="http://schemas.microsoft.com/office/drawing/2014/main" id="{C08FA25B-1E67-7E20-6B18-3415023EDF09}"/>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1880" name="AutoShape 40">
                <a:hlinkClick r:id="" action="ppaction://hlinkshowjump?jump=nextslide"/>
                <a:extLst>
                  <a:ext uri="{FF2B5EF4-FFF2-40B4-BE49-F238E27FC236}">
                    <a16:creationId xmlns:a16="http://schemas.microsoft.com/office/drawing/2014/main" id="{81E9CCB6-C41F-5C34-4683-54D6497A2DF7}"/>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43399" name="Group 41">
              <a:extLst>
                <a:ext uri="{FF2B5EF4-FFF2-40B4-BE49-F238E27FC236}">
                  <a16:creationId xmlns:a16="http://schemas.microsoft.com/office/drawing/2014/main" id="{B046A14F-F23B-A1D4-D388-A01E737295F5}"/>
                </a:ext>
              </a:extLst>
            </p:cNvPr>
            <p:cNvGrpSpPr>
              <a:grpSpLocks/>
            </p:cNvGrpSpPr>
            <p:nvPr/>
          </p:nvGrpSpPr>
          <p:grpSpPr bwMode="auto">
            <a:xfrm>
              <a:off x="2736" y="4080"/>
              <a:ext cx="288" cy="144"/>
              <a:chOff x="2400" y="4032"/>
              <a:chExt cx="240" cy="144"/>
            </a:xfrm>
          </p:grpSpPr>
          <p:sp>
            <p:nvSpPr>
              <p:cNvPr id="291882" name="AutoShape 42">
                <a:hlinkClick r:id="" action="ppaction://hlinkshowjump?jump=lastslideviewed" highlightClick="1"/>
                <a:extLst>
                  <a:ext uri="{FF2B5EF4-FFF2-40B4-BE49-F238E27FC236}">
                    <a16:creationId xmlns:a16="http://schemas.microsoft.com/office/drawing/2014/main" id="{26CD9763-ECF6-4A67-3248-049EA3AB77A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91883" name="AutoShape 43">
                <a:hlinkClick r:id="" action="ppaction://hlinkshowjump?jump=lastslideviewed"/>
                <a:extLst>
                  <a:ext uri="{FF2B5EF4-FFF2-40B4-BE49-F238E27FC236}">
                    <a16:creationId xmlns:a16="http://schemas.microsoft.com/office/drawing/2014/main" id="{5409D9F1-54F9-FBA0-392F-C127071D52F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7" name="Rectangle 7">
            <a:extLst>
              <a:ext uri="{FF2B5EF4-FFF2-40B4-BE49-F238E27FC236}">
                <a16:creationId xmlns:a16="http://schemas.microsoft.com/office/drawing/2014/main" id="{58D8A223-4989-A22D-127E-B0D47C112421}"/>
              </a:ext>
            </a:extLst>
          </p:cNvPr>
          <p:cNvSpPr>
            <a:spLocks noGrp="1" noChangeArrowheads="1"/>
          </p:cNvSpPr>
          <p:nvPr>
            <p:ph type="body" idx="1"/>
          </p:nvPr>
        </p:nvSpPr>
        <p:spPr>
          <a:xfrm>
            <a:off x="2743200" y="1295400"/>
            <a:ext cx="5943600" cy="4572000"/>
          </a:xfrm>
        </p:spPr>
        <p:txBody>
          <a:bodyPr/>
          <a:lstStyle/>
          <a:p>
            <a:pPr eaLnBrk="1" hangingPunct="1">
              <a:lnSpc>
                <a:spcPct val="80000"/>
              </a:lnSpc>
              <a:buFontTx/>
              <a:buBlip>
                <a:blip r:embed="rId2"/>
              </a:buBlip>
            </a:pPr>
            <a:r>
              <a:rPr lang="en-US" altLang="en-US" sz="2000"/>
              <a:t>This lesson is designed to highlight basic pharmacological principles that not only apply to conventional drugs, but are of relevance to patients taking herbal medications and supplements.</a:t>
            </a:r>
          </a:p>
          <a:p>
            <a:pPr eaLnBrk="1" hangingPunct="1">
              <a:lnSpc>
                <a:spcPct val="80000"/>
              </a:lnSpc>
              <a:buFontTx/>
              <a:buBlip>
                <a:blip r:embed="rId2"/>
              </a:buBlip>
            </a:pPr>
            <a:endParaRPr lang="en-US" altLang="en-US" sz="2000"/>
          </a:p>
          <a:p>
            <a:pPr eaLnBrk="1" hangingPunct="1">
              <a:lnSpc>
                <a:spcPct val="80000"/>
              </a:lnSpc>
              <a:buFontTx/>
              <a:buBlip>
                <a:blip r:embed="rId2"/>
              </a:buBlip>
            </a:pPr>
            <a:r>
              <a:rPr lang="en-US" altLang="en-US" sz="2000"/>
              <a:t>To understand that one or several components of an herbal preparation can significantly alter the body’s response to conventional drug therapy and other herbs.</a:t>
            </a:r>
          </a:p>
          <a:p>
            <a:pPr eaLnBrk="1" hangingPunct="1">
              <a:lnSpc>
                <a:spcPct val="80000"/>
              </a:lnSpc>
              <a:buFontTx/>
              <a:buBlip>
                <a:blip r:embed="rId2"/>
              </a:buBlip>
            </a:pPr>
            <a:endParaRPr lang="en-US" altLang="en-US" sz="2000"/>
          </a:p>
          <a:p>
            <a:pPr eaLnBrk="1" hangingPunct="1">
              <a:lnSpc>
                <a:spcPct val="80000"/>
              </a:lnSpc>
              <a:buFontTx/>
              <a:buBlip>
                <a:blip r:embed="rId2"/>
              </a:buBlip>
            </a:pPr>
            <a:r>
              <a:rPr lang="en-US" altLang="en-US" sz="2000"/>
              <a:t>To know that the term “complementary” in the case of phytochemical supplementation does </a:t>
            </a:r>
            <a:r>
              <a:rPr lang="en-US" altLang="en-US" sz="2000" u="sng"/>
              <a:t>not</a:t>
            </a:r>
            <a:r>
              <a:rPr lang="en-US" altLang="en-US" sz="2000"/>
              <a:t> imply that a certain preparation will necessarily “balance”, “harmonize”, or “improve” another treatment.</a:t>
            </a:r>
            <a:endParaRPr lang="en-US" altLang="en-US" sz="2000" b="1"/>
          </a:p>
          <a:p>
            <a:pPr eaLnBrk="1" hangingPunct="1">
              <a:lnSpc>
                <a:spcPct val="80000"/>
              </a:lnSpc>
            </a:pPr>
            <a:endParaRPr lang="en-US" altLang="en-US" sz="2000"/>
          </a:p>
        </p:txBody>
      </p:sp>
      <p:sp>
        <p:nvSpPr>
          <p:cNvPr id="654344" name="Rectangle 8">
            <a:extLst>
              <a:ext uri="{FF2B5EF4-FFF2-40B4-BE49-F238E27FC236}">
                <a16:creationId xmlns:a16="http://schemas.microsoft.com/office/drawing/2014/main" id="{FC65DAC5-C13E-0C7B-8361-72599503D529}"/>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spTree>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9" name="Text Box 5">
            <a:extLst>
              <a:ext uri="{FF2B5EF4-FFF2-40B4-BE49-F238E27FC236}">
                <a16:creationId xmlns:a16="http://schemas.microsoft.com/office/drawing/2014/main" id="{26C46C32-04B3-9B7E-D37F-43D905E613A4}"/>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Objectives</a:t>
            </a:r>
          </a:p>
        </p:txBody>
      </p:sp>
      <p:sp>
        <p:nvSpPr>
          <p:cNvPr id="445442" name="Rectangle 7">
            <a:extLst>
              <a:ext uri="{FF2B5EF4-FFF2-40B4-BE49-F238E27FC236}">
                <a16:creationId xmlns:a16="http://schemas.microsoft.com/office/drawing/2014/main" id="{214DBD14-B6CD-169B-436B-C167DE251B18}"/>
              </a:ext>
            </a:extLst>
          </p:cNvPr>
          <p:cNvSpPr>
            <a:spLocks noGrp="1" noChangeArrowheads="1"/>
          </p:cNvSpPr>
          <p:nvPr>
            <p:ph type="body" idx="1"/>
          </p:nvPr>
        </p:nvSpPr>
        <p:spPr>
          <a:xfrm>
            <a:off x="2743200" y="990600"/>
            <a:ext cx="6172200" cy="5029200"/>
          </a:xfrm>
        </p:spPr>
        <p:txBody>
          <a:bodyPr/>
          <a:lstStyle/>
          <a:p>
            <a:pPr eaLnBrk="1" hangingPunct="1">
              <a:lnSpc>
                <a:spcPct val="80000"/>
              </a:lnSpc>
              <a:buFontTx/>
              <a:buBlip>
                <a:blip r:embed="rId2"/>
              </a:buBlip>
            </a:pPr>
            <a:r>
              <a:rPr lang="en-US" altLang="en-US" sz="2000"/>
              <a:t>To understand that when taking an herbal preparation, you are administering drugs that are governed by the same principles that govern conventional drugs.</a:t>
            </a:r>
          </a:p>
          <a:p>
            <a:pPr eaLnBrk="1" hangingPunct="1">
              <a:lnSpc>
                <a:spcPct val="80000"/>
              </a:lnSpc>
              <a:buFontTx/>
              <a:buBlip>
                <a:blip r:embed="rId2"/>
              </a:buBlip>
            </a:pPr>
            <a:endParaRPr lang="en-US" altLang="en-US" sz="2000"/>
          </a:p>
          <a:p>
            <a:pPr eaLnBrk="1" hangingPunct="1">
              <a:lnSpc>
                <a:spcPct val="80000"/>
              </a:lnSpc>
              <a:buFontTx/>
              <a:buBlip>
                <a:blip r:embed="rId2"/>
              </a:buBlip>
            </a:pPr>
            <a:r>
              <a:rPr lang="en-US" altLang="en-US" sz="2000"/>
              <a:t>To be aware that herbal medicines can change biotransformation mechanisms of other drugs and thus alter blood and tissue levels of other medications.</a:t>
            </a:r>
          </a:p>
          <a:p>
            <a:pPr eaLnBrk="1" hangingPunct="1">
              <a:lnSpc>
                <a:spcPct val="80000"/>
              </a:lnSpc>
              <a:buFontTx/>
              <a:buBlip>
                <a:blip r:embed="rId2"/>
              </a:buBlip>
            </a:pPr>
            <a:endParaRPr lang="en-US" altLang="en-US" sz="2000"/>
          </a:p>
          <a:p>
            <a:pPr eaLnBrk="1" hangingPunct="1">
              <a:lnSpc>
                <a:spcPct val="80000"/>
              </a:lnSpc>
              <a:buFontTx/>
              <a:buBlip>
                <a:blip r:embed="rId2"/>
              </a:buBlip>
            </a:pPr>
            <a:r>
              <a:rPr lang="en-US" altLang="en-US" sz="2000"/>
              <a:t>To understand that other factors, such as differences in genetics, age, sex, nutritional status, lifestyle, and co-morbidity may influence the response to a phytochemical.</a:t>
            </a:r>
          </a:p>
          <a:p>
            <a:pPr eaLnBrk="1" hangingPunct="1">
              <a:lnSpc>
                <a:spcPct val="80000"/>
              </a:lnSpc>
              <a:buFontTx/>
              <a:buBlip>
                <a:blip r:embed="rId2"/>
              </a:buBlip>
            </a:pPr>
            <a:endParaRPr lang="en-US" altLang="en-US" sz="2000"/>
          </a:p>
          <a:p>
            <a:pPr eaLnBrk="1" hangingPunct="1">
              <a:lnSpc>
                <a:spcPct val="80000"/>
              </a:lnSpc>
              <a:buFontTx/>
              <a:buBlip>
                <a:blip r:embed="rId2"/>
              </a:buBlip>
            </a:pPr>
            <a:r>
              <a:rPr lang="en-US" altLang="en-US" sz="2000"/>
              <a:t>To understand the importance of considering the risk to benefit ratio when taking or recommending herbal medicines.</a:t>
            </a:r>
          </a:p>
        </p:txBody>
      </p:sp>
    </p:spTree>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5" name="Text Box 8">
            <a:extLst>
              <a:ext uri="{FF2B5EF4-FFF2-40B4-BE49-F238E27FC236}">
                <a16:creationId xmlns:a16="http://schemas.microsoft.com/office/drawing/2014/main" id="{5C6F45FD-4F16-D187-7917-652C36B70B4D}"/>
              </a:ext>
            </a:extLst>
          </p:cNvPr>
          <p:cNvSpPr txBox="1">
            <a:spLocks noChangeArrowheads="1"/>
          </p:cNvSpPr>
          <p:nvPr/>
        </p:nvSpPr>
        <p:spPr bwMode="auto">
          <a:xfrm>
            <a:off x="2743200" y="1295400"/>
            <a:ext cx="6400800"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50000"/>
              </a:spcBef>
              <a:buFontTx/>
              <a:buNone/>
            </a:pPr>
            <a:r>
              <a:rPr lang="en-US" altLang="en-US" sz="1800"/>
              <a:t>It can’t be emphasized enough, that herbal and other natural medicines, even if extracted, standardized and otherwise concocted, consist most likely of a mixture of several, if not many different drugs, each with the potential of acting on a living system (cell, tissue, organ, body) in its own right.  Often the extract vehicle, e.g. ethanol, may also be a significant factor.</a:t>
            </a:r>
          </a:p>
          <a:p>
            <a:pPr eaLnBrk="1" hangingPunct="1">
              <a:lnSpc>
                <a:spcPct val="50000"/>
              </a:lnSpc>
              <a:spcBef>
                <a:spcPct val="0"/>
              </a:spcBef>
              <a:buFontTx/>
              <a:buNone/>
            </a:pPr>
            <a:endParaRPr lang="en-US" altLang="en-US" sz="1800"/>
          </a:p>
          <a:p>
            <a:pPr eaLnBrk="1" hangingPunct="1">
              <a:spcBef>
                <a:spcPct val="0"/>
              </a:spcBef>
              <a:buFontTx/>
              <a:buNone/>
            </a:pPr>
            <a:r>
              <a:rPr lang="en-US" altLang="en-US" sz="1800"/>
              <a:t>Thus, compared to orthodox pharmacotherapy, an increased level of complexity applies for rationally predicting the actions, efficacy and safety of an herbal medicine.</a:t>
            </a:r>
          </a:p>
          <a:p>
            <a:pPr eaLnBrk="1" hangingPunct="1">
              <a:lnSpc>
                <a:spcPct val="50000"/>
              </a:lnSpc>
              <a:spcBef>
                <a:spcPct val="0"/>
              </a:spcBef>
              <a:buFontTx/>
              <a:buNone/>
            </a:pPr>
            <a:endParaRPr lang="en-US" altLang="en-US" sz="1800"/>
          </a:p>
          <a:p>
            <a:pPr eaLnBrk="1" hangingPunct="1">
              <a:spcBef>
                <a:spcPct val="0"/>
              </a:spcBef>
              <a:buFontTx/>
              <a:buNone/>
            </a:pPr>
            <a:r>
              <a:rPr lang="en-US" altLang="en-US" sz="1800"/>
              <a:t>A natural tendency is to over-simplify, and associate a preparation’s potential beneficial effects with treating one or another condition.  Unfortunately, a particular treatment is often compromised unintentionally, because of significant drug interactions.  This is demonstrated by just a few examples that follow.</a:t>
            </a:r>
          </a:p>
        </p:txBody>
      </p:sp>
      <p:sp>
        <p:nvSpPr>
          <p:cNvPr id="669706" name="Rectangle 10">
            <a:extLst>
              <a:ext uri="{FF2B5EF4-FFF2-40B4-BE49-F238E27FC236}">
                <a16:creationId xmlns:a16="http://schemas.microsoft.com/office/drawing/2014/main" id="{98C2B5E9-E097-0CB8-3A06-473EE45A8B07}"/>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Introduction</a:t>
            </a:r>
          </a:p>
        </p:txBody>
      </p:sp>
    </p:spTree>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89" name="Text Box 5">
            <a:extLst>
              <a:ext uri="{FF2B5EF4-FFF2-40B4-BE49-F238E27FC236}">
                <a16:creationId xmlns:a16="http://schemas.microsoft.com/office/drawing/2014/main" id="{4053706E-8C0E-736A-A9AF-D916CF5856CC}"/>
              </a:ext>
            </a:extLst>
          </p:cNvPr>
          <p:cNvSpPr txBox="1">
            <a:spLocks noChangeArrowheads="1"/>
          </p:cNvSpPr>
          <p:nvPr/>
        </p:nvSpPr>
        <p:spPr bwMode="auto">
          <a:xfrm>
            <a:off x="2743200" y="1295400"/>
            <a:ext cx="6400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800"/>
              <a:t>Phytochemicals are governed by, and can profoundly affect, the same pharmacological principles that apply to all drugs.  Thus, herbal medicines can affect another drug’s:</a:t>
            </a:r>
          </a:p>
        </p:txBody>
      </p:sp>
      <p:sp>
        <p:nvSpPr>
          <p:cNvPr id="670727" name="Rectangle 7">
            <a:extLst>
              <a:ext uri="{FF2B5EF4-FFF2-40B4-BE49-F238E27FC236}">
                <a16:creationId xmlns:a16="http://schemas.microsoft.com/office/drawing/2014/main" id="{5B083487-7DC4-4DC3-85A9-AF17134C232F}"/>
              </a:ext>
            </a:extLst>
          </p:cNvPr>
          <p:cNvSpPr>
            <a:spLocks noGrp="1" noChangeArrowheads="1"/>
          </p:cNvSpPr>
          <p:nvPr>
            <p:ph type="body" idx="1"/>
          </p:nvPr>
        </p:nvSpPr>
        <p:spPr>
          <a:xfrm>
            <a:off x="2743200" y="2286000"/>
            <a:ext cx="6172200" cy="3962400"/>
          </a:xfrm>
        </p:spPr>
        <p:txBody>
          <a:bodyPr/>
          <a:lstStyle/>
          <a:p>
            <a:pPr lvl="1" eaLnBrk="1" hangingPunct="1">
              <a:buFontTx/>
              <a:buBlip>
                <a:blip r:embed="rId2"/>
              </a:buBlip>
              <a:defRPr/>
            </a:pPr>
            <a:r>
              <a:rPr lang="en-US" altLang="en-US" sz="1800" b="1">
                <a:solidFill>
                  <a:schemeClr val="accent2"/>
                </a:solidFill>
                <a:effectLst>
                  <a:outerShdw blurRad="38100" dist="38100" dir="2700000" algn="tl">
                    <a:srgbClr val="C0C0C0"/>
                  </a:outerShdw>
                </a:effectLst>
              </a:rPr>
              <a:t>Absorption, Distribution, Metabolism &amp; Excretion</a:t>
            </a:r>
          </a:p>
          <a:p>
            <a:pPr eaLnBrk="1" hangingPunct="1">
              <a:buFontTx/>
              <a:buBlip>
                <a:blip r:embed="rId2"/>
              </a:buBlip>
              <a:defRPr/>
            </a:pPr>
            <a:endParaRPr lang="en-US" altLang="en-US" sz="1800"/>
          </a:p>
          <a:p>
            <a:pPr lvl="1" eaLnBrk="1" hangingPunct="1">
              <a:buFontTx/>
              <a:buBlip>
                <a:blip r:embed="rId2"/>
              </a:buBlip>
              <a:defRPr/>
            </a:pPr>
            <a:r>
              <a:rPr lang="en-US" altLang="en-US" sz="1800" b="1">
                <a:solidFill>
                  <a:schemeClr val="accent2"/>
                </a:solidFill>
                <a:effectLst>
                  <a:outerShdw blurRad="38100" dist="38100" dir="2700000" algn="tl">
                    <a:srgbClr val="C0C0C0"/>
                  </a:outerShdw>
                </a:effectLst>
              </a:rPr>
              <a:t>Receptor Interactions</a:t>
            </a:r>
          </a:p>
          <a:p>
            <a:pPr eaLnBrk="1" hangingPunct="1">
              <a:buFontTx/>
              <a:buBlip>
                <a:blip r:embed="rId2"/>
              </a:buBlip>
              <a:defRPr/>
            </a:pPr>
            <a:endParaRPr lang="en-US" altLang="en-US" sz="1800"/>
          </a:p>
          <a:p>
            <a:pPr lvl="1" eaLnBrk="1" hangingPunct="1">
              <a:buFontTx/>
              <a:buBlip>
                <a:blip r:embed="rId2"/>
              </a:buBlip>
              <a:defRPr/>
            </a:pPr>
            <a:r>
              <a:rPr lang="en-US" altLang="en-US" sz="1800" b="1">
                <a:solidFill>
                  <a:schemeClr val="accent2"/>
                </a:solidFill>
                <a:effectLst>
                  <a:outerShdw blurRad="38100" dist="38100" dir="2700000" algn="tl">
                    <a:srgbClr val="C0C0C0"/>
                  </a:outerShdw>
                </a:effectLst>
              </a:rPr>
              <a:t>Transduction and Cell Signaling</a:t>
            </a:r>
          </a:p>
          <a:p>
            <a:pPr eaLnBrk="1" hangingPunct="1">
              <a:buFontTx/>
              <a:buBlip>
                <a:blip r:embed="rId2"/>
              </a:buBlip>
              <a:defRPr/>
            </a:pPr>
            <a:endParaRPr lang="en-US" altLang="en-US" sz="1800"/>
          </a:p>
          <a:p>
            <a:pPr lvl="1" eaLnBrk="1" hangingPunct="1">
              <a:buFontTx/>
              <a:buBlip>
                <a:blip r:embed="rId2"/>
              </a:buBlip>
              <a:defRPr/>
            </a:pPr>
            <a:r>
              <a:rPr lang="en-US" altLang="en-US" sz="1800" b="1">
                <a:solidFill>
                  <a:schemeClr val="accent2"/>
                </a:solidFill>
                <a:effectLst>
                  <a:outerShdw blurRad="38100" dist="38100" dir="2700000" algn="tl">
                    <a:srgbClr val="C0C0C0"/>
                  </a:outerShdw>
                </a:effectLst>
              </a:rPr>
              <a:t>Therapeutic Efficacy</a:t>
            </a:r>
          </a:p>
          <a:p>
            <a:pPr eaLnBrk="1" hangingPunct="1">
              <a:buFontTx/>
              <a:buBlip>
                <a:blip r:embed="rId2"/>
              </a:buBlip>
              <a:defRPr/>
            </a:pPr>
            <a:endParaRPr lang="en-US" altLang="en-US" sz="1800" b="1">
              <a:solidFill>
                <a:schemeClr val="accent2"/>
              </a:solidFill>
              <a:effectLst>
                <a:outerShdw blurRad="38100" dist="38100" dir="2700000" algn="tl">
                  <a:srgbClr val="C0C0C0"/>
                </a:outerShdw>
              </a:effectLst>
            </a:endParaRPr>
          </a:p>
          <a:p>
            <a:pPr lvl="1" eaLnBrk="1" hangingPunct="1">
              <a:buFontTx/>
              <a:buBlip>
                <a:blip r:embed="rId2"/>
              </a:buBlip>
              <a:defRPr/>
            </a:pPr>
            <a:r>
              <a:rPr lang="en-US" altLang="en-US" sz="1800" b="1">
                <a:solidFill>
                  <a:schemeClr val="accent2"/>
                </a:solidFill>
                <a:effectLst>
                  <a:outerShdw blurRad="38100" dist="38100" dir="2700000" algn="tl">
                    <a:srgbClr val="C0C0C0"/>
                  </a:outerShdw>
                </a:effectLst>
              </a:rPr>
              <a:t>Side Effect &amp; Adverse Reaction Profile</a:t>
            </a:r>
          </a:p>
          <a:p>
            <a:pPr eaLnBrk="1" hangingPunct="1">
              <a:buFontTx/>
              <a:buBlip>
                <a:blip r:embed="rId2"/>
              </a:buBlip>
              <a:defRPr/>
            </a:pPr>
            <a:endParaRPr lang="en-US" altLang="en-US" sz="1800" b="1">
              <a:solidFill>
                <a:schemeClr val="accent2"/>
              </a:solidFill>
              <a:effectLst>
                <a:outerShdw blurRad="38100" dist="38100" dir="2700000" algn="tl">
                  <a:srgbClr val="C0C0C0"/>
                </a:outerShdw>
              </a:effectLst>
            </a:endParaRPr>
          </a:p>
          <a:p>
            <a:pPr lvl="1" eaLnBrk="1" hangingPunct="1">
              <a:buFontTx/>
              <a:buBlip>
                <a:blip r:embed="rId2"/>
              </a:buBlip>
              <a:defRPr/>
            </a:pPr>
            <a:r>
              <a:rPr lang="en-US" altLang="en-US" sz="1800" b="1">
                <a:solidFill>
                  <a:schemeClr val="accent2"/>
                </a:solidFill>
                <a:effectLst>
                  <a:outerShdw blurRad="38100" dist="38100" dir="2700000" algn="tl">
                    <a:srgbClr val="C0C0C0"/>
                  </a:outerShdw>
                </a:effectLst>
              </a:rPr>
              <a:t>Toxicity Profile</a:t>
            </a:r>
          </a:p>
        </p:txBody>
      </p:sp>
      <p:sp>
        <p:nvSpPr>
          <p:cNvPr id="670728" name="Rectangle 8">
            <a:extLst>
              <a:ext uri="{FF2B5EF4-FFF2-40B4-BE49-F238E27FC236}">
                <a16:creationId xmlns:a16="http://schemas.microsoft.com/office/drawing/2014/main" id="{995F2C02-648E-E812-1335-97035B68EAD4}"/>
              </a:ext>
            </a:extLst>
          </p:cNvPr>
          <p:cNvSpPr>
            <a:spLocks noChangeArrowheads="1"/>
          </p:cNvSpPr>
          <p:nvPr/>
        </p:nvSpPr>
        <p:spPr bwMode="auto">
          <a:xfrm>
            <a:off x="2743200" y="0"/>
            <a:ext cx="6172200" cy="12954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Herb – Drug Interactions</a:t>
            </a:r>
          </a:p>
        </p:txBody>
      </p:sp>
    </p:spTree>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3" name="Text Box 7">
            <a:extLst>
              <a:ext uri="{FF2B5EF4-FFF2-40B4-BE49-F238E27FC236}">
                <a16:creationId xmlns:a16="http://schemas.microsoft.com/office/drawing/2014/main" id="{D6772425-BCFD-020A-ECE5-048C2AA98C90}"/>
              </a:ext>
            </a:extLst>
          </p:cNvPr>
          <p:cNvSpPr txBox="1">
            <a:spLocks noChangeArrowheads="1"/>
          </p:cNvSpPr>
          <p:nvPr/>
        </p:nvSpPr>
        <p:spPr bwMode="auto">
          <a:xfrm>
            <a:off x="2667000" y="1295400"/>
            <a:ext cx="61722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lvl="1" eaLnBrk="1" hangingPunct="1">
              <a:spcBef>
                <a:spcPct val="0"/>
              </a:spcBef>
              <a:buFontTx/>
              <a:buNone/>
            </a:pPr>
            <a:r>
              <a:rPr lang="en-US" altLang="en-US" sz="1800"/>
              <a:t>Both pharmacodynamic and pharmacokinetic factors of a drug can be significantly influenced when combinations of prescription drugs, non-prescription drugs and self-prescribed herbal medicines are taken by the patient (e.g. aspirin and several commonly taken herbal medicines interfere with blood coagulation, see lesson 8).</a:t>
            </a:r>
          </a:p>
          <a:p>
            <a:pPr lvl="1" eaLnBrk="1" hangingPunct="1">
              <a:spcBef>
                <a:spcPct val="0"/>
              </a:spcBef>
              <a:buFontTx/>
              <a:buNone/>
            </a:pPr>
            <a:endParaRPr lang="en-US" altLang="en-US" sz="1800"/>
          </a:p>
          <a:p>
            <a:pPr lvl="1" eaLnBrk="1" hangingPunct="1">
              <a:spcBef>
                <a:spcPct val="0"/>
              </a:spcBef>
              <a:buFontTx/>
              <a:buNone/>
            </a:pPr>
            <a:r>
              <a:rPr lang="en-US" altLang="en-US" sz="1800"/>
              <a:t>The following examples highlight just a few situations that have been documented or reported.  Potentially, hundreds of adverse situations can arise in the absence of knowing what the patient may be co-administering or taking in excessive amounts (e.g. grapefruit or carrot juice diets).</a:t>
            </a:r>
          </a:p>
        </p:txBody>
      </p:sp>
      <p:sp>
        <p:nvSpPr>
          <p:cNvPr id="671752" name="Text Box 8">
            <a:extLst>
              <a:ext uri="{FF2B5EF4-FFF2-40B4-BE49-F238E27FC236}">
                <a16:creationId xmlns:a16="http://schemas.microsoft.com/office/drawing/2014/main" id="{F256F2F9-A293-DAA6-DBC9-8BB0ADCF5675}"/>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 – Drug Interactions</a:t>
            </a:r>
          </a:p>
        </p:txBody>
      </p:sp>
    </p:spTree>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9394" name="Text Box 2">
            <a:extLst>
              <a:ext uri="{FF2B5EF4-FFF2-40B4-BE49-F238E27FC236}">
                <a16:creationId xmlns:a16="http://schemas.microsoft.com/office/drawing/2014/main" id="{120DA068-3D47-A3B1-6703-9EF1A0358121}"/>
              </a:ext>
            </a:extLst>
          </p:cNvPr>
          <p:cNvSpPr txBox="1">
            <a:spLocks noChangeArrowheads="1"/>
          </p:cNvSpPr>
          <p:nvPr/>
        </p:nvSpPr>
        <p:spPr bwMode="auto">
          <a:xfrm>
            <a:off x="2743200" y="228600"/>
            <a:ext cx="6172200" cy="1066800"/>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Interference with</a:t>
            </a:r>
          </a:p>
          <a:p>
            <a:pPr algn="ctr" eaLnBrk="1" hangingPunct="1">
              <a:defRPr/>
            </a:pPr>
            <a:r>
              <a:rPr lang="en-US" altLang="en-US" sz="3200" b="1">
                <a:effectLst>
                  <a:outerShdw blurRad="38100" dist="38100" dir="2700000" algn="tl">
                    <a:srgbClr val="C0C0C0"/>
                  </a:outerShdw>
                </a:effectLst>
                <a:latin typeface="Arial" panose="020B0604020202020204" pitchFamily="34" charset="0"/>
              </a:rPr>
              <a:t>Absorption &amp; Distribution</a:t>
            </a:r>
          </a:p>
        </p:txBody>
      </p:sp>
      <p:sp>
        <p:nvSpPr>
          <p:cNvPr id="699395" name="Text Box 3">
            <a:extLst>
              <a:ext uri="{FF2B5EF4-FFF2-40B4-BE49-F238E27FC236}">
                <a16:creationId xmlns:a16="http://schemas.microsoft.com/office/drawing/2014/main" id="{44DAB209-B479-65FE-8626-610047554833}"/>
              </a:ext>
            </a:extLst>
          </p:cNvPr>
          <p:cNvSpPr txBox="1">
            <a:spLocks noChangeArrowheads="1"/>
          </p:cNvSpPr>
          <p:nvPr/>
        </p:nvSpPr>
        <p:spPr bwMode="auto">
          <a:xfrm>
            <a:off x="2743200" y="1371600"/>
            <a:ext cx="6096000" cy="4787900"/>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Guar Gum (dietary fiber)</a:t>
            </a:r>
          </a:p>
          <a:p>
            <a:pPr eaLnBrk="1" hangingPunct="1">
              <a:lnSpc>
                <a:spcPct val="20000"/>
              </a:lnSpc>
              <a:defRPr/>
            </a:pPr>
            <a:endParaRPr lang="en-US" altLang="en-US" sz="2000" b="1">
              <a:effectLst>
                <a:outerShdw blurRad="38100" dist="38100" dir="2700000" algn="tl">
                  <a:srgbClr val="C0C0C0"/>
                </a:outerShdw>
              </a:effectLst>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Decreases absorption of many drugs, including digoxin, bumetanide, metformin, anticoagulants, penicillins, etc</a:t>
            </a:r>
          </a:p>
          <a:p>
            <a:pPr eaLnBrk="1" hangingPunct="1">
              <a:defRPr/>
            </a:pPr>
            <a:endParaRPr lang="en-US" altLang="en-US" b="1">
              <a:effectLst>
                <a:outerShdw blurRad="38100" dist="38100" dir="2700000" algn="tl">
                  <a:srgbClr val="C0C0C0"/>
                </a:outerShdw>
              </a:effectLst>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Capsicum (chili peppers)</a:t>
            </a:r>
          </a:p>
          <a:p>
            <a:pPr eaLnBrk="1" hangingPunct="1">
              <a:lnSpc>
                <a:spcPct val="20000"/>
              </a:lnSpc>
              <a:defRPr/>
            </a:pPr>
            <a:endParaRPr lang="en-US" altLang="en-US" sz="1800">
              <a:solidFill>
                <a:schemeClr val="tx1"/>
              </a:solidFill>
              <a:latin typeface="Arial" panose="020B0604020202020204" pitchFamily="34" charset="0"/>
            </a:endParaRPr>
          </a:p>
          <a:p>
            <a:pPr lvl="2" eaLnBrk="1" hangingPunct="1">
              <a:defRPr/>
            </a:pPr>
            <a:endParaRPr lang="en-US" altLang="en-US" sz="1800">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Enhances theophylline absorption</a:t>
            </a:r>
          </a:p>
          <a:p>
            <a:pPr eaLnBrk="1" hangingPunct="1">
              <a:defRPr/>
            </a:pPr>
            <a:endParaRPr lang="en-US" altLang="en-US">
              <a:solidFill>
                <a:schemeClr val="tx1"/>
              </a:solidFill>
              <a:latin typeface="Arial" panose="020B0604020202020204" pitchFamily="34" charset="0"/>
            </a:endParaRPr>
          </a:p>
          <a:p>
            <a:pPr eaLnBrk="1" hangingPunct="1">
              <a:defRPr/>
            </a:pPr>
            <a:endParaRPr lang="en-US" altLang="en-US" sz="18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Grapefruit Juice</a:t>
            </a:r>
          </a:p>
          <a:p>
            <a:pPr eaLnBrk="1" hangingPunct="1">
              <a:lnSpc>
                <a:spcPct val="20000"/>
              </a:lnSpc>
              <a:defRPr/>
            </a:pPr>
            <a:endParaRPr lang="en-US" altLang="en-US" sz="2000" b="1">
              <a:effectLst>
                <a:outerShdw blurRad="38100" dist="38100" dir="2700000" algn="tl">
                  <a:srgbClr val="C0C0C0"/>
                </a:outerShdw>
              </a:effectLst>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Enhances absorption of many drugs and inhibits the absorption of some (e.g itraconazole)</a:t>
            </a:r>
          </a:p>
          <a:p>
            <a:pPr eaLnBrk="1" hangingPunct="1">
              <a:lnSpc>
                <a:spcPct val="50000"/>
              </a:lnSpc>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Decreases P-glycoprotein, potentially interfering with many intestinally-secreted drugs</a:t>
            </a:r>
          </a:p>
        </p:txBody>
      </p:sp>
      <p:sp>
        <p:nvSpPr>
          <p:cNvPr id="699396" name="Text Box 4">
            <a:extLst>
              <a:ext uri="{FF2B5EF4-FFF2-40B4-BE49-F238E27FC236}">
                <a16:creationId xmlns:a16="http://schemas.microsoft.com/office/drawing/2014/main" id="{78C5A862-B98E-0786-A06A-3C91691A88A5}"/>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 – Drug Interactions</a:t>
            </a:r>
          </a:p>
        </p:txBody>
      </p:sp>
      <p:pic>
        <p:nvPicPr>
          <p:cNvPr id="449540" name="Picture 5">
            <a:extLst>
              <a:ext uri="{FF2B5EF4-FFF2-40B4-BE49-F238E27FC236}">
                <a16:creationId xmlns:a16="http://schemas.microsoft.com/office/drawing/2014/main" id="{FD25DFF2-AE73-319B-CAB0-D8EDCE3777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828800"/>
            <a:ext cx="121920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9541" name="Picture 6">
            <a:extLst>
              <a:ext uri="{FF2B5EF4-FFF2-40B4-BE49-F238E27FC236}">
                <a16:creationId xmlns:a16="http://schemas.microsoft.com/office/drawing/2014/main" id="{70E2C4F7-83D3-43E8-1B65-4E6454A3BE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3200400"/>
            <a:ext cx="1295400"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9542" name="Picture 7">
            <a:extLst>
              <a:ext uri="{FF2B5EF4-FFF2-40B4-BE49-F238E27FC236}">
                <a16:creationId xmlns:a16="http://schemas.microsoft.com/office/drawing/2014/main" id="{82202548-6E2B-BA14-2C64-68D57EBECB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4800600"/>
            <a:ext cx="1371600"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0418" name="Text Box 2">
            <a:extLst>
              <a:ext uri="{FF2B5EF4-FFF2-40B4-BE49-F238E27FC236}">
                <a16:creationId xmlns:a16="http://schemas.microsoft.com/office/drawing/2014/main" id="{ADD63A08-BEA5-94D2-D572-3144E2AE139A}"/>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 – Drug Interactions</a:t>
            </a:r>
          </a:p>
        </p:txBody>
      </p:sp>
      <p:sp>
        <p:nvSpPr>
          <p:cNvPr id="700419" name="Text Box 3">
            <a:extLst>
              <a:ext uri="{FF2B5EF4-FFF2-40B4-BE49-F238E27FC236}">
                <a16:creationId xmlns:a16="http://schemas.microsoft.com/office/drawing/2014/main" id="{42576690-E17F-2AF6-B1B5-5008A58328A3}"/>
              </a:ext>
            </a:extLst>
          </p:cNvPr>
          <p:cNvSpPr txBox="1">
            <a:spLocks noChangeArrowheads="1"/>
          </p:cNvSpPr>
          <p:nvPr/>
        </p:nvSpPr>
        <p:spPr bwMode="auto">
          <a:xfrm>
            <a:off x="2743200" y="457200"/>
            <a:ext cx="61722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Inhibitors of Drug Metabolism</a:t>
            </a:r>
          </a:p>
        </p:txBody>
      </p:sp>
      <p:sp>
        <p:nvSpPr>
          <p:cNvPr id="700420" name="Text Box 4">
            <a:extLst>
              <a:ext uri="{FF2B5EF4-FFF2-40B4-BE49-F238E27FC236}">
                <a16:creationId xmlns:a16="http://schemas.microsoft.com/office/drawing/2014/main" id="{1CAE10CB-B529-2216-BF4C-280925AA496F}"/>
              </a:ext>
            </a:extLst>
          </p:cNvPr>
          <p:cNvSpPr txBox="1">
            <a:spLocks noChangeArrowheads="1"/>
          </p:cNvSpPr>
          <p:nvPr/>
        </p:nvSpPr>
        <p:spPr bwMode="auto">
          <a:xfrm>
            <a:off x="2743200" y="1295400"/>
            <a:ext cx="6096000" cy="5100638"/>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Silymarin (milk thistle)</a:t>
            </a:r>
          </a:p>
          <a:p>
            <a:pPr eaLnBrk="1" hangingPunct="1">
              <a:lnSpc>
                <a:spcPct val="20000"/>
              </a:lnSpc>
              <a:defRPr/>
            </a:pPr>
            <a:endParaRPr lang="en-US" altLang="en-US" sz="1800">
              <a:solidFill>
                <a:schemeClr val="tx1"/>
              </a:solidFill>
              <a:latin typeface="Arial" panose="020B0604020202020204" pitchFamily="34" charset="0"/>
            </a:endParaRPr>
          </a:p>
          <a:p>
            <a:pPr lvl="4" eaLnBrk="1" hangingPunct="1">
              <a:defRPr/>
            </a:pPr>
            <a:endParaRPr lang="en-US" altLang="en-US" sz="1800">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Inhibits cytochrome P450 (CYP3A4)</a:t>
            </a:r>
            <a:r>
              <a:rPr lang="en-US" altLang="en-US" sz="1800">
                <a:solidFill>
                  <a:schemeClr val="tx1"/>
                </a:solidFill>
                <a:latin typeface="Arial" panose="020B0604020202020204" pitchFamily="34" charset="0"/>
              </a:rPr>
              <a:t> </a:t>
            </a:r>
          </a:p>
          <a:p>
            <a:pPr eaLnBrk="1" hangingPunct="1">
              <a:defRPr/>
            </a:pPr>
            <a:endParaRPr lang="en-US" altLang="en-US" sz="1800">
              <a:solidFill>
                <a:schemeClr val="tx1"/>
              </a:solidFill>
              <a:latin typeface="Arial" panose="020B0604020202020204" pitchFamily="34" charset="0"/>
            </a:endParaRPr>
          </a:p>
          <a:p>
            <a:pPr eaLnBrk="1" hangingPunct="1">
              <a:lnSpc>
                <a:spcPct val="120000"/>
              </a:lnSpc>
              <a:defRPr/>
            </a:pPr>
            <a:endParaRPr lang="en-US" altLang="en-US" sz="18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Glycyrrhizin (licorice)</a:t>
            </a:r>
          </a:p>
          <a:p>
            <a:pPr eaLnBrk="1" hangingPunct="1">
              <a:lnSpc>
                <a:spcPct val="20000"/>
              </a:lnSpc>
              <a:defRPr/>
            </a:pPr>
            <a:endParaRPr lang="en-US" altLang="en-US" sz="2000" b="1">
              <a:effectLst>
                <a:outerShdw blurRad="38100" dist="38100" dir="2700000" algn="tl">
                  <a:srgbClr val="C0C0C0"/>
                </a:outerShdw>
              </a:effectLst>
              <a:latin typeface="Arial" panose="020B0604020202020204" pitchFamily="34" charset="0"/>
            </a:endParaRPr>
          </a:p>
          <a:p>
            <a:pPr lvl="4" eaLnBrk="1" hangingPunct="1">
              <a:defRPr/>
            </a:pPr>
            <a:endParaRPr lang="en-US" altLang="en-US" sz="1800">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Inhibits cytochrome P450 (CYP3A4)</a:t>
            </a:r>
          </a:p>
          <a:p>
            <a:pPr eaLnBrk="1" hangingPunct="1">
              <a:defRPr/>
            </a:pPr>
            <a:endParaRPr lang="en-US" altLang="en-US" sz="1800">
              <a:solidFill>
                <a:schemeClr val="tx1"/>
              </a:solidFill>
              <a:latin typeface="Arial" panose="020B0604020202020204" pitchFamily="34" charset="0"/>
            </a:endParaRPr>
          </a:p>
          <a:p>
            <a:pPr eaLnBrk="1" hangingPunct="1">
              <a:defRPr/>
            </a:pPr>
            <a:endParaRPr lang="en-US" altLang="en-US" sz="1800">
              <a:solidFill>
                <a:schemeClr val="tx1"/>
              </a:solidFill>
              <a:latin typeface="Arial" panose="020B0604020202020204" pitchFamily="34" charset="0"/>
            </a:endParaRPr>
          </a:p>
          <a:p>
            <a:pPr eaLnBrk="1" hangingPunct="1">
              <a:defRPr/>
            </a:pPr>
            <a:r>
              <a:rPr lang="en-US" altLang="en-US" sz="1800">
                <a:solidFill>
                  <a:schemeClr val="tx1"/>
                </a:solidFill>
                <a:latin typeface="Arial" panose="020B0604020202020204" pitchFamily="34" charset="0"/>
              </a:rPr>
              <a:t> </a:t>
            </a:r>
          </a:p>
          <a:p>
            <a:pPr eaLnBrk="1" hangingPunct="1">
              <a:defRPr/>
            </a:pPr>
            <a:r>
              <a:rPr lang="en-US" altLang="en-US" sz="2000" b="1">
                <a:effectLst>
                  <a:outerShdw blurRad="38100" dist="38100" dir="2700000" algn="tl">
                    <a:srgbClr val="C0C0C0"/>
                  </a:outerShdw>
                </a:effectLst>
                <a:latin typeface="Arial" panose="020B0604020202020204" pitchFamily="34" charset="0"/>
              </a:rPr>
              <a:t>Grapefruit Juice</a:t>
            </a:r>
          </a:p>
          <a:p>
            <a:pPr eaLnBrk="1" hangingPunct="1">
              <a:lnSpc>
                <a:spcPct val="20000"/>
              </a:lnSpc>
              <a:defRPr/>
            </a:pPr>
            <a:endParaRPr lang="en-US" altLang="en-US" sz="2000" b="1">
              <a:effectLst>
                <a:outerShdw blurRad="38100" dist="38100" dir="2700000" algn="tl">
                  <a:srgbClr val="C0C0C0"/>
                </a:outerShdw>
              </a:effectLst>
              <a:latin typeface="Arial" panose="020B0604020202020204" pitchFamily="34" charset="0"/>
            </a:endParaRPr>
          </a:p>
          <a:p>
            <a:pPr lvl="4" eaLnBrk="1" hangingPunct="1">
              <a:defRPr/>
            </a:pPr>
            <a:endParaRPr lang="en-US" altLang="en-US" sz="1800">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Furanocoumarins and other components inhibit CYPs 1A2,2A6,2C9,2C19,2D62E1 and 3A4</a:t>
            </a:r>
          </a:p>
          <a:p>
            <a:pPr eaLnBrk="1" hangingPunct="1">
              <a:spcBef>
                <a:spcPct val="50000"/>
              </a:spcBef>
              <a:defRPr/>
            </a:pPr>
            <a:endParaRPr lang="en-US" altLang="en-US" sz="1800">
              <a:solidFill>
                <a:schemeClr val="tx1"/>
              </a:solidFill>
              <a:latin typeface="Arial" panose="020B0604020202020204" pitchFamily="34" charset="0"/>
            </a:endParaRPr>
          </a:p>
        </p:txBody>
      </p:sp>
      <p:pic>
        <p:nvPicPr>
          <p:cNvPr id="450564" name="Picture 5">
            <a:extLst>
              <a:ext uri="{FF2B5EF4-FFF2-40B4-BE49-F238E27FC236}">
                <a16:creationId xmlns:a16="http://schemas.microsoft.com/office/drawing/2014/main" id="{D2E8655C-AF5B-2983-0848-5E1CAF6010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4953000"/>
            <a:ext cx="1371600"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565" name="Picture 7">
            <a:extLst>
              <a:ext uri="{FF2B5EF4-FFF2-40B4-BE49-F238E27FC236}">
                <a16:creationId xmlns:a16="http://schemas.microsoft.com/office/drawing/2014/main" id="{14F5C0CA-F846-3C47-2B99-91C6096B54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3276600"/>
            <a:ext cx="1371600"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566" name="Picture 9">
            <a:extLst>
              <a:ext uri="{FF2B5EF4-FFF2-40B4-BE49-F238E27FC236}">
                <a16:creationId xmlns:a16="http://schemas.microsoft.com/office/drawing/2014/main" id="{570F26E9-7E25-FA3B-0B43-F0DD24E4D3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752600"/>
            <a:ext cx="1066800"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442" name="Text Box 2">
            <a:extLst>
              <a:ext uri="{FF2B5EF4-FFF2-40B4-BE49-F238E27FC236}">
                <a16:creationId xmlns:a16="http://schemas.microsoft.com/office/drawing/2014/main" id="{23B2CBA0-297A-2F3B-1ADA-4FE8BFC56A79}"/>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 – Drug Interactions</a:t>
            </a:r>
          </a:p>
        </p:txBody>
      </p:sp>
      <p:sp>
        <p:nvSpPr>
          <p:cNvPr id="701443" name="Text Box 3">
            <a:extLst>
              <a:ext uri="{FF2B5EF4-FFF2-40B4-BE49-F238E27FC236}">
                <a16:creationId xmlns:a16="http://schemas.microsoft.com/office/drawing/2014/main" id="{CAC5A318-A002-6E6E-C25E-CD70D8C0BD11}"/>
              </a:ext>
            </a:extLst>
          </p:cNvPr>
          <p:cNvSpPr txBox="1">
            <a:spLocks noChangeArrowheads="1"/>
          </p:cNvSpPr>
          <p:nvPr/>
        </p:nvSpPr>
        <p:spPr bwMode="auto">
          <a:xfrm>
            <a:off x="2743200" y="457200"/>
            <a:ext cx="61722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Inducers of Drug Metabolism</a:t>
            </a:r>
          </a:p>
        </p:txBody>
      </p:sp>
      <p:sp>
        <p:nvSpPr>
          <p:cNvPr id="701444" name="Text Box 4">
            <a:extLst>
              <a:ext uri="{FF2B5EF4-FFF2-40B4-BE49-F238E27FC236}">
                <a16:creationId xmlns:a16="http://schemas.microsoft.com/office/drawing/2014/main" id="{950860FE-B9E7-FD05-B394-C05A96E333C1}"/>
              </a:ext>
            </a:extLst>
          </p:cNvPr>
          <p:cNvSpPr txBox="1">
            <a:spLocks noChangeArrowheads="1"/>
          </p:cNvSpPr>
          <p:nvPr/>
        </p:nvSpPr>
        <p:spPr bwMode="auto">
          <a:xfrm>
            <a:off x="2743200" y="1295400"/>
            <a:ext cx="6400800" cy="4845050"/>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Hyperforin (St. John’s Wort)</a:t>
            </a:r>
          </a:p>
          <a:p>
            <a:pPr eaLnBrk="1" hangingPunct="1">
              <a:lnSpc>
                <a:spcPct val="20000"/>
              </a:lnSpc>
              <a:defRPr/>
            </a:pPr>
            <a:endParaRPr lang="en-US" altLang="en-US" sz="1800">
              <a:solidFill>
                <a:schemeClr val="tx1"/>
              </a:solidFill>
              <a:latin typeface="Arial" panose="020B0604020202020204" pitchFamily="34" charset="0"/>
            </a:endParaRPr>
          </a:p>
          <a:p>
            <a:pPr lvl="4" eaLnBrk="1" hangingPunct="1">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Increases cytochromes P450s CYP3A4, CYP2C9, thus lowering plasma levels of indinavir, estradiol, cyclosporin and many </a:t>
            </a:r>
          </a:p>
          <a:p>
            <a:pPr lvl="4" eaLnBrk="1" hangingPunct="1">
              <a:defRPr/>
            </a:pPr>
            <a:r>
              <a:rPr lang="en-US" altLang="en-US">
                <a:solidFill>
                  <a:schemeClr val="tx1"/>
                </a:solidFill>
                <a:latin typeface="Arial" panose="020B0604020202020204" pitchFamily="34" charset="0"/>
              </a:rPr>
              <a:t>other compounds</a:t>
            </a:r>
          </a:p>
          <a:p>
            <a:pPr eaLnBrk="1" hangingPunct="1">
              <a:lnSpc>
                <a:spcPct val="50000"/>
              </a:lnSpc>
              <a:defRPr/>
            </a:pPr>
            <a:endParaRPr lang="en-US" altLang="en-US">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Capsicum (chili peppers)</a:t>
            </a:r>
          </a:p>
          <a:p>
            <a:pPr eaLnBrk="1" hangingPunct="1">
              <a:lnSpc>
                <a:spcPct val="20000"/>
              </a:lnSpc>
              <a:defRPr/>
            </a:pPr>
            <a:endParaRPr lang="en-US" altLang="en-US" sz="1800">
              <a:solidFill>
                <a:schemeClr val="tx1"/>
              </a:solidFill>
              <a:latin typeface="Arial" panose="020B0604020202020204" pitchFamily="34" charset="0"/>
            </a:endParaRPr>
          </a:p>
          <a:p>
            <a:pPr lvl="4" eaLnBrk="1" hangingPunct="1">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Enhances hepatic glucose-6-phosphate dehydrogenase</a:t>
            </a:r>
          </a:p>
          <a:p>
            <a:pPr eaLnBrk="1" hangingPunct="1">
              <a:defRPr/>
            </a:pPr>
            <a:endParaRPr lang="en-US" altLang="en-US" sz="1800">
              <a:solidFill>
                <a:schemeClr val="tx1"/>
              </a:solidFill>
              <a:latin typeface="Arial" panose="020B0604020202020204" pitchFamily="34" charset="0"/>
            </a:endParaRPr>
          </a:p>
          <a:p>
            <a:pPr eaLnBrk="1" hangingPunct="1">
              <a:lnSpc>
                <a:spcPct val="50000"/>
              </a:lnSpc>
              <a:defRPr/>
            </a:pPr>
            <a:endParaRPr lang="en-US" altLang="en-US" sz="2000" b="1">
              <a:effectLst>
                <a:outerShdw blurRad="38100" dist="38100" dir="2700000" algn="tl">
                  <a:srgbClr val="C0C0C0"/>
                </a:outerShdw>
              </a:effectLst>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Rutaecarpine Treatment (</a:t>
            </a:r>
            <a:r>
              <a:rPr lang="en-US" altLang="en-US" sz="2000" b="1" i="1">
                <a:effectLst>
                  <a:outerShdw blurRad="38100" dist="38100" dir="2700000" algn="tl">
                    <a:srgbClr val="C0C0C0"/>
                  </a:outerShdw>
                </a:effectLst>
                <a:latin typeface="Arial" panose="020B0604020202020204" pitchFamily="34" charset="0"/>
              </a:rPr>
              <a:t>Evodia rutaecarpa</a:t>
            </a:r>
            <a:r>
              <a:rPr lang="en-US" altLang="en-US" sz="2000" b="1">
                <a:effectLst>
                  <a:outerShdw blurRad="38100" dist="38100" dir="2700000" algn="tl">
                    <a:srgbClr val="C0C0C0"/>
                  </a:outerShdw>
                </a:effectLst>
                <a:latin typeface="Arial" panose="020B0604020202020204" pitchFamily="34" charset="0"/>
              </a:rPr>
              <a:t>)</a:t>
            </a:r>
          </a:p>
          <a:p>
            <a:pPr eaLnBrk="1" hangingPunct="1">
              <a:lnSpc>
                <a:spcPct val="20000"/>
              </a:lnSpc>
              <a:defRPr/>
            </a:pPr>
            <a:endParaRPr lang="en-US" altLang="en-US" sz="2000" b="1">
              <a:effectLst>
                <a:outerShdw blurRad="38100" dist="38100" dir="2700000" algn="tl">
                  <a:srgbClr val="C0C0C0"/>
                </a:outerShdw>
              </a:effectLst>
              <a:latin typeface="Arial" panose="020B0604020202020204" pitchFamily="34" charset="0"/>
            </a:endParaRPr>
          </a:p>
          <a:p>
            <a:pPr lvl="4" eaLnBrk="1" hangingPunct="1">
              <a:lnSpc>
                <a:spcPct val="75000"/>
              </a:lnSpc>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Increases the protein levels of CYP1A1 and CYP1A2 in mouse liver and kidneys, whereas hepatic levels of CYP3A are not affected by rutaecarpine</a:t>
            </a:r>
          </a:p>
        </p:txBody>
      </p:sp>
      <p:pic>
        <p:nvPicPr>
          <p:cNvPr id="451588" name="Picture 5">
            <a:extLst>
              <a:ext uri="{FF2B5EF4-FFF2-40B4-BE49-F238E27FC236}">
                <a16:creationId xmlns:a16="http://schemas.microsoft.com/office/drawing/2014/main" id="{B076719A-DFE2-491B-88D5-80B18CC45A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505200"/>
            <a:ext cx="1295400"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1589" name="Picture 6">
            <a:extLst>
              <a:ext uri="{FF2B5EF4-FFF2-40B4-BE49-F238E27FC236}">
                <a16:creationId xmlns:a16="http://schemas.microsoft.com/office/drawing/2014/main" id="{CBA9C0B2-1E30-D50F-526B-3C305918D9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5105400"/>
            <a:ext cx="12192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1590" name="Picture 7">
            <a:extLst>
              <a:ext uri="{FF2B5EF4-FFF2-40B4-BE49-F238E27FC236}">
                <a16:creationId xmlns:a16="http://schemas.microsoft.com/office/drawing/2014/main" id="{BA43812F-5D01-499E-7B84-E3248EAD5F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868488"/>
            <a:ext cx="1143000" cy="110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10" name="Text Box 6">
            <a:extLst>
              <a:ext uri="{FF2B5EF4-FFF2-40B4-BE49-F238E27FC236}">
                <a16:creationId xmlns:a16="http://schemas.microsoft.com/office/drawing/2014/main" id="{FD714824-5C87-68E1-6EE6-3D2E2669D6EB}"/>
              </a:ext>
            </a:extLst>
          </p:cNvPr>
          <p:cNvSpPr txBox="1">
            <a:spLocks noChangeArrowheads="1"/>
          </p:cNvSpPr>
          <p:nvPr/>
        </p:nvSpPr>
        <p:spPr bwMode="auto">
          <a:xfrm>
            <a:off x="2743200" y="533400"/>
            <a:ext cx="6096000" cy="5730875"/>
          </a:xfrm>
          <a:prstGeom prst="rect">
            <a:avLst/>
          </a:prstGeom>
          <a:noFill/>
          <a:ln>
            <a:noFill/>
          </a:ln>
          <a:effectLst/>
        </p:spPr>
        <p:txBody>
          <a:bodyPr>
            <a:spAutoFit/>
          </a:bodyPr>
          <a:lstStyle/>
          <a:p>
            <a:pPr lvl="1">
              <a:spcBef>
                <a:spcPct val="50000"/>
              </a:spcBef>
              <a:buFont typeface="Wingdings" pitchFamily="2" charset="2"/>
              <a:buNone/>
              <a:defRPr/>
            </a:pPr>
            <a:r>
              <a:rPr lang="en-US" altLang="en-US" sz="2000" b="1">
                <a:effectLst>
                  <a:outerShdw blurRad="38100" dist="38100" dir="2700000" algn="tl">
                    <a:srgbClr val="C0C0C0"/>
                  </a:outerShdw>
                </a:effectLst>
                <a:latin typeface="Arial" panose="020B0604020202020204" pitchFamily="34" charset="0"/>
              </a:rPr>
              <a:t>Yin and yang</a:t>
            </a:r>
            <a:r>
              <a:rPr lang="en-US" altLang="en-US" sz="2000">
                <a:solidFill>
                  <a:schemeClr val="tx1"/>
                </a:solidFill>
                <a:latin typeface="Arial" panose="020B0604020202020204" pitchFamily="34" charset="0"/>
              </a:rPr>
              <a:t> represent the duality of everything in the universe, including humans.  They are inseparable opposites, often described as negative and positive, dark and light, female and male, and so forth.  The interaction between yin and yang define the nature of all things.  Good health requires a perfect balance of yin and yang.  TCM practitioners attempt to locate and correct any imbalances in the two, which can interfere with proper organ function.</a:t>
            </a:r>
          </a:p>
          <a:p>
            <a:pPr lvl="1">
              <a:spcBef>
                <a:spcPct val="50000"/>
              </a:spcBef>
              <a:buFont typeface="Wingdings" pitchFamily="2" charset="2"/>
              <a:buNone/>
              <a:defRPr/>
            </a:pPr>
            <a:r>
              <a:rPr lang="en-US" altLang="en-US" sz="2000">
                <a:solidFill>
                  <a:schemeClr val="tx2"/>
                </a:solidFill>
                <a:latin typeface="Arial" panose="020B0604020202020204" pitchFamily="34" charset="0"/>
              </a:rPr>
              <a:t>The </a:t>
            </a:r>
            <a:r>
              <a:rPr lang="en-US" altLang="en-US" sz="2000" b="1">
                <a:effectLst>
                  <a:outerShdw blurRad="38100" dist="38100" dir="2700000" algn="tl">
                    <a:srgbClr val="C0C0C0"/>
                  </a:outerShdw>
                </a:effectLst>
                <a:latin typeface="Arial" panose="020B0604020202020204" pitchFamily="34" charset="0"/>
              </a:rPr>
              <a:t>five elements</a:t>
            </a:r>
            <a:r>
              <a:rPr lang="en-US" altLang="en-US" sz="2000">
                <a:solidFill>
                  <a:schemeClr val="tx1"/>
                </a:solidFill>
                <a:latin typeface="Arial" panose="020B0604020202020204" pitchFamily="34" charset="0"/>
              </a:rPr>
              <a:t> (earth, fire, water, metal, and wood) are each associated with distinct organ systems (e.g, fire with the heart and small intestine).  Each element must be in proper balance with the others.  Excesses or deficiencies of a given element will produce organ dysfunction manifested as a specific illness.  </a:t>
            </a:r>
          </a:p>
        </p:txBody>
      </p:sp>
      <p:sp>
        <p:nvSpPr>
          <p:cNvPr id="175123" name="Text Box 19">
            <a:extLst>
              <a:ext uri="{FF2B5EF4-FFF2-40B4-BE49-F238E27FC236}">
                <a16:creationId xmlns:a16="http://schemas.microsoft.com/office/drawing/2014/main" id="{F24F20F0-28ED-68B7-13D2-A2A3FFA293F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TCM</a:t>
            </a:r>
          </a:p>
        </p:txBody>
      </p:sp>
      <p:pic>
        <p:nvPicPr>
          <p:cNvPr id="194563" name="Picture 22">
            <a:extLst>
              <a:ext uri="{FF2B5EF4-FFF2-40B4-BE49-F238E27FC236}">
                <a16:creationId xmlns:a16="http://schemas.microsoft.com/office/drawing/2014/main" id="{DCAF67D7-DE4C-BC73-437C-B78A1E1824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685800"/>
            <a:ext cx="4572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64" name="Picture 23">
            <a:extLst>
              <a:ext uri="{FF2B5EF4-FFF2-40B4-BE49-F238E27FC236}">
                <a16:creationId xmlns:a16="http://schemas.microsoft.com/office/drawing/2014/main" id="{83183C0A-3A3A-9E56-F8B4-23D0C54AB5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3886200"/>
            <a:ext cx="6096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466" name="Text Box 2">
            <a:extLst>
              <a:ext uri="{FF2B5EF4-FFF2-40B4-BE49-F238E27FC236}">
                <a16:creationId xmlns:a16="http://schemas.microsoft.com/office/drawing/2014/main" id="{5E5253C0-1DF9-448C-18CE-F0D9953CE029}"/>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 – Drug Interactions</a:t>
            </a:r>
          </a:p>
        </p:txBody>
      </p:sp>
      <p:sp>
        <p:nvSpPr>
          <p:cNvPr id="702467" name="Text Box 3">
            <a:extLst>
              <a:ext uri="{FF2B5EF4-FFF2-40B4-BE49-F238E27FC236}">
                <a16:creationId xmlns:a16="http://schemas.microsoft.com/office/drawing/2014/main" id="{1AF55B43-3947-3B0B-D221-C71089693454}"/>
              </a:ext>
            </a:extLst>
          </p:cNvPr>
          <p:cNvSpPr txBox="1">
            <a:spLocks noChangeArrowheads="1"/>
          </p:cNvSpPr>
          <p:nvPr/>
        </p:nvSpPr>
        <p:spPr bwMode="auto">
          <a:xfrm>
            <a:off x="2743200" y="381000"/>
            <a:ext cx="6172200" cy="885825"/>
          </a:xfrm>
          <a:prstGeom prst="rect">
            <a:avLst/>
          </a:prstGeom>
          <a:noFill/>
          <a:ln>
            <a:noFill/>
          </a:ln>
          <a:effectLst/>
        </p:spPr>
        <p:txBody>
          <a:bodyPr>
            <a:spAutoFit/>
          </a:bodyPr>
          <a:lstStyle/>
          <a:p>
            <a:pPr algn="ctr" eaLnBrk="1" hangingPunct="1">
              <a:defRPr/>
            </a:pPr>
            <a:r>
              <a:rPr lang="en-US" altLang="en-US" sz="2600" b="1">
                <a:effectLst>
                  <a:outerShdw blurRad="38100" dist="38100" dir="2700000" algn="tl">
                    <a:srgbClr val="C0C0C0"/>
                  </a:outerShdw>
                </a:effectLst>
                <a:latin typeface="Arial" panose="020B0604020202020204" pitchFamily="34" charset="0"/>
              </a:rPr>
              <a:t>Modulation of Receptor Transduction &amp; Cell Signaling Function</a:t>
            </a:r>
          </a:p>
        </p:txBody>
      </p:sp>
      <p:sp>
        <p:nvSpPr>
          <p:cNvPr id="702468" name="Text Box 4">
            <a:extLst>
              <a:ext uri="{FF2B5EF4-FFF2-40B4-BE49-F238E27FC236}">
                <a16:creationId xmlns:a16="http://schemas.microsoft.com/office/drawing/2014/main" id="{0FAF511C-BAE0-62FF-77A6-FD2284E5DFD3}"/>
              </a:ext>
            </a:extLst>
          </p:cNvPr>
          <p:cNvSpPr txBox="1">
            <a:spLocks noChangeArrowheads="1"/>
          </p:cNvSpPr>
          <p:nvPr/>
        </p:nvSpPr>
        <p:spPr bwMode="auto">
          <a:xfrm>
            <a:off x="2743200" y="1295400"/>
            <a:ext cx="6172200" cy="4933950"/>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Ephedra</a:t>
            </a:r>
          </a:p>
          <a:p>
            <a:pPr eaLnBrk="1" hangingPunct="1">
              <a:lnSpc>
                <a:spcPct val="20000"/>
              </a:lnSpc>
              <a:defRPr/>
            </a:pPr>
            <a:endParaRPr lang="en-US" altLang="en-US" sz="2000" b="1">
              <a:effectLst>
                <a:outerShdw blurRad="38100" dist="38100" dir="2700000" algn="tl">
                  <a:srgbClr val="C0C0C0"/>
                </a:outerShdw>
              </a:effectLst>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Contains ephedrine, a sympathomimetic which indirectly releases catecholamines resulting in cardiac and CNS stimulation.  Long-term use can lead to catecholamine depletion and cardiovascular collapse.  Ephedra can also potentiate dysrhythmic effects of catecholamines in halothane-sensitized patients.  Ephedra has produced fatalities.</a:t>
            </a:r>
            <a:r>
              <a:rPr lang="en-US" altLang="en-US" sz="1800">
                <a:solidFill>
                  <a:schemeClr val="tx1"/>
                </a:solidFill>
                <a:latin typeface="Arial" panose="020B0604020202020204" pitchFamily="34" charset="0"/>
              </a:rPr>
              <a:t> </a:t>
            </a:r>
          </a:p>
          <a:p>
            <a:pPr eaLnBrk="1" hangingPunct="1">
              <a:defRPr/>
            </a:pPr>
            <a:r>
              <a:rPr lang="en-US" altLang="en-US" sz="2000" b="1">
                <a:effectLst>
                  <a:outerShdw blurRad="38100" dist="38100" dir="2700000" algn="tl">
                    <a:srgbClr val="C0C0C0"/>
                  </a:outerShdw>
                </a:effectLst>
                <a:latin typeface="Arial" panose="020B0604020202020204" pitchFamily="34" charset="0"/>
              </a:rPr>
              <a:t>Valerian</a:t>
            </a:r>
          </a:p>
          <a:p>
            <a:pPr eaLnBrk="1" hangingPunct="1">
              <a:lnSpc>
                <a:spcPct val="20000"/>
              </a:lnSpc>
              <a:defRPr/>
            </a:pPr>
            <a:endParaRPr lang="en-US" altLang="en-US" sz="2000" b="1">
              <a:effectLst>
                <a:outerShdw blurRad="38100" dist="38100" dir="2700000" algn="tl">
                  <a:srgbClr val="C0C0C0"/>
                </a:outerShdw>
              </a:effectLst>
              <a:latin typeface="Arial" panose="020B0604020202020204" pitchFamily="34" charset="0"/>
            </a:endParaRPr>
          </a:p>
          <a:p>
            <a:pPr lvl="4" eaLnBrk="1" hangingPunct="1">
              <a:lnSpc>
                <a:spcPct val="50000"/>
              </a:lnSpc>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Modulates GABA neurotransmission and receptor function and potentiates barbiturate- induced sleep</a:t>
            </a:r>
          </a:p>
          <a:p>
            <a:pPr eaLnBrk="1" hangingPunct="1">
              <a:lnSpc>
                <a:spcPct val="50000"/>
              </a:lnSpc>
              <a:defRPr/>
            </a:pPr>
            <a:endParaRPr lang="en-US" altLang="en-US">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Hyperforin (St. John’s Wort)</a:t>
            </a:r>
          </a:p>
          <a:p>
            <a:pPr eaLnBrk="1" hangingPunct="1">
              <a:defRPr/>
            </a:pPr>
            <a:endParaRPr lang="en-US" altLang="en-US" sz="2000" b="1">
              <a:effectLst>
                <a:outerShdw blurRad="38100" dist="38100" dir="2700000" algn="tl">
                  <a:srgbClr val="C0C0C0"/>
                </a:outerShdw>
              </a:effectLst>
              <a:latin typeface="Arial" panose="020B0604020202020204" pitchFamily="34" charset="0"/>
            </a:endParaRPr>
          </a:p>
          <a:p>
            <a:pPr eaLnBrk="1" hangingPunct="1">
              <a:lnSpc>
                <a:spcPct val="20000"/>
              </a:lnSpc>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Inhibits amine re-uptake</a:t>
            </a:r>
          </a:p>
        </p:txBody>
      </p:sp>
      <p:pic>
        <p:nvPicPr>
          <p:cNvPr id="452612" name="Picture 5">
            <a:extLst>
              <a:ext uri="{FF2B5EF4-FFF2-40B4-BE49-F238E27FC236}">
                <a16:creationId xmlns:a16="http://schemas.microsoft.com/office/drawing/2014/main" id="{DED1FA47-7A0C-1B8B-DF40-8AA743AFE9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5715000"/>
            <a:ext cx="838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2613" name="Picture 6">
            <a:extLst>
              <a:ext uri="{FF2B5EF4-FFF2-40B4-BE49-F238E27FC236}">
                <a16:creationId xmlns:a16="http://schemas.microsoft.com/office/drawing/2014/main" id="{F8266839-4C83-655C-9D7E-EF9F54FF42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297180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2614" name="Picture 7">
            <a:extLst>
              <a:ext uri="{FF2B5EF4-FFF2-40B4-BE49-F238E27FC236}">
                <a16:creationId xmlns:a16="http://schemas.microsoft.com/office/drawing/2014/main" id="{B49328BA-1789-D2A7-7DB8-83761F66E7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1905000"/>
            <a:ext cx="838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2615" name="Picture 8">
            <a:extLst>
              <a:ext uri="{FF2B5EF4-FFF2-40B4-BE49-F238E27FC236}">
                <a16:creationId xmlns:a16="http://schemas.microsoft.com/office/drawing/2014/main" id="{23862C86-576C-A350-016B-1E5BD387E8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4340225"/>
            <a:ext cx="9461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490" name="Text Box 2">
            <a:extLst>
              <a:ext uri="{FF2B5EF4-FFF2-40B4-BE49-F238E27FC236}">
                <a16:creationId xmlns:a16="http://schemas.microsoft.com/office/drawing/2014/main" id="{7FBA87B4-1496-05DE-7FEF-503B27E9BE2D}"/>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 – Drug Interactions</a:t>
            </a:r>
          </a:p>
        </p:txBody>
      </p:sp>
      <p:sp>
        <p:nvSpPr>
          <p:cNvPr id="703491" name="Text Box 3">
            <a:extLst>
              <a:ext uri="{FF2B5EF4-FFF2-40B4-BE49-F238E27FC236}">
                <a16:creationId xmlns:a16="http://schemas.microsoft.com/office/drawing/2014/main" id="{74547056-4390-337B-106C-61D8335D177D}"/>
              </a:ext>
            </a:extLst>
          </p:cNvPr>
          <p:cNvSpPr txBox="1">
            <a:spLocks noChangeArrowheads="1"/>
          </p:cNvSpPr>
          <p:nvPr/>
        </p:nvSpPr>
        <p:spPr bwMode="auto">
          <a:xfrm>
            <a:off x="2743200" y="457200"/>
            <a:ext cx="61722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Therapeutic Efficacy</a:t>
            </a:r>
          </a:p>
        </p:txBody>
      </p:sp>
      <p:sp>
        <p:nvSpPr>
          <p:cNvPr id="703492" name="Text Box 4">
            <a:extLst>
              <a:ext uri="{FF2B5EF4-FFF2-40B4-BE49-F238E27FC236}">
                <a16:creationId xmlns:a16="http://schemas.microsoft.com/office/drawing/2014/main" id="{8A2D5BB1-5FF6-8E3C-4A0E-C4F6A02A08C3}"/>
              </a:ext>
            </a:extLst>
          </p:cNvPr>
          <p:cNvSpPr txBox="1">
            <a:spLocks noChangeArrowheads="1"/>
          </p:cNvSpPr>
          <p:nvPr/>
        </p:nvSpPr>
        <p:spPr bwMode="auto">
          <a:xfrm>
            <a:off x="2743200" y="1295400"/>
            <a:ext cx="6172200" cy="4722813"/>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Garlic &amp; Ginkgo</a:t>
            </a:r>
          </a:p>
          <a:p>
            <a:pPr eaLnBrk="1" hangingPunct="1">
              <a:lnSpc>
                <a:spcPct val="20000"/>
              </a:lnSpc>
              <a:defRPr/>
            </a:pPr>
            <a:endParaRPr lang="en-US" altLang="en-US" sz="2000" b="1">
              <a:effectLst>
                <a:outerShdw blurRad="38100" dist="38100" dir="2700000" algn="tl">
                  <a:srgbClr val="C0C0C0"/>
                </a:outerShdw>
              </a:effectLst>
              <a:latin typeface="Arial" panose="020B0604020202020204" pitchFamily="34" charset="0"/>
            </a:endParaRPr>
          </a:p>
          <a:p>
            <a:pPr lvl="4" eaLnBrk="1" hangingPunct="1">
              <a:defRPr/>
            </a:pPr>
            <a:endParaRPr lang="en-US" altLang="en-US">
              <a:solidFill>
                <a:schemeClr val="tx1"/>
              </a:solidFill>
              <a:latin typeface="Arial" panose="020B0604020202020204" pitchFamily="34" charset="0"/>
            </a:endParaRPr>
          </a:p>
          <a:p>
            <a:pPr lvl="4" eaLnBrk="1" hangingPunct="1">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Inhibits platelet aggregation and potentiates other anticoagulants</a:t>
            </a:r>
          </a:p>
          <a:p>
            <a:pPr eaLnBrk="1" hangingPunct="1">
              <a:defRPr/>
            </a:pPr>
            <a:endParaRPr lang="en-US" altLang="en-US" sz="1800">
              <a:solidFill>
                <a:schemeClr val="tx1"/>
              </a:solidFill>
              <a:latin typeface="Arial" panose="020B0604020202020204" pitchFamily="34" charset="0"/>
            </a:endParaRPr>
          </a:p>
          <a:p>
            <a:pPr eaLnBrk="1" hangingPunct="1">
              <a:defRPr/>
            </a:pPr>
            <a:endParaRPr lang="en-US" altLang="en-US" sz="1800">
              <a:solidFill>
                <a:schemeClr val="tx1"/>
              </a:solidFill>
              <a:latin typeface="Arial" panose="020B0604020202020204" pitchFamily="34" charset="0"/>
            </a:endParaRPr>
          </a:p>
          <a:p>
            <a:pPr eaLnBrk="1" hangingPunct="1">
              <a:lnSpc>
                <a:spcPct val="50000"/>
              </a:lnSpc>
              <a:defRPr/>
            </a:pPr>
            <a:endParaRPr lang="en-US" altLang="en-US" sz="18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Echinacea</a:t>
            </a:r>
          </a:p>
          <a:p>
            <a:pPr eaLnBrk="1" hangingPunct="1">
              <a:lnSpc>
                <a:spcPct val="20000"/>
              </a:lnSpc>
              <a:defRPr/>
            </a:pPr>
            <a:endParaRPr lang="en-US" altLang="en-US" sz="1800">
              <a:solidFill>
                <a:schemeClr val="tx1"/>
              </a:solidFill>
              <a:latin typeface="Arial" panose="020B0604020202020204" pitchFamily="34" charset="0"/>
            </a:endParaRPr>
          </a:p>
          <a:p>
            <a:pPr lvl="4" eaLnBrk="1" hangingPunct="1">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May interfere with immunosuppressant therapy</a:t>
            </a:r>
          </a:p>
          <a:p>
            <a:pPr eaLnBrk="1" hangingPunct="1">
              <a:defRPr/>
            </a:pPr>
            <a:endParaRPr lang="en-US" altLang="en-US" sz="1800">
              <a:solidFill>
                <a:schemeClr val="tx1"/>
              </a:solidFill>
              <a:latin typeface="Arial" panose="020B0604020202020204" pitchFamily="34" charset="0"/>
            </a:endParaRPr>
          </a:p>
          <a:p>
            <a:pPr eaLnBrk="1" hangingPunct="1">
              <a:lnSpc>
                <a:spcPct val="50000"/>
              </a:lnSpc>
              <a:defRPr/>
            </a:pPr>
            <a:endParaRPr lang="en-US" altLang="en-US" sz="18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Kurorinone (from </a:t>
            </a:r>
            <a:r>
              <a:rPr lang="en-US" altLang="en-US" sz="2000" b="1" i="1">
                <a:effectLst>
                  <a:outerShdw blurRad="38100" dist="38100" dir="2700000" algn="tl">
                    <a:srgbClr val="C0C0C0"/>
                  </a:outerShdw>
                </a:effectLst>
                <a:latin typeface="Arial" panose="020B0604020202020204" pitchFamily="34" charset="0"/>
              </a:rPr>
              <a:t>Sophora flavescence</a:t>
            </a:r>
            <a:r>
              <a:rPr lang="en-US" altLang="en-US" sz="2000" b="1">
                <a:effectLst>
                  <a:outerShdw blurRad="38100" dist="38100" dir="2700000" algn="tl">
                    <a:srgbClr val="C0C0C0"/>
                  </a:outerShdw>
                </a:effectLst>
                <a:latin typeface="Arial" panose="020B0604020202020204" pitchFamily="34" charset="0"/>
              </a:rPr>
              <a:t>)</a:t>
            </a:r>
          </a:p>
          <a:p>
            <a:pPr eaLnBrk="1" hangingPunct="1">
              <a:lnSpc>
                <a:spcPct val="20000"/>
              </a:lnSpc>
              <a:defRPr/>
            </a:pPr>
            <a:endParaRPr lang="en-US" altLang="en-US" sz="1800">
              <a:solidFill>
                <a:schemeClr val="tx1"/>
              </a:solidFill>
              <a:latin typeface="Arial" panose="020B0604020202020204" pitchFamily="34" charset="0"/>
            </a:endParaRPr>
          </a:p>
          <a:p>
            <a:pPr lvl="4" eaLnBrk="1" hangingPunct="1">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Inhibits hebatitis B viral replication and improves disease remission</a:t>
            </a:r>
          </a:p>
        </p:txBody>
      </p:sp>
      <p:pic>
        <p:nvPicPr>
          <p:cNvPr id="453636" name="Picture 5">
            <a:extLst>
              <a:ext uri="{FF2B5EF4-FFF2-40B4-BE49-F238E27FC236}">
                <a16:creationId xmlns:a16="http://schemas.microsoft.com/office/drawing/2014/main" id="{8044DDDC-29D6-76B0-AFC3-57F0590E5F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3810000"/>
            <a:ext cx="10668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3637" name="Picture 7">
            <a:extLst>
              <a:ext uri="{FF2B5EF4-FFF2-40B4-BE49-F238E27FC236}">
                <a16:creationId xmlns:a16="http://schemas.microsoft.com/office/drawing/2014/main" id="{390F6350-AA70-9E81-2BEE-E7064ED5DF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5334000"/>
            <a:ext cx="106680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3638" name="Picture 8">
            <a:extLst>
              <a:ext uri="{FF2B5EF4-FFF2-40B4-BE49-F238E27FC236}">
                <a16:creationId xmlns:a16="http://schemas.microsoft.com/office/drawing/2014/main" id="{45BEFCCC-0F1E-FA63-E5CD-476A2B9331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1752600"/>
            <a:ext cx="9144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3639" name="Picture 9">
            <a:extLst>
              <a:ext uri="{FF2B5EF4-FFF2-40B4-BE49-F238E27FC236}">
                <a16:creationId xmlns:a16="http://schemas.microsoft.com/office/drawing/2014/main" id="{D9905056-4098-5C7A-1DDA-7DC480490A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2514600"/>
            <a:ext cx="9144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514" name="Text Box 2">
            <a:extLst>
              <a:ext uri="{FF2B5EF4-FFF2-40B4-BE49-F238E27FC236}">
                <a16:creationId xmlns:a16="http://schemas.microsoft.com/office/drawing/2014/main" id="{9AC1421C-A8E6-4B50-91E6-FCCA60B28A78}"/>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 – Drug Interactions</a:t>
            </a:r>
          </a:p>
        </p:txBody>
      </p:sp>
      <p:sp>
        <p:nvSpPr>
          <p:cNvPr id="704515" name="Text Box 3">
            <a:extLst>
              <a:ext uri="{FF2B5EF4-FFF2-40B4-BE49-F238E27FC236}">
                <a16:creationId xmlns:a16="http://schemas.microsoft.com/office/drawing/2014/main" id="{B2F3540B-2DC0-1259-5E9C-C5EA8270F81A}"/>
              </a:ext>
            </a:extLst>
          </p:cNvPr>
          <p:cNvSpPr txBox="1">
            <a:spLocks noChangeArrowheads="1"/>
          </p:cNvSpPr>
          <p:nvPr/>
        </p:nvSpPr>
        <p:spPr bwMode="auto">
          <a:xfrm>
            <a:off x="2743200" y="457200"/>
            <a:ext cx="61722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Adverse Effects &amp; Toxicity</a:t>
            </a:r>
          </a:p>
        </p:txBody>
      </p:sp>
      <p:sp>
        <p:nvSpPr>
          <p:cNvPr id="704516" name="Text Box 4">
            <a:extLst>
              <a:ext uri="{FF2B5EF4-FFF2-40B4-BE49-F238E27FC236}">
                <a16:creationId xmlns:a16="http://schemas.microsoft.com/office/drawing/2014/main" id="{A667EE59-3039-9A85-B7BA-BD4E7981F317}"/>
              </a:ext>
            </a:extLst>
          </p:cNvPr>
          <p:cNvSpPr txBox="1">
            <a:spLocks noChangeArrowheads="1"/>
          </p:cNvSpPr>
          <p:nvPr/>
        </p:nvSpPr>
        <p:spPr bwMode="auto">
          <a:xfrm>
            <a:off x="2743200" y="1295400"/>
            <a:ext cx="6172200" cy="4783138"/>
          </a:xfrm>
          <a:prstGeom prst="rect">
            <a:avLst/>
          </a:prstGeom>
          <a:noFill/>
          <a:ln>
            <a:noFill/>
          </a:ln>
          <a:effectLst/>
        </p:spPr>
        <p:txBody>
          <a:bodyPr>
            <a:spAutoFit/>
          </a:bodyPr>
          <a:lstStyle/>
          <a:p>
            <a:pPr eaLnBrk="1" hangingPunct="1">
              <a:defRPr/>
            </a:pPr>
            <a:r>
              <a:rPr lang="en-US" altLang="en-US" sz="2000" b="1">
                <a:effectLst>
                  <a:outerShdw blurRad="38100" dist="38100" dir="2700000" algn="tl">
                    <a:srgbClr val="C0C0C0"/>
                  </a:outerShdw>
                </a:effectLst>
                <a:latin typeface="Arial" panose="020B0604020202020204" pitchFamily="34" charset="0"/>
              </a:rPr>
              <a:t>Echinacea</a:t>
            </a:r>
          </a:p>
          <a:p>
            <a:pPr eaLnBrk="1" hangingPunct="1">
              <a:lnSpc>
                <a:spcPct val="20000"/>
              </a:lnSpc>
              <a:defRPr/>
            </a:pPr>
            <a:endParaRPr lang="en-US" altLang="en-US" sz="2000" b="1">
              <a:effectLst>
                <a:outerShdw blurRad="38100" dist="38100" dir="2700000" algn="tl">
                  <a:srgbClr val="C0C0C0"/>
                </a:outerShdw>
              </a:effectLst>
              <a:latin typeface="Arial" panose="020B0604020202020204" pitchFamily="34" charset="0"/>
            </a:endParaRPr>
          </a:p>
          <a:p>
            <a:pPr lvl="4" eaLnBrk="1" hangingPunct="1">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Allergic reactions, including cross-allergenicity with members of the same plant family, are common</a:t>
            </a:r>
          </a:p>
          <a:p>
            <a:pPr eaLnBrk="1" hangingPunct="1">
              <a:defRPr/>
            </a:pPr>
            <a:endParaRPr lang="en-US" altLang="en-US" sz="18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Ephedra and MAO Inhibitors</a:t>
            </a:r>
          </a:p>
          <a:p>
            <a:pPr eaLnBrk="1" hangingPunct="1">
              <a:lnSpc>
                <a:spcPct val="20000"/>
              </a:lnSpc>
              <a:defRPr/>
            </a:pPr>
            <a:endParaRPr lang="en-US" altLang="en-US" sz="1800">
              <a:solidFill>
                <a:schemeClr val="tx1"/>
              </a:solidFill>
              <a:latin typeface="Arial" panose="020B0604020202020204" pitchFamily="34" charset="0"/>
            </a:endParaRPr>
          </a:p>
          <a:p>
            <a:pPr lvl="4" eaLnBrk="1" hangingPunct="1">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Concomitant use can lead to fatal hypertensive crisis and hyperpyrexia</a:t>
            </a:r>
          </a:p>
          <a:p>
            <a:pPr eaLnBrk="1" hangingPunct="1">
              <a:defRPr/>
            </a:pPr>
            <a:endParaRPr lang="en-US" altLang="en-US" sz="1800">
              <a:solidFill>
                <a:schemeClr val="tx1"/>
              </a:solidFill>
              <a:latin typeface="Arial" panose="020B0604020202020204" pitchFamily="34" charset="0"/>
            </a:endParaRPr>
          </a:p>
          <a:p>
            <a:pPr eaLnBrk="1" hangingPunct="1">
              <a:defRPr/>
            </a:pPr>
            <a:r>
              <a:rPr lang="en-US" altLang="en-US" sz="2000" b="1">
                <a:effectLst>
                  <a:outerShdw blurRad="38100" dist="38100" dir="2700000" algn="tl">
                    <a:srgbClr val="C0C0C0"/>
                  </a:outerShdw>
                </a:effectLst>
                <a:latin typeface="Arial" panose="020B0604020202020204" pitchFamily="34" charset="0"/>
              </a:rPr>
              <a:t>Germander (</a:t>
            </a:r>
            <a:r>
              <a:rPr lang="en-US" altLang="en-US" sz="2000" b="1" i="1">
                <a:effectLst>
                  <a:outerShdw blurRad="38100" dist="38100" dir="2700000" algn="tl">
                    <a:srgbClr val="C0C0C0"/>
                  </a:outerShdw>
                </a:effectLst>
                <a:latin typeface="Arial" panose="020B0604020202020204" pitchFamily="34" charset="0"/>
              </a:rPr>
              <a:t>Teucrium chamaedrys</a:t>
            </a:r>
            <a:r>
              <a:rPr lang="en-US" altLang="en-US" sz="2000" b="1">
                <a:effectLst>
                  <a:outerShdw blurRad="38100" dist="38100" dir="2700000" algn="tl">
                    <a:srgbClr val="C0C0C0"/>
                  </a:outerShdw>
                </a:effectLst>
                <a:latin typeface="Arial" panose="020B0604020202020204" pitchFamily="34" charset="0"/>
              </a:rPr>
              <a:t>)</a:t>
            </a:r>
          </a:p>
          <a:p>
            <a:pPr eaLnBrk="1" hangingPunct="1">
              <a:lnSpc>
                <a:spcPct val="20000"/>
              </a:lnSpc>
              <a:defRPr/>
            </a:pPr>
            <a:endParaRPr lang="en-US" altLang="en-US" sz="1800">
              <a:solidFill>
                <a:schemeClr val="tx1"/>
              </a:solidFill>
              <a:latin typeface="Arial" panose="020B0604020202020204" pitchFamily="34" charset="0"/>
            </a:endParaRPr>
          </a:p>
          <a:p>
            <a:pPr lvl="4" eaLnBrk="1" hangingPunct="1">
              <a:lnSpc>
                <a:spcPct val="50000"/>
              </a:lnSpc>
              <a:defRPr/>
            </a:pPr>
            <a:endParaRPr lang="en-US" altLang="en-US">
              <a:solidFill>
                <a:schemeClr val="tx1"/>
              </a:solidFill>
              <a:latin typeface="Arial" panose="020B0604020202020204" pitchFamily="34" charset="0"/>
            </a:endParaRPr>
          </a:p>
          <a:p>
            <a:pPr lvl="4" eaLnBrk="1" hangingPunct="1">
              <a:defRPr/>
            </a:pPr>
            <a:r>
              <a:rPr lang="en-US" altLang="en-US">
                <a:solidFill>
                  <a:schemeClr val="tx1"/>
                </a:solidFill>
                <a:latin typeface="Arial" panose="020B0604020202020204" pitchFamily="34" charset="0"/>
              </a:rPr>
              <a:t>Containes diterpenes, which are activated by cytochrome P450 to reactive metabolites that cause hepatotoxicity.  This effect is potentiated by inducers (such as phenobarbital) of the P450 system.</a:t>
            </a:r>
          </a:p>
        </p:txBody>
      </p:sp>
      <p:pic>
        <p:nvPicPr>
          <p:cNvPr id="454660" name="Picture 5">
            <a:extLst>
              <a:ext uri="{FF2B5EF4-FFF2-40B4-BE49-F238E27FC236}">
                <a16:creationId xmlns:a16="http://schemas.microsoft.com/office/drawing/2014/main" id="{179F1CEB-7F95-6AD9-3115-E6BFE269DA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429000"/>
            <a:ext cx="114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4661" name="Picture 6">
            <a:extLst>
              <a:ext uri="{FF2B5EF4-FFF2-40B4-BE49-F238E27FC236}">
                <a16:creationId xmlns:a16="http://schemas.microsoft.com/office/drawing/2014/main" id="{128C664F-8A55-2337-8412-D5328A849F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1828800"/>
            <a:ext cx="10668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4662" name="Picture 7">
            <a:extLst>
              <a:ext uri="{FF2B5EF4-FFF2-40B4-BE49-F238E27FC236}">
                <a16:creationId xmlns:a16="http://schemas.microsoft.com/office/drawing/2014/main" id="{731F92B4-62AE-57CA-9366-4754F3D926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953000"/>
            <a:ext cx="13716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1" name="Text Box 5">
            <a:extLst>
              <a:ext uri="{FF2B5EF4-FFF2-40B4-BE49-F238E27FC236}">
                <a16:creationId xmlns:a16="http://schemas.microsoft.com/office/drawing/2014/main" id="{A89F82BD-EDA7-D1AA-41FC-A7366626D49D}"/>
              </a:ext>
            </a:extLst>
          </p:cNvPr>
          <p:cNvSpPr txBox="1">
            <a:spLocks noChangeArrowheads="1"/>
          </p:cNvSpPr>
          <p:nvPr/>
        </p:nvSpPr>
        <p:spPr bwMode="auto">
          <a:xfrm>
            <a:off x="2743200" y="685800"/>
            <a:ext cx="6096000" cy="557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000"/>
              <a:t>Sometimes several of these mechanisms work in concert. Grapefruit juice, for instance, increases the absorption of terfenadine </a:t>
            </a:r>
            <a:r>
              <a:rPr lang="en-US" altLang="en-US" sz="2000" u="sng"/>
              <a:t>and</a:t>
            </a:r>
            <a:r>
              <a:rPr lang="en-US" altLang="en-US" sz="2000"/>
              <a:t> decreases its metabolic transformation resulting in life-threatening prolongation of QT intervals and torsades de pointes dysrhythmias.  Often, elderly patients, as in the case of grapefruit juice interactions, appear to be at an increased risk for these drug – herb and/or herb-food interactions.</a:t>
            </a:r>
          </a:p>
          <a:p>
            <a:pPr eaLnBrk="1" hangingPunct="1">
              <a:spcBef>
                <a:spcPct val="0"/>
              </a:spcBef>
              <a:buFontTx/>
              <a:buNone/>
            </a:pPr>
            <a:endParaRPr lang="en-US" altLang="en-US" sz="2000"/>
          </a:p>
          <a:p>
            <a:pPr eaLnBrk="1" hangingPunct="1">
              <a:spcBef>
                <a:spcPct val="0"/>
              </a:spcBef>
              <a:buFontTx/>
              <a:buNone/>
            </a:pPr>
            <a:r>
              <a:rPr lang="en-US" altLang="en-US" sz="2000"/>
              <a:t>It needs to be realized that there is essentially no limit to the number of potentially harmful drug –herb and herb-herb interactions.  Although lists of some of these interactions exist, they are far from complete.  In part this is due to lack of concrete, documented experience and in part due to source, purity, identity and dose issues, and inexperience by a self-medicating public.</a:t>
            </a:r>
          </a:p>
        </p:txBody>
      </p:sp>
      <p:sp>
        <p:nvSpPr>
          <p:cNvPr id="680966" name="Text Box 6">
            <a:extLst>
              <a:ext uri="{FF2B5EF4-FFF2-40B4-BE49-F238E27FC236}">
                <a16:creationId xmlns:a16="http://schemas.microsoft.com/office/drawing/2014/main" id="{CC0CFD0E-DDDD-3073-5744-161FB98414E4}"/>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Herb – Drug Interactions</a:t>
            </a:r>
          </a:p>
        </p:txBody>
      </p:sp>
    </p:spTree>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013" name="Text Box 5">
            <a:extLst>
              <a:ext uri="{FF2B5EF4-FFF2-40B4-BE49-F238E27FC236}">
                <a16:creationId xmlns:a16="http://schemas.microsoft.com/office/drawing/2014/main" id="{FF30965E-8559-5A5A-A7A3-DA2869D568BB}"/>
              </a:ext>
            </a:extLst>
          </p:cNvPr>
          <p:cNvSpPr txBox="1">
            <a:spLocks noChangeArrowheads="1"/>
          </p:cNvSpPr>
          <p:nvPr/>
        </p:nvSpPr>
        <p:spPr bwMode="auto">
          <a:xfrm>
            <a:off x="2743200" y="990600"/>
            <a:ext cx="6172200" cy="5502275"/>
          </a:xfrm>
          <a:prstGeom prst="rect">
            <a:avLst/>
          </a:prstGeom>
          <a:noFill/>
          <a:ln>
            <a:noFill/>
          </a:ln>
          <a:effectLst/>
        </p:spPr>
        <p:txBody>
          <a:bodyPr>
            <a:spAutoFit/>
          </a:bodyPr>
          <a:lstStyle/>
          <a:p>
            <a:pPr eaLnBrk="1" hangingPunct="1">
              <a:defRPr/>
            </a:pPr>
            <a:r>
              <a:rPr lang="en-US" altLang="en-US" sz="2000">
                <a:solidFill>
                  <a:schemeClr val="tx1"/>
                </a:solidFill>
                <a:latin typeface="Arial" panose="020B0604020202020204" pitchFamily="34" charset="0"/>
              </a:rPr>
              <a:t>As with information in regard to preparations for use in children and the elderly, for most herbal preparations, insufficient reliable information exists about their use in pregnancy and during lactation.  Because of this, trustworthy databases and reference books list most herbal and botanical preparations as "unsafe" or "likely unsafe".  This does not necessarily apply to amounts and forms of ingredients found typically in prepared foods.</a:t>
            </a:r>
          </a:p>
          <a:p>
            <a:pPr eaLnBrk="1" hangingPunct="1">
              <a:lnSpc>
                <a:spcPct val="75000"/>
              </a:lnSpc>
              <a:defRPr/>
            </a:pPr>
            <a:endParaRPr lang="en-US" altLang="en-US" sz="2000">
              <a:solidFill>
                <a:schemeClr val="tx1"/>
              </a:solidFill>
              <a:latin typeface="Arial" panose="020B0604020202020204" pitchFamily="34" charset="0"/>
            </a:endParaRPr>
          </a:p>
          <a:p>
            <a:pPr eaLnBrk="1" hangingPunct="1">
              <a:defRPr/>
            </a:pPr>
            <a:r>
              <a:rPr lang="en-US" altLang="en-US" sz="2000">
                <a:solidFill>
                  <a:schemeClr val="tx1"/>
                </a:solidFill>
                <a:latin typeface="Arial" panose="020B0604020202020204" pitchFamily="34" charset="0"/>
              </a:rPr>
              <a:t>The </a:t>
            </a:r>
            <a:r>
              <a:rPr lang="en-US" altLang="en-US" sz="2000" b="1">
                <a:effectLst>
                  <a:outerShdw blurRad="38100" dist="38100" dir="2700000" algn="tl">
                    <a:srgbClr val="C0C0C0"/>
                  </a:outerShdw>
                </a:effectLst>
                <a:latin typeface="Arial" panose="020B0604020202020204" pitchFamily="34" charset="0"/>
              </a:rPr>
              <a:t>ABCs of “UNSAFE”</a:t>
            </a:r>
            <a:r>
              <a:rPr lang="en-US" altLang="en-US" sz="2000">
                <a:solidFill>
                  <a:schemeClr val="tx1"/>
                </a:solidFill>
                <a:latin typeface="Arial" panose="020B0604020202020204" pitchFamily="34" charset="0"/>
              </a:rPr>
              <a:t> is a limited, non-comprehensive list of herbal and botanicals that need to be avoided.  They do not necessarily cause toxicity on the basis of a drug-herb or herb-herb interaction </a:t>
            </a:r>
            <a:r>
              <a:rPr lang="en-US" altLang="en-US" sz="2000" i="1">
                <a:solidFill>
                  <a:schemeClr val="tx1"/>
                </a:solidFill>
                <a:latin typeface="Arial" panose="020B0604020202020204" pitchFamily="34" charset="0"/>
              </a:rPr>
              <a:t>per se.  </a:t>
            </a:r>
            <a:r>
              <a:rPr lang="en-US" altLang="en-US" sz="2000">
                <a:solidFill>
                  <a:schemeClr val="tx1"/>
                </a:solidFill>
                <a:latin typeface="Arial" panose="020B0604020202020204" pitchFamily="34" charset="0"/>
              </a:rPr>
              <a:t>However, if other, generally considered "safe" botanicals are co-administered, the toxicity of the drugs listed next may be augmented.</a:t>
            </a:r>
          </a:p>
        </p:txBody>
      </p:sp>
      <p:sp>
        <p:nvSpPr>
          <p:cNvPr id="683015" name="Rectangle 7">
            <a:extLst>
              <a:ext uri="{FF2B5EF4-FFF2-40B4-BE49-F238E27FC236}">
                <a16:creationId xmlns:a16="http://schemas.microsoft.com/office/drawing/2014/main" id="{85DF2FCC-02F5-5344-BCFE-8C63AEF1FC58}"/>
              </a:ext>
            </a:extLst>
          </p:cNvPr>
          <p:cNvSpPr>
            <a:spLocks noChangeArrowheads="1"/>
          </p:cNvSpPr>
          <p:nvPr/>
        </p:nvSpPr>
        <p:spPr bwMode="auto">
          <a:xfrm>
            <a:off x="2743200" y="228600"/>
            <a:ext cx="6172200" cy="7016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ABCs of “UNSAFE”</a:t>
            </a:r>
          </a:p>
        </p:txBody>
      </p:sp>
    </p:spTree>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40" name="Text Box 8">
            <a:extLst>
              <a:ext uri="{FF2B5EF4-FFF2-40B4-BE49-F238E27FC236}">
                <a16:creationId xmlns:a16="http://schemas.microsoft.com/office/drawing/2014/main" id="{3D809AE9-F517-B379-E44D-90F587F940C5}"/>
              </a:ext>
            </a:extLst>
          </p:cNvPr>
          <p:cNvSpPr txBox="1">
            <a:spLocks noChangeArrowheads="1"/>
          </p:cNvSpPr>
          <p:nvPr/>
        </p:nvSpPr>
        <p:spPr bwMode="auto">
          <a:xfrm>
            <a:off x="304800" y="152400"/>
            <a:ext cx="8610600" cy="519113"/>
          </a:xfrm>
          <a:prstGeom prst="rect">
            <a:avLst/>
          </a:prstGeom>
          <a:noFill/>
          <a:ln>
            <a:noFill/>
          </a:ln>
          <a:effectLst/>
        </p:spPr>
        <p:txBody>
          <a:bodyPr>
            <a:spAutoFit/>
          </a:bodyPr>
          <a:lstStyle/>
          <a:p>
            <a:pPr algn="ctr" eaLnBrk="1" hangingPunct="1">
              <a:defRPr/>
            </a:pPr>
            <a:r>
              <a:rPr lang="en-US" altLang="en-US" sz="2800" b="1">
                <a:effectLst>
                  <a:outerShdw blurRad="38100" dist="38100" dir="2700000" algn="tl">
                    <a:srgbClr val="C0C0C0"/>
                  </a:outerShdw>
                </a:effectLst>
                <a:latin typeface="Arial" panose="020B0604020202020204" pitchFamily="34" charset="0"/>
              </a:rPr>
              <a:t>A Partial List of Botanicals to Avoid</a:t>
            </a:r>
          </a:p>
        </p:txBody>
      </p:sp>
      <p:sp>
        <p:nvSpPr>
          <p:cNvPr id="684041" name="Text Box 9">
            <a:extLst>
              <a:ext uri="{FF2B5EF4-FFF2-40B4-BE49-F238E27FC236}">
                <a16:creationId xmlns:a16="http://schemas.microsoft.com/office/drawing/2014/main" id="{E1CF0BD0-285F-FF02-B7B8-FD87474A55F1}"/>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ABCs of “UNSAFE”</a:t>
            </a:r>
          </a:p>
        </p:txBody>
      </p:sp>
      <p:sp>
        <p:nvSpPr>
          <p:cNvPr id="457731" name="Text Box 10">
            <a:extLst>
              <a:ext uri="{FF2B5EF4-FFF2-40B4-BE49-F238E27FC236}">
                <a16:creationId xmlns:a16="http://schemas.microsoft.com/office/drawing/2014/main" id="{FE43315F-D13D-79B4-56AF-6BDFA74B277C}"/>
              </a:ext>
            </a:extLst>
          </p:cNvPr>
          <p:cNvSpPr txBox="1">
            <a:spLocks noChangeArrowheads="1"/>
          </p:cNvSpPr>
          <p:nvPr/>
        </p:nvSpPr>
        <p:spPr bwMode="auto">
          <a:xfrm>
            <a:off x="304800" y="685800"/>
            <a:ext cx="8839200" cy="569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lnSpc>
                <a:spcPct val="110000"/>
              </a:lnSpc>
              <a:spcBef>
                <a:spcPct val="0"/>
              </a:spcBef>
              <a:buFontTx/>
              <a:buNone/>
            </a:pPr>
            <a:r>
              <a:rPr lang="en-US" altLang="en-US" sz="1400"/>
              <a:t>Aristolochia 	Birthwort, Sangrel, Snakeweed		Nephrotoxic, carcinogenic</a:t>
            </a:r>
          </a:p>
          <a:p>
            <a:pPr eaLnBrk="1" hangingPunct="1">
              <a:lnSpc>
                <a:spcPct val="110000"/>
              </a:lnSpc>
              <a:spcBef>
                <a:spcPct val="0"/>
              </a:spcBef>
              <a:buFontTx/>
              <a:buNone/>
            </a:pPr>
            <a:r>
              <a:rPr lang="en-US" altLang="en-US" sz="1400"/>
              <a:t>Borago offic.	Borage				Hepatotoxic</a:t>
            </a:r>
          </a:p>
          <a:p>
            <a:pPr eaLnBrk="1" hangingPunct="1">
              <a:lnSpc>
                <a:spcPct val="110000"/>
              </a:lnSpc>
              <a:spcBef>
                <a:spcPct val="0"/>
              </a:spcBef>
              <a:buFontTx/>
              <a:buNone/>
            </a:pPr>
            <a:r>
              <a:rPr lang="en-US" altLang="en-US" sz="1400"/>
              <a:t>Coltsfoot		Brandlattich, Ass's foot, tussilage		Hepatocarcinogenic</a:t>
            </a:r>
          </a:p>
          <a:p>
            <a:pPr eaLnBrk="1" hangingPunct="1">
              <a:lnSpc>
                <a:spcPct val="110000"/>
              </a:lnSpc>
              <a:spcBef>
                <a:spcPct val="0"/>
              </a:spcBef>
              <a:buFontTx/>
              <a:buNone/>
            </a:pPr>
            <a:r>
              <a:rPr lang="en-US" altLang="en-US" sz="1400"/>
              <a:t>Digitalis		Foxglove, Lion's Mouth			Cardiotoxic, arrhythmogenic</a:t>
            </a:r>
          </a:p>
          <a:p>
            <a:pPr eaLnBrk="1" hangingPunct="1">
              <a:lnSpc>
                <a:spcPct val="110000"/>
              </a:lnSpc>
              <a:spcBef>
                <a:spcPct val="0"/>
              </a:spcBef>
              <a:buFontTx/>
              <a:buNone/>
            </a:pPr>
            <a:r>
              <a:rPr lang="en-US" altLang="en-US" sz="1400"/>
              <a:t>Ergot		Cockspur Rye, Smut Rye		Thrombotic, gangrene, CNS	</a:t>
            </a:r>
          </a:p>
          <a:p>
            <a:pPr eaLnBrk="1" hangingPunct="1">
              <a:lnSpc>
                <a:spcPct val="110000"/>
              </a:lnSpc>
              <a:spcBef>
                <a:spcPct val="0"/>
              </a:spcBef>
              <a:buFontTx/>
              <a:buNone/>
            </a:pPr>
            <a:r>
              <a:rPr lang="en-US" altLang="en-US" sz="1400"/>
              <a:t>Fool's Parsley	Lesser Hemlock, Dog Poison		Poisonous</a:t>
            </a:r>
          </a:p>
          <a:p>
            <a:pPr eaLnBrk="1" hangingPunct="1">
              <a:lnSpc>
                <a:spcPct val="110000"/>
              </a:lnSpc>
              <a:spcBef>
                <a:spcPct val="0"/>
              </a:spcBef>
              <a:buFontTx/>
              <a:buNone/>
            </a:pPr>
            <a:r>
              <a:rPr lang="en-US" altLang="en-US" sz="1400"/>
              <a:t>Gelsemium		Caroline Jasmine			CNS toxicity, resp. depression </a:t>
            </a:r>
          </a:p>
          <a:p>
            <a:pPr eaLnBrk="1" hangingPunct="1">
              <a:lnSpc>
                <a:spcPct val="110000"/>
              </a:lnSpc>
              <a:spcBef>
                <a:spcPct val="0"/>
              </a:spcBef>
              <a:buFontTx/>
              <a:buNone/>
            </a:pPr>
            <a:r>
              <a:rPr lang="en-US" altLang="en-US" sz="1400"/>
              <a:t>Hedge-Hyssop	Gratiola				GI tox., circulatory collapse</a:t>
            </a:r>
          </a:p>
          <a:p>
            <a:pPr eaLnBrk="1" hangingPunct="1">
              <a:lnSpc>
                <a:spcPct val="110000"/>
              </a:lnSpc>
              <a:spcBef>
                <a:spcPct val="0"/>
              </a:spcBef>
              <a:buFontTx/>
              <a:buNone/>
            </a:pPr>
            <a:r>
              <a:rPr lang="en-US" altLang="en-US" sz="1400"/>
              <a:t>Ignatius bean	Strychnos ignatii			Contains strychnine, neurotoxicity</a:t>
            </a:r>
          </a:p>
          <a:p>
            <a:pPr eaLnBrk="1" hangingPunct="1">
              <a:lnSpc>
                <a:spcPct val="110000"/>
              </a:lnSpc>
              <a:spcBef>
                <a:spcPct val="0"/>
              </a:spcBef>
              <a:buFontTx/>
              <a:buNone/>
            </a:pPr>
            <a:r>
              <a:rPr lang="en-US" altLang="en-US" sz="1400"/>
              <a:t>Jaborand		Arruda bravam, Juarandi		Contains pilocarpine</a:t>
            </a:r>
          </a:p>
          <a:p>
            <a:pPr eaLnBrk="1" hangingPunct="1">
              <a:lnSpc>
                <a:spcPct val="110000"/>
              </a:lnSpc>
              <a:spcBef>
                <a:spcPct val="0"/>
              </a:spcBef>
              <a:buFontTx/>
              <a:buNone/>
            </a:pPr>
            <a:r>
              <a:rPr lang="en-US" altLang="en-US" sz="1400"/>
              <a:t>Kousso		Cossoo, Kooso, Kosso			Abortifacient, shock</a:t>
            </a:r>
          </a:p>
          <a:p>
            <a:pPr eaLnBrk="1" hangingPunct="1">
              <a:lnSpc>
                <a:spcPct val="110000"/>
              </a:lnSpc>
              <a:spcBef>
                <a:spcPct val="0"/>
              </a:spcBef>
              <a:buFontTx/>
              <a:buNone/>
            </a:pPr>
            <a:r>
              <a:rPr lang="en-US" altLang="en-US" sz="1400"/>
              <a:t>Laburnum		Bean Trifoil, Golden Chain		CNS tox, asphyxiation</a:t>
            </a:r>
          </a:p>
          <a:p>
            <a:pPr eaLnBrk="1" hangingPunct="1">
              <a:lnSpc>
                <a:spcPct val="110000"/>
              </a:lnSpc>
              <a:spcBef>
                <a:spcPct val="0"/>
              </a:spcBef>
              <a:buFontTx/>
              <a:buNone/>
            </a:pPr>
            <a:r>
              <a:rPr lang="en-US" altLang="en-US" sz="1400"/>
              <a:t>Mountain Laurel	Calico Bush, Lamb Kill			Arrhythmogenic, resp. failure</a:t>
            </a:r>
          </a:p>
          <a:p>
            <a:pPr eaLnBrk="1" hangingPunct="1">
              <a:lnSpc>
                <a:spcPct val="110000"/>
              </a:lnSpc>
              <a:spcBef>
                <a:spcPct val="0"/>
              </a:spcBef>
              <a:buFontTx/>
              <a:buNone/>
            </a:pPr>
            <a:r>
              <a:rPr lang="en-US" altLang="en-US" sz="1400"/>
              <a:t>Nux Vomica	Quaker button, Poison Nut		Contains strychnine, CNS tox</a:t>
            </a:r>
          </a:p>
          <a:p>
            <a:pPr eaLnBrk="1" hangingPunct="1">
              <a:lnSpc>
                <a:spcPct val="110000"/>
              </a:lnSpc>
              <a:spcBef>
                <a:spcPct val="0"/>
              </a:spcBef>
              <a:buFontTx/>
              <a:buNone/>
            </a:pPr>
            <a:r>
              <a:rPr lang="en-US" altLang="en-US" sz="1400"/>
              <a:t>Oleander		Rose Bay, Rose Laurel			Contains cardiac glycosides</a:t>
            </a:r>
          </a:p>
          <a:p>
            <a:pPr eaLnBrk="1" hangingPunct="1">
              <a:lnSpc>
                <a:spcPct val="110000"/>
              </a:lnSpc>
              <a:spcBef>
                <a:spcPct val="0"/>
              </a:spcBef>
              <a:buFontTx/>
              <a:buNone/>
            </a:pPr>
            <a:r>
              <a:rPr lang="en-US" altLang="en-US" sz="1400"/>
              <a:t>Periwinkle		Earlyflowering, Evergreen		Neuro-, hepato-, nephrotoxin</a:t>
            </a:r>
          </a:p>
          <a:p>
            <a:pPr eaLnBrk="1" hangingPunct="1">
              <a:lnSpc>
                <a:spcPct val="110000"/>
              </a:lnSpc>
              <a:spcBef>
                <a:spcPct val="0"/>
              </a:spcBef>
              <a:buFontTx/>
              <a:buNone/>
            </a:pPr>
            <a:r>
              <a:rPr lang="en-US" altLang="en-US" sz="1400"/>
              <a:t>Queen's Delight	Stillingia, Yaw Root			Containes diterpenes, irritant</a:t>
            </a:r>
          </a:p>
          <a:p>
            <a:pPr eaLnBrk="1" hangingPunct="1">
              <a:lnSpc>
                <a:spcPct val="110000"/>
              </a:lnSpc>
              <a:spcBef>
                <a:spcPct val="0"/>
              </a:spcBef>
              <a:buFontTx/>
              <a:buNone/>
            </a:pPr>
            <a:r>
              <a:rPr lang="en-US" altLang="en-US" sz="1400"/>
              <a:t>Rhododendron	Rusty-leaved, Snow Rose		Contains grayanotoxins</a:t>
            </a:r>
          </a:p>
          <a:p>
            <a:pPr eaLnBrk="1" hangingPunct="1">
              <a:lnSpc>
                <a:spcPct val="110000"/>
              </a:lnSpc>
              <a:spcBef>
                <a:spcPct val="0"/>
              </a:spcBef>
              <a:buFontTx/>
              <a:buNone/>
            </a:pPr>
            <a:r>
              <a:rPr lang="en-US" altLang="en-US" sz="1400"/>
              <a:t>Squill		Scilla, Sea Onion, Indian Squill		Contains cardiac glycosides</a:t>
            </a:r>
          </a:p>
          <a:p>
            <a:pPr eaLnBrk="1" hangingPunct="1">
              <a:lnSpc>
                <a:spcPct val="110000"/>
              </a:lnSpc>
              <a:spcBef>
                <a:spcPct val="0"/>
              </a:spcBef>
              <a:buFontTx/>
              <a:buNone/>
            </a:pPr>
            <a:r>
              <a:rPr lang="en-US" altLang="en-US" sz="1400"/>
              <a:t>Tansy Ragwort	Cankerwort, Stinking Nanny		Hepatotoxin, teratogen</a:t>
            </a:r>
          </a:p>
          <a:p>
            <a:pPr eaLnBrk="1" hangingPunct="1">
              <a:lnSpc>
                <a:spcPct val="110000"/>
              </a:lnSpc>
              <a:spcBef>
                <a:spcPct val="0"/>
              </a:spcBef>
              <a:buFontTx/>
              <a:buNone/>
            </a:pPr>
            <a:r>
              <a:rPr lang="en-US" altLang="en-US" sz="1400"/>
              <a:t>Uzara		Uzarae radix			Potentiates cardiac glycosides</a:t>
            </a:r>
          </a:p>
          <a:p>
            <a:pPr eaLnBrk="1" hangingPunct="1">
              <a:lnSpc>
                <a:spcPct val="110000"/>
              </a:lnSpc>
              <a:spcBef>
                <a:spcPct val="0"/>
              </a:spcBef>
              <a:buFontTx/>
              <a:buNone/>
            </a:pPr>
            <a:r>
              <a:rPr lang="en-US" altLang="en-US" sz="1400"/>
              <a:t>Vitamin O		Liquid oxygen, Stabilized Oxygen		Waste of money</a:t>
            </a:r>
          </a:p>
          <a:p>
            <a:pPr eaLnBrk="1" hangingPunct="1">
              <a:lnSpc>
                <a:spcPct val="110000"/>
              </a:lnSpc>
              <a:spcBef>
                <a:spcPct val="0"/>
              </a:spcBef>
              <a:buFontTx/>
              <a:buNone/>
            </a:pPr>
            <a:r>
              <a:rPr lang="en-US" altLang="en-US" sz="1400"/>
              <a:t>Wild Indigo		False Indigo, Horsefly weed		Phagocytic, estrogenic</a:t>
            </a:r>
          </a:p>
          <a:p>
            <a:pPr eaLnBrk="1" hangingPunct="1">
              <a:lnSpc>
                <a:spcPct val="110000"/>
              </a:lnSpc>
              <a:spcBef>
                <a:spcPct val="0"/>
              </a:spcBef>
              <a:buFontTx/>
              <a:buNone/>
            </a:pPr>
            <a:r>
              <a:rPr lang="en-US" altLang="en-US" sz="1400"/>
              <a:t>Yew		Pacific Yew, Chinwood			Contains paclitaxel, GI, cardiotoxicity</a:t>
            </a:r>
          </a:p>
        </p:txBody>
      </p:sp>
      <p:grpSp>
        <p:nvGrpSpPr>
          <p:cNvPr id="457732" name="Group 22">
            <a:extLst>
              <a:ext uri="{FF2B5EF4-FFF2-40B4-BE49-F238E27FC236}">
                <a16:creationId xmlns:a16="http://schemas.microsoft.com/office/drawing/2014/main" id="{0F448E83-E489-5E80-D504-35438FEC0D50}"/>
              </a:ext>
            </a:extLst>
          </p:cNvPr>
          <p:cNvGrpSpPr>
            <a:grpSpLocks/>
          </p:cNvGrpSpPr>
          <p:nvPr/>
        </p:nvGrpSpPr>
        <p:grpSpPr bwMode="auto">
          <a:xfrm>
            <a:off x="381000" y="6400800"/>
            <a:ext cx="1066800" cy="304800"/>
            <a:chOff x="240" y="4032"/>
            <a:chExt cx="672" cy="192"/>
          </a:xfrm>
        </p:grpSpPr>
        <p:sp>
          <p:nvSpPr>
            <p:cNvPr id="684055" name="AutoShape 23">
              <a:hlinkClick r:id="rId2" action="ppaction://hlinksldjump" highlightClick="1"/>
              <a:extLst>
                <a:ext uri="{FF2B5EF4-FFF2-40B4-BE49-F238E27FC236}">
                  <a16:creationId xmlns:a16="http://schemas.microsoft.com/office/drawing/2014/main" id="{627A3FAB-2682-6DC3-7CEE-74419D736FCE}"/>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457744" name="WordArt 24">
              <a:hlinkClick r:id="rId2" action="ppaction://hlinksldjump"/>
              <a:extLst>
                <a:ext uri="{FF2B5EF4-FFF2-40B4-BE49-F238E27FC236}">
                  <a16:creationId xmlns:a16="http://schemas.microsoft.com/office/drawing/2014/main" id="{64EBCEAE-688F-3546-CF39-BF56C14040AB}"/>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457733" name="Group 25">
            <a:extLst>
              <a:ext uri="{FF2B5EF4-FFF2-40B4-BE49-F238E27FC236}">
                <a16:creationId xmlns:a16="http://schemas.microsoft.com/office/drawing/2014/main" id="{53FA4416-9D85-6F4A-6DD7-536180931705}"/>
              </a:ext>
            </a:extLst>
          </p:cNvPr>
          <p:cNvGrpSpPr>
            <a:grpSpLocks/>
          </p:cNvGrpSpPr>
          <p:nvPr/>
        </p:nvGrpSpPr>
        <p:grpSpPr bwMode="auto">
          <a:xfrm>
            <a:off x="4191000" y="6477000"/>
            <a:ext cx="1524000" cy="228600"/>
            <a:chOff x="2400" y="4080"/>
            <a:chExt cx="960" cy="144"/>
          </a:xfrm>
        </p:grpSpPr>
        <p:grpSp>
          <p:nvGrpSpPr>
            <p:cNvPr id="457734" name="Group 26">
              <a:extLst>
                <a:ext uri="{FF2B5EF4-FFF2-40B4-BE49-F238E27FC236}">
                  <a16:creationId xmlns:a16="http://schemas.microsoft.com/office/drawing/2014/main" id="{0BCE8CDA-E49A-673D-55EF-00258274C0CB}"/>
                </a:ext>
              </a:extLst>
            </p:cNvPr>
            <p:cNvGrpSpPr>
              <a:grpSpLocks/>
            </p:cNvGrpSpPr>
            <p:nvPr/>
          </p:nvGrpSpPr>
          <p:grpSpPr bwMode="auto">
            <a:xfrm>
              <a:off x="2400" y="4080"/>
              <a:ext cx="240" cy="144"/>
              <a:chOff x="2928" y="2688"/>
              <a:chExt cx="240" cy="144"/>
            </a:xfrm>
          </p:grpSpPr>
          <p:sp>
            <p:nvSpPr>
              <p:cNvPr id="457741" name="AutoShape 27">
                <a:hlinkClick r:id="" action="ppaction://hlinkshowjump?jump=previousslide" highlightClick="1"/>
                <a:extLst>
                  <a:ext uri="{FF2B5EF4-FFF2-40B4-BE49-F238E27FC236}">
                    <a16:creationId xmlns:a16="http://schemas.microsoft.com/office/drawing/2014/main" id="{B8C5D605-D3A0-92BA-54A4-86473FD0D80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684060" name="AutoShape 28">
                <a:hlinkClick r:id="" action="ppaction://hlinkshowjump?jump=previousslide"/>
                <a:extLst>
                  <a:ext uri="{FF2B5EF4-FFF2-40B4-BE49-F238E27FC236}">
                    <a16:creationId xmlns:a16="http://schemas.microsoft.com/office/drawing/2014/main" id="{1400B95F-4E02-50D0-613C-8FB52E0FFBCD}"/>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57735" name="Group 29">
              <a:extLst>
                <a:ext uri="{FF2B5EF4-FFF2-40B4-BE49-F238E27FC236}">
                  <a16:creationId xmlns:a16="http://schemas.microsoft.com/office/drawing/2014/main" id="{B93AE0E2-C878-A425-CAFC-4416E6EC31C7}"/>
                </a:ext>
              </a:extLst>
            </p:cNvPr>
            <p:cNvGrpSpPr>
              <a:grpSpLocks/>
            </p:cNvGrpSpPr>
            <p:nvPr/>
          </p:nvGrpSpPr>
          <p:grpSpPr bwMode="auto">
            <a:xfrm>
              <a:off x="3120" y="4080"/>
              <a:ext cx="240" cy="144"/>
              <a:chOff x="3552" y="2688"/>
              <a:chExt cx="240" cy="144"/>
            </a:xfrm>
          </p:grpSpPr>
          <p:sp>
            <p:nvSpPr>
              <p:cNvPr id="457739" name="AutoShape 30">
                <a:hlinkClick r:id="" action="ppaction://hlinkshowjump?jump=nextslide" highlightClick="1"/>
                <a:extLst>
                  <a:ext uri="{FF2B5EF4-FFF2-40B4-BE49-F238E27FC236}">
                    <a16:creationId xmlns:a16="http://schemas.microsoft.com/office/drawing/2014/main" id="{01DC4002-572C-B36A-7E34-169F4257C726}"/>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684063" name="AutoShape 31">
                <a:hlinkClick r:id="" action="ppaction://hlinkshowjump?jump=nextslide"/>
                <a:extLst>
                  <a:ext uri="{FF2B5EF4-FFF2-40B4-BE49-F238E27FC236}">
                    <a16:creationId xmlns:a16="http://schemas.microsoft.com/office/drawing/2014/main" id="{CB453CEE-5709-0776-DBB6-DE800426F0B9}"/>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57736" name="Group 32">
              <a:extLst>
                <a:ext uri="{FF2B5EF4-FFF2-40B4-BE49-F238E27FC236}">
                  <a16:creationId xmlns:a16="http://schemas.microsoft.com/office/drawing/2014/main" id="{24C5766B-D3CB-D1E6-5FCA-0CCA9D5ADA2B}"/>
                </a:ext>
              </a:extLst>
            </p:cNvPr>
            <p:cNvGrpSpPr>
              <a:grpSpLocks/>
            </p:cNvGrpSpPr>
            <p:nvPr/>
          </p:nvGrpSpPr>
          <p:grpSpPr bwMode="auto">
            <a:xfrm>
              <a:off x="2736" y="4080"/>
              <a:ext cx="288" cy="144"/>
              <a:chOff x="2400" y="4032"/>
              <a:chExt cx="240" cy="144"/>
            </a:xfrm>
          </p:grpSpPr>
          <p:sp>
            <p:nvSpPr>
              <p:cNvPr id="684065" name="AutoShape 33">
                <a:hlinkClick r:id="" action="ppaction://hlinkshowjump?jump=lastslideviewed" highlightClick="1"/>
                <a:extLst>
                  <a:ext uri="{FF2B5EF4-FFF2-40B4-BE49-F238E27FC236}">
                    <a16:creationId xmlns:a16="http://schemas.microsoft.com/office/drawing/2014/main" id="{56AC6CCC-D509-AE00-6EE1-43D9A3E3ECCE}"/>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684066" name="AutoShape 34">
                <a:hlinkClick r:id="" action="ppaction://hlinkshowjump?jump=lastslideviewed"/>
                <a:extLst>
                  <a:ext uri="{FF2B5EF4-FFF2-40B4-BE49-F238E27FC236}">
                    <a16:creationId xmlns:a16="http://schemas.microsoft.com/office/drawing/2014/main" id="{02EAE4A6-F527-B39A-9144-19BD133E34F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3" name="Rectangle 9">
            <a:extLst>
              <a:ext uri="{FF2B5EF4-FFF2-40B4-BE49-F238E27FC236}">
                <a16:creationId xmlns:a16="http://schemas.microsoft.com/office/drawing/2014/main" id="{43E9C080-7049-A4EC-FFB4-677569F282DF}"/>
              </a:ext>
            </a:extLst>
          </p:cNvPr>
          <p:cNvSpPr>
            <a:spLocks noChangeArrowheads="1"/>
          </p:cNvSpPr>
          <p:nvPr/>
        </p:nvSpPr>
        <p:spPr bwMode="auto">
          <a:xfrm>
            <a:off x="304800" y="1219200"/>
            <a:ext cx="88392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buFontTx/>
              <a:buBlip>
                <a:blip r:embed="rId2"/>
              </a:buBlip>
            </a:pPr>
            <a:r>
              <a:rPr lang="en-US" altLang="en-US" sz="2000"/>
              <a:t>Herbal medications and their components are drugs that have the capacity to alter the pharmacokinetics and the pharmacodynamics of other drugs and herbs.</a:t>
            </a:r>
          </a:p>
          <a:p>
            <a:pPr eaLnBrk="1" hangingPunct="1">
              <a:lnSpc>
                <a:spcPct val="50000"/>
              </a:lnSpc>
              <a:buFontTx/>
              <a:buNone/>
            </a:pPr>
            <a:endParaRPr lang="en-US" altLang="en-US" sz="2000"/>
          </a:p>
          <a:p>
            <a:pPr eaLnBrk="1" hangingPunct="1">
              <a:buFontTx/>
              <a:buBlip>
                <a:blip r:embed="rId2"/>
              </a:buBlip>
            </a:pPr>
            <a:r>
              <a:rPr lang="en-US" altLang="en-US" sz="2000"/>
              <a:t>From potentially hundreds of interactions, only a few examples are listed here.</a:t>
            </a:r>
          </a:p>
          <a:p>
            <a:pPr eaLnBrk="1" hangingPunct="1">
              <a:lnSpc>
                <a:spcPct val="50000"/>
              </a:lnSpc>
              <a:buFontTx/>
              <a:buNone/>
            </a:pPr>
            <a:endParaRPr lang="en-US" altLang="en-US" sz="2000"/>
          </a:p>
          <a:p>
            <a:pPr eaLnBrk="1" hangingPunct="1">
              <a:buFontTx/>
              <a:buBlip>
                <a:blip r:embed="rId2"/>
              </a:buBlip>
            </a:pPr>
            <a:r>
              <a:rPr lang="en-US" altLang="en-US" sz="2000"/>
              <a:t>Otherwise safe foods, like prune juice and grapefruits, taken in unusually large amounts can have significant pharmacokinetic and pharmacodynamic consequences. </a:t>
            </a:r>
          </a:p>
          <a:p>
            <a:pPr eaLnBrk="1" hangingPunct="1">
              <a:lnSpc>
                <a:spcPct val="50000"/>
              </a:lnSpc>
              <a:buFontTx/>
              <a:buNone/>
            </a:pPr>
            <a:endParaRPr lang="en-US" altLang="en-US" sz="2000"/>
          </a:p>
          <a:p>
            <a:pPr eaLnBrk="1" hangingPunct="1">
              <a:buFontTx/>
              <a:buBlip>
                <a:blip r:embed="rId2"/>
              </a:buBlip>
            </a:pPr>
            <a:r>
              <a:rPr lang="en-US" altLang="en-US" sz="2000"/>
              <a:t>The young and the old, pregnant and breast-feeding mothers, and patients anticipating surgery should exercise particular caution and restraint with herbal self-medication.</a:t>
            </a:r>
          </a:p>
          <a:p>
            <a:pPr eaLnBrk="1" hangingPunct="1">
              <a:lnSpc>
                <a:spcPct val="50000"/>
              </a:lnSpc>
              <a:buFontTx/>
              <a:buNone/>
            </a:pPr>
            <a:endParaRPr lang="en-US" altLang="en-US" sz="2000"/>
          </a:p>
          <a:p>
            <a:pPr eaLnBrk="1" hangingPunct="1">
              <a:buFontTx/>
              <a:buBlip>
                <a:blip r:embed="rId2"/>
              </a:buBlip>
            </a:pPr>
            <a:r>
              <a:rPr lang="en-US" altLang="en-US" sz="2000"/>
              <a:t>Certain herbs and botanical preparations are outright poisonous and lead to toxicity without necessarily altering the effects of other drugs or herbs.</a:t>
            </a:r>
          </a:p>
        </p:txBody>
      </p:sp>
      <p:sp>
        <p:nvSpPr>
          <p:cNvPr id="686090" name="Rectangle 10">
            <a:extLst>
              <a:ext uri="{FF2B5EF4-FFF2-40B4-BE49-F238E27FC236}">
                <a16:creationId xmlns:a16="http://schemas.microsoft.com/office/drawing/2014/main" id="{86CCC6B2-D03A-E838-C6D6-871901EE6B73}"/>
              </a:ext>
            </a:extLst>
          </p:cNvPr>
          <p:cNvSpPr>
            <a:spLocks noChangeArrowheads="1"/>
          </p:cNvSpPr>
          <p:nvPr/>
        </p:nvSpPr>
        <p:spPr bwMode="auto">
          <a:xfrm>
            <a:off x="381000" y="228600"/>
            <a:ext cx="8458200" cy="785813"/>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Summary</a:t>
            </a:r>
          </a:p>
        </p:txBody>
      </p:sp>
      <p:grpSp>
        <p:nvGrpSpPr>
          <p:cNvPr id="458755" name="Group 22">
            <a:extLst>
              <a:ext uri="{FF2B5EF4-FFF2-40B4-BE49-F238E27FC236}">
                <a16:creationId xmlns:a16="http://schemas.microsoft.com/office/drawing/2014/main" id="{6D548A20-DE0E-DF95-4931-968A80077DBA}"/>
              </a:ext>
            </a:extLst>
          </p:cNvPr>
          <p:cNvGrpSpPr>
            <a:grpSpLocks/>
          </p:cNvGrpSpPr>
          <p:nvPr/>
        </p:nvGrpSpPr>
        <p:grpSpPr bwMode="auto">
          <a:xfrm>
            <a:off x="381000" y="6400800"/>
            <a:ext cx="1066800" cy="304800"/>
            <a:chOff x="240" y="4032"/>
            <a:chExt cx="672" cy="192"/>
          </a:xfrm>
        </p:grpSpPr>
        <p:sp>
          <p:nvSpPr>
            <p:cNvPr id="686103" name="AutoShape 23">
              <a:hlinkClick r:id="rId3" action="ppaction://hlinksldjump" highlightClick="1"/>
              <a:extLst>
                <a:ext uri="{FF2B5EF4-FFF2-40B4-BE49-F238E27FC236}">
                  <a16:creationId xmlns:a16="http://schemas.microsoft.com/office/drawing/2014/main" id="{D832B504-F85A-E48E-CC8E-9C3557B45592}"/>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458770" name="WordArt 24">
              <a:hlinkClick r:id="rId3" action="ppaction://hlinksldjump"/>
              <a:extLst>
                <a:ext uri="{FF2B5EF4-FFF2-40B4-BE49-F238E27FC236}">
                  <a16:creationId xmlns:a16="http://schemas.microsoft.com/office/drawing/2014/main" id="{BA938993-EC24-78F8-A6D9-C5362301DE04}"/>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458756" name="Group 25">
            <a:extLst>
              <a:ext uri="{FF2B5EF4-FFF2-40B4-BE49-F238E27FC236}">
                <a16:creationId xmlns:a16="http://schemas.microsoft.com/office/drawing/2014/main" id="{D54D43B5-3D85-D090-4C3E-B093B8CBF911}"/>
              </a:ext>
            </a:extLst>
          </p:cNvPr>
          <p:cNvGrpSpPr>
            <a:grpSpLocks/>
          </p:cNvGrpSpPr>
          <p:nvPr/>
        </p:nvGrpSpPr>
        <p:grpSpPr bwMode="auto">
          <a:xfrm>
            <a:off x="4191000" y="6477000"/>
            <a:ext cx="1524000" cy="228600"/>
            <a:chOff x="2400" y="4080"/>
            <a:chExt cx="960" cy="144"/>
          </a:xfrm>
        </p:grpSpPr>
        <p:grpSp>
          <p:nvGrpSpPr>
            <p:cNvPr id="458760" name="Group 26">
              <a:extLst>
                <a:ext uri="{FF2B5EF4-FFF2-40B4-BE49-F238E27FC236}">
                  <a16:creationId xmlns:a16="http://schemas.microsoft.com/office/drawing/2014/main" id="{9BDE623C-47DE-562D-5460-67C5626F4C4A}"/>
                </a:ext>
              </a:extLst>
            </p:cNvPr>
            <p:cNvGrpSpPr>
              <a:grpSpLocks/>
            </p:cNvGrpSpPr>
            <p:nvPr/>
          </p:nvGrpSpPr>
          <p:grpSpPr bwMode="auto">
            <a:xfrm>
              <a:off x="2400" y="4080"/>
              <a:ext cx="240" cy="144"/>
              <a:chOff x="2928" y="2688"/>
              <a:chExt cx="240" cy="144"/>
            </a:xfrm>
          </p:grpSpPr>
          <p:sp>
            <p:nvSpPr>
              <p:cNvPr id="458767" name="AutoShape 27">
                <a:hlinkClick r:id="" action="ppaction://hlinkshowjump?jump=previousslide" highlightClick="1"/>
                <a:extLst>
                  <a:ext uri="{FF2B5EF4-FFF2-40B4-BE49-F238E27FC236}">
                    <a16:creationId xmlns:a16="http://schemas.microsoft.com/office/drawing/2014/main" id="{D33E6033-E20E-9037-8729-54046FF7B6D9}"/>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686108" name="AutoShape 28">
                <a:hlinkClick r:id="" action="ppaction://hlinkshowjump?jump=previousslide"/>
                <a:extLst>
                  <a:ext uri="{FF2B5EF4-FFF2-40B4-BE49-F238E27FC236}">
                    <a16:creationId xmlns:a16="http://schemas.microsoft.com/office/drawing/2014/main" id="{912973BB-A560-C845-55C7-D282B0D96453}"/>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58761" name="Group 29">
              <a:extLst>
                <a:ext uri="{FF2B5EF4-FFF2-40B4-BE49-F238E27FC236}">
                  <a16:creationId xmlns:a16="http://schemas.microsoft.com/office/drawing/2014/main" id="{8DB2B25E-DC35-E4E8-5111-89A17BB50E97}"/>
                </a:ext>
              </a:extLst>
            </p:cNvPr>
            <p:cNvGrpSpPr>
              <a:grpSpLocks/>
            </p:cNvGrpSpPr>
            <p:nvPr/>
          </p:nvGrpSpPr>
          <p:grpSpPr bwMode="auto">
            <a:xfrm>
              <a:off x="3120" y="4080"/>
              <a:ext cx="240" cy="144"/>
              <a:chOff x="3552" y="2688"/>
              <a:chExt cx="240" cy="144"/>
            </a:xfrm>
          </p:grpSpPr>
          <p:sp>
            <p:nvSpPr>
              <p:cNvPr id="458765" name="AutoShape 30">
                <a:hlinkClick r:id="" action="ppaction://hlinkshowjump?jump=nextslide" highlightClick="1"/>
                <a:extLst>
                  <a:ext uri="{FF2B5EF4-FFF2-40B4-BE49-F238E27FC236}">
                    <a16:creationId xmlns:a16="http://schemas.microsoft.com/office/drawing/2014/main" id="{9385E9A1-27DB-A5C5-B8D6-07A57A5C3A05}"/>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686111" name="AutoShape 31">
                <a:hlinkClick r:id="" action="ppaction://hlinkshowjump?jump=nextslide"/>
                <a:extLst>
                  <a:ext uri="{FF2B5EF4-FFF2-40B4-BE49-F238E27FC236}">
                    <a16:creationId xmlns:a16="http://schemas.microsoft.com/office/drawing/2014/main" id="{EFFBA14E-6EE7-C693-BC4F-921A06ADEEE9}"/>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58762" name="Group 32">
              <a:extLst>
                <a:ext uri="{FF2B5EF4-FFF2-40B4-BE49-F238E27FC236}">
                  <a16:creationId xmlns:a16="http://schemas.microsoft.com/office/drawing/2014/main" id="{06B8F40A-AF23-A94F-1106-E76E5A078053}"/>
                </a:ext>
              </a:extLst>
            </p:cNvPr>
            <p:cNvGrpSpPr>
              <a:grpSpLocks/>
            </p:cNvGrpSpPr>
            <p:nvPr/>
          </p:nvGrpSpPr>
          <p:grpSpPr bwMode="auto">
            <a:xfrm>
              <a:off x="2736" y="4080"/>
              <a:ext cx="288" cy="144"/>
              <a:chOff x="2400" y="4032"/>
              <a:chExt cx="240" cy="144"/>
            </a:xfrm>
          </p:grpSpPr>
          <p:sp>
            <p:nvSpPr>
              <p:cNvPr id="686113" name="AutoShape 33">
                <a:hlinkClick r:id="" action="ppaction://hlinkshowjump?jump=lastslideviewed" highlightClick="1"/>
                <a:extLst>
                  <a:ext uri="{FF2B5EF4-FFF2-40B4-BE49-F238E27FC236}">
                    <a16:creationId xmlns:a16="http://schemas.microsoft.com/office/drawing/2014/main" id="{6F42EB2E-B1CF-4CDD-435A-C6067214C05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686114" name="AutoShape 34">
                <a:hlinkClick r:id="" action="ppaction://hlinkshowjump?jump=lastslideviewed"/>
                <a:extLst>
                  <a:ext uri="{FF2B5EF4-FFF2-40B4-BE49-F238E27FC236}">
                    <a16:creationId xmlns:a16="http://schemas.microsoft.com/office/drawing/2014/main" id="{FF8372DA-6505-11B7-F54A-5BF1E448706A}"/>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458757" name="Group 35">
            <a:extLst>
              <a:ext uri="{FF2B5EF4-FFF2-40B4-BE49-F238E27FC236}">
                <a16:creationId xmlns:a16="http://schemas.microsoft.com/office/drawing/2014/main" id="{1906F4DA-E68E-42C7-F093-042DCC02DA90}"/>
              </a:ext>
            </a:extLst>
          </p:cNvPr>
          <p:cNvGrpSpPr>
            <a:grpSpLocks/>
          </p:cNvGrpSpPr>
          <p:nvPr/>
        </p:nvGrpSpPr>
        <p:grpSpPr bwMode="auto">
          <a:xfrm>
            <a:off x="0" y="-31750"/>
            <a:ext cx="2362200" cy="641350"/>
            <a:chOff x="96" y="76"/>
            <a:chExt cx="1488" cy="404"/>
          </a:xfrm>
        </p:grpSpPr>
        <p:sp>
          <p:nvSpPr>
            <p:cNvPr id="458758" name="Text Box 36">
              <a:extLst>
                <a:ext uri="{FF2B5EF4-FFF2-40B4-BE49-F238E27FC236}">
                  <a16:creationId xmlns:a16="http://schemas.microsoft.com/office/drawing/2014/main" id="{566D089A-157A-57E5-A717-FE1ED64958FB}"/>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Herbal Medicines &amp; </a:t>
              </a:r>
            </a:p>
            <a:p>
              <a:pPr>
                <a:spcBef>
                  <a:spcPct val="0"/>
                </a:spcBef>
                <a:buFontTx/>
                <a:buNone/>
              </a:pPr>
              <a:r>
                <a:rPr lang="en-US" altLang="en-US" sz="1400" b="1">
                  <a:solidFill>
                    <a:srgbClr val="9900CC"/>
                  </a:solidFill>
                </a:rPr>
                <a:t>      Drug Interactions</a:t>
              </a:r>
              <a:endParaRPr lang="en-US" altLang="en-US" sz="1400"/>
            </a:p>
          </p:txBody>
        </p:sp>
        <p:sp>
          <p:nvSpPr>
            <p:cNvPr id="686117" name="Text Box 37">
              <a:extLst>
                <a:ext uri="{FF2B5EF4-FFF2-40B4-BE49-F238E27FC236}">
                  <a16:creationId xmlns:a16="http://schemas.microsoft.com/office/drawing/2014/main" id="{4A37CDCB-556B-8FF1-A57F-AC2B1C01E869}"/>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9</a:t>
              </a:r>
            </a:p>
          </p:txBody>
        </p:sp>
      </p:grpSp>
    </p:spTree>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7" name="Rectangle 7">
            <a:extLst>
              <a:ext uri="{FF2B5EF4-FFF2-40B4-BE49-F238E27FC236}">
                <a16:creationId xmlns:a16="http://schemas.microsoft.com/office/drawing/2014/main" id="{F3446A20-6681-2039-5A66-94F05A2DD651}"/>
              </a:ext>
            </a:extLst>
          </p:cNvPr>
          <p:cNvSpPr>
            <a:spLocks noChangeArrowheads="1"/>
          </p:cNvSpPr>
          <p:nvPr/>
        </p:nvSpPr>
        <p:spPr bwMode="auto">
          <a:xfrm>
            <a:off x="533400" y="3048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References</a:t>
            </a:r>
          </a:p>
        </p:txBody>
      </p:sp>
      <p:sp>
        <p:nvSpPr>
          <p:cNvPr id="459778" name="Text Box 8">
            <a:extLst>
              <a:ext uri="{FF2B5EF4-FFF2-40B4-BE49-F238E27FC236}">
                <a16:creationId xmlns:a16="http://schemas.microsoft.com/office/drawing/2014/main" id="{2A5C1375-A007-D2FF-1D34-DDE26E252FCD}"/>
              </a:ext>
            </a:extLst>
          </p:cNvPr>
          <p:cNvSpPr txBox="1">
            <a:spLocks noChangeArrowheads="1"/>
          </p:cNvSpPr>
          <p:nvPr/>
        </p:nvSpPr>
        <p:spPr bwMode="auto">
          <a:xfrm>
            <a:off x="304800" y="914400"/>
            <a:ext cx="861060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marL="800100" indent="-342900">
              <a:spcBef>
                <a:spcPct val="20000"/>
              </a:spcBef>
              <a:buChar char="–"/>
              <a:defRPr sz="3200">
                <a:solidFill>
                  <a:schemeClr val="tx1"/>
                </a:solidFill>
                <a:latin typeface="Arial" panose="020B0604020202020204" pitchFamily="34" charset="0"/>
              </a:defRPr>
            </a:lvl2pPr>
            <a:lvl3pPr marL="1257300" indent="-342900">
              <a:spcBef>
                <a:spcPct val="20000"/>
              </a:spcBef>
              <a:buChar char="•"/>
              <a:defRPr sz="3200">
                <a:solidFill>
                  <a:schemeClr val="tx1"/>
                </a:solidFill>
                <a:latin typeface="Arial" panose="020B0604020202020204" pitchFamily="34" charset="0"/>
              </a:defRPr>
            </a:lvl3pPr>
            <a:lvl4pPr marL="1714500" indent="-342900">
              <a:spcBef>
                <a:spcPct val="20000"/>
              </a:spcBef>
              <a:buChar char="–"/>
              <a:defRPr sz="3200">
                <a:solidFill>
                  <a:schemeClr val="tx1"/>
                </a:solidFill>
                <a:latin typeface="Arial" panose="020B0604020202020204" pitchFamily="34" charset="0"/>
              </a:defRPr>
            </a:lvl4pPr>
            <a:lvl5pPr marL="2171700" indent="-342900">
              <a:spcBef>
                <a:spcPct val="20000"/>
              </a:spcBef>
              <a:buChar char="»"/>
              <a:defRPr sz="32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32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32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32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endParaRPr lang="en-US" altLang="en-US" sz="1600"/>
          </a:p>
          <a:p>
            <a:pPr eaLnBrk="1" hangingPunct="1">
              <a:spcBef>
                <a:spcPct val="0"/>
              </a:spcBef>
              <a:buFontTx/>
              <a:buNone/>
            </a:pPr>
            <a:endParaRPr lang="en-US" altLang="en-US" sz="1600"/>
          </a:p>
          <a:p>
            <a:pPr eaLnBrk="1" hangingPunct="1">
              <a:spcBef>
                <a:spcPct val="0"/>
              </a:spcBef>
              <a:buFontTx/>
              <a:buNone/>
            </a:pPr>
            <a:endParaRPr lang="en-US" altLang="en-US" sz="1600"/>
          </a:p>
          <a:p>
            <a:pPr eaLnBrk="1" hangingPunct="1">
              <a:spcBef>
                <a:spcPct val="0"/>
              </a:spcBef>
              <a:buFontTx/>
              <a:buNone/>
            </a:pPr>
            <a:endParaRPr lang="en-US" altLang="en-US" sz="1600"/>
          </a:p>
          <a:p>
            <a:pPr eaLnBrk="1" hangingPunct="1">
              <a:spcBef>
                <a:spcPct val="0"/>
              </a:spcBef>
              <a:buFontTx/>
              <a:buNone/>
            </a:pPr>
            <a:endParaRPr lang="en-US" altLang="en-US" sz="1600"/>
          </a:p>
          <a:p>
            <a:pPr eaLnBrk="1" hangingPunct="1">
              <a:spcBef>
                <a:spcPct val="0"/>
              </a:spcBef>
              <a:buFontTx/>
              <a:buNone/>
            </a:pPr>
            <a:endParaRPr lang="en-US" altLang="en-US" sz="1600"/>
          </a:p>
          <a:p>
            <a:pPr eaLnBrk="1" hangingPunct="1">
              <a:spcBef>
                <a:spcPct val="0"/>
              </a:spcBef>
              <a:buFontTx/>
              <a:buNone/>
            </a:pPr>
            <a:endParaRPr lang="en-US" altLang="en-US" sz="1600"/>
          </a:p>
          <a:p>
            <a:pPr eaLnBrk="1" hangingPunct="1">
              <a:spcBef>
                <a:spcPct val="0"/>
              </a:spcBef>
              <a:buFontTx/>
              <a:buNone/>
            </a:pPr>
            <a:endParaRPr lang="en-US" altLang="en-US" sz="1600"/>
          </a:p>
        </p:txBody>
      </p:sp>
      <p:sp>
        <p:nvSpPr>
          <p:cNvPr id="459779" name="Rectangle 20">
            <a:extLst>
              <a:ext uri="{FF2B5EF4-FFF2-40B4-BE49-F238E27FC236}">
                <a16:creationId xmlns:a16="http://schemas.microsoft.com/office/drawing/2014/main" id="{8654CDB7-6E5D-D972-57AD-D1428521198E}"/>
              </a:ext>
            </a:extLst>
          </p:cNvPr>
          <p:cNvSpPr>
            <a:spLocks noChangeArrowheads="1"/>
          </p:cNvSpPr>
          <p:nvPr/>
        </p:nvSpPr>
        <p:spPr bwMode="auto">
          <a:xfrm>
            <a:off x="457200" y="1295400"/>
            <a:ext cx="8382000" cy="512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500"/>
              <a:t>Ang-Lee MK, et al.  Herbal medicines and perioperative care.  JAMA 2001; 286:208-216.</a:t>
            </a:r>
          </a:p>
          <a:p>
            <a:pPr eaLnBrk="1" hangingPunct="1">
              <a:spcBef>
                <a:spcPct val="0"/>
              </a:spcBef>
              <a:buFontTx/>
              <a:buNone/>
            </a:pPr>
            <a:endParaRPr lang="en-US" altLang="en-US" sz="1500"/>
          </a:p>
          <a:p>
            <a:pPr eaLnBrk="1" hangingPunct="1">
              <a:spcBef>
                <a:spcPct val="0"/>
              </a:spcBef>
              <a:buFontTx/>
              <a:buNone/>
            </a:pPr>
            <a:r>
              <a:rPr lang="en-US" altLang="en-US" sz="1500"/>
              <a:t>Chen C, et al.  A randomized controlled trial of kurorinone versus interferon-alpha2a treatment in patients with chronic hepatitis B.  J Viral Hepat 2000; 7:225-229.</a:t>
            </a:r>
          </a:p>
          <a:p>
            <a:pPr eaLnBrk="1" hangingPunct="1">
              <a:spcBef>
                <a:spcPct val="0"/>
              </a:spcBef>
              <a:buFontTx/>
              <a:buNone/>
            </a:pPr>
            <a:endParaRPr lang="en-US" altLang="en-US" sz="1500"/>
          </a:p>
          <a:p>
            <a:pPr eaLnBrk="1" hangingPunct="1">
              <a:spcBef>
                <a:spcPct val="0"/>
              </a:spcBef>
              <a:buFontTx/>
              <a:buNone/>
            </a:pPr>
            <a:r>
              <a:rPr lang="en-US" altLang="en-US" sz="1500"/>
              <a:t>Dennehy CE, Tsourounis C.  Botanicals (“herbal medications”) &amp; nutritional supplements.  In: </a:t>
            </a:r>
            <a:r>
              <a:rPr lang="en-US" altLang="en-US" sz="1500" i="1"/>
              <a:t>Basic and Clinical Pharmacology</a:t>
            </a:r>
            <a:r>
              <a:rPr lang="en-US" altLang="en-US" sz="1500"/>
              <a:t>.  McGraw Hill, 2001.</a:t>
            </a:r>
          </a:p>
          <a:p>
            <a:pPr eaLnBrk="1" hangingPunct="1">
              <a:spcBef>
                <a:spcPct val="0"/>
              </a:spcBef>
              <a:buFontTx/>
              <a:buNone/>
            </a:pPr>
            <a:endParaRPr lang="en-US" altLang="en-US" sz="1500"/>
          </a:p>
          <a:p>
            <a:pPr eaLnBrk="1" hangingPunct="1">
              <a:spcBef>
                <a:spcPct val="0"/>
              </a:spcBef>
              <a:buFontTx/>
              <a:buNone/>
            </a:pPr>
            <a:r>
              <a:rPr lang="en-US" altLang="en-US" sz="1500"/>
              <a:t>Hardman JG, Limbird LE, Gilman AG, eds.  </a:t>
            </a:r>
            <a:r>
              <a:rPr lang="en-US" altLang="en-US" sz="1500" i="1"/>
              <a:t>Goodman and Gilman’s</a:t>
            </a:r>
            <a:r>
              <a:rPr lang="en-US" altLang="en-US" sz="1500"/>
              <a:t> </a:t>
            </a:r>
            <a:r>
              <a:rPr lang="en-US" altLang="en-US" sz="1500" i="1"/>
              <a:t>The Pharmacological Basis of Therapeutics</a:t>
            </a:r>
            <a:r>
              <a:rPr lang="en-US" altLang="en-US" sz="1500"/>
              <a:t>.  McGraw Hill, 2001.</a:t>
            </a:r>
          </a:p>
          <a:p>
            <a:pPr eaLnBrk="1" hangingPunct="1">
              <a:spcBef>
                <a:spcPct val="0"/>
              </a:spcBef>
              <a:buFontTx/>
              <a:buNone/>
            </a:pPr>
            <a:endParaRPr lang="en-US" altLang="en-US" sz="1500"/>
          </a:p>
          <a:p>
            <a:pPr eaLnBrk="1" hangingPunct="1">
              <a:spcBef>
                <a:spcPct val="0"/>
              </a:spcBef>
              <a:buFontTx/>
              <a:buNone/>
            </a:pPr>
            <a:r>
              <a:rPr lang="en-US" altLang="en-US" sz="1500"/>
              <a:t>Kouzi SA,  et al.  Hepatotoxicity of germander (</a:t>
            </a:r>
            <a:r>
              <a:rPr lang="en-US" altLang="en-US" sz="1500" i="1"/>
              <a:t>Teucrium chamaedrys L</a:t>
            </a:r>
            <a:r>
              <a:rPr lang="en-US" altLang="en-US" sz="1500"/>
              <a:t>.) and one of its constituent neoclerodane diterpenes teucrin A in the mouse.  Chem Res Toxicol 1994; 7:850-856.</a:t>
            </a:r>
          </a:p>
          <a:p>
            <a:pPr eaLnBrk="1" hangingPunct="1">
              <a:spcBef>
                <a:spcPct val="0"/>
              </a:spcBef>
              <a:buFontTx/>
              <a:buNone/>
            </a:pPr>
            <a:endParaRPr lang="en-US" altLang="en-US" sz="1500"/>
          </a:p>
          <a:p>
            <a:pPr eaLnBrk="1" hangingPunct="1">
              <a:spcBef>
                <a:spcPct val="0"/>
              </a:spcBef>
              <a:buFontTx/>
              <a:buNone/>
            </a:pPr>
            <a:r>
              <a:rPr lang="en-US" altLang="en-US" sz="1500"/>
              <a:t>Moore LB, et al.  St.John’s wort induces hepatic drug metabolism through activation of the pregnane X receptor.  Proc Natl Acad Sci 2001; 97:7500-7502.</a:t>
            </a:r>
          </a:p>
          <a:p>
            <a:pPr eaLnBrk="1" hangingPunct="1">
              <a:spcBef>
                <a:spcPct val="0"/>
              </a:spcBef>
              <a:buFontTx/>
              <a:buNone/>
            </a:pPr>
            <a:endParaRPr lang="en-US" altLang="en-US" sz="1500"/>
          </a:p>
          <a:p>
            <a:pPr eaLnBrk="1" hangingPunct="1">
              <a:spcBef>
                <a:spcPct val="0"/>
              </a:spcBef>
              <a:buFontTx/>
              <a:buNone/>
            </a:pPr>
            <a:r>
              <a:rPr lang="en-US" altLang="en-US" sz="1500"/>
              <a:t>Natural Medicines Comprehensive Database.  Therapeutic Research Faculty, 2000.</a:t>
            </a:r>
          </a:p>
          <a:p>
            <a:pPr eaLnBrk="1" hangingPunct="1">
              <a:spcBef>
                <a:spcPct val="0"/>
              </a:spcBef>
              <a:buFontTx/>
              <a:buNone/>
            </a:pPr>
            <a:endParaRPr lang="en-US" altLang="en-US" sz="1500"/>
          </a:p>
          <a:p>
            <a:pPr eaLnBrk="1" hangingPunct="1">
              <a:spcBef>
                <a:spcPct val="0"/>
              </a:spcBef>
              <a:buFontTx/>
              <a:buNone/>
            </a:pPr>
            <a:r>
              <a:rPr lang="en-US" altLang="en-US" sz="1500"/>
              <a:t>Robbers JE, Tyler VE.  The therapuetic use of phytochemicals.  In: </a:t>
            </a:r>
            <a:r>
              <a:rPr lang="en-US" altLang="en-US" sz="1500" i="1"/>
              <a:t>Tyler’s Herbs of Choice</a:t>
            </a:r>
            <a:r>
              <a:rPr lang="en-US" altLang="en-US" sz="1500"/>
              <a:t>.  Haworth Press, 1999.</a:t>
            </a:r>
          </a:p>
        </p:txBody>
      </p:sp>
      <p:grpSp>
        <p:nvGrpSpPr>
          <p:cNvPr id="459780" name="Group 21">
            <a:extLst>
              <a:ext uri="{FF2B5EF4-FFF2-40B4-BE49-F238E27FC236}">
                <a16:creationId xmlns:a16="http://schemas.microsoft.com/office/drawing/2014/main" id="{1BAD54E6-0E40-0F86-15C2-7CEDE3BC3FD3}"/>
              </a:ext>
            </a:extLst>
          </p:cNvPr>
          <p:cNvGrpSpPr>
            <a:grpSpLocks/>
          </p:cNvGrpSpPr>
          <p:nvPr/>
        </p:nvGrpSpPr>
        <p:grpSpPr bwMode="auto">
          <a:xfrm>
            <a:off x="381000" y="6400800"/>
            <a:ext cx="1066800" cy="304800"/>
            <a:chOff x="240" y="4032"/>
            <a:chExt cx="672" cy="192"/>
          </a:xfrm>
        </p:grpSpPr>
        <p:sp>
          <p:nvSpPr>
            <p:cNvPr id="688150" name="AutoShape 22">
              <a:hlinkClick r:id="rId2" action="ppaction://hlinksldjump" highlightClick="1"/>
              <a:extLst>
                <a:ext uri="{FF2B5EF4-FFF2-40B4-BE49-F238E27FC236}">
                  <a16:creationId xmlns:a16="http://schemas.microsoft.com/office/drawing/2014/main" id="{4691B2CF-8398-9FB7-346B-67D06E4A3487}"/>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459795" name="WordArt 23">
              <a:hlinkClick r:id="rId2" action="ppaction://hlinksldjump"/>
              <a:extLst>
                <a:ext uri="{FF2B5EF4-FFF2-40B4-BE49-F238E27FC236}">
                  <a16:creationId xmlns:a16="http://schemas.microsoft.com/office/drawing/2014/main" id="{B0927E13-1DFE-8E8E-4995-5B87F0D60E83}"/>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459781" name="Group 24">
            <a:extLst>
              <a:ext uri="{FF2B5EF4-FFF2-40B4-BE49-F238E27FC236}">
                <a16:creationId xmlns:a16="http://schemas.microsoft.com/office/drawing/2014/main" id="{9F653754-9C12-1196-6FE7-441FB3964088}"/>
              </a:ext>
            </a:extLst>
          </p:cNvPr>
          <p:cNvGrpSpPr>
            <a:grpSpLocks/>
          </p:cNvGrpSpPr>
          <p:nvPr/>
        </p:nvGrpSpPr>
        <p:grpSpPr bwMode="auto">
          <a:xfrm>
            <a:off x="4191000" y="6477000"/>
            <a:ext cx="1524000" cy="228600"/>
            <a:chOff x="2400" y="4080"/>
            <a:chExt cx="960" cy="144"/>
          </a:xfrm>
        </p:grpSpPr>
        <p:grpSp>
          <p:nvGrpSpPr>
            <p:cNvPr id="459785" name="Group 25">
              <a:extLst>
                <a:ext uri="{FF2B5EF4-FFF2-40B4-BE49-F238E27FC236}">
                  <a16:creationId xmlns:a16="http://schemas.microsoft.com/office/drawing/2014/main" id="{FDA39DF7-9D04-1C04-259C-43345EC18CA8}"/>
                </a:ext>
              </a:extLst>
            </p:cNvPr>
            <p:cNvGrpSpPr>
              <a:grpSpLocks/>
            </p:cNvGrpSpPr>
            <p:nvPr/>
          </p:nvGrpSpPr>
          <p:grpSpPr bwMode="auto">
            <a:xfrm>
              <a:off x="2400" y="4080"/>
              <a:ext cx="240" cy="144"/>
              <a:chOff x="2928" y="2688"/>
              <a:chExt cx="240" cy="144"/>
            </a:xfrm>
          </p:grpSpPr>
          <p:sp>
            <p:nvSpPr>
              <p:cNvPr id="459792" name="AutoShape 26">
                <a:hlinkClick r:id="" action="ppaction://hlinkshowjump?jump=previousslide" highlightClick="1"/>
                <a:extLst>
                  <a:ext uri="{FF2B5EF4-FFF2-40B4-BE49-F238E27FC236}">
                    <a16:creationId xmlns:a16="http://schemas.microsoft.com/office/drawing/2014/main" id="{C9BE2EA2-054F-CCBC-B3AE-B483D46D0994}"/>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688155" name="AutoShape 27">
                <a:hlinkClick r:id="" action="ppaction://hlinkshowjump?jump=previousslide"/>
                <a:extLst>
                  <a:ext uri="{FF2B5EF4-FFF2-40B4-BE49-F238E27FC236}">
                    <a16:creationId xmlns:a16="http://schemas.microsoft.com/office/drawing/2014/main" id="{630B6F42-2133-77AA-DE07-496101CE949B}"/>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59786" name="Group 28">
              <a:extLst>
                <a:ext uri="{FF2B5EF4-FFF2-40B4-BE49-F238E27FC236}">
                  <a16:creationId xmlns:a16="http://schemas.microsoft.com/office/drawing/2014/main" id="{BC14BBF6-6A25-CE31-1CB2-29D65F79EFEC}"/>
                </a:ext>
              </a:extLst>
            </p:cNvPr>
            <p:cNvGrpSpPr>
              <a:grpSpLocks/>
            </p:cNvGrpSpPr>
            <p:nvPr/>
          </p:nvGrpSpPr>
          <p:grpSpPr bwMode="auto">
            <a:xfrm>
              <a:off x="3120" y="4080"/>
              <a:ext cx="240" cy="144"/>
              <a:chOff x="3552" y="2688"/>
              <a:chExt cx="240" cy="144"/>
            </a:xfrm>
          </p:grpSpPr>
          <p:sp>
            <p:nvSpPr>
              <p:cNvPr id="459790" name="AutoShape 29">
                <a:hlinkClick r:id="" action="ppaction://hlinkshowjump?jump=nextslide" highlightClick="1"/>
                <a:extLst>
                  <a:ext uri="{FF2B5EF4-FFF2-40B4-BE49-F238E27FC236}">
                    <a16:creationId xmlns:a16="http://schemas.microsoft.com/office/drawing/2014/main" id="{85C6A7A3-155E-CB7B-6F9D-001870E4551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688158" name="AutoShape 30">
                <a:hlinkClick r:id="" action="ppaction://hlinkshowjump?jump=nextslide"/>
                <a:extLst>
                  <a:ext uri="{FF2B5EF4-FFF2-40B4-BE49-F238E27FC236}">
                    <a16:creationId xmlns:a16="http://schemas.microsoft.com/office/drawing/2014/main" id="{9FA06BF0-0823-7F03-1C3F-0A6274DA459E}"/>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59787" name="Group 31">
              <a:extLst>
                <a:ext uri="{FF2B5EF4-FFF2-40B4-BE49-F238E27FC236}">
                  <a16:creationId xmlns:a16="http://schemas.microsoft.com/office/drawing/2014/main" id="{EE01FE06-F127-3CEA-A1B0-A259C9DF80E4}"/>
                </a:ext>
              </a:extLst>
            </p:cNvPr>
            <p:cNvGrpSpPr>
              <a:grpSpLocks/>
            </p:cNvGrpSpPr>
            <p:nvPr/>
          </p:nvGrpSpPr>
          <p:grpSpPr bwMode="auto">
            <a:xfrm>
              <a:off x="2736" y="4080"/>
              <a:ext cx="288" cy="144"/>
              <a:chOff x="2400" y="4032"/>
              <a:chExt cx="240" cy="144"/>
            </a:xfrm>
          </p:grpSpPr>
          <p:sp>
            <p:nvSpPr>
              <p:cNvPr id="688160" name="AutoShape 32">
                <a:hlinkClick r:id="" action="ppaction://hlinkshowjump?jump=lastslideviewed" highlightClick="1"/>
                <a:extLst>
                  <a:ext uri="{FF2B5EF4-FFF2-40B4-BE49-F238E27FC236}">
                    <a16:creationId xmlns:a16="http://schemas.microsoft.com/office/drawing/2014/main" id="{A565A437-F0B1-E835-DDCE-9017F1CA9D4D}"/>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688161" name="AutoShape 33">
                <a:hlinkClick r:id="" action="ppaction://hlinkshowjump?jump=lastslideviewed"/>
                <a:extLst>
                  <a:ext uri="{FF2B5EF4-FFF2-40B4-BE49-F238E27FC236}">
                    <a16:creationId xmlns:a16="http://schemas.microsoft.com/office/drawing/2014/main" id="{65185BE3-98C0-FD80-9FDC-BC84F2535E0A}"/>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459782" name="Group 34">
            <a:extLst>
              <a:ext uri="{FF2B5EF4-FFF2-40B4-BE49-F238E27FC236}">
                <a16:creationId xmlns:a16="http://schemas.microsoft.com/office/drawing/2014/main" id="{D330F5E6-6975-4EA0-9285-86314B2304BB}"/>
              </a:ext>
            </a:extLst>
          </p:cNvPr>
          <p:cNvGrpSpPr>
            <a:grpSpLocks/>
          </p:cNvGrpSpPr>
          <p:nvPr/>
        </p:nvGrpSpPr>
        <p:grpSpPr bwMode="auto">
          <a:xfrm>
            <a:off x="0" y="-31750"/>
            <a:ext cx="2362200" cy="641350"/>
            <a:chOff x="96" y="76"/>
            <a:chExt cx="1488" cy="404"/>
          </a:xfrm>
        </p:grpSpPr>
        <p:sp>
          <p:nvSpPr>
            <p:cNvPr id="459783" name="Text Box 35">
              <a:extLst>
                <a:ext uri="{FF2B5EF4-FFF2-40B4-BE49-F238E27FC236}">
                  <a16:creationId xmlns:a16="http://schemas.microsoft.com/office/drawing/2014/main" id="{4A7F1E7A-5497-6BCF-E9EB-F9C177D3D77B}"/>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Herbal Medicines &amp; </a:t>
              </a:r>
            </a:p>
            <a:p>
              <a:pPr>
                <a:spcBef>
                  <a:spcPct val="0"/>
                </a:spcBef>
                <a:buFontTx/>
                <a:buNone/>
              </a:pPr>
              <a:r>
                <a:rPr lang="en-US" altLang="en-US" sz="1400" b="1">
                  <a:solidFill>
                    <a:srgbClr val="9900CC"/>
                  </a:solidFill>
                </a:rPr>
                <a:t>      Drug Interactions</a:t>
              </a:r>
              <a:endParaRPr lang="en-US" altLang="en-US" sz="1400"/>
            </a:p>
          </p:txBody>
        </p:sp>
        <p:sp>
          <p:nvSpPr>
            <p:cNvPr id="688164" name="Text Box 36">
              <a:extLst>
                <a:ext uri="{FF2B5EF4-FFF2-40B4-BE49-F238E27FC236}">
                  <a16:creationId xmlns:a16="http://schemas.microsoft.com/office/drawing/2014/main" id="{DF4A68A3-6CF6-ABE8-62E2-3FBE5D2BA978}"/>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9</a:t>
              </a:r>
            </a:p>
          </p:txBody>
        </p:sp>
      </p:grpSp>
    </p:spTree>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1" name="Rectangle 2">
            <a:extLst>
              <a:ext uri="{FF2B5EF4-FFF2-40B4-BE49-F238E27FC236}">
                <a16:creationId xmlns:a16="http://schemas.microsoft.com/office/drawing/2014/main" id="{963F4536-2294-EBDD-DE1A-AA74C8AFEE81}"/>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292867" name="Text Box 3">
            <a:extLst>
              <a:ext uri="{FF2B5EF4-FFF2-40B4-BE49-F238E27FC236}">
                <a16:creationId xmlns:a16="http://schemas.microsoft.com/office/drawing/2014/main" id="{E9C16698-ACFB-63EB-76B1-3CB815045005}"/>
              </a:ext>
            </a:extLst>
          </p:cNvPr>
          <p:cNvSpPr txBox="1">
            <a:spLocks noChangeArrowheads="1"/>
          </p:cNvSpPr>
          <p:nvPr/>
        </p:nvSpPr>
        <p:spPr bwMode="auto">
          <a:xfrm>
            <a:off x="1204913" y="3074988"/>
            <a:ext cx="6686550" cy="1190625"/>
          </a:xfrm>
          <a:prstGeom prst="rect">
            <a:avLst/>
          </a:prstGeom>
          <a:noFill/>
          <a:ln>
            <a:noFill/>
          </a:ln>
          <a:effectLst/>
        </p:spPr>
        <p:txBody>
          <a:bodyPr wrap="none">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10 : Patient Education</a:t>
            </a:r>
          </a:p>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and Advising</a:t>
            </a:r>
          </a:p>
        </p:txBody>
      </p:sp>
      <p:sp>
        <p:nvSpPr>
          <p:cNvPr id="292879" name="Text Box 15">
            <a:extLst>
              <a:ext uri="{FF2B5EF4-FFF2-40B4-BE49-F238E27FC236}">
                <a16:creationId xmlns:a16="http://schemas.microsoft.com/office/drawing/2014/main" id="{AE506E62-EE8A-307F-4FB2-E398FFD6C279}"/>
              </a:ext>
            </a:extLst>
          </p:cNvPr>
          <p:cNvSpPr txBox="1">
            <a:spLocks noChangeArrowheads="1"/>
          </p:cNvSpPr>
          <p:nvPr/>
        </p:nvSpPr>
        <p:spPr bwMode="auto">
          <a:xfrm>
            <a:off x="0" y="4343400"/>
            <a:ext cx="9144000" cy="641350"/>
          </a:xfrm>
          <a:prstGeom prst="rect">
            <a:avLst/>
          </a:prstGeom>
          <a:noFill/>
          <a:ln>
            <a:noFill/>
          </a:ln>
          <a:effectLst/>
        </p:spPr>
        <p:txBody>
          <a:bodyPr>
            <a:spAutoFit/>
          </a:bodyPr>
          <a:lstStyle/>
          <a:p>
            <a:pPr algn="ctr" eaLnBrk="1" hangingPunct="1">
              <a:defRPr/>
            </a:pPr>
            <a:r>
              <a:rPr lang="en-US" altLang="en-US" sz="1800" b="1">
                <a:effectLst>
                  <a:outerShdw blurRad="38100" dist="38100" dir="2700000" algn="tl">
                    <a:srgbClr val="C0C0C0"/>
                  </a:outerShdw>
                </a:effectLst>
                <a:latin typeface="Arial" panose="020B0604020202020204" pitchFamily="34" charset="0"/>
              </a:rPr>
              <a:t>doc-tor \'däk-t</a:t>
            </a:r>
            <a:r>
              <a:rPr lang="en-US" altLang="en-US" sz="1800" b="1">
                <a:effectLst>
                  <a:outerShdw blurRad="38100" dist="38100" dir="2700000" algn="tl">
                    <a:srgbClr val="C0C0C0"/>
                  </a:outerShdw>
                </a:effectLst>
                <a:latin typeface="WP Phonetic" pitchFamily="34" charset="2"/>
              </a:rPr>
              <a:t>c</a:t>
            </a:r>
            <a:r>
              <a:rPr lang="en-US" altLang="en-US" sz="1800" b="1">
                <a:effectLst>
                  <a:outerShdw blurRad="38100" dist="38100" dir="2700000" algn="tl">
                    <a:srgbClr val="C0C0C0"/>
                  </a:outerShdw>
                </a:effectLst>
                <a:latin typeface="Arial" panose="020B0604020202020204" pitchFamily="34" charset="0"/>
              </a:rPr>
              <a:t>r\  - pp. doctus of docere to teach.</a:t>
            </a:r>
          </a:p>
          <a:p>
            <a:pPr algn="ctr" eaLnBrk="1" hangingPunct="1">
              <a:defRPr/>
            </a:pPr>
            <a:r>
              <a:rPr lang="en-US" altLang="en-US" sz="1800" b="1">
                <a:effectLst>
                  <a:outerShdw blurRad="38100" dist="38100" dir="2700000" algn="tl">
                    <a:srgbClr val="C0C0C0"/>
                  </a:outerShdw>
                </a:effectLst>
                <a:latin typeface="Arial" panose="020B0604020202020204" pitchFamily="34" charset="0"/>
              </a:rPr>
              <a:t>A learned or authoritative teacher.</a:t>
            </a:r>
          </a:p>
        </p:txBody>
      </p:sp>
      <p:grpSp>
        <p:nvGrpSpPr>
          <p:cNvPr id="460804" name="Group 38">
            <a:extLst>
              <a:ext uri="{FF2B5EF4-FFF2-40B4-BE49-F238E27FC236}">
                <a16:creationId xmlns:a16="http://schemas.microsoft.com/office/drawing/2014/main" id="{13BFA8FF-6130-2F39-6274-3195E3926916}"/>
              </a:ext>
            </a:extLst>
          </p:cNvPr>
          <p:cNvGrpSpPr>
            <a:grpSpLocks/>
          </p:cNvGrpSpPr>
          <p:nvPr/>
        </p:nvGrpSpPr>
        <p:grpSpPr bwMode="auto">
          <a:xfrm>
            <a:off x="381000" y="6400800"/>
            <a:ext cx="1066800" cy="304800"/>
            <a:chOff x="240" y="4032"/>
            <a:chExt cx="672" cy="192"/>
          </a:xfrm>
        </p:grpSpPr>
        <p:sp>
          <p:nvSpPr>
            <p:cNvPr id="292903" name="AutoShape 39">
              <a:hlinkClick r:id="rId2" action="ppaction://hlinksldjump" highlightClick="1"/>
              <a:extLst>
                <a:ext uri="{FF2B5EF4-FFF2-40B4-BE49-F238E27FC236}">
                  <a16:creationId xmlns:a16="http://schemas.microsoft.com/office/drawing/2014/main" id="{C08224A8-1290-AC19-54CF-6048059BCD96}"/>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460816" name="WordArt 40">
              <a:hlinkClick r:id="rId2" action="ppaction://hlinksldjump"/>
              <a:extLst>
                <a:ext uri="{FF2B5EF4-FFF2-40B4-BE49-F238E27FC236}">
                  <a16:creationId xmlns:a16="http://schemas.microsoft.com/office/drawing/2014/main" id="{C892E761-C4E8-0689-E49E-D7C69EB9F039}"/>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460805" name="Group 41">
            <a:extLst>
              <a:ext uri="{FF2B5EF4-FFF2-40B4-BE49-F238E27FC236}">
                <a16:creationId xmlns:a16="http://schemas.microsoft.com/office/drawing/2014/main" id="{EDC97BEB-717C-1A7C-76D6-7E04730A9656}"/>
              </a:ext>
            </a:extLst>
          </p:cNvPr>
          <p:cNvGrpSpPr>
            <a:grpSpLocks/>
          </p:cNvGrpSpPr>
          <p:nvPr/>
        </p:nvGrpSpPr>
        <p:grpSpPr bwMode="auto">
          <a:xfrm>
            <a:off x="4191000" y="6477000"/>
            <a:ext cx="1524000" cy="228600"/>
            <a:chOff x="2400" y="4080"/>
            <a:chExt cx="960" cy="144"/>
          </a:xfrm>
        </p:grpSpPr>
        <p:grpSp>
          <p:nvGrpSpPr>
            <p:cNvPr id="460806" name="Group 42">
              <a:extLst>
                <a:ext uri="{FF2B5EF4-FFF2-40B4-BE49-F238E27FC236}">
                  <a16:creationId xmlns:a16="http://schemas.microsoft.com/office/drawing/2014/main" id="{D758BF4A-FA99-3D8B-75EF-961CDAD542E1}"/>
                </a:ext>
              </a:extLst>
            </p:cNvPr>
            <p:cNvGrpSpPr>
              <a:grpSpLocks/>
            </p:cNvGrpSpPr>
            <p:nvPr/>
          </p:nvGrpSpPr>
          <p:grpSpPr bwMode="auto">
            <a:xfrm>
              <a:off x="2400" y="4080"/>
              <a:ext cx="240" cy="144"/>
              <a:chOff x="2928" y="2688"/>
              <a:chExt cx="240" cy="144"/>
            </a:xfrm>
          </p:grpSpPr>
          <p:sp>
            <p:nvSpPr>
              <p:cNvPr id="460813" name="AutoShape 43">
                <a:hlinkClick r:id="" action="ppaction://hlinkshowjump?jump=previousslide" highlightClick="1"/>
                <a:extLst>
                  <a:ext uri="{FF2B5EF4-FFF2-40B4-BE49-F238E27FC236}">
                    <a16:creationId xmlns:a16="http://schemas.microsoft.com/office/drawing/2014/main" id="{221A07E8-DA86-C8B9-0775-5B57FF9C5A5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2908" name="AutoShape 44">
                <a:hlinkClick r:id="" action="ppaction://hlinkshowjump?jump=previousslide"/>
                <a:extLst>
                  <a:ext uri="{FF2B5EF4-FFF2-40B4-BE49-F238E27FC236}">
                    <a16:creationId xmlns:a16="http://schemas.microsoft.com/office/drawing/2014/main" id="{34A75AFC-453C-ED43-9BEF-F688B7A5432A}"/>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60807" name="Group 45">
              <a:extLst>
                <a:ext uri="{FF2B5EF4-FFF2-40B4-BE49-F238E27FC236}">
                  <a16:creationId xmlns:a16="http://schemas.microsoft.com/office/drawing/2014/main" id="{F4BAA300-15CA-75D3-259B-2E3823686F83}"/>
                </a:ext>
              </a:extLst>
            </p:cNvPr>
            <p:cNvGrpSpPr>
              <a:grpSpLocks/>
            </p:cNvGrpSpPr>
            <p:nvPr/>
          </p:nvGrpSpPr>
          <p:grpSpPr bwMode="auto">
            <a:xfrm>
              <a:off x="3120" y="4080"/>
              <a:ext cx="240" cy="144"/>
              <a:chOff x="3552" y="2688"/>
              <a:chExt cx="240" cy="144"/>
            </a:xfrm>
          </p:grpSpPr>
          <p:sp>
            <p:nvSpPr>
              <p:cNvPr id="460811" name="AutoShape 46">
                <a:hlinkClick r:id="" action="ppaction://hlinkshowjump?jump=nextslide" highlightClick="1"/>
                <a:extLst>
                  <a:ext uri="{FF2B5EF4-FFF2-40B4-BE49-F238E27FC236}">
                    <a16:creationId xmlns:a16="http://schemas.microsoft.com/office/drawing/2014/main" id="{413CAADA-8861-08F5-A0E2-ADEC413DB759}"/>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92911" name="AutoShape 47">
                <a:hlinkClick r:id="" action="ppaction://hlinkshowjump?jump=nextslide"/>
                <a:extLst>
                  <a:ext uri="{FF2B5EF4-FFF2-40B4-BE49-F238E27FC236}">
                    <a16:creationId xmlns:a16="http://schemas.microsoft.com/office/drawing/2014/main" id="{492C44E7-8AA3-CF4F-FE64-6FFE17FC5418}"/>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60808" name="Group 48">
              <a:extLst>
                <a:ext uri="{FF2B5EF4-FFF2-40B4-BE49-F238E27FC236}">
                  <a16:creationId xmlns:a16="http://schemas.microsoft.com/office/drawing/2014/main" id="{641A33E6-6543-7E2F-3E24-993161781C38}"/>
                </a:ext>
              </a:extLst>
            </p:cNvPr>
            <p:cNvGrpSpPr>
              <a:grpSpLocks/>
            </p:cNvGrpSpPr>
            <p:nvPr/>
          </p:nvGrpSpPr>
          <p:grpSpPr bwMode="auto">
            <a:xfrm>
              <a:off x="2736" y="4080"/>
              <a:ext cx="288" cy="144"/>
              <a:chOff x="2400" y="4032"/>
              <a:chExt cx="240" cy="144"/>
            </a:xfrm>
          </p:grpSpPr>
          <p:sp>
            <p:nvSpPr>
              <p:cNvPr id="292913" name="AutoShape 49">
                <a:hlinkClick r:id="" action="ppaction://hlinkshowjump?jump=lastslideviewed" highlightClick="1"/>
                <a:extLst>
                  <a:ext uri="{FF2B5EF4-FFF2-40B4-BE49-F238E27FC236}">
                    <a16:creationId xmlns:a16="http://schemas.microsoft.com/office/drawing/2014/main" id="{D09D04A6-BA6B-FDF1-3B66-42AF4E5899E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92914" name="AutoShape 50">
                <a:hlinkClick r:id="" action="ppaction://hlinkshowjump?jump=lastslideviewed"/>
                <a:extLst>
                  <a:ext uri="{FF2B5EF4-FFF2-40B4-BE49-F238E27FC236}">
                    <a16:creationId xmlns:a16="http://schemas.microsoft.com/office/drawing/2014/main" id="{5CD133C3-B7ED-E357-79C1-6BB5281233B0}"/>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5" name="Rectangle 6">
            <a:extLst>
              <a:ext uri="{FF2B5EF4-FFF2-40B4-BE49-F238E27FC236}">
                <a16:creationId xmlns:a16="http://schemas.microsoft.com/office/drawing/2014/main" id="{744031E0-4ABE-E06B-4C8A-39182EDF40EE}"/>
              </a:ext>
            </a:extLst>
          </p:cNvPr>
          <p:cNvSpPr>
            <a:spLocks noGrp="1" noChangeArrowheads="1"/>
          </p:cNvSpPr>
          <p:nvPr>
            <p:ph type="body" idx="1"/>
          </p:nvPr>
        </p:nvSpPr>
        <p:spPr>
          <a:xfrm>
            <a:off x="2743200" y="1295400"/>
            <a:ext cx="5943600" cy="5029200"/>
          </a:xfrm>
        </p:spPr>
        <p:txBody>
          <a:bodyPr/>
          <a:lstStyle/>
          <a:p>
            <a:pPr eaLnBrk="1" hangingPunct="1">
              <a:lnSpc>
                <a:spcPct val="80000"/>
              </a:lnSpc>
              <a:buFontTx/>
              <a:buBlip>
                <a:blip r:embed="rId2"/>
              </a:buBlip>
            </a:pPr>
            <a:r>
              <a:rPr lang="en-US" altLang="en-US" sz="1900"/>
              <a:t>To understand why many otherwise intelligent patients embrace CAM practices that are expensive, possibly worthless, and often dangerous.</a:t>
            </a:r>
          </a:p>
          <a:p>
            <a:pPr eaLnBrk="1" hangingPunct="1">
              <a:lnSpc>
                <a:spcPct val="80000"/>
              </a:lnSpc>
              <a:buFontTx/>
              <a:buBlip>
                <a:blip r:embed="rId2"/>
              </a:buBlip>
            </a:pPr>
            <a:endParaRPr lang="en-US" altLang="en-US" sz="1900"/>
          </a:p>
          <a:p>
            <a:pPr eaLnBrk="1" hangingPunct="1">
              <a:lnSpc>
                <a:spcPct val="80000"/>
              </a:lnSpc>
              <a:buFontTx/>
              <a:buBlip>
                <a:blip r:embed="rId2"/>
              </a:buBlip>
            </a:pPr>
            <a:r>
              <a:rPr lang="en-US" altLang="en-US" sz="1900"/>
              <a:t>To appreciate the importance of full disclosure on the patient's part with regard to his or her involvement with herbal and botanical supplementation or CAM.</a:t>
            </a:r>
          </a:p>
          <a:p>
            <a:pPr eaLnBrk="1" hangingPunct="1">
              <a:lnSpc>
                <a:spcPct val="80000"/>
              </a:lnSpc>
              <a:buFontTx/>
              <a:buBlip>
                <a:blip r:embed="rId2"/>
              </a:buBlip>
            </a:pPr>
            <a:endParaRPr lang="en-US" altLang="en-US" sz="1900"/>
          </a:p>
          <a:p>
            <a:pPr eaLnBrk="1" hangingPunct="1">
              <a:lnSpc>
                <a:spcPct val="80000"/>
              </a:lnSpc>
              <a:buFontTx/>
              <a:buBlip>
                <a:blip r:embed="rId2"/>
              </a:buBlip>
            </a:pPr>
            <a:r>
              <a:rPr lang="en-US" altLang="en-US" sz="1900"/>
              <a:t>To realize that it is imperative to educate and advise the patient about the consequences of using complementary therapies and how it may impact the disease course or up-coming surgery.</a:t>
            </a:r>
          </a:p>
          <a:p>
            <a:pPr eaLnBrk="1" hangingPunct="1">
              <a:lnSpc>
                <a:spcPct val="80000"/>
              </a:lnSpc>
              <a:buFontTx/>
              <a:buBlip>
                <a:blip r:embed="rId2"/>
              </a:buBlip>
            </a:pPr>
            <a:endParaRPr lang="en-US" altLang="en-US" sz="1900"/>
          </a:p>
          <a:p>
            <a:pPr eaLnBrk="1" hangingPunct="1">
              <a:lnSpc>
                <a:spcPct val="80000"/>
              </a:lnSpc>
              <a:buFontTx/>
              <a:buBlip>
                <a:blip r:embed="rId2"/>
              </a:buBlip>
            </a:pPr>
            <a:r>
              <a:rPr lang="en-US" altLang="en-US" sz="1900"/>
              <a:t>To know how to take full advantage of the beneficial effects of certain CAM strategies and integrate them safely into a conventional course of treatment and health maintenance.</a:t>
            </a:r>
          </a:p>
        </p:txBody>
      </p:sp>
      <p:sp>
        <p:nvSpPr>
          <p:cNvPr id="746503" name="Rectangle 7">
            <a:extLst>
              <a:ext uri="{FF2B5EF4-FFF2-40B4-BE49-F238E27FC236}">
                <a16:creationId xmlns:a16="http://schemas.microsoft.com/office/drawing/2014/main" id="{46BFE0F4-791B-8686-596A-D3504E8267D3}"/>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Text Box 4">
            <a:extLst>
              <a:ext uri="{FF2B5EF4-FFF2-40B4-BE49-F238E27FC236}">
                <a16:creationId xmlns:a16="http://schemas.microsoft.com/office/drawing/2014/main" id="{72FDEF78-D320-AFFB-AF6E-07B188C9FCC7}"/>
              </a:ext>
            </a:extLst>
          </p:cNvPr>
          <p:cNvSpPr txBox="1">
            <a:spLocks noChangeArrowheads="1"/>
          </p:cNvSpPr>
          <p:nvPr/>
        </p:nvSpPr>
        <p:spPr bwMode="auto">
          <a:xfrm>
            <a:off x="2743200" y="1295400"/>
            <a:ext cx="60960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Thus, in TCM, disease is diagnosed and treated according to the need to rebalance the flow of qi.  This is achieved by identifying the particular organ thought to be causing the problem, and then correcting the imbalance of yin/yang and elements underlying the organ dysfunction.</a:t>
            </a:r>
          </a:p>
        </p:txBody>
      </p:sp>
      <p:sp>
        <p:nvSpPr>
          <p:cNvPr id="176146" name="Text Box 18">
            <a:extLst>
              <a:ext uri="{FF2B5EF4-FFF2-40B4-BE49-F238E27FC236}">
                <a16:creationId xmlns:a16="http://schemas.microsoft.com/office/drawing/2014/main" id="{6B59CE7C-E790-6F0E-E5C0-C6E727C05B9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TCM</a:t>
            </a:r>
          </a:p>
        </p:txBody>
      </p:sp>
    </p:spTree>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48" name="Rectangle 4">
            <a:extLst>
              <a:ext uri="{FF2B5EF4-FFF2-40B4-BE49-F238E27FC236}">
                <a16:creationId xmlns:a16="http://schemas.microsoft.com/office/drawing/2014/main" id="{85C97918-C074-436F-CC60-E8287834106D}"/>
              </a:ext>
            </a:extLst>
          </p:cNvPr>
          <p:cNvSpPr>
            <a:spLocks noChangeArrowheads="1"/>
          </p:cNvSpPr>
          <p:nvPr/>
        </p:nvSpPr>
        <p:spPr bwMode="auto">
          <a:xfrm>
            <a:off x="2743200" y="152400"/>
            <a:ext cx="5791200" cy="1143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Why Patients Embrace CAM</a:t>
            </a:r>
          </a:p>
        </p:txBody>
      </p:sp>
      <p:sp>
        <p:nvSpPr>
          <p:cNvPr id="462850" name="Text Box 5">
            <a:extLst>
              <a:ext uri="{FF2B5EF4-FFF2-40B4-BE49-F238E27FC236}">
                <a16:creationId xmlns:a16="http://schemas.microsoft.com/office/drawing/2014/main" id="{0004B7A9-F4B7-B630-5F9D-91847EC5059C}"/>
              </a:ext>
            </a:extLst>
          </p:cNvPr>
          <p:cNvSpPr txBox="1">
            <a:spLocks noChangeArrowheads="1"/>
          </p:cNvSpPr>
          <p:nvPr/>
        </p:nvSpPr>
        <p:spPr bwMode="auto">
          <a:xfrm>
            <a:off x="2743200" y="1295400"/>
            <a:ext cx="6400800" cy="498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400"/>
              <a:t>CAM and self-medication with herbs, botanicals and nutritional supplements is practiced by the majority of patients (estimated 70%) in today's health care system.  Therefore, it is important, if not essential, that the physician understands the reasons why patients are resorting to CAM, that s/he educates the patient about potential pitfalls, and advises the patient to minimize harm and unhealthy practices.  Some of the factors that need to be considered, dealt with, and overcome are:</a:t>
            </a:r>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endParaRPr lang="en-US" altLang="en-US" sz="1400"/>
          </a:p>
          <a:p>
            <a:pPr eaLnBrk="1" hangingPunct="1">
              <a:spcBef>
                <a:spcPct val="0"/>
              </a:spcBef>
              <a:buFontTx/>
              <a:buNone/>
            </a:pPr>
            <a:r>
              <a:rPr lang="en-US" altLang="en-US" sz="1400"/>
              <a:t>Good patient-physician communication, empathy, and patience on the physicians’ part are key factors in dealing with potentially difficult situations.</a:t>
            </a:r>
          </a:p>
        </p:txBody>
      </p:sp>
      <p:sp>
        <p:nvSpPr>
          <p:cNvPr id="462851" name="Rectangle 6">
            <a:extLst>
              <a:ext uri="{FF2B5EF4-FFF2-40B4-BE49-F238E27FC236}">
                <a16:creationId xmlns:a16="http://schemas.microsoft.com/office/drawing/2014/main" id="{470F2857-598A-D359-0394-1813A2F5C9D4}"/>
              </a:ext>
            </a:extLst>
          </p:cNvPr>
          <p:cNvSpPr>
            <a:spLocks noChangeArrowheads="1"/>
          </p:cNvSpPr>
          <p:nvPr/>
        </p:nvSpPr>
        <p:spPr bwMode="auto">
          <a:xfrm>
            <a:off x="3581400" y="2971800"/>
            <a:ext cx="50292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lnSpc>
                <a:spcPct val="110000"/>
              </a:lnSpc>
              <a:buFontTx/>
              <a:buBlip>
                <a:blip r:embed="rId2"/>
              </a:buBlip>
            </a:pPr>
            <a:r>
              <a:rPr lang="en-US" altLang="en-US" sz="1400"/>
              <a:t>Social and Cultural Reasons</a:t>
            </a:r>
          </a:p>
          <a:p>
            <a:pPr eaLnBrk="1" hangingPunct="1">
              <a:lnSpc>
                <a:spcPct val="110000"/>
              </a:lnSpc>
              <a:buFontTx/>
              <a:buBlip>
                <a:blip r:embed="rId2"/>
              </a:buBlip>
            </a:pPr>
            <a:r>
              <a:rPr lang="en-US" altLang="en-US" sz="1400"/>
              <a:t>Discontent and Disillusionment with Conventional Practices and Medicines</a:t>
            </a:r>
          </a:p>
          <a:p>
            <a:pPr eaLnBrk="1" hangingPunct="1">
              <a:lnSpc>
                <a:spcPct val="110000"/>
              </a:lnSpc>
              <a:buFontTx/>
              <a:buBlip>
                <a:blip r:embed="rId2"/>
              </a:buBlip>
            </a:pPr>
            <a:r>
              <a:rPr lang="en-US" altLang="en-US" sz="1400"/>
              <a:t>Scientific Illiteracy and Lack of Medical and Pharmacological Knowledge</a:t>
            </a:r>
          </a:p>
          <a:p>
            <a:pPr eaLnBrk="1" hangingPunct="1">
              <a:lnSpc>
                <a:spcPct val="110000"/>
              </a:lnSpc>
              <a:buFontTx/>
              <a:buBlip>
                <a:blip r:embed="rId2"/>
              </a:buBlip>
            </a:pPr>
            <a:r>
              <a:rPr lang="en-US" altLang="en-US" sz="1400"/>
              <a:t>Psychological Reasons</a:t>
            </a:r>
          </a:p>
          <a:p>
            <a:pPr eaLnBrk="1" hangingPunct="1">
              <a:lnSpc>
                <a:spcPct val="110000"/>
              </a:lnSpc>
              <a:buFontTx/>
              <a:buBlip>
                <a:blip r:embed="rId2"/>
              </a:buBlip>
            </a:pPr>
            <a:r>
              <a:rPr lang="en-US" altLang="en-US" sz="1400"/>
              <a:t>Aggressive and Deceitful Advertising Practices</a:t>
            </a:r>
          </a:p>
          <a:p>
            <a:pPr eaLnBrk="1" hangingPunct="1">
              <a:lnSpc>
                <a:spcPct val="110000"/>
              </a:lnSpc>
              <a:buFontTx/>
              <a:buBlip>
                <a:blip r:embed="rId2"/>
              </a:buBlip>
            </a:pPr>
            <a:r>
              <a:rPr lang="en-US" altLang="en-US" sz="1400"/>
              <a:t>Access and Availability </a:t>
            </a:r>
          </a:p>
          <a:p>
            <a:pPr eaLnBrk="1" hangingPunct="1">
              <a:lnSpc>
                <a:spcPct val="110000"/>
              </a:lnSpc>
              <a:buFontTx/>
              <a:buBlip>
                <a:blip r:embed="rId2"/>
              </a:buBlip>
            </a:pPr>
            <a:r>
              <a:rPr lang="en-US" altLang="en-US" sz="1400"/>
              <a:t>Legal Issues</a:t>
            </a:r>
          </a:p>
          <a:p>
            <a:pPr eaLnBrk="1" hangingPunct="1">
              <a:lnSpc>
                <a:spcPct val="110000"/>
              </a:lnSpc>
              <a:buFontTx/>
              <a:buBlip>
                <a:blip r:embed="rId2"/>
              </a:buBlip>
            </a:pPr>
            <a:r>
              <a:rPr lang="en-US" altLang="en-US" sz="1400"/>
              <a:t>Miraculous “Cures”</a:t>
            </a:r>
          </a:p>
          <a:p>
            <a:pPr eaLnBrk="1" hangingPunct="1">
              <a:lnSpc>
                <a:spcPct val="80000"/>
              </a:lnSpc>
            </a:pPr>
            <a:endParaRPr lang="en-US" altLang="en-US" sz="1400"/>
          </a:p>
        </p:txBody>
      </p:sp>
    </p:spTree>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029" name="Text Box 5">
            <a:extLst>
              <a:ext uri="{FF2B5EF4-FFF2-40B4-BE49-F238E27FC236}">
                <a16:creationId xmlns:a16="http://schemas.microsoft.com/office/drawing/2014/main" id="{F3AA6BFD-8ECB-AB9B-4E53-D0BB46A7CA5B}"/>
              </a:ext>
            </a:extLst>
          </p:cNvPr>
          <p:cNvSpPr txBox="1">
            <a:spLocks noChangeArrowheads="1"/>
          </p:cNvSpPr>
          <p:nvPr/>
        </p:nvSpPr>
        <p:spPr bwMode="auto">
          <a:xfrm>
            <a:off x="6731000" y="0"/>
            <a:ext cx="2413000" cy="274638"/>
          </a:xfrm>
          <a:prstGeom prst="rect">
            <a:avLst/>
          </a:prstGeom>
          <a:noFill/>
          <a:ln>
            <a:noFill/>
          </a:ln>
          <a:effectLst/>
        </p:spPr>
        <p:txBody>
          <a:bodyPr>
            <a:spAutoFit/>
          </a:bodyPr>
          <a:lstStyle/>
          <a:p>
            <a:pPr algn="r" eaLnBrk="1" hangingPunct="1">
              <a:defRPr/>
            </a:pPr>
            <a:r>
              <a:rPr lang="en-US" altLang="en-US" sz="1200" b="1">
                <a:solidFill>
                  <a:srgbClr val="009999"/>
                </a:solidFill>
                <a:effectLst>
                  <a:outerShdw blurRad="38100" dist="38100" dir="2700000" algn="tl">
                    <a:srgbClr val="C0C0C0"/>
                  </a:outerShdw>
                </a:effectLst>
                <a:latin typeface="Arial" panose="020B0604020202020204" pitchFamily="34" charset="0"/>
              </a:rPr>
              <a:t>Why Patients Embrace CAM</a:t>
            </a:r>
            <a:endParaRPr lang="en-US" altLang="en-US" sz="1200" b="1">
              <a:solidFill>
                <a:srgbClr val="333399"/>
              </a:solidFill>
              <a:effectLst>
                <a:outerShdw blurRad="38100" dist="38100" dir="2700000" algn="tl">
                  <a:srgbClr val="C0C0C0"/>
                </a:outerShdw>
              </a:effectLst>
              <a:latin typeface="Arial" panose="020B0604020202020204" pitchFamily="34" charset="0"/>
            </a:endParaRPr>
          </a:p>
        </p:txBody>
      </p:sp>
      <p:sp>
        <p:nvSpPr>
          <p:cNvPr id="769030" name="Text Box 6">
            <a:extLst>
              <a:ext uri="{FF2B5EF4-FFF2-40B4-BE49-F238E27FC236}">
                <a16:creationId xmlns:a16="http://schemas.microsoft.com/office/drawing/2014/main" id="{CF71BC4C-CCA7-76E2-E3D2-B50C3D1BF605}"/>
              </a:ext>
            </a:extLst>
          </p:cNvPr>
          <p:cNvSpPr txBox="1">
            <a:spLocks noChangeArrowheads="1"/>
          </p:cNvSpPr>
          <p:nvPr/>
        </p:nvSpPr>
        <p:spPr bwMode="auto">
          <a:xfrm>
            <a:off x="2743200" y="381000"/>
            <a:ext cx="60960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Social and Cultural Reasons</a:t>
            </a:r>
          </a:p>
        </p:txBody>
      </p:sp>
      <p:sp>
        <p:nvSpPr>
          <p:cNvPr id="463875" name="Text Box 7">
            <a:extLst>
              <a:ext uri="{FF2B5EF4-FFF2-40B4-BE49-F238E27FC236}">
                <a16:creationId xmlns:a16="http://schemas.microsoft.com/office/drawing/2014/main" id="{C1EFB5BF-DB37-F6F3-2AE0-0FE05823A16C}"/>
              </a:ext>
            </a:extLst>
          </p:cNvPr>
          <p:cNvSpPr txBox="1">
            <a:spLocks noChangeArrowheads="1"/>
          </p:cNvSpPr>
          <p:nvPr/>
        </p:nvSpPr>
        <p:spPr bwMode="auto">
          <a:xfrm>
            <a:off x="2743200" y="1295400"/>
            <a:ext cx="6019800" cy="485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50000"/>
              </a:spcBef>
              <a:buFontTx/>
              <a:buNone/>
            </a:pPr>
            <a:r>
              <a:rPr lang="en-US" altLang="en-US" sz="1600">
                <a:solidFill>
                  <a:schemeClr val="tx2"/>
                </a:solidFill>
              </a:rPr>
              <a:t>An emerging cultural diversity, not only in this country, but throughout the world, the disappearance of political, economic and social borders, and the facilitation of world-wide communications, all have an impact on our lives, including how we view and treat disease.  Following are some of the trends that contribute to the popularity of CAM practices. </a:t>
            </a:r>
          </a:p>
          <a:p>
            <a:pPr eaLnBrk="1" hangingPunct="1">
              <a:spcBef>
                <a:spcPct val="50000"/>
              </a:spcBef>
              <a:buFontTx/>
              <a:buNone/>
            </a:pPr>
            <a:r>
              <a:rPr lang="en-US" altLang="en-US" sz="1600">
                <a:solidFill>
                  <a:schemeClr val="tx2"/>
                </a:solidFill>
              </a:rPr>
              <a:t>The social, ethnic and cultural "melting pot" exposes patients to "new" ideas and values (e.g. African, far-eastern and ayurvedic folk medicines).</a:t>
            </a:r>
          </a:p>
          <a:p>
            <a:pPr eaLnBrk="1" hangingPunct="1">
              <a:spcBef>
                <a:spcPct val="50000"/>
              </a:spcBef>
              <a:buFontTx/>
              <a:buNone/>
            </a:pPr>
            <a:r>
              <a:rPr lang="en-US" altLang="en-US" sz="1600">
                <a:solidFill>
                  <a:schemeClr val="tx2"/>
                </a:solidFill>
              </a:rPr>
              <a:t>Baby-boomers, now affluent major health-care consumers, romanticize the simpler, counter-culture times of the '60s and '70s that introduced early concepts of aroma-, meditation-, music therapy, as well as a variety of botanically-derived psychotropic drugs.</a:t>
            </a:r>
          </a:p>
          <a:p>
            <a:pPr eaLnBrk="1" hangingPunct="1">
              <a:spcBef>
                <a:spcPct val="50000"/>
              </a:spcBef>
              <a:buFontTx/>
              <a:buNone/>
            </a:pPr>
            <a:r>
              <a:rPr lang="en-US" altLang="en-US" sz="1600">
                <a:solidFill>
                  <a:schemeClr val="tx2"/>
                </a:solidFill>
              </a:rPr>
              <a:t>Technophobia and anti-intellectualism, exemplified by "New Age" mysticism, spirituality movements, mind-body dualism, various popular wellness programs and gurus, are socially acceptable, "politically correct" attitudes.</a:t>
            </a:r>
          </a:p>
        </p:txBody>
      </p:sp>
    </p:spTree>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9573" name="Text Box 5">
            <a:extLst>
              <a:ext uri="{FF2B5EF4-FFF2-40B4-BE49-F238E27FC236}">
                <a16:creationId xmlns:a16="http://schemas.microsoft.com/office/drawing/2014/main" id="{4EB11306-D6E1-A68F-CC56-BB67C713DB91}"/>
              </a:ext>
            </a:extLst>
          </p:cNvPr>
          <p:cNvSpPr txBox="1">
            <a:spLocks noChangeArrowheads="1"/>
          </p:cNvSpPr>
          <p:nvPr/>
        </p:nvSpPr>
        <p:spPr bwMode="auto">
          <a:xfrm>
            <a:off x="6731000" y="0"/>
            <a:ext cx="2413000" cy="274638"/>
          </a:xfrm>
          <a:prstGeom prst="rect">
            <a:avLst/>
          </a:prstGeom>
          <a:noFill/>
          <a:ln>
            <a:noFill/>
          </a:ln>
          <a:effectLst/>
        </p:spPr>
        <p:txBody>
          <a:bodyPr>
            <a:spAutoFit/>
          </a:bodyPr>
          <a:lstStyle/>
          <a:p>
            <a:pPr algn="r" eaLnBrk="1" hangingPunct="1">
              <a:defRPr/>
            </a:pPr>
            <a:r>
              <a:rPr lang="en-US" altLang="en-US" sz="1200" b="1">
                <a:solidFill>
                  <a:srgbClr val="009999"/>
                </a:solidFill>
                <a:effectLst>
                  <a:outerShdw blurRad="38100" dist="38100" dir="2700000" algn="tl">
                    <a:srgbClr val="C0C0C0"/>
                  </a:outerShdw>
                </a:effectLst>
                <a:latin typeface="Arial" panose="020B0604020202020204" pitchFamily="34" charset="0"/>
              </a:rPr>
              <a:t>Why Patients Embrace CAM</a:t>
            </a:r>
            <a:endParaRPr lang="en-US" altLang="en-US" sz="1200" b="1">
              <a:solidFill>
                <a:srgbClr val="333399"/>
              </a:solidFill>
              <a:effectLst>
                <a:outerShdw blurRad="38100" dist="38100" dir="2700000" algn="tl">
                  <a:srgbClr val="C0C0C0"/>
                </a:outerShdw>
              </a:effectLst>
              <a:latin typeface="Arial" panose="020B0604020202020204" pitchFamily="34" charset="0"/>
            </a:endParaRPr>
          </a:p>
        </p:txBody>
      </p:sp>
      <p:sp>
        <p:nvSpPr>
          <p:cNvPr id="749574" name="Text Box 6">
            <a:extLst>
              <a:ext uri="{FF2B5EF4-FFF2-40B4-BE49-F238E27FC236}">
                <a16:creationId xmlns:a16="http://schemas.microsoft.com/office/drawing/2014/main" id="{D233F971-771F-8FDD-5233-9838423076C7}"/>
              </a:ext>
            </a:extLst>
          </p:cNvPr>
          <p:cNvSpPr txBox="1">
            <a:spLocks noChangeArrowheads="1"/>
          </p:cNvSpPr>
          <p:nvPr/>
        </p:nvSpPr>
        <p:spPr bwMode="auto">
          <a:xfrm>
            <a:off x="2590800" y="304800"/>
            <a:ext cx="6553200" cy="946150"/>
          </a:xfrm>
          <a:prstGeom prst="rect">
            <a:avLst/>
          </a:prstGeom>
          <a:noFill/>
          <a:ln>
            <a:noFill/>
          </a:ln>
          <a:effectLst/>
        </p:spPr>
        <p:txBody>
          <a:bodyPr>
            <a:spAutoFit/>
          </a:bodyPr>
          <a:lstStyle/>
          <a:p>
            <a:pPr algn="ctr" eaLnBrk="1" hangingPunct="1">
              <a:defRPr/>
            </a:pPr>
            <a:r>
              <a:rPr lang="en-US" altLang="en-US" sz="2800" b="1">
                <a:effectLst>
                  <a:outerShdw blurRad="38100" dist="38100" dir="2700000" algn="tl">
                    <a:srgbClr val="C0C0C0"/>
                  </a:outerShdw>
                </a:effectLst>
                <a:latin typeface="Arial" panose="020B0604020202020204" pitchFamily="34" charset="0"/>
              </a:rPr>
              <a:t>Discontent and Disillusion with Conventional Practices and Medicine</a:t>
            </a:r>
          </a:p>
        </p:txBody>
      </p:sp>
      <p:sp>
        <p:nvSpPr>
          <p:cNvPr id="464899" name="Rectangle 7">
            <a:extLst>
              <a:ext uri="{FF2B5EF4-FFF2-40B4-BE49-F238E27FC236}">
                <a16:creationId xmlns:a16="http://schemas.microsoft.com/office/drawing/2014/main" id="{78AEBDCD-A3C6-F0E5-18CD-AC5B27D8859E}"/>
              </a:ext>
            </a:extLst>
          </p:cNvPr>
          <p:cNvSpPr>
            <a:spLocks noChangeArrowheads="1"/>
          </p:cNvSpPr>
          <p:nvPr/>
        </p:nvSpPr>
        <p:spPr bwMode="auto">
          <a:xfrm>
            <a:off x="2743200" y="1371600"/>
            <a:ext cx="6400800" cy="494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500"/>
              <a:t>Given the overabundance and dissemination of medical pseudo-knowledge in print, radio, internet and television media, the public is brainwashed with the idea that there is a simple, gentle and perfect solution to all of their health problems (…just ask your doctor if “XYZ” is the right choice for you!).  The failure of conventional, orthodox scientifically developed medicines to always produce the desired results, realistic or not, are a major impetus for the patients' resorting to CAM. </a:t>
            </a:r>
          </a:p>
          <a:p>
            <a:pPr eaLnBrk="1" hangingPunct="1">
              <a:lnSpc>
                <a:spcPct val="75000"/>
              </a:lnSpc>
              <a:spcBef>
                <a:spcPct val="0"/>
              </a:spcBef>
              <a:buFontTx/>
              <a:buNone/>
            </a:pPr>
            <a:endParaRPr lang="en-US" altLang="en-US" sz="1500"/>
          </a:p>
          <a:p>
            <a:pPr eaLnBrk="1" hangingPunct="1">
              <a:spcBef>
                <a:spcPct val="0"/>
              </a:spcBef>
              <a:buFontTx/>
              <a:buNone/>
            </a:pPr>
            <a:r>
              <a:rPr lang="en-US" altLang="en-US" sz="1500"/>
              <a:t>The dissatisfaction with some treatment outcomes, coupled to the large expenses associated with the diagnosis and treatment by conventional means, the perception of authoritative secrecy by physicians, social envy in regard to status, wealth and life-style, add to a climate of distrust and polarization. </a:t>
            </a:r>
          </a:p>
          <a:p>
            <a:pPr eaLnBrk="1" hangingPunct="1">
              <a:lnSpc>
                <a:spcPct val="75000"/>
              </a:lnSpc>
              <a:spcBef>
                <a:spcPct val="0"/>
              </a:spcBef>
              <a:buFontTx/>
              <a:buNone/>
            </a:pPr>
            <a:endParaRPr lang="en-US" altLang="en-US" sz="1500"/>
          </a:p>
          <a:p>
            <a:pPr eaLnBrk="1" hangingPunct="1">
              <a:spcBef>
                <a:spcPct val="0"/>
              </a:spcBef>
              <a:buFontTx/>
              <a:buNone/>
            </a:pPr>
            <a:r>
              <a:rPr lang="en-US" altLang="en-US" sz="1500"/>
              <a:t>Many patients long for the "simpler", "good old times",  and days of house-call times gone-bye, where Doc would often forget to send a bill and look forward to a ring of delicious smoked deer sausage around Thanksgiving.</a:t>
            </a:r>
          </a:p>
          <a:p>
            <a:pPr eaLnBrk="1" hangingPunct="1">
              <a:lnSpc>
                <a:spcPct val="75000"/>
              </a:lnSpc>
              <a:spcBef>
                <a:spcPct val="0"/>
              </a:spcBef>
              <a:buFontTx/>
              <a:buNone/>
            </a:pPr>
            <a:endParaRPr lang="en-US" altLang="en-US" sz="1500"/>
          </a:p>
          <a:p>
            <a:pPr eaLnBrk="1" hangingPunct="1">
              <a:spcBef>
                <a:spcPct val="0"/>
              </a:spcBef>
              <a:buFontTx/>
              <a:buNone/>
            </a:pPr>
            <a:r>
              <a:rPr lang="en-US" altLang="en-US" sz="1500"/>
              <a:t>CAM, with its pseudo self-empowering qualities, and CAM practitioners who still have the time to listen, fulfill many patient's needs that conventional medicine as practiced  today cannot offer.</a:t>
            </a:r>
          </a:p>
        </p:txBody>
      </p:sp>
    </p:spTree>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596" name="Text Box 4">
            <a:extLst>
              <a:ext uri="{FF2B5EF4-FFF2-40B4-BE49-F238E27FC236}">
                <a16:creationId xmlns:a16="http://schemas.microsoft.com/office/drawing/2014/main" id="{D0921799-DF04-01DC-85F5-E9BF55151D6C}"/>
              </a:ext>
            </a:extLst>
          </p:cNvPr>
          <p:cNvSpPr txBox="1">
            <a:spLocks noChangeArrowheads="1"/>
          </p:cNvSpPr>
          <p:nvPr/>
        </p:nvSpPr>
        <p:spPr bwMode="auto">
          <a:xfrm>
            <a:off x="6731000" y="0"/>
            <a:ext cx="2413000" cy="274638"/>
          </a:xfrm>
          <a:prstGeom prst="rect">
            <a:avLst/>
          </a:prstGeom>
          <a:noFill/>
          <a:ln>
            <a:noFill/>
          </a:ln>
          <a:effectLst/>
        </p:spPr>
        <p:txBody>
          <a:bodyPr>
            <a:spAutoFit/>
          </a:bodyPr>
          <a:lstStyle/>
          <a:p>
            <a:pPr algn="r" eaLnBrk="1" hangingPunct="1">
              <a:defRPr/>
            </a:pPr>
            <a:r>
              <a:rPr lang="en-US" altLang="en-US" sz="1200" b="1">
                <a:solidFill>
                  <a:srgbClr val="009999"/>
                </a:solidFill>
                <a:effectLst>
                  <a:outerShdw blurRad="38100" dist="38100" dir="2700000" algn="tl">
                    <a:srgbClr val="C0C0C0"/>
                  </a:outerShdw>
                </a:effectLst>
                <a:latin typeface="Arial" panose="020B0604020202020204" pitchFamily="34" charset="0"/>
              </a:rPr>
              <a:t>Why Patients Embrace CAM</a:t>
            </a:r>
            <a:endParaRPr lang="en-US" altLang="en-US" sz="1200" b="1">
              <a:solidFill>
                <a:srgbClr val="333399"/>
              </a:solidFill>
              <a:effectLst>
                <a:outerShdw blurRad="38100" dist="38100" dir="2700000" algn="tl">
                  <a:srgbClr val="C0C0C0"/>
                </a:outerShdw>
              </a:effectLst>
              <a:latin typeface="Arial" panose="020B0604020202020204" pitchFamily="34" charset="0"/>
            </a:endParaRPr>
          </a:p>
        </p:txBody>
      </p:sp>
      <p:sp>
        <p:nvSpPr>
          <p:cNvPr id="750597" name="Text Box 5">
            <a:extLst>
              <a:ext uri="{FF2B5EF4-FFF2-40B4-BE49-F238E27FC236}">
                <a16:creationId xmlns:a16="http://schemas.microsoft.com/office/drawing/2014/main" id="{F85F719E-8A94-5EBD-1DB2-9B930FE17ECD}"/>
              </a:ext>
            </a:extLst>
          </p:cNvPr>
          <p:cNvSpPr txBox="1">
            <a:spLocks noChangeArrowheads="1"/>
          </p:cNvSpPr>
          <p:nvPr/>
        </p:nvSpPr>
        <p:spPr bwMode="auto">
          <a:xfrm>
            <a:off x="2590800" y="304800"/>
            <a:ext cx="6553200" cy="885825"/>
          </a:xfrm>
          <a:prstGeom prst="rect">
            <a:avLst/>
          </a:prstGeom>
          <a:noFill/>
          <a:ln>
            <a:noFill/>
          </a:ln>
          <a:effectLst/>
        </p:spPr>
        <p:txBody>
          <a:bodyPr>
            <a:spAutoFit/>
          </a:bodyPr>
          <a:lstStyle/>
          <a:p>
            <a:pPr algn="ctr" eaLnBrk="1" hangingPunct="1">
              <a:defRPr/>
            </a:pPr>
            <a:r>
              <a:rPr lang="en-US" altLang="en-US" sz="2600" b="1">
                <a:effectLst>
                  <a:outerShdw blurRad="38100" dist="38100" dir="2700000" algn="tl">
                    <a:srgbClr val="C0C0C0"/>
                  </a:outerShdw>
                </a:effectLst>
                <a:latin typeface="Arial" panose="020B0604020202020204" pitchFamily="34" charset="0"/>
              </a:rPr>
              <a:t>Scientific Illiteracy and Lack of Medical and Pharmacological Knowledge</a:t>
            </a:r>
          </a:p>
        </p:txBody>
      </p:sp>
      <p:sp>
        <p:nvSpPr>
          <p:cNvPr id="750598" name="Text Box 6">
            <a:extLst>
              <a:ext uri="{FF2B5EF4-FFF2-40B4-BE49-F238E27FC236}">
                <a16:creationId xmlns:a16="http://schemas.microsoft.com/office/drawing/2014/main" id="{C94980CD-6EA5-3FE6-90DB-FB3D54C5FCD6}"/>
              </a:ext>
            </a:extLst>
          </p:cNvPr>
          <p:cNvSpPr txBox="1">
            <a:spLocks noChangeArrowheads="1"/>
          </p:cNvSpPr>
          <p:nvPr/>
        </p:nvSpPr>
        <p:spPr bwMode="auto">
          <a:xfrm>
            <a:off x="2743200" y="1219200"/>
            <a:ext cx="6400800" cy="5253038"/>
          </a:xfrm>
          <a:prstGeom prst="rect">
            <a:avLst/>
          </a:prstGeom>
          <a:noFill/>
          <a:ln>
            <a:noFill/>
          </a:ln>
          <a:effectLst/>
        </p:spPr>
        <p:txBody>
          <a:bodyPr>
            <a:spAutoFit/>
          </a:bodyPr>
          <a:lstStyle/>
          <a:p>
            <a:pPr eaLnBrk="1" hangingPunct="1">
              <a:defRPr/>
            </a:pPr>
            <a:r>
              <a:rPr lang="en-US" altLang="en-US" sz="1400">
                <a:solidFill>
                  <a:schemeClr val="tx1"/>
                </a:solidFill>
                <a:latin typeface="Arial" panose="020B0604020202020204" pitchFamily="34" charset="0"/>
              </a:rPr>
              <a:t>A patient cannot and should not be expected to have enough scientific training and knowledge to enable him or her to make informed and health-wise choices.  It is in the prescribing physician's (and his or her malpractice insurance premium's) best interest to inform and educate the patient properly.  Again, good, sincere communication is a key to successful prescribing and advising the patient.  A few key points that should always be brought up in discussing standard medications and herbal medicines are as follows:</a:t>
            </a:r>
          </a:p>
          <a:p>
            <a:pPr eaLnBrk="1" hangingPunct="1">
              <a:defRPr/>
            </a:pPr>
            <a:endParaRPr lang="en-US" altLang="en-US" sz="1400">
              <a:solidFill>
                <a:schemeClr val="tx1"/>
              </a:solidFill>
              <a:latin typeface="Arial" panose="020B0604020202020204" pitchFamily="34" charset="0"/>
            </a:endParaRPr>
          </a:p>
          <a:p>
            <a:pPr eaLnBrk="1" hangingPunct="1">
              <a:defRPr/>
            </a:pPr>
            <a:r>
              <a:rPr lang="en-US" altLang="en-US" sz="1400" b="1">
                <a:effectLst>
                  <a:outerShdw blurRad="38100" dist="38100" dir="2700000" algn="tl">
                    <a:srgbClr val="C0C0C0"/>
                  </a:outerShdw>
                </a:effectLst>
                <a:latin typeface="Arial" panose="020B0604020202020204" pitchFamily="34" charset="0"/>
              </a:rPr>
              <a:t>Definitions</a:t>
            </a:r>
            <a:endParaRPr lang="en-US" altLang="en-US" sz="1400">
              <a:effectLst>
                <a:outerShdw blurRad="38100" dist="38100" dir="2700000" algn="tl">
                  <a:srgbClr val="C0C0C0"/>
                </a:outerShdw>
              </a:effectLst>
              <a:latin typeface="Arial" panose="020B0604020202020204" pitchFamily="34" charset="0"/>
            </a:endParaRPr>
          </a:p>
          <a:p>
            <a:pPr lvl="1" eaLnBrk="1" hangingPunct="1">
              <a:defRPr/>
            </a:pPr>
            <a:r>
              <a:rPr lang="en-US" altLang="en-US" sz="1400">
                <a:solidFill>
                  <a:schemeClr val="tx1"/>
                </a:solidFill>
                <a:latin typeface="Arial" panose="020B0604020202020204" pitchFamily="34" charset="0"/>
              </a:rPr>
              <a:t>Be on the same page as your patient!  What is a drug?  For example, not everybody appreciates that alcohol, nicotine, and caffeine are drugs. </a:t>
            </a:r>
          </a:p>
          <a:p>
            <a:pPr eaLnBrk="1" hangingPunct="1">
              <a:lnSpc>
                <a:spcPct val="75000"/>
              </a:lnSpc>
              <a:defRPr/>
            </a:pPr>
            <a:endParaRPr lang="en-US" altLang="en-US" sz="1400">
              <a:solidFill>
                <a:schemeClr val="tx1"/>
              </a:solidFill>
              <a:latin typeface="Arial" panose="020B0604020202020204" pitchFamily="34" charset="0"/>
            </a:endParaRPr>
          </a:p>
          <a:p>
            <a:pPr eaLnBrk="1" hangingPunct="1">
              <a:defRPr/>
            </a:pPr>
            <a:r>
              <a:rPr lang="en-US" altLang="en-US" sz="1400" b="1">
                <a:effectLst>
                  <a:outerShdw blurRad="38100" dist="38100" dir="2700000" algn="tl">
                    <a:srgbClr val="C0C0C0"/>
                  </a:outerShdw>
                </a:effectLst>
                <a:latin typeface="Arial" panose="020B0604020202020204" pitchFamily="34" charset="0"/>
              </a:rPr>
              <a:t>Rationale</a:t>
            </a:r>
          </a:p>
          <a:p>
            <a:pPr lvl="1" eaLnBrk="1" hangingPunct="1">
              <a:defRPr/>
            </a:pPr>
            <a:r>
              <a:rPr lang="en-US" altLang="en-US" sz="1400">
                <a:solidFill>
                  <a:schemeClr val="tx1"/>
                </a:solidFill>
                <a:latin typeface="Arial" panose="020B0604020202020204" pitchFamily="34" charset="0"/>
              </a:rPr>
              <a:t>Tell them why!  Why must I (not) take this drug?  What can I expect?</a:t>
            </a:r>
          </a:p>
          <a:p>
            <a:pPr eaLnBrk="1" hangingPunct="1">
              <a:lnSpc>
                <a:spcPct val="75000"/>
              </a:lnSpc>
              <a:defRPr/>
            </a:pPr>
            <a:endParaRPr lang="en-US" altLang="en-US" sz="1400">
              <a:solidFill>
                <a:schemeClr val="tx1"/>
              </a:solidFill>
              <a:latin typeface="Arial" panose="020B0604020202020204" pitchFamily="34" charset="0"/>
            </a:endParaRPr>
          </a:p>
          <a:p>
            <a:pPr eaLnBrk="1" hangingPunct="1">
              <a:defRPr/>
            </a:pPr>
            <a:r>
              <a:rPr lang="en-US" altLang="en-US" sz="1400" b="1">
                <a:effectLst>
                  <a:outerShdw blurRad="38100" dist="38100" dir="2700000" algn="tl">
                    <a:srgbClr val="C0C0C0"/>
                  </a:outerShdw>
                </a:effectLst>
                <a:latin typeface="Arial" panose="020B0604020202020204" pitchFamily="34" charset="0"/>
              </a:rPr>
              <a:t>Dose-Response</a:t>
            </a:r>
          </a:p>
          <a:p>
            <a:pPr lvl="1" eaLnBrk="1" hangingPunct="1">
              <a:defRPr/>
            </a:pPr>
            <a:r>
              <a:rPr lang="en-US" altLang="en-US" sz="1400">
                <a:solidFill>
                  <a:schemeClr val="tx1"/>
                </a:solidFill>
                <a:latin typeface="Arial" panose="020B0604020202020204" pitchFamily="34" charset="0"/>
              </a:rPr>
              <a:t>More isn't always better!  What about a missed doses?  If I take two of this can I stop taking that?  Do I need to take this even if I feel good? How long do I take this?  If I take this medicine, can I continue using so-and-so?</a:t>
            </a:r>
          </a:p>
          <a:p>
            <a:pPr eaLnBrk="1" hangingPunct="1">
              <a:lnSpc>
                <a:spcPct val="75000"/>
              </a:lnSpc>
              <a:defRPr/>
            </a:pPr>
            <a:endParaRPr lang="en-US" altLang="en-US" sz="1400">
              <a:solidFill>
                <a:schemeClr val="tx1"/>
              </a:solidFill>
              <a:latin typeface="Arial" panose="020B0604020202020204" pitchFamily="34" charset="0"/>
            </a:endParaRPr>
          </a:p>
          <a:p>
            <a:pPr eaLnBrk="1" hangingPunct="1">
              <a:defRPr/>
            </a:pPr>
            <a:r>
              <a:rPr lang="en-US" altLang="en-US" sz="1400" b="1">
                <a:effectLst>
                  <a:outerShdw blurRad="38100" dist="38100" dir="2700000" algn="tl">
                    <a:srgbClr val="C0C0C0"/>
                  </a:outerShdw>
                </a:effectLst>
                <a:latin typeface="Arial" panose="020B0604020202020204" pitchFamily="34" charset="0"/>
              </a:rPr>
              <a:t>Side Effects and Toxicities</a:t>
            </a:r>
          </a:p>
          <a:p>
            <a:pPr lvl="1" eaLnBrk="1" hangingPunct="1">
              <a:defRPr/>
            </a:pPr>
            <a:r>
              <a:rPr lang="en-US" altLang="en-US" sz="1400">
                <a:solidFill>
                  <a:schemeClr val="tx1"/>
                </a:solidFill>
                <a:latin typeface="Arial" panose="020B0604020202020204" pitchFamily="34" charset="0"/>
              </a:rPr>
              <a:t>Anticipate them!  What to look for.  What do I do if...?  Do I need to tell you if…?  Can I take this and that together?  Too much of this (food) interferes with ….</a:t>
            </a:r>
          </a:p>
        </p:txBody>
      </p:sp>
    </p:spTree>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20" name="Text Box 4">
            <a:extLst>
              <a:ext uri="{FF2B5EF4-FFF2-40B4-BE49-F238E27FC236}">
                <a16:creationId xmlns:a16="http://schemas.microsoft.com/office/drawing/2014/main" id="{6C427518-92AD-457E-704E-FF7C209DB79A}"/>
              </a:ext>
            </a:extLst>
          </p:cNvPr>
          <p:cNvSpPr txBox="1">
            <a:spLocks noChangeArrowheads="1"/>
          </p:cNvSpPr>
          <p:nvPr/>
        </p:nvSpPr>
        <p:spPr bwMode="auto">
          <a:xfrm>
            <a:off x="6731000" y="0"/>
            <a:ext cx="2413000" cy="274638"/>
          </a:xfrm>
          <a:prstGeom prst="rect">
            <a:avLst/>
          </a:prstGeom>
          <a:noFill/>
          <a:ln>
            <a:noFill/>
          </a:ln>
          <a:effectLst/>
        </p:spPr>
        <p:txBody>
          <a:bodyPr>
            <a:spAutoFit/>
          </a:bodyPr>
          <a:lstStyle/>
          <a:p>
            <a:pPr algn="r" eaLnBrk="1" hangingPunct="1">
              <a:defRPr/>
            </a:pPr>
            <a:r>
              <a:rPr lang="en-US" altLang="en-US" sz="1200" b="1">
                <a:solidFill>
                  <a:srgbClr val="009999"/>
                </a:solidFill>
                <a:effectLst>
                  <a:outerShdw blurRad="38100" dist="38100" dir="2700000" algn="tl">
                    <a:srgbClr val="C0C0C0"/>
                  </a:outerShdw>
                </a:effectLst>
                <a:latin typeface="Arial" panose="020B0604020202020204" pitchFamily="34" charset="0"/>
              </a:rPr>
              <a:t>Why Patients Embrace CAM</a:t>
            </a:r>
            <a:endParaRPr lang="en-US" altLang="en-US" sz="1200" b="1">
              <a:solidFill>
                <a:srgbClr val="333399"/>
              </a:solidFill>
              <a:effectLst>
                <a:outerShdw blurRad="38100" dist="38100" dir="2700000" algn="tl">
                  <a:srgbClr val="C0C0C0"/>
                </a:outerShdw>
              </a:effectLst>
              <a:latin typeface="Arial" panose="020B0604020202020204" pitchFamily="34" charset="0"/>
            </a:endParaRPr>
          </a:p>
        </p:txBody>
      </p:sp>
      <p:sp>
        <p:nvSpPr>
          <p:cNvPr id="751621" name="Text Box 5">
            <a:extLst>
              <a:ext uri="{FF2B5EF4-FFF2-40B4-BE49-F238E27FC236}">
                <a16:creationId xmlns:a16="http://schemas.microsoft.com/office/drawing/2014/main" id="{EAB5CDCF-ABD5-D581-9F77-C97B5E59AA04}"/>
              </a:ext>
            </a:extLst>
          </p:cNvPr>
          <p:cNvSpPr txBox="1">
            <a:spLocks noChangeArrowheads="1"/>
          </p:cNvSpPr>
          <p:nvPr/>
        </p:nvSpPr>
        <p:spPr bwMode="auto">
          <a:xfrm>
            <a:off x="2743200" y="381000"/>
            <a:ext cx="60960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Psychological Reasons</a:t>
            </a:r>
          </a:p>
        </p:txBody>
      </p:sp>
      <p:sp>
        <p:nvSpPr>
          <p:cNvPr id="466947" name="Text Box 6">
            <a:extLst>
              <a:ext uri="{FF2B5EF4-FFF2-40B4-BE49-F238E27FC236}">
                <a16:creationId xmlns:a16="http://schemas.microsoft.com/office/drawing/2014/main" id="{3E1EE45E-8878-9A82-867E-9BD5CFE605A6}"/>
              </a:ext>
            </a:extLst>
          </p:cNvPr>
          <p:cNvSpPr txBox="1">
            <a:spLocks noChangeArrowheads="1"/>
          </p:cNvSpPr>
          <p:nvPr/>
        </p:nvSpPr>
        <p:spPr bwMode="auto">
          <a:xfrm>
            <a:off x="2743200" y="1295400"/>
            <a:ext cx="6248400" cy="503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800"/>
              <a:t>Beliefs and validation are important components of self-esteem.  All too often we uncritically accept information that conforms to and validates our own preconceived notions and biases.  The power in the belief that some preparation is going to work and bring about the expected results is not to be discounted.  For the patient it is easy to see that, if he takes a botanical preparation, and the condition for which he took the medication improves, this must be a cause and effect situation.  Having done the "right thing" is much more reinforcing than to repeat the treatment in an unbiased, blinded and placebo-controlled way and risking failure.</a:t>
            </a:r>
          </a:p>
          <a:p>
            <a:pPr lvl="1" eaLnBrk="1" hangingPunct="1">
              <a:spcBef>
                <a:spcPct val="0"/>
              </a:spcBef>
              <a:buFontTx/>
              <a:buNone/>
            </a:pPr>
            <a:endParaRPr lang="en-US" altLang="en-US" sz="1800"/>
          </a:p>
          <a:p>
            <a:pPr eaLnBrk="1" hangingPunct="1">
              <a:spcBef>
                <a:spcPct val="0"/>
              </a:spcBef>
              <a:buFontTx/>
              <a:buNone/>
            </a:pPr>
            <a:r>
              <a:rPr lang="en-US" altLang="en-US" sz="1800"/>
              <a:t>Other psychological factors that promote endorsement and perpetuate CAM practices involve wishful thinking and cognitive dissonance theory (remembering things as they wish they had happened).  Also, feelings of reciprocity, and "saving face" tend to overestimate the beneficial effects of an essentially useless procedure/medication.  </a:t>
            </a:r>
          </a:p>
        </p:txBody>
      </p:sp>
    </p:spTree>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4" name="Text Box 4">
            <a:extLst>
              <a:ext uri="{FF2B5EF4-FFF2-40B4-BE49-F238E27FC236}">
                <a16:creationId xmlns:a16="http://schemas.microsoft.com/office/drawing/2014/main" id="{CE6DD791-1D55-4BBE-B01E-D66060919BE4}"/>
              </a:ext>
            </a:extLst>
          </p:cNvPr>
          <p:cNvSpPr txBox="1">
            <a:spLocks noChangeArrowheads="1"/>
          </p:cNvSpPr>
          <p:nvPr/>
        </p:nvSpPr>
        <p:spPr bwMode="auto">
          <a:xfrm>
            <a:off x="6731000" y="0"/>
            <a:ext cx="2413000" cy="274638"/>
          </a:xfrm>
          <a:prstGeom prst="rect">
            <a:avLst/>
          </a:prstGeom>
          <a:noFill/>
          <a:ln>
            <a:noFill/>
          </a:ln>
          <a:effectLst/>
        </p:spPr>
        <p:txBody>
          <a:bodyPr>
            <a:spAutoFit/>
          </a:bodyPr>
          <a:lstStyle/>
          <a:p>
            <a:pPr algn="r" eaLnBrk="1" hangingPunct="1">
              <a:defRPr/>
            </a:pPr>
            <a:r>
              <a:rPr lang="en-US" altLang="en-US" sz="1200" b="1">
                <a:solidFill>
                  <a:srgbClr val="009999"/>
                </a:solidFill>
                <a:effectLst>
                  <a:outerShdw blurRad="38100" dist="38100" dir="2700000" algn="tl">
                    <a:srgbClr val="C0C0C0"/>
                  </a:outerShdw>
                </a:effectLst>
                <a:latin typeface="Arial" panose="020B0604020202020204" pitchFamily="34" charset="0"/>
              </a:rPr>
              <a:t>Why Patients Embrace CAM</a:t>
            </a:r>
            <a:endParaRPr lang="en-US" altLang="en-US" sz="1200" b="1">
              <a:solidFill>
                <a:srgbClr val="333399"/>
              </a:solidFill>
              <a:effectLst>
                <a:outerShdw blurRad="38100" dist="38100" dir="2700000" algn="tl">
                  <a:srgbClr val="C0C0C0"/>
                </a:outerShdw>
              </a:effectLst>
              <a:latin typeface="Arial" panose="020B0604020202020204" pitchFamily="34" charset="0"/>
            </a:endParaRPr>
          </a:p>
        </p:txBody>
      </p:sp>
      <p:sp>
        <p:nvSpPr>
          <p:cNvPr id="752645" name="Text Box 5">
            <a:extLst>
              <a:ext uri="{FF2B5EF4-FFF2-40B4-BE49-F238E27FC236}">
                <a16:creationId xmlns:a16="http://schemas.microsoft.com/office/drawing/2014/main" id="{6A429D52-30BA-F8CE-7E44-3C2591FD9A34}"/>
              </a:ext>
            </a:extLst>
          </p:cNvPr>
          <p:cNvSpPr txBox="1">
            <a:spLocks noChangeArrowheads="1"/>
          </p:cNvSpPr>
          <p:nvPr/>
        </p:nvSpPr>
        <p:spPr bwMode="auto">
          <a:xfrm>
            <a:off x="2743200" y="304800"/>
            <a:ext cx="6096000" cy="946150"/>
          </a:xfrm>
          <a:prstGeom prst="rect">
            <a:avLst/>
          </a:prstGeom>
          <a:noFill/>
          <a:ln>
            <a:noFill/>
          </a:ln>
          <a:effectLst/>
        </p:spPr>
        <p:txBody>
          <a:bodyPr>
            <a:spAutoFit/>
          </a:bodyPr>
          <a:lstStyle/>
          <a:p>
            <a:pPr algn="ctr" eaLnBrk="1" hangingPunct="1">
              <a:defRPr/>
            </a:pPr>
            <a:r>
              <a:rPr lang="en-US" altLang="en-US" sz="2800" b="1">
                <a:effectLst>
                  <a:outerShdw blurRad="38100" dist="38100" dir="2700000" algn="tl">
                    <a:srgbClr val="C0C0C0"/>
                  </a:outerShdw>
                </a:effectLst>
                <a:latin typeface="Arial" panose="020B0604020202020204" pitchFamily="34" charset="0"/>
              </a:rPr>
              <a:t>Aggressive and Deceitful Advertising Practices</a:t>
            </a:r>
          </a:p>
        </p:txBody>
      </p:sp>
      <p:sp>
        <p:nvSpPr>
          <p:cNvPr id="467971" name="Text Box 6">
            <a:extLst>
              <a:ext uri="{FF2B5EF4-FFF2-40B4-BE49-F238E27FC236}">
                <a16:creationId xmlns:a16="http://schemas.microsoft.com/office/drawing/2014/main" id="{3BF82BAD-6749-C8F2-44A6-DFDB126C2F93}"/>
              </a:ext>
            </a:extLst>
          </p:cNvPr>
          <p:cNvSpPr txBox="1">
            <a:spLocks noChangeArrowheads="1"/>
          </p:cNvSpPr>
          <p:nvPr/>
        </p:nvSpPr>
        <p:spPr bwMode="auto">
          <a:xfrm>
            <a:off x="2743200" y="1600200"/>
            <a:ext cx="60960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000"/>
              <a:t>Late-night television commercials, "infomercials“, disguised as interviews with health authorities on radio, internet advertising, print supplements in daily papers, and direct  mail advertisements are making outrageous claims as to the benefits of the products they peddle.  Very cleverly, the wording and presentations take advantage of loop holes in the very legislation that was intended to stop such fraudulent practices.  At no other time in history has more snake oil been sold to the American public than today!  Why aren't the truth in advertising laws beefed up and enforced?  </a:t>
            </a:r>
          </a:p>
        </p:txBody>
      </p:sp>
    </p:spTree>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668" name="Text Box 4">
            <a:extLst>
              <a:ext uri="{FF2B5EF4-FFF2-40B4-BE49-F238E27FC236}">
                <a16:creationId xmlns:a16="http://schemas.microsoft.com/office/drawing/2014/main" id="{E4CA3681-4F57-3FF3-C194-FD4A54CD7A36}"/>
              </a:ext>
            </a:extLst>
          </p:cNvPr>
          <p:cNvSpPr txBox="1">
            <a:spLocks noChangeArrowheads="1"/>
          </p:cNvSpPr>
          <p:nvPr/>
        </p:nvSpPr>
        <p:spPr bwMode="auto">
          <a:xfrm>
            <a:off x="6731000" y="0"/>
            <a:ext cx="2413000" cy="274638"/>
          </a:xfrm>
          <a:prstGeom prst="rect">
            <a:avLst/>
          </a:prstGeom>
          <a:noFill/>
          <a:ln>
            <a:noFill/>
          </a:ln>
          <a:effectLst/>
        </p:spPr>
        <p:txBody>
          <a:bodyPr>
            <a:spAutoFit/>
          </a:bodyPr>
          <a:lstStyle/>
          <a:p>
            <a:pPr algn="r" eaLnBrk="1" hangingPunct="1">
              <a:defRPr/>
            </a:pPr>
            <a:r>
              <a:rPr lang="en-US" altLang="en-US" sz="1200" b="1">
                <a:solidFill>
                  <a:srgbClr val="009999"/>
                </a:solidFill>
                <a:effectLst>
                  <a:outerShdw blurRad="38100" dist="38100" dir="2700000" algn="tl">
                    <a:srgbClr val="C0C0C0"/>
                  </a:outerShdw>
                </a:effectLst>
                <a:latin typeface="Arial" panose="020B0604020202020204" pitchFamily="34" charset="0"/>
              </a:rPr>
              <a:t>Why Patients Embrace CAM</a:t>
            </a:r>
            <a:endParaRPr lang="en-US" altLang="en-US" sz="1200" b="1">
              <a:solidFill>
                <a:srgbClr val="333399"/>
              </a:solidFill>
              <a:effectLst>
                <a:outerShdw blurRad="38100" dist="38100" dir="2700000" algn="tl">
                  <a:srgbClr val="C0C0C0"/>
                </a:outerShdw>
              </a:effectLst>
              <a:latin typeface="Arial" panose="020B0604020202020204" pitchFamily="34" charset="0"/>
            </a:endParaRPr>
          </a:p>
        </p:txBody>
      </p:sp>
      <p:sp>
        <p:nvSpPr>
          <p:cNvPr id="468994" name="Text Box 5">
            <a:extLst>
              <a:ext uri="{FF2B5EF4-FFF2-40B4-BE49-F238E27FC236}">
                <a16:creationId xmlns:a16="http://schemas.microsoft.com/office/drawing/2014/main" id="{C88ED6E2-997E-DE53-9CB6-FFCA53065A01}"/>
              </a:ext>
            </a:extLst>
          </p:cNvPr>
          <p:cNvSpPr txBox="1">
            <a:spLocks noChangeArrowheads="1"/>
          </p:cNvSpPr>
          <p:nvPr/>
        </p:nvSpPr>
        <p:spPr bwMode="auto">
          <a:xfrm>
            <a:off x="2743200" y="1295400"/>
            <a:ext cx="6096000" cy="484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000"/>
              <a:t>The easy and freely available access to alternative medicines and herbal preparations is one of the reasons people resort to self-medication with these substances.</a:t>
            </a:r>
            <a:r>
              <a:rPr lang="en-US" altLang="en-US" sz="1800"/>
              <a:t> </a:t>
            </a:r>
          </a:p>
          <a:p>
            <a:pPr lvl="1" eaLnBrk="1" hangingPunct="1">
              <a:spcBef>
                <a:spcPct val="0"/>
              </a:spcBef>
              <a:buFontTx/>
              <a:buNone/>
            </a:pPr>
            <a:endParaRPr lang="en-US" altLang="en-US" sz="1800"/>
          </a:p>
          <a:p>
            <a:pPr lvl="1" eaLnBrk="1" hangingPunct="1">
              <a:spcBef>
                <a:spcPct val="0"/>
              </a:spcBef>
              <a:buFontTx/>
              <a:buNone/>
            </a:pPr>
            <a:endParaRPr lang="en-US" altLang="en-US" sz="1800"/>
          </a:p>
          <a:p>
            <a:pPr lvl="1" eaLnBrk="1" hangingPunct="1">
              <a:spcBef>
                <a:spcPct val="0"/>
              </a:spcBef>
              <a:buFontTx/>
              <a:buNone/>
            </a:pPr>
            <a:endParaRPr lang="en-US" altLang="en-US" sz="1800"/>
          </a:p>
          <a:p>
            <a:pPr lvl="1" eaLnBrk="1" hangingPunct="1">
              <a:spcBef>
                <a:spcPct val="0"/>
              </a:spcBef>
              <a:buFontTx/>
              <a:buNone/>
            </a:pPr>
            <a:r>
              <a:rPr lang="en-US" altLang="en-US" sz="1800"/>
              <a:t> </a:t>
            </a:r>
          </a:p>
          <a:p>
            <a:pPr eaLnBrk="1" hangingPunct="1">
              <a:spcBef>
                <a:spcPct val="0"/>
              </a:spcBef>
              <a:buFontTx/>
              <a:buNone/>
            </a:pPr>
            <a:r>
              <a:rPr lang="en-US" altLang="en-US" sz="2000"/>
              <a:t>Current laws and FDA oversight and regulations regarding "dietary supplements" (which includes vitamins, minerals, cofactors, herbal medications and amino acids) are woefully inadequate and cannot be relied upon for consumer protection.  Nevertheless, people still perceive "natural" products as inherently safe.</a:t>
            </a:r>
          </a:p>
          <a:p>
            <a:pPr eaLnBrk="1" hangingPunct="1">
              <a:spcBef>
                <a:spcPct val="0"/>
              </a:spcBef>
              <a:buFontTx/>
              <a:buNone/>
            </a:pPr>
            <a:endParaRPr lang="en-US" altLang="en-US" sz="2000" b="1"/>
          </a:p>
        </p:txBody>
      </p:sp>
      <p:sp>
        <p:nvSpPr>
          <p:cNvPr id="753670" name="Text Box 6">
            <a:extLst>
              <a:ext uri="{FF2B5EF4-FFF2-40B4-BE49-F238E27FC236}">
                <a16:creationId xmlns:a16="http://schemas.microsoft.com/office/drawing/2014/main" id="{B0EEB686-EB6B-99A8-4369-AE9D7F587639}"/>
              </a:ext>
            </a:extLst>
          </p:cNvPr>
          <p:cNvSpPr txBox="1">
            <a:spLocks noChangeArrowheads="1"/>
          </p:cNvSpPr>
          <p:nvPr/>
        </p:nvSpPr>
        <p:spPr bwMode="auto">
          <a:xfrm>
            <a:off x="2743200" y="609600"/>
            <a:ext cx="60960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Access and Availability</a:t>
            </a:r>
          </a:p>
        </p:txBody>
      </p:sp>
      <p:sp>
        <p:nvSpPr>
          <p:cNvPr id="753671" name="Text Box 7">
            <a:extLst>
              <a:ext uri="{FF2B5EF4-FFF2-40B4-BE49-F238E27FC236}">
                <a16:creationId xmlns:a16="http://schemas.microsoft.com/office/drawing/2014/main" id="{8E5140F1-D708-31FE-A608-3FAC17F9C9A9}"/>
              </a:ext>
            </a:extLst>
          </p:cNvPr>
          <p:cNvSpPr txBox="1">
            <a:spLocks noChangeArrowheads="1"/>
          </p:cNvSpPr>
          <p:nvPr/>
        </p:nvSpPr>
        <p:spPr bwMode="auto">
          <a:xfrm>
            <a:off x="2743200" y="2971800"/>
            <a:ext cx="59436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Legal Issues</a:t>
            </a:r>
          </a:p>
        </p:txBody>
      </p:sp>
    </p:spTree>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2" name="Text Box 4">
            <a:extLst>
              <a:ext uri="{FF2B5EF4-FFF2-40B4-BE49-F238E27FC236}">
                <a16:creationId xmlns:a16="http://schemas.microsoft.com/office/drawing/2014/main" id="{2ACA4ECB-4AA9-D17B-5A4D-93A1A84EFE8F}"/>
              </a:ext>
            </a:extLst>
          </p:cNvPr>
          <p:cNvSpPr txBox="1">
            <a:spLocks noChangeArrowheads="1"/>
          </p:cNvSpPr>
          <p:nvPr/>
        </p:nvSpPr>
        <p:spPr bwMode="auto">
          <a:xfrm>
            <a:off x="6731000" y="0"/>
            <a:ext cx="2413000" cy="274638"/>
          </a:xfrm>
          <a:prstGeom prst="rect">
            <a:avLst/>
          </a:prstGeom>
          <a:noFill/>
          <a:ln>
            <a:noFill/>
          </a:ln>
          <a:effectLst/>
        </p:spPr>
        <p:txBody>
          <a:bodyPr>
            <a:spAutoFit/>
          </a:bodyPr>
          <a:lstStyle/>
          <a:p>
            <a:pPr algn="r" eaLnBrk="1" hangingPunct="1">
              <a:defRPr/>
            </a:pPr>
            <a:r>
              <a:rPr lang="en-US" altLang="en-US" sz="1200" b="1">
                <a:solidFill>
                  <a:srgbClr val="009999"/>
                </a:solidFill>
                <a:effectLst>
                  <a:outerShdw blurRad="38100" dist="38100" dir="2700000" algn="tl">
                    <a:srgbClr val="C0C0C0"/>
                  </a:outerShdw>
                </a:effectLst>
                <a:latin typeface="Arial" panose="020B0604020202020204" pitchFamily="34" charset="0"/>
              </a:rPr>
              <a:t>Why Patients Embrace CAM</a:t>
            </a:r>
            <a:endParaRPr lang="en-US" altLang="en-US" sz="1200" b="1">
              <a:solidFill>
                <a:srgbClr val="333399"/>
              </a:solidFill>
              <a:effectLst>
                <a:outerShdw blurRad="38100" dist="38100" dir="2700000" algn="tl">
                  <a:srgbClr val="C0C0C0"/>
                </a:outerShdw>
              </a:effectLst>
              <a:latin typeface="Arial" panose="020B0604020202020204" pitchFamily="34" charset="0"/>
            </a:endParaRPr>
          </a:p>
        </p:txBody>
      </p:sp>
      <p:sp>
        <p:nvSpPr>
          <p:cNvPr id="754693" name="Text Box 5">
            <a:extLst>
              <a:ext uri="{FF2B5EF4-FFF2-40B4-BE49-F238E27FC236}">
                <a16:creationId xmlns:a16="http://schemas.microsoft.com/office/drawing/2014/main" id="{AA0463F6-B0CB-2990-4264-95A92A3A5BC6}"/>
              </a:ext>
            </a:extLst>
          </p:cNvPr>
          <p:cNvSpPr txBox="1">
            <a:spLocks noChangeArrowheads="1"/>
          </p:cNvSpPr>
          <p:nvPr/>
        </p:nvSpPr>
        <p:spPr bwMode="auto">
          <a:xfrm>
            <a:off x="2743200" y="381000"/>
            <a:ext cx="60960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Miraculous “Cures”</a:t>
            </a:r>
          </a:p>
        </p:txBody>
      </p:sp>
      <p:sp>
        <p:nvSpPr>
          <p:cNvPr id="754694" name="Text Box 6">
            <a:extLst>
              <a:ext uri="{FF2B5EF4-FFF2-40B4-BE49-F238E27FC236}">
                <a16:creationId xmlns:a16="http://schemas.microsoft.com/office/drawing/2014/main" id="{D2AAB442-744C-A680-1EBA-F9AE57B15B4D}"/>
              </a:ext>
            </a:extLst>
          </p:cNvPr>
          <p:cNvSpPr txBox="1">
            <a:spLocks noChangeArrowheads="1"/>
          </p:cNvSpPr>
          <p:nvPr/>
        </p:nvSpPr>
        <p:spPr bwMode="auto">
          <a:xfrm>
            <a:off x="2743200" y="1371600"/>
            <a:ext cx="6096000" cy="4995863"/>
          </a:xfrm>
          <a:prstGeom prst="rect">
            <a:avLst/>
          </a:prstGeom>
          <a:noFill/>
          <a:ln>
            <a:noFill/>
          </a:ln>
          <a:effectLst/>
        </p:spPr>
        <p:txBody>
          <a:bodyPr>
            <a:spAutoFit/>
          </a:bodyPr>
          <a:lstStyle/>
          <a:p>
            <a:pPr eaLnBrk="1" hangingPunct="1">
              <a:defRPr/>
            </a:pPr>
            <a:r>
              <a:rPr lang="en-US" altLang="en-US" sz="1500">
                <a:solidFill>
                  <a:schemeClr val="tx1"/>
                </a:solidFill>
                <a:latin typeface="Arial" panose="020B0604020202020204" pitchFamily="34" charset="0"/>
              </a:rPr>
              <a:t>Patients with certain illnesses for which they are taking herbal medicines do get well and may attribute the cure to that treatment.  While this may be so, the patient needs to realize, and the physician needs to be aware of other alternative explanations.</a:t>
            </a:r>
            <a:r>
              <a:rPr lang="en-US" altLang="en-US">
                <a:solidFill>
                  <a:schemeClr val="tx1"/>
                </a:solidFill>
                <a:latin typeface="Arial" panose="020B0604020202020204" pitchFamily="34" charset="0"/>
              </a:rPr>
              <a:t> </a:t>
            </a:r>
          </a:p>
          <a:p>
            <a:pPr eaLnBrk="1" hangingPunct="1">
              <a:defRPr/>
            </a:pPr>
            <a:endParaRPr lang="en-US" altLang="en-US">
              <a:solidFill>
                <a:schemeClr val="tx1"/>
              </a:solidFill>
              <a:latin typeface="Arial" panose="020B0604020202020204" pitchFamily="34" charset="0"/>
            </a:endParaRPr>
          </a:p>
          <a:p>
            <a:pPr eaLnBrk="1" hangingPunct="1">
              <a:defRPr/>
            </a:pPr>
            <a:r>
              <a:rPr lang="en-US" altLang="en-US" b="1">
                <a:effectLst>
                  <a:outerShdw blurRad="38100" dist="38100" dir="2700000" algn="tl">
                    <a:srgbClr val="C0C0C0"/>
                  </a:outerShdw>
                </a:effectLst>
                <a:latin typeface="Arial" panose="020B0604020202020204" pitchFamily="34" charset="0"/>
              </a:rPr>
              <a:t>The disease has run its natural course.</a:t>
            </a:r>
          </a:p>
          <a:p>
            <a:pPr lvl="1" eaLnBrk="1" hangingPunct="1">
              <a:defRPr/>
            </a:pPr>
            <a:r>
              <a:rPr lang="en-US" altLang="en-US" sz="1500">
                <a:solidFill>
                  <a:schemeClr val="tx1"/>
                </a:solidFill>
                <a:latin typeface="Arial" panose="020B0604020202020204" pitchFamily="34" charset="0"/>
              </a:rPr>
              <a:t>Many diseases are self-limiting.</a:t>
            </a:r>
          </a:p>
          <a:p>
            <a:pPr eaLnBrk="1" hangingPunct="1">
              <a:lnSpc>
                <a:spcPct val="50000"/>
              </a:lnSpc>
              <a:defRPr/>
            </a:pPr>
            <a:endParaRPr lang="en-US" altLang="en-US" sz="1500">
              <a:solidFill>
                <a:schemeClr val="tx1"/>
              </a:solidFill>
              <a:latin typeface="Arial" panose="020B0604020202020204" pitchFamily="34" charset="0"/>
            </a:endParaRPr>
          </a:p>
          <a:p>
            <a:pPr eaLnBrk="1" hangingPunct="1">
              <a:defRPr/>
            </a:pPr>
            <a:r>
              <a:rPr lang="en-US" altLang="en-US" b="1">
                <a:effectLst>
                  <a:outerShdw blurRad="38100" dist="38100" dir="2700000" algn="tl">
                    <a:srgbClr val="C0C0C0"/>
                  </a:outerShdw>
                </a:effectLst>
                <a:latin typeface="Arial" panose="020B0604020202020204" pitchFamily="34" charset="0"/>
              </a:rPr>
              <a:t>Some diseases are cyclic in nature.</a:t>
            </a:r>
          </a:p>
          <a:p>
            <a:pPr lvl="1" eaLnBrk="1" hangingPunct="1">
              <a:defRPr/>
            </a:pPr>
            <a:r>
              <a:rPr lang="en-US" altLang="en-US" sz="1500">
                <a:solidFill>
                  <a:schemeClr val="tx1"/>
                </a:solidFill>
                <a:latin typeface="Arial" panose="020B0604020202020204" pitchFamily="34" charset="0"/>
              </a:rPr>
              <a:t>"Ups and downs" are not uncommon with some diseases such as arthritis, allergies, multiple sclerosis etc.  An herbal treatment may coincide with the improvement phase of the cycle.</a:t>
            </a:r>
          </a:p>
          <a:p>
            <a:pPr eaLnBrk="1" hangingPunct="1">
              <a:lnSpc>
                <a:spcPct val="50000"/>
              </a:lnSpc>
              <a:defRPr/>
            </a:pPr>
            <a:endParaRPr lang="en-US" altLang="en-US">
              <a:solidFill>
                <a:schemeClr val="tx1"/>
              </a:solidFill>
              <a:latin typeface="Arial" panose="020B0604020202020204" pitchFamily="34" charset="0"/>
            </a:endParaRPr>
          </a:p>
          <a:p>
            <a:pPr eaLnBrk="1" hangingPunct="1">
              <a:defRPr/>
            </a:pPr>
            <a:r>
              <a:rPr lang="en-US" altLang="en-US" b="1">
                <a:effectLst>
                  <a:outerShdw blurRad="38100" dist="38100" dir="2700000" algn="tl">
                    <a:srgbClr val="C0C0C0"/>
                  </a:outerShdw>
                </a:effectLst>
                <a:latin typeface="Arial" panose="020B0604020202020204" pitchFamily="34" charset="0"/>
              </a:rPr>
              <a:t>Placebo Power</a:t>
            </a:r>
          </a:p>
          <a:p>
            <a:pPr lvl="1" eaLnBrk="1" hangingPunct="1">
              <a:defRPr/>
            </a:pPr>
            <a:r>
              <a:rPr lang="en-US" altLang="en-US" sz="1500">
                <a:solidFill>
                  <a:schemeClr val="tx1"/>
                </a:solidFill>
                <a:latin typeface="Arial" panose="020B0604020202020204" pitchFamily="34" charset="0"/>
              </a:rPr>
              <a:t>There is little doubt, and reasonably convincing scientific evidence, that psychological factors can influence the perception of pain and thus relieve suffering. As long as reliance on this effect does not compromise the use of other needed medications, the use of "sugar pills" may have their place in medicine. Thus, the placebo effect may be responsible for certain beneficial results from herbal medicines for which there is no rational basis.</a:t>
            </a:r>
            <a:r>
              <a:rPr lang="en-US" altLang="en-US">
                <a:solidFill>
                  <a:schemeClr val="tx1"/>
                </a:solidFill>
                <a:latin typeface="Arial" panose="020B0604020202020204" pitchFamily="34" charset="0"/>
              </a:rPr>
              <a:t>  </a:t>
            </a:r>
            <a:endParaRPr lang="en-US" altLang="en-US" b="1">
              <a:solidFill>
                <a:schemeClr val="tx1"/>
              </a:solidFill>
              <a:latin typeface="Arial" panose="020B0604020202020204" pitchFamily="34" charset="0"/>
            </a:endParaRPr>
          </a:p>
        </p:txBody>
      </p:sp>
    </p:spTree>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6" name="Text Box 4">
            <a:extLst>
              <a:ext uri="{FF2B5EF4-FFF2-40B4-BE49-F238E27FC236}">
                <a16:creationId xmlns:a16="http://schemas.microsoft.com/office/drawing/2014/main" id="{C5A14FAD-4BEB-FED9-AAE8-9BD977B3C015}"/>
              </a:ext>
            </a:extLst>
          </p:cNvPr>
          <p:cNvSpPr txBox="1">
            <a:spLocks noChangeArrowheads="1"/>
          </p:cNvSpPr>
          <p:nvPr/>
        </p:nvSpPr>
        <p:spPr bwMode="auto">
          <a:xfrm>
            <a:off x="6731000" y="0"/>
            <a:ext cx="2413000" cy="274638"/>
          </a:xfrm>
          <a:prstGeom prst="rect">
            <a:avLst/>
          </a:prstGeom>
          <a:noFill/>
          <a:ln>
            <a:noFill/>
          </a:ln>
          <a:effectLst/>
        </p:spPr>
        <p:txBody>
          <a:bodyPr>
            <a:spAutoFit/>
          </a:bodyPr>
          <a:lstStyle/>
          <a:p>
            <a:pPr algn="r" eaLnBrk="1" hangingPunct="1">
              <a:defRPr/>
            </a:pPr>
            <a:r>
              <a:rPr lang="en-US" altLang="en-US" sz="1200" b="1">
                <a:solidFill>
                  <a:srgbClr val="009999"/>
                </a:solidFill>
                <a:effectLst>
                  <a:outerShdw blurRad="38100" dist="38100" dir="2700000" algn="tl">
                    <a:srgbClr val="C0C0C0"/>
                  </a:outerShdw>
                </a:effectLst>
                <a:latin typeface="Arial" panose="020B0604020202020204" pitchFamily="34" charset="0"/>
              </a:rPr>
              <a:t>Why Patients Embrace CAM</a:t>
            </a:r>
            <a:endParaRPr lang="en-US" altLang="en-US" sz="1200" b="1">
              <a:solidFill>
                <a:srgbClr val="333399"/>
              </a:solidFill>
              <a:effectLst>
                <a:outerShdw blurRad="38100" dist="38100" dir="2700000" algn="tl">
                  <a:srgbClr val="C0C0C0"/>
                </a:outerShdw>
              </a:effectLst>
              <a:latin typeface="Arial" panose="020B0604020202020204" pitchFamily="34" charset="0"/>
            </a:endParaRPr>
          </a:p>
        </p:txBody>
      </p:sp>
      <p:sp>
        <p:nvSpPr>
          <p:cNvPr id="755717" name="Text Box 5">
            <a:extLst>
              <a:ext uri="{FF2B5EF4-FFF2-40B4-BE49-F238E27FC236}">
                <a16:creationId xmlns:a16="http://schemas.microsoft.com/office/drawing/2014/main" id="{3DBD180C-90C8-B4DD-ED60-6FD1857EA8F7}"/>
              </a:ext>
            </a:extLst>
          </p:cNvPr>
          <p:cNvSpPr txBox="1">
            <a:spLocks noChangeArrowheads="1"/>
          </p:cNvSpPr>
          <p:nvPr/>
        </p:nvSpPr>
        <p:spPr bwMode="auto">
          <a:xfrm>
            <a:off x="2743200" y="533400"/>
            <a:ext cx="6172200" cy="5778500"/>
          </a:xfrm>
          <a:prstGeom prst="rect">
            <a:avLst/>
          </a:prstGeom>
          <a:noFill/>
          <a:ln>
            <a:noFill/>
          </a:ln>
          <a:effectLst/>
        </p:spPr>
        <p:txBody>
          <a:bodyPr>
            <a:spAutoFit/>
          </a:bodyPr>
          <a:lstStyle/>
          <a:p>
            <a:pPr eaLnBrk="1" hangingPunct="1">
              <a:defRPr/>
            </a:pPr>
            <a:r>
              <a:rPr lang="en-US" altLang="en-US" b="1">
                <a:effectLst>
                  <a:outerShdw blurRad="38100" dist="38100" dir="2700000" algn="tl">
                    <a:srgbClr val="C0C0C0"/>
                  </a:outerShdw>
                </a:effectLst>
                <a:latin typeface="Arial" panose="020B0604020202020204" pitchFamily="34" charset="0"/>
              </a:rPr>
              <a:t>Spontaneous Remissions</a:t>
            </a:r>
          </a:p>
          <a:p>
            <a:pPr lvl="1" eaLnBrk="1" hangingPunct="1">
              <a:defRPr/>
            </a:pPr>
            <a:r>
              <a:rPr lang="en-US" altLang="en-US">
                <a:solidFill>
                  <a:schemeClr val="tx1"/>
                </a:solidFill>
                <a:latin typeface="Arial" panose="020B0604020202020204" pitchFamily="34" charset="0"/>
              </a:rPr>
              <a:t>Very rarely, spontaneous remissions can occur, even with otherwise deadly cancers. </a:t>
            </a:r>
          </a:p>
          <a:p>
            <a:pPr eaLnBrk="1" hangingPunct="1">
              <a:lnSpc>
                <a:spcPct val="75000"/>
              </a:lnSpc>
              <a:defRPr/>
            </a:pPr>
            <a:endParaRPr lang="en-US" altLang="en-US">
              <a:solidFill>
                <a:schemeClr val="tx1"/>
              </a:solidFill>
              <a:latin typeface="Arial" panose="020B0604020202020204" pitchFamily="34" charset="0"/>
            </a:endParaRPr>
          </a:p>
          <a:p>
            <a:pPr eaLnBrk="1" hangingPunct="1">
              <a:defRPr/>
            </a:pPr>
            <a:r>
              <a:rPr lang="en-US" altLang="en-US" b="1">
                <a:effectLst>
                  <a:outerShdw blurRad="38100" dist="38100" dir="2700000" algn="tl">
                    <a:srgbClr val="C0C0C0"/>
                  </a:outerShdw>
                </a:effectLst>
                <a:latin typeface="Arial" panose="020B0604020202020204" pitchFamily="34" charset="0"/>
              </a:rPr>
              <a:t>Misdiagnoses</a:t>
            </a:r>
            <a:endParaRPr lang="en-US" altLang="en-US">
              <a:effectLst>
                <a:outerShdw blurRad="38100" dist="38100" dir="2700000" algn="tl">
                  <a:srgbClr val="C0C0C0"/>
                </a:outerShdw>
              </a:effectLst>
              <a:latin typeface="Arial" panose="020B0604020202020204" pitchFamily="34" charset="0"/>
            </a:endParaRPr>
          </a:p>
          <a:p>
            <a:pPr lvl="1" eaLnBrk="1" hangingPunct="1">
              <a:defRPr/>
            </a:pPr>
            <a:r>
              <a:rPr lang="en-US" altLang="en-US">
                <a:solidFill>
                  <a:schemeClr val="tx1"/>
                </a:solidFill>
                <a:latin typeface="Arial" panose="020B0604020202020204" pitchFamily="34" charset="0"/>
              </a:rPr>
              <a:t>Wrong or over-pessimistic diagnoses, an unfortunate but occasionally unavoidable fact in medicine, may inadvertently contribute to the renown of herbal healing powers.  </a:t>
            </a:r>
          </a:p>
          <a:p>
            <a:pPr eaLnBrk="1" hangingPunct="1">
              <a:lnSpc>
                <a:spcPct val="75000"/>
              </a:lnSpc>
              <a:defRPr/>
            </a:pPr>
            <a:endParaRPr lang="en-US" altLang="en-US">
              <a:solidFill>
                <a:schemeClr val="tx1"/>
              </a:solidFill>
              <a:latin typeface="Arial" panose="020B0604020202020204" pitchFamily="34" charset="0"/>
            </a:endParaRPr>
          </a:p>
          <a:p>
            <a:pPr eaLnBrk="1" hangingPunct="1">
              <a:defRPr/>
            </a:pPr>
            <a:r>
              <a:rPr lang="en-US" altLang="en-US" b="1">
                <a:effectLst>
                  <a:outerShdw blurRad="38100" dist="38100" dir="2700000" algn="tl">
                    <a:srgbClr val="C0C0C0"/>
                  </a:outerShdw>
                </a:effectLst>
                <a:latin typeface="Arial" panose="020B0604020202020204" pitchFamily="34" charset="0"/>
              </a:rPr>
              <a:t>Somatization</a:t>
            </a:r>
          </a:p>
          <a:p>
            <a:pPr lvl="1" eaLnBrk="1" hangingPunct="1">
              <a:defRPr/>
            </a:pPr>
            <a:r>
              <a:rPr lang="en-US" altLang="en-US">
                <a:solidFill>
                  <a:schemeClr val="tx1"/>
                </a:solidFill>
                <a:latin typeface="Arial" panose="020B0604020202020204" pitchFamily="34" charset="0"/>
              </a:rPr>
              <a:t>Physical complaints from psychosocial distress are often ignored by the medical establishment.  Without evidence of organic disease, the patient is told that s/he is well and no treatment need be instituted.  These patients are drawn to, and are prime candidates for, exploits by unorthodox healers and practitioners who cater to their needs with predictable success.</a:t>
            </a:r>
          </a:p>
          <a:p>
            <a:pPr eaLnBrk="1" hangingPunct="1">
              <a:lnSpc>
                <a:spcPct val="75000"/>
              </a:lnSpc>
              <a:defRPr/>
            </a:pPr>
            <a:endParaRPr lang="en-US" altLang="en-US">
              <a:solidFill>
                <a:schemeClr val="tx1"/>
              </a:solidFill>
              <a:latin typeface="Arial" panose="020B0604020202020204" pitchFamily="34" charset="0"/>
            </a:endParaRPr>
          </a:p>
          <a:p>
            <a:pPr eaLnBrk="1" hangingPunct="1">
              <a:defRPr/>
            </a:pPr>
            <a:r>
              <a:rPr lang="en-US" altLang="en-US" b="1">
                <a:effectLst>
                  <a:outerShdw blurRad="38100" dist="38100" dir="2700000" algn="tl">
                    <a:srgbClr val="C0C0C0"/>
                  </a:outerShdw>
                </a:effectLst>
                <a:latin typeface="Arial" panose="020B0604020202020204" pitchFamily="34" charset="0"/>
              </a:rPr>
              <a:t>Derivative Effects</a:t>
            </a:r>
            <a:endParaRPr lang="en-US" altLang="en-US">
              <a:effectLst>
                <a:outerShdw blurRad="38100" dist="38100" dir="2700000" algn="tl">
                  <a:srgbClr val="C0C0C0"/>
                </a:outerShdw>
              </a:effectLst>
              <a:latin typeface="Arial" panose="020B0604020202020204" pitchFamily="34" charset="0"/>
            </a:endParaRPr>
          </a:p>
          <a:p>
            <a:pPr lvl="1" eaLnBrk="1" hangingPunct="1">
              <a:defRPr/>
            </a:pPr>
            <a:r>
              <a:rPr lang="en-US" altLang="en-US">
                <a:solidFill>
                  <a:schemeClr val="tx1"/>
                </a:solidFill>
                <a:latin typeface="Arial" panose="020B0604020202020204" pitchFamily="34" charset="0"/>
              </a:rPr>
              <a:t>A supportive environment, an interested and enthusiastic positive care giver, and changing to common sense life-style modifications, can elevate a patient's mood, expectations and attitude and therefore improve compliance that indirectly may speed up the healing process.</a:t>
            </a:r>
          </a:p>
        </p:txBody>
      </p:sp>
    </p:spTree>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40" name="Rectangle 4">
            <a:extLst>
              <a:ext uri="{FF2B5EF4-FFF2-40B4-BE49-F238E27FC236}">
                <a16:creationId xmlns:a16="http://schemas.microsoft.com/office/drawing/2014/main" id="{205EA938-68FD-5F7E-D488-BDF8F0C15BE8}"/>
              </a:ext>
            </a:extLst>
          </p:cNvPr>
          <p:cNvSpPr>
            <a:spLocks noChangeArrowheads="1"/>
          </p:cNvSpPr>
          <p:nvPr/>
        </p:nvSpPr>
        <p:spPr bwMode="auto">
          <a:xfrm>
            <a:off x="2743200" y="152400"/>
            <a:ext cx="5791200" cy="1143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Definitions, Grey Areas &amp; Cultural Differences</a:t>
            </a:r>
          </a:p>
        </p:txBody>
      </p:sp>
      <p:sp>
        <p:nvSpPr>
          <p:cNvPr id="472066" name="Text Box 6">
            <a:extLst>
              <a:ext uri="{FF2B5EF4-FFF2-40B4-BE49-F238E27FC236}">
                <a16:creationId xmlns:a16="http://schemas.microsoft.com/office/drawing/2014/main" id="{1FC2DC67-139C-ED5F-2A73-5DEC7957D587}"/>
              </a:ext>
            </a:extLst>
          </p:cNvPr>
          <p:cNvSpPr txBox="1">
            <a:spLocks noChangeArrowheads="1"/>
          </p:cNvSpPr>
          <p:nvPr/>
        </p:nvSpPr>
        <p:spPr bwMode="auto">
          <a:xfrm>
            <a:off x="2743200" y="1295400"/>
            <a:ext cx="6248400" cy="498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50000"/>
              </a:spcBef>
              <a:buFontTx/>
              <a:buNone/>
            </a:pPr>
            <a:r>
              <a:rPr lang="en-US" altLang="en-US" sz="1600">
                <a:solidFill>
                  <a:schemeClr val="tx2"/>
                </a:solidFill>
              </a:rPr>
              <a:t>An important point when communicating with patients is a mutual understanding of the fact that even if herbal medicines are not considered drugs, they nevertheless contain drugs. </a:t>
            </a:r>
            <a:br>
              <a:rPr lang="en-US" altLang="en-US" sz="1600">
                <a:solidFill>
                  <a:schemeClr val="tx2"/>
                </a:solidFill>
              </a:rPr>
            </a:br>
            <a:br>
              <a:rPr lang="en-US" altLang="en-US" sz="1600">
                <a:solidFill>
                  <a:schemeClr val="tx2"/>
                </a:solidFill>
              </a:rPr>
            </a:br>
            <a:r>
              <a:rPr lang="en-US" altLang="en-US" sz="1600">
                <a:solidFill>
                  <a:schemeClr val="tx2"/>
                </a:solidFill>
              </a:rPr>
              <a:t>Take for instance garlic.  In gastronomy, garlic is either a food or a flavoring agent.  Allicin, or diallyl thiosulfinate, is considered the beneficial antibacterial and antihyperlipidemic component and thus considered a drug.  The sulfur compounds such as n-methyl-allyl sulfides and various ajoenes are potent odorifics and considered by many a social hazard.  So which is it?</a:t>
            </a:r>
            <a:br>
              <a:rPr lang="en-US" altLang="en-US" sz="1600">
                <a:solidFill>
                  <a:schemeClr val="tx2"/>
                </a:solidFill>
              </a:rPr>
            </a:br>
            <a:br>
              <a:rPr lang="en-US" altLang="en-US" sz="1600">
                <a:solidFill>
                  <a:schemeClr val="tx2"/>
                </a:solidFill>
              </a:rPr>
            </a:br>
            <a:r>
              <a:rPr lang="en-US" altLang="en-US" sz="1600">
                <a:solidFill>
                  <a:schemeClr val="tx2"/>
                </a:solidFill>
              </a:rPr>
              <a:t>Wine presents a similar conundrum.  Many cultures consider it a food.  Yet it contains ethanol and many phytochemicals including resveratrol, by all definitions drugs.  To other cultures and religions it is an indulgence and sin.</a:t>
            </a:r>
            <a:br>
              <a:rPr lang="en-US" altLang="en-US" sz="1600">
                <a:solidFill>
                  <a:schemeClr val="tx2"/>
                </a:solidFill>
              </a:rPr>
            </a:br>
            <a:br>
              <a:rPr lang="en-US" altLang="en-US" sz="1600">
                <a:solidFill>
                  <a:schemeClr val="tx2"/>
                </a:solidFill>
              </a:rPr>
            </a:br>
            <a:r>
              <a:rPr lang="en-US" altLang="en-US" sz="1600">
                <a:solidFill>
                  <a:schemeClr val="tx2"/>
                </a:solidFill>
              </a:rPr>
              <a:t>Regardless, whether prescribed, recommended or self-selected, scientifically (not legally) herbs and botanicals </a:t>
            </a:r>
            <a:r>
              <a:rPr lang="en-US" altLang="en-US" sz="1600" u="sng">
                <a:solidFill>
                  <a:schemeClr val="tx2"/>
                </a:solidFill>
              </a:rPr>
              <a:t>are</a:t>
            </a:r>
            <a:r>
              <a:rPr lang="en-US" altLang="en-US" sz="1600">
                <a:solidFill>
                  <a:schemeClr val="tx2"/>
                </a:solidFill>
              </a:rPr>
              <a:t> drugs with many effects and toxicities.  It is the </a:t>
            </a:r>
            <a:r>
              <a:rPr lang="en-US" altLang="en-US" sz="1600" u="sng">
                <a:solidFill>
                  <a:schemeClr val="tx2"/>
                </a:solidFill>
              </a:rPr>
              <a:t>dose</a:t>
            </a:r>
            <a:r>
              <a:rPr lang="en-US" altLang="en-US" sz="1600">
                <a:solidFill>
                  <a:schemeClr val="tx2"/>
                </a:solidFill>
              </a:rPr>
              <a:t> of a drug or a food or an herb which determines its beneficial effects and toxicities.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3">
            <a:extLst>
              <a:ext uri="{FF2B5EF4-FFF2-40B4-BE49-F238E27FC236}">
                <a16:creationId xmlns:a16="http://schemas.microsoft.com/office/drawing/2014/main" id="{FC9AD795-F531-2C6D-791F-C4FF3974A316}"/>
              </a:ext>
            </a:extLst>
          </p:cNvPr>
          <p:cNvSpPr>
            <a:spLocks noGrp="1" noChangeArrowheads="1"/>
          </p:cNvSpPr>
          <p:nvPr>
            <p:ph type="body" idx="1"/>
          </p:nvPr>
        </p:nvSpPr>
        <p:spPr>
          <a:xfrm>
            <a:off x="2743200" y="1600200"/>
            <a:ext cx="5943600" cy="4267200"/>
          </a:xfrm>
        </p:spPr>
        <p:txBody>
          <a:bodyPr/>
          <a:lstStyle/>
          <a:p>
            <a:pPr eaLnBrk="1" hangingPunct="1">
              <a:lnSpc>
                <a:spcPct val="90000"/>
              </a:lnSpc>
              <a:buFontTx/>
              <a:buBlip>
                <a:blip r:embed="rId3"/>
              </a:buBlip>
            </a:pPr>
            <a:r>
              <a:rPr lang="en-US" altLang="en-US" sz="2400"/>
              <a:t>To understand why physicians need to know about complementary and alternative healthcare practices.</a:t>
            </a:r>
          </a:p>
          <a:p>
            <a:pPr eaLnBrk="1" hangingPunct="1">
              <a:lnSpc>
                <a:spcPct val="90000"/>
              </a:lnSpc>
            </a:pPr>
            <a:endParaRPr lang="en-US" altLang="en-US" sz="2400"/>
          </a:p>
          <a:p>
            <a:pPr eaLnBrk="1" hangingPunct="1">
              <a:lnSpc>
                <a:spcPct val="90000"/>
              </a:lnSpc>
              <a:buFontTx/>
              <a:buBlip>
                <a:blip r:embed="rId3"/>
              </a:buBlip>
            </a:pPr>
            <a:r>
              <a:rPr lang="en-US" altLang="en-US" sz="2400"/>
              <a:t>To learn the five major domains of complementary and alternative medicine.</a:t>
            </a:r>
          </a:p>
          <a:p>
            <a:pPr eaLnBrk="1" hangingPunct="1">
              <a:lnSpc>
                <a:spcPct val="90000"/>
              </a:lnSpc>
            </a:pPr>
            <a:endParaRPr lang="en-US" altLang="en-US" sz="2400"/>
          </a:p>
          <a:p>
            <a:pPr eaLnBrk="1" hangingPunct="1">
              <a:lnSpc>
                <a:spcPct val="90000"/>
              </a:lnSpc>
              <a:buFontTx/>
              <a:buBlip>
                <a:blip r:embed="rId3"/>
              </a:buBlip>
            </a:pPr>
            <a:r>
              <a:rPr lang="en-US" altLang="en-US" sz="2400"/>
              <a:t>To learn the five positive criteria for evaluating claims of therapeutic efficacy.</a:t>
            </a:r>
          </a:p>
        </p:txBody>
      </p:sp>
      <p:sp>
        <p:nvSpPr>
          <p:cNvPr id="31778" name="Rectangle 34">
            <a:extLst>
              <a:ext uri="{FF2B5EF4-FFF2-40B4-BE49-F238E27FC236}">
                <a16:creationId xmlns:a16="http://schemas.microsoft.com/office/drawing/2014/main" id="{F19F7F29-6802-2D4A-0D50-B1295DFF32BF}"/>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Text Box 5">
            <a:extLst>
              <a:ext uri="{FF2B5EF4-FFF2-40B4-BE49-F238E27FC236}">
                <a16:creationId xmlns:a16="http://schemas.microsoft.com/office/drawing/2014/main" id="{7D1F995B-EC18-31CA-E84D-C6CC39D3E384}"/>
              </a:ext>
            </a:extLst>
          </p:cNvPr>
          <p:cNvSpPr txBox="1">
            <a:spLocks noChangeArrowheads="1"/>
          </p:cNvSpPr>
          <p:nvPr/>
        </p:nvSpPr>
        <p:spPr bwMode="auto">
          <a:xfrm>
            <a:off x="2743200" y="1295400"/>
            <a:ext cx="6096000" cy="467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In determining where a patient’s imbalance lies, a TCM practitioner will use two major diagnostic tools:</a:t>
            </a:r>
          </a:p>
          <a:p>
            <a:pPr>
              <a:lnSpc>
                <a:spcPct val="20000"/>
              </a:lnSpc>
              <a:spcBef>
                <a:spcPct val="50000"/>
              </a:spcBef>
              <a:buFontTx/>
              <a:buNone/>
            </a:pPr>
            <a:endParaRPr lang="en-US" altLang="en-US" sz="2000"/>
          </a:p>
          <a:p>
            <a:pPr lvl="2">
              <a:spcBef>
                <a:spcPct val="50000"/>
              </a:spcBef>
              <a:buFontTx/>
              <a:buNone/>
            </a:pPr>
            <a:r>
              <a:rPr lang="en-US" altLang="en-US" sz="1800">
                <a:solidFill>
                  <a:schemeClr val="tx2"/>
                </a:solidFill>
              </a:rPr>
              <a:t>A complete history</a:t>
            </a:r>
            <a:r>
              <a:rPr lang="en-US" altLang="en-US" sz="1800"/>
              <a:t> is taken in which the patient is  asked questions about his or her general health, lifestyle, diet, exercise, emotional state, and work and family environments.</a:t>
            </a:r>
          </a:p>
          <a:p>
            <a:pPr lvl="2">
              <a:lnSpc>
                <a:spcPct val="20000"/>
              </a:lnSpc>
              <a:spcBef>
                <a:spcPct val="50000"/>
              </a:spcBef>
              <a:buFontTx/>
              <a:buNone/>
            </a:pPr>
            <a:endParaRPr lang="en-US" altLang="en-US" sz="1800"/>
          </a:p>
          <a:p>
            <a:pPr lvl="2">
              <a:spcBef>
                <a:spcPct val="50000"/>
              </a:spcBef>
              <a:buFontTx/>
              <a:buNone/>
            </a:pPr>
            <a:r>
              <a:rPr lang="en-US" altLang="en-US" sz="1800">
                <a:solidFill>
                  <a:schemeClr val="tx2"/>
                </a:solidFill>
              </a:rPr>
              <a:t>A physical exam</a:t>
            </a:r>
            <a:r>
              <a:rPr lang="en-US" altLang="en-US" sz="1800"/>
              <a:t> will be conducted in which particular attention is paid to a patient’s </a:t>
            </a:r>
            <a:r>
              <a:rPr lang="en-US" altLang="en-US" sz="1800">
                <a:solidFill>
                  <a:schemeClr val="tx2"/>
                </a:solidFill>
              </a:rPr>
              <a:t>pulse</a:t>
            </a:r>
            <a:r>
              <a:rPr lang="en-US" altLang="en-US" sz="1800"/>
              <a:t> and </a:t>
            </a:r>
            <a:r>
              <a:rPr lang="en-US" altLang="en-US" sz="1800">
                <a:solidFill>
                  <a:schemeClr val="tx2"/>
                </a:solidFill>
              </a:rPr>
              <a:t>tongue</a:t>
            </a:r>
            <a:r>
              <a:rPr lang="en-US" altLang="en-US" sz="1800"/>
              <a:t>.  TCM practitioners recognize nearly 30 different pulse qualities, which they believe reflect the flow of qi through different organ systems.  The appearance of the tongue is likewise thought to provide important clues to the source of imbalance.    </a:t>
            </a:r>
          </a:p>
        </p:txBody>
      </p:sp>
      <p:sp>
        <p:nvSpPr>
          <p:cNvPr id="177175" name="Text Box 23">
            <a:extLst>
              <a:ext uri="{FF2B5EF4-FFF2-40B4-BE49-F238E27FC236}">
                <a16:creationId xmlns:a16="http://schemas.microsoft.com/office/drawing/2014/main" id="{A3025DBE-241C-5F0D-B96D-63A8778825A2}"/>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TCM</a:t>
            </a:r>
          </a:p>
        </p:txBody>
      </p:sp>
      <p:sp>
        <p:nvSpPr>
          <p:cNvPr id="177176" name="Rectangle 24">
            <a:extLst>
              <a:ext uri="{FF2B5EF4-FFF2-40B4-BE49-F238E27FC236}">
                <a16:creationId xmlns:a16="http://schemas.microsoft.com/office/drawing/2014/main" id="{62A5863B-3808-B965-F0BC-C4F19CA05BFF}"/>
              </a:ext>
            </a:extLst>
          </p:cNvPr>
          <p:cNvSpPr>
            <a:spLocks noChangeArrowheads="1"/>
          </p:cNvSpPr>
          <p:nvPr/>
        </p:nvSpPr>
        <p:spPr bwMode="auto">
          <a:xfrm>
            <a:off x="2438400" y="3048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How Does a TCM Healer Diagnose?</a:t>
            </a:r>
          </a:p>
        </p:txBody>
      </p:sp>
      <p:pic>
        <p:nvPicPr>
          <p:cNvPr id="196612" name="Picture 33">
            <a:extLst>
              <a:ext uri="{FF2B5EF4-FFF2-40B4-BE49-F238E27FC236}">
                <a16:creationId xmlns:a16="http://schemas.microsoft.com/office/drawing/2014/main" id="{A652D7C9-01BD-4E91-7484-FECD36C924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4038600"/>
            <a:ext cx="762000"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6613" name="Picture 34">
            <a:extLst>
              <a:ext uri="{FF2B5EF4-FFF2-40B4-BE49-F238E27FC236}">
                <a16:creationId xmlns:a16="http://schemas.microsoft.com/office/drawing/2014/main" id="{820EF9FC-A11A-0832-E3C9-3C9AD2E032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4953000"/>
            <a:ext cx="787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6614" name="Picture 35">
            <a:extLst>
              <a:ext uri="{FF2B5EF4-FFF2-40B4-BE49-F238E27FC236}">
                <a16:creationId xmlns:a16="http://schemas.microsoft.com/office/drawing/2014/main" id="{E0206C0D-EAEF-A937-BF86-E05E4CAF97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438400"/>
            <a:ext cx="777875"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4" name="Rectangle 4">
            <a:extLst>
              <a:ext uri="{FF2B5EF4-FFF2-40B4-BE49-F238E27FC236}">
                <a16:creationId xmlns:a16="http://schemas.microsoft.com/office/drawing/2014/main" id="{0BC63D54-6727-5D9A-915A-15DE0F421699}"/>
              </a:ext>
            </a:extLst>
          </p:cNvPr>
          <p:cNvSpPr>
            <a:spLocks noChangeArrowheads="1"/>
          </p:cNvSpPr>
          <p:nvPr/>
        </p:nvSpPr>
        <p:spPr bwMode="auto">
          <a:xfrm>
            <a:off x="2438400" y="0"/>
            <a:ext cx="6705600" cy="1143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400" b="1">
                <a:solidFill>
                  <a:schemeClr val="accent2"/>
                </a:solidFill>
                <a:effectLst>
                  <a:outerShdw blurRad="38100" dist="38100" dir="2700000" algn="tl">
                    <a:srgbClr val="C0C0C0"/>
                  </a:outerShdw>
                </a:effectLst>
              </a:rPr>
              <a:t>When and for What is an Herbal Medicine Appropriate</a:t>
            </a:r>
          </a:p>
        </p:txBody>
      </p:sp>
      <p:sp>
        <p:nvSpPr>
          <p:cNvPr id="473090" name="Text Box 5">
            <a:extLst>
              <a:ext uri="{FF2B5EF4-FFF2-40B4-BE49-F238E27FC236}">
                <a16:creationId xmlns:a16="http://schemas.microsoft.com/office/drawing/2014/main" id="{543CBB9C-AE72-5218-E95E-3E89E602E93F}"/>
              </a:ext>
            </a:extLst>
          </p:cNvPr>
          <p:cNvSpPr txBox="1">
            <a:spLocks noChangeArrowheads="1"/>
          </p:cNvSpPr>
          <p:nvPr/>
        </p:nvSpPr>
        <p:spPr bwMode="auto">
          <a:xfrm>
            <a:off x="2743200" y="1295400"/>
            <a:ext cx="6400800"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400"/>
              <a:t>Certain mild conditions and ailments lend themselves to self-medication (simple diarrhea, a headache).  Others do not (cancer, cardiac conditions etc).  When is it appropriate to seek relief from a natural medicine?  After all, there are thousands of over the counter drugs available, some of which at one time or another were prescription drugs only. </a:t>
            </a:r>
          </a:p>
          <a:p>
            <a:pPr eaLnBrk="1" hangingPunct="1">
              <a:buFontTx/>
              <a:buNone/>
            </a:pPr>
            <a:r>
              <a:rPr lang="en-US" altLang="en-US" sz="1400"/>
              <a:t>There is no particularly good reason to advise the patient not to use an herbal preparation as long as it is understood that the intended preparation : </a:t>
            </a:r>
          </a:p>
          <a:p>
            <a:pPr lvl="1" eaLnBrk="1" hangingPunct="1">
              <a:buFontTx/>
              <a:buBlip>
                <a:blip r:embed="rId2"/>
              </a:buBlip>
            </a:pPr>
            <a:r>
              <a:rPr lang="en-US" altLang="en-US" sz="1400"/>
              <a:t> is appropriate for the indication</a:t>
            </a:r>
          </a:p>
          <a:p>
            <a:pPr lvl="1" eaLnBrk="1" hangingPunct="1">
              <a:buFontTx/>
              <a:buBlip>
                <a:blip r:embed="rId2"/>
              </a:buBlip>
            </a:pPr>
            <a:r>
              <a:rPr lang="en-US" altLang="en-US" sz="1400"/>
              <a:t> is classified "safe" by reputable reference works</a:t>
            </a:r>
          </a:p>
          <a:p>
            <a:pPr lvl="1" eaLnBrk="1" hangingPunct="1">
              <a:buFontTx/>
              <a:buBlip>
                <a:blip r:embed="rId2"/>
              </a:buBlip>
            </a:pPr>
            <a:r>
              <a:rPr lang="en-US" altLang="en-US" sz="1400"/>
              <a:t> is taken in recommended doses and time intervals</a:t>
            </a:r>
          </a:p>
          <a:p>
            <a:pPr lvl="1" eaLnBrk="1" hangingPunct="1">
              <a:buFontTx/>
              <a:buBlip>
                <a:blip r:embed="rId2"/>
              </a:buBlip>
            </a:pPr>
            <a:r>
              <a:rPr lang="en-US" altLang="en-US" sz="1400"/>
              <a:t> is from a reputable manufacturer</a:t>
            </a:r>
          </a:p>
          <a:p>
            <a:pPr lvl="1" eaLnBrk="1" hangingPunct="1">
              <a:buFontTx/>
              <a:buBlip>
                <a:blip r:embed="rId2"/>
              </a:buBlip>
            </a:pPr>
            <a:r>
              <a:rPr lang="en-US" altLang="en-US" sz="1400"/>
              <a:t> is  "standardized" with respect to amounts of active ingredients</a:t>
            </a:r>
          </a:p>
          <a:p>
            <a:pPr lvl="1" eaLnBrk="1" hangingPunct="1">
              <a:buFontTx/>
              <a:buBlip>
                <a:blip r:embed="rId2"/>
              </a:buBlip>
            </a:pPr>
            <a:r>
              <a:rPr lang="en-US" altLang="en-US" sz="1400"/>
              <a:t> is taken for a limited time and terminated if condition improves</a:t>
            </a:r>
          </a:p>
          <a:p>
            <a:pPr lvl="1" eaLnBrk="1" hangingPunct="1">
              <a:buFontTx/>
              <a:buBlip>
                <a:blip r:embed="rId2"/>
              </a:buBlip>
            </a:pPr>
            <a:r>
              <a:rPr lang="en-US" altLang="en-US" sz="1400"/>
              <a:t> is avoided if side effects, toxicities, allergic reactions develop</a:t>
            </a:r>
          </a:p>
          <a:p>
            <a:pPr lvl="1" eaLnBrk="1" hangingPunct="1">
              <a:buFontTx/>
              <a:buBlip>
                <a:blip r:embed="rId2"/>
              </a:buBlip>
            </a:pPr>
            <a:r>
              <a:rPr lang="en-US" altLang="en-US" sz="1400"/>
              <a:t> is discontinued if not improving condition</a:t>
            </a:r>
          </a:p>
          <a:p>
            <a:pPr lvl="1" eaLnBrk="1" hangingPunct="1">
              <a:buFontTx/>
              <a:buBlip>
                <a:blip r:embed="rId2"/>
              </a:buBlip>
            </a:pPr>
            <a:r>
              <a:rPr lang="en-US" altLang="en-US" sz="1400"/>
              <a:t> does not replace or reduce intake of other needed, conventional drugs</a:t>
            </a:r>
          </a:p>
          <a:p>
            <a:pPr lvl="1" eaLnBrk="1" hangingPunct="1">
              <a:buFontTx/>
              <a:buBlip>
                <a:blip r:embed="rId2"/>
              </a:buBlip>
            </a:pPr>
            <a:r>
              <a:rPr lang="en-US" altLang="en-US" sz="1400"/>
              <a:t> does not interfere with diagnostic procedures</a:t>
            </a:r>
          </a:p>
          <a:p>
            <a:pPr lvl="1" eaLnBrk="1" hangingPunct="1">
              <a:buFontTx/>
              <a:buBlip>
                <a:blip r:embed="rId2"/>
              </a:buBlip>
            </a:pPr>
            <a:r>
              <a:rPr lang="en-US" altLang="en-US" sz="1400"/>
              <a:t> does not conceal symptoms of illness </a:t>
            </a:r>
          </a:p>
          <a:p>
            <a:pPr eaLnBrk="1" hangingPunct="1">
              <a:buFontTx/>
              <a:buNone/>
            </a:pPr>
            <a:r>
              <a:rPr lang="en-US" altLang="en-US" sz="1400"/>
              <a:t>In fact, some would argue that, for example, two glasses of red wine before bed-time are preferable to a short-acting benzodiazepine prescription for insomnia.</a:t>
            </a:r>
          </a:p>
        </p:txBody>
      </p:sp>
    </p:spTree>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788" name="Rectangle 4">
            <a:extLst>
              <a:ext uri="{FF2B5EF4-FFF2-40B4-BE49-F238E27FC236}">
                <a16:creationId xmlns:a16="http://schemas.microsoft.com/office/drawing/2014/main" id="{92426DFE-D466-462A-3674-06EA7531E755}"/>
              </a:ext>
            </a:extLst>
          </p:cNvPr>
          <p:cNvSpPr>
            <a:spLocks noChangeArrowheads="1"/>
          </p:cNvSpPr>
          <p:nvPr/>
        </p:nvSpPr>
        <p:spPr bwMode="auto">
          <a:xfrm>
            <a:off x="2438400" y="0"/>
            <a:ext cx="6705600" cy="1143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400" b="1">
                <a:solidFill>
                  <a:schemeClr val="accent2"/>
                </a:solidFill>
                <a:effectLst>
                  <a:outerShdw blurRad="38100" dist="38100" dir="2700000" algn="tl">
                    <a:srgbClr val="C0C0C0"/>
                  </a:outerShdw>
                </a:effectLst>
              </a:rPr>
              <a:t>Pregnancy, Lactation,</a:t>
            </a:r>
            <a:br>
              <a:rPr lang="en-US" altLang="en-US" sz="3400" b="1">
                <a:solidFill>
                  <a:schemeClr val="accent2"/>
                </a:solidFill>
                <a:effectLst>
                  <a:outerShdw blurRad="38100" dist="38100" dir="2700000" algn="tl">
                    <a:srgbClr val="C0C0C0"/>
                  </a:outerShdw>
                </a:effectLst>
              </a:rPr>
            </a:br>
            <a:r>
              <a:rPr lang="en-US" altLang="en-US" sz="3400" b="1">
                <a:solidFill>
                  <a:schemeClr val="accent2"/>
                </a:solidFill>
                <a:effectLst>
                  <a:outerShdw blurRad="38100" dist="38100" dir="2700000" algn="tl">
                    <a:srgbClr val="C0C0C0"/>
                  </a:outerShdw>
                </a:effectLst>
              </a:rPr>
              <a:t>Young &amp; Old Age, Pre-Surgery</a:t>
            </a:r>
          </a:p>
        </p:txBody>
      </p:sp>
      <p:sp>
        <p:nvSpPr>
          <p:cNvPr id="474114" name="Text Box 5">
            <a:extLst>
              <a:ext uri="{FF2B5EF4-FFF2-40B4-BE49-F238E27FC236}">
                <a16:creationId xmlns:a16="http://schemas.microsoft.com/office/drawing/2014/main" id="{ADFE1AD1-38D4-741D-F898-0EEF05013A4B}"/>
              </a:ext>
            </a:extLst>
          </p:cNvPr>
          <p:cNvSpPr txBox="1">
            <a:spLocks noChangeArrowheads="1"/>
          </p:cNvSpPr>
          <p:nvPr/>
        </p:nvSpPr>
        <p:spPr bwMode="auto">
          <a:xfrm>
            <a:off x="2743200" y="1295400"/>
            <a:ext cx="6096000" cy="500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700"/>
              <a:t>As with any other drug, herbal medicines, nutritional supplements, severe dietary modifications, are best avoided in pregnant or breast-feeding mothers, those at both ends of the age spectrum, and patients that are subject to surgical procedures in the foreseeable future. </a:t>
            </a:r>
          </a:p>
          <a:p>
            <a:pPr eaLnBrk="1" hangingPunct="1">
              <a:spcBef>
                <a:spcPct val="0"/>
              </a:spcBef>
              <a:buFontTx/>
              <a:buNone/>
            </a:pPr>
            <a:endParaRPr lang="en-US" altLang="en-US" sz="1700"/>
          </a:p>
          <a:p>
            <a:pPr eaLnBrk="1" hangingPunct="1">
              <a:spcBef>
                <a:spcPct val="0"/>
              </a:spcBef>
              <a:buFontTx/>
              <a:buNone/>
            </a:pPr>
            <a:r>
              <a:rPr lang="en-US" altLang="en-US" sz="1700"/>
              <a:t>As of this writing, there is a huge gap in the scientific literature in regard to the safety of CAM therapies, including herbal preparations.  While one is not too concerned about the effects of "distance healing" in the above categories of patients, herbal medicines can present a real threat to these patients.  It is imperative that the pre-operative evaluation specifically elicits and documents a history of herbal use.  This may mean that the patient brings in </a:t>
            </a:r>
            <a:r>
              <a:rPr lang="en-US" altLang="en-US" sz="1700" u="sng"/>
              <a:t>all</a:t>
            </a:r>
            <a:r>
              <a:rPr lang="en-US" altLang="en-US" sz="1700"/>
              <a:t> medications, supplements etc.  Although no official standards or guidelines exist, it is generally recommended that all herbal use is to be discontinued for at least 2 to 3 weeks before surgery.  In addition, physicians need to be familiar with the peri-operative effects of commonly used herbal medicines.</a:t>
            </a:r>
          </a:p>
        </p:txBody>
      </p:sp>
    </p:spTree>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9812" name="Text Box 4">
            <a:extLst>
              <a:ext uri="{FF2B5EF4-FFF2-40B4-BE49-F238E27FC236}">
                <a16:creationId xmlns:a16="http://schemas.microsoft.com/office/drawing/2014/main" id="{C8B5F6D5-7900-D58C-9B0C-334BA752C6B2}"/>
              </a:ext>
            </a:extLst>
          </p:cNvPr>
          <p:cNvSpPr txBox="1">
            <a:spLocks noChangeArrowheads="1"/>
          </p:cNvSpPr>
          <p:nvPr/>
        </p:nvSpPr>
        <p:spPr bwMode="auto">
          <a:xfrm>
            <a:off x="6731000" y="0"/>
            <a:ext cx="2413000" cy="274638"/>
          </a:xfrm>
          <a:prstGeom prst="rect">
            <a:avLst/>
          </a:prstGeom>
          <a:noFill/>
          <a:ln>
            <a:noFill/>
          </a:ln>
          <a:effectLst/>
        </p:spPr>
        <p:txBody>
          <a:bodyPr>
            <a:spAutoFit/>
          </a:bodyPr>
          <a:lstStyle/>
          <a:p>
            <a:pPr algn="r" eaLnBrk="1" hangingPunct="1">
              <a:defRPr/>
            </a:pPr>
            <a:r>
              <a:rPr lang="en-US" altLang="en-US" sz="1200" b="1">
                <a:solidFill>
                  <a:srgbClr val="009999"/>
                </a:solidFill>
                <a:effectLst>
                  <a:outerShdw blurRad="38100" dist="38100" dir="2700000" algn="tl">
                    <a:srgbClr val="C0C0C0"/>
                  </a:outerShdw>
                </a:effectLst>
                <a:latin typeface="Arial" panose="020B0604020202020204" pitchFamily="34" charset="0"/>
              </a:rPr>
              <a:t>Pregnancy , Lactation . . .</a:t>
            </a:r>
            <a:endParaRPr lang="en-US" altLang="en-US" sz="1200" b="1">
              <a:solidFill>
                <a:srgbClr val="333399"/>
              </a:solidFill>
              <a:effectLst>
                <a:outerShdw blurRad="38100" dist="38100" dir="2700000" algn="tl">
                  <a:srgbClr val="C0C0C0"/>
                </a:outerShdw>
              </a:effectLst>
              <a:latin typeface="Arial" panose="020B0604020202020204" pitchFamily="34" charset="0"/>
            </a:endParaRPr>
          </a:p>
        </p:txBody>
      </p:sp>
      <p:sp>
        <p:nvSpPr>
          <p:cNvPr id="475138" name="Text Box 5">
            <a:extLst>
              <a:ext uri="{FF2B5EF4-FFF2-40B4-BE49-F238E27FC236}">
                <a16:creationId xmlns:a16="http://schemas.microsoft.com/office/drawing/2014/main" id="{6D154763-F9C6-7619-13DB-69816456E401}"/>
              </a:ext>
            </a:extLst>
          </p:cNvPr>
          <p:cNvSpPr txBox="1">
            <a:spLocks noChangeArrowheads="1"/>
          </p:cNvSpPr>
          <p:nvPr/>
        </p:nvSpPr>
        <p:spPr bwMode="auto">
          <a:xfrm>
            <a:off x="2743200" y="838200"/>
            <a:ext cx="6096000" cy="529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900"/>
              <a:t>Drug use in perinatal and pediatric situations presents special challenges in the risk to benefit assessment.  While the more complex pharmacokinetic parameters during pregnancy are beginning to be understood, the pharmacodynamic aspects are still incomplete.  This, together with the teratogenic potential of botanical concoctions, dictates severe cautionary measures.  It is difficult to think of any situation, let alone find sufficiently credible evidence in the scientific literature, where herbal medications or CAM procedures prove safer or more efficacious than conventional therapies.</a:t>
            </a:r>
          </a:p>
          <a:p>
            <a:pPr eaLnBrk="1" hangingPunct="1">
              <a:spcBef>
                <a:spcPct val="0"/>
              </a:spcBef>
              <a:buFontTx/>
              <a:buNone/>
            </a:pPr>
            <a:endParaRPr lang="en-US" altLang="en-US" sz="1900"/>
          </a:p>
          <a:p>
            <a:pPr eaLnBrk="1" hangingPunct="1">
              <a:spcBef>
                <a:spcPct val="0"/>
              </a:spcBef>
              <a:buFontTx/>
              <a:buNone/>
            </a:pPr>
            <a:r>
              <a:rPr lang="en-US" altLang="en-US" sz="1900"/>
              <a:t>Similar words of caution apply to herbal use in the elderly, which often are beguiled consumers of alternative and natural medicines.  Pharmacokinetic mechanisms, especially hepatic and renal elimination mechanisms, are compromised in this population and therefore put at risk for elevated drug tissue levels.</a:t>
            </a:r>
          </a:p>
        </p:txBody>
      </p:sp>
    </p:spTree>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60" name="Rectangle 4">
            <a:extLst>
              <a:ext uri="{FF2B5EF4-FFF2-40B4-BE49-F238E27FC236}">
                <a16:creationId xmlns:a16="http://schemas.microsoft.com/office/drawing/2014/main" id="{42B07A89-DD36-C92E-298E-47B68C44876F}"/>
              </a:ext>
            </a:extLst>
          </p:cNvPr>
          <p:cNvSpPr>
            <a:spLocks noChangeArrowheads="1"/>
          </p:cNvSpPr>
          <p:nvPr/>
        </p:nvSpPr>
        <p:spPr bwMode="auto">
          <a:xfrm>
            <a:off x="2438400" y="0"/>
            <a:ext cx="6705600" cy="1143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800" b="1">
                <a:solidFill>
                  <a:schemeClr val="accent2"/>
                </a:solidFill>
                <a:effectLst>
                  <a:outerShdw blurRad="38100" dist="38100" dir="2700000" algn="tl">
                    <a:srgbClr val="C0C0C0"/>
                  </a:outerShdw>
                </a:effectLst>
              </a:rPr>
              <a:t>Adverse Reaction Reporting</a:t>
            </a:r>
          </a:p>
        </p:txBody>
      </p:sp>
      <p:sp>
        <p:nvSpPr>
          <p:cNvPr id="476162" name="Text Box 5">
            <a:extLst>
              <a:ext uri="{FF2B5EF4-FFF2-40B4-BE49-F238E27FC236}">
                <a16:creationId xmlns:a16="http://schemas.microsoft.com/office/drawing/2014/main" id="{CD18A391-2A9F-C54A-DEC6-A4E9DF7B5C56}"/>
              </a:ext>
            </a:extLst>
          </p:cNvPr>
          <p:cNvSpPr txBox="1">
            <a:spLocks noChangeArrowheads="1"/>
          </p:cNvSpPr>
          <p:nvPr/>
        </p:nvSpPr>
        <p:spPr bwMode="auto">
          <a:xfrm>
            <a:off x="2743200" y="1295400"/>
            <a:ext cx="6172200" cy="366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1800"/>
              <a:t>For conventional drugs and medical devises governed by the FDA, mechanisms exist to report adverse drug events (The FDA Safety Information and Adverse Event Reporting System).  No equivalent official mechanism exists for reporting herbal medicines and other less regulated nutritional supplements.</a:t>
            </a:r>
          </a:p>
          <a:p>
            <a:pPr eaLnBrk="1" hangingPunct="1">
              <a:spcBef>
                <a:spcPct val="0"/>
              </a:spcBef>
              <a:buFontTx/>
              <a:buNone/>
            </a:pPr>
            <a:endParaRPr lang="en-US" altLang="en-US" sz="1800"/>
          </a:p>
          <a:p>
            <a:pPr eaLnBrk="1" hangingPunct="1">
              <a:spcBef>
                <a:spcPct val="0"/>
              </a:spcBef>
              <a:buFontTx/>
              <a:buNone/>
            </a:pPr>
            <a:r>
              <a:rPr lang="en-US" altLang="en-US" sz="1800"/>
              <a:t>However, for instance, the editors of "Natural Medicines Comprehensive Database" encourage feedback and comments on their monographs.  Quackwatch, a skeptical "watchdog" style internet site, is also encouraging feed- back on all types of suspected health care frauds  (see following links).</a:t>
            </a:r>
          </a:p>
        </p:txBody>
      </p:sp>
      <p:pic>
        <p:nvPicPr>
          <p:cNvPr id="476163" name="Picture 6">
            <a:hlinkClick r:id="rId2"/>
            <a:extLst>
              <a:ext uri="{FF2B5EF4-FFF2-40B4-BE49-F238E27FC236}">
                <a16:creationId xmlns:a16="http://schemas.microsoft.com/office/drawing/2014/main" id="{7CBD72A4-F318-4E98-38A7-819AFF1B69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4876800"/>
            <a:ext cx="1285875"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6164" name="Rectangle 10">
            <a:hlinkClick r:id="rId2"/>
            <a:extLst>
              <a:ext uri="{FF2B5EF4-FFF2-40B4-BE49-F238E27FC236}">
                <a16:creationId xmlns:a16="http://schemas.microsoft.com/office/drawing/2014/main" id="{FFC2A5D8-136E-9A5E-7D35-E00368E46298}"/>
              </a:ext>
            </a:extLst>
          </p:cNvPr>
          <p:cNvSpPr>
            <a:spLocks noChangeArrowheads="1"/>
          </p:cNvSpPr>
          <p:nvPr/>
        </p:nvSpPr>
        <p:spPr bwMode="auto">
          <a:xfrm>
            <a:off x="2971800" y="5486400"/>
            <a:ext cx="2819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b="1">
                <a:solidFill>
                  <a:srgbClr val="CC0000"/>
                </a:solidFill>
              </a:rPr>
              <a:t>Quackwatch</a:t>
            </a:r>
            <a:r>
              <a:rPr lang="en-US" altLang="en-US" sz="1800" baseline="75000">
                <a:solidFill>
                  <a:srgbClr val="CC0000"/>
                </a:solidFill>
              </a:rPr>
              <a:t>SM</a:t>
            </a:r>
            <a:endParaRPr lang="en-US" altLang="en-US" baseline="30000">
              <a:solidFill>
                <a:srgbClr val="CC0000"/>
              </a:solidFill>
            </a:endParaRPr>
          </a:p>
        </p:txBody>
      </p:sp>
      <p:pic>
        <p:nvPicPr>
          <p:cNvPr id="476165" name="Picture 12" descr="medwatch logo">
            <a:hlinkClick r:id="rId4"/>
            <a:extLst>
              <a:ext uri="{FF2B5EF4-FFF2-40B4-BE49-F238E27FC236}">
                <a16:creationId xmlns:a16="http://schemas.microsoft.com/office/drawing/2014/main" id="{4CAFCD05-2E7A-9EFF-2A42-3308A7DA4E2F}"/>
              </a:ext>
            </a:extLst>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4876800"/>
            <a:ext cx="24384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6166" name="Picture 13" descr="The FDA Safety Information and Adverse Event Reporting Program">
            <a:hlinkClick r:id="rId4"/>
            <a:extLst>
              <a:ext uri="{FF2B5EF4-FFF2-40B4-BE49-F238E27FC236}">
                <a16:creationId xmlns:a16="http://schemas.microsoft.com/office/drawing/2014/main" id="{79AFBAD6-C9AD-B851-0BFC-9897EB24435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5791200"/>
            <a:ext cx="23050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11" name="Rectangle 7">
            <a:extLst>
              <a:ext uri="{FF2B5EF4-FFF2-40B4-BE49-F238E27FC236}">
                <a16:creationId xmlns:a16="http://schemas.microsoft.com/office/drawing/2014/main" id="{44032B57-1242-9104-F8ED-871E44701EBF}"/>
              </a:ext>
            </a:extLst>
          </p:cNvPr>
          <p:cNvSpPr>
            <a:spLocks noChangeArrowheads="1"/>
          </p:cNvSpPr>
          <p:nvPr/>
        </p:nvSpPr>
        <p:spPr bwMode="auto">
          <a:xfrm>
            <a:off x="381000" y="228600"/>
            <a:ext cx="8458200" cy="785813"/>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Summary</a:t>
            </a:r>
          </a:p>
        </p:txBody>
      </p:sp>
      <p:sp>
        <p:nvSpPr>
          <p:cNvPr id="477186" name="Rectangle 9">
            <a:extLst>
              <a:ext uri="{FF2B5EF4-FFF2-40B4-BE49-F238E27FC236}">
                <a16:creationId xmlns:a16="http://schemas.microsoft.com/office/drawing/2014/main" id="{AACC2363-DB25-A9A6-CDCF-1B638C393122}"/>
              </a:ext>
            </a:extLst>
          </p:cNvPr>
          <p:cNvSpPr>
            <a:spLocks noGrp="1" noChangeArrowheads="1"/>
          </p:cNvSpPr>
          <p:nvPr>
            <p:ph type="body" idx="1"/>
          </p:nvPr>
        </p:nvSpPr>
        <p:spPr>
          <a:xfrm>
            <a:off x="304800" y="1295400"/>
            <a:ext cx="8839200" cy="4953000"/>
          </a:xfrm>
        </p:spPr>
        <p:txBody>
          <a:bodyPr/>
          <a:lstStyle/>
          <a:p>
            <a:pPr eaLnBrk="1" hangingPunct="1">
              <a:buFontTx/>
              <a:buBlip>
                <a:blip r:embed="rId2"/>
              </a:buBlip>
            </a:pPr>
            <a:r>
              <a:rPr lang="en-US" altLang="en-US" sz="1800"/>
              <a:t>This lesson emphasizes the importance of good and </a:t>
            </a:r>
            <a:r>
              <a:rPr lang="en-US" altLang="en-US" sz="1800" u="sng"/>
              <a:t>accurate patient-physician communications</a:t>
            </a:r>
            <a:r>
              <a:rPr lang="en-US" altLang="en-US" sz="1800"/>
              <a:t>.  It is essential for a successful therapeutic outcome that physicians know what the patient is self-medicating with and how this may affect the disease or treatment outcomes.  Part of this communication is that the physician understands why the patient is self-medicating.</a:t>
            </a:r>
          </a:p>
          <a:p>
            <a:pPr eaLnBrk="1" hangingPunct="1">
              <a:lnSpc>
                <a:spcPct val="50000"/>
              </a:lnSpc>
              <a:buFontTx/>
              <a:buBlip>
                <a:blip r:embed="rId2"/>
              </a:buBlip>
            </a:pPr>
            <a:endParaRPr lang="en-US" altLang="en-US" sz="1800"/>
          </a:p>
          <a:p>
            <a:pPr eaLnBrk="1" hangingPunct="1">
              <a:buFontTx/>
              <a:buBlip>
                <a:blip r:embed="rId2"/>
              </a:buBlip>
            </a:pPr>
            <a:r>
              <a:rPr lang="en-US" altLang="en-US" sz="1800"/>
              <a:t>Herbs and botanicals </a:t>
            </a:r>
            <a:r>
              <a:rPr lang="en-US" altLang="en-US" sz="1800" u="sng"/>
              <a:t>are</a:t>
            </a:r>
            <a:r>
              <a:rPr lang="en-US" altLang="en-US" sz="1800"/>
              <a:t> drugs and </a:t>
            </a:r>
            <a:r>
              <a:rPr lang="en-US" altLang="en-US" sz="1800" u="sng"/>
              <a:t>dose</a:t>
            </a:r>
            <a:r>
              <a:rPr lang="en-US" altLang="en-US" sz="1800"/>
              <a:t> is important.</a:t>
            </a:r>
          </a:p>
          <a:p>
            <a:pPr eaLnBrk="1" hangingPunct="1">
              <a:lnSpc>
                <a:spcPct val="50000"/>
              </a:lnSpc>
              <a:buFontTx/>
              <a:buBlip>
                <a:blip r:embed="rId2"/>
              </a:buBlip>
            </a:pPr>
            <a:endParaRPr lang="en-US" altLang="en-US" sz="1800"/>
          </a:p>
          <a:p>
            <a:pPr eaLnBrk="1" hangingPunct="1">
              <a:buFontTx/>
              <a:buBlip>
                <a:blip r:embed="rId2"/>
              </a:buBlip>
            </a:pPr>
            <a:r>
              <a:rPr lang="en-US" altLang="en-US" sz="1800"/>
              <a:t>There is a time and a place for the safe use of herbs.  Even if there is no rational basis for their use in certain conditions, as long as no harm is inflicted, a beneficial placebo effect may be helpful for the patient.</a:t>
            </a:r>
          </a:p>
          <a:p>
            <a:pPr eaLnBrk="1" hangingPunct="1">
              <a:lnSpc>
                <a:spcPct val="50000"/>
              </a:lnSpc>
              <a:buFontTx/>
              <a:buBlip>
                <a:blip r:embed="rId2"/>
              </a:buBlip>
            </a:pPr>
            <a:endParaRPr lang="en-US" altLang="en-US" sz="1800"/>
          </a:p>
          <a:p>
            <a:pPr eaLnBrk="1" hangingPunct="1">
              <a:buFontTx/>
              <a:buBlip>
                <a:blip r:embed="rId2"/>
              </a:buBlip>
            </a:pPr>
            <a:r>
              <a:rPr lang="en-US" altLang="en-US" sz="1800"/>
              <a:t>Special precautions are indicated when advising about the use of herbs and botanicals in perinatal situations, lactating mothers, pediatric and geriatric use, and particularly for patients in perioperative care.</a:t>
            </a:r>
          </a:p>
          <a:p>
            <a:pPr eaLnBrk="1" hangingPunct="1">
              <a:lnSpc>
                <a:spcPct val="50000"/>
              </a:lnSpc>
              <a:buFontTx/>
              <a:buBlip>
                <a:blip r:embed="rId2"/>
              </a:buBlip>
            </a:pPr>
            <a:endParaRPr lang="en-US" altLang="en-US" sz="1800"/>
          </a:p>
          <a:p>
            <a:pPr eaLnBrk="1" hangingPunct="1">
              <a:buFontTx/>
              <a:buBlip>
                <a:blip r:embed="rId2"/>
              </a:buBlip>
            </a:pPr>
            <a:r>
              <a:rPr lang="en-US" altLang="en-US" sz="1800"/>
              <a:t>Adverse reaction reporting is encouraged via currently available, although inadequate mechanisms.</a:t>
            </a:r>
          </a:p>
        </p:txBody>
      </p:sp>
      <p:grpSp>
        <p:nvGrpSpPr>
          <p:cNvPr id="477187" name="Group 21">
            <a:extLst>
              <a:ext uri="{FF2B5EF4-FFF2-40B4-BE49-F238E27FC236}">
                <a16:creationId xmlns:a16="http://schemas.microsoft.com/office/drawing/2014/main" id="{03D8BB3B-48A7-69D8-2350-2AE704F93ED2}"/>
              </a:ext>
            </a:extLst>
          </p:cNvPr>
          <p:cNvGrpSpPr>
            <a:grpSpLocks/>
          </p:cNvGrpSpPr>
          <p:nvPr/>
        </p:nvGrpSpPr>
        <p:grpSpPr bwMode="auto">
          <a:xfrm>
            <a:off x="381000" y="6400800"/>
            <a:ext cx="1066800" cy="304800"/>
            <a:chOff x="240" y="4032"/>
            <a:chExt cx="672" cy="192"/>
          </a:xfrm>
        </p:grpSpPr>
        <p:sp>
          <p:nvSpPr>
            <p:cNvPr id="763926" name="AutoShape 22">
              <a:hlinkClick r:id="rId3" action="ppaction://hlinksldjump" highlightClick="1"/>
              <a:extLst>
                <a:ext uri="{FF2B5EF4-FFF2-40B4-BE49-F238E27FC236}">
                  <a16:creationId xmlns:a16="http://schemas.microsoft.com/office/drawing/2014/main" id="{F6D9DA4E-4332-CE79-9F1A-5CEAB8280045}"/>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477202" name="WordArt 23">
              <a:hlinkClick r:id="rId3" action="ppaction://hlinksldjump"/>
              <a:extLst>
                <a:ext uri="{FF2B5EF4-FFF2-40B4-BE49-F238E27FC236}">
                  <a16:creationId xmlns:a16="http://schemas.microsoft.com/office/drawing/2014/main" id="{262BC746-A0EA-A403-6A80-73F092696A37}"/>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477188" name="Group 24">
            <a:extLst>
              <a:ext uri="{FF2B5EF4-FFF2-40B4-BE49-F238E27FC236}">
                <a16:creationId xmlns:a16="http://schemas.microsoft.com/office/drawing/2014/main" id="{42207D1B-6E28-EDE4-5B32-E668366A038F}"/>
              </a:ext>
            </a:extLst>
          </p:cNvPr>
          <p:cNvGrpSpPr>
            <a:grpSpLocks/>
          </p:cNvGrpSpPr>
          <p:nvPr/>
        </p:nvGrpSpPr>
        <p:grpSpPr bwMode="auto">
          <a:xfrm>
            <a:off x="4191000" y="6477000"/>
            <a:ext cx="1524000" cy="228600"/>
            <a:chOff x="2400" y="4080"/>
            <a:chExt cx="960" cy="144"/>
          </a:xfrm>
        </p:grpSpPr>
        <p:grpSp>
          <p:nvGrpSpPr>
            <p:cNvPr id="477192" name="Group 25">
              <a:extLst>
                <a:ext uri="{FF2B5EF4-FFF2-40B4-BE49-F238E27FC236}">
                  <a16:creationId xmlns:a16="http://schemas.microsoft.com/office/drawing/2014/main" id="{01550557-AA24-F219-2D8D-C16DFB80D462}"/>
                </a:ext>
              </a:extLst>
            </p:cNvPr>
            <p:cNvGrpSpPr>
              <a:grpSpLocks/>
            </p:cNvGrpSpPr>
            <p:nvPr/>
          </p:nvGrpSpPr>
          <p:grpSpPr bwMode="auto">
            <a:xfrm>
              <a:off x="2400" y="4080"/>
              <a:ext cx="240" cy="144"/>
              <a:chOff x="2928" y="2688"/>
              <a:chExt cx="240" cy="144"/>
            </a:xfrm>
          </p:grpSpPr>
          <p:sp>
            <p:nvSpPr>
              <p:cNvPr id="477199" name="AutoShape 26">
                <a:hlinkClick r:id="" action="ppaction://hlinkshowjump?jump=previousslide" highlightClick="1"/>
                <a:extLst>
                  <a:ext uri="{FF2B5EF4-FFF2-40B4-BE49-F238E27FC236}">
                    <a16:creationId xmlns:a16="http://schemas.microsoft.com/office/drawing/2014/main" id="{DCA30D41-B648-BF1C-7DDE-9611B6A4ABCF}"/>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763931" name="AutoShape 27">
                <a:hlinkClick r:id="" action="ppaction://hlinkshowjump?jump=previousslide"/>
                <a:extLst>
                  <a:ext uri="{FF2B5EF4-FFF2-40B4-BE49-F238E27FC236}">
                    <a16:creationId xmlns:a16="http://schemas.microsoft.com/office/drawing/2014/main" id="{EA88B32A-CA9A-8233-D0C7-C3BC2A9FB3B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77193" name="Group 28">
              <a:extLst>
                <a:ext uri="{FF2B5EF4-FFF2-40B4-BE49-F238E27FC236}">
                  <a16:creationId xmlns:a16="http://schemas.microsoft.com/office/drawing/2014/main" id="{BA91852F-9E8F-D911-F8A7-C397B5D5825F}"/>
                </a:ext>
              </a:extLst>
            </p:cNvPr>
            <p:cNvGrpSpPr>
              <a:grpSpLocks/>
            </p:cNvGrpSpPr>
            <p:nvPr/>
          </p:nvGrpSpPr>
          <p:grpSpPr bwMode="auto">
            <a:xfrm>
              <a:off x="3120" y="4080"/>
              <a:ext cx="240" cy="144"/>
              <a:chOff x="3552" y="2688"/>
              <a:chExt cx="240" cy="144"/>
            </a:xfrm>
          </p:grpSpPr>
          <p:sp>
            <p:nvSpPr>
              <p:cNvPr id="477197" name="AutoShape 29">
                <a:hlinkClick r:id="" action="ppaction://hlinkshowjump?jump=nextslide" highlightClick="1"/>
                <a:extLst>
                  <a:ext uri="{FF2B5EF4-FFF2-40B4-BE49-F238E27FC236}">
                    <a16:creationId xmlns:a16="http://schemas.microsoft.com/office/drawing/2014/main" id="{185938C8-9387-EE6B-61C7-9215BA9A323C}"/>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763934" name="AutoShape 30">
                <a:hlinkClick r:id="" action="ppaction://hlinkshowjump?jump=nextslide"/>
                <a:extLst>
                  <a:ext uri="{FF2B5EF4-FFF2-40B4-BE49-F238E27FC236}">
                    <a16:creationId xmlns:a16="http://schemas.microsoft.com/office/drawing/2014/main" id="{71AB36BC-47FF-C204-6CD6-A47160F2D193}"/>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77194" name="Group 31">
              <a:extLst>
                <a:ext uri="{FF2B5EF4-FFF2-40B4-BE49-F238E27FC236}">
                  <a16:creationId xmlns:a16="http://schemas.microsoft.com/office/drawing/2014/main" id="{1A6DDCC1-DB6A-1A27-77B7-1235E69C5B2D}"/>
                </a:ext>
              </a:extLst>
            </p:cNvPr>
            <p:cNvGrpSpPr>
              <a:grpSpLocks/>
            </p:cNvGrpSpPr>
            <p:nvPr/>
          </p:nvGrpSpPr>
          <p:grpSpPr bwMode="auto">
            <a:xfrm>
              <a:off x="2736" y="4080"/>
              <a:ext cx="288" cy="144"/>
              <a:chOff x="2400" y="4032"/>
              <a:chExt cx="240" cy="144"/>
            </a:xfrm>
          </p:grpSpPr>
          <p:sp>
            <p:nvSpPr>
              <p:cNvPr id="763936" name="AutoShape 32">
                <a:hlinkClick r:id="" action="ppaction://hlinkshowjump?jump=lastslideviewed" highlightClick="1"/>
                <a:extLst>
                  <a:ext uri="{FF2B5EF4-FFF2-40B4-BE49-F238E27FC236}">
                    <a16:creationId xmlns:a16="http://schemas.microsoft.com/office/drawing/2014/main" id="{AE054E1E-E4F5-E581-B0B6-0084AFED7F3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763937" name="AutoShape 33">
                <a:hlinkClick r:id="" action="ppaction://hlinkshowjump?jump=lastslideviewed"/>
                <a:extLst>
                  <a:ext uri="{FF2B5EF4-FFF2-40B4-BE49-F238E27FC236}">
                    <a16:creationId xmlns:a16="http://schemas.microsoft.com/office/drawing/2014/main" id="{6F614970-8278-0879-9570-65579DE464B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477189" name="Group 34">
            <a:extLst>
              <a:ext uri="{FF2B5EF4-FFF2-40B4-BE49-F238E27FC236}">
                <a16:creationId xmlns:a16="http://schemas.microsoft.com/office/drawing/2014/main" id="{0A75362E-C06F-2D36-98FC-F701FC74387E}"/>
              </a:ext>
            </a:extLst>
          </p:cNvPr>
          <p:cNvGrpSpPr>
            <a:grpSpLocks/>
          </p:cNvGrpSpPr>
          <p:nvPr/>
        </p:nvGrpSpPr>
        <p:grpSpPr bwMode="auto">
          <a:xfrm>
            <a:off x="0" y="0"/>
            <a:ext cx="2590800" cy="641350"/>
            <a:chOff x="96" y="76"/>
            <a:chExt cx="1632" cy="404"/>
          </a:xfrm>
        </p:grpSpPr>
        <p:sp>
          <p:nvSpPr>
            <p:cNvPr id="477190" name="Text Box 35">
              <a:extLst>
                <a:ext uri="{FF2B5EF4-FFF2-40B4-BE49-F238E27FC236}">
                  <a16:creationId xmlns:a16="http://schemas.microsoft.com/office/drawing/2014/main" id="{DCA2F670-40A3-D02F-0DCC-06C0E44404FF}"/>
                </a:ext>
              </a:extLst>
            </p:cNvPr>
            <p:cNvSpPr txBox="1">
              <a:spLocks noChangeArrowheads="1"/>
            </p:cNvSpPr>
            <p:nvPr/>
          </p:nvSpPr>
          <p:spPr bwMode="auto">
            <a:xfrm>
              <a:off x="336"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Patient Education</a:t>
              </a:r>
            </a:p>
            <a:p>
              <a:pPr>
                <a:spcBef>
                  <a:spcPct val="0"/>
                </a:spcBef>
                <a:buFontTx/>
                <a:buNone/>
              </a:pPr>
              <a:r>
                <a:rPr lang="en-US" altLang="en-US" sz="1400" b="1">
                  <a:solidFill>
                    <a:srgbClr val="9900CC"/>
                  </a:solidFill>
                </a:rPr>
                <a:t>      &amp; Advising</a:t>
              </a:r>
              <a:endParaRPr lang="en-US" altLang="en-US" sz="1400"/>
            </a:p>
          </p:txBody>
        </p:sp>
        <p:sp>
          <p:nvSpPr>
            <p:cNvPr id="763940" name="Text Box 36">
              <a:extLst>
                <a:ext uri="{FF2B5EF4-FFF2-40B4-BE49-F238E27FC236}">
                  <a16:creationId xmlns:a16="http://schemas.microsoft.com/office/drawing/2014/main" id="{8A3986A9-7AAC-8D10-D7DE-2DF950461188}"/>
                </a:ext>
              </a:extLst>
            </p:cNvPr>
            <p:cNvSpPr txBox="1">
              <a:spLocks noChangeArrowheads="1"/>
            </p:cNvSpPr>
            <p:nvPr/>
          </p:nvSpPr>
          <p:spPr bwMode="auto">
            <a:xfrm>
              <a:off x="96" y="76"/>
              <a:ext cx="52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10</a:t>
              </a:r>
            </a:p>
          </p:txBody>
        </p:sp>
      </p:grpSp>
    </p:spTree>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09" name="Rectangle 8">
            <a:extLst>
              <a:ext uri="{FF2B5EF4-FFF2-40B4-BE49-F238E27FC236}">
                <a16:creationId xmlns:a16="http://schemas.microsoft.com/office/drawing/2014/main" id="{6F07B064-3E87-01BE-82D4-A55352C04CE1}"/>
              </a:ext>
            </a:extLst>
          </p:cNvPr>
          <p:cNvSpPr>
            <a:spLocks noChangeArrowheads="1"/>
          </p:cNvSpPr>
          <p:nvPr/>
        </p:nvSpPr>
        <p:spPr bwMode="auto">
          <a:xfrm>
            <a:off x="914400" y="1981200"/>
            <a:ext cx="73152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400">
                <a:hlinkClick r:id="rId2"/>
              </a:rPr>
              <a:t>mail@NaturalDatabase.com</a:t>
            </a:r>
            <a:endParaRPr lang="en-US" altLang="en-US" sz="2400"/>
          </a:p>
          <a:p>
            <a:pPr algn="ctr" eaLnBrk="1" hangingPunct="1">
              <a:spcBef>
                <a:spcPct val="0"/>
              </a:spcBef>
              <a:buFontTx/>
              <a:buNone/>
            </a:pPr>
            <a:endParaRPr lang="en-US" altLang="en-US" sz="2400"/>
          </a:p>
          <a:p>
            <a:pPr algn="ctr" eaLnBrk="1" hangingPunct="1">
              <a:spcBef>
                <a:spcPct val="0"/>
              </a:spcBef>
              <a:buFontTx/>
              <a:buNone/>
            </a:pPr>
            <a:r>
              <a:rPr lang="en-US" altLang="en-US" sz="2400">
                <a:hlinkClick r:id="rId3"/>
              </a:rPr>
              <a:t>www.NaturalDatabase.com</a:t>
            </a:r>
            <a:r>
              <a:rPr lang="en-US" altLang="en-US" sz="2400"/>
              <a:t> </a:t>
            </a:r>
          </a:p>
          <a:p>
            <a:pPr algn="ctr" eaLnBrk="1" hangingPunct="1">
              <a:spcBef>
                <a:spcPct val="0"/>
              </a:spcBef>
              <a:buFontTx/>
              <a:buNone/>
            </a:pPr>
            <a:endParaRPr lang="en-US" altLang="en-US" sz="2400"/>
          </a:p>
          <a:p>
            <a:pPr algn="ctr" eaLnBrk="1" hangingPunct="1">
              <a:spcBef>
                <a:spcPct val="0"/>
              </a:spcBef>
              <a:buFontTx/>
              <a:buNone/>
            </a:pPr>
            <a:r>
              <a:rPr lang="en-US" altLang="en-US" sz="2400">
                <a:hlinkClick r:id="rId4"/>
              </a:rPr>
              <a:t>www.fda.gov/medwatch/</a:t>
            </a:r>
            <a:endParaRPr lang="en-US" altLang="en-US" sz="2400"/>
          </a:p>
          <a:p>
            <a:pPr algn="ctr" eaLnBrk="1" hangingPunct="1">
              <a:spcBef>
                <a:spcPct val="0"/>
              </a:spcBef>
              <a:buFontTx/>
              <a:buNone/>
            </a:pPr>
            <a:endParaRPr lang="en-US" altLang="en-US" sz="2400"/>
          </a:p>
          <a:p>
            <a:pPr algn="ctr" eaLnBrk="1" hangingPunct="1">
              <a:spcBef>
                <a:spcPct val="0"/>
              </a:spcBef>
              <a:buFontTx/>
              <a:buNone/>
            </a:pPr>
            <a:r>
              <a:rPr lang="en-US" altLang="en-US" sz="2400">
                <a:hlinkClick r:id="rId5"/>
              </a:rPr>
              <a:t>www.quackwatch.com</a:t>
            </a:r>
            <a:endParaRPr lang="en-US" altLang="en-US" sz="2400"/>
          </a:p>
        </p:txBody>
      </p:sp>
      <p:sp>
        <p:nvSpPr>
          <p:cNvPr id="765962" name="Rectangle 10">
            <a:extLst>
              <a:ext uri="{FF2B5EF4-FFF2-40B4-BE49-F238E27FC236}">
                <a16:creationId xmlns:a16="http://schemas.microsoft.com/office/drawing/2014/main" id="{2B657C0E-ABB7-2815-2477-E836850CCA4F}"/>
              </a:ext>
            </a:extLst>
          </p:cNvPr>
          <p:cNvSpPr>
            <a:spLocks noChangeArrowheads="1"/>
          </p:cNvSpPr>
          <p:nvPr/>
        </p:nvSpPr>
        <p:spPr bwMode="auto">
          <a:xfrm>
            <a:off x="457200" y="304800"/>
            <a:ext cx="8229600" cy="1143000"/>
          </a:xfrm>
          <a:prstGeom prst="rect">
            <a:avLst/>
          </a:prstGeom>
          <a:noFill/>
          <a:ln>
            <a:noFill/>
          </a:ln>
          <a:effectLst/>
        </p:spPr>
        <p:txBody>
          <a:bodyPr anchor="ctr"/>
          <a:lstStyle/>
          <a:p>
            <a:pPr algn="ctr" eaLnBrk="1" hangingPunct="1">
              <a:defRPr/>
            </a:pPr>
            <a:r>
              <a:rPr lang="en-US" altLang="en-US" sz="3600" b="1">
                <a:effectLst>
                  <a:outerShdw blurRad="38100" dist="38100" dir="2700000" algn="tl">
                    <a:srgbClr val="C0C0C0"/>
                  </a:outerShdw>
                </a:effectLst>
                <a:latin typeface="Arial" panose="020B0604020202020204" pitchFamily="34" charset="0"/>
              </a:rPr>
              <a:t>Where to go for More Information </a:t>
            </a:r>
            <a:endParaRPr lang="en-US" altLang="en-US" sz="3600">
              <a:solidFill>
                <a:schemeClr val="tx1"/>
              </a:solidFill>
              <a:latin typeface="Arial" panose="020B0604020202020204" pitchFamily="34" charset="0"/>
            </a:endParaRPr>
          </a:p>
        </p:txBody>
      </p:sp>
      <p:grpSp>
        <p:nvGrpSpPr>
          <p:cNvPr id="478211" name="Group 22">
            <a:extLst>
              <a:ext uri="{FF2B5EF4-FFF2-40B4-BE49-F238E27FC236}">
                <a16:creationId xmlns:a16="http://schemas.microsoft.com/office/drawing/2014/main" id="{2A142B22-2F48-6E25-6ADD-DE2F6FA065D2}"/>
              </a:ext>
            </a:extLst>
          </p:cNvPr>
          <p:cNvGrpSpPr>
            <a:grpSpLocks/>
          </p:cNvGrpSpPr>
          <p:nvPr/>
        </p:nvGrpSpPr>
        <p:grpSpPr bwMode="auto">
          <a:xfrm>
            <a:off x="381000" y="6400800"/>
            <a:ext cx="1066800" cy="304800"/>
            <a:chOff x="240" y="4032"/>
            <a:chExt cx="672" cy="192"/>
          </a:xfrm>
        </p:grpSpPr>
        <p:sp>
          <p:nvSpPr>
            <p:cNvPr id="765975" name="AutoShape 23">
              <a:hlinkClick r:id="rId6" action="ppaction://hlinksldjump" highlightClick="1"/>
              <a:extLst>
                <a:ext uri="{FF2B5EF4-FFF2-40B4-BE49-F238E27FC236}">
                  <a16:creationId xmlns:a16="http://schemas.microsoft.com/office/drawing/2014/main" id="{8ECA8DC6-52CC-FCF0-BEC8-EF656D33434F}"/>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478226" name="WordArt 24">
              <a:hlinkClick r:id="rId6" action="ppaction://hlinksldjump"/>
              <a:extLst>
                <a:ext uri="{FF2B5EF4-FFF2-40B4-BE49-F238E27FC236}">
                  <a16:creationId xmlns:a16="http://schemas.microsoft.com/office/drawing/2014/main" id="{38868764-8DB9-32D2-C773-4A2545A2BBD7}"/>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478212" name="Group 25">
            <a:extLst>
              <a:ext uri="{FF2B5EF4-FFF2-40B4-BE49-F238E27FC236}">
                <a16:creationId xmlns:a16="http://schemas.microsoft.com/office/drawing/2014/main" id="{7F969936-8CCA-547F-2F49-9DC96F024EB3}"/>
              </a:ext>
            </a:extLst>
          </p:cNvPr>
          <p:cNvGrpSpPr>
            <a:grpSpLocks/>
          </p:cNvGrpSpPr>
          <p:nvPr/>
        </p:nvGrpSpPr>
        <p:grpSpPr bwMode="auto">
          <a:xfrm>
            <a:off x="4191000" y="6477000"/>
            <a:ext cx="1524000" cy="228600"/>
            <a:chOff x="2400" y="4080"/>
            <a:chExt cx="960" cy="144"/>
          </a:xfrm>
        </p:grpSpPr>
        <p:grpSp>
          <p:nvGrpSpPr>
            <p:cNvPr id="478216" name="Group 26">
              <a:extLst>
                <a:ext uri="{FF2B5EF4-FFF2-40B4-BE49-F238E27FC236}">
                  <a16:creationId xmlns:a16="http://schemas.microsoft.com/office/drawing/2014/main" id="{C6B2A05B-B75C-729A-4B17-992390ADCAC7}"/>
                </a:ext>
              </a:extLst>
            </p:cNvPr>
            <p:cNvGrpSpPr>
              <a:grpSpLocks/>
            </p:cNvGrpSpPr>
            <p:nvPr/>
          </p:nvGrpSpPr>
          <p:grpSpPr bwMode="auto">
            <a:xfrm>
              <a:off x="2400" y="4080"/>
              <a:ext cx="240" cy="144"/>
              <a:chOff x="2928" y="2688"/>
              <a:chExt cx="240" cy="144"/>
            </a:xfrm>
          </p:grpSpPr>
          <p:sp>
            <p:nvSpPr>
              <p:cNvPr id="478223" name="AutoShape 27">
                <a:hlinkClick r:id="" action="ppaction://hlinkshowjump?jump=previousslide" highlightClick="1"/>
                <a:extLst>
                  <a:ext uri="{FF2B5EF4-FFF2-40B4-BE49-F238E27FC236}">
                    <a16:creationId xmlns:a16="http://schemas.microsoft.com/office/drawing/2014/main" id="{B7BF47B1-573E-5092-99E6-6757E82242EC}"/>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765980" name="AutoShape 28">
                <a:hlinkClick r:id="" action="ppaction://hlinkshowjump?jump=previousslide"/>
                <a:extLst>
                  <a:ext uri="{FF2B5EF4-FFF2-40B4-BE49-F238E27FC236}">
                    <a16:creationId xmlns:a16="http://schemas.microsoft.com/office/drawing/2014/main" id="{210B4FCA-4F86-42A8-5831-57787B318323}"/>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78217" name="Group 29">
              <a:extLst>
                <a:ext uri="{FF2B5EF4-FFF2-40B4-BE49-F238E27FC236}">
                  <a16:creationId xmlns:a16="http://schemas.microsoft.com/office/drawing/2014/main" id="{63B16DBF-6261-793D-DB07-B67A1C7A89EE}"/>
                </a:ext>
              </a:extLst>
            </p:cNvPr>
            <p:cNvGrpSpPr>
              <a:grpSpLocks/>
            </p:cNvGrpSpPr>
            <p:nvPr/>
          </p:nvGrpSpPr>
          <p:grpSpPr bwMode="auto">
            <a:xfrm>
              <a:off x="3120" y="4080"/>
              <a:ext cx="240" cy="144"/>
              <a:chOff x="3552" y="2688"/>
              <a:chExt cx="240" cy="144"/>
            </a:xfrm>
          </p:grpSpPr>
          <p:sp>
            <p:nvSpPr>
              <p:cNvPr id="478221" name="AutoShape 30">
                <a:hlinkClick r:id="" action="ppaction://hlinkshowjump?jump=nextslide" highlightClick="1"/>
                <a:extLst>
                  <a:ext uri="{FF2B5EF4-FFF2-40B4-BE49-F238E27FC236}">
                    <a16:creationId xmlns:a16="http://schemas.microsoft.com/office/drawing/2014/main" id="{2B41C983-BA0E-B67A-DF14-368AFA63CB3C}"/>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765983" name="AutoShape 31">
                <a:hlinkClick r:id="" action="ppaction://hlinkshowjump?jump=nextslide"/>
                <a:extLst>
                  <a:ext uri="{FF2B5EF4-FFF2-40B4-BE49-F238E27FC236}">
                    <a16:creationId xmlns:a16="http://schemas.microsoft.com/office/drawing/2014/main" id="{08BC36C2-B71B-8CCD-2CEB-4A919948975C}"/>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78218" name="Group 32">
              <a:extLst>
                <a:ext uri="{FF2B5EF4-FFF2-40B4-BE49-F238E27FC236}">
                  <a16:creationId xmlns:a16="http://schemas.microsoft.com/office/drawing/2014/main" id="{A18B6C73-1CE8-D9BB-F395-29EE82764CA7}"/>
                </a:ext>
              </a:extLst>
            </p:cNvPr>
            <p:cNvGrpSpPr>
              <a:grpSpLocks/>
            </p:cNvGrpSpPr>
            <p:nvPr/>
          </p:nvGrpSpPr>
          <p:grpSpPr bwMode="auto">
            <a:xfrm>
              <a:off x="2736" y="4080"/>
              <a:ext cx="288" cy="144"/>
              <a:chOff x="2400" y="4032"/>
              <a:chExt cx="240" cy="144"/>
            </a:xfrm>
          </p:grpSpPr>
          <p:sp>
            <p:nvSpPr>
              <p:cNvPr id="765985" name="AutoShape 33">
                <a:hlinkClick r:id="" action="ppaction://hlinkshowjump?jump=lastslideviewed" highlightClick="1"/>
                <a:extLst>
                  <a:ext uri="{FF2B5EF4-FFF2-40B4-BE49-F238E27FC236}">
                    <a16:creationId xmlns:a16="http://schemas.microsoft.com/office/drawing/2014/main" id="{8B44BCE2-2EB8-F193-F6FD-E22675B64926}"/>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765986" name="AutoShape 34">
                <a:hlinkClick r:id="" action="ppaction://hlinkshowjump?jump=lastslideviewed"/>
                <a:extLst>
                  <a:ext uri="{FF2B5EF4-FFF2-40B4-BE49-F238E27FC236}">
                    <a16:creationId xmlns:a16="http://schemas.microsoft.com/office/drawing/2014/main" id="{3AB710B3-74E5-78B6-0B55-7A122933AB71}"/>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478213" name="Group 38">
            <a:extLst>
              <a:ext uri="{FF2B5EF4-FFF2-40B4-BE49-F238E27FC236}">
                <a16:creationId xmlns:a16="http://schemas.microsoft.com/office/drawing/2014/main" id="{B748D839-4EDF-B6CE-06ED-306AE609A9A3}"/>
              </a:ext>
            </a:extLst>
          </p:cNvPr>
          <p:cNvGrpSpPr>
            <a:grpSpLocks/>
          </p:cNvGrpSpPr>
          <p:nvPr/>
        </p:nvGrpSpPr>
        <p:grpSpPr bwMode="auto">
          <a:xfrm>
            <a:off x="0" y="0"/>
            <a:ext cx="2590800" cy="641350"/>
            <a:chOff x="96" y="76"/>
            <a:chExt cx="1632" cy="404"/>
          </a:xfrm>
        </p:grpSpPr>
        <p:sp>
          <p:nvSpPr>
            <p:cNvPr id="478214" name="Text Box 39">
              <a:extLst>
                <a:ext uri="{FF2B5EF4-FFF2-40B4-BE49-F238E27FC236}">
                  <a16:creationId xmlns:a16="http://schemas.microsoft.com/office/drawing/2014/main" id="{52F6C505-16C0-E2D8-2386-F31275DA75CC}"/>
                </a:ext>
              </a:extLst>
            </p:cNvPr>
            <p:cNvSpPr txBox="1">
              <a:spLocks noChangeArrowheads="1"/>
            </p:cNvSpPr>
            <p:nvPr/>
          </p:nvSpPr>
          <p:spPr bwMode="auto">
            <a:xfrm>
              <a:off x="336"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Patient Education</a:t>
              </a:r>
            </a:p>
            <a:p>
              <a:pPr>
                <a:spcBef>
                  <a:spcPct val="0"/>
                </a:spcBef>
                <a:buFontTx/>
                <a:buNone/>
              </a:pPr>
              <a:r>
                <a:rPr lang="en-US" altLang="en-US" sz="1400" b="1">
                  <a:solidFill>
                    <a:srgbClr val="9900CC"/>
                  </a:solidFill>
                </a:rPr>
                <a:t>      &amp; Advising</a:t>
              </a:r>
              <a:endParaRPr lang="en-US" altLang="en-US" sz="1400"/>
            </a:p>
          </p:txBody>
        </p:sp>
        <p:sp>
          <p:nvSpPr>
            <p:cNvPr id="765992" name="Text Box 40">
              <a:extLst>
                <a:ext uri="{FF2B5EF4-FFF2-40B4-BE49-F238E27FC236}">
                  <a16:creationId xmlns:a16="http://schemas.microsoft.com/office/drawing/2014/main" id="{00473A81-D33A-937F-BBA0-B957E4965BEA}"/>
                </a:ext>
              </a:extLst>
            </p:cNvPr>
            <p:cNvSpPr txBox="1">
              <a:spLocks noChangeArrowheads="1"/>
            </p:cNvSpPr>
            <p:nvPr/>
          </p:nvSpPr>
          <p:spPr bwMode="auto">
            <a:xfrm>
              <a:off x="96" y="76"/>
              <a:ext cx="52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10</a:t>
              </a:r>
            </a:p>
          </p:txBody>
        </p:sp>
      </p:grpSp>
    </p:spTree>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3" name="Rectangle 7">
            <a:extLst>
              <a:ext uri="{FF2B5EF4-FFF2-40B4-BE49-F238E27FC236}">
                <a16:creationId xmlns:a16="http://schemas.microsoft.com/office/drawing/2014/main" id="{EFDACFAD-2D5E-D16C-C65F-EF23FD995709}"/>
              </a:ext>
            </a:extLst>
          </p:cNvPr>
          <p:cNvSpPr>
            <a:spLocks noChangeArrowheads="1"/>
          </p:cNvSpPr>
          <p:nvPr/>
        </p:nvSpPr>
        <p:spPr bwMode="auto">
          <a:xfrm>
            <a:off x="533400" y="381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References</a:t>
            </a:r>
          </a:p>
        </p:txBody>
      </p:sp>
      <p:sp>
        <p:nvSpPr>
          <p:cNvPr id="479234" name="Rectangle 8">
            <a:extLst>
              <a:ext uri="{FF2B5EF4-FFF2-40B4-BE49-F238E27FC236}">
                <a16:creationId xmlns:a16="http://schemas.microsoft.com/office/drawing/2014/main" id="{ED32AC35-4FE5-14CB-B073-D67F3498D0D8}"/>
              </a:ext>
            </a:extLst>
          </p:cNvPr>
          <p:cNvSpPr>
            <a:spLocks noChangeArrowheads="1"/>
          </p:cNvSpPr>
          <p:nvPr/>
        </p:nvSpPr>
        <p:spPr bwMode="auto">
          <a:xfrm>
            <a:off x="304800" y="1371600"/>
            <a:ext cx="85344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000"/>
              <a:t>Ang-Lee MK, et al.  Herbal medicines and perioperative care.  JAMA 2001; 286:208-216.</a:t>
            </a:r>
          </a:p>
          <a:p>
            <a:pPr eaLnBrk="1" hangingPunct="1">
              <a:spcBef>
                <a:spcPct val="0"/>
              </a:spcBef>
              <a:buFontTx/>
              <a:buNone/>
            </a:pPr>
            <a:endParaRPr lang="en-US" altLang="en-US" sz="2000"/>
          </a:p>
          <a:p>
            <a:pPr eaLnBrk="1" hangingPunct="1">
              <a:spcBef>
                <a:spcPct val="0"/>
              </a:spcBef>
              <a:buFontTx/>
              <a:buNone/>
            </a:pPr>
            <a:r>
              <a:rPr lang="en-US" altLang="en-US" sz="2000"/>
              <a:t>Byerstein BL.  Alternative medicine and common errors of reasoning.  Acad Med 2001; 76:230-237.</a:t>
            </a:r>
          </a:p>
          <a:p>
            <a:pPr eaLnBrk="1" hangingPunct="1">
              <a:spcBef>
                <a:spcPct val="0"/>
              </a:spcBef>
              <a:buFontTx/>
              <a:buNone/>
            </a:pPr>
            <a:endParaRPr lang="en-US" altLang="en-US" sz="2000"/>
          </a:p>
          <a:p>
            <a:pPr eaLnBrk="1" hangingPunct="1">
              <a:spcBef>
                <a:spcPct val="0"/>
              </a:spcBef>
              <a:buFontTx/>
              <a:buNone/>
            </a:pPr>
            <a:r>
              <a:rPr lang="en-US" altLang="en-US" sz="2000"/>
              <a:t>Katzung B.  Special aspects of geriatric pharmacology.  In: </a:t>
            </a:r>
            <a:r>
              <a:rPr lang="en-US" altLang="en-US" sz="2000" i="1"/>
              <a:t>Basic and Clinical Pharmacology</a:t>
            </a:r>
            <a:r>
              <a:rPr lang="en-US" altLang="en-US" sz="2000"/>
              <a:t>.  McGraw-Hill, 2001.</a:t>
            </a:r>
          </a:p>
          <a:p>
            <a:pPr eaLnBrk="1" hangingPunct="1">
              <a:spcBef>
                <a:spcPct val="0"/>
              </a:spcBef>
              <a:buFontTx/>
              <a:buNone/>
            </a:pPr>
            <a:endParaRPr lang="en-US" altLang="en-US" sz="2000"/>
          </a:p>
          <a:p>
            <a:pPr eaLnBrk="1" hangingPunct="1">
              <a:spcBef>
                <a:spcPct val="0"/>
              </a:spcBef>
              <a:buFontTx/>
              <a:buNone/>
            </a:pPr>
            <a:r>
              <a:rPr lang="en-US" altLang="en-US" sz="2000"/>
              <a:t>Koren G.  Special aspects of perinatal and pediatric pharmacology. In:</a:t>
            </a:r>
            <a:r>
              <a:rPr lang="en-US" altLang="en-US" sz="2000" i="1"/>
              <a:t> Basic and Clinical Pharmacology</a:t>
            </a:r>
            <a:r>
              <a:rPr lang="en-US" altLang="en-US" sz="2000"/>
              <a:t>.  McGraw-Hill, 2001.</a:t>
            </a:r>
          </a:p>
          <a:p>
            <a:pPr eaLnBrk="1" hangingPunct="1">
              <a:spcBef>
                <a:spcPct val="0"/>
              </a:spcBef>
              <a:buFontTx/>
              <a:buNone/>
            </a:pPr>
            <a:endParaRPr lang="en-US" altLang="en-US" sz="2000"/>
          </a:p>
        </p:txBody>
      </p:sp>
      <p:grpSp>
        <p:nvGrpSpPr>
          <p:cNvPr id="479235" name="Group 24">
            <a:extLst>
              <a:ext uri="{FF2B5EF4-FFF2-40B4-BE49-F238E27FC236}">
                <a16:creationId xmlns:a16="http://schemas.microsoft.com/office/drawing/2014/main" id="{8D62ECD6-63E8-E21A-23A7-518411BF10B8}"/>
              </a:ext>
            </a:extLst>
          </p:cNvPr>
          <p:cNvGrpSpPr>
            <a:grpSpLocks/>
          </p:cNvGrpSpPr>
          <p:nvPr/>
        </p:nvGrpSpPr>
        <p:grpSpPr bwMode="auto">
          <a:xfrm>
            <a:off x="381000" y="6400800"/>
            <a:ext cx="1066800" cy="304800"/>
            <a:chOff x="240" y="4032"/>
            <a:chExt cx="672" cy="192"/>
          </a:xfrm>
        </p:grpSpPr>
        <p:sp>
          <p:nvSpPr>
            <p:cNvPr id="767001" name="AutoShape 25">
              <a:hlinkClick r:id="rId2" action="ppaction://hlinksldjump" highlightClick="1"/>
              <a:extLst>
                <a:ext uri="{FF2B5EF4-FFF2-40B4-BE49-F238E27FC236}">
                  <a16:creationId xmlns:a16="http://schemas.microsoft.com/office/drawing/2014/main" id="{D1A1F3F8-9F45-BF87-8A3A-E0C16CF28376}"/>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479250" name="WordArt 26">
              <a:hlinkClick r:id="rId2" action="ppaction://hlinksldjump"/>
              <a:extLst>
                <a:ext uri="{FF2B5EF4-FFF2-40B4-BE49-F238E27FC236}">
                  <a16:creationId xmlns:a16="http://schemas.microsoft.com/office/drawing/2014/main" id="{F50B53AA-F92E-0A6A-1A9D-CD2ADD730328}"/>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479236" name="Group 27">
            <a:extLst>
              <a:ext uri="{FF2B5EF4-FFF2-40B4-BE49-F238E27FC236}">
                <a16:creationId xmlns:a16="http://schemas.microsoft.com/office/drawing/2014/main" id="{ED03BA2F-03EF-D901-A558-521FBB2ED2E8}"/>
              </a:ext>
            </a:extLst>
          </p:cNvPr>
          <p:cNvGrpSpPr>
            <a:grpSpLocks/>
          </p:cNvGrpSpPr>
          <p:nvPr/>
        </p:nvGrpSpPr>
        <p:grpSpPr bwMode="auto">
          <a:xfrm>
            <a:off x="4191000" y="6477000"/>
            <a:ext cx="1524000" cy="228600"/>
            <a:chOff x="2400" y="4080"/>
            <a:chExt cx="960" cy="144"/>
          </a:xfrm>
        </p:grpSpPr>
        <p:grpSp>
          <p:nvGrpSpPr>
            <p:cNvPr id="479240" name="Group 28">
              <a:extLst>
                <a:ext uri="{FF2B5EF4-FFF2-40B4-BE49-F238E27FC236}">
                  <a16:creationId xmlns:a16="http://schemas.microsoft.com/office/drawing/2014/main" id="{B9CC5E50-E405-FBAF-9D68-8D36B3BBE8B6}"/>
                </a:ext>
              </a:extLst>
            </p:cNvPr>
            <p:cNvGrpSpPr>
              <a:grpSpLocks/>
            </p:cNvGrpSpPr>
            <p:nvPr/>
          </p:nvGrpSpPr>
          <p:grpSpPr bwMode="auto">
            <a:xfrm>
              <a:off x="2400" y="4080"/>
              <a:ext cx="240" cy="144"/>
              <a:chOff x="2928" y="2688"/>
              <a:chExt cx="240" cy="144"/>
            </a:xfrm>
          </p:grpSpPr>
          <p:sp>
            <p:nvSpPr>
              <p:cNvPr id="479247" name="AutoShape 29">
                <a:hlinkClick r:id="" action="ppaction://hlinkshowjump?jump=previousslide" highlightClick="1"/>
                <a:extLst>
                  <a:ext uri="{FF2B5EF4-FFF2-40B4-BE49-F238E27FC236}">
                    <a16:creationId xmlns:a16="http://schemas.microsoft.com/office/drawing/2014/main" id="{0194AEDC-51E5-2097-3DD6-908923EABE46}"/>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767006" name="AutoShape 30">
                <a:hlinkClick r:id="" action="ppaction://hlinkshowjump?jump=previousslide"/>
                <a:extLst>
                  <a:ext uri="{FF2B5EF4-FFF2-40B4-BE49-F238E27FC236}">
                    <a16:creationId xmlns:a16="http://schemas.microsoft.com/office/drawing/2014/main" id="{4750EB39-5231-77ED-FE77-D686B9A3215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79241" name="Group 31">
              <a:extLst>
                <a:ext uri="{FF2B5EF4-FFF2-40B4-BE49-F238E27FC236}">
                  <a16:creationId xmlns:a16="http://schemas.microsoft.com/office/drawing/2014/main" id="{3004AC7B-83A7-992C-2599-E24F73FB9037}"/>
                </a:ext>
              </a:extLst>
            </p:cNvPr>
            <p:cNvGrpSpPr>
              <a:grpSpLocks/>
            </p:cNvGrpSpPr>
            <p:nvPr/>
          </p:nvGrpSpPr>
          <p:grpSpPr bwMode="auto">
            <a:xfrm>
              <a:off x="3120" y="4080"/>
              <a:ext cx="240" cy="144"/>
              <a:chOff x="3552" y="2688"/>
              <a:chExt cx="240" cy="144"/>
            </a:xfrm>
          </p:grpSpPr>
          <p:sp>
            <p:nvSpPr>
              <p:cNvPr id="479245" name="AutoShape 32">
                <a:hlinkClick r:id="" action="ppaction://hlinkshowjump?jump=nextslide" highlightClick="1"/>
                <a:extLst>
                  <a:ext uri="{FF2B5EF4-FFF2-40B4-BE49-F238E27FC236}">
                    <a16:creationId xmlns:a16="http://schemas.microsoft.com/office/drawing/2014/main" id="{7DC9DFB8-DAA7-DB94-7AD0-C0C77C749710}"/>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767009" name="AutoShape 33">
                <a:hlinkClick r:id="" action="ppaction://hlinkshowjump?jump=nextslide"/>
                <a:extLst>
                  <a:ext uri="{FF2B5EF4-FFF2-40B4-BE49-F238E27FC236}">
                    <a16:creationId xmlns:a16="http://schemas.microsoft.com/office/drawing/2014/main" id="{57D80D49-E1FC-4F5B-1D5D-6F196F2EAE1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479242" name="Group 34">
              <a:extLst>
                <a:ext uri="{FF2B5EF4-FFF2-40B4-BE49-F238E27FC236}">
                  <a16:creationId xmlns:a16="http://schemas.microsoft.com/office/drawing/2014/main" id="{5F03DB63-F8C2-4171-0F36-C3DE78D5689A}"/>
                </a:ext>
              </a:extLst>
            </p:cNvPr>
            <p:cNvGrpSpPr>
              <a:grpSpLocks/>
            </p:cNvGrpSpPr>
            <p:nvPr/>
          </p:nvGrpSpPr>
          <p:grpSpPr bwMode="auto">
            <a:xfrm>
              <a:off x="2736" y="4080"/>
              <a:ext cx="288" cy="144"/>
              <a:chOff x="2400" y="4032"/>
              <a:chExt cx="240" cy="144"/>
            </a:xfrm>
          </p:grpSpPr>
          <p:sp>
            <p:nvSpPr>
              <p:cNvPr id="767011" name="AutoShape 35">
                <a:hlinkClick r:id="" action="ppaction://hlinkshowjump?jump=lastslideviewed" highlightClick="1"/>
                <a:extLst>
                  <a:ext uri="{FF2B5EF4-FFF2-40B4-BE49-F238E27FC236}">
                    <a16:creationId xmlns:a16="http://schemas.microsoft.com/office/drawing/2014/main" id="{035ED7C1-3E8E-6524-B08B-FB0624129C80}"/>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767012" name="AutoShape 36">
                <a:hlinkClick r:id="" action="ppaction://hlinkshowjump?jump=lastslideviewed"/>
                <a:extLst>
                  <a:ext uri="{FF2B5EF4-FFF2-40B4-BE49-F238E27FC236}">
                    <a16:creationId xmlns:a16="http://schemas.microsoft.com/office/drawing/2014/main" id="{7E3A7155-2FF3-0A1E-A442-41E0A9970EF8}"/>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479237" name="Group 37">
            <a:extLst>
              <a:ext uri="{FF2B5EF4-FFF2-40B4-BE49-F238E27FC236}">
                <a16:creationId xmlns:a16="http://schemas.microsoft.com/office/drawing/2014/main" id="{C57BEE7E-C570-AB82-143A-3D650731F890}"/>
              </a:ext>
            </a:extLst>
          </p:cNvPr>
          <p:cNvGrpSpPr>
            <a:grpSpLocks/>
          </p:cNvGrpSpPr>
          <p:nvPr/>
        </p:nvGrpSpPr>
        <p:grpSpPr bwMode="auto">
          <a:xfrm>
            <a:off x="0" y="0"/>
            <a:ext cx="2590800" cy="641350"/>
            <a:chOff x="96" y="76"/>
            <a:chExt cx="1632" cy="404"/>
          </a:xfrm>
        </p:grpSpPr>
        <p:sp>
          <p:nvSpPr>
            <p:cNvPr id="479238" name="Text Box 38">
              <a:extLst>
                <a:ext uri="{FF2B5EF4-FFF2-40B4-BE49-F238E27FC236}">
                  <a16:creationId xmlns:a16="http://schemas.microsoft.com/office/drawing/2014/main" id="{E609ED29-A369-F7AB-0269-FAAC71FCD382}"/>
                </a:ext>
              </a:extLst>
            </p:cNvPr>
            <p:cNvSpPr txBox="1">
              <a:spLocks noChangeArrowheads="1"/>
            </p:cNvSpPr>
            <p:nvPr/>
          </p:nvSpPr>
          <p:spPr bwMode="auto">
            <a:xfrm>
              <a:off x="336"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Patient Education</a:t>
              </a:r>
            </a:p>
            <a:p>
              <a:pPr>
                <a:spcBef>
                  <a:spcPct val="0"/>
                </a:spcBef>
                <a:buFontTx/>
                <a:buNone/>
              </a:pPr>
              <a:r>
                <a:rPr lang="en-US" altLang="en-US" sz="1400" b="1">
                  <a:solidFill>
                    <a:srgbClr val="9900CC"/>
                  </a:solidFill>
                </a:rPr>
                <a:t>      &amp; Advising</a:t>
              </a:r>
              <a:endParaRPr lang="en-US" altLang="en-US" sz="1400"/>
            </a:p>
          </p:txBody>
        </p:sp>
        <p:sp>
          <p:nvSpPr>
            <p:cNvPr id="767015" name="Text Box 39">
              <a:extLst>
                <a:ext uri="{FF2B5EF4-FFF2-40B4-BE49-F238E27FC236}">
                  <a16:creationId xmlns:a16="http://schemas.microsoft.com/office/drawing/2014/main" id="{DB034597-1ADF-C8D1-3B13-6630A761AC26}"/>
                </a:ext>
              </a:extLst>
            </p:cNvPr>
            <p:cNvSpPr txBox="1">
              <a:spLocks noChangeArrowheads="1"/>
            </p:cNvSpPr>
            <p:nvPr/>
          </p:nvSpPr>
          <p:spPr bwMode="auto">
            <a:xfrm>
              <a:off x="96" y="76"/>
              <a:ext cx="52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10</a:t>
              </a: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1" name="Text Box 5">
            <a:extLst>
              <a:ext uri="{FF2B5EF4-FFF2-40B4-BE49-F238E27FC236}">
                <a16:creationId xmlns:a16="http://schemas.microsoft.com/office/drawing/2014/main" id="{2ACF84DA-8F5C-C51D-D6F4-5447EAB0998C}"/>
              </a:ext>
            </a:extLst>
          </p:cNvPr>
          <p:cNvSpPr txBox="1">
            <a:spLocks noChangeArrowheads="1"/>
          </p:cNvSpPr>
          <p:nvPr/>
        </p:nvSpPr>
        <p:spPr bwMode="auto">
          <a:xfrm>
            <a:off x="2743200" y="1295400"/>
            <a:ext cx="6248400" cy="4778375"/>
          </a:xfrm>
          <a:prstGeom prst="rect">
            <a:avLst/>
          </a:prstGeom>
          <a:noFill/>
          <a:ln>
            <a:noFill/>
          </a:ln>
          <a:effectLst/>
        </p:spPr>
        <p:txBody>
          <a:bodyPr>
            <a:spAutoFit/>
          </a:bodyPr>
          <a:lstStyle/>
          <a:p>
            <a:pPr>
              <a:spcBef>
                <a:spcPct val="50000"/>
              </a:spcBef>
              <a:defRPr/>
            </a:pPr>
            <a:r>
              <a:rPr lang="en-US" altLang="en-US" sz="1800">
                <a:solidFill>
                  <a:schemeClr val="tx1"/>
                </a:solidFill>
                <a:latin typeface="Arial" panose="020B0604020202020204" pitchFamily="34" charset="0"/>
              </a:rPr>
              <a:t>Once a practitioner has determined where the imbalance lies (e.g., “excess heat in the spleen” or “insufficient qi in the liver”), a treatment plan is instituted to restore the proper balance in the flow of qi.  There are four major therapeutic tools that may be employed:</a:t>
            </a:r>
          </a:p>
          <a:p>
            <a:pPr lvl="2">
              <a:spcBef>
                <a:spcPct val="50000"/>
              </a:spcBef>
              <a:defRPr/>
            </a:pPr>
            <a:r>
              <a:rPr lang="en-US" altLang="en-US" b="1">
                <a:effectLst>
                  <a:outerShdw blurRad="38100" dist="38100" dir="2700000" algn="tl">
                    <a:srgbClr val="C0C0C0"/>
                  </a:outerShdw>
                </a:effectLst>
                <a:latin typeface="Arial" panose="020B0604020202020204" pitchFamily="34" charset="0"/>
              </a:rPr>
              <a:t>Acupuncture</a:t>
            </a:r>
            <a:r>
              <a:rPr lang="en-US" altLang="en-US">
                <a:solidFill>
                  <a:schemeClr val="tx1"/>
                </a:solidFill>
                <a:latin typeface="Arial" panose="020B0604020202020204" pitchFamily="34" charset="0"/>
              </a:rPr>
              <a:t>, and the related procedures of </a:t>
            </a:r>
            <a:r>
              <a:rPr lang="en-US" altLang="en-US">
                <a:solidFill>
                  <a:schemeClr val="tx2"/>
                </a:solidFill>
                <a:latin typeface="Arial" panose="020B0604020202020204" pitchFamily="34" charset="0"/>
              </a:rPr>
              <a:t>acupressure</a:t>
            </a:r>
            <a:r>
              <a:rPr lang="en-US" altLang="en-US">
                <a:solidFill>
                  <a:schemeClr val="tx1"/>
                </a:solidFill>
                <a:latin typeface="Arial" panose="020B0604020202020204" pitchFamily="34" charset="0"/>
              </a:rPr>
              <a:t>, </a:t>
            </a:r>
            <a:r>
              <a:rPr lang="en-US" altLang="en-US">
                <a:solidFill>
                  <a:schemeClr val="tx2"/>
                </a:solidFill>
                <a:latin typeface="Arial" panose="020B0604020202020204" pitchFamily="34" charset="0"/>
              </a:rPr>
              <a:t>moxibustion</a:t>
            </a:r>
            <a:r>
              <a:rPr lang="en-US" altLang="en-US">
                <a:solidFill>
                  <a:schemeClr val="tx1"/>
                </a:solidFill>
                <a:latin typeface="Arial" panose="020B0604020202020204" pitchFamily="34" charset="0"/>
              </a:rPr>
              <a:t> and </a:t>
            </a:r>
            <a:r>
              <a:rPr lang="en-US" altLang="en-US">
                <a:solidFill>
                  <a:schemeClr val="tx2"/>
                </a:solidFill>
                <a:latin typeface="Arial" panose="020B0604020202020204" pitchFamily="34" charset="0"/>
              </a:rPr>
              <a:t>cupping</a:t>
            </a:r>
            <a:r>
              <a:rPr lang="en-US" altLang="en-US">
                <a:solidFill>
                  <a:schemeClr val="tx1"/>
                </a:solidFill>
                <a:latin typeface="Arial" panose="020B0604020202020204" pitchFamily="34" charset="0"/>
              </a:rPr>
              <a:t>, will be presented in </a:t>
            </a:r>
            <a:r>
              <a:rPr lang="en-US" altLang="en-US" b="1">
                <a:effectLst>
                  <a:outerShdw blurRad="38100" dist="38100" dir="2700000" algn="tl">
                    <a:srgbClr val="C0C0C0"/>
                  </a:outerShdw>
                </a:effectLst>
                <a:latin typeface="Arial" panose="020B0604020202020204" pitchFamily="34" charset="0"/>
              </a:rPr>
              <a:t>Lesson 4</a:t>
            </a:r>
            <a:r>
              <a:rPr lang="en-US" altLang="en-US">
                <a:solidFill>
                  <a:schemeClr val="tx1"/>
                </a:solidFill>
                <a:latin typeface="Arial" panose="020B0604020202020204" pitchFamily="34" charset="0"/>
              </a:rPr>
              <a:t>.</a:t>
            </a:r>
          </a:p>
          <a:p>
            <a:pPr lvl="2">
              <a:lnSpc>
                <a:spcPct val="10000"/>
              </a:lnSpc>
              <a:defRPr/>
            </a:pPr>
            <a:endParaRPr lang="en-US" altLang="en-US">
              <a:solidFill>
                <a:schemeClr val="tx1"/>
              </a:solidFill>
              <a:latin typeface="Arial" panose="020B0604020202020204" pitchFamily="34" charset="0"/>
            </a:endParaRPr>
          </a:p>
          <a:p>
            <a:pPr lvl="2">
              <a:spcBef>
                <a:spcPct val="50000"/>
              </a:spcBef>
              <a:defRPr/>
            </a:pPr>
            <a:r>
              <a:rPr lang="en-US" altLang="en-US" b="1">
                <a:effectLst>
                  <a:outerShdw blurRad="38100" dist="38100" dir="2700000" algn="tl">
                    <a:srgbClr val="C0C0C0"/>
                  </a:outerShdw>
                </a:effectLst>
                <a:latin typeface="Arial" panose="020B0604020202020204" pitchFamily="34" charset="0"/>
              </a:rPr>
              <a:t>Traditional Chinese herbs</a:t>
            </a:r>
            <a:r>
              <a:rPr lang="en-US" altLang="en-US">
                <a:solidFill>
                  <a:schemeClr val="tx1"/>
                </a:solidFill>
                <a:latin typeface="Arial" panose="020B0604020202020204" pitchFamily="34" charset="0"/>
              </a:rPr>
              <a:t>; the uses of some will be detailed in </a:t>
            </a:r>
            <a:r>
              <a:rPr lang="en-US" altLang="en-US" b="1">
                <a:effectLst>
                  <a:outerShdw blurRad="38100" dist="38100" dir="2700000" algn="tl">
                    <a:srgbClr val="C0C0C0"/>
                  </a:outerShdw>
                </a:effectLst>
                <a:latin typeface="Arial" panose="020B0604020202020204" pitchFamily="34" charset="0"/>
              </a:rPr>
              <a:t>Lesson 8</a:t>
            </a:r>
            <a:r>
              <a:rPr lang="en-US" altLang="en-US">
                <a:solidFill>
                  <a:schemeClr val="tx1"/>
                </a:solidFill>
                <a:latin typeface="Arial" panose="020B0604020202020204" pitchFamily="34" charset="0"/>
              </a:rPr>
              <a:t>.</a:t>
            </a:r>
          </a:p>
          <a:p>
            <a:pPr lvl="2">
              <a:lnSpc>
                <a:spcPct val="10000"/>
              </a:lnSpc>
              <a:defRPr/>
            </a:pPr>
            <a:endParaRPr lang="en-US" altLang="en-US">
              <a:solidFill>
                <a:schemeClr val="tx1"/>
              </a:solidFill>
              <a:latin typeface="Arial" panose="020B0604020202020204" pitchFamily="34" charset="0"/>
            </a:endParaRPr>
          </a:p>
          <a:p>
            <a:pPr lvl="2">
              <a:spcBef>
                <a:spcPct val="50000"/>
              </a:spcBef>
              <a:defRPr/>
            </a:pPr>
            <a:r>
              <a:rPr lang="en-US" altLang="en-US" b="1">
                <a:effectLst>
                  <a:outerShdw blurRad="38100" dist="38100" dir="2700000" algn="tl">
                    <a:srgbClr val="C0C0C0"/>
                  </a:outerShdw>
                </a:effectLst>
                <a:latin typeface="Arial" panose="020B0604020202020204" pitchFamily="34" charset="0"/>
              </a:rPr>
              <a:t>Exercise &amp; Massage</a:t>
            </a:r>
            <a:r>
              <a:rPr lang="en-US" altLang="en-US">
                <a:solidFill>
                  <a:schemeClr val="tx2"/>
                </a:solidFill>
                <a:latin typeface="Arial" panose="020B0604020202020204" pitchFamily="34" charset="0"/>
              </a:rPr>
              <a:t> </a:t>
            </a:r>
            <a:r>
              <a:rPr lang="en-US" altLang="en-US">
                <a:solidFill>
                  <a:schemeClr val="tx1"/>
                </a:solidFill>
                <a:latin typeface="Arial" panose="020B0604020202020204" pitchFamily="34" charset="0"/>
              </a:rPr>
              <a:t> For example, </a:t>
            </a:r>
            <a:r>
              <a:rPr lang="en-US" altLang="en-US" b="1">
                <a:effectLst>
                  <a:outerShdw blurRad="38100" dist="38100" dir="2700000" algn="tl">
                    <a:srgbClr val="C0C0C0"/>
                  </a:outerShdw>
                </a:effectLst>
                <a:latin typeface="Arial" panose="020B0604020202020204" pitchFamily="34" charset="0"/>
              </a:rPr>
              <a:t>Qi Gong</a:t>
            </a:r>
            <a:r>
              <a:rPr lang="en-US" altLang="en-US">
                <a:solidFill>
                  <a:schemeClr val="tx1"/>
                </a:solidFill>
                <a:latin typeface="Arial" panose="020B0604020202020204" pitchFamily="34" charset="0"/>
              </a:rPr>
              <a:t> and </a:t>
            </a:r>
            <a:r>
              <a:rPr lang="en-US" altLang="en-US" b="1">
                <a:effectLst>
                  <a:outerShdw blurRad="38100" dist="38100" dir="2700000" algn="tl">
                    <a:srgbClr val="C0C0C0"/>
                  </a:outerShdw>
                </a:effectLst>
                <a:latin typeface="Arial" panose="020B0604020202020204" pitchFamily="34" charset="0"/>
              </a:rPr>
              <a:t>Tai Chi</a:t>
            </a:r>
            <a:r>
              <a:rPr lang="en-US" altLang="en-US">
                <a:solidFill>
                  <a:schemeClr val="tx1"/>
                </a:solidFill>
                <a:latin typeface="Arial" panose="020B0604020202020204" pitchFamily="34" charset="0"/>
              </a:rPr>
              <a:t> are blends of physical and mental exercises thought to enhance the flow of qi.  </a:t>
            </a:r>
            <a:r>
              <a:rPr lang="en-US" altLang="en-US" b="1">
                <a:effectLst>
                  <a:outerShdw blurRad="38100" dist="38100" dir="2700000" algn="tl">
                    <a:srgbClr val="C0C0C0"/>
                  </a:outerShdw>
                </a:effectLst>
                <a:latin typeface="Arial" panose="020B0604020202020204" pitchFamily="34" charset="0"/>
              </a:rPr>
              <a:t>Tui Na</a:t>
            </a:r>
            <a:r>
              <a:rPr lang="en-US" altLang="en-US">
                <a:solidFill>
                  <a:schemeClr val="tx1"/>
                </a:solidFill>
                <a:latin typeface="Arial" panose="020B0604020202020204" pitchFamily="34" charset="0"/>
              </a:rPr>
              <a:t> and </a:t>
            </a:r>
            <a:r>
              <a:rPr lang="en-US" altLang="en-US" b="1">
                <a:effectLst>
                  <a:outerShdw blurRad="38100" dist="38100" dir="2700000" algn="tl">
                    <a:srgbClr val="C0C0C0"/>
                  </a:outerShdw>
                </a:effectLst>
                <a:latin typeface="Arial" panose="020B0604020202020204" pitchFamily="34" charset="0"/>
              </a:rPr>
              <a:t>An Mo</a:t>
            </a:r>
            <a:r>
              <a:rPr lang="en-US" altLang="en-US">
                <a:solidFill>
                  <a:schemeClr val="tx1"/>
                </a:solidFill>
                <a:latin typeface="Arial" panose="020B0604020202020204" pitchFamily="34" charset="0"/>
              </a:rPr>
              <a:t> are massage techniques thought to do the same.</a:t>
            </a:r>
            <a:r>
              <a:rPr lang="en-US" altLang="en-US" sz="1800">
                <a:solidFill>
                  <a:schemeClr val="tx1"/>
                </a:solidFill>
                <a:latin typeface="Arial" panose="020B0604020202020204" pitchFamily="34" charset="0"/>
              </a:rPr>
              <a:t> </a:t>
            </a:r>
          </a:p>
          <a:p>
            <a:pPr lvl="2">
              <a:lnSpc>
                <a:spcPct val="10000"/>
              </a:lnSpc>
              <a:defRPr/>
            </a:pPr>
            <a:endParaRPr lang="en-US" altLang="en-US" sz="1800">
              <a:solidFill>
                <a:schemeClr val="tx1"/>
              </a:solidFill>
              <a:latin typeface="Arial" panose="020B0604020202020204" pitchFamily="34" charset="0"/>
            </a:endParaRPr>
          </a:p>
          <a:p>
            <a:pPr lvl="2">
              <a:spcBef>
                <a:spcPct val="50000"/>
              </a:spcBef>
              <a:defRPr/>
            </a:pPr>
            <a:r>
              <a:rPr lang="en-US" altLang="en-US" b="1">
                <a:effectLst>
                  <a:outerShdw blurRad="38100" dist="38100" dir="2700000" algn="tl">
                    <a:srgbClr val="C0C0C0"/>
                  </a:outerShdw>
                </a:effectLst>
                <a:latin typeface="Arial" panose="020B0604020202020204" pitchFamily="34" charset="0"/>
              </a:rPr>
              <a:t>Diet &amp; Nutrition</a:t>
            </a:r>
            <a:r>
              <a:rPr lang="en-US" altLang="en-US">
                <a:solidFill>
                  <a:schemeClr val="tx1"/>
                </a:solidFill>
                <a:latin typeface="Arial" panose="020B0604020202020204" pitchFamily="34" charset="0"/>
              </a:rPr>
              <a:t>  The treatment plan may also suggest changes in the patient’s dietary habits.</a:t>
            </a:r>
            <a:r>
              <a:rPr lang="en-US" altLang="en-US" sz="1800">
                <a:solidFill>
                  <a:schemeClr val="tx1"/>
                </a:solidFill>
                <a:latin typeface="Arial" panose="020B0604020202020204" pitchFamily="34" charset="0"/>
              </a:rPr>
              <a:t>  </a:t>
            </a:r>
          </a:p>
        </p:txBody>
      </p:sp>
      <p:sp>
        <p:nvSpPr>
          <p:cNvPr id="178199" name="Text Box 23">
            <a:extLst>
              <a:ext uri="{FF2B5EF4-FFF2-40B4-BE49-F238E27FC236}">
                <a16:creationId xmlns:a16="http://schemas.microsoft.com/office/drawing/2014/main" id="{0534E07A-DC42-5EFA-0DA1-02D762BD62E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TCM</a:t>
            </a:r>
          </a:p>
        </p:txBody>
      </p:sp>
      <p:sp>
        <p:nvSpPr>
          <p:cNvPr id="178200" name="Rectangle 24">
            <a:extLst>
              <a:ext uri="{FF2B5EF4-FFF2-40B4-BE49-F238E27FC236}">
                <a16:creationId xmlns:a16="http://schemas.microsoft.com/office/drawing/2014/main" id="{7574C0CC-FA4F-2F12-B2A3-DA82FD7305EA}"/>
              </a:ext>
            </a:extLst>
          </p:cNvPr>
          <p:cNvSpPr>
            <a:spLocks noChangeArrowheads="1"/>
          </p:cNvSpPr>
          <p:nvPr/>
        </p:nvSpPr>
        <p:spPr bwMode="auto">
          <a:xfrm>
            <a:off x="2743200" y="228600"/>
            <a:ext cx="5791200" cy="9906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How Does a TCM Healer Treat?</a:t>
            </a:r>
          </a:p>
        </p:txBody>
      </p:sp>
      <p:pic>
        <p:nvPicPr>
          <p:cNvPr id="197636" name="Picture 25">
            <a:extLst>
              <a:ext uri="{FF2B5EF4-FFF2-40B4-BE49-F238E27FC236}">
                <a16:creationId xmlns:a16="http://schemas.microsoft.com/office/drawing/2014/main" id="{BC7461C2-658E-1085-DAC2-898B2E9F8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9718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7637" name="Picture 29">
            <a:extLst>
              <a:ext uri="{FF2B5EF4-FFF2-40B4-BE49-F238E27FC236}">
                <a16:creationId xmlns:a16="http://schemas.microsoft.com/office/drawing/2014/main" id="{BEA207AB-9C9C-BAC1-AF65-30B5B8AED9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3679825"/>
            <a:ext cx="6096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7638" name="Picture 32">
            <a:extLst>
              <a:ext uri="{FF2B5EF4-FFF2-40B4-BE49-F238E27FC236}">
                <a16:creationId xmlns:a16="http://schemas.microsoft.com/office/drawing/2014/main" id="{572971D5-B849-C471-0B38-B6734ED87A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572000"/>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7639" name="Picture 47">
            <a:extLst>
              <a:ext uri="{FF2B5EF4-FFF2-40B4-BE49-F238E27FC236}">
                <a16:creationId xmlns:a16="http://schemas.microsoft.com/office/drawing/2014/main" id="{81D3CC96-4699-DCD6-73F3-2F700BEE21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5486400"/>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Text Box 5">
            <a:extLst>
              <a:ext uri="{FF2B5EF4-FFF2-40B4-BE49-F238E27FC236}">
                <a16:creationId xmlns:a16="http://schemas.microsoft.com/office/drawing/2014/main" id="{19E06DAC-8DAE-2345-DBFC-DD8F3DC2B089}"/>
              </a:ext>
            </a:extLst>
          </p:cNvPr>
          <p:cNvSpPr txBox="1">
            <a:spLocks noChangeArrowheads="1"/>
          </p:cNvSpPr>
          <p:nvPr/>
        </p:nvSpPr>
        <p:spPr bwMode="auto">
          <a:xfrm>
            <a:off x="2743200" y="1295400"/>
            <a:ext cx="6019800" cy="451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The question of whether TCM treatments actually work is a separate issue and will not be dealt with here.  The interested reader is referred to the websites listed at the end of Lesson 1 for information about the efficacy of unconventional treatments.  </a:t>
            </a:r>
          </a:p>
          <a:p>
            <a:pPr>
              <a:spcBef>
                <a:spcPct val="50000"/>
              </a:spcBef>
              <a:buFontTx/>
              <a:buNone/>
            </a:pPr>
            <a:r>
              <a:rPr lang="en-US" altLang="en-US" sz="2000"/>
              <a:t>However, TCM treatments are for the most part safe, though herbal medicines and teas may pose some potential for harm (see Lesson 9).  Perhaps the greatest potential for harm posed by TCM, and CAM therapies in general, is that a patient under the care of a TCM practitioner may not receive an accurate diagnosis or effective treatment for a serious illness. </a:t>
            </a:r>
          </a:p>
        </p:txBody>
      </p:sp>
      <p:sp>
        <p:nvSpPr>
          <p:cNvPr id="179223" name="Text Box 23">
            <a:extLst>
              <a:ext uri="{FF2B5EF4-FFF2-40B4-BE49-F238E27FC236}">
                <a16:creationId xmlns:a16="http://schemas.microsoft.com/office/drawing/2014/main" id="{7F6EA414-1BB9-C915-010D-E56A0431B8C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TCM</a:t>
            </a:r>
          </a:p>
        </p:txBody>
      </p:sp>
      <p:sp>
        <p:nvSpPr>
          <p:cNvPr id="179224" name="Rectangle 24">
            <a:extLst>
              <a:ext uri="{FF2B5EF4-FFF2-40B4-BE49-F238E27FC236}">
                <a16:creationId xmlns:a16="http://schemas.microsoft.com/office/drawing/2014/main" id="{90C6C738-181A-5F35-B555-FDE20736D298}"/>
              </a:ext>
            </a:extLst>
          </p:cNvPr>
          <p:cNvSpPr>
            <a:spLocks noChangeArrowheads="1"/>
          </p:cNvSpPr>
          <p:nvPr/>
        </p:nvSpPr>
        <p:spPr bwMode="auto">
          <a:xfrm>
            <a:off x="2743200" y="3048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Are TCM Treatments Safe?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30" name="Rectangle 6">
            <a:extLst>
              <a:ext uri="{FF2B5EF4-FFF2-40B4-BE49-F238E27FC236}">
                <a16:creationId xmlns:a16="http://schemas.microsoft.com/office/drawing/2014/main" id="{A880CFBB-53C1-6CA6-1721-6B26B8082D36}"/>
              </a:ext>
            </a:extLst>
          </p:cNvPr>
          <p:cNvSpPr>
            <a:spLocks noChangeArrowheads="1"/>
          </p:cNvSpPr>
          <p:nvPr/>
        </p:nvSpPr>
        <p:spPr bwMode="auto">
          <a:xfrm>
            <a:off x="4191000" y="0"/>
            <a:ext cx="4114800" cy="1524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Ayurvedic Medicine</a:t>
            </a:r>
          </a:p>
        </p:txBody>
      </p:sp>
      <p:sp>
        <p:nvSpPr>
          <p:cNvPr id="180231" name="Text Box 7">
            <a:extLst>
              <a:ext uri="{FF2B5EF4-FFF2-40B4-BE49-F238E27FC236}">
                <a16:creationId xmlns:a16="http://schemas.microsoft.com/office/drawing/2014/main" id="{70C2D207-371F-A93D-CA2D-C14492C00C88}"/>
              </a:ext>
            </a:extLst>
          </p:cNvPr>
          <p:cNvSpPr txBox="1">
            <a:spLocks noChangeArrowheads="1"/>
          </p:cNvSpPr>
          <p:nvPr/>
        </p:nvSpPr>
        <p:spPr bwMode="auto">
          <a:xfrm>
            <a:off x="2743200" y="1981200"/>
            <a:ext cx="6096000" cy="3944938"/>
          </a:xfrm>
          <a:prstGeom prst="rect">
            <a:avLst/>
          </a:prstGeom>
          <a:noFill/>
          <a:ln>
            <a:noFill/>
          </a:ln>
          <a:effectLst/>
        </p:spPr>
        <p:txBody>
          <a:bodyPr>
            <a:spAutoFit/>
          </a:bodyPr>
          <a:lstStyle/>
          <a:p>
            <a:pPr>
              <a:spcBef>
                <a:spcPct val="50000"/>
              </a:spcBef>
              <a:defRPr/>
            </a:pPr>
            <a:r>
              <a:rPr lang="en-US" altLang="en-US" sz="2200">
                <a:solidFill>
                  <a:schemeClr val="tx1"/>
                </a:solidFill>
                <a:latin typeface="Arial" panose="020B0604020202020204" pitchFamily="34" charset="0"/>
              </a:rPr>
              <a:t>Ayurveda is a system of healing from India that shares much in common with Chinese medicine, particularly the belief that good health requires a proper balance of mind, body, and spirit.  The main goal of Ayurvedic medicine is to restore the patient’s “metabolic forces” to optimal balance:</a:t>
            </a:r>
          </a:p>
          <a:p>
            <a:pPr lvl="2">
              <a:spcBef>
                <a:spcPct val="50000"/>
              </a:spcBef>
              <a:defRPr/>
            </a:pPr>
            <a:r>
              <a:rPr lang="en-US" altLang="en-US" sz="2200" b="1">
                <a:effectLst>
                  <a:outerShdw blurRad="38100" dist="38100" dir="2700000" algn="tl">
                    <a:srgbClr val="C0C0C0"/>
                  </a:outerShdw>
                </a:effectLst>
                <a:latin typeface="Arial" panose="020B0604020202020204" pitchFamily="34" charset="0"/>
              </a:rPr>
              <a:t>Prana</a:t>
            </a:r>
            <a:r>
              <a:rPr lang="en-US" altLang="en-US" sz="2200">
                <a:solidFill>
                  <a:schemeClr val="tx1"/>
                </a:solidFill>
                <a:latin typeface="Arial" panose="020B0604020202020204" pitchFamily="34" charset="0"/>
              </a:rPr>
              <a:t> is said to be a “vital energy” that flows from seven interlinked energy centers, called </a:t>
            </a:r>
            <a:r>
              <a:rPr lang="en-US" altLang="en-US" sz="2200" b="1">
                <a:effectLst>
                  <a:outerShdw blurRad="38100" dist="38100" dir="2700000" algn="tl">
                    <a:srgbClr val="C0C0C0"/>
                  </a:outerShdw>
                </a:effectLst>
                <a:latin typeface="Arial" panose="020B0604020202020204" pitchFamily="34" charset="0"/>
              </a:rPr>
              <a:t>chakras</a:t>
            </a:r>
            <a:r>
              <a:rPr lang="en-US" altLang="en-US" sz="2200">
                <a:solidFill>
                  <a:schemeClr val="tx1"/>
                </a:solidFill>
                <a:latin typeface="Arial" panose="020B0604020202020204" pitchFamily="34" charset="0"/>
              </a:rPr>
              <a:t>, distributed from the base of the spine to the head.</a:t>
            </a:r>
          </a:p>
        </p:txBody>
      </p:sp>
      <p:pic>
        <p:nvPicPr>
          <p:cNvPr id="199683" name="Picture 25">
            <a:extLst>
              <a:ext uri="{FF2B5EF4-FFF2-40B4-BE49-F238E27FC236}">
                <a16:creationId xmlns:a16="http://schemas.microsoft.com/office/drawing/2014/main" id="{B40D3702-8DE5-84DC-704A-663B8C5263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219200"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9684" name="Picture 26">
            <a:extLst>
              <a:ext uri="{FF2B5EF4-FFF2-40B4-BE49-F238E27FC236}">
                <a16:creationId xmlns:a16="http://schemas.microsoft.com/office/drawing/2014/main" id="{78DB83C4-7C57-BF2C-C39F-2D8385DF2E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4572000"/>
            <a:ext cx="627063"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72" name="Text Box 24">
            <a:extLst>
              <a:ext uri="{FF2B5EF4-FFF2-40B4-BE49-F238E27FC236}">
                <a16:creationId xmlns:a16="http://schemas.microsoft.com/office/drawing/2014/main" id="{20019489-F27F-B08F-47A0-09626B718E41}"/>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Ayurveda</a:t>
            </a:r>
          </a:p>
        </p:txBody>
      </p:sp>
      <p:sp>
        <p:nvSpPr>
          <p:cNvPr id="181273" name="Text Box 25">
            <a:extLst>
              <a:ext uri="{FF2B5EF4-FFF2-40B4-BE49-F238E27FC236}">
                <a16:creationId xmlns:a16="http://schemas.microsoft.com/office/drawing/2014/main" id="{0468A02D-D3B4-A347-6205-8B5D3DC0198F}"/>
              </a:ext>
            </a:extLst>
          </p:cNvPr>
          <p:cNvSpPr txBox="1">
            <a:spLocks noChangeArrowheads="1"/>
          </p:cNvSpPr>
          <p:nvPr/>
        </p:nvSpPr>
        <p:spPr bwMode="auto">
          <a:xfrm>
            <a:off x="2743200" y="1295400"/>
            <a:ext cx="6096000" cy="4384675"/>
          </a:xfrm>
          <a:prstGeom prst="rect">
            <a:avLst/>
          </a:prstGeom>
          <a:noFill/>
          <a:ln>
            <a:noFill/>
          </a:ln>
          <a:effectLst/>
        </p:spPr>
        <p:txBody>
          <a:bodyPr>
            <a:spAutoFit/>
          </a:bodyPr>
          <a:lstStyle/>
          <a:p>
            <a:pPr>
              <a:spcBef>
                <a:spcPct val="50000"/>
              </a:spcBef>
              <a:defRPr/>
            </a:pPr>
            <a:r>
              <a:rPr lang="en-US" altLang="en-US" sz="2400">
                <a:solidFill>
                  <a:schemeClr val="tx1"/>
                </a:solidFill>
                <a:latin typeface="Arial" panose="020B0604020202020204" pitchFamily="34" charset="0"/>
              </a:rPr>
              <a:t>The </a:t>
            </a:r>
            <a:r>
              <a:rPr lang="en-US" altLang="en-US" sz="2400" b="1">
                <a:effectLst>
                  <a:outerShdw blurRad="38100" dist="38100" dir="2700000" algn="tl">
                    <a:srgbClr val="C0C0C0"/>
                  </a:outerShdw>
                </a:effectLst>
                <a:latin typeface="Arial" panose="020B0604020202020204" pitchFamily="34" charset="0"/>
              </a:rPr>
              <a:t>five elements</a:t>
            </a:r>
            <a:r>
              <a:rPr lang="en-US" altLang="en-US" sz="2400">
                <a:solidFill>
                  <a:schemeClr val="tx1"/>
                </a:solidFill>
                <a:latin typeface="Arial" panose="020B0604020202020204" pitchFamily="34" charset="0"/>
              </a:rPr>
              <a:t> (ether, air, fire, water, and earth) comprise all of nature, including humans.  These elements combine to form three basic metabolic forces called </a:t>
            </a:r>
            <a:r>
              <a:rPr lang="en-US" altLang="en-US" sz="2400" b="1">
                <a:effectLst>
                  <a:outerShdw blurRad="38100" dist="38100" dir="2700000" algn="tl">
                    <a:srgbClr val="C0C0C0"/>
                  </a:outerShdw>
                </a:effectLst>
                <a:latin typeface="Arial" panose="020B0604020202020204" pitchFamily="34" charset="0"/>
              </a:rPr>
              <a:t>doshas</a:t>
            </a:r>
            <a:r>
              <a:rPr lang="en-US" altLang="en-US" sz="2400">
                <a:solidFill>
                  <a:schemeClr val="tx1"/>
                </a:solidFill>
                <a:latin typeface="Arial" panose="020B0604020202020204" pitchFamily="34" charset="0"/>
              </a:rPr>
              <a:t>:</a:t>
            </a:r>
          </a:p>
          <a:p>
            <a:pPr lvl="2">
              <a:lnSpc>
                <a:spcPct val="5000"/>
              </a:lnSpc>
              <a:spcBef>
                <a:spcPct val="50000"/>
              </a:spcBef>
              <a:defRPr/>
            </a:pPr>
            <a:endParaRPr lang="en-US" altLang="en-US" sz="2400">
              <a:solidFill>
                <a:schemeClr val="tx1"/>
              </a:solidFill>
              <a:latin typeface="Arial" panose="020B0604020202020204" pitchFamily="34" charset="0"/>
            </a:endParaRPr>
          </a:p>
          <a:p>
            <a:pPr lvl="3">
              <a:spcBef>
                <a:spcPct val="50000"/>
              </a:spcBef>
              <a:defRPr/>
            </a:pPr>
            <a:r>
              <a:rPr lang="en-US" altLang="en-US" sz="2400">
                <a:solidFill>
                  <a:schemeClr val="tx1"/>
                </a:solidFill>
                <a:latin typeface="Arial" panose="020B0604020202020204" pitchFamily="34" charset="0"/>
              </a:rPr>
              <a:t>   </a:t>
            </a:r>
            <a:r>
              <a:rPr lang="en-US" altLang="en-US" sz="2400" b="1">
                <a:effectLst>
                  <a:outerShdw blurRad="38100" dist="38100" dir="2700000" algn="tl">
                    <a:srgbClr val="C0C0C0"/>
                  </a:outerShdw>
                </a:effectLst>
                <a:latin typeface="Arial" panose="020B0604020202020204" pitchFamily="34" charset="0"/>
              </a:rPr>
              <a:t>Vata </a:t>
            </a:r>
            <a:r>
              <a:rPr lang="en-US" altLang="en-US" sz="2400">
                <a:solidFill>
                  <a:schemeClr val="tx1"/>
                </a:solidFill>
                <a:latin typeface="Arial" panose="020B0604020202020204" pitchFamily="34" charset="0"/>
              </a:rPr>
              <a:t>(ether and air) </a:t>
            </a:r>
          </a:p>
          <a:p>
            <a:pPr lvl="3">
              <a:lnSpc>
                <a:spcPct val="5000"/>
              </a:lnSpc>
              <a:spcBef>
                <a:spcPct val="50000"/>
              </a:spcBef>
              <a:defRPr/>
            </a:pPr>
            <a:endParaRPr lang="en-US" altLang="en-US" sz="2400">
              <a:solidFill>
                <a:schemeClr val="tx1"/>
              </a:solidFill>
              <a:latin typeface="Arial" panose="020B0604020202020204" pitchFamily="34" charset="0"/>
            </a:endParaRPr>
          </a:p>
          <a:p>
            <a:pPr lvl="3">
              <a:spcBef>
                <a:spcPct val="50000"/>
              </a:spcBef>
              <a:defRPr/>
            </a:pPr>
            <a:r>
              <a:rPr lang="en-US" altLang="en-US" sz="2400">
                <a:solidFill>
                  <a:schemeClr val="tx1"/>
                </a:solidFill>
                <a:latin typeface="Arial" panose="020B0604020202020204" pitchFamily="34" charset="0"/>
              </a:rPr>
              <a:t>   </a:t>
            </a:r>
            <a:r>
              <a:rPr lang="en-US" altLang="en-US" sz="2400" b="1">
                <a:effectLst>
                  <a:outerShdw blurRad="38100" dist="38100" dir="2700000" algn="tl">
                    <a:srgbClr val="C0C0C0"/>
                  </a:outerShdw>
                </a:effectLst>
                <a:latin typeface="Arial" panose="020B0604020202020204" pitchFamily="34" charset="0"/>
              </a:rPr>
              <a:t>Pitta</a:t>
            </a:r>
            <a:r>
              <a:rPr lang="en-US" altLang="en-US" sz="2400">
                <a:solidFill>
                  <a:schemeClr val="tx1"/>
                </a:solidFill>
                <a:latin typeface="Arial" panose="020B0604020202020204" pitchFamily="34" charset="0"/>
              </a:rPr>
              <a:t> (fire and water)</a:t>
            </a:r>
          </a:p>
          <a:p>
            <a:pPr lvl="3">
              <a:lnSpc>
                <a:spcPct val="10000"/>
              </a:lnSpc>
              <a:spcBef>
                <a:spcPct val="50000"/>
              </a:spcBef>
              <a:defRPr/>
            </a:pPr>
            <a:endParaRPr lang="en-US" altLang="en-US" sz="2400">
              <a:solidFill>
                <a:schemeClr val="tx1"/>
              </a:solidFill>
              <a:latin typeface="Arial" panose="020B0604020202020204" pitchFamily="34" charset="0"/>
            </a:endParaRPr>
          </a:p>
          <a:p>
            <a:pPr lvl="3">
              <a:spcBef>
                <a:spcPct val="50000"/>
              </a:spcBef>
              <a:defRPr/>
            </a:pPr>
            <a:r>
              <a:rPr lang="en-US" altLang="en-US" sz="2400">
                <a:solidFill>
                  <a:schemeClr val="tx1"/>
                </a:solidFill>
                <a:latin typeface="Arial" panose="020B0604020202020204" pitchFamily="34" charset="0"/>
              </a:rPr>
              <a:t>   </a:t>
            </a:r>
            <a:r>
              <a:rPr lang="en-US" altLang="en-US" sz="2400" b="1">
                <a:effectLst>
                  <a:outerShdw blurRad="38100" dist="38100" dir="2700000" algn="tl">
                    <a:srgbClr val="C0C0C0"/>
                  </a:outerShdw>
                </a:effectLst>
                <a:latin typeface="Arial" panose="020B0604020202020204" pitchFamily="34" charset="0"/>
              </a:rPr>
              <a:t>Kapha</a:t>
            </a:r>
            <a:r>
              <a:rPr lang="en-US" altLang="en-US" sz="2400">
                <a:solidFill>
                  <a:schemeClr val="tx1"/>
                </a:solidFill>
                <a:latin typeface="Arial" panose="020B0604020202020204" pitchFamily="34" charset="0"/>
              </a:rPr>
              <a:t> (earth and water)</a:t>
            </a:r>
          </a:p>
          <a:p>
            <a:pPr lvl="4">
              <a:lnSpc>
                <a:spcPct val="5000"/>
              </a:lnSpc>
              <a:spcBef>
                <a:spcPct val="50000"/>
              </a:spcBef>
              <a:defRPr/>
            </a:pPr>
            <a:endParaRPr lang="en-US" altLang="en-US" sz="2400">
              <a:solidFill>
                <a:schemeClr val="tx1"/>
              </a:solidFill>
              <a:latin typeface="Arial" panose="020B0604020202020204" pitchFamily="34" charset="0"/>
            </a:endParaRPr>
          </a:p>
        </p:txBody>
      </p:sp>
      <p:pic>
        <p:nvPicPr>
          <p:cNvPr id="200707" name="Picture 29">
            <a:extLst>
              <a:ext uri="{FF2B5EF4-FFF2-40B4-BE49-F238E27FC236}">
                <a16:creationId xmlns:a16="http://schemas.microsoft.com/office/drawing/2014/main" id="{25D4BACE-7BC7-4EF7-2710-E1F7F2AD82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4267200"/>
            <a:ext cx="53022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0708" name="Picture 30">
            <a:extLst>
              <a:ext uri="{FF2B5EF4-FFF2-40B4-BE49-F238E27FC236}">
                <a16:creationId xmlns:a16="http://schemas.microsoft.com/office/drawing/2014/main" id="{3FE09718-C0F3-87C7-1FE4-4ADE1945E6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5029200"/>
            <a:ext cx="5334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0709" name="Picture 36">
            <a:extLst>
              <a:ext uri="{FF2B5EF4-FFF2-40B4-BE49-F238E27FC236}">
                <a16:creationId xmlns:a16="http://schemas.microsoft.com/office/drawing/2014/main" id="{D83E473D-E256-50CC-1D84-46A31C6D4B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3505200"/>
            <a:ext cx="533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276" name="Text Box 4">
            <a:extLst>
              <a:ext uri="{FF2B5EF4-FFF2-40B4-BE49-F238E27FC236}">
                <a16:creationId xmlns:a16="http://schemas.microsoft.com/office/drawing/2014/main" id="{01BA24E9-4B30-2A93-763E-2E3922A6A87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Ayurveda</a:t>
            </a:r>
          </a:p>
        </p:txBody>
      </p:sp>
      <p:sp>
        <p:nvSpPr>
          <p:cNvPr id="201730" name="Text Box 6">
            <a:extLst>
              <a:ext uri="{FF2B5EF4-FFF2-40B4-BE49-F238E27FC236}">
                <a16:creationId xmlns:a16="http://schemas.microsoft.com/office/drawing/2014/main" id="{F80D9659-2C28-2AA6-F8D3-EA27C2D9C63A}"/>
              </a:ext>
            </a:extLst>
          </p:cNvPr>
          <p:cNvSpPr txBox="1">
            <a:spLocks noChangeArrowheads="1"/>
          </p:cNvSpPr>
          <p:nvPr/>
        </p:nvSpPr>
        <p:spPr bwMode="auto">
          <a:xfrm>
            <a:off x="2743200" y="685800"/>
            <a:ext cx="6096000" cy="161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a:spcBef>
                <a:spcPct val="20000"/>
              </a:spcBef>
              <a:buChar char="»"/>
              <a:defRPr sz="3200">
                <a:solidFill>
                  <a:schemeClr val="tx1"/>
                </a:solidFill>
                <a:latin typeface="Arial" panose="020B0604020202020204" pitchFamily="34" charset="0"/>
              </a:defRPr>
            </a:lvl5pPr>
            <a:lvl6pPr eaLnBrk="0" fontAlgn="base" hangingPunct="0">
              <a:spcBef>
                <a:spcPct val="20000"/>
              </a:spcBef>
              <a:spcAft>
                <a:spcPct val="0"/>
              </a:spcAft>
              <a:buChar char="»"/>
              <a:defRPr sz="3200">
                <a:solidFill>
                  <a:schemeClr val="tx1"/>
                </a:solidFill>
                <a:latin typeface="Arial" panose="020B0604020202020204" pitchFamily="34" charset="0"/>
              </a:defRPr>
            </a:lvl6pPr>
            <a:lvl7pPr eaLnBrk="0" fontAlgn="base" hangingPunct="0">
              <a:spcBef>
                <a:spcPct val="20000"/>
              </a:spcBef>
              <a:spcAft>
                <a:spcPct val="0"/>
              </a:spcAft>
              <a:buChar char="»"/>
              <a:defRPr sz="3200">
                <a:solidFill>
                  <a:schemeClr val="tx1"/>
                </a:solidFill>
                <a:latin typeface="Arial" panose="020B0604020202020204" pitchFamily="34" charset="0"/>
              </a:defRPr>
            </a:lvl7pPr>
            <a:lvl8pPr eaLnBrk="0" fontAlgn="base" hangingPunct="0">
              <a:spcBef>
                <a:spcPct val="20000"/>
              </a:spcBef>
              <a:spcAft>
                <a:spcPct val="0"/>
              </a:spcAft>
              <a:buChar char="»"/>
              <a:defRPr sz="3200">
                <a:solidFill>
                  <a:schemeClr val="tx1"/>
                </a:solidFill>
                <a:latin typeface="Arial" panose="020B0604020202020204" pitchFamily="34" charset="0"/>
              </a:defRPr>
            </a:lvl8pPr>
            <a:lvl9pPr eaLnBrk="0" fontAlgn="base" hangingPunct="0">
              <a:spcBef>
                <a:spcPct val="20000"/>
              </a:spcBef>
              <a:spcAft>
                <a:spcPct val="0"/>
              </a:spcAft>
              <a:buChar char="»"/>
              <a:defRPr sz="3200">
                <a:solidFill>
                  <a:schemeClr val="tx1"/>
                </a:solidFill>
                <a:latin typeface="Arial" panose="020B0604020202020204" pitchFamily="34" charset="0"/>
              </a:defRPr>
            </a:lvl9pPr>
          </a:lstStyle>
          <a:p>
            <a:pPr lvl="4">
              <a:lnSpc>
                <a:spcPct val="5000"/>
              </a:lnSpc>
              <a:spcBef>
                <a:spcPct val="50000"/>
              </a:spcBef>
              <a:buFontTx/>
              <a:buNone/>
            </a:pPr>
            <a:endParaRPr lang="en-US" altLang="en-US" sz="2200"/>
          </a:p>
          <a:p>
            <a:pPr>
              <a:spcBef>
                <a:spcPct val="50000"/>
              </a:spcBef>
              <a:buFontTx/>
              <a:buNone/>
            </a:pPr>
            <a:r>
              <a:rPr lang="en-US" altLang="en-US" sz="2200"/>
              <a:t>Each dosha type is located in specific internal organs (e.g., kapha in lungs, chest, and spinal fluid), where they maintain optimal body function.</a:t>
            </a:r>
          </a:p>
        </p:txBody>
      </p:sp>
      <p:pic>
        <p:nvPicPr>
          <p:cNvPr id="201731" name="Picture 7">
            <a:extLst>
              <a:ext uri="{FF2B5EF4-FFF2-40B4-BE49-F238E27FC236}">
                <a16:creationId xmlns:a16="http://schemas.microsoft.com/office/drawing/2014/main" id="{A8A746FD-F23F-C3E3-F881-EEECA180CE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50292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1732" name="Picture 8">
            <a:extLst>
              <a:ext uri="{FF2B5EF4-FFF2-40B4-BE49-F238E27FC236}">
                <a16:creationId xmlns:a16="http://schemas.microsoft.com/office/drawing/2014/main" id="{97E09BC4-2629-26D2-7090-42DA9FF12A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3962400"/>
            <a:ext cx="6794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1733" name="Picture 9">
            <a:extLst>
              <a:ext uri="{FF2B5EF4-FFF2-40B4-BE49-F238E27FC236}">
                <a16:creationId xmlns:a16="http://schemas.microsoft.com/office/drawing/2014/main" id="{DD2C7FF9-3191-6C0C-226C-347E78250A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2895600"/>
            <a:ext cx="685800"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1734" name="Picture 10">
            <a:extLst>
              <a:ext uri="{FF2B5EF4-FFF2-40B4-BE49-F238E27FC236}">
                <a16:creationId xmlns:a16="http://schemas.microsoft.com/office/drawing/2014/main" id="{69EBB28D-3825-1806-2FE7-AD0CE793B3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2362200"/>
            <a:ext cx="2465388"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2283" name="Text Box 11">
            <a:extLst>
              <a:ext uri="{FF2B5EF4-FFF2-40B4-BE49-F238E27FC236}">
                <a16:creationId xmlns:a16="http://schemas.microsoft.com/office/drawing/2014/main" id="{D3D8CC38-AD1B-F870-D62C-B5CC5416C50A}"/>
              </a:ext>
            </a:extLst>
          </p:cNvPr>
          <p:cNvSpPr txBox="1">
            <a:spLocks noChangeArrowheads="1"/>
          </p:cNvSpPr>
          <p:nvPr/>
        </p:nvSpPr>
        <p:spPr bwMode="auto">
          <a:xfrm>
            <a:off x="2590800" y="2895600"/>
            <a:ext cx="1981200" cy="609600"/>
          </a:xfrm>
          <a:prstGeom prst="rect">
            <a:avLst/>
          </a:prstGeom>
          <a:noFill/>
          <a:ln>
            <a:noFill/>
          </a:ln>
          <a:effectLst/>
        </p:spPr>
        <p:txBody>
          <a:bodyPr>
            <a:spAutoFit/>
          </a:bodyPr>
          <a:lstStyle/>
          <a:p>
            <a:pPr algn="ctr" eaLnBrk="1" hangingPunct="1">
              <a:defRPr/>
            </a:pPr>
            <a:r>
              <a:rPr lang="en-US" altLang="en-US" sz="2200" b="1">
                <a:effectLst>
                  <a:outerShdw blurRad="38100" dist="38100" dir="2700000" algn="tl">
                    <a:srgbClr val="C0C0C0"/>
                  </a:outerShdw>
                </a:effectLst>
                <a:latin typeface="Arial" panose="020B0604020202020204" pitchFamily="34" charset="0"/>
              </a:rPr>
              <a:t>Kapha</a:t>
            </a:r>
          </a:p>
          <a:p>
            <a:pPr algn="ctr" eaLnBrk="1" hangingPunct="1">
              <a:defRPr/>
            </a:pPr>
            <a:r>
              <a:rPr lang="en-US" altLang="en-US" sz="1200" b="1">
                <a:effectLst>
                  <a:outerShdw blurRad="38100" dist="38100" dir="2700000" algn="tl">
                    <a:srgbClr val="C0C0C0"/>
                  </a:outerShdw>
                </a:effectLst>
                <a:latin typeface="Arial" panose="020B0604020202020204" pitchFamily="34" charset="0"/>
              </a:rPr>
              <a:t>earth &amp; water</a:t>
            </a:r>
          </a:p>
        </p:txBody>
      </p:sp>
      <p:sp>
        <p:nvSpPr>
          <p:cNvPr id="201736" name="Text Box 12">
            <a:extLst>
              <a:ext uri="{FF2B5EF4-FFF2-40B4-BE49-F238E27FC236}">
                <a16:creationId xmlns:a16="http://schemas.microsoft.com/office/drawing/2014/main" id="{65D9D75E-A33F-9355-3625-EA89C2FCFCD7}"/>
              </a:ext>
            </a:extLst>
          </p:cNvPr>
          <p:cNvSpPr txBox="1">
            <a:spLocks noChangeArrowheads="1"/>
          </p:cNvSpPr>
          <p:nvPr/>
        </p:nvSpPr>
        <p:spPr bwMode="auto">
          <a:xfrm>
            <a:off x="2879725" y="4327525"/>
            <a:ext cx="184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endParaRPr lang="en-US" altLang="en-US" sz="1600"/>
          </a:p>
        </p:txBody>
      </p:sp>
      <p:sp>
        <p:nvSpPr>
          <p:cNvPr id="822285" name="Text Box 13">
            <a:extLst>
              <a:ext uri="{FF2B5EF4-FFF2-40B4-BE49-F238E27FC236}">
                <a16:creationId xmlns:a16="http://schemas.microsoft.com/office/drawing/2014/main" id="{20FDCAC2-43E2-8104-7169-8DFC798EEFD9}"/>
              </a:ext>
            </a:extLst>
          </p:cNvPr>
          <p:cNvSpPr txBox="1">
            <a:spLocks noChangeArrowheads="1"/>
          </p:cNvSpPr>
          <p:nvPr/>
        </p:nvSpPr>
        <p:spPr bwMode="auto">
          <a:xfrm>
            <a:off x="2438400" y="4038600"/>
            <a:ext cx="2133600" cy="609600"/>
          </a:xfrm>
          <a:prstGeom prst="rect">
            <a:avLst/>
          </a:prstGeom>
          <a:noFill/>
          <a:ln>
            <a:noFill/>
          </a:ln>
          <a:effectLst/>
        </p:spPr>
        <p:txBody>
          <a:bodyPr>
            <a:spAutoFit/>
          </a:bodyPr>
          <a:lstStyle/>
          <a:p>
            <a:pPr algn="ctr" eaLnBrk="1" hangingPunct="1">
              <a:defRPr/>
            </a:pPr>
            <a:r>
              <a:rPr lang="en-US" altLang="en-US" sz="2200" b="1">
                <a:effectLst>
                  <a:outerShdw blurRad="38100" dist="38100" dir="2700000" algn="tl">
                    <a:srgbClr val="C0C0C0"/>
                  </a:outerShdw>
                </a:effectLst>
                <a:latin typeface="Arial" panose="020B0604020202020204" pitchFamily="34" charset="0"/>
              </a:rPr>
              <a:t>Pitta</a:t>
            </a:r>
          </a:p>
          <a:p>
            <a:pPr algn="ctr" eaLnBrk="1" hangingPunct="1">
              <a:defRPr/>
            </a:pPr>
            <a:r>
              <a:rPr lang="en-US" altLang="en-US" sz="1200" b="1">
                <a:effectLst>
                  <a:outerShdw blurRad="38100" dist="38100" dir="2700000" algn="tl">
                    <a:srgbClr val="C0C0C0"/>
                  </a:outerShdw>
                </a:effectLst>
                <a:latin typeface="Arial" panose="020B0604020202020204" pitchFamily="34" charset="0"/>
              </a:rPr>
              <a:t>fire &amp; water</a:t>
            </a:r>
          </a:p>
        </p:txBody>
      </p:sp>
      <p:sp>
        <p:nvSpPr>
          <p:cNvPr id="822286" name="Text Box 14">
            <a:extLst>
              <a:ext uri="{FF2B5EF4-FFF2-40B4-BE49-F238E27FC236}">
                <a16:creationId xmlns:a16="http://schemas.microsoft.com/office/drawing/2014/main" id="{1AE5AAA0-ECE5-ACAD-EA31-067840B4FDB4}"/>
              </a:ext>
            </a:extLst>
          </p:cNvPr>
          <p:cNvSpPr txBox="1">
            <a:spLocks noChangeArrowheads="1"/>
          </p:cNvSpPr>
          <p:nvPr/>
        </p:nvSpPr>
        <p:spPr bwMode="auto">
          <a:xfrm>
            <a:off x="2438400" y="5105400"/>
            <a:ext cx="2133600" cy="609600"/>
          </a:xfrm>
          <a:prstGeom prst="rect">
            <a:avLst/>
          </a:prstGeom>
          <a:noFill/>
          <a:ln>
            <a:noFill/>
          </a:ln>
          <a:effectLst/>
        </p:spPr>
        <p:txBody>
          <a:bodyPr>
            <a:spAutoFit/>
          </a:bodyPr>
          <a:lstStyle/>
          <a:p>
            <a:pPr algn="ctr" eaLnBrk="1" hangingPunct="1">
              <a:defRPr/>
            </a:pPr>
            <a:r>
              <a:rPr lang="en-US" altLang="en-US" sz="2200" b="1">
                <a:effectLst>
                  <a:outerShdw blurRad="38100" dist="38100" dir="2700000" algn="tl">
                    <a:srgbClr val="C0C0C0"/>
                  </a:outerShdw>
                </a:effectLst>
                <a:latin typeface="Arial" panose="020B0604020202020204" pitchFamily="34" charset="0"/>
              </a:rPr>
              <a:t>Vata</a:t>
            </a:r>
          </a:p>
          <a:p>
            <a:pPr algn="ctr" eaLnBrk="1" hangingPunct="1">
              <a:defRPr/>
            </a:pPr>
            <a:r>
              <a:rPr lang="en-US" altLang="en-US" sz="1200" b="1">
                <a:effectLst>
                  <a:outerShdw blurRad="38100" dist="38100" dir="2700000" algn="tl">
                    <a:srgbClr val="C0C0C0"/>
                  </a:outerShdw>
                </a:effectLst>
                <a:latin typeface="Arial" panose="020B0604020202020204" pitchFamily="34" charset="0"/>
              </a:rPr>
              <a:t>ether &amp; air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2" name="Text Box 4">
            <a:extLst>
              <a:ext uri="{FF2B5EF4-FFF2-40B4-BE49-F238E27FC236}">
                <a16:creationId xmlns:a16="http://schemas.microsoft.com/office/drawing/2014/main" id="{A5C4BC50-BDA4-C548-EFA4-EE893743D866}"/>
              </a:ext>
            </a:extLst>
          </p:cNvPr>
          <p:cNvSpPr txBox="1">
            <a:spLocks noChangeArrowheads="1"/>
          </p:cNvSpPr>
          <p:nvPr/>
        </p:nvSpPr>
        <p:spPr bwMode="auto">
          <a:xfrm>
            <a:off x="2743200" y="685800"/>
            <a:ext cx="6172200" cy="5087938"/>
          </a:xfrm>
          <a:prstGeom prst="rect">
            <a:avLst/>
          </a:prstGeom>
          <a:noFill/>
          <a:ln>
            <a:noFill/>
          </a:ln>
          <a:effectLst/>
        </p:spPr>
        <p:txBody>
          <a:bodyPr>
            <a:spAutoFit/>
          </a:bodyPr>
          <a:lstStyle/>
          <a:p>
            <a:pPr>
              <a:spcBef>
                <a:spcPct val="50000"/>
              </a:spcBef>
              <a:buFont typeface="Wingdings" pitchFamily="2" charset="2"/>
              <a:buNone/>
              <a:defRPr/>
            </a:pPr>
            <a:r>
              <a:rPr lang="en-US" altLang="en-US" sz="2200">
                <a:solidFill>
                  <a:schemeClr val="tx1"/>
                </a:solidFill>
                <a:latin typeface="Arial" panose="020B0604020202020204" pitchFamily="34" charset="0"/>
              </a:rPr>
              <a:t>Each person has a particular combination of three doshas (called a </a:t>
            </a:r>
            <a:r>
              <a:rPr lang="en-US" altLang="en-US" sz="2200" b="1">
                <a:effectLst>
                  <a:outerShdw blurRad="38100" dist="38100" dir="2700000" algn="tl">
                    <a:srgbClr val="C0C0C0"/>
                  </a:outerShdw>
                </a:effectLst>
                <a:latin typeface="Arial" panose="020B0604020202020204" pitchFamily="34" charset="0"/>
              </a:rPr>
              <a:t>tridosha</a:t>
            </a:r>
            <a:r>
              <a:rPr lang="en-US" altLang="en-US" sz="2200">
                <a:solidFill>
                  <a:schemeClr val="tx1"/>
                </a:solidFill>
                <a:latin typeface="Arial" panose="020B0604020202020204" pitchFamily="34" charset="0"/>
              </a:rPr>
              <a:t>) that determines his or her unique inborn nature (called a </a:t>
            </a:r>
            <a:r>
              <a:rPr lang="en-US" altLang="en-US" sz="2200" b="1">
                <a:effectLst>
                  <a:outerShdw blurRad="38100" dist="38100" dir="2700000" algn="tl">
                    <a:srgbClr val="C0C0C0"/>
                  </a:outerShdw>
                </a:effectLst>
                <a:latin typeface="Arial" panose="020B0604020202020204" pitchFamily="34" charset="0"/>
              </a:rPr>
              <a:t>prakriti</a:t>
            </a:r>
            <a:r>
              <a:rPr lang="en-US" altLang="en-US" sz="2200">
                <a:solidFill>
                  <a:schemeClr val="tx1"/>
                </a:solidFill>
                <a:latin typeface="Arial" panose="020B0604020202020204" pitchFamily="34" charset="0"/>
              </a:rPr>
              <a:t>).  In most persons, one dosha type will predominate in the tridosha, which will define the individual’s physical and emotional characteristics:</a:t>
            </a:r>
          </a:p>
          <a:p>
            <a:pPr>
              <a:lnSpc>
                <a:spcPct val="10000"/>
              </a:lnSpc>
              <a:spcBef>
                <a:spcPct val="50000"/>
              </a:spcBef>
              <a:buFont typeface="Wingdings" pitchFamily="2" charset="2"/>
              <a:buNone/>
              <a:defRPr/>
            </a:pPr>
            <a:endParaRPr lang="en-US" altLang="en-US" sz="2200">
              <a:solidFill>
                <a:schemeClr val="tx1"/>
              </a:solidFill>
              <a:latin typeface="Arial" panose="020B0604020202020204" pitchFamily="34" charset="0"/>
            </a:endParaRPr>
          </a:p>
          <a:p>
            <a:pPr lvl="2">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Vata Type</a:t>
            </a:r>
            <a:r>
              <a:rPr lang="en-US" altLang="en-US" sz="2200">
                <a:solidFill>
                  <a:schemeClr val="tx2"/>
                </a:solidFill>
                <a:latin typeface="Arial" panose="020B0604020202020204" pitchFamily="34" charset="0"/>
              </a:rPr>
              <a:t> </a:t>
            </a:r>
            <a:r>
              <a:rPr lang="en-US" altLang="en-US" sz="2200">
                <a:solidFill>
                  <a:schemeClr val="tx1"/>
                </a:solidFill>
                <a:latin typeface="Arial" panose="020B0604020202020204" pitchFamily="34" charset="0"/>
              </a:rPr>
              <a:t>(slender, nervous, intuitive)</a:t>
            </a:r>
          </a:p>
          <a:p>
            <a:pPr lvl="2">
              <a:lnSpc>
                <a:spcPct val="20000"/>
              </a:lnSpc>
              <a:spcBef>
                <a:spcPct val="50000"/>
              </a:spcBef>
              <a:buFont typeface="Wingdings" pitchFamily="2" charset="2"/>
              <a:buNone/>
              <a:defRPr/>
            </a:pPr>
            <a:endParaRPr lang="en-US" altLang="en-US" sz="2200">
              <a:solidFill>
                <a:schemeClr val="tx1"/>
              </a:solidFill>
              <a:latin typeface="Arial" panose="020B0604020202020204" pitchFamily="34" charset="0"/>
            </a:endParaRPr>
          </a:p>
          <a:p>
            <a:pPr lvl="2">
              <a:lnSpc>
                <a:spcPct val="20000"/>
              </a:lnSpc>
              <a:spcBef>
                <a:spcPct val="50000"/>
              </a:spcBef>
              <a:buFont typeface="Wingdings" pitchFamily="2" charset="2"/>
              <a:buNone/>
              <a:defRPr/>
            </a:pPr>
            <a:endParaRPr lang="en-US" altLang="en-US" sz="2200">
              <a:solidFill>
                <a:schemeClr val="tx1"/>
              </a:solidFill>
              <a:latin typeface="Arial" panose="020B0604020202020204" pitchFamily="34" charset="0"/>
            </a:endParaRPr>
          </a:p>
          <a:p>
            <a:pPr lvl="2">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Pitta Type</a:t>
            </a:r>
            <a:r>
              <a:rPr lang="en-US" altLang="en-US" sz="2200">
                <a:solidFill>
                  <a:schemeClr val="tx2"/>
                </a:solidFill>
                <a:latin typeface="Arial" panose="020B0604020202020204" pitchFamily="34" charset="0"/>
              </a:rPr>
              <a:t> </a:t>
            </a:r>
            <a:r>
              <a:rPr lang="en-US" altLang="en-US" sz="2100">
                <a:solidFill>
                  <a:schemeClr val="tx1"/>
                </a:solidFill>
                <a:latin typeface="Arial" panose="020B0604020202020204" pitchFamily="34" charset="0"/>
              </a:rPr>
              <a:t>(medium, intense, compulsive)</a:t>
            </a:r>
          </a:p>
          <a:p>
            <a:pPr lvl="2">
              <a:lnSpc>
                <a:spcPct val="20000"/>
              </a:lnSpc>
              <a:spcBef>
                <a:spcPct val="50000"/>
              </a:spcBef>
              <a:buFont typeface="Wingdings" pitchFamily="2" charset="2"/>
              <a:buNone/>
              <a:defRPr/>
            </a:pPr>
            <a:endParaRPr lang="en-US" altLang="en-US" sz="2200">
              <a:solidFill>
                <a:schemeClr val="tx1"/>
              </a:solidFill>
              <a:latin typeface="Arial" panose="020B0604020202020204" pitchFamily="34" charset="0"/>
            </a:endParaRPr>
          </a:p>
          <a:p>
            <a:pPr lvl="2">
              <a:lnSpc>
                <a:spcPct val="20000"/>
              </a:lnSpc>
              <a:spcBef>
                <a:spcPct val="50000"/>
              </a:spcBef>
              <a:buFont typeface="Wingdings" pitchFamily="2" charset="2"/>
              <a:buNone/>
              <a:defRPr/>
            </a:pPr>
            <a:endParaRPr lang="en-US" altLang="en-US" sz="2200">
              <a:solidFill>
                <a:schemeClr val="tx1"/>
              </a:solidFill>
              <a:latin typeface="Arial" panose="020B0604020202020204" pitchFamily="34" charset="0"/>
            </a:endParaRPr>
          </a:p>
          <a:p>
            <a:pPr lvl="2">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Kapha Type</a:t>
            </a:r>
            <a:r>
              <a:rPr lang="en-US" altLang="en-US" sz="2200">
                <a:solidFill>
                  <a:schemeClr val="tx2"/>
                </a:solidFill>
                <a:latin typeface="Arial" panose="020B0604020202020204" pitchFamily="34" charset="0"/>
              </a:rPr>
              <a:t> </a:t>
            </a:r>
            <a:r>
              <a:rPr lang="en-US" altLang="en-US" sz="2200">
                <a:solidFill>
                  <a:schemeClr val="tx1"/>
                </a:solidFill>
                <a:latin typeface="Arial" panose="020B0604020202020204" pitchFamily="34" charset="0"/>
              </a:rPr>
              <a:t>(heavy, slow, relaxed)      </a:t>
            </a:r>
          </a:p>
        </p:txBody>
      </p:sp>
      <p:sp>
        <p:nvSpPr>
          <p:cNvPr id="186390" name="Text Box 22">
            <a:extLst>
              <a:ext uri="{FF2B5EF4-FFF2-40B4-BE49-F238E27FC236}">
                <a16:creationId xmlns:a16="http://schemas.microsoft.com/office/drawing/2014/main" id="{0413CF7B-01BE-321A-500F-0F5463582393}"/>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Ayurveda</a:t>
            </a:r>
          </a:p>
        </p:txBody>
      </p:sp>
      <p:pic>
        <p:nvPicPr>
          <p:cNvPr id="202755" name="Picture 28">
            <a:extLst>
              <a:ext uri="{FF2B5EF4-FFF2-40B4-BE49-F238E27FC236}">
                <a16:creationId xmlns:a16="http://schemas.microsoft.com/office/drawing/2014/main" id="{D7728396-8C78-0BE0-5CA4-B1788FB6CC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4267200"/>
            <a:ext cx="533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2756" name="Picture 29">
            <a:extLst>
              <a:ext uri="{FF2B5EF4-FFF2-40B4-BE49-F238E27FC236}">
                <a16:creationId xmlns:a16="http://schemas.microsoft.com/office/drawing/2014/main" id="{1DF4CE7A-CDB5-CB14-DB7E-B75AEFC5EB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3276600"/>
            <a:ext cx="5429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2757" name="Picture 30">
            <a:extLst>
              <a:ext uri="{FF2B5EF4-FFF2-40B4-BE49-F238E27FC236}">
                <a16:creationId xmlns:a16="http://schemas.microsoft.com/office/drawing/2014/main" id="{AF3C6F81-5C9F-729F-C181-5A1D2C8BB2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5257800"/>
            <a:ext cx="5429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Text Box 5">
            <a:extLst>
              <a:ext uri="{FF2B5EF4-FFF2-40B4-BE49-F238E27FC236}">
                <a16:creationId xmlns:a16="http://schemas.microsoft.com/office/drawing/2014/main" id="{5A55A639-274B-DF2C-334E-BAD158C8B7C2}"/>
              </a:ext>
            </a:extLst>
          </p:cNvPr>
          <p:cNvSpPr txBox="1">
            <a:spLocks noChangeArrowheads="1"/>
          </p:cNvSpPr>
          <p:nvPr/>
        </p:nvSpPr>
        <p:spPr bwMode="auto">
          <a:xfrm>
            <a:off x="2743200" y="1600200"/>
            <a:ext cx="6096000" cy="41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lvl="2">
              <a:spcBef>
                <a:spcPct val="50000"/>
              </a:spcBef>
              <a:buFontTx/>
              <a:buNone/>
            </a:pPr>
            <a:r>
              <a:rPr lang="en-US" altLang="en-US" sz="2200"/>
              <a:t>Restoring good health requires that the three doshas be brought back into balance.  To do so, the practitioner must first determine an individual’s tridosha and prakriti.  This is done by carefully questioning the patient about his or her lifestyle (taking a “history”) and performing a physical exam similar to the diagnostic regimen of Chinese medicine: an elaborate evaluation of the pulse and examination of the tongue, eyes, skin, and nails.</a:t>
            </a:r>
          </a:p>
        </p:txBody>
      </p:sp>
      <p:sp>
        <p:nvSpPr>
          <p:cNvPr id="187415" name="Text Box 23">
            <a:extLst>
              <a:ext uri="{FF2B5EF4-FFF2-40B4-BE49-F238E27FC236}">
                <a16:creationId xmlns:a16="http://schemas.microsoft.com/office/drawing/2014/main" id="{87FBA3D5-12C2-5D4F-4D4F-D3DA7AD850CE}"/>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Ayurveda</a:t>
            </a:r>
          </a:p>
        </p:txBody>
      </p:sp>
      <p:sp>
        <p:nvSpPr>
          <p:cNvPr id="187416" name="Rectangle 24">
            <a:extLst>
              <a:ext uri="{FF2B5EF4-FFF2-40B4-BE49-F238E27FC236}">
                <a16:creationId xmlns:a16="http://schemas.microsoft.com/office/drawing/2014/main" id="{105A6695-809B-7E3A-80D8-89F65DA333FB}"/>
              </a:ext>
            </a:extLst>
          </p:cNvPr>
          <p:cNvSpPr>
            <a:spLocks noChangeArrowheads="1"/>
          </p:cNvSpPr>
          <p:nvPr/>
        </p:nvSpPr>
        <p:spPr bwMode="auto">
          <a:xfrm>
            <a:off x="2590800" y="381000"/>
            <a:ext cx="64008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How Does an Ayurvedic Healer Diagnose?</a:t>
            </a:r>
          </a:p>
        </p:txBody>
      </p:sp>
      <p:pic>
        <p:nvPicPr>
          <p:cNvPr id="203780" name="Picture 39">
            <a:extLst>
              <a:ext uri="{FF2B5EF4-FFF2-40B4-BE49-F238E27FC236}">
                <a16:creationId xmlns:a16="http://schemas.microsoft.com/office/drawing/2014/main" id="{83DE3858-FD4A-6C35-8CD7-BFE7851992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828800"/>
            <a:ext cx="762000"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3781" name="Picture 44">
            <a:extLst>
              <a:ext uri="{FF2B5EF4-FFF2-40B4-BE49-F238E27FC236}">
                <a16:creationId xmlns:a16="http://schemas.microsoft.com/office/drawing/2014/main" id="{26639B33-FA4C-2C27-AC4A-C0348312A7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2590800"/>
            <a:ext cx="787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3782" name="Picture 47">
            <a:extLst>
              <a:ext uri="{FF2B5EF4-FFF2-40B4-BE49-F238E27FC236}">
                <a16:creationId xmlns:a16="http://schemas.microsoft.com/office/drawing/2014/main" id="{2882645D-1861-3AA7-8BC3-7DF09C969A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4114800"/>
            <a:ext cx="762000"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3783" name="Picture 48">
            <a:extLst>
              <a:ext uri="{FF2B5EF4-FFF2-40B4-BE49-F238E27FC236}">
                <a16:creationId xmlns:a16="http://schemas.microsoft.com/office/drawing/2014/main" id="{9B86165C-B654-2324-ECE1-3E3DD82CF2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4876800"/>
            <a:ext cx="762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3784" name="Picture 49">
            <a:extLst>
              <a:ext uri="{FF2B5EF4-FFF2-40B4-BE49-F238E27FC236}">
                <a16:creationId xmlns:a16="http://schemas.microsoft.com/office/drawing/2014/main" id="{42B1FD05-EC8D-9A28-8862-AA00B49EDE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3352800"/>
            <a:ext cx="7620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21" name="Rectangle 5">
            <a:extLst>
              <a:ext uri="{FF2B5EF4-FFF2-40B4-BE49-F238E27FC236}">
                <a16:creationId xmlns:a16="http://schemas.microsoft.com/office/drawing/2014/main" id="{31204120-55FF-346F-1D30-EE8255415047}"/>
              </a:ext>
            </a:extLst>
          </p:cNvPr>
          <p:cNvSpPr>
            <a:spLocks noChangeArrowheads="1"/>
          </p:cNvSpPr>
          <p:nvPr/>
        </p:nvSpPr>
        <p:spPr bwMode="auto">
          <a:xfrm>
            <a:off x="2743200" y="1295400"/>
            <a:ext cx="6172200" cy="5038725"/>
          </a:xfrm>
          <a:prstGeom prst="rect">
            <a:avLst/>
          </a:prstGeom>
          <a:noFill/>
          <a:ln>
            <a:noFill/>
          </a:ln>
          <a:effectLst/>
        </p:spPr>
        <p:txBody>
          <a:bodyPr>
            <a:spAutoFit/>
          </a:bodyPr>
          <a:lstStyle/>
          <a:p>
            <a:pPr eaLnBrk="1" hangingPunct="1">
              <a:defRPr/>
            </a:pPr>
            <a:r>
              <a:rPr lang="en-US" altLang="en-US" sz="1800">
                <a:solidFill>
                  <a:schemeClr val="tx1"/>
                </a:solidFill>
                <a:latin typeface="Arial" panose="020B0604020202020204" pitchFamily="34" charset="0"/>
              </a:rPr>
              <a:t>The patient is placed on an individualized treatment plan (called a </a:t>
            </a:r>
            <a:r>
              <a:rPr lang="en-US" altLang="en-US" sz="1800">
                <a:solidFill>
                  <a:schemeClr val="tx2"/>
                </a:solidFill>
                <a:latin typeface="Arial" panose="020B0604020202020204" pitchFamily="34" charset="0"/>
              </a:rPr>
              <a:t>rasayana</a:t>
            </a:r>
            <a:r>
              <a:rPr lang="en-US" altLang="en-US" sz="1800">
                <a:solidFill>
                  <a:schemeClr val="tx1"/>
                </a:solidFill>
                <a:latin typeface="Arial" panose="020B0604020202020204" pitchFamily="34" charset="0"/>
              </a:rPr>
              <a:t>) designed to correct imbalances in the doshas.  A variety of treatments may be employed:</a:t>
            </a:r>
          </a:p>
          <a:p>
            <a:pPr eaLnBrk="1" hangingPunct="1">
              <a:defRPr/>
            </a:pPr>
            <a:endParaRPr lang="en-US" altLang="en-US" sz="1800">
              <a:solidFill>
                <a:schemeClr val="tx1"/>
              </a:solidFill>
              <a:latin typeface="Arial" panose="020B0604020202020204" pitchFamily="34" charset="0"/>
            </a:endParaRPr>
          </a:p>
          <a:p>
            <a:pPr lvl="1" eaLnBrk="1" hangingPunct="1">
              <a:defRPr/>
            </a:pPr>
            <a:r>
              <a:rPr lang="en-US" altLang="en-US" sz="1800" b="1">
                <a:effectLst>
                  <a:outerShdw blurRad="38100" dist="38100" dir="2700000" algn="tl">
                    <a:srgbClr val="C0C0C0"/>
                  </a:outerShdw>
                </a:effectLst>
                <a:latin typeface="Arial" panose="020B0604020202020204" pitchFamily="34" charset="0"/>
              </a:rPr>
              <a:t>Diet</a:t>
            </a:r>
            <a:r>
              <a:rPr lang="en-US" altLang="en-US" sz="1800">
                <a:solidFill>
                  <a:schemeClr val="tx1"/>
                </a:solidFill>
                <a:latin typeface="Arial" panose="020B0604020202020204" pitchFamily="34" charset="0"/>
              </a:rPr>
              <a:t> (certain foods and herbs are thought to have specific effects on the doshas)</a:t>
            </a:r>
          </a:p>
          <a:p>
            <a:pPr lvl="1" eaLnBrk="1" hangingPunct="1">
              <a:lnSpc>
                <a:spcPct val="50000"/>
              </a:lnSpc>
              <a:buFontTx/>
              <a:buChar char="•"/>
              <a:defRPr/>
            </a:pPr>
            <a:endParaRPr lang="en-US" altLang="en-US" sz="1800">
              <a:solidFill>
                <a:schemeClr val="tx1"/>
              </a:solidFill>
              <a:latin typeface="Arial" panose="020B0604020202020204" pitchFamily="34" charset="0"/>
            </a:endParaRPr>
          </a:p>
          <a:p>
            <a:pPr lvl="1" eaLnBrk="1" hangingPunct="1">
              <a:defRPr/>
            </a:pPr>
            <a:r>
              <a:rPr lang="en-US" altLang="en-US" sz="1800" b="1">
                <a:effectLst>
                  <a:outerShdw blurRad="38100" dist="38100" dir="2700000" algn="tl">
                    <a:srgbClr val="C0C0C0"/>
                  </a:outerShdw>
                </a:effectLst>
                <a:latin typeface="Arial" panose="020B0604020202020204" pitchFamily="34" charset="0"/>
              </a:rPr>
              <a:t>Marma</a:t>
            </a:r>
            <a:r>
              <a:rPr lang="en-US" altLang="en-US" sz="1800">
                <a:solidFill>
                  <a:schemeClr val="tx2"/>
                </a:solidFill>
                <a:latin typeface="Arial" panose="020B0604020202020204" pitchFamily="34" charset="0"/>
              </a:rPr>
              <a:t> </a:t>
            </a:r>
            <a:r>
              <a:rPr lang="en-US" altLang="en-US" sz="1800" b="1">
                <a:effectLst>
                  <a:outerShdw blurRad="38100" dist="38100" dir="2700000" algn="tl">
                    <a:srgbClr val="C0C0C0"/>
                  </a:outerShdw>
                </a:effectLst>
                <a:latin typeface="Arial" panose="020B0604020202020204" pitchFamily="34" charset="0"/>
              </a:rPr>
              <a:t>therapy</a:t>
            </a:r>
            <a:r>
              <a:rPr lang="en-US" altLang="en-US" sz="1800">
                <a:solidFill>
                  <a:schemeClr val="tx1"/>
                </a:solidFill>
                <a:latin typeface="Arial" panose="020B0604020202020204" pitchFamily="34" charset="0"/>
              </a:rPr>
              <a:t> (pressing on certain points on the body helps to balance the doshas)</a:t>
            </a:r>
          </a:p>
          <a:p>
            <a:pPr lvl="1" eaLnBrk="1" hangingPunct="1">
              <a:lnSpc>
                <a:spcPct val="50000"/>
              </a:lnSpc>
              <a:buFontTx/>
              <a:buChar char="•"/>
              <a:defRPr/>
            </a:pPr>
            <a:endParaRPr lang="en-US" altLang="en-US" sz="1800">
              <a:solidFill>
                <a:schemeClr val="tx1"/>
              </a:solidFill>
              <a:latin typeface="Arial" panose="020B0604020202020204" pitchFamily="34" charset="0"/>
            </a:endParaRPr>
          </a:p>
          <a:p>
            <a:pPr lvl="1" eaLnBrk="1" hangingPunct="1">
              <a:defRPr/>
            </a:pPr>
            <a:r>
              <a:rPr lang="en-US" altLang="en-US" sz="1800" b="1">
                <a:effectLst>
                  <a:outerShdw blurRad="38100" dist="38100" dir="2700000" algn="tl">
                    <a:srgbClr val="C0C0C0"/>
                  </a:outerShdw>
                </a:effectLst>
                <a:latin typeface="Arial" panose="020B0604020202020204" pitchFamily="34" charset="0"/>
              </a:rPr>
              <a:t>Yoga</a:t>
            </a:r>
            <a:r>
              <a:rPr lang="en-US" altLang="en-US" sz="1800">
                <a:solidFill>
                  <a:schemeClr val="tx1"/>
                </a:solidFill>
                <a:latin typeface="Arial" panose="020B0604020202020204" pitchFamily="34" charset="0"/>
              </a:rPr>
              <a:t> (a set of postures thought to integrate the mind and body)</a:t>
            </a:r>
          </a:p>
          <a:p>
            <a:pPr lvl="1" eaLnBrk="1" hangingPunct="1">
              <a:lnSpc>
                <a:spcPct val="50000"/>
              </a:lnSpc>
              <a:buFontTx/>
              <a:buChar char="•"/>
              <a:defRPr/>
            </a:pPr>
            <a:endParaRPr lang="en-US" altLang="en-US" sz="1800">
              <a:solidFill>
                <a:schemeClr val="tx1"/>
              </a:solidFill>
              <a:latin typeface="Arial" panose="020B0604020202020204" pitchFamily="34" charset="0"/>
            </a:endParaRPr>
          </a:p>
          <a:p>
            <a:pPr lvl="1" eaLnBrk="1" hangingPunct="1">
              <a:defRPr/>
            </a:pPr>
            <a:r>
              <a:rPr lang="en-US" altLang="en-US" sz="1800" b="1">
                <a:effectLst>
                  <a:outerShdw blurRad="38100" dist="38100" dir="2700000" algn="tl">
                    <a:srgbClr val="C0C0C0"/>
                  </a:outerShdw>
                </a:effectLst>
                <a:latin typeface="Arial" panose="020B0604020202020204" pitchFamily="34" charset="0"/>
              </a:rPr>
              <a:t>Meditation</a:t>
            </a:r>
            <a:r>
              <a:rPr lang="en-US" altLang="en-US" sz="1800">
                <a:solidFill>
                  <a:schemeClr val="tx2"/>
                </a:solidFill>
                <a:latin typeface="Arial" panose="020B0604020202020204" pitchFamily="34" charset="0"/>
              </a:rPr>
              <a:t> and </a:t>
            </a:r>
            <a:r>
              <a:rPr lang="en-US" altLang="en-US" sz="1800" b="1">
                <a:effectLst>
                  <a:outerShdw blurRad="38100" dist="38100" dir="2700000" algn="tl">
                    <a:srgbClr val="C0C0C0"/>
                  </a:outerShdw>
                </a:effectLst>
                <a:latin typeface="Arial" panose="020B0604020202020204" pitchFamily="34" charset="0"/>
              </a:rPr>
              <a:t>breathing exercises</a:t>
            </a:r>
            <a:r>
              <a:rPr lang="en-US" altLang="en-US" sz="1800">
                <a:solidFill>
                  <a:schemeClr val="tx2"/>
                </a:solidFill>
                <a:latin typeface="Arial" panose="020B0604020202020204" pitchFamily="34" charset="0"/>
              </a:rPr>
              <a:t> </a:t>
            </a:r>
            <a:r>
              <a:rPr lang="en-US" altLang="en-US" sz="1800">
                <a:solidFill>
                  <a:schemeClr val="tx1"/>
                </a:solidFill>
                <a:latin typeface="Arial" panose="020B0604020202020204" pitchFamily="34" charset="0"/>
              </a:rPr>
              <a:t>(also thought to integrate the mind and body)</a:t>
            </a:r>
          </a:p>
          <a:p>
            <a:pPr lvl="1" eaLnBrk="1" hangingPunct="1">
              <a:lnSpc>
                <a:spcPct val="50000"/>
              </a:lnSpc>
              <a:buFontTx/>
              <a:buChar char="•"/>
              <a:defRPr/>
            </a:pPr>
            <a:endParaRPr lang="en-US" altLang="en-US" sz="1800">
              <a:solidFill>
                <a:schemeClr val="tx1"/>
              </a:solidFill>
              <a:latin typeface="Arial" panose="020B0604020202020204" pitchFamily="34" charset="0"/>
            </a:endParaRPr>
          </a:p>
          <a:p>
            <a:pPr lvl="1" eaLnBrk="1" hangingPunct="1">
              <a:defRPr/>
            </a:pPr>
            <a:r>
              <a:rPr lang="en-US" altLang="en-US" sz="1800" b="1">
                <a:effectLst>
                  <a:outerShdw blurRad="38100" dist="38100" dir="2700000" algn="tl">
                    <a:srgbClr val="C0C0C0"/>
                  </a:outerShdw>
                </a:effectLst>
                <a:latin typeface="Arial" panose="020B0604020202020204" pitchFamily="34" charset="0"/>
              </a:rPr>
              <a:t>Detoxification</a:t>
            </a:r>
            <a:r>
              <a:rPr lang="en-US" altLang="en-US" sz="1800">
                <a:solidFill>
                  <a:schemeClr val="tx1"/>
                </a:solidFill>
                <a:latin typeface="Arial" panose="020B0604020202020204" pitchFamily="34" charset="0"/>
              </a:rPr>
              <a:t> (impurities that can imbalance the doshas are removed through sweating, purging, and even bloodletting; a particularly rigorous purification ritual is known as </a:t>
            </a:r>
            <a:r>
              <a:rPr lang="en-US" altLang="en-US" sz="1800">
                <a:solidFill>
                  <a:schemeClr val="tx2"/>
                </a:solidFill>
                <a:latin typeface="Arial" panose="020B0604020202020204" pitchFamily="34" charset="0"/>
              </a:rPr>
              <a:t>panchakarma</a:t>
            </a:r>
            <a:r>
              <a:rPr lang="en-US" altLang="en-US" sz="1800">
                <a:solidFill>
                  <a:schemeClr val="tx1"/>
                </a:solidFill>
                <a:latin typeface="Arial" panose="020B0604020202020204" pitchFamily="34" charset="0"/>
              </a:rPr>
              <a:t>).</a:t>
            </a:r>
          </a:p>
        </p:txBody>
      </p:sp>
      <p:sp>
        <p:nvSpPr>
          <p:cNvPr id="188439" name="Text Box 23">
            <a:extLst>
              <a:ext uri="{FF2B5EF4-FFF2-40B4-BE49-F238E27FC236}">
                <a16:creationId xmlns:a16="http://schemas.microsoft.com/office/drawing/2014/main" id="{31770C4F-529F-24A1-F263-5FEE212C904F}"/>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Ayurveda</a:t>
            </a:r>
          </a:p>
        </p:txBody>
      </p:sp>
      <p:sp>
        <p:nvSpPr>
          <p:cNvPr id="188441" name="Rectangle 25">
            <a:extLst>
              <a:ext uri="{FF2B5EF4-FFF2-40B4-BE49-F238E27FC236}">
                <a16:creationId xmlns:a16="http://schemas.microsoft.com/office/drawing/2014/main" id="{4E701862-F46F-42AD-3C7F-6A4837D97251}"/>
              </a:ext>
            </a:extLst>
          </p:cNvPr>
          <p:cNvSpPr>
            <a:spLocks noChangeArrowheads="1"/>
          </p:cNvSpPr>
          <p:nvPr/>
        </p:nvSpPr>
        <p:spPr bwMode="auto">
          <a:xfrm>
            <a:off x="2057400" y="304800"/>
            <a:ext cx="7086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How Does an Ayurvedic Healer Treat?</a:t>
            </a:r>
          </a:p>
        </p:txBody>
      </p:sp>
      <p:pic>
        <p:nvPicPr>
          <p:cNvPr id="204804" name="Picture 30">
            <a:extLst>
              <a:ext uri="{FF2B5EF4-FFF2-40B4-BE49-F238E27FC236}">
                <a16:creationId xmlns:a16="http://schemas.microsoft.com/office/drawing/2014/main" id="{00CA4DED-D11D-9315-52B8-33B0EA44CD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810000"/>
            <a:ext cx="852488"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05" name="Picture 31">
            <a:extLst>
              <a:ext uri="{FF2B5EF4-FFF2-40B4-BE49-F238E27FC236}">
                <a16:creationId xmlns:a16="http://schemas.microsoft.com/office/drawing/2014/main" id="{DFB29537-1B5F-AB25-0034-9A3FDC3833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4495800"/>
            <a:ext cx="83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06" name="Picture 33">
            <a:extLst>
              <a:ext uri="{FF2B5EF4-FFF2-40B4-BE49-F238E27FC236}">
                <a16:creationId xmlns:a16="http://schemas.microsoft.com/office/drawing/2014/main" id="{060708F0-16B5-F63A-782F-B7D5119D48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2438400"/>
            <a:ext cx="838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07" name="Picture 36">
            <a:extLst>
              <a:ext uri="{FF2B5EF4-FFF2-40B4-BE49-F238E27FC236}">
                <a16:creationId xmlns:a16="http://schemas.microsoft.com/office/drawing/2014/main" id="{2FF9521C-FD76-4DF5-76D8-93635FDCDF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5410200"/>
            <a:ext cx="8382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08" name="Picture 37">
            <a:extLst>
              <a:ext uri="{FF2B5EF4-FFF2-40B4-BE49-F238E27FC236}">
                <a16:creationId xmlns:a16="http://schemas.microsoft.com/office/drawing/2014/main" id="{B38F419A-0C04-877D-8072-0A2021FB674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2200" y="3124200"/>
            <a:ext cx="84455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Text Box 5">
            <a:extLst>
              <a:ext uri="{FF2B5EF4-FFF2-40B4-BE49-F238E27FC236}">
                <a16:creationId xmlns:a16="http://schemas.microsoft.com/office/drawing/2014/main" id="{33E764FB-388C-1C68-8651-3FB2916799EB}"/>
              </a:ext>
            </a:extLst>
          </p:cNvPr>
          <p:cNvSpPr txBox="1">
            <a:spLocks noChangeArrowheads="1"/>
          </p:cNvSpPr>
          <p:nvPr/>
        </p:nvSpPr>
        <p:spPr bwMode="auto">
          <a:xfrm>
            <a:off x="2743200" y="1295400"/>
            <a:ext cx="6096000" cy="444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 typeface="Wingdings" pitchFamily="2" charset="2"/>
              <a:buNone/>
            </a:pPr>
            <a:r>
              <a:rPr lang="en-US" altLang="en-US" sz="2200"/>
              <a:t>Aside from the general concern about unconventional therapies (i.e., that they may prevent serious illnesses from being correctly diagnosed and treated), most Ayurvedic treatments are relatively harmless.  However, the use of Ayurvedic herbs presents some degree of risk, particularly if they are being used in conjunction with other herbal remedies or conventional drugs (see Lesson 9).  Moreover, some Ayurvedic medicines contain heavy metals and should be avoided.  Extreme forms of fasting and purging (panchakarma) may be harmful as well.</a:t>
            </a:r>
          </a:p>
        </p:txBody>
      </p:sp>
      <p:sp>
        <p:nvSpPr>
          <p:cNvPr id="189463" name="Text Box 23">
            <a:extLst>
              <a:ext uri="{FF2B5EF4-FFF2-40B4-BE49-F238E27FC236}">
                <a16:creationId xmlns:a16="http://schemas.microsoft.com/office/drawing/2014/main" id="{05E9C140-933D-465E-3B7C-69D3F5AB395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Ayurveda</a:t>
            </a:r>
          </a:p>
        </p:txBody>
      </p:sp>
      <p:sp>
        <p:nvSpPr>
          <p:cNvPr id="189464" name="Rectangle 24">
            <a:extLst>
              <a:ext uri="{FF2B5EF4-FFF2-40B4-BE49-F238E27FC236}">
                <a16:creationId xmlns:a16="http://schemas.microsoft.com/office/drawing/2014/main" id="{E3FAEA22-4D51-C685-08E5-1193631BDD2C}"/>
              </a:ext>
            </a:extLst>
          </p:cNvPr>
          <p:cNvSpPr>
            <a:spLocks noChangeArrowheads="1"/>
          </p:cNvSpPr>
          <p:nvPr/>
        </p:nvSpPr>
        <p:spPr bwMode="auto">
          <a:xfrm>
            <a:off x="2743200" y="3048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Are Ayurvedic Treatments Safe?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Text Box 3">
            <a:extLst>
              <a:ext uri="{FF2B5EF4-FFF2-40B4-BE49-F238E27FC236}">
                <a16:creationId xmlns:a16="http://schemas.microsoft.com/office/drawing/2014/main" id="{CB2B2F3E-E05D-352D-051C-CF0A15FC1363}"/>
              </a:ext>
            </a:extLst>
          </p:cNvPr>
          <p:cNvSpPr txBox="1">
            <a:spLocks noChangeArrowheads="1"/>
          </p:cNvSpPr>
          <p:nvPr/>
        </p:nvSpPr>
        <p:spPr bwMode="auto">
          <a:xfrm>
            <a:off x="2743200" y="1295400"/>
            <a:ext cx="5943600" cy="458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100"/>
              <a:t>Complementary and alternative medicine (CAM) encompasses a bewildering array of healing philosophies, beliefs, and practices with little in common except for their unorthodox nature.  The National Center for Complementary and Alternative Medicine (NCCAM) at the NIH defines CAM as “a group of diverse medical and health care systems, practices, and products that are not presently considered to be part of conventional medicine.”</a:t>
            </a:r>
            <a:r>
              <a:rPr lang="en-US" altLang="en-US" sz="2100" baseline="30000"/>
              <a:t>1</a:t>
            </a:r>
            <a:r>
              <a:rPr lang="en-US" altLang="en-US" sz="2100"/>
              <a:t> Some individuals prefer terms such as “holistic”, “unconventional”, or “integrative” to describe these non-traditional approaches, but CAM remains the most commonly used term.</a:t>
            </a:r>
          </a:p>
        </p:txBody>
      </p:sp>
      <p:sp>
        <p:nvSpPr>
          <p:cNvPr id="33797" name="Rectangle 5">
            <a:extLst>
              <a:ext uri="{FF2B5EF4-FFF2-40B4-BE49-F238E27FC236}">
                <a16:creationId xmlns:a16="http://schemas.microsoft.com/office/drawing/2014/main" id="{074845B2-87C1-2192-F849-C27294B8A408}"/>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What is CAM?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49" name="Picture 4">
            <a:extLst>
              <a:ext uri="{FF2B5EF4-FFF2-40B4-BE49-F238E27FC236}">
                <a16:creationId xmlns:a16="http://schemas.microsoft.com/office/drawing/2014/main" id="{3D3C68A9-65AC-1FF3-6092-4DFEE94097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52400"/>
            <a:ext cx="1676400" cy="1657350"/>
          </a:xfrm>
          <a:prstGeom prst="rect">
            <a:avLst/>
          </a:prstGeom>
          <a:noFill/>
          <a:ln>
            <a:noFill/>
          </a:ln>
          <a:extLst>
            <a:ext uri="{909E8E84-426E-40DD-AFC4-6F175D3DCCD1}">
              <a14:hiddenFill xmlns:a14="http://schemas.microsoft.com/office/drawing/2010/main">
                <a:solidFill>
                  <a:srgbClr val="F3E7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0470" name="Rectangle 6">
            <a:extLst>
              <a:ext uri="{FF2B5EF4-FFF2-40B4-BE49-F238E27FC236}">
                <a16:creationId xmlns:a16="http://schemas.microsoft.com/office/drawing/2014/main" id="{55D785F6-C374-7A14-F388-4D828BB856E7}"/>
              </a:ext>
            </a:extLst>
          </p:cNvPr>
          <p:cNvSpPr>
            <a:spLocks noChangeArrowheads="1"/>
          </p:cNvSpPr>
          <p:nvPr/>
        </p:nvSpPr>
        <p:spPr bwMode="auto">
          <a:xfrm>
            <a:off x="4800600" y="533400"/>
            <a:ext cx="3505200" cy="714375"/>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Naturopathy</a:t>
            </a:r>
          </a:p>
        </p:txBody>
      </p:sp>
      <p:sp>
        <p:nvSpPr>
          <p:cNvPr id="206851" name="Text Box 7">
            <a:extLst>
              <a:ext uri="{FF2B5EF4-FFF2-40B4-BE49-F238E27FC236}">
                <a16:creationId xmlns:a16="http://schemas.microsoft.com/office/drawing/2014/main" id="{23DAF83E-3A17-8097-52A6-DB3D2A36E772}"/>
              </a:ext>
            </a:extLst>
          </p:cNvPr>
          <p:cNvSpPr txBox="1">
            <a:spLocks noChangeArrowheads="1"/>
          </p:cNvSpPr>
          <p:nvPr/>
        </p:nvSpPr>
        <p:spPr bwMode="auto">
          <a:xfrm>
            <a:off x="2743200" y="1981200"/>
            <a:ext cx="60960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Unlike Chinese and Ayurvedic medicine, naturopathy does not espouse a blatantly “non-Western” view of human physiology and pathology.  Graduates of naturopathic medical schools - who receive an N.D. degree - employ some of the same diagnostic methods used by conventional physicians.  However, they treat their patients using a variety of “natural” methods rather than drugs, surgery, or other conventional approaches.</a:t>
            </a:r>
            <a:endParaRPr lang="en-US" altLang="en-US" sz="2000">
              <a:solidFill>
                <a:schemeClr val="tx2"/>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2" name="Rectangle 4">
            <a:extLst>
              <a:ext uri="{FF2B5EF4-FFF2-40B4-BE49-F238E27FC236}">
                <a16:creationId xmlns:a16="http://schemas.microsoft.com/office/drawing/2014/main" id="{31838C3A-0D16-D904-E01A-B47F184146EA}"/>
              </a:ext>
            </a:extLst>
          </p:cNvPr>
          <p:cNvSpPr>
            <a:spLocks noChangeArrowheads="1"/>
          </p:cNvSpPr>
          <p:nvPr/>
        </p:nvSpPr>
        <p:spPr bwMode="auto">
          <a:xfrm>
            <a:off x="2743200" y="685800"/>
            <a:ext cx="6400800" cy="5157788"/>
          </a:xfrm>
          <a:prstGeom prst="rect">
            <a:avLst/>
          </a:prstGeom>
          <a:noFill/>
          <a:ln>
            <a:noFill/>
          </a:ln>
          <a:effectLst/>
        </p:spPr>
        <p:txBody>
          <a:bodyPr>
            <a:spAutoFit/>
          </a:bodyPr>
          <a:lstStyle/>
          <a:p>
            <a:pPr>
              <a:spcBef>
                <a:spcPct val="50000"/>
              </a:spcBef>
              <a:defRPr/>
            </a:pPr>
            <a:r>
              <a:rPr lang="en-US" altLang="en-US" sz="2000">
                <a:solidFill>
                  <a:schemeClr val="tx1"/>
                </a:solidFill>
                <a:latin typeface="Arial" panose="020B0604020202020204" pitchFamily="34" charset="0"/>
              </a:rPr>
              <a:t>These methods encompass an eclectic assortment of alternative healing practices, including but not limited to:</a:t>
            </a:r>
          </a:p>
          <a:p>
            <a:pPr lvl="2">
              <a:lnSpc>
                <a:spcPct val="140000"/>
              </a:lnSpc>
              <a:spcBef>
                <a:spcPct val="50000"/>
              </a:spcBef>
              <a:defRPr/>
            </a:pPr>
            <a:r>
              <a:rPr lang="en-US" altLang="en-US" sz="1800" b="1">
                <a:effectLst>
                  <a:outerShdw blurRad="38100" dist="38100" dir="2700000" algn="tl">
                    <a:srgbClr val="C0C0C0"/>
                  </a:outerShdw>
                </a:effectLst>
                <a:latin typeface="Arial" panose="020B0604020202020204" pitchFamily="34" charset="0"/>
              </a:rPr>
              <a:t>Acupuncture</a:t>
            </a:r>
            <a:r>
              <a:rPr lang="en-US" altLang="en-US" sz="1800">
                <a:solidFill>
                  <a:schemeClr val="tx2"/>
                </a:solidFill>
                <a:latin typeface="Arial" panose="020B0604020202020204" pitchFamily="34" charset="0"/>
              </a:rPr>
              <a:t> and other techniques of </a:t>
            </a:r>
            <a:r>
              <a:rPr lang="en-US" altLang="en-US" sz="1800" b="1">
                <a:effectLst>
                  <a:outerShdw blurRad="38100" dist="38100" dir="2700000" algn="tl">
                    <a:srgbClr val="C0C0C0"/>
                  </a:outerShdw>
                </a:effectLst>
                <a:latin typeface="Arial" panose="020B0604020202020204" pitchFamily="34" charset="0"/>
              </a:rPr>
              <a:t>TCM</a:t>
            </a:r>
          </a:p>
          <a:p>
            <a:pPr lvl="2">
              <a:lnSpc>
                <a:spcPct val="140000"/>
              </a:lnSpc>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Herbs</a:t>
            </a:r>
            <a:r>
              <a:rPr lang="en-US" altLang="en-US" sz="1800">
                <a:solidFill>
                  <a:schemeClr val="tx2"/>
                </a:solidFill>
                <a:latin typeface="Arial" panose="020B0604020202020204" pitchFamily="34" charset="0"/>
              </a:rPr>
              <a:t> and botanical products</a:t>
            </a:r>
            <a:endParaRPr lang="en-US" altLang="en-US" sz="1800">
              <a:solidFill>
                <a:schemeClr val="tx1"/>
              </a:solidFill>
              <a:latin typeface="Arial" panose="020B0604020202020204" pitchFamily="34" charset="0"/>
            </a:endParaRPr>
          </a:p>
          <a:p>
            <a:pPr lvl="2">
              <a:lnSpc>
                <a:spcPct val="140000"/>
              </a:lnSpc>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Dietary regimens</a:t>
            </a:r>
          </a:p>
          <a:p>
            <a:pPr lvl="2">
              <a:spcBef>
                <a:spcPct val="10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Body manipulation</a:t>
            </a:r>
            <a:r>
              <a:rPr lang="en-US" altLang="en-US" sz="1800">
                <a:solidFill>
                  <a:schemeClr val="tx1"/>
                </a:solidFill>
                <a:latin typeface="Arial" panose="020B0604020202020204" pitchFamily="34" charset="0"/>
              </a:rPr>
              <a:t> (similar to the chiropractic and osteopathic treatments discussed in </a:t>
            </a:r>
            <a:r>
              <a:rPr lang="en-US" altLang="en-US" sz="1800" b="1">
                <a:effectLst>
                  <a:outerShdw blurRad="38100" dist="38100" dir="2700000" algn="tl">
                    <a:srgbClr val="C0C0C0"/>
                  </a:outerShdw>
                </a:effectLst>
                <a:latin typeface="Arial" panose="020B0604020202020204" pitchFamily="34" charset="0"/>
              </a:rPr>
              <a:t>Lesson 4</a:t>
            </a:r>
            <a:r>
              <a:rPr lang="en-US" altLang="en-US" sz="1800">
                <a:solidFill>
                  <a:schemeClr val="tx1"/>
                </a:solidFill>
                <a:latin typeface="Arial" panose="020B0604020202020204" pitchFamily="34" charset="0"/>
              </a:rPr>
              <a:t>)</a:t>
            </a:r>
          </a:p>
          <a:p>
            <a:pPr lvl="2">
              <a:lnSpc>
                <a:spcPct val="120000"/>
              </a:lnSpc>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Hydrotherapy</a:t>
            </a:r>
            <a:r>
              <a:rPr lang="en-US" altLang="en-US" sz="1800">
                <a:solidFill>
                  <a:schemeClr val="tx1"/>
                </a:solidFill>
                <a:latin typeface="Arial" panose="020B0604020202020204" pitchFamily="34" charset="0"/>
              </a:rPr>
              <a:t> (the relaxing effects of spas)</a:t>
            </a:r>
          </a:p>
          <a:p>
            <a:pPr lvl="2">
              <a:spcBef>
                <a:spcPct val="10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Counseling</a:t>
            </a:r>
            <a:r>
              <a:rPr lang="en-US" altLang="en-US" sz="1800">
                <a:solidFill>
                  <a:schemeClr val="tx1"/>
                </a:solidFill>
                <a:latin typeface="Arial" panose="020B0604020202020204" pitchFamily="34" charset="0"/>
              </a:rPr>
              <a:t> (good mental health and a balanced lifestyle promote physical health) </a:t>
            </a:r>
          </a:p>
          <a:p>
            <a:pPr lvl="2">
              <a:lnSpc>
                <a:spcPct val="120000"/>
              </a:lnSpc>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Homeopathy</a:t>
            </a:r>
            <a:r>
              <a:rPr lang="en-US" altLang="en-US" sz="1800">
                <a:solidFill>
                  <a:schemeClr val="tx1"/>
                </a:solidFill>
                <a:latin typeface="Arial" panose="020B0604020202020204" pitchFamily="34" charset="0"/>
              </a:rPr>
              <a:t> (discussed later in this lesson)</a:t>
            </a:r>
            <a:endParaRPr lang="en-US" altLang="en-US" sz="1800">
              <a:solidFill>
                <a:schemeClr val="tx2"/>
              </a:solidFill>
              <a:latin typeface="Arial" panose="020B0604020202020204" pitchFamily="34" charset="0"/>
            </a:endParaRPr>
          </a:p>
        </p:txBody>
      </p:sp>
      <p:sp>
        <p:nvSpPr>
          <p:cNvPr id="191506" name="Text Box 18">
            <a:extLst>
              <a:ext uri="{FF2B5EF4-FFF2-40B4-BE49-F238E27FC236}">
                <a16:creationId xmlns:a16="http://schemas.microsoft.com/office/drawing/2014/main" id="{AB66F4B1-05A3-52C5-735F-515EC830BE8E}"/>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Naturopathy</a:t>
            </a:r>
          </a:p>
        </p:txBody>
      </p:sp>
      <p:pic>
        <p:nvPicPr>
          <p:cNvPr id="207875" name="Picture 19">
            <a:extLst>
              <a:ext uri="{FF2B5EF4-FFF2-40B4-BE49-F238E27FC236}">
                <a16:creationId xmlns:a16="http://schemas.microsoft.com/office/drawing/2014/main" id="{C093B58F-EE86-BB12-441C-AD3F84D762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828800"/>
            <a:ext cx="6096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876" name="Picture 21">
            <a:hlinkClick r:id="rId3" action="ppaction://hlinksldjump"/>
            <a:extLst>
              <a:ext uri="{FF2B5EF4-FFF2-40B4-BE49-F238E27FC236}">
                <a16:creationId xmlns:a16="http://schemas.microsoft.com/office/drawing/2014/main" id="{62D21472-970E-EC02-B9A2-291C9CFAF3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54102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877" name="Picture 26">
            <a:extLst>
              <a:ext uri="{FF2B5EF4-FFF2-40B4-BE49-F238E27FC236}">
                <a16:creationId xmlns:a16="http://schemas.microsoft.com/office/drawing/2014/main" id="{6378ECE1-6C58-0612-A3F8-7685A4F4DA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2895600"/>
            <a:ext cx="60960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878" name="Picture 27">
            <a:extLst>
              <a:ext uri="{FF2B5EF4-FFF2-40B4-BE49-F238E27FC236}">
                <a16:creationId xmlns:a16="http://schemas.microsoft.com/office/drawing/2014/main" id="{37E33C2E-01F2-2149-21E8-9A912505C6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23622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879" name="Picture 28">
            <a:extLst>
              <a:ext uri="{FF2B5EF4-FFF2-40B4-BE49-F238E27FC236}">
                <a16:creationId xmlns:a16="http://schemas.microsoft.com/office/drawing/2014/main" id="{55D7CFAA-3FF3-5B1B-6B6D-2578929E497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4800600"/>
            <a:ext cx="60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880" name="Picture 29">
            <a:hlinkClick r:id="rId8" action="ppaction://hlinksldjump"/>
            <a:extLst>
              <a:ext uri="{FF2B5EF4-FFF2-40B4-BE49-F238E27FC236}">
                <a16:creationId xmlns:a16="http://schemas.microsoft.com/office/drawing/2014/main" id="{91BACEE4-5118-16BD-3DA7-A9A14DADDE5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35052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881" name="Picture 30">
            <a:extLst>
              <a:ext uri="{FF2B5EF4-FFF2-40B4-BE49-F238E27FC236}">
                <a16:creationId xmlns:a16="http://schemas.microsoft.com/office/drawing/2014/main" id="{F123085B-DD79-5B96-A5CD-1014EE1FF4F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95600" y="41148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Text Box 4">
            <a:extLst>
              <a:ext uri="{FF2B5EF4-FFF2-40B4-BE49-F238E27FC236}">
                <a16:creationId xmlns:a16="http://schemas.microsoft.com/office/drawing/2014/main" id="{421DC754-63B6-E002-C794-BA365F969C8E}"/>
              </a:ext>
            </a:extLst>
          </p:cNvPr>
          <p:cNvSpPr txBox="1">
            <a:spLocks noChangeArrowheads="1"/>
          </p:cNvSpPr>
          <p:nvPr/>
        </p:nvSpPr>
        <p:spPr bwMode="auto">
          <a:xfrm>
            <a:off x="2743200" y="381000"/>
            <a:ext cx="6172200" cy="5975350"/>
          </a:xfrm>
          <a:prstGeom prst="rect">
            <a:avLst/>
          </a:prstGeom>
          <a:noFill/>
          <a:ln>
            <a:noFill/>
          </a:ln>
          <a:effectLst/>
        </p:spPr>
        <p:txBody>
          <a:bodyPr>
            <a:spAutoFit/>
          </a:bodyPr>
          <a:lstStyle/>
          <a:p>
            <a:pPr>
              <a:spcBef>
                <a:spcPct val="50000"/>
              </a:spcBef>
              <a:buFont typeface="Wingdings" pitchFamily="2" charset="2"/>
              <a:buNone/>
              <a:defRPr/>
            </a:pPr>
            <a:r>
              <a:rPr lang="en-US" altLang="en-US" sz="2000">
                <a:solidFill>
                  <a:schemeClr val="tx1"/>
                </a:solidFill>
                <a:latin typeface="Arial" panose="020B0604020202020204" pitchFamily="34" charset="0"/>
              </a:rPr>
              <a:t>The overarching philosophy of naturopathy might be summarized as </a:t>
            </a:r>
            <a:r>
              <a:rPr lang="en-US" altLang="en-US" sz="2000" b="1">
                <a:effectLst>
                  <a:outerShdw blurRad="38100" dist="38100" dir="2700000" algn="tl">
                    <a:srgbClr val="C0C0C0"/>
                  </a:outerShdw>
                </a:effectLst>
                <a:latin typeface="Arial" panose="020B0604020202020204" pitchFamily="34" charset="0"/>
              </a:rPr>
              <a:t>“Nature knows best”</a:t>
            </a:r>
            <a:r>
              <a:rPr lang="en-US" altLang="en-US" sz="2000">
                <a:solidFill>
                  <a:schemeClr val="tx1"/>
                </a:solidFill>
                <a:latin typeface="Arial" panose="020B0604020202020204" pitchFamily="34" charset="0"/>
              </a:rPr>
              <a:t>. Accordingly, naturopaths are guided by six basic principles:</a:t>
            </a:r>
          </a:p>
          <a:p>
            <a:pPr lvl="1">
              <a:spcBef>
                <a:spcPct val="50000"/>
              </a:spcBef>
              <a:buFont typeface="Wingdings" pitchFamily="2" charset="2"/>
              <a:buNone/>
              <a:defRPr/>
            </a:pPr>
            <a:r>
              <a:rPr lang="en-US" altLang="en-US" sz="2200" b="1" i="1">
                <a:effectLst>
                  <a:outerShdw blurRad="38100" dist="38100" dir="2700000" algn="tl">
                    <a:srgbClr val="C0C0C0"/>
                  </a:outerShdw>
                </a:effectLst>
                <a:latin typeface="Arial" panose="020B0604020202020204" pitchFamily="34" charset="0"/>
              </a:rPr>
              <a:t>Vis medicatrix naturae</a:t>
            </a:r>
            <a:r>
              <a:rPr lang="en-US" altLang="en-US" sz="2000">
                <a:solidFill>
                  <a:schemeClr val="tx1"/>
                </a:solidFill>
                <a:latin typeface="Arial" panose="020B0604020202020204" pitchFamily="34" charset="0"/>
              </a:rPr>
              <a:t> refers to the healing power of nature.  Naturopaths view disease symptoms as the body’s way of dealing with a problem, rather than something that needs to be eliminated.     </a:t>
            </a:r>
          </a:p>
          <a:p>
            <a:pPr lvl="1">
              <a:spcBef>
                <a:spcPct val="50000"/>
              </a:spcBef>
              <a:buFont typeface="Wingdings" pitchFamily="2" charset="2"/>
              <a:buNone/>
              <a:defRPr/>
            </a:pPr>
            <a:r>
              <a:rPr lang="en-US" altLang="en-US" sz="2200" b="1" i="1">
                <a:effectLst>
                  <a:outerShdw blurRad="38100" dist="38100" dir="2700000" algn="tl">
                    <a:srgbClr val="C0C0C0"/>
                  </a:outerShdw>
                </a:effectLst>
                <a:latin typeface="Arial" panose="020B0604020202020204" pitchFamily="34" charset="0"/>
              </a:rPr>
              <a:t>Tolle causam</a:t>
            </a:r>
            <a:r>
              <a:rPr lang="en-US" altLang="en-US" sz="2000">
                <a:solidFill>
                  <a:schemeClr val="tx1"/>
                </a:solidFill>
                <a:latin typeface="Arial" panose="020B0604020202020204" pitchFamily="34" charset="0"/>
              </a:rPr>
              <a:t> means “find the cause”.  Naturopaths believe that illness is usually caused by problems in the patient’s environment, diet, or lifestyle.  Treatment should therefore be directed at finding and correcting the root cause rather than attacking the symptoms, which are part of the natural healing process.  In fact, some treatments actually aim to stimulate the symptoms in an effort to speed the healing process. </a:t>
            </a:r>
          </a:p>
        </p:txBody>
      </p:sp>
      <p:sp>
        <p:nvSpPr>
          <p:cNvPr id="192530" name="Text Box 18">
            <a:extLst>
              <a:ext uri="{FF2B5EF4-FFF2-40B4-BE49-F238E27FC236}">
                <a16:creationId xmlns:a16="http://schemas.microsoft.com/office/drawing/2014/main" id="{C6DB99FE-43BE-5126-26B1-29BB422348E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Naturopathy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Text Box 4">
            <a:extLst>
              <a:ext uri="{FF2B5EF4-FFF2-40B4-BE49-F238E27FC236}">
                <a16:creationId xmlns:a16="http://schemas.microsoft.com/office/drawing/2014/main" id="{625C02C5-D5C5-1AE3-F246-624F12C9B895}"/>
              </a:ext>
            </a:extLst>
          </p:cNvPr>
          <p:cNvSpPr txBox="1">
            <a:spLocks noChangeArrowheads="1"/>
          </p:cNvSpPr>
          <p:nvPr/>
        </p:nvSpPr>
        <p:spPr bwMode="auto">
          <a:xfrm>
            <a:off x="2743200" y="914400"/>
            <a:ext cx="6096000" cy="5289550"/>
          </a:xfrm>
          <a:prstGeom prst="rect">
            <a:avLst/>
          </a:prstGeom>
          <a:noFill/>
          <a:ln>
            <a:noFill/>
          </a:ln>
          <a:effectLst/>
        </p:spPr>
        <p:txBody>
          <a:bodyPr>
            <a:spAutoFit/>
          </a:bodyPr>
          <a:lstStyle/>
          <a:p>
            <a:pPr lvl="1">
              <a:spcBef>
                <a:spcPct val="50000"/>
              </a:spcBef>
              <a:buFont typeface="Wingdings" pitchFamily="2" charset="2"/>
              <a:buNone/>
              <a:defRPr/>
            </a:pPr>
            <a:r>
              <a:rPr lang="en-US" altLang="en-US" sz="2200" b="1" i="1">
                <a:effectLst>
                  <a:outerShdw blurRad="38100" dist="38100" dir="2700000" algn="tl">
                    <a:srgbClr val="C0C0C0"/>
                  </a:outerShdw>
                </a:effectLst>
                <a:latin typeface="Arial" panose="020B0604020202020204" pitchFamily="34" charset="0"/>
              </a:rPr>
              <a:t>Primum non nocere</a:t>
            </a:r>
            <a:r>
              <a:rPr lang="en-US" altLang="en-US" sz="2000">
                <a:solidFill>
                  <a:schemeClr val="tx1"/>
                </a:solidFill>
                <a:latin typeface="Arial" panose="020B0604020202020204" pitchFamily="34" charset="0"/>
              </a:rPr>
              <a:t> means “first do no harm”.  The least risky therapies should always be tried first. </a:t>
            </a: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Holism</a:t>
            </a:r>
            <a:r>
              <a:rPr lang="en-US" altLang="en-US" sz="2200">
                <a:solidFill>
                  <a:schemeClr val="tx1"/>
                </a:solidFill>
                <a:latin typeface="Arial" panose="020B0604020202020204" pitchFamily="34" charset="0"/>
              </a:rPr>
              <a:t> </a:t>
            </a:r>
            <a:r>
              <a:rPr lang="en-US" altLang="en-US" sz="2000">
                <a:solidFill>
                  <a:schemeClr val="tx1"/>
                </a:solidFill>
                <a:latin typeface="Arial" panose="020B0604020202020204" pitchFamily="34" charset="0"/>
              </a:rPr>
              <a:t> Disease is thought to result from several factors (physical, emotional, and social), so effective treatments should likewise include all aspects of a person’s life.</a:t>
            </a: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Teaching</a:t>
            </a:r>
            <a:r>
              <a:rPr lang="en-US" altLang="en-US" sz="2200">
                <a:solidFill>
                  <a:schemeClr val="tx1"/>
                </a:solidFill>
                <a:latin typeface="Arial" panose="020B0604020202020204" pitchFamily="34" charset="0"/>
              </a:rPr>
              <a:t> </a:t>
            </a:r>
            <a:r>
              <a:rPr lang="en-US" altLang="en-US" sz="2000">
                <a:solidFill>
                  <a:schemeClr val="tx1"/>
                </a:solidFill>
                <a:latin typeface="Arial" panose="020B0604020202020204" pitchFamily="34" charset="0"/>
              </a:rPr>
              <a:t> Naturopaths should establish a good relationship with their patients and train them to heal themselves.         </a:t>
            </a: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Prevention</a:t>
            </a:r>
            <a:r>
              <a:rPr lang="en-US" altLang="en-US" sz="2000">
                <a:solidFill>
                  <a:schemeClr val="tx1"/>
                </a:solidFill>
                <a:latin typeface="Arial" panose="020B0604020202020204" pitchFamily="34" charset="0"/>
              </a:rPr>
              <a:t>  It is easier to prevent illness from occurring in the first place than eliminating it after the fact.  Thus, patients should be taught to adopt a healthy lifestyle and diet as the best way to maintain good health.</a:t>
            </a:r>
          </a:p>
        </p:txBody>
      </p:sp>
      <p:sp>
        <p:nvSpPr>
          <p:cNvPr id="193554" name="Text Box 18">
            <a:extLst>
              <a:ext uri="{FF2B5EF4-FFF2-40B4-BE49-F238E27FC236}">
                <a16:creationId xmlns:a16="http://schemas.microsoft.com/office/drawing/2014/main" id="{463BF79E-51A2-77F6-8E3B-A6B92B9BC02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Naturopathy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5">
            <a:extLst>
              <a:ext uri="{FF2B5EF4-FFF2-40B4-BE49-F238E27FC236}">
                <a16:creationId xmlns:a16="http://schemas.microsoft.com/office/drawing/2014/main" id="{E314E213-81DF-2E7C-901E-42CFBC0B489B}"/>
              </a:ext>
            </a:extLst>
          </p:cNvPr>
          <p:cNvSpPr>
            <a:spLocks noChangeArrowheads="1"/>
          </p:cNvSpPr>
          <p:nvPr/>
        </p:nvSpPr>
        <p:spPr bwMode="auto">
          <a:xfrm>
            <a:off x="2743200" y="1295400"/>
            <a:ext cx="5943600"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400"/>
              <a:t>Most of the treatments a naturopath would prescribe are seemimgly harmless, especially changes in lifestyle and diet.  And there is good evidence that such changes are probably healthy anyway.  However, treatments that utilize high-dose vitamins or certain herbal products have the potential for harm and should be viewed with caution (see Lesson 9).  Also, some naturopaths promote extreme “detoxification” treatments (e.g., enemas and vomiting), which could have adverse effects.  </a:t>
            </a:r>
          </a:p>
        </p:txBody>
      </p:sp>
      <p:sp>
        <p:nvSpPr>
          <p:cNvPr id="194579" name="Text Box 19">
            <a:extLst>
              <a:ext uri="{FF2B5EF4-FFF2-40B4-BE49-F238E27FC236}">
                <a16:creationId xmlns:a16="http://schemas.microsoft.com/office/drawing/2014/main" id="{7B304E71-BBC8-93B9-CD77-B715DD6A677F}"/>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Naturopathy</a:t>
            </a:r>
          </a:p>
        </p:txBody>
      </p:sp>
      <p:sp>
        <p:nvSpPr>
          <p:cNvPr id="194580" name="Rectangle 20">
            <a:extLst>
              <a:ext uri="{FF2B5EF4-FFF2-40B4-BE49-F238E27FC236}">
                <a16:creationId xmlns:a16="http://schemas.microsoft.com/office/drawing/2014/main" id="{5849A2F7-B41E-BA2F-3A8E-8F3021B083BD}"/>
              </a:ext>
            </a:extLst>
          </p:cNvPr>
          <p:cNvSpPr>
            <a:spLocks noChangeArrowheads="1"/>
          </p:cNvSpPr>
          <p:nvPr/>
        </p:nvSpPr>
        <p:spPr bwMode="auto">
          <a:xfrm>
            <a:off x="2286000" y="304800"/>
            <a:ext cx="66294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Are Naturopathic Treatments Safe?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69" name="Picture 4">
            <a:extLst>
              <a:ext uri="{FF2B5EF4-FFF2-40B4-BE49-F238E27FC236}">
                <a16:creationId xmlns:a16="http://schemas.microsoft.com/office/drawing/2014/main" id="{734793C7-6786-29D8-1243-4C91416048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7013"/>
            <a:ext cx="152400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6614" name="Rectangle 6">
            <a:extLst>
              <a:ext uri="{FF2B5EF4-FFF2-40B4-BE49-F238E27FC236}">
                <a16:creationId xmlns:a16="http://schemas.microsoft.com/office/drawing/2014/main" id="{BA02FE84-1892-8573-449F-DC806A08C3E4}"/>
              </a:ext>
            </a:extLst>
          </p:cNvPr>
          <p:cNvSpPr>
            <a:spLocks noChangeArrowheads="1"/>
          </p:cNvSpPr>
          <p:nvPr/>
        </p:nvSpPr>
        <p:spPr bwMode="auto">
          <a:xfrm>
            <a:off x="4495800" y="533400"/>
            <a:ext cx="4114800" cy="638175"/>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Homeopathy</a:t>
            </a:r>
          </a:p>
        </p:txBody>
      </p:sp>
      <p:sp>
        <p:nvSpPr>
          <p:cNvPr id="211971" name="Text Box 7">
            <a:extLst>
              <a:ext uri="{FF2B5EF4-FFF2-40B4-BE49-F238E27FC236}">
                <a16:creationId xmlns:a16="http://schemas.microsoft.com/office/drawing/2014/main" id="{5DBF8359-15AB-9397-9B20-C40CEBB90E61}"/>
              </a:ext>
            </a:extLst>
          </p:cNvPr>
          <p:cNvSpPr txBox="1">
            <a:spLocks noChangeArrowheads="1"/>
          </p:cNvSpPr>
          <p:nvPr/>
        </p:nvSpPr>
        <p:spPr bwMode="auto">
          <a:xfrm>
            <a:off x="2743200" y="1905000"/>
            <a:ext cx="6096000"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Of all the systems of alternative medicine, homeopathy most obviously conflicts with accepted laws of chemistry and physics.  The basic notion of homeopathy is that cures for disease are to be found in substances that mimic disease symptoms.  In other words, if large amounts of a substance cause a particular symptom (e.g., fever), very small amounts of the same substance will cure that symptom.  This has never been demonstrated scientifically.</a:t>
            </a:r>
            <a:endParaRPr lang="en-US" altLang="en-US" sz="2400">
              <a:solidFill>
                <a:schemeClr val="tx2"/>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60" name="Text Box 4">
            <a:extLst>
              <a:ext uri="{FF2B5EF4-FFF2-40B4-BE49-F238E27FC236}">
                <a16:creationId xmlns:a16="http://schemas.microsoft.com/office/drawing/2014/main" id="{82DF41FA-771A-3F26-4718-E29E3DEAE859}"/>
              </a:ext>
            </a:extLst>
          </p:cNvPr>
          <p:cNvSpPr txBox="1">
            <a:spLocks noChangeArrowheads="1"/>
          </p:cNvSpPr>
          <p:nvPr/>
        </p:nvSpPr>
        <p:spPr bwMode="auto">
          <a:xfrm>
            <a:off x="2743200" y="762000"/>
            <a:ext cx="5943600" cy="5345113"/>
          </a:xfrm>
          <a:prstGeom prst="rect">
            <a:avLst/>
          </a:prstGeom>
          <a:noFill/>
          <a:ln>
            <a:noFill/>
          </a:ln>
          <a:effectLst/>
        </p:spPr>
        <p:txBody>
          <a:bodyPr>
            <a:spAutoFit/>
          </a:bodyPr>
          <a:lstStyle/>
          <a:p>
            <a:pPr eaLnBrk="1" hangingPunct="1">
              <a:defRPr/>
            </a:pPr>
            <a:r>
              <a:rPr lang="en-US" altLang="en-US" sz="1900">
                <a:solidFill>
                  <a:schemeClr val="tx1"/>
                </a:solidFill>
                <a:latin typeface="Arial" panose="020B0604020202020204" pitchFamily="34" charset="0"/>
              </a:rPr>
              <a:t>Homeopaths subscribe to a common set of principles:</a:t>
            </a:r>
          </a:p>
          <a:p>
            <a:pPr>
              <a:lnSpc>
                <a:spcPct val="20000"/>
              </a:lnSpc>
              <a:buFont typeface="Wingdings" pitchFamily="2" charset="2"/>
              <a:buNone/>
              <a:defRPr/>
            </a:pPr>
            <a:endParaRPr lang="en-US" altLang="en-US" sz="2000" b="1">
              <a:effectLst>
                <a:outerShdw blurRad="38100" dist="38100" dir="2700000" algn="tl">
                  <a:srgbClr val="C0C0C0"/>
                </a:outerShdw>
              </a:effectLst>
              <a:latin typeface="Arial" panose="020B0604020202020204" pitchFamily="34" charset="0"/>
            </a:endParaRPr>
          </a:p>
          <a:p>
            <a:pPr>
              <a:spcBef>
                <a:spcPct val="50000"/>
              </a:spcBef>
              <a:buFont typeface="Wingdings" pitchFamily="2" charset="2"/>
              <a:buNone/>
              <a:defRPr/>
            </a:pPr>
            <a:r>
              <a:rPr lang="en-US" altLang="en-US" sz="2000" b="1">
                <a:effectLst>
                  <a:outerShdw blurRad="38100" dist="38100" dir="2700000" algn="tl">
                    <a:srgbClr val="C0C0C0"/>
                  </a:outerShdw>
                </a:effectLst>
                <a:latin typeface="Arial" panose="020B0604020202020204" pitchFamily="34" charset="0"/>
              </a:rPr>
              <a:t>Like Cures Like</a:t>
            </a:r>
            <a:endParaRPr lang="en-US" altLang="en-US" sz="1800">
              <a:solidFill>
                <a:schemeClr val="tx1"/>
              </a:solidFill>
              <a:latin typeface="Arial" panose="020B0604020202020204" pitchFamily="34" charset="0"/>
            </a:endParaRPr>
          </a:p>
          <a:p>
            <a:pPr lvl="1">
              <a:spcBef>
                <a:spcPct val="20000"/>
              </a:spcBef>
              <a:buFont typeface="Wingdings" pitchFamily="2" charset="2"/>
              <a:buNone/>
              <a:defRPr/>
            </a:pPr>
            <a:r>
              <a:rPr lang="en-US" altLang="en-US">
                <a:solidFill>
                  <a:schemeClr val="tx1"/>
                </a:solidFill>
                <a:latin typeface="Arial" panose="020B0604020202020204" pitchFamily="34" charset="0"/>
              </a:rPr>
              <a:t>This is known as the </a:t>
            </a:r>
            <a:r>
              <a:rPr lang="en-US" altLang="en-US">
                <a:solidFill>
                  <a:schemeClr val="tx2"/>
                </a:solidFill>
                <a:latin typeface="Arial" panose="020B0604020202020204" pitchFamily="34" charset="0"/>
              </a:rPr>
              <a:t>“law of similars”</a:t>
            </a:r>
            <a:r>
              <a:rPr lang="en-US" altLang="en-US">
                <a:solidFill>
                  <a:schemeClr val="tx1"/>
                </a:solidFill>
                <a:latin typeface="Arial" panose="020B0604020202020204" pitchFamily="34" charset="0"/>
              </a:rPr>
              <a:t>.  Homeopaths administer highly diluted doses of substances that in larger doses would actually cause the symptoms they’re trying to alleviate.  For example, if a substance produces cough in healthy people, a minute amount of it can be used as a medicine to cure cough in sick people.  This process, called a </a:t>
            </a:r>
            <a:r>
              <a:rPr lang="en-US" altLang="en-US">
                <a:solidFill>
                  <a:schemeClr val="tx2"/>
                </a:solidFill>
                <a:latin typeface="Arial" panose="020B0604020202020204" pitchFamily="34" charset="0"/>
              </a:rPr>
              <a:t>“proving”</a:t>
            </a:r>
            <a:r>
              <a:rPr lang="en-US" altLang="en-US">
                <a:solidFill>
                  <a:schemeClr val="tx1"/>
                </a:solidFill>
                <a:latin typeface="Arial" panose="020B0604020202020204" pitchFamily="34" charset="0"/>
              </a:rPr>
              <a:t>, is how homeopaths select their remedies.</a:t>
            </a:r>
            <a:r>
              <a:rPr lang="en-US" altLang="en-US" sz="1800">
                <a:solidFill>
                  <a:schemeClr val="tx1"/>
                </a:solidFill>
                <a:latin typeface="Arial" panose="020B0604020202020204" pitchFamily="34" charset="0"/>
              </a:rPr>
              <a:t> </a:t>
            </a:r>
          </a:p>
          <a:p>
            <a:pPr lvl="1">
              <a:lnSpc>
                <a:spcPct val="50000"/>
              </a:lnSpc>
              <a:spcBef>
                <a:spcPct val="20000"/>
              </a:spcBef>
              <a:buFont typeface="Wingdings" pitchFamily="2" charset="2"/>
              <a:buNone/>
              <a:defRPr/>
            </a:pPr>
            <a:endParaRPr lang="en-US" altLang="en-US" sz="1800">
              <a:solidFill>
                <a:schemeClr val="tx1"/>
              </a:solidFill>
              <a:latin typeface="Arial" panose="020B0604020202020204" pitchFamily="34" charset="0"/>
            </a:endParaRPr>
          </a:p>
          <a:p>
            <a:pPr>
              <a:spcBef>
                <a:spcPct val="50000"/>
              </a:spcBef>
              <a:buFont typeface="Wingdings" pitchFamily="2" charset="2"/>
              <a:buNone/>
              <a:defRPr/>
            </a:pPr>
            <a:r>
              <a:rPr lang="en-US" altLang="en-US" sz="2000" b="1">
                <a:effectLst>
                  <a:outerShdw blurRad="38100" dist="38100" dir="2700000" algn="tl">
                    <a:srgbClr val="C0C0C0"/>
                  </a:outerShdw>
                </a:effectLst>
                <a:latin typeface="Arial" panose="020B0604020202020204" pitchFamily="34" charset="0"/>
              </a:rPr>
              <a:t>Extreme Dilution</a:t>
            </a:r>
            <a:endParaRPr lang="en-US" altLang="en-US" sz="1800">
              <a:solidFill>
                <a:schemeClr val="tx2"/>
              </a:solidFill>
              <a:latin typeface="Arial" panose="020B0604020202020204" pitchFamily="34" charset="0"/>
            </a:endParaRPr>
          </a:p>
          <a:p>
            <a:pPr lvl="1">
              <a:spcBef>
                <a:spcPct val="20000"/>
              </a:spcBef>
              <a:buFont typeface="Wingdings" pitchFamily="2" charset="2"/>
              <a:buNone/>
              <a:defRPr/>
            </a:pPr>
            <a:r>
              <a:rPr lang="en-US" altLang="en-US">
                <a:solidFill>
                  <a:schemeClr val="tx1"/>
                </a:solidFill>
                <a:latin typeface="Arial" panose="020B0604020202020204" pitchFamily="34" charset="0"/>
              </a:rPr>
              <a:t>Homeopaths believe that</a:t>
            </a:r>
            <a:r>
              <a:rPr lang="en-US" altLang="en-US">
                <a:solidFill>
                  <a:schemeClr val="tx2"/>
                </a:solidFill>
                <a:latin typeface="Arial" panose="020B0604020202020204" pitchFamily="34" charset="0"/>
              </a:rPr>
              <a:t> </a:t>
            </a:r>
            <a:r>
              <a:rPr lang="en-US" altLang="en-US">
                <a:solidFill>
                  <a:schemeClr val="tx1"/>
                </a:solidFill>
                <a:latin typeface="Arial" panose="020B0604020202020204" pitchFamily="34" charset="0"/>
              </a:rPr>
              <a:t>the more dilute the dose, the more powerful the medicinal effect.  This notion is clearly at odds with conventional medicine’s concept of drug action.  In fact, the degree to which most homeopathic remedies are diluted is so great that, in essence, no active substance at all remains in the final solution.  The dilution is akin to one molecule of salt in an ocean.</a:t>
            </a:r>
          </a:p>
        </p:txBody>
      </p:sp>
      <p:sp>
        <p:nvSpPr>
          <p:cNvPr id="198675" name="Text Box 19">
            <a:extLst>
              <a:ext uri="{FF2B5EF4-FFF2-40B4-BE49-F238E27FC236}">
                <a16:creationId xmlns:a16="http://schemas.microsoft.com/office/drawing/2014/main" id="{C541D588-DDF7-FA17-C0EF-F53AC88A1D7E}"/>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Homeopathy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4" name="Text Box 4">
            <a:extLst>
              <a:ext uri="{FF2B5EF4-FFF2-40B4-BE49-F238E27FC236}">
                <a16:creationId xmlns:a16="http://schemas.microsoft.com/office/drawing/2014/main" id="{09A0DD81-6E4B-0D75-82CA-3DA9E51E72ED}"/>
              </a:ext>
            </a:extLst>
          </p:cNvPr>
          <p:cNvSpPr txBox="1">
            <a:spLocks noChangeArrowheads="1"/>
          </p:cNvSpPr>
          <p:nvPr/>
        </p:nvSpPr>
        <p:spPr bwMode="auto">
          <a:xfrm>
            <a:off x="2743200" y="685800"/>
            <a:ext cx="6019800" cy="5437188"/>
          </a:xfrm>
          <a:prstGeom prst="rect">
            <a:avLst/>
          </a:prstGeom>
          <a:noFill/>
          <a:ln>
            <a:noFill/>
          </a:ln>
          <a:effectLst/>
        </p:spPr>
        <p:txBody>
          <a:bodyPr>
            <a:spAutoFit/>
          </a:bodyPr>
          <a:lstStyle/>
          <a:p>
            <a:pPr>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Water Memory</a:t>
            </a:r>
            <a:r>
              <a:rPr lang="en-US" altLang="en-US" sz="2000">
                <a:solidFill>
                  <a:schemeClr val="tx1"/>
                </a:solidFill>
                <a:latin typeface="Arial" panose="020B0604020202020204" pitchFamily="34" charset="0"/>
              </a:rPr>
              <a:t> </a:t>
            </a:r>
          </a:p>
          <a:p>
            <a:pPr lvl="1">
              <a:spcBef>
                <a:spcPct val="20000"/>
              </a:spcBef>
              <a:buFont typeface="Wingdings" pitchFamily="2" charset="2"/>
              <a:buNone/>
              <a:defRPr/>
            </a:pPr>
            <a:r>
              <a:rPr lang="en-US" altLang="en-US" sz="2000">
                <a:solidFill>
                  <a:schemeClr val="tx1"/>
                </a:solidFill>
                <a:latin typeface="Arial" panose="020B0604020202020204" pitchFamily="34" charset="0"/>
              </a:rPr>
              <a:t>To explain how such incredible dilutions could possibly have any effect, homeopaths claim that the water in which the medicine is diluted retains a “trace memory” of the active ingredient.  They say the water has been </a:t>
            </a:r>
            <a:r>
              <a:rPr lang="en-US" altLang="en-US" sz="2000">
                <a:solidFill>
                  <a:schemeClr val="tx2"/>
                </a:solidFill>
                <a:latin typeface="Arial" panose="020B0604020202020204" pitchFamily="34" charset="0"/>
              </a:rPr>
              <a:t>“potentized”</a:t>
            </a:r>
            <a:r>
              <a:rPr lang="en-US" altLang="en-US" sz="2000">
                <a:solidFill>
                  <a:schemeClr val="tx1"/>
                </a:solidFill>
                <a:latin typeface="Arial" panose="020B0604020202020204" pitchFamily="34" charset="0"/>
              </a:rPr>
              <a:t> by the original substance.</a:t>
            </a:r>
          </a:p>
          <a:p>
            <a:pPr>
              <a:spcBef>
                <a:spcPct val="75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Healing Crisis</a:t>
            </a:r>
            <a:endParaRPr lang="en-US" altLang="en-US" sz="2000">
              <a:solidFill>
                <a:schemeClr val="tx2"/>
              </a:solidFill>
              <a:latin typeface="Arial" panose="020B0604020202020204" pitchFamily="34" charset="0"/>
            </a:endParaRPr>
          </a:p>
          <a:p>
            <a:pPr lvl="1">
              <a:spcBef>
                <a:spcPct val="20000"/>
              </a:spcBef>
              <a:buFont typeface="Wingdings" pitchFamily="2" charset="2"/>
              <a:buNone/>
              <a:defRPr/>
            </a:pPr>
            <a:r>
              <a:rPr lang="en-US" altLang="en-US" sz="2000">
                <a:solidFill>
                  <a:schemeClr val="tx1"/>
                </a:solidFill>
                <a:latin typeface="Arial" panose="020B0604020202020204" pitchFamily="34" charset="0"/>
              </a:rPr>
              <a:t>This refers to the notion that symptoms must get worse before they get better.</a:t>
            </a:r>
          </a:p>
          <a:p>
            <a:pPr>
              <a:spcBef>
                <a:spcPct val="75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Antidotes</a:t>
            </a:r>
            <a:endParaRPr lang="en-US" altLang="en-US" sz="2000">
              <a:solidFill>
                <a:schemeClr val="tx1"/>
              </a:solidFill>
              <a:latin typeface="Arial" panose="020B0604020202020204" pitchFamily="34" charset="0"/>
            </a:endParaRPr>
          </a:p>
          <a:p>
            <a:pPr lvl="1">
              <a:spcBef>
                <a:spcPct val="20000"/>
              </a:spcBef>
              <a:buFont typeface="Wingdings" pitchFamily="2" charset="2"/>
              <a:buNone/>
              <a:defRPr/>
            </a:pPr>
            <a:r>
              <a:rPr lang="en-US" altLang="en-US" sz="2000">
                <a:solidFill>
                  <a:schemeClr val="tx1"/>
                </a:solidFill>
                <a:latin typeface="Arial" panose="020B0604020202020204" pitchFamily="34" charset="0"/>
              </a:rPr>
              <a:t>Homeopaths believe that other things a patient may be exposed to (e.g., prescription drugs, coffee, x-rays, etc.) may serve to counteract the beneficial effects of a homeopathic remedy.</a:t>
            </a:r>
          </a:p>
        </p:txBody>
      </p:sp>
      <p:sp>
        <p:nvSpPr>
          <p:cNvPr id="199698" name="Text Box 18">
            <a:extLst>
              <a:ext uri="{FF2B5EF4-FFF2-40B4-BE49-F238E27FC236}">
                <a16:creationId xmlns:a16="http://schemas.microsoft.com/office/drawing/2014/main" id="{38014E1F-E918-6C7E-1FE4-04913F464D4B}"/>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Homeopathy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Text Box 5">
            <a:extLst>
              <a:ext uri="{FF2B5EF4-FFF2-40B4-BE49-F238E27FC236}">
                <a16:creationId xmlns:a16="http://schemas.microsoft.com/office/drawing/2014/main" id="{180957D2-0000-B9AD-CE59-4147C3C1A235}"/>
              </a:ext>
            </a:extLst>
          </p:cNvPr>
          <p:cNvSpPr txBox="1">
            <a:spLocks noChangeArrowheads="1"/>
          </p:cNvSpPr>
          <p:nvPr/>
        </p:nvSpPr>
        <p:spPr bwMode="auto">
          <a:xfrm>
            <a:off x="2743200" y="1295400"/>
            <a:ext cx="6096000" cy="500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 typeface="Wingdings" pitchFamily="2" charset="2"/>
              <a:buNone/>
            </a:pPr>
            <a:r>
              <a:rPr lang="en-US" altLang="en-US" sz="1900"/>
              <a:t>A central tenet of homeopathy is that disease is individualized.  That is, people get sick and heal in ways that are different from everyone else.  Classical homeopaths attempt to find a remedy that is uniquely suited to each patient.  This means that one person’s headache remedy, for example, might be different from another person’s headache remedy.  To find the best remedy, a homeopath will question and observe the patient to determine his or her “symptom picture”.  An individualized remedy is then selected that takes into account the patient’s overall constitution and health status.  The focus is on finding the right remedy for a particular ailment, and a certain amount of “trial-and-error” may be required to do so.  Unlike the other alternative medical systems, the primary emphasis of “classical” homeopathy is on treating symptoms rather than preventing illness.</a:t>
            </a:r>
          </a:p>
        </p:txBody>
      </p:sp>
      <p:sp>
        <p:nvSpPr>
          <p:cNvPr id="200723" name="Text Box 19">
            <a:extLst>
              <a:ext uri="{FF2B5EF4-FFF2-40B4-BE49-F238E27FC236}">
                <a16:creationId xmlns:a16="http://schemas.microsoft.com/office/drawing/2014/main" id="{C14F5586-2478-A74A-EF91-A40AE021034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Homeopathy</a:t>
            </a:r>
          </a:p>
        </p:txBody>
      </p:sp>
      <p:sp>
        <p:nvSpPr>
          <p:cNvPr id="200724" name="Rectangle 20">
            <a:extLst>
              <a:ext uri="{FF2B5EF4-FFF2-40B4-BE49-F238E27FC236}">
                <a16:creationId xmlns:a16="http://schemas.microsoft.com/office/drawing/2014/main" id="{660136F6-3C43-D37C-E599-63499FF6EA70}"/>
              </a:ext>
            </a:extLst>
          </p:cNvPr>
          <p:cNvSpPr>
            <a:spLocks noChangeArrowheads="1"/>
          </p:cNvSpPr>
          <p:nvPr/>
        </p:nvSpPr>
        <p:spPr bwMode="auto">
          <a:xfrm>
            <a:off x="2438400" y="381000"/>
            <a:ext cx="64770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How Does a Homeopath Diagnose and Treat?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Text Box 5">
            <a:extLst>
              <a:ext uri="{FF2B5EF4-FFF2-40B4-BE49-F238E27FC236}">
                <a16:creationId xmlns:a16="http://schemas.microsoft.com/office/drawing/2014/main" id="{F666BC15-A124-03E3-7A2B-FDA9456BEF74}"/>
              </a:ext>
            </a:extLst>
          </p:cNvPr>
          <p:cNvSpPr txBox="1">
            <a:spLocks noChangeArrowheads="1"/>
          </p:cNvSpPr>
          <p:nvPr/>
        </p:nvSpPr>
        <p:spPr bwMode="auto">
          <a:xfrm>
            <a:off x="2667000" y="1295400"/>
            <a:ext cx="5943600"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Homeopathic remedies (which can be purchased without a prescription) are made from plants, animal products, minerals, or chemicals diluted to the extreme.  As such, they pose very little potential for harm because the active ingredients are essentially nonexistent.  However, patients who rely on homeopathic remedies to self-treat potentially life-threatening conditions (e.g., asthma) may be at risk unless they are monitored by a conventional M.D.   </a:t>
            </a:r>
          </a:p>
        </p:txBody>
      </p:sp>
      <p:sp>
        <p:nvSpPr>
          <p:cNvPr id="201748" name="Text Box 20">
            <a:extLst>
              <a:ext uri="{FF2B5EF4-FFF2-40B4-BE49-F238E27FC236}">
                <a16:creationId xmlns:a16="http://schemas.microsoft.com/office/drawing/2014/main" id="{025E00C4-1359-4943-28D1-B382D7417416}"/>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Homeopathy</a:t>
            </a:r>
          </a:p>
        </p:txBody>
      </p:sp>
      <p:sp>
        <p:nvSpPr>
          <p:cNvPr id="201749" name="Rectangle 21">
            <a:extLst>
              <a:ext uri="{FF2B5EF4-FFF2-40B4-BE49-F238E27FC236}">
                <a16:creationId xmlns:a16="http://schemas.microsoft.com/office/drawing/2014/main" id="{DA9973A9-4A66-1F6C-4A1F-5D81FCB8435E}"/>
              </a:ext>
            </a:extLst>
          </p:cNvPr>
          <p:cNvSpPr>
            <a:spLocks noChangeArrowheads="1"/>
          </p:cNvSpPr>
          <p:nvPr/>
        </p:nvSpPr>
        <p:spPr bwMode="auto">
          <a:xfrm>
            <a:off x="2209800" y="304800"/>
            <a:ext cx="67056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000" b="1">
                <a:solidFill>
                  <a:schemeClr val="accent2"/>
                </a:solidFill>
                <a:effectLst>
                  <a:outerShdw blurRad="38100" dist="38100" dir="2700000" algn="tl">
                    <a:srgbClr val="C0C0C0"/>
                  </a:outerShdw>
                </a:effectLst>
              </a:rPr>
              <a:t>Are Homeopathic Treatments Safe?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Text Box 2">
            <a:extLst>
              <a:ext uri="{FF2B5EF4-FFF2-40B4-BE49-F238E27FC236}">
                <a16:creationId xmlns:a16="http://schemas.microsoft.com/office/drawing/2014/main" id="{8D31BECB-2316-A370-C20B-4A13F4D6E724}"/>
              </a:ext>
            </a:extLst>
          </p:cNvPr>
          <p:cNvSpPr txBox="1">
            <a:spLocks noChangeArrowheads="1"/>
          </p:cNvSpPr>
          <p:nvPr/>
        </p:nvSpPr>
        <p:spPr bwMode="auto">
          <a:xfrm>
            <a:off x="2743200" y="1295400"/>
            <a:ext cx="6096000" cy="466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In contrast to the biomedical model of disease espoused by conventional medicine, CAM views health and illness as a complex interplay of mind, body, spirit, and environment.  The emphasis is on treating the “whole” person rather than just the physical symptoms.  Patients are encouraged to be active participants in their own health care.</a:t>
            </a:r>
          </a:p>
          <a:p>
            <a:pPr>
              <a:spcBef>
                <a:spcPct val="100000"/>
              </a:spcBef>
              <a:buFontTx/>
              <a:buNone/>
            </a:pPr>
            <a:r>
              <a:rPr lang="en-US" altLang="en-US" sz="2000"/>
              <a:t>A few CAM practices are consonant with accepted biomedical theory and have demonstrated therapeutic value under controlled testing procedures (e.g., certain herbal remedies),</a:t>
            </a:r>
            <a:r>
              <a:rPr lang="en-US" altLang="en-US" sz="2000" baseline="30000"/>
              <a:t>2</a:t>
            </a:r>
            <a:r>
              <a:rPr lang="en-US" altLang="en-US" sz="2000"/>
              <a:t> whereas most others have a dubious theoretical basis whose healing benefits have been called into question (e.g., therapeutic touch).</a:t>
            </a:r>
            <a:r>
              <a:rPr lang="en-US" altLang="en-US" sz="2000" baseline="30000"/>
              <a:t>3</a:t>
            </a:r>
            <a:r>
              <a:rPr lang="en-US" altLang="en-US" sz="2000"/>
              <a:t>  </a:t>
            </a:r>
            <a:endParaRPr lang="en-US" altLang="en-US" sz="2000">
              <a:solidFill>
                <a:schemeClr val="tx2"/>
              </a:solidFill>
            </a:endParaRPr>
          </a:p>
        </p:txBody>
      </p:sp>
      <p:sp>
        <p:nvSpPr>
          <p:cNvPr id="34847" name="Text Box 31">
            <a:extLst>
              <a:ext uri="{FF2B5EF4-FFF2-40B4-BE49-F238E27FC236}">
                <a16:creationId xmlns:a16="http://schemas.microsoft.com/office/drawing/2014/main" id="{8EBAE026-13F9-E291-A873-4A53F71DA05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What is CAM?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Rectangle 3">
            <a:extLst>
              <a:ext uri="{FF2B5EF4-FFF2-40B4-BE49-F238E27FC236}">
                <a16:creationId xmlns:a16="http://schemas.microsoft.com/office/drawing/2014/main" id="{C1A3635B-A33C-8299-06AB-603096CC10CC}"/>
              </a:ext>
            </a:extLst>
          </p:cNvPr>
          <p:cNvSpPr>
            <a:spLocks noGrp="1" noChangeArrowheads="1"/>
          </p:cNvSpPr>
          <p:nvPr>
            <p:ph type="body" idx="1"/>
          </p:nvPr>
        </p:nvSpPr>
        <p:spPr>
          <a:xfrm>
            <a:off x="304800" y="1371600"/>
            <a:ext cx="8458200" cy="4876800"/>
          </a:xfrm>
        </p:spPr>
        <p:txBody>
          <a:bodyPr/>
          <a:lstStyle/>
          <a:p>
            <a:pPr eaLnBrk="1" hangingPunct="1">
              <a:buFontTx/>
              <a:buBlip>
                <a:blip r:embed="rId2"/>
              </a:buBlip>
              <a:defRPr/>
            </a:pPr>
            <a:r>
              <a:rPr lang="en-US" altLang="en-US" sz="2000"/>
              <a:t>Each of the major systems of alternative medicine promotes the notion that the whole person should be treated, not just the afflicted part:</a:t>
            </a:r>
            <a:r>
              <a:rPr lang="en-US" altLang="en-US" sz="1800"/>
              <a:t> </a:t>
            </a:r>
          </a:p>
          <a:p>
            <a:pPr eaLnBrk="1" hangingPunct="1">
              <a:lnSpc>
                <a:spcPct val="10000"/>
              </a:lnSpc>
              <a:buFontTx/>
              <a:buBlip>
                <a:blip r:embed="rId2"/>
              </a:buBlip>
              <a:defRPr/>
            </a:pPr>
            <a:endParaRPr lang="en-US" altLang="en-US" sz="1800" b="1">
              <a:solidFill>
                <a:schemeClr val="hlink"/>
              </a:solidFill>
              <a:effectLst>
                <a:outerShdw blurRad="38100" dist="38100" dir="2700000" algn="tl">
                  <a:srgbClr val="C0C0C0"/>
                </a:outerShdw>
              </a:effectLst>
            </a:endParaRPr>
          </a:p>
          <a:p>
            <a:pPr lvl="4" eaLnBrk="1" hangingPunct="1">
              <a:lnSpc>
                <a:spcPct val="150000"/>
              </a:lnSpc>
              <a:spcBef>
                <a:spcPct val="10000"/>
              </a:spcBef>
              <a:buFont typeface="Wingdings" pitchFamily="2" charset="2"/>
              <a:buNone/>
              <a:defRPr/>
            </a:pPr>
            <a:r>
              <a:rPr lang="en-US" altLang="en-US" sz="2000" b="1">
                <a:solidFill>
                  <a:schemeClr val="accent2"/>
                </a:solidFill>
                <a:effectLst>
                  <a:outerShdw blurRad="38100" dist="38100" dir="2700000" algn="tl">
                    <a:srgbClr val="C0C0C0"/>
                  </a:outerShdw>
                </a:effectLst>
              </a:rPr>
              <a:t>Chinese Medicine</a:t>
            </a:r>
            <a:endParaRPr lang="en-US" altLang="en-US" sz="2000">
              <a:solidFill>
                <a:schemeClr val="accent2"/>
              </a:solidFill>
              <a:effectLst>
                <a:outerShdw blurRad="38100" dist="38100" dir="2700000" algn="tl">
                  <a:srgbClr val="C0C0C0"/>
                </a:outerShdw>
              </a:effectLst>
            </a:endParaRPr>
          </a:p>
          <a:p>
            <a:pPr lvl="4" eaLnBrk="1" hangingPunct="1">
              <a:lnSpc>
                <a:spcPct val="150000"/>
              </a:lnSpc>
              <a:spcBef>
                <a:spcPct val="10000"/>
              </a:spcBef>
              <a:buFont typeface="Wingdings" pitchFamily="2" charset="2"/>
              <a:buNone/>
              <a:defRPr/>
            </a:pPr>
            <a:r>
              <a:rPr lang="en-US" altLang="en-US" sz="2000" b="1">
                <a:solidFill>
                  <a:schemeClr val="accent2"/>
                </a:solidFill>
                <a:effectLst>
                  <a:outerShdw blurRad="38100" dist="38100" dir="2700000" algn="tl">
                    <a:srgbClr val="C0C0C0"/>
                  </a:outerShdw>
                </a:effectLst>
              </a:rPr>
              <a:t>Ayurvedic Medicine</a:t>
            </a:r>
            <a:endParaRPr lang="en-US" altLang="en-US" sz="2000">
              <a:solidFill>
                <a:schemeClr val="accent2"/>
              </a:solidFill>
              <a:effectLst>
                <a:outerShdw blurRad="38100" dist="38100" dir="2700000" algn="tl">
                  <a:srgbClr val="C0C0C0"/>
                </a:outerShdw>
              </a:effectLst>
            </a:endParaRPr>
          </a:p>
          <a:p>
            <a:pPr lvl="4" eaLnBrk="1" hangingPunct="1">
              <a:lnSpc>
                <a:spcPct val="150000"/>
              </a:lnSpc>
              <a:spcBef>
                <a:spcPct val="10000"/>
              </a:spcBef>
              <a:buFont typeface="Wingdings" pitchFamily="2" charset="2"/>
              <a:buNone/>
              <a:defRPr/>
            </a:pPr>
            <a:r>
              <a:rPr lang="en-US" altLang="en-US" sz="2000" b="1">
                <a:solidFill>
                  <a:schemeClr val="accent2"/>
                </a:solidFill>
                <a:effectLst>
                  <a:outerShdw blurRad="38100" dist="38100" dir="2700000" algn="tl">
                    <a:srgbClr val="C0C0C0"/>
                  </a:outerShdw>
                </a:effectLst>
              </a:rPr>
              <a:t>Naturopathy</a:t>
            </a:r>
          </a:p>
          <a:p>
            <a:pPr lvl="4" eaLnBrk="1" hangingPunct="1">
              <a:lnSpc>
                <a:spcPct val="150000"/>
              </a:lnSpc>
              <a:spcBef>
                <a:spcPct val="10000"/>
              </a:spcBef>
              <a:buFont typeface="Wingdings" pitchFamily="2" charset="2"/>
              <a:buNone/>
              <a:defRPr/>
            </a:pPr>
            <a:r>
              <a:rPr lang="en-US" altLang="en-US" sz="2000" b="1">
                <a:solidFill>
                  <a:schemeClr val="accent2"/>
                </a:solidFill>
                <a:effectLst>
                  <a:outerShdw blurRad="38100" dist="38100" dir="2700000" algn="tl">
                    <a:srgbClr val="C0C0C0"/>
                  </a:outerShdw>
                </a:effectLst>
              </a:rPr>
              <a:t>Homeopathy</a:t>
            </a:r>
            <a:endParaRPr lang="en-US" altLang="en-US" sz="2000">
              <a:solidFill>
                <a:schemeClr val="accent2"/>
              </a:solidFill>
              <a:effectLst>
                <a:outerShdw blurRad="38100" dist="38100" dir="2700000" algn="tl">
                  <a:srgbClr val="C0C0C0"/>
                </a:outerShdw>
              </a:effectLst>
            </a:endParaRPr>
          </a:p>
          <a:p>
            <a:pPr eaLnBrk="1" hangingPunct="1">
              <a:lnSpc>
                <a:spcPct val="10000"/>
              </a:lnSpc>
              <a:buFontTx/>
              <a:buBlip>
                <a:blip r:embed="rId2"/>
              </a:buBlip>
              <a:defRPr/>
            </a:pPr>
            <a:endParaRPr lang="en-US" altLang="en-US" sz="2000"/>
          </a:p>
          <a:p>
            <a:pPr eaLnBrk="1" hangingPunct="1">
              <a:buFontTx/>
              <a:buBlip>
                <a:blip r:embed="rId2"/>
              </a:buBlip>
              <a:defRPr/>
            </a:pPr>
            <a:r>
              <a:rPr lang="en-US" altLang="en-US" sz="2000"/>
              <a:t>Chinese medicine, Ayurveda, and to some extent homeopathy are based on the concept of a “vital energy” or “life force”.  Illness results when this invisible and unmeasureable force is weakened or imbalanced in some way.  Accordingly, the various treatments used by these healing systems are said to strengthen or rebalance the patient’s “vital energy” to restore health.</a:t>
            </a:r>
          </a:p>
        </p:txBody>
      </p:sp>
      <p:sp>
        <p:nvSpPr>
          <p:cNvPr id="130064" name="Rectangle 16">
            <a:extLst>
              <a:ext uri="{FF2B5EF4-FFF2-40B4-BE49-F238E27FC236}">
                <a16:creationId xmlns:a16="http://schemas.microsoft.com/office/drawing/2014/main" id="{45A0995C-784A-DD96-38F8-DF7AA70F51DF}"/>
              </a:ext>
            </a:extLst>
          </p:cNvPr>
          <p:cNvSpPr>
            <a:spLocks noChangeArrowheads="1"/>
          </p:cNvSpPr>
          <p:nvPr/>
        </p:nvSpPr>
        <p:spPr bwMode="auto">
          <a:xfrm>
            <a:off x="381000" y="228600"/>
            <a:ext cx="8458200" cy="785813"/>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Summary</a:t>
            </a:r>
          </a:p>
        </p:txBody>
      </p:sp>
      <p:pic>
        <p:nvPicPr>
          <p:cNvPr id="217091" name="Picture 17">
            <a:hlinkClick r:id="rId3" action="ppaction://hlinksldjump"/>
            <a:extLst>
              <a:ext uri="{FF2B5EF4-FFF2-40B4-BE49-F238E27FC236}">
                <a16:creationId xmlns:a16="http://schemas.microsoft.com/office/drawing/2014/main" id="{9D1247FE-E012-8E6E-EE16-E69EDE4BA7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209800"/>
            <a:ext cx="4572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7092" name="Picture 18">
            <a:hlinkClick r:id="rId5" action="ppaction://hlinksldjump"/>
            <a:extLst>
              <a:ext uri="{FF2B5EF4-FFF2-40B4-BE49-F238E27FC236}">
                <a16:creationId xmlns:a16="http://schemas.microsoft.com/office/drawing/2014/main" id="{61BE464F-DBD9-CD6E-B161-D4D69787E59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2667000"/>
            <a:ext cx="330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7093" name="Picture 19">
            <a:hlinkClick r:id="rId7" action="ppaction://hlinksldjump"/>
            <a:extLst>
              <a:ext uri="{FF2B5EF4-FFF2-40B4-BE49-F238E27FC236}">
                <a16:creationId xmlns:a16="http://schemas.microsoft.com/office/drawing/2014/main" id="{6F420F04-70DE-7891-1787-1A9EA1FFB1D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2600" y="32004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7094" name="Picture 20">
            <a:hlinkClick r:id="rId9" action="ppaction://hlinksldjump"/>
            <a:extLst>
              <a:ext uri="{FF2B5EF4-FFF2-40B4-BE49-F238E27FC236}">
                <a16:creationId xmlns:a16="http://schemas.microsoft.com/office/drawing/2014/main" id="{AAE05A1B-52A2-86BE-A614-C67C04776F1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52600" y="3657600"/>
            <a:ext cx="3667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7095" name="Group 32">
            <a:extLst>
              <a:ext uri="{FF2B5EF4-FFF2-40B4-BE49-F238E27FC236}">
                <a16:creationId xmlns:a16="http://schemas.microsoft.com/office/drawing/2014/main" id="{B43D9347-F873-EE83-3642-4BBA9CB95AFC}"/>
              </a:ext>
            </a:extLst>
          </p:cNvPr>
          <p:cNvGrpSpPr>
            <a:grpSpLocks/>
          </p:cNvGrpSpPr>
          <p:nvPr/>
        </p:nvGrpSpPr>
        <p:grpSpPr bwMode="auto">
          <a:xfrm>
            <a:off x="0" y="0"/>
            <a:ext cx="2362200" cy="641350"/>
            <a:chOff x="96" y="76"/>
            <a:chExt cx="1488" cy="404"/>
          </a:xfrm>
        </p:grpSpPr>
        <p:sp>
          <p:nvSpPr>
            <p:cNvPr id="217109" name="Text Box 33">
              <a:extLst>
                <a:ext uri="{FF2B5EF4-FFF2-40B4-BE49-F238E27FC236}">
                  <a16:creationId xmlns:a16="http://schemas.microsoft.com/office/drawing/2014/main" id="{4A1CCF08-4D25-FB40-2806-401603E66A05}"/>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Alternative Medical</a:t>
              </a:r>
            </a:p>
            <a:p>
              <a:pPr>
                <a:spcBef>
                  <a:spcPct val="0"/>
                </a:spcBef>
                <a:buFontTx/>
                <a:buNone/>
              </a:pPr>
              <a:r>
                <a:rPr lang="en-US" altLang="en-US" sz="1400" b="1">
                  <a:solidFill>
                    <a:srgbClr val="9900CC"/>
                  </a:solidFill>
                </a:rPr>
                <a:t>      Systems</a:t>
              </a:r>
              <a:endParaRPr lang="en-US" altLang="en-US" sz="1400"/>
            </a:p>
          </p:txBody>
        </p:sp>
        <p:sp>
          <p:nvSpPr>
            <p:cNvPr id="130082" name="Text Box 34">
              <a:extLst>
                <a:ext uri="{FF2B5EF4-FFF2-40B4-BE49-F238E27FC236}">
                  <a16:creationId xmlns:a16="http://schemas.microsoft.com/office/drawing/2014/main" id="{59252250-F837-59DD-4E4B-0523C5B6EB1F}"/>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2</a:t>
              </a:r>
            </a:p>
          </p:txBody>
        </p:sp>
      </p:grpSp>
      <p:grpSp>
        <p:nvGrpSpPr>
          <p:cNvPr id="217096" name="Group 35">
            <a:extLst>
              <a:ext uri="{FF2B5EF4-FFF2-40B4-BE49-F238E27FC236}">
                <a16:creationId xmlns:a16="http://schemas.microsoft.com/office/drawing/2014/main" id="{B659124F-7335-DB18-15BB-85C7D60949F5}"/>
              </a:ext>
            </a:extLst>
          </p:cNvPr>
          <p:cNvGrpSpPr>
            <a:grpSpLocks/>
          </p:cNvGrpSpPr>
          <p:nvPr/>
        </p:nvGrpSpPr>
        <p:grpSpPr bwMode="auto">
          <a:xfrm>
            <a:off x="381000" y="6400800"/>
            <a:ext cx="1066800" cy="304800"/>
            <a:chOff x="240" y="4032"/>
            <a:chExt cx="672" cy="192"/>
          </a:xfrm>
        </p:grpSpPr>
        <p:sp>
          <p:nvSpPr>
            <p:cNvPr id="130084" name="AutoShape 36">
              <a:hlinkClick r:id="rId11" action="ppaction://hlinksldjump" highlightClick="1"/>
              <a:extLst>
                <a:ext uri="{FF2B5EF4-FFF2-40B4-BE49-F238E27FC236}">
                  <a16:creationId xmlns:a16="http://schemas.microsoft.com/office/drawing/2014/main" id="{C9168220-F38E-BBE8-CFE8-CB7A68D778F2}"/>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17108" name="WordArt 37">
              <a:hlinkClick r:id="rId11" action="ppaction://hlinksldjump"/>
              <a:extLst>
                <a:ext uri="{FF2B5EF4-FFF2-40B4-BE49-F238E27FC236}">
                  <a16:creationId xmlns:a16="http://schemas.microsoft.com/office/drawing/2014/main" id="{F67A91BC-6E3B-A2EC-9878-EFC2D8CA609E}"/>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17097" name="Group 38">
            <a:extLst>
              <a:ext uri="{FF2B5EF4-FFF2-40B4-BE49-F238E27FC236}">
                <a16:creationId xmlns:a16="http://schemas.microsoft.com/office/drawing/2014/main" id="{61153CE2-BC61-A9FB-CAD0-22366CD3C52D}"/>
              </a:ext>
            </a:extLst>
          </p:cNvPr>
          <p:cNvGrpSpPr>
            <a:grpSpLocks/>
          </p:cNvGrpSpPr>
          <p:nvPr/>
        </p:nvGrpSpPr>
        <p:grpSpPr bwMode="auto">
          <a:xfrm>
            <a:off x="4191000" y="6477000"/>
            <a:ext cx="1524000" cy="228600"/>
            <a:chOff x="2400" y="4080"/>
            <a:chExt cx="960" cy="144"/>
          </a:xfrm>
        </p:grpSpPr>
        <p:grpSp>
          <p:nvGrpSpPr>
            <p:cNvPr id="217098" name="Group 39">
              <a:extLst>
                <a:ext uri="{FF2B5EF4-FFF2-40B4-BE49-F238E27FC236}">
                  <a16:creationId xmlns:a16="http://schemas.microsoft.com/office/drawing/2014/main" id="{0688CC15-0B04-87D9-E8A1-F26444994FEF}"/>
                </a:ext>
              </a:extLst>
            </p:cNvPr>
            <p:cNvGrpSpPr>
              <a:grpSpLocks/>
            </p:cNvGrpSpPr>
            <p:nvPr/>
          </p:nvGrpSpPr>
          <p:grpSpPr bwMode="auto">
            <a:xfrm>
              <a:off x="2400" y="4080"/>
              <a:ext cx="240" cy="144"/>
              <a:chOff x="2928" y="2688"/>
              <a:chExt cx="240" cy="144"/>
            </a:xfrm>
          </p:grpSpPr>
          <p:sp>
            <p:nvSpPr>
              <p:cNvPr id="217105" name="AutoShape 40">
                <a:hlinkClick r:id="" action="ppaction://hlinkshowjump?jump=previousslide" highlightClick="1"/>
                <a:extLst>
                  <a:ext uri="{FF2B5EF4-FFF2-40B4-BE49-F238E27FC236}">
                    <a16:creationId xmlns:a16="http://schemas.microsoft.com/office/drawing/2014/main" id="{12EBC616-CCBD-B8A8-0DFB-AD51F6AEACC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30089" name="AutoShape 41">
                <a:hlinkClick r:id="" action="ppaction://hlinkshowjump?jump=previousslide"/>
                <a:extLst>
                  <a:ext uri="{FF2B5EF4-FFF2-40B4-BE49-F238E27FC236}">
                    <a16:creationId xmlns:a16="http://schemas.microsoft.com/office/drawing/2014/main" id="{57270682-68A6-9F24-CD35-706B62A44998}"/>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17099" name="Group 42">
              <a:extLst>
                <a:ext uri="{FF2B5EF4-FFF2-40B4-BE49-F238E27FC236}">
                  <a16:creationId xmlns:a16="http://schemas.microsoft.com/office/drawing/2014/main" id="{D74ACFBA-127B-E9C8-14B5-A17E5F461F2D}"/>
                </a:ext>
              </a:extLst>
            </p:cNvPr>
            <p:cNvGrpSpPr>
              <a:grpSpLocks/>
            </p:cNvGrpSpPr>
            <p:nvPr/>
          </p:nvGrpSpPr>
          <p:grpSpPr bwMode="auto">
            <a:xfrm>
              <a:off x="3120" y="4080"/>
              <a:ext cx="240" cy="144"/>
              <a:chOff x="3552" y="2688"/>
              <a:chExt cx="240" cy="144"/>
            </a:xfrm>
          </p:grpSpPr>
          <p:sp>
            <p:nvSpPr>
              <p:cNvPr id="217103" name="AutoShape 43">
                <a:hlinkClick r:id="" action="ppaction://hlinkshowjump?jump=nextslide" highlightClick="1"/>
                <a:extLst>
                  <a:ext uri="{FF2B5EF4-FFF2-40B4-BE49-F238E27FC236}">
                    <a16:creationId xmlns:a16="http://schemas.microsoft.com/office/drawing/2014/main" id="{E99A5BA1-A591-4204-D5E7-FBE6D75BFD3D}"/>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30092" name="AutoShape 44">
                <a:hlinkClick r:id="" action="ppaction://hlinkshowjump?jump=nextslide"/>
                <a:extLst>
                  <a:ext uri="{FF2B5EF4-FFF2-40B4-BE49-F238E27FC236}">
                    <a16:creationId xmlns:a16="http://schemas.microsoft.com/office/drawing/2014/main" id="{B6C7EF28-8FB2-CE58-B612-3C00E193BE1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17100" name="Group 45">
              <a:extLst>
                <a:ext uri="{FF2B5EF4-FFF2-40B4-BE49-F238E27FC236}">
                  <a16:creationId xmlns:a16="http://schemas.microsoft.com/office/drawing/2014/main" id="{AD919D49-78FA-AA75-DD4F-72B8AAE2DB19}"/>
                </a:ext>
              </a:extLst>
            </p:cNvPr>
            <p:cNvGrpSpPr>
              <a:grpSpLocks/>
            </p:cNvGrpSpPr>
            <p:nvPr/>
          </p:nvGrpSpPr>
          <p:grpSpPr bwMode="auto">
            <a:xfrm>
              <a:off x="2736" y="4080"/>
              <a:ext cx="288" cy="144"/>
              <a:chOff x="2400" y="4032"/>
              <a:chExt cx="240" cy="144"/>
            </a:xfrm>
          </p:grpSpPr>
          <p:sp>
            <p:nvSpPr>
              <p:cNvPr id="130094" name="AutoShape 46">
                <a:hlinkClick r:id="" action="ppaction://hlinkshowjump?jump=lastslideviewed" highlightClick="1"/>
                <a:extLst>
                  <a:ext uri="{FF2B5EF4-FFF2-40B4-BE49-F238E27FC236}">
                    <a16:creationId xmlns:a16="http://schemas.microsoft.com/office/drawing/2014/main" id="{A671EDDE-DBE0-D7EB-1249-EA98249CB2BC}"/>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30095" name="AutoShape 47">
                <a:hlinkClick r:id="" action="ppaction://hlinkshowjump?jump=lastslideviewed"/>
                <a:extLst>
                  <a:ext uri="{FF2B5EF4-FFF2-40B4-BE49-F238E27FC236}">
                    <a16:creationId xmlns:a16="http://schemas.microsoft.com/office/drawing/2014/main" id="{459D2C45-4F09-97CF-CF38-E90100C5378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Rectangle 2">
            <a:extLst>
              <a:ext uri="{FF2B5EF4-FFF2-40B4-BE49-F238E27FC236}">
                <a16:creationId xmlns:a16="http://schemas.microsoft.com/office/drawing/2014/main" id="{23D946F5-20CA-803C-0E7B-7133F64C630B}"/>
              </a:ext>
            </a:extLst>
          </p:cNvPr>
          <p:cNvSpPr>
            <a:spLocks noGrp="1" noChangeArrowheads="1"/>
          </p:cNvSpPr>
          <p:nvPr>
            <p:ph type="body" idx="1"/>
          </p:nvPr>
        </p:nvSpPr>
        <p:spPr>
          <a:xfrm>
            <a:off x="304800" y="685800"/>
            <a:ext cx="8610600" cy="5562600"/>
          </a:xfrm>
        </p:spPr>
        <p:txBody>
          <a:bodyPr/>
          <a:lstStyle/>
          <a:p>
            <a:pPr eaLnBrk="1" hangingPunct="1">
              <a:lnSpc>
                <a:spcPct val="90000"/>
              </a:lnSpc>
              <a:buFontTx/>
              <a:buBlip>
                <a:blip r:embed="rId2"/>
              </a:buBlip>
            </a:pPr>
            <a:r>
              <a:rPr lang="en-US" altLang="en-US" sz="1800"/>
              <a:t>Naturopathy employs several alternative therapies, and a few standard ones as well, but avoids most conventional treatments (e.g., prescription drugs and major surgery).  Instead, naturopaths rely on a variety of noninvasive “natural” methods claimed to help the body heal itself.</a:t>
            </a:r>
          </a:p>
          <a:p>
            <a:pPr eaLnBrk="1" hangingPunct="1">
              <a:lnSpc>
                <a:spcPct val="90000"/>
              </a:lnSpc>
              <a:buFontTx/>
              <a:buBlip>
                <a:blip r:embed="rId2"/>
              </a:buBlip>
            </a:pPr>
            <a:endParaRPr lang="en-US" altLang="en-US" sz="1800"/>
          </a:p>
          <a:p>
            <a:pPr eaLnBrk="1" hangingPunct="1">
              <a:lnSpc>
                <a:spcPct val="90000"/>
              </a:lnSpc>
              <a:buFontTx/>
              <a:buBlip>
                <a:blip r:embed="rId2"/>
              </a:buBlip>
            </a:pPr>
            <a:r>
              <a:rPr lang="en-US" altLang="en-US" sz="1800"/>
              <a:t>Chinese medicine, Ayurveda, and naturopathy promote disease prevention, whereas homeopathy is focused almost exclusively on symptomatic relief using extremely dilute solutions of “medicine”.  </a:t>
            </a:r>
          </a:p>
          <a:p>
            <a:pPr eaLnBrk="1" hangingPunct="1">
              <a:lnSpc>
                <a:spcPct val="90000"/>
              </a:lnSpc>
              <a:buFontTx/>
              <a:buBlip>
                <a:blip r:embed="rId2"/>
              </a:buBlip>
            </a:pPr>
            <a:endParaRPr lang="en-US" altLang="en-US" sz="1800"/>
          </a:p>
          <a:p>
            <a:pPr eaLnBrk="1" hangingPunct="1">
              <a:lnSpc>
                <a:spcPct val="90000"/>
              </a:lnSpc>
              <a:buFontTx/>
              <a:buBlip>
                <a:blip r:embed="rId2"/>
              </a:buBlip>
            </a:pPr>
            <a:r>
              <a:rPr lang="en-US" altLang="en-US" sz="1800"/>
              <a:t>There are two major circumstances in which these alternative medical systems could pose harm to the patient:</a:t>
            </a:r>
          </a:p>
          <a:p>
            <a:pPr eaLnBrk="1" hangingPunct="1">
              <a:lnSpc>
                <a:spcPct val="90000"/>
              </a:lnSpc>
              <a:buFontTx/>
              <a:buBlip>
                <a:blip r:embed="rId2"/>
              </a:buBlip>
            </a:pPr>
            <a:endParaRPr lang="en-US" altLang="en-US" sz="1800"/>
          </a:p>
          <a:p>
            <a:pPr lvl="1" eaLnBrk="1" hangingPunct="1">
              <a:lnSpc>
                <a:spcPct val="90000"/>
              </a:lnSpc>
              <a:buFontTx/>
              <a:buBlip>
                <a:blip r:embed="rId3"/>
              </a:buBlip>
            </a:pPr>
            <a:r>
              <a:rPr lang="en-US" altLang="en-US" sz="1800"/>
              <a:t>If a patient seeks treatment for a serious illness without first consulting a conventional physician.  Although most of the alternative treatments are relatively harmless, their exclusive use might prevent a patient from receiving effective treatment for a serious condition. </a:t>
            </a:r>
          </a:p>
          <a:p>
            <a:pPr lvl="1" eaLnBrk="1" hangingPunct="1">
              <a:lnSpc>
                <a:spcPct val="90000"/>
              </a:lnSpc>
              <a:buFontTx/>
              <a:buBlip>
                <a:blip r:embed="rId3"/>
              </a:buBlip>
            </a:pPr>
            <a:endParaRPr lang="en-US" altLang="en-US" sz="1800"/>
          </a:p>
          <a:p>
            <a:pPr lvl="1" eaLnBrk="1" hangingPunct="1">
              <a:lnSpc>
                <a:spcPct val="90000"/>
              </a:lnSpc>
              <a:buFontTx/>
              <a:buBlip>
                <a:blip r:embed="rId3"/>
              </a:buBlip>
            </a:pPr>
            <a:r>
              <a:rPr lang="en-US" altLang="en-US" sz="1800"/>
              <a:t>If a patient takes herbs, botanicals, or high-dose vitamins that are themselves toxic or that cause adverse effects by interacting with other herbal or prescription medications.    </a:t>
            </a:r>
          </a:p>
          <a:p>
            <a:pPr eaLnBrk="1" hangingPunct="1">
              <a:lnSpc>
                <a:spcPct val="90000"/>
              </a:lnSpc>
            </a:pPr>
            <a:endParaRPr lang="en-US" altLang="en-US" sz="1800"/>
          </a:p>
        </p:txBody>
      </p:sp>
      <p:grpSp>
        <p:nvGrpSpPr>
          <p:cNvPr id="218114" name="Group 24">
            <a:extLst>
              <a:ext uri="{FF2B5EF4-FFF2-40B4-BE49-F238E27FC236}">
                <a16:creationId xmlns:a16="http://schemas.microsoft.com/office/drawing/2014/main" id="{14C74F4A-45C6-E956-5405-90B82AA81657}"/>
              </a:ext>
            </a:extLst>
          </p:cNvPr>
          <p:cNvGrpSpPr>
            <a:grpSpLocks/>
          </p:cNvGrpSpPr>
          <p:nvPr/>
        </p:nvGrpSpPr>
        <p:grpSpPr bwMode="auto">
          <a:xfrm>
            <a:off x="0" y="0"/>
            <a:ext cx="2362200" cy="641350"/>
            <a:chOff x="96" y="76"/>
            <a:chExt cx="1488" cy="404"/>
          </a:xfrm>
        </p:grpSpPr>
        <p:sp>
          <p:nvSpPr>
            <p:cNvPr id="218128" name="Text Box 25">
              <a:extLst>
                <a:ext uri="{FF2B5EF4-FFF2-40B4-BE49-F238E27FC236}">
                  <a16:creationId xmlns:a16="http://schemas.microsoft.com/office/drawing/2014/main" id="{18706C58-BF12-20C1-5C87-E02E0EF43B74}"/>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Alternative Medical</a:t>
              </a:r>
            </a:p>
            <a:p>
              <a:pPr>
                <a:spcBef>
                  <a:spcPct val="0"/>
                </a:spcBef>
                <a:buFontTx/>
                <a:buNone/>
              </a:pPr>
              <a:r>
                <a:rPr lang="en-US" altLang="en-US" sz="1400" b="1">
                  <a:solidFill>
                    <a:srgbClr val="9900CC"/>
                  </a:solidFill>
                </a:rPr>
                <a:t>      Systems</a:t>
              </a:r>
              <a:endParaRPr lang="en-US" altLang="en-US" sz="1400"/>
            </a:p>
          </p:txBody>
        </p:sp>
        <p:sp>
          <p:nvSpPr>
            <p:cNvPr id="131098" name="Text Box 26">
              <a:extLst>
                <a:ext uri="{FF2B5EF4-FFF2-40B4-BE49-F238E27FC236}">
                  <a16:creationId xmlns:a16="http://schemas.microsoft.com/office/drawing/2014/main" id="{3C017142-765B-87F3-5C61-48CAA514E8E3}"/>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2</a:t>
              </a:r>
            </a:p>
          </p:txBody>
        </p:sp>
      </p:grpSp>
      <p:grpSp>
        <p:nvGrpSpPr>
          <p:cNvPr id="218115" name="Group 27">
            <a:extLst>
              <a:ext uri="{FF2B5EF4-FFF2-40B4-BE49-F238E27FC236}">
                <a16:creationId xmlns:a16="http://schemas.microsoft.com/office/drawing/2014/main" id="{7FCD06D8-58BE-3473-1BCB-986211264944}"/>
              </a:ext>
            </a:extLst>
          </p:cNvPr>
          <p:cNvGrpSpPr>
            <a:grpSpLocks/>
          </p:cNvGrpSpPr>
          <p:nvPr/>
        </p:nvGrpSpPr>
        <p:grpSpPr bwMode="auto">
          <a:xfrm>
            <a:off x="381000" y="6400800"/>
            <a:ext cx="1066800" cy="304800"/>
            <a:chOff x="240" y="4032"/>
            <a:chExt cx="672" cy="192"/>
          </a:xfrm>
        </p:grpSpPr>
        <p:sp>
          <p:nvSpPr>
            <p:cNvPr id="131100" name="AutoShape 28">
              <a:hlinkClick r:id="rId4" action="ppaction://hlinksldjump" highlightClick="1"/>
              <a:extLst>
                <a:ext uri="{FF2B5EF4-FFF2-40B4-BE49-F238E27FC236}">
                  <a16:creationId xmlns:a16="http://schemas.microsoft.com/office/drawing/2014/main" id="{EA707E58-0821-4B3E-E28A-45C723B84013}"/>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18127" name="WordArt 29">
              <a:hlinkClick r:id="rId4" action="ppaction://hlinksldjump"/>
              <a:extLst>
                <a:ext uri="{FF2B5EF4-FFF2-40B4-BE49-F238E27FC236}">
                  <a16:creationId xmlns:a16="http://schemas.microsoft.com/office/drawing/2014/main" id="{4D70C3EA-5487-A7D6-5312-CF6C0F362C9E}"/>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18116" name="Group 30">
            <a:extLst>
              <a:ext uri="{FF2B5EF4-FFF2-40B4-BE49-F238E27FC236}">
                <a16:creationId xmlns:a16="http://schemas.microsoft.com/office/drawing/2014/main" id="{13E492D0-41A1-1886-2AF4-8AA4A4D407B3}"/>
              </a:ext>
            </a:extLst>
          </p:cNvPr>
          <p:cNvGrpSpPr>
            <a:grpSpLocks/>
          </p:cNvGrpSpPr>
          <p:nvPr/>
        </p:nvGrpSpPr>
        <p:grpSpPr bwMode="auto">
          <a:xfrm>
            <a:off x="4191000" y="6477000"/>
            <a:ext cx="1524000" cy="228600"/>
            <a:chOff x="2400" y="4080"/>
            <a:chExt cx="960" cy="144"/>
          </a:xfrm>
        </p:grpSpPr>
        <p:grpSp>
          <p:nvGrpSpPr>
            <p:cNvPr id="218117" name="Group 31">
              <a:extLst>
                <a:ext uri="{FF2B5EF4-FFF2-40B4-BE49-F238E27FC236}">
                  <a16:creationId xmlns:a16="http://schemas.microsoft.com/office/drawing/2014/main" id="{D586DDC5-BED9-DD6E-0C30-C6BBC32A2244}"/>
                </a:ext>
              </a:extLst>
            </p:cNvPr>
            <p:cNvGrpSpPr>
              <a:grpSpLocks/>
            </p:cNvGrpSpPr>
            <p:nvPr/>
          </p:nvGrpSpPr>
          <p:grpSpPr bwMode="auto">
            <a:xfrm>
              <a:off x="2400" y="4080"/>
              <a:ext cx="240" cy="144"/>
              <a:chOff x="2928" y="2688"/>
              <a:chExt cx="240" cy="144"/>
            </a:xfrm>
          </p:grpSpPr>
          <p:sp>
            <p:nvSpPr>
              <p:cNvPr id="218124" name="AutoShape 32">
                <a:hlinkClick r:id="" action="ppaction://hlinkshowjump?jump=previousslide" highlightClick="1"/>
                <a:extLst>
                  <a:ext uri="{FF2B5EF4-FFF2-40B4-BE49-F238E27FC236}">
                    <a16:creationId xmlns:a16="http://schemas.microsoft.com/office/drawing/2014/main" id="{5F243C22-DBCC-9D19-8A72-93E21D06F228}"/>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31105" name="AutoShape 33">
                <a:hlinkClick r:id="" action="ppaction://hlinkshowjump?jump=previousslide"/>
                <a:extLst>
                  <a:ext uri="{FF2B5EF4-FFF2-40B4-BE49-F238E27FC236}">
                    <a16:creationId xmlns:a16="http://schemas.microsoft.com/office/drawing/2014/main" id="{E7CC6E05-FA26-2AE1-04DE-76F7A3C2CA3F}"/>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18118" name="Group 34">
              <a:extLst>
                <a:ext uri="{FF2B5EF4-FFF2-40B4-BE49-F238E27FC236}">
                  <a16:creationId xmlns:a16="http://schemas.microsoft.com/office/drawing/2014/main" id="{5725E89A-AE96-24FF-AD38-3AFDD0731533}"/>
                </a:ext>
              </a:extLst>
            </p:cNvPr>
            <p:cNvGrpSpPr>
              <a:grpSpLocks/>
            </p:cNvGrpSpPr>
            <p:nvPr/>
          </p:nvGrpSpPr>
          <p:grpSpPr bwMode="auto">
            <a:xfrm>
              <a:off x="3120" y="4080"/>
              <a:ext cx="240" cy="144"/>
              <a:chOff x="3552" y="2688"/>
              <a:chExt cx="240" cy="144"/>
            </a:xfrm>
          </p:grpSpPr>
          <p:sp>
            <p:nvSpPr>
              <p:cNvPr id="218122" name="AutoShape 35">
                <a:hlinkClick r:id="" action="ppaction://hlinkshowjump?jump=nextslide" highlightClick="1"/>
                <a:extLst>
                  <a:ext uri="{FF2B5EF4-FFF2-40B4-BE49-F238E27FC236}">
                    <a16:creationId xmlns:a16="http://schemas.microsoft.com/office/drawing/2014/main" id="{220D67C0-DC06-AE3A-484E-AE67C35B2E3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31108" name="AutoShape 36">
                <a:hlinkClick r:id="" action="ppaction://hlinkshowjump?jump=nextslide"/>
                <a:extLst>
                  <a:ext uri="{FF2B5EF4-FFF2-40B4-BE49-F238E27FC236}">
                    <a16:creationId xmlns:a16="http://schemas.microsoft.com/office/drawing/2014/main" id="{9028C5C7-2D0A-8E57-3733-18A45C22452F}"/>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18119" name="Group 37">
              <a:extLst>
                <a:ext uri="{FF2B5EF4-FFF2-40B4-BE49-F238E27FC236}">
                  <a16:creationId xmlns:a16="http://schemas.microsoft.com/office/drawing/2014/main" id="{37764BC3-9A6A-67A1-D4A0-BEF909D8D3CA}"/>
                </a:ext>
              </a:extLst>
            </p:cNvPr>
            <p:cNvGrpSpPr>
              <a:grpSpLocks/>
            </p:cNvGrpSpPr>
            <p:nvPr/>
          </p:nvGrpSpPr>
          <p:grpSpPr bwMode="auto">
            <a:xfrm>
              <a:off x="2736" y="4080"/>
              <a:ext cx="288" cy="144"/>
              <a:chOff x="2400" y="4032"/>
              <a:chExt cx="240" cy="144"/>
            </a:xfrm>
          </p:grpSpPr>
          <p:sp>
            <p:nvSpPr>
              <p:cNvPr id="131110" name="AutoShape 38">
                <a:hlinkClick r:id="" action="ppaction://hlinkshowjump?jump=lastslideviewed" highlightClick="1"/>
                <a:extLst>
                  <a:ext uri="{FF2B5EF4-FFF2-40B4-BE49-F238E27FC236}">
                    <a16:creationId xmlns:a16="http://schemas.microsoft.com/office/drawing/2014/main" id="{12D585AF-29B3-06EA-5489-34D7678168B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31111" name="AutoShape 39">
                <a:hlinkClick r:id="" action="ppaction://hlinkshowjump?jump=lastslideviewed"/>
                <a:extLst>
                  <a:ext uri="{FF2B5EF4-FFF2-40B4-BE49-F238E27FC236}">
                    <a16:creationId xmlns:a16="http://schemas.microsoft.com/office/drawing/2014/main" id="{6E513624-7160-476E-ACC7-59E54CFA5892}"/>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Text Box 2">
            <a:extLst>
              <a:ext uri="{FF2B5EF4-FFF2-40B4-BE49-F238E27FC236}">
                <a16:creationId xmlns:a16="http://schemas.microsoft.com/office/drawing/2014/main" id="{758042B8-0DC9-F4CA-D080-6EB79FC9F519}"/>
              </a:ext>
            </a:extLst>
          </p:cNvPr>
          <p:cNvSpPr txBox="1">
            <a:spLocks noChangeArrowheads="1"/>
          </p:cNvSpPr>
          <p:nvPr/>
        </p:nvSpPr>
        <p:spPr bwMode="auto">
          <a:xfrm>
            <a:off x="457200" y="1295400"/>
            <a:ext cx="8229600"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200"/>
              <a:t>These books were used as the primary sources of information in the preparation of Lessons 2–6: </a:t>
            </a:r>
          </a:p>
          <a:p>
            <a:pPr>
              <a:lnSpc>
                <a:spcPct val="10000"/>
              </a:lnSpc>
              <a:spcBef>
                <a:spcPct val="50000"/>
              </a:spcBef>
              <a:buFontTx/>
              <a:buNone/>
            </a:pPr>
            <a:endParaRPr lang="en-US" altLang="en-US" sz="2200"/>
          </a:p>
          <a:p>
            <a:pPr lvl="1">
              <a:spcBef>
                <a:spcPct val="50000"/>
              </a:spcBef>
              <a:buFontTx/>
              <a:buNone/>
            </a:pPr>
            <a:r>
              <a:rPr lang="en-US" altLang="en-US" sz="2200"/>
              <a:t>Cassileth BR.  </a:t>
            </a:r>
            <a:r>
              <a:rPr lang="en-US" altLang="en-US" sz="2200" i="1"/>
              <a:t>The Alternative Medicine Handbook</a:t>
            </a:r>
            <a:r>
              <a:rPr lang="en-US" altLang="en-US" sz="2200"/>
              <a:t>.  New York: WW Norton &amp; Company, 1998.</a:t>
            </a:r>
          </a:p>
          <a:p>
            <a:pPr lvl="1">
              <a:spcBef>
                <a:spcPct val="50000"/>
              </a:spcBef>
              <a:buFontTx/>
              <a:buNone/>
            </a:pPr>
            <a:r>
              <a:rPr lang="en-US" altLang="en-US" sz="2200"/>
              <a:t>Dillard J, Ziporyn, T.  </a:t>
            </a:r>
            <a:r>
              <a:rPr lang="en-US" altLang="en-US" sz="2200" i="1"/>
              <a:t>Alternative Medicine for Dummies</a:t>
            </a:r>
            <a:r>
              <a:rPr lang="en-US" altLang="en-US" sz="2200"/>
              <a:t>.  New York: IDG Books Worldwide, Inc, 1998.</a:t>
            </a:r>
          </a:p>
          <a:p>
            <a:pPr lvl="1">
              <a:spcBef>
                <a:spcPct val="50000"/>
              </a:spcBef>
              <a:buFontTx/>
              <a:buNone/>
            </a:pPr>
            <a:r>
              <a:rPr lang="en-US" altLang="en-US" sz="2200"/>
              <a:t>Micozzi MS.  </a:t>
            </a:r>
            <a:r>
              <a:rPr lang="en-US" altLang="en-US" sz="2200" i="1"/>
              <a:t>Fundamentals of Complementary and Alternative Medicine, 2nd ed.</a:t>
            </a:r>
            <a:r>
              <a:rPr lang="en-US" altLang="en-US" sz="2200"/>
              <a:t>  New York: Churchill Livingstone, 2001.</a:t>
            </a:r>
          </a:p>
          <a:p>
            <a:pPr lvl="1">
              <a:spcBef>
                <a:spcPct val="50000"/>
              </a:spcBef>
              <a:buFontTx/>
              <a:buNone/>
            </a:pPr>
            <a:r>
              <a:rPr lang="en-US" altLang="en-US" sz="2200"/>
              <a:t>Novey DW.  </a:t>
            </a:r>
            <a:r>
              <a:rPr lang="en-US" altLang="en-US" sz="2200" i="1"/>
              <a:t>Clinician’s Complete Reference to Complementary and Alternative Medicine</a:t>
            </a:r>
            <a:r>
              <a:rPr lang="en-US" altLang="en-US" sz="2200"/>
              <a:t>.  St. Louis: Mosby, Inc, 2000.</a:t>
            </a:r>
          </a:p>
        </p:txBody>
      </p:sp>
      <p:sp>
        <p:nvSpPr>
          <p:cNvPr id="219138" name="Rectangle 9">
            <a:extLst>
              <a:ext uri="{FF2B5EF4-FFF2-40B4-BE49-F238E27FC236}">
                <a16:creationId xmlns:a16="http://schemas.microsoft.com/office/drawing/2014/main" id="{9514C05D-6800-53A3-D372-EDC2BEA567D1}"/>
              </a:ext>
            </a:extLst>
          </p:cNvPr>
          <p:cNvSpPr>
            <a:spLocks noChangeArrowheads="1"/>
          </p:cNvSpPr>
          <p:nvPr/>
        </p:nvSpPr>
        <p:spPr bwMode="auto">
          <a:xfrm>
            <a:off x="533400" y="381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References</a:t>
            </a:r>
          </a:p>
        </p:txBody>
      </p:sp>
      <p:grpSp>
        <p:nvGrpSpPr>
          <p:cNvPr id="219139" name="Group 40">
            <a:extLst>
              <a:ext uri="{FF2B5EF4-FFF2-40B4-BE49-F238E27FC236}">
                <a16:creationId xmlns:a16="http://schemas.microsoft.com/office/drawing/2014/main" id="{7D3140D1-0507-04E1-0F43-21B48693AD31}"/>
              </a:ext>
            </a:extLst>
          </p:cNvPr>
          <p:cNvGrpSpPr>
            <a:grpSpLocks/>
          </p:cNvGrpSpPr>
          <p:nvPr/>
        </p:nvGrpSpPr>
        <p:grpSpPr bwMode="auto">
          <a:xfrm>
            <a:off x="0" y="0"/>
            <a:ext cx="2362200" cy="641350"/>
            <a:chOff x="96" y="76"/>
            <a:chExt cx="1488" cy="404"/>
          </a:xfrm>
        </p:grpSpPr>
        <p:sp>
          <p:nvSpPr>
            <p:cNvPr id="219153" name="Text Box 41">
              <a:extLst>
                <a:ext uri="{FF2B5EF4-FFF2-40B4-BE49-F238E27FC236}">
                  <a16:creationId xmlns:a16="http://schemas.microsoft.com/office/drawing/2014/main" id="{D5899D75-CBB5-511D-B3D0-DFEAA1ACF594}"/>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Alternative Medical</a:t>
              </a:r>
            </a:p>
            <a:p>
              <a:pPr>
                <a:spcBef>
                  <a:spcPct val="0"/>
                </a:spcBef>
                <a:buFontTx/>
                <a:buNone/>
              </a:pPr>
              <a:r>
                <a:rPr lang="en-US" altLang="en-US" sz="1400" b="1">
                  <a:solidFill>
                    <a:srgbClr val="9900CC"/>
                  </a:solidFill>
                </a:rPr>
                <a:t>      Systems</a:t>
              </a:r>
              <a:endParaRPr lang="en-US" altLang="en-US" sz="1400"/>
            </a:p>
          </p:txBody>
        </p:sp>
        <p:sp>
          <p:nvSpPr>
            <p:cNvPr id="107562" name="Text Box 42">
              <a:extLst>
                <a:ext uri="{FF2B5EF4-FFF2-40B4-BE49-F238E27FC236}">
                  <a16:creationId xmlns:a16="http://schemas.microsoft.com/office/drawing/2014/main" id="{212C184A-1756-403A-E9BE-393C72BD87A1}"/>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2</a:t>
              </a:r>
            </a:p>
          </p:txBody>
        </p:sp>
      </p:grpSp>
      <p:grpSp>
        <p:nvGrpSpPr>
          <p:cNvPr id="219140" name="Group 43">
            <a:extLst>
              <a:ext uri="{FF2B5EF4-FFF2-40B4-BE49-F238E27FC236}">
                <a16:creationId xmlns:a16="http://schemas.microsoft.com/office/drawing/2014/main" id="{1EEDDE33-2690-D1CE-675A-8BB9505758FC}"/>
              </a:ext>
            </a:extLst>
          </p:cNvPr>
          <p:cNvGrpSpPr>
            <a:grpSpLocks/>
          </p:cNvGrpSpPr>
          <p:nvPr/>
        </p:nvGrpSpPr>
        <p:grpSpPr bwMode="auto">
          <a:xfrm>
            <a:off x="381000" y="6400800"/>
            <a:ext cx="1066800" cy="304800"/>
            <a:chOff x="240" y="4032"/>
            <a:chExt cx="672" cy="192"/>
          </a:xfrm>
        </p:grpSpPr>
        <p:sp>
          <p:nvSpPr>
            <p:cNvPr id="107564" name="AutoShape 44">
              <a:hlinkClick r:id="rId2" action="ppaction://hlinksldjump" highlightClick="1"/>
              <a:extLst>
                <a:ext uri="{FF2B5EF4-FFF2-40B4-BE49-F238E27FC236}">
                  <a16:creationId xmlns:a16="http://schemas.microsoft.com/office/drawing/2014/main" id="{0979715C-AC7C-54E5-E51A-8141E42D9802}"/>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19152" name="WordArt 45">
              <a:hlinkClick r:id="rId2" action="ppaction://hlinksldjump"/>
              <a:extLst>
                <a:ext uri="{FF2B5EF4-FFF2-40B4-BE49-F238E27FC236}">
                  <a16:creationId xmlns:a16="http://schemas.microsoft.com/office/drawing/2014/main" id="{A2B780E4-397F-2A0E-4BEC-41683E7AD215}"/>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19141" name="Group 46">
            <a:extLst>
              <a:ext uri="{FF2B5EF4-FFF2-40B4-BE49-F238E27FC236}">
                <a16:creationId xmlns:a16="http://schemas.microsoft.com/office/drawing/2014/main" id="{69E1E001-84D7-284B-1628-0791B98B3467}"/>
              </a:ext>
            </a:extLst>
          </p:cNvPr>
          <p:cNvGrpSpPr>
            <a:grpSpLocks/>
          </p:cNvGrpSpPr>
          <p:nvPr/>
        </p:nvGrpSpPr>
        <p:grpSpPr bwMode="auto">
          <a:xfrm>
            <a:off x="4191000" y="6477000"/>
            <a:ext cx="1524000" cy="228600"/>
            <a:chOff x="2400" y="4080"/>
            <a:chExt cx="960" cy="144"/>
          </a:xfrm>
        </p:grpSpPr>
        <p:grpSp>
          <p:nvGrpSpPr>
            <p:cNvPr id="219142" name="Group 47">
              <a:extLst>
                <a:ext uri="{FF2B5EF4-FFF2-40B4-BE49-F238E27FC236}">
                  <a16:creationId xmlns:a16="http://schemas.microsoft.com/office/drawing/2014/main" id="{4625ED7C-F2BC-B8B9-0FF6-9A4A38C871C9}"/>
                </a:ext>
              </a:extLst>
            </p:cNvPr>
            <p:cNvGrpSpPr>
              <a:grpSpLocks/>
            </p:cNvGrpSpPr>
            <p:nvPr/>
          </p:nvGrpSpPr>
          <p:grpSpPr bwMode="auto">
            <a:xfrm>
              <a:off x="2400" y="4080"/>
              <a:ext cx="240" cy="144"/>
              <a:chOff x="2928" y="2688"/>
              <a:chExt cx="240" cy="144"/>
            </a:xfrm>
          </p:grpSpPr>
          <p:sp>
            <p:nvSpPr>
              <p:cNvPr id="219149" name="AutoShape 48">
                <a:hlinkClick r:id="" action="ppaction://hlinkshowjump?jump=previousslide" highlightClick="1"/>
                <a:extLst>
                  <a:ext uri="{FF2B5EF4-FFF2-40B4-BE49-F238E27FC236}">
                    <a16:creationId xmlns:a16="http://schemas.microsoft.com/office/drawing/2014/main" id="{DC726D6F-8029-C103-4176-C13565A078E2}"/>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07569" name="AutoShape 49">
                <a:hlinkClick r:id="" action="ppaction://hlinkshowjump?jump=previousslide"/>
                <a:extLst>
                  <a:ext uri="{FF2B5EF4-FFF2-40B4-BE49-F238E27FC236}">
                    <a16:creationId xmlns:a16="http://schemas.microsoft.com/office/drawing/2014/main" id="{42CFC8A4-A814-66D2-91BF-A17EAED7D530}"/>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19143" name="Group 50">
              <a:extLst>
                <a:ext uri="{FF2B5EF4-FFF2-40B4-BE49-F238E27FC236}">
                  <a16:creationId xmlns:a16="http://schemas.microsoft.com/office/drawing/2014/main" id="{D5F00859-D639-1700-BC2B-96442B3488F7}"/>
                </a:ext>
              </a:extLst>
            </p:cNvPr>
            <p:cNvGrpSpPr>
              <a:grpSpLocks/>
            </p:cNvGrpSpPr>
            <p:nvPr/>
          </p:nvGrpSpPr>
          <p:grpSpPr bwMode="auto">
            <a:xfrm>
              <a:off x="3120" y="4080"/>
              <a:ext cx="240" cy="144"/>
              <a:chOff x="3552" y="2688"/>
              <a:chExt cx="240" cy="144"/>
            </a:xfrm>
          </p:grpSpPr>
          <p:sp>
            <p:nvSpPr>
              <p:cNvPr id="219147" name="AutoShape 51">
                <a:hlinkClick r:id="" action="ppaction://hlinkshowjump?jump=nextslide" highlightClick="1"/>
                <a:extLst>
                  <a:ext uri="{FF2B5EF4-FFF2-40B4-BE49-F238E27FC236}">
                    <a16:creationId xmlns:a16="http://schemas.microsoft.com/office/drawing/2014/main" id="{B5ABA2CE-BCBD-174D-43A1-3B97B2F0A64C}"/>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07572" name="AutoShape 52">
                <a:hlinkClick r:id="" action="ppaction://hlinkshowjump?jump=nextslide"/>
                <a:extLst>
                  <a:ext uri="{FF2B5EF4-FFF2-40B4-BE49-F238E27FC236}">
                    <a16:creationId xmlns:a16="http://schemas.microsoft.com/office/drawing/2014/main" id="{8BA72D22-ABC8-3CD8-7007-D0363222338D}"/>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19144" name="Group 53">
              <a:extLst>
                <a:ext uri="{FF2B5EF4-FFF2-40B4-BE49-F238E27FC236}">
                  <a16:creationId xmlns:a16="http://schemas.microsoft.com/office/drawing/2014/main" id="{C90CB38D-F532-40EA-DDE5-D336AB5B659B}"/>
                </a:ext>
              </a:extLst>
            </p:cNvPr>
            <p:cNvGrpSpPr>
              <a:grpSpLocks/>
            </p:cNvGrpSpPr>
            <p:nvPr/>
          </p:nvGrpSpPr>
          <p:grpSpPr bwMode="auto">
            <a:xfrm>
              <a:off x="2736" y="4080"/>
              <a:ext cx="288" cy="144"/>
              <a:chOff x="2400" y="4032"/>
              <a:chExt cx="240" cy="144"/>
            </a:xfrm>
          </p:grpSpPr>
          <p:sp>
            <p:nvSpPr>
              <p:cNvPr id="107574" name="AutoShape 54">
                <a:hlinkClick r:id="" action="ppaction://hlinkshowjump?jump=lastslideviewed" highlightClick="1"/>
                <a:extLst>
                  <a:ext uri="{FF2B5EF4-FFF2-40B4-BE49-F238E27FC236}">
                    <a16:creationId xmlns:a16="http://schemas.microsoft.com/office/drawing/2014/main" id="{46C11D2E-44F5-BDBF-BCA0-6DCFE20EE7E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07575" name="AutoShape 55">
                <a:hlinkClick r:id="" action="ppaction://hlinkshowjump?jump=lastslideviewed"/>
                <a:extLst>
                  <a:ext uri="{FF2B5EF4-FFF2-40B4-BE49-F238E27FC236}">
                    <a16:creationId xmlns:a16="http://schemas.microsoft.com/office/drawing/2014/main" id="{39BE8352-129A-F4A6-A875-21C855208EA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Rectangle 2">
            <a:extLst>
              <a:ext uri="{FF2B5EF4-FFF2-40B4-BE49-F238E27FC236}">
                <a16:creationId xmlns:a16="http://schemas.microsoft.com/office/drawing/2014/main" id="{39144AAC-073B-39B2-01A2-A312B413FACD}"/>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148483" name="Text Box 3">
            <a:extLst>
              <a:ext uri="{FF2B5EF4-FFF2-40B4-BE49-F238E27FC236}">
                <a16:creationId xmlns:a16="http://schemas.microsoft.com/office/drawing/2014/main" id="{24D860C2-50A8-A49C-E9E0-FA5E321A85ED}"/>
              </a:ext>
            </a:extLst>
          </p:cNvPr>
          <p:cNvSpPr txBox="1">
            <a:spLocks noChangeArrowheads="1"/>
          </p:cNvSpPr>
          <p:nvPr/>
        </p:nvSpPr>
        <p:spPr bwMode="auto">
          <a:xfrm>
            <a:off x="582613" y="3074988"/>
            <a:ext cx="7931150" cy="641350"/>
          </a:xfrm>
          <a:prstGeom prst="rect">
            <a:avLst/>
          </a:prstGeom>
          <a:noFill/>
          <a:ln>
            <a:noFill/>
          </a:ln>
          <a:effectLst/>
        </p:spPr>
        <p:txBody>
          <a:bodyPr wrap="none">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3 : Mind-Body Interventions</a:t>
            </a:r>
          </a:p>
        </p:txBody>
      </p:sp>
      <p:grpSp>
        <p:nvGrpSpPr>
          <p:cNvPr id="220163" name="Group 31">
            <a:extLst>
              <a:ext uri="{FF2B5EF4-FFF2-40B4-BE49-F238E27FC236}">
                <a16:creationId xmlns:a16="http://schemas.microsoft.com/office/drawing/2014/main" id="{46A12EF2-DD9C-FA86-3AF3-06718EEBA5FA}"/>
              </a:ext>
            </a:extLst>
          </p:cNvPr>
          <p:cNvGrpSpPr>
            <a:grpSpLocks/>
          </p:cNvGrpSpPr>
          <p:nvPr/>
        </p:nvGrpSpPr>
        <p:grpSpPr bwMode="auto">
          <a:xfrm>
            <a:off x="381000" y="6400800"/>
            <a:ext cx="1066800" cy="304800"/>
            <a:chOff x="240" y="4032"/>
            <a:chExt cx="672" cy="192"/>
          </a:xfrm>
        </p:grpSpPr>
        <p:sp>
          <p:nvSpPr>
            <p:cNvPr id="148512" name="AutoShape 32">
              <a:hlinkClick r:id="rId2" action="ppaction://hlinksldjump" highlightClick="1"/>
              <a:extLst>
                <a:ext uri="{FF2B5EF4-FFF2-40B4-BE49-F238E27FC236}">
                  <a16:creationId xmlns:a16="http://schemas.microsoft.com/office/drawing/2014/main" id="{52E07FA9-66F1-EEEF-9488-EDE30B55A540}"/>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20175" name="WordArt 33">
              <a:hlinkClick r:id="rId2" action="ppaction://hlinksldjump"/>
              <a:extLst>
                <a:ext uri="{FF2B5EF4-FFF2-40B4-BE49-F238E27FC236}">
                  <a16:creationId xmlns:a16="http://schemas.microsoft.com/office/drawing/2014/main" id="{CA08C2C5-8B86-4ED7-76D5-DBF5D628F11A}"/>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20164" name="Group 34">
            <a:extLst>
              <a:ext uri="{FF2B5EF4-FFF2-40B4-BE49-F238E27FC236}">
                <a16:creationId xmlns:a16="http://schemas.microsoft.com/office/drawing/2014/main" id="{3D14334A-C19E-E1CB-B760-47D03C04645C}"/>
              </a:ext>
            </a:extLst>
          </p:cNvPr>
          <p:cNvGrpSpPr>
            <a:grpSpLocks/>
          </p:cNvGrpSpPr>
          <p:nvPr/>
        </p:nvGrpSpPr>
        <p:grpSpPr bwMode="auto">
          <a:xfrm>
            <a:off x="4191000" y="6477000"/>
            <a:ext cx="1524000" cy="228600"/>
            <a:chOff x="2400" y="4080"/>
            <a:chExt cx="960" cy="144"/>
          </a:xfrm>
        </p:grpSpPr>
        <p:grpSp>
          <p:nvGrpSpPr>
            <p:cNvPr id="220165" name="Group 35">
              <a:extLst>
                <a:ext uri="{FF2B5EF4-FFF2-40B4-BE49-F238E27FC236}">
                  <a16:creationId xmlns:a16="http://schemas.microsoft.com/office/drawing/2014/main" id="{DDF77DAB-21B0-EEF8-F613-9740613E4404}"/>
                </a:ext>
              </a:extLst>
            </p:cNvPr>
            <p:cNvGrpSpPr>
              <a:grpSpLocks/>
            </p:cNvGrpSpPr>
            <p:nvPr/>
          </p:nvGrpSpPr>
          <p:grpSpPr bwMode="auto">
            <a:xfrm>
              <a:off x="2400" y="4080"/>
              <a:ext cx="240" cy="144"/>
              <a:chOff x="2928" y="2688"/>
              <a:chExt cx="240" cy="144"/>
            </a:xfrm>
          </p:grpSpPr>
          <p:sp>
            <p:nvSpPr>
              <p:cNvPr id="220172" name="AutoShape 36">
                <a:hlinkClick r:id="" action="ppaction://hlinkshowjump?jump=previousslide" highlightClick="1"/>
                <a:extLst>
                  <a:ext uri="{FF2B5EF4-FFF2-40B4-BE49-F238E27FC236}">
                    <a16:creationId xmlns:a16="http://schemas.microsoft.com/office/drawing/2014/main" id="{3545B5EF-C280-95E5-F572-A6E4DEEE7751}"/>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48517" name="AutoShape 37">
                <a:hlinkClick r:id="" action="ppaction://hlinkshowjump?jump=previousslide"/>
                <a:extLst>
                  <a:ext uri="{FF2B5EF4-FFF2-40B4-BE49-F238E27FC236}">
                    <a16:creationId xmlns:a16="http://schemas.microsoft.com/office/drawing/2014/main" id="{2BF71499-8F23-D5EA-9056-05E3FE9A7DDE}"/>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20166" name="Group 38">
              <a:extLst>
                <a:ext uri="{FF2B5EF4-FFF2-40B4-BE49-F238E27FC236}">
                  <a16:creationId xmlns:a16="http://schemas.microsoft.com/office/drawing/2014/main" id="{6FA6A511-05B6-A74C-126D-C78CAE63618D}"/>
                </a:ext>
              </a:extLst>
            </p:cNvPr>
            <p:cNvGrpSpPr>
              <a:grpSpLocks/>
            </p:cNvGrpSpPr>
            <p:nvPr/>
          </p:nvGrpSpPr>
          <p:grpSpPr bwMode="auto">
            <a:xfrm>
              <a:off x="3120" y="4080"/>
              <a:ext cx="240" cy="144"/>
              <a:chOff x="3552" y="2688"/>
              <a:chExt cx="240" cy="144"/>
            </a:xfrm>
          </p:grpSpPr>
          <p:sp>
            <p:nvSpPr>
              <p:cNvPr id="220170" name="AutoShape 39">
                <a:hlinkClick r:id="" action="ppaction://hlinkshowjump?jump=nextslide" highlightClick="1"/>
                <a:extLst>
                  <a:ext uri="{FF2B5EF4-FFF2-40B4-BE49-F238E27FC236}">
                    <a16:creationId xmlns:a16="http://schemas.microsoft.com/office/drawing/2014/main" id="{88465EEF-6515-A79A-FF10-A92FC1CA5341}"/>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148520" name="AutoShape 40">
                <a:hlinkClick r:id="" action="ppaction://hlinkshowjump?jump=nextslide"/>
                <a:extLst>
                  <a:ext uri="{FF2B5EF4-FFF2-40B4-BE49-F238E27FC236}">
                    <a16:creationId xmlns:a16="http://schemas.microsoft.com/office/drawing/2014/main" id="{117A0FCE-C0BE-0E90-6159-9B794A1074F8}"/>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20167" name="Group 41">
              <a:extLst>
                <a:ext uri="{FF2B5EF4-FFF2-40B4-BE49-F238E27FC236}">
                  <a16:creationId xmlns:a16="http://schemas.microsoft.com/office/drawing/2014/main" id="{687F0C39-0A50-F78F-C5E5-3806B420D0BE}"/>
                </a:ext>
              </a:extLst>
            </p:cNvPr>
            <p:cNvGrpSpPr>
              <a:grpSpLocks/>
            </p:cNvGrpSpPr>
            <p:nvPr/>
          </p:nvGrpSpPr>
          <p:grpSpPr bwMode="auto">
            <a:xfrm>
              <a:off x="2736" y="4080"/>
              <a:ext cx="288" cy="144"/>
              <a:chOff x="2400" y="4032"/>
              <a:chExt cx="240" cy="144"/>
            </a:xfrm>
          </p:grpSpPr>
          <p:sp>
            <p:nvSpPr>
              <p:cNvPr id="148522" name="AutoShape 42">
                <a:hlinkClick r:id="" action="ppaction://hlinkshowjump?jump=lastslideviewed" highlightClick="1"/>
                <a:extLst>
                  <a:ext uri="{FF2B5EF4-FFF2-40B4-BE49-F238E27FC236}">
                    <a16:creationId xmlns:a16="http://schemas.microsoft.com/office/drawing/2014/main" id="{7DEF6150-6984-F510-E1FF-EE148A109894}"/>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148523" name="AutoShape 43">
                <a:hlinkClick r:id="" action="ppaction://hlinkshowjump?jump=lastslideviewed"/>
                <a:extLst>
                  <a:ext uri="{FF2B5EF4-FFF2-40B4-BE49-F238E27FC236}">
                    <a16:creationId xmlns:a16="http://schemas.microsoft.com/office/drawing/2014/main" id="{DC7D860A-F5E0-11A7-2D81-A9D608648F7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7">
            <a:extLst>
              <a:ext uri="{FF2B5EF4-FFF2-40B4-BE49-F238E27FC236}">
                <a16:creationId xmlns:a16="http://schemas.microsoft.com/office/drawing/2014/main" id="{90E51932-C100-665B-751F-FB781B295196}"/>
              </a:ext>
            </a:extLst>
          </p:cNvPr>
          <p:cNvSpPr>
            <a:spLocks noChangeArrowheads="1"/>
          </p:cNvSpPr>
          <p:nvPr/>
        </p:nvSpPr>
        <p:spPr bwMode="auto">
          <a:xfrm>
            <a:off x="2743200" y="1600200"/>
            <a:ext cx="59436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buFontTx/>
              <a:buBlip>
                <a:blip r:embed="rId2"/>
              </a:buBlip>
            </a:pPr>
            <a:r>
              <a:rPr lang="en-US" altLang="en-US" sz="2400"/>
              <a:t>To learn three major categories of mind-body medicine.</a:t>
            </a:r>
          </a:p>
          <a:p>
            <a:pPr eaLnBrk="1" hangingPunct="1">
              <a:buFontTx/>
              <a:buBlip>
                <a:blip r:embed="rId2"/>
              </a:buBlip>
            </a:pPr>
            <a:endParaRPr lang="en-US" altLang="en-US" sz="2400"/>
          </a:p>
          <a:p>
            <a:pPr eaLnBrk="1" hangingPunct="1">
              <a:buFontTx/>
              <a:buBlip>
                <a:blip r:embed="rId2"/>
              </a:buBlip>
            </a:pPr>
            <a:r>
              <a:rPr lang="en-US" altLang="en-US" sz="2400"/>
              <a:t>To appreciate the role that the relaxation response plays in mind-body interventions.</a:t>
            </a:r>
          </a:p>
          <a:p>
            <a:pPr eaLnBrk="1" hangingPunct="1">
              <a:buFontTx/>
              <a:buNone/>
            </a:pPr>
            <a:endParaRPr lang="en-US" altLang="en-US" sz="2400"/>
          </a:p>
          <a:p>
            <a:pPr eaLnBrk="1" hangingPunct="1">
              <a:buFontTx/>
              <a:buBlip>
                <a:blip r:embed="rId2"/>
              </a:buBlip>
            </a:pPr>
            <a:r>
              <a:rPr lang="en-US" altLang="en-US" sz="2400"/>
              <a:t>To understand the similarities and differences between meditation, hypnosis, biofeedback, and prayer.</a:t>
            </a:r>
          </a:p>
        </p:txBody>
      </p:sp>
      <p:sp>
        <p:nvSpPr>
          <p:cNvPr id="354318" name="Rectangle 14">
            <a:extLst>
              <a:ext uri="{FF2B5EF4-FFF2-40B4-BE49-F238E27FC236}">
                <a16:creationId xmlns:a16="http://schemas.microsoft.com/office/drawing/2014/main" id="{3843DF6A-505F-7538-0313-ADEC0369BB2C}"/>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06" name="Text Box 10">
            <a:extLst>
              <a:ext uri="{FF2B5EF4-FFF2-40B4-BE49-F238E27FC236}">
                <a16:creationId xmlns:a16="http://schemas.microsoft.com/office/drawing/2014/main" id="{2E3035BA-95A6-09B9-4891-F6678814F701}"/>
              </a:ext>
            </a:extLst>
          </p:cNvPr>
          <p:cNvSpPr txBox="1">
            <a:spLocks noChangeArrowheads="1"/>
          </p:cNvSpPr>
          <p:nvPr/>
        </p:nvSpPr>
        <p:spPr bwMode="auto">
          <a:xfrm>
            <a:off x="2743200" y="838200"/>
            <a:ext cx="6096000" cy="5502275"/>
          </a:xfrm>
          <a:prstGeom prst="rect">
            <a:avLst/>
          </a:prstGeom>
          <a:noFill/>
          <a:ln>
            <a:noFill/>
          </a:ln>
          <a:effectLst/>
        </p:spPr>
        <p:txBody>
          <a:bodyPr>
            <a:spAutoFit/>
          </a:bodyPr>
          <a:lstStyle/>
          <a:p>
            <a:pPr>
              <a:spcBef>
                <a:spcPct val="50000"/>
              </a:spcBef>
              <a:defRPr/>
            </a:pPr>
            <a:r>
              <a:rPr lang="en-US" altLang="en-US" sz="2000">
                <a:solidFill>
                  <a:schemeClr val="tx1"/>
                </a:solidFill>
                <a:latin typeface="Arial" panose="020B0604020202020204" pitchFamily="34" charset="0"/>
              </a:rPr>
              <a:t>This lesson will introduce three areas of treatment that fall under the mind-body rubric:</a:t>
            </a:r>
          </a:p>
          <a:p>
            <a:pPr lvl="4">
              <a:lnSpc>
                <a:spcPct val="125000"/>
              </a:lnSpc>
              <a:spcBef>
                <a:spcPct val="50000"/>
              </a:spcBef>
              <a:defRPr/>
            </a:pPr>
            <a:r>
              <a:rPr lang="en-US" altLang="en-US" sz="2000" b="1">
                <a:effectLst>
                  <a:outerShdw blurRad="38100" dist="38100" dir="2700000" algn="tl">
                    <a:srgbClr val="C0C0C0"/>
                  </a:outerShdw>
                </a:effectLst>
                <a:latin typeface="Arial" panose="020B0604020202020204" pitchFamily="34" charset="0"/>
              </a:rPr>
              <a:t>Meditation &amp; Relaxation</a:t>
            </a:r>
          </a:p>
          <a:p>
            <a:pPr lvl="4">
              <a:lnSpc>
                <a:spcPct val="125000"/>
              </a:lnSpc>
              <a:spcBef>
                <a:spcPct val="50000"/>
              </a:spcBef>
              <a:defRPr/>
            </a:pPr>
            <a:r>
              <a:rPr lang="en-US" altLang="en-US" sz="2000" b="1">
                <a:effectLst>
                  <a:outerShdw blurRad="38100" dist="38100" dir="2700000" algn="tl">
                    <a:srgbClr val="C0C0C0"/>
                  </a:outerShdw>
                </a:effectLst>
                <a:latin typeface="Arial" panose="020B0604020202020204" pitchFamily="34" charset="0"/>
              </a:rPr>
              <a:t>Hypnosis &amp; Biofeedback</a:t>
            </a:r>
          </a:p>
          <a:p>
            <a:pPr lvl="4">
              <a:lnSpc>
                <a:spcPct val="125000"/>
              </a:lnSpc>
              <a:spcBef>
                <a:spcPct val="50000"/>
              </a:spcBef>
              <a:defRPr/>
            </a:pPr>
            <a:r>
              <a:rPr lang="en-US" altLang="en-US" sz="2000" b="1">
                <a:effectLst>
                  <a:outerShdw blurRad="38100" dist="38100" dir="2700000" algn="tl">
                    <a:srgbClr val="C0C0C0"/>
                  </a:outerShdw>
                </a:effectLst>
                <a:latin typeface="Arial" panose="020B0604020202020204" pitchFamily="34" charset="0"/>
              </a:rPr>
              <a:t>Faith &amp; Prayer</a:t>
            </a:r>
          </a:p>
          <a:p>
            <a:pPr>
              <a:spcBef>
                <a:spcPct val="50000"/>
              </a:spcBef>
              <a:buClr>
                <a:schemeClr val="tx2"/>
              </a:buClr>
              <a:buFont typeface="Wingdings" pitchFamily="2" charset="2"/>
              <a:buNone/>
              <a:defRPr/>
            </a:pPr>
            <a:r>
              <a:rPr lang="en-US" altLang="en-US" sz="2000">
                <a:solidFill>
                  <a:schemeClr val="tx1"/>
                </a:solidFill>
                <a:latin typeface="Arial" panose="020B0604020202020204" pitchFamily="34" charset="0"/>
              </a:rPr>
              <a:t>Each of these approaches relies to a large extent on the so-called </a:t>
            </a:r>
            <a:r>
              <a:rPr lang="en-US" altLang="en-US" sz="2000">
                <a:solidFill>
                  <a:schemeClr val="tx2"/>
                </a:solidFill>
                <a:latin typeface="Arial" panose="020B0604020202020204" pitchFamily="34" charset="0"/>
              </a:rPr>
              <a:t>“mind-body effect”</a:t>
            </a:r>
            <a:r>
              <a:rPr lang="en-US" altLang="en-US" sz="2000">
                <a:solidFill>
                  <a:schemeClr val="tx1"/>
                </a:solidFill>
                <a:latin typeface="Arial" panose="020B0604020202020204" pitchFamily="34" charset="0"/>
              </a:rPr>
              <a:t>, which refers to the influence of  one’s thoughts and emotions on physical health.  Conventional medicine has long accepted the notion that undue </a:t>
            </a:r>
            <a:r>
              <a:rPr lang="en-US" altLang="en-US" sz="2000">
                <a:solidFill>
                  <a:schemeClr val="tx2"/>
                </a:solidFill>
                <a:latin typeface="Arial" panose="020B0604020202020204" pitchFamily="34" charset="0"/>
              </a:rPr>
              <a:t>stress</a:t>
            </a:r>
            <a:r>
              <a:rPr lang="en-US" altLang="en-US" sz="2000">
                <a:solidFill>
                  <a:schemeClr val="tx1"/>
                </a:solidFill>
                <a:latin typeface="Arial" panose="020B0604020202020204" pitchFamily="34" charset="0"/>
              </a:rPr>
              <a:t> can be deleterious to bodily functions, and that stress reduction can mitigate some health problems.  Many of the benefits ascribed to the mind-body interventions may reflect, at least in part, better stress management. </a:t>
            </a:r>
          </a:p>
        </p:txBody>
      </p:sp>
      <p:sp>
        <p:nvSpPr>
          <p:cNvPr id="336913" name="Rectangle 17">
            <a:extLst>
              <a:ext uri="{FF2B5EF4-FFF2-40B4-BE49-F238E27FC236}">
                <a16:creationId xmlns:a16="http://schemas.microsoft.com/office/drawing/2014/main" id="{9679E12F-9237-7FE8-91FE-2FFA5DCD3F19}"/>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Introduction</a:t>
            </a:r>
          </a:p>
        </p:txBody>
      </p:sp>
      <p:pic>
        <p:nvPicPr>
          <p:cNvPr id="222211" name="Picture 21">
            <a:hlinkClick r:id="rId2" action="ppaction://hlinksldjump"/>
            <a:extLst>
              <a:ext uri="{FF2B5EF4-FFF2-40B4-BE49-F238E27FC236}">
                <a16:creationId xmlns:a16="http://schemas.microsoft.com/office/drawing/2014/main" id="{0FAD88E9-1BC7-674A-9CCC-2FEDF6A9BD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6764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2212" name="Picture 25">
            <a:hlinkClick r:id="rId4" action="ppaction://hlinksldjump"/>
            <a:extLst>
              <a:ext uri="{FF2B5EF4-FFF2-40B4-BE49-F238E27FC236}">
                <a16:creationId xmlns:a16="http://schemas.microsoft.com/office/drawing/2014/main" id="{6D747DE4-EC96-4CEC-7E9A-3BA02E6365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27432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2213" name="Picture 26">
            <a:hlinkClick r:id="rId6" action="ppaction://hlinksldjump"/>
            <a:extLst>
              <a:ext uri="{FF2B5EF4-FFF2-40B4-BE49-F238E27FC236}">
                <a16:creationId xmlns:a16="http://schemas.microsoft.com/office/drawing/2014/main" id="{8AA76C71-91F7-05FD-ED7C-3FC608FB0B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0" y="22098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8" name="Rectangle 8">
            <a:extLst>
              <a:ext uri="{FF2B5EF4-FFF2-40B4-BE49-F238E27FC236}">
                <a16:creationId xmlns:a16="http://schemas.microsoft.com/office/drawing/2014/main" id="{BBB9137F-341F-648E-2F95-5E1DD875D835}"/>
              </a:ext>
            </a:extLst>
          </p:cNvPr>
          <p:cNvSpPr>
            <a:spLocks noGrp="1" noChangeArrowheads="1"/>
          </p:cNvSpPr>
          <p:nvPr>
            <p:ph type="title"/>
          </p:nvPr>
        </p:nvSpPr>
        <p:spPr>
          <a:xfrm>
            <a:off x="4648200" y="304800"/>
            <a:ext cx="4267200" cy="1371600"/>
          </a:xfrm>
        </p:spPr>
        <p:txBody>
          <a:bodyPr/>
          <a:lstStyle/>
          <a:p>
            <a:pPr algn="ctr" eaLnBrk="1" hangingPunct="1">
              <a:defRPr/>
            </a:pPr>
            <a:r>
              <a:rPr lang="en-US" altLang="en-US" sz="4000" b="1">
                <a:solidFill>
                  <a:schemeClr val="accent2"/>
                </a:solidFill>
                <a:effectLst>
                  <a:outerShdw blurRad="38100" dist="38100" dir="2700000" algn="tl">
                    <a:srgbClr val="C0C0C0"/>
                  </a:outerShdw>
                </a:effectLst>
              </a:rPr>
              <a:t>Meditation &amp; Relaxation</a:t>
            </a:r>
          </a:p>
        </p:txBody>
      </p:sp>
      <p:sp>
        <p:nvSpPr>
          <p:cNvPr id="223234" name="Rectangle 10">
            <a:extLst>
              <a:ext uri="{FF2B5EF4-FFF2-40B4-BE49-F238E27FC236}">
                <a16:creationId xmlns:a16="http://schemas.microsoft.com/office/drawing/2014/main" id="{4BF44FAC-5E8F-5052-5879-27515F53652C}"/>
              </a:ext>
            </a:extLst>
          </p:cNvPr>
          <p:cNvSpPr>
            <a:spLocks noChangeArrowheads="1"/>
          </p:cNvSpPr>
          <p:nvPr/>
        </p:nvSpPr>
        <p:spPr bwMode="auto">
          <a:xfrm>
            <a:off x="2743200" y="1828800"/>
            <a:ext cx="6096000" cy="444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200"/>
              <a:t>There are a variety of ways to relax the body and alleviate stress.  Meditation is one such approach.  Regardless of the specific relaxation techniques used, all forms of meditation aim to create a tranquil state of mind and induce physical calm.  This usually involves the application of various “focus” methods, such as chanting a particular word or phrase (</a:t>
            </a:r>
            <a:r>
              <a:rPr lang="en-US" altLang="en-US" sz="2200">
                <a:solidFill>
                  <a:schemeClr val="tx2"/>
                </a:solidFill>
              </a:rPr>
              <a:t>mantra</a:t>
            </a:r>
            <a:r>
              <a:rPr lang="en-US" altLang="en-US" sz="2200"/>
              <a:t>), maintaining a controlled breathing pattern, or assuming certain body positions.  Meditation techniques range from the simple to the complex and are commonly employed in both Chinese and Ayurvedic medicine.</a:t>
            </a:r>
          </a:p>
        </p:txBody>
      </p:sp>
      <p:pic>
        <p:nvPicPr>
          <p:cNvPr id="223235" name="Picture 15">
            <a:extLst>
              <a:ext uri="{FF2B5EF4-FFF2-40B4-BE49-F238E27FC236}">
                <a16:creationId xmlns:a16="http://schemas.microsoft.com/office/drawing/2014/main" id="{7715BDBD-1E8E-6159-7569-A5C2BF05B0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19812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7" name="Text Box 3">
            <a:extLst>
              <a:ext uri="{FF2B5EF4-FFF2-40B4-BE49-F238E27FC236}">
                <a16:creationId xmlns:a16="http://schemas.microsoft.com/office/drawing/2014/main" id="{AB0E5595-D7B9-8845-3F91-C9D39551F3B3}"/>
              </a:ext>
            </a:extLst>
          </p:cNvPr>
          <p:cNvSpPr txBox="1">
            <a:spLocks noChangeArrowheads="1"/>
          </p:cNvSpPr>
          <p:nvPr/>
        </p:nvSpPr>
        <p:spPr bwMode="auto">
          <a:xfrm>
            <a:off x="2743200" y="533400"/>
            <a:ext cx="6096000" cy="5241925"/>
          </a:xfrm>
          <a:prstGeom prst="rect">
            <a:avLst/>
          </a:prstGeom>
          <a:noFill/>
          <a:ln>
            <a:noFill/>
          </a:ln>
          <a:effectLst/>
        </p:spPr>
        <p:txBody>
          <a:bodyPr>
            <a:spAutoFit/>
          </a:bodyPr>
          <a:lstStyle/>
          <a:p>
            <a:pPr>
              <a:spcBef>
                <a:spcPct val="50000"/>
              </a:spcBef>
              <a:defRPr/>
            </a:pPr>
            <a:r>
              <a:rPr lang="en-US" altLang="en-US" sz="2000">
                <a:solidFill>
                  <a:schemeClr val="tx1"/>
                </a:solidFill>
                <a:latin typeface="Arial" panose="020B0604020202020204" pitchFamily="34" charset="0"/>
              </a:rPr>
              <a:t>Some of the more formal meditation techniques include:</a:t>
            </a:r>
          </a:p>
          <a:p>
            <a:pPr>
              <a:spcBef>
                <a:spcPct val="50000"/>
              </a:spcBef>
              <a:defRPr/>
            </a:pPr>
            <a:r>
              <a:rPr lang="en-US" altLang="en-US" sz="2400" b="1">
                <a:effectLst>
                  <a:outerShdw blurRad="38100" dist="38100" dir="2700000" algn="tl">
                    <a:srgbClr val="C0C0C0"/>
                  </a:outerShdw>
                </a:effectLst>
                <a:latin typeface="Arial" panose="020B0604020202020204" pitchFamily="34" charset="0"/>
              </a:rPr>
              <a:t>Zen Buddhism</a:t>
            </a:r>
            <a:endParaRPr lang="en-US" altLang="en-US" sz="2400">
              <a:solidFill>
                <a:schemeClr val="tx1"/>
              </a:solidFill>
              <a:latin typeface="Arial" panose="020B0604020202020204" pitchFamily="34" charset="0"/>
            </a:endParaRPr>
          </a:p>
          <a:p>
            <a:pPr lvl="2">
              <a:lnSpc>
                <a:spcPct val="50000"/>
              </a:lnSpc>
              <a:buFont typeface="Wingdings" pitchFamily="2" charset="2"/>
              <a:buNone/>
              <a:defRPr/>
            </a:pPr>
            <a:endParaRPr lang="en-US" altLang="en-US" sz="2000">
              <a:solidFill>
                <a:schemeClr val="tx1"/>
              </a:solidFill>
              <a:latin typeface="Arial" panose="020B0604020202020204" pitchFamily="34" charset="0"/>
            </a:endParaRPr>
          </a:p>
          <a:p>
            <a:pPr lvl="2">
              <a:spcBef>
                <a:spcPct val="15000"/>
              </a:spcBef>
              <a:buFont typeface="Wingdings" pitchFamily="2" charset="2"/>
              <a:buNone/>
              <a:defRPr/>
            </a:pPr>
            <a:r>
              <a:rPr lang="en-US" altLang="en-US" sz="2000">
                <a:solidFill>
                  <a:schemeClr val="tx1"/>
                </a:solidFill>
                <a:latin typeface="Arial" panose="020B0604020202020204" pitchFamily="34" charset="0"/>
              </a:rPr>
              <a:t>This contemplative religion incorporates breathing exercises and meditation as a way of attaining spiritual enlightenment.</a:t>
            </a:r>
          </a:p>
          <a:p>
            <a:pPr lvl="2">
              <a:spcBef>
                <a:spcPct val="15000"/>
              </a:spcBef>
              <a:buFont typeface="Wingdings" pitchFamily="2" charset="2"/>
              <a:buNone/>
              <a:defRPr/>
            </a:pPr>
            <a:endParaRPr lang="en-US" altLang="en-US" sz="2000">
              <a:solidFill>
                <a:schemeClr val="tx1"/>
              </a:solidFill>
              <a:latin typeface="Arial" panose="020B0604020202020204" pitchFamily="34" charset="0"/>
            </a:endParaRPr>
          </a:p>
          <a:p>
            <a:pPr>
              <a:spcBef>
                <a:spcPct val="50000"/>
              </a:spcBef>
              <a:buFont typeface="Wingdings" pitchFamily="2" charset="2"/>
              <a:buNone/>
              <a:defRPr/>
            </a:pPr>
            <a:r>
              <a:rPr lang="en-US" altLang="en-US" sz="2400" b="1">
                <a:effectLst>
                  <a:outerShdw blurRad="38100" dist="38100" dir="2700000" algn="tl">
                    <a:srgbClr val="C0C0C0"/>
                  </a:outerShdw>
                </a:effectLst>
                <a:latin typeface="Arial" panose="020B0604020202020204" pitchFamily="34" charset="0"/>
              </a:rPr>
              <a:t>Transcendental Meditation (TM)</a:t>
            </a:r>
            <a:endParaRPr lang="en-US" altLang="en-US" sz="2400">
              <a:solidFill>
                <a:schemeClr val="tx1"/>
              </a:solidFill>
              <a:latin typeface="Arial" panose="020B0604020202020204" pitchFamily="34" charset="0"/>
            </a:endParaRPr>
          </a:p>
          <a:p>
            <a:pPr lvl="2">
              <a:lnSpc>
                <a:spcPct val="50000"/>
              </a:lnSpc>
              <a:buFont typeface="Wingdings" pitchFamily="2" charset="2"/>
              <a:buNone/>
              <a:defRPr/>
            </a:pPr>
            <a:endParaRPr lang="en-US" altLang="en-US" sz="2000">
              <a:solidFill>
                <a:schemeClr val="tx1"/>
              </a:solidFill>
              <a:latin typeface="Arial" panose="020B0604020202020204" pitchFamily="34" charset="0"/>
            </a:endParaRPr>
          </a:p>
          <a:p>
            <a:pPr lvl="2">
              <a:buFont typeface="Wingdings" pitchFamily="2" charset="2"/>
              <a:buNone/>
              <a:defRPr/>
            </a:pPr>
            <a:r>
              <a:rPr lang="en-US" altLang="en-US" sz="2000">
                <a:solidFill>
                  <a:schemeClr val="tx1"/>
                </a:solidFill>
                <a:latin typeface="Arial" panose="020B0604020202020204" pitchFamily="34" charset="0"/>
              </a:rPr>
              <a:t>This is a popular form of Ayurvedic medicine in the West.  Its adherents believe that meditation produces a heightened state of awareness called the “cosmic consciousness”.  This blissful state is said to promote good health.</a:t>
            </a:r>
          </a:p>
        </p:txBody>
      </p:sp>
      <p:sp>
        <p:nvSpPr>
          <p:cNvPr id="338956" name="Text Box 12">
            <a:extLst>
              <a:ext uri="{FF2B5EF4-FFF2-40B4-BE49-F238E27FC236}">
                <a16:creationId xmlns:a16="http://schemas.microsoft.com/office/drawing/2014/main" id="{2E02032E-8A85-7EFC-229D-6BA37F8E55A7}"/>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Meditation &amp; Relaxation</a:t>
            </a:r>
          </a:p>
        </p:txBody>
      </p:sp>
      <p:pic>
        <p:nvPicPr>
          <p:cNvPr id="224259" name="Picture 17">
            <a:extLst>
              <a:ext uri="{FF2B5EF4-FFF2-40B4-BE49-F238E27FC236}">
                <a16:creationId xmlns:a16="http://schemas.microsoft.com/office/drawing/2014/main" id="{B56536E9-C925-A95E-1903-4117DD0759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905000"/>
            <a:ext cx="9080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4260" name="Picture 18">
            <a:extLst>
              <a:ext uri="{FF2B5EF4-FFF2-40B4-BE49-F238E27FC236}">
                <a16:creationId xmlns:a16="http://schemas.microsoft.com/office/drawing/2014/main" id="{519A8E84-3343-EC8A-27E4-90626F8BA9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4038600"/>
            <a:ext cx="9128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Text Box 2">
            <a:extLst>
              <a:ext uri="{FF2B5EF4-FFF2-40B4-BE49-F238E27FC236}">
                <a16:creationId xmlns:a16="http://schemas.microsoft.com/office/drawing/2014/main" id="{11E5A57D-B6A3-51AE-C0C9-84C0BD34FB05}"/>
              </a:ext>
            </a:extLst>
          </p:cNvPr>
          <p:cNvSpPr txBox="1">
            <a:spLocks noChangeArrowheads="1"/>
          </p:cNvSpPr>
          <p:nvPr/>
        </p:nvSpPr>
        <p:spPr bwMode="auto">
          <a:xfrm>
            <a:off x="2743200" y="838200"/>
            <a:ext cx="6096000" cy="5402263"/>
          </a:xfrm>
          <a:prstGeom prst="rect">
            <a:avLst/>
          </a:prstGeom>
          <a:noFill/>
          <a:ln>
            <a:noFill/>
          </a:ln>
          <a:effectLst/>
        </p:spPr>
        <p:txBody>
          <a:bodyPr>
            <a:spAutoFit/>
          </a:bodyPr>
          <a:lstStyle/>
          <a:p>
            <a:pPr>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Progressive Relaxation</a:t>
            </a:r>
            <a:endParaRPr lang="en-US" altLang="en-US" sz="2000">
              <a:solidFill>
                <a:schemeClr val="tx1"/>
              </a:solidFill>
              <a:latin typeface="Arial" panose="020B0604020202020204" pitchFamily="34" charset="0"/>
            </a:endParaRPr>
          </a:p>
          <a:p>
            <a:pPr lvl="1">
              <a:spcBef>
                <a:spcPct val="15000"/>
              </a:spcBef>
              <a:buFont typeface="Wingdings" pitchFamily="2" charset="2"/>
              <a:buNone/>
              <a:defRPr/>
            </a:pPr>
            <a:r>
              <a:rPr lang="en-US" altLang="en-US" sz="1800">
                <a:solidFill>
                  <a:schemeClr val="tx1"/>
                </a:solidFill>
                <a:latin typeface="Arial" panose="020B0604020202020204" pitchFamily="34" charset="0"/>
              </a:rPr>
              <a:t>With this method, the individual concentrates on each body part or muscle group in turn, tensing the area and then slowly relaxing it as he or she exhales.  By working head-to-toe, the entire body becomes relaxed.</a:t>
            </a:r>
          </a:p>
          <a:p>
            <a:pPr>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Autogenic Training</a:t>
            </a:r>
            <a:endParaRPr lang="en-US" altLang="en-US" sz="2000">
              <a:solidFill>
                <a:schemeClr val="tx1"/>
              </a:solidFill>
              <a:latin typeface="Arial" panose="020B0604020202020204" pitchFamily="34" charset="0"/>
            </a:endParaRPr>
          </a:p>
          <a:p>
            <a:pPr lvl="1">
              <a:spcBef>
                <a:spcPct val="15000"/>
              </a:spcBef>
              <a:buFont typeface="Wingdings" pitchFamily="2" charset="2"/>
              <a:buNone/>
              <a:defRPr/>
            </a:pPr>
            <a:r>
              <a:rPr lang="en-US" altLang="en-US" sz="1800">
                <a:solidFill>
                  <a:schemeClr val="tx1"/>
                </a:solidFill>
                <a:latin typeface="Arial" panose="020B0604020202020204" pitchFamily="34" charset="0"/>
              </a:rPr>
              <a:t>This technique is an attempt to “will” the body to a relaxed state.  In essence, the individual simply pretends that he or she is calm, cool, relaxed and so forth.  The idea is that one’s thoughts eventually become self-fulfilling.</a:t>
            </a:r>
          </a:p>
          <a:p>
            <a:pPr>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Mindfulness</a:t>
            </a:r>
            <a:endParaRPr lang="en-US" altLang="en-US" sz="2000">
              <a:solidFill>
                <a:schemeClr val="tx1"/>
              </a:solidFill>
              <a:latin typeface="Arial" panose="020B0604020202020204" pitchFamily="34" charset="0"/>
            </a:endParaRPr>
          </a:p>
          <a:p>
            <a:pPr lvl="1">
              <a:spcBef>
                <a:spcPct val="15000"/>
              </a:spcBef>
              <a:buFont typeface="Wingdings" pitchFamily="2" charset="2"/>
              <a:buNone/>
              <a:defRPr/>
            </a:pPr>
            <a:r>
              <a:rPr lang="en-US" altLang="en-US" sz="1800">
                <a:solidFill>
                  <a:schemeClr val="tx1"/>
                </a:solidFill>
                <a:latin typeface="Arial" panose="020B0604020202020204" pitchFamily="34" charset="0"/>
              </a:rPr>
              <a:t>This is similar to autogenic training except that the individual makes no attempt to influence the body, but simply observes what is happening to it.  This is essentially a focus technique to help one relax.</a:t>
            </a:r>
          </a:p>
        </p:txBody>
      </p:sp>
      <p:sp>
        <p:nvSpPr>
          <p:cNvPr id="339978" name="Text Box 10">
            <a:extLst>
              <a:ext uri="{FF2B5EF4-FFF2-40B4-BE49-F238E27FC236}">
                <a16:creationId xmlns:a16="http://schemas.microsoft.com/office/drawing/2014/main" id="{F4EF8DB0-5066-F274-583A-C0FCE16A5FF7}"/>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Meditation &amp; Relaxation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83" name="Text Box 7">
            <a:extLst>
              <a:ext uri="{FF2B5EF4-FFF2-40B4-BE49-F238E27FC236}">
                <a16:creationId xmlns:a16="http://schemas.microsoft.com/office/drawing/2014/main" id="{E5BB04B7-2804-58A1-37E9-CE99EAC6D988}"/>
              </a:ext>
            </a:extLst>
          </p:cNvPr>
          <p:cNvSpPr txBox="1">
            <a:spLocks noChangeArrowheads="1"/>
          </p:cNvSpPr>
          <p:nvPr/>
        </p:nvSpPr>
        <p:spPr bwMode="auto">
          <a:xfrm>
            <a:off x="2743200" y="533400"/>
            <a:ext cx="6096000" cy="5700713"/>
          </a:xfrm>
          <a:prstGeom prst="rect">
            <a:avLst/>
          </a:prstGeom>
          <a:noFill/>
          <a:ln>
            <a:noFill/>
          </a:ln>
          <a:effectLst/>
        </p:spPr>
        <p:txBody>
          <a:bodyPr>
            <a:spAutoFit/>
          </a:bodyPr>
          <a:lstStyle/>
          <a:p>
            <a:pPr>
              <a:spcBef>
                <a:spcPct val="50000"/>
              </a:spcBef>
              <a:buFont typeface="Wingdings" pitchFamily="2" charset="2"/>
              <a:buNone/>
              <a:defRPr/>
            </a:pPr>
            <a:r>
              <a:rPr lang="en-US" altLang="en-US" sz="2400" b="1">
                <a:effectLst>
                  <a:outerShdw blurRad="38100" dist="38100" dir="2700000" algn="tl">
                    <a:srgbClr val="C0C0C0"/>
                  </a:outerShdw>
                </a:effectLst>
                <a:latin typeface="Arial" panose="020B0604020202020204" pitchFamily="34" charset="0"/>
              </a:rPr>
              <a:t>Yoga</a:t>
            </a:r>
          </a:p>
          <a:p>
            <a:pPr lvl="3">
              <a:spcBef>
                <a:spcPct val="50000"/>
              </a:spcBef>
              <a:buFont typeface="Wingdings" pitchFamily="2" charset="2"/>
              <a:buNone/>
              <a:defRPr/>
            </a:pPr>
            <a:r>
              <a:rPr lang="en-US" altLang="en-US" sz="2200">
                <a:solidFill>
                  <a:schemeClr val="tx1"/>
                </a:solidFill>
                <a:latin typeface="Arial" panose="020B0604020202020204" pitchFamily="34" charset="0"/>
              </a:rPr>
              <a:t>This Indian system of philosophy utilizes body movements, breathing exercises, and relaxation techniques</a:t>
            </a:r>
          </a:p>
          <a:p>
            <a:pPr>
              <a:spcBef>
                <a:spcPct val="15000"/>
              </a:spcBef>
              <a:buFont typeface="Wingdings" pitchFamily="2" charset="2"/>
              <a:buNone/>
              <a:defRPr/>
            </a:pPr>
            <a:r>
              <a:rPr lang="en-US" altLang="en-US" sz="2200">
                <a:solidFill>
                  <a:schemeClr val="tx1"/>
                </a:solidFill>
                <a:latin typeface="Arial" panose="020B0604020202020204" pitchFamily="34" charset="0"/>
              </a:rPr>
              <a:t>to rebalance the mind, body, and spirit.  Yoga has a variety of forms, some emphasizing the spiritual more than the physical.  The most common form is </a:t>
            </a:r>
            <a:r>
              <a:rPr lang="en-US" altLang="en-US" sz="2200">
                <a:solidFill>
                  <a:schemeClr val="tx2"/>
                </a:solidFill>
                <a:latin typeface="Arial" panose="020B0604020202020204" pitchFamily="34" charset="0"/>
              </a:rPr>
              <a:t>hatha yoga</a:t>
            </a:r>
            <a:r>
              <a:rPr lang="en-US" altLang="en-US" sz="2200">
                <a:solidFill>
                  <a:schemeClr val="tx1"/>
                </a:solidFill>
                <a:latin typeface="Arial" panose="020B0604020202020204" pitchFamily="34" charset="0"/>
              </a:rPr>
              <a:t>, which involves a series of body positions and movements called </a:t>
            </a:r>
            <a:r>
              <a:rPr lang="en-US" altLang="en-US" sz="2200">
                <a:solidFill>
                  <a:schemeClr val="tx2"/>
                </a:solidFill>
                <a:latin typeface="Arial" panose="020B0604020202020204" pitchFamily="34" charset="0"/>
              </a:rPr>
              <a:t>asanas</a:t>
            </a:r>
            <a:r>
              <a:rPr lang="en-US" altLang="en-US" sz="2200">
                <a:solidFill>
                  <a:schemeClr val="tx1"/>
                </a:solidFill>
                <a:latin typeface="Arial" panose="020B0604020202020204" pitchFamily="34" charset="0"/>
              </a:rPr>
              <a:t>.  The most famous of these is the classic “lotus position” (sitting upright with your legs crossed and ankles resting on opposite thighs).  Slow, deep breathing exercises called </a:t>
            </a:r>
            <a:r>
              <a:rPr lang="en-US" altLang="en-US" sz="2200">
                <a:solidFill>
                  <a:schemeClr val="tx2"/>
                </a:solidFill>
                <a:latin typeface="Arial" panose="020B0604020202020204" pitchFamily="34" charset="0"/>
              </a:rPr>
              <a:t>pranayama </a:t>
            </a:r>
            <a:r>
              <a:rPr lang="en-US" altLang="en-US" sz="2200">
                <a:solidFill>
                  <a:schemeClr val="tx1"/>
                </a:solidFill>
                <a:latin typeface="Arial" panose="020B0604020202020204" pitchFamily="34" charset="0"/>
              </a:rPr>
              <a:t>are also important.  Breath is considered the bodily manifestation of “vital energy” (</a:t>
            </a:r>
            <a:r>
              <a:rPr lang="en-US" altLang="en-US" sz="2200">
                <a:solidFill>
                  <a:schemeClr val="tx2"/>
                </a:solidFill>
                <a:latin typeface="Arial" panose="020B0604020202020204" pitchFamily="34" charset="0"/>
              </a:rPr>
              <a:t>prana</a:t>
            </a:r>
            <a:r>
              <a:rPr lang="en-US" altLang="en-US" sz="2200">
                <a:solidFill>
                  <a:schemeClr val="tx1"/>
                </a:solidFill>
                <a:latin typeface="Arial" panose="020B0604020202020204" pitchFamily="34" charset="0"/>
              </a:rPr>
              <a:t>).                         </a:t>
            </a:r>
          </a:p>
        </p:txBody>
      </p:sp>
      <p:sp>
        <p:nvSpPr>
          <p:cNvPr id="357388" name="Text Box 12">
            <a:extLst>
              <a:ext uri="{FF2B5EF4-FFF2-40B4-BE49-F238E27FC236}">
                <a16:creationId xmlns:a16="http://schemas.microsoft.com/office/drawing/2014/main" id="{0E137A11-4DE9-77E9-C9AB-DD26B667C60F}"/>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Meditation &amp; Relaxation</a:t>
            </a:r>
          </a:p>
        </p:txBody>
      </p:sp>
      <p:pic>
        <p:nvPicPr>
          <p:cNvPr id="226307" name="Picture 14">
            <a:extLst>
              <a:ext uri="{FF2B5EF4-FFF2-40B4-BE49-F238E27FC236}">
                <a16:creationId xmlns:a16="http://schemas.microsoft.com/office/drawing/2014/main" id="{FDD8A058-72B9-563A-FB05-4CB04EAA03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066800"/>
            <a:ext cx="1282700"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FB846FD3-8A89-22D2-9EB2-F1ACA1C20DA7}"/>
              </a:ext>
            </a:extLst>
          </p:cNvPr>
          <p:cNvSpPr>
            <a:spLocks noGrp="1" noChangeArrowheads="1"/>
          </p:cNvSpPr>
          <p:nvPr>
            <p:ph type="title"/>
          </p:nvPr>
        </p:nvSpPr>
        <p:spPr bwMode="auto">
          <a:xfrm>
            <a:off x="2743200" y="228600"/>
            <a:ext cx="6096000" cy="1219200"/>
          </a:xfrm>
        </p:spPr>
        <p:txBody>
          <a:bodyPr vert="horz" wrap="square" lIns="91440" tIns="45720" rIns="91440" bIns="45720" numCol="1" anchor="t" anchorCtr="0" compatLnSpc="1">
            <a:prstTxWarp prst="textNoShape">
              <a:avLst/>
            </a:prstTxWarp>
          </a:bodyPr>
          <a:lstStyle/>
          <a:p>
            <a:pPr algn="ctr" eaLnBrk="1" hangingPunct="1">
              <a:defRPr/>
            </a:pPr>
            <a:r>
              <a:rPr lang="en-US" altLang="en-US" sz="3600" b="1">
                <a:solidFill>
                  <a:schemeClr val="accent2"/>
                </a:solidFill>
                <a:effectLst>
                  <a:outerShdw blurRad="38100" dist="38100" dir="2700000" algn="tl">
                    <a:srgbClr val="C0C0C0"/>
                  </a:outerShdw>
                </a:effectLst>
              </a:rPr>
              <a:t>Why Physicians Need to Know About CAM</a:t>
            </a:r>
          </a:p>
        </p:txBody>
      </p:sp>
      <p:sp>
        <p:nvSpPr>
          <p:cNvPr id="172034" name="Text Box 3">
            <a:extLst>
              <a:ext uri="{FF2B5EF4-FFF2-40B4-BE49-F238E27FC236}">
                <a16:creationId xmlns:a16="http://schemas.microsoft.com/office/drawing/2014/main" id="{BBF17946-34ED-3D7D-EE3F-6DB4842A47B1}"/>
              </a:ext>
            </a:extLst>
          </p:cNvPr>
          <p:cNvSpPr txBox="1">
            <a:spLocks noChangeArrowheads="1"/>
          </p:cNvSpPr>
          <p:nvPr/>
        </p:nvSpPr>
        <p:spPr bwMode="auto">
          <a:xfrm>
            <a:off x="533400" y="1828800"/>
            <a:ext cx="800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endParaRPr lang="en-US" altLang="en-US" sz="2000">
              <a:latin typeface="Times"/>
            </a:endParaRPr>
          </a:p>
        </p:txBody>
      </p:sp>
      <p:sp>
        <p:nvSpPr>
          <p:cNvPr id="172035" name="Text Box 4">
            <a:extLst>
              <a:ext uri="{FF2B5EF4-FFF2-40B4-BE49-F238E27FC236}">
                <a16:creationId xmlns:a16="http://schemas.microsoft.com/office/drawing/2014/main" id="{32270B46-6D4C-A1A4-42A2-52D0A2326CD2}"/>
              </a:ext>
            </a:extLst>
          </p:cNvPr>
          <p:cNvSpPr txBox="1">
            <a:spLocks noChangeArrowheads="1"/>
          </p:cNvSpPr>
          <p:nvPr/>
        </p:nvSpPr>
        <p:spPr bwMode="auto">
          <a:xfrm>
            <a:off x="2743200" y="1600200"/>
            <a:ext cx="6096000"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2000"/>
              <a:t>Eisenberg et al.</a:t>
            </a:r>
            <a:r>
              <a:rPr lang="en-US" altLang="en-US" sz="2000" baseline="30000"/>
              <a:t>4</a:t>
            </a:r>
            <a:r>
              <a:rPr lang="en-US" altLang="en-US" sz="2000"/>
              <a:t> estimated that 42% of Americans used some form of unconventional therapy in 1997, for which they were willing to pay $27 billion in out-of-pocket expenses.  From 1990 to 1997, the number of visits to CAM practitioners increased from 427 million to 629 million, which exceeded the total number of visits to all primary care physicians in the U.S.</a:t>
            </a:r>
            <a:r>
              <a:rPr lang="en-US" altLang="en-US" sz="2000" baseline="30000"/>
              <a:t>4</a:t>
            </a:r>
            <a:r>
              <a:rPr lang="en-US" altLang="en-US" sz="2000"/>
              <a:t>  Those who seek unconventional therapies appear to do so because they find these alternatives more in line with their own values, beliefs, and philosophical orientations toward health and disease.</a:t>
            </a:r>
            <a:r>
              <a:rPr lang="en-US" altLang="en-US" sz="2000" baseline="30000"/>
              <a:t>5</a:t>
            </a:r>
            <a:r>
              <a:rPr lang="en-US" altLang="en-US" sz="2000"/>
              <a:t>  Clearly, CAM is promising something that many patients want but are not getting from conventional medical services.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9" name="Text Box 7">
            <a:extLst>
              <a:ext uri="{FF2B5EF4-FFF2-40B4-BE49-F238E27FC236}">
                <a16:creationId xmlns:a16="http://schemas.microsoft.com/office/drawing/2014/main" id="{0DE89E47-C5DC-4DD6-5BEE-46BF98E9FFD8}"/>
              </a:ext>
            </a:extLst>
          </p:cNvPr>
          <p:cNvSpPr txBox="1">
            <a:spLocks noChangeArrowheads="1"/>
          </p:cNvSpPr>
          <p:nvPr/>
        </p:nvSpPr>
        <p:spPr bwMode="auto">
          <a:xfrm>
            <a:off x="2743200" y="1676400"/>
            <a:ext cx="6096000" cy="4473575"/>
          </a:xfrm>
          <a:prstGeom prst="rect">
            <a:avLst/>
          </a:prstGeom>
          <a:noFill/>
          <a:ln>
            <a:noFill/>
          </a:ln>
          <a:effectLst/>
        </p:spPr>
        <p:txBody>
          <a:bodyPr>
            <a:spAutoFit/>
          </a:bodyPr>
          <a:lstStyle/>
          <a:p>
            <a:pPr>
              <a:spcBef>
                <a:spcPct val="50000"/>
              </a:spcBef>
              <a:defRPr/>
            </a:pPr>
            <a:r>
              <a:rPr lang="en-US" altLang="en-US" sz="2400">
                <a:solidFill>
                  <a:schemeClr val="tx1"/>
                </a:solidFill>
                <a:latin typeface="Arial" panose="020B0604020202020204" pitchFamily="34" charset="0"/>
              </a:rPr>
              <a:t>Although </a:t>
            </a:r>
            <a:r>
              <a:rPr lang="en-US" altLang="en-US" sz="2400" b="1">
                <a:effectLst>
                  <a:outerShdw blurRad="38100" dist="38100" dir="2700000" algn="tl">
                    <a:srgbClr val="C0C0C0"/>
                  </a:outerShdw>
                </a:effectLst>
                <a:latin typeface="Arial" panose="020B0604020202020204" pitchFamily="34" charset="0"/>
              </a:rPr>
              <a:t>hypnosis</a:t>
            </a:r>
            <a:r>
              <a:rPr lang="en-US" altLang="en-US" sz="2400">
                <a:solidFill>
                  <a:schemeClr val="tx1"/>
                </a:solidFill>
                <a:latin typeface="Arial" panose="020B0604020202020204" pitchFamily="34" charset="0"/>
              </a:rPr>
              <a:t> has been an accepted medical therapy since the 1950s, its popular use is generally associated with stage magic, evidence of “past lives”, and misconceptions about “brainwashing”.  These factors, as well as exaggerated claims by some practitioners, has left hypnosis with a questionable reputation among many physicians.  Nevertheless, when applied properly, hypnosis may be helpful in relieving pain, stress, anxiety, and in curbing unwanted habits like smoking.</a:t>
            </a:r>
          </a:p>
        </p:txBody>
      </p:sp>
      <p:sp>
        <p:nvSpPr>
          <p:cNvPr id="341005" name="Rectangle 13">
            <a:extLst>
              <a:ext uri="{FF2B5EF4-FFF2-40B4-BE49-F238E27FC236}">
                <a16:creationId xmlns:a16="http://schemas.microsoft.com/office/drawing/2014/main" id="{E7EA3D5D-C31F-508C-914B-B98CC3BED525}"/>
              </a:ext>
            </a:extLst>
          </p:cNvPr>
          <p:cNvSpPr>
            <a:spLocks noChangeArrowheads="1"/>
          </p:cNvSpPr>
          <p:nvPr/>
        </p:nvSpPr>
        <p:spPr bwMode="auto">
          <a:xfrm>
            <a:off x="4572000" y="228600"/>
            <a:ext cx="4267200" cy="13716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Hypnosis &amp; Biofeedback</a:t>
            </a:r>
          </a:p>
        </p:txBody>
      </p:sp>
      <p:pic>
        <p:nvPicPr>
          <p:cNvPr id="227331" name="Picture 16">
            <a:extLst>
              <a:ext uri="{FF2B5EF4-FFF2-40B4-BE49-F238E27FC236}">
                <a16:creationId xmlns:a16="http://schemas.microsoft.com/office/drawing/2014/main" id="{728B993A-6017-744D-90A5-51B3A583AA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16764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Text Box 8">
            <a:extLst>
              <a:ext uri="{FF2B5EF4-FFF2-40B4-BE49-F238E27FC236}">
                <a16:creationId xmlns:a16="http://schemas.microsoft.com/office/drawing/2014/main" id="{B4E00D0B-41FB-99DF-9A0A-38C0D2B96BA0}"/>
              </a:ext>
            </a:extLst>
          </p:cNvPr>
          <p:cNvSpPr txBox="1">
            <a:spLocks noChangeArrowheads="1"/>
          </p:cNvSpPr>
          <p:nvPr/>
        </p:nvSpPr>
        <p:spPr bwMode="auto">
          <a:xfrm>
            <a:off x="2743200" y="685800"/>
            <a:ext cx="6096000"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In essence, hypnosis is a state of focused attention or altered consciousness, during which the subject is highly susceptible to the power of suggestion.  The subject is able to block all external distractions and focus intently on a particular sensation or thought. </a:t>
            </a:r>
          </a:p>
          <a:p>
            <a:pPr>
              <a:spcBef>
                <a:spcPct val="50000"/>
              </a:spcBef>
              <a:buFontTx/>
              <a:buNone/>
            </a:pPr>
            <a:r>
              <a:rPr lang="en-US" altLang="en-US" sz="2000"/>
              <a:t>The degree of susceptibility to hypnosis varies widely.  Only 5 to 10 percent of people are considered highly susceptible, 60 to 80 percent are moderately susceptible, and the remaining 25 to 30 percent are minimally susceptible.</a:t>
            </a:r>
          </a:p>
        </p:txBody>
      </p:sp>
      <p:sp>
        <p:nvSpPr>
          <p:cNvPr id="342029" name="Text Box 13">
            <a:extLst>
              <a:ext uri="{FF2B5EF4-FFF2-40B4-BE49-F238E27FC236}">
                <a16:creationId xmlns:a16="http://schemas.microsoft.com/office/drawing/2014/main" id="{41CFDAF7-98C9-EF33-DE58-0F5CAE922625}"/>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Hypnosis &amp; Biofeedback</a:t>
            </a:r>
          </a:p>
        </p:txBody>
      </p:sp>
      <p:pic>
        <p:nvPicPr>
          <p:cNvPr id="228355" name="Picture 15">
            <a:extLst>
              <a:ext uri="{FF2B5EF4-FFF2-40B4-BE49-F238E27FC236}">
                <a16:creationId xmlns:a16="http://schemas.microsoft.com/office/drawing/2014/main" id="{42D6646A-A2AA-9CA9-5547-4CB0D3104C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4648200"/>
            <a:ext cx="1600200"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8356" name="Picture 16">
            <a:extLst>
              <a:ext uri="{FF2B5EF4-FFF2-40B4-BE49-F238E27FC236}">
                <a16:creationId xmlns:a16="http://schemas.microsoft.com/office/drawing/2014/main" id="{F73571E6-5816-C961-021C-889447DC45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343400"/>
            <a:ext cx="11699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8357" name="Picture 17">
            <a:extLst>
              <a:ext uri="{FF2B5EF4-FFF2-40B4-BE49-F238E27FC236}">
                <a16:creationId xmlns:a16="http://schemas.microsoft.com/office/drawing/2014/main" id="{C74CA181-2FB8-E776-F7D3-C693609AAD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648200"/>
            <a:ext cx="1600200" cy="121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Text Box 4">
            <a:extLst>
              <a:ext uri="{FF2B5EF4-FFF2-40B4-BE49-F238E27FC236}">
                <a16:creationId xmlns:a16="http://schemas.microsoft.com/office/drawing/2014/main" id="{C85460BF-1319-F211-8D6F-91E703BECBB3}"/>
              </a:ext>
            </a:extLst>
          </p:cNvPr>
          <p:cNvSpPr txBox="1">
            <a:spLocks noChangeArrowheads="1"/>
          </p:cNvSpPr>
          <p:nvPr/>
        </p:nvSpPr>
        <p:spPr bwMode="auto">
          <a:xfrm>
            <a:off x="2743200" y="381000"/>
            <a:ext cx="6096000" cy="588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The goal of hypnosis is for the subject to gain control over emotional, behavioral, or physiological processes.  The hypnotic state can be induced by an outside facilitator (the hypnotherapist) or by the subject himself (self-hypnosis).  In fact, many of the meditation techniques described earlier (e.g., autogenic training) are simply forms of self-hypnosis.</a:t>
            </a:r>
          </a:p>
          <a:p>
            <a:pPr>
              <a:spcBef>
                <a:spcPct val="50000"/>
              </a:spcBef>
              <a:buFontTx/>
              <a:buNone/>
            </a:pPr>
            <a:endParaRPr lang="en-US" altLang="en-US" sz="2000"/>
          </a:p>
          <a:p>
            <a:pPr>
              <a:spcBef>
                <a:spcPct val="50000"/>
              </a:spcBef>
              <a:buFontTx/>
              <a:buNone/>
            </a:pPr>
            <a:endParaRPr lang="en-US" altLang="en-US" sz="2000"/>
          </a:p>
          <a:p>
            <a:pPr>
              <a:spcBef>
                <a:spcPct val="50000"/>
              </a:spcBef>
              <a:buFontTx/>
              <a:buNone/>
            </a:pPr>
            <a:endParaRPr lang="en-US" altLang="en-US" sz="2000"/>
          </a:p>
          <a:p>
            <a:pPr>
              <a:spcBef>
                <a:spcPct val="50000"/>
              </a:spcBef>
              <a:buFontTx/>
              <a:buNone/>
            </a:pPr>
            <a:r>
              <a:rPr lang="en-US" altLang="en-US" sz="2000"/>
              <a:t>Once in this state of deep relaxation and focused attention, the subject becomes more receptive to suggestion and learns to control pain and anxiety, for example.  The “suggestion” intended to produce the desired effect can come from either the facilitator or subject.</a:t>
            </a:r>
          </a:p>
        </p:txBody>
      </p:sp>
      <p:sp>
        <p:nvSpPr>
          <p:cNvPr id="831493" name="Text Box 5">
            <a:extLst>
              <a:ext uri="{FF2B5EF4-FFF2-40B4-BE49-F238E27FC236}">
                <a16:creationId xmlns:a16="http://schemas.microsoft.com/office/drawing/2014/main" id="{C19C8E5B-6C55-958C-A037-C8E3888BEE03}"/>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Hypnosis &amp; Biofeedback</a:t>
            </a:r>
          </a:p>
        </p:txBody>
      </p:sp>
      <p:pic>
        <p:nvPicPr>
          <p:cNvPr id="229379" name="Picture 6">
            <a:extLst>
              <a:ext uri="{FF2B5EF4-FFF2-40B4-BE49-F238E27FC236}">
                <a16:creationId xmlns:a16="http://schemas.microsoft.com/office/drawing/2014/main" id="{81E869E6-90F1-4F1A-06DE-8AEE796F5C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2971800"/>
            <a:ext cx="2133600"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9380" name="Picture 7">
            <a:extLst>
              <a:ext uri="{FF2B5EF4-FFF2-40B4-BE49-F238E27FC236}">
                <a16:creationId xmlns:a16="http://schemas.microsoft.com/office/drawing/2014/main" id="{6328E95A-47B3-A743-A08D-4DF9F0D9F1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2971800"/>
            <a:ext cx="2133600"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6" name="Text Box 6">
            <a:extLst>
              <a:ext uri="{FF2B5EF4-FFF2-40B4-BE49-F238E27FC236}">
                <a16:creationId xmlns:a16="http://schemas.microsoft.com/office/drawing/2014/main" id="{7ABD4417-8E6F-3466-AE08-68BB90639669}"/>
              </a:ext>
            </a:extLst>
          </p:cNvPr>
          <p:cNvSpPr txBox="1">
            <a:spLocks noChangeArrowheads="1"/>
          </p:cNvSpPr>
          <p:nvPr/>
        </p:nvSpPr>
        <p:spPr bwMode="auto">
          <a:xfrm>
            <a:off x="2743200" y="685800"/>
            <a:ext cx="6172200" cy="5451475"/>
          </a:xfrm>
          <a:prstGeom prst="rect">
            <a:avLst/>
          </a:prstGeom>
          <a:noFill/>
          <a:ln>
            <a:noFill/>
          </a:ln>
          <a:effectLst/>
        </p:spPr>
        <p:txBody>
          <a:bodyPr>
            <a:spAutoFit/>
          </a:bodyPr>
          <a:lstStyle/>
          <a:p>
            <a:pPr>
              <a:spcBef>
                <a:spcPct val="50000"/>
              </a:spcBef>
              <a:defRPr/>
            </a:pPr>
            <a:r>
              <a:rPr lang="en-US" altLang="en-US" sz="2200">
                <a:solidFill>
                  <a:schemeClr val="tx1"/>
                </a:solidFill>
                <a:latin typeface="Arial" panose="020B0604020202020204" pitchFamily="34" charset="0"/>
              </a:rPr>
              <a:t>Related to hypnosis is </a:t>
            </a:r>
            <a:r>
              <a:rPr lang="en-US" altLang="en-US" sz="2200" b="1">
                <a:effectLst>
                  <a:outerShdw blurRad="38100" dist="38100" dir="2700000" algn="tl">
                    <a:srgbClr val="C0C0C0"/>
                  </a:outerShdw>
                </a:effectLst>
                <a:latin typeface="Arial" panose="020B0604020202020204" pitchFamily="34" charset="0"/>
              </a:rPr>
              <a:t>guided imagery</a:t>
            </a:r>
            <a:r>
              <a:rPr lang="en-US" altLang="en-US" sz="2200">
                <a:solidFill>
                  <a:schemeClr val="tx1"/>
                </a:solidFill>
                <a:latin typeface="Arial" panose="020B0604020202020204" pitchFamily="34" charset="0"/>
              </a:rPr>
              <a:t>, which relies on vivid mental images to reduce pain and anxiety.  Patients are typically asked to imagine themselves in a comfortable setting or experiencing a pleasurable activity.  The assumption is that the mind can influence unseen processes in the body.  There is little doubt that imagery can evoke the </a:t>
            </a:r>
            <a:r>
              <a:rPr lang="en-US" altLang="en-US" sz="2200">
                <a:solidFill>
                  <a:schemeClr val="tx2"/>
                </a:solidFill>
                <a:latin typeface="Arial" panose="020B0604020202020204" pitchFamily="34" charset="0"/>
              </a:rPr>
              <a:t>relaxation response</a:t>
            </a:r>
            <a:r>
              <a:rPr lang="en-US" altLang="en-US" sz="2200">
                <a:solidFill>
                  <a:schemeClr val="tx1"/>
                </a:solidFill>
                <a:latin typeface="Arial" panose="020B0604020202020204" pitchFamily="34" charset="0"/>
              </a:rPr>
              <a:t>, but specific healing benefits are less easy to document.  For example, asking cancer patients to picture their tumor cells being destroyed by immune cells has not been shown to improve long-term survival.  However, as an adjunctive therapy, guided imagery may be a useful in helping patients cope with serious illness. </a:t>
            </a:r>
          </a:p>
        </p:txBody>
      </p:sp>
      <p:sp>
        <p:nvSpPr>
          <p:cNvPr id="343051" name="Text Box 11">
            <a:extLst>
              <a:ext uri="{FF2B5EF4-FFF2-40B4-BE49-F238E27FC236}">
                <a16:creationId xmlns:a16="http://schemas.microsoft.com/office/drawing/2014/main" id="{887E5354-8C78-D86B-470F-0DCB2992DC83}"/>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Hypnosis &amp; Biofeedback</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0468" name="Text Box 4">
            <a:extLst>
              <a:ext uri="{FF2B5EF4-FFF2-40B4-BE49-F238E27FC236}">
                <a16:creationId xmlns:a16="http://schemas.microsoft.com/office/drawing/2014/main" id="{638456A5-6AFE-2F9F-47CA-6C85FF662F17}"/>
              </a:ext>
            </a:extLst>
          </p:cNvPr>
          <p:cNvSpPr txBox="1">
            <a:spLocks noChangeArrowheads="1"/>
          </p:cNvSpPr>
          <p:nvPr/>
        </p:nvSpPr>
        <p:spPr bwMode="auto">
          <a:xfrm>
            <a:off x="2743200" y="685800"/>
            <a:ext cx="6172200" cy="2101850"/>
          </a:xfrm>
          <a:prstGeom prst="rect">
            <a:avLst/>
          </a:prstGeom>
          <a:noFill/>
          <a:ln>
            <a:noFill/>
          </a:ln>
          <a:effectLst/>
        </p:spPr>
        <p:txBody>
          <a:bodyPr>
            <a:spAutoFit/>
          </a:bodyPr>
          <a:lstStyle/>
          <a:p>
            <a:pPr>
              <a:spcBef>
                <a:spcPct val="50000"/>
              </a:spcBef>
              <a:defRPr/>
            </a:pPr>
            <a:r>
              <a:rPr lang="en-US" altLang="en-US" sz="2200" b="1">
                <a:effectLst>
                  <a:outerShdw blurRad="38100" dist="38100" dir="2700000" algn="tl">
                    <a:srgbClr val="C0C0C0"/>
                  </a:outerShdw>
                </a:effectLst>
                <a:latin typeface="Arial" panose="020B0604020202020204" pitchFamily="34" charset="0"/>
              </a:rPr>
              <a:t>Biofeedback</a:t>
            </a:r>
            <a:r>
              <a:rPr lang="en-US" altLang="en-US" sz="2200">
                <a:solidFill>
                  <a:schemeClr val="tx1"/>
                </a:solidFill>
                <a:latin typeface="Arial" panose="020B0604020202020204" pitchFamily="34" charset="0"/>
              </a:rPr>
              <a:t> uses monitoring equipment to convey to the patient a visible or audible signal about “involuntary” bodily functions.  In time, the patient learns to exert some degree of control over these functions by altering his or her thoughts. </a:t>
            </a:r>
          </a:p>
        </p:txBody>
      </p:sp>
      <p:sp>
        <p:nvSpPr>
          <p:cNvPr id="830469" name="Text Box 5">
            <a:extLst>
              <a:ext uri="{FF2B5EF4-FFF2-40B4-BE49-F238E27FC236}">
                <a16:creationId xmlns:a16="http://schemas.microsoft.com/office/drawing/2014/main" id="{3E81ACAA-3E9A-1C0B-A8D3-1253A79B77CB}"/>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Hypnosis &amp; Biofeedback</a:t>
            </a:r>
          </a:p>
        </p:txBody>
      </p:sp>
      <p:pic>
        <p:nvPicPr>
          <p:cNvPr id="231427" name="Picture 6">
            <a:extLst>
              <a:ext uri="{FF2B5EF4-FFF2-40B4-BE49-F238E27FC236}">
                <a16:creationId xmlns:a16="http://schemas.microsoft.com/office/drawing/2014/main" id="{FCCA83AF-9EBA-A244-41D5-ED8CC97475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895600"/>
            <a:ext cx="15240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1428" name="Picture 7">
            <a:extLst>
              <a:ext uri="{FF2B5EF4-FFF2-40B4-BE49-F238E27FC236}">
                <a16:creationId xmlns:a16="http://schemas.microsoft.com/office/drawing/2014/main" id="{5C464E2E-970B-C4DB-F8AA-F0672680C6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800600"/>
            <a:ext cx="1447800"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1429" name="Picture 8">
            <a:extLst>
              <a:ext uri="{FF2B5EF4-FFF2-40B4-BE49-F238E27FC236}">
                <a16:creationId xmlns:a16="http://schemas.microsoft.com/office/drawing/2014/main" id="{2EB92928-D490-FC5A-7F44-A700059D1B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2743200"/>
            <a:ext cx="1600200"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1430" name="Picture 9">
            <a:extLst>
              <a:ext uri="{FF2B5EF4-FFF2-40B4-BE49-F238E27FC236}">
                <a16:creationId xmlns:a16="http://schemas.microsoft.com/office/drawing/2014/main" id="{35C354C1-BAD7-9275-7458-8D4CE256AB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4572000"/>
            <a:ext cx="13620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1431" name="Picture 10">
            <a:extLst>
              <a:ext uri="{FF2B5EF4-FFF2-40B4-BE49-F238E27FC236}">
                <a16:creationId xmlns:a16="http://schemas.microsoft.com/office/drawing/2014/main" id="{02372EF4-BAF2-1AFB-CED9-CBAA99C36C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4572000"/>
            <a:ext cx="1447800" cy="138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1432" name="Picture 11">
            <a:extLst>
              <a:ext uri="{FF2B5EF4-FFF2-40B4-BE49-F238E27FC236}">
                <a16:creationId xmlns:a16="http://schemas.microsoft.com/office/drawing/2014/main" id="{72B6F4A1-D3BF-3C1A-FCF3-B9B33CFB043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00600" y="2667000"/>
            <a:ext cx="156527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Text Box 2">
            <a:extLst>
              <a:ext uri="{FF2B5EF4-FFF2-40B4-BE49-F238E27FC236}">
                <a16:creationId xmlns:a16="http://schemas.microsoft.com/office/drawing/2014/main" id="{B6FFAFE3-5318-4876-E5AE-3DAC78BB6255}"/>
              </a:ext>
            </a:extLst>
          </p:cNvPr>
          <p:cNvSpPr txBox="1">
            <a:spLocks noChangeArrowheads="1"/>
          </p:cNvSpPr>
          <p:nvPr/>
        </p:nvSpPr>
        <p:spPr bwMode="auto">
          <a:xfrm>
            <a:off x="2743200" y="609600"/>
            <a:ext cx="6096000" cy="5616575"/>
          </a:xfrm>
          <a:prstGeom prst="rect">
            <a:avLst/>
          </a:prstGeom>
          <a:noFill/>
          <a:ln>
            <a:noFill/>
          </a:ln>
          <a:effectLst/>
        </p:spPr>
        <p:txBody>
          <a:bodyPr>
            <a:spAutoFit/>
          </a:bodyPr>
          <a:lstStyle/>
          <a:p>
            <a:pPr>
              <a:spcBef>
                <a:spcPct val="50000"/>
              </a:spcBef>
              <a:defRPr/>
            </a:pPr>
            <a:r>
              <a:rPr lang="en-US" altLang="en-US" sz="2000">
                <a:solidFill>
                  <a:schemeClr val="tx1"/>
                </a:solidFill>
                <a:latin typeface="Arial" panose="020B0604020202020204" pitchFamily="34" charset="0"/>
              </a:rPr>
              <a:t>There are six common types of biofeedback, each used to monitor a particular physiological response: </a:t>
            </a:r>
          </a:p>
          <a:p>
            <a:pPr lvl="2">
              <a:lnSpc>
                <a:spcPct val="130000"/>
              </a:lnSpc>
              <a:spcBef>
                <a:spcPct val="60000"/>
              </a:spcBef>
              <a:spcAft>
                <a:spcPct val="25000"/>
              </a:spcAft>
              <a:defRPr/>
            </a:pPr>
            <a:r>
              <a:rPr lang="en-US" altLang="en-US" sz="1800" b="1">
                <a:effectLst>
                  <a:outerShdw blurRad="38100" dist="38100" dir="2700000" algn="tl">
                    <a:srgbClr val="C0C0C0"/>
                  </a:outerShdw>
                </a:effectLst>
                <a:latin typeface="Arial" panose="020B0604020202020204" pitchFamily="34" charset="0"/>
              </a:rPr>
              <a:t>Brain Waves</a:t>
            </a:r>
            <a:r>
              <a:rPr lang="en-US" altLang="en-US" sz="1800">
                <a:solidFill>
                  <a:schemeClr val="tx1"/>
                </a:solidFill>
                <a:latin typeface="Arial" panose="020B0604020202020204" pitchFamily="34" charset="0"/>
              </a:rPr>
              <a:t> (electrical activity in the brain)</a:t>
            </a:r>
          </a:p>
          <a:p>
            <a:pPr lvl="2">
              <a:lnSpc>
                <a:spcPct val="130000"/>
              </a:lnSpc>
              <a:spcBef>
                <a:spcPct val="60000"/>
              </a:spcBef>
              <a:spcAft>
                <a:spcPct val="25000"/>
              </a:spcAft>
              <a:defRPr/>
            </a:pPr>
            <a:r>
              <a:rPr lang="en-US" altLang="en-US" sz="1800" b="1">
                <a:effectLst>
                  <a:outerShdw blurRad="38100" dist="38100" dir="2700000" algn="tl">
                    <a:srgbClr val="C0C0C0"/>
                  </a:outerShdw>
                </a:effectLst>
                <a:latin typeface="Arial" panose="020B0604020202020204" pitchFamily="34" charset="0"/>
              </a:rPr>
              <a:t>Respiration</a:t>
            </a:r>
            <a:r>
              <a:rPr lang="en-US" altLang="en-US" sz="1800">
                <a:solidFill>
                  <a:schemeClr val="tx2"/>
                </a:solidFill>
                <a:latin typeface="Arial" panose="020B0604020202020204" pitchFamily="34" charset="0"/>
              </a:rPr>
              <a:t> </a:t>
            </a:r>
            <a:r>
              <a:rPr lang="en-US" altLang="en-US" sz="1800">
                <a:solidFill>
                  <a:schemeClr val="tx1"/>
                </a:solidFill>
                <a:latin typeface="Arial" panose="020B0604020202020204" pitchFamily="34" charset="0"/>
              </a:rPr>
              <a:t>(breathing rate and volume)</a:t>
            </a:r>
          </a:p>
          <a:p>
            <a:pPr lvl="2">
              <a:lnSpc>
                <a:spcPct val="130000"/>
              </a:lnSpc>
              <a:spcBef>
                <a:spcPct val="60000"/>
              </a:spcBef>
              <a:spcAft>
                <a:spcPct val="25000"/>
              </a:spcAft>
              <a:defRPr/>
            </a:pPr>
            <a:r>
              <a:rPr lang="en-US" altLang="en-US" sz="1800" b="1">
                <a:effectLst>
                  <a:outerShdw blurRad="38100" dist="38100" dir="2700000" algn="tl">
                    <a:srgbClr val="C0C0C0"/>
                  </a:outerShdw>
                </a:effectLst>
                <a:latin typeface="Arial" panose="020B0604020202020204" pitchFamily="34" charset="0"/>
              </a:rPr>
              <a:t>Electromyography</a:t>
            </a:r>
            <a:r>
              <a:rPr lang="en-US" altLang="en-US" sz="1800">
                <a:solidFill>
                  <a:schemeClr val="tx1"/>
                </a:solidFill>
                <a:latin typeface="Arial" panose="020B0604020202020204" pitchFamily="34" charset="0"/>
              </a:rPr>
              <a:t> (muscle tension)</a:t>
            </a:r>
          </a:p>
          <a:p>
            <a:pPr lvl="2">
              <a:lnSpc>
                <a:spcPct val="130000"/>
              </a:lnSpc>
              <a:spcBef>
                <a:spcPct val="60000"/>
              </a:spcBef>
              <a:spcAft>
                <a:spcPct val="25000"/>
              </a:spcAft>
              <a:defRPr/>
            </a:pPr>
            <a:r>
              <a:rPr lang="en-US" altLang="en-US" sz="1800" b="1">
                <a:effectLst>
                  <a:outerShdw blurRad="38100" dist="38100" dir="2700000" algn="tl">
                    <a:srgbClr val="C0C0C0"/>
                  </a:outerShdw>
                </a:effectLst>
                <a:latin typeface="Arial" panose="020B0604020202020204" pitchFamily="34" charset="0"/>
              </a:rPr>
              <a:t>Finger Pulse</a:t>
            </a:r>
            <a:r>
              <a:rPr lang="en-US" altLang="en-US" sz="1800">
                <a:solidFill>
                  <a:schemeClr val="tx1"/>
                </a:solidFill>
                <a:latin typeface="Arial" panose="020B0604020202020204" pitchFamily="34" charset="0"/>
              </a:rPr>
              <a:t> (pulse rate)</a:t>
            </a:r>
          </a:p>
          <a:p>
            <a:pPr lvl="2">
              <a:lnSpc>
                <a:spcPct val="130000"/>
              </a:lnSpc>
              <a:spcBef>
                <a:spcPct val="60000"/>
              </a:spcBef>
              <a:spcAft>
                <a:spcPct val="25000"/>
              </a:spcAft>
              <a:defRPr/>
            </a:pPr>
            <a:r>
              <a:rPr lang="en-US" altLang="en-US" sz="1800" b="1">
                <a:effectLst>
                  <a:outerShdw blurRad="38100" dist="38100" dir="2700000" algn="tl">
                    <a:srgbClr val="C0C0C0"/>
                  </a:outerShdw>
                </a:effectLst>
                <a:latin typeface="Arial" panose="020B0604020202020204" pitchFamily="34" charset="0"/>
              </a:rPr>
              <a:t>Skin Temperature</a:t>
            </a:r>
            <a:r>
              <a:rPr lang="en-US" altLang="en-US" sz="1800">
                <a:solidFill>
                  <a:schemeClr val="tx1"/>
                </a:solidFill>
                <a:latin typeface="Arial" panose="020B0604020202020204" pitchFamily="34" charset="0"/>
              </a:rPr>
              <a:t> (blood flow)</a:t>
            </a:r>
          </a:p>
          <a:p>
            <a:pPr lvl="2">
              <a:lnSpc>
                <a:spcPct val="130000"/>
              </a:lnSpc>
              <a:spcBef>
                <a:spcPct val="60000"/>
              </a:spcBef>
              <a:spcAft>
                <a:spcPct val="25000"/>
              </a:spcAft>
              <a:defRPr/>
            </a:pPr>
            <a:r>
              <a:rPr lang="en-US" altLang="en-US" sz="1800" b="1">
                <a:effectLst>
                  <a:outerShdw blurRad="38100" dist="38100" dir="2700000" algn="tl">
                    <a:srgbClr val="C0C0C0"/>
                  </a:outerShdw>
                </a:effectLst>
                <a:latin typeface="Arial" panose="020B0604020202020204" pitchFamily="34" charset="0"/>
              </a:rPr>
              <a:t>Electrodermal Response</a:t>
            </a:r>
            <a:r>
              <a:rPr lang="en-US" altLang="en-US" sz="1800">
                <a:solidFill>
                  <a:schemeClr val="tx1"/>
                </a:solidFill>
                <a:latin typeface="Arial" panose="020B0604020202020204" pitchFamily="34" charset="0"/>
              </a:rPr>
              <a:t> (sweat gland activity)</a:t>
            </a:r>
          </a:p>
          <a:p>
            <a:pPr>
              <a:spcBef>
                <a:spcPct val="50000"/>
              </a:spcBef>
              <a:buFont typeface="Wingdings" pitchFamily="2" charset="2"/>
              <a:buNone/>
              <a:defRPr/>
            </a:pPr>
            <a:r>
              <a:rPr lang="en-US" altLang="en-US" sz="2000">
                <a:solidFill>
                  <a:schemeClr val="tx1"/>
                </a:solidFill>
                <a:latin typeface="Arial" panose="020B0604020202020204" pitchFamily="34" charset="0"/>
              </a:rPr>
              <a:t>Proponents claim that a wide variety of clinical conditions are treatable with biofeedback (e.g., alcoholism, hypertension, urinary incontinence, migraines, etc.).           </a:t>
            </a:r>
          </a:p>
        </p:txBody>
      </p:sp>
      <p:sp>
        <p:nvSpPr>
          <p:cNvPr id="345098" name="Text Box 10">
            <a:extLst>
              <a:ext uri="{FF2B5EF4-FFF2-40B4-BE49-F238E27FC236}">
                <a16:creationId xmlns:a16="http://schemas.microsoft.com/office/drawing/2014/main" id="{0EB8C080-C358-C010-2DC4-6363DC88A510}"/>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Hypnosis &amp; Biofeedback</a:t>
            </a:r>
          </a:p>
        </p:txBody>
      </p:sp>
      <p:pic>
        <p:nvPicPr>
          <p:cNvPr id="232451" name="Picture 17">
            <a:extLst>
              <a:ext uri="{FF2B5EF4-FFF2-40B4-BE49-F238E27FC236}">
                <a16:creationId xmlns:a16="http://schemas.microsoft.com/office/drawing/2014/main" id="{34F9C43E-2FB1-DC9F-651B-F80A62FFA7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810000"/>
            <a:ext cx="4572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2" name="Picture 18">
            <a:extLst>
              <a:ext uri="{FF2B5EF4-FFF2-40B4-BE49-F238E27FC236}">
                <a16:creationId xmlns:a16="http://schemas.microsoft.com/office/drawing/2014/main" id="{5675A354-9289-D5F9-E807-D399A46A38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9812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3" name="Picture 20">
            <a:extLst>
              <a:ext uri="{FF2B5EF4-FFF2-40B4-BE49-F238E27FC236}">
                <a16:creationId xmlns:a16="http://schemas.microsoft.com/office/drawing/2014/main" id="{1C6C4320-D720-192A-D118-3C3E812BBC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2590800"/>
            <a:ext cx="4572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4" name="Picture 22">
            <a:extLst>
              <a:ext uri="{FF2B5EF4-FFF2-40B4-BE49-F238E27FC236}">
                <a16:creationId xmlns:a16="http://schemas.microsoft.com/office/drawing/2014/main" id="{EB498D72-454D-E3A2-5E63-F8E6395EF4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3200400"/>
            <a:ext cx="45720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5" name="Picture 23">
            <a:extLst>
              <a:ext uri="{FF2B5EF4-FFF2-40B4-BE49-F238E27FC236}">
                <a16:creationId xmlns:a16="http://schemas.microsoft.com/office/drawing/2014/main" id="{4A724AE2-5D1F-FB07-38C6-A36DFE180C9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1447800"/>
            <a:ext cx="457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6" name="Picture 24">
            <a:extLst>
              <a:ext uri="{FF2B5EF4-FFF2-40B4-BE49-F238E27FC236}">
                <a16:creationId xmlns:a16="http://schemas.microsoft.com/office/drawing/2014/main" id="{F9D34752-BBCC-7963-91B4-FC9327691C1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43434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7" name="Rectangle 7">
            <a:extLst>
              <a:ext uri="{FF2B5EF4-FFF2-40B4-BE49-F238E27FC236}">
                <a16:creationId xmlns:a16="http://schemas.microsoft.com/office/drawing/2014/main" id="{FB12A9DD-FCDC-4A67-5A15-5AD359F6A47F}"/>
              </a:ext>
            </a:extLst>
          </p:cNvPr>
          <p:cNvSpPr>
            <a:spLocks noChangeArrowheads="1"/>
          </p:cNvSpPr>
          <p:nvPr/>
        </p:nvSpPr>
        <p:spPr bwMode="auto">
          <a:xfrm>
            <a:off x="5029200" y="228600"/>
            <a:ext cx="4114800" cy="13716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Faith &amp; Prayer</a:t>
            </a:r>
          </a:p>
        </p:txBody>
      </p:sp>
      <p:sp>
        <p:nvSpPr>
          <p:cNvPr id="233474" name="Text Box 8">
            <a:extLst>
              <a:ext uri="{FF2B5EF4-FFF2-40B4-BE49-F238E27FC236}">
                <a16:creationId xmlns:a16="http://schemas.microsoft.com/office/drawing/2014/main" id="{730B8F26-C586-EB32-979B-10A3B60420AE}"/>
              </a:ext>
            </a:extLst>
          </p:cNvPr>
          <p:cNvSpPr txBox="1">
            <a:spLocks noChangeArrowheads="1"/>
          </p:cNvSpPr>
          <p:nvPr/>
        </p:nvSpPr>
        <p:spPr bwMode="auto">
          <a:xfrm>
            <a:off x="2743200" y="1828800"/>
            <a:ext cx="5943600" cy="405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000"/>
              <a:t>Throughout human history, divine intervention has been sought to alleviate suffering and promote physical well-being.  In recent years, issues pertaining to religion and spirituality have attracted renewed interest in the lay and medical communities alike.  Whether prayer truly has the ability to influence the course of disease may never be known with scientific certainty.  Proponents believe that prayer connects them to God or some “universal consciousness” who intercedes on their behalf.  Others contend that the efficacy of prayer, if it exists at all, can be attributed to the </a:t>
            </a:r>
            <a:r>
              <a:rPr lang="en-US" altLang="en-US" sz="2000">
                <a:solidFill>
                  <a:schemeClr val="tx2"/>
                </a:solidFill>
              </a:rPr>
              <a:t>relaxation response</a:t>
            </a:r>
            <a:r>
              <a:rPr lang="en-US" altLang="en-US" sz="2000"/>
              <a:t> evoked during the meditative state. </a:t>
            </a:r>
          </a:p>
        </p:txBody>
      </p:sp>
      <p:pic>
        <p:nvPicPr>
          <p:cNvPr id="233475" name="Picture 14">
            <a:extLst>
              <a:ext uri="{FF2B5EF4-FFF2-40B4-BE49-F238E27FC236}">
                <a16:creationId xmlns:a16="http://schemas.microsoft.com/office/drawing/2014/main" id="{0E1DCDE0-659D-7BB5-D9BD-AE867DCF94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19812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Text Box 8">
            <a:extLst>
              <a:ext uri="{FF2B5EF4-FFF2-40B4-BE49-F238E27FC236}">
                <a16:creationId xmlns:a16="http://schemas.microsoft.com/office/drawing/2014/main" id="{45786C6F-7AE8-C0D2-637D-79D0334B9BE5}"/>
              </a:ext>
            </a:extLst>
          </p:cNvPr>
          <p:cNvSpPr txBox="1">
            <a:spLocks noChangeArrowheads="1"/>
          </p:cNvSpPr>
          <p:nvPr/>
        </p:nvSpPr>
        <p:spPr bwMode="auto">
          <a:xfrm>
            <a:off x="2743200" y="609600"/>
            <a:ext cx="4267200" cy="558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800"/>
              <a:t>The most controversial aspect of prayer is the notion of </a:t>
            </a:r>
            <a:r>
              <a:rPr lang="en-US" altLang="en-US" sz="1800">
                <a:solidFill>
                  <a:schemeClr val="tx2"/>
                </a:solidFill>
              </a:rPr>
              <a:t>non-locality</a:t>
            </a:r>
            <a:r>
              <a:rPr lang="en-US" altLang="en-US" sz="1800"/>
              <a:t>; that is, praying on behalf of other persons who may be geographically distant.  These are known as </a:t>
            </a:r>
            <a:r>
              <a:rPr lang="en-US" altLang="en-US" sz="1800">
                <a:solidFill>
                  <a:schemeClr val="tx2"/>
                </a:solidFill>
              </a:rPr>
              <a:t>intercessory prayers</a:t>
            </a:r>
            <a:r>
              <a:rPr lang="en-US" altLang="en-US" sz="1800"/>
              <a:t>.  Some studies have purported to show beneficial effects of intercessory prayers on seriously ill patients who were otherwise unaware that they were being prayed for.  Aside from the methodological short-comings of these studies, critics have pointed to the theologically troubling implications of intercessory prayers.  For example, should it really be necessary to tell an all-knowing God the names of those who need His help?  And can you really control God through prayer such that the more you pray the harder He works (i.e., show a prayer dose-response)?</a:t>
            </a:r>
          </a:p>
        </p:txBody>
      </p:sp>
      <p:sp>
        <p:nvSpPr>
          <p:cNvPr id="346125" name="Text Box 13">
            <a:extLst>
              <a:ext uri="{FF2B5EF4-FFF2-40B4-BE49-F238E27FC236}">
                <a16:creationId xmlns:a16="http://schemas.microsoft.com/office/drawing/2014/main" id="{68B4874F-11CF-FB2B-8A0A-B978A39641C3}"/>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Faith &amp; Prayer</a:t>
            </a:r>
          </a:p>
        </p:txBody>
      </p:sp>
      <p:pic>
        <p:nvPicPr>
          <p:cNvPr id="234499" name="Picture 15">
            <a:extLst>
              <a:ext uri="{FF2B5EF4-FFF2-40B4-BE49-F238E27FC236}">
                <a16:creationId xmlns:a16="http://schemas.microsoft.com/office/drawing/2014/main" id="{8FEEF50D-4DC7-6B3A-B862-400BB2BA54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1905000"/>
            <a:ext cx="1712913"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Text Box 2">
            <a:extLst>
              <a:ext uri="{FF2B5EF4-FFF2-40B4-BE49-F238E27FC236}">
                <a16:creationId xmlns:a16="http://schemas.microsoft.com/office/drawing/2014/main" id="{C9C00FCC-C3EF-AE82-3A47-1EE05ACFD113}"/>
              </a:ext>
            </a:extLst>
          </p:cNvPr>
          <p:cNvSpPr txBox="1">
            <a:spLocks noChangeArrowheads="1"/>
          </p:cNvSpPr>
          <p:nvPr/>
        </p:nvSpPr>
        <p:spPr bwMode="auto">
          <a:xfrm>
            <a:off x="2743200" y="381000"/>
            <a:ext cx="6096000" cy="5862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800"/>
              <a:t>Nevertheless, there is some evidence that religious involvement confers health benefits.  Those who are active participants in religious activities appear to have lower rates of depression, stress, illness, and death.  The mechanism of this health effect is uncertain, but </a:t>
            </a:r>
            <a:r>
              <a:rPr lang="en-US" altLang="en-US" sz="1800">
                <a:solidFill>
                  <a:schemeClr val="tx2"/>
                </a:solidFill>
              </a:rPr>
              <a:t>social support</a:t>
            </a:r>
            <a:r>
              <a:rPr lang="en-US" altLang="en-US" sz="1800"/>
              <a:t> is likely to be an important component.  The communal activities associated with organized religion provide interaction with other persons who share similar beliefs and values.  As social animals, humans need close personal relationships and are better able to cope with stress and illness when such support is available.</a:t>
            </a:r>
          </a:p>
          <a:p>
            <a:pPr>
              <a:spcBef>
                <a:spcPct val="50000"/>
              </a:spcBef>
              <a:buFontTx/>
              <a:buNone/>
            </a:pPr>
            <a:endParaRPr lang="en-US" altLang="en-US" sz="1800"/>
          </a:p>
          <a:p>
            <a:pPr>
              <a:spcBef>
                <a:spcPct val="50000"/>
              </a:spcBef>
              <a:buFontTx/>
              <a:buNone/>
            </a:pPr>
            <a:endParaRPr lang="en-US" altLang="en-US" sz="1800"/>
          </a:p>
          <a:p>
            <a:pPr>
              <a:spcBef>
                <a:spcPct val="50000"/>
              </a:spcBef>
              <a:buFontTx/>
              <a:buNone/>
            </a:pPr>
            <a:r>
              <a:rPr lang="en-US" altLang="en-US" sz="1800"/>
              <a:t> </a:t>
            </a:r>
          </a:p>
          <a:p>
            <a:pPr>
              <a:spcBef>
                <a:spcPct val="50000"/>
              </a:spcBef>
              <a:buFontTx/>
              <a:buNone/>
            </a:pPr>
            <a:r>
              <a:rPr lang="en-US" altLang="en-US" sz="1800"/>
              <a:t>Even if faith and prayer provide no direct health benefits, they certainly provide immense solace for many people and give meaning to their lives.  A healthier lifestyle (e.g., abstaining from smoking and drinking) might also result from certain religious practices.            </a:t>
            </a:r>
          </a:p>
        </p:txBody>
      </p:sp>
      <p:sp>
        <p:nvSpPr>
          <p:cNvPr id="347146" name="Text Box 10">
            <a:extLst>
              <a:ext uri="{FF2B5EF4-FFF2-40B4-BE49-F238E27FC236}">
                <a16:creationId xmlns:a16="http://schemas.microsoft.com/office/drawing/2014/main" id="{4B5309C2-3F05-2706-2478-A2FA79F432EB}"/>
              </a:ext>
            </a:extLst>
          </p:cNvPr>
          <p:cNvSpPr txBox="1">
            <a:spLocks noChangeArrowheads="1"/>
          </p:cNvSpPr>
          <p:nvPr/>
        </p:nvSpPr>
        <p:spPr bwMode="auto">
          <a:xfrm>
            <a:off x="6121400" y="0"/>
            <a:ext cx="30226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Faith &amp; Prayer</a:t>
            </a:r>
          </a:p>
        </p:txBody>
      </p:sp>
      <p:pic>
        <p:nvPicPr>
          <p:cNvPr id="235523" name="Picture 12">
            <a:extLst>
              <a:ext uri="{FF2B5EF4-FFF2-40B4-BE49-F238E27FC236}">
                <a16:creationId xmlns:a16="http://schemas.microsoft.com/office/drawing/2014/main" id="{B349F436-F0A1-884C-BA77-59D9866B22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3505200"/>
            <a:ext cx="23114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4" name="Rectangle 4">
            <a:extLst>
              <a:ext uri="{FF2B5EF4-FFF2-40B4-BE49-F238E27FC236}">
                <a16:creationId xmlns:a16="http://schemas.microsoft.com/office/drawing/2014/main" id="{867EE959-F7EC-E4F0-7A90-7949497DE414}"/>
              </a:ext>
            </a:extLst>
          </p:cNvPr>
          <p:cNvSpPr>
            <a:spLocks noChangeArrowheads="1"/>
          </p:cNvSpPr>
          <p:nvPr/>
        </p:nvSpPr>
        <p:spPr bwMode="auto">
          <a:xfrm>
            <a:off x="457200" y="1219200"/>
            <a:ext cx="8229600" cy="5410200"/>
          </a:xfrm>
          <a:prstGeom prst="rect">
            <a:avLst/>
          </a:prstGeom>
          <a:noFill/>
          <a:ln>
            <a:noFill/>
          </a:ln>
          <a:effectLst/>
        </p:spPr>
        <p:txBody>
          <a:bodyPr/>
          <a:lstStyle>
            <a:lvl1pPr marL="342900" indent="-342900" algn="l">
              <a:spcBef>
                <a:spcPct val="20000"/>
              </a:spcBef>
              <a:buChar char="•"/>
              <a:defRPr sz="3200">
                <a:solidFill>
                  <a:schemeClr val="tx1"/>
                </a:solidFill>
                <a:latin typeface="Arial" panose="020B0604020202020204" pitchFamily="34" charset="0"/>
              </a:defRPr>
            </a:lvl1pPr>
            <a:lvl2pPr marL="742950" indent="-285750" algn="l">
              <a:spcBef>
                <a:spcPct val="20000"/>
              </a:spcBef>
              <a:buChar char="–"/>
              <a:defRPr sz="3200">
                <a:solidFill>
                  <a:schemeClr val="tx1"/>
                </a:solidFill>
                <a:latin typeface="Arial" panose="020B0604020202020204" pitchFamily="34" charset="0"/>
              </a:defRPr>
            </a:lvl2pPr>
            <a:lvl3pPr marL="1143000" indent="-228600" algn="l">
              <a:spcBef>
                <a:spcPct val="20000"/>
              </a:spcBef>
              <a:buChar char="•"/>
              <a:defRPr sz="3200">
                <a:solidFill>
                  <a:schemeClr val="tx1"/>
                </a:solidFill>
                <a:latin typeface="Arial" panose="020B0604020202020204" pitchFamily="34" charset="0"/>
              </a:defRPr>
            </a:lvl3pPr>
            <a:lvl4pPr marL="1600200" indent="-228600" algn="l">
              <a:spcBef>
                <a:spcPct val="20000"/>
              </a:spcBef>
              <a:buChar char="–"/>
              <a:defRPr sz="3200">
                <a:solidFill>
                  <a:schemeClr val="tx1"/>
                </a:solidFill>
                <a:latin typeface="Arial" panose="020B0604020202020204" pitchFamily="34" charset="0"/>
              </a:defRPr>
            </a:lvl4pPr>
            <a:lvl5pPr marL="2057400" indent="-228600" algn="l">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eaLnBrk="1" hangingPunct="1">
              <a:lnSpc>
                <a:spcPct val="90000"/>
              </a:lnSpc>
              <a:buFontTx/>
              <a:buBlip>
                <a:blip r:embed="rId2"/>
              </a:buBlip>
              <a:defRPr/>
            </a:pPr>
            <a:r>
              <a:rPr lang="en-US" altLang="en-US" sz="2000"/>
              <a:t>There are three general categories of mind-body medicine, each has value in managing stress:</a:t>
            </a:r>
          </a:p>
          <a:p>
            <a:pPr lvl="4" eaLnBrk="1" hangingPunct="1">
              <a:lnSpc>
                <a:spcPct val="150000"/>
              </a:lnSpc>
              <a:buFontTx/>
              <a:buNone/>
              <a:defRPr/>
            </a:pPr>
            <a:r>
              <a:rPr lang="en-US" altLang="en-US" sz="2000" b="1">
                <a:solidFill>
                  <a:schemeClr val="accent2"/>
                </a:solidFill>
                <a:effectLst>
                  <a:outerShdw blurRad="38100" dist="38100" dir="2700000" algn="tl">
                    <a:srgbClr val="C0C0C0"/>
                  </a:outerShdw>
                </a:effectLst>
              </a:rPr>
              <a:t>Meditation and Relaxation</a:t>
            </a:r>
          </a:p>
          <a:p>
            <a:pPr lvl="4" eaLnBrk="1" hangingPunct="1">
              <a:lnSpc>
                <a:spcPct val="150000"/>
              </a:lnSpc>
              <a:buFontTx/>
              <a:buNone/>
              <a:defRPr/>
            </a:pPr>
            <a:r>
              <a:rPr lang="en-US" altLang="en-US" sz="2000" b="1">
                <a:solidFill>
                  <a:schemeClr val="accent2"/>
                </a:solidFill>
                <a:effectLst>
                  <a:outerShdw blurRad="38100" dist="38100" dir="2700000" algn="tl">
                    <a:srgbClr val="C0C0C0"/>
                  </a:outerShdw>
                </a:effectLst>
              </a:rPr>
              <a:t>Hypnosis and Biofeedback</a:t>
            </a:r>
          </a:p>
          <a:p>
            <a:pPr lvl="4" eaLnBrk="1" hangingPunct="1">
              <a:lnSpc>
                <a:spcPct val="150000"/>
              </a:lnSpc>
              <a:buFontTx/>
              <a:buNone/>
              <a:defRPr/>
            </a:pPr>
            <a:r>
              <a:rPr lang="en-US" altLang="en-US" sz="2000" b="1">
                <a:solidFill>
                  <a:schemeClr val="accent2"/>
                </a:solidFill>
                <a:effectLst>
                  <a:outerShdw blurRad="38100" dist="38100" dir="2700000" algn="tl">
                    <a:srgbClr val="C0C0C0"/>
                  </a:outerShdw>
                </a:effectLst>
              </a:rPr>
              <a:t>Faith and Prayer</a:t>
            </a:r>
          </a:p>
          <a:p>
            <a:pPr lvl="1" eaLnBrk="1" hangingPunct="1">
              <a:lnSpc>
                <a:spcPct val="90000"/>
              </a:lnSpc>
              <a:buFontTx/>
              <a:buBlip>
                <a:blip r:embed="rId2"/>
              </a:buBlip>
              <a:defRPr/>
            </a:pPr>
            <a:endParaRPr lang="en-US" altLang="en-US" sz="2000"/>
          </a:p>
          <a:p>
            <a:pPr eaLnBrk="1" hangingPunct="1">
              <a:lnSpc>
                <a:spcPct val="90000"/>
              </a:lnSpc>
              <a:buFontTx/>
              <a:buBlip>
                <a:blip r:embed="rId2"/>
              </a:buBlip>
              <a:defRPr/>
            </a:pPr>
            <a:r>
              <a:rPr lang="en-US" altLang="en-US" sz="2000"/>
              <a:t>All three can evoke the relaxation response, which is characterized by decreased pulse and breathing rates, muscle relaxation, and a lowering of stress hormones in the blood.   </a:t>
            </a:r>
          </a:p>
          <a:p>
            <a:pPr eaLnBrk="1" hangingPunct="1">
              <a:lnSpc>
                <a:spcPct val="90000"/>
              </a:lnSpc>
              <a:buFontTx/>
              <a:buBlip>
                <a:blip r:embed="rId2"/>
              </a:buBlip>
              <a:defRPr/>
            </a:pPr>
            <a:endParaRPr lang="en-US" altLang="en-US" sz="2000"/>
          </a:p>
          <a:p>
            <a:pPr eaLnBrk="1" hangingPunct="1">
              <a:lnSpc>
                <a:spcPct val="90000"/>
              </a:lnSpc>
              <a:buFontTx/>
              <a:buBlip>
                <a:blip r:embed="rId2"/>
              </a:buBlip>
              <a:defRPr/>
            </a:pPr>
            <a:r>
              <a:rPr lang="en-US" altLang="en-US" sz="2000"/>
              <a:t>Most </a:t>
            </a:r>
            <a:r>
              <a:rPr lang="en-US" altLang="en-US" sz="2000" b="1">
                <a:solidFill>
                  <a:schemeClr val="accent2"/>
                </a:solidFill>
                <a:effectLst>
                  <a:outerShdw blurRad="38100" dist="38100" dir="2700000" algn="tl">
                    <a:srgbClr val="C0C0C0"/>
                  </a:outerShdw>
                </a:effectLst>
              </a:rPr>
              <a:t>meditation</a:t>
            </a:r>
            <a:r>
              <a:rPr lang="en-US" altLang="en-US" sz="2000"/>
              <a:t> techniques use mental or breathing exercises to focus the mind and eliminate distracting thoughts.  Hatha yoga incorporates a regimen of physical movements and body postures with breathing exercises and meditation.</a:t>
            </a:r>
          </a:p>
        </p:txBody>
      </p:sp>
      <p:sp>
        <p:nvSpPr>
          <p:cNvPr id="348172" name="Rectangle 12">
            <a:extLst>
              <a:ext uri="{FF2B5EF4-FFF2-40B4-BE49-F238E27FC236}">
                <a16:creationId xmlns:a16="http://schemas.microsoft.com/office/drawing/2014/main" id="{EEF22934-74F7-F08B-2F56-B5E0181299C2}"/>
              </a:ext>
            </a:extLst>
          </p:cNvPr>
          <p:cNvSpPr>
            <a:spLocks noChangeArrowheads="1"/>
          </p:cNvSpPr>
          <p:nvPr/>
        </p:nvSpPr>
        <p:spPr bwMode="auto">
          <a:xfrm>
            <a:off x="381000" y="228600"/>
            <a:ext cx="8458200" cy="785813"/>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Summary</a:t>
            </a:r>
          </a:p>
        </p:txBody>
      </p:sp>
      <p:pic>
        <p:nvPicPr>
          <p:cNvPr id="236547" name="Picture 13">
            <a:hlinkClick r:id="rId3" action="ppaction://hlinksldjump"/>
            <a:extLst>
              <a:ext uri="{FF2B5EF4-FFF2-40B4-BE49-F238E27FC236}">
                <a16:creationId xmlns:a16="http://schemas.microsoft.com/office/drawing/2014/main" id="{74F7B671-B5C2-C3DE-0288-BC236B2498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9050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6548" name="Picture 14">
            <a:hlinkClick r:id="rId5" action="ppaction://hlinksldjump"/>
            <a:extLst>
              <a:ext uri="{FF2B5EF4-FFF2-40B4-BE49-F238E27FC236}">
                <a16:creationId xmlns:a16="http://schemas.microsoft.com/office/drawing/2014/main" id="{7FED98FE-6A99-CCD8-5ACC-055511CA0CA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29718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6549" name="Picture 16">
            <a:hlinkClick r:id="rId7" action="ppaction://hlinksldjump"/>
            <a:extLst>
              <a:ext uri="{FF2B5EF4-FFF2-40B4-BE49-F238E27FC236}">
                <a16:creationId xmlns:a16="http://schemas.microsoft.com/office/drawing/2014/main" id="{3410B5CE-2D5D-47A4-51BE-0F345347818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2438400"/>
            <a:ext cx="60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6550" name="Group 28">
            <a:extLst>
              <a:ext uri="{FF2B5EF4-FFF2-40B4-BE49-F238E27FC236}">
                <a16:creationId xmlns:a16="http://schemas.microsoft.com/office/drawing/2014/main" id="{7AF45ACD-89B2-D73C-5D39-9FA7EDE6D7B3}"/>
              </a:ext>
            </a:extLst>
          </p:cNvPr>
          <p:cNvGrpSpPr>
            <a:grpSpLocks/>
          </p:cNvGrpSpPr>
          <p:nvPr/>
        </p:nvGrpSpPr>
        <p:grpSpPr bwMode="auto">
          <a:xfrm>
            <a:off x="381000" y="6400800"/>
            <a:ext cx="1066800" cy="304800"/>
            <a:chOff x="240" y="4032"/>
            <a:chExt cx="672" cy="192"/>
          </a:xfrm>
        </p:grpSpPr>
        <p:sp>
          <p:nvSpPr>
            <p:cNvPr id="348189" name="AutoShape 29">
              <a:hlinkClick r:id="rId9" action="ppaction://hlinksldjump" highlightClick="1"/>
              <a:extLst>
                <a:ext uri="{FF2B5EF4-FFF2-40B4-BE49-F238E27FC236}">
                  <a16:creationId xmlns:a16="http://schemas.microsoft.com/office/drawing/2014/main" id="{23C3E15B-D823-0FCB-B71A-9D31942B1059}"/>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36565" name="WordArt 30">
              <a:hlinkClick r:id="rId9" action="ppaction://hlinksldjump"/>
              <a:extLst>
                <a:ext uri="{FF2B5EF4-FFF2-40B4-BE49-F238E27FC236}">
                  <a16:creationId xmlns:a16="http://schemas.microsoft.com/office/drawing/2014/main" id="{D74516E1-01FD-FF80-60F0-7DF095531C8B}"/>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36551" name="Group 31">
            <a:extLst>
              <a:ext uri="{FF2B5EF4-FFF2-40B4-BE49-F238E27FC236}">
                <a16:creationId xmlns:a16="http://schemas.microsoft.com/office/drawing/2014/main" id="{D1F64DC1-89E4-499D-4446-E1237A6CF831}"/>
              </a:ext>
            </a:extLst>
          </p:cNvPr>
          <p:cNvGrpSpPr>
            <a:grpSpLocks/>
          </p:cNvGrpSpPr>
          <p:nvPr/>
        </p:nvGrpSpPr>
        <p:grpSpPr bwMode="auto">
          <a:xfrm>
            <a:off x="4191000" y="6477000"/>
            <a:ext cx="1524000" cy="228600"/>
            <a:chOff x="2400" y="4080"/>
            <a:chExt cx="960" cy="144"/>
          </a:xfrm>
        </p:grpSpPr>
        <p:grpSp>
          <p:nvGrpSpPr>
            <p:cNvPr id="236555" name="Group 32">
              <a:extLst>
                <a:ext uri="{FF2B5EF4-FFF2-40B4-BE49-F238E27FC236}">
                  <a16:creationId xmlns:a16="http://schemas.microsoft.com/office/drawing/2014/main" id="{8AA2614C-BD83-182E-218C-F85E903FD6F6}"/>
                </a:ext>
              </a:extLst>
            </p:cNvPr>
            <p:cNvGrpSpPr>
              <a:grpSpLocks/>
            </p:cNvGrpSpPr>
            <p:nvPr/>
          </p:nvGrpSpPr>
          <p:grpSpPr bwMode="auto">
            <a:xfrm>
              <a:off x="2400" y="4080"/>
              <a:ext cx="240" cy="144"/>
              <a:chOff x="2928" y="2688"/>
              <a:chExt cx="240" cy="144"/>
            </a:xfrm>
          </p:grpSpPr>
          <p:sp>
            <p:nvSpPr>
              <p:cNvPr id="236562" name="AutoShape 33">
                <a:hlinkClick r:id="" action="ppaction://hlinkshowjump?jump=previousslide" highlightClick="1"/>
                <a:extLst>
                  <a:ext uri="{FF2B5EF4-FFF2-40B4-BE49-F238E27FC236}">
                    <a16:creationId xmlns:a16="http://schemas.microsoft.com/office/drawing/2014/main" id="{D93D9EEF-D837-2200-1E4A-26ABA164C0A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48194" name="AutoShape 34">
                <a:hlinkClick r:id="" action="ppaction://hlinkshowjump?jump=previousslide"/>
                <a:extLst>
                  <a:ext uri="{FF2B5EF4-FFF2-40B4-BE49-F238E27FC236}">
                    <a16:creationId xmlns:a16="http://schemas.microsoft.com/office/drawing/2014/main" id="{1B19BA28-9992-2084-DBE2-6A0B6D429DA6}"/>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36556" name="Group 35">
              <a:extLst>
                <a:ext uri="{FF2B5EF4-FFF2-40B4-BE49-F238E27FC236}">
                  <a16:creationId xmlns:a16="http://schemas.microsoft.com/office/drawing/2014/main" id="{251A6A46-5926-BD17-1A8F-AE0B417A6F22}"/>
                </a:ext>
              </a:extLst>
            </p:cNvPr>
            <p:cNvGrpSpPr>
              <a:grpSpLocks/>
            </p:cNvGrpSpPr>
            <p:nvPr/>
          </p:nvGrpSpPr>
          <p:grpSpPr bwMode="auto">
            <a:xfrm>
              <a:off x="3120" y="4080"/>
              <a:ext cx="240" cy="144"/>
              <a:chOff x="3552" y="2688"/>
              <a:chExt cx="240" cy="144"/>
            </a:xfrm>
          </p:grpSpPr>
          <p:sp>
            <p:nvSpPr>
              <p:cNvPr id="236560" name="AutoShape 36">
                <a:hlinkClick r:id="" action="ppaction://hlinkshowjump?jump=nextslide" highlightClick="1"/>
                <a:extLst>
                  <a:ext uri="{FF2B5EF4-FFF2-40B4-BE49-F238E27FC236}">
                    <a16:creationId xmlns:a16="http://schemas.microsoft.com/office/drawing/2014/main" id="{A9F92801-5806-B631-339C-58996EF06EC6}"/>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48197" name="AutoShape 37">
                <a:hlinkClick r:id="" action="ppaction://hlinkshowjump?jump=nextslide"/>
                <a:extLst>
                  <a:ext uri="{FF2B5EF4-FFF2-40B4-BE49-F238E27FC236}">
                    <a16:creationId xmlns:a16="http://schemas.microsoft.com/office/drawing/2014/main" id="{1F0C04B8-6082-99F8-7B49-13B823495D8B}"/>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36557" name="Group 38">
              <a:extLst>
                <a:ext uri="{FF2B5EF4-FFF2-40B4-BE49-F238E27FC236}">
                  <a16:creationId xmlns:a16="http://schemas.microsoft.com/office/drawing/2014/main" id="{29DBC3F4-329B-4A71-51DD-AB6469786124}"/>
                </a:ext>
              </a:extLst>
            </p:cNvPr>
            <p:cNvGrpSpPr>
              <a:grpSpLocks/>
            </p:cNvGrpSpPr>
            <p:nvPr/>
          </p:nvGrpSpPr>
          <p:grpSpPr bwMode="auto">
            <a:xfrm>
              <a:off x="2736" y="4080"/>
              <a:ext cx="288" cy="144"/>
              <a:chOff x="2400" y="4032"/>
              <a:chExt cx="240" cy="144"/>
            </a:xfrm>
          </p:grpSpPr>
          <p:sp>
            <p:nvSpPr>
              <p:cNvPr id="348199" name="AutoShape 39">
                <a:hlinkClick r:id="" action="ppaction://hlinkshowjump?jump=lastslideviewed" highlightClick="1"/>
                <a:extLst>
                  <a:ext uri="{FF2B5EF4-FFF2-40B4-BE49-F238E27FC236}">
                    <a16:creationId xmlns:a16="http://schemas.microsoft.com/office/drawing/2014/main" id="{E8C05A46-EA07-1C1E-5048-C7C788B09C0E}"/>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48200" name="AutoShape 40">
                <a:hlinkClick r:id="" action="ppaction://hlinkshowjump?jump=lastslideviewed"/>
                <a:extLst>
                  <a:ext uri="{FF2B5EF4-FFF2-40B4-BE49-F238E27FC236}">
                    <a16:creationId xmlns:a16="http://schemas.microsoft.com/office/drawing/2014/main" id="{DD8293F4-D466-5745-7514-810DC86CAD39}"/>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36552" name="Group 41">
            <a:extLst>
              <a:ext uri="{FF2B5EF4-FFF2-40B4-BE49-F238E27FC236}">
                <a16:creationId xmlns:a16="http://schemas.microsoft.com/office/drawing/2014/main" id="{D883A723-DFC5-4799-D9EF-1E8417894DEF}"/>
              </a:ext>
            </a:extLst>
          </p:cNvPr>
          <p:cNvGrpSpPr>
            <a:grpSpLocks/>
          </p:cNvGrpSpPr>
          <p:nvPr/>
        </p:nvGrpSpPr>
        <p:grpSpPr bwMode="auto">
          <a:xfrm>
            <a:off x="0" y="0"/>
            <a:ext cx="2362200" cy="641350"/>
            <a:chOff x="96" y="76"/>
            <a:chExt cx="1488" cy="404"/>
          </a:xfrm>
        </p:grpSpPr>
        <p:sp>
          <p:nvSpPr>
            <p:cNvPr id="236553" name="Text Box 42">
              <a:extLst>
                <a:ext uri="{FF2B5EF4-FFF2-40B4-BE49-F238E27FC236}">
                  <a16:creationId xmlns:a16="http://schemas.microsoft.com/office/drawing/2014/main" id="{12CB169A-F706-A8A4-F99C-7B2FEC97F891}"/>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Mind-Body</a:t>
              </a:r>
            </a:p>
            <a:p>
              <a:pPr>
                <a:spcBef>
                  <a:spcPct val="0"/>
                </a:spcBef>
                <a:buFontTx/>
                <a:buNone/>
              </a:pPr>
              <a:r>
                <a:rPr lang="en-US" altLang="en-US" sz="1400" b="1">
                  <a:solidFill>
                    <a:srgbClr val="9900CC"/>
                  </a:solidFill>
                </a:rPr>
                <a:t>      Interventions</a:t>
              </a:r>
              <a:endParaRPr lang="en-US" altLang="en-US" sz="1400"/>
            </a:p>
          </p:txBody>
        </p:sp>
        <p:sp>
          <p:nvSpPr>
            <p:cNvPr id="348203" name="Text Box 43">
              <a:extLst>
                <a:ext uri="{FF2B5EF4-FFF2-40B4-BE49-F238E27FC236}">
                  <a16:creationId xmlns:a16="http://schemas.microsoft.com/office/drawing/2014/main" id="{C671AC33-8019-84B8-877B-B6B91CB33E20}"/>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3</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Text Box 2">
            <a:extLst>
              <a:ext uri="{FF2B5EF4-FFF2-40B4-BE49-F238E27FC236}">
                <a16:creationId xmlns:a16="http://schemas.microsoft.com/office/drawing/2014/main" id="{E7F6C68F-E19B-F70E-58F1-6BC5E77C99BC}"/>
              </a:ext>
            </a:extLst>
          </p:cNvPr>
          <p:cNvSpPr txBox="1">
            <a:spLocks noChangeArrowheads="1"/>
          </p:cNvSpPr>
          <p:nvPr/>
        </p:nvSpPr>
        <p:spPr bwMode="auto">
          <a:xfrm>
            <a:off x="2743200" y="990600"/>
            <a:ext cx="6096000" cy="527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2000"/>
              <a:t>One of the major rationales for teaching medical students and residents about CAM is that consumers are using unconventional therapies in ever-greater numbers and their physicians must be able to safely treat them with an awareness of the possible harm some of these therapies pose.</a:t>
            </a:r>
            <a:r>
              <a:rPr lang="en-US" altLang="en-US" sz="2000" baseline="30000"/>
              <a:t>6</a:t>
            </a:r>
            <a:r>
              <a:rPr lang="en-US" altLang="en-US" sz="2000"/>
              <a:t>  Knowledge of CAM is therefore essential.  </a:t>
            </a:r>
          </a:p>
          <a:p>
            <a:pPr>
              <a:spcBef>
                <a:spcPct val="0"/>
              </a:spcBef>
              <a:buFontTx/>
              <a:buNone/>
            </a:pPr>
            <a:endParaRPr lang="en-US" altLang="en-US" sz="2000"/>
          </a:p>
          <a:p>
            <a:pPr>
              <a:spcBef>
                <a:spcPct val="0"/>
              </a:spcBef>
              <a:buFontTx/>
              <a:buNone/>
            </a:pPr>
            <a:r>
              <a:rPr lang="en-US" altLang="en-US" sz="2000"/>
              <a:t>Eisenberg et al.</a:t>
            </a:r>
            <a:r>
              <a:rPr lang="en-US" altLang="en-US" sz="2000" baseline="30000"/>
              <a:t>4</a:t>
            </a:r>
            <a:r>
              <a:rPr lang="en-US" altLang="en-US" sz="2000"/>
              <a:t> found that most patients (&gt; 60%) who use unconventional therapies do not disclose this fact to their physicians.  Moreover, of those patients taking prescription medications, nearly a fifth are also taking an herbal product or high-dose vitamin.</a:t>
            </a:r>
            <a:r>
              <a:rPr lang="en-US" altLang="en-US" sz="2000" baseline="30000"/>
              <a:t>4</a:t>
            </a:r>
            <a:r>
              <a:rPr lang="en-US" altLang="en-US" sz="2000"/>
              <a:t>  The potential for an adverse drug reaction is significant, but it is unlikely that most physicians would be alerted to this concurrent drug use or recognize its potential for harm even if aware.</a:t>
            </a:r>
            <a:endParaRPr lang="en-US" altLang="en-US" sz="2000">
              <a:latin typeface="Times"/>
            </a:endParaRPr>
          </a:p>
        </p:txBody>
      </p:sp>
      <p:sp>
        <p:nvSpPr>
          <p:cNvPr id="37911" name="Text Box 23">
            <a:extLst>
              <a:ext uri="{FF2B5EF4-FFF2-40B4-BE49-F238E27FC236}">
                <a16:creationId xmlns:a16="http://schemas.microsoft.com/office/drawing/2014/main" id="{541D76C8-8137-C542-AE96-DA288FF87F49}"/>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Why Physicians Need to Know</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90" name="Rectangle 6">
            <a:extLst>
              <a:ext uri="{FF2B5EF4-FFF2-40B4-BE49-F238E27FC236}">
                <a16:creationId xmlns:a16="http://schemas.microsoft.com/office/drawing/2014/main" id="{AE62EF41-6CE7-539B-0C90-903AF81506EC}"/>
              </a:ext>
            </a:extLst>
          </p:cNvPr>
          <p:cNvSpPr>
            <a:spLocks noGrp="1" noChangeArrowheads="1"/>
          </p:cNvSpPr>
          <p:nvPr>
            <p:ph type="body" idx="1"/>
          </p:nvPr>
        </p:nvSpPr>
        <p:spPr>
          <a:xfrm>
            <a:off x="457200" y="1295400"/>
            <a:ext cx="8229600" cy="5029200"/>
          </a:xfrm>
        </p:spPr>
        <p:txBody>
          <a:bodyPr/>
          <a:lstStyle/>
          <a:p>
            <a:pPr eaLnBrk="1" hangingPunct="1">
              <a:buFontTx/>
              <a:buBlip>
                <a:blip r:embed="rId2"/>
              </a:buBlip>
              <a:defRPr/>
            </a:pPr>
            <a:r>
              <a:rPr lang="en-US" altLang="en-US" sz="2000" b="1">
                <a:solidFill>
                  <a:schemeClr val="accent2"/>
                </a:solidFill>
                <a:effectLst>
                  <a:outerShdw blurRad="38100" dist="38100" dir="2700000" algn="tl">
                    <a:srgbClr val="C0C0C0"/>
                  </a:outerShdw>
                </a:effectLst>
              </a:rPr>
              <a:t>Hypnosis</a:t>
            </a:r>
            <a:r>
              <a:rPr lang="en-US" altLang="en-US" sz="2000"/>
              <a:t> induces a state of focused attention, during which the subject is susceptible to suggestion.  Under hypnosis, the subject is able to focus on controlling specific emotional, behavioral, or physiological processes.</a:t>
            </a:r>
          </a:p>
          <a:p>
            <a:pPr eaLnBrk="1" hangingPunct="1">
              <a:buFontTx/>
              <a:buBlip>
                <a:blip r:embed="rId2"/>
              </a:buBlip>
              <a:defRPr/>
            </a:pPr>
            <a:endParaRPr lang="en-US" altLang="en-US" sz="2000"/>
          </a:p>
          <a:p>
            <a:pPr eaLnBrk="1" hangingPunct="1">
              <a:buFontTx/>
              <a:buBlip>
                <a:blip r:embed="rId2"/>
              </a:buBlip>
              <a:defRPr/>
            </a:pPr>
            <a:r>
              <a:rPr lang="en-US" altLang="en-US" sz="2000" b="1">
                <a:solidFill>
                  <a:schemeClr val="accent2"/>
                </a:solidFill>
                <a:effectLst>
                  <a:outerShdw blurRad="38100" dist="38100" dir="2700000" algn="tl">
                    <a:srgbClr val="C0C0C0"/>
                  </a:outerShdw>
                </a:effectLst>
              </a:rPr>
              <a:t>Biofeedback</a:t>
            </a:r>
            <a:r>
              <a:rPr lang="en-US" altLang="en-US" sz="2000"/>
              <a:t> is similar, except that the subject is connected to devices that monitor his or her autonomic functions (e.g., pulse rate and blood pressure).  The subject learns to control these functions by altering thought patterns in response to feedback from the monitoring devices.</a:t>
            </a:r>
          </a:p>
          <a:p>
            <a:pPr eaLnBrk="1" hangingPunct="1">
              <a:buFontTx/>
              <a:buBlip>
                <a:blip r:embed="rId2"/>
              </a:buBlip>
              <a:defRPr/>
            </a:pPr>
            <a:endParaRPr lang="en-US" altLang="en-US" sz="2000"/>
          </a:p>
          <a:p>
            <a:pPr eaLnBrk="1" hangingPunct="1">
              <a:buFontTx/>
              <a:buBlip>
                <a:blip r:embed="rId2"/>
              </a:buBlip>
              <a:defRPr/>
            </a:pPr>
            <a:r>
              <a:rPr lang="en-US" altLang="en-US" sz="2000" b="1">
                <a:solidFill>
                  <a:schemeClr val="accent2"/>
                </a:solidFill>
                <a:effectLst>
                  <a:outerShdw blurRad="38100" dist="38100" dir="2700000" algn="tl">
                    <a:srgbClr val="C0C0C0"/>
                  </a:outerShdw>
                </a:effectLst>
              </a:rPr>
              <a:t>Religious belief</a:t>
            </a:r>
            <a:r>
              <a:rPr lang="en-US" altLang="en-US" sz="2000"/>
              <a:t> may confer some health benefits, though related variables such as social support may be partly responsible.  Intercessory prayer has not been proven to alter the course of disease.</a:t>
            </a:r>
          </a:p>
        </p:txBody>
      </p:sp>
      <p:grpSp>
        <p:nvGrpSpPr>
          <p:cNvPr id="237570" name="Group 27">
            <a:extLst>
              <a:ext uri="{FF2B5EF4-FFF2-40B4-BE49-F238E27FC236}">
                <a16:creationId xmlns:a16="http://schemas.microsoft.com/office/drawing/2014/main" id="{C0DDA120-15A7-635C-6584-2936D711A531}"/>
              </a:ext>
            </a:extLst>
          </p:cNvPr>
          <p:cNvGrpSpPr>
            <a:grpSpLocks/>
          </p:cNvGrpSpPr>
          <p:nvPr/>
        </p:nvGrpSpPr>
        <p:grpSpPr bwMode="auto">
          <a:xfrm>
            <a:off x="381000" y="6400800"/>
            <a:ext cx="1066800" cy="304800"/>
            <a:chOff x="240" y="4032"/>
            <a:chExt cx="672" cy="192"/>
          </a:xfrm>
        </p:grpSpPr>
        <p:sp>
          <p:nvSpPr>
            <p:cNvPr id="349212" name="AutoShape 28">
              <a:hlinkClick r:id="rId3" action="ppaction://hlinksldjump" highlightClick="1"/>
              <a:extLst>
                <a:ext uri="{FF2B5EF4-FFF2-40B4-BE49-F238E27FC236}">
                  <a16:creationId xmlns:a16="http://schemas.microsoft.com/office/drawing/2014/main" id="{589DD07F-06E4-1359-CF9D-A235364C2C39}"/>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37585" name="WordArt 29">
              <a:hlinkClick r:id="rId3" action="ppaction://hlinksldjump"/>
              <a:extLst>
                <a:ext uri="{FF2B5EF4-FFF2-40B4-BE49-F238E27FC236}">
                  <a16:creationId xmlns:a16="http://schemas.microsoft.com/office/drawing/2014/main" id="{76E794AB-09F1-A975-3157-C753813D6893}"/>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37571" name="Group 30">
            <a:extLst>
              <a:ext uri="{FF2B5EF4-FFF2-40B4-BE49-F238E27FC236}">
                <a16:creationId xmlns:a16="http://schemas.microsoft.com/office/drawing/2014/main" id="{26AFA621-C752-816D-89B4-CDFA57AA9557}"/>
              </a:ext>
            </a:extLst>
          </p:cNvPr>
          <p:cNvGrpSpPr>
            <a:grpSpLocks/>
          </p:cNvGrpSpPr>
          <p:nvPr/>
        </p:nvGrpSpPr>
        <p:grpSpPr bwMode="auto">
          <a:xfrm>
            <a:off x="4191000" y="6477000"/>
            <a:ext cx="1524000" cy="228600"/>
            <a:chOff x="2400" y="4080"/>
            <a:chExt cx="960" cy="144"/>
          </a:xfrm>
        </p:grpSpPr>
        <p:grpSp>
          <p:nvGrpSpPr>
            <p:cNvPr id="237575" name="Group 31">
              <a:extLst>
                <a:ext uri="{FF2B5EF4-FFF2-40B4-BE49-F238E27FC236}">
                  <a16:creationId xmlns:a16="http://schemas.microsoft.com/office/drawing/2014/main" id="{349FB88D-19F7-003D-82A3-6B13552F1128}"/>
                </a:ext>
              </a:extLst>
            </p:cNvPr>
            <p:cNvGrpSpPr>
              <a:grpSpLocks/>
            </p:cNvGrpSpPr>
            <p:nvPr/>
          </p:nvGrpSpPr>
          <p:grpSpPr bwMode="auto">
            <a:xfrm>
              <a:off x="2400" y="4080"/>
              <a:ext cx="240" cy="144"/>
              <a:chOff x="2928" y="2688"/>
              <a:chExt cx="240" cy="144"/>
            </a:xfrm>
          </p:grpSpPr>
          <p:sp>
            <p:nvSpPr>
              <p:cNvPr id="237582" name="AutoShape 32">
                <a:hlinkClick r:id="" action="ppaction://hlinkshowjump?jump=previousslide" highlightClick="1"/>
                <a:extLst>
                  <a:ext uri="{FF2B5EF4-FFF2-40B4-BE49-F238E27FC236}">
                    <a16:creationId xmlns:a16="http://schemas.microsoft.com/office/drawing/2014/main" id="{073F6F2D-7A6B-285D-4BD1-526E6C526499}"/>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49217" name="AutoShape 33">
                <a:hlinkClick r:id="" action="ppaction://hlinkshowjump?jump=previousslide"/>
                <a:extLst>
                  <a:ext uri="{FF2B5EF4-FFF2-40B4-BE49-F238E27FC236}">
                    <a16:creationId xmlns:a16="http://schemas.microsoft.com/office/drawing/2014/main" id="{F88354CC-322D-6470-B91A-7A55C194AED4}"/>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37576" name="Group 34">
              <a:extLst>
                <a:ext uri="{FF2B5EF4-FFF2-40B4-BE49-F238E27FC236}">
                  <a16:creationId xmlns:a16="http://schemas.microsoft.com/office/drawing/2014/main" id="{5FB57D14-A4B3-0F2B-E841-F125FE520AC3}"/>
                </a:ext>
              </a:extLst>
            </p:cNvPr>
            <p:cNvGrpSpPr>
              <a:grpSpLocks/>
            </p:cNvGrpSpPr>
            <p:nvPr/>
          </p:nvGrpSpPr>
          <p:grpSpPr bwMode="auto">
            <a:xfrm>
              <a:off x="3120" y="4080"/>
              <a:ext cx="240" cy="144"/>
              <a:chOff x="3552" y="2688"/>
              <a:chExt cx="240" cy="144"/>
            </a:xfrm>
          </p:grpSpPr>
          <p:sp>
            <p:nvSpPr>
              <p:cNvPr id="237580" name="AutoShape 35">
                <a:hlinkClick r:id="" action="ppaction://hlinkshowjump?jump=nextslide" highlightClick="1"/>
                <a:extLst>
                  <a:ext uri="{FF2B5EF4-FFF2-40B4-BE49-F238E27FC236}">
                    <a16:creationId xmlns:a16="http://schemas.microsoft.com/office/drawing/2014/main" id="{9A14001E-2D4B-AE53-CF9C-60BC94850F72}"/>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349220" name="AutoShape 36">
                <a:hlinkClick r:id="" action="ppaction://hlinkshowjump?jump=nextslide"/>
                <a:extLst>
                  <a:ext uri="{FF2B5EF4-FFF2-40B4-BE49-F238E27FC236}">
                    <a16:creationId xmlns:a16="http://schemas.microsoft.com/office/drawing/2014/main" id="{CB486102-37F9-E874-35C8-1D3E5BD15D90}"/>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37577" name="Group 37">
              <a:extLst>
                <a:ext uri="{FF2B5EF4-FFF2-40B4-BE49-F238E27FC236}">
                  <a16:creationId xmlns:a16="http://schemas.microsoft.com/office/drawing/2014/main" id="{DE79D9C2-C2F0-51E0-2613-2BFF157814D5}"/>
                </a:ext>
              </a:extLst>
            </p:cNvPr>
            <p:cNvGrpSpPr>
              <a:grpSpLocks/>
            </p:cNvGrpSpPr>
            <p:nvPr/>
          </p:nvGrpSpPr>
          <p:grpSpPr bwMode="auto">
            <a:xfrm>
              <a:off x="2736" y="4080"/>
              <a:ext cx="288" cy="144"/>
              <a:chOff x="2400" y="4032"/>
              <a:chExt cx="240" cy="144"/>
            </a:xfrm>
          </p:grpSpPr>
          <p:sp>
            <p:nvSpPr>
              <p:cNvPr id="349222" name="AutoShape 38">
                <a:hlinkClick r:id="" action="ppaction://hlinkshowjump?jump=lastslideviewed" highlightClick="1"/>
                <a:extLst>
                  <a:ext uri="{FF2B5EF4-FFF2-40B4-BE49-F238E27FC236}">
                    <a16:creationId xmlns:a16="http://schemas.microsoft.com/office/drawing/2014/main" id="{4788C6F3-8EC4-F29C-D5E5-58C125FD9F6A}"/>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349223" name="AutoShape 39">
                <a:hlinkClick r:id="" action="ppaction://hlinkshowjump?jump=lastslideviewed"/>
                <a:extLst>
                  <a:ext uri="{FF2B5EF4-FFF2-40B4-BE49-F238E27FC236}">
                    <a16:creationId xmlns:a16="http://schemas.microsoft.com/office/drawing/2014/main" id="{EC5A650A-DD38-69D7-A641-C9210A5F8A4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37572" name="Group 40">
            <a:extLst>
              <a:ext uri="{FF2B5EF4-FFF2-40B4-BE49-F238E27FC236}">
                <a16:creationId xmlns:a16="http://schemas.microsoft.com/office/drawing/2014/main" id="{C965A9D2-4769-F438-1A7C-9C61A801C8AA}"/>
              </a:ext>
            </a:extLst>
          </p:cNvPr>
          <p:cNvGrpSpPr>
            <a:grpSpLocks/>
          </p:cNvGrpSpPr>
          <p:nvPr/>
        </p:nvGrpSpPr>
        <p:grpSpPr bwMode="auto">
          <a:xfrm>
            <a:off x="0" y="0"/>
            <a:ext cx="2362200" cy="641350"/>
            <a:chOff x="96" y="76"/>
            <a:chExt cx="1488" cy="404"/>
          </a:xfrm>
        </p:grpSpPr>
        <p:sp>
          <p:nvSpPr>
            <p:cNvPr id="237573" name="Text Box 41">
              <a:extLst>
                <a:ext uri="{FF2B5EF4-FFF2-40B4-BE49-F238E27FC236}">
                  <a16:creationId xmlns:a16="http://schemas.microsoft.com/office/drawing/2014/main" id="{1433F144-E743-F379-88D5-96F280C5355A}"/>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Mind-Body</a:t>
              </a:r>
            </a:p>
            <a:p>
              <a:pPr>
                <a:spcBef>
                  <a:spcPct val="0"/>
                </a:spcBef>
                <a:buFontTx/>
                <a:buNone/>
              </a:pPr>
              <a:r>
                <a:rPr lang="en-US" altLang="en-US" sz="1400" b="1">
                  <a:solidFill>
                    <a:srgbClr val="9900CC"/>
                  </a:solidFill>
                </a:rPr>
                <a:t>      Interventions</a:t>
              </a:r>
              <a:endParaRPr lang="en-US" altLang="en-US" sz="1400"/>
            </a:p>
          </p:txBody>
        </p:sp>
        <p:sp>
          <p:nvSpPr>
            <p:cNvPr id="349226" name="Text Box 42">
              <a:extLst>
                <a:ext uri="{FF2B5EF4-FFF2-40B4-BE49-F238E27FC236}">
                  <a16:creationId xmlns:a16="http://schemas.microsoft.com/office/drawing/2014/main" id="{75AF5CC3-F2C7-47E3-C26F-1E11AECC1B40}"/>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3</a:t>
              </a:r>
            </a:p>
          </p:txBody>
        </p:sp>
      </p:gr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3" name="Rectangle 4">
            <a:extLst>
              <a:ext uri="{FF2B5EF4-FFF2-40B4-BE49-F238E27FC236}">
                <a16:creationId xmlns:a16="http://schemas.microsoft.com/office/drawing/2014/main" id="{08AF89A6-58E6-1B98-B04F-FECE7BEDF301}"/>
              </a:ext>
            </a:extLst>
          </p:cNvPr>
          <p:cNvSpPr>
            <a:spLocks noChangeArrowheads="1"/>
          </p:cNvSpPr>
          <p:nvPr/>
        </p:nvSpPr>
        <p:spPr bwMode="auto">
          <a:xfrm>
            <a:off x="533400" y="381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References</a:t>
            </a:r>
          </a:p>
        </p:txBody>
      </p:sp>
      <p:sp>
        <p:nvSpPr>
          <p:cNvPr id="238594" name="Text Box 5">
            <a:extLst>
              <a:ext uri="{FF2B5EF4-FFF2-40B4-BE49-F238E27FC236}">
                <a16:creationId xmlns:a16="http://schemas.microsoft.com/office/drawing/2014/main" id="{850DFD3A-24C6-CBB3-7D96-FB99CCE216CA}"/>
              </a:ext>
            </a:extLst>
          </p:cNvPr>
          <p:cNvSpPr txBox="1">
            <a:spLocks noChangeArrowheads="1"/>
          </p:cNvSpPr>
          <p:nvPr/>
        </p:nvSpPr>
        <p:spPr bwMode="auto">
          <a:xfrm>
            <a:off x="457200" y="1295400"/>
            <a:ext cx="8229600"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200"/>
              <a:t>These books were used as the primary sources of information in the preparation of Lessons 2–6: </a:t>
            </a:r>
          </a:p>
          <a:p>
            <a:pPr>
              <a:lnSpc>
                <a:spcPct val="10000"/>
              </a:lnSpc>
              <a:spcBef>
                <a:spcPct val="50000"/>
              </a:spcBef>
              <a:buFontTx/>
              <a:buNone/>
            </a:pPr>
            <a:endParaRPr lang="en-US" altLang="en-US" sz="2200"/>
          </a:p>
          <a:p>
            <a:pPr lvl="1">
              <a:spcBef>
                <a:spcPct val="50000"/>
              </a:spcBef>
              <a:buFontTx/>
              <a:buNone/>
            </a:pPr>
            <a:r>
              <a:rPr lang="en-US" altLang="en-US" sz="2200"/>
              <a:t>Cassileth BR.  </a:t>
            </a:r>
            <a:r>
              <a:rPr lang="en-US" altLang="en-US" sz="2200" i="1"/>
              <a:t>The Alternative Medicine Handbook</a:t>
            </a:r>
            <a:r>
              <a:rPr lang="en-US" altLang="en-US" sz="2200"/>
              <a:t>.  New York: WW Norton &amp; Company, 1998.</a:t>
            </a:r>
          </a:p>
          <a:p>
            <a:pPr lvl="1">
              <a:spcBef>
                <a:spcPct val="50000"/>
              </a:spcBef>
              <a:buFontTx/>
              <a:buNone/>
            </a:pPr>
            <a:r>
              <a:rPr lang="en-US" altLang="en-US" sz="2200"/>
              <a:t>Dillard J, Ziporyn, T.  </a:t>
            </a:r>
            <a:r>
              <a:rPr lang="en-US" altLang="en-US" sz="2200" i="1"/>
              <a:t>Alternative Medicine for Dummies</a:t>
            </a:r>
            <a:r>
              <a:rPr lang="en-US" altLang="en-US" sz="2200"/>
              <a:t>.  New York: IDG Books Worldwide, Inc, 1998.</a:t>
            </a:r>
          </a:p>
          <a:p>
            <a:pPr lvl="1">
              <a:spcBef>
                <a:spcPct val="50000"/>
              </a:spcBef>
              <a:buFontTx/>
              <a:buNone/>
            </a:pPr>
            <a:r>
              <a:rPr lang="en-US" altLang="en-US" sz="2200"/>
              <a:t>Micozzi MS.  </a:t>
            </a:r>
            <a:r>
              <a:rPr lang="en-US" altLang="en-US" sz="2200" i="1"/>
              <a:t>Fundamentals of Complementary and Alternative Medicine, 2nd ed.</a:t>
            </a:r>
            <a:r>
              <a:rPr lang="en-US" altLang="en-US" sz="2200"/>
              <a:t>  New York: Churchill Livingstone, 2001.</a:t>
            </a:r>
          </a:p>
          <a:p>
            <a:pPr lvl="1">
              <a:spcBef>
                <a:spcPct val="50000"/>
              </a:spcBef>
              <a:buFontTx/>
              <a:buNone/>
            </a:pPr>
            <a:r>
              <a:rPr lang="en-US" altLang="en-US" sz="2200"/>
              <a:t>Novey DW.  </a:t>
            </a:r>
            <a:r>
              <a:rPr lang="en-US" altLang="en-US" sz="2200" i="1"/>
              <a:t>Clinician’s Complete Reference to Complementary and Alternative Medicine</a:t>
            </a:r>
            <a:r>
              <a:rPr lang="en-US" altLang="en-US" sz="2200"/>
              <a:t>.  St. Louis: Mosby, Inc, 2000.</a:t>
            </a:r>
          </a:p>
        </p:txBody>
      </p:sp>
      <p:grpSp>
        <p:nvGrpSpPr>
          <p:cNvPr id="238595" name="Group 6">
            <a:extLst>
              <a:ext uri="{FF2B5EF4-FFF2-40B4-BE49-F238E27FC236}">
                <a16:creationId xmlns:a16="http://schemas.microsoft.com/office/drawing/2014/main" id="{0EFA59A0-C274-EAA2-3DBA-6B1936EDB28E}"/>
              </a:ext>
            </a:extLst>
          </p:cNvPr>
          <p:cNvGrpSpPr>
            <a:grpSpLocks/>
          </p:cNvGrpSpPr>
          <p:nvPr/>
        </p:nvGrpSpPr>
        <p:grpSpPr bwMode="auto">
          <a:xfrm>
            <a:off x="381000" y="6400800"/>
            <a:ext cx="1066800" cy="304800"/>
            <a:chOff x="240" y="4032"/>
            <a:chExt cx="672" cy="192"/>
          </a:xfrm>
        </p:grpSpPr>
        <p:sp>
          <p:nvSpPr>
            <p:cNvPr id="858119" name="AutoShape 7">
              <a:hlinkClick r:id="rId2" action="ppaction://hlinksldjump" highlightClick="1"/>
              <a:extLst>
                <a:ext uri="{FF2B5EF4-FFF2-40B4-BE49-F238E27FC236}">
                  <a16:creationId xmlns:a16="http://schemas.microsoft.com/office/drawing/2014/main" id="{CE933DEE-CAD1-49D3-363B-CA2A45118EFD}"/>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38610" name="WordArt 8">
              <a:hlinkClick r:id="rId2" action="ppaction://hlinksldjump"/>
              <a:extLst>
                <a:ext uri="{FF2B5EF4-FFF2-40B4-BE49-F238E27FC236}">
                  <a16:creationId xmlns:a16="http://schemas.microsoft.com/office/drawing/2014/main" id="{BD4CC954-19C9-40D3-11BF-BCF6227C3DC8}"/>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38596" name="Group 9">
            <a:extLst>
              <a:ext uri="{FF2B5EF4-FFF2-40B4-BE49-F238E27FC236}">
                <a16:creationId xmlns:a16="http://schemas.microsoft.com/office/drawing/2014/main" id="{ED5E68D6-9778-6436-CC10-8770D316E28C}"/>
              </a:ext>
            </a:extLst>
          </p:cNvPr>
          <p:cNvGrpSpPr>
            <a:grpSpLocks/>
          </p:cNvGrpSpPr>
          <p:nvPr/>
        </p:nvGrpSpPr>
        <p:grpSpPr bwMode="auto">
          <a:xfrm>
            <a:off x="4191000" y="6477000"/>
            <a:ext cx="1524000" cy="228600"/>
            <a:chOff x="2400" y="4080"/>
            <a:chExt cx="960" cy="144"/>
          </a:xfrm>
        </p:grpSpPr>
        <p:grpSp>
          <p:nvGrpSpPr>
            <p:cNvPr id="238600" name="Group 10">
              <a:extLst>
                <a:ext uri="{FF2B5EF4-FFF2-40B4-BE49-F238E27FC236}">
                  <a16:creationId xmlns:a16="http://schemas.microsoft.com/office/drawing/2014/main" id="{2C87B9E6-56E5-21E3-9957-171257455EFE}"/>
                </a:ext>
              </a:extLst>
            </p:cNvPr>
            <p:cNvGrpSpPr>
              <a:grpSpLocks/>
            </p:cNvGrpSpPr>
            <p:nvPr/>
          </p:nvGrpSpPr>
          <p:grpSpPr bwMode="auto">
            <a:xfrm>
              <a:off x="2400" y="4080"/>
              <a:ext cx="240" cy="144"/>
              <a:chOff x="2928" y="2688"/>
              <a:chExt cx="240" cy="144"/>
            </a:xfrm>
          </p:grpSpPr>
          <p:sp>
            <p:nvSpPr>
              <p:cNvPr id="238607" name="AutoShape 11">
                <a:hlinkClick r:id="" action="ppaction://hlinkshowjump?jump=previousslide" highlightClick="1"/>
                <a:extLst>
                  <a:ext uri="{FF2B5EF4-FFF2-40B4-BE49-F238E27FC236}">
                    <a16:creationId xmlns:a16="http://schemas.microsoft.com/office/drawing/2014/main" id="{21576FF1-311E-EE18-5EA7-22199E63FC29}"/>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58124" name="AutoShape 12">
                <a:hlinkClick r:id="" action="ppaction://hlinkshowjump?jump=previousslide"/>
                <a:extLst>
                  <a:ext uri="{FF2B5EF4-FFF2-40B4-BE49-F238E27FC236}">
                    <a16:creationId xmlns:a16="http://schemas.microsoft.com/office/drawing/2014/main" id="{A2F0CCD7-95AB-9F2D-C477-909713EC02FA}"/>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38601" name="Group 13">
              <a:extLst>
                <a:ext uri="{FF2B5EF4-FFF2-40B4-BE49-F238E27FC236}">
                  <a16:creationId xmlns:a16="http://schemas.microsoft.com/office/drawing/2014/main" id="{331980E2-B034-2304-2A46-D4227DC4FFEE}"/>
                </a:ext>
              </a:extLst>
            </p:cNvPr>
            <p:cNvGrpSpPr>
              <a:grpSpLocks/>
            </p:cNvGrpSpPr>
            <p:nvPr/>
          </p:nvGrpSpPr>
          <p:grpSpPr bwMode="auto">
            <a:xfrm>
              <a:off x="3120" y="4080"/>
              <a:ext cx="240" cy="144"/>
              <a:chOff x="3552" y="2688"/>
              <a:chExt cx="240" cy="144"/>
            </a:xfrm>
          </p:grpSpPr>
          <p:sp>
            <p:nvSpPr>
              <p:cNvPr id="238605" name="AutoShape 14">
                <a:hlinkClick r:id="" action="ppaction://hlinkshowjump?jump=nextslide" highlightClick="1"/>
                <a:extLst>
                  <a:ext uri="{FF2B5EF4-FFF2-40B4-BE49-F238E27FC236}">
                    <a16:creationId xmlns:a16="http://schemas.microsoft.com/office/drawing/2014/main" id="{E55FBF5F-378E-3822-EB88-656604F23A44}"/>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58127" name="AutoShape 15">
                <a:hlinkClick r:id="" action="ppaction://hlinkshowjump?jump=nextslide"/>
                <a:extLst>
                  <a:ext uri="{FF2B5EF4-FFF2-40B4-BE49-F238E27FC236}">
                    <a16:creationId xmlns:a16="http://schemas.microsoft.com/office/drawing/2014/main" id="{2DE827B6-44B0-EE49-BC8E-9658E8A1FAD5}"/>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38602" name="Group 16">
              <a:extLst>
                <a:ext uri="{FF2B5EF4-FFF2-40B4-BE49-F238E27FC236}">
                  <a16:creationId xmlns:a16="http://schemas.microsoft.com/office/drawing/2014/main" id="{71A1ED85-F9E5-6DA0-92D2-84C7D60BFCE4}"/>
                </a:ext>
              </a:extLst>
            </p:cNvPr>
            <p:cNvGrpSpPr>
              <a:grpSpLocks/>
            </p:cNvGrpSpPr>
            <p:nvPr/>
          </p:nvGrpSpPr>
          <p:grpSpPr bwMode="auto">
            <a:xfrm>
              <a:off x="2736" y="4080"/>
              <a:ext cx="288" cy="144"/>
              <a:chOff x="2400" y="4032"/>
              <a:chExt cx="240" cy="144"/>
            </a:xfrm>
          </p:grpSpPr>
          <p:sp>
            <p:nvSpPr>
              <p:cNvPr id="858129" name="AutoShape 17">
                <a:hlinkClick r:id="" action="ppaction://hlinkshowjump?jump=lastslideviewed" highlightClick="1"/>
                <a:extLst>
                  <a:ext uri="{FF2B5EF4-FFF2-40B4-BE49-F238E27FC236}">
                    <a16:creationId xmlns:a16="http://schemas.microsoft.com/office/drawing/2014/main" id="{DB519345-8808-72C2-046B-7AF903A5F672}"/>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58130" name="AutoShape 18">
                <a:hlinkClick r:id="" action="ppaction://hlinkshowjump?jump=lastslideviewed"/>
                <a:extLst>
                  <a:ext uri="{FF2B5EF4-FFF2-40B4-BE49-F238E27FC236}">
                    <a16:creationId xmlns:a16="http://schemas.microsoft.com/office/drawing/2014/main" id="{CE2AF780-B3EA-D271-B6D5-A7F6FA9767E5}"/>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38597" name="Group 19">
            <a:extLst>
              <a:ext uri="{FF2B5EF4-FFF2-40B4-BE49-F238E27FC236}">
                <a16:creationId xmlns:a16="http://schemas.microsoft.com/office/drawing/2014/main" id="{970DD7C2-AC5B-B62E-DEE7-3A39D4170575}"/>
              </a:ext>
            </a:extLst>
          </p:cNvPr>
          <p:cNvGrpSpPr>
            <a:grpSpLocks/>
          </p:cNvGrpSpPr>
          <p:nvPr/>
        </p:nvGrpSpPr>
        <p:grpSpPr bwMode="auto">
          <a:xfrm>
            <a:off x="0" y="0"/>
            <a:ext cx="2362200" cy="641350"/>
            <a:chOff x="96" y="76"/>
            <a:chExt cx="1488" cy="404"/>
          </a:xfrm>
        </p:grpSpPr>
        <p:sp>
          <p:nvSpPr>
            <p:cNvPr id="238598" name="Text Box 20">
              <a:extLst>
                <a:ext uri="{FF2B5EF4-FFF2-40B4-BE49-F238E27FC236}">
                  <a16:creationId xmlns:a16="http://schemas.microsoft.com/office/drawing/2014/main" id="{2A87B16D-66A7-58D5-D9C4-A1BF5DD7D825}"/>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Mind-Body</a:t>
              </a:r>
            </a:p>
            <a:p>
              <a:pPr>
                <a:spcBef>
                  <a:spcPct val="0"/>
                </a:spcBef>
                <a:buFontTx/>
                <a:buNone/>
              </a:pPr>
              <a:r>
                <a:rPr lang="en-US" altLang="en-US" sz="1400" b="1">
                  <a:solidFill>
                    <a:srgbClr val="9900CC"/>
                  </a:solidFill>
                </a:rPr>
                <a:t>      Interventions</a:t>
              </a:r>
              <a:endParaRPr lang="en-US" altLang="en-US" sz="1400"/>
            </a:p>
          </p:txBody>
        </p:sp>
        <p:sp>
          <p:nvSpPr>
            <p:cNvPr id="858133" name="Text Box 21">
              <a:extLst>
                <a:ext uri="{FF2B5EF4-FFF2-40B4-BE49-F238E27FC236}">
                  <a16:creationId xmlns:a16="http://schemas.microsoft.com/office/drawing/2014/main" id="{09650317-D12A-C9D6-EFFE-C28102F94DC3}"/>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3</a:t>
              </a:r>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7" name="Rectangle 2">
            <a:extLst>
              <a:ext uri="{FF2B5EF4-FFF2-40B4-BE49-F238E27FC236}">
                <a16:creationId xmlns:a16="http://schemas.microsoft.com/office/drawing/2014/main" id="{5C2CB600-8C7A-EADD-2A4E-443767CDAA50}"/>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285699" name="Text Box 3">
            <a:extLst>
              <a:ext uri="{FF2B5EF4-FFF2-40B4-BE49-F238E27FC236}">
                <a16:creationId xmlns:a16="http://schemas.microsoft.com/office/drawing/2014/main" id="{55549191-7C00-88A7-AB7B-CBF1A8B6CCF9}"/>
              </a:ext>
            </a:extLst>
          </p:cNvPr>
          <p:cNvSpPr txBox="1">
            <a:spLocks noChangeArrowheads="1"/>
          </p:cNvSpPr>
          <p:nvPr/>
        </p:nvSpPr>
        <p:spPr bwMode="auto">
          <a:xfrm>
            <a:off x="0" y="3074988"/>
            <a:ext cx="9144000" cy="641350"/>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4 : Manipulative Therapies</a:t>
            </a:r>
          </a:p>
        </p:txBody>
      </p:sp>
      <p:grpSp>
        <p:nvGrpSpPr>
          <p:cNvPr id="239619" name="Group 31">
            <a:extLst>
              <a:ext uri="{FF2B5EF4-FFF2-40B4-BE49-F238E27FC236}">
                <a16:creationId xmlns:a16="http://schemas.microsoft.com/office/drawing/2014/main" id="{1174D0AF-5122-955A-5D47-7839519A9A61}"/>
              </a:ext>
            </a:extLst>
          </p:cNvPr>
          <p:cNvGrpSpPr>
            <a:grpSpLocks/>
          </p:cNvGrpSpPr>
          <p:nvPr/>
        </p:nvGrpSpPr>
        <p:grpSpPr bwMode="auto">
          <a:xfrm>
            <a:off x="381000" y="6400800"/>
            <a:ext cx="1066800" cy="304800"/>
            <a:chOff x="240" y="4032"/>
            <a:chExt cx="672" cy="192"/>
          </a:xfrm>
        </p:grpSpPr>
        <p:sp>
          <p:nvSpPr>
            <p:cNvPr id="285728" name="AutoShape 32">
              <a:hlinkClick r:id="rId2" action="ppaction://hlinksldjump" highlightClick="1"/>
              <a:extLst>
                <a:ext uri="{FF2B5EF4-FFF2-40B4-BE49-F238E27FC236}">
                  <a16:creationId xmlns:a16="http://schemas.microsoft.com/office/drawing/2014/main" id="{0E4693CD-9CFD-FC16-6B4F-5B1AEB14D340}"/>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39631" name="WordArt 33">
              <a:hlinkClick r:id="rId2" action="ppaction://hlinksldjump"/>
              <a:extLst>
                <a:ext uri="{FF2B5EF4-FFF2-40B4-BE49-F238E27FC236}">
                  <a16:creationId xmlns:a16="http://schemas.microsoft.com/office/drawing/2014/main" id="{0AD91A06-C2D2-1734-DB1A-4259C86CE787}"/>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39620" name="Group 34">
            <a:extLst>
              <a:ext uri="{FF2B5EF4-FFF2-40B4-BE49-F238E27FC236}">
                <a16:creationId xmlns:a16="http://schemas.microsoft.com/office/drawing/2014/main" id="{8AB4D7EA-5CDA-3725-9951-A0B335D87204}"/>
              </a:ext>
            </a:extLst>
          </p:cNvPr>
          <p:cNvGrpSpPr>
            <a:grpSpLocks/>
          </p:cNvGrpSpPr>
          <p:nvPr/>
        </p:nvGrpSpPr>
        <p:grpSpPr bwMode="auto">
          <a:xfrm>
            <a:off x="4191000" y="6477000"/>
            <a:ext cx="1524000" cy="228600"/>
            <a:chOff x="2400" y="4080"/>
            <a:chExt cx="960" cy="144"/>
          </a:xfrm>
        </p:grpSpPr>
        <p:grpSp>
          <p:nvGrpSpPr>
            <p:cNvPr id="239621" name="Group 35">
              <a:extLst>
                <a:ext uri="{FF2B5EF4-FFF2-40B4-BE49-F238E27FC236}">
                  <a16:creationId xmlns:a16="http://schemas.microsoft.com/office/drawing/2014/main" id="{D58A6A25-53F8-6B7A-C9D5-90D1932C7B0A}"/>
                </a:ext>
              </a:extLst>
            </p:cNvPr>
            <p:cNvGrpSpPr>
              <a:grpSpLocks/>
            </p:cNvGrpSpPr>
            <p:nvPr/>
          </p:nvGrpSpPr>
          <p:grpSpPr bwMode="auto">
            <a:xfrm>
              <a:off x="2400" y="4080"/>
              <a:ext cx="240" cy="144"/>
              <a:chOff x="2928" y="2688"/>
              <a:chExt cx="240" cy="144"/>
            </a:xfrm>
          </p:grpSpPr>
          <p:sp>
            <p:nvSpPr>
              <p:cNvPr id="239628" name="AutoShape 36">
                <a:hlinkClick r:id="" action="ppaction://hlinkshowjump?jump=previousslide" highlightClick="1"/>
                <a:extLst>
                  <a:ext uri="{FF2B5EF4-FFF2-40B4-BE49-F238E27FC236}">
                    <a16:creationId xmlns:a16="http://schemas.microsoft.com/office/drawing/2014/main" id="{1706D09F-001F-1399-E631-59671DF20770}"/>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5733" name="AutoShape 37">
                <a:hlinkClick r:id="" action="ppaction://hlinkshowjump?jump=previousslide"/>
                <a:extLst>
                  <a:ext uri="{FF2B5EF4-FFF2-40B4-BE49-F238E27FC236}">
                    <a16:creationId xmlns:a16="http://schemas.microsoft.com/office/drawing/2014/main" id="{735A8921-AB34-4B9B-4A45-492293D42743}"/>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39622" name="Group 38">
              <a:extLst>
                <a:ext uri="{FF2B5EF4-FFF2-40B4-BE49-F238E27FC236}">
                  <a16:creationId xmlns:a16="http://schemas.microsoft.com/office/drawing/2014/main" id="{FAA11DEA-325E-D5F9-715A-16E895D4A285}"/>
                </a:ext>
              </a:extLst>
            </p:cNvPr>
            <p:cNvGrpSpPr>
              <a:grpSpLocks/>
            </p:cNvGrpSpPr>
            <p:nvPr/>
          </p:nvGrpSpPr>
          <p:grpSpPr bwMode="auto">
            <a:xfrm>
              <a:off x="3120" y="4080"/>
              <a:ext cx="240" cy="144"/>
              <a:chOff x="3552" y="2688"/>
              <a:chExt cx="240" cy="144"/>
            </a:xfrm>
          </p:grpSpPr>
          <p:sp>
            <p:nvSpPr>
              <p:cNvPr id="239626" name="AutoShape 39">
                <a:hlinkClick r:id="" action="ppaction://hlinkshowjump?jump=nextslide" highlightClick="1"/>
                <a:extLst>
                  <a:ext uri="{FF2B5EF4-FFF2-40B4-BE49-F238E27FC236}">
                    <a16:creationId xmlns:a16="http://schemas.microsoft.com/office/drawing/2014/main" id="{C61CBD89-B5F9-912B-BD24-5725B3C0E99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5736" name="AutoShape 40">
                <a:hlinkClick r:id="" action="ppaction://hlinkshowjump?jump=nextslide"/>
                <a:extLst>
                  <a:ext uri="{FF2B5EF4-FFF2-40B4-BE49-F238E27FC236}">
                    <a16:creationId xmlns:a16="http://schemas.microsoft.com/office/drawing/2014/main" id="{19315E3A-E876-3AF1-578F-A2E5D9A99629}"/>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39623" name="Group 41">
              <a:extLst>
                <a:ext uri="{FF2B5EF4-FFF2-40B4-BE49-F238E27FC236}">
                  <a16:creationId xmlns:a16="http://schemas.microsoft.com/office/drawing/2014/main" id="{FC852BC9-BC6F-5390-0FD8-524DA99AFC51}"/>
                </a:ext>
              </a:extLst>
            </p:cNvPr>
            <p:cNvGrpSpPr>
              <a:grpSpLocks/>
            </p:cNvGrpSpPr>
            <p:nvPr/>
          </p:nvGrpSpPr>
          <p:grpSpPr bwMode="auto">
            <a:xfrm>
              <a:off x="2736" y="4080"/>
              <a:ext cx="288" cy="144"/>
              <a:chOff x="2400" y="4032"/>
              <a:chExt cx="240" cy="144"/>
            </a:xfrm>
          </p:grpSpPr>
          <p:sp>
            <p:nvSpPr>
              <p:cNvPr id="285738" name="AutoShape 42">
                <a:hlinkClick r:id="" action="ppaction://hlinkshowjump?jump=lastslideviewed" highlightClick="1"/>
                <a:extLst>
                  <a:ext uri="{FF2B5EF4-FFF2-40B4-BE49-F238E27FC236}">
                    <a16:creationId xmlns:a16="http://schemas.microsoft.com/office/drawing/2014/main" id="{55E9DDAA-6602-6095-CD6D-00547F0CF1B5}"/>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85739" name="AutoShape 43">
                <a:hlinkClick r:id="" action="ppaction://hlinkshowjump?jump=lastslideviewed"/>
                <a:extLst>
                  <a:ext uri="{FF2B5EF4-FFF2-40B4-BE49-F238E27FC236}">
                    <a16:creationId xmlns:a16="http://schemas.microsoft.com/office/drawing/2014/main" id="{0F3755D9-C8DF-FE2B-10BF-80847011793D}"/>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1" name="Rectangle 10">
            <a:extLst>
              <a:ext uri="{FF2B5EF4-FFF2-40B4-BE49-F238E27FC236}">
                <a16:creationId xmlns:a16="http://schemas.microsoft.com/office/drawing/2014/main" id="{407C5A60-5FA6-5B65-5548-0BB48BC25BEC}"/>
              </a:ext>
            </a:extLst>
          </p:cNvPr>
          <p:cNvSpPr>
            <a:spLocks noGrp="1" noChangeArrowheads="1"/>
          </p:cNvSpPr>
          <p:nvPr>
            <p:ph type="body" idx="1"/>
          </p:nvPr>
        </p:nvSpPr>
        <p:spPr>
          <a:xfrm>
            <a:off x="2743200" y="1295400"/>
            <a:ext cx="5943600" cy="4495800"/>
          </a:xfrm>
          <a:noFill/>
          <a:extLs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a:lstStyle/>
          <a:p>
            <a:pPr eaLnBrk="1" hangingPunct="1">
              <a:lnSpc>
                <a:spcPct val="90000"/>
              </a:lnSpc>
              <a:buFontTx/>
              <a:buBlip>
                <a:blip r:embed="rId2"/>
              </a:buBlip>
            </a:pPr>
            <a:r>
              <a:rPr lang="en-US" altLang="en-US" sz="2200"/>
              <a:t>To learn three major categories of manipulative therapies.</a:t>
            </a:r>
          </a:p>
          <a:p>
            <a:pPr eaLnBrk="1" hangingPunct="1">
              <a:lnSpc>
                <a:spcPct val="90000"/>
              </a:lnSpc>
            </a:pPr>
            <a:endParaRPr lang="en-US" altLang="en-US" sz="2200"/>
          </a:p>
          <a:p>
            <a:pPr eaLnBrk="1" hangingPunct="1">
              <a:lnSpc>
                <a:spcPct val="90000"/>
              </a:lnSpc>
              <a:buFontTx/>
              <a:buBlip>
                <a:blip r:embed="rId2"/>
              </a:buBlip>
            </a:pPr>
            <a:r>
              <a:rPr lang="en-US" altLang="en-US" sz="2200"/>
              <a:t>To understand the essential elements of each therapy.</a:t>
            </a:r>
          </a:p>
          <a:p>
            <a:pPr eaLnBrk="1" hangingPunct="1">
              <a:lnSpc>
                <a:spcPct val="90000"/>
              </a:lnSpc>
            </a:pPr>
            <a:endParaRPr lang="en-US" altLang="en-US" sz="2200"/>
          </a:p>
          <a:p>
            <a:pPr eaLnBrk="1" hangingPunct="1">
              <a:lnSpc>
                <a:spcPct val="90000"/>
              </a:lnSpc>
              <a:buFontTx/>
              <a:buBlip>
                <a:blip r:embed="rId2"/>
              </a:buBlip>
            </a:pPr>
            <a:r>
              <a:rPr lang="en-US" altLang="en-US" sz="2200"/>
              <a:t>To distinguish between those therapies based on Western concepts of anatomy and physiology and those based on other principles.</a:t>
            </a:r>
          </a:p>
          <a:p>
            <a:pPr eaLnBrk="1" hangingPunct="1">
              <a:lnSpc>
                <a:spcPct val="90000"/>
              </a:lnSpc>
            </a:pPr>
            <a:endParaRPr lang="en-US" altLang="en-US" sz="2200"/>
          </a:p>
          <a:p>
            <a:pPr eaLnBrk="1" hangingPunct="1">
              <a:lnSpc>
                <a:spcPct val="90000"/>
              </a:lnSpc>
              <a:buFontTx/>
              <a:buBlip>
                <a:blip r:embed="rId2"/>
              </a:buBlip>
            </a:pPr>
            <a:r>
              <a:rPr lang="en-US" altLang="en-US" sz="2200"/>
              <a:t>To appreciate the potential risks posed by some of these therapies.</a:t>
            </a:r>
          </a:p>
        </p:txBody>
      </p:sp>
      <p:sp>
        <p:nvSpPr>
          <p:cNvPr id="440331" name="Rectangle 11">
            <a:extLst>
              <a:ext uri="{FF2B5EF4-FFF2-40B4-BE49-F238E27FC236}">
                <a16:creationId xmlns:a16="http://schemas.microsoft.com/office/drawing/2014/main" id="{991C7DE6-88AF-659D-7CC8-84A2F70888AB}"/>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900" name="Text Box 4">
            <a:extLst>
              <a:ext uri="{FF2B5EF4-FFF2-40B4-BE49-F238E27FC236}">
                <a16:creationId xmlns:a16="http://schemas.microsoft.com/office/drawing/2014/main" id="{B0A0FA32-7F56-9CC3-47DC-1114FDA9648B}"/>
              </a:ext>
            </a:extLst>
          </p:cNvPr>
          <p:cNvSpPr txBox="1">
            <a:spLocks noChangeArrowheads="1"/>
          </p:cNvSpPr>
          <p:nvPr/>
        </p:nvSpPr>
        <p:spPr bwMode="auto">
          <a:xfrm>
            <a:off x="2743200" y="990600"/>
            <a:ext cx="6248400" cy="5308600"/>
          </a:xfrm>
          <a:prstGeom prst="rect">
            <a:avLst/>
          </a:prstGeom>
          <a:noFill/>
          <a:ln>
            <a:noFill/>
          </a:ln>
          <a:effectLst/>
        </p:spPr>
        <p:txBody>
          <a:bodyPr>
            <a:spAutoFit/>
          </a:bodyPr>
          <a:lstStyle/>
          <a:p>
            <a:pPr>
              <a:lnSpc>
                <a:spcPct val="90000"/>
              </a:lnSpc>
              <a:spcBef>
                <a:spcPct val="50000"/>
              </a:spcBef>
              <a:defRPr/>
            </a:pPr>
            <a:r>
              <a:rPr lang="en-US" altLang="en-US" sz="2000">
                <a:solidFill>
                  <a:schemeClr val="tx1"/>
                </a:solidFill>
                <a:latin typeface="Arial" panose="020B0604020202020204" pitchFamily="34" charset="0"/>
              </a:rPr>
              <a:t>In this lesson, we introduce those treatments that involve direct physical contact between the patient and therapist.  These include:</a:t>
            </a:r>
          </a:p>
          <a:p>
            <a:pPr>
              <a:lnSpc>
                <a:spcPct val="90000"/>
              </a:lnSpc>
              <a:spcBef>
                <a:spcPct val="50000"/>
              </a:spcBef>
              <a:defRPr/>
            </a:pPr>
            <a:r>
              <a:rPr lang="en-US" altLang="en-US" sz="2000">
                <a:solidFill>
                  <a:schemeClr val="tx1"/>
                </a:solidFill>
                <a:latin typeface="Arial" panose="020B0604020202020204" pitchFamily="34" charset="0"/>
              </a:rPr>
              <a:t>	</a:t>
            </a:r>
            <a:r>
              <a:rPr lang="en-US" altLang="en-US" sz="2000" b="1">
                <a:effectLst>
                  <a:outerShdw blurRad="38100" dist="38100" dir="2700000" algn="tl">
                    <a:srgbClr val="C0C0C0"/>
                  </a:outerShdw>
                </a:effectLst>
                <a:latin typeface="Arial" panose="020B0604020202020204" pitchFamily="34" charset="0"/>
              </a:rPr>
              <a:t>Acupuncture</a:t>
            </a:r>
          </a:p>
          <a:p>
            <a:pPr lvl="1">
              <a:lnSpc>
                <a:spcPct val="125000"/>
              </a:lnSpc>
              <a:spcBef>
                <a:spcPct val="50000"/>
              </a:spcBef>
              <a:buFont typeface="Wingdings" pitchFamily="2" charset="2"/>
              <a:buNone/>
              <a:defRPr/>
            </a:pPr>
            <a:r>
              <a:rPr lang="en-US" altLang="en-US" sz="2000">
                <a:solidFill>
                  <a:schemeClr val="tx2"/>
                </a:solidFill>
                <a:latin typeface="Arial" panose="020B0604020202020204" pitchFamily="34" charset="0"/>
              </a:rPr>
              <a:t> 	</a:t>
            </a:r>
            <a:r>
              <a:rPr lang="en-US" altLang="en-US" sz="2000" b="1">
                <a:effectLst>
                  <a:outerShdw blurRad="38100" dist="38100" dir="2700000" algn="tl">
                    <a:srgbClr val="C0C0C0"/>
                  </a:outerShdw>
                </a:effectLst>
                <a:latin typeface="Arial" panose="020B0604020202020204" pitchFamily="34" charset="0"/>
              </a:rPr>
              <a:t>Massage &amp; Bodywork</a:t>
            </a:r>
          </a:p>
          <a:p>
            <a:pPr lvl="1">
              <a:lnSpc>
                <a:spcPct val="125000"/>
              </a:lnSpc>
              <a:spcBef>
                <a:spcPct val="50000"/>
              </a:spcBef>
              <a:buFont typeface="Wingdings" pitchFamily="2" charset="2"/>
              <a:buNone/>
              <a:defRPr/>
            </a:pPr>
            <a:r>
              <a:rPr lang="en-US" altLang="en-US" sz="2000" b="1">
                <a:effectLst>
                  <a:outerShdw blurRad="38100" dist="38100" dir="2700000" algn="tl">
                    <a:srgbClr val="C0C0C0"/>
                  </a:outerShdw>
                </a:effectLst>
                <a:latin typeface="Arial" panose="020B0604020202020204" pitchFamily="34" charset="0"/>
              </a:rPr>
              <a:t>	Chiropractic &amp; Osteopathy</a:t>
            </a:r>
          </a:p>
          <a:p>
            <a:pPr>
              <a:lnSpc>
                <a:spcPct val="90000"/>
              </a:lnSpc>
              <a:spcBef>
                <a:spcPct val="50000"/>
              </a:spcBef>
              <a:buFont typeface="Wingdings" pitchFamily="2" charset="2"/>
              <a:buNone/>
              <a:defRPr/>
            </a:pPr>
            <a:r>
              <a:rPr lang="en-US" altLang="en-US" sz="2000">
                <a:solidFill>
                  <a:schemeClr val="tx1"/>
                </a:solidFill>
                <a:latin typeface="Arial" panose="020B0604020202020204" pitchFamily="34" charset="0"/>
              </a:rPr>
              <a:t>These “hands-on” approaches share the belief that touching or manipulating parts of the body can prevent or alleviate health problems.  Virtually all of the world’s healing traditions incorporate some form of manipulative therapy.  The conventional physical therapy used to rehabilitate a stroke victim is a case in point.  What distinguishes these alternative treatments from more conventional ones is that the former are rarely supported by acceptable standards of clinical efficacy.</a:t>
            </a:r>
          </a:p>
        </p:txBody>
      </p:sp>
      <p:pic>
        <p:nvPicPr>
          <p:cNvPr id="241666" name="Picture 20">
            <a:hlinkClick r:id="rId2" action="ppaction://hlinksldjump"/>
            <a:extLst>
              <a:ext uri="{FF2B5EF4-FFF2-40B4-BE49-F238E27FC236}">
                <a16:creationId xmlns:a16="http://schemas.microsoft.com/office/drawing/2014/main" id="{B7B7B2A6-F5EA-E1FF-132C-BD78186A0BC8}"/>
              </a:ext>
            </a:extLst>
          </p:cNvPr>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200400" y="1981200"/>
            <a:ext cx="457200" cy="38576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1667" name="Picture 32">
            <a:hlinkClick r:id="rId4" action="ppaction://hlinksldjump"/>
            <a:extLst>
              <a:ext uri="{FF2B5EF4-FFF2-40B4-BE49-F238E27FC236}">
                <a16:creationId xmlns:a16="http://schemas.microsoft.com/office/drawing/2014/main" id="{DB7272EA-C595-D679-9480-35B8C62234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2438400"/>
            <a:ext cx="444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4931" name="Rectangle 35">
            <a:extLst>
              <a:ext uri="{FF2B5EF4-FFF2-40B4-BE49-F238E27FC236}">
                <a16:creationId xmlns:a16="http://schemas.microsoft.com/office/drawing/2014/main" id="{BF7C51BD-CD68-88A4-9360-8AC8ED06824D}"/>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Introduction</a:t>
            </a:r>
          </a:p>
        </p:txBody>
      </p:sp>
      <p:pic>
        <p:nvPicPr>
          <p:cNvPr id="241669" name="Picture 36">
            <a:hlinkClick r:id="rId6" action="ppaction://hlinksldjump"/>
            <a:extLst>
              <a:ext uri="{FF2B5EF4-FFF2-40B4-BE49-F238E27FC236}">
                <a16:creationId xmlns:a16="http://schemas.microsoft.com/office/drawing/2014/main" id="{A68020F7-FE8C-4204-A2BE-76E89CF1CE3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2971800"/>
            <a:ext cx="457200"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2" name="Text Box 4">
            <a:extLst>
              <a:ext uri="{FF2B5EF4-FFF2-40B4-BE49-F238E27FC236}">
                <a16:creationId xmlns:a16="http://schemas.microsoft.com/office/drawing/2014/main" id="{2744C895-F192-012E-0F43-9613352BD253}"/>
              </a:ext>
            </a:extLst>
          </p:cNvPr>
          <p:cNvSpPr txBox="1">
            <a:spLocks noChangeArrowheads="1"/>
          </p:cNvSpPr>
          <p:nvPr/>
        </p:nvSpPr>
        <p:spPr bwMode="auto">
          <a:xfrm>
            <a:off x="4572000" y="381000"/>
            <a:ext cx="3962400" cy="7016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Acupuncture</a:t>
            </a:r>
          </a:p>
        </p:txBody>
      </p:sp>
      <p:sp>
        <p:nvSpPr>
          <p:cNvPr id="242690" name="Text Box 5">
            <a:extLst>
              <a:ext uri="{FF2B5EF4-FFF2-40B4-BE49-F238E27FC236}">
                <a16:creationId xmlns:a16="http://schemas.microsoft.com/office/drawing/2014/main" id="{33A332D2-81EE-6697-7132-0322B99B823F}"/>
              </a:ext>
            </a:extLst>
          </p:cNvPr>
          <p:cNvSpPr txBox="1">
            <a:spLocks noChangeArrowheads="1"/>
          </p:cNvSpPr>
          <p:nvPr/>
        </p:nvSpPr>
        <p:spPr bwMode="auto">
          <a:xfrm>
            <a:off x="2743200" y="1600200"/>
            <a:ext cx="6096000" cy="461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200"/>
              <a:t>Acupuncture is one of the most commonly employed alternative treatments in existence, in part because it has been a mainstay of traditional Chinese medicine for over 2,000 years.  In the U.S., acupuncture has enjoyed widespread use and has even received limited empirical support for certain indications (e.g., pain relief).  </a:t>
            </a:r>
          </a:p>
          <a:p>
            <a:pPr>
              <a:spcBef>
                <a:spcPct val="50000"/>
              </a:spcBef>
              <a:buFontTx/>
              <a:buNone/>
            </a:pPr>
            <a:r>
              <a:rPr lang="en-US" altLang="en-US" sz="2200"/>
              <a:t>As discussed in Lesson 2, proponents of Chinese medicine believe that “vital energy” or qi flows along invisible channels called meridians.  Disease results when this flow is blocked or unbalanced.  </a:t>
            </a:r>
          </a:p>
        </p:txBody>
      </p:sp>
      <p:pic>
        <p:nvPicPr>
          <p:cNvPr id="242691" name="Picture 6">
            <a:extLst>
              <a:ext uri="{FF2B5EF4-FFF2-40B4-BE49-F238E27FC236}">
                <a16:creationId xmlns:a16="http://schemas.microsoft.com/office/drawing/2014/main" id="{568EE2AF-DB69-1557-41FF-02EBEB752A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1524000" cy="128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3" name="Text Box 4">
            <a:extLst>
              <a:ext uri="{FF2B5EF4-FFF2-40B4-BE49-F238E27FC236}">
                <a16:creationId xmlns:a16="http://schemas.microsoft.com/office/drawing/2014/main" id="{AC85C7F0-E8F4-2627-CBCD-A6E679B8B105}"/>
              </a:ext>
            </a:extLst>
          </p:cNvPr>
          <p:cNvSpPr txBox="1">
            <a:spLocks noChangeArrowheads="1"/>
          </p:cNvSpPr>
          <p:nvPr/>
        </p:nvSpPr>
        <p:spPr bwMode="auto">
          <a:xfrm>
            <a:off x="2743200" y="762000"/>
            <a:ext cx="4191000" cy="558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800"/>
              <a:t>Acupuncturists attempt to unblock the flow of qi - and thereby restore good health - by inserting hair-thin needles into the skin at key points.  These </a:t>
            </a:r>
            <a:r>
              <a:rPr lang="en-US" altLang="en-US" sz="1800">
                <a:solidFill>
                  <a:schemeClr val="tx2"/>
                </a:solidFill>
              </a:rPr>
              <a:t>acupoints</a:t>
            </a:r>
            <a:r>
              <a:rPr lang="en-US" altLang="en-US" sz="1800"/>
              <a:t> number over 1,000 and map the position of the meridians.  Because each meridian is thought to be connected to a specific area or organ of the body, inserting needles along a particular meridian is believed to influence physical ailments at distant locations.  In a typical treatment, needles are inserted in 10-12 acupoints and left in place for less than 30 min.  Manipulating the needles is believed to enhance their effectiveness.  Sometimes weak electrical currents are passed through the needles instead of physically manipulating them (</a:t>
            </a:r>
            <a:r>
              <a:rPr lang="en-US" altLang="en-US" sz="1800">
                <a:solidFill>
                  <a:schemeClr val="tx2"/>
                </a:solidFill>
              </a:rPr>
              <a:t>electroacupuncture</a:t>
            </a:r>
            <a:r>
              <a:rPr lang="en-US" altLang="en-US" sz="1800"/>
              <a:t>). </a:t>
            </a:r>
          </a:p>
        </p:txBody>
      </p:sp>
      <p:sp>
        <p:nvSpPr>
          <p:cNvPr id="485381" name="Text Box 5">
            <a:extLst>
              <a:ext uri="{FF2B5EF4-FFF2-40B4-BE49-F238E27FC236}">
                <a16:creationId xmlns:a16="http://schemas.microsoft.com/office/drawing/2014/main" id="{E1265DEC-3F17-D286-B830-C8557CE884B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Acupuncture</a:t>
            </a:r>
          </a:p>
        </p:txBody>
      </p:sp>
      <p:pic>
        <p:nvPicPr>
          <p:cNvPr id="243715" name="Picture 6">
            <a:extLst>
              <a:ext uri="{FF2B5EF4-FFF2-40B4-BE49-F238E27FC236}">
                <a16:creationId xmlns:a16="http://schemas.microsoft.com/office/drawing/2014/main" id="{F761D15E-9092-BA5E-4A5E-FC8A11BF98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1371600"/>
            <a:ext cx="1914525"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20" name="Text Box 4">
            <a:extLst>
              <a:ext uri="{FF2B5EF4-FFF2-40B4-BE49-F238E27FC236}">
                <a16:creationId xmlns:a16="http://schemas.microsoft.com/office/drawing/2014/main" id="{A8F27192-B449-3280-973E-4429EA5EBE08}"/>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Acupuncture</a:t>
            </a:r>
          </a:p>
        </p:txBody>
      </p:sp>
      <p:sp>
        <p:nvSpPr>
          <p:cNvPr id="470021" name="Text Box 5">
            <a:extLst>
              <a:ext uri="{FF2B5EF4-FFF2-40B4-BE49-F238E27FC236}">
                <a16:creationId xmlns:a16="http://schemas.microsoft.com/office/drawing/2014/main" id="{09878F0A-83CB-C391-CD0E-1D447A585B2A}"/>
              </a:ext>
            </a:extLst>
          </p:cNvPr>
          <p:cNvSpPr txBox="1">
            <a:spLocks noChangeArrowheads="1"/>
          </p:cNvSpPr>
          <p:nvPr/>
        </p:nvSpPr>
        <p:spPr bwMode="auto">
          <a:xfrm>
            <a:off x="2743200" y="1279525"/>
            <a:ext cx="6096000" cy="4900613"/>
          </a:xfrm>
          <a:prstGeom prst="rect">
            <a:avLst/>
          </a:prstGeom>
          <a:noFill/>
          <a:ln>
            <a:noFill/>
          </a:ln>
          <a:effectLst/>
        </p:spPr>
        <p:txBody>
          <a:bodyPr>
            <a:spAutoFit/>
          </a:bodyPr>
          <a:lstStyle/>
          <a:p>
            <a:pPr lvl="1">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	Acupressure</a:t>
            </a:r>
            <a:r>
              <a:rPr lang="en-US" altLang="en-US" sz="1800">
                <a:solidFill>
                  <a:schemeClr val="tx2"/>
                </a:solidFill>
                <a:latin typeface="Arial" panose="020B0604020202020204" pitchFamily="34" charset="0"/>
              </a:rPr>
              <a:t> </a:t>
            </a:r>
            <a:r>
              <a:rPr lang="en-US" altLang="en-US" sz="1800">
                <a:solidFill>
                  <a:schemeClr val="tx1"/>
                </a:solidFill>
                <a:latin typeface="Arial" panose="020B0604020202020204" pitchFamily="34" charset="0"/>
              </a:rPr>
              <a:t>involves deep finger pressure 	instead of needles to stimulate the meridian 	acupoints.  There are several variations, 	including </a:t>
            </a:r>
            <a:r>
              <a:rPr lang="en-US" altLang="en-US" sz="1800">
                <a:solidFill>
                  <a:schemeClr val="tx2"/>
                </a:solidFill>
                <a:latin typeface="Arial" panose="020B0604020202020204" pitchFamily="34" charset="0"/>
              </a:rPr>
              <a:t>shiatsu</a:t>
            </a:r>
            <a:r>
              <a:rPr lang="en-US" altLang="en-US" sz="1800">
                <a:solidFill>
                  <a:schemeClr val="tx1"/>
                </a:solidFill>
                <a:latin typeface="Arial" panose="020B0604020202020204" pitchFamily="34" charset="0"/>
              </a:rPr>
              <a:t>, which is the Japanese version 	of acupressure.</a:t>
            </a:r>
          </a:p>
          <a:p>
            <a:pPr lvl="1">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	Moxibustion</a:t>
            </a:r>
            <a:r>
              <a:rPr lang="en-US" altLang="en-US" sz="1800">
                <a:solidFill>
                  <a:schemeClr val="tx1"/>
                </a:solidFill>
                <a:latin typeface="Arial" panose="020B0604020202020204" pitchFamily="34" charset="0"/>
              </a:rPr>
              <a:t> involves the burning of a powdered 	herb called mugwort on or near the acupoints.  	The heat is thought to stimulate the acupoints in 	much the same way that needles do.</a:t>
            </a:r>
          </a:p>
          <a:p>
            <a:pPr lvl="1">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	Cupping</a:t>
            </a:r>
            <a:r>
              <a:rPr lang="en-US" altLang="en-US" sz="1800">
                <a:solidFill>
                  <a:schemeClr val="tx1"/>
                </a:solidFill>
                <a:latin typeface="Arial" panose="020B0604020202020204" pitchFamily="34" charset="0"/>
              </a:rPr>
              <a:t> involves the placement of small heated 	cups over the acupoints.  The vacuum created 	inside the cup is thought to suck out qi and 	improve local blood flow.</a:t>
            </a:r>
          </a:p>
          <a:p>
            <a:pPr>
              <a:spcBef>
                <a:spcPct val="50000"/>
              </a:spcBef>
              <a:buFont typeface="Wingdings" pitchFamily="2" charset="2"/>
              <a:buNone/>
              <a:defRPr/>
            </a:pPr>
            <a:r>
              <a:rPr lang="en-US" altLang="en-US" sz="1800">
                <a:solidFill>
                  <a:schemeClr val="tx1"/>
                </a:solidFill>
                <a:latin typeface="Arial" panose="020B0604020202020204" pitchFamily="34" charset="0"/>
              </a:rPr>
              <a:t>In all of these techniques, the essential idea is the same: To stimulate the acupoints so as to rebalance the flow of qi.        </a:t>
            </a:r>
          </a:p>
        </p:txBody>
      </p:sp>
      <p:sp>
        <p:nvSpPr>
          <p:cNvPr id="470022" name="Text Box 6">
            <a:extLst>
              <a:ext uri="{FF2B5EF4-FFF2-40B4-BE49-F238E27FC236}">
                <a16:creationId xmlns:a16="http://schemas.microsoft.com/office/drawing/2014/main" id="{8624DAAC-681F-712D-9F18-EE920133E983}"/>
              </a:ext>
            </a:extLst>
          </p:cNvPr>
          <p:cNvSpPr txBox="1">
            <a:spLocks noChangeArrowheads="1"/>
          </p:cNvSpPr>
          <p:nvPr/>
        </p:nvSpPr>
        <p:spPr bwMode="auto">
          <a:xfrm>
            <a:off x="2743200" y="228600"/>
            <a:ext cx="60960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Techniques Related to Acupuncture</a:t>
            </a:r>
          </a:p>
        </p:txBody>
      </p:sp>
      <p:pic>
        <p:nvPicPr>
          <p:cNvPr id="244740" name="Picture 7">
            <a:extLst>
              <a:ext uri="{FF2B5EF4-FFF2-40B4-BE49-F238E27FC236}">
                <a16:creationId xmlns:a16="http://schemas.microsoft.com/office/drawing/2014/main" id="{C99F31DF-65AE-9099-32D3-D9EFA1D920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447800"/>
            <a:ext cx="8763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4741" name="Picture 9">
            <a:extLst>
              <a:ext uri="{FF2B5EF4-FFF2-40B4-BE49-F238E27FC236}">
                <a16:creationId xmlns:a16="http://schemas.microsoft.com/office/drawing/2014/main" id="{284C457C-8228-DDBF-C028-F25DB19F5C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4191000"/>
            <a:ext cx="11430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4742" name="Picture 12">
            <a:extLst>
              <a:ext uri="{FF2B5EF4-FFF2-40B4-BE49-F238E27FC236}">
                <a16:creationId xmlns:a16="http://schemas.microsoft.com/office/drawing/2014/main" id="{2026DA48-4CE3-0417-AF06-0B7CB53E31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971800"/>
            <a:ext cx="106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Text Box 2">
            <a:extLst>
              <a:ext uri="{FF2B5EF4-FFF2-40B4-BE49-F238E27FC236}">
                <a16:creationId xmlns:a16="http://schemas.microsoft.com/office/drawing/2014/main" id="{CB7089A2-3346-1A5B-43C9-534CEC284AEC}"/>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Acupuncture</a:t>
            </a:r>
          </a:p>
        </p:txBody>
      </p:sp>
      <p:sp>
        <p:nvSpPr>
          <p:cNvPr id="245762" name="Text Box 3">
            <a:extLst>
              <a:ext uri="{FF2B5EF4-FFF2-40B4-BE49-F238E27FC236}">
                <a16:creationId xmlns:a16="http://schemas.microsoft.com/office/drawing/2014/main" id="{7C3FCA40-CA28-2A21-E00E-3120AA54AE6C}"/>
              </a:ext>
            </a:extLst>
          </p:cNvPr>
          <p:cNvSpPr txBox="1">
            <a:spLocks noChangeArrowheads="1"/>
          </p:cNvSpPr>
          <p:nvPr/>
        </p:nvSpPr>
        <p:spPr bwMode="auto">
          <a:xfrm>
            <a:off x="2743200" y="1295400"/>
            <a:ext cx="60960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Provided that the practitioner is competent and sterile needles are used, acupuncture is generally safe with few side effects.  However, acupuncturists who attempt to treat serious disorders place their patients in jeopardy.  The research evidence to date does not support acupuncture as a treatment for serious health problems.  If a serious problem is suspected, conventional diagnostics and therapeutics should be sought. </a:t>
            </a:r>
          </a:p>
        </p:txBody>
      </p:sp>
      <p:sp>
        <p:nvSpPr>
          <p:cNvPr id="489476" name="Text Box 4">
            <a:extLst>
              <a:ext uri="{FF2B5EF4-FFF2-40B4-BE49-F238E27FC236}">
                <a16:creationId xmlns:a16="http://schemas.microsoft.com/office/drawing/2014/main" id="{B9452A87-F73A-C10F-00E0-05AE8D71630F}"/>
              </a:ext>
            </a:extLst>
          </p:cNvPr>
          <p:cNvSpPr txBox="1">
            <a:spLocks noChangeArrowheads="1"/>
          </p:cNvSpPr>
          <p:nvPr/>
        </p:nvSpPr>
        <p:spPr bwMode="auto">
          <a:xfrm>
            <a:off x="2743200" y="457200"/>
            <a:ext cx="6096000" cy="5492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Is Acupuncture Safe?</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8" name="Text Box 4">
            <a:extLst>
              <a:ext uri="{FF2B5EF4-FFF2-40B4-BE49-F238E27FC236}">
                <a16:creationId xmlns:a16="http://schemas.microsoft.com/office/drawing/2014/main" id="{72A360A4-FB41-3BAB-6F9D-E597CF02F30D}"/>
              </a:ext>
            </a:extLst>
          </p:cNvPr>
          <p:cNvSpPr txBox="1">
            <a:spLocks noChangeArrowheads="1"/>
          </p:cNvSpPr>
          <p:nvPr/>
        </p:nvSpPr>
        <p:spPr bwMode="auto">
          <a:xfrm>
            <a:off x="4495800" y="152400"/>
            <a:ext cx="3962400" cy="13112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Massage &amp; Bodywork</a:t>
            </a:r>
          </a:p>
        </p:txBody>
      </p:sp>
      <p:sp>
        <p:nvSpPr>
          <p:cNvPr id="246786" name="Text Box 5">
            <a:extLst>
              <a:ext uri="{FF2B5EF4-FFF2-40B4-BE49-F238E27FC236}">
                <a16:creationId xmlns:a16="http://schemas.microsoft.com/office/drawing/2014/main" id="{615C542A-260E-09F5-48B4-186E269C706F}"/>
              </a:ext>
            </a:extLst>
          </p:cNvPr>
          <p:cNvSpPr txBox="1">
            <a:spLocks noChangeArrowheads="1"/>
          </p:cNvSpPr>
          <p:nvPr/>
        </p:nvSpPr>
        <p:spPr bwMode="auto">
          <a:xfrm>
            <a:off x="2743200" y="1676400"/>
            <a:ext cx="6096000" cy="476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800"/>
              <a:t>Massage has a venerable tradition, thousands of years old. Essentially, it involves the systematic manipulation of the muscles and soft tissues of the body.  Another term often used for massage and related techniques is </a:t>
            </a:r>
            <a:r>
              <a:rPr lang="en-US" altLang="en-US" sz="1800">
                <a:solidFill>
                  <a:schemeClr val="tx2"/>
                </a:solidFill>
              </a:rPr>
              <a:t>“bodywork”</a:t>
            </a:r>
            <a:r>
              <a:rPr lang="en-US" altLang="en-US" sz="1800"/>
              <a:t>.  As a rule, advocates of massage tend to make less sweeping claims about its therapeutic value than do advocates of other CAM techniques.  Most forms of massage are simply intended to relax muscles, reduce stress, and improve circulation.  The demonstrable benefits that may result are generally explicable in terms of Western notions of anatomy and physiology.  Other forms of massage and bodywork derive from Eastern traditions (e.g., acupressure) and evoke notions of “vital energy” balance to explain any perceived benefits.  Whatever the underlying mode of action, all forms of massage purport to assist the body’s natural healing ability.                     </a:t>
            </a:r>
          </a:p>
        </p:txBody>
      </p:sp>
      <p:pic>
        <p:nvPicPr>
          <p:cNvPr id="246787" name="Picture 7">
            <a:extLst>
              <a:ext uri="{FF2B5EF4-FFF2-40B4-BE49-F238E27FC236}">
                <a16:creationId xmlns:a16="http://schemas.microsoft.com/office/drawing/2014/main" id="{8CA8D940-7F5C-2BFB-8124-79B186077C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52400"/>
            <a:ext cx="1404938"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Text Box 2">
            <a:extLst>
              <a:ext uri="{FF2B5EF4-FFF2-40B4-BE49-F238E27FC236}">
                <a16:creationId xmlns:a16="http://schemas.microsoft.com/office/drawing/2014/main" id="{50855F63-4DDF-E425-52AC-AA58E58FE8EE}"/>
              </a:ext>
            </a:extLst>
          </p:cNvPr>
          <p:cNvSpPr txBox="1">
            <a:spLocks noChangeArrowheads="1"/>
          </p:cNvSpPr>
          <p:nvPr/>
        </p:nvSpPr>
        <p:spPr bwMode="auto">
          <a:xfrm>
            <a:off x="2743200" y="1295400"/>
            <a:ext cx="6096000" cy="253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2000"/>
              <a:t>Physicians should be trained in the fundamentals of CAM and herbal medicine so they can elicit the relevant information from their patients, assess the potential risks, and guide the treatment accordingly.  Patients will inevitably question their doctors about the appropriateness of certain CAM therapies, and physicians need to be sufficiently versed to advise them intelligently.         </a:t>
            </a:r>
            <a:endParaRPr lang="en-US" altLang="en-US" sz="2000">
              <a:latin typeface="Times"/>
            </a:endParaRPr>
          </a:p>
        </p:txBody>
      </p:sp>
      <p:sp>
        <p:nvSpPr>
          <p:cNvPr id="38932" name="Text Box 20">
            <a:extLst>
              <a:ext uri="{FF2B5EF4-FFF2-40B4-BE49-F238E27FC236}">
                <a16:creationId xmlns:a16="http://schemas.microsoft.com/office/drawing/2014/main" id="{B49EF241-81F7-CE4F-621F-CFA330A1F5B9}"/>
              </a:ext>
            </a:extLst>
          </p:cNvPr>
          <p:cNvSpPr txBox="1">
            <a:spLocks noChangeArrowheads="1"/>
          </p:cNvSpPr>
          <p:nvPr/>
        </p:nvSpPr>
        <p:spPr bwMode="auto">
          <a:xfrm>
            <a:off x="7493000" y="0"/>
            <a:ext cx="1651000" cy="457200"/>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Why Physicians Need to Know</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2" name="Text Box 4">
            <a:extLst>
              <a:ext uri="{FF2B5EF4-FFF2-40B4-BE49-F238E27FC236}">
                <a16:creationId xmlns:a16="http://schemas.microsoft.com/office/drawing/2014/main" id="{B5664BCC-675F-F8BD-B36A-41C47D28E5F8}"/>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Massage &amp; Bodywork</a:t>
            </a:r>
          </a:p>
        </p:txBody>
      </p:sp>
      <p:sp>
        <p:nvSpPr>
          <p:cNvPr id="473093" name="Text Box 5">
            <a:extLst>
              <a:ext uri="{FF2B5EF4-FFF2-40B4-BE49-F238E27FC236}">
                <a16:creationId xmlns:a16="http://schemas.microsoft.com/office/drawing/2014/main" id="{94B1B218-13E0-641A-351C-5BC6DA93F83D}"/>
              </a:ext>
            </a:extLst>
          </p:cNvPr>
          <p:cNvSpPr txBox="1">
            <a:spLocks noChangeArrowheads="1"/>
          </p:cNvSpPr>
          <p:nvPr/>
        </p:nvSpPr>
        <p:spPr bwMode="auto">
          <a:xfrm>
            <a:off x="2743200" y="1143000"/>
            <a:ext cx="5867400" cy="5259388"/>
          </a:xfrm>
          <a:prstGeom prst="rect">
            <a:avLst/>
          </a:prstGeom>
          <a:noFill/>
          <a:ln>
            <a:noFill/>
          </a:ln>
          <a:effectLst/>
        </p:spPr>
        <p:txBody>
          <a:bodyPr>
            <a:spAutoFit/>
          </a:bodyPr>
          <a:lstStyle/>
          <a:p>
            <a:pPr>
              <a:spcBef>
                <a:spcPct val="50000"/>
              </a:spcBef>
              <a:defRPr/>
            </a:pPr>
            <a:r>
              <a:rPr lang="en-US" altLang="en-US" sz="1800">
                <a:solidFill>
                  <a:schemeClr val="tx2"/>
                </a:solidFill>
                <a:latin typeface="Arial" panose="020B0604020202020204" pitchFamily="34" charset="0"/>
              </a:rPr>
              <a:t>Swedish massage</a:t>
            </a:r>
            <a:r>
              <a:rPr lang="en-US" altLang="en-US" sz="1800">
                <a:solidFill>
                  <a:schemeClr val="tx1"/>
                </a:solidFill>
                <a:latin typeface="Arial" panose="020B0604020202020204" pitchFamily="34" charset="0"/>
              </a:rPr>
              <a:t> is the most commonly practiced form of massage in the United States.  There are five different kinds of strokes.  The masseuse will use some combination of these, depending on the area being worked: </a:t>
            </a:r>
          </a:p>
          <a:p>
            <a:pPr lvl="1">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Effleurage</a:t>
            </a:r>
            <a:r>
              <a:rPr lang="en-US" altLang="en-US" sz="1800">
                <a:solidFill>
                  <a:schemeClr val="tx2"/>
                </a:solidFill>
                <a:latin typeface="Arial" panose="020B0604020202020204" pitchFamily="34" charset="0"/>
              </a:rPr>
              <a:t> - </a:t>
            </a:r>
            <a:r>
              <a:rPr lang="en-US" altLang="en-US" sz="1800">
                <a:solidFill>
                  <a:schemeClr val="tx1"/>
                </a:solidFill>
                <a:latin typeface="Arial" panose="020B0604020202020204" pitchFamily="34" charset="0"/>
              </a:rPr>
              <a:t>a long, gliding stroke done with the whole hand or thumb in the direction of the heart.</a:t>
            </a:r>
          </a:p>
          <a:p>
            <a:pPr lvl="1">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Petrissage</a:t>
            </a:r>
            <a:r>
              <a:rPr lang="en-US" altLang="en-US" sz="1800">
                <a:solidFill>
                  <a:schemeClr val="tx2"/>
                </a:solidFill>
                <a:latin typeface="Arial" panose="020B0604020202020204" pitchFamily="34" charset="0"/>
              </a:rPr>
              <a:t> - </a:t>
            </a:r>
            <a:r>
              <a:rPr lang="en-US" altLang="en-US" sz="1800">
                <a:solidFill>
                  <a:schemeClr val="tx1"/>
                </a:solidFill>
                <a:latin typeface="Arial" panose="020B0604020202020204" pitchFamily="34" charset="0"/>
              </a:rPr>
              <a:t>compression and kneading of the muscles.</a:t>
            </a:r>
          </a:p>
          <a:p>
            <a:pPr lvl="1">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Friction</a:t>
            </a:r>
            <a:r>
              <a:rPr lang="en-US" altLang="en-US" sz="1800">
                <a:solidFill>
                  <a:schemeClr val="tx2"/>
                </a:solidFill>
                <a:latin typeface="Arial" panose="020B0604020202020204" pitchFamily="34" charset="0"/>
              </a:rPr>
              <a:t> - </a:t>
            </a:r>
            <a:r>
              <a:rPr lang="en-US" altLang="en-US" sz="1800">
                <a:solidFill>
                  <a:schemeClr val="tx1"/>
                </a:solidFill>
                <a:latin typeface="Arial" panose="020B0604020202020204" pitchFamily="34" charset="0"/>
              </a:rPr>
              <a:t>deep, circular movements made with the thumbs or fingertips.</a:t>
            </a:r>
          </a:p>
          <a:p>
            <a:pPr lvl="1">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Vibration</a:t>
            </a:r>
            <a:r>
              <a:rPr lang="en-US" altLang="en-US" sz="1800">
                <a:solidFill>
                  <a:schemeClr val="tx2"/>
                </a:solidFill>
                <a:latin typeface="Arial" panose="020B0604020202020204" pitchFamily="34" charset="0"/>
              </a:rPr>
              <a:t> - </a:t>
            </a:r>
            <a:r>
              <a:rPr lang="en-US" altLang="en-US" sz="1800">
                <a:solidFill>
                  <a:schemeClr val="tx1"/>
                </a:solidFill>
                <a:latin typeface="Arial" panose="020B0604020202020204" pitchFamily="34" charset="0"/>
              </a:rPr>
              <a:t>fine, rapid shaking movements.</a:t>
            </a:r>
          </a:p>
          <a:p>
            <a:pPr lvl="1">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Tapotement</a:t>
            </a:r>
            <a:r>
              <a:rPr lang="en-US" altLang="en-US" sz="1800">
                <a:solidFill>
                  <a:schemeClr val="tx2"/>
                </a:solidFill>
                <a:latin typeface="Arial" panose="020B0604020202020204" pitchFamily="34" charset="0"/>
              </a:rPr>
              <a:t> - </a:t>
            </a:r>
            <a:r>
              <a:rPr lang="en-US" altLang="en-US" sz="1800">
                <a:solidFill>
                  <a:schemeClr val="tx1"/>
                </a:solidFill>
                <a:latin typeface="Arial" panose="020B0604020202020204" pitchFamily="34" charset="0"/>
              </a:rPr>
              <a:t>rapid hand movements to strike or tap the muscles.</a:t>
            </a:r>
          </a:p>
          <a:p>
            <a:pPr>
              <a:spcBef>
                <a:spcPct val="30000"/>
              </a:spcBef>
              <a:buFont typeface="Wingdings" pitchFamily="2" charset="2"/>
              <a:buNone/>
              <a:defRPr/>
            </a:pPr>
            <a:r>
              <a:rPr lang="en-US" altLang="en-US" sz="1800">
                <a:solidFill>
                  <a:schemeClr val="tx1"/>
                </a:solidFill>
                <a:latin typeface="Arial" panose="020B0604020202020204" pitchFamily="34" charset="0"/>
              </a:rPr>
              <a:t>The basic idea is to increase blood flow through the soft tissues.</a:t>
            </a:r>
          </a:p>
        </p:txBody>
      </p:sp>
      <p:sp>
        <p:nvSpPr>
          <p:cNvPr id="473094" name="Text Box 6">
            <a:extLst>
              <a:ext uri="{FF2B5EF4-FFF2-40B4-BE49-F238E27FC236}">
                <a16:creationId xmlns:a16="http://schemas.microsoft.com/office/drawing/2014/main" id="{E62B5CDA-FADA-48A2-D028-ACF37C8FE861}"/>
              </a:ext>
            </a:extLst>
          </p:cNvPr>
          <p:cNvSpPr txBox="1">
            <a:spLocks noChangeArrowheads="1"/>
          </p:cNvSpPr>
          <p:nvPr/>
        </p:nvSpPr>
        <p:spPr bwMode="auto">
          <a:xfrm>
            <a:off x="4191000" y="381000"/>
            <a:ext cx="4114800" cy="5492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Swedish Massage</a:t>
            </a:r>
          </a:p>
        </p:txBody>
      </p:sp>
      <p:pic>
        <p:nvPicPr>
          <p:cNvPr id="247812" name="Picture 7">
            <a:extLst>
              <a:ext uri="{FF2B5EF4-FFF2-40B4-BE49-F238E27FC236}">
                <a16:creationId xmlns:a16="http://schemas.microsoft.com/office/drawing/2014/main" id="{0F91EF7C-5A0F-33FF-F03D-4AD50D051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52400"/>
            <a:ext cx="1295400"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Text Box 2">
            <a:extLst>
              <a:ext uri="{FF2B5EF4-FFF2-40B4-BE49-F238E27FC236}">
                <a16:creationId xmlns:a16="http://schemas.microsoft.com/office/drawing/2014/main" id="{CD0804EB-7116-EAD7-C769-3C434E81E152}"/>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Massage &amp; Bodywork</a:t>
            </a:r>
          </a:p>
        </p:txBody>
      </p:sp>
      <p:sp>
        <p:nvSpPr>
          <p:cNvPr id="474115" name="Text Box 3">
            <a:extLst>
              <a:ext uri="{FF2B5EF4-FFF2-40B4-BE49-F238E27FC236}">
                <a16:creationId xmlns:a16="http://schemas.microsoft.com/office/drawing/2014/main" id="{1BFDD12C-8752-3251-1FEA-201AB7A6E9D6}"/>
              </a:ext>
            </a:extLst>
          </p:cNvPr>
          <p:cNvSpPr txBox="1">
            <a:spLocks noChangeArrowheads="1"/>
          </p:cNvSpPr>
          <p:nvPr/>
        </p:nvSpPr>
        <p:spPr bwMode="auto">
          <a:xfrm>
            <a:off x="2743200" y="1295400"/>
            <a:ext cx="6096000" cy="4618038"/>
          </a:xfrm>
          <a:prstGeom prst="rect">
            <a:avLst/>
          </a:prstGeom>
          <a:noFill/>
          <a:ln>
            <a:noFill/>
          </a:ln>
          <a:effectLst/>
        </p:spPr>
        <p:txBody>
          <a:bodyPr>
            <a:spAutoFit/>
          </a:bodyPr>
          <a:lstStyle/>
          <a:p>
            <a:pPr>
              <a:spcBef>
                <a:spcPct val="50000"/>
              </a:spcBef>
              <a:defRPr/>
            </a:pPr>
            <a:r>
              <a:rPr lang="en-US" altLang="en-US" sz="2200">
                <a:solidFill>
                  <a:schemeClr val="tx1"/>
                </a:solidFill>
                <a:latin typeface="Arial" panose="020B0604020202020204" pitchFamily="34" charset="0"/>
              </a:rPr>
              <a:t>There are several forms of massage that are basically variants of Swedish massage.  They all adhere to Western concepts of anatomy and physiology.  Without going into the details of methodology, these contemporary Western massage techniques include:   </a:t>
            </a: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	Deep Tissue Massage</a:t>
            </a: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	Esalen Massage</a:t>
            </a: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	Manual Lymph Drainage</a:t>
            </a: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	Myofascial Release</a:t>
            </a: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	Neuromuscular Massage</a:t>
            </a:r>
          </a:p>
        </p:txBody>
      </p:sp>
      <p:sp>
        <p:nvSpPr>
          <p:cNvPr id="474117" name="Text Box 5">
            <a:extLst>
              <a:ext uri="{FF2B5EF4-FFF2-40B4-BE49-F238E27FC236}">
                <a16:creationId xmlns:a16="http://schemas.microsoft.com/office/drawing/2014/main" id="{5EAB52DB-E2B2-B619-699A-191B9126A6DD}"/>
              </a:ext>
            </a:extLst>
          </p:cNvPr>
          <p:cNvSpPr txBox="1">
            <a:spLocks noChangeArrowheads="1"/>
          </p:cNvSpPr>
          <p:nvPr/>
        </p:nvSpPr>
        <p:spPr bwMode="auto">
          <a:xfrm>
            <a:off x="2743200" y="304800"/>
            <a:ext cx="57150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Other Forms of Massage &amp; Bodywork</a:t>
            </a:r>
          </a:p>
        </p:txBody>
      </p:sp>
      <p:pic>
        <p:nvPicPr>
          <p:cNvPr id="248836" name="Picture 13">
            <a:extLst>
              <a:ext uri="{FF2B5EF4-FFF2-40B4-BE49-F238E27FC236}">
                <a16:creationId xmlns:a16="http://schemas.microsoft.com/office/drawing/2014/main" id="{85BCB4F7-750A-C8AB-3B3F-E443127822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505200"/>
            <a:ext cx="1152525"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8837" name="Picture 14">
            <a:extLst>
              <a:ext uri="{FF2B5EF4-FFF2-40B4-BE49-F238E27FC236}">
                <a16:creationId xmlns:a16="http://schemas.microsoft.com/office/drawing/2014/main" id="{AC15EB58-7389-22DA-BE8C-9D3469821D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4876800"/>
            <a:ext cx="1206500" cy="113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8838" name="Picture 15">
            <a:extLst>
              <a:ext uri="{FF2B5EF4-FFF2-40B4-BE49-F238E27FC236}">
                <a16:creationId xmlns:a16="http://schemas.microsoft.com/office/drawing/2014/main" id="{0D8BDE9C-784C-EFFE-9089-18FCABB639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4648200"/>
            <a:ext cx="9509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8839" name="Picture 16">
            <a:extLst>
              <a:ext uri="{FF2B5EF4-FFF2-40B4-BE49-F238E27FC236}">
                <a16:creationId xmlns:a16="http://schemas.microsoft.com/office/drawing/2014/main" id="{33EE121B-D356-E658-6E0F-49CA9CB025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5200" y="3429000"/>
            <a:ext cx="1487488"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Text Box 2">
            <a:extLst>
              <a:ext uri="{FF2B5EF4-FFF2-40B4-BE49-F238E27FC236}">
                <a16:creationId xmlns:a16="http://schemas.microsoft.com/office/drawing/2014/main" id="{A92C9BCF-4E09-885D-039E-708277C99546}"/>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Massage &amp; Bodywork</a:t>
            </a:r>
          </a:p>
        </p:txBody>
      </p:sp>
      <p:sp>
        <p:nvSpPr>
          <p:cNvPr id="475139" name="Text Box 3">
            <a:extLst>
              <a:ext uri="{FF2B5EF4-FFF2-40B4-BE49-F238E27FC236}">
                <a16:creationId xmlns:a16="http://schemas.microsoft.com/office/drawing/2014/main" id="{B7DE4C1D-BE36-291E-0216-9F16019F4A80}"/>
              </a:ext>
            </a:extLst>
          </p:cNvPr>
          <p:cNvSpPr txBox="1">
            <a:spLocks noChangeArrowheads="1"/>
          </p:cNvSpPr>
          <p:nvPr/>
        </p:nvSpPr>
        <p:spPr bwMode="auto">
          <a:xfrm>
            <a:off x="2743200" y="1295400"/>
            <a:ext cx="6096000" cy="3443288"/>
          </a:xfrm>
          <a:prstGeom prst="rect">
            <a:avLst/>
          </a:prstGeom>
          <a:noFill/>
          <a:ln>
            <a:noFill/>
          </a:ln>
          <a:effectLst/>
        </p:spPr>
        <p:txBody>
          <a:bodyPr>
            <a:spAutoFit/>
          </a:bodyPr>
          <a:lstStyle/>
          <a:p>
            <a:pPr>
              <a:spcBef>
                <a:spcPct val="50000"/>
              </a:spcBef>
              <a:buFont typeface="Wingdings" pitchFamily="2" charset="2"/>
              <a:buNone/>
              <a:defRPr/>
            </a:pPr>
            <a:r>
              <a:rPr lang="en-US" altLang="en-US" sz="2200">
                <a:solidFill>
                  <a:schemeClr val="tx1"/>
                </a:solidFill>
                <a:latin typeface="Arial" panose="020B0604020202020204" pitchFamily="34" charset="0"/>
              </a:rPr>
              <a:t>Some forms of bodywork are based on the principles of </a:t>
            </a:r>
            <a:r>
              <a:rPr lang="en-US" altLang="en-US" sz="2200" b="1">
                <a:effectLst>
                  <a:outerShdw blurRad="38100" dist="38100" dir="2700000" algn="tl">
                    <a:srgbClr val="C0C0C0"/>
                  </a:outerShdw>
                </a:effectLst>
                <a:latin typeface="Arial" panose="020B0604020202020204" pitchFamily="34" charset="0"/>
              </a:rPr>
              <a:t>Chinese Medicine</a:t>
            </a:r>
            <a:r>
              <a:rPr lang="en-US" altLang="en-US" sz="2200">
                <a:solidFill>
                  <a:schemeClr val="tx1"/>
                </a:solidFill>
                <a:latin typeface="Arial" panose="020B0604020202020204" pitchFamily="34" charset="0"/>
              </a:rPr>
              <a:t>, such as:</a:t>
            </a: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	Acupressure &amp; Shiatsu</a:t>
            </a:r>
            <a:r>
              <a:rPr lang="en-US" altLang="en-US" sz="2200">
                <a:solidFill>
                  <a:schemeClr val="tx1"/>
                </a:solidFill>
                <a:latin typeface="Arial" panose="020B0604020202020204" pitchFamily="34" charset="0"/>
              </a:rPr>
              <a:t>, mentioned 	in this lesson.</a:t>
            </a:r>
            <a:endParaRPr lang="en-US" altLang="en-US" sz="2200">
              <a:solidFill>
                <a:schemeClr val="tx2"/>
              </a:solidFill>
              <a:latin typeface="Arial" panose="020B0604020202020204" pitchFamily="34" charset="0"/>
            </a:endParaRPr>
          </a:p>
          <a:p>
            <a:pPr lvl="1">
              <a:spcBef>
                <a:spcPct val="50000"/>
              </a:spcBef>
              <a:buFont typeface="Wingdings" pitchFamily="2" charset="2"/>
              <a:buNone/>
              <a:defRPr/>
            </a:pPr>
            <a:r>
              <a:rPr lang="en-US" altLang="en-US" sz="2200" b="1">
                <a:effectLst>
                  <a:outerShdw blurRad="38100" dist="38100" dir="2700000" algn="tl">
                    <a:srgbClr val="C0C0C0"/>
                  </a:outerShdw>
                </a:effectLst>
                <a:latin typeface="Arial" panose="020B0604020202020204" pitchFamily="34" charset="0"/>
              </a:rPr>
              <a:t>	Qi Gong &amp; Tai Chi</a:t>
            </a:r>
            <a:r>
              <a:rPr lang="en-US" altLang="en-US" sz="2200">
                <a:solidFill>
                  <a:schemeClr val="tx1"/>
                </a:solidFill>
                <a:latin typeface="Arial" panose="020B0604020202020204" pitchFamily="34" charset="0"/>
              </a:rPr>
              <a:t>, mentioned in 	Lesson 2, involve slow, choreographed 	movements with controlled breathing.  	They are essentially forms of gentle 	exercise. </a:t>
            </a:r>
          </a:p>
        </p:txBody>
      </p:sp>
      <p:pic>
        <p:nvPicPr>
          <p:cNvPr id="249859" name="Picture 6">
            <a:extLst>
              <a:ext uri="{FF2B5EF4-FFF2-40B4-BE49-F238E27FC236}">
                <a16:creationId xmlns:a16="http://schemas.microsoft.com/office/drawing/2014/main" id="{AA6D550C-F889-9E75-8F14-78C01AC197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2286000"/>
            <a:ext cx="7239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9860" name="Picture 7">
            <a:extLst>
              <a:ext uri="{FF2B5EF4-FFF2-40B4-BE49-F238E27FC236}">
                <a16:creationId xmlns:a16="http://schemas.microsoft.com/office/drawing/2014/main" id="{44FBAE42-F499-4EEC-22B3-6964173212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124200"/>
            <a:ext cx="6858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Text Box 2">
            <a:extLst>
              <a:ext uri="{FF2B5EF4-FFF2-40B4-BE49-F238E27FC236}">
                <a16:creationId xmlns:a16="http://schemas.microsoft.com/office/drawing/2014/main" id="{2B3B09C5-AD8F-3C71-AADE-37D7E50F7168}"/>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Massage &amp; Bodywork</a:t>
            </a:r>
          </a:p>
        </p:txBody>
      </p:sp>
      <p:sp>
        <p:nvSpPr>
          <p:cNvPr id="476163" name="Text Box 3">
            <a:extLst>
              <a:ext uri="{FF2B5EF4-FFF2-40B4-BE49-F238E27FC236}">
                <a16:creationId xmlns:a16="http://schemas.microsoft.com/office/drawing/2014/main" id="{462EEB9C-6CAB-DBEC-ED02-0D4821F7044F}"/>
              </a:ext>
            </a:extLst>
          </p:cNvPr>
          <p:cNvSpPr txBox="1">
            <a:spLocks noChangeArrowheads="1"/>
          </p:cNvSpPr>
          <p:nvPr/>
        </p:nvSpPr>
        <p:spPr bwMode="auto">
          <a:xfrm>
            <a:off x="2743200" y="685800"/>
            <a:ext cx="6172200" cy="5532438"/>
          </a:xfrm>
          <a:prstGeom prst="rect">
            <a:avLst/>
          </a:prstGeom>
          <a:noFill/>
          <a:ln>
            <a:noFill/>
          </a:ln>
          <a:effectLst/>
        </p:spPr>
        <p:txBody>
          <a:bodyPr>
            <a:spAutoFit/>
          </a:bodyPr>
          <a:lstStyle/>
          <a:p>
            <a:pPr>
              <a:spcBef>
                <a:spcPct val="50000"/>
              </a:spcBef>
              <a:buFont typeface="Wingdings" pitchFamily="2" charset="2"/>
              <a:buNone/>
              <a:defRPr/>
            </a:pPr>
            <a:r>
              <a:rPr lang="en-US" altLang="en-US" sz="1800">
                <a:solidFill>
                  <a:schemeClr val="tx1"/>
                </a:solidFill>
                <a:latin typeface="Arial" panose="020B0604020202020204" pitchFamily="34" charset="0"/>
              </a:rPr>
              <a:t>Included under the bodywork umbrella are several unconventional techniques that attempt to integrate the body’s structure, function, and movement into healthier patterns.  A couple of the better-known techniques include:</a:t>
            </a:r>
          </a:p>
          <a:p>
            <a:pPr>
              <a:spcBef>
                <a:spcPct val="50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Alexander technique</a:t>
            </a:r>
            <a:r>
              <a:rPr lang="en-US" altLang="en-US">
                <a:solidFill>
                  <a:schemeClr val="tx1"/>
                </a:solidFill>
                <a:latin typeface="Arial" panose="020B0604020202020204" pitchFamily="34" charset="0"/>
              </a:rPr>
              <a:t> requires that you work with a private</a:t>
            </a:r>
          </a:p>
          <a:p>
            <a:pPr lvl="4">
              <a:spcBef>
                <a:spcPct val="5000"/>
              </a:spcBef>
              <a:buFont typeface="Wingdings" pitchFamily="2" charset="2"/>
              <a:buNone/>
              <a:defRPr/>
            </a:pPr>
            <a:r>
              <a:rPr lang="en-US" altLang="en-US">
                <a:solidFill>
                  <a:schemeClr val="tx1"/>
                </a:solidFill>
                <a:latin typeface="Arial" panose="020B0604020202020204" pitchFamily="34" charset="0"/>
              </a:rPr>
              <a:t>instructor to discover and correct unconscious habits of posture and movement that can lead to poor coordination, excessive muscle strain, and chronic pain.   </a:t>
            </a:r>
          </a:p>
          <a:p>
            <a:pPr>
              <a:spcBef>
                <a:spcPct val="75000"/>
              </a:spcBef>
              <a:buFont typeface="Wingdings" pitchFamily="2" charset="2"/>
              <a:buNone/>
              <a:defRPr/>
            </a:pPr>
            <a:r>
              <a:rPr lang="en-US" altLang="en-US" sz="1800" b="1">
                <a:effectLst>
                  <a:outerShdw blurRad="38100" dist="38100" dir="2700000" algn="tl">
                    <a:srgbClr val="C0C0C0"/>
                  </a:outerShdw>
                </a:effectLst>
                <a:latin typeface="Arial" panose="020B0604020202020204" pitchFamily="34" charset="0"/>
              </a:rPr>
              <a:t>Rolfing</a:t>
            </a:r>
            <a:r>
              <a:rPr lang="en-US" altLang="en-US">
                <a:solidFill>
                  <a:schemeClr val="tx1"/>
                </a:solidFill>
                <a:latin typeface="Arial" panose="020B0604020202020204" pitchFamily="34" charset="0"/>
              </a:rPr>
              <a:t> (or structural integration) is an effort to realign the body</a:t>
            </a:r>
          </a:p>
          <a:p>
            <a:pPr lvl="2">
              <a:spcBef>
                <a:spcPct val="5000"/>
              </a:spcBef>
              <a:buFont typeface="Wingdings" pitchFamily="2" charset="2"/>
              <a:buNone/>
              <a:defRPr/>
            </a:pPr>
            <a:r>
              <a:rPr lang="en-US" altLang="en-US">
                <a:solidFill>
                  <a:schemeClr val="tx1"/>
                </a:solidFill>
                <a:latin typeface="Arial" panose="020B0604020202020204" pitchFamily="34" charset="0"/>
              </a:rPr>
              <a:t>properly so that the head, trunk, and limbs are correctly oriented with respect to each other and to gravity.  It involves deep tissue massage to the </a:t>
            </a:r>
            <a:r>
              <a:rPr lang="en-US" altLang="en-US">
                <a:solidFill>
                  <a:schemeClr val="tx2"/>
                </a:solidFill>
                <a:latin typeface="Arial" panose="020B0604020202020204" pitchFamily="34" charset="0"/>
              </a:rPr>
              <a:t>fascia</a:t>
            </a:r>
            <a:r>
              <a:rPr lang="en-US" altLang="en-US">
                <a:solidFill>
                  <a:schemeClr val="tx1"/>
                </a:solidFill>
                <a:latin typeface="Arial" panose="020B0604020202020204" pitchFamily="34" charset="0"/>
              </a:rPr>
              <a:t>, which proponents believe becomes thicker and stickier after injury, chronic stress, or emotional trauma.  The intent of this sometimes painful massage is to loosen the fascia and thereby restore a full range of movement.  Practitioners believe that Rolfing reduces chronic pain and tension.  </a:t>
            </a:r>
            <a:r>
              <a:rPr lang="en-US" altLang="en-US">
                <a:solidFill>
                  <a:schemeClr val="tx2"/>
                </a:solidFill>
                <a:latin typeface="Arial" panose="020B0604020202020204" pitchFamily="34" charset="0"/>
              </a:rPr>
              <a:t>Aston patterning</a:t>
            </a:r>
            <a:r>
              <a:rPr lang="en-US" altLang="en-US">
                <a:solidFill>
                  <a:schemeClr val="tx1"/>
                </a:solidFill>
                <a:latin typeface="Arial" panose="020B0604020202020204" pitchFamily="34" charset="0"/>
              </a:rPr>
              <a:t> and </a:t>
            </a:r>
            <a:r>
              <a:rPr lang="en-US" altLang="en-US">
                <a:solidFill>
                  <a:schemeClr val="tx2"/>
                </a:solidFill>
                <a:latin typeface="Arial" panose="020B0604020202020204" pitchFamily="34" charset="0"/>
              </a:rPr>
              <a:t>Hellerwork</a:t>
            </a:r>
            <a:r>
              <a:rPr lang="en-US" altLang="en-US">
                <a:solidFill>
                  <a:schemeClr val="tx1"/>
                </a:solidFill>
                <a:latin typeface="Arial" panose="020B0604020202020204" pitchFamily="34" charset="0"/>
              </a:rPr>
              <a:t> are other versions of bodywork based on Rolfing principles.</a:t>
            </a:r>
          </a:p>
        </p:txBody>
      </p:sp>
      <p:pic>
        <p:nvPicPr>
          <p:cNvPr id="250883" name="Picture 4">
            <a:extLst>
              <a:ext uri="{FF2B5EF4-FFF2-40B4-BE49-F238E27FC236}">
                <a16:creationId xmlns:a16="http://schemas.microsoft.com/office/drawing/2014/main" id="{618774F5-A8FF-FFCE-1A23-454508D6CF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810000"/>
            <a:ext cx="69215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0884" name="Picture 7">
            <a:extLst>
              <a:ext uri="{FF2B5EF4-FFF2-40B4-BE49-F238E27FC236}">
                <a16:creationId xmlns:a16="http://schemas.microsoft.com/office/drawing/2014/main" id="{DB569EB6-B973-6DB7-324A-18B324A28C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362200"/>
            <a:ext cx="7207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Text Box 2">
            <a:extLst>
              <a:ext uri="{FF2B5EF4-FFF2-40B4-BE49-F238E27FC236}">
                <a16:creationId xmlns:a16="http://schemas.microsoft.com/office/drawing/2014/main" id="{A0239006-20E0-F320-A827-D025EE4F027B}"/>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Massage &amp; Bodywork</a:t>
            </a:r>
          </a:p>
        </p:txBody>
      </p:sp>
      <p:sp>
        <p:nvSpPr>
          <p:cNvPr id="251906" name="Text Box 3">
            <a:extLst>
              <a:ext uri="{FF2B5EF4-FFF2-40B4-BE49-F238E27FC236}">
                <a16:creationId xmlns:a16="http://schemas.microsoft.com/office/drawing/2014/main" id="{C5D2AFB8-D6AF-8CF7-6C8B-92E5D9020AB0}"/>
              </a:ext>
            </a:extLst>
          </p:cNvPr>
          <p:cNvSpPr txBox="1">
            <a:spLocks noChangeArrowheads="1"/>
          </p:cNvSpPr>
          <p:nvPr/>
        </p:nvSpPr>
        <p:spPr bwMode="auto">
          <a:xfrm>
            <a:off x="2743200" y="1600200"/>
            <a:ext cx="3810000" cy="473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600"/>
              <a:t>There is one type of bodywork that shares certain similarities with acupressure, but was actually developed outside of Asia.  This is </a:t>
            </a:r>
            <a:r>
              <a:rPr lang="en-US" altLang="en-US" sz="1600">
                <a:solidFill>
                  <a:schemeClr val="tx2"/>
                </a:solidFill>
              </a:rPr>
              <a:t>reflexology</a:t>
            </a:r>
            <a:r>
              <a:rPr lang="en-US" altLang="en-US" sz="1600"/>
              <a:t>.  Practitioners believe that the entire body is “mapped” to the surfaces of the hands and feet.  By pressing specific areas called </a:t>
            </a:r>
            <a:r>
              <a:rPr lang="en-US" altLang="en-US" sz="1600">
                <a:solidFill>
                  <a:schemeClr val="tx2"/>
                </a:solidFill>
              </a:rPr>
              <a:t>reflex points</a:t>
            </a:r>
            <a:r>
              <a:rPr lang="en-US" altLang="en-US" sz="1600"/>
              <a:t>, the corresponding internal organs and body parts are affected.  Pressing on the ball of the foot, for example, is thought to influence the heart.  Reflexologists believe that pressure on the reflex points increases energy flow to the linked organs and improves their vitality.  This so-called “energy” bears an obvious similarity to the concept of qi or prana discussed earlier.  </a:t>
            </a:r>
          </a:p>
        </p:txBody>
      </p:sp>
      <p:sp>
        <p:nvSpPr>
          <p:cNvPr id="477188" name="Text Box 4">
            <a:extLst>
              <a:ext uri="{FF2B5EF4-FFF2-40B4-BE49-F238E27FC236}">
                <a16:creationId xmlns:a16="http://schemas.microsoft.com/office/drawing/2014/main" id="{479BD478-F709-57E3-8AE8-6B8A809A3B2C}"/>
              </a:ext>
            </a:extLst>
          </p:cNvPr>
          <p:cNvSpPr txBox="1">
            <a:spLocks noChangeArrowheads="1"/>
          </p:cNvSpPr>
          <p:nvPr/>
        </p:nvSpPr>
        <p:spPr bwMode="auto">
          <a:xfrm>
            <a:off x="3657600" y="381000"/>
            <a:ext cx="47244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Reflexology</a:t>
            </a:r>
          </a:p>
        </p:txBody>
      </p:sp>
      <p:pic>
        <p:nvPicPr>
          <p:cNvPr id="251908" name="Picture 6">
            <a:extLst>
              <a:ext uri="{FF2B5EF4-FFF2-40B4-BE49-F238E27FC236}">
                <a16:creationId xmlns:a16="http://schemas.microsoft.com/office/drawing/2014/main" id="{CE8492F2-0AB8-DE1A-445A-F716C51D00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524000"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1909" name="Picture 10">
            <a:extLst>
              <a:ext uri="{FF2B5EF4-FFF2-40B4-BE49-F238E27FC236}">
                <a16:creationId xmlns:a16="http://schemas.microsoft.com/office/drawing/2014/main" id="{B6C42967-2E69-1ECA-2534-4E04A1804B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1752600"/>
            <a:ext cx="2333625" cy="383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Text Box 2">
            <a:extLst>
              <a:ext uri="{FF2B5EF4-FFF2-40B4-BE49-F238E27FC236}">
                <a16:creationId xmlns:a16="http://schemas.microsoft.com/office/drawing/2014/main" id="{2867A404-71EA-9997-76CB-8ED98035B0BB}"/>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Massage &amp; Bodywork</a:t>
            </a:r>
          </a:p>
        </p:txBody>
      </p:sp>
      <p:sp>
        <p:nvSpPr>
          <p:cNvPr id="252930" name="Text Box 3">
            <a:extLst>
              <a:ext uri="{FF2B5EF4-FFF2-40B4-BE49-F238E27FC236}">
                <a16:creationId xmlns:a16="http://schemas.microsoft.com/office/drawing/2014/main" id="{36E47722-ADBE-E164-4451-3C18E68C32B8}"/>
              </a:ext>
            </a:extLst>
          </p:cNvPr>
          <p:cNvSpPr txBox="1">
            <a:spLocks noChangeArrowheads="1"/>
          </p:cNvSpPr>
          <p:nvPr/>
        </p:nvSpPr>
        <p:spPr bwMode="auto">
          <a:xfrm>
            <a:off x="2743200" y="1295400"/>
            <a:ext cx="58674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As a way to relax and relieve tension, massage can be very beneficial.  However, people with serious or chronic conditions should consult a physician before seeking massage therapy.   Because massage increases blood flow, it should be avoided in patients with an infection, cancer, edema, or a blood clot.  Massage at the site of a recent injury should also be avoided.           </a:t>
            </a:r>
          </a:p>
        </p:txBody>
      </p:sp>
      <p:sp>
        <p:nvSpPr>
          <p:cNvPr id="488454" name="Text Box 6">
            <a:extLst>
              <a:ext uri="{FF2B5EF4-FFF2-40B4-BE49-F238E27FC236}">
                <a16:creationId xmlns:a16="http://schemas.microsoft.com/office/drawing/2014/main" id="{3FC1B0E9-D8FB-6621-E757-E64FE25F99E7}"/>
              </a:ext>
            </a:extLst>
          </p:cNvPr>
          <p:cNvSpPr txBox="1">
            <a:spLocks noChangeArrowheads="1"/>
          </p:cNvSpPr>
          <p:nvPr/>
        </p:nvSpPr>
        <p:spPr bwMode="auto">
          <a:xfrm>
            <a:off x="2438400" y="457200"/>
            <a:ext cx="6096000" cy="5492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Is Massage Safe?</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2" name="Text Box 4">
            <a:extLst>
              <a:ext uri="{FF2B5EF4-FFF2-40B4-BE49-F238E27FC236}">
                <a16:creationId xmlns:a16="http://schemas.microsoft.com/office/drawing/2014/main" id="{301034A8-D927-61B5-D244-822AAE386D72}"/>
              </a:ext>
            </a:extLst>
          </p:cNvPr>
          <p:cNvSpPr txBox="1">
            <a:spLocks noChangeArrowheads="1"/>
          </p:cNvSpPr>
          <p:nvPr/>
        </p:nvSpPr>
        <p:spPr bwMode="auto">
          <a:xfrm>
            <a:off x="4419600" y="152400"/>
            <a:ext cx="4419600" cy="13112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Chiropractic &amp; Osteopathy </a:t>
            </a:r>
          </a:p>
        </p:txBody>
      </p:sp>
      <p:sp>
        <p:nvSpPr>
          <p:cNvPr id="253954" name="Text Box 6">
            <a:extLst>
              <a:ext uri="{FF2B5EF4-FFF2-40B4-BE49-F238E27FC236}">
                <a16:creationId xmlns:a16="http://schemas.microsoft.com/office/drawing/2014/main" id="{99DD3B4D-29BF-5E67-5A09-D829EF8C152E}"/>
              </a:ext>
            </a:extLst>
          </p:cNvPr>
          <p:cNvSpPr txBox="1">
            <a:spLocks noChangeArrowheads="1"/>
          </p:cNvSpPr>
          <p:nvPr/>
        </p:nvSpPr>
        <p:spPr bwMode="auto">
          <a:xfrm>
            <a:off x="2743200" y="1752600"/>
            <a:ext cx="60960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These two fields of alternative medicine arose from the belief that many health problems can be treated by manipulating the bones, especially the vertebrae of the spine.  Although chiropractic and osteopathy evolved from a similar philosophy, the two have diverged to the point where most osteopaths (D.O.s) now practice conventional medicine and may or may not include osteopathic manipulative techniques.</a:t>
            </a:r>
          </a:p>
        </p:txBody>
      </p:sp>
      <p:pic>
        <p:nvPicPr>
          <p:cNvPr id="253955" name="Picture 10">
            <a:extLst>
              <a:ext uri="{FF2B5EF4-FFF2-40B4-BE49-F238E27FC236}">
                <a16:creationId xmlns:a16="http://schemas.microsoft.com/office/drawing/2014/main" id="{5034CB56-447E-FD6D-7FB0-FF2B3D0D10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5240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6" name="Text Box 4">
            <a:extLst>
              <a:ext uri="{FF2B5EF4-FFF2-40B4-BE49-F238E27FC236}">
                <a16:creationId xmlns:a16="http://schemas.microsoft.com/office/drawing/2014/main" id="{B328E8FE-0E55-DE11-05B9-BB14A8D97BC1}"/>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Chiropractic &amp; Osteopathy</a:t>
            </a:r>
          </a:p>
        </p:txBody>
      </p:sp>
      <p:sp>
        <p:nvSpPr>
          <p:cNvPr id="254978" name="Text Box 5">
            <a:extLst>
              <a:ext uri="{FF2B5EF4-FFF2-40B4-BE49-F238E27FC236}">
                <a16:creationId xmlns:a16="http://schemas.microsoft.com/office/drawing/2014/main" id="{70D7E16D-5EA3-F1F1-2C69-DC58825FCD1C}"/>
              </a:ext>
            </a:extLst>
          </p:cNvPr>
          <p:cNvSpPr txBox="1">
            <a:spLocks noChangeArrowheads="1"/>
          </p:cNvSpPr>
          <p:nvPr/>
        </p:nvSpPr>
        <p:spPr bwMode="auto">
          <a:xfrm>
            <a:off x="2743200" y="1295400"/>
            <a:ext cx="6096000"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 typeface="Wingdings" pitchFamily="2" charset="2"/>
              <a:buNone/>
            </a:pPr>
            <a:r>
              <a:rPr lang="en-US" altLang="en-US" sz="1600">
                <a:solidFill>
                  <a:schemeClr val="tx2"/>
                </a:solidFill>
              </a:rPr>
              <a:t>Chiropractic </a:t>
            </a:r>
            <a:r>
              <a:rPr lang="en-US" altLang="en-US" sz="1600"/>
              <a:t>is probably the most commonly used alternative treatment in the United States.  It is the third largest health care profession after medicine and dentistry.  Simply put, the spine is the key to chiropractic.  Chiropractors (D.C.s) believe that misaligned vertebrae (</a:t>
            </a:r>
            <a:r>
              <a:rPr lang="en-US" altLang="en-US" sz="1600">
                <a:solidFill>
                  <a:schemeClr val="tx2"/>
                </a:solidFill>
              </a:rPr>
              <a:t>subluxations</a:t>
            </a:r>
            <a:r>
              <a:rPr lang="en-US" altLang="en-US" sz="1600"/>
              <a:t>) interfere with nervous transmission out of the spinal cord, allowing disease and bodily malfunction to occur.  Accordingly, the chiropractor will attempt to correct this problem by manually “adjusting” the spine to realign the joints.  Many practitioners will treat virtually any disorder with spinal manipulation, regardless of where it occurs in the body or what its underlying cause (e.g., heart disease, allergy, etc.).  The best evidence to date does not support the use of spinal manipulation therapy for serious problems, though it does appear to be effective for acute low-back pain.</a:t>
            </a:r>
            <a:endParaRPr lang="en-US" altLang="en-US" sz="1600">
              <a:latin typeface="Times New Roman" panose="02020603050405020304" pitchFamily="18" charset="0"/>
            </a:endParaRPr>
          </a:p>
        </p:txBody>
      </p:sp>
      <p:sp>
        <p:nvSpPr>
          <p:cNvPr id="479238" name="Text Box 6">
            <a:extLst>
              <a:ext uri="{FF2B5EF4-FFF2-40B4-BE49-F238E27FC236}">
                <a16:creationId xmlns:a16="http://schemas.microsoft.com/office/drawing/2014/main" id="{19716616-02C3-7E5F-0A63-4EF3060596DB}"/>
              </a:ext>
            </a:extLst>
          </p:cNvPr>
          <p:cNvSpPr txBox="1">
            <a:spLocks noChangeArrowheads="1"/>
          </p:cNvSpPr>
          <p:nvPr/>
        </p:nvSpPr>
        <p:spPr bwMode="auto">
          <a:xfrm>
            <a:off x="3962400" y="381000"/>
            <a:ext cx="36576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Chiropractic</a:t>
            </a:r>
          </a:p>
        </p:txBody>
      </p:sp>
      <p:pic>
        <p:nvPicPr>
          <p:cNvPr id="254980" name="Picture 8">
            <a:extLst>
              <a:ext uri="{FF2B5EF4-FFF2-40B4-BE49-F238E27FC236}">
                <a16:creationId xmlns:a16="http://schemas.microsoft.com/office/drawing/2014/main" id="{8DEAC161-3F08-1E1A-36F7-68BCE1DBF0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52400"/>
            <a:ext cx="11207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81" name="Picture 9">
            <a:extLst>
              <a:ext uri="{FF2B5EF4-FFF2-40B4-BE49-F238E27FC236}">
                <a16:creationId xmlns:a16="http://schemas.microsoft.com/office/drawing/2014/main" id="{7E52A2F3-496B-7C11-B78D-0805EEA931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953000"/>
            <a:ext cx="1828800"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82" name="Picture 10">
            <a:extLst>
              <a:ext uri="{FF2B5EF4-FFF2-40B4-BE49-F238E27FC236}">
                <a16:creationId xmlns:a16="http://schemas.microsoft.com/office/drawing/2014/main" id="{F0344757-6423-E7FB-65DC-A022B3097A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5029200"/>
            <a:ext cx="14287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83" name="Picture 11">
            <a:extLst>
              <a:ext uri="{FF2B5EF4-FFF2-40B4-BE49-F238E27FC236}">
                <a16:creationId xmlns:a16="http://schemas.microsoft.com/office/drawing/2014/main" id="{4D195D49-E279-B309-2906-BB17395176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5029200"/>
            <a:ext cx="14192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Text Box 2">
            <a:extLst>
              <a:ext uri="{FF2B5EF4-FFF2-40B4-BE49-F238E27FC236}">
                <a16:creationId xmlns:a16="http://schemas.microsoft.com/office/drawing/2014/main" id="{F4D51B25-A1E4-6964-D727-A72B7B01D2A6}"/>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Chiropractic &amp; Osteopathy</a:t>
            </a:r>
          </a:p>
        </p:txBody>
      </p:sp>
      <p:sp>
        <p:nvSpPr>
          <p:cNvPr id="256002" name="Text Box 3">
            <a:extLst>
              <a:ext uri="{FF2B5EF4-FFF2-40B4-BE49-F238E27FC236}">
                <a16:creationId xmlns:a16="http://schemas.microsoft.com/office/drawing/2014/main" id="{E1015FFA-FBFF-77B6-A458-F2FF85D089BA}"/>
              </a:ext>
            </a:extLst>
          </p:cNvPr>
          <p:cNvSpPr txBox="1">
            <a:spLocks noChangeArrowheads="1"/>
          </p:cNvSpPr>
          <p:nvPr/>
        </p:nvSpPr>
        <p:spPr bwMode="auto">
          <a:xfrm>
            <a:off x="2743200" y="1295400"/>
            <a:ext cx="6096000"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600">
                <a:solidFill>
                  <a:schemeClr val="tx2"/>
                </a:solidFill>
              </a:rPr>
              <a:t>Osteopathy</a:t>
            </a:r>
            <a:r>
              <a:rPr lang="en-US" altLang="en-US" sz="1600"/>
              <a:t> today has more in common with traditional allopathic medicine than with chiropractic.  Nevertheless, the original principles on which it is based bear some similarity to those of chiropractic.  As originally espoused, osteopathy was distinguished from conventional medicine by the belief that misalignment of the bones could affect other organ systems and produce disease as a consequence.  The </a:t>
            </a:r>
            <a:r>
              <a:rPr lang="en-US" altLang="en-US" sz="1600">
                <a:solidFill>
                  <a:schemeClr val="tx2"/>
                </a:solidFill>
              </a:rPr>
              <a:t>osteopathic manipulative techniques</a:t>
            </a:r>
            <a:r>
              <a:rPr lang="en-US" altLang="en-US" sz="1600"/>
              <a:t> still used by many osteopaths are thought to improve posture, optimize the interaction between muscles and bones, and boost the body’s natural ability to heal itself.  These techniques are often used to treat musculoskeletal problems, such as headaches, arthritis, back and neck pain, and various injuries.  Whereas chiropractors usually focus exclusively on the spine, osteopaths manipulate the limbs as well. </a:t>
            </a:r>
          </a:p>
        </p:txBody>
      </p:sp>
      <p:sp>
        <p:nvSpPr>
          <p:cNvPr id="480260" name="Text Box 4">
            <a:extLst>
              <a:ext uri="{FF2B5EF4-FFF2-40B4-BE49-F238E27FC236}">
                <a16:creationId xmlns:a16="http://schemas.microsoft.com/office/drawing/2014/main" id="{8A41F239-8A47-1F81-C3AF-AE6A0FEDED5A}"/>
              </a:ext>
            </a:extLst>
          </p:cNvPr>
          <p:cNvSpPr txBox="1">
            <a:spLocks noChangeArrowheads="1"/>
          </p:cNvSpPr>
          <p:nvPr/>
        </p:nvSpPr>
        <p:spPr bwMode="auto">
          <a:xfrm>
            <a:off x="4038600" y="381000"/>
            <a:ext cx="36576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Osteopathy</a:t>
            </a:r>
          </a:p>
        </p:txBody>
      </p:sp>
      <p:pic>
        <p:nvPicPr>
          <p:cNvPr id="256004" name="Picture 6">
            <a:extLst>
              <a:ext uri="{FF2B5EF4-FFF2-40B4-BE49-F238E27FC236}">
                <a16:creationId xmlns:a16="http://schemas.microsoft.com/office/drawing/2014/main" id="{18C83C35-B5D7-7782-8A75-F4B539AD8C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52400"/>
            <a:ext cx="1371600"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05" name="Picture 8">
            <a:extLst>
              <a:ext uri="{FF2B5EF4-FFF2-40B4-BE49-F238E27FC236}">
                <a16:creationId xmlns:a16="http://schemas.microsoft.com/office/drawing/2014/main" id="{DF1EF018-EF41-6FDA-ADCB-218F043A19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4876800"/>
            <a:ext cx="1752600" cy="128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06" name="Picture 9">
            <a:extLst>
              <a:ext uri="{FF2B5EF4-FFF2-40B4-BE49-F238E27FC236}">
                <a16:creationId xmlns:a16="http://schemas.microsoft.com/office/drawing/2014/main" id="{8621A8A6-5ED9-595D-F53D-88E6217F64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4876800"/>
            <a:ext cx="186213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Text Box 2">
            <a:extLst>
              <a:ext uri="{FF2B5EF4-FFF2-40B4-BE49-F238E27FC236}">
                <a16:creationId xmlns:a16="http://schemas.microsoft.com/office/drawing/2014/main" id="{050C0A1F-59B6-70FC-2FD3-3572776A8452}"/>
              </a:ext>
            </a:extLst>
          </p:cNvPr>
          <p:cNvSpPr txBox="1">
            <a:spLocks noChangeArrowheads="1"/>
          </p:cNvSpPr>
          <p:nvPr/>
        </p:nvSpPr>
        <p:spPr bwMode="auto">
          <a:xfrm>
            <a:off x="6578600" y="0"/>
            <a:ext cx="25654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Chiropractic &amp; Osteopathy</a:t>
            </a:r>
          </a:p>
        </p:txBody>
      </p:sp>
      <p:sp>
        <p:nvSpPr>
          <p:cNvPr id="257026" name="Text Box 3">
            <a:extLst>
              <a:ext uri="{FF2B5EF4-FFF2-40B4-BE49-F238E27FC236}">
                <a16:creationId xmlns:a16="http://schemas.microsoft.com/office/drawing/2014/main" id="{15955A38-EC2A-D6F9-1D33-FDB2826CE723}"/>
              </a:ext>
            </a:extLst>
          </p:cNvPr>
          <p:cNvSpPr txBox="1">
            <a:spLocks noChangeArrowheads="1"/>
          </p:cNvSpPr>
          <p:nvPr/>
        </p:nvSpPr>
        <p:spPr bwMode="auto">
          <a:xfrm>
            <a:off x="2743200" y="1600200"/>
            <a:ext cx="60198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Although serious adverse reactions to spinal manipulation are infrequent, the technique does pose certain risks.  About a quarter of the patients undergoing SMT will experience pain for a few days after the treatment.  More serious - and rare - side effects include: spinal fractures and dislocations, injury to a herniated disk, and cerebrovascular accident (stroke).  </a:t>
            </a:r>
          </a:p>
        </p:txBody>
      </p:sp>
      <p:sp>
        <p:nvSpPr>
          <p:cNvPr id="481284" name="Text Box 4">
            <a:extLst>
              <a:ext uri="{FF2B5EF4-FFF2-40B4-BE49-F238E27FC236}">
                <a16:creationId xmlns:a16="http://schemas.microsoft.com/office/drawing/2014/main" id="{677ABDD0-51F7-BC28-35D4-E635D47C3453}"/>
              </a:ext>
            </a:extLst>
          </p:cNvPr>
          <p:cNvSpPr txBox="1">
            <a:spLocks noChangeArrowheads="1"/>
          </p:cNvSpPr>
          <p:nvPr/>
        </p:nvSpPr>
        <p:spPr bwMode="auto">
          <a:xfrm>
            <a:off x="2743200" y="381000"/>
            <a:ext cx="6096000" cy="10064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Is Spinal Manipulation Therapy Safe?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0" name="Rectangle 2">
            <a:extLst>
              <a:ext uri="{FF2B5EF4-FFF2-40B4-BE49-F238E27FC236}">
                <a16:creationId xmlns:a16="http://schemas.microsoft.com/office/drawing/2014/main" id="{4DA09D54-7616-B41B-A5CC-D1F50CE6A796}"/>
              </a:ext>
            </a:extLst>
          </p:cNvPr>
          <p:cNvSpPr>
            <a:spLocks noGrp="1" noChangeArrowheads="1"/>
          </p:cNvSpPr>
          <p:nvPr>
            <p:ph type="title"/>
          </p:nvPr>
        </p:nvSpPr>
        <p:spPr bwMode="auto">
          <a:xfrm>
            <a:off x="2743200" y="228600"/>
            <a:ext cx="6248400" cy="639763"/>
          </a:xfrm>
        </p:spPr>
        <p:txBody>
          <a:bodyPr vert="horz" wrap="square" lIns="91440" tIns="45720" rIns="91440" bIns="45720" numCol="1" anchor="t" anchorCtr="0" compatLnSpc="1">
            <a:prstTxWarp prst="textNoShape">
              <a:avLst/>
            </a:prstTxWarp>
          </a:bodyPr>
          <a:lstStyle/>
          <a:p>
            <a:pPr algn="ctr" eaLnBrk="1" hangingPunct="1">
              <a:defRPr/>
            </a:pPr>
            <a:r>
              <a:rPr lang="en-US" altLang="en-US" sz="3600" b="1">
                <a:solidFill>
                  <a:schemeClr val="accent2"/>
                </a:solidFill>
                <a:effectLst>
                  <a:outerShdw blurRad="38100" dist="38100" dir="2700000" algn="tl">
                    <a:srgbClr val="C0C0C0"/>
                  </a:outerShdw>
                </a:effectLst>
              </a:rPr>
              <a:t>Scientific Disclaimer</a:t>
            </a:r>
          </a:p>
        </p:txBody>
      </p:sp>
      <p:sp>
        <p:nvSpPr>
          <p:cNvPr id="175106" name="Text Box 4">
            <a:extLst>
              <a:ext uri="{FF2B5EF4-FFF2-40B4-BE49-F238E27FC236}">
                <a16:creationId xmlns:a16="http://schemas.microsoft.com/office/drawing/2014/main" id="{319FF887-2398-BF3B-0B51-E67167F04832}"/>
              </a:ext>
            </a:extLst>
          </p:cNvPr>
          <p:cNvSpPr txBox="1">
            <a:spLocks noChangeArrowheads="1"/>
          </p:cNvSpPr>
          <p:nvPr/>
        </p:nvSpPr>
        <p:spPr bwMode="auto">
          <a:xfrm>
            <a:off x="2743200" y="990600"/>
            <a:ext cx="6400800" cy="558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1900"/>
              <a:t>This course is designed to introduce IUSM students and residents to the relevant terms and concepts of CAM, with a particular emphasis on herbal medicine.  Our intent is not to advocate or discourage the use of unconventional therapies.  In fact, we strive to present the material in a largely uncritical manner.  Those who expect an in-depth consideration of the scientific evidence for and against CAM will be disappointed.  However, our “neutral” approach should not be construed as a veiled endorsement of CAM and the often preposterous claims made by proponents.  Far from it.  Despite decades of study, rigorous scientific evidence in support of CAM is virtually nil.  Unfortunately, this has had little impact on its continuing popularity.  Physicians will continue to encounter patients who use CAM therapies, so they should at least understand some basic CAM beliefs, regardless of whether these beliefs are valid or not.  We leave it to others to confirm or refute the validity of CAM claims.</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12" name="Rectangle 8">
            <a:extLst>
              <a:ext uri="{FF2B5EF4-FFF2-40B4-BE49-F238E27FC236}">
                <a16:creationId xmlns:a16="http://schemas.microsoft.com/office/drawing/2014/main" id="{D17AE39D-0002-2F0C-672E-1EEEA855A33A}"/>
              </a:ext>
            </a:extLst>
          </p:cNvPr>
          <p:cNvSpPr>
            <a:spLocks noChangeArrowheads="1"/>
          </p:cNvSpPr>
          <p:nvPr/>
        </p:nvSpPr>
        <p:spPr bwMode="auto">
          <a:xfrm>
            <a:off x="304800" y="762000"/>
            <a:ext cx="8610600" cy="5638800"/>
          </a:xfrm>
          <a:prstGeom prst="rect">
            <a:avLst/>
          </a:prstGeom>
          <a:noFill/>
          <a:ln>
            <a:noFill/>
          </a:ln>
          <a:effectLst/>
        </p:spPr>
        <p:txBody>
          <a:bodyPr/>
          <a:lstStyle>
            <a:lvl1pPr marL="342900" indent="-342900" algn="l">
              <a:spcBef>
                <a:spcPct val="20000"/>
              </a:spcBef>
              <a:buChar char="•"/>
              <a:defRPr sz="3200">
                <a:solidFill>
                  <a:schemeClr val="tx1"/>
                </a:solidFill>
                <a:latin typeface="Arial" panose="020B0604020202020204" pitchFamily="34" charset="0"/>
              </a:defRPr>
            </a:lvl1pPr>
            <a:lvl2pPr marL="742950" indent="-285750" algn="l">
              <a:spcBef>
                <a:spcPct val="20000"/>
              </a:spcBef>
              <a:buChar char="–"/>
              <a:defRPr sz="3200">
                <a:solidFill>
                  <a:schemeClr val="tx1"/>
                </a:solidFill>
                <a:latin typeface="Arial" panose="020B0604020202020204" pitchFamily="34" charset="0"/>
              </a:defRPr>
            </a:lvl2pPr>
            <a:lvl3pPr marL="1143000" indent="-228600" algn="l">
              <a:spcBef>
                <a:spcPct val="20000"/>
              </a:spcBef>
              <a:buChar char="•"/>
              <a:defRPr sz="3200">
                <a:solidFill>
                  <a:schemeClr val="tx1"/>
                </a:solidFill>
                <a:latin typeface="Arial" panose="020B0604020202020204" pitchFamily="34" charset="0"/>
              </a:defRPr>
            </a:lvl3pPr>
            <a:lvl4pPr marL="1600200" indent="-228600" algn="l">
              <a:spcBef>
                <a:spcPct val="20000"/>
              </a:spcBef>
              <a:buChar char="–"/>
              <a:defRPr sz="3200">
                <a:solidFill>
                  <a:schemeClr val="tx1"/>
                </a:solidFill>
                <a:latin typeface="Arial" panose="020B0604020202020204" pitchFamily="34" charset="0"/>
              </a:defRPr>
            </a:lvl4pPr>
            <a:lvl5pPr marL="2057400" indent="-228600" algn="l">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eaLnBrk="1" hangingPunct="1">
              <a:lnSpc>
                <a:spcPct val="90000"/>
              </a:lnSpc>
              <a:buFontTx/>
              <a:buBlip>
                <a:blip r:embed="rId2"/>
              </a:buBlip>
              <a:defRPr/>
            </a:pPr>
            <a:r>
              <a:rPr lang="en-US" altLang="en-US" sz="1800"/>
              <a:t>There are three general categories of manipulative therapies, each involves direct physical contact between the therapist and patient:</a:t>
            </a:r>
          </a:p>
          <a:p>
            <a:pPr eaLnBrk="1" hangingPunct="1">
              <a:lnSpc>
                <a:spcPct val="10000"/>
              </a:lnSpc>
              <a:buFontTx/>
              <a:buNone/>
              <a:defRPr/>
            </a:pPr>
            <a:r>
              <a:rPr lang="en-US" altLang="en-US" sz="1800"/>
              <a:t>	</a:t>
            </a:r>
          </a:p>
          <a:p>
            <a:pPr lvl="2" eaLnBrk="1" hangingPunct="1">
              <a:lnSpc>
                <a:spcPct val="150000"/>
              </a:lnSpc>
              <a:spcBef>
                <a:spcPct val="5000"/>
              </a:spcBef>
              <a:buFontTx/>
              <a:buNone/>
              <a:defRPr/>
            </a:pPr>
            <a:r>
              <a:rPr lang="en-US" altLang="en-US" sz="1800"/>
              <a:t>		</a:t>
            </a:r>
            <a:r>
              <a:rPr lang="en-US" altLang="en-US" sz="1800" b="1">
                <a:solidFill>
                  <a:schemeClr val="accent2"/>
                </a:solidFill>
                <a:effectLst>
                  <a:outerShdw blurRad="38100" dist="38100" dir="2700000" algn="tl">
                    <a:srgbClr val="C0C0C0"/>
                  </a:outerShdw>
                </a:effectLst>
              </a:rPr>
              <a:t>Acupuncture</a:t>
            </a:r>
          </a:p>
          <a:p>
            <a:pPr lvl="2" eaLnBrk="1" hangingPunct="1">
              <a:lnSpc>
                <a:spcPct val="150000"/>
              </a:lnSpc>
              <a:spcBef>
                <a:spcPct val="5000"/>
              </a:spcBef>
              <a:buFontTx/>
              <a:buNone/>
              <a:defRPr/>
            </a:pPr>
            <a:r>
              <a:rPr lang="en-US" altLang="en-US" sz="1800"/>
              <a:t>		</a:t>
            </a:r>
            <a:r>
              <a:rPr lang="en-US" altLang="en-US" sz="1800" b="1">
                <a:solidFill>
                  <a:schemeClr val="accent2"/>
                </a:solidFill>
                <a:effectLst>
                  <a:outerShdw blurRad="38100" dist="38100" dir="2700000" algn="tl">
                    <a:srgbClr val="C0C0C0"/>
                  </a:outerShdw>
                </a:effectLst>
              </a:rPr>
              <a:t>Massage and Bodywork</a:t>
            </a:r>
          </a:p>
          <a:p>
            <a:pPr lvl="2" eaLnBrk="1" hangingPunct="1">
              <a:lnSpc>
                <a:spcPct val="150000"/>
              </a:lnSpc>
              <a:spcBef>
                <a:spcPct val="5000"/>
              </a:spcBef>
              <a:buFontTx/>
              <a:buNone/>
              <a:defRPr/>
            </a:pPr>
            <a:r>
              <a:rPr lang="en-US" altLang="en-US" sz="1800"/>
              <a:t>		</a:t>
            </a:r>
            <a:r>
              <a:rPr lang="en-US" altLang="en-US" sz="1800" b="1">
                <a:solidFill>
                  <a:schemeClr val="accent2"/>
                </a:solidFill>
                <a:effectLst>
                  <a:outerShdw blurRad="38100" dist="38100" dir="2700000" algn="tl">
                    <a:srgbClr val="C0C0C0"/>
                  </a:outerShdw>
                </a:effectLst>
              </a:rPr>
              <a:t>Chiropractic and Osteopathy</a:t>
            </a:r>
          </a:p>
          <a:p>
            <a:pPr eaLnBrk="1" hangingPunct="1">
              <a:lnSpc>
                <a:spcPct val="10000"/>
              </a:lnSpc>
              <a:buFontTx/>
              <a:buNone/>
              <a:defRPr/>
            </a:pPr>
            <a:endParaRPr lang="en-US" altLang="en-US" sz="1800"/>
          </a:p>
          <a:p>
            <a:pPr eaLnBrk="1" hangingPunct="1">
              <a:lnSpc>
                <a:spcPct val="90000"/>
              </a:lnSpc>
              <a:buFontTx/>
              <a:buBlip>
                <a:blip r:embed="rId2"/>
              </a:buBlip>
              <a:defRPr/>
            </a:pPr>
            <a:r>
              <a:rPr lang="en-US" altLang="en-US" sz="1800" b="1">
                <a:solidFill>
                  <a:schemeClr val="accent2"/>
                </a:solidFill>
                <a:effectLst>
                  <a:outerShdw blurRad="38100" dist="38100" dir="2700000" algn="tl">
                    <a:srgbClr val="C0C0C0"/>
                  </a:outerShdw>
                </a:effectLst>
              </a:rPr>
              <a:t>Acupuncture</a:t>
            </a:r>
            <a:r>
              <a:rPr lang="en-US" altLang="en-US" sz="1800"/>
              <a:t> is an integral component of traditional Chinese medicine.  Acupuncturists believe that by inserting needles into specific locations on the body, they can rebalance the flow of “vital energy” and restore good health.</a:t>
            </a:r>
          </a:p>
          <a:p>
            <a:pPr eaLnBrk="1" hangingPunct="1">
              <a:lnSpc>
                <a:spcPct val="10000"/>
              </a:lnSpc>
              <a:buFontTx/>
              <a:buNone/>
              <a:defRPr/>
            </a:pPr>
            <a:endParaRPr lang="en-US" altLang="en-US" sz="1800"/>
          </a:p>
          <a:p>
            <a:pPr eaLnBrk="1" hangingPunct="1">
              <a:lnSpc>
                <a:spcPct val="90000"/>
              </a:lnSpc>
              <a:buFontTx/>
              <a:buNone/>
              <a:defRPr/>
            </a:pPr>
            <a:r>
              <a:rPr lang="en-US" altLang="en-US" sz="1800"/>
              <a:t>		</a:t>
            </a:r>
            <a:r>
              <a:rPr lang="en-US" altLang="en-US" sz="1800" b="1">
                <a:solidFill>
                  <a:schemeClr val="accent2"/>
                </a:solidFill>
                <a:effectLst>
                  <a:outerShdw blurRad="38100" dist="38100" dir="2700000" algn="tl">
                    <a:srgbClr val="C0C0C0"/>
                  </a:outerShdw>
                </a:effectLst>
              </a:rPr>
              <a:t>Acupressure</a:t>
            </a:r>
            <a:r>
              <a:rPr lang="en-US" altLang="en-US" sz="1800"/>
              <a:t>, </a:t>
            </a:r>
            <a:r>
              <a:rPr lang="en-US" altLang="en-US" sz="1800" b="1">
                <a:solidFill>
                  <a:schemeClr val="accent2"/>
                </a:solidFill>
                <a:effectLst>
                  <a:outerShdw blurRad="38100" dist="38100" dir="2700000" algn="tl">
                    <a:srgbClr val="C0C0C0"/>
                  </a:outerShdw>
                </a:effectLst>
              </a:rPr>
              <a:t>moxibustion</a:t>
            </a:r>
            <a:r>
              <a:rPr lang="en-US" altLang="en-US" sz="1800"/>
              <a:t>, and </a:t>
            </a:r>
            <a:r>
              <a:rPr lang="en-US" altLang="en-US" sz="1800" b="1">
                <a:solidFill>
                  <a:schemeClr val="accent2"/>
                </a:solidFill>
                <a:effectLst>
                  <a:outerShdw blurRad="38100" dist="38100" dir="2700000" algn="tl">
                    <a:srgbClr val="C0C0C0"/>
                  </a:outerShdw>
                </a:effectLst>
              </a:rPr>
              <a:t>cupping</a:t>
            </a:r>
            <a:r>
              <a:rPr lang="en-US" altLang="en-US" sz="1800"/>
              <a:t> are alternatives that substitute 	finger pressure, heat, and suction in place of needles.     </a:t>
            </a:r>
          </a:p>
          <a:p>
            <a:pPr eaLnBrk="1" hangingPunct="1">
              <a:lnSpc>
                <a:spcPct val="10000"/>
              </a:lnSpc>
              <a:buFontTx/>
              <a:buNone/>
              <a:defRPr/>
            </a:pPr>
            <a:endParaRPr lang="en-US" altLang="en-US" sz="1800"/>
          </a:p>
          <a:p>
            <a:pPr eaLnBrk="1" hangingPunct="1">
              <a:lnSpc>
                <a:spcPct val="90000"/>
              </a:lnSpc>
              <a:buFontTx/>
              <a:buBlip>
                <a:blip r:embed="rId2"/>
              </a:buBlip>
              <a:defRPr/>
            </a:pPr>
            <a:r>
              <a:rPr lang="en-US" altLang="en-US" sz="1800" b="1">
                <a:solidFill>
                  <a:schemeClr val="accent2"/>
                </a:solidFill>
                <a:effectLst>
                  <a:outerShdw blurRad="38100" dist="38100" dir="2700000" algn="tl">
                    <a:srgbClr val="C0C0C0"/>
                  </a:outerShdw>
                </a:effectLst>
              </a:rPr>
              <a:t>Massage and bodywork</a:t>
            </a:r>
            <a:r>
              <a:rPr lang="en-US" altLang="en-US" sz="1800"/>
              <a:t> are useful techniques to relax muscles, reduce stress, and improve circulation.</a:t>
            </a:r>
          </a:p>
          <a:p>
            <a:pPr eaLnBrk="1" hangingPunct="1">
              <a:lnSpc>
                <a:spcPct val="10000"/>
              </a:lnSpc>
              <a:buFontTx/>
              <a:buNone/>
              <a:defRPr/>
            </a:pPr>
            <a:r>
              <a:rPr lang="en-US" altLang="en-US" sz="1800"/>
              <a:t>	</a:t>
            </a:r>
          </a:p>
          <a:p>
            <a:pPr eaLnBrk="1" hangingPunct="1">
              <a:lnSpc>
                <a:spcPct val="90000"/>
              </a:lnSpc>
              <a:buFontTx/>
              <a:buNone/>
              <a:defRPr/>
            </a:pPr>
            <a:r>
              <a:rPr lang="en-US" altLang="en-US" sz="1800"/>
              <a:t>		Variations of </a:t>
            </a:r>
            <a:r>
              <a:rPr lang="en-US" altLang="en-US" sz="1800" b="1">
                <a:solidFill>
                  <a:schemeClr val="accent2"/>
                </a:solidFill>
                <a:effectLst>
                  <a:outerShdw blurRad="38100" dist="38100" dir="2700000" algn="tl">
                    <a:srgbClr val="C0C0C0"/>
                  </a:outerShdw>
                </a:effectLst>
              </a:rPr>
              <a:t>Swedish massage</a:t>
            </a:r>
            <a:r>
              <a:rPr lang="en-US" altLang="en-US" sz="1800"/>
              <a:t> are the most common types of massage 	practiced in the United States.  They are based on Western principles of 	anatomy and physiology.</a:t>
            </a:r>
          </a:p>
          <a:p>
            <a:pPr eaLnBrk="1" hangingPunct="1">
              <a:lnSpc>
                <a:spcPct val="10000"/>
              </a:lnSpc>
              <a:buFontTx/>
              <a:buNone/>
              <a:defRPr/>
            </a:pPr>
            <a:r>
              <a:rPr lang="en-US" altLang="en-US" sz="1800"/>
              <a:t>		</a:t>
            </a:r>
          </a:p>
          <a:p>
            <a:pPr eaLnBrk="1" hangingPunct="1">
              <a:lnSpc>
                <a:spcPct val="90000"/>
              </a:lnSpc>
              <a:buFontTx/>
              <a:buNone/>
              <a:defRPr/>
            </a:pPr>
            <a:r>
              <a:rPr lang="en-US" altLang="en-US" sz="1800" b="1">
                <a:solidFill>
                  <a:schemeClr val="accent2"/>
                </a:solidFill>
                <a:effectLst>
                  <a:outerShdw blurRad="38100" dist="38100" dir="2700000" algn="tl">
                    <a:srgbClr val="C0C0C0"/>
                  </a:outerShdw>
                </a:effectLst>
              </a:rPr>
              <a:t>		Qi Gong and Tai Chi</a:t>
            </a:r>
            <a:r>
              <a:rPr lang="en-US" altLang="en-US" sz="1800"/>
              <a:t> are gentle exercises based on Eastern principles of 	qi balance.  </a:t>
            </a:r>
          </a:p>
        </p:txBody>
      </p:sp>
      <p:sp>
        <p:nvSpPr>
          <p:cNvPr id="482314" name="Rectangle 10">
            <a:extLst>
              <a:ext uri="{FF2B5EF4-FFF2-40B4-BE49-F238E27FC236}">
                <a16:creationId xmlns:a16="http://schemas.microsoft.com/office/drawing/2014/main" id="{6168358B-8ADC-9989-8B5D-0662FF43531F}"/>
              </a:ext>
            </a:extLst>
          </p:cNvPr>
          <p:cNvSpPr>
            <a:spLocks noChangeArrowheads="1"/>
          </p:cNvSpPr>
          <p:nvPr/>
        </p:nvSpPr>
        <p:spPr bwMode="auto">
          <a:xfrm>
            <a:off x="381000" y="76200"/>
            <a:ext cx="8458200" cy="785813"/>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Summary</a:t>
            </a:r>
          </a:p>
        </p:txBody>
      </p:sp>
      <p:pic>
        <p:nvPicPr>
          <p:cNvPr id="258051" name="Picture 11">
            <a:hlinkClick r:id="rId3" action="ppaction://hlinksldjump"/>
            <a:extLst>
              <a:ext uri="{FF2B5EF4-FFF2-40B4-BE49-F238E27FC236}">
                <a16:creationId xmlns:a16="http://schemas.microsoft.com/office/drawing/2014/main" id="{27782AFD-98B4-CF4C-8706-AC29B3BA57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600200"/>
            <a:ext cx="381000"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8052" name="Picture 12">
            <a:hlinkClick r:id="rId5" action="ppaction://hlinksldjump"/>
            <a:extLst>
              <a:ext uri="{FF2B5EF4-FFF2-40B4-BE49-F238E27FC236}">
                <a16:creationId xmlns:a16="http://schemas.microsoft.com/office/drawing/2014/main" id="{0FE9E42D-CD4A-3E91-2FC5-0FA55482A44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2057400"/>
            <a:ext cx="368300"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8053" name="Picture 13">
            <a:hlinkClick r:id="rId7" action="ppaction://hlinksldjump"/>
            <a:extLst>
              <a:ext uri="{FF2B5EF4-FFF2-40B4-BE49-F238E27FC236}">
                <a16:creationId xmlns:a16="http://schemas.microsoft.com/office/drawing/2014/main" id="{FF31DECC-DF7E-0454-373D-7B58CE92AA1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2514600"/>
            <a:ext cx="3810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8054" name="Group 25">
            <a:extLst>
              <a:ext uri="{FF2B5EF4-FFF2-40B4-BE49-F238E27FC236}">
                <a16:creationId xmlns:a16="http://schemas.microsoft.com/office/drawing/2014/main" id="{D8592088-5D9E-5E75-CFB3-62EBA4520FA6}"/>
              </a:ext>
            </a:extLst>
          </p:cNvPr>
          <p:cNvGrpSpPr>
            <a:grpSpLocks/>
          </p:cNvGrpSpPr>
          <p:nvPr/>
        </p:nvGrpSpPr>
        <p:grpSpPr bwMode="auto">
          <a:xfrm>
            <a:off x="381000" y="6400800"/>
            <a:ext cx="1066800" cy="304800"/>
            <a:chOff x="240" y="4032"/>
            <a:chExt cx="672" cy="192"/>
          </a:xfrm>
        </p:grpSpPr>
        <p:sp>
          <p:nvSpPr>
            <p:cNvPr id="482330" name="AutoShape 26">
              <a:hlinkClick r:id="rId9" action="ppaction://hlinksldjump" highlightClick="1"/>
              <a:extLst>
                <a:ext uri="{FF2B5EF4-FFF2-40B4-BE49-F238E27FC236}">
                  <a16:creationId xmlns:a16="http://schemas.microsoft.com/office/drawing/2014/main" id="{F3589690-80B8-F352-CFAC-BE1B8ACDB597}"/>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58069" name="WordArt 27">
              <a:hlinkClick r:id="rId9" action="ppaction://hlinksldjump"/>
              <a:extLst>
                <a:ext uri="{FF2B5EF4-FFF2-40B4-BE49-F238E27FC236}">
                  <a16:creationId xmlns:a16="http://schemas.microsoft.com/office/drawing/2014/main" id="{B62D9DD4-D391-B24C-B60E-4579321865EB}"/>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58055" name="Group 28">
            <a:extLst>
              <a:ext uri="{FF2B5EF4-FFF2-40B4-BE49-F238E27FC236}">
                <a16:creationId xmlns:a16="http://schemas.microsoft.com/office/drawing/2014/main" id="{552714F2-05B3-0DF8-8259-591C41870690}"/>
              </a:ext>
            </a:extLst>
          </p:cNvPr>
          <p:cNvGrpSpPr>
            <a:grpSpLocks/>
          </p:cNvGrpSpPr>
          <p:nvPr/>
        </p:nvGrpSpPr>
        <p:grpSpPr bwMode="auto">
          <a:xfrm>
            <a:off x="4191000" y="6477000"/>
            <a:ext cx="1524000" cy="228600"/>
            <a:chOff x="2400" y="4080"/>
            <a:chExt cx="960" cy="144"/>
          </a:xfrm>
        </p:grpSpPr>
        <p:grpSp>
          <p:nvGrpSpPr>
            <p:cNvPr id="258059" name="Group 29">
              <a:extLst>
                <a:ext uri="{FF2B5EF4-FFF2-40B4-BE49-F238E27FC236}">
                  <a16:creationId xmlns:a16="http://schemas.microsoft.com/office/drawing/2014/main" id="{73726C13-F72A-37F3-C161-9789DD31A905}"/>
                </a:ext>
              </a:extLst>
            </p:cNvPr>
            <p:cNvGrpSpPr>
              <a:grpSpLocks/>
            </p:cNvGrpSpPr>
            <p:nvPr/>
          </p:nvGrpSpPr>
          <p:grpSpPr bwMode="auto">
            <a:xfrm>
              <a:off x="2400" y="4080"/>
              <a:ext cx="240" cy="144"/>
              <a:chOff x="2928" y="2688"/>
              <a:chExt cx="240" cy="144"/>
            </a:xfrm>
          </p:grpSpPr>
          <p:sp>
            <p:nvSpPr>
              <p:cNvPr id="258066" name="AutoShape 30">
                <a:hlinkClick r:id="" action="ppaction://hlinkshowjump?jump=previousslide" highlightClick="1"/>
                <a:extLst>
                  <a:ext uri="{FF2B5EF4-FFF2-40B4-BE49-F238E27FC236}">
                    <a16:creationId xmlns:a16="http://schemas.microsoft.com/office/drawing/2014/main" id="{391029CF-6539-E441-08E8-BF29A0DD87ED}"/>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82335" name="AutoShape 31">
                <a:hlinkClick r:id="" action="ppaction://hlinkshowjump?jump=previousslide"/>
                <a:extLst>
                  <a:ext uri="{FF2B5EF4-FFF2-40B4-BE49-F238E27FC236}">
                    <a16:creationId xmlns:a16="http://schemas.microsoft.com/office/drawing/2014/main" id="{7171A407-ABFF-0B61-D40B-33B22E8417F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58060" name="Group 32">
              <a:extLst>
                <a:ext uri="{FF2B5EF4-FFF2-40B4-BE49-F238E27FC236}">
                  <a16:creationId xmlns:a16="http://schemas.microsoft.com/office/drawing/2014/main" id="{41B01465-A127-A7BE-7A8F-06DA57C77A78}"/>
                </a:ext>
              </a:extLst>
            </p:cNvPr>
            <p:cNvGrpSpPr>
              <a:grpSpLocks/>
            </p:cNvGrpSpPr>
            <p:nvPr/>
          </p:nvGrpSpPr>
          <p:grpSpPr bwMode="auto">
            <a:xfrm>
              <a:off x="3120" y="4080"/>
              <a:ext cx="240" cy="144"/>
              <a:chOff x="3552" y="2688"/>
              <a:chExt cx="240" cy="144"/>
            </a:xfrm>
          </p:grpSpPr>
          <p:sp>
            <p:nvSpPr>
              <p:cNvPr id="258064" name="AutoShape 33">
                <a:hlinkClick r:id="" action="ppaction://hlinkshowjump?jump=nextslide" highlightClick="1"/>
                <a:extLst>
                  <a:ext uri="{FF2B5EF4-FFF2-40B4-BE49-F238E27FC236}">
                    <a16:creationId xmlns:a16="http://schemas.microsoft.com/office/drawing/2014/main" id="{EE29A61E-C440-1BC1-3E82-AFD901A704EF}"/>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82338" name="AutoShape 34">
                <a:hlinkClick r:id="" action="ppaction://hlinkshowjump?jump=nextslide"/>
                <a:extLst>
                  <a:ext uri="{FF2B5EF4-FFF2-40B4-BE49-F238E27FC236}">
                    <a16:creationId xmlns:a16="http://schemas.microsoft.com/office/drawing/2014/main" id="{636C60C3-5C6C-DFE2-AB22-707D7C141661}"/>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58061" name="Group 35">
              <a:extLst>
                <a:ext uri="{FF2B5EF4-FFF2-40B4-BE49-F238E27FC236}">
                  <a16:creationId xmlns:a16="http://schemas.microsoft.com/office/drawing/2014/main" id="{4C38F620-4B2C-C950-4024-6E503F648331}"/>
                </a:ext>
              </a:extLst>
            </p:cNvPr>
            <p:cNvGrpSpPr>
              <a:grpSpLocks/>
            </p:cNvGrpSpPr>
            <p:nvPr/>
          </p:nvGrpSpPr>
          <p:grpSpPr bwMode="auto">
            <a:xfrm>
              <a:off x="2736" y="4080"/>
              <a:ext cx="288" cy="144"/>
              <a:chOff x="2400" y="4032"/>
              <a:chExt cx="240" cy="144"/>
            </a:xfrm>
          </p:grpSpPr>
          <p:sp>
            <p:nvSpPr>
              <p:cNvPr id="482340" name="AutoShape 36">
                <a:hlinkClick r:id="" action="ppaction://hlinkshowjump?jump=lastslideviewed" highlightClick="1"/>
                <a:extLst>
                  <a:ext uri="{FF2B5EF4-FFF2-40B4-BE49-F238E27FC236}">
                    <a16:creationId xmlns:a16="http://schemas.microsoft.com/office/drawing/2014/main" id="{AB3FF9CB-F452-44DF-4CCF-B3048707D7BB}"/>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82341" name="AutoShape 37">
                <a:hlinkClick r:id="" action="ppaction://hlinkshowjump?jump=lastslideviewed"/>
                <a:extLst>
                  <a:ext uri="{FF2B5EF4-FFF2-40B4-BE49-F238E27FC236}">
                    <a16:creationId xmlns:a16="http://schemas.microsoft.com/office/drawing/2014/main" id="{9C791B53-E625-45B7-75D0-543998D6728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58056" name="Group 38">
            <a:extLst>
              <a:ext uri="{FF2B5EF4-FFF2-40B4-BE49-F238E27FC236}">
                <a16:creationId xmlns:a16="http://schemas.microsoft.com/office/drawing/2014/main" id="{E233254E-71F9-4546-CE94-5F5C7DF9DDC4}"/>
              </a:ext>
            </a:extLst>
          </p:cNvPr>
          <p:cNvGrpSpPr>
            <a:grpSpLocks/>
          </p:cNvGrpSpPr>
          <p:nvPr/>
        </p:nvGrpSpPr>
        <p:grpSpPr bwMode="auto">
          <a:xfrm>
            <a:off x="0" y="0"/>
            <a:ext cx="2362200" cy="641350"/>
            <a:chOff x="96" y="76"/>
            <a:chExt cx="1488" cy="404"/>
          </a:xfrm>
        </p:grpSpPr>
        <p:sp>
          <p:nvSpPr>
            <p:cNvPr id="258057" name="Text Box 39">
              <a:extLst>
                <a:ext uri="{FF2B5EF4-FFF2-40B4-BE49-F238E27FC236}">
                  <a16:creationId xmlns:a16="http://schemas.microsoft.com/office/drawing/2014/main" id="{ECE701B6-51B0-2596-2576-6145A20D1881}"/>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Manipulative</a:t>
              </a:r>
            </a:p>
            <a:p>
              <a:pPr>
                <a:spcBef>
                  <a:spcPct val="0"/>
                </a:spcBef>
                <a:buFontTx/>
                <a:buNone/>
              </a:pPr>
              <a:r>
                <a:rPr lang="en-US" altLang="en-US" sz="1400" b="1">
                  <a:solidFill>
                    <a:srgbClr val="9900CC"/>
                  </a:solidFill>
                </a:rPr>
                <a:t>      Therapies</a:t>
              </a:r>
              <a:endParaRPr lang="en-US" altLang="en-US" sz="1400"/>
            </a:p>
          </p:txBody>
        </p:sp>
        <p:sp>
          <p:nvSpPr>
            <p:cNvPr id="482344" name="Text Box 40">
              <a:extLst>
                <a:ext uri="{FF2B5EF4-FFF2-40B4-BE49-F238E27FC236}">
                  <a16:creationId xmlns:a16="http://schemas.microsoft.com/office/drawing/2014/main" id="{7A33EDB1-4468-B026-33BA-7D2EB6E4A849}"/>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4</a:t>
              </a:r>
            </a:p>
          </p:txBody>
        </p:sp>
      </p:gr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4" name="Rectangle 6">
            <a:extLst>
              <a:ext uri="{FF2B5EF4-FFF2-40B4-BE49-F238E27FC236}">
                <a16:creationId xmlns:a16="http://schemas.microsoft.com/office/drawing/2014/main" id="{5FD5DA3B-EE84-ACBE-F0A3-4688732D99A9}"/>
              </a:ext>
            </a:extLst>
          </p:cNvPr>
          <p:cNvSpPr>
            <a:spLocks noChangeArrowheads="1"/>
          </p:cNvSpPr>
          <p:nvPr/>
        </p:nvSpPr>
        <p:spPr bwMode="auto">
          <a:xfrm>
            <a:off x="304800" y="990600"/>
            <a:ext cx="8686800" cy="5029200"/>
          </a:xfrm>
          <a:prstGeom prst="rect">
            <a:avLst/>
          </a:prstGeom>
          <a:noFill/>
          <a:ln>
            <a:noFill/>
          </a:ln>
          <a:effectLst/>
        </p:spPr>
        <p:txBody>
          <a:bodyPr/>
          <a:lstStyle>
            <a:lvl1pPr marL="342900" indent="-342900" algn="l">
              <a:spcBef>
                <a:spcPct val="20000"/>
              </a:spcBef>
              <a:buChar char="•"/>
              <a:defRPr sz="3200">
                <a:solidFill>
                  <a:schemeClr val="tx1"/>
                </a:solidFill>
                <a:latin typeface="Arial" panose="020B0604020202020204" pitchFamily="34" charset="0"/>
              </a:defRPr>
            </a:lvl1pPr>
            <a:lvl2pPr marL="742950" indent="-285750" algn="l">
              <a:spcBef>
                <a:spcPct val="20000"/>
              </a:spcBef>
              <a:buChar char="–"/>
              <a:defRPr sz="3200">
                <a:solidFill>
                  <a:schemeClr val="tx1"/>
                </a:solidFill>
                <a:latin typeface="Arial" panose="020B0604020202020204" pitchFamily="34" charset="0"/>
              </a:defRPr>
            </a:lvl2pPr>
            <a:lvl3pPr marL="1143000" indent="-228600" algn="l">
              <a:spcBef>
                <a:spcPct val="20000"/>
              </a:spcBef>
              <a:buChar char="•"/>
              <a:defRPr sz="3200">
                <a:solidFill>
                  <a:schemeClr val="tx1"/>
                </a:solidFill>
                <a:latin typeface="Arial" panose="020B0604020202020204" pitchFamily="34" charset="0"/>
              </a:defRPr>
            </a:lvl3pPr>
            <a:lvl4pPr marL="1600200" indent="-228600" algn="l">
              <a:spcBef>
                <a:spcPct val="20000"/>
              </a:spcBef>
              <a:buChar char="–"/>
              <a:defRPr sz="3200">
                <a:solidFill>
                  <a:schemeClr val="tx1"/>
                </a:solidFill>
                <a:latin typeface="Arial" panose="020B0604020202020204" pitchFamily="34" charset="0"/>
              </a:defRPr>
            </a:lvl4pPr>
            <a:lvl5pPr marL="2057400" indent="-228600" algn="l">
              <a:spcBef>
                <a:spcPct val="20000"/>
              </a:spcBef>
              <a:buChar char="»"/>
              <a:defRPr sz="3200">
                <a:solidFill>
                  <a:schemeClr val="tx1"/>
                </a:solidFill>
                <a:latin typeface="Arial" panose="020B0604020202020204" pitchFamily="34" charset="0"/>
              </a:defRPr>
            </a:lvl5pPr>
            <a:lvl6pPr marL="2514600" indent="-228600" fontAlgn="base">
              <a:spcBef>
                <a:spcPct val="20000"/>
              </a:spcBef>
              <a:spcAft>
                <a:spcPct val="0"/>
              </a:spcAft>
              <a:buChar char="»"/>
              <a:defRPr sz="3200">
                <a:solidFill>
                  <a:schemeClr val="tx1"/>
                </a:solidFill>
                <a:latin typeface="Arial" panose="020B0604020202020204" pitchFamily="34" charset="0"/>
              </a:defRPr>
            </a:lvl6pPr>
            <a:lvl7pPr marL="2971800" indent="-228600" fontAlgn="base">
              <a:spcBef>
                <a:spcPct val="20000"/>
              </a:spcBef>
              <a:spcAft>
                <a:spcPct val="0"/>
              </a:spcAft>
              <a:buChar char="»"/>
              <a:defRPr sz="3200">
                <a:solidFill>
                  <a:schemeClr val="tx1"/>
                </a:solidFill>
                <a:latin typeface="Arial" panose="020B0604020202020204" pitchFamily="34" charset="0"/>
              </a:defRPr>
            </a:lvl7pPr>
            <a:lvl8pPr marL="3429000" indent="-228600" fontAlgn="base">
              <a:spcBef>
                <a:spcPct val="20000"/>
              </a:spcBef>
              <a:spcAft>
                <a:spcPct val="0"/>
              </a:spcAft>
              <a:buChar char="»"/>
              <a:defRPr sz="3200">
                <a:solidFill>
                  <a:schemeClr val="tx1"/>
                </a:solidFill>
                <a:latin typeface="Arial" panose="020B0604020202020204" pitchFamily="34" charset="0"/>
              </a:defRPr>
            </a:lvl8pPr>
            <a:lvl9pPr marL="3886200" indent="-228600" fontAlgn="base">
              <a:spcBef>
                <a:spcPct val="20000"/>
              </a:spcBef>
              <a:spcAft>
                <a:spcPct val="0"/>
              </a:spcAft>
              <a:buChar char="»"/>
              <a:defRPr sz="3200">
                <a:solidFill>
                  <a:schemeClr val="tx1"/>
                </a:solidFill>
                <a:latin typeface="Arial" panose="020B0604020202020204" pitchFamily="34" charset="0"/>
              </a:defRPr>
            </a:lvl9pPr>
          </a:lstStyle>
          <a:p>
            <a:pPr lvl="1" eaLnBrk="1" hangingPunct="1">
              <a:buFontTx/>
              <a:buNone/>
              <a:defRPr/>
            </a:pPr>
            <a:r>
              <a:rPr lang="en-US" altLang="en-US" sz="1800"/>
              <a:t>		</a:t>
            </a:r>
            <a:r>
              <a:rPr lang="en-US" altLang="en-US" sz="1800" b="1">
                <a:solidFill>
                  <a:schemeClr val="accent2"/>
                </a:solidFill>
                <a:effectLst>
                  <a:outerShdw blurRad="38100" dist="38100" dir="2700000" algn="tl">
                    <a:srgbClr val="C0C0C0"/>
                  </a:outerShdw>
                </a:effectLst>
              </a:rPr>
              <a:t>Alexander technique</a:t>
            </a:r>
            <a:r>
              <a:rPr lang="en-US" altLang="en-US" sz="1800"/>
              <a:t> and </a:t>
            </a:r>
            <a:r>
              <a:rPr lang="en-US" altLang="en-US" sz="1800" b="1">
                <a:solidFill>
                  <a:schemeClr val="accent2"/>
                </a:solidFill>
                <a:effectLst>
                  <a:outerShdw blurRad="38100" dist="38100" dir="2700000" algn="tl">
                    <a:srgbClr val="C0C0C0"/>
                  </a:outerShdw>
                </a:effectLst>
              </a:rPr>
              <a:t>Rolfing</a:t>
            </a:r>
            <a:r>
              <a:rPr lang="en-US" altLang="en-US" sz="1800"/>
              <a:t> are Western-based techniques that 	attempt to integrate structure, function, and movement.  Alexander 	technique involves training in posture and movement, whereas Rolfing 	involves deep tissue massage to loosen the fascia.</a:t>
            </a:r>
          </a:p>
          <a:p>
            <a:pPr lvl="1" eaLnBrk="1" hangingPunct="1">
              <a:lnSpc>
                <a:spcPct val="10000"/>
              </a:lnSpc>
              <a:buFontTx/>
              <a:buNone/>
              <a:defRPr/>
            </a:pPr>
            <a:endParaRPr lang="en-US" altLang="en-US" sz="1800"/>
          </a:p>
          <a:p>
            <a:pPr lvl="1" eaLnBrk="1" hangingPunct="1">
              <a:buFontTx/>
              <a:buNone/>
              <a:defRPr/>
            </a:pPr>
            <a:r>
              <a:rPr lang="en-US" altLang="en-US" sz="1800"/>
              <a:t>		</a:t>
            </a:r>
            <a:r>
              <a:rPr lang="en-US" altLang="en-US" sz="1800" b="1">
                <a:solidFill>
                  <a:schemeClr val="accent2"/>
                </a:solidFill>
                <a:effectLst>
                  <a:outerShdw blurRad="38100" dist="38100" dir="2700000" algn="tl">
                    <a:srgbClr val="C0C0C0"/>
                  </a:outerShdw>
                </a:effectLst>
              </a:rPr>
              <a:t>Reflexology</a:t>
            </a:r>
            <a:r>
              <a:rPr lang="en-US" altLang="en-US" sz="1800"/>
              <a:t> uses the foot and hand as maps of the entire body.	Practitioners believe that by pressing specific points on the sole or palm, 	they can affect the energy balance in other parts of the body. </a:t>
            </a:r>
          </a:p>
          <a:p>
            <a:pPr lvl="1" eaLnBrk="1" hangingPunct="1">
              <a:lnSpc>
                <a:spcPct val="10000"/>
              </a:lnSpc>
              <a:defRPr/>
            </a:pPr>
            <a:endParaRPr lang="en-US" altLang="en-US" sz="1800"/>
          </a:p>
          <a:p>
            <a:pPr eaLnBrk="1" hangingPunct="1">
              <a:buFontTx/>
              <a:buBlip>
                <a:blip r:embed="rId2"/>
              </a:buBlip>
              <a:defRPr/>
            </a:pPr>
            <a:r>
              <a:rPr lang="en-US" altLang="en-US" sz="1800" b="1">
                <a:solidFill>
                  <a:schemeClr val="accent2"/>
                </a:solidFill>
                <a:effectLst>
                  <a:outerShdw blurRad="38100" dist="38100" dir="2700000" algn="tl">
                    <a:srgbClr val="C0C0C0"/>
                  </a:outerShdw>
                </a:effectLst>
              </a:rPr>
              <a:t>Chiropractic</a:t>
            </a:r>
            <a:r>
              <a:rPr lang="en-US" altLang="en-US" sz="1800"/>
              <a:t> and </a:t>
            </a:r>
            <a:r>
              <a:rPr lang="en-US" altLang="en-US" sz="1800" b="1">
                <a:solidFill>
                  <a:schemeClr val="accent2"/>
                </a:solidFill>
                <a:effectLst>
                  <a:outerShdw blurRad="38100" dist="38100" dir="2700000" algn="tl">
                    <a:srgbClr val="C0C0C0"/>
                  </a:outerShdw>
                </a:effectLst>
              </a:rPr>
              <a:t>osteopathy</a:t>
            </a:r>
            <a:r>
              <a:rPr lang="en-US" altLang="en-US" sz="1800"/>
              <a:t> both evolved from a similar notion: That misalignment of joints can affect other body systems and produce disease.  </a:t>
            </a:r>
          </a:p>
          <a:p>
            <a:pPr eaLnBrk="1" hangingPunct="1">
              <a:spcBef>
                <a:spcPct val="40000"/>
              </a:spcBef>
              <a:buFontTx/>
              <a:buNone/>
              <a:defRPr/>
            </a:pPr>
            <a:r>
              <a:rPr lang="en-US" altLang="en-US" sz="1800"/>
              <a:t>		Chiropractors usually restrict their manipulations to the spine in an attempt 	to improve neural outflow from the spinal cord.</a:t>
            </a:r>
          </a:p>
          <a:p>
            <a:pPr eaLnBrk="1" hangingPunct="1">
              <a:lnSpc>
                <a:spcPct val="10000"/>
              </a:lnSpc>
              <a:spcBef>
                <a:spcPct val="40000"/>
              </a:spcBef>
              <a:buFontTx/>
              <a:buNone/>
              <a:defRPr/>
            </a:pPr>
            <a:endParaRPr lang="en-US" altLang="en-US" sz="1800"/>
          </a:p>
          <a:p>
            <a:pPr lvl="1" eaLnBrk="1" hangingPunct="1">
              <a:spcBef>
                <a:spcPct val="40000"/>
              </a:spcBef>
              <a:buFontTx/>
              <a:buNone/>
              <a:defRPr/>
            </a:pPr>
            <a:r>
              <a:rPr lang="en-US" altLang="en-US" sz="1800"/>
              <a:t>		Most osteopaths practice conventional medicine, often without the 	manipulation therapy on which osteopathy was founded.</a:t>
            </a:r>
          </a:p>
          <a:p>
            <a:pPr lvl="1" eaLnBrk="1" hangingPunct="1">
              <a:lnSpc>
                <a:spcPct val="10000"/>
              </a:lnSpc>
              <a:spcBef>
                <a:spcPct val="40000"/>
              </a:spcBef>
              <a:buFontTx/>
              <a:buNone/>
              <a:defRPr/>
            </a:pPr>
            <a:endParaRPr lang="en-US" altLang="en-US" sz="1800"/>
          </a:p>
          <a:p>
            <a:pPr lvl="1" eaLnBrk="1" hangingPunct="1">
              <a:spcBef>
                <a:spcPct val="40000"/>
              </a:spcBef>
              <a:buFontTx/>
              <a:buNone/>
              <a:defRPr/>
            </a:pPr>
            <a:r>
              <a:rPr lang="en-US" altLang="en-US" sz="1800"/>
              <a:t>		Osteopaths who use manipulation therapy involve all parts of the body, not 	just the spine, in an attempt to reduce joint stiffness and improve 	circulation.             </a:t>
            </a:r>
          </a:p>
        </p:txBody>
      </p:sp>
      <p:grpSp>
        <p:nvGrpSpPr>
          <p:cNvPr id="259074" name="Group 18">
            <a:extLst>
              <a:ext uri="{FF2B5EF4-FFF2-40B4-BE49-F238E27FC236}">
                <a16:creationId xmlns:a16="http://schemas.microsoft.com/office/drawing/2014/main" id="{E012C503-B12E-33D1-AD03-D46C6D2FEBED}"/>
              </a:ext>
            </a:extLst>
          </p:cNvPr>
          <p:cNvGrpSpPr>
            <a:grpSpLocks/>
          </p:cNvGrpSpPr>
          <p:nvPr/>
        </p:nvGrpSpPr>
        <p:grpSpPr bwMode="auto">
          <a:xfrm>
            <a:off x="381000" y="6400800"/>
            <a:ext cx="1066800" cy="304800"/>
            <a:chOff x="240" y="4032"/>
            <a:chExt cx="672" cy="192"/>
          </a:xfrm>
        </p:grpSpPr>
        <p:sp>
          <p:nvSpPr>
            <p:cNvPr id="493587" name="AutoShape 19">
              <a:hlinkClick r:id="rId3" action="ppaction://hlinksldjump" highlightClick="1"/>
              <a:extLst>
                <a:ext uri="{FF2B5EF4-FFF2-40B4-BE49-F238E27FC236}">
                  <a16:creationId xmlns:a16="http://schemas.microsoft.com/office/drawing/2014/main" id="{21D8E48C-4502-EDA4-8A5A-F60BE118B844}"/>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59089" name="WordArt 20">
              <a:hlinkClick r:id="rId3" action="ppaction://hlinksldjump"/>
              <a:extLst>
                <a:ext uri="{FF2B5EF4-FFF2-40B4-BE49-F238E27FC236}">
                  <a16:creationId xmlns:a16="http://schemas.microsoft.com/office/drawing/2014/main" id="{9E167707-AD03-D1B5-D3A5-D960125F74E0}"/>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59075" name="Group 31">
            <a:extLst>
              <a:ext uri="{FF2B5EF4-FFF2-40B4-BE49-F238E27FC236}">
                <a16:creationId xmlns:a16="http://schemas.microsoft.com/office/drawing/2014/main" id="{5DA56B89-0F38-11DA-3095-4BC8F5B19F9E}"/>
              </a:ext>
            </a:extLst>
          </p:cNvPr>
          <p:cNvGrpSpPr>
            <a:grpSpLocks/>
          </p:cNvGrpSpPr>
          <p:nvPr/>
        </p:nvGrpSpPr>
        <p:grpSpPr bwMode="auto">
          <a:xfrm>
            <a:off x="4191000" y="6477000"/>
            <a:ext cx="1524000" cy="228600"/>
            <a:chOff x="2400" y="4080"/>
            <a:chExt cx="960" cy="144"/>
          </a:xfrm>
        </p:grpSpPr>
        <p:grpSp>
          <p:nvGrpSpPr>
            <p:cNvPr id="259079" name="Group 32">
              <a:extLst>
                <a:ext uri="{FF2B5EF4-FFF2-40B4-BE49-F238E27FC236}">
                  <a16:creationId xmlns:a16="http://schemas.microsoft.com/office/drawing/2014/main" id="{EC81FFEC-600A-6D73-39F0-2B03D7AA89DE}"/>
                </a:ext>
              </a:extLst>
            </p:cNvPr>
            <p:cNvGrpSpPr>
              <a:grpSpLocks/>
            </p:cNvGrpSpPr>
            <p:nvPr/>
          </p:nvGrpSpPr>
          <p:grpSpPr bwMode="auto">
            <a:xfrm>
              <a:off x="2400" y="4080"/>
              <a:ext cx="240" cy="144"/>
              <a:chOff x="2928" y="2688"/>
              <a:chExt cx="240" cy="144"/>
            </a:xfrm>
          </p:grpSpPr>
          <p:sp>
            <p:nvSpPr>
              <p:cNvPr id="259086" name="AutoShape 33">
                <a:hlinkClick r:id="" action="ppaction://hlinkshowjump?jump=previousslide" highlightClick="1"/>
                <a:extLst>
                  <a:ext uri="{FF2B5EF4-FFF2-40B4-BE49-F238E27FC236}">
                    <a16:creationId xmlns:a16="http://schemas.microsoft.com/office/drawing/2014/main" id="{351E9AF0-82BB-D1F3-1F1F-17C9ED26A5BB}"/>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93602" name="AutoShape 34">
                <a:hlinkClick r:id="" action="ppaction://hlinkshowjump?jump=previousslide"/>
                <a:extLst>
                  <a:ext uri="{FF2B5EF4-FFF2-40B4-BE49-F238E27FC236}">
                    <a16:creationId xmlns:a16="http://schemas.microsoft.com/office/drawing/2014/main" id="{CF5B4D43-CD79-DDF2-AC69-A5FB3897F039}"/>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59080" name="Group 35">
              <a:extLst>
                <a:ext uri="{FF2B5EF4-FFF2-40B4-BE49-F238E27FC236}">
                  <a16:creationId xmlns:a16="http://schemas.microsoft.com/office/drawing/2014/main" id="{670C9A7F-C177-1A8C-6E23-A9A6CB5E6D91}"/>
                </a:ext>
              </a:extLst>
            </p:cNvPr>
            <p:cNvGrpSpPr>
              <a:grpSpLocks/>
            </p:cNvGrpSpPr>
            <p:nvPr/>
          </p:nvGrpSpPr>
          <p:grpSpPr bwMode="auto">
            <a:xfrm>
              <a:off x="3120" y="4080"/>
              <a:ext cx="240" cy="144"/>
              <a:chOff x="3552" y="2688"/>
              <a:chExt cx="240" cy="144"/>
            </a:xfrm>
          </p:grpSpPr>
          <p:sp>
            <p:nvSpPr>
              <p:cNvPr id="259084" name="AutoShape 36">
                <a:hlinkClick r:id="" action="ppaction://hlinkshowjump?jump=nextslide" highlightClick="1"/>
                <a:extLst>
                  <a:ext uri="{FF2B5EF4-FFF2-40B4-BE49-F238E27FC236}">
                    <a16:creationId xmlns:a16="http://schemas.microsoft.com/office/drawing/2014/main" id="{0A81FE24-616E-5B17-D8FA-CEFBD684D8FC}"/>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493605" name="AutoShape 37">
                <a:hlinkClick r:id="" action="ppaction://hlinkshowjump?jump=nextslide"/>
                <a:extLst>
                  <a:ext uri="{FF2B5EF4-FFF2-40B4-BE49-F238E27FC236}">
                    <a16:creationId xmlns:a16="http://schemas.microsoft.com/office/drawing/2014/main" id="{08547253-AF89-4600-20B9-D4E369F63188}"/>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59081" name="Group 38">
              <a:extLst>
                <a:ext uri="{FF2B5EF4-FFF2-40B4-BE49-F238E27FC236}">
                  <a16:creationId xmlns:a16="http://schemas.microsoft.com/office/drawing/2014/main" id="{77E9B207-3F87-8663-183A-7A00BB60359C}"/>
                </a:ext>
              </a:extLst>
            </p:cNvPr>
            <p:cNvGrpSpPr>
              <a:grpSpLocks/>
            </p:cNvGrpSpPr>
            <p:nvPr/>
          </p:nvGrpSpPr>
          <p:grpSpPr bwMode="auto">
            <a:xfrm>
              <a:off x="2736" y="4080"/>
              <a:ext cx="288" cy="144"/>
              <a:chOff x="2400" y="4032"/>
              <a:chExt cx="240" cy="144"/>
            </a:xfrm>
          </p:grpSpPr>
          <p:sp>
            <p:nvSpPr>
              <p:cNvPr id="493607" name="AutoShape 39">
                <a:hlinkClick r:id="" action="ppaction://hlinkshowjump?jump=lastslideviewed" highlightClick="1"/>
                <a:extLst>
                  <a:ext uri="{FF2B5EF4-FFF2-40B4-BE49-F238E27FC236}">
                    <a16:creationId xmlns:a16="http://schemas.microsoft.com/office/drawing/2014/main" id="{8BBDD38D-EFE5-EAF6-9CA1-12E7DDB7EF38}"/>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493608" name="AutoShape 40">
                <a:hlinkClick r:id="" action="ppaction://hlinkshowjump?jump=lastslideviewed"/>
                <a:extLst>
                  <a:ext uri="{FF2B5EF4-FFF2-40B4-BE49-F238E27FC236}">
                    <a16:creationId xmlns:a16="http://schemas.microsoft.com/office/drawing/2014/main" id="{00A09FF7-97AB-AE0F-8A87-AFE584EF199C}"/>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59076" name="Group 41">
            <a:extLst>
              <a:ext uri="{FF2B5EF4-FFF2-40B4-BE49-F238E27FC236}">
                <a16:creationId xmlns:a16="http://schemas.microsoft.com/office/drawing/2014/main" id="{F1965F1E-41F6-247E-322A-884BC63944A9}"/>
              </a:ext>
            </a:extLst>
          </p:cNvPr>
          <p:cNvGrpSpPr>
            <a:grpSpLocks/>
          </p:cNvGrpSpPr>
          <p:nvPr/>
        </p:nvGrpSpPr>
        <p:grpSpPr bwMode="auto">
          <a:xfrm>
            <a:off x="0" y="0"/>
            <a:ext cx="2362200" cy="641350"/>
            <a:chOff x="96" y="76"/>
            <a:chExt cx="1488" cy="404"/>
          </a:xfrm>
        </p:grpSpPr>
        <p:sp>
          <p:nvSpPr>
            <p:cNvPr id="259077" name="Text Box 42">
              <a:extLst>
                <a:ext uri="{FF2B5EF4-FFF2-40B4-BE49-F238E27FC236}">
                  <a16:creationId xmlns:a16="http://schemas.microsoft.com/office/drawing/2014/main" id="{F2290AFC-647A-A89A-4A94-3EAEE77C2742}"/>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Manipulative</a:t>
              </a:r>
            </a:p>
            <a:p>
              <a:pPr>
                <a:spcBef>
                  <a:spcPct val="0"/>
                </a:spcBef>
                <a:buFontTx/>
                <a:buNone/>
              </a:pPr>
              <a:r>
                <a:rPr lang="en-US" altLang="en-US" sz="1400" b="1">
                  <a:solidFill>
                    <a:srgbClr val="9900CC"/>
                  </a:solidFill>
                </a:rPr>
                <a:t>      Therapies</a:t>
              </a:r>
              <a:endParaRPr lang="en-US" altLang="en-US" sz="1400"/>
            </a:p>
          </p:txBody>
        </p:sp>
        <p:sp>
          <p:nvSpPr>
            <p:cNvPr id="493611" name="Text Box 43">
              <a:extLst>
                <a:ext uri="{FF2B5EF4-FFF2-40B4-BE49-F238E27FC236}">
                  <a16:creationId xmlns:a16="http://schemas.microsoft.com/office/drawing/2014/main" id="{82EEB267-E069-1115-7F64-6E91CE1A4518}"/>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4</a:t>
              </a:r>
            </a:p>
          </p:txBody>
        </p:sp>
      </p:gr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7" name="Rectangle 4">
            <a:extLst>
              <a:ext uri="{FF2B5EF4-FFF2-40B4-BE49-F238E27FC236}">
                <a16:creationId xmlns:a16="http://schemas.microsoft.com/office/drawing/2014/main" id="{DE87DBE1-D21D-9CC5-8AEF-052935F245E7}"/>
              </a:ext>
            </a:extLst>
          </p:cNvPr>
          <p:cNvSpPr>
            <a:spLocks noChangeArrowheads="1"/>
          </p:cNvSpPr>
          <p:nvPr/>
        </p:nvSpPr>
        <p:spPr bwMode="auto">
          <a:xfrm>
            <a:off x="533400" y="381000"/>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a:spcBef>
                <a:spcPct val="0"/>
              </a:spcBef>
              <a:buFontTx/>
              <a:buNone/>
            </a:pPr>
            <a:r>
              <a:rPr lang="en-US" altLang="en-US" sz="3600" b="1"/>
              <a:t>References</a:t>
            </a:r>
          </a:p>
        </p:txBody>
      </p:sp>
      <p:sp>
        <p:nvSpPr>
          <p:cNvPr id="260098" name="Text Box 5">
            <a:extLst>
              <a:ext uri="{FF2B5EF4-FFF2-40B4-BE49-F238E27FC236}">
                <a16:creationId xmlns:a16="http://schemas.microsoft.com/office/drawing/2014/main" id="{B776F3C7-6466-0F4E-4935-83745887A68E}"/>
              </a:ext>
            </a:extLst>
          </p:cNvPr>
          <p:cNvSpPr txBox="1">
            <a:spLocks noChangeArrowheads="1"/>
          </p:cNvSpPr>
          <p:nvPr/>
        </p:nvSpPr>
        <p:spPr bwMode="auto">
          <a:xfrm>
            <a:off x="457200" y="1295400"/>
            <a:ext cx="8229600"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200"/>
              <a:t>These books were used as the primary sources of information in the preparation of Lessons 2–6: </a:t>
            </a:r>
          </a:p>
          <a:p>
            <a:pPr>
              <a:lnSpc>
                <a:spcPct val="10000"/>
              </a:lnSpc>
              <a:spcBef>
                <a:spcPct val="50000"/>
              </a:spcBef>
              <a:buFontTx/>
              <a:buNone/>
            </a:pPr>
            <a:endParaRPr lang="en-US" altLang="en-US" sz="2200"/>
          </a:p>
          <a:p>
            <a:pPr lvl="1">
              <a:spcBef>
                <a:spcPct val="50000"/>
              </a:spcBef>
              <a:buFontTx/>
              <a:buNone/>
            </a:pPr>
            <a:r>
              <a:rPr lang="en-US" altLang="en-US" sz="2200"/>
              <a:t>Cassileth BR.  </a:t>
            </a:r>
            <a:r>
              <a:rPr lang="en-US" altLang="en-US" sz="2200" i="1"/>
              <a:t>The Alternative Medicine Handbook</a:t>
            </a:r>
            <a:r>
              <a:rPr lang="en-US" altLang="en-US" sz="2200"/>
              <a:t>.  New York: WW Norton &amp; Company, 1998.</a:t>
            </a:r>
          </a:p>
          <a:p>
            <a:pPr lvl="1">
              <a:spcBef>
                <a:spcPct val="50000"/>
              </a:spcBef>
              <a:buFontTx/>
              <a:buNone/>
            </a:pPr>
            <a:r>
              <a:rPr lang="en-US" altLang="en-US" sz="2200"/>
              <a:t>Dillard J, Ziporyn, T.  </a:t>
            </a:r>
            <a:r>
              <a:rPr lang="en-US" altLang="en-US" sz="2200" i="1"/>
              <a:t>Alternative Medicine for Dummies</a:t>
            </a:r>
            <a:r>
              <a:rPr lang="en-US" altLang="en-US" sz="2200"/>
              <a:t>.  New York: IDG Books Worldwide, Inc, 1998.</a:t>
            </a:r>
          </a:p>
          <a:p>
            <a:pPr lvl="1">
              <a:spcBef>
                <a:spcPct val="50000"/>
              </a:spcBef>
              <a:buFontTx/>
              <a:buNone/>
            </a:pPr>
            <a:r>
              <a:rPr lang="en-US" altLang="en-US" sz="2200"/>
              <a:t>Micozzi MS.  </a:t>
            </a:r>
            <a:r>
              <a:rPr lang="en-US" altLang="en-US" sz="2200" i="1"/>
              <a:t>Fundamentals of Complementary and Alternative Medicine, 2nd ed.</a:t>
            </a:r>
            <a:r>
              <a:rPr lang="en-US" altLang="en-US" sz="2200"/>
              <a:t>  New York: Churchill Livingstone, 2001.</a:t>
            </a:r>
          </a:p>
          <a:p>
            <a:pPr lvl="1">
              <a:spcBef>
                <a:spcPct val="50000"/>
              </a:spcBef>
              <a:buFontTx/>
              <a:buNone/>
            </a:pPr>
            <a:r>
              <a:rPr lang="en-US" altLang="en-US" sz="2200"/>
              <a:t>Novey DW.  </a:t>
            </a:r>
            <a:r>
              <a:rPr lang="en-US" altLang="en-US" sz="2200" i="1"/>
              <a:t>Clinician’s Complete Reference to Complementary and Alternative Medicine</a:t>
            </a:r>
            <a:r>
              <a:rPr lang="en-US" altLang="en-US" sz="2200"/>
              <a:t>.  St. Louis: Mosby, Inc, 2000.</a:t>
            </a:r>
          </a:p>
        </p:txBody>
      </p:sp>
      <p:grpSp>
        <p:nvGrpSpPr>
          <p:cNvPr id="260099" name="Group 6">
            <a:extLst>
              <a:ext uri="{FF2B5EF4-FFF2-40B4-BE49-F238E27FC236}">
                <a16:creationId xmlns:a16="http://schemas.microsoft.com/office/drawing/2014/main" id="{5249D630-7435-274D-8273-34E8A9BED63D}"/>
              </a:ext>
            </a:extLst>
          </p:cNvPr>
          <p:cNvGrpSpPr>
            <a:grpSpLocks/>
          </p:cNvGrpSpPr>
          <p:nvPr/>
        </p:nvGrpSpPr>
        <p:grpSpPr bwMode="auto">
          <a:xfrm>
            <a:off x="381000" y="6400800"/>
            <a:ext cx="1066800" cy="304800"/>
            <a:chOff x="240" y="4032"/>
            <a:chExt cx="672" cy="192"/>
          </a:xfrm>
        </p:grpSpPr>
        <p:sp>
          <p:nvSpPr>
            <p:cNvPr id="859143" name="AutoShape 7">
              <a:hlinkClick r:id="rId2" action="ppaction://hlinksldjump" highlightClick="1"/>
              <a:extLst>
                <a:ext uri="{FF2B5EF4-FFF2-40B4-BE49-F238E27FC236}">
                  <a16:creationId xmlns:a16="http://schemas.microsoft.com/office/drawing/2014/main" id="{C425932C-DE65-73D1-77B4-41BFA5595483}"/>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60114" name="WordArt 8">
              <a:hlinkClick r:id="rId2" action="ppaction://hlinksldjump"/>
              <a:extLst>
                <a:ext uri="{FF2B5EF4-FFF2-40B4-BE49-F238E27FC236}">
                  <a16:creationId xmlns:a16="http://schemas.microsoft.com/office/drawing/2014/main" id="{30D4BC76-1E65-87E2-A864-15F2F6AD6210}"/>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grpSp>
        <p:nvGrpSpPr>
          <p:cNvPr id="260100" name="Group 9">
            <a:extLst>
              <a:ext uri="{FF2B5EF4-FFF2-40B4-BE49-F238E27FC236}">
                <a16:creationId xmlns:a16="http://schemas.microsoft.com/office/drawing/2014/main" id="{C7B7BE86-C33E-D22A-43BB-99EFF35F9620}"/>
              </a:ext>
            </a:extLst>
          </p:cNvPr>
          <p:cNvGrpSpPr>
            <a:grpSpLocks/>
          </p:cNvGrpSpPr>
          <p:nvPr/>
        </p:nvGrpSpPr>
        <p:grpSpPr bwMode="auto">
          <a:xfrm>
            <a:off x="4191000" y="6477000"/>
            <a:ext cx="1524000" cy="228600"/>
            <a:chOff x="2400" y="4080"/>
            <a:chExt cx="960" cy="144"/>
          </a:xfrm>
        </p:grpSpPr>
        <p:grpSp>
          <p:nvGrpSpPr>
            <p:cNvPr id="260104" name="Group 10">
              <a:extLst>
                <a:ext uri="{FF2B5EF4-FFF2-40B4-BE49-F238E27FC236}">
                  <a16:creationId xmlns:a16="http://schemas.microsoft.com/office/drawing/2014/main" id="{2F1F4201-258E-FCE7-4688-F61907BA268A}"/>
                </a:ext>
              </a:extLst>
            </p:cNvPr>
            <p:cNvGrpSpPr>
              <a:grpSpLocks/>
            </p:cNvGrpSpPr>
            <p:nvPr/>
          </p:nvGrpSpPr>
          <p:grpSpPr bwMode="auto">
            <a:xfrm>
              <a:off x="2400" y="4080"/>
              <a:ext cx="240" cy="144"/>
              <a:chOff x="2928" y="2688"/>
              <a:chExt cx="240" cy="144"/>
            </a:xfrm>
          </p:grpSpPr>
          <p:sp>
            <p:nvSpPr>
              <p:cNvPr id="260111" name="AutoShape 11">
                <a:hlinkClick r:id="" action="ppaction://hlinkshowjump?jump=previousslide" highlightClick="1"/>
                <a:extLst>
                  <a:ext uri="{FF2B5EF4-FFF2-40B4-BE49-F238E27FC236}">
                    <a16:creationId xmlns:a16="http://schemas.microsoft.com/office/drawing/2014/main" id="{14183EB9-3775-4A9A-1F3C-DBCD7336F7E0}"/>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59148" name="AutoShape 12">
                <a:hlinkClick r:id="" action="ppaction://hlinkshowjump?jump=previousslide"/>
                <a:extLst>
                  <a:ext uri="{FF2B5EF4-FFF2-40B4-BE49-F238E27FC236}">
                    <a16:creationId xmlns:a16="http://schemas.microsoft.com/office/drawing/2014/main" id="{9779A898-E8ED-24E9-D3CD-5ADC56C29B8C}"/>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60105" name="Group 13">
              <a:extLst>
                <a:ext uri="{FF2B5EF4-FFF2-40B4-BE49-F238E27FC236}">
                  <a16:creationId xmlns:a16="http://schemas.microsoft.com/office/drawing/2014/main" id="{BD397F19-DB28-B19D-08C0-7E9BE8E0CE4B}"/>
                </a:ext>
              </a:extLst>
            </p:cNvPr>
            <p:cNvGrpSpPr>
              <a:grpSpLocks/>
            </p:cNvGrpSpPr>
            <p:nvPr/>
          </p:nvGrpSpPr>
          <p:grpSpPr bwMode="auto">
            <a:xfrm>
              <a:off x="3120" y="4080"/>
              <a:ext cx="240" cy="144"/>
              <a:chOff x="3552" y="2688"/>
              <a:chExt cx="240" cy="144"/>
            </a:xfrm>
          </p:grpSpPr>
          <p:sp>
            <p:nvSpPr>
              <p:cNvPr id="260109" name="AutoShape 14">
                <a:hlinkClick r:id="" action="ppaction://hlinkshowjump?jump=nextslide" highlightClick="1"/>
                <a:extLst>
                  <a:ext uri="{FF2B5EF4-FFF2-40B4-BE49-F238E27FC236}">
                    <a16:creationId xmlns:a16="http://schemas.microsoft.com/office/drawing/2014/main" id="{2229C705-F8A5-4D9D-C40B-A4B1C4374D87}"/>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859151" name="AutoShape 15">
                <a:hlinkClick r:id="" action="ppaction://hlinkshowjump?jump=nextslide"/>
                <a:extLst>
                  <a:ext uri="{FF2B5EF4-FFF2-40B4-BE49-F238E27FC236}">
                    <a16:creationId xmlns:a16="http://schemas.microsoft.com/office/drawing/2014/main" id="{96A302FD-0DD3-65CC-6962-734176AFE458}"/>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60106" name="Group 16">
              <a:extLst>
                <a:ext uri="{FF2B5EF4-FFF2-40B4-BE49-F238E27FC236}">
                  <a16:creationId xmlns:a16="http://schemas.microsoft.com/office/drawing/2014/main" id="{C1153433-B32C-2B5F-7DC4-0F567EEDF288}"/>
                </a:ext>
              </a:extLst>
            </p:cNvPr>
            <p:cNvGrpSpPr>
              <a:grpSpLocks/>
            </p:cNvGrpSpPr>
            <p:nvPr/>
          </p:nvGrpSpPr>
          <p:grpSpPr bwMode="auto">
            <a:xfrm>
              <a:off x="2736" y="4080"/>
              <a:ext cx="288" cy="144"/>
              <a:chOff x="2400" y="4032"/>
              <a:chExt cx="240" cy="144"/>
            </a:xfrm>
          </p:grpSpPr>
          <p:sp>
            <p:nvSpPr>
              <p:cNvPr id="859153" name="AutoShape 17">
                <a:hlinkClick r:id="" action="ppaction://hlinkshowjump?jump=lastslideviewed" highlightClick="1"/>
                <a:extLst>
                  <a:ext uri="{FF2B5EF4-FFF2-40B4-BE49-F238E27FC236}">
                    <a16:creationId xmlns:a16="http://schemas.microsoft.com/office/drawing/2014/main" id="{7DF5F39F-41F6-A8D1-D642-BD37235816D3}"/>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859154" name="AutoShape 18">
                <a:hlinkClick r:id="" action="ppaction://hlinkshowjump?jump=lastslideviewed"/>
                <a:extLst>
                  <a:ext uri="{FF2B5EF4-FFF2-40B4-BE49-F238E27FC236}">
                    <a16:creationId xmlns:a16="http://schemas.microsoft.com/office/drawing/2014/main" id="{5717B9AA-E1C6-8BCE-740D-1C92D4F9EC1B}"/>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60101" name="Group 19">
            <a:extLst>
              <a:ext uri="{FF2B5EF4-FFF2-40B4-BE49-F238E27FC236}">
                <a16:creationId xmlns:a16="http://schemas.microsoft.com/office/drawing/2014/main" id="{8778A86B-934D-99EE-D0A5-0161BD9BE851}"/>
              </a:ext>
            </a:extLst>
          </p:cNvPr>
          <p:cNvGrpSpPr>
            <a:grpSpLocks/>
          </p:cNvGrpSpPr>
          <p:nvPr/>
        </p:nvGrpSpPr>
        <p:grpSpPr bwMode="auto">
          <a:xfrm>
            <a:off x="0" y="0"/>
            <a:ext cx="2362200" cy="641350"/>
            <a:chOff x="96" y="76"/>
            <a:chExt cx="1488" cy="404"/>
          </a:xfrm>
        </p:grpSpPr>
        <p:sp>
          <p:nvSpPr>
            <p:cNvPr id="260102" name="Text Box 20">
              <a:extLst>
                <a:ext uri="{FF2B5EF4-FFF2-40B4-BE49-F238E27FC236}">
                  <a16:creationId xmlns:a16="http://schemas.microsoft.com/office/drawing/2014/main" id="{31C72BC3-436F-5E44-68E5-5748472F03FA}"/>
                </a:ext>
              </a:extLst>
            </p:cNvPr>
            <p:cNvSpPr txBox="1">
              <a:spLocks noChangeArrowheads="1"/>
            </p:cNvSpPr>
            <p:nvPr/>
          </p:nvSpPr>
          <p:spPr bwMode="auto">
            <a:xfrm>
              <a:off x="192" y="124"/>
              <a:ext cx="1392"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0"/>
                </a:spcBef>
                <a:buFontTx/>
                <a:buNone/>
              </a:pPr>
              <a:r>
                <a:rPr lang="en-US" altLang="en-US" sz="1400" b="1">
                  <a:solidFill>
                    <a:srgbClr val="9900CC"/>
                  </a:solidFill>
                </a:rPr>
                <a:t>      Manipulative</a:t>
              </a:r>
            </a:p>
            <a:p>
              <a:pPr>
                <a:spcBef>
                  <a:spcPct val="0"/>
                </a:spcBef>
                <a:buFontTx/>
                <a:buNone/>
              </a:pPr>
              <a:r>
                <a:rPr lang="en-US" altLang="en-US" sz="1400" b="1">
                  <a:solidFill>
                    <a:srgbClr val="9900CC"/>
                  </a:solidFill>
                </a:rPr>
                <a:t>      Therapies</a:t>
              </a:r>
              <a:endParaRPr lang="en-US" altLang="en-US" sz="1400"/>
            </a:p>
          </p:txBody>
        </p:sp>
        <p:sp>
          <p:nvSpPr>
            <p:cNvPr id="859157" name="Text Box 21">
              <a:extLst>
                <a:ext uri="{FF2B5EF4-FFF2-40B4-BE49-F238E27FC236}">
                  <a16:creationId xmlns:a16="http://schemas.microsoft.com/office/drawing/2014/main" id="{9107E95C-0DB1-9A73-A54C-1DCA06CE05F8}"/>
                </a:ext>
              </a:extLst>
            </p:cNvPr>
            <p:cNvSpPr txBox="1">
              <a:spLocks noChangeArrowheads="1"/>
            </p:cNvSpPr>
            <p:nvPr/>
          </p:nvSpPr>
          <p:spPr bwMode="auto">
            <a:xfrm>
              <a:off x="96" y="76"/>
              <a:ext cx="408" cy="404"/>
            </a:xfrm>
            <a:prstGeom prst="rect">
              <a:avLst/>
            </a:prstGeom>
            <a:noFill/>
            <a:ln>
              <a:noFill/>
            </a:ln>
            <a:effectLst/>
          </p:spPr>
          <p:txBody>
            <a:bodyPr>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4</a:t>
              </a:r>
            </a:p>
          </p:txBody>
        </p:sp>
      </p:gr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Rectangle 2">
            <a:extLst>
              <a:ext uri="{FF2B5EF4-FFF2-40B4-BE49-F238E27FC236}">
                <a16:creationId xmlns:a16="http://schemas.microsoft.com/office/drawing/2014/main" id="{BF021647-0E37-FB0F-1B62-A29176FF4455}"/>
              </a:ext>
            </a:extLst>
          </p:cNvPr>
          <p:cNvSpPr>
            <a:spLocks noChangeArrowheads="1"/>
          </p:cNvSpPr>
          <p:nvPr/>
        </p:nvSpPr>
        <p:spPr bwMode="auto">
          <a:xfrm>
            <a:off x="304800" y="685800"/>
            <a:ext cx="8534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r>
              <a:rPr lang="en-US" altLang="en-US" sz="2000" b="1">
                <a:solidFill>
                  <a:schemeClr val="tx2"/>
                </a:solidFill>
              </a:rPr>
              <a:t>Essentials of Complementary and Alternative Medicine for Medical Students and Residents: A Web-Based Course for Self-Instruction</a:t>
            </a:r>
          </a:p>
        </p:txBody>
      </p:sp>
      <p:sp>
        <p:nvSpPr>
          <p:cNvPr id="286723" name="Text Box 3">
            <a:extLst>
              <a:ext uri="{FF2B5EF4-FFF2-40B4-BE49-F238E27FC236}">
                <a16:creationId xmlns:a16="http://schemas.microsoft.com/office/drawing/2014/main" id="{316072D0-77F4-B25F-0708-951D427D8224}"/>
              </a:ext>
            </a:extLst>
          </p:cNvPr>
          <p:cNvSpPr txBox="1">
            <a:spLocks noChangeArrowheads="1"/>
          </p:cNvSpPr>
          <p:nvPr/>
        </p:nvSpPr>
        <p:spPr bwMode="auto">
          <a:xfrm>
            <a:off x="1344613" y="3074988"/>
            <a:ext cx="6407150" cy="641350"/>
          </a:xfrm>
          <a:prstGeom prst="rect">
            <a:avLst/>
          </a:prstGeom>
          <a:noFill/>
          <a:ln>
            <a:noFill/>
          </a:ln>
          <a:effectLst/>
        </p:spPr>
        <p:txBody>
          <a:bodyPr wrap="none">
            <a:spAutoFit/>
          </a:bodyPr>
          <a:lstStyle/>
          <a:p>
            <a:pPr algn="ctr" eaLnBrk="1" hangingPunct="1">
              <a:defRPr/>
            </a:pPr>
            <a:r>
              <a:rPr lang="en-US" altLang="en-US" sz="3600" b="1">
                <a:solidFill>
                  <a:srgbClr val="9900CC"/>
                </a:solidFill>
                <a:effectLst>
                  <a:outerShdw blurRad="38100" dist="38100" dir="2700000" algn="tl">
                    <a:srgbClr val="C0C0C0"/>
                  </a:outerShdw>
                </a:effectLst>
                <a:latin typeface="Arial" panose="020B0604020202020204" pitchFamily="34" charset="0"/>
              </a:rPr>
              <a:t>Lesson 5 : Energy Therapies</a:t>
            </a:r>
          </a:p>
        </p:txBody>
      </p:sp>
      <p:grpSp>
        <p:nvGrpSpPr>
          <p:cNvPr id="261123" name="Group 31">
            <a:extLst>
              <a:ext uri="{FF2B5EF4-FFF2-40B4-BE49-F238E27FC236}">
                <a16:creationId xmlns:a16="http://schemas.microsoft.com/office/drawing/2014/main" id="{64461A78-E785-8F84-8DF0-BEB8D6A82A8A}"/>
              </a:ext>
            </a:extLst>
          </p:cNvPr>
          <p:cNvGrpSpPr>
            <a:grpSpLocks/>
          </p:cNvGrpSpPr>
          <p:nvPr/>
        </p:nvGrpSpPr>
        <p:grpSpPr bwMode="auto">
          <a:xfrm>
            <a:off x="4191000" y="6477000"/>
            <a:ext cx="1524000" cy="228600"/>
            <a:chOff x="2400" y="4080"/>
            <a:chExt cx="960" cy="144"/>
          </a:xfrm>
        </p:grpSpPr>
        <p:grpSp>
          <p:nvGrpSpPr>
            <p:cNvPr id="261127" name="Group 32">
              <a:extLst>
                <a:ext uri="{FF2B5EF4-FFF2-40B4-BE49-F238E27FC236}">
                  <a16:creationId xmlns:a16="http://schemas.microsoft.com/office/drawing/2014/main" id="{09FEBA32-39FA-D886-89D8-CB9580E35724}"/>
                </a:ext>
              </a:extLst>
            </p:cNvPr>
            <p:cNvGrpSpPr>
              <a:grpSpLocks/>
            </p:cNvGrpSpPr>
            <p:nvPr/>
          </p:nvGrpSpPr>
          <p:grpSpPr bwMode="auto">
            <a:xfrm>
              <a:off x="2400" y="4080"/>
              <a:ext cx="240" cy="144"/>
              <a:chOff x="2928" y="2688"/>
              <a:chExt cx="240" cy="144"/>
            </a:xfrm>
          </p:grpSpPr>
          <p:sp>
            <p:nvSpPr>
              <p:cNvPr id="261134" name="AutoShape 33">
                <a:hlinkClick r:id="" action="ppaction://hlinkshowjump?jump=previousslide" highlightClick="1"/>
                <a:extLst>
                  <a:ext uri="{FF2B5EF4-FFF2-40B4-BE49-F238E27FC236}">
                    <a16:creationId xmlns:a16="http://schemas.microsoft.com/office/drawing/2014/main" id="{F9A1CD1E-0A0F-B772-87F4-6D584DDAFD05}"/>
                  </a:ext>
                </a:extLst>
              </p:cNvPr>
              <p:cNvSpPr>
                <a:spLocks noChangeArrowheads="1"/>
              </p:cNvSpPr>
              <p:nvPr/>
            </p:nvSpPr>
            <p:spPr bwMode="auto">
              <a:xfrm>
                <a:off x="2928"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6754" name="AutoShape 34">
                <a:hlinkClick r:id="" action="ppaction://hlinkshowjump?jump=previousslide"/>
                <a:extLst>
                  <a:ext uri="{FF2B5EF4-FFF2-40B4-BE49-F238E27FC236}">
                    <a16:creationId xmlns:a16="http://schemas.microsoft.com/office/drawing/2014/main" id="{BD676C66-A96B-7F89-2274-37DEA6430BF7}"/>
                  </a:ext>
                </a:extLst>
              </p:cNvPr>
              <p:cNvSpPr>
                <a:spLocks noChangeArrowheads="1"/>
              </p:cNvSpPr>
              <p:nvPr/>
            </p:nvSpPr>
            <p:spPr bwMode="auto">
              <a:xfrm>
                <a:off x="2958"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61128" name="Group 35">
              <a:extLst>
                <a:ext uri="{FF2B5EF4-FFF2-40B4-BE49-F238E27FC236}">
                  <a16:creationId xmlns:a16="http://schemas.microsoft.com/office/drawing/2014/main" id="{34C4363F-F8CC-3058-FB85-E74A663F6EB6}"/>
                </a:ext>
              </a:extLst>
            </p:cNvPr>
            <p:cNvGrpSpPr>
              <a:grpSpLocks/>
            </p:cNvGrpSpPr>
            <p:nvPr/>
          </p:nvGrpSpPr>
          <p:grpSpPr bwMode="auto">
            <a:xfrm>
              <a:off x="3120" y="4080"/>
              <a:ext cx="240" cy="144"/>
              <a:chOff x="3552" y="2688"/>
              <a:chExt cx="240" cy="144"/>
            </a:xfrm>
          </p:grpSpPr>
          <p:sp>
            <p:nvSpPr>
              <p:cNvPr id="261132" name="AutoShape 36">
                <a:hlinkClick r:id="" action="ppaction://hlinkshowjump?jump=nextslide" highlightClick="1"/>
                <a:extLst>
                  <a:ext uri="{FF2B5EF4-FFF2-40B4-BE49-F238E27FC236}">
                    <a16:creationId xmlns:a16="http://schemas.microsoft.com/office/drawing/2014/main" id="{4E30AB90-0058-B9F8-E4B6-AB96F9ACA119}"/>
                  </a:ext>
                </a:extLst>
              </p:cNvPr>
              <p:cNvSpPr>
                <a:spLocks noChangeArrowheads="1"/>
              </p:cNvSpPr>
              <p:nvPr/>
            </p:nvSpPr>
            <p:spPr bwMode="auto">
              <a:xfrm>
                <a:off x="3552" y="2688"/>
                <a:ext cx="240" cy="144"/>
              </a:xfrm>
              <a:prstGeom prst="actionButtonBlank">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lgn="ctr" eaLnBrk="1" hangingPunct="1">
                  <a:spcBef>
                    <a:spcPct val="0"/>
                  </a:spcBef>
                  <a:buFontTx/>
                  <a:buNone/>
                </a:pPr>
                <a:endParaRPr lang="en-US" altLang="en-US" sz="1400"/>
              </a:p>
            </p:txBody>
          </p:sp>
          <p:sp>
            <p:nvSpPr>
              <p:cNvPr id="286757" name="AutoShape 37">
                <a:hlinkClick r:id="" action="ppaction://hlinkshowjump?jump=nextslide"/>
                <a:extLst>
                  <a:ext uri="{FF2B5EF4-FFF2-40B4-BE49-F238E27FC236}">
                    <a16:creationId xmlns:a16="http://schemas.microsoft.com/office/drawing/2014/main" id="{E2914E61-F8D1-078C-0C45-68410AB65CEF}"/>
                  </a:ext>
                </a:extLst>
              </p:cNvPr>
              <p:cNvSpPr>
                <a:spLocks noChangeArrowheads="1"/>
              </p:cNvSpPr>
              <p:nvPr/>
            </p:nvSpPr>
            <p:spPr bwMode="auto">
              <a:xfrm flipH="1">
                <a:off x="3582" y="2712"/>
                <a:ext cx="180" cy="96"/>
              </a:xfrm>
              <a:prstGeom prst="leftArrow">
                <a:avLst>
                  <a:gd name="adj1" fmla="val 50000"/>
                  <a:gd name="adj2" fmla="val 46875"/>
                </a:avLst>
              </a:prstGeom>
              <a:gradFill rotWithShape="1">
                <a:gsLst>
                  <a:gs pos="0">
                    <a:schemeClr val="tx1"/>
                  </a:gs>
                  <a:gs pos="100000">
                    <a:schemeClr val="accent2"/>
                  </a:gs>
                </a:gsLst>
                <a:lin ang="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nvGrpSpPr>
            <p:cNvPr id="261129" name="Group 38">
              <a:extLst>
                <a:ext uri="{FF2B5EF4-FFF2-40B4-BE49-F238E27FC236}">
                  <a16:creationId xmlns:a16="http://schemas.microsoft.com/office/drawing/2014/main" id="{D2229FA7-0183-A239-A7FA-635536453989}"/>
                </a:ext>
              </a:extLst>
            </p:cNvPr>
            <p:cNvGrpSpPr>
              <a:grpSpLocks/>
            </p:cNvGrpSpPr>
            <p:nvPr/>
          </p:nvGrpSpPr>
          <p:grpSpPr bwMode="auto">
            <a:xfrm>
              <a:off x="2736" y="4080"/>
              <a:ext cx="288" cy="144"/>
              <a:chOff x="2400" y="4032"/>
              <a:chExt cx="240" cy="144"/>
            </a:xfrm>
          </p:grpSpPr>
          <p:sp>
            <p:nvSpPr>
              <p:cNvPr id="286759" name="AutoShape 39">
                <a:hlinkClick r:id="" action="ppaction://hlinkshowjump?jump=lastslideviewed" highlightClick="1"/>
                <a:extLst>
                  <a:ext uri="{FF2B5EF4-FFF2-40B4-BE49-F238E27FC236}">
                    <a16:creationId xmlns:a16="http://schemas.microsoft.com/office/drawing/2014/main" id="{7D65BDC3-5A8A-4F41-707A-30801D2C2C04}"/>
                  </a:ext>
                </a:extLst>
              </p:cNvPr>
              <p:cNvSpPr>
                <a:spLocks noChangeArrowheads="1"/>
              </p:cNvSpPr>
              <p:nvPr/>
            </p:nvSpPr>
            <p:spPr bwMode="auto">
              <a:xfrm>
                <a:off x="2400" y="4032"/>
                <a:ext cx="240" cy="144"/>
              </a:xfrm>
              <a:prstGeom prst="actionButtonBlank">
                <a:avLst/>
              </a:prstGeom>
              <a:solidFill>
                <a:schemeClr val="accent1"/>
              </a:solidFill>
              <a:ln>
                <a:noFill/>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sp>
            <p:nvSpPr>
              <p:cNvPr id="286760" name="AutoShape 40">
                <a:hlinkClick r:id="" action="ppaction://hlinkshowjump?jump=lastslideviewed"/>
                <a:extLst>
                  <a:ext uri="{FF2B5EF4-FFF2-40B4-BE49-F238E27FC236}">
                    <a16:creationId xmlns:a16="http://schemas.microsoft.com/office/drawing/2014/main" id="{3FDBE437-0282-FA92-A872-8BDFBAB163AE}"/>
                  </a:ext>
                </a:extLst>
              </p:cNvPr>
              <p:cNvSpPr>
                <a:spLocks noChangeArrowheads="1"/>
              </p:cNvSpPr>
              <p:nvPr/>
            </p:nvSpPr>
            <p:spPr bwMode="auto">
              <a:xfrm>
                <a:off x="2430" y="4056"/>
                <a:ext cx="180" cy="96"/>
              </a:xfrm>
              <a:prstGeom prst="curvedUpArrow">
                <a:avLst>
                  <a:gd name="adj1" fmla="val 37500"/>
                  <a:gd name="adj2" fmla="val 75000"/>
                  <a:gd name="adj3" fmla="val 33333"/>
                </a:avLst>
              </a:prstGeom>
              <a:gradFill rotWithShape="1">
                <a:gsLst>
                  <a:gs pos="0">
                    <a:schemeClr val="accent2"/>
                  </a:gs>
                  <a:gs pos="100000">
                    <a:schemeClr val="accent2">
                      <a:gamma/>
                      <a:shade val="46275"/>
                      <a:invGamma/>
                    </a:schemeClr>
                  </a:gs>
                </a:gsLst>
                <a:lin ang="5400000" scaled="1"/>
              </a:gradFill>
              <a:ln w="9525">
                <a:solidFill>
                  <a:schemeClr val="tx1"/>
                </a:solidFill>
                <a:miter lim="800000"/>
                <a:headEnd/>
                <a:tailEnd/>
              </a:ln>
              <a:effectLst/>
            </p:spPr>
            <p:txBody>
              <a:bodyPr wrap="none" anchor="ctr"/>
              <a:lstStyle/>
              <a:p>
                <a:pPr algn="ctr" eaLnBrk="1" hangingPunct="1">
                  <a:defRPr/>
                </a:pPr>
                <a:endParaRPr lang="en-US">
                  <a:effectLst>
                    <a:outerShdw blurRad="38100" dist="38100" dir="2700000" algn="tl">
                      <a:srgbClr val="000000">
                        <a:alpha val="43137"/>
                      </a:srgbClr>
                    </a:outerShdw>
                  </a:effectLst>
                </a:endParaRPr>
              </a:p>
            </p:txBody>
          </p:sp>
        </p:grpSp>
      </p:grpSp>
      <p:grpSp>
        <p:nvGrpSpPr>
          <p:cNvPr id="261124" name="Group 41">
            <a:extLst>
              <a:ext uri="{FF2B5EF4-FFF2-40B4-BE49-F238E27FC236}">
                <a16:creationId xmlns:a16="http://schemas.microsoft.com/office/drawing/2014/main" id="{D1F567EF-9F48-06AE-9944-17F201D2DC54}"/>
              </a:ext>
            </a:extLst>
          </p:cNvPr>
          <p:cNvGrpSpPr>
            <a:grpSpLocks/>
          </p:cNvGrpSpPr>
          <p:nvPr/>
        </p:nvGrpSpPr>
        <p:grpSpPr bwMode="auto">
          <a:xfrm>
            <a:off x="381000" y="6400800"/>
            <a:ext cx="1066800" cy="304800"/>
            <a:chOff x="240" y="4032"/>
            <a:chExt cx="672" cy="192"/>
          </a:xfrm>
        </p:grpSpPr>
        <p:sp>
          <p:nvSpPr>
            <p:cNvPr id="286762" name="AutoShape 42">
              <a:hlinkClick r:id="rId2" action="ppaction://hlinksldjump" highlightClick="1"/>
              <a:extLst>
                <a:ext uri="{FF2B5EF4-FFF2-40B4-BE49-F238E27FC236}">
                  <a16:creationId xmlns:a16="http://schemas.microsoft.com/office/drawing/2014/main" id="{5AFA926D-05F4-4AB2-8903-061DED11A19A}"/>
                </a:ext>
              </a:extLst>
            </p:cNvPr>
            <p:cNvSpPr>
              <a:spLocks noChangeArrowheads="1"/>
            </p:cNvSpPr>
            <p:nvPr/>
          </p:nvSpPr>
          <p:spPr bwMode="auto">
            <a:xfrm>
              <a:off x="240" y="4032"/>
              <a:ext cx="672" cy="192"/>
            </a:xfrm>
            <a:prstGeom prst="actionButtonBlank">
              <a:avLst/>
            </a:prstGeom>
            <a:solidFill>
              <a:srgbClr val="C0C0C0"/>
            </a:solidFill>
            <a:ln>
              <a:noFill/>
            </a:ln>
            <a:effectLst/>
          </p:spPr>
          <p:txBody>
            <a:bodyPr wrap="none" anchor="ctr"/>
            <a:lstStyle/>
            <a:p>
              <a:pPr algn="ctr" eaLnBrk="1" hangingPunct="1">
                <a:defRPr/>
              </a:pPr>
              <a:endParaRPr lang="en-US" altLang="en-US" sz="1000" b="1">
                <a:effectLst>
                  <a:outerShdw blurRad="38100" dist="38100" dir="2700000" algn="tl">
                    <a:srgbClr val="000000"/>
                  </a:outerShdw>
                </a:effectLst>
                <a:latin typeface="Arial" panose="020B0604020202020204" pitchFamily="34" charset="0"/>
              </a:endParaRPr>
            </a:p>
          </p:txBody>
        </p:sp>
        <p:sp>
          <p:nvSpPr>
            <p:cNvPr id="261126" name="WordArt 43">
              <a:hlinkClick r:id="rId2" action="ppaction://hlinksldjump"/>
              <a:extLst>
                <a:ext uri="{FF2B5EF4-FFF2-40B4-BE49-F238E27FC236}">
                  <a16:creationId xmlns:a16="http://schemas.microsoft.com/office/drawing/2014/main" id="{A085D695-C5EA-A384-5D7F-7BE62BB356A5}"/>
                </a:ext>
              </a:extLst>
            </p:cNvPr>
            <p:cNvSpPr>
              <a:spLocks noChangeArrowheads="1" noChangeShapeType="1" noTextEdit="1"/>
            </p:cNvSpPr>
            <p:nvPr/>
          </p:nvSpPr>
          <p:spPr bwMode="auto">
            <a:xfrm>
              <a:off x="288" y="4080"/>
              <a:ext cx="576" cy="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800" kern="10">
                  <a:gradFill rotWithShape="1">
                    <a:gsLst>
                      <a:gs pos="0">
                        <a:schemeClr val="accent2"/>
                      </a:gs>
                      <a:gs pos="100000">
                        <a:srgbClr val="004747"/>
                      </a:gs>
                    </a:gsLst>
                    <a:lin ang="5400000" scaled="1"/>
                  </a:gradFill>
                  <a:cs typeface="Arial Black" panose="020B0604020202020204" pitchFamily="34" charset="0"/>
                </a:rPr>
                <a:t>contents</a:t>
              </a:r>
            </a:p>
          </p:txBody>
        </p:sp>
      </p:gr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Rectangle 4">
            <a:extLst>
              <a:ext uri="{FF2B5EF4-FFF2-40B4-BE49-F238E27FC236}">
                <a16:creationId xmlns:a16="http://schemas.microsoft.com/office/drawing/2014/main" id="{41E59F5D-EAA3-DFC6-AF77-C70AF27FE912}"/>
              </a:ext>
            </a:extLst>
          </p:cNvPr>
          <p:cNvSpPr>
            <a:spLocks noChangeArrowheads="1"/>
          </p:cNvSpPr>
          <p:nvPr/>
        </p:nvSpPr>
        <p:spPr bwMode="auto">
          <a:xfrm>
            <a:off x="2743200" y="1600200"/>
            <a:ext cx="5943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buFontTx/>
              <a:buBlip>
                <a:blip r:embed="rId2"/>
              </a:buBlip>
            </a:pPr>
            <a:r>
              <a:rPr lang="en-US" altLang="en-US" sz="2400"/>
              <a:t>To learn about four hand-mediated therapies that claim to transmit “vital energy” from healer to patient.</a:t>
            </a:r>
          </a:p>
          <a:p>
            <a:pPr eaLnBrk="1" hangingPunct="1">
              <a:buFontTx/>
              <a:buNone/>
            </a:pPr>
            <a:endParaRPr lang="en-US" altLang="en-US" sz="2400"/>
          </a:p>
          <a:p>
            <a:pPr eaLnBrk="1" hangingPunct="1">
              <a:buFontTx/>
              <a:buBlip>
                <a:blip r:embed="rId2"/>
              </a:buBlip>
            </a:pPr>
            <a:r>
              <a:rPr lang="en-US" altLang="en-US" sz="2400"/>
              <a:t>To distinguish between those therapies that claim to boost patients’ innate energy fields versus those that expose patients to electromagnetic energy from external sources.</a:t>
            </a:r>
          </a:p>
        </p:txBody>
      </p:sp>
      <p:sp>
        <p:nvSpPr>
          <p:cNvPr id="524294" name="Rectangle 6">
            <a:extLst>
              <a:ext uri="{FF2B5EF4-FFF2-40B4-BE49-F238E27FC236}">
                <a16:creationId xmlns:a16="http://schemas.microsoft.com/office/drawing/2014/main" id="{EE9C9EBA-0FCB-CB4C-24E3-D7BC5DD4C26F}"/>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3600" b="1">
                <a:solidFill>
                  <a:schemeClr val="accent2"/>
                </a:solidFill>
                <a:effectLst>
                  <a:outerShdw blurRad="38100" dist="38100" dir="2700000" algn="tl">
                    <a:srgbClr val="C0C0C0"/>
                  </a:outerShdw>
                </a:effectLst>
              </a:rPr>
              <a:t>Learning Objectives</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80" name="Text Box 4">
            <a:extLst>
              <a:ext uri="{FF2B5EF4-FFF2-40B4-BE49-F238E27FC236}">
                <a16:creationId xmlns:a16="http://schemas.microsoft.com/office/drawing/2014/main" id="{52BE2DF4-B197-BB9C-281F-755D28A24AB2}"/>
              </a:ext>
            </a:extLst>
          </p:cNvPr>
          <p:cNvSpPr txBox="1">
            <a:spLocks noChangeArrowheads="1"/>
          </p:cNvSpPr>
          <p:nvPr/>
        </p:nvSpPr>
        <p:spPr bwMode="auto">
          <a:xfrm>
            <a:off x="2743200" y="990600"/>
            <a:ext cx="6096000" cy="5151438"/>
          </a:xfrm>
          <a:prstGeom prst="rect">
            <a:avLst/>
          </a:prstGeom>
          <a:noFill/>
          <a:ln>
            <a:noFill/>
          </a:ln>
          <a:effectLst/>
        </p:spPr>
        <p:txBody>
          <a:bodyPr>
            <a:spAutoFit/>
          </a:bodyPr>
          <a:lstStyle/>
          <a:p>
            <a:pPr>
              <a:spcBef>
                <a:spcPct val="50000"/>
              </a:spcBef>
              <a:defRPr/>
            </a:pPr>
            <a:r>
              <a:rPr lang="en-US" altLang="en-US" sz="1800">
                <a:solidFill>
                  <a:schemeClr val="tx1"/>
                </a:solidFill>
                <a:latin typeface="Arial" panose="020B0604020202020204" pitchFamily="34" charset="0"/>
              </a:rPr>
              <a:t>This lesson will explore an eclectic assortment of therapies that fall under the general heading “energy medicine”.  The one feature these therapies have in common is that they all attempt to manipulate “energy fields” of one kind or another for the benefit of the patient.  </a:t>
            </a:r>
          </a:p>
          <a:p>
            <a:pPr lvl="3">
              <a:lnSpc>
                <a:spcPct val="150000"/>
              </a:lnSpc>
              <a:spcBef>
                <a:spcPct val="50000"/>
              </a:spcBef>
              <a:spcAft>
                <a:spcPct val="30000"/>
              </a:spcAft>
              <a:defRPr/>
            </a:pPr>
            <a:r>
              <a:rPr lang="en-US" altLang="en-US" sz="1800" b="1">
                <a:effectLst>
                  <a:outerShdw blurRad="38100" dist="38100" dir="2700000" algn="tl">
                    <a:srgbClr val="C0C0C0"/>
                  </a:outerShdw>
                </a:effectLst>
                <a:latin typeface="Arial" panose="020B0604020202020204" pitchFamily="34" charset="0"/>
              </a:rPr>
              <a:t>Qi Gong &amp; Reiki</a:t>
            </a:r>
          </a:p>
          <a:p>
            <a:pPr lvl="3">
              <a:lnSpc>
                <a:spcPct val="150000"/>
              </a:lnSpc>
              <a:spcBef>
                <a:spcPct val="50000"/>
              </a:spcBef>
              <a:spcAft>
                <a:spcPct val="30000"/>
              </a:spcAft>
              <a:defRPr/>
            </a:pPr>
            <a:r>
              <a:rPr lang="en-US" altLang="en-US" sz="1800" b="1">
                <a:effectLst>
                  <a:outerShdw blurRad="38100" dist="38100" dir="2700000" algn="tl">
                    <a:srgbClr val="C0C0C0"/>
                  </a:outerShdw>
                </a:effectLst>
                <a:latin typeface="Arial" panose="020B0604020202020204" pitchFamily="34" charset="0"/>
              </a:rPr>
              <a:t>Therapeutic Touch &amp; Polarity Therapy</a:t>
            </a:r>
          </a:p>
          <a:p>
            <a:pPr lvl="3">
              <a:lnSpc>
                <a:spcPct val="150000"/>
              </a:lnSpc>
              <a:spcBef>
                <a:spcPct val="50000"/>
              </a:spcBef>
              <a:spcAft>
                <a:spcPct val="30000"/>
              </a:spcAft>
              <a:defRPr/>
            </a:pPr>
            <a:r>
              <a:rPr lang="en-US" altLang="en-US" sz="1800" b="1">
                <a:effectLst>
                  <a:outerShdw blurRad="38100" dist="38100" dir="2700000" algn="tl">
                    <a:srgbClr val="C0C0C0"/>
                  </a:outerShdw>
                </a:effectLst>
                <a:latin typeface="Arial" panose="020B0604020202020204" pitchFamily="34" charset="0"/>
              </a:rPr>
              <a:t>Magnetic, Electrical, &amp; Light Therapies</a:t>
            </a:r>
          </a:p>
          <a:p>
            <a:pPr>
              <a:spcBef>
                <a:spcPct val="50000"/>
              </a:spcBef>
              <a:buFont typeface="Wingdings" pitchFamily="2" charset="2"/>
              <a:buNone/>
              <a:defRPr/>
            </a:pPr>
            <a:r>
              <a:rPr lang="en-US" altLang="en-US" sz="1800">
                <a:solidFill>
                  <a:schemeClr val="tx1"/>
                </a:solidFill>
                <a:latin typeface="Arial" panose="020B0604020202020204" pitchFamily="34" charset="0"/>
              </a:rPr>
              <a:t>For simplicity, these therapies can be divided into two broad categories.  In one category are those therapies that purport to control the flow of some “vital energy” or “life force” not recognized by Western science.  In the other category are those therapies that employ measurable electromagnetic energy for healing purposes.            </a:t>
            </a:r>
          </a:p>
        </p:txBody>
      </p:sp>
      <p:sp>
        <p:nvSpPr>
          <p:cNvPr id="536583" name="Rectangle 7">
            <a:extLst>
              <a:ext uri="{FF2B5EF4-FFF2-40B4-BE49-F238E27FC236}">
                <a16:creationId xmlns:a16="http://schemas.microsoft.com/office/drawing/2014/main" id="{F8BB62ED-17A9-9D07-FFE7-157901A93B3A}"/>
              </a:ext>
            </a:extLst>
          </p:cNvPr>
          <p:cNvSpPr>
            <a:spLocks noChangeArrowheads="1"/>
          </p:cNvSpPr>
          <p:nvPr/>
        </p:nvSpPr>
        <p:spPr bwMode="auto">
          <a:xfrm>
            <a:off x="2743200" y="152400"/>
            <a:ext cx="5791200" cy="762000"/>
          </a:xfrm>
          <a:prstGeom prst="rect">
            <a:avLst/>
          </a:prstGeom>
          <a:noFill/>
          <a:ln>
            <a:noFill/>
          </a:ln>
          <a:effectLst/>
        </p:spPr>
        <p:txBody>
          <a:bodyPr anchor="ctr"/>
          <a:lstStyle>
            <a:lvl1pPr algn="l">
              <a:defRPr sz="3200">
                <a:solidFill>
                  <a:schemeClr val="tx2"/>
                </a:solidFill>
                <a:latin typeface="Arial" panose="020B0604020202020204" pitchFamily="34" charset="0"/>
              </a:defRPr>
            </a:lvl1pPr>
            <a:lvl2pPr algn="l">
              <a:defRPr sz="3200">
                <a:solidFill>
                  <a:schemeClr val="tx2"/>
                </a:solidFill>
                <a:latin typeface="Arial" panose="020B0604020202020204" pitchFamily="34" charset="0"/>
              </a:defRPr>
            </a:lvl2pPr>
            <a:lvl3pPr algn="l">
              <a:defRPr sz="3200">
                <a:solidFill>
                  <a:schemeClr val="tx2"/>
                </a:solidFill>
                <a:latin typeface="Arial" panose="020B0604020202020204" pitchFamily="34" charset="0"/>
              </a:defRPr>
            </a:lvl3pPr>
            <a:lvl4pPr algn="l">
              <a:defRPr sz="3200">
                <a:solidFill>
                  <a:schemeClr val="tx2"/>
                </a:solidFill>
                <a:latin typeface="Arial" panose="020B0604020202020204" pitchFamily="34" charset="0"/>
              </a:defRPr>
            </a:lvl4pPr>
            <a:lvl5pPr algn="l">
              <a:defRPr sz="3200">
                <a:solidFill>
                  <a:schemeClr val="tx2"/>
                </a:solidFill>
                <a:latin typeface="Arial" panose="020B0604020202020204" pitchFamily="34" charset="0"/>
              </a:defRPr>
            </a:lvl5pPr>
            <a:lvl6pPr marL="457200" fontAlgn="base">
              <a:spcBef>
                <a:spcPct val="0"/>
              </a:spcBef>
              <a:spcAft>
                <a:spcPct val="0"/>
              </a:spcAft>
              <a:defRPr sz="3200">
                <a:solidFill>
                  <a:schemeClr val="tx2"/>
                </a:solidFill>
                <a:latin typeface="Arial" panose="020B0604020202020204" pitchFamily="34" charset="0"/>
              </a:defRPr>
            </a:lvl6pPr>
            <a:lvl7pPr marL="914400" fontAlgn="base">
              <a:spcBef>
                <a:spcPct val="0"/>
              </a:spcBef>
              <a:spcAft>
                <a:spcPct val="0"/>
              </a:spcAft>
              <a:defRPr sz="3200">
                <a:solidFill>
                  <a:schemeClr val="tx2"/>
                </a:solidFill>
                <a:latin typeface="Arial" panose="020B0604020202020204" pitchFamily="34" charset="0"/>
              </a:defRPr>
            </a:lvl7pPr>
            <a:lvl8pPr marL="1371600" fontAlgn="base">
              <a:spcBef>
                <a:spcPct val="0"/>
              </a:spcBef>
              <a:spcAft>
                <a:spcPct val="0"/>
              </a:spcAft>
              <a:defRPr sz="3200">
                <a:solidFill>
                  <a:schemeClr val="tx2"/>
                </a:solidFill>
                <a:latin typeface="Arial" panose="020B0604020202020204" pitchFamily="34" charset="0"/>
              </a:defRPr>
            </a:lvl8pPr>
            <a:lvl9pPr marL="1828800" fontAlgn="base">
              <a:spcBef>
                <a:spcPct val="0"/>
              </a:spcBef>
              <a:spcAft>
                <a:spcPct val="0"/>
              </a:spcAft>
              <a:defRPr sz="3200">
                <a:solidFill>
                  <a:schemeClr val="tx2"/>
                </a:solidFill>
                <a:latin typeface="Arial" panose="020B0604020202020204" pitchFamily="34" charset="0"/>
              </a:defRPr>
            </a:lvl9pPr>
          </a:lstStyle>
          <a:p>
            <a:pPr algn="ctr" eaLnBrk="1" hangingPunct="1">
              <a:defRPr/>
            </a:pPr>
            <a:r>
              <a:rPr lang="en-US" altLang="en-US" sz="4000" b="1">
                <a:solidFill>
                  <a:schemeClr val="accent2"/>
                </a:solidFill>
                <a:effectLst>
                  <a:outerShdw blurRad="38100" dist="38100" dir="2700000" algn="tl">
                    <a:srgbClr val="C0C0C0"/>
                  </a:outerShdw>
                </a:effectLst>
              </a:rPr>
              <a:t>Introduction</a:t>
            </a:r>
          </a:p>
        </p:txBody>
      </p:sp>
      <p:pic>
        <p:nvPicPr>
          <p:cNvPr id="263171" name="Picture 9">
            <a:hlinkClick r:id="rId2" action="ppaction://hlinksldjump"/>
            <a:extLst>
              <a:ext uri="{FF2B5EF4-FFF2-40B4-BE49-F238E27FC236}">
                <a16:creationId xmlns:a16="http://schemas.microsoft.com/office/drawing/2014/main" id="{7CFF34C6-BA9D-C22C-3297-C2133B234F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2514600"/>
            <a:ext cx="4000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3172" name="Picture 10">
            <a:hlinkClick r:id="rId4" action="ppaction://hlinksldjump"/>
            <a:extLst>
              <a:ext uri="{FF2B5EF4-FFF2-40B4-BE49-F238E27FC236}">
                <a16:creationId xmlns:a16="http://schemas.microsoft.com/office/drawing/2014/main" id="{AEBEC1B3-F673-BBA7-3250-800B36E1B3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3124200"/>
            <a:ext cx="4000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3173" name="Picture 14">
            <a:hlinkClick r:id="rId6" action="ppaction://hlinksldjump"/>
            <a:extLst>
              <a:ext uri="{FF2B5EF4-FFF2-40B4-BE49-F238E27FC236}">
                <a16:creationId xmlns:a16="http://schemas.microsoft.com/office/drawing/2014/main" id="{45D7BFB6-12E1-3785-85AD-C82C3E3CE1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3733800"/>
            <a:ext cx="44291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4" name="Text Box 4">
            <a:extLst>
              <a:ext uri="{FF2B5EF4-FFF2-40B4-BE49-F238E27FC236}">
                <a16:creationId xmlns:a16="http://schemas.microsoft.com/office/drawing/2014/main" id="{A2BEEB29-A9D5-396F-5AF6-D764CF850955}"/>
              </a:ext>
            </a:extLst>
          </p:cNvPr>
          <p:cNvSpPr txBox="1">
            <a:spLocks noChangeArrowheads="1"/>
          </p:cNvSpPr>
          <p:nvPr/>
        </p:nvSpPr>
        <p:spPr bwMode="auto">
          <a:xfrm>
            <a:off x="4572000" y="381000"/>
            <a:ext cx="3352800" cy="1311275"/>
          </a:xfrm>
          <a:prstGeom prst="rect">
            <a:avLst/>
          </a:prstGeom>
          <a:noFill/>
          <a:ln>
            <a:noFill/>
          </a:ln>
          <a:effectLst/>
        </p:spPr>
        <p:txBody>
          <a:bodyPr>
            <a:spAutoFit/>
          </a:bodyPr>
          <a:lstStyle/>
          <a:p>
            <a:pPr algn="ctr" eaLnBrk="1" hangingPunct="1">
              <a:defRPr/>
            </a:pPr>
            <a:r>
              <a:rPr lang="en-US" altLang="en-US" sz="4000" b="1">
                <a:effectLst>
                  <a:outerShdw blurRad="38100" dist="38100" dir="2700000" algn="tl">
                    <a:srgbClr val="C0C0C0"/>
                  </a:outerShdw>
                </a:effectLst>
                <a:latin typeface="Arial" panose="020B0604020202020204" pitchFamily="34" charset="0"/>
              </a:rPr>
              <a:t>Qi Gong &amp; Reiki</a:t>
            </a:r>
          </a:p>
        </p:txBody>
      </p:sp>
      <p:sp>
        <p:nvSpPr>
          <p:cNvPr id="264194" name="Text Box 5">
            <a:extLst>
              <a:ext uri="{FF2B5EF4-FFF2-40B4-BE49-F238E27FC236}">
                <a16:creationId xmlns:a16="http://schemas.microsoft.com/office/drawing/2014/main" id="{31077D1D-C504-7EB0-2A5E-5D396D992955}"/>
              </a:ext>
            </a:extLst>
          </p:cNvPr>
          <p:cNvSpPr txBox="1">
            <a:spLocks noChangeArrowheads="1"/>
          </p:cNvSpPr>
          <p:nvPr/>
        </p:nvSpPr>
        <p:spPr bwMode="auto">
          <a:xfrm>
            <a:off x="2743200" y="2438400"/>
            <a:ext cx="60960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Tx/>
              <a:buNone/>
            </a:pPr>
            <a:r>
              <a:rPr lang="en-US" altLang="en-US" sz="2400"/>
              <a:t>Both of these therapies derive from Eastern concepts of health and disease.  The essential notion is the willful transmission of “vital energy” from the healer to the patient.  No physical contact is required.  </a:t>
            </a:r>
          </a:p>
        </p:txBody>
      </p:sp>
      <p:pic>
        <p:nvPicPr>
          <p:cNvPr id="264195" name="Picture 10">
            <a:extLst>
              <a:ext uri="{FF2B5EF4-FFF2-40B4-BE49-F238E27FC236}">
                <a16:creationId xmlns:a16="http://schemas.microsoft.com/office/drawing/2014/main" id="{E2EE2EA4-FA15-8F72-9F29-959AD78552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228600"/>
            <a:ext cx="13716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8" name="Text Box 4">
            <a:extLst>
              <a:ext uri="{FF2B5EF4-FFF2-40B4-BE49-F238E27FC236}">
                <a16:creationId xmlns:a16="http://schemas.microsoft.com/office/drawing/2014/main" id="{EC5F50E3-A8B0-6A0F-8400-FAF6E48768B9}"/>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Qi Gong &amp; Reiki</a:t>
            </a:r>
          </a:p>
        </p:txBody>
      </p:sp>
      <p:sp>
        <p:nvSpPr>
          <p:cNvPr id="538629" name="Text Box 5">
            <a:extLst>
              <a:ext uri="{FF2B5EF4-FFF2-40B4-BE49-F238E27FC236}">
                <a16:creationId xmlns:a16="http://schemas.microsoft.com/office/drawing/2014/main" id="{9D1511BE-447C-3E7D-0E6C-F2C06D91B6F9}"/>
              </a:ext>
            </a:extLst>
          </p:cNvPr>
          <p:cNvSpPr txBox="1">
            <a:spLocks noChangeArrowheads="1"/>
          </p:cNvSpPr>
          <p:nvPr/>
        </p:nvSpPr>
        <p:spPr bwMode="auto">
          <a:xfrm>
            <a:off x="2743200" y="1600200"/>
            <a:ext cx="6096000" cy="2563813"/>
          </a:xfrm>
          <a:prstGeom prst="rect">
            <a:avLst/>
          </a:prstGeom>
          <a:noFill/>
          <a:ln>
            <a:noFill/>
          </a:ln>
          <a:effectLst/>
        </p:spPr>
        <p:txBody>
          <a:bodyPr>
            <a:spAutoFit/>
          </a:bodyPr>
          <a:lstStyle/>
          <a:p>
            <a:pPr>
              <a:spcBef>
                <a:spcPct val="50000"/>
              </a:spcBef>
              <a:defRPr/>
            </a:pPr>
            <a:r>
              <a:rPr lang="en-US" altLang="en-US" sz="1800">
                <a:solidFill>
                  <a:schemeClr val="tx2"/>
                </a:solidFill>
                <a:latin typeface="Arial" panose="020B0604020202020204" pitchFamily="34" charset="0"/>
              </a:rPr>
              <a:t>Qi Gong</a:t>
            </a:r>
            <a:r>
              <a:rPr lang="en-US" altLang="en-US" sz="1800">
                <a:solidFill>
                  <a:schemeClr val="tx1"/>
                </a:solidFill>
                <a:latin typeface="Arial" panose="020B0604020202020204" pitchFamily="34" charset="0"/>
              </a:rPr>
              <a:t> has two forms.  </a:t>
            </a:r>
            <a:r>
              <a:rPr lang="en-US" altLang="en-US" sz="1800" b="1">
                <a:effectLst>
                  <a:outerShdw blurRad="38100" dist="38100" dir="2700000" algn="tl">
                    <a:srgbClr val="C0C0C0"/>
                  </a:outerShdw>
                </a:effectLst>
                <a:latin typeface="Arial" panose="020B0604020202020204" pitchFamily="34" charset="0"/>
              </a:rPr>
              <a:t>Internal Qi Gong</a:t>
            </a:r>
            <a:r>
              <a:rPr lang="en-US" altLang="en-US" sz="1800">
                <a:solidFill>
                  <a:schemeClr val="tx1"/>
                </a:solidFill>
                <a:latin typeface="Arial" panose="020B0604020202020204" pitchFamily="34" charset="0"/>
              </a:rPr>
              <a:t>, mentioned in Lesson 4, is a gentle exercise involving simple, repetitive movements and controlled breathing.  The intent is to improve the flow of one’s own qi.  More relevant to this discussion is </a:t>
            </a:r>
            <a:r>
              <a:rPr lang="en-US" altLang="en-US" sz="1800" b="1">
                <a:effectLst>
                  <a:outerShdw blurRad="38100" dist="38100" dir="2700000" algn="tl">
                    <a:srgbClr val="C0C0C0"/>
                  </a:outerShdw>
                </a:effectLst>
                <a:latin typeface="Arial" panose="020B0604020202020204" pitchFamily="34" charset="0"/>
              </a:rPr>
              <a:t>external Qi Gong</a:t>
            </a:r>
            <a:r>
              <a:rPr lang="en-US" altLang="en-US" sz="1800">
                <a:solidFill>
                  <a:schemeClr val="tx1"/>
                </a:solidFill>
                <a:latin typeface="Arial" panose="020B0604020202020204" pitchFamily="34" charset="0"/>
              </a:rPr>
              <a:t>, in which specially-trained “energetic healers” are said to emit their own qi outward into another person to promote healing.  Some Qi Gong masters even claim the ability to move external objects with the force of this energy.       </a:t>
            </a:r>
          </a:p>
        </p:txBody>
      </p:sp>
      <p:sp>
        <p:nvSpPr>
          <p:cNvPr id="538630" name="Text Box 6">
            <a:extLst>
              <a:ext uri="{FF2B5EF4-FFF2-40B4-BE49-F238E27FC236}">
                <a16:creationId xmlns:a16="http://schemas.microsoft.com/office/drawing/2014/main" id="{09922D78-9737-B27E-B9FA-BB33764A866D}"/>
              </a:ext>
            </a:extLst>
          </p:cNvPr>
          <p:cNvSpPr txBox="1">
            <a:spLocks noChangeArrowheads="1"/>
          </p:cNvSpPr>
          <p:nvPr/>
        </p:nvSpPr>
        <p:spPr bwMode="auto">
          <a:xfrm>
            <a:off x="4572000" y="457200"/>
            <a:ext cx="32004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Qi Gong</a:t>
            </a:r>
          </a:p>
        </p:txBody>
      </p:sp>
      <p:pic>
        <p:nvPicPr>
          <p:cNvPr id="265220" name="Picture 7">
            <a:extLst>
              <a:ext uri="{FF2B5EF4-FFF2-40B4-BE49-F238E27FC236}">
                <a16:creationId xmlns:a16="http://schemas.microsoft.com/office/drawing/2014/main" id="{8744DFFD-079A-9FDD-1A38-D2B1007433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52400"/>
            <a:ext cx="1676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221" name="Picture 14">
            <a:extLst>
              <a:ext uri="{FF2B5EF4-FFF2-40B4-BE49-F238E27FC236}">
                <a16:creationId xmlns:a16="http://schemas.microsoft.com/office/drawing/2014/main" id="{D760CBE6-A9BF-4706-D361-641B171169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343400"/>
            <a:ext cx="14747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222" name="Picture 15">
            <a:extLst>
              <a:ext uri="{FF2B5EF4-FFF2-40B4-BE49-F238E27FC236}">
                <a16:creationId xmlns:a16="http://schemas.microsoft.com/office/drawing/2014/main" id="{E6A4F5C2-E444-D67C-2865-4B8D7CDFF9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4572000"/>
            <a:ext cx="1752600"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223" name="Picture 16">
            <a:extLst>
              <a:ext uri="{FF2B5EF4-FFF2-40B4-BE49-F238E27FC236}">
                <a16:creationId xmlns:a16="http://schemas.microsoft.com/office/drawing/2014/main" id="{4C6CDF34-98E2-5017-88C8-AC4DEB0F90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4495800"/>
            <a:ext cx="1341438"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52" name="Text Box 4">
            <a:extLst>
              <a:ext uri="{FF2B5EF4-FFF2-40B4-BE49-F238E27FC236}">
                <a16:creationId xmlns:a16="http://schemas.microsoft.com/office/drawing/2014/main" id="{8375A9E2-B01A-20EF-38F7-3C191228E85E}"/>
              </a:ext>
            </a:extLst>
          </p:cNvPr>
          <p:cNvSpPr txBox="1">
            <a:spLocks noChangeArrowheads="1"/>
          </p:cNvSpPr>
          <p:nvPr/>
        </p:nvSpPr>
        <p:spPr bwMode="auto">
          <a:xfrm>
            <a:off x="4572000" y="457200"/>
            <a:ext cx="2743200" cy="579438"/>
          </a:xfrm>
          <a:prstGeom prst="rect">
            <a:avLst/>
          </a:prstGeom>
          <a:noFill/>
          <a:ln>
            <a:noFill/>
          </a:ln>
          <a:effectLst/>
        </p:spPr>
        <p:txBody>
          <a:bodyPr>
            <a:spAutoFit/>
          </a:bodyPr>
          <a:lstStyle/>
          <a:p>
            <a:pPr algn="ctr" eaLnBrk="1" hangingPunct="1">
              <a:defRPr/>
            </a:pPr>
            <a:r>
              <a:rPr lang="en-US" altLang="en-US" sz="3200" b="1">
                <a:effectLst>
                  <a:outerShdw blurRad="38100" dist="38100" dir="2700000" algn="tl">
                    <a:srgbClr val="C0C0C0"/>
                  </a:outerShdw>
                </a:effectLst>
                <a:latin typeface="Arial" panose="020B0604020202020204" pitchFamily="34" charset="0"/>
              </a:rPr>
              <a:t>Reiki</a:t>
            </a:r>
          </a:p>
        </p:txBody>
      </p:sp>
      <p:sp>
        <p:nvSpPr>
          <p:cNvPr id="539653" name="Text Box 5">
            <a:extLst>
              <a:ext uri="{FF2B5EF4-FFF2-40B4-BE49-F238E27FC236}">
                <a16:creationId xmlns:a16="http://schemas.microsoft.com/office/drawing/2014/main" id="{5E85F8DE-387B-2A3A-AD61-F97194AC27DD}"/>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Qi Gong &amp; Reiki</a:t>
            </a:r>
          </a:p>
        </p:txBody>
      </p:sp>
      <p:sp>
        <p:nvSpPr>
          <p:cNvPr id="266243" name="Text Box 6">
            <a:extLst>
              <a:ext uri="{FF2B5EF4-FFF2-40B4-BE49-F238E27FC236}">
                <a16:creationId xmlns:a16="http://schemas.microsoft.com/office/drawing/2014/main" id="{27E93BB8-702D-6A38-AD8D-1F28BAAB9DAE}"/>
              </a:ext>
            </a:extLst>
          </p:cNvPr>
          <p:cNvSpPr txBox="1">
            <a:spLocks noChangeArrowheads="1"/>
          </p:cNvSpPr>
          <p:nvPr/>
        </p:nvSpPr>
        <p:spPr bwMode="auto">
          <a:xfrm>
            <a:off x="2743200" y="1600200"/>
            <a:ext cx="6248400"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eaLnBrk="1" hangingPunct="1">
              <a:spcBef>
                <a:spcPct val="0"/>
              </a:spcBef>
              <a:buFontTx/>
              <a:buNone/>
            </a:pPr>
            <a:r>
              <a:rPr lang="en-US" altLang="en-US" sz="2000">
                <a:solidFill>
                  <a:schemeClr val="tx2"/>
                </a:solidFill>
              </a:rPr>
              <a:t>Reiki</a:t>
            </a:r>
            <a:r>
              <a:rPr lang="en-US" altLang="en-US" sz="2000"/>
              <a:t> is essentially the Japanese equivalent of Qi Gong.  Even the Japanese word ki means the same thing as the Chinese qi.  During the healing sessions, the practitioner is said to access the “universal life energy” which is transferred to the patient through the practitioner’s hands.  The hands may be held just above the skin or, more commonly, placed lightly on the patient’s body.  Like Qi Gong, the intent of Reiki is to improve the flow of vital energy in the patient and thereby restore good health.</a:t>
            </a:r>
          </a:p>
          <a:p>
            <a:pPr eaLnBrk="1" hangingPunct="1">
              <a:spcBef>
                <a:spcPct val="0"/>
              </a:spcBef>
              <a:buFontTx/>
              <a:buNone/>
            </a:pPr>
            <a:endParaRPr lang="en-US" altLang="en-US" sz="2000"/>
          </a:p>
        </p:txBody>
      </p:sp>
      <p:pic>
        <p:nvPicPr>
          <p:cNvPr id="266244" name="Picture 7">
            <a:extLst>
              <a:ext uri="{FF2B5EF4-FFF2-40B4-BE49-F238E27FC236}">
                <a16:creationId xmlns:a16="http://schemas.microsoft.com/office/drawing/2014/main" id="{58818B81-8CC0-B5F5-9DE0-954AAA9FCC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4876800"/>
            <a:ext cx="14605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45" name="Picture 10">
            <a:extLst>
              <a:ext uri="{FF2B5EF4-FFF2-40B4-BE49-F238E27FC236}">
                <a16:creationId xmlns:a16="http://schemas.microsoft.com/office/drawing/2014/main" id="{66D77F42-FB02-AD17-7B57-62A96E6711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4876800"/>
            <a:ext cx="1600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46" name="Picture 11">
            <a:extLst>
              <a:ext uri="{FF2B5EF4-FFF2-40B4-BE49-F238E27FC236}">
                <a16:creationId xmlns:a16="http://schemas.microsoft.com/office/drawing/2014/main" id="{7FC649B1-B925-BD98-4307-2948605410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4876800"/>
            <a:ext cx="1268413"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47" name="Picture 20">
            <a:extLst>
              <a:ext uri="{FF2B5EF4-FFF2-40B4-BE49-F238E27FC236}">
                <a16:creationId xmlns:a16="http://schemas.microsoft.com/office/drawing/2014/main" id="{EA2013E1-D994-52AD-EEF0-CC2F2EBDE4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152400"/>
            <a:ext cx="1676400"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6" name="Text Box 4">
            <a:extLst>
              <a:ext uri="{FF2B5EF4-FFF2-40B4-BE49-F238E27FC236}">
                <a16:creationId xmlns:a16="http://schemas.microsoft.com/office/drawing/2014/main" id="{643683AB-291B-FCF5-F887-69AA6CB3D3E7}"/>
              </a:ext>
            </a:extLst>
          </p:cNvPr>
          <p:cNvSpPr txBox="1">
            <a:spLocks noChangeArrowheads="1"/>
          </p:cNvSpPr>
          <p:nvPr/>
        </p:nvSpPr>
        <p:spPr bwMode="auto">
          <a:xfrm>
            <a:off x="7493000" y="0"/>
            <a:ext cx="1651000" cy="274638"/>
          </a:xfrm>
          <a:prstGeom prst="rect">
            <a:avLst/>
          </a:prstGeom>
          <a:noFill/>
          <a:ln>
            <a:noFill/>
          </a:ln>
          <a:effectLst/>
        </p:spPr>
        <p:txBody>
          <a:bodyPr>
            <a:spAutoFit/>
          </a:bodyPr>
          <a:lstStyle/>
          <a:p>
            <a:pPr algn="r" eaLnBrk="1" hangingPunct="1">
              <a:defRPr/>
            </a:pPr>
            <a:r>
              <a:rPr lang="en-US" altLang="en-US" sz="1200" b="1">
                <a:effectLst>
                  <a:outerShdw blurRad="38100" dist="38100" dir="2700000" algn="tl">
                    <a:srgbClr val="C0C0C0"/>
                  </a:outerShdw>
                </a:effectLst>
                <a:latin typeface="Arial" panose="020B0604020202020204" pitchFamily="34" charset="0"/>
              </a:rPr>
              <a:t>Qi Gong &amp; Reiki</a:t>
            </a:r>
          </a:p>
        </p:txBody>
      </p:sp>
      <p:sp>
        <p:nvSpPr>
          <p:cNvPr id="540677" name="Text Box 5">
            <a:extLst>
              <a:ext uri="{FF2B5EF4-FFF2-40B4-BE49-F238E27FC236}">
                <a16:creationId xmlns:a16="http://schemas.microsoft.com/office/drawing/2014/main" id="{7C4B5D4B-56A5-E88E-70C2-9491748B9C88}"/>
              </a:ext>
            </a:extLst>
          </p:cNvPr>
          <p:cNvSpPr txBox="1">
            <a:spLocks noChangeArrowheads="1"/>
          </p:cNvSpPr>
          <p:nvPr/>
        </p:nvSpPr>
        <p:spPr bwMode="auto">
          <a:xfrm>
            <a:off x="2743200" y="457200"/>
            <a:ext cx="6096000" cy="549275"/>
          </a:xfrm>
          <a:prstGeom prst="rect">
            <a:avLst/>
          </a:prstGeom>
          <a:noFill/>
          <a:ln>
            <a:noFill/>
          </a:ln>
          <a:effectLst/>
        </p:spPr>
        <p:txBody>
          <a:bodyPr>
            <a:spAutoFit/>
          </a:bodyPr>
          <a:lstStyle/>
          <a:p>
            <a:pPr algn="ctr" eaLnBrk="1" hangingPunct="1">
              <a:defRPr/>
            </a:pPr>
            <a:r>
              <a:rPr lang="en-US" altLang="en-US" sz="3000" b="1">
                <a:effectLst>
                  <a:outerShdw blurRad="38100" dist="38100" dir="2700000" algn="tl">
                    <a:srgbClr val="C0C0C0"/>
                  </a:outerShdw>
                </a:effectLst>
                <a:latin typeface="Arial" panose="020B0604020202020204" pitchFamily="34" charset="0"/>
              </a:rPr>
              <a:t>Are Qi Gong and Reiki Safe?</a:t>
            </a:r>
          </a:p>
        </p:txBody>
      </p:sp>
      <p:sp>
        <p:nvSpPr>
          <p:cNvPr id="267267" name="Text Box 6">
            <a:extLst>
              <a:ext uri="{FF2B5EF4-FFF2-40B4-BE49-F238E27FC236}">
                <a16:creationId xmlns:a16="http://schemas.microsoft.com/office/drawing/2014/main" id="{B83FE677-FB5F-006E-2F81-FF05F30C68DC}"/>
              </a:ext>
            </a:extLst>
          </p:cNvPr>
          <p:cNvSpPr txBox="1">
            <a:spLocks noChangeArrowheads="1"/>
          </p:cNvSpPr>
          <p:nvPr/>
        </p:nvSpPr>
        <p:spPr bwMode="auto">
          <a:xfrm>
            <a:off x="2743200" y="1600200"/>
            <a:ext cx="60960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3200">
                <a:solidFill>
                  <a:schemeClr val="tx1"/>
                </a:solidFill>
                <a:latin typeface="Arial" panose="020B0604020202020204" pitchFamily="34" charset="0"/>
              </a:defRPr>
            </a:lvl2pPr>
            <a:lvl3pPr marL="1143000" indent="-228600">
              <a:spcBef>
                <a:spcPct val="20000"/>
              </a:spcBef>
              <a:buChar char="•"/>
              <a:defRPr sz="3200">
                <a:solidFill>
                  <a:schemeClr val="tx1"/>
                </a:solidFill>
                <a:latin typeface="Arial" panose="020B0604020202020204" pitchFamily="34" charset="0"/>
              </a:defRPr>
            </a:lvl3pPr>
            <a:lvl4pPr marL="1600200" indent="-228600">
              <a:spcBef>
                <a:spcPct val="20000"/>
              </a:spcBef>
              <a:buChar char="–"/>
              <a:defRPr sz="3200">
                <a:solidFill>
                  <a:schemeClr val="tx1"/>
                </a:solidFill>
                <a:latin typeface="Arial" panose="020B0604020202020204" pitchFamily="34" charset="0"/>
              </a:defRPr>
            </a:lvl4pPr>
            <a:lvl5pPr marL="2057400" indent="-228600">
              <a:spcBef>
                <a:spcPct val="20000"/>
              </a:spcBef>
              <a:buChar char="»"/>
              <a:defRPr sz="3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3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3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3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3200">
                <a:solidFill>
                  <a:schemeClr val="tx1"/>
                </a:solidFill>
                <a:latin typeface="Arial" panose="020B0604020202020204" pitchFamily="34" charset="0"/>
              </a:defRPr>
            </a:lvl9pPr>
          </a:lstStyle>
          <a:p>
            <a:pPr>
              <a:spcBef>
                <a:spcPct val="50000"/>
              </a:spcBef>
              <a:buFont typeface="Wingdings" pitchFamily="2" charset="2"/>
              <a:buNone/>
            </a:pPr>
            <a:r>
              <a:rPr lang="en-US" altLang="en-US" sz="2400"/>
              <a:t>It is hard to imagine how these treatments could be harmful in of themselves, aside from the standard caution applicable to all alternative therapies.  That is, they should not be used at the exclusion of conventional medicine.  Serious illness should always be ruled out before seeking alternative therapies.  </a:t>
            </a:r>
          </a:p>
        </p:txBody>
      </p:sp>
    </p:spTree>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lesson 8 design 2">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8 design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8 design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8 design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8 design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8 design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8 design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8 design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8 design 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8 design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8 design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8 design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8 design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8 design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8 design 2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8 design 2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8 design 2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8 design 2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lesson 8 yohimbe">
  <a:themeElements>
    <a:clrScheme name="lesson 8 yohimb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esson 8 yohimb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8 yohimb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8 yohimb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8 yohimb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8 yohimb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8 yohimb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8 yohimb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8 yohimb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8 yohimb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8 yohimb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8 yohimb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8 yohimb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8 yohimb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Lesson 9">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9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9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9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9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Lesson 10">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1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1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10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10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10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10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10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10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10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10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10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10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10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10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10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10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10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esson 1">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1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1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1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1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esson 2">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2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2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2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2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lesson 3">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3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3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3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3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lesson 4">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4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4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4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4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lesson 5">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5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5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5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5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5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Lesson 6">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6">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6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6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6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6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lesson 7">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7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7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7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7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7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lesson 8">
  <a:themeElements>
    <a:clrScheme name="">
      <a:dk1>
        <a:srgbClr val="000000"/>
      </a:dk1>
      <a:lt1>
        <a:srgbClr val="FFFFFF"/>
      </a:lt1>
      <a:dk2>
        <a:srgbClr val="000000"/>
      </a:dk2>
      <a:lt2>
        <a:srgbClr val="808080"/>
      </a:lt2>
      <a:accent1>
        <a:srgbClr val="B2B2B2"/>
      </a:accent1>
      <a:accent2>
        <a:srgbClr val="009999"/>
      </a:accent2>
      <a:accent3>
        <a:srgbClr val="FFFFFF"/>
      </a:accent3>
      <a:accent4>
        <a:srgbClr val="000000"/>
      </a:accent4>
      <a:accent5>
        <a:srgbClr val="D5D5D5"/>
      </a:accent5>
      <a:accent6>
        <a:srgbClr val="008A8A"/>
      </a:accent6>
      <a:hlink>
        <a:srgbClr val="006666"/>
      </a:hlink>
      <a:folHlink>
        <a:srgbClr val="9900FF"/>
      </a:folHlink>
    </a:clrScheme>
    <a:fontScheme name="lesson 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spDef>
    <a:lnDef>
      <a:spPr bwMode="auto">
        <a:xfrm>
          <a:off x="0" y="0"/>
          <a:ext cx="1" cy="1"/>
        </a:xfrm>
        <a:custGeom>
          <a:avLst/>
          <a:gdLst/>
          <a:ahLst/>
          <a:cxnLst/>
          <a:rect l="0" t="0" r="0" b="0"/>
          <a:pathLst/>
        </a:custGeom>
        <a:solidFill>
          <a:schemeClr val="bg1">
            <a:alpha val="2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16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Black" panose="020B0604020202020204" pitchFamily="34" charset="0"/>
          </a:defRPr>
        </a:defPPr>
      </a:lstStyle>
    </a:lnDef>
  </a:objectDefaults>
  <a:extraClrSchemeLst>
    <a:extraClrScheme>
      <a:clrScheme name="lesson 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8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esson 8 13">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9999"/>
        </a:hlink>
        <a:folHlink>
          <a:srgbClr val="FF0000"/>
        </a:folHlink>
      </a:clrScheme>
      <a:clrMap bg1="lt1" tx1="dk1" bg2="lt2" tx2="dk2" accent1="accent1" accent2="accent2" accent3="accent3" accent4="accent4" accent5="accent5" accent6="accent6" hlink="hlink" folHlink="folHlink"/>
    </a:extraClrScheme>
    <a:extraClrScheme>
      <a:clrScheme name="lesson 8 14">
        <a:dk1>
          <a:srgbClr val="000000"/>
        </a:dk1>
        <a:lt1>
          <a:srgbClr val="FFFFFF"/>
        </a:lt1>
        <a:dk2>
          <a:srgbClr val="000000"/>
        </a:dk2>
        <a:lt2>
          <a:srgbClr val="808080"/>
        </a:lt2>
        <a:accent1>
          <a:srgbClr val="BBE0E3"/>
        </a:accent1>
        <a:accent2>
          <a:srgbClr val="009999"/>
        </a:accent2>
        <a:accent3>
          <a:srgbClr val="FFFFFF"/>
        </a:accent3>
        <a:accent4>
          <a:srgbClr val="000000"/>
        </a:accent4>
        <a:accent5>
          <a:srgbClr val="DAEDE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8 15">
        <a:dk1>
          <a:srgbClr val="000000"/>
        </a:dk1>
        <a:lt1>
          <a:srgbClr val="FFFFFF"/>
        </a:lt1>
        <a:dk2>
          <a:srgbClr val="000000"/>
        </a:dk2>
        <a:lt2>
          <a:srgbClr val="808080"/>
        </a:lt2>
        <a:accent1>
          <a:srgbClr val="009999"/>
        </a:accent1>
        <a:accent2>
          <a:srgbClr val="009999"/>
        </a:accent2>
        <a:accent3>
          <a:srgbClr val="FFFFFF"/>
        </a:accent3>
        <a:accent4>
          <a:srgbClr val="000000"/>
        </a:accent4>
        <a:accent5>
          <a:srgbClr val="AACACA"/>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lesson 8 16">
        <a:dk1>
          <a:srgbClr val="000000"/>
        </a:dk1>
        <a:lt1>
          <a:srgbClr val="FFFFFF"/>
        </a:lt1>
        <a:dk2>
          <a:srgbClr val="000000"/>
        </a:dk2>
        <a:lt2>
          <a:srgbClr val="808080"/>
        </a:lt2>
        <a:accent1>
          <a:srgbClr val="9933FF"/>
        </a:accent1>
        <a:accent2>
          <a:srgbClr val="009999"/>
        </a:accent2>
        <a:accent3>
          <a:srgbClr val="FFFFFF"/>
        </a:accent3>
        <a:accent4>
          <a:srgbClr val="000000"/>
        </a:accent4>
        <a:accent5>
          <a:srgbClr val="CAADFF"/>
        </a:accent5>
        <a:accent6>
          <a:srgbClr val="008A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9449</TotalTime>
  <Words>32486</Words>
  <Application>Microsoft Macintosh PowerPoint</Application>
  <PresentationFormat>On-screen Show (4:3)</PresentationFormat>
  <Paragraphs>2379</Paragraphs>
  <Slides>306</Slides>
  <Notes>2</Notes>
  <HiddenSlides>0</HiddenSlides>
  <MMClips>0</MMClips>
  <ScaleCrop>false</ScaleCrop>
  <HeadingPairs>
    <vt:vector size="8" baseType="variant">
      <vt:variant>
        <vt:lpstr>Fonts Used</vt:lpstr>
      </vt:variant>
      <vt:variant>
        <vt:i4>8</vt:i4>
      </vt:variant>
      <vt:variant>
        <vt:lpstr>Theme</vt:lpstr>
      </vt:variant>
      <vt:variant>
        <vt:i4>13</vt:i4>
      </vt:variant>
      <vt:variant>
        <vt:lpstr>Embedded OLE Servers</vt:lpstr>
      </vt:variant>
      <vt:variant>
        <vt:i4>1</vt:i4>
      </vt:variant>
      <vt:variant>
        <vt:lpstr>Slide Titles</vt:lpstr>
      </vt:variant>
      <vt:variant>
        <vt:i4>306</vt:i4>
      </vt:variant>
    </vt:vector>
  </HeadingPairs>
  <TitlesOfParts>
    <vt:vector size="328" baseType="lpstr">
      <vt:lpstr>Arial Black</vt:lpstr>
      <vt:lpstr>Arial</vt:lpstr>
      <vt:lpstr>Times</vt:lpstr>
      <vt:lpstr>Wingdings</vt:lpstr>
      <vt:lpstr>Times New Roman</vt:lpstr>
      <vt:lpstr>Botanical</vt:lpstr>
      <vt:lpstr>Verdana</vt:lpstr>
      <vt:lpstr>WP Phonetic</vt:lpstr>
      <vt:lpstr>Default Design</vt:lpstr>
      <vt:lpstr>lesson 1</vt:lpstr>
      <vt:lpstr>lesson 2</vt:lpstr>
      <vt:lpstr>lesson 3</vt:lpstr>
      <vt:lpstr>lesson 4</vt:lpstr>
      <vt:lpstr>lesson 5</vt:lpstr>
      <vt:lpstr>Lesson 6</vt:lpstr>
      <vt:lpstr>lesson 7</vt:lpstr>
      <vt:lpstr>lesson 8</vt:lpstr>
      <vt:lpstr>lesson 8 design 2</vt:lpstr>
      <vt:lpstr>lesson 8 yohimbe</vt:lpstr>
      <vt:lpstr>Lesson 9</vt:lpstr>
      <vt:lpstr>Lesson 10</vt:lpstr>
      <vt:lpstr>Microsoft Photo Editor 3.0 Photo</vt:lpstr>
      <vt:lpstr>PowerPoint Presentation</vt:lpstr>
      <vt:lpstr>PowerPoint Presentation</vt:lpstr>
      <vt:lpstr>PowerPoint Presentation</vt:lpstr>
      <vt:lpstr>PowerPoint Presentation</vt:lpstr>
      <vt:lpstr>PowerPoint Presentation</vt:lpstr>
      <vt:lpstr>Why Physicians Need to Know About CAM</vt:lpstr>
      <vt:lpstr>PowerPoint Presentation</vt:lpstr>
      <vt:lpstr>PowerPoint Presentation</vt:lpstr>
      <vt:lpstr>Scientific Disclaimer</vt:lpstr>
      <vt:lpstr>Course Overview</vt:lpstr>
      <vt:lpstr>PowerPoint Presentation</vt:lpstr>
      <vt:lpstr>PowerPoint Presentation</vt:lpstr>
      <vt:lpstr>Evidence-Based Medicine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Meditation &amp; Relaxation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I.U. School of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Unknown User</dc:creator>
  <cp:lastModifiedBy>Brokaw, James J</cp:lastModifiedBy>
  <cp:revision>2587</cp:revision>
  <dcterms:created xsi:type="dcterms:W3CDTF">2001-11-23T22:21:33Z</dcterms:created>
  <dcterms:modified xsi:type="dcterms:W3CDTF">2023-02-20T00:13:51Z</dcterms:modified>
</cp:coreProperties>
</file>