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5143500" type="screen16x9"/>
  <p:notesSz cx="6858000" cy="9144000"/>
  <p:embeddedFontLst>
    <p:embeddedFont>
      <p:font typeface="Calibri" panose="020F0502020204030204" pitchFamily="34" charset="0"/>
      <p:regular r:id="rId27"/>
      <p:bold r:id="rId28"/>
      <p:italic r:id="rId29"/>
      <p:boldItalic r:id="rId30"/>
    </p:embeddedFont>
    <p:embeddedFont>
      <p:font typeface="Oswald" panose="020B0604020202020204" pitchFamily="2" charset="0"/>
      <p:regular r:id="rId31"/>
      <p:bold r:id="rId32"/>
    </p:embeddedFont>
    <p:embeddedFont>
      <p:font typeface="Oswald SemiBold" panose="00000700000000000000" pitchFamily="2" charset="0"/>
      <p:regular r:id="rId33"/>
      <p:bold r:id="rId34"/>
    </p:embeddedFont>
    <p:embeddedFont>
      <p:font typeface="Roboto" panose="02000000000000000000" pitchFamily="2" charset="0"/>
      <p:regular r:id="rId35"/>
      <p:bold r:id="rId36"/>
      <p:italic r:id="rId37"/>
      <p:boldItalic r:id="rId38"/>
    </p:embeddedFont>
    <p:embeddedFont>
      <p:font typeface="Roboto Slab" pitchFamily="2" charset="0"/>
      <p:regular r:id="rId39"/>
      <p:bold r:id="rId40"/>
    </p:embeddedFont>
    <p:embeddedFont>
      <p:font typeface="Roboto Slab SemiBold" pitchFamily="2" charset="0"/>
      <p:regular r:id="rId41"/>
      <p:bold r:id="rId42"/>
    </p:embeddedFont>
    <p:embeddedFont>
      <p:font typeface="Rubik" panose="020B0604020202020204" charset="-79"/>
      <p:regular r:id="rId43"/>
      <p:bold r:id="rId44"/>
      <p:italic r:id="rId45"/>
      <p:boldItalic r:id="rId46"/>
    </p:embeddedFont>
    <p:embeddedFont>
      <p:font typeface="Source Sans Pro" panose="020B0503030403020204" pitchFamily="34" charset="0"/>
      <p:regular r:id="rId47"/>
      <p:bold r:id="rId48"/>
      <p:italic r:id="rId49"/>
      <p:boldItalic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36572" autoAdjust="0"/>
  </p:normalViewPr>
  <p:slideViewPr>
    <p:cSldViewPr snapToGrid="0">
      <p:cViewPr varScale="1">
        <p:scale>
          <a:sx n="32" d="100"/>
          <a:sy n="32" d="100"/>
        </p:scale>
        <p:origin x="2260" y="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font" Target="fonts/font13.fntdata"/><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font" Target="fonts/font16.fntdata"/><Relationship Id="rId47" Type="http://schemas.openxmlformats.org/officeDocument/2006/relationships/font" Target="fonts/font21.fntdata"/><Relationship Id="rId50" Type="http://schemas.openxmlformats.org/officeDocument/2006/relationships/font" Target="fonts/font24.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3.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font" Target="fonts/font19.fntdata"/><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4" Type="http://schemas.openxmlformats.org/officeDocument/2006/relationships/font" Target="fonts/font18.fntdata"/><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font" Target="fonts/font17.fntdata"/><Relationship Id="rId48" Type="http://schemas.openxmlformats.org/officeDocument/2006/relationships/font" Target="fonts/font22.fntdata"/><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font" Target="fonts/font20.fntdata"/><Relationship Id="rId20" Type="http://schemas.openxmlformats.org/officeDocument/2006/relationships/slide" Target="slides/slide19.xml"/><Relationship Id="rId41" Type="http://schemas.openxmlformats.org/officeDocument/2006/relationships/font" Target="fonts/font15.fntdata"/><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49" Type="http://schemas.openxmlformats.org/officeDocument/2006/relationships/font" Target="fonts/font2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unsplash.com/photos/_dJCBtdUu74"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unsplash.com/@danist07?utm_source=unsplash&amp;utm_medium=referral&amp;utm_content=creditCopyText"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unsplash.com/s/photos/building-a-house?utm_source=unsplash&amp;utm_medium=referral&amp;utm_content=creditCopyText"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unsplash.com/photos/40JmKOnu6Cc"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iupui.libguides.com/ONEAL"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onealproject.github.io/Grants/"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35f391192_0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Learn about a multi-institutional project developing curriculum and open educational resources (OER) to equip academic library workers with negotiation skills within the context of academic libraries work with third party vendors. The project team is intentionally working to center the experiences of BIPOC library workers through each stage of the project including curriculum design, OER creation, and pilot testing. This presentation will walk through the key learnings around negotiations and the curriculum, before opening the session for discussion and feedback. A core ethos of the project is that something created to serve the community cannot be made without the community.</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Detailed Description</a:t>
            </a:r>
            <a:endParaRPr b="1"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Academic libraries are facing a multitude of challenges as budgets face further cuts and considering that staffing and services already stripped close to the bone at many institutions. It has become imperative that library workers develop negotiation skills to proactively interact with third-party vendors, many of whom are currently trying to push through significant price increases to recoup after keeping prices stagnant during the height of the Covid-19 pandemic. In many cases, negotiating prices and licensing agreements is learned on the job from fellow colleagues when the need arises such as significant budget cuts, which forces libraries into a reactive stance. Meanwhile, vendors often are equipped with significant training. The dynamics of the academic library and vendor relationship can be changed, through education and training. When library workers seek formal negotiation training, often it is centered on negotiating in business, in general, and fails to understand the nuances that are faced such as long-term relationships where sales representatives just move from vendor to vendor and the entrenchment of many scholars and institutions to traditional subscriptions to resources viewed as “prestige” that are often tied to performance (promotion and tenure). Learn about a multi-institutional project developing curriculum and open educational resources (OER) to equip academic library workers with negotiation skills within the context of academic libraries. The project team is intentionally working to center the experiences of library workers of Black, Indigenous, and people of color through each stage of the project including curriculum design, OER creation, interviews, and pilot testing. This presentation will walk through the key learnings around negotiations and the curriculum as designed to date, before opening the session for discussion and feedback. A core ethos of the project is that something created to serve the community cannot be made without the community. Attendees will be able to share their thoughts and questions, which the project team will be able to take into consideration as learning objects are created in the spring and summer, prior to pilot-testing. Participants will also be provided a list of free resources to help them get started on developing those skill sets while the curriculum and OERs are being developed. This project builds upon prior workshops that have taught negotiation skills to academic library audiences but, by nature, limits the reach to attendees.</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dirty="0">
                <a:solidFill>
                  <a:schemeClr val="dk1"/>
                </a:solidFill>
              </a:rPr>
              <a:t>Learning Outcomes</a:t>
            </a:r>
            <a:endParaRPr b="1" dirty="0">
              <a:solidFill>
                <a:schemeClr val="dk1"/>
              </a:solidFill>
            </a:endParaRPr>
          </a:p>
          <a:p>
            <a:pPr marL="457200" lvl="0" indent="-317500" algn="l" rtl="0">
              <a:lnSpc>
                <a:spcPct val="115000"/>
              </a:lnSpc>
              <a:spcBef>
                <a:spcPts val="1200"/>
              </a:spcBef>
              <a:spcAft>
                <a:spcPts val="0"/>
              </a:spcAft>
              <a:buClr>
                <a:schemeClr val="dk1"/>
              </a:buClr>
              <a:buSzPts val="1400"/>
              <a:buChar char="●"/>
            </a:pPr>
            <a:r>
              <a:rPr lang="en" dirty="0">
                <a:solidFill>
                  <a:schemeClr val="dk1"/>
                </a:solidFill>
              </a:rPr>
              <a:t>Participants will be able to articulate why negotiation skills are a necessary skill set for work and life.</a:t>
            </a:r>
            <a:endParaRPr dirty="0">
              <a:solidFill>
                <a:schemeClr val="dk1"/>
              </a:solidFill>
            </a:endParaRPr>
          </a:p>
          <a:p>
            <a:pPr marL="457200" lvl="0" indent="-317500" algn="l" rtl="0">
              <a:lnSpc>
                <a:spcPct val="115000"/>
              </a:lnSpc>
              <a:spcBef>
                <a:spcPts val="0"/>
              </a:spcBef>
              <a:spcAft>
                <a:spcPts val="0"/>
              </a:spcAft>
              <a:buClr>
                <a:schemeClr val="dk1"/>
              </a:buClr>
              <a:buSzPts val="1400"/>
              <a:buChar char="●"/>
            </a:pPr>
            <a:r>
              <a:rPr lang="en" dirty="0">
                <a:solidFill>
                  <a:schemeClr val="dk1"/>
                </a:solidFill>
              </a:rPr>
              <a:t>Participants will understand key issues facing academic library workers when negotiating with third-party vendors so that they may begin to proactively plan how to address at their own institutions.</a:t>
            </a:r>
            <a:endParaRPr dirty="0">
              <a:solidFill>
                <a:schemeClr val="dk1"/>
              </a:solidFill>
            </a:endParaRPr>
          </a:p>
          <a:p>
            <a:pPr marL="457200" lvl="0" indent="-317500" algn="l" rtl="0">
              <a:lnSpc>
                <a:spcPct val="115000"/>
              </a:lnSpc>
              <a:spcBef>
                <a:spcPts val="0"/>
              </a:spcBef>
              <a:spcAft>
                <a:spcPts val="0"/>
              </a:spcAft>
              <a:buClr>
                <a:schemeClr val="dk1"/>
              </a:buClr>
              <a:buSzPts val="1400"/>
              <a:buChar char="●"/>
            </a:pPr>
            <a:r>
              <a:rPr lang="en" dirty="0">
                <a:solidFill>
                  <a:schemeClr val="dk1"/>
                </a:solidFill>
              </a:rPr>
              <a:t>Participants will gain resources to get started in developing negotiation skills so that they may be more prepared for their next negotiation at work.</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20c67fb8cba_0_4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20c67fb8cba_0_4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500" dirty="0">
                <a:solidFill>
                  <a:srgbClr val="263238"/>
                </a:solidFill>
                <a:latin typeface="Source Sans Pro"/>
                <a:ea typeface="Source Sans Pro"/>
                <a:cs typeface="Source Sans Pro"/>
                <a:sym typeface="Source Sans Pro"/>
              </a:rPr>
              <a:t>CF</a:t>
            </a:r>
            <a:r>
              <a:rPr lang="en" dirty="0">
                <a:solidFill>
                  <a:schemeClr val="dk1"/>
                </a:solidFill>
              </a:rPr>
              <a:t> </a:t>
            </a:r>
          </a:p>
          <a:p>
            <a:pPr marL="0" lvl="0" indent="0" algn="l" rtl="0">
              <a:lnSpc>
                <a:spcPct val="115000"/>
              </a:lnSpc>
              <a:spcBef>
                <a:spcPts val="0"/>
              </a:spcBef>
              <a:spcAft>
                <a:spcPts val="0"/>
              </a:spcAft>
              <a:buNone/>
            </a:pPr>
            <a:endParaRPr lang="en" dirty="0">
              <a:solidFill>
                <a:schemeClr val="dk1"/>
              </a:solidFill>
            </a:endParaRPr>
          </a:p>
          <a:p>
            <a:pPr marL="0" lvl="0" indent="0" algn="l" rtl="0">
              <a:lnSpc>
                <a:spcPct val="115000"/>
              </a:lnSpc>
              <a:spcBef>
                <a:spcPts val="0"/>
              </a:spcBef>
              <a:spcAft>
                <a:spcPts val="0"/>
              </a:spcAft>
              <a:buNone/>
            </a:pPr>
            <a:r>
              <a:rPr lang="en" dirty="0">
                <a:solidFill>
                  <a:schemeClr val="dk1"/>
                </a:solidFill>
              </a:rPr>
              <a:t>Foundations</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r>
              <a:rPr lang="en" dirty="0">
                <a:solidFill>
                  <a:schemeClr val="dk1"/>
                </a:solidFill>
              </a:rPr>
              <a:t>There are a total of 7 learning objectives that were created to guide the project team.  The advisory board, project team, and 12 academic library workers from a variety of institutions helped us to draft the objectives and the curriculum outline during a curriculum workshop this fall.</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r>
              <a:rPr lang="en" dirty="0">
                <a:solidFill>
                  <a:schemeClr val="dk1"/>
                </a:solidFill>
              </a:rPr>
              <a:t>These are the learning outcomes that should be met primarily by the information covered in the Foundations module.</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r>
              <a:rPr lang="en" dirty="0">
                <a:solidFill>
                  <a:schemeClr val="dk1"/>
                </a:solidFill>
              </a:rPr>
              <a:t>Foundations will be the foundational information (as the name implies) - this includes historical context, a glossary, basic information about contracts and licensing (the anatomy of a license; the review process), introduction to negotiations, and information about planning for negotiations.</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endParaRPr dirty="0">
              <a:solidFill>
                <a:schemeClr val="dk1"/>
              </a:solidFill>
            </a:endParaRPr>
          </a:p>
          <a:p>
            <a:pPr marL="457200" lvl="0" indent="-323850" algn="l" rtl="0">
              <a:lnSpc>
                <a:spcPct val="115000"/>
              </a:lnSpc>
              <a:spcBef>
                <a:spcPts val="0"/>
              </a:spcBef>
              <a:spcAft>
                <a:spcPts val="0"/>
              </a:spcAft>
              <a:buClr>
                <a:srgbClr val="CFD8DC"/>
              </a:buClr>
              <a:buSzPts val="1500"/>
              <a:buFont typeface="Source Sans Pro"/>
              <a:buChar char="◎"/>
            </a:pPr>
            <a:r>
              <a:rPr lang="en" sz="1500" dirty="0">
                <a:solidFill>
                  <a:srgbClr val="263238"/>
                </a:solidFill>
                <a:latin typeface="Source Sans Pro"/>
                <a:ea typeface="Source Sans Pro"/>
                <a:cs typeface="Source Sans Pro"/>
                <a:sym typeface="Source Sans Pro"/>
              </a:rPr>
              <a:t>Analyze their library’s position within negotiations (i.e. understand past relationships, library values and priorities, environmental scan. Mission, visions, values, examining procedures. Who is involved in the decisions and process? Are they documented or undocumented?)</a:t>
            </a:r>
            <a:endParaRPr sz="1500" dirty="0">
              <a:solidFill>
                <a:srgbClr val="263238"/>
              </a:solidFill>
              <a:latin typeface="Source Sans Pro"/>
              <a:ea typeface="Source Sans Pro"/>
              <a:cs typeface="Source Sans Pro"/>
              <a:sym typeface="Source Sans Pro"/>
            </a:endParaRPr>
          </a:p>
          <a:p>
            <a:pPr marL="0" lvl="0" indent="0" algn="l" rtl="0">
              <a:lnSpc>
                <a:spcPct val="115000"/>
              </a:lnSpc>
              <a:spcBef>
                <a:spcPts val="0"/>
              </a:spcBef>
              <a:spcAft>
                <a:spcPts val="0"/>
              </a:spcAft>
              <a:buNone/>
            </a:pPr>
            <a:endParaRPr sz="1500" dirty="0">
              <a:solidFill>
                <a:srgbClr val="263238"/>
              </a:solidFill>
              <a:latin typeface="Source Sans Pro"/>
              <a:ea typeface="Source Sans Pro"/>
              <a:cs typeface="Source Sans Pro"/>
              <a:sym typeface="Source Sans Pro"/>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20c67fb8cba_0_4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20c67fb8cba_0_4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solidFill>
                  <a:schemeClr val="dk1"/>
                </a:solidFill>
              </a:rPr>
              <a:t>CF </a:t>
            </a:r>
          </a:p>
          <a:p>
            <a:pPr marL="0" lvl="0" indent="0" algn="l" rtl="0">
              <a:spcBef>
                <a:spcPts val="0"/>
              </a:spcBef>
              <a:spcAft>
                <a:spcPts val="0"/>
              </a:spcAft>
              <a:buClr>
                <a:schemeClr val="dk1"/>
              </a:buClr>
              <a:buSzPts val="1100"/>
              <a:buFont typeface="Arial"/>
              <a:buNone/>
            </a:pPr>
            <a:endParaRPr lang="en"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Strategies</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These are the learning outcomes that should be met primarily by the information covered in the strategies module.</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Strategies will focus more on setting priorities for negotiations, managing vendor relationships, power dynamics, and project management type tasks.</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20c67fb8cba_0_42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20c67fb8cba_0_4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500">
                <a:solidFill>
                  <a:srgbClr val="263238"/>
                </a:solidFill>
                <a:latin typeface="Source Sans Pro"/>
                <a:ea typeface="Source Sans Pro"/>
                <a:cs typeface="Source Sans Pro"/>
                <a:sym typeface="Source Sans Pro"/>
              </a:rPr>
              <a:t>CF </a:t>
            </a:r>
            <a:endParaRPr sz="1500">
              <a:solidFill>
                <a:srgbClr val="263238"/>
              </a:solidFill>
              <a:latin typeface="Source Sans Pro"/>
              <a:ea typeface="Source Sans Pro"/>
              <a:cs typeface="Source Sans Pro"/>
              <a:sym typeface="Source Sans Pro"/>
            </a:endParaRPr>
          </a:p>
          <a:p>
            <a:pPr marL="0" lvl="0" indent="0" algn="l" rtl="0">
              <a:spcBef>
                <a:spcPts val="0"/>
              </a:spcBef>
              <a:spcAft>
                <a:spcPts val="0"/>
              </a:spcAft>
              <a:buClr>
                <a:schemeClr val="dk1"/>
              </a:buClr>
              <a:buSzPts val="1100"/>
              <a:buFont typeface="Arial"/>
              <a:buNone/>
            </a:pPr>
            <a:r>
              <a:rPr lang="en">
                <a:solidFill>
                  <a:schemeClr val="dk1"/>
                </a:solidFill>
              </a:rPr>
              <a:t>Issues</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This is the learning outcome that should be met by the information covered in the issues model.</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Issues is where the curriculum will engage with both existing and emerging issues.  This includes things like access models, transformative agreements, the intersection of technology and licensing - the impact of text data mining, privacy, authentication methods, and accessibility issues.</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sz="1500">
                <a:solidFill>
                  <a:srgbClr val="263238"/>
                </a:solidFill>
                <a:latin typeface="Source Sans Pro"/>
                <a:ea typeface="Source Sans Pro"/>
                <a:cs typeface="Source Sans Pro"/>
                <a:sym typeface="Source Sans Pro"/>
              </a:rPr>
              <a:t>(e.g. privacy and surveillance, TDM, OA, different acquisitions models)</a:t>
            </a:r>
            <a:endParaRPr>
              <a:solidFill>
                <a:schemeClr val="dk1"/>
              </a:solidFill>
            </a:endParaRPr>
          </a:p>
          <a:p>
            <a:pPr marL="0" lvl="0" indent="0" algn="l" rtl="0">
              <a:lnSpc>
                <a:spcPct val="115000"/>
              </a:lnSpc>
              <a:spcBef>
                <a:spcPts val="0"/>
              </a:spcBef>
              <a:spcAft>
                <a:spcPts val="0"/>
              </a:spcAft>
              <a:buNone/>
            </a:pPr>
            <a:endParaRPr sz="1500">
              <a:solidFill>
                <a:srgbClr val="263238"/>
              </a:solidFill>
              <a:latin typeface="Source Sans Pro"/>
              <a:ea typeface="Source Sans Pro"/>
              <a:cs typeface="Source Sans Pro"/>
              <a:sym typeface="Source Sans Pro"/>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0c67fb8cba_0_181: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20c67fb8cba_0_1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Source, unsplash: </a:t>
            </a:r>
            <a:r>
              <a:rPr lang="en" u="sng">
                <a:solidFill>
                  <a:schemeClr val="hlink"/>
                </a:solidFill>
                <a:hlinkClick r:id="rId3"/>
              </a:rPr>
              <a:t>https://unsplash.com/photos/_dJCBtdUu74</a:t>
            </a:r>
            <a:endParaRPr/>
          </a:p>
          <a:p>
            <a:pPr marL="0" lvl="0" indent="0" algn="l" rtl="0">
              <a:spcBef>
                <a:spcPts val="0"/>
              </a:spcBef>
              <a:spcAft>
                <a:spcPts val="0"/>
              </a:spcAft>
              <a:buNone/>
            </a:pPr>
            <a:endParaRPr/>
          </a:p>
          <a:p>
            <a:pPr marL="0" lvl="0" indent="0" algn="l" rtl="0">
              <a:spcBef>
                <a:spcPts val="0"/>
              </a:spcBef>
              <a:spcAft>
                <a:spcPts val="0"/>
              </a:spcAft>
              <a:buNone/>
            </a:pPr>
            <a:r>
              <a:rPr lang="en"/>
              <a:t>CF</a:t>
            </a:r>
            <a:endParaRPr/>
          </a:p>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2020029b4d5_0_1: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2020029b4d5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 sz="1800" b="1" dirty="0">
                <a:solidFill>
                  <a:srgbClr val="263238"/>
                </a:solidFill>
                <a:latin typeface="Source Sans Pro"/>
                <a:ea typeface="Source Sans Pro"/>
                <a:cs typeface="Source Sans Pro"/>
                <a:sym typeface="Source Sans Pro"/>
              </a:rPr>
              <a:t>CF</a:t>
            </a:r>
            <a:endParaRPr sz="1800" b="1" dirty="0">
              <a:solidFill>
                <a:srgbClr val="263238"/>
              </a:solidFill>
              <a:latin typeface="Source Sans Pro"/>
              <a:ea typeface="Source Sans Pro"/>
              <a:cs typeface="Source Sans Pro"/>
              <a:sym typeface="Source Sans Pro"/>
            </a:endParaRPr>
          </a:p>
          <a:p>
            <a:pPr marL="0" lvl="0" indent="0" algn="l" rtl="0">
              <a:spcBef>
                <a:spcPts val="600"/>
              </a:spcBef>
              <a:spcAft>
                <a:spcPts val="0"/>
              </a:spcAft>
              <a:buClr>
                <a:schemeClr val="dk1"/>
              </a:buClr>
              <a:buSzPts val="1100"/>
              <a:buFont typeface="Arial"/>
              <a:buNone/>
            </a:pPr>
            <a:r>
              <a:rPr lang="en" sz="1800" b="1" dirty="0">
                <a:solidFill>
                  <a:srgbClr val="263238"/>
                </a:solidFill>
                <a:latin typeface="Source Sans Pro"/>
                <a:ea typeface="Source Sans Pro"/>
                <a:cs typeface="Source Sans Pro"/>
                <a:sym typeface="Source Sans Pro"/>
              </a:rPr>
              <a:t>Contracts &amp; Licensing</a:t>
            </a:r>
            <a:endParaRPr sz="1800" b="1" dirty="0">
              <a:solidFill>
                <a:srgbClr val="263238"/>
              </a:solidFill>
              <a:latin typeface="Source Sans Pro"/>
              <a:ea typeface="Source Sans Pro"/>
              <a:cs typeface="Source Sans Pro"/>
              <a:sym typeface="Source Sans Pro"/>
            </a:endParaRPr>
          </a:p>
          <a:p>
            <a:pPr marL="457200" lvl="0" indent="-342900" algn="l" rtl="0">
              <a:spcBef>
                <a:spcPts val="600"/>
              </a:spcBef>
              <a:spcAft>
                <a:spcPts val="0"/>
              </a:spcAft>
              <a:buClr>
                <a:srgbClr val="CFD8DC"/>
              </a:buClr>
              <a:buSzPts val="1800"/>
              <a:buFont typeface="Source Sans Pro"/>
              <a:buChar char="◎"/>
            </a:pPr>
            <a:r>
              <a:rPr lang="en" sz="1800" dirty="0">
                <a:solidFill>
                  <a:srgbClr val="263238"/>
                </a:solidFill>
                <a:latin typeface="Source Sans Pro"/>
                <a:ea typeface="Source Sans Pro"/>
                <a:cs typeface="Source Sans Pro"/>
                <a:sym typeface="Source Sans Pro"/>
              </a:rPr>
              <a:t>Anatomy of a license</a:t>
            </a:r>
            <a:endParaRPr sz="1800" dirty="0">
              <a:solidFill>
                <a:srgbClr val="263238"/>
              </a:solidFill>
              <a:latin typeface="Source Sans Pro"/>
              <a:ea typeface="Source Sans Pro"/>
              <a:cs typeface="Source Sans Pro"/>
              <a:sym typeface="Source Sans Pro"/>
            </a:endParaRPr>
          </a:p>
          <a:p>
            <a:pPr marL="457200" lvl="0" indent="-342900" algn="l" rtl="0">
              <a:spcBef>
                <a:spcPts val="0"/>
              </a:spcBef>
              <a:spcAft>
                <a:spcPts val="0"/>
              </a:spcAft>
              <a:buClr>
                <a:srgbClr val="CFD8DC"/>
              </a:buClr>
              <a:buSzPts val="1800"/>
              <a:buFont typeface="Source Sans Pro"/>
              <a:buChar char="◎"/>
            </a:pPr>
            <a:r>
              <a:rPr lang="en" sz="1800" dirty="0">
                <a:solidFill>
                  <a:srgbClr val="263238"/>
                </a:solidFill>
                <a:latin typeface="Source Sans Pro"/>
                <a:ea typeface="Source Sans Pro"/>
                <a:cs typeface="Source Sans Pro"/>
                <a:sym typeface="Source Sans Pro"/>
              </a:rPr>
              <a:t>Navigating the contract review process</a:t>
            </a:r>
            <a:endParaRPr sz="1800" dirty="0">
              <a:solidFill>
                <a:srgbClr val="263238"/>
              </a:solidFill>
              <a:latin typeface="Source Sans Pro"/>
              <a:ea typeface="Source Sans Pro"/>
              <a:cs typeface="Source Sans Pro"/>
              <a:sym typeface="Source Sans Pro"/>
            </a:endParaRPr>
          </a:p>
          <a:p>
            <a:pPr marL="457200" lvl="0" indent="-342900" algn="l" rtl="0">
              <a:spcBef>
                <a:spcPts val="0"/>
              </a:spcBef>
              <a:spcAft>
                <a:spcPts val="0"/>
              </a:spcAft>
              <a:buClr>
                <a:srgbClr val="CFD8DC"/>
              </a:buClr>
              <a:buSzPts val="1800"/>
              <a:buFont typeface="Source Sans Pro"/>
              <a:buChar char="◎"/>
            </a:pPr>
            <a:r>
              <a:rPr lang="en" sz="1800" dirty="0">
                <a:solidFill>
                  <a:srgbClr val="263238"/>
                </a:solidFill>
                <a:latin typeface="Source Sans Pro"/>
                <a:ea typeface="Source Sans Pro"/>
                <a:cs typeface="Source Sans Pro"/>
                <a:sym typeface="Source Sans Pro"/>
              </a:rPr>
              <a:t>Understanding local context</a:t>
            </a:r>
            <a:endParaRPr sz="1800" dirty="0">
              <a:solidFill>
                <a:srgbClr val="263238"/>
              </a:solidFill>
              <a:latin typeface="Source Sans Pro"/>
              <a:ea typeface="Source Sans Pro"/>
              <a:cs typeface="Source Sans Pro"/>
              <a:sym typeface="Source Sans Pro"/>
            </a:endParaRPr>
          </a:p>
          <a:p>
            <a:pPr marL="457200" lvl="0" indent="-342900" algn="l" rtl="0">
              <a:spcBef>
                <a:spcPts val="0"/>
              </a:spcBef>
              <a:spcAft>
                <a:spcPts val="0"/>
              </a:spcAft>
              <a:buClr>
                <a:srgbClr val="CFD8DC"/>
              </a:buClr>
              <a:buSzPts val="1800"/>
              <a:buFont typeface="Source Sans Pro"/>
              <a:buChar char="◎"/>
            </a:pPr>
            <a:r>
              <a:rPr lang="en" sz="1800" dirty="0">
                <a:solidFill>
                  <a:srgbClr val="263238"/>
                </a:solidFill>
                <a:latin typeface="Source Sans Pro"/>
                <a:ea typeface="Source Sans Pro"/>
                <a:cs typeface="Source Sans Pro"/>
                <a:sym typeface="Source Sans Pro"/>
              </a:rPr>
              <a:t>Negotiating sticky terms</a:t>
            </a:r>
            <a:endParaRPr sz="1800" dirty="0">
              <a:solidFill>
                <a:srgbClr val="263238"/>
              </a:solidFill>
              <a:latin typeface="Source Sans Pro"/>
              <a:ea typeface="Source Sans Pro"/>
              <a:cs typeface="Source Sans Pro"/>
              <a:sym typeface="Source Sans Pro"/>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600"/>
              </a:spcBef>
              <a:spcAft>
                <a:spcPts val="0"/>
              </a:spcAft>
              <a:buClr>
                <a:schemeClr val="dk1"/>
              </a:buClr>
              <a:buSzPts val="1100"/>
              <a:buFont typeface="Arial"/>
              <a:buNone/>
            </a:pPr>
            <a:r>
              <a:rPr lang="en" sz="1800" b="1" dirty="0">
                <a:solidFill>
                  <a:srgbClr val="263238"/>
                </a:solidFill>
                <a:latin typeface="Source Sans Pro"/>
                <a:ea typeface="Source Sans Pro"/>
                <a:cs typeface="Source Sans Pro"/>
                <a:sym typeface="Source Sans Pro"/>
              </a:rPr>
              <a:t>Intro to Negotiations</a:t>
            </a:r>
            <a:endParaRPr sz="1800" b="1" dirty="0">
              <a:solidFill>
                <a:srgbClr val="263238"/>
              </a:solidFill>
              <a:latin typeface="Source Sans Pro"/>
              <a:ea typeface="Source Sans Pro"/>
              <a:cs typeface="Source Sans Pro"/>
              <a:sym typeface="Source Sans Pro"/>
            </a:endParaRPr>
          </a:p>
          <a:p>
            <a:pPr marL="457200" lvl="0" indent="-342900" algn="l" rtl="0">
              <a:spcBef>
                <a:spcPts val="600"/>
              </a:spcBef>
              <a:spcAft>
                <a:spcPts val="0"/>
              </a:spcAft>
              <a:buClr>
                <a:srgbClr val="CFD8DC"/>
              </a:buClr>
              <a:buSzPts val="1800"/>
              <a:buFont typeface="Source Sans Pro"/>
              <a:buChar char="◎"/>
            </a:pPr>
            <a:r>
              <a:rPr lang="en" sz="1800" dirty="0">
                <a:solidFill>
                  <a:srgbClr val="263238"/>
                </a:solidFill>
                <a:latin typeface="Source Sans Pro"/>
                <a:ea typeface="Source Sans Pro"/>
                <a:cs typeface="Source Sans Pro"/>
                <a:sym typeface="Source Sans Pro"/>
              </a:rPr>
              <a:t>It’s a business relationship</a:t>
            </a:r>
            <a:endParaRPr sz="1800" dirty="0">
              <a:solidFill>
                <a:srgbClr val="263238"/>
              </a:solidFill>
              <a:latin typeface="Source Sans Pro"/>
              <a:ea typeface="Source Sans Pro"/>
              <a:cs typeface="Source Sans Pro"/>
              <a:sym typeface="Source Sans Pro"/>
            </a:endParaRPr>
          </a:p>
          <a:p>
            <a:pPr marL="457200" lvl="0" indent="-342900" algn="l" rtl="0">
              <a:spcBef>
                <a:spcPts val="0"/>
              </a:spcBef>
              <a:spcAft>
                <a:spcPts val="0"/>
              </a:spcAft>
              <a:buClr>
                <a:srgbClr val="CFD8DC"/>
              </a:buClr>
              <a:buSzPts val="1800"/>
              <a:buFont typeface="Source Sans Pro"/>
              <a:buChar char="◎"/>
            </a:pPr>
            <a:r>
              <a:rPr lang="en" sz="1800" dirty="0">
                <a:solidFill>
                  <a:srgbClr val="263238"/>
                </a:solidFill>
                <a:latin typeface="Source Sans Pro"/>
                <a:ea typeface="Source Sans Pro"/>
                <a:cs typeface="Source Sans Pro"/>
                <a:sym typeface="Source Sans Pro"/>
              </a:rPr>
              <a:t>Principled negotiations</a:t>
            </a:r>
            <a:endParaRPr sz="1800" dirty="0">
              <a:solidFill>
                <a:srgbClr val="263238"/>
              </a:solidFill>
              <a:latin typeface="Source Sans Pro"/>
              <a:ea typeface="Source Sans Pro"/>
              <a:cs typeface="Source Sans Pro"/>
              <a:sym typeface="Source Sans Pro"/>
            </a:endParaRPr>
          </a:p>
          <a:p>
            <a:pPr marL="457200" lvl="0" indent="-342900" algn="l" rtl="0">
              <a:spcBef>
                <a:spcPts val="0"/>
              </a:spcBef>
              <a:spcAft>
                <a:spcPts val="0"/>
              </a:spcAft>
              <a:buClr>
                <a:srgbClr val="CFD8DC"/>
              </a:buClr>
              <a:buSzPts val="1800"/>
              <a:buFont typeface="Source Sans Pro"/>
              <a:buChar char="◎"/>
            </a:pPr>
            <a:r>
              <a:rPr lang="en" sz="1800" dirty="0">
                <a:solidFill>
                  <a:srgbClr val="263238"/>
                </a:solidFill>
                <a:latin typeface="Source Sans Pro"/>
                <a:ea typeface="Source Sans Pro"/>
                <a:cs typeface="Source Sans Pro"/>
                <a:sym typeface="Source Sans Pro"/>
              </a:rPr>
              <a:t>Empowerment - asking for what you want and need</a:t>
            </a:r>
            <a:endParaRPr sz="1800" dirty="0">
              <a:solidFill>
                <a:srgbClr val="263238"/>
              </a:solidFill>
              <a:latin typeface="Source Sans Pro"/>
              <a:ea typeface="Source Sans Pro"/>
              <a:cs typeface="Source Sans Pro"/>
              <a:sym typeface="Source Sans Pro"/>
            </a:endParaRPr>
          </a:p>
          <a:p>
            <a:pPr marL="457200" lvl="0" indent="-342900" algn="l" rtl="0">
              <a:spcBef>
                <a:spcPts val="0"/>
              </a:spcBef>
              <a:spcAft>
                <a:spcPts val="0"/>
              </a:spcAft>
              <a:buClr>
                <a:srgbClr val="CFD8DC"/>
              </a:buClr>
              <a:buSzPts val="1800"/>
              <a:buFont typeface="Source Sans Pro"/>
              <a:buChar char="◎"/>
            </a:pPr>
            <a:r>
              <a:rPr lang="en" sz="1800" dirty="0">
                <a:solidFill>
                  <a:srgbClr val="263238"/>
                </a:solidFill>
                <a:latin typeface="Source Sans Pro"/>
                <a:ea typeface="Source Sans Pro"/>
                <a:cs typeface="Source Sans Pro"/>
                <a:sym typeface="Source Sans Pro"/>
              </a:rPr>
              <a:t>Yes, you should negotiate!</a:t>
            </a:r>
            <a:endParaRPr sz="1800" dirty="0">
              <a:solidFill>
                <a:srgbClr val="263238"/>
              </a:solidFill>
              <a:latin typeface="Source Sans Pro"/>
              <a:ea typeface="Source Sans Pro"/>
              <a:cs typeface="Source Sans Pro"/>
              <a:sym typeface="Source Sans Pro"/>
            </a:endParaRPr>
          </a:p>
          <a:p>
            <a:pPr marL="0" lvl="0" indent="0" algn="l" rtl="0">
              <a:spcBef>
                <a:spcPts val="600"/>
              </a:spcBef>
              <a:spcAft>
                <a:spcPts val="0"/>
              </a:spcAft>
              <a:buClr>
                <a:schemeClr val="dk1"/>
              </a:buClr>
              <a:buSzPts val="1100"/>
              <a:buFont typeface="Arial"/>
              <a:buNone/>
            </a:pPr>
            <a:endParaRPr sz="1800" dirty="0">
              <a:solidFill>
                <a:srgbClr val="263238"/>
              </a:solidFill>
              <a:latin typeface="Source Sans Pro"/>
              <a:ea typeface="Source Sans Pro"/>
              <a:cs typeface="Source Sans Pro"/>
              <a:sym typeface="Source Sans Pro"/>
            </a:endParaRPr>
          </a:p>
          <a:p>
            <a:pPr marL="0" lvl="0" indent="0" algn="l" rtl="0">
              <a:spcBef>
                <a:spcPts val="600"/>
              </a:spcBef>
              <a:spcAft>
                <a:spcPts val="0"/>
              </a:spcAft>
              <a:buClr>
                <a:schemeClr val="dk1"/>
              </a:buClr>
              <a:buSzPts val="1100"/>
              <a:buFont typeface="Arial"/>
              <a:buNone/>
            </a:pPr>
            <a:r>
              <a:rPr lang="en" sz="1800" b="1" dirty="0">
                <a:solidFill>
                  <a:srgbClr val="263238"/>
                </a:solidFill>
                <a:latin typeface="Source Sans Pro"/>
                <a:ea typeface="Source Sans Pro"/>
                <a:cs typeface="Source Sans Pro"/>
                <a:sym typeface="Source Sans Pro"/>
              </a:rPr>
              <a:t>Negotiation Planning</a:t>
            </a:r>
            <a:endParaRPr sz="1800" b="1" dirty="0">
              <a:solidFill>
                <a:srgbClr val="263238"/>
              </a:solidFill>
              <a:latin typeface="Source Sans Pro"/>
              <a:ea typeface="Source Sans Pro"/>
              <a:cs typeface="Source Sans Pro"/>
              <a:sym typeface="Source Sans Pro"/>
            </a:endParaRPr>
          </a:p>
          <a:p>
            <a:pPr marL="457200" lvl="0" indent="-342900" algn="l" rtl="0">
              <a:spcBef>
                <a:spcPts val="600"/>
              </a:spcBef>
              <a:spcAft>
                <a:spcPts val="0"/>
              </a:spcAft>
              <a:buClr>
                <a:srgbClr val="CFD8DC"/>
              </a:buClr>
              <a:buSzPts val="1800"/>
              <a:buFont typeface="Source Sans Pro"/>
              <a:buChar char="◎"/>
            </a:pPr>
            <a:r>
              <a:rPr lang="en" sz="1800" dirty="0">
                <a:solidFill>
                  <a:srgbClr val="263238"/>
                </a:solidFill>
                <a:latin typeface="Source Sans Pro"/>
                <a:ea typeface="Source Sans Pro"/>
                <a:cs typeface="Source Sans Pro"/>
                <a:sym typeface="Source Sans Pro"/>
              </a:rPr>
              <a:t>Understanding your BATNA and reservation price!</a:t>
            </a:r>
            <a:endParaRPr sz="1800" dirty="0">
              <a:solidFill>
                <a:srgbClr val="263238"/>
              </a:solidFill>
              <a:latin typeface="Source Sans Pro"/>
              <a:ea typeface="Source Sans Pro"/>
              <a:cs typeface="Source Sans Pro"/>
              <a:sym typeface="Source Sans Pro"/>
            </a:endParaRPr>
          </a:p>
          <a:p>
            <a:pPr marL="457200" lvl="0" indent="-342900" algn="l" rtl="0">
              <a:spcBef>
                <a:spcPts val="0"/>
              </a:spcBef>
              <a:spcAft>
                <a:spcPts val="0"/>
              </a:spcAft>
              <a:buClr>
                <a:srgbClr val="CFD8DC"/>
              </a:buClr>
              <a:buSzPts val="1800"/>
              <a:buFont typeface="Source Sans Pro"/>
              <a:buChar char="◎"/>
            </a:pPr>
            <a:r>
              <a:rPr lang="en" sz="1800" dirty="0">
                <a:solidFill>
                  <a:srgbClr val="263238"/>
                </a:solidFill>
                <a:latin typeface="Source Sans Pro"/>
                <a:ea typeface="Source Sans Pro"/>
                <a:cs typeface="Source Sans Pro"/>
                <a:sym typeface="Source Sans Pro"/>
              </a:rPr>
              <a:t>Researching vendors and determining ZOPA</a:t>
            </a:r>
            <a:endParaRPr sz="1800" dirty="0">
              <a:solidFill>
                <a:srgbClr val="263238"/>
              </a:solidFill>
              <a:latin typeface="Source Sans Pro"/>
              <a:ea typeface="Source Sans Pro"/>
              <a:cs typeface="Source Sans Pro"/>
              <a:sym typeface="Source Sans Pro"/>
            </a:endParaRPr>
          </a:p>
          <a:p>
            <a:pPr marL="457200" lvl="0" indent="-342900" algn="l" rtl="0">
              <a:spcBef>
                <a:spcPts val="0"/>
              </a:spcBef>
              <a:spcAft>
                <a:spcPts val="0"/>
              </a:spcAft>
              <a:buClr>
                <a:srgbClr val="CFD8DC"/>
              </a:buClr>
              <a:buSzPts val="1800"/>
              <a:buFont typeface="Source Sans Pro"/>
              <a:buChar char="◎"/>
            </a:pPr>
            <a:r>
              <a:rPr lang="en" sz="1800" dirty="0">
                <a:solidFill>
                  <a:srgbClr val="263238"/>
                </a:solidFill>
                <a:latin typeface="Source Sans Pro"/>
                <a:ea typeface="Source Sans Pro"/>
                <a:cs typeface="Source Sans Pro"/>
                <a:sym typeface="Source Sans Pro"/>
              </a:rPr>
              <a:t>Planning concessions</a:t>
            </a:r>
            <a:endParaRPr sz="1800" dirty="0">
              <a:solidFill>
                <a:srgbClr val="263238"/>
              </a:solidFill>
              <a:latin typeface="Source Sans Pro"/>
              <a:ea typeface="Source Sans Pro"/>
              <a:cs typeface="Source Sans Pro"/>
              <a:sym typeface="Source Sans Pro"/>
            </a:endParaRPr>
          </a:p>
          <a:p>
            <a:pPr marL="457200" lvl="0" indent="-342900" algn="l" rtl="0">
              <a:spcBef>
                <a:spcPts val="0"/>
              </a:spcBef>
              <a:spcAft>
                <a:spcPts val="0"/>
              </a:spcAft>
              <a:buClr>
                <a:srgbClr val="CFD8DC"/>
              </a:buClr>
              <a:buSzPts val="1800"/>
              <a:buFont typeface="Source Sans Pro"/>
              <a:buChar char="◎"/>
            </a:pPr>
            <a:r>
              <a:rPr lang="en" sz="1800" dirty="0">
                <a:solidFill>
                  <a:srgbClr val="263238"/>
                </a:solidFill>
                <a:latin typeface="Source Sans Pro"/>
                <a:ea typeface="Source Sans Pro"/>
                <a:cs typeface="Source Sans Pro"/>
                <a:sym typeface="Source Sans Pro"/>
              </a:rPr>
              <a:t>Framing, anchors, first mover advantage</a:t>
            </a:r>
            <a:endParaRPr sz="1800" dirty="0">
              <a:solidFill>
                <a:srgbClr val="263238"/>
              </a:solidFill>
              <a:latin typeface="Source Sans Pro"/>
              <a:ea typeface="Source Sans Pro"/>
              <a:cs typeface="Source Sans Pro"/>
              <a:sym typeface="Source Sans Pro"/>
            </a:endParaRPr>
          </a:p>
          <a:p>
            <a:pPr marL="457200" lvl="0" indent="-342900" algn="l" rtl="0">
              <a:spcBef>
                <a:spcPts val="0"/>
              </a:spcBef>
              <a:spcAft>
                <a:spcPts val="0"/>
              </a:spcAft>
              <a:buClr>
                <a:srgbClr val="CFD8DC"/>
              </a:buClr>
              <a:buSzPts val="1800"/>
              <a:buFont typeface="Source Sans Pro"/>
              <a:buChar char="◎"/>
            </a:pPr>
            <a:r>
              <a:rPr lang="en" sz="1800" dirty="0">
                <a:solidFill>
                  <a:srgbClr val="263238"/>
                </a:solidFill>
                <a:latin typeface="Source Sans Pro"/>
                <a:ea typeface="Source Sans Pro"/>
                <a:cs typeface="Source Sans Pro"/>
                <a:sym typeface="Source Sans Pro"/>
              </a:rPr>
              <a:t>Preparing for no </a:t>
            </a:r>
            <a:endParaRPr sz="1800" dirty="0">
              <a:solidFill>
                <a:srgbClr val="263238"/>
              </a:solidFill>
              <a:latin typeface="Source Sans Pro"/>
              <a:ea typeface="Source Sans Pro"/>
              <a:cs typeface="Source Sans Pro"/>
              <a:sym typeface="Source Sans Pro"/>
            </a:endParaRPr>
          </a:p>
          <a:p>
            <a:pPr marL="0" lvl="0" indent="0" algn="l" rtl="0">
              <a:spcBef>
                <a:spcPts val="600"/>
              </a:spcBef>
              <a:spcAft>
                <a:spcPts val="0"/>
              </a:spcAft>
              <a:buClr>
                <a:schemeClr val="dk1"/>
              </a:buClr>
              <a:buSzPts val="1100"/>
              <a:buFont typeface="Arial"/>
              <a:buNone/>
            </a:pPr>
            <a:endParaRPr sz="1800" dirty="0">
              <a:solidFill>
                <a:srgbClr val="263238"/>
              </a:solidFill>
              <a:latin typeface="Source Sans Pro"/>
              <a:ea typeface="Source Sans Pro"/>
              <a:cs typeface="Source Sans Pro"/>
              <a:sym typeface="Source Sans Pro"/>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20c67fb8cba_0_1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20c67fb8cba_0_1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rPr>
              <a:t>Photo by</a:t>
            </a:r>
            <a:r>
              <a:rPr lang="en" dirty="0">
                <a:solidFill>
                  <a:schemeClr val="dk1"/>
                </a:solidFill>
                <a:uFill>
                  <a:noFill/>
                </a:uFill>
                <a:hlinkClick r:id="rId3">
                  <a:extLst>
                    <a:ext uri="{A12FA001-AC4F-418D-AE19-62706E023703}">
                      <ahyp:hlinkClr xmlns:ahyp="http://schemas.microsoft.com/office/drawing/2018/hyperlinkcolor" val="tx"/>
                    </a:ext>
                  </a:extLst>
                </a:hlinkClick>
              </a:rPr>
              <a:t> </a:t>
            </a:r>
            <a:r>
              <a:rPr lang="en" u="sng" dirty="0">
                <a:solidFill>
                  <a:schemeClr val="hlink"/>
                </a:solidFill>
                <a:hlinkClick r:id="rId3"/>
              </a:rPr>
              <a:t>Danist Soh</a:t>
            </a:r>
            <a:r>
              <a:rPr lang="en" dirty="0">
                <a:solidFill>
                  <a:schemeClr val="dk1"/>
                </a:solidFill>
              </a:rPr>
              <a:t> on</a:t>
            </a:r>
            <a:r>
              <a:rPr lang="en" dirty="0">
                <a:solidFill>
                  <a:schemeClr val="dk1"/>
                </a:solidFill>
                <a:uFill>
                  <a:noFill/>
                </a:uFill>
                <a:hlinkClick r:id="rId4">
                  <a:extLst>
                    <a:ext uri="{A12FA001-AC4F-418D-AE19-62706E023703}">
                      <ahyp:hlinkClr xmlns:ahyp="http://schemas.microsoft.com/office/drawing/2018/hyperlinkcolor" val="tx"/>
                    </a:ext>
                  </a:extLst>
                </a:hlinkClick>
              </a:rPr>
              <a:t> </a:t>
            </a:r>
            <a:r>
              <a:rPr lang="en" u="sng" dirty="0">
                <a:solidFill>
                  <a:schemeClr val="hlink"/>
                </a:solidFill>
                <a:hlinkClick r:id="rId4"/>
              </a:rPr>
              <a:t>Unsplash</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CF</a:t>
            </a:r>
            <a:endParaRPr dirty="0"/>
          </a:p>
          <a:p>
            <a:pPr marL="0" lvl="0" indent="0" algn="l" rtl="0">
              <a:spcBef>
                <a:spcPts val="0"/>
              </a:spcBef>
              <a:spcAft>
                <a:spcPts val="0"/>
              </a:spcAft>
              <a:buNone/>
            </a:pPr>
            <a:endParaRPr dirty="0"/>
          </a:p>
          <a:p>
            <a:pPr marL="0" lvl="0" indent="0" algn="l" rtl="0">
              <a:spcBef>
                <a:spcPts val="600"/>
              </a:spcBef>
              <a:spcAft>
                <a:spcPts val="0"/>
              </a:spcAft>
              <a:buClr>
                <a:schemeClr val="dk1"/>
              </a:buClr>
              <a:buSzPts val="1100"/>
              <a:buFont typeface="Arial"/>
              <a:buNone/>
            </a:pPr>
            <a:endParaRPr sz="1200" dirty="0">
              <a:solidFill>
                <a:srgbClr val="263238"/>
              </a:solidFill>
              <a:latin typeface="Source Sans Pro"/>
              <a:ea typeface="Source Sans Pro"/>
              <a:cs typeface="Source Sans Pro"/>
              <a:sym typeface="Source Sans Pro"/>
            </a:endParaRPr>
          </a:p>
          <a:p>
            <a:pPr marL="0" lvl="0" indent="0" algn="l" rtl="0">
              <a:spcBef>
                <a:spcPts val="0"/>
              </a:spcBef>
              <a:spcAft>
                <a:spcPts val="0"/>
              </a:spcAft>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2020029b4d5_0_27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2020029b4d5_0_2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CF</a:t>
            </a:r>
            <a:endParaRPr>
              <a:solidFill>
                <a:schemeClr val="dk1"/>
              </a:solidFill>
            </a:endParaRPr>
          </a:p>
          <a:p>
            <a:pPr marL="0" lvl="0" indent="0" algn="l" rtl="0">
              <a:spcBef>
                <a:spcPts val="600"/>
              </a:spcBef>
              <a:spcAft>
                <a:spcPts val="0"/>
              </a:spcAft>
              <a:buClr>
                <a:schemeClr val="dk1"/>
              </a:buClr>
              <a:buSzPts val="1100"/>
              <a:buFont typeface="Arial"/>
              <a:buNone/>
            </a:pPr>
            <a:r>
              <a:rPr lang="en" sz="1800" b="1">
                <a:solidFill>
                  <a:srgbClr val="263238"/>
                </a:solidFill>
                <a:latin typeface="Source Sans Pro"/>
                <a:ea typeface="Source Sans Pro"/>
                <a:cs typeface="Source Sans Pro"/>
                <a:sym typeface="Source Sans Pro"/>
              </a:rPr>
              <a:t>Setting Priorities</a:t>
            </a:r>
            <a:endParaRPr sz="1800" b="1">
              <a:solidFill>
                <a:srgbClr val="263238"/>
              </a:solidFill>
              <a:latin typeface="Source Sans Pro"/>
              <a:ea typeface="Source Sans Pro"/>
              <a:cs typeface="Source Sans Pro"/>
              <a:sym typeface="Source Sans Pro"/>
            </a:endParaRPr>
          </a:p>
          <a:p>
            <a:pPr marL="457200" lvl="0" indent="-304800" algn="l" rtl="0">
              <a:spcBef>
                <a:spcPts val="600"/>
              </a:spcBef>
              <a:spcAft>
                <a:spcPts val="0"/>
              </a:spcAft>
              <a:buClr>
                <a:srgbClr val="CFD8DC"/>
              </a:buClr>
              <a:buSzPts val="1200"/>
              <a:buFont typeface="Source Sans Pro"/>
              <a:buChar char="◎"/>
            </a:pPr>
            <a:r>
              <a:rPr lang="en" sz="1200">
                <a:solidFill>
                  <a:srgbClr val="263238"/>
                </a:solidFill>
                <a:latin typeface="Source Sans Pro"/>
                <a:ea typeface="Source Sans Pro"/>
                <a:cs typeface="Source Sans Pro"/>
                <a:sym typeface="Source Sans Pro"/>
              </a:rPr>
              <a:t>Based on values</a:t>
            </a:r>
            <a:endParaRPr sz="1200">
              <a:solidFill>
                <a:srgbClr val="263238"/>
              </a:solidFill>
              <a:latin typeface="Source Sans Pro"/>
              <a:ea typeface="Source Sans Pro"/>
              <a:cs typeface="Source Sans Pro"/>
              <a:sym typeface="Source Sans Pro"/>
            </a:endParaRPr>
          </a:p>
          <a:p>
            <a:pPr marL="457200" lvl="0" indent="-304800" algn="l" rtl="0">
              <a:spcBef>
                <a:spcPts val="0"/>
              </a:spcBef>
              <a:spcAft>
                <a:spcPts val="0"/>
              </a:spcAft>
              <a:buClr>
                <a:srgbClr val="CFD8DC"/>
              </a:buClr>
              <a:buSzPts val="1200"/>
              <a:buFont typeface="Source Sans Pro"/>
              <a:buChar char="◎"/>
            </a:pPr>
            <a:r>
              <a:rPr lang="en" sz="1200">
                <a:solidFill>
                  <a:srgbClr val="263238"/>
                </a:solidFill>
                <a:latin typeface="Source Sans Pro"/>
                <a:ea typeface="Source Sans Pro"/>
                <a:cs typeface="Source Sans Pro"/>
                <a:sym typeface="Source Sans Pro"/>
              </a:rPr>
              <a:t>Using Pareto Analysis when you can’t negotiate every deal</a:t>
            </a:r>
            <a:endParaRPr sz="1200">
              <a:solidFill>
                <a:srgbClr val="263238"/>
              </a:solidFill>
              <a:latin typeface="Source Sans Pro"/>
              <a:ea typeface="Source Sans Pro"/>
              <a:cs typeface="Source Sans Pro"/>
              <a:sym typeface="Source Sans Pro"/>
            </a:endParaRPr>
          </a:p>
          <a:p>
            <a:pPr marL="457200" lvl="0" indent="-304800" algn="l" rtl="0">
              <a:spcBef>
                <a:spcPts val="0"/>
              </a:spcBef>
              <a:spcAft>
                <a:spcPts val="0"/>
              </a:spcAft>
              <a:buClr>
                <a:srgbClr val="CFD8DC"/>
              </a:buClr>
              <a:buSzPts val="1200"/>
              <a:buFont typeface="Source Sans Pro"/>
              <a:buChar char="◎"/>
            </a:pPr>
            <a:r>
              <a:rPr lang="en" sz="1200">
                <a:solidFill>
                  <a:srgbClr val="263238"/>
                </a:solidFill>
                <a:latin typeface="Source Sans Pro"/>
                <a:ea typeface="Source Sans Pro"/>
                <a:cs typeface="Source Sans Pro"/>
                <a:sym typeface="Source Sans Pro"/>
              </a:rPr>
              <a:t>Value creation in the deal</a:t>
            </a:r>
            <a:endParaRPr sz="1200">
              <a:solidFill>
                <a:srgbClr val="263238"/>
              </a:solidFill>
              <a:latin typeface="Source Sans Pro"/>
              <a:ea typeface="Source Sans Pro"/>
              <a:cs typeface="Source Sans Pro"/>
              <a:sym typeface="Source Sans Pro"/>
            </a:endParaRPr>
          </a:p>
          <a:p>
            <a:pPr marL="457200" lvl="0" indent="-304800" algn="l" rtl="0">
              <a:spcBef>
                <a:spcPts val="0"/>
              </a:spcBef>
              <a:spcAft>
                <a:spcPts val="0"/>
              </a:spcAft>
              <a:buClr>
                <a:srgbClr val="CFD8DC"/>
              </a:buClr>
              <a:buSzPts val="1200"/>
              <a:buFont typeface="Source Sans Pro"/>
              <a:buChar char="◎"/>
            </a:pPr>
            <a:r>
              <a:rPr lang="en" sz="1200">
                <a:solidFill>
                  <a:srgbClr val="263238"/>
                </a:solidFill>
                <a:latin typeface="Source Sans Pro"/>
                <a:ea typeface="Source Sans Pro"/>
                <a:cs typeface="Source Sans Pro"/>
                <a:sym typeface="Source Sans Pro"/>
              </a:rPr>
              <a:t>LIving in the gap (managing morale)</a:t>
            </a:r>
            <a:endParaRPr sz="1200">
              <a:solidFill>
                <a:srgbClr val="263238"/>
              </a:solidFill>
              <a:latin typeface="Source Sans Pro"/>
              <a:ea typeface="Source Sans Pro"/>
              <a:cs typeface="Source Sans Pro"/>
              <a:sym typeface="Source Sans Pro"/>
            </a:endParaRPr>
          </a:p>
          <a:p>
            <a:pPr marL="0" lvl="0" indent="0" algn="l" rtl="0">
              <a:spcBef>
                <a:spcPts val="600"/>
              </a:spcBef>
              <a:spcAft>
                <a:spcPts val="0"/>
              </a:spcAft>
              <a:buClr>
                <a:schemeClr val="dk1"/>
              </a:buClr>
              <a:buSzPts val="1100"/>
              <a:buFont typeface="Arial"/>
              <a:buNone/>
            </a:pPr>
            <a:endParaRPr sz="1200">
              <a:solidFill>
                <a:srgbClr val="263238"/>
              </a:solidFill>
              <a:latin typeface="Source Sans Pro"/>
              <a:ea typeface="Source Sans Pro"/>
              <a:cs typeface="Source Sans Pro"/>
              <a:sym typeface="Source Sans Pro"/>
            </a:endParaRPr>
          </a:p>
          <a:p>
            <a:pPr marL="0" lvl="0" indent="0" algn="l" rtl="0">
              <a:spcBef>
                <a:spcPts val="600"/>
              </a:spcBef>
              <a:spcAft>
                <a:spcPts val="0"/>
              </a:spcAft>
              <a:buClr>
                <a:schemeClr val="dk1"/>
              </a:buClr>
              <a:buSzPts val="1100"/>
              <a:buFont typeface="Arial"/>
              <a:buNone/>
            </a:pPr>
            <a:r>
              <a:rPr lang="en" sz="1800" b="1">
                <a:solidFill>
                  <a:srgbClr val="263238"/>
                </a:solidFill>
                <a:latin typeface="Source Sans Pro"/>
                <a:ea typeface="Source Sans Pro"/>
                <a:cs typeface="Source Sans Pro"/>
                <a:sym typeface="Source Sans Pro"/>
              </a:rPr>
              <a:t>Engagement</a:t>
            </a:r>
            <a:endParaRPr sz="1800" b="1">
              <a:solidFill>
                <a:srgbClr val="263238"/>
              </a:solidFill>
              <a:latin typeface="Source Sans Pro"/>
              <a:ea typeface="Source Sans Pro"/>
              <a:cs typeface="Source Sans Pro"/>
              <a:sym typeface="Source Sans Pro"/>
            </a:endParaRPr>
          </a:p>
          <a:p>
            <a:pPr marL="457200" lvl="0" indent="-304800" algn="l" rtl="0">
              <a:spcBef>
                <a:spcPts val="600"/>
              </a:spcBef>
              <a:spcAft>
                <a:spcPts val="0"/>
              </a:spcAft>
              <a:buClr>
                <a:srgbClr val="CFD8DC"/>
              </a:buClr>
              <a:buSzPts val="1200"/>
              <a:buFont typeface="Source Sans Pro"/>
              <a:buChar char="◎"/>
            </a:pPr>
            <a:r>
              <a:rPr lang="en" sz="1200">
                <a:solidFill>
                  <a:srgbClr val="263238"/>
                </a:solidFill>
                <a:latin typeface="Source Sans Pro"/>
                <a:ea typeface="Source Sans Pro"/>
                <a:cs typeface="Source Sans Pro"/>
                <a:sym typeface="Source Sans Pro"/>
              </a:rPr>
              <a:t>Solo vs team efforts</a:t>
            </a:r>
            <a:endParaRPr sz="1200">
              <a:solidFill>
                <a:srgbClr val="263238"/>
              </a:solidFill>
              <a:latin typeface="Source Sans Pro"/>
              <a:ea typeface="Source Sans Pro"/>
              <a:cs typeface="Source Sans Pro"/>
              <a:sym typeface="Source Sans Pro"/>
            </a:endParaRPr>
          </a:p>
          <a:p>
            <a:pPr marL="457200" lvl="0" indent="-304800" algn="l" rtl="0">
              <a:spcBef>
                <a:spcPts val="0"/>
              </a:spcBef>
              <a:spcAft>
                <a:spcPts val="0"/>
              </a:spcAft>
              <a:buClr>
                <a:srgbClr val="CFD8DC"/>
              </a:buClr>
              <a:buSzPts val="1200"/>
              <a:buFont typeface="Source Sans Pro"/>
              <a:buChar char="◎"/>
            </a:pPr>
            <a:r>
              <a:rPr lang="en" sz="1200">
                <a:solidFill>
                  <a:srgbClr val="263238"/>
                </a:solidFill>
                <a:latin typeface="Source Sans Pro"/>
                <a:ea typeface="Source Sans Pro"/>
                <a:cs typeface="Source Sans Pro"/>
                <a:sym typeface="Source Sans Pro"/>
              </a:rPr>
              <a:t>Engaging with other librarians, administrators, institutional faculty, students, procurement, and general counsel.</a:t>
            </a:r>
            <a:endParaRPr sz="1200">
              <a:solidFill>
                <a:srgbClr val="263238"/>
              </a:solidFill>
              <a:latin typeface="Source Sans Pro"/>
              <a:ea typeface="Source Sans Pro"/>
              <a:cs typeface="Source Sans Pro"/>
              <a:sym typeface="Source Sans Pro"/>
            </a:endParaRPr>
          </a:p>
          <a:p>
            <a:pPr marL="457200" lvl="0" indent="-304800" algn="l" rtl="0">
              <a:spcBef>
                <a:spcPts val="0"/>
              </a:spcBef>
              <a:spcAft>
                <a:spcPts val="0"/>
              </a:spcAft>
              <a:buClr>
                <a:srgbClr val="CFD8DC"/>
              </a:buClr>
              <a:buSzPts val="1200"/>
              <a:buFont typeface="Source Sans Pro"/>
              <a:buChar char="◎"/>
            </a:pPr>
            <a:r>
              <a:rPr lang="en" sz="1200">
                <a:solidFill>
                  <a:srgbClr val="263238"/>
                </a:solidFill>
                <a:latin typeface="Source Sans Pro"/>
                <a:ea typeface="Source Sans Pro"/>
                <a:cs typeface="Source Sans Pro"/>
                <a:sym typeface="Source Sans Pro"/>
              </a:rPr>
              <a:t>Leveraging relationships (e.g. Consortia)</a:t>
            </a:r>
            <a:endParaRPr sz="1200">
              <a:solidFill>
                <a:srgbClr val="263238"/>
              </a:solidFill>
              <a:latin typeface="Source Sans Pro"/>
              <a:ea typeface="Source Sans Pro"/>
              <a:cs typeface="Source Sans Pro"/>
              <a:sym typeface="Source Sans Pro"/>
            </a:endParaRPr>
          </a:p>
          <a:p>
            <a:pPr marL="0" lvl="0" indent="0" algn="l" rtl="0">
              <a:spcBef>
                <a:spcPts val="600"/>
              </a:spcBef>
              <a:spcAft>
                <a:spcPts val="0"/>
              </a:spcAft>
              <a:buClr>
                <a:schemeClr val="dk1"/>
              </a:buClr>
              <a:buSzPts val="1100"/>
              <a:buFont typeface="Arial"/>
              <a:buNone/>
            </a:pPr>
            <a:endParaRPr sz="1200">
              <a:solidFill>
                <a:srgbClr val="263238"/>
              </a:solidFill>
              <a:latin typeface="Source Sans Pro"/>
              <a:ea typeface="Source Sans Pro"/>
              <a:cs typeface="Source Sans Pro"/>
              <a:sym typeface="Source Sans Pro"/>
            </a:endParaRPr>
          </a:p>
          <a:p>
            <a:pPr marL="0" lvl="0" indent="0" algn="l" rtl="0">
              <a:spcBef>
                <a:spcPts val="600"/>
              </a:spcBef>
              <a:spcAft>
                <a:spcPts val="0"/>
              </a:spcAft>
              <a:buClr>
                <a:schemeClr val="dk1"/>
              </a:buClr>
              <a:buSzPts val="1100"/>
              <a:buFont typeface="Arial"/>
              <a:buNone/>
            </a:pPr>
            <a:r>
              <a:rPr lang="en" sz="1800" b="1">
                <a:solidFill>
                  <a:srgbClr val="263238"/>
                </a:solidFill>
                <a:latin typeface="Source Sans Pro"/>
                <a:ea typeface="Source Sans Pro"/>
                <a:cs typeface="Source Sans Pro"/>
                <a:sym typeface="Source Sans Pro"/>
              </a:rPr>
              <a:t>Managing Vendor Relationships</a:t>
            </a:r>
            <a:endParaRPr sz="1800" b="1">
              <a:solidFill>
                <a:srgbClr val="263238"/>
              </a:solidFill>
              <a:latin typeface="Source Sans Pro"/>
              <a:ea typeface="Source Sans Pro"/>
              <a:cs typeface="Source Sans Pro"/>
              <a:sym typeface="Source Sans Pro"/>
            </a:endParaRPr>
          </a:p>
          <a:p>
            <a:pPr marL="457200" lvl="0" indent="-304800" algn="l" rtl="0">
              <a:spcBef>
                <a:spcPts val="600"/>
              </a:spcBef>
              <a:spcAft>
                <a:spcPts val="0"/>
              </a:spcAft>
              <a:buClr>
                <a:srgbClr val="CFD8DC"/>
              </a:buClr>
              <a:buSzPts val="1200"/>
              <a:buFont typeface="Source Sans Pro"/>
              <a:buChar char="◎"/>
            </a:pPr>
            <a:r>
              <a:rPr lang="en" sz="1200">
                <a:solidFill>
                  <a:srgbClr val="263238"/>
                </a:solidFill>
                <a:latin typeface="Source Sans Pro"/>
                <a:ea typeface="Source Sans Pro"/>
                <a:cs typeface="Source Sans Pro"/>
                <a:sym typeface="Source Sans Pro"/>
              </a:rPr>
              <a:t>Facilitating good relationships with vendors</a:t>
            </a:r>
            <a:endParaRPr sz="1200">
              <a:solidFill>
                <a:srgbClr val="263238"/>
              </a:solidFill>
              <a:latin typeface="Source Sans Pro"/>
              <a:ea typeface="Source Sans Pro"/>
              <a:cs typeface="Source Sans Pro"/>
              <a:sym typeface="Source Sans Pro"/>
            </a:endParaRPr>
          </a:p>
          <a:p>
            <a:pPr marL="457200" lvl="0" indent="-304800" algn="l" rtl="0">
              <a:spcBef>
                <a:spcPts val="0"/>
              </a:spcBef>
              <a:spcAft>
                <a:spcPts val="0"/>
              </a:spcAft>
              <a:buClr>
                <a:srgbClr val="CFD8DC"/>
              </a:buClr>
              <a:buSzPts val="1200"/>
              <a:buFont typeface="Source Sans Pro"/>
              <a:buChar char="◎"/>
            </a:pPr>
            <a:r>
              <a:rPr lang="en" sz="1200">
                <a:solidFill>
                  <a:srgbClr val="263238"/>
                </a:solidFill>
                <a:latin typeface="Source Sans Pro"/>
                <a:ea typeface="Source Sans Pro"/>
                <a:cs typeface="Source Sans Pro"/>
                <a:sym typeface="Source Sans Pro"/>
              </a:rPr>
              <a:t>Informing vendors of academic library and institutional context</a:t>
            </a:r>
            <a:endParaRPr sz="1200">
              <a:solidFill>
                <a:srgbClr val="263238"/>
              </a:solidFill>
              <a:latin typeface="Source Sans Pro"/>
              <a:ea typeface="Source Sans Pro"/>
              <a:cs typeface="Source Sans Pro"/>
              <a:sym typeface="Source Sans Pro"/>
            </a:endParaRPr>
          </a:p>
          <a:p>
            <a:pPr marL="457200" lvl="0" indent="-304800" algn="l" rtl="0">
              <a:spcBef>
                <a:spcPts val="0"/>
              </a:spcBef>
              <a:spcAft>
                <a:spcPts val="0"/>
              </a:spcAft>
              <a:buClr>
                <a:srgbClr val="CFD8DC"/>
              </a:buClr>
              <a:buSzPts val="1200"/>
              <a:buFont typeface="Source Sans Pro"/>
              <a:buChar char="◎"/>
            </a:pPr>
            <a:r>
              <a:rPr lang="en" sz="1200">
                <a:solidFill>
                  <a:srgbClr val="263238"/>
                </a:solidFill>
                <a:latin typeface="Source Sans Pro"/>
                <a:ea typeface="Source Sans Pro"/>
                <a:cs typeface="Source Sans Pro"/>
                <a:sym typeface="Source Sans Pro"/>
              </a:rPr>
              <a:t>Managing behavior</a:t>
            </a:r>
            <a:endParaRPr sz="1200">
              <a:solidFill>
                <a:srgbClr val="263238"/>
              </a:solidFill>
              <a:latin typeface="Source Sans Pro"/>
              <a:ea typeface="Source Sans Pro"/>
              <a:cs typeface="Source Sans Pro"/>
              <a:sym typeface="Source Sans Pro"/>
            </a:endParaRPr>
          </a:p>
          <a:p>
            <a:pPr marL="0" lvl="0" indent="0" algn="l" rtl="0">
              <a:spcBef>
                <a:spcPts val="600"/>
              </a:spcBef>
              <a:spcAft>
                <a:spcPts val="0"/>
              </a:spcAft>
              <a:buClr>
                <a:schemeClr val="dk1"/>
              </a:buClr>
              <a:buSzPts val="1100"/>
              <a:buFont typeface="Arial"/>
              <a:buNone/>
            </a:pPr>
            <a:endParaRPr sz="1200">
              <a:solidFill>
                <a:srgbClr val="263238"/>
              </a:solidFill>
              <a:latin typeface="Source Sans Pro"/>
              <a:ea typeface="Source Sans Pro"/>
              <a:cs typeface="Source Sans Pro"/>
              <a:sym typeface="Source Sans Pro"/>
            </a:endParaRPr>
          </a:p>
          <a:p>
            <a:pPr marL="0" lvl="0" indent="0" algn="l" rtl="0">
              <a:spcBef>
                <a:spcPts val="600"/>
              </a:spcBef>
              <a:spcAft>
                <a:spcPts val="0"/>
              </a:spcAft>
              <a:buClr>
                <a:schemeClr val="dk1"/>
              </a:buClr>
              <a:buSzPts val="1100"/>
              <a:buFont typeface="Arial"/>
              <a:buNone/>
            </a:pPr>
            <a:r>
              <a:rPr lang="en" sz="1800" b="1">
                <a:solidFill>
                  <a:srgbClr val="263238"/>
                </a:solidFill>
                <a:latin typeface="Source Sans Pro"/>
                <a:ea typeface="Source Sans Pro"/>
                <a:cs typeface="Source Sans Pro"/>
                <a:sym typeface="Source Sans Pro"/>
              </a:rPr>
              <a:t>Power Dynamics</a:t>
            </a:r>
            <a:endParaRPr sz="1800" b="1">
              <a:solidFill>
                <a:srgbClr val="263238"/>
              </a:solidFill>
              <a:latin typeface="Source Sans Pro"/>
              <a:ea typeface="Source Sans Pro"/>
              <a:cs typeface="Source Sans Pro"/>
              <a:sym typeface="Source Sans Pro"/>
            </a:endParaRPr>
          </a:p>
          <a:p>
            <a:pPr marL="457200" lvl="0" indent="-304800" algn="l" rtl="0">
              <a:spcBef>
                <a:spcPts val="600"/>
              </a:spcBef>
              <a:spcAft>
                <a:spcPts val="0"/>
              </a:spcAft>
              <a:buClr>
                <a:srgbClr val="CFD8DC"/>
              </a:buClr>
              <a:buSzPts val="1200"/>
              <a:buFont typeface="Source Sans Pro"/>
              <a:buChar char="◎"/>
            </a:pPr>
            <a:r>
              <a:rPr lang="en" sz="1200">
                <a:solidFill>
                  <a:srgbClr val="263238"/>
                </a:solidFill>
                <a:latin typeface="Source Sans Pro"/>
                <a:ea typeface="Source Sans Pro"/>
                <a:cs typeface="Source Sans Pro"/>
                <a:sym typeface="Source Sans Pro"/>
              </a:rPr>
              <a:t>Understanding price sensitivity and how it impacts relative buying power</a:t>
            </a:r>
            <a:endParaRPr sz="1200">
              <a:solidFill>
                <a:srgbClr val="263238"/>
              </a:solidFill>
              <a:latin typeface="Source Sans Pro"/>
              <a:ea typeface="Source Sans Pro"/>
              <a:cs typeface="Source Sans Pro"/>
              <a:sym typeface="Source Sans Pro"/>
            </a:endParaRPr>
          </a:p>
          <a:p>
            <a:pPr marL="457200" lvl="0" indent="-304800" algn="l" rtl="0">
              <a:spcBef>
                <a:spcPts val="0"/>
              </a:spcBef>
              <a:spcAft>
                <a:spcPts val="0"/>
              </a:spcAft>
              <a:buClr>
                <a:srgbClr val="CFD8DC"/>
              </a:buClr>
              <a:buSzPts val="1200"/>
              <a:buFont typeface="Source Sans Pro"/>
              <a:buChar char="◎"/>
            </a:pPr>
            <a:r>
              <a:rPr lang="en" sz="1200">
                <a:solidFill>
                  <a:srgbClr val="263238"/>
                </a:solidFill>
                <a:latin typeface="Source Sans Pro"/>
                <a:ea typeface="Source Sans Pro"/>
                <a:cs typeface="Source Sans Pro"/>
                <a:sym typeface="Source Sans Pro"/>
              </a:rPr>
              <a:t>Strategies for when you have little power.</a:t>
            </a:r>
            <a:endParaRPr sz="1200">
              <a:solidFill>
                <a:srgbClr val="263238"/>
              </a:solidFill>
              <a:latin typeface="Source Sans Pro"/>
              <a:ea typeface="Source Sans Pro"/>
              <a:cs typeface="Source Sans Pro"/>
              <a:sym typeface="Source Sans Pro"/>
            </a:endParaRPr>
          </a:p>
          <a:p>
            <a:pPr marL="457200" lvl="0" indent="-304800" algn="l" rtl="0">
              <a:spcBef>
                <a:spcPts val="0"/>
              </a:spcBef>
              <a:spcAft>
                <a:spcPts val="0"/>
              </a:spcAft>
              <a:buClr>
                <a:srgbClr val="CFD8DC"/>
              </a:buClr>
              <a:buSzPts val="1200"/>
              <a:buFont typeface="Source Sans Pro"/>
              <a:buChar char="◎"/>
            </a:pPr>
            <a:r>
              <a:rPr lang="en" sz="1200">
                <a:solidFill>
                  <a:srgbClr val="263238"/>
                </a:solidFill>
                <a:latin typeface="Source Sans Pro"/>
                <a:ea typeface="Source Sans Pro"/>
                <a:cs typeface="Source Sans Pro"/>
                <a:sym typeface="Source Sans Pro"/>
              </a:rPr>
              <a:t>Improving your BATNA overtime.</a:t>
            </a:r>
            <a:endParaRPr sz="1200">
              <a:solidFill>
                <a:srgbClr val="263238"/>
              </a:solidFill>
              <a:latin typeface="Source Sans Pro"/>
              <a:ea typeface="Source Sans Pro"/>
              <a:cs typeface="Source Sans Pro"/>
              <a:sym typeface="Source Sans Pro"/>
            </a:endParaRPr>
          </a:p>
          <a:p>
            <a:pPr marL="0" lvl="0" indent="0" algn="l" rtl="0">
              <a:spcBef>
                <a:spcPts val="600"/>
              </a:spcBef>
              <a:spcAft>
                <a:spcPts val="0"/>
              </a:spcAft>
              <a:buClr>
                <a:schemeClr val="dk1"/>
              </a:buClr>
              <a:buSzPts val="1100"/>
              <a:buFont typeface="Arial"/>
              <a:buNone/>
            </a:pPr>
            <a:endParaRPr sz="1200">
              <a:solidFill>
                <a:srgbClr val="263238"/>
              </a:solidFill>
              <a:latin typeface="Source Sans Pro"/>
              <a:ea typeface="Source Sans Pro"/>
              <a:cs typeface="Source Sans Pro"/>
              <a:sym typeface="Source Sans Pro"/>
            </a:endParaRPr>
          </a:p>
          <a:p>
            <a:pPr marL="0" lvl="0" indent="0" algn="l" rtl="0">
              <a:spcBef>
                <a:spcPts val="0"/>
              </a:spcBef>
              <a:spcAft>
                <a:spcPts val="0"/>
              </a:spcAft>
              <a:buNone/>
            </a:pPr>
            <a:endParaRPr sz="1800" b="1">
              <a:solidFill>
                <a:srgbClr val="263238"/>
              </a:solidFill>
              <a:latin typeface="Source Sans Pro"/>
              <a:ea typeface="Source Sans Pro"/>
              <a:cs typeface="Source Sans Pro"/>
              <a:sym typeface="Source Sans Pro"/>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20c67fb8cba_0_191: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20c67fb8cba_0_1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r>
              <a:rPr lang="en"/>
              <a:t>Paul Hanaoka </a:t>
            </a:r>
            <a:r>
              <a:rPr lang="en" u="sng">
                <a:solidFill>
                  <a:schemeClr val="hlink"/>
                </a:solidFill>
                <a:hlinkClick r:id="rId3"/>
              </a:rPr>
              <a:t>https://unsplash.com/photos/40JmKOnu6Cc</a:t>
            </a:r>
            <a:endParaRPr/>
          </a:p>
          <a:p>
            <a:pPr marL="0" lvl="0" indent="0" algn="l" rtl="0">
              <a:spcBef>
                <a:spcPts val="0"/>
              </a:spcBef>
              <a:spcAft>
                <a:spcPts val="0"/>
              </a:spcAft>
              <a:buNone/>
            </a:pPr>
            <a:endParaRPr/>
          </a:p>
          <a:p>
            <a:pPr marL="0" lvl="0" indent="0" algn="l" rtl="0">
              <a:spcBef>
                <a:spcPts val="0"/>
              </a:spcBef>
              <a:spcAft>
                <a:spcPts val="0"/>
              </a:spcAft>
              <a:buNone/>
            </a:pPr>
            <a:r>
              <a:rPr lang="en"/>
              <a:t>CF</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20e365b902f_0_3: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20e365b902f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 b="1">
                <a:solidFill>
                  <a:srgbClr val="263238"/>
                </a:solidFill>
                <a:latin typeface="Source Sans Pro"/>
                <a:ea typeface="Source Sans Pro"/>
                <a:cs typeface="Source Sans Pro"/>
                <a:sym typeface="Source Sans Pro"/>
              </a:rPr>
              <a:t>CF </a:t>
            </a:r>
            <a:endParaRPr b="1">
              <a:solidFill>
                <a:srgbClr val="263238"/>
              </a:solidFill>
              <a:latin typeface="Source Sans Pro"/>
              <a:ea typeface="Source Sans Pro"/>
              <a:cs typeface="Source Sans Pro"/>
              <a:sym typeface="Source Sans Pro"/>
            </a:endParaRPr>
          </a:p>
          <a:p>
            <a:pPr marL="0" lvl="0" indent="0" algn="l" rtl="0">
              <a:spcBef>
                <a:spcPts val="600"/>
              </a:spcBef>
              <a:spcAft>
                <a:spcPts val="0"/>
              </a:spcAft>
              <a:buClr>
                <a:schemeClr val="dk1"/>
              </a:buClr>
              <a:buSzPts val="1100"/>
              <a:buFont typeface="Arial"/>
              <a:buNone/>
            </a:pPr>
            <a:r>
              <a:rPr lang="en" b="1">
                <a:solidFill>
                  <a:srgbClr val="263238"/>
                </a:solidFill>
                <a:latin typeface="Source Sans Pro"/>
                <a:ea typeface="Source Sans Pro"/>
                <a:cs typeface="Source Sans Pro"/>
                <a:sym typeface="Source Sans Pro"/>
              </a:rPr>
              <a:t>Acquisitions Models</a:t>
            </a:r>
            <a:endParaRPr>
              <a:solidFill>
                <a:srgbClr val="263238"/>
              </a:solidFill>
              <a:latin typeface="Source Sans Pro"/>
              <a:ea typeface="Source Sans Pro"/>
              <a:cs typeface="Source Sans Pro"/>
              <a:sym typeface="Source Sans Pro"/>
            </a:endParaRPr>
          </a:p>
          <a:p>
            <a:pPr marL="457200" lvl="0" indent="-298450" algn="l" rtl="0">
              <a:spcBef>
                <a:spcPts val="600"/>
              </a:spcBef>
              <a:spcAft>
                <a:spcPts val="0"/>
              </a:spcAft>
              <a:buClr>
                <a:srgbClr val="CFD8DC"/>
              </a:buClr>
              <a:buSzPts val="1100"/>
              <a:buFont typeface="Source Sans Pro"/>
              <a:buChar char="◎"/>
            </a:pPr>
            <a:r>
              <a:rPr lang="en">
                <a:solidFill>
                  <a:srgbClr val="263238"/>
                </a:solidFill>
                <a:latin typeface="Source Sans Pro"/>
                <a:ea typeface="Source Sans Pro"/>
                <a:cs typeface="Source Sans Pro"/>
                <a:sym typeface="Source Sans Pro"/>
              </a:rPr>
              <a:t>Traditional access models</a:t>
            </a:r>
            <a:endParaRPr>
              <a:solidFill>
                <a:srgbClr val="263238"/>
              </a:solidFill>
              <a:latin typeface="Source Sans Pro"/>
              <a:ea typeface="Source Sans Pro"/>
              <a:cs typeface="Source Sans Pro"/>
              <a:sym typeface="Source Sans Pro"/>
            </a:endParaRPr>
          </a:p>
          <a:p>
            <a:pPr marL="457200" lvl="0" indent="-298450" algn="l" rtl="0">
              <a:spcBef>
                <a:spcPts val="0"/>
              </a:spcBef>
              <a:spcAft>
                <a:spcPts val="0"/>
              </a:spcAft>
              <a:buClr>
                <a:srgbClr val="CFD8DC"/>
              </a:buClr>
              <a:buSzPts val="1100"/>
              <a:buFont typeface="Source Sans Pro"/>
              <a:buChar char="◎"/>
            </a:pPr>
            <a:r>
              <a:rPr lang="en">
                <a:solidFill>
                  <a:srgbClr val="263238"/>
                </a:solidFill>
                <a:latin typeface="Source Sans Pro"/>
                <a:ea typeface="Source Sans Pro"/>
                <a:cs typeface="Source Sans Pro"/>
                <a:sym typeface="Source Sans Pro"/>
              </a:rPr>
              <a:t>Point of need models</a:t>
            </a:r>
            <a:endParaRPr>
              <a:solidFill>
                <a:srgbClr val="263238"/>
              </a:solidFill>
              <a:latin typeface="Source Sans Pro"/>
              <a:ea typeface="Source Sans Pro"/>
              <a:cs typeface="Source Sans Pro"/>
              <a:sym typeface="Source Sans Pro"/>
            </a:endParaRPr>
          </a:p>
          <a:p>
            <a:pPr marL="457200" lvl="0" indent="-298450" algn="l" rtl="0">
              <a:spcBef>
                <a:spcPts val="0"/>
              </a:spcBef>
              <a:spcAft>
                <a:spcPts val="0"/>
              </a:spcAft>
              <a:buClr>
                <a:srgbClr val="CFD8DC"/>
              </a:buClr>
              <a:buSzPts val="1100"/>
              <a:buFont typeface="Source Sans Pro"/>
              <a:buChar char="◎"/>
            </a:pPr>
            <a:r>
              <a:rPr lang="en">
                <a:solidFill>
                  <a:srgbClr val="263238"/>
                </a:solidFill>
                <a:latin typeface="Source Sans Pro"/>
                <a:ea typeface="Source Sans Pro"/>
                <a:cs typeface="Source Sans Pro"/>
                <a:sym typeface="Source Sans Pro"/>
              </a:rPr>
              <a:t>Evidence-based acquisition</a:t>
            </a:r>
            <a:endParaRPr>
              <a:solidFill>
                <a:srgbClr val="263238"/>
              </a:solidFill>
              <a:latin typeface="Source Sans Pro"/>
              <a:ea typeface="Source Sans Pro"/>
              <a:cs typeface="Source Sans Pro"/>
              <a:sym typeface="Source Sans Pro"/>
            </a:endParaRPr>
          </a:p>
          <a:p>
            <a:pPr marL="457200" lvl="0" indent="-298450" algn="l" rtl="0">
              <a:spcBef>
                <a:spcPts val="0"/>
              </a:spcBef>
              <a:spcAft>
                <a:spcPts val="0"/>
              </a:spcAft>
              <a:buClr>
                <a:srgbClr val="CFD8DC"/>
              </a:buClr>
              <a:buSzPts val="1100"/>
              <a:buFont typeface="Source Sans Pro"/>
              <a:buChar char="◎"/>
            </a:pPr>
            <a:r>
              <a:rPr lang="en">
                <a:solidFill>
                  <a:srgbClr val="263238"/>
                </a:solidFill>
                <a:latin typeface="Source Sans Pro"/>
                <a:ea typeface="Source Sans Pro"/>
                <a:cs typeface="Source Sans Pro"/>
                <a:sym typeface="Source Sans Pro"/>
              </a:rPr>
              <a:t>Open Access</a:t>
            </a:r>
            <a:endParaRPr>
              <a:solidFill>
                <a:srgbClr val="263238"/>
              </a:solidFill>
              <a:latin typeface="Source Sans Pro"/>
              <a:ea typeface="Source Sans Pro"/>
              <a:cs typeface="Source Sans Pro"/>
              <a:sym typeface="Source Sans Pro"/>
            </a:endParaRPr>
          </a:p>
          <a:p>
            <a:pPr marL="457200" lvl="0" indent="-298450" algn="l" rtl="0">
              <a:spcBef>
                <a:spcPts val="0"/>
              </a:spcBef>
              <a:spcAft>
                <a:spcPts val="0"/>
              </a:spcAft>
              <a:buClr>
                <a:srgbClr val="CFD8DC"/>
              </a:buClr>
              <a:buSzPts val="1100"/>
              <a:buFont typeface="Source Sans Pro"/>
              <a:buChar char="◎"/>
            </a:pPr>
            <a:r>
              <a:rPr lang="en">
                <a:solidFill>
                  <a:srgbClr val="263238"/>
                </a:solidFill>
                <a:latin typeface="Source Sans Pro"/>
                <a:ea typeface="Source Sans Pro"/>
                <a:cs typeface="Source Sans Pro"/>
                <a:sym typeface="Source Sans Pro"/>
              </a:rPr>
              <a:t>Transformative agreements</a:t>
            </a:r>
            <a:endParaRPr>
              <a:solidFill>
                <a:srgbClr val="263238"/>
              </a:solidFill>
              <a:latin typeface="Source Sans Pro"/>
              <a:ea typeface="Source Sans Pro"/>
              <a:cs typeface="Source Sans Pro"/>
              <a:sym typeface="Source Sans Pro"/>
            </a:endParaRPr>
          </a:p>
          <a:p>
            <a:pPr marL="0" lvl="0" indent="0" algn="l" rtl="0">
              <a:spcBef>
                <a:spcPts val="600"/>
              </a:spcBef>
              <a:spcAft>
                <a:spcPts val="0"/>
              </a:spcAft>
              <a:buNone/>
            </a:pPr>
            <a:endParaRPr>
              <a:solidFill>
                <a:srgbClr val="263238"/>
              </a:solidFill>
              <a:latin typeface="Source Sans Pro"/>
              <a:ea typeface="Source Sans Pro"/>
              <a:cs typeface="Source Sans Pro"/>
              <a:sym typeface="Source Sans Pro"/>
            </a:endParaRPr>
          </a:p>
          <a:p>
            <a:pPr marL="0" lvl="0" indent="0" algn="l" rtl="0">
              <a:spcBef>
                <a:spcPts val="600"/>
              </a:spcBef>
              <a:spcAft>
                <a:spcPts val="0"/>
              </a:spcAft>
              <a:buClr>
                <a:schemeClr val="dk1"/>
              </a:buClr>
              <a:buSzPts val="1100"/>
              <a:buFont typeface="Arial"/>
              <a:buNone/>
            </a:pPr>
            <a:r>
              <a:rPr lang="en" b="1">
                <a:solidFill>
                  <a:srgbClr val="263238"/>
                </a:solidFill>
                <a:latin typeface="Source Sans Pro"/>
                <a:ea typeface="Source Sans Pro"/>
                <a:cs typeface="Source Sans Pro"/>
                <a:sym typeface="Source Sans Pro"/>
              </a:rPr>
              <a:t>The Intersection of Technology &amp; Licensing</a:t>
            </a:r>
            <a:endParaRPr b="1">
              <a:solidFill>
                <a:srgbClr val="263238"/>
              </a:solidFill>
              <a:latin typeface="Source Sans Pro"/>
              <a:ea typeface="Source Sans Pro"/>
              <a:cs typeface="Source Sans Pro"/>
              <a:sym typeface="Source Sans Pro"/>
            </a:endParaRPr>
          </a:p>
          <a:p>
            <a:pPr marL="457200" lvl="0" indent="-298450" algn="l" rtl="0">
              <a:spcBef>
                <a:spcPts val="600"/>
              </a:spcBef>
              <a:spcAft>
                <a:spcPts val="0"/>
              </a:spcAft>
              <a:buClr>
                <a:srgbClr val="CFD8DC"/>
              </a:buClr>
              <a:buSzPts val="1100"/>
              <a:buFont typeface="Source Sans Pro"/>
              <a:buChar char="◎"/>
            </a:pPr>
            <a:r>
              <a:rPr lang="en">
                <a:solidFill>
                  <a:srgbClr val="263238"/>
                </a:solidFill>
                <a:latin typeface="Source Sans Pro"/>
                <a:ea typeface="Source Sans Pro"/>
                <a:cs typeface="Source Sans Pro"/>
                <a:sym typeface="Source Sans Pro"/>
              </a:rPr>
              <a:t>TDM</a:t>
            </a:r>
            <a:endParaRPr>
              <a:solidFill>
                <a:srgbClr val="263238"/>
              </a:solidFill>
              <a:latin typeface="Source Sans Pro"/>
              <a:ea typeface="Source Sans Pro"/>
              <a:cs typeface="Source Sans Pro"/>
              <a:sym typeface="Source Sans Pro"/>
            </a:endParaRPr>
          </a:p>
          <a:p>
            <a:pPr marL="457200" lvl="0" indent="-298450" algn="l" rtl="0">
              <a:spcBef>
                <a:spcPts val="0"/>
              </a:spcBef>
              <a:spcAft>
                <a:spcPts val="0"/>
              </a:spcAft>
              <a:buClr>
                <a:srgbClr val="CFD8DC"/>
              </a:buClr>
              <a:buSzPts val="1100"/>
              <a:buFont typeface="Source Sans Pro"/>
              <a:buChar char="◎"/>
            </a:pPr>
            <a:r>
              <a:rPr lang="en">
                <a:solidFill>
                  <a:srgbClr val="263238"/>
                </a:solidFill>
                <a:latin typeface="Source Sans Pro"/>
                <a:ea typeface="Source Sans Pro"/>
                <a:cs typeface="Source Sans Pro"/>
                <a:sym typeface="Source Sans Pro"/>
              </a:rPr>
              <a:t>Privacy &amp; Surveillance</a:t>
            </a:r>
            <a:endParaRPr>
              <a:solidFill>
                <a:srgbClr val="263238"/>
              </a:solidFill>
              <a:latin typeface="Source Sans Pro"/>
              <a:ea typeface="Source Sans Pro"/>
              <a:cs typeface="Source Sans Pro"/>
              <a:sym typeface="Source Sans Pro"/>
            </a:endParaRPr>
          </a:p>
          <a:p>
            <a:pPr marL="457200" lvl="0" indent="-298450" algn="l" rtl="0">
              <a:spcBef>
                <a:spcPts val="0"/>
              </a:spcBef>
              <a:spcAft>
                <a:spcPts val="0"/>
              </a:spcAft>
              <a:buClr>
                <a:srgbClr val="CFD8DC"/>
              </a:buClr>
              <a:buSzPts val="1100"/>
              <a:buFont typeface="Source Sans Pro"/>
              <a:buChar char="◎"/>
            </a:pPr>
            <a:r>
              <a:rPr lang="en">
                <a:solidFill>
                  <a:srgbClr val="263238"/>
                </a:solidFill>
                <a:latin typeface="Source Sans Pro"/>
                <a:ea typeface="Source Sans Pro"/>
                <a:cs typeface="Source Sans Pro"/>
                <a:sym typeface="Source Sans Pro"/>
              </a:rPr>
              <a:t>Authentication</a:t>
            </a:r>
            <a:endParaRPr>
              <a:solidFill>
                <a:srgbClr val="263238"/>
              </a:solidFill>
              <a:latin typeface="Source Sans Pro"/>
              <a:ea typeface="Source Sans Pro"/>
              <a:cs typeface="Source Sans Pro"/>
              <a:sym typeface="Source Sans Pro"/>
            </a:endParaRPr>
          </a:p>
          <a:p>
            <a:pPr marL="457200" lvl="0" indent="-298450" algn="l" rtl="0">
              <a:spcBef>
                <a:spcPts val="0"/>
              </a:spcBef>
              <a:spcAft>
                <a:spcPts val="0"/>
              </a:spcAft>
              <a:buClr>
                <a:srgbClr val="CFD8DC"/>
              </a:buClr>
              <a:buSzPts val="1100"/>
              <a:buFont typeface="Source Sans Pro"/>
              <a:buChar char="◎"/>
            </a:pPr>
            <a:r>
              <a:rPr lang="en">
                <a:solidFill>
                  <a:srgbClr val="263238"/>
                </a:solidFill>
                <a:latin typeface="Source Sans Pro"/>
                <a:ea typeface="Source Sans Pro"/>
                <a:cs typeface="Source Sans Pro"/>
                <a:sym typeface="Source Sans Pro"/>
              </a:rPr>
              <a:t>Accessibility</a:t>
            </a:r>
            <a:endParaRPr>
              <a:solidFill>
                <a:srgbClr val="263238"/>
              </a:solidFill>
              <a:latin typeface="Source Sans Pro"/>
              <a:ea typeface="Source Sans Pro"/>
              <a:cs typeface="Source Sans Pro"/>
              <a:sym typeface="Source Sans Pro"/>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20c67fb8cba_0_7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9" name="Google Shape;279;g20c67fb8cba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KM</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20c67fb8cba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20c67fb8cb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20e365b902f_0_36: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20e365b902f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400">
                <a:solidFill>
                  <a:schemeClr val="dk1"/>
                </a:solidFill>
                <a:latin typeface="Source Sans Pro"/>
                <a:ea typeface="Source Sans Pro"/>
                <a:cs typeface="Source Sans Pro"/>
                <a:sym typeface="Source Sans Pro"/>
              </a:rPr>
              <a:t>KM </a:t>
            </a:r>
            <a:endParaRPr sz="1400">
              <a:solidFill>
                <a:schemeClr val="dk1"/>
              </a:solidFill>
              <a:latin typeface="Source Sans Pro"/>
              <a:ea typeface="Source Sans Pro"/>
              <a:cs typeface="Source Sans Pro"/>
              <a:sym typeface="Source Sans Pro"/>
            </a:endParaRPr>
          </a:p>
          <a:p>
            <a:pPr marL="0" lvl="0" indent="0" algn="l" rtl="0">
              <a:spcBef>
                <a:spcPts val="0"/>
              </a:spcBef>
              <a:spcAft>
                <a:spcPts val="0"/>
              </a:spcAft>
              <a:buClr>
                <a:schemeClr val="dk1"/>
              </a:buClr>
              <a:buSzPts val="1100"/>
              <a:buFont typeface="Arial"/>
              <a:buNone/>
            </a:pPr>
            <a:endParaRPr sz="1400">
              <a:solidFill>
                <a:schemeClr val="dk1"/>
              </a:solidFill>
              <a:latin typeface="Source Sans Pro"/>
              <a:ea typeface="Source Sans Pro"/>
              <a:cs typeface="Source Sans Pro"/>
              <a:sym typeface="Source Sans Pro"/>
            </a:endParaRPr>
          </a:p>
          <a:p>
            <a:pPr marL="0" lvl="0" indent="0" algn="l" rtl="0">
              <a:spcBef>
                <a:spcPts val="0"/>
              </a:spcBef>
              <a:spcAft>
                <a:spcPts val="0"/>
              </a:spcAft>
              <a:buClr>
                <a:schemeClr val="dk1"/>
              </a:buClr>
              <a:buSzPts val="1100"/>
              <a:buFont typeface="Arial"/>
              <a:buNone/>
            </a:pPr>
            <a:r>
              <a:rPr lang="en" sz="1400">
                <a:solidFill>
                  <a:schemeClr val="dk1"/>
                </a:solidFill>
                <a:latin typeface="Source Sans Pro"/>
                <a:ea typeface="Source Sans Pro"/>
                <a:cs typeface="Source Sans Pro"/>
                <a:sym typeface="Source Sans Pro"/>
              </a:rPr>
              <a:t>Examples: spreadsheets, models, web resources, journal articles.</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20e365b902f_0_7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20e365b902f_0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800">
                <a:solidFill>
                  <a:srgbClr val="263238"/>
                </a:solidFill>
                <a:latin typeface="Source Sans Pro"/>
                <a:ea typeface="Source Sans Pro"/>
                <a:cs typeface="Source Sans Pro"/>
                <a:sym typeface="Source Sans Pro"/>
              </a:rPr>
              <a:t>KM</a:t>
            </a:r>
            <a:endParaRPr sz="1800">
              <a:solidFill>
                <a:srgbClr val="263238"/>
              </a:solidFill>
              <a:latin typeface="Source Sans Pro"/>
              <a:ea typeface="Source Sans Pro"/>
              <a:cs typeface="Source Sans Pro"/>
              <a:sym typeface="Source Sans Pro"/>
            </a:endParaRPr>
          </a:p>
          <a:p>
            <a:pPr marL="0" lvl="0" indent="0" algn="l" rtl="0">
              <a:spcBef>
                <a:spcPts val="600"/>
              </a:spcBef>
              <a:spcAft>
                <a:spcPts val="0"/>
              </a:spcAft>
              <a:buNone/>
            </a:pPr>
            <a:endParaRPr sz="1800">
              <a:solidFill>
                <a:srgbClr val="263238"/>
              </a:solidFill>
              <a:latin typeface="Source Sans Pro"/>
              <a:ea typeface="Source Sans Pro"/>
              <a:cs typeface="Source Sans Pro"/>
              <a:sym typeface="Source Sans Pro"/>
            </a:endParaRPr>
          </a:p>
          <a:p>
            <a:pPr marL="0" lvl="0" indent="0" algn="l" rtl="0">
              <a:spcBef>
                <a:spcPts val="600"/>
              </a:spcBef>
              <a:spcAft>
                <a:spcPts val="0"/>
              </a:spcAft>
              <a:buNone/>
            </a:pPr>
            <a:r>
              <a:rPr lang="en" sz="1800">
                <a:solidFill>
                  <a:srgbClr val="263238"/>
                </a:solidFill>
                <a:latin typeface="Source Sans Pro"/>
                <a:ea typeface="Source Sans Pro"/>
                <a:cs typeface="Source Sans Pro"/>
                <a:sym typeface="Source Sans Pro"/>
              </a:rPr>
              <a:t>Do you have knowledge &amp; expertise  you’d like to share within the curriculum? </a:t>
            </a:r>
            <a:endParaRPr sz="1800">
              <a:solidFill>
                <a:srgbClr val="263238"/>
              </a:solidFill>
              <a:latin typeface="Source Sans Pro"/>
              <a:ea typeface="Source Sans Pro"/>
              <a:cs typeface="Source Sans Pro"/>
              <a:sym typeface="Source Sans Pro"/>
            </a:endParaRPr>
          </a:p>
          <a:p>
            <a:pPr marL="0" lvl="0" indent="0" algn="l" rtl="0">
              <a:spcBef>
                <a:spcPts val="0"/>
              </a:spcBef>
              <a:spcAft>
                <a:spcPts val="0"/>
              </a:spcAft>
              <a:buNone/>
            </a:pPr>
            <a:endParaRPr sz="1800">
              <a:solidFill>
                <a:schemeClr val="dk1"/>
              </a:solidFill>
              <a:latin typeface="Source Sans Pro"/>
              <a:ea typeface="Source Sans Pro"/>
              <a:cs typeface="Source Sans Pro"/>
              <a:sym typeface="Source Sans Pro"/>
            </a:endParaRPr>
          </a:p>
          <a:p>
            <a:pPr marL="0" lvl="0" indent="0" algn="l" rtl="0">
              <a:spcBef>
                <a:spcPts val="0"/>
              </a:spcBef>
              <a:spcAft>
                <a:spcPts val="0"/>
              </a:spcAft>
              <a:buClr>
                <a:schemeClr val="dk1"/>
              </a:buClr>
              <a:buSzPts val="1100"/>
              <a:buFont typeface="Arial"/>
              <a:buNone/>
            </a:pPr>
            <a:r>
              <a:rPr lang="en" sz="1800">
                <a:solidFill>
                  <a:schemeClr val="dk1"/>
                </a:solidFill>
                <a:latin typeface="Source Sans Pro"/>
                <a:ea typeface="Source Sans Pro"/>
                <a:cs typeface="Source Sans Pro"/>
                <a:sym typeface="Source Sans Pro"/>
              </a:rPr>
              <a:t>Examples: video lectures, readings, assignments, assessments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20e365b902f_0_2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8" name="Google Shape;318;g20e365b902f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KM</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20e365b902f_0_61: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1" name="Google Shape;331;g20e365b902f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35ed75ccf_013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20c67fb8cba_0_13: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20c67fb8cba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rPr>
              <a:t>Project Summary handout is available within the institutional repository with the slide deck.</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Learn more at: </a:t>
            </a:r>
            <a:r>
              <a:rPr lang="en" u="sng" dirty="0">
                <a:solidFill>
                  <a:schemeClr val="hlink"/>
                </a:solidFill>
                <a:hlinkClick r:id="rId3"/>
              </a:rPr>
              <a:t>https://iupui.libguides.com/ONEAL</a:t>
            </a:r>
            <a:r>
              <a:rPr lang="en" dirty="0">
                <a:solidFill>
                  <a:schemeClr val="dk1"/>
                </a:solidFill>
              </a:rPr>
              <a:t> and </a:t>
            </a:r>
            <a:r>
              <a:rPr lang="en" dirty="0">
                <a:solidFill>
                  <a:schemeClr val="dk1"/>
                </a:solidFill>
                <a:latin typeface="Rubik"/>
                <a:ea typeface="Rubik"/>
                <a:cs typeface="Rubik"/>
                <a:sym typeface="Rubik"/>
              </a:rPr>
              <a:t>project updates at </a:t>
            </a:r>
            <a:r>
              <a:rPr lang="en" u="sng" dirty="0">
                <a:solidFill>
                  <a:srgbClr val="1155CC"/>
                </a:solidFill>
                <a:latin typeface="Rubik"/>
                <a:ea typeface="Rubik"/>
                <a:cs typeface="Rubik"/>
                <a:sym typeface="Rubik"/>
                <a:hlinkClick r:id="rId4">
                  <a:extLst>
                    <a:ext uri="{A12FA001-AC4F-418D-AE19-62706E023703}">
                      <ahyp:hlinkClr xmlns:ahyp="http://schemas.microsoft.com/office/drawing/2018/hyperlinkcolor" val="tx"/>
                    </a:ext>
                  </a:extLst>
                </a:hlinkClick>
              </a:rPr>
              <a:t>Github</a:t>
            </a:r>
            <a:r>
              <a:rPr lang="en" dirty="0">
                <a:solidFill>
                  <a:schemeClr val="dk1"/>
                </a:solidFill>
                <a:latin typeface="Rubik"/>
                <a:ea typeface="Rubik"/>
                <a:cs typeface="Rubik"/>
                <a:sym typeface="Rubik"/>
              </a:rPr>
              <a:t>. </a:t>
            </a:r>
            <a:endParaRPr dirty="0">
              <a:solidFill>
                <a:schemeClr val="dk1"/>
              </a:solidFill>
              <a:latin typeface="Rubik"/>
              <a:ea typeface="Rubik"/>
              <a:cs typeface="Rubik"/>
              <a:sym typeface="Rubik"/>
            </a:endParaRPr>
          </a:p>
          <a:p>
            <a:pPr marL="0" lvl="0" indent="0" algn="l" rtl="0">
              <a:spcBef>
                <a:spcPts val="0"/>
              </a:spcBef>
              <a:spcAft>
                <a:spcPts val="0"/>
              </a:spcAft>
              <a:buClr>
                <a:schemeClr val="dk1"/>
              </a:buClr>
              <a:buSzPts val="1100"/>
              <a:buFont typeface="Arial"/>
              <a:buNone/>
            </a:pPr>
            <a:endParaRPr dirty="0">
              <a:solidFill>
                <a:schemeClr val="dk1"/>
              </a:solidFill>
              <a:latin typeface="Rubik"/>
              <a:ea typeface="Rubik"/>
              <a:cs typeface="Rubik"/>
              <a:sym typeface="Rubik"/>
            </a:endParaRPr>
          </a:p>
          <a:p>
            <a:pPr marL="0" lvl="0" indent="0" algn="l" rtl="0">
              <a:spcBef>
                <a:spcPts val="0"/>
              </a:spcBef>
              <a:spcAft>
                <a:spcPts val="0"/>
              </a:spcAft>
              <a:buClr>
                <a:schemeClr val="dk1"/>
              </a:buClr>
              <a:buSzPts val="1100"/>
              <a:buFont typeface="Arial"/>
              <a:buNone/>
            </a:pPr>
            <a:r>
              <a:rPr lang="en" dirty="0">
                <a:solidFill>
                  <a:schemeClr val="dk1"/>
                </a:solidFill>
                <a:latin typeface="Rubik"/>
                <a:ea typeface="Rubik"/>
                <a:cs typeface="Rubik"/>
                <a:sym typeface="Rubik"/>
              </a:rPr>
              <a:t>KM</a:t>
            </a:r>
            <a:endParaRPr dirty="0">
              <a:solidFill>
                <a:schemeClr val="dk1"/>
              </a:solidFill>
              <a:latin typeface="Rubik"/>
              <a:ea typeface="Rubik"/>
              <a:cs typeface="Rubik"/>
              <a:sym typeface="Rubik"/>
            </a:endParaRPr>
          </a:p>
          <a:p>
            <a:pPr marL="0" lvl="0" indent="0" algn="l" rtl="0">
              <a:spcBef>
                <a:spcPts val="0"/>
              </a:spcBef>
              <a:spcAft>
                <a:spcPts val="0"/>
              </a:spcAft>
              <a:buClr>
                <a:schemeClr val="dk1"/>
              </a:buClr>
              <a:buSzPts val="1100"/>
              <a:buFont typeface="Arial"/>
              <a:buNone/>
            </a:pPr>
            <a:endParaRPr dirty="0">
              <a:solidFill>
                <a:schemeClr val="dk1"/>
              </a:solidFill>
              <a:latin typeface="Rubik"/>
              <a:ea typeface="Rubik"/>
              <a:cs typeface="Rubik"/>
              <a:sym typeface="Rubik"/>
            </a:endParaRPr>
          </a:p>
          <a:p>
            <a:pPr marL="0" lvl="0" indent="0" algn="l" rtl="0">
              <a:spcBef>
                <a:spcPts val="0"/>
              </a:spcBef>
              <a:spcAft>
                <a:spcPts val="0"/>
              </a:spcAft>
              <a:buClr>
                <a:schemeClr val="dk1"/>
              </a:buClr>
              <a:buSzPts val="1100"/>
              <a:buFont typeface="Arial"/>
              <a:buNone/>
            </a:pPr>
            <a:r>
              <a:rPr lang="en" dirty="0">
                <a:solidFill>
                  <a:schemeClr val="dk1"/>
                </a:solidFill>
              </a:rPr>
              <a:t>More jobs asking for skills in negotiation, resource management strategies, and understanding how licensing terms impact research, teaching, and learning. Meanwhile our exposure to developing these skills often happens on the job. It’s maybe a paragraph or a sidenote of a lecture in library school. There are formalized programs around but they can be expensive. Training may happen at conferences but also that requires resources and is difficult to scale. We want to make this training available to any librarian who is interested in learning this skill set. Developing negotiation skills benefit all types of librarians. This project is focused on academic libraries while the curriculum is framed around negotiating with vendors, significant portions of the curriculum will be useful in other areas of library work and in our personal lives.  The skills and strategies developed through completing the curriculum will be useful for negotiating salaries,, relocation allowance, start dates, tenure clocks, and much more. It can help you organize your workplace! </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As all of us are aware, many of us are dealing with slow growing, flat, and and often declining budgets. E-resource prices remained stagnant during the Covid-19 pandemic but in many cases vendors are trying to make up for lost growth during that period. This is after decades of averaging 6% annual price growth while budgets have not kept up (5-year annual growth rate of masters and doctoral granting institutions was 2% in 2019). Libraries can negotiate and must negotiate in order to become sustainable. Even small incremental changes at individual institutions can create the ripple that is the start of a tsunami.</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Some of you may be wondering - but what If I need to get started today - I need to negotiate something next week and I can’t wait for the curriculum next year. One of the handouts available within the institutional repository where this presentation can be found.  Has resources to help you find guidance on negotiation planning, strategy, licensing etc gathered by the project team through the community forums. It includes a resource list that has presentations on negotiation strategies and planning including concepts like BATNA, ZOPA, and understanding how to use no. </a:t>
            </a:r>
            <a:endParaRPr dirty="0">
              <a:solidFill>
                <a:schemeClr val="dk1"/>
              </a:solidFill>
              <a:latin typeface="Rubik"/>
              <a:ea typeface="Rubik"/>
              <a:cs typeface="Rubik"/>
              <a:sym typeface="Rubik"/>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20c67fb8cba_0_433: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20c67fb8cba_0_4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KM</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20c67fb8cba_0_401: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20c67fb8cba_0_4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KM</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20c67fb8cba_0_2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20c67fb8cba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KM </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Scarlet is going to take you through some key insights from the community forums we had last fall. In November based on the forums we held a curriculum planning workshop with the project advisory board and 12 academic librarians active in negotiating for resources. Courtney will review an outline of the curriculum. Currently we are actively involved in building the curriculum including doing an interview study which we will analyze for key themes to create fictionalized case studies. </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Now Scarlet is going to take you through community involvement and our forums.</a:t>
            </a:r>
            <a:endParaRPr>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20c67fb8cba_0_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6" name="Google Shape;156;g20c67fb8cba_0_8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Font typeface="Arial"/>
              <a:buNone/>
            </a:pPr>
            <a:r>
              <a:rPr lang="en" dirty="0">
                <a:solidFill>
                  <a:schemeClr val="dk1"/>
                </a:solidFill>
              </a:rPr>
              <a:t>SG</a:t>
            </a:r>
            <a:endParaRPr dirty="0">
              <a:solidFill>
                <a:schemeClr val="dk1"/>
              </a:solidFill>
            </a:endParaRPr>
          </a:p>
          <a:p>
            <a:pPr marL="0" lvl="0" indent="0" algn="l" rtl="0">
              <a:spcBef>
                <a:spcPts val="0"/>
              </a:spcBef>
              <a:spcAft>
                <a:spcPts val="0"/>
              </a:spcAft>
              <a:buClr>
                <a:schemeClr val="dk1"/>
              </a:buClr>
              <a:buFont typeface="Arial"/>
              <a:buNone/>
            </a:pPr>
            <a:endParaRPr dirty="0">
              <a:solidFill>
                <a:schemeClr val="dk1"/>
              </a:solidFill>
            </a:endParaRPr>
          </a:p>
          <a:p>
            <a:pPr marL="0" lvl="0" indent="0" algn="l" rtl="0">
              <a:spcBef>
                <a:spcPts val="0"/>
              </a:spcBef>
              <a:spcAft>
                <a:spcPts val="0"/>
              </a:spcAft>
              <a:buClr>
                <a:schemeClr val="dk1"/>
              </a:buClr>
              <a:buFont typeface="Arial"/>
              <a:buNone/>
            </a:pPr>
            <a:r>
              <a:rPr lang="en" dirty="0">
                <a:solidFill>
                  <a:schemeClr val="dk1"/>
                </a:solidFill>
              </a:rPr>
              <a:t>When we submitted the grant proposal, we intentionally wrote compensation for the labor of volunteers into the budget.  We have been very intentional about soliciting participants for the forums, curriculum planning workshops, and interviews from underrepresented groups and those who work with under-resourced institutions.  </a:t>
            </a:r>
            <a:endParaRPr dirty="0">
              <a:solidFill>
                <a:schemeClr val="dk1"/>
              </a:solidFill>
            </a:endParaRPr>
          </a:p>
          <a:p>
            <a:pPr marL="0" lvl="0" indent="0" algn="l" rtl="0">
              <a:spcBef>
                <a:spcPts val="0"/>
              </a:spcBef>
              <a:spcAft>
                <a:spcPts val="0"/>
              </a:spcAft>
              <a:buClr>
                <a:schemeClr val="dk1"/>
              </a:buClr>
              <a:buFont typeface="Arial"/>
              <a:buNone/>
            </a:pPr>
            <a:endParaRPr dirty="0">
              <a:solidFill>
                <a:schemeClr val="dk1"/>
              </a:solidFill>
            </a:endParaRPr>
          </a:p>
          <a:p>
            <a:pPr marL="0" lvl="0" indent="0" algn="l" rtl="0">
              <a:spcBef>
                <a:spcPts val="0"/>
              </a:spcBef>
              <a:spcAft>
                <a:spcPts val="0"/>
              </a:spcAft>
              <a:buClr>
                <a:schemeClr val="dk1"/>
              </a:buClr>
              <a:buFont typeface="Arial"/>
              <a:buNone/>
            </a:pPr>
            <a:r>
              <a:rPr lang="en" b="1" dirty="0">
                <a:solidFill>
                  <a:schemeClr val="dk1"/>
                </a:solidFill>
              </a:rPr>
              <a:t>DEI Statement:</a:t>
            </a:r>
            <a:endParaRPr b="1" dirty="0">
              <a:solidFill>
                <a:schemeClr val="dk1"/>
              </a:solidFill>
            </a:endParaRPr>
          </a:p>
          <a:p>
            <a:pPr marL="0" lvl="0" indent="0" algn="l" rtl="0">
              <a:spcBef>
                <a:spcPts val="0"/>
              </a:spcBef>
              <a:spcAft>
                <a:spcPts val="0"/>
              </a:spcAft>
              <a:buClr>
                <a:schemeClr val="dk1"/>
              </a:buClr>
              <a:buFont typeface="Arial"/>
              <a:buNone/>
            </a:pPr>
            <a:r>
              <a:rPr lang="en" dirty="0">
                <a:solidFill>
                  <a:schemeClr val="dk1"/>
                </a:solidFill>
              </a:rPr>
              <a:t>The ONEAL project includes structural support to both invite and sustain participation from underrepresented library professionals. Our goal to produce open educational resources centered on negotiation practice and strategy will support the development of a critical skill set for managing collections and leading libraries. In each phase of the project, we will consciously invite and include librarians from underrepresented groups, particularly librarians of color and those who work with under-resourced institutions. This is particularly important in the planning and piloting stages of the project. When we solicit volunteers, we will ask that people complete a survey providing information about their interest, as well as the option to disclose demographics and institutional data so that we may ensure representation in attendance at the curriculum workshop, case study interviews, or participating in the pilot study.</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dirty="0">
                <a:solidFill>
                  <a:schemeClr val="dk1"/>
                </a:solidFill>
              </a:rPr>
              <a:t>We recognize people of color, particularly women of color, are often asked to provide their labor without compensation as part of service opportunities. To address this barrier to participation, a significant portion of the budget for this grant is earmarked to compensate those who participate as an advisory board member, in the 6-hour curriculum planning workshop, in OER content creation, and as pilot-testers. As part of content creation, ONEAL will cite and elevate the work of underrepresented experts and practitioners.</a:t>
            </a:r>
            <a:endParaRPr dirty="0">
              <a:solidFill>
                <a:schemeClr val="dk1"/>
              </a:solidFill>
            </a:endParaRPr>
          </a:p>
          <a:p>
            <a:pPr marL="0" lvl="0" indent="0" algn="l" rtl="0">
              <a:lnSpc>
                <a:spcPct val="115000"/>
              </a:lnSpc>
              <a:spcBef>
                <a:spcPts val="1200"/>
              </a:spcBef>
              <a:spcAft>
                <a:spcPts val="1200"/>
              </a:spcAft>
              <a:buSzPts val="1100"/>
              <a:buNone/>
            </a:pPr>
            <a:r>
              <a:rPr lang="en" dirty="0">
                <a:solidFill>
                  <a:schemeClr val="dk1"/>
                </a:solidFill>
              </a:rPr>
              <a:t>We will prioritize conferences and communication platforms for marginalized communities during our outreach.</a:t>
            </a:r>
            <a:endParaRPr dirty="0"/>
          </a:p>
        </p:txBody>
      </p:sp>
      <p:sp>
        <p:nvSpPr>
          <p:cNvPr id="157" name="Google Shape;157;g20c67fb8cba_0_8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20c67fb8cba_0_56: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20c67fb8cba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SG</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20c67fb8cba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20c67fb8cba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CF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Curriculum outline is available within the institutional repository with the slide deck.</a:t>
            </a:r>
            <a:endParaRPr dirty="0"/>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After the forums, Brandy transcribed the information from the jamboard, padlets, and forum chats so that we could then go through and look for categories and topics that appeared frequently.</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Based on this, we mapped out three broad areas to be the overarching modules for the curriculum.  Those areas are Foundations, Strategies, and Issues.  </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Each of these modules will have a varying number of topics in them.  Because this curriculum is designed to work either as a virtual training or as part of a course (either in a library school or offered by another group such as a consortium), there will be asynchronous instruction learning objects as well as support materials for synchronous instruction.  There will also be case studies included in the curriculum, to provide some low-stakes practice.  The learning content will be delivered in a variety of modalities - some text, some video, etc - and will include active learning assignments to help the participants use the OER to apply this information to their own situations and negotiations.</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None/>
            </a:pPr>
            <a:r>
              <a:rPr lang="en" dirty="0">
                <a:solidFill>
                  <a:schemeClr val="dk1"/>
                </a:solidFill>
              </a:rPr>
              <a:t>One of the deliverables we hope to provide is a workbook or set of worksheets that guides the participant through determining local/institutional information as they work through the modules.  This helps to keep participants engaged while also providing them with a concrete application of the content to their work.</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700185" y="1991850"/>
            <a:ext cx="5807400" cy="1159800"/>
          </a:xfrm>
          <a:prstGeom prst="rect">
            <a:avLst/>
          </a:prstGeom>
        </p:spPr>
        <p:txBody>
          <a:bodyPr spcFirstLastPara="1" wrap="square" lIns="91425" tIns="91425" rIns="91425" bIns="91425" anchor="ctr" anchorCtr="0">
            <a:noAutofit/>
          </a:bodyPr>
          <a:lstStyle>
            <a:lvl1pPr lvl="0">
              <a:spcBef>
                <a:spcPts val="0"/>
              </a:spcBef>
              <a:spcAft>
                <a:spcPts val="0"/>
              </a:spcAft>
              <a:buSzPts val="5800"/>
              <a:buNone/>
              <a:defRPr sz="5800" b="1"/>
            </a:lvl1pPr>
            <a:lvl2pPr lvl="1">
              <a:spcBef>
                <a:spcPts val="0"/>
              </a:spcBef>
              <a:spcAft>
                <a:spcPts val="0"/>
              </a:spcAft>
              <a:buSzPts val="5800"/>
              <a:buNone/>
              <a:defRPr sz="5800" b="1"/>
            </a:lvl2pPr>
            <a:lvl3pPr lvl="2">
              <a:spcBef>
                <a:spcPts val="0"/>
              </a:spcBef>
              <a:spcAft>
                <a:spcPts val="0"/>
              </a:spcAft>
              <a:buSzPts val="5800"/>
              <a:buNone/>
              <a:defRPr sz="5800" b="1"/>
            </a:lvl3pPr>
            <a:lvl4pPr lvl="3">
              <a:spcBef>
                <a:spcPts val="0"/>
              </a:spcBef>
              <a:spcAft>
                <a:spcPts val="0"/>
              </a:spcAft>
              <a:buSzPts val="5800"/>
              <a:buNone/>
              <a:defRPr sz="5800" b="1"/>
            </a:lvl4pPr>
            <a:lvl5pPr lvl="4">
              <a:spcBef>
                <a:spcPts val="0"/>
              </a:spcBef>
              <a:spcAft>
                <a:spcPts val="0"/>
              </a:spcAft>
              <a:buSzPts val="5800"/>
              <a:buNone/>
              <a:defRPr sz="5800" b="1"/>
            </a:lvl5pPr>
            <a:lvl6pPr lvl="5">
              <a:spcBef>
                <a:spcPts val="0"/>
              </a:spcBef>
              <a:spcAft>
                <a:spcPts val="0"/>
              </a:spcAft>
              <a:buSzPts val="5800"/>
              <a:buNone/>
              <a:defRPr sz="5800" b="1"/>
            </a:lvl6pPr>
            <a:lvl7pPr lvl="6">
              <a:spcBef>
                <a:spcPts val="0"/>
              </a:spcBef>
              <a:spcAft>
                <a:spcPts val="0"/>
              </a:spcAft>
              <a:buSzPts val="5800"/>
              <a:buNone/>
              <a:defRPr sz="5800" b="1"/>
            </a:lvl7pPr>
            <a:lvl8pPr lvl="7">
              <a:spcBef>
                <a:spcPts val="0"/>
              </a:spcBef>
              <a:spcAft>
                <a:spcPts val="0"/>
              </a:spcAft>
              <a:buSzPts val="5800"/>
              <a:buNone/>
              <a:defRPr sz="5800" b="1"/>
            </a:lvl8pPr>
            <a:lvl9pPr lvl="8">
              <a:spcBef>
                <a:spcPts val="0"/>
              </a:spcBef>
              <a:spcAft>
                <a:spcPts val="0"/>
              </a:spcAft>
              <a:buSzPts val="5800"/>
              <a:buNone/>
              <a:defRPr sz="5800" b="1"/>
            </a:lvl9pPr>
          </a:lstStyle>
          <a:p>
            <a:endParaRPr/>
          </a:p>
        </p:txBody>
      </p:sp>
      <p:sp>
        <p:nvSpPr>
          <p:cNvPr id="11" name="Google Shape;11;p2"/>
          <p:cNvSpPr/>
          <p:nvPr/>
        </p:nvSpPr>
        <p:spPr>
          <a:xfrm>
            <a:off x="7337531" y="4630074"/>
            <a:ext cx="96300" cy="96000"/>
          </a:xfrm>
          <a:prstGeom prst="ellipse">
            <a:avLst/>
          </a:pr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7790243" y="4182401"/>
            <a:ext cx="96300" cy="96000"/>
          </a:xfrm>
          <a:prstGeom prst="ellipse">
            <a:avLst/>
          </a:pr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8893253" y="3333348"/>
            <a:ext cx="57600" cy="57600"/>
          </a:xfrm>
          <a:prstGeom prst="ellipse">
            <a:avLst/>
          </a:pr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8771302" y="4923775"/>
            <a:ext cx="96300" cy="96000"/>
          </a:xfrm>
          <a:prstGeom prst="ellipse">
            <a:avLst/>
          </a:pr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2386266" y="508134"/>
            <a:ext cx="96300" cy="96000"/>
          </a:xfrm>
          <a:prstGeom prst="ellipse">
            <a:avLst/>
          </a:pr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479460" y="2703980"/>
            <a:ext cx="96300" cy="96000"/>
          </a:xfrm>
          <a:prstGeom prst="ellipse">
            <a:avLst/>
          </a:pr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61540" y="643097"/>
            <a:ext cx="96300" cy="96000"/>
          </a:xfrm>
          <a:prstGeom prst="ellipse">
            <a:avLst/>
          </a:pr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507235" y="1080863"/>
            <a:ext cx="192600" cy="192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8314019" y="3625322"/>
            <a:ext cx="144300" cy="1440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8882858" y="4186761"/>
            <a:ext cx="144300" cy="1440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158313" y="1596559"/>
            <a:ext cx="57600" cy="57600"/>
          </a:xfrm>
          <a:prstGeom prst="ellipse">
            <a:avLst/>
          </a:pr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1396483" y="226428"/>
            <a:ext cx="192600" cy="192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617492" y="2000594"/>
            <a:ext cx="57600" cy="57600"/>
          </a:xfrm>
          <a:prstGeom prst="ellipse">
            <a:avLst/>
          </a:pr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3425273" y="387880"/>
            <a:ext cx="57600" cy="57600"/>
          </a:xfrm>
          <a:prstGeom prst="ellipse">
            <a:avLst/>
          </a:prstGeom>
          <a:solidFill>
            <a:schemeClr val="accent1"/>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8014029" y="4567546"/>
            <a:ext cx="192600" cy="192300"/>
          </a:xfrm>
          <a:prstGeom prst="ellipse">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complete pattern">
  <p:cSld name="BLANK_1">
    <p:bg>
      <p:bgPr>
        <a:blipFill>
          <a:blip r:embed="rId2">
            <a:alphaModFix/>
          </a:blip>
          <a:stretch>
            <a:fillRect/>
          </a:stretch>
        </a:blipFill>
        <a:effectLst/>
      </p:bgPr>
    </p:bg>
    <p:spTree>
      <p:nvGrpSpPr>
        <p:cNvPr id="1" name="Shape 63"/>
        <p:cNvGrpSpPr/>
        <p:nvPr/>
      </p:nvGrpSpPr>
      <p:grpSpPr>
        <a:xfrm>
          <a:off x="0" y="0"/>
          <a:ext cx="0" cy="0"/>
          <a:chOff x="0" y="0"/>
          <a:chExt cx="0" cy="0"/>
        </a:xfrm>
      </p:grpSpPr>
      <p:sp>
        <p:nvSpPr>
          <p:cNvPr id="64" name="Google Shape;64;p11"/>
          <p:cNvSpPr/>
          <p:nvPr/>
        </p:nvSpPr>
        <p:spPr>
          <a:xfrm>
            <a:off x="-26550" y="-14850"/>
            <a:ext cx="9197100" cy="5173200"/>
          </a:xfrm>
          <a:prstGeom prst="rect">
            <a:avLst/>
          </a:prstGeom>
          <a:solidFill>
            <a:srgbClr val="CFD8DC">
              <a:alpha val="492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1"/>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6"/>
        <p:cNvGrpSpPr/>
        <p:nvPr/>
      </p:nvGrpSpPr>
      <p:grpSpPr>
        <a:xfrm>
          <a:off x="0" y="0"/>
          <a:ext cx="0" cy="0"/>
          <a:chOff x="0" y="0"/>
          <a:chExt cx="0" cy="0"/>
        </a:xfrm>
      </p:grpSpPr>
      <p:sp>
        <p:nvSpPr>
          <p:cNvPr id="67" name="Google Shape;67;p12"/>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000"/>
              <a:buNone/>
              <a:defRPr/>
            </a:lvl2pPr>
            <a:lvl3pPr lvl="2" rtl="0">
              <a:spcBef>
                <a:spcPts val="0"/>
              </a:spcBef>
              <a:spcAft>
                <a:spcPts val="0"/>
              </a:spcAft>
              <a:buSzPts val="2000"/>
              <a:buNone/>
              <a:defRPr/>
            </a:lvl3pPr>
            <a:lvl4pPr lvl="3" rtl="0">
              <a:spcBef>
                <a:spcPts val="0"/>
              </a:spcBef>
              <a:spcAft>
                <a:spcPts val="0"/>
              </a:spcAft>
              <a:buSzPts val="2000"/>
              <a:buNone/>
              <a:defRPr/>
            </a:lvl4pPr>
            <a:lvl5pPr lvl="4" rtl="0">
              <a:spcBef>
                <a:spcPts val="0"/>
              </a:spcBef>
              <a:spcAft>
                <a:spcPts val="0"/>
              </a:spcAft>
              <a:buSzPts val="2000"/>
              <a:buNone/>
              <a:defRPr/>
            </a:lvl5pPr>
            <a:lvl6pPr lvl="5" rtl="0">
              <a:spcBef>
                <a:spcPts val="0"/>
              </a:spcBef>
              <a:spcAft>
                <a:spcPts val="0"/>
              </a:spcAft>
              <a:buSzPts val="2000"/>
              <a:buNone/>
              <a:defRPr/>
            </a:lvl6pPr>
            <a:lvl7pPr lvl="6" rtl="0">
              <a:spcBef>
                <a:spcPts val="0"/>
              </a:spcBef>
              <a:spcAft>
                <a:spcPts val="0"/>
              </a:spcAft>
              <a:buSzPts val="2000"/>
              <a:buNone/>
              <a:defRPr/>
            </a:lvl7pPr>
            <a:lvl8pPr lvl="7" rtl="0">
              <a:spcBef>
                <a:spcPts val="0"/>
              </a:spcBef>
              <a:spcAft>
                <a:spcPts val="0"/>
              </a:spcAft>
              <a:buSzPts val="2000"/>
              <a:buNone/>
              <a:defRPr/>
            </a:lvl8pPr>
            <a:lvl9pPr lvl="8" rtl="0">
              <a:spcBef>
                <a:spcPts val="0"/>
              </a:spcBef>
              <a:spcAft>
                <a:spcPts val="0"/>
              </a:spcAft>
              <a:buSzPts val="2000"/>
              <a:buNone/>
              <a:defRPr/>
            </a:lvl9pPr>
          </a:lstStyle>
          <a:p>
            <a:endParaRPr/>
          </a:p>
        </p:txBody>
      </p:sp>
      <p:sp>
        <p:nvSpPr>
          <p:cNvPr id="68" name="Google Shape;68;p12"/>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69" name="Google Shape;69;p1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0" name="Google Shape;70;p1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1" name="Google Shape;71;p1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blipFill>
          <a:blip r:embed="rId2">
            <a:alphaModFix/>
          </a:blip>
          <a:stretch>
            <a:fillRect/>
          </a:stretch>
        </a:blipFill>
        <a:effectLst/>
      </p:bgPr>
    </p:bg>
    <p:spTree>
      <p:nvGrpSpPr>
        <p:cNvPr id="1" name="Shape 26"/>
        <p:cNvGrpSpPr/>
        <p:nvPr/>
      </p:nvGrpSpPr>
      <p:grpSpPr>
        <a:xfrm>
          <a:off x="0" y="0"/>
          <a:ext cx="0" cy="0"/>
          <a:chOff x="0" y="0"/>
          <a:chExt cx="0" cy="0"/>
        </a:xfrm>
      </p:grpSpPr>
      <p:sp>
        <p:nvSpPr>
          <p:cNvPr id="27" name="Google Shape;27;p3"/>
          <p:cNvSpPr txBox="1">
            <a:spLocks noGrp="1"/>
          </p:cNvSpPr>
          <p:nvPr>
            <p:ph type="ctrTitle"/>
          </p:nvPr>
        </p:nvSpPr>
        <p:spPr>
          <a:xfrm>
            <a:off x="1546025" y="1754794"/>
            <a:ext cx="5832600" cy="1159800"/>
          </a:xfrm>
          <a:prstGeom prst="rect">
            <a:avLst/>
          </a:prstGeom>
        </p:spPr>
        <p:txBody>
          <a:bodyPr spcFirstLastPara="1" wrap="square" lIns="91425" tIns="91425" rIns="91425" bIns="91425" anchor="b" anchorCtr="0">
            <a:noAutofit/>
          </a:bodyPr>
          <a:lstStyle>
            <a:lvl1pPr lvl="0" rtl="0">
              <a:spcBef>
                <a:spcPts val="0"/>
              </a:spcBef>
              <a:spcAft>
                <a:spcPts val="0"/>
              </a:spcAft>
              <a:buSzPts val="4400"/>
              <a:buNone/>
              <a:defRPr sz="4400" b="1"/>
            </a:lvl1pPr>
            <a:lvl2pPr lvl="1" rtl="0">
              <a:spcBef>
                <a:spcPts val="0"/>
              </a:spcBef>
              <a:spcAft>
                <a:spcPts val="0"/>
              </a:spcAft>
              <a:buSzPts val="4400"/>
              <a:buNone/>
              <a:defRPr sz="4400" b="1"/>
            </a:lvl2pPr>
            <a:lvl3pPr lvl="2" rtl="0">
              <a:spcBef>
                <a:spcPts val="0"/>
              </a:spcBef>
              <a:spcAft>
                <a:spcPts val="0"/>
              </a:spcAft>
              <a:buSzPts val="4400"/>
              <a:buNone/>
              <a:defRPr sz="4400" b="1"/>
            </a:lvl3pPr>
            <a:lvl4pPr lvl="3" rtl="0">
              <a:spcBef>
                <a:spcPts val="0"/>
              </a:spcBef>
              <a:spcAft>
                <a:spcPts val="0"/>
              </a:spcAft>
              <a:buSzPts val="4400"/>
              <a:buNone/>
              <a:defRPr sz="4400" b="1"/>
            </a:lvl4pPr>
            <a:lvl5pPr lvl="4" rtl="0">
              <a:spcBef>
                <a:spcPts val="0"/>
              </a:spcBef>
              <a:spcAft>
                <a:spcPts val="0"/>
              </a:spcAft>
              <a:buSzPts val="4400"/>
              <a:buNone/>
              <a:defRPr sz="4400" b="1"/>
            </a:lvl5pPr>
            <a:lvl6pPr lvl="5" rtl="0">
              <a:spcBef>
                <a:spcPts val="0"/>
              </a:spcBef>
              <a:spcAft>
                <a:spcPts val="0"/>
              </a:spcAft>
              <a:buSzPts val="4400"/>
              <a:buNone/>
              <a:defRPr sz="4400" b="1"/>
            </a:lvl6pPr>
            <a:lvl7pPr lvl="6" rtl="0">
              <a:spcBef>
                <a:spcPts val="0"/>
              </a:spcBef>
              <a:spcAft>
                <a:spcPts val="0"/>
              </a:spcAft>
              <a:buSzPts val="4400"/>
              <a:buNone/>
              <a:defRPr sz="4400" b="1"/>
            </a:lvl7pPr>
            <a:lvl8pPr lvl="7" rtl="0">
              <a:spcBef>
                <a:spcPts val="0"/>
              </a:spcBef>
              <a:spcAft>
                <a:spcPts val="0"/>
              </a:spcAft>
              <a:buSzPts val="4400"/>
              <a:buNone/>
              <a:defRPr sz="4400" b="1"/>
            </a:lvl8pPr>
            <a:lvl9pPr lvl="8" rtl="0">
              <a:spcBef>
                <a:spcPts val="0"/>
              </a:spcBef>
              <a:spcAft>
                <a:spcPts val="0"/>
              </a:spcAft>
              <a:buSzPts val="4400"/>
              <a:buNone/>
              <a:defRPr sz="4400" b="1"/>
            </a:lvl9pPr>
          </a:lstStyle>
          <a:p>
            <a:endParaRPr/>
          </a:p>
        </p:txBody>
      </p:sp>
      <p:sp>
        <p:nvSpPr>
          <p:cNvPr id="28" name="Google Shape;28;p3"/>
          <p:cNvSpPr txBox="1">
            <a:spLocks noGrp="1"/>
          </p:cNvSpPr>
          <p:nvPr>
            <p:ph type="subTitle" idx="1"/>
          </p:nvPr>
        </p:nvSpPr>
        <p:spPr>
          <a:xfrm>
            <a:off x="1546025" y="3011511"/>
            <a:ext cx="5832600" cy="7848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3"/>
              </a:buClr>
              <a:buSzPts val="3000"/>
              <a:buNone/>
              <a:defRPr>
                <a:solidFill>
                  <a:schemeClr val="accent3"/>
                </a:solidFill>
              </a:defRPr>
            </a:lvl1pPr>
            <a:lvl2pPr lvl="1" rtl="0">
              <a:spcBef>
                <a:spcPts val="0"/>
              </a:spcBef>
              <a:spcAft>
                <a:spcPts val="0"/>
              </a:spcAft>
              <a:buClr>
                <a:schemeClr val="accent3"/>
              </a:buClr>
              <a:buSzPts val="3000"/>
              <a:buNone/>
              <a:defRPr sz="3000">
                <a:solidFill>
                  <a:schemeClr val="accent3"/>
                </a:solidFill>
              </a:defRPr>
            </a:lvl2pPr>
            <a:lvl3pPr lvl="2" rtl="0">
              <a:spcBef>
                <a:spcPts val="0"/>
              </a:spcBef>
              <a:spcAft>
                <a:spcPts val="0"/>
              </a:spcAft>
              <a:buClr>
                <a:schemeClr val="accent3"/>
              </a:buClr>
              <a:buSzPts val="3000"/>
              <a:buNone/>
              <a:defRPr sz="3000">
                <a:solidFill>
                  <a:schemeClr val="accent3"/>
                </a:solidFill>
              </a:defRPr>
            </a:lvl3pPr>
            <a:lvl4pPr lvl="3" rtl="0">
              <a:spcBef>
                <a:spcPts val="0"/>
              </a:spcBef>
              <a:spcAft>
                <a:spcPts val="0"/>
              </a:spcAft>
              <a:buClr>
                <a:schemeClr val="accent3"/>
              </a:buClr>
              <a:buSzPts val="3000"/>
              <a:buNone/>
              <a:defRPr sz="3000">
                <a:solidFill>
                  <a:schemeClr val="accent3"/>
                </a:solidFill>
              </a:defRPr>
            </a:lvl4pPr>
            <a:lvl5pPr lvl="4" rtl="0">
              <a:spcBef>
                <a:spcPts val="0"/>
              </a:spcBef>
              <a:spcAft>
                <a:spcPts val="0"/>
              </a:spcAft>
              <a:buClr>
                <a:schemeClr val="accent3"/>
              </a:buClr>
              <a:buSzPts val="3000"/>
              <a:buNone/>
              <a:defRPr sz="3000">
                <a:solidFill>
                  <a:schemeClr val="accent3"/>
                </a:solidFill>
              </a:defRPr>
            </a:lvl5pPr>
            <a:lvl6pPr lvl="5" rtl="0">
              <a:spcBef>
                <a:spcPts val="0"/>
              </a:spcBef>
              <a:spcAft>
                <a:spcPts val="0"/>
              </a:spcAft>
              <a:buClr>
                <a:schemeClr val="accent3"/>
              </a:buClr>
              <a:buSzPts val="3000"/>
              <a:buNone/>
              <a:defRPr sz="3000">
                <a:solidFill>
                  <a:schemeClr val="accent3"/>
                </a:solidFill>
              </a:defRPr>
            </a:lvl6pPr>
            <a:lvl7pPr lvl="6" rtl="0">
              <a:spcBef>
                <a:spcPts val="0"/>
              </a:spcBef>
              <a:spcAft>
                <a:spcPts val="0"/>
              </a:spcAft>
              <a:buClr>
                <a:schemeClr val="accent3"/>
              </a:buClr>
              <a:buSzPts val="3000"/>
              <a:buNone/>
              <a:defRPr sz="3000">
                <a:solidFill>
                  <a:schemeClr val="accent3"/>
                </a:solidFill>
              </a:defRPr>
            </a:lvl7pPr>
            <a:lvl8pPr lvl="7" rtl="0">
              <a:spcBef>
                <a:spcPts val="0"/>
              </a:spcBef>
              <a:spcAft>
                <a:spcPts val="0"/>
              </a:spcAft>
              <a:buClr>
                <a:schemeClr val="accent3"/>
              </a:buClr>
              <a:buSzPts val="3000"/>
              <a:buNone/>
              <a:defRPr sz="3000">
                <a:solidFill>
                  <a:schemeClr val="accent3"/>
                </a:solidFill>
              </a:defRPr>
            </a:lvl8pPr>
            <a:lvl9pPr lvl="8" rtl="0">
              <a:spcBef>
                <a:spcPts val="0"/>
              </a:spcBef>
              <a:spcAft>
                <a:spcPts val="0"/>
              </a:spcAft>
              <a:buClr>
                <a:schemeClr val="accent3"/>
              </a:buClr>
              <a:buSzPts val="3000"/>
              <a:buNone/>
              <a:defRPr sz="3000">
                <a:solidFill>
                  <a:schemeClr val="accent3"/>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29"/>
        <p:cNvGrpSpPr/>
        <p:nvPr/>
      </p:nvGrpSpPr>
      <p:grpSpPr>
        <a:xfrm>
          <a:off x="0" y="0"/>
          <a:ext cx="0" cy="0"/>
          <a:chOff x="0" y="0"/>
          <a:chExt cx="0" cy="0"/>
        </a:xfrm>
      </p:grpSpPr>
      <p:pic>
        <p:nvPicPr>
          <p:cNvPr id="30" name="Google Shape;30;p4"/>
          <p:cNvPicPr preferRelativeResize="0"/>
          <p:nvPr/>
        </p:nvPicPr>
        <p:blipFill rotWithShape="1">
          <a:blip r:embed="rId2">
            <a:alphaModFix/>
          </a:blip>
          <a:srcRect l="19" r="19"/>
          <a:stretch/>
        </p:blipFill>
        <p:spPr>
          <a:xfrm rot="10800000" flipH="1">
            <a:off x="5952" y="0"/>
            <a:ext cx="9140602" cy="5143500"/>
          </a:xfrm>
          <a:prstGeom prst="rect">
            <a:avLst/>
          </a:prstGeom>
          <a:noFill/>
          <a:ln>
            <a:noFill/>
          </a:ln>
        </p:spPr>
      </p:pic>
      <p:sp>
        <p:nvSpPr>
          <p:cNvPr id="31" name="Google Shape;31;p4"/>
          <p:cNvSpPr txBox="1">
            <a:spLocks noGrp="1"/>
          </p:cNvSpPr>
          <p:nvPr>
            <p:ph type="body" idx="1"/>
          </p:nvPr>
        </p:nvSpPr>
        <p:spPr>
          <a:xfrm>
            <a:off x="1215300" y="1723650"/>
            <a:ext cx="6713400" cy="819900"/>
          </a:xfrm>
          <a:prstGeom prst="rect">
            <a:avLst/>
          </a:prstGeom>
        </p:spPr>
        <p:txBody>
          <a:bodyPr spcFirstLastPara="1" wrap="square" lIns="91425" tIns="91425" rIns="91425" bIns="91425" anchor="t" anchorCtr="0">
            <a:noAutofit/>
          </a:bodyPr>
          <a:lstStyle>
            <a:lvl1pPr marL="457200" lvl="0" indent="-457200" algn="ctr" rtl="0">
              <a:spcBef>
                <a:spcPts val="600"/>
              </a:spcBef>
              <a:spcAft>
                <a:spcPts val="0"/>
              </a:spcAft>
              <a:buClr>
                <a:schemeClr val="dk1"/>
              </a:buClr>
              <a:buSzPts val="3600"/>
              <a:buChar char="◎"/>
              <a:defRPr sz="3600" i="1"/>
            </a:lvl1pPr>
            <a:lvl2pPr marL="914400" lvl="1" indent="-457200" algn="ctr" rtl="0">
              <a:spcBef>
                <a:spcPts val="0"/>
              </a:spcBef>
              <a:spcAft>
                <a:spcPts val="0"/>
              </a:spcAft>
              <a:buClr>
                <a:schemeClr val="dk1"/>
              </a:buClr>
              <a:buSzPts val="3600"/>
              <a:buChar char="○"/>
              <a:defRPr sz="3600" i="1"/>
            </a:lvl2pPr>
            <a:lvl3pPr marL="1371600" lvl="2" indent="-457200" algn="ctr" rtl="0">
              <a:spcBef>
                <a:spcPts val="0"/>
              </a:spcBef>
              <a:spcAft>
                <a:spcPts val="0"/>
              </a:spcAft>
              <a:buClr>
                <a:schemeClr val="dk1"/>
              </a:buClr>
              <a:buSzPts val="3600"/>
              <a:buChar char="◉"/>
              <a:defRPr sz="3600" i="1"/>
            </a:lvl3pPr>
            <a:lvl4pPr marL="1828800" lvl="3" indent="-457200" algn="ctr" rtl="0">
              <a:spcBef>
                <a:spcPts val="0"/>
              </a:spcBef>
              <a:spcAft>
                <a:spcPts val="0"/>
              </a:spcAft>
              <a:buSzPts val="3600"/>
              <a:buChar char="●"/>
              <a:defRPr sz="3600" i="1"/>
            </a:lvl4pPr>
            <a:lvl5pPr marL="2286000" lvl="4" indent="-457200" algn="ctr" rtl="0">
              <a:spcBef>
                <a:spcPts val="0"/>
              </a:spcBef>
              <a:spcAft>
                <a:spcPts val="0"/>
              </a:spcAft>
              <a:buSzPts val="3600"/>
              <a:buChar char="○"/>
              <a:defRPr sz="3600" i="1"/>
            </a:lvl5pPr>
            <a:lvl6pPr marL="2743200" lvl="5" indent="-457200" algn="ctr" rtl="0">
              <a:spcBef>
                <a:spcPts val="0"/>
              </a:spcBef>
              <a:spcAft>
                <a:spcPts val="0"/>
              </a:spcAft>
              <a:buSzPts val="3600"/>
              <a:buChar char="■"/>
              <a:defRPr sz="3600" i="1"/>
            </a:lvl6pPr>
            <a:lvl7pPr marL="3200400" lvl="6" indent="-457200" algn="ctr" rtl="0">
              <a:spcBef>
                <a:spcPts val="0"/>
              </a:spcBef>
              <a:spcAft>
                <a:spcPts val="0"/>
              </a:spcAft>
              <a:buSzPts val="3600"/>
              <a:buChar char="●"/>
              <a:defRPr sz="3600" i="1"/>
            </a:lvl7pPr>
            <a:lvl8pPr marL="3657600" lvl="7" indent="-457200" algn="ctr" rtl="0">
              <a:spcBef>
                <a:spcPts val="0"/>
              </a:spcBef>
              <a:spcAft>
                <a:spcPts val="0"/>
              </a:spcAft>
              <a:buSzPts val="3600"/>
              <a:buChar char="○"/>
              <a:defRPr sz="3600" i="1"/>
            </a:lvl8pPr>
            <a:lvl9pPr marL="4114800" lvl="8" indent="-457200" algn="ctr">
              <a:spcBef>
                <a:spcPts val="0"/>
              </a:spcBef>
              <a:spcAft>
                <a:spcPts val="0"/>
              </a:spcAft>
              <a:buSzPts val="3600"/>
              <a:buChar char="■"/>
              <a:defRPr sz="3600" i="1"/>
            </a:lvl9pPr>
          </a:lstStyle>
          <a:p>
            <a:endParaRPr/>
          </a:p>
        </p:txBody>
      </p:sp>
      <p:grpSp>
        <p:nvGrpSpPr>
          <p:cNvPr id="32" name="Google Shape;32;p4"/>
          <p:cNvGrpSpPr/>
          <p:nvPr/>
        </p:nvGrpSpPr>
        <p:grpSpPr>
          <a:xfrm>
            <a:off x="3839646" y="782918"/>
            <a:ext cx="1464573" cy="842707"/>
            <a:chOff x="3593400" y="1729675"/>
            <a:chExt cx="1957200" cy="1123610"/>
          </a:xfrm>
        </p:grpSpPr>
        <p:sp>
          <p:nvSpPr>
            <p:cNvPr id="33" name="Google Shape;33;p4"/>
            <p:cNvSpPr txBox="1"/>
            <p:nvPr/>
          </p:nvSpPr>
          <p:spPr>
            <a:xfrm>
              <a:off x="3593400" y="1729675"/>
              <a:ext cx="1957200" cy="871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6000" b="1">
                  <a:solidFill>
                    <a:schemeClr val="accent1"/>
                  </a:solidFill>
                  <a:latin typeface="Source Sans Pro"/>
                  <a:ea typeface="Source Sans Pro"/>
                  <a:cs typeface="Source Sans Pro"/>
                  <a:sym typeface="Source Sans Pro"/>
                </a:rPr>
                <a:t>“</a:t>
              </a:r>
              <a:endParaRPr sz="6000" b="1">
                <a:solidFill>
                  <a:schemeClr val="accent1"/>
                </a:solidFill>
                <a:latin typeface="Source Sans Pro"/>
                <a:ea typeface="Source Sans Pro"/>
                <a:cs typeface="Source Sans Pro"/>
                <a:sym typeface="Source Sans Pro"/>
              </a:endParaRPr>
            </a:p>
          </p:txBody>
        </p:sp>
        <p:sp>
          <p:nvSpPr>
            <p:cNvPr id="34" name="Google Shape;34;p4"/>
            <p:cNvSpPr/>
            <p:nvPr/>
          </p:nvSpPr>
          <p:spPr>
            <a:xfrm>
              <a:off x="4025400" y="1760085"/>
              <a:ext cx="1093200" cy="1093200"/>
            </a:xfrm>
            <a:prstGeom prst="ellipse">
              <a:avLst/>
            </a:prstGeom>
            <a:noFill/>
            <a:ln w="9525" cap="flat" cmpd="sng">
              <a:solidFill>
                <a:srgbClr val="CFD8DC"/>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4"/>
            <p:cNvSpPr/>
            <p:nvPr/>
          </p:nvSpPr>
          <p:spPr>
            <a:xfrm>
              <a:off x="4190700" y="1925385"/>
              <a:ext cx="762600" cy="762600"/>
            </a:xfrm>
            <a:prstGeom prst="ellipse">
              <a:avLst/>
            </a:prstGeom>
            <a:noFill/>
            <a:ln w="19050" cap="flat" cmpd="sng">
              <a:solidFill>
                <a:srgbClr val="CFD8D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36" name="Google Shape;36;p4"/>
          <p:cNvCxnSpPr>
            <a:endCxn id="34" idx="1"/>
          </p:cNvCxnSpPr>
          <p:nvPr/>
        </p:nvCxnSpPr>
        <p:spPr>
          <a:xfrm>
            <a:off x="3750511" y="390297"/>
            <a:ext cx="532200" cy="535500"/>
          </a:xfrm>
          <a:prstGeom prst="straightConnector1">
            <a:avLst/>
          </a:prstGeom>
          <a:noFill/>
          <a:ln w="9525" cap="flat" cmpd="sng">
            <a:solidFill>
              <a:srgbClr val="CFD8DC"/>
            </a:solidFill>
            <a:prstDash val="solid"/>
            <a:round/>
            <a:headEnd type="none" w="med" len="med"/>
            <a:tailEnd type="none" w="med" len="med"/>
          </a:ln>
        </p:spPr>
      </p:cxnSp>
      <p:cxnSp>
        <p:nvCxnSpPr>
          <p:cNvPr id="37" name="Google Shape;37;p4"/>
          <p:cNvCxnSpPr/>
          <p:nvPr/>
        </p:nvCxnSpPr>
        <p:spPr>
          <a:xfrm rot="10800000">
            <a:off x="4362902" y="436125"/>
            <a:ext cx="209100" cy="369600"/>
          </a:xfrm>
          <a:prstGeom prst="straightConnector1">
            <a:avLst/>
          </a:prstGeom>
          <a:noFill/>
          <a:ln w="9525" cap="flat" cmpd="sng">
            <a:solidFill>
              <a:srgbClr val="CFD8DC"/>
            </a:solidFill>
            <a:prstDash val="solid"/>
            <a:round/>
            <a:headEnd type="none" w="med" len="med"/>
            <a:tailEnd type="none" w="med" len="med"/>
          </a:ln>
        </p:spPr>
      </p:cxnSp>
      <p:cxnSp>
        <p:nvCxnSpPr>
          <p:cNvPr id="38" name="Google Shape;38;p4"/>
          <p:cNvCxnSpPr/>
          <p:nvPr/>
        </p:nvCxnSpPr>
        <p:spPr>
          <a:xfrm rot="10800000" flipH="1">
            <a:off x="4704510" y="351930"/>
            <a:ext cx="347100" cy="474600"/>
          </a:xfrm>
          <a:prstGeom prst="straightConnector1">
            <a:avLst/>
          </a:prstGeom>
          <a:noFill/>
          <a:ln w="9525" cap="flat" cmpd="sng">
            <a:solidFill>
              <a:srgbClr val="CFD8DC"/>
            </a:solidFill>
            <a:prstDash val="solid"/>
            <a:round/>
            <a:headEnd type="none" w="med" len="med"/>
            <a:tailEnd type="none" w="med" len="med"/>
          </a:ln>
        </p:spPr>
      </p:cxnSp>
      <p:sp>
        <p:nvSpPr>
          <p:cNvPr id="39" name="Google Shape;39;p4"/>
          <p:cNvSpPr txBox="1">
            <a:spLocks noGrp="1"/>
          </p:cNvSpPr>
          <p:nvPr>
            <p:ph type="sldNum" idx="12"/>
          </p:nvPr>
        </p:nvSpPr>
        <p:spPr>
          <a:xfrm>
            <a:off x="-87" y="4749844"/>
            <a:ext cx="9144000" cy="393600"/>
          </a:xfrm>
          <a:prstGeom prst="rect">
            <a:avLst/>
          </a:prstGeom>
        </p:spPr>
        <p:txBody>
          <a:bodyPr spcFirstLastPara="1" wrap="square" lIns="91425" tIns="91425" rIns="91425" bIns="91425" anchor="t" anchorCtr="0">
            <a:noAutofit/>
          </a:bodyPr>
          <a:lstStyle>
            <a:lvl1pPr lvl="0" algn="ctr">
              <a:buNone/>
              <a:defRPr/>
            </a:lvl1pPr>
            <a:lvl2pPr lvl="1" algn="ctr">
              <a:buNone/>
              <a:defRPr/>
            </a:lvl2pPr>
            <a:lvl3pPr lvl="2" algn="ctr">
              <a:buNone/>
              <a:defRPr/>
            </a:lvl3pPr>
            <a:lvl4pPr lvl="3" algn="ctr">
              <a:buNone/>
              <a:defRPr/>
            </a:lvl4pPr>
            <a:lvl5pPr lvl="4" algn="ctr">
              <a:buNone/>
              <a:defRPr/>
            </a:lvl5pPr>
            <a:lvl6pPr lvl="5" algn="ctr">
              <a:buNone/>
              <a:defRPr/>
            </a:lvl6pPr>
            <a:lvl7pPr lvl="6" algn="ctr">
              <a:buNone/>
              <a:defRPr/>
            </a:lvl7pPr>
            <a:lvl8pPr lvl="7" algn="ctr">
              <a:buNone/>
              <a:defRPr/>
            </a:lvl8pPr>
            <a:lvl9pPr lvl="8" algn="ctr">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40"/>
        <p:cNvGrpSpPr/>
        <p:nvPr/>
      </p:nvGrpSpPr>
      <p:grpSpPr>
        <a:xfrm>
          <a:off x="0" y="0"/>
          <a:ext cx="0" cy="0"/>
          <a:chOff x="0" y="0"/>
          <a:chExt cx="0" cy="0"/>
        </a:xfrm>
      </p:grpSpPr>
      <p:sp>
        <p:nvSpPr>
          <p:cNvPr id="41" name="Google Shape;41;p5"/>
          <p:cNvSpPr txBox="1">
            <a:spLocks noGrp="1"/>
          </p:cNvSpPr>
          <p:nvPr>
            <p:ph type="title"/>
          </p:nvPr>
        </p:nvSpPr>
        <p:spPr>
          <a:xfrm>
            <a:off x="786150" y="308120"/>
            <a:ext cx="7571700" cy="702600"/>
          </a:xfrm>
          <a:prstGeom prst="rect">
            <a:avLst/>
          </a:prstGeom>
        </p:spPr>
        <p:txBody>
          <a:bodyPr spcFirstLastPara="1" wrap="square" lIns="91425" tIns="91425" rIns="91425" bIns="91425" anchor="b"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42" name="Google Shape;42;p5"/>
          <p:cNvSpPr txBox="1">
            <a:spLocks noGrp="1"/>
          </p:cNvSpPr>
          <p:nvPr>
            <p:ph type="body" idx="1"/>
          </p:nvPr>
        </p:nvSpPr>
        <p:spPr>
          <a:xfrm>
            <a:off x="786150" y="1261700"/>
            <a:ext cx="7571700" cy="3573600"/>
          </a:xfrm>
          <a:prstGeom prst="rect">
            <a:avLst/>
          </a:prstGeom>
        </p:spPr>
        <p:txBody>
          <a:bodyPr spcFirstLastPara="1" wrap="square" lIns="91425" tIns="91425" rIns="91425" bIns="91425" anchor="t" anchorCtr="0">
            <a:noAutofit/>
          </a:bodyPr>
          <a:lstStyle>
            <a:lvl1pPr marL="457200" lvl="0" indent="-381000">
              <a:spcBef>
                <a:spcPts val="600"/>
              </a:spcBef>
              <a:spcAft>
                <a:spcPts val="0"/>
              </a:spcAft>
              <a:buSzPts val="2400"/>
              <a:buChar char="◎"/>
              <a:defRPr sz="2400"/>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sz="2400"/>
            </a:lvl4pPr>
            <a:lvl5pPr marL="2286000" lvl="4" indent="-381000">
              <a:spcBef>
                <a:spcPts val="0"/>
              </a:spcBef>
              <a:spcAft>
                <a:spcPts val="0"/>
              </a:spcAft>
              <a:buSzPts val="2400"/>
              <a:buChar char="○"/>
              <a:defRPr sz="2400"/>
            </a:lvl5pPr>
            <a:lvl6pPr marL="2743200" lvl="5" indent="-381000">
              <a:spcBef>
                <a:spcPts val="0"/>
              </a:spcBef>
              <a:spcAft>
                <a:spcPts val="0"/>
              </a:spcAft>
              <a:buSzPts val="2400"/>
              <a:buChar char="■"/>
              <a:defRPr sz="2400"/>
            </a:lvl6pPr>
            <a:lvl7pPr marL="3200400" lvl="6" indent="-381000">
              <a:spcBef>
                <a:spcPts val="0"/>
              </a:spcBef>
              <a:spcAft>
                <a:spcPts val="0"/>
              </a:spcAft>
              <a:buSzPts val="2400"/>
              <a:buChar char="●"/>
              <a:defRPr sz="2400"/>
            </a:lvl7pPr>
            <a:lvl8pPr marL="3657600" lvl="7" indent="-381000">
              <a:spcBef>
                <a:spcPts val="0"/>
              </a:spcBef>
              <a:spcAft>
                <a:spcPts val="0"/>
              </a:spcAft>
              <a:buSzPts val="2400"/>
              <a:buChar char="○"/>
              <a:defRPr sz="2400"/>
            </a:lvl8pPr>
            <a:lvl9pPr marL="4114800" lvl="8" indent="-381000">
              <a:spcBef>
                <a:spcPts val="0"/>
              </a:spcBef>
              <a:spcAft>
                <a:spcPts val="0"/>
              </a:spcAft>
              <a:buSzPts val="2400"/>
              <a:buChar char="■"/>
              <a:defRPr sz="2400"/>
            </a:lvl9pPr>
          </a:lstStyle>
          <a:p>
            <a:endParaRPr/>
          </a:p>
        </p:txBody>
      </p:sp>
      <p:sp>
        <p:nvSpPr>
          <p:cNvPr id="43" name="Google Shape;43;p5"/>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44"/>
        <p:cNvGrpSpPr/>
        <p:nvPr/>
      </p:nvGrpSpPr>
      <p:grpSpPr>
        <a:xfrm>
          <a:off x="0" y="0"/>
          <a:ext cx="0" cy="0"/>
          <a:chOff x="0" y="0"/>
          <a:chExt cx="0" cy="0"/>
        </a:xfrm>
      </p:grpSpPr>
      <p:sp>
        <p:nvSpPr>
          <p:cNvPr id="45" name="Google Shape;45;p6"/>
          <p:cNvSpPr txBox="1">
            <a:spLocks noGrp="1"/>
          </p:cNvSpPr>
          <p:nvPr>
            <p:ph type="title"/>
          </p:nvPr>
        </p:nvSpPr>
        <p:spPr>
          <a:xfrm>
            <a:off x="786150" y="308120"/>
            <a:ext cx="7571700" cy="702600"/>
          </a:xfrm>
          <a:prstGeom prst="rect">
            <a:avLst/>
          </a:prstGeom>
        </p:spPr>
        <p:txBody>
          <a:bodyPr spcFirstLastPara="1" wrap="square" lIns="91425" tIns="91425" rIns="91425" bIns="91425" anchor="b"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46" name="Google Shape;46;p6"/>
          <p:cNvSpPr txBox="1">
            <a:spLocks noGrp="1"/>
          </p:cNvSpPr>
          <p:nvPr>
            <p:ph type="body" idx="1"/>
          </p:nvPr>
        </p:nvSpPr>
        <p:spPr>
          <a:xfrm>
            <a:off x="786137" y="1200150"/>
            <a:ext cx="3675300" cy="372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47" name="Google Shape;47;p6"/>
          <p:cNvSpPr txBox="1">
            <a:spLocks noGrp="1"/>
          </p:cNvSpPr>
          <p:nvPr>
            <p:ph type="body" idx="2"/>
          </p:nvPr>
        </p:nvSpPr>
        <p:spPr>
          <a:xfrm>
            <a:off x="4682659" y="1200150"/>
            <a:ext cx="3675300" cy="372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48" name="Google Shape;48;p6"/>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786150" y="308120"/>
            <a:ext cx="7571700" cy="7026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None/>
              <a:defRPr/>
            </a:lvl1pPr>
            <a:lvl2pPr lvl="1" rtl="0">
              <a:spcBef>
                <a:spcPts val="0"/>
              </a:spcBef>
              <a:spcAft>
                <a:spcPts val="0"/>
              </a:spcAft>
              <a:buSzPts val="2000"/>
              <a:buNone/>
              <a:defRPr/>
            </a:lvl2pPr>
            <a:lvl3pPr lvl="2" rtl="0">
              <a:spcBef>
                <a:spcPts val="0"/>
              </a:spcBef>
              <a:spcAft>
                <a:spcPts val="0"/>
              </a:spcAft>
              <a:buSzPts val="2000"/>
              <a:buNone/>
              <a:defRPr/>
            </a:lvl3pPr>
            <a:lvl4pPr lvl="3" rtl="0">
              <a:spcBef>
                <a:spcPts val="0"/>
              </a:spcBef>
              <a:spcAft>
                <a:spcPts val="0"/>
              </a:spcAft>
              <a:buSzPts val="2000"/>
              <a:buNone/>
              <a:defRPr/>
            </a:lvl4pPr>
            <a:lvl5pPr lvl="4" rtl="0">
              <a:spcBef>
                <a:spcPts val="0"/>
              </a:spcBef>
              <a:spcAft>
                <a:spcPts val="0"/>
              </a:spcAft>
              <a:buSzPts val="2000"/>
              <a:buNone/>
              <a:defRPr/>
            </a:lvl5pPr>
            <a:lvl6pPr lvl="5" rtl="0">
              <a:spcBef>
                <a:spcPts val="0"/>
              </a:spcBef>
              <a:spcAft>
                <a:spcPts val="0"/>
              </a:spcAft>
              <a:buSzPts val="2000"/>
              <a:buNone/>
              <a:defRPr/>
            </a:lvl6pPr>
            <a:lvl7pPr lvl="6" rtl="0">
              <a:spcBef>
                <a:spcPts val="0"/>
              </a:spcBef>
              <a:spcAft>
                <a:spcPts val="0"/>
              </a:spcAft>
              <a:buSzPts val="2000"/>
              <a:buNone/>
              <a:defRPr/>
            </a:lvl7pPr>
            <a:lvl8pPr lvl="7" rtl="0">
              <a:spcBef>
                <a:spcPts val="0"/>
              </a:spcBef>
              <a:spcAft>
                <a:spcPts val="0"/>
              </a:spcAft>
              <a:buSzPts val="2000"/>
              <a:buNone/>
              <a:defRPr/>
            </a:lvl8pPr>
            <a:lvl9pPr lvl="8" rtl="0">
              <a:spcBef>
                <a:spcPts val="0"/>
              </a:spcBef>
              <a:spcAft>
                <a:spcPts val="0"/>
              </a:spcAft>
              <a:buSzPts val="2000"/>
              <a:buNone/>
              <a:defRPr/>
            </a:lvl9pPr>
          </a:lstStyle>
          <a:p>
            <a:endParaRPr/>
          </a:p>
        </p:txBody>
      </p:sp>
      <p:sp>
        <p:nvSpPr>
          <p:cNvPr id="51" name="Google Shape;51;p7"/>
          <p:cNvSpPr txBox="1">
            <a:spLocks noGrp="1"/>
          </p:cNvSpPr>
          <p:nvPr>
            <p:ph type="body" idx="1"/>
          </p:nvPr>
        </p:nvSpPr>
        <p:spPr>
          <a:xfrm>
            <a:off x="786150" y="1200150"/>
            <a:ext cx="2419800" cy="37257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sp>
        <p:nvSpPr>
          <p:cNvPr id="52" name="Google Shape;52;p7"/>
          <p:cNvSpPr txBox="1">
            <a:spLocks noGrp="1"/>
          </p:cNvSpPr>
          <p:nvPr>
            <p:ph type="body" idx="2"/>
          </p:nvPr>
        </p:nvSpPr>
        <p:spPr>
          <a:xfrm>
            <a:off x="3329992" y="1200150"/>
            <a:ext cx="2419800" cy="37257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sp>
        <p:nvSpPr>
          <p:cNvPr id="53" name="Google Shape;53;p7"/>
          <p:cNvSpPr txBox="1">
            <a:spLocks noGrp="1"/>
          </p:cNvSpPr>
          <p:nvPr>
            <p:ph type="body" idx="3"/>
          </p:nvPr>
        </p:nvSpPr>
        <p:spPr>
          <a:xfrm>
            <a:off x="5873834" y="1200150"/>
            <a:ext cx="2419800" cy="37257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sp>
        <p:nvSpPr>
          <p:cNvPr id="54" name="Google Shape;54;p7"/>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blipFill>
          <a:blip r:embed="rId2">
            <a:alphaModFix/>
          </a:blip>
          <a:stretch>
            <a:fillRect/>
          </a:stretch>
        </a:blipFill>
        <a:effectLst/>
      </p:bgPr>
    </p:bg>
    <p:spTree>
      <p:nvGrpSpPr>
        <p:cNvPr id="1" name="Shape 55"/>
        <p:cNvGrpSpPr/>
        <p:nvPr/>
      </p:nvGrpSpPr>
      <p:grpSpPr>
        <a:xfrm>
          <a:off x="0" y="0"/>
          <a:ext cx="0" cy="0"/>
          <a:chOff x="0" y="0"/>
          <a:chExt cx="0" cy="0"/>
        </a:xfrm>
      </p:grpSpPr>
      <p:sp>
        <p:nvSpPr>
          <p:cNvPr id="56" name="Google Shape;56;p8"/>
          <p:cNvSpPr txBox="1">
            <a:spLocks noGrp="1"/>
          </p:cNvSpPr>
          <p:nvPr>
            <p:ph type="title"/>
          </p:nvPr>
        </p:nvSpPr>
        <p:spPr>
          <a:xfrm>
            <a:off x="786150" y="308120"/>
            <a:ext cx="7571700" cy="702600"/>
          </a:xfrm>
          <a:prstGeom prst="rect">
            <a:avLst/>
          </a:prstGeom>
        </p:spPr>
        <p:txBody>
          <a:bodyPr spcFirstLastPara="1" wrap="square" lIns="91425" tIns="91425" rIns="91425" bIns="91425" anchor="b"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57" name="Google Shape;57;p8"/>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bg>
      <p:bgPr>
        <a:blipFill>
          <a:blip r:embed="rId2">
            <a:alphaModFix/>
          </a:blip>
          <a:stretch>
            <a:fillRect/>
          </a:stretch>
        </a:blipFill>
        <a:effectLst/>
      </p:bgPr>
    </p:bg>
    <p:spTree>
      <p:nvGrpSpPr>
        <p:cNvPr id="1" name="Shape 58"/>
        <p:cNvGrpSpPr/>
        <p:nvPr/>
      </p:nvGrpSpPr>
      <p:grpSpPr>
        <a:xfrm>
          <a:off x="0" y="0"/>
          <a:ext cx="0" cy="0"/>
          <a:chOff x="0" y="0"/>
          <a:chExt cx="0" cy="0"/>
        </a:xfrm>
      </p:grpSpPr>
      <p:sp>
        <p:nvSpPr>
          <p:cNvPr id="59" name="Google Shape;59;p9"/>
          <p:cNvSpPr txBox="1">
            <a:spLocks noGrp="1"/>
          </p:cNvSpPr>
          <p:nvPr>
            <p:ph type="body" idx="1"/>
          </p:nvPr>
        </p:nvSpPr>
        <p:spPr>
          <a:xfrm>
            <a:off x="457200" y="4055343"/>
            <a:ext cx="8229600" cy="368700"/>
          </a:xfrm>
          <a:prstGeom prst="rect">
            <a:avLst/>
          </a:prstGeom>
        </p:spPr>
        <p:txBody>
          <a:bodyPr spcFirstLastPara="1" wrap="square" lIns="91425" tIns="91425" rIns="91425" bIns="91425" anchor="t" anchorCtr="0">
            <a:noAutofit/>
          </a:bodyPr>
          <a:lstStyle>
            <a:lvl1pPr marL="457200" lvl="0" indent="-228600" algn="ctr">
              <a:spcBef>
                <a:spcPts val="360"/>
              </a:spcBef>
              <a:spcAft>
                <a:spcPts val="0"/>
              </a:spcAft>
              <a:buSzPts val="1800"/>
              <a:buNone/>
              <a:defRPr sz="1800"/>
            </a:lvl1pPr>
          </a:lstStyle>
          <a:p>
            <a:endParaRPr/>
          </a:p>
        </p:txBody>
      </p:sp>
      <p:sp>
        <p:nvSpPr>
          <p:cNvPr id="60" name="Google Shape;60;p9"/>
          <p:cNvSpPr txBox="1">
            <a:spLocks noGrp="1"/>
          </p:cNvSpPr>
          <p:nvPr>
            <p:ph type="sldNum" idx="12"/>
          </p:nvPr>
        </p:nvSpPr>
        <p:spPr>
          <a:xfrm>
            <a:off x="-92" y="4749844"/>
            <a:ext cx="9144000" cy="393600"/>
          </a:xfrm>
          <a:prstGeom prst="rect">
            <a:avLst/>
          </a:prstGeom>
        </p:spPr>
        <p:txBody>
          <a:bodyPr spcFirstLastPara="1" wrap="square" lIns="91425" tIns="91425" rIns="91425" bIns="91425" anchor="t" anchorCtr="0">
            <a:noAutofit/>
          </a:bodyPr>
          <a:lstStyle>
            <a:lvl1pPr lvl="0" algn="ctr">
              <a:buNone/>
              <a:defRPr/>
            </a:lvl1pPr>
            <a:lvl2pPr lvl="1" algn="ctr">
              <a:buNone/>
              <a:defRPr/>
            </a:lvl2pPr>
            <a:lvl3pPr lvl="2" algn="ctr">
              <a:buNone/>
              <a:defRPr/>
            </a:lvl3pPr>
            <a:lvl4pPr lvl="3" algn="ctr">
              <a:buNone/>
              <a:defRPr/>
            </a:lvl4pPr>
            <a:lvl5pPr lvl="4" algn="ctr">
              <a:buNone/>
              <a:defRPr/>
            </a:lvl5pPr>
            <a:lvl6pPr lvl="5" algn="ctr">
              <a:buNone/>
              <a:defRPr/>
            </a:lvl6pPr>
            <a:lvl7pPr lvl="6" algn="ctr">
              <a:buNone/>
              <a:defRPr/>
            </a:lvl7pPr>
            <a:lvl8pPr lvl="7" algn="ctr">
              <a:buNone/>
              <a:defRPr/>
            </a:lvl8pPr>
            <a:lvl9pPr lvl="8" algn="ctr">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bg>
      <p:bgPr>
        <a:blipFill>
          <a:blip r:embed="rId2">
            <a:alphaModFix/>
          </a:blip>
          <a:stretch>
            <a:fillRect/>
          </a:stretch>
        </a:blipFill>
        <a:effectLst/>
      </p:bgPr>
    </p:bg>
    <p:spTree>
      <p:nvGrpSpPr>
        <p:cNvPr id="1" name="Shape 61"/>
        <p:cNvGrpSpPr/>
        <p:nvPr/>
      </p:nvGrpSpPr>
      <p:grpSpPr>
        <a:xfrm>
          <a:off x="0" y="0"/>
          <a:ext cx="0" cy="0"/>
          <a:chOff x="0" y="0"/>
          <a:chExt cx="0" cy="0"/>
        </a:xfrm>
      </p:grpSpPr>
      <p:sp>
        <p:nvSpPr>
          <p:cNvPr id="62" name="Google Shape;62;p10"/>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blipFill>
          <a:blip r:embed="rId13">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86150" y="308120"/>
            <a:ext cx="7571700" cy="7026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1pPr>
            <a:lvl2pPr lvl="1">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2pPr>
            <a:lvl3pPr lvl="2">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3pPr>
            <a:lvl4pPr lvl="3">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4pPr>
            <a:lvl5pPr lvl="4">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5pPr>
            <a:lvl6pPr lvl="5">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6pPr>
            <a:lvl7pPr lvl="6">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7pPr>
            <a:lvl8pPr lvl="7">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8pPr>
            <a:lvl9pPr lvl="8">
              <a:spcBef>
                <a:spcPts val="0"/>
              </a:spcBef>
              <a:spcAft>
                <a:spcPts val="0"/>
              </a:spcAft>
              <a:buClr>
                <a:schemeClr val="accent1"/>
              </a:buClr>
              <a:buSzPts val="2000"/>
              <a:buFont typeface="Roboto Slab"/>
              <a:buNone/>
              <a:defRPr sz="2000">
                <a:solidFill>
                  <a:schemeClr val="accent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786150" y="1261700"/>
            <a:ext cx="7571700" cy="3573600"/>
          </a:xfrm>
          <a:prstGeom prst="rect">
            <a:avLst/>
          </a:prstGeom>
          <a:noFill/>
          <a:ln>
            <a:noFill/>
          </a:ln>
        </p:spPr>
        <p:txBody>
          <a:bodyPr spcFirstLastPara="1" wrap="square" lIns="91425" tIns="91425" rIns="91425" bIns="91425" anchor="t" anchorCtr="0">
            <a:noAutofit/>
          </a:bodyPr>
          <a:lstStyle>
            <a:lvl1pPr marL="457200" lvl="0" indent="-419100">
              <a:spcBef>
                <a:spcPts val="600"/>
              </a:spcBef>
              <a:spcAft>
                <a:spcPts val="0"/>
              </a:spcAft>
              <a:buClr>
                <a:schemeClr val="accent4"/>
              </a:buClr>
              <a:buSzPts val="3000"/>
              <a:buFont typeface="Source Sans Pro"/>
              <a:buChar char="◎"/>
              <a:defRPr sz="3000">
                <a:solidFill>
                  <a:schemeClr val="dk1"/>
                </a:solidFill>
                <a:latin typeface="Source Sans Pro"/>
                <a:ea typeface="Source Sans Pro"/>
                <a:cs typeface="Source Sans Pro"/>
                <a:sym typeface="Source Sans Pro"/>
              </a:defRPr>
            </a:lvl1pPr>
            <a:lvl2pPr marL="914400" lvl="1" indent="-381000">
              <a:spcBef>
                <a:spcPts val="0"/>
              </a:spcBef>
              <a:spcAft>
                <a:spcPts val="0"/>
              </a:spcAft>
              <a:buClr>
                <a:schemeClr val="accent4"/>
              </a:buClr>
              <a:buSzPts val="2400"/>
              <a:buFont typeface="Source Sans Pro"/>
              <a:buChar char="○"/>
              <a:defRPr sz="2400">
                <a:solidFill>
                  <a:schemeClr val="dk1"/>
                </a:solidFill>
                <a:latin typeface="Source Sans Pro"/>
                <a:ea typeface="Source Sans Pro"/>
                <a:cs typeface="Source Sans Pro"/>
                <a:sym typeface="Source Sans Pro"/>
              </a:defRPr>
            </a:lvl2pPr>
            <a:lvl3pPr marL="1371600" lvl="2" indent="-381000">
              <a:spcBef>
                <a:spcPts val="0"/>
              </a:spcBef>
              <a:spcAft>
                <a:spcPts val="0"/>
              </a:spcAft>
              <a:buClr>
                <a:schemeClr val="accent4"/>
              </a:buClr>
              <a:buSzPts val="2400"/>
              <a:buFont typeface="Source Sans Pro"/>
              <a:buChar char="◉"/>
              <a:defRPr sz="2400">
                <a:solidFill>
                  <a:schemeClr val="dk1"/>
                </a:solidFill>
                <a:latin typeface="Source Sans Pro"/>
                <a:ea typeface="Source Sans Pro"/>
                <a:cs typeface="Source Sans Pro"/>
                <a:sym typeface="Source Sans Pro"/>
              </a:defRPr>
            </a:lvl3pPr>
            <a:lvl4pPr marL="1828800" lvl="3" indent="-3429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4pPr>
            <a:lvl5pPr marL="2286000" lvl="4" indent="-3429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5pPr>
            <a:lvl6pPr marL="2743200" lvl="5" indent="-3429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6pPr>
            <a:lvl7pPr marL="3200400" lvl="6" indent="-3429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7pPr>
            <a:lvl8pPr marL="3657600" lvl="7" indent="-3429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8pPr>
            <a:lvl9pPr marL="4114800" lvl="8" indent="-342900">
              <a:spcBef>
                <a:spcPts val="0"/>
              </a:spcBef>
              <a:spcAft>
                <a:spcPts val="0"/>
              </a:spcAft>
              <a:buClr>
                <a:schemeClr val="dk1"/>
              </a:buClr>
              <a:buSzPts val="1800"/>
              <a:buFont typeface="Source Sans Pro"/>
              <a:buChar char="■"/>
              <a:defRPr sz="1800">
                <a:solidFill>
                  <a:schemeClr val="dk1"/>
                </a:solidFill>
                <a:latin typeface="Source Sans Pro"/>
                <a:ea typeface="Source Sans Pro"/>
                <a:cs typeface="Source Sans Pro"/>
                <a:sym typeface="Source Sans Pro"/>
              </a:defRPr>
            </a:lvl9pPr>
          </a:lstStyle>
          <a:p>
            <a:endParaRPr/>
          </a:p>
        </p:txBody>
      </p:sp>
      <p:sp>
        <p:nvSpPr>
          <p:cNvPr id="8" name="Google Shape;8;p1"/>
          <p:cNvSpPr txBox="1">
            <a:spLocks noGrp="1"/>
          </p:cNvSpPr>
          <p:nvPr>
            <p:ph type="sldNum" idx="12"/>
          </p:nvPr>
        </p:nvSpPr>
        <p:spPr>
          <a:xfrm>
            <a:off x="8404384" y="4749851"/>
            <a:ext cx="548700" cy="393600"/>
          </a:xfrm>
          <a:prstGeom prst="rect">
            <a:avLst/>
          </a:prstGeom>
          <a:noFill/>
          <a:ln>
            <a:noFill/>
          </a:ln>
        </p:spPr>
        <p:txBody>
          <a:bodyPr spcFirstLastPara="1" wrap="square" lIns="91425" tIns="91425" rIns="91425" bIns="91425" anchor="t" anchorCtr="0">
            <a:noAutofit/>
          </a:bodyPr>
          <a:lstStyle>
            <a:lvl1pPr lvl="0" algn="r">
              <a:buNone/>
              <a:defRPr sz="1300" b="1">
                <a:solidFill>
                  <a:schemeClr val="accent1"/>
                </a:solidFill>
                <a:latin typeface="Source Sans Pro"/>
                <a:ea typeface="Source Sans Pro"/>
                <a:cs typeface="Source Sans Pro"/>
                <a:sym typeface="Source Sans Pro"/>
              </a:defRPr>
            </a:lvl1pPr>
            <a:lvl2pPr lvl="1" algn="r">
              <a:buNone/>
              <a:defRPr sz="1300" b="1">
                <a:solidFill>
                  <a:schemeClr val="accent1"/>
                </a:solidFill>
                <a:latin typeface="Source Sans Pro"/>
                <a:ea typeface="Source Sans Pro"/>
                <a:cs typeface="Source Sans Pro"/>
                <a:sym typeface="Source Sans Pro"/>
              </a:defRPr>
            </a:lvl2pPr>
            <a:lvl3pPr lvl="2" algn="r">
              <a:buNone/>
              <a:defRPr sz="1300" b="1">
                <a:solidFill>
                  <a:schemeClr val="accent1"/>
                </a:solidFill>
                <a:latin typeface="Source Sans Pro"/>
                <a:ea typeface="Source Sans Pro"/>
                <a:cs typeface="Source Sans Pro"/>
                <a:sym typeface="Source Sans Pro"/>
              </a:defRPr>
            </a:lvl3pPr>
            <a:lvl4pPr lvl="3" algn="r">
              <a:buNone/>
              <a:defRPr sz="1300" b="1">
                <a:solidFill>
                  <a:schemeClr val="accent1"/>
                </a:solidFill>
                <a:latin typeface="Source Sans Pro"/>
                <a:ea typeface="Source Sans Pro"/>
                <a:cs typeface="Source Sans Pro"/>
                <a:sym typeface="Source Sans Pro"/>
              </a:defRPr>
            </a:lvl4pPr>
            <a:lvl5pPr lvl="4" algn="r">
              <a:buNone/>
              <a:defRPr sz="1300" b="1">
                <a:solidFill>
                  <a:schemeClr val="accent1"/>
                </a:solidFill>
                <a:latin typeface="Source Sans Pro"/>
                <a:ea typeface="Source Sans Pro"/>
                <a:cs typeface="Source Sans Pro"/>
                <a:sym typeface="Source Sans Pro"/>
              </a:defRPr>
            </a:lvl5pPr>
            <a:lvl6pPr lvl="5" algn="r">
              <a:buNone/>
              <a:defRPr sz="1300" b="1">
                <a:solidFill>
                  <a:schemeClr val="accent1"/>
                </a:solidFill>
                <a:latin typeface="Source Sans Pro"/>
                <a:ea typeface="Source Sans Pro"/>
                <a:cs typeface="Source Sans Pro"/>
                <a:sym typeface="Source Sans Pro"/>
              </a:defRPr>
            </a:lvl6pPr>
            <a:lvl7pPr lvl="6" algn="r">
              <a:buNone/>
              <a:defRPr sz="1300" b="1">
                <a:solidFill>
                  <a:schemeClr val="accent1"/>
                </a:solidFill>
                <a:latin typeface="Source Sans Pro"/>
                <a:ea typeface="Source Sans Pro"/>
                <a:cs typeface="Source Sans Pro"/>
                <a:sym typeface="Source Sans Pro"/>
              </a:defRPr>
            </a:lvl7pPr>
            <a:lvl8pPr lvl="7" algn="r">
              <a:buNone/>
              <a:defRPr sz="1300" b="1">
                <a:solidFill>
                  <a:schemeClr val="accent1"/>
                </a:solidFill>
                <a:latin typeface="Source Sans Pro"/>
                <a:ea typeface="Source Sans Pro"/>
                <a:cs typeface="Source Sans Pro"/>
                <a:sym typeface="Source Sans Pro"/>
              </a:defRPr>
            </a:lvl8pPr>
            <a:lvl9pPr lvl="8" algn="r">
              <a:buNone/>
              <a:defRPr sz="1300" b="1">
                <a:solidFill>
                  <a:schemeClr val="accent1"/>
                </a:solidFill>
                <a:latin typeface="Source Sans Pro"/>
                <a:ea typeface="Source Sans Pro"/>
                <a:cs typeface="Source Sans Pro"/>
                <a:sym typeface="Source Sans Pro"/>
              </a:defRPr>
            </a:lvl9pPr>
          </a:lstStyle>
          <a:p>
            <a:pPr marL="0" lvl="0" indent="0" algn="r" rtl="0">
              <a:spcBef>
                <a:spcPts val="0"/>
              </a:spcBef>
              <a:spcAft>
                <a:spcPts val="0"/>
              </a:spcAft>
              <a:buNone/>
            </a:pPr>
            <a:fld id="{00000000-1234-1234-1234-123412341234}" type="slidenum">
              <a:rPr lang="en"/>
              <a:t>‹#›</a:t>
            </a:fld>
            <a:endParaRPr>
              <a:latin typeface="Roboto Slab"/>
              <a:ea typeface="Roboto Slab"/>
              <a:cs typeface="Roboto Slab"/>
              <a:sym typeface="Roboto Slab"/>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hyperlink" Target="https://unsplash.com/photos/_dJCBtdUu74"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hyperlink" Target="https://unsplash.com/photos/40JmKOnu6Cc"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orcid.org/0000-0002-9057-2680" TargetMode="External"/><Relationship Id="rId13" Type="http://schemas.openxmlformats.org/officeDocument/2006/relationships/hyperlink" Target="mailto:broldan@iui.edu" TargetMode="External"/><Relationship Id="rId3" Type="http://schemas.openxmlformats.org/officeDocument/2006/relationships/image" Target="../media/image6.jpg"/><Relationship Id="rId7" Type="http://schemas.openxmlformats.org/officeDocument/2006/relationships/hyperlink" Target="mailto:galvansc@gvsu.edu" TargetMode="External"/><Relationship Id="rId12"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jpg"/><Relationship Id="rId11" Type="http://schemas.openxmlformats.org/officeDocument/2006/relationships/hyperlink" Target="https://orcid.org/0000-0002-1879-5302" TargetMode="External"/><Relationship Id="rId5" Type="http://schemas.openxmlformats.org/officeDocument/2006/relationships/hyperlink" Target="https://orcid.org/0000-0002-6283-7143" TargetMode="External"/><Relationship Id="rId10" Type="http://schemas.openxmlformats.org/officeDocument/2006/relationships/hyperlink" Target="mailto:courtney.fuson@belmont.edu" TargetMode="External"/><Relationship Id="rId4" Type="http://schemas.openxmlformats.org/officeDocument/2006/relationships/hyperlink" Target="mailto:macyk@iu.edu" TargetMode="External"/><Relationship Id="rId9" Type="http://schemas.openxmlformats.org/officeDocument/2006/relationships/image" Target="../media/image8.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hyperlink" Target="https://www.flickr.com/photos/136374834@N03/42512240460"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hyperlink" Target="https://www.flickr.com/photos/64018555@N03/8113831039"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www.slidescarnival.com/" TargetMode="External"/><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hyperlink" Target="https://www.flickr.com/photos/75508807@N06/6894587439"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ctrTitle"/>
          </p:nvPr>
        </p:nvSpPr>
        <p:spPr>
          <a:xfrm>
            <a:off x="1700185" y="1991850"/>
            <a:ext cx="58074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800"/>
              <a:t>Preparing academic libraries to negotiate a sustainable future: </a:t>
            </a:r>
            <a:endParaRPr sz="3800"/>
          </a:p>
          <a:p>
            <a:pPr marL="0" lvl="0" indent="0" algn="l" rtl="0">
              <a:spcBef>
                <a:spcPts val="0"/>
              </a:spcBef>
              <a:spcAft>
                <a:spcPts val="0"/>
              </a:spcAft>
              <a:buNone/>
            </a:pPr>
            <a:r>
              <a:rPr lang="en" sz="3300" b="0">
                <a:solidFill>
                  <a:srgbClr val="263238"/>
                </a:solidFill>
                <a:latin typeface="Oswald SemiBold"/>
                <a:ea typeface="Oswald SemiBold"/>
                <a:cs typeface="Oswald SemiBold"/>
                <a:sym typeface="Oswald SemiBold"/>
              </a:rPr>
              <a:t>the ONEAL project</a:t>
            </a:r>
            <a:endParaRPr sz="3300" b="0">
              <a:solidFill>
                <a:srgbClr val="263238"/>
              </a:solidFill>
              <a:latin typeface="Oswald SemiBold"/>
              <a:ea typeface="Oswald SemiBold"/>
              <a:cs typeface="Oswald SemiBold"/>
              <a:sym typeface="Oswald SemiBold"/>
            </a:endParaRPr>
          </a:p>
          <a:p>
            <a:pPr marL="0" lvl="0" indent="0" algn="l" rtl="0">
              <a:spcBef>
                <a:spcPts val="0"/>
              </a:spcBef>
              <a:spcAft>
                <a:spcPts val="0"/>
              </a:spcAft>
              <a:buNone/>
            </a:pPr>
            <a:endParaRPr sz="2200" b="0">
              <a:latin typeface="Roboto Slab SemiBold"/>
              <a:ea typeface="Roboto Slab SemiBold"/>
              <a:cs typeface="Roboto Slab SemiBold"/>
              <a:sym typeface="Roboto Slab SemiBold"/>
            </a:endParaRPr>
          </a:p>
        </p:txBody>
      </p:sp>
      <p:pic>
        <p:nvPicPr>
          <p:cNvPr id="77" name="Google Shape;77;p13"/>
          <p:cNvPicPr preferRelativeResize="0"/>
          <p:nvPr/>
        </p:nvPicPr>
        <p:blipFill>
          <a:blip r:embed="rId3">
            <a:alphaModFix/>
          </a:blip>
          <a:stretch>
            <a:fillRect/>
          </a:stretch>
        </p:blipFill>
        <p:spPr>
          <a:xfrm>
            <a:off x="1700176" y="3565975"/>
            <a:ext cx="3014349" cy="1577525"/>
          </a:xfrm>
          <a:prstGeom prst="rect">
            <a:avLst/>
          </a:prstGeom>
          <a:noFill/>
          <a:ln>
            <a:noFill/>
          </a:ln>
        </p:spPr>
      </p:pic>
      <p:sp>
        <p:nvSpPr>
          <p:cNvPr id="78" name="Google Shape;78;p13"/>
          <p:cNvSpPr txBox="1"/>
          <p:nvPr/>
        </p:nvSpPr>
        <p:spPr>
          <a:xfrm>
            <a:off x="3803575" y="375050"/>
            <a:ext cx="37953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latin typeface="Source Sans Pro"/>
                <a:ea typeface="Source Sans Pro"/>
                <a:cs typeface="Source Sans Pro"/>
                <a:sym typeface="Source Sans Pro"/>
              </a:rPr>
              <a:t>Slides available at: [insert IR URL]</a:t>
            </a:r>
            <a:endParaRPr sz="1800">
              <a:latin typeface="Source Sans Pro"/>
              <a:ea typeface="Source Sans Pro"/>
              <a:cs typeface="Source Sans Pro"/>
              <a:sym typeface="Source Sans Pr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2"/>
          <p:cNvSpPr txBox="1">
            <a:spLocks noGrp="1"/>
          </p:cNvSpPr>
          <p:nvPr>
            <p:ph type="title"/>
          </p:nvPr>
        </p:nvSpPr>
        <p:spPr>
          <a:xfrm>
            <a:off x="786150" y="308120"/>
            <a:ext cx="7571700" cy="70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Learners will be able to:</a:t>
            </a:r>
            <a:endParaRPr/>
          </a:p>
        </p:txBody>
      </p:sp>
      <p:sp>
        <p:nvSpPr>
          <p:cNvPr id="182" name="Google Shape;182;p22"/>
          <p:cNvSpPr txBox="1">
            <a:spLocks noGrp="1"/>
          </p:cNvSpPr>
          <p:nvPr>
            <p:ph type="body" idx="1"/>
          </p:nvPr>
        </p:nvSpPr>
        <p:spPr>
          <a:xfrm>
            <a:off x="786150" y="1261700"/>
            <a:ext cx="7571700" cy="3573600"/>
          </a:xfrm>
          <a:prstGeom prst="rect">
            <a:avLst/>
          </a:prstGeom>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sz="1800"/>
              <a:t>Analyze their library’s position within negotiations </a:t>
            </a:r>
            <a:endParaRPr sz="1800"/>
          </a:p>
          <a:p>
            <a:pPr marL="457200" lvl="0" indent="0" algn="l" rtl="0">
              <a:lnSpc>
                <a:spcPct val="115000"/>
              </a:lnSpc>
              <a:spcBef>
                <a:spcPts val="0"/>
              </a:spcBef>
              <a:spcAft>
                <a:spcPts val="0"/>
              </a:spcAft>
              <a:buNone/>
            </a:pPr>
            <a:endParaRPr sz="1800"/>
          </a:p>
          <a:p>
            <a:pPr marL="457200" lvl="0" indent="-342900" algn="l" rtl="0">
              <a:lnSpc>
                <a:spcPct val="115000"/>
              </a:lnSpc>
              <a:spcBef>
                <a:spcPts val="0"/>
              </a:spcBef>
              <a:spcAft>
                <a:spcPts val="0"/>
              </a:spcAft>
              <a:buSzPts val="1800"/>
              <a:buChar char="◎"/>
            </a:pPr>
            <a:r>
              <a:rPr lang="en" sz="1800"/>
              <a:t>Apply best practices in principled negotiation when planning and conducting complex negotiations with library vendors.</a:t>
            </a:r>
            <a:endParaRPr sz="1800"/>
          </a:p>
          <a:p>
            <a:pPr marL="457200" lvl="0" indent="0" algn="l" rtl="0">
              <a:lnSpc>
                <a:spcPct val="115000"/>
              </a:lnSpc>
              <a:spcBef>
                <a:spcPts val="0"/>
              </a:spcBef>
              <a:spcAft>
                <a:spcPts val="0"/>
              </a:spcAft>
              <a:buNone/>
            </a:pPr>
            <a:endParaRPr sz="1800"/>
          </a:p>
          <a:p>
            <a:pPr marL="457200" lvl="0" indent="-342900" algn="l" rtl="0">
              <a:lnSpc>
                <a:spcPct val="115000"/>
              </a:lnSpc>
              <a:spcBef>
                <a:spcPts val="0"/>
              </a:spcBef>
              <a:spcAft>
                <a:spcPts val="0"/>
              </a:spcAft>
              <a:buSzPts val="1800"/>
              <a:buChar char="◎"/>
            </a:pPr>
            <a:r>
              <a:rPr lang="en" sz="1800"/>
              <a:t>Optimize available options during negotiations by forming strategies to be used during negotiation and building coalitions of support. </a:t>
            </a:r>
            <a:endParaRPr sz="1800"/>
          </a:p>
          <a:p>
            <a:pPr marL="0" lvl="0" indent="0" algn="l" rtl="0">
              <a:spcBef>
                <a:spcPts val="600"/>
              </a:spcBef>
              <a:spcAft>
                <a:spcPts val="0"/>
              </a:spcAft>
              <a:buNone/>
            </a:pPr>
            <a:endParaRPr sz="2100"/>
          </a:p>
        </p:txBody>
      </p:sp>
      <p:sp>
        <p:nvSpPr>
          <p:cNvPr id="183" name="Google Shape;183;p22"/>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3"/>
          <p:cNvSpPr txBox="1">
            <a:spLocks noGrp="1"/>
          </p:cNvSpPr>
          <p:nvPr>
            <p:ph type="title"/>
          </p:nvPr>
        </p:nvSpPr>
        <p:spPr>
          <a:xfrm>
            <a:off x="786150" y="308120"/>
            <a:ext cx="7571700" cy="70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Learners will be able to:</a:t>
            </a:r>
            <a:endParaRPr/>
          </a:p>
        </p:txBody>
      </p:sp>
      <p:sp>
        <p:nvSpPr>
          <p:cNvPr id="189" name="Google Shape;189;p23"/>
          <p:cNvSpPr txBox="1">
            <a:spLocks noGrp="1"/>
          </p:cNvSpPr>
          <p:nvPr>
            <p:ph type="body" idx="1"/>
          </p:nvPr>
        </p:nvSpPr>
        <p:spPr>
          <a:xfrm>
            <a:off x="786150" y="1261700"/>
            <a:ext cx="7571700" cy="3573600"/>
          </a:xfrm>
          <a:prstGeom prst="rect">
            <a:avLst/>
          </a:prstGeom>
        </p:spPr>
        <p:txBody>
          <a:bodyPr spcFirstLastPara="1" wrap="square" lIns="91425" tIns="91425" rIns="91425" bIns="91425" anchor="t" anchorCtr="0">
            <a:noAutofit/>
          </a:bodyPr>
          <a:lstStyle/>
          <a:p>
            <a:pPr marL="457200" lvl="0" indent="-361950" algn="l" rtl="0">
              <a:lnSpc>
                <a:spcPct val="115000"/>
              </a:lnSpc>
              <a:spcBef>
                <a:spcPts val="0"/>
              </a:spcBef>
              <a:spcAft>
                <a:spcPts val="0"/>
              </a:spcAft>
              <a:buSzPts val="2100"/>
              <a:buChar char="◎"/>
            </a:pPr>
            <a:r>
              <a:rPr lang="en" sz="2100"/>
              <a:t>Evaluate license clauses in order to understand their potential impact on the library and its user communities.</a:t>
            </a:r>
            <a:endParaRPr sz="2100"/>
          </a:p>
          <a:p>
            <a:pPr marL="457200" lvl="0" indent="0" algn="l" rtl="0">
              <a:lnSpc>
                <a:spcPct val="115000"/>
              </a:lnSpc>
              <a:spcBef>
                <a:spcPts val="0"/>
              </a:spcBef>
              <a:spcAft>
                <a:spcPts val="0"/>
              </a:spcAft>
              <a:buNone/>
            </a:pPr>
            <a:endParaRPr sz="2100"/>
          </a:p>
          <a:p>
            <a:pPr marL="457200" lvl="0" indent="-361950" algn="l" rtl="0">
              <a:lnSpc>
                <a:spcPct val="115000"/>
              </a:lnSpc>
              <a:spcBef>
                <a:spcPts val="0"/>
              </a:spcBef>
              <a:spcAft>
                <a:spcPts val="0"/>
              </a:spcAft>
              <a:buSzPts val="2100"/>
              <a:buChar char="◎"/>
            </a:pPr>
            <a:r>
              <a:rPr lang="en" sz="2100"/>
              <a:t>Identify clauses that are in or out of alignment with the library’s interests and be able to explain why to vendors and other stakeholders. </a:t>
            </a:r>
            <a:endParaRPr sz="2100"/>
          </a:p>
          <a:p>
            <a:pPr marL="0" lvl="0" indent="0" algn="l" rtl="0">
              <a:lnSpc>
                <a:spcPct val="115000"/>
              </a:lnSpc>
              <a:spcBef>
                <a:spcPts val="0"/>
              </a:spcBef>
              <a:spcAft>
                <a:spcPts val="0"/>
              </a:spcAft>
              <a:buNone/>
            </a:pPr>
            <a:endParaRPr sz="2100"/>
          </a:p>
          <a:p>
            <a:pPr marL="457200" lvl="0" indent="-361950" algn="l" rtl="0">
              <a:lnSpc>
                <a:spcPct val="115000"/>
              </a:lnSpc>
              <a:spcBef>
                <a:spcPts val="0"/>
              </a:spcBef>
              <a:spcAft>
                <a:spcPts val="0"/>
              </a:spcAft>
              <a:buSzPts val="2100"/>
              <a:buChar char="◎"/>
            </a:pPr>
            <a:r>
              <a:rPr lang="en" sz="2100"/>
              <a:t>Explain license clauses (including alternatives to standard vendor language) that protect and advance library interests.</a:t>
            </a:r>
            <a:endParaRPr sz="2100"/>
          </a:p>
          <a:p>
            <a:pPr marL="0" lvl="0" indent="0" algn="l" rtl="0">
              <a:spcBef>
                <a:spcPts val="600"/>
              </a:spcBef>
              <a:spcAft>
                <a:spcPts val="0"/>
              </a:spcAft>
              <a:buNone/>
            </a:pPr>
            <a:endParaRPr sz="2100"/>
          </a:p>
        </p:txBody>
      </p:sp>
      <p:sp>
        <p:nvSpPr>
          <p:cNvPr id="190" name="Google Shape;190;p23"/>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24"/>
          <p:cNvSpPr txBox="1">
            <a:spLocks noGrp="1"/>
          </p:cNvSpPr>
          <p:nvPr>
            <p:ph type="title"/>
          </p:nvPr>
        </p:nvSpPr>
        <p:spPr>
          <a:xfrm>
            <a:off x="786150" y="308120"/>
            <a:ext cx="7571700" cy="70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Learners will be able to:</a:t>
            </a:r>
            <a:endParaRPr/>
          </a:p>
        </p:txBody>
      </p:sp>
      <p:sp>
        <p:nvSpPr>
          <p:cNvPr id="196" name="Google Shape;196;p24"/>
          <p:cNvSpPr txBox="1">
            <a:spLocks noGrp="1"/>
          </p:cNvSpPr>
          <p:nvPr>
            <p:ph type="body" idx="1"/>
          </p:nvPr>
        </p:nvSpPr>
        <p:spPr>
          <a:xfrm>
            <a:off x="786150" y="1261700"/>
            <a:ext cx="7571700" cy="3573600"/>
          </a:xfrm>
          <a:prstGeom prst="rect">
            <a:avLst/>
          </a:prstGeom>
        </p:spPr>
        <p:txBody>
          <a:bodyPr spcFirstLastPara="1" wrap="square" lIns="91425" tIns="91425" rIns="91425" bIns="91425" anchor="t" anchorCtr="0">
            <a:noAutofit/>
          </a:bodyPr>
          <a:lstStyle/>
          <a:p>
            <a:pPr marL="457200" lvl="0" indent="-361950" algn="l" rtl="0">
              <a:lnSpc>
                <a:spcPct val="115000"/>
              </a:lnSpc>
              <a:spcBef>
                <a:spcPts val="0"/>
              </a:spcBef>
              <a:spcAft>
                <a:spcPts val="0"/>
              </a:spcAft>
              <a:buSzPts val="2100"/>
              <a:buChar char="◎"/>
            </a:pPr>
            <a:r>
              <a:rPr lang="en" sz="2100"/>
              <a:t>Describe current issues facing academic libraries how they relate to negotiating with third party vendors in order to provide guidance and leadership within their organizations.</a:t>
            </a:r>
            <a:endParaRPr sz="2100"/>
          </a:p>
          <a:p>
            <a:pPr marL="457200" lvl="0" indent="0" algn="l" rtl="0">
              <a:spcBef>
                <a:spcPts val="600"/>
              </a:spcBef>
              <a:spcAft>
                <a:spcPts val="0"/>
              </a:spcAft>
              <a:buNone/>
            </a:pPr>
            <a:endParaRPr sz="2100"/>
          </a:p>
          <a:p>
            <a:pPr marL="0" lvl="0" indent="0" algn="l" rtl="0">
              <a:spcBef>
                <a:spcPts val="600"/>
              </a:spcBef>
              <a:spcAft>
                <a:spcPts val="0"/>
              </a:spcAft>
              <a:buNone/>
            </a:pPr>
            <a:endParaRPr sz="2100"/>
          </a:p>
          <a:p>
            <a:pPr marL="0" lvl="0" indent="0" algn="l" rtl="0">
              <a:spcBef>
                <a:spcPts val="600"/>
              </a:spcBef>
              <a:spcAft>
                <a:spcPts val="0"/>
              </a:spcAft>
              <a:buNone/>
            </a:pPr>
            <a:endParaRPr sz="2100"/>
          </a:p>
        </p:txBody>
      </p:sp>
      <p:sp>
        <p:nvSpPr>
          <p:cNvPr id="197" name="Google Shape;197;p24"/>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01"/>
        <p:cNvGrpSpPr/>
        <p:nvPr/>
      </p:nvGrpSpPr>
      <p:grpSpPr>
        <a:xfrm>
          <a:off x="0" y="0"/>
          <a:ext cx="0" cy="0"/>
          <a:chOff x="0" y="0"/>
          <a:chExt cx="0" cy="0"/>
        </a:xfrm>
      </p:grpSpPr>
      <p:sp>
        <p:nvSpPr>
          <p:cNvPr id="202" name="Google Shape;202;p25"/>
          <p:cNvSpPr/>
          <p:nvPr/>
        </p:nvSpPr>
        <p:spPr>
          <a:xfrm>
            <a:off x="5957500" y="602575"/>
            <a:ext cx="2572500" cy="2496900"/>
          </a:xfrm>
          <a:prstGeom prst="ellipse">
            <a:avLst/>
          </a:prstGeom>
          <a:solidFill>
            <a:schemeClr val="accent2"/>
          </a:solidFill>
          <a:ln w="76200" cap="flat" cmpd="sng">
            <a:solidFill>
              <a:schemeClr val="lt1"/>
            </a:solidFill>
            <a:prstDash val="solid"/>
            <a:round/>
            <a:headEnd type="none" w="sm" len="sm"/>
            <a:tailEnd type="none" w="sm" len="sm"/>
          </a:ln>
          <a:effectLst>
            <a:outerShdw blurRad="57150" dist="19050" dir="5400000" algn="bl" rotWithShape="0">
              <a:srgbClr val="000000">
                <a:alpha val="66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 sz="2100" b="1">
                <a:solidFill>
                  <a:schemeClr val="accent6"/>
                </a:solidFill>
                <a:latin typeface="Roboto Slab"/>
                <a:ea typeface="Roboto Slab"/>
                <a:cs typeface="Roboto Slab"/>
                <a:sym typeface="Roboto Slab"/>
              </a:rPr>
              <a:t>Foundations</a:t>
            </a:r>
            <a:endParaRPr sz="2100" b="1">
              <a:solidFill>
                <a:schemeClr val="accent6"/>
              </a:solidFill>
              <a:latin typeface="Roboto Slab"/>
              <a:ea typeface="Roboto Slab"/>
              <a:cs typeface="Roboto Slab"/>
              <a:sym typeface="Roboto Slab"/>
            </a:endParaRPr>
          </a:p>
          <a:p>
            <a:pPr marL="0" lvl="0" indent="0" algn="ctr" rtl="0">
              <a:spcBef>
                <a:spcPts val="0"/>
              </a:spcBef>
              <a:spcAft>
                <a:spcPts val="0"/>
              </a:spcAft>
              <a:buNone/>
            </a:pPr>
            <a:r>
              <a:rPr lang="en" sz="1800">
                <a:solidFill>
                  <a:srgbClr val="FFFFFF"/>
                </a:solidFill>
                <a:latin typeface="Source Sans Pro"/>
                <a:ea typeface="Source Sans Pro"/>
                <a:cs typeface="Source Sans Pro"/>
                <a:sym typeface="Source Sans Pro"/>
              </a:rPr>
              <a:t>Creating a strong base for building</a:t>
            </a:r>
            <a:endParaRPr sz="1800">
              <a:solidFill>
                <a:srgbClr val="FFFFFF"/>
              </a:solidFill>
              <a:latin typeface="Roboto Slab"/>
              <a:ea typeface="Roboto Slab"/>
              <a:cs typeface="Roboto Slab"/>
              <a:sym typeface="Roboto Slab"/>
            </a:endParaRPr>
          </a:p>
        </p:txBody>
      </p:sp>
      <p:sp>
        <p:nvSpPr>
          <p:cNvPr id="203" name="Google Shape;203;p25"/>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13</a:t>
            </a:fld>
            <a:endParaRPr/>
          </a:p>
        </p:txBody>
      </p:sp>
      <p:sp>
        <p:nvSpPr>
          <p:cNvPr id="204" name="Google Shape;204;p25"/>
          <p:cNvSpPr txBox="1"/>
          <p:nvPr/>
        </p:nvSpPr>
        <p:spPr>
          <a:xfrm>
            <a:off x="50625" y="4792750"/>
            <a:ext cx="55341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a:solidFill>
                  <a:schemeClr val="lt1"/>
                </a:solidFill>
                <a:latin typeface="Source Sans Pro"/>
                <a:ea typeface="Source Sans Pro"/>
                <a:cs typeface="Source Sans Pro"/>
                <a:sym typeface="Source Sans Pro"/>
              </a:rPr>
              <a:t>Source: by Sigmund on Unsplash: </a:t>
            </a:r>
            <a:r>
              <a:rPr lang="en" sz="800" u="sng">
                <a:solidFill>
                  <a:schemeClr val="hlink"/>
                </a:solidFill>
                <a:latin typeface="Source Sans Pro"/>
                <a:ea typeface="Source Sans Pro"/>
                <a:cs typeface="Source Sans Pro"/>
                <a:sym typeface="Source Sans Pro"/>
                <a:hlinkClick r:id="rId4"/>
              </a:rPr>
              <a:t>https://unsplash.com/photos/_dJCBtdUu74</a:t>
            </a:r>
            <a:r>
              <a:rPr lang="en" sz="800">
                <a:solidFill>
                  <a:schemeClr val="lt1"/>
                </a:solidFill>
                <a:latin typeface="Source Sans Pro"/>
                <a:ea typeface="Source Sans Pro"/>
                <a:cs typeface="Source Sans Pro"/>
                <a:sym typeface="Source Sans Pro"/>
              </a:rPr>
              <a:t>, CC by 2.0 Attribution</a:t>
            </a:r>
            <a:endParaRPr sz="800">
              <a:solidFill>
                <a:schemeClr val="lt1"/>
              </a:solidFill>
              <a:latin typeface="Source Sans Pro"/>
              <a:ea typeface="Source Sans Pro"/>
              <a:cs typeface="Source Sans Pro"/>
              <a:sym typeface="Source Sans Pro"/>
            </a:endParaRPr>
          </a:p>
          <a:p>
            <a:pPr marL="0" lvl="0" indent="0" algn="l" rtl="0">
              <a:spcBef>
                <a:spcPts val="0"/>
              </a:spcBef>
              <a:spcAft>
                <a:spcPts val="0"/>
              </a:spcAft>
              <a:buNone/>
            </a:pPr>
            <a:r>
              <a:rPr lang="en" sz="800">
                <a:solidFill>
                  <a:schemeClr val="lt1"/>
                </a:solidFill>
                <a:latin typeface="Source Sans Pro"/>
                <a:ea typeface="Source Sans Pro"/>
                <a:cs typeface="Source Sans Pro"/>
                <a:sym typeface="Source Sans Pro"/>
              </a:rPr>
              <a:t> </a:t>
            </a:r>
            <a:endParaRPr sz="800">
              <a:solidFill>
                <a:schemeClr val="lt1"/>
              </a:solidFill>
              <a:latin typeface="Source Sans Pro"/>
              <a:ea typeface="Source Sans Pro"/>
              <a:cs typeface="Source Sans Pro"/>
              <a:sym typeface="Source Sans Pro"/>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26"/>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14</a:t>
            </a:fld>
            <a:endParaRPr/>
          </a:p>
        </p:txBody>
      </p:sp>
      <p:sp>
        <p:nvSpPr>
          <p:cNvPr id="210" name="Google Shape;210;p26"/>
          <p:cNvSpPr/>
          <p:nvPr/>
        </p:nvSpPr>
        <p:spPr>
          <a:xfrm>
            <a:off x="2944084" y="812078"/>
            <a:ext cx="3501300" cy="3501300"/>
          </a:xfrm>
          <a:prstGeom prst="ellipse">
            <a:avLst/>
          </a:prstGeom>
          <a:solidFill>
            <a:srgbClr val="A1C3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1" name="Google Shape;211;p26"/>
          <p:cNvGrpSpPr/>
          <p:nvPr/>
        </p:nvGrpSpPr>
        <p:grpSpPr>
          <a:xfrm>
            <a:off x="3611776" y="414352"/>
            <a:ext cx="2166000" cy="2166000"/>
            <a:chOff x="3611776" y="414352"/>
            <a:chExt cx="2166000" cy="2166000"/>
          </a:xfrm>
        </p:grpSpPr>
        <p:sp>
          <p:nvSpPr>
            <p:cNvPr id="212" name="Google Shape;212;p26"/>
            <p:cNvSpPr/>
            <p:nvPr/>
          </p:nvSpPr>
          <p:spPr>
            <a:xfrm>
              <a:off x="3611776" y="414352"/>
              <a:ext cx="2166000" cy="2166000"/>
            </a:xfrm>
            <a:prstGeom prst="ellipse">
              <a:avLst/>
            </a:prstGeom>
            <a:solidFill>
              <a:srgbClr val="307B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6"/>
            <p:cNvSpPr txBox="1"/>
            <p:nvPr/>
          </p:nvSpPr>
          <p:spPr>
            <a:xfrm>
              <a:off x="3967546" y="1027503"/>
              <a:ext cx="1496100" cy="70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a:solidFill>
                    <a:srgbClr val="FFFFFF"/>
                  </a:solidFill>
                  <a:latin typeface="Source Sans Pro"/>
                  <a:ea typeface="Source Sans Pro"/>
                  <a:cs typeface="Source Sans Pro"/>
                  <a:sym typeface="Source Sans Pro"/>
                </a:rPr>
                <a:t>Introduction to Negotiations</a:t>
              </a:r>
              <a:endParaRPr sz="1800">
                <a:solidFill>
                  <a:srgbClr val="FFFFFF"/>
                </a:solidFill>
                <a:latin typeface="Source Sans Pro"/>
                <a:ea typeface="Source Sans Pro"/>
                <a:cs typeface="Source Sans Pro"/>
                <a:sym typeface="Source Sans Pro"/>
              </a:endParaRPr>
            </a:p>
          </p:txBody>
        </p:sp>
      </p:grpSp>
      <p:grpSp>
        <p:nvGrpSpPr>
          <p:cNvPr id="214" name="Google Shape;214;p26"/>
          <p:cNvGrpSpPr/>
          <p:nvPr/>
        </p:nvGrpSpPr>
        <p:grpSpPr>
          <a:xfrm>
            <a:off x="4562258" y="2032864"/>
            <a:ext cx="2166000" cy="2166000"/>
            <a:chOff x="4562258" y="2032864"/>
            <a:chExt cx="2166000" cy="2166000"/>
          </a:xfrm>
        </p:grpSpPr>
        <p:sp>
          <p:nvSpPr>
            <p:cNvPr id="215" name="Google Shape;215;p26"/>
            <p:cNvSpPr/>
            <p:nvPr/>
          </p:nvSpPr>
          <p:spPr>
            <a:xfrm>
              <a:off x="4562258" y="2032864"/>
              <a:ext cx="2166000" cy="2166000"/>
            </a:xfrm>
            <a:prstGeom prst="ellipse">
              <a:avLst/>
            </a:prstGeom>
            <a:solidFill>
              <a:srgbClr val="0D5D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6"/>
            <p:cNvSpPr txBox="1"/>
            <p:nvPr/>
          </p:nvSpPr>
          <p:spPr>
            <a:xfrm>
              <a:off x="5079846" y="2834728"/>
              <a:ext cx="1496100" cy="70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a:solidFill>
                    <a:srgbClr val="FFFFFF"/>
                  </a:solidFill>
                  <a:latin typeface="Source Sans Pro"/>
                  <a:ea typeface="Source Sans Pro"/>
                  <a:cs typeface="Source Sans Pro"/>
                  <a:sym typeface="Source Sans Pro"/>
                </a:rPr>
                <a:t>Strategy and Planning</a:t>
              </a:r>
              <a:endParaRPr sz="1800">
                <a:solidFill>
                  <a:srgbClr val="FFFFFF"/>
                </a:solidFill>
                <a:latin typeface="Source Sans Pro"/>
                <a:ea typeface="Source Sans Pro"/>
                <a:cs typeface="Source Sans Pro"/>
                <a:sym typeface="Source Sans Pro"/>
              </a:endParaRPr>
            </a:p>
          </p:txBody>
        </p:sp>
      </p:grpSp>
      <p:grpSp>
        <p:nvGrpSpPr>
          <p:cNvPr id="217" name="Google Shape;217;p26"/>
          <p:cNvGrpSpPr/>
          <p:nvPr/>
        </p:nvGrpSpPr>
        <p:grpSpPr>
          <a:xfrm>
            <a:off x="2702876" y="2032864"/>
            <a:ext cx="2166000" cy="2166000"/>
            <a:chOff x="2702876" y="2032864"/>
            <a:chExt cx="2166000" cy="2166000"/>
          </a:xfrm>
        </p:grpSpPr>
        <p:sp>
          <p:nvSpPr>
            <p:cNvPr id="218" name="Google Shape;218;p26"/>
            <p:cNvSpPr/>
            <p:nvPr/>
          </p:nvSpPr>
          <p:spPr>
            <a:xfrm>
              <a:off x="2702876" y="2032864"/>
              <a:ext cx="2166000" cy="2166000"/>
            </a:xfrm>
            <a:prstGeom prst="ellipse">
              <a:avLst/>
            </a:prstGeom>
            <a:solidFill>
              <a:srgbClr val="0944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6"/>
            <p:cNvSpPr txBox="1"/>
            <p:nvPr/>
          </p:nvSpPr>
          <p:spPr>
            <a:xfrm>
              <a:off x="2855281" y="2834728"/>
              <a:ext cx="1496100" cy="70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a:solidFill>
                    <a:srgbClr val="FFFFFF"/>
                  </a:solidFill>
                  <a:latin typeface="Source Sans Pro"/>
                  <a:ea typeface="Source Sans Pro"/>
                  <a:cs typeface="Source Sans Pro"/>
                  <a:sym typeface="Source Sans Pro"/>
                </a:rPr>
                <a:t>Contracts and Licensing</a:t>
              </a:r>
              <a:endParaRPr sz="1800">
                <a:solidFill>
                  <a:srgbClr val="FFFFFF"/>
                </a:solidFill>
                <a:latin typeface="Source Sans Pro"/>
                <a:ea typeface="Source Sans Pro"/>
                <a:cs typeface="Source Sans Pro"/>
                <a:sym typeface="Source Sans Pro"/>
              </a:endParaRPr>
            </a:p>
          </p:txBody>
        </p:sp>
      </p:grpSp>
      <p:sp>
        <p:nvSpPr>
          <p:cNvPr id="220" name="Google Shape;220;p26"/>
          <p:cNvSpPr/>
          <p:nvPr/>
        </p:nvSpPr>
        <p:spPr>
          <a:xfrm>
            <a:off x="4084680" y="1946241"/>
            <a:ext cx="1225800" cy="1225800"/>
          </a:xfrm>
          <a:prstGeom prst="ellipse">
            <a:avLst/>
          </a:prstGeom>
          <a:solidFill>
            <a:srgbClr val="A1C3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24"/>
        <p:cNvGrpSpPr/>
        <p:nvPr/>
      </p:nvGrpSpPr>
      <p:grpSpPr>
        <a:xfrm>
          <a:off x="0" y="0"/>
          <a:ext cx="0" cy="0"/>
          <a:chOff x="0" y="0"/>
          <a:chExt cx="0" cy="0"/>
        </a:xfrm>
      </p:grpSpPr>
      <p:sp>
        <p:nvSpPr>
          <p:cNvPr id="225" name="Google Shape;225;p27"/>
          <p:cNvSpPr/>
          <p:nvPr/>
        </p:nvSpPr>
        <p:spPr>
          <a:xfrm>
            <a:off x="6268550" y="125125"/>
            <a:ext cx="2572500" cy="2496900"/>
          </a:xfrm>
          <a:prstGeom prst="ellipse">
            <a:avLst/>
          </a:prstGeom>
          <a:solidFill>
            <a:schemeClr val="lt1"/>
          </a:solidFill>
          <a:ln w="762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accent1"/>
                </a:solidFill>
                <a:latin typeface="Roboto Slab"/>
                <a:ea typeface="Roboto Slab"/>
                <a:cs typeface="Roboto Slab"/>
                <a:sym typeface="Roboto Slab"/>
              </a:rPr>
              <a:t>Strategies</a:t>
            </a:r>
            <a:endParaRPr sz="1800" b="1">
              <a:solidFill>
                <a:schemeClr val="accent1"/>
              </a:solidFill>
              <a:latin typeface="Roboto Slab"/>
              <a:ea typeface="Roboto Slab"/>
              <a:cs typeface="Roboto Slab"/>
              <a:sym typeface="Roboto Slab"/>
            </a:endParaRPr>
          </a:p>
          <a:p>
            <a:pPr marL="0" lvl="0" indent="0" algn="ctr" rtl="0">
              <a:spcBef>
                <a:spcPts val="0"/>
              </a:spcBef>
              <a:spcAft>
                <a:spcPts val="0"/>
              </a:spcAft>
              <a:buNone/>
            </a:pPr>
            <a:r>
              <a:rPr lang="en" sz="1800">
                <a:solidFill>
                  <a:srgbClr val="263238"/>
                </a:solidFill>
                <a:latin typeface="Source Sans Pro"/>
                <a:ea typeface="Source Sans Pro"/>
                <a:cs typeface="Source Sans Pro"/>
                <a:sym typeface="Source Sans Pro"/>
              </a:rPr>
              <a:t>Creates structure for your negotiations</a:t>
            </a:r>
            <a:endParaRPr sz="1800">
              <a:solidFill>
                <a:srgbClr val="263238"/>
              </a:solidFill>
              <a:latin typeface="Roboto Slab"/>
              <a:ea typeface="Roboto Slab"/>
              <a:cs typeface="Roboto Slab"/>
              <a:sym typeface="Roboto Slab"/>
            </a:endParaRPr>
          </a:p>
        </p:txBody>
      </p:sp>
      <p:sp>
        <p:nvSpPr>
          <p:cNvPr id="226" name="Google Shape;226;p27"/>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15</a:t>
            </a:fld>
            <a:endParaRPr/>
          </a:p>
        </p:txBody>
      </p:sp>
      <p:sp>
        <p:nvSpPr>
          <p:cNvPr id="227" name="Google Shape;227;p27"/>
          <p:cNvSpPr txBox="1"/>
          <p:nvPr/>
        </p:nvSpPr>
        <p:spPr>
          <a:xfrm>
            <a:off x="209800" y="4789025"/>
            <a:ext cx="53028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a:solidFill>
                  <a:schemeClr val="lt1"/>
                </a:solidFill>
                <a:latin typeface="Source Sans Pro"/>
                <a:ea typeface="Source Sans Pro"/>
                <a:cs typeface="Source Sans Pro"/>
                <a:sym typeface="Source Sans Pro"/>
              </a:rPr>
              <a:t>Source: Danist Soh on Unsplash,  CC by 2.0 Attribution </a:t>
            </a:r>
            <a:endParaRPr sz="800">
              <a:solidFill>
                <a:schemeClr val="lt1"/>
              </a:solidFill>
              <a:latin typeface="Source Sans Pro"/>
              <a:ea typeface="Source Sans Pro"/>
              <a:cs typeface="Source Sans Pro"/>
              <a:sym typeface="Source Sans Pro"/>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8"/>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16</a:t>
            </a:fld>
            <a:endParaRPr/>
          </a:p>
        </p:txBody>
      </p:sp>
      <p:sp>
        <p:nvSpPr>
          <p:cNvPr id="233" name="Google Shape;233;p28"/>
          <p:cNvSpPr/>
          <p:nvPr/>
        </p:nvSpPr>
        <p:spPr>
          <a:xfrm>
            <a:off x="2757741" y="619359"/>
            <a:ext cx="3879300" cy="3879300"/>
          </a:xfrm>
          <a:prstGeom prst="ellipse">
            <a:avLst/>
          </a:prstGeom>
          <a:solidFill>
            <a:srgbClr val="A1C3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4" name="Google Shape;234;p28"/>
          <p:cNvGrpSpPr/>
          <p:nvPr/>
        </p:nvGrpSpPr>
        <p:grpSpPr>
          <a:xfrm>
            <a:off x="3614360" y="410488"/>
            <a:ext cx="2166000" cy="2166000"/>
            <a:chOff x="3614360" y="410488"/>
            <a:chExt cx="2166000" cy="2166000"/>
          </a:xfrm>
        </p:grpSpPr>
        <p:sp>
          <p:nvSpPr>
            <p:cNvPr id="235" name="Google Shape;235;p28"/>
            <p:cNvSpPr/>
            <p:nvPr/>
          </p:nvSpPr>
          <p:spPr>
            <a:xfrm>
              <a:off x="3614360" y="410488"/>
              <a:ext cx="2166000" cy="2166000"/>
            </a:xfrm>
            <a:prstGeom prst="ellipse">
              <a:avLst/>
            </a:prstGeom>
            <a:solidFill>
              <a:srgbClr val="6D9E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8"/>
            <p:cNvSpPr txBox="1"/>
            <p:nvPr/>
          </p:nvSpPr>
          <p:spPr>
            <a:xfrm>
              <a:off x="3961563" y="924350"/>
              <a:ext cx="1496100" cy="702900"/>
            </a:xfrm>
            <a:prstGeom prst="rect">
              <a:avLst/>
            </a:prstGeom>
            <a:solidFill>
              <a:srgbClr val="6D9EEB"/>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a:solidFill>
                    <a:srgbClr val="FFFFFF"/>
                  </a:solidFill>
                  <a:latin typeface="Roboto"/>
                  <a:ea typeface="Roboto"/>
                  <a:cs typeface="Roboto"/>
                  <a:sym typeface="Roboto"/>
                </a:rPr>
                <a:t>Setting Priorities </a:t>
              </a:r>
              <a:endParaRPr sz="1800">
                <a:solidFill>
                  <a:srgbClr val="FFFFFF"/>
                </a:solidFill>
                <a:latin typeface="Roboto"/>
                <a:ea typeface="Roboto"/>
                <a:cs typeface="Roboto"/>
                <a:sym typeface="Roboto"/>
              </a:endParaRPr>
            </a:p>
          </p:txBody>
        </p:sp>
      </p:grpSp>
      <p:grpSp>
        <p:nvGrpSpPr>
          <p:cNvPr id="237" name="Google Shape;237;p28"/>
          <p:cNvGrpSpPr/>
          <p:nvPr/>
        </p:nvGrpSpPr>
        <p:grpSpPr>
          <a:xfrm>
            <a:off x="2519466" y="1493908"/>
            <a:ext cx="2166000" cy="2166000"/>
            <a:chOff x="2519466" y="1493908"/>
            <a:chExt cx="2166000" cy="2166000"/>
          </a:xfrm>
        </p:grpSpPr>
        <p:sp>
          <p:nvSpPr>
            <p:cNvPr id="238" name="Google Shape;238;p28"/>
            <p:cNvSpPr/>
            <p:nvPr/>
          </p:nvSpPr>
          <p:spPr>
            <a:xfrm>
              <a:off x="2519466" y="1493908"/>
              <a:ext cx="2166000" cy="2166000"/>
            </a:xfrm>
            <a:prstGeom prst="ellipse">
              <a:avLst/>
            </a:prstGeom>
            <a:solidFill>
              <a:srgbClr val="0C5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8"/>
            <p:cNvSpPr txBox="1"/>
            <p:nvPr/>
          </p:nvSpPr>
          <p:spPr>
            <a:xfrm>
              <a:off x="2601163" y="2232100"/>
              <a:ext cx="1496100" cy="70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a:solidFill>
                    <a:srgbClr val="FFFFFF"/>
                  </a:solidFill>
                  <a:latin typeface="Roboto"/>
                  <a:ea typeface="Roboto"/>
                  <a:cs typeface="Roboto"/>
                  <a:sym typeface="Roboto"/>
                </a:rPr>
                <a:t>Power Dynamics</a:t>
              </a:r>
              <a:endParaRPr sz="1800">
                <a:solidFill>
                  <a:srgbClr val="FFFFFF"/>
                </a:solidFill>
                <a:latin typeface="Roboto"/>
                <a:ea typeface="Roboto"/>
                <a:cs typeface="Roboto"/>
                <a:sym typeface="Roboto"/>
              </a:endParaRPr>
            </a:p>
          </p:txBody>
        </p:sp>
      </p:grpSp>
      <p:grpSp>
        <p:nvGrpSpPr>
          <p:cNvPr id="240" name="Google Shape;240;p28"/>
          <p:cNvGrpSpPr/>
          <p:nvPr/>
        </p:nvGrpSpPr>
        <p:grpSpPr>
          <a:xfrm>
            <a:off x="3614356" y="2566908"/>
            <a:ext cx="2166000" cy="2166000"/>
            <a:chOff x="3614356" y="2566908"/>
            <a:chExt cx="2166000" cy="2166000"/>
          </a:xfrm>
        </p:grpSpPr>
        <p:sp>
          <p:nvSpPr>
            <p:cNvPr id="241" name="Google Shape;241;p28"/>
            <p:cNvSpPr/>
            <p:nvPr/>
          </p:nvSpPr>
          <p:spPr>
            <a:xfrm>
              <a:off x="3614356" y="2566908"/>
              <a:ext cx="2166000" cy="2166000"/>
            </a:xfrm>
            <a:prstGeom prst="ellipse">
              <a:avLst/>
            </a:prstGeom>
            <a:solidFill>
              <a:srgbClr val="0944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8"/>
            <p:cNvSpPr txBox="1"/>
            <p:nvPr/>
          </p:nvSpPr>
          <p:spPr>
            <a:xfrm>
              <a:off x="3961563" y="3539875"/>
              <a:ext cx="1496100" cy="70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a:solidFill>
                    <a:srgbClr val="FFFFFF"/>
                  </a:solidFill>
                  <a:latin typeface="Roboto"/>
                  <a:ea typeface="Roboto"/>
                  <a:cs typeface="Roboto"/>
                  <a:sym typeface="Roboto"/>
                </a:rPr>
                <a:t>Engagement</a:t>
              </a:r>
              <a:endParaRPr sz="1800">
                <a:solidFill>
                  <a:srgbClr val="FFFFFF"/>
                </a:solidFill>
                <a:latin typeface="Roboto"/>
                <a:ea typeface="Roboto"/>
                <a:cs typeface="Roboto"/>
                <a:sym typeface="Roboto"/>
              </a:endParaRPr>
            </a:p>
          </p:txBody>
        </p:sp>
      </p:grpSp>
      <p:grpSp>
        <p:nvGrpSpPr>
          <p:cNvPr id="243" name="Google Shape;243;p28"/>
          <p:cNvGrpSpPr/>
          <p:nvPr/>
        </p:nvGrpSpPr>
        <p:grpSpPr>
          <a:xfrm>
            <a:off x="4701894" y="1493874"/>
            <a:ext cx="2166000" cy="2166000"/>
            <a:chOff x="4701894" y="1493874"/>
            <a:chExt cx="2166000" cy="2166000"/>
          </a:xfrm>
        </p:grpSpPr>
        <p:sp>
          <p:nvSpPr>
            <p:cNvPr id="244" name="Google Shape;244;p28"/>
            <p:cNvSpPr/>
            <p:nvPr/>
          </p:nvSpPr>
          <p:spPr>
            <a:xfrm>
              <a:off x="4701894" y="1493874"/>
              <a:ext cx="2166000" cy="2166000"/>
            </a:xfrm>
            <a:prstGeom prst="ellipse">
              <a:avLst/>
            </a:prstGeom>
            <a:solidFill>
              <a:srgbClr val="0E65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8"/>
            <p:cNvSpPr txBox="1"/>
            <p:nvPr/>
          </p:nvSpPr>
          <p:spPr>
            <a:xfrm>
              <a:off x="5259050" y="2182025"/>
              <a:ext cx="1532700" cy="741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a:solidFill>
                    <a:srgbClr val="FFFFFF"/>
                  </a:solidFill>
                  <a:latin typeface="Roboto"/>
                  <a:ea typeface="Roboto"/>
                  <a:cs typeface="Roboto"/>
                  <a:sym typeface="Roboto"/>
                </a:rPr>
                <a:t>Relationship Management</a:t>
              </a:r>
              <a:endParaRPr sz="1800">
                <a:solidFill>
                  <a:srgbClr val="FFFFFF"/>
                </a:solidFill>
                <a:latin typeface="Roboto"/>
                <a:ea typeface="Roboto"/>
                <a:cs typeface="Roboto"/>
                <a:sym typeface="Roboto"/>
              </a:endParaRPr>
            </a:p>
          </p:txBody>
        </p:sp>
      </p:grpSp>
      <p:sp>
        <p:nvSpPr>
          <p:cNvPr id="246" name="Google Shape;246;p28"/>
          <p:cNvSpPr/>
          <p:nvPr/>
        </p:nvSpPr>
        <p:spPr>
          <a:xfrm>
            <a:off x="4084680" y="1946241"/>
            <a:ext cx="1225800" cy="1225800"/>
          </a:xfrm>
          <a:prstGeom prst="ellipse">
            <a:avLst/>
          </a:prstGeom>
          <a:solidFill>
            <a:srgbClr val="A1C3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50"/>
        <p:cNvGrpSpPr/>
        <p:nvPr/>
      </p:nvGrpSpPr>
      <p:grpSpPr>
        <a:xfrm>
          <a:off x="0" y="0"/>
          <a:ext cx="0" cy="0"/>
          <a:chOff x="0" y="0"/>
          <a:chExt cx="0" cy="0"/>
        </a:xfrm>
      </p:grpSpPr>
      <p:sp>
        <p:nvSpPr>
          <p:cNvPr id="251" name="Google Shape;251;p29"/>
          <p:cNvSpPr/>
          <p:nvPr/>
        </p:nvSpPr>
        <p:spPr>
          <a:xfrm>
            <a:off x="719950" y="240875"/>
            <a:ext cx="2572500" cy="2496900"/>
          </a:xfrm>
          <a:prstGeom prst="ellipse">
            <a:avLst/>
          </a:prstGeom>
          <a:solidFill>
            <a:schemeClr val="lt1"/>
          </a:solidFill>
          <a:ln w="762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accent1"/>
                </a:solidFill>
                <a:latin typeface="Roboto Slab"/>
                <a:ea typeface="Roboto Slab"/>
                <a:cs typeface="Roboto Slab"/>
                <a:sym typeface="Roboto Slab"/>
              </a:rPr>
              <a:t>Issues</a:t>
            </a:r>
            <a:endParaRPr sz="1800" b="1">
              <a:solidFill>
                <a:schemeClr val="accent1"/>
              </a:solidFill>
              <a:latin typeface="Roboto Slab"/>
              <a:ea typeface="Roboto Slab"/>
              <a:cs typeface="Roboto Slab"/>
              <a:sym typeface="Roboto Slab"/>
            </a:endParaRPr>
          </a:p>
          <a:p>
            <a:pPr marL="0" lvl="0" indent="0" algn="ctr" rtl="0">
              <a:spcBef>
                <a:spcPts val="0"/>
              </a:spcBef>
              <a:spcAft>
                <a:spcPts val="0"/>
              </a:spcAft>
              <a:buNone/>
            </a:pPr>
            <a:r>
              <a:rPr lang="en" sz="1800">
                <a:solidFill>
                  <a:schemeClr val="dk1"/>
                </a:solidFill>
                <a:latin typeface="Source Sans Pro"/>
                <a:ea typeface="Source Sans Pro"/>
                <a:cs typeface="Source Sans Pro"/>
                <a:sym typeface="Source Sans Pro"/>
              </a:rPr>
              <a:t>Designed to change over time and adapt to current conditions</a:t>
            </a:r>
            <a:endParaRPr sz="1800">
              <a:solidFill>
                <a:schemeClr val="dk1"/>
              </a:solidFill>
              <a:latin typeface="Roboto Slab"/>
              <a:ea typeface="Roboto Slab"/>
              <a:cs typeface="Roboto Slab"/>
              <a:sym typeface="Roboto Slab"/>
            </a:endParaRPr>
          </a:p>
        </p:txBody>
      </p:sp>
      <p:sp>
        <p:nvSpPr>
          <p:cNvPr id="252" name="Google Shape;252;p29"/>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17</a:t>
            </a:fld>
            <a:endParaRPr/>
          </a:p>
        </p:txBody>
      </p:sp>
      <p:sp>
        <p:nvSpPr>
          <p:cNvPr id="253" name="Google Shape;253;p29"/>
          <p:cNvSpPr txBox="1"/>
          <p:nvPr/>
        </p:nvSpPr>
        <p:spPr>
          <a:xfrm>
            <a:off x="159150" y="4785100"/>
            <a:ext cx="49191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a:solidFill>
                  <a:schemeClr val="lt1"/>
                </a:solidFill>
                <a:latin typeface="Source Sans Pro"/>
                <a:ea typeface="Source Sans Pro"/>
                <a:cs typeface="Source Sans Pro"/>
                <a:sym typeface="Source Sans Pro"/>
              </a:rPr>
              <a:t>Source: Paul Hanaoka,  </a:t>
            </a:r>
            <a:r>
              <a:rPr lang="en" sz="800" u="sng">
                <a:solidFill>
                  <a:schemeClr val="hlink"/>
                </a:solidFill>
                <a:latin typeface="Source Sans Pro"/>
                <a:ea typeface="Source Sans Pro"/>
                <a:cs typeface="Source Sans Pro"/>
                <a:sym typeface="Source Sans Pro"/>
                <a:hlinkClick r:id="rId4"/>
              </a:rPr>
              <a:t>https://unsplash.com/photos/40JmKOnu6Cc</a:t>
            </a:r>
            <a:r>
              <a:rPr lang="en" sz="800">
                <a:solidFill>
                  <a:schemeClr val="lt1"/>
                </a:solidFill>
                <a:latin typeface="Source Sans Pro"/>
                <a:ea typeface="Source Sans Pro"/>
                <a:cs typeface="Source Sans Pro"/>
                <a:sym typeface="Source Sans Pro"/>
              </a:rPr>
              <a:t> CC by 2.0 Attribution</a:t>
            </a:r>
            <a:endParaRPr sz="800">
              <a:solidFill>
                <a:schemeClr val="lt1"/>
              </a:solidFill>
              <a:latin typeface="Source Sans Pro"/>
              <a:ea typeface="Source Sans Pro"/>
              <a:cs typeface="Source Sans Pro"/>
              <a:sym typeface="Source Sans Pro"/>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30"/>
          <p:cNvSpPr txBox="1">
            <a:spLocks noGrp="1"/>
          </p:cNvSpPr>
          <p:nvPr>
            <p:ph type="title"/>
          </p:nvPr>
        </p:nvSpPr>
        <p:spPr>
          <a:xfrm>
            <a:off x="786150" y="308132"/>
            <a:ext cx="7571700" cy="70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Issues</a:t>
            </a:r>
            <a:endParaRPr/>
          </a:p>
        </p:txBody>
      </p:sp>
      <p:sp>
        <p:nvSpPr>
          <p:cNvPr id="259" name="Google Shape;259;p30"/>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18</a:t>
            </a:fld>
            <a:endParaRPr/>
          </a:p>
        </p:txBody>
      </p:sp>
      <p:grpSp>
        <p:nvGrpSpPr>
          <p:cNvPr id="260" name="Google Shape;260;p30"/>
          <p:cNvGrpSpPr/>
          <p:nvPr/>
        </p:nvGrpSpPr>
        <p:grpSpPr>
          <a:xfrm>
            <a:off x="205389" y="2909784"/>
            <a:ext cx="1071708" cy="884812"/>
            <a:chOff x="1923075" y="3694075"/>
            <a:chExt cx="437200" cy="341600"/>
          </a:xfrm>
        </p:grpSpPr>
        <p:sp>
          <p:nvSpPr>
            <p:cNvPr id="261" name="Google Shape;261;p30"/>
            <p:cNvSpPr/>
            <p:nvPr/>
          </p:nvSpPr>
          <p:spPr>
            <a:xfrm>
              <a:off x="2247600" y="3983300"/>
              <a:ext cx="52400" cy="52375"/>
            </a:xfrm>
            <a:custGeom>
              <a:avLst/>
              <a:gdLst/>
              <a:ahLst/>
              <a:cxnLst/>
              <a:rect l="l" t="t" r="r" b="b"/>
              <a:pathLst>
                <a:path w="2096" h="2095" fill="none" extrusionOk="0">
                  <a:moveTo>
                    <a:pt x="1" y="1048"/>
                  </a:moveTo>
                  <a:lnTo>
                    <a:pt x="1" y="1048"/>
                  </a:lnTo>
                  <a:lnTo>
                    <a:pt x="25" y="828"/>
                  </a:lnTo>
                  <a:lnTo>
                    <a:pt x="74" y="634"/>
                  </a:lnTo>
                  <a:lnTo>
                    <a:pt x="171" y="439"/>
                  </a:lnTo>
                  <a:lnTo>
                    <a:pt x="317" y="293"/>
                  </a:lnTo>
                  <a:lnTo>
                    <a:pt x="463" y="171"/>
                  </a:lnTo>
                  <a:lnTo>
                    <a:pt x="634" y="73"/>
                  </a:lnTo>
                  <a:lnTo>
                    <a:pt x="829" y="0"/>
                  </a:lnTo>
                  <a:lnTo>
                    <a:pt x="1048" y="0"/>
                  </a:lnTo>
                  <a:lnTo>
                    <a:pt x="1048" y="0"/>
                  </a:lnTo>
                  <a:lnTo>
                    <a:pt x="1267" y="0"/>
                  </a:lnTo>
                  <a:lnTo>
                    <a:pt x="1462" y="73"/>
                  </a:lnTo>
                  <a:lnTo>
                    <a:pt x="1633" y="171"/>
                  </a:lnTo>
                  <a:lnTo>
                    <a:pt x="1779" y="293"/>
                  </a:lnTo>
                  <a:lnTo>
                    <a:pt x="1925" y="439"/>
                  </a:lnTo>
                  <a:lnTo>
                    <a:pt x="2022" y="634"/>
                  </a:lnTo>
                  <a:lnTo>
                    <a:pt x="2071" y="828"/>
                  </a:lnTo>
                  <a:lnTo>
                    <a:pt x="2095" y="1048"/>
                  </a:lnTo>
                  <a:lnTo>
                    <a:pt x="2095" y="1048"/>
                  </a:lnTo>
                  <a:lnTo>
                    <a:pt x="2071" y="1242"/>
                  </a:lnTo>
                  <a:lnTo>
                    <a:pt x="2022" y="1437"/>
                  </a:lnTo>
                  <a:lnTo>
                    <a:pt x="1925" y="1632"/>
                  </a:lnTo>
                  <a:lnTo>
                    <a:pt x="1779" y="1778"/>
                  </a:lnTo>
                  <a:lnTo>
                    <a:pt x="1633" y="1900"/>
                  </a:lnTo>
                  <a:lnTo>
                    <a:pt x="1462" y="1997"/>
                  </a:lnTo>
                  <a:lnTo>
                    <a:pt x="1267" y="2070"/>
                  </a:lnTo>
                  <a:lnTo>
                    <a:pt x="1048" y="2095"/>
                  </a:lnTo>
                  <a:lnTo>
                    <a:pt x="1048" y="2095"/>
                  </a:lnTo>
                  <a:lnTo>
                    <a:pt x="829" y="2070"/>
                  </a:lnTo>
                  <a:lnTo>
                    <a:pt x="634" y="1997"/>
                  </a:lnTo>
                  <a:lnTo>
                    <a:pt x="463" y="1900"/>
                  </a:lnTo>
                  <a:lnTo>
                    <a:pt x="317" y="1778"/>
                  </a:lnTo>
                  <a:lnTo>
                    <a:pt x="171" y="1632"/>
                  </a:lnTo>
                  <a:lnTo>
                    <a:pt x="74" y="1437"/>
                  </a:lnTo>
                  <a:lnTo>
                    <a:pt x="25" y="1242"/>
                  </a:lnTo>
                  <a:lnTo>
                    <a:pt x="1" y="1048"/>
                  </a:lnTo>
                  <a:lnTo>
                    <a:pt x="1" y="1048"/>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62" name="Google Shape;262;p30"/>
            <p:cNvSpPr/>
            <p:nvPr/>
          </p:nvSpPr>
          <p:spPr>
            <a:xfrm>
              <a:off x="2035100" y="3983300"/>
              <a:ext cx="52400" cy="52375"/>
            </a:xfrm>
            <a:custGeom>
              <a:avLst/>
              <a:gdLst/>
              <a:ahLst/>
              <a:cxnLst/>
              <a:rect l="l" t="t" r="r" b="b"/>
              <a:pathLst>
                <a:path w="2096" h="2095" fill="none" extrusionOk="0">
                  <a:moveTo>
                    <a:pt x="1" y="1048"/>
                  </a:moveTo>
                  <a:lnTo>
                    <a:pt x="1" y="1048"/>
                  </a:lnTo>
                  <a:lnTo>
                    <a:pt x="25" y="828"/>
                  </a:lnTo>
                  <a:lnTo>
                    <a:pt x="74" y="634"/>
                  </a:lnTo>
                  <a:lnTo>
                    <a:pt x="171" y="439"/>
                  </a:lnTo>
                  <a:lnTo>
                    <a:pt x="317" y="293"/>
                  </a:lnTo>
                  <a:lnTo>
                    <a:pt x="464" y="171"/>
                  </a:lnTo>
                  <a:lnTo>
                    <a:pt x="634" y="73"/>
                  </a:lnTo>
                  <a:lnTo>
                    <a:pt x="829" y="0"/>
                  </a:lnTo>
                  <a:lnTo>
                    <a:pt x="1048" y="0"/>
                  </a:lnTo>
                  <a:lnTo>
                    <a:pt x="1048" y="0"/>
                  </a:lnTo>
                  <a:lnTo>
                    <a:pt x="1267" y="0"/>
                  </a:lnTo>
                  <a:lnTo>
                    <a:pt x="1462" y="73"/>
                  </a:lnTo>
                  <a:lnTo>
                    <a:pt x="1633" y="171"/>
                  </a:lnTo>
                  <a:lnTo>
                    <a:pt x="1779" y="293"/>
                  </a:lnTo>
                  <a:lnTo>
                    <a:pt x="1925" y="439"/>
                  </a:lnTo>
                  <a:lnTo>
                    <a:pt x="2022" y="634"/>
                  </a:lnTo>
                  <a:lnTo>
                    <a:pt x="2071" y="828"/>
                  </a:lnTo>
                  <a:lnTo>
                    <a:pt x="2095" y="1048"/>
                  </a:lnTo>
                  <a:lnTo>
                    <a:pt x="2095" y="1048"/>
                  </a:lnTo>
                  <a:lnTo>
                    <a:pt x="2071" y="1242"/>
                  </a:lnTo>
                  <a:lnTo>
                    <a:pt x="2022" y="1437"/>
                  </a:lnTo>
                  <a:lnTo>
                    <a:pt x="1925" y="1632"/>
                  </a:lnTo>
                  <a:lnTo>
                    <a:pt x="1779" y="1778"/>
                  </a:lnTo>
                  <a:lnTo>
                    <a:pt x="1633" y="1900"/>
                  </a:lnTo>
                  <a:lnTo>
                    <a:pt x="1462" y="1997"/>
                  </a:lnTo>
                  <a:lnTo>
                    <a:pt x="1267" y="2070"/>
                  </a:lnTo>
                  <a:lnTo>
                    <a:pt x="1048" y="2095"/>
                  </a:lnTo>
                  <a:lnTo>
                    <a:pt x="1048" y="2095"/>
                  </a:lnTo>
                  <a:lnTo>
                    <a:pt x="829" y="2070"/>
                  </a:lnTo>
                  <a:lnTo>
                    <a:pt x="634" y="1997"/>
                  </a:lnTo>
                  <a:lnTo>
                    <a:pt x="464" y="1900"/>
                  </a:lnTo>
                  <a:lnTo>
                    <a:pt x="317" y="1778"/>
                  </a:lnTo>
                  <a:lnTo>
                    <a:pt x="171" y="1632"/>
                  </a:lnTo>
                  <a:lnTo>
                    <a:pt x="74" y="1437"/>
                  </a:lnTo>
                  <a:lnTo>
                    <a:pt x="25" y="1242"/>
                  </a:lnTo>
                  <a:lnTo>
                    <a:pt x="1" y="1048"/>
                  </a:lnTo>
                  <a:lnTo>
                    <a:pt x="1" y="1048"/>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63" name="Google Shape;263;p30"/>
            <p:cNvSpPr/>
            <p:nvPr/>
          </p:nvSpPr>
          <p:spPr>
            <a:xfrm>
              <a:off x="1923075" y="3694075"/>
              <a:ext cx="437200" cy="280100"/>
            </a:xfrm>
            <a:custGeom>
              <a:avLst/>
              <a:gdLst/>
              <a:ahLst/>
              <a:cxnLst/>
              <a:rect l="l" t="t" r="r" b="b"/>
              <a:pathLst>
                <a:path w="17488" h="11204" fill="none" extrusionOk="0">
                  <a:moveTo>
                    <a:pt x="14516" y="10912"/>
                  </a:moveTo>
                  <a:lnTo>
                    <a:pt x="5675" y="10912"/>
                  </a:lnTo>
                  <a:lnTo>
                    <a:pt x="6089" y="9889"/>
                  </a:lnTo>
                  <a:lnTo>
                    <a:pt x="6089" y="9889"/>
                  </a:lnTo>
                  <a:lnTo>
                    <a:pt x="6235" y="9913"/>
                  </a:lnTo>
                  <a:lnTo>
                    <a:pt x="6406" y="9913"/>
                  </a:lnTo>
                  <a:lnTo>
                    <a:pt x="13810" y="9231"/>
                  </a:lnTo>
                  <a:lnTo>
                    <a:pt x="13810" y="9231"/>
                  </a:lnTo>
                  <a:lnTo>
                    <a:pt x="13980" y="9207"/>
                  </a:lnTo>
                  <a:lnTo>
                    <a:pt x="14151" y="9134"/>
                  </a:lnTo>
                  <a:lnTo>
                    <a:pt x="14297" y="9061"/>
                  </a:lnTo>
                  <a:lnTo>
                    <a:pt x="14467" y="8963"/>
                  </a:lnTo>
                  <a:lnTo>
                    <a:pt x="14614" y="8866"/>
                  </a:lnTo>
                  <a:lnTo>
                    <a:pt x="14735" y="8744"/>
                  </a:lnTo>
                  <a:lnTo>
                    <a:pt x="14833" y="8598"/>
                  </a:lnTo>
                  <a:lnTo>
                    <a:pt x="14930" y="8452"/>
                  </a:lnTo>
                  <a:lnTo>
                    <a:pt x="17414" y="3142"/>
                  </a:lnTo>
                  <a:lnTo>
                    <a:pt x="17414" y="3142"/>
                  </a:lnTo>
                  <a:lnTo>
                    <a:pt x="17463" y="2996"/>
                  </a:lnTo>
                  <a:lnTo>
                    <a:pt x="17487" y="2875"/>
                  </a:lnTo>
                  <a:lnTo>
                    <a:pt x="17463" y="2753"/>
                  </a:lnTo>
                  <a:lnTo>
                    <a:pt x="17439" y="2631"/>
                  </a:lnTo>
                  <a:lnTo>
                    <a:pt x="17366" y="2558"/>
                  </a:lnTo>
                  <a:lnTo>
                    <a:pt x="17244" y="2485"/>
                  </a:lnTo>
                  <a:lnTo>
                    <a:pt x="17122" y="2436"/>
                  </a:lnTo>
                  <a:lnTo>
                    <a:pt x="16976" y="2412"/>
                  </a:lnTo>
                  <a:lnTo>
                    <a:pt x="4579" y="1998"/>
                  </a:lnTo>
                  <a:lnTo>
                    <a:pt x="4214" y="366"/>
                  </a:lnTo>
                  <a:lnTo>
                    <a:pt x="4214" y="366"/>
                  </a:lnTo>
                  <a:lnTo>
                    <a:pt x="4141" y="220"/>
                  </a:lnTo>
                  <a:lnTo>
                    <a:pt x="4043" y="98"/>
                  </a:lnTo>
                  <a:lnTo>
                    <a:pt x="3897" y="25"/>
                  </a:lnTo>
                  <a:lnTo>
                    <a:pt x="3727" y="1"/>
                  </a:lnTo>
                  <a:lnTo>
                    <a:pt x="488" y="1"/>
                  </a:lnTo>
                  <a:lnTo>
                    <a:pt x="488" y="1"/>
                  </a:lnTo>
                  <a:lnTo>
                    <a:pt x="390" y="1"/>
                  </a:lnTo>
                  <a:lnTo>
                    <a:pt x="293" y="25"/>
                  </a:lnTo>
                  <a:lnTo>
                    <a:pt x="220" y="74"/>
                  </a:lnTo>
                  <a:lnTo>
                    <a:pt x="147" y="122"/>
                  </a:lnTo>
                  <a:lnTo>
                    <a:pt x="74" y="196"/>
                  </a:lnTo>
                  <a:lnTo>
                    <a:pt x="25" y="293"/>
                  </a:lnTo>
                  <a:lnTo>
                    <a:pt x="1" y="366"/>
                  </a:lnTo>
                  <a:lnTo>
                    <a:pt x="1" y="488"/>
                  </a:lnTo>
                  <a:lnTo>
                    <a:pt x="1" y="488"/>
                  </a:lnTo>
                  <a:lnTo>
                    <a:pt x="1" y="585"/>
                  </a:lnTo>
                  <a:lnTo>
                    <a:pt x="25" y="658"/>
                  </a:lnTo>
                  <a:lnTo>
                    <a:pt x="74" y="756"/>
                  </a:lnTo>
                  <a:lnTo>
                    <a:pt x="147" y="829"/>
                  </a:lnTo>
                  <a:lnTo>
                    <a:pt x="220" y="877"/>
                  </a:lnTo>
                  <a:lnTo>
                    <a:pt x="293" y="926"/>
                  </a:lnTo>
                  <a:lnTo>
                    <a:pt x="390" y="951"/>
                  </a:lnTo>
                  <a:lnTo>
                    <a:pt x="488" y="975"/>
                  </a:lnTo>
                  <a:lnTo>
                    <a:pt x="3337" y="975"/>
                  </a:lnTo>
                  <a:lnTo>
                    <a:pt x="5286" y="9256"/>
                  </a:lnTo>
                  <a:lnTo>
                    <a:pt x="4506" y="11204"/>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64" name="Google Shape;264;p30"/>
            <p:cNvSpPr/>
            <p:nvPr/>
          </p:nvSpPr>
          <p:spPr>
            <a:xfrm>
              <a:off x="2261000" y="3781750"/>
              <a:ext cx="48725" cy="108400"/>
            </a:xfrm>
            <a:custGeom>
              <a:avLst/>
              <a:gdLst/>
              <a:ahLst/>
              <a:cxnLst/>
              <a:rect l="l" t="t" r="r" b="b"/>
              <a:pathLst>
                <a:path w="1949" h="4336" fill="none" extrusionOk="0">
                  <a:moveTo>
                    <a:pt x="1" y="4336"/>
                  </a:moveTo>
                  <a:lnTo>
                    <a:pt x="1949" y="1"/>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65" name="Google Shape;265;p30"/>
            <p:cNvSpPr/>
            <p:nvPr/>
          </p:nvSpPr>
          <p:spPr>
            <a:xfrm>
              <a:off x="2225675" y="3780550"/>
              <a:ext cx="32300" cy="113875"/>
            </a:xfrm>
            <a:custGeom>
              <a:avLst/>
              <a:gdLst/>
              <a:ahLst/>
              <a:cxnLst/>
              <a:rect l="l" t="t" r="r" b="b"/>
              <a:pathLst>
                <a:path w="1292" h="4555" fill="none" extrusionOk="0">
                  <a:moveTo>
                    <a:pt x="1" y="4554"/>
                  </a:moveTo>
                  <a:lnTo>
                    <a:pt x="1292" y="0"/>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66" name="Google Shape;266;p30"/>
            <p:cNvSpPr/>
            <p:nvPr/>
          </p:nvSpPr>
          <p:spPr>
            <a:xfrm>
              <a:off x="2190375" y="3779325"/>
              <a:ext cx="15850" cy="119350"/>
            </a:xfrm>
            <a:custGeom>
              <a:avLst/>
              <a:gdLst/>
              <a:ahLst/>
              <a:cxnLst/>
              <a:rect l="l" t="t" r="r" b="b"/>
              <a:pathLst>
                <a:path w="634" h="4774" fill="none" extrusionOk="0">
                  <a:moveTo>
                    <a:pt x="0" y="4774"/>
                  </a:moveTo>
                  <a:lnTo>
                    <a:pt x="634" y="0"/>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67" name="Google Shape;267;p30"/>
            <p:cNvSpPr/>
            <p:nvPr/>
          </p:nvSpPr>
          <p:spPr>
            <a:xfrm>
              <a:off x="2154450" y="3777500"/>
              <a:ext cx="1250" cy="126050"/>
            </a:xfrm>
            <a:custGeom>
              <a:avLst/>
              <a:gdLst/>
              <a:ahLst/>
              <a:cxnLst/>
              <a:rect l="l" t="t" r="r" b="b"/>
              <a:pathLst>
                <a:path w="50" h="5042" fill="none" extrusionOk="0">
                  <a:moveTo>
                    <a:pt x="49" y="5042"/>
                  </a:moveTo>
                  <a:lnTo>
                    <a:pt x="0" y="0"/>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68" name="Google Shape;268;p30"/>
            <p:cNvSpPr/>
            <p:nvPr/>
          </p:nvSpPr>
          <p:spPr>
            <a:xfrm>
              <a:off x="2103300" y="3776275"/>
              <a:ext cx="17075" cy="131550"/>
            </a:xfrm>
            <a:custGeom>
              <a:avLst/>
              <a:gdLst/>
              <a:ahLst/>
              <a:cxnLst/>
              <a:rect l="l" t="t" r="r" b="b"/>
              <a:pathLst>
                <a:path w="683" h="5262" fill="none" extrusionOk="0">
                  <a:moveTo>
                    <a:pt x="683" y="5261"/>
                  </a:moveTo>
                  <a:lnTo>
                    <a:pt x="1" y="1"/>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69" name="Google Shape;269;p30"/>
            <p:cNvSpPr/>
            <p:nvPr/>
          </p:nvSpPr>
          <p:spPr>
            <a:xfrm>
              <a:off x="2051550" y="3775050"/>
              <a:ext cx="34125" cy="137025"/>
            </a:xfrm>
            <a:custGeom>
              <a:avLst/>
              <a:gdLst/>
              <a:ahLst/>
              <a:cxnLst/>
              <a:rect l="l" t="t" r="r" b="b"/>
              <a:pathLst>
                <a:path w="1365" h="5481" fill="none" extrusionOk="0">
                  <a:moveTo>
                    <a:pt x="1364" y="5481"/>
                  </a:moveTo>
                  <a:lnTo>
                    <a:pt x="0" y="1"/>
                  </a:lnTo>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grpSp>
      <p:grpSp>
        <p:nvGrpSpPr>
          <p:cNvPr id="270" name="Google Shape;270;p30"/>
          <p:cNvGrpSpPr/>
          <p:nvPr/>
        </p:nvGrpSpPr>
        <p:grpSpPr>
          <a:xfrm>
            <a:off x="5016691" y="280856"/>
            <a:ext cx="1243237" cy="757130"/>
            <a:chOff x="3269900" y="3064500"/>
            <a:chExt cx="432325" cy="263075"/>
          </a:xfrm>
        </p:grpSpPr>
        <p:sp>
          <p:nvSpPr>
            <p:cNvPr id="271" name="Google Shape;271;p30"/>
            <p:cNvSpPr/>
            <p:nvPr/>
          </p:nvSpPr>
          <p:spPr>
            <a:xfrm>
              <a:off x="3269900" y="3064500"/>
              <a:ext cx="432325" cy="263075"/>
            </a:xfrm>
            <a:custGeom>
              <a:avLst/>
              <a:gdLst/>
              <a:ahLst/>
              <a:cxnLst/>
              <a:rect l="l" t="t" r="r" b="b"/>
              <a:pathLst>
                <a:path w="17293" h="10523" fill="none" extrusionOk="0">
                  <a:moveTo>
                    <a:pt x="14711" y="7916"/>
                  </a:moveTo>
                  <a:lnTo>
                    <a:pt x="14711" y="7916"/>
                  </a:lnTo>
                  <a:lnTo>
                    <a:pt x="14151" y="8379"/>
                  </a:lnTo>
                  <a:lnTo>
                    <a:pt x="13493" y="8842"/>
                  </a:lnTo>
                  <a:lnTo>
                    <a:pt x="12811" y="9280"/>
                  </a:lnTo>
                  <a:lnTo>
                    <a:pt x="12446" y="9475"/>
                  </a:lnTo>
                  <a:lnTo>
                    <a:pt x="12056" y="9670"/>
                  </a:lnTo>
                  <a:lnTo>
                    <a:pt x="11667" y="9840"/>
                  </a:lnTo>
                  <a:lnTo>
                    <a:pt x="11253" y="10011"/>
                  </a:lnTo>
                  <a:lnTo>
                    <a:pt x="10839" y="10157"/>
                  </a:lnTo>
                  <a:lnTo>
                    <a:pt x="10425" y="10278"/>
                  </a:lnTo>
                  <a:lnTo>
                    <a:pt x="9986" y="10376"/>
                  </a:lnTo>
                  <a:lnTo>
                    <a:pt x="9548" y="10449"/>
                  </a:lnTo>
                  <a:lnTo>
                    <a:pt x="9109" y="10498"/>
                  </a:lnTo>
                  <a:lnTo>
                    <a:pt x="8647" y="10522"/>
                  </a:lnTo>
                  <a:lnTo>
                    <a:pt x="8647" y="10522"/>
                  </a:lnTo>
                  <a:lnTo>
                    <a:pt x="8233" y="10522"/>
                  </a:lnTo>
                  <a:lnTo>
                    <a:pt x="7843" y="10473"/>
                  </a:lnTo>
                  <a:lnTo>
                    <a:pt x="7453" y="10425"/>
                  </a:lnTo>
                  <a:lnTo>
                    <a:pt x="7064" y="10327"/>
                  </a:lnTo>
                  <a:lnTo>
                    <a:pt x="6674" y="10230"/>
                  </a:lnTo>
                  <a:lnTo>
                    <a:pt x="6284" y="10108"/>
                  </a:lnTo>
                  <a:lnTo>
                    <a:pt x="5919" y="9986"/>
                  </a:lnTo>
                  <a:lnTo>
                    <a:pt x="5554" y="9840"/>
                  </a:lnTo>
                  <a:lnTo>
                    <a:pt x="5213" y="9670"/>
                  </a:lnTo>
                  <a:lnTo>
                    <a:pt x="4847" y="9499"/>
                  </a:lnTo>
                  <a:lnTo>
                    <a:pt x="4190" y="9109"/>
                  </a:lnTo>
                  <a:lnTo>
                    <a:pt x="3557" y="8695"/>
                  </a:lnTo>
                  <a:lnTo>
                    <a:pt x="2972" y="8233"/>
                  </a:lnTo>
                  <a:lnTo>
                    <a:pt x="2412" y="7794"/>
                  </a:lnTo>
                  <a:lnTo>
                    <a:pt x="1900" y="7332"/>
                  </a:lnTo>
                  <a:lnTo>
                    <a:pt x="1438" y="6893"/>
                  </a:lnTo>
                  <a:lnTo>
                    <a:pt x="1048" y="6479"/>
                  </a:lnTo>
                  <a:lnTo>
                    <a:pt x="390" y="5748"/>
                  </a:lnTo>
                  <a:lnTo>
                    <a:pt x="1" y="5261"/>
                  </a:lnTo>
                  <a:lnTo>
                    <a:pt x="1" y="5261"/>
                  </a:lnTo>
                  <a:lnTo>
                    <a:pt x="390" y="4774"/>
                  </a:lnTo>
                  <a:lnTo>
                    <a:pt x="1048" y="4044"/>
                  </a:lnTo>
                  <a:lnTo>
                    <a:pt x="1438" y="3630"/>
                  </a:lnTo>
                  <a:lnTo>
                    <a:pt x="1900" y="3191"/>
                  </a:lnTo>
                  <a:lnTo>
                    <a:pt x="2412" y="2728"/>
                  </a:lnTo>
                  <a:lnTo>
                    <a:pt x="2972" y="2290"/>
                  </a:lnTo>
                  <a:lnTo>
                    <a:pt x="3557" y="1852"/>
                  </a:lnTo>
                  <a:lnTo>
                    <a:pt x="4190" y="1413"/>
                  </a:lnTo>
                  <a:lnTo>
                    <a:pt x="4847" y="1024"/>
                  </a:lnTo>
                  <a:lnTo>
                    <a:pt x="5213" y="853"/>
                  </a:lnTo>
                  <a:lnTo>
                    <a:pt x="5554" y="683"/>
                  </a:lnTo>
                  <a:lnTo>
                    <a:pt x="5919" y="536"/>
                  </a:lnTo>
                  <a:lnTo>
                    <a:pt x="6284" y="415"/>
                  </a:lnTo>
                  <a:lnTo>
                    <a:pt x="6674" y="293"/>
                  </a:lnTo>
                  <a:lnTo>
                    <a:pt x="7064" y="196"/>
                  </a:lnTo>
                  <a:lnTo>
                    <a:pt x="7453" y="98"/>
                  </a:lnTo>
                  <a:lnTo>
                    <a:pt x="7843" y="49"/>
                  </a:lnTo>
                  <a:lnTo>
                    <a:pt x="8233" y="1"/>
                  </a:lnTo>
                  <a:lnTo>
                    <a:pt x="8647" y="1"/>
                  </a:lnTo>
                  <a:lnTo>
                    <a:pt x="8647" y="1"/>
                  </a:lnTo>
                  <a:lnTo>
                    <a:pt x="9109" y="25"/>
                  </a:lnTo>
                  <a:lnTo>
                    <a:pt x="9548" y="74"/>
                  </a:lnTo>
                  <a:lnTo>
                    <a:pt x="9986" y="147"/>
                  </a:lnTo>
                  <a:lnTo>
                    <a:pt x="10425" y="244"/>
                  </a:lnTo>
                  <a:lnTo>
                    <a:pt x="10839" y="366"/>
                  </a:lnTo>
                  <a:lnTo>
                    <a:pt x="11253" y="512"/>
                  </a:lnTo>
                  <a:lnTo>
                    <a:pt x="11667" y="683"/>
                  </a:lnTo>
                  <a:lnTo>
                    <a:pt x="12056" y="853"/>
                  </a:lnTo>
                  <a:lnTo>
                    <a:pt x="12446" y="1048"/>
                  </a:lnTo>
                  <a:lnTo>
                    <a:pt x="12811" y="1243"/>
                  </a:lnTo>
                  <a:lnTo>
                    <a:pt x="13493" y="1681"/>
                  </a:lnTo>
                  <a:lnTo>
                    <a:pt x="14151" y="2144"/>
                  </a:lnTo>
                  <a:lnTo>
                    <a:pt x="14711" y="2607"/>
                  </a:lnTo>
                  <a:lnTo>
                    <a:pt x="14711" y="2607"/>
                  </a:lnTo>
                  <a:lnTo>
                    <a:pt x="15198" y="3021"/>
                  </a:lnTo>
                  <a:lnTo>
                    <a:pt x="15637" y="3435"/>
                  </a:lnTo>
                  <a:lnTo>
                    <a:pt x="16026" y="3824"/>
                  </a:lnTo>
                  <a:lnTo>
                    <a:pt x="16367" y="4190"/>
                  </a:lnTo>
                  <a:lnTo>
                    <a:pt x="16927" y="4823"/>
                  </a:lnTo>
                  <a:lnTo>
                    <a:pt x="17293" y="5261"/>
                  </a:lnTo>
                  <a:lnTo>
                    <a:pt x="17293" y="5261"/>
                  </a:lnTo>
                  <a:lnTo>
                    <a:pt x="16927" y="5700"/>
                  </a:lnTo>
                  <a:lnTo>
                    <a:pt x="16367" y="6333"/>
                  </a:lnTo>
                  <a:lnTo>
                    <a:pt x="16026" y="6698"/>
                  </a:lnTo>
                  <a:lnTo>
                    <a:pt x="15637" y="7088"/>
                  </a:lnTo>
                  <a:lnTo>
                    <a:pt x="15198" y="7502"/>
                  </a:lnTo>
                  <a:lnTo>
                    <a:pt x="14711" y="7916"/>
                  </a:lnTo>
                  <a:lnTo>
                    <a:pt x="14711" y="7916"/>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72" name="Google Shape;272;p30"/>
            <p:cNvSpPr/>
            <p:nvPr/>
          </p:nvSpPr>
          <p:spPr>
            <a:xfrm>
              <a:off x="3445875" y="3155825"/>
              <a:ext cx="80400" cy="80400"/>
            </a:xfrm>
            <a:custGeom>
              <a:avLst/>
              <a:gdLst/>
              <a:ahLst/>
              <a:cxnLst/>
              <a:rect l="l" t="t" r="r" b="b"/>
              <a:pathLst>
                <a:path w="3216" h="3216" fill="none" extrusionOk="0">
                  <a:moveTo>
                    <a:pt x="0" y="1608"/>
                  </a:moveTo>
                  <a:lnTo>
                    <a:pt x="0" y="1608"/>
                  </a:lnTo>
                  <a:lnTo>
                    <a:pt x="25" y="1438"/>
                  </a:lnTo>
                  <a:lnTo>
                    <a:pt x="49" y="1292"/>
                  </a:lnTo>
                  <a:lnTo>
                    <a:pt x="73" y="1121"/>
                  </a:lnTo>
                  <a:lnTo>
                    <a:pt x="146" y="975"/>
                  </a:lnTo>
                  <a:lnTo>
                    <a:pt x="195" y="853"/>
                  </a:lnTo>
                  <a:lnTo>
                    <a:pt x="293" y="707"/>
                  </a:lnTo>
                  <a:lnTo>
                    <a:pt x="366" y="585"/>
                  </a:lnTo>
                  <a:lnTo>
                    <a:pt x="487" y="488"/>
                  </a:lnTo>
                  <a:lnTo>
                    <a:pt x="585" y="366"/>
                  </a:lnTo>
                  <a:lnTo>
                    <a:pt x="707" y="293"/>
                  </a:lnTo>
                  <a:lnTo>
                    <a:pt x="853" y="196"/>
                  </a:lnTo>
                  <a:lnTo>
                    <a:pt x="974" y="147"/>
                  </a:lnTo>
                  <a:lnTo>
                    <a:pt x="1121" y="74"/>
                  </a:lnTo>
                  <a:lnTo>
                    <a:pt x="1291" y="50"/>
                  </a:lnTo>
                  <a:lnTo>
                    <a:pt x="1437" y="25"/>
                  </a:lnTo>
                  <a:lnTo>
                    <a:pt x="1608" y="1"/>
                  </a:lnTo>
                  <a:lnTo>
                    <a:pt x="1608" y="1"/>
                  </a:lnTo>
                  <a:lnTo>
                    <a:pt x="1778" y="25"/>
                  </a:lnTo>
                  <a:lnTo>
                    <a:pt x="1924" y="50"/>
                  </a:lnTo>
                  <a:lnTo>
                    <a:pt x="2095" y="74"/>
                  </a:lnTo>
                  <a:lnTo>
                    <a:pt x="2241" y="147"/>
                  </a:lnTo>
                  <a:lnTo>
                    <a:pt x="2363" y="196"/>
                  </a:lnTo>
                  <a:lnTo>
                    <a:pt x="2509" y="293"/>
                  </a:lnTo>
                  <a:lnTo>
                    <a:pt x="2631" y="366"/>
                  </a:lnTo>
                  <a:lnTo>
                    <a:pt x="2728" y="488"/>
                  </a:lnTo>
                  <a:lnTo>
                    <a:pt x="2850" y="585"/>
                  </a:lnTo>
                  <a:lnTo>
                    <a:pt x="2923" y="707"/>
                  </a:lnTo>
                  <a:lnTo>
                    <a:pt x="3020" y="853"/>
                  </a:lnTo>
                  <a:lnTo>
                    <a:pt x="3069" y="975"/>
                  </a:lnTo>
                  <a:lnTo>
                    <a:pt x="3142" y="1121"/>
                  </a:lnTo>
                  <a:lnTo>
                    <a:pt x="3166" y="1292"/>
                  </a:lnTo>
                  <a:lnTo>
                    <a:pt x="3191" y="1438"/>
                  </a:lnTo>
                  <a:lnTo>
                    <a:pt x="3215" y="1608"/>
                  </a:lnTo>
                  <a:lnTo>
                    <a:pt x="3215" y="1608"/>
                  </a:lnTo>
                  <a:lnTo>
                    <a:pt x="3191" y="1779"/>
                  </a:lnTo>
                  <a:lnTo>
                    <a:pt x="3166" y="1925"/>
                  </a:lnTo>
                  <a:lnTo>
                    <a:pt x="3142" y="2095"/>
                  </a:lnTo>
                  <a:lnTo>
                    <a:pt x="3069" y="2242"/>
                  </a:lnTo>
                  <a:lnTo>
                    <a:pt x="3020" y="2363"/>
                  </a:lnTo>
                  <a:lnTo>
                    <a:pt x="2923" y="2509"/>
                  </a:lnTo>
                  <a:lnTo>
                    <a:pt x="2850" y="2631"/>
                  </a:lnTo>
                  <a:lnTo>
                    <a:pt x="2728" y="2729"/>
                  </a:lnTo>
                  <a:lnTo>
                    <a:pt x="2631" y="2850"/>
                  </a:lnTo>
                  <a:lnTo>
                    <a:pt x="2509" y="2924"/>
                  </a:lnTo>
                  <a:lnTo>
                    <a:pt x="2363" y="3021"/>
                  </a:lnTo>
                  <a:lnTo>
                    <a:pt x="2241" y="3070"/>
                  </a:lnTo>
                  <a:lnTo>
                    <a:pt x="2095" y="3143"/>
                  </a:lnTo>
                  <a:lnTo>
                    <a:pt x="1924" y="3167"/>
                  </a:lnTo>
                  <a:lnTo>
                    <a:pt x="1778" y="3191"/>
                  </a:lnTo>
                  <a:lnTo>
                    <a:pt x="1608" y="3216"/>
                  </a:lnTo>
                  <a:lnTo>
                    <a:pt x="1608" y="3216"/>
                  </a:lnTo>
                  <a:lnTo>
                    <a:pt x="1437" y="3191"/>
                  </a:lnTo>
                  <a:lnTo>
                    <a:pt x="1291" y="3167"/>
                  </a:lnTo>
                  <a:lnTo>
                    <a:pt x="1121" y="3143"/>
                  </a:lnTo>
                  <a:lnTo>
                    <a:pt x="974" y="3070"/>
                  </a:lnTo>
                  <a:lnTo>
                    <a:pt x="853" y="3021"/>
                  </a:lnTo>
                  <a:lnTo>
                    <a:pt x="707" y="2924"/>
                  </a:lnTo>
                  <a:lnTo>
                    <a:pt x="585" y="2850"/>
                  </a:lnTo>
                  <a:lnTo>
                    <a:pt x="487" y="2729"/>
                  </a:lnTo>
                  <a:lnTo>
                    <a:pt x="366" y="2631"/>
                  </a:lnTo>
                  <a:lnTo>
                    <a:pt x="293" y="2509"/>
                  </a:lnTo>
                  <a:lnTo>
                    <a:pt x="195" y="2363"/>
                  </a:lnTo>
                  <a:lnTo>
                    <a:pt x="146" y="2242"/>
                  </a:lnTo>
                  <a:lnTo>
                    <a:pt x="73" y="2095"/>
                  </a:lnTo>
                  <a:lnTo>
                    <a:pt x="49" y="1925"/>
                  </a:lnTo>
                  <a:lnTo>
                    <a:pt x="25" y="1779"/>
                  </a:lnTo>
                  <a:lnTo>
                    <a:pt x="0" y="1608"/>
                  </a:lnTo>
                  <a:lnTo>
                    <a:pt x="0" y="1608"/>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73" name="Google Shape;273;p30"/>
            <p:cNvSpPr/>
            <p:nvPr/>
          </p:nvSpPr>
          <p:spPr>
            <a:xfrm>
              <a:off x="3381925" y="3091900"/>
              <a:ext cx="208275" cy="208275"/>
            </a:xfrm>
            <a:custGeom>
              <a:avLst/>
              <a:gdLst/>
              <a:ahLst/>
              <a:cxnLst/>
              <a:rect l="l" t="t" r="r" b="b"/>
              <a:pathLst>
                <a:path w="8331" h="8331" fill="none" extrusionOk="0">
                  <a:moveTo>
                    <a:pt x="1" y="4165"/>
                  </a:moveTo>
                  <a:lnTo>
                    <a:pt x="1" y="4165"/>
                  </a:lnTo>
                  <a:lnTo>
                    <a:pt x="25" y="3751"/>
                  </a:lnTo>
                  <a:lnTo>
                    <a:pt x="74" y="3337"/>
                  </a:lnTo>
                  <a:lnTo>
                    <a:pt x="196" y="2923"/>
                  </a:lnTo>
                  <a:lnTo>
                    <a:pt x="318" y="2534"/>
                  </a:lnTo>
                  <a:lnTo>
                    <a:pt x="512" y="2168"/>
                  </a:lnTo>
                  <a:lnTo>
                    <a:pt x="707" y="1827"/>
                  </a:lnTo>
                  <a:lnTo>
                    <a:pt x="951" y="1511"/>
                  </a:lnTo>
                  <a:lnTo>
                    <a:pt x="1219" y="1218"/>
                  </a:lnTo>
                  <a:lnTo>
                    <a:pt x="1511" y="951"/>
                  </a:lnTo>
                  <a:lnTo>
                    <a:pt x="1828" y="707"/>
                  </a:lnTo>
                  <a:lnTo>
                    <a:pt x="2169" y="512"/>
                  </a:lnTo>
                  <a:lnTo>
                    <a:pt x="2534" y="317"/>
                  </a:lnTo>
                  <a:lnTo>
                    <a:pt x="2924" y="195"/>
                  </a:lnTo>
                  <a:lnTo>
                    <a:pt x="3313" y="74"/>
                  </a:lnTo>
                  <a:lnTo>
                    <a:pt x="3727" y="25"/>
                  </a:lnTo>
                  <a:lnTo>
                    <a:pt x="4166" y="1"/>
                  </a:lnTo>
                  <a:lnTo>
                    <a:pt x="4166" y="1"/>
                  </a:lnTo>
                  <a:lnTo>
                    <a:pt x="4580" y="25"/>
                  </a:lnTo>
                  <a:lnTo>
                    <a:pt x="4994" y="74"/>
                  </a:lnTo>
                  <a:lnTo>
                    <a:pt x="5408" y="195"/>
                  </a:lnTo>
                  <a:lnTo>
                    <a:pt x="5797" y="317"/>
                  </a:lnTo>
                  <a:lnTo>
                    <a:pt x="6163" y="512"/>
                  </a:lnTo>
                  <a:lnTo>
                    <a:pt x="6504" y="707"/>
                  </a:lnTo>
                  <a:lnTo>
                    <a:pt x="6820" y="951"/>
                  </a:lnTo>
                  <a:lnTo>
                    <a:pt x="7113" y="1218"/>
                  </a:lnTo>
                  <a:lnTo>
                    <a:pt x="7381" y="1511"/>
                  </a:lnTo>
                  <a:lnTo>
                    <a:pt x="7624" y="1827"/>
                  </a:lnTo>
                  <a:lnTo>
                    <a:pt x="7819" y="2168"/>
                  </a:lnTo>
                  <a:lnTo>
                    <a:pt x="8014" y="2534"/>
                  </a:lnTo>
                  <a:lnTo>
                    <a:pt x="8136" y="2923"/>
                  </a:lnTo>
                  <a:lnTo>
                    <a:pt x="8257" y="3337"/>
                  </a:lnTo>
                  <a:lnTo>
                    <a:pt x="8306" y="3751"/>
                  </a:lnTo>
                  <a:lnTo>
                    <a:pt x="8330" y="4165"/>
                  </a:lnTo>
                  <a:lnTo>
                    <a:pt x="8330" y="4165"/>
                  </a:lnTo>
                  <a:lnTo>
                    <a:pt x="8306" y="4579"/>
                  </a:lnTo>
                  <a:lnTo>
                    <a:pt x="8257" y="4993"/>
                  </a:lnTo>
                  <a:lnTo>
                    <a:pt x="8136" y="5407"/>
                  </a:lnTo>
                  <a:lnTo>
                    <a:pt x="8014" y="5797"/>
                  </a:lnTo>
                  <a:lnTo>
                    <a:pt x="7819" y="6162"/>
                  </a:lnTo>
                  <a:lnTo>
                    <a:pt x="7624" y="6503"/>
                  </a:lnTo>
                  <a:lnTo>
                    <a:pt x="7381" y="6820"/>
                  </a:lnTo>
                  <a:lnTo>
                    <a:pt x="7113" y="7112"/>
                  </a:lnTo>
                  <a:lnTo>
                    <a:pt x="6820" y="7380"/>
                  </a:lnTo>
                  <a:lnTo>
                    <a:pt x="6504" y="7624"/>
                  </a:lnTo>
                  <a:lnTo>
                    <a:pt x="6163" y="7819"/>
                  </a:lnTo>
                  <a:lnTo>
                    <a:pt x="5797" y="8013"/>
                  </a:lnTo>
                  <a:lnTo>
                    <a:pt x="5408" y="8135"/>
                  </a:lnTo>
                  <a:lnTo>
                    <a:pt x="4994" y="8257"/>
                  </a:lnTo>
                  <a:lnTo>
                    <a:pt x="4580" y="8306"/>
                  </a:lnTo>
                  <a:lnTo>
                    <a:pt x="4166" y="8330"/>
                  </a:lnTo>
                  <a:lnTo>
                    <a:pt x="4166" y="8330"/>
                  </a:lnTo>
                  <a:lnTo>
                    <a:pt x="3727" y="8306"/>
                  </a:lnTo>
                  <a:lnTo>
                    <a:pt x="3313" y="8257"/>
                  </a:lnTo>
                  <a:lnTo>
                    <a:pt x="2924" y="8135"/>
                  </a:lnTo>
                  <a:lnTo>
                    <a:pt x="2534" y="8013"/>
                  </a:lnTo>
                  <a:lnTo>
                    <a:pt x="2169" y="7819"/>
                  </a:lnTo>
                  <a:lnTo>
                    <a:pt x="1828" y="7624"/>
                  </a:lnTo>
                  <a:lnTo>
                    <a:pt x="1511" y="7380"/>
                  </a:lnTo>
                  <a:lnTo>
                    <a:pt x="1219" y="7112"/>
                  </a:lnTo>
                  <a:lnTo>
                    <a:pt x="951" y="6820"/>
                  </a:lnTo>
                  <a:lnTo>
                    <a:pt x="707" y="6503"/>
                  </a:lnTo>
                  <a:lnTo>
                    <a:pt x="512" y="6162"/>
                  </a:lnTo>
                  <a:lnTo>
                    <a:pt x="318" y="5797"/>
                  </a:lnTo>
                  <a:lnTo>
                    <a:pt x="196" y="5407"/>
                  </a:lnTo>
                  <a:lnTo>
                    <a:pt x="74" y="4993"/>
                  </a:lnTo>
                  <a:lnTo>
                    <a:pt x="25" y="4579"/>
                  </a:lnTo>
                  <a:lnTo>
                    <a:pt x="1" y="4165"/>
                  </a:lnTo>
                  <a:lnTo>
                    <a:pt x="1" y="4165"/>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grpSp>
      <p:sp>
        <p:nvSpPr>
          <p:cNvPr id="274" name="Google Shape;274;p30"/>
          <p:cNvSpPr/>
          <p:nvPr/>
        </p:nvSpPr>
        <p:spPr>
          <a:xfrm>
            <a:off x="7792149" y="3794599"/>
            <a:ext cx="707236" cy="757146"/>
          </a:xfrm>
          <a:custGeom>
            <a:avLst/>
            <a:gdLst/>
            <a:ahLst/>
            <a:cxnLst/>
            <a:rect l="l" t="t" r="r" b="b"/>
            <a:pathLst>
              <a:path w="12860" h="18511" fill="none" extrusionOk="0">
                <a:moveTo>
                  <a:pt x="12373" y="7526"/>
                </a:moveTo>
                <a:lnTo>
                  <a:pt x="11618" y="7526"/>
                </a:lnTo>
                <a:lnTo>
                  <a:pt x="11618" y="5188"/>
                </a:lnTo>
                <a:lnTo>
                  <a:pt x="11618" y="5188"/>
                </a:lnTo>
                <a:lnTo>
                  <a:pt x="11593" y="4677"/>
                </a:lnTo>
                <a:lnTo>
                  <a:pt x="11520" y="4141"/>
                </a:lnTo>
                <a:lnTo>
                  <a:pt x="11398" y="3654"/>
                </a:lnTo>
                <a:lnTo>
                  <a:pt x="11204" y="3167"/>
                </a:lnTo>
                <a:lnTo>
                  <a:pt x="10984" y="2728"/>
                </a:lnTo>
                <a:lnTo>
                  <a:pt x="10741" y="2290"/>
                </a:lnTo>
                <a:lnTo>
                  <a:pt x="10424" y="1900"/>
                </a:lnTo>
                <a:lnTo>
                  <a:pt x="10108" y="1535"/>
                </a:lnTo>
                <a:lnTo>
                  <a:pt x="9718" y="1194"/>
                </a:lnTo>
                <a:lnTo>
                  <a:pt x="9328" y="902"/>
                </a:lnTo>
                <a:lnTo>
                  <a:pt x="8914" y="634"/>
                </a:lnTo>
                <a:lnTo>
                  <a:pt x="8452" y="415"/>
                </a:lnTo>
                <a:lnTo>
                  <a:pt x="7964" y="244"/>
                </a:lnTo>
                <a:lnTo>
                  <a:pt x="7477" y="122"/>
                </a:lnTo>
                <a:lnTo>
                  <a:pt x="6966" y="25"/>
                </a:lnTo>
                <a:lnTo>
                  <a:pt x="6430" y="0"/>
                </a:lnTo>
                <a:lnTo>
                  <a:pt x="6430" y="0"/>
                </a:lnTo>
                <a:lnTo>
                  <a:pt x="5894" y="25"/>
                </a:lnTo>
                <a:lnTo>
                  <a:pt x="5383" y="122"/>
                </a:lnTo>
                <a:lnTo>
                  <a:pt x="4896" y="244"/>
                </a:lnTo>
                <a:lnTo>
                  <a:pt x="4409" y="415"/>
                </a:lnTo>
                <a:lnTo>
                  <a:pt x="3970" y="634"/>
                </a:lnTo>
                <a:lnTo>
                  <a:pt x="3532" y="902"/>
                </a:lnTo>
                <a:lnTo>
                  <a:pt x="3142" y="1194"/>
                </a:lnTo>
                <a:lnTo>
                  <a:pt x="2752" y="1535"/>
                </a:lnTo>
                <a:lnTo>
                  <a:pt x="2436" y="1900"/>
                </a:lnTo>
                <a:lnTo>
                  <a:pt x="2119" y="2290"/>
                </a:lnTo>
                <a:lnTo>
                  <a:pt x="1876" y="2728"/>
                </a:lnTo>
                <a:lnTo>
                  <a:pt x="1656" y="3167"/>
                </a:lnTo>
                <a:lnTo>
                  <a:pt x="1462" y="3654"/>
                </a:lnTo>
                <a:lnTo>
                  <a:pt x="1340" y="4141"/>
                </a:lnTo>
                <a:lnTo>
                  <a:pt x="1267" y="4677"/>
                </a:lnTo>
                <a:lnTo>
                  <a:pt x="1242" y="5188"/>
                </a:lnTo>
                <a:lnTo>
                  <a:pt x="1242" y="7526"/>
                </a:lnTo>
                <a:lnTo>
                  <a:pt x="487" y="7526"/>
                </a:lnTo>
                <a:lnTo>
                  <a:pt x="487" y="7526"/>
                </a:lnTo>
                <a:lnTo>
                  <a:pt x="390" y="7526"/>
                </a:lnTo>
                <a:lnTo>
                  <a:pt x="293" y="7551"/>
                </a:lnTo>
                <a:lnTo>
                  <a:pt x="220" y="7599"/>
                </a:lnTo>
                <a:lnTo>
                  <a:pt x="146" y="7648"/>
                </a:lnTo>
                <a:lnTo>
                  <a:pt x="73" y="7721"/>
                </a:lnTo>
                <a:lnTo>
                  <a:pt x="49" y="7818"/>
                </a:lnTo>
                <a:lnTo>
                  <a:pt x="0" y="7891"/>
                </a:lnTo>
                <a:lnTo>
                  <a:pt x="0" y="8013"/>
                </a:lnTo>
                <a:lnTo>
                  <a:pt x="0" y="18023"/>
                </a:lnTo>
                <a:lnTo>
                  <a:pt x="0" y="18023"/>
                </a:lnTo>
                <a:lnTo>
                  <a:pt x="0" y="18121"/>
                </a:lnTo>
                <a:lnTo>
                  <a:pt x="49" y="18218"/>
                </a:lnTo>
                <a:lnTo>
                  <a:pt x="73" y="18291"/>
                </a:lnTo>
                <a:lnTo>
                  <a:pt x="146" y="18364"/>
                </a:lnTo>
                <a:lnTo>
                  <a:pt x="220" y="18413"/>
                </a:lnTo>
                <a:lnTo>
                  <a:pt x="293" y="18462"/>
                </a:lnTo>
                <a:lnTo>
                  <a:pt x="390" y="18486"/>
                </a:lnTo>
                <a:lnTo>
                  <a:pt x="487" y="18510"/>
                </a:lnTo>
                <a:lnTo>
                  <a:pt x="12373" y="18510"/>
                </a:lnTo>
                <a:lnTo>
                  <a:pt x="12373" y="18510"/>
                </a:lnTo>
                <a:lnTo>
                  <a:pt x="12470" y="18486"/>
                </a:lnTo>
                <a:lnTo>
                  <a:pt x="12568" y="18462"/>
                </a:lnTo>
                <a:lnTo>
                  <a:pt x="12641" y="18413"/>
                </a:lnTo>
                <a:lnTo>
                  <a:pt x="12714" y="18364"/>
                </a:lnTo>
                <a:lnTo>
                  <a:pt x="12787" y="18291"/>
                </a:lnTo>
                <a:lnTo>
                  <a:pt x="12811" y="18218"/>
                </a:lnTo>
                <a:lnTo>
                  <a:pt x="12860" y="18121"/>
                </a:lnTo>
                <a:lnTo>
                  <a:pt x="12860" y="18023"/>
                </a:lnTo>
                <a:lnTo>
                  <a:pt x="12860" y="8013"/>
                </a:lnTo>
                <a:lnTo>
                  <a:pt x="12860" y="8013"/>
                </a:lnTo>
                <a:lnTo>
                  <a:pt x="12860" y="7891"/>
                </a:lnTo>
                <a:lnTo>
                  <a:pt x="12811" y="7818"/>
                </a:lnTo>
                <a:lnTo>
                  <a:pt x="12787" y="7721"/>
                </a:lnTo>
                <a:lnTo>
                  <a:pt x="12714" y="7648"/>
                </a:lnTo>
                <a:lnTo>
                  <a:pt x="12641" y="7599"/>
                </a:lnTo>
                <a:lnTo>
                  <a:pt x="12568" y="7551"/>
                </a:lnTo>
                <a:lnTo>
                  <a:pt x="12470" y="7526"/>
                </a:lnTo>
                <a:lnTo>
                  <a:pt x="12373" y="7526"/>
                </a:lnTo>
                <a:lnTo>
                  <a:pt x="12373" y="7526"/>
                </a:lnTo>
                <a:close/>
                <a:moveTo>
                  <a:pt x="2801" y="5188"/>
                </a:moveTo>
                <a:lnTo>
                  <a:pt x="2801" y="5188"/>
                </a:lnTo>
                <a:lnTo>
                  <a:pt x="2826" y="4823"/>
                </a:lnTo>
                <a:lnTo>
                  <a:pt x="2874" y="4457"/>
                </a:lnTo>
                <a:lnTo>
                  <a:pt x="2972" y="4116"/>
                </a:lnTo>
                <a:lnTo>
                  <a:pt x="3093" y="3775"/>
                </a:lnTo>
                <a:lnTo>
                  <a:pt x="3240" y="3459"/>
                </a:lnTo>
                <a:lnTo>
                  <a:pt x="3410" y="3167"/>
                </a:lnTo>
                <a:lnTo>
                  <a:pt x="3629" y="2874"/>
                </a:lnTo>
                <a:lnTo>
                  <a:pt x="3873" y="2631"/>
                </a:lnTo>
                <a:lnTo>
                  <a:pt x="4116" y="2387"/>
                </a:lnTo>
                <a:lnTo>
                  <a:pt x="4409" y="2192"/>
                </a:lnTo>
                <a:lnTo>
                  <a:pt x="4701" y="1998"/>
                </a:lnTo>
                <a:lnTo>
                  <a:pt x="5017" y="1851"/>
                </a:lnTo>
                <a:lnTo>
                  <a:pt x="5358" y="1730"/>
                </a:lnTo>
                <a:lnTo>
                  <a:pt x="5699" y="1632"/>
                </a:lnTo>
                <a:lnTo>
                  <a:pt x="6065" y="1584"/>
                </a:lnTo>
                <a:lnTo>
                  <a:pt x="6430" y="1559"/>
                </a:lnTo>
                <a:lnTo>
                  <a:pt x="6430" y="1559"/>
                </a:lnTo>
                <a:lnTo>
                  <a:pt x="6795" y="1584"/>
                </a:lnTo>
                <a:lnTo>
                  <a:pt x="7161" y="1632"/>
                </a:lnTo>
                <a:lnTo>
                  <a:pt x="7502" y="1730"/>
                </a:lnTo>
                <a:lnTo>
                  <a:pt x="7843" y="1851"/>
                </a:lnTo>
                <a:lnTo>
                  <a:pt x="8159" y="1998"/>
                </a:lnTo>
                <a:lnTo>
                  <a:pt x="8452" y="2192"/>
                </a:lnTo>
                <a:lnTo>
                  <a:pt x="8744" y="2387"/>
                </a:lnTo>
                <a:lnTo>
                  <a:pt x="8987" y="2631"/>
                </a:lnTo>
                <a:lnTo>
                  <a:pt x="9231" y="2874"/>
                </a:lnTo>
                <a:lnTo>
                  <a:pt x="9450" y="3167"/>
                </a:lnTo>
                <a:lnTo>
                  <a:pt x="9621" y="3459"/>
                </a:lnTo>
                <a:lnTo>
                  <a:pt x="9767" y="3775"/>
                </a:lnTo>
                <a:lnTo>
                  <a:pt x="9888" y="4116"/>
                </a:lnTo>
                <a:lnTo>
                  <a:pt x="9986" y="4457"/>
                </a:lnTo>
                <a:lnTo>
                  <a:pt x="10035" y="4823"/>
                </a:lnTo>
                <a:lnTo>
                  <a:pt x="10059" y="5188"/>
                </a:lnTo>
                <a:lnTo>
                  <a:pt x="10059" y="7526"/>
                </a:lnTo>
                <a:lnTo>
                  <a:pt x="2801" y="7526"/>
                </a:lnTo>
                <a:lnTo>
                  <a:pt x="2801" y="5188"/>
                </a:lnTo>
                <a:close/>
                <a:moveTo>
                  <a:pt x="7063" y="13225"/>
                </a:moveTo>
                <a:lnTo>
                  <a:pt x="7209" y="15052"/>
                </a:lnTo>
                <a:lnTo>
                  <a:pt x="5651" y="15052"/>
                </a:lnTo>
                <a:lnTo>
                  <a:pt x="5797" y="13225"/>
                </a:lnTo>
                <a:lnTo>
                  <a:pt x="5797" y="13225"/>
                </a:lnTo>
                <a:lnTo>
                  <a:pt x="5675" y="13152"/>
                </a:lnTo>
                <a:lnTo>
                  <a:pt x="5553" y="13030"/>
                </a:lnTo>
                <a:lnTo>
                  <a:pt x="5456" y="12933"/>
                </a:lnTo>
                <a:lnTo>
                  <a:pt x="5358" y="12787"/>
                </a:lnTo>
                <a:lnTo>
                  <a:pt x="5285" y="12665"/>
                </a:lnTo>
                <a:lnTo>
                  <a:pt x="5237" y="12495"/>
                </a:lnTo>
                <a:lnTo>
                  <a:pt x="5212" y="12348"/>
                </a:lnTo>
                <a:lnTo>
                  <a:pt x="5212" y="12178"/>
                </a:lnTo>
                <a:lnTo>
                  <a:pt x="5212" y="12178"/>
                </a:lnTo>
                <a:lnTo>
                  <a:pt x="5237" y="11934"/>
                </a:lnTo>
                <a:lnTo>
                  <a:pt x="5310" y="11715"/>
                </a:lnTo>
                <a:lnTo>
                  <a:pt x="5407" y="11496"/>
                </a:lnTo>
                <a:lnTo>
                  <a:pt x="5553" y="11326"/>
                </a:lnTo>
                <a:lnTo>
                  <a:pt x="5748" y="11179"/>
                </a:lnTo>
                <a:lnTo>
                  <a:pt x="5943" y="11058"/>
                </a:lnTo>
                <a:lnTo>
                  <a:pt x="6187" y="10985"/>
                </a:lnTo>
                <a:lnTo>
                  <a:pt x="6430" y="10960"/>
                </a:lnTo>
                <a:lnTo>
                  <a:pt x="6430" y="10960"/>
                </a:lnTo>
                <a:lnTo>
                  <a:pt x="6674" y="10985"/>
                </a:lnTo>
                <a:lnTo>
                  <a:pt x="6917" y="11058"/>
                </a:lnTo>
                <a:lnTo>
                  <a:pt x="7112" y="11179"/>
                </a:lnTo>
                <a:lnTo>
                  <a:pt x="7307" y="11326"/>
                </a:lnTo>
                <a:lnTo>
                  <a:pt x="7453" y="11496"/>
                </a:lnTo>
                <a:lnTo>
                  <a:pt x="7550" y="11715"/>
                </a:lnTo>
                <a:lnTo>
                  <a:pt x="7623" y="11934"/>
                </a:lnTo>
                <a:lnTo>
                  <a:pt x="7648" y="12178"/>
                </a:lnTo>
                <a:lnTo>
                  <a:pt x="7648" y="12178"/>
                </a:lnTo>
                <a:lnTo>
                  <a:pt x="7648" y="12348"/>
                </a:lnTo>
                <a:lnTo>
                  <a:pt x="7623" y="12495"/>
                </a:lnTo>
                <a:lnTo>
                  <a:pt x="7575" y="12665"/>
                </a:lnTo>
                <a:lnTo>
                  <a:pt x="7502" y="12787"/>
                </a:lnTo>
                <a:lnTo>
                  <a:pt x="7404" y="12933"/>
                </a:lnTo>
                <a:lnTo>
                  <a:pt x="7307" y="13030"/>
                </a:lnTo>
                <a:lnTo>
                  <a:pt x="7185" y="13152"/>
                </a:lnTo>
                <a:lnTo>
                  <a:pt x="7063" y="13225"/>
                </a:lnTo>
                <a:lnTo>
                  <a:pt x="7063" y="13225"/>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75" name="Google Shape;275;p30"/>
          <p:cNvSpPr/>
          <p:nvPr/>
        </p:nvSpPr>
        <p:spPr>
          <a:xfrm>
            <a:off x="4834650" y="1304700"/>
            <a:ext cx="3150600" cy="3021900"/>
          </a:xfrm>
          <a:prstGeom prst="ellipse">
            <a:avLst/>
          </a:prstGeom>
          <a:solidFill>
            <a:srgbClr val="0944A1"/>
          </a:solidFill>
          <a:ln w="9525" cap="flat" cmpd="sng">
            <a:solidFill>
              <a:srgbClr val="0944A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900">
                <a:solidFill>
                  <a:schemeClr val="lt1"/>
                </a:solidFill>
              </a:rPr>
              <a:t>Intersection between Licensing &amp; Technology</a:t>
            </a:r>
            <a:endParaRPr sz="2900">
              <a:solidFill>
                <a:schemeClr val="lt1"/>
              </a:solidFill>
            </a:endParaRPr>
          </a:p>
        </p:txBody>
      </p:sp>
      <p:sp>
        <p:nvSpPr>
          <p:cNvPr id="276" name="Google Shape;276;p30"/>
          <p:cNvSpPr/>
          <p:nvPr/>
        </p:nvSpPr>
        <p:spPr>
          <a:xfrm>
            <a:off x="1502025" y="1304700"/>
            <a:ext cx="3107700" cy="30219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900">
                <a:solidFill>
                  <a:schemeClr val="lt1"/>
                </a:solidFill>
              </a:rPr>
              <a:t>Acquisitions Models</a:t>
            </a:r>
            <a:endParaRPr sz="2900">
              <a:solidFill>
                <a:schemeClr val="lt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31"/>
          <p:cNvSpPr txBox="1">
            <a:spLocks noGrp="1"/>
          </p:cNvSpPr>
          <p:nvPr>
            <p:ph type="ctrTitle"/>
          </p:nvPr>
        </p:nvSpPr>
        <p:spPr>
          <a:xfrm>
            <a:off x="1546025" y="1754800"/>
            <a:ext cx="73737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6000">
                <a:solidFill>
                  <a:schemeClr val="accent4"/>
                </a:solidFill>
              </a:rPr>
              <a:t>4.</a:t>
            </a:r>
            <a:endParaRPr sz="6000">
              <a:solidFill>
                <a:schemeClr val="accent4"/>
              </a:solidFill>
            </a:endParaRPr>
          </a:p>
          <a:p>
            <a:pPr marL="0" lvl="0" indent="0" algn="l" rtl="0">
              <a:spcBef>
                <a:spcPts val="0"/>
              </a:spcBef>
              <a:spcAft>
                <a:spcPts val="0"/>
              </a:spcAft>
              <a:buNone/>
            </a:pPr>
            <a:r>
              <a:rPr lang="en"/>
              <a:t>How can you get involved?</a:t>
            </a:r>
            <a:endParaRPr/>
          </a:p>
        </p:txBody>
      </p:sp>
      <p:sp>
        <p:nvSpPr>
          <p:cNvPr id="282" name="Google Shape;282;p31"/>
          <p:cNvSpPr txBox="1">
            <a:spLocks noGrp="1"/>
          </p:cNvSpPr>
          <p:nvPr>
            <p:ph type="sldNum" idx="4294967295"/>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4"/>
          <p:cNvSpPr txBox="1">
            <a:spLocks noGrp="1"/>
          </p:cNvSpPr>
          <p:nvPr>
            <p:ph type="title"/>
          </p:nvPr>
        </p:nvSpPr>
        <p:spPr>
          <a:xfrm>
            <a:off x="786150" y="308120"/>
            <a:ext cx="7571700" cy="70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Project Team</a:t>
            </a:r>
            <a:endParaRPr/>
          </a:p>
        </p:txBody>
      </p:sp>
      <p:sp>
        <p:nvSpPr>
          <p:cNvPr id="84" name="Google Shape;84;p14"/>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a:p>
        </p:txBody>
      </p:sp>
      <p:pic>
        <p:nvPicPr>
          <p:cNvPr id="85" name="Google Shape;85;p14"/>
          <p:cNvPicPr preferRelativeResize="0"/>
          <p:nvPr/>
        </p:nvPicPr>
        <p:blipFill rotWithShape="1">
          <a:blip r:embed="rId3">
            <a:alphaModFix/>
          </a:blip>
          <a:srcRect t="14279" b="14286"/>
          <a:stretch/>
        </p:blipFill>
        <p:spPr>
          <a:xfrm>
            <a:off x="855300" y="1455175"/>
            <a:ext cx="1489200" cy="1489200"/>
          </a:xfrm>
          <a:prstGeom prst="ellipse">
            <a:avLst/>
          </a:prstGeom>
          <a:noFill/>
          <a:ln>
            <a:noFill/>
          </a:ln>
        </p:spPr>
      </p:pic>
      <p:sp>
        <p:nvSpPr>
          <p:cNvPr id="86" name="Google Shape;86;p14"/>
          <p:cNvSpPr txBox="1"/>
          <p:nvPr/>
        </p:nvSpPr>
        <p:spPr>
          <a:xfrm>
            <a:off x="860325" y="3074200"/>
            <a:ext cx="1489200" cy="14892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b="1">
                <a:solidFill>
                  <a:schemeClr val="dk1"/>
                </a:solidFill>
                <a:latin typeface="Source Sans Pro"/>
                <a:ea typeface="Source Sans Pro"/>
                <a:cs typeface="Source Sans Pro"/>
                <a:sym typeface="Source Sans Pro"/>
              </a:rPr>
              <a:t>Katharine Macy</a:t>
            </a:r>
            <a:br>
              <a:rPr lang="en" sz="1600">
                <a:latin typeface="Source Sans Pro"/>
                <a:ea typeface="Source Sans Pro"/>
                <a:cs typeface="Source Sans Pro"/>
                <a:sym typeface="Source Sans Pro"/>
              </a:rPr>
            </a:br>
            <a:r>
              <a:rPr lang="en" sz="1000">
                <a:solidFill>
                  <a:schemeClr val="dk2"/>
                </a:solidFill>
                <a:latin typeface="Source Sans Pro"/>
                <a:ea typeface="Source Sans Pro"/>
                <a:cs typeface="Source Sans Pro"/>
                <a:sym typeface="Source Sans Pro"/>
              </a:rPr>
              <a:t>Project Director, Librarian</a:t>
            </a:r>
            <a:endParaRPr sz="1000">
              <a:solidFill>
                <a:schemeClr val="dk2"/>
              </a:solidFill>
              <a:latin typeface="Source Sans Pro"/>
              <a:ea typeface="Source Sans Pro"/>
              <a:cs typeface="Source Sans Pro"/>
              <a:sym typeface="Source Sans Pro"/>
            </a:endParaRPr>
          </a:p>
          <a:p>
            <a:pPr marL="0" lvl="0" indent="0" algn="ctr" rtl="0">
              <a:spcBef>
                <a:spcPts val="400"/>
              </a:spcBef>
              <a:spcAft>
                <a:spcPts val="0"/>
              </a:spcAft>
              <a:buNone/>
            </a:pPr>
            <a:r>
              <a:rPr lang="en" sz="1100">
                <a:solidFill>
                  <a:schemeClr val="dk2"/>
                </a:solidFill>
                <a:latin typeface="Source Sans Pro"/>
                <a:ea typeface="Source Sans Pro"/>
                <a:cs typeface="Source Sans Pro"/>
                <a:sym typeface="Source Sans Pro"/>
              </a:rPr>
              <a:t>IUPUI University Library</a:t>
            </a:r>
            <a:endParaRPr sz="1100">
              <a:solidFill>
                <a:schemeClr val="dk2"/>
              </a:solidFill>
              <a:latin typeface="Source Sans Pro"/>
              <a:ea typeface="Source Sans Pro"/>
              <a:cs typeface="Source Sans Pro"/>
              <a:sym typeface="Source Sans Pro"/>
            </a:endParaRPr>
          </a:p>
          <a:p>
            <a:pPr marL="0" lvl="0" indent="0" algn="ctr" rtl="0">
              <a:spcBef>
                <a:spcPts val="400"/>
              </a:spcBef>
              <a:spcAft>
                <a:spcPts val="0"/>
              </a:spcAft>
              <a:buNone/>
            </a:pPr>
            <a:r>
              <a:rPr lang="en" sz="1100" u="sng">
                <a:solidFill>
                  <a:schemeClr val="hlink"/>
                </a:solidFill>
                <a:latin typeface="Source Sans Pro"/>
                <a:ea typeface="Source Sans Pro"/>
                <a:cs typeface="Source Sans Pro"/>
                <a:sym typeface="Source Sans Pro"/>
                <a:hlinkClick r:id="rId4"/>
              </a:rPr>
              <a:t>macyk@iu.edu</a:t>
            </a:r>
            <a:r>
              <a:rPr lang="en" sz="1100">
                <a:solidFill>
                  <a:schemeClr val="dk2"/>
                </a:solidFill>
                <a:latin typeface="Source Sans Pro"/>
                <a:ea typeface="Source Sans Pro"/>
                <a:cs typeface="Source Sans Pro"/>
                <a:sym typeface="Source Sans Pro"/>
              </a:rPr>
              <a:t> </a:t>
            </a:r>
            <a:br>
              <a:rPr lang="en" sz="1100">
                <a:solidFill>
                  <a:schemeClr val="dk2"/>
                </a:solidFill>
                <a:latin typeface="Source Sans Pro"/>
                <a:ea typeface="Source Sans Pro"/>
                <a:cs typeface="Source Sans Pro"/>
                <a:sym typeface="Source Sans Pro"/>
              </a:rPr>
            </a:br>
            <a:r>
              <a:rPr lang="en" sz="1100">
                <a:solidFill>
                  <a:schemeClr val="dk2"/>
                </a:solidFill>
                <a:latin typeface="Source Sans Pro"/>
                <a:ea typeface="Source Sans Pro"/>
                <a:cs typeface="Source Sans Pro"/>
                <a:sym typeface="Source Sans Pro"/>
              </a:rPr>
              <a:t>Twitter: @kvmacy</a:t>
            </a:r>
            <a:br>
              <a:rPr lang="en" sz="1100">
                <a:solidFill>
                  <a:schemeClr val="dk2"/>
                </a:solidFill>
                <a:latin typeface="Source Sans Pro"/>
                <a:ea typeface="Source Sans Pro"/>
                <a:cs typeface="Source Sans Pro"/>
                <a:sym typeface="Source Sans Pro"/>
              </a:rPr>
            </a:br>
            <a:r>
              <a:rPr lang="en" sz="1100">
                <a:solidFill>
                  <a:schemeClr val="dk2"/>
                </a:solidFill>
                <a:latin typeface="Source Sans Pro"/>
                <a:ea typeface="Source Sans Pro"/>
                <a:cs typeface="Source Sans Pro"/>
                <a:sym typeface="Source Sans Pro"/>
              </a:rPr>
              <a:t>ORCID: </a:t>
            </a:r>
            <a:r>
              <a:rPr lang="en" sz="1100">
                <a:solidFill>
                  <a:srgbClr val="2E7F9F"/>
                </a:solidFill>
                <a:uFill>
                  <a:noFill/>
                </a:uFill>
                <a:hlinkClick r:id="rId5">
                  <a:extLst>
                    <a:ext uri="{A12FA001-AC4F-418D-AE19-62706E023703}">
                      <ahyp:hlinkClr xmlns:ahyp="http://schemas.microsoft.com/office/drawing/2018/hyperlinkcolor" val="tx"/>
                    </a:ext>
                  </a:extLst>
                </a:hlinkClick>
              </a:rPr>
              <a:t>0000-0002-6283-7143</a:t>
            </a:r>
            <a:endParaRPr sz="1100">
              <a:solidFill>
                <a:schemeClr val="dk2"/>
              </a:solidFill>
              <a:latin typeface="Source Sans Pro"/>
              <a:ea typeface="Source Sans Pro"/>
              <a:cs typeface="Source Sans Pro"/>
              <a:sym typeface="Source Sans Pro"/>
            </a:endParaRPr>
          </a:p>
          <a:p>
            <a:pPr marL="0" lvl="0" indent="0" algn="ctr" rtl="0">
              <a:spcBef>
                <a:spcPts val="400"/>
              </a:spcBef>
              <a:spcAft>
                <a:spcPts val="400"/>
              </a:spcAft>
              <a:buNone/>
            </a:pPr>
            <a:endParaRPr>
              <a:latin typeface="Source Sans Pro"/>
              <a:ea typeface="Source Sans Pro"/>
              <a:cs typeface="Source Sans Pro"/>
              <a:sym typeface="Source Sans Pro"/>
            </a:endParaRPr>
          </a:p>
        </p:txBody>
      </p:sp>
      <p:pic>
        <p:nvPicPr>
          <p:cNvPr id="87" name="Google Shape;87;p14"/>
          <p:cNvPicPr preferRelativeResize="0"/>
          <p:nvPr/>
        </p:nvPicPr>
        <p:blipFill rotWithShape="1">
          <a:blip r:embed="rId6">
            <a:alphaModFix/>
          </a:blip>
          <a:srcRect t="9829" b="23481"/>
          <a:stretch/>
        </p:blipFill>
        <p:spPr>
          <a:xfrm>
            <a:off x="2835025" y="1455175"/>
            <a:ext cx="1489200" cy="1489200"/>
          </a:xfrm>
          <a:prstGeom prst="ellipse">
            <a:avLst/>
          </a:prstGeom>
          <a:noFill/>
          <a:ln>
            <a:noFill/>
          </a:ln>
        </p:spPr>
      </p:pic>
      <p:sp>
        <p:nvSpPr>
          <p:cNvPr id="88" name="Google Shape;88;p14"/>
          <p:cNvSpPr txBox="1"/>
          <p:nvPr/>
        </p:nvSpPr>
        <p:spPr>
          <a:xfrm>
            <a:off x="2681350" y="3074200"/>
            <a:ext cx="1827600" cy="7341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b="1">
                <a:solidFill>
                  <a:schemeClr val="dk1"/>
                </a:solidFill>
                <a:latin typeface="Source Sans Pro"/>
                <a:ea typeface="Source Sans Pro"/>
                <a:cs typeface="Source Sans Pro"/>
                <a:sym typeface="Source Sans Pro"/>
              </a:rPr>
              <a:t>Scarlet Galvan</a:t>
            </a:r>
            <a:br>
              <a:rPr lang="en" sz="1600">
                <a:latin typeface="Source Sans Pro"/>
                <a:ea typeface="Source Sans Pro"/>
                <a:cs typeface="Source Sans Pro"/>
                <a:sym typeface="Source Sans Pro"/>
              </a:rPr>
            </a:br>
            <a:r>
              <a:rPr lang="en" sz="1000">
                <a:solidFill>
                  <a:schemeClr val="dk2"/>
                </a:solidFill>
                <a:latin typeface="Source Sans Pro"/>
                <a:ea typeface="Source Sans Pro"/>
                <a:cs typeface="Source Sans Pro"/>
                <a:sym typeface="Source Sans Pro"/>
              </a:rPr>
              <a:t>Collection Strategist</a:t>
            </a:r>
            <a:endParaRPr sz="1000">
              <a:solidFill>
                <a:schemeClr val="dk2"/>
              </a:solidFill>
              <a:latin typeface="Source Sans Pro"/>
              <a:ea typeface="Source Sans Pro"/>
              <a:cs typeface="Source Sans Pro"/>
              <a:sym typeface="Source Sans Pro"/>
            </a:endParaRPr>
          </a:p>
          <a:p>
            <a:pPr marL="0" lvl="0" indent="0" algn="ctr" rtl="0">
              <a:spcBef>
                <a:spcPts val="400"/>
              </a:spcBef>
              <a:spcAft>
                <a:spcPts val="0"/>
              </a:spcAft>
              <a:buNone/>
            </a:pPr>
            <a:r>
              <a:rPr lang="en" sz="1100">
                <a:solidFill>
                  <a:schemeClr val="dk2"/>
                </a:solidFill>
                <a:latin typeface="Source Sans Pro"/>
                <a:ea typeface="Source Sans Pro"/>
                <a:cs typeface="Source Sans Pro"/>
                <a:sym typeface="Source Sans Pro"/>
              </a:rPr>
              <a:t>Grand Valley State University</a:t>
            </a:r>
            <a:endParaRPr sz="1100">
              <a:solidFill>
                <a:schemeClr val="dk2"/>
              </a:solidFill>
              <a:latin typeface="Source Sans Pro"/>
              <a:ea typeface="Source Sans Pro"/>
              <a:cs typeface="Source Sans Pro"/>
              <a:sym typeface="Source Sans Pro"/>
            </a:endParaRPr>
          </a:p>
          <a:p>
            <a:pPr marL="0" lvl="0" indent="0" algn="ctr" rtl="0">
              <a:spcBef>
                <a:spcPts val="400"/>
              </a:spcBef>
              <a:spcAft>
                <a:spcPts val="0"/>
              </a:spcAft>
              <a:buNone/>
            </a:pPr>
            <a:r>
              <a:rPr lang="en" sz="1100" u="sng">
                <a:solidFill>
                  <a:schemeClr val="hlink"/>
                </a:solidFill>
                <a:latin typeface="Source Sans Pro"/>
                <a:ea typeface="Source Sans Pro"/>
                <a:cs typeface="Source Sans Pro"/>
                <a:sym typeface="Source Sans Pro"/>
                <a:hlinkClick r:id="rId7"/>
              </a:rPr>
              <a:t>galvansc@gvsu.edu</a:t>
            </a:r>
            <a:r>
              <a:rPr lang="en" sz="1100">
                <a:solidFill>
                  <a:schemeClr val="dk2"/>
                </a:solidFill>
                <a:latin typeface="Source Sans Pro"/>
                <a:ea typeface="Source Sans Pro"/>
                <a:cs typeface="Source Sans Pro"/>
                <a:sym typeface="Source Sans Pro"/>
              </a:rPr>
              <a:t> </a:t>
            </a:r>
            <a:br>
              <a:rPr lang="en" sz="1100">
                <a:solidFill>
                  <a:schemeClr val="dk2"/>
                </a:solidFill>
                <a:latin typeface="Source Sans Pro"/>
                <a:ea typeface="Source Sans Pro"/>
                <a:cs typeface="Source Sans Pro"/>
                <a:sym typeface="Source Sans Pro"/>
              </a:rPr>
            </a:br>
            <a:r>
              <a:rPr lang="en" sz="1100">
                <a:solidFill>
                  <a:schemeClr val="dk2"/>
                </a:solidFill>
                <a:latin typeface="Source Sans Pro"/>
                <a:ea typeface="Source Sans Pro"/>
                <a:cs typeface="Source Sans Pro"/>
                <a:sym typeface="Source Sans Pro"/>
              </a:rPr>
              <a:t>Twitter: @panoptigoth</a:t>
            </a:r>
            <a:br>
              <a:rPr lang="en" sz="1100">
                <a:solidFill>
                  <a:schemeClr val="dk2"/>
                </a:solidFill>
                <a:latin typeface="Source Sans Pro"/>
                <a:ea typeface="Source Sans Pro"/>
                <a:cs typeface="Source Sans Pro"/>
                <a:sym typeface="Source Sans Pro"/>
              </a:rPr>
            </a:br>
            <a:r>
              <a:rPr lang="en" sz="1100">
                <a:solidFill>
                  <a:schemeClr val="dk2"/>
                </a:solidFill>
                <a:latin typeface="Source Sans Pro"/>
                <a:ea typeface="Source Sans Pro"/>
                <a:cs typeface="Source Sans Pro"/>
                <a:sym typeface="Source Sans Pro"/>
              </a:rPr>
              <a:t>ORCID:  </a:t>
            </a:r>
            <a:r>
              <a:rPr lang="en" sz="1100">
                <a:solidFill>
                  <a:srgbClr val="2E7F9F"/>
                </a:solidFill>
                <a:uFill>
                  <a:noFill/>
                </a:uFill>
                <a:hlinkClick r:id="rId8">
                  <a:extLst>
                    <a:ext uri="{A12FA001-AC4F-418D-AE19-62706E023703}">
                      <ahyp:hlinkClr xmlns:ahyp="http://schemas.microsoft.com/office/drawing/2018/hyperlinkcolor" val="tx"/>
                    </a:ext>
                  </a:extLst>
                </a:hlinkClick>
              </a:rPr>
              <a:t>0000-0002-9057-2680</a:t>
            </a:r>
            <a:endParaRPr sz="1100">
              <a:solidFill>
                <a:schemeClr val="dk2"/>
              </a:solidFill>
              <a:latin typeface="Source Sans Pro"/>
              <a:ea typeface="Source Sans Pro"/>
              <a:cs typeface="Source Sans Pro"/>
              <a:sym typeface="Source Sans Pro"/>
            </a:endParaRPr>
          </a:p>
          <a:p>
            <a:pPr marL="0" lvl="0" indent="0" algn="ctr" rtl="0">
              <a:spcBef>
                <a:spcPts val="400"/>
              </a:spcBef>
              <a:spcAft>
                <a:spcPts val="400"/>
              </a:spcAft>
              <a:buNone/>
            </a:pPr>
            <a:endParaRPr sz="1600">
              <a:latin typeface="Source Sans Pro"/>
              <a:ea typeface="Source Sans Pro"/>
              <a:cs typeface="Source Sans Pro"/>
              <a:sym typeface="Source Sans Pro"/>
            </a:endParaRPr>
          </a:p>
        </p:txBody>
      </p:sp>
      <p:pic>
        <p:nvPicPr>
          <p:cNvPr id="89" name="Google Shape;89;p14"/>
          <p:cNvPicPr preferRelativeResize="0"/>
          <p:nvPr/>
        </p:nvPicPr>
        <p:blipFill rotWithShape="1">
          <a:blip r:embed="rId9">
            <a:alphaModFix/>
          </a:blip>
          <a:srcRect t="558" b="17367"/>
          <a:stretch/>
        </p:blipFill>
        <p:spPr>
          <a:xfrm>
            <a:off x="4814750" y="1455175"/>
            <a:ext cx="1489200" cy="1489200"/>
          </a:xfrm>
          <a:prstGeom prst="ellipse">
            <a:avLst/>
          </a:prstGeom>
          <a:noFill/>
          <a:ln>
            <a:noFill/>
          </a:ln>
        </p:spPr>
      </p:pic>
      <p:sp>
        <p:nvSpPr>
          <p:cNvPr id="90" name="Google Shape;90;p14"/>
          <p:cNvSpPr txBox="1"/>
          <p:nvPr/>
        </p:nvSpPr>
        <p:spPr>
          <a:xfrm>
            <a:off x="4758988" y="3074200"/>
            <a:ext cx="1754400" cy="7341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b="1">
                <a:solidFill>
                  <a:schemeClr val="dk1"/>
                </a:solidFill>
                <a:latin typeface="Source Sans Pro"/>
                <a:ea typeface="Source Sans Pro"/>
                <a:cs typeface="Source Sans Pro"/>
                <a:sym typeface="Source Sans Pro"/>
              </a:rPr>
              <a:t>Courtney Fuson</a:t>
            </a:r>
            <a:br>
              <a:rPr lang="en" sz="1600">
                <a:latin typeface="Source Sans Pro"/>
                <a:ea typeface="Source Sans Pro"/>
                <a:cs typeface="Source Sans Pro"/>
                <a:sym typeface="Source Sans Pro"/>
              </a:rPr>
            </a:br>
            <a:r>
              <a:rPr lang="en" sz="1000">
                <a:solidFill>
                  <a:schemeClr val="dk2"/>
                </a:solidFill>
                <a:latin typeface="Source Sans Pro"/>
                <a:ea typeface="Source Sans Pro"/>
                <a:cs typeface="Source Sans Pro"/>
                <a:sym typeface="Source Sans Pro"/>
              </a:rPr>
              <a:t>Asset Management Librarian</a:t>
            </a:r>
            <a:endParaRPr sz="1000">
              <a:solidFill>
                <a:schemeClr val="dk2"/>
              </a:solidFill>
              <a:latin typeface="Source Sans Pro"/>
              <a:ea typeface="Source Sans Pro"/>
              <a:cs typeface="Source Sans Pro"/>
              <a:sym typeface="Source Sans Pro"/>
            </a:endParaRPr>
          </a:p>
          <a:p>
            <a:pPr marL="0" lvl="0" indent="0" algn="ctr" rtl="0">
              <a:spcBef>
                <a:spcPts val="400"/>
              </a:spcBef>
              <a:spcAft>
                <a:spcPts val="0"/>
              </a:spcAft>
              <a:buNone/>
            </a:pPr>
            <a:r>
              <a:rPr lang="en" sz="1100">
                <a:solidFill>
                  <a:schemeClr val="dk2"/>
                </a:solidFill>
                <a:latin typeface="Source Sans Pro"/>
                <a:ea typeface="Source Sans Pro"/>
                <a:cs typeface="Source Sans Pro"/>
                <a:sym typeface="Source Sans Pro"/>
              </a:rPr>
              <a:t>Belmont University</a:t>
            </a:r>
            <a:endParaRPr sz="1100">
              <a:solidFill>
                <a:schemeClr val="dk2"/>
              </a:solidFill>
              <a:latin typeface="Source Sans Pro"/>
              <a:ea typeface="Source Sans Pro"/>
              <a:cs typeface="Source Sans Pro"/>
              <a:sym typeface="Source Sans Pro"/>
            </a:endParaRPr>
          </a:p>
          <a:p>
            <a:pPr marL="0" lvl="0" indent="0" algn="ctr" rtl="0">
              <a:spcBef>
                <a:spcPts val="400"/>
              </a:spcBef>
              <a:spcAft>
                <a:spcPts val="0"/>
              </a:spcAft>
              <a:buNone/>
            </a:pPr>
            <a:r>
              <a:rPr lang="en" sz="1100" u="sng">
                <a:solidFill>
                  <a:schemeClr val="hlink"/>
                </a:solidFill>
                <a:latin typeface="Source Sans Pro"/>
                <a:ea typeface="Source Sans Pro"/>
                <a:cs typeface="Source Sans Pro"/>
                <a:sym typeface="Source Sans Pro"/>
                <a:hlinkClick r:id="rId10"/>
              </a:rPr>
              <a:t>courtney.fuson@belmont.edu</a:t>
            </a:r>
            <a:r>
              <a:rPr lang="en" sz="1100">
                <a:solidFill>
                  <a:schemeClr val="dk2"/>
                </a:solidFill>
                <a:latin typeface="Source Sans Pro"/>
                <a:ea typeface="Source Sans Pro"/>
                <a:cs typeface="Source Sans Pro"/>
                <a:sym typeface="Source Sans Pro"/>
              </a:rPr>
              <a:t> </a:t>
            </a:r>
            <a:br>
              <a:rPr lang="en" sz="1100">
                <a:solidFill>
                  <a:schemeClr val="dk2"/>
                </a:solidFill>
                <a:latin typeface="Source Sans Pro"/>
                <a:ea typeface="Source Sans Pro"/>
                <a:cs typeface="Source Sans Pro"/>
                <a:sym typeface="Source Sans Pro"/>
              </a:rPr>
            </a:br>
            <a:r>
              <a:rPr lang="en" sz="1100">
                <a:solidFill>
                  <a:schemeClr val="dk2"/>
                </a:solidFill>
                <a:latin typeface="Source Sans Pro"/>
                <a:ea typeface="Source Sans Pro"/>
                <a:cs typeface="Source Sans Pro"/>
                <a:sym typeface="Source Sans Pro"/>
              </a:rPr>
              <a:t>Twitter: @library_chic</a:t>
            </a:r>
            <a:br>
              <a:rPr lang="en" sz="1100">
                <a:solidFill>
                  <a:schemeClr val="dk2"/>
                </a:solidFill>
                <a:latin typeface="Source Sans Pro"/>
                <a:ea typeface="Source Sans Pro"/>
                <a:cs typeface="Source Sans Pro"/>
                <a:sym typeface="Source Sans Pro"/>
              </a:rPr>
            </a:br>
            <a:r>
              <a:rPr lang="en" sz="1100">
                <a:solidFill>
                  <a:schemeClr val="dk2"/>
                </a:solidFill>
                <a:latin typeface="Source Sans Pro"/>
                <a:ea typeface="Source Sans Pro"/>
                <a:cs typeface="Source Sans Pro"/>
                <a:sym typeface="Source Sans Pro"/>
              </a:rPr>
              <a:t>ORCID: </a:t>
            </a:r>
            <a:r>
              <a:rPr lang="en" sz="1100">
                <a:solidFill>
                  <a:srgbClr val="2E7F9F"/>
                </a:solidFill>
                <a:uFill>
                  <a:noFill/>
                </a:uFill>
                <a:hlinkClick r:id="rId11">
                  <a:extLst>
                    <a:ext uri="{A12FA001-AC4F-418D-AE19-62706E023703}">
                      <ahyp:hlinkClr xmlns:ahyp="http://schemas.microsoft.com/office/drawing/2018/hyperlinkcolor" val="tx"/>
                    </a:ext>
                  </a:extLst>
                </a:hlinkClick>
              </a:rPr>
              <a:t>0000-0002-1879-5302</a:t>
            </a:r>
            <a:endParaRPr sz="1100">
              <a:solidFill>
                <a:schemeClr val="dk2"/>
              </a:solidFill>
              <a:latin typeface="Source Sans Pro"/>
              <a:ea typeface="Source Sans Pro"/>
              <a:cs typeface="Source Sans Pro"/>
              <a:sym typeface="Source Sans Pro"/>
            </a:endParaRPr>
          </a:p>
          <a:p>
            <a:pPr marL="0" lvl="0" indent="0" algn="ctr" rtl="0">
              <a:spcBef>
                <a:spcPts val="400"/>
              </a:spcBef>
              <a:spcAft>
                <a:spcPts val="400"/>
              </a:spcAft>
              <a:buNone/>
            </a:pPr>
            <a:endParaRPr>
              <a:latin typeface="Source Sans Pro"/>
              <a:ea typeface="Source Sans Pro"/>
              <a:cs typeface="Source Sans Pro"/>
              <a:sym typeface="Source Sans Pro"/>
            </a:endParaRPr>
          </a:p>
        </p:txBody>
      </p:sp>
      <p:pic>
        <p:nvPicPr>
          <p:cNvPr id="91" name="Google Shape;91;p14"/>
          <p:cNvPicPr preferRelativeResize="0"/>
          <p:nvPr/>
        </p:nvPicPr>
        <p:blipFill rotWithShape="1">
          <a:blip r:embed="rId12">
            <a:alphaModFix/>
          </a:blip>
          <a:srcRect t="14453" b="14453"/>
          <a:stretch/>
        </p:blipFill>
        <p:spPr>
          <a:xfrm>
            <a:off x="6794475" y="1455175"/>
            <a:ext cx="1489200" cy="1489200"/>
          </a:xfrm>
          <a:prstGeom prst="ellipse">
            <a:avLst/>
          </a:prstGeom>
          <a:noFill/>
          <a:ln>
            <a:noFill/>
          </a:ln>
        </p:spPr>
      </p:pic>
      <p:sp>
        <p:nvSpPr>
          <p:cNvPr id="92" name="Google Shape;92;p14"/>
          <p:cNvSpPr txBox="1"/>
          <p:nvPr/>
        </p:nvSpPr>
        <p:spPr>
          <a:xfrm>
            <a:off x="6756725" y="3074200"/>
            <a:ext cx="1647900" cy="7341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b="1">
                <a:solidFill>
                  <a:schemeClr val="dk1"/>
                </a:solidFill>
                <a:latin typeface="Source Sans Pro"/>
                <a:ea typeface="Source Sans Pro"/>
                <a:cs typeface="Source Sans Pro"/>
                <a:sym typeface="Source Sans Pro"/>
              </a:rPr>
              <a:t>Brandy Roldan</a:t>
            </a:r>
            <a:br>
              <a:rPr lang="en" sz="1600">
                <a:latin typeface="Source Sans Pro"/>
                <a:ea typeface="Source Sans Pro"/>
                <a:cs typeface="Source Sans Pro"/>
                <a:sym typeface="Source Sans Pro"/>
              </a:rPr>
            </a:br>
            <a:r>
              <a:rPr lang="en" sz="1000">
                <a:solidFill>
                  <a:schemeClr val="dk2"/>
                </a:solidFill>
                <a:latin typeface="Source Sans Pro"/>
                <a:ea typeface="Source Sans Pro"/>
                <a:cs typeface="Source Sans Pro"/>
                <a:sym typeface="Source Sans Pro"/>
              </a:rPr>
              <a:t>Project Assistant</a:t>
            </a:r>
            <a:endParaRPr sz="1000">
              <a:solidFill>
                <a:schemeClr val="dk2"/>
              </a:solidFill>
              <a:latin typeface="Source Sans Pro"/>
              <a:ea typeface="Source Sans Pro"/>
              <a:cs typeface="Source Sans Pro"/>
              <a:sym typeface="Source Sans Pro"/>
            </a:endParaRPr>
          </a:p>
          <a:p>
            <a:pPr marL="0" lvl="0" indent="0" algn="ctr" rtl="0">
              <a:spcBef>
                <a:spcPts val="400"/>
              </a:spcBef>
              <a:spcAft>
                <a:spcPts val="0"/>
              </a:spcAft>
              <a:buNone/>
            </a:pPr>
            <a:r>
              <a:rPr lang="en" sz="1100">
                <a:solidFill>
                  <a:schemeClr val="dk2"/>
                </a:solidFill>
                <a:latin typeface="Source Sans Pro"/>
                <a:ea typeface="Source Sans Pro"/>
                <a:cs typeface="Source Sans Pro"/>
                <a:sym typeface="Source Sans Pro"/>
              </a:rPr>
              <a:t>MLIS Graduate Student at IUPUI</a:t>
            </a:r>
            <a:endParaRPr sz="1100">
              <a:solidFill>
                <a:schemeClr val="dk2"/>
              </a:solidFill>
              <a:latin typeface="Source Sans Pro"/>
              <a:ea typeface="Source Sans Pro"/>
              <a:cs typeface="Source Sans Pro"/>
              <a:sym typeface="Source Sans Pro"/>
            </a:endParaRPr>
          </a:p>
          <a:p>
            <a:pPr marL="0" lvl="0" indent="0" algn="ctr" rtl="0">
              <a:spcBef>
                <a:spcPts val="400"/>
              </a:spcBef>
              <a:spcAft>
                <a:spcPts val="0"/>
              </a:spcAft>
              <a:buNone/>
            </a:pPr>
            <a:r>
              <a:rPr lang="en" sz="1100" u="sng">
                <a:solidFill>
                  <a:schemeClr val="hlink"/>
                </a:solidFill>
                <a:latin typeface="Source Sans Pro"/>
                <a:ea typeface="Source Sans Pro"/>
                <a:cs typeface="Source Sans Pro"/>
                <a:sym typeface="Source Sans Pro"/>
                <a:hlinkClick r:id="rId13"/>
              </a:rPr>
              <a:t>broldan@iui.edu</a:t>
            </a:r>
            <a:r>
              <a:rPr lang="en" sz="1100">
                <a:solidFill>
                  <a:schemeClr val="dk2"/>
                </a:solidFill>
                <a:latin typeface="Source Sans Pro"/>
                <a:ea typeface="Source Sans Pro"/>
                <a:cs typeface="Source Sans Pro"/>
                <a:sym typeface="Source Sans Pro"/>
              </a:rPr>
              <a:t> </a:t>
            </a:r>
            <a:br>
              <a:rPr lang="en" sz="1100">
                <a:solidFill>
                  <a:schemeClr val="dk2"/>
                </a:solidFill>
                <a:latin typeface="Source Sans Pro"/>
                <a:ea typeface="Source Sans Pro"/>
                <a:cs typeface="Source Sans Pro"/>
                <a:sym typeface="Source Sans Pro"/>
              </a:rPr>
            </a:br>
            <a:r>
              <a:rPr lang="en" sz="1100">
                <a:solidFill>
                  <a:schemeClr val="dk2"/>
                </a:solidFill>
                <a:latin typeface="Source Sans Pro"/>
                <a:ea typeface="Source Sans Pro"/>
                <a:cs typeface="Source Sans Pro"/>
                <a:sym typeface="Source Sans Pro"/>
              </a:rPr>
              <a:t>Twitter:</a:t>
            </a:r>
            <a:br>
              <a:rPr lang="en" sz="1100">
                <a:solidFill>
                  <a:schemeClr val="dk2"/>
                </a:solidFill>
                <a:latin typeface="Source Sans Pro"/>
                <a:ea typeface="Source Sans Pro"/>
                <a:cs typeface="Source Sans Pro"/>
                <a:sym typeface="Source Sans Pro"/>
              </a:rPr>
            </a:br>
            <a:r>
              <a:rPr lang="en" sz="1100">
                <a:solidFill>
                  <a:schemeClr val="dk2"/>
                </a:solidFill>
                <a:latin typeface="Source Sans Pro"/>
                <a:ea typeface="Source Sans Pro"/>
                <a:cs typeface="Source Sans Pro"/>
                <a:sym typeface="Source Sans Pro"/>
              </a:rPr>
              <a:t>ORCID:</a:t>
            </a:r>
            <a:endParaRPr sz="1100">
              <a:solidFill>
                <a:schemeClr val="dk2"/>
              </a:solidFill>
              <a:latin typeface="Source Sans Pro"/>
              <a:ea typeface="Source Sans Pro"/>
              <a:cs typeface="Source Sans Pro"/>
              <a:sym typeface="Source Sans Pro"/>
            </a:endParaRPr>
          </a:p>
          <a:p>
            <a:pPr marL="0" lvl="0" indent="0" algn="ctr" rtl="0">
              <a:spcBef>
                <a:spcPts val="400"/>
              </a:spcBef>
              <a:spcAft>
                <a:spcPts val="0"/>
              </a:spcAft>
              <a:buNone/>
            </a:pPr>
            <a:endParaRPr sz="1100">
              <a:solidFill>
                <a:schemeClr val="dk2"/>
              </a:solidFill>
              <a:latin typeface="Source Sans Pro"/>
              <a:ea typeface="Source Sans Pro"/>
              <a:cs typeface="Source Sans Pro"/>
              <a:sym typeface="Source Sans Pro"/>
            </a:endParaRPr>
          </a:p>
          <a:p>
            <a:pPr marL="0" lvl="0" indent="0" algn="ctr" rtl="0">
              <a:spcBef>
                <a:spcPts val="400"/>
              </a:spcBef>
              <a:spcAft>
                <a:spcPts val="400"/>
              </a:spcAft>
              <a:buNone/>
            </a:pPr>
            <a:endParaRPr>
              <a:latin typeface="Source Sans Pro"/>
              <a:ea typeface="Source Sans Pro"/>
              <a:cs typeface="Source Sans Pro"/>
              <a:sym typeface="Source Sans Pro"/>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32"/>
          <p:cNvSpPr/>
          <p:nvPr/>
        </p:nvSpPr>
        <p:spPr>
          <a:xfrm>
            <a:off x="5725650" y="909615"/>
            <a:ext cx="1875600" cy="1852800"/>
          </a:xfrm>
          <a:prstGeom prst="ellipse">
            <a:avLst/>
          </a:prstGeom>
          <a:noFill/>
          <a:ln w="9525" cap="flat" cmpd="sng">
            <a:solidFill>
              <a:srgbClr val="CFD8DC"/>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2"/>
          <p:cNvSpPr txBox="1">
            <a:spLocks noGrp="1"/>
          </p:cNvSpPr>
          <p:nvPr>
            <p:ph type="ctrTitle" idx="4294967295"/>
          </p:nvPr>
        </p:nvSpPr>
        <p:spPr>
          <a:xfrm>
            <a:off x="533400" y="1252131"/>
            <a:ext cx="4779600" cy="1159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sz="4400" b="1"/>
              <a:t>Help us elevate existing content!</a:t>
            </a:r>
            <a:endParaRPr sz="4400" b="1"/>
          </a:p>
        </p:txBody>
      </p:sp>
      <p:sp>
        <p:nvSpPr>
          <p:cNvPr id="289" name="Google Shape;289;p32"/>
          <p:cNvSpPr txBox="1">
            <a:spLocks noGrp="1"/>
          </p:cNvSpPr>
          <p:nvPr>
            <p:ph type="subTitle" idx="4294967295"/>
          </p:nvPr>
        </p:nvSpPr>
        <p:spPr>
          <a:xfrm>
            <a:off x="533400" y="2394538"/>
            <a:ext cx="4779600" cy="784800"/>
          </a:xfrm>
          <a:prstGeom prst="rect">
            <a:avLst/>
          </a:prstGeom>
        </p:spPr>
        <p:txBody>
          <a:bodyPr spcFirstLastPara="1" wrap="square" lIns="91425" tIns="91425" rIns="91425" bIns="91425" anchor="t" anchorCtr="0">
            <a:noAutofit/>
          </a:bodyPr>
          <a:lstStyle/>
          <a:p>
            <a:pPr marL="0" lvl="0" indent="0" algn="r" rtl="0">
              <a:spcBef>
                <a:spcPts val="600"/>
              </a:spcBef>
              <a:spcAft>
                <a:spcPts val="0"/>
              </a:spcAft>
              <a:buNone/>
            </a:pPr>
            <a:r>
              <a:rPr lang="en"/>
              <a:t>Do you have tools, articles, etc. that you have created?</a:t>
            </a:r>
            <a:endParaRPr/>
          </a:p>
        </p:txBody>
      </p:sp>
      <p:cxnSp>
        <p:nvCxnSpPr>
          <p:cNvPr id="290" name="Google Shape;290;p32"/>
          <p:cNvCxnSpPr/>
          <p:nvPr/>
        </p:nvCxnSpPr>
        <p:spPr>
          <a:xfrm rot="10800000" flipH="1">
            <a:off x="6805299" y="540952"/>
            <a:ext cx="143700" cy="377100"/>
          </a:xfrm>
          <a:prstGeom prst="straightConnector1">
            <a:avLst/>
          </a:prstGeom>
          <a:noFill/>
          <a:ln w="9525" cap="flat" cmpd="sng">
            <a:solidFill>
              <a:srgbClr val="CFD8DC"/>
            </a:solidFill>
            <a:prstDash val="solid"/>
            <a:round/>
            <a:headEnd type="none" w="med" len="med"/>
            <a:tailEnd type="none" w="med" len="med"/>
          </a:ln>
        </p:spPr>
      </p:cxnSp>
      <p:cxnSp>
        <p:nvCxnSpPr>
          <p:cNvPr id="291" name="Google Shape;291;p32"/>
          <p:cNvCxnSpPr/>
          <p:nvPr/>
        </p:nvCxnSpPr>
        <p:spPr>
          <a:xfrm flipH="1">
            <a:off x="7451750" y="1182125"/>
            <a:ext cx="337200" cy="131100"/>
          </a:xfrm>
          <a:prstGeom prst="straightConnector1">
            <a:avLst/>
          </a:prstGeom>
          <a:noFill/>
          <a:ln w="9525" cap="flat" cmpd="sng">
            <a:solidFill>
              <a:srgbClr val="CFD8DC"/>
            </a:solidFill>
            <a:prstDash val="solid"/>
            <a:round/>
            <a:headEnd type="none" w="med" len="med"/>
            <a:tailEnd type="none" w="med" len="med"/>
          </a:ln>
        </p:spPr>
      </p:cxnSp>
      <p:cxnSp>
        <p:nvCxnSpPr>
          <p:cNvPr id="292" name="Google Shape;292;p32"/>
          <p:cNvCxnSpPr>
            <a:endCxn id="287" idx="6"/>
          </p:cNvCxnSpPr>
          <p:nvPr/>
        </p:nvCxnSpPr>
        <p:spPr>
          <a:xfrm rot="10800000">
            <a:off x="7601250" y="1836015"/>
            <a:ext cx="998100" cy="98100"/>
          </a:xfrm>
          <a:prstGeom prst="straightConnector1">
            <a:avLst/>
          </a:prstGeom>
          <a:noFill/>
          <a:ln w="9525" cap="flat" cmpd="sng">
            <a:solidFill>
              <a:srgbClr val="CFD8DC"/>
            </a:solidFill>
            <a:prstDash val="solid"/>
            <a:round/>
            <a:headEnd type="none" w="med" len="med"/>
            <a:tailEnd type="none" w="med" len="med"/>
          </a:ln>
        </p:spPr>
      </p:cxnSp>
      <p:sp>
        <p:nvSpPr>
          <p:cNvPr id="293" name="Google Shape;293;p32"/>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20</a:t>
            </a:fld>
            <a:endParaRPr/>
          </a:p>
        </p:txBody>
      </p:sp>
      <p:grpSp>
        <p:nvGrpSpPr>
          <p:cNvPr id="294" name="Google Shape;294;p32"/>
          <p:cNvGrpSpPr/>
          <p:nvPr/>
        </p:nvGrpSpPr>
        <p:grpSpPr>
          <a:xfrm>
            <a:off x="6029724" y="1234814"/>
            <a:ext cx="1182993" cy="1159807"/>
            <a:chOff x="576250" y="4319400"/>
            <a:chExt cx="442075" cy="442050"/>
          </a:xfrm>
        </p:grpSpPr>
        <p:sp>
          <p:nvSpPr>
            <p:cNvPr id="295" name="Google Shape;295;p32"/>
            <p:cNvSpPr/>
            <p:nvPr/>
          </p:nvSpPr>
          <p:spPr>
            <a:xfrm>
              <a:off x="576250" y="4319400"/>
              <a:ext cx="442075" cy="442050"/>
            </a:xfrm>
            <a:custGeom>
              <a:avLst/>
              <a:gdLst/>
              <a:ahLst/>
              <a:cxnLst/>
              <a:rect l="l" t="t" r="r" b="b"/>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96" name="Google Shape;296;p32"/>
            <p:cNvSpPr/>
            <p:nvPr/>
          </p:nvSpPr>
          <p:spPr>
            <a:xfrm>
              <a:off x="595725" y="4668875"/>
              <a:ext cx="73100" cy="73100"/>
            </a:xfrm>
            <a:custGeom>
              <a:avLst/>
              <a:gdLst/>
              <a:ahLst/>
              <a:cxnLst/>
              <a:rect l="l" t="t" r="r" b="b"/>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97" name="Google Shape;297;p32"/>
            <p:cNvSpPr/>
            <p:nvPr/>
          </p:nvSpPr>
          <p:spPr>
            <a:xfrm>
              <a:off x="652350" y="4711500"/>
              <a:ext cx="46925" cy="46925"/>
            </a:xfrm>
            <a:custGeom>
              <a:avLst/>
              <a:gdLst/>
              <a:ahLst/>
              <a:cxnLst/>
              <a:rect l="l" t="t" r="r" b="b"/>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98" name="Google Shape;298;p32"/>
            <p:cNvSpPr/>
            <p:nvPr/>
          </p:nvSpPr>
          <p:spPr>
            <a:xfrm>
              <a:off x="579300" y="4638450"/>
              <a:ext cx="46900" cy="46900"/>
            </a:xfrm>
            <a:custGeom>
              <a:avLst/>
              <a:gdLst/>
              <a:ahLst/>
              <a:cxnLst/>
              <a:rect l="l" t="t" r="r" b="b"/>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33"/>
          <p:cNvSpPr/>
          <p:nvPr/>
        </p:nvSpPr>
        <p:spPr>
          <a:xfrm>
            <a:off x="5725650" y="909615"/>
            <a:ext cx="1875600" cy="1852800"/>
          </a:xfrm>
          <a:prstGeom prst="ellipse">
            <a:avLst/>
          </a:prstGeom>
          <a:noFill/>
          <a:ln w="9525" cap="flat" cmpd="sng">
            <a:solidFill>
              <a:srgbClr val="CFD8DC"/>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33"/>
          <p:cNvSpPr txBox="1">
            <a:spLocks noGrp="1"/>
          </p:cNvSpPr>
          <p:nvPr>
            <p:ph type="ctrTitle" idx="4294967295"/>
          </p:nvPr>
        </p:nvSpPr>
        <p:spPr>
          <a:xfrm>
            <a:off x="533400" y="1252131"/>
            <a:ext cx="4779600" cy="1159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sz="4400" b="1"/>
              <a:t>Help us create new content</a:t>
            </a:r>
            <a:endParaRPr sz="4400" b="1"/>
          </a:p>
        </p:txBody>
      </p:sp>
      <p:sp>
        <p:nvSpPr>
          <p:cNvPr id="305" name="Google Shape;305;p33"/>
          <p:cNvSpPr txBox="1">
            <a:spLocks noGrp="1"/>
          </p:cNvSpPr>
          <p:nvPr>
            <p:ph type="subTitle" idx="4294967295"/>
          </p:nvPr>
        </p:nvSpPr>
        <p:spPr>
          <a:xfrm>
            <a:off x="533400" y="2394538"/>
            <a:ext cx="4779600" cy="784800"/>
          </a:xfrm>
          <a:prstGeom prst="rect">
            <a:avLst/>
          </a:prstGeom>
        </p:spPr>
        <p:txBody>
          <a:bodyPr spcFirstLastPara="1" wrap="square" lIns="91425" tIns="91425" rIns="91425" bIns="91425" anchor="t" anchorCtr="0">
            <a:noAutofit/>
          </a:bodyPr>
          <a:lstStyle/>
          <a:p>
            <a:pPr marL="0" lvl="0" indent="0" algn="r" rtl="0">
              <a:spcBef>
                <a:spcPts val="600"/>
              </a:spcBef>
              <a:spcAft>
                <a:spcPts val="0"/>
              </a:spcAft>
              <a:buNone/>
            </a:pPr>
            <a:r>
              <a:rPr lang="en" sz="2300"/>
              <a:t>Grant has funding to pay for the creation of learning objects.</a:t>
            </a:r>
            <a:endParaRPr sz="2300"/>
          </a:p>
        </p:txBody>
      </p:sp>
      <p:cxnSp>
        <p:nvCxnSpPr>
          <p:cNvPr id="306" name="Google Shape;306;p33"/>
          <p:cNvCxnSpPr/>
          <p:nvPr/>
        </p:nvCxnSpPr>
        <p:spPr>
          <a:xfrm rot="10800000" flipH="1">
            <a:off x="6805299" y="540952"/>
            <a:ext cx="143700" cy="377100"/>
          </a:xfrm>
          <a:prstGeom prst="straightConnector1">
            <a:avLst/>
          </a:prstGeom>
          <a:noFill/>
          <a:ln w="9525" cap="flat" cmpd="sng">
            <a:solidFill>
              <a:srgbClr val="CFD8DC"/>
            </a:solidFill>
            <a:prstDash val="solid"/>
            <a:round/>
            <a:headEnd type="none" w="med" len="med"/>
            <a:tailEnd type="none" w="med" len="med"/>
          </a:ln>
        </p:spPr>
      </p:cxnSp>
      <p:cxnSp>
        <p:nvCxnSpPr>
          <p:cNvPr id="307" name="Google Shape;307;p33"/>
          <p:cNvCxnSpPr/>
          <p:nvPr/>
        </p:nvCxnSpPr>
        <p:spPr>
          <a:xfrm flipH="1">
            <a:off x="7451750" y="1182125"/>
            <a:ext cx="337200" cy="131100"/>
          </a:xfrm>
          <a:prstGeom prst="straightConnector1">
            <a:avLst/>
          </a:prstGeom>
          <a:noFill/>
          <a:ln w="9525" cap="flat" cmpd="sng">
            <a:solidFill>
              <a:srgbClr val="CFD8DC"/>
            </a:solidFill>
            <a:prstDash val="solid"/>
            <a:round/>
            <a:headEnd type="none" w="med" len="med"/>
            <a:tailEnd type="none" w="med" len="med"/>
          </a:ln>
        </p:spPr>
      </p:cxnSp>
      <p:cxnSp>
        <p:nvCxnSpPr>
          <p:cNvPr id="308" name="Google Shape;308;p33"/>
          <p:cNvCxnSpPr>
            <a:endCxn id="303" idx="6"/>
          </p:cNvCxnSpPr>
          <p:nvPr/>
        </p:nvCxnSpPr>
        <p:spPr>
          <a:xfrm rot="10800000">
            <a:off x="7601250" y="1836015"/>
            <a:ext cx="998100" cy="98100"/>
          </a:xfrm>
          <a:prstGeom prst="straightConnector1">
            <a:avLst/>
          </a:prstGeom>
          <a:noFill/>
          <a:ln w="9525" cap="flat" cmpd="sng">
            <a:solidFill>
              <a:srgbClr val="CFD8DC"/>
            </a:solidFill>
            <a:prstDash val="solid"/>
            <a:round/>
            <a:headEnd type="none" w="med" len="med"/>
            <a:tailEnd type="none" w="med" len="med"/>
          </a:ln>
        </p:spPr>
      </p:cxnSp>
      <p:sp>
        <p:nvSpPr>
          <p:cNvPr id="309" name="Google Shape;309;p33"/>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21</a:t>
            </a:fld>
            <a:endParaRPr/>
          </a:p>
        </p:txBody>
      </p:sp>
      <p:grpSp>
        <p:nvGrpSpPr>
          <p:cNvPr id="310" name="Google Shape;310;p33"/>
          <p:cNvGrpSpPr/>
          <p:nvPr/>
        </p:nvGrpSpPr>
        <p:grpSpPr>
          <a:xfrm>
            <a:off x="6029724" y="1234814"/>
            <a:ext cx="1182993" cy="1159807"/>
            <a:chOff x="576250" y="4319400"/>
            <a:chExt cx="442075" cy="442050"/>
          </a:xfrm>
        </p:grpSpPr>
        <p:sp>
          <p:nvSpPr>
            <p:cNvPr id="311" name="Google Shape;311;p33"/>
            <p:cNvSpPr/>
            <p:nvPr/>
          </p:nvSpPr>
          <p:spPr>
            <a:xfrm>
              <a:off x="576250" y="4319400"/>
              <a:ext cx="442075" cy="442050"/>
            </a:xfrm>
            <a:custGeom>
              <a:avLst/>
              <a:gdLst/>
              <a:ahLst/>
              <a:cxnLst/>
              <a:rect l="l" t="t" r="r" b="b"/>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312" name="Google Shape;312;p33"/>
            <p:cNvSpPr/>
            <p:nvPr/>
          </p:nvSpPr>
          <p:spPr>
            <a:xfrm>
              <a:off x="595725" y="4668875"/>
              <a:ext cx="73100" cy="73100"/>
            </a:xfrm>
            <a:custGeom>
              <a:avLst/>
              <a:gdLst/>
              <a:ahLst/>
              <a:cxnLst/>
              <a:rect l="l" t="t" r="r" b="b"/>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313" name="Google Shape;313;p33"/>
            <p:cNvSpPr/>
            <p:nvPr/>
          </p:nvSpPr>
          <p:spPr>
            <a:xfrm>
              <a:off x="652350" y="4711500"/>
              <a:ext cx="46925" cy="46925"/>
            </a:xfrm>
            <a:custGeom>
              <a:avLst/>
              <a:gdLst/>
              <a:ahLst/>
              <a:cxnLst/>
              <a:rect l="l" t="t" r="r" b="b"/>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314" name="Google Shape;314;p33"/>
            <p:cNvSpPr/>
            <p:nvPr/>
          </p:nvSpPr>
          <p:spPr>
            <a:xfrm>
              <a:off x="579300" y="4638450"/>
              <a:ext cx="46900" cy="46900"/>
            </a:xfrm>
            <a:custGeom>
              <a:avLst/>
              <a:gdLst/>
              <a:ahLst/>
              <a:cxnLst/>
              <a:rect l="l" t="t" r="r" b="b"/>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21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grpSp>
      <p:sp>
        <p:nvSpPr>
          <p:cNvPr id="315" name="Google Shape;315;p33"/>
          <p:cNvSpPr txBox="1"/>
          <p:nvPr/>
        </p:nvSpPr>
        <p:spPr>
          <a:xfrm>
            <a:off x="2736300" y="3593388"/>
            <a:ext cx="25767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latin typeface="Source Sans Pro"/>
              <a:ea typeface="Source Sans Pro"/>
              <a:cs typeface="Source Sans Pro"/>
              <a:sym typeface="Source Sans Pro"/>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34"/>
          <p:cNvSpPr/>
          <p:nvPr/>
        </p:nvSpPr>
        <p:spPr>
          <a:xfrm>
            <a:off x="4738600" y="1668322"/>
            <a:ext cx="2877300" cy="2856900"/>
          </a:xfrm>
          <a:prstGeom prst="ellipse">
            <a:avLst/>
          </a:prstGeom>
          <a:noFill/>
          <a:ln w="9525" cap="flat" cmpd="sng">
            <a:solidFill>
              <a:srgbClr val="CFD8DC"/>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4"/>
          <p:cNvSpPr txBox="1">
            <a:spLocks noGrp="1"/>
          </p:cNvSpPr>
          <p:nvPr>
            <p:ph type="title"/>
          </p:nvPr>
        </p:nvSpPr>
        <p:spPr>
          <a:xfrm>
            <a:off x="786150" y="308120"/>
            <a:ext cx="7571700" cy="70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b="1"/>
              <a:t>Look for call outs to be a pilot tester this summer!</a:t>
            </a:r>
            <a:endParaRPr b="1"/>
          </a:p>
        </p:txBody>
      </p:sp>
      <p:sp>
        <p:nvSpPr>
          <p:cNvPr id="322" name="Google Shape;322;p34"/>
          <p:cNvSpPr txBox="1">
            <a:spLocks noGrp="1"/>
          </p:cNvSpPr>
          <p:nvPr>
            <p:ph type="body" idx="1"/>
          </p:nvPr>
        </p:nvSpPr>
        <p:spPr>
          <a:xfrm>
            <a:off x="786150" y="1504950"/>
            <a:ext cx="3651000" cy="2206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a:t>The pilot test will run through the fall.</a:t>
            </a:r>
            <a:endParaRPr/>
          </a:p>
        </p:txBody>
      </p:sp>
      <p:pic>
        <p:nvPicPr>
          <p:cNvPr id="323" name="Google Shape;323;p34"/>
          <p:cNvPicPr preferRelativeResize="0"/>
          <p:nvPr/>
        </p:nvPicPr>
        <p:blipFill rotWithShape="1">
          <a:blip r:embed="rId3">
            <a:alphaModFix/>
          </a:blip>
          <a:srcRect/>
          <a:stretch/>
        </p:blipFill>
        <p:spPr>
          <a:xfrm>
            <a:off x="4948075" y="1868325"/>
            <a:ext cx="2456700" cy="2456700"/>
          </a:xfrm>
          <a:prstGeom prst="ellipse">
            <a:avLst/>
          </a:prstGeom>
          <a:noFill/>
          <a:ln>
            <a:noFill/>
          </a:ln>
        </p:spPr>
      </p:pic>
      <p:cxnSp>
        <p:nvCxnSpPr>
          <p:cNvPr id="324" name="Google Shape;324;p34"/>
          <p:cNvCxnSpPr/>
          <p:nvPr/>
        </p:nvCxnSpPr>
        <p:spPr>
          <a:xfrm rot="10800000" flipH="1">
            <a:off x="6793191" y="367851"/>
            <a:ext cx="638700" cy="1419600"/>
          </a:xfrm>
          <a:prstGeom prst="straightConnector1">
            <a:avLst/>
          </a:prstGeom>
          <a:noFill/>
          <a:ln w="9525" cap="flat" cmpd="sng">
            <a:solidFill>
              <a:srgbClr val="CFD8DC"/>
            </a:solidFill>
            <a:prstDash val="solid"/>
            <a:round/>
            <a:headEnd type="none" w="med" len="med"/>
            <a:tailEnd type="none" w="med" len="med"/>
          </a:ln>
        </p:spPr>
      </p:cxnSp>
      <p:cxnSp>
        <p:nvCxnSpPr>
          <p:cNvPr id="325" name="Google Shape;325;p34"/>
          <p:cNvCxnSpPr/>
          <p:nvPr/>
        </p:nvCxnSpPr>
        <p:spPr>
          <a:xfrm rot="10800000" flipH="1">
            <a:off x="7194765" y="1515796"/>
            <a:ext cx="1377600" cy="570900"/>
          </a:xfrm>
          <a:prstGeom prst="straightConnector1">
            <a:avLst/>
          </a:prstGeom>
          <a:noFill/>
          <a:ln w="9525" cap="flat" cmpd="sng">
            <a:solidFill>
              <a:srgbClr val="CFD8DC"/>
            </a:solidFill>
            <a:prstDash val="solid"/>
            <a:round/>
            <a:headEnd type="none" w="med" len="med"/>
            <a:tailEnd type="none" w="med" len="med"/>
          </a:ln>
        </p:spPr>
      </p:cxnSp>
      <p:cxnSp>
        <p:nvCxnSpPr>
          <p:cNvPr id="326" name="Google Shape;326;p34"/>
          <p:cNvCxnSpPr/>
          <p:nvPr/>
        </p:nvCxnSpPr>
        <p:spPr>
          <a:xfrm rot="10800000" flipH="1">
            <a:off x="7068779" y="1169826"/>
            <a:ext cx="716400" cy="806100"/>
          </a:xfrm>
          <a:prstGeom prst="straightConnector1">
            <a:avLst/>
          </a:prstGeom>
          <a:noFill/>
          <a:ln w="9525" cap="flat" cmpd="sng">
            <a:solidFill>
              <a:srgbClr val="CFD8DC"/>
            </a:solidFill>
            <a:prstDash val="solid"/>
            <a:round/>
            <a:headEnd type="none" w="med" len="med"/>
            <a:tailEnd type="none" w="med" len="med"/>
          </a:ln>
        </p:spPr>
      </p:cxnSp>
      <p:sp>
        <p:nvSpPr>
          <p:cNvPr id="327" name="Google Shape;327;p34"/>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22</a:t>
            </a:fld>
            <a:endParaRPr/>
          </a:p>
        </p:txBody>
      </p:sp>
      <p:sp>
        <p:nvSpPr>
          <p:cNvPr id="328" name="Google Shape;328;p34"/>
          <p:cNvSpPr txBox="1"/>
          <p:nvPr/>
        </p:nvSpPr>
        <p:spPr>
          <a:xfrm>
            <a:off x="3287650" y="4679450"/>
            <a:ext cx="50937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a:latin typeface="Source Sans Pro"/>
                <a:ea typeface="Source Sans Pro"/>
                <a:cs typeface="Source Sans Pro"/>
                <a:sym typeface="Source Sans Pro"/>
              </a:rPr>
              <a:t>Image source: </a:t>
            </a:r>
            <a:r>
              <a:rPr lang="en" sz="1200" u="sng">
                <a:solidFill>
                  <a:schemeClr val="hlink"/>
                </a:solidFill>
                <a:latin typeface="Source Sans Pro"/>
                <a:ea typeface="Source Sans Pro"/>
                <a:cs typeface="Source Sans Pro"/>
                <a:sym typeface="Source Sans Pro"/>
                <a:hlinkClick r:id="rId4"/>
              </a:rPr>
              <a:t>https://www.flickr.com/photos/136374834@N03/42512240460</a:t>
            </a:r>
            <a:r>
              <a:rPr lang="en" sz="1200">
                <a:latin typeface="Source Sans Pro"/>
                <a:ea typeface="Source Sans Pro"/>
                <a:cs typeface="Source Sans Pro"/>
                <a:sym typeface="Source Sans Pro"/>
              </a:rPr>
              <a:t> </a:t>
            </a:r>
            <a:endParaRPr sz="1200">
              <a:latin typeface="Source Sans Pro"/>
              <a:ea typeface="Source Sans Pro"/>
              <a:cs typeface="Source Sans Pro"/>
              <a:sym typeface="Source Sans Pro"/>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32"/>
        <p:cNvGrpSpPr/>
        <p:nvPr/>
      </p:nvGrpSpPr>
      <p:grpSpPr>
        <a:xfrm>
          <a:off x="0" y="0"/>
          <a:ext cx="0" cy="0"/>
          <a:chOff x="0" y="0"/>
          <a:chExt cx="0" cy="0"/>
        </a:xfrm>
      </p:grpSpPr>
      <p:sp>
        <p:nvSpPr>
          <p:cNvPr id="333" name="Google Shape;333;p35"/>
          <p:cNvSpPr/>
          <p:nvPr/>
        </p:nvSpPr>
        <p:spPr>
          <a:xfrm>
            <a:off x="5831875" y="2118525"/>
            <a:ext cx="2572500" cy="2496900"/>
          </a:xfrm>
          <a:prstGeom prst="ellipse">
            <a:avLst/>
          </a:prstGeom>
          <a:noFill/>
          <a:ln w="9525" cap="flat" cmpd="sng">
            <a:solidFill>
              <a:srgbClr val="ECEFF1"/>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chemeClr val="accent1"/>
                </a:solidFill>
                <a:latin typeface="Roboto Slab"/>
                <a:ea typeface="Roboto Slab"/>
                <a:cs typeface="Roboto Slab"/>
                <a:sym typeface="Roboto Slab"/>
              </a:rPr>
              <a:t>Discussion Now</a:t>
            </a:r>
            <a:endParaRPr sz="1800" b="1">
              <a:solidFill>
                <a:schemeClr val="accent1"/>
              </a:solidFill>
              <a:latin typeface="Roboto Slab"/>
              <a:ea typeface="Roboto Slab"/>
              <a:cs typeface="Roboto Slab"/>
              <a:sym typeface="Roboto Slab"/>
            </a:endParaRPr>
          </a:p>
          <a:p>
            <a:pPr marL="0" lvl="0" indent="0" algn="ctr" rtl="0">
              <a:spcBef>
                <a:spcPts val="0"/>
              </a:spcBef>
              <a:spcAft>
                <a:spcPts val="0"/>
              </a:spcAft>
              <a:buNone/>
            </a:pPr>
            <a:r>
              <a:rPr lang="en" sz="1800">
                <a:solidFill>
                  <a:srgbClr val="FFFFFF"/>
                </a:solidFill>
                <a:latin typeface="Source Sans Pro"/>
                <a:ea typeface="Source Sans Pro"/>
                <a:cs typeface="Source Sans Pro"/>
                <a:sym typeface="Source Sans Pro"/>
              </a:rPr>
              <a:t>Ask questions and share your thoughts!</a:t>
            </a:r>
            <a:endParaRPr sz="1800">
              <a:solidFill>
                <a:srgbClr val="FFFFFF"/>
              </a:solidFill>
              <a:latin typeface="Roboto Slab"/>
              <a:ea typeface="Roboto Slab"/>
              <a:cs typeface="Roboto Slab"/>
              <a:sym typeface="Roboto Slab"/>
            </a:endParaRPr>
          </a:p>
        </p:txBody>
      </p:sp>
      <p:sp>
        <p:nvSpPr>
          <p:cNvPr id="334" name="Google Shape;334;p35"/>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23</a:t>
            </a:fld>
            <a:endParaRPr/>
          </a:p>
        </p:txBody>
      </p:sp>
      <p:sp>
        <p:nvSpPr>
          <p:cNvPr id="335" name="Google Shape;335;p35"/>
          <p:cNvSpPr txBox="1"/>
          <p:nvPr/>
        </p:nvSpPr>
        <p:spPr>
          <a:xfrm>
            <a:off x="159150" y="4785100"/>
            <a:ext cx="49191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a:solidFill>
                  <a:schemeClr val="lt1"/>
                </a:solidFill>
                <a:latin typeface="Source Sans Pro"/>
                <a:ea typeface="Source Sans Pro"/>
                <a:cs typeface="Source Sans Pro"/>
                <a:sym typeface="Source Sans Pro"/>
              </a:rPr>
              <a:t>Source: </a:t>
            </a:r>
            <a:r>
              <a:rPr lang="en" sz="800" u="sng">
                <a:solidFill>
                  <a:schemeClr val="lt1"/>
                </a:solidFill>
                <a:latin typeface="Source Sans Pro"/>
                <a:ea typeface="Source Sans Pro"/>
                <a:cs typeface="Source Sans Pro"/>
                <a:sym typeface="Source Sans Pro"/>
                <a:hlinkClick r:id="rId4">
                  <a:extLst>
                    <a:ext uri="{A12FA001-AC4F-418D-AE19-62706E023703}">
                      <ahyp:hlinkClr xmlns:ahyp="http://schemas.microsoft.com/office/drawing/2018/hyperlinkcolor" val="tx"/>
                    </a:ext>
                  </a:extLst>
                </a:hlinkClick>
              </a:rPr>
              <a:t>https://www.flickr.com/photos/64018555@N03/8113831039</a:t>
            </a:r>
            <a:r>
              <a:rPr lang="en" sz="800">
                <a:solidFill>
                  <a:schemeClr val="lt1"/>
                </a:solidFill>
                <a:latin typeface="Source Sans Pro"/>
                <a:ea typeface="Source Sans Pro"/>
                <a:cs typeface="Source Sans Pro"/>
                <a:sym typeface="Source Sans Pro"/>
              </a:rPr>
              <a:t>, CC by 2.0 Attribution</a:t>
            </a:r>
            <a:endParaRPr sz="800">
              <a:solidFill>
                <a:schemeClr val="lt1"/>
              </a:solidFill>
              <a:latin typeface="Source Sans Pro"/>
              <a:ea typeface="Source Sans Pro"/>
              <a:cs typeface="Source Sans Pro"/>
              <a:sym typeface="Source Sans Pro"/>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36"/>
          <p:cNvSpPr txBox="1">
            <a:spLocks noGrp="1"/>
          </p:cNvSpPr>
          <p:nvPr>
            <p:ph type="title"/>
          </p:nvPr>
        </p:nvSpPr>
        <p:spPr>
          <a:xfrm>
            <a:off x="786150" y="308120"/>
            <a:ext cx="7571700" cy="70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Credits</a:t>
            </a:r>
            <a:endParaRPr/>
          </a:p>
        </p:txBody>
      </p:sp>
      <p:sp>
        <p:nvSpPr>
          <p:cNvPr id="341" name="Google Shape;341;p36"/>
          <p:cNvSpPr txBox="1">
            <a:spLocks noGrp="1"/>
          </p:cNvSpPr>
          <p:nvPr>
            <p:ph type="body" idx="1"/>
          </p:nvPr>
        </p:nvSpPr>
        <p:spPr>
          <a:xfrm>
            <a:off x="786150" y="1261700"/>
            <a:ext cx="7571700" cy="35736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400"/>
              <a:t>Special thanks to all the people who made and released these awesome resources for free:</a:t>
            </a:r>
            <a:endParaRPr sz="2400"/>
          </a:p>
          <a:p>
            <a:pPr marL="457200" lvl="0" indent="-381000" algn="l" rtl="0">
              <a:lnSpc>
                <a:spcPct val="115000"/>
              </a:lnSpc>
              <a:spcBef>
                <a:spcPts val="600"/>
              </a:spcBef>
              <a:spcAft>
                <a:spcPts val="0"/>
              </a:spcAft>
              <a:buSzPts val="2400"/>
              <a:buChar char="◎"/>
            </a:pPr>
            <a:r>
              <a:rPr lang="en" sz="2400"/>
              <a:t>Presentation template by </a:t>
            </a:r>
            <a:r>
              <a:rPr lang="en" sz="2400" u="sng">
                <a:hlinkClick r:id="rId3"/>
              </a:rPr>
              <a:t>SlidesCarnival</a:t>
            </a:r>
            <a:endParaRPr sz="2400"/>
          </a:p>
          <a:p>
            <a:pPr marL="457200" lvl="0" indent="0" algn="l" rtl="0">
              <a:lnSpc>
                <a:spcPct val="115000"/>
              </a:lnSpc>
              <a:spcBef>
                <a:spcPts val="600"/>
              </a:spcBef>
              <a:spcAft>
                <a:spcPts val="0"/>
              </a:spcAft>
              <a:buNone/>
            </a:pPr>
            <a:endParaRPr sz="2400"/>
          </a:p>
        </p:txBody>
      </p:sp>
      <p:sp>
        <p:nvSpPr>
          <p:cNvPr id="342" name="Google Shape;342;p36"/>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24</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5"/>
          <p:cNvSpPr txBox="1">
            <a:spLocks noGrp="1"/>
          </p:cNvSpPr>
          <p:nvPr>
            <p:ph type="ctrTitle"/>
          </p:nvPr>
        </p:nvSpPr>
        <p:spPr>
          <a:xfrm>
            <a:off x="1546025" y="1754800"/>
            <a:ext cx="68583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6000">
                <a:solidFill>
                  <a:schemeClr val="accent4"/>
                </a:solidFill>
              </a:rPr>
              <a:t>1.</a:t>
            </a:r>
            <a:endParaRPr sz="6000">
              <a:solidFill>
                <a:schemeClr val="accent4"/>
              </a:solidFill>
            </a:endParaRPr>
          </a:p>
          <a:p>
            <a:pPr marL="0" lvl="0" indent="0" algn="l" rtl="0">
              <a:spcBef>
                <a:spcPts val="0"/>
              </a:spcBef>
              <a:spcAft>
                <a:spcPts val="0"/>
              </a:spcAft>
              <a:buNone/>
            </a:pPr>
            <a:r>
              <a:rPr lang="en"/>
              <a:t>What is </a:t>
            </a:r>
            <a:r>
              <a:rPr lang="en">
                <a:solidFill>
                  <a:srgbClr val="263238"/>
                </a:solidFill>
                <a:latin typeface="Oswald"/>
                <a:ea typeface="Oswald"/>
                <a:cs typeface="Oswald"/>
                <a:sym typeface="Oswald"/>
              </a:rPr>
              <a:t>the ONEAL project</a:t>
            </a:r>
            <a:r>
              <a:rPr lang="en"/>
              <a:t>?</a:t>
            </a:r>
            <a:endParaRPr/>
          </a:p>
        </p:txBody>
      </p:sp>
      <p:sp>
        <p:nvSpPr>
          <p:cNvPr id="98" name="Google Shape;98;p15"/>
          <p:cNvSpPr txBox="1">
            <a:spLocks noGrp="1"/>
          </p:cNvSpPr>
          <p:nvPr>
            <p:ph type="subTitle" idx="1"/>
          </p:nvPr>
        </p:nvSpPr>
        <p:spPr>
          <a:xfrm>
            <a:off x="1546025" y="3011511"/>
            <a:ext cx="5832600" cy="7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And why is it needed?</a:t>
            </a:r>
            <a:endParaRPr/>
          </a:p>
        </p:txBody>
      </p:sp>
      <p:sp>
        <p:nvSpPr>
          <p:cNvPr id="99" name="Google Shape;99;p15"/>
          <p:cNvSpPr txBox="1">
            <a:spLocks noGrp="1"/>
          </p:cNvSpPr>
          <p:nvPr>
            <p:ph type="sldNum" idx="4294967295"/>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6"/>
          <p:cNvSpPr txBox="1">
            <a:spLocks noGrp="1"/>
          </p:cNvSpPr>
          <p:nvPr>
            <p:ph type="title"/>
          </p:nvPr>
        </p:nvSpPr>
        <p:spPr>
          <a:xfrm>
            <a:off x="786150" y="308120"/>
            <a:ext cx="7571700" cy="70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OER Materials to be Created</a:t>
            </a:r>
            <a:endParaRPr/>
          </a:p>
        </p:txBody>
      </p:sp>
      <p:sp>
        <p:nvSpPr>
          <p:cNvPr id="105" name="Google Shape;105;p16"/>
          <p:cNvSpPr txBox="1">
            <a:spLocks noGrp="1"/>
          </p:cNvSpPr>
          <p:nvPr>
            <p:ph type="body" idx="1"/>
          </p:nvPr>
        </p:nvSpPr>
        <p:spPr>
          <a:xfrm>
            <a:off x="786150" y="1200150"/>
            <a:ext cx="24198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Asynchronous</a:t>
            </a:r>
            <a:endParaRPr b="1"/>
          </a:p>
          <a:p>
            <a:pPr marL="0" lvl="0" indent="0" algn="l" rtl="0">
              <a:spcBef>
                <a:spcPts val="600"/>
              </a:spcBef>
              <a:spcAft>
                <a:spcPts val="0"/>
              </a:spcAft>
              <a:buNone/>
            </a:pPr>
            <a:r>
              <a:rPr lang="en"/>
              <a:t>Online learning modules teaching concepts and application.</a:t>
            </a:r>
            <a:endParaRPr/>
          </a:p>
        </p:txBody>
      </p:sp>
      <p:sp>
        <p:nvSpPr>
          <p:cNvPr id="106" name="Google Shape;106;p16"/>
          <p:cNvSpPr txBox="1">
            <a:spLocks noGrp="1"/>
          </p:cNvSpPr>
          <p:nvPr>
            <p:ph type="body" idx="2"/>
          </p:nvPr>
        </p:nvSpPr>
        <p:spPr>
          <a:xfrm>
            <a:off x="3329992" y="1200150"/>
            <a:ext cx="24198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Synchronous</a:t>
            </a:r>
            <a:endParaRPr b="1"/>
          </a:p>
          <a:p>
            <a:pPr marL="0" lvl="0" indent="0" algn="l" rtl="0">
              <a:spcBef>
                <a:spcPts val="600"/>
              </a:spcBef>
              <a:spcAft>
                <a:spcPts val="0"/>
              </a:spcAft>
              <a:buNone/>
            </a:pPr>
            <a:r>
              <a:rPr lang="en"/>
              <a:t>Activities and discussion guides that can help groups learn together.</a:t>
            </a:r>
            <a:endParaRPr/>
          </a:p>
        </p:txBody>
      </p:sp>
      <p:sp>
        <p:nvSpPr>
          <p:cNvPr id="107" name="Google Shape;107;p16"/>
          <p:cNvSpPr txBox="1">
            <a:spLocks noGrp="1"/>
          </p:cNvSpPr>
          <p:nvPr>
            <p:ph type="body" idx="3"/>
          </p:nvPr>
        </p:nvSpPr>
        <p:spPr>
          <a:xfrm>
            <a:off x="5873834" y="1200150"/>
            <a:ext cx="24198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a:t>Case Studies</a:t>
            </a:r>
            <a:endParaRPr b="1"/>
          </a:p>
          <a:p>
            <a:pPr marL="0" lvl="0" indent="0" algn="l" rtl="0">
              <a:spcBef>
                <a:spcPts val="600"/>
              </a:spcBef>
              <a:spcAft>
                <a:spcPts val="0"/>
              </a:spcAft>
              <a:buNone/>
            </a:pPr>
            <a:r>
              <a:rPr lang="en"/>
              <a:t>Fictionalized case studies that reflect academic library experiences that enable practicing negotiations. 3 parts:</a:t>
            </a:r>
            <a:endParaRPr/>
          </a:p>
          <a:p>
            <a:pPr marL="457200" lvl="0" indent="-342900" algn="l" rtl="0">
              <a:spcBef>
                <a:spcPts val="600"/>
              </a:spcBef>
              <a:spcAft>
                <a:spcPts val="0"/>
              </a:spcAft>
              <a:buSzPts val="1800"/>
              <a:buChar char="◎"/>
            </a:pPr>
            <a:r>
              <a:rPr lang="en"/>
              <a:t>Library POV</a:t>
            </a:r>
            <a:endParaRPr/>
          </a:p>
          <a:p>
            <a:pPr marL="457200" lvl="0" indent="-342900" algn="l" rtl="0">
              <a:spcBef>
                <a:spcPts val="0"/>
              </a:spcBef>
              <a:spcAft>
                <a:spcPts val="0"/>
              </a:spcAft>
              <a:buSzPts val="1800"/>
              <a:buChar char="◎"/>
            </a:pPr>
            <a:r>
              <a:rPr lang="en"/>
              <a:t>Vendor POV</a:t>
            </a:r>
            <a:endParaRPr/>
          </a:p>
          <a:p>
            <a:pPr marL="457200" lvl="0" indent="-342900" algn="l" rtl="0">
              <a:spcBef>
                <a:spcPts val="0"/>
              </a:spcBef>
              <a:spcAft>
                <a:spcPts val="0"/>
              </a:spcAft>
              <a:buSzPts val="1800"/>
              <a:buChar char="◎"/>
            </a:pPr>
            <a:r>
              <a:rPr lang="en"/>
              <a:t>Teaching note </a:t>
            </a:r>
            <a:endParaRPr/>
          </a:p>
          <a:p>
            <a:pPr marL="0" lvl="0" indent="0" algn="l" rtl="0">
              <a:spcBef>
                <a:spcPts val="600"/>
              </a:spcBef>
              <a:spcAft>
                <a:spcPts val="0"/>
              </a:spcAft>
              <a:buNone/>
            </a:pPr>
            <a:endParaRPr/>
          </a:p>
        </p:txBody>
      </p:sp>
      <p:sp>
        <p:nvSpPr>
          <p:cNvPr id="108" name="Google Shape;108;p16"/>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17"/>
          <p:cNvSpPr/>
          <p:nvPr/>
        </p:nvSpPr>
        <p:spPr>
          <a:xfrm>
            <a:off x="4738600" y="1668322"/>
            <a:ext cx="2877300" cy="2856900"/>
          </a:xfrm>
          <a:prstGeom prst="ellipse">
            <a:avLst/>
          </a:prstGeom>
          <a:noFill/>
          <a:ln w="9525" cap="flat" cmpd="sng">
            <a:solidFill>
              <a:srgbClr val="CFD8DC"/>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7"/>
          <p:cNvSpPr txBox="1">
            <a:spLocks noGrp="1"/>
          </p:cNvSpPr>
          <p:nvPr>
            <p:ph type="title"/>
          </p:nvPr>
        </p:nvSpPr>
        <p:spPr>
          <a:xfrm>
            <a:off x="786150" y="308120"/>
            <a:ext cx="7571700" cy="70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Module Creation</a:t>
            </a:r>
            <a:endParaRPr/>
          </a:p>
        </p:txBody>
      </p:sp>
      <p:sp>
        <p:nvSpPr>
          <p:cNvPr id="115" name="Google Shape;115;p17"/>
          <p:cNvSpPr txBox="1">
            <a:spLocks noGrp="1"/>
          </p:cNvSpPr>
          <p:nvPr>
            <p:ph type="body" idx="1"/>
          </p:nvPr>
        </p:nvSpPr>
        <p:spPr>
          <a:xfrm>
            <a:off x="786150" y="1504950"/>
            <a:ext cx="3651000" cy="2206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900"/>
              <a:t>Content Delivery (Video, text, etc)</a:t>
            </a:r>
            <a:endParaRPr sz="1900"/>
          </a:p>
          <a:p>
            <a:pPr marL="0" lvl="0" indent="0" algn="l" rtl="0">
              <a:spcBef>
                <a:spcPts val="600"/>
              </a:spcBef>
              <a:spcAft>
                <a:spcPts val="0"/>
              </a:spcAft>
              <a:buNone/>
            </a:pPr>
            <a:r>
              <a:rPr lang="en" sz="1900"/>
              <a:t>Resources</a:t>
            </a:r>
            <a:endParaRPr sz="1900"/>
          </a:p>
          <a:p>
            <a:pPr marL="0" lvl="0" indent="0" algn="l" rtl="0">
              <a:spcBef>
                <a:spcPts val="600"/>
              </a:spcBef>
              <a:spcAft>
                <a:spcPts val="0"/>
              </a:spcAft>
              <a:buNone/>
            </a:pPr>
            <a:r>
              <a:rPr lang="en" sz="1900"/>
              <a:t>Assignment (Active Learning)</a:t>
            </a:r>
            <a:endParaRPr sz="1900"/>
          </a:p>
          <a:p>
            <a:pPr marL="0" lvl="0" indent="0" algn="l" rtl="0">
              <a:spcBef>
                <a:spcPts val="600"/>
              </a:spcBef>
              <a:spcAft>
                <a:spcPts val="0"/>
              </a:spcAft>
              <a:buNone/>
            </a:pPr>
            <a:r>
              <a:rPr lang="en" sz="1900"/>
              <a:t>Application (Case Studies, Interviews, Panel Discussions)</a:t>
            </a:r>
            <a:endParaRPr sz="1900"/>
          </a:p>
          <a:p>
            <a:pPr marL="0" lvl="0" indent="0" algn="l" rtl="0">
              <a:spcBef>
                <a:spcPts val="600"/>
              </a:spcBef>
              <a:spcAft>
                <a:spcPts val="0"/>
              </a:spcAft>
              <a:buNone/>
            </a:pPr>
            <a:r>
              <a:rPr lang="en" sz="1900"/>
              <a:t>Assessment (Formative)</a:t>
            </a:r>
            <a:endParaRPr sz="1900"/>
          </a:p>
        </p:txBody>
      </p:sp>
      <p:pic>
        <p:nvPicPr>
          <p:cNvPr id="116" name="Google Shape;116;p17"/>
          <p:cNvPicPr preferRelativeResize="0"/>
          <p:nvPr/>
        </p:nvPicPr>
        <p:blipFill rotWithShape="1">
          <a:blip r:embed="rId3">
            <a:alphaModFix/>
          </a:blip>
          <a:srcRect l="16549" r="16556"/>
          <a:stretch/>
        </p:blipFill>
        <p:spPr>
          <a:xfrm>
            <a:off x="4948075" y="1868325"/>
            <a:ext cx="2456700" cy="2456700"/>
          </a:xfrm>
          <a:prstGeom prst="ellipse">
            <a:avLst/>
          </a:prstGeom>
          <a:noFill/>
          <a:ln>
            <a:noFill/>
          </a:ln>
        </p:spPr>
      </p:pic>
      <p:cxnSp>
        <p:nvCxnSpPr>
          <p:cNvPr id="117" name="Google Shape;117;p17"/>
          <p:cNvCxnSpPr/>
          <p:nvPr/>
        </p:nvCxnSpPr>
        <p:spPr>
          <a:xfrm rot="10800000" flipH="1">
            <a:off x="6793191" y="367851"/>
            <a:ext cx="638700" cy="1419600"/>
          </a:xfrm>
          <a:prstGeom prst="straightConnector1">
            <a:avLst/>
          </a:prstGeom>
          <a:noFill/>
          <a:ln w="9525" cap="flat" cmpd="sng">
            <a:solidFill>
              <a:srgbClr val="CFD8DC"/>
            </a:solidFill>
            <a:prstDash val="solid"/>
            <a:round/>
            <a:headEnd type="none" w="med" len="med"/>
            <a:tailEnd type="none" w="med" len="med"/>
          </a:ln>
        </p:spPr>
      </p:cxnSp>
      <p:cxnSp>
        <p:nvCxnSpPr>
          <p:cNvPr id="118" name="Google Shape;118;p17"/>
          <p:cNvCxnSpPr/>
          <p:nvPr/>
        </p:nvCxnSpPr>
        <p:spPr>
          <a:xfrm rot="10800000" flipH="1">
            <a:off x="7194765" y="1515796"/>
            <a:ext cx="1377600" cy="570900"/>
          </a:xfrm>
          <a:prstGeom prst="straightConnector1">
            <a:avLst/>
          </a:prstGeom>
          <a:noFill/>
          <a:ln w="9525" cap="flat" cmpd="sng">
            <a:solidFill>
              <a:srgbClr val="CFD8DC"/>
            </a:solidFill>
            <a:prstDash val="solid"/>
            <a:round/>
            <a:headEnd type="none" w="med" len="med"/>
            <a:tailEnd type="none" w="med" len="med"/>
          </a:ln>
        </p:spPr>
      </p:cxnSp>
      <p:cxnSp>
        <p:nvCxnSpPr>
          <p:cNvPr id="119" name="Google Shape;119;p17"/>
          <p:cNvCxnSpPr/>
          <p:nvPr/>
        </p:nvCxnSpPr>
        <p:spPr>
          <a:xfrm rot="10800000" flipH="1">
            <a:off x="7068779" y="1169826"/>
            <a:ext cx="716400" cy="806100"/>
          </a:xfrm>
          <a:prstGeom prst="straightConnector1">
            <a:avLst/>
          </a:prstGeom>
          <a:noFill/>
          <a:ln w="9525" cap="flat" cmpd="sng">
            <a:solidFill>
              <a:srgbClr val="CFD8DC"/>
            </a:solidFill>
            <a:prstDash val="solid"/>
            <a:round/>
            <a:headEnd type="none" w="med" len="med"/>
            <a:tailEnd type="none" w="med" len="med"/>
          </a:ln>
        </p:spPr>
      </p:cxnSp>
      <p:sp>
        <p:nvSpPr>
          <p:cNvPr id="120" name="Google Shape;120;p17"/>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sp>
        <p:nvSpPr>
          <p:cNvPr id="121" name="Google Shape;121;p17"/>
          <p:cNvSpPr txBox="1"/>
          <p:nvPr/>
        </p:nvSpPr>
        <p:spPr>
          <a:xfrm>
            <a:off x="4282625" y="4861375"/>
            <a:ext cx="42900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a:latin typeface="Source Sans Pro"/>
                <a:ea typeface="Source Sans Pro"/>
                <a:cs typeface="Source Sans Pro"/>
                <a:sym typeface="Source Sans Pro"/>
              </a:rPr>
              <a:t>Image Source: </a:t>
            </a:r>
            <a:r>
              <a:rPr lang="en" sz="800" u="sng">
                <a:solidFill>
                  <a:schemeClr val="hlink"/>
                </a:solidFill>
                <a:latin typeface="Source Sans Pro"/>
                <a:ea typeface="Source Sans Pro"/>
                <a:cs typeface="Source Sans Pro"/>
                <a:sym typeface="Source Sans Pro"/>
                <a:hlinkClick r:id="rId4"/>
              </a:rPr>
              <a:t>https://www.flickr.com/photos/75508807@N06/6894587439</a:t>
            </a:r>
            <a:r>
              <a:rPr lang="en" sz="800">
                <a:latin typeface="Source Sans Pro"/>
                <a:ea typeface="Source Sans Pro"/>
                <a:cs typeface="Source Sans Pro"/>
                <a:sym typeface="Source Sans Pro"/>
              </a:rPr>
              <a:t>, CC by 2.0 Attribution</a:t>
            </a:r>
            <a:endParaRPr sz="800">
              <a:latin typeface="Source Sans Pro"/>
              <a:ea typeface="Source Sans Pro"/>
              <a:cs typeface="Source Sans Pro"/>
              <a:sym typeface="Source Sans Pro"/>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18"/>
          <p:cNvSpPr txBox="1">
            <a:spLocks noGrp="1"/>
          </p:cNvSpPr>
          <p:nvPr>
            <p:ph type="title"/>
          </p:nvPr>
        </p:nvSpPr>
        <p:spPr>
          <a:xfrm>
            <a:off x="786150" y="308120"/>
            <a:ext cx="7571700" cy="70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263238"/>
                </a:solidFill>
                <a:latin typeface="Oswald SemiBold"/>
                <a:ea typeface="Oswald SemiBold"/>
                <a:cs typeface="Oswald SemiBold"/>
                <a:sym typeface="Oswald SemiBold"/>
              </a:rPr>
              <a:t>the ONEAL project</a:t>
            </a:r>
            <a:r>
              <a:rPr lang="en"/>
              <a:t> Roadmap</a:t>
            </a:r>
            <a:endParaRPr/>
          </a:p>
        </p:txBody>
      </p:sp>
      <p:sp>
        <p:nvSpPr>
          <p:cNvPr id="127" name="Google Shape;127;p18"/>
          <p:cNvSpPr txBox="1">
            <a:spLocks noGrp="1"/>
          </p:cNvSpPr>
          <p:nvPr>
            <p:ph type="sldNum" idx="12"/>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6</a:t>
            </a:fld>
            <a:endParaRPr/>
          </a:p>
        </p:txBody>
      </p:sp>
      <p:sp>
        <p:nvSpPr>
          <p:cNvPr id="128" name="Google Shape;128;p18"/>
          <p:cNvSpPr/>
          <p:nvPr/>
        </p:nvSpPr>
        <p:spPr>
          <a:xfrm>
            <a:off x="0" y="2371028"/>
            <a:ext cx="9144000" cy="1011043"/>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228600" cap="flat" cmpd="sng">
            <a:solidFill>
              <a:schemeClr val="dk2"/>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9" name="Google Shape;129;p18"/>
          <p:cNvSpPr/>
          <p:nvPr/>
        </p:nvSpPr>
        <p:spPr>
          <a:xfrm>
            <a:off x="0" y="2371028"/>
            <a:ext cx="9144000" cy="1011043"/>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19050" cap="flat" cmpd="sng">
            <a:solidFill>
              <a:schemeClr val="lt1"/>
            </a:solidFill>
            <a:prstDash val="dash"/>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grpSp>
        <p:nvGrpSpPr>
          <p:cNvPr id="130" name="Google Shape;130;p18"/>
          <p:cNvGrpSpPr/>
          <p:nvPr/>
        </p:nvGrpSpPr>
        <p:grpSpPr>
          <a:xfrm>
            <a:off x="1786339" y="1703401"/>
            <a:ext cx="473400" cy="473400"/>
            <a:chOff x="1786339" y="1703401"/>
            <a:chExt cx="473400" cy="473400"/>
          </a:xfrm>
        </p:grpSpPr>
        <p:sp>
          <p:nvSpPr>
            <p:cNvPr id="131" name="Google Shape;131;p18"/>
            <p:cNvSpPr/>
            <p:nvPr/>
          </p:nvSpPr>
          <p:spPr>
            <a:xfrm rot="8100000">
              <a:off x="1855667" y="1772729"/>
              <a:ext cx="334744" cy="334744"/>
            </a:xfrm>
            <a:prstGeom prst="teardrop">
              <a:avLst>
                <a:gd name="adj" fmla="val 10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8"/>
            <p:cNvSpPr/>
            <p:nvPr/>
          </p:nvSpPr>
          <p:spPr>
            <a:xfrm>
              <a:off x="1955989" y="18664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Source Sans Pro"/>
                  <a:ea typeface="Source Sans Pro"/>
                  <a:cs typeface="Source Sans Pro"/>
                  <a:sym typeface="Source Sans Pro"/>
                </a:rPr>
                <a:t>1</a:t>
              </a:r>
              <a:endParaRPr sz="600">
                <a:solidFill>
                  <a:schemeClr val="dk2"/>
                </a:solidFill>
                <a:latin typeface="Source Sans Pro"/>
                <a:ea typeface="Source Sans Pro"/>
                <a:cs typeface="Source Sans Pro"/>
                <a:sym typeface="Source Sans Pro"/>
              </a:endParaRPr>
            </a:p>
          </p:txBody>
        </p:sp>
      </p:grpSp>
      <p:grpSp>
        <p:nvGrpSpPr>
          <p:cNvPr id="133" name="Google Shape;133;p18"/>
          <p:cNvGrpSpPr/>
          <p:nvPr/>
        </p:nvGrpSpPr>
        <p:grpSpPr>
          <a:xfrm>
            <a:off x="3814414" y="1703401"/>
            <a:ext cx="473400" cy="473400"/>
            <a:chOff x="3814414" y="1703401"/>
            <a:chExt cx="473400" cy="473400"/>
          </a:xfrm>
        </p:grpSpPr>
        <p:sp>
          <p:nvSpPr>
            <p:cNvPr id="134" name="Google Shape;134;p18"/>
            <p:cNvSpPr/>
            <p:nvPr/>
          </p:nvSpPr>
          <p:spPr>
            <a:xfrm rot="8100000">
              <a:off x="3883742" y="1772729"/>
              <a:ext cx="334744" cy="334744"/>
            </a:xfrm>
            <a:prstGeom prst="teardrop">
              <a:avLst>
                <a:gd name="adj" fmla="val 10000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8"/>
            <p:cNvSpPr/>
            <p:nvPr/>
          </p:nvSpPr>
          <p:spPr>
            <a:xfrm>
              <a:off x="3984064" y="18664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Source Sans Pro"/>
                  <a:ea typeface="Source Sans Pro"/>
                  <a:cs typeface="Source Sans Pro"/>
                  <a:sym typeface="Source Sans Pro"/>
                </a:rPr>
                <a:t>3</a:t>
              </a:r>
              <a:endParaRPr sz="600">
                <a:solidFill>
                  <a:schemeClr val="dk2"/>
                </a:solidFill>
                <a:latin typeface="Source Sans Pro"/>
                <a:ea typeface="Source Sans Pro"/>
                <a:cs typeface="Source Sans Pro"/>
                <a:sym typeface="Source Sans Pro"/>
              </a:endParaRPr>
            </a:p>
          </p:txBody>
        </p:sp>
      </p:grpSp>
      <p:grpSp>
        <p:nvGrpSpPr>
          <p:cNvPr id="136" name="Google Shape;136;p18"/>
          <p:cNvGrpSpPr/>
          <p:nvPr/>
        </p:nvGrpSpPr>
        <p:grpSpPr>
          <a:xfrm>
            <a:off x="5842489" y="1703401"/>
            <a:ext cx="473400" cy="473400"/>
            <a:chOff x="5842489" y="1703401"/>
            <a:chExt cx="473400" cy="473400"/>
          </a:xfrm>
        </p:grpSpPr>
        <p:sp>
          <p:nvSpPr>
            <p:cNvPr id="137" name="Google Shape;137;p18"/>
            <p:cNvSpPr/>
            <p:nvPr/>
          </p:nvSpPr>
          <p:spPr>
            <a:xfrm rot="8100000">
              <a:off x="5911817" y="1772729"/>
              <a:ext cx="334744" cy="334744"/>
            </a:xfrm>
            <a:prstGeom prst="teardrop">
              <a:avLst>
                <a:gd name="adj" fmla="val 10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8"/>
            <p:cNvSpPr/>
            <p:nvPr/>
          </p:nvSpPr>
          <p:spPr>
            <a:xfrm>
              <a:off x="6012139" y="18664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Source Sans Pro"/>
                  <a:ea typeface="Source Sans Pro"/>
                  <a:cs typeface="Source Sans Pro"/>
                  <a:sym typeface="Source Sans Pro"/>
                </a:rPr>
                <a:t>5</a:t>
              </a:r>
              <a:endParaRPr sz="600">
                <a:solidFill>
                  <a:schemeClr val="dk2"/>
                </a:solidFill>
                <a:latin typeface="Source Sans Pro"/>
                <a:ea typeface="Source Sans Pro"/>
                <a:cs typeface="Source Sans Pro"/>
                <a:sym typeface="Source Sans Pro"/>
              </a:endParaRPr>
            </a:p>
          </p:txBody>
        </p:sp>
      </p:grpSp>
      <p:grpSp>
        <p:nvGrpSpPr>
          <p:cNvPr id="139" name="Google Shape;139;p18"/>
          <p:cNvGrpSpPr/>
          <p:nvPr/>
        </p:nvGrpSpPr>
        <p:grpSpPr>
          <a:xfrm>
            <a:off x="6880814" y="3576300"/>
            <a:ext cx="473400" cy="473400"/>
            <a:chOff x="6880814" y="3576300"/>
            <a:chExt cx="473400" cy="473400"/>
          </a:xfrm>
        </p:grpSpPr>
        <p:sp>
          <p:nvSpPr>
            <p:cNvPr id="140" name="Google Shape;140;p18"/>
            <p:cNvSpPr/>
            <p:nvPr/>
          </p:nvSpPr>
          <p:spPr>
            <a:xfrm rot="-2700000">
              <a:off x="6950142" y="3645628"/>
              <a:ext cx="334744" cy="334744"/>
            </a:xfrm>
            <a:prstGeom prst="teardrop">
              <a:avLst>
                <a:gd name="adj" fmla="val 10000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8"/>
            <p:cNvSpPr/>
            <p:nvPr/>
          </p:nvSpPr>
          <p:spPr>
            <a:xfrm flipH="1">
              <a:off x="7050464" y="3752502"/>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Source Sans Pro"/>
                  <a:ea typeface="Source Sans Pro"/>
                  <a:cs typeface="Source Sans Pro"/>
                  <a:sym typeface="Source Sans Pro"/>
                </a:rPr>
                <a:t>6</a:t>
              </a:r>
              <a:endParaRPr sz="600">
                <a:solidFill>
                  <a:schemeClr val="dk2"/>
                </a:solidFill>
                <a:latin typeface="Source Sans Pro"/>
                <a:ea typeface="Source Sans Pro"/>
                <a:cs typeface="Source Sans Pro"/>
                <a:sym typeface="Source Sans Pro"/>
              </a:endParaRPr>
            </a:p>
          </p:txBody>
        </p:sp>
      </p:grpSp>
      <p:grpSp>
        <p:nvGrpSpPr>
          <p:cNvPr id="142" name="Google Shape;142;p18"/>
          <p:cNvGrpSpPr/>
          <p:nvPr/>
        </p:nvGrpSpPr>
        <p:grpSpPr>
          <a:xfrm>
            <a:off x="4852739" y="3576300"/>
            <a:ext cx="473400" cy="473400"/>
            <a:chOff x="4852739" y="3576300"/>
            <a:chExt cx="473400" cy="473400"/>
          </a:xfrm>
        </p:grpSpPr>
        <p:sp>
          <p:nvSpPr>
            <p:cNvPr id="143" name="Google Shape;143;p18"/>
            <p:cNvSpPr/>
            <p:nvPr/>
          </p:nvSpPr>
          <p:spPr>
            <a:xfrm rot="-2700000">
              <a:off x="4922067" y="3645628"/>
              <a:ext cx="334744" cy="334744"/>
            </a:xfrm>
            <a:prstGeom prst="teardrop">
              <a:avLst>
                <a:gd name="adj" fmla="val 10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8"/>
            <p:cNvSpPr/>
            <p:nvPr/>
          </p:nvSpPr>
          <p:spPr>
            <a:xfrm flipH="1">
              <a:off x="5022389" y="3752502"/>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Source Sans Pro"/>
                  <a:ea typeface="Source Sans Pro"/>
                  <a:cs typeface="Source Sans Pro"/>
                  <a:sym typeface="Source Sans Pro"/>
                </a:rPr>
                <a:t>4</a:t>
              </a:r>
              <a:endParaRPr sz="600">
                <a:solidFill>
                  <a:schemeClr val="dk2"/>
                </a:solidFill>
                <a:latin typeface="Source Sans Pro"/>
                <a:ea typeface="Source Sans Pro"/>
                <a:cs typeface="Source Sans Pro"/>
                <a:sym typeface="Source Sans Pro"/>
              </a:endParaRPr>
            </a:p>
          </p:txBody>
        </p:sp>
      </p:grpSp>
      <p:grpSp>
        <p:nvGrpSpPr>
          <p:cNvPr id="145" name="Google Shape;145;p18"/>
          <p:cNvGrpSpPr/>
          <p:nvPr/>
        </p:nvGrpSpPr>
        <p:grpSpPr>
          <a:xfrm>
            <a:off x="2824664" y="3576300"/>
            <a:ext cx="473400" cy="473400"/>
            <a:chOff x="2824664" y="3576300"/>
            <a:chExt cx="473400" cy="473400"/>
          </a:xfrm>
        </p:grpSpPr>
        <p:sp>
          <p:nvSpPr>
            <p:cNvPr id="146" name="Google Shape;146;p18"/>
            <p:cNvSpPr/>
            <p:nvPr/>
          </p:nvSpPr>
          <p:spPr>
            <a:xfrm rot="-2700000">
              <a:off x="2893992" y="3645628"/>
              <a:ext cx="334744" cy="334744"/>
            </a:xfrm>
            <a:prstGeom prst="teardrop">
              <a:avLst>
                <a:gd name="adj" fmla="val 10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8"/>
            <p:cNvSpPr/>
            <p:nvPr/>
          </p:nvSpPr>
          <p:spPr>
            <a:xfrm flipH="1">
              <a:off x="2994314" y="3752502"/>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Source Sans Pro"/>
                  <a:ea typeface="Source Sans Pro"/>
                  <a:cs typeface="Source Sans Pro"/>
                  <a:sym typeface="Source Sans Pro"/>
                </a:rPr>
                <a:t>2</a:t>
              </a:r>
              <a:endParaRPr sz="600">
                <a:solidFill>
                  <a:schemeClr val="dk2"/>
                </a:solidFill>
                <a:latin typeface="Source Sans Pro"/>
                <a:ea typeface="Source Sans Pro"/>
                <a:cs typeface="Source Sans Pro"/>
                <a:sym typeface="Source Sans Pro"/>
              </a:endParaRPr>
            </a:p>
          </p:txBody>
        </p:sp>
      </p:grpSp>
      <p:sp>
        <p:nvSpPr>
          <p:cNvPr id="148" name="Google Shape;148;p18"/>
          <p:cNvSpPr txBox="1"/>
          <p:nvPr/>
        </p:nvSpPr>
        <p:spPr>
          <a:xfrm>
            <a:off x="1379850" y="1156100"/>
            <a:ext cx="1286400" cy="5334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 sz="1500">
                <a:solidFill>
                  <a:schemeClr val="dk2"/>
                </a:solidFill>
                <a:latin typeface="Source Sans Pro"/>
                <a:ea typeface="Source Sans Pro"/>
                <a:cs typeface="Source Sans Pro"/>
                <a:sym typeface="Source Sans Pro"/>
              </a:rPr>
              <a:t>Community Forums </a:t>
            </a:r>
            <a:endParaRPr sz="1500">
              <a:solidFill>
                <a:schemeClr val="dk2"/>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None/>
            </a:pPr>
            <a:r>
              <a:rPr lang="en" sz="1500">
                <a:solidFill>
                  <a:schemeClr val="dk2"/>
                </a:solidFill>
                <a:latin typeface="Source Sans Pro"/>
                <a:ea typeface="Source Sans Pro"/>
                <a:cs typeface="Source Sans Pro"/>
                <a:sym typeface="Source Sans Pro"/>
              </a:rPr>
              <a:t>(Fall 2022)</a:t>
            </a:r>
            <a:endParaRPr sz="1500">
              <a:solidFill>
                <a:schemeClr val="dk2"/>
              </a:solidFill>
              <a:latin typeface="Source Sans Pro"/>
              <a:ea typeface="Source Sans Pro"/>
              <a:cs typeface="Source Sans Pro"/>
              <a:sym typeface="Source Sans Pro"/>
            </a:endParaRPr>
          </a:p>
        </p:txBody>
      </p:sp>
      <p:sp>
        <p:nvSpPr>
          <p:cNvPr id="149" name="Google Shape;149;p18"/>
          <p:cNvSpPr txBox="1"/>
          <p:nvPr/>
        </p:nvSpPr>
        <p:spPr>
          <a:xfrm>
            <a:off x="3377205" y="1156100"/>
            <a:ext cx="1286400" cy="5334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 sz="1500" b="1">
                <a:solidFill>
                  <a:schemeClr val="dk2"/>
                </a:solidFill>
                <a:latin typeface="Source Sans Pro"/>
                <a:ea typeface="Source Sans Pro"/>
                <a:cs typeface="Source Sans Pro"/>
                <a:sym typeface="Source Sans Pro"/>
              </a:rPr>
              <a:t>Curriculum Building </a:t>
            </a:r>
            <a:endParaRPr sz="1500" b="1">
              <a:solidFill>
                <a:schemeClr val="dk2"/>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None/>
            </a:pPr>
            <a:r>
              <a:rPr lang="en" sz="1500" b="1">
                <a:solidFill>
                  <a:schemeClr val="dk2"/>
                </a:solidFill>
                <a:latin typeface="Source Sans Pro"/>
                <a:ea typeface="Source Sans Pro"/>
                <a:cs typeface="Source Sans Pro"/>
                <a:sym typeface="Source Sans Pro"/>
              </a:rPr>
              <a:t>(Jan - Jul 2023)</a:t>
            </a:r>
            <a:endParaRPr sz="1500" b="1">
              <a:solidFill>
                <a:schemeClr val="dk2"/>
              </a:solidFill>
              <a:latin typeface="Source Sans Pro"/>
              <a:ea typeface="Source Sans Pro"/>
              <a:cs typeface="Source Sans Pro"/>
              <a:sym typeface="Source Sans Pro"/>
            </a:endParaRPr>
          </a:p>
        </p:txBody>
      </p:sp>
      <p:sp>
        <p:nvSpPr>
          <p:cNvPr id="150" name="Google Shape;150;p18"/>
          <p:cNvSpPr txBox="1"/>
          <p:nvPr/>
        </p:nvSpPr>
        <p:spPr>
          <a:xfrm>
            <a:off x="5063925" y="1156100"/>
            <a:ext cx="2040000" cy="5334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 sz="1500">
                <a:solidFill>
                  <a:schemeClr val="dk2"/>
                </a:solidFill>
                <a:latin typeface="Source Sans Pro"/>
                <a:ea typeface="Source Sans Pro"/>
                <a:cs typeface="Source Sans Pro"/>
                <a:sym typeface="Source Sans Pro"/>
              </a:rPr>
              <a:t>Revise and Launch </a:t>
            </a:r>
            <a:endParaRPr sz="1500">
              <a:solidFill>
                <a:schemeClr val="dk2"/>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None/>
            </a:pPr>
            <a:r>
              <a:rPr lang="en" sz="1500">
                <a:solidFill>
                  <a:schemeClr val="dk2"/>
                </a:solidFill>
                <a:latin typeface="Source Sans Pro"/>
                <a:ea typeface="Source Sans Pro"/>
                <a:cs typeface="Source Sans Pro"/>
                <a:sym typeface="Source Sans Pro"/>
              </a:rPr>
              <a:t>(Jan - Mar 2024) </a:t>
            </a:r>
            <a:endParaRPr sz="1500">
              <a:solidFill>
                <a:schemeClr val="dk2"/>
              </a:solidFill>
              <a:latin typeface="Source Sans Pro"/>
              <a:ea typeface="Source Sans Pro"/>
              <a:cs typeface="Source Sans Pro"/>
              <a:sym typeface="Source Sans Pro"/>
            </a:endParaRPr>
          </a:p>
        </p:txBody>
      </p:sp>
      <p:sp>
        <p:nvSpPr>
          <p:cNvPr id="151" name="Google Shape;151;p18"/>
          <p:cNvSpPr txBox="1"/>
          <p:nvPr/>
        </p:nvSpPr>
        <p:spPr>
          <a:xfrm>
            <a:off x="2105150" y="4063600"/>
            <a:ext cx="1844700" cy="5334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en" sz="1500">
                <a:solidFill>
                  <a:schemeClr val="dk2"/>
                </a:solidFill>
                <a:latin typeface="Source Sans Pro"/>
                <a:ea typeface="Source Sans Pro"/>
                <a:cs typeface="Source Sans Pro"/>
                <a:sym typeface="Source Sans Pro"/>
              </a:rPr>
              <a:t>Curriculum Planning Workshop </a:t>
            </a:r>
            <a:endParaRPr sz="1500">
              <a:solidFill>
                <a:schemeClr val="dk2"/>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None/>
            </a:pPr>
            <a:r>
              <a:rPr lang="en" sz="1500">
                <a:solidFill>
                  <a:schemeClr val="dk2"/>
                </a:solidFill>
                <a:latin typeface="Source Sans Pro"/>
                <a:ea typeface="Source Sans Pro"/>
                <a:cs typeface="Source Sans Pro"/>
                <a:sym typeface="Source Sans Pro"/>
              </a:rPr>
              <a:t>(Nov 2022)</a:t>
            </a:r>
            <a:endParaRPr sz="1500">
              <a:solidFill>
                <a:schemeClr val="dk2"/>
              </a:solidFill>
              <a:latin typeface="Source Sans Pro"/>
              <a:ea typeface="Source Sans Pro"/>
              <a:cs typeface="Source Sans Pro"/>
              <a:sym typeface="Source Sans Pro"/>
            </a:endParaRPr>
          </a:p>
        </p:txBody>
      </p:sp>
      <p:sp>
        <p:nvSpPr>
          <p:cNvPr id="152" name="Google Shape;152;p18"/>
          <p:cNvSpPr txBox="1"/>
          <p:nvPr/>
        </p:nvSpPr>
        <p:spPr>
          <a:xfrm>
            <a:off x="4150150" y="4063600"/>
            <a:ext cx="2130000" cy="5334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en" sz="1500">
                <a:solidFill>
                  <a:schemeClr val="dk2"/>
                </a:solidFill>
                <a:latin typeface="Source Sans Pro"/>
                <a:ea typeface="Source Sans Pro"/>
                <a:cs typeface="Source Sans Pro"/>
                <a:sym typeface="Source Sans Pro"/>
              </a:rPr>
              <a:t>Pilot Testing</a:t>
            </a:r>
            <a:endParaRPr sz="1500">
              <a:solidFill>
                <a:schemeClr val="dk2"/>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None/>
            </a:pPr>
            <a:r>
              <a:rPr lang="en" sz="1500">
                <a:solidFill>
                  <a:schemeClr val="dk2"/>
                </a:solidFill>
                <a:latin typeface="Source Sans Pro"/>
                <a:ea typeface="Source Sans Pro"/>
                <a:cs typeface="Source Sans Pro"/>
                <a:sym typeface="Source Sans Pro"/>
              </a:rPr>
              <a:t>(Aug - Dec 2023)</a:t>
            </a:r>
            <a:endParaRPr sz="1500">
              <a:solidFill>
                <a:schemeClr val="dk2"/>
              </a:solidFill>
              <a:latin typeface="Source Sans Pro"/>
              <a:ea typeface="Source Sans Pro"/>
              <a:cs typeface="Source Sans Pro"/>
              <a:sym typeface="Source Sans Pro"/>
            </a:endParaRPr>
          </a:p>
        </p:txBody>
      </p:sp>
      <p:sp>
        <p:nvSpPr>
          <p:cNvPr id="153" name="Google Shape;153;p18"/>
          <p:cNvSpPr txBox="1"/>
          <p:nvPr/>
        </p:nvSpPr>
        <p:spPr>
          <a:xfrm>
            <a:off x="6395025" y="4063600"/>
            <a:ext cx="1475700" cy="5334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en" sz="1500">
                <a:solidFill>
                  <a:schemeClr val="dk2"/>
                </a:solidFill>
                <a:latin typeface="Source Sans Pro"/>
                <a:ea typeface="Source Sans Pro"/>
                <a:cs typeface="Source Sans Pro"/>
                <a:sym typeface="Source Sans Pro"/>
              </a:rPr>
              <a:t>Outreach </a:t>
            </a:r>
            <a:endParaRPr sz="1500">
              <a:solidFill>
                <a:schemeClr val="dk2"/>
              </a:solidFill>
              <a:latin typeface="Source Sans Pro"/>
              <a:ea typeface="Source Sans Pro"/>
              <a:cs typeface="Source Sans Pro"/>
              <a:sym typeface="Source Sans Pro"/>
            </a:endParaRPr>
          </a:p>
          <a:p>
            <a:pPr marL="0" marR="0" lvl="0" indent="0" algn="ctr" rtl="0">
              <a:lnSpc>
                <a:spcPct val="100000"/>
              </a:lnSpc>
              <a:spcBef>
                <a:spcPts val="0"/>
              </a:spcBef>
              <a:spcAft>
                <a:spcPts val="0"/>
              </a:spcAft>
              <a:buNone/>
            </a:pPr>
            <a:r>
              <a:rPr lang="en" sz="1500">
                <a:solidFill>
                  <a:schemeClr val="dk2"/>
                </a:solidFill>
                <a:latin typeface="Source Sans Pro"/>
                <a:ea typeface="Source Sans Pro"/>
                <a:cs typeface="Source Sans Pro"/>
                <a:sym typeface="Source Sans Pro"/>
              </a:rPr>
              <a:t>(Mar  - Dec 2024)</a:t>
            </a:r>
            <a:endParaRPr sz="1500">
              <a:solidFill>
                <a:schemeClr val="dk2"/>
              </a:solidFill>
              <a:latin typeface="Source Sans Pro"/>
              <a:ea typeface="Source Sans Pro"/>
              <a:cs typeface="Source Sans Pro"/>
              <a:sym typeface="Source Sans Pr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8"/>
        <p:cNvGrpSpPr/>
        <p:nvPr/>
      </p:nvGrpSpPr>
      <p:grpSpPr>
        <a:xfrm>
          <a:off x="0" y="0"/>
          <a:ext cx="0" cy="0"/>
          <a:chOff x="0" y="0"/>
          <a:chExt cx="0" cy="0"/>
        </a:xfrm>
      </p:grpSpPr>
      <p:pic>
        <p:nvPicPr>
          <p:cNvPr id="159" name="Google Shape;159;p19" descr="Graphical user interface&#10;&#10;Description automatically generated"/>
          <p:cNvPicPr preferRelativeResize="0">
            <a:picLocks noGrp="1"/>
          </p:cNvPicPr>
          <p:nvPr>
            <p:ph type="body" idx="1"/>
          </p:nvPr>
        </p:nvPicPr>
        <p:blipFill rotWithShape="1">
          <a:blip r:embed="rId3">
            <a:alphaModFix/>
          </a:blip>
          <a:srcRect r="7106"/>
          <a:stretch/>
        </p:blipFill>
        <p:spPr>
          <a:xfrm>
            <a:off x="15" y="8"/>
            <a:ext cx="9144000" cy="5143500"/>
          </a:xfrm>
          <a:prstGeom prst="rect">
            <a:avLst/>
          </a:prstGeom>
          <a:noFill/>
          <a:ln>
            <a:noFill/>
          </a:ln>
        </p:spPr>
      </p:pic>
      <p:sp>
        <p:nvSpPr>
          <p:cNvPr id="160" name="Google Shape;160;p19"/>
          <p:cNvSpPr/>
          <p:nvPr/>
        </p:nvSpPr>
        <p:spPr>
          <a:xfrm>
            <a:off x="0" y="3990107"/>
            <a:ext cx="9144000" cy="552300"/>
          </a:xfrm>
          <a:prstGeom prst="rect">
            <a:avLst/>
          </a:prstGeom>
          <a:solidFill>
            <a:schemeClr val="lt1">
              <a:alpha val="92940"/>
            </a:schemeClr>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161" name="Google Shape;161;p19"/>
          <p:cNvSpPr txBox="1">
            <a:spLocks noGrp="1"/>
          </p:cNvSpPr>
          <p:nvPr>
            <p:ph type="title"/>
          </p:nvPr>
        </p:nvSpPr>
        <p:spPr>
          <a:xfrm>
            <a:off x="392906" y="3987930"/>
            <a:ext cx="8408400" cy="558600"/>
          </a:xfrm>
          <a:prstGeom prst="rect">
            <a:avLst/>
          </a:prstGeom>
          <a:noFill/>
          <a:ln>
            <a:noFill/>
          </a:ln>
        </p:spPr>
        <p:txBody>
          <a:bodyPr spcFirstLastPara="1" wrap="square" lIns="68575" tIns="34275" rIns="68575" bIns="34275" anchor="ctr" anchorCtr="0">
            <a:normAutofit fontScale="90000"/>
          </a:bodyPr>
          <a:lstStyle/>
          <a:p>
            <a:pPr marL="0" lvl="0" indent="0" algn="ctr" rtl="0">
              <a:lnSpc>
                <a:spcPct val="90000"/>
              </a:lnSpc>
              <a:spcBef>
                <a:spcPts val="0"/>
              </a:spcBef>
              <a:spcAft>
                <a:spcPts val="0"/>
              </a:spcAft>
              <a:buClr>
                <a:srgbClr val="262626"/>
              </a:buClr>
              <a:buSzPct val="100000"/>
              <a:buFont typeface="Calibri"/>
              <a:buNone/>
            </a:pPr>
            <a:r>
              <a:rPr lang="en" sz="2700">
                <a:solidFill>
                  <a:srgbClr val="262626"/>
                </a:solidFill>
              </a:rPr>
              <a:t>Nothing </a:t>
            </a:r>
            <a:r>
              <a:rPr lang="en" sz="2700" i="1">
                <a:solidFill>
                  <a:srgbClr val="262626"/>
                </a:solidFill>
              </a:rPr>
              <a:t>about</a:t>
            </a:r>
            <a:r>
              <a:rPr lang="en" sz="2700">
                <a:solidFill>
                  <a:srgbClr val="262626"/>
                </a:solidFill>
              </a:rPr>
              <a:t> the community </a:t>
            </a:r>
            <a:r>
              <a:rPr lang="en" sz="2700" i="1">
                <a:solidFill>
                  <a:srgbClr val="262626"/>
                </a:solidFill>
              </a:rPr>
              <a:t>without</a:t>
            </a:r>
            <a:r>
              <a:rPr lang="en" sz="2700">
                <a:solidFill>
                  <a:srgbClr val="262626"/>
                </a:solidFill>
              </a:rPr>
              <a:t> the community!</a:t>
            </a:r>
            <a:endParaRPr/>
          </a:p>
        </p:txBody>
      </p:sp>
      <p:cxnSp>
        <p:nvCxnSpPr>
          <p:cNvPr id="162" name="Google Shape;162;p19"/>
          <p:cNvCxnSpPr/>
          <p:nvPr/>
        </p:nvCxnSpPr>
        <p:spPr>
          <a:xfrm>
            <a:off x="0" y="3931487"/>
            <a:ext cx="9144000" cy="0"/>
          </a:xfrm>
          <a:prstGeom prst="straightConnector1">
            <a:avLst/>
          </a:prstGeom>
          <a:noFill/>
          <a:ln w="41275" cap="flat" cmpd="sng">
            <a:solidFill>
              <a:schemeClr val="lt1">
                <a:alpha val="89800"/>
              </a:schemeClr>
            </a:solidFill>
            <a:prstDash val="solid"/>
            <a:miter lim="800000"/>
            <a:headEnd type="none" w="sm" len="sm"/>
            <a:tailEnd type="none" w="sm" len="sm"/>
          </a:ln>
        </p:spPr>
      </p:cxnSp>
      <p:cxnSp>
        <p:nvCxnSpPr>
          <p:cNvPr id="163" name="Google Shape;163;p19"/>
          <p:cNvCxnSpPr/>
          <p:nvPr/>
        </p:nvCxnSpPr>
        <p:spPr>
          <a:xfrm>
            <a:off x="0" y="4601139"/>
            <a:ext cx="9144000" cy="0"/>
          </a:xfrm>
          <a:prstGeom prst="straightConnector1">
            <a:avLst/>
          </a:prstGeom>
          <a:noFill/>
          <a:ln w="41275" cap="flat" cmpd="sng">
            <a:solidFill>
              <a:schemeClr val="lt1">
                <a:alpha val="89800"/>
              </a:schemeClr>
            </a:solidFill>
            <a:prstDash val="solid"/>
            <a:miter lim="800000"/>
            <a:headEnd type="none" w="sm" len="sm"/>
            <a:tailEnd type="none" w="sm" len="sm"/>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0"/>
          <p:cNvSpPr txBox="1">
            <a:spLocks noGrp="1"/>
          </p:cNvSpPr>
          <p:nvPr>
            <p:ph type="ctrTitle"/>
          </p:nvPr>
        </p:nvSpPr>
        <p:spPr>
          <a:xfrm>
            <a:off x="1546025" y="1754794"/>
            <a:ext cx="58326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6000">
                <a:solidFill>
                  <a:schemeClr val="accent4"/>
                </a:solidFill>
              </a:rPr>
              <a:t>2.</a:t>
            </a:r>
            <a:endParaRPr sz="6000">
              <a:solidFill>
                <a:schemeClr val="accent4"/>
              </a:solidFill>
            </a:endParaRPr>
          </a:p>
          <a:p>
            <a:pPr marL="0" lvl="0" indent="0" algn="l" rtl="0">
              <a:spcBef>
                <a:spcPts val="0"/>
              </a:spcBef>
              <a:spcAft>
                <a:spcPts val="0"/>
              </a:spcAft>
              <a:buNone/>
            </a:pPr>
            <a:r>
              <a:rPr lang="en"/>
              <a:t>Key Insights</a:t>
            </a:r>
            <a:endParaRPr/>
          </a:p>
        </p:txBody>
      </p:sp>
      <p:sp>
        <p:nvSpPr>
          <p:cNvPr id="169" name="Google Shape;169;p20"/>
          <p:cNvSpPr txBox="1">
            <a:spLocks noGrp="1"/>
          </p:cNvSpPr>
          <p:nvPr>
            <p:ph type="subTitle" idx="1"/>
          </p:nvPr>
        </p:nvSpPr>
        <p:spPr>
          <a:xfrm>
            <a:off x="1546025" y="3011511"/>
            <a:ext cx="5832600" cy="7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Community Forums Fall 2022</a:t>
            </a:r>
            <a:endParaRPr/>
          </a:p>
        </p:txBody>
      </p:sp>
      <p:sp>
        <p:nvSpPr>
          <p:cNvPr id="170" name="Google Shape;170;p20"/>
          <p:cNvSpPr txBox="1">
            <a:spLocks noGrp="1"/>
          </p:cNvSpPr>
          <p:nvPr>
            <p:ph type="sldNum" idx="4294967295"/>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1"/>
          <p:cNvSpPr txBox="1">
            <a:spLocks noGrp="1"/>
          </p:cNvSpPr>
          <p:nvPr>
            <p:ph type="ctrTitle"/>
          </p:nvPr>
        </p:nvSpPr>
        <p:spPr>
          <a:xfrm>
            <a:off x="1546025" y="1754800"/>
            <a:ext cx="71277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6000">
                <a:solidFill>
                  <a:schemeClr val="accent4"/>
                </a:solidFill>
              </a:rPr>
              <a:t>3.</a:t>
            </a:r>
            <a:endParaRPr sz="6000">
              <a:solidFill>
                <a:schemeClr val="accent4"/>
              </a:solidFill>
            </a:endParaRPr>
          </a:p>
          <a:p>
            <a:pPr marL="0" lvl="0" indent="0" algn="l" rtl="0">
              <a:spcBef>
                <a:spcPts val="0"/>
              </a:spcBef>
              <a:spcAft>
                <a:spcPts val="0"/>
              </a:spcAft>
              <a:buNone/>
            </a:pPr>
            <a:r>
              <a:rPr lang="en"/>
              <a:t>Drafting the Curriculum</a:t>
            </a:r>
            <a:endParaRPr/>
          </a:p>
        </p:txBody>
      </p:sp>
      <p:sp>
        <p:nvSpPr>
          <p:cNvPr id="176" name="Google Shape;176;p21"/>
          <p:cNvSpPr txBox="1">
            <a:spLocks noGrp="1"/>
          </p:cNvSpPr>
          <p:nvPr>
            <p:ph type="sldNum" idx="4294967295"/>
          </p:nvPr>
        </p:nvSpPr>
        <p:spPr>
          <a:xfrm>
            <a:off x="84043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9</a:t>
            </a:fld>
            <a:endParaRPr/>
          </a:p>
        </p:txBody>
      </p:sp>
    </p:spTree>
  </p:cSld>
  <p:clrMapOvr>
    <a:masterClrMapping/>
  </p:clrMapOvr>
</p:sld>
</file>

<file path=ppt/theme/theme1.xml><?xml version="1.0" encoding="utf-8"?>
<a:theme xmlns:a="http://schemas.openxmlformats.org/drawingml/2006/main" name="Cordelia template">
  <a:themeElements>
    <a:clrScheme name="Custom 347">
      <a:dk1>
        <a:srgbClr val="263238"/>
      </a:dk1>
      <a:lt1>
        <a:srgbClr val="FFFFFF"/>
      </a:lt1>
      <a:dk2>
        <a:srgbClr val="607D8B"/>
      </a:dk2>
      <a:lt2>
        <a:srgbClr val="ECEFF1"/>
      </a:lt2>
      <a:accent1>
        <a:srgbClr val="0091EA"/>
      </a:accent1>
      <a:accent2>
        <a:srgbClr val="0053A3"/>
      </a:accent2>
      <a:accent3>
        <a:srgbClr val="607D8B"/>
      </a:accent3>
      <a:accent4>
        <a:srgbClr val="CFD8DC"/>
      </a:accent4>
      <a:accent5>
        <a:srgbClr val="ECEFF1"/>
      </a:accent5>
      <a:accent6>
        <a:srgbClr val="ACDBF8"/>
      </a:accent6>
      <a:hlink>
        <a:srgbClr val="0091E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2968</Words>
  <Application>Microsoft Office PowerPoint</Application>
  <PresentationFormat>On-screen Show (16:9)</PresentationFormat>
  <Paragraphs>282</Paragraphs>
  <Slides>24</Slides>
  <Notes>24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24</vt:i4>
      </vt:variant>
    </vt:vector>
  </HeadingPairs>
  <TitlesOfParts>
    <vt:vector size="34" baseType="lpstr">
      <vt:lpstr>Oswald SemiBold</vt:lpstr>
      <vt:lpstr>Source Sans Pro</vt:lpstr>
      <vt:lpstr>Roboto Slab</vt:lpstr>
      <vt:lpstr>Arial</vt:lpstr>
      <vt:lpstr>Calibri</vt:lpstr>
      <vt:lpstr>Roboto</vt:lpstr>
      <vt:lpstr>Oswald</vt:lpstr>
      <vt:lpstr>Roboto Slab SemiBold</vt:lpstr>
      <vt:lpstr>Rubik</vt:lpstr>
      <vt:lpstr>Cordelia template</vt:lpstr>
      <vt:lpstr>Preparing academic libraries to negotiate a sustainable future:  the ONEAL project </vt:lpstr>
      <vt:lpstr>Project Team</vt:lpstr>
      <vt:lpstr>1. What is the ONEAL project?</vt:lpstr>
      <vt:lpstr>OER Materials to be Created</vt:lpstr>
      <vt:lpstr>Module Creation</vt:lpstr>
      <vt:lpstr>the ONEAL project Roadmap</vt:lpstr>
      <vt:lpstr>Nothing about the community without the community!</vt:lpstr>
      <vt:lpstr>2. Key Insights</vt:lpstr>
      <vt:lpstr>3. Drafting the Curriculum</vt:lpstr>
      <vt:lpstr>Learners will be able to:</vt:lpstr>
      <vt:lpstr>Learners will be able to:</vt:lpstr>
      <vt:lpstr>Learners will be able to:</vt:lpstr>
      <vt:lpstr>PowerPoint Presentation</vt:lpstr>
      <vt:lpstr>PowerPoint Presentation</vt:lpstr>
      <vt:lpstr>PowerPoint Presentation</vt:lpstr>
      <vt:lpstr>PowerPoint Presentation</vt:lpstr>
      <vt:lpstr>PowerPoint Presentation</vt:lpstr>
      <vt:lpstr>Issues</vt:lpstr>
      <vt:lpstr>4. How can you get involved?</vt:lpstr>
      <vt:lpstr>Help us elevate existing content!</vt:lpstr>
      <vt:lpstr>Help us create new content</vt:lpstr>
      <vt:lpstr>Look for call outs to be a pilot tester this summer!</vt:lpstr>
      <vt:lpstr>PowerPoint Presentation</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Preparing academic libraries to negotiate a sustainable future:  the ONEAL project </dc:title>
  <cp:lastModifiedBy>Macy, Katharine</cp:lastModifiedBy>
  <cp:revision>1</cp:revision>
  <dcterms:modified xsi:type="dcterms:W3CDTF">2023-03-16T19:02:13Z</dcterms:modified>
</cp:coreProperties>
</file>