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30"/>
  </p:notesMasterIdLst>
  <p:handoutMasterIdLst>
    <p:handoutMasterId r:id="rId31"/>
  </p:handoutMasterIdLst>
  <p:sldIdLst>
    <p:sldId id="256" r:id="rId5"/>
    <p:sldId id="263" r:id="rId6"/>
    <p:sldId id="283" r:id="rId7"/>
    <p:sldId id="287" r:id="rId8"/>
    <p:sldId id="284" r:id="rId9"/>
    <p:sldId id="285" r:id="rId10"/>
    <p:sldId id="261" r:id="rId11"/>
    <p:sldId id="262" r:id="rId12"/>
    <p:sldId id="265" r:id="rId13"/>
    <p:sldId id="266" r:id="rId14"/>
    <p:sldId id="276" r:id="rId15"/>
    <p:sldId id="267" r:id="rId16"/>
    <p:sldId id="268" r:id="rId17"/>
    <p:sldId id="269" r:id="rId18"/>
    <p:sldId id="270" r:id="rId19"/>
    <p:sldId id="271" r:id="rId20"/>
    <p:sldId id="272" r:id="rId21"/>
    <p:sldId id="273" r:id="rId22"/>
    <p:sldId id="282" r:id="rId23"/>
    <p:sldId id="288" r:id="rId24"/>
    <p:sldId id="286" r:id="rId25"/>
    <p:sldId id="279" r:id="rId26"/>
    <p:sldId id="280" r:id="rId27"/>
    <p:sldId id="281" r:id="rId28"/>
    <p:sldId id="264"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5">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ACA39A"/>
    <a:srgbClr val="969696"/>
    <a:srgbClr val="9E9A95"/>
    <a:srgbClr val="382E25"/>
    <a:srgbClr val="C17945"/>
    <a:srgbClr val="31526A"/>
    <a:srgbClr val="690304"/>
    <a:srgbClr val="252626"/>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73" autoAdjust="0"/>
    <p:restoredTop sz="79680" autoAdjust="0"/>
  </p:normalViewPr>
  <p:slideViewPr>
    <p:cSldViewPr snapToGrid="0" snapToObjects="1">
      <p:cViewPr varScale="1">
        <p:scale>
          <a:sx n="119" d="100"/>
          <a:sy n="119" d="100"/>
        </p:scale>
        <p:origin x="1536" y="176"/>
      </p:cViewPr>
      <p:guideLst>
        <p:guide orient="horz" pos="3185"/>
        <p:guide pos="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32" d="100"/>
          <a:sy n="132" d="100"/>
        </p:scale>
        <p:origin x="-5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5/21/22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dirty="0"/>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02.738"/>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61 16383,'76'0'0,"5"0"0,-5 0 0,2 0 0,-5 0 0,-13 0 0,-7 0 0,-9 0 0,-6 0 0,-1 0 0,-4 0 0,-3 0 0,-2 0 0,1 0 0,-1 0 0,0 0 0,-1 0 0,-4 0 0,-2 0 0,-4 0 0,-2 0 0,0 0 0,3 0 0,-4 0 0,6 0 0,-6-2 0,3 0 0,0-2 0,-1 1 0,4-3 0,-9 3 0,9-2 0,-8 3 0,3 0 0,7-3 0,-11 3 0,9-3 0,-6 0 0,-2 2 0,8-4 0,-6 3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06.05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8 16383,'88'0'0,"-37"0"0,3 0 0,14 0 0,6 0 0,11 0 0,5 0 0,-20 0 0,1 0 0,1 0 0,-1 0 0,-1 0 0,1 0 0,2 0 0,1 0 0,-1 0 0,0 0 0,1 0 0,-1 0 0,1 0 0,0 0 0,2 0 0,5 0 0,2 0 0,-2 0 0,-4 0 0,-1 0 0,-2 0 0,-2 0 0,-1 0 0,-1 0 0,26 0 0,-2 0 0,-8 0 0,-1 0 0,-3 0 0,-2 0 0,-8 0 0,-2 0 0,-4 0 0,-3 0 0,-3 0 0,-3 0 0,-5 0 0,-2 0 0,40 0 0,-13 0 0,-11 0 0,-7 0 0,-1 0 0,-1 0 0,1 0 0,-3 0 0,-5 0 0,-5 0 0,-6 0 0,-7 0 0,-6 0 0,-5-2 0,-4 0 0,-5 0 0,6 0 0,10 2 0,-8 0 0,18 0 0,-12 0 0,8 0 0,0 0 0,-7 0 0,-3 0 0,-11 0 0,2 0 0,-6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10.903"/>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7 16383,'81'0'0,"13"0"0,-41 0 0,2 0 0,5 0 0,1 0 0,1 0 0,-1 0 0,-10 0 0,-2 0 0,37 0 0,-14 0 0,-7 0 0,3 0 0,-7 0 0,-8 0 0,-9 0 0,-10 0 0,-5 0 0,-14 0 0,0 0 0,0 0 0,-1 0 0,8 0 0,-6 0 0,0 0 0,-1 0 0,5 0 0,-2 0 0,-2-1 0,2-1 0,-4 0 0,2 0 0,2 2 0,-4 0 0,1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14.627"/>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 16383,'55'0'0,"-1"0"0,11 0 0,4 0 0,16 0 0,6 0 0,-23 0 0,4 0 0,3 0 0,20 0 0,5 0 0,-4 0 0,-19 0 0,-4 0 0,4 0 0,19 0 0,5 0 0,-8 0 0,-2 0 0,-3 0 0,-20 0 0,2 0 0,-4 0 0,17 0 0,-3 0 0,-1 0 0,-1 0 0,-6 0 0,-1 0 0,3 0 0,0 0 0,0 0 0,-1 0 0,0 0 0,-1 0 0,-5 0 0,-1 1 0,-6 0 0,-2 1 0,-5-1 0,-2 0 0,41 4 0,-5-1 0,-4 1 0,-3 1 0,0-4 0,0 1 0,-3-3 0,-3 0 0,-4 0 0,-8 0 0,-6 0 0,-5 0 0,-7 0 0,-4 0 0,-5 0 0,-8 0 0,-2 0 0,-4 0 0,-1 0 0,3 0 0,-2 0 0,3 0 0,-1 0 0,3 0 0,0 0 0,-2 0 0,-2 0 0,-3 0 0,-9 0 0,0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19.83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41 16383,'76'0'0,"-1"0"0,13 0 0,5 0 0,-22 0 0,3 0 0,1 0 0,11 0 0,2 0 0,4 0 0,-8 0 0,5 0 0,-2 0 0,-7 0 0,19 0 0,-2 0 0,-10 0 0,4 0 0,-10 0 0,-19 0 0,-3 0 0,20 0 0,3 0 0,2 0 0,0 0 0,-14 0 0,-4 0 0,-9 0 0,-3 0 0,36 0 0,-18 0 0,-13 0 0,-9 0 0,-2 0 0,-3 0 0,1 0 0,0 0 0,-2 0 0,-4 0 0,-1 0 0,1 0 0,3 0 0,0 0 0,-3 0 0,-5 0 0,-4 0 0,-1 0 0,4 0 0,2-2 0,2 0 0,0-1 0,-4 1 0,1 2 0,-3-2 0,0 0 0,-4 0 0,-3 1 0,-3 1 0,-2-2 0,1 0 0,2-1 0,2-1 0,-1 2 0,0 0 0,-4 0 0,-2 2 0,1 0 0,-1 0 0,0 0 0,4 0 0,-11 0 0,7-4 0,-3 3 0,-2-2 0,7 3 0,-7 0 0,4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1T17:44:28.99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82 16383,'67'0'0,"0"0"0,10 0 0,3 0 0,13 0 0,4 0 0,-29 0 0,1 0 0,0 0 0,2 0 0,0 0 0,-3 0 0,22 0 0,-3 0 0,-3 0 0,-1 0 0,-4 0 0,-1 0 0,0-1 0,1 2 0,12 0 0,0 1 0,-9-1 0,0 2 0,-1-1 0,1 0 0,-1-1 0,0 1 0,-4-2 0,0 0 0,5 0 0,3 0 0,-14 0 0,4 0 0,-4 0 0,8 0 0,-2 0 0,17 0 0,-5 0 0,-37 0 0,-3 0 0,39 0 0,-12 0 0,-4 0 0,1 0 0,1 0 0,2-1 0,-8-2 0,-10 1 0,-11-2 0,-11 1 0,-4 0 0,0 0 0,3 0 0,3-1 0,3-1 0,-1 1 0,-4-1 0,-1 1 0,0-3 0,4 0 0,5-2 0,-1 2 0,-5 1 0,-7 2 0,-7 1 0,-4 2 0,-3-1 0,-2 0 0,0 0 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5/21/22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dirty="0"/>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a:t>
            </a:fld>
            <a:endParaRPr lang="en-US" dirty="0"/>
          </a:p>
        </p:txBody>
      </p:sp>
    </p:spTree>
    <p:extLst>
      <p:ext uri="{BB962C8B-B14F-4D97-AF65-F5344CB8AC3E}">
        <p14:creationId xmlns:p14="http://schemas.microsoft.com/office/powerpoint/2010/main" val="394100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Participants given systematic antibiotic prophylaxis and exclusion of GBS patients</a:t>
            </a:r>
          </a:p>
        </p:txBody>
      </p:sp>
      <p:sp>
        <p:nvSpPr>
          <p:cNvPr id="4" name="Slide Number Placeholder 3"/>
          <p:cNvSpPr>
            <a:spLocks noGrp="1"/>
          </p:cNvSpPr>
          <p:nvPr>
            <p:ph type="sldNum" sz="quarter" idx="5"/>
          </p:nvPr>
        </p:nvSpPr>
        <p:spPr/>
        <p:txBody>
          <a:bodyPr/>
          <a:lstStyle/>
          <a:p>
            <a:fld id="{9706D261-4ACC-5E49-97C5-9D8FD2D9A3AF}" type="slidenum">
              <a:rPr lang="en-US" smtClean="0"/>
              <a:t>12</a:t>
            </a:fld>
            <a:endParaRPr lang="en-US" dirty="0"/>
          </a:p>
        </p:txBody>
      </p:sp>
    </p:spTree>
    <p:extLst>
      <p:ext uri="{BB962C8B-B14F-4D97-AF65-F5344CB8AC3E}">
        <p14:creationId xmlns:p14="http://schemas.microsoft.com/office/powerpoint/2010/main" val="1758153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Tried to compensate for absence of blinding by using an objective primary outcome</a:t>
            </a:r>
          </a:p>
          <a:p>
            <a:endParaRPr lang="en-US" dirty="0"/>
          </a:p>
          <a:p>
            <a:r>
              <a:rPr lang="en-US" dirty="0"/>
              <a:t>Small sample size: decreases power of study</a:t>
            </a:r>
          </a:p>
          <a:p>
            <a:endParaRPr lang="en-US" dirty="0"/>
          </a:p>
          <a:p>
            <a:r>
              <a:rPr lang="en-US" dirty="0"/>
              <a:t>France national guidelines: prophylactic antibiotics- amoxicillin, or clindamycin in case of allergy- was administered upon recruitment and up to the time of delivery to prevent chorioamnionitis </a:t>
            </a:r>
          </a:p>
          <a:p>
            <a:endParaRPr lang="en-US" dirty="0"/>
          </a:p>
          <a:p>
            <a:r>
              <a:rPr lang="en-US" b="1" dirty="0"/>
              <a:t>Note that ACOG states in this same bulletin that there is insufficient evidence to justify the routine use of prophylactic antibiotics with PROM at term in the absence of an indication for GBS prophylaxis</a:t>
            </a:r>
          </a:p>
        </p:txBody>
      </p:sp>
      <p:sp>
        <p:nvSpPr>
          <p:cNvPr id="4" name="Slide Number Placeholder 3"/>
          <p:cNvSpPr>
            <a:spLocks noGrp="1"/>
          </p:cNvSpPr>
          <p:nvPr>
            <p:ph type="sldNum" sz="quarter" idx="5"/>
          </p:nvPr>
        </p:nvSpPr>
        <p:spPr/>
        <p:txBody>
          <a:bodyPr/>
          <a:lstStyle/>
          <a:p>
            <a:fld id="{9706D261-4ACC-5E49-97C5-9D8FD2D9A3AF}" type="slidenum">
              <a:rPr lang="en-US" smtClean="0"/>
              <a:t>13</a:t>
            </a:fld>
            <a:endParaRPr lang="en-US" dirty="0"/>
          </a:p>
        </p:txBody>
      </p:sp>
    </p:spTree>
    <p:extLst>
      <p:ext uri="{BB962C8B-B14F-4D97-AF65-F5344CB8AC3E}">
        <p14:creationId xmlns:p14="http://schemas.microsoft.com/office/powerpoint/2010/main" val="1636243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dirty="0">
                <a:solidFill>
                  <a:schemeClr val="tx1"/>
                </a:solidFill>
                <a:effectLst/>
                <a:latin typeface="+mn-lt"/>
                <a:ea typeface="+mn-ea"/>
                <a:cs typeface="+mn-cs"/>
              </a:rPr>
              <a:t>accumulation of evidence can improve the precision and accuracy of effect estimates and increase the statistical power to detect an effect</a:t>
            </a:r>
            <a:r>
              <a:rPr lang="en-US" sz="1200" b="0" i="0" u="none" strike="noStrike" kern="1200" dirty="0">
                <a:solidFill>
                  <a:schemeClr val="tx1"/>
                </a:solidFill>
                <a:effectLst/>
                <a:latin typeface="+mn-lt"/>
                <a:ea typeface="+mn-ea"/>
                <a:cs typeface="+mn-cs"/>
              </a:rPr>
              <a:t>.</a:t>
            </a:r>
            <a:endParaRPr lang="en-US" dirty="0"/>
          </a:p>
          <a:p>
            <a:endParaRPr lang="en-US" dirty="0"/>
          </a:p>
          <a:p>
            <a:r>
              <a:rPr lang="en-US" dirty="0"/>
              <a:t>30% of patients in this study were GBS+, which is an independent infectious risk factor in cases of PROM</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17</a:t>
            </a:fld>
            <a:endParaRPr lang="en-US" dirty="0"/>
          </a:p>
        </p:txBody>
      </p:sp>
    </p:spTree>
    <p:extLst>
      <p:ext uri="{BB962C8B-B14F-4D97-AF65-F5344CB8AC3E}">
        <p14:creationId xmlns:p14="http://schemas.microsoft.com/office/powerpoint/2010/main" val="893976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Logistic regression models were constructed to evaluate the relationship between the ICB ripening and chorioamnionitis controlling for potential confounders (such as Bishop score, GBS colonization, length of labor stages, duration of membrane rupture, number of cervical exams, etc.)</a:t>
            </a:r>
          </a:p>
        </p:txBody>
      </p:sp>
      <p:sp>
        <p:nvSpPr>
          <p:cNvPr id="4" name="Slide Number Placeholder 3"/>
          <p:cNvSpPr>
            <a:spLocks noGrp="1"/>
          </p:cNvSpPr>
          <p:nvPr>
            <p:ph type="sldNum" sz="quarter" idx="5"/>
          </p:nvPr>
        </p:nvSpPr>
        <p:spPr/>
        <p:txBody>
          <a:bodyPr/>
          <a:lstStyle/>
          <a:p>
            <a:fld id="{9706D261-4ACC-5E49-97C5-9D8FD2D9A3AF}" type="slidenum">
              <a:rPr lang="en-US" smtClean="0"/>
              <a:t>20</a:t>
            </a:fld>
            <a:endParaRPr lang="en-US" dirty="0"/>
          </a:p>
        </p:txBody>
      </p:sp>
    </p:spTree>
    <p:extLst>
      <p:ext uri="{BB962C8B-B14F-4D97-AF65-F5344CB8AC3E}">
        <p14:creationId xmlns:p14="http://schemas.microsoft.com/office/powerpoint/2010/main" val="1104508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Nulliparity and placement of an IUPC are associated with longer labor, longer length of membrane rupture, and therefore increased potential for infection</a:t>
            </a:r>
          </a:p>
        </p:txBody>
      </p:sp>
      <p:sp>
        <p:nvSpPr>
          <p:cNvPr id="4" name="Slide Number Placeholder 3"/>
          <p:cNvSpPr>
            <a:spLocks noGrp="1"/>
          </p:cNvSpPr>
          <p:nvPr>
            <p:ph type="sldNum" sz="quarter" idx="5"/>
          </p:nvPr>
        </p:nvSpPr>
        <p:spPr/>
        <p:txBody>
          <a:bodyPr/>
          <a:lstStyle/>
          <a:p>
            <a:fld id="{9706D261-4ACC-5E49-97C5-9D8FD2D9A3AF}" type="slidenum">
              <a:rPr lang="en-US" smtClean="0"/>
              <a:t>21</a:t>
            </a:fld>
            <a:endParaRPr lang="en-US" dirty="0"/>
          </a:p>
        </p:txBody>
      </p:sp>
    </p:spTree>
    <p:extLst>
      <p:ext uri="{BB962C8B-B14F-4D97-AF65-F5344CB8AC3E}">
        <p14:creationId xmlns:p14="http://schemas.microsoft.com/office/powerpoint/2010/main" val="2451537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Using a power of 80% and an alpha level of 0.05, estimate needing at least 185 patients in each arm to find an increase in the rate of chorioamnionitis from 5 to 10% in women undergoing induction of labor for term PROM using an ICB when compared to using oxytocin alone</a:t>
            </a:r>
          </a:p>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22</a:t>
            </a:fld>
            <a:endParaRPr lang="en-US" dirty="0"/>
          </a:p>
        </p:txBody>
      </p:sp>
    </p:spTree>
    <p:extLst>
      <p:ext uri="{BB962C8B-B14F-4D97-AF65-F5344CB8AC3E}">
        <p14:creationId xmlns:p14="http://schemas.microsoft.com/office/powerpoint/2010/main" val="1882490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available literature, it seems that there is insufficient evidence to prove an association between maternal infection and CRB use. This idea is echoed in the ACOG practice bulletin. However, the data is still mixed so I similarly believe we can not rule out an association. </a:t>
            </a:r>
          </a:p>
          <a:p>
            <a:endParaRPr lang="en-US" dirty="0"/>
          </a:p>
          <a:p>
            <a:r>
              <a:rPr lang="en-US" dirty="0"/>
              <a:t>Thus, I believe the decision to use a CRB balloon in term PROM women relies on the clinical picture as a whole and shared decision making with the patient.</a:t>
            </a:r>
          </a:p>
          <a:p>
            <a:endParaRPr lang="en-US" dirty="0"/>
          </a:p>
          <a:p>
            <a:r>
              <a:rPr lang="en-US" dirty="0"/>
              <a:t>For instance, potentially not using CRB in women who have other infectious risks such as GBS portage, prolonged rupture, IUPC insertion, etc.</a:t>
            </a:r>
          </a:p>
        </p:txBody>
      </p:sp>
      <p:sp>
        <p:nvSpPr>
          <p:cNvPr id="4" name="Slide Number Placeholder 3"/>
          <p:cNvSpPr>
            <a:spLocks noGrp="1"/>
          </p:cNvSpPr>
          <p:nvPr>
            <p:ph type="sldNum" sz="quarter" idx="5"/>
          </p:nvPr>
        </p:nvSpPr>
        <p:spPr/>
        <p:txBody>
          <a:bodyPr/>
          <a:lstStyle/>
          <a:p>
            <a:fld id="{9706D261-4ACC-5E49-97C5-9D8FD2D9A3AF}" type="slidenum">
              <a:rPr lang="en-US" smtClean="0"/>
              <a:t>23</a:t>
            </a:fld>
            <a:endParaRPr lang="en-US" dirty="0"/>
          </a:p>
        </p:txBody>
      </p:sp>
    </p:spTree>
    <p:extLst>
      <p:ext uri="{BB962C8B-B14F-4D97-AF65-F5344CB8AC3E}">
        <p14:creationId xmlns:p14="http://schemas.microsoft.com/office/powerpoint/2010/main" val="1568439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24</a:t>
            </a:fld>
            <a:endParaRPr lang="en-US" dirty="0"/>
          </a:p>
        </p:txBody>
      </p:sp>
    </p:spTree>
    <p:extLst>
      <p:ext uri="{BB962C8B-B14F-4D97-AF65-F5344CB8AC3E}">
        <p14:creationId xmlns:p14="http://schemas.microsoft.com/office/powerpoint/2010/main" val="2330210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Middleton et al. meta-analysis</a:t>
            </a:r>
          </a:p>
        </p:txBody>
      </p:sp>
      <p:sp>
        <p:nvSpPr>
          <p:cNvPr id="4" name="Slide Number Placeholder 3"/>
          <p:cNvSpPr>
            <a:spLocks noGrp="1"/>
          </p:cNvSpPr>
          <p:nvPr>
            <p:ph type="sldNum" sz="quarter" idx="5"/>
          </p:nvPr>
        </p:nvSpPr>
        <p:spPr/>
        <p:txBody>
          <a:bodyPr/>
          <a:lstStyle/>
          <a:p>
            <a:fld id="{9706D261-4ACC-5E49-97C5-9D8FD2D9A3AF}" type="slidenum">
              <a:rPr lang="en-US" smtClean="0"/>
              <a:t>2</a:t>
            </a:fld>
            <a:endParaRPr lang="en-US" dirty="0"/>
          </a:p>
        </p:txBody>
      </p:sp>
    </p:spTree>
    <p:extLst>
      <p:ext uri="{BB962C8B-B14F-4D97-AF65-F5344CB8AC3E}">
        <p14:creationId xmlns:p14="http://schemas.microsoft.com/office/powerpoint/2010/main" val="1122523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Initial management: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Make sure mom and baby are hemodynamically stable and not in distress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Establish gestational age, fetal position, fetal heart rate monitoring to assess fetal status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GBS culture and/or treatment as indicated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dirty="0"/>
          </a:p>
        </p:txBody>
      </p:sp>
    </p:spTree>
    <p:extLst>
      <p:ext uri="{BB962C8B-B14F-4D97-AF65-F5344CB8AC3E}">
        <p14:creationId xmlns:p14="http://schemas.microsoft.com/office/powerpoint/2010/main" val="2873122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Middleton et al. meta-analysis: induction of labor reduced the time from rupture to birth and the rates of chorioamnionitis or endometritis, or both, and also reduced admission to the NICU w/o increasing the rates of cesarean birth or operative vaginal delivery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4</a:t>
            </a:fld>
            <a:endParaRPr lang="en-US" dirty="0"/>
          </a:p>
        </p:txBody>
      </p:sp>
    </p:spTree>
    <p:extLst>
      <p:ext uri="{BB962C8B-B14F-4D97-AF65-F5344CB8AC3E}">
        <p14:creationId xmlns:p14="http://schemas.microsoft.com/office/powerpoint/2010/main" val="1100898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Nearly 80-95% patients start labor spontaneously within 12 and 24 hours respectively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Prevention of group B streptococcal early-onset disease in newborns. ACOG Committee </a:t>
            </a:r>
            <a:r>
              <a:rPr lang="en-US" dirty="0" err="1"/>
              <a:t>Opinon</a:t>
            </a:r>
            <a:r>
              <a:rPr lang="en-US" dirty="0"/>
              <a:t> No. 797. American College of Obstetricians and Gynecologists. </a:t>
            </a:r>
            <a:r>
              <a:rPr lang="en-US" dirty="0" err="1"/>
              <a:t>Obstet</a:t>
            </a:r>
            <a:r>
              <a:rPr lang="en-US" dirty="0"/>
              <a:t> </a:t>
            </a:r>
            <a:r>
              <a:rPr lang="en-US" dirty="0" err="1"/>
              <a:t>Gynecol</a:t>
            </a:r>
            <a:r>
              <a:rPr lang="en-US" dirty="0"/>
              <a:t> 2020;135:eXX-XX. (Level III).</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GBS+: administration of </a:t>
            </a:r>
            <a:r>
              <a:rPr lang="en-US" dirty="0" err="1"/>
              <a:t>abx</a:t>
            </a:r>
            <a:r>
              <a:rPr lang="en-US" dirty="0"/>
              <a:t> for GBS prophylaxis should not be delayed while awaiting labor, and immediate induction rather than expectant management is recommended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dirty="0"/>
          </a:p>
        </p:txBody>
      </p:sp>
    </p:spTree>
    <p:extLst>
      <p:ext uri="{BB962C8B-B14F-4D97-AF65-F5344CB8AC3E}">
        <p14:creationId xmlns:p14="http://schemas.microsoft.com/office/powerpoint/2010/main" val="2412214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Some studies have shown that using CRB's with vaginal prostaglandins for induction in women with term PROM increases the rate of delivery in less than 24 hours and may reduce the time from induction to delivery in nulliparous women (</a:t>
            </a:r>
            <a:r>
              <a:rPr lang="en-US" dirty="0" err="1"/>
              <a:t>Devillard</a:t>
            </a:r>
            <a:r>
              <a:rPr lang="en-US" dirty="0"/>
              <a:t>)</a:t>
            </a:r>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dirty="0"/>
          </a:p>
        </p:txBody>
      </p:sp>
    </p:spTree>
    <p:extLst>
      <p:ext uri="{BB962C8B-B14F-4D97-AF65-F5344CB8AC3E}">
        <p14:creationId xmlns:p14="http://schemas.microsoft.com/office/powerpoint/2010/main" val="701299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that there is some potential benefit to using CRB to reduce the time between rupture and delivery. And as I said earlier, the greatest complication of term PROM is maternal infection, which only increases with the duration of rupture. As a result, there is a strong argument for the usage of CRB's in term PROM.</a:t>
            </a:r>
          </a:p>
          <a:p>
            <a:endParaRPr lang="en-US" dirty="0"/>
          </a:p>
          <a:p>
            <a:r>
              <a:rPr lang="en-US" dirty="0"/>
              <a:t>I wanted to look at one of the biggest concerns of using a CRB in women with term PROM. </a:t>
            </a:r>
          </a:p>
          <a:p>
            <a:endParaRPr lang="en-US" dirty="0"/>
          </a:p>
          <a:p>
            <a:r>
              <a:rPr lang="en-US" dirty="0"/>
              <a:t>In women who have term preterm rupture of membranes, is placing a cervical ripening balloon for IOL associated with increased rates of maternal infection compared to pharmacological induction agents?</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dirty="0"/>
          </a:p>
        </p:txBody>
      </p:sp>
    </p:spTree>
    <p:extLst>
      <p:ext uri="{BB962C8B-B14F-4D97-AF65-F5344CB8AC3E}">
        <p14:creationId xmlns:p14="http://schemas.microsoft.com/office/powerpoint/2010/main" val="3776041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Notably, a course of prophylactic </a:t>
            </a:r>
            <a:r>
              <a:rPr lang="en-US" dirty="0" err="1"/>
              <a:t>abx</a:t>
            </a:r>
            <a:r>
              <a:rPr lang="en-US" dirty="0"/>
              <a:t> (</a:t>
            </a:r>
            <a:r>
              <a:rPr lang="en-US" dirty="0" err="1"/>
              <a:t>amoxicllin</a:t>
            </a:r>
            <a:r>
              <a:rPr lang="en-US" dirty="0"/>
              <a:t>, or clindamycin in case of allergy), was administered upon recruitment and up to time of delivery to prevent chorioamnionitis</a:t>
            </a:r>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dirty="0"/>
          </a:p>
        </p:txBody>
      </p:sp>
    </p:spTree>
    <p:extLst>
      <p:ext uri="{BB962C8B-B14F-4D97-AF65-F5344CB8AC3E}">
        <p14:creationId xmlns:p14="http://schemas.microsoft.com/office/powerpoint/2010/main" val="4175873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Clinical </a:t>
            </a:r>
            <a:r>
              <a:rPr lang="en-US" dirty="0" err="1"/>
              <a:t>chorio</a:t>
            </a:r>
            <a:r>
              <a:rPr lang="en-US" dirty="0"/>
              <a:t> defined as fever and combination of fetal tachycardia, or uterine contraction, or purulent fluid from cervical </a:t>
            </a:r>
            <a:r>
              <a:rPr lang="en-US" dirty="0" err="1"/>
              <a:t>os</a:t>
            </a:r>
            <a:r>
              <a:rPr lang="en-US" dirty="0"/>
              <a:t>, or abdominal pain</a:t>
            </a:r>
          </a:p>
        </p:txBody>
      </p:sp>
      <p:sp>
        <p:nvSpPr>
          <p:cNvPr id="4" name="Slide Number Placeholder 3"/>
          <p:cNvSpPr>
            <a:spLocks noGrp="1"/>
          </p:cNvSpPr>
          <p:nvPr>
            <p:ph type="sldNum" sz="quarter" idx="5"/>
          </p:nvPr>
        </p:nvSpPr>
        <p:spPr/>
        <p:txBody>
          <a:bodyPr/>
          <a:lstStyle/>
          <a:p>
            <a:fld id="{9706D261-4ACC-5E49-97C5-9D8FD2D9A3AF}" type="slidenum">
              <a:rPr lang="en-US" smtClean="0"/>
              <a:t>11</a:t>
            </a:fld>
            <a:endParaRPr lang="en-US" dirty="0"/>
          </a:p>
        </p:txBody>
      </p:sp>
    </p:spTree>
    <p:extLst>
      <p:ext uri="{BB962C8B-B14F-4D97-AF65-F5344CB8AC3E}">
        <p14:creationId xmlns:p14="http://schemas.microsoft.com/office/powerpoint/2010/main" val="35628438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page">
    <p:bg>
      <p:bgPr>
        <a:solidFill>
          <a:srgbClr val="ACA39A">
            <a:alpha val="4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dirty="0"/>
              <a:t>Option 1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dirty="0"/>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dirty="0"/>
              <a:t>SUBHEAD OR NAME OF DEPARTMENT, PROGRAM OR UNIT</a:t>
            </a:r>
          </a:p>
        </p:txBody>
      </p:sp>
    </p:spTree>
    <p:extLst>
      <p:ext uri="{BB962C8B-B14F-4D97-AF65-F5344CB8AC3E}">
        <p14:creationId xmlns:p14="http://schemas.microsoft.com/office/powerpoint/2010/main" val="27434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page">
    <p:bg>
      <p:bgPr>
        <a:solidFill>
          <a:srgbClr val="ACA39A">
            <a:alpha val="80000"/>
          </a:srgb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tx1"/>
                </a:solidFill>
                <a:latin typeface="Arial"/>
                <a:cs typeface="Arial"/>
              </a:defRPr>
            </a:lvl1pPr>
          </a:lstStyle>
          <a:p>
            <a:r>
              <a:rPr lang="en-US" dirty="0"/>
              <a:t>Option 2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tx1"/>
                </a:solidFill>
                <a:latin typeface="Arial"/>
                <a:cs typeface="Arial"/>
              </a:defRPr>
            </a:lvl1pPr>
          </a:lstStyle>
          <a:p>
            <a:pPr lvl="0"/>
            <a:r>
              <a:rPr lang="en-US" dirty="0"/>
              <a:t>PRESENTER AND TITLE</a:t>
            </a:r>
          </a:p>
        </p:txBody>
      </p:sp>
      <p:sp>
        <p:nvSpPr>
          <p:cNvPr id="9" name="Text Placeholder 19">
            <a:extLst>
              <a:ext uri="{FF2B5EF4-FFF2-40B4-BE49-F238E27FC236}">
                <a16:creationId xmlns:a16="http://schemas.microsoft.com/office/drawing/2014/main" id="{1800061F-0F64-2641-A25C-4FE07FA0159A}"/>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tx1"/>
                </a:solidFill>
                <a:latin typeface="Arial"/>
                <a:cs typeface="Arial"/>
              </a:defRPr>
            </a:lvl1pPr>
          </a:lstStyle>
          <a:p>
            <a:pPr lvl="0"/>
            <a:r>
              <a:rPr lang="en-US" dirty="0"/>
              <a:t>SUBHEAD OR NAME OF DEPARTMENT, PROGRAM OR UNIT</a:t>
            </a:r>
          </a:p>
        </p:txBody>
      </p:sp>
    </p:spTree>
    <p:extLst>
      <p:ext uri="{BB962C8B-B14F-4D97-AF65-F5344CB8AC3E}">
        <p14:creationId xmlns:p14="http://schemas.microsoft.com/office/powerpoint/2010/main" val="3259976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6" name="Rectangle 5"/>
          <p:cNvSpPr/>
          <p:nvPr userDrawn="1"/>
        </p:nvSpPr>
        <p:spPr>
          <a:xfrm>
            <a:off x="633304" y="-64837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425" y="581278"/>
            <a:ext cx="1289146" cy="1415797"/>
          </a:xfrm>
          <a:prstGeom prst="rect">
            <a:avLst/>
          </a:prstGeom>
        </p:spPr>
      </p:pic>
      <p:sp>
        <p:nvSpPr>
          <p:cNvPr id="12" name="Rectangle 11">
            <a:extLst>
              <a:ext uri="{FF2B5EF4-FFF2-40B4-BE49-F238E27FC236}">
                <a16:creationId xmlns:a16="http://schemas.microsoft.com/office/drawing/2014/main" id="{BA4CDEAE-A72C-6745-AF68-F4D3AFBE4BD4}"/>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F8ED37B-660D-B140-BE36-7D07837A2CC9}"/>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D42028F-4BED-E643-AAE4-ABF5BDB8083F}"/>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sp>
        <p:nvSpPr>
          <p:cNvPr id="15" name="Text Placeholder 19">
            <a:extLst>
              <a:ext uri="{FF2B5EF4-FFF2-40B4-BE49-F238E27FC236}">
                <a16:creationId xmlns:a16="http://schemas.microsoft.com/office/drawing/2014/main" id="{C9A91140-A017-E042-AACE-3BC11888B624}"/>
              </a:ext>
            </a:extLst>
          </p:cNvPr>
          <p:cNvSpPr>
            <a:spLocks noGrp="1"/>
          </p:cNvSpPr>
          <p:nvPr>
            <p:ph type="body" sz="quarter" idx="11" hasCustomPrompt="1"/>
          </p:nvPr>
        </p:nvSpPr>
        <p:spPr>
          <a:xfrm>
            <a:off x="2988296" y="253569"/>
            <a:ext cx="5842227" cy="252412"/>
          </a:xfrm>
          <a:prstGeom prst="rect">
            <a:avLst/>
          </a:prstGeom>
        </p:spPr>
        <p:txBody>
          <a:bodyPr anchor="ctr">
            <a:noAutofit/>
          </a:bodyPr>
          <a:lstStyle>
            <a:lvl1pPr marL="0" indent="0" algn="r">
              <a:buNone/>
              <a:defRPr sz="1400" b="0" spc="0" baseline="0">
                <a:solidFill>
                  <a:schemeClr val="bg1"/>
                </a:solidFill>
                <a:latin typeface="Arial"/>
                <a:cs typeface="Arial"/>
              </a:defRPr>
            </a:lvl1pPr>
          </a:lstStyle>
          <a:p>
            <a:pPr lvl="0"/>
            <a:r>
              <a:rPr lang="en-US" dirty="0"/>
              <a:t>SUBHEAD OR NAME OF DEPARTMENT, PROGRAM OR UNIT</a:t>
            </a:r>
          </a:p>
        </p:txBody>
      </p:sp>
      <p:sp>
        <p:nvSpPr>
          <p:cNvPr id="16" name="Title 1">
            <a:extLst>
              <a:ext uri="{FF2B5EF4-FFF2-40B4-BE49-F238E27FC236}">
                <a16:creationId xmlns:a16="http://schemas.microsoft.com/office/drawing/2014/main" id="{38BEB617-516B-C249-8FE5-7BA549031011}"/>
              </a:ext>
            </a:extLst>
          </p:cNvPr>
          <p:cNvSpPr>
            <a:spLocks noGrp="1"/>
          </p:cNvSpPr>
          <p:nvPr>
            <p:ph type="title" hasCustomPrompt="1"/>
          </p:nvPr>
        </p:nvSpPr>
        <p:spPr>
          <a:xfrm>
            <a:off x="502903" y="1975994"/>
            <a:ext cx="7734221" cy="1114494"/>
          </a:xfrm>
          <a:prstGeom prst="rect">
            <a:avLst/>
          </a:prstGeom>
        </p:spPr>
        <p:txBody>
          <a:bodyPr anchor="ctr">
            <a:normAutofit/>
          </a:bodyPr>
          <a:lstStyle>
            <a:lvl1pPr>
              <a:lnSpc>
                <a:spcPct val="90000"/>
              </a:lnSpc>
              <a:defRPr sz="4000" b="1" i="0" spc="0" baseline="0">
                <a:solidFill>
                  <a:schemeClr val="bg1"/>
                </a:solidFill>
                <a:latin typeface="Arial"/>
                <a:cs typeface="Arial"/>
              </a:defRPr>
            </a:lvl1pPr>
          </a:lstStyle>
          <a:p>
            <a:r>
              <a:rPr lang="en-US" dirty="0"/>
              <a:t>Option 3 – Opening Slide – text resizes as content is entered</a:t>
            </a:r>
          </a:p>
        </p:txBody>
      </p:sp>
      <p:sp>
        <p:nvSpPr>
          <p:cNvPr id="17" name="Text Placeholder 19">
            <a:extLst>
              <a:ext uri="{FF2B5EF4-FFF2-40B4-BE49-F238E27FC236}">
                <a16:creationId xmlns:a16="http://schemas.microsoft.com/office/drawing/2014/main" id="{A17B975E-BE6B-3E4A-8B92-9C17B56151B0}"/>
              </a:ext>
            </a:extLst>
          </p:cNvPr>
          <p:cNvSpPr>
            <a:spLocks noGrp="1"/>
          </p:cNvSpPr>
          <p:nvPr>
            <p:ph type="body" sz="quarter" idx="12" hasCustomPrompt="1"/>
          </p:nvPr>
        </p:nvSpPr>
        <p:spPr>
          <a:xfrm>
            <a:off x="530694" y="3264558"/>
            <a:ext cx="7734222" cy="252412"/>
          </a:xfrm>
          <a:prstGeom prst="rect">
            <a:avLst/>
          </a:prstGeom>
        </p:spPr>
        <p:txBody>
          <a:bodyPr anchor="ctr">
            <a:noAutofit/>
          </a:bodyPr>
          <a:lstStyle>
            <a:lvl1pPr marL="0" indent="0">
              <a:buNone/>
              <a:defRPr sz="1800" b="0" spc="0" baseline="0">
                <a:solidFill>
                  <a:schemeClr val="bg1"/>
                </a:solidFill>
                <a:latin typeface="Arial"/>
                <a:cs typeface="Arial"/>
              </a:defRPr>
            </a:lvl1pPr>
          </a:lstStyle>
          <a:p>
            <a:pPr lvl="0"/>
            <a:r>
              <a:rPr lang="en-US" dirty="0"/>
              <a:t>PRESENTER AND TITLE</a:t>
            </a:r>
          </a:p>
        </p:txBody>
      </p:sp>
    </p:spTree>
    <p:extLst>
      <p:ext uri="{BB962C8B-B14F-4D97-AF65-F5344CB8AC3E}">
        <p14:creationId xmlns:p14="http://schemas.microsoft.com/office/powerpoint/2010/main" val="125665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rgbClr val="ACA39A"/>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chemeClr val="tx1"/>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chemeClr val="tx1"/>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FD999E8A-87E3-6C4B-ABCB-DFCF83254878}"/>
              </a:ext>
            </a:extLst>
          </p:cNvPr>
          <p:cNvGrpSpPr/>
          <p:nvPr userDrawn="1"/>
        </p:nvGrpSpPr>
        <p:grpSpPr>
          <a:xfrm>
            <a:off x="-30788" y="4298510"/>
            <a:ext cx="9228667" cy="853727"/>
            <a:chOff x="-30788" y="4298510"/>
            <a:chExt cx="9228667" cy="853727"/>
          </a:xfrm>
        </p:grpSpPr>
        <p:sp>
          <p:nvSpPr>
            <p:cNvPr id="17" name="Rectangle 16">
              <a:extLst>
                <a:ext uri="{FF2B5EF4-FFF2-40B4-BE49-F238E27FC236}">
                  <a16:creationId xmlns:a16="http://schemas.microsoft.com/office/drawing/2014/main" id="{238A2E75-148C-1248-B56B-A0880FA34210}"/>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84F34C6-1F9F-AA48-92F2-401878F4D395}"/>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grpSp>
          <p:nvGrpSpPr>
            <p:cNvPr id="19" name="Group 18">
              <a:extLst>
                <a:ext uri="{FF2B5EF4-FFF2-40B4-BE49-F238E27FC236}">
                  <a16:creationId xmlns:a16="http://schemas.microsoft.com/office/drawing/2014/main" id="{BB4E4298-2473-394D-B497-59D1618497EB}"/>
                </a:ext>
              </a:extLst>
            </p:cNvPr>
            <p:cNvGrpSpPr/>
            <p:nvPr userDrawn="1"/>
          </p:nvGrpSpPr>
          <p:grpSpPr>
            <a:xfrm>
              <a:off x="422970" y="4298510"/>
              <a:ext cx="725830" cy="853727"/>
              <a:chOff x="422970" y="4298510"/>
              <a:chExt cx="725830" cy="853727"/>
            </a:xfrm>
          </p:grpSpPr>
          <p:sp>
            <p:nvSpPr>
              <p:cNvPr id="21" name="Rectangle 20">
                <a:extLst>
                  <a:ext uri="{FF2B5EF4-FFF2-40B4-BE49-F238E27FC236}">
                    <a16:creationId xmlns:a16="http://schemas.microsoft.com/office/drawing/2014/main" id="{DE0CA54A-3A83-A04B-BA02-C9EA07FAF4EE}"/>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B066C393-1D04-3B4A-A36D-C9461F0FFF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2354721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a:prstGeom prst="rect">
            <a:avLst/>
          </a:prstGeom>
        </p:spPr>
        <p:txBody>
          <a:bodyPr anchor="ctr">
            <a:noAutofit/>
          </a:bodyPr>
          <a:lstStyle>
            <a:lvl1pPr>
              <a:defRPr sz="40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32786"/>
            <a:ext cx="3700462" cy="252412"/>
          </a:xfrm>
          <a:prstGeom prst="rect">
            <a:avLst/>
          </a:prstGeom>
        </p:spPr>
        <p:txBody>
          <a:bodyPr anchor="ctr">
            <a:noAutofit/>
          </a:bodyPr>
          <a:lstStyle>
            <a:lvl1pPr marL="0" indent="0">
              <a:buNone/>
              <a:defRPr sz="14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6CE92844-5432-AA47-9FC3-157F0E3989E3}"/>
              </a:ext>
            </a:extLst>
          </p:cNvPr>
          <p:cNvGrpSpPr/>
          <p:nvPr userDrawn="1"/>
        </p:nvGrpSpPr>
        <p:grpSpPr>
          <a:xfrm>
            <a:off x="-30788" y="4298510"/>
            <a:ext cx="9228667" cy="853727"/>
            <a:chOff x="-30788" y="4298510"/>
            <a:chExt cx="9228667" cy="853727"/>
          </a:xfrm>
        </p:grpSpPr>
        <p:sp>
          <p:nvSpPr>
            <p:cNvPr id="13" name="Rectangle 12">
              <a:extLst>
                <a:ext uri="{FF2B5EF4-FFF2-40B4-BE49-F238E27FC236}">
                  <a16:creationId xmlns:a16="http://schemas.microsoft.com/office/drawing/2014/main" id="{C319ED4B-0453-FC4B-864C-901DEECE2F34}"/>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5B59AD9-99C6-4642-AACC-44F4B0D3A47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grpSp>
          <p:nvGrpSpPr>
            <p:cNvPr id="16" name="Group 15">
              <a:extLst>
                <a:ext uri="{FF2B5EF4-FFF2-40B4-BE49-F238E27FC236}">
                  <a16:creationId xmlns:a16="http://schemas.microsoft.com/office/drawing/2014/main" id="{4D1BAF2D-D90C-9046-A414-36725E6FFE51}"/>
                </a:ext>
              </a:extLst>
            </p:cNvPr>
            <p:cNvGrpSpPr/>
            <p:nvPr userDrawn="1"/>
          </p:nvGrpSpPr>
          <p:grpSpPr>
            <a:xfrm>
              <a:off x="422970" y="4298510"/>
              <a:ext cx="725830" cy="853727"/>
              <a:chOff x="422970" y="4298510"/>
              <a:chExt cx="725830" cy="853727"/>
            </a:xfrm>
          </p:grpSpPr>
          <p:sp>
            <p:nvSpPr>
              <p:cNvPr id="17" name="Rectangle 16">
                <a:extLst>
                  <a:ext uri="{FF2B5EF4-FFF2-40B4-BE49-F238E27FC236}">
                    <a16:creationId xmlns:a16="http://schemas.microsoft.com/office/drawing/2014/main" id="{DD14026D-0215-0A48-8182-2F16D5B1FC53}"/>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92D5B06C-F6DF-0842-ABED-1C3D8078F5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457854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499" y="510282"/>
            <a:ext cx="8004391" cy="699065"/>
          </a:xfrm>
          <a:prstGeom prst="rect">
            <a:avLst/>
          </a:prstGeom>
        </p:spPr>
        <p:txBody>
          <a:bodyPr>
            <a:normAutofit/>
          </a:bodyPr>
          <a:lstStyle>
            <a:lvl1pPr>
              <a:defRPr sz="3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 Placeholder 19"/>
          <p:cNvSpPr>
            <a:spLocks noGrp="1"/>
          </p:cNvSpPr>
          <p:nvPr>
            <p:ph type="body" sz="quarter" idx="10" hasCustomPrompt="1"/>
          </p:nvPr>
        </p:nvSpPr>
        <p:spPr>
          <a:xfrm>
            <a:off x="4833956" y="179431"/>
            <a:ext cx="3700462" cy="252412"/>
          </a:xfrm>
          <a:prstGeom prst="rect">
            <a:avLst/>
          </a:prstGeom>
        </p:spPr>
        <p:txBody>
          <a:bodyPr>
            <a:noAutofit/>
          </a:bodyPr>
          <a:lstStyle>
            <a:lvl1pPr marL="0" indent="0" algn="r">
              <a:buNone/>
              <a:defRPr sz="1100" b="0" i="0" spc="0" baseline="0">
                <a:solidFill>
                  <a:schemeClr val="tx1"/>
                </a:solidFill>
                <a:latin typeface="Arial"/>
                <a:cs typeface="Arial"/>
              </a:defRPr>
            </a:lvl1pPr>
          </a:lstStyle>
          <a:p>
            <a:pPr lvl="0"/>
            <a:r>
              <a:rPr lang="en-US" dirty="0"/>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366426" y="1322876"/>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grpSp>
        <p:nvGrpSpPr>
          <p:cNvPr id="9" name="Group 8">
            <a:extLst>
              <a:ext uri="{FF2B5EF4-FFF2-40B4-BE49-F238E27FC236}">
                <a16:creationId xmlns:a16="http://schemas.microsoft.com/office/drawing/2014/main" id="{0B3A402F-84DE-3648-943C-F947B742644A}"/>
              </a:ext>
            </a:extLst>
          </p:cNvPr>
          <p:cNvGrpSpPr/>
          <p:nvPr userDrawn="1"/>
        </p:nvGrpSpPr>
        <p:grpSpPr>
          <a:xfrm>
            <a:off x="-30788" y="4298510"/>
            <a:ext cx="9228667" cy="853727"/>
            <a:chOff x="-30788" y="4298510"/>
            <a:chExt cx="9228667" cy="853727"/>
          </a:xfrm>
        </p:grpSpPr>
        <p:sp>
          <p:nvSpPr>
            <p:cNvPr id="10" name="Rectangle 9">
              <a:extLst>
                <a:ext uri="{FF2B5EF4-FFF2-40B4-BE49-F238E27FC236}">
                  <a16:creationId xmlns:a16="http://schemas.microsoft.com/office/drawing/2014/main" id="{B4E396F1-F31B-F44E-94EB-2D879CB9F1C8}"/>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EC012D6-6963-1C4C-82CB-78A98B57306A}"/>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grpSp>
          <p:nvGrpSpPr>
            <p:cNvPr id="12" name="Group 11">
              <a:extLst>
                <a:ext uri="{FF2B5EF4-FFF2-40B4-BE49-F238E27FC236}">
                  <a16:creationId xmlns:a16="http://schemas.microsoft.com/office/drawing/2014/main" id="{9FE0A3E8-2C3C-CF46-A1A4-EE6D0BA3FC9D}"/>
                </a:ext>
              </a:extLst>
            </p:cNvPr>
            <p:cNvGrpSpPr/>
            <p:nvPr userDrawn="1"/>
          </p:nvGrpSpPr>
          <p:grpSpPr>
            <a:xfrm>
              <a:off x="422970" y="4298510"/>
              <a:ext cx="725830" cy="853727"/>
              <a:chOff x="422970" y="4298510"/>
              <a:chExt cx="725830" cy="853727"/>
            </a:xfrm>
          </p:grpSpPr>
          <p:sp>
            <p:nvSpPr>
              <p:cNvPr id="14" name="Rectangle 13">
                <a:extLst>
                  <a:ext uri="{FF2B5EF4-FFF2-40B4-BE49-F238E27FC236}">
                    <a16:creationId xmlns:a16="http://schemas.microsoft.com/office/drawing/2014/main" id="{B226430D-4079-4B41-9842-41583BFE0C9D}"/>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EB69E89-B821-FD42-BA2A-E2E3A1CD5B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Tree>
    <p:extLst>
      <p:ext uri="{BB962C8B-B14F-4D97-AF65-F5344CB8AC3E}">
        <p14:creationId xmlns:p14="http://schemas.microsoft.com/office/powerpoint/2010/main" val="368206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73058" y="0"/>
            <a:ext cx="3570941" cy="5143500"/>
          </a:xfrm>
          <a:prstGeom prst="rect">
            <a:avLst/>
          </a:prstGeom>
        </p:spPr>
        <p:txBody>
          <a:bodyPr/>
          <a:lstStyle/>
          <a:p>
            <a:r>
              <a:rPr lang="en-US"/>
              <a:t>Click icon to add picture</a:t>
            </a:r>
            <a:endParaRPr lang="en-US" dirty="0"/>
          </a:p>
        </p:txBody>
      </p:sp>
      <p:grpSp>
        <p:nvGrpSpPr>
          <p:cNvPr id="9" name="Group 8">
            <a:extLst>
              <a:ext uri="{FF2B5EF4-FFF2-40B4-BE49-F238E27FC236}">
                <a16:creationId xmlns:a16="http://schemas.microsoft.com/office/drawing/2014/main" id="{F5928226-E43E-9A42-8F2D-CC86E47C5643}"/>
              </a:ext>
            </a:extLst>
          </p:cNvPr>
          <p:cNvGrpSpPr/>
          <p:nvPr userDrawn="1"/>
        </p:nvGrpSpPr>
        <p:grpSpPr>
          <a:xfrm>
            <a:off x="-30788" y="4298510"/>
            <a:ext cx="9228667" cy="853727"/>
            <a:chOff x="-30788" y="4298510"/>
            <a:chExt cx="9228667" cy="853727"/>
          </a:xfrm>
        </p:grpSpPr>
        <p:sp>
          <p:nvSpPr>
            <p:cNvPr id="11" name="Rectangle 10">
              <a:extLst>
                <a:ext uri="{FF2B5EF4-FFF2-40B4-BE49-F238E27FC236}">
                  <a16:creationId xmlns:a16="http://schemas.microsoft.com/office/drawing/2014/main" id="{44D5977E-D878-7A43-BF6A-D4E3AD5B28B6}"/>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75CD740-FF84-DB42-B0C7-54BCF89FF22C}"/>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grpSp>
          <p:nvGrpSpPr>
            <p:cNvPr id="15" name="Group 14">
              <a:extLst>
                <a:ext uri="{FF2B5EF4-FFF2-40B4-BE49-F238E27FC236}">
                  <a16:creationId xmlns:a16="http://schemas.microsoft.com/office/drawing/2014/main" id="{70CC3031-F52B-0E4F-8E6F-2551722B6AA6}"/>
                </a:ext>
              </a:extLst>
            </p:cNvPr>
            <p:cNvGrpSpPr/>
            <p:nvPr userDrawn="1"/>
          </p:nvGrpSpPr>
          <p:grpSpPr>
            <a:xfrm>
              <a:off x="422970" y="4298510"/>
              <a:ext cx="725830" cy="853727"/>
              <a:chOff x="422970" y="4298510"/>
              <a:chExt cx="725830" cy="853727"/>
            </a:xfrm>
          </p:grpSpPr>
          <p:sp>
            <p:nvSpPr>
              <p:cNvPr id="16" name="Rectangle 15">
                <a:extLst>
                  <a:ext uri="{FF2B5EF4-FFF2-40B4-BE49-F238E27FC236}">
                    <a16:creationId xmlns:a16="http://schemas.microsoft.com/office/drawing/2014/main" id="{2615DAA7-B7DE-6E4D-81FC-313480E27A9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AEF6C903-6A3A-9148-AD8A-19BEB5E900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4" name="Rectangle 13">
            <a:extLst>
              <a:ext uri="{FF2B5EF4-FFF2-40B4-BE49-F238E27FC236}">
                <a16:creationId xmlns:a16="http://schemas.microsoft.com/office/drawing/2014/main" id="{3913B757-E8CF-584A-BD70-2E79D9DDD41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0CD019-6D45-4D4A-AEB0-E2AC73E8811D}"/>
              </a:ext>
            </a:extLst>
          </p:cNvPr>
          <p:cNvSpPr/>
          <p:nvPr userDrawn="1"/>
        </p:nvSpPr>
        <p:spPr>
          <a:xfrm>
            <a:off x="-30788" y="4650465"/>
            <a:ext cx="9228667" cy="540015"/>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DAC8DF18-3E60-B247-B893-BB8BFC859846}"/>
              </a:ext>
            </a:extLst>
          </p:cNvPr>
          <p:cNvGrpSpPr/>
          <p:nvPr userDrawn="1"/>
        </p:nvGrpSpPr>
        <p:grpSpPr>
          <a:xfrm>
            <a:off x="-30788" y="4298510"/>
            <a:ext cx="9228667" cy="853727"/>
            <a:chOff x="-30788" y="4298510"/>
            <a:chExt cx="9228667" cy="853727"/>
          </a:xfrm>
        </p:grpSpPr>
        <p:sp>
          <p:nvSpPr>
            <p:cNvPr id="5" name="Rectangle 4">
              <a:extLst>
                <a:ext uri="{FF2B5EF4-FFF2-40B4-BE49-F238E27FC236}">
                  <a16:creationId xmlns:a16="http://schemas.microsoft.com/office/drawing/2014/main" id="{6588C768-7285-E342-A158-C512EEA47842}"/>
                </a:ext>
              </a:extLst>
            </p:cNvPr>
            <p:cNvSpPr/>
            <p:nvPr userDrawn="1"/>
          </p:nvSpPr>
          <p:spPr>
            <a:xfrm>
              <a:off x="-30788" y="4650466"/>
              <a:ext cx="9228667" cy="501771"/>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C1681DC-5005-2849-B1CC-16C372DA3974}"/>
                </a:ext>
              </a:extLst>
            </p:cNvPr>
            <p:cNvSpPr txBox="1"/>
            <p:nvPr userDrawn="1"/>
          </p:nvSpPr>
          <p:spPr>
            <a:xfrm>
              <a:off x="2576311" y="4704060"/>
              <a:ext cx="6159437" cy="338554"/>
            </a:xfrm>
            <a:prstGeom prst="rect">
              <a:avLst/>
            </a:prstGeom>
            <a:noFill/>
          </p:spPr>
          <p:txBody>
            <a:bodyPr wrap="square" rtlCol="0" anchor="ctr">
              <a:spAutoFit/>
            </a:bodyPr>
            <a:lstStyle/>
            <a:p>
              <a:pPr algn="r"/>
              <a:r>
                <a:rPr lang="en-US" sz="1600" b="1" dirty="0">
                  <a:solidFill>
                    <a:schemeClr val="bg1"/>
                  </a:solidFill>
                </a:rPr>
                <a:t>INDIANA UNIVERSITY SCHOOL OF MEDICINE</a:t>
              </a:r>
            </a:p>
          </p:txBody>
        </p:sp>
        <p:grpSp>
          <p:nvGrpSpPr>
            <p:cNvPr id="7" name="Group 6">
              <a:extLst>
                <a:ext uri="{FF2B5EF4-FFF2-40B4-BE49-F238E27FC236}">
                  <a16:creationId xmlns:a16="http://schemas.microsoft.com/office/drawing/2014/main" id="{1E6BB39A-1C79-7140-8CC6-D2D016540907}"/>
                </a:ext>
              </a:extLst>
            </p:cNvPr>
            <p:cNvGrpSpPr/>
            <p:nvPr userDrawn="1"/>
          </p:nvGrpSpPr>
          <p:grpSpPr>
            <a:xfrm>
              <a:off x="422970" y="4298510"/>
              <a:ext cx="725830" cy="853727"/>
              <a:chOff x="422970" y="4298510"/>
              <a:chExt cx="725830" cy="853727"/>
            </a:xfrm>
          </p:grpSpPr>
          <p:sp>
            <p:nvSpPr>
              <p:cNvPr id="8" name="Rectangle 7">
                <a:extLst>
                  <a:ext uri="{FF2B5EF4-FFF2-40B4-BE49-F238E27FC236}">
                    <a16:creationId xmlns:a16="http://schemas.microsoft.com/office/drawing/2014/main" id="{D64E8045-FA2D-D548-90FD-0C9CC61789AB}"/>
                  </a:ext>
                </a:extLst>
              </p:cNvPr>
              <p:cNvSpPr/>
              <p:nvPr userDrawn="1"/>
            </p:nvSpPr>
            <p:spPr>
              <a:xfrm>
                <a:off x="583872" y="4456709"/>
                <a:ext cx="407139" cy="695528"/>
              </a:xfrm>
              <a:prstGeom prst="rect">
                <a:avLst/>
              </a:prstGeom>
              <a:solidFill>
                <a:srgbClr val="99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DAB4E97-D59E-2D4B-B31D-9BB4153AA9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2970" y="4298510"/>
                <a:ext cx="725830" cy="797138"/>
              </a:xfrm>
              <a:prstGeom prst="rect">
                <a:avLst/>
              </a:prstGeom>
            </p:spPr>
          </p:pic>
        </p:grpSp>
      </p:grpSp>
      <p:sp>
        <p:nvSpPr>
          <p:cNvPr id="12" name="Rectangle 11">
            <a:extLst>
              <a:ext uri="{FF2B5EF4-FFF2-40B4-BE49-F238E27FC236}">
                <a16:creationId xmlns:a16="http://schemas.microsoft.com/office/drawing/2014/main" id="{CCAEAE6F-04FE-6F48-8CE8-B51096938E5F}"/>
              </a:ext>
            </a:extLst>
          </p:cNvPr>
          <p:cNvSpPr/>
          <p:nvPr userDrawn="1"/>
        </p:nvSpPr>
        <p:spPr>
          <a:xfrm>
            <a:off x="0" y="604610"/>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15652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83" r:id="rId1"/>
    <p:sldLayoutId id="2147493482" r:id="rId2"/>
    <p:sldLayoutId id="2147493469" r:id="rId3"/>
    <p:sldLayoutId id="2147493478" r:id="rId4"/>
    <p:sldLayoutId id="2147493467" r:id="rId5"/>
    <p:sldLayoutId id="2147493472" r:id="rId6"/>
    <p:sldLayoutId id="2147493457" r:id="rId7"/>
    <p:sldLayoutId id="2147493475" r:id="rId8"/>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7.png"/><Relationship Id="rId12" Type="http://schemas.openxmlformats.org/officeDocument/2006/relationships/customXml" Target="../ink/ink5.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customXml" Target="../ink/ink2.xml"/><Relationship Id="rId11" Type="http://schemas.openxmlformats.org/officeDocument/2006/relationships/image" Target="../media/image19.png"/><Relationship Id="rId5" Type="http://schemas.openxmlformats.org/officeDocument/2006/relationships/image" Target="../media/image16.png"/><Relationship Id="rId15" Type="http://schemas.openxmlformats.org/officeDocument/2006/relationships/image" Target="../media/image21.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8.png"/><Relationship Id="rId14" Type="http://schemas.openxmlformats.org/officeDocument/2006/relationships/customXml" Target="../ink/ink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1656716-D8E9-2240-931F-4E230DB1E367}"/>
              </a:ext>
            </a:extLst>
          </p:cNvPr>
          <p:cNvSpPr>
            <a:spLocks noGrp="1"/>
          </p:cNvSpPr>
          <p:nvPr>
            <p:ph type="title"/>
          </p:nvPr>
        </p:nvSpPr>
        <p:spPr>
          <a:xfrm>
            <a:off x="502903" y="1689907"/>
            <a:ext cx="8110403" cy="2153244"/>
          </a:xfrm>
        </p:spPr>
        <p:txBody>
          <a:bodyPr>
            <a:normAutofit/>
          </a:bodyPr>
          <a:lstStyle/>
          <a:p>
            <a:pPr algn="ctr"/>
            <a:r>
              <a:rPr lang="en-US" b="0" dirty="0"/>
              <a:t>Association Between Maternal Infection and the Use of Cervical Ripening Balloons in Term PROM</a:t>
            </a:r>
            <a:endParaRPr lang="en-US" sz="3300" dirty="0"/>
          </a:p>
        </p:txBody>
      </p:sp>
    </p:spTree>
    <p:extLst>
      <p:ext uri="{BB962C8B-B14F-4D97-AF65-F5344CB8AC3E}">
        <p14:creationId xmlns:p14="http://schemas.microsoft.com/office/powerpoint/2010/main" val="2561148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552C9-85CA-694D-BA03-F38EB59F3A2D}"/>
              </a:ext>
            </a:extLst>
          </p:cNvPr>
          <p:cNvSpPr>
            <a:spLocks noGrp="1"/>
          </p:cNvSpPr>
          <p:nvPr>
            <p:ph type="ctrTitle"/>
          </p:nvPr>
        </p:nvSpPr>
        <p:spPr>
          <a:xfrm>
            <a:off x="366100" y="428788"/>
            <a:ext cx="8004391" cy="699065"/>
          </a:xfrm>
        </p:spPr>
        <p:txBody>
          <a:bodyPr/>
          <a:lstStyle/>
          <a:p>
            <a:r>
              <a:rPr lang="en-US" dirty="0"/>
              <a:t>Study design</a:t>
            </a:r>
          </a:p>
        </p:txBody>
      </p:sp>
      <p:sp>
        <p:nvSpPr>
          <p:cNvPr id="3" name="Text Placeholder 2">
            <a:extLst>
              <a:ext uri="{FF2B5EF4-FFF2-40B4-BE49-F238E27FC236}">
                <a16:creationId xmlns:a16="http://schemas.microsoft.com/office/drawing/2014/main" id="{CE3DC634-530A-C54C-86F0-C4130AC45620}"/>
              </a:ext>
            </a:extLst>
          </p:cNvPr>
          <p:cNvSpPr>
            <a:spLocks noGrp="1"/>
          </p:cNvSpPr>
          <p:nvPr>
            <p:ph type="body" sz="quarter" idx="10"/>
          </p:nvPr>
        </p:nvSpPr>
        <p:spPr/>
        <p:txBody>
          <a:bodyPr/>
          <a:lstStyle/>
          <a:p>
            <a:r>
              <a:rPr lang="en-US" dirty="0" err="1"/>
              <a:t>Devillard</a:t>
            </a:r>
            <a:r>
              <a:rPr lang="en-US" dirty="0"/>
              <a:t> et al. 2022</a:t>
            </a:r>
          </a:p>
        </p:txBody>
      </p:sp>
      <p:sp>
        <p:nvSpPr>
          <p:cNvPr id="4" name="Content Placeholder 3">
            <a:extLst>
              <a:ext uri="{FF2B5EF4-FFF2-40B4-BE49-F238E27FC236}">
                <a16:creationId xmlns:a16="http://schemas.microsoft.com/office/drawing/2014/main" id="{D067F962-988A-284B-AF41-F496AB573FB7}"/>
              </a:ext>
            </a:extLst>
          </p:cNvPr>
          <p:cNvSpPr>
            <a:spLocks noGrp="1"/>
          </p:cNvSpPr>
          <p:nvPr>
            <p:ph idx="1"/>
          </p:nvPr>
        </p:nvSpPr>
        <p:spPr>
          <a:xfrm>
            <a:off x="354897" y="1127853"/>
            <a:ext cx="8423003" cy="2810633"/>
          </a:xfrm>
        </p:spPr>
        <p:txBody>
          <a:bodyPr>
            <a:normAutofit fontScale="85000" lnSpcReduction="20000"/>
          </a:bodyPr>
          <a:lstStyle/>
          <a:p>
            <a:pPr>
              <a:buFont typeface="Arial" panose="020B0604020202020204" pitchFamily="34" charset="0"/>
              <a:buChar char="•"/>
            </a:pPr>
            <a:r>
              <a:rPr lang="en-US" dirty="0"/>
              <a:t>n = 80</a:t>
            </a:r>
          </a:p>
          <a:p>
            <a:pPr lvl="1">
              <a:buFont typeface="Arial" panose="020B0604020202020204" pitchFamily="34" charset="0"/>
              <a:buChar char="•"/>
            </a:pPr>
            <a:r>
              <a:rPr lang="en-US" sz="1800" u="sng" dirty="0"/>
              <a:t>Inclusion criteria</a:t>
            </a:r>
            <a:r>
              <a:rPr lang="en-US" sz="1800" dirty="0"/>
              <a:t>: singleton gestation at term (&gt;37 </a:t>
            </a:r>
            <a:r>
              <a:rPr lang="en-US" sz="1800" dirty="0" err="1"/>
              <a:t>wks</a:t>
            </a:r>
            <a:r>
              <a:rPr lang="en-US" sz="1800" dirty="0"/>
              <a:t>) with PROM (clinical amniotic fluid leakage and/or positive IGFBP1 test), unfavorable cervical examination (Bishop &lt;6), and no contraindications to labor </a:t>
            </a:r>
          </a:p>
          <a:p>
            <a:pPr lvl="1">
              <a:buFont typeface="Arial" panose="020B0604020202020204" pitchFamily="34" charset="0"/>
              <a:buChar char="•"/>
            </a:pPr>
            <a:r>
              <a:rPr lang="en-US" sz="1800" u="sng" dirty="0"/>
              <a:t>Maternal exclusion</a:t>
            </a:r>
            <a:r>
              <a:rPr lang="en-US" sz="1800" dirty="0"/>
              <a:t>: those in active labor, suspected IAI, </a:t>
            </a:r>
            <a:r>
              <a:rPr lang="en-US" sz="1800" b="1" dirty="0"/>
              <a:t>detection of GBS </a:t>
            </a:r>
            <a:r>
              <a:rPr lang="en-US" sz="1800" dirty="0"/>
              <a:t>on any vaginal or urinary sample during current or previous pregnancy, placental abruption or significant hemorrhage, any prior uterine surgery, any contraindications to vaginal delivery, HIV or herpetic genital lesions </a:t>
            </a:r>
          </a:p>
          <a:p>
            <a:pPr lvl="1">
              <a:buFont typeface="Arial" panose="020B0604020202020204" pitchFamily="34" charset="0"/>
              <a:buChar char="•"/>
            </a:pPr>
            <a:r>
              <a:rPr lang="en-US" sz="1800" u="sng" dirty="0"/>
              <a:t>Neonatal exclusion</a:t>
            </a:r>
            <a:r>
              <a:rPr lang="en-US" sz="1800" dirty="0"/>
              <a:t>: non-cephalic presentation, severe fetal anomalies, IUFD, growth restriction &lt;3</a:t>
            </a:r>
            <a:r>
              <a:rPr lang="en-US" sz="1800" baseline="30000" dirty="0"/>
              <a:t>rd</a:t>
            </a:r>
            <a:r>
              <a:rPr lang="en-US" sz="1800" dirty="0"/>
              <a:t> percentile with Doppler anomalies, and non-reassuring FHR tracing</a:t>
            </a:r>
          </a:p>
        </p:txBody>
      </p:sp>
    </p:spTree>
    <p:extLst>
      <p:ext uri="{BB962C8B-B14F-4D97-AF65-F5344CB8AC3E}">
        <p14:creationId xmlns:p14="http://schemas.microsoft.com/office/powerpoint/2010/main" val="2753429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B1E02-B91C-2D48-A27B-79C4898474D9}"/>
              </a:ext>
            </a:extLst>
          </p:cNvPr>
          <p:cNvSpPr>
            <a:spLocks noGrp="1"/>
          </p:cNvSpPr>
          <p:nvPr>
            <p:ph type="ctrTitle"/>
          </p:nvPr>
        </p:nvSpPr>
        <p:spPr/>
        <p:txBody>
          <a:bodyPr/>
          <a:lstStyle/>
          <a:p>
            <a:r>
              <a:rPr lang="en-US" dirty="0"/>
              <a:t>Outcomes</a:t>
            </a:r>
          </a:p>
        </p:txBody>
      </p:sp>
      <p:sp>
        <p:nvSpPr>
          <p:cNvPr id="6" name="Text Placeholder 2">
            <a:extLst>
              <a:ext uri="{FF2B5EF4-FFF2-40B4-BE49-F238E27FC236}">
                <a16:creationId xmlns:a16="http://schemas.microsoft.com/office/drawing/2014/main" id="{F3A58040-ABF7-D543-82E2-EC3B9E5985E7}"/>
              </a:ext>
            </a:extLst>
          </p:cNvPr>
          <p:cNvSpPr>
            <a:spLocks noGrp="1"/>
          </p:cNvSpPr>
          <p:nvPr>
            <p:ph type="body" sz="quarter" idx="10"/>
          </p:nvPr>
        </p:nvSpPr>
        <p:spPr/>
        <p:txBody>
          <a:bodyPr/>
          <a:lstStyle/>
          <a:p>
            <a:r>
              <a:rPr lang="en-US" dirty="0" err="1"/>
              <a:t>Devillard</a:t>
            </a:r>
            <a:r>
              <a:rPr lang="en-US" dirty="0"/>
              <a:t> et al. 2022</a:t>
            </a:r>
          </a:p>
        </p:txBody>
      </p:sp>
      <p:graphicFrame>
        <p:nvGraphicFramePr>
          <p:cNvPr id="4" name="Table 7">
            <a:extLst>
              <a:ext uri="{FF2B5EF4-FFF2-40B4-BE49-F238E27FC236}">
                <a16:creationId xmlns:a16="http://schemas.microsoft.com/office/drawing/2014/main" id="{F639263E-4D08-2D09-44BD-B102CDBEFEC0}"/>
              </a:ext>
            </a:extLst>
          </p:cNvPr>
          <p:cNvGraphicFramePr>
            <a:graphicFrameLocks noGrp="1"/>
          </p:cNvGraphicFramePr>
          <p:nvPr>
            <p:extLst>
              <p:ext uri="{D42A27DB-BD31-4B8C-83A1-F6EECF244321}">
                <p14:modId xmlns:p14="http://schemas.microsoft.com/office/powerpoint/2010/main" val="1636014715"/>
              </p:ext>
            </p:extLst>
          </p:nvPr>
        </p:nvGraphicFramePr>
        <p:xfrm>
          <a:off x="456406" y="1729181"/>
          <a:ext cx="8231188" cy="1285240"/>
        </p:xfrm>
        <a:graphic>
          <a:graphicData uri="http://schemas.openxmlformats.org/drawingml/2006/table">
            <a:tbl>
              <a:tblPr firstRow="1" bandRow="1">
                <a:tableStyleId>{073A0DAA-6AF3-43AB-8588-CEC1D06C72B9}</a:tableStyleId>
              </a:tblPr>
              <a:tblGrid>
                <a:gridCol w="1782002">
                  <a:extLst>
                    <a:ext uri="{9D8B030D-6E8A-4147-A177-3AD203B41FA5}">
                      <a16:colId xmlns:a16="http://schemas.microsoft.com/office/drawing/2014/main" val="2543816226"/>
                    </a:ext>
                  </a:extLst>
                </a:gridCol>
                <a:gridCol w="1783543">
                  <a:extLst>
                    <a:ext uri="{9D8B030D-6E8A-4147-A177-3AD203B41FA5}">
                      <a16:colId xmlns:a16="http://schemas.microsoft.com/office/drawing/2014/main" val="1440298516"/>
                    </a:ext>
                  </a:extLst>
                </a:gridCol>
                <a:gridCol w="1890686">
                  <a:extLst>
                    <a:ext uri="{9D8B030D-6E8A-4147-A177-3AD203B41FA5}">
                      <a16:colId xmlns:a16="http://schemas.microsoft.com/office/drawing/2014/main" val="1954658696"/>
                    </a:ext>
                  </a:extLst>
                </a:gridCol>
                <a:gridCol w="2774957">
                  <a:extLst>
                    <a:ext uri="{9D8B030D-6E8A-4147-A177-3AD203B41FA5}">
                      <a16:colId xmlns:a16="http://schemas.microsoft.com/office/drawing/2014/main" val="2120187481"/>
                    </a:ext>
                  </a:extLst>
                </a:gridCol>
              </a:tblGrid>
              <a:tr h="368150">
                <a:tc>
                  <a:txBody>
                    <a:bodyPr/>
                    <a:lstStyle/>
                    <a:p>
                      <a:pPr algn="ctr"/>
                      <a:r>
                        <a:rPr lang="en-US" sz="1200" dirty="0"/>
                        <a:t>IOL</a:t>
                      </a:r>
                    </a:p>
                  </a:txBody>
                  <a:tcPr/>
                </a:tc>
                <a:tc>
                  <a:txBody>
                    <a:bodyPr/>
                    <a:lstStyle/>
                    <a:p>
                      <a:pPr algn="ctr"/>
                      <a:r>
                        <a:rPr lang="en-US" sz="1200" dirty="0"/>
                        <a:t>Clinical chorioamnionitis</a:t>
                      </a:r>
                    </a:p>
                  </a:txBody>
                  <a:tcPr/>
                </a:tc>
                <a:tc>
                  <a:txBody>
                    <a:bodyPr/>
                    <a:lstStyle/>
                    <a:p>
                      <a:pPr algn="ctr"/>
                      <a:r>
                        <a:rPr lang="en-US" sz="1200" dirty="0"/>
                        <a:t>Histological chorioamnionitis</a:t>
                      </a:r>
                    </a:p>
                  </a:txBody>
                  <a:tcPr/>
                </a:tc>
                <a:tc>
                  <a:txBody>
                    <a:bodyPr/>
                    <a:lstStyle/>
                    <a:p>
                      <a:pPr algn="ctr"/>
                      <a:r>
                        <a:rPr lang="en-US" sz="1200" dirty="0" err="1"/>
                        <a:t>Materno</a:t>
                      </a:r>
                      <a:r>
                        <a:rPr lang="en-US" sz="1200" dirty="0"/>
                        <a:t>-fetal infection</a:t>
                      </a:r>
                    </a:p>
                  </a:txBody>
                  <a:tcPr/>
                </a:tc>
                <a:extLst>
                  <a:ext uri="{0D108BD9-81ED-4DB2-BD59-A6C34878D82A}">
                    <a16:rowId xmlns:a16="http://schemas.microsoft.com/office/drawing/2014/main" val="509415888"/>
                  </a:ext>
                </a:extLst>
              </a:tr>
              <a:tr h="370840">
                <a:tc>
                  <a:txBody>
                    <a:bodyPr/>
                    <a:lstStyle/>
                    <a:p>
                      <a:r>
                        <a:rPr lang="en-US" sz="1200" dirty="0"/>
                        <a:t>CRB + oxytocin</a:t>
                      </a:r>
                    </a:p>
                  </a:txBody>
                  <a:tcPr/>
                </a:tc>
                <a:tc>
                  <a:txBody>
                    <a:bodyPr/>
                    <a:lstStyle/>
                    <a:p>
                      <a:r>
                        <a:rPr lang="en-US" sz="1200" dirty="0"/>
                        <a:t>0</a:t>
                      </a:r>
                    </a:p>
                  </a:txBody>
                  <a:tcPr/>
                </a:tc>
                <a:tc>
                  <a:txBody>
                    <a:bodyPr/>
                    <a:lstStyle/>
                    <a:p>
                      <a:r>
                        <a:rPr lang="en-US" sz="1200" dirty="0"/>
                        <a:t>6 (15%)</a:t>
                      </a:r>
                    </a:p>
                  </a:txBody>
                  <a:tcPr/>
                </a:tc>
                <a:tc>
                  <a:txBody>
                    <a:bodyPr/>
                    <a:lstStyle/>
                    <a:p>
                      <a:r>
                        <a:rPr lang="en-US" sz="1200" dirty="0"/>
                        <a:t>Probably 1 (2.5%), Confirmed 1(2.5%)</a:t>
                      </a:r>
                    </a:p>
                  </a:txBody>
                  <a:tcPr/>
                </a:tc>
                <a:extLst>
                  <a:ext uri="{0D108BD9-81ED-4DB2-BD59-A6C34878D82A}">
                    <a16:rowId xmlns:a16="http://schemas.microsoft.com/office/drawing/2014/main" val="2201015478"/>
                  </a:ext>
                </a:extLst>
              </a:tr>
              <a:tr h="370840">
                <a:tc>
                  <a:txBody>
                    <a:bodyPr/>
                    <a:lstStyle/>
                    <a:p>
                      <a:r>
                        <a:rPr lang="en-US" sz="1200" dirty="0"/>
                        <a:t>Vaginal Dinoprostone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 (2.5%)</a:t>
                      </a:r>
                    </a:p>
                    <a:p>
                      <a:endParaRPr lang="en-US" sz="1200" dirty="0"/>
                    </a:p>
                  </a:txBody>
                  <a:tcPr/>
                </a:tc>
                <a:tc>
                  <a:txBody>
                    <a:bodyPr/>
                    <a:lstStyle/>
                    <a:p>
                      <a:r>
                        <a:rPr lang="en-US" sz="1200" dirty="0"/>
                        <a:t>5 (12.5%)</a:t>
                      </a:r>
                    </a:p>
                  </a:txBody>
                  <a:tcPr/>
                </a:tc>
                <a:tc>
                  <a:txBody>
                    <a:bodyPr/>
                    <a:lstStyle/>
                    <a:p>
                      <a:r>
                        <a:rPr lang="en-US" sz="1200" dirty="0"/>
                        <a:t>Probably 1 (2.5%), Confirmed 0</a:t>
                      </a:r>
                    </a:p>
                  </a:txBody>
                  <a:tcPr/>
                </a:tc>
                <a:extLst>
                  <a:ext uri="{0D108BD9-81ED-4DB2-BD59-A6C34878D82A}">
                    <a16:rowId xmlns:a16="http://schemas.microsoft.com/office/drawing/2014/main" val="2857738970"/>
                  </a:ext>
                </a:extLst>
              </a:tr>
            </a:tbl>
          </a:graphicData>
        </a:graphic>
      </p:graphicFrame>
      <p:sp>
        <p:nvSpPr>
          <p:cNvPr id="8" name="TextBox 7">
            <a:extLst>
              <a:ext uri="{FF2B5EF4-FFF2-40B4-BE49-F238E27FC236}">
                <a16:creationId xmlns:a16="http://schemas.microsoft.com/office/drawing/2014/main" id="{8DE60EDF-D088-CDA5-0E30-B7181A84F472}"/>
              </a:ext>
            </a:extLst>
          </p:cNvPr>
          <p:cNvSpPr txBox="1"/>
          <p:nvPr/>
        </p:nvSpPr>
        <p:spPr>
          <a:xfrm>
            <a:off x="2685404" y="3099847"/>
            <a:ext cx="1177871" cy="307777"/>
          </a:xfrm>
          <a:prstGeom prst="rect">
            <a:avLst/>
          </a:prstGeom>
          <a:noFill/>
        </p:spPr>
        <p:txBody>
          <a:bodyPr wrap="square" rtlCol="0">
            <a:spAutoFit/>
          </a:bodyPr>
          <a:lstStyle/>
          <a:p>
            <a:r>
              <a:rPr lang="en-US" sz="1400" dirty="0"/>
              <a:t>p=1.00</a:t>
            </a:r>
          </a:p>
        </p:txBody>
      </p:sp>
      <p:sp>
        <p:nvSpPr>
          <p:cNvPr id="13" name="TextBox 12">
            <a:extLst>
              <a:ext uri="{FF2B5EF4-FFF2-40B4-BE49-F238E27FC236}">
                <a16:creationId xmlns:a16="http://schemas.microsoft.com/office/drawing/2014/main" id="{ADFDD2D0-B68C-EE57-F09E-C1870458AD61}"/>
              </a:ext>
            </a:extLst>
          </p:cNvPr>
          <p:cNvSpPr txBox="1"/>
          <p:nvPr/>
        </p:nvSpPr>
        <p:spPr>
          <a:xfrm>
            <a:off x="4572000" y="3084349"/>
            <a:ext cx="1177871" cy="307777"/>
          </a:xfrm>
          <a:prstGeom prst="rect">
            <a:avLst/>
          </a:prstGeom>
          <a:noFill/>
        </p:spPr>
        <p:txBody>
          <a:bodyPr wrap="square" rtlCol="0">
            <a:spAutoFit/>
          </a:bodyPr>
          <a:lstStyle/>
          <a:p>
            <a:r>
              <a:rPr lang="en-US" sz="1400" dirty="0"/>
              <a:t>p=0.56</a:t>
            </a:r>
          </a:p>
        </p:txBody>
      </p:sp>
      <p:sp>
        <p:nvSpPr>
          <p:cNvPr id="14" name="TextBox 13">
            <a:extLst>
              <a:ext uri="{FF2B5EF4-FFF2-40B4-BE49-F238E27FC236}">
                <a16:creationId xmlns:a16="http://schemas.microsoft.com/office/drawing/2014/main" id="{8A745D9C-56F0-F4D9-E95E-EA6CA74D4238}"/>
              </a:ext>
            </a:extLst>
          </p:cNvPr>
          <p:cNvSpPr txBox="1"/>
          <p:nvPr/>
        </p:nvSpPr>
        <p:spPr>
          <a:xfrm>
            <a:off x="6877054" y="3099847"/>
            <a:ext cx="1177871" cy="307777"/>
          </a:xfrm>
          <a:prstGeom prst="rect">
            <a:avLst/>
          </a:prstGeom>
          <a:noFill/>
        </p:spPr>
        <p:txBody>
          <a:bodyPr wrap="square" rtlCol="0">
            <a:spAutoFit/>
          </a:bodyPr>
          <a:lstStyle/>
          <a:p>
            <a:r>
              <a:rPr lang="en-US" sz="1400" dirty="0"/>
              <a:t>p=1.00</a:t>
            </a:r>
          </a:p>
        </p:txBody>
      </p:sp>
    </p:spTree>
    <p:extLst>
      <p:ext uri="{BB962C8B-B14F-4D97-AF65-F5344CB8AC3E}">
        <p14:creationId xmlns:p14="http://schemas.microsoft.com/office/powerpoint/2010/main" val="1040366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57D19-7C76-884F-ACAE-CC8837BD813C}"/>
              </a:ext>
            </a:extLst>
          </p:cNvPr>
          <p:cNvSpPr>
            <a:spLocks noGrp="1"/>
          </p:cNvSpPr>
          <p:nvPr>
            <p:ph type="ctrTitle"/>
          </p:nvPr>
        </p:nvSpPr>
        <p:spPr/>
        <p:txBody>
          <a:bodyPr/>
          <a:lstStyle/>
          <a:p>
            <a:r>
              <a:rPr lang="en-US" dirty="0"/>
              <a:t>Conclusions</a:t>
            </a:r>
          </a:p>
        </p:txBody>
      </p:sp>
      <p:sp>
        <p:nvSpPr>
          <p:cNvPr id="3" name="Text Placeholder 2">
            <a:extLst>
              <a:ext uri="{FF2B5EF4-FFF2-40B4-BE49-F238E27FC236}">
                <a16:creationId xmlns:a16="http://schemas.microsoft.com/office/drawing/2014/main" id="{234A4361-A19B-FA49-9439-860C23606E7B}"/>
              </a:ext>
            </a:extLst>
          </p:cNvPr>
          <p:cNvSpPr>
            <a:spLocks noGrp="1"/>
          </p:cNvSpPr>
          <p:nvPr>
            <p:ph type="body" sz="quarter" idx="10"/>
          </p:nvPr>
        </p:nvSpPr>
        <p:spPr/>
        <p:txBody>
          <a:bodyPr/>
          <a:lstStyle/>
          <a:p>
            <a:r>
              <a:rPr lang="en-US" dirty="0" err="1"/>
              <a:t>Devillard</a:t>
            </a:r>
            <a:r>
              <a:rPr lang="en-US" dirty="0"/>
              <a:t> et al. 2022</a:t>
            </a:r>
          </a:p>
        </p:txBody>
      </p:sp>
      <p:sp>
        <p:nvSpPr>
          <p:cNvPr id="4" name="Content Placeholder 3">
            <a:extLst>
              <a:ext uri="{FF2B5EF4-FFF2-40B4-BE49-F238E27FC236}">
                <a16:creationId xmlns:a16="http://schemas.microsoft.com/office/drawing/2014/main" id="{F08684D1-9AAE-194C-B98C-4B958E680985}"/>
              </a:ext>
            </a:extLst>
          </p:cNvPr>
          <p:cNvSpPr>
            <a:spLocks noGrp="1"/>
          </p:cNvSpPr>
          <p:nvPr>
            <p:ph idx="1"/>
          </p:nvPr>
        </p:nvSpPr>
        <p:spPr/>
        <p:txBody>
          <a:bodyPr/>
          <a:lstStyle/>
          <a:p>
            <a:pPr>
              <a:buFont typeface="Arial" panose="020B0604020202020204" pitchFamily="34" charset="0"/>
              <a:buChar char="•"/>
            </a:pPr>
            <a:r>
              <a:rPr lang="en-US" dirty="0"/>
              <a:t>No difference in maternal infection rate between CRB + oxytocin group and vaginal </a:t>
            </a:r>
            <a:r>
              <a:rPr lang="en-US" dirty="0" err="1"/>
              <a:t>dinoprostone</a:t>
            </a:r>
            <a:r>
              <a:rPr lang="en-US" dirty="0"/>
              <a:t> group</a:t>
            </a:r>
          </a:p>
        </p:txBody>
      </p:sp>
    </p:spTree>
    <p:extLst>
      <p:ext uri="{BB962C8B-B14F-4D97-AF65-F5344CB8AC3E}">
        <p14:creationId xmlns:p14="http://schemas.microsoft.com/office/powerpoint/2010/main" val="380419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83A72-5970-AD42-B424-8BAD1BA0A675}"/>
              </a:ext>
            </a:extLst>
          </p:cNvPr>
          <p:cNvSpPr>
            <a:spLocks noGrp="1"/>
          </p:cNvSpPr>
          <p:nvPr>
            <p:ph type="ctrTitle"/>
          </p:nvPr>
        </p:nvSpPr>
        <p:spPr/>
        <p:txBody>
          <a:bodyPr/>
          <a:lstStyle/>
          <a:p>
            <a:r>
              <a:rPr lang="en-US" dirty="0"/>
              <a:t>Strengths &amp; limitations</a:t>
            </a:r>
          </a:p>
        </p:txBody>
      </p:sp>
      <p:sp>
        <p:nvSpPr>
          <p:cNvPr id="3" name="Text Placeholder 2">
            <a:extLst>
              <a:ext uri="{FF2B5EF4-FFF2-40B4-BE49-F238E27FC236}">
                <a16:creationId xmlns:a16="http://schemas.microsoft.com/office/drawing/2014/main" id="{0A2B5607-06B2-2740-A7B4-C5E8B71923FE}"/>
              </a:ext>
            </a:extLst>
          </p:cNvPr>
          <p:cNvSpPr>
            <a:spLocks noGrp="1"/>
          </p:cNvSpPr>
          <p:nvPr>
            <p:ph type="body" sz="quarter" idx="10"/>
          </p:nvPr>
        </p:nvSpPr>
        <p:spPr/>
        <p:txBody>
          <a:bodyPr/>
          <a:lstStyle/>
          <a:p>
            <a:r>
              <a:rPr lang="en-US" dirty="0" err="1"/>
              <a:t>Devillard</a:t>
            </a:r>
            <a:r>
              <a:rPr lang="en-US" dirty="0"/>
              <a:t> et al. 2022</a:t>
            </a:r>
          </a:p>
        </p:txBody>
      </p:sp>
      <p:sp>
        <p:nvSpPr>
          <p:cNvPr id="4" name="Content Placeholder 3">
            <a:extLst>
              <a:ext uri="{FF2B5EF4-FFF2-40B4-BE49-F238E27FC236}">
                <a16:creationId xmlns:a16="http://schemas.microsoft.com/office/drawing/2014/main" id="{63FF8212-377C-3245-ACE5-60CA2FA66F2F}"/>
              </a:ext>
            </a:extLst>
          </p:cNvPr>
          <p:cNvSpPr>
            <a:spLocks noGrp="1"/>
          </p:cNvSpPr>
          <p:nvPr>
            <p:ph idx="1"/>
          </p:nvPr>
        </p:nvSpPr>
        <p:spPr>
          <a:xfrm>
            <a:off x="366426" y="1322876"/>
            <a:ext cx="8015594" cy="3070704"/>
          </a:xfrm>
        </p:spPr>
        <p:txBody>
          <a:bodyPr>
            <a:normAutofit fontScale="62500" lnSpcReduction="20000"/>
          </a:bodyPr>
          <a:lstStyle/>
          <a:p>
            <a:pPr marL="0" indent="0">
              <a:buNone/>
            </a:pPr>
            <a:r>
              <a:rPr lang="en-US" dirty="0"/>
              <a:t>Strengths</a:t>
            </a:r>
          </a:p>
          <a:p>
            <a:pPr marL="285750" indent="-285750">
              <a:buFont typeface="Arial" panose="020B0604020202020204" pitchFamily="34" charset="0"/>
              <a:buChar char="•"/>
            </a:pPr>
            <a:r>
              <a:rPr lang="en-US" dirty="0"/>
              <a:t>Current randomized, controlled trial</a:t>
            </a:r>
          </a:p>
          <a:p>
            <a:pPr marL="285750" indent="-285750">
              <a:buFont typeface="Arial" panose="020B0604020202020204" pitchFamily="34" charset="0"/>
              <a:buChar char="•"/>
            </a:pPr>
            <a:r>
              <a:rPr lang="en-US" dirty="0"/>
              <a:t>Excluded GBS-positive patients and administered systematic antibiotic prophylaxis</a:t>
            </a:r>
          </a:p>
          <a:p>
            <a:pPr marL="685800" lvl="1">
              <a:buFont typeface="Arial" panose="020B0604020202020204" pitchFamily="34" charset="0"/>
              <a:buChar char="•"/>
            </a:pPr>
            <a:r>
              <a:rPr lang="en-US" dirty="0"/>
              <a:t>GBS is an independent infectious risk factor in cases of PROM</a:t>
            </a:r>
          </a:p>
          <a:p>
            <a:pPr marL="0" indent="0">
              <a:buNone/>
            </a:pPr>
            <a:r>
              <a:rPr lang="en-US" dirty="0"/>
              <a:t>Limitations</a:t>
            </a:r>
          </a:p>
          <a:p>
            <a:pPr marL="285750" indent="-285750">
              <a:buFont typeface="Arial" panose="020B0604020202020204" pitchFamily="34" charset="0"/>
              <a:buChar char="•"/>
            </a:pPr>
            <a:r>
              <a:rPr lang="en-US" dirty="0"/>
              <a:t>Less generalizable to US populations: do not routinely provide prophylactic </a:t>
            </a:r>
            <a:r>
              <a:rPr lang="en-US" dirty="0" err="1"/>
              <a:t>abx</a:t>
            </a:r>
            <a:r>
              <a:rPr lang="en-US" dirty="0"/>
              <a:t> empirically for term PROM patients</a:t>
            </a:r>
          </a:p>
          <a:p>
            <a:pPr marL="285750" indent="-285750">
              <a:buFont typeface="Arial" panose="020B0604020202020204" pitchFamily="34" charset="0"/>
              <a:buChar char="•"/>
            </a:pPr>
            <a:r>
              <a:rPr lang="en-US" dirty="0"/>
              <a:t>Impossible to blind participants</a:t>
            </a:r>
          </a:p>
          <a:p>
            <a:pPr marL="285750" indent="-285750">
              <a:buFont typeface="Arial" panose="020B0604020202020204" pitchFamily="34" charset="0"/>
              <a:buChar char="•"/>
            </a:pPr>
            <a:r>
              <a:rPr lang="en-US" dirty="0"/>
              <a:t>Small sample size (n=80)</a:t>
            </a:r>
          </a:p>
          <a:p>
            <a:pPr marL="0" indent="0">
              <a:buNone/>
            </a:pPr>
            <a:endParaRPr lang="en-US" dirty="0"/>
          </a:p>
          <a:p>
            <a:pPr lvl="1"/>
            <a:endParaRPr lang="en-US" dirty="0"/>
          </a:p>
          <a:p>
            <a:pPr marL="457200" lvl="1" indent="0">
              <a:buNone/>
            </a:pPr>
            <a:endParaRPr lang="en-US" dirty="0"/>
          </a:p>
        </p:txBody>
      </p:sp>
    </p:spTree>
    <p:extLst>
      <p:ext uri="{BB962C8B-B14F-4D97-AF65-F5344CB8AC3E}">
        <p14:creationId xmlns:p14="http://schemas.microsoft.com/office/powerpoint/2010/main" val="2344526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B5313F-AC77-BA45-81F3-CB2023FCFD0B}"/>
              </a:ext>
            </a:extLst>
          </p:cNvPr>
          <p:cNvSpPr>
            <a:spLocks noGrp="1"/>
          </p:cNvSpPr>
          <p:nvPr>
            <p:ph type="body" sz="quarter" idx="10"/>
          </p:nvPr>
        </p:nvSpPr>
        <p:spPr/>
        <p:txBody>
          <a:bodyPr/>
          <a:lstStyle/>
          <a:p>
            <a:r>
              <a:rPr lang="en-US" dirty="0" err="1"/>
              <a:t>Mackeen</a:t>
            </a:r>
            <a:r>
              <a:rPr lang="en-US" dirty="0"/>
              <a:t> et al. 2021</a:t>
            </a:r>
          </a:p>
        </p:txBody>
      </p:sp>
      <p:sp>
        <p:nvSpPr>
          <p:cNvPr id="4" name="Content Placeholder 3">
            <a:extLst>
              <a:ext uri="{FF2B5EF4-FFF2-40B4-BE49-F238E27FC236}">
                <a16:creationId xmlns:a16="http://schemas.microsoft.com/office/drawing/2014/main" id="{4921CB18-B7DE-1D45-9158-27A453B59CD0}"/>
              </a:ext>
            </a:extLst>
          </p:cNvPr>
          <p:cNvSpPr>
            <a:spLocks noGrp="1"/>
          </p:cNvSpPr>
          <p:nvPr>
            <p:ph idx="1"/>
          </p:nvPr>
        </p:nvSpPr>
        <p:spPr>
          <a:xfrm>
            <a:off x="518824" y="1420762"/>
            <a:ext cx="8015594" cy="3257932"/>
          </a:xfrm>
        </p:spPr>
        <p:txBody>
          <a:bodyPr>
            <a:normAutofit/>
          </a:bodyPr>
          <a:lstStyle/>
          <a:p>
            <a:pPr marL="285750" indent="-285750">
              <a:spcAft>
                <a:spcPts val="800"/>
              </a:spcAft>
              <a:buFont typeface="Arial" panose="020B0604020202020204" pitchFamily="34" charset="0"/>
              <a:buChar char="•"/>
            </a:pPr>
            <a:r>
              <a:rPr lang="en-US" dirty="0"/>
              <a:t>Objective: Compared intracervical balloon catheter with a pharmacologic agent for the IOL after PROM</a:t>
            </a:r>
          </a:p>
          <a:p>
            <a:pPr marL="285750" indent="-285750">
              <a:buFont typeface="Arial" panose="020B0604020202020204" pitchFamily="34" charset="0"/>
              <a:buChar char="•"/>
            </a:pPr>
            <a:r>
              <a:rPr lang="en-US" dirty="0"/>
              <a:t>Primary outcome: </a:t>
            </a:r>
            <a:r>
              <a:rPr lang="en-US" b="1" dirty="0"/>
              <a:t>intra-amniotic infection</a:t>
            </a:r>
            <a:r>
              <a:rPr lang="en-US" dirty="0"/>
              <a:t>, as defined by individual RCTs</a:t>
            </a:r>
          </a:p>
          <a:p>
            <a:pPr marL="285750" indent="-285750">
              <a:buFont typeface="Arial" panose="020B0604020202020204" pitchFamily="34" charset="0"/>
              <a:buChar char="•"/>
            </a:pPr>
            <a:r>
              <a:rPr lang="en-US" dirty="0"/>
              <a:t>Secondary outcomes: </a:t>
            </a:r>
          </a:p>
          <a:p>
            <a:pPr marL="685800" lvl="1">
              <a:buFont typeface="Arial" panose="020B0604020202020204" pitchFamily="34" charset="0"/>
              <a:buChar char="•"/>
            </a:pPr>
            <a:r>
              <a:rPr lang="en-US" dirty="0"/>
              <a:t>Maternal outcomes: time to vaginal delivery, cesarean delivery and indication for cesarean delivery, postpartum hemorrhage, endometritis</a:t>
            </a:r>
          </a:p>
          <a:p>
            <a:pPr marL="685800" lvl="1">
              <a:buFont typeface="Arial" panose="020B0604020202020204" pitchFamily="34" charset="0"/>
              <a:buChar char="•"/>
            </a:pPr>
            <a:r>
              <a:rPr lang="en-US" dirty="0"/>
              <a:t>Neonatal outcomes: suspected neonatal infection or culture-proven neonatal sepsis, neonatal intensive care unit admission, and 5-minute Apgar score of &lt;7</a:t>
            </a:r>
          </a:p>
          <a:p>
            <a:endParaRPr lang="en-US" dirty="0"/>
          </a:p>
        </p:txBody>
      </p:sp>
      <p:pic>
        <p:nvPicPr>
          <p:cNvPr id="7" name="Picture 6" descr="Graphical user interface, text, application&#10;&#10;Description automatically generated">
            <a:extLst>
              <a:ext uri="{FF2B5EF4-FFF2-40B4-BE49-F238E27FC236}">
                <a16:creationId xmlns:a16="http://schemas.microsoft.com/office/drawing/2014/main" id="{86F81BA3-2AC5-6CA4-2EE2-B62EFEFDABE8}"/>
              </a:ext>
            </a:extLst>
          </p:cNvPr>
          <p:cNvPicPr>
            <a:picLocks noChangeAspect="1"/>
          </p:cNvPicPr>
          <p:nvPr/>
        </p:nvPicPr>
        <p:blipFill>
          <a:blip r:embed="rId2"/>
          <a:stretch>
            <a:fillRect/>
          </a:stretch>
        </p:blipFill>
        <p:spPr>
          <a:xfrm>
            <a:off x="609582" y="366662"/>
            <a:ext cx="5194300" cy="1054100"/>
          </a:xfrm>
          <a:prstGeom prst="rect">
            <a:avLst/>
          </a:prstGeom>
        </p:spPr>
      </p:pic>
    </p:spTree>
    <p:extLst>
      <p:ext uri="{BB962C8B-B14F-4D97-AF65-F5344CB8AC3E}">
        <p14:creationId xmlns:p14="http://schemas.microsoft.com/office/powerpoint/2010/main" val="3835394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F00A9-97D1-8444-8B5F-5C80D7F97B4E}"/>
              </a:ext>
            </a:extLst>
          </p:cNvPr>
          <p:cNvSpPr>
            <a:spLocks noGrp="1"/>
          </p:cNvSpPr>
          <p:nvPr>
            <p:ph type="ctrTitle"/>
          </p:nvPr>
        </p:nvSpPr>
        <p:spPr>
          <a:xfrm>
            <a:off x="360499" y="361901"/>
            <a:ext cx="8004391" cy="699065"/>
          </a:xfrm>
        </p:spPr>
        <p:txBody>
          <a:bodyPr/>
          <a:lstStyle/>
          <a:p>
            <a:r>
              <a:rPr lang="en-US" dirty="0"/>
              <a:t>Study Design</a:t>
            </a:r>
          </a:p>
        </p:txBody>
      </p:sp>
      <p:sp>
        <p:nvSpPr>
          <p:cNvPr id="3" name="Text Placeholder 2">
            <a:extLst>
              <a:ext uri="{FF2B5EF4-FFF2-40B4-BE49-F238E27FC236}">
                <a16:creationId xmlns:a16="http://schemas.microsoft.com/office/drawing/2014/main" id="{53B59CE6-B081-6B4C-B262-C8C01C414AF7}"/>
              </a:ext>
            </a:extLst>
          </p:cNvPr>
          <p:cNvSpPr>
            <a:spLocks noGrp="1"/>
          </p:cNvSpPr>
          <p:nvPr>
            <p:ph type="body" sz="quarter" idx="10"/>
          </p:nvPr>
        </p:nvSpPr>
        <p:spPr/>
        <p:txBody>
          <a:bodyPr/>
          <a:lstStyle/>
          <a:p>
            <a:r>
              <a:rPr lang="en-US" dirty="0" err="1"/>
              <a:t>Mackeen</a:t>
            </a:r>
            <a:r>
              <a:rPr lang="en-US" dirty="0"/>
              <a:t> et al. 2021</a:t>
            </a:r>
          </a:p>
          <a:p>
            <a:endParaRPr lang="en-US" dirty="0"/>
          </a:p>
        </p:txBody>
      </p:sp>
      <p:sp>
        <p:nvSpPr>
          <p:cNvPr id="4" name="Content Placeholder 3">
            <a:extLst>
              <a:ext uri="{FF2B5EF4-FFF2-40B4-BE49-F238E27FC236}">
                <a16:creationId xmlns:a16="http://schemas.microsoft.com/office/drawing/2014/main" id="{5B5A7B16-433F-AA45-9509-AA018D063479}"/>
              </a:ext>
            </a:extLst>
          </p:cNvPr>
          <p:cNvSpPr>
            <a:spLocks noGrp="1"/>
          </p:cNvSpPr>
          <p:nvPr>
            <p:ph idx="1"/>
          </p:nvPr>
        </p:nvSpPr>
        <p:spPr>
          <a:xfrm>
            <a:off x="349296" y="987483"/>
            <a:ext cx="8015594" cy="2810633"/>
          </a:xfrm>
        </p:spPr>
        <p:txBody>
          <a:bodyPr/>
          <a:lstStyle/>
          <a:p>
            <a:pPr marL="285750" indent="-285750">
              <a:buFont typeface="Arial" panose="020B0604020202020204" pitchFamily="34" charset="0"/>
              <a:buChar char="•"/>
            </a:pPr>
            <a:r>
              <a:rPr lang="en-US" dirty="0"/>
              <a:t>Total of 9 studies assessed</a:t>
            </a:r>
          </a:p>
          <a:p>
            <a:pPr marL="685800" lvl="1">
              <a:buFont typeface="Arial" panose="020B0604020202020204" pitchFamily="34" charset="0"/>
              <a:buChar char="•"/>
            </a:pPr>
            <a:r>
              <a:rPr lang="en-US" dirty="0"/>
              <a:t>Randomized trials comparing balloon catheter with or without pharmacologic agents with pharmacologic agents for IOL after PROM at or near term</a:t>
            </a:r>
          </a:p>
          <a:p>
            <a:pPr marL="685800" lvl="1">
              <a:buFont typeface="Arial" panose="020B0604020202020204" pitchFamily="34" charset="0"/>
              <a:buChar char="•"/>
            </a:pPr>
            <a:r>
              <a:rPr lang="en-US" dirty="0"/>
              <a:t>Only 4 studies contributed data for analysis (n=605)</a:t>
            </a:r>
          </a:p>
          <a:p>
            <a:pPr marL="400050" lvl="1" indent="0">
              <a:buNone/>
            </a:pPr>
            <a:endParaRPr lang="en-US" dirty="0"/>
          </a:p>
          <a:p>
            <a:pPr marL="685800" lvl="1">
              <a:buFont typeface="Arial" panose="020B0604020202020204" pitchFamily="34" charset="0"/>
              <a:buChar char="•"/>
            </a:pPr>
            <a:endParaRPr lang="en-US" dirty="0"/>
          </a:p>
          <a:p>
            <a:pPr marL="685800" lvl="1">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337581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4B85C-3A8B-F849-9198-C339D52850F5}"/>
              </a:ext>
            </a:extLst>
          </p:cNvPr>
          <p:cNvSpPr>
            <a:spLocks noGrp="1"/>
          </p:cNvSpPr>
          <p:nvPr>
            <p:ph type="ctrTitle"/>
          </p:nvPr>
        </p:nvSpPr>
        <p:spPr/>
        <p:txBody>
          <a:bodyPr/>
          <a:lstStyle/>
          <a:p>
            <a:r>
              <a:rPr lang="en-US" dirty="0"/>
              <a:t>Outcomes and Conclusions</a:t>
            </a:r>
          </a:p>
        </p:txBody>
      </p:sp>
      <p:sp>
        <p:nvSpPr>
          <p:cNvPr id="3" name="Text Placeholder 2">
            <a:extLst>
              <a:ext uri="{FF2B5EF4-FFF2-40B4-BE49-F238E27FC236}">
                <a16:creationId xmlns:a16="http://schemas.microsoft.com/office/drawing/2014/main" id="{89C30F77-6B9A-DD49-AEE0-C6F0CDF0829E}"/>
              </a:ext>
            </a:extLst>
          </p:cNvPr>
          <p:cNvSpPr>
            <a:spLocks noGrp="1"/>
          </p:cNvSpPr>
          <p:nvPr>
            <p:ph type="body" sz="quarter" idx="10"/>
          </p:nvPr>
        </p:nvSpPr>
        <p:spPr/>
        <p:txBody>
          <a:bodyPr/>
          <a:lstStyle/>
          <a:p>
            <a:r>
              <a:rPr lang="en-US" dirty="0" err="1"/>
              <a:t>Mackeen</a:t>
            </a:r>
            <a:r>
              <a:rPr lang="en-US" dirty="0"/>
              <a:t> et al. 2021</a:t>
            </a:r>
          </a:p>
          <a:p>
            <a:endParaRPr lang="en-US" dirty="0"/>
          </a:p>
        </p:txBody>
      </p:sp>
      <p:sp>
        <p:nvSpPr>
          <p:cNvPr id="4" name="Content Placeholder 3">
            <a:extLst>
              <a:ext uri="{FF2B5EF4-FFF2-40B4-BE49-F238E27FC236}">
                <a16:creationId xmlns:a16="http://schemas.microsoft.com/office/drawing/2014/main" id="{DEA71947-CB91-9942-8596-EB94DF2E89D9}"/>
              </a:ext>
            </a:extLst>
          </p:cNvPr>
          <p:cNvSpPr>
            <a:spLocks noGrp="1"/>
          </p:cNvSpPr>
          <p:nvPr>
            <p:ph idx="1"/>
          </p:nvPr>
        </p:nvSpPr>
        <p:spPr/>
        <p:txBody>
          <a:bodyPr/>
          <a:lstStyle/>
          <a:p>
            <a:pPr marL="285750" indent="-285750">
              <a:buFont typeface="Arial" panose="020B0604020202020204" pitchFamily="34" charset="0"/>
              <a:buChar char="•"/>
            </a:pPr>
            <a:r>
              <a:rPr lang="en-US" dirty="0"/>
              <a:t>Increased risk of clinical chorioamnionitis with the use of a Foley catheter and oxytocin vs. oxytocin alone </a:t>
            </a:r>
          </a:p>
          <a:p>
            <a:pPr marL="685800" lvl="1">
              <a:buFont typeface="Arial" panose="020B0604020202020204" pitchFamily="34" charset="0"/>
              <a:buChar char="•"/>
            </a:pPr>
            <a:r>
              <a:rPr lang="en-US" b="1" dirty="0"/>
              <a:t>8% vs. 0%, p &lt;0.01</a:t>
            </a:r>
          </a:p>
          <a:p>
            <a:pPr marL="285750" indent="-285750">
              <a:buFont typeface="Arial" panose="020B0604020202020204" pitchFamily="34" charset="0"/>
              <a:buChar char="•"/>
            </a:pPr>
            <a:r>
              <a:rPr lang="en-US" dirty="0"/>
              <a:t>CRB catheter for IOL in PROM at or near term almost doubles the risk of IAI compared with the use of pharmacologic methods for IOL</a:t>
            </a:r>
          </a:p>
          <a:p>
            <a:pPr marL="685800" lvl="1">
              <a:buFont typeface="Arial" panose="020B0604020202020204" pitchFamily="34" charset="0"/>
              <a:buChar char="•"/>
            </a:pPr>
            <a:r>
              <a:rPr lang="en-US" dirty="0"/>
              <a:t>Supports the use of pharmacologic agents for IOL in PROM</a:t>
            </a:r>
          </a:p>
        </p:txBody>
      </p:sp>
    </p:spTree>
    <p:extLst>
      <p:ext uri="{BB962C8B-B14F-4D97-AF65-F5344CB8AC3E}">
        <p14:creationId xmlns:p14="http://schemas.microsoft.com/office/powerpoint/2010/main" val="1556791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7DBAD-931B-6149-9E4D-CF86FF821237}"/>
              </a:ext>
            </a:extLst>
          </p:cNvPr>
          <p:cNvSpPr>
            <a:spLocks noGrp="1"/>
          </p:cNvSpPr>
          <p:nvPr>
            <p:ph type="ctrTitle"/>
          </p:nvPr>
        </p:nvSpPr>
        <p:spPr/>
        <p:txBody>
          <a:bodyPr/>
          <a:lstStyle/>
          <a:p>
            <a:r>
              <a:rPr lang="en-US" dirty="0"/>
              <a:t>Strengths &amp; limitations</a:t>
            </a:r>
          </a:p>
        </p:txBody>
      </p:sp>
      <p:sp>
        <p:nvSpPr>
          <p:cNvPr id="3" name="Text Placeholder 2">
            <a:extLst>
              <a:ext uri="{FF2B5EF4-FFF2-40B4-BE49-F238E27FC236}">
                <a16:creationId xmlns:a16="http://schemas.microsoft.com/office/drawing/2014/main" id="{89F08F67-996B-BE4F-98F1-3616037629B0}"/>
              </a:ext>
            </a:extLst>
          </p:cNvPr>
          <p:cNvSpPr>
            <a:spLocks noGrp="1"/>
          </p:cNvSpPr>
          <p:nvPr>
            <p:ph type="body" sz="quarter" idx="10"/>
          </p:nvPr>
        </p:nvSpPr>
        <p:spPr/>
        <p:txBody>
          <a:bodyPr/>
          <a:lstStyle/>
          <a:p>
            <a:r>
              <a:rPr lang="en-US" dirty="0" err="1"/>
              <a:t>Mackeen</a:t>
            </a:r>
            <a:r>
              <a:rPr lang="en-US" dirty="0"/>
              <a:t> et al. 2021</a:t>
            </a:r>
          </a:p>
          <a:p>
            <a:endParaRPr lang="en-US" dirty="0"/>
          </a:p>
        </p:txBody>
      </p:sp>
      <p:sp>
        <p:nvSpPr>
          <p:cNvPr id="4" name="Content Placeholder 3">
            <a:extLst>
              <a:ext uri="{FF2B5EF4-FFF2-40B4-BE49-F238E27FC236}">
                <a16:creationId xmlns:a16="http://schemas.microsoft.com/office/drawing/2014/main" id="{E6435DCE-D3D6-4E49-9A17-B42C5CDD794D}"/>
              </a:ext>
            </a:extLst>
          </p:cNvPr>
          <p:cNvSpPr>
            <a:spLocks noGrp="1"/>
          </p:cNvSpPr>
          <p:nvPr>
            <p:ph idx="1"/>
          </p:nvPr>
        </p:nvSpPr>
        <p:spPr>
          <a:xfrm>
            <a:off x="455636" y="1287786"/>
            <a:ext cx="7785115" cy="2914587"/>
          </a:xfrm>
        </p:spPr>
        <p:txBody>
          <a:bodyPr>
            <a:normAutofit/>
          </a:bodyPr>
          <a:lstStyle/>
          <a:p>
            <a:pPr marL="285750" indent="-285750">
              <a:buFont typeface="Arial" panose="020B0604020202020204" pitchFamily="34" charset="0"/>
              <a:buChar char="•"/>
            </a:pPr>
            <a:r>
              <a:rPr lang="en-US" dirty="0"/>
              <a:t>Strengths</a:t>
            </a:r>
          </a:p>
          <a:p>
            <a:pPr marL="685800" lvl="1">
              <a:buFont typeface="Arial" panose="020B0604020202020204" pitchFamily="34" charset="0"/>
              <a:buChar char="•"/>
            </a:pPr>
            <a:r>
              <a:rPr lang="en-US" dirty="0"/>
              <a:t>Meta-analysis</a:t>
            </a:r>
          </a:p>
          <a:p>
            <a:pPr marL="685800" lvl="1">
              <a:buFont typeface="Arial" panose="020B0604020202020204" pitchFamily="34" charset="0"/>
              <a:buChar char="•"/>
            </a:pPr>
            <a:r>
              <a:rPr lang="en-US" dirty="0"/>
              <a:t>Larger sample size (n=605)</a:t>
            </a:r>
          </a:p>
          <a:p>
            <a:pPr marL="685800" lvl="1">
              <a:buFont typeface="Arial" panose="020B0604020202020204" pitchFamily="34" charset="0"/>
              <a:buChar char="•"/>
            </a:pPr>
            <a:r>
              <a:rPr lang="en-US" dirty="0"/>
              <a:t>More generalizable to our patient population</a:t>
            </a:r>
          </a:p>
          <a:p>
            <a:pPr marL="285750" indent="-285750">
              <a:buFont typeface="Arial" panose="020B0604020202020204" pitchFamily="34" charset="0"/>
              <a:buChar char="•"/>
            </a:pPr>
            <a:r>
              <a:rPr lang="en-US" dirty="0"/>
              <a:t>Limitations</a:t>
            </a:r>
          </a:p>
          <a:p>
            <a:pPr marL="685800" lvl="1">
              <a:buFont typeface="Arial" panose="020B0604020202020204" pitchFamily="34" charset="0"/>
              <a:buChar char="•"/>
            </a:pPr>
            <a:r>
              <a:rPr lang="en-US" dirty="0"/>
              <a:t>Did not exclude GBS-positive patients</a:t>
            </a:r>
          </a:p>
        </p:txBody>
      </p:sp>
    </p:spTree>
    <p:extLst>
      <p:ext uri="{BB962C8B-B14F-4D97-AF65-F5344CB8AC3E}">
        <p14:creationId xmlns:p14="http://schemas.microsoft.com/office/powerpoint/2010/main" val="1734024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85E3A7-B53C-4043-90BF-76E684CE2FE4}"/>
              </a:ext>
            </a:extLst>
          </p:cNvPr>
          <p:cNvSpPr>
            <a:spLocks noGrp="1"/>
          </p:cNvSpPr>
          <p:nvPr>
            <p:ph type="body" sz="quarter" idx="10"/>
          </p:nvPr>
        </p:nvSpPr>
        <p:spPr/>
        <p:txBody>
          <a:bodyPr/>
          <a:lstStyle/>
          <a:p>
            <a:r>
              <a:rPr lang="en-US" dirty="0"/>
              <a:t>Cabrera et al. 2016</a:t>
            </a:r>
          </a:p>
        </p:txBody>
      </p:sp>
      <p:sp>
        <p:nvSpPr>
          <p:cNvPr id="4" name="Content Placeholder 3">
            <a:extLst>
              <a:ext uri="{FF2B5EF4-FFF2-40B4-BE49-F238E27FC236}">
                <a16:creationId xmlns:a16="http://schemas.microsoft.com/office/drawing/2014/main" id="{F476078A-0401-214C-B6E3-8CA9F013C0F6}"/>
              </a:ext>
            </a:extLst>
          </p:cNvPr>
          <p:cNvSpPr>
            <a:spLocks noGrp="1"/>
          </p:cNvSpPr>
          <p:nvPr>
            <p:ph idx="1"/>
          </p:nvPr>
        </p:nvSpPr>
        <p:spPr>
          <a:xfrm>
            <a:off x="374632" y="1609597"/>
            <a:ext cx="8015594" cy="2596964"/>
          </a:xfrm>
        </p:spPr>
        <p:txBody>
          <a:bodyPr>
            <a:normAutofit fontScale="92500" lnSpcReduction="20000"/>
          </a:bodyPr>
          <a:lstStyle/>
          <a:p>
            <a:pPr marL="285750" indent="-285750">
              <a:spcAft>
                <a:spcPts val="1000"/>
              </a:spcAft>
              <a:buFont typeface="Arial" panose="020B0604020202020204" pitchFamily="34" charset="0"/>
              <a:buChar char="•"/>
            </a:pPr>
            <a:r>
              <a:rPr lang="en-US" dirty="0"/>
              <a:t>Objective: To evaluate whether cervical ripening and induction of labor in term patients with PROM using an intracervical balloon with or without oxytocin increases the risk of chorioamnionitis</a:t>
            </a:r>
          </a:p>
          <a:p>
            <a:pPr marL="285750" indent="-285750">
              <a:spcAft>
                <a:spcPts val="1000"/>
              </a:spcAft>
              <a:buFont typeface="Arial" panose="020B0604020202020204" pitchFamily="34" charset="0"/>
              <a:buChar char="•"/>
            </a:pPr>
            <a:r>
              <a:rPr lang="en-US" dirty="0"/>
              <a:t>Primary outcome: </a:t>
            </a:r>
            <a:r>
              <a:rPr lang="en-US" b="1" dirty="0"/>
              <a:t>rate of chorioamnionitis </a:t>
            </a:r>
            <a:r>
              <a:rPr lang="en-US" dirty="0"/>
              <a:t>(maternal temp &gt;100.4 degrees Fahrenheit and either maternal tachycardia, fetal tachycardia, or both)</a:t>
            </a:r>
          </a:p>
          <a:p>
            <a:pPr marL="285750" indent="-285750">
              <a:spcAft>
                <a:spcPts val="1000"/>
              </a:spcAft>
              <a:buFont typeface="Arial" panose="020B0604020202020204" pitchFamily="34" charset="0"/>
              <a:buChar char="•"/>
            </a:pPr>
            <a:r>
              <a:rPr lang="en-US" dirty="0"/>
              <a:t>Secondary outcomes</a:t>
            </a:r>
          </a:p>
          <a:p>
            <a:pPr marL="685800" lvl="1">
              <a:spcAft>
                <a:spcPts val="1000"/>
              </a:spcAft>
              <a:buFont typeface="Arial" panose="020B0604020202020204" pitchFamily="34" charset="0"/>
              <a:buChar char="•"/>
            </a:pPr>
            <a:r>
              <a:rPr lang="en-US" dirty="0"/>
              <a:t>Maternal outcomes: rate of cesarean delivery, length of the first and second stage of labor</a:t>
            </a:r>
          </a:p>
          <a:p>
            <a:pPr marL="685800" lvl="1">
              <a:spcAft>
                <a:spcPts val="1000"/>
              </a:spcAft>
              <a:buFont typeface="Arial" panose="020B0604020202020204" pitchFamily="34" charset="0"/>
              <a:buChar char="•"/>
            </a:pPr>
            <a:r>
              <a:rPr lang="en-US" dirty="0"/>
              <a:t>Fetal outcomes: neonatal outcomes</a:t>
            </a:r>
          </a:p>
        </p:txBody>
      </p:sp>
      <p:pic>
        <p:nvPicPr>
          <p:cNvPr id="7" name="Picture 6" descr="A picture containing text, orange, dark&#10;&#10;Description automatically generated">
            <a:extLst>
              <a:ext uri="{FF2B5EF4-FFF2-40B4-BE49-F238E27FC236}">
                <a16:creationId xmlns:a16="http://schemas.microsoft.com/office/drawing/2014/main" id="{99F83F17-E7C4-BC49-1206-ED198600561C}"/>
              </a:ext>
            </a:extLst>
          </p:cNvPr>
          <p:cNvPicPr>
            <a:picLocks noChangeAspect="1"/>
          </p:cNvPicPr>
          <p:nvPr/>
        </p:nvPicPr>
        <p:blipFill>
          <a:blip r:embed="rId2"/>
          <a:stretch>
            <a:fillRect/>
          </a:stretch>
        </p:blipFill>
        <p:spPr>
          <a:xfrm>
            <a:off x="2152632" y="603485"/>
            <a:ext cx="5974798" cy="857311"/>
          </a:xfrm>
          <a:prstGeom prst="rect">
            <a:avLst/>
          </a:prstGeom>
        </p:spPr>
      </p:pic>
      <p:pic>
        <p:nvPicPr>
          <p:cNvPr id="9" name="Picture 8" descr="Text&#10;&#10;Description automatically generated">
            <a:extLst>
              <a:ext uri="{FF2B5EF4-FFF2-40B4-BE49-F238E27FC236}">
                <a16:creationId xmlns:a16="http://schemas.microsoft.com/office/drawing/2014/main" id="{65EC3838-1630-5EBE-DB54-6A1609740A85}"/>
              </a:ext>
            </a:extLst>
          </p:cNvPr>
          <p:cNvPicPr>
            <a:picLocks noChangeAspect="1"/>
          </p:cNvPicPr>
          <p:nvPr/>
        </p:nvPicPr>
        <p:blipFill>
          <a:blip r:embed="rId3"/>
          <a:stretch>
            <a:fillRect/>
          </a:stretch>
        </p:blipFill>
        <p:spPr>
          <a:xfrm>
            <a:off x="374632" y="410295"/>
            <a:ext cx="1778000" cy="901700"/>
          </a:xfrm>
          <a:prstGeom prst="rect">
            <a:avLst/>
          </a:prstGeom>
        </p:spPr>
      </p:pic>
    </p:spTree>
    <p:extLst>
      <p:ext uri="{BB962C8B-B14F-4D97-AF65-F5344CB8AC3E}">
        <p14:creationId xmlns:p14="http://schemas.microsoft.com/office/powerpoint/2010/main" val="1135859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95B59-643F-3546-AD58-AE23DF56D074}"/>
              </a:ext>
            </a:extLst>
          </p:cNvPr>
          <p:cNvSpPr>
            <a:spLocks noGrp="1"/>
          </p:cNvSpPr>
          <p:nvPr>
            <p:ph type="ctrTitle"/>
          </p:nvPr>
        </p:nvSpPr>
        <p:spPr/>
        <p:txBody>
          <a:bodyPr/>
          <a:lstStyle/>
          <a:p>
            <a:r>
              <a:rPr lang="en-US" dirty="0"/>
              <a:t>Inclusion</a:t>
            </a:r>
          </a:p>
        </p:txBody>
      </p:sp>
      <p:sp>
        <p:nvSpPr>
          <p:cNvPr id="4" name="Content Placeholder 3">
            <a:extLst>
              <a:ext uri="{FF2B5EF4-FFF2-40B4-BE49-F238E27FC236}">
                <a16:creationId xmlns:a16="http://schemas.microsoft.com/office/drawing/2014/main" id="{1AEA0CA6-F0B5-3447-8FA5-AE3B649EF87E}"/>
              </a:ext>
            </a:extLst>
          </p:cNvPr>
          <p:cNvSpPr>
            <a:spLocks noGrp="1"/>
          </p:cNvSpPr>
          <p:nvPr>
            <p:ph idx="1"/>
          </p:nvPr>
        </p:nvSpPr>
        <p:spPr>
          <a:xfrm>
            <a:off x="366426" y="1322876"/>
            <a:ext cx="5194925" cy="2810633"/>
          </a:xfrm>
        </p:spPr>
        <p:txBody>
          <a:bodyPr>
            <a:normAutofit/>
          </a:bodyPr>
          <a:lstStyle/>
          <a:p>
            <a:pPr>
              <a:buFont typeface="Arial" panose="020B0604020202020204" pitchFamily="34" charset="0"/>
              <a:buChar char="•"/>
            </a:pPr>
            <a:r>
              <a:rPr lang="en-US" dirty="0"/>
              <a:t>n=124</a:t>
            </a:r>
          </a:p>
          <a:p>
            <a:pPr lvl="1">
              <a:buFont typeface="Arial" panose="020B0604020202020204" pitchFamily="34" charset="0"/>
              <a:buChar char="•"/>
            </a:pPr>
            <a:r>
              <a:rPr lang="en-US" u="sng" dirty="0"/>
              <a:t>Inclusion</a:t>
            </a:r>
            <a:r>
              <a:rPr lang="en-US" dirty="0"/>
              <a:t>: singleton gestations with term PROM and a Bishop score &lt;4 or less, who required cervical ripening and labor induction</a:t>
            </a:r>
          </a:p>
          <a:p>
            <a:pPr lvl="1">
              <a:buFont typeface="Arial" panose="020B0604020202020204" pitchFamily="34" charset="0"/>
              <a:buChar char="•"/>
            </a:pPr>
            <a:r>
              <a:rPr lang="en-US" u="sng" dirty="0"/>
              <a:t>Exclusion</a:t>
            </a:r>
            <a:r>
              <a:rPr lang="en-US" dirty="0"/>
              <a:t>: pregnancy c/b chorioamnionitis at time of admission, multiple gestation, prenatally diagnosed fetal structural anomalies, or aneuploidy</a:t>
            </a:r>
          </a:p>
          <a:p>
            <a:pPr lvl="1"/>
            <a:endParaRPr lang="en-US" dirty="0"/>
          </a:p>
          <a:p>
            <a:endParaRPr lang="en-US" dirty="0"/>
          </a:p>
        </p:txBody>
      </p:sp>
      <p:sp>
        <p:nvSpPr>
          <p:cNvPr id="5" name="Text Placeholder 2">
            <a:extLst>
              <a:ext uri="{FF2B5EF4-FFF2-40B4-BE49-F238E27FC236}">
                <a16:creationId xmlns:a16="http://schemas.microsoft.com/office/drawing/2014/main" id="{83768690-6ABE-B244-9329-780495B6D5D6}"/>
              </a:ext>
            </a:extLst>
          </p:cNvPr>
          <p:cNvSpPr>
            <a:spLocks noGrp="1"/>
          </p:cNvSpPr>
          <p:nvPr>
            <p:ph type="body" sz="quarter" idx="10"/>
          </p:nvPr>
        </p:nvSpPr>
        <p:spPr/>
        <p:txBody>
          <a:bodyPr/>
          <a:lstStyle/>
          <a:p>
            <a:r>
              <a:rPr lang="en-US" dirty="0"/>
              <a:t>Cabrera et al. 2016</a:t>
            </a:r>
          </a:p>
        </p:txBody>
      </p:sp>
      <p:pic>
        <p:nvPicPr>
          <p:cNvPr id="6" name="Picture 5" descr="Diagram&#10;&#10;Description automatically generated">
            <a:extLst>
              <a:ext uri="{FF2B5EF4-FFF2-40B4-BE49-F238E27FC236}">
                <a16:creationId xmlns:a16="http://schemas.microsoft.com/office/drawing/2014/main" id="{08B86F9F-3A22-5A5E-648F-CCEA0A6E8829}"/>
              </a:ext>
            </a:extLst>
          </p:cNvPr>
          <p:cNvPicPr>
            <a:picLocks noChangeAspect="1"/>
          </p:cNvPicPr>
          <p:nvPr/>
        </p:nvPicPr>
        <p:blipFill>
          <a:blip r:embed="rId2"/>
          <a:stretch>
            <a:fillRect/>
          </a:stretch>
        </p:blipFill>
        <p:spPr>
          <a:xfrm>
            <a:off x="5791091" y="769938"/>
            <a:ext cx="3231213" cy="3603624"/>
          </a:xfrm>
          <a:prstGeom prst="rect">
            <a:avLst/>
          </a:prstGeom>
        </p:spPr>
      </p:pic>
    </p:spTree>
    <p:extLst>
      <p:ext uri="{BB962C8B-B14F-4D97-AF65-F5344CB8AC3E}">
        <p14:creationId xmlns:p14="http://schemas.microsoft.com/office/powerpoint/2010/main" val="17591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FDDD5E-271D-C52E-EE9E-E422D0B366E9}"/>
              </a:ext>
            </a:extLst>
          </p:cNvPr>
          <p:cNvSpPr txBox="1"/>
          <p:nvPr/>
        </p:nvSpPr>
        <p:spPr>
          <a:xfrm>
            <a:off x="1824924" y="619932"/>
            <a:ext cx="5494149" cy="830997"/>
          </a:xfrm>
          <a:prstGeom prst="rect">
            <a:avLst/>
          </a:prstGeom>
          <a:noFill/>
        </p:spPr>
        <p:txBody>
          <a:bodyPr wrap="square" rtlCol="0">
            <a:spAutoFit/>
          </a:bodyPr>
          <a:lstStyle/>
          <a:p>
            <a:pPr algn="ctr"/>
            <a:r>
              <a:rPr lang="en-US" sz="2400" dirty="0"/>
              <a:t>Term Prelabor Rupture of Membranes (PROM)</a:t>
            </a:r>
          </a:p>
        </p:txBody>
      </p:sp>
      <p:sp>
        <p:nvSpPr>
          <p:cNvPr id="3" name="TextBox 2">
            <a:extLst>
              <a:ext uri="{FF2B5EF4-FFF2-40B4-BE49-F238E27FC236}">
                <a16:creationId xmlns:a16="http://schemas.microsoft.com/office/drawing/2014/main" id="{40C3FD42-DAA1-FD92-4555-8E066D828251}"/>
              </a:ext>
            </a:extLst>
          </p:cNvPr>
          <p:cNvSpPr txBox="1"/>
          <p:nvPr/>
        </p:nvSpPr>
        <p:spPr>
          <a:xfrm>
            <a:off x="634222" y="1472339"/>
            <a:ext cx="4961364" cy="2308324"/>
          </a:xfrm>
          <a:prstGeom prst="rect">
            <a:avLst/>
          </a:prstGeom>
          <a:noFill/>
        </p:spPr>
        <p:txBody>
          <a:bodyPr wrap="square" rtlCol="0">
            <a:spAutoFit/>
          </a:bodyPr>
          <a:lstStyle/>
          <a:p>
            <a:endParaRPr lang="en-US" dirty="0"/>
          </a:p>
          <a:p>
            <a:pPr marL="285750" indent="-285750">
              <a:buFont typeface="Arial" panose="020B0604020202020204" pitchFamily="34" charset="0"/>
              <a:buChar char="•"/>
            </a:pPr>
            <a:r>
              <a:rPr lang="en-US" dirty="0"/>
              <a:t>PROM complicates ~8% pregnancies at term and is usually followed by prompt onset of spontaneous labor and delivery</a:t>
            </a:r>
            <a:r>
              <a:rPr lang="en-US" baseline="30000" dirty="0"/>
              <a:t>1</a:t>
            </a:r>
          </a:p>
          <a:p>
            <a:pPr marL="285750" indent="-285750">
              <a:buFont typeface="Arial" panose="020B0604020202020204" pitchFamily="34" charset="0"/>
              <a:buChar char="•"/>
            </a:pPr>
            <a:r>
              <a:rPr lang="en-US" dirty="0"/>
              <a:t>Most significant maternal consequence: intrauterine infection</a:t>
            </a:r>
          </a:p>
          <a:p>
            <a:pPr marL="742950" lvl="1" indent="-285750">
              <a:buFont typeface="Arial" panose="020B0604020202020204" pitchFamily="34" charset="0"/>
              <a:buChar char="•"/>
            </a:pPr>
            <a:r>
              <a:rPr lang="en-US" dirty="0"/>
              <a:t>Risk increases with the duration of membrane rupture</a:t>
            </a:r>
          </a:p>
        </p:txBody>
      </p:sp>
      <p:pic>
        <p:nvPicPr>
          <p:cNvPr id="1028" name="Picture 4" descr="Waters breaking early (PPROM) | Tommy's">
            <a:extLst>
              <a:ext uri="{FF2B5EF4-FFF2-40B4-BE49-F238E27FC236}">
                <a16:creationId xmlns:a16="http://schemas.microsoft.com/office/drawing/2014/main" id="{5F1A0098-2944-C5D4-F9B4-59F0AEC989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9620" y="1472339"/>
            <a:ext cx="2954156" cy="2695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978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B1E02-B91C-2D48-A27B-79C4898474D9}"/>
              </a:ext>
            </a:extLst>
          </p:cNvPr>
          <p:cNvSpPr>
            <a:spLocks noGrp="1"/>
          </p:cNvSpPr>
          <p:nvPr>
            <p:ph type="ctrTitle"/>
          </p:nvPr>
        </p:nvSpPr>
        <p:spPr/>
        <p:txBody>
          <a:bodyPr/>
          <a:lstStyle/>
          <a:p>
            <a:r>
              <a:rPr lang="en-US" dirty="0"/>
              <a:t>Outcomes</a:t>
            </a:r>
          </a:p>
        </p:txBody>
      </p:sp>
      <p:sp>
        <p:nvSpPr>
          <p:cNvPr id="6" name="Text Placeholder 2">
            <a:extLst>
              <a:ext uri="{FF2B5EF4-FFF2-40B4-BE49-F238E27FC236}">
                <a16:creationId xmlns:a16="http://schemas.microsoft.com/office/drawing/2014/main" id="{F3A58040-ABF7-D543-82E2-EC3B9E5985E7}"/>
              </a:ext>
            </a:extLst>
          </p:cNvPr>
          <p:cNvSpPr>
            <a:spLocks noGrp="1"/>
          </p:cNvSpPr>
          <p:nvPr>
            <p:ph type="body" sz="quarter" idx="10"/>
          </p:nvPr>
        </p:nvSpPr>
        <p:spPr/>
        <p:txBody>
          <a:bodyPr/>
          <a:lstStyle/>
          <a:p>
            <a:r>
              <a:rPr lang="en-US" dirty="0" err="1"/>
              <a:t>Carbrera</a:t>
            </a:r>
            <a:r>
              <a:rPr lang="en-US" dirty="0"/>
              <a:t> et al. 2016</a:t>
            </a:r>
          </a:p>
        </p:txBody>
      </p:sp>
      <p:pic>
        <p:nvPicPr>
          <p:cNvPr id="7" name="Picture 6" descr="Text&#10;&#10;Description automatically generated">
            <a:extLst>
              <a:ext uri="{FF2B5EF4-FFF2-40B4-BE49-F238E27FC236}">
                <a16:creationId xmlns:a16="http://schemas.microsoft.com/office/drawing/2014/main" id="{C6EAA74C-A4BC-31E2-97C3-BF8BFE6D92FA}"/>
              </a:ext>
            </a:extLst>
          </p:cNvPr>
          <p:cNvPicPr>
            <a:picLocks noChangeAspect="1"/>
          </p:cNvPicPr>
          <p:nvPr/>
        </p:nvPicPr>
        <p:blipFill>
          <a:blip r:embed="rId3"/>
          <a:stretch>
            <a:fillRect/>
          </a:stretch>
        </p:blipFill>
        <p:spPr>
          <a:xfrm>
            <a:off x="2603500" y="1041400"/>
            <a:ext cx="3937000" cy="3060700"/>
          </a:xfrm>
          <a:prstGeom prst="rect">
            <a:avLst/>
          </a:prstGeom>
        </p:spPr>
      </p:pic>
      <mc:AlternateContent xmlns:mc="http://schemas.openxmlformats.org/markup-compatibility/2006">
        <mc:Choice xmlns:p14="http://schemas.microsoft.com/office/powerpoint/2010/main" Requires="p14">
          <p:contentPart p14:bwMode="auto" r:id="rId4">
            <p14:nvContentPartPr>
              <p14:cNvPr id="3" name="Ink 2">
                <a:extLst>
                  <a:ext uri="{FF2B5EF4-FFF2-40B4-BE49-F238E27FC236}">
                    <a16:creationId xmlns:a16="http://schemas.microsoft.com/office/drawing/2014/main" id="{FE1665A3-9FD2-9777-EEFB-D2E6F64E60CE}"/>
                  </a:ext>
                </a:extLst>
              </p14:cNvPr>
              <p14:cNvContentPartPr/>
              <p14:nvPr/>
            </p14:nvContentPartPr>
            <p14:xfrm>
              <a:off x="2714188" y="1522652"/>
              <a:ext cx="438480" cy="21960"/>
            </p14:xfrm>
          </p:contentPart>
        </mc:Choice>
        <mc:Fallback>
          <p:pic>
            <p:nvPicPr>
              <p:cNvPr id="3" name="Ink 2">
                <a:extLst>
                  <a:ext uri="{FF2B5EF4-FFF2-40B4-BE49-F238E27FC236}">
                    <a16:creationId xmlns:a16="http://schemas.microsoft.com/office/drawing/2014/main" id="{FE1665A3-9FD2-9777-EEFB-D2E6F64E60CE}"/>
                  </a:ext>
                </a:extLst>
              </p:cNvPr>
              <p:cNvPicPr/>
              <p:nvPr/>
            </p:nvPicPr>
            <p:blipFill>
              <a:blip r:embed="rId5"/>
              <a:stretch>
                <a:fillRect/>
              </a:stretch>
            </p:blipFill>
            <p:spPr>
              <a:xfrm>
                <a:off x="2660188" y="1415012"/>
                <a:ext cx="546120" cy="23760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4" name="Ink 3">
                <a:extLst>
                  <a:ext uri="{FF2B5EF4-FFF2-40B4-BE49-F238E27FC236}">
                    <a16:creationId xmlns:a16="http://schemas.microsoft.com/office/drawing/2014/main" id="{7F9D108E-9DA4-DDA7-E807-D0A5D5BA7D89}"/>
                  </a:ext>
                </a:extLst>
              </p14:cNvPr>
              <p14:cNvContentPartPr/>
              <p14:nvPr/>
            </p14:nvContentPartPr>
            <p14:xfrm>
              <a:off x="4895428" y="1502492"/>
              <a:ext cx="1564560" cy="3240"/>
            </p14:xfrm>
          </p:contentPart>
        </mc:Choice>
        <mc:Fallback>
          <p:pic>
            <p:nvPicPr>
              <p:cNvPr id="4" name="Ink 3">
                <a:extLst>
                  <a:ext uri="{FF2B5EF4-FFF2-40B4-BE49-F238E27FC236}">
                    <a16:creationId xmlns:a16="http://schemas.microsoft.com/office/drawing/2014/main" id="{7F9D108E-9DA4-DDA7-E807-D0A5D5BA7D89}"/>
                  </a:ext>
                </a:extLst>
              </p:cNvPr>
              <p:cNvPicPr/>
              <p:nvPr/>
            </p:nvPicPr>
            <p:blipFill>
              <a:blip r:embed="rId7"/>
              <a:stretch>
                <a:fillRect/>
              </a:stretch>
            </p:blipFill>
            <p:spPr>
              <a:xfrm>
                <a:off x="4841788" y="1394492"/>
                <a:ext cx="1672200" cy="21888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5" name="Ink 4">
                <a:extLst>
                  <a:ext uri="{FF2B5EF4-FFF2-40B4-BE49-F238E27FC236}">
                    <a16:creationId xmlns:a16="http://schemas.microsoft.com/office/drawing/2014/main" id="{B5451B86-FB41-59E4-34D5-E6FD784DDB57}"/>
                  </a:ext>
                </a:extLst>
              </p14:cNvPr>
              <p14:cNvContentPartPr/>
              <p14:nvPr/>
            </p14:nvContentPartPr>
            <p14:xfrm>
              <a:off x="2716348" y="2997932"/>
              <a:ext cx="510120" cy="2880"/>
            </p14:xfrm>
          </p:contentPart>
        </mc:Choice>
        <mc:Fallback>
          <p:pic>
            <p:nvPicPr>
              <p:cNvPr id="5" name="Ink 4">
                <a:extLst>
                  <a:ext uri="{FF2B5EF4-FFF2-40B4-BE49-F238E27FC236}">
                    <a16:creationId xmlns:a16="http://schemas.microsoft.com/office/drawing/2014/main" id="{B5451B86-FB41-59E4-34D5-E6FD784DDB57}"/>
                  </a:ext>
                </a:extLst>
              </p:cNvPr>
              <p:cNvPicPr/>
              <p:nvPr/>
            </p:nvPicPr>
            <p:blipFill>
              <a:blip r:embed="rId9"/>
              <a:stretch>
                <a:fillRect/>
              </a:stretch>
            </p:blipFill>
            <p:spPr>
              <a:xfrm>
                <a:off x="2662348" y="2889932"/>
                <a:ext cx="617760" cy="21852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8" name="Ink 7">
                <a:extLst>
                  <a:ext uri="{FF2B5EF4-FFF2-40B4-BE49-F238E27FC236}">
                    <a16:creationId xmlns:a16="http://schemas.microsoft.com/office/drawing/2014/main" id="{EF06EB4B-C2EF-7F92-20B9-D65E26886682}"/>
                  </a:ext>
                </a:extLst>
              </p14:cNvPr>
              <p14:cNvContentPartPr/>
              <p14:nvPr/>
            </p14:nvContentPartPr>
            <p14:xfrm>
              <a:off x="4887148" y="2983172"/>
              <a:ext cx="1589760" cy="11520"/>
            </p14:xfrm>
          </p:contentPart>
        </mc:Choice>
        <mc:Fallback>
          <p:pic>
            <p:nvPicPr>
              <p:cNvPr id="8" name="Ink 7">
                <a:extLst>
                  <a:ext uri="{FF2B5EF4-FFF2-40B4-BE49-F238E27FC236}">
                    <a16:creationId xmlns:a16="http://schemas.microsoft.com/office/drawing/2014/main" id="{EF06EB4B-C2EF-7F92-20B9-D65E26886682}"/>
                  </a:ext>
                </a:extLst>
              </p:cNvPr>
              <p:cNvPicPr/>
              <p:nvPr/>
            </p:nvPicPr>
            <p:blipFill>
              <a:blip r:embed="rId11"/>
              <a:stretch>
                <a:fillRect/>
              </a:stretch>
            </p:blipFill>
            <p:spPr>
              <a:xfrm>
                <a:off x="4833148" y="2875532"/>
                <a:ext cx="1697400" cy="22716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9" name="Ink 8">
                <a:extLst>
                  <a:ext uri="{FF2B5EF4-FFF2-40B4-BE49-F238E27FC236}">
                    <a16:creationId xmlns:a16="http://schemas.microsoft.com/office/drawing/2014/main" id="{09B829A1-37A5-D99F-CE5A-06B2C98903DE}"/>
                  </a:ext>
                </a:extLst>
              </p14:cNvPr>
              <p14:cNvContentPartPr/>
              <p14:nvPr/>
            </p14:nvContentPartPr>
            <p14:xfrm>
              <a:off x="2716708" y="2555852"/>
              <a:ext cx="1391400" cy="15120"/>
            </p14:xfrm>
          </p:contentPart>
        </mc:Choice>
        <mc:Fallback>
          <p:pic>
            <p:nvPicPr>
              <p:cNvPr id="9" name="Ink 8">
                <a:extLst>
                  <a:ext uri="{FF2B5EF4-FFF2-40B4-BE49-F238E27FC236}">
                    <a16:creationId xmlns:a16="http://schemas.microsoft.com/office/drawing/2014/main" id="{09B829A1-37A5-D99F-CE5A-06B2C98903DE}"/>
                  </a:ext>
                </a:extLst>
              </p:cNvPr>
              <p:cNvPicPr/>
              <p:nvPr/>
            </p:nvPicPr>
            <p:blipFill>
              <a:blip r:embed="rId13"/>
              <a:stretch>
                <a:fillRect/>
              </a:stretch>
            </p:blipFill>
            <p:spPr>
              <a:xfrm>
                <a:off x="2662708" y="2447852"/>
                <a:ext cx="1499040" cy="23076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11" name="Ink 10">
                <a:extLst>
                  <a:ext uri="{FF2B5EF4-FFF2-40B4-BE49-F238E27FC236}">
                    <a16:creationId xmlns:a16="http://schemas.microsoft.com/office/drawing/2014/main" id="{A801C95F-E5DA-4049-EE61-35E6C1ABF744}"/>
                  </a:ext>
                </a:extLst>
              </p14:cNvPr>
              <p14:cNvContentPartPr/>
              <p14:nvPr/>
            </p14:nvContentPartPr>
            <p14:xfrm>
              <a:off x="4846108" y="2510852"/>
              <a:ext cx="1619280" cy="34920"/>
            </p14:xfrm>
          </p:contentPart>
        </mc:Choice>
        <mc:Fallback>
          <p:pic>
            <p:nvPicPr>
              <p:cNvPr id="11" name="Ink 10">
                <a:extLst>
                  <a:ext uri="{FF2B5EF4-FFF2-40B4-BE49-F238E27FC236}">
                    <a16:creationId xmlns:a16="http://schemas.microsoft.com/office/drawing/2014/main" id="{A801C95F-E5DA-4049-EE61-35E6C1ABF744}"/>
                  </a:ext>
                </a:extLst>
              </p:cNvPr>
              <p:cNvPicPr/>
              <p:nvPr/>
            </p:nvPicPr>
            <p:blipFill>
              <a:blip r:embed="rId15"/>
              <a:stretch>
                <a:fillRect/>
              </a:stretch>
            </p:blipFill>
            <p:spPr>
              <a:xfrm>
                <a:off x="4792468" y="2402852"/>
                <a:ext cx="1726920" cy="250560"/>
              </a:xfrm>
              <a:prstGeom prst="rect">
                <a:avLst/>
              </a:prstGeom>
            </p:spPr>
          </p:pic>
        </mc:Fallback>
      </mc:AlternateContent>
    </p:spTree>
    <p:extLst>
      <p:ext uri="{BB962C8B-B14F-4D97-AF65-F5344CB8AC3E}">
        <p14:creationId xmlns:p14="http://schemas.microsoft.com/office/powerpoint/2010/main" val="1372158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8BD1A-C347-764E-9FE7-8B95CC8D3D3A}"/>
              </a:ext>
            </a:extLst>
          </p:cNvPr>
          <p:cNvSpPr>
            <a:spLocks noGrp="1"/>
          </p:cNvSpPr>
          <p:nvPr>
            <p:ph type="ctrTitle"/>
          </p:nvPr>
        </p:nvSpPr>
        <p:spPr/>
        <p:txBody>
          <a:bodyPr/>
          <a:lstStyle/>
          <a:p>
            <a:r>
              <a:rPr lang="en-US" dirty="0"/>
              <a:t>Conclusions</a:t>
            </a:r>
          </a:p>
        </p:txBody>
      </p:sp>
      <p:sp>
        <p:nvSpPr>
          <p:cNvPr id="3" name="Text Placeholder 2">
            <a:extLst>
              <a:ext uri="{FF2B5EF4-FFF2-40B4-BE49-F238E27FC236}">
                <a16:creationId xmlns:a16="http://schemas.microsoft.com/office/drawing/2014/main" id="{8B143024-101D-FB45-8E63-7D0ACD2A2A8C}"/>
              </a:ext>
            </a:extLst>
          </p:cNvPr>
          <p:cNvSpPr>
            <a:spLocks noGrp="1"/>
          </p:cNvSpPr>
          <p:nvPr>
            <p:ph type="body" sz="quarter" idx="10"/>
          </p:nvPr>
        </p:nvSpPr>
        <p:spPr/>
        <p:txBody>
          <a:bodyPr/>
          <a:lstStyle/>
          <a:p>
            <a:r>
              <a:rPr lang="en-US" dirty="0"/>
              <a:t>Cabrera et al. 2016</a:t>
            </a:r>
          </a:p>
          <a:p>
            <a:endParaRPr lang="en-US" dirty="0"/>
          </a:p>
        </p:txBody>
      </p:sp>
      <p:sp>
        <p:nvSpPr>
          <p:cNvPr id="4" name="Content Placeholder 3">
            <a:extLst>
              <a:ext uri="{FF2B5EF4-FFF2-40B4-BE49-F238E27FC236}">
                <a16:creationId xmlns:a16="http://schemas.microsoft.com/office/drawing/2014/main" id="{D31D5830-8C66-5F4E-AA53-06BDC5526635}"/>
              </a:ext>
            </a:extLst>
          </p:cNvPr>
          <p:cNvSpPr>
            <a:spLocks noGrp="1"/>
          </p:cNvSpPr>
          <p:nvPr>
            <p:ph idx="1"/>
          </p:nvPr>
        </p:nvSpPr>
        <p:spPr>
          <a:xfrm>
            <a:off x="366426" y="1322876"/>
            <a:ext cx="8015594" cy="2948041"/>
          </a:xfrm>
        </p:spPr>
        <p:txBody>
          <a:bodyPr>
            <a:normAutofit/>
          </a:bodyPr>
          <a:lstStyle/>
          <a:p>
            <a:pPr>
              <a:buFont typeface="Arial" panose="020B0604020202020204" pitchFamily="34" charset="0"/>
              <a:buChar char="•"/>
            </a:pPr>
            <a:r>
              <a:rPr lang="en-US" dirty="0"/>
              <a:t>Placement of an intracervical balloon does not independently increase the risk of chorioamnionitis </a:t>
            </a:r>
          </a:p>
          <a:p>
            <a:pPr lvl="1"/>
            <a:r>
              <a:rPr lang="en-US" dirty="0"/>
              <a:t>The risk of chorioamnionitis in this study was instead explained more by nulliparity and placement of an IUPC</a:t>
            </a:r>
          </a:p>
        </p:txBody>
      </p:sp>
    </p:spTree>
    <p:extLst>
      <p:ext uri="{BB962C8B-B14F-4D97-AF65-F5344CB8AC3E}">
        <p14:creationId xmlns:p14="http://schemas.microsoft.com/office/powerpoint/2010/main" val="3462839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26235-9C32-3745-9FAA-1CEFB207C501}"/>
              </a:ext>
            </a:extLst>
          </p:cNvPr>
          <p:cNvSpPr>
            <a:spLocks noGrp="1"/>
          </p:cNvSpPr>
          <p:nvPr>
            <p:ph type="ctrTitle"/>
          </p:nvPr>
        </p:nvSpPr>
        <p:spPr/>
        <p:txBody>
          <a:bodyPr/>
          <a:lstStyle/>
          <a:p>
            <a:r>
              <a:rPr lang="en-US" dirty="0"/>
              <a:t>Strengths and limitations</a:t>
            </a:r>
          </a:p>
        </p:txBody>
      </p:sp>
      <p:sp>
        <p:nvSpPr>
          <p:cNvPr id="4" name="Content Placeholder 3">
            <a:extLst>
              <a:ext uri="{FF2B5EF4-FFF2-40B4-BE49-F238E27FC236}">
                <a16:creationId xmlns:a16="http://schemas.microsoft.com/office/drawing/2014/main" id="{FF3A4E18-782C-814B-975B-BE110D9CC7BE}"/>
              </a:ext>
            </a:extLst>
          </p:cNvPr>
          <p:cNvSpPr>
            <a:spLocks noGrp="1"/>
          </p:cNvSpPr>
          <p:nvPr>
            <p:ph idx="1"/>
          </p:nvPr>
        </p:nvSpPr>
        <p:spPr>
          <a:xfrm>
            <a:off x="360499" y="1078719"/>
            <a:ext cx="8015594" cy="3218961"/>
          </a:xfrm>
        </p:spPr>
        <p:txBody>
          <a:bodyPr>
            <a:normAutofit fontScale="62500" lnSpcReduction="20000"/>
          </a:bodyPr>
          <a:lstStyle/>
          <a:p>
            <a:pPr marL="0" indent="0">
              <a:buNone/>
            </a:pPr>
            <a:r>
              <a:rPr lang="en-US" dirty="0"/>
              <a:t>Strength</a:t>
            </a:r>
          </a:p>
          <a:p>
            <a:pPr marL="285750" indent="-285750">
              <a:buFont typeface="Arial" panose="020B0604020202020204" pitchFamily="34" charset="0"/>
              <a:buChar char="•"/>
            </a:pPr>
            <a:r>
              <a:rPr lang="en-US" dirty="0"/>
              <a:t>Availability of complete EMR with standardized entries of Bishop score and definitions used by all involved clinicians to diagnose chorioamnionitis clinically</a:t>
            </a:r>
          </a:p>
          <a:p>
            <a:pPr marL="285750" indent="-285750">
              <a:buFont typeface="Arial" panose="020B0604020202020204" pitchFamily="34" charset="0"/>
              <a:buChar char="•"/>
            </a:pPr>
            <a:r>
              <a:rPr lang="en-US" dirty="0"/>
              <a:t>Controlled for potentially confounding factors for infection</a:t>
            </a:r>
          </a:p>
          <a:p>
            <a:pPr marL="0" indent="0">
              <a:buNone/>
            </a:pPr>
            <a:r>
              <a:rPr lang="en-US" dirty="0"/>
              <a:t>Limitations</a:t>
            </a:r>
          </a:p>
          <a:p>
            <a:pPr marL="285750" indent="-285750">
              <a:buFont typeface="Arial" panose="020B0604020202020204" pitchFamily="34" charset="0"/>
              <a:buChar char="•"/>
            </a:pPr>
            <a:r>
              <a:rPr lang="en-US" dirty="0"/>
              <a:t>Small sample size (n=124)</a:t>
            </a:r>
          </a:p>
          <a:p>
            <a:pPr marL="285750" indent="-285750">
              <a:buFont typeface="Arial" panose="020B0604020202020204" pitchFamily="34" charset="0"/>
              <a:buChar char="•"/>
            </a:pPr>
            <a:r>
              <a:rPr lang="en-US" dirty="0"/>
              <a:t>Retrospective cohort study: could not evaluate the effect of clinician's decisions to use an ICB when compared with or without oxytocin alone</a:t>
            </a:r>
          </a:p>
          <a:p>
            <a:pPr marL="685800" lvl="1"/>
            <a:r>
              <a:rPr lang="en-US" dirty="0"/>
              <a:t>Decision to use ICB w./ oxytocin vs. oxytocin alone is likely explained by difference in parity and cervical dilation</a:t>
            </a:r>
          </a:p>
          <a:p>
            <a:pPr marL="285750" indent="-285750">
              <a:buFont typeface="Arial" panose="020B0604020202020204" pitchFamily="34" charset="0"/>
              <a:buChar char="•"/>
            </a:pPr>
            <a:r>
              <a:rPr lang="en-US" dirty="0"/>
              <a:t>Inadequate power to detect statistically significant difference</a:t>
            </a:r>
          </a:p>
        </p:txBody>
      </p:sp>
      <p:sp>
        <p:nvSpPr>
          <p:cNvPr id="5" name="Text Placeholder 2">
            <a:extLst>
              <a:ext uri="{FF2B5EF4-FFF2-40B4-BE49-F238E27FC236}">
                <a16:creationId xmlns:a16="http://schemas.microsoft.com/office/drawing/2014/main" id="{6AA24D57-D465-3F49-9BD2-A4F7D8F4029E}"/>
              </a:ext>
            </a:extLst>
          </p:cNvPr>
          <p:cNvSpPr>
            <a:spLocks noGrp="1"/>
          </p:cNvSpPr>
          <p:nvPr>
            <p:ph type="body" sz="quarter" idx="10"/>
          </p:nvPr>
        </p:nvSpPr>
        <p:spPr/>
        <p:txBody>
          <a:bodyPr/>
          <a:lstStyle/>
          <a:p>
            <a:r>
              <a:rPr lang="en-US" dirty="0"/>
              <a:t>Cabrera et al. 2016</a:t>
            </a:r>
          </a:p>
          <a:p>
            <a:endParaRPr lang="en-US" dirty="0"/>
          </a:p>
        </p:txBody>
      </p:sp>
    </p:spTree>
    <p:extLst>
      <p:ext uri="{BB962C8B-B14F-4D97-AF65-F5344CB8AC3E}">
        <p14:creationId xmlns:p14="http://schemas.microsoft.com/office/powerpoint/2010/main" val="4155009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3DFEB-C67E-B946-A542-7073D7D6AD29}"/>
              </a:ext>
            </a:extLst>
          </p:cNvPr>
          <p:cNvSpPr>
            <a:spLocks noGrp="1"/>
          </p:cNvSpPr>
          <p:nvPr>
            <p:ph type="ctrTitle"/>
          </p:nvPr>
        </p:nvSpPr>
        <p:spPr/>
        <p:txBody>
          <a:bodyPr/>
          <a:lstStyle/>
          <a:p>
            <a:r>
              <a:rPr lang="en-US" dirty="0"/>
              <a:t>Implications for practice</a:t>
            </a:r>
          </a:p>
        </p:txBody>
      </p:sp>
      <p:sp>
        <p:nvSpPr>
          <p:cNvPr id="4" name="Content Placeholder 3">
            <a:extLst>
              <a:ext uri="{FF2B5EF4-FFF2-40B4-BE49-F238E27FC236}">
                <a16:creationId xmlns:a16="http://schemas.microsoft.com/office/drawing/2014/main" id="{DDBEB1D7-DEE3-634B-A6ED-1CC6737FB775}"/>
              </a:ext>
            </a:extLst>
          </p:cNvPr>
          <p:cNvSpPr>
            <a:spLocks noGrp="1"/>
          </p:cNvSpPr>
          <p:nvPr>
            <p:ph idx="1"/>
          </p:nvPr>
        </p:nvSpPr>
        <p:spPr/>
        <p:txBody>
          <a:bodyPr/>
          <a:lstStyle/>
          <a:p>
            <a:pPr marL="285750" indent="-285750">
              <a:buFont typeface="Arial" panose="020B0604020202020204" pitchFamily="34" charset="0"/>
              <a:buChar char="•"/>
            </a:pPr>
            <a:r>
              <a:rPr lang="en-US" u="sng" dirty="0"/>
              <a:t>ACOG Practice Bulletin No. 217</a:t>
            </a:r>
            <a:r>
              <a:rPr lang="en-US" dirty="0"/>
              <a:t>: “there are insufficient data on which to base a firm recommendation for mechanical methods of cervical ripening in the setting of PROM”</a:t>
            </a:r>
          </a:p>
        </p:txBody>
      </p:sp>
    </p:spTree>
    <p:extLst>
      <p:ext uri="{BB962C8B-B14F-4D97-AF65-F5344CB8AC3E}">
        <p14:creationId xmlns:p14="http://schemas.microsoft.com/office/powerpoint/2010/main" val="2559564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CED36-1351-404A-A468-2D27B40B0F6A}"/>
              </a:ext>
            </a:extLst>
          </p:cNvPr>
          <p:cNvSpPr>
            <a:spLocks noGrp="1"/>
          </p:cNvSpPr>
          <p:nvPr>
            <p:ph type="ctrTitle"/>
          </p:nvPr>
        </p:nvSpPr>
        <p:spPr>
          <a:xfrm>
            <a:off x="360499" y="387218"/>
            <a:ext cx="8004391" cy="699065"/>
          </a:xfrm>
        </p:spPr>
        <p:txBody>
          <a:bodyPr/>
          <a:lstStyle/>
          <a:p>
            <a:r>
              <a:rPr lang="en-US" dirty="0"/>
              <a:t>Further Discussion</a:t>
            </a:r>
          </a:p>
        </p:txBody>
      </p:sp>
      <p:sp>
        <p:nvSpPr>
          <p:cNvPr id="4" name="Content Placeholder 3">
            <a:extLst>
              <a:ext uri="{FF2B5EF4-FFF2-40B4-BE49-F238E27FC236}">
                <a16:creationId xmlns:a16="http://schemas.microsoft.com/office/drawing/2014/main" id="{CAE99797-81D1-CA45-998A-EFCE8F453D6F}"/>
              </a:ext>
            </a:extLst>
          </p:cNvPr>
          <p:cNvSpPr>
            <a:spLocks noGrp="1"/>
          </p:cNvSpPr>
          <p:nvPr>
            <p:ph idx="1"/>
          </p:nvPr>
        </p:nvSpPr>
        <p:spPr>
          <a:xfrm>
            <a:off x="360499" y="1086283"/>
            <a:ext cx="8015594" cy="3310342"/>
          </a:xfrm>
        </p:spPr>
        <p:txBody>
          <a:bodyPr>
            <a:normAutofit/>
          </a:bodyPr>
          <a:lstStyle/>
          <a:p>
            <a:pPr lvl="1">
              <a:buFont typeface="Arial" panose="020B0604020202020204" pitchFamily="34" charset="0"/>
              <a:buChar char="•"/>
            </a:pPr>
            <a:r>
              <a:rPr lang="en-US" dirty="0"/>
              <a:t>ICB’s are low cost and don’t have systemic effects</a:t>
            </a:r>
          </a:p>
          <a:p>
            <a:pPr lvl="2">
              <a:buFont typeface="Arial" panose="020B0604020202020204" pitchFamily="34" charset="0"/>
              <a:buChar char="•"/>
            </a:pPr>
            <a:r>
              <a:rPr lang="en-US" dirty="0"/>
              <a:t>IV oxytocin and other ripening agents, such as misoprostol, can lead to tachysystole </a:t>
            </a:r>
          </a:p>
          <a:p>
            <a:pPr lvl="1">
              <a:buFont typeface="Arial" panose="020B0604020202020204" pitchFamily="34" charset="0"/>
              <a:buChar char="•"/>
            </a:pPr>
            <a:r>
              <a:rPr lang="en-US" dirty="0"/>
              <a:t>However, ICB’s are more painful to use </a:t>
            </a:r>
          </a:p>
          <a:p>
            <a:pPr lvl="2">
              <a:buFont typeface="Arial" panose="020B0604020202020204" pitchFamily="34" charset="0"/>
              <a:buChar char="•"/>
            </a:pPr>
            <a:r>
              <a:rPr lang="en-US" dirty="0" err="1"/>
              <a:t>Devillard</a:t>
            </a:r>
            <a:r>
              <a:rPr lang="en-US" dirty="0"/>
              <a:t> et al: device placement was significantly less painful for the </a:t>
            </a:r>
            <a:r>
              <a:rPr lang="en-US" dirty="0" err="1"/>
              <a:t>dinoprostone</a:t>
            </a:r>
            <a:r>
              <a:rPr lang="en-US" dirty="0"/>
              <a:t> vaginal insert (visual analog scale of pain intensity 4.6 vs. 2.9 for CRB vs. </a:t>
            </a:r>
            <a:r>
              <a:rPr lang="en-US" dirty="0" err="1"/>
              <a:t>dinoprostone</a:t>
            </a:r>
            <a:r>
              <a:rPr lang="en-US" dirty="0"/>
              <a:t>, p=0.02) </a:t>
            </a:r>
          </a:p>
        </p:txBody>
      </p:sp>
    </p:spTree>
    <p:extLst>
      <p:ext uri="{BB962C8B-B14F-4D97-AF65-F5344CB8AC3E}">
        <p14:creationId xmlns:p14="http://schemas.microsoft.com/office/powerpoint/2010/main" val="1787411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6CFF3-5C75-EF4F-B3AD-3168A6BDEE71}"/>
              </a:ext>
            </a:extLst>
          </p:cNvPr>
          <p:cNvSpPr>
            <a:spLocks noGrp="1"/>
          </p:cNvSpPr>
          <p:nvPr>
            <p:ph type="ctrTitle"/>
          </p:nvPr>
        </p:nvSpPr>
        <p:spPr/>
        <p:txBody>
          <a:bodyPr/>
          <a:lstStyle/>
          <a:p>
            <a:r>
              <a:rPr lang="en-US" dirty="0"/>
              <a:t>References</a:t>
            </a:r>
          </a:p>
        </p:txBody>
      </p:sp>
      <p:sp>
        <p:nvSpPr>
          <p:cNvPr id="4" name="Content Placeholder 3">
            <a:extLst>
              <a:ext uri="{FF2B5EF4-FFF2-40B4-BE49-F238E27FC236}">
                <a16:creationId xmlns:a16="http://schemas.microsoft.com/office/drawing/2014/main" id="{A6005705-B900-7E4F-972B-07EE1895BE38}"/>
              </a:ext>
            </a:extLst>
          </p:cNvPr>
          <p:cNvSpPr>
            <a:spLocks noGrp="1"/>
          </p:cNvSpPr>
          <p:nvPr>
            <p:ph idx="1"/>
          </p:nvPr>
        </p:nvSpPr>
        <p:spPr>
          <a:xfrm>
            <a:off x="354897" y="1151597"/>
            <a:ext cx="8015594" cy="2810633"/>
          </a:xfrm>
        </p:spPr>
        <p:txBody>
          <a:bodyPr>
            <a:noAutofit/>
          </a:bodyPr>
          <a:lstStyle/>
          <a:p>
            <a:r>
              <a:rPr lang="en-US" sz="1000" dirty="0" err="1"/>
              <a:t>Middeleton</a:t>
            </a:r>
            <a:r>
              <a:rPr lang="en-US" sz="1000" dirty="0"/>
              <a:t> P, et al. Planned early birth versus expectant management (waiting) for </a:t>
            </a:r>
            <a:r>
              <a:rPr lang="en-US" sz="1000" dirty="0" err="1"/>
              <a:t>prelabour</a:t>
            </a:r>
            <a:r>
              <a:rPr lang="en-US" sz="1000" dirty="0"/>
              <a:t> rupture of </a:t>
            </a:r>
            <a:r>
              <a:rPr lang="en-US" sz="1000" dirty="0" err="1"/>
              <a:t>memnbranes</a:t>
            </a:r>
            <a:r>
              <a:rPr lang="en-US" sz="1000" dirty="0"/>
              <a:t> at term (37 weeks or more). Cochrane Database of Systematic Review 2017, Issue 1. Art. No.:CD005302</a:t>
            </a:r>
          </a:p>
          <a:p>
            <a:r>
              <a:rPr lang="en-US" sz="1000" dirty="0" err="1"/>
              <a:t>Devillard</a:t>
            </a:r>
            <a:r>
              <a:rPr lang="en-US" sz="1000" dirty="0"/>
              <a:t> E. Double Balloon Catheter (Plus Oxytocin) versus Dinoprostone Vaginal Insert for Term Rupture of Membranes: A randomized Controlled Trial (RUBAPRO). J Clin Med. 2022 Mar 10;11(6):1525. </a:t>
            </a:r>
            <a:r>
              <a:rPr lang="en-US" sz="1000" dirty="0" err="1"/>
              <a:t>doi</a:t>
            </a:r>
            <a:r>
              <a:rPr lang="en-US" sz="1000" dirty="0"/>
              <a:t>: 10.3390/jcm11061525.</a:t>
            </a:r>
          </a:p>
          <a:p>
            <a:r>
              <a:rPr lang="en-US" sz="1000" dirty="0" err="1"/>
              <a:t>Mackeen</a:t>
            </a:r>
            <a:r>
              <a:rPr lang="en-US" sz="1000" dirty="0"/>
              <a:t> AD, Quinn ST, </a:t>
            </a:r>
            <a:r>
              <a:rPr lang="en-US" sz="1000" dirty="0" err="1"/>
              <a:t>Movva</a:t>
            </a:r>
            <a:r>
              <a:rPr lang="en-US" sz="1000" dirty="0"/>
              <a:t> VC. Intracervical balloon catheter for labor induction after rupture of membranes: a systematic review and meta-analysis. Amer </a:t>
            </a:r>
            <a:r>
              <a:rPr lang="en-US" sz="1000" dirty="0" err="1"/>
              <a:t>Journ</a:t>
            </a:r>
            <a:r>
              <a:rPr lang="en-US" sz="1000" dirty="0"/>
              <a:t> of </a:t>
            </a:r>
            <a:r>
              <a:rPr lang="en-US" sz="1000" dirty="0" err="1"/>
              <a:t>Obstet</a:t>
            </a:r>
            <a:r>
              <a:rPr lang="en-US" sz="1000" dirty="0"/>
              <a:t> and Gyn. June 2021. </a:t>
            </a:r>
          </a:p>
          <a:p>
            <a:r>
              <a:rPr lang="en-US" sz="1000" dirty="0"/>
              <a:t>Cabrera IB, Quinones JN, Durie D, Rust J, </a:t>
            </a:r>
            <a:r>
              <a:rPr lang="en-US" sz="1000" dirty="0" err="1"/>
              <a:t>Smulian</a:t>
            </a:r>
            <a:r>
              <a:rPr lang="en-US" sz="1000" dirty="0"/>
              <a:t> JC, </a:t>
            </a:r>
            <a:r>
              <a:rPr lang="en-US" sz="1000" dirty="0" err="1"/>
              <a:t>Scorza</a:t>
            </a:r>
            <a:r>
              <a:rPr lang="en-US" sz="1000" dirty="0"/>
              <a:t> WE. Intracervical balloon catheter for labor induction after rupture of membranes: a systematic review and meta-analysis. J </a:t>
            </a:r>
            <a:r>
              <a:rPr lang="en-US" sz="1000" dirty="0" err="1"/>
              <a:t>Matern</a:t>
            </a:r>
            <a:r>
              <a:rPr lang="en-US" sz="1000" dirty="0"/>
              <a:t> Fetal Neonatal Med. 2016 Mar;29(6):967-71. </a:t>
            </a:r>
            <a:r>
              <a:rPr lang="en-US" sz="1000" dirty="0" err="1">
                <a:solidFill>
                  <a:schemeClr val="tx1"/>
                </a:solidFill>
              </a:rPr>
              <a:t>doi</a:t>
            </a:r>
            <a:r>
              <a:rPr lang="en-US" sz="1000" dirty="0">
                <a:solidFill>
                  <a:schemeClr val="tx1"/>
                </a:solidFill>
              </a:rPr>
              <a:t>: 10.3109/14767058.2015.1027191.</a:t>
            </a:r>
            <a:br>
              <a:rPr lang="en-US" sz="1000" dirty="0"/>
            </a:br>
            <a:endParaRPr lang="en-US" sz="1000" dirty="0"/>
          </a:p>
        </p:txBody>
      </p:sp>
    </p:spTree>
    <p:extLst>
      <p:ext uri="{BB962C8B-B14F-4D97-AF65-F5344CB8AC3E}">
        <p14:creationId xmlns:p14="http://schemas.microsoft.com/office/powerpoint/2010/main" val="3952035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FDDD5E-271D-C52E-EE9E-E422D0B366E9}"/>
              </a:ext>
            </a:extLst>
          </p:cNvPr>
          <p:cNvSpPr txBox="1"/>
          <p:nvPr/>
        </p:nvSpPr>
        <p:spPr>
          <a:xfrm>
            <a:off x="1848171" y="418454"/>
            <a:ext cx="5494149" cy="461665"/>
          </a:xfrm>
          <a:prstGeom prst="rect">
            <a:avLst/>
          </a:prstGeom>
          <a:noFill/>
        </p:spPr>
        <p:txBody>
          <a:bodyPr wrap="square" rtlCol="0">
            <a:spAutoFit/>
          </a:bodyPr>
          <a:lstStyle/>
          <a:p>
            <a:pPr algn="ctr"/>
            <a:r>
              <a:rPr lang="en-US" sz="2400" dirty="0"/>
              <a:t>Term PROM: Management</a:t>
            </a:r>
          </a:p>
        </p:txBody>
      </p:sp>
      <p:pic>
        <p:nvPicPr>
          <p:cNvPr id="5" name="Picture 4" descr="Graphical user interface, text, application&#10;&#10;Description automatically generated">
            <a:extLst>
              <a:ext uri="{FF2B5EF4-FFF2-40B4-BE49-F238E27FC236}">
                <a16:creationId xmlns:a16="http://schemas.microsoft.com/office/drawing/2014/main" id="{D54A8A4D-85E1-12A8-FE29-083B3998F2EF}"/>
              </a:ext>
            </a:extLst>
          </p:cNvPr>
          <p:cNvPicPr>
            <a:picLocks noChangeAspect="1"/>
          </p:cNvPicPr>
          <p:nvPr/>
        </p:nvPicPr>
        <p:blipFill>
          <a:blip r:embed="rId3"/>
          <a:stretch>
            <a:fillRect/>
          </a:stretch>
        </p:blipFill>
        <p:spPr>
          <a:xfrm>
            <a:off x="1186120" y="1559593"/>
            <a:ext cx="6986691" cy="2024313"/>
          </a:xfrm>
          <a:prstGeom prst="rect">
            <a:avLst/>
          </a:prstGeom>
        </p:spPr>
      </p:pic>
    </p:spTree>
    <p:extLst>
      <p:ext uri="{BB962C8B-B14F-4D97-AF65-F5344CB8AC3E}">
        <p14:creationId xmlns:p14="http://schemas.microsoft.com/office/powerpoint/2010/main" val="366811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FDDD5E-271D-C52E-EE9E-E422D0B366E9}"/>
              </a:ext>
            </a:extLst>
          </p:cNvPr>
          <p:cNvSpPr txBox="1"/>
          <p:nvPr/>
        </p:nvSpPr>
        <p:spPr>
          <a:xfrm>
            <a:off x="1848171" y="418454"/>
            <a:ext cx="5494149" cy="461665"/>
          </a:xfrm>
          <a:prstGeom prst="rect">
            <a:avLst/>
          </a:prstGeom>
          <a:noFill/>
        </p:spPr>
        <p:txBody>
          <a:bodyPr wrap="square" rtlCol="0">
            <a:spAutoFit/>
          </a:bodyPr>
          <a:lstStyle/>
          <a:p>
            <a:pPr algn="ctr"/>
            <a:r>
              <a:rPr lang="en-US" sz="2400" dirty="0"/>
              <a:t>Term PROM: Management</a:t>
            </a:r>
          </a:p>
        </p:txBody>
      </p:sp>
      <p:sp>
        <p:nvSpPr>
          <p:cNvPr id="4" name="TextBox 3">
            <a:extLst>
              <a:ext uri="{FF2B5EF4-FFF2-40B4-BE49-F238E27FC236}">
                <a16:creationId xmlns:a16="http://schemas.microsoft.com/office/drawing/2014/main" id="{99200CDA-55F8-0F9B-456C-275FEA6E63C1}"/>
              </a:ext>
            </a:extLst>
          </p:cNvPr>
          <p:cNvSpPr txBox="1"/>
          <p:nvPr/>
        </p:nvSpPr>
        <p:spPr>
          <a:xfrm>
            <a:off x="240223" y="1664506"/>
            <a:ext cx="866355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Consider expectant management vs. IOL</a:t>
            </a:r>
          </a:p>
          <a:p>
            <a:pPr marL="742950" lvl="1" indent="-285750">
              <a:buFont typeface="Arial" panose="020B0604020202020204" pitchFamily="34" charset="0"/>
              <a:buChar char="•"/>
            </a:pPr>
            <a:r>
              <a:rPr lang="en-US" dirty="0"/>
              <a:t>IOL reduces time from rupture to birth and the rates of chorioamnionitis or endometritis, or both</a:t>
            </a:r>
            <a:r>
              <a:rPr lang="en-US" baseline="30000" dirty="0"/>
              <a:t>1</a:t>
            </a:r>
            <a:endParaRPr lang="en-US" dirty="0"/>
          </a:p>
          <a:p>
            <a:pPr marL="742950" lvl="1" indent="-285750">
              <a:buFont typeface="Arial" panose="020B0604020202020204" pitchFamily="34" charset="0"/>
              <a:buChar char="•"/>
            </a:pPr>
            <a:r>
              <a:rPr lang="en-US" dirty="0"/>
              <a:t>IOL reduces admission to NICU</a:t>
            </a:r>
            <a:r>
              <a:rPr lang="en-US" baseline="30000" dirty="0"/>
              <a:t>1</a:t>
            </a:r>
            <a:endParaRPr lang="en-US" dirty="0"/>
          </a:p>
          <a:p>
            <a:pPr marL="742950" lvl="1" indent="-285750">
              <a:buFont typeface="Arial" panose="020B0604020202020204" pitchFamily="34" charset="0"/>
              <a:buChar char="•"/>
            </a:pPr>
            <a:r>
              <a:rPr lang="en-US" dirty="0"/>
              <a:t>All without increasing risk of cesarean birth or operative vaginal delivery</a:t>
            </a:r>
            <a:r>
              <a:rPr lang="en-US" baseline="30000" dirty="0"/>
              <a:t>1</a:t>
            </a:r>
            <a:endParaRPr lang="en-US" dirty="0"/>
          </a:p>
        </p:txBody>
      </p:sp>
    </p:spTree>
    <p:extLst>
      <p:ext uri="{BB962C8B-B14F-4D97-AF65-F5344CB8AC3E}">
        <p14:creationId xmlns:p14="http://schemas.microsoft.com/office/powerpoint/2010/main" val="3262784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FDDD5E-271D-C52E-EE9E-E422D0B366E9}"/>
              </a:ext>
            </a:extLst>
          </p:cNvPr>
          <p:cNvSpPr txBox="1"/>
          <p:nvPr/>
        </p:nvSpPr>
        <p:spPr>
          <a:xfrm>
            <a:off x="1824922" y="351160"/>
            <a:ext cx="5494149" cy="461665"/>
          </a:xfrm>
          <a:prstGeom prst="rect">
            <a:avLst/>
          </a:prstGeom>
          <a:noFill/>
        </p:spPr>
        <p:txBody>
          <a:bodyPr wrap="square" rtlCol="0">
            <a:spAutoFit/>
          </a:bodyPr>
          <a:lstStyle/>
          <a:p>
            <a:pPr algn="ctr"/>
            <a:r>
              <a:rPr lang="en-US" sz="2400" dirty="0"/>
              <a:t>Term PROM: Management</a:t>
            </a:r>
          </a:p>
        </p:txBody>
      </p:sp>
      <p:sp>
        <p:nvSpPr>
          <p:cNvPr id="3" name="TextBox 2">
            <a:extLst>
              <a:ext uri="{FF2B5EF4-FFF2-40B4-BE49-F238E27FC236}">
                <a16:creationId xmlns:a16="http://schemas.microsoft.com/office/drawing/2014/main" id="{40C3FD42-DAA1-FD92-4555-8E066D828251}"/>
              </a:ext>
            </a:extLst>
          </p:cNvPr>
          <p:cNvSpPr txBox="1"/>
          <p:nvPr/>
        </p:nvSpPr>
        <p:spPr>
          <a:xfrm>
            <a:off x="240219" y="1556222"/>
            <a:ext cx="8663553" cy="1477328"/>
          </a:xfrm>
          <a:prstGeom prst="rect">
            <a:avLst/>
          </a:prstGeom>
          <a:noFill/>
        </p:spPr>
        <p:txBody>
          <a:bodyPr wrap="square" rtlCol="0">
            <a:spAutoFit/>
          </a:bodyPr>
          <a:lstStyle/>
          <a:p>
            <a:pPr marL="285750" indent="-285750">
              <a:buFont typeface="Arial" panose="020B0604020202020204" pitchFamily="34" charset="0"/>
              <a:buChar char="•"/>
            </a:pPr>
            <a:r>
              <a:rPr lang="en-US" u="sng" dirty="0"/>
              <a:t>ACOG Practice Bulletin No. 217</a:t>
            </a:r>
            <a:r>
              <a:rPr lang="en-US" dirty="0"/>
              <a:t>: for women with PROM at 37 0/7 weeks, if spontaneous labor does not occur near the time of presentation in those who do not have contraindication to labor, </a:t>
            </a:r>
            <a:r>
              <a:rPr lang="en-US" b="1" dirty="0"/>
              <a:t>IOL should be recommended</a:t>
            </a:r>
          </a:p>
          <a:p>
            <a:pPr marL="285750" indent="-285750">
              <a:buFont typeface="Arial" panose="020B0604020202020204" pitchFamily="34" charset="0"/>
              <a:buChar char="•"/>
            </a:pPr>
            <a:r>
              <a:rPr lang="en-US" dirty="0"/>
              <a:t>Period of 12-24 hours of expectant management is reasonable, as long as clinical and fetal conditions are reassuring</a:t>
            </a:r>
          </a:p>
        </p:txBody>
      </p:sp>
    </p:spTree>
    <p:extLst>
      <p:ext uri="{BB962C8B-B14F-4D97-AF65-F5344CB8AC3E}">
        <p14:creationId xmlns:p14="http://schemas.microsoft.com/office/powerpoint/2010/main" val="597712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FDDD5E-271D-C52E-EE9E-E422D0B366E9}"/>
              </a:ext>
            </a:extLst>
          </p:cNvPr>
          <p:cNvSpPr txBox="1"/>
          <p:nvPr/>
        </p:nvSpPr>
        <p:spPr>
          <a:xfrm>
            <a:off x="1824924" y="278970"/>
            <a:ext cx="5494149" cy="461665"/>
          </a:xfrm>
          <a:prstGeom prst="rect">
            <a:avLst/>
          </a:prstGeom>
          <a:noFill/>
        </p:spPr>
        <p:txBody>
          <a:bodyPr wrap="square" rtlCol="0">
            <a:spAutoFit/>
          </a:bodyPr>
          <a:lstStyle/>
          <a:p>
            <a:pPr algn="ctr"/>
            <a:r>
              <a:rPr lang="en-US" sz="2400" dirty="0"/>
              <a:t>Induction of Labor (IOL)</a:t>
            </a:r>
          </a:p>
        </p:txBody>
      </p:sp>
      <p:sp>
        <p:nvSpPr>
          <p:cNvPr id="3" name="TextBox 2">
            <a:extLst>
              <a:ext uri="{FF2B5EF4-FFF2-40B4-BE49-F238E27FC236}">
                <a16:creationId xmlns:a16="http://schemas.microsoft.com/office/drawing/2014/main" id="{40C3FD42-DAA1-FD92-4555-8E066D828251}"/>
              </a:ext>
            </a:extLst>
          </p:cNvPr>
          <p:cNvSpPr txBox="1"/>
          <p:nvPr/>
        </p:nvSpPr>
        <p:spPr>
          <a:xfrm>
            <a:off x="240221" y="1171211"/>
            <a:ext cx="8663553"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Cervical ripening: Bishop score of 6 or less</a:t>
            </a:r>
          </a:p>
          <a:p>
            <a:pPr marL="285750" indent="-285750">
              <a:buFont typeface="Arial" panose="020B0604020202020204" pitchFamily="34" charset="0"/>
              <a:buChar char="•"/>
            </a:pPr>
            <a:r>
              <a:rPr lang="en-US" dirty="0"/>
              <a:t>Mechanisms</a:t>
            </a:r>
          </a:p>
          <a:p>
            <a:pPr marL="742950" lvl="1" indent="-285750">
              <a:buFont typeface="Arial" panose="020B0604020202020204" pitchFamily="34" charset="0"/>
              <a:buChar char="•"/>
            </a:pPr>
            <a:r>
              <a:rPr lang="en-US" dirty="0"/>
              <a:t>Pharmacologic: Dinoprostone (PGE2 analogue), Misoprostol (PGE1 analogues)</a:t>
            </a:r>
          </a:p>
          <a:p>
            <a:pPr marL="742950" lvl="1" indent="-285750">
              <a:buFont typeface="Arial" panose="020B0604020202020204" pitchFamily="34" charset="0"/>
              <a:buChar char="•"/>
            </a:pPr>
            <a:r>
              <a:rPr lang="en-US" dirty="0"/>
              <a:t>Mechanical: Foley (single balloon) vs. Cook (double balloon)</a:t>
            </a:r>
          </a:p>
          <a:p>
            <a:pPr marL="742950" lvl="1" indent="-285750">
              <a:buFont typeface="Arial" panose="020B0604020202020204" pitchFamily="34" charset="0"/>
              <a:buChar char="•"/>
            </a:pPr>
            <a:endParaRPr lang="en-US" dirty="0"/>
          </a:p>
          <a:p>
            <a:endParaRPr lang="en-US" dirty="0"/>
          </a:p>
        </p:txBody>
      </p:sp>
      <p:pic>
        <p:nvPicPr>
          <p:cNvPr id="4" name="Picture 4" descr="Inductions using a Balloon Catheter - Growing Our Family Podcasts">
            <a:extLst>
              <a:ext uri="{FF2B5EF4-FFF2-40B4-BE49-F238E27FC236}">
                <a16:creationId xmlns:a16="http://schemas.microsoft.com/office/drawing/2014/main" id="{9F19DF51-7229-4B8F-8E3A-0F3ECF55C1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3122"/>
          <a:stretch/>
        </p:blipFill>
        <p:spPr bwMode="auto">
          <a:xfrm>
            <a:off x="5822910" y="2739756"/>
            <a:ext cx="2722292" cy="154838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ervidil (Generic Dinoprostone) - Prescriptiongiant">
            <a:extLst>
              <a:ext uri="{FF2B5EF4-FFF2-40B4-BE49-F238E27FC236}">
                <a16:creationId xmlns:a16="http://schemas.microsoft.com/office/drawing/2014/main" id="{F01CAA4D-5BC4-0BFD-9C5E-C0CEF342CA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191" y="2758470"/>
            <a:ext cx="1681209" cy="15109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ytotec for Abortion: Everything You Need to Know">
            <a:extLst>
              <a:ext uri="{FF2B5EF4-FFF2-40B4-BE49-F238E27FC236}">
                <a16:creationId xmlns:a16="http://schemas.microsoft.com/office/drawing/2014/main" id="{86EB43B1-57D1-0DF2-B0B0-99740F5688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3085" y="2860206"/>
            <a:ext cx="2001253" cy="1307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88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22CF5-68A7-9F41-9FC8-472BF425968D}"/>
              </a:ext>
            </a:extLst>
          </p:cNvPr>
          <p:cNvSpPr>
            <a:spLocks noGrp="1"/>
          </p:cNvSpPr>
          <p:nvPr>
            <p:ph type="ctrTitle"/>
          </p:nvPr>
        </p:nvSpPr>
        <p:spPr/>
        <p:txBody>
          <a:bodyPr/>
          <a:lstStyle/>
          <a:p>
            <a:r>
              <a:rPr lang="en-US" dirty="0"/>
              <a:t>PICO question</a:t>
            </a:r>
          </a:p>
        </p:txBody>
      </p:sp>
      <p:sp>
        <p:nvSpPr>
          <p:cNvPr id="3" name="Text Placeholder 2">
            <a:extLst>
              <a:ext uri="{FF2B5EF4-FFF2-40B4-BE49-F238E27FC236}">
                <a16:creationId xmlns:a16="http://schemas.microsoft.com/office/drawing/2014/main" id="{2121F1E2-0769-3B49-BB0C-7017A286136A}"/>
              </a:ext>
            </a:extLst>
          </p:cNvPr>
          <p:cNvSpPr>
            <a:spLocks noGrp="1"/>
          </p:cNvSpPr>
          <p:nvPr>
            <p:ph type="body" sz="quarter" idx="10"/>
          </p:nvPr>
        </p:nvSpPr>
        <p:spPr/>
        <p:txBody>
          <a:bodyPr/>
          <a:lstStyle/>
          <a:p>
            <a:endParaRPr lang="en-US"/>
          </a:p>
        </p:txBody>
      </p:sp>
      <p:sp>
        <p:nvSpPr>
          <p:cNvPr id="4" name="Content Placeholder 3">
            <a:extLst>
              <a:ext uri="{FF2B5EF4-FFF2-40B4-BE49-F238E27FC236}">
                <a16:creationId xmlns:a16="http://schemas.microsoft.com/office/drawing/2014/main" id="{1AD5075D-E7A8-B943-A543-E4698D7A0A96}"/>
              </a:ext>
            </a:extLst>
          </p:cNvPr>
          <p:cNvSpPr>
            <a:spLocks noGrp="1"/>
          </p:cNvSpPr>
          <p:nvPr>
            <p:ph idx="1"/>
          </p:nvPr>
        </p:nvSpPr>
        <p:spPr>
          <a:xfrm>
            <a:off x="712355" y="1287786"/>
            <a:ext cx="7455252" cy="2810633"/>
          </a:xfrm>
        </p:spPr>
        <p:txBody>
          <a:bodyPr>
            <a:noAutofit/>
          </a:bodyPr>
          <a:lstStyle/>
          <a:p>
            <a:pPr marL="0" indent="0">
              <a:spcAft>
                <a:spcPts val="2200"/>
              </a:spcAft>
              <a:buNone/>
            </a:pPr>
            <a:r>
              <a:rPr lang="en-US" sz="2000" b="1" dirty="0"/>
              <a:t>P</a:t>
            </a:r>
            <a:r>
              <a:rPr lang="en-US" sz="2000" dirty="0"/>
              <a:t>: In women who have term premature rupture of membranes,</a:t>
            </a:r>
          </a:p>
          <a:p>
            <a:pPr marL="0" indent="0">
              <a:spcAft>
                <a:spcPts val="2200"/>
              </a:spcAft>
              <a:buNone/>
            </a:pPr>
            <a:r>
              <a:rPr lang="en-US" sz="2000" b="1" dirty="0"/>
              <a:t>I</a:t>
            </a:r>
            <a:r>
              <a:rPr lang="en-US" sz="2000" dirty="0"/>
              <a:t>: is placing a cervical ripening balloon (CRB) w/ or w/o pharmacological induction agents for IOL</a:t>
            </a:r>
          </a:p>
          <a:p>
            <a:pPr marL="0" indent="0">
              <a:spcAft>
                <a:spcPts val="2200"/>
              </a:spcAft>
              <a:buNone/>
            </a:pPr>
            <a:r>
              <a:rPr lang="en-US" sz="2000" b="1" dirty="0"/>
              <a:t>C</a:t>
            </a:r>
            <a:r>
              <a:rPr lang="en-US" sz="2000" dirty="0"/>
              <a:t>: compared to pharmacological induction agents alone</a:t>
            </a:r>
          </a:p>
          <a:p>
            <a:pPr marL="0" indent="0">
              <a:spcAft>
                <a:spcPts val="2200"/>
              </a:spcAft>
              <a:buNone/>
            </a:pPr>
            <a:r>
              <a:rPr lang="en-US" sz="2000" b="1" dirty="0"/>
              <a:t>O</a:t>
            </a:r>
            <a:r>
              <a:rPr lang="en-US" sz="2000" dirty="0"/>
              <a:t>: associated with increased rates of maternal infection?</a:t>
            </a:r>
          </a:p>
        </p:txBody>
      </p:sp>
    </p:spTree>
    <p:extLst>
      <p:ext uri="{BB962C8B-B14F-4D97-AF65-F5344CB8AC3E}">
        <p14:creationId xmlns:p14="http://schemas.microsoft.com/office/powerpoint/2010/main" val="100987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61E30-CEC9-E44F-B839-1989AB4F3CCA}"/>
              </a:ext>
            </a:extLst>
          </p:cNvPr>
          <p:cNvSpPr>
            <a:spLocks noGrp="1"/>
          </p:cNvSpPr>
          <p:nvPr>
            <p:ph type="ctrTitle"/>
          </p:nvPr>
        </p:nvSpPr>
        <p:spPr/>
        <p:txBody>
          <a:bodyPr/>
          <a:lstStyle/>
          <a:p>
            <a:r>
              <a:rPr lang="en-US" dirty="0"/>
              <a:t>Literature review</a:t>
            </a:r>
          </a:p>
        </p:txBody>
      </p:sp>
      <p:sp>
        <p:nvSpPr>
          <p:cNvPr id="6" name="TextBox 5">
            <a:extLst>
              <a:ext uri="{FF2B5EF4-FFF2-40B4-BE49-F238E27FC236}">
                <a16:creationId xmlns:a16="http://schemas.microsoft.com/office/drawing/2014/main" id="{8468F7BD-18CB-4A4D-839E-EA049CFAD12D}"/>
              </a:ext>
            </a:extLst>
          </p:cNvPr>
          <p:cNvSpPr txBox="1"/>
          <p:nvPr/>
        </p:nvSpPr>
        <p:spPr>
          <a:xfrm>
            <a:off x="6732535" y="1147411"/>
            <a:ext cx="1232069" cy="369332"/>
          </a:xfrm>
          <a:prstGeom prst="rect">
            <a:avLst/>
          </a:prstGeom>
          <a:noFill/>
        </p:spPr>
        <p:txBody>
          <a:bodyPr wrap="none" rtlCol="0">
            <a:spAutoFit/>
          </a:bodyPr>
          <a:lstStyle/>
          <a:p>
            <a:r>
              <a:rPr lang="en-US" dirty="0"/>
              <a:t>RCT 2022</a:t>
            </a:r>
          </a:p>
        </p:txBody>
      </p:sp>
      <p:sp>
        <p:nvSpPr>
          <p:cNvPr id="7" name="TextBox 6">
            <a:extLst>
              <a:ext uri="{FF2B5EF4-FFF2-40B4-BE49-F238E27FC236}">
                <a16:creationId xmlns:a16="http://schemas.microsoft.com/office/drawing/2014/main" id="{6DB47BEB-682C-2E44-9AFF-EA10134F4F73}"/>
              </a:ext>
            </a:extLst>
          </p:cNvPr>
          <p:cNvSpPr txBox="1"/>
          <p:nvPr/>
        </p:nvSpPr>
        <p:spPr>
          <a:xfrm>
            <a:off x="3475653" y="1147411"/>
            <a:ext cx="2192694" cy="369332"/>
          </a:xfrm>
          <a:prstGeom prst="rect">
            <a:avLst/>
          </a:prstGeom>
          <a:noFill/>
        </p:spPr>
        <p:txBody>
          <a:bodyPr wrap="square" rtlCol="0">
            <a:spAutoFit/>
          </a:bodyPr>
          <a:lstStyle/>
          <a:p>
            <a:r>
              <a:rPr lang="en-US" dirty="0"/>
              <a:t>Meta-analysis 2021</a:t>
            </a:r>
          </a:p>
        </p:txBody>
      </p:sp>
      <p:sp>
        <p:nvSpPr>
          <p:cNvPr id="8" name="TextBox 7">
            <a:extLst>
              <a:ext uri="{FF2B5EF4-FFF2-40B4-BE49-F238E27FC236}">
                <a16:creationId xmlns:a16="http://schemas.microsoft.com/office/drawing/2014/main" id="{C34530F0-078F-D248-B358-A050C35E2185}"/>
              </a:ext>
            </a:extLst>
          </p:cNvPr>
          <p:cNvSpPr txBox="1"/>
          <p:nvPr/>
        </p:nvSpPr>
        <p:spPr>
          <a:xfrm>
            <a:off x="6525266" y="4167066"/>
            <a:ext cx="1646605" cy="369332"/>
          </a:xfrm>
          <a:prstGeom prst="rect">
            <a:avLst/>
          </a:prstGeom>
          <a:noFill/>
        </p:spPr>
        <p:txBody>
          <a:bodyPr wrap="none" rtlCol="0">
            <a:spAutoFit/>
          </a:bodyPr>
          <a:lstStyle/>
          <a:p>
            <a:r>
              <a:rPr lang="en-US" dirty="0" err="1"/>
              <a:t>Devillard</a:t>
            </a:r>
            <a:r>
              <a:rPr lang="en-US" dirty="0"/>
              <a:t> et al.</a:t>
            </a:r>
          </a:p>
        </p:txBody>
      </p:sp>
      <p:sp>
        <p:nvSpPr>
          <p:cNvPr id="9" name="TextBox 8">
            <a:extLst>
              <a:ext uri="{FF2B5EF4-FFF2-40B4-BE49-F238E27FC236}">
                <a16:creationId xmlns:a16="http://schemas.microsoft.com/office/drawing/2014/main" id="{B368F507-EF58-B84F-95FE-59CBBEE86F89}"/>
              </a:ext>
            </a:extLst>
          </p:cNvPr>
          <p:cNvSpPr txBox="1"/>
          <p:nvPr/>
        </p:nvSpPr>
        <p:spPr>
          <a:xfrm>
            <a:off x="3729460" y="4167066"/>
            <a:ext cx="1685077" cy="369332"/>
          </a:xfrm>
          <a:prstGeom prst="rect">
            <a:avLst/>
          </a:prstGeom>
          <a:noFill/>
        </p:spPr>
        <p:txBody>
          <a:bodyPr wrap="none" rtlCol="0">
            <a:spAutoFit/>
          </a:bodyPr>
          <a:lstStyle/>
          <a:p>
            <a:r>
              <a:rPr lang="en-US" dirty="0" err="1"/>
              <a:t>Mackeen</a:t>
            </a:r>
            <a:r>
              <a:rPr lang="en-US" dirty="0"/>
              <a:t> et al.</a:t>
            </a:r>
          </a:p>
        </p:txBody>
      </p:sp>
      <p:pic>
        <p:nvPicPr>
          <p:cNvPr id="1034" name="Picture 10" descr="The Journal of Maternal-Fetal &amp;amp; Neonatal Medicine: Vol 33, No 1">
            <a:extLst>
              <a:ext uri="{FF2B5EF4-FFF2-40B4-BE49-F238E27FC236}">
                <a16:creationId xmlns:a16="http://schemas.microsoft.com/office/drawing/2014/main" id="{E8D59D70-8857-2248-A300-55002B00F4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903" y="1589865"/>
            <a:ext cx="2082308" cy="248771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D1FA8AF-4A77-D64D-9DD9-CE317C1CAE97}"/>
              </a:ext>
            </a:extLst>
          </p:cNvPr>
          <p:cNvSpPr txBox="1"/>
          <p:nvPr/>
        </p:nvSpPr>
        <p:spPr>
          <a:xfrm>
            <a:off x="869127" y="1147411"/>
            <a:ext cx="2069797" cy="369332"/>
          </a:xfrm>
          <a:prstGeom prst="rect">
            <a:avLst/>
          </a:prstGeom>
          <a:noFill/>
        </p:spPr>
        <p:txBody>
          <a:bodyPr wrap="none" rtlCol="0">
            <a:spAutoFit/>
          </a:bodyPr>
          <a:lstStyle/>
          <a:p>
            <a:r>
              <a:rPr lang="en-US" dirty="0"/>
              <a:t>Cohort study 2016</a:t>
            </a:r>
          </a:p>
        </p:txBody>
      </p:sp>
      <p:pic>
        <p:nvPicPr>
          <p:cNvPr id="1038" name="Picture 14" descr="Cover Image">
            <a:extLst>
              <a:ext uri="{FF2B5EF4-FFF2-40B4-BE49-F238E27FC236}">
                <a16:creationId xmlns:a16="http://schemas.microsoft.com/office/drawing/2014/main" id="{1368856C-8956-E347-B9E2-E3C4D05FA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499" y="1589865"/>
            <a:ext cx="1905000" cy="248771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03ED85F-F182-3A43-8B22-79A1CD9456CC}"/>
              </a:ext>
            </a:extLst>
          </p:cNvPr>
          <p:cNvSpPr txBox="1"/>
          <p:nvPr/>
        </p:nvSpPr>
        <p:spPr>
          <a:xfrm>
            <a:off x="1112783" y="4167066"/>
            <a:ext cx="1582484" cy="369332"/>
          </a:xfrm>
          <a:prstGeom prst="rect">
            <a:avLst/>
          </a:prstGeom>
          <a:noFill/>
        </p:spPr>
        <p:txBody>
          <a:bodyPr wrap="none" rtlCol="0">
            <a:spAutoFit/>
          </a:bodyPr>
          <a:lstStyle/>
          <a:p>
            <a:r>
              <a:rPr lang="en-US" dirty="0"/>
              <a:t>Cabrera et al.</a:t>
            </a:r>
          </a:p>
        </p:txBody>
      </p:sp>
      <p:pic>
        <p:nvPicPr>
          <p:cNvPr id="4" name="Picture 3" descr="Text&#10;&#10;Description automatically generated with medium confidence">
            <a:extLst>
              <a:ext uri="{FF2B5EF4-FFF2-40B4-BE49-F238E27FC236}">
                <a16:creationId xmlns:a16="http://schemas.microsoft.com/office/drawing/2014/main" id="{DF35687A-4697-6442-DED6-C4294A7C67A5}"/>
              </a:ext>
            </a:extLst>
          </p:cNvPr>
          <p:cNvPicPr>
            <a:picLocks noChangeAspect="1"/>
          </p:cNvPicPr>
          <p:nvPr/>
        </p:nvPicPr>
        <p:blipFill>
          <a:blip r:embed="rId4"/>
          <a:stretch>
            <a:fillRect/>
          </a:stretch>
        </p:blipFill>
        <p:spPr>
          <a:xfrm>
            <a:off x="5930704" y="2114550"/>
            <a:ext cx="3035300" cy="914400"/>
          </a:xfrm>
          <a:prstGeom prst="rect">
            <a:avLst/>
          </a:prstGeom>
        </p:spPr>
      </p:pic>
    </p:spTree>
    <p:extLst>
      <p:ext uri="{BB962C8B-B14F-4D97-AF65-F5344CB8AC3E}">
        <p14:creationId xmlns:p14="http://schemas.microsoft.com/office/powerpoint/2010/main" val="3626061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9D72A0-F540-284C-9FCE-1B448BFC7BF0}"/>
              </a:ext>
            </a:extLst>
          </p:cNvPr>
          <p:cNvSpPr>
            <a:spLocks noGrp="1"/>
          </p:cNvSpPr>
          <p:nvPr>
            <p:ph type="body" sz="quarter" idx="10"/>
          </p:nvPr>
        </p:nvSpPr>
        <p:spPr/>
        <p:txBody>
          <a:bodyPr/>
          <a:lstStyle/>
          <a:p>
            <a:r>
              <a:rPr lang="en-US" dirty="0" err="1"/>
              <a:t>Devillard</a:t>
            </a:r>
            <a:r>
              <a:rPr lang="en-US" dirty="0"/>
              <a:t> et al. 2022</a:t>
            </a:r>
          </a:p>
        </p:txBody>
      </p:sp>
      <p:sp>
        <p:nvSpPr>
          <p:cNvPr id="4" name="Content Placeholder 3">
            <a:extLst>
              <a:ext uri="{FF2B5EF4-FFF2-40B4-BE49-F238E27FC236}">
                <a16:creationId xmlns:a16="http://schemas.microsoft.com/office/drawing/2014/main" id="{D7F383B3-D541-3946-9210-B183E3531FA6}"/>
              </a:ext>
            </a:extLst>
          </p:cNvPr>
          <p:cNvSpPr>
            <a:spLocks noGrp="1"/>
          </p:cNvSpPr>
          <p:nvPr>
            <p:ph idx="1"/>
          </p:nvPr>
        </p:nvSpPr>
        <p:spPr>
          <a:xfrm>
            <a:off x="424714" y="1906252"/>
            <a:ext cx="8486057" cy="2498479"/>
          </a:xfrm>
        </p:spPr>
        <p:txBody>
          <a:bodyPr>
            <a:normAutofit fontScale="77500" lnSpcReduction="20000"/>
          </a:bodyPr>
          <a:lstStyle/>
          <a:p>
            <a:pPr marL="285750" indent="-285750">
              <a:spcAft>
                <a:spcPts val="800"/>
              </a:spcAft>
              <a:buFont typeface="Arial" panose="020B0604020202020204" pitchFamily="34" charset="0"/>
              <a:buChar char="•"/>
            </a:pPr>
            <a:r>
              <a:rPr lang="en-US" dirty="0"/>
              <a:t>Intervention</a:t>
            </a:r>
          </a:p>
          <a:p>
            <a:pPr lvl="1" indent="-342900">
              <a:lnSpc>
                <a:spcPct val="120000"/>
              </a:lnSpc>
              <a:spcAft>
                <a:spcPts val="0"/>
              </a:spcAft>
            </a:pPr>
            <a:r>
              <a:rPr lang="en-US" dirty="0"/>
              <a:t>Group 1: CRB 80cc for 12 hours and oxytocin 6 hours after device insertion</a:t>
            </a:r>
          </a:p>
          <a:p>
            <a:pPr lvl="1" indent="-342900">
              <a:lnSpc>
                <a:spcPct val="120000"/>
              </a:lnSpc>
              <a:spcAft>
                <a:spcPts val="0"/>
              </a:spcAft>
            </a:pPr>
            <a:r>
              <a:rPr lang="en-US" dirty="0"/>
              <a:t>Group 2: vaginal Dinoprostone insert for max 24 hours</a:t>
            </a:r>
          </a:p>
          <a:p>
            <a:pPr marL="400050" lvl="1" indent="0">
              <a:lnSpc>
                <a:spcPct val="120000"/>
              </a:lnSpc>
              <a:spcAft>
                <a:spcPts val="0"/>
              </a:spcAft>
              <a:buNone/>
            </a:pPr>
            <a:endParaRPr lang="en-US" dirty="0"/>
          </a:p>
          <a:p>
            <a:pPr marL="285750" indent="-285750">
              <a:spcAft>
                <a:spcPts val="1400"/>
              </a:spcAft>
              <a:buFont typeface="Arial" panose="020B0604020202020204" pitchFamily="34" charset="0"/>
              <a:buChar char="•"/>
            </a:pPr>
            <a:r>
              <a:rPr lang="en-US" dirty="0"/>
              <a:t>Primary outcome: Time between induction and delivery </a:t>
            </a:r>
          </a:p>
          <a:p>
            <a:pPr marL="285750" indent="-285750">
              <a:spcAft>
                <a:spcPts val="1400"/>
              </a:spcAft>
              <a:buFont typeface="Arial" panose="020B0604020202020204" pitchFamily="34" charset="0"/>
              <a:buChar char="•"/>
            </a:pPr>
            <a:r>
              <a:rPr lang="en-US" dirty="0"/>
              <a:t>Secondary outcomes: </a:t>
            </a:r>
          </a:p>
          <a:p>
            <a:pPr marL="685800" lvl="1">
              <a:spcAft>
                <a:spcPts val="1400"/>
              </a:spcAft>
              <a:buFont typeface="Arial" panose="020B0604020202020204" pitchFamily="34" charset="0"/>
              <a:buChar char="•"/>
            </a:pPr>
            <a:r>
              <a:rPr lang="en-US" dirty="0"/>
              <a:t>Maternal: </a:t>
            </a:r>
            <a:r>
              <a:rPr lang="en-US" b="1" dirty="0"/>
              <a:t>rate of clinical chorioamnionitis, rate of </a:t>
            </a:r>
            <a:r>
              <a:rPr lang="en-US" b="1" dirty="0" err="1"/>
              <a:t>materno</a:t>
            </a:r>
            <a:r>
              <a:rPr lang="en-US" b="1" dirty="0"/>
              <a:t>-fetal infection, endometritis, histological chorioamnionitis</a:t>
            </a:r>
            <a:r>
              <a:rPr lang="en-US" dirty="0"/>
              <a:t>, delivery rate w/in first 24 h, spontaneous or assisted vaginal delivery rate, rate of caesarean section and indications, postpartum hemorrhage rate, time taken to achieve active labor and full dilatation</a:t>
            </a:r>
          </a:p>
          <a:p>
            <a:pPr marL="685800" lvl="1">
              <a:spcAft>
                <a:spcPts val="1400"/>
              </a:spcAft>
              <a:buFont typeface="Arial" panose="020B0604020202020204" pitchFamily="34" charset="0"/>
              <a:buChar char="•"/>
            </a:pPr>
            <a:r>
              <a:rPr lang="en-US" dirty="0"/>
              <a:t>Neonatal: NICU admission, umbilical artery pH &lt;7.15, birth weight, lactates, rate of Apgar score &lt;7 at 5 min</a:t>
            </a:r>
          </a:p>
        </p:txBody>
      </p:sp>
      <p:pic>
        <p:nvPicPr>
          <p:cNvPr id="7" name="Picture 6" descr="Graphical user interface, text, application&#10;&#10;Description automatically generated">
            <a:extLst>
              <a:ext uri="{FF2B5EF4-FFF2-40B4-BE49-F238E27FC236}">
                <a16:creationId xmlns:a16="http://schemas.microsoft.com/office/drawing/2014/main" id="{B3C6E097-8944-FE22-8340-1945F9A9B7CA}"/>
              </a:ext>
            </a:extLst>
          </p:cNvPr>
          <p:cNvPicPr>
            <a:picLocks noChangeAspect="1"/>
          </p:cNvPicPr>
          <p:nvPr/>
        </p:nvPicPr>
        <p:blipFill rotWithShape="1">
          <a:blip r:embed="rId3"/>
          <a:srcRect b="20935"/>
          <a:stretch/>
        </p:blipFill>
        <p:spPr>
          <a:xfrm>
            <a:off x="424714" y="179430"/>
            <a:ext cx="6741009" cy="1726822"/>
          </a:xfrm>
          <a:prstGeom prst="rect">
            <a:avLst/>
          </a:prstGeom>
        </p:spPr>
      </p:pic>
    </p:spTree>
    <p:extLst>
      <p:ext uri="{BB962C8B-B14F-4D97-AF65-F5344CB8AC3E}">
        <p14:creationId xmlns:p14="http://schemas.microsoft.com/office/powerpoint/2010/main" val="2733536533"/>
      </p:ext>
    </p:extLst>
  </p:cSld>
  <p:clrMapOvr>
    <a:masterClrMapping/>
  </p:clrMapOvr>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U-SchMedicine wide PPT" id="{B3DDDD56-FC3F-7241-8270-5F9677A0926B}" vid="{60B74AE3-677B-FC4F-B870-143C54B7CF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Main</Template>
  <TotalTime>5343</TotalTime>
  <Words>2205</Words>
  <Application>Microsoft Macintosh PowerPoint</Application>
  <PresentationFormat>On-screen Show (16:9)</PresentationFormat>
  <Paragraphs>202</Paragraphs>
  <Slides>25</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Main</vt:lpstr>
      <vt:lpstr>Association Between Maternal Infection and the Use of Cervical Ripening Balloons in Term PROM</vt:lpstr>
      <vt:lpstr>PowerPoint Presentation</vt:lpstr>
      <vt:lpstr>PowerPoint Presentation</vt:lpstr>
      <vt:lpstr>PowerPoint Presentation</vt:lpstr>
      <vt:lpstr>PowerPoint Presentation</vt:lpstr>
      <vt:lpstr>PowerPoint Presentation</vt:lpstr>
      <vt:lpstr>PICO question</vt:lpstr>
      <vt:lpstr>Literature review</vt:lpstr>
      <vt:lpstr>PowerPoint Presentation</vt:lpstr>
      <vt:lpstr>Study design</vt:lpstr>
      <vt:lpstr>Outcomes</vt:lpstr>
      <vt:lpstr>Conclusions</vt:lpstr>
      <vt:lpstr>Strengths &amp; limitations</vt:lpstr>
      <vt:lpstr>PowerPoint Presentation</vt:lpstr>
      <vt:lpstr>Study Design</vt:lpstr>
      <vt:lpstr>Outcomes and Conclusions</vt:lpstr>
      <vt:lpstr>Strengths &amp; limitations</vt:lpstr>
      <vt:lpstr>PowerPoint Presentation</vt:lpstr>
      <vt:lpstr>Inclusion</vt:lpstr>
      <vt:lpstr>Outcomes</vt:lpstr>
      <vt:lpstr>Conclusions</vt:lpstr>
      <vt:lpstr>Strengths and limitations</vt:lpstr>
      <vt:lpstr>Implications for practice</vt:lpstr>
      <vt:lpstr>Further Discussion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Outcomes of simultaneous cervical ripening balloon &amp; vaginal misoprostol in induction of labor</dc:title>
  <dc:creator>Asdell, Stephanie M</dc:creator>
  <cp:lastModifiedBy>McKinzie, Alexandra Hope</cp:lastModifiedBy>
  <cp:revision>97</cp:revision>
  <cp:lastPrinted>2018-12-18T16:32:29Z</cp:lastPrinted>
  <dcterms:created xsi:type="dcterms:W3CDTF">2021-10-04T01:54:06Z</dcterms:created>
  <dcterms:modified xsi:type="dcterms:W3CDTF">2022-05-22T20:25:37Z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