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50"/>
  </p:notesMasterIdLst>
  <p:sldIdLst>
    <p:sldId id="256" r:id="rId2"/>
    <p:sldId id="328" r:id="rId3"/>
    <p:sldId id="329" r:id="rId4"/>
    <p:sldId id="330" r:id="rId5"/>
    <p:sldId id="317" r:id="rId6"/>
    <p:sldId id="331" r:id="rId7"/>
    <p:sldId id="295" r:id="rId8"/>
    <p:sldId id="332" r:id="rId9"/>
    <p:sldId id="333" r:id="rId10"/>
    <p:sldId id="296" r:id="rId11"/>
    <p:sldId id="300" r:id="rId12"/>
    <p:sldId id="318" r:id="rId13"/>
    <p:sldId id="299" r:id="rId14"/>
    <p:sldId id="340" r:id="rId15"/>
    <p:sldId id="341" r:id="rId16"/>
    <p:sldId id="358" r:id="rId17"/>
    <p:sldId id="302" r:id="rId18"/>
    <p:sldId id="301" r:id="rId19"/>
    <p:sldId id="339" r:id="rId20"/>
    <p:sldId id="303" r:id="rId21"/>
    <p:sldId id="305" r:id="rId22"/>
    <p:sldId id="307" r:id="rId23"/>
    <p:sldId id="359" r:id="rId24"/>
    <p:sldId id="319" r:id="rId25"/>
    <p:sldId id="360" r:id="rId26"/>
    <p:sldId id="361" r:id="rId27"/>
    <p:sldId id="354" r:id="rId28"/>
    <p:sldId id="355" r:id="rId29"/>
    <p:sldId id="335" r:id="rId30"/>
    <p:sldId id="314" r:id="rId31"/>
    <p:sldId id="310" r:id="rId32"/>
    <p:sldId id="311" r:id="rId33"/>
    <p:sldId id="312" r:id="rId34"/>
    <p:sldId id="313" r:id="rId35"/>
    <p:sldId id="336" r:id="rId36"/>
    <p:sldId id="326" r:id="rId37"/>
    <p:sldId id="347" r:id="rId38"/>
    <p:sldId id="348" r:id="rId39"/>
    <p:sldId id="349" r:id="rId40"/>
    <p:sldId id="308" r:id="rId41"/>
    <p:sldId id="304" r:id="rId42"/>
    <p:sldId id="309" r:id="rId43"/>
    <p:sldId id="344" r:id="rId44"/>
    <p:sldId id="350" r:id="rId45"/>
    <p:sldId id="351" r:id="rId46"/>
    <p:sldId id="327" r:id="rId47"/>
    <p:sldId id="352" r:id="rId48"/>
    <p:sldId id="353" r:id="rId49"/>
  </p:sldIdLst>
  <p:sldSz cx="9144000" cy="5143500" type="screen16x9"/>
  <p:notesSz cx="6858000" cy="9144000"/>
  <p:embeddedFontLst>
    <p:embeddedFont>
      <p:font typeface="Calibri" panose="020F0502020204030204" pitchFamily="34" charset="0"/>
      <p:regular r:id="rId51"/>
      <p:bold r:id="rId52"/>
      <p:italic r:id="rId53"/>
      <p:boldItalic r:id="rId54"/>
    </p:embeddedFont>
    <p:embeddedFont>
      <p:font typeface="Oxygen" panose="02000503000000000000" pitchFamily="2" charset="0"/>
      <p:regular r:id="rId55"/>
      <p:bold r:id="rId56"/>
    </p:embeddedFont>
    <p:embeddedFont>
      <p:font typeface="Oxygen Light" panose="02000303000000000000" pitchFamily="2" charset="0"/>
      <p:regular r:id="rId57"/>
    </p:embeddedFont>
    <p:embeddedFont>
      <p:font typeface="Quicksand" panose="020B0604020202020204" charset="0"/>
      <p:regular r:id="rId58"/>
      <p:bold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CE042EE-030E-48AD-AEE1-48DBF1C2F338}">
  <a:tblStyle styleId="{8CE042EE-030E-48AD-AEE1-48DBF1C2F338}"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E71A6B3E-507F-4017-96D8-7895C4FAF287}"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978" autoAdjust="0"/>
  </p:normalViewPr>
  <p:slideViewPr>
    <p:cSldViewPr snapToGrid="0">
      <p:cViewPr varScale="1">
        <p:scale>
          <a:sx n="104" d="100"/>
          <a:sy n="104" d="100"/>
        </p:scale>
        <p:origin x="182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font" Target="fonts/font5.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3.fntdata"/><Relationship Id="rId58" Type="http://schemas.openxmlformats.org/officeDocument/2006/relationships/font" Target="fonts/font8.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6.fntdata"/><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font" Target="fonts/font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2.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ECDA5CD5-072D-4ECF-9DC5-07F7E2F7BA75}"/>
    <pc:docChg chg="custSel modSld">
      <pc:chgData name="Macy, Katharine" userId="80e598a2-719b-4f78-bac7-529462b04968" providerId="ADAL" clId="{ECDA5CD5-072D-4ECF-9DC5-07F7E2F7BA75}" dt="2022-10-25T15:02:27.861" v="111" actId="20577"/>
      <pc:docMkLst>
        <pc:docMk/>
      </pc:docMkLst>
      <pc:sldChg chg="modNotesTx">
        <pc:chgData name="Macy, Katharine" userId="80e598a2-719b-4f78-bac7-529462b04968" providerId="ADAL" clId="{ECDA5CD5-072D-4ECF-9DC5-07F7E2F7BA75}" dt="2022-10-25T15:01:09.739" v="93" actId="33524"/>
        <pc:sldMkLst>
          <pc:docMk/>
          <pc:sldMk cId="533637130" sldId="299"/>
        </pc:sldMkLst>
      </pc:sldChg>
      <pc:sldChg chg="modSp mod modNotesTx">
        <pc:chgData name="Macy, Katharine" userId="80e598a2-719b-4f78-bac7-529462b04968" providerId="ADAL" clId="{ECDA5CD5-072D-4ECF-9DC5-07F7E2F7BA75}" dt="2022-10-25T15:01:20.050" v="94" actId="33524"/>
        <pc:sldMkLst>
          <pc:docMk/>
          <pc:sldMk cId="803824796" sldId="303"/>
        </pc:sldMkLst>
        <pc:spChg chg="mod">
          <ac:chgData name="Macy, Katharine" userId="80e598a2-719b-4f78-bac7-529462b04968" providerId="ADAL" clId="{ECDA5CD5-072D-4ECF-9DC5-07F7E2F7BA75}" dt="2022-10-25T14:45:19.483" v="13" actId="20577"/>
          <ac:spMkLst>
            <pc:docMk/>
            <pc:sldMk cId="803824796" sldId="303"/>
            <ac:spMk id="117" creationId="{00000000-0000-0000-0000-000000000000}"/>
          </ac:spMkLst>
        </pc:spChg>
      </pc:sldChg>
      <pc:sldChg chg="modNotesTx">
        <pc:chgData name="Macy, Katharine" userId="80e598a2-719b-4f78-bac7-529462b04968" providerId="ADAL" clId="{ECDA5CD5-072D-4ECF-9DC5-07F7E2F7BA75}" dt="2022-10-25T15:02:05.130" v="98" actId="33524"/>
        <pc:sldMkLst>
          <pc:docMk/>
          <pc:sldMk cId="1412454138" sldId="304"/>
        </pc:sldMkLst>
      </pc:sldChg>
      <pc:sldChg chg="modSp mod">
        <pc:chgData name="Macy, Katharine" userId="80e598a2-719b-4f78-bac7-529462b04968" providerId="ADAL" clId="{ECDA5CD5-072D-4ECF-9DC5-07F7E2F7BA75}" dt="2022-10-25T14:51:45.213" v="60" actId="108"/>
        <pc:sldMkLst>
          <pc:docMk/>
          <pc:sldMk cId="3857618275" sldId="305"/>
        </pc:sldMkLst>
        <pc:spChg chg="mod">
          <ac:chgData name="Macy, Katharine" userId="80e598a2-719b-4f78-bac7-529462b04968" providerId="ADAL" clId="{ECDA5CD5-072D-4ECF-9DC5-07F7E2F7BA75}" dt="2022-10-25T14:51:45.213" v="60" actId="108"/>
          <ac:spMkLst>
            <pc:docMk/>
            <pc:sldMk cId="3857618275" sldId="305"/>
            <ac:spMk id="109" creationId="{00000000-0000-0000-0000-000000000000}"/>
          </ac:spMkLst>
        </pc:spChg>
      </pc:sldChg>
      <pc:sldChg chg="modSp mod">
        <pc:chgData name="Macy, Katharine" userId="80e598a2-719b-4f78-bac7-529462b04968" providerId="ADAL" clId="{ECDA5CD5-072D-4ECF-9DC5-07F7E2F7BA75}" dt="2022-10-25T14:45:41.245" v="35" actId="20577"/>
        <pc:sldMkLst>
          <pc:docMk/>
          <pc:sldMk cId="662330912" sldId="307"/>
        </pc:sldMkLst>
        <pc:spChg chg="mod">
          <ac:chgData name="Macy, Katharine" userId="80e598a2-719b-4f78-bac7-529462b04968" providerId="ADAL" clId="{ECDA5CD5-072D-4ECF-9DC5-07F7E2F7BA75}" dt="2022-10-25T14:45:41.245" v="35" actId="20577"/>
          <ac:spMkLst>
            <pc:docMk/>
            <pc:sldMk cId="662330912" sldId="307"/>
            <ac:spMk id="109" creationId="{00000000-0000-0000-0000-000000000000}"/>
          </ac:spMkLst>
        </pc:spChg>
      </pc:sldChg>
      <pc:sldChg chg="modSp mod">
        <pc:chgData name="Macy, Katharine" userId="80e598a2-719b-4f78-bac7-529462b04968" providerId="ADAL" clId="{ECDA5CD5-072D-4ECF-9DC5-07F7E2F7BA75}" dt="2022-10-25T14:46:14.435" v="37" actId="113"/>
        <pc:sldMkLst>
          <pc:docMk/>
          <pc:sldMk cId="2424817644" sldId="309"/>
        </pc:sldMkLst>
        <pc:spChg chg="mod">
          <ac:chgData name="Macy, Katharine" userId="80e598a2-719b-4f78-bac7-529462b04968" providerId="ADAL" clId="{ECDA5CD5-072D-4ECF-9DC5-07F7E2F7BA75}" dt="2022-10-25T14:46:14.435" v="37" actId="113"/>
          <ac:spMkLst>
            <pc:docMk/>
            <pc:sldMk cId="2424817644" sldId="309"/>
            <ac:spMk id="237" creationId="{00000000-0000-0000-0000-000000000000}"/>
          </ac:spMkLst>
        </pc:spChg>
      </pc:sldChg>
      <pc:sldChg chg="modSp mod">
        <pc:chgData name="Macy, Katharine" userId="80e598a2-719b-4f78-bac7-529462b04968" providerId="ADAL" clId="{ECDA5CD5-072D-4ECF-9DC5-07F7E2F7BA75}" dt="2022-10-25T14:47:02.636" v="40" actId="207"/>
        <pc:sldMkLst>
          <pc:docMk/>
          <pc:sldMk cId="3202234439" sldId="310"/>
        </pc:sldMkLst>
        <pc:spChg chg="mod">
          <ac:chgData name="Macy, Katharine" userId="80e598a2-719b-4f78-bac7-529462b04968" providerId="ADAL" clId="{ECDA5CD5-072D-4ECF-9DC5-07F7E2F7BA75}" dt="2022-10-25T14:47:02.636" v="40" actId="207"/>
          <ac:spMkLst>
            <pc:docMk/>
            <pc:sldMk cId="3202234439" sldId="310"/>
            <ac:spMk id="109" creationId="{00000000-0000-0000-0000-000000000000}"/>
          </ac:spMkLst>
        </pc:spChg>
      </pc:sldChg>
      <pc:sldChg chg="modSp mod">
        <pc:chgData name="Macy, Katharine" userId="80e598a2-719b-4f78-bac7-529462b04968" providerId="ADAL" clId="{ECDA5CD5-072D-4ECF-9DC5-07F7E2F7BA75}" dt="2022-10-25T14:47:10.799" v="41" actId="207"/>
        <pc:sldMkLst>
          <pc:docMk/>
          <pc:sldMk cId="2826605469" sldId="311"/>
        </pc:sldMkLst>
        <pc:spChg chg="mod">
          <ac:chgData name="Macy, Katharine" userId="80e598a2-719b-4f78-bac7-529462b04968" providerId="ADAL" clId="{ECDA5CD5-072D-4ECF-9DC5-07F7E2F7BA75}" dt="2022-10-25T14:47:10.799" v="41" actId="207"/>
          <ac:spMkLst>
            <pc:docMk/>
            <pc:sldMk cId="2826605469" sldId="311"/>
            <ac:spMk id="109" creationId="{00000000-0000-0000-0000-000000000000}"/>
          </ac:spMkLst>
        </pc:spChg>
      </pc:sldChg>
      <pc:sldChg chg="modSp mod">
        <pc:chgData name="Macy, Katharine" userId="80e598a2-719b-4f78-bac7-529462b04968" providerId="ADAL" clId="{ECDA5CD5-072D-4ECF-9DC5-07F7E2F7BA75}" dt="2022-10-25T14:47:18.612" v="42" actId="207"/>
        <pc:sldMkLst>
          <pc:docMk/>
          <pc:sldMk cId="3917759188" sldId="312"/>
        </pc:sldMkLst>
        <pc:spChg chg="mod">
          <ac:chgData name="Macy, Katharine" userId="80e598a2-719b-4f78-bac7-529462b04968" providerId="ADAL" clId="{ECDA5CD5-072D-4ECF-9DC5-07F7E2F7BA75}" dt="2022-10-25T14:47:18.612" v="42" actId="207"/>
          <ac:spMkLst>
            <pc:docMk/>
            <pc:sldMk cId="3917759188" sldId="312"/>
            <ac:spMk id="109" creationId="{00000000-0000-0000-0000-000000000000}"/>
          </ac:spMkLst>
        </pc:spChg>
      </pc:sldChg>
      <pc:sldChg chg="modSp mod">
        <pc:chgData name="Macy, Katharine" userId="80e598a2-719b-4f78-bac7-529462b04968" providerId="ADAL" clId="{ECDA5CD5-072D-4ECF-9DC5-07F7E2F7BA75}" dt="2022-10-25T14:47:28.074" v="43" actId="207"/>
        <pc:sldMkLst>
          <pc:docMk/>
          <pc:sldMk cId="3133765627" sldId="313"/>
        </pc:sldMkLst>
        <pc:spChg chg="mod">
          <ac:chgData name="Macy, Katharine" userId="80e598a2-719b-4f78-bac7-529462b04968" providerId="ADAL" clId="{ECDA5CD5-072D-4ECF-9DC5-07F7E2F7BA75}" dt="2022-10-25T14:47:28.074" v="43" actId="207"/>
          <ac:spMkLst>
            <pc:docMk/>
            <pc:sldMk cId="3133765627" sldId="313"/>
            <ac:spMk id="109" creationId="{00000000-0000-0000-0000-000000000000}"/>
          </ac:spMkLst>
        </pc:spChg>
      </pc:sldChg>
      <pc:sldChg chg="modSp mod modNotesTx">
        <pc:chgData name="Macy, Katharine" userId="80e598a2-719b-4f78-bac7-529462b04968" providerId="ADAL" clId="{ECDA5CD5-072D-4ECF-9DC5-07F7E2F7BA75}" dt="2022-10-25T15:01:50.422" v="97" actId="20577"/>
        <pc:sldMkLst>
          <pc:docMk/>
          <pc:sldMk cId="2729182181" sldId="314"/>
        </pc:sldMkLst>
        <pc:spChg chg="mod">
          <ac:chgData name="Macy, Katharine" userId="80e598a2-719b-4f78-bac7-529462b04968" providerId="ADAL" clId="{ECDA5CD5-072D-4ECF-9DC5-07F7E2F7BA75}" dt="2022-10-25T14:46:51.637" v="39" actId="207"/>
          <ac:spMkLst>
            <pc:docMk/>
            <pc:sldMk cId="2729182181" sldId="314"/>
            <ac:spMk id="109" creationId="{00000000-0000-0000-0000-000000000000}"/>
          </ac:spMkLst>
        </pc:spChg>
      </pc:sldChg>
      <pc:sldChg chg="modSp mod modNotesTx">
        <pc:chgData name="Macy, Katharine" userId="80e598a2-719b-4f78-bac7-529462b04968" providerId="ADAL" clId="{ECDA5CD5-072D-4ECF-9DC5-07F7E2F7BA75}" dt="2022-10-25T15:01:31.384" v="95" actId="33524"/>
        <pc:sldMkLst>
          <pc:docMk/>
          <pc:sldMk cId="1308644073" sldId="319"/>
        </pc:sldMkLst>
        <pc:spChg chg="mod">
          <ac:chgData name="Macy, Katharine" userId="80e598a2-719b-4f78-bac7-529462b04968" providerId="ADAL" clId="{ECDA5CD5-072D-4ECF-9DC5-07F7E2F7BA75}" dt="2022-10-25T14:51:36.426" v="59" actId="108"/>
          <ac:spMkLst>
            <pc:docMk/>
            <pc:sldMk cId="1308644073" sldId="319"/>
            <ac:spMk id="3" creationId="{C83A7681-E5AF-48AC-87A0-0DC3552243D6}"/>
          </ac:spMkLst>
        </pc:spChg>
      </pc:sldChg>
      <pc:sldChg chg="modSp mod">
        <pc:chgData name="Macy, Katharine" userId="80e598a2-719b-4f78-bac7-529462b04968" providerId="ADAL" clId="{ECDA5CD5-072D-4ECF-9DC5-07F7E2F7BA75}" dt="2022-10-25T14:54:47.136" v="83" actId="207"/>
        <pc:sldMkLst>
          <pc:docMk/>
          <pc:sldMk cId="414606392" sldId="326"/>
        </pc:sldMkLst>
        <pc:spChg chg="mod">
          <ac:chgData name="Macy, Katharine" userId="80e598a2-719b-4f78-bac7-529462b04968" providerId="ADAL" clId="{ECDA5CD5-072D-4ECF-9DC5-07F7E2F7BA75}" dt="2022-10-25T14:54:47.136" v="83" actId="207"/>
          <ac:spMkLst>
            <pc:docMk/>
            <pc:sldMk cId="414606392" sldId="326"/>
            <ac:spMk id="3" creationId="{7AD0AA51-C287-4BA5-8174-766ABA0B2D17}"/>
          </ac:spMkLst>
        </pc:spChg>
      </pc:sldChg>
      <pc:sldChg chg="modSp mod">
        <pc:chgData name="Macy, Katharine" userId="80e598a2-719b-4f78-bac7-529462b04968" providerId="ADAL" clId="{ECDA5CD5-072D-4ECF-9DC5-07F7E2F7BA75}" dt="2022-10-25T14:55:59.387" v="87" actId="12"/>
        <pc:sldMkLst>
          <pc:docMk/>
          <pc:sldMk cId="4169312321" sldId="327"/>
        </pc:sldMkLst>
        <pc:spChg chg="mod">
          <ac:chgData name="Macy, Katharine" userId="80e598a2-719b-4f78-bac7-529462b04968" providerId="ADAL" clId="{ECDA5CD5-072D-4ECF-9DC5-07F7E2F7BA75}" dt="2022-10-25T14:55:59.387" v="87" actId="12"/>
          <ac:spMkLst>
            <pc:docMk/>
            <pc:sldMk cId="4169312321" sldId="327"/>
            <ac:spMk id="3" creationId="{6AACD7AA-24E8-409F-A68D-09CF68756ACA}"/>
          </ac:spMkLst>
        </pc:spChg>
      </pc:sldChg>
      <pc:sldChg chg="modSp mod">
        <pc:chgData name="Macy, Katharine" userId="80e598a2-719b-4f78-bac7-529462b04968" providerId="ADAL" clId="{ECDA5CD5-072D-4ECF-9DC5-07F7E2F7BA75}" dt="2022-10-25T14:44:30.379" v="0" actId="20577"/>
        <pc:sldMkLst>
          <pc:docMk/>
          <pc:sldMk cId="2632039583" sldId="333"/>
        </pc:sldMkLst>
        <pc:spChg chg="mod">
          <ac:chgData name="Macy, Katharine" userId="80e598a2-719b-4f78-bac7-529462b04968" providerId="ADAL" clId="{ECDA5CD5-072D-4ECF-9DC5-07F7E2F7BA75}" dt="2022-10-25T14:44:30.379" v="0" actId="20577"/>
          <ac:spMkLst>
            <pc:docMk/>
            <pc:sldMk cId="2632039583" sldId="333"/>
            <ac:spMk id="138" creationId="{00000000-0000-0000-0000-000000000000}"/>
          </ac:spMkLst>
        </pc:spChg>
      </pc:sldChg>
      <pc:sldChg chg="modSp mod">
        <pc:chgData name="Macy, Katharine" userId="80e598a2-719b-4f78-bac7-529462b04968" providerId="ADAL" clId="{ECDA5CD5-072D-4ECF-9DC5-07F7E2F7BA75}" dt="2022-10-25T14:53:57.977" v="80" actId="1076"/>
        <pc:sldMkLst>
          <pc:docMk/>
          <pc:sldMk cId="2277296233" sldId="339"/>
        </pc:sldMkLst>
        <pc:spChg chg="mod">
          <ac:chgData name="Macy, Katharine" userId="80e598a2-719b-4f78-bac7-529462b04968" providerId="ADAL" clId="{ECDA5CD5-072D-4ECF-9DC5-07F7E2F7BA75}" dt="2022-10-25T14:53:57.977" v="80" actId="1076"/>
          <ac:spMkLst>
            <pc:docMk/>
            <pc:sldMk cId="2277296233" sldId="339"/>
            <ac:spMk id="4" creationId="{A215B002-92BE-4FE8-B32F-A4ABE56CF323}"/>
          </ac:spMkLst>
        </pc:spChg>
        <pc:spChg chg="mod">
          <ac:chgData name="Macy, Katharine" userId="80e598a2-719b-4f78-bac7-529462b04968" providerId="ADAL" clId="{ECDA5CD5-072D-4ECF-9DC5-07F7E2F7BA75}" dt="2022-10-25T14:53:37.089" v="76" actId="1076"/>
          <ac:spMkLst>
            <pc:docMk/>
            <pc:sldMk cId="2277296233" sldId="339"/>
            <ac:spMk id="5" creationId="{34D00891-5B0C-4271-9E4C-DA3DA74BED16}"/>
          </ac:spMkLst>
        </pc:spChg>
      </pc:sldChg>
      <pc:sldChg chg="modSp mod">
        <pc:chgData name="Macy, Katharine" userId="80e598a2-719b-4f78-bac7-529462b04968" providerId="ADAL" clId="{ECDA5CD5-072D-4ECF-9DC5-07F7E2F7BA75}" dt="2022-10-25T14:48:53.971" v="46" actId="12"/>
        <pc:sldMkLst>
          <pc:docMk/>
          <pc:sldMk cId="4137218404" sldId="341"/>
        </pc:sldMkLst>
        <pc:spChg chg="mod">
          <ac:chgData name="Macy, Katharine" userId="80e598a2-719b-4f78-bac7-529462b04968" providerId="ADAL" clId="{ECDA5CD5-072D-4ECF-9DC5-07F7E2F7BA75}" dt="2022-10-25T14:44:43.147" v="6" actId="20577"/>
          <ac:spMkLst>
            <pc:docMk/>
            <pc:sldMk cId="4137218404" sldId="341"/>
            <ac:spMk id="103" creationId="{00000000-0000-0000-0000-000000000000}"/>
          </ac:spMkLst>
        </pc:spChg>
        <pc:spChg chg="mod">
          <ac:chgData name="Macy, Katharine" userId="80e598a2-719b-4f78-bac7-529462b04968" providerId="ADAL" clId="{ECDA5CD5-072D-4ECF-9DC5-07F7E2F7BA75}" dt="2022-10-25T14:48:53.971" v="46" actId="12"/>
          <ac:spMkLst>
            <pc:docMk/>
            <pc:sldMk cId="4137218404" sldId="341"/>
            <ac:spMk id="104" creationId="{00000000-0000-0000-0000-000000000000}"/>
          </ac:spMkLst>
        </pc:spChg>
      </pc:sldChg>
      <pc:sldChg chg="modSp mod">
        <pc:chgData name="Macy, Katharine" userId="80e598a2-719b-4f78-bac7-529462b04968" providerId="ADAL" clId="{ECDA5CD5-072D-4ECF-9DC5-07F7E2F7BA75}" dt="2022-10-25T14:55:26.664" v="86" actId="33524"/>
        <pc:sldMkLst>
          <pc:docMk/>
          <pc:sldMk cId="3061977307" sldId="344"/>
        </pc:sldMkLst>
        <pc:spChg chg="mod">
          <ac:chgData name="Macy, Katharine" userId="80e598a2-719b-4f78-bac7-529462b04968" providerId="ADAL" clId="{ECDA5CD5-072D-4ECF-9DC5-07F7E2F7BA75}" dt="2022-10-25T14:55:26.664" v="86" actId="33524"/>
          <ac:spMkLst>
            <pc:docMk/>
            <pc:sldMk cId="3061977307" sldId="344"/>
            <ac:spMk id="104" creationId="{00000000-0000-0000-0000-000000000000}"/>
          </ac:spMkLst>
        </pc:spChg>
      </pc:sldChg>
      <pc:sldChg chg="modSp mod">
        <pc:chgData name="Macy, Katharine" userId="80e598a2-719b-4f78-bac7-529462b04968" providerId="ADAL" clId="{ECDA5CD5-072D-4ECF-9DC5-07F7E2F7BA75}" dt="2022-10-25T14:56:14.255" v="88" actId="12"/>
        <pc:sldMkLst>
          <pc:docMk/>
          <pc:sldMk cId="693776319" sldId="352"/>
        </pc:sldMkLst>
        <pc:spChg chg="mod">
          <ac:chgData name="Macy, Katharine" userId="80e598a2-719b-4f78-bac7-529462b04968" providerId="ADAL" clId="{ECDA5CD5-072D-4ECF-9DC5-07F7E2F7BA75}" dt="2022-10-25T14:56:14.255" v="88" actId="12"/>
          <ac:spMkLst>
            <pc:docMk/>
            <pc:sldMk cId="693776319" sldId="352"/>
            <ac:spMk id="3" creationId="{D928B646-2F5D-40EB-A2F1-92B753CE17ED}"/>
          </ac:spMkLst>
        </pc:spChg>
      </pc:sldChg>
      <pc:sldChg chg="modSp mod modNotesTx">
        <pc:chgData name="Macy, Katharine" userId="80e598a2-719b-4f78-bac7-529462b04968" providerId="ADAL" clId="{ECDA5CD5-072D-4ECF-9DC5-07F7E2F7BA75}" dt="2022-10-25T15:02:27.861" v="111" actId="20577"/>
        <pc:sldMkLst>
          <pc:docMk/>
          <pc:sldMk cId="2745909106" sldId="353"/>
        </pc:sldMkLst>
        <pc:spChg chg="mod">
          <ac:chgData name="Macy, Katharine" userId="80e598a2-719b-4f78-bac7-529462b04968" providerId="ADAL" clId="{ECDA5CD5-072D-4ECF-9DC5-07F7E2F7BA75}" dt="2022-10-25T15:02:27.861" v="111" actId="20577"/>
          <ac:spMkLst>
            <pc:docMk/>
            <pc:sldMk cId="2745909106" sldId="353"/>
            <ac:spMk id="3" creationId="{9BD3B4DA-A592-4DC8-BF18-2D78EBDC2F60}"/>
          </ac:spMkLst>
        </pc:spChg>
      </pc:sldChg>
      <pc:sldChg chg="modSp mod modNotesTx">
        <pc:chgData name="Macy, Katharine" userId="80e598a2-719b-4f78-bac7-529462b04968" providerId="ADAL" clId="{ECDA5CD5-072D-4ECF-9DC5-07F7E2F7BA75}" dt="2022-10-25T15:01:37.779" v="96" actId="33524"/>
        <pc:sldMkLst>
          <pc:docMk/>
          <pc:sldMk cId="1864704491" sldId="354"/>
        </pc:sldMkLst>
        <pc:spChg chg="mod">
          <ac:chgData name="Macy, Katharine" userId="80e598a2-719b-4f78-bac7-529462b04968" providerId="ADAL" clId="{ECDA5CD5-072D-4ECF-9DC5-07F7E2F7BA75}" dt="2022-10-25T14:48:31.796" v="45" actId="12"/>
          <ac:spMkLst>
            <pc:docMk/>
            <pc:sldMk cId="1864704491" sldId="354"/>
            <ac:spMk id="3" creationId="{36F9165A-B984-4972-879A-C5D9A77F1134}"/>
          </ac:spMkLst>
        </pc:spChg>
      </pc:sldChg>
      <pc:sldChg chg="modSp mod">
        <pc:chgData name="Macy, Katharine" userId="80e598a2-719b-4f78-bac7-529462b04968" providerId="ADAL" clId="{ECDA5CD5-072D-4ECF-9DC5-07F7E2F7BA75}" dt="2022-10-25T14:53:07.631" v="72" actId="403"/>
        <pc:sldMkLst>
          <pc:docMk/>
          <pc:sldMk cId="733913200" sldId="358"/>
        </pc:sldMkLst>
        <pc:spChg chg="mod">
          <ac:chgData name="Macy, Katharine" userId="80e598a2-719b-4f78-bac7-529462b04968" providerId="ADAL" clId="{ECDA5CD5-072D-4ECF-9DC5-07F7E2F7BA75}" dt="2022-10-25T14:53:07.631" v="72" actId="403"/>
          <ac:spMkLst>
            <pc:docMk/>
            <pc:sldMk cId="733913200" sldId="358"/>
            <ac:spMk id="3" creationId="{4D9670D8-528C-4C02-B37A-8D467A513E34}"/>
          </ac:spMkLst>
        </pc:spChg>
      </pc:sldChg>
      <pc:sldChg chg="modSp mod">
        <pc:chgData name="Macy, Katharine" userId="80e598a2-719b-4f78-bac7-529462b04968" providerId="ADAL" clId="{ECDA5CD5-072D-4ECF-9DC5-07F7E2F7BA75}" dt="2022-10-25T14:45:56.213" v="36" actId="1076"/>
        <pc:sldMkLst>
          <pc:docMk/>
          <pc:sldMk cId="3274193387" sldId="359"/>
        </pc:sldMkLst>
        <pc:spChg chg="mod">
          <ac:chgData name="Macy, Katharine" userId="80e598a2-719b-4f78-bac7-529462b04968" providerId="ADAL" clId="{ECDA5CD5-072D-4ECF-9DC5-07F7E2F7BA75}" dt="2022-10-25T14:45:56.213" v="36" actId="1076"/>
          <ac:spMkLst>
            <pc:docMk/>
            <pc:sldMk cId="3274193387" sldId="359"/>
            <ac:spMk id="92"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dgm:t>
        <a:bodyPr/>
        <a:lstStyle/>
        <a:p>
          <a:pPr algn="l">
            <a:buNone/>
          </a:pPr>
          <a:r>
            <a:rPr lang="en-US" dirty="0">
              <a:latin typeface="Quicksand" panose="020B0604020202020204" charset="0"/>
            </a:rPr>
            <a:t>Goals should </a:t>
          </a:r>
          <a:r>
            <a:rPr lang="en-US" b="1" dirty="0">
              <a:latin typeface="Quicksand" panose="020B0604020202020204" charset="0"/>
            </a:rPr>
            <a:t>reflect interests</a:t>
          </a:r>
          <a:r>
            <a:rPr lang="en-US" dirty="0">
              <a:latin typeface="Quicksand" panose="020B0604020202020204" charset="0"/>
            </a:rPr>
            <a:t> and </a:t>
          </a:r>
          <a:r>
            <a:rPr lang="en-US" b="1" dirty="0">
              <a:solidFill>
                <a:schemeClr val="accent3"/>
              </a:solidFill>
              <a:latin typeface="Quicksand" panose="020B0604020202020204" charset="0"/>
            </a:rPr>
            <a:t>explain why</a:t>
          </a:r>
          <a:r>
            <a:rPr lang="en-US" b="1" dirty="0">
              <a:latin typeface="Quicksand" panose="020B0604020202020204" charset="0"/>
            </a:rPr>
            <a:t> </a:t>
          </a:r>
          <a:r>
            <a:rPr lang="en-US" dirty="0">
              <a:latin typeface="Quicksand" panose="020B0604020202020204" charset="0"/>
            </a:rPr>
            <a:t>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dgm:t>
        <a:bodyPr/>
        <a:lstStyle/>
        <a:p>
          <a:pPr algn="l">
            <a:buNone/>
          </a:pPr>
          <a:r>
            <a:rPr lang="en-US" dirty="0">
              <a:latin typeface="Quicksand" panose="020B0604020202020204" charset="0"/>
            </a:rPr>
            <a:t>What are your </a:t>
          </a:r>
          <a:r>
            <a:rPr lang="en-US" b="1" dirty="0">
              <a:solidFill>
                <a:schemeClr val="accent3"/>
              </a:solidFill>
              <a:latin typeface="Quicksand" panose="020B0604020202020204" charset="0"/>
            </a:rPr>
            <a:t>alternatives</a:t>
          </a:r>
          <a:r>
            <a:rPr lang="en-US" dirty="0">
              <a:latin typeface="Quicksand" panose="020B0604020202020204" charset="0"/>
            </a:rPr>
            <a:t>?</a:t>
          </a: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dgm:t>
        <a:bodyPr/>
        <a:lstStyle/>
        <a:p>
          <a:pPr algn="l">
            <a:buNone/>
          </a:pPr>
          <a:r>
            <a:rPr lang="en-US" dirty="0">
              <a:latin typeface="Quicksand" panose="020B0604020202020204" charset="0"/>
            </a:rPr>
            <a:t>Helps </a:t>
          </a:r>
          <a:r>
            <a:rPr lang="en-US" b="1" dirty="0">
              <a:solidFill>
                <a:schemeClr val="accent3"/>
              </a:solidFill>
              <a:latin typeface="Quicksand" panose="020B0604020202020204" charset="0"/>
            </a:rPr>
            <a:t>anchor</a:t>
          </a:r>
          <a:r>
            <a:rPr lang="en-US" b="1" dirty="0">
              <a:latin typeface="Quicksand" panose="020B0604020202020204" charset="0"/>
            </a:rPr>
            <a:t> </a:t>
          </a:r>
          <a:r>
            <a:rPr lang="en-US" dirty="0">
              <a:latin typeface="Quicksand" panose="020B0604020202020204" charset="0"/>
            </a:rPr>
            <a:t>your negotiation.</a:t>
          </a: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dgm:t>
        <a:bodyPr/>
        <a:lstStyle/>
        <a:p>
          <a:pPr algn="ctr">
            <a:buNone/>
          </a:pPr>
          <a:r>
            <a:rPr lang="en-US" i="1"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dgm:t>
        <a:bodyPr/>
        <a:lstStyle/>
        <a:p>
          <a:pPr algn="ctr">
            <a:buNone/>
          </a:pPr>
          <a:r>
            <a:rPr lang="en-US" dirty="0">
              <a:latin typeface="Quicksand" panose="020B0604020202020204" charset="0"/>
            </a:rPr>
            <a:t>What are</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dgm:t>
        <a:bodyPr/>
        <a:lstStyle/>
        <a:p>
          <a:pPr algn="ctr">
            <a:buNone/>
          </a:pPr>
          <a:r>
            <a:rPr lang="en-US" i="1" dirty="0">
              <a:latin typeface="Quicksand" panose="020B0604020202020204" charset="0"/>
            </a:rPr>
            <a:t>Represents </a:t>
          </a:r>
          <a:r>
            <a:rPr lang="en-US" b="1" i="1" dirty="0">
              <a:latin typeface="Quicksand" panose="020B0604020202020204" charset="0"/>
            </a:rPr>
            <a:t>ideal </a:t>
          </a:r>
          <a:r>
            <a:rPr lang="en-US" i="1" dirty="0">
              <a:latin typeface="Quicksand" panose="020B0604020202020204" charset="0"/>
            </a:rPr>
            <a:t>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A3E97FFF-FF8C-4AA9-9D47-CBBE9796E17B}">
      <dgm:prSet phldrT="[Text]"/>
      <dgm:spPr/>
      <dgm:t>
        <a:bodyPr/>
        <a:lstStyle/>
        <a:p>
          <a:pPr algn="l">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264BCAA1-3CCF-4237-B6DF-F83A2F00E92B}">
      <dgm:prSet phldrT="[Text]"/>
      <dgm:spPr/>
      <dgm:t>
        <a:bodyPr/>
        <a:lstStyle/>
        <a:p>
          <a:pPr algn="l">
            <a:buNone/>
          </a:pPr>
          <a:endParaRPr lang="en-US" dirty="0">
            <a:latin typeface="Quicksand" panose="020B0604020202020204" charset="0"/>
          </a:endParaRPr>
        </a:p>
      </dgm:t>
    </dgm:pt>
    <dgm:pt modelId="{B3ED8F42-53B7-413C-9230-4B78FD7D417E}" type="parTrans" cxnId="{0D4C3236-3DFB-49CE-93B0-97488801B425}">
      <dgm:prSet/>
      <dgm:spPr/>
    </dgm:pt>
    <dgm:pt modelId="{07F3FE5B-789C-49B4-841D-3312A68078A1}" type="sibTrans" cxnId="{0D4C3236-3DFB-49CE-93B0-97488801B425}">
      <dgm:prSet/>
      <dgm:spPr/>
    </dgm:pt>
    <dgm:pt modelId="{B5970D55-F448-4BC6-98A2-ADA648CE05E1}">
      <dgm:prSet phldrT="[Text]"/>
      <dgm:spPr/>
      <dgm:t>
        <a:bodyPr/>
        <a:lstStyle/>
        <a:p>
          <a:pPr algn="ctr">
            <a:buNone/>
          </a:pPr>
          <a:r>
            <a:rPr lang="en-US" b="1" dirty="0">
              <a:solidFill>
                <a:schemeClr val="tx1"/>
              </a:solidFill>
              <a:latin typeface="Quicksand" panose="020B0604020202020204" charset="0"/>
            </a:rPr>
            <a:t>deal breakers</a:t>
          </a:r>
          <a:endParaRPr lang="en-US" dirty="0">
            <a:latin typeface="Quicksand" panose="020B0604020202020204" charset="0"/>
          </a:endParaRPr>
        </a:p>
      </dgm:t>
    </dgm:pt>
    <dgm:pt modelId="{30D45CD4-0A8C-43C7-AAB9-CE2CA15244D2}" type="parTrans" cxnId="{6609E2EC-AB87-4B5C-B887-7581DAFF58D9}">
      <dgm:prSet/>
      <dgm:spPr/>
    </dgm:pt>
    <dgm:pt modelId="{9A82481A-FF21-4327-A21C-C40709042F57}" type="sibTrans" cxnId="{6609E2EC-AB87-4B5C-B887-7581DAFF58D9}">
      <dgm:prSet/>
      <dgm:spPr/>
    </dgm:pt>
    <dgm:pt modelId="{1AA94D0B-66A6-4BD3-9A49-493101158773}">
      <dgm:prSet phldrT="[Text]"/>
      <dgm:spPr/>
      <dgm:t>
        <a:bodyPr/>
        <a:lstStyle/>
        <a:p>
          <a:pPr algn="ctr">
            <a:buNone/>
          </a:pPr>
          <a:r>
            <a:rPr lang="en-US" dirty="0">
              <a:latin typeface="Quicksand" panose="020B0604020202020204" charset="0"/>
            </a:rPr>
            <a:t>vs</a:t>
          </a:r>
        </a:p>
      </dgm:t>
    </dgm:pt>
    <dgm:pt modelId="{44935B10-815C-4B06-B36A-E9912638BC04}" type="parTrans" cxnId="{9DB80DF3-98E2-4AFB-BDAA-C6FC2859AF3A}">
      <dgm:prSet/>
      <dgm:spPr/>
    </dgm:pt>
    <dgm:pt modelId="{EB6F5BD6-CDAA-4254-80C9-76321C0E1F89}" type="sibTrans" cxnId="{9DB80DF3-98E2-4AFB-BDAA-C6FC2859AF3A}">
      <dgm:prSet/>
      <dgm:spPr/>
    </dgm:pt>
    <dgm:pt modelId="{2ACE3D8D-FC42-4FB7-94FB-AA51BFC6C984}">
      <dgm:prSet phldrT="[Text]"/>
      <dgm:spPr/>
      <dgm:t>
        <a:bodyPr/>
        <a:lstStyle/>
        <a:p>
          <a:pPr algn="ctr">
            <a:buNone/>
          </a:pPr>
          <a:r>
            <a:rPr lang="en-US" b="1" dirty="0">
              <a:solidFill>
                <a:schemeClr val="tx1"/>
              </a:solidFill>
              <a:latin typeface="Quicksand" panose="020B0604020202020204" charset="0"/>
            </a:rPr>
            <a:t>deal makers</a:t>
          </a:r>
          <a:r>
            <a:rPr lang="en-US" dirty="0">
              <a:latin typeface="Quicksand" panose="020B0604020202020204" charset="0"/>
            </a:rPr>
            <a:t>?</a:t>
          </a:r>
        </a:p>
      </dgm:t>
    </dgm:pt>
    <dgm:pt modelId="{16B1AFCE-4A7E-47B5-A275-CF7C7AE11B37}" type="parTrans" cxnId="{3AF2E45F-74C9-4880-8790-40858238CB68}">
      <dgm:prSet/>
      <dgm:spPr/>
    </dgm:pt>
    <dgm:pt modelId="{CB272B02-BF66-453B-A005-4AA36734EF1A}" type="sibTrans" cxnId="{3AF2E45F-74C9-4880-8790-40858238CB68}">
      <dgm:prSet/>
      <dgm:spPr/>
    </dgm:pt>
    <dgm:pt modelId="{955AEBD0-215E-4456-9DA7-098EFF527CA4}">
      <dgm:prSet phldrT="[Text]"/>
      <dgm:spPr/>
      <dgm:t>
        <a:bodyPr/>
        <a:lstStyle/>
        <a:p>
          <a:pPr algn="l">
            <a:buNone/>
          </a:pPr>
          <a:endParaRPr lang="en-US" dirty="0">
            <a:latin typeface="Quicksand" panose="020B0604020202020204" charset="0"/>
          </a:endParaRPr>
        </a:p>
      </dgm:t>
    </dgm:pt>
    <dgm:pt modelId="{A7C53E61-380E-4B47-96A8-1BD6A23FF051}" type="parTrans" cxnId="{80263BA1-B902-46EF-B0FF-33628CC64808}">
      <dgm:prSet/>
      <dgm:spPr/>
    </dgm:pt>
    <dgm:pt modelId="{0EEB9338-CE22-4661-95D5-4DB515310DEE}" type="sibTrans" cxnId="{80263BA1-B902-46EF-B0FF-33628CC64808}">
      <dgm:prSet/>
      <dgm:spPr/>
    </dgm:pt>
    <dgm:pt modelId="{0B00D2F9-DF18-4904-BCDC-75B28F0EDD98}">
      <dgm:prSet phldrT="[Text]"/>
      <dgm:spPr/>
      <dgm:t>
        <a:bodyPr/>
        <a:lstStyle/>
        <a:p>
          <a:pPr algn="l">
            <a:buNone/>
          </a:pPr>
          <a:endParaRPr lang="en-US" dirty="0">
            <a:latin typeface="Quicksand" panose="020B0604020202020204" charset="0"/>
          </a:endParaRPr>
        </a:p>
      </dgm:t>
    </dgm:pt>
    <dgm:pt modelId="{6AB6A3FE-5974-42AA-AC24-96C499EE2B23}" type="parTrans" cxnId="{662C7874-29C7-4827-9C19-96841CE82C13}">
      <dgm:prSet/>
      <dgm:spPr/>
    </dgm:pt>
    <dgm:pt modelId="{43970795-CFA7-4164-8525-0FCC0647200D}" type="sibTrans" cxnId="{662C7874-29C7-4827-9C19-96841CE82C13}">
      <dgm:prSet/>
      <dgm:spPr/>
    </dgm:pt>
    <dgm:pt modelId="{B32738FD-84A6-4883-8465-7466C5A2E64E}">
      <dgm:prSet phldrT="[Text]"/>
      <dgm:spPr/>
      <dgm:t>
        <a:bodyPr/>
        <a:lstStyle/>
        <a:p>
          <a:pPr algn="l">
            <a:buNone/>
          </a:pPr>
          <a:endParaRPr lang="en-US" dirty="0">
            <a:latin typeface="Quicksand" panose="020B0604020202020204" charset="0"/>
          </a:endParaRPr>
        </a:p>
      </dgm:t>
    </dgm:pt>
    <dgm:pt modelId="{BBD81A69-E62E-4905-A3D2-A248F21FD106}" type="parTrans" cxnId="{CE5F41BA-2D05-409D-9133-2A8B2AB54175}">
      <dgm:prSet/>
      <dgm:spPr/>
    </dgm:pt>
    <dgm:pt modelId="{596507CA-CEE1-4B54-A418-9868A3D13CDB}" type="sibTrans" cxnId="{CE5F41BA-2D05-409D-9133-2A8B2AB54175}">
      <dgm:prSet/>
      <dgm:spPr/>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D4C3236-3DFB-49CE-93B0-97488801B425}" srcId="{E42060C1-6E2E-429F-B517-7889A72DBCD3}" destId="{264BCAA1-3CCF-4237-B6DF-F83A2F00E92B}" srcOrd="2" destOrd="0" parTransId="{B3ED8F42-53B7-413C-9230-4B78FD7D417E}" sibTransId="{07F3FE5B-789C-49B4-841D-3312A68078A1}"/>
    <dgm:cxn modelId="{AD04AC39-3A44-42A6-B6ED-763BD0ABDE86}" type="presOf" srcId="{1AA94D0B-66A6-4BD3-9A49-493101158773}" destId="{3DEC89FD-6ACD-4B53-8142-0C7DF9605224}" srcOrd="0" destOrd="5" presId="urn:microsoft.com/office/officeart/2005/8/layout/process3"/>
    <dgm:cxn modelId="{0A9DEC5B-CF03-4B07-A42D-2714FFCA8699}" type="presOf" srcId="{D552CD24-F532-43C9-AD48-0FC7570C611A}" destId="{AAAEB594-EF3E-4DA0-8480-AA14D69EECFF}" srcOrd="0" destOrd="0" presId="urn:microsoft.com/office/officeart/2005/8/layout/process3"/>
    <dgm:cxn modelId="{DD9C6B5C-F4A6-4B45-9DDA-539E5392477B}" type="presOf" srcId="{0B00D2F9-DF18-4904-BCDC-75B28F0EDD98}" destId="{96FBE13C-A270-4705-8D58-BD994491D351}" srcOrd="0" destOrd="1" presId="urn:microsoft.com/office/officeart/2005/8/layout/process3"/>
    <dgm:cxn modelId="{3AF2E45F-74C9-4880-8790-40858238CB68}" srcId="{D552CD24-F532-43C9-AD48-0FC7570C611A}" destId="{2ACE3D8D-FC42-4FB7-94FB-AA51BFC6C984}" srcOrd="6" destOrd="0" parTransId="{16B1AFCE-4A7E-47B5-A275-CF7C7AE11B37}" sibTransId="{CB272B02-BF66-453B-A005-4AA36734EF1A}"/>
    <dgm:cxn modelId="{62D96760-52DF-4782-92D7-A6800049F8F7}" type="presOf" srcId="{B32738FD-84A6-4883-8465-7466C5A2E64E}" destId="{F3217AE8-D561-496D-A2C9-634D9FFBCB29}" srcOrd="0" destOrd="1" presId="urn:microsoft.com/office/officeart/2005/8/layout/process3"/>
    <dgm:cxn modelId="{7A78E742-284D-4E0A-B5E0-780A3C941823}" type="presOf" srcId="{216397AB-D1C6-4C27-978F-36E426060F43}" destId="{A3D2CE0A-B4A6-4F49-82DA-821A5E817A2D}" srcOrd="1" destOrd="0" presId="urn:microsoft.com/office/officeart/2005/8/layout/process3"/>
    <dgm:cxn modelId="{D25E954A-40B0-4EF6-8D32-D3B9EE142513}" type="presOf" srcId="{2ACE3D8D-FC42-4FB7-94FB-AA51BFC6C984}" destId="{3DEC89FD-6ACD-4B53-8142-0C7DF9605224}" srcOrd="0" destOrd="6"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FA087674-07B0-4C8E-A29A-046F33DDD53F}" type="presOf" srcId="{B5970D55-F448-4BC6-98A2-ADA648CE05E1}" destId="{3DEC89FD-6ACD-4B53-8142-0C7DF9605224}" srcOrd="0" destOrd="4" presId="urn:microsoft.com/office/officeart/2005/8/layout/process3"/>
    <dgm:cxn modelId="{662C7874-29C7-4827-9C19-96841CE82C13}" srcId="{E42060C1-6E2E-429F-B517-7889A72DBCD3}" destId="{0B00D2F9-DF18-4904-BCDC-75B28F0EDD98}" srcOrd="1" destOrd="0" parTransId="{6AB6A3FE-5974-42AA-AC24-96C499EE2B23}" sibTransId="{43970795-CFA7-4164-8525-0FCC0647200D}"/>
    <dgm:cxn modelId="{5BA4C677-7D55-4351-878F-64AE9268F47D}" srcId="{E42060C1-6E2E-429F-B517-7889A72DBCD3}" destId="{FA8A14CA-F2EF-40D5-8685-B0B9ED37166C}" srcOrd="3" destOrd="0" parTransId="{CE5F72B3-C2FE-4598-AA05-52A76FE98B97}" sibTransId="{598FE0E6-F132-47E1-BBA9-9C766B058D17}"/>
    <dgm:cxn modelId="{E78B7258-8140-412B-8277-EB628FEE31E6}" type="presOf" srcId="{955AEBD0-215E-4456-9DA7-098EFF527CA4}" destId="{3DEC89FD-6ACD-4B53-8142-0C7DF9605224}" srcOrd="0" destOrd="1" presId="urn:microsoft.com/office/officeart/2005/8/layout/process3"/>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2"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80263BA1-B902-46EF-B0FF-33628CC64808}" srcId="{D552CD24-F532-43C9-AD48-0FC7570C611A}" destId="{955AEBD0-215E-4456-9DA7-098EFF527CA4}" srcOrd="1" destOrd="0" parTransId="{A7C53E61-380E-4B47-96A8-1BD6A23FF051}" sibTransId="{0EEB9338-CE22-4661-95D5-4DB515310DEE}"/>
    <dgm:cxn modelId="{97C68EA3-BD94-4D16-A771-25356CE45572}" srcId="{D552CD24-F532-43C9-AD48-0FC7570C611A}" destId="{A3E97FFF-FF8C-4AA9-9D47-CBBE9796E17B}" srcOrd="2"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3"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CE5F41BA-2D05-409D-9133-2A8B2AB54175}" srcId="{9BE4A1BD-ED19-429C-BB16-7CE53BD83D2D}" destId="{B32738FD-84A6-4883-8465-7466C5A2E64E}" srcOrd="1" destOrd="0" parTransId="{BBD81A69-E62E-4905-A3D2-A248F21FD106}" sibTransId="{596507CA-CEE1-4B54-A418-9868A3D13CDB}"/>
    <dgm:cxn modelId="{FABBF3BC-2DDC-4970-9D20-5C6767322293}" type="presOf" srcId="{78501303-F770-4F52-A418-B568A4D61375}" destId="{F3217AE8-D561-496D-A2C9-634D9FFBCB29}" srcOrd="0" destOrd="0" presId="urn:microsoft.com/office/officeart/2005/8/layout/process3"/>
    <dgm:cxn modelId="{3344D8C2-D56A-4770-9BD5-7144783210FE}" type="presOf" srcId="{264BCAA1-3CCF-4237-B6DF-F83A2F00E92B}" destId="{96FBE13C-A270-4705-8D58-BD994491D351}" srcOrd="0" destOrd="2"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3"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6609E2EC-AB87-4B5C-B887-7581DAFF58D9}" srcId="{D552CD24-F532-43C9-AD48-0FC7570C611A}" destId="{B5970D55-F448-4BC6-98A2-ADA648CE05E1}" srcOrd="4" destOrd="0" parTransId="{30D45CD4-0A8C-43C7-AAB9-CE2CA15244D2}" sibTransId="{9A82481A-FF21-4327-A21C-C40709042F57}"/>
    <dgm:cxn modelId="{9DB80DF3-98E2-4AFB-BDAA-C6FC2859AF3A}" srcId="{D552CD24-F532-43C9-AD48-0FC7570C611A}" destId="{1AA94D0B-66A6-4BD3-9A49-493101158773}" srcOrd="5" destOrd="0" parTransId="{44935B10-815C-4B06-B36A-E9912638BC04}" sibTransId="{EB6F5BD6-CDAA-4254-80C9-76321C0E1F89}"/>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3"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822565"/>
          <a:ext cx="1566231" cy="7798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822565"/>
        <a:ext cx="1566231" cy="519886"/>
      </dsp:txXfrm>
    </dsp:sp>
    <dsp:sp modelId="{F3217AE8-D561-496D-A2C9-634D9FFBCB29}">
      <dsp:nvSpPr>
        <dsp:cNvPr id="0" name=""/>
        <dsp:cNvSpPr/>
      </dsp:nvSpPr>
      <dsp:spPr>
        <a:xfrm>
          <a:off x="361081" y="1458779"/>
          <a:ext cx="1798049"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a:t>
          </a:r>
          <a:r>
            <a:rPr lang="en-US" sz="1400" b="1" kern="1200" dirty="0">
              <a:latin typeface="Quicksand" panose="020B0604020202020204" charset="0"/>
            </a:rPr>
            <a:t>reflect interests</a:t>
          </a:r>
          <a:r>
            <a:rPr lang="en-US" sz="1400" kern="1200" dirty="0">
              <a:latin typeface="Quicksand" panose="020B0604020202020204" charset="0"/>
            </a:rPr>
            <a:t> and </a:t>
          </a:r>
          <a:r>
            <a:rPr lang="en-US" sz="1400" b="1" kern="1200" dirty="0">
              <a:solidFill>
                <a:schemeClr val="accent3"/>
              </a:solidFill>
              <a:latin typeface="Quicksand" panose="020B0604020202020204" charset="0"/>
            </a:rPr>
            <a:t>explain why</a:t>
          </a:r>
          <a:r>
            <a:rPr lang="en-US" sz="1400" b="1" kern="1200" dirty="0">
              <a:latin typeface="Quicksand" panose="020B0604020202020204" charset="0"/>
            </a:rPr>
            <a:t> </a:t>
          </a:r>
          <a:r>
            <a:rPr lang="en-US" sz="1400" kern="1200" dirty="0">
              <a:latin typeface="Quicksand" panose="020B0604020202020204" charset="0"/>
            </a:rPr>
            <a:t>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The why helps create solutions during negotiations.</a:t>
          </a:r>
        </a:p>
      </dsp:txBody>
      <dsp:txXfrm>
        <a:off x="413744" y="1511442"/>
        <a:ext cx="1692723" cy="2465074"/>
      </dsp:txXfrm>
    </dsp:sp>
    <dsp:sp modelId="{76D8D228-432E-41F8-9034-E3351C205832}">
      <dsp:nvSpPr>
        <dsp:cNvPr id="0" name=""/>
        <dsp:cNvSpPr/>
      </dsp:nvSpPr>
      <dsp:spPr>
        <a:xfrm rot="4365">
          <a:off x="1828371" y="889213"/>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67128"/>
        <a:ext cx="437268" cy="233968"/>
      </dsp:txXfrm>
    </dsp:sp>
    <dsp:sp modelId="{E7DAA7BA-DCAD-4223-B2E1-1F965A0DFB12}">
      <dsp:nvSpPr>
        <dsp:cNvPr id="0" name=""/>
        <dsp:cNvSpPr/>
      </dsp:nvSpPr>
      <dsp:spPr>
        <a:xfrm>
          <a:off x="2612690" y="812615"/>
          <a:ext cx="1566231" cy="819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812615"/>
        <a:ext cx="1566231" cy="546420"/>
      </dsp:txXfrm>
    </dsp:sp>
    <dsp:sp modelId="{3DEC89FD-6ACD-4B53-8142-0C7DF9605224}">
      <dsp:nvSpPr>
        <dsp:cNvPr id="0" name=""/>
        <dsp:cNvSpPr/>
      </dsp:nvSpPr>
      <dsp:spPr>
        <a:xfrm>
          <a:off x="3018053" y="1446599"/>
          <a:ext cx="1981423"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your </a:t>
          </a:r>
          <a:r>
            <a:rPr lang="en-US" sz="1400" b="1" kern="1200" dirty="0">
              <a:solidFill>
                <a:schemeClr val="accent3"/>
              </a:solidFill>
              <a:latin typeface="Quicksand" panose="020B0604020202020204" charset="0"/>
            </a:rPr>
            <a:t>alternatives</a:t>
          </a:r>
          <a:r>
            <a:rPr lang="en-US" sz="1400" kern="1200" dirty="0">
              <a:latin typeface="Quicksand" panose="020B0604020202020204" charset="0"/>
            </a:rPr>
            <a: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What are</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breakers</a:t>
          </a: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vs</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makers</a:t>
          </a:r>
          <a:r>
            <a:rPr lang="en-US" sz="1400" kern="1200" dirty="0">
              <a:latin typeface="Quicksand" panose="020B0604020202020204" charset="0"/>
            </a:rPr>
            <a:t>?</a:t>
          </a:r>
        </a:p>
      </dsp:txBody>
      <dsp:txXfrm>
        <a:off x="3076087" y="1504633"/>
        <a:ext cx="1865355" cy="2454332"/>
      </dsp:txXfrm>
    </dsp:sp>
    <dsp:sp modelId="{19CA9031-C3D8-45A7-8383-609988EC8F0B}">
      <dsp:nvSpPr>
        <dsp:cNvPr id="0" name=""/>
        <dsp:cNvSpPr/>
      </dsp:nvSpPr>
      <dsp:spPr>
        <a:xfrm rot="927">
          <a:off x="4472515" y="891226"/>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69199"/>
        <a:ext cx="505435" cy="233968"/>
      </dsp:txXfrm>
    </dsp:sp>
    <dsp:sp modelId="{3C7C0E47-CEAE-4FDA-A599-EEB84E92B9C4}">
      <dsp:nvSpPr>
        <dsp:cNvPr id="0" name=""/>
        <dsp:cNvSpPr/>
      </dsp:nvSpPr>
      <dsp:spPr>
        <a:xfrm>
          <a:off x="5353298" y="820571"/>
          <a:ext cx="1772817" cy="798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820571"/>
        <a:ext cx="1772817" cy="532042"/>
      </dsp:txXfrm>
    </dsp:sp>
    <dsp:sp modelId="{96FBE13C-A270-4705-8D58-BD994491D351}">
      <dsp:nvSpPr>
        <dsp:cNvPr id="0" name=""/>
        <dsp:cNvSpPr/>
      </dsp:nvSpPr>
      <dsp:spPr>
        <a:xfrm>
          <a:off x="5580306" y="1457529"/>
          <a:ext cx="1793240"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Helps </a:t>
          </a:r>
          <a:r>
            <a:rPr lang="en-US" sz="1400" b="1" kern="1200" dirty="0">
              <a:solidFill>
                <a:schemeClr val="accent3"/>
              </a:solidFill>
              <a:latin typeface="Quicksand" panose="020B0604020202020204" charset="0"/>
            </a:rPr>
            <a:t>anchor</a:t>
          </a:r>
          <a:r>
            <a:rPr lang="en-US" sz="1400" b="1" kern="1200" dirty="0">
              <a:latin typeface="Quicksand" panose="020B0604020202020204" charset="0"/>
            </a:rPr>
            <a:t> </a:t>
          </a:r>
          <a:r>
            <a:rPr lang="en-US" sz="1400" kern="1200" dirty="0">
              <a:latin typeface="Quicksand" panose="020B0604020202020204" charset="0"/>
            </a:rPr>
            <a:t>your negotiation.</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Represents </a:t>
          </a:r>
          <a:r>
            <a:rPr lang="en-US" sz="1400" b="1" i="1" kern="1200" dirty="0">
              <a:latin typeface="Quicksand" panose="020B0604020202020204" charset="0"/>
            </a:rPr>
            <a:t>ideal </a:t>
          </a:r>
          <a:r>
            <a:rPr lang="en-US" sz="1400" i="1" kern="1200" dirty="0">
              <a:latin typeface="Quicksand" panose="020B0604020202020204" charset="0"/>
            </a:rPr>
            <a:t>situation.</a:t>
          </a:r>
        </a:p>
      </dsp:txBody>
      <dsp:txXfrm>
        <a:off x="5632828" y="1510051"/>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defTabSz="948507">
              <a:buNone/>
              <a:defRPr/>
            </a:pPr>
            <a:r>
              <a:rPr lang="en-US" dirty="0"/>
              <a:t>The research is in and something that does not work is Psyching Up! It makes the negotiation personal and focus positional and not on interests. Whether or not you succeed becomes your identity! If things don’t go well or the way you want, then you feel bad about it. </a:t>
            </a:r>
          </a:p>
          <a:p>
            <a:pPr marL="0" indent="0">
              <a:buNone/>
            </a:pPr>
            <a:endParaRPr dirty="0"/>
          </a:p>
        </p:txBody>
      </p:sp>
    </p:spTree>
    <p:extLst>
      <p:ext uri="{BB962C8B-B14F-4D97-AF65-F5344CB8AC3E}">
        <p14:creationId xmlns:p14="http://schemas.microsoft.com/office/powerpoint/2010/main" val="2465513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What does work….preparation through analysis and planning strategies that considers both parties’ interests.</a:t>
            </a:r>
            <a:endParaRPr dirty="0"/>
          </a:p>
        </p:txBody>
      </p:sp>
    </p:spTree>
    <p:extLst>
      <p:ext uri="{BB962C8B-B14F-4D97-AF65-F5344CB8AC3E}">
        <p14:creationId xmlns:p14="http://schemas.microsoft.com/office/powerpoint/2010/main" val="1878091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Pun intended</a:t>
            </a:r>
          </a:p>
          <a:p>
            <a:r>
              <a:rPr lang="en-US" dirty="0"/>
              <a:t>To plan for negotiation, it’s important to know certain negotiation concepts and vocabulary.</a:t>
            </a:r>
          </a:p>
        </p:txBody>
      </p:sp>
    </p:spTree>
    <p:extLst>
      <p:ext uri="{BB962C8B-B14F-4D97-AF65-F5344CB8AC3E}">
        <p14:creationId xmlns:p14="http://schemas.microsoft.com/office/powerpoint/2010/main" val="3710645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What you would do if you fail to reach a negotiated agreement.</a:t>
            </a:r>
          </a:p>
          <a:p>
            <a:pPr marL="177845" indent="-177845"/>
            <a:r>
              <a:rPr lang="en-US" dirty="0"/>
              <a:t>For vendor resources this may be to cancel</a:t>
            </a:r>
          </a:p>
          <a:p>
            <a:pPr marL="177845" indent="-177845"/>
            <a:endParaRPr lang="en-US" dirty="0"/>
          </a:p>
          <a:p>
            <a:pPr marL="0" indent="0">
              <a:buNone/>
            </a:pPr>
            <a:r>
              <a:rPr lang="en-US" dirty="0"/>
              <a:t>You always have a BATNA even if you don’t like it. </a:t>
            </a:r>
          </a:p>
          <a:p>
            <a:pPr marL="177845" indent="-177845"/>
            <a:r>
              <a:rPr lang="en-US" dirty="0"/>
              <a:t>If you are unhappy but resubscribe to a resource, it means you’ve reached agreement. What you need to do now is work to improve your BATNA by looking for alternatives, perhaps getting stakeholders on board to making the hard decision.</a:t>
            </a:r>
          </a:p>
          <a:p>
            <a:pPr marL="0" indent="0">
              <a:buNone/>
            </a:pPr>
            <a:endParaRPr lang="en-US" dirty="0"/>
          </a:p>
          <a:p>
            <a:pPr marL="0" indent="0" defTabSz="948507">
              <a:buNone/>
              <a:defRPr/>
            </a:pPr>
            <a:r>
              <a:rPr lang="en-US" dirty="0"/>
              <a:t>Be careful to not reveal your BATNA early, if at all.</a:t>
            </a:r>
          </a:p>
          <a:p>
            <a:pPr marL="0" indent="0">
              <a:buNone/>
            </a:pPr>
            <a:endParaRPr lang="en-US" dirty="0"/>
          </a:p>
          <a:p>
            <a:pPr marL="0" indent="0">
              <a:buNone/>
            </a:pPr>
            <a:r>
              <a:rPr lang="en-US" dirty="0"/>
              <a:t>During the negotiation you don’t want to reveal your BATNA (unless you have absolutely reached an impasse)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0" indent="0">
              <a:buNone/>
            </a:pPr>
            <a:endParaRPr lang="en-US" dirty="0"/>
          </a:p>
          <a:p>
            <a:pPr marL="0" indent="0">
              <a:buNone/>
            </a:pPr>
            <a:r>
              <a:rPr lang="en-US" dirty="0"/>
              <a:t>BATNA can change over time. Open Access, PDA, and AOD is allowing libraries to change their BATNAs</a:t>
            </a:r>
          </a:p>
          <a:p>
            <a:pPr marL="0" indent="0">
              <a:buNone/>
            </a:pPr>
            <a:endParaRPr lang="en-US" dirty="0"/>
          </a:p>
          <a:p>
            <a:pPr marL="0" indent="0">
              <a:buNone/>
            </a:pPr>
            <a:r>
              <a:rPr lang="en-US" dirty="0"/>
              <a:t>Don’t just determine your own BATNA, research your other party’s. Are subscriptions down, sales flat, are there new competitive products….</a:t>
            </a:r>
            <a:endParaRPr dirty="0"/>
          </a:p>
        </p:txBody>
      </p:sp>
    </p:spTree>
    <p:extLst>
      <p:ext uri="{BB962C8B-B14F-4D97-AF65-F5344CB8AC3E}">
        <p14:creationId xmlns:p14="http://schemas.microsoft.com/office/powerpoint/2010/main" val="949505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27593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Signaling example: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understand you are the exclusive publisher many distinguished journals and that always aggregators don’t have the most recent content, but we are exploring our various options for acquiring your content outside of a subscription to the package.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We do have various legal options: Articles on Demand, regular ILL, Open Access copies available in IRs now easily findable with tools like the </a:t>
            </a:r>
            <a:r>
              <a:rPr lang="en-US" dirty="0" err="1"/>
              <a:t>OpenILL</a:t>
            </a:r>
            <a:r>
              <a:rPr lang="en-US" dirty="0"/>
              <a:t> button.</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5822109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defTabSz="948507">
              <a:buNone/>
              <a:defRPr/>
            </a:pPr>
            <a:r>
              <a:rPr lang="en-US" sz="1900" dirty="0">
                <a:latin typeface="Calibri" panose="020F0502020204030204" pitchFamily="34" charset="0"/>
                <a:ea typeface="Calibri" panose="020F0502020204030204" pitchFamily="34" charset="0"/>
                <a:cs typeface="Times New Roman" panose="02020603050405020304" pitchFamily="18" charset="0"/>
              </a:rPr>
              <a:t>The bottom line. The point in the negotiation where you could find agreement or go with your BATNA. It is often determined by your BATNA. Don’t reveal this.</a:t>
            </a:r>
          </a:p>
          <a:p>
            <a:pPr marL="0" indent="0">
              <a:buNone/>
            </a:pPr>
            <a:endParaRPr dirty="0"/>
          </a:p>
        </p:txBody>
      </p:sp>
    </p:spTree>
    <p:extLst>
      <p:ext uri="{BB962C8B-B14F-4D97-AF65-F5344CB8AC3E}">
        <p14:creationId xmlns:p14="http://schemas.microsoft.com/office/powerpoint/2010/main" val="1545986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sz="1900" dirty="0">
                <a:latin typeface="Calibri" panose="020F0502020204030204" pitchFamily="34" charset="0"/>
                <a:ea typeface="Calibri" panose="020F0502020204030204" pitchFamily="34" charset="0"/>
                <a:cs typeface="Times New Roman" panose="02020603050405020304" pitchFamily="18" charset="0"/>
              </a:rPr>
              <a:t>The zone of possible agreement. The minimum the seller is willing to sell, and the maximum the buyer is willing to pay. Try to predict during preparation but be willing to adjust as you learn more information during the active phase of the negotiation.</a:t>
            </a:r>
            <a:endParaRPr dirty="0"/>
          </a:p>
        </p:txBody>
      </p:sp>
    </p:spTree>
    <p:extLst>
      <p:ext uri="{BB962C8B-B14F-4D97-AF65-F5344CB8AC3E}">
        <p14:creationId xmlns:p14="http://schemas.microsoft.com/office/powerpoint/2010/main" val="30893758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endParaRPr lang="en-US" dirty="0"/>
          </a:p>
          <a:p>
            <a:pPr marL="0" indent="0" defTabSz="948507">
              <a:buNone/>
              <a:defRPr/>
            </a:pPr>
            <a:r>
              <a:rPr lang="en-US" sz="1900" dirty="0">
                <a:latin typeface="Calibri" panose="020F0502020204030204" pitchFamily="34" charset="0"/>
                <a:ea typeface="Calibri" panose="020F0502020204030204" pitchFamily="34" charset="0"/>
                <a:cs typeface="Times New Roman" panose="02020603050405020304" pitchFamily="18" charset="0"/>
              </a:rPr>
              <a:t>Points the parties are willing to give up or compromise on in order to find agreement. Plan these carefully and when you will give them up, so you don’t give too much away. </a:t>
            </a:r>
            <a:r>
              <a:rPr lang="en-US" sz="1900" dirty="0"/>
              <a:t>Be sure to fully explore their interests during the negotiation. </a:t>
            </a:r>
            <a:r>
              <a:rPr lang="en-US" sz="1900" dirty="0">
                <a:latin typeface="Calibri" panose="020F0502020204030204" pitchFamily="34" charset="0"/>
                <a:ea typeface="Calibri" panose="020F0502020204030204" pitchFamily="34" charset="0"/>
                <a:cs typeface="Times New Roman" panose="02020603050405020304" pitchFamily="18" charset="0"/>
              </a:rPr>
              <a:t>Generally speaking, it’s good to plan in room for concessions.</a:t>
            </a:r>
            <a:endParaRPr dirty="0"/>
          </a:p>
        </p:txBody>
      </p:sp>
    </p:spTree>
    <p:extLst>
      <p:ext uri="{BB962C8B-B14F-4D97-AF65-F5344CB8AC3E}">
        <p14:creationId xmlns:p14="http://schemas.microsoft.com/office/powerpoint/2010/main" val="27908476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When planning your negotiation, a place to start is an internal review that plans your own interests.</a:t>
            </a:r>
          </a:p>
          <a:p>
            <a:pPr marL="0" indent="0" defTabSz="948507">
              <a:buNone/>
              <a:defRPr/>
            </a:pPr>
            <a:r>
              <a:rPr lang="en-US" dirty="0"/>
              <a:t>-Examine your price sensitivity to the resource. Price sensitivity is the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p>
          <a:p>
            <a:pPr marL="0" indent="0">
              <a:buNone/>
            </a:pPr>
            <a:r>
              <a:rPr lang="en-US" dirty="0"/>
              <a:t>-What are your licensing requirements. Be sure to know Library and University policy.</a:t>
            </a:r>
          </a:p>
          <a:p>
            <a:pPr marL="0" indent="0">
              <a:buNone/>
            </a:pPr>
            <a:r>
              <a:rPr lang="en-US" dirty="0"/>
              <a:t>-Are there other considerations such accessibility?</a:t>
            </a:r>
          </a:p>
          <a:p>
            <a:pPr marL="0" indent="0">
              <a:buNone/>
            </a:pPr>
            <a:r>
              <a:rPr lang="en-US" dirty="0"/>
              <a:t>You must know what is important to you and think through priorities and value.</a:t>
            </a:r>
          </a:p>
        </p:txBody>
      </p:sp>
    </p:spTree>
    <p:extLst>
      <p:ext uri="{BB962C8B-B14F-4D97-AF65-F5344CB8AC3E}">
        <p14:creationId xmlns:p14="http://schemas.microsoft.com/office/powerpoint/2010/main" val="4189066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b92539d425_0_225: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7" name="Google Shape;537;gb92539d425_0_225: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It is also important to do an external review of your vendor to outline what you think their interests are. Information that can help:</a:t>
            </a:r>
          </a:p>
          <a:p>
            <a:pPr marL="177845" indent="-177845"/>
            <a:r>
              <a:rPr lang="en-US" dirty="0"/>
              <a:t>Company financials</a:t>
            </a:r>
          </a:p>
          <a:p>
            <a:pPr marL="177845" indent="-177845"/>
            <a:r>
              <a:rPr lang="en-US" dirty="0"/>
              <a:t>News &amp; rumors (conference networking, online professional discussion groups can be great at gathering this)</a:t>
            </a:r>
          </a:p>
          <a:p>
            <a:pPr marL="177845" indent="-177845"/>
            <a:r>
              <a:rPr lang="en-US" dirty="0"/>
              <a:t>Are there competitive offerings of similar products particularly for database resources (content and pricing)</a:t>
            </a:r>
          </a:p>
          <a:p>
            <a:pPr marL="177845" indent="-177845"/>
            <a:r>
              <a:rPr lang="en-US" dirty="0"/>
              <a:t>Is there openly available pricing data?</a:t>
            </a:r>
          </a:p>
          <a:p>
            <a:pPr marL="177845" indent="-177845"/>
            <a:r>
              <a:rPr lang="en-US" dirty="0"/>
              <a:t>What does the price and total cost of offering access to the resource via other acquisition models such as on demand</a:t>
            </a:r>
          </a:p>
          <a:p>
            <a:pPr marL="177845" indent="-177845"/>
            <a:endParaRPr lang="en-US" dirty="0"/>
          </a:p>
          <a:p>
            <a:pPr marL="0" indent="0">
              <a:buNone/>
            </a:pPr>
            <a:endParaRPr dirty="0"/>
          </a:p>
        </p:txBody>
      </p:sp>
    </p:spTree>
    <p:extLst>
      <p:ext uri="{BB962C8B-B14F-4D97-AF65-F5344CB8AC3E}">
        <p14:creationId xmlns:p14="http://schemas.microsoft.com/office/powerpoint/2010/main" val="2920790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1691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Doing both the internal and external review allows you then to think through your power position within the deal.</a:t>
            </a:r>
          </a:p>
          <a:p>
            <a:r>
              <a:rPr lang="en-US" dirty="0"/>
              <a:t>For the resource who is the target customer for that resource?</a:t>
            </a:r>
          </a:p>
          <a:p>
            <a:pPr lvl="1"/>
            <a:r>
              <a:rPr lang="en-US" dirty="0"/>
              <a:t>Is it an academic resource or used in professional practice? For instance, the business database, Bloomberg, primary market is banks and financial institutions. The academic market is a secondary market so less power. However, the academic market provides training and is a very effective future sales mechanism, so a bit of power is regained.</a:t>
            </a:r>
          </a:p>
          <a:p>
            <a:pPr marL="474254" indent="-329343"/>
            <a:r>
              <a:rPr lang="en-US" dirty="0"/>
              <a:t>Can you benefit from consortia agreements? If negotiated effectively this will increase your relative bargaining power.</a:t>
            </a:r>
          </a:p>
          <a:p>
            <a:pPr marL="474254" indent="-329343"/>
            <a:r>
              <a:rPr lang="en-US" dirty="0"/>
              <a:t>What are your alternatives?</a:t>
            </a:r>
          </a:p>
          <a:p>
            <a:pPr marL="948507" lvl="1" indent="-329343"/>
            <a:r>
              <a:rPr lang="en-US" dirty="0"/>
              <a:t>Think through your BATNA and the competitive landscape</a:t>
            </a:r>
          </a:p>
          <a:p>
            <a:pPr marL="474254" indent="-329343"/>
            <a:r>
              <a:rPr lang="en-US" dirty="0"/>
              <a:t>What goals does the purchase of this resource achieve?</a:t>
            </a:r>
          </a:p>
          <a:p>
            <a:pPr marL="948507" lvl="1" indent="-329343"/>
            <a:r>
              <a:rPr lang="en-US" dirty="0"/>
              <a:t>Consider library goals, vision, strategy</a:t>
            </a:r>
          </a:p>
          <a:p>
            <a:pPr marL="948507" lvl="1" indent="-329343"/>
            <a:r>
              <a:rPr lang="en-US" dirty="0"/>
              <a:t>Consider your institutional goals at departmental and university level</a:t>
            </a:r>
          </a:p>
          <a:p>
            <a:pPr marL="474254" indent="-329343"/>
            <a:r>
              <a:rPr lang="en-US" dirty="0"/>
              <a:t>What values does this support? – This is the hardest. We can vote with our dollar as to what we accept. For example, if a vendor has a bad history with respecting privacy and that is important to us….we need to think about that.</a:t>
            </a:r>
          </a:p>
        </p:txBody>
      </p:sp>
    </p:spTree>
    <p:extLst>
      <p:ext uri="{BB962C8B-B14F-4D97-AF65-F5344CB8AC3E}">
        <p14:creationId xmlns:p14="http://schemas.microsoft.com/office/powerpoint/2010/main" val="15807659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9550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 may have to come down, but this will set your start point higher and result in a more positive outcome than if you started with a weak BATNA anchoring what you feel like you can ask for.</a:t>
            </a:r>
          </a:p>
        </p:txBody>
      </p:sp>
    </p:spTree>
    <p:extLst>
      <p:ext uri="{BB962C8B-B14F-4D97-AF65-F5344CB8AC3E}">
        <p14:creationId xmlns:p14="http://schemas.microsoft.com/office/powerpoint/2010/main" val="1891585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847525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Now let’s talk about strategies you should plan for and use during actual negotiation.</a:t>
            </a:r>
            <a:endParaRPr dirty="0"/>
          </a:p>
        </p:txBody>
      </p:sp>
    </p:spTree>
    <p:extLst>
      <p:ext uri="{BB962C8B-B14F-4D97-AF65-F5344CB8AC3E}">
        <p14:creationId xmlns:p14="http://schemas.microsoft.com/office/powerpoint/2010/main" val="13133637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You need to work to maintain trust during the negotiation. Research shows that there are four primary types of negotiation reputation.</a:t>
            </a:r>
          </a:p>
          <a:p>
            <a:pPr marL="0" indent="0">
              <a:buNone/>
            </a:pPr>
            <a:endParaRPr lang="en-US" dirty="0"/>
          </a:p>
          <a:p>
            <a:pPr marL="474254" indent="-395211">
              <a:spcBef>
                <a:spcPts val="622"/>
              </a:spcBef>
              <a:buClr>
                <a:schemeClr val="accent1"/>
              </a:buClr>
              <a:buSzPts val="2400"/>
              <a:buChar char="◦"/>
            </a:pPr>
            <a:r>
              <a:rPr lang="en-US" dirty="0"/>
              <a:t>Liar-Manipulator</a:t>
            </a:r>
          </a:p>
          <a:p>
            <a:pPr marL="474254" indent="-395211">
              <a:buClr>
                <a:schemeClr val="accent1"/>
              </a:buClr>
              <a:buSzPts val="2400"/>
              <a:buChar char="◦"/>
            </a:pPr>
            <a:r>
              <a:rPr lang="en-US" dirty="0"/>
              <a:t>Tough but Honest</a:t>
            </a:r>
          </a:p>
          <a:p>
            <a:pPr marL="474254" indent="-395211">
              <a:buClr>
                <a:schemeClr val="accent1"/>
              </a:buClr>
              <a:buSzPts val="2400"/>
              <a:buChar char="◦"/>
            </a:pPr>
            <a:r>
              <a:rPr lang="en-US" dirty="0"/>
              <a:t>Nice and Reasonable</a:t>
            </a:r>
          </a:p>
          <a:p>
            <a:pPr marL="474254" indent="-395211">
              <a:buClr>
                <a:schemeClr val="accent1"/>
              </a:buClr>
              <a:buSzPts val="2400"/>
              <a:buChar char="◦"/>
            </a:pPr>
            <a:r>
              <a:rPr lang="en-US" dirty="0"/>
              <a:t>Cream Puff</a:t>
            </a:r>
          </a:p>
          <a:p>
            <a:pPr marL="0" indent="0">
              <a:buNone/>
            </a:pPr>
            <a:endParaRPr lang="en-US" dirty="0"/>
          </a:p>
          <a:p>
            <a:pPr marL="0" indent="0">
              <a:buNone/>
            </a:pPr>
            <a:r>
              <a:rPr lang="en-US" dirty="0"/>
              <a:t>Most of us want to target tough-but-honest and nice-and-reasonable. Planning principled negotiations allows you to get there. Also, if you are a soft negotiator “cream puff” don’t expect to get to tough but honest over night. It’s also perfectly okay to be nice and reasonable….just always negotiate to your interests not position.</a:t>
            </a:r>
          </a:p>
          <a:p>
            <a:pPr marL="0" indent="0">
              <a:buNone/>
            </a:pPr>
            <a:endParaRPr lang="en-US" dirty="0"/>
          </a:p>
          <a:p>
            <a:pPr marL="0" indent="0">
              <a:buNone/>
            </a:pPr>
            <a:r>
              <a:rPr lang="en-US" dirty="0"/>
              <a:t>If you are negotiating with a Liar-Manipulator, remember your strategies for managing unacceptable behavior.</a:t>
            </a:r>
          </a:p>
          <a:p>
            <a:pPr marL="0" indent="0">
              <a:buNone/>
            </a:pPr>
            <a:endParaRPr lang="en-US" dirty="0"/>
          </a:p>
          <a:p>
            <a:pPr marL="0" indent="0">
              <a:buNone/>
            </a:pPr>
            <a:r>
              <a:rPr lang="en-US" dirty="0"/>
              <a:t>Above all relationships are important.</a:t>
            </a:r>
            <a:endParaRPr dirty="0"/>
          </a:p>
        </p:txBody>
      </p:sp>
    </p:spTree>
    <p:extLst>
      <p:ext uri="{BB962C8B-B14F-4D97-AF65-F5344CB8AC3E}">
        <p14:creationId xmlns:p14="http://schemas.microsoft.com/office/powerpoint/2010/main" val="28966977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First off, I want to cover what it means to conduct a principled negotiation that strives for mutual gain in order to do that though we should discuss the two traditional roles that we want to move away from…</a:t>
            </a:r>
            <a:endParaRPr dirty="0"/>
          </a:p>
        </p:txBody>
      </p:sp>
    </p:spTree>
    <p:extLst>
      <p:ext uri="{BB962C8B-B14F-4D97-AF65-F5344CB8AC3E}">
        <p14:creationId xmlns:p14="http://schemas.microsoft.com/office/powerpoint/2010/main" val="12065531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Negotiate issues simultaneously, not sequentially,</a:t>
            </a:r>
          </a:p>
          <a:p>
            <a:pPr marL="0" indent="0">
              <a:buNone/>
            </a:pPr>
            <a:endParaRPr lang="en-US" dirty="0"/>
          </a:p>
          <a:p>
            <a:pPr marL="0" indent="0">
              <a:spcBef>
                <a:spcPts val="622"/>
              </a:spcBef>
              <a:buNone/>
            </a:pPr>
            <a:r>
              <a:rPr lang="en-US" dirty="0"/>
              <a:t>The value of a deal is not just monetary</a:t>
            </a:r>
          </a:p>
          <a:p>
            <a:pPr marL="474254" indent="-395211">
              <a:spcBef>
                <a:spcPts val="622"/>
              </a:spcBef>
              <a:buClr>
                <a:schemeClr val="accent1"/>
              </a:buClr>
              <a:buSzPts val="2400"/>
              <a:buChar char="◦"/>
            </a:pPr>
            <a:r>
              <a:rPr lang="en-US" dirty="0"/>
              <a:t>If you need to negotiate terms beyond pricing, it’s best to do it simultaneously</a:t>
            </a:r>
          </a:p>
          <a:p>
            <a:pPr marL="474254" indent="-395211">
              <a:spcBef>
                <a:spcPts val="622"/>
              </a:spcBef>
              <a:buClr>
                <a:schemeClr val="accent1"/>
              </a:buClr>
              <a:buSzPts val="2400"/>
              <a:buChar char="◦"/>
            </a:pPr>
            <a:r>
              <a:rPr lang="en-US" dirty="0"/>
              <a:t>Start with your ideal offer – where you win it all, knowing you will likely need to make concessions.</a:t>
            </a:r>
          </a:p>
          <a:p>
            <a:pPr marL="474254" indent="-395211">
              <a:spcBef>
                <a:spcPts val="622"/>
              </a:spcBef>
              <a:buClr>
                <a:schemeClr val="accent1"/>
              </a:buClr>
              <a:buSzPts val="2400"/>
              <a:buChar char="◦"/>
            </a:pPr>
            <a:r>
              <a:rPr lang="en-US" dirty="0"/>
              <a:t>Plan concessions carefully and don’t reveal too early.</a:t>
            </a:r>
          </a:p>
          <a:p>
            <a:pPr marL="474254" indent="-395211">
              <a:spcBef>
                <a:spcPts val="622"/>
              </a:spcBef>
              <a:buClr>
                <a:schemeClr val="accent1"/>
              </a:buClr>
              <a:buSzPts val="2400"/>
              <a:buChar char="◦"/>
            </a:pPr>
            <a:endParaRPr lang="en-US" dirty="0"/>
          </a:p>
          <a:p>
            <a:pPr marL="79042" indent="0">
              <a:spcBef>
                <a:spcPts val="622"/>
              </a:spcBef>
              <a:buClr>
                <a:schemeClr val="accent1"/>
              </a:buClr>
              <a:buSzPts val="2400"/>
              <a:buNone/>
            </a:pPr>
            <a:r>
              <a:rPr lang="en-US" dirty="0"/>
              <a:t>Doing this is particularly difficult when negotiating over email because often vendors try to address an issue at a time. It’s important to refocus the negotiation on the entire ask and that each piece brings value and must be considered holistically.</a:t>
            </a:r>
          </a:p>
        </p:txBody>
      </p:sp>
    </p:spTree>
    <p:extLst>
      <p:ext uri="{BB962C8B-B14F-4D97-AF65-F5344CB8AC3E}">
        <p14:creationId xmlns:p14="http://schemas.microsoft.com/office/powerpoint/2010/main" val="21909827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Another offer is to make multiple offers of equivalent value at the same time. For example</a:t>
            </a:r>
          </a:p>
          <a:p>
            <a:pPr marL="0" indent="0">
              <a:buNone/>
            </a:pPr>
            <a:endParaRPr lang="en-US" dirty="0"/>
          </a:p>
          <a:p>
            <a:pPr marL="474254" indent="-395211">
              <a:spcBef>
                <a:spcPts val="622"/>
              </a:spcBef>
              <a:buClr>
                <a:schemeClr val="accent1"/>
              </a:buClr>
              <a:buSzPts val="2400"/>
              <a:buChar char="◦"/>
            </a:pPr>
            <a:r>
              <a:rPr lang="en-US" dirty="0"/>
              <a:t>Willing to sign a 3-year contract</a:t>
            </a:r>
          </a:p>
          <a:p>
            <a:pPr marL="474254" indent="-395211">
              <a:buClr>
                <a:schemeClr val="accent1"/>
              </a:buClr>
              <a:buSzPts val="2400"/>
              <a:buChar char="◦"/>
            </a:pPr>
            <a:r>
              <a:rPr lang="en-US" dirty="0"/>
              <a:t>Determine value of contract with fixed price increase, fixed price per year, and pay all three years up front.</a:t>
            </a:r>
          </a:p>
          <a:p>
            <a:pPr marL="474254" indent="-395211">
              <a:buClr>
                <a:schemeClr val="accent1"/>
              </a:buClr>
              <a:buSzPts val="2400"/>
              <a:buChar char="◦"/>
            </a:pPr>
            <a:r>
              <a:rPr lang="en-US" dirty="0"/>
              <a:t>Determine what license concession you wish from the vendor depending on pricing agreement.</a:t>
            </a:r>
          </a:p>
          <a:p>
            <a:pPr marL="0" indent="0">
              <a:buNone/>
            </a:pPr>
            <a:endParaRPr dirty="0"/>
          </a:p>
        </p:txBody>
      </p:sp>
    </p:spTree>
    <p:extLst>
      <p:ext uri="{BB962C8B-B14F-4D97-AF65-F5344CB8AC3E}">
        <p14:creationId xmlns:p14="http://schemas.microsoft.com/office/powerpoint/2010/main" val="4543071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Cement the deal, perhaps with an email that outlines the conversation, while you wait for a contract.</a:t>
            </a:r>
          </a:p>
          <a:p>
            <a:pPr marL="0" indent="0">
              <a:buNone/>
            </a:pPr>
            <a:r>
              <a:rPr lang="en-US" dirty="0"/>
              <a:t>If the deal goes your way don’t gloat. If it doesn’t go your way remain cordial and don’t act out. Unless you are willing to burn that bridge and potentially other bridges.</a:t>
            </a:r>
          </a:p>
          <a:p>
            <a:pPr marL="0" indent="0">
              <a:buNone/>
            </a:pPr>
            <a:endParaRPr lang="en-US" dirty="0"/>
          </a:p>
          <a:p>
            <a:pPr marL="0" indent="0">
              <a:buNone/>
            </a:pPr>
            <a:r>
              <a:rPr lang="en-US" dirty="0"/>
              <a:t>Just a sidenote on timely response after the deal: remember you are negotiating with people whose performance and compensation is tied to their activity, so if you may an agreement in April/early May it is important to get agreements signed and perhaps make payment if appropriate before the end of that quarter as a good faith effort for your rep. </a:t>
            </a:r>
            <a:endParaRPr dirty="0"/>
          </a:p>
        </p:txBody>
      </p:sp>
    </p:spTree>
    <p:extLst>
      <p:ext uri="{BB962C8B-B14F-4D97-AF65-F5344CB8AC3E}">
        <p14:creationId xmlns:p14="http://schemas.microsoft.com/office/powerpoint/2010/main" val="36715304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44911" indent="0">
              <a:buNone/>
            </a:pPr>
            <a:endParaRPr lang="en-US" dirty="0"/>
          </a:p>
        </p:txBody>
      </p:sp>
    </p:spTree>
    <p:extLst>
      <p:ext uri="{BB962C8B-B14F-4D97-AF65-F5344CB8AC3E}">
        <p14:creationId xmlns:p14="http://schemas.microsoft.com/office/powerpoint/2010/main" val="25175656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389309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r>
              <a:rPr lang="en-US" dirty="0"/>
              <a:t>Sometimes you have less than an hour to plan (like today!)  When you do have very little time what you want to do is </a:t>
            </a:r>
          </a:p>
          <a:p>
            <a:pPr marL="237127" indent="-237127">
              <a:buAutoNum type="arabicPeriod"/>
            </a:pPr>
            <a:r>
              <a:rPr lang="en-US" dirty="0"/>
              <a:t>First identify your goals which should reflect your interests. Outline why these are important to you. Understanding why may help you create solutions during negotiations.</a:t>
            </a:r>
          </a:p>
          <a:p>
            <a:pPr marL="237127" indent="-237127">
              <a:buAutoNum type="arabicPeriod"/>
            </a:pPr>
            <a:r>
              <a:rPr lang="en-US" dirty="0"/>
              <a:t>Brainstorm your alternatives and determine your BATNA. Are there any deal breakers or deal makers?</a:t>
            </a:r>
          </a:p>
          <a:p>
            <a:pPr marL="237127" indent="-237127">
              <a:buAutoNum type="arabicPeriod"/>
            </a:pPr>
            <a:r>
              <a:rPr lang="en-US" dirty="0"/>
              <a:t>Plan your opening move. Opening moves anchor your negotiations and represents your ideal situation where you get everything your want.</a:t>
            </a:r>
            <a:endParaRPr dirty="0"/>
          </a:p>
        </p:txBody>
      </p:sp>
    </p:spTree>
    <p:extLst>
      <p:ext uri="{BB962C8B-B14F-4D97-AF65-F5344CB8AC3E}">
        <p14:creationId xmlns:p14="http://schemas.microsoft.com/office/powerpoint/2010/main" val="7574611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defTabSz="948507">
              <a:buNone/>
              <a:defRPr/>
            </a:pPr>
            <a:r>
              <a:rPr lang="en-US" dirty="0"/>
              <a:t>Price sensitivity is the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endParaRPr dirty="0"/>
          </a:p>
        </p:txBody>
      </p:sp>
    </p:spTree>
    <p:extLst>
      <p:ext uri="{BB962C8B-B14F-4D97-AF65-F5344CB8AC3E}">
        <p14:creationId xmlns:p14="http://schemas.microsoft.com/office/powerpoint/2010/main" val="2785625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84188" y="731838"/>
            <a:ext cx="6508750" cy="36607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47777" y="4636581"/>
            <a:ext cx="5982208" cy="4392549"/>
          </a:xfrm>
          <a:prstGeom prst="rect">
            <a:avLst/>
          </a:prstGeom>
        </p:spPr>
        <p:txBody>
          <a:bodyPr spcFirstLastPara="1" wrap="square" lIns="98473" tIns="98473" rIns="98473" bIns="98473"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endParaRPr lang="en-US" dirty="0"/>
          </a:p>
          <a:p>
            <a:pPr marL="0" indent="0">
              <a:buNone/>
            </a:pPr>
            <a:r>
              <a:rPr lang="en-US" dirty="0"/>
              <a:t>The second factor is the level of differentiation between products. This is where understanding a resources content coverage, how it overlaps or is unique, is helpful.</a:t>
            </a:r>
          </a:p>
          <a:p>
            <a:pPr marL="0" indent="0">
              <a:buNone/>
            </a:pPr>
            <a:endParaRPr lang="en-US" dirty="0"/>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endParaRPr lang="en-US" dirty="0"/>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7373623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Examples of licensing requirements you ant to consider are:</a:t>
            </a:r>
          </a:p>
          <a:p>
            <a:pPr marL="0" indent="0">
              <a:buNone/>
            </a:pPr>
            <a:r>
              <a:rPr lang="en-US" dirty="0"/>
              <a:t>Authorized use/ restrictions – how it is used  and often specifies for academic and not commercial purposes</a:t>
            </a:r>
          </a:p>
          <a:p>
            <a:pPr marL="0" indent="0">
              <a:buNone/>
            </a:pPr>
            <a:r>
              <a:rPr lang="en-US" dirty="0"/>
              <a:t>Authorized users – important to address particular if you want to offer walk-in access</a:t>
            </a:r>
          </a:p>
          <a:p>
            <a:pPr marL="0" indent="0">
              <a:buNone/>
            </a:pPr>
            <a:r>
              <a:rPr lang="en-US" dirty="0"/>
              <a:t>Pricing and term – includes renewal information and pricing at renewal. Can you fix price increases? Does the subscription roll over automatically? </a:t>
            </a:r>
          </a:p>
          <a:p>
            <a:pPr marL="0" indent="0">
              <a:buNone/>
            </a:pPr>
            <a:r>
              <a:rPr lang="en-US" dirty="0"/>
              <a:t>NDAs/Confidentiality – Non-disclosure agreements often focused on institutional pricing. Vendors want these, Libraries don’t.</a:t>
            </a:r>
          </a:p>
          <a:p>
            <a:pPr marL="0" indent="0">
              <a:buNone/>
            </a:pPr>
            <a:r>
              <a:rPr lang="en-US" dirty="0"/>
              <a:t>Termination – Clauses specifies how vendor may terminate the contract if customer is in violation. It is in our best interest to clearly define this.</a:t>
            </a:r>
          </a:p>
          <a:p>
            <a:pPr marL="0" indent="0">
              <a:buNone/>
            </a:pPr>
            <a:r>
              <a:rPr lang="en-US" dirty="0"/>
              <a:t>There are also several other terms you may desire to negotiate. For us personally, I know applicable law is one of those.</a:t>
            </a:r>
            <a:endParaRPr dirty="0"/>
          </a:p>
        </p:txBody>
      </p:sp>
    </p:spTree>
    <p:extLst>
      <p:ext uri="{BB962C8B-B14F-4D97-AF65-F5344CB8AC3E}">
        <p14:creationId xmlns:p14="http://schemas.microsoft.com/office/powerpoint/2010/main" val="1940244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These roles are as soft and hard negotiators</a:t>
            </a:r>
          </a:p>
          <a:p>
            <a:pPr marL="0" indent="0">
              <a:buNone/>
            </a:pPr>
            <a:r>
              <a:rPr lang="en-US" dirty="0"/>
              <a:t>Soft and hard negotiators both focus on position and how the individuals are viewed as a result of the negotiation. It tends to turn things personal where there are more winners and losers and a higher likelihood of at least one party being highly dissatisfied.</a:t>
            </a:r>
          </a:p>
          <a:p>
            <a:pPr marL="0" indent="0">
              <a:buNone/>
            </a:pPr>
            <a:r>
              <a:rPr lang="en-US" dirty="0"/>
              <a:t>Soft negotiators want to be viewed as friends with who they negotiate with and highly value agreement. They are much more likely to concede things they would rather not in order to find agreement. They tend to yield to pressure and trust too much.</a:t>
            </a:r>
          </a:p>
          <a:p>
            <a:pPr marL="0" indent="0">
              <a:buNone/>
            </a:pPr>
            <a:r>
              <a:rPr lang="en-US" dirty="0"/>
              <a:t>Meanwhile hard negotiators are all about winning and view the other side as an adversary. They demand concessions to maintain the relationship and applies pressure and are distrustful of the other side.</a:t>
            </a:r>
          </a:p>
          <a:p>
            <a:pPr marL="0" indent="0">
              <a:buNone/>
            </a:pPr>
            <a:endParaRPr lang="en-US" dirty="0"/>
          </a:p>
          <a:p>
            <a:pPr marL="0" indent="0">
              <a:buNone/>
            </a:pPr>
            <a:r>
              <a:rPr lang="en-US" dirty="0"/>
              <a:t>I think we can all think of negotiations we’ve witnessed with soft and hard negotiators. I believe as librarians the high need to people please can lead us to being soft negotiators and when we encounter vendors who are hard negotiators it helps perpetuate the angst we feel when trying to ask for the things we really need in order to sustainably manage access to our collections.</a:t>
            </a:r>
          </a:p>
        </p:txBody>
      </p:sp>
    </p:spTree>
    <p:extLst>
      <p:ext uri="{BB962C8B-B14F-4D97-AF65-F5344CB8AC3E}">
        <p14:creationId xmlns:p14="http://schemas.microsoft.com/office/powerpoint/2010/main" val="23458643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13686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r>
              <a:rPr lang="en-US" dirty="0">
                <a:solidFill>
                  <a:schemeClr val="tx1"/>
                </a:solidFill>
              </a:rPr>
              <a:t>The last piece of best practice we want to share is around negotiating over the phone or by email.</a:t>
            </a:r>
          </a:p>
          <a:p>
            <a:pPr marL="0" indent="0">
              <a:buNone/>
            </a:pPr>
            <a:endParaRPr lang="en-US" dirty="0">
              <a:solidFill>
                <a:schemeClr val="tx1"/>
              </a:solidFill>
            </a:endParaRPr>
          </a:p>
          <a:p>
            <a:pPr marL="0" indent="0">
              <a:buNone/>
            </a:pPr>
            <a:r>
              <a:rPr lang="en-US" dirty="0">
                <a:solidFill>
                  <a:schemeClr val="tx1"/>
                </a:solidFill>
              </a:rPr>
              <a:t>Key challenges are:</a:t>
            </a:r>
          </a:p>
          <a:p>
            <a:pPr marL="355690" indent="-355690"/>
            <a:r>
              <a:rPr lang="en" dirty="0">
                <a:solidFill>
                  <a:schemeClr val="tx1"/>
                </a:solidFill>
              </a:rPr>
              <a:t>Miss kenetic and visual cues which gets in the way of rapport.</a:t>
            </a:r>
          </a:p>
          <a:p>
            <a:pPr marL="355690" indent="-355690"/>
            <a:r>
              <a:rPr lang="en" dirty="0">
                <a:solidFill>
                  <a:schemeClr val="tx1"/>
                </a:solidFill>
              </a:rPr>
              <a:t>Conversation can feel out of sync.</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A benefit you gain from this mode of negotiation:</a:t>
            </a:r>
          </a:p>
          <a:p>
            <a:pPr marL="177845" indent="-177845" defTabSz="948507">
              <a:defRPr/>
            </a:pPr>
            <a:r>
              <a:rPr lang="en-US" dirty="0">
                <a:solidFill>
                  <a:schemeClr val="tx1"/>
                </a:solidFill>
              </a:rPr>
              <a:t>You can have all your notes and options spread out and available for reference during the conversation.</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Best practices to optimize this negotiation are:</a:t>
            </a:r>
          </a:p>
          <a:p>
            <a:r>
              <a:rPr lang="en-US" dirty="0">
                <a:solidFill>
                  <a:schemeClr val="tx1"/>
                </a:solidFill>
              </a:rPr>
              <a:t>Engage in a bit of small talk at the beginning.</a:t>
            </a:r>
          </a:p>
          <a:p>
            <a:r>
              <a:rPr lang="en-US" dirty="0">
                <a:solidFill>
                  <a:schemeClr val="tx1"/>
                </a:solidFill>
              </a:rPr>
              <a:t>Consider using Zoom to gain visual cues (absolutely not required!)</a:t>
            </a:r>
          </a:p>
          <a:p>
            <a:r>
              <a:rPr lang="en-US" dirty="0">
                <a:solidFill>
                  <a:schemeClr val="tx1"/>
                </a:solidFill>
              </a:rPr>
              <a:t>Don’t multitask, focus on the conversation.</a:t>
            </a:r>
          </a:p>
          <a:p>
            <a:r>
              <a:rPr lang="en-US" dirty="0">
                <a:solidFill>
                  <a:schemeClr val="tx1"/>
                </a:solidFill>
              </a:rPr>
              <a:t>To help resolve the issue with turn taking by signaling when you are finished speaking.</a:t>
            </a:r>
          </a:p>
          <a:p>
            <a:r>
              <a:rPr lang="en-US" dirty="0">
                <a:solidFill>
                  <a:schemeClr val="tx1"/>
                </a:solidFill>
              </a:rPr>
              <a:t>End the conversation in a personal, friendly way. People remembers beginnings and endings.</a:t>
            </a:r>
          </a:p>
          <a:p>
            <a:pPr marL="0" indent="0">
              <a:buNone/>
            </a:pPr>
            <a:endParaRPr lang="en-US" dirty="0"/>
          </a:p>
          <a:p>
            <a:pPr marL="0" indent="0">
              <a:buNone/>
            </a:pPr>
            <a:endParaRPr dirty="0"/>
          </a:p>
        </p:txBody>
      </p:sp>
    </p:spTree>
    <p:extLst>
      <p:ext uri="{BB962C8B-B14F-4D97-AF65-F5344CB8AC3E}">
        <p14:creationId xmlns:p14="http://schemas.microsoft.com/office/powerpoint/2010/main" val="35327962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28625" y="708025"/>
            <a:ext cx="6297613" cy="354171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15617" y="4485807"/>
            <a:ext cx="5724939" cy="4249711"/>
          </a:xfrm>
          <a:prstGeom prst="rect">
            <a:avLst/>
          </a:prstGeom>
        </p:spPr>
        <p:txBody>
          <a:bodyPr spcFirstLastPara="1" wrap="square" lIns="94835" tIns="94835" rIns="94835" bIns="94835" anchor="t" anchorCtr="0">
            <a:noAutofit/>
          </a:bodyPr>
          <a:lstStyle/>
          <a:p>
            <a:pPr marL="0" indent="0">
              <a:buNone/>
            </a:pPr>
            <a:r>
              <a:rPr lang="en-US" dirty="0">
                <a:solidFill>
                  <a:schemeClr val="tx1"/>
                </a:solidFill>
              </a:rPr>
              <a:t>In regards negotiating by email </a:t>
            </a:r>
          </a:p>
          <a:p>
            <a:pPr marL="0" indent="0">
              <a:buNone/>
            </a:pPr>
            <a:endParaRPr lang="en-US" dirty="0">
              <a:solidFill>
                <a:schemeClr val="tx1"/>
              </a:solidFill>
            </a:endParaRPr>
          </a:p>
          <a:p>
            <a:pPr marL="0" indent="0">
              <a:buNone/>
            </a:pPr>
            <a:r>
              <a:rPr lang="en-US" dirty="0">
                <a:solidFill>
                  <a:schemeClr val="tx1"/>
                </a:solidFill>
              </a:rPr>
              <a:t>Challenges include:</a:t>
            </a:r>
          </a:p>
          <a:p>
            <a:pPr marL="355690" indent="-355690"/>
            <a:r>
              <a:rPr lang="en" dirty="0">
                <a:solidFill>
                  <a:schemeClr val="tx1"/>
                </a:solidFill>
              </a:rPr>
              <a:t>No emotional cues</a:t>
            </a:r>
          </a:p>
          <a:p>
            <a:pPr marL="355690" indent="-355690"/>
            <a:r>
              <a:rPr lang="en" dirty="0">
                <a:solidFill>
                  <a:schemeClr val="tx1"/>
                </a:solidFill>
              </a:rPr>
              <a:t>Sometimes one or both sides get mean (dehumanization)</a:t>
            </a:r>
          </a:p>
          <a:p>
            <a:pPr marL="355690" indent="-355690"/>
            <a:r>
              <a:rPr lang="en" dirty="0">
                <a:solidFill>
                  <a:schemeClr val="tx1"/>
                </a:solidFill>
              </a:rPr>
              <a:t>Delayed responses</a:t>
            </a:r>
          </a:p>
          <a:p>
            <a:pPr marL="355690" indent="-355690"/>
            <a:r>
              <a:rPr lang="en" dirty="0">
                <a:solidFill>
                  <a:schemeClr val="tx1"/>
                </a:solidFill>
              </a:rPr>
              <a:t>Parties trying to negotiate multiple issues sequentially</a:t>
            </a:r>
            <a:endParaRPr lang="en-US" dirty="0">
              <a:solidFill>
                <a:schemeClr val="tx1"/>
              </a:solidFill>
            </a:endParaRPr>
          </a:p>
          <a:p>
            <a:pPr marL="0" indent="0">
              <a:buNone/>
            </a:pPr>
            <a:endParaRPr lang="en-US" dirty="0">
              <a:solidFill>
                <a:schemeClr val="tx1"/>
              </a:solidFill>
            </a:endParaRPr>
          </a:p>
          <a:p>
            <a:pPr marL="0" indent="0">
              <a:buNone/>
            </a:pPr>
            <a:r>
              <a:rPr lang="en-US" dirty="0">
                <a:solidFill>
                  <a:schemeClr val="tx1"/>
                </a:solidFill>
              </a:rPr>
              <a:t>Benefits you gain:</a:t>
            </a:r>
          </a:p>
          <a:p>
            <a:pPr marL="355690" indent="-355690"/>
            <a:r>
              <a:rPr lang="en-US" dirty="0">
                <a:solidFill>
                  <a:schemeClr val="tx1"/>
                </a:solidFill>
              </a:rPr>
              <a:t>You have time to discuss and think through responses.</a:t>
            </a:r>
          </a:p>
          <a:p>
            <a:pPr marL="355690" indent="-355690"/>
            <a:r>
              <a:rPr lang="en-US" dirty="0">
                <a:solidFill>
                  <a:schemeClr val="tx1"/>
                </a:solidFill>
              </a:rPr>
              <a:t>Potential for first mover advantage</a:t>
            </a:r>
          </a:p>
          <a:p>
            <a:pPr marL="0" indent="0">
              <a:buNone/>
            </a:pPr>
            <a:endParaRPr lang="en-US" dirty="0">
              <a:solidFill>
                <a:schemeClr val="tx1"/>
              </a:solidFill>
            </a:endParaRPr>
          </a:p>
          <a:p>
            <a:pPr marL="0" indent="0">
              <a:buNone/>
            </a:pPr>
            <a:r>
              <a:rPr lang="en-US" dirty="0">
                <a:solidFill>
                  <a:schemeClr val="tx1"/>
                </a:solidFill>
              </a:rPr>
              <a:t>Best practices are:</a:t>
            </a:r>
          </a:p>
          <a:p>
            <a:r>
              <a:rPr lang="en-US" dirty="0">
                <a:solidFill>
                  <a:schemeClr val="tx1"/>
                </a:solidFill>
              </a:rPr>
              <a:t>Must be prepared to respond with facts and data!</a:t>
            </a:r>
          </a:p>
          <a:p>
            <a:r>
              <a:rPr lang="en-US" dirty="0">
                <a:solidFill>
                  <a:schemeClr val="tx1"/>
                </a:solidFill>
              </a:rPr>
              <a:t>Consider making the first offer to set the anchor </a:t>
            </a:r>
          </a:p>
          <a:p>
            <a:r>
              <a:rPr lang="en-US" dirty="0">
                <a:solidFill>
                  <a:schemeClr val="tx1"/>
                </a:solidFill>
              </a:rPr>
              <a:t>Focus on the value of the entire deal, don’t try come to agreement on one issue at a time.</a:t>
            </a:r>
          </a:p>
          <a:p>
            <a:r>
              <a:rPr lang="en-US" dirty="0">
                <a:solidFill>
                  <a:schemeClr val="tx1"/>
                </a:solidFill>
              </a:rPr>
              <a:t>Don’t forget you are negotiating with a human.</a:t>
            </a:r>
          </a:p>
          <a:p>
            <a:r>
              <a:rPr lang="en-US" dirty="0">
                <a:solidFill>
                  <a:schemeClr val="tx1"/>
                </a:solidFill>
              </a:rPr>
              <a:t>Work to find linguistic convergence in how you communicate with vendors. Work to mirror vendor’s language.</a:t>
            </a:r>
          </a:p>
          <a:p>
            <a:r>
              <a:rPr lang="en-US" dirty="0">
                <a:solidFill>
                  <a:schemeClr val="tx1"/>
                </a:solidFill>
              </a:rPr>
              <a:t>Start the conversation early and set expectations for response time through out the conversation.</a:t>
            </a:r>
          </a:p>
          <a:p>
            <a:pPr marL="0" indent="0">
              <a:buNone/>
            </a:pPr>
            <a:endParaRPr dirty="0"/>
          </a:p>
        </p:txBody>
      </p:sp>
    </p:spTree>
    <p:extLst>
      <p:ext uri="{BB962C8B-B14F-4D97-AF65-F5344CB8AC3E}">
        <p14:creationId xmlns:p14="http://schemas.microsoft.com/office/powerpoint/2010/main" val="14142558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When planning for negotiations you should also consider your expectations of vendors and how you will address unacceptable behaviors. Unacceptable behaviors include:</a:t>
            </a:r>
          </a:p>
          <a:p>
            <a:pPr lvl="1"/>
            <a:r>
              <a:rPr lang="en-US" dirty="0"/>
              <a:t>Delaying negotiation conversations until close to the deadline to force agreement</a:t>
            </a:r>
          </a:p>
          <a:p>
            <a:pPr lvl="1"/>
            <a:r>
              <a:rPr lang="en-US" dirty="0"/>
              <a:t>Going around you to teaching/research faculty to exert pressure</a:t>
            </a:r>
          </a:p>
          <a:p>
            <a:pPr lvl="1"/>
            <a:r>
              <a:rPr lang="en-US" dirty="0"/>
              <a:t>Temper tantrums</a:t>
            </a:r>
          </a:p>
          <a:p>
            <a:pPr lvl="1"/>
            <a:r>
              <a:rPr lang="en-US" dirty="0"/>
              <a:t>Threats</a:t>
            </a:r>
          </a:p>
          <a:p>
            <a:pPr lvl="1"/>
            <a:r>
              <a:rPr lang="en-US" dirty="0"/>
              <a:t>Verbal abuse</a:t>
            </a:r>
          </a:p>
          <a:p>
            <a:pPr marL="144911" indent="0">
              <a:buNone/>
            </a:pPr>
            <a:endParaRPr lang="en-US" dirty="0"/>
          </a:p>
        </p:txBody>
      </p:sp>
    </p:spTree>
    <p:extLst>
      <p:ext uri="{BB962C8B-B14F-4D97-AF65-F5344CB8AC3E}">
        <p14:creationId xmlns:p14="http://schemas.microsoft.com/office/powerpoint/2010/main" val="20366036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should be forthright with our vendors about our expectations of them in building a sustainable partnership by communicating clearly (perhaps even in writing) our expectations of them. This includes </a:t>
            </a:r>
          </a:p>
          <a:p>
            <a:pPr lvl="1"/>
            <a:r>
              <a:rPr lang="en-US" dirty="0"/>
              <a:t>setting a timetable for negotiations, </a:t>
            </a:r>
          </a:p>
          <a:p>
            <a:pPr lvl="1"/>
            <a:r>
              <a:rPr lang="en-US" dirty="0"/>
              <a:t>expected response times especially if communicating over email, and </a:t>
            </a:r>
          </a:p>
          <a:p>
            <a:pPr lvl="1"/>
            <a:r>
              <a:rPr lang="en-US" dirty="0"/>
              <a:t>inappropriate behaviors such as going around the library to faculty to exert pressure, expectations of being treated with respect and trust.</a:t>
            </a:r>
          </a:p>
        </p:txBody>
      </p:sp>
    </p:spTree>
    <p:extLst>
      <p:ext uri="{BB962C8B-B14F-4D97-AF65-F5344CB8AC3E}">
        <p14:creationId xmlns:p14="http://schemas.microsoft.com/office/powerpoint/2010/main" val="2969123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74254" indent="-329343"/>
            <a:r>
              <a:rPr lang="en-US" dirty="0"/>
              <a:t>Temper tantrums within a negotiation are rarely genuine. Rather they are carefully orchestrated displays to evoke a response in the counterparty. As librarians we want everyone to like us…to people please… so this is designed to make us feel uncomfortable and concede on a point that is very important to us. You need to think about your strategy on how to address this:</a:t>
            </a:r>
          </a:p>
          <a:p>
            <a:pPr marL="948507" lvl="1" indent="-329343"/>
            <a:r>
              <a:rPr lang="en-US" dirty="0"/>
              <a:t>First off, best practice is to take a brief break. Create a little distance even if it’s just 10 minutes.</a:t>
            </a:r>
          </a:p>
          <a:p>
            <a:pPr marL="948507" lvl="1" indent="-329343"/>
            <a:r>
              <a:rPr lang="en-US" dirty="0"/>
              <a:t>When you come back together normalize the emotions displayed with a statement such as “This is important to us both and it’s normal to feel emotional about it. We both are.</a:t>
            </a:r>
          </a:p>
          <a:p>
            <a:pPr marL="948507" lvl="1" indent="-329343"/>
            <a:r>
              <a:rPr lang="en-US" dirty="0"/>
              <a:t>Then to refocus on your own goals stop talking and start writing. If doing this negotiation over a platform like zoom – share your screen so you can outline the points of both parties, and this will help you reflect and focus on your goals and not immediately reacting to the other side’s emotional displays. Even if you can’t share what you are writing out with the other party (phone negotiation) the act of writing out the key points of each side will bring your back into the negotiation and out of needing to react to emotion.</a:t>
            </a:r>
          </a:p>
          <a:p>
            <a:pPr marL="948507" lvl="1" indent="-329343"/>
            <a:r>
              <a:rPr lang="en-US" dirty="0"/>
              <a:t>If vendor has resorted to verbal abuse and threats redirect them to the expectations, you had communicated about respect and trust.</a:t>
            </a:r>
          </a:p>
          <a:p>
            <a:pPr marL="144911" indent="0">
              <a:buNone/>
            </a:pPr>
            <a:endParaRPr lang="en-US" dirty="0"/>
          </a:p>
        </p:txBody>
      </p:sp>
    </p:spTree>
    <p:extLst>
      <p:ext uri="{BB962C8B-B14F-4D97-AF65-F5344CB8AC3E}">
        <p14:creationId xmlns:p14="http://schemas.microsoft.com/office/powerpoint/2010/main" val="1359994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There is a third way, which is to approach negotiations as a principled negotiator. Principled negotiators work to not make it about their positions. You aren’t trying to be friends, but you also aren’t adversaries. Instead, this type of negotiator is focusing on the interests of both parties to try to come to a mutual agreement. This requires preparation and planning. It also means working to build a relationship based on trust, empathy, and respect. It’s about working toward a sustainable partnership. It’s not about the money but the utility. Value in an agreement is not just about the final dollar amount. It also allows those negotiating to adjust tactics to find a mutually satisfying agreement.</a:t>
            </a:r>
            <a:endParaRPr dirty="0"/>
          </a:p>
        </p:txBody>
      </p:sp>
    </p:spTree>
    <p:extLst>
      <p:ext uri="{BB962C8B-B14F-4D97-AF65-F5344CB8AC3E}">
        <p14:creationId xmlns:p14="http://schemas.microsoft.com/office/powerpoint/2010/main" val="3471907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Amy Crawford stated in her article that  “Principled negotiators are problem-solvers seeking a win/win situation…they are hard on the issues, but soft on the approach to people.” </a:t>
            </a:r>
            <a:endParaRPr dirty="0"/>
          </a:p>
        </p:txBody>
      </p:sp>
    </p:spTree>
    <p:extLst>
      <p:ext uri="{BB962C8B-B14F-4D97-AF65-F5344CB8AC3E}">
        <p14:creationId xmlns:p14="http://schemas.microsoft.com/office/powerpoint/2010/main" val="294627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Fisher, </a:t>
            </a:r>
            <a:r>
              <a:rPr lang="en-US" dirty="0" err="1"/>
              <a:t>Ury</a:t>
            </a:r>
            <a:r>
              <a:rPr lang="en-US" dirty="0"/>
              <a:t>, and Patton in their classic Getting to Yes: Negotiating Agreement Without Giving In state that there are four elements of principled negation.</a:t>
            </a:r>
          </a:p>
          <a:p>
            <a:pPr marL="237127" indent="-237127">
              <a:buFont typeface="+mj-lt"/>
              <a:buAutoNum type="arabicPeriod"/>
            </a:pPr>
            <a:r>
              <a:rPr lang="en-US" dirty="0"/>
              <a:t>People – separate the people (and the personalities) from the problem</a:t>
            </a:r>
          </a:p>
          <a:p>
            <a:pPr marL="237127" indent="-237127">
              <a:buFont typeface="+mj-lt"/>
              <a:buAutoNum type="arabicPeriod"/>
            </a:pPr>
            <a:r>
              <a:rPr lang="en-US" dirty="0"/>
              <a:t>Interests – Focus on the interests of both parties, not positions. You don’t need to come out friends, but you aren’t adversaries either</a:t>
            </a:r>
          </a:p>
          <a:p>
            <a:pPr marL="237127" indent="-237127">
              <a:buFont typeface="+mj-lt"/>
              <a:buAutoNum type="arabicPeriod"/>
            </a:pPr>
            <a:r>
              <a:rPr lang="en-US" dirty="0"/>
              <a:t>Options – Invent multiple options looking for mutual gains before deciding what to do</a:t>
            </a:r>
          </a:p>
          <a:p>
            <a:pPr marL="237127" indent="-237127">
              <a:buFont typeface="+mj-lt"/>
              <a:buAutoNum type="arabicPeriod"/>
            </a:pPr>
            <a:r>
              <a:rPr lang="en-US" dirty="0"/>
              <a:t>Criteria – Insist that result be based on some objective standard – is there a way where you can value the options you present?</a:t>
            </a:r>
          </a:p>
          <a:p>
            <a:pPr marL="237127" indent="-237127">
              <a:buFont typeface="+mj-lt"/>
              <a:buAutoNum type="arabicPeriod"/>
            </a:pPr>
            <a:endParaRPr lang="en-US" dirty="0"/>
          </a:p>
        </p:txBody>
      </p:sp>
    </p:spTree>
    <p:extLst>
      <p:ext uri="{BB962C8B-B14F-4D97-AF65-F5344CB8AC3E}">
        <p14:creationId xmlns:p14="http://schemas.microsoft.com/office/powerpoint/2010/main" val="3022612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To plan for a principled negotiation, you need to understand the structure of negotiations. And know that most of the work often occurs in phase 1. This is very true for traditional collection licensing deals. </a:t>
            </a:r>
            <a:endParaRPr dirty="0"/>
          </a:p>
        </p:txBody>
      </p:sp>
    </p:spTree>
    <p:extLst>
      <p:ext uri="{BB962C8B-B14F-4D97-AF65-F5344CB8AC3E}">
        <p14:creationId xmlns:p14="http://schemas.microsoft.com/office/powerpoint/2010/main" val="1646791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57200" y="719138"/>
            <a:ext cx="64008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31520" y="4560570"/>
            <a:ext cx="5852160" cy="4320540"/>
          </a:xfrm>
          <a:prstGeom prst="rect">
            <a:avLst/>
          </a:prstGeom>
        </p:spPr>
        <p:txBody>
          <a:bodyPr spcFirstLastPara="1" wrap="square" lIns="96637" tIns="96637" rIns="96637" bIns="96637" anchor="t" anchorCtr="0">
            <a:noAutofit/>
          </a:bodyPr>
          <a:lstStyle/>
          <a:p>
            <a:pPr marL="0" indent="0">
              <a:buNone/>
            </a:pPr>
            <a:r>
              <a:rPr lang="en-US" dirty="0"/>
              <a:t>There are three phases. Phase 1, where most of your work will occur in traditional resource licensing is the planning, sometimes referred to the pre-game (think chess). This is where you initiate and establish relationships with your vendors and prepare a negotiation strategy. The second phase is the actual negotiations, playing the game. You execute your planned options and strategies you developed in the planning. Be prepared though that if you are ever negotiation a complex deal such as a transformative agreement you may need to occasional update your planning work during the negotiation based on information you discover. The third and final phase of the negotiation is the follow up to your agreement and the maintenance of your relationships, fostering trust.</a:t>
            </a:r>
            <a:endParaRPr dirty="0"/>
          </a:p>
        </p:txBody>
      </p:sp>
    </p:spTree>
    <p:extLst>
      <p:ext uri="{BB962C8B-B14F-4D97-AF65-F5344CB8AC3E}">
        <p14:creationId xmlns:p14="http://schemas.microsoft.com/office/powerpoint/2010/main" val="1258188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chemeClr val="accent5"/>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9"/>
        <p:cNvGrpSpPr/>
        <p:nvPr/>
      </p:nvGrpSpPr>
      <p:grpSpPr>
        <a:xfrm>
          <a:off x="0" y="0"/>
          <a:ext cx="0" cy="0"/>
          <a:chOff x="0" y="0"/>
          <a:chExt cx="0" cy="0"/>
        </a:xfrm>
      </p:grpSpPr>
      <p:cxnSp>
        <p:nvCxnSpPr>
          <p:cNvPr id="20" name="Google Shape;20;p4"/>
          <p:cNvCxnSpPr/>
          <p:nvPr/>
        </p:nvCxnSpPr>
        <p:spPr>
          <a:xfrm>
            <a:off x="945630"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21" name="Google Shape;21;p4"/>
          <p:cNvSpPr/>
          <p:nvPr/>
        </p:nvSpPr>
        <p:spPr>
          <a:xfrm>
            <a:off x="638325" y="2267417"/>
            <a:ext cx="614400" cy="6144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body" idx="1"/>
          </p:nvPr>
        </p:nvSpPr>
        <p:spPr>
          <a:xfrm>
            <a:off x="1633225" y="2161800"/>
            <a:ext cx="6700500" cy="819900"/>
          </a:xfrm>
          <a:prstGeom prst="rect">
            <a:avLst/>
          </a:prstGeom>
        </p:spPr>
        <p:txBody>
          <a:bodyPr spcFirstLastPara="1" wrap="square" lIns="91425" tIns="91425" rIns="91425" bIns="91425" anchor="ctr" anchorCtr="0">
            <a:noAutofit/>
          </a:bodyPr>
          <a:lstStyle>
            <a:lvl1pPr marL="457200" lvl="0" indent="-406400" rtl="0">
              <a:spcBef>
                <a:spcPts val="600"/>
              </a:spcBef>
              <a:spcAft>
                <a:spcPts val="0"/>
              </a:spcAft>
              <a:buSzPts val="2800"/>
              <a:buChar char="◦"/>
              <a:defRPr sz="2800" i="1">
                <a:solidFill>
                  <a:schemeClr val="accent1"/>
                </a:solidFill>
              </a:defRPr>
            </a:lvl1pPr>
            <a:lvl2pPr marL="914400" lvl="1" indent="-406400" rtl="0">
              <a:spcBef>
                <a:spcPts val="0"/>
              </a:spcBef>
              <a:spcAft>
                <a:spcPts val="0"/>
              </a:spcAft>
              <a:buSzPts val="2800"/>
              <a:buChar char="▫"/>
              <a:defRPr sz="2800" i="1">
                <a:solidFill>
                  <a:schemeClr val="accent1"/>
                </a:solidFill>
              </a:defRPr>
            </a:lvl2pPr>
            <a:lvl3pPr marL="1371600" lvl="2" indent="-406400" rtl="0">
              <a:spcBef>
                <a:spcPts val="0"/>
              </a:spcBef>
              <a:spcAft>
                <a:spcPts val="0"/>
              </a:spcAft>
              <a:buSzPts val="2800"/>
              <a:buChar char="■"/>
              <a:defRPr sz="2800" i="1">
                <a:solidFill>
                  <a:schemeClr val="accent1"/>
                </a:solidFill>
              </a:defRPr>
            </a:lvl3pPr>
            <a:lvl4pPr marL="1828800" lvl="3" indent="-406400" rtl="0">
              <a:spcBef>
                <a:spcPts val="0"/>
              </a:spcBef>
              <a:spcAft>
                <a:spcPts val="0"/>
              </a:spcAft>
              <a:buClr>
                <a:schemeClr val="accent1"/>
              </a:buClr>
              <a:buSzPts val="2800"/>
              <a:buChar char="●"/>
              <a:defRPr sz="2800" i="1">
                <a:solidFill>
                  <a:schemeClr val="accent1"/>
                </a:solidFill>
              </a:defRPr>
            </a:lvl4pPr>
            <a:lvl5pPr marL="2286000" lvl="4" indent="-406400" rtl="0">
              <a:spcBef>
                <a:spcPts val="0"/>
              </a:spcBef>
              <a:spcAft>
                <a:spcPts val="0"/>
              </a:spcAft>
              <a:buClr>
                <a:schemeClr val="accent1"/>
              </a:buClr>
              <a:buSzPts val="2800"/>
              <a:buChar char="○"/>
              <a:defRPr sz="2800" i="1">
                <a:solidFill>
                  <a:schemeClr val="accent1"/>
                </a:solidFill>
              </a:defRPr>
            </a:lvl5pPr>
            <a:lvl6pPr marL="2743200" lvl="5" indent="-406400" rtl="0">
              <a:spcBef>
                <a:spcPts val="0"/>
              </a:spcBef>
              <a:spcAft>
                <a:spcPts val="0"/>
              </a:spcAft>
              <a:buClr>
                <a:schemeClr val="accent1"/>
              </a:buClr>
              <a:buSzPts val="2800"/>
              <a:buChar char="■"/>
              <a:defRPr sz="2800" i="1">
                <a:solidFill>
                  <a:schemeClr val="accent1"/>
                </a:solidFill>
              </a:defRPr>
            </a:lvl6pPr>
            <a:lvl7pPr marL="3200400" lvl="6" indent="-406400" rtl="0">
              <a:spcBef>
                <a:spcPts val="0"/>
              </a:spcBef>
              <a:spcAft>
                <a:spcPts val="0"/>
              </a:spcAft>
              <a:buClr>
                <a:schemeClr val="accent1"/>
              </a:buClr>
              <a:buSzPts val="2800"/>
              <a:buChar char="●"/>
              <a:defRPr sz="2800" i="1">
                <a:solidFill>
                  <a:schemeClr val="accent1"/>
                </a:solidFill>
              </a:defRPr>
            </a:lvl7pPr>
            <a:lvl8pPr marL="3657600" lvl="7" indent="-406400" rtl="0">
              <a:spcBef>
                <a:spcPts val="0"/>
              </a:spcBef>
              <a:spcAft>
                <a:spcPts val="0"/>
              </a:spcAft>
              <a:buClr>
                <a:schemeClr val="accent1"/>
              </a:buClr>
              <a:buSzPts val="2800"/>
              <a:buChar char="○"/>
              <a:defRPr sz="2800" i="1">
                <a:solidFill>
                  <a:schemeClr val="accent1"/>
                </a:solidFill>
              </a:defRPr>
            </a:lvl8pPr>
            <a:lvl9pPr marL="4114800" lvl="8" indent="-406400">
              <a:spcBef>
                <a:spcPts val="0"/>
              </a:spcBef>
              <a:spcAft>
                <a:spcPts val="0"/>
              </a:spcAft>
              <a:buClr>
                <a:schemeClr val="accent1"/>
              </a:buClr>
              <a:buSzPts val="2800"/>
              <a:buChar char="■"/>
              <a:defRPr sz="2800" i="1">
                <a:solidFill>
                  <a:schemeClr val="accent1"/>
                </a:solidFill>
              </a:defRPr>
            </a:lvl9pPr>
          </a:lstStyle>
          <a:p>
            <a:endParaRPr/>
          </a:p>
        </p:txBody>
      </p:sp>
      <p:sp>
        <p:nvSpPr>
          <p:cNvPr id="23" name="Google Shape;23;p4"/>
          <p:cNvSpPr txBox="1"/>
          <p:nvPr/>
        </p:nvSpPr>
        <p:spPr>
          <a:xfrm>
            <a:off x="286541" y="2244031"/>
            <a:ext cx="1306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b="1">
                <a:solidFill>
                  <a:schemeClr val="accent1"/>
                </a:solidFill>
                <a:latin typeface="Quicksand"/>
                <a:ea typeface="Quicksand"/>
                <a:cs typeface="Quicksand"/>
                <a:sym typeface="Quicksand"/>
              </a:rPr>
              <a:t>“</a:t>
            </a:r>
            <a:endParaRPr sz="4800" b="1">
              <a:solidFill>
                <a:schemeClr val="accent1"/>
              </a:solidFill>
              <a:latin typeface="Quicksand"/>
              <a:ea typeface="Quicksand"/>
              <a:cs typeface="Quicksand"/>
              <a:sym typeface="Quicksand"/>
            </a:endParaRPr>
          </a:p>
        </p:txBody>
      </p:sp>
      <p:sp>
        <p:nvSpPr>
          <p:cNvPr id="24" name="Google Shape;24;p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rgbClr val="39C0BA"/>
                </a:solidFill>
              </a:defRPr>
            </a:lvl1pPr>
            <a:lvl2pPr lvl="1">
              <a:buNone/>
              <a:defRPr>
                <a:solidFill>
                  <a:srgbClr val="39C0BA"/>
                </a:solidFill>
              </a:defRPr>
            </a:lvl2pPr>
            <a:lvl3pPr lvl="2">
              <a:buNone/>
              <a:defRPr>
                <a:solidFill>
                  <a:srgbClr val="39C0BA"/>
                </a:solidFill>
              </a:defRPr>
            </a:lvl3pPr>
            <a:lvl4pPr lvl="3">
              <a:buNone/>
              <a:defRPr>
                <a:solidFill>
                  <a:srgbClr val="39C0BA"/>
                </a:solidFill>
              </a:defRPr>
            </a:lvl4pPr>
            <a:lvl5pPr lvl="4">
              <a:buNone/>
              <a:defRPr>
                <a:solidFill>
                  <a:srgbClr val="39C0BA"/>
                </a:solidFill>
              </a:defRPr>
            </a:lvl5pPr>
            <a:lvl6pPr lvl="5">
              <a:buNone/>
              <a:defRPr>
                <a:solidFill>
                  <a:srgbClr val="39C0BA"/>
                </a:solidFill>
              </a:defRPr>
            </a:lvl6pPr>
            <a:lvl7pPr lvl="6">
              <a:buNone/>
              <a:defRPr>
                <a:solidFill>
                  <a:srgbClr val="39C0BA"/>
                </a:solidFill>
              </a:defRPr>
            </a:lvl7pPr>
            <a:lvl8pPr lvl="7">
              <a:buNone/>
              <a:defRPr>
                <a:solidFill>
                  <a:srgbClr val="39C0BA"/>
                </a:solidFill>
              </a:defRPr>
            </a:lvl8pPr>
            <a:lvl9pPr lvl="8">
              <a:buNone/>
              <a:defRPr>
                <a:solidFill>
                  <a:srgbClr val="39C0BA"/>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Font typeface="Quicksand"/>
              <a:buNone/>
              <a:defRPr sz="1800">
                <a:latin typeface="Quicksand"/>
                <a:ea typeface="Quicksand"/>
                <a:cs typeface="Quicksand"/>
                <a:sym typeface="Quicksand"/>
              </a:defRPr>
            </a:lvl1pPr>
            <a:lvl2pPr lvl="1" rtl="0">
              <a:spcBef>
                <a:spcPts val="0"/>
              </a:spcBef>
              <a:spcAft>
                <a:spcPts val="0"/>
              </a:spcAft>
              <a:buSzPts val="1800"/>
              <a:buFont typeface="Quicksand"/>
              <a:buNone/>
              <a:defRPr sz="1800">
                <a:latin typeface="Quicksand"/>
                <a:ea typeface="Quicksand"/>
                <a:cs typeface="Quicksand"/>
                <a:sym typeface="Quicksand"/>
              </a:defRPr>
            </a:lvl2pPr>
            <a:lvl3pPr lvl="2" rtl="0">
              <a:spcBef>
                <a:spcPts val="0"/>
              </a:spcBef>
              <a:spcAft>
                <a:spcPts val="0"/>
              </a:spcAft>
              <a:buSzPts val="1800"/>
              <a:buFont typeface="Quicksand"/>
              <a:buNone/>
              <a:defRPr sz="1800">
                <a:latin typeface="Quicksand"/>
                <a:ea typeface="Quicksand"/>
                <a:cs typeface="Quicksand"/>
                <a:sym typeface="Quicksand"/>
              </a:defRPr>
            </a:lvl3pPr>
            <a:lvl4pPr lvl="3" rtl="0">
              <a:spcBef>
                <a:spcPts val="0"/>
              </a:spcBef>
              <a:spcAft>
                <a:spcPts val="0"/>
              </a:spcAft>
              <a:buSzPts val="1800"/>
              <a:buFont typeface="Quicksand"/>
              <a:buNone/>
              <a:defRPr sz="1800">
                <a:latin typeface="Quicksand"/>
                <a:ea typeface="Quicksand"/>
                <a:cs typeface="Quicksand"/>
                <a:sym typeface="Quicksand"/>
              </a:defRPr>
            </a:lvl4pPr>
            <a:lvl5pPr lvl="4" rtl="0">
              <a:spcBef>
                <a:spcPts val="0"/>
              </a:spcBef>
              <a:spcAft>
                <a:spcPts val="0"/>
              </a:spcAft>
              <a:buSzPts val="1800"/>
              <a:buFont typeface="Quicksand"/>
              <a:buNone/>
              <a:defRPr sz="1800">
                <a:latin typeface="Quicksand"/>
                <a:ea typeface="Quicksand"/>
                <a:cs typeface="Quicksand"/>
                <a:sym typeface="Quicksand"/>
              </a:defRPr>
            </a:lvl5pPr>
            <a:lvl6pPr lvl="5" rtl="0">
              <a:spcBef>
                <a:spcPts val="0"/>
              </a:spcBef>
              <a:spcAft>
                <a:spcPts val="0"/>
              </a:spcAft>
              <a:buSzPts val="1800"/>
              <a:buFont typeface="Quicksand"/>
              <a:buNone/>
              <a:defRPr sz="1800">
                <a:latin typeface="Quicksand"/>
                <a:ea typeface="Quicksand"/>
                <a:cs typeface="Quicksand"/>
                <a:sym typeface="Quicksand"/>
              </a:defRPr>
            </a:lvl6pPr>
            <a:lvl7pPr lvl="6" rtl="0">
              <a:spcBef>
                <a:spcPts val="0"/>
              </a:spcBef>
              <a:spcAft>
                <a:spcPts val="0"/>
              </a:spcAft>
              <a:buSzPts val="1800"/>
              <a:buFont typeface="Quicksand"/>
              <a:buNone/>
              <a:defRPr sz="1800">
                <a:latin typeface="Quicksand"/>
                <a:ea typeface="Quicksand"/>
                <a:cs typeface="Quicksand"/>
                <a:sym typeface="Quicksand"/>
              </a:defRPr>
            </a:lvl7pPr>
            <a:lvl8pPr lvl="7" rtl="0">
              <a:spcBef>
                <a:spcPts val="0"/>
              </a:spcBef>
              <a:spcAft>
                <a:spcPts val="0"/>
              </a:spcAft>
              <a:buSzPts val="1800"/>
              <a:buFont typeface="Quicksand"/>
              <a:buNone/>
              <a:defRPr sz="1800">
                <a:latin typeface="Quicksand"/>
                <a:ea typeface="Quicksand"/>
                <a:cs typeface="Quicksand"/>
                <a:sym typeface="Quicksand"/>
              </a:defRPr>
            </a:lvl8pPr>
            <a:lvl9pPr lvl="8" rtl="0">
              <a:spcBef>
                <a:spcPts val="0"/>
              </a:spcBef>
              <a:spcAft>
                <a:spcPts val="0"/>
              </a:spcAft>
              <a:buSzPts val="1800"/>
              <a:buFont typeface="Quicksand"/>
              <a:buNone/>
              <a:defRPr sz="1800">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4" name="Google Shape;34;p6"/>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5" name="Google Shape;35;p6"/>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7" name="Google Shape;37;p6"/>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8" name="Google Shape;38;p6"/>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solidFill>
                  <a:schemeClr val="dk1"/>
                </a:solidFill>
              </a:defRPr>
            </a:lvl1pPr>
            <a:lvl2pPr lvl="1">
              <a:buNone/>
              <a:defRPr>
                <a:solidFill>
                  <a:schemeClr val="dk1"/>
                </a:solidFill>
              </a:defRPr>
            </a:lvl2pPr>
            <a:lvl3pPr lvl="2">
              <a:buNone/>
              <a:defRPr>
                <a:solidFill>
                  <a:schemeClr val="dk1"/>
                </a:solidFill>
              </a:defRPr>
            </a:lvl3pPr>
            <a:lvl4pPr lvl="3">
              <a:buNone/>
              <a:defRPr>
                <a:solidFill>
                  <a:schemeClr val="dk1"/>
                </a:solidFill>
              </a:defRPr>
            </a:lvl4pPr>
            <a:lvl5pPr lvl="4">
              <a:buNone/>
              <a:defRPr>
                <a:solidFill>
                  <a:schemeClr val="dk1"/>
                </a:solidFill>
              </a:defRPr>
            </a:lvl5pPr>
            <a:lvl6pPr lvl="5">
              <a:buNone/>
              <a:defRPr>
                <a:solidFill>
                  <a:schemeClr val="dk1"/>
                </a:solidFill>
              </a:defRPr>
            </a:lvl6pPr>
            <a:lvl7pPr lvl="6">
              <a:buNone/>
              <a:defRPr>
                <a:solidFill>
                  <a:schemeClr val="dk1"/>
                </a:solidFill>
              </a:defRPr>
            </a:lvl7pPr>
            <a:lvl8pPr lvl="7">
              <a:buNone/>
              <a:defRPr>
                <a:solidFill>
                  <a:schemeClr val="dk1"/>
                </a:solidFill>
              </a:defRPr>
            </a:lvl8pPr>
            <a:lvl9pPr lvl="8">
              <a:buNone/>
              <a:defRPr>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7521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chemeClr val="accent1"/>
                </a:solidFill>
                <a:latin typeface="Quicksand"/>
                <a:ea typeface="Quicksand"/>
                <a:cs typeface="Quicksand"/>
                <a:sym typeface="Quicksand"/>
              </a:defRPr>
            </a:lvl1pPr>
            <a:lvl2pPr lvl="1" algn="r">
              <a:buNone/>
              <a:defRPr sz="1200">
                <a:solidFill>
                  <a:schemeClr val="accent1"/>
                </a:solidFill>
                <a:latin typeface="Quicksand"/>
                <a:ea typeface="Quicksand"/>
                <a:cs typeface="Quicksand"/>
                <a:sym typeface="Quicksand"/>
              </a:defRPr>
            </a:lvl2pPr>
            <a:lvl3pPr lvl="2" algn="r">
              <a:buNone/>
              <a:defRPr sz="1200">
                <a:solidFill>
                  <a:schemeClr val="accent1"/>
                </a:solidFill>
                <a:latin typeface="Quicksand"/>
                <a:ea typeface="Quicksand"/>
                <a:cs typeface="Quicksand"/>
                <a:sym typeface="Quicksand"/>
              </a:defRPr>
            </a:lvl3pPr>
            <a:lvl4pPr lvl="3" algn="r">
              <a:buNone/>
              <a:defRPr sz="1200">
                <a:solidFill>
                  <a:schemeClr val="accent1"/>
                </a:solidFill>
                <a:latin typeface="Quicksand"/>
                <a:ea typeface="Quicksand"/>
                <a:cs typeface="Quicksand"/>
                <a:sym typeface="Quicksand"/>
              </a:defRPr>
            </a:lvl4pPr>
            <a:lvl5pPr lvl="4" algn="r">
              <a:buNone/>
              <a:defRPr sz="1200">
                <a:solidFill>
                  <a:schemeClr val="accent1"/>
                </a:solidFill>
                <a:latin typeface="Quicksand"/>
                <a:ea typeface="Quicksand"/>
                <a:cs typeface="Quicksand"/>
                <a:sym typeface="Quicksand"/>
              </a:defRPr>
            </a:lvl5pPr>
            <a:lvl6pPr lvl="5" algn="r">
              <a:buNone/>
              <a:defRPr sz="1200">
                <a:solidFill>
                  <a:schemeClr val="accent1"/>
                </a:solidFill>
                <a:latin typeface="Quicksand"/>
                <a:ea typeface="Quicksand"/>
                <a:cs typeface="Quicksand"/>
                <a:sym typeface="Quicksand"/>
              </a:defRPr>
            </a:lvl6pPr>
            <a:lvl7pPr lvl="6" algn="r">
              <a:buNone/>
              <a:defRPr sz="1200">
                <a:solidFill>
                  <a:schemeClr val="accent1"/>
                </a:solidFill>
                <a:latin typeface="Quicksand"/>
                <a:ea typeface="Quicksand"/>
                <a:cs typeface="Quicksand"/>
                <a:sym typeface="Quicksand"/>
              </a:defRPr>
            </a:lvl7pPr>
            <a:lvl8pPr lvl="7" algn="r">
              <a:buNone/>
              <a:defRPr sz="1200">
                <a:solidFill>
                  <a:schemeClr val="accent1"/>
                </a:solidFill>
                <a:latin typeface="Quicksand"/>
                <a:ea typeface="Quicksand"/>
                <a:cs typeface="Quicksand"/>
                <a:sym typeface="Quicksand"/>
              </a:defRPr>
            </a:lvl8pPr>
            <a:lvl9pPr lvl="8" algn="r">
              <a:buNone/>
              <a:defRPr sz="1200">
                <a:solidFill>
                  <a:schemeClr val="accent1"/>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s://doi.org/10.1108/BL-12-2017-0033"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www.beyondintractability.org/essay/zopa" TargetMode="External"/><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mailto:macyk@iupui.edu"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hyperlink" Target="https://orcid.org/0000-0002-6283-7143"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s://psycnet.apa.org/doi/10.1037/pspi0000129"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hyperlink" Target="https://psycnet.apa.org/doi/10.1037/pspi0000129"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doi.org/10.1016/j.joep.2016.09.003"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scholarworks.iupui.edu/bitstream/handle/1805/25821/Negotiation_Worksheet_2021.pdf?sequence=7&amp;isAllowed=y"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hyperlink" Target="https://scholarworks.iupui.edu/bitstream/handle/1805/25821/NEGOTIATION101_RESOURCES.pdf?sequence=17&amp;isAllowed=y"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hyperlink" Target="https://doi.org/10.1108/BL-12-2017-0033"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openxmlformats.org/officeDocument/2006/relationships/hyperlink" Target="https://doi.org/10.1080/07377790802498523"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5" y="2233519"/>
            <a:ext cx="7273496" cy="1159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dirty="0"/>
              <a:t>Understanding your BATNA &amp; Other Tips to Feel Empowered During your Negotiations in Work &amp; Life</a:t>
            </a:r>
            <a:endParaRPr sz="2800" dirty="0"/>
          </a:p>
        </p:txBody>
      </p:sp>
      <p:sp>
        <p:nvSpPr>
          <p:cNvPr id="2" name="TextBox 1">
            <a:extLst>
              <a:ext uri="{FF2B5EF4-FFF2-40B4-BE49-F238E27FC236}">
                <a16:creationId xmlns:a16="http://schemas.microsoft.com/office/drawing/2014/main" id="{8C06685F-750B-924B-037E-7579E917DC37}"/>
              </a:ext>
            </a:extLst>
          </p:cNvPr>
          <p:cNvSpPr txBox="1"/>
          <p:nvPr/>
        </p:nvSpPr>
        <p:spPr>
          <a:xfrm>
            <a:off x="1319175" y="3832411"/>
            <a:ext cx="4605617" cy="707886"/>
          </a:xfrm>
          <a:prstGeom prst="rect">
            <a:avLst/>
          </a:prstGeom>
          <a:noFill/>
        </p:spPr>
        <p:txBody>
          <a:bodyPr wrap="square" rtlCol="0">
            <a:spAutoFit/>
          </a:bodyPr>
          <a:lstStyle/>
          <a:p>
            <a:r>
              <a:rPr lang="en-US" sz="2000" dirty="0">
                <a:solidFill>
                  <a:schemeClr val="accent3"/>
                </a:solidFill>
                <a:latin typeface="Quicksand" panose="020B0604020202020204" charset="0"/>
              </a:rPr>
              <a:t>CHIP Meeting</a:t>
            </a:r>
            <a:br>
              <a:rPr lang="en-US" sz="2000" dirty="0">
                <a:solidFill>
                  <a:schemeClr val="accent3"/>
                </a:solidFill>
                <a:latin typeface="Quicksand" panose="020B0604020202020204" charset="0"/>
              </a:rPr>
            </a:br>
            <a:r>
              <a:rPr lang="en-US" sz="2000" dirty="0">
                <a:solidFill>
                  <a:schemeClr val="accent3"/>
                </a:solidFill>
                <a:latin typeface="Quicksand" panose="020B0604020202020204" charset="0"/>
              </a:rPr>
              <a:t>28 October 2022</a:t>
            </a: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tretch>
            <a:fillRect/>
          </a:stretch>
        </p:blipFill>
        <p:spPr>
          <a:xfrm>
            <a:off x="-453656" y="1294220"/>
            <a:ext cx="3728844" cy="3357559"/>
          </a:xfrm>
          <a:prstGeom prst="ellipse">
            <a:avLst/>
          </a:prstGeom>
          <a:noFill/>
          <a:ln w="28575" cap="flat" cmpd="sng">
            <a:solidFill>
              <a:srgbClr val="2E3037"/>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PREPARATION THAT DOES NOT WORK!</a:t>
            </a:r>
            <a:endParaRPr dirty="0">
              <a:solidFill>
                <a:srgbClr val="39C0BA"/>
              </a:solidFill>
            </a:endParaRPr>
          </a:p>
        </p:txBody>
      </p:sp>
      <p:sp>
        <p:nvSpPr>
          <p:cNvPr id="147" name="Google Shape;147;p21"/>
          <p:cNvSpPr txBox="1">
            <a:spLocks noGrp="1"/>
          </p:cNvSpPr>
          <p:nvPr>
            <p:ph type="body" idx="1"/>
          </p:nvPr>
        </p:nvSpPr>
        <p:spPr>
          <a:xfrm>
            <a:off x="3490643" y="1902717"/>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US" dirty="0"/>
              <a:t>Psyching up! </a:t>
            </a:r>
          </a:p>
          <a:p>
            <a:pPr marL="0" lvl="0" indent="0" algn="l" rtl="0">
              <a:spcBef>
                <a:spcPts val="600"/>
              </a:spcBef>
              <a:spcAft>
                <a:spcPts val="0"/>
              </a:spcAft>
              <a:buClr>
                <a:schemeClr val="dk1"/>
              </a:buClr>
              <a:buSzPts val="1100"/>
              <a:buFont typeface="Arial"/>
              <a:buNone/>
            </a:pPr>
            <a:endParaRPr lang="en-US" dirty="0"/>
          </a:p>
          <a:p>
            <a:pPr marL="0" lvl="0" indent="0" algn="l" rtl="0">
              <a:spcBef>
                <a:spcPts val="600"/>
              </a:spcBef>
              <a:spcAft>
                <a:spcPts val="0"/>
              </a:spcAft>
              <a:buClr>
                <a:schemeClr val="dk1"/>
              </a:buClr>
              <a:buSzPts val="1100"/>
              <a:buFont typeface="Arial"/>
              <a:buNone/>
            </a:pPr>
            <a:r>
              <a:rPr lang="en-US" dirty="0"/>
              <a:t>It makes the negotiation more personal and makes the focus positional.</a:t>
            </a:r>
          </a:p>
        </p:txBody>
      </p:sp>
      <p:sp>
        <p:nvSpPr>
          <p:cNvPr id="148" name="Google Shape;148;p2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
        <p:nvSpPr>
          <p:cNvPr id="2" name="TextBox 1">
            <a:extLst>
              <a:ext uri="{FF2B5EF4-FFF2-40B4-BE49-F238E27FC236}">
                <a16:creationId xmlns:a16="http://schemas.microsoft.com/office/drawing/2014/main" id="{C6C0CBF9-4012-430D-A410-3B86759A6F25}"/>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
        <p:nvSpPr>
          <p:cNvPr id="7" name="TextBox 6">
            <a:extLst>
              <a:ext uri="{FF2B5EF4-FFF2-40B4-BE49-F238E27FC236}">
                <a16:creationId xmlns:a16="http://schemas.microsoft.com/office/drawing/2014/main" id="{0E2D01B8-64D5-4D1E-87CE-D1B42E4D96FD}"/>
              </a:ext>
            </a:extLst>
          </p:cNvPr>
          <p:cNvSpPr txBox="1"/>
          <p:nvPr/>
        </p:nvSpPr>
        <p:spPr>
          <a:xfrm>
            <a:off x="3490643" y="4820637"/>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236149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body" idx="4294967295"/>
          </p:nvPr>
        </p:nvSpPr>
        <p:spPr>
          <a:xfrm>
            <a:off x="1302127" y="2170950"/>
            <a:ext cx="4162501" cy="801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1800" dirty="0">
                <a:solidFill>
                  <a:schemeClr val="bg1"/>
                </a:solidFill>
              </a:rPr>
              <a:t>PREPARATION THAT DOES WORK</a:t>
            </a:r>
            <a:endParaRPr sz="1800" dirty="0">
              <a:solidFill>
                <a:schemeClr val="bg1"/>
              </a:solidFill>
            </a:endParaRPr>
          </a:p>
          <a:p>
            <a:pPr marL="0" lvl="0" indent="0" algn="l" rtl="0">
              <a:spcBef>
                <a:spcPts val="600"/>
              </a:spcBef>
              <a:spcAft>
                <a:spcPts val="0"/>
              </a:spcAft>
              <a:buNone/>
            </a:pPr>
            <a:r>
              <a:rPr lang="en-US" sz="1800" b="1" dirty="0">
                <a:solidFill>
                  <a:schemeClr val="bg1"/>
                </a:solidFill>
              </a:rPr>
              <a:t>Planning that considers both parties’ interests</a:t>
            </a:r>
            <a:endParaRPr sz="1800" b="1" dirty="0">
              <a:solidFill>
                <a:schemeClr val="bg1"/>
              </a:solidFill>
            </a:endParaRPr>
          </a:p>
        </p:txBody>
      </p:sp>
      <p:sp>
        <p:nvSpPr>
          <p:cNvPr id="154" name="Google Shape;154;p22"/>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2E3037"/>
                </a:solidFill>
              </a:rPr>
              <a:t>11</a:t>
            </a:fld>
            <a:endParaRPr>
              <a:solidFill>
                <a:srgbClr val="2E3037"/>
              </a:solidFill>
            </a:endParaRPr>
          </a:p>
        </p:txBody>
      </p:sp>
      <p:sp>
        <p:nvSpPr>
          <p:cNvPr id="4" name="TextBox 3">
            <a:extLst>
              <a:ext uri="{FF2B5EF4-FFF2-40B4-BE49-F238E27FC236}">
                <a16:creationId xmlns:a16="http://schemas.microsoft.com/office/drawing/2014/main" id="{18F483E4-7311-4EB3-9E8E-0A26458A203C}"/>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accent1"/>
                </a:solidFill>
                <a:hlinkClick r:id="rId4">
                  <a:extLst>
                    <a:ext uri="{A12FA001-AC4F-418D-AE19-62706E023703}">
                      <ahyp:hlinkClr xmlns:ahyp="http://schemas.microsoft.com/office/drawing/2018/hyperlinkcolor" val="tx"/>
                    </a:ext>
                  </a:extLst>
                </a:hlinkClick>
              </a:rPr>
              <a:t>Nicola Barnett</a:t>
            </a:r>
            <a:endParaRPr lang="en-US" sz="1050" dirty="0">
              <a:solidFill>
                <a:schemeClr val="accent1"/>
              </a:solidFill>
            </a:endParaRPr>
          </a:p>
        </p:txBody>
      </p:sp>
    </p:spTree>
    <p:extLst>
      <p:ext uri="{BB962C8B-B14F-4D97-AF65-F5344CB8AC3E}">
        <p14:creationId xmlns:p14="http://schemas.microsoft.com/office/powerpoint/2010/main" val="3352336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FE09-F98A-4093-8987-D7128A2CF17A}"/>
              </a:ext>
            </a:extLst>
          </p:cNvPr>
          <p:cNvSpPr>
            <a:spLocks noGrp="1"/>
          </p:cNvSpPr>
          <p:nvPr>
            <p:ph type="ctrTitle"/>
          </p:nvPr>
        </p:nvSpPr>
        <p:spPr/>
        <p:txBody>
          <a:bodyPr/>
          <a:lstStyle/>
          <a:p>
            <a:r>
              <a:rPr lang="en-US" dirty="0"/>
              <a:t>Own Your Terms</a:t>
            </a:r>
          </a:p>
        </p:txBody>
      </p:sp>
      <p:sp>
        <p:nvSpPr>
          <p:cNvPr id="3" name="Subtitle 2">
            <a:extLst>
              <a:ext uri="{FF2B5EF4-FFF2-40B4-BE49-F238E27FC236}">
                <a16:creationId xmlns:a16="http://schemas.microsoft.com/office/drawing/2014/main" id="{BF6DAE0D-003D-4064-9B01-AC5D40934693}"/>
              </a:ext>
            </a:extLst>
          </p:cNvPr>
          <p:cNvSpPr>
            <a:spLocks noGrp="1"/>
          </p:cNvSpPr>
          <p:nvPr>
            <p:ph type="subTitle" idx="1"/>
          </p:nvPr>
        </p:nvSpPr>
        <p:spPr/>
        <p:txBody>
          <a:bodyPr/>
          <a:lstStyle/>
          <a:p>
            <a:r>
              <a:rPr lang="en-US" dirty="0">
                <a:solidFill>
                  <a:schemeClr val="accent4"/>
                </a:solidFill>
              </a:rPr>
              <a:t>Negotiation Planning Vocabulary</a:t>
            </a:r>
          </a:p>
        </p:txBody>
      </p:sp>
      <p:sp>
        <p:nvSpPr>
          <p:cNvPr id="4" name="Slide Number Placeholder 3">
            <a:extLst>
              <a:ext uri="{FF2B5EF4-FFF2-40B4-BE49-F238E27FC236}">
                <a16:creationId xmlns:a16="http://schemas.microsoft.com/office/drawing/2014/main" id="{D79B2965-3E6C-4F36-9F63-F9BF5DC8A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5" name="Google Shape;96;p15">
            <a:extLst>
              <a:ext uri="{FF2B5EF4-FFF2-40B4-BE49-F238E27FC236}">
                <a16:creationId xmlns:a16="http://schemas.microsoft.com/office/drawing/2014/main" id="{3FF03BFF-3BFF-428C-8044-153351580050}"/>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546525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BATNA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Best Alternative to </a:t>
            </a:r>
            <a:r>
              <a:rPr lang="en-US" dirty="0"/>
              <a:t>N</a:t>
            </a:r>
            <a:r>
              <a:rPr lang="en-US" sz="2400" dirty="0"/>
              <a:t>egotiated </a:t>
            </a:r>
            <a:r>
              <a:rPr lang="en-US" dirty="0"/>
              <a:t>A</a:t>
            </a:r>
            <a:r>
              <a:rPr lang="en-US" sz="2400" dirty="0"/>
              <a:t>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
        <p:nvSpPr>
          <p:cNvPr id="11" name="Google Shape;573;p37">
            <a:extLst>
              <a:ext uri="{FF2B5EF4-FFF2-40B4-BE49-F238E27FC236}">
                <a16:creationId xmlns:a16="http://schemas.microsoft.com/office/drawing/2014/main" id="{3D73B10C-6CE1-456B-BE32-0B34FB828503}"/>
              </a:ext>
            </a:extLst>
          </p:cNvPr>
          <p:cNvSpPr/>
          <p:nvPr/>
        </p:nvSpPr>
        <p:spPr>
          <a:xfrm>
            <a:off x="187036" y="1801091"/>
            <a:ext cx="1510145" cy="151707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3637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81F50F-6C8D-4C6A-B06B-C01F96D10F86}"/>
              </a:ext>
            </a:extLst>
          </p:cNvPr>
          <p:cNvSpPr>
            <a:spLocks noGrp="1"/>
          </p:cNvSpPr>
          <p:nvPr>
            <p:ph type="body" idx="1"/>
          </p:nvPr>
        </p:nvSpPr>
        <p:spPr/>
        <p:txBody>
          <a:bodyPr/>
          <a:lstStyle/>
          <a:p>
            <a:pPr marL="25400" indent="0">
              <a:buNone/>
            </a:pPr>
            <a:r>
              <a:rPr lang="en-US" dirty="0"/>
              <a:t>Help I have no BATNA!”</a:t>
            </a:r>
          </a:p>
          <a:p>
            <a:pPr marL="25400" indent="0">
              <a:buNone/>
            </a:pPr>
            <a:endParaRPr lang="en-US" dirty="0"/>
          </a:p>
          <a:p>
            <a:pPr marL="25400" indent="0">
              <a:buNone/>
            </a:pPr>
            <a:r>
              <a:rPr lang="en-US" sz="2400" i="0" dirty="0"/>
              <a:t>Yes, you do, it’s just not favorable. There is always a BATNA. It may be cancelling and taking heat.  </a:t>
            </a:r>
          </a:p>
          <a:p>
            <a:pPr marL="25400" indent="0">
              <a:buNone/>
            </a:pPr>
            <a:endParaRPr lang="en-US" sz="2400" i="0" dirty="0"/>
          </a:p>
          <a:p>
            <a:pPr marL="25400" indent="0">
              <a:buNone/>
            </a:pPr>
            <a:r>
              <a:rPr lang="en-US" sz="2400" i="0" dirty="0"/>
              <a:t>If your negotiation fails and you signed anyway, you reached agreement.</a:t>
            </a:r>
          </a:p>
        </p:txBody>
      </p:sp>
      <p:sp>
        <p:nvSpPr>
          <p:cNvPr id="3" name="Slide Number Placeholder 2">
            <a:extLst>
              <a:ext uri="{FF2B5EF4-FFF2-40B4-BE49-F238E27FC236}">
                <a16:creationId xmlns:a16="http://schemas.microsoft.com/office/drawing/2014/main" id="{4E3BEF47-8C2F-45B9-BFFA-07115AB08C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4235047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1108800" y="53466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Best Practices in Using BATNA</a:t>
            </a:r>
            <a:endParaRPr dirty="0"/>
          </a:p>
        </p:txBody>
      </p:sp>
      <p:sp>
        <p:nvSpPr>
          <p:cNvPr id="104" name="Google Shape;104;p18"/>
          <p:cNvSpPr txBox="1">
            <a:spLocks noGrp="1"/>
          </p:cNvSpPr>
          <p:nvPr>
            <p:ph type="body" idx="1"/>
          </p:nvPr>
        </p:nvSpPr>
        <p:spPr>
          <a:xfrm>
            <a:off x="1108800" y="116093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Clr>
                <a:schemeClr val="accent1"/>
              </a:buClr>
              <a:buSzPts val="2400"/>
              <a:buFont typeface="Courier New" panose="02070309020205020404" pitchFamily="49" charset="0"/>
              <a:buChar char="o"/>
            </a:pPr>
            <a:r>
              <a:rPr lang="en-US" sz="2000" dirty="0"/>
              <a:t>Don’t reveal it, unless strategic. However, you can signal your BATNA</a:t>
            </a:r>
            <a:endParaRPr sz="2000" dirty="0"/>
          </a:p>
          <a:p>
            <a:pPr marL="457200" lvl="0" indent="-381000" algn="l" rtl="0">
              <a:spcBef>
                <a:spcPts val="1000"/>
              </a:spcBef>
              <a:spcAft>
                <a:spcPts val="0"/>
              </a:spcAft>
              <a:buClr>
                <a:schemeClr val="accent1"/>
              </a:buClr>
              <a:buSzPts val="2400"/>
              <a:buFont typeface="Courier New" panose="02070309020205020404" pitchFamily="49" charset="0"/>
              <a:buChar char="o"/>
            </a:pPr>
            <a:r>
              <a:rPr lang="en-US" sz="2000" dirty="0"/>
              <a:t>Don’t lie about it</a:t>
            </a:r>
            <a:endParaRPr sz="2000" dirty="0"/>
          </a:p>
          <a:p>
            <a:pPr marL="457200" lvl="0" indent="-381000" algn="l" rtl="0">
              <a:spcBef>
                <a:spcPts val="1000"/>
              </a:spcBef>
              <a:spcAft>
                <a:spcPts val="0"/>
              </a:spcAft>
              <a:buClr>
                <a:schemeClr val="accent1"/>
              </a:buClr>
              <a:buSzPts val="2400"/>
              <a:buFont typeface="Courier New" panose="02070309020205020404" pitchFamily="49" charset="0"/>
              <a:buChar char="o"/>
            </a:pPr>
            <a:r>
              <a:rPr lang="en-US" sz="2000" dirty="0"/>
              <a:t>Constantly work to improve your BATNA</a:t>
            </a:r>
          </a:p>
          <a:p>
            <a:pPr marL="457200" lvl="0" indent="-381000" algn="l" rtl="0">
              <a:spcBef>
                <a:spcPts val="1000"/>
              </a:spcBef>
              <a:spcAft>
                <a:spcPts val="0"/>
              </a:spcAft>
              <a:buClr>
                <a:schemeClr val="accent1"/>
              </a:buClr>
              <a:buSzPts val="2400"/>
              <a:buFont typeface="Courier New" panose="02070309020205020404" pitchFamily="49" charset="0"/>
              <a:buChar char="o"/>
            </a:pPr>
            <a:r>
              <a:rPr lang="en-US" sz="2000" dirty="0"/>
              <a:t>Research the vendor’s BATNA (ZOPA Workshop!)</a:t>
            </a:r>
            <a:endParaRPr sz="20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4137218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F2262-E899-4946-B8FA-D338B1CF2F22}"/>
              </a:ext>
            </a:extLst>
          </p:cNvPr>
          <p:cNvSpPr>
            <a:spLocks noGrp="1"/>
          </p:cNvSpPr>
          <p:nvPr>
            <p:ph type="title"/>
          </p:nvPr>
        </p:nvSpPr>
        <p:spPr/>
        <p:txBody>
          <a:bodyPr/>
          <a:lstStyle/>
          <a:p>
            <a:r>
              <a:rPr lang="en-US" dirty="0"/>
              <a:t>Improving your BATNA – Create Relative Bargaining Power</a:t>
            </a:r>
          </a:p>
        </p:txBody>
      </p:sp>
      <p:sp>
        <p:nvSpPr>
          <p:cNvPr id="3" name="Text Placeholder 2">
            <a:extLst>
              <a:ext uri="{FF2B5EF4-FFF2-40B4-BE49-F238E27FC236}">
                <a16:creationId xmlns:a16="http://schemas.microsoft.com/office/drawing/2014/main" id="{4D9670D8-528C-4C02-B37A-8D467A513E34}"/>
              </a:ext>
            </a:extLst>
          </p:cNvPr>
          <p:cNvSpPr>
            <a:spLocks noGrp="1"/>
          </p:cNvSpPr>
          <p:nvPr>
            <p:ph type="body" idx="1"/>
          </p:nvPr>
        </p:nvSpPr>
        <p:spPr/>
        <p:txBody>
          <a:bodyPr/>
          <a:lstStyle/>
          <a:p>
            <a:pPr indent="-381000">
              <a:spcBef>
                <a:spcPts val="0"/>
              </a:spcBef>
              <a:buClr>
                <a:schemeClr val="accent1"/>
              </a:buClr>
              <a:buSzPts val="2400"/>
              <a:buFont typeface="Courier New" panose="02070309020205020404" pitchFamily="49" charset="0"/>
              <a:buChar char="o"/>
            </a:pPr>
            <a:r>
              <a:rPr lang="en-US" sz="2000" dirty="0">
                <a:solidFill>
                  <a:schemeClr val="accent4"/>
                </a:solidFill>
              </a:rPr>
              <a:t>Understand your price sensitivity (see appendix)</a:t>
            </a:r>
          </a:p>
          <a:p>
            <a:pPr lvl="1"/>
            <a:r>
              <a:rPr lang="en-US" sz="1800" dirty="0"/>
              <a:t>Historical use</a:t>
            </a:r>
          </a:p>
          <a:p>
            <a:pPr lvl="1"/>
            <a:r>
              <a:rPr lang="en-US" sz="1800" dirty="0"/>
              <a:t>Institutional context</a:t>
            </a:r>
          </a:p>
          <a:p>
            <a:pPr indent="-381000">
              <a:spcBef>
                <a:spcPts val="0"/>
              </a:spcBef>
              <a:buClr>
                <a:schemeClr val="accent1"/>
              </a:buClr>
              <a:buSzPts val="2400"/>
              <a:buFont typeface="Courier New" panose="02070309020205020404" pitchFamily="49" charset="0"/>
              <a:buChar char="o"/>
            </a:pPr>
            <a:r>
              <a:rPr lang="en-US" sz="2000" dirty="0">
                <a:solidFill>
                  <a:schemeClr val="accent4"/>
                </a:solidFill>
              </a:rPr>
              <a:t>Are there actions your library can take to change that? </a:t>
            </a:r>
          </a:p>
          <a:p>
            <a:pPr lvl="1"/>
            <a:r>
              <a:rPr lang="en-US" sz="1800" dirty="0"/>
              <a:t>Gaining stakeholder support</a:t>
            </a:r>
          </a:p>
          <a:p>
            <a:pPr lvl="1"/>
            <a:r>
              <a:rPr lang="en-US" sz="1800" dirty="0"/>
              <a:t>Alternative options</a:t>
            </a:r>
          </a:p>
          <a:p>
            <a:pPr lvl="1"/>
            <a:r>
              <a:rPr lang="en-US" sz="1800" dirty="0"/>
              <a:t>New acquisitions models</a:t>
            </a:r>
          </a:p>
          <a:p>
            <a:pPr lvl="1"/>
            <a:r>
              <a:rPr lang="en-US" sz="1800" dirty="0"/>
              <a:t>Partnerships</a:t>
            </a:r>
          </a:p>
          <a:p>
            <a:pPr marL="533400" lvl="1" indent="0">
              <a:buNone/>
            </a:pPr>
            <a:endParaRPr lang="en-US" sz="2000" dirty="0"/>
          </a:p>
          <a:p>
            <a:pPr marL="76200" indent="0">
              <a:buNone/>
            </a:pPr>
            <a:r>
              <a:rPr lang="en-US" sz="1200" b="0" i="0" dirty="0">
                <a:solidFill>
                  <a:schemeClr val="tx2"/>
                </a:solidFill>
                <a:effectLst/>
                <a:latin typeface="Oxygen Light" panose="020B0604020202020204" charset="0"/>
              </a:rPr>
              <a:t>Macy, K.V. (2018). Information creates relative bargaining power in vendor negotiations. The Bottom Line, 31(2), 137-149. </a:t>
            </a:r>
            <a:r>
              <a:rPr lang="en-US" sz="1200" b="0" i="0" dirty="0">
                <a:solidFill>
                  <a:schemeClr val="accent1"/>
                </a:solidFill>
                <a:effectLst/>
                <a:latin typeface="Oxygen Light" panose="020B0604020202020204" charset="0"/>
                <a:hlinkClick r:id="rId2">
                  <a:extLst>
                    <a:ext uri="{A12FA001-AC4F-418D-AE19-62706E023703}">
                      <ahyp:hlinkClr xmlns:ahyp="http://schemas.microsoft.com/office/drawing/2018/hyperlinkcolor" val="tx"/>
                    </a:ext>
                  </a:extLst>
                </a:hlinkClick>
              </a:rPr>
              <a:t>https://doi.org/10.1108/BL-12-2017-0033</a:t>
            </a:r>
            <a:r>
              <a:rPr lang="en-US" sz="1200" b="0" i="0" dirty="0">
                <a:solidFill>
                  <a:schemeClr val="accent1"/>
                </a:solidFill>
                <a:effectLst/>
                <a:latin typeface="Oxygen Light" panose="020B0604020202020204" charset="0"/>
              </a:rPr>
              <a:t> </a:t>
            </a:r>
            <a:endParaRPr lang="en-US" sz="1200" dirty="0">
              <a:solidFill>
                <a:schemeClr val="accent1"/>
              </a:solidFill>
              <a:latin typeface="Oxygen Light" panose="020B0604020202020204" charset="0"/>
            </a:endParaRPr>
          </a:p>
        </p:txBody>
      </p:sp>
      <p:sp>
        <p:nvSpPr>
          <p:cNvPr id="4" name="Slide Number Placeholder 3">
            <a:extLst>
              <a:ext uri="{FF2B5EF4-FFF2-40B4-BE49-F238E27FC236}">
                <a16:creationId xmlns:a16="http://schemas.microsoft.com/office/drawing/2014/main" id="{1FBEAD21-DD17-4D05-A9AE-F092FC59B57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Tree>
    <p:extLst>
      <p:ext uri="{BB962C8B-B14F-4D97-AF65-F5344CB8AC3E}">
        <p14:creationId xmlns:p14="http://schemas.microsoft.com/office/powerpoint/2010/main" val="733913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Reservation Price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bottom line, the point in the negotiation where you can go either way. Informed by the BATNA.</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2" name="TextBox 1">
            <a:extLst>
              <a:ext uri="{FF2B5EF4-FFF2-40B4-BE49-F238E27FC236}">
                <a16:creationId xmlns:a16="http://schemas.microsoft.com/office/drawing/2014/main" id="{27EFFCDC-F8F1-4FD0-BCE2-A9318F93A8F5}"/>
              </a:ext>
            </a:extLst>
          </p:cNvPr>
          <p:cNvSpPr txBox="1"/>
          <p:nvPr/>
        </p:nvSpPr>
        <p:spPr>
          <a:xfrm>
            <a:off x="480515" y="1634411"/>
            <a:ext cx="1447800" cy="1862048"/>
          </a:xfrm>
          <a:prstGeom prst="rect">
            <a:avLst/>
          </a:prstGeom>
          <a:noFill/>
        </p:spPr>
        <p:txBody>
          <a:bodyPr wrap="square" rtlCol="0">
            <a:spAutoFit/>
          </a:bodyPr>
          <a:lstStyle/>
          <a:p>
            <a:r>
              <a:rPr lang="en-US" sz="11500" dirty="0">
                <a:solidFill>
                  <a:schemeClr val="bg1"/>
                </a:solidFill>
              </a:rPr>
              <a:t>$</a:t>
            </a:r>
          </a:p>
        </p:txBody>
      </p:sp>
    </p:spTree>
    <p:extLst>
      <p:ext uri="{BB962C8B-B14F-4D97-AF65-F5344CB8AC3E}">
        <p14:creationId xmlns:p14="http://schemas.microsoft.com/office/powerpoint/2010/main" val="559522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ZOPA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Zone of Possible Agreement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cxnSp>
        <p:nvCxnSpPr>
          <p:cNvPr id="3" name="Straight Arrow Connector 2">
            <a:extLst>
              <a:ext uri="{FF2B5EF4-FFF2-40B4-BE49-F238E27FC236}">
                <a16:creationId xmlns:a16="http://schemas.microsoft.com/office/drawing/2014/main" id="{0D7894DE-0854-449A-AD6C-CE118F4380B1}"/>
              </a:ext>
            </a:extLst>
          </p:cNvPr>
          <p:cNvCxnSpPr>
            <a:cxnSpLocks/>
          </p:cNvCxnSpPr>
          <p:nvPr/>
        </p:nvCxnSpPr>
        <p:spPr>
          <a:xfrm>
            <a:off x="2090057" y="4034971"/>
            <a:ext cx="540657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5784D65-4F0E-4E09-9E38-7BB5C9249967}"/>
              </a:ext>
            </a:extLst>
          </p:cNvPr>
          <p:cNvCxnSpPr/>
          <p:nvPr/>
        </p:nvCxnSpPr>
        <p:spPr>
          <a:xfrm>
            <a:off x="2960914" y="3846286"/>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1D597A-FD9A-4C02-9767-65113A4CEAB6}"/>
              </a:ext>
            </a:extLst>
          </p:cNvPr>
          <p:cNvCxnSpPr/>
          <p:nvPr/>
        </p:nvCxnSpPr>
        <p:spPr>
          <a:xfrm>
            <a:off x="3904343"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A90883-0564-45A1-BB84-861024363D03}"/>
              </a:ext>
            </a:extLst>
          </p:cNvPr>
          <p:cNvCxnSpPr/>
          <p:nvPr/>
        </p:nvCxnSpPr>
        <p:spPr>
          <a:xfrm>
            <a:off x="47316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06C24A-2FD7-444A-A7C5-2E75BF671F30}"/>
              </a:ext>
            </a:extLst>
          </p:cNvPr>
          <p:cNvCxnSpPr/>
          <p:nvPr/>
        </p:nvCxnSpPr>
        <p:spPr>
          <a:xfrm>
            <a:off x="5653314"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E98D28-AA9B-4484-AB5C-F6510B8693B6}"/>
              </a:ext>
            </a:extLst>
          </p:cNvPr>
          <p:cNvCxnSpPr/>
          <p:nvPr/>
        </p:nvCxnSpPr>
        <p:spPr>
          <a:xfrm>
            <a:off x="65604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B74AE59-868F-4BB9-BC04-0BF8E8ADDFFE}"/>
              </a:ext>
            </a:extLst>
          </p:cNvPr>
          <p:cNvSpPr txBox="1"/>
          <p:nvPr/>
        </p:nvSpPr>
        <p:spPr>
          <a:xfrm>
            <a:off x="3497944" y="4238171"/>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$10,000</a:t>
            </a:r>
          </a:p>
          <a:p>
            <a:pPr algn="ctr"/>
            <a:r>
              <a:rPr lang="en-US" dirty="0">
                <a:solidFill>
                  <a:schemeClr val="bg1"/>
                </a:solidFill>
                <a:latin typeface="Quicksand" panose="020B0604020202020204" charset="0"/>
              </a:rPr>
              <a:t>Min</a:t>
            </a:r>
          </a:p>
          <a:p>
            <a:pPr algn="ctr"/>
            <a:r>
              <a:rPr lang="en-US" dirty="0">
                <a:solidFill>
                  <a:schemeClr val="bg1"/>
                </a:solidFill>
                <a:latin typeface="Quicksand" panose="020B0604020202020204" charset="0"/>
              </a:rPr>
              <a:t>Seller</a:t>
            </a:r>
          </a:p>
        </p:txBody>
      </p:sp>
      <p:sp>
        <p:nvSpPr>
          <p:cNvPr id="21" name="TextBox 20">
            <a:extLst>
              <a:ext uri="{FF2B5EF4-FFF2-40B4-BE49-F238E27FC236}">
                <a16:creationId xmlns:a16="http://schemas.microsoft.com/office/drawing/2014/main" id="{E8241F84-0A32-449B-ACE8-233115FFB19E}"/>
              </a:ext>
            </a:extLst>
          </p:cNvPr>
          <p:cNvSpPr txBox="1"/>
          <p:nvPr/>
        </p:nvSpPr>
        <p:spPr>
          <a:xfrm>
            <a:off x="5221518" y="4268535"/>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$12,500</a:t>
            </a:r>
          </a:p>
          <a:p>
            <a:pPr algn="ctr"/>
            <a:r>
              <a:rPr lang="en-US" dirty="0">
                <a:solidFill>
                  <a:schemeClr val="bg1"/>
                </a:solidFill>
                <a:latin typeface="Quicksand" panose="020B0604020202020204" charset="0"/>
              </a:rPr>
              <a:t>Max Buyer</a:t>
            </a:r>
          </a:p>
        </p:txBody>
      </p:sp>
      <p:grpSp>
        <p:nvGrpSpPr>
          <p:cNvPr id="19" name="Google Shape;434;p37">
            <a:extLst>
              <a:ext uri="{FF2B5EF4-FFF2-40B4-BE49-F238E27FC236}">
                <a16:creationId xmlns:a16="http://schemas.microsoft.com/office/drawing/2014/main" id="{7F6806E3-1676-4031-969D-DEAC695E999F}"/>
              </a:ext>
            </a:extLst>
          </p:cNvPr>
          <p:cNvGrpSpPr/>
          <p:nvPr/>
        </p:nvGrpSpPr>
        <p:grpSpPr>
          <a:xfrm>
            <a:off x="238031" y="1842691"/>
            <a:ext cx="1414841" cy="1457969"/>
            <a:chOff x="5961125" y="1623900"/>
            <a:chExt cx="427450" cy="448175"/>
          </a:xfrm>
        </p:grpSpPr>
        <p:sp>
          <p:nvSpPr>
            <p:cNvPr id="20" name="Google Shape;435;p37">
              <a:extLst>
                <a:ext uri="{FF2B5EF4-FFF2-40B4-BE49-F238E27FC236}">
                  <a16:creationId xmlns:a16="http://schemas.microsoft.com/office/drawing/2014/main" id="{A5BC837F-8AF9-4FBF-B7C4-35693EF0CCB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36;p37">
              <a:extLst>
                <a:ext uri="{FF2B5EF4-FFF2-40B4-BE49-F238E27FC236}">
                  <a16:creationId xmlns:a16="http://schemas.microsoft.com/office/drawing/2014/main" id="{7D0D388D-9AD4-4093-8DB7-0C269852CD9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37;p37">
              <a:extLst>
                <a:ext uri="{FF2B5EF4-FFF2-40B4-BE49-F238E27FC236}">
                  <a16:creationId xmlns:a16="http://schemas.microsoft.com/office/drawing/2014/main" id="{84CA409D-ECBB-4E27-9DA9-B51977B5F59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38;p37">
              <a:extLst>
                <a:ext uri="{FF2B5EF4-FFF2-40B4-BE49-F238E27FC236}">
                  <a16:creationId xmlns:a16="http://schemas.microsoft.com/office/drawing/2014/main" id="{70F62BB7-0D94-4288-A301-331038FA7C73}"/>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39;p37">
              <a:extLst>
                <a:ext uri="{FF2B5EF4-FFF2-40B4-BE49-F238E27FC236}">
                  <a16:creationId xmlns:a16="http://schemas.microsoft.com/office/drawing/2014/main" id="{191CD7FA-CBDC-426E-9EEA-27A2145F16DE}"/>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0;p37">
              <a:extLst>
                <a:ext uri="{FF2B5EF4-FFF2-40B4-BE49-F238E27FC236}">
                  <a16:creationId xmlns:a16="http://schemas.microsoft.com/office/drawing/2014/main" id="{9AE93E6F-6463-4F32-B996-2DE4EB6A44C5}"/>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1;p37">
              <a:extLst>
                <a:ext uri="{FF2B5EF4-FFF2-40B4-BE49-F238E27FC236}">
                  <a16:creationId xmlns:a16="http://schemas.microsoft.com/office/drawing/2014/main" id="{FC81C49B-5B1A-4AD4-9129-FDC4CAE5A98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41FD66E7-C43D-4509-B733-31A662804FB5}"/>
              </a:ext>
            </a:extLst>
          </p:cNvPr>
          <p:cNvSpPr txBox="1"/>
          <p:nvPr/>
        </p:nvSpPr>
        <p:spPr>
          <a:xfrm>
            <a:off x="1001886" y="4964590"/>
            <a:ext cx="8069969" cy="430887"/>
          </a:xfrm>
          <a:prstGeom prst="rect">
            <a:avLst/>
          </a:prstGeom>
          <a:noFill/>
        </p:spPr>
        <p:txBody>
          <a:bodyPr wrap="square" rtlCol="0">
            <a:spAutoFit/>
          </a:bodyPr>
          <a:lstStyle/>
          <a:p>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Spangler, B. (2003). Zone of Possible Agreement (ZOPA). In </a:t>
            </a:r>
            <a:r>
              <a:rPr lang="en-US" sz="800" i="1" dirty="0">
                <a:solidFill>
                  <a:schemeClr val="bg1"/>
                </a:solidFill>
                <a:latin typeface="Quicksand" panose="020B0604020202020204" charset="0"/>
                <a:ea typeface="Calibri" panose="020F0502020204030204" pitchFamily="34" charset="0"/>
                <a:cs typeface="Times New Roman" panose="02020603050405020304" pitchFamily="18" charset="0"/>
              </a:rPr>
              <a:t>Beyond Intractability</a:t>
            </a:r>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 Retrieved from </a:t>
            </a:r>
            <a:r>
              <a:rPr lang="en-US" sz="800" u="sng" dirty="0">
                <a:solidFill>
                  <a:schemeClr val="bg1"/>
                </a:solidFill>
                <a:latin typeface="Quicksand" panose="020B060402020202020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http://www.beyondintractability.org/essay/zopa</a:t>
            </a:r>
            <a:endParaRPr lang="en-US" sz="800" dirty="0">
              <a:solidFill>
                <a:schemeClr val="bg1"/>
              </a:solidFill>
              <a:latin typeface="Quicksand" panose="020B060402020202020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7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F9A27-3D26-45FA-B058-1174D50D6077}"/>
              </a:ext>
            </a:extLst>
          </p:cNvPr>
          <p:cNvSpPr>
            <a:spLocks noGrp="1"/>
          </p:cNvSpPr>
          <p:nvPr>
            <p:ph type="title"/>
          </p:nvPr>
        </p:nvSpPr>
        <p:spPr/>
        <p:txBody>
          <a:bodyPr/>
          <a:lstStyle/>
          <a:p>
            <a:r>
              <a:rPr lang="en-US" dirty="0"/>
              <a:t>Reservation Price &amp; ZOPA</a:t>
            </a:r>
          </a:p>
        </p:txBody>
      </p:sp>
      <p:sp>
        <p:nvSpPr>
          <p:cNvPr id="4" name="Text Placeholder 3">
            <a:extLst>
              <a:ext uri="{FF2B5EF4-FFF2-40B4-BE49-F238E27FC236}">
                <a16:creationId xmlns:a16="http://schemas.microsoft.com/office/drawing/2014/main" id="{A215B002-92BE-4FE8-B32F-A4ABE56CF323}"/>
              </a:ext>
            </a:extLst>
          </p:cNvPr>
          <p:cNvSpPr>
            <a:spLocks noGrp="1"/>
          </p:cNvSpPr>
          <p:nvPr>
            <p:ph type="body" idx="1"/>
          </p:nvPr>
        </p:nvSpPr>
        <p:spPr>
          <a:xfrm>
            <a:off x="923500" y="1962458"/>
            <a:ext cx="2864100" cy="541499"/>
          </a:xfrm>
        </p:spPr>
        <p:txBody>
          <a:bodyPr/>
          <a:lstStyle/>
          <a:p>
            <a:pPr marL="101600" indent="0">
              <a:buNone/>
            </a:pPr>
            <a:r>
              <a:rPr lang="en-US" dirty="0"/>
              <a:t>ZOPA Exists	</a:t>
            </a:r>
          </a:p>
        </p:txBody>
      </p:sp>
      <p:sp>
        <p:nvSpPr>
          <p:cNvPr id="5" name="Text Placeholder 4">
            <a:extLst>
              <a:ext uri="{FF2B5EF4-FFF2-40B4-BE49-F238E27FC236}">
                <a16:creationId xmlns:a16="http://schemas.microsoft.com/office/drawing/2014/main" id="{34D00891-5B0C-4271-9E4C-DA3DA74BED16}"/>
              </a:ext>
            </a:extLst>
          </p:cNvPr>
          <p:cNvSpPr>
            <a:spLocks noGrp="1"/>
          </p:cNvSpPr>
          <p:nvPr>
            <p:ph type="body" idx="2"/>
          </p:nvPr>
        </p:nvSpPr>
        <p:spPr>
          <a:xfrm>
            <a:off x="923500" y="3816330"/>
            <a:ext cx="2864100" cy="433500"/>
          </a:xfrm>
        </p:spPr>
        <p:txBody>
          <a:bodyPr/>
          <a:lstStyle/>
          <a:p>
            <a:pPr marL="101600" indent="0">
              <a:buNone/>
            </a:pPr>
            <a:r>
              <a:rPr lang="en-US" dirty="0"/>
              <a:t>ZOPA Doesn’t Exist</a:t>
            </a:r>
          </a:p>
        </p:txBody>
      </p:sp>
      <p:sp>
        <p:nvSpPr>
          <p:cNvPr id="3" name="Slide Number Placeholder 2">
            <a:extLst>
              <a:ext uri="{FF2B5EF4-FFF2-40B4-BE49-F238E27FC236}">
                <a16:creationId xmlns:a16="http://schemas.microsoft.com/office/drawing/2014/main" id="{B8589DF6-9172-4E52-A2DE-31BAFF262F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sp>
        <p:nvSpPr>
          <p:cNvPr id="8" name="Rectangle 7">
            <a:extLst>
              <a:ext uri="{FF2B5EF4-FFF2-40B4-BE49-F238E27FC236}">
                <a16:creationId xmlns:a16="http://schemas.microsoft.com/office/drawing/2014/main" id="{998C6AB7-5588-4C64-9C7C-B39E2A2B1B4B}"/>
              </a:ext>
            </a:extLst>
          </p:cNvPr>
          <p:cNvSpPr/>
          <p:nvPr/>
        </p:nvSpPr>
        <p:spPr>
          <a:xfrm>
            <a:off x="4417721" y="1369587"/>
            <a:ext cx="1500000" cy="5893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4DD0053-840D-4017-A1D6-300A154F63BA}"/>
              </a:ext>
            </a:extLst>
          </p:cNvPr>
          <p:cNvSpPr txBox="1"/>
          <p:nvPr/>
        </p:nvSpPr>
        <p:spPr>
          <a:xfrm>
            <a:off x="3777170" y="2020602"/>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$10,000 Min </a:t>
            </a:r>
          </a:p>
          <a:p>
            <a:pPr algn="ctr"/>
            <a:r>
              <a:rPr lang="en-US" sz="1600" dirty="0">
                <a:solidFill>
                  <a:schemeClr val="accent2"/>
                </a:solidFill>
                <a:latin typeface="Oxygen" panose="020B0604020202020204" charset="0"/>
              </a:rPr>
              <a:t>Seller</a:t>
            </a:r>
          </a:p>
        </p:txBody>
      </p:sp>
      <p:sp>
        <p:nvSpPr>
          <p:cNvPr id="16" name="TextBox 15">
            <a:extLst>
              <a:ext uri="{FF2B5EF4-FFF2-40B4-BE49-F238E27FC236}">
                <a16:creationId xmlns:a16="http://schemas.microsoft.com/office/drawing/2014/main" id="{62591141-298B-46B3-A12C-697D9641366B}"/>
              </a:ext>
            </a:extLst>
          </p:cNvPr>
          <p:cNvSpPr txBox="1"/>
          <p:nvPr/>
        </p:nvSpPr>
        <p:spPr>
          <a:xfrm>
            <a:off x="5087693" y="1973757"/>
            <a:ext cx="1517873"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$12,500 Max</a:t>
            </a:r>
          </a:p>
          <a:p>
            <a:pPr algn="ctr"/>
            <a:r>
              <a:rPr lang="en-US" sz="1600" dirty="0">
                <a:solidFill>
                  <a:schemeClr val="accent2"/>
                </a:solidFill>
                <a:latin typeface="Oxygen" panose="020B0604020202020204" charset="0"/>
              </a:rPr>
              <a:t>Buyer (Reservation Price)</a:t>
            </a:r>
          </a:p>
        </p:txBody>
      </p:sp>
      <p:sp>
        <p:nvSpPr>
          <p:cNvPr id="23" name="TextBox 22">
            <a:extLst>
              <a:ext uri="{FF2B5EF4-FFF2-40B4-BE49-F238E27FC236}">
                <a16:creationId xmlns:a16="http://schemas.microsoft.com/office/drawing/2014/main" id="{916155D0-5247-431F-A072-07D418937939}"/>
              </a:ext>
            </a:extLst>
          </p:cNvPr>
          <p:cNvSpPr txBox="1"/>
          <p:nvPr/>
        </p:nvSpPr>
        <p:spPr>
          <a:xfrm>
            <a:off x="3609471" y="3880955"/>
            <a:ext cx="1424529"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$20,000  Max Buyer (Reservation Price) </a:t>
            </a:r>
          </a:p>
        </p:txBody>
      </p:sp>
      <p:sp>
        <p:nvSpPr>
          <p:cNvPr id="24" name="TextBox 23">
            <a:extLst>
              <a:ext uri="{FF2B5EF4-FFF2-40B4-BE49-F238E27FC236}">
                <a16:creationId xmlns:a16="http://schemas.microsoft.com/office/drawing/2014/main" id="{585DD9A4-FDEF-478D-BDB3-BA4CECF0E4FA}"/>
              </a:ext>
            </a:extLst>
          </p:cNvPr>
          <p:cNvSpPr txBox="1"/>
          <p:nvPr/>
        </p:nvSpPr>
        <p:spPr>
          <a:xfrm>
            <a:off x="5227708" y="3949990"/>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$25,000 Min Seller</a:t>
            </a:r>
          </a:p>
        </p:txBody>
      </p:sp>
      <p:cxnSp>
        <p:nvCxnSpPr>
          <p:cNvPr id="25" name="Straight Connector 24">
            <a:extLst>
              <a:ext uri="{FF2B5EF4-FFF2-40B4-BE49-F238E27FC236}">
                <a16:creationId xmlns:a16="http://schemas.microsoft.com/office/drawing/2014/main" id="{92606A45-930E-4027-9059-ED3539C13608}"/>
              </a:ext>
            </a:extLst>
          </p:cNvPr>
          <p:cNvCxnSpPr>
            <a:cxnSpLocks/>
          </p:cNvCxnSpPr>
          <p:nvPr/>
        </p:nvCxnSpPr>
        <p:spPr>
          <a:xfrm>
            <a:off x="3042409" y="1660534"/>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CB8A3D-B353-4138-AF6C-B344FE3EED73}"/>
              </a:ext>
            </a:extLst>
          </p:cNvPr>
          <p:cNvCxnSpPr/>
          <p:nvPr/>
        </p:nvCxnSpPr>
        <p:spPr>
          <a:xfrm>
            <a:off x="5227808" y="1377002"/>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7" name="Straight Connector 26">
            <a:extLst>
              <a:ext uri="{FF2B5EF4-FFF2-40B4-BE49-F238E27FC236}">
                <a16:creationId xmlns:a16="http://schemas.microsoft.com/office/drawing/2014/main" id="{0247B34F-8BDC-4DCC-A69C-D41DEC4943F2}"/>
              </a:ext>
            </a:extLst>
          </p:cNvPr>
          <p:cNvCxnSpPr/>
          <p:nvPr/>
        </p:nvCxnSpPr>
        <p:spPr>
          <a:xfrm>
            <a:off x="3664511"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8" name="Straight Connector 27">
            <a:extLst>
              <a:ext uri="{FF2B5EF4-FFF2-40B4-BE49-F238E27FC236}">
                <a16:creationId xmlns:a16="http://schemas.microsoft.com/office/drawing/2014/main" id="{CF0C9795-D973-4391-AECE-4FC8A89333B5}"/>
              </a:ext>
            </a:extLst>
          </p:cNvPr>
          <p:cNvCxnSpPr/>
          <p:nvPr/>
        </p:nvCxnSpPr>
        <p:spPr>
          <a:xfrm>
            <a:off x="4416790" y="136959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9" name="Straight Connector 28">
            <a:extLst>
              <a:ext uri="{FF2B5EF4-FFF2-40B4-BE49-F238E27FC236}">
                <a16:creationId xmlns:a16="http://schemas.microsoft.com/office/drawing/2014/main" id="{1FCCE9C3-0E16-4EC3-984E-AC6803B4CBF2}"/>
              </a:ext>
            </a:extLst>
          </p:cNvPr>
          <p:cNvCxnSpPr/>
          <p:nvPr/>
        </p:nvCxnSpPr>
        <p:spPr>
          <a:xfrm>
            <a:off x="5917721" y="1369588"/>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76422B49-820F-4E2D-8708-E6F2DD2A2FA5}"/>
              </a:ext>
            </a:extLst>
          </p:cNvPr>
          <p:cNvCxnSpPr/>
          <p:nvPr/>
        </p:nvCxnSpPr>
        <p:spPr>
          <a:xfrm>
            <a:off x="6636312"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1" name="Straight Connector 30">
            <a:extLst>
              <a:ext uri="{FF2B5EF4-FFF2-40B4-BE49-F238E27FC236}">
                <a16:creationId xmlns:a16="http://schemas.microsoft.com/office/drawing/2014/main" id="{35ACF861-3DE9-485E-9755-7F6132D3D601}"/>
              </a:ext>
            </a:extLst>
          </p:cNvPr>
          <p:cNvCxnSpPr>
            <a:cxnSpLocks/>
          </p:cNvCxnSpPr>
          <p:nvPr/>
        </p:nvCxnSpPr>
        <p:spPr>
          <a:xfrm>
            <a:off x="3126848" y="36180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D5D313D-D887-4950-BC26-8E3E1DED2E29}"/>
              </a:ext>
            </a:extLst>
          </p:cNvPr>
          <p:cNvCxnSpPr/>
          <p:nvPr/>
        </p:nvCxnSpPr>
        <p:spPr>
          <a:xfrm>
            <a:off x="5148549" y="32993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3" name="Straight Connector 32">
            <a:extLst>
              <a:ext uri="{FF2B5EF4-FFF2-40B4-BE49-F238E27FC236}">
                <a16:creationId xmlns:a16="http://schemas.microsoft.com/office/drawing/2014/main" id="{79B817BD-F71C-47F9-BD51-310C7CEA2EBE}"/>
              </a:ext>
            </a:extLst>
          </p:cNvPr>
          <p:cNvCxnSpPr/>
          <p:nvPr/>
        </p:nvCxnSpPr>
        <p:spPr>
          <a:xfrm>
            <a:off x="3664511" y="32993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4" name="Straight Connector 33">
            <a:extLst>
              <a:ext uri="{FF2B5EF4-FFF2-40B4-BE49-F238E27FC236}">
                <a16:creationId xmlns:a16="http://schemas.microsoft.com/office/drawing/2014/main" id="{8EF8C54C-7364-4F02-B684-5FD1C380B9B4}"/>
              </a:ext>
            </a:extLst>
          </p:cNvPr>
          <p:cNvCxnSpPr/>
          <p:nvPr/>
        </p:nvCxnSpPr>
        <p:spPr>
          <a:xfrm>
            <a:off x="4412657" y="32993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5" name="Straight Connector 34">
            <a:extLst>
              <a:ext uri="{FF2B5EF4-FFF2-40B4-BE49-F238E27FC236}">
                <a16:creationId xmlns:a16="http://schemas.microsoft.com/office/drawing/2014/main" id="{55CCA8B9-AE4C-45DE-8765-C8C1C1CC50DB}"/>
              </a:ext>
            </a:extLst>
          </p:cNvPr>
          <p:cNvCxnSpPr/>
          <p:nvPr/>
        </p:nvCxnSpPr>
        <p:spPr>
          <a:xfrm>
            <a:off x="5874314"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6" name="Straight Connector 35">
            <a:extLst>
              <a:ext uri="{FF2B5EF4-FFF2-40B4-BE49-F238E27FC236}">
                <a16:creationId xmlns:a16="http://schemas.microsoft.com/office/drawing/2014/main" id="{A4A8BB9B-73CD-404C-AFFC-98EF0F97CA30}"/>
              </a:ext>
            </a:extLst>
          </p:cNvPr>
          <p:cNvCxnSpPr/>
          <p:nvPr/>
        </p:nvCxnSpPr>
        <p:spPr>
          <a:xfrm>
            <a:off x="6636312"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277296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40" name="Google Shape;540;p4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dirty="0"/>
          </a:p>
        </p:txBody>
      </p:sp>
      <p:sp>
        <p:nvSpPr>
          <p:cNvPr id="542" name="Google Shape;542;p44"/>
          <p:cNvSpPr txBox="1"/>
          <p:nvPr/>
        </p:nvSpPr>
        <p:spPr>
          <a:xfrm>
            <a:off x="3813463" y="1610591"/>
            <a:ext cx="5083558" cy="2130136"/>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800" b="1" dirty="0">
                <a:solidFill>
                  <a:schemeClr val="accent5"/>
                </a:solidFill>
                <a:latin typeface="Quicksand"/>
                <a:ea typeface="Quicksand"/>
                <a:cs typeface="Quicksand"/>
                <a:sym typeface="Quicksand"/>
              </a:rPr>
              <a:t>Katharine V. Macy, MBA, MLIS</a:t>
            </a:r>
            <a:br>
              <a:rPr lang="en" sz="3200" dirty="0">
                <a:solidFill>
                  <a:schemeClr val="accent5"/>
                </a:solidFill>
                <a:latin typeface="Quicksand"/>
                <a:ea typeface="Quicksand"/>
                <a:cs typeface="Quicksand"/>
                <a:sym typeface="Quicksand"/>
              </a:rPr>
            </a:br>
            <a:r>
              <a:rPr lang="en-US" dirty="0">
                <a:solidFill>
                  <a:schemeClr val="accent3"/>
                </a:solidFill>
                <a:latin typeface="Quicksand"/>
                <a:ea typeface="Quicksand"/>
                <a:cs typeface="Quicksand"/>
                <a:sym typeface="Quicksand"/>
              </a:rPr>
              <a:t>COLLECTION ASSESSMENT LIBRARIAN </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rPr>
              <a:t>Indiana University-Purdue University Indianapolis</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hlinkClick r:id="rId3"/>
              </a:rPr>
              <a:t>macyk@iupui.edu</a:t>
            </a:r>
            <a:r>
              <a:rPr lang="en-US" dirty="0">
                <a:solidFill>
                  <a:schemeClr val="accent5"/>
                </a:solidFill>
                <a:latin typeface="Quicksand"/>
                <a:ea typeface="Quicksand"/>
                <a:cs typeface="Quicksand"/>
                <a:sym typeface="Quicksand"/>
              </a:rPr>
              <a:t> </a:t>
            </a:r>
          </a:p>
          <a:p>
            <a:pPr marL="0" lvl="0" indent="0" algn="ctr" rtl="0">
              <a:spcBef>
                <a:spcPts val="0"/>
              </a:spcBef>
              <a:spcAft>
                <a:spcPts val="0"/>
              </a:spcAft>
              <a:buNone/>
            </a:pPr>
            <a:r>
              <a:rPr lang="en-US" dirty="0">
                <a:solidFill>
                  <a:schemeClr val="accent5"/>
                </a:solidFill>
                <a:latin typeface="Quicksand"/>
                <a:ea typeface="Quicksand"/>
                <a:cs typeface="Quicksand"/>
                <a:sym typeface="Quicksand"/>
              </a:rPr>
              <a:t>Twitter: @kvmacy</a:t>
            </a:r>
            <a:br>
              <a:rPr lang="en-US" dirty="0">
                <a:solidFill>
                  <a:schemeClr val="accent5"/>
                </a:solidFill>
                <a:latin typeface="Quicksand"/>
                <a:ea typeface="Quicksand"/>
                <a:cs typeface="Quicksand"/>
                <a:sym typeface="Quicksand"/>
              </a:rPr>
            </a:br>
            <a:r>
              <a:rPr lang="en-US" dirty="0">
                <a:solidFill>
                  <a:schemeClr val="accent5"/>
                </a:solidFill>
                <a:latin typeface="Quicksand"/>
                <a:ea typeface="Quicksand"/>
                <a:cs typeface="Quicksand"/>
                <a:sym typeface="Quicksand"/>
              </a:rPr>
              <a:t>ORCID </a:t>
            </a:r>
            <a:r>
              <a:rPr lang="en-US" dirty="0">
                <a:solidFill>
                  <a:schemeClr val="accent5"/>
                </a:solidFill>
                <a:latin typeface="Quicksand"/>
                <a:ea typeface="Quicksand"/>
                <a:cs typeface="Quicksand"/>
                <a:sym typeface="Quicksand"/>
                <a:hlinkClick r:id="rId4"/>
              </a:rPr>
              <a:t>https://orcid.org/0000-0002-6283-7143</a:t>
            </a:r>
            <a:r>
              <a:rPr lang="en-US" dirty="0">
                <a:solidFill>
                  <a:schemeClr val="accent5"/>
                </a:solidFill>
                <a:latin typeface="Quicksand"/>
                <a:ea typeface="Quicksand"/>
                <a:cs typeface="Quicksand"/>
                <a:sym typeface="Quicksand"/>
              </a:rPr>
              <a:t> </a:t>
            </a:r>
          </a:p>
          <a:p>
            <a:pPr marL="0" lvl="0" indent="0" algn="ctr" rtl="0">
              <a:spcBef>
                <a:spcPts val="0"/>
              </a:spcBef>
              <a:spcAft>
                <a:spcPts val="0"/>
              </a:spcAft>
              <a:buNone/>
            </a:pPr>
            <a:endParaRPr sz="1100"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lang="en-US" sz="2400" dirty="0">
              <a:solidFill>
                <a:schemeClr val="accent5"/>
              </a:solidFill>
              <a:latin typeface="Quicksand"/>
              <a:ea typeface="Quicksand"/>
              <a:cs typeface="Quicksand"/>
              <a:sym typeface="Quicksand"/>
            </a:endParaRPr>
          </a:p>
        </p:txBody>
      </p:sp>
      <p:pic>
        <p:nvPicPr>
          <p:cNvPr id="13" name="Google Shape;545;p44">
            <a:extLst>
              <a:ext uri="{FF2B5EF4-FFF2-40B4-BE49-F238E27FC236}">
                <a16:creationId xmlns:a16="http://schemas.microsoft.com/office/drawing/2014/main" id="{AC37CD84-09E0-4E09-9126-4F9DF561213E}"/>
              </a:ext>
            </a:extLst>
          </p:cNvPr>
          <p:cNvPicPr preferRelativeResize="0"/>
          <p:nvPr/>
        </p:nvPicPr>
        <p:blipFill>
          <a:blip r:embed="rId5"/>
          <a:srcRect t="15032" b="15032"/>
          <a:stretch/>
        </p:blipFill>
        <p:spPr>
          <a:xfrm>
            <a:off x="340497" y="853769"/>
            <a:ext cx="3254757" cy="3205125"/>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CONCESSIONS</a:t>
            </a:r>
            <a:endParaRPr sz="6000" dirty="0"/>
          </a:p>
        </p:txBody>
      </p:sp>
      <p:sp>
        <p:nvSpPr>
          <p:cNvPr id="117" name="Google Shape;117;p18"/>
          <p:cNvSpPr txBox="1">
            <a:spLocks noGrp="1"/>
          </p:cNvSpPr>
          <p:nvPr>
            <p:ph type="subTitle" idx="4294967295"/>
          </p:nvPr>
        </p:nvSpPr>
        <p:spPr>
          <a:xfrm>
            <a:off x="2430050" y="29730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What you are willing to give up?</a:t>
            </a:r>
            <a:endParaRPr sz="2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803824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Internal review – Determining your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Price sensitivity to the resource</a:t>
            </a:r>
            <a:endParaRPr sz="2400" dirty="0"/>
          </a:p>
          <a:p>
            <a:pPr marL="457200" lvl="0" indent="-381000" algn="l" rtl="0">
              <a:spcBef>
                <a:spcPts val="0"/>
              </a:spcBef>
              <a:spcAft>
                <a:spcPts val="0"/>
              </a:spcAft>
              <a:buClr>
                <a:schemeClr val="accent1"/>
              </a:buClr>
              <a:buSzPts val="2400"/>
              <a:buChar char="◦"/>
            </a:pPr>
            <a:r>
              <a:rPr lang="en-US" sz="2400" dirty="0"/>
              <a:t>Licensing requirements </a:t>
            </a:r>
          </a:p>
          <a:p>
            <a:pPr indent="-381000">
              <a:spcBef>
                <a:spcPts val="0"/>
              </a:spcBef>
              <a:buClr>
                <a:schemeClr val="accent1"/>
              </a:buClr>
              <a:buSzPts val="2400"/>
            </a:pPr>
            <a:r>
              <a:rPr lang="en-US" sz="2400" dirty="0"/>
              <a:t>Other considerations</a:t>
            </a:r>
          </a:p>
          <a:p>
            <a:pPr lvl="1"/>
            <a:r>
              <a:rPr lang="en-US" sz="1400" dirty="0"/>
              <a:t>Accessibility</a:t>
            </a:r>
          </a:p>
          <a:p>
            <a:pPr marL="533400" lvl="1" indent="0">
              <a:buClr>
                <a:schemeClr val="accent1"/>
              </a:buClr>
              <a:buNone/>
            </a:pPr>
            <a:endParaRPr sz="18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3857618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External review– determine vendor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Financials</a:t>
            </a:r>
            <a:endParaRPr sz="2400" dirty="0"/>
          </a:p>
          <a:p>
            <a:pPr marL="457200" lvl="0" indent="-381000" algn="l" rtl="0">
              <a:spcBef>
                <a:spcPts val="0"/>
              </a:spcBef>
              <a:spcAft>
                <a:spcPts val="0"/>
              </a:spcAft>
              <a:buClr>
                <a:schemeClr val="accent1"/>
              </a:buClr>
              <a:buSzPts val="2400"/>
              <a:buChar char="◦"/>
            </a:pPr>
            <a:r>
              <a:rPr lang="en-US" sz="2400" dirty="0"/>
              <a:t>News &amp; rumors</a:t>
            </a:r>
          </a:p>
          <a:p>
            <a:pPr marL="457200" lvl="0" indent="-381000" algn="l" rtl="0">
              <a:spcBef>
                <a:spcPts val="0"/>
              </a:spcBef>
              <a:spcAft>
                <a:spcPts val="0"/>
              </a:spcAft>
              <a:buClr>
                <a:schemeClr val="accent1"/>
              </a:buClr>
              <a:buSzPts val="2400"/>
              <a:buChar char="◦"/>
            </a:pPr>
            <a:r>
              <a:rPr lang="en-US" sz="2400" dirty="0"/>
              <a:t>Competitive offerings (content and pricing)</a:t>
            </a:r>
          </a:p>
          <a:p>
            <a:pPr marL="457200" lvl="0" indent="-381000" algn="l" rtl="0">
              <a:spcBef>
                <a:spcPts val="0"/>
              </a:spcBef>
              <a:spcAft>
                <a:spcPts val="0"/>
              </a:spcAft>
              <a:buClr>
                <a:schemeClr val="accent1"/>
              </a:buClr>
              <a:buSzPts val="2400"/>
              <a:buChar char="◦"/>
            </a:pPr>
            <a:r>
              <a:rPr lang="en-US" sz="2400" dirty="0"/>
              <a:t>Openly available pricing data</a:t>
            </a:r>
          </a:p>
          <a:p>
            <a:pPr marL="457200" lvl="0" indent="-381000" algn="l" rtl="0">
              <a:spcBef>
                <a:spcPts val="0"/>
              </a:spcBef>
              <a:spcAft>
                <a:spcPts val="0"/>
              </a:spcAft>
              <a:buClr>
                <a:schemeClr val="accent1"/>
              </a:buClr>
              <a:buSzPts val="2400"/>
              <a:buChar char="◦"/>
            </a:pPr>
            <a:r>
              <a:rPr lang="en-US" sz="2400" dirty="0"/>
              <a:t>For resource negotiations price other acquisition models for content (e.g., on demand, a la carte)</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Tree>
    <p:extLst>
      <p:ext uri="{BB962C8B-B14F-4D97-AF65-F5344CB8AC3E}">
        <p14:creationId xmlns:p14="http://schemas.microsoft.com/office/powerpoint/2010/main" val="662330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1332670" y="2380130"/>
            <a:ext cx="7433400" cy="546088"/>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Let’s discuss power</a:t>
            </a:r>
            <a:endParaRPr dirty="0"/>
          </a:p>
        </p:txBody>
      </p:sp>
      <p:sp>
        <p:nvSpPr>
          <p:cNvPr id="92" name="Google Shape;92;p16"/>
          <p:cNvSpPr txBox="1">
            <a:spLocks noGrp="1"/>
          </p:cNvSpPr>
          <p:nvPr>
            <p:ph type="subTitle" idx="1"/>
          </p:nvPr>
        </p:nvSpPr>
        <p:spPr>
          <a:xfrm>
            <a:off x="1332670" y="2969930"/>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Strategies for even when you feel powerless</a:t>
            </a:r>
            <a:endParaRPr dirty="0"/>
          </a:p>
        </p:txBody>
      </p:sp>
      <p:sp>
        <p:nvSpPr>
          <p:cNvPr id="2" name="Google Shape;96;p15">
            <a:extLst>
              <a:ext uri="{FF2B5EF4-FFF2-40B4-BE49-F238E27FC236}">
                <a16:creationId xmlns:a16="http://schemas.microsoft.com/office/drawing/2014/main" id="{0C685100-A5F8-9041-6375-C31C003AA09B}"/>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32741933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pPr>
              <a:buClr>
                <a:schemeClr val="accent1"/>
              </a:buClr>
            </a:pPr>
            <a:r>
              <a:rPr lang="en-US" sz="2000" dirty="0"/>
              <a:t>Who is the </a:t>
            </a:r>
            <a:r>
              <a:rPr lang="en-US" sz="2000" b="1" i="1" dirty="0">
                <a:solidFill>
                  <a:schemeClr val="accent4"/>
                </a:solidFill>
              </a:rPr>
              <a:t>target customer </a:t>
            </a:r>
            <a:r>
              <a:rPr lang="en-US" sz="2000" dirty="0"/>
              <a:t>of the resource?</a:t>
            </a:r>
          </a:p>
          <a:p>
            <a:pPr lvl="1"/>
            <a:r>
              <a:rPr lang="en-US" sz="1400" dirty="0"/>
              <a:t>Academic Resource vs Professional Practice</a:t>
            </a:r>
          </a:p>
          <a:p>
            <a:pPr>
              <a:buClr>
                <a:schemeClr val="accent1"/>
              </a:buClr>
            </a:pPr>
            <a:r>
              <a:rPr lang="en-US" sz="2000" dirty="0"/>
              <a:t>Can you benefit from </a:t>
            </a:r>
            <a:r>
              <a:rPr lang="en-US" sz="2000" b="1" i="1" dirty="0">
                <a:solidFill>
                  <a:schemeClr val="accent4"/>
                </a:solidFill>
              </a:rPr>
              <a:t>partnerships</a:t>
            </a:r>
            <a:r>
              <a:rPr lang="en-US" sz="2000" dirty="0"/>
              <a:t>?</a:t>
            </a:r>
          </a:p>
          <a:p>
            <a:pPr lvl="1"/>
            <a:r>
              <a:rPr lang="en-US" sz="1400" dirty="0"/>
              <a:t>Agreements should increase your relative bargaining power</a:t>
            </a:r>
          </a:p>
          <a:p>
            <a:pPr>
              <a:buClr>
                <a:schemeClr val="accent1"/>
              </a:buClr>
            </a:pPr>
            <a:r>
              <a:rPr lang="en-US" sz="2000" dirty="0"/>
              <a:t>What are your </a:t>
            </a:r>
            <a:r>
              <a:rPr lang="en-US" sz="2000" b="1" i="1" dirty="0">
                <a:solidFill>
                  <a:schemeClr val="accent4"/>
                </a:solidFill>
              </a:rPr>
              <a:t>alternatives</a:t>
            </a:r>
            <a:r>
              <a:rPr lang="en-US" sz="2000" dirty="0"/>
              <a:t>?</a:t>
            </a:r>
          </a:p>
          <a:p>
            <a:pPr lvl="1"/>
            <a:r>
              <a:rPr lang="en-US" sz="1400" dirty="0"/>
              <a:t>BATNA</a:t>
            </a:r>
          </a:p>
          <a:p>
            <a:pPr lvl="1"/>
            <a:r>
              <a:rPr lang="en-US" sz="1400" dirty="0"/>
              <a:t>Competitive Landscape</a:t>
            </a:r>
          </a:p>
          <a:p>
            <a:pPr>
              <a:buClr>
                <a:schemeClr val="accent1"/>
              </a:buClr>
            </a:pPr>
            <a:r>
              <a:rPr lang="en-US" sz="2000" dirty="0"/>
              <a:t>What </a:t>
            </a:r>
            <a:r>
              <a:rPr lang="en-US" sz="2000" b="1" i="1" dirty="0">
                <a:solidFill>
                  <a:schemeClr val="accent4"/>
                </a:solidFill>
              </a:rPr>
              <a:t>goals</a:t>
            </a:r>
            <a:r>
              <a:rPr lang="en-US" sz="2000" dirty="0"/>
              <a:t> does this purchase help you achieve?</a:t>
            </a:r>
          </a:p>
          <a:p>
            <a:pPr>
              <a:buClr>
                <a:schemeClr val="accent1"/>
              </a:buClr>
            </a:pPr>
            <a:r>
              <a:rPr lang="en-US" sz="2000" dirty="0"/>
              <a:t>What </a:t>
            </a:r>
            <a:r>
              <a:rPr lang="en-US" sz="2000" b="1" i="1" dirty="0">
                <a:solidFill>
                  <a:schemeClr val="accent4"/>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13086440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body" idx="1"/>
          </p:nvPr>
        </p:nvSpPr>
        <p:spPr>
          <a:xfrm>
            <a:off x="1239331" y="1079400"/>
            <a:ext cx="7165053" cy="29847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2400" dirty="0"/>
              <a:t>Negotiators with stronger alternatives set higher aspirations (</a:t>
            </a:r>
            <a:r>
              <a:rPr lang="en-US" sz="2400" dirty="0" err="1"/>
              <a:t>Pinkley</a:t>
            </a:r>
            <a:r>
              <a:rPr lang="en-US" sz="2400" dirty="0"/>
              <a:t> et al., 1994; Wong, 2014), demand more from their opponent (de </a:t>
            </a:r>
            <a:r>
              <a:rPr lang="en-US" sz="2400" dirty="0" err="1"/>
              <a:t>Dreu</a:t>
            </a:r>
            <a:r>
              <a:rPr lang="en-US" sz="2400" dirty="0"/>
              <a:t>, 1995), and behave more </a:t>
            </a:r>
            <a:r>
              <a:rPr lang="en-US" sz="2400" dirty="0" err="1"/>
              <a:t>agentically</a:t>
            </a:r>
            <a:r>
              <a:rPr lang="en-US" sz="2400" dirty="0"/>
              <a:t> to achieve their goals (Magee et al., 2007). “</a:t>
            </a:r>
          </a:p>
          <a:p>
            <a:pPr marL="0" lvl="0" indent="0" algn="l" rtl="0">
              <a:spcBef>
                <a:spcPts val="0"/>
              </a:spcBef>
              <a:spcAft>
                <a:spcPts val="800"/>
              </a:spcAft>
              <a:buNone/>
            </a:pPr>
            <a:endParaRPr lang="en-US" sz="2400" dirty="0"/>
          </a:p>
          <a:p>
            <a:pPr marL="0" lvl="0" indent="0" algn="l" rtl="0">
              <a:spcBef>
                <a:spcPts val="0"/>
              </a:spcBef>
              <a:spcAft>
                <a:spcPts val="800"/>
              </a:spcAft>
              <a:buNone/>
            </a:pPr>
            <a:r>
              <a:rPr lang="en-US" sz="1400" i="0" dirty="0" err="1">
                <a:solidFill>
                  <a:schemeClr val="tx2"/>
                </a:solidFill>
                <a:latin typeface="Quicksand" panose="020B0604020202020204" charset="0"/>
              </a:rPr>
              <a:t>Schaerer</a:t>
            </a:r>
            <a:r>
              <a:rPr lang="en-US" sz="1400" i="0" dirty="0">
                <a:solidFill>
                  <a:schemeClr val="tx2"/>
                </a:solidFill>
                <a:latin typeface="Quicksand" panose="020B0604020202020204" charset="0"/>
              </a:rPr>
              <a:t>, M., </a:t>
            </a:r>
            <a:r>
              <a:rPr lang="en-US" sz="1400" i="0" dirty="0" err="1">
                <a:solidFill>
                  <a:schemeClr val="tx2"/>
                </a:solidFill>
                <a:latin typeface="Quicksand" panose="020B0604020202020204" charset="0"/>
              </a:rPr>
              <a:t>Schweinsberg</a:t>
            </a:r>
            <a:r>
              <a:rPr lang="en-US" sz="1400" i="0" dirty="0">
                <a:solidFill>
                  <a:schemeClr val="tx2"/>
                </a:solidFill>
                <a:latin typeface="Quicksand" panose="020B0604020202020204" charset="0"/>
              </a:rPr>
              <a:t>, M., &amp; </a:t>
            </a:r>
            <a:r>
              <a:rPr lang="en-US" sz="1400" i="0" dirty="0" err="1">
                <a:solidFill>
                  <a:schemeClr val="tx2"/>
                </a:solidFill>
                <a:latin typeface="Quicksand" panose="020B0604020202020204" charset="0"/>
              </a:rPr>
              <a:t>Swaab</a:t>
            </a:r>
            <a:r>
              <a:rPr lang="en-US" sz="1400" i="0" dirty="0">
                <a:solidFill>
                  <a:schemeClr val="tx2"/>
                </a:solidFill>
                <a:latin typeface="Quicksand" panose="020B0604020202020204" charset="0"/>
              </a:rPr>
              <a:t>, R. I. (2018). Imaginary alternatives: The effects of mental simulation on powerless negotiators. Journal of Personality and Social Psychology, 115(1), 96–117. </a:t>
            </a:r>
            <a:r>
              <a:rPr lang="en-US" sz="1400" b="0" i="0" u="sng" dirty="0">
                <a:solidFill>
                  <a:srgbClr val="23527C"/>
                </a:solidFill>
                <a:effectLst/>
                <a:latin typeface="Quicksand" panose="020B0604020202020204" charset="0"/>
                <a:hlinkClick r:id="rId3"/>
              </a:rPr>
              <a:t>https://doi.org/10.1037/pspi0000129</a:t>
            </a:r>
            <a:endParaRPr lang="en-US" sz="1400" i="0" dirty="0">
              <a:latin typeface="Quicksand" panose="020B0604020202020204" charset="0"/>
            </a:endParaRPr>
          </a:p>
          <a:p>
            <a:pPr marL="0" lvl="0" indent="0" algn="l" rtl="0">
              <a:spcBef>
                <a:spcPts val="0"/>
              </a:spcBef>
              <a:spcAft>
                <a:spcPts val="800"/>
              </a:spcAft>
              <a:buNone/>
            </a:pPr>
            <a:endParaRPr lang="en-US" sz="2400" dirty="0"/>
          </a:p>
        </p:txBody>
      </p:sp>
      <p:sp>
        <p:nvSpPr>
          <p:cNvPr id="98" name="Google Shape;98;p1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15677617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DCB194-DD98-4DF9-A7C4-02FF4AB8D5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26</a:t>
            </a:fld>
            <a:endParaRPr lang="en"/>
          </a:p>
        </p:txBody>
      </p:sp>
      <p:sp>
        <p:nvSpPr>
          <p:cNvPr id="5" name="TextBox 4">
            <a:extLst>
              <a:ext uri="{FF2B5EF4-FFF2-40B4-BE49-F238E27FC236}">
                <a16:creationId xmlns:a16="http://schemas.microsoft.com/office/drawing/2014/main" id="{15AA737D-B1CD-473B-A50C-007D5EBDF8BA}"/>
              </a:ext>
            </a:extLst>
          </p:cNvPr>
          <p:cNvSpPr txBox="1"/>
          <p:nvPr/>
        </p:nvSpPr>
        <p:spPr>
          <a:xfrm>
            <a:off x="1304364" y="622705"/>
            <a:ext cx="7100019" cy="3539430"/>
          </a:xfrm>
          <a:prstGeom prst="rect">
            <a:avLst/>
          </a:prstGeom>
          <a:noFill/>
        </p:spPr>
        <p:txBody>
          <a:bodyPr wrap="square">
            <a:spAutoFit/>
          </a:bodyPr>
          <a:lstStyle/>
          <a:p>
            <a:r>
              <a:rPr lang="en-US" sz="3200" b="1" i="1" dirty="0">
                <a:solidFill>
                  <a:schemeClr val="accent1"/>
                </a:solidFill>
                <a:latin typeface="Quicksand" panose="020B0604020202020204" charset="0"/>
              </a:rPr>
              <a:t>So BATNA is a source of power. </a:t>
            </a:r>
          </a:p>
          <a:p>
            <a:endParaRPr lang="en-US" sz="3200" b="1" i="1" dirty="0">
              <a:solidFill>
                <a:schemeClr val="accent1"/>
              </a:solidFill>
              <a:latin typeface="Quicksand" panose="020B0604020202020204" charset="0"/>
            </a:endParaRPr>
          </a:p>
          <a:p>
            <a:r>
              <a:rPr lang="en-US" sz="3200" b="1" i="1" dirty="0">
                <a:solidFill>
                  <a:schemeClr val="accent1"/>
                </a:solidFill>
                <a:latin typeface="Quicksand" panose="020B0604020202020204" charset="0"/>
              </a:rPr>
              <a:t>What do you do when your BATNA is weak? </a:t>
            </a:r>
          </a:p>
          <a:p>
            <a:endParaRPr lang="en-US" sz="3200" b="1" i="1" dirty="0">
              <a:solidFill>
                <a:schemeClr val="accent1"/>
              </a:solidFill>
              <a:latin typeface="Quicksand" panose="020B0604020202020204" charset="0"/>
            </a:endParaRPr>
          </a:p>
          <a:p>
            <a:r>
              <a:rPr lang="en-US" sz="3200" b="1" i="1" dirty="0">
                <a:solidFill>
                  <a:schemeClr val="accent1"/>
                </a:solidFill>
                <a:latin typeface="Quicksand" panose="020B0604020202020204" charset="0"/>
              </a:rPr>
              <a:t>How do you negotiate from a position of powerlessness?</a:t>
            </a:r>
          </a:p>
        </p:txBody>
      </p:sp>
    </p:spTree>
    <p:extLst>
      <p:ext uri="{BB962C8B-B14F-4D97-AF65-F5344CB8AC3E}">
        <p14:creationId xmlns:p14="http://schemas.microsoft.com/office/powerpoint/2010/main" val="193703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#1: Mental Simulation</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sz="2400" dirty="0">
                <a:solidFill>
                  <a:schemeClr val="accent4"/>
                </a:solidFill>
              </a:rPr>
              <a:t>Imagine if you had a stronger alternative</a:t>
            </a:r>
          </a:p>
          <a:p>
            <a:pPr>
              <a:buClr>
                <a:schemeClr val="accent1"/>
              </a:buClr>
            </a:pPr>
            <a:r>
              <a:rPr lang="en-US" sz="2400" dirty="0"/>
              <a:t>What would you ask for?</a:t>
            </a:r>
          </a:p>
          <a:p>
            <a:pPr>
              <a:buClr>
                <a:schemeClr val="accent1"/>
              </a:buClr>
            </a:pPr>
            <a:r>
              <a:rPr lang="en-US" sz="2400" dirty="0"/>
              <a:t>How would you restructure your initial offer or your counter-offer</a:t>
            </a:r>
          </a:p>
          <a:p>
            <a:pPr>
              <a:buClr>
                <a:schemeClr val="accent1"/>
              </a:buClr>
            </a:pPr>
            <a:r>
              <a:rPr lang="en-US" sz="2400" dirty="0"/>
              <a:t>Center yourself within this place as you begin and conduct your negotiation. </a:t>
            </a:r>
          </a:p>
          <a:p>
            <a:pPr marL="76200" indent="0">
              <a:buNone/>
            </a:pPr>
            <a:endParaRPr lang="en-US" dirty="0"/>
          </a:p>
          <a:p>
            <a:pPr marL="0" lvl="0" indent="0" algn="l" rtl="0">
              <a:spcBef>
                <a:spcPts val="0"/>
              </a:spcBef>
              <a:spcAft>
                <a:spcPts val="800"/>
              </a:spcAft>
              <a:buNone/>
            </a:pPr>
            <a:r>
              <a:rPr lang="en-US" sz="1100" i="0" dirty="0" err="1">
                <a:solidFill>
                  <a:schemeClr val="tx2"/>
                </a:solidFill>
                <a:latin typeface="Quicksand" panose="020B0604020202020204" charset="0"/>
              </a:rPr>
              <a:t>Schaerer</a:t>
            </a:r>
            <a:r>
              <a:rPr lang="en-US" sz="1100" i="0" dirty="0">
                <a:solidFill>
                  <a:schemeClr val="tx2"/>
                </a:solidFill>
                <a:latin typeface="Quicksand" panose="020B0604020202020204" charset="0"/>
              </a:rPr>
              <a:t>, M., </a:t>
            </a:r>
            <a:r>
              <a:rPr lang="en-US" sz="1100" i="0" dirty="0" err="1">
                <a:solidFill>
                  <a:schemeClr val="tx2"/>
                </a:solidFill>
                <a:latin typeface="Quicksand" panose="020B0604020202020204" charset="0"/>
              </a:rPr>
              <a:t>Schweinsberg</a:t>
            </a:r>
            <a:r>
              <a:rPr lang="en-US" sz="1100" i="0" dirty="0">
                <a:solidFill>
                  <a:schemeClr val="tx2"/>
                </a:solidFill>
                <a:latin typeface="Quicksand" panose="020B0604020202020204" charset="0"/>
              </a:rPr>
              <a:t>, M., &amp; </a:t>
            </a:r>
            <a:r>
              <a:rPr lang="en-US" sz="1100" i="0" dirty="0" err="1">
                <a:solidFill>
                  <a:schemeClr val="tx2"/>
                </a:solidFill>
                <a:latin typeface="Quicksand" panose="020B0604020202020204" charset="0"/>
              </a:rPr>
              <a:t>Swaab</a:t>
            </a:r>
            <a:r>
              <a:rPr lang="en-US" sz="1100" i="0" dirty="0">
                <a:solidFill>
                  <a:schemeClr val="tx2"/>
                </a:solidFill>
                <a:latin typeface="Quicksand" panose="020B0604020202020204" charset="0"/>
              </a:rPr>
              <a:t>, R. I. (2018). Imaginary alternatives: The effects of mental simulation on powerless negotiators. Journal of Personality and Social Psychology, 115(1), 96–117. </a:t>
            </a:r>
            <a:r>
              <a:rPr lang="en-US" sz="1100" b="0" i="0" u="sng" dirty="0">
                <a:solidFill>
                  <a:srgbClr val="23527C"/>
                </a:solidFill>
                <a:effectLst/>
                <a:latin typeface="Quicksand" panose="020B0604020202020204" charset="0"/>
                <a:hlinkClick r:id="rId3"/>
              </a:rPr>
              <a:t>https://doi.org/10.1037/pspi0000129</a:t>
            </a:r>
            <a:endParaRPr lang="en-US" sz="1100" i="0" dirty="0">
              <a:latin typeface="Quicksand" panose="020B0604020202020204" charset="0"/>
            </a:endParaRP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27</a:t>
            </a:fld>
            <a:endParaRPr lang="en"/>
          </a:p>
        </p:txBody>
      </p:sp>
    </p:spTree>
    <p:extLst>
      <p:ext uri="{BB962C8B-B14F-4D97-AF65-F5344CB8AC3E}">
        <p14:creationId xmlns:p14="http://schemas.microsoft.com/office/powerpoint/2010/main" val="1864704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#2: Use If-Then Scenario Planning</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sz="2400" dirty="0"/>
              <a:t>Outline scenarios that could occur and how you will react. This can include reacting to negative behaviors, responding to claims and retorts from the vendor, and knowing how you will adjust based on tactics.</a:t>
            </a:r>
          </a:p>
          <a:p>
            <a:pPr marL="76200" indent="0">
              <a:buNone/>
            </a:pPr>
            <a:endParaRPr lang="en-US" dirty="0"/>
          </a:p>
          <a:p>
            <a:pPr marL="76200" indent="0">
              <a:buNone/>
            </a:pPr>
            <a:r>
              <a:rPr lang="en-US" sz="1200" dirty="0" err="1"/>
              <a:t>Jäger</a:t>
            </a:r>
            <a:r>
              <a:rPr lang="en-US" sz="1200" dirty="0"/>
              <a:t>, A., </a:t>
            </a:r>
            <a:r>
              <a:rPr lang="en-US" sz="1200" dirty="0" err="1"/>
              <a:t>Loschelder</a:t>
            </a:r>
            <a:r>
              <a:rPr lang="en-US" sz="1200" dirty="0"/>
              <a:t>, D. D., &amp; Friese, M. (2017). Using self-regulation to overcome the detrimental effects of anger in negotiations. Journal of Economic Psychology, 58, 31–43. </a:t>
            </a:r>
            <a:r>
              <a:rPr lang="en-US" sz="1200" dirty="0">
                <a:hlinkClick r:id="rId3"/>
              </a:rPr>
              <a:t>https://doi.org/10.1016/j.joep.2016.09.003</a:t>
            </a:r>
            <a:r>
              <a:rPr lang="en-US" sz="1200" dirty="0"/>
              <a:t>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spTree>
    <p:extLst>
      <p:ext uri="{BB962C8B-B14F-4D97-AF65-F5344CB8AC3E}">
        <p14:creationId xmlns:p14="http://schemas.microsoft.com/office/powerpoint/2010/main" val="2272675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Strategies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lang="en" sz="3000" dirty="0">
              <a:solidFill>
                <a:srgbClr val="2E3037"/>
              </a:solidFill>
              <a:latin typeface="Quicksand"/>
              <a:ea typeface="Quicksand"/>
              <a:cs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29</a:t>
            </a:fld>
            <a:endParaRPr/>
          </a:p>
        </p:txBody>
      </p:sp>
    </p:spTree>
    <p:extLst>
      <p:ext uri="{BB962C8B-B14F-4D97-AF65-F5344CB8AC3E}">
        <p14:creationId xmlns:p14="http://schemas.microsoft.com/office/powerpoint/2010/main" val="3422895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PRINCIPLED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Striving for Mutual Gain</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1</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468516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TRUST DURING NEGOTIATONS</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FOUR KINDS OF REPUTATION</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30</a:t>
            </a:fld>
            <a:endParaRPr/>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729182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OFFERS – ANCHORS YOUR POSITION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solidFill>
                  <a:schemeClr val="accent4"/>
                </a:solidFill>
              </a:rPr>
              <a:t>Your ideal offer that outlines </a:t>
            </a:r>
            <a:endParaRPr sz="1800" dirty="0">
              <a:solidFill>
                <a:schemeClr val="accent4"/>
              </a:solidFill>
            </a:endParaRPr>
          </a:p>
          <a:p>
            <a:pPr marL="457200" lvl="0" indent="-381000" algn="l" rtl="0">
              <a:spcBef>
                <a:spcPts val="600"/>
              </a:spcBef>
              <a:spcAft>
                <a:spcPts val="0"/>
              </a:spcAft>
              <a:buClr>
                <a:schemeClr val="accent1"/>
              </a:buClr>
              <a:buSzPts val="2400"/>
              <a:buChar char="◦"/>
            </a:pPr>
            <a:r>
              <a:rPr lang="en-US" sz="1800" dirty="0"/>
              <a:t>Price / Price Increases</a:t>
            </a:r>
          </a:p>
          <a:p>
            <a:pPr marL="457200" lvl="0" indent="-381000" algn="l" rtl="0">
              <a:spcBef>
                <a:spcPts val="600"/>
              </a:spcBef>
              <a:spcAft>
                <a:spcPts val="0"/>
              </a:spcAft>
              <a:buClr>
                <a:schemeClr val="accent1"/>
              </a:buClr>
              <a:buSzPts val="2400"/>
              <a:buChar char="◦"/>
            </a:pPr>
            <a:r>
              <a:rPr lang="en-US" sz="1800" dirty="0"/>
              <a:t>Term</a:t>
            </a:r>
          </a:p>
          <a:p>
            <a:pPr marL="457200" lvl="0" indent="-381000" algn="l" rtl="0">
              <a:spcBef>
                <a:spcPts val="600"/>
              </a:spcBef>
              <a:spcAft>
                <a:spcPts val="0"/>
              </a:spcAft>
              <a:buClr>
                <a:schemeClr val="accent1"/>
              </a:buClr>
              <a:buSzPts val="2400"/>
              <a:buChar char="◦"/>
            </a:pPr>
            <a:r>
              <a:rPr lang="en-US" sz="1800" dirty="0"/>
              <a:t>License Terms</a:t>
            </a:r>
          </a:p>
          <a:p>
            <a:pPr marL="457200" lvl="0" indent="-381000" algn="l" rtl="0">
              <a:spcBef>
                <a:spcPts val="600"/>
              </a:spcBef>
              <a:spcAft>
                <a:spcPts val="0"/>
              </a:spcAft>
              <a:buClr>
                <a:schemeClr val="accent1"/>
              </a:buClr>
              <a:buSzPts val="2400"/>
              <a:buChar char="◦"/>
            </a:pPr>
            <a:r>
              <a:rPr lang="en-US" sz="1800" dirty="0"/>
              <a:t>Other (Support, Accessibility, Training)</a:t>
            </a:r>
            <a:endParaRPr lang="en-US" sz="2400" dirty="0"/>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4"/>
                </a:solidFill>
              </a:rPr>
              <a:t>Example: VIVA, Virginia’s Academic Library Consortium </a:t>
            </a:r>
            <a:endParaRPr sz="1800" dirty="0">
              <a:solidFill>
                <a:schemeClr val="accent4"/>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32022344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FRAMING</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Plan carefully how you frame </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Offers and counteroffers</a:t>
            </a:r>
            <a:endParaRPr sz="2400" dirty="0"/>
          </a:p>
          <a:p>
            <a:pPr marL="457200" lvl="0" indent="-381000" algn="l" rtl="0">
              <a:spcBef>
                <a:spcPts val="0"/>
              </a:spcBef>
              <a:spcAft>
                <a:spcPts val="0"/>
              </a:spcAft>
              <a:buClr>
                <a:schemeClr val="accent1"/>
              </a:buClr>
              <a:buSzPts val="2400"/>
              <a:buChar char="◦"/>
            </a:pPr>
            <a:r>
              <a:rPr lang="en-US" sz="2400" dirty="0"/>
              <a:t>Concessions</a:t>
            </a:r>
            <a:endParaRPr sz="24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32</a:t>
            </a:fld>
            <a:endParaRPr/>
          </a:p>
        </p:txBody>
      </p:sp>
    </p:spTree>
    <p:extLst>
      <p:ext uri="{BB962C8B-B14F-4D97-AF65-F5344CB8AC3E}">
        <p14:creationId xmlns:p14="http://schemas.microsoft.com/office/powerpoint/2010/main" val="28266054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NEGOTIATE ISSUES SIMULATANEOUSLY, NOT SEQUENTIALLY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The value of a deal is not just monetary</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24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2400" dirty="0"/>
              <a:t>Plan concessions carefully and don’t reveal too early.</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sp>
        <p:nvSpPr>
          <p:cNvPr id="5" name="TextBox 4">
            <a:extLst>
              <a:ext uri="{FF2B5EF4-FFF2-40B4-BE49-F238E27FC236}">
                <a16:creationId xmlns:a16="http://schemas.microsoft.com/office/drawing/2014/main" id="{9BC1173F-9D35-4014-A6E8-526C86E4571D}"/>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9177591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MAKE MULTIPLE OFFERS OF EQUIVALENT VALUE SIMULTANEOUSLY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Example</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Willing to sign a 3-year contract</a:t>
            </a:r>
            <a:endParaRPr sz="2400" dirty="0"/>
          </a:p>
          <a:p>
            <a:pPr marL="457200" lvl="0" indent="-381000" algn="l" rtl="0">
              <a:spcBef>
                <a:spcPts val="0"/>
              </a:spcBef>
              <a:spcAft>
                <a:spcPts val="0"/>
              </a:spcAft>
              <a:buClr>
                <a:schemeClr val="accent1"/>
              </a:buClr>
              <a:buSzPts val="2400"/>
              <a:buChar char="◦"/>
            </a:pPr>
            <a:r>
              <a:rPr lang="en-US" sz="24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2400" dirty="0"/>
              <a:t>Determine what license concession you wish from the vendor depending on pricing agreement.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
        <p:nvSpPr>
          <p:cNvPr id="6" name="TextBox 5">
            <a:extLst>
              <a:ext uri="{FF2B5EF4-FFF2-40B4-BE49-F238E27FC236}">
                <a16:creationId xmlns:a16="http://schemas.microsoft.com/office/drawing/2014/main" id="{3CD6ADBF-6387-4F25-B8CC-70C5BFDC0FA4}"/>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1337656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POST-NEGOTIATION</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Maintaining trust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spTree>
    <p:extLst>
      <p:ext uri="{BB962C8B-B14F-4D97-AF65-F5344CB8AC3E}">
        <p14:creationId xmlns:p14="http://schemas.microsoft.com/office/powerpoint/2010/main" val="2411290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5CD2-24AA-42D7-B10B-A847A6D3D0F1}"/>
              </a:ext>
            </a:extLst>
          </p:cNvPr>
          <p:cNvSpPr>
            <a:spLocks noGrp="1"/>
          </p:cNvSpPr>
          <p:nvPr>
            <p:ph type="title"/>
          </p:nvPr>
        </p:nvSpPr>
        <p:spPr/>
        <p:txBody>
          <a:bodyPr/>
          <a:lstStyle/>
          <a:p>
            <a:r>
              <a:rPr lang="en-US" dirty="0"/>
              <a:t>RESOURCES</a:t>
            </a:r>
          </a:p>
        </p:txBody>
      </p:sp>
      <p:sp>
        <p:nvSpPr>
          <p:cNvPr id="3" name="Text Placeholder 2">
            <a:extLst>
              <a:ext uri="{FF2B5EF4-FFF2-40B4-BE49-F238E27FC236}">
                <a16:creationId xmlns:a16="http://schemas.microsoft.com/office/drawing/2014/main" id="{7AD0AA51-C287-4BA5-8174-766ABA0B2D17}"/>
              </a:ext>
            </a:extLst>
          </p:cNvPr>
          <p:cNvSpPr>
            <a:spLocks noGrp="1"/>
          </p:cNvSpPr>
          <p:nvPr>
            <p:ph type="body" idx="1"/>
          </p:nvPr>
        </p:nvSpPr>
        <p:spPr/>
        <p:txBody>
          <a:bodyPr/>
          <a:lstStyle/>
          <a:p>
            <a:pPr>
              <a:buClr>
                <a:schemeClr val="accent1"/>
              </a:buClr>
            </a:pPr>
            <a:r>
              <a:rPr lang="en-US" dirty="0">
                <a:solidFill>
                  <a:schemeClr val="accent4"/>
                </a:solidFill>
                <a:hlinkClick r:id="rId3">
                  <a:extLst>
                    <a:ext uri="{A12FA001-AC4F-418D-AE19-62706E023703}">
                      <ahyp:hlinkClr xmlns:ahyp="http://schemas.microsoft.com/office/drawing/2018/hyperlinkcolor" val="tx"/>
                    </a:ext>
                  </a:extLst>
                </a:hlinkClick>
              </a:rPr>
              <a:t>Negotiation Worksheet</a:t>
            </a:r>
            <a:endParaRPr lang="en-US" dirty="0">
              <a:solidFill>
                <a:schemeClr val="accent4"/>
              </a:solidFill>
            </a:endParaRPr>
          </a:p>
          <a:p>
            <a:pPr>
              <a:buClr>
                <a:schemeClr val="accent1"/>
              </a:buClr>
            </a:pPr>
            <a:r>
              <a:rPr lang="en-US" dirty="0">
                <a:solidFill>
                  <a:schemeClr val="accent4"/>
                </a:solidFill>
                <a:hlinkClick r:id="rId4">
                  <a:extLst>
                    <a:ext uri="{A12FA001-AC4F-418D-AE19-62706E023703}">
                      <ahyp:hlinkClr xmlns:ahyp="http://schemas.microsoft.com/office/drawing/2018/hyperlinkcolor" val="tx"/>
                    </a:ext>
                  </a:extLst>
                </a:hlinkClick>
              </a:rPr>
              <a:t>Reading List</a:t>
            </a:r>
            <a:r>
              <a:rPr lang="en-US" dirty="0">
                <a:solidFill>
                  <a:schemeClr val="accent4"/>
                </a:solidFill>
              </a:rPr>
              <a:t> </a:t>
            </a:r>
            <a:r>
              <a:rPr lang="en-US" sz="1600" dirty="0">
                <a:solidFill>
                  <a:schemeClr val="bg1"/>
                </a:solidFill>
              </a:rPr>
              <a:t>(note that this is geared toward academic libraries but has several general negotiation resources)</a:t>
            </a:r>
            <a:endParaRPr lang="en-US" dirty="0">
              <a:solidFill>
                <a:schemeClr val="bg1"/>
              </a:solidFill>
            </a:endParaRPr>
          </a:p>
          <a:p>
            <a:endParaRPr lang="en-US" dirty="0"/>
          </a:p>
          <a:p>
            <a:pPr marL="38100" indent="0">
              <a:buNone/>
            </a:pPr>
            <a:endParaRPr lang="en-US" dirty="0"/>
          </a:p>
        </p:txBody>
      </p:sp>
      <p:sp>
        <p:nvSpPr>
          <p:cNvPr id="4" name="Slide Number Placeholder 3">
            <a:extLst>
              <a:ext uri="{FF2B5EF4-FFF2-40B4-BE49-F238E27FC236}">
                <a16:creationId xmlns:a16="http://schemas.microsoft.com/office/drawing/2014/main" id="{2F863753-6786-4BA2-8B70-62CDDCB7CD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36</a:t>
            </a:fld>
            <a:endParaRPr lang="en"/>
          </a:p>
        </p:txBody>
      </p:sp>
    </p:spTree>
    <p:extLst>
      <p:ext uri="{BB962C8B-B14F-4D97-AF65-F5344CB8AC3E}">
        <p14:creationId xmlns:p14="http://schemas.microsoft.com/office/powerpoint/2010/main" val="4146063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9E95F-B801-40E8-B060-25EAD3B4DC4B}"/>
              </a:ext>
            </a:extLst>
          </p:cNvPr>
          <p:cNvSpPr>
            <a:spLocks noGrp="1"/>
          </p:cNvSpPr>
          <p:nvPr>
            <p:ph type="ctrTitle"/>
          </p:nvPr>
        </p:nvSpPr>
        <p:spPr/>
        <p:txBody>
          <a:bodyPr/>
          <a:lstStyle/>
          <a:p>
            <a:r>
              <a:rPr lang="en-US" dirty="0"/>
              <a:t>Appendix</a:t>
            </a:r>
          </a:p>
        </p:txBody>
      </p:sp>
      <p:sp>
        <p:nvSpPr>
          <p:cNvPr id="3" name="Subtitle 2">
            <a:extLst>
              <a:ext uri="{FF2B5EF4-FFF2-40B4-BE49-F238E27FC236}">
                <a16:creationId xmlns:a16="http://schemas.microsoft.com/office/drawing/2014/main" id="{AA61454B-4D95-4774-8A2C-272DC71421E5}"/>
              </a:ext>
            </a:extLst>
          </p:cNvPr>
          <p:cNvSpPr>
            <a:spLocks noGrp="1"/>
          </p:cNvSpPr>
          <p:nvPr>
            <p:ph type="subTitle" idx="1"/>
          </p:nvPr>
        </p:nvSpPr>
        <p:spPr/>
        <p:txBody>
          <a:bodyPr/>
          <a:lstStyle/>
          <a:p>
            <a:r>
              <a:rPr lang="en-US" dirty="0"/>
              <a:t>More Best Practices &amp; Resources</a:t>
            </a:r>
          </a:p>
        </p:txBody>
      </p:sp>
      <p:sp>
        <p:nvSpPr>
          <p:cNvPr id="4" name="Slide Number Placeholder 3">
            <a:extLst>
              <a:ext uri="{FF2B5EF4-FFF2-40B4-BE49-F238E27FC236}">
                <a16:creationId xmlns:a16="http://schemas.microsoft.com/office/drawing/2014/main" id="{C2849445-8A14-4F27-8890-BC0A76BE42B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sp>
        <p:nvSpPr>
          <p:cNvPr id="6" name="Google Shape;96;p15">
            <a:extLst>
              <a:ext uri="{FF2B5EF4-FFF2-40B4-BE49-F238E27FC236}">
                <a16:creationId xmlns:a16="http://schemas.microsoft.com/office/drawing/2014/main" id="{625E9B9C-CDB9-41EF-9FCD-F0177C5D734E}"/>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8</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8896349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When You Have Little Time </a:t>
            </a:r>
            <a:endParaRPr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39</a:t>
            </a:fld>
            <a:endParaRPr/>
          </a:p>
        </p:txBody>
      </p:sp>
      <p:graphicFrame>
        <p:nvGraphicFramePr>
          <p:cNvPr id="2" name="Diagram 1">
            <a:extLst>
              <a:ext uri="{FF2B5EF4-FFF2-40B4-BE49-F238E27FC236}">
                <a16:creationId xmlns:a16="http://schemas.microsoft.com/office/drawing/2014/main" id="{97D18145-446D-46D1-86E4-A9F1941B6732}"/>
              </a:ext>
            </a:extLst>
          </p:cNvPr>
          <p:cNvGraphicFramePr/>
          <p:nvPr/>
        </p:nvGraphicFramePr>
        <p:xfrm>
          <a:off x="1295399" y="256309"/>
          <a:ext cx="7460673" cy="457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937671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SOFT</a:t>
            </a:r>
            <a:endParaRPr b="1" dirty="0">
              <a:solidFill>
                <a:schemeClr val="accent4"/>
              </a:solidFill>
            </a:endParaRPr>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HARD</a:t>
            </a:r>
            <a:endParaRPr b="1" dirty="0">
              <a:solidFill>
                <a:schemeClr val="accent4"/>
              </a:solidFill>
            </a:endParaRPr>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008212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PRICE SENSITIVITY</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114300" indent="0">
              <a:buNone/>
            </a:pPr>
            <a:r>
              <a:rPr lang="en-US" dirty="0"/>
              <a:t>The extent to which buyers are sensitive to price increases. </a:t>
            </a:r>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40</a:t>
            </a:fld>
            <a:endParaRPr/>
          </a:p>
        </p:txBody>
      </p:sp>
      <p:sp>
        <p:nvSpPr>
          <p:cNvPr id="11" name="Rectangle 10">
            <a:extLst>
              <a:ext uri="{FF2B5EF4-FFF2-40B4-BE49-F238E27FC236}">
                <a16:creationId xmlns:a16="http://schemas.microsoft.com/office/drawing/2014/main" id="{8A410BD5-4DD2-44EC-8669-568461C49F14}"/>
              </a:ext>
            </a:extLst>
          </p:cNvPr>
          <p:cNvSpPr/>
          <p:nvPr/>
        </p:nvSpPr>
        <p:spPr>
          <a:xfrm>
            <a:off x="972456" y="4828330"/>
            <a:ext cx="8132943" cy="215444"/>
          </a:xfrm>
          <a:prstGeom prst="rect">
            <a:avLst/>
          </a:prstGeom>
        </p:spPr>
        <p:txBody>
          <a:bodyPr wrap="square">
            <a:spAutoFit/>
          </a:bodyPr>
          <a:lstStyle/>
          <a:p>
            <a:pPr marL="457200" indent="-476250"/>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Porter, M. E. (2008), “The five competitive forces that shape strategy”, </a:t>
            </a:r>
            <a:r>
              <a:rPr lang="en-US" sz="800" i="1" dirty="0">
                <a:solidFill>
                  <a:schemeClr val="bg1"/>
                </a:solidFill>
                <a:latin typeface="Quicksand" panose="020B0604020202020204" charset="0"/>
                <a:ea typeface="Times New Roman" panose="02020603050405020304" pitchFamily="18" charset="0"/>
                <a:cs typeface="Times New Roman" panose="02020603050405020304" pitchFamily="18" charset="0"/>
              </a:rPr>
              <a:t>Harvard Business Review</a:t>
            </a:r>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 Vol. 86 No. 1, pp. 78–93</a:t>
            </a:r>
            <a:r>
              <a:rPr lang="en-US" sz="800" dirty="0">
                <a:latin typeface="+mn-lt"/>
                <a:ea typeface="Times New Roman" panose="02020603050405020304" pitchFamily="18" charset="0"/>
                <a:cs typeface="Times New Roman" panose="02020603050405020304" pitchFamily="18" charset="0"/>
              </a:rPr>
              <a:t>.</a:t>
            </a:r>
            <a:endParaRPr lang="en-US" sz="700" dirty="0">
              <a:latin typeface="+mn-lt"/>
              <a:ea typeface="Times New Roman" panose="02020603050405020304" pitchFamily="18" charset="0"/>
              <a:cs typeface="Times New Roman" panose="02020603050405020304" pitchFamily="18" charset="0"/>
            </a:endParaRPr>
          </a:p>
        </p:txBody>
      </p:sp>
      <p:grpSp>
        <p:nvGrpSpPr>
          <p:cNvPr id="12" name="Google Shape;508;p37">
            <a:extLst>
              <a:ext uri="{FF2B5EF4-FFF2-40B4-BE49-F238E27FC236}">
                <a16:creationId xmlns:a16="http://schemas.microsoft.com/office/drawing/2014/main" id="{132C4E86-420F-4EB1-B1EC-F0D956850D9E}"/>
              </a:ext>
            </a:extLst>
          </p:cNvPr>
          <p:cNvGrpSpPr/>
          <p:nvPr/>
        </p:nvGrpSpPr>
        <p:grpSpPr>
          <a:xfrm>
            <a:off x="324756" y="2039525"/>
            <a:ext cx="1295400" cy="1076268"/>
            <a:chOff x="568950" y="3686775"/>
            <a:chExt cx="472500" cy="362900"/>
          </a:xfrm>
        </p:grpSpPr>
        <p:sp>
          <p:nvSpPr>
            <p:cNvPr id="13" name="Google Shape;509;p37">
              <a:extLst>
                <a:ext uri="{FF2B5EF4-FFF2-40B4-BE49-F238E27FC236}">
                  <a16:creationId xmlns:a16="http://schemas.microsoft.com/office/drawing/2014/main" id="{D40A4DC4-BAFB-487C-AC33-300A513D618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510;p37">
              <a:extLst>
                <a:ext uri="{FF2B5EF4-FFF2-40B4-BE49-F238E27FC236}">
                  <a16:creationId xmlns:a16="http://schemas.microsoft.com/office/drawing/2014/main" id="{8AB55BF8-9EC0-47AA-990B-1B97EA649100}"/>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11;p37">
              <a:extLst>
                <a:ext uri="{FF2B5EF4-FFF2-40B4-BE49-F238E27FC236}">
                  <a16:creationId xmlns:a16="http://schemas.microsoft.com/office/drawing/2014/main" id="{5FC99DC4-7289-4677-9CE0-116454AAC1E0}"/>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5698539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1111818" y="343226"/>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PRICE SENSITIVITY FACTOR METRICS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41</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nvGraphicFramePr>
        <p:xfrm>
          <a:off x="1219200" y="1028348"/>
          <a:ext cx="7627256" cy="3792578"/>
        </p:xfrm>
        <a:graphic>
          <a:graphicData uri="http://schemas.openxmlformats.org/drawingml/2006/table">
            <a:tbl>
              <a:tblPr firstRow="1" bandRow="1">
                <a:tableStyleId>{2D5ABB26-0587-4C30-8999-92F81FD0307C}</a:tableStyleId>
              </a:tblPr>
              <a:tblGrid>
                <a:gridCol w="3090110">
                  <a:extLst>
                    <a:ext uri="{9D8B030D-6E8A-4147-A177-3AD203B41FA5}">
                      <a16:colId xmlns:a16="http://schemas.microsoft.com/office/drawing/2014/main" val="914546236"/>
                    </a:ext>
                  </a:extLst>
                </a:gridCol>
                <a:gridCol w="4537146">
                  <a:extLst>
                    <a:ext uri="{9D8B030D-6E8A-4147-A177-3AD203B41FA5}">
                      <a16:colId xmlns:a16="http://schemas.microsoft.com/office/drawing/2014/main" val="3785777136"/>
                    </a:ext>
                  </a:extLst>
                </a:gridCol>
              </a:tblGrid>
              <a:tr h="465035">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Price Sensitivity Factor</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Metric</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794404375"/>
                  </a:ext>
                </a:extLst>
              </a:tr>
              <a:tr h="310023">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Proportion of total cost</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Portion of spend</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266028226"/>
                  </a:ext>
                </a:extLst>
              </a:tr>
              <a:tr h="509456">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differentiation between products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Content coverage (i.e. overlaps, uniqueness)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1887669999"/>
                  </a:ext>
                </a:extLst>
              </a:tr>
              <a:tr h="1485981">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importance of product/service to the buyer for offering a quality service or product to their own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use </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citation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Stakeholder use in research or teaching (curriculum)</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Uniqueness within the collection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Consortia agreements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096759782"/>
                  </a:ext>
                </a:extLst>
              </a:tr>
              <a:tr h="620047">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competition among end users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Competitive products</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Substitutes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extLst>
                  <a:ext uri="{0D108BD9-81ED-4DB2-BD59-A6C34878D82A}">
                    <a16:rowId xmlns:a16="http://schemas.microsoft.com/office/drawing/2014/main" val="1001446876"/>
                  </a:ext>
                </a:extLst>
              </a:tr>
            </a:tbl>
          </a:graphicData>
        </a:graphic>
      </p:graphicFrame>
      <p:sp>
        <p:nvSpPr>
          <p:cNvPr id="2" name="TextBox 1">
            <a:extLst>
              <a:ext uri="{FF2B5EF4-FFF2-40B4-BE49-F238E27FC236}">
                <a16:creationId xmlns:a16="http://schemas.microsoft.com/office/drawing/2014/main" id="{54CB7016-1D89-4042-A493-E1318055D038}"/>
              </a:ext>
            </a:extLst>
          </p:cNvPr>
          <p:cNvSpPr txBox="1"/>
          <p:nvPr/>
        </p:nvSpPr>
        <p:spPr>
          <a:xfrm>
            <a:off x="3003550" y="4724400"/>
            <a:ext cx="569595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solidFill>
                  <a:schemeClr val="bg1"/>
                </a:solidFill>
                <a:latin typeface="Quicksand"/>
              </a:rPr>
              <a:t>Macy, K.V. (2018). Information creates relative bargaining power in vendor negotiations. The Bottom Line, 31(2), 137-149.</a:t>
            </a:r>
            <a:r>
              <a:rPr lang="en-US" sz="800" dirty="0">
                <a:latin typeface="Quicksand"/>
              </a:rPr>
              <a:t> </a:t>
            </a:r>
            <a:r>
              <a:rPr lang="en-US" sz="800" dirty="0">
                <a:solidFill>
                  <a:schemeClr val="bg1"/>
                </a:solidFill>
                <a:latin typeface="Quicksand"/>
                <a:hlinkClick r:id="rId3">
                  <a:extLst>
                    <a:ext uri="{A12FA001-AC4F-418D-AE19-62706E023703}">
                      <ahyp:hlinkClr xmlns:ahyp="http://schemas.microsoft.com/office/drawing/2018/hyperlinkcolor" val="tx"/>
                    </a:ext>
                  </a:extLst>
                </a:hlinkClick>
              </a:rPr>
              <a:t>https://doi.org/10.1108/BL-12-2017-0033</a:t>
            </a:r>
            <a:endParaRPr lang="en-US" sz="800">
              <a:solidFill>
                <a:schemeClr val="bg1"/>
              </a:solidFill>
              <a:latin typeface="Quicksand"/>
            </a:endParaRPr>
          </a:p>
        </p:txBody>
      </p:sp>
    </p:spTree>
    <p:extLst>
      <p:ext uri="{BB962C8B-B14F-4D97-AF65-F5344CB8AC3E}">
        <p14:creationId xmlns:p14="http://schemas.microsoft.com/office/powerpoint/2010/main" val="14124541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LICENSING REQUIREMENTS - EXAMPLES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 / RESTRICTIONS</a:t>
            </a:r>
            <a:endParaRPr b="1" dirty="0">
              <a:solidFill>
                <a:schemeClr val="accent4"/>
              </a:solidFill>
            </a:endParaRPr>
          </a:p>
          <a:p>
            <a:pPr marL="0" lvl="0" indent="0" algn="l" rtl="0">
              <a:spcBef>
                <a:spcPts val="600"/>
              </a:spcBef>
              <a:spcAft>
                <a:spcPts val="0"/>
              </a:spcAft>
              <a:buNone/>
            </a:pPr>
            <a:r>
              <a:rPr lang="en-US" sz="1200" dirty="0"/>
              <a:t>How the database may be used. Often specifies not for commercial purposes.</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PRICING AND TERM</a:t>
            </a:r>
            <a:endParaRPr b="1" dirty="0">
              <a:solidFill>
                <a:schemeClr val="accent4"/>
              </a:solidFill>
            </a:endParaRPr>
          </a:p>
          <a:p>
            <a:pPr marL="0" lvl="0" indent="0" algn="l" rtl="0">
              <a:spcBef>
                <a:spcPts val="600"/>
              </a:spcBef>
              <a:spcAft>
                <a:spcPts val="0"/>
              </a:spcAft>
              <a:buNone/>
            </a:pPr>
            <a:r>
              <a:rPr lang="en-US" sz="1200" dirty="0"/>
              <a:t>May also include information on renewal and pricing at renewal. May include clauses to fix price increases.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TERMINATION</a:t>
            </a:r>
            <a:endParaRPr b="1" dirty="0">
              <a:solidFill>
                <a:schemeClr val="accent4"/>
              </a:solidFill>
            </a:endParaRPr>
          </a:p>
          <a:p>
            <a:pPr marL="0" lvl="0" indent="0" algn="l" rtl="0">
              <a:spcBef>
                <a:spcPts val="600"/>
              </a:spcBef>
              <a:spcAft>
                <a:spcPts val="0"/>
              </a:spcAft>
              <a:buNone/>
            </a:pPr>
            <a:r>
              <a:rPr lang="en-US" sz="1200" dirty="0"/>
              <a:t>Clause specifies how vendor may terminate the contract if customer is in violation. It is in the customer’s best interest to be well defined.</a:t>
            </a:r>
            <a:endParaRPr sz="1200" dirty="0"/>
          </a:p>
          <a:p>
            <a:pPr marL="0" lvl="0" indent="0" algn="l" rtl="0">
              <a:spcBef>
                <a:spcPts val="600"/>
              </a:spcBef>
              <a:spcAft>
                <a:spcPts val="0"/>
              </a:spcAft>
              <a:buNone/>
            </a:pP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USERS</a:t>
            </a:r>
            <a:endParaRPr lang="en-US" sz="1200" b="1" dirty="0">
              <a:solidFill>
                <a:schemeClr val="accent4"/>
              </a:solidFill>
            </a:endParaRPr>
          </a:p>
          <a:p>
            <a:pPr marL="0" lvl="0" indent="0" algn="l" rtl="0">
              <a:spcBef>
                <a:spcPts val="600"/>
              </a:spcBef>
              <a:spcAft>
                <a:spcPts val="0"/>
              </a:spcAft>
              <a:buNone/>
            </a:pPr>
            <a:r>
              <a:rPr lang="en-US" sz="1200" dirty="0"/>
              <a:t>This includes specifying whether walk-ins have access to the resource.</a:t>
            </a:r>
            <a:endParaRPr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NDAs/ CONFIDENTIALITY</a:t>
            </a:r>
            <a:endParaRPr b="1" dirty="0">
              <a:solidFill>
                <a:schemeClr val="accent4"/>
              </a:solidFill>
            </a:endParaRPr>
          </a:p>
          <a:p>
            <a:pPr marL="0" lvl="0" indent="0" algn="l" rtl="0">
              <a:spcBef>
                <a:spcPts val="600"/>
              </a:spcBef>
              <a:spcAft>
                <a:spcPts val="0"/>
              </a:spcAft>
              <a:buNone/>
            </a:pPr>
            <a:r>
              <a:rPr lang="en-US" sz="1200" dirty="0"/>
              <a:t>Non-disclosure agreements on pricing. Vendors often want these, while libraries do not.</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Other Terms</a:t>
            </a:r>
            <a:endParaRPr b="1" dirty="0">
              <a:solidFill>
                <a:schemeClr val="accent4"/>
              </a:solidFill>
            </a:endParaRPr>
          </a:p>
          <a:p>
            <a:pPr marL="0" lvl="0" indent="0" algn="l" rtl="0">
              <a:spcBef>
                <a:spcPts val="600"/>
              </a:spcBef>
              <a:spcAft>
                <a:spcPts val="0"/>
              </a:spcAft>
              <a:buNone/>
            </a:pPr>
            <a:r>
              <a:rPr lang="en-US" sz="1200" dirty="0"/>
              <a:t>Product updates, Performance, Payment, Force Majeure, Applicable Law, Dispute Resolution, Indemnification, Entire Understanding, Amendment, Enforceability, Severability</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42</a:t>
            </a:fld>
            <a:endParaRPr/>
          </a:p>
        </p:txBody>
      </p:sp>
      <p:sp>
        <p:nvSpPr>
          <p:cNvPr id="2" name="Rectangle 1">
            <a:extLst>
              <a:ext uri="{FF2B5EF4-FFF2-40B4-BE49-F238E27FC236}">
                <a16:creationId xmlns:a16="http://schemas.microsoft.com/office/drawing/2014/main" id="{80221576-AA97-49DA-B123-AB08292278C1}"/>
              </a:ext>
            </a:extLst>
          </p:cNvPr>
          <p:cNvSpPr/>
          <p:nvPr/>
        </p:nvSpPr>
        <p:spPr>
          <a:xfrm>
            <a:off x="1150395" y="2656463"/>
            <a:ext cx="484708" cy="461665"/>
          </a:xfrm>
          <a:prstGeom prst="rect">
            <a:avLst/>
          </a:prstGeom>
        </p:spPr>
        <p:txBody>
          <a:bodyPr wrap="square">
            <a:spAutoFit/>
          </a:bodyPr>
          <a:lstStyle/>
          <a:p>
            <a:r>
              <a:rPr lang="en" sz="2400" dirty="0">
                <a:solidFill>
                  <a:srgbClr val="FFFFFF"/>
                </a:solidFill>
                <a:latin typeface="Quicksand"/>
                <a:ea typeface="Quicksand"/>
                <a:cs typeface="Quicksand"/>
                <a:sym typeface="Quicksand"/>
              </a:rPr>
              <a:t>👪</a:t>
            </a:r>
            <a:endParaRPr lang="en-US" sz="2400" dirty="0"/>
          </a:p>
        </p:txBody>
      </p:sp>
      <p:grpSp>
        <p:nvGrpSpPr>
          <p:cNvPr id="41" name="Google Shape;508;p37">
            <a:extLst>
              <a:ext uri="{FF2B5EF4-FFF2-40B4-BE49-F238E27FC236}">
                <a16:creationId xmlns:a16="http://schemas.microsoft.com/office/drawing/2014/main" id="{6F3B0BF4-DD13-453F-9983-FBA19FA6F619}"/>
              </a:ext>
            </a:extLst>
          </p:cNvPr>
          <p:cNvGrpSpPr/>
          <p:nvPr/>
        </p:nvGrpSpPr>
        <p:grpSpPr>
          <a:xfrm>
            <a:off x="3795942" y="971837"/>
            <a:ext cx="397136" cy="305017"/>
            <a:chOff x="568950" y="3686775"/>
            <a:chExt cx="472500" cy="362900"/>
          </a:xfrm>
        </p:grpSpPr>
        <p:sp>
          <p:nvSpPr>
            <p:cNvPr id="42" name="Google Shape;509;p37">
              <a:extLst>
                <a:ext uri="{FF2B5EF4-FFF2-40B4-BE49-F238E27FC236}">
                  <a16:creationId xmlns:a16="http://schemas.microsoft.com/office/drawing/2014/main" id="{3F21E157-2AF0-4032-A2DA-3473A80931C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10;p37">
              <a:extLst>
                <a:ext uri="{FF2B5EF4-FFF2-40B4-BE49-F238E27FC236}">
                  <a16:creationId xmlns:a16="http://schemas.microsoft.com/office/drawing/2014/main" id="{04430789-614A-497F-89E8-A871E58603F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11;p37">
              <a:extLst>
                <a:ext uri="{FF2B5EF4-FFF2-40B4-BE49-F238E27FC236}">
                  <a16:creationId xmlns:a16="http://schemas.microsoft.com/office/drawing/2014/main" id="{4468AAE0-CE3F-4B9D-9038-911ED5E2976B}"/>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A055DD44-E99A-46CF-93F4-0CD11263F8D8}"/>
              </a:ext>
            </a:extLst>
          </p:cNvPr>
          <p:cNvPicPr>
            <a:picLocks noChangeAspect="1"/>
          </p:cNvPicPr>
          <p:nvPr/>
        </p:nvPicPr>
        <p:blipFill>
          <a:blip r:embed="rId3"/>
          <a:stretch>
            <a:fillRect/>
          </a:stretch>
        </p:blipFill>
        <p:spPr>
          <a:xfrm>
            <a:off x="6095850" y="768598"/>
            <a:ext cx="931993" cy="762978"/>
          </a:xfrm>
          <a:prstGeom prst="rect">
            <a:avLst/>
          </a:prstGeom>
        </p:spPr>
      </p:pic>
      <p:grpSp>
        <p:nvGrpSpPr>
          <p:cNvPr id="46" name="Google Shape;374;p37">
            <a:extLst>
              <a:ext uri="{FF2B5EF4-FFF2-40B4-BE49-F238E27FC236}">
                <a16:creationId xmlns:a16="http://schemas.microsoft.com/office/drawing/2014/main" id="{4075468D-8286-41F2-8B50-C7B47C50FE58}"/>
              </a:ext>
            </a:extLst>
          </p:cNvPr>
          <p:cNvGrpSpPr/>
          <p:nvPr/>
        </p:nvGrpSpPr>
        <p:grpSpPr>
          <a:xfrm>
            <a:off x="6325290" y="2758219"/>
            <a:ext cx="297183" cy="307889"/>
            <a:chOff x="596350" y="929175"/>
            <a:chExt cx="407950" cy="497475"/>
          </a:xfrm>
        </p:grpSpPr>
        <p:sp>
          <p:nvSpPr>
            <p:cNvPr id="47" name="Google Shape;375;p37">
              <a:extLst>
                <a:ext uri="{FF2B5EF4-FFF2-40B4-BE49-F238E27FC236}">
                  <a16:creationId xmlns:a16="http://schemas.microsoft.com/office/drawing/2014/main" id="{2E5878F7-BA4F-4862-8888-57F6C8899AA8}"/>
                </a:ext>
              </a:extLst>
            </p:cNvPr>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6;p37">
              <a:extLst>
                <a:ext uri="{FF2B5EF4-FFF2-40B4-BE49-F238E27FC236}">
                  <a16:creationId xmlns:a16="http://schemas.microsoft.com/office/drawing/2014/main" id="{C6DA18A8-320C-488D-A921-4133A9C58D01}"/>
                </a:ext>
              </a:extLst>
            </p:cNvPr>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p37">
              <a:extLst>
                <a:ext uri="{FF2B5EF4-FFF2-40B4-BE49-F238E27FC236}">
                  <a16:creationId xmlns:a16="http://schemas.microsoft.com/office/drawing/2014/main" id="{B2596E5D-3F93-47CE-B3E5-133C2569FEAB}"/>
                </a:ext>
              </a:extLst>
            </p:cNvPr>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p37">
              <a:extLst>
                <a:ext uri="{FF2B5EF4-FFF2-40B4-BE49-F238E27FC236}">
                  <a16:creationId xmlns:a16="http://schemas.microsoft.com/office/drawing/2014/main" id="{16297735-2A05-4A2A-A954-9FE16F16C430}"/>
                </a:ext>
              </a:extLst>
            </p:cNvPr>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9;p37">
              <a:extLst>
                <a:ext uri="{FF2B5EF4-FFF2-40B4-BE49-F238E27FC236}">
                  <a16:creationId xmlns:a16="http://schemas.microsoft.com/office/drawing/2014/main" id="{FAF9D477-B3AC-4E38-986E-F775DBC79887}"/>
                </a:ext>
              </a:extLst>
            </p:cNvPr>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0;p37">
              <a:extLst>
                <a:ext uri="{FF2B5EF4-FFF2-40B4-BE49-F238E27FC236}">
                  <a16:creationId xmlns:a16="http://schemas.microsoft.com/office/drawing/2014/main" id="{852F8126-05AB-4B8B-B58E-182A4907BDE3}"/>
                </a:ext>
              </a:extLst>
            </p:cNvPr>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p37">
              <a:extLst>
                <a:ext uri="{FF2B5EF4-FFF2-40B4-BE49-F238E27FC236}">
                  <a16:creationId xmlns:a16="http://schemas.microsoft.com/office/drawing/2014/main" id="{8FBA8A96-0A27-430B-8BB1-A16620D89C7A}"/>
                </a:ext>
              </a:extLst>
            </p:cNvPr>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82;p37">
            <a:extLst>
              <a:ext uri="{FF2B5EF4-FFF2-40B4-BE49-F238E27FC236}">
                <a16:creationId xmlns:a16="http://schemas.microsoft.com/office/drawing/2014/main" id="{83A19E65-1E6E-4977-980F-A984D0AED6F8}"/>
              </a:ext>
            </a:extLst>
          </p:cNvPr>
          <p:cNvGrpSpPr/>
          <p:nvPr/>
        </p:nvGrpSpPr>
        <p:grpSpPr>
          <a:xfrm>
            <a:off x="1323867" y="971837"/>
            <a:ext cx="345971" cy="325505"/>
            <a:chOff x="5972700" y="2330200"/>
            <a:chExt cx="411625" cy="387275"/>
          </a:xfrm>
        </p:grpSpPr>
        <p:sp>
          <p:nvSpPr>
            <p:cNvPr id="56" name="Google Shape;483;p37">
              <a:extLst>
                <a:ext uri="{FF2B5EF4-FFF2-40B4-BE49-F238E27FC236}">
                  <a16:creationId xmlns:a16="http://schemas.microsoft.com/office/drawing/2014/main" id="{3D6727E1-B22F-4F5C-91BB-6C52C621858C}"/>
                </a:ext>
              </a:extLst>
            </p:cNvPr>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4;p37">
              <a:extLst>
                <a:ext uri="{FF2B5EF4-FFF2-40B4-BE49-F238E27FC236}">
                  <a16:creationId xmlns:a16="http://schemas.microsoft.com/office/drawing/2014/main" id="{56A42759-B6C4-4A69-902A-3F049294EA94}"/>
                </a:ext>
              </a:extLst>
            </p:cNvPr>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442;p37">
            <a:extLst>
              <a:ext uri="{FF2B5EF4-FFF2-40B4-BE49-F238E27FC236}">
                <a16:creationId xmlns:a16="http://schemas.microsoft.com/office/drawing/2014/main" id="{21CB3A9C-28BC-4C58-8547-0D09B0CD4920}"/>
              </a:ext>
            </a:extLst>
          </p:cNvPr>
          <p:cNvGrpSpPr/>
          <p:nvPr/>
        </p:nvGrpSpPr>
        <p:grpSpPr>
          <a:xfrm>
            <a:off x="3788279" y="2702739"/>
            <a:ext cx="383835" cy="363369"/>
            <a:chOff x="6618700" y="1635475"/>
            <a:chExt cx="456675" cy="432325"/>
          </a:xfrm>
        </p:grpSpPr>
        <p:sp>
          <p:nvSpPr>
            <p:cNvPr id="61" name="Google Shape;443;p37">
              <a:extLst>
                <a:ext uri="{FF2B5EF4-FFF2-40B4-BE49-F238E27FC236}">
                  <a16:creationId xmlns:a16="http://schemas.microsoft.com/office/drawing/2014/main" id="{7AC10F2B-E65B-4116-9CD1-EAB5B858371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44;p37">
              <a:extLst>
                <a:ext uri="{FF2B5EF4-FFF2-40B4-BE49-F238E27FC236}">
                  <a16:creationId xmlns:a16="http://schemas.microsoft.com/office/drawing/2014/main" id="{814E5DFF-331B-4542-8647-0D60F6B107B7}"/>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45;p37">
              <a:extLst>
                <a:ext uri="{FF2B5EF4-FFF2-40B4-BE49-F238E27FC236}">
                  <a16:creationId xmlns:a16="http://schemas.microsoft.com/office/drawing/2014/main" id="{B54E79FB-0FE9-4EE5-BBCE-2C9FB2C25E96}"/>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46;p37">
              <a:extLst>
                <a:ext uri="{FF2B5EF4-FFF2-40B4-BE49-F238E27FC236}">
                  <a16:creationId xmlns:a16="http://schemas.microsoft.com/office/drawing/2014/main" id="{B6DAE081-9413-4901-BDD0-FB1AC03E215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47;p37">
              <a:extLst>
                <a:ext uri="{FF2B5EF4-FFF2-40B4-BE49-F238E27FC236}">
                  <a16:creationId xmlns:a16="http://schemas.microsoft.com/office/drawing/2014/main" id="{AECA0674-F3C2-43F3-882F-FB1229D74322}"/>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F2160CCE-8E52-486F-80D6-174B3BBFE1B1}"/>
              </a:ext>
            </a:extLst>
          </p:cNvPr>
          <p:cNvSpPr/>
          <p:nvPr/>
        </p:nvSpPr>
        <p:spPr>
          <a:xfrm>
            <a:off x="976746" y="4647427"/>
            <a:ext cx="4572000" cy="338554"/>
          </a:xfrm>
          <a:prstGeom prst="rect">
            <a:avLst/>
          </a:prstGeom>
        </p:spPr>
        <p:txBody>
          <a:bodyPr>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4">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p:txBody>
      </p:sp>
    </p:spTree>
    <p:extLst>
      <p:ext uri="{BB962C8B-B14F-4D97-AF65-F5344CB8AC3E}">
        <p14:creationId xmlns:p14="http://schemas.microsoft.com/office/powerpoint/2010/main" val="24248176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1115524" y="534521"/>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Helpful Analysis (Not Exhaustive)</a:t>
            </a:r>
            <a:endParaRPr dirty="0"/>
          </a:p>
        </p:txBody>
      </p:sp>
      <p:sp>
        <p:nvSpPr>
          <p:cNvPr id="104" name="Google Shape;104;p18"/>
          <p:cNvSpPr txBox="1">
            <a:spLocks noGrp="1"/>
          </p:cNvSpPr>
          <p:nvPr>
            <p:ph type="body" idx="1"/>
          </p:nvPr>
        </p:nvSpPr>
        <p:spPr>
          <a:xfrm>
            <a:off x="1216377" y="1160930"/>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Clr>
                <a:schemeClr val="accent1"/>
              </a:buClr>
              <a:buSzPct val="100000"/>
              <a:buFont typeface="Courier New" panose="02070309020205020404" pitchFamily="49" charset="0"/>
              <a:buChar char="o"/>
            </a:pPr>
            <a:r>
              <a:rPr lang="en-US" sz="2000" dirty="0"/>
              <a:t>Historical use &amp; cost per use</a:t>
            </a:r>
            <a:endParaRPr sz="2000" dirty="0"/>
          </a:p>
          <a:p>
            <a:pPr marL="457200" lvl="0" indent="-381000" algn="l" rtl="0">
              <a:spcBef>
                <a:spcPts val="1000"/>
              </a:spcBef>
              <a:spcAft>
                <a:spcPts val="0"/>
              </a:spcAft>
              <a:buClr>
                <a:schemeClr val="accent1"/>
              </a:buClr>
              <a:buSzPct val="100000"/>
              <a:buFont typeface="Courier New" panose="02070309020205020404" pitchFamily="49" charset="0"/>
              <a:buChar char="o"/>
            </a:pPr>
            <a:r>
              <a:rPr lang="en-US" sz="2000" dirty="0"/>
              <a:t>How are patrons using the information and data? (qualitative data)</a:t>
            </a:r>
            <a:endParaRPr sz="2000" dirty="0"/>
          </a:p>
          <a:p>
            <a:pPr marL="457200" lvl="0" indent="-381000" algn="l" rtl="0">
              <a:spcBef>
                <a:spcPts val="1000"/>
              </a:spcBef>
              <a:spcAft>
                <a:spcPts val="0"/>
              </a:spcAft>
              <a:buClr>
                <a:schemeClr val="accent1"/>
              </a:buClr>
              <a:buSzPct val="100000"/>
              <a:buFont typeface="Courier New" panose="02070309020205020404" pitchFamily="49" charset="0"/>
              <a:buChar char="o"/>
            </a:pPr>
            <a:r>
              <a:rPr lang="en-US" sz="2000" dirty="0"/>
              <a:t>What content is used? </a:t>
            </a:r>
          </a:p>
          <a:p>
            <a:pPr marL="457200" lvl="0" indent="-381000" algn="l" rtl="0">
              <a:spcBef>
                <a:spcPts val="1000"/>
              </a:spcBef>
              <a:spcAft>
                <a:spcPts val="0"/>
              </a:spcAft>
              <a:buClr>
                <a:schemeClr val="accent1"/>
              </a:buClr>
              <a:buSzPct val="100000"/>
              <a:buFont typeface="Courier New" panose="02070309020205020404" pitchFamily="49" charset="0"/>
              <a:buChar char="o"/>
            </a:pPr>
            <a:r>
              <a:rPr lang="en-US" sz="2000" dirty="0"/>
              <a:t>What licensing terms are critical?</a:t>
            </a:r>
          </a:p>
          <a:p>
            <a:pPr marL="457200" lvl="0" indent="-381000" algn="l" rtl="0">
              <a:spcBef>
                <a:spcPts val="1000"/>
              </a:spcBef>
              <a:spcAft>
                <a:spcPts val="0"/>
              </a:spcAft>
              <a:buClr>
                <a:schemeClr val="accent1"/>
              </a:buClr>
              <a:buSzPct val="100000"/>
              <a:buFont typeface="Courier New" panose="02070309020205020404" pitchFamily="49" charset="0"/>
              <a:buChar char="o"/>
            </a:pPr>
            <a:r>
              <a:rPr lang="en-US" sz="2000" dirty="0"/>
              <a:t>What does your library value?</a:t>
            </a:r>
          </a:p>
          <a:p>
            <a:pPr marL="76200" lvl="0" indent="0" algn="l" rtl="0">
              <a:spcBef>
                <a:spcPts val="1000"/>
              </a:spcBef>
              <a:spcAft>
                <a:spcPts val="0"/>
              </a:spcAft>
              <a:buSzPts val="2400"/>
              <a:buNone/>
            </a:pP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43</a:t>
            </a:fld>
            <a:endParaRPr/>
          </a:p>
        </p:txBody>
      </p:sp>
    </p:spTree>
    <p:extLst>
      <p:ext uri="{BB962C8B-B14F-4D97-AF65-F5344CB8AC3E}">
        <p14:creationId xmlns:p14="http://schemas.microsoft.com/office/powerpoint/2010/main" val="3061977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PHONE</a:t>
            </a:r>
            <a:endParaRPr dirty="0"/>
          </a:p>
        </p:txBody>
      </p:sp>
      <p:sp>
        <p:nvSpPr>
          <p:cNvPr id="128" name="Google Shape;128;p19"/>
          <p:cNvSpPr txBox="1">
            <a:spLocks noGrp="1"/>
          </p:cNvSpPr>
          <p:nvPr>
            <p:ph type="body" idx="1"/>
          </p:nvPr>
        </p:nvSpPr>
        <p:spPr>
          <a:xfrm>
            <a:off x="1165475" y="1174117"/>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Miss kenetic and visual cues which gets in the way of rapport.</a:t>
            </a:r>
          </a:p>
          <a:p>
            <a:pPr marL="342900" indent="-342900"/>
            <a:r>
              <a:rPr lang="en" sz="1600" dirty="0">
                <a:solidFill>
                  <a:schemeClr val="accent4"/>
                </a:solidFill>
              </a:rPr>
              <a:t>Conversation can feel out of sync.</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can have all your notes and options spread out and available for reference during the conversation.</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p:txBody>
          <a:bodyPr/>
          <a:lstStyle/>
          <a:p>
            <a:r>
              <a:rPr lang="en-US" sz="1400" dirty="0"/>
              <a:t>Engage in a bit of small talk at the beginning.</a:t>
            </a:r>
          </a:p>
          <a:p>
            <a:r>
              <a:rPr lang="en-US" sz="1400" dirty="0"/>
              <a:t>Consider using Zoom to gain visual cues (absolutely not required!)</a:t>
            </a:r>
          </a:p>
          <a:p>
            <a:r>
              <a:rPr lang="en-US" sz="1400" dirty="0"/>
              <a:t>Don’t multitask, focus on the conversation.</a:t>
            </a:r>
          </a:p>
          <a:p>
            <a:r>
              <a:rPr lang="en-US" sz="1400" dirty="0"/>
              <a:t>To help resolve the issue with turn taking by signaling when you are finished speaking.</a:t>
            </a:r>
          </a:p>
          <a:p>
            <a:r>
              <a:rPr lang="en-US" sz="1400" dirty="0"/>
              <a:t>End the conversation in a personal, friendly way. People remembers beginnings and endings.</a:t>
            </a:r>
          </a:p>
          <a:p>
            <a:pPr marL="101600" indent="0">
              <a:buNone/>
            </a:pP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44</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694878" y="4771281"/>
            <a:ext cx="6568068" cy="261610"/>
          </a:xfrm>
          <a:prstGeom prst="rect">
            <a:avLst/>
          </a:prstGeom>
          <a:noFill/>
        </p:spPr>
        <p:txBody>
          <a:bodyPr wrap="square">
            <a:spAutoFit/>
          </a:bodyPr>
          <a:lstStyle/>
          <a:p>
            <a:r>
              <a:rPr lang="en-US" sz="1100" dirty="0">
                <a:solidFill>
                  <a:schemeClr val="bg1"/>
                </a:solidFill>
                <a:latin typeface="Quicksand" panose="020B0604020202020204" charset="0"/>
              </a:rPr>
              <a:t>Thompson, L. (2013). </a:t>
            </a:r>
            <a:r>
              <a:rPr lang="en-US" sz="1100" i="1" dirty="0">
                <a:solidFill>
                  <a:schemeClr val="bg1"/>
                </a:solidFill>
                <a:latin typeface="Quicksand" panose="020B0604020202020204" charset="0"/>
              </a:rPr>
              <a:t>The truth about negotiations.</a:t>
            </a:r>
            <a:r>
              <a:rPr lang="en-US" sz="1100" dirty="0">
                <a:solidFill>
                  <a:schemeClr val="bg1"/>
                </a:solidFill>
                <a:latin typeface="Quicksand" panose="020B0604020202020204" charset="0"/>
              </a:rPr>
              <a:t> New Jersey: Pearson Education.</a:t>
            </a:r>
          </a:p>
        </p:txBody>
      </p:sp>
    </p:spTree>
    <p:extLst>
      <p:ext uri="{BB962C8B-B14F-4D97-AF65-F5344CB8AC3E}">
        <p14:creationId xmlns:p14="http://schemas.microsoft.com/office/powerpoint/2010/main" val="33875172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EMAIL</a:t>
            </a:r>
            <a:endParaRPr dirty="0"/>
          </a:p>
        </p:txBody>
      </p:sp>
      <p:sp>
        <p:nvSpPr>
          <p:cNvPr id="128" name="Google Shape;128;p19"/>
          <p:cNvSpPr txBox="1">
            <a:spLocks noGrp="1"/>
          </p:cNvSpPr>
          <p:nvPr>
            <p:ph type="body" idx="1"/>
          </p:nvPr>
        </p:nvSpPr>
        <p:spPr>
          <a:xfrm>
            <a:off x="1165475" y="894649"/>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No emotional cues</a:t>
            </a:r>
          </a:p>
          <a:p>
            <a:pPr marL="342900" indent="-342900"/>
            <a:r>
              <a:rPr lang="en" sz="1600" dirty="0">
                <a:solidFill>
                  <a:schemeClr val="accent4"/>
                </a:solidFill>
              </a:rPr>
              <a:t>Sometimes one or both sides get mean (dehumanization)</a:t>
            </a:r>
          </a:p>
          <a:p>
            <a:pPr marL="342900" indent="-342900"/>
            <a:r>
              <a:rPr lang="en" sz="1600" dirty="0">
                <a:solidFill>
                  <a:schemeClr val="accent4"/>
                </a:solidFill>
              </a:rPr>
              <a:t>Delayed responses</a:t>
            </a:r>
          </a:p>
          <a:p>
            <a:pPr marL="342900" indent="-342900"/>
            <a:r>
              <a:rPr lang="en" sz="1600" dirty="0">
                <a:solidFill>
                  <a:schemeClr val="accent4"/>
                </a:solidFill>
              </a:rPr>
              <a:t>Parties trying to negotiate multiple issues sequentially</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have time to discuss and think through responses.</a:t>
            </a:r>
          </a:p>
          <a:p>
            <a:pPr marL="342900" indent="-342900"/>
            <a:r>
              <a:rPr lang="en" sz="1600" dirty="0">
                <a:solidFill>
                  <a:schemeClr val="accent4"/>
                </a:solidFill>
              </a:rPr>
              <a:t>Potential for first mover advantage</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a:xfrm>
            <a:off x="4472375" y="861883"/>
            <a:ext cx="4241971" cy="3419734"/>
          </a:xfrm>
        </p:spPr>
        <p:txBody>
          <a:bodyPr/>
          <a:lstStyle/>
          <a:p>
            <a:r>
              <a:rPr lang="en-US" sz="1400" dirty="0"/>
              <a:t>Must be prepared to respond with facts and data!</a:t>
            </a:r>
          </a:p>
          <a:p>
            <a:r>
              <a:rPr lang="en-US" sz="1400" dirty="0"/>
              <a:t>Consider making the first offer to set the anchor </a:t>
            </a:r>
          </a:p>
          <a:p>
            <a:r>
              <a:rPr lang="en-US" sz="1400" dirty="0"/>
              <a:t>Focus on the value of the entire deal, don’t try come to agreement on one issue at a time.</a:t>
            </a:r>
          </a:p>
          <a:p>
            <a:r>
              <a:rPr lang="en-US" sz="1400" dirty="0"/>
              <a:t>Don’t forget you are negotiating with a human.</a:t>
            </a:r>
          </a:p>
          <a:p>
            <a:r>
              <a:rPr lang="en-US" sz="1400" dirty="0"/>
              <a:t>Work to find linguistic convergence in how you communicate with vendors. Work to mirror vendor’s language.</a:t>
            </a:r>
          </a:p>
          <a:p>
            <a:r>
              <a:rPr lang="en-US" sz="1400" dirty="0"/>
              <a:t>Start the conversation early and set expectations for response time through out the conversation.</a:t>
            </a: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45</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732049" y="4845910"/>
            <a:ext cx="6568068" cy="246221"/>
          </a:xfrm>
          <a:prstGeom prst="rect">
            <a:avLst/>
          </a:prstGeom>
          <a:noFill/>
        </p:spPr>
        <p:txBody>
          <a:bodyPr wrap="square">
            <a:spAutoFit/>
          </a:bodyPr>
          <a:lstStyle/>
          <a:p>
            <a:r>
              <a:rPr lang="en-US" sz="1000" dirty="0">
                <a:solidFill>
                  <a:schemeClr val="bg1"/>
                </a:solidFill>
                <a:latin typeface="Quicksand" panose="020B0604020202020204" charset="0"/>
              </a:rPr>
              <a:t>Thompson, L. (2013). </a:t>
            </a:r>
            <a:r>
              <a:rPr lang="en-US" sz="1000" i="1" dirty="0">
                <a:solidFill>
                  <a:schemeClr val="bg1"/>
                </a:solidFill>
                <a:latin typeface="Quicksand" panose="020B0604020202020204" charset="0"/>
              </a:rPr>
              <a:t>The truth about negotiations.</a:t>
            </a:r>
            <a:r>
              <a:rPr lang="en-US" sz="1000" dirty="0">
                <a:solidFill>
                  <a:schemeClr val="bg1"/>
                </a:solidFill>
                <a:latin typeface="Quicksand" panose="020B0604020202020204" charset="0"/>
              </a:rPr>
              <a:t> New Jersey: Pearson Education.</a:t>
            </a:r>
          </a:p>
        </p:txBody>
      </p:sp>
    </p:spTree>
    <p:extLst>
      <p:ext uri="{BB962C8B-B14F-4D97-AF65-F5344CB8AC3E}">
        <p14:creationId xmlns:p14="http://schemas.microsoft.com/office/powerpoint/2010/main" val="22086067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132-994A-465A-A511-FDF7B5E5F514}"/>
              </a:ext>
            </a:extLst>
          </p:cNvPr>
          <p:cNvSpPr>
            <a:spLocks noGrp="1"/>
          </p:cNvSpPr>
          <p:nvPr>
            <p:ph type="title"/>
          </p:nvPr>
        </p:nvSpPr>
        <p:spPr/>
        <p:txBody>
          <a:bodyPr/>
          <a:lstStyle/>
          <a:p>
            <a:r>
              <a:rPr lang="en-US" dirty="0"/>
              <a:t>UNACCEPTABLE BEHAVIORS FROM VENDORS</a:t>
            </a:r>
          </a:p>
        </p:txBody>
      </p:sp>
      <p:sp>
        <p:nvSpPr>
          <p:cNvPr id="3" name="Text Placeholder 2">
            <a:extLst>
              <a:ext uri="{FF2B5EF4-FFF2-40B4-BE49-F238E27FC236}">
                <a16:creationId xmlns:a16="http://schemas.microsoft.com/office/drawing/2014/main" id="{6AACD7AA-24E8-409F-A68D-09CF68756ACA}"/>
              </a:ext>
            </a:extLst>
          </p:cNvPr>
          <p:cNvSpPr>
            <a:spLocks noGrp="1"/>
          </p:cNvSpPr>
          <p:nvPr>
            <p:ph type="body" idx="1"/>
          </p:nvPr>
        </p:nvSpPr>
        <p:spPr/>
        <p:txBody>
          <a:bodyPr/>
          <a:lstStyle/>
          <a:p>
            <a:pPr>
              <a:buClr>
                <a:schemeClr val="accent1"/>
              </a:buClr>
            </a:pPr>
            <a:r>
              <a:rPr lang="en-US" sz="2400" dirty="0"/>
              <a:t>Delaying negotiation conversations until close to the deadline to force agreement</a:t>
            </a:r>
          </a:p>
          <a:p>
            <a:pPr>
              <a:buClr>
                <a:schemeClr val="accent1"/>
              </a:buClr>
            </a:pPr>
            <a:r>
              <a:rPr lang="en-US" sz="2400" dirty="0"/>
              <a:t>Going around you to teaching/research faculty to exert pressure</a:t>
            </a:r>
          </a:p>
          <a:p>
            <a:pPr>
              <a:buClr>
                <a:schemeClr val="accent1"/>
              </a:buClr>
            </a:pPr>
            <a:r>
              <a:rPr lang="en-US" sz="2400" dirty="0"/>
              <a:t>Temper tantrums</a:t>
            </a:r>
          </a:p>
          <a:p>
            <a:pPr>
              <a:buClr>
                <a:schemeClr val="accent1"/>
              </a:buClr>
            </a:pPr>
            <a:r>
              <a:rPr lang="en-US" sz="2400" dirty="0"/>
              <a:t>Threats</a:t>
            </a:r>
          </a:p>
          <a:p>
            <a:pPr>
              <a:buClr>
                <a:schemeClr val="accent1"/>
              </a:buClr>
            </a:pPr>
            <a:r>
              <a:rPr lang="en-US" sz="2400" dirty="0"/>
              <a:t>Verbal abuse</a:t>
            </a:r>
          </a:p>
          <a:p>
            <a:endParaRPr lang="en-US" dirty="0"/>
          </a:p>
        </p:txBody>
      </p:sp>
      <p:sp>
        <p:nvSpPr>
          <p:cNvPr id="4" name="Slide Number Placeholder 3">
            <a:extLst>
              <a:ext uri="{FF2B5EF4-FFF2-40B4-BE49-F238E27FC236}">
                <a16:creationId xmlns:a16="http://schemas.microsoft.com/office/drawing/2014/main" id="{CA97C404-EC75-472D-B050-8B004BB85C8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46</a:t>
            </a:fld>
            <a:endParaRPr lang="en"/>
          </a:p>
        </p:txBody>
      </p:sp>
    </p:spTree>
    <p:extLst>
      <p:ext uri="{BB962C8B-B14F-4D97-AF65-F5344CB8AC3E}">
        <p14:creationId xmlns:p14="http://schemas.microsoft.com/office/powerpoint/2010/main" val="41693123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2C41-B373-44A7-B0B6-AB0A92502443}"/>
              </a:ext>
            </a:extLst>
          </p:cNvPr>
          <p:cNvSpPr>
            <a:spLocks noGrp="1"/>
          </p:cNvSpPr>
          <p:nvPr>
            <p:ph type="title"/>
          </p:nvPr>
        </p:nvSpPr>
        <p:spPr/>
        <p:txBody>
          <a:bodyPr/>
          <a:lstStyle/>
          <a:p>
            <a:r>
              <a:rPr lang="en-US" dirty="0"/>
              <a:t>PLAN ON HOW YOU WILL ADDRESS BAD BEHAVIOR</a:t>
            </a:r>
          </a:p>
        </p:txBody>
      </p:sp>
      <p:sp>
        <p:nvSpPr>
          <p:cNvPr id="3" name="Text Placeholder 2">
            <a:extLst>
              <a:ext uri="{FF2B5EF4-FFF2-40B4-BE49-F238E27FC236}">
                <a16:creationId xmlns:a16="http://schemas.microsoft.com/office/drawing/2014/main" id="{D928B646-2F5D-40EB-A2F1-92B753CE17ED}"/>
              </a:ext>
            </a:extLst>
          </p:cNvPr>
          <p:cNvSpPr>
            <a:spLocks noGrp="1"/>
          </p:cNvSpPr>
          <p:nvPr>
            <p:ph type="body" idx="1"/>
          </p:nvPr>
        </p:nvSpPr>
        <p:spPr>
          <a:xfrm>
            <a:off x="1165497" y="1086799"/>
            <a:ext cx="7681047" cy="3725700"/>
          </a:xfrm>
        </p:spPr>
        <p:txBody>
          <a:bodyPr/>
          <a:lstStyle/>
          <a:p>
            <a:pPr marL="38100" indent="0">
              <a:buNone/>
            </a:pPr>
            <a:r>
              <a:rPr lang="en-US" dirty="0">
                <a:solidFill>
                  <a:schemeClr val="accent4"/>
                </a:solidFill>
              </a:rPr>
              <a:t>Clearly communicate your expectations </a:t>
            </a:r>
          </a:p>
          <a:p>
            <a:pPr>
              <a:buClr>
                <a:schemeClr val="accent1"/>
              </a:buClr>
            </a:pPr>
            <a:r>
              <a:rPr lang="en-US" dirty="0"/>
              <a:t>Timetable for the negotiation</a:t>
            </a:r>
          </a:p>
          <a:p>
            <a:pPr>
              <a:buClr>
                <a:schemeClr val="accent1"/>
              </a:buClr>
            </a:pPr>
            <a:r>
              <a:rPr lang="en-US" dirty="0"/>
              <a:t>Expected response times</a:t>
            </a:r>
          </a:p>
          <a:p>
            <a:pPr>
              <a:buClr>
                <a:schemeClr val="accent1"/>
              </a:buClr>
            </a:pPr>
            <a:r>
              <a:rPr lang="en-US" dirty="0"/>
              <a:t>Inappropriate behaviors</a:t>
            </a:r>
          </a:p>
        </p:txBody>
      </p:sp>
      <p:sp>
        <p:nvSpPr>
          <p:cNvPr id="4" name="Slide Number Placeholder 3">
            <a:extLst>
              <a:ext uri="{FF2B5EF4-FFF2-40B4-BE49-F238E27FC236}">
                <a16:creationId xmlns:a16="http://schemas.microsoft.com/office/drawing/2014/main" id="{4E8947AC-B95F-4AE6-A725-054C77C039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47</a:t>
            </a:fld>
            <a:endParaRPr lang="en"/>
          </a:p>
        </p:txBody>
      </p:sp>
    </p:spTree>
    <p:extLst>
      <p:ext uri="{BB962C8B-B14F-4D97-AF65-F5344CB8AC3E}">
        <p14:creationId xmlns:p14="http://schemas.microsoft.com/office/powerpoint/2010/main" val="6937763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A1C3C-9394-4F70-AF47-292410EA7FF6}"/>
              </a:ext>
            </a:extLst>
          </p:cNvPr>
          <p:cNvSpPr>
            <a:spLocks noGrp="1"/>
          </p:cNvSpPr>
          <p:nvPr>
            <p:ph type="title"/>
          </p:nvPr>
        </p:nvSpPr>
        <p:spPr/>
        <p:txBody>
          <a:bodyPr/>
          <a:lstStyle/>
          <a:p>
            <a:r>
              <a:rPr lang="en-US" dirty="0"/>
              <a:t>PLAN ON HOW YOU WILL ADDRESS BAD BEHAVIORS</a:t>
            </a:r>
          </a:p>
        </p:txBody>
      </p:sp>
      <p:sp>
        <p:nvSpPr>
          <p:cNvPr id="3" name="Text Placeholder 2">
            <a:extLst>
              <a:ext uri="{FF2B5EF4-FFF2-40B4-BE49-F238E27FC236}">
                <a16:creationId xmlns:a16="http://schemas.microsoft.com/office/drawing/2014/main" id="{9BD3B4DA-A592-4DC8-BF18-2D78EBDC2F60}"/>
              </a:ext>
            </a:extLst>
          </p:cNvPr>
          <p:cNvSpPr>
            <a:spLocks noGrp="1"/>
          </p:cNvSpPr>
          <p:nvPr>
            <p:ph type="body" idx="1"/>
          </p:nvPr>
        </p:nvSpPr>
        <p:spPr/>
        <p:txBody>
          <a:bodyPr/>
          <a:lstStyle/>
          <a:p>
            <a:pPr>
              <a:buClr>
                <a:schemeClr val="accent1"/>
              </a:buClr>
            </a:pPr>
            <a:r>
              <a:rPr lang="en-US" sz="2000" dirty="0"/>
              <a:t>Temper tantrums (including threats and verbal abuse) are rarely genuine. </a:t>
            </a:r>
            <a:r>
              <a:rPr lang="en-US" sz="2000" dirty="0">
                <a:solidFill>
                  <a:schemeClr val="accent4"/>
                </a:solidFill>
              </a:rPr>
              <a:t>“They are carefully orchestrated displays designed to evoke a response in the counterparty”.</a:t>
            </a:r>
          </a:p>
          <a:p>
            <a:pPr>
              <a:buClr>
                <a:schemeClr val="accent1"/>
              </a:buClr>
            </a:pPr>
            <a:r>
              <a:rPr lang="en-US" sz="2000" dirty="0"/>
              <a:t>How to address: </a:t>
            </a:r>
          </a:p>
          <a:p>
            <a:pPr lvl="1"/>
            <a:r>
              <a:rPr lang="en-US" sz="1600" dirty="0"/>
              <a:t>Take a break</a:t>
            </a:r>
          </a:p>
          <a:p>
            <a:pPr lvl="1"/>
            <a:r>
              <a:rPr lang="en-US" sz="1600" dirty="0"/>
              <a:t>Normalize emotions – “This is important to us both and it’s normal to feel emotional about it. We both are.”</a:t>
            </a:r>
          </a:p>
          <a:p>
            <a:pPr lvl="1"/>
            <a:r>
              <a:rPr lang="en-US" sz="1600" dirty="0"/>
              <a:t>Stop talking and start writing. Creates point of focus.</a:t>
            </a:r>
          </a:p>
          <a:p>
            <a:pPr lvl="1"/>
            <a:r>
              <a:rPr lang="en-US" sz="1600" dirty="0"/>
              <a:t>If vendor has resorted to verbal abuse and threats redirect them to the expectations that you communicated about respect and trust.</a:t>
            </a:r>
          </a:p>
        </p:txBody>
      </p:sp>
      <p:sp>
        <p:nvSpPr>
          <p:cNvPr id="4" name="Slide Number Placeholder 3">
            <a:extLst>
              <a:ext uri="{FF2B5EF4-FFF2-40B4-BE49-F238E27FC236}">
                <a16:creationId xmlns:a16="http://schemas.microsoft.com/office/drawing/2014/main" id="{023A0D67-870D-4147-B2FE-F94968A2F4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48</a:t>
            </a:fld>
            <a:endParaRPr lang="en"/>
          </a:p>
        </p:txBody>
      </p:sp>
      <p:sp>
        <p:nvSpPr>
          <p:cNvPr id="7" name="TextBox 6">
            <a:extLst>
              <a:ext uri="{FF2B5EF4-FFF2-40B4-BE49-F238E27FC236}">
                <a16:creationId xmlns:a16="http://schemas.microsoft.com/office/drawing/2014/main" id="{4B317978-4664-4BC1-AC28-DA60DCED0429}"/>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745909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 The Principled Negotiator</a:t>
            </a:r>
            <a:endParaRPr dirty="0"/>
          </a:p>
        </p:txBody>
      </p:sp>
      <p:sp>
        <p:nvSpPr>
          <p:cNvPr id="130" name="Google Shape;130;p1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solidFill>
                  <a:schemeClr val="accent4"/>
                </a:solidFill>
              </a:rPr>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993229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a:t>
            </a:r>
            <a:r>
              <a:rPr lang="en-US" dirty="0">
                <a:solidFill>
                  <a:schemeClr val="accent4"/>
                </a:solidFill>
              </a:rPr>
              <a:t>Hard on the issues, but soft on the approach to people</a:t>
            </a:r>
            <a:r>
              <a:rPr lang="en-US" dirty="0"/>
              <a:t>” </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11" name="Google Shape;481;p37">
            <a:extLst>
              <a:ext uri="{FF2B5EF4-FFF2-40B4-BE49-F238E27FC236}">
                <a16:creationId xmlns:a16="http://schemas.microsoft.com/office/drawing/2014/main" id="{186D359F-E58B-4449-9162-6CF14623CC4F}"/>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Tree>
    <p:extLst>
      <p:ext uri="{BB962C8B-B14F-4D97-AF65-F5344CB8AC3E}">
        <p14:creationId xmlns:p14="http://schemas.microsoft.com/office/powerpoint/2010/main" val="1940090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a:t>
            </a:r>
            <a:endParaRPr dirty="0"/>
          </a:p>
        </p:txBody>
      </p:sp>
      <p:graphicFrame>
        <p:nvGraphicFramePr>
          <p:cNvPr id="169" name="Google Shape;169;p24"/>
          <p:cNvGraphicFramePr/>
          <p:nvPr/>
        </p:nvGraphicFramePr>
        <p:xfrm>
          <a:off x="1281546" y="1233055"/>
          <a:ext cx="7571380" cy="2578242"/>
        </p:xfrm>
        <a:graphic>
          <a:graphicData uri="http://schemas.openxmlformats.org/drawingml/2006/table">
            <a:tbl>
              <a:tblPr>
                <a:noFill/>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looking for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1154399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STRUCTURE OF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3" name="Subtitle 2">
            <a:extLst>
              <a:ext uri="{FF2B5EF4-FFF2-40B4-BE49-F238E27FC236}">
                <a16:creationId xmlns:a16="http://schemas.microsoft.com/office/drawing/2014/main" id="{ADC14617-3DAB-4FA3-B379-C4833018D962}"/>
              </a:ext>
            </a:extLst>
          </p:cNvPr>
          <p:cNvSpPr>
            <a:spLocks noGrp="1"/>
          </p:cNvSpPr>
          <p:nvPr>
            <p:ph type="subTitle" idx="1"/>
          </p:nvPr>
        </p:nvSpPr>
        <p:spPr/>
        <p:txBody>
          <a:bodyPr/>
          <a:lstStyle/>
          <a:p>
            <a:r>
              <a:rPr lang="en-US" dirty="0">
                <a:solidFill>
                  <a:schemeClr val="accent4"/>
                </a:solidFill>
              </a:rPr>
              <a:t>MOST OF THE WORK GOES INTO PHASE 1!</a:t>
            </a:r>
          </a:p>
        </p:txBody>
      </p:sp>
    </p:spTree>
    <p:extLst>
      <p:ext uri="{BB962C8B-B14F-4D97-AF65-F5344CB8AC3E}">
        <p14:creationId xmlns:p14="http://schemas.microsoft.com/office/powerpoint/2010/main" val="2720093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STRUCTURE OF NEGOTATIONS</a:t>
            </a:r>
            <a:endParaRPr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PLANNING</a:t>
            </a:r>
            <a:endParaRPr b="1" dirty="0">
              <a:solidFill>
                <a:schemeClr val="accent4"/>
              </a:solidFill>
            </a:endParaRPr>
          </a:p>
          <a:p>
            <a:pPr marL="285750" indent="-285750"/>
            <a:r>
              <a:rPr lang="en-US" dirty="0"/>
              <a:t>Initiating and maintaining relationships</a:t>
            </a:r>
          </a:p>
          <a:p>
            <a:pPr marL="285750" indent="-285750"/>
            <a:r>
              <a:rPr lang="en-US" dirty="0"/>
              <a:t>Analysis of positions and options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THE NEGOTIATION</a:t>
            </a:r>
            <a:endParaRPr b="1" dirty="0">
              <a:solidFill>
                <a:schemeClr val="accent4"/>
              </a:solidFill>
            </a:endParaRPr>
          </a:p>
          <a:p>
            <a:pPr marL="285750" indent="-285750"/>
            <a:r>
              <a:rPr lang="en-US" dirty="0"/>
              <a:t>Plan execution strategies</a:t>
            </a:r>
          </a:p>
          <a:p>
            <a:pPr marL="285750" indent="-285750"/>
            <a:r>
              <a:rPr lang="en-US" dirty="0"/>
              <a:t>Offer/Counter</a:t>
            </a:r>
          </a:p>
          <a:p>
            <a:pPr marL="285750" indent="-285750"/>
            <a:r>
              <a:rPr lang="en-US" dirty="0"/>
              <a:t>Concessions</a:t>
            </a:r>
          </a:p>
          <a:p>
            <a:pPr marL="285750" indent="-285750"/>
            <a:r>
              <a:rPr lang="en-US" dirty="0"/>
              <a:t>Managing behavior</a:t>
            </a:r>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POST-NEGOTIATION</a:t>
            </a:r>
            <a:endParaRPr b="1" dirty="0">
              <a:solidFill>
                <a:schemeClr val="accent4"/>
              </a:solidFill>
            </a:endParaRPr>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632039583"/>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6123</Words>
  <Application>Microsoft Office PowerPoint</Application>
  <PresentationFormat>On-screen Show (16:9)</PresentationFormat>
  <Paragraphs>543</Paragraphs>
  <Slides>48</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Quicksand</vt:lpstr>
      <vt:lpstr>Calibri</vt:lpstr>
      <vt:lpstr>Oxygen Light</vt:lpstr>
      <vt:lpstr>Courier New</vt:lpstr>
      <vt:lpstr>Arial</vt:lpstr>
      <vt:lpstr>Oxygen</vt:lpstr>
      <vt:lpstr>Eleanor template</vt:lpstr>
      <vt:lpstr>Understanding your BATNA &amp; Other Tips to Feel Empowered During your Negotiations in Work &amp; Life</vt:lpstr>
      <vt:lpstr>PowerPoint Presentation</vt:lpstr>
      <vt:lpstr>PRINCIPLED NEGOTIATIONS</vt:lpstr>
      <vt:lpstr>TYPES OF NEGOTIATORS – Two Traditional Roles</vt:lpstr>
      <vt:lpstr>A Third Way – The Principled Negotiator</vt:lpstr>
      <vt:lpstr>PRINCIPLED NEGOTIATORS</vt:lpstr>
      <vt:lpstr>FOUR ELEMENTS OF PRINCIPLED NEGOTIATION</vt:lpstr>
      <vt:lpstr>STRUCTURE OF NEGOTIATIONS</vt:lpstr>
      <vt:lpstr>STRUCTURE OF NEGOTATIONS</vt:lpstr>
      <vt:lpstr>PREPARATION THAT DOES NOT WORK!</vt:lpstr>
      <vt:lpstr>PowerPoint Presentation</vt:lpstr>
      <vt:lpstr>Own Your Terms</vt:lpstr>
      <vt:lpstr>BATNA</vt:lpstr>
      <vt:lpstr>PowerPoint Presentation</vt:lpstr>
      <vt:lpstr>Best Practices in Using BATNA</vt:lpstr>
      <vt:lpstr>Improving your BATNA – Create Relative Bargaining Power</vt:lpstr>
      <vt:lpstr>Reservation Price</vt:lpstr>
      <vt:lpstr>ZOPA</vt:lpstr>
      <vt:lpstr>Reservation Price &amp; ZOPA</vt:lpstr>
      <vt:lpstr>CONCESSIONS</vt:lpstr>
      <vt:lpstr>PLANNING YOUR NEGOTIATION</vt:lpstr>
      <vt:lpstr>PLANNING YOUR NEGOTIATION</vt:lpstr>
      <vt:lpstr>Let’s discuss power</vt:lpstr>
      <vt:lpstr>KNOW YOUR POWER POSITION IN THE DEAL</vt:lpstr>
      <vt:lpstr>PowerPoint Presentation</vt:lpstr>
      <vt:lpstr>PowerPoint Presentation</vt:lpstr>
      <vt:lpstr>Strategy #1: Mental Simulation</vt:lpstr>
      <vt:lpstr>Strategy #2: Use If-Then Scenario Planning</vt:lpstr>
      <vt:lpstr>THE NEGOTIATION</vt:lpstr>
      <vt:lpstr>TRUST DURING NEGOTIATONS</vt:lpstr>
      <vt:lpstr>FIRST OFFERS – ANCHORS YOUR POSITION</vt:lpstr>
      <vt:lpstr>FRAMING</vt:lpstr>
      <vt:lpstr>NEGOTIATE ISSUES SIMULATANEOUSLY, NOT SEQUENTIALLY</vt:lpstr>
      <vt:lpstr>MAKE MULTIPLE OFFERS OF EQUIVALENT VALUE SIMULTANEOUSLY</vt:lpstr>
      <vt:lpstr>POST-NEGOTIATION</vt:lpstr>
      <vt:lpstr>RESOURCES</vt:lpstr>
      <vt:lpstr>CREDITS</vt:lpstr>
      <vt:lpstr>Appendix</vt:lpstr>
      <vt:lpstr>Pre-Game When You Have Little Time </vt:lpstr>
      <vt:lpstr>PRICE SENSITIVITY</vt:lpstr>
      <vt:lpstr>PRICE SENSITIVITY FACTOR METRICS</vt:lpstr>
      <vt:lpstr>LICENSING REQUIREMENTS - EXAMPLES</vt:lpstr>
      <vt:lpstr>Helpful Analysis (Not Exhaustive)</vt:lpstr>
      <vt:lpstr>BEST PRACTICES WHEN NEGOTIATING BY PHONE</vt:lpstr>
      <vt:lpstr>BEST PRACTICES WHEN NEGOTIATING BY EMAIL</vt:lpstr>
      <vt:lpstr>UNACCEPTABLE BEHAVIORS FROM VENDORS</vt:lpstr>
      <vt:lpstr>PLAN ON HOW YOU WILL ADDRESS BAD BEHAVIOR</vt:lpstr>
      <vt:lpstr>PLAN ON HOW YOU WILL ADDRESS BAD BEHAVIORS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2</cp:revision>
  <dcterms:modified xsi:type="dcterms:W3CDTF">2022-10-25T15:02:32Z</dcterms:modified>
</cp:coreProperties>
</file>