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2" r:id="rId4"/>
    <p:sldId id="258" r:id="rId5"/>
    <p:sldId id="263" r:id="rId6"/>
    <p:sldId id="264" r:id="rId7"/>
    <p:sldId id="261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48"/>
    <p:restoredTop sz="94674"/>
  </p:normalViewPr>
  <p:slideViewPr>
    <p:cSldViewPr snapToGrid="0" snapToObjects="1">
      <p:cViewPr varScale="1">
        <p:scale>
          <a:sx n="127" d="100"/>
          <a:sy n="127" d="100"/>
        </p:scale>
        <p:origin x="20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CB794-B198-BE4E-AD17-08DB246DFB49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192D-DE48-F244-A73C-908C2E34C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935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CB794-B198-BE4E-AD17-08DB246DFB49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192D-DE48-F244-A73C-908C2E34C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817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CB794-B198-BE4E-AD17-08DB246DFB49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192D-DE48-F244-A73C-908C2E34C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083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CB794-B198-BE4E-AD17-08DB246DFB49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192D-DE48-F244-A73C-908C2E34C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289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CB794-B198-BE4E-AD17-08DB246DFB49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192D-DE48-F244-A73C-908C2E34C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926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CB794-B198-BE4E-AD17-08DB246DFB49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192D-DE48-F244-A73C-908C2E34C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7078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CB794-B198-BE4E-AD17-08DB246DFB49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192D-DE48-F244-A73C-908C2E34C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3059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CB794-B198-BE4E-AD17-08DB246DFB49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192D-DE48-F244-A73C-908C2E34C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979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CB794-B198-BE4E-AD17-08DB246DFB49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192D-DE48-F244-A73C-908C2E34C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22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CB794-B198-BE4E-AD17-08DB246DFB49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23E2192D-DE48-F244-A73C-908C2E34C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55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CB794-B198-BE4E-AD17-08DB246DFB49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192D-DE48-F244-A73C-908C2E34C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78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CB794-B198-BE4E-AD17-08DB246DFB49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192D-DE48-F244-A73C-908C2E34C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951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CB794-B198-BE4E-AD17-08DB246DFB49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192D-DE48-F244-A73C-908C2E34C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32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CB794-B198-BE4E-AD17-08DB246DFB49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192D-DE48-F244-A73C-908C2E34C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412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CB794-B198-BE4E-AD17-08DB246DFB49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192D-DE48-F244-A73C-908C2E34C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846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CB794-B198-BE4E-AD17-08DB246DFB49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192D-DE48-F244-A73C-908C2E34C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317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CB794-B198-BE4E-AD17-08DB246DFB49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192D-DE48-F244-A73C-908C2E34C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5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CACB794-B198-BE4E-AD17-08DB246DFB49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3E2192D-DE48-F244-A73C-908C2E34C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4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a.org/acrl/standards/standardslibrarie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FBD4C-AAF0-E84C-8EA6-2559E71FC6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/>
          <a:lstStyle/>
          <a:p>
            <a:r>
              <a:rPr lang="en-US" dirty="0"/>
              <a:t>Defining the Value of Libraries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914F5F-5AF9-E047-AE9D-9F63237714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5377" y="3996266"/>
            <a:ext cx="6987645" cy="2525113"/>
          </a:xfrm>
        </p:spPr>
        <p:txBody>
          <a:bodyPr>
            <a:normAutofit/>
          </a:bodyPr>
          <a:lstStyle/>
          <a:p>
            <a:r>
              <a:rPr lang="en-US" sz="2800" dirty="0"/>
              <a:t>Trends in Academic Library Assessment</a:t>
            </a:r>
          </a:p>
          <a:p>
            <a:endParaRPr lang="en-US" dirty="0"/>
          </a:p>
          <a:p>
            <a:r>
              <a:rPr lang="en-US" dirty="0"/>
              <a:t>2019 Assessment Institute</a:t>
            </a:r>
          </a:p>
          <a:p>
            <a:r>
              <a:rPr lang="en-US" dirty="0"/>
              <a:t>October 14, 2019</a:t>
            </a:r>
          </a:p>
          <a:p>
            <a:r>
              <a:rPr lang="en-US" dirty="0"/>
              <a:t>Indianapolis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38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EE182-64ED-0D40-95C2-83AB2A7CE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615272"/>
          </a:xfrm>
        </p:spPr>
        <p:txBody>
          <a:bodyPr/>
          <a:lstStyle/>
          <a:p>
            <a:r>
              <a:rPr lang="en-US" dirty="0"/>
              <a:t>Panelists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4C19B3-DF74-5148-B6BD-1F01D0159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Starr Hoffman, Director of Planning and Assessment, UNLV</a:t>
            </a:r>
          </a:p>
          <a:p>
            <a:r>
              <a:rPr lang="en-US" dirty="0"/>
              <a:t>Sara Lowe, Associate Dean of Educational Services, IUPUI</a:t>
            </a:r>
          </a:p>
          <a:p>
            <a:r>
              <a:rPr lang="en-US" dirty="0"/>
              <a:t>Rhonda Huisman, Dean of Libraries , St. Cloud State University</a:t>
            </a:r>
          </a:p>
          <a:p>
            <a:r>
              <a:rPr lang="en-US" dirty="0"/>
              <a:t>Paul Moffett, Access Services Librarian, IUPUI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D7D985B-D6FF-2646-9770-838A1DC8F6AA}"/>
              </a:ext>
            </a:extLst>
          </p:cNvPr>
          <p:cNvSpPr txBox="1">
            <a:spLocks/>
          </p:cNvSpPr>
          <p:nvPr/>
        </p:nvSpPr>
        <p:spPr>
          <a:xfrm>
            <a:off x="1484309" y="5660989"/>
            <a:ext cx="10018713" cy="102242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/>
              <a:t>Moderator: Willie Miller, Informatics &amp; Journalism Librarian, IUPUI</a:t>
            </a:r>
          </a:p>
        </p:txBody>
      </p:sp>
    </p:spTree>
    <p:extLst>
      <p:ext uri="{BB962C8B-B14F-4D97-AF65-F5344CB8AC3E}">
        <p14:creationId xmlns:p14="http://schemas.microsoft.com/office/powerpoint/2010/main" val="1752870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D0E7B-1885-7D4B-800A-73B886C99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ACRL Standards for </a:t>
            </a:r>
            <a:br>
              <a:rPr lang="en-US" dirty="0"/>
            </a:br>
            <a:r>
              <a:rPr lang="en-US" dirty="0"/>
              <a:t>Libraries in Higher Education</a:t>
            </a:r>
            <a:r>
              <a:rPr lang="en-US" baseline="30000" dirty="0"/>
              <a:t>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29933A-15A9-2A49-A6E5-8D1050822F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en-US" dirty="0"/>
              <a:t>Institutional Effectiveness</a:t>
            </a:r>
          </a:p>
          <a:p>
            <a:r>
              <a:rPr lang="en-US" dirty="0"/>
              <a:t>Professional Values</a:t>
            </a:r>
          </a:p>
          <a:p>
            <a:r>
              <a:rPr lang="en-US" dirty="0"/>
              <a:t>Educational Role</a:t>
            </a:r>
          </a:p>
          <a:p>
            <a:r>
              <a:rPr lang="en-US" dirty="0"/>
              <a:t>Discovery</a:t>
            </a:r>
          </a:p>
          <a:p>
            <a:r>
              <a:rPr lang="en-US" dirty="0"/>
              <a:t>Collections</a:t>
            </a:r>
          </a:p>
          <a:p>
            <a:endParaRPr lang="en-US" dirty="0"/>
          </a:p>
          <a:p>
            <a:r>
              <a:rPr lang="en-US" dirty="0"/>
              <a:t>Space</a:t>
            </a:r>
          </a:p>
          <a:p>
            <a:r>
              <a:rPr lang="en-US" dirty="0"/>
              <a:t>Management/Administration/Lead-</a:t>
            </a:r>
            <a:r>
              <a:rPr lang="en-US" dirty="0" err="1"/>
              <a:t>ership</a:t>
            </a:r>
            <a:endParaRPr lang="en-US" dirty="0"/>
          </a:p>
          <a:p>
            <a:r>
              <a:rPr lang="en-US" dirty="0"/>
              <a:t>Personnel</a:t>
            </a:r>
          </a:p>
          <a:p>
            <a:r>
              <a:rPr lang="en-US" dirty="0"/>
              <a:t>External Relations</a:t>
            </a:r>
          </a:p>
        </p:txBody>
      </p:sp>
    </p:spTree>
    <p:extLst>
      <p:ext uri="{BB962C8B-B14F-4D97-AF65-F5344CB8AC3E}">
        <p14:creationId xmlns:p14="http://schemas.microsoft.com/office/powerpoint/2010/main" val="495943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31DB1-4456-E940-AAB0-71A45D6BC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Themes of Library Assessment Literature</a:t>
            </a:r>
            <a:r>
              <a:rPr lang="en-US" baseline="30000" dirty="0"/>
              <a:t>2-5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AC50C-F785-F14F-85DF-EA0B7A65D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2438399"/>
            <a:ext cx="10018713" cy="3352801"/>
          </a:xfrm>
        </p:spPr>
        <p:txBody>
          <a:bodyPr/>
          <a:lstStyle/>
          <a:p>
            <a:r>
              <a:rPr lang="en-US" dirty="0"/>
              <a:t>Teaching and Student Learning</a:t>
            </a:r>
          </a:p>
          <a:p>
            <a:r>
              <a:rPr lang="en-US" dirty="0"/>
              <a:t>Research and Scholarly Communication</a:t>
            </a:r>
          </a:p>
          <a:p>
            <a:r>
              <a:rPr lang="en-US" dirty="0"/>
              <a:t>Space Planning and Technology</a:t>
            </a:r>
          </a:p>
          <a:p>
            <a:r>
              <a:rPr lang="en-US" dirty="0"/>
              <a:t>User Experience/Services</a:t>
            </a:r>
          </a:p>
          <a:p>
            <a:r>
              <a:rPr lang="en-US" dirty="0"/>
              <a:t>Collections</a:t>
            </a:r>
          </a:p>
          <a:p>
            <a:r>
              <a:rPr lang="en-US" dirty="0"/>
              <a:t>Outreach/Programming</a:t>
            </a:r>
          </a:p>
        </p:txBody>
      </p:sp>
    </p:spTree>
    <p:extLst>
      <p:ext uri="{BB962C8B-B14F-4D97-AF65-F5344CB8AC3E}">
        <p14:creationId xmlns:p14="http://schemas.microsoft.com/office/powerpoint/2010/main" val="48609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8C83620-C395-3C43-BE1A-8A757D919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Panel Discussion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944481-9855-C04E-8BA5-588DCFC643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527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8C83620-C395-3C43-BE1A-8A757D919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944481-9855-C04E-8BA5-588DCFC643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083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6550B-C86C-1145-BB87-1295D0B99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972178"/>
          </a:xfr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157D69-5784-4148-97BA-7AB407BC3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1" y="1562099"/>
            <a:ext cx="10018713" cy="4968909"/>
          </a:xfrm>
        </p:spPr>
        <p:txBody>
          <a:bodyPr>
            <a:normAutofit fontScale="925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i="1" dirty="0"/>
              <a:t>Standards for libraries in higher education</a:t>
            </a:r>
            <a:r>
              <a:rPr lang="en-US" dirty="0"/>
              <a:t>. (2018). Chicago: Association of College and Research Libraries.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Ackermann, E. (Ed.) (2015). </a:t>
            </a:r>
            <a:r>
              <a:rPr lang="en-US" i="1" dirty="0"/>
              <a:t>Putting assessment into action selected projects from the first cohort of the assessment in action grant</a:t>
            </a:r>
            <a:r>
              <a:rPr lang="en-US" dirty="0"/>
              <a:t>. Chicago: Association of College and Research Libraries, a division of the American Library Association.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Matthews, J. R. (2015). </a:t>
            </a:r>
            <a:r>
              <a:rPr lang="en-US" i="1" dirty="0"/>
              <a:t>Library assessment in higher education</a:t>
            </a:r>
            <a:r>
              <a:rPr lang="en-US" dirty="0"/>
              <a:t> (2nd ed.). Santa Barbara, CA: Libraries Unlimited.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Dobbs, A. W. (Ed.) (2017). </a:t>
            </a:r>
            <a:r>
              <a:rPr lang="en-US" i="1" dirty="0"/>
              <a:t>The library assessment cookbook</a:t>
            </a:r>
            <a:r>
              <a:rPr lang="en-US" dirty="0"/>
              <a:t>. Chicago: Association of College and Research Libraries, A division of the American Library Association.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Marquez, J. J., &amp; Downey, A. (2016). </a:t>
            </a:r>
            <a:r>
              <a:rPr lang="en-US" i="1" dirty="0"/>
              <a:t>Library service design: A LITA guide to holistic assessment, insight, and improvement</a:t>
            </a:r>
            <a:r>
              <a:rPr lang="en-US" dirty="0"/>
              <a:t>. Lanham, Maryland: Rowman &amp; Littlefield.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164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6550B-C86C-1145-BB87-1295D0B99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0"/>
            <a:ext cx="10018713" cy="954593"/>
          </a:xfrm>
        </p:spPr>
        <p:txBody>
          <a:bodyPr/>
          <a:lstStyle/>
          <a:p>
            <a:r>
              <a:rPr lang="en-US" dirty="0"/>
              <a:t>Selected 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157D69-5784-4148-97BA-7AB407BC3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1" y="954593"/>
            <a:ext cx="10018713" cy="5526594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Ackermann, E. (Ed.) (2015). </a:t>
            </a:r>
            <a:r>
              <a:rPr lang="en-US" i="1" dirty="0"/>
              <a:t>Putting assessment into action selected projects from the first cohort of the assessment in action grant</a:t>
            </a:r>
            <a:r>
              <a:rPr lang="en-US" dirty="0"/>
              <a:t>. Chicago: Association of College and Research Libraries, a division of the American Library Association.</a:t>
            </a:r>
          </a:p>
          <a:p>
            <a:r>
              <a:rPr lang="en-US" dirty="0"/>
              <a:t>Britto, M., &amp; Kinsley, K. (Eds.). (2018). </a:t>
            </a:r>
            <a:r>
              <a:rPr lang="en-US" i="1" dirty="0"/>
              <a:t>Academic libraries and the academy strategies and approaches to demonstrate your value, impact, and return on investment</a:t>
            </a:r>
            <a:r>
              <a:rPr lang="en-US" dirty="0"/>
              <a:t>. Chicago: Association of College and Research Libraries, a division of the American Library Association.</a:t>
            </a:r>
          </a:p>
          <a:p>
            <a:r>
              <a:rPr lang="en-US" dirty="0"/>
              <a:t>Dobbs, A. W. (Ed.) (2017). </a:t>
            </a:r>
            <a:r>
              <a:rPr lang="en-US" i="1" dirty="0"/>
              <a:t>The library assessment cookbook</a:t>
            </a:r>
            <a:r>
              <a:rPr lang="en-US" dirty="0"/>
              <a:t>. Chicago: Association of College and Research Libraries, A division of the American Library Association.</a:t>
            </a:r>
          </a:p>
          <a:p>
            <a:r>
              <a:rPr lang="en-US" dirty="0"/>
              <a:t>Forbes, C., &amp; Bowers, J. (Eds.). (2015). </a:t>
            </a:r>
            <a:r>
              <a:rPr lang="en-US" i="1" dirty="0"/>
              <a:t>Rethinking reference for academic libraries: Innovative developments and future trends</a:t>
            </a:r>
            <a:r>
              <a:rPr lang="en-US" dirty="0"/>
              <a:t>. New York: Rowman &amp; Littlefield.</a:t>
            </a:r>
          </a:p>
          <a:p>
            <a:r>
              <a:rPr lang="en-US" dirty="0"/>
              <a:t>Harker, K. R., &amp; Klein, J. (2016). </a:t>
            </a:r>
            <a:r>
              <a:rPr lang="en-US" i="1" dirty="0"/>
              <a:t>SPEC kit 352: Collection assessment</a:t>
            </a:r>
            <a:r>
              <a:rPr lang="en-US" dirty="0"/>
              <a:t>. Washington, DC: Association of Research Libraries.</a:t>
            </a:r>
          </a:p>
          <a:p>
            <a:r>
              <a:rPr lang="en-US" dirty="0"/>
              <a:t>Hoffman, S. (Ed.). (2016). </a:t>
            </a:r>
            <a:r>
              <a:rPr lang="en-US" i="1" dirty="0"/>
              <a:t>Dynamic research support for academic libraries</a:t>
            </a:r>
            <a:r>
              <a:rPr lang="en-US" dirty="0"/>
              <a:t>. Chicago, Illinois: Association of College and Research Libraries.</a:t>
            </a:r>
          </a:p>
          <a:p>
            <a:r>
              <a:rPr lang="en-US" dirty="0"/>
              <a:t>Mallon, M. N., Hays, L., Bradley, C., Huisman, R., &amp; Belanger, J. (Eds.). (2019). </a:t>
            </a:r>
            <a:r>
              <a:rPr lang="en-US" i="1" dirty="0"/>
              <a:t>The grounded instruction librarian: Participating in the scholarship of teaching and learning.</a:t>
            </a:r>
            <a:r>
              <a:rPr lang="en-US" dirty="0"/>
              <a:t> Chicago, Illinois: Association of College and Research Libraries.</a:t>
            </a:r>
          </a:p>
          <a:p>
            <a:r>
              <a:rPr lang="en-US" dirty="0"/>
              <a:t>Marquez, J. J., &amp; Downey, A. (2016). </a:t>
            </a:r>
            <a:r>
              <a:rPr lang="en-US" i="1" dirty="0"/>
              <a:t>Library service design: A LITA guide to holistic assessment, insight, and improvement</a:t>
            </a:r>
            <a:r>
              <a:rPr lang="en-US" dirty="0"/>
              <a:t>. Lanham, Maryland: Rowman &amp; Littlefield.</a:t>
            </a:r>
          </a:p>
          <a:p>
            <a:r>
              <a:rPr lang="en-US" dirty="0"/>
              <a:t>Matthews, J. R. (2015). </a:t>
            </a:r>
            <a:r>
              <a:rPr lang="en-US" i="1" dirty="0"/>
              <a:t>Library assessment in higher education</a:t>
            </a:r>
            <a:r>
              <a:rPr lang="en-US" dirty="0"/>
              <a:t> (2nd ed.). Santa Barbara, CA: Libraries Unlimited.</a:t>
            </a:r>
          </a:p>
          <a:p>
            <a:r>
              <a:rPr lang="en-US" dirty="0" err="1"/>
              <a:t>McCartin</a:t>
            </a:r>
            <a:r>
              <a:rPr lang="en-US" dirty="0"/>
              <a:t>, L., &amp; Dineen, R. (2018). </a:t>
            </a:r>
            <a:r>
              <a:rPr lang="en-US" i="1" dirty="0"/>
              <a:t>Toward a critical-inclusive assessment practice for library instruction</a:t>
            </a:r>
            <a:r>
              <a:rPr lang="en-US" dirty="0"/>
              <a:t>. Sacramento: Library Juice Press.</a:t>
            </a:r>
          </a:p>
          <a:p>
            <a:r>
              <a:rPr lang="en-US" dirty="0"/>
              <a:t>Montgomery, S. E. (Ed.) (2017). </a:t>
            </a:r>
            <a:r>
              <a:rPr lang="en-US" i="1" dirty="0"/>
              <a:t>Assessing library spaces for learning</a:t>
            </a:r>
            <a:r>
              <a:rPr lang="en-US" dirty="0"/>
              <a:t>. Lanham, MD: Rowman &amp; Littlefield</a:t>
            </a:r>
          </a:p>
          <a:p>
            <a:r>
              <a:rPr lang="en-US" dirty="0"/>
              <a:t>Oakleaf, M. J. (2017). </a:t>
            </a:r>
            <a:r>
              <a:rPr lang="en-US" i="1" dirty="0"/>
              <a:t>Academic library value: The impact starter kit</a:t>
            </a:r>
            <a:r>
              <a:rPr lang="en-US" dirty="0"/>
              <a:t>. Chicago: ALA Editions, an imprint of the American Library Association.</a:t>
            </a:r>
          </a:p>
          <a:p>
            <a:r>
              <a:rPr lang="en-US" dirty="0"/>
              <a:t>Oakleaf, M. J. (2010). </a:t>
            </a:r>
            <a:r>
              <a:rPr lang="en-US" i="1" dirty="0"/>
              <a:t>The value of academic libraries : A comprehensive research review and report</a:t>
            </a:r>
            <a:r>
              <a:rPr lang="en-US" dirty="0"/>
              <a:t>. Chicago: Association of College and Research Libraries, American Library Association.</a:t>
            </a:r>
          </a:p>
          <a:p>
            <a:r>
              <a:rPr lang="en-US" i="1" dirty="0"/>
              <a:t>Standards for libraries in higher education</a:t>
            </a:r>
            <a:r>
              <a:rPr lang="en-US" dirty="0"/>
              <a:t>. (2018). Chicago: Association of College and Research Libraries. </a:t>
            </a:r>
            <a:r>
              <a:rPr lang="en-US" dirty="0">
                <a:hlinkClick r:id="rId2"/>
              </a:rPr>
              <a:t>http://www.ala.org/acrl/standards/standardslibraries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25318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o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Parallox</Template>
  <TotalTime>1442</TotalTime>
  <Words>778</Words>
  <Application>Microsoft Macintosh PowerPoint</Application>
  <PresentationFormat>Widescreen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Corbel</vt:lpstr>
      <vt:lpstr>Parallox</vt:lpstr>
      <vt:lpstr>Defining the Value of Libraries</vt:lpstr>
      <vt:lpstr>Panelists</vt:lpstr>
      <vt:lpstr>ACRL Standards for  Libraries in Higher Education1</vt:lpstr>
      <vt:lpstr>Themes of Library Assessment Literature2-5</vt:lpstr>
      <vt:lpstr>Panel Discussion</vt:lpstr>
      <vt:lpstr>Questions?</vt:lpstr>
      <vt:lpstr>References</vt:lpstr>
      <vt:lpstr>Selected Readings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Defining the Value of Libraries: Trends in Academic Library Assessment</dc:title>
  <dc:subject/>
  <dc:creator>Miller, Willie M</dc:creator>
  <cp:keywords/>
  <dc:description/>
  <cp:lastModifiedBy>Miller, Willie M</cp:lastModifiedBy>
  <cp:revision>12</cp:revision>
  <dcterms:created xsi:type="dcterms:W3CDTF">2019-10-14T13:03:00Z</dcterms:created>
  <dcterms:modified xsi:type="dcterms:W3CDTF">2019-11-15T13:32:12Z</dcterms:modified>
  <cp:category/>
</cp:coreProperties>
</file>