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36"/>
  </p:notesMasterIdLst>
  <p:handoutMasterIdLst>
    <p:handoutMasterId r:id="rId37"/>
  </p:handoutMasterIdLst>
  <p:sldIdLst>
    <p:sldId id="16969" r:id="rId5"/>
    <p:sldId id="16962" r:id="rId6"/>
    <p:sldId id="16945" r:id="rId7"/>
    <p:sldId id="16890" r:id="rId8"/>
    <p:sldId id="316" r:id="rId9"/>
    <p:sldId id="317" r:id="rId10"/>
    <p:sldId id="318" r:id="rId11"/>
    <p:sldId id="323" r:id="rId12"/>
    <p:sldId id="16946" r:id="rId13"/>
    <p:sldId id="16964" r:id="rId14"/>
    <p:sldId id="16949" r:id="rId15"/>
    <p:sldId id="320" r:id="rId16"/>
    <p:sldId id="16965" r:id="rId17"/>
    <p:sldId id="16961" r:id="rId18"/>
    <p:sldId id="321" r:id="rId19"/>
    <p:sldId id="324" r:id="rId20"/>
    <p:sldId id="16947" r:id="rId21"/>
    <p:sldId id="16953" r:id="rId22"/>
    <p:sldId id="325" r:id="rId23"/>
    <p:sldId id="16966" r:id="rId24"/>
    <p:sldId id="326" r:id="rId25"/>
    <p:sldId id="16967" r:id="rId26"/>
    <p:sldId id="16958" r:id="rId27"/>
    <p:sldId id="16957" r:id="rId28"/>
    <p:sldId id="16948" r:id="rId29"/>
    <p:sldId id="329" r:id="rId30"/>
    <p:sldId id="16968" r:id="rId31"/>
    <p:sldId id="920" r:id="rId32"/>
    <p:sldId id="16952" r:id="rId33"/>
    <p:sldId id="16963" r:id="rId34"/>
    <p:sldId id="322" r:id="rId3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A3ECC3A-144D-450F-98A5-669601FFB2D7}">
          <p14:sldIdLst>
            <p14:sldId id="16969"/>
            <p14:sldId id="16962"/>
            <p14:sldId id="16945"/>
            <p14:sldId id="16890"/>
            <p14:sldId id="316"/>
            <p14:sldId id="317"/>
            <p14:sldId id="318"/>
            <p14:sldId id="323"/>
            <p14:sldId id="16946"/>
            <p14:sldId id="16964"/>
            <p14:sldId id="16949"/>
            <p14:sldId id="320"/>
            <p14:sldId id="16965"/>
            <p14:sldId id="16961"/>
            <p14:sldId id="321"/>
            <p14:sldId id="324"/>
            <p14:sldId id="16947"/>
            <p14:sldId id="16953"/>
            <p14:sldId id="325"/>
            <p14:sldId id="16966"/>
            <p14:sldId id="326"/>
            <p14:sldId id="16967"/>
            <p14:sldId id="16958"/>
            <p14:sldId id="16957"/>
          </p14:sldIdLst>
        </p14:section>
        <p14:section name="Untitled Section" id="{C2064FAA-16AC-48BB-8466-99AD789B5942}">
          <p14:sldIdLst>
            <p14:sldId id="16948"/>
            <p14:sldId id="329"/>
            <p14:sldId id="16968"/>
            <p14:sldId id="920"/>
            <p14:sldId id="16952"/>
            <p14:sldId id="16963"/>
            <p14:sldId id="32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85">
          <p15:clr>
            <a:srgbClr val="A4A3A4"/>
          </p15:clr>
        </p15:guide>
        <p15:guide id="2" pos="3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70D29"/>
    <a:srgbClr val="336600"/>
    <a:srgbClr val="008000"/>
    <a:srgbClr val="969696"/>
    <a:srgbClr val="9E9A95"/>
    <a:srgbClr val="382E25"/>
    <a:srgbClr val="C17945"/>
    <a:srgbClr val="31526A"/>
    <a:srgbClr val="690304"/>
    <a:srgbClr val="25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59577" autoAdjust="0"/>
  </p:normalViewPr>
  <p:slideViewPr>
    <p:cSldViewPr snapToGrid="0" snapToObjects="1">
      <p:cViewPr varScale="1">
        <p:scale>
          <a:sx n="85" d="100"/>
          <a:sy n="85" d="100"/>
        </p:scale>
        <p:origin x="2262" y="72"/>
      </p:cViewPr>
      <p:guideLst>
        <p:guide orient="horz" pos="3185"/>
        <p:guide pos="3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32" d="100"/>
          <a:sy n="132" d="100"/>
        </p:scale>
        <p:origin x="-5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ng, Saahoon" userId="ba4b3d0d-5bca-49c0-973f-114966ac83e4" providerId="ADAL" clId="{E7CEF3D5-055C-445A-AAAA-61F915E9CFC3}"/>
    <pc:docChg chg="modSld">
      <pc:chgData name="Hong, Saahoon" userId="ba4b3d0d-5bca-49c0-973f-114966ac83e4" providerId="ADAL" clId="{E7CEF3D5-055C-445A-AAAA-61F915E9CFC3}" dt="2022-10-03T14:16:17.935" v="24" actId="20577"/>
      <pc:docMkLst>
        <pc:docMk/>
      </pc:docMkLst>
      <pc:sldChg chg="modNotesTx">
        <pc:chgData name="Hong, Saahoon" userId="ba4b3d0d-5bca-49c0-973f-114966ac83e4" providerId="ADAL" clId="{E7CEF3D5-055C-445A-AAAA-61F915E9CFC3}" dt="2022-10-03T14:14:48.051" v="3" actId="20577"/>
        <pc:sldMkLst>
          <pc:docMk/>
          <pc:sldMk cId="636483058" sldId="316"/>
        </pc:sldMkLst>
      </pc:sldChg>
      <pc:sldChg chg="modNotesTx">
        <pc:chgData name="Hong, Saahoon" userId="ba4b3d0d-5bca-49c0-973f-114966ac83e4" providerId="ADAL" clId="{E7CEF3D5-055C-445A-AAAA-61F915E9CFC3}" dt="2022-10-03T14:14:51.109" v="4" actId="20577"/>
        <pc:sldMkLst>
          <pc:docMk/>
          <pc:sldMk cId="2144012005" sldId="317"/>
        </pc:sldMkLst>
      </pc:sldChg>
      <pc:sldChg chg="modNotesTx">
        <pc:chgData name="Hong, Saahoon" userId="ba4b3d0d-5bca-49c0-973f-114966ac83e4" providerId="ADAL" clId="{E7CEF3D5-055C-445A-AAAA-61F915E9CFC3}" dt="2022-10-03T14:14:54.025" v="5" actId="20577"/>
        <pc:sldMkLst>
          <pc:docMk/>
          <pc:sldMk cId="3487817837" sldId="318"/>
        </pc:sldMkLst>
      </pc:sldChg>
      <pc:sldChg chg="modNotesTx">
        <pc:chgData name="Hong, Saahoon" userId="ba4b3d0d-5bca-49c0-973f-114966ac83e4" providerId="ADAL" clId="{E7CEF3D5-055C-445A-AAAA-61F915E9CFC3}" dt="2022-10-03T14:15:11.552" v="9" actId="20577"/>
        <pc:sldMkLst>
          <pc:docMk/>
          <pc:sldMk cId="2835830822" sldId="320"/>
        </pc:sldMkLst>
      </pc:sldChg>
      <pc:sldChg chg="modNotesTx">
        <pc:chgData name="Hong, Saahoon" userId="ba4b3d0d-5bca-49c0-973f-114966ac83e4" providerId="ADAL" clId="{E7CEF3D5-055C-445A-AAAA-61F915E9CFC3}" dt="2022-10-03T14:15:22.486" v="12" actId="20577"/>
        <pc:sldMkLst>
          <pc:docMk/>
          <pc:sldMk cId="1082539397" sldId="321"/>
        </pc:sldMkLst>
      </pc:sldChg>
      <pc:sldChg chg="modNotesTx">
        <pc:chgData name="Hong, Saahoon" userId="ba4b3d0d-5bca-49c0-973f-114966ac83e4" providerId="ADAL" clId="{E7CEF3D5-055C-445A-AAAA-61F915E9CFC3}" dt="2022-10-03T14:14:58.060" v="6" actId="20577"/>
        <pc:sldMkLst>
          <pc:docMk/>
          <pc:sldMk cId="3856437943" sldId="323"/>
        </pc:sldMkLst>
      </pc:sldChg>
      <pc:sldChg chg="modNotesTx">
        <pc:chgData name="Hong, Saahoon" userId="ba4b3d0d-5bca-49c0-973f-114966ac83e4" providerId="ADAL" clId="{E7CEF3D5-055C-445A-AAAA-61F915E9CFC3}" dt="2022-10-03T14:15:25.709" v="13" actId="20577"/>
        <pc:sldMkLst>
          <pc:docMk/>
          <pc:sldMk cId="3051596498" sldId="324"/>
        </pc:sldMkLst>
      </pc:sldChg>
      <pc:sldChg chg="modNotesTx">
        <pc:chgData name="Hong, Saahoon" userId="ba4b3d0d-5bca-49c0-973f-114966ac83e4" providerId="ADAL" clId="{E7CEF3D5-055C-445A-AAAA-61F915E9CFC3}" dt="2022-10-03T14:15:37.349" v="15" actId="20577"/>
        <pc:sldMkLst>
          <pc:docMk/>
          <pc:sldMk cId="2033592988" sldId="325"/>
        </pc:sldMkLst>
      </pc:sldChg>
      <pc:sldChg chg="modNotesTx">
        <pc:chgData name="Hong, Saahoon" userId="ba4b3d0d-5bca-49c0-973f-114966ac83e4" providerId="ADAL" clId="{E7CEF3D5-055C-445A-AAAA-61F915E9CFC3}" dt="2022-10-03T14:15:43.661" v="17" actId="20577"/>
        <pc:sldMkLst>
          <pc:docMk/>
          <pc:sldMk cId="2648199061" sldId="326"/>
        </pc:sldMkLst>
      </pc:sldChg>
      <pc:sldChg chg="modNotesTx">
        <pc:chgData name="Hong, Saahoon" userId="ba4b3d0d-5bca-49c0-973f-114966ac83e4" providerId="ADAL" clId="{E7CEF3D5-055C-445A-AAAA-61F915E9CFC3}" dt="2022-10-03T14:16:07.536" v="22" actId="20577"/>
        <pc:sldMkLst>
          <pc:docMk/>
          <pc:sldMk cId="3262509137" sldId="329"/>
        </pc:sldMkLst>
      </pc:sldChg>
      <pc:sldChg chg="modNotesTx">
        <pc:chgData name="Hong, Saahoon" userId="ba4b3d0d-5bca-49c0-973f-114966ac83e4" providerId="ADAL" clId="{E7CEF3D5-055C-445A-AAAA-61F915E9CFC3}" dt="2022-10-03T14:14:42.284" v="2" actId="20577"/>
        <pc:sldMkLst>
          <pc:docMk/>
          <pc:sldMk cId="553132881" sldId="16945"/>
        </pc:sldMkLst>
      </pc:sldChg>
      <pc:sldChg chg="modNotesTx">
        <pc:chgData name="Hong, Saahoon" userId="ba4b3d0d-5bca-49c0-973f-114966ac83e4" providerId="ADAL" clId="{E7CEF3D5-055C-445A-AAAA-61F915E9CFC3}" dt="2022-10-03T14:15:08.029" v="8" actId="20577"/>
        <pc:sldMkLst>
          <pc:docMk/>
          <pc:sldMk cId="229380974" sldId="16949"/>
        </pc:sldMkLst>
      </pc:sldChg>
      <pc:sldChg chg="modNotesTx">
        <pc:chgData name="Hong, Saahoon" userId="ba4b3d0d-5bca-49c0-973f-114966ac83e4" providerId="ADAL" clId="{E7CEF3D5-055C-445A-AAAA-61F915E9CFC3}" dt="2022-10-03T14:15:33.054" v="14" actId="20577"/>
        <pc:sldMkLst>
          <pc:docMk/>
          <pc:sldMk cId="563476991" sldId="16953"/>
        </pc:sldMkLst>
      </pc:sldChg>
      <pc:sldChg chg="modNotesTx">
        <pc:chgData name="Hong, Saahoon" userId="ba4b3d0d-5bca-49c0-973f-114966ac83e4" providerId="ADAL" clId="{E7CEF3D5-055C-445A-AAAA-61F915E9CFC3}" dt="2022-10-03T14:15:57.293" v="20" actId="20577"/>
        <pc:sldMkLst>
          <pc:docMk/>
          <pc:sldMk cId="3982531583" sldId="16957"/>
        </pc:sldMkLst>
      </pc:sldChg>
      <pc:sldChg chg="modNotesTx">
        <pc:chgData name="Hong, Saahoon" userId="ba4b3d0d-5bca-49c0-973f-114966ac83e4" providerId="ADAL" clId="{E7CEF3D5-055C-445A-AAAA-61F915E9CFC3}" dt="2022-10-03T14:15:52.360" v="19" actId="20577"/>
        <pc:sldMkLst>
          <pc:docMk/>
          <pc:sldMk cId="3168893556" sldId="16958"/>
        </pc:sldMkLst>
      </pc:sldChg>
      <pc:sldChg chg="modNotesTx">
        <pc:chgData name="Hong, Saahoon" userId="ba4b3d0d-5bca-49c0-973f-114966ac83e4" providerId="ADAL" clId="{E7CEF3D5-055C-445A-AAAA-61F915E9CFC3}" dt="2022-10-03T14:15:17.920" v="11" actId="20577"/>
        <pc:sldMkLst>
          <pc:docMk/>
          <pc:sldMk cId="3754608231" sldId="16961"/>
        </pc:sldMkLst>
      </pc:sldChg>
      <pc:sldChg chg="modNotesTx">
        <pc:chgData name="Hong, Saahoon" userId="ba4b3d0d-5bca-49c0-973f-114966ac83e4" providerId="ADAL" clId="{E7CEF3D5-055C-445A-AAAA-61F915E9CFC3}" dt="2022-10-03T14:14:38.917" v="1" actId="20577"/>
        <pc:sldMkLst>
          <pc:docMk/>
          <pc:sldMk cId="3311709801" sldId="16962"/>
        </pc:sldMkLst>
      </pc:sldChg>
      <pc:sldChg chg="modNotesTx">
        <pc:chgData name="Hong, Saahoon" userId="ba4b3d0d-5bca-49c0-973f-114966ac83e4" providerId="ADAL" clId="{E7CEF3D5-055C-445A-AAAA-61F915E9CFC3}" dt="2022-10-03T14:16:17.935" v="24" actId="20577"/>
        <pc:sldMkLst>
          <pc:docMk/>
          <pc:sldMk cId="927525835" sldId="16963"/>
        </pc:sldMkLst>
      </pc:sldChg>
      <pc:sldChg chg="modNotesTx">
        <pc:chgData name="Hong, Saahoon" userId="ba4b3d0d-5bca-49c0-973f-114966ac83e4" providerId="ADAL" clId="{E7CEF3D5-055C-445A-AAAA-61F915E9CFC3}" dt="2022-10-03T14:15:03.761" v="7" actId="20577"/>
        <pc:sldMkLst>
          <pc:docMk/>
          <pc:sldMk cId="2704619906" sldId="16964"/>
        </pc:sldMkLst>
      </pc:sldChg>
      <pc:sldChg chg="modNotesTx">
        <pc:chgData name="Hong, Saahoon" userId="ba4b3d0d-5bca-49c0-973f-114966ac83e4" providerId="ADAL" clId="{E7CEF3D5-055C-445A-AAAA-61F915E9CFC3}" dt="2022-10-03T14:15:14.441" v="10" actId="20577"/>
        <pc:sldMkLst>
          <pc:docMk/>
          <pc:sldMk cId="2702094780" sldId="16965"/>
        </pc:sldMkLst>
      </pc:sldChg>
      <pc:sldChg chg="modNotesTx">
        <pc:chgData name="Hong, Saahoon" userId="ba4b3d0d-5bca-49c0-973f-114966ac83e4" providerId="ADAL" clId="{E7CEF3D5-055C-445A-AAAA-61F915E9CFC3}" dt="2022-10-03T14:15:40.750" v="16" actId="20577"/>
        <pc:sldMkLst>
          <pc:docMk/>
          <pc:sldMk cId="4233044144" sldId="16966"/>
        </pc:sldMkLst>
      </pc:sldChg>
      <pc:sldChg chg="modNotesTx">
        <pc:chgData name="Hong, Saahoon" userId="ba4b3d0d-5bca-49c0-973f-114966ac83e4" providerId="ADAL" clId="{E7CEF3D5-055C-445A-AAAA-61F915E9CFC3}" dt="2022-10-03T14:15:47.831" v="18" actId="20577"/>
        <pc:sldMkLst>
          <pc:docMk/>
          <pc:sldMk cId="1274174777" sldId="16967"/>
        </pc:sldMkLst>
      </pc:sldChg>
      <pc:sldChg chg="modNotesTx">
        <pc:chgData name="Hong, Saahoon" userId="ba4b3d0d-5bca-49c0-973f-114966ac83e4" providerId="ADAL" clId="{E7CEF3D5-055C-445A-AAAA-61F915E9CFC3}" dt="2022-10-03T14:16:11.375" v="23" actId="20577"/>
        <pc:sldMkLst>
          <pc:docMk/>
          <pc:sldMk cId="1358687871" sldId="16968"/>
        </pc:sldMkLst>
      </pc:sldChg>
      <pc:sldChg chg="modNotesTx">
        <pc:chgData name="Hong, Saahoon" userId="ba4b3d0d-5bca-49c0-973f-114966ac83e4" providerId="ADAL" clId="{E7CEF3D5-055C-445A-AAAA-61F915E9CFC3}" dt="2022-10-03T14:14:35.290" v="0" actId="20577"/>
        <pc:sldMkLst>
          <pc:docMk/>
          <pc:sldMk cId="4201113644" sldId="169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ahong\Desktop\TCOM%20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ahong\Desktop\TCOM%2020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ahong\Desktop\TCOM%20202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Dual-System Involvement by 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5083946006532406E-2"/>
          <c:y val="0.10106737214912392"/>
          <c:w val="0.75952142628063757"/>
          <c:h val="0.83739631649803004"/>
        </c:manualLayout>
      </c:layout>
      <c:lineChart>
        <c:grouping val="standard"/>
        <c:varyColors val="0"/>
        <c:ser>
          <c:idx val="0"/>
          <c:order val="0"/>
          <c:tx>
            <c:strRef>
              <c:f>Sheet2!$E$4</c:f>
              <c:strCache>
                <c:ptCount val="1"/>
                <c:pt idx="0">
                  <c:v>Not involved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Sheet2!$D$5:$D$57</c:f>
              <c:strCache>
                <c:ptCount val="5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</c:strCache>
            </c:strRef>
          </c:cat>
          <c:val>
            <c:numRef>
              <c:f>Sheet2!$E$5:$E$57</c:f>
              <c:numCache>
                <c:formatCode>###0</c:formatCode>
                <c:ptCount val="53"/>
                <c:pt idx="0">
                  <c:v>13</c:v>
                </c:pt>
                <c:pt idx="1">
                  <c:v>547</c:v>
                </c:pt>
                <c:pt idx="2">
                  <c:v>765</c:v>
                </c:pt>
                <c:pt idx="3">
                  <c:v>717</c:v>
                </c:pt>
                <c:pt idx="4">
                  <c:v>630</c:v>
                </c:pt>
                <c:pt idx="5">
                  <c:v>670</c:v>
                </c:pt>
                <c:pt idx="6">
                  <c:v>680</c:v>
                </c:pt>
                <c:pt idx="7">
                  <c:v>657</c:v>
                </c:pt>
                <c:pt idx="8">
                  <c:v>692</c:v>
                </c:pt>
                <c:pt idx="9">
                  <c:v>721</c:v>
                </c:pt>
                <c:pt idx="10">
                  <c:v>760</c:v>
                </c:pt>
                <c:pt idx="11">
                  <c:v>743</c:v>
                </c:pt>
                <c:pt idx="12">
                  <c:v>767</c:v>
                </c:pt>
                <c:pt idx="13">
                  <c:v>695</c:v>
                </c:pt>
                <c:pt idx="14">
                  <c:v>658</c:v>
                </c:pt>
                <c:pt idx="15">
                  <c:v>633</c:v>
                </c:pt>
                <c:pt idx="16">
                  <c:v>643</c:v>
                </c:pt>
                <c:pt idx="17">
                  <c:v>616</c:v>
                </c:pt>
                <c:pt idx="18">
                  <c:v>593</c:v>
                </c:pt>
                <c:pt idx="19">
                  <c:v>656</c:v>
                </c:pt>
                <c:pt idx="20">
                  <c:v>675</c:v>
                </c:pt>
                <c:pt idx="21">
                  <c:v>689</c:v>
                </c:pt>
                <c:pt idx="22">
                  <c:v>677</c:v>
                </c:pt>
                <c:pt idx="23">
                  <c:v>659</c:v>
                </c:pt>
                <c:pt idx="24">
                  <c:v>626</c:v>
                </c:pt>
                <c:pt idx="25">
                  <c:v>657</c:v>
                </c:pt>
                <c:pt idx="26">
                  <c:v>655</c:v>
                </c:pt>
                <c:pt idx="27">
                  <c:v>669</c:v>
                </c:pt>
                <c:pt idx="28">
                  <c:v>627</c:v>
                </c:pt>
                <c:pt idx="29">
                  <c:v>660</c:v>
                </c:pt>
                <c:pt idx="30">
                  <c:v>701</c:v>
                </c:pt>
                <c:pt idx="31">
                  <c:v>739</c:v>
                </c:pt>
                <c:pt idx="32">
                  <c:v>712</c:v>
                </c:pt>
                <c:pt idx="33">
                  <c:v>731</c:v>
                </c:pt>
                <c:pt idx="34">
                  <c:v>728</c:v>
                </c:pt>
                <c:pt idx="35">
                  <c:v>692</c:v>
                </c:pt>
                <c:pt idx="36">
                  <c:v>752</c:v>
                </c:pt>
                <c:pt idx="37">
                  <c:v>766</c:v>
                </c:pt>
                <c:pt idx="38">
                  <c:v>823</c:v>
                </c:pt>
                <c:pt idx="39">
                  <c:v>807</c:v>
                </c:pt>
                <c:pt idx="40">
                  <c:v>815</c:v>
                </c:pt>
                <c:pt idx="41">
                  <c:v>785</c:v>
                </c:pt>
                <c:pt idx="42">
                  <c:v>705</c:v>
                </c:pt>
                <c:pt idx="43">
                  <c:v>729</c:v>
                </c:pt>
                <c:pt idx="44">
                  <c:v>724</c:v>
                </c:pt>
                <c:pt idx="45">
                  <c:v>636</c:v>
                </c:pt>
                <c:pt idx="46">
                  <c:v>539</c:v>
                </c:pt>
                <c:pt idx="47">
                  <c:v>547</c:v>
                </c:pt>
                <c:pt idx="48">
                  <c:v>435</c:v>
                </c:pt>
                <c:pt idx="49">
                  <c:v>395</c:v>
                </c:pt>
                <c:pt idx="50">
                  <c:v>364</c:v>
                </c:pt>
                <c:pt idx="51">
                  <c:v>289</c:v>
                </c:pt>
                <c:pt idx="52">
                  <c:v>266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77A-4007-A70E-D5727BF6DB06}"/>
            </c:ext>
          </c:extLst>
        </c:ser>
        <c:ser>
          <c:idx val="1"/>
          <c:order val="1"/>
          <c:tx>
            <c:strRef>
              <c:f>Sheet2!$F$4</c:f>
              <c:strCache>
                <c:ptCount val="1"/>
                <c:pt idx="0">
                  <c:v>History of Justice System Involvement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Sheet2!$D$5:$D$57</c:f>
              <c:strCache>
                <c:ptCount val="5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</c:strCache>
            </c:strRef>
          </c:cat>
          <c:val>
            <c:numRef>
              <c:f>Sheet2!$F$5:$F$57</c:f>
              <c:numCache>
                <c:formatCode>###0</c:formatCode>
                <c:ptCount val="53"/>
                <c:pt idx="0">
                  <c:v>2</c:v>
                </c:pt>
                <c:pt idx="1">
                  <c:v>79</c:v>
                </c:pt>
                <c:pt idx="2">
                  <c:v>156</c:v>
                </c:pt>
                <c:pt idx="3">
                  <c:v>181</c:v>
                </c:pt>
                <c:pt idx="4">
                  <c:v>189</c:v>
                </c:pt>
                <c:pt idx="5">
                  <c:v>267</c:v>
                </c:pt>
                <c:pt idx="6">
                  <c:v>265</c:v>
                </c:pt>
                <c:pt idx="7">
                  <c:v>304</c:v>
                </c:pt>
                <c:pt idx="8">
                  <c:v>375</c:v>
                </c:pt>
                <c:pt idx="9">
                  <c:v>428</c:v>
                </c:pt>
                <c:pt idx="10">
                  <c:v>436</c:v>
                </c:pt>
                <c:pt idx="11">
                  <c:v>501</c:v>
                </c:pt>
                <c:pt idx="12">
                  <c:v>488</c:v>
                </c:pt>
                <c:pt idx="13">
                  <c:v>504</c:v>
                </c:pt>
                <c:pt idx="14">
                  <c:v>485</c:v>
                </c:pt>
                <c:pt idx="15">
                  <c:v>487</c:v>
                </c:pt>
                <c:pt idx="16">
                  <c:v>520</c:v>
                </c:pt>
                <c:pt idx="17">
                  <c:v>509</c:v>
                </c:pt>
                <c:pt idx="18">
                  <c:v>477</c:v>
                </c:pt>
                <c:pt idx="19">
                  <c:v>533</c:v>
                </c:pt>
                <c:pt idx="20">
                  <c:v>531</c:v>
                </c:pt>
                <c:pt idx="21">
                  <c:v>537</c:v>
                </c:pt>
                <c:pt idx="22">
                  <c:v>563</c:v>
                </c:pt>
                <c:pt idx="23">
                  <c:v>475</c:v>
                </c:pt>
                <c:pt idx="24">
                  <c:v>433</c:v>
                </c:pt>
                <c:pt idx="25">
                  <c:v>438</c:v>
                </c:pt>
                <c:pt idx="26">
                  <c:v>415</c:v>
                </c:pt>
                <c:pt idx="27">
                  <c:v>426</c:v>
                </c:pt>
                <c:pt idx="28">
                  <c:v>386</c:v>
                </c:pt>
                <c:pt idx="29">
                  <c:v>407</c:v>
                </c:pt>
                <c:pt idx="30">
                  <c:v>391</c:v>
                </c:pt>
                <c:pt idx="31">
                  <c:v>428</c:v>
                </c:pt>
                <c:pt idx="32">
                  <c:v>410</c:v>
                </c:pt>
                <c:pt idx="33">
                  <c:v>386</c:v>
                </c:pt>
                <c:pt idx="34">
                  <c:v>408</c:v>
                </c:pt>
                <c:pt idx="35">
                  <c:v>404</c:v>
                </c:pt>
                <c:pt idx="36">
                  <c:v>395</c:v>
                </c:pt>
                <c:pt idx="37">
                  <c:v>423</c:v>
                </c:pt>
                <c:pt idx="38">
                  <c:v>455</c:v>
                </c:pt>
                <c:pt idx="39">
                  <c:v>438</c:v>
                </c:pt>
                <c:pt idx="40">
                  <c:v>398</c:v>
                </c:pt>
                <c:pt idx="41">
                  <c:v>400</c:v>
                </c:pt>
                <c:pt idx="42">
                  <c:v>342</c:v>
                </c:pt>
                <c:pt idx="43">
                  <c:v>301</c:v>
                </c:pt>
                <c:pt idx="44">
                  <c:v>298</c:v>
                </c:pt>
                <c:pt idx="45">
                  <c:v>259</c:v>
                </c:pt>
                <c:pt idx="46">
                  <c:v>186</c:v>
                </c:pt>
                <c:pt idx="47">
                  <c:v>186</c:v>
                </c:pt>
                <c:pt idx="48">
                  <c:v>172</c:v>
                </c:pt>
                <c:pt idx="49">
                  <c:v>108</c:v>
                </c:pt>
                <c:pt idx="50">
                  <c:v>92</c:v>
                </c:pt>
                <c:pt idx="51">
                  <c:v>78</c:v>
                </c:pt>
                <c:pt idx="52">
                  <c:v>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77A-4007-A70E-D5727BF6DB06}"/>
            </c:ext>
          </c:extLst>
        </c:ser>
        <c:ser>
          <c:idx val="2"/>
          <c:order val="2"/>
          <c:tx>
            <c:strRef>
              <c:f>Sheet2!$G$4</c:f>
              <c:strCache>
                <c:ptCount val="1"/>
                <c:pt idx="0">
                  <c:v>Current Involvement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Sheet2!$D$5:$D$57</c:f>
              <c:strCache>
                <c:ptCount val="5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</c:strCache>
            </c:strRef>
          </c:cat>
          <c:val>
            <c:numRef>
              <c:f>Sheet2!$G$5:$G$57</c:f>
              <c:numCache>
                <c:formatCode>###0</c:formatCode>
                <c:ptCount val="53"/>
                <c:pt idx="0">
                  <c:v>1</c:v>
                </c:pt>
                <c:pt idx="1">
                  <c:v>89</c:v>
                </c:pt>
                <c:pt idx="2">
                  <c:v>202</c:v>
                </c:pt>
                <c:pt idx="3">
                  <c:v>272</c:v>
                </c:pt>
                <c:pt idx="4">
                  <c:v>295</c:v>
                </c:pt>
                <c:pt idx="5">
                  <c:v>358</c:v>
                </c:pt>
                <c:pt idx="6">
                  <c:v>404</c:v>
                </c:pt>
                <c:pt idx="7">
                  <c:v>427</c:v>
                </c:pt>
                <c:pt idx="8">
                  <c:v>495</c:v>
                </c:pt>
                <c:pt idx="9">
                  <c:v>505</c:v>
                </c:pt>
                <c:pt idx="10">
                  <c:v>527</c:v>
                </c:pt>
                <c:pt idx="11">
                  <c:v>604</c:v>
                </c:pt>
                <c:pt idx="12">
                  <c:v>579</c:v>
                </c:pt>
                <c:pt idx="13">
                  <c:v>566</c:v>
                </c:pt>
                <c:pt idx="14">
                  <c:v>561</c:v>
                </c:pt>
                <c:pt idx="15">
                  <c:v>563</c:v>
                </c:pt>
                <c:pt idx="16">
                  <c:v>581</c:v>
                </c:pt>
                <c:pt idx="17">
                  <c:v>533</c:v>
                </c:pt>
                <c:pt idx="18">
                  <c:v>490</c:v>
                </c:pt>
                <c:pt idx="19">
                  <c:v>528</c:v>
                </c:pt>
                <c:pt idx="20">
                  <c:v>494</c:v>
                </c:pt>
                <c:pt idx="21">
                  <c:v>433</c:v>
                </c:pt>
                <c:pt idx="22">
                  <c:v>436</c:v>
                </c:pt>
                <c:pt idx="23">
                  <c:v>391</c:v>
                </c:pt>
                <c:pt idx="24">
                  <c:v>357</c:v>
                </c:pt>
                <c:pt idx="25">
                  <c:v>309</c:v>
                </c:pt>
                <c:pt idx="26">
                  <c:v>303</c:v>
                </c:pt>
                <c:pt idx="27">
                  <c:v>263</c:v>
                </c:pt>
                <c:pt idx="28">
                  <c:v>223</c:v>
                </c:pt>
                <c:pt idx="29">
                  <c:v>245</c:v>
                </c:pt>
                <c:pt idx="30">
                  <c:v>269</c:v>
                </c:pt>
                <c:pt idx="31">
                  <c:v>241</c:v>
                </c:pt>
                <c:pt idx="32">
                  <c:v>211</c:v>
                </c:pt>
                <c:pt idx="33">
                  <c:v>192</c:v>
                </c:pt>
                <c:pt idx="34">
                  <c:v>179</c:v>
                </c:pt>
                <c:pt idx="35">
                  <c:v>190</c:v>
                </c:pt>
                <c:pt idx="36">
                  <c:v>159</c:v>
                </c:pt>
                <c:pt idx="37">
                  <c:v>168</c:v>
                </c:pt>
                <c:pt idx="38">
                  <c:v>172</c:v>
                </c:pt>
                <c:pt idx="39">
                  <c:v>182</c:v>
                </c:pt>
                <c:pt idx="40">
                  <c:v>130</c:v>
                </c:pt>
                <c:pt idx="41">
                  <c:v>116</c:v>
                </c:pt>
                <c:pt idx="42">
                  <c:v>125</c:v>
                </c:pt>
                <c:pt idx="43">
                  <c:v>93</c:v>
                </c:pt>
                <c:pt idx="44">
                  <c:v>63</c:v>
                </c:pt>
                <c:pt idx="45">
                  <c:v>60</c:v>
                </c:pt>
                <c:pt idx="46">
                  <c:v>42</c:v>
                </c:pt>
                <c:pt idx="47">
                  <c:v>44</c:v>
                </c:pt>
                <c:pt idx="48">
                  <c:v>37</c:v>
                </c:pt>
                <c:pt idx="49">
                  <c:v>21</c:v>
                </c:pt>
                <c:pt idx="50">
                  <c:v>22</c:v>
                </c:pt>
                <c:pt idx="51">
                  <c:v>10</c:v>
                </c:pt>
                <c:pt idx="52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77A-4007-A70E-D5727BF6DB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6652240"/>
        <c:axId val="1356650160"/>
      </c:lineChart>
      <c:catAx>
        <c:axId val="135665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6650160"/>
        <c:crosses val="autoZero"/>
        <c:auto val="1"/>
        <c:lblAlgn val="ctr"/>
        <c:lblOffset val="100"/>
        <c:noMultiLvlLbl val="0"/>
      </c:catAx>
      <c:valAx>
        <c:axId val="1356650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6652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754637352353853"/>
          <c:y val="0.33096164016294405"/>
          <c:w val="0.18197023063143344"/>
          <c:h val="0.255249633242019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/>
              <a:t>Disproportionality: Gender</a:t>
            </a:r>
            <a:r>
              <a:rPr lang="en-US" sz="2000" baseline="0"/>
              <a:t> </a:t>
            </a:r>
            <a:endParaRPr lang="en-US" sz="2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Sheet5!$D$21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Sheet5!$E$20:$F$20</c:f>
              <c:strCache>
                <c:ptCount val="2"/>
                <c:pt idx="0">
                  <c:v>BHS Only</c:v>
                </c:pt>
                <c:pt idx="1">
                  <c:v>Current JS</c:v>
                </c:pt>
              </c:strCache>
            </c:strRef>
          </c:cat>
          <c:val>
            <c:numRef>
              <c:f>Sheet5!$E$21:$F$21</c:f>
              <c:numCache>
                <c:formatCode>###0.0%</c:formatCode>
                <c:ptCount val="2"/>
                <c:pt idx="0">
                  <c:v>0.37003728887914017</c:v>
                </c:pt>
                <c:pt idx="1">
                  <c:v>0.650294695481336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D2-44CA-922A-D70D41BFAE19}"/>
            </c:ext>
          </c:extLst>
        </c:ser>
        <c:ser>
          <c:idx val="1"/>
          <c:order val="1"/>
          <c:tx>
            <c:strRef>
              <c:f>Sheet5!$D$22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Sheet5!$E$20:$F$20</c:f>
              <c:strCache>
                <c:ptCount val="2"/>
                <c:pt idx="0">
                  <c:v>BHS Only</c:v>
                </c:pt>
                <c:pt idx="1">
                  <c:v>Current JS</c:v>
                </c:pt>
              </c:strCache>
            </c:strRef>
          </c:cat>
          <c:val>
            <c:numRef>
              <c:f>Sheet5!$E$22:$F$22</c:f>
              <c:numCache>
                <c:formatCode>###0.0%</c:formatCode>
                <c:ptCount val="2"/>
                <c:pt idx="0">
                  <c:v>0.62996271112085989</c:v>
                </c:pt>
                <c:pt idx="1">
                  <c:v>0.349705304518664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D2-44CA-922A-D70D41BFAE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07007631"/>
        <c:axId val="2091517039"/>
      </c:barChart>
      <c:catAx>
        <c:axId val="16070076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1517039"/>
        <c:crosses val="autoZero"/>
        <c:auto val="1"/>
        <c:lblAlgn val="ctr"/>
        <c:lblOffset val="100"/>
        <c:noMultiLvlLbl val="0"/>
      </c:catAx>
      <c:valAx>
        <c:axId val="20915170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70076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Disproportionality</a:t>
            </a:r>
            <a:r>
              <a:rPr lang="en-US" dirty="0"/>
              <a:t>:</a:t>
            </a:r>
            <a:r>
              <a:rPr lang="en-US" baseline="0" dirty="0"/>
              <a:t> Race and Ethnicity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Sheet4!$D$17</c:f>
              <c:strCache>
                <c:ptCount val="1"/>
                <c:pt idx="0">
                  <c:v>BHS Only  (n=4,647)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Sheet4!$C$18:$C$25</c:f>
              <c:strCache>
                <c:ptCount val="8"/>
                <c:pt idx="0">
                  <c:v>Native_A</c:v>
                </c:pt>
                <c:pt idx="1">
                  <c:v>Asian</c:v>
                </c:pt>
                <c:pt idx="2">
                  <c:v>Black</c:v>
                </c:pt>
                <c:pt idx="3">
                  <c:v>White</c:v>
                </c:pt>
                <c:pt idx="4">
                  <c:v>Hawaiian</c:v>
                </c:pt>
                <c:pt idx="5">
                  <c:v>Other_Single</c:v>
                </c:pt>
                <c:pt idx="6">
                  <c:v>Hispanic</c:v>
                </c:pt>
                <c:pt idx="7">
                  <c:v>multi_race</c:v>
                </c:pt>
              </c:strCache>
            </c:strRef>
          </c:cat>
          <c:val>
            <c:numRef>
              <c:f>Sheet4!$D$18:$D$25</c:f>
              <c:numCache>
                <c:formatCode>###0.0%</c:formatCode>
                <c:ptCount val="8"/>
                <c:pt idx="0">
                  <c:v>1.7215407789972026E-3</c:v>
                </c:pt>
                <c:pt idx="1">
                  <c:v>5.8102001291155583E-3</c:v>
                </c:pt>
                <c:pt idx="2">
                  <c:v>9.274800946847428E-2</c:v>
                </c:pt>
                <c:pt idx="3">
                  <c:v>0.82720034430815592</c:v>
                </c:pt>
                <c:pt idx="4">
                  <c:v>6.4557779212395079E-4</c:v>
                </c:pt>
                <c:pt idx="5">
                  <c:v>2.0873681945341081E-2</c:v>
                </c:pt>
                <c:pt idx="6">
                  <c:v>7.5962986873251565E-2</c:v>
                </c:pt>
                <c:pt idx="7">
                  <c:v>2.4962341295459437E-2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7C-4B47-A5D1-7BFAB4831DEA}"/>
            </c:ext>
          </c:extLst>
        </c:ser>
        <c:ser>
          <c:idx val="1"/>
          <c:order val="1"/>
          <c:tx>
            <c:strRef>
              <c:f>Sheet4!$E$17</c:f>
              <c:strCache>
                <c:ptCount val="1"/>
                <c:pt idx="0">
                  <c:v>Dual-System (n=2,048)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Sheet4!$C$18:$C$25</c:f>
              <c:strCache>
                <c:ptCount val="8"/>
                <c:pt idx="0">
                  <c:v>Native_A</c:v>
                </c:pt>
                <c:pt idx="1">
                  <c:v>Asian</c:v>
                </c:pt>
                <c:pt idx="2">
                  <c:v>Black</c:v>
                </c:pt>
                <c:pt idx="3">
                  <c:v>White</c:v>
                </c:pt>
                <c:pt idx="4">
                  <c:v>Hawaiian</c:v>
                </c:pt>
                <c:pt idx="5">
                  <c:v>Other_Single</c:v>
                </c:pt>
                <c:pt idx="6">
                  <c:v>Hispanic</c:v>
                </c:pt>
                <c:pt idx="7">
                  <c:v>multi_race</c:v>
                </c:pt>
              </c:strCache>
            </c:strRef>
          </c:cat>
          <c:val>
            <c:numRef>
              <c:f>Sheet4!$E$18:$E$25</c:f>
              <c:numCache>
                <c:formatCode>###0.0%</c:formatCode>
                <c:ptCount val="8"/>
                <c:pt idx="0">
                  <c:v>3.41796875E-3</c:v>
                </c:pt>
                <c:pt idx="1">
                  <c:v>5.859375E-3</c:v>
                </c:pt>
                <c:pt idx="2">
                  <c:v>0.12109375</c:v>
                </c:pt>
                <c:pt idx="3">
                  <c:v>0.8017578125</c:v>
                </c:pt>
                <c:pt idx="4">
                  <c:v>4.8828125E-4</c:v>
                </c:pt>
                <c:pt idx="5">
                  <c:v>1.46484375E-2</c:v>
                </c:pt>
                <c:pt idx="6">
                  <c:v>7.275390625E-2</c:v>
                </c:pt>
                <c:pt idx="7">
                  <c:v>2.392578125E-2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7C-4B47-A5D1-7BFAB4831D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67764320"/>
        <c:axId val="1267785536"/>
      </c:barChart>
      <c:catAx>
        <c:axId val="126776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7785536"/>
        <c:crosses val="autoZero"/>
        <c:auto val="1"/>
        <c:lblAlgn val="ctr"/>
        <c:lblOffset val="100"/>
        <c:noMultiLvlLbl val="0"/>
      </c:catAx>
      <c:valAx>
        <c:axId val="1267785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776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/>
              <a:t>Average N of Actionable Needs: Age 18-25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Sheet3!$C$27</c:f>
              <c:strCache>
                <c:ptCount val="1"/>
                <c:pt idx="0">
                  <c:v>Not involved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Sheet3!$D$26:$F$26</c:f>
              <c:strCache>
                <c:ptCount val="3"/>
                <c:pt idx="0">
                  <c:v>INITIAL</c:v>
                </c:pt>
                <c:pt idx="1">
                  <c:v>EVER</c:v>
                </c:pt>
                <c:pt idx="2">
                  <c:v>LAST</c:v>
                </c:pt>
              </c:strCache>
            </c:strRef>
          </c:cat>
          <c:val>
            <c:numRef>
              <c:f>Sheet3!$D$27:$F$27</c:f>
              <c:numCache>
                <c:formatCode>###0.00</c:formatCode>
                <c:ptCount val="3"/>
                <c:pt idx="0">
                  <c:v>9.8295674628792788</c:v>
                </c:pt>
                <c:pt idx="1">
                  <c:v>14.419625564880578</c:v>
                </c:pt>
                <c:pt idx="2">
                  <c:v>9.5907036797934087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22-4843-BC35-92B6BB465DE1}"/>
            </c:ext>
          </c:extLst>
        </c:ser>
        <c:ser>
          <c:idx val="1"/>
          <c:order val="1"/>
          <c:tx>
            <c:strRef>
              <c:f>Sheet3!$C$28</c:f>
              <c:strCache>
                <c:ptCount val="1"/>
                <c:pt idx="0">
                  <c:v>Current Involvement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Sheet3!$D$26:$F$26</c:f>
              <c:strCache>
                <c:ptCount val="3"/>
                <c:pt idx="0">
                  <c:v>INITIAL</c:v>
                </c:pt>
                <c:pt idx="1">
                  <c:v>EVER</c:v>
                </c:pt>
                <c:pt idx="2">
                  <c:v>LAST</c:v>
                </c:pt>
              </c:strCache>
            </c:strRef>
          </c:cat>
          <c:val>
            <c:numRef>
              <c:f>Sheet3!$D$28:$F$28</c:f>
              <c:numCache>
                <c:formatCode>###0.00</c:formatCode>
                <c:ptCount val="3"/>
                <c:pt idx="0">
                  <c:v>9.0107421874999787</c:v>
                </c:pt>
                <c:pt idx="1">
                  <c:v>11.547851562500002</c:v>
                </c:pt>
                <c:pt idx="2">
                  <c:v>8.7597656249999822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22-4843-BC35-92B6BB465D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99867952"/>
        <c:axId val="1599869200"/>
      </c:barChart>
      <c:catAx>
        <c:axId val="1599867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9869200"/>
        <c:crosses val="autoZero"/>
        <c:auto val="1"/>
        <c:lblAlgn val="ctr"/>
        <c:lblOffset val="100"/>
        <c:noMultiLvlLbl val="0"/>
      </c:catAx>
      <c:valAx>
        <c:axId val="1599869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9867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859BD-4604-2843-976C-9F2DEE3C79DB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64456-6A4C-DF40-836A-7ED7CB722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83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08F45-8DB7-E449-85E4-EC04F96DF3AA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6D261-4ACC-5E49-97C5-9D8FD2D9A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45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93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969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69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332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334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1383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0298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22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51745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07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1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29334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4658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396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301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5049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619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465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29791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057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202124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202124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202124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224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DA8316-C41A-4344-BAC3-3E4D21F9318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4874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DA8316-C41A-4344-BAC3-3E4D21F9318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12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29334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568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890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3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2800" b="0" i="0" dirty="0">
              <a:solidFill>
                <a:srgbClr val="262626"/>
              </a:solidFill>
              <a:effectLst/>
              <a:latin typeface="Montserrat" panose="00000500000000000000" pitchFamily="2" charset="0"/>
            </a:endParaRPr>
          </a:p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5627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endParaRPr lang="en-US" sz="1800" b="0" i="0" dirty="0">
              <a:solidFill>
                <a:srgbClr val="262626"/>
              </a:solidFill>
              <a:effectLst/>
              <a:latin typeface="Montserrat" panose="00000500000000000000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345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09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8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67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587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633304" y="-648376"/>
            <a:ext cx="733465" cy="2367520"/>
            <a:chOff x="685136" y="-246616"/>
            <a:chExt cx="733465" cy="2367520"/>
          </a:xfrm>
        </p:grpSpPr>
        <p:sp>
          <p:nvSpPr>
            <p:cNvPr id="6" name="Rectangle 5"/>
            <p:cNvSpPr/>
            <p:nvPr userDrawn="1"/>
          </p:nvSpPr>
          <p:spPr>
            <a:xfrm>
              <a:off x="685136" y="-246616"/>
              <a:ext cx="733465" cy="2367520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308" y="1380149"/>
              <a:ext cx="489120" cy="620806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502903" y="2766523"/>
            <a:ext cx="7734221" cy="1114494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000" b="1" i="0" spc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Unnecessarily extra long title of presentation</a:t>
            </a:r>
          </a:p>
        </p:txBody>
      </p:sp>
      <p:sp>
        <p:nvSpPr>
          <p:cNvPr id="11" name="Text Placeholder 19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30694" y="4709821"/>
            <a:ext cx="7734222" cy="277654"/>
          </a:xfrm>
        </p:spPr>
        <p:txBody>
          <a:bodyPr anchor="ctr">
            <a:noAutofit/>
          </a:bodyPr>
          <a:lstStyle>
            <a:lvl1pPr marL="0" indent="0">
              <a:buNone/>
              <a:defRPr sz="1100" b="1" spc="8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INDIANA UNIVERSITY</a:t>
            </a:r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530694" y="2443859"/>
            <a:ext cx="7734222" cy="252412"/>
          </a:xfrm>
        </p:spPr>
        <p:txBody>
          <a:bodyPr anchor="ctr">
            <a:noAutofit/>
          </a:bodyPr>
          <a:lstStyle>
            <a:lvl1pPr marL="0" indent="0">
              <a:buNone/>
              <a:defRPr sz="1800" b="0" spc="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SCHOOL OF SOCIAL WORK</a:t>
            </a:r>
          </a:p>
        </p:txBody>
      </p:sp>
    </p:spTree>
    <p:extLst>
      <p:ext uri="{BB962C8B-B14F-4D97-AF65-F5344CB8AC3E}">
        <p14:creationId xmlns:p14="http://schemas.microsoft.com/office/powerpoint/2010/main" val="1256653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idx="1"/>
          </p:nvPr>
        </p:nvSpPr>
        <p:spPr>
          <a:xfrm>
            <a:off x="584358" y="840777"/>
            <a:ext cx="4110038" cy="1107996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10"/>
          </p:nvPr>
        </p:nvSpPr>
        <p:spPr>
          <a:xfrm>
            <a:off x="0" y="0"/>
            <a:ext cx="0" cy="62324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D8E51-FEC9-4543-9F3E-CE7A6A161B7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730861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" y="957833"/>
            <a:ext cx="82391" cy="386715"/>
          </a:xfrm>
          <a:custGeom>
            <a:avLst/>
            <a:gdLst/>
            <a:ahLst/>
            <a:cxnLst/>
            <a:rect l="l" t="t" r="r" b="b"/>
            <a:pathLst>
              <a:path w="109855" h="515619">
                <a:moveTo>
                  <a:pt x="0" y="515112"/>
                </a:moveTo>
                <a:lnTo>
                  <a:pt x="109728" y="515112"/>
                </a:lnTo>
                <a:lnTo>
                  <a:pt x="109728" y="0"/>
                </a:lnTo>
                <a:lnTo>
                  <a:pt x="0" y="0"/>
                </a:lnTo>
                <a:lnTo>
                  <a:pt x="0" y="515112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bk object 17"/>
          <p:cNvSpPr/>
          <p:nvPr/>
        </p:nvSpPr>
        <p:spPr>
          <a:xfrm>
            <a:off x="1021842" y="4734306"/>
            <a:ext cx="8122444" cy="409575"/>
          </a:xfrm>
          <a:custGeom>
            <a:avLst/>
            <a:gdLst/>
            <a:ahLst/>
            <a:cxnLst/>
            <a:rect l="l" t="t" r="r" b="b"/>
            <a:pathLst>
              <a:path w="10829925" h="546100">
                <a:moveTo>
                  <a:pt x="0" y="545591"/>
                </a:moveTo>
                <a:lnTo>
                  <a:pt x="10829544" y="545591"/>
                </a:lnTo>
                <a:lnTo>
                  <a:pt x="10829544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bk object 18"/>
          <p:cNvSpPr/>
          <p:nvPr/>
        </p:nvSpPr>
        <p:spPr>
          <a:xfrm>
            <a:off x="0" y="4734306"/>
            <a:ext cx="636746" cy="409575"/>
          </a:xfrm>
          <a:custGeom>
            <a:avLst/>
            <a:gdLst/>
            <a:ahLst/>
            <a:cxnLst/>
            <a:rect l="l" t="t" r="r" b="b"/>
            <a:pathLst>
              <a:path w="848994" h="546100">
                <a:moveTo>
                  <a:pt x="0" y="545591"/>
                </a:moveTo>
                <a:lnTo>
                  <a:pt x="848868" y="545591"/>
                </a:lnTo>
                <a:lnTo>
                  <a:pt x="848868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bk object 19"/>
          <p:cNvSpPr/>
          <p:nvPr/>
        </p:nvSpPr>
        <p:spPr>
          <a:xfrm>
            <a:off x="636651" y="4661154"/>
            <a:ext cx="385286" cy="482441"/>
          </a:xfrm>
          <a:custGeom>
            <a:avLst/>
            <a:gdLst/>
            <a:ahLst/>
            <a:cxnLst/>
            <a:rect l="l" t="t" r="r" b="b"/>
            <a:pathLst>
              <a:path w="513715" h="643254">
                <a:moveTo>
                  <a:pt x="0" y="643127"/>
                </a:moveTo>
                <a:lnTo>
                  <a:pt x="513588" y="643127"/>
                </a:lnTo>
                <a:lnTo>
                  <a:pt x="513588" y="0"/>
                </a:lnTo>
                <a:lnTo>
                  <a:pt x="0" y="0"/>
                </a:lnTo>
                <a:lnTo>
                  <a:pt x="0" y="64312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bk object 20"/>
          <p:cNvSpPr/>
          <p:nvPr/>
        </p:nvSpPr>
        <p:spPr>
          <a:xfrm>
            <a:off x="700660" y="4727553"/>
            <a:ext cx="257651" cy="327184"/>
          </a:xfrm>
          <a:custGeom>
            <a:avLst/>
            <a:gdLst/>
            <a:ahLst/>
            <a:cxnLst/>
            <a:rect l="l" t="t" r="r" b="b"/>
            <a:pathLst>
              <a:path w="343534" h="436245">
                <a:moveTo>
                  <a:pt x="234385" y="33610"/>
                </a:moveTo>
                <a:lnTo>
                  <a:pt x="108715" y="33610"/>
                </a:lnTo>
                <a:lnTo>
                  <a:pt x="108715" y="0"/>
                </a:lnTo>
                <a:lnTo>
                  <a:pt x="234385" y="0"/>
                </a:lnTo>
                <a:lnTo>
                  <a:pt x="234385" y="33610"/>
                </a:lnTo>
                <a:close/>
              </a:path>
              <a:path w="343534" h="436245">
                <a:moveTo>
                  <a:pt x="209118" y="276541"/>
                </a:moveTo>
                <a:lnTo>
                  <a:pt x="133649" y="276541"/>
                </a:lnTo>
                <a:lnTo>
                  <a:pt x="133649" y="33610"/>
                </a:lnTo>
                <a:lnTo>
                  <a:pt x="209118" y="33610"/>
                </a:lnTo>
                <a:lnTo>
                  <a:pt x="209118" y="276541"/>
                </a:lnTo>
                <a:close/>
              </a:path>
              <a:path w="343534" h="436245">
                <a:moveTo>
                  <a:pt x="108715" y="92180"/>
                </a:moveTo>
                <a:lnTo>
                  <a:pt x="0" y="92180"/>
                </a:lnTo>
                <a:lnTo>
                  <a:pt x="0" y="58569"/>
                </a:lnTo>
                <a:lnTo>
                  <a:pt x="108715" y="58569"/>
                </a:lnTo>
                <a:lnTo>
                  <a:pt x="108715" y="92180"/>
                </a:lnTo>
                <a:close/>
              </a:path>
              <a:path w="343534" h="436245">
                <a:moveTo>
                  <a:pt x="343100" y="92180"/>
                </a:moveTo>
                <a:lnTo>
                  <a:pt x="234385" y="92180"/>
                </a:lnTo>
                <a:lnTo>
                  <a:pt x="234385" y="58569"/>
                </a:lnTo>
                <a:lnTo>
                  <a:pt x="343100" y="58569"/>
                </a:lnTo>
                <a:lnTo>
                  <a:pt x="343100" y="92180"/>
                </a:lnTo>
                <a:close/>
              </a:path>
              <a:path w="343534" h="436245">
                <a:moveTo>
                  <a:pt x="278603" y="343763"/>
                </a:moveTo>
                <a:lnTo>
                  <a:pt x="64165" y="343763"/>
                </a:lnTo>
                <a:lnTo>
                  <a:pt x="24934" y="304162"/>
                </a:lnTo>
                <a:lnTo>
                  <a:pt x="24934" y="92180"/>
                </a:lnTo>
                <a:lnTo>
                  <a:pt x="83447" y="92180"/>
                </a:lnTo>
                <a:lnTo>
                  <a:pt x="83447" y="276541"/>
                </a:lnTo>
                <a:lnTo>
                  <a:pt x="317833" y="276541"/>
                </a:lnTo>
                <a:lnTo>
                  <a:pt x="317833" y="304162"/>
                </a:lnTo>
                <a:lnTo>
                  <a:pt x="278603" y="343763"/>
                </a:lnTo>
                <a:close/>
              </a:path>
              <a:path w="343534" h="436245">
                <a:moveTo>
                  <a:pt x="317833" y="276541"/>
                </a:moveTo>
                <a:lnTo>
                  <a:pt x="259320" y="276541"/>
                </a:lnTo>
                <a:lnTo>
                  <a:pt x="259320" y="92180"/>
                </a:lnTo>
                <a:lnTo>
                  <a:pt x="317833" y="92180"/>
                </a:lnTo>
                <a:lnTo>
                  <a:pt x="317833" y="276541"/>
                </a:lnTo>
                <a:close/>
              </a:path>
              <a:path w="343534" h="436245">
                <a:moveTo>
                  <a:pt x="209118" y="394013"/>
                </a:moveTo>
                <a:lnTo>
                  <a:pt x="133649" y="394013"/>
                </a:lnTo>
                <a:lnTo>
                  <a:pt x="133649" y="343763"/>
                </a:lnTo>
                <a:lnTo>
                  <a:pt x="209118" y="343763"/>
                </a:lnTo>
                <a:lnTo>
                  <a:pt x="209118" y="394013"/>
                </a:lnTo>
                <a:close/>
              </a:path>
              <a:path w="343534" h="436245">
                <a:moveTo>
                  <a:pt x="234385" y="435724"/>
                </a:moveTo>
                <a:lnTo>
                  <a:pt x="108715" y="435724"/>
                </a:lnTo>
                <a:lnTo>
                  <a:pt x="108715" y="394013"/>
                </a:lnTo>
                <a:lnTo>
                  <a:pt x="234385" y="394013"/>
                </a:lnTo>
                <a:lnTo>
                  <a:pt x="234385" y="43572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941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660A1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bk object 17"/>
          <p:cNvSpPr/>
          <p:nvPr/>
        </p:nvSpPr>
        <p:spPr>
          <a:xfrm>
            <a:off x="1" y="2032255"/>
            <a:ext cx="133826" cy="836771"/>
          </a:xfrm>
          <a:custGeom>
            <a:avLst/>
            <a:gdLst/>
            <a:ahLst/>
            <a:cxnLst/>
            <a:rect l="l" t="t" r="r" b="b"/>
            <a:pathLst>
              <a:path w="178435" h="1115695">
                <a:moveTo>
                  <a:pt x="0" y="1115567"/>
                </a:moveTo>
                <a:lnTo>
                  <a:pt x="178308" y="1115567"/>
                </a:lnTo>
                <a:lnTo>
                  <a:pt x="178308" y="0"/>
                </a:lnTo>
                <a:lnTo>
                  <a:pt x="0" y="0"/>
                </a:lnTo>
                <a:lnTo>
                  <a:pt x="0" y="111556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88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333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660B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 hasCustomPrompt="1"/>
          </p:nvPr>
        </p:nvSpPr>
        <p:spPr>
          <a:xfrm>
            <a:off x="506694" y="2274522"/>
            <a:ext cx="6802482" cy="656910"/>
          </a:xfrm>
        </p:spPr>
        <p:txBody>
          <a:bodyPr anchor="ctr">
            <a:noAutofit/>
          </a:bodyPr>
          <a:lstStyle>
            <a:lvl1pPr>
              <a:defRPr sz="4000" b="1" i="0" spc="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Section Heading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526131" y="2032786"/>
            <a:ext cx="3700462" cy="252412"/>
          </a:xfrm>
        </p:spPr>
        <p:txBody>
          <a:bodyPr anchor="ctr">
            <a:noAutofit/>
          </a:bodyPr>
          <a:lstStyle>
            <a:lvl1pPr marL="0" indent="0">
              <a:buNone/>
              <a:defRPr sz="1400" b="1" i="0" spc="5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SECTION NUMBER OR SUBTITLE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-14942" y="2032000"/>
            <a:ext cx="148614" cy="836706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5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9827" y="759070"/>
            <a:ext cx="8004391" cy="699065"/>
          </a:xfrm>
        </p:spPr>
        <p:txBody>
          <a:bodyPr>
            <a:normAutofit/>
          </a:bodyPr>
          <a:lstStyle>
            <a:lvl1pPr>
              <a:defRPr sz="3000" b="1" i="0" cap="none" spc="0">
                <a:solidFill>
                  <a:srgbClr val="40404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957832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4833956" y="284947"/>
            <a:ext cx="3700462" cy="252412"/>
          </a:xfrm>
        </p:spPr>
        <p:txBody>
          <a:bodyPr>
            <a:noAutofit/>
          </a:bodyPr>
          <a:lstStyle>
            <a:lvl1pPr marL="0" indent="0" algn="r">
              <a:buNone/>
              <a:defRPr sz="1100" b="0" i="0" spc="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SECTION TITLE OR SUBTITLE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3556000" y="35410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518824" y="1629404"/>
            <a:ext cx="8015594" cy="2810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tabLst/>
              <a:defRPr sz="1800">
                <a:solidFill>
                  <a:srgbClr val="404041"/>
                </a:solidFill>
                <a:latin typeface="Arial"/>
                <a:cs typeface="Arial"/>
              </a:defRPr>
            </a:lvl1pPr>
            <a:lvl2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2pPr>
            <a:lvl3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3pPr>
            <a:lvl4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4pPr>
            <a:lvl5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subtitle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 userDrawn="1"/>
          </p:nvSpPr>
          <p:spPr>
            <a:xfrm>
              <a:off x="1030972" y="4823737"/>
              <a:ext cx="3613600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dirty="0">
                  <a:solidFill>
                    <a:srgbClr val="FFFFFF"/>
                  </a:solidFill>
                </a:rPr>
                <a:t>INDIANA UNIVERSITY SCHOOL OF SOCIAL 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2060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25303" y="464386"/>
            <a:ext cx="4560579" cy="7793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000" b="1" i="0" spc="0">
                <a:solidFill>
                  <a:srgbClr val="40404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525303" y="1629405"/>
            <a:ext cx="4560579" cy="279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1pPr>
            <a:lvl2pPr marL="742950" indent="-28575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2pPr>
            <a:lvl3pPr marL="1143000" indent="-2286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3pPr>
            <a:lvl4pPr marL="1600200" indent="-2286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4pPr>
            <a:lvl5pPr marL="2057400" indent="-2286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573058" y="0"/>
            <a:ext cx="3570941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486799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635303" y="4661517"/>
            <a:ext cx="387197" cy="528963"/>
            <a:chOff x="635303" y="4661517"/>
            <a:chExt cx="387197" cy="528963"/>
          </a:xfrm>
        </p:grpSpPr>
        <p:sp>
          <p:nvSpPr>
            <p:cNvPr id="11" name="Rectangle 10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8" b="28794"/>
          <a:stretch/>
        </p:blipFill>
        <p:spPr>
          <a:xfrm>
            <a:off x="1082431" y="4661517"/>
            <a:ext cx="2186491" cy="40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: blac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3348" y="759070"/>
            <a:ext cx="8004409" cy="699065"/>
          </a:xfrm>
        </p:spPr>
        <p:txBody>
          <a:bodyPr>
            <a:normAutofit/>
          </a:bodyPr>
          <a:lstStyle>
            <a:lvl1pPr>
              <a:defRPr sz="3000" b="1" i="0" cap="none" spc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3348" y="1630404"/>
            <a:ext cx="8011069" cy="2818769"/>
          </a:xfrm>
        </p:spPr>
        <p:txBody>
          <a:bodyPr>
            <a:normAutofit/>
          </a:bodyPr>
          <a:lstStyle>
            <a:lvl1pPr marL="342900" indent="-342900" algn="l">
              <a:lnSpc>
                <a:spcPct val="100000"/>
              </a:lnSpc>
              <a:buFont typeface="+mj-lt"/>
              <a:buAutoNum type="arabicPeriod"/>
              <a:defRPr sz="1800" spc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4833956" y="284947"/>
            <a:ext cx="3700462" cy="252412"/>
          </a:xfrm>
        </p:spPr>
        <p:txBody>
          <a:bodyPr>
            <a:noAutofit/>
          </a:bodyPr>
          <a:lstStyle>
            <a:lvl1pPr marL="0" indent="0" algn="r">
              <a:buNone/>
              <a:defRPr sz="1100" b="0" i="0" spc="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SECTION TITLE OR SUBTITLE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0" y="957832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1030972" y="4823737"/>
              <a:ext cx="3613600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dirty="0">
                  <a:solidFill>
                    <a:srgbClr val="FFFFFF"/>
                  </a:solidFill>
                </a:rPr>
                <a:t>INDIANA UNIVERSITY SCHOOL OF SOCIAL 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: black">
    <p:bg>
      <p:bgPr>
        <a:solidFill>
          <a:srgbClr val="25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30124" y="464386"/>
            <a:ext cx="4560579" cy="7793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000" b="1" i="0" spc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530124" y="1629404"/>
            <a:ext cx="4560579" cy="2801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  <a:lvl2pPr marL="742950" indent="-28575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2pPr>
            <a:lvl3pPr marL="1143000" indent="-2286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3pPr>
            <a:lvl4pPr marL="1600200" indent="-2286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4pPr>
            <a:lvl5pPr marL="2057400" indent="-2286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564909" y="0"/>
            <a:ext cx="3570941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-15847" y="486799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635303" y="4661517"/>
            <a:ext cx="387197" cy="528963"/>
            <a:chOff x="635303" y="4661517"/>
            <a:chExt cx="387197" cy="5289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5"/>
          <a:stretch/>
        </p:blipFill>
        <p:spPr>
          <a:xfrm>
            <a:off x="1056949" y="4659175"/>
            <a:ext cx="1427296" cy="45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3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footer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9" name="Rectangle 8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1030972" y="4823737"/>
              <a:ext cx="3613600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dirty="0">
                  <a:solidFill>
                    <a:srgbClr val="FFFFFF"/>
                  </a:solidFill>
                </a:rPr>
                <a:t>INDIANA UNIVERSITY SCHOOL</a:t>
              </a:r>
              <a:r>
                <a:rPr lang="en-US" sz="900" baseline="0" dirty="0">
                  <a:solidFill>
                    <a:srgbClr val="FFFFFF"/>
                  </a:solidFill>
                </a:rPr>
                <a:t> OF SOCIAL WORK</a:t>
              </a:r>
              <a:endParaRPr lang="en-US" sz="9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565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footer: black">
    <p:bg>
      <p:bgPr>
        <a:solidFill>
          <a:srgbClr val="25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1030972" y="4823737"/>
              <a:ext cx="3613600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dirty="0">
                  <a:solidFill>
                    <a:srgbClr val="FFFFFF"/>
                  </a:solidFill>
                </a:rPr>
                <a:t>INDIANA UNIVERSITY SCHOOL OF SOCIAL 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7036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with IUPUI lockup">
    <p:bg>
      <p:bgPr>
        <a:solidFill>
          <a:srgbClr val="6903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6"/>
          <a:stretch/>
        </p:blipFill>
        <p:spPr>
          <a:xfrm>
            <a:off x="1275934" y="4235585"/>
            <a:ext cx="3204277" cy="8202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 userDrawn="1">
            <p:ph idx="1"/>
          </p:nvPr>
        </p:nvSpPr>
        <p:spPr>
          <a:xfrm>
            <a:off x="536602" y="680397"/>
            <a:ext cx="7859185" cy="272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Arial"/>
                <a:cs typeface="Arial"/>
              </a:defRPr>
            </a:lvl2pPr>
            <a:lvl3pPr marL="91440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Arial"/>
                <a:cs typeface="Arial"/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lnSpc>
                <a:spcPct val="100000"/>
              </a:lnSpc>
              <a:defRPr sz="1600">
                <a:solidFill>
                  <a:schemeClr val="bg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-15847" y="680397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631042" y="4235585"/>
            <a:ext cx="536130" cy="922081"/>
            <a:chOff x="631042" y="4235585"/>
            <a:chExt cx="536130" cy="922081"/>
          </a:xfrm>
        </p:grpSpPr>
        <p:sp>
          <p:nvSpPr>
            <p:cNvPr id="12" name="Rectangle 11"/>
            <p:cNvSpPr/>
            <p:nvPr userDrawn="1"/>
          </p:nvSpPr>
          <p:spPr>
            <a:xfrm>
              <a:off x="631042" y="4235585"/>
              <a:ext cx="536130" cy="922081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 descr="tab-rgb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345" y="4326066"/>
              <a:ext cx="357525" cy="4537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9661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1892" y="634604"/>
            <a:ext cx="680248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1892" y="1589938"/>
            <a:ext cx="6802482" cy="3215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9" r:id="rId1"/>
    <p:sldLayoutId id="2147493467" r:id="rId2"/>
    <p:sldLayoutId id="2147493472" r:id="rId3"/>
    <p:sldLayoutId id="2147493457" r:id="rId4"/>
    <p:sldLayoutId id="2147493456" r:id="rId5"/>
    <p:sldLayoutId id="2147493474" r:id="rId6"/>
    <p:sldLayoutId id="2147493475" r:id="rId7"/>
    <p:sldLayoutId id="2147493476" r:id="rId8"/>
    <p:sldLayoutId id="2147493477" r:id="rId9"/>
    <p:sldLayoutId id="2147493478" r:id="rId10"/>
    <p:sldLayoutId id="2147493480" r:id="rId11"/>
    <p:sldLayoutId id="2147493481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i="0" kern="100" spc="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1">
            <a:lumMod val="50000"/>
            <a:lumOff val="50000"/>
          </a:schemeClr>
        </a:buClr>
        <a:buSzPct val="100000"/>
        <a:buFont typeface="Wingdings" charset="2"/>
        <a:buChar char="§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»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saahong@iu.edu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89" y="3298715"/>
            <a:ext cx="7734221" cy="1114494"/>
          </a:xfrm>
        </p:spPr>
        <p:txBody>
          <a:bodyPr>
            <a:normAutofit fontScale="90000"/>
          </a:bodyPr>
          <a:lstStyle/>
          <a:p>
            <a:pPr marL="12700" marR="5080" algn="ctr">
              <a:lnSpc>
                <a:spcPct val="100000"/>
              </a:lnSpc>
              <a:spcBef>
                <a:spcPts val="0"/>
              </a:spcBef>
            </a:pP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Young Adults with Behavioral Health Services and Justice System Involvement</a:t>
            </a:r>
            <a:br>
              <a:rPr lang="en-US" dirty="0"/>
            </a:br>
            <a:br>
              <a:rPr lang="en-US" dirty="0"/>
            </a:br>
            <a:r>
              <a:rPr lang="en-US" sz="2200" b="1" spc="85" dirty="0">
                <a:solidFill>
                  <a:schemeClr val="bg1"/>
                </a:solidFill>
                <a:latin typeface="Arial"/>
                <a:cs typeface="Arial"/>
              </a:rPr>
              <a:t>Saahoon Hong, Ph.D.</a:t>
            </a:r>
            <a:br>
              <a:rPr lang="en-US" sz="2200" b="1" spc="85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200" b="1" spc="85" dirty="0">
                <a:solidFill>
                  <a:schemeClr val="bg1"/>
                </a:solidFill>
                <a:latin typeface="Arial"/>
                <a:cs typeface="Arial"/>
              </a:rPr>
              <a:t>18</a:t>
            </a:r>
            <a:r>
              <a:rPr lang="en-US" sz="2200" b="1" spc="85" baseline="30000" dirty="0">
                <a:solidFill>
                  <a:schemeClr val="bg1"/>
                </a:solidFill>
                <a:latin typeface="Arial"/>
                <a:cs typeface="Arial"/>
              </a:rPr>
              <a:t>th</a:t>
            </a:r>
            <a:r>
              <a:rPr lang="en-US" sz="2200" b="1" spc="85" dirty="0">
                <a:solidFill>
                  <a:schemeClr val="bg1"/>
                </a:solidFill>
                <a:latin typeface="Arial"/>
                <a:cs typeface="Arial"/>
              </a:rPr>
              <a:t> Annual TCOM Pre-Conference </a:t>
            </a:r>
            <a:br>
              <a:rPr lang="en-US" sz="2200" dirty="0">
                <a:solidFill>
                  <a:schemeClr val="bg1"/>
                </a:solidFill>
                <a:latin typeface="Arial"/>
                <a:cs typeface="Arial"/>
              </a:rPr>
            </a:br>
            <a:b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</a:br>
            <a:br>
              <a:rPr lang="en-US" sz="4000" dirty="0">
                <a:solidFill>
                  <a:schemeClr val="bg1"/>
                </a:solidFill>
                <a:latin typeface="Arial"/>
                <a:cs typeface="Arial"/>
              </a:rPr>
            </a:br>
            <a:br>
              <a:rPr lang="en-US" altLang="ko-KR" sz="4000" dirty="0">
                <a:solidFill>
                  <a:schemeClr val="bg1"/>
                </a:solidFill>
                <a:latin typeface="Arial"/>
                <a:cs typeface="Arial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09778" y="1370617"/>
            <a:ext cx="7734222" cy="277654"/>
          </a:xfrm>
        </p:spPr>
        <p:txBody>
          <a:bodyPr/>
          <a:lstStyle/>
          <a:p>
            <a:r>
              <a:rPr lang="en-US" dirty="0"/>
              <a:t>INDIANA UNIVERSITY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409778" y="1118205"/>
            <a:ext cx="7734222" cy="252412"/>
          </a:xfrm>
        </p:spPr>
        <p:txBody>
          <a:bodyPr/>
          <a:lstStyle/>
          <a:p>
            <a:r>
              <a:rPr lang="en-US" dirty="0"/>
              <a:t>SCHOOL OF SOCIAL WORK</a:t>
            </a:r>
          </a:p>
        </p:txBody>
      </p:sp>
    </p:spTree>
    <p:extLst>
      <p:ext uri="{BB962C8B-B14F-4D97-AF65-F5344CB8AC3E}">
        <p14:creationId xmlns:p14="http://schemas.microsoft.com/office/powerpoint/2010/main" val="4201113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Sample &amp; Inclusion Criteria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ANSA Legal Functioning (criminal justice system involvement) item and the legal basis of referral indicator were used.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SUBTITLE GOES HERE IF NECESSARY</a:t>
            </a:r>
          </a:p>
        </p:txBody>
      </p:sp>
    </p:spTree>
    <p:extLst>
      <p:ext uri="{BB962C8B-B14F-4D97-AF65-F5344CB8AC3E}">
        <p14:creationId xmlns:p14="http://schemas.microsoft.com/office/powerpoint/2010/main" val="2704619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EA1948E-0D48-9A91-79CF-51B70BB1B790}"/>
              </a:ext>
            </a:extLst>
          </p:cNvPr>
          <p:cNvSpPr/>
          <p:nvPr/>
        </p:nvSpPr>
        <p:spPr>
          <a:xfrm>
            <a:off x="4511777" y="582167"/>
            <a:ext cx="2249818" cy="763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endParaRPr lang="en-US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ctr" fontAlgn="t"/>
            <a:r>
              <a:rPr lang="en-US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ANSA 2019</a:t>
            </a:r>
          </a:p>
          <a:p>
            <a:pPr algn="ctr" fontAlgn="t"/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Age 18 to 65+</a:t>
            </a:r>
          </a:p>
          <a:p>
            <a:pPr algn="ctr" fontAlgn="t"/>
            <a:r>
              <a:rPr lang="en-US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(n=69,423)</a:t>
            </a:r>
          </a:p>
          <a:p>
            <a:pPr algn="ctr" fontAlgn="t"/>
            <a:endParaRPr lang="en-US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87A4EDE-A94A-71E0-30C4-7EC4565167D3}"/>
              </a:ext>
            </a:extLst>
          </p:cNvPr>
          <p:cNvCxnSpPr>
            <a:cxnSpLocks/>
          </p:cNvCxnSpPr>
          <p:nvPr/>
        </p:nvCxnSpPr>
        <p:spPr>
          <a:xfrm flipH="1">
            <a:off x="5635221" y="1345485"/>
            <a:ext cx="1465" cy="5103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A57734C-12D6-2BFA-E739-1378EE8E3C2E}"/>
              </a:ext>
            </a:extLst>
          </p:cNvPr>
          <p:cNvSpPr/>
          <p:nvPr/>
        </p:nvSpPr>
        <p:spPr>
          <a:xfrm>
            <a:off x="4535736" y="1862253"/>
            <a:ext cx="2249817" cy="763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ANSA 2019 </a:t>
            </a:r>
          </a:p>
          <a:p>
            <a:pPr algn="ctr" fontAlgn="t"/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Age 18-25</a:t>
            </a:r>
            <a:endParaRPr lang="en-US" sz="160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ctr" fontAlgn="t"/>
            <a:r>
              <a:rPr lang="en-US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(n=8,140)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939038E-7C78-C9DA-7512-682A5F37A768}"/>
              </a:ext>
            </a:extLst>
          </p:cNvPr>
          <p:cNvSpPr/>
          <p:nvPr/>
        </p:nvSpPr>
        <p:spPr>
          <a:xfrm>
            <a:off x="6758663" y="3554206"/>
            <a:ext cx="1446849" cy="9939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BHS with Current JS</a:t>
            </a:r>
          </a:p>
          <a:p>
            <a:pPr algn="ctr" fontAlgn="t"/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(n=2,048)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818AFDE-D768-3FB4-017F-B4FE0242D01E}"/>
              </a:ext>
            </a:extLst>
          </p:cNvPr>
          <p:cNvSpPr/>
          <p:nvPr/>
        </p:nvSpPr>
        <p:spPr>
          <a:xfrm>
            <a:off x="4927689" y="3523997"/>
            <a:ext cx="1446849" cy="9939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BHS with History of JS</a:t>
            </a:r>
          </a:p>
          <a:p>
            <a:pPr algn="ctr" fontAlgn="t"/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(n=1,443)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FC981D-BCF6-2705-5DAE-70E99A8CACD6}"/>
              </a:ext>
            </a:extLst>
          </p:cNvPr>
          <p:cNvSpPr/>
          <p:nvPr/>
        </p:nvSpPr>
        <p:spPr>
          <a:xfrm>
            <a:off x="3088887" y="3554206"/>
            <a:ext cx="1446849" cy="9939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BHS ONLY </a:t>
            </a:r>
            <a:r>
              <a:rPr lang="en-US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(n=4,649)</a:t>
            </a: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18049028-C91E-9A41-BDDD-7707578B2902}"/>
              </a:ext>
            </a:extLst>
          </p:cNvPr>
          <p:cNvCxnSpPr>
            <a:cxnSpLocks/>
            <a:stCxn id="22" idx="2"/>
            <a:endCxn id="23" idx="0"/>
          </p:cNvCxnSpPr>
          <p:nvPr/>
        </p:nvCxnSpPr>
        <p:spPr>
          <a:xfrm rot="16200000" flipH="1">
            <a:off x="6107048" y="2179166"/>
            <a:ext cx="928636" cy="182144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8AA93645-EC39-8FC6-4B70-1D1EB83E042C}"/>
              </a:ext>
            </a:extLst>
          </p:cNvPr>
          <p:cNvCxnSpPr>
            <a:cxnSpLocks/>
            <a:stCxn id="22" idx="2"/>
            <a:endCxn id="25" idx="0"/>
          </p:cNvCxnSpPr>
          <p:nvPr/>
        </p:nvCxnSpPr>
        <p:spPr>
          <a:xfrm rot="5400000">
            <a:off x="4272161" y="2165722"/>
            <a:ext cx="928636" cy="18483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8160B84-B521-3470-5234-20A4D5F436A9}"/>
              </a:ext>
            </a:extLst>
          </p:cNvPr>
          <p:cNvCxnSpPr>
            <a:cxnSpLocks/>
            <a:stCxn id="22" idx="2"/>
            <a:endCxn id="24" idx="0"/>
          </p:cNvCxnSpPr>
          <p:nvPr/>
        </p:nvCxnSpPr>
        <p:spPr>
          <a:xfrm flipH="1">
            <a:off x="5651114" y="2625570"/>
            <a:ext cx="9531" cy="898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2D68-689B-BB5C-DCBA-611390AF4FAD}"/>
              </a:ext>
            </a:extLst>
          </p:cNvPr>
          <p:cNvSpPr txBox="1"/>
          <p:nvPr/>
        </p:nvSpPr>
        <p:spPr>
          <a:xfrm>
            <a:off x="301082" y="625064"/>
            <a:ext cx="3085786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800" b="1" kern="1200" dirty="0">
                <a:effectLst/>
                <a:latin typeface="+mj-lt"/>
                <a:ea typeface="+mj-ea"/>
                <a:cs typeface="+mj-cs"/>
              </a:rPr>
              <a:t>Flowchart of the dataset development</a:t>
            </a:r>
            <a:endParaRPr lang="en-US" sz="1800" b="1" kern="1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9380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 startAt="2"/>
            </a:pPr>
            <a:r>
              <a:rPr lang="en-US" dirty="0"/>
              <a:t>BHS Only vs. Current JS Involvement (n=6,697)</a:t>
            </a:r>
          </a:p>
          <a:p>
            <a:pPr>
              <a:buAutoNum type="arabicPeriod" startAt="2"/>
            </a:pPr>
            <a:r>
              <a:rPr lang="en-US" dirty="0"/>
              <a:t>Male (46%), White (82%), Black (10.2), Hispanic (7.5%)</a:t>
            </a:r>
          </a:p>
          <a:p>
            <a:pPr>
              <a:buAutoNum type="arabicPeriod" startAt="2"/>
            </a:pPr>
            <a:r>
              <a:rPr lang="en-US" dirty="0"/>
              <a:t>30.5% presented current justice system involvement. </a:t>
            </a:r>
          </a:p>
          <a:p>
            <a:pPr>
              <a:buAutoNum type="arabicPeriod" startAt="2"/>
            </a:pPr>
            <a:r>
              <a:rPr lang="en-US" dirty="0"/>
              <a:t>Male*Current JS (65%); Black*Current JS (12.1%) Slides with multiple paragraphs of text have shown to significantly decrease the attention of the audience.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SUBTITLE GOES HERE IF NECESSARY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278D46-151A-516F-26F1-207E0026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830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10F40D5-0A6B-8BE2-ED0B-A4EAAF301A67}"/>
              </a:ext>
            </a:extLst>
          </p:cNvPr>
          <p:cNvSpPr/>
          <p:nvPr/>
        </p:nvSpPr>
        <p:spPr>
          <a:xfrm>
            <a:off x="19819598" y="7938034"/>
            <a:ext cx="7448565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i="1" dirty="0"/>
              <a:t>Figure 1</a:t>
            </a:r>
            <a:r>
              <a:rPr lang="en-US" sz="2133" dirty="0"/>
              <a:t>. Mean TAI differences between BHS and Current  dual system involvement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F80F1B5-7950-A38A-9319-3099557743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7875297"/>
              </p:ext>
            </p:extLst>
          </p:nvPr>
        </p:nvGraphicFramePr>
        <p:xfrm>
          <a:off x="1475772" y="667714"/>
          <a:ext cx="6192456" cy="3808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02094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10F40D5-0A6B-8BE2-ED0B-A4EAAF301A67}"/>
              </a:ext>
            </a:extLst>
          </p:cNvPr>
          <p:cNvSpPr/>
          <p:nvPr/>
        </p:nvSpPr>
        <p:spPr>
          <a:xfrm>
            <a:off x="19819598" y="7938034"/>
            <a:ext cx="7448565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i="1" dirty="0"/>
              <a:t>Figure 1</a:t>
            </a:r>
            <a:r>
              <a:rPr lang="en-US" sz="2133" dirty="0"/>
              <a:t>. Mean TAI differences between BHS and Current  dual system involvement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D7EA9ED-0F85-DC28-4F54-93AA7C6F45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9385517"/>
              </p:ext>
            </p:extLst>
          </p:nvPr>
        </p:nvGraphicFramePr>
        <p:xfrm>
          <a:off x="586739" y="336968"/>
          <a:ext cx="7770452" cy="416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54608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124" y="1629404"/>
            <a:ext cx="8065236" cy="2801497"/>
          </a:xfrm>
        </p:spPr>
        <p:txBody>
          <a:bodyPr/>
          <a:lstStyle/>
          <a:p>
            <a:r>
              <a:rPr lang="en-US" sz="2400" dirty="0"/>
              <a:t>Chi-squared automatic interaction detection (CHAID) with a balance node</a:t>
            </a:r>
          </a:p>
          <a:p>
            <a:r>
              <a:rPr lang="en-US" sz="2400" dirty="0"/>
              <a:t>A HLR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539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10F40D5-0A6B-8BE2-ED0B-A4EAAF301A67}"/>
              </a:ext>
            </a:extLst>
          </p:cNvPr>
          <p:cNvSpPr/>
          <p:nvPr/>
        </p:nvSpPr>
        <p:spPr>
          <a:xfrm>
            <a:off x="19819598" y="7938034"/>
            <a:ext cx="7448565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i="1" dirty="0"/>
              <a:t>Figure 1</a:t>
            </a:r>
            <a:r>
              <a:rPr lang="en-US" sz="2133" dirty="0"/>
              <a:t>. Mean TAI differences between BHS and Current  dual system involvement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563F891-AA9E-9459-0BCE-0FD92DD451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9566674"/>
              </p:ext>
            </p:extLst>
          </p:nvPr>
        </p:nvGraphicFramePr>
        <p:xfrm>
          <a:off x="1041723" y="277792"/>
          <a:ext cx="6967958" cy="4328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1596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333153"/>
              </p:ext>
            </p:extLst>
          </p:nvPr>
        </p:nvGraphicFramePr>
        <p:xfrm>
          <a:off x="2389772" y="2131420"/>
          <a:ext cx="4439653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653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27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Results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4301551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2686552" y="1563365"/>
          <a:ext cx="3828548" cy="474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8548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4743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9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4576263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2838010" y="2041741"/>
            <a:ext cx="349758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75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E74810-025D-3085-91FA-E592FE37B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7200" y="2571749"/>
            <a:ext cx="857250" cy="1114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2C6B83-213E-647D-32B9-F7E6ED3B5FCD}"/>
              </a:ext>
            </a:extLst>
          </p:cNvPr>
          <p:cNvSpPr txBox="1"/>
          <p:nvPr/>
        </p:nvSpPr>
        <p:spPr>
          <a:xfrm>
            <a:off x="930031" y="492706"/>
            <a:ext cx="801858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Research Question #1.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critical factors were critical in predicting dual behavioral health and justice system involvement for adults participating in publicly funded treatment and support services?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476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AF51A59-B29C-119D-78C8-86DA0D003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850" y="1"/>
            <a:ext cx="9270999" cy="521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59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1203074" y="1502361"/>
            <a:ext cx="1882032" cy="182563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74625" cmpd="thinThick">
            <a:solidFill>
              <a:srgbClr val="262626"/>
            </a:solidFill>
          </a:ln>
        </p:spPr>
        <p:txBody>
          <a:bodyPr vert="horz" lIns="68580" tIns="34290" rIns="68580" bIns="34290" rtlCol="0" anchor="ctr">
            <a:normAutofit fontScale="70000" lnSpcReduction="20000"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33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State Prisoner</a:t>
            </a:r>
          </a:p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4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37%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73AB1F-84B2-9DF1-FF97-D0CE054B7C0E}"/>
              </a:ext>
            </a:extLst>
          </p:cNvPr>
          <p:cNvSpPr txBox="1"/>
          <p:nvPr/>
        </p:nvSpPr>
        <p:spPr>
          <a:xfrm>
            <a:off x="3481986" y="1502361"/>
            <a:ext cx="1784675" cy="182563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74625" cmpd="thinThick">
            <a:solidFill>
              <a:srgbClr val="262626"/>
            </a:solidFill>
          </a:ln>
        </p:spPr>
        <p:txBody>
          <a:bodyPr vert="horz" lIns="68580" tIns="34290" rIns="68580" bIns="34290" rtlCol="0" anchor="ctr">
            <a:normAutofit fontScale="62500" lnSpcReduction="20000"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36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Jail Inmates</a:t>
            </a:r>
          </a:p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4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44%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811C0F-65A2-8F18-3917-7360A5E3B5CD}"/>
              </a:ext>
            </a:extLst>
          </p:cNvPr>
          <p:cNvSpPr txBox="1"/>
          <p:nvPr/>
        </p:nvSpPr>
        <p:spPr>
          <a:xfrm>
            <a:off x="6156253" y="1108283"/>
            <a:ext cx="2346254" cy="248169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74625" cmpd="thinThick">
            <a:solidFill>
              <a:srgbClr val="262626"/>
            </a:solidFill>
          </a:ln>
        </p:spPr>
        <p:txBody>
          <a:bodyPr vert="horz" lIns="68580" tIns="34290" rIns="68580" bIns="3429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400" b="1" dirty="0">
                <a:solidFill>
                  <a:srgbClr val="770D29"/>
                </a:solidFill>
                <a:latin typeface="+mj-lt"/>
                <a:ea typeface="+mj-ea"/>
                <a:cs typeface="+mj-cs"/>
              </a:rPr>
              <a:t>BHS 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7FD819-2D9B-74B0-D066-06207C963BEF}"/>
              </a:ext>
            </a:extLst>
          </p:cNvPr>
          <p:cNvSpPr txBox="1"/>
          <p:nvPr/>
        </p:nvSpPr>
        <p:spPr>
          <a:xfrm>
            <a:off x="1608977" y="3589977"/>
            <a:ext cx="3450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(Bronson &amp; </a:t>
            </a:r>
            <a:r>
              <a:rPr lang="en-US" dirty="0" err="1"/>
              <a:t>Berzofsky</a:t>
            </a:r>
            <a:r>
              <a:rPr lang="en-US" dirty="0"/>
              <a:t>, 2017)</a:t>
            </a:r>
          </a:p>
        </p:txBody>
      </p:sp>
    </p:spTree>
    <p:extLst>
      <p:ext uri="{BB962C8B-B14F-4D97-AF65-F5344CB8AC3E}">
        <p14:creationId xmlns:p14="http://schemas.microsoft.com/office/powerpoint/2010/main" val="33117098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B21BAB-D05F-AF99-B8B6-B74E0F82A0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0684" y="867800"/>
            <a:ext cx="3738716" cy="37890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759B08-8941-FDDC-EBCA-2D70AB8B8F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8652" y="0"/>
            <a:ext cx="1201993" cy="854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E74810-025D-3085-91FA-E592FE37B0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7200" y="2571749"/>
            <a:ext cx="85725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044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16FB06-CBFA-ACA3-681E-AB97DD985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8742" y="18114982"/>
            <a:ext cx="4567666" cy="25695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AB07D8E-9E85-1EAF-EB88-A8648A190C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838" y="776412"/>
            <a:ext cx="7465282" cy="38808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5077A3-51DA-9A01-9E50-0F5E7C313008}"/>
              </a:ext>
            </a:extLst>
          </p:cNvPr>
          <p:cNvSpPr txBox="1"/>
          <p:nvPr/>
        </p:nvSpPr>
        <p:spPr>
          <a:xfrm>
            <a:off x="407988" y="486245"/>
            <a:ext cx="9667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Predictor Importance for the target variable of Current Dual System Involvement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199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E74810-025D-3085-91FA-E592FE37B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7200" y="2571749"/>
            <a:ext cx="857250" cy="1114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2C6B83-213E-647D-32B9-F7E6ED3B5FCD}"/>
              </a:ext>
            </a:extLst>
          </p:cNvPr>
          <p:cNvSpPr txBox="1"/>
          <p:nvPr/>
        </p:nvSpPr>
        <p:spPr>
          <a:xfrm>
            <a:off x="930031" y="492706"/>
            <a:ext cx="801858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Research Question #2.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 what extent dual-system involvement was associated with behavioral health outcomes (TAI Reduction Rate)?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1747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16FB06-CBFA-ACA3-681E-AB97DD985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8742" y="18114982"/>
            <a:ext cx="4567666" cy="25695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761E18-3AF3-E83A-B314-B71BFAB5B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874" y="516473"/>
            <a:ext cx="6296526" cy="404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93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16FB06-CBFA-ACA3-681E-AB97DD985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8742" y="18114982"/>
            <a:ext cx="4567666" cy="25695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4D1A5A-5E62-D803-D8E6-8AA2429A8512}"/>
              </a:ext>
            </a:extLst>
          </p:cNvPr>
          <p:cNvSpPr txBox="1"/>
          <p:nvPr/>
        </p:nvSpPr>
        <p:spPr>
          <a:xfrm>
            <a:off x="1054509" y="154858"/>
            <a:ext cx="4070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HLM Results for TAI Reduction Rate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5C345D-8A82-7235-6E2C-40A9C758F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108871"/>
              </p:ext>
            </p:extLst>
          </p:nvPr>
        </p:nvGraphicFramePr>
        <p:xfrm>
          <a:off x="1362263" y="1052499"/>
          <a:ext cx="6741979" cy="3416267"/>
        </p:xfrm>
        <a:graphic>
          <a:graphicData uri="http://schemas.openxmlformats.org/drawingml/2006/table">
            <a:tbl>
              <a:tblPr/>
              <a:tblGrid>
                <a:gridCol w="2586409">
                  <a:extLst>
                    <a:ext uri="{9D8B030D-6E8A-4147-A177-3AD203B41FA5}">
                      <a16:colId xmlns:a16="http://schemas.microsoft.com/office/drawing/2014/main" val="403286136"/>
                    </a:ext>
                  </a:extLst>
                </a:gridCol>
                <a:gridCol w="692595">
                  <a:extLst>
                    <a:ext uri="{9D8B030D-6E8A-4147-A177-3AD203B41FA5}">
                      <a16:colId xmlns:a16="http://schemas.microsoft.com/office/drawing/2014/main" val="3991989903"/>
                    </a:ext>
                  </a:extLst>
                </a:gridCol>
                <a:gridCol w="692595">
                  <a:extLst>
                    <a:ext uri="{9D8B030D-6E8A-4147-A177-3AD203B41FA5}">
                      <a16:colId xmlns:a16="http://schemas.microsoft.com/office/drawing/2014/main" val="678801208"/>
                    </a:ext>
                  </a:extLst>
                </a:gridCol>
                <a:gridCol w="692595">
                  <a:extLst>
                    <a:ext uri="{9D8B030D-6E8A-4147-A177-3AD203B41FA5}">
                      <a16:colId xmlns:a16="http://schemas.microsoft.com/office/drawing/2014/main" val="502319165"/>
                    </a:ext>
                  </a:extLst>
                </a:gridCol>
                <a:gridCol w="692595">
                  <a:extLst>
                    <a:ext uri="{9D8B030D-6E8A-4147-A177-3AD203B41FA5}">
                      <a16:colId xmlns:a16="http://schemas.microsoft.com/office/drawing/2014/main" val="1809245742"/>
                    </a:ext>
                  </a:extLst>
                </a:gridCol>
                <a:gridCol w="692595">
                  <a:extLst>
                    <a:ext uri="{9D8B030D-6E8A-4147-A177-3AD203B41FA5}">
                      <a16:colId xmlns:a16="http://schemas.microsoft.com/office/drawing/2014/main" val="1239483395"/>
                    </a:ext>
                  </a:extLst>
                </a:gridCol>
                <a:gridCol w="692595">
                  <a:extLst>
                    <a:ext uri="{9D8B030D-6E8A-4147-A177-3AD203B41FA5}">
                      <a16:colId xmlns:a16="http://schemas.microsoft.com/office/drawing/2014/main" val="2019810722"/>
                    </a:ext>
                  </a:extLst>
                </a:gridCol>
              </a:tblGrid>
              <a:tr h="20549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1</a:t>
                      </a:r>
                    </a:p>
                  </a:txBody>
                  <a:tcPr marL="9334" marR="9334" marT="93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2</a:t>
                      </a:r>
                    </a:p>
                  </a:txBody>
                  <a:tcPr marL="9334" marR="9334" marT="93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160678"/>
                  </a:ext>
                </a:extLst>
              </a:tr>
              <a:tr h="2152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334" marR="9334" marT="9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</a:t>
                      </a:r>
                    </a:p>
                  </a:txBody>
                  <a:tcPr marL="9334" marR="9334" marT="9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9334" marR="9334" marT="9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334" marR="9334" marT="9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</a:t>
                      </a:r>
                    </a:p>
                  </a:txBody>
                  <a:tcPr marL="9334" marR="9334" marT="9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9334" marR="9334" marT="9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60130"/>
                  </a:ext>
                </a:extLst>
              </a:tr>
              <a:tr h="20549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3939427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(Constant)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4.13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5.61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941458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Gender: Male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-0.48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729680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 (Reference)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467742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Native American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1.08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03033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Asian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-1.93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-1.86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55966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Black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958694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Hawaiian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2.57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2.53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833465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Single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-0.53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508660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7269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Multi-Race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0.50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8396293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l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547192"/>
                  </a:ext>
                </a:extLst>
              </a:tr>
              <a:tr h="201511"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JS: Dual System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-2.18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336794"/>
                  </a:ext>
                </a:extLst>
              </a:tr>
              <a:tr h="371853">
                <a:tc gridSpan="7"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Dependent Variable: TAI Reduction Rate</a:t>
                      </a:r>
                    </a:p>
                  </a:txBody>
                  <a:tcPr marL="9334" marR="9334" marT="933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894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25315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033783"/>
              </p:ext>
            </p:extLst>
          </p:nvPr>
        </p:nvGraphicFramePr>
        <p:xfrm>
          <a:off x="2389772" y="2131420"/>
          <a:ext cx="4439653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653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27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Conclusion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4301551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2686552" y="1563365"/>
          <a:ext cx="3828548" cy="474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8548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4743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9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4576263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2838010" y="2041741"/>
            <a:ext cx="349758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24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550" y="488950"/>
            <a:ext cx="8070867" cy="396022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Substance Use (SUD) was the strongest predictor of characterizing dual system involvement</a:t>
            </a:r>
          </a:p>
          <a:p>
            <a:r>
              <a:rPr lang="en-US" dirty="0"/>
              <a:t>Dual behavioral health and justice system involvement experienced lower rates of clinical improvement. </a:t>
            </a:r>
          </a:p>
          <a:p>
            <a:r>
              <a:rPr lang="en-US" dirty="0"/>
              <a:t>CHAID Decision tree model: Intersection of ANSA items and demographic information.</a:t>
            </a:r>
          </a:p>
          <a:p>
            <a:r>
              <a:rPr lang="en-US" dirty="0"/>
              <a:t>Further in-depth analysis of dual-system involvement that leads to support infrastructure to better manage behavioral health needs. </a:t>
            </a:r>
          </a:p>
        </p:txBody>
      </p:sp>
    </p:spTree>
    <p:extLst>
      <p:ext uri="{BB962C8B-B14F-4D97-AF65-F5344CB8AC3E}">
        <p14:creationId xmlns:p14="http://schemas.microsoft.com/office/powerpoint/2010/main" val="32625091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550" y="488950"/>
            <a:ext cx="8070867" cy="3960223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dirty="0"/>
              <a:t>5. From Communimetrics to Psychometrics</a:t>
            </a:r>
          </a:p>
          <a:p>
            <a:pPr marL="0" indent="0">
              <a:buNone/>
            </a:pPr>
            <a:r>
              <a:rPr lang="en-US" dirty="0"/>
              <a:t>    -Communimetrics with high validity and reliability</a:t>
            </a:r>
          </a:p>
          <a:p>
            <a:pPr marL="0" indent="0">
              <a:buNone/>
            </a:pPr>
            <a:r>
              <a:rPr lang="en-US" dirty="0"/>
              <a:t>    -Psychometrics with contextual knowledge</a:t>
            </a:r>
          </a:p>
        </p:txBody>
      </p:sp>
    </p:spTree>
    <p:extLst>
      <p:ext uri="{BB962C8B-B14F-4D97-AF65-F5344CB8AC3E}">
        <p14:creationId xmlns:p14="http://schemas.microsoft.com/office/powerpoint/2010/main" val="13586878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97C1BB1-9516-C75D-B164-52C2B7C5F96E}"/>
              </a:ext>
            </a:extLst>
          </p:cNvPr>
          <p:cNvSpPr txBox="1"/>
          <p:nvPr/>
        </p:nvSpPr>
        <p:spPr>
          <a:xfrm>
            <a:off x="532737" y="1132487"/>
            <a:ext cx="8460188" cy="2971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61963" marR="0" indent="-46196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Bronson, J., &amp; </a:t>
            </a:r>
            <a:r>
              <a:rPr lang="en-US" sz="16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Berzofsky</a:t>
            </a:r>
            <a:r>
              <a:rPr lang="en-US" sz="16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, M. (2017). Indicators of mental health problems reported by prisoners and jail inmates, 2011–12. Bureau of Justice Statistics, 1-16.</a:t>
            </a:r>
          </a:p>
          <a:p>
            <a:pPr marL="461963" marR="0" indent="-46196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Pullmann</a:t>
            </a:r>
            <a:r>
              <a:rPr lang="en-US" sz="16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, M. D. (2010). Predictors of criminal charges for youth in public mental health during the transition to adulthood. Journal of child and family studies, 19(4), 483-491.</a:t>
            </a:r>
          </a:p>
          <a:p>
            <a:pPr marL="461963" marR="0" indent="-46196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Sung, H. E., Mahoney, A. M., &amp; Mellow, J. (2011). Substance abuse treatment gap among adult parolees: Prevalence, correlates, and barriers. Criminal Justice Review, 36(1), 40-57. </a:t>
            </a:r>
            <a:r>
              <a:rPr lang="en-US" sz="16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doi</a:t>
            </a:r>
            <a:r>
              <a:rPr lang="en-US" sz="16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: 10.1177/0734016810389808</a:t>
            </a:r>
          </a:p>
          <a:p>
            <a:pPr marL="461963" marR="0" indent="-46196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Stolzenberg</a:t>
            </a:r>
            <a:r>
              <a:rPr lang="en-US" sz="16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, L., &amp; </a:t>
            </a:r>
            <a:r>
              <a:rPr lang="en-US" sz="16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D’Alessio</a:t>
            </a:r>
            <a:r>
              <a:rPr lang="en-US" sz="16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, S. (2007). Co-offending and the </a:t>
            </a:r>
            <a:r>
              <a:rPr lang="en-US" sz="16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agecrime</a:t>
            </a:r>
            <a:r>
              <a:rPr lang="en-US" sz="16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 curve. Journal of Research in Crime and Delinquency, 45, 65–86.</a:t>
            </a:r>
          </a:p>
          <a:p>
            <a:pPr marL="461963" marR="0" indent="-46196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Williams, R. (2015). Addressing Mental Health in the Justice System. NCSL </a:t>
            </a:r>
            <a:r>
              <a:rPr lang="en-US" sz="16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legisbrief</a:t>
            </a:r>
            <a:r>
              <a:rPr lang="en-US" sz="16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, 23(31), 1-2.</a:t>
            </a:r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C0ED7468-4BC8-7A0E-29FC-D117A5B0FE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97949" y="492325"/>
            <a:ext cx="3636645" cy="470802"/>
          </a:xfrm>
          <a:prstGeom prst="rect">
            <a:avLst/>
          </a:prstGeom>
        </p:spPr>
        <p:txBody>
          <a:bodyPr vert="horz" wrap="square" lIns="0" tIns="9049" rIns="0" bIns="0" rtlCol="0" anchor="ctr">
            <a:spAutoFit/>
          </a:bodyPr>
          <a:lstStyle/>
          <a:p>
            <a:pPr marL="9525">
              <a:spcBef>
                <a:spcPts val="71"/>
              </a:spcBef>
            </a:pPr>
            <a:r>
              <a:rPr lang="en-US" sz="3000" spc="-8" dirty="0">
                <a:solidFill>
                  <a:srgbClr val="770D29"/>
                </a:solidFill>
              </a:rPr>
              <a:t>References</a:t>
            </a:r>
            <a:endParaRPr sz="3000" dirty="0"/>
          </a:p>
        </p:txBody>
      </p:sp>
    </p:spTree>
    <p:extLst>
      <p:ext uri="{BB962C8B-B14F-4D97-AF65-F5344CB8AC3E}">
        <p14:creationId xmlns:p14="http://schemas.microsoft.com/office/powerpoint/2010/main" val="3858679085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4376" y="635000"/>
            <a:ext cx="7250112" cy="857250"/>
          </a:xfrm>
        </p:spPr>
        <p:txBody>
          <a:bodyPr/>
          <a:lstStyle/>
          <a:p>
            <a:r>
              <a:rPr lang="en-US" dirty="0">
                <a:solidFill>
                  <a:srgbClr val="690304"/>
                </a:solidFill>
              </a:rPr>
              <a:t>  Acknowledgement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44476" y="1492250"/>
            <a:ext cx="4956173" cy="1095374"/>
          </a:xfrm>
        </p:spPr>
        <p:txBody>
          <a:bodyPr>
            <a:no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en-US" sz="2400" dirty="0"/>
              <a:t>This study was developed 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sz="2400" dirty="0"/>
              <a:t>through a collaborative effort 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sz="2400" dirty="0"/>
              <a:t>by </a:t>
            </a:r>
          </a:p>
          <a:p>
            <a:pPr algn="ctr">
              <a:spcAft>
                <a:spcPts val="0"/>
              </a:spcAft>
            </a:pPr>
            <a:endParaRPr lang="en-US" sz="2400" b="1" dirty="0">
              <a:solidFill>
                <a:srgbClr val="690304"/>
              </a:solidFill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en-US" sz="2400" b="1" dirty="0">
                <a:solidFill>
                  <a:srgbClr val="690304"/>
                </a:solidFill>
              </a:rPr>
              <a:t>IU School of Social Work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sz="2400" dirty="0"/>
              <a:t>&amp;</a:t>
            </a:r>
            <a:r>
              <a:rPr lang="en-US" sz="2400" b="1" dirty="0">
                <a:solidFill>
                  <a:srgbClr val="008000"/>
                </a:solidFill>
              </a:rPr>
              <a:t> 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sz="2400" b="1" dirty="0">
                <a:solidFill>
                  <a:srgbClr val="336600"/>
                </a:solidFill>
                <a:latin typeface="Arial Narrow" panose="020B0606020202030204" pitchFamily="34" charset="0"/>
              </a:rPr>
              <a:t>Division of Mental Health and Addiction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650" y="2171701"/>
            <a:ext cx="3742527" cy="538490"/>
          </a:xfrm>
          <a:prstGeom prst="rect">
            <a:avLst/>
          </a:prstGeom>
        </p:spPr>
      </p:pic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81B4B06A-EBE8-4FF7-B53C-3B35839310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350" y="2686050"/>
            <a:ext cx="2171700" cy="118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49223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480060" y="1555773"/>
            <a:ext cx="2064266" cy="2031956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68580" tIns="34290" rIns="68580" bIns="3429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15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AGENDA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392B5-6852-9E7F-460A-D3FCF053DF23}"/>
              </a:ext>
            </a:extLst>
          </p:cNvPr>
          <p:cNvSpPr txBox="1"/>
          <p:nvPr/>
        </p:nvSpPr>
        <p:spPr>
          <a:xfrm>
            <a:off x="2895934" y="1351866"/>
            <a:ext cx="5948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Background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15AFE7-DC2B-0827-20D4-6B6ED6BEE47D}"/>
              </a:ext>
            </a:extLst>
          </p:cNvPr>
          <p:cNvSpPr txBox="1"/>
          <p:nvPr/>
        </p:nvSpPr>
        <p:spPr>
          <a:xfrm>
            <a:off x="2895934" y="1880535"/>
            <a:ext cx="6123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2. Critical factors of categorizing/predicting 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adults with dual-system involvement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A2AA5B-B4D3-E57C-428B-5A2DFA51020B}"/>
              </a:ext>
            </a:extLst>
          </p:cNvPr>
          <p:cNvSpPr txBox="1"/>
          <p:nvPr/>
        </p:nvSpPr>
        <p:spPr>
          <a:xfrm>
            <a:off x="2895934" y="2790115"/>
            <a:ext cx="514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3. Policy Implication</a:t>
            </a:r>
          </a:p>
        </p:txBody>
      </p:sp>
    </p:spTree>
    <p:extLst>
      <p:ext uri="{BB962C8B-B14F-4D97-AF65-F5344CB8AC3E}">
        <p14:creationId xmlns:p14="http://schemas.microsoft.com/office/powerpoint/2010/main" val="5531328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q &amp; a&quot;">
            <a:extLst>
              <a:ext uri="{FF2B5EF4-FFF2-40B4-BE49-F238E27FC236}">
                <a16:creationId xmlns:a16="http://schemas.microsoft.com/office/drawing/2014/main" id="{47DAFD5E-6C5B-4949-ACA8-872E47578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008" y="482600"/>
            <a:ext cx="6477985" cy="417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5258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7">
            <a:extLst>
              <a:ext uri="{FF2B5EF4-FFF2-40B4-BE49-F238E27FC236}">
                <a16:creationId xmlns:a16="http://schemas.microsoft.com/office/drawing/2014/main" id="{3F56A604-4ECC-6994-FF9A-AE39C542B0AB}"/>
              </a:ext>
            </a:extLst>
          </p:cNvPr>
          <p:cNvSpPr txBox="1">
            <a:spLocks/>
          </p:cNvSpPr>
          <p:nvPr/>
        </p:nvSpPr>
        <p:spPr>
          <a:xfrm>
            <a:off x="1090930" y="722432"/>
            <a:ext cx="3636645" cy="470802"/>
          </a:xfrm>
          <a:prstGeom prst="rect">
            <a:avLst/>
          </a:prstGeom>
        </p:spPr>
        <p:txBody>
          <a:bodyPr vert="horz" wrap="square" lIns="0" tIns="9049" rIns="0" bIns="0" rtlCol="0" anchor="ctr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i="0" kern="100" spc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marL="9525">
              <a:spcBef>
                <a:spcPts val="71"/>
              </a:spcBef>
            </a:pPr>
            <a:r>
              <a:rPr lang="en-US" sz="3000" spc="-8">
                <a:solidFill>
                  <a:schemeClr val="bg1"/>
                </a:solidFill>
              </a:rPr>
              <a:t>Contact</a:t>
            </a:r>
            <a:r>
              <a:rPr lang="en-US" sz="3000" spc="-19">
                <a:solidFill>
                  <a:schemeClr val="bg1"/>
                </a:solidFill>
              </a:rPr>
              <a:t> </a:t>
            </a:r>
            <a:r>
              <a:rPr lang="en-US" sz="3000" spc="-4">
                <a:solidFill>
                  <a:schemeClr val="bg1"/>
                </a:solidFill>
              </a:rPr>
              <a:t>Information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3" name="object 8">
            <a:extLst>
              <a:ext uri="{FF2B5EF4-FFF2-40B4-BE49-F238E27FC236}">
                <a16:creationId xmlns:a16="http://schemas.microsoft.com/office/drawing/2014/main" id="{410CCB34-D856-24B5-787D-284FA579C65B}"/>
              </a:ext>
            </a:extLst>
          </p:cNvPr>
          <p:cNvSpPr txBox="1"/>
          <p:nvPr/>
        </p:nvSpPr>
        <p:spPr>
          <a:xfrm>
            <a:off x="1146590" y="1154140"/>
            <a:ext cx="3636645" cy="1809630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endParaRPr lang="en-US" sz="2100" b="1" dirty="0">
              <a:solidFill>
                <a:schemeClr val="bg1"/>
              </a:solidFill>
            </a:endParaRPr>
          </a:p>
          <a:p>
            <a:r>
              <a:rPr lang="en-US" sz="1500" b="1" dirty="0">
                <a:solidFill>
                  <a:schemeClr val="bg1"/>
                </a:solidFill>
              </a:rPr>
              <a:t>Saahoon Hong, Ph.D.</a:t>
            </a:r>
          </a:p>
          <a:p>
            <a:r>
              <a:rPr lang="en-US" sz="1500" dirty="0">
                <a:solidFill>
                  <a:schemeClr val="bg1"/>
                </a:solidFill>
              </a:rPr>
              <a:t>Assistant Research Professor</a:t>
            </a:r>
          </a:p>
          <a:p>
            <a:r>
              <a:rPr lang="en-US" sz="1500" dirty="0">
                <a:solidFill>
                  <a:schemeClr val="bg1"/>
                </a:solidFill>
              </a:rPr>
              <a:t>Indiana University School of Social Work</a:t>
            </a:r>
          </a:p>
          <a:p>
            <a:r>
              <a:rPr lang="en-US" altLang="en-US" sz="15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saahong@iu.edu</a:t>
            </a:r>
            <a:endParaRPr lang="en-US" altLang="en-US" sz="1500" dirty="0">
              <a:solidFill>
                <a:schemeClr val="bg1"/>
              </a:solidFill>
            </a:endParaRPr>
          </a:p>
          <a:p>
            <a:endParaRPr lang="en-US" sz="1500" dirty="0">
              <a:solidFill>
                <a:schemeClr val="bg1"/>
              </a:solidFill>
            </a:endParaRPr>
          </a:p>
          <a:p>
            <a:endParaRPr 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699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0D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15885"/>
              </p:ext>
            </p:extLst>
          </p:nvPr>
        </p:nvGraphicFramePr>
        <p:xfrm>
          <a:off x="2389772" y="2131420"/>
          <a:ext cx="4439653" cy="1303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653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27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Adults with BHS and Justice System Involvement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4301551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2686552" y="1563365"/>
          <a:ext cx="3828548" cy="474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8548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4743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9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4576263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2838010" y="2041741"/>
            <a:ext cx="349758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5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302" y="1243704"/>
            <a:ext cx="8043931" cy="3178063"/>
          </a:xfrm>
        </p:spPr>
        <p:txBody>
          <a:bodyPr>
            <a:normAutofit/>
          </a:bodyPr>
          <a:lstStyle/>
          <a:p>
            <a:r>
              <a:rPr lang="en-US" dirty="0"/>
              <a:t>The Bureau of Justice Statistics reported that 37% to 44% of persons in the criminal justice system had mental health issues (Bronson &amp; </a:t>
            </a:r>
            <a:r>
              <a:rPr lang="en-US" dirty="0" err="1"/>
              <a:t>Berzofsky</a:t>
            </a:r>
            <a:r>
              <a:rPr lang="en-US" dirty="0"/>
              <a:t>, 2017). </a:t>
            </a:r>
          </a:p>
          <a:p>
            <a:r>
              <a:rPr lang="en-US" dirty="0"/>
              <a:t>Young adults with mental health needs experience increased criminal behaviors, peaking at 16-25 years (</a:t>
            </a:r>
            <a:r>
              <a:rPr lang="en-US" sz="1800" dirty="0" err="1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Stolzenberg</a:t>
            </a:r>
            <a:r>
              <a:rPr lang="en-US" sz="1800" dirty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&amp;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D’Alessio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, 2007;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Pullmann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, 2010)</a:t>
            </a:r>
            <a:r>
              <a:rPr lang="en-US" dirty="0"/>
              <a:t>. </a:t>
            </a:r>
          </a:p>
          <a:p>
            <a:r>
              <a:rPr lang="en-US" dirty="0"/>
              <a:t>Lack of support for young adults' behavioral health needs increases the likelihood of further involvement in the justice system (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Sung et al., 2011; Williams, 2015). </a:t>
            </a:r>
          </a:p>
        </p:txBody>
      </p:sp>
    </p:spTree>
    <p:extLst>
      <p:ext uri="{BB962C8B-B14F-4D97-AF65-F5344CB8AC3E}">
        <p14:creationId xmlns:p14="http://schemas.microsoft.com/office/powerpoint/2010/main" val="636483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SECTION TITLE GOES HERE IF NECESSARY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18824" y="1166433"/>
            <a:ext cx="8015594" cy="281063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Maximum diversion of individuals with serious mental illness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one Midwestern state, the third highest referral source for adult behavioral health services was the criminal justice system, following self and health care referrals.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Little is known about individuals’ needs, challenges, and successes after they were involved in dual justice and behavioral health systems. </a:t>
            </a:r>
          </a:p>
        </p:txBody>
      </p:sp>
    </p:spTree>
    <p:extLst>
      <p:ext uri="{BB962C8B-B14F-4D97-AF65-F5344CB8AC3E}">
        <p14:creationId xmlns:p14="http://schemas.microsoft.com/office/powerpoint/2010/main" val="2144012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2C3CEDC-7CD5-2B34-99C0-15B7F84A52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5366998"/>
              </p:ext>
            </p:extLst>
          </p:nvPr>
        </p:nvGraphicFramePr>
        <p:xfrm>
          <a:off x="696452" y="73332"/>
          <a:ext cx="8005096" cy="4536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7817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Study Aim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SECTION TITLE GOES HERE IF NECESSARY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To identify critical factors predicting dual behavioral health and justice system involvement for adults participating in publicly funded treatment and support services</a:t>
            </a:r>
          </a:p>
          <a:p>
            <a:pPr marL="0" indent="0">
              <a:buNone/>
            </a:pPr>
            <a:r>
              <a:rPr lang="en-US" dirty="0"/>
              <a:t>2. To examine behavioral health service outcomes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437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199077"/>
              </p:ext>
            </p:extLst>
          </p:nvPr>
        </p:nvGraphicFramePr>
        <p:xfrm>
          <a:off x="2389772" y="2131420"/>
          <a:ext cx="4439653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653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27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Methods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4301551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2686552" y="1563365"/>
          <a:ext cx="3828548" cy="474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8548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4743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9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4576263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2838010" y="2041741"/>
            <a:ext cx="349758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91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ussw-template.potx" id="{F7BC3383-C630-44E8-90D8-6CED60791BA6}" vid="{06DDAAD4-B98A-465D-B725-4ECCE6DF4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sharepoint/v3/field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widescreen template</Template>
  <TotalTime>2527</TotalTime>
  <Words>1018</Words>
  <Application>Microsoft Office PowerPoint</Application>
  <PresentationFormat>On-screen Show (16:9)</PresentationFormat>
  <Paragraphs>220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CG Times</vt:lpstr>
      <vt:lpstr>NanumGothicOTF</vt:lpstr>
      <vt:lpstr>NanumGothicOTF ExtraBold</vt:lpstr>
      <vt:lpstr>Arial</vt:lpstr>
      <vt:lpstr>Arial Narrow</vt:lpstr>
      <vt:lpstr>Calibri</vt:lpstr>
      <vt:lpstr>Montserrat</vt:lpstr>
      <vt:lpstr>Open Sans</vt:lpstr>
      <vt:lpstr>Roboto</vt:lpstr>
      <vt:lpstr>Wingdings</vt:lpstr>
      <vt:lpstr>Main</vt:lpstr>
      <vt:lpstr>  Young Adults with Behavioral Health Services and Justice System Involvement  Saahoon Hong, Ph.D. 18th Annual TCOM Pre-Conference     </vt:lpstr>
      <vt:lpstr>PowerPoint Presentation</vt:lpstr>
      <vt:lpstr>PowerPoint Presentation</vt:lpstr>
      <vt:lpstr>PowerPoint Presentation</vt:lpstr>
      <vt:lpstr>Background</vt:lpstr>
      <vt:lpstr>PowerPoint Presentation</vt:lpstr>
      <vt:lpstr>PowerPoint Presentation</vt:lpstr>
      <vt:lpstr>Study Aim</vt:lpstr>
      <vt:lpstr>PowerPoint Presentation</vt:lpstr>
      <vt:lpstr>Sample &amp; Inclusion Criteria</vt:lpstr>
      <vt:lpstr>PowerPoint Presentation</vt:lpstr>
      <vt:lpstr>PowerPoint Presentation</vt:lpstr>
      <vt:lpstr>PowerPoint Presentation</vt:lpstr>
      <vt:lpstr>PowerPoint Presentation</vt:lpstr>
      <vt:lpstr>Data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  <vt:lpstr>  Acknowledgement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Unnecessarily extra long title of presentation</dc:title>
  <dc:creator>Hong, Saahoon</dc:creator>
  <cp:lastModifiedBy>Hong, Saahoon</cp:lastModifiedBy>
  <cp:revision>5</cp:revision>
  <cp:lastPrinted>2014-06-24T16:10:50Z</cp:lastPrinted>
  <dcterms:created xsi:type="dcterms:W3CDTF">2022-09-19T15:24:38Z</dcterms:created>
  <dcterms:modified xsi:type="dcterms:W3CDTF">2022-10-03T14:16:27Z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