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60"/>
  </p:notesMasterIdLst>
  <p:sldIdLst>
    <p:sldId id="256" r:id="rId2"/>
    <p:sldId id="258" r:id="rId3"/>
    <p:sldId id="267" r:id="rId4"/>
    <p:sldId id="257" r:id="rId5"/>
    <p:sldId id="259" r:id="rId6"/>
    <p:sldId id="260" r:id="rId7"/>
    <p:sldId id="261" r:id="rId8"/>
    <p:sldId id="262" r:id="rId9"/>
    <p:sldId id="263" r:id="rId10"/>
    <p:sldId id="264" r:id="rId11"/>
    <p:sldId id="265" r:id="rId12"/>
    <p:sldId id="266" r:id="rId13"/>
    <p:sldId id="268" r:id="rId14"/>
    <p:sldId id="269" r:id="rId15"/>
    <p:sldId id="270" r:id="rId16"/>
    <p:sldId id="271" r:id="rId17"/>
    <p:sldId id="314" r:id="rId18"/>
    <p:sldId id="274" r:id="rId19"/>
    <p:sldId id="312" r:id="rId20"/>
    <p:sldId id="273" r:id="rId21"/>
    <p:sldId id="272" r:id="rId22"/>
    <p:sldId id="275" r:id="rId23"/>
    <p:sldId id="277" r:id="rId24"/>
    <p:sldId id="284" r:id="rId25"/>
    <p:sldId id="285" r:id="rId26"/>
    <p:sldId id="286" r:id="rId27"/>
    <p:sldId id="287" r:id="rId28"/>
    <p:sldId id="289" r:id="rId29"/>
    <p:sldId id="297" r:id="rId30"/>
    <p:sldId id="315" r:id="rId31"/>
    <p:sldId id="290" r:id="rId32"/>
    <p:sldId id="282" r:id="rId33"/>
    <p:sldId id="283" r:id="rId34"/>
    <p:sldId id="316" r:id="rId35"/>
    <p:sldId id="278" r:id="rId36"/>
    <p:sldId id="276" r:id="rId37"/>
    <p:sldId id="279" r:id="rId38"/>
    <p:sldId id="280" r:id="rId39"/>
    <p:sldId id="281" r:id="rId40"/>
    <p:sldId id="291" r:id="rId41"/>
    <p:sldId id="292" r:id="rId42"/>
    <p:sldId id="293" r:id="rId43"/>
    <p:sldId id="294" r:id="rId44"/>
    <p:sldId id="295" r:id="rId45"/>
    <p:sldId id="299" r:id="rId46"/>
    <p:sldId id="298" r:id="rId47"/>
    <p:sldId id="303" r:id="rId48"/>
    <p:sldId id="300" r:id="rId49"/>
    <p:sldId id="301" r:id="rId50"/>
    <p:sldId id="304" r:id="rId51"/>
    <p:sldId id="305" r:id="rId52"/>
    <p:sldId id="306" r:id="rId53"/>
    <p:sldId id="313" r:id="rId54"/>
    <p:sldId id="307" r:id="rId55"/>
    <p:sldId id="309" r:id="rId56"/>
    <p:sldId id="308" r:id="rId57"/>
    <p:sldId id="311" r:id="rId58"/>
    <p:sldId id="310" r:id="rId5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93" autoAdjust="0"/>
    <p:restoredTop sz="94660"/>
  </p:normalViewPr>
  <p:slideViewPr>
    <p:cSldViewPr snapToGrid="0">
      <p:cViewPr varScale="1">
        <p:scale>
          <a:sx n="107" d="100"/>
          <a:sy n="107" d="100"/>
        </p:scale>
        <p:origin x="7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8E7A72-6626-47D4-BF3A-99ED76B416F0}" type="doc">
      <dgm:prSet loTypeId="urn:microsoft.com/office/officeart/2005/8/layout/venn1" loCatId="relationship" qsTypeId="urn:microsoft.com/office/officeart/2005/8/quickstyle/simple1" qsCatId="simple" csTypeId="urn:microsoft.com/office/officeart/2005/8/colors/accent1_2" csCatId="accent1" phldr="1"/>
      <dgm:spPr/>
    </dgm:pt>
    <dgm:pt modelId="{4298018C-24BB-482B-8DD4-CD6DC79EC004}">
      <dgm:prSet phldrT="[Text]"/>
      <dgm:spPr/>
      <dgm:t>
        <a:bodyPr/>
        <a:lstStyle/>
        <a:p>
          <a:r>
            <a:rPr lang="en-US" dirty="0" smtClean="0"/>
            <a:t>Leadership</a:t>
          </a:r>
          <a:endParaRPr lang="en-US" dirty="0"/>
        </a:p>
      </dgm:t>
    </dgm:pt>
    <dgm:pt modelId="{657FAACE-1A2D-4E49-B6E9-7E1FAD17225B}" type="parTrans" cxnId="{38348C8D-367C-418D-97F0-1983C0D74E62}">
      <dgm:prSet/>
      <dgm:spPr/>
      <dgm:t>
        <a:bodyPr/>
        <a:lstStyle/>
        <a:p>
          <a:endParaRPr lang="en-US"/>
        </a:p>
      </dgm:t>
    </dgm:pt>
    <dgm:pt modelId="{2D240AC1-7CD4-45C4-AB2D-76992FD22841}" type="sibTrans" cxnId="{38348C8D-367C-418D-97F0-1983C0D74E62}">
      <dgm:prSet/>
      <dgm:spPr/>
      <dgm:t>
        <a:bodyPr/>
        <a:lstStyle/>
        <a:p>
          <a:endParaRPr lang="en-US"/>
        </a:p>
      </dgm:t>
    </dgm:pt>
    <dgm:pt modelId="{60B73B61-BE34-4E10-A3F1-6354CA8057E7}">
      <dgm:prSet phldrT="[Text]"/>
      <dgm:spPr/>
      <dgm:t>
        <a:bodyPr/>
        <a:lstStyle/>
        <a:p>
          <a:r>
            <a:rPr lang="en-US" dirty="0" smtClean="0"/>
            <a:t>Civic Engagement</a:t>
          </a:r>
          <a:endParaRPr lang="en-US" dirty="0"/>
        </a:p>
      </dgm:t>
    </dgm:pt>
    <dgm:pt modelId="{E0CED833-C239-4AD7-ABD0-9E4CB1DBDE4F}" type="parTrans" cxnId="{F9957A31-730E-4E88-81D5-1CFDCC2067D7}">
      <dgm:prSet/>
      <dgm:spPr/>
      <dgm:t>
        <a:bodyPr/>
        <a:lstStyle/>
        <a:p>
          <a:endParaRPr lang="en-US"/>
        </a:p>
      </dgm:t>
    </dgm:pt>
    <dgm:pt modelId="{427744B4-F1A6-4536-B067-D0E0AB1E39DF}" type="sibTrans" cxnId="{F9957A31-730E-4E88-81D5-1CFDCC2067D7}">
      <dgm:prSet/>
      <dgm:spPr/>
      <dgm:t>
        <a:bodyPr/>
        <a:lstStyle/>
        <a:p>
          <a:endParaRPr lang="en-US"/>
        </a:p>
      </dgm:t>
    </dgm:pt>
    <dgm:pt modelId="{2B5295C5-CE11-46B9-BD68-BE0E73DCF6DE}">
      <dgm:prSet phldrT="[Text]"/>
      <dgm:spPr/>
      <dgm:t>
        <a:bodyPr/>
        <a:lstStyle/>
        <a:p>
          <a:r>
            <a:rPr lang="en-US" dirty="0" smtClean="0"/>
            <a:t>Social Justice</a:t>
          </a:r>
          <a:endParaRPr lang="en-US" dirty="0"/>
        </a:p>
      </dgm:t>
    </dgm:pt>
    <dgm:pt modelId="{6BD7A1A0-48EA-4860-B76D-268ACABD91BF}" type="parTrans" cxnId="{B9CF550C-5C7C-46F2-9111-DF1B98E83E46}">
      <dgm:prSet/>
      <dgm:spPr/>
      <dgm:t>
        <a:bodyPr/>
        <a:lstStyle/>
        <a:p>
          <a:endParaRPr lang="en-US"/>
        </a:p>
      </dgm:t>
    </dgm:pt>
    <dgm:pt modelId="{F9A40BE5-0647-4136-B802-014FA3D6F397}" type="sibTrans" cxnId="{B9CF550C-5C7C-46F2-9111-DF1B98E83E46}">
      <dgm:prSet/>
      <dgm:spPr/>
      <dgm:t>
        <a:bodyPr/>
        <a:lstStyle/>
        <a:p>
          <a:endParaRPr lang="en-US"/>
        </a:p>
      </dgm:t>
    </dgm:pt>
    <dgm:pt modelId="{3DCBDF6C-50E6-4233-A6F5-24E8AC89621C}" type="pres">
      <dgm:prSet presAssocID="{2C8E7A72-6626-47D4-BF3A-99ED76B416F0}" presName="compositeShape" presStyleCnt="0">
        <dgm:presLayoutVars>
          <dgm:chMax val="7"/>
          <dgm:dir/>
          <dgm:resizeHandles val="exact"/>
        </dgm:presLayoutVars>
      </dgm:prSet>
      <dgm:spPr/>
    </dgm:pt>
    <dgm:pt modelId="{71790A37-8724-4951-AA62-247749B8F1FA}" type="pres">
      <dgm:prSet presAssocID="{4298018C-24BB-482B-8DD4-CD6DC79EC004}" presName="circ1" presStyleLbl="vennNode1" presStyleIdx="0" presStyleCnt="3"/>
      <dgm:spPr/>
      <dgm:t>
        <a:bodyPr/>
        <a:lstStyle/>
        <a:p>
          <a:endParaRPr lang="en-US"/>
        </a:p>
      </dgm:t>
    </dgm:pt>
    <dgm:pt modelId="{59E4376F-0833-47F1-9F0D-66B806744C62}" type="pres">
      <dgm:prSet presAssocID="{4298018C-24BB-482B-8DD4-CD6DC79EC004}" presName="circ1Tx" presStyleLbl="revTx" presStyleIdx="0" presStyleCnt="0">
        <dgm:presLayoutVars>
          <dgm:chMax val="0"/>
          <dgm:chPref val="0"/>
          <dgm:bulletEnabled val="1"/>
        </dgm:presLayoutVars>
      </dgm:prSet>
      <dgm:spPr/>
      <dgm:t>
        <a:bodyPr/>
        <a:lstStyle/>
        <a:p>
          <a:endParaRPr lang="en-US"/>
        </a:p>
      </dgm:t>
    </dgm:pt>
    <dgm:pt modelId="{C3C1A1E7-EB41-412B-A6FE-39F385FD221D}" type="pres">
      <dgm:prSet presAssocID="{60B73B61-BE34-4E10-A3F1-6354CA8057E7}" presName="circ2" presStyleLbl="vennNode1" presStyleIdx="1" presStyleCnt="3"/>
      <dgm:spPr/>
      <dgm:t>
        <a:bodyPr/>
        <a:lstStyle/>
        <a:p>
          <a:endParaRPr lang="en-US"/>
        </a:p>
      </dgm:t>
    </dgm:pt>
    <dgm:pt modelId="{26039E0B-E64C-44C2-8EF0-DBAAC21CC210}" type="pres">
      <dgm:prSet presAssocID="{60B73B61-BE34-4E10-A3F1-6354CA8057E7}" presName="circ2Tx" presStyleLbl="revTx" presStyleIdx="0" presStyleCnt="0">
        <dgm:presLayoutVars>
          <dgm:chMax val="0"/>
          <dgm:chPref val="0"/>
          <dgm:bulletEnabled val="1"/>
        </dgm:presLayoutVars>
      </dgm:prSet>
      <dgm:spPr/>
      <dgm:t>
        <a:bodyPr/>
        <a:lstStyle/>
        <a:p>
          <a:endParaRPr lang="en-US"/>
        </a:p>
      </dgm:t>
    </dgm:pt>
    <dgm:pt modelId="{2DF72F9C-8D3C-48FB-BDD6-587CCADD5AC2}" type="pres">
      <dgm:prSet presAssocID="{2B5295C5-CE11-46B9-BD68-BE0E73DCF6DE}" presName="circ3" presStyleLbl="vennNode1" presStyleIdx="2" presStyleCnt="3"/>
      <dgm:spPr/>
      <dgm:t>
        <a:bodyPr/>
        <a:lstStyle/>
        <a:p>
          <a:endParaRPr lang="en-US"/>
        </a:p>
      </dgm:t>
    </dgm:pt>
    <dgm:pt modelId="{10424863-15DC-43A5-9E95-8D3B62B9C57D}" type="pres">
      <dgm:prSet presAssocID="{2B5295C5-CE11-46B9-BD68-BE0E73DCF6DE}" presName="circ3Tx" presStyleLbl="revTx" presStyleIdx="0" presStyleCnt="0">
        <dgm:presLayoutVars>
          <dgm:chMax val="0"/>
          <dgm:chPref val="0"/>
          <dgm:bulletEnabled val="1"/>
        </dgm:presLayoutVars>
      </dgm:prSet>
      <dgm:spPr/>
      <dgm:t>
        <a:bodyPr/>
        <a:lstStyle/>
        <a:p>
          <a:endParaRPr lang="en-US"/>
        </a:p>
      </dgm:t>
    </dgm:pt>
  </dgm:ptLst>
  <dgm:cxnLst>
    <dgm:cxn modelId="{864770E0-9E17-4D6E-BAD0-1554F1A7EDDE}" type="presOf" srcId="{60B73B61-BE34-4E10-A3F1-6354CA8057E7}" destId="{26039E0B-E64C-44C2-8EF0-DBAAC21CC210}" srcOrd="1" destOrd="0" presId="urn:microsoft.com/office/officeart/2005/8/layout/venn1"/>
    <dgm:cxn modelId="{750AF265-730D-4547-8BC1-ACDBC6669625}" type="presOf" srcId="{4298018C-24BB-482B-8DD4-CD6DC79EC004}" destId="{71790A37-8724-4951-AA62-247749B8F1FA}" srcOrd="0" destOrd="0" presId="urn:microsoft.com/office/officeart/2005/8/layout/venn1"/>
    <dgm:cxn modelId="{03B8014B-4905-4122-B323-2AF370370178}" type="presOf" srcId="{2B5295C5-CE11-46B9-BD68-BE0E73DCF6DE}" destId="{2DF72F9C-8D3C-48FB-BDD6-587CCADD5AC2}" srcOrd="0" destOrd="0" presId="urn:microsoft.com/office/officeart/2005/8/layout/venn1"/>
    <dgm:cxn modelId="{38348C8D-367C-418D-97F0-1983C0D74E62}" srcId="{2C8E7A72-6626-47D4-BF3A-99ED76B416F0}" destId="{4298018C-24BB-482B-8DD4-CD6DC79EC004}" srcOrd="0" destOrd="0" parTransId="{657FAACE-1A2D-4E49-B6E9-7E1FAD17225B}" sibTransId="{2D240AC1-7CD4-45C4-AB2D-76992FD22841}"/>
    <dgm:cxn modelId="{A2F7FD99-D9BC-4743-AFEE-E88AA5307832}" type="presOf" srcId="{2B5295C5-CE11-46B9-BD68-BE0E73DCF6DE}" destId="{10424863-15DC-43A5-9E95-8D3B62B9C57D}" srcOrd="1" destOrd="0" presId="urn:microsoft.com/office/officeart/2005/8/layout/venn1"/>
    <dgm:cxn modelId="{0ACA04AE-14B7-4066-A823-938095D1890E}" type="presOf" srcId="{60B73B61-BE34-4E10-A3F1-6354CA8057E7}" destId="{C3C1A1E7-EB41-412B-A6FE-39F385FD221D}" srcOrd="0" destOrd="0" presId="urn:microsoft.com/office/officeart/2005/8/layout/venn1"/>
    <dgm:cxn modelId="{AD913972-1116-4389-A504-262AB520C3D1}" type="presOf" srcId="{4298018C-24BB-482B-8DD4-CD6DC79EC004}" destId="{59E4376F-0833-47F1-9F0D-66B806744C62}" srcOrd="1" destOrd="0" presId="urn:microsoft.com/office/officeart/2005/8/layout/venn1"/>
    <dgm:cxn modelId="{8FF729B3-0BB6-411F-A4E8-C794902B870C}" type="presOf" srcId="{2C8E7A72-6626-47D4-BF3A-99ED76B416F0}" destId="{3DCBDF6C-50E6-4233-A6F5-24E8AC89621C}" srcOrd="0" destOrd="0" presId="urn:microsoft.com/office/officeart/2005/8/layout/venn1"/>
    <dgm:cxn modelId="{B9CF550C-5C7C-46F2-9111-DF1B98E83E46}" srcId="{2C8E7A72-6626-47D4-BF3A-99ED76B416F0}" destId="{2B5295C5-CE11-46B9-BD68-BE0E73DCF6DE}" srcOrd="2" destOrd="0" parTransId="{6BD7A1A0-48EA-4860-B76D-268ACABD91BF}" sibTransId="{F9A40BE5-0647-4136-B802-014FA3D6F397}"/>
    <dgm:cxn modelId="{F9957A31-730E-4E88-81D5-1CFDCC2067D7}" srcId="{2C8E7A72-6626-47D4-BF3A-99ED76B416F0}" destId="{60B73B61-BE34-4E10-A3F1-6354CA8057E7}" srcOrd="1" destOrd="0" parTransId="{E0CED833-C239-4AD7-ABD0-9E4CB1DBDE4F}" sibTransId="{427744B4-F1A6-4536-B067-D0E0AB1E39DF}"/>
    <dgm:cxn modelId="{208FF1FA-5675-4758-AC6E-B541BB7FC16F}" type="presParOf" srcId="{3DCBDF6C-50E6-4233-A6F5-24E8AC89621C}" destId="{71790A37-8724-4951-AA62-247749B8F1FA}" srcOrd="0" destOrd="0" presId="urn:microsoft.com/office/officeart/2005/8/layout/venn1"/>
    <dgm:cxn modelId="{6EB00945-E701-4752-853F-82EC1D394882}" type="presParOf" srcId="{3DCBDF6C-50E6-4233-A6F5-24E8AC89621C}" destId="{59E4376F-0833-47F1-9F0D-66B806744C62}" srcOrd="1" destOrd="0" presId="urn:microsoft.com/office/officeart/2005/8/layout/venn1"/>
    <dgm:cxn modelId="{22BAB292-BCE4-43A4-A135-925EE54A7B6A}" type="presParOf" srcId="{3DCBDF6C-50E6-4233-A6F5-24E8AC89621C}" destId="{C3C1A1E7-EB41-412B-A6FE-39F385FD221D}" srcOrd="2" destOrd="0" presId="urn:microsoft.com/office/officeart/2005/8/layout/venn1"/>
    <dgm:cxn modelId="{AD4406DB-6F2B-4906-9BDB-56974E90B534}" type="presParOf" srcId="{3DCBDF6C-50E6-4233-A6F5-24E8AC89621C}" destId="{26039E0B-E64C-44C2-8EF0-DBAAC21CC210}" srcOrd="3" destOrd="0" presId="urn:microsoft.com/office/officeart/2005/8/layout/venn1"/>
    <dgm:cxn modelId="{0F7FAE97-C107-42D4-A169-521862EEC096}" type="presParOf" srcId="{3DCBDF6C-50E6-4233-A6F5-24E8AC89621C}" destId="{2DF72F9C-8D3C-48FB-BDD6-587CCADD5AC2}" srcOrd="4" destOrd="0" presId="urn:microsoft.com/office/officeart/2005/8/layout/venn1"/>
    <dgm:cxn modelId="{EC2D893A-B075-4C9F-87DA-9BCFFE3C299F}" type="presParOf" srcId="{3DCBDF6C-50E6-4233-A6F5-24E8AC89621C}" destId="{10424863-15DC-43A5-9E95-8D3B62B9C57D}"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C8E7A72-6626-47D4-BF3A-99ED76B416F0}" type="doc">
      <dgm:prSet loTypeId="urn:microsoft.com/office/officeart/2005/8/layout/venn1" loCatId="relationship" qsTypeId="urn:microsoft.com/office/officeart/2005/8/quickstyle/simple1" qsCatId="simple" csTypeId="urn:microsoft.com/office/officeart/2005/8/colors/accent1_2" csCatId="accent1" phldr="1"/>
      <dgm:spPr/>
    </dgm:pt>
    <dgm:pt modelId="{4298018C-24BB-482B-8DD4-CD6DC79EC004}">
      <dgm:prSet phldrT="[Text]"/>
      <dgm:spPr/>
      <dgm:t>
        <a:bodyPr/>
        <a:lstStyle/>
        <a:p>
          <a:r>
            <a:rPr lang="en-US" dirty="0" smtClean="0"/>
            <a:t>Leadership</a:t>
          </a:r>
          <a:endParaRPr lang="en-US" dirty="0"/>
        </a:p>
      </dgm:t>
    </dgm:pt>
    <dgm:pt modelId="{657FAACE-1A2D-4E49-B6E9-7E1FAD17225B}" type="parTrans" cxnId="{38348C8D-367C-418D-97F0-1983C0D74E62}">
      <dgm:prSet/>
      <dgm:spPr/>
      <dgm:t>
        <a:bodyPr/>
        <a:lstStyle/>
        <a:p>
          <a:endParaRPr lang="en-US"/>
        </a:p>
      </dgm:t>
    </dgm:pt>
    <dgm:pt modelId="{2D240AC1-7CD4-45C4-AB2D-76992FD22841}" type="sibTrans" cxnId="{38348C8D-367C-418D-97F0-1983C0D74E62}">
      <dgm:prSet/>
      <dgm:spPr/>
      <dgm:t>
        <a:bodyPr/>
        <a:lstStyle/>
        <a:p>
          <a:endParaRPr lang="en-US"/>
        </a:p>
      </dgm:t>
    </dgm:pt>
    <dgm:pt modelId="{60B73B61-BE34-4E10-A3F1-6354CA8057E7}">
      <dgm:prSet phldrT="[Text]"/>
      <dgm:spPr/>
      <dgm:t>
        <a:bodyPr/>
        <a:lstStyle/>
        <a:p>
          <a:r>
            <a:rPr lang="en-US" dirty="0" smtClean="0"/>
            <a:t>Civic Engagement</a:t>
          </a:r>
          <a:endParaRPr lang="en-US" dirty="0"/>
        </a:p>
      </dgm:t>
    </dgm:pt>
    <dgm:pt modelId="{E0CED833-C239-4AD7-ABD0-9E4CB1DBDE4F}" type="parTrans" cxnId="{F9957A31-730E-4E88-81D5-1CFDCC2067D7}">
      <dgm:prSet/>
      <dgm:spPr/>
      <dgm:t>
        <a:bodyPr/>
        <a:lstStyle/>
        <a:p>
          <a:endParaRPr lang="en-US"/>
        </a:p>
      </dgm:t>
    </dgm:pt>
    <dgm:pt modelId="{427744B4-F1A6-4536-B067-D0E0AB1E39DF}" type="sibTrans" cxnId="{F9957A31-730E-4E88-81D5-1CFDCC2067D7}">
      <dgm:prSet/>
      <dgm:spPr/>
      <dgm:t>
        <a:bodyPr/>
        <a:lstStyle/>
        <a:p>
          <a:endParaRPr lang="en-US"/>
        </a:p>
      </dgm:t>
    </dgm:pt>
    <dgm:pt modelId="{2B5295C5-CE11-46B9-BD68-BE0E73DCF6DE}">
      <dgm:prSet phldrT="[Text]"/>
      <dgm:spPr/>
      <dgm:t>
        <a:bodyPr/>
        <a:lstStyle/>
        <a:p>
          <a:r>
            <a:rPr lang="en-US" dirty="0" smtClean="0"/>
            <a:t>Social Justice</a:t>
          </a:r>
          <a:endParaRPr lang="en-US" dirty="0"/>
        </a:p>
      </dgm:t>
    </dgm:pt>
    <dgm:pt modelId="{6BD7A1A0-48EA-4860-B76D-268ACABD91BF}" type="parTrans" cxnId="{B9CF550C-5C7C-46F2-9111-DF1B98E83E46}">
      <dgm:prSet/>
      <dgm:spPr/>
      <dgm:t>
        <a:bodyPr/>
        <a:lstStyle/>
        <a:p>
          <a:endParaRPr lang="en-US"/>
        </a:p>
      </dgm:t>
    </dgm:pt>
    <dgm:pt modelId="{F9A40BE5-0647-4136-B802-014FA3D6F397}" type="sibTrans" cxnId="{B9CF550C-5C7C-46F2-9111-DF1B98E83E46}">
      <dgm:prSet/>
      <dgm:spPr/>
      <dgm:t>
        <a:bodyPr/>
        <a:lstStyle/>
        <a:p>
          <a:endParaRPr lang="en-US"/>
        </a:p>
      </dgm:t>
    </dgm:pt>
    <dgm:pt modelId="{3DCBDF6C-50E6-4233-A6F5-24E8AC89621C}" type="pres">
      <dgm:prSet presAssocID="{2C8E7A72-6626-47D4-BF3A-99ED76B416F0}" presName="compositeShape" presStyleCnt="0">
        <dgm:presLayoutVars>
          <dgm:chMax val="7"/>
          <dgm:dir/>
          <dgm:resizeHandles val="exact"/>
        </dgm:presLayoutVars>
      </dgm:prSet>
      <dgm:spPr/>
    </dgm:pt>
    <dgm:pt modelId="{71790A37-8724-4951-AA62-247749B8F1FA}" type="pres">
      <dgm:prSet presAssocID="{4298018C-24BB-482B-8DD4-CD6DC79EC004}" presName="circ1" presStyleLbl="vennNode1" presStyleIdx="0" presStyleCnt="3"/>
      <dgm:spPr/>
      <dgm:t>
        <a:bodyPr/>
        <a:lstStyle/>
        <a:p>
          <a:endParaRPr lang="en-US"/>
        </a:p>
      </dgm:t>
    </dgm:pt>
    <dgm:pt modelId="{59E4376F-0833-47F1-9F0D-66B806744C62}" type="pres">
      <dgm:prSet presAssocID="{4298018C-24BB-482B-8DD4-CD6DC79EC004}" presName="circ1Tx" presStyleLbl="revTx" presStyleIdx="0" presStyleCnt="0">
        <dgm:presLayoutVars>
          <dgm:chMax val="0"/>
          <dgm:chPref val="0"/>
          <dgm:bulletEnabled val="1"/>
        </dgm:presLayoutVars>
      </dgm:prSet>
      <dgm:spPr/>
      <dgm:t>
        <a:bodyPr/>
        <a:lstStyle/>
        <a:p>
          <a:endParaRPr lang="en-US"/>
        </a:p>
      </dgm:t>
    </dgm:pt>
    <dgm:pt modelId="{C3C1A1E7-EB41-412B-A6FE-39F385FD221D}" type="pres">
      <dgm:prSet presAssocID="{60B73B61-BE34-4E10-A3F1-6354CA8057E7}" presName="circ2" presStyleLbl="vennNode1" presStyleIdx="1" presStyleCnt="3"/>
      <dgm:spPr/>
      <dgm:t>
        <a:bodyPr/>
        <a:lstStyle/>
        <a:p>
          <a:endParaRPr lang="en-US"/>
        </a:p>
      </dgm:t>
    </dgm:pt>
    <dgm:pt modelId="{26039E0B-E64C-44C2-8EF0-DBAAC21CC210}" type="pres">
      <dgm:prSet presAssocID="{60B73B61-BE34-4E10-A3F1-6354CA8057E7}" presName="circ2Tx" presStyleLbl="revTx" presStyleIdx="0" presStyleCnt="0">
        <dgm:presLayoutVars>
          <dgm:chMax val="0"/>
          <dgm:chPref val="0"/>
          <dgm:bulletEnabled val="1"/>
        </dgm:presLayoutVars>
      </dgm:prSet>
      <dgm:spPr/>
      <dgm:t>
        <a:bodyPr/>
        <a:lstStyle/>
        <a:p>
          <a:endParaRPr lang="en-US"/>
        </a:p>
      </dgm:t>
    </dgm:pt>
    <dgm:pt modelId="{2DF72F9C-8D3C-48FB-BDD6-587CCADD5AC2}" type="pres">
      <dgm:prSet presAssocID="{2B5295C5-CE11-46B9-BD68-BE0E73DCF6DE}" presName="circ3" presStyleLbl="vennNode1" presStyleIdx="2" presStyleCnt="3"/>
      <dgm:spPr/>
      <dgm:t>
        <a:bodyPr/>
        <a:lstStyle/>
        <a:p>
          <a:endParaRPr lang="en-US"/>
        </a:p>
      </dgm:t>
    </dgm:pt>
    <dgm:pt modelId="{10424863-15DC-43A5-9E95-8D3B62B9C57D}" type="pres">
      <dgm:prSet presAssocID="{2B5295C5-CE11-46B9-BD68-BE0E73DCF6DE}" presName="circ3Tx" presStyleLbl="revTx" presStyleIdx="0" presStyleCnt="0">
        <dgm:presLayoutVars>
          <dgm:chMax val="0"/>
          <dgm:chPref val="0"/>
          <dgm:bulletEnabled val="1"/>
        </dgm:presLayoutVars>
      </dgm:prSet>
      <dgm:spPr/>
      <dgm:t>
        <a:bodyPr/>
        <a:lstStyle/>
        <a:p>
          <a:endParaRPr lang="en-US"/>
        </a:p>
      </dgm:t>
    </dgm:pt>
  </dgm:ptLst>
  <dgm:cxnLst>
    <dgm:cxn modelId="{419ADAFE-8C5F-4A3F-AFC1-553F2B677641}" type="presOf" srcId="{4298018C-24BB-482B-8DD4-CD6DC79EC004}" destId="{59E4376F-0833-47F1-9F0D-66B806744C62}" srcOrd="1" destOrd="0" presId="urn:microsoft.com/office/officeart/2005/8/layout/venn1"/>
    <dgm:cxn modelId="{F9957A31-730E-4E88-81D5-1CFDCC2067D7}" srcId="{2C8E7A72-6626-47D4-BF3A-99ED76B416F0}" destId="{60B73B61-BE34-4E10-A3F1-6354CA8057E7}" srcOrd="1" destOrd="0" parTransId="{E0CED833-C239-4AD7-ABD0-9E4CB1DBDE4F}" sibTransId="{427744B4-F1A6-4536-B067-D0E0AB1E39DF}"/>
    <dgm:cxn modelId="{B9CF550C-5C7C-46F2-9111-DF1B98E83E46}" srcId="{2C8E7A72-6626-47D4-BF3A-99ED76B416F0}" destId="{2B5295C5-CE11-46B9-BD68-BE0E73DCF6DE}" srcOrd="2" destOrd="0" parTransId="{6BD7A1A0-48EA-4860-B76D-268ACABD91BF}" sibTransId="{F9A40BE5-0647-4136-B802-014FA3D6F397}"/>
    <dgm:cxn modelId="{38348C8D-367C-418D-97F0-1983C0D74E62}" srcId="{2C8E7A72-6626-47D4-BF3A-99ED76B416F0}" destId="{4298018C-24BB-482B-8DD4-CD6DC79EC004}" srcOrd="0" destOrd="0" parTransId="{657FAACE-1A2D-4E49-B6E9-7E1FAD17225B}" sibTransId="{2D240AC1-7CD4-45C4-AB2D-76992FD22841}"/>
    <dgm:cxn modelId="{51017011-D2FB-4329-96D5-5EAE12256D75}" type="presOf" srcId="{2B5295C5-CE11-46B9-BD68-BE0E73DCF6DE}" destId="{2DF72F9C-8D3C-48FB-BDD6-587CCADD5AC2}" srcOrd="0" destOrd="0" presId="urn:microsoft.com/office/officeart/2005/8/layout/venn1"/>
    <dgm:cxn modelId="{8B4D7F28-A912-416D-A742-EBD3A5ECD1E4}" type="presOf" srcId="{60B73B61-BE34-4E10-A3F1-6354CA8057E7}" destId="{C3C1A1E7-EB41-412B-A6FE-39F385FD221D}" srcOrd="0" destOrd="0" presId="urn:microsoft.com/office/officeart/2005/8/layout/venn1"/>
    <dgm:cxn modelId="{F113DB78-CBF2-4395-A697-CC9B53AAB224}" type="presOf" srcId="{2B5295C5-CE11-46B9-BD68-BE0E73DCF6DE}" destId="{10424863-15DC-43A5-9E95-8D3B62B9C57D}" srcOrd="1" destOrd="0" presId="urn:microsoft.com/office/officeart/2005/8/layout/venn1"/>
    <dgm:cxn modelId="{A0BF113D-DF88-4A2C-9733-69515A0D859A}" type="presOf" srcId="{2C8E7A72-6626-47D4-BF3A-99ED76B416F0}" destId="{3DCBDF6C-50E6-4233-A6F5-24E8AC89621C}" srcOrd="0" destOrd="0" presId="urn:microsoft.com/office/officeart/2005/8/layout/venn1"/>
    <dgm:cxn modelId="{5D97BFFC-7E0A-4E0C-BF7B-5799C013F0F6}" type="presOf" srcId="{60B73B61-BE34-4E10-A3F1-6354CA8057E7}" destId="{26039E0B-E64C-44C2-8EF0-DBAAC21CC210}" srcOrd="1" destOrd="0" presId="urn:microsoft.com/office/officeart/2005/8/layout/venn1"/>
    <dgm:cxn modelId="{4CF7F6EF-7B88-4D79-BF15-1F25321FA4A2}" type="presOf" srcId="{4298018C-24BB-482B-8DD4-CD6DC79EC004}" destId="{71790A37-8724-4951-AA62-247749B8F1FA}" srcOrd="0" destOrd="0" presId="urn:microsoft.com/office/officeart/2005/8/layout/venn1"/>
    <dgm:cxn modelId="{4EE909EF-BFF2-436C-9529-ACE4A463036B}" type="presParOf" srcId="{3DCBDF6C-50E6-4233-A6F5-24E8AC89621C}" destId="{71790A37-8724-4951-AA62-247749B8F1FA}" srcOrd="0" destOrd="0" presId="urn:microsoft.com/office/officeart/2005/8/layout/venn1"/>
    <dgm:cxn modelId="{16D241A8-467C-4FE8-828F-876517FDD017}" type="presParOf" srcId="{3DCBDF6C-50E6-4233-A6F5-24E8AC89621C}" destId="{59E4376F-0833-47F1-9F0D-66B806744C62}" srcOrd="1" destOrd="0" presId="urn:microsoft.com/office/officeart/2005/8/layout/venn1"/>
    <dgm:cxn modelId="{C5658833-6AE0-4006-A3F4-AC5E7D527DC7}" type="presParOf" srcId="{3DCBDF6C-50E6-4233-A6F5-24E8AC89621C}" destId="{C3C1A1E7-EB41-412B-A6FE-39F385FD221D}" srcOrd="2" destOrd="0" presId="urn:microsoft.com/office/officeart/2005/8/layout/venn1"/>
    <dgm:cxn modelId="{F727152D-2438-4870-8159-90BCD070437F}" type="presParOf" srcId="{3DCBDF6C-50E6-4233-A6F5-24E8AC89621C}" destId="{26039E0B-E64C-44C2-8EF0-DBAAC21CC210}" srcOrd="3" destOrd="0" presId="urn:microsoft.com/office/officeart/2005/8/layout/venn1"/>
    <dgm:cxn modelId="{097B20BE-AC43-4C26-939B-C17FF8036AFB}" type="presParOf" srcId="{3DCBDF6C-50E6-4233-A6F5-24E8AC89621C}" destId="{2DF72F9C-8D3C-48FB-BDD6-587CCADD5AC2}" srcOrd="4" destOrd="0" presId="urn:microsoft.com/office/officeart/2005/8/layout/venn1"/>
    <dgm:cxn modelId="{FD436EE2-B569-410D-8E97-D511D7555063}" type="presParOf" srcId="{3DCBDF6C-50E6-4233-A6F5-24E8AC89621C}" destId="{10424863-15DC-43A5-9E95-8D3B62B9C57D}" srcOrd="5" destOrd="0" presId="urn:microsoft.com/office/officeart/2005/8/layout/ven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C8E7A72-6626-47D4-BF3A-99ED76B416F0}" type="doc">
      <dgm:prSet loTypeId="urn:microsoft.com/office/officeart/2005/8/layout/venn1" loCatId="relationship" qsTypeId="urn:microsoft.com/office/officeart/2005/8/quickstyle/simple1" qsCatId="simple" csTypeId="urn:microsoft.com/office/officeart/2005/8/colors/accent1_2" csCatId="accent1" phldr="1"/>
      <dgm:spPr/>
    </dgm:pt>
    <dgm:pt modelId="{4298018C-24BB-482B-8DD4-CD6DC79EC004}">
      <dgm:prSet phldrT="[Text]"/>
      <dgm:spPr/>
      <dgm:t>
        <a:bodyPr/>
        <a:lstStyle/>
        <a:p>
          <a:r>
            <a:rPr lang="en-US" dirty="0" smtClean="0"/>
            <a:t>Leadership</a:t>
          </a:r>
          <a:endParaRPr lang="en-US" dirty="0"/>
        </a:p>
      </dgm:t>
    </dgm:pt>
    <dgm:pt modelId="{657FAACE-1A2D-4E49-B6E9-7E1FAD17225B}" type="parTrans" cxnId="{38348C8D-367C-418D-97F0-1983C0D74E62}">
      <dgm:prSet/>
      <dgm:spPr/>
      <dgm:t>
        <a:bodyPr/>
        <a:lstStyle/>
        <a:p>
          <a:endParaRPr lang="en-US"/>
        </a:p>
      </dgm:t>
    </dgm:pt>
    <dgm:pt modelId="{2D240AC1-7CD4-45C4-AB2D-76992FD22841}" type="sibTrans" cxnId="{38348C8D-367C-418D-97F0-1983C0D74E62}">
      <dgm:prSet/>
      <dgm:spPr/>
      <dgm:t>
        <a:bodyPr/>
        <a:lstStyle/>
        <a:p>
          <a:endParaRPr lang="en-US"/>
        </a:p>
      </dgm:t>
    </dgm:pt>
    <dgm:pt modelId="{60B73B61-BE34-4E10-A3F1-6354CA8057E7}">
      <dgm:prSet phldrT="[Text]"/>
      <dgm:spPr/>
      <dgm:t>
        <a:bodyPr/>
        <a:lstStyle/>
        <a:p>
          <a:r>
            <a:rPr lang="en-US" dirty="0" smtClean="0"/>
            <a:t>Civic Engagement</a:t>
          </a:r>
          <a:endParaRPr lang="en-US" dirty="0"/>
        </a:p>
      </dgm:t>
    </dgm:pt>
    <dgm:pt modelId="{E0CED833-C239-4AD7-ABD0-9E4CB1DBDE4F}" type="parTrans" cxnId="{F9957A31-730E-4E88-81D5-1CFDCC2067D7}">
      <dgm:prSet/>
      <dgm:spPr/>
      <dgm:t>
        <a:bodyPr/>
        <a:lstStyle/>
        <a:p>
          <a:endParaRPr lang="en-US"/>
        </a:p>
      </dgm:t>
    </dgm:pt>
    <dgm:pt modelId="{427744B4-F1A6-4536-B067-D0E0AB1E39DF}" type="sibTrans" cxnId="{F9957A31-730E-4E88-81D5-1CFDCC2067D7}">
      <dgm:prSet/>
      <dgm:spPr/>
      <dgm:t>
        <a:bodyPr/>
        <a:lstStyle/>
        <a:p>
          <a:endParaRPr lang="en-US"/>
        </a:p>
      </dgm:t>
    </dgm:pt>
    <dgm:pt modelId="{2B5295C5-CE11-46B9-BD68-BE0E73DCF6DE}">
      <dgm:prSet phldrT="[Text]"/>
      <dgm:spPr/>
      <dgm:t>
        <a:bodyPr/>
        <a:lstStyle/>
        <a:p>
          <a:r>
            <a:rPr lang="en-US" dirty="0" smtClean="0"/>
            <a:t>Social Justice</a:t>
          </a:r>
          <a:endParaRPr lang="en-US" dirty="0"/>
        </a:p>
      </dgm:t>
    </dgm:pt>
    <dgm:pt modelId="{6BD7A1A0-48EA-4860-B76D-268ACABD91BF}" type="parTrans" cxnId="{B9CF550C-5C7C-46F2-9111-DF1B98E83E46}">
      <dgm:prSet/>
      <dgm:spPr/>
      <dgm:t>
        <a:bodyPr/>
        <a:lstStyle/>
        <a:p>
          <a:endParaRPr lang="en-US"/>
        </a:p>
      </dgm:t>
    </dgm:pt>
    <dgm:pt modelId="{F9A40BE5-0647-4136-B802-014FA3D6F397}" type="sibTrans" cxnId="{B9CF550C-5C7C-46F2-9111-DF1B98E83E46}">
      <dgm:prSet/>
      <dgm:spPr/>
      <dgm:t>
        <a:bodyPr/>
        <a:lstStyle/>
        <a:p>
          <a:endParaRPr lang="en-US"/>
        </a:p>
      </dgm:t>
    </dgm:pt>
    <dgm:pt modelId="{3DCBDF6C-50E6-4233-A6F5-24E8AC89621C}" type="pres">
      <dgm:prSet presAssocID="{2C8E7A72-6626-47D4-BF3A-99ED76B416F0}" presName="compositeShape" presStyleCnt="0">
        <dgm:presLayoutVars>
          <dgm:chMax val="7"/>
          <dgm:dir/>
          <dgm:resizeHandles val="exact"/>
        </dgm:presLayoutVars>
      </dgm:prSet>
      <dgm:spPr/>
    </dgm:pt>
    <dgm:pt modelId="{71790A37-8724-4951-AA62-247749B8F1FA}" type="pres">
      <dgm:prSet presAssocID="{4298018C-24BB-482B-8DD4-CD6DC79EC004}" presName="circ1" presStyleLbl="vennNode1" presStyleIdx="0" presStyleCnt="3"/>
      <dgm:spPr/>
      <dgm:t>
        <a:bodyPr/>
        <a:lstStyle/>
        <a:p>
          <a:endParaRPr lang="en-US"/>
        </a:p>
      </dgm:t>
    </dgm:pt>
    <dgm:pt modelId="{59E4376F-0833-47F1-9F0D-66B806744C62}" type="pres">
      <dgm:prSet presAssocID="{4298018C-24BB-482B-8DD4-CD6DC79EC004}" presName="circ1Tx" presStyleLbl="revTx" presStyleIdx="0" presStyleCnt="0">
        <dgm:presLayoutVars>
          <dgm:chMax val="0"/>
          <dgm:chPref val="0"/>
          <dgm:bulletEnabled val="1"/>
        </dgm:presLayoutVars>
      </dgm:prSet>
      <dgm:spPr/>
      <dgm:t>
        <a:bodyPr/>
        <a:lstStyle/>
        <a:p>
          <a:endParaRPr lang="en-US"/>
        </a:p>
      </dgm:t>
    </dgm:pt>
    <dgm:pt modelId="{C3C1A1E7-EB41-412B-A6FE-39F385FD221D}" type="pres">
      <dgm:prSet presAssocID="{60B73B61-BE34-4E10-A3F1-6354CA8057E7}" presName="circ2" presStyleLbl="vennNode1" presStyleIdx="1" presStyleCnt="3"/>
      <dgm:spPr/>
      <dgm:t>
        <a:bodyPr/>
        <a:lstStyle/>
        <a:p>
          <a:endParaRPr lang="en-US"/>
        </a:p>
      </dgm:t>
    </dgm:pt>
    <dgm:pt modelId="{26039E0B-E64C-44C2-8EF0-DBAAC21CC210}" type="pres">
      <dgm:prSet presAssocID="{60B73B61-BE34-4E10-A3F1-6354CA8057E7}" presName="circ2Tx" presStyleLbl="revTx" presStyleIdx="0" presStyleCnt="0">
        <dgm:presLayoutVars>
          <dgm:chMax val="0"/>
          <dgm:chPref val="0"/>
          <dgm:bulletEnabled val="1"/>
        </dgm:presLayoutVars>
      </dgm:prSet>
      <dgm:spPr/>
      <dgm:t>
        <a:bodyPr/>
        <a:lstStyle/>
        <a:p>
          <a:endParaRPr lang="en-US"/>
        </a:p>
      </dgm:t>
    </dgm:pt>
    <dgm:pt modelId="{2DF72F9C-8D3C-48FB-BDD6-587CCADD5AC2}" type="pres">
      <dgm:prSet presAssocID="{2B5295C5-CE11-46B9-BD68-BE0E73DCF6DE}" presName="circ3" presStyleLbl="vennNode1" presStyleIdx="2" presStyleCnt="3"/>
      <dgm:spPr/>
      <dgm:t>
        <a:bodyPr/>
        <a:lstStyle/>
        <a:p>
          <a:endParaRPr lang="en-US"/>
        </a:p>
      </dgm:t>
    </dgm:pt>
    <dgm:pt modelId="{10424863-15DC-43A5-9E95-8D3B62B9C57D}" type="pres">
      <dgm:prSet presAssocID="{2B5295C5-CE11-46B9-BD68-BE0E73DCF6DE}" presName="circ3Tx" presStyleLbl="revTx" presStyleIdx="0" presStyleCnt="0">
        <dgm:presLayoutVars>
          <dgm:chMax val="0"/>
          <dgm:chPref val="0"/>
          <dgm:bulletEnabled val="1"/>
        </dgm:presLayoutVars>
      </dgm:prSet>
      <dgm:spPr/>
      <dgm:t>
        <a:bodyPr/>
        <a:lstStyle/>
        <a:p>
          <a:endParaRPr lang="en-US"/>
        </a:p>
      </dgm:t>
    </dgm:pt>
  </dgm:ptLst>
  <dgm:cxnLst>
    <dgm:cxn modelId="{E8874CE1-E34F-4FCF-946C-19B37001DCC1}" type="presOf" srcId="{2B5295C5-CE11-46B9-BD68-BE0E73DCF6DE}" destId="{10424863-15DC-43A5-9E95-8D3B62B9C57D}" srcOrd="1" destOrd="0" presId="urn:microsoft.com/office/officeart/2005/8/layout/venn1"/>
    <dgm:cxn modelId="{39BC5F75-5853-4822-82E8-24ECBC954750}" type="presOf" srcId="{2C8E7A72-6626-47D4-BF3A-99ED76B416F0}" destId="{3DCBDF6C-50E6-4233-A6F5-24E8AC89621C}" srcOrd="0" destOrd="0" presId="urn:microsoft.com/office/officeart/2005/8/layout/venn1"/>
    <dgm:cxn modelId="{15992F51-D19B-46C4-BAAD-8101036DFC1F}" type="presOf" srcId="{4298018C-24BB-482B-8DD4-CD6DC79EC004}" destId="{71790A37-8724-4951-AA62-247749B8F1FA}" srcOrd="0" destOrd="0" presId="urn:microsoft.com/office/officeart/2005/8/layout/venn1"/>
    <dgm:cxn modelId="{CB37D2AB-103D-4529-BC3B-9C9719E9AA83}" type="presOf" srcId="{60B73B61-BE34-4E10-A3F1-6354CA8057E7}" destId="{C3C1A1E7-EB41-412B-A6FE-39F385FD221D}" srcOrd="0" destOrd="0" presId="urn:microsoft.com/office/officeart/2005/8/layout/venn1"/>
    <dgm:cxn modelId="{38348C8D-367C-418D-97F0-1983C0D74E62}" srcId="{2C8E7A72-6626-47D4-BF3A-99ED76B416F0}" destId="{4298018C-24BB-482B-8DD4-CD6DC79EC004}" srcOrd="0" destOrd="0" parTransId="{657FAACE-1A2D-4E49-B6E9-7E1FAD17225B}" sibTransId="{2D240AC1-7CD4-45C4-AB2D-76992FD22841}"/>
    <dgm:cxn modelId="{BEF80C16-8709-497E-8881-CE6D97CD8297}" type="presOf" srcId="{2B5295C5-CE11-46B9-BD68-BE0E73DCF6DE}" destId="{2DF72F9C-8D3C-48FB-BDD6-587CCADD5AC2}" srcOrd="0" destOrd="0" presId="urn:microsoft.com/office/officeart/2005/8/layout/venn1"/>
    <dgm:cxn modelId="{00C54862-F909-46D8-A163-BEFDE8D43A00}" type="presOf" srcId="{4298018C-24BB-482B-8DD4-CD6DC79EC004}" destId="{59E4376F-0833-47F1-9F0D-66B806744C62}" srcOrd="1" destOrd="0" presId="urn:microsoft.com/office/officeart/2005/8/layout/venn1"/>
    <dgm:cxn modelId="{B9CF550C-5C7C-46F2-9111-DF1B98E83E46}" srcId="{2C8E7A72-6626-47D4-BF3A-99ED76B416F0}" destId="{2B5295C5-CE11-46B9-BD68-BE0E73DCF6DE}" srcOrd="2" destOrd="0" parTransId="{6BD7A1A0-48EA-4860-B76D-268ACABD91BF}" sibTransId="{F9A40BE5-0647-4136-B802-014FA3D6F397}"/>
    <dgm:cxn modelId="{C35718D9-D6CC-4062-813D-AFDDB97D940A}" type="presOf" srcId="{60B73B61-BE34-4E10-A3F1-6354CA8057E7}" destId="{26039E0B-E64C-44C2-8EF0-DBAAC21CC210}" srcOrd="1" destOrd="0" presId="urn:microsoft.com/office/officeart/2005/8/layout/venn1"/>
    <dgm:cxn modelId="{F9957A31-730E-4E88-81D5-1CFDCC2067D7}" srcId="{2C8E7A72-6626-47D4-BF3A-99ED76B416F0}" destId="{60B73B61-BE34-4E10-A3F1-6354CA8057E7}" srcOrd="1" destOrd="0" parTransId="{E0CED833-C239-4AD7-ABD0-9E4CB1DBDE4F}" sibTransId="{427744B4-F1A6-4536-B067-D0E0AB1E39DF}"/>
    <dgm:cxn modelId="{C4332A8A-5DB8-4F79-8426-831FB41718DD}" type="presParOf" srcId="{3DCBDF6C-50E6-4233-A6F5-24E8AC89621C}" destId="{71790A37-8724-4951-AA62-247749B8F1FA}" srcOrd="0" destOrd="0" presId="urn:microsoft.com/office/officeart/2005/8/layout/venn1"/>
    <dgm:cxn modelId="{864D6366-12B8-4ED7-B823-DFFA61640508}" type="presParOf" srcId="{3DCBDF6C-50E6-4233-A6F5-24E8AC89621C}" destId="{59E4376F-0833-47F1-9F0D-66B806744C62}" srcOrd="1" destOrd="0" presId="urn:microsoft.com/office/officeart/2005/8/layout/venn1"/>
    <dgm:cxn modelId="{70DC755E-50EA-49EB-BB6E-AD2D27FC7523}" type="presParOf" srcId="{3DCBDF6C-50E6-4233-A6F5-24E8AC89621C}" destId="{C3C1A1E7-EB41-412B-A6FE-39F385FD221D}" srcOrd="2" destOrd="0" presId="urn:microsoft.com/office/officeart/2005/8/layout/venn1"/>
    <dgm:cxn modelId="{687DE81F-6D5A-45D1-9E86-DF425E00761C}" type="presParOf" srcId="{3DCBDF6C-50E6-4233-A6F5-24E8AC89621C}" destId="{26039E0B-E64C-44C2-8EF0-DBAAC21CC210}" srcOrd="3" destOrd="0" presId="urn:microsoft.com/office/officeart/2005/8/layout/venn1"/>
    <dgm:cxn modelId="{298692F4-887E-42D3-8AD2-81231BDB7E04}" type="presParOf" srcId="{3DCBDF6C-50E6-4233-A6F5-24E8AC89621C}" destId="{2DF72F9C-8D3C-48FB-BDD6-587CCADD5AC2}" srcOrd="4" destOrd="0" presId="urn:microsoft.com/office/officeart/2005/8/layout/venn1"/>
    <dgm:cxn modelId="{07F72466-8E05-405B-9204-ADE48539CFE9}" type="presParOf" srcId="{3DCBDF6C-50E6-4233-A6F5-24E8AC89621C}" destId="{10424863-15DC-43A5-9E95-8D3B62B9C57D}" srcOrd="5" destOrd="0" presId="urn:microsoft.com/office/officeart/2005/8/layout/venn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C8E7A72-6626-47D4-BF3A-99ED76B416F0}" type="doc">
      <dgm:prSet loTypeId="urn:microsoft.com/office/officeart/2005/8/layout/venn1" loCatId="relationship" qsTypeId="urn:microsoft.com/office/officeart/2005/8/quickstyle/simple1" qsCatId="simple" csTypeId="urn:microsoft.com/office/officeart/2005/8/colors/accent1_2" csCatId="accent1" phldr="1"/>
      <dgm:spPr/>
    </dgm:pt>
    <dgm:pt modelId="{4298018C-24BB-482B-8DD4-CD6DC79EC004}">
      <dgm:prSet phldrT="[Text]"/>
      <dgm:spPr/>
      <dgm:t>
        <a:bodyPr/>
        <a:lstStyle/>
        <a:p>
          <a:r>
            <a:rPr lang="en-US" dirty="0" smtClean="0"/>
            <a:t>Leadership</a:t>
          </a:r>
          <a:endParaRPr lang="en-US" dirty="0"/>
        </a:p>
      </dgm:t>
    </dgm:pt>
    <dgm:pt modelId="{657FAACE-1A2D-4E49-B6E9-7E1FAD17225B}" type="parTrans" cxnId="{38348C8D-367C-418D-97F0-1983C0D74E62}">
      <dgm:prSet/>
      <dgm:spPr/>
      <dgm:t>
        <a:bodyPr/>
        <a:lstStyle/>
        <a:p>
          <a:endParaRPr lang="en-US"/>
        </a:p>
      </dgm:t>
    </dgm:pt>
    <dgm:pt modelId="{2D240AC1-7CD4-45C4-AB2D-76992FD22841}" type="sibTrans" cxnId="{38348C8D-367C-418D-97F0-1983C0D74E62}">
      <dgm:prSet/>
      <dgm:spPr/>
      <dgm:t>
        <a:bodyPr/>
        <a:lstStyle/>
        <a:p>
          <a:endParaRPr lang="en-US"/>
        </a:p>
      </dgm:t>
    </dgm:pt>
    <dgm:pt modelId="{60B73B61-BE34-4E10-A3F1-6354CA8057E7}">
      <dgm:prSet phldrT="[Text]"/>
      <dgm:spPr/>
      <dgm:t>
        <a:bodyPr/>
        <a:lstStyle/>
        <a:p>
          <a:r>
            <a:rPr lang="en-US" dirty="0" smtClean="0"/>
            <a:t>Civic Engagement</a:t>
          </a:r>
          <a:endParaRPr lang="en-US" dirty="0"/>
        </a:p>
      </dgm:t>
    </dgm:pt>
    <dgm:pt modelId="{E0CED833-C239-4AD7-ABD0-9E4CB1DBDE4F}" type="parTrans" cxnId="{F9957A31-730E-4E88-81D5-1CFDCC2067D7}">
      <dgm:prSet/>
      <dgm:spPr/>
      <dgm:t>
        <a:bodyPr/>
        <a:lstStyle/>
        <a:p>
          <a:endParaRPr lang="en-US"/>
        </a:p>
      </dgm:t>
    </dgm:pt>
    <dgm:pt modelId="{427744B4-F1A6-4536-B067-D0E0AB1E39DF}" type="sibTrans" cxnId="{F9957A31-730E-4E88-81D5-1CFDCC2067D7}">
      <dgm:prSet/>
      <dgm:spPr/>
      <dgm:t>
        <a:bodyPr/>
        <a:lstStyle/>
        <a:p>
          <a:endParaRPr lang="en-US"/>
        </a:p>
      </dgm:t>
    </dgm:pt>
    <dgm:pt modelId="{2B5295C5-CE11-46B9-BD68-BE0E73DCF6DE}">
      <dgm:prSet phldrT="[Text]"/>
      <dgm:spPr/>
      <dgm:t>
        <a:bodyPr/>
        <a:lstStyle/>
        <a:p>
          <a:r>
            <a:rPr lang="en-US" dirty="0" smtClean="0"/>
            <a:t>Social Justice</a:t>
          </a:r>
          <a:endParaRPr lang="en-US" dirty="0"/>
        </a:p>
      </dgm:t>
    </dgm:pt>
    <dgm:pt modelId="{6BD7A1A0-48EA-4860-B76D-268ACABD91BF}" type="parTrans" cxnId="{B9CF550C-5C7C-46F2-9111-DF1B98E83E46}">
      <dgm:prSet/>
      <dgm:spPr/>
      <dgm:t>
        <a:bodyPr/>
        <a:lstStyle/>
        <a:p>
          <a:endParaRPr lang="en-US"/>
        </a:p>
      </dgm:t>
    </dgm:pt>
    <dgm:pt modelId="{F9A40BE5-0647-4136-B802-014FA3D6F397}" type="sibTrans" cxnId="{B9CF550C-5C7C-46F2-9111-DF1B98E83E46}">
      <dgm:prSet/>
      <dgm:spPr/>
      <dgm:t>
        <a:bodyPr/>
        <a:lstStyle/>
        <a:p>
          <a:endParaRPr lang="en-US"/>
        </a:p>
      </dgm:t>
    </dgm:pt>
    <dgm:pt modelId="{3DCBDF6C-50E6-4233-A6F5-24E8AC89621C}" type="pres">
      <dgm:prSet presAssocID="{2C8E7A72-6626-47D4-BF3A-99ED76B416F0}" presName="compositeShape" presStyleCnt="0">
        <dgm:presLayoutVars>
          <dgm:chMax val="7"/>
          <dgm:dir/>
          <dgm:resizeHandles val="exact"/>
        </dgm:presLayoutVars>
      </dgm:prSet>
      <dgm:spPr/>
    </dgm:pt>
    <dgm:pt modelId="{71790A37-8724-4951-AA62-247749B8F1FA}" type="pres">
      <dgm:prSet presAssocID="{4298018C-24BB-482B-8DD4-CD6DC79EC004}" presName="circ1" presStyleLbl="vennNode1" presStyleIdx="0" presStyleCnt="3"/>
      <dgm:spPr/>
      <dgm:t>
        <a:bodyPr/>
        <a:lstStyle/>
        <a:p>
          <a:endParaRPr lang="en-US"/>
        </a:p>
      </dgm:t>
    </dgm:pt>
    <dgm:pt modelId="{59E4376F-0833-47F1-9F0D-66B806744C62}" type="pres">
      <dgm:prSet presAssocID="{4298018C-24BB-482B-8DD4-CD6DC79EC004}" presName="circ1Tx" presStyleLbl="revTx" presStyleIdx="0" presStyleCnt="0">
        <dgm:presLayoutVars>
          <dgm:chMax val="0"/>
          <dgm:chPref val="0"/>
          <dgm:bulletEnabled val="1"/>
        </dgm:presLayoutVars>
      </dgm:prSet>
      <dgm:spPr/>
      <dgm:t>
        <a:bodyPr/>
        <a:lstStyle/>
        <a:p>
          <a:endParaRPr lang="en-US"/>
        </a:p>
      </dgm:t>
    </dgm:pt>
    <dgm:pt modelId="{C3C1A1E7-EB41-412B-A6FE-39F385FD221D}" type="pres">
      <dgm:prSet presAssocID="{60B73B61-BE34-4E10-A3F1-6354CA8057E7}" presName="circ2" presStyleLbl="vennNode1" presStyleIdx="1" presStyleCnt="3"/>
      <dgm:spPr/>
      <dgm:t>
        <a:bodyPr/>
        <a:lstStyle/>
        <a:p>
          <a:endParaRPr lang="en-US"/>
        </a:p>
      </dgm:t>
    </dgm:pt>
    <dgm:pt modelId="{26039E0B-E64C-44C2-8EF0-DBAAC21CC210}" type="pres">
      <dgm:prSet presAssocID="{60B73B61-BE34-4E10-A3F1-6354CA8057E7}" presName="circ2Tx" presStyleLbl="revTx" presStyleIdx="0" presStyleCnt="0">
        <dgm:presLayoutVars>
          <dgm:chMax val="0"/>
          <dgm:chPref val="0"/>
          <dgm:bulletEnabled val="1"/>
        </dgm:presLayoutVars>
      </dgm:prSet>
      <dgm:spPr/>
      <dgm:t>
        <a:bodyPr/>
        <a:lstStyle/>
        <a:p>
          <a:endParaRPr lang="en-US"/>
        </a:p>
      </dgm:t>
    </dgm:pt>
    <dgm:pt modelId="{2DF72F9C-8D3C-48FB-BDD6-587CCADD5AC2}" type="pres">
      <dgm:prSet presAssocID="{2B5295C5-CE11-46B9-BD68-BE0E73DCF6DE}" presName="circ3" presStyleLbl="vennNode1" presStyleIdx="2" presStyleCnt="3"/>
      <dgm:spPr/>
      <dgm:t>
        <a:bodyPr/>
        <a:lstStyle/>
        <a:p>
          <a:endParaRPr lang="en-US"/>
        </a:p>
      </dgm:t>
    </dgm:pt>
    <dgm:pt modelId="{10424863-15DC-43A5-9E95-8D3B62B9C57D}" type="pres">
      <dgm:prSet presAssocID="{2B5295C5-CE11-46B9-BD68-BE0E73DCF6DE}" presName="circ3Tx" presStyleLbl="revTx" presStyleIdx="0" presStyleCnt="0">
        <dgm:presLayoutVars>
          <dgm:chMax val="0"/>
          <dgm:chPref val="0"/>
          <dgm:bulletEnabled val="1"/>
        </dgm:presLayoutVars>
      </dgm:prSet>
      <dgm:spPr/>
      <dgm:t>
        <a:bodyPr/>
        <a:lstStyle/>
        <a:p>
          <a:endParaRPr lang="en-US"/>
        </a:p>
      </dgm:t>
    </dgm:pt>
  </dgm:ptLst>
  <dgm:cxnLst>
    <dgm:cxn modelId="{F9957A31-730E-4E88-81D5-1CFDCC2067D7}" srcId="{2C8E7A72-6626-47D4-BF3A-99ED76B416F0}" destId="{60B73B61-BE34-4E10-A3F1-6354CA8057E7}" srcOrd="1" destOrd="0" parTransId="{E0CED833-C239-4AD7-ABD0-9E4CB1DBDE4F}" sibTransId="{427744B4-F1A6-4536-B067-D0E0AB1E39DF}"/>
    <dgm:cxn modelId="{B9CF550C-5C7C-46F2-9111-DF1B98E83E46}" srcId="{2C8E7A72-6626-47D4-BF3A-99ED76B416F0}" destId="{2B5295C5-CE11-46B9-BD68-BE0E73DCF6DE}" srcOrd="2" destOrd="0" parTransId="{6BD7A1A0-48EA-4860-B76D-268ACABD91BF}" sibTransId="{F9A40BE5-0647-4136-B802-014FA3D6F397}"/>
    <dgm:cxn modelId="{38348C8D-367C-418D-97F0-1983C0D74E62}" srcId="{2C8E7A72-6626-47D4-BF3A-99ED76B416F0}" destId="{4298018C-24BB-482B-8DD4-CD6DC79EC004}" srcOrd="0" destOrd="0" parTransId="{657FAACE-1A2D-4E49-B6E9-7E1FAD17225B}" sibTransId="{2D240AC1-7CD4-45C4-AB2D-76992FD22841}"/>
    <dgm:cxn modelId="{F2740BD7-0F2D-4D08-A2D7-34E30F124E99}" type="presOf" srcId="{2B5295C5-CE11-46B9-BD68-BE0E73DCF6DE}" destId="{2DF72F9C-8D3C-48FB-BDD6-587CCADD5AC2}" srcOrd="0" destOrd="0" presId="urn:microsoft.com/office/officeart/2005/8/layout/venn1"/>
    <dgm:cxn modelId="{4C39AE08-37A0-4BAD-9CF4-D5D92D83C6FF}" type="presOf" srcId="{2C8E7A72-6626-47D4-BF3A-99ED76B416F0}" destId="{3DCBDF6C-50E6-4233-A6F5-24E8AC89621C}" srcOrd="0" destOrd="0" presId="urn:microsoft.com/office/officeart/2005/8/layout/venn1"/>
    <dgm:cxn modelId="{E7796042-4F66-41A9-AA81-1014C74721D5}" type="presOf" srcId="{60B73B61-BE34-4E10-A3F1-6354CA8057E7}" destId="{26039E0B-E64C-44C2-8EF0-DBAAC21CC210}" srcOrd="1" destOrd="0" presId="urn:microsoft.com/office/officeart/2005/8/layout/venn1"/>
    <dgm:cxn modelId="{4BB2E694-E87C-45AD-B6A6-1655F7E70A81}" type="presOf" srcId="{60B73B61-BE34-4E10-A3F1-6354CA8057E7}" destId="{C3C1A1E7-EB41-412B-A6FE-39F385FD221D}" srcOrd="0" destOrd="0" presId="urn:microsoft.com/office/officeart/2005/8/layout/venn1"/>
    <dgm:cxn modelId="{531D3D8E-9C59-42B8-B6D0-754BF295639F}" type="presOf" srcId="{4298018C-24BB-482B-8DD4-CD6DC79EC004}" destId="{59E4376F-0833-47F1-9F0D-66B806744C62}" srcOrd="1" destOrd="0" presId="urn:microsoft.com/office/officeart/2005/8/layout/venn1"/>
    <dgm:cxn modelId="{8BFBEC65-E14D-41A1-8E1D-42BB53A0A9EC}" type="presOf" srcId="{2B5295C5-CE11-46B9-BD68-BE0E73DCF6DE}" destId="{10424863-15DC-43A5-9E95-8D3B62B9C57D}" srcOrd="1" destOrd="0" presId="urn:microsoft.com/office/officeart/2005/8/layout/venn1"/>
    <dgm:cxn modelId="{17DAA9F9-0E07-49CC-B866-990D6402C612}" type="presOf" srcId="{4298018C-24BB-482B-8DD4-CD6DC79EC004}" destId="{71790A37-8724-4951-AA62-247749B8F1FA}" srcOrd="0" destOrd="0" presId="urn:microsoft.com/office/officeart/2005/8/layout/venn1"/>
    <dgm:cxn modelId="{450D55D8-B3B6-4250-8C5A-58CF755FF30B}" type="presParOf" srcId="{3DCBDF6C-50E6-4233-A6F5-24E8AC89621C}" destId="{71790A37-8724-4951-AA62-247749B8F1FA}" srcOrd="0" destOrd="0" presId="urn:microsoft.com/office/officeart/2005/8/layout/venn1"/>
    <dgm:cxn modelId="{9DC2A2E9-DF3B-4E2C-AA4E-50C1BAB35596}" type="presParOf" srcId="{3DCBDF6C-50E6-4233-A6F5-24E8AC89621C}" destId="{59E4376F-0833-47F1-9F0D-66B806744C62}" srcOrd="1" destOrd="0" presId="urn:microsoft.com/office/officeart/2005/8/layout/venn1"/>
    <dgm:cxn modelId="{4038AE9C-132E-4990-A980-7F4338AE408F}" type="presParOf" srcId="{3DCBDF6C-50E6-4233-A6F5-24E8AC89621C}" destId="{C3C1A1E7-EB41-412B-A6FE-39F385FD221D}" srcOrd="2" destOrd="0" presId="urn:microsoft.com/office/officeart/2005/8/layout/venn1"/>
    <dgm:cxn modelId="{A347E801-17B9-4BD7-835E-D389F7A7196D}" type="presParOf" srcId="{3DCBDF6C-50E6-4233-A6F5-24E8AC89621C}" destId="{26039E0B-E64C-44C2-8EF0-DBAAC21CC210}" srcOrd="3" destOrd="0" presId="urn:microsoft.com/office/officeart/2005/8/layout/venn1"/>
    <dgm:cxn modelId="{7B563678-0F7A-48F1-875D-D3B95BC5FDB3}" type="presParOf" srcId="{3DCBDF6C-50E6-4233-A6F5-24E8AC89621C}" destId="{2DF72F9C-8D3C-48FB-BDD6-587CCADD5AC2}" srcOrd="4" destOrd="0" presId="urn:microsoft.com/office/officeart/2005/8/layout/venn1"/>
    <dgm:cxn modelId="{996999D4-1DBD-4EA1-90D9-F47CDE88A760}" type="presParOf" srcId="{3DCBDF6C-50E6-4233-A6F5-24E8AC89621C}" destId="{10424863-15DC-43A5-9E95-8D3B62B9C57D}"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C8E7A72-6626-47D4-BF3A-99ED76B416F0}" type="doc">
      <dgm:prSet loTypeId="urn:microsoft.com/office/officeart/2005/8/layout/venn1" loCatId="relationship" qsTypeId="urn:microsoft.com/office/officeart/2005/8/quickstyle/simple1" qsCatId="simple" csTypeId="urn:microsoft.com/office/officeart/2005/8/colors/accent1_2" csCatId="accent1" phldr="1"/>
      <dgm:spPr/>
    </dgm:pt>
    <dgm:pt modelId="{4298018C-24BB-482B-8DD4-CD6DC79EC004}">
      <dgm:prSet phldrT="[Text]"/>
      <dgm:spPr/>
      <dgm:t>
        <a:bodyPr/>
        <a:lstStyle/>
        <a:p>
          <a:r>
            <a:rPr lang="en-US" dirty="0" smtClean="0"/>
            <a:t>Leadership</a:t>
          </a:r>
          <a:endParaRPr lang="en-US" dirty="0"/>
        </a:p>
      </dgm:t>
    </dgm:pt>
    <dgm:pt modelId="{657FAACE-1A2D-4E49-B6E9-7E1FAD17225B}" type="parTrans" cxnId="{38348C8D-367C-418D-97F0-1983C0D74E62}">
      <dgm:prSet/>
      <dgm:spPr/>
      <dgm:t>
        <a:bodyPr/>
        <a:lstStyle/>
        <a:p>
          <a:endParaRPr lang="en-US"/>
        </a:p>
      </dgm:t>
    </dgm:pt>
    <dgm:pt modelId="{2D240AC1-7CD4-45C4-AB2D-76992FD22841}" type="sibTrans" cxnId="{38348C8D-367C-418D-97F0-1983C0D74E62}">
      <dgm:prSet/>
      <dgm:spPr/>
      <dgm:t>
        <a:bodyPr/>
        <a:lstStyle/>
        <a:p>
          <a:endParaRPr lang="en-US"/>
        </a:p>
      </dgm:t>
    </dgm:pt>
    <dgm:pt modelId="{60B73B61-BE34-4E10-A3F1-6354CA8057E7}">
      <dgm:prSet phldrT="[Text]"/>
      <dgm:spPr/>
      <dgm:t>
        <a:bodyPr/>
        <a:lstStyle/>
        <a:p>
          <a:r>
            <a:rPr lang="en-US" dirty="0" smtClean="0"/>
            <a:t>Civic Engagement</a:t>
          </a:r>
          <a:endParaRPr lang="en-US" dirty="0"/>
        </a:p>
      </dgm:t>
    </dgm:pt>
    <dgm:pt modelId="{E0CED833-C239-4AD7-ABD0-9E4CB1DBDE4F}" type="parTrans" cxnId="{F9957A31-730E-4E88-81D5-1CFDCC2067D7}">
      <dgm:prSet/>
      <dgm:spPr/>
      <dgm:t>
        <a:bodyPr/>
        <a:lstStyle/>
        <a:p>
          <a:endParaRPr lang="en-US"/>
        </a:p>
      </dgm:t>
    </dgm:pt>
    <dgm:pt modelId="{427744B4-F1A6-4536-B067-D0E0AB1E39DF}" type="sibTrans" cxnId="{F9957A31-730E-4E88-81D5-1CFDCC2067D7}">
      <dgm:prSet/>
      <dgm:spPr/>
      <dgm:t>
        <a:bodyPr/>
        <a:lstStyle/>
        <a:p>
          <a:endParaRPr lang="en-US"/>
        </a:p>
      </dgm:t>
    </dgm:pt>
    <dgm:pt modelId="{2B5295C5-CE11-46B9-BD68-BE0E73DCF6DE}">
      <dgm:prSet phldrT="[Text]"/>
      <dgm:spPr/>
      <dgm:t>
        <a:bodyPr/>
        <a:lstStyle/>
        <a:p>
          <a:r>
            <a:rPr lang="en-US" dirty="0" smtClean="0"/>
            <a:t>Social Justice</a:t>
          </a:r>
          <a:endParaRPr lang="en-US" dirty="0"/>
        </a:p>
      </dgm:t>
    </dgm:pt>
    <dgm:pt modelId="{6BD7A1A0-48EA-4860-B76D-268ACABD91BF}" type="parTrans" cxnId="{B9CF550C-5C7C-46F2-9111-DF1B98E83E46}">
      <dgm:prSet/>
      <dgm:spPr/>
      <dgm:t>
        <a:bodyPr/>
        <a:lstStyle/>
        <a:p>
          <a:endParaRPr lang="en-US"/>
        </a:p>
      </dgm:t>
    </dgm:pt>
    <dgm:pt modelId="{F9A40BE5-0647-4136-B802-014FA3D6F397}" type="sibTrans" cxnId="{B9CF550C-5C7C-46F2-9111-DF1B98E83E46}">
      <dgm:prSet/>
      <dgm:spPr/>
      <dgm:t>
        <a:bodyPr/>
        <a:lstStyle/>
        <a:p>
          <a:endParaRPr lang="en-US"/>
        </a:p>
      </dgm:t>
    </dgm:pt>
    <dgm:pt modelId="{3DCBDF6C-50E6-4233-A6F5-24E8AC89621C}" type="pres">
      <dgm:prSet presAssocID="{2C8E7A72-6626-47D4-BF3A-99ED76B416F0}" presName="compositeShape" presStyleCnt="0">
        <dgm:presLayoutVars>
          <dgm:chMax val="7"/>
          <dgm:dir/>
          <dgm:resizeHandles val="exact"/>
        </dgm:presLayoutVars>
      </dgm:prSet>
      <dgm:spPr/>
    </dgm:pt>
    <dgm:pt modelId="{71790A37-8724-4951-AA62-247749B8F1FA}" type="pres">
      <dgm:prSet presAssocID="{4298018C-24BB-482B-8DD4-CD6DC79EC004}" presName="circ1" presStyleLbl="vennNode1" presStyleIdx="0" presStyleCnt="3"/>
      <dgm:spPr/>
      <dgm:t>
        <a:bodyPr/>
        <a:lstStyle/>
        <a:p>
          <a:endParaRPr lang="en-US"/>
        </a:p>
      </dgm:t>
    </dgm:pt>
    <dgm:pt modelId="{59E4376F-0833-47F1-9F0D-66B806744C62}" type="pres">
      <dgm:prSet presAssocID="{4298018C-24BB-482B-8DD4-CD6DC79EC004}" presName="circ1Tx" presStyleLbl="revTx" presStyleIdx="0" presStyleCnt="0">
        <dgm:presLayoutVars>
          <dgm:chMax val="0"/>
          <dgm:chPref val="0"/>
          <dgm:bulletEnabled val="1"/>
        </dgm:presLayoutVars>
      </dgm:prSet>
      <dgm:spPr/>
      <dgm:t>
        <a:bodyPr/>
        <a:lstStyle/>
        <a:p>
          <a:endParaRPr lang="en-US"/>
        </a:p>
      </dgm:t>
    </dgm:pt>
    <dgm:pt modelId="{C3C1A1E7-EB41-412B-A6FE-39F385FD221D}" type="pres">
      <dgm:prSet presAssocID="{60B73B61-BE34-4E10-A3F1-6354CA8057E7}" presName="circ2" presStyleLbl="vennNode1" presStyleIdx="1" presStyleCnt="3"/>
      <dgm:spPr/>
      <dgm:t>
        <a:bodyPr/>
        <a:lstStyle/>
        <a:p>
          <a:endParaRPr lang="en-US"/>
        </a:p>
      </dgm:t>
    </dgm:pt>
    <dgm:pt modelId="{26039E0B-E64C-44C2-8EF0-DBAAC21CC210}" type="pres">
      <dgm:prSet presAssocID="{60B73B61-BE34-4E10-A3F1-6354CA8057E7}" presName="circ2Tx" presStyleLbl="revTx" presStyleIdx="0" presStyleCnt="0">
        <dgm:presLayoutVars>
          <dgm:chMax val="0"/>
          <dgm:chPref val="0"/>
          <dgm:bulletEnabled val="1"/>
        </dgm:presLayoutVars>
      </dgm:prSet>
      <dgm:spPr/>
      <dgm:t>
        <a:bodyPr/>
        <a:lstStyle/>
        <a:p>
          <a:endParaRPr lang="en-US"/>
        </a:p>
      </dgm:t>
    </dgm:pt>
    <dgm:pt modelId="{2DF72F9C-8D3C-48FB-BDD6-587CCADD5AC2}" type="pres">
      <dgm:prSet presAssocID="{2B5295C5-CE11-46B9-BD68-BE0E73DCF6DE}" presName="circ3" presStyleLbl="vennNode1" presStyleIdx="2" presStyleCnt="3"/>
      <dgm:spPr/>
      <dgm:t>
        <a:bodyPr/>
        <a:lstStyle/>
        <a:p>
          <a:endParaRPr lang="en-US"/>
        </a:p>
      </dgm:t>
    </dgm:pt>
    <dgm:pt modelId="{10424863-15DC-43A5-9E95-8D3B62B9C57D}" type="pres">
      <dgm:prSet presAssocID="{2B5295C5-CE11-46B9-BD68-BE0E73DCF6DE}" presName="circ3Tx" presStyleLbl="revTx" presStyleIdx="0" presStyleCnt="0">
        <dgm:presLayoutVars>
          <dgm:chMax val="0"/>
          <dgm:chPref val="0"/>
          <dgm:bulletEnabled val="1"/>
        </dgm:presLayoutVars>
      </dgm:prSet>
      <dgm:spPr/>
      <dgm:t>
        <a:bodyPr/>
        <a:lstStyle/>
        <a:p>
          <a:endParaRPr lang="en-US"/>
        </a:p>
      </dgm:t>
    </dgm:pt>
  </dgm:ptLst>
  <dgm:cxnLst>
    <dgm:cxn modelId="{38348C8D-367C-418D-97F0-1983C0D74E62}" srcId="{2C8E7A72-6626-47D4-BF3A-99ED76B416F0}" destId="{4298018C-24BB-482B-8DD4-CD6DC79EC004}" srcOrd="0" destOrd="0" parTransId="{657FAACE-1A2D-4E49-B6E9-7E1FAD17225B}" sibTransId="{2D240AC1-7CD4-45C4-AB2D-76992FD22841}"/>
    <dgm:cxn modelId="{D8A7A928-3B8D-4385-9377-218F94CFC4A6}" type="presOf" srcId="{2C8E7A72-6626-47D4-BF3A-99ED76B416F0}" destId="{3DCBDF6C-50E6-4233-A6F5-24E8AC89621C}" srcOrd="0" destOrd="0" presId="urn:microsoft.com/office/officeart/2005/8/layout/venn1"/>
    <dgm:cxn modelId="{AF39663A-9CAD-4C0B-96A5-D713F25495EB}" type="presOf" srcId="{2B5295C5-CE11-46B9-BD68-BE0E73DCF6DE}" destId="{2DF72F9C-8D3C-48FB-BDD6-587CCADD5AC2}" srcOrd="0" destOrd="0" presId="urn:microsoft.com/office/officeart/2005/8/layout/venn1"/>
    <dgm:cxn modelId="{49D5A9F5-EF9E-4D15-BB22-B806106239EA}" type="presOf" srcId="{4298018C-24BB-482B-8DD4-CD6DC79EC004}" destId="{59E4376F-0833-47F1-9F0D-66B806744C62}" srcOrd="1" destOrd="0" presId="urn:microsoft.com/office/officeart/2005/8/layout/venn1"/>
    <dgm:cxn modelId="{47E20D1B-4326-4215-957F-991152F42D0A}" type="presOf" srcId="{60B73B61-BE34-4E10-A3F1-6354CA8057E7}" destId="{C3C1A1E7-EB41-412B-A6FE-39F385FD221D}" srcOrd="0" destOrd="0" presId="urn:microsoft.com/office/officeart/2005/8/layout/venn1"/>
    <dgm:cxn modelId="{BBB3E532-2DDD-41C0-A935-2D078372BC56}" type="presOf" srcId="{4298018C-24BB-482B-8DD4-CD6DC79EC004}" destId="{71790A37-8724-4951-AA62-247749B8F1FA}" srcOrd="0" destOrd="0" presId="urn:microsoft.com/office/officeart/2005/8/layout/venn1"/>
    <dgm:cxn modelId="{B9CF550C-5C7C-46F2-9111-DF1B98E83E46}" srcId="{2C8E7A72-6626-47D4-BF3A-99ED76B416F0}" destId="{2B5295C5-CE11-46B9-BD68-BE0E73DCF6DE}" srcOrd="2" destOrd="0" parTransId="{6BD7A1A0-48EA-4860-B76D-268ACABD91BF}" sibTransId="{F9A40BE5-0647-4136-B802-014FA3D6F397}"/>
    <dgm:cxn modelId="{F9957A31-730E-4E88-81D5-1CFDCC2067D7}" srcId="{2C8E7A72-6626-47D4-BF3A-99ED76B416F0}" destId="{60B73B61-BE34-4E10-A3F1-6354CA8057E7}" srcOrd="1" destOrd="0" parTransId="{E0CED833-C239-4AD7-ABD0-9E4CB1DBDE4F}" sibTransId="{427744B4-F1A6-4536-B067-D0E0AB1E39DF}"/>
    <dgm:cxn modelId="{4FE9179F-B571-4CFF-A550-AA0019FB889F}" type="presOf" srcId="{60B73B61-BE34-4E10-A3F1-6354CA8057E7}" destId="{26039E0B-E64C-44C2-8EF0-DBAAC21CC210}" srcOrd="1" destOrd="0" presId="urn:microsoft.com/office/officeart/2005/8/layout/venn1"/>
    <dgm:cxn modelId="{BC68FFFA-6AE4-4FBB-A3B0-06D9A3775948}" type="presOf" srcId="{2B5295C5-CE11-46B9-BD68-BE0E73DCF6DE}" destId="{10424863-15DC-43A5-9E95-8D3B62B9C57D}" srcOrd="1" destOrd="0" presId="urn:microsoft.com/office/officeart/2005/8/layout/venn1"/>
    <dgm:cxn modelId="{F7234093-8937-448F-A8F4-E81684F2BDD9}" type="presParOf" srcId="{3DCBDF6C-50E6-4233-A6F5-24E8AC89621C}" destId="{71790A37-8724-4951-AA62-247749B8F1FA}" srcOrd="0" destOrd="0" presId="urn:microsoft.com/office/officeart/2005/8/layout/venn1"/>
    <dgm:cxn modelId="{945008DF-887E-42D4-82E5-AA6E9A7E203B}" type="presParOf" srcId="{3DCBDF6C-50E6-4233-A6F5-24E8AC89621C}" destId="{59E4376F-0833-47F1-9F0D-66B806744C62}" srcOrd="1" destOrd="0" presId="urn:microsoft.com/office/officeart/2005/8/layout/venn1"/>
    <dgm:cxn modelId="{3C42C73E-CF0D-456C-845D-F5D74100D756}" type="presParOf" srcId="{3DCBDF6C-50E6-4233-A6F5-24E8AC89621C}" destId="{C3C1A1E7-EB41-412B-A6FE-39F385FD221D}" srcOrd="2" destOrd="0" presId="urn:microsoft.com/office/officeart/2005/8/layout/venn1"/>
    <dgm:cxn modelId="{05411494-9929-4176-AD84-309AB3278F7B}" type="presParOf" srcId="{3DCBDF6C-50E6-4233-A6F5-24E8AC89621C}" destId="{26039E0B-E64C-44C2-8EF0-DBAAC21CC210}" srcOrd="3" destOrd="0" presId="urn:microsoft.com/office/officeart/2005/8/layout/venn1"/>
    <dgm:cxn modelId="{D63654C4-FA1E-415B-8BA7-75CD8A5BF6D5}" type="presParOf" srcId="{3DCBDF6C-50E6-4233-A6F5-24E8AC89621C}" destId="{2DF72F9C-8D3C-48FB-BDD6-587CCADD5AC2}" srcOrd="4" destOrd="0" presId="urn:microsoft.com/office/officeart/2005/8/layout/venn1"/>
    <dgm:cxn modelId="{0F28EB70-23D8-45B7-A134-77E73708F337}" type="presParOf" srcId="{3DCBDF6C-50E6-4233-A6F5-24E8AC89621C}" destId="{10424863-15DC-43A5-9E95-8D3B62B9C57D}" srcOrd="5" destOrd="0" presId="urn:microsoft.com/office/officeart/2005/8/layout/ven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C8E7A72-6626-47D4-BF3A-99ED76B416F0}" type="doc">
      <dgm:prSet loTypeId="urn:microsoft.com/office/officeart/2005/8/layout/venn1" loCatId="relationship" qsTypeId="urn:microsoft.com/office/officeart/2005/8/quickstyle/simple1" qsCatId="simple" csTypeId="urn:microsoft.com/office/officeart/2005/8/colors/accent1_2" csCatId="accent1" phldr="1"/>
      <dgm:spPr/>
    </dgm:pt>
    <dgm:pt modelId="{4298018C-24BB-482B-8DD4-CD6DC79EC004}">
      <dgm:prSet phldrT="[Text]"/>
      <dgm:spPr/>
      <dgm:t>
        <a:bodyPr/>
        <a:lstStyle/>
        <a:p>
          <a:r>
            <a:rPr lang="en-US" dirty="0" smtClean="0"/>
            <a:t>Leadership</a:t>
          </a:r>
          <a:endParaRPr lang="en-US" dirty="0"/>
        </a:p>
      </dgm:t>
    </dgm:pt>
    <dgm:pt modelId="{657FAACE-1A2D-4E49-B6E9-7E1FAD17225B}" type="parTrans" cxnId="{38348C8D-367C-418D-97F0-1983C0D74E62}">
      <dgm:prSet/>
      <dgm:spPr/>
      <dgm:t>
        <a:bodyPr/>
        <a:lstStyle/>
        <a:p>
          <a:endParaRPr lang="en-US"/>
        </a:p>
      </dgm:t>
    </dgm:pt>
    <dgm:pt modelId="{2D240AC1-7CD4-45C4-AB2D-76992FD22841}" type="sibTrans" cxnId="{38348C8D-367C-418D-97F0-1983C0D74E62}">
      <dgm:prSet/>
      <dgm:spPr/>
      <dgm:t>
        <a:bodyPr/>
        <a:lstStyle/>
        <a:p>
          <a:endParaRPr lang="en-US"/>
        </a:p>
      </dgm:t>
    </dgm:pt>
    <dgm:pt modelId="{60B73B61-BE34-4E10-A3F1-6354CA8057E7}">
      <dgm:prSet phldrT="[Text]"/>
      <dgm:spPr/>
      <dgm:t>
        <a:bodyPr/>
        <a:lstStyle/>
        <a:p>
          <a:r>
            <a:rPr lang="en-US" dirty="0" smtClean="0"/>
            <a:t>Civic Engagement</a:t>
          </a:r>
          <a:endParaRPr lang="en-US" dirty="0"/>
        </a:p>
      </dgm:t>
    </dgm:pt>
    <dgm:pt modelId="{E0CED833-C239-4AD7-ABD0-9E4CB1DBDE4F}" type="parTrans" cxnId="{F9957A31-730E-4E88-81D5-1CFDCC2067D7}">
      <dgm:prSet/>
      <dgm:spPr/>
      <dgm:t>
        <a:bodyPr/>
        <a:lstStyle/>
        <a:p>
          <a:endParaRPr lang="en-US"/>
        </a:p>
      </dgm:t>
    </dgm:pt>
    <dgm:pt modelId="{427744B4-F1A6-4536-B067-D0E0AB1E39DF}" type="sibTrans" cxnId="{F9957A31-730E-4E88-81D5-1CFDCC2067D7}">
      <dgm:prSet/>
      <dgm:spPr/>
      <dgm:t>
        <a:bodyPr/>
        <a:lstStyle/>
        <a:p>
          <a:endParaRPr lang="en-US"/>
        </a:p>
      </dgm:t>
    </dgm:pt>
    <dgm:pt modelId="{2B5295C5-CE11-46B9-BD68-BE0E73DCF6DE}">
      <dgm:prSet phldrT="[Text]"/>
      <dgm:spPr/>
      <dgm:t>
        <a:bodyPr/>
        <a:lstStyle/>
        <a:p>
          <a:r>
            <a:rPr lang="en-US" dirty="0" smtClean="0"/>
            <a:t>Social Justice</a:t>
          </a:r>
          <a:endParaRPr lang="en-US" dirty="0"/>
        </a:p>
      </dgm:t>
    </dgm:pt>
    <dgm:pt modelId="{6BD7A1A0-48EA-4860-B76D-268ACABD91BF}" type="parTrans" cxnId="{B9CF550C-5C7C-46F2-9111-DF1B98E83E46}">
      <dgm:prSet/>
      <dgm:spPr/>
      <dgm:t>
        <a:bodyPr/>
        <a:lstStyle/>
        <a:p>
          <a:endParaRPr lang="en-US"/>
        </a:p>
      </dgm:t>
    </dgm:pt>
    <dgm:pt modelId="{F9A40BE5-0647-4136-B802-014FA3D6F397}" type="sibTrans" cxnId="{B9CF550C-5C7C-46F2-9111-DF1B98E83E46}">
      <dgm:prSet/>
      <dgm:spPr/>
      <dgm:t>
        <a:bodyPr/>
        <a:lstStyle/>
        <a:p>
          <a:endParaRPr lang="en-US"/>
        </a:p>
      </dgm:t>
    </dgm:pt>
    <dgm:pt modelId="{3DCBDF6C-50E6-4233-A6F5-24E8AC89621C}" type="pres">
      <dgm:prSet presAssocID="{2C8E7A72-6626-47D4-BF3A-99ED76B416F0}" presName="compositeShape" presStyleCnt="0">
        <dgm:presLayoutVars>
          <dgm:chMax val="7"/>
          <dgm:dir/>
          <dgm:resizeHandles val="exact"/>
        </dgm:presLayoutVars>
      </dgm:prSet>
      <dgm:spPr/>
    </dgm:pt>
    <dgm:pt modelId="{71790A37-8724-4951-AA62-247749B8F1FA}" type="pres">
      <dgm:prSet presAssocID="{4298018C-24BB-482B-8DD4-CD6DC79EC004}" presName="circ1" presStyleLbl="vennNode1" presStyleIdx="0" presStyleCnt="3"/>
      <dgm:spPr/>
      <dgm:t>
        <a:bodyPr/>
        <a:lstStyle/>
        <a:p>
          <a:endParaRPr lang="en-US"/>
        </a:p>
      </dgm:t>
    </dgm:pt>
    <dgm:pt modelId="{59E4376F-0833-47F1-9F0D-66B806744C62}" type="pres">
      <dgm:prSet presAssocID="{4298018C-24BB-482B-8DD4-CD6DC79EC004}" presName="circ1Tx" presStyleLbl="revTx" presStyleIdx="0" presStyleCnt="0">
        <dgm:presLayoutVars>
          <dgm:chMax val="0"/>
          <dgm:chPref val="0"/>
          <dgm:bulletEnabled val="1"/>
        </dgm:presLayoutVars>
      </dgm:prSet>
      <dgm:spPr/>
      <dgm:t>
        <a:bodyPr/>
        <a:lstStyle/>
        <a:p>
          <a:endParaRPr lang="en-US"/>
        </a:p>
      </dgm:t>
    </dgm:pt>
    <dgm:pt modelId="{C3C1A1E7-EB41-412B-A6FE-39F385FD221D}" type="pres">
      <dgm:prSet presAssocID="{60B73B61-BE34-4E10-A3F1-6354CA8057E7}" presName="circ2" presStyleLbl="vennNode1" presStyleIdx="1" presStyleCnt="3"/>
      <dgm:spPr/>
      <dgm:t>
        <a:bodyPr/>
        <a:lstStyle/>
        <a:p>
          <a:endParaRPr lang="en-US"/>
        </a:p>
      </dgm:t>
    </dgm:pt>
    <dgm:pt modelId="{26039E0B-E64C-44C2-8EF0-DBAAC21CC210}" type="pres">
      <dgm:prSet presAssocID="{60B73B61-BE34-4E10-A3F1-6354CA8057E7}" presName="circ2Tx" presStyleLbl="revTx" presStyleIdx="0" presStyleCnt="0">
        <dgm:presLayoutVars>
          <dgm:chMax val="0"/>
          <dgm:chPref val="0"/>
          <dgm:bulletEnabled val="1"/>
        </dgm:presLayoutVars>
      </dgm:prSet>
      <dgm:spPr/>
      <dgm:t>
        <a:bodyPr/>
        <a:lstStyle/>
        <a:p>
          <a:endParaRPr lang="en-US"/>
        </a:p>
      </dgm:t>
    </dgm:pt>
    <dgm:pt modelId="{2DF72F9C-8D3C-48FB-BDD6-587CCADD5AC2}" type="pres">
      <dgm:prSet presAssocID="{2B5295C5-CE11-46B9-BD68-BE0E73DCF6DE}" presName="circ3" presStyleLbl="vennNode1" presStyleIdx="2" presStyleCnt="3"/>
      <dgm:spPr/>
      <dgm:t>
        <a:bodyPr/>
        <a:lstStyle/>
        <a:p>
          <a:endParaRPr lang="en-US"/>
        </a:p>
      </dgm:t>
    </dgm:pt>
    <dgm:pt modelId="{10424863-15DC-43A5-9E95-8D3B62B9C57D}" type="pres">
      <dgm:prSet presAssocID="{2B5295C5-CE11-46B9-BD68-BE0E73DCF6DE}" presName="circ3Tx" presStyleLbl="revTx" presStyleIdx="0" presStyleCnt="0">
        <dgm:presLayoutVars>
          <dgm:chMax val="0"/>
          <dgm:chPref val="0"/>
          <dgm:bulletEnabled val="1"/>
        </dgm:presLayoutVars>
      </dgm:prSet>
      <dgm:spPr/>
      <dgm:t>
        <a:bodyPr/>
        <a:lstStyle/>
        <a:p>
          <a:endParaRPr lang="en-US"/>
        </a:p>
      </dgm:t>
    </dgm:pt>
  </dgm:ptLst>
  <dgm:cxnLst>
    <dgm:cxn modelId="{F9957A31-730E-4E88-81D5-1CFDCC2067D7}" srcId="{2C8E7A72-6626-47D4-BF3A-99ED76B416F0}" destId="{60B73B61-BE34-4E10-A3F1-6354CA8057E7}" srcOrd="1" destOrd="0" parTransId="{E0CED833-C239-4AD7-ABD0-9E4CB1DBDE4F}" sibTransId="{427744B4-F1A6-4536-B067-D0E0AB1E39DF}"/>
    <dgm:cxn modelId="{F8A4F1DE-376E-4E98-9488-70AE093B7D81}" type="presOf" srcId="{4298018C-24BB-482B-8DD4-CD6DC79EC004}" destId="{59E4376F-0833-47F1-9F0D-66B806744C62}" srcOrd="1" destOrd="0" presId="urn:microsoft.com/office/officeart/2005/8/layout/venn1"/>
    <dgm:cxn modelId="{B9CF550C-5C7C-46F2-9111-DF1B98E83E46}" srcId="{2C8E7A72-6626-47D4-BF3A-99ED76B416F0}" destId="{2B5295C5-CE11-46B9-BD68-BE0E73DCF6DE}" srcOrd="2" destOrd="0" parTransId="{6BD7A1A0-48EA-4860-B76D-268ACABD91BF}" sibTransId="{F9A40BE5-0647-4136-B802-014FA3D6F397}"/>
    <dgm:cxn modelId="{38348C8D-367C-418D-97F0-1983C0D74E62}" srcId="{2C8E7A72-6626-47D4-BF3A-99ED76B416F0}" destId="{4298018C-24BB-482B-8DD4-CD6DC79EC004}" srcOrd="0" destOrd="0" parTransId="{657FAACE-1A2D-4E49-B6E9-7E1FAD17225B}" sibTransId="{2D240AC1-7CD4-45C4-AB2D-76992FD22841}"/>
    <dgm:cxn modelId="{845A83C0-04C6-4471-ABD1-647D6E34CEF8}" type="presOf" srcId="{4298018C-24BB-482B-8DD4-CD6DC79EC004}" destId="{71790A37-8724-4951-AA62-247749B8F1FA}" srcOrd="0" destOrd="0" presId="urn:microsoft.com/office/officeart/2005/8/layout/venn1"/>
    <dgm:cxn modelId="{CED45856-3B28-4994-AB49-E17BBB232DEF}" type="presOf" srcId="{2B5295C5-CE11-46B9-BD68-BE0E73DCF6DE}" destId="{10424863-15DC-43A5-9E95-8D3B62B9C57D}" srcOrd="1" destOrd="0" presId="urn:microsoft.com/office/officeart/2005/8/layout/venn1"/>
    <dgm:cxn modelId="{9F510C00-BE7D-4E2B-BFF7-D7A22ED9E289}" type="presOf" srcId="{60B73B61-BE34-4E10-A3F1-6354CA8057E7}" destId="{C3C1A1E7-EB41-412B-A6FE-39F385FD221D}" srcOrd="0" destOrd="0" presId="urn:microsoft.com/office/officeart/2005/8/layout/venn1"/>
    <dgm:cxn modelId="{04D04B65-1DA3-4EB1-89C5-1734AEFEB46A}" type="presOf" srcId="{2B5295C5-CE11-46B9-BD68-BE0E73DCF6DE}" destId="{2DF72F9C-8D3C-48FB-BDD6-587CCADD5AC2}" srcOrd="0" destOrd="0" presId="urn:microsoft.com/office/officeart/2005/8/layout/venn1"/>
    <dgm:cxn modelId="{6F70671D-8C1C-4232-B77D-FFB3185E515E}" type="presOf" srcId="{2C8E7A72-6626-47D4-BF3A-99ED76B416F0}" destId="{3DCBDF6C-50E6-4233-A6F5-24E8AC89621C}" srcOrd="0" destOrd="0" presId="urn:microsoft.com/office/officeart/2005/8/layout/venn1"/>
    <dgm:cxn modelId="{3FB3C1FF-E825-4634-906B-EE6466ED497F}" type="presOf" srcId="{60B73B61-BE34-4E10-A3F1-6354CA8057E7}" destId="{26039E0B-E64C-44C2-8EF0-DBAAC21CC210}" srcOrd="1" destOrd="0" presId="urn:microsoft.com/office/officeart/2005/8/layout/venn1"/>
    <dgm:cxn modelId="{82DFC3E2-75BB-49C9-A924-BE2DD344197B}" type="presParOf" srcId="{3DCBDF6C-50E6-4233-A6F5-24E8AC89621C}" destId="{71790A37-8724-4951-AA62-247749B8F1FA}" srcOrd="0" destOrd="0" presId="urn:microsoft.com/office/officeart/2005/8/layout/venn1"/>
    <dgm:cxn modelId="{A494DBB7-EB07-4624-B893-00AD8B2BB874}" type="presParOf" srcId="{3DCBDF6C-50E6-4233-A6F5-24E8AC89621C}" destId="{59E4376F-0833-47F1-9F0D-66B806744C62}" srcOrd="1" destOrd="0" presId="urn:microsoft.com/office/officeart/2005/8/layout/venn1"/>
    <dgm:cxn modelId="{60E2DB8B-6841-4F44-82BC-187A3DE004DA}" type="presParOf" srcId="{3DCBDF6C-50E6-4233-A6F5-24E8AC89621C}" destId="{C3C1A1E7-EB41-412B-A6FE-39F385FD221D}" srcOrd="2" destOrd="0" presId="urn:microsoft.com/office/officeart/2005/8/layout/venn1"/>
    <dgm:cxn modelId="{8F1A06BC-1289-4CBE-84FE-DFEDCCFDC7EB}" type="presParOf" srcId="{3DCBDF6C-50E6-4233-A6F5-24E8AC89621C}" destId="{26039E0B-E64C-44C2-8EF0-DBAAC21CC210}" srcOrd="3" destOrd="0" presId="urn:microsoft.com/office/officeart/2005/8/layout/venn1"/>
    <dgm:cxn modelId="{FDF55325-8360-4D78-89FE-310BCA009C45}" type="presParOf" srcId="{3DCBDF6C-50E6-4233-A6F5-24E8AC89621C}" destId="{2DF72F9C-8D3C-48FB-BDD6-587CCADD5AC2}" srcOrd="4" destOrd="0" presId="urn:microsoft.com/office/officeart/2005/8/layout/venn1"/>
    <dgm:cxn modelId="{DA525111-CF11-4D72-85D2-D44A952AE4A4}" type="presParOf" srcId="{3DCBDF6C-50E6-4233-A6F5-24E8AC89621C}" destId="{10424863-15DC-43A5-9E95-8D3B62B9C57D}" srcOrd="5" destOrd="0" presId="urn:microsoft.com/office/officeart/2005/8/layout/venn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C8E7A72-6626-47D4-BF3A-99ED76B416F0}" type="doc">
      <dgm:prSet loTypeId="urn:microsoft.com/office/officeart/2005/8/layout/venn1" loCatId="relationship" qsTypeId="urn:microsoft.com/office/officeart/2005/8/quickstyle/simple1" qsCatId="simple" csTypeId="urn:microsoft.com/office/officeart/2005/8/colors/accent1_2" csCatId="accent1" phldr="1"/>
      <dgm:spPr/>
    </dgm:pt>
    <dgm:pt modelId="{4298018C-24BB-482B-8DD4-CD6DC79EC004}">
      <dgm:prSet phldrT="[Text]"/>
      <dgm:spPr/>
      <dgm:t>
        <a:bodyPr/>
        <a:lstStyle/>
        <a:p>
          <a:r>
            <a:rPr lang="en-US" dirty="0" smtClean="0"/>
            <a:t>Leadership</a:t>
          </a:r>
          <a:endParaRPr lang="en-US" dirty="0"/>
        </a:p>
      </dgm:t>
    </dgm:pt>
    <dgm:pt modelId="{657FAACE-1A2D-4E49-B6E9-7E1FAD17225B}" type="parTrans" cxnId="{38348C8D-367C-418D-97F0-1983C0D74E62}">
      <dgm:prSet/>
      <dgm:spPr/>
      <dgm:t>
        <a:bodyPr/>
        <a:lstStyle/>
        <a:p>
          <a:endParaRPr lang="en-US"/>
        </a:p>
      </dgm:t>
    </dgm:pt>
    <dgm:pt modelId="{2D240AC1-7CD4-45C4-AB2D-76992FD22841}" type="sibTrans" cxnId="{38348C8D-367C-418D-97F0-1983C0D74E62}">
      <dgm:prSet/>
      <dgm:spPr/>
      <dgm:t>
        <a:bodyPr/>
        <a:lstStyle/>
        <a:p>
          <a:endParaRPr lang="en-US"/>
        </a:p>
      </dgm:t>
    </dgm:pt>
    <dgm:pt modelId="{60B73B61-BE34-4E10-A3F1-6354CA8057E7}">
      <dgm:prSet phldrT="[Text]"/>
      <dgm:spPr/>
      <dgm:t>
        <a:bodyPr/>
        <a:lstStyle/>
        <a:p>
          <a:r>
            <a:rPr lang="en-US" dirty="0" smtClean="0"/>
            <a:t>Civic Engagement</a:t>
          </a:r>
          <a:endParaRPr lang="en-US" dirty="0"/>
        </a:p>
      </dgm:t>
    </dgm:pt>
    <dgm:pt modelId="{E0CED833-C239-4AD7-ABD0-9E4CB1DBDE4F}" type="parTrans" cxnId="{F9957A31-730E-4E88-81D5-1CFDCC2067D7}">
      <dgm:prSet/>
      <dgm:spPr/>
      <dgm:t>
        <a:bodyPr/>
        <a:lstStyle/>
        <a:p>
          <a:endParaRPr lang="en-US"/>
        </a:p>
      </dgm:t>
    </dgm:pt>
    <dgm:pt modelId="{427744B4-F1A6-4536-B067-D0E0AB1E39DF}" type="sibTrans" cxnId="{F9957A31-730E-4E88-81D5-1CFDCC2067D7}">
      <dgm:prSet/>
      <dgm:spPr/>
      <dgm:t>
        <a:bodyPr/>
        <a:lstStyle/>
        <a:p>
          <a:endParaRPr lang="en-US"/>
        </a:p>
      </dgm:t>
    </dgm:pt>
    <dgm:pt modelId="{2B5295C5-CE11-46B9-BD68-BE0E73DCF6DE}">
      <dgm:prSet phldrT="[Text]"/>
      <dgm:spPr/>
      <dgm:t>
        <a:bodyPr/>
        <a:lstStyle/>
        <a:p>
          <a:r>
            <a:rPr lang="en-US" dirty="0" smtClean="0"/>
            <a:t>Social Justice</a:t>
          </a:r>
          <a:endParaRPr lang="en-US" dirty="0"/>
        </a:p>
      </dgm:t>
    </dgm:pt>
    <dgm:pt modelId="{6BD7A1A0-48EA-4860-B76D-268ACABD91BF}" type="parTrans" cxnId="{B9CF550C-5C7C-46F2-9111-DF1B98E83E46}">
      <dgm:prSet/>
      <dgm:spPr/>
      <dgm:t>
        <a:bodyPr/>
        <a:lstStyle/>
        <a:p>
          <a:endParaRPr lang="en-US"/>
        </a:p>
      </dgm:t>
    </dgm:pt>
    <dgm:pt modelId="{F9A40BE5-0647-4136-B802-014FA3D6F397}" type="sibTrans" cxnId="{B9CF550C-5C7C-46F2-9111-DF1B98E83E46}">
      <dgm:prSet/>
      <dgm:spPr/>
      <dgm:t>
        <a:bodyPr/>
        <a:lstStyle/>
        <a:p>
          <a:endParaRPr lang="en-US"/>
        </a:p>
      </dgm:t>
    </dgm:pt>
    <dgm:pt modelId="{3DCBDF6C-50E6-4233-A6F5-24E8AC89621C}" type="pres">
      <dgm:prSet presAssocID="{2C8E7A72-6626-47D4-BF3A-99ED76B416F0}" presName="compositeShape" presStyleCnt="0">
        <dgm:presLayoutVars>
          <dgm:chMax val="7"/>
          <dgm:dir/>
          <dgm:resizeHandles val="exact"/>
        </dgm:presLayoutVars>
      </dgm:prSet>
      <dgm:spPr/>
    </dgm:pt>
    <dgm:pt modelId="{71790A37-8724-4951-AA62-247749B8F1FA}" type="pres">
      <dgm:prSet presAssocID="{4298018C-24BB-482B-8DD4-CD6DC79EC004}" presName="circ1" presStyleLbl="vennNode1" presStyleIdx="0" presStyleCnt="3"/>
      <dgm:spPr/>
      <dgm:t>
        <a:bodyPr/>
        <a:lstStyle/>
        <a:p>
          <a:endParaRPr lang="en-US"/>
        </a:p>
      </dgm:t>
    </dgm:pt>
    <dgm:pt modelId="{59E4376F-0833-47F1-9F0D-66B806744C62}" type="pres">
      <dgm:prSet presAssocID="{4298018C-24BB-482B-8DD4-CD6DC79EC004}" presName="circ1Tx" presStyleLbl="revTx" presStyleIdx="0" presStyleCnt="0">
        <dgm:presLayoutVars>
          <dgm:chMax val="0"/>
          <dgm:chPref val="0"/>
          <dgm:bulletEnabled val="1"/>
        </dgm:presLayoutVars>
      </dgm:prSet>
      <dgm:spPr/>
      <dgm:t>
        <a:bodyPr/>
        <a:lstStyle/>
        <a:p>
          <a:endParaRPr lang="en-US"/>
        </a:p>
      </dgm:t>
    </dgm:pt>
    <dgm:pt modelId="{C3C1A1E7-EB41-412B-A6FE-39F385FD221D}" type="pres">
      <dgm:prSet presAssocID="{60B73B61-BE34-4E10-A3F1-6354CA8057E7}" presName="circ2" presStyleLbl="vennNode1" presStyleIdx="1" presStyleCnt="3"/>
      <dgm:spPr/>
      <dgm:t>
        <a:bodyPr/>
        <a:lstStyle/>
        <a:p>
          <a:endParaRPr lang="en-US"/>
        </a:p>
      </dgm:t>
    </dgm:pt>
    <dgm:pt modelId="{26039E0B-E64C-44C2-8EF0-DBAAC21CC210}" type="pres">
      <dgm:prSet presAssocID="{60B73B61-BE34-4E10-A3F1-6354CA8057E7}" presName="circ2Tx" presStyleLbl="revTx" presStyleIdx="0" presStyleCnt="0">
        <dgm:presLayoutVars>
          <dgm:chMax val="0"/>
          <dgm:chPref val="0"/>
          <dgm:bulletEnabled val="1"/>
        </dgm:presLayoutVars>
      </dgm:prSet>
      <dgm:spPr/>
      <dgm:t>
        <a:bodyPr/>
        <a:lstStyle/>
        <a:p>
          <a:endParaRPr lang="en-US"/>
        </a:p>
      </dgm:t>
    </dgm:pt>
    <dgm:pt modelId="{2DF72F9C-8D3C-48FB-BDD6-587CCADD5AC2}" type="pres">
      <dgm:prSet presAssocID="{2B5295C5-CE11-46B9-BD68-BE0E73DCF6DE}" presName="circ3" presStyleLbl="vennNode1" presStyleIdx="2" presStyleCnt="3"/>
      <dgm:spPr/>
      <dgm:t>
        <a:bodyPr/>
        <a:lstStyle/>
        <a:p>
          <a:endParaRPr lang="en-US"/>
        </a:p>
      </dgm:t>
    </dgm:pt>
    <dgm:pt modelId="{10424863-15DC-43A5-9E95-8D3B62B9C57D}" type="pres">
      <dgm:prSet presAssocID="{2B5295C5-CE11-46B9-BD68-BE0E73DCF6DE}" presName="circ3Tx" presStyleLbl="revTx" presStyleIdx="0" presStyleCnt="0">
        <dgm:presLayoutVars>
          <dgm:chMax val="0"/>
          <dgm:chPref val="0"/>
          <dgm:bulletEnabled val="1"/>
        </dgm:presLayoutVars>
      </dgm:prSet>
      <dgm:spPr/>
      <dgm:t>
        <a:bodyPr/>
        <a:lstStyle/>
        <a:p>
          <a:endParaRPr lang="en-US"/>
        </a:p>
      </dgm:t>
    </dgm:pt>
  </dgm:ptLst>
  <dgm:cxnLst>
    <dgm:cxn modelId="{6124B02B-6CB9-4ADC-8D20-57C2E10285B0}" type="presOf" srcId="{4298018C-24BB-482B-8DD4-CD6DC79EC004}" destId="{59E4376F-0833-47F1-9F0D-66B806744C62}" srcOrd="1" destOrd="0" presId="urn:microsoft.com/office/officeart/2005/8/layout/venn1"/>
    <dgm:cxn modelId="{38348C8D-367C-418D-97F0-1983C0D74E62}" srcId="{2C8E7A72-6626-47D4-BF3A-99ED76B416F0}" destId="{4298018C-24BB-482B-8DD4-CD6DC79EC004}" srcOrd="0" destOrd="0" parTransId="{657FAACE-1A2D-4E49-B6E9-7E1FAD17225B}" sibTransId="{2D240AC1-7CD4-45C4-AB2D-76992FD22841}"/>
    <dgm:cxn modelId="{0B2EC911-073A-4468-A1A1-5701D9E234B4}" type="presOf" srcId="{60B73B61-BE34-4E10-A3F1-6354CA8057E7}" destId="{C3C1A1E7-EB41-412B-A6FE-39F385FD221D}" srcOrd="0" destOrd="0" presId="urn:microsoft.com/office/officeart/2005/8/layout/venn1"/>
    <dgm:cxn modelId="{53978BFE-E43D-472E-91C8-4DAF1BAF61DA}" type="presOf" srcId="{2C8E7A72-6626-47D4-BF3A-99ED76B416F0}" destId="{3DCBDF6C-50E6-4233-A6F5-24E8AC89621C}" srcOrd="0" destOrd="0" presId="urn:microsoft.com/office/officeart/2005/8/layout/venn1"/>
    <dgm:cxn modelId="{3D8ABF5E-9320-4AFD-9D98-6D1B37878CAD}" type="presOf" srcId="{60B73B61-BE34-4E10-A3F1-6354CA8057E7}" destId="{26039E0B-E64C-44C2-8EF0-DBAAC21CC210}" srcOrd="1" destOrd="0" presId="urn:microsoft.com/office/officeart/2005/8/layout/venn1"/>
    <dgm:cxn modelId="{C2B5B8FA-0C07-4BD4-809E-7B251133F46F}" type="presOf" srcId="{2B5295C5-CE11-46B9-BD68-BE0E73DCF6DE}" destId="{2DF72F9C-8D3C-48FB-BDD6-587CCADD5AC2}" srcOrd="0" destOrd="0" presId="urn:microsoft.com/office/officeart/2005/8/layout/venn1"/>
    <dgm:cxn modelId="{B55BD91B-E26C-4CE1-A634-0906E671D275}" type="presOf" srcId="{4298018C-24BB-482B-8DD4-CD6DC79EC004}" destId="{71790A37-8724-4951-AA62-247749B8F1FA}" srcOrd="0" destOrd="0" presId="urn:microsoft.com/office/officeart/2005/8/layout/venn1"/>
    <dgm:cxn modelId="{B9CF550C-5C7C-46F2-9111-DF1B98E83E46}" srcId="{2C8E7A72-6626-47D4-BF3A-99ED76B416F0}" destId="{2B5295C5-CE11-46B9-BD68-BE0E73DCF6DE}" srcOrd="2" destOrd="0" parTransId="{6BD7A1A0-48EA-4860-B76D-268ACABD91BF}" sibTransId="{F9A40BE5-0647-4136-B802-014FA3D6F397}"/>
    <dgm:cxn modelId="{F9957A31-730E-4E88-81D5-1CFDCC2067D7}" srcId="{2C8E7A72-6626-47D4-BF3A-99ED76B416F0}" destId="{60B73B61-BE34-4E10-A3F1-6354CA8057E7}" srcOrd="1" destOrd="0" parTransId="{E0CED833-C239-4AD7-ABD0-9E4CB1DBDE4F}" sibTransId="{427744B4-F1A6-4536-B067-D0E0AB1E39DF}"/>
    <dgm:cxn modelId="{18AF2FFB-AA73-426B-99C8-F8D47A469CF3}" type="presOf" srcId="{2B5295C5-CE11-46B9-BD68-BE0E73DCF6DE}" destId="{10424863-15DC-43A5-9E95-8D3B62B9C57D}" srcOrd="1" destOrd="0" presId="urn:microsoft.com/office/officeart/2005/8/layout/venn1"/>
    <dgm:cxn modelId="{30C5CE98-980C-42E8-B628-CD1A1609AD61}" type="presParOf" srcId="{3DCBDF6C-50E6-4233-A6F5-24E8AC89621C}" destId="{71790A37-8724-4951-AA62-247749B8F1FA}" srcOrd="0" destOrd="0" presId="urn:microsoft.com/office/officeart/2005/8/layout/venn1"/>
    <dgm:cxn modelId="{DF2F0D34-C081-4766-99F5-DB1F3D197C01}" type="presParOf" srcId="{3DCBDF6C-50E6-4233-A6F5-24E8AC89621C}" destId="{59E4376F-0833-47F1-9F0D-66B806744C62}" srcOrd="1" destOrd="0" presId="urn:microsoft.com/office/officeart/2005/8/layout/venn1"/>
    <dgm:cxn modelId="{882FF8FD-D16E-4422-BB76-3E195593D5E2}" type="presParOf" srcId="{3DCBDF6C-50E6-4233-A6F5-24E8AC89621C}" destId="{C3C1A1E7-EB41-412B-A6FE-39F385FD221D}" srcOrd="2" destOrd="0" presId="urn:microsoft.com/office/officeart/2005/8/layout/venn1"/>
    <dgm:cxn modelId="{8C9C9E2A-2F67-41EC-812E-0D6704166CA9}" type="presParOf" srcId="{3DCBDF6C-50E6-4233-A6F5-24E8AC89621C}" destId="{26039E0B-E64C-44C2-8EF0-DBAAC21CC210}" srcOrd="3" destOrd="0" presId="urn:microsoft.com/office/officeart/2005/8/layout/venn1"/>
    <dgm:cxn modelId="{70DE6C3E-3461-47F6-B26D-D2749CBAD1BC}" type="presParOf" srcId="{3DCBDF6C-50E6-4233-A6F5-24E8AC89621C}" destId="{2DF72F9C-8D3C-48FB-BDD6-587CCADD5AC2}" srcOrd="4" destOrd="0" presId="urn:microsoft.com/office/officeart/2005/8/layout/venn1"/>
    <dgm:cxn modelId="{4199EC81-1CEB-44E4-920A-FF1703DECCF1}" type="presParOf" srcId="{3DCBDF6C-50E6-4233-A6F5-24E8AC89621C}" destId="{10424863-15DC-43A5-9E95-8D3B62B9C57D}"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C8E7A72-6626-47D4-BF3A-99ED76B416F0}" type="doc">
      <dgm:prSet loTypeId="urn:microsoft.com/office/officeart/2005/8/layout/venn1" loCatId="relationship" qsTypeId="urn:microsoft.com/office/officeart/2005/8/quickstyle/simple1" qsCatId="simple" csTypeId="urn:microsoft.com/office/officeart/2005/8/colors/accent1_2" csCatId="accent1" phldr="1"/>
      <dgm:spPr/>
    </dgm:pt>
    <dgm:pt modelId="{4298018C-24BB-482B-8DD4-CD6DC79EC004}">
      <dgm:prSet phldrT="[Text]"/>
      <dgm:spPr/>
      <dgm:t>
        <a:bodyPr/>
        <a:lstStyle/>
        <a:p>
          <a:r>
            <a:rPr lang="en-US" dirty="0" smtClean="0"/>
            <a:t>Leadership</a:t>
          </a:r>
          <a:endParaRPr lang="en-US" dirty="0"/>
        </a:p>
      </dgm:t>
    </dgm:pt>
    <dgm:pt modelId="{657FAACE-1A2D-4E49-B6E9-7E1FAD17225B}" type="parTrans" cxnId="{38348C8D-367C-418D-97F0-1983C0D74E62}">
      <dgm:prSet/>
      <dgm:spPr/>
      <dgm:t>
        <a:bodyPr/>
        <a:lstStyle/>
        <a:p>
          <a:endParaRPr lang="en-US"/>
        </a:p>
      </dgm:t>
    </dgm:pt>
    <dgm:pt modelId="{2D240AC1-7CD4-45C4-AB2D-76992FD22841}" type="sibTrans" cxnId="{38348C8D-367C-418D-97F0-1983C0D74E62}">
      <dgm:prSet/>
      <dgm:spPr/>
      <dgm:t>
        <a:bodyPr/>
        <a:lstStyle/>
        <a:p>
          <a:endParaRPr lang="en-US"/>
        </a:p>
      </dgm:t>
    </dgm:pt>
    <dgm:pt modelId="{60B73B61-BE34-4E10-A3F1-6354CA8057E7}">
      <dgm:prSet phldrT="[Text]"/>
      <dgm:spPr/>
      <dgm:t>
        <a:bodyPr/>
        <a:lstStyle/>
        <a:p>
          <a:r>
            <a:rPr lang="en-US" dirty="0" smtClean="0"/>
            <a:t>Civic Engagement</a:t>
          </a:r>
          <a:endParaRPr lang="en-US" dirty="0"/>
        </a:p>
      </dgm:t>
    </dgm:pt>
    <dgm:pt modelId="{E0CED833-C239-4AD7-ABD0-9E4CB1DBDE4F}" type="parTrans" cxnId="{F9957A31-730E-4E88-81D5-1CFDCC2067D7}">
      <dgm:prSet/>
      <dgm:spPr/>
      <dgm:t>
        <a:bodyPr/>
        <a:lstStyle/>
        <a:p>
          <a:endParaRPr lang="en-US"/>
        </a:p>
      </dgm:t>
    </dgm:pt>
    <dgm:pt modelId="{427744B4-F1A6-4536-B067-D0E0AB1E39DF}" type="sibTrans" cxnId="{F9957A31-730E-4E88-81D5-1CFDCC2067D7}">
      <dgm:prSet/>
      <dgm:spPr/>
      <dgm:t>
        <a:bodyPr/>
        <a:lstStyle/>
        <a:p>
          <a:endParaRPr lang="en-US"/>
        </a:p>
      </dgm:t>
    </dgm:pt>
    <dgm:pt modelId="{2B5295C5-CE11-46B9-BD68-BE0E73DCF6DE}">
      <dgm:prSet phldrT="[Text]"/>
      <dgm:spPr/>
      <dgm:t>
        <a:bodyPr/>
        <a:lstStyle/>
        <a:p>
          <a:r>
            <a:rPr lang="en-US" dirty="0" smtClean="0"/>
            <a:t>Social Justice</a:t>
          </a:r>
          <a:endParaRPr lang="en-US" dirty="0"/>
        </a:p>
      </dgm:t>
    </dgm:pt>
    <dgm:pt modelId="{6BD7A1A0-48EA-4860-B76D-268ACABD91BF}" type="parTrans" cxnId="{B9CF550C-5C7C-46F2-9111-DF1B98E83E46}">
      <dgm:prSet/>
      <dgm:spPr/>
      <dgm:t>
        <a:bodyPr/>
        <a:lstStyle/>
        <a:p>
          <a:endParaRPr lang="en-US"/>
        </a:p>
      </dgm:t>
    </dgm:pt>
    <dgm:pt modelId="{F9A40BE5-0647-4136-B802-014FA3D6F397}" type="sibTrans" cxnId="{B9CF550C-5C7C-46F2-9111-DF1B98E83E46}">
      <dgm:prSet/>
      <dgm:spPr/>
      <dgm:t>
        <a:bodyPr/>
        <a:lstStyle/>
        <a:p>
          <a:endParaRPr lang="en-US"/>
        </a:p>
      </dgm:t>
    </dgm:pt>
    <dgm:pt modelId="{3DCBDF6C-50E6-4233-A6F5-24E8AC89621C}" type="pres">
      <dgm:prSet presAssocID="{2C8E7A72-6626-47D4-BF3A-99ED76B416F0}" presName="compositeShape" presStyleCnt="0">
        <dgm:presLayoutVars>
          <dgm:chMax val="7"/>
          <dgm:dir/>
          <dgm:resizeHandles val="exact"/>
        </dgm:presLayoutVars>
      </dgm:prSet>
      <dgm:spPr/>
    </dgm:pt>
    <dgm:pt modelId="{71790A37-8724-4951-AA62-247749B8F1FA}" type="pres">
      <dgm:prSet presAssocID="{4298018C-24BB-482B-8DD4-CD6DC79EC004}" presName="circ1" presStyleLbl="vennNode1" presStyleIdx="0" presStyleCnt="3"/>
      <dgm:spPr/>
      <dgm:t>
        <a:bodyPr/>
        <a:lstStyle/>
        <a:p>
          <a:endParaRPr lang="en-US"/>
        </a:p>
      </dgm:t>
    </dgm:pt>
    <dgm:pt modelId="{59E4376F-0833-47F1-9F0D-66B806744C62}" type="pres">
      <dgm:prSet presAssocID="{4298018C-24BB-482B-8DD4-CD6DC79EC004}" presName="circ1Tx" presStyleLbl="revTx" presStyleIdx="0" presStyleCnt="0">
        <dgm:presLayoutVars>
          <dgm:chMax val="0"/>
          <dgm:chPref val="0"/>
          <dgm:bulletEnabled val="1"/>
        </dgm:presLayoutVars>
      </dgm:prSet>
      <dgm:spPr/>
      <dgm:t>
        <a:bodyPr/>
        <a:lstStyle/>
        <a:p>
          <a:endParaRPr lang="en-US"/>
        </a:p>
      </dgm:t>
    </dgm:pt>
    <dgm:pt modelId="{C3C1A1E7-EB41-412B-A6FE-39F385FD221D}" type="pres">
      <dgm:prSet presAssocID="{60B73B61-BE34-4E10-A3F1-6354CA8057E7}" presName="circ2" presStyleLbl="vennNode1" presStyleIdx="1" presStyleCnt="3"/>
      <dgm:spPr/>
      <dgm:t>
        <a:bodyPr/>
        <a:lstStyle/>
        <a:p>
          <a:endParaRPr lang="en-US"/>
        </a:p>
      </dgm:t>
    </dgm:pt>
    <dgm:pt modelId="{26039E0B-E64C-44C2-8EF0-DBAAC21CC210}" type="pres">
      <dgm:prSet presAssocID="{60B73B61-BE34-4E10-A3F1-6354CA8057E7}" presName="circ2Tx" presStyleLbl="revTx" presStyleIdx="0" presStyleCnt="0">
        <dgm:presLayoutVars>
          <dgm:chMax val="0"/>
          <dgm:chPref val="0"/>
          <dgm:bulletEnabled val="1"/>
        </dgm:presLayoutVars>
      </dgm:prSet>
      <dgm:spPr/>
      <dgm:t>
        <a:bodyPr/>
        <a:lstStyle/>
        <a:p>
          <a:endParaRPr lang="en-US"/>
        </a:p>
      </dgm:t>
    </dgm:pt>
    <dgm:pt modelId="{2DF72F9C-8D3C-48FB-BDD6-587CCADD5AC2}" type="pres">
      <dgm:prSet presAssocID="{2B5295C5-CE11-46B9-BD68-BE0E73DCF6DE}" presName="circ3" presStyleLbl="vennNode1" presStyleIdx="2" presStyleCnt="3"/>
      <dgm:spPr/>
      <dgm:t>
        <a:bodyPr/>
        <a:lstStyle/>
        <a:p>
          <a:endParaRPr lang="en-US"/>
        </a:p>
      </dgm:t>
    </dgm:pt>
    <dgm:pt modelId="{10424863-15DC-43A5-9E95-8D3B62B9C57D}" type="pres">
      <dgm:prSet presAssocID="{2B5295C5-CE11-46B9-BD68-BE0E73DCF6DE}" presName="circ3Tx" presStyleLbl="revTx" presStyleIdx="0" presStyleCnt="0">
        <dgm:presLayoutVars>
          <dgm:chMax val="0"/>
          <dgm:chPref val="0"/>
          <dgm:bulletEnabled val="1"/>
        </dgm:presLayoutVars>
      </dgm:prSet>
      <dgm:spPr/>
      <dgm:t>
        <a:bodyPr/>
        <a:lstStyle/>
        <a:p>
          <a:endParaRPr lang="en-US"/>
        </a:p>
      </dgm:t>
    </dgm:pt>
  </dgm:ptLst>
  <dgm:cxnLst>
    <dgm:cxn modelId="{38348C8D-367C-418D-97F0-1983C0D74E62}" srcId="{2C8E7A72-6626-47D4-BF3A-99ED76B416F0}" destId="{4298018C-24BB-482B-8DD4-CD6DC79EC004}" srcOrd="0" destOrd="0" parTransId="{657FAACE-1A2D-4E49-B6E9-7E1FAD17225B}" sibTransId="{2D240AC1-7CD4-45C4-AB2D-76992FD22841}"/>
    <dgm:cxn modelId="{32ACA864-4FDC-4258-9B58-001AF82FA085}" type="presOf" srcId="{2B5295C5-CE11-46B9-BD68-BE0E73DCF6DE}" destId="{2DF72F9C-8D3C-48FB-BDD6-587CCADD5AC2}" srcOrd="0" destOrd="0" presId="urn:microsoft.com/office/officeart/2005/8/layout/venn1"/>
    <dgm:cxn modelId="{9035223D-95B2-439F-ABA2-4B24CD28DEB6}" type="presOf" srcId="{2B5295C5-CE11-46B9-BD68-BE0E73DCF6DE}" destId="{10424863-15DC-43A5-9E95-8D3B62B9C57D}" srcOrd="1" destOrd="0" presId="urn:microsoft.com/office/officeart/2005/8/layout/venn1"/>
    <dgm:cxn modelId="{46776D40-9438-4B45-8F2F-D8B10D208DC5}" type="presOf" srcId="{4298018C-24BB-482B-8DD4-CD6DC79EC004}" destId="{71790A37-8724-4951-AA62-247749B8F1FA}" srcOrd="0" destOrd="0" presId="urn:microsoft.com/office/officeart/2005/8/layout/venn1"/>
    <dgm:cxn modelId="{A35843C2-FBD5-4334-9A8A-D52EE0E2ECF9}" type="presOf" srcId="{4298018C-24BB-482B-8DD4-CD6DC79EC004}" destId="{59E4376F-0833-47F1-9F0D-66B806744C62}" srcOrd="1" destOrd="0" presId="urn:microsoft.com/office/officeart/2005/8/layout/venn1"/>
    <dgm:cxn modelId="{8EAE08E7-5295-423A-B814-F28FC79A6819}" type="presOf" srcId="{2C8E7A72-6626-47D4-BF3A-99ED76B416F0}" destId="{3DCBDF6C-50E6-4233-A6F5-24E8AC89621C}" srcOrd="0" destOrd="0" presId="urn:microsoft.com/office/officeart/2005/8/layout/venn1"/>
    <dgm:cxn modelId="{B9CF550C-5C7C-46F2-9111-DF1B98E83E46}" srcId="{2C8E7A72-6626-47D4-BF3A-99ED76B416F0}" destId="{2B5295C5-CE11-46B9-BD68-BE0E73DCF6DE}" srcOrd="2" destOrd="0" parTransId="{6BD7A1A0-48EA-4860-B76D-268ACABD91BF}" sibTransId="{F9A40BE5-0647-4136-B802-014FA3D6F397}"/>
    <dgm:cxn modelId="{65C494A6-6965-4C33-8A61-6E8B63F067DA}" type="presOf" srcId="{60B73B61-BE34-4E10-A3F1-6354CA8057E7}" destId="{C3C1A1E7-EB41-412B-A6FE-39F385FD221D}" srcOrd="0" destOrd="0" presId="urn:microsoft.com/office/officeart/2005/8/layout/venn1"/>
    <dgm:cxn modelId="{F9957A31-730E-4E88-81D5-1CFDCC2067D7}" srcId="{2C8E7A72-6626-47D4-BF3A-99ED76B416F0}" destId="{60B73B61-BE34-4E10-A3F1-6354CA8057E7}" srcOrd="1" destOrd="0" parTransId="{E0CED833-C239-4AD7-ABD0-9E4CB1DBDE4F}" sibTransId="{427744B4-F1A6-4536-B067-D0E0AB1E39DF}"/>
    <dgm:cxn modelId="{FA2893B8-9474-4EF0-8414-94AF79F3A4E5}" type="presOf" srcId="{60B73B61-BE34-4E10-A3F1-6354CA8057E7}" destId="{26039E0B-E64C-44C2-8EF0-DBAAC21CC210}" srcOrd="1" destOrd="0" presId="urn:microsoft.com/office/officeart/2005/8/layout/venn1"/>
    <dgm:cxn modelId="{6C160998-ADA9-441D-9298-D7819B413D72}" type="presParOf" srcId="{3DCBDF6C-50E6-4233-A6F5-24E8AC89621C}" destId="{71790A37-8724-4951-AA62-247749B8F1FA}" srcOrd="0" destOrd="0" presId="urn:microsoft.com/office/officeart/2005/8/layout/venn1"/>
    <dgm:cxn modelId="{64C043BB-8E0B-4BD8-BC9D-210375595848}" type="presParOf" srcId="{3DCBDF6C-50E6-4233-A6F5-24E8AC89621C}" destId="{59E4376F-0833-47F1-9F0D-66B806744C62}" srcOrd="1" destOrd="0" presId="urn:microsoft.com/office/officeart/2005/8/layout/venn1"/>
    <dgm:cxn modelId="{592B2C57-4474-459A-87EB-D2337DC41FAF}" type="presParOf" srcId="{3DCBDF6C-50E6-4233-A6F5-24E8AC89621C}" destId="{C3C1A1E7-EB41-412B-A6FE-39F385FD221D}" srcOrd="2" destOrd="0" presId="urn:microsoft.com/office/officeart/2005/8/layout/venn1"/>
    <dgm:cxn modelId="{4BF1A797-0408-4CDC-A7F3-4CD12DDB7AE1}" type="presParOf" srcId="{3DCBDF6C-50E6-4233-A6F5-24E8AC89621C}" destId="{26039E0B-E64C-44C2-8EF0-DBAAC21CC210}" srcOrd="3" destOrd="0" presId="urn:microsoft.com/office/officeart/2005/8/layout/venn1"/>
    <dgm:cxn modelId="{907EDC56-9F21-4A68-AF71-059344AF0C5E}" type="presParOf" srcId="{3DCBDF6C-50E6-4233-A6F5-24E8AC89621C}" destId="{2DF72F9C-8D3C-48FB-BDD6-587CCADD5AC2}" srcOrd="4" destOrd="0" presId="urn:microsoft.com/office/officeart/2005/8/layout/venn1"/>
    <dgm:cxn modelId="{4EC1626C-6676-435C-A3E6-A4258EA8221D}" type="presParOf" srcId="{3DCBDF6C-50E6-4233-A6F5-24E8AC89621C}" destId="{10424863-15DC-43A5-9E95-8D3B62B9C57D}" srcOrd="5" destOrd="0" presId="urn:microsoft.com/office/officeart/2005/8/layout/ven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C8E7A72-6626-47D4-BF3A-99ED76B416F0}" type="doc">
      <dgm:prSet loTypeId="urn:microsoft.com/office/officeart/2005/8/layout/venn1" loCatId="relationship" qsTypeId="urn:microsoft.com/office/officeart/2005/8/quickstyle/simple1" qsCatId="simple" csTypeId="urn:microsoft.com/office/officeart/2005/8/colors/accent1_2" csCatId="accent1" phldr="1"/>
      <dgm:spPr/>
    </dgm:pt>
    <dgm:pt modelId="{4298018C-24BB-482B-8DD4-CD6DC79EC004}">
      <dgm:prSet phldrT="[Text]"/>
      <dgm:spPr/>
      <dgm:t>
        <a:bodyPr/>
        <a:lstStyle/>
        <a:p>
          <a:r>
            <a:rPr lang="en-US" dirty="0" smtClean="0"/>
            <a:t>Leadership</a:t>
          </a:r>
          <a:endParaRPr lang="en-US" dirty="0"/>
        </a:p>
      </dgm:t>
    </dgm:pt>
    <dgm:pt modelId="{657FAACE-1A2D-4E49-B6E9-7E1FAD17225B}" type="parTrans" cxnId="{38348C8D-367C-418D-97F0-1983C0D74E62}">
      <dgm:prSet/>
      <dgm:spPr/>
      <dgm:t>
        <a:bodyPr/>
        <a:lstStyle/>
        <a:p>
          <a:endParaRPr lang="en-US"/>
        </a:p>
      </dgm:t>
    </dgm:pt>
    <dgm:pt modelId="{2D240AC1-7CD4-45C4-AB2D-76992FD22841}" type="sibTrans" cxnId="{38348C8D-367C-418D-97F0-1983C0D74E62}">
      <dgm:prSet/>
      <dgm:spPr/>
      <dgm:t>
        <a:bodyPr/>
        <a:lstStyle/>
        <a:p>
          <a:endParaRPr lang="en-US"/>
        </a:p>
      </dgm:t>
    </dgm:pt>
    <dgm:pt modelId="{60B73B61-BE34-4E10-A3F1-6354CA8057E7}">
      <dgm:prSet phldrT="[Text]"/>
      <dgm:spPr/>
      <dgm:t>
        <a:bodyPr/>
        <a:lstStyle/>
        <a:p>
          <a:r>
            <a:rPr lang="en-US" dirty="0" smtClean="0"/>
            <a:t>Civic Engagement</a:t>
          </a:r>
          <a:endParaRPr lang="en-US" dirty="0"/>
        </a:p>
      </dgm:t>
    </dgm:pt>
    <dgm:pt modelId="{E0CED833-C239-4AD7-ABD0-9E4CB1DBDE4F}" type="parTrans" cxnId="{F9957A31-730E-4E88-81D5-1CFDCC2067D7}">
      <dgm:prSet/>
      <dgm:spPr/>
      <dgm:t>
        <a:bodyPr/>
        <a:lstStyle/>
        <a:p>
          <a:endParaRPr lang="en-US"/>
        </a:p>
      </dgm:t>
    </dgm:pt>
    <dgm:pt modelId="{427744B4-F1A6-4536-B067-D0E0AB1E39DF}" type="sibTrans" cxnId="{F9957A31-730E-4E88-81D5-1CFDCC2067D7}">
      <dgm:prSet/>
      <dgm:spPr/>
      <dgm:t>
        <a:bodyPr/>
        <a:lstStyle/>
        <a:p>
          <a:endParaRPr lang="en-US"/>
        </a:p>
      </dgm:t>
    </dgm:pt>
    <dgm:pt modelId="{2B5295C5-CE11-46B9-BD68-BE0E73DCF6DE}">
      <dgm:prSet phldrT="[Text]"/>
      <dgm:spPr/>
      <dgm:t>
        <a:bodyPr/>
        <a:lstStyle/>
        <a:p>
          <a:r>
            <a:rPr lang="en-US" dirty="0" smtClean="0"/>
            <a:t>Social Justice</a:t>
          </a:r>
          <a:endParaRPr lang="en-US" dirty="0"/>
        </a:p>
      </dgm:t>
    </dgm:pt>
    <dgm:pt modelId="{6BD7A1A0-48EA-4860-B76D-268ACABD91BF}" type="parTrans" cxnId="{B9CF550C-5C7C-46F2-9111-DF1B98E83E46}">
      <dgm:prSet/>
      <dgm:spPr/>
      <dgm:t>
        <a:bodyPr/>
        <a:lstStyle/>
        <a:p>
          <a:endParaRPr lang="en-US"/>
        </a:p>
      </dgm:t>
    </dgm:pt>
    <dgm:pt modelId="{F9A40BE5-0647-4136-B802-014FA3D6F397}" type="sibTrans" cxnId="{B9CF550C-5C7C-46F2-9111-DF1B98E83E46}">
      <dgm:prSet/>
      <dgm:spPr/>
      <dgm:t>
        <a:bodyPr/>
        <a:lstStyle/>
        <a:p>
          <a:endParaRPr lang="en-US"/>
        </a:p>
      </dgm:t>
    </dgm:pt>
    <dgm:pt modelId="{3DCBDF6C-50E6-4233-A6F5-24E8AC89621C}" type="pres">
      <dgm:prSet presAssocID="{2C8E7A72-6626-47D4-BF3A-99ED76B416F0}" presName="compositeShape" presStyleCnt="0">
        <dgm:presLayoutVars>
          <dgm:chMax val="7"/>
          <dgm:dir/>
          <dgm:resizeHandles val="exact"/>
        </dgm:presLayoutVars>
      </dgm:prSet>
      <dgm:spPr/>
    </dgm:pt>
    <dgm:pt modelId="{71790A37-8724-4951-AA62-247749B8F1FA}" type="pres">
      <dgm:prSet presAssocID="{4298018C-24BB-482B-8DD4-CD6DC79EC004}" presName="circ1" presStyleLbl="vennNode1" presStyleIdx="0" presStyleCnt="3"/>
      <dgm:spPr/>
      <dgm:t>
        <a:bodyPr/>
        <a:lstStyle/>
        <a:p>
          <a:endParaRPr lang="en-US"/>
        </a:p>
      </dgm:t>
    </dgm:pt>
    <dgm:pt modelId="{59E4376F-0833-47F1-9F0D-66B806744C62}" type="pres">
      <dgm:prSet presAssocID="{4298018C-24BB-482B-8DD4-CD6DC79EC004}" presName="circ1Tx" presStyleLbl="revTx" presStyleIdx="0" presStyleCnt="0">
        <dgm:presLayoutVars>
          <dgm:chMax val="0"/>
          <dgm:chPref val="0"/>
          <dgm:bulletEnabled val="1"/>
        </dgm:presLayoutVars>
      </dgm:prSet>
      <dgm:spPr/>
      <dgm:t>
        <a:bodyPr/>
        <a:lstStyle/>
        <a:p>
          <a:endParaRPr lang="en-US"/>
        </a:p>
      </dgm:t>
    </dgm:pt>
    <dgm:pt modelId="{C3C1A1E7-EB41-412B-A6FE-39F385FD221D}" type="pres">
      <dgm:prSet presAssocID="{60B73B61-BE34-4E10-A3F1-6354CA8057E7}" presName="circ2" presStyleLbl="vennNode1" presStyleIdx="1" presStyleCnt="3"/>
      <dgm:spPr/>
      <dgm:t>
        <a:bodyPr/>
        <a:lstStyle/>
        <a:p>
          <a:endParaRPr lang="en-US"/>
        </a:p>
      </dgm:t>
    </dgm:pt>
    <dgm:pt modelId="{26039E0B-E64C-44C2-8EF0-DBAAC21CC210}" type="pres">
      <dgm:prSet presAssocID="{60B73B61-BE34-4E10-A3F1-6354CA8057E7}" presName="circ2Tx" presStyleLbl="revTx" presStyleIdx="0" presStyleCnt="0">
        <dgm:presLayoutVars>
          <dgm:chMax val="0"/>
          <dgm:chPref val="0"/>
          <dgm:bulletEnabled val="1"/>
        </dgm:presLayoutVars>
      </dgm:prSet>
      <dgm:spPr/>
      <dgm:t>
        <a:bodyPr/>
        <a:lstStyle/>
        <a:p>
          <a:endParaRPr lang="en-US"/>
        </a:p>
      </dgm:t>
    </dgm:pt>
    <dgm:pt modelId="{2DF72F9C-8D3C-48FB-BDD6-587CCADD5AC2}" type="pres">
      <dgm:prSet presAssocID="{2B5295C5-CE11-46B9-BD68-BE0E73DCF6DE}" presName="circ3" presStyleLbl="vennNode1" presStyleIdx="2" presStyleCnt="3"/>
      <dgm:spPr/>
      <dgm:t>
        <a:bodyPr/>
        <a:lstStyle/>
        <a:p>
          <a:endParaRPr lang="en-US"/>
        </a:p>
      </dgm:t>
    </dgm:pt>
    <dgm:pt modelId="{10424863-15DC-43A5-9E95-8D3B62B9C57D}" type="pres">
      <dgm:prSet presAssocID="{2B5295C5-CE11-46B9-BD68-BE0E73DCF6DE}" presName="circ3Tx" presStyleLbl="revTx" presStyleIdx="0" presStyleCnt="0">
        <dgm:presLayoutVars>
          <dgm:chMax val="0"/>
          <dgm:chPref val="0"/>
          <dgm:bulletEnabled val="1"/>
        </dgm:presLayoutVars>
      </dgm:prSet>
      <dgm:spPr/>
      <dgm:t>
        <a:bodyPr/>
        <a:lstStyle/>
        <a:p>
          <a:endParaRPr lang="en-US"/>
        </a:p>
      </dgm:t>
    </dgm:pt>
  </dgm:ptLst>
  <dgm:cxnLst>
    <dgm:cxn modelId="{AE97AF95-31B5-471B-8723-05A63CCA622F}" type="presOf" srcId="{4298018C-24BB-482B-8DD4-CD6DC79EC004}" destId="{59E4376F-0833-47F1-9F0D-66B806744C62}" srcOrd="1" destOrd="0" presId="urn:microsoft.com/office/officeart/2005/8/layout/venn1"/>
    <dgm:cxn modelId="{B210F243-28B7-4A33-89F6-5C586BDC4996}" type="presOf" srcId="{2B5295C5-CE11-46B9-BD68-BE0E73DCF6DE}" destId="{10424863-15DC-43A5-9E95-8D3B62B9C57D}" srcOrd="1" destOrd="0" presId="urn:microsoft.com/office/officeart/2005/8/layout/venn1"/>
    <dgm:cxn modelId="{38348C8D-367C-418D-97F0-1983C0D74E62}" srcId="{2C8E7A72-6626-47D4-BF3A-99ED76B416F0}" destId="{4298018C-24BB-482B-8DD4-CD6DC79EC004}" srcOrd="0" destOrd="0" parTransId="{657FAACE-1A2D-4E49-B6E9-7E1FAD17225B}" sibTransId="{2D240AC1-7CD4-45C4-AB2D-76992FD22841}"/>
    <dgm:cxn modelId="{BE4EDC02-B6F1-47E5-99C5-F9B641F580C0}" type="presOf" srcId="{60B73B61-BE34-4E10-A3F1-6354CA8057E7}" destId="{26039E0B-E64C-44C2-8EF0-DBAAC21CC210}" srcOrd="1" destOrd="0" presId="urn:microsoft.com/office/officeart/2005/8/layout/venn1"/>
    <dgm:cxn modelId="{4913B419-A3F0-4D94-A77E-1E32161F2BC2}" type="presOf" srcId="{4298018C-24BB-482B-8DD4-CD6DC79EC004}" destId="{71790A37-8724-4951-AA62-247749B8F1FA}" srcOrd="0" destOrd="0" presId="urn:microsoft.com/office/officeart/2005/8/layout/venn1"/>
    <dgm:cxn modelId="{FC9D36C3-EFE0-4E63-8CB3-6279CA3E7F38}" type="presOf" srcId="{2C8E7A72-6626-47D4-BF3A-99ED76B416F0}" destId="{3DCBDF6C-50E6-4233-A6F5-24E8AC89621C}" srcOrd="0" destOrd="0" presId="urn:microsoft.com/office/officeart/2005/8/layout/venn1"/>
    <dgm:cxn modelId="{C53061B3-C90A-4C3D-BAC1-7C0F60C3ED56}" type="presOf" srcId="{2B5295C5-CE11-46B9-BD68-BE0E73DCF6DE}" destId="{2DF72F9C-8D3C-48FB-BDD6-587CCADD5AC2}" srcOrd="0" destOrd="0" presId="urn:microsoft.com/office/officeart/2005/8/layout/venn1"/>
    <dgm:cxn modelId="{B9CF550C-5C7C-46F2-9111-DF1B98E83E46}" srcId="{2C8E7A72-6626-47D4-BF3A-99ED76B416F0}" destId="{2B5295C5-CE11-46B9-BD68-BE0E73DCF6DE}" srcOrd="2" destOrd="0" parTransId="{6BD7A1A0-48EA-4860-B76D-268ACABD91BF}" sibTransId="{F9A40BE5-0647-4136-B802-014FA3D6F397}"/>
    <dgm:cxn modelId="{F9957A31-730E-4E88-81D5-1CFDCC2067D7}" srcId="{2C8E7A72-6626-47D4-BF3A-99ED76B416F0}" destId="{60B73B61-BE34-4E10-A3F1-6354CA8057E7}" srcOrd="1" destOrd="0" parTransId="{E0CED833-C239-4AD7-ABD0-9E4CB1DBDE4F}" sibTransId="{427744B4-F1A6-4536-B067-D0E0AB1E39DF}"/>
    <dgm:cxn modelId="{C264D11D-A9DB-465B-8D02-9582DB052685}" type="presOf" srcId="{60B73B61-BE34-4E10-A3F1-6354CA8057E7}" destId="{C3C1A1E7-EB41-412B-A6FE-39F385FD221D}" srcOrd="0" destOrd="0" presId="urn:microsoft.com/office/officeart/2005/8/layout/venn1"/>
    <dgm:cxn modelId="{A59AB21A-15ED-49C5-B4C6-2142BFB570FD}" type="presParOf" srcId="{3DCBDF6C-50E6-4233-A6F5-24E8AC89621C}" destId="{71790A37-8724-4951-AA62-247749B8F1FA}" srcOrd="0" destOrd="0" presId="urn:microsoft.com/office/officeart/2005/8/layout/venn1"/>
    <dgm:cxn modelId="{B6954083-A757-4D93-8DBD-284EFA97B00B}" type="presParOf" srcId="{3DCBDF6C-50E6-4233-A6F5-24E8AC89621C}" destId="{59E4376F-0833-47F1-9F0D-66B806744C62}" srcOrd="1" destOrd="0" presId="urn:microsoft.com/office/officeart/2005/8/layout/venn1"/>
    <dgm:cxn modelId="{0980C3BE-59BE-4C7A-97CE-B2C54BD14967}" type="presParOf" srcId="{3DCBDF6C-50E6-4233-A6F5-24E8AC89621C}" destId="{C3C1A1E7-EB41-412B-A6FE-39F385FD221D}" srcOrd="2" destOrd="0" presId="urn:microsoft.com/office/officeart/2005/8/layout/venn1"/>
    <dgm:cxn modelId="{1F1382D9-164A-46C4-ABF5-D68CE74A960F}" type="presParOf" srcId="{3DCBDF6C-50E6-4233-A6F5-24E8AC89621C}" destId="{26039E0B-E64C-44C2-8EF0-DBAAC21CC210}" srcOrd="3" destOrd="0" presId="urn:microsoft.com/office/officeart/2005/8/layout/venn1"/>
    <dgm:cxn modelId="{4A7AA0C8-6A64-4153-87EB-190C3214B16C}" type="presParOf" srcId="{3DCBDF6C-50E6-4233-A6F5-24E8AC89621C}" destId="{2DF72F9C-8D3C-48FB-BDD6-587CCADD5AC2}" srcOrd="4" destOrd="0" presId="urn:microsoft.com/office/officeart/2005/8/layout/venn1"/>
    <dgm:cxn modelId="{E833534F-DDE5-42DB-97C3-B8F4BE5C5653}" type="presParOf" srcId="{3DCBDF6C-50E6-4233-A6F5-24E8AC89621C}" destId="{10424863-15DC-43A5-9E95-8D3B62B9C57D}" srcOrd="5" destOrd="0" presId="urn:microsoft.com/office/officeart/2005/8/layout/venn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790A37-8724-4951-AA62-247749B8F1FA}">
      <dsp:nvSpPr>
        <dsp:cNvPr id="0" name=""/>
        <dsp:cNvSpPr/>
      </dsp:nvSpPr>
      <dsp:spPr>
        <a:xfrm>
          <a:off x="15273654" y="211653"/>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Leadership</a:t>
          </a:r>
          <a:endParaRPr lang="en-US" sz="6500" kern="1200" dirty="0"/>
        </a:p>
      </dsp:txBody>
      <dsp:txXfrm>
        <a:off x="16628236" y="1989542"/>
        <a:ext cx="7450201" cy="4571714"/>
      </dsp:txXfrm>
    </dsp:sp>
    <dsp:sp modelId="{C3C1A1E7-EB41-412B-A6FE-39F385FD221D}">
      <dsp:nvSpPr>
        <dsp:cNvPr id="0" name=""/>
        <dsp:cNvSpPr/>
      </dsp:nvSpPr>
      <dsp:spPr>
        <a:xfrm>
          <a:off x="18939492" y="6561256"/>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Civic Engagement</a:t>
          </a:r>
          <a:endParaRPr lang="en-US" sz="6500" kern="1200" dirty="0"/>
        </a:p>
      </dsp:txBody>
      <dsp:txXfrm>
        <a:off x="22046564" y="9185759"/>
        <a:ext cx="6095619" cy="5587650"/>
      </dsp:txXfrm>
    </dsp:sp>
    <dsp:sp modelId="{2DF72F9C-8D3C-48FB-BDD6-587CCADD5AC2}">
      <dsp:nvSpPr>
        <dsp:cNvPr id="0" name=""/>
        <dsp:cNvSpPr/>
      </dsp:nvSpPr>
      <dsp:spPr>
        <a:xfrm>
          <a:off x="11607817" y="6561256"/>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Social Justice</a:t>
          </a:r>
          <a:endParaRPr lang="en-US" sz="6500" kern="1200" dirty="0"/>
        </a:p>
      </dsp:txBody>
      <dsp:txXfrm>
        <a:off x="12564490" y="9185759"/>
        <a:ext cx="6095619" cy="55876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790A37-8724-4951-AA62-247749B8F1FA}">
      <dsp:nvSpPr>
        <dsp:cNvPr id="0" name=""/>
        <dsp:cNvSpPr/>
      </dsp:nvSpPr>
      <dsp:spPr>
        <a:xfrm>
          <a:off x="15273654" y="211653"/>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Leadership</a:t>
          </a:r>
          <a:endParaRPr lang="en-US" sz="6500" kern="1200" dirty="0"/>
        </a:p>
      </dsp:txBody>
      <dsp:txXfrm>
        <a:off x="16628236" y="1989542"/>
        <a:ext cx="7450201" cy="4571714"/>
      </dsp:txXfrm>
    </dsp:sp>
    <dsp:sp modelId="{C3C1A1E7-EB41-412B-A6FE-39F385FD221D}">
      <dsp:nvSpPr>
        <dsp:cNvPr id="0" name=""/>
        <dsp:cNvSpPr/>
      </dsp:nvSpPr>
      <dsp:spPr>
        <a:xfrm>
          <a:off x="18939492" y="6561256"/>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Civic Engagement</a:t>
          </a:r>
          <a:endParaRPr lang="en-US" sz="6500" kern="1200" dirty="0"/>
        </a:p>
      </dsp:txBody>
      <dsp:txXfrm>
        <a:off x="22046564" y="9185759"/>
        <a:ext cx="6095619" cy="5587650"/>
      </dsp:txXfrm>
    </dsp:sp>
    <dsp:sp modelId="{2DF72F9C-8D3C-48FB-BDD6-587CCADD5AC2}">
      <dsp:nvSpPr>
        <dsp:cNvPr id="0" name=""/>
        <dsp:cNvSpPr/>
      </dsp:nvSpPr>
      <dsp:spPr>
        <a:xfrm>
          <a:off x="11607817" y="6561256"/>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Social Justice</a:t>
          </a:r>
          <a:endParaRPr lang="en-US" sz="6500" kern="1200" dirty="0"/>
        </a:p>
      </dsp:txBody>
      <dsp:txXfrm>
        <a:off x="12564490" y="9185759"/>
        <a:ext cx="6095619" cy="55876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790A37-8724-4951-AA62-247749B8F1FA}">
      <dsp:nvSpPr>
        <dsp:cNvPr id="0" name=""/>
        <dsp:cNvSpPr/>
      </dsp:nvSpPr>
      <dsp:spPr>
        <a:xfrm>
          <a:off x="15273654" y="211653"/>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Leadership</a:t>
          </a:r>
          <a:endParaRPr lang="en-US" sz="6500" kern="1200" dirty="0"/>
        </a:p>
      </dsp:txBody>
      <dsp:txXfrm>
        <a:off x="16628236" y="1989542"/>
        <a:ext cx="7450201" cy="4571714"/>
      </dsp:txXfrm>
    </dsp:sp>
    <dsp:sp modelId="{C3C1A1E7-EB41-412B-A6FE-39F385FD221D}">
      <dsp:nvSpPr>
        <dsp:cNvPr id="0" name=""/>
        <dsp:cNvSpPr/>
      </dsp:nvSpPr>
      <dsp:spPr>
        <a:xfrm>
          <a:off x="18939492" y="6561256"/>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Civic Engagement</a:t>
          </a:r>
          <a:endParaRPr lang="en-US" sz="6500" kern="1200" dirty="0"/>
        </a:p>
      </dsp:txBody>
      <dsp:txXfrm>
        <a:off x="22046564" y="9185759"/>
        <a:ext cx="6095619" cy="5587650"/>
      </dsp:txXfrm>
    </dsp:sp>
    <dsp:sp modelId="{2DF72F9C-8D3C-48FB-BDD6-587CCADD5AC2}">
      <dsp:nvSpPr>
        <dsp:cNvPr id="0" name=""/>
        <dsp:cNvSpPr/>
      </dsp:nvSpPr>
      <dsp:spPr>
        <a:xfrm>
          <a:off x="11607817" y="6561256"/>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Social Justice</a:t>
          </a:r>
          <a:endParaRPr lang="en-US" sz="6500" kern="1200" dirty="0"/>
        </a:p>
      </dsp:txBody>
      <dsp:txXfrm>
        <a:off x="12564490" y="9185759"/>
        <a:ext cx="6095619" cy="558765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790A37-8724-4951-AA62-247749B8F1FA}">
      <dsp:nvSpPr>
        <dsp:cNvPr id="0" name=""/>
        <dsp:cNvSpPr/>
      </dsp:nvSpPr>
      <dsp:spPr>
        <a:xfrm>
          <a:off x="15273654" y="211653"/>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Leadership</a:t>
          </a:r>
          <a:endParaRPr lang="en-US" sz="6500" kern="1200" dirty="0"/>
        </a:p>
      </dsp:txBody>
      <dsp:txXfrm>
        <a:off x="16628236" y="1989542"/>
        <a:ext cx="7450201" cy="4571714"/>
      </dsp:txXfrm>
    </dsp:sp>
    <dsp:sp modelId="{C3C1A1E7-EB41-412B-A6FE-39F385FD221D}">
      <dsp:nvSpPr>
        <dsp:cNvPr id="0" name=""/>
        <dsp:cNvSpPr/>
      </dsp:nvSpPr>
      <dsp:spPr>
        <a:xfrm>
          <a:off x="18939492" y="6561256"/>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Civic Engagement</a:t>
          </a:r>
          <a:endParaRPr lang="en-US" sz="6500" kern="1200" dirty="0"/>
        </a:p>
      </dsp:txBody>
      <dsp:txXfrm>
        <a:off x="22046564" y="9185759"/>
        <a:ext cx="6095619" cy="5587650"/>
      </dsp:txXfrm>
    </dsp:sp>
    <dsp:sp modelId="{2DF72F9C-8D3C-48FB-BDD6-587CCADD5AC2}">
      <dsp:nvSpPr>
        <dsp:cNvPr id="0" name=""/>
        <dsp:cNvSpPr/>
      </dsp:nvSpPr>
      <dsp:spPr>
        <a:xfrm>
          <a:off x="11607817" y="6561256"/>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Social Justice</a:t>
          </a:r>
          <a:endParaRPr lang="en-US" sz="6500" kern="1200" dirty="0"/>
        </a:p>
      </dsp:txBody>
      <dsp:txXfrm>
        <a:off x="12564490" y="9185759"/>
        <a:ext cx="6095619" cy="558765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790A37-8724-4951-AA62-247749B8F1FA}">
      <dsp:nvSpPr>
        <dsp:cNvPr id="0" name=""/>
        <dsp:cNvSpPr/>
      </dsp:nvSpPr>
      <dsp:spPr>
        <a:xfrm>
          <a:off x="15273654" y="211653"/>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Leadership</a:t>
          </a:r>
          <a:endParaRPr lang="en-US" sz="6500" kern="1200" dirty="0"/>
        </a:p>
      </dsp:txBody>
      <dsp:txXfrm>
        <a:off x="16628236" y="1989542"/>
        <a:ext cx="7450201" cy="4571714"/>
      </dsp:txXfrm>
    </dsp:sp>
    <dsp:sp modelId="{C3C1A1E7-EB41-412B-A6FE-39F385FD221D}">
      <dsp:nvSpPr>
        <dsp:cNvPr id="0" name=""/>
        <dsp:cNvSpPr/>
      </dsp:nvSpPr>
      <dsp:spPr>
        <a:xfrm>
          <a:off x="18939492" y="6561256"/>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Civic Engagement</a:t>
          </a:r>
          <a:endParaRPr lang="en-US" sz="6500" kern="1200" dirty="0"/>
        </a:p>
      </dsp:txBody>
      <dsp:txXfrm>
        <a:off x="22046564" y="9185759"/>
        <a:ext cx="6095619" cy="5587650"/>
      </dsp:txXfrm>
    </dsp:sp>
    <dsp:sp modelId="{2DF72F9C-8D3C-48FB-BDD6-587CCADD5AC2}">
      <dsp:nvSpPr>
        <dsp:cNvPr id="0" name=""/>
        <dsp:cNvSpPr/>
      </dsp:nvSpPr>
      <dsp:spPr>
        <a:xfrm>
          <a:off x="11607817" y="6561256"/>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Social Justice</a:t>
          </a:r>
          <a:endParaRPr lang="en-US" sz="6500" kern="1200" dirty="0"/>
        </a:p>
      </dsp:txBody>
      <dsp:txXfrm>
        <a:off x="12564490" y="9185759"/>
        <a:ext cx="6095619" cy="55876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790A37-8724-4951-AA62-247749B8F1FA}">
      <dsp:nvSpPr>
        <dsp:cNvPr id="0" name=""/>
        <dsp:cNvSpPr/>
      </dsp:nvSpPr>
      <dsp:spPr>
        <a:xfrm>
          <a:off x="15273654" y="211653"/>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Leadership</a:t>
          </a:r>
          <a:endParaRPr lang="en-US" sz="6500" kern="1200" dirty="0"/>
        </a:p>
      </dsp:txBody>
      <dsp:txXfrm>
        <a:off x="16628236" y="1989542"/>
        <a:ext cx="7450201" cy="4571714"/>
      </dsp:txXfrm>
    </dsp:sp>
    <dsp:sp modelId="{C3C1A1E7-EB41-412B-A6FE-39F385FD221D}">
      <dsp:nvSpPr>
        <dsp:cNvPr id="0" name=""/>
        <dsp:cNvSpPr/>
      </dsp:nvSpPr>
      <dsp:spPr>
        <a:xfrm>
          <a:off x="18939492" y="6561256"/>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Civic Engagement</a:t>
          </a:r>
          <a:endParaRPr lang="en-US" sz="6500" kern="1200" dirty="0"/>
        </a:p>
      </dsp:txBody>
      <dsp:txXfrm>
        <a:off x="22046564" y="9185759"/>
        <a:ext cx="6095619" cy="5587650"/>
      </dsp:txXfrm>
    </dsp:sp>
    <dsp:sp modelId="{2DF72F9C-8D3C-48FB-BDD6-587CCADD5AC2}">
      <dsp:nvSpPr>
        <dsp:cNvPr id="0" name=""/>
        <dsp:cNvSpPr/>
      </dsp:nvSpPr>
      <dsp:spPr>
        <a:xfrm>
          <a:off x="11607817" y="6561256"/>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Social Justice</a:t>
          </a:r>
          <a:endParaRPr lang="en-US" sz="6500" kern="1200" dirty="0"/>
        </a:p>
      </dsp:txBody>
      <dsp:txXfrm>
        <a:off x="12564490" y="9185759"/>
        <a:ext cx="6095619" cy="558765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790A37-8724-4951-AA62-247749B8F1FA}">
      <dsp:nvSpPr>
        <dsp:cNvPr id="0" name=""/>
        <dsp:cNvSpPr/>
      </dsp:nvSpPr>
      <dsp:spPr>
        <a:xfrm>
          <a:off x="15273654" y="211653"/>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Leadership</a:t>
          </a:r>
          <a:endParaRPr lang="en-US" sz="6500" kern="1200" dirty="0"/>
        </a:p>
      </dsp:txBody>
      <dsp:txXfrm>
        <a:off x="16628236" y="1989542"/>
        <a:ext cx="7450201" cy="4571714"/>
      </dsp:txXfrm>
    </dsp:sp>
    <dsp:sp modelId="{C3C1A1E7-EB41-412B-A6FE-39F385FD221D}">
      <dsp:nvSpPr>
        <dsp:cNvPr id="0" name=""/>
        <dsp:cNvSpPr/>
      </dsp:nvSpPr>
      <dsp:spPr>
        <a:xfrm>
          <a:off x="18939492" y="6561256"/>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Civic Engagement</a:t>
          </a:r>
          <a:endParaRPr lang="en-US" sz="6500" kern="1200" dirty="0"/>
        </a:p>
      </dsp:txBody>
      <dsp:txXfrm>
        <a:off x="22046564" y="9185759"/>
        <a:ext cx="6095619" cy="5587650"/>
      </dsp:txXfrm>
    </dsp:sp>
    <dsp:sp modelId="{2DF72F9C-8D3C-48FB-BDD6-587CCADD5AC2}">
      <dsp:nvSpPr>
        <dsp:cNvPr id="0" name=""/>
        <dsp:cNvSpPr/>
      </dsp:nvSpPr>
      <dsp:spPr>
        <a:xfrm>
          <a:off x="11607817" y="6561256"/>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Social Justice</a:t>
          </a:r>
          <a:endParaRPr lang="en-US" sz="6500" kern="1200" dirty="0"/>
        </a:p>
      </dsp:txBody>
      <dsp:txXfrm>
        <a:off x="12564490" y="9185759"/>
        <a:ext cx="6095619" cy="558765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790A37-8724-4951-AA62-247749B8F1FA}">
      <dsp:nvSpPr>
        <dsp:cNvPr id="0" name=""/>
        <dsp:cNvSpPr/>
      </dsp:nvSpPr>
      <dsp:spPr>
        <a:xfrm>
          <a:off x="15273654" y="211653"/>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Leadership</a:t>
          </a:r>
          <a:endParaRPr lang="en-US" sz="6500" kern="1200" dirty="0"/>
        </a:p>
      </dsp:txBody>
      <dsp:txXfrm>
        <a:off x="16628236" y="1989542"/>
        <a:ext cx="7450201" cy="4571714"/>
      </dsp:txXfrm>
    </dsp:sp>
    <dsp:sp modelId="{C3C1A1E7-EB41-412B-A6FE-39F385FD221D}">
      <dsp:nvSpPr>
        <dsp:cNvPr id="0" name=""/>
        <dsp:cNvSpPr/>
      </dsp:nvSpPr>
      <dsp:spPr>
        <a:xfrm>
          <a:off x="18939492" y="6561256"/>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Civic Engagement</a:t>
          </a:r>
          <a:endParaRPr lang="en-US" sz="6500" kern="1200" dirty="0"/>
        </a:p>
      </dsp:txBody>
      <dsp:txXfrm>
        <a:off x="22046564" y="9185759"/>
        <a:ext cx="6095619" cy="5587650"/>
      </dsp:txXfrm>
    </dsp:sp>
    <dsp:sp modelId="{2DF72F9C-8D3C-48FB-BDD6-587CCADD5AC2}">
      <dsp:nvSpPr>
        <dsp:cNvPr id="0" name=""/>
        <dsp:cNvSpPr/>
      </dsp:nvSpPr>
      <dsp:spPr>
        <a:xfrm>
          <a:off x="11607817" y="6561256"/>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Social Justice</a:t>
          </a:r>
          <a:endParaRPr lang="en-US" sz="6500" kern="1200" dirty="0"/>
        </a:p>
      </dsp:txBody>
      <dsp:txXfrm>
        <a:off x="12564490" y="9185759"/>
        <a:ext cx="6095619" cy="558765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790A37-8724-4951-AA62-247749B8F1FA}">
      <dsp:nvSpPr>
        <dsp:cNvPr id="0" name=""/>
        <dsp:cNvSpPr/>
      </dsp:nvSpPr>
      <dsp:spPr>
        <a:xfrm>
          <a:off x="15273654" y="211653"/>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Leadership</a:t>
          </a:r>
          <a:endParaRPr lang="en-US" sz="6500" kern="1200" dirty="0"/>
        </a:p>
      </dsp:txBody>
      <dsp:txXfrm>
        <a:off x="16628236" y="1989542"/>
        <a:ext cx="7450201" cy="4571714"/>
      </dsp:txXfrm>
    </dsp:sp>
    <dsp:sp modelId="{C3C1A1E7-EB41-412B-A6FE-39F385FD221D}">
      <dsp:nvSpPr>
        <dsp:cNvPr id="0" name=""/>
        <dsp:cNvSpPr/>
      </dsp:nvSpPr>
      <dsp:spPr>
        <a:xfrm>
          <a:off x="18939492" y="6561256"/>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Civic Engagement</a:t>
          </a:r>
          <a:endParaRPr lang="en-US" sz="6500" kern="1200" dirty="0"/>
        </a:p>
      </dsp:txBody>
      <dsp:txXfrm>
        <a:off x="22046564" y="9185759"/>
        <a:ext cx="6095619" cy="5587650"/>
      </dsp:txXfrm>
    </dsp:sp>
    <dsp:sp modelId="{2DF72F9C-8D3C-48FB-BDD6-587CCADD5AC2}">
      <dsp:nvSpPr>
        <dsp:cNvPr id="0" name=""/>
        <dsp:cNvSpPr/>
      </dsp:nvSpPr>
      <dsp:spPr>
        <a:xfrm>
          <a:off x="11607817" y="6561256"/>
          <a:ext cx="10159365" cy="1015936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smtClean="0"/>
            <a:t>Social Justice</a:t>
          </a:r>
          <a:endParaRPr lang="en-US" sz="6500" kern="1200" dirty="0"/>
        </a:p>
      </dsp:txBody>
      <dsp:txXfrm>
        <a:off x="12564490" y="9185759"/>
        <a:ext cx="6095619" cy="5587650"/>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95EE34-26BD-4C00-B950-3FDF630198BB}" type="datetimeFigureOut">
              <a:rPr lang="en-US" smtClean="0"/>
              <a:t>7/28/2017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94593D-2C0A-4AA7-80DF-14DE104B611F}" type="slidenum">
              <a:rPr lang="en-US" smtClean="0"/>
              <a:t>‹#›</a:t>
            </a:fld>
            <a:endParaRPr lang="en-US"/>
          </a:p>
        </p:txBody>
      </p:sp>
    </p:spTree>
    <p:extLst>
      <p:ext uri="{BB962C8B-B14F-4D97-AF65-F5344CB8AC3E}">
        <p14:creationId xmlns:p14="http://schemas.microsoft.com/office/powerpoint/2010/main" val="3860749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1" u="none" strike="noStrike" kern="1200" dirty="0" smtClean="0">
                <a:solidFill>
                  <a:schemeClr val="tx1"/>
                </a:solidFill>
                <a:effectLst/>
                <a:latin typeface="+mn-lt"/>
                <a:ea typeface="+mn-ea"/>
                <a:cs typeface="+mn-cs"/>
              </a:rPr>
              <a:t>ewer than ever incoming freshman (just 46%) describe their political beliefs as “middle of the road”</a:t>
            </a:r>
            <a:endParaRPr lang="en-US" b="0" dirty="0" smtClean="0">
              <a:effectLst/>
            </a:endParaRPr>
          </a:p>
        </p:txBody>
      </p:sp>
      <p:sp>
        <p:nvSpPr>
          <p:cNvPr id="4" name="Slide Number Placeholder 3"/>
          <p:cNvSpPr>
            <a:spLocks noGrp="1"/>
          </p:cNvSpPr>
          <p:nvPr>
            <p:ph type="sldNum" sz="quarter" idx="10"/>
          </p:nvPr>
        </p:nvSpPr>
        <p:spPr/>
        <p:txBody>
          <a:bodyPr/>
          <a:lstStyle/>
          <a:p>
            <a:fld id="{0C94593D-2C0A-4AA7-80DF-14DE104B611F}" type="slidenum">
              <a:rPr lang="en-US" smtClean="0"/>
              <a:t>7</a:t>
            </a:fld>
            <a:endParaRPr lang="en-US"/>
          </a:p>
        </p:txBody>
      </p:sp>
    </p:spTree>
    <p:extLst>
      <p:ext uri="{BB962C8B-B14F-4D97-AF65-F5344CB8AC3E}">
        <p14:creationId xmlns:p14="http://schemas.microsoft.com/office/powerpoint/2010/main" val="37045667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solidFill>
                  <a:schemeClr val="tx1"/>
                </a:solidFill>
                <a:latin typeface="+mn-lt"/>
                <a:ea typeface="+mn-ea"/>
                <a:cs typeface="+mn-cs"/>
              </a:rPr>
              <a:t>Knefelkamp</a:t>
            </a:r>
            <a:r>
              <a:rPr lang="en-US" dirty="0">
                <a:solidFill>
                  <a:schemeClr val="tx1"/>
                </a:solidFill>
                <a:latin typeface="+mn-lt"/>
                <a:ea typeface="+mn-ea"/>
                <a:cs typeface="+mn-cs"/>
              </a:rPr>
              <a:t> (2008) identified some essential characteristics of civic identity : (1) it develops over time through engagement with people of difference, who bring varied interpretations of life and experiences to bear in meaningful dialogue; (2) civic identity is not the same as complex intellectual and ethical development, but is connected. Cognitive complexity does not necessarily yield positive moral action, yet arises in the face of complex alternatives. So, in developing student’s cognitive capacities within the context of moral challenges will result in their capacity to think and act as citizens; (3) civic identity requires integration of critical thinking and the capacity for empathy. It challenges us to identify with others who may be different from ourselves while acting consistently in the face of unexpected circumstances; (4) civic identity becomes a deliberately chosen and repeatedly enacted aspect of the self. In summary, </a:t>
            </a:r>
            <a:r>
              <a:rPr lang="en-US" dirty="0" err="1">
                <a:solidFill>
                  <a:schemeClr val="tx1"/>
                </a:solidFill>
                <a:latin typeface="+mn-lt"/>
                <a:ea typeface="+mn-ea"/>
                <a:cs typeface="+mn-cs"/>
              </a:rPr>
              <a:t>Knefelkamp</a:t>
            </a:r>
            <a:r>
              <a:rPr lang="en-US" dirty="0">
                <a:solidFill>
                  <a:schemeClr val="tx1"/>
                </a:solidFill>
                <a:latin typeface="+mn-lt"/>
                <a:ea typeface="+mn-ea"/>
                <a:cs typeface="+mn-cs"/>
              </a:rPr>
              <a:t> (2008) describes people with a mature sense of civic identity as “Those fully engaged, fully human citizens of their communities. They see their role in life as contributing to the long-term greater good. And perhaps most importantly, they have the courage to act” (</a:t>
            </a:r>
            <a:r>
              <a:rPr lang="en-US" dirty="0" err="1">
                <a:solidFill>
                  <a:schemeClr val="tx1"/>
                </a:solidFill>
                <a:latin typeface="+mn-lt"/>
                <a:ea typeface="+mn-ea"/>
                <a:cs typeface="+mn-cs"/>
              </a:rPr>
              <a:t>Knefelkamp</a:t>
            </a:r>
            <a:r>
              <a:rPr lang="en-US" dirty="0">
                <a:solidFill>
                  <a:schemeClr val="tx1"/>
                </a:solidFill>
                <a:latin typeface="+mn-lt"/>
                <a:ea typeface="+mn-ea"/>
                <a:cs typeface="+mn-cs"/>
              </a:rPr>
              <a:t>, 2008, p. 3). </a:t>
            </a:r>
          </a:p>
          <a:p>
            <a:r>
              <a:rPr lang="en-US" dirty="0">
                <a:solidFill>
                  <a:schemeClr val="tx1"/>
                </a:solidFill>
                <a:latin typeface="+mn-lt"/>
                <a:ea typeface="+mn-ea"/>
                <a:cs typeface="+mn-cs"/>
              </a:rPr>
              <a:t> This is all from </a:t>
            </a:r>
            <a:r>
              <a:rPr lang="en-US" dirty="0" err="1">
                <a:solidFill>
                  <a:schemeClr val="tx1"/>
                </a:solidFill>
                <a:latin typeface="+mn-lt"/>
                <a:ea typeface="+mn-ea"/>
                <a:cs typeface="+mn-cs"/>
              </a:rPr>
              <a:t>Knefelkamp</a:t>
            </a:r>
            <a:r>
              <a:rPr lang="en-US" dirty="0">
                <a:solidFill>
                  <a:schemeClr val="tx1"/>
                </a:solidFill>
                <a:latin typeface="+mn-lt"/>
                <a:ea typeface="+mn-ea"/>
                <a:cs typeface="+mn-cs"/>
              </a:rPr>
              <a:t>. How do I structure it so that #1 – it makes sense, #2 – I give all the credit to </a:t>
            </a:r>
            <a:r>
              <a:rPr lang="en-US" dirty="0" err="1">
                <a:solidFill>
                  <a:schemeClr val="tx1"/>
                </a:solidFill>
                <a:latin typeface="+mn-lt"/>
                <a:ea typeface="+mn-ea"/>
                <a:cs typeface="+mn-cs"/>
              </a:rPr>
              <a:t>Knefelkamp</a:t>
            </a:r>
            <a:r>
              <a:rPr lang="en-US" dirty="0">
                <a:solidFill>
                  <a:schemeClr val="tx1"/>
                </a:solidFill>
                <a:latin typeface="+mn-lt"/>
                <a:ea typeface="+mn-ea"/>
                <a:cs typeface="+mn-cs"/>
              </a:rPr>
              <a:t>? </a:t>
            </a:r>
          </a:p>
          <a:p>
            <a:endParaRPr lang="en-US" dirty="0" smtClean="0"/>
          </a:p>
          <a:p>
            <a:endParaRPr lang="en-US" dirty="0"/>
          </a:p>
        </p:txBody>
      </p:sp>
      <p:sp>
        <p:nvSpPr>
          <p:cNvPr id="4" name="Slide Number Placeholder 3"/>
          <p:cNvSpPr>
            <a:spLocks noGrp="1"/>
          </p:cNvSpPr>
          <p:nvPr>
            <p:ph type="sldNum" sz="quarter" idx="10"/>
          </p:nvPr>
        </p:nvSpPr>
        <p:spPr>
          <a:xfrm>
            <a:off x="3813360" y="8829966"/>
            <a:ext cx="2917291" cy="464820"/>
          </a:xfrm>
          <a:prstGeom prst="rect">
            <a:avLst/>
          </a:prstGeom>
        </p:spPr>
        <p:txBody>
          <a:bodyPr lIns="90706" tIns="45353" rIns="90706" bIns="45353"/>
          <a:lstStyle/>
          <a:p>
            <a:fld id="{5FA78105-3561-4C4B-B744-1A8D979D63B5}" type="slidenum">
              <a:rPr lang="en-US" smtClean="0"/>
              <a:t>26</a:t>
            </a:fld>
            <a:endParaRPr lang="en-US"/>
          </a:p>
        </p:txBody>
      </p:sp>
    </p:spTree>
    <p:extLst>
      <p:ext uri="{BB962C8B-B14F-4D97-AF65-F5344CB8AC3E}">
        <p14:creationId xmlns:p14="http://schemas.microsoft.com/office/powerpoint/2010/main" val="8290256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13360" y="8829966"/>
            <a:ext cx="2917291" cy="464820"/>
          </a:xfrm>
          <a:prstGeom prst="rect">
            <a:avLst/>
          </a:prstGeom>
        </p:spPr>
        <p:txBody>
          <a:bodyPr lIns="90706" tIns="45353" rIns="90706" bIns="45353"/>
          <a:lstStyle/>
          <a:p>
            <a:fld id="{5FA78105-3561-4C4B-B744-1A8D979D63B5}" type="slidenum">
              <a:rPr lang="en-US" smtClean="0"/>
              <a:t>27</a:t>
            </a:fld>
            <a:endParaRPr lang="en-US"/>
          </a:p>
        </p:txBody>
      </p:sp>
    </p:spTree>
    <p:extLst>
      <p:ext uri="{BB962C8B-B14F-4D97-AF65-F5344CB8AC3E}">
        <p14:creationId xmlns:p14="http://schemas.microsoft.com/office/powerpoint/2010/main" val="28919673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Review registration.</a:t>
            </a:r>
            <a:endParaRPr lang="en-US" dirty="0"/>
          </a:p>
        </p:txBody>
      </p:sp>
    </p:spTree>
    <p:extLst>
      <p:ext uri="{BB962C8B-B14F-4D97-AF65-F5344CB8AC3E}">
        <p14:creationId xmlns:p14="http://schemas.microsoft.com/office/powerpoint/2010/main" val="5982202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Examples:</a:t>
            </a:r>
          </a:p>
          <a:p>
            <a:r>
              <a:rPr lang="en-US" dirty="0" smtClean="0"/>
              <a:t>Ethical leaders,</a:t>
            </a:r>
            <a:r>
              <a:rPr lang="en-US" baseline="0" dirty="0" smtClean="0"/>
              <a:t> social actors, change agents, social </a:t>
            </a:r>
            <a:r>
              <a:rPr lang="en-US" baseline="0" dirty="0" err="1" smtClean="0"/>
              <a:t>entreprenuers</a:t>
            </a:r>
            <a:r>
              <a:rPr lang="en-US" baseline="0" dirty="0" smtClean="0"/>
              <a:t>, </a:t>
            </a:r>
          </a:p>
          <a:p>
            <a:endParaRPr lang="en-US" baseline="0" dirty="0" smtClean="0"/>
          </a:p>
          <a:p>
            <a:r>
              <a:rPr lang="en-US" baseline="0" dirty="0" smtClean="0"/>
              <a:t>In what ways are your students expected to </a:t>
            </a:r>
            <a:r>
              <a:rPr lang="en-US" i="1" baseline="0" dirty="0" smtClean="0"/>
              <a:t>behave</a:t>
            </a:r>
            <a:r>
              <a:rPr lang="en-US" baseline="0" dirty="0" smtClean="0"/>
              <a:t> civically and </a:t>
            </a:r>
          </a:p>
          <a:p>
            <a:r>
              <a:rPr lang="en-US" baseline="0" dirty="0" smtClean="0"/>
              <a:t>In what ways are they expected to </a:t>
            </a:r>
            <a:r>
              <a:rPr lang="en-US" i="1" baseline="0" dirty="0" smtClean="0"/>
              <a:t>think</a:t>
            </a:r>
            <a:r>
              <a:rPr lang="en-US" baseline="0" dirty="0" smtClean="0"/>
              <a:t> civically…</a:t>
            </a:r>
            <a:endParaRPr lang="en-US" dirty="0"/>
          </a:p>
        </p:txBody>
      </p:sp>
    </p:spTree>
    <p:extLst>
      <p:ext uri="{BB962C8B-B14F-4D97-AF65-F5344CB8AC3E}">
        <p14:creationId xmlns:p14="http://schemas.microsoft.com/office/powerpoint/2010/main" val="13043032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1" name="Shape 111"/>
          <p:cNvSpPr txBox="1">
            <a:spLocks noGrp="1"/>
          </p:cNvSpPr>
          <p:nvPr>
            <p:ph type="body" idx="1"/>
          </p:nvPr>
        </p:nvSpPr>
        <p:spPr>
          <a:xfrm>
            <a:off x="701041" y="4415790"/>
            <a:ext cx="5608319" cy="4183380"/>
          </a:xfrm>
          <a:prstGeom prst="rect">
            <a:avLst/>
          </a:prstGeom>
          <a:noFill/>
          <a:ln>
            <a:noFill/>
          </a:ln>
        </p:spPr>
        <p:txBody>
          <a:bodyPr lIns="93162" tIns="93162" rIns="93162" bIns="93162" anchor="t" anchorCtr="0">
            <a:noAutofit/>
          </a:bodyPr>
          <a:lstStyle/>
          <a:p>
            <a:pPr rtl="1">
              <a:buSzPct val="25000"/>
            </a:pPr>
            <a:r>
              <a:rPr lang="en" b="1" dirty="0"/>
              <a:t>Kristin</a:t>
            </a:r>
            <a:r>
              <a:rPr lang="en" dirty="0"/>
              <a:t> </a:t>
            </a:r>
          </a:p>
        </p:txBody>
      </p:sp>
    </p:spTree>
    <p:extLst>
      <p:ext uri="{BB962C8B-B14F-4D97-AF65-F5344CB8AC3E}">
        <p14:creationId xmlns:p14="http://schemas.microsoft.com/office/powerpoint/2010/main" val="602977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0"/>
        <p:cNvGrpSpPr/>
        <p:nvPr/>
      </p:nvGrpSpPr>
      <p:grpSpPr>
        <a:xfrm>
          <a:off x="0" y="0"/>
          <a:ext cx="0" cy="0"/>
          <a:chOff x="0" y="0"/>
          <a:chExt cx="0" cy="0"/>
        </a:xfrm>
      </p:grpSpPr>
      <p:sp>
        <p:nvSpPr>
          <p:cNvPr id="711" name="Shape 711"/>
          <p:cNvSpPr txBox="1">
            <a:spLocks noGrp="1"/>
          </p:cNvSpPr>
          <p:nvPr>
            <p:ph type="body" idx="1"/>
          </p:nvPr>
        </p:nvSpPr>
        <p:spPr>
          <a:xfrm>
            <a:off x="701041" y="4415792"/>
            <a:ext cx="5608319" cy="4183379"/>
          </a:xfrm>
          <a:prstGeom prst="rect">
            <a:avLst/>
          </a:prstGeom>
          <a:noFill/>
          <a:ln>
            <a:noFill/>
          </a:ln>
        </p:spPr>
        <p:txBody>
          <a:bodyPr lIns="93162" tIns="93162" rIns="93162" bIns="93162" anchor="ctr" anchorCtr="0">
            <a:noAutofit/>
          </a:bodyPr>
          <a:lstStyle/>
          <a:p>
            <a:pPr>
              <a:buClr>
                <a:schemeClr val="dk1"/>
              </a:buClr>
            </a:pPr>
            <a:endParaRPr/>
          </a:p>
        </p:txBody>
      </p:sp>
      <p:sp>
        <p:nvSpPr>
          <p:cNvPr id="712" name="Shape 712"/>
          <p:cNvSpPr>
            <a:spLocks noGrp="1" noRot="1" noChangeAspect="1"/>
          </p:cNvSpPr>
          <p:nvPr>
            <p:ph type="sldImg" idx="2"/>
          </p:nvPr>
        </p:nvSpPr>
        <p:spPr>
          <a:xfrm>
            <a:off x="404813" y="696913"/>
            <a:ext cx="6200775" cy="348773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5806828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8"/>
        <p:cNvGrpSpPr/>
        <p:nvPr/>
      </p:nvGrpSpPr>
      <p:grpSpPr>
        <a:xfrm>
          <a:off x="0" y="0"/>
          <a:ext cx="0" cy="0"/>
          <a:chOff x="0" y="0"/>
          <a:chExt cx="0" cy="0"/>
        </a:xfrm>
      </p:grpSpPr>
      <p:sp>
        <p:nvSpPr>
          <p:cNvPr id="729" name="Shape 729"/>
          <p:cNvSpPr txBox="1">
            <a:spLocks noGrp="1"/>
          </p:cNvSpPr>
          <p:nvPr>
            <p:ph type="body" idx="1"/>
          </p:nvPr>
        </p:nvSpPr>
        <p:spPr>
          <a:xfrm>
            <a:off x="701041" y="4415792"/>
            <a:ext cx="5608319" cy="4183379"/>
          </a:xfrm>
          <a:prstGeom prst="rect">
            <a:avLst/>
          </a:prstGeom>
          <a:noFill/>
          <a:ln>
            <a:noFill/>
          </a:ln>
        </p:spPr>
        <p:txBody>
          <a:bodyPr lIns="93162" tIns="93162" rIns="93162" bIns="93162" anchor="ctr" anchorCtr="0">
            <a:noAutofit/>
          </a:bodyPr>
          <a:lstStyle/>
          <a:p>
            <a:pPr>
              <a:buClr>
                <a:schemeClr val="dk1"/>
              </a:buClr>
            </a:pPr>
            <a:endParaRPr/>
          </a:p>
        </p:txBody>
      </p:sp>
      <p:sp>
        <p:nvSpPr>
          <p:cNvPr id="730" name="Shape 730"/>
          <p:cNvSpPr>
            <a:spLocks noGrp="1" noRot="1" noChangeAspect="1"/>
          </p:cNvSpPr>
          <p:nvPr>
            <p:ph type="sldImg" idx="2"/>
          </p:nvPr>
        </p:nvSpPr>
        <p:spPr>
          <a:xfrm>
            <a:off x="404813" y="696913"/>
            <a:ext cx="6200775" cy="348773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2856169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3"/>
        <p:cNvGrpSpPr/>
        <p:nvPr/>
      </p:nvGrpSpPr>
      <p:grpSpPr>
        <a:xfrm>
          <a:off x="0" y="0"/>
          <a:ext cx="0" cy="0"/>
          <a:chOff x="0" y="0"/>
          <a:chExt cx="0" cy="0"/>
        </a:xfrm>
      </p:grpSpPr>
      <p:sp>
        <p:nvSpPr>
          <p:cNvPr id="764" name="Shape 764"/>
          <p:cNvSpPr txBox="1">
            <a:spLocks noGrp="1"/>
          </p:cNvSpPr>
          <p:nvPr>
            <p:ph type="body" idx="1"/>
          </p:nvPr>
        </p:nvSpPr>
        <p:spPr>
          <a:xfrm>
            <a:off x="701043" y="4415790"/>
            <a:ext cx="5608319" cy="4183380"/>
          </a:xfrm>
          <a:prstGeom prst="rect">
            <a:avLst/>
          </a:prstGeom>
        </p:spPr>
        <p:txBody>
          <a:bodyPr lIns="92414" tIns="92414" rIns="92414" bIns="92414" anchor="t" anchorCtr="0">
            <a:noAutofit/>
          </a:bodyPr>
          <a:lstStyle/>
          <a:p>
            <a:endParaRPr/>
          </a:p>
        </p:txBody>
      </p:sp>
      <p:sp>
        <p:nvSpPr>
          <p:cNvPr id="765" name="Shape 765"/>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9447210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dirty="0" smtClean="0"/>
              <a:t>ANOTHER, important, source of evidence in the assessment plan</a:t>
            </a:r>
          </a:p>
          <a:p>
            <a:pPr lvl="1" fontAlgn="base"/>
            <a:r>
              <a:rPr lang="en-US" dirty="0" smtClean="0"/>
              <a:t>Operationalizes high-impact practices</a:t>
            </a:r>
          </a:p>
          <a:p>
            <a:pPr lvl="1" fontAlgn="base"/>
            <a:r>
              <a:rPr lang="en-US" dirty="0" smtClean="0"/>
              <a:t>Highlights variations in course design, which can be used to explain variations in student learning</a:t>
            </a:r>
          </a:p>
          <a:p>
            <a:pPr fontAlgn="base"/>
            <a:r>
              <a:rPr lang="en-US" dirty="0" smtClean="0"/>
              <a:t>Facilitates faculty self-reflection on teaching and course design</a:t>
            </a:r>
          </a:p>
          <a:p>
            <a:pPr lvl="1" fontAlgn="base"/>
            <a:r>
              <a:rPr lang="en-US" dirty="0" smtClean="0"/>
              <a:t>Validates practice and concretely identifies opportunities for growth. </a:t>
            </a:r>
          </a:p>
          <a:p>
            <a:pPr lvl="1" fontAlgn="base"/>
            <a:r>
              <a:rPr lang="en-US" dirty="0" smtClean="0"/>
              <a:t>Reinforces the value of scaffolding learning </a:t>
            </a:r>
          </a:p>
          <a:p>
            <a:pPr fontAlgn="base"/>
            <a:r>
              <a:rPr lang="en-US" dirty="0" smtClean="0"/>
              <a:t>Facilitates organizational sense-making</a:t>
            </a:r>
          </a:p>
          <a:p>
            <a:pPr lvl="1" fontAlgn="base"/>
            <a:r>
              <a:rPr lang="en-US" dirty="0" smtClean="0"/>
              <a:t>Communities of faculty advance/learn together from each other by seeing various </a:t>
            </a:r>
            <a:r>
              <a:rPr lang="en-US" dirty="0" err="1" smtClean="0"/>
              <a:t>operationalizations</a:t>
            </a:r>
            <a:r>
              <a:rPr lang="en-US" dirty="0" smtClean="0"/>
              <a:t> of teaching according to the design map. </a:t>
            </a:r>
          </a:p>
          <a:p>
            <a:pPr lvl="1" fontAlgn="base"/>
            <a:r>
              <a:rPr lang="en-US" dirty="0" smtClean="0"/>
              <a:t>Invites collective reflection on teaching approaches and philosophies</a:t>
            </a:r>
          </a:p>
          <a:p>
            <a:endParaRPr lang="en-US" dirty="0"/>
          </a:p>
        </p:txBody>
      </p:sp>
    </p:spTree>
    <p:extLst>
      <p:ext uri="{BB962C8B-B14F-4D97-AF65-F5344CB8AC3E}">
        <p14:creationId xmlns:p14="http://schemas.microsoft.com/office/powerpoint/2010/main" val="11556515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3174626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1" u="none" strike="noStrike" kern="1200" dirty="0" smtClean="0">
                <a:solidFill>
                  <a:schemeClr val="tx1"/>
                </a:solidFill>
                <a:effectLst/>
                <a:latin typeface="+mn-lt"/>
                <a:ea typeface="+mn-ea"/>
                <a:cs typeface="+mn-cs"/>
              </a:rPr>
              <a:t>ewer than ever incoming freshman (just 46%) describe their political beliefs as “middle of the </a:t>
            </a:r>
            <a:r>
              <a:rPr lang="en-US" sz="1200" b="0" i="1" u="none" strike="noStrike" kern="1200" smtClean="0">
                <a:solidFill>
                  <a:schemeClr val="tx1"/>
                </a:solidFill>
                <a:effectLst/>
                <a:latin typeface="+mn-lt"/>
                <a:ea typeface="+mn-ea"/>
                <a:cs typeface="+mn-cs"/>
              </a:rPr>
              <a:t>road”</a:t>
            </a:r>
            <a:endParaRPr lang="en-US" b="0" dirty="0" smtClean="0">
              <a:effectLst/>
            </a:endParaRPr>
          </a:p>
        </p:txBody>
      </p:sp>
      <p:sp>
        <p:nvSpPr>
          <p:cNvPr id="4" name="Slide Number Placeholder 3"/>
          <p:cNvSpPr>
            <a:spLocks noGrp="1"/>
          </p:cNvSpPr>
          <p:nvPr>
            <p:ph type="sldNum" sz="quarter" idx="10"/>
          </p:nvPr>
        </p:nvSpPr>
        <p:spPr/>
        <p:txBody>
          <a:bodyPr/>
          <a:lstStyle/>
          <a:p>
            <a:fld id="{0C94593D-2C0A-4AA7-80DF-14DE104B611F}" type="slidenum">
              <a:rPr lang="en-US" smtClean="0"/>
              <a:t>8</a:t>
            </a:fld>
            <a:endParaRPr lang="en-US"/>
          </a:p>
        </p:txBody>
      </p:sp>
    </p:spTree>
    <p:extLst>
      <p:ext uri="{BB962C8B-B14F-4D97-AF65-F5344CB8AC3E}">
        <p14:creationId xmlns:p14="http://schemas.microsoft.com/office/powerpoint/2010/main" val="37731162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94593D-2C0A-4AA7-80DF-14DE104B611F}" type="slidenum">
              <a:rPr lang="en-US" smtClean="0"/>
              <a:t>53</a:t>
            </a:fld>
            <a:endParaRPr lang="en-US"/>
          </a:p>
        </p:txBody>
      </p:sp>
    </p:spTree>
    <p:extLst>
      <p:ext uri="{BB962C8B-B14F-4D97-AF65-F5344CB8AC3E}">
        <p14:creationId xmlns:p14="http://schemas.microsoft.com/office/powerpoint/2010/main" val="31012972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solidFill>
                  <a:schemeClr val="tx1"/>
                </a:solidFill>
                <a:latin typeface="+mn-lt"/>
                <a:ea typeface="+mn-ea"/>
                <a:cs typeface="+mn-cs"/>
              </a:rPr>
              <a:t>Interpreting outcome findings</a:t>
            </a:r>
            <a:r>
              <a:rPr lang="en-US" dirty="0">
                <a:solidFill>
                  <a:schemeClr val="tx1"/>
                </a:solidFill>
                <a:latin typeface="+mn-lt"/>
                <a:ea typeface="+mn-ea"/>
                <a:cs typeface="+mn-cs"/>
              </a:rPr>
              <a:t>: Implementation data are necessary for understanding</a:t>
            </a:r>
          </a:p>
          <a:p>
            <a:r>
              <a:rPr lang="en-US" dirty="0">
                <a:solidFill>
                  <a:schemeClr val="tx1"/>
                </a:solidFill>
                <a:latin typeface="+mn-lt"/>
                <a:ea typeface="+mn-ea"/>
                <a:cs typeface="+mn-cs"/>
              </a:rPr>
              <a:t>why a program succeeds or fails to produce positive outcomes. The data may also</a:t>
            </a:r>
          </a:p>
          <a:p>
            <a:r>
              <a:rPr lang="en-US" dirty="0">
                <a:solidFill>
                  <a:schemeClr val="tx1"/>
                </a:solidFill>
                <a:latin typeface="+mn-lt"/>
                <a:ea typeface="+mn-ea"/>
                <a:cs typeface="+mn-cs"/>
              </a:rPr>
              <a:t>elucidate differences in outcomes between sites in multi-site evaluations, ensure</a:t>
            </a:r>
          </a:p>
          <a:p>
            <a:r>
              <a:rPr lang="en-US" dirty="0">
                <a:solidFill>
                  <a:schemeClr val="tx1"/>
                </a:solidFill>
                <a:latin typeface="+mn-lt"/>
                <a:ea typeface="+mn-ea"/>
                <a:cs typeface="+mn-cs"/>
              </a:rPr>
              <a:t>internal validity, and help avoid Type III errors.4</a:t>
            </a:r>
            <a:endParaRPr lang="en-US" dirty="0"/>
          </a:p>
        </p:txBody>
      </p:sp>
      <p:sp>
        <p:nvSpPr>
          <p:cNvPr id="4" name="Slide Number Placeholder 3"/>
          <p:cNvSpPr>
            <a:spLocks noGrp="1"/>
          </p:cNvSpPr>
          <p:nvPr>
            <p:ph type="sldNum" sz="quarter" idx="10"/>
          </p:nvPr>
        </p:nvSpPr>
        <p:spPr>
          <a:xfrm>
            <a:off x="3813360" y="8685214"/>
            <a:ext cx="2917291" cy="458787"/>
          </a:xfrm>
          <a:prstGeom prst="rect">
            <a:avLst/>
          </a:prstGeom>
        </p:spPr>
        <p:txBody>
          <a:bodyPr lIns="90706" tIns="45353" rIns="90706" bIns="45353"/>
          <a:lstStyle/>
          <a:p>
            <a:fld id="{9DBC60EE-A069-44F6-BDE2-D95928DA46E7}" type="slidenum">
              <a:rPr lang="en-US" smtClean="0"/>
              <a:t>54</a:t>
            </a:fld>
            <a:endParaRPr lang="en-US"/>
          </a:p>
        </p:txBody>
      </p:sp>
    </p:spTree>
    <p:extLst>
      <p:ext uri="{BB962C8B-B14F-4D97-AF65-F5344CB8AC3E}">
        <p14:creationId xmlns:p14="http://schemas.microsoft.com/office/powerpoint/2010/main" val="28596356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8"/>
        <p:cNvGrpSpPr/>
        <p:nvPr/>
      </p:nvGrpSpPr>
      <p:grpSpPr>
        <a:xfrm>
          <a:off x="0" y="0"/>
          <a:ext cx="0" cy="0"/>
          <a:chOff x="0" y="0"/>
          <a:chExt cx="0" cy="0"/>
        </a:xfrm>
      </p:grpSpPr>
      <p:sp>
        <p:nvSpPr>
          <p:cNvPr id="789" name="Shape 789"/>
          <p:cNvSpPr txBox="1">
            <a:spLocks noGrp="1"/>
          </p:cNvSpPr>
          <p:nvPr>
            <p:ph type="body" idx="1"/>
          </p:nvPr>
        </p:nvSpPr>
        <p:spPr>
          <a:xfrm>
            <a:off x="688184" y="4415793"/>
            <a:ext cx="5505449" cy="4183379"/>
          </a:xfrm>
          <a:prstGeom prst="rect">
            <a:avLst/>
          </a:prstGeom>
          <a:noFill/>
          <a:ln>
            <a:noFill/>
          </a:ln>
        </p:spPr>
        <p:txBody>
          <a:bodyPr lIns="92414" tIns="92414" rIns="92414" bIns="92414" anchor="ctr" anchorCtr="0">
            <a:noAutofit/>
          </a:bodyPr>
          <a:lstStyle/>
          <a:p>
            <a:pPr>
              <a:buClr>
                <a:schemeClr val="dk1"/>
              </a:buClr>
            </a:pPr>
            <a:endParaRPr/>
          </a:p>
        </p:txBody>
      </p:sp>
      <p:sp>
        <p:nvSpPr>
          <p:cNvPr id="790" name="Shape 790"/>
          <p:cNvSpPr>
            <a:spLocks noGrp="1" noRot="1" noChangeAspect="1"/>
          </p:cNvSpPr>
          <p:nvPr>
            <p:ph type="sldImg" idx="2"/>
          </p:nvPr>
        </p:nvSpPr>
        <p:spPr>
          <a:xfrm>
            <a:off x="341313" y="696913"/>
            <a:ext cx="6199187" cy="348773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5156148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9"/>
        <p:cNvGrpSpPr/>
        <p:nvPr/>
      </p:nvGrpSpPr>
      <p:grpSpPr>
        <a:xfrm>
          <a:off x="0" y="0"/>
          <a:ext cx="0" cy="0"/>
          <a:chOff x="0" y="0"/>
          <a:chExt cx="0" cy="0"/>
        </a:xfrm>
      </p:grpSpPr>
      <p:sp>
        <p:nvSpPr>
          <p:cNvPr id="800" name="Shape 800"/>
          <p:cNvSpPr txBox="1">
            <a:spLocks noGrp="1"/>
          </p:cNvSpPr>
          <p:nvPr>
            <p:ph type="body" idx="1"/>
          </p:nvPr>
        </p:nvSpPr>
        <p:spPr>
          <a:xfrm>
            <a:off x="688184" y="4415793"/>
            <a:ext cx="5505449" cy="4183379"/>
          </a:xfrm>
          <a:prstGeom prst="rect">
            <a:avLst/>
          </a:prstGeom>
          <a:noFill/>
          <a:ln>
            <a:noFill/>
          </a:ln>
        </p:spPr>
        <p:txBody>
          <a:bodyPr lIns="92414" tIns="92414" rIns="92414" bIns="92414" anchor="ctr" anchorCtr="0">
            <a:noAutofit/>
          </a:bodyPr>
          <a:lstStyle/>
          <a:p>
            <a:pPr>
              <a:buClr>
                <a:schemeClr val="dk1"/>
              </a:buClr>
            </a:pPr>
            <a:endParaRPr/>
          </a:p>
        </p:txBody>
      </p:sp>
      <p:sp>
        <p:nvSpPr>
          <p:cNvPr id="801" name="Shape 801"/>
          <p:cNvSpPr>
            <a:spLocks noGrp="1" noRot="1" noChangeAspect="1"/>
          </p:cNvSpPr>
          <p:nvPr>
            <p:ph type="sldImg" idx="2"/>
          </p:nvPr>
        </p:nvSpPr>
        <p:spPr>
          <a:xfrm>
            <a:off x="341313" y="696913"/>
            <a:ext cx="6199187" cy="348773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01506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Shape 2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83" name="Shape 28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spcAft>
                <a:spcPts val="0"/>
              </a:spcAft>
              <a:buClr>
                <a:schemeClr val="dk1"/>
              </a:buClr>
              <a:buSzPct val="25000"/>
              <a:buFont typeface="Arial"/>
              <a:buNone/>
            </a:pPr>
            <a:r>
              <a:rPr lang="en" sz="1200" b="0" i="0" u="none" strike="noStrike" cap="none">
                <a:solidFill>
                  <a:schemeClr val="dk1"/>
                </a:solidFill>
                <a:latin typeface="Arial"/>
                <a:ea typeface="Arial"/>
                <a:cs typeface="Arial"/>
                <a:sym typeface="Arial"/>
              </a:rPr>
              <a:t>Norris’s rant - will SHORTEN :)</a:t>
            </a:r>
          </a:p>
          <a:p>
            <a:pPr marL="0" marR="0" lvl="0" indent="0" algn="l" rtl="0">
              <a:spcBef>
                <a:spcPts val="0"/>
              </a:spcBef>
              <a:spcAft>
                <a:spcPts val="0"/>
              </a:spcAft>
              <a:buClr>
                <a:schemeClr val="dk1"/>
              </a:buClr>
              <a:buSzPct val="25000"/>
              <a:buFont typeface="Arial"/>
              <a:buNone/>
            </a:pP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1000"/>
              </a:spcBef>
              <a:spcAft>
                <a:spcPts val="0"/>
              </a:spcAft>
              <a:buClr>
                <a:srgbClr val="A53010"/>
              </a:buClr>
              <a:buSzPct val="25000"/>
              <a:buFont typeface="Arial"/>
              <a:buNone/>
            </a:pPr>
            <a:r>
              <a:rPr lang="en" sz="1200" b="1" i="0" u="none" strike="noStrike" cap="none">
                <a:solidFill>
                  <a:srgbClr val="A53010"/>
                </a:solidFill>
                <a:latin typeface="Arial"/>
                <a:ea typeface="Arial"/>
                <a:cs typeface="Arial"/>
                <a:sym typeface="Arial"/>
              </a:rPr>
              <a:t>New narrative in HE through data:</a:t>
            </a:r>
            <a:r>
              <a:rPr lang="en" sz="1200" b="0" i="0" u="none" strike="noStrike" cap="none">
                <a:solidFill>
                  <a:srgbClr val="A53010"/>
                </a:solidFill>
                <a:latin typeface="Arial"/>
                <a:ea typeface="Arial"/>
                <a:cs typeface="Arial"/>
                <a:sym typeface="Arial"/>
              </a:rPr>
              <a:t> </a:t>
            </a:r>
            <a:r>
              <a:rPr lang="en" sz="1200" b="0" i="0" u="none" strike="noStrike" cap="none">
                <a:solidFill>
                  <a:srgbClr val="404040"/>
                </a:solidFill>
                <a:latin typeface="Arial"/>
                <a:ea typeface="Arial"/>
                <a:cs typeface="Arial"/>
                <a:sym typeface="Arial"/>
              </a:rPr>
              <a:t>Develop a strategy for changing the narrative in higher education that shifts the focus away from the fabulous five and toward a broader understanding of community engaged activities and how it impacts students, faculty, staff, community, and the institution.</a:t>
            </a:r>
          </a:p>
          <a:p>
            <a:pPr marL="0" marR="0" lvl="0" indent="0" algn="l" rtl="0">
              <a:lnSpc>
                <a:spcPct val="115000"/>
              </a:lnSpc>
              <a:spcBef>
                <a:spcPts val="1000"/>
              </a:spcBef>
              <a:spcAft>
                <a:spcPts val="0"/>
              </a:spcAft>
              <a:buClr>
                <a:srgbClr val="A53010"/>
              </a:buClr>
              <a:buSzPct val="25000"/>
              <a:buFont typeface="Arial"/>
              <a:buNone/>
            </a:pPr>
            <a:r>
              <a:rPr lang="en" sz="1200" b="1" i="0" u="none" strike="noStrike" cap="none">
                <a:solidFill>
                  <a:srgbClr val="A53010"/>
                </a:solidFill>
                <a:latin typeface="Arial"/>
                <a:ea typeface="Arial"/>
                <a:cs typeface="Arial"/>
                <a:sym typeface="Arial"/>
              </a:rPr>
              <a:t>Telling a Story/Reporting:</a:t>
            </a:r>
            <a:r>
              <a:rPr lang="en" sz="1200" b="0" i="0" u="none" strike="noStrike" cap="none">
                <a:solidFill>
                  <a:srgbClr val="A53010"/>
                </a:solidFill>
                <a:latin typeface="Arial"/>
                <a:ea typeface="Arial"/>
                <a:cs typeface="Arial"/>
                <a:sym typeface="Arial"/>
              </a:rPr>
              <a:t> </a:t>
            </a:r>
            <a:r>
              <a:rPr lang="en" sz="1200" b="0" i="0" u="none" strike="noStrike" cap="none">
                <a:solidFill>
                  <a:srgbClr val="404040"/>
                </a:solidFill>
                <a:latin typeface="Arial"/>
                <a:ea typeface="Arial"/>
                <a:cs typeface="Arial"/>
                <a:sym typeface="Arial"/>
              </a:rPr>
              <a:t>Identify the ways in which data should be used for research, assessment, and informed decision making</a:t>
            </a:r>
          </a:p>
          <a:p>
            <a:pPr marL="0" marR="0" lvl="0" indent="0" algn="l" rtl="0">
              <a:lnSpc>
                <a:spcPct val="115000"/>
              </a:lnSpc>
              <a:spcBef>
                <a:spcPts val="1000"/>
              </a:spcBef>
              <a:spcAft>
                <a:spcPts val="0"/>
              </a:spcAft>
              <a:buClr>
                <a:schemeClr val="dk1"/>
              </a:buClr>
              <a:buSzPct val="25000"/>
              <a:buFont typeface="Arial"/>
              <a:buNone/>
            </a:pPr>
            <a:endParaRPr sz="1200" b="0" i="0" u="none" strike="noStrike" cap="none">
              <a:solidFill>
                <a:srgbClr val="404040"/>
              </a:solidFill>
              <a:latin typeface="Arial"/>
              <a:ea typeface="Arial"/>
              <a:cs typeface="Arial"/>
              <a:sym typeface="Arial"/>
            </a:endParaRPr>
          </a:p>
          <a:p>
            <a:pPr marL="0" marR="0" lvl="0" indent="0" algn="l" rtl="0">
              <a:lnSpc>
                <a:spcPct val="115000"/>
              </a:lnSpc>
              <a:spcBef>
                <a:spcPts val="1000"/>
              </a:spcBef>
              <a:spcAft>
                <a:spcPts val="0"/>
              </a:spcAft>
              <a:buClr>
                <a:srgbClr val="404040"/>
              </a:buClr>
              <a:buSzPct val="25000"/>
              <a:buFont typeface="Arial"/>
              <a:buNone/>
            </a:pPr>
            <a:r>
              <a:rPr lang="en" sz="1200" b="0" i="0" u="none" strike="noStrike" cap="none">
                <a:solidFill>
                  <a:srgbClr val="404040"/>
                </a:solidFill>
                <a:latin typeface="Arial"/>
                <a:ea typeface="Arial"/>
                <a:cs typeface="Arial"/>
                <a:sym typeface="Arial"/>
              </a:rPr>
              <a:t>EXPANDING THE TENT - MOVING BEYOND TRADITIONALLY ACCEPTED FORMS OF CE</a:t>
            </a:r>
          </a:p>
          <a:p>
            <a:pPr marL="0" marR="0" lvl="0" indent="0" algn="l" rtl="0">
              <a:lnSpc>
                <a:spcPct val="115000"/>
              </a:lnSpc>
              <a:spcBef>
                <a:spcPts val="1000"/>
              </a:spcBef>
              <a:buClr>
                <a:srgbClr val="404040"/>
              </a:buClr>
              <a:buSzPct val="25000"/>
              <a:buFont typeface="Arial"/>
              <a:buNone/>
            </a:pPr>
            <a:r>
              <a:rPr lang="en" sz="1200" b="0" i="0" u="none" strike="noStrike" cap="none">
                <a:solidFill>
                  <a:srgbClr val="404040"/>
                </a:solidFill>
                <a:latin typeface="Arial"/>
                <a:ea typeface="Arial"/>
                <a:cs typeface="Arial"/>
                <a:sym typeface="Arial"/>
              </a:rPr>
              <a:t>GETTING BEYOND DOING GOOD</a:t>
            </a:r>
          </a:p>
        </p:txBody>
      </p:sp>
    </p:spTree>
    <p:extLst>
      <p:ext uri="{BB962C8B-B14F-4D97-AF65-F5344CB8AC3E}">
        <p14:creationId xmlns:p14="http://schemas.microsoft.com/office/powerpoint/2010/main" val="26413692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2"/>
        <p:cNvGrpSpPr/>
        <p:nvPr/>
      </p:nvGrpSpPr>
      <p:grpSpPr>
        <a:xfrm>
          <a:off x="0" y="0"/>
          <a:ext cx="0" cy="0"/>
          <a:chOff x="0" y="0"/>
          <a:chExt cx="0" cy="0"/>
        </a:xfrm>
      </p:grpSpPr>
      <p:sp>
        <p:nvSpPr>
          <p:cNvPr id="723" name="Shape 723"/>
          <p:cNvSpPr txBox="1">
            <a:spLocks noGrp="1"/>
          </p:cNvSpPr>
          <p:nvPr>
            <p:ph type="body" idx="1"/>
          </p:nvPr>
        </p:nvSpPr>
        <p:spPr>
          <a:xfrm>
            <a:off x="701041" y="4415792"/>
            <a:ext cx="5608319" cy="4183379"/>
          </a:xfrm>
          <a:prstGeom prst="rect">
            <a:avLst/>
          </a:prstGeom>
          <a:noFill/>
          <a:ln>
            <a:noFill/>
          </a:ln>
        </p:spPr>
        <p:txBody>
          <a:bodyPr lIns="93162" tIns="93162" rIns="93162" bIns="93162" anchor="ctr" anchorCtr="0">
            <a:noAutofit/>
          </a:bodyPr>
          <a:lstStyle/>
          <a:p>
            <a:pPr>
              <a:buClr>
                <a:schemeClr val="dk1"/>
              </a:buClr>
            </a:pPr>
            <a:endParaRPr/>
          </a:p>
        </p:txBody>
      </p:sp>
      <p:sp>
        <p:nvSpPr>
          <p:cNvPr id="724" name="Shape 724"/>
          <p:cNvSpPr>
            <a:spLocks noGrp="1" noRot="1" noChangeAspect="1"/>
          </p:cNvSpPr>
          <p:nvPr>
            <p:ph type="sldImg" idx="2"/>
          </p:nvPr>
        </p:nvSpPr>
        <p:spPr>
          <a:xfrm>
            <a:off x="404813" y="696913"/>
            <a:ext cx="6200775" cy="348773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6578514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1" name="Shape 111"/>
          <p:cNvSpPr txBox="1">
            <a:spLocks noGrp="1"/>
          </p:cNvSpPr>
          <p:nvPr>
            <p:ph type="body" idx="1"/>
          </p:nvPr>
        </p:nvSpPr>
        <p:spPr>
          <a:xfrm>
            <a:off x="701041" y="4415790"/>
            <a:ext cx="5608319" cy="4183380"/>
          </a:xfrm>
          <a:prstGeom prst="rect">
            <a:avLst/>
          </a:prstGeom>
          <a:noFill/>
          <a:ln>
            <a:noFill/>
          </a:ln>
        </p:spPr>
        <p:txBody>
          <a:bodyPr lIns="93162" tIns="93162" rIns="93162" bIns="93162" anchor="t" anchorCtr="0">
            <a:noAutofit/>
          </a:bodyPr>
          <a:lstStyle/>
          <a:p>
            <a:pPr rtl="1">
              <a:buSzPct val="25000"/>
            </a:pPr>
            <a:r>
              <a:rPr lang="en" b="1"/>
              <a:t>Kristin</a:t>
            </a:r>
            <a:r>
              <a:rPr lang="en"/>
              <a:t> </a:t>
            </a:r>
          </a:p>
        </p:txBody>
      </p:sp>
    </p:spTree>
    <p:extLst>
      <p:ext uri="{BB962C8B-B14F-4D97-AF65-F5344CB8AC3E}">
        <p14:creationId xmlns:p14="http://schemas.microsoft.com/office/powerpoint/2010/main" val="38524781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2"/>
        <p:cNvGrpSpPr/>
        <p:nvPr/>
      </p:nvGrpSpPr>
      <p:grpSpPr>
        <a:xfrm>
          <a:off x="0" y="0"/>
          <a:ext cx="0" cy="0"/>
          <a:chOff x="0" y="0"/>
          <a:chExt cx="0" cy="0"/>
        </a:xfrm>
      </p:grpSpPr>
      <p:sp>
        <p:nvSpPr>
          <p:cNvPr id="723" name="Shape 723"/>
          <p:cNvSpPr txBox="1">
            <a:spLocks noGrp="1"/>
          </p:cNvSpPr>
          <p:nvPr>
            <p:ph type="body" idx="1"/>
          </p:nvPr>
        </p:nvSpPr>
        <p:spPr>
          <a:xfrm>
            <a:off x="701041" y="4415792"/>
            <a:ext cx="5608319" cy="4183379"/>
          </a:xfrm>
          <a:prstGeom prst="rect">
            <a:avLst/>
          </a:prstGeom>
          <a:noFill/>
          <a:ln>
            <a:noFill/>
          </a:ln>
        </p:spPr>
        <p:txBody>
          <a:bodyPr lIns="93162" tIns="93162" rIns="93162" bIns="93162" anchor="ctr" anchorCtr="0">
            <a:noAutofit/>
          </a:bodyPr>
          <a:lstStyle/>
          <a:p>
            <a:pPr>
              <a:buClr>
                <a:schemeClr val="dk1"/>
              </a:buClr>
            </a:pPr>
            <a:endParaRPr/>
          </a:p>
        </p:txBody>
      </p:sp>
      <p:sp>
        <p:nvSpPr>
          <p:cNvPr id="724" name="Shape 724"/>
          <p:cNvSpPr>
            <a:spLocks noGrp="1" noRot="1" noChangeAspect="1"/>
          </p:cNvSpPr>
          <p:nvPr>
            <p:ph type="sldImg" idx="2"/>
          </p:nvPr>
        </p:nvSpPr>
        <p:spPr>
          <a:xfrm>
            <a:off x="404813" y="696913"/>
            <a:ext cx="6200775" cy="348773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435033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6"/>
        <p:cNvGrpSpPr/>
        <p:nvPr/>
      </p:nvGrpSpPr>
      <p:grpSpPr>
        <a:xfrm>
          <a:off x="0" y="0"/>
          <a:ext cx="0" cy="0"/>
          <a:chOff x="0" y="0"/>
          <a:chExt cx="0" cy="0"/>
        </a:xfrm>
      </p:grpSpPr>
      <p:sp>
        <p:nvSpPr>
          <p:cNvPr id="717" name="Shape 717"/>
          <p:cNvSpPr txBox="1">
            <a:spLocks noGrp="1"/>
          </p:cNvSpPr>
          <p:nvPr>
            <p:ph type="body" idx="1"/>
          </p:nvPr>
        </p:nvSpPr>
        <p:spPr>
          <a:xfrm>
            <a:off x="701041" y="4415792"/>
            <a:ext cx="5608319" cy="4183379"/>
          </a:xfrm>
          <a:prstGeom prst="rect">
            <a:avLst/>
          </a:prstGeom>
          <a:noFill/>
          <a:ln>
            <a:noFill/>
          </a:ln>
        </p:spPr>
        <p:txBody>
          <a:bodyPr lIns="93162" tIns="93162" rIns="93162" bIns="93162" anchor="ctr" anchorCtr="0">
            <a:noAutofit/>
          </a:bodyPr>
          <a:lstStyle/>
          <a:p>
            <a:pPr>
              <a:buClr>
                <a:schemeClr val="dk1"/>
              </a:buClr>
            </a:pPr>
            <a:endParaRPr/>
          </a:p>
        </p:txBody>
      </p:sp>
      <p:sp>
        <p:nvSpPr>
          <p:cNvPr id="718" name="Shape 718"/>
          <p:cNvSpPr>
            <a:spLocks noGrp="1" noRot="1" noChangeAspect="1"/>
          </p:cNvSpPr>
          <p:nvPr>
            <p:ph type="sldImg" idx="2"/>
          </p:nvPr>
        </p:nvSpPr>
        <p:spPr>
          <a:xfrm>
            <a:off x="404813" y="696913"/>
            <a:ext cx="6200775" cy="348773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7796730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6"/>
        <p:cNvGrpSpPr/>
        <p:nvPr/>
      </p:nvGrpSpPr>
      <p:grpSpPr>
        <a:xfrm>
          <a:off x="0" y="0"/>
          <a:ext cx="0" cy="0"/>
          <a:chOff x="0" y="0"/>
          <a:chExt cx="0" cy="0"/>
        </a:xfrm>
      </p:grpSpPr>
      <p:sp>
        <p:nvSpPr>
          <p:cNvPr id="717" name="Shape 717"/>
          <p:cNvSpPr txBox="1">
            <a:spLocks noGrp="1"/>
          </p:cNvSpPr>
          <p:nvPr>
            <p:ph type="body" idx="1"/>
          </p:nvPr>
        </p:nvSpPr>
        <p:spPr>
          <a:xfrm>
            <a:off x="701041" y="4415792"/>
            <a:ext cx="5608319" cy="4183379"/>
          </a:xfrm>
          <a:prstGeom prst="rect">
            <a:avLst/>
          </a:prstGeom>
          <a:noFill/>
          <a:ln>
            <a:noFill/>
          </a:ln>
        </p:spPr>
        <p:txBody>
          <a:bodyPr lIns="93162" tIns="93162" rIns="93162" bIns="93162" anchor="ctr" anchorCtr="0">
            <a:noAutofit/>
          </a:bodyPr>
          <a:lstStyle/>
          <a:p>
            <a:pPr>
              <a:buClr>
                <a:schemeClr val="dk1"/>
              </a:buClr>
            </a:pPr>
            <a:endParaRPr/>
          </a:p>
        </p:txBody>
      </p:sp>
      <p:sp>
        <p:nvSpPr>
          <p:cNvPr id="718" name="Shape 718"/>
          <p:cNvSpPr>
            <a:spLocks noGrp="1" noRot="1" noChangeAspect="1"/>
          </p:cNvSpPr>
          <p:nvPr>
            <p:ph type="sldImg" idx="2"/>
          </p:nvPr>
        </p:nvSpPr>
        <p:spPr>
          <a:xfrm>
            <a:off x="404813" y="696913"/>
            <a:ext cx="6200775" cy="348773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0959287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868420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Rectangle 7"/>
          <p:cNvSpPr/>
          <p:nvPr/>
        </p:nvSpPr>
        <p:spPr>
          <a:xfrm>
            <a:off x="-6843" y="3887812"/>
            <a:ext cx="12195668"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75488" y="2166364"/>
            <a:ext cx="11247120" cy="1739347"/>
          </a:xfrm>
        </p:spPr>
        <p:txBody>
          <a:bodyPr tIns="45720" bIns="45720" anchor="ctr">
            <a:normAutofit/>
          </a:bodyPr>
          <a:lstStyle>
            <a:lvl1pPr algn="ctr">
              <a:lnSpc>
                <a:spcPct val="80000"/>
              </a:lnSpc>
              <a:defRPr sz="6000" spc="150" baseline="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47472" y="3913632"/>
            <a:ext cx="11506200" cy="457200"/>
          </a:xfrm>
        </p:spPr>
        <p:txBody>
          <a:bodyPr>
            <a:normAutofit/>
          </a:bodyPr>
          <a:lstStyle>
            <a:lvl1pPr marL="0" indent="0" algn="ctr">
              <a:spcBef>
                <a:spcPts val="0"/>
              </a:spcBef>
              <a:spcAft>
                <a:spcPts val="0"/>
              </a:spcAft>
              <a:buNone/>
              <a:defRPr sz="2000">
                <a:solidFill>
                  <a:srgbClr val="FFFFFF"/>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7/28/2017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7/28/2017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96DFF08F-DC6B-4601-B491-B0F83F6DD2DA}" type="datetimeFigureOut">
              <a:rPr lang="en-US" dirty="0"/>
              <a:t>7/28/2017</a:t>
            </a:fld>
            <a:endParaRPr lang="en-US" dirty="0"/>
          </a:p>
        </p:txBody>
      </p:sp>
      <p:sp>
        <p:nvSpPr>
          <p:cNvPr id="5" name="Footer Placeholder 4"/>
          <p:cNvSpPr>
            <a:spLocks noGrp="1"/>
          </p:cNvSpPr>
          <p:nvPr>
            <p:ph type="ftr" sz="quarter" idx="11"/>
          </p:nvPr>
        </p:nvSpPr>
        <p:spPr>
          <a:xfrm>
            <a:off x="3776135" y="6422854"/>
            <a:ext cx="4279669" cy="365125"/>
          </a:xfrm>
        </p:spPr>
        <p:txBody>
          <a:bodyPr/>
          <a:lstStyle/>
          <a:p>
            <a:endParaRPr lang="en-US" dirty="0"/>
          </a:p>
        </p:txBody>
      </p:sp>
      <p:sp>
        <p:nvSpPr>
          <p:cNvPr id="6" name="Slide Number Placeholder 5"/>
          <p:cNvSpPr>
            <a:spLocks noGrp="1"/>
          </p:cNvSpPr>
          <p:nvPr>
            <p:ph type="sldNum" sz="quarter" idx="12"/>
          </p:nvPr>
        </p:nvSpPr>
        <p:spPr>
          <a:xfrm>
            <a:off x="8073048" y="6422854"/>
            <a:ext cx="879759" cy="365125"/>
          </a:xfrm>
        </p:spPr>
        <p:txBody>
          <a:bodyPr/>
          <a:lstStyle/>
          <a:p>
            <a:fld id="{4FAB73BC-B049-4115-A692-8D63A059BFB8}"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sp>
        <p:nvSpPr>
          <p:cNvPr id="20" name="Shape 20"/>
          <p:cNvSpPr txBox="1">
            <a:spLocks noGrp="1"/>
          </p:cNvSpPr>
          <p:nvPr>
            <p:ph type="title"/>
          </p:nvPr>
        </p:nvSpPr>
        <p:spPr>
          <a:xfrm>
            <a:off x="415601" y="496667"/>
            <a:ext cx="11360799" cy="977999"/>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Questrial"/>
              <a:buNone/>
              <a:defRPr sz="4800" b="0" i="0" u="none" strike="noStrike" cap="none">
                <a:solidFill>
                  <a:schemeClr val="accent1"/>
                </a:solidFill>
                <a:latin typeface="Questrial"/>
                <a:ea typeface="Questrial"/>
                <a:cs typeface="Questrial"/>
                <a:sym typeface="Questrial"/>
              </a:defRPr>
            </a:lvl1pPr>
            <a:lvl2pPr lvl="1" indent="0">
              <a:spcBef>
                <a:spcPts val="0"/>
              </a:spcBef>
              <a:buNone/>
              <a:defRPr sz="2400"/>
            </a:lvl2pPr>
            <a:lvl3pPr lvl="2" indent="0">
              <a:spcBef>
                <a:spcPts val="0"/>
              </a:spcBef>
              <a:buNone/>
              <a:defRPr sz="2400"/>
            </a:lvl3pPr>
            <a:lvl4pPr lvl="3" indent="0">
              <a:spcBef>
                <a:spcPts val="0"/>
              </a:spcBef>
              <a:buNone/>
              <a:defRPr sz="2400"/>
            </a:lvl4pPr>
            <a:lvl5pPr lvl="4" indent="0">
              <a:spcBef>
                <a:spcPts val="0"/>
              </a:spcBef>
              <a:buNone/>
              <a:defRPr sz="2400"/>
            </a:lvl5pPr>
            <a:lvl6pPr lvl="5" indent="0">
              <a:spcBef>
                <a:spcPts val="0"/>
              </a:spcBef>
              <a:buNone/>
              <a:defRPr sz="2400"/>
            </a:lvl6pPr>
            <a:lvl7pPr lvl="6" indent="0">
              <a:spcBef>
                <a:spcPts val="0"/>
              </a:spcBef>
              <a:buNone/>
              <a:defRPr sz="2400"/>
            </a:lvl7pPr>
            <a:lvl8pPr lvl="7" indent="0">
              <a:spcBef>
                <a:spcPts val="0"/>
              </a:spcBef>
              <a:buNone/>
              <a:defRPr sz="2400"/>
            </a:lvl8pPr>
            <a:lvl9pPr lvl="8" indent="0">
              <a:spcBef>
                <a:spcPts val="0"/>
              </a:spcBef>
              <a:buNone/>
              <a:defRPr sz="2400"/>
            </a:lvl9pPr>
          </a:lstStyle>
          <a:p>
            <a:endParaRPr/>
          </a:p>
        </p:txBody>
      </p:sp>
      <p:sp>
        <p:nvSpPr>
          <p:cNvPr id="21" name="Shape 21"/>
          <p:cNvSpPr txBox="1">
            <a:spLocks noGrp="1"/>
          </p:cNvSpPr>
          <p:nvPr>
            <p:ph type="body" idx="1"/>
          </p:nvPr>
        </p:nvSpPr>
        <p:spPr>
          <a:xfrm>
            <a:off x="415600" y="1653632"/>
            <a:ext cx="11360800" cy="4758400"/>
          </a:xfrm>
          <a:prstGeom prst="rect">
            <a:avLst/>
          </a:prstGeom>
          <a:noFill/>
          <a:ln>
            <a:noFill/>
          </a:ln>
        </p:spPr>
        <p:txBody>
          <a:bodyPr lIns="91425" tIns="91425" rIns="91425" bIns="91425" anchor="t" anchorCtr="0"/>
          <a:lstStyle>
            <a:lvl1pPr marL="304792" lvl="0" indent="-135463" rtl="0">
              <a:lnSpc>
                <a:spcPct val="90000"/>
              </a:lnSpc>
              <a:spcBef>
                <a:spcPts val="0"/>
              </a:spcBef>
              <a:buSzPct val="105882"/>
              <a:defRPr sz="2220">
                <a:solidFill>
                  <a:schemeClr val="dk2"/>
                </a:solidFill>
              </a:defRPr>
            </a:lvl1pPr>
            <a:lvl2pPr marL="609585" lvl="1" indent="-152396" rtl="0">
              <a:lnSpc>
                <a:spcPct val="90000"/>
              </a:lnSpc>
              <a:spcBef>
                <a:spcPts val="0"/>
              </a:spcBef>
              <a:buSzPct val="106666"/>
              <a:defRPr sz="1973" b="0">
                <a:solidFill>
                  <a:schemeClr val="dk2"/>
                </a:solidFill>
              </a:defRPr>
            </a:lvl2pPr>
            <a:lvl3pPr marL="914377" marR="0" lvl="2" indent="-152396" algn="l" rtl="0">
              <a:spcBef>
                <a:spcPts val="0"/>
              </a:spcBef>
              <a:buClr>
                <a:schemeClr val="accent1"/>
              </a:buClr>
              <a:buSzPct val="100000"/>
              <a:buFont typeface="Noto Sans Symbols"/>
              <a:buChar char="◼"/>
              <a:defRPr sz="2400" b="0" i="0" u="none" strike="noStrike" cap="none">
                <a:solidFill>
                  <a:schemeClr val="dk2"/>
                </a:solidFill>
                <a:latin typeface="Questrial"/>
                <a:ea typeface="Questrial"/>
                <a:cs typeface="Questrial"/>
                <a:sym typeface="Questrial"/>
              </a:defRPr>
            </a:lvl3pPr>
            <a:lvl4pPr marL="1219170" marR="0" lvl="3" indent="-152396" algn="l" rtl="0">
              <a:spcBef>
                <a:spcPts val="0"/>
              </a:spcBef>
              <a:buClr>
                <a:srgbClr val="4C0000"/>
              </a:buClr>
              <a:buSzPct val="100000"/>
              <a:buFont typeface="Noto Sans Symbols"/>
              <a:buChar char="◼"/>
              <a:defRPr sz="2400" b="0" i="0" u="none" strike="noStrike" cap="none">
                <a:solidFill>
                  <a:schemeClr val="dk2"/>
                </a:solidFill>
                <a:latin typeface="Questrial"/>
                <a:ea typeface="Questrial"/>
                <a:cs typeface="Questrial"/>
                <a:sym typeface="Questrial"/>
              </a:defRPr>
            </a:lvl4pPr>
            <a:lvl5pPr marL="1523962" marR="0" lvl="4" indent="-152396" algn="l" rtl="0">
              <a:spcBef>
                <a:spcPts val="0"/>
              </a:spcBef>
              <a:buClr>
                <a:schemeClr val="accent1"/>
              </a:buClr>
              <a:buSzPct val="100000"/>
              <a:buFont typeface="Noto Sans Symbols"/>
              <a:buChar char="◼"/>
              <a:defRPr sz="2400" b="0" i="0" u="none" strike="noStrike" cap="none">
                <a:solidFill>
                  <a:schemeClr val="dk2"/>
                </a:solidFill>
                <a:latin typeface="Questrial"/>
                <a:ea typeface="Questrial"/>
                <a:cs typeface="Questrial"/>
                <a:sym typeface="Questrial"/>
              </a:defRPr>
            </a:lvl5pPr>
            <a:lvl6pPr marL="1837221" marR="0" lvl="5" indent="-160863" algn="l" rtl="0">
              <a:spcBef>
                <a:spcPts val="0"/>
              </a:spcBef>
              <a:buClr>
                <a:srgbClr val="4C0000"/>
              </a:buClr>
              <a:buSzPct val="100000"/>
              <a:buFont typeface="Noto Sans Symbols"/>
              <a:buChar char="◼"/>
              <a:defRPr sz="2400" b="0" i="0" u="none" strike="noStrike" cap="none">
                <a:solidFill>
                  <a:schemeClr val="dk2"/>
                </a:solidFill>
                <a:latin typeface="Questrial"/>
                <a:ea typeface="Questrial"/>
                <a:cs typeface="Questrial"/>
                <a:sym typeface="Questrial"/>
              </a:defRPr>
            </a:lvl6pPr>
            <a:lvl7pPr marL="2137780" marR="0" lvl="6" indent="-156629" algn="l" rtl="0">
              <a:spcBef>
                <a:spcPts val="0"/>
              </a:spcBef>
              <a:buClr>
                <a:schemeClr val="accent1"/>
              </a:buClr>
              <a:buSzPct val="100000"/>
              <a:buFont typeface="Noto Sans Symbols"/>
              <a:buChar char="◼"/>
              <a:defRPr sz="2400" b="0" i="0" u="none" strike="noStrike" cap="none">
                <a:solidFill>
                  <a:schemeClr val="dk2"/>
                </a:solidFill>
                <a:latin typeface="Questrial"/>
                <a:ea typeface="Questrial"/>
                <a:cs typeface="Questrial"/>
                <a:sym typeface="Questrial"/>
              </a:defRPr>
            </a:lvl7pPr>
            <a:lvl8pPr marL="2440456" marR="0" lvl="7" indent="-154513" algn="l" rtl="0">
              <a:spcBef>
                <a:spcPts val="0"/>
              </a:spcBef>
              <a:buClr>
                <a:srgbClr val="4C0000"/>
              </a:buClr>
              <a:buSzPct val="100000"/>
              <a:buFont typeface="Noto Sans Symbols"/>
              <a:buChar char="◼"/>
              <a:defRPr sz="2400" b="0" i="0" u="none" strike="noStrike" cap="none">
                <a:solidFill>
                  <a:schemeClr val="dk2"/>
                </a:solidFill>
                <a:latin typeface="Questrial"/>
                <a:ea typeface="Questrial"/>
                <a:cs typeface="Questrial"/>
                <a:sym typeface="Questrial"/>
              </a:defRPr>
            </a:lvl8pPr>
            <a:lvl9pPr marL="2743131" marR="0" lvl="8" indent="-152396" algn="l" rtl="0">
              <a:spcBef>
                <a:spcPts val="0"/>
              </a:spcBef>
              <a:buClr>
                <a:schemeClr val="accent1"/>
              </a:buClr>
              <a:buSzPct val="100000"/>
              <a:buFont typeface="Noto Sans Symbols"/>
              <a:buChar char="◼"/>
              <a:defRPr sz="2400" b="0" i="0" u="none" strike="noStrike" cap="none">
                <a:solidFill>
                  <a:schemeClr val="dk2"/>
                </a:solidFill>
                <a:latin typeface="Questrial"/>
                <a:ea typeface="Questrial"/>
                <a:cs typeface="Questrial"/>
                <a:sym typeface="Questrial"/>
              </a:defRPr>
            </a:lvl9pPr>
          </a:lstStyle>
          <a:p>
            <a:endParaRPr/>
          </a:p>
        </p:txBody>
      </p:sp>
      <p:sp>
        <p:nvSpPr>
          <p:cNvPr id="22" name="Shape 22"/>
          <p:cNvSpPr txBox="1">
            <a:spLocks noGrp="1"/>
          </p:cNvSpPr>
          <p:nvPr>
            <p:ph type="sldNum" idx="12"/>
          </p:nvPr>
        </p:nvSpPr>
        <p:spPr>
          <a:xfrm>
            <a:off x="11296610" y="6217621"/>
            <a:ext cx="731599" cy="524800"/>
          </a:xfrm>
          <a:prstGeom prst="rect">
            <a:avLst/>
          </a:prstGeom>
          <a:noFill/>
          <a:ln>
            <a:noFill/>
          </a:ln>
        </p:spPr>
        <p:txBody>
          <a:bodyPr lIns="91425" tIns="91425" rIns="91425" bIns="91425" anchor="ctr" anchorCtr="0">
            <a:noAutofit/>
          </a:bodyPr>
          <a:lstStyle/>
          <a:p>
            <a:pPr>
              <a:buClr>
                <a:schemeClr val="lt1"/>
              </a:buClr>
              <a:buSzPct val="25000"/>
            </a:pPr>
            <a:fld id="{00000000-1234-1234-1234-123412341234}" type="slidenum">
              <a:rPr lang="en" sz="2933" b="1" smtClean="0">
                <a:solidFill>
                  <a:schemeClr val="lt1"/>
                </a:solidFill>
                <a:latin typeface="Arial"/>
                <a:ea typeface="Arial"/>
                <a:cs typeface="Arial"/>
                <a:sym typeface="Arial"/>
              </a:rPr>
              <a:pPr>
                <a:buClr>
                  <a:schemeClr val="lt1"/>
                </a:buClr>
                <a:buSzPct val="25000"/>
              </a:pPr>
              <a:t>‹#›</a:t>
            </a:fld>
            <a:endParaRPr lang="en" sz="2933" b="1">
              <a:solidFill>
                <a:schemeClr val="lt1"/>
              </a:solidFill>
              <a:latin typeface="Arial"/>
              <a:ea typeface="Arial"/>
              <a:cs typeface="Arial"/>
              <a:sym typeface="Arial"/>
            </a:endParaRPr>
          </a:p>
        </p:txBody>
      </p:sp>
    </p:spTree>
    <p:extLst>
      <p:ext uri="{BB962C8B-B14F-4D97-AF65-F5344CB8AC3E}">
        <p14:creationId xmlns:p14="http://schemas.microsoft.com/office/powerpoint/2010/main" val="3713530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7/28/2017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43" y="3887812"/>
            <a:ext cx="12195668"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75488" y="2167128"/>
            <a:ext cx="11247120" cy="1737360"/>
          </a:xfrm>
        </p:spPr>
        <p:txBody>
          <a:bodyPr anchor="ctr">
            <a:noAutofit/>
          </a:bodyPr>
          <a:lstStyle>
            <a:lvl1pPr algn="ctr">
              <a:lnSpc>
                <a:spcPct val="80000"/>
              </a:lnSpc>
              <a:defRPr sz="6000" b="0" spc="150" baseline="0">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47472" y="3913212"/>
            <a:ext cx="11503152" cy="457200"/>
          </a:xfrm>
        </p:spPr>
        <p:txBody>
          <a:bodyPr anchor="t">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96DFF08F-DC6B-4601-B491-B0F83F6DD2DA}" type="datetimeFigureOut">
              <a:rPr lang="en-US" dirty="0"/>
              <a:pPr/>
              <a:t>7/28/2017</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7/28/2017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7/28/2017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7/28/2017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7/28/2017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7/28/2017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7/28/2017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96DFF08F-DC6B-4601-B491-B0F83F6DD2DA}" type="datetimeFigureOut">
              <a:rPr lang="en-US" dirty="0"/>
              <a:pPr/>
              <a:t>7/28/2017</a:t>
            </a:fld>
            <a:endParaRPr lang="en-US" dirty="0"/>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dirty="0"/>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4FAB73BC-B049-4115-A692-8D63A059BFB8}"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8" Type="http://schemas.openxmlformats.org/officeDocument/2006/relationships/diagramData" Target="../diagrams/data5.xml"/><Relationship Id="rId13" Type="http://schemas.openxmlformats.org/officeDocument/2006/relationships/diagramData" Target="../diagrams/data6.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17" Type="http://schemas.microsoft.com/office/2007/relationships/diagramDrawing" Target="../diagrams/drawing6.xml"/><Relationship Id="rId2" Type="http://schemas.openxmlformats.org/officeDocument/2006/relationships/notesSlide" Target="../notesSlides/notesSlide10.xml"/><Relationship Id="rId16" Type="http://schemas.openxmlformats.org/officeDocument/2006/relationships/diagramColors" Target="../diagrams/colors6.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5" Type="http://schemas.openxmlformats.org/officeDocument/2006/relationships/diagramQuickStyle" Target="../diagrams/quickStyle6.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 Id="rId14" Type="http://schemas.openxmlformats.org/officeDocument/2006/relationships/diagramLayout" Target="../diagrams/layout6.xml"/></Relationships>
</file>

<file path=ppt/slides/_rels/slide27.xml.rels><?xml version="1.0" encoding="UTF-8" standalone="yes"?>
<Relationships xmlns="http://schemas.openxmlformats.org/package/2006/relationships"><Relationship Id="rId8" Type="http://schemas.openxmlformats.org/officeDocument/2006/relationships/diagramData" Target="../diagrams/data8.xml"/><Relationship Id="rId13" Type="http://schemas.openxmlformats.org/officeDocument/2006/relationships/diagramData" Target="../diagrams/data9.xml"/><Relationship Id="rId3" Type="http://schemas.openxmlformats.org/officeDocument/2006/relationships/diagramData" Target="../diagrams/data7.xml"/><Relationship Id="rId7" Type="http://schemas.microsoft.com/office/2007/relationships/diagramDrawing" Target="../diagrams/drawing7.xml"/><Relationship Id="rId12" Type="http://schemas.microsoft.com/office/2007/relationships/diagramDrawing" Target="../diagrams/drawing8.xml"/><Relationship Id="rId17" Type="http://schemas.microsoft.com/office/2007/relationships/diagramDrawing" Target="../diagrams/drawing9.xml"/><Relationship Id="rId2" Type="http://schemas.openxmlformats.org/officeDocument/2006/relationships/notesSlide" Target="../notesSlides/notesSlide11.xml"/><Relationship Id="rId16" Type="http://schemas.openxmlformats.org/officeDocument/2006/relationships/diagramColors" Target="../diagrams/colors9.xml"/><Relationship Id="rId1" Type="http://schemas.openxmlformats.org/officeDocument/2006/relationships/slideLayout" Target="../slideLayouts/slideLayout2.xml"/><Relationship Id="rId6" Type="http://schemas.openxmlformats.org/officeDocument/2006/relationships/diagramColors" Target="../diagrams/colors7.xml"/><Relationship Id="rId11" Type="http://schemas.openxmlformats.org/officeDocument/2006/relationships/diagramColors" Target="../diagrams/colors8.xml"/><Relationship Id="rId5" Type="http://schemas.openxmlformats.org/officeDocument/2006/relationships/diagramQuickStyle" Target="../diagrams/quickStyle7.xml"/><Relationship Id="rId15" Type="http://schemas.openxmlformats.org/officeDocument/2006/relationships/diagramQuickStyle" Target="../diagrams/quickStyle9.xml"/><Relationship Id="rId10" Type="http://schemas.openxmlformats.org/officeDocument/2006/relationships/diagramQuickStyle" Target="../diagrams/quickStyle8.xml"/><Relationship Id="rId4" Type="http://schemas.openxmlformats.org/officeDocument/2006/relationships/diagramLayout" Target="../diagrams/layout7.xml"/><Relationship Id="rId9" Type="http://schemas.openxmlformats.org/officeDocument/2006/relationships/diagramLayout" Target="../diagrams/layout8.xml"/><Relationship Id="rId14" Type="http://schemas.openxmlformats.org/officeDocument/2006/relationships/diagramLayout" Target="../diagrams/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http://rise.iupui.edu/Resources/Course-Development/Taxonomies" TargetMode="External"/><Relationship Id="rId4" Type="http://schemas.openxmlformats.org/officeDocument/2006/relationships/hyperlink" Target="http://csl.iupui.edu/doc/teaching-research-assessment/taxonomy-and-service-learning.pdf" TargetMode="Externa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Assessing HIDDEN OUTCOMES</a:t>
            </a:r>
            <a:endParaRPr lang="en-US" b="1" dirty="0"/>
          </a:p>
        </p:txBody>
      </p:sp>
      <p:sp>
        <p:nvSpPr>
          <p:cNvPr id="3" name="Subtitle 2"/>
          <p:cNvSpPr>
            <a:spLocks noGrp="1"/>
          </p:cNvSpPr>
          <p:nvPr>
            <p:ph type="subTitle" idx="1"/>
          </p:nvPr>
        </p:nvSpPr>
        <p:spPr/>
        <p:txBody>
          <a:bodyPr/>
          <a:lstStyle/>
          <a:p>
            <a:r>
              <a:rPr lang="en-US" dirty="0" smtClean="0"/>
              <a:t>of Civic or Community Engagement during College</a:t>
            </a:r>
            <a:endParaRPr lang="en-US" dirty="0"/>
          </a:p>
        </p:txBody>
      </p:sp>
      <p:sp>
        <p:nvSpPr>
          <p:cNvPr id="4" name="Subtitle 2"/>
          <p:cNvSpPr txBox="1">
            <a:spLocks/>
          </p:cNvSpPr>
          <p:nvPr/>
        </p:nvSpPr>
        <p:spPr>
          <a:xfrm>
            <a:off x="347472" y="4989059"/>
            <a:ext cx="11506200" cy="457200"/>
          </a:xfrm>
          <a:prstGeom prst="rect">
            <a:avLst/>
          </a:prstGeom>
        </p:spPr>
        <p:txBody>
          <a:bodyPr vert="horz" lIns="91440" tIns="45720" rIns="91440" bIns="45720" rtlCol="0">
            <a:normAutofit fontScale="85000" lnSpcReduction="20000"/>
          </a:bodyPr>
          <a:lstStyle>
            <a:lvl1pPr marL="0" indent="0" algn="ctr" defTabSz="914400" rtl="0" eaLnBrk="1" latinLnBrk="0" hangingPunct="1">
              <a:lnSpc>
                <a:spcPct val="90000"/>
              </a:lnSpc>
              <a:spcBef>
                <a:spcPts val="0"/>
              </a:spcBef>
              <a:spcAft>
                <a:spcPts val="0"/>
              </a:spcAft>
              <a:buClr>
                <a:schemeClr val="tx1"/>
              </a:buClr>
              <a:buFont typeface="Wingdings" pitchFamily="2" charset="2"/>
              <a:buNone/>
              <a:defRPr sz="2000" kern="1200">
                <a:solidFill>
                  <a:srgbClr val="FFFFFF"/>
                </a:solidFill>
                <a:latin typeface="+mn-lt"/>
                <a:ea typeface="+mn-ea"/>
                <a:cs typeface="+mn-cs"/>
              </a:defRPr>
            </a:lvl1pPr>
            <a:lvl2pPr marL="457200" indent="0" algn="ctr" defTabSz="914400" rtl="0" eaLnBrk="1" latinLnBrk="0" hangingPunct="1">
              <a:lnSpc>
                <a:spcPct val="90000"/>
              </a:lnSpc>
              <a:spcBef>
                <a:spcPts val="200"/>
              </a:spcBef>
              <a:spcAft>
                <a:spcPts val="400"/>
              </a:spcAft>
              <a:buClr>
                <a:schemeClr val="tx1"/>
              </a:buClr>
              <a:buFont typeface="Wingdings" pitchFamily="2" charset="2"/>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tx1"/>
              </a:buClr>
              <a:buFont typeface="Wingdings" pitchFamily="2" charset="2"/>
              <a:buNone/>
              <a:defRPr sz="2000" kern="1200">
                <a:solidFill>
                  <a:schemeClr val="tx1"/>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tx1"/>
              </a:buClr>
              <a:buFont typeface="Wingdings" pitchFamily="2" charset="2"/>
              <a:buNone/>
              <a:defRPr sz="2000" kern="1200">
                <a:solidFill>
                  <a:schemeClr val="tx1"/>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tx1"/>
              </a:buClr>
              <a:buFont typeface="Wingdings" pitchFamily="2" charset="2"/>
              <a:buNone/>
              <a:defRPr sz="2000" kern="1200">
                <a:solidFill>
                  <a:schemeClr val="tx1"/>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tx1"/>
              </a:buClr>
              <a:buFont typeface="Wingdings" pitchFamily="2" charset="2"/>
              <a:buNone/>
              <a:defRPr sz="2000" kern="1200">
                <a:solidFill>
                  <a:schemeClr val="tx1"/>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tx1"/>
              </a:buClr>
              <a:buFont typeface="Wingdings" pitchFamily="2" charset="2"/>
              <a:buNone/>
              <a:defRPr sz="2000" kern="1200">
                <a:solidFill>
                  <a:schemeClr val="tx1"/>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tx1"/>
              </a:buClr>
              <a:buFont typeface="Wingdings" pitchFamily="2" charset="2"/>
              <a:buNone/>
              <a:defRPr sz="2000" kern="1200">
                <a:solidFill>
                  <a:schemeClr val="tx1"/>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tx1"/>
              </a:buClr>
              <a:buFont typeface="Wingdings" pitchFamily="2" charset="2"/>
              <a:buNone/>
              <a:defRPr sz="2000" kern="1200">
                <a:solidFill>
                  <a:schemeClr val="tx1"/>
                </a:solidFill>
                <a:latin typeface="+mn-lt"/>
                <a:ea typeface="+mn-ea"/>
                <a:cs typeface="+mn-cs"/>
              </a:defRPr>
            </a:lvl9pPr>
          </a:lstStyle>
          <a:p>
            <a:r>
              <a:rPr lang="en-US" dirty="0" smtClean="0">
                <a:solidFill>
                  <a:schemeClr val="tx2">
                    <a:lumMod val="50000"/>
                  </a:schemeClr>
                </a:solidFill>
              </a:rPr>
              <a:t>Ohio Campus Compact</a:t>
            </a:r>
          </a:p>
          <a:p>
            <a:r>
              <a:rPr lang="en-US" dirty="0" smtClean="0">
                <a:solidFill>
                  <a:schemeClr val="tx2">
                    <a:lumMod val="50000"/>
                  </a:schemeClr>
                </a:solidFill>
              </a:rPr>
              <a:t>August 3, 2017</a:t>
            </a:r>
            <a:endParaRPr lang="en-US" dirty="0">
              <a:solidFill>
                <a:schemeClr val="tx2">
                  <a:lumMod val="50000"/>
                </a:schemeClr>
              </a:solidFill>
            </a:endParaRPr>
          </a:p>
        </p:txBody>
      </p:sp>
    </p:spTree>
    <p:extLst>
      <p:ext uri="{BB962C8B-B14F-4D97-AF65-F5344CB8AC3E}">
        <p14:creationId xmlns:p14="http://schemas.microsoft.com/office/powerpoint/2010/main" val="33849739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Current Narrative</a:t>
            </a:r>
            <a:endParaRPr lang="en-US" b="1" dirty="0"/>
          </a:p>
        </p:txBody>
      </p:sp>
      <p:sp>
        <p:nvSpPr>
          <p:cNvPr id="3" name="Content Placeholder 2"/>
          <p:cNvSpPr>
            <a:spLocks noGrp="1"/>
          </p:cNvSpPr>
          <p:nvPr>
            <p:ph idx="1"/>
          </p:nvPr>
        </p:nvSpPr>
        <p:spPr/>
        <p:txBody>
          <a:bodyPr>
            <a:normAutofit/>
          </a:bodyPr>
          <a:lstStyle/>
          <a:p>
            <a:r>
              <a:rPr lang="en-US" sz="3200" dirty="0" smtClean="0"/>
              <a:t>“Fabulous 5” numbers (students, hours, community partners, faculty-teaching, courses offered).</a:t>
            </a:r>
          </a:p>
          <a:p>
            <a:r>
              <a:rPr lang="en-US" sz="3200" dirty="0" smtClean="0"/>
              <a:t>Descriptive information about our programs be they curricular, co-curricular, outreach, events, activities, etc.</a:t>
            </a:r>
          </a:p>
          <a:p>
            <a:pPr lvl="1"/>
            <a:r>
              <a:rPr lang="en-US" sz="2400" dirty="0" smtClean="0"/>
              <a:t>Anecdotal </a:t>
            </a:r>
          </a:p>
          <a:p>
            <a:pPr lvl="1"/>
            <a:r>
              <a:rPr lang="en-US" sz="2400" dirty="0" smtClean="0"/>
              <a:t>Quantity = Quality</a:t>
            </a:r>
          </a:p>
          <a:p>
            <a:r>
              <a:rPr lang="en-US" sz="3200" dirty="0" smtClean="0"/>
              <a:t>Stories of “doing good”</a:t>
            </a:r>
            <a:endParaRPr lang="en-US" sz="3200" dirty="0"/>
          </a:p>
        </p:txBody>
      </p:sp>
    </p:spTree>
    <p:extLst>
      <p:ext uri="{BB962C8B-B14F-4D97-AF65-F5344CB8AC3E}">
        <p14:creationId xmlns:p14="http://schemas.microsoft.com/office/powerpoint/2010/main" val="15133883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Proposing a new narrative</a:t>
            </a:r>
            <a:endParaRPr lang="en-US" b="1" dirty="0"/>
          </a:p>
        </p:txBody>
      </p:sp>
      <p:sp>
        <p:nvSpPr>
          <p:cNvPr id="3" name="Content Placeholder 2"/>
          <p:cNvSpPr>
            <a:spLocks noGrp="1"/>
          </p:cNvSpPr>
          <p:nvPr>
            <p:ph idx="1"/>
          </p:nvPr>
        </p:nvSpPr>
        <p:spPr>
          <a:xfrm>
            <a:off x="1202919" y="2304978"/>
            <a:ext cx="9784080" cy="3491973"/>
          </a:xfrm>
        </p:spPr>
        <p:txBody>
          <a:bodyPr>
            <a:normAutofit/>
          </a:bodyPr>
          <a:lstStyle/>
          <a:p>
            <a:pPr marL="0" indent="0" algn="ctr">
              <a:buNone/>
            </a:pPr>
            <a:r>
              <a:rPr lang="en-US" sz="4800" dirty="0" smtClean="0"/>
              <a:t>Community engagement is THE strategy through which we can achieve our institutional mission and goals (aka, higher education as a public good AND for the public good). </a:t>
            </a:r>
            <a:endParaRPr lang="en-US" sz="4800" dirty="0"/>
          </a:p>
        </p:txBody>
      </p:sp>
    </p:spTree>
    <p:extLst>
      <p:ext uri="{BB962C8B-B14F-4D97-AF65-F5344CB8AC3E}">
        <p14:creationId xmlns:p14="http://schemas.microsoft.com/office/powerpoint/2010/main" val="2871131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3">
                                            <p:txEl>
                                              <p:pRg st="0" end="0"/>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 new narrative results in…</a:t>
            </a:r>
            <a:endParaRPr lang="en-US" b="1" dirty="0"/>
          </a:p>
        </p:txBody>
      </p:sp>
      <p:sp>
        <p:nvSpPr>
          <p:cNvPr id="3" name="Content Placeholder 2"/>
          <p:cNvSpPr>
            <a:spLocks noGrp="1"/>
          </p:cNvSpPr>
          <p:nvPr>
            <p:ph idx="1"/>
          </p:nvPr>
        </p:nvSpPr>
        <p:spPr/>
        <p:txBody>
          <a:bodyPr>
            <a:noAutofit/>
          </a:bodyPr>
          <a:lstStyle/>
          <a:p>
            <a:r>
              <a:rPr lang="en-US" sz="2400" dirty="0" smtClean="0"/>
              <a:t>…broader interpretation for “what counts” as community engagement.</a:t>
            </a:r>
          </a:p>
          <a:p>
            <a:pPr marL="228600" lvl="1" indent="0">
              <a:buNone/>
            </a:pPr>
            <a:r>
              <a:rPr lang="en-US" sz="1800" i="1" dirty="0" smtClean="0"/>
              <a:t>HINT: it is not just service-learning courses anymore!</a:t>
            </a:r>
          </a:p>
          <a:p>
            <a:r>
              <a:rPr lang="en-US" sz="2400" dirty="0" smtClean="0"/>
              <a:t>….increased value for public scholarship, community-engaged research, and outreach programs as they are now viewed as imperative to the overall success of the institution, its constituents, and its surrounding community (partners and members). </a:t>
            </a:r>
          </a:p>
          <a:p>
            <a:r>
              <a:rPr lang="en-US" sz="2400" dirty="0" smtClean="0"/>
              <a:t>…institutional change (e.g., engaged departments).</a:t>
            </a:r>
          </a:p>
          <a:p>
            <a:r>
              <a:rPr lang="en-US" sz="2400" dirty="0" smtClean="0"/>
              <a:t>…better understanding of why higher education exists… to contribute to vibrant and thriving communities (i.e., civic purpose). </a:t>
            </a:r>
            <a:endParaRPr lang="en-US" sz="2400" dirty="0"/>
          </a:p>
        </p:txBody>
      </p:sp>
    </p:spTree>
    <p:extLst>
      <p:ext uri="{BB962C8B-B14F-4D97-AF65-F5344CB8AC3E}">
        <p14:creationId xmlns:p14="http://schemas.microsoft.com/office/powerpoint/2010/main" val="24126810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Changing environment</a:t>
            </a:r>
            <a:endParaRPr lang="en-US" b="1" dirty="0"/>
          </a:p>
        </p:txBody>
      </p:sp>
      <p:sp>
        <p:nvSpPr>
          <p:cNvPr id="3" name="Text Placeholder 2"/>
          <p:cNvSpPr>
            <a:spLocks noGrp="1"/>
          </p:cNvSpPr>
          <p:nvPr>
            <p:ph type="body" idx="1"/>
          </p:nvPr>
        </p:nvSpPr>
        <p:spPr/>
        <p:txBody>
          <a:bodyPr/>
          <a:lstStyle/>
          <a:p>
            <a:r>
              <a:rPr lang="en-US" dirty="0" smtClean="0"/>
              <a:t>= MORE OPPORTUNITIES &amp; MORE EVIDENCE!</a:t>
            </a:r>
            <a:endParaRPr lang="en-US" dirty="0"/>
          </a:p>
        </p:txBody>
      </p:sp>
    </p:spTree>
    <p:extLst>
      <p:ext uri="{BB962C8B-B14F-4D97-AF65-F5344CB8AC3E}">
        <p14:creationId xmlns:p14="http://schemas.microsoft.com/office/powerpoint/2010/main" val="42042731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Shape 285"/>
          <p:cNvSpPr txBox="1">
            <a:spLocks noGrp="1"/>
          </p:cNvSpPr>
          <p:nvPr>
            <p:ph type="title"/>
          </p:nvPr>
        </p:nvSpPr>
        <p:spPr>
          <a:xfrm>
            <a:off x="852665" y="496667"/>
            <a:ext cx="9904475" cy="977999"/>
          </a:xfrm>
          <a:prstGeom prst="rect">
            <a:avLst/>
          </a:prstGeom>
          <a:noFill/>
          <a:ln>
            <a:noFill/>
          </a:ln>
        </p:spPr>
        <p:txBody>
          <a:bodyPr vert="horz" lIns="121900" tIns="121900" rIns="121900" bIns="121900" rtlCol="0" anchor="b" anchorCtr="0">
            <a:noAutofit/>
          </a:bodyPr>
          <a:lstStyle/>
          <a:p>
            <a:pPr>
              <a:buClr>
                <a:srgbClr val="800000"/>
              </a:buClr>
              <a:buSzPct val="25000"/>
            </a:pPr>
            <a:r>
              <a:rPr lang="en" sz="4267" b="1" dirty="0" smtClean="0">
                <a:solidFill>
                  <a:schemeClr val="bg2"/>
                </a:solidFill>
                <a:latin typeface="+mj-lt"/>
              </a:rPr>
              <a:t>A CALL TO ACTION</a:t>
            </a:r>
            <a:endParaRPr lang="en" sz="4267" b="1" dirty="0">
              <a:solidFill>
                <a:schemeClr val="bg2"/>
              </a:solidFill>
              <a:latin typeface="+mj-lt"/>
            </a:endParaRPr>
          </a:p>
        </p:txBody>
      </p:sp>
      <p:sp>
        <p:nvSpPr>
          <p:cNvPr id="286" name="Shape 286"/>
          <p:cNvSpPr txBox="1">
            <a:spLocks noGrp="1"/>
          </p:cNvSpPr>
          <p:nvPr>
            <p:ph type="body" idx="1"/>
          </p:nvPr>
        </p:nvSpPr>
        <p:spPr>
          <a:xfrm>
            <a:off x="238655" y="1474666"/>
            <a:ext cx="11714685" cy="4627999"/>
          </a:xfrm>
          <a:prstGeom prst="rect">
            <a:avLst/>
          </a:prstGeom>
          <a:noFill/>
          <a:ln>
            <a:noFill/>
          </a:ln>
        </p:spPr>
        <p:txBody>
          <a:bodyPr vert="horz" lIns="121900" tIns="121900" rIns="121900" bIns="121900" rtlCol="0" anchor="t" anchorCtr="0">
            <a:noAutofit/>
          </a:bodyPr>
          <a:lstStyle/>
          <a:p>
            <a:pPr indent="-304792">
              <a:buClr>
                <a:schemeClr val="accent1"/>
              </a:buClr>
              <a:buSzPct val="25000"/>
              <a:buNone/>
            </a:pPr>
            <a:endParaRPr sz="4000" dirty="0">
              <a:solidFill>
                <a:schemeClr val="tx1"/>
              </a:solidFill>
              <a:latin typeface="Questrial"/>
              <a:ea typeface="Questrial"/>
              <a:cs typeface="Questrial"/>
              <a:sym typeface="Questrial"/>
            </a:endParaRPr>
          </a:p>
          <a:p>
            <a:pPr indent="-304792" algn="ctr">
              <a:spcBef>
                <a:spcPts val="1333"/>
              </a:spcBef>
              <a:buClr>
                <a:schemeClr val="accent1"/>
              </a:buClr>
              <a:buSzPct val="25000"/>
              <a:buNone/>
            </a:pPr>
            <a:r>
              <a:rPr lang="en" sz="4000" dirty="0">
                <a:solidFill>
                  <a:schemeClr val="tx1"/>
                </a:solidFill>
                <a:latin typeface="Questrial"/>
                <a:ea typeface="Questrial"/>
                <a:cs typeface="Questrial"/>
                <a:sym typeface="Questrial"/>
              </a:rPr>
              <a:t>Identify </a:t>
            </a:r>
            <a:r>
              <a:rPr lang="en" sz="4000" dirty="0" smtClean="0">
                <a:solidFill>
                  <a:schemeClr val="tx1"/>
                </a:solidFill>
                <a:latin typeface="Questrial"/>
                <a:ea typeface="Questrial"/>
                <a:cs typeface="Questrial"/>
                <a:sym typeface="Questrial"/>
              </a:rPr>
              <a:t>mechanisms </a:t>
            </a:r>
            <a:r>
              <a:rPr lang="en" sz="4000" dirty="0">
                <a:solidFill>
                  <a:schemeClr val="tx1"/>
                </a:solidFill>
                <a:latin typeface="Questrial"/>
                <a:ea typeface="Questrial"/>
                <a:cs typeface="Questrial"/>
                <a:sym typeface="Questrial"/>
              </a:rPr>
              <a:t>for </a:t>
            </a:r>
            <a:r>
              <a:rPr lang="en" sz="4000" dirty="0" smtClean="0">
                <a:solidFill>
                  <a:schemeClr val="tx1"/>
                </a:solidFill>
                <a:latin typeface="Questrial"/>
                <a:ea typeface="Questrial"/>
                <a:cs typeface="Questrial"/>
                <a:sym typeface="Questrial"/>
              </a:rPr>
              <a:t>tracking &amp; monitoring civic engagement activities in order to </a:t>
            </a:r>
          </a:p>
          <a:p>
            <a:pPr indent="-304792" algn="ctr">
              <a:spcBef>
                <a:spcPts val="1333"/>
              </a:spcBef>
              <a:buClr>
                <a:schemeClr val="accent1"/>
              </a:buClr>
              <a:buSzPct val="25000"/>
              <a:buNone/>
            </a:pPr>
            <a:r>
              <a:rPr lang="en" sz="4000" b="1" u="sng" dirty="0" smtClean="0">
                <a:solidFill>
                  <a:schemeClr val="tx1"/>
                </a:solidFill>
                <a:latin typeface="Questrial"/>
                <a:ea typeface="Questrial"/>
                <a:cs typeface="Questrial"/>
                <a:sym typeface="Questrial"/>
              </a:rPr>
              <a:t>form rigorous strategies</a:t>
            </a:r>
            <a:r>
              <a:rPr lang="en" sz="4000" b="1" u="sng" dirty="0">
                <a:solidFill>
                  <a:schemeClr val="tx1"/>
                </a:solidFill>
                <a:latin typeface="Questrial"/>
                <a:ea typeface="Questrial"/>
                <a:cs typeface="Questrial"/>
                <a:sym typeface="Questrial"/>
              </a:rPr>
              <a:t> </a:t>
            </a:r>
            <a:r>
              <a:rPr lang="en" sz="4000" b="1" u="sng" dirty="0" smtClean="0">
                <a:solidFill>
                  <a:schemeClr val="tx1"/>
                </a:solidFill>
                <a:latin typeface="Questrial"/>
                <a:ea typeface="Questrial"/>
                <a:cs typeface="Questrial"/>
                <a:sym typeface="Questrial"/>
              </a:rPr>
              <a:t>for measuring, assessing, and/or evaluating the “impact” of this work </a:t>
            </a:r>
          </a:p>
          <a:p>
            <a:pPr indent="-304792" algn="ctr">
              <a:spcBef>
                <a:spcPts val="1333"/>
              </a:spcBef>
              <a:buClr>
                <a:schemeClr val="accent1"/>
              </a:buClr>
              <a:buSzPct val="25000"/>
              <a:buNone/>
            </a:pPr>
            <a:r>
              <a:rPr lang="en" sz="4000" dirty="0" smtClean="0">
                <a:solidFill>
                  <a:schemeClr val="tx1"/>
                </a:solidFill>
                <a:latin typeface="Questrial"/>
                <a:ea typeface="Questrial"/>
                <a:cs typeface="Questrial"/>
                <a:sym typeface="Questrial"/>
              </a:rPr>
              <a:t>&amp; ultimately tell a better, deeper story of your instituion’s impact through civic engagement.</a:t>
            </a:r>
            <a:endParaRPr lang="en" sz="4000" dirty="0">
              <a:solidFill>
                <a:schemeClr val="tx1"/>
              </a:solidFill>
              <a:latin typeface="Questrial"/>
              <a:ea typeface="Questrial"/>
              <a:cs typeface="Questrial"/>
              <a:sym typeface="Questrial"/>
            </a:endParaRPr>
          </a:p>
        </p:txBody>
      </p:sp>
    </p:spTree>
    <p:extLst>
      <p:ext uri="{BB962C8B-B14F-4D97-AF65-F5344CB8AC3E}">
        <p14:creationId xmlns:p14="http://schemas.microsoft.com/office/powerpoint/2010/main" val="30069994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Why Outcomes Assessment</a:t>
            </a:r>
            <a:endParaRPr lang="en-US" b="1" dirty="0"/>
          </a:p>
        </p:txBody>
      </p:sp>
      <p:sp>
        <p:nvSpPr>
          <p:cNvPr id="3" name="Text Placeholder 2"/>
          <p:cNvSpPr>
            <a:spLocks noGrp="1"/>
          </p:cNvSpPr>
          <p:nvPr>
            <p:ph type="body" idx="1"/>
          </p:nvPr>
        </p:nvSpPr>
        <p:spPr/>
        <p:txBody>
          <a:bodyPr/>
          <a:lstStyle/>
          <a:p>
            <a:r>
              <a:rPr lang="en-US" dirty="0" smtClean="0"/>
              <a:t>Why CIVIC outcomes assessment?</a:t>
            </a:r>
            <a:endParaRPr lang="en-US" dirty="0"/>
          </a:p>
        </p:txBody>
      </p:sp>
    </p:spTree>
    <p:extLst>
      <p:ext uri="{BB962C8B-B14F-4D97-AF65-F5344CB8AC3E}">
        <p14:creationId xmlns:p14="http://schemas.microsoft.com/office/powerpoint/2010/main" val="12315237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Why IT MATTERS: </a:t>
            </a:r>
            <a:br>
              <a:rPr lang="en-US" b="1" dirty="0" smtClean="0"/>
            </a:br>
            <a:r>
              <a:rPr lang="en-US" b="1" dirty="0" smtClean="0"/>
              <a:t>civic outcomes assessment</a:t>
            </a:r>
            <a:endParaRPr lang="en-US" b="1" dirty="0"/>
          </a:p>
        </p:txBody>
      </p:sp>
      <p:sp>
        <p:nvSpPr>
          <p:cNvPr id="3" name="Content Placeholder 2"/>
          <p:cNvSpPr>
            <a:spLocks noGrp="1"/>
          </p:cNvSpPr>
          <p:nvPr>
            <p:ph idx="1"/>
          </p:nvPr>
        </p:nvSpPr>
        <p:spPr/>
        <p:txBody>
          <a:bodyPr/>
          <a:lstStyle/>
          <a:p>
            <a:r>
              <a:rPr lang="en-US" sz="2800" dirty="0" smtClean="0"/>
              <a:t>We still have lots of questions when it comes to the impact of CE on the civic learning and developmental outcomes of college.</a:t>
            </a:r>
          </a:p>
          <a:p>
            <a:r>
              <a:rPr lang="en-US" sz="2800" dirty="0" smtClean="0"/>
              <a:t>It helps us get beyond telling a story of how volunteering/serving is “good” for our students.</a:t>
            </a:r>
          </a:p>
          <a:p>
            <a:r>
              <a:rPr lang="en-US" sz="2800" dirty="0" smtClean="0"/>
              <a:t>It will inform your practice as an instructor/educator, leading to…</a:t>
            </a:r>
          </a:p>
          <a:p>
            <a:pPr lvl="1"/>
            <a:r>
              <a:rPr lang="en-US" dirty="0" smtClean="0"/>
              <a:t>…a more transparent teaching/learning processes for our students.</a:t>
            </a:r>
          </a:p>
          <a:p>
            <a:pPr lvl="1"/>
            <a:r>
              <a:rPr lang="en-US" dirty="0" smtClean="0"/>
              <a:t>…stronger, proven teaching strategies that beget civic learning and development (being a reflective practitioner; </a:t>
            </a:r>
            <a:r>
              <a:rPr lang="en-US" dirty="0" err="1" smtClean="0"/>
              <a:t>Shön</a:t>
            </a:r>
            <a:r>
              <a:rPr lang="en-US" dirty="0" smtClean="0"/>
              <a:t>, 1983). </a:t>
            </a:r>
            <a:endParaRPr lang="en-US" dirty="0"/>
          </a:p>
        </p:txBody>
      </p:sp>
    </p:spTree>
    <p:extLst>
      <p:ext uri="{BB962C8B-B14F-4D97-AF65-F5344CB8AC3E}">
        <p14:creationId xmlns:p14="http://schemas.microsoft.com/office/powerpoint/2010/main" val="23132014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719"/>
        <p:cNvGrpSpPr/>
        <p:nvPr/>
      </p:nvGrpSpPr>
      <p:grpSpPr>
        <a:xfrm>
          <a:off x="0" y="0"/>
          <a:ext cx="0" cy="0"/>
          <a:chOff x="0" y="0"/>
          <a:chExt cx="0" cy="0"/>
        </a:xfrm>
      </p:grpSpPr>
      <p:sp>
        <p:nvSpPr>
          <p:cNvPr id="720" name="Shape 720"/>
          <p:cNvSpPr txBox="1">
            <a:spLocks noGrp="1"/>
          </p:cNvSpPr>
          <p:nvPr>
            <p:ph type="title"/>
          </p:nvPr>
        </p:nvSpPr>
        <p:spPr>
          <a:xfrm>
            <a:off x="1079746" y="438670"/>
            <a:ext cx="9601196" cy="1303865"/>
          </a:xfrm>
          <a:prstGeom prst="rect">
            <a:avLst/>
          </a:prstGeom>
          <a:noFill/>
          <a:ln>
            <a:noFill/>
          </a:ln>
        </p:spPr>
        <p:txBody>
          <a:bodyPr vert="horz" lIns="121900" tIns="60933" rIns="121900" bIns="60933" rtlCol="0" anchor="ctr" anchorCtr="0">
            <a:noAutofit/>
          </a:bodyPr>
          <a:lstStyle/>
          <a:p>
            <a:pPr lvl="0">
              <a:buClr>
                <a:schemeClr val="dk2"/>
              </a:buClr>
              <a:buSzPct val="25000"/>
            </a:pPr>
            <a:r>
              <a:rPr lang="en-US" b="1" dirty="0"/>
              <a:t>Why IT MATTERS: </a:t>
            </a:r>
            <a:br>
              <a:rPr lang="en-US" b="1" dirty="0"/>
            </a:br>
            <a:r>
              <a:rPr lang="en-US" b="1" dirty="0" smtClean="0"/>
              <a:t>LEVELING the PLAYING Field (campus)</a:t>
            </a:r>
            <a:endParaRPr lang="en" cap="none" dirty="0">
              <a:solidFill>
                <a:schemeClr val="dk2"/>
              </a:solidFill>
              <a:latin typeface="Garamond"/>
              <a:ea typeface="Garamond"/>
              <a:cs typeface="Garamond"/>
              <a:sym typeface="Garamond"/>
            </a:endParaRPr>
          </a:p>
        </p:txBody>
      </p:sp>
      <p:sp>
        <p:nvSpPr>
          <p:cNvPr id="721" name="Shape 721"/>
          <p:cNvSpPr txBox="1">
            <a:spLocks noGrp="1"/>
          </p:cNvSpPr>
          <p:nvPr>
            <p:ph type="body" idx="1"/>
          </p:nvPr>
        </p:nvSpPr>
        <p:spPr>
          <a:xfrm>
            <a:off x="1243648" y="2332645"/>
            <a:ext cx="9601196" cy="3318936"/>
          </a:xfrm>
          <a:prstGeom prst="rect">
            <a:avLst/>
          </a:prstGeom>
          <a:noFill/>
          <a:ln>
            <a:noFill/>
          </a:ln>
        </p:spPr>
        <p:txBody>
          <a:bodyPr vert="horz" lIns="121900" tIns="60933" rIns="121900" bIns="60933" rtlCol="0" anchor="t" anchorCtr="0">
            <a:noAutofit/>
          </a:bodyPr>
          <a:lstStyle/>
          <a:p>
            <a:pPr marL="0" indent="0">
              <a:lnSpc>
                <a:spcPct val="80000"/>
              </a:lnSpc>
              <a:spcBef>
                <a:spcPts val="0"/>
              </a:spcBef>
              <a:spcAft>
                <a:spcPts val="0"/>
              </a:spcAft>
              <a:buClr>
                <a:schemeClr val="accent1"/>
              </a:buClr>
              <a:buSzPct val="86307"/>
              <a:buNone/>
            </a:pPr>
            <a:r>
              <a:rPr lang="en" sz="3200" b="0" i="0" u="none" strike="noStrike" cap="none" baseline="0" dirty="0" smtClean="0">
                <a:ea typeface="Garamond"/>
                <a:cs typeface="Garamond"/>
                <a:sym typeface="Garamond"/>
              </a:rPr>
              <a:t>Various fields/levels where</a:t>
            </a:r>
            <a:r>
              <a:rPr lang="en" sz="3200" b="0" i="0" u="none" strike="noStrike" cap="none" dirty="0" smtClean="0">
                <a:ea typeface="Garamond"/>
                <a:cs typeface="Garamond"/>
                <a:sym typeface="Garamond"/>
              </a:rPr>
              <a:t> civic learning can be strategically placed and assessed. </a:t>
            </a:r>
          </a:p>
          <a:p>
            <a:pPr>
              <a:lnSpc>
                <a:spcPct val="80000"/>
              </a:lnSpc>
              <a:spcBef>
                <a:spcPts val="0"/>
              </a:spcBef>
              <a:spcAft>
                <a:spcPts val="0"/>
              </a:spcAft>
              <a:buClr>
                <a:schemeClr val="accent1"/>
              </a:buClr>
              <a:buSzPct val="86307"/>
            </a:pPr>
            <a:r>
              <a:rPr lang="en" sz="3200" dirty="0" smtClean="0">
                <a:ea typeface="Garamond"/>
                <a:cs typeface="Garamond"/>
                <a:sym typeface="Garamond"/>
              </a:rPr>
              <a:t>Lesson level</a:t>
            </a:r>
          </a:p>
          <a:p>
            <a:pPr>
              <a:lnSpc>
                <a:spcPct val="80000"/>
              </a:lnSpc>
              <a:spcBef>
                <a:spcPts val="0"/>
              </a:spcBef>
              <a:spcAft>
                <a:spcPts val="0"/>
              </a:spcAft>
              <a:buClr>
                <a:schemeClr val="accent1"/>
              </a:buClr>
              <a:buSzPct val="86307"/>
            </a:pPr>
            <a:r>
              <a:rPr lang="en" sz="3200" b="0" i="0" u="none" strike="noStrike" cap="none" baseline="0" dirty="0" smtClean="0">
                <a:ea typeface="Garamond"/>
                <a:cs typeface="Garamond"/>
                <a:sym typeface="Garamond"/>
              </a:rPr>
              <a:t>Unit</a:t>
            </a:r>
          </a:p>
          <a:p>
            <a:pPr>
              <a:lnSpc>
                <a:spcPct val="80000"/>
              </a:lnSpc>
              <a:spcBef>
                <a:spcPts val="0"/>
              </a:spcBef>
              <a:spcAft>
                <a:spcPts val="0"/>
              </a:spcAft>
              <a:buClr>
                <a:schemeClr val="accent1"/>
              </a:buClr>
              <a:buSzPct val="86307"/>
            </a:pPr>
            <a:r>
              <a:rPr lang="en" sz="3200" dirty="0" smtClean="0">
                <a:ea typeface="Garamond"/>
                <a:cs typeface="Garamond"/>
                <a:sym typeface="Garamond"/>
              </a:rPr>
              <a:t>Program of Study</a:t>
            </a:r>
          </a:p>
          <a:p>
            <a:pPr>
              <a:lnSpc>
                <a:spcPct val="80000"/>
              </a:lnSpc>
              <a:spcBef>
                <a:spcPts val="0"/>
              </a:spcBef>
              <a:spcAft>
                <a:spcPts val="0"/>
              </a:spcAft>
              <a:buClr>
                <a:schemeClr val="accent1"/>
              </a:buClr>
              <a:buSzPct val="86307"/>
            </a:pPr>
            <a:r>
              <a:rPr lang="en" sz="3200" b="0" i="0" u="none" strike="noStrike" cap="none" baseline="0" dirty="0" smtClean="0">
                <a:ea typeface="Garamond"/>
                <a:cs typeface="Garamond"/>
                <a:sym typeface="Garamond"/>
              </a:rPr>
              <a:t>School/Division</a:t>
            </a:r>
          </a:p>
          <a:p>
            <a:pPr>
              <a:lnSpc>
                <a:spcPct val="80000"/>
              </a:lnSpc>
              <a:spcBef>
                <a:spcPts val="0"/>
              </a:spcBef>
              <a:spcAft>
                <a:spcPts val="0"/>
              </a:spcAft>
              <a:buClr>
                <a:schemeClr val="accent1"/>
              </a:buClr>
              <a:buSzPct val="86307"/>
            </a:pPr>
            <a:r>
              <a:rPr lang="en" sz="3200" dirty="0" smtClean="0">
                <a:ea typeface="Garamond"/>
                <a:cs typeface="Garamond"/>
                <a:sym typeface="Garamond"/>
              </a:rPr>
              <a:t>Institution</a:t>
            </a:r>
            <a:endParaRPr lang="en" sz="3200" b="0" i="0" u="none" strike="noStrike" cap="none" baseline="0" dirty="0" smtClean="0">
              <a:ea typeface="Garamond"/>
              <a:cs typeface="Garamond"/>
              <a:sym typeface="Garamond"/>
            </a:endParaRPr>
          </a:p>
          <a:p>
            <a:pPr>
              <a:lnSpc>
                <a:spcPct val="80000"/>
              </a:lnSpc>
              <a:spcBef>
                <a:spcPts val="0"/>
              </a:spcBef>
              <a:spcAft>
                <a:spcPts val="0"/>
              </a:spcAft>
              <a:buClr>
                <a:schemeClr val="accent1"/>
              </a:buClr>
              <a:buSzPct val="86307"/>
            </a:pPr>
            <a:endParaRPr lang="en" sz="3200" b="0" i="0" u="none" strike="noStrike" cap="none" baseline="0" dirty="0">
              <a:ea typeface="Garamond"/>
              <a:cs typeface="Garamond"/>
              <a:sym typeface="Garamond"/>
            </a:endParaRPr>
          </a:p>
        </p:txBody>
      </p:sp>
      <p:sp>
        <p:nvSpPr>
          <p:cNvPr id="4" name="Shape 721"/>
          <p:cNvSpPr txBox="1">
            <a:spLocks/>
          </p:cNvSpPr>
          <p:nvPr/>
        </p:nvSpPr>
        <p:spPr>
          <a:xfrm>
            <a:off x="1243648" y="5509599"/>
            <a:ext cx="9601196" cy="451586"/>
          </a:xfrm>
          <a:prstGeom prst="rect">
            <a:avLst/>
          </a:prstGeom>
          <a:noFill/>
          <a:ln>
            <a:noFill/>
          </a:ln>
        </p:spPr>
        <p:txBody>
          <a:bodyPr vert="horz" lIns="121900" tIns="60933" rIns="121900" bIns="60933" rtlCol="0" anchor="t" anchorCtr="0">
            <a:noAutofit/>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pPr marL="0" indent="0">
              <a:lnSpc>
                <a:spcPct val="80000"/>
              </a:lnSpc>
              <a:spcBef>
                <a:spcPts val="0"/>
              </a:spcBef>
              <a:spcAft>
                <a:spcPts val="0"/>
              </a:spcAft>
              <a:buClr>
                <a:schemeClr val="accent1"/>
              </a:buClr>
              <a:buSzPct val="86307"/>
              <a:buFont typeface="Wingdings" pitchFamily="2" charset="2"/>
              <a:buNone/>
            </a:pPr>
            <a:r>
              <a:rPr lang="en" sz="3200" dirty="0" smtClean="0">
                <a:ea typeface="Garamond"/>
                <a:cs typeface="Garamond"/>
                <a:sym typeface="Garamond"/>
              </a:rPr>
              <a:t>Don’t forget: community playing field as well!</a:t>
            </a:r>
            <a:endParaRPr lang="en" sz="3200" dirty="0">
              <a:ea typeface="Garamond"/>
              <a:cs typeface="Garamond"/>
              <a:sym typeface="Garamond"/>
            </a:endParaRPr>
          </a:p>
        </p:txBody>
      </p:sp>
    </p:spTree>
    <p:extLst>
      <p:ext uri="{BB962C8B-B14F-4D97-AF65-F5344CB8AC3E}">
        <p14:creationId xmlns:p14="http://schemas.microsoft.com/office/powerpoint/2010/main" val="258612244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1">
                                            <p:txEl>
                                              <p:pRg st="0" end="0"/>
                                            </p:txEl>
                                          </p:spTgt>
                                        </p:tgtEl>
                                        <p:attrNameLst>
                                          <p:attrName>style.visibility</p:attrName>
                                        </p:attrNameLst>
                                      </p:cBhvr>
                                      <p:to>
                                        <p:strVal val="visible"/>
                                      </p:to>
                                    </p:set>
                                    <p:anim calcmode="lin" valueType="num">
                                      <p:cBhvr additive="base">
                                        <p:cTn id="7" dur="500" fill="hold"/>
                                        <p:tgtEl>
                                          <p:spTgt spid="72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2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21">
                                            <p:txEl>
                                              <p:pRg st="1" end="1"/>
                                            </p:txEl>
                                          </p:spTgt>
                                        </p:tgtEl>
                                        <p:attrNameLst>
                                          <p:attrName>style.visibility</p:attrName>
                                        </p:attrNameLst>
                                      </p:cBhvr>
                                      <p:to>
                                        <p:strVal val="visible"/>
                                      </p:to>
                                    </p:set>
                                    <p:anim calcmode="lin" valueType="num">
                                      <p:cBhvr additive="base">
                                        <p:cTn id="13" dur="500" fill="hold"/>
                                        <p:tgtEl>
                                          <p:spTgt spid="72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2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21">
                                            <p:txEl>
                                              <p:pRg st="2" end="2"/>
                                            </p:txEl>
                                          </p:spTgt>
                                        </p:tgtEl>
                                        <p:attrNameLst>
                                          <p:attrName>style.visibility</p:attrName>
                                        </p:attrNameLst>
                                      </p:cBhvr>
                                      <p:to>
                                        <p:strVal val="visible"/>
                                      </p:to>
                                    </p:set>
                                    <p:anim calcmode="lin" valueType="num">
                                      <p:cBhvr additive="base">
                                        <p:cTn id="19" dur="500" fill="hold"/>
                                        <p:tgtEl>
                                          <p:spTgt spid="72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2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21">
                                            <p:txEl>
                                              <p:pRg st="3" end="3"/>
                                            </p:txEl>
                                          </p:spTgt>
                                        </p:tgtEl>
                                        <p:attrNameLst>
                                          <p:attrName>style.visibility</p:attrName>
                                        </p:attrNameLst>
                                      </p:cBhvr>
                                      <p:to>
                                        <p:strVal val="visible"/>
                                      </p:to>
                                    </p:set>
                                    <p:anim calcmode="lin" valueType="num">
                                      <p:cBhvr additive="base">
                                        <p:cTn id="25" dur="500" fill="hold"/>
                                        <p:tgtEl>
                                          <p:spTgt spid="72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2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21">
                                            <p:txEl>
                                              <p:pRg st="4" end="4"/>
                                            </p:txEl>
                                          </p:spTgt>
                                        </p:tgtEl>
                                        <p:attrNameLst>
                                          <p:attrName>style.visibility</p:attrName>
                                        </p:attrNameLst>
                                      </p:cBhvr>
                                      <p:to>
                                        <p:strVal val="visible"/>
                                      </p:to>
                                    </p:set>
                                    <p:anim calcmode="lin" valueType="num">
                                      <p:cBhvr additive="base">
                                        <p:cTn id="31" dur="500" fill="hold"/>
                                        <p:tgtEl>
                                          <p:spTgt spid="72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2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21">
                                            <p:txEl>
                                              <p:pRg st="5" end="5"/>
                                            </p:txEl>
                                          </p:spTgt>
                                        </p:tgtEl>
                                        <p:attrNameLst>
                                          <p:attrName>style.visibility</p:attrName>
                                        </p:attrNameLst>
                                      </p:cBhvr>
                                      <p:to>
                                        <p:strVal val="visible"/>
                                      </p:to>
                                    </p:set>
                                    <p:anim calcmode="lin" valueType="num">
                                      <p:cBhvr additive="base">
                                        <p:cTn id="37" dur="500" fill="hold"/>
                                        <p:tgtEl>
                                          <p:spTgt spid="721">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2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ppt_x"/>
                                          </p:val>
                                        </p:tav>
                                        <p:tav tm="100000">
                                          <p:val>
                                            <p:strVal val="#ppt_x"/>
                                          </p:val>
                                        </p:tav>
                                      </p:tavLst>
                                    </p:anim>
                                    <p:anim calcmode="lin" valueType="num">
                                      <p:cBhvr additive="base">
                                        <p:cTn id="4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1" grpId="0" build="p"/>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title" idx="4294967295"/>
          </p:nvPr>
        </p:nvSpPr>
        <p:spPr>
          <a:xfrm>
            <a:off x="601014" y="464740"/>
            <a:ext cx="10998557" cy="1143000"/>
          </a:xfrm>
          <a:prstGeom prst="rect">
            <a:avLst/>
          </a:prstGeom>
          <a:noFill/>
          <a:ln>
            <a:noFill/>
          </a:ln>
        </p:spPr>
        <p:txBody>
          <a:bodyPr vert="horz" lIns="91425" tIns="91425" rIns="91425" bIns="91425" rtlCol="0" anchor="ctr" anchorCtr="0">
            <a:noAutofit/>
          </a:bodyPr>
          <a:lstStyle/>
          <a:p>
            <a:pPr>
              <a:buClr>
                <a:schemeClr val="lt1"/>
              </a:buClr>
              <a:buSzPct val="25000"/>
            </a:pPr>
            <a:r>
              <a:rPr lang="en" b="1" dirty="0" smtClean="0">
                <a:solidFill>
                  <a:schemeClr val="tx1"/>
                </a:solidFill>
                <a:ea typeface="Georgia"/>
                <a:cs typeface="Georgia"/>
                <a:sym typeface="Georgia"/>
              </a:rPr>
              <a:t>Why it matters: L</a:t>
            </a:r>
            <a:r>
              <a:rPr lang="en-US" b="1" dirty="0" smtClean="0">
                <a:solidFill>
                  <a:schemeClr val="tx1"/>
                </a:solidFill>
                <a:ea typeface="Georgia"/>
                <a:cs typeface="Georgia"/>
                <a:sym typeface="Georgia"/>
              </a:rPr>
              <a:t>e</a:t>
            </a:r>
            <a:r>
              <a:rPr lang="en" b="1" dirty="0" smtClean="0">
                <a:solidFill>
                  <a:schemeClr val="tx1"/>
                </a:solidFill>
                <a:ea typeface="Georgia"/>
                <a:cs typeface="Georgia"/>
                <a:sym typeface="Georgia"/>
              </a:rPr>
              <a:t>veling the Field</a:t>
            </a:r>
            <a:endParaRPr lang="en" b="1" dirty="0">
              <a:solidFill>
                <a:schemeClr val="tx1"/>
              </a:solidFill>
              <a:ea typeface="Georgia"/>
              <a:cs typeface="Georgia"/>
              <a:sym typeface="Georgia"/>
            </a:endParaRPr>
          </a:p>
        </p:txBody>
      </p:sp>
      <p:grpSp>
        <p:nvGrpSpPr>
          <p:cNvPr id="78" name="Shape 78"/>
          <p:cNvGrpSpPr/>
          <p:nvPr/>
        </p:nvGrpSpPr>
        <p:grpSpPr>
          <a:xfrm>
            <a:off x="1141077" y="1374674"/>
            <a:ext cx="4349983" cy="4668919"/>
            <a:chOff x="2443" y="21027"/>
            <a:chExt cx="6874027" cy="3784523"/>
          </a:xfrm>
        </p:grpSpPr>
        <p:sp>
          <p:nvSpPr>
            <p:cNvPr id="79" name="Shape 79"/>
            <p:cNvSpPr/>
            <p:nvPr/>
          </p:nvSpPr>
          <p:spPr>
            <a:xfrm>
              <a:off x="4886" y="21027"/>
              <a:ext cx="6871584" cy="703731"/>
            </a:xfrm>
            <a:prstGeom prst="roundRect">
              <a:avLst>
                <a:gd name="adj" fmla="val 10000"/>
              </a:avLst>
            </a:prstGeom>
            <a:solidFill>
              <a:srgbClr val="6A9755"/>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80" name="Shape 80"/>
            <p:cNvSpPr txBox="1"/>
            <p:nvPr/>
          </p:nvSpPr>
          <p:spPr>
            <a:xfrm>
              <a:off x="25499" y="41639"/>
              <a:ext cx="6830361" cy="662507"/>
            </a:xfrm>
            <a:prstGeom prst="rect">
              <a:avLst/>
            </a:prstGeom>
            <a:noFill/>
            <a:ln>
              <a:noFill/>
            </a:ln>
          </p:spPr>
          <p:txBody>
            <a:bodyPr lIns="121900" tIns="121900" rIns="121900" bIns="121900" anchor="ctr" anchorCtr="0">
              <a:noAutofit/>
            </a:bodyPr>
            <a:lstStyle/>
            <a:p>
              <a:pPr algn="ctr">
                <a:lnSpc>
                  <a:spcPct val="90000"/>
                </a:lnSpc>
                <a:spcAft>
                  <a:spcPts val="1120"/>
                </a:spcAft>
                <a:buClr>
                  <a:schemeClr val="lt1"/>
                </a:buClr>
                <a:buSzPct val="25000"/>
              </a:pPr>
              <a:r>
                <a:rPr lang="en" sz="3200" dirty="0">
                  <a:solidFill>
                    <a:schemeClr val="lt1"/>
                  </a:solidFill>
                  <a:latin typeface="Georgia"/>
                  <a:ea typeface="Georgia"/>
                  <a:cs typeface="Georgia"/>
                  <a:sym typeface="Georgia"/>
                </a:rPr>
                <a:t>Institution</a:t>
              </a:r>
            </a:p>
          </p:txBody>
        </p:sp>
        <p:sp>
          <p:nvSpPr>
            <p:cNvPr id="81" name="Shape 81"/>
            <p:cNvSpPr/>
            <p:nvPr/>
          </p:nvSpPr>
          <p:spPr>
            <a:xfrm>
              <a:off x="2443" y="777120"/>
              <a:ext cx="5075396" cy="703731"/>
            </a:xfrm>
            <a:prstGeom prst="roundRect">
              <a:avLst>
                <a:gd name="adj" fmla="val 10000"/>
              </a:avLst>
            </a:prstGeom>
            <a:solidFill>
              <a:srgbClr val="4C1721"/>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82" name="Shape 82"/>
            <p:cNvSpPr txBox="1"/>
            <p:nvPr/>
          </p:nvSpPr>
          <p:spPr>
            <a:xfrm>
              <a:off x="23055" y="797732"/>
              <a:ext cx="5034172" cy="662507"/>
            </a:xfrm>
            <a:prstGeom prst="rect">
              <a:avLst/>
            </a:prstGeom>
            <a:noFill/>
            <a:ln>
              <a:noFill/>
            </a:ln>
          </p:spPr>
          <p:txBody>
            <a:bodyPr lIns="68575" tIns="68575" rIns="68575" bIns="68575" anchor="ctr" anchorCtr="0">
              <a:noAutofit/>
            </a:bodyPr>
            <a:lstStyle/>
            <a:p>
              <a:pPr algn="ctr">
                <a:lnSpc>
                  <a:spcPct val="90000"/>
                </a:lnSpc>
                <a:spcAft>
                  <a:spcPts val="629"/>
                </a:spcAft>
                <a:buClr>
                  <a:schemeClr val="lt1"/>
                </a:buClr>
                <a:buSzPct val="25000"/>
              </a:pPr>
              <a:r>
                <a:rPr lang="en">
                  <a:solidFill>
                    <a:schemeClr val="lt1"/>
                  </a:solidFill>
                  <a:latin typeface="Georgia"/>
                  <a:ea typeface="Georgia"/>
                  <a:cs typeface="Georgia"/>
                  <a:sym typeface="Georgia"/>
                </a:rPr>
                <a:t>School</a:t>
              </a:r>
            </a:p>
          </p:txBody>
        </p:sp>
        <p:sp>
          <p:nvSpPr>
            <p:cNvPr id="83" name="Shape 83"/>
            <p:cNvSpPr/>
            <p:nvPr/>
          </p:nvSpPr>
          <p:spPr>
            <a:xfrm>
              <a:off x="2443" y="1552020"/>
              <a:ext cx="3348799" cy="703731"/>
            </a:xfrm>
            <a:prstGeom prst="roundRect">
              <a:avLst>
                <a:gd name="adj" fmla="val 10000"/>
              </a:avLst>
            </a:prstGeom>
            <a:solidFill>
              <a:schemeClr val="accent1"/>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84" name="Shape 84"/>
            <p:cNvSpPr txBox="1"/>
            <p:nvPr/>
          </p:nvSpPr>
          <p:spPr>
            <a:xfrm>
              <a:off x="23055" y="1572632"/>
              <a:ext cx="3307576"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a:solidFill>
                    <a:schemeClr val="lt1"/>
                  </a:solidFill>
                  <a:latin typeface="Georgia"/>
                  <a:ea typeface="Georgia"/>
                  <a:cs typeface="Georgia"/>
                  <a:sym typeface="Georgia"/>
                </a:rPr>
                <a:t>Department</a:t>
              </a:r>
            </a:p>
          </p:txBody>
        </p:sp>
        <p:sp>
          <p:nvSpPr>
            <p:cNvPr id="85" name="Shape 85"/>
            <p:cNvSpPr/>
            <p:nvPr/>
          </p:nvSpPr>
          <p:spPr>
            <a:xfrm>
              <a:off x="2443" y="2326919"/>
              <a:ext cx="3348799" cy="703731"/>
            </a:xfrm>
            <a:prstGeom prst="roundRect">
              <a:avLst>
                <a:gd name="adj" fmla="val 10000"/>
              </a:avLst>
            </a:prstGeom>
            <a:solidFill>
              <a:srgbClr val="BB7C3E"/>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86" name="Shape 86"/>
            <p:cNvSpPr txBox="1"/>
            <p:nvPr/>
          </p:nvSpPr>
          <p:spPr>
            <a:xfrm>
              <a:off x="23055" y="2347532"/>
              <a:ext cx="3307576"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a:solidFill>
                    <a:schemeClr val="lt1"/>
                  </a:solidFill>
                  <a:latin typeface="Georgia"/>
                  <a:ea typeface="Georgia"/>
                  <a:cs typeface="Georgia"/>
                  <a:sym typeface="Georgia"/>
                </a:rPr>
                <a:t>Course</a:t>
              </a:r>
            </a:p>
          </p:txBody>
        </p:sp>
        <p:sp>
          <p:nvSpPr>
            <p:cNvPr id="87" name="Shape 87"/>
            <p:cNvSpPr/>
            <p:nvPr/>
          </p:nvSpPr>
          <p:spPr>
            <a:xfrm>
              <a:off x="2443" y="3101819"/>
              <a:ext cx="1657000" cy="703731"/>
            </a:xfrm>
            <a:prstGeom prst="roundRect">
              <a:avLst>
                <a:gd name="adj" fmla="val 10000"/>
              </a:avLst>
            </a:prstGeom>
            <a:solidFill>
              <a:srgbClr val="D3A579"/>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88" name="Shape 88"/>
            <p:cNvSpPr txBox="1"/>
            <p:nvPr/>
          </p:nvSpPr>
          <p:spPr>
            <a:xfrm>
              <a:off x="23055" y="31224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a:solidFill>
                    <a:schemeClr val="lt1"/>
                  </a:solidFill>
                  <a:latin typeface="Georgia"/>
                  <a:ea typeface="Georgia"/>
                  <a:cs typeface="Georgia"/>
                  <a:sym typeface="Georgia"/>
                </a:rPr>
                <a:t>Project 1</a:t>
              </a:r>
            </a:p>
          </p:txBody>
        </p:sp>
        <p:sp>
          <p:nvSpPr>
            <p:cNvPr id="89" name="Shape 89"/>
            <p:cNvSpPr/>
            <p:nvPr/>
          </p:nvSpPr>
          <p:spPr>
            <a:xfrm>
              <a:off x="1694241" y="3101819"/>
              <a:ext cx="1657000" cy="703731"/>
            </a:xfrm>
            <a:prstGeom prst="roundRect">
              <a:avLst>
                <a:gd name="adj" fmla="val 10000"/>
              </a:avLst>
            </a:prstGeom>
            <a:solidFill>
              <a:srgbClr val="D3A579"/>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90" name="Shape 90"/>
            <p:cNvSpPr txBox="1"/>
            <p:nvPr/>
          </p:nvSpPr>
          <p:spPr>
            <a:xfrm>
              <a:off x="1714853" y="31224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a:solidFill>
                    <a:schemeClr val="lt1"/>
                  </a:solidFill>
                  <a:latin typeface="Georgia"/>
                  <a:ea typeface="Georgia"/>
                  <a:cs typeface="Georgia"/>
                  <a:sym typeface="Georgia"/>
                </a:rPr>
                <a:t>Project 2</a:t>
              </a:r>
            </a:p>
          </p:txBody>
        </p:sp>
        <p:sp>
          <p:nvSpPr>
            <p:cNvPr id="91" name="Shape 91"/>
            <p:cNvSpPr/>
            <p:nvPr/>
          </p:nvSpPr>
          <p:spPr>
            <a:xfrm>
              <a:off x="3420837" y="1552020"/>
              <a:ext cx="1657000" cy="703731"/>
            </a:xfrm>
            <a:prstGeom prst="roundRect">
              <a:avLst>
                <a:gd name="adj" fmla="val 10000"/>
              </a:avLst>
            </a:prstGeom>
            <a:solidFill>
              <a:schemeClr val="accent1"/>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92" name="Shape 92"/>
            <p:cNvSpPr txBox="1"/>
            <p:nvPr/>
          </p:nvSpPr>
          <p:spPr>
            <a:xfrm>
              <a:off x="3441448" y="15726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a:solidFill>
                    <a:schemeClr val="lt1"/>
                  </a:solidFill>
                  <a:latin typeface="Georgia"/>
                  <a:ea typeface="Georgia"/>
                  <a:cs typeface="Georgia"/>
                  <a:sym typeface="Georgia"/>
                </a:rPr>
                <a:t>Program of Study</a:t>
              </a:r>
            </a:p>
          </p:txBody>
        </p:sp>
        <p:sp>
          <p:nvSpPr>
            <p:cNvPr id="93" name="Shape 93"/>
            <p:cNvSpPr/>
            <p:nvPr/>
          </p:nvSpPr>
          <p:spPr>
            <a:xfrm>
              <a:off x="3420837" y="2326919"/>
              <a:ext cx="1657000" cy="703731"/>
            </a:xfrm>
            <a:prstGeom prst="roundRect">
              <a:avLst>
                <a:gd name="adj" fmla="val 10000"/>
              </a:avLst>
            </a:prstGeom>
            <a:solidFill>
              <a:srgbClr val="BB7C3E"/>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94" name="Shape 94"/>
            <p:cNvSpPr txBox="1"/>
            <p:nvPr/>
          </p:nvSpPr>
          <p:spPr>
            <a:xfrm>
              <a:off x="3441448" y="23475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Course</a:t>
              </a:r>
            </a:p>
          </p:txBody>
        </p:sp>
        <p:sp>
          <p:nvSpPr>
            <p:cNvPr id="95" name="Shape 95"/>
            <p:cNvSpPr/>
            <p:nvPr/>
          </p:nvSpPr>
          <p:spPr>
            <a:xfrm>
              <a:off x="3420837" y="3101819"/>
              <a:ext cx="1657000" cy="703731"/>
            </a:xfrm>
            <a:prstGeom prst="roundRect">
              <a:avLst>
                <a:gd name="adj" fmla="val 10000"/>
              </a:avLst>
            </a:prstGeom>
            <a:solidFill>
              <a:srgbClr val="D3A579"/>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96" name="Shape 96"/>
            <p:cNvSpPr txBox="1"/>
            <p:nvPr/>
          </p:nvSpPr>
          <p:spPr>
            <a:xfrm>
              <a:off x="3441448" y="31224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a:solidFill>
                    <a:schemeClr val="lt1"/>
                  </a:solidFill>
                  <a:latin typeface="Georgia"/>
                  <a:ea typeface="Georgia"/>
                  <a:cs typeface="Georgia"/>
                  <a:sym typeface="Georgia"/>
                </a:rPr>
                <a:t>Project</a:t>
              </a:r>
            </a:p>
          </p:txBody>
        </p:sp>
        <p:sp>
          <p:nvSpPr>
            <p:cNvPr id="97" name="Shape 97"/>
            <p:cNvSpPr/>
            <p:nvPr/>
          </p:nvSpPr>
          <p:spPr>
            <a:xfrm>
              <a:off x="5217026" y="777120"/>
              <a:ext cx="1657000" cy="703731"/>
            </a:xfrm>
            <a:prstGeom prst="roundRect">
              <a:avLst>
                <a:gd name="adj" fmla="val 10000"/>
              </a:avLst>
            </a:prstGeom>
            <a:solidFill>
              <a:schemeClr val="accent5">
                <a:lumMod val="75000"/>
              </a:schemeClr>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98" name="Shape 98"/>
            <p:cNvSpPr txBox="1"/>
            <p:nvPr/>
          </p:nvSpPr>
          <p:spPr>
            <a:xfrm>
              <a:off x="5237639" y="797731"/>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Center/ Office</a:t>
              </a:r>
            </a:p>
          </p:txBody>
        </p:sp>
        <p:sp>
          <p:nvSpPr>
            <p:cNvPr id="99" name="Shape 99"/>
            <p:cNvSpPr/>
            <p:nvPr/>
          </p:nvSpPr>
          <p:spPr>
            <a:xfrm>
              <a:off x="5217026" y="1552020"/>
              <a:ext cx="1657000" cy="703731"/>
            </a:xfrm>
            <a:prstGeom prst="roundRect">
              <a:avLst>
                <a:gd name="adj" fmla="val 10000"/>
              </a:avLst>
            </a:prstGeom>
            <a:solidFill>
              <a:schemeClr val="accent6">
                <a:lumMod val="75000"/>
              </a:schemeClr>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100" name="Shape 100"/>
            <p:cNvSpPr txBox="1"/>
            <p:nvPr/>
          </p:nvSpPr>
          <p:spPr>
            <a:xfrm>
              <a:off x="5237639" y="15726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Program</a:t>
              </a:r>
            </a:p>
          </p:txBody>
        </p:sp>
        <p:sp>
          <p:nvSpPr>
            <p:cNvPr id="101" name="Shape 101"/>
            <p:cNvSpPr/>
            <p:nvPr/>
          </p:nvSpPr>
          <p:spPr>
            <a:xfrm>
              <a:off x="5217026" y="2326919"/>
              <a:ext cx="1657000" cy="703731"/>
            </a:xfrm>
            <a:prstGeom prst="roundRect">
              <a:avLst>
                <a:gd name="adj" fmla="val 10000"/>
              </a:avLst>
            </a:prstGeom>
            <a:solidFill>
              <a:schemeClr val="accent2">
                <a:lumMod val="60000"/>
                <a:lumOff val="40000"/>
              </a:schemeClr>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102" name="Shape 102"/>
            <p:cNvSpPr txBox="1"/>
            <p:nvPr/>
          </p:nvSpPr>
          <p:spPr>
            <a:xfrm>
              <a:off x="5237639" y="23475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Project 1</a:t>
              </a:r>
            </a:p>
          </p:txBody>
        </p:sp>
        <p:sp>
          <p:nvSpPr>
            <p:cNvPr id="103" name="Shape 103"/>
            <p:cNvSpPr/>
            <p:nvPr/>
          </p:nvSpPr>
          <p:spPr>
            <a:xfrm>
              <a:off x="5217026" y="3101819"/>
              <a:ext cx="1657000" cy="703731"/>
            </a:xfrm>
            <a:prstGeom prst="roundRect">
              <a:avLst>
                <a:gd name="adj" fmla="val 10000"/>
              </a:avLst>
            </a:prstGeom>
            <a:solidFill>
              <a:schemeClr val="accent1">
                <a:lumMod val="60000"/>
                <a:lumOff val="40000"/>
              </a:schemeClr>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104" name="Shape 104"/>
            <p:cNvSpPr txBox="1"/>
            <p:nvPr/>
          </p:nvSpPr>
          <p:spPr>
            <a:xfrm>
              <a:off x="5237639" y="31224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a:solidFill>
                    <a:schemeClr val="lt1"/>
                  </a:solidFill>
                  <a:latin typeface="Georgia"/>
                  <a:ea typeface="Georgia"/>
                  <a:cs typeface="Georgia"/>
                  <a:sym typeface="Georgia"/>
                </a:rPr>
                <a:t>Project 2</a:t>
              </a:r>
            </a:p>
          </p:txBody>
        </p:sp>
      </p:grpSp>
      <p:grpSp>
        <p:nvGrpSpPr>
          <p:cNvPr id="36" name="Shape 78"/>
          <p:cNvGrpSpPr/>
          <p:nvPr/>
        </p:nvGrpSpPr>
        <p:grpSpPr>
          <a:xfrm>
            <a:off x="6570859" y="1382857"/>
            <a:ext cx="4349983" cy="4668919"/>
            <a:chOff x="2443" y="21027"/>
            <a:chExt cx="6874027" cy="3784523"/>
          </a:xfrm>
        </p:grpSpPr>
        <p:sp>
          <p:nvSpPr>
            <p:cNvPr id="37" name="Shape 79"/>
            <p:cNvSpPr/>
            <p:nvPr/>
          </p:nvSpPr>
          <p:spPr>
            <a:xfrm>
              <a:off x="4886" y="21027"/>
              <a:ext cx="6871584" cy="703731"/>
            </a:xfrm>
            <a:prstGeom prst="roundRect">
              <a:avLst>
                <a:gd name="adj" fmla="val 10000"/>
              </a:avLst>
            </a:prstGeom>
            <a:solidFill>
              <a:srgbClr val="6A9755"/>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38" name="Shape 80"/>
            <p:cNvSpPr txBox="1"/>
            <p:nvPr/>
          </p:nvSpPr>
          <p:spPr>
            <a:xfrm>
              <a:off x="25499" y="41639"/>
              <a:ext cx="6830361" cy="662507"/>
            </a:xfrm>
            <a:prstGeom prst="rect">
              <a:avLst/>
            </a:prstGeom>
            <a:noFill/>
            <a:ln>
              <a:noFill/>
            </a:ln>
          </p:spPr>
          <p:txBody>
            <a:bodyPr lIns="121900" tIns="121900" rIns="121900" bIns="121900" anchor="ctr" anchorCtr="0">
              <a:noAutofit/>
            </a:bodyPr>
            <a:lstStyle/>
            <a:p>
              <a:pPr algn="ctr">
                <a:lnSpc>
                  <a:spcPct val="90000"/>
                </a:lnSpc>
                <a:spcAft>
                  <a:spcPts val="1120"/>
                </a:spcAft>
                <a:buClr>
                  <a:schemeClr val="lt1"/>
                </a:buClr>
                <a:buSzPct val="25000"/>
              </a:pPr>
              <a:r>
                <a:rPr lang="en" sz="3200" dirty="0">
                  <a:solidFill>
                    <a:schemeClr val="lt1"/>
                  </a:solidFill>
                  <a:latin typeface="Georgia"/>
                  <a:ea typeface="Georgia"/>
                  <a:cs typeface="Georgia"/>
                  <a:sym typeface="Georgia"/>
                </a:rPr>
                <a:t>IUPUI</a:t>
              </a:r>
            </a:p>
          </p:txBody>
        </p:sp>
        <p:sp>
          <p:nvSpPr>
            <p:cNvPr id="39" name="Shape 81"/>
            <p:cNvSpPr/>
            <p:nvPr/>
          </p:nvSpPr>
          <p:spPr>
            <a:xfrm>
              <a:off x="2443" y="777120"/>
              <a:ext cx="5075396" cy="703731"/>
            </a:xfrm>
            <a:prstGeom prst="roundRect">
              <a:avLst>
                <a:gd name="adj" fmla="val 10000"/>
              </a:avLst>
            </a:prstGeom>
            <a:solidFill>
              <a:srgbClr val="4C1721"/>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40" name="Shape 82"/>
            <p:cNvSpPr txBox="1"/>
            <p:nvPr/>
          </p:nvSpPr>
          <p:spPr>
            <a:xfrm>
              <a:off x="23055" y="797732"/>
              <a:ext cx="5034172" cy="662507"/>
            </a:xfrm>
            <a:prstGeom prst="rect">
              <a:avLst/>
            </a:prstGeom>
            <a:noFill/>
            <a:ln>
              <a:noFill/>
            </a:ln>
          </p:spPr>
          <p:txBody>
            <a:bodyPr lIns="68575" tIns="68575" rIns="68575" bIns="68575" anchor="ctr" anchorCtr="0">
              <a:noAutofit/>
            </a:bodyPr>
            <a:lstStyle/>
            <a:p>
              <a:pPr algn="ctr">
                <a:lnSpc>
                  <a:spcPct val="90000"/>
                </a:lnSpc>
                <a:spcAft>
                  <a:spcPts val="629"/>
                </a:spcAft>
                <a:buClr>
                  <a:schemeClr val="lt1"/>
                </a:buClr>
                <a:buSzPct val="25000"/>
              </a:pPr>
              <a:r>
                <a:rPr lang="en" dirty="0">
                  <a:solidFill>
                    <a:schemeClr val="lt1"/>
                  </a:solidFill>
                  <a:latin typeface="Georgia"/>
                  <a:ea typeface="Georgia"/>
                  <a:cs typeface="Georgia"/>
                  <a:sym typeface="Georgia"/>
                </a:rPr>
                <a:t>Liberal Arts</a:t>
              </a:r>
            </a:p>
          </p:txBody>
        </p:sp>
        <p:sp>
          <p:nvSpPr>
            <p:cNvPr id="41" name="Shape 83"/>
            <p:cNvSpPr/>
            <p:nvPr/>
          </p:nvSpPr>
          <p:spPr>
            <a:xfrm>
              <a:off x="2443" y="1552020"/>
              <a:ext cx="3348799" cy="703731"/>
            </a:xfrm>
            <a:prstGeom prst="roundRect">
              <a:avLst>
                <a:gd name="adj" fmla="val 10000"/>
              </a:avLst>
            </a:prstGeom>
            <a:solidFill>
              <a:schemeClr val="accent1"/>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42" name="Shape 84"/>
            <p:cNvSpPr txBox="1"/>
            <p:nvPr/>
          </p:nvSpPr>
          <p:spPr>
            <a:xfrm>
              <a:off x="23055" y="1572632"/>
              <a:ext cx="3307576"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Communication Studies</a:t>
              </a:r>
            </a:p>
          </p:txBody>
        </p:sp>
        <p:sp>
          <p:nvSpPr>
            <p:cNvPr id="43" name="Shape 85"/>
            <p:cNvSpPr/>
            <p:nvPr/>
          </p:nvSpPr>
          <p:spPr>
            <a:xfrm>
              <a:off x="2443" y="2326919"/>
              <a:ext cx="3348799" cy="703731"/>
            </a:xfrm>
            <a:prstGeom prst="roundRect">
              <a:avLst>
                <a:gd name="adj" fmla="val 10000"/>
              </a:avLst>
            </a:prstGeom>
            <a:solidFill>
              <a:srgbClr val="BB7C3E"/>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44" name="Shape 86"/>
            <p:cNvSpPr txBox="1"/>
            <p:nvPr/>
          </p:nvSpPr>
          <p:spPr>
            <a:xfrm>
              <a:off x="23055" y="2347532"/>
              <a:ext cx="3307576"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Intro to Public Speaking</a:t>
              </a:r>
            </a:p>
          </p:txBody>
        </p:sp>
        <p:sp>
          <p:nvSpPr>
            <p:cNvPr id="45" name="Shape 87"/>
            <p:cNvSpPr/>
            <p:nvPr/>
          </p:nvSpPr>
          <p:spPr>
            <a:xfrm>
              <a:off x="2443" y="3101819"/>
              <a:ext cx="1657000" cy="703731"/>
            </a:xfrm>
            <a:prstGeom prst="roundRect">
              <a:avLst>
                <a:gd name="adj" fmla="val 10000"/>
              </a:avLst>
            </a:prstGeom>
            <a:solidFill>
              <a:srgbClr val="D3A579"/>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46" name="Shape 88"/>
            <p:cNvSpPr txBox="1"/>
            <p:nvPr/>
          </p:nvSpPr>
          <p:spPr>
            <a:xfrm>
              <a:off x="23055" y="31224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467" dirty="0">
                  <a:solidFill>
                    <a:schemeClr val="lt1"/>
                  </a:solidFill>
                  <a:latin typeface="Georgia"/>
                  <a:ea typeface="Georgia"/>
                  <a:cs typeface="Georgia"/>
                  <a:sym typeface="Georgia"/>
                </a:rPr>
                <a:t>Persuasive Speech</a:t>
              </a:r>
            </a:p>
          </p:txBody>
        </p:sp>
        <p:sp>
          <p:nvSpPr>
            <p:cNvPr id="47" name="Shape 89"/>
            <p:cNvSpPr/>
            <p:nvPr/>
          </p:nvSpPr>
          <p:spPr>
            <a:xfrm>
              <a:off x="1694241" y="3101819"/>
              <a:ext cx="1657000" cy="703731"/>
            </a:xfrm>
            <a:prstGeom prst="roundRect">
              <a:avLst>
                <a:gd name="adj" fmla="val 10000"/>
              </a:avLst>
            </a:prstGeom>
            <a:solidFill>
              <a:srgbClr val="D3A579"/>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48" name="Shape 90"/>
            <p:cNvSpPr txBox="1"/>
            <p:nvPr/>
          </p:nvSpPr>
          <p:spPr>
            <a:xfrm>
              <a:off x="1714853" y="31224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333" dirty="0">
                  <a:solidFill>
                    <a:schemeClr val="lt1"/>
                  </a:solidFill>
                  <a:latin typeface="Georgia"/>
                  <a:ea typeface="Georgia"/>
                  <a:cs typeface="Georgia"/>
                  <a:sym typeface="Georgia"/>
                </a:rPr>
                <a:t>Informative Speech</a:t>
              </a:r>
            </a:p>
          </p:txBody>
        </p:sp>
        <p:sp>
          <p:nvSpPr>
            <p:cNvPr id="49" name="Shape 91"/>
            <p:cNvSpPr/>
            <p:nvPr/>
          </p:nvSpPr>
          <p:spPr>
            <a:xfrm>
              <a:off x="3420837" y="1552020"/>
              <a:ext cx="1657000" cy="703731"/>
            </a:xfrm>
            <a:prstGeom prst="roundRect">
              <a:avLst>
                <a:gd name="adj" fmla="val 10000"/>
              </a:avLst>
            </a:prstGeom>
            <a:solidFill>
              <a:schemeClr val="accent1"/>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50" name="Shape 92"/>
            <p:cNvSpPr txBox="1"/>
            <p:nvPr/>
          </p:nvSpPr>
          <p:spPr>
            <a:xfrm>
              <a:off x="3441448" y="15726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Org. Comm</a:t>
              </a:r>
            </a:p>
          </p:txBody>
        </p:sp>
        <p:sp>
          <p:nvSpPr>
            <p:cNvPr id="51" name="Shape 93"/>
            <p:cNvSpPr/>
            <p:nvPr/>
          </p:nvSpPr>
          <p:spPr>
            <a:xfrm>
              <a:off x="3420837" y="2326919"/>
              <a:ext cx="1657000" cy="703731"/>
            </a:xfrm>
            <a:prstGeom prst="roundRect">
              <a:avLst>
                <a:gd name="adj" fmla="val 10000"/>
              </a:avLst>
            </a:prstGeom>
            <a:solidFill>
              <a:srgbClr val="BB7C3E"/>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52" name="Shape 94"/>
            <p:cNvSpPr txBox="1"/>
            <p:nvPr/>
          </p:nvSpPr>
          <p:spPr>
            <a:xfrm>
              <a:off x="3441448" y="23475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Group Comm</a:t>
              </a:r>
            </a:p>
          </p:txBody>
        </p:sp>
        <p:sp>
          <p:nvSpPr>
            <p:cNvPr id="53" name="Shape 95"/>
            <p:cNvSpPr/>
            <p:nvPr/>
          </p:nvSpPr>
          <p:spPr>
            <a:xfrm>
              <a:off x="3420837" y="3101819"/>
              <a:ext cx="1657000" cy="703731"/>
            </a:xfrm>
            <a:prstGeom prst="roundRect">
              <a:avLst>
                <a:gd name="adj" fmla="val 10000"/>
              </a:avLst>
            </a:prstGeom>
            <a:solidFill>
              <a:srgbClr val="D3A579"/>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54" name="Shape 96"/>
            <p:cNvSpPr txBox="1"/>
            <p:nvPr/>
          </p:nvSpPr>
          <p:spPr>
            <a:xfrm>
              <a:off x="3441448" y="31224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Capstone</a:t>
              </a:r>
            </a:p>
          </p:txBody>
        </p:sp>
        <p:sp>
          <p:nvSpPr>
            <p:cNvPr id="55" name="Shape 97"/>
            <p:cNvSpPr/>
            <p:nvPr/>
          </p:nvSpPr>
          <p:spPr>
            <a:xfrm>
              <a:off x="5217026" y="777120"/>
              <a:ext cx="1657000" cy="703731"/>
            </a:xfrm>
            <a:prstGeom prst="roundRect">
              <a:avLst>
                <a:gd name="adj" fmla="val 10000"/>
              </a:avLst>
            </a:prstGeom>
            <a:solidFill>
              <a:schemeClr val="accent5">
                <a:lumMod val="75000"/>
              </a:schemeClr>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56" name="Shape 98"/>
            <p:cNvSpPr txBox="1"/>
            <p:nvPr/>
          </p:nvSpPr>
          <p:spPr>
            <a:xfrm>
              <a:off x="5237639" y="797731"/>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Center</a:t>
              </a:r>
            </a:p>
          </p:txBody>
        </p:sp>
        <p:sp>
          <p:nvSpPr>
            <p:cNvPr id="57" name="Shape 99"/>
            <p:cNvSpPr/>
            <p:nvPr/>
          </p:nvSpPr>
          <p:spPr>
            <a:xfrm>
              <a:off x="5217026" y="1552020"/>
              <a:ext cx="1657000" cy="703731"/>
            </a:xfrm>
            <a:prstGeom prst="roundRect">
              <a:avLst>
                <a:gd name="adj" fmla="val 10000"/>
              </a:avLst>
            </a:prstGeom>
            <a:solidFill>
              <a:schemeClr val="accent6">
                <a:lumMod val="75000"/>
              </a:schemeClr>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58" name="Shape 100"/>
            <p:cNvSpPr txBox="1"/>
            <p:nvPr/>
          </p:nvSpPr>
          <p:spPr>
            <a:xfrm>
              <a:off x="5237639" y="15726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333" dirty="0">
                  <a:solidFill>
                    <a:schemeClr val="lt1"/>
                  </a:solidFill>
                  <a:latin typeface="Georgia"/>
                  <a:ea typeface="Georgia"/>
                  <a:cs typeface="Georgia"/>
                  <a:sym typeface="Georgia"/>
                </a:rPr>
                <a:t>Scholarship</a:t>
              </a:r>
            </a:p>
          </p:txBody>
        </p:sp>
        <p:sp>
          <p:nvSpPr>
            <p:cNvPr id="59" name="Shape 101"/>
            <p:cNvSpPr/>
            <p:nvPr/>
          </p:nvSpPr>
          <p:spPr>
            <a:xfrm>
              <a:off x="5217026" y="2326919"/>
              <a:ext cx="1657000" cy="703731"/>
            </a:xfrm>
            <a:prstGeom prst="roundRect">
              <a:avLst>
                <a:gd name="adj" fmla="val 10000"/>
              </a:avLst>
            </a:prstGeom>
            <a:solidFill>
              <a:schemeClr val="accent2">
                <a:lumMod val="60000"/>
                <a:lumOff val="40000"/>
              </a:schemeClr>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60" name="Shape 102"/>
            <p:cNvSpPr txBox="1"/>
            <p:nvPr/>
          </p:nvSpPr>
          <p:spPr>
            <a:xfrm>
              <a:off x="5237639" y="23475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Alter. Breaks</a:t>
              </a:r>
            </a:p>
          </p:txBody>
        </p:sp>
        <p:sp>
          <p:nvSpPr>
            <p:cNvPr id="61" name="Shape 103"/>
            <p:cNvSpPr/>
            <p:nvPr/>
          </p:nvSpPr>
          <p:spPr>
            <a:xfrm>
              <a:off x="5217026" y="3101819"/>
              <a:ext cx="1657000" cy="703731"/>
            </a:xfrm>
            <a:prstGeom prst="roundRect">
              <a:avLst>
                <a:gd name="adj" fmla="val 10000"/>
              </a:avLst>
            </a:prstGeom>
            <a:solidFill>
              <a:schemeClr val="accent1">
                <a:lumMod val="60000"/>
                <a:lumOff val="40000"/>
              </a:schemeClr>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62" name="Shape 104"/>
            <p:cNvSpPr txBox="1"/>
            <p:nvPr/>
          </p:nvSpPr>
          <p:spPr>
            <a:xfrm>
              <a:off x="5237639" y="31224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Traning Team Leaders</a:t>
              </a:r>
            </a:p>
          </p:txBody>
        </p:sp>
      </p:grpSp>
      <p:cxnSp>
        <p:nvCxnSpPr>
          <p:cNvPr id="5" name="Straight Connector 4"/>
          <p:cNvCxnSpPr/>
          <p:nvPr/>
        </p:nvCxnSpPr>
        <p:spPr>
          <a:xfrm>
            <a:off x="4410459" y="2206492"/>
            <a:ext cx="0" cy="3903944"/>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9831100" y="2215451"/>
            <a:ext cx="0" cy="3903944"/>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4702430"/>
      </p:ext>
    </p:extLst>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933" y="1063220"/>
            <a:ext cx="11731697" cy="5113136"/>
          </a:xfrm>
          <a:prstGeom prst="rect">
            <a:avLst/>
          </a:prstGeom>
        </p:spPr>
      </p:pic>
    </p:spTree>
    <p:extLst>
      <p:ext uri="{BB962C8B-B14F-4D97-AF65-F5344CB8AC3E}">
        <p14:creationId xmlns:p14="http://schemas.microsoft.com/office/powerpoint/2010/main" val="21842818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Welcome</a:t>
            </a:r>
            <a:endParaRPr lang="en-US" b="1" dirty="0"/>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15502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719"/>
        <p:cNvGrpSpPr/>
        <p:nvPr/>
      </p:nvGrpSpPr>
      <p:grpSpPr>
        <a:xfrm>
          <a:off x="0" y="0"/>
          <a:ext cx="0" cy="0"/>
          <a:chOff x="0" y="0"/>
          <a:chExt cx="0" cy="0"/>
        </a:xfrm>
      </p:grpSpPr>
      <p:sp>
        <p:nvSpPr>
          <p:cNvPr id="720" name="Shape 720"/>
          <p:cNvSpPr txBox="1">
            <a:spLocks noGrp="1"/>
          </p:cNvSpPr>
          <p:nvPr>
            <p:ph type="title"/>
          </p:nvPr>
        </p:nvSpPr>
        <p:spPr>
          <a:xfrm>
            <a:off x="1079746" y="438670"/>
            <a:ext cx="9601196" cy="1303865"/>
          </a:xfrm>
          <a:prstGeom prst="rect">
            <a:avLst/>
          </a:prstGeom>
          <a:noFill/>
          <a:ln>
            <a:noFill/>
          </a:ln>
        </p:spPr>
        <p:txBody>
          <a:bodyPr vert="horz" lIns="121900" tIns="60933" rIns="121900" bIns="60933" rtlCol="0" anchor="ctr" anchorCtr="0">
            <a:noAutofit/>
          </a:bodyPr>
          <a:lstStyle/>
          <a:p>
            <a:pPr lvl="0">
              <a:buClr>
                <a:schemeClr val="dk2"/>
              </a:buClr>
              <a:buSzPct val="25000"/>
            </a:pPr>
            <a:r>
              <a:rPr lang="en-US" b="1" dirty="0"/>
              <a:t>Why IT MATTERS: </a:t>
            </a:r>
            <a:br>
              <a:rPr lang="en-US" b="1" dirty="0"/>
            </a:br>
            <a:r>
              <a:rPr lang="en-US" b="1" dirty="0"/>
              <a:t>civic outcomes </a:t>
            </a:r>
            <a:r>
              <a:rPr lang="en-US" b="1" dirty="0" smtClean="0"/>
              <a:t>assessment</a:t>
            </a:r>
            <a:endParaRPr lang="en" cap="none" dirty="0">
              <a:solidFill>
                <a:schemeClr val="dk2"/>
              </a:solidFill>
              <a:latin typeface="Garamond"/>
              <a:ea typeface="Garamond"/>
              <a:cs typeface="Garamond"/>
              <a:sym typeface="Garamond"/>
            </a:endParaRPr>
          </a:p>
        </p:txBody>
      </p:sp>
      <p:sp>
        <p:nvSpPr>
          <p:cNvPr id="721" name="Shape 721"/>
          <p:cNvSpPr txBox="1">
            <a:spLocks noGrp="1"/>
          </p:cNvSpPr>
          <p:nvPr>
            <p:ph type="body" idx="1"/>
          </p:nvPr>
        </p:nvSpPr>
        <p:spPr>
          <a:xfrm>
            <a:off x="1243648" y="2332645"/>
            <a:ext cx="9601196" cy="3318936"/>
          </a:xfrm>
          <a:prstGeom prst="rect">
            <a:avLst/>
          </a:prstGeom>
          <a:noFill/>
          <a:ln>
            <a:noFill/>
          </a:ln>
        </p:spPr>
        <p:txBody>
          <a:bodyPr vert="horz" lIns="121900" tIns="60933" rIns="121900" bIns="60933" rtlCol="0" anchor="t" anchorCtr="0">
            <a:noAutofit/>
          </a:bodyPr>
          <a:lstStyle/>
          <a:p>
            <a:pPr marL="0" indent="0">
              <a:lnSpc>
                <a:spcPct val="80000"/>
              </a:lnSpc>
              <a:spcBef>
                <a:spcPts val="0"/>
              </a:spcBef>
              <a:spcAft>
                <a:spcPts val="0"/>
              </a:spcAft>
              <a:buClr>
                <a:schemeClr val="accent1"/>
              </a:buClr>
              <a:buSzPct val="86307"/>
              <a:buNone/>
            </a:pPr>
            <a:r>
              <a:rPr lang="en" sz="3200" b="0" i="0" u="none" strike="noStrike" cap="none" baseline="0" dirty="0">
                <a:ea typeface="Garamond"/>
                <a:cs typeface="Garamond"/>
                <a:sym typeface="Garamond"/>
              </a:rPr>
              <a:t>At the unit/lesson level</a:t>
            </a:r>
          </a:p>
          <a:p>
            <a:pPr marL="609585" lvl="1" indent="-253994">
              <a:lnSpc>
                <a:spcPct val="80000"/>
              </a:lnSpc>
              <a:spcBef>
                <a:spcPts val="1133"/>
              </a:spcBef>
              <a:spcAft>
                <a:spcPts val="0"/>
              </a:spcAft>
              <a:buClr>
                <a:schemeClr val="accent1"/>
              </a:buClr>
              <a:buSzPct val="85000"/>
              <a:buFont typeface="Arial"/>
              <a:buChar char="•"/>
            </a:pPr>
            <a:r>
              <a:rPr lang="en" sz="2400" dirty="0">
                <a:ea typeface="Garamond"/>
                <a:cs typeface="Garamond"/>
                <a:sym typeface="Garamond"/>
              </a:rPr>
              <a:t>Build a structure for a unit or session</a:t>
            </a:r>
          </a:p>
          <a:p>
            <a:pPr marL="609585" lvl="1" indent="-253994">
              <a:lnSpc>
                <a:spcPct val="80000"/>
              </a:lnSpc>
              <a:spcBef>
                <a:spcPts val="1133"/>
              </a:spcBef>
              <a:spcAft>
                <a:spcPts val="0"/>
              </a:spcAft>
              <a:buClr>
                <a:schemeClr val="accent1"/>
              </a:buClr>
              <a:buSzPct val="85000"/>
              <a:buFont typeface="Arial"/>
              <a:buChar char="•"/>
            </a:pPr>
            <a:r>
              <a:rPr lang="en" sz="2400" dirty="0">
                <a:ea typeface="Garamond"/>
                <a:cs typeface="Garamond"/>
                <a:sym typeface="Garamond"/>
              </a:rPr>
              <a:t>Focus each unit or session</a:t>
            </a:r>
          </a:p>
          <a:p>
            <a:pPr marL="609585" lvl="1" indent="-253994">
              <a:lnSpc>
                <a:spcPct val="80000"/>
              </a:lnSpc>
              <a:spcBef>
                <a:spcPts val="1133"/>
              </a:spcBef>
              <a:spcAft>
                <a:spcPts val="0"/>
              </a:spcAft>
              <a:buClr>
                <a:schemeClr val="accent1"/>
              </a:buClr>
              <a:buSzPct val="85000"/>
              <a:buFont typeface="Arial"/>
              <a:buChar char="•"/>
            </a:pPr>
            <a:r>
              <a:rPr lang="en" sz="2400" dirty="0">
                <a:ea typeface="Garamond"/>
                <a:cs typeface="Garamond"/>
                <a:sym typeface="Garamond"/>
              </a:rPr>
              <a:t>Give learners a clear picture of what to expect</a:t>
            </a:r>
          </a:p>
          <a:p>
            <a:pPr marL="609585" lvl="1" indent="-253994">
              <a:lnSpc>
                <a:spcPct val="80000"/>
              </a:lnSpc>
              <a:spcBef>
                <a:spcPts val="1133"/>
              </a:spcBef>
              <a:spcAft>
                <a:spcPts val="0"/>
              </a:spcAft>
              <a:buClr>
                <a:schemeClr val="accent1"/>
              </a:buClr>
              <a:buSzPct val="85000"/>
              <a:buFont typeface="Arial"/>
              <a:buChar char="•"/>
            </a:pPr>
            <a:r>
              <a:rPr lang="en" sz="2400" dirty="0">
                <a:ea typeface="Garamond"/>
                <a:cs typeface="Garamond"/>
                <a:sym typeface="Garamond"/>
              </a:rPr>
              <a:t>Provide criteria for constructing assessments</a:t>
            </a:r>
          </a:p>
          <a:p>
            <a:pPr marL="609585" lvl="1" indent="-253994">
              <a:lnSpc>
                <a:spcPct val="80000"/>
              </a:lnSpc>
              <a:spcBef>
                <a:spcPts val="1133"/>
              </a:spcBef>
              <a:spcAft>
                <a:spcPts val="0"/>
              </a:spcAft>
              <a:buClr>
                <a:schemeClr val="accent1"/>
              </a:buClr>
              <a:buSzPct val="85000"/>
              <a:buFont typeface="Arial"/>
              <a:buChar char="•"/>
            </a:pPr>
            <a:r>
              <a:rPr lang="en" sz="2400" dirty="0">
                <a:ea typeface="Garamond"/>
                <a:cs typeface="Garamond"/>
                <a:sym typeface="Garamond"/>
              </a:rPr>
              <a:t>Guide the selection of learning activities</a:t>
            </a:r>
          </a:p>
          <a:p>
            <a:pPr marL="609585" lvl="1" indent="-253994">
              <a:lnSpc>
                <a:spcPct val="80000"/>
              </a:lnSpc>
              <a:spcBef>
                <a:spcPts val="1133"/>
              </a:spcBef>
              <a:spcAft>
                <a:spcPts val="0"/>
              </a:spcAft>
              <a:buClr>
                <a:schemeClr val="accent1"/>
              </a:buClr>
              <a:buSzPct val="85000"/>
              <a:buFont typeface="Arial"/>
              <a:buChar char="•"/>
            </a:pPr>
            <a:r>
              <a:rPr lang="en" sz="2400" dirty="0">
                <a:ea typeface="Garamond"/>
                <a:cs typeface="Garamond"/>
                <a:sym typeface="Garamond"/>
              </a:rPr>
              <a:t>Teach learners how to be successful</a:t>
            </a:r>
            <a:endParaRPr lang="en" sz="1600" dirty="0">
              <a:ea typeface="Garamond"/>
              <a:cs typeface="Garamond"/>
              <a:sym typeface="Garamond"/>
            </a:endParaRPr>
          </a:p>
        </p:txBody>
      </p:sp>
    </p:spTree>
    <p:extLst>
      <p:ext uri="{BB962C8B-B14F-4D97-AF65-F5344CB8AC3E}">
        <p14:creationId xmlns:p14="http://schemas.microsoft.com/office/powerpoint/2010/main" val="4291625065"/>
      </p:ext>
    </p:extLst>
  </p:cSld>
  <p:clrMapOvr>
    <a:masterClrMapping/>
  </p:clrMapOvr>
  <p:transition spd="slow">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713"/>
        <p:cNvGrpSpPr/>
        <p:nvPr/>
      </p:nvGrpSpPr>
      <p:grpSpPr>
        <a:xfrm>
          <a:off x="0" y="0"/>
          <a:ext cx="0" cy="0"/>
          <a:chOff x="0" y="0"/>
          <a:chExt cx="0" cy="0"/>
        </a:xfrm>
      </p:grpSpPr>
      <p:sp>
        <p:nvSpPr>
          <p:cNvPr id="714" name="Shape 714"/>
          <p:cNvSpPr txBox="1">
            <a:spLocks noGrp="1"/>
          </p:cNvSpPr>
          <p:nvPr>
            <p:ph type="title"/>
          </p:nvPr>
        </p:nvSpPr>
        <p:spPr>
          <a:xfrm>
            <a:off x="855459" y="395538"/>
            <a:ext cx="9755031" cy="1303865"/>
          </a:xfrm>
          <a:prstGeom prst="rect">
            <a:avLst/>
          </a:prstGeom>
          <a:noFill/>
          <a:ln>
            <a:noFill/>
          </a:ln>
        </p:spPr>
        <p:txBody>
          <a:bodyPr vert="horz" lIns="121900" tIns="60933" rIns="121900" bIns="60933" rtlCol="0" anchor="ctr" anchorCtr="0">
            <a:noAutofit/>
          </a:bodyPr>
          <a:lstStyle/>
          <a:p>
            <a:pPr>
              <a:spcBef>
                <a:spcPts val="0"/>
              </a:spcBef>
              <a:buClr>
                <a:schemeClr val="dk2"/>
              </a:buClr>
              <a:buSzPct val="25000"/>
            </a:pPr>
            <a:r>
              <a:rPr lang="en-US" b="1" dirty="0"/>
              <a:t>Why IT MATTERS: </a:t>
            </a:r>
            <a:br>
              <a:rPr lang="en-US" b="1" dirty="0"/>
            </a:br>
            <a:r>
              <a:rPr lang="en-US" b="1" dirty="0"/>
              <a:t>civic outcomes assessment</a:t>
            </a:r>
            <a:endParaRPr lang="en" cap="none" dirty="0">
              <a:solidFill>
                <a:schemeClr val="dk2"/>
              </a:solidFill>
              <a:ea typeface="Garamond"/>
              <a:cs typeface="Garamond"/>
              <a:sym typeface="Garamond"/>
            </a:endParaRPr>
          </a:p>
        </p:txBody>
      </p:sp>
      <p:sp>
        <p:nvSpPr>
          <p:cNvPr id="715" name="Shape 715"/>
          <p:cNvSpPr txBox="1">
            <a:spLocks noGrp="1"/>
          </p:cNvSpPr>
          <p:nvPr>
            <p:ph type="body" idx="1"/>
          </p:nvPr>
        </p:nvSpPr>
        <p:spPr>
          <a:xfrm>
            <a:off x="1295406" y="2332645"/>
            <a:ext cx="9601196" cy="3318936"/>
          </a:xfrm>
          <a:prstGeom prst="rect">
            <a:avLst/>
          </a:prstGeom>
          <a:noFill/>
          <a:ln>
            <a:noFill/>
          </a:ln>
        </p:spPr>
        <p:txBody>
          <a:bodyPr vert="horz" lIns="121900" tIns="60933" rIns="121900" bIns="60933" rtlCol="0" anchor="t" anchorCtr="0">
            <a:noAutofit/>
          </a:bodyPr>
          <a:lstStyle/>
          <a:p>
            <a:pPr marL="0" indent="0">
              <a:lnSpc>
                <a:spcPct val="80000"/>
              </a:lnSpc>
              <a:spcBef>
                <a:spcPts val="0"/>
              </a:spcBef>
              <a:spcAft>
                <a:spcPts val="0"/>
              </a:spcAft>
              <a:buClr>
                <a:schemeClr val="accent1"/>
              </a:buClr>
              <a:buSzPct val="86307"/>
              <a:buNone/>
            </a:pPr>
            <a:r>
              <a:rPr lang="en" sz="3200" dirty="0">
                <a:ea typeface="Garamond"/>
                <a:cs typeface="Garamond"/>
                <a:sym typeface="Garamond"/>
              </a:rPr>
              <a:t>At the course level</a:t>
            </a:r>
          </a:p>
          <a:p>
            <a:pPr marL="609585" lvl="1" indent="-253994">
              <a:lnSpc>
                <a:spcPct val="80000"/>
              </a:lnSpc>
              <a:spcBef>
                <a:spcPts val="1133"/>
              </a:spcBef>
              <a:spcAft>
                <a:spcPts val="0"/>
              </a:spcAft>
              <a:buClr>
                <a:schemeClr val="accent1"/>
              </a:buClr>
              <a:buSzPct val="85000"/>
              <a:buFont typeface="Arial"/>
              <a:buChar char="•"/>
            </a:pPr>
            <a:r>
              <a:rPr lang="en" sz="2400" dirty="0">
                <a:ea typeface="Garamond"/>
                <a:cs typeface="Garamond"/>
                <a:sym typeface="Garamond"/>
              </a:rPr>
              <a:t>Build a foundation for your course</a:t>
            </a:r>
          </a:p>
          <a:p>
            <a:pPr marL="609585" lvl="1" indent="-253994">
              <a:lnSpc>
                <a:spcPct val="80000"/>
              </a:lnSpc>
              <a:spcBef>
                <a:spcPts val="1133"/>
              </a:spcBef>
              <a:spcAft>
                <a:spcPts val="0"/>
              </a:spcAft>
              <a:buClr>
                <a:schemeClr val="accent1"/>
              </a:buClr>
              <a:buSzPct val="85000"/>
              <a:buFont typeface="Arial"/>
              <a:buChar char="•"/>
            </a:pPr>
            <a:r>
              <a:rPr lang="en" sz="2400" dirty="0">
                <a:ea typeface="Garamond"/>
                <a:cs typeface="Garamond"/>
                <a:sym typeface="Garamond"/>
              </a:rPr>
              <a:t>Define your expectations</a:t>
            </a:r>
          </a:p>
          <a:p>
            <a:pPr marL="609585" lvl="1" indent="-253994">
              <a:lnSpc>
                <a:spcPct val="80000"/>
              </a:lnSpc>
              <a:spcBef>
                <a:spcPts val="1133"/>
              </a:spcBef>
              <a:spcAft>
                <a:spcPts val="0"/>
              </a:spcAft>
              <a:buClr>
                <a:schemeClr val="accent1"/>
              </a:buClr>
              <a:buSzPct val="85000"/>
              <a:buFont typeface="Arial"/>
              <a:buChar char="•"/>
            </a:pPr>
            <a:r>
              <a:rPr lang="en" sz="2400" dirty="0">
                <a:ea typeface="Garamond"/>
                <a:cs typeface="Garamond"/>
                <a:sym typeface="Garamond"/>
              </a:rPr>
              <a:t>Describe how your course is relevant to the students’ personal, academic, and/or professional development</a:t>
            </a:r>
          </a:p>
          <a:p>
            <a:pPr marL="609585" lvl="1" indent="-253994">
              <a:lnSpc>
                <a:spcPct val="80000"/>
              </a:lnSpc>
              <a:spcBef>
                <a:spcPts val="1133"/>
              </a:spcBef>
              <a:spcAft>
                <a:spcPts val="0"/>
              </a:spcAft>
              <a:buClr>
                <a:schemeClr val="accent1"/>
              </a:buClr>
              <a:buSzPct val="85000"/>
              <a:buFont typeface="Arial"/>
              <a:buChar char="•"/>
            </a:pPr>
            <a:r>
              <a:rPr lang="en" sz="2400" dirty="0">
                <a:ea typeface="Garamond"/>
                <a:cs typeface="Garamond"/>
                <a:sym typeface="Garamond"/>
              </a:rPr>
              <a:t>Keep you focused on what is important</a:t>
            </a:r>
          </a:p>
          <a:p>
            <a:pPr marL="609585" lvl="1" indent="-253994">
              <a:lnSpc>
                <a:spcPct val="80000"/>
              </a:lnSpc>
              <a:spcBef>
                <a:spcPts val="1133"/>
              </a:spcBef>
              <a:spcAft>
                <a:spcPts val="0"/>
              </a:spcAft>
              <a:buClr>
                <a:schemeClr val="accent1"/>
              </a:buClr>
              <a:buSzPct val="85000"/>
              <a:buFont typeface="Arial"/>
              <a:buChar char="•"/>
            </a:pPr>
            <a:r>
              <a:rPr lang="en" sz="2400" dirty="0">
                <a:ea typeface="Garamond"/>
                <a:cs typeface="Garamond"/>
                <a:sym typeface="Garamond"/>
              </a:rPr>
              <a:t>Enable students to articulate what they are learning and have learned.</a:t>
            </a:r>
          </a:p>
        </p:txBody>
      </p:sp>
    </p:spTree>
    <p:extLst>
      <p:ext uri="{BB962C8B-B14F-4D97-AF65-F5344CB8AC3E}">
        <p14:creationId xmlns:p14="http://schemas.microsoft.com/office/powerpoint/2010/main" val="3501728984"/>
      </p:ext>
    </p:extLst>
  </p:cSld>
  <p:clrMapOvr>
    <a:masterClrMapping/>
  </p:clrMapOvr>
  <p:transition spd="slow">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13"/>
        <p:cNvGrpSpPr/>
        <p:nvPr/>
      </p:nvGrpSpPr>
      <p:grpSpPr>
        <a:xfrm>
          <a:off x="0" y="0"/>
          <a:ext cx="0" cy="0"/>
          <a:chOff x="0" y="0"/>
          <a:chExt cx="0" cy="0"/>
        </a:xfrm>
      </p:grpSpPr>
      <p:sp>
        <p:nvSpPr>
          <p:cNvPr id="714" name="Shape 714"/>
          <p:cNvSpPr txBox="1">
            <a:spLocks noGrp="1"/>
          </p:cNvSpPr>
          <p:nvPr>
            <p:ph type="title"/>
          </p:nvPr>
        </p:nvSpPr>
        <p:spPr>
          <a:xfrm>
            <a:off x="855459" y="395538"/>
            <a:ext cx="9755031" cy="1303865"/>
          </a:xfrm>
          <a:prstGeom prst="rect">
            <a:avLst/>
          </a:prstGeom>
          <a:noFill/>
          <a:ln>
            <a:noFill/>
          </a:ln>
        </p:spPr>
        <p:txBody>
          <a:bodyPr vert="horz" lIns="121900" tIns="60933" rIns="121900" bIns="60933" rtlCol="0" anchor="ctr" anchorCtr="0">
            <a:noAutofit/>
          </a:bodyPr>
          <a:lstStyle/>
          <a:p>
            <a:pPr>
              <a:spcBef>
                <a:spcPts val="0"/>
              </a:spcBef>
              <a:buClr>
                <a:schemeClr val="dk2"/>
              </a:buClr>
              <a:buSzPct val="25000"/>
            </a:pPr>
            <a:r>
              <a:rPr lang="en-US" b="1" dirty="0"/>
              <a:t>Why IT MATTERS: </a:t>
            </a:r>
            <a:br>
              <a:rPr lang="en-US" b="1" dirty="0"/>
            </a:br>
            <a:r>
              <a:rPr lang="en-US" b="1" dirty="0"/>
              <a:t>civic outcomes assessment</a:t>
            </a:r>
            <a:endParaRPr lang="en" cap="none" dirty="0">
              <a:solidFill>
                <a:schemeClr val="dk2"/>
              </a:solidFill>
              <a:ea typeface="Garamond"/>
              <a:cs typeface="Garamond"/>
              <a:sym typeface="Garamond"/>
            </a:endParaRPr>
          </a:p>
        </p:txBody>
      </p:sp>
      <p:sp>
        <p:nvSpPr>
          <p:cNvPr id="715" name="Shape 715"/>
          <p:cNvSpPr txBox="1">
            <a:spLocks noGrp="1"/>
          </p:cNvSpPr>
          <p:nvPr>
            <p:ph type="body" idx="1"/>
          </p:nvPr>
        </p:nvSpPr>
        <p:spPr>
          <a:xfrm>
            <a:off x="1295406" y="2332645"/>
            <a:ext cx="9601196" cy="3318936"/>
          </a:xfrm>
          <a:prstGeom prst="rect">
            <a:avLst/>
          </a:prstGeom>
          <a:noFill/>
          <a:ln>
            <a:noFill/>
          </a:ln>
        </p:spPr>
        <p:txBody>
          <a:bodyPr vert="horz" lIns="121900" tIns="60933" rIns="121900" bIns="60933" rtlCol="0" anchor="t" anchorCtr="0">
            <a:noAutofit/>
          </a:bodyPr>
          <a:lstStyle/>
          <a:p>
            <a:pPr marL="0" indent="0">
              <a:lnSpc>
                <a:spcPct val="80000"/>
              </a:lnSpc>
              <a:spcBef>
                <a:spcPts val="0"/>
              </a:spcBef>
              <a:spcAft>
                <a:spcPts val="0"/>
              </a:spcAft>
              <a:buClr>
                <a:schemeClr val="accent1"/>
              </a:buClr>
              <a:buSzPct val="86307"/>
              <a:buNone/>
            </a:pPr>
            <a:r>
              <a:rPr lang="en" sz="3200" dirty="0">
                <a:ea typeface="Garamond"/>
                <a:cs typeface="Garamond"/>
                <a:sym typeface="Garamond"/>
              </a:rPr>
              <a:t>At the </a:t>
            </a:r>
            <a:r>
              <a:rPr lang="en" sz="3200" dirty="0" smtClean="0">
                <a:ea typeface="Garamond"/>
                <a:cs typeface="Garamond"/>
                <a:sym typeface="Garamond"/>
              </a:rPr>
              <a:t>school- or institutional-level</a:t>
            </a:r>
            <a:endParaRPr lang="en" sz="3200" dirty="0">
              <a:ea typeface="Garamond"/>
              <a:cs typeface="Garamond"/>
              <a:sym typeface="Garamond"/>
            </a:endParaRPr>
          </a:p>
          <a:p>
            <a:pPr marL="609585" lvl="1" indent="-253994">
              <a:lnSpc>
                <a:spcPct val="80000"/>
              </a:lnSpc>
              <a:spcBef>
                <a:spcPts val="1133"/>
              </a:spcBef>
              <a:spcAft>
                <a:spcPts val="0"/>
              </a:spcAft>
              <a:buClr>
                <a:schemeClr val="accent1"/>
              </a:buClr>
              <a:buSzPct val="85000"/>
              <a:buFont typeface="Arial"/>
              <a:buChar char="•"/>
            </a:pPr>
            <a:r>
              <a:rPr lang="en" sz="2400" dirty="0" smtClean="0">
                <a:ea typeface="Garamond"/>
                <a:cs typeface="Garamond"/>
                <a:sym typeface="Garamond"/>
              </a:rPr>
              <a:t>Give foundation, guidance to general education learni</a:t>
            </a:r>
            <a:r>
              <a:rPr lang="en-US" sz="2400" dirty="0" smtClean="0">
                <a:ea typeface="Garamond"/>
                <a:cs typeface="Garamond"/>
                <a:sym typeface="Garamond"/>
              </a:rPr>
              <a:t>ng</a:t>
            </a:r>
            <a:r>
              <a:rPr lang="en" sz="2400" dirty="0" smtClean="0">
                <a:ea typeface="Garamond"/>
                <a:cs typeface="Garamond"/>
                <a:sym typeface="Garamond"/>
              </a:rPr>
              <a:t> outcomes.</a:t>
            </a:r>
          </a:p>
          <a:p>
            <a:pPr marL="838185" lvl="2" indent="-253994">
              <a:lnSpc>
                <a:spcPct val="80000"/>
              </a:lnSpc>
              <a:spcBef>
                <a:spcPts val="1133"/>
              </a:spcBef>
              <a:spcAft>
                <a:spcPts val="0"/>
              </a:spcAft>
              <a:buClr>
                <a:schemeClr val="accent1"/>
              </a:buClr>
              <a:buSzPct val="85000"/>
              <a:buFont typeface="Arial"/>
              <a:buChar char="•"/>
            </a:pPr>
            <a:r>
              <a:rPr lang="en" sz="2200" u="sng" dirty="0" smtClean="0">
                <a:ea typeface="Garamond"/>
                <a:cs typeface="Garamond"/>
                <a:sym typeface="Garamond"/>
              </a:rPr>
              <a:t>AND</a:t>
            </a:r>
            <a:r>
              <a:rPr lang="en" sz="2200" dirty="0" smtClean="0">
                <a:ea typeface="Garamond"/>
                <a:cs typeface="Garamond"/>
                <a:sym typeface="Garamond"/>
              </a:rPr>
              <a:t> where this learni</a:t>
            </a:r>
            <a:r>
              <a:rPr lang="en-US" sz="2200" dirty="0" smtClean="0">
                <a:ea typeface="Garamond"/>
                <a:cs typeface="Garamond"/>
                <a:sym typeface="Garamond"/>
              </a:rPr>
              <a:t>ng</a:t>
            </a:r>
            <a:r>
              <a:rPr lang="en" sz="2200" dirty="0" smtClean="0">
                <a:ea typeface="Garamond"/>
                <a:cs typeface="Garamond"/>
                <a:sym typeface="Garamond"/>
              </a:rPr>
              <a:t> occurs (mapping across a program of study)</a:t>
            </a:r>
          </a:p>
          <a:p>
            <a:pPr marL="609585" lvl="1" indent="-253994">
              <a:lnSpc>
                <a:spcPct val="80000"/>
              </a:lnSpc>
              <a:spcBef>
                <a:spcPts val="1133"/>
              </a:spcBef>
              <a:spcAft>
                <a:spcPts val="0"/>
              </a:spcAft>
              <a:buClr>
                <a:schemeClr val="accent1"/>
              </a:buClr>
              <a:buSzPct val="85000"/>
              <a:buFont typeface="Arial"/>
              <a:buChar char="•"/>
            </a:pPr>
            <a:r>
              <a:rPr lang="en" sz="2400" dirty="0" smtClean="0">
                <a:ea typeface="Garamond"/>
                <a:cs typeface="Garamond"/>
                <a:sym typeface="Garamond"/>
              </a:rPr>
              <a:t>Informs strategic planning (“to what ends…”)</a:t>
            </a:r>
          </a:p>
          <a:p>
            <a:pPr marL="609585" lvl="1" indent="-253994">
              <a:lnSpc>
                <a:spcPct val="80000"/>
              </a:lnSpc>
              <a:spcBef>
                <a:spcPts val="1133"/>
              </a:spcBef>
              <a:spcAft>
                <a:spcPts val="0"/>
              </a:spcAft>
              <a:buClr>
                <a:schemeClr val="accent1"/>
              </a:buClr>
              <a:buSzPct val="85000"/>
              <a:buFont typeface="Arial"/>
              <a:buChar char="•"/>
            </a:pPr>
            <a:r>
              <a:rPr lang="en" sz="2400" dirty="0" smtClean="0">
                <a:ea typeface="Garamond"/>
                <a:cs typeface="Garamond"/>
                <a:sym typeface="Garamond"/>
              </a:rPr>
              <a:t>Speaks to the public mission of your institution.</a:t>
            </a:r>
          </a:p>
          <a:p>
            <a:pPr marL="609585" lvl="1" indent="-253994">
              <a:lnSpc>
                <a:spcPct val="80000"/>
              </a:lnSpc>
              <a:spcBef>
                <a:spcPts val="1133"/>
              </a:spcBef>
              <a:spcAft>
                <a:spcPts val="0"/>
              </a:spcAft>
              <a:buClr>
                <a:schemeClr val="accent1"/>
              </a:buClr>
              <a:buSzPct val="85000"/>
              <a:buFont typeface="Arial"/>
              <a:buChar char="•"/>
            </a:pPr>
            <a:r>
              <a:rPr lang="en" sz="2400" dirty="0" smtClean="0">
                <a:ea typeface="Garamond"/>
                <a:cs typeface="Garamond"/>
                <a:sym typeface="Garamond"/>
              </a:rPr>
              <a:t>Leveraging assessment results for national rewards, recognitions, and accreditation purposes.</a:t>
            </a:r>
            <a:endParaRPr lang="en" sz="2400" dirty="0">
              <a:ea typeface="Garamond"/>
              <a:cs typeface="Garamond"/>
              <a:sym typeface="Garamond"/>
            </a:endParaRPr>
          </a:p>
        </p:txBody>
      </p:sp>
    </p:spTree>
    <p:extLst>
      <p:ext uri="{BB962C8B-B14F-4D97-AF65-F5344CB8AC3E}">
        <p14:creationId xmlns:p14="http://schemas.microsoft.com/office/powerpoint/2010/main" val="4284709741"/>
      </p:ext>
    </p:extLst>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Let us get to work</a:t>
            </a:r>
            <a:endParaRPr lang="en-US" b="1" dirty="0"/>
          </a:p>
        </p:txBody>
      </p:sp>
      <p:sp>
        <p:nvSpPr>
          <p:cNvPr id="3" name="Text Placeholder 2"/>
          <p:cNvSpPr>
            <a:spLocks noGrp="1"/>
          </p:cNvSpPr>
          <p:nvPr>
            <p:ph type="body" idx="1"/>
          </p:nvPr>
        </p:nvSpPr>
        <p:spPr/>
        <p:txBody>
          <a:bodyPr/>
          <a:lstStyle/>
          <a:p>
            <a:r>
              <a:rPr lang="en-US" dirty="0" smtClean="0"/>
              <a:t>Civic Goals &amp; Outcomes During College</a:t>
            </a:r>
            <a:endParaRPr lang="en-US" dirty="0"/>
          </a:p>
        </p:txBody>
      </p:sp>
    </p:spTree>
    <p:extLst>
      <p:ext uri="{BB962C8B-B14F-4D97-AF65-F5344CB8AC3E}">
        <p14:creationId xmlns:p14="http://schemas.microsoft.com/office/powerpoint/2010/main" val="28307004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5403" y="1239809"/>
            <a:ext cx="9173713" cy="3683000"/>
          </a:xfrm>
        </p:spPr>
        <p:txBody>
          <a:bodyPr/>
          <a:lstStyle/>
          <a:p>
            <a:r>
              <a:rPr lang="en-US" sz="5400" b="1" dirty="0"/>
              <a:t>REVIEW </a:t>
            </a:r>
            <a:r>
              <a:rPr lang="en-US" sz="5400" b="1" dirty="0" smtClean="0"/>
              <a:t>Examples OF </a:t>
            </a:r>
            <a:br>
              <a:rPr lang="en-US" sz="5400" b="1" dirty="0" smtClean="0"/>
            </a:br>
            <a:r>
              <a:rPr lang="en-US" sz="5400" b="1" dirty="0" smtClean="0"/>
              <a:t>CIVIC GOALS</a:t>
            </a:r>
            <a:endParaRPr lang="en-US" sz="5400" b="1" dirty="0"/>
          </a:p>
        </p:txBody>
      </p:sp>
    </p:spTree>
    <p:extLst>
      <p:ext uri="{BB962C8B-B14F-4D97-AF65-F5344CB8AC3E}">
        <p14:creationId xmlns:p14="http://schemas.microsoft.com/office/powerpoint/2010/main" val="24562977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40578" y="378802"/>
            <a:ext cx="7044821" cy="769385"/>
          </a:xfrm>
          <a:prstGeom prst="rect">
            <a:avLst/>
          </a:prstGeom>
          <a:noFill/>
        </p:spPr>
        <p:txBody>
          <a:bodyPr wrap="square" lIns="91380" tIns="45692" rIns="91380" bIns="45692" rtlCol="0">
            <a:spAutoFit/>
          </a:bodyPr>
          <a:lstStyle/>
          <a:p>
            <a:pPr algn="r"/>
            <a:r>
              <a:rPr lang="en-US" sz="4400" dirty="0">
                <a:solidFill>
                  <a:schemeClr val="bg1"/>
                </a:solidFill>
                <a:latin typeface="Open Sans" panose="020B0606030504020204" pitchFamily="34" charset="0"/>
                <a:ea typeface="Open Sans" panose="020B0606030504020204" pitchFamily="34" charset="0"/>
                <a:cs typeface="Open Sans" panose="020B0606030504020204" pitchFamily="34" charset="0"/>
              </a:rPr>
              <a:t>CIVIC KNOWLEDGE</a:t>
            </a:r>
          </a:p>
        </p:txBody>
      </p:sp>
      <p:sp>
        <p:nvSpPr>
          <p:cNvPr id="7" name="TextBox 6"/>
          <p:cNvSpPr txBox="1"/>
          <p:nvPr/>
        </p:nvSpPr>
        <p:spPr>
          <a:xfrm>
            <a:off x="1101319" y="2705328"/>
            <a:ext cx="9631485" cy="2554489"/>
          </a:xfrm>
          <a:prstGeom prst="rect">
            <a:avLst/>
          </a:prstGeom>
          <a:noFill/>
        </p:spPr>
        <p:txBody>
          <a:bodyPr wrap="square" lIns="91380" tIns="45692" rIns="91380" bIns="45692" rtlCol="0">
            <a:spAutoFit/>
          </a:bodyPr>
          <a:lstStyle/>
          <a:p>
            <a:pPr marL="156629" algn="ctr"/>
            <a:r>
              <a:rPr lang="en-US" sz="3200" dirty="0">
                <a:ea typeface="Open Sans" panose="020B0606030504020204" pitchFamily="34" charset="0"/>
                <a:cs typeface="Open Sans" panose="020B0606030504020204" pitchFamily="34" charset="0"/>
              </a:rPr>
              <a:t>“Any learning that contributes to student preparation for public involvement in a diverse democratic society. The knowledge, skills, and values that make an explicitly direct and purposeful contribution to the preparation of students for active participation.”</a:t>
            </a:r>
          </a:p>
        </p:txBody>
      </p:sp>
      <p:graphicFrame>
        <p:nvGraphicFramePr>
          <p:cNvPr id="6" name="Content Placeholder 3"/>
          <p:cNvGraphicFramePr>
            <a:graphicFrameLocks/>
          </p:cNvGraphicFramePr>
          <p:nvPr>
            <p:extLst/>
          </p:nvPr>
        </p:nvGraphicFramePr>
        <p:xfrm>
          <a:off x="2514601" y="7680325"/>
          <a:ext cx="40706675" cy="16932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Content Placeholder 3"/>
          <p:cNvGraphicFramePr>
            <a:graphicFrameLocks/>
          </p:cNvGraphicFramePr>
          <p:nvPr>
            <p:extLst/>
          </p:nvPr>
        </p:nvGraphicFramePr>
        <p:xfrm>
          <a:off x="2667001" y="7832725"/>
          <a:ext cx="40706675" cy="1693227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9" name="Content Placeholder 3"/>
          <p:cNvGraphicFramePr>
            <a:graphicFrameLocks/>
          </p:cNvGraphicFramePr>
          <p:nvPr>
            <p:extLst/>
          </p:nvPr>
        </p:nvGraphicFramePr>
        <p:xfrm>
          <a:off x="2819401" y="7985125"/>
          <a:ext cx="40706675" cy="16932275"/>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3" name="TextBox 2"/>
          <p:cNvSpPr txBox="1"/>
          <p:nvPr/>
        </p:nvSpPr>
        <p:spPr>
          <a:xfrm>
            <a:off x="4673600" y="6273801"/>
            <a:ext cx="2910472" cy="307777"/>
          </a:xfrm>
          <a:prstGeom prst="rect">
            <a:avLst/>
          </a:prstGeom>
          <a:noFill/>
        </p:spPr>
        <p:txBody>
          <a:bodyPr wrap="square" rtlCol="0">
            <a:spAutoFit/>
          </a:bodyPr>
          <a:lstStyle/>
          <a:p>
            <a:r>
              <a:rPr lang="en-US" sz="1400" dirty="0">
                <a:latin typeface="Open Sans" panose="020B0606030504020204" pitchFamily="34" charset="0"/>
                <a:ea typeface="Open Sans" panose="020B0606030504020204" pitchFamily="34" charset="0"/>
                <a:cs typeface="Open Sans" panose="020B0606030504020204" pitchFamily="34" charset="0"/>
              </a:rPr>
              <a:t>Howard, 2001, p. 45</a:t>
            </a:r>
          </a:p>
        </p:txBody>
      </p:sp>
      <p:sp>
        <p:nvSpPr>
          <p:cNvPr id="4" name="Title 3"/>
          <p:cNvSpPr>
            <a:spLocks noGrp="1"/>
          </p:cNvSpPr>
          <p:nvPr>
            <p:ph type="title"/>
          </p:nvPr>
        </p:nvSpPr>
        <p:spPr>
          <a:xfrm>
            <a:off x="1101319" y="470007"/>
            <a:ext cx="9784080" cy="1508760"/>
          </a:xfrm>
        </p:spPr>
        <p:txBody>
          <a:bodyPr/>
          <a:lstStyle/>
          <a:p>
            <a:pPr algn="r"/>
            <a:r>
              <a:rPr lang="en-US" dirty="0" smtClean="0">
                <a:solidFill>
                  <a:schemeClr val="bg2">
                    <a:lumMod val="75000"/>
                  </a:schemeClr>
                </a:solidFill>
              </a:rPr>
              <a:t>BEING CIVICALLY LITERATE</a:t>
            </a:r>
            <a:endParaRPr lang="en-US" dirty="0">
              <a:solidFill>
                <a:schemeClr val="bg2">
                  <a:lumMod val="75000"/>
                </a:schemeClr>
              </a:solidFill>
            </a:endParaRPr>
          </a:p>
        </p:txBody>
      </p:sp>
    </p:spTree>
    <p:extLst>
      <p:ext uri="{BB962C8B-B14F-4D97-AF65-F5344CB8AC3E}">
        <p14:creationId xmlns:p14="http://schemas.microsoft.com/office/powerpoint/2010/main" val="10523768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37579" y="443147"/>
            <a:ext cx="7044821" cy="769385"/>
          </a:xfrm>
          <a:prstGeom prst="rect">
            <a:avLst/>
          </a:prstGeom>
          <a:noFill/>
        </p:spPr>
        <p:txBody>
          <a:bodyPr wrap="square" lIns="91380" tIns="45692" rIns="91380" bIns="45692" rtlCol="0">
            <a:spAutoFit/>
          </a:bodyPr>
          <a:lstStyle/>
          <a:p>
            <a:pPr algn="r"/>
            <a:r>
              <a:rPr lang="en-US" sz="4400" dirty="0">
                <a:solidFill>
                  <a:schemeClr val="bg1"/>
                </a:solidFill>
                <a:latin typeface="Open Sans" panose="020B0606030504020204" pitchFamily="34" charset="0"/>
                <a:ea typeface="Open Sans" panose="020B0606030504020204" pitchFamily="34" charset="0"/>
                <a:cs typeface="Open Sans" panose="020B0606030504020204" pitchFamily="34" charset="0"/>
              </a:rPr>
              <a:t>CIVIC IDENTITY</a:t>
            </a:r>
          </a:p>
        </p:txBody>
      </p:sp>
      <p:sp>
        <p:nvSpPr>
          <p:cNvPr id="7" name="TextBox 6"/>
          <p:cNvSpPr txBox="1"/>
          <p:nvPr/>
        </p:nvSpPr>
        <p:spPr>
          <a:xfrm>
            <a:off x="1320800" y="2402641"/>
            <a:ext cx="9448800" cy="2862265"/>
          </a:xfrm>
          <a:prstGeom prst="rect">
            <a:avLst/>
          </a:prstGeom>
          <a:noFill/>
        </p:spPr>
        <p:txBody>
          <a:bodyPr wrap="square" lIns="91380" tIns="45692" rIns="91380" bIns="45692" rtlCol="0">
            <a:spAutoFit/>
          </a:bodyPr>
          <a:lstStyle/>
          <a:p>
            <a:pPr algn="ctr"/>
            <a:r>
              <a:rPr lang="en-US" sz="3600" dirty="0">
                <a:ea typeface="Open Sans" panose="020B0606030504020204" pitchFamily="34" charset="0"/>
                <a:cs typeface="Open Sans" panose="020B0606030504020204" pitchFamily="34" charset="0"/>
              </a:rPr>
              <a:t>“Those fully engaged, fully human citizens of their communities. They see their role in life as contributing to the long-term greater good. And perhaps most importantly, they have the courage to act.”</a:t>
            </a:r>
          </a:p>
        </p:txBody>
      </p:sp>
      <p:graphicFrame>
        <p:nvGraphicFramePr>
          <p:cNvPr id="6" name="Content Placeholder 3"/>
          <p:cNvGraphicFramePr>
            <a:graphicFrameLocks/>
          </p:cNvGraphicFramePr>
          <p:nvPr>
            <p:extLst/>
          </p:nvPr>
        </p:nvGraphicFramePr>
        <p:xfrm>
          <a:off x="2514601" y="7680325"/>
          <a:ext cx="40706675" cy="169322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Content Placeholder 3"/>
          <p:cNvGraphicFramePr>
            <a:graphicFrameLocks/>
          </p:cNvGraphicFramePr>
          <p:nvPr>
            <p:extLst/>
          </p:nvPr>
        </p:nvGraphicFramePr>
        <p:xfrm>
          <a:off x="2667001" y="7832725"/>
          <a:ext cx="40706675" cy="1693227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Content Placeholder 3"/>
          <p:cNvGraphicFramePr>
            <a:graphicFrameLocks/>
          </p:cNvGraphicFramePr>
          <p:nvPr>
            <p:extLst/>
          </p:nvPr>
        </p:nvGraphicFramePr>
        <p:xfrm>
          <a:off x="2819401" y="7985125"/>
          <a:ext cx="40706675" cy="1693227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3" name="TextBox 2"/>
          <p:cNvSpPr txBox="1"/>
          <p:nvPr/>
        </p:nvSpPr>
        <p:spPr>
          <a:xfrm>
            <a:off x="5080000" y="6273801"/>
            <a:ext cx="2910472" cy="307777"/>
          </a:xfrm>
          <a:prstGeom prst="rect">
            <a:avLst/>
          </a:prstGeom>
          <a:noFill/>
        </p:spPr>
        <p:txBody>
          <a:bodyPr wrap="square" rtlCol="0">
            <a:spAutoFit/>
          </a:bodyPr>
          <a:lstStyle/>
          <a:p>
            <a:r>
              <a:rPr lang="en-US" sz="1400" dirty="0" err="1">
                <a:latin typeface="Open Sans" panose="020B0606030504020204" pitchFamily="34" charset="0"/>
                <a:ea typeface="Open Sans" panose="020B0606030504020204" pitchFamily="34" charset="0"/>
                <a:cs typeface="Open Sans" panose="020B0606030504020204" pitchFamily="34" charset="0"/>
              </a:rPr>
              <a:t>Knefelkamp</a:t>
            </a:r>
            <a:r>
              <a:rPr lang="en-US" sz="1400" dirty="0">
                <a:latin typeface="Open Sans" panose="020B0606030504020204" pitchFamily="34" charset="0"/>
                <a:ea typeface="Open Sans" panose="020B0606030504020204" pitchFamily="34" charset="0"/>
                <a:cs typeface="Open Sans" panose="020B0606030504020204" pitchFamily="34" charset="0"/>
              </a:rPr>
              <a:t>, 2008, p. 3</a:t>
            </a:r>
          </a:p>
        </p:txBody>
      </p:sp>
      <p:sp>
        <p:nvSpPr>
          <p:cNvPr id="4" name="Title 3"/>
          <p:cNvSpPr>
            <a:spLocks noGrp="1"/>
          </p:cNvSpPr>
          <p:nvPr>
            <p:ph type="title"/>
          </p:nvPr>
        </p:nvSpPr>
        <p:spPr>
          <a:xfrm>
            <a:off x="558800" y="862668"/>
            <a:ext cx="10972800" cy="990600"/>
          </a:xfrm>
        </p:spPr>
        <p:txBody>
          <a:bodyPr/>
          <a:lstStyle/>
          <a:p>
            <a:pPr algn="r"/>
            <a:r>
              <a:rPr lang="en-US" dirty="0" smtClean="0">
                <a:solidFill>
                  <a:schemeClr val="bg2">
                    <a:lumMod val="75000"/>
                  </a:schemeClr>
                </a:solidFill>
              </a:rPr>
              <a:t>POSESSING A CIVIC IDENTITY</a:t>
            </a:r>
            <a:endParaRPr lang="en-US" dirty="0">
              <a:solidFill>
                <a:schemeClr val="bg2">
                  <a:lumMod val="75000"/>
                </a:schemeClr>
              </a:solidFill>
            </a:endParaRPr>
          </a:p>
        </p:txBody>
      </p:sp>
    </p:spTree>
    <p:extLst>
      <p:ext uri="{BB962C8B-B14F-4D97-AF65-F5344CB8AC3E}">
        <p14:creationId xmlns:p14="http://schemas.microsoft.com/office/powerpoint/2010/main" val="37822959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20800" y="389466"/>
            <a:ext cx="9812215" cy="769385"/>
          </a:xfrm>
          <a:prstGeom prst="rect">
            <a:avLst/>
          </a:prstGeom>
          <a:noFill/>
        </p:spPr>
        <p:txBody>
          <a:bodyPr wrap="square" lIns="91380" tIns="45692" rIns="91380" bIns="45692" rtlCol="0">
            <a:spAutoFit/>
          </a:bodyPr>
          <a:lstStyle/>
          <a:p>
            <a:pPr algn="r"/>
            <a:r>
              <a:rPr lang="en-US" sz="4400" dirty="0">
                <a:solidFill>
                  <a:schemeClr val="bg1"/>
                </a:solidFill>
                <a:latin typeface="Open Sans" panose="020B0606030504020204" pitchFamily="34" charset="0"/>
                <a:ea typeface="Open Sans" panose="020B0606030504020204" pitchFamily="34" charset="0"/>
                <a:cs typeface="Open Sans" panose="020B0606030504020204" pitchFamily="34" charset="0"/>
              </a:rPr>
              <a:t>CIVIC EFFICACY &amp; AGENCY</a:t>
            </a:r>
          </a:p>
        </p:txBody>
      </p:sp>
      <p:sp>
        <p:nvSpPr>
          <p:cNvPr id="7" name="TextBox 6"/>
          <p:cNvSpPr txBox="1"/>
          <p:nvPr/>
        </p:nvSpPr>
        <p:spPr>
          <a:xfrm>
            <a:off x="1320800" y="2375290"/>
            <a:ext cx="9550400" cy="3754818"/>
          </a:xfrm>
          <a:prstGeom prst="rect">
            <a:avLst/>
          </a:prstGeom>
          <a:noFill/>
        </p:spPr>
        <p:txBody>
          <a:bodyPr wrap="square" lIns="91380" tIns="45692" rIns="91380" bIns="45692" rtlCol="0">
            <a:spAutoFit/>
          </a:bodyPr>
          <a:lstStyle/>
          <a:p>
            <a:pPr algn="ctr"/>
            <a:r>
              <a:rPr lang="en-US" sz="3200" dirty="0">
                <a:ea typeface="Open Sans" panose="020B0606030504020204" pitchFamily="34" charset="0"/>
                <a:cs typeface="Open Sans" panose="020B0606030504020204" pitchFamily="34" charset="0"/>
              </a:rPr>
              <a:t>“Emphasizes not only individual action, but also the collective capacity to act on common challenges across difference.” </a:t>
            </a:r>
            <a:r>
              <a:rPr lang="en-US" dirty="0">
                <a:ea typeface="Open Sans" panose="020B0606030504020204" pitchFamily="34" charset="0"/>
                <a:cs typeface="Open Sans" panose="020B0606030504020204" pitchFamily="34" charset="0"/>
              </a:rPr>
              <a:t>(</a:t>
            </a:r>
            <a:r>
              <a:rPr lang="en-US" dirty="0" err="1">
                <a:ea typeface="Open Sans" panose="020B0606030504020204" pitchFamily="34" charset="0"/>
                <a:cs typeface="Open Sans" panose="020B0606030504020204" pitchFamily="34" charset="0"/>
              </a:rPr>
              <a:t>Boyte</a:t>
            </a:r>
            <a:r>
              <a:rPr lang="en-US" dirty="0">
                <a:ea typeface="Open Sans" panose="020B0606030504020204" pitchFamily="34" charset="0"/>
                <a:cs typeface="Open Sans" panose="020B0606030504020204" pitchFamily="34" charset="0"/>
              </a:rPr>
              <a:t>, 2008, p. 25)</a:t>
            </a:r>
          </a:p>
          <a:p>
            <a:pPr algn="ctr"/>
            <a:endParaRPr lang="en-US" sz="1400" dirty="0">
              <a:ea typeface="Open Sans" panose="020B0606030504020204" pitchFamily="34" charset="0"/>
              <a:cs typeface="Open Sans" panose="020B0606030504020204" pitchFamily="34" charset="0"/>
            </a:endParaRPr>
          </a:p>
          <a:p>
            <a:pPr algn="ctr"/>
            <a:r>
              <a:rPr lang="en-US" sz="3200" dirty="0">
                <a:ea typeface="Open Sans" panose="020B0606030504020204" pitchFamily="34" charset="0"/>
                <a:cs typeface="Open Sans" panose="020B0606030504020204" pitchFamily="34" charset="0"/>
              </a:rPr>
              <a:t>“..interest, involvement, or engagement in attending to political information along with the sense that one has the capacity to understand [and address] a political situation…” </a:t>
            </a:r>
            <a:r>
              <a:rPr lang="en-US" dirty="0">
                <a:ea typeface="Open Sans" panose="020B0606030504020204" pitchFamily="34" charset="0"/>
                <a:cs typeface="Open Sans" panose="020B0606030504020204" pitchFamily="34" charset="0"/>
              </a:rPr>
              <a:t>(</a:t>
            </a:r>
            <a:r>
              <a:rPr lang="en-US" dirty="0" err="1">
                <a:ea typeface="Open Sans" panose="020B0606030504020204" pitchFamily="34" charset="0"/>
                <a:cs typeface="Open Sans" panose="020B0606030504020204" pitchFamily="34" charset="0"/>
              </a:rPr>
              <a:t>Torney-Purta</a:t>
            </a:r>
            <a:r>
              <a:rPr lang="en-US" dirty="0">
                <a:ea typeface="Open Sans" panose="020B0606030504020204" pitchFamily="34" charset="0"/>
                <a:cs typeface="Open Sans" panose="020B0606030504020204" pitchFamily="34" charset="0"/>
              </a:rPr>
              <a:t>, et al, 2015, p. 35)</a:t>
            </a:r>
          </a:p>
        </p:txBody>
      </p:sp>
      <p:graphicFrame>
        <p:nvGraphicFramePr>
          <p:cNvPr id="6" name="Content Placeholder 3"/>
          <p:cNvGraphicFramePr>
            <a:graphicFrameLocks/>
          </p:cNvGraphicFramePr>
          <p:nvPr>
            <p:extLst/>
          </p:nvPr>
        </p:nvGraphicFramePr>
        <p:xfrm>
          <a:off x="2514601" y="7680325"/>
          <a:ext cx="40706675" cy="169322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Content Placeholder 3"/>
          <p:cNvGraphicFramePr>
            <a:graphicFrameLocks/>
          </p:cNvGraphicFramePr>
          <p:nvPr>
            <p:extLst/>
          </p:nvPr>
        </p:nvGraphicFramePr>
        <p:xfrm>
          <a:off x="2667001" y="7832725"/>
          <a:ext cx="40706675" cy="1693227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Content Placeholder 3"/>
          <p:cNvGraphicFramePr>
            <a:graphicFrameLocks/>
          </p:cNvGraphicFramePr>
          <p:nvPr>
            <p:extLst/>
          </p:nvPr>
        </p:nvGraphicFramePr>
        <p:xfrm>
          <a:off x="2819401" y="7985125"/>
          <a:ext cx="40706675" cy="1693227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3" name="Title 2"/>
          <p:cNvSpPr>
            <a:spLocks noGrp="1"/>
          </p:cNvSpPr>
          <p:nvPr>
            <p:ph type="title"/>
          </p:nvPr>
        </p:nvSpPr>
        <p:spPr>
          <a:xfrm>
            <a:off x="1276840" y="907598"/>
            <a:ext cx="10668000" cy="685800"/>
          </a:xfrm>
        </p:spPr>
        <p:txBody>
          <a:bodyPr>
            <a:normAutofit fontScale="90000"/>
          </a:bodyPr>
          <a:lstStyle/>
          <a:p>
            <a:r>
              <a:rPr lang="en-US" dirty="0" smtClean="0"/>
              <a:t>HAVING CIVIC EFFICACY or BEING A CIVIC AGENT</a:t>
            </a:r>
            <a:endParaRPr lang="en-US" dirty="0"/>
          </a:p>
        </p:txBody>
      </p:sp>
    </p:spTree>
    <p:extLst>
      <p:ext uri="{BB962C8B-B14F-4D97-AF65-F5344CB8AC3E}">
        <p14:creationId xmlns:p14="http://schemas.microsoft.com/office/powerpoint/2010/main" val="42165083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9011" y="822000"/>
            <a:ext cx="10952216" cy="1213659"/>
          </a:xfrm>
        </p:spPr>
        <p:txBody>
          <a:bodyPr>
            <a:normAutofit/>
          </a:bodyPr>
          <a:lstStyle/>
          <a:p>
            <a:pPr algn="r">
              <a:lnSpc>
                <a:spcPct val="50000"/>
              </a:lnSpc>
            </a:pPr>
            <a:r>
              <a:rPr lang="en-US" sz="3900" dirty="0" smtClean="0"/>
              <a:t>VALUING EQUITY, JUSTICE, DIVERSITY</a:t>
            </a:r>
            <a:br>
              <a:rPr lang="en-US" sz="3900" dirty="0" smtClean="0"/>
            </a:br>
            <a:r>
              <a:rPr lang="en-US" sz="3900" dirty="0" smtClean="0"/>
              <a:t/>
            </a:r>
            <a:br>
              <a:rPr lang="en-US" sz="3900" dirty="0" smtClean="0"/>
            </a:br>
            <a:r>
              <a:rPr lang="en-US" sz="3900" dirty="0" smtClean="0"/>
              <a:t>NORMALIZING VOTING, CIVIL DISOBEDIENCE </a:t>
            </a:r>
            <a:endParaRPr lang="en-US" sz="3900" dirty="0"/>
          </a:p>
        </p:txBody>
      </p:sp>
      <p:sp>
        <p:nvSpPr>
          <p:cNvPr id="3" name="Content Placeholder 2"/>
          <p:cNvSpPr>
            <a:spLocks noGrp="1"/>
          </p:cNvSpPr>
          <p:nvPr>
            <p:ph idx="1"/>
          </p:nvPr>
        </p:nvSpPr>
        <p:spPr>
          <a:xfrm>
            <a:off x="1220172" y="2399176"/>
            <a:ext cx="9784080" cy="4206240"/>
          </a:xfrm>
        </p:spPr>
        <p:txBody>
          <a:bodyPr>
            <a:normAutofit/>
          </a:bodyPr>
          <a:lstStyle/>
          <a:p>
            <a:pPr marL="0" indent="0" algn="ctr">
              <a:buNone/>
            </a:pPr>
            <a:r>
              <a:rPr lang="en-US" sz="4000" dirty="0" smtClean="0"/>
              <a:t>“…belief in basic principles of democracy (grounded historically and in the present) and to actions… avoid[</a:t>
            </a:r>
            <a:r>
              <a:rPr lang="en-US" sz="4000" dirty="0" err="1" smtClean="0"/>
              <a:t>ing</a:t>
            </a:r>
            <a:r>
              <a:rPr lang="en-US" sz="4000" dirty="0" smtClean="0"/>
              <a:t>] a sense of apathy” </a:t>
            </a:r>
            <a:r>
              <a:rPr lang="en-US" sz="3200" dirty="0">
                <a:ea typeface="Open Sans" panose="020B0606030504020204" pitchFamily="34" charset="0"/>
                <a:cs typeface="Open Sans" panose="020B0606030504020204" pitchFamily="34" charset="0"/>
              </a:rPr>
              <a:t>(</a:t>
            </a:r>
            <a:r>
              <a:rPr lang="en-US" sz="3200" dirty="0" err="1">
                <a:ea typeface="Open Sans" panose="020B0606030504020204" pitchFamily="34" charset="0"/>
                <a:cs typeface="Open Sans" panose="020B0606030504020204" pitchFamily="34" charset="0"/>
              </a:rPr>
              <a:t>Torney-Purta</a:t>
            </a:r>
            <a:r>
              <a:rPr lang="en-US" sz="3200" dirty="0">
                <a:ea typeface="Open Sans" panose="020B0606030504020204" pitchFamily="34" charset="0"/>
                <a:cs typeface="Open Sans" panose="020B0606030504020204" pitchFamily="34" charset="0"/>
              </a:rPr>
              <a:t>, et al, 2015, p. 35).</a:t>
            </a:r>
            <a:r>
              <a:rPr lang="en-US" sz="3200" dirty="0"/>
              <a:t> </a:t>
            </a:r>
          </a:p>
        </p:txBody>
      </p:sp>
      <p:sp>
        <p:nvSpPr>
          <p:cNvPr id="4" name="Slide Number Placeholder 3"/>
          <p:cNvSpPr>
            <a:spLocks noGrp="1"/>
          </p:cNvSpPr>
          <p:nvPr>
            <p:ph type="sldNum" sz="quarter" idx="11"/>
          </p:nvPr>
        </p:nvSpPr>
        <p:spPr/>
        <p:txBody>
          <a:bodyPr/>
          <a:lstStyle/>
          <a:p>
            <a:pPr>
              <a:defRPr/>
            </a:pPr>
            <a:fld id="{4B82269F-A9D4-6345-985A-F701AC41F586}" type="slidenum">
              <a:rPr lang="en-US" smtClean="0"/>
              <a:pPr>
                <a:defRPr/>
              </a:pPr>
              <a:t>28</a:t>
            </a:fld>
            <a:endParaRPr lang="en-US"/>
          </a:p>
        </p:txBody>
      </p:sp>
      <p:sp>
        <p:nvSpPr>
          <p:cNvPr id="5" name="TextBox 4"/>
          <p:cNvSpPr txBox="1"/>
          <p:nvPr/>
        </p:nvSpPr>
        <p:spPr>
          <a:xfrm>
            <a:off x="1906439" y="267282"/>
            <a:ext cx="9444788" cy="769385"/>
          </a:xfrm>
          <a:prstGeom prst="rect">
            <a:avLst/>
          </a:prstGeom>
          <a:noFill/>
        </p:spPr>
        <p:txBody>
          <a:bodyPr wrap="square" lIns="91380" tIns="45692" rIns="91380" bIns="45692" rtlCol="0">
            <a:spAutoFit/>
          </a:bodyPr>
          <a:lstStyle/>
          <a:p>
            <a:pPr algn="r"/>
            <a:r>
              <a:rPr lang="en-US" sz="44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DEMOCRATIC VALUES &amp; NORMS</a:t>
            </a:r>
            <a:endParaRPr lang="en-US" sz="4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8503211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804" y="568848"/>
            <a:ext cx="11023423" cy="1508760"/>
          </a:xfrm>
        </p:spPr>
        <p:txBody>
          <a:bodyPr>
            <a:normAutofit/>
          </a:bodyPr>
          <a:lstStyle/>
          <a:p>
            <a:pPr algn="r">
              <a:lnSpc>
                <a:spcPct val="50000"/>
              </a:lnSpc>
            </a:pPr>
            <a:r>
              <a:rPr lang="en-US" dirty="0" smtClean="0"/>
              <a:t>The ultimate goal in higher </a:t>
            </a:r>
            <a:r>
              <a:rPr lang="en-US" dirty="0" err="1" smtClean="0"/>
              <a:t>ed</a:t>
            </a:r>
            <a:endParaRPr lang="en-US" dirty="0"/>
          </a:p>
        </p:txBody>
      </p:sp>
      <p:sp>
        <p:nvSpPr>
          <p:cNvPr id="3" name="Content Placeholder 2"/>
          <p:cNvSpPr>
            <a:spLocks noGrp="1"/>
          </p:cNvSpPr>
          <p:nvPr>
            <p:ph idx="1"/>
          </p:nvPr>
        </p:nvSpPr>
        <p:spPr>
          <a:xfrm>
            <a:off x="1220172" y="2399176"/>
            <a:ext cx="9784080" cy="4206240"/>
          </a:xfrm>
        </p:spPr>
        <p:txBody>
          <a:bodyPr>
            <a:normAutofit/>
          </a:bodyPr>
          <a:lstStyle/>
          <a:p>
            <a:pPr marL="0" indent="0" algn="ctr">
              <a:buNone/>
            </a:pPr>
            <a:r>
              <a:rPr lang="en-US" sz="4000" dirty="0" smtClean="0"/>
              <a:t>“a person’s inclination or disposition to be knowledgeable of and involved in the community, and to have a commitment to act upon a sense of responsibility as a member of that community.” </a:t>
            </a:r>
            <a:r>
              <a:rPr lang="en-US" sz="2400" dirty="0" smtClean="0">
                <a:ea typeface="Open Sans" panose="020B0606030504020204" pitchFamily="34" charset="0"/>
                <a:cs typeface="Open Sans" panose="020B0606030504020204" pitchFamily="34" charset="0"/>
              </a:rPr>
              <a:t>(</a:t>
            </a:r>
            <a:r>
              <a:rPr lang="en-US" sz="2400" dirty="0" err="1"/>
              <a:t>Bringle</a:t>
            </a:r>
            <a:r>
              <a:rPr lang="en-US" sz="2400" dirty="0"/>
              <a:t> &amp; Steinberg, 2010, p. 429</a:t>
            </a:r>
            <a:r>
              <a:rPr lang="en-US" sz="2400" dirty="0" smtClean="0">
                <a:ea typeface="Open Sans" panose="020B0606030504020204" pitchFamily="34" charset="0"/>
                <a:cs typeface="Open Sans" panose="020B0606030504020204" pitchFamily="34" charset="0"/>
              </a:rPr>
              <a:t>).</a:t>
            </a:r>
            <a:r>
              <a:rPr lang="en-US" sz="2400" dirty="0" smtClean="0"/>
              <a:t> </a:t>
            </a:r>
            <a:endParaRPr lang="en-US" sz="2400" dirty="0"/>
          </a:p>
        </p:txBody>
      </p:sp>
      <p:sp>
        <p:nvSpPr>
          <p:cNvPr id="4" name="Slide Number Placeholder 3"/>
          <p:cNvSpPr>
            <a:spLocks noGrp="1"/>
          </p:cNvSpPr>
          <p:nvPr>
            <p:ph type="sldNum" sz="quarter" idx="11"/>
          </p:nvPr>
        </p:nvSpPr>
        <p:spPr/>
        <p:txBody>
          <a:bodyPr/>
          <a:lstStyle/>
          <a:p>
            <a:pPr>
              <a:defRPr/>
            </a:pPr>
            <a:fld id="{4B82269F-A9D4-6345-985A-F701AC41F586}" type="slidenum">
              <a:rPr lang="en-US" smtClean="0"/>
              <a:pPr>
                <a:defRPr/>
              </a:pPr>
              <a:t>29</a:t>
            </a:fld>
            <a:endParaRPr lang="en-US"/>
          </a:p>
        </p:txBody>
      </p:sp>
      <p:sp>
        <p:nvSpPr>
          <p:cNvPr id="5" name="TextBox 4"/>
          <p:cNvSpPr txBox="1"/>
          <p:nvPr/>
        </p:nvSpPr>
        <p:spPr>
          <a:xfrm>
            <a:off x="1906439" y="318682"/>
            <a:ext cx="9444788" cy="769385"/>
          </a:xfrm>
          <a:prstGeom prst="rect">
            <a:avLst/>
          </a:prstGeom>
          <a:noFill/>
        </p:spPr>
        <p:txBody>
          <a:bodyPr wrap="square" lIns="91380" tIns="45692" rIns="91380" bIns="45692" rtlCol="0">
            <a:spAutoFit/>
          </a:bodyPr>
          <a:lstStyle/>
          <a:p>
            <a:pPr algn="r"/>
            <a:r>
              <a:rPr lang="en-US" sz="44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CIVIC MINDED GRADUATE</a:t>
            </a:r>
            <a:endParaRPr lang="en-US" sz="4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8757468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Outcomes for today</a:t>
            </a:r>
            <a:endParaRPr lang="en-US" b="1" dirty="0"/>
          </a:p>
        </p:txBody>
      </p:sp>
      <p:sp>
        <p:nvSpPr>
          <p:cNvPr id="3" name="Content Placeholder 2"/>
          <p:cNvSpPr>
            <a:spLocks noGrp="1"/>
          </p:cNvSpPr>
          <p:nvPr>
            <p:ph idx="1"/>
          </p:nvPr>
        </p:nvSpPr>
        <p:spPr/>
        <p:txBody>
          <a:bodyPr>
            <a:normAutofit/>
          </a:bodyPr>
          <a:lstStyle/>
          <a:p>
            <a:r>
              <a:rPr lang="en-US" sz="3200" dirty="0" smtClean="0"/>
              <a:t>List civic goals.</a:t>
            </a:r>
          </a:p>
          <a:p>
            <a:r>
              <a:rPr lang="en-US" sz="3200" dirty="0" smtClean="0"/>
              <a:t>Differentiate between civic goals and measureable civic outcomes.</a:t>
            </a:r>
          </a:p>
          <a:p>
            <a:r>
              <a:rPr lang="en-US" sz="3200" dirty="0" smtClean="0"/>
              <a:t>Articulate civic learning outcome statements for teaching/learning experiences during college.</a:t>
            </a:r>
          </a:p>
          <a:p>
            <a:r>
              <a:rPr lang="en-US" sz="3200" dirty="0" smtClean="0"/>
              <a:t>Begin designing your course/program with the end in mind.</a:t>
            </a:r>
          </a:p>
          <a:p>
            <a:pPr marL="0" indent="0">
              <a:buNone/>
            </a:pPr>
            <a:endParaRPr lang="en-US" sz="3200" dirty="0"/>
          </a:p>
        </p:txBody>
      </p:sp>
    </p:spTree>
    <p:extLst>
      <p:ext uri="{BB962C8B-B14F-4D97-AF65-F5344CB8AC3E}">
        <p14:creationId xmlns:p14="http://schemas.microsoft.com/office/powerpoint/2010/main" val="29359235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Break</a:t>
            </a:r>
            <a:endParaRPr lang="en-US" dirty="0"/>
          </a:p>
        </p:txBody>
      </p:sp>
      <p:sp>
        <p:nvSpPr>
          <p:cNvPr id="3" name="Text Placeholder 2"/>
          <p:cNvSpPr>
            <a:spLocks noGrp="1"/>
          </p:cNvSpPr>
          <p:nvPr>
            <p:ph type="body" idx="1"/>
          </p:nvPr>
        </p:nvSpPr>
        <p:spPr/>
        <p:txBody>
          <a:bodyPr/>
          <a:lstStyle/>
          <a:p>
            <a:r>
              <a:rPr lang="en-US" dirty="0" smtClean="0"/>
              <a:t>Do not leave yet!</a:t>
            </a:r>
            <a:endParaRPr lang="en-US" dirty="0"/>
          </a:p>
        </p:txBody>
      </p:sp>
    </p:spTree>
    <p:extLst>
      <p:ext uri="{BB962C8B-B14F-4D97-AF65-F5344CB8AC3E}">
        <p14:creationId xmlns:p14="http://schemas.microsoft.com/office/powerpoint/2010/main" val="35151849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I.D. a relevant civic goal</a:t>
            </a:r>
            <a:endParaRPr lang="en-US" b="1" dirty="0"/>
          </a:p>
        </p:txBody>
      </p:sp>
      <p:sp>
        <p:nvSpPr>
          <p:cNvPr id="3" name="Subtitle 2"/>
          <p:cNvSpPr>
            <a:spLocks noGrp="1"/>
          </p:cNvSpPr>
          <p:nvPr>
            <p:ph type="subTitle" idx="1"/>
          </p:nvPr>
        </p:nvSpPr>
        <p:spPr/>
        <p:txBody>
          <a:bodyPr/>
          <a:lstStyle/>
          <a:p>
            <a:r>
              <a:rPr lang="en-US" dirty="0" smtClean="0"/>
              <a:t>Get out your device (smart phone, tablet, laptop)</a:t>
            </a:r>
            <a:endParaRPr lang="en-US" dirty="0"/>
          </a:p>
        </p:txBody>
      </p:sp>
    </p:spTree>
    <p:extLst>
      <p:ext uri="{BB962C8B-B14F-4D97-AF65-F5344CB8AC3E}">
        <p14:creationId xmlns:p14="http://schemas.microsoft.com/office/powerpoint/2010/main" val="39306463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email">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5492157" y="1803400"/>
            <a:ext cx="6090244" cy="3424069"/>
          </a:xfrm>
          <a:prstGeom prst="rect">
            <a:avLst/>
          </a:prstGeom>
        </p:spPr>
      </p:pic>
      <p:sp>
        <p:nvSpPr>
          <p:cNvPr id="2" name="Title 1"/>
          <p:cNvSpPr>
            <a:spLocks noGrp="1"/>
          </p:cNvSpPr>
          <p:nvPr>
            <p:ph type="title"/>
          </p:nvPr>
        </p:nvSpPr>
        <p:spPr>
          <a:xfrm>
            <a:off x="770197" y="2192197"/>
            <a:ext cx="4351025" cy="2283824"/>
          </a:xfrm>
        </p:spPr>
        <p:txBody>
          <a:bodyPr/>
          <a:lstStyle/>
          <a:p>
            <a:r>
              <a:rPr lang="en-US" b="1" dirty="0"/>
              <a:t> </a:t>
            </a:r>
            <a:r>
              <a:rPr lang="en-US" b="1" dirty="0" smtClean="0"/>
              <a:t>Task</a:t>
            </a:r>
            <a:endParaRPr lang="en-US" b="1" dirty="0"/>
          </a:p>
        </p:txBody>
      </p:sp>
      <p:sp>
        <p:nvSpPr>
          <p:cNvPr id="4" name="Text Placeholder 3"/>
          <p:cNvSpPr>
            <a:spLocks noGrp="1"/>
          </p:cNvSpPr>
          <p:nvPr>
            <p:ph type="body" idx="1"/>
          </p:nvPr>
        </p:nvSpPr>
        <p:spPr>
          <a:xfrm>
            <a:off x="5384801" y="2074653"/>
            <a:ext cx="6197600" cy="3657600"/>
          </a:xfrm>
        </p:spPr>
        <p:txBody>
          <a:bodyPr>
            <a:noAutofit/>
          </a:bodyPr>
          <a:lstStyle/>
          <a:p>
            <a:pPr>
              <a:spcBef>
                <a:spcPts val="0"/>
              </a:spcBef>
            </a:pPr>
            <a:r>
              <a:rPr lang="en-US" sz="4800" b="1" dirty="0">
                <a:solidFill>
                  <a:schemeClr val="bg1"/>
                </a:solidFill>
              </a:rPr>
              <a:t>LOOK UP YOUR INSTITUTION’S MISSION OR VISION STATEMENT</a:t>
            </a:r>
          </a:p>
        </p:txBody>
      </p:sp>
    </p:spTree>
    <p:extLst>
      <p:ext uri="{BB962C8B-B14F-4D97-AF65-F5344CB8AC3E}">
        <p14:creationId xmlns:p14="http://schemas.microsoft.com/office/powerpoint/2010/main" val="11967846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Institution’s Mission or Vision</a:t>
            </a:r>
            <a:endParaRPr lang="en-US" dirty="0"/>
          </a:p>
        </p:txBody>
      </p:sp>
      <p:sp>
        <p:nvSpPr>
          <p:cNvPr id="3" name="Content Placeholder 2"/>
          <p:cNvSpPr>
            <a:spLocks noGrp="1"/>
          </p:cNvSpPr>
          <p:nvPr>
            <p:ph idx="4294967295"/>
          </p:nvPr>
        </p:nvSpPr>
        <p:spPr>
          <a:xfrm>
            <a:off x="659359" y="2021936"/>
            <a:ext cx="10871200" cy="4165600"/>
          </a:xfrm>
          <a:prstGeom prst="rect">
            <a:avLst/>
          </a:prstGeom>
        </p:spPr>
        <p:txBody>
          <a:bodyPr/>
          <a:lstStyle/>
          <a:p>
            <a:pPr marL="0" indent="0">
              <a:buNone/>
            </a:pPr>
            <a:endParaRPr lang="en-US" dirty="0"/>
          </a:p>
          <a:p>
            <a:pPr marL="0" indent="0" algn="ctr">
              <a:buNone/>
            </a:pPr>
            <a:r>
              <a:rPr lang="en-US" sz="3200" b="1" dirty="0" smtClean="0"/>
              <a:t>Go to: </a:t>
            </a:r>
            <a:r>
              <a:rPr lang="en-US" dirty="0" smtClean="0"/>
              <a:t>PollEv.com/anneweiss584 </a:t>
            </a:r>
            <a:endParaRPr lang="en-US" sz="3200" b="1" dirty="0" smtClean="0"/>
          </a:p>
          <a:p>
            <a:pPr marL="0" indent="0" algn="ctr">
              <a:buNone/>
            </a:pPr>
            <a:r>
              <a:rPr lang="en-US" sz="3200" b="1" dirty="0" smtClean="0"/>
              <a:t>Enter some phrases or words that speak civic to you.</a:t>
            </a:r>
            <a:r>
              <a:rPr lang="en-US" sz="3200" b="1" dirty="0" smtClean="0"/>
              <a:t> </a:t>
            </a:r>
            <a:endParaRPr lang="en-US" sz="3200" b="1" dirty="0"/>
          </a:p>
          <a:p>
            <a:pPr marL="0" indent="0">
              <a:buNone/>
            </a:pPr>
            <a:endParaRPr lang="en-US" dirty="0"/>
          </a:p>
          <a:p>
            <a:pPr>
              <a:buFont typeface="Wingdings" panose="05000000000000000000" pitchFamily="2" charset="2"/>
              <a:buChar char="Ø"/>
            </a:pPr>
            <a:r>
              <a:rPr lang="en-US" b="1" dirty="0"/>
              <a:t>Civic</a:t>
            </a:r>
            <a:r>
              <a:rPr lang="en-US" dirty="0"/>
              <a:t>: relating to the duties, activities, knowledge, skills or abilities of people in relation to their community (town, city, local area, globe/world, somewhat geographically conceived).</a:t>
            </a:r>
          </a:p>
          <a:p>
            <a:pPr marL="0" indent="0">
              <a:buNone/>
            </a:pPr>
            <a:endParaRPr lang="en-US" dirty="0" smtClean="0"/>
          </a:p>
        </p:txBody>
      </p:sp>
    </p:spTree>
    <p:extLst>
      <p:ext uri="{BB962C8B-B14F-4D97-AF65-F5344CB8AC3E}">
        <p14:creationId xmlns:p14="http://schemas.microsoft.com/office/powerpoint/2010/main" val="8852339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Break</a:t>
            </a:r>
            <a:endParaRPr lang="en-US" dirty="0"/>
          </a:p>
        </p:txBody>
      </p:sp>
      <p:sp>
        <p:nvSpPr>
          <p:cNvPr id="3" name="Text Placeholder 2"/>
          <p:cNvSpPr>
            <a:spLocks noGrp="1"/>
          </p:cNvSpPr>
          <p:nvPr>
            <p:ph type="body" idx="1"/>
          </p:nvPr>
        </p:nvSpPr>
        <p:spPr/>
        <p:txBody>
          <a:bodyPr/>
          <a:lstStyle/>
          <a:p>
            <a:r>
              <a:rPr lang="en-US" dirty="0" smtClean="0"/>
              <a:t>Respond to poll and come back in 5 minutes!</a:t>
            </a:r>
            <a:endParaRPr lang="en-US" dirty="0"/>
          </a:p>
        </p:txBody>
      </p:sp>
    </p:spTree>
    <p:extLst>
      <p:ext uri="{BB962C8B-B14F-4D97-AF65-F5344CB8AC3E}">
        <p14:creationId xmlns:p14="http://schemas.microsoft.com/office/powerpoint/2010/main" val="1839092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We must differentiate between</a:t>
            </a:r>
            <a:endParaRPr lang="en-US" b="1" dirty="0"/>
          </a:p>
        </p:txBody>
      </p:sp>
      <p:sp>
        <p:nvSpPr>
          <p:cNvPr id="5" name="Text Placeholder 4"/>
          <p:cNvSpPr>
            <a:spLocks noGrp="1"/>
          </p:cNvSpPr>
          <p:nvPr>
            <p:ph type="body" idx="1"/>
          </p:nvPr>
        </p:nvSpPr>
        <p:spPr/>
        <p:txBody>
          <a:bodyPr/>
          <a:lstStyle/>
          <a:p>
            <a:r>
              <a:rPr lang="en-US" dirty="0" smtClean="0"/>
              <a:t>GOALS</a:t>
            </a:r>
            <a:endParaRPr lang="en-US" dirty="0"/>
          </a:p>
        </p:txBody>
      </p:sp>
      <p:sp>
        <p:nvSpPr>
          <p:cNvPr id="6" name="Text Placeholder 5"/>
          <p:cNvSpPr>
            <a:spLocks noGrp="1"/>
          </p:cNvSpPr>
          <p:nvPr>
            <p:ph type="body" idx="2"/>
          </p:nvPr>
        </p:nvSpPr>
        <p:spPr/>
        <p:txBody>
          <a:bodyPr/>
          <a:lstStyle/>
          <a:p>
            <a:r>
              <a:rPr lang="en-US" dirty="0" smtClean="0"/>
              <a:t>Ambiguous, General Statements</a:t>
            </a:r>
          </a:p>
          <a:p>
            <a:r>
              <a:rPr lang="en-US" dirty="0" smtClean="0"/>
              <a:t>Large/Meta-level</a:t>
            </a:r>
          </a:p>
          <a:p>
            <a:r>
              <a:rPr lang="en-US" dirty="0" smtClean="0"/>
              <a:t>Long range </a:t>
            </a:r>
          </a:p>
          <a:p>
            <a:r>
              <a:rPr lang="en-US" dirty="0" smtClean="0"/>
              <a:t>Should be consistent with the mission of the institution</a:t>
            </a:r>
          </a:p>
          <a:p>
            <a:endParaRPr lang="en-US" dirty="0"/>
          </a:p>
        </p:txBody>
      </p:sp>
      <p:sp>
        <p:nvSpPr>
          <p:cNvPr id="7" name="Text Placeholder 6"/>
          <p:cNvSpPr>
            <a:spLocks noGrp="1"/>
          </p:cNvSpPr>
          <p:nvPr>
            <p:ph type="body" idx="3"/>
          </p:nvPr>
        </p:nvSpPr>
        <p:spPr/>
        <p:txBody>
          <a:bodyPr/>
          <a:lstStyle/>
          <a:p>
            <a:r>
              <a:rPr lang="en-US" dirty="0" smtClean="0"/>
              <a:t>OUTCOMES</a:t>
            </a:r>
            <a:endParaRPr lang="en-US" dirty="0"/>
          </a:p>
        </p:txBody>
      </p:sp>
      <p:sp>
        <p:nvSpPr>
          <p:cNvPr id="8" name="Text Placeholder 7"/>
          <p:cNvSpPr>
            <a:spLocks noGrp="1"/>
          </p:cNvSpPr>
          <p:nvPr>
            <p:ph type="body" idx="4"/>
          </p:nvPr>
        </p:nvSpPr>
        <p:spPr/>
        <p:txBody>
          <a:bodyPr/>
          <a:lstStyle/>
          <a:p>
            <a:r>
              <a:rPr lang="en-US" dirty="0" smtClean="0"/>
              <a:t>Specific</a:t>
            </a:r>
          </a:p>
          <a:p>
            <a:r>
              <a:rPr lang="en-US" dirty="0" smtClean="0"/>
              <a:t>Measurable </a:t>
            </a:r>
          </a:p>
          <a:p>
            <a:r>
              <a:rPr lang="en-US" dirty="0" smtClean="0"/>
              <a:t>Contain Active Verbs</a:t>
            </a:r>
          </a:p>
          <a:p>
            <a:r>
              <a:rPr lang="en-US" dirty="0" smtClean="0"/>
              <a:t>Operationalized</a:t>
            </a:r>
          </a:p>
          <a:p>
            <a:endParaRPr lang="en-US" dirty="0" smtClean="0"/>
          </a:p>
          <a:p>
            <a:endParaRPr lang="en-US" dirty="0"/>
          </a:p>
        </p:txBody>
      </p:sp>
    </p:spTree>
    <p:extLst>
      <p:ext uri="{BB962C8B-B14F-4D97-AF65-F5344CB8AC3E}">
        <p14:creationId xmlns:p14="http://schemas.microsoft.com/office/powerpoint/2010/main" val="3159560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1000"/>
                                        <p:tgtEl>
                                          <p:spTgt spid="6">
                                            <p:txEl>
                                              <p:pRg st="0" end="0"/>
                                            </p:txEl>
                                          </p:spTgt>
                                        </p:tgtEl>
                                      </p:cBhvr>
                                    </p:animEffect>
                                    <p:anim calcmode="lin" valueType="num">
                                      <p:cBhvr>
                                        <p:cTn id="13"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Effect transition="in" filter="fade">
                                      <p:cBhvr>
                                        <p:cTn id="19" dur="1000"/>
                                        <p:tgtEl>
                                          <p:spTgt spid="6">
                                            <p:txEl>
                                              <p:pRg st="1" end="1"/>
                                            </p:txEl>
                                          </p:spTgt>
                                        </p:tgtEl>
                                      </p:cBhvr>
                                    </p:animEffect>
                                    <p:anim calcmode="lin" valueType="num">
                                      <p:cBhvr>
                                        <p:cTn id="20"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Effect transition="in" filter="fade">
                                      <p:cBhvr>
                                        <p:cTn id="26" dur="1000"/>
                                        <p:tgtEl>
                                          <p:spTgt spid="6">
                                            <p:txEl>
                                              <p:pRg st="2" end="2"/>
                                            </p:txEl>
                                          </p:spTgt>
                                        </p:tgtEl>
                                      </p:cBhvr>
                                    </p:animEffect>
                                    <p:anim calcmode="lin" valueType="num">
                                      <p:cBhvr>
                                        <p:cTn id="27"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Effect transition="in" filter="fade">
                                      <p:cBhvr>
                                        <p:cTn id="33" dur="1000"/>
                                        <p:tgtEl>
                                          <p:spTgt spid="6">
                                            <p:txEl>
                                              <p:pRg st="3" end="3"/>
                                            </p:txEl>
                                          </p:spTgt>
                                        </p:tgtEl>
                                      </p:cBhvr>
                                    </p:animEffect>
                                    <p:anim calcmode="lin" valueType="num">
                                      <p:cBhvr>
                                        <p:cTn id="34"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1000"/>
                                        <p:tgtEl>
                                          <p:spTgt spid="7">
                                            <p:txEl>
                                              <p:pRg st="0" end="0"/>
                                            </p:txEl>
                                          </p:spTgt>
                                        </p:tgtEl>
                                      </p:cBhvr>
                                    </p:animEffect>
                                    <p:anim calcmode="lin" valueType="num">
                                      <p:cBhvr>
                                        <p:cTn id="4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42" dur="1000" fill="hold"/>
                                        <p:tgtEl>
                                          <p:spTgt spid="7">
                                            <p:txEl>
                                              <p:pRg st="0" end="0"/>
                                            </p:txEl>
                                          </p:spTgt>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1000"/>
                                        <p:tgtEl>
                                          <p:spTgt spid="8">
                                            <p:txEl>
                                              <p:pRg st="0" end="0"/>
                                            </p:txEl>
                                          </p:spTgt>
                                        </p:tgtEl>
                                      </p:cBhvr>
                                    </p:animEffect>
                                    <p:anim calcmode="lin" valueType="num">
                                      <p:cBhvr>
                                        <p:cTn id="46"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47"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8">
                                            <p:txEl>
                                              <p:pRg st="1" end="1"/>
                                            </p:txEl>
                                          </p:spTgt>
                                        </p:tgtEl>
                                        <p:attrNameLst>
                                          <p:attrName>style.visibility</p:attrName>
                                        </p:attrNameLst>
                                      </p:cBhvr>
                                      <p:to>
                                        <p:strVal val="visible"/>
                                      </p:to>
                                    </p:set>
                                    <p:animEffect transition="in" filter="fade">
                                      <p:cBhvr>
                                        <p:cTn id="52" dur="1000"/>
                                        <p:tgtEl>
                                          <p:spTgt spid="8">
                                            <p:txEl>
                                              <p:pRg st="1" end="1"/>
                                            </p:txEl>
                                          </p:spTgt>
                                        </p:tgtEl>
                                      </p:cBhvr>
                                    </p:animEffect>
                                    <p:anim calcmode="lin" valueType="num">
                                      <p:cBhvr>
                                        <p:cTn id="53"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54"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8">
                                            <p:txEl>
                                              <p:pRg st="2" end="2"/>
                                            </p:txEl>
                                          </p:spTgt>
                                        </p:tgtEl>
                                        <p:attrNameLst>
                                          <p:attrName>style.visibility</p:attrName>
                                        </p:attrNameLst>
                                      </p:cBhvr>
                                      <p:to>
                                        <p:strVal val="visible"/>
                                      </p:to>
                                    </p:set>
                                    <p:animEffect transition="in" filter="fade">
                                      <p:cBhvr>
                                        <p:cTn id="59" dur="1000"/>
                                        <p:tgtEl>
                                          <p:spTgt spid="8">
                                            <p:txEl>
                                              <p:pRg st="2" end="2"/>
                                            </p:txEl>
                                          </p:spTgt>
                                        </p:tgtEl>
                                      </p:cBhvr>
                                    </p:animEffect>
                                    <p:anim calcmode="lin" valueType="num">
                                      <p:cBhvr>
                                        <p:cTn id="60"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61"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8">
                                            <p:txEl>
                                              <p:pRg st="3" end="3"/>
                                            </p:txEl>
                                          </p:spTgt>
                                        </p:tgtEl>
                                        <p:attrNameLst>
                                          <p:attrName>style.visibility</p:attrName>
                                        </p:attrNameLst>
                                      </p:cBhvr>
                                      <p:to>
                                        <p:strVal val="visible"/>
                                      </p:to>
                                    </p:set>
                                    <p:animEffect transition="in" filter="fade">
                                      <p:cBhvr>
                                        <p:cTn id="66" dur="1000"/>
                                        <p:tgtEl>
                                          <p:spTgt spid="8">
                                            <p:txEl>
                                              <p:pRg st="3" end="3"/>
                                            </p:txEl>
                                          </p:spTgt>
                                        </p:tgtEl>
                                      </p:cBhvr>
                                    </p:animEffect>
                                    <p:anim calcmode="lin" valueType="num">
                                      <p:cBhvr>
                                        <p:cTn id="67"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68" dur="10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P spid="7" grpId="0" build="p"/>
      <p:bldP spid="8"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title" idx="4294967295"/>
          </p:nvPr>
        </p:nvSpPr>
        <p:spPr>
          <a:xfrm>
            <a:off x="601014" y="464740"/>
            <a:ext cx="10998557" cy="1143000"/>
          </a:xfrm>
          <a:prstGeom prst="rect">
            <a:avLst/>
          </a:prstGeom>
          <a:noFill/>
          <a:ln>
            <a:noFill/>
          </a:ln>
        </p:spPr>
        <p:txBody>
          <a:bodyPr vert="horz" lIns="91425" tIns="91425" rIns="91425" bIns="91425" rtlCol="0" anchor="ctr" anchorCtr="0">
            <a:noAutofit/>
          </a:bodyPr>
          <a:lstStyle/>
          <a:p>
            <a:pPr>
              <a:buClr>
                <a:schemeClr val="lt1"/>
              </a:buClr>
              <a:buSzPct val="25000"/>
            </a:pPr>
            <a:r>
              <a:rPr lang="en" sz="3400" dirty="0">
                <a:solidFill>
                  <a:schemeClr val="tx1"/>
                </a:solidFill>
                <a:latin typeface="Georgia"/>
                <a:ea typeface="Georgia"/>
                <a:cs typeface="Georgia"/>
                <a:sym typeface="Georgia"/>
              </a:rPr>
              <a:t>Levels of civic learning</a:t>
            </a:r>
          </a:p>
        </p:txBody>
      </p:sp>
      <p:grpSp>
        <p:nvGrpSpPr>
          <p:cNvPr id="78" name="Shape 78"/>
          <p:cNvGrpSpPr/>
          <p:nvPr/>
        </p:nvGrpSpPr>
        <p:grpSpPr>
          <a:xfrm>
            <a:off x="1141077" y="1374674"/>
            <a:ext cx="4349983" cy="4668919"/>
            <a:chOff x="2443" y="21027"/>
            <a:chExt cx="6874027" cy="3784523"/>
          </a:xfrm>
        </p:grpSpPr>
        <p:sp>
          <p:nvSpPr>
            <p:cNvPr id="79" name="Shape 79"/>
            <p:cNvSpPr/>
            <p:nvPr/>
          </p:nvSpPr>
          <p:spPr>
            <a:xfrm>
              <a:off x="4886" y="21027"/>
              <a:ext cx="6871584" cy="703731"/>
            </a:xfrm>
            <a:prstGeom prst="roundRect">
              <a:avLst>
                <a:gd name="adj" fmla="val 10000"/>
              </a:avLst>
            </a:prstGeom>
            <a:solidFill>
              <a:srgbClr val="6A9755"/>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80" name="Shape 80"/>
            <p:cNvSpPr txBox="1"/>
            <p:nvPr/>
          </p:nvSpPr>
          <p:spPr>
            <a:xfrm>
              <a:off x="25499" y="41639"/>
              <a:ext cx="6830361" cy="662507"/>
            </a:xfrm>
            <a:prstGeom prst="rect">
              <a:avLst/>
            </a:prstGeom>
            <a:noFill/>
            <a:ln>
              <a:noFill/>
            </a:ln>
          </p:spPr>
          <p:txBody>
            <a:bodyPr lIns="121900" tIns="121900" rIns="121900" bIns="121900" anchor="ctr" anchorCtr="0">
              <a:noAutofit/>
            </a:bodyPr>
            <a:lstStyle/>
            <a:p>
              <a:pPr algn="ctr">
                <a:lnSpc>
                  <a:spcPct val="90000"/>
                </a:lnSpc>
                <a:spcAft>
                  <a:spcPts val="1120"/>
                </a:spcAft>
                <a:buClr>
                  <a:schemeClr val="lt1"/>
                </a:buClr>
                <a:buSzPct val="25000"/>
              </a:pPr>
              <a:r>
                <a:rPr lang="en" sz="3200" dirty="0">
                  <a:solidFill>
                    <a:schemeClr val="lt1"/>
                  </a:solidFill>
                  <a:latin typeface="Georgia"/>
                  <a:ea typeface="Georgia"/>
                  <a:cs typeface="Georgia"/>
                  <a:sym typeface="Georgia"/>
                </a:rPr>
                <a:t>Institution</a:t>
              </a:r>
            </a:p>
          </p:txBody>
        </p:sp>
        <p:sp>
          <p:nvSpPr>
            <p:cNvPr id="81" name="Shape 81"/>
            <p:cNvSpPr/>
            <p:nvPr/>
          </p:nvSpPr>
          <p:spPr>
            <a:xfrm>
              <a:off x="2443" y="777120"/>
              <a:ext cx="5075396" cy="703731"/>
            </a:xfrm>
            <a:prstGeom prst="roundRect">
              <a:avLst>
                <a:gd name="adj" fmla="val 10000"/>
              </a:avLst>
            </a:prstGeom>
            <a:solidFill>
              <a:srgbClr val="4C1721"/>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82" name="Shape 82"/>
            <p:cNvSpPr txBox="1"/>
            <p:nvPr/>
          </p:nvSpPr>
          <p:spPr>
            <a:xfrm>
              <a:off x="23055" y="797732"/>
              <a:ext cx="5034172" cy="662507"/>
            </a:xfrm>
            <a:prstGeom prst="rect">
              <a:avLst/>
            </a:prstGeom>
            <a:noFill/>
            <a:ln>
              <a:noFill/>
            </a:ln>
          </p:spPr>
          <p:txBody>
            <a:bodyPr lIns="68575" tIns="68575" rIns="68575" bIns="68575" anchor="ctr" anchorCtr="0">
              <a:noAutofit/>
            </a:bodyPr>
            <a:lstStyle/>
            <a:p>
              <a:pPr algn="ctr">
                <a:lnSpc>
                  <a:spcPct val="90000"/>
                </a:lnSpc>
                <a:spcAft>
                  <a:spcPts val="629"/>
                </a:spcAft>
                <a:buClr>
                  <a:schemeClr val="lt1"/>
                </a:buClr>
                <a:buSzPct val="25000"/>
              </a:pPr>
              <a:r>
                <a:rPr lang="en">
                  <a:solidFill>
                    <a:schemeClr val="lt1"/>
                  </a:solidFill>
                  <a:latin typeface="Georgia"/>
                  <a:ea typeface="Georgia"/>
                  <a:cs typeface="Georgia"/>
                  <a:sym typeface="Georgia"/>
                </a:rPr>
                <a:t>School</a:t>
              </a:r>
            </a:p>
          </p:txBody>
        </p:sp>
        <p:sp>
          <p:nvSpPr>
            <p:cNvPr id="83" name="Shape 83"/>
            <p:cNvSpPr/>
            <p:nvPr/>
          </p:nvSpPr>
          <p:spPr>
            <a:xfrm>
              <a:off x="2443" y="1552020"/>
              <a:ext cx="3348799" cy="703731"/>
            </a:xfrm>
            <a:prstGeom prst="roundRect">
              <a:avLst>
                <a:gd name="adj" fmla="val 10000"/>
              </a:avLst>
            </a:prstGeom>
            <a:solidFill>
              <a:schemeClr val="accent1"/>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84" name="Shape 84"/>
            <p:cNvSpPr txBox="1"/>
            <p:nvPr/>
          </p:nvSpPr>
          <p:spPr>
            <a:xfrm>
              <a:off x="23055" y="1572632"/>
              <a:ext cx="3307576"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a:solidFill>
                    <a:schemeClr val="lt1"/>
                  </a:solidFill>
                  <a:latin typeface="Georgia"/>
                  <a:ea typeface="Georgia"/>
                  <a:cs typeface="Georgia"/>
                  <a:sym typeface="Georgia"/>
                </a:rPr>
                <a:t>Department</a:t>
              </a:r>
            </a:p>
          </p:txBody>
        </p:sp>
        <p:sp>
          <p:nvSpPr>
            <p:cNvPr id="85" name="Shape 85"/>
            <p:cNvSpPr/>
            <p:nvPr/>
          </p:nvSpPr>
          <p:spPr>
            <a:xfrm>
              <a:off x="2443" y="2326919"/>
              <a:ext cx="3348799" cy="703731"/>
            </a:xfrm>
            <a:prstGeom prst="roundRect">
              <a:avLst>
                <a:gd name="adj" fmla="val 10000"/>
              </a:avLst>
            </a:prstGeom>
            <a:solidFill>
              <a:srgbClr val="BB7C3E"/>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86" name="Shape 86"/>
            <p:cNvSpPr txBox="1"/>
            <p:nvPr/>
          </p:nvSpPr>
          <p:spPr>
            <a:xfrm>
              <a:off x="23055" y="2347532"/>
              <a:ext cx="3307576"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a:solidFill>
                    <a:schemeClr val="lt1"/>
                  </a:solidFill>
                  <a:latin typeface="Georgia"/>
                  <a:ea typeface="Georgia"/>
                  <a:cs typeface="Georgia"/>
                  <a:sym typeface="Georgia"/>
                </a:rPr>
                <a:t>Course</a:t>
              </a:r>
            </a:p>
          </p:txBody>
        </p:sp>
        <p:sp>
          <p:nvSpPr>
            <p:cNvPr id="87" name="Shape 87"/>
            <p:cNvSpPr/>
            <p:nvPr/>
          </p:nvSpPr>
          <p:spPr>
            <a:xfrm>
              <a:off x="2443" y="3101819"/>
              <a:ext cx="1657000" cy="703731"/>
            </a:xfrm>
            <a:prstGeom prst="roundRect">
              <a:avLst>
                <a:gd name="adj" fmla="val 10000"/>
              </a:avLst>
            </a:prstGeom>
            <a:solidFill>
              <a:srgbClr val="D3A579"/>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88" name="Shape 88"/>
            <p:cNvSpPr txBox="1"/>
            <p:nvPr/>
          </p:nvSpPr>
          <p:spPr>
            <a:xfrm>
              <a:off x="23055" y="31224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a:solidFill>
                    <a:schemeClr val="lt1"/>
                  </a:solidFill>
                  <a:latin typeface="Georgia"/>
                  <a:ea typeface="Georgia"/>
                  <a:cs typeface="Georgia"/>
                  <a:sym typeface="Georgia"/>
                </a:rPr>
                <a:t>Project 1</a:t>
              </a:r>
            </a:p>
          </p:txBody>
        </p:sp>
        <p:sp>
          <p:nvSpPr>
            <p:cNvPr id="89" name="Shape 89"/>
            <p:cNvSpPr/>
            <p:nvPr/>
          </p:nvSpPr>
          <p:spPr>
            <a:xfrm>
              <a:off x="1694241" y="3101819"/>
              <a:ext cx="1657000" cy="703731"/>
            </a:xfrm>
            <a:prstGeom prst="roundRect">
              <a:avLst>
                <a:gd name="adj" fmla="val 10000"/>
              </a:avLst>
            </a:prstGeom>
            <a:solidFill>
              <a:srgbClr val="D3A579"/>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90" name="Shape 90"/>
            <p:cNvSpPr txBox="1"/>
            <p:nvPr/>
          </p:nvSpPr>
          <p:spPr>
            <a:xfrm>
              <a:off x="1714853" y="31224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a:solidFill>
                    <a:schemeClr val="lt1"/>
                  </a:solidFill>
                  <a:latin typeface="Georgia"/>
                  <a:ea typeface="Georgia"/>
                  <a:cs typeface="Georgia"/>
                  <a:sym typeface="Georgia"/>
                </a:rPr>
                <a:t>Project 2</a:t>
              </a:r>
            </a:p>
          </p:txBody>
        </p:sp>
        <p:sp>
          <p:nvSpPr>
            <p:cNvPr id="91" name="Shape 91"/>
            <p:cNvSpPr/>
            <p:nvPr/>
          </p:nvSpPr>
          <p:spPr>
            <a:xfrm>
              <a:off x="3420837" y="1552020"/>
              <a:ext cx="1657000" cy="703731"/>
            </a:xfrm>
            <a:prstGeom prst="roundRect">
              <a:avLst>
                <a:gd name="adj" fmla="val 10000"/>
              </a:avLst>
            </a:prstGeom>
            <a:solidFill>
              <a:schemeClr val="accent1"/>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92" name="Shape 92"/>
            <p:cNvSpPr txBox="1"/>
            <p:nvPr/>
          </p:nvSpPr>
          <p:spPr>
            <a:xfrm>
              <a:off x="3441448" y="15726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a:solidFill>
                    <a:schemeClr val="lt1"/>
                  </a:solidFill>
                  <a:latin typeface="Georgia"/>
                  <a:ea typeface="Georgia"/>
                  <a:cs typeface="Georgia"/>
                  <a:sym typeface="Georgia"/>
                </a:rPr>
                <a:t>Program of Study</a:t>
              </a:r>
            </a:p>
          </p:txBody>
        </p:sp>
        <p:sp>
          <p:nvSpPr>
            <p:cNvPr id="93" name="Shape 93"/>
            <p:cNvSpPr/>
            <p:nvPr/>
          </p:nvSpPr>
          <p:spPr>
            <a:xfrm>
              <a:off x="3420837" y="2326919"/>
              <a:ext cx="1657000" cy="703731"/>
            </a:xfrm>
            <a:prstGeom prst="roundRect">
              <a:avLst>
                <a:gd name="adj" fmla="val 10000"/>
              </a:avLst>
            </a:prstGeom>
            <a:solidFill>
              <a:srgbClr val="BB7C3E"/>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94" name="Shape 94"/>
            <p:cNvSpPr txBox="1"/>
            <p:nvPr/>
          </p:nvSpPr>
          <p:spPr>
            <a:xfrm>
              <a:off x="3441448" y="23475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Course</a:t>
              </a:r>
            </a:p>
          </p:txBody>
        </p:sp>
        <p:sp>
          <p:nvSpPr>
            <p:cNvPr id="95" name="Shape 95"/>
            <p:cNvSpPr/>
            <p:nvPr/>
          </p:nvSpPr>
          <p:spPr>
            <a:xfrm>
              <a:off x="3420837" y="3101819"/>
              <a:ext cx="1657000" cy="703731"/>
            </a:xfrm>
            <a:prstGeom prst="roundRect">
              <a:avLst>
                <a:gd name="adj" fmla="val 10000"/>
              </a:avLst>
            </a:prstGeom>
            <a:solidFill>
              <a:srgbClr val="D3A579"/>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96" name="Shape 96"/>
            <p:cNvSpPr txBox="1"/>
            <p:nvPr/>
          </p:nvSpPr>
          <p:spPr>
            <a:xfrm>
              <a:off x="3441448" y="31224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a:solidFill>
                    <a:schemeClr val="lt1"/>
                  </a:solidFill>
                  <a:latin typeface="Georgia"/>
                  <a:ea typeface="Georgia"/>
                  <a:cs typeface="Georgia"/>
                  <a:sym typeface="Georgia"/>
                </a:rPr>
                <a:t>Project</a:t>
              </a:r>
            </a:p>
          </p:txBody>
        </p:sp>
        <p:sp>
          <p:nvSpPr>
            <p:cNvPr id="97" name="Shape 97"/>
            <p:cNvSpPr/>
            <p:nvPr/>
          </p:nvSpPr>
          <p:spPr>
            <a:xfrm>
              <a:off x="5217026" y="777120"/>
              <a:ext cx="1657000" cy="703731"/>
            </a:xfrm>
            <a:prstGeom prst="roundRect">
              <a:avLst>
                <a:gd name="adj" fmla="val 10000"/>
              </a:avLst>
            </a:prstGeom>
            <a:solidFill>
              <a:schemeClr val="accent5">
                <a:lumMod val="75000"/>
              </a:schemeClr>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98" name="Shape 98"/>
            <p:cNvSpPr txBox="1"/>
            <p:nvPr/>
          </p:nvSpPr>
          <p:spPr>
            <a:xfrm>
              <a:off x="5237639" y="797731"/>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Center/ Office</a:t>
              </a:r>
            </a:p>
          </p:txBody>
        </p:sp>
        <p:sp>
          <p:nvSpPr>
            <p:cNvPr id="99" name="Shape 99"/>
            <p:cNvSpPr/>
            <p:nvPr/>
          </p:nvSpPr>
          <p:spPr>
            <a:xfrm>
              <a:off x="5217026" y="1552020"/>
              <a:ext cx="1657000" cy="703731"/>
            </a:xfrm>
            <a:prstGeom prst="roundRect">
              <a:avLst>
                <a:gd name="adj" fmla="val 10000"/>
              </a:avLst>
            </a:prstGeom>
            <a:solidFill>
              <a:schemeClr val="accent6">
                <a:lumMod val="75000"/>
              </a:schemeClr>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100" name="Shape 100"/>
            <p:cNvSpPr txBox="1"/>
            <p:nvPr/>
          </p:nvSpPr>
          <p:spPr>
            <a:xfrm>
              <a:off x="5237639" y="15726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Program</a:t>
              </a:r>
            </a:p>
          </p:txBody>
        </p:sp>
        <p:sp>
          <p:nvSpPr>
            <p:cNvPr id="101" name="Shape 101"/>
            <p:cNvSpPr/>
            <p:nvPr/>
          </p:nvSpPr>
          <p:spPr>
            <a:xfrm>
              <a:off x="5217026" y="2326919"/>
              <a:ext cx="1657000" cy="703731"/>
            </a:xfrm>
            <a:prstGeom prst="roundRect">
              <a:avLst>
                <a:gd name="adj" fmla="val 10000"/>
              </a:avLst>
            </a:prstGeom>
            <a:solidFill>
              <a:schemeClr val="accent2">
                <a:lumMod val="60000"/>
                <a:lumOff val="40000"/>
              </a:schemeClr>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102" name="Shape 102"/>
            <p:cNvSpPr txBox="1"/>
            <p:nvPr/>
          </p:nvSpPr>
          <p:spPr>
            <a:xfrm>
              <a:off x="5237639" y="23475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Project 1</a:t>
              </a:r>
            </a:p>
          </p:txBody>
        </p:sp>
        <p:sp>
          <p:nvSpPr>
            <p:cNvPr id="103" name="Shape 103"/>
            <p:cNvSpPr/>
            <p:nvPr/>
          </p:nvSpPr>
          <p:spPr>
            <a:xfrm>
              <a:off x="5217026" y="3101819"/>
              <a:ext cx="1657000" cy="703731"/>
            </a:xfrm>
            <a:prstGeom prst="roundRect">
              <a:avLst>
                <a:gd name="adj" fmla="val 10000"/>
              </a:avLst>
            </a:prstGeom>
            <a:solidFill>
              <a:schemeClr val="accent1">
                <a:lumMod val="60000"/>
                <a:lumOff val="40000"/>
              </a:schemeClr>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104" name="Shape 104"/>
            <p:cNvSpPr txBox="1"/>
            <p:nvPr/>
          </p:nvSpPr>
          <p:spPr>
            <a:xfrm>
              <a:off x="5237639" y="31224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a:solidFill>
                    <a:schemeClr val="lt1"/>
                  </a:solidFill>
                  <a:latin typeface="Georgia"/>
                  <a:ea typeface="Georgia"/>
                  <a:cs typeface="Georgia"/>
                  <a:sym typeface="Georgia"/>
                </a:rPr>
                <a:t>Project 2</a:t>
              </a:r>
            </a:p>
          </p:txBody>
        </p:sp>
      </p:grpSp>
      <p:grpSp>
        <p:nvGrpSpPr>
          <p:cNvPr id="36" name="Shape 78"/>
          <p:cNvGrpSpPr/>
          <p:nvPr/>
        </p:nvGrpSpPr>
        <p:grpSpPr>
          <a:xfrm>
            <a:off x="6570859" y="1382857"/>
            <a:ext cx="4349983" cy="4668919"/>
            <a:chOff x="2443" y="21027"/>
            <a:chExt cx="6874027" cy="3784523"/>
          </a:xfrm>
        </p:grpSpPr>
        <p:sp>
          <p:nvSpPr>
            <p:cNvPr id="37" name="Shape 79"/>
            <p:cNvSpPr/>
            <p:nvPr/>
          </p:nvSpPr>
          <p:spPr>
            <a:xfrm>
              <a:off x="4886" y="21027"/>
              <a:ext cx="6871584" cy="703731"/>
            </a:xfrm>
            <a:prstGeom prst="roundRect">
              <a:avLst>
                <a:gd name="adj" fmla="val 10000"/>
              </a:avLst>
            </a:prstGeom>
            <a:solidFill>
              <a:srgbClr val="6A9755"/>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38" name="Shape 80"/>
            <p:cNvSpPr txBox="1"/>
            <p:nvPr/>
          </p:nvSpPr>
          <p:spPr>
            <a:xfrm>
              <a:off x="25499" y="41639"/>
              <a:ext cx="6830361" cy="662507"/>
            </a:xfrm>
            <a:prstGeom prst="rect">
              <a:avLst/>
            </a:prstGeom>
            <a:noFill/>
            <a:ln>
              <a:noFill/>
            </a:ln>
          </p:spPr>
          <p:txBody>
            <a:bodyPr lIns="121900" tIns="121900" rIns="121900" bIns="121900" anchor="ctr" anchorCtr="0">
              <a:noAutofit/>
            </a:bodyPr>
            <a:lstStyle/>
            <a:p>
              <a:pPr algn="ctr">
                <a:lnSpc>
                  <a:spcPct val="90000"/>
                </a:lnSpc>
                <a:spcAft>
                  <a:spcPts val="1120"/>
                </a:spcAft>
                <a:buClr>
                  <a:schemeClr val="lt1"/>
                </a:buClr>
                <a:buSzPct val="25000"/>
              </a:pPr>
              <a:r>
                <a:rPr lang="en" sz="3200" dirty="0">
                  <a:solidFill>
                    <a:schemeClr val="lt1"/>
                  </a:solidFill>
                  <a:latin typeface="Georgia"/>
                  <a:ea typeface="Georgia"/>
                  <a:cs typeface="Georgia"/>
                  <a:sym typeface="Georgia"/>
                </a:rPr>
                <a:t>IUPUI</a:t>
              </a:r>
            </a:p>
          </p:txBody>
        </p:sp>
        <p:sp>
          <p:nvSpPr>
            <p:cNvPr id="39" name="Shape 81"/>
            <p:cNvSpPr/>
            <p:nvPr/>
          </p:nvSpPr>
          <p:spPr>
            <a:xfrm>
              <a:off x="2443" y="777120"/>
              <a:ext cx="5075396" cy="703731"/>
            </a:xfrm>
            <a:prstGeom prst="roundRect">
              <a:avLst>
                <a:gd name="adj" fmla="val 10000"/>
              </a:avLst>
            </a:prstGeom>
            <a:solidFill>
              <a:srgbClr val="4C1721"/>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40" name="Shape 82"/>
            <p:cNvSpPr txBox="1"/>
            <p:nvPr/>
          </p:nvSpPr>
          <p:spPr>
            <a:xfrm>
              <a:off x="23055" y="797732"/>
              <a:ext cx="5034172" cy="662507"/>
            </a:xfrm>
            <a:prstGeom prst="rect">
              <a:avLst/>
            </a:prstGeom>
            <a:noFill/>
            <a:ln>
              <a:noFill/>
            </a:ln>
          </p:spPr>
          <p:txBody>
            <a:bodyPr lIns="68575" tIns="68575" rIns="68575" bIns="68575" anchor="ctr" anchorCtr="0">
              <a:noAutofit/>
            </a:bodyPr>
            <a:lstStyle/>
            <a:p>
              <a:pPr algn="ctr">
                <a:lnSpc>
                  <a:spcPct val="90000"/>
                </a:lnSpc>
                <a:spcAft>
                  <a:spcPts val="629"/>
                </a:spcAft>
                <a:buClr>
                  <a:schemeClr val="lt1"/>
                </a:buClr>
                <a:buSzPct val="25000"/>
              </a:pPr>
              <a:r>
                <a:rPr lang="en" dirty="0">
                  <a:solidFill>
                    <a:schemeClr val="lt1"/>
                  </a:solidFill>
                  <a:latin typeface="Georgia"/>
                  <a:ea typeface="Georgia"/>
                  <a:cs typeface="Georgia"/>
                  <a:sym typeface="Georgia"/>
                </a:rPr>
                <a:t>Liberal Arts</a:t>
              </a:r>
            </a:p>
          </p:txBody>
        </p:sp>
        <p:sp>
          <p:nvSpPr>
            <p:cNvPr id="41" name="Shape 83"/>
            <p:cNvSpPr/>
            <p:nvPr/>
          </p:nvSpPr>
          <p:spPr>
            <a:xfrm>
              <a:off x="2443" y="1552020"/>
              <a:ext cx="3348799" cy="703731"/>
            </a:xfrm>
            <a:prstGeom prst="roundRect">
              <a:avLst>
                <a:gd name="adj" fmla="val 10000"/>
              </a:avLst>
            </a:prstGeom>
            <a:solidFill>
              <a:schemeClr val="accent1"/>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42" name="Shape 84"/>
            <p:cNvSpPr txBox="1"/>
            <p:nvPr/>
          </p:nvSpPr>
          <p:spPr>
            <a:xfrm>
              <a:off x="23055" y="1572632"/>
              <a:ext cx="3307576"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Communication Studies</a:t>
              </a:r>
            </a:p>
          </p:txBody>
        </p:sp>
        <p:sp>
          <p:nvSpPr>
            <p:cNvPr id="43" name="Shape 85"/>
            <p:cNvSpPr/>
            <p:nvPr/>
          </p:nvSpPr>
          <p:spPr>
            <a:xfrm>
              <a:off x="2443" y="2326919"/>
              <a:ext cx="3348799" cy="703731"/>
            </a:xfrm>
            <a:prstGeom prst="roundRect">
              <a:avLst>
                <a:gd name="adj" fmla="val 10000"/>
              </a:avLst>
            </a:prstGeom>
            <a:solidFill>
              <a:srgbClr val="BB7C3E"/>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44" name="Shape 86"/>
            <p:cNvSpPr txBox="1"/>
            <p:nvPr/>
          </p:nvSpPr>
          <p:spPr>
            <a:xfrm>
              <a:off x="23055" y="2347532"/>
              <a:ext cx="3307576"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Intro to Public Speaking</a:t>
              </a:r>
            </a:p>
          </p:txBody>
        </p:sp>
        <p:sp>
          <p:nvSpPr>
            <p:cNvPr id="45" name="Shape 87"/>
            <p:cNvSpPr/>
            <p:nvPr/>
          </p:nvSpPr>
          <p:spPr>
            <a:xfrm>
              <a:off x="2443" y="3101819"/>
              <a:ext cx="1657000" cy="703731"/>
            </a:xfrm>
            <a:prstGeom prst="roundRect">
              <a:avLst>
                <a:gd name="adj" fmla="val 10000"/>
              </a:avLst>
            </a:prstGeom>
            <a:solidFill>
              <a:srgbClr val="D3A579"/>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46" name="Shape 88"/>
            <p:cNvSpPr txBox="1"/>
            <p:nvPr/>
          </p:nvSpPr>
          <p:spPr>
            <a:xfrm>
              <a:off x="23055" y="31224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467" dirty="0">
                  <a:solidFill>
                    <a:schemeClr val="lt1"/>
                  </a:solidFill>
                  <a:latin typeface="Georgia"/>
                  <a:ea typeface="Georgia"/>
                  <a:cs typeface="Georgia"/>
                  <a:sym typeface="Georgia"/>
                </a:rPr>
                <a:t>Persuasive Speech</a:t>
              </a:r>
            </a:p>
          </p:txBody>
        </p:sp>
        <p:sp>
          <p:nvSpPr>
            <p:cNvPr id="47" name="Shape 89"/>
            <p:cNvSpPr/>
            <p:nvPr/>
          </p:nvSpPr>
          <p:spPr>
            <a:xfrm>
              <a:off x="1694241" y="3101819"/>
              <a:ext cx="1657000" cy="703731"/>
            </a:xfrm>
            <a:prstGeom prst="roundRect">
              <a:avLst>
                <a:gd name="adj" fmla="val 10000"/>
              </a:avLst>
            </a:prstGeom>
            <a:solidFill>
              <a:srgbClr val="D3A579"/>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48" name="Shape 90"/>
            <p:cNvSpPr txBox="1"/>
            <p:nvPr/>
          </p:nvSpPr>
          <p:spPr>
            <a:xfrm>
              <a:off x="1714853" y="31224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333" dirty="0">
                  <a:solidFill>
                    <a:schemeClr val="lt1"/>
                  </a:solidFill>
                  <a:latin typeface="Georgia"/>
                  <a:ea typeface="Georgia"/>
                  <a:cs typeface="Georgia"/>
                  <a:sym typeface="Georgia"/>
                </a:rPr>
                <a:t>Informative Speech</a:t>
              </a:r>
            </a:p>
          </p:txBody>
        </p:sp>
        <p:sp>
          <p:nvSpPr>
            <p:cNvPr id="49" name="Shape 91"/>
            <p:cNvSpPr/>
            <p:nvPr/>
          </p:nvSpPr>
          <p:spPr>
            <a:xfrm>
              <a:off x="3420837" y="1552020"/>
              <a:ext cx="1657000" cy="703731"/>
            </a:xfrm>
            <a:prstGeom prst="roundRect">
              <a:avLst>
                <a:gd name="adj" fmla="val 10000"/>
              </a:avLst>
            </a:prstGeom>
            <a:solidFill>
              <a:schemeClr val="accent1"/>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50" name="Shape 92"/>
            <p:cNvSpPr txBox="1"/>
            <p:nvPr/>
          </p:nvSpPr>
          <p:spPr>
            <a:xfrm>
              <a:off x="3441448" y="15726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Org. Comm</a:t>
              </a:r>
            </a:p>
          </p:txBody>
        </p:sp>
        <p:sp>
          <p:nvSpPr>
            <p:cNvPr id="51" name="Shape 93"/>
            <p:cNvSpPr/>
            <p:nvPr/>
          </p:nvSpPr>
          <p:spPr>
            <a:xfrm>
              <a:off x="3420837" y="2326919"/>
              <a:ext cx="1657000" cy="703731"/>
            </a:xfrm>
            <a:prstGeom prst="roundRect">
              <a:avLst>
                <a:gd name="adj" fmla="val 10000"/>
              </a:avLst>
            </a:prstGeom>
            <a:solidFill>
              <a:srgbClr val="BB7C3E"/>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52" name="Shape 94"/>
            <p:cNvSpPr txBox="1"/>
            <p:nvPr/>
          </p:nvSpPr>
          <p:spPr>
            <a:xfrm>
              <a:off x="3441448" y="23475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Group Comm</a:t>
              </a:r>
            </a:p>
          </p:txBody>
        </p:sp>
        <p:sp>
          <p:nvSpPr>
            <p:cNvPr id="53" name="Shape 95"/>
            <p:cNvSpPr/>
            <p:nvPr/>
          </p:nvSpPr>
          <p:spPr>
            <a:xfrm>
              <a:off x="3420837" y="3101819"/>
              <a:ext cx="1657000" cy="703731"/>
            </a:xfrm>
            <a:prstGeom prst="roundRect">
              <a:avLst>
                <a:gd name="adj" fmla="val 10000"/>
              </a:avLst>
            </a:prstGeom>
            <a:solidFill>
              <a:srgbClr val="D3A579"/>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54" name="Shape 96"/>
            <p:cNvSpPr txBox="1"/>
            <p:nvPr/>
          </p:nvSpPr>
          <p:spPr>
            <a:xfrm>
              <a:off x="3441448" y="31224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Capstone</a:t>
              </a:r>
            </a:p>
          </p:txBody>
        </p:sp>
        <p:sp>
          <p:nvSpPr>
            <p:cNvPr id="55" name="Shape 97"/>
            <p:cNvSpPr/>
            <p:nvPr/>
          </p:nvSpPr>
          <p:spPr>
            <a:xfrm>
              <a:off x="5217026" y="777120"/>
              <a:ext cx="1657000" cy="703731"/>
            </a:xfrm>
            <a:prstGeom prst="roundRect">
              <a:avLst>
                <a:gd name="adj" fmla="val 10000"/>
              </a:avLst>
            </a:prstGeom>
            <a:solidFill>
              <a:schemeClr val="accent5">
                <a:lumMod val="75000"/>
              </a:schemeClr>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56" name="Shape 98"/>
            <p:cNvSpPr txBox="1"/>
            <p:nvPr/>
          </p:nvSpPr>
          <p:spPr>
            <a:xfrm>
              <a:off x="5237639" y="797731"/>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Center</a:t>
              </a:r>
            </a:p>
          </p:txBody>
        </p:sp>
        <p:sp>
          <p:nvSpPr>
            <p:cNvPr id="57" name="Shape 99"/>
            <p:cNvSpPr/>
            <p:nvPr/>
          </p:nvSpPr>
          <p:spPr>
            <a:xfrm>
              <a:off x="5217026" y="1552020"/>
              <a:ext cx="1657000" cy="703731"/>
            </a:xfrm>
            <a:prstGeom prst="roundRect">
              <a:avLst>
                <a:gd name="adj" fmla="val 10000"/>
              </a:avLst>
            </a:prstGeom>
            <a:solidFill>
              <a:schemeClr val="accent6">
                <a:lumMod val="75000"/>
              </a:schemeClr>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58" name="Shape 100"/>
            <p:cNvSpPr txBox="1"/>
            <p:nvPr/>
          </p:nvSpPr>
          <p:spPr>
            <a:xfrm>
              <a:off x="5237639" y="15726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333" dirty="0">
                  <a:solidFill>
                    <a:schemeClr val="lt1"/>
                  </a:solidFill>
                  <a:latin typeface="Georgia"/>
                  <a:ea typeface="Georgia"/>
                  <a:cs typeface="Georgia"/>
                  <a:sym typeface="Georgia"/>
                </a:rPr>
                <a:t>Scholarship</a:t>
              </a:r>
            </a:p>
          </p:txBody>
        </p:sp>
        <p:sp>
          <p:nvSpPr>
            <p:cNvPr id="59" name="Shape 101"/>
            <p:cNvSpPr/>
            <p:nvPr/>
          </p:nvSpPr>
          <p:spPr>
            <a:xfrm>
              <a:off x="5217026" y="2326919"/>
              <a:ext cx="1657000" cy="703731"/>
            </a:xfrm>
            <a:prstGeom prst="roundRect">
              <a:avLst>
                <a:gd name="adj" fmla="val 10000"/>
              </a:avLst>
            </a:prstGeom>
            <a:solidFill>
              <a:schemeClr val="accent2">
                <a:lumMod val="60000"/>
                <a:lumOff val="40000"/>
              </a:schemeClr>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60" name="Shape 102"/>
            <p:cNvSpPr txBox="1"/>
            <p:nvPr/>
          </p:nvSpPr>
          <p:spPr>
            <a:xfrm>
              <a:off x="5237639" y="23475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Alter. Breaks</a:t>
              </a:r>
            </a:p>
          </p:txBody>
        </p:sp>
        <p:sp>
          <p:nvSpPr>
            <p:cNvPr id="61" name="Shape 103"/>
            <p:cNvSpPr/>
            <p:nvPr/>
          </p:nvSpPr>
          <p:spPr>
            <a:xfrm>
              <a:off x="5217026" y="3101819"/>
              <a:ext cx="1657000" cy="703731"/>
            </a:xfrm>
            <a:prstGeom prst="roundRect">
              <a:avLst>
                <a:gd name="adj" fmla="val 10000"/>
              </a:avLst>
            </a:prstGeom>
            <a:solidFill>
              <a:schemeClr val="accent1">
                <a:lumMod val="60000"/>
                <a:lumOff val="40000"/>
              </a:schemeClr>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endParaRPr sz="1400"/>
            </a:p>
          </p:txBody>
        </p:sp>
        <p:sp>
          <p:nvSpPr>
            <p:cNvPr id="62" name="Shape 104"/>
            <p:cNvSpPr txBox="1"/>
            <p:nvPr/>
          </p:nvSpPr>
          <p:spPr>
            <a:xfrm>
              <a:off x="5237639" y="3122432"/>
              <a:ext cx="1615777" cy="662507"/>
            </a:xfrm>
            <a:prstGeom prst="rect">
              <a:avLst/>
            </a:prstGeom>
            <a:noFill/>
            <a:ln>
              <a:noFill/>
            </a:ln>
          </p:spPr>
          <p:txBody>
            <a:bodyPr lIns="60951" tIns="60951" rIns="60951" bIns="60951" anchor="ctr" anchorCtr="0">
              <a:noAutofit/>
            </a:bodyPr>
            <a:lstStyle/>
            <a:p>
              <a:pPr algn="ctr">
                <a:lnSpc>
                  <a:spcPct val="90000"/>
                </a:lnSpc>
                <a:spcAft>
                  <a:spcPts val="560"/>
                </a:spcAft>
                <a:buClr>
                  <a:schemeClr val="lt1"/>
                </a:buClr>
                <a:buSzPct val="25000"/>
              </a:pPr>
              <a:r>
                <a:rPr lang="en" sz="1600" dirty="0">
                  <a:solidFill>
                    <a:schemeClr val="lt1"/>
                  </a:solidFill>
                  <a:latin typeface="Georgia"/>
                  <a:ea typeface="Georgia"/>
                  <a:cs typeface="Georgia"/>
                  <a:sym typeface="Georgia"/>
                </a:rPr>
                <a:t>Traning Team Leaders</a:t>
              </a:r>
            </a:p>
          </p:txBody>
        </p:sp>
      </p:grpSp>
      <p:cxnSp>
        <p:nvCxnSpPr>
          <p:cNvPr id="5" name="Straight Connector 4"/>
          <p:cNvCxnSpPr/>
          <p:nvPr/>
        </p:nvCxnSpPr>
        <p:spPr>
          <a:xfrm>
            <a:off x="4410459" y="2206492"/>
            <a:ext cx="0" cy="3903944"/>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9831100" y="2215451"/>
            <a:ext cx="0" cy="3903944"/>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4531304" y="2458462"/>
            <a:ext cx="3172279" cy="1231106"/>
          </a:xfrm>
          <a:prstGeom prst="rect">
            <a:avLst/>
          </a:prstGeom>
          <a:noFill/>
        </p:spPr>
        <p:txBody>
          <a:bodyPr wrap="none" lIns="121920" tIns="60960" rIns="121920" bIns="60960">
            <a:spAutoFit/>
          </a:bodyPr>
          <a:lstStyle/>
          <a:p>
            <a:pPr algn="ctr"/>
            <a:r>
              <a:rPr lang="en-US" sz="7200" b="1" dirty="0">
                <a:ln w="9525">
                  <a:solidFill>
                    <a:schemeClr val="bg1"/>
                  </a:solidFill>
                  <a:prstDash val="solid"/>
                </a:ln>
                <a:effectLst>
                  <a:outerShdw blurRad="12700" dist="38100" dir="2700000" algn="tl" rotWithShape="0">
                    <a:schemeClr val="bg1">
                      <a:lumMod val="50000"/>
                    </a:schemeClr>
                  </a:outerShdw>
                </a:effectLst>
              </a:rPr>
              <a:t>GOALS</a:t>
            </a:r>
          </a:p>
        </p:txBody>
      </p:sp>
      <p:sp>
        <p:nvSpPr>
          <p:cNvPr id="67" name="Rectangle 66"/>
          <p:cNvSpPr/>
          <p:nvPr/>
        </p:nvSpPr>
        <p:spPr>
          <a:xfrm>
            <a:off x="3564827" y="5263661"/>
            <a:ext cx="5112810" cy="1231106"/>
          </a:xfrm>
          <a:prstGeom prst="rect">
            <a:avLst/>
          </a:prstGeom>
          <a:noFill/>
        </p:spPr>
        <p:txBody>
          <a:bodyPr wrap="none" lIns="121920" tIns="60960" rIns="121920" bIns="60960">
            <a:spAutoFit/>
          </a:bodyPr>
          <a:lstStyle/>
          <a:p>
            <a:pPr algn="ctr"/>
            <a:r>
              <a:rPr lang="en-US" sz="7200" b="1" dirty="0">
                <a:ln w="9525">
                  <a:solidFill>
                    <a:schemeClr val="bg1"/>
                  </a:solidFill>
                  <a:prstDash val="solid"/>
                </a:ln>
                <a:effectLst>
                  <a:outerShdw blurRad="12700" dist="38100" dir="2700000" algn="tl" rotWithShape="0">
                    <a:schemeClr val="bg1">
                      <a:lumMod val="50000"/>
                    </a:schemeClr>
                  </a:outerShdw>
                </a:effectLst>
              </a:rPr>
              <a:t>OUTCOMES</a:t>
            </a:r>
          </a:p>
        </p:txBody>
      </p:sp>
    </p:spTree>
    <p:extLst>
      <p:ext uri="{BB962C8B-B14F-4D97-AF65-F5344CB8AC3E}">
        <p14:creationId xmlns:p14="http://schemas.microsoft.com/office/powerpoint/2010/main" val="343079503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7"/>
                                        </p:tgtEl>
                                        <p:attrNameLst>
                                          <p:attrName>style.visibility</p:attrName>
                                        </p:attrNameLst>
                                      </p:cBhvr>
                                      <p:to>
                                        <p:strVal val="visible"/>
                                      </p:to>
                                    </p:set>
                                    <p:anim calcmode="lin" valueType="num">
                                      <p:cBhvr additive="base">
                                        <p:cTn id="13" dur="500" fill="hold"/>
                                        <p:tgtEl>
                                          <p:spTgt spid="67"/>
                                        </p:tgtEl>
                                        <p:attrNameLst>
                                          <p:attrName>ppt_x</p:attrName>
                                        </p:attrNameLst>
                                      </p:cBhvr>
                                      <p:tavLst>
                                        <p:tav tm="0">
                                          <p:val>
                                            <p:strVal val="#ppt_x"/>
                                          </p:val>
                                        </p:tav>
                                        <p:tav tm="100000">
                                          <p:val>
                                            <p:strVal val="#ppt_x"/>
                                          </p:val>
                                        </p:tav>
                                      </p:tavLst>
                                    </p:anim>
                                    <p:anim calcmode="lin" valueType="num">
                                      <p:cBhvr additive="base">
                                        <p:cTn id="14"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BUS-X 103</a:t>
            </a:r>
            <a:endParaRPr lang="en-US" dirty="0"/>
          </a:p>
        </p:txBody>
      </p:sp>
      <p:sp>
        <p:nvSpPr>
          <p:cNvPr id="6" name="Text Placeholder 5"/>
          <p:cNvSpPr>
            <a:spLocks noGrp="1"/>
          </p:cNvSpPr>
          <p:nvPr>
            <p:ph type="body" idx="1"/>
          </p:nvPr>
        </p:nvSpPr>
        <p:spPr/>
        <p:txBody>
          <a:bodyPr/>
          <a:lstStyle/>
          <a:p>
            <a:r>
              <a:rPr lang="en-US" dirty="0" smtClean="0"/>
              <a:t>Civic Goal</a:t>
            </a:r>
            <a:endParaRPr lang="en-US" dirty="0"/>
          </a:p>
        </p:txBody>
      </p:sp>
      <p:sp>
        <p:nvSpPr>
          <p:cNvPr id="4" name="Content Placeholder 3"/>
          <p:cNvSpPr>
            <a:spLocks noGrp="1"/>
          </p:cNvSpPr>
          <p:nvPr>
            <p:ph sz="half" idx="2"/>
          </p:nvPr>
        </p:nvSpPr>
        <p:spPr/>
        <p:txBody>
          <a:bodyPr/>
          <a:lstStyle/>
          <a:p>
            <a:r>
              <a:rPr lang="en-US" dirty="0" smtClean="0"/>
              <a:t>Effectively working with others across difference. </a:t>
            </a:r>
            <a:endParaRPr lang="en-US" dirty="0"/>
          </a:p>
        </p:txBody>
      </p:sp>
      <p:sp>
        <p:nvSpPr>
          <p:cNvPr id="7" name="Text Placeholder 6"/>
          <p:cNvSpPr>
            <a:spLocks noGrp="1"/>
          </p:cNvSpPr>
          <p:nvPr>
            <p:ph type="body" sz="quarter" idx="3"/>
          </p:nvPr>
        </p:nvSpPr>
        <p:spPr/>
        <p:txBody>
          <a:bodyPr/>
          <a:lstStyle/>
          <a:p>
            <a:r>
              <a:rPr lang="en-US" dirty="0" smtClean="0"/>
              <a:t>Outcome</a:t>
            </a:r>
            <a:endParaRPr lang="en-US" dirty="0"/>
          </a:p>
        </p:txBody>
      </p:sp>
      <p:sp>
        <p:nvSpPr>
          <p:cNvPr id="8" name="Content Placeholder 7"/>
          <p:cNvSpPr>
            <a:spLocks noGrp="1"/>
          </p:cNvSpPr>
          <p:nvPr>
            <p:ph sz="quarter" idx="4"/>
          </p:nvPr>
        </p:nvSpPr>
        <p:spPr/>
        <p:txBody>
          <a:bodyPr/>
          <a:lstStyle/>
          <a:p>
            <a:r>
              <a:rPr lang="en-US" dirty="0" smtClean="0"/>
              <a:t>Students identify components of team work that lead to everyone having a voice in the project through a one-page minute paper after reading essay from Harvard Business Review (Haas &amp; Mortensen, 2016). </a:t>
            </a:r>
          </a:p>
        </p:txBody>
      </p:sp>
    </p:spTree>
    <p:extLst>
      <p:ext uri="{BB962C8B-B14F-4D97-AF65-F5344CB8AC3E}">
        <p14:creationId xmlns:p14="http://schemas.microsoft.com/office/powerpoint/2010/main" val="418669016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SOC-R 205</a:t>
            </a:r>
            <a:endParaRPr lang="en-US" dirty="0"/>
          </a:p>
        </p:txBody>
      </p:sp>
      <p:sp>
        <p:nvSpPr>
          <p:cNvPr id="6" name="Text Placeholder 5"/>
          <p:cNvSpPr>
            <a:spLocks noGrp="1"/>
          </p:cNvSpPr>
          <p:nvPr>
            <p:ph type="body" idx="1"/>
          </p:nvPr>
        </p:nvSpPr>
        <p:spPr/>
        <p:txBody>
          <a:bodyPr/>
          <a:lstStyle/>
          <a:p>
            <a:r>
              <a:rPr lang="en-US" dirty="0" smtClean="0"/>
              <a:t>Civic Goal</a:t>
            </a:r>
            <a:endParaRPr lang="en-US" dirty="0"/>
          </a:p>
        </p:txBody>
      </p:sp>
      <p:sp>
        <p:nvSpPr>
          <p:cNvPr id="4" name="Content Placeholder 3"/>
          <p:cNvSpPr>
            <a:spLocks noGrp="1"/>
          </p:cNvSpPr>
          <p:nvPr>
            <p:ph sz="half" idx="2"/>
          </p:nvPr>
        </p:nvSpPr>
        <p:spPr/>
        <p:txBody>
          <a:bodyPr/>
          <a:lstStyle/>
          <a:p>
            <a:r>
              <a:rPr lang="en-US" dirty="0" smtClean="0"/>
              <a:t>Active participant in society to address social issues. </a:t>
            </a:r>
            <a:endParaRPr lang="en-US" dirty="0"/>
          </a:p>
        </p:txBody>
      </p:sp>
      <p:sp>
        <p:nvSpPr>
          <p:cNvPr id="7" name="Text Placeholder 6"/>
          <p:cNvSpPr>
            <a:spLocks noGrp="1"/>
          </p:cNvSpPr>
          <p:nvPr>
            <p:ph type="body" sz="quarter" idx="3"/>
          </p:nvPr>
        </p:nvSpPr>
        <p:spPr/>
        <p:txBody>
          <a:bodyPr/>
          <a:lstStyle/>
          <a:p>
            <a:r>
              <a:rPr lang="en-US" dirty="0" smtClean="0"/>
              <a:t>Outcome</a:t>
            </a:r>
            <a:endParaRPr lang="en-US" dirty="0"/>
          </a:p>
        </p:txBody>
      </p:sp>
      <p:sp>
        <p:nvSpPr>
          <p:cNvPr id="8" name="Content Placeholder 7"/>
          <p:cNvSpPr>
            <a:spLocks noGrp="1"/>
          </p:cNvSpPr>
          <p:nvPr>
            <p:ph sz="quarter" idx="4"/>
          </p:nvPr>
        </p:nvSpPr>
        <p:spPr/>
        <p:txBody>
          <a:bodyPr/>
          <a:lstStyle/>
          <a:p>
            <a:r>
              <a:rPr lang="en-US" dirty="0" smtClean="0"/>
              <a:t>Students can list relevant agencies/organizations responsible for addressing homelessness in CITY as an answer to a question on the midterm exam. </a:t>
            </a:r>
          </a:p>
          <a:p>
            <a:r>
              <a:rPr lang="en-US" dirty="0" smtClean="0"/>
              <a:t>Students can distinguish relevant readings (from class) and how they contribute to their knowledge about “solving homelessness in CITY” through an team presentation. </a:t>
            </a:r>
            <a:endParaRPr lang="en-US" dirty="0"/>
          </a:p>
        </p:txBody>
      </p:sp>
    </p:spTree>
    <p:extLst>
      <p:ext uri="{BB962C8B-B14F-4D97-AF65-F5344CB8AC3E}">
        <p14:creationId xmlns:p14="http://schemas.microsoft.com/office/powerpoint/2010/main" val="31104701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Goals TELL US NOTHING!</a:t>
            </a:r>
            <a:endParaRPr lang="en-US" b="1" dirty="0"/>
          </a:p>
        </p:txBody>
      </p:sp>
      <p:sp>
        <p:nvSpPr>
          <p:cNvPr id="3" name="Text Placeholder 2"/>
          <p:cNvSpPr>
            <a:spLocks noGrp="1"/>
          </p:cNvSpPr>
          <p:nvPr>
            <p:ph type="body" idx="1"/>
          </p:nvPr>
        </p:nvSpPr>
        <p:spPr/>
        <p:txBody>
          <a:bodyPr/>
          <a:lstStyle/>
          <a:p>
            <a:pPr marL="0" indent="0">
              <a:buNone/>
            </a:pPr>
            <a:r>
              <a:rPr lang="en-US" sz="3733" dirty="0" smtClean="0"/>
              <a:t>Goals “working with others” or “active participant” will not allow…</a:t>
            </a:r>
            <a:endParaRPr lang="en-US" sz="3733" dirty="0"/>
          </a:p>
          <a:p>
            <a:pPr marL="457200" indent="-182563">
              <a:tabLst>
                <a:tab pos="396875" algn="l"/>
              </a:tabLst>
            </a:pPr>
            <a:r>
              <a:rPr lang="en-US" sz="2867" dirty="0"/>
              <a:t>Students to know what is expected of their work.</a:t>
            </a:r>
          </a:p>
          <a:p>
            <a:pPr marL="457200" indent="-182563">
              <a:tabLst>
                <a:tab pos="396875" algn="l"/>
              </a:tabLst>
            </a:pPr>
            <a:r>
              <a:rPr lang="en-US" sz="2867" dirty="0"/>
              <a:t>Colleagues to know the focus of your department’s pedagogy.</a:t>
            </a:r>
          </a:p>
          <a:p>
            <a:pPr marL="457200" indent="-182563">
              <a:tabLst>
                <a:tab pos="396875" algn="l"/>
              </a:tabLst>
            </a:pPr>
            <a:r>
              <a:rPr lang="en-US" sz="2867" dirty="0"/>
              <a:t>Employers to know what your student can do!</a:t>
            </a:r>
          </a:p>
          <a:p>
            <a:pPr lvl="1"/>
            <a:endParaRPr lang="en-US" dirty="0" smtClean="0"/>
          </a:p>
        </p:txBody>
      </p:sp>
    </p:spTree>
    <p:extLst>
      <p:ext uri="{BB962C8B-B14F-4D97-AF65-F5344CB8AC3E}">
        <p14:creationId xmlns:p14="http://schemas.microsoft.com/office/powerpoint/2010/main" val="10998041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Today’s Presenters</a:t>
            </a:r>
            <a:endParaRPr lang="en-US" b="1" dirty="0"/>
          </a:p>
        </p:txBody>
      </p:sp>
      <p:sp>
        <p:nvSpPr>
          <p:cNvPr id="5" name="Text Placeholder 4"/>
          <p:cNvSpPr>
            <a:spLocks noGrp="1"/>
          </p:cNvSpPr>
          <p:nvPr>
            <p:ph type="body" idx="1"/>
          </p:nvPr>
        </p:nvSpPr>
        <p:spPr/>
        <p:txBody>
          <a:bodyPr/>
          <a:lstStyle/>
          <a:p>
            <a:r>
              <a:rPr lang="en-US" dirty="0" smtClean="0"/>
              <a:t>H. Anne Weiss</a:t>
            </a:r>
            <a:endParaRPr lang="en-US" dirty="0"/>
          </a:p>
        </p:txBody>
      </p:sp>
      <p:sp>
        <p:nvSpPr>
          <p:cNvPr id="6" name="Content Placeholder 5"/>
          <p:cNvSpPr>
            <a:spLocks noGrp="1"/>
          </p:cNvSpPr>
          <p:nvPr>
            <p:ph sz="half" idx="2"/>
          </p:nvPr>
        </p:nvSpPr>
        <p:spPr/>
        <p:txBody>
          <a:bodyPr/>
          <a:lstStyle/>
          <a:p>
            <a:r>
              <a:rPr lang="en-US" dirty="0" smtClean="0"/>
              <a:t>Indiana Campus Compact</a:t>
            </a:r>
          </a:p>
          <a:p>
            <a:r>
              <a:rPr lang="en-US" dirty="0" smtClean="0"/>
              <a:t>Indiana University Purdue University Indianapolis (IUPUI) Office of Community Engagement</a:t>
            </a:r>
          </a:p>
          <a:p>
            <a:r>
              <a:rPr lang="en-US" dirty="0" smtClean="0"/>
              <a:t>AmeriCorps Alumna (*NCCC, *VISTA, *VISTA Leader)</a:t>
            </a:r>
          </a:p>
          <a:p>
            <a:r>
              <a:rPr lang="en-US" dirty="0" smtClean="0"/>
              <a:t>PhD student at Indiana University</a:t>
            </a:r>
          </a:p>
          <a:p>
            <a:endParaRPr lang="en-US" dirty="0" smtClean="0"/>
          </a:p>
          <a:p>
            <a:endParaRPr lang="en-US" dirty="0"/>
          </a:p>
        </p:txBody>
      </p:sp>
      <p:sp>
        <p:nvSpPr>
          <p:cNvPr id="7" name="Text Placeholder 6"/>
          <p:cNvSpPr>
            <a:spLocks noGrp="1"/>
          </p:cNvSpPr>
          <p:nvPr>
            <p:ph type="body" sz="quarter" idx="3"/>
          </p:nvPr>
        </p:nvSpPr>
        <p:spPr/>
        <p:txBody>
          <a:bodyPr/>
          <a:lstStyle/>
          <a:p>
            <a:r>
              <a:rPr lang="en-US" dirty="0" smtClean="0"/>
              <a:t>Kristin Norris</a:t>
            </a:r>
            <a:endParaRPr lang="en-US" dirty="0"/>
          </a:p>
        </p:txBody>
      </p:sp>
      <p:sp>
        <p:nvSpPr>
          <p:cNvPr id="8" name="Content Placeholder 7"/>
          <p:cNvSpPr>
            <a:spLocks noGrp="1"/>
          </p:cNvSpPr>
          <p:nvPr>
            <p:ph sz="quarter" idx="4"/>
          </p:nvPr>
        </p:nvSpPr>
        <p:spPr/>
        <p:txBody>
          <a:bodyPr/>
          <a:lstStyle/>
          <a:p>
            <a:r>
              <a:rPr lang="en-US" dirty="0" smtClean="0"/>
              <a:t>PhD from Indian University</a:t>
            </a:r>
          </a:p>
          <a:p>
            <a:r>
              <a:rPr lang="en-US" dirty="0" smtClean="0"/>
              <a:t>Director of Assessment @ Indiana </a:t>
            </a:r>
            <a:r>
              <a:rPr lang="en-US" dirty="0"/>
              <a:t>University Purdue University Indianapolis (IUPUI) Office of Community </a:t>
            </a:r>
            <a:r>
              <a:rPr lang="en-US" dirty="0" smtClean="0"/>
              <a:t>Engagement</a:t>
            </a:r>
          </a:p>
          <a:p>
            <a:r>
              <a:rPr lang="en-US" dirty="0" smtClean="0"/>
              <a:t>Indiana Campus Compact Advisory Council Chairperson</a:t>
            </a:r>
            <a:endParaRPr lang="en-US" dirty="0"/>
          </a:p>
          <a:p>
            <a:endParaRPr lang="en-US" dirty="0"/>
          </a:p>
        </p:txBody>
      </p:sp>
      <p:sp>
        <p:nvSpPr>
          <p:cNvPr id="9" name="Rectangle 8"/>
          <p:cNvSpPr/>
          <p:nvPr/>
        </p:nvSpPr>
        <p:spPr>
          <a:xfrm rot="21181567">
            <a:off x="2519321" y="2659902"/>
            <a:ext cx="7603363" cy="2585323"/>
          </a:xfrm>
          <a:prstGeom prst="rect">
            <a:avLst/>
          </a:prstGeom>
          <a:noFill/>
        </p:spPr>
        <p:txBody>
          <a:bodyPr wrap="none" lIns="91440" tIns="45720" rIns="91440" bIns="45720">
            <a:spAutoFit/>
          </a:bodyPr>
          <a:lstStyle/>
          <a:p>
            <a:pPr algn="ctr"/>
            <a:r>
              <a:rPr lang="en-US" sz="5400" b="1" dirty="0" smtClean="0">
                <a:ln w="9525">
                  <a:solidFill>
                    <a:schemeClr val="bg1"/>
                  </a:solidFill>
                  <a:prstDash val="solid"/>
                </a:ln>
                <a:solidFill>
                  <a:srgbClr val="FFFF00"/>
                </a:solidFill>
                <a:effectLst>
                  <a:outerShdw blurRad="12700" dist="38100" dir="2700000" algn="tl" rotWithShape="0">
                    <a:schemeClr val="bg1">
                      <a:lumMod val="50000"/>
                    </a:schemeClr>
                  </a:outerShdw>
                </a:effectLst>
              </a:rPr>
              <a:t>Dorks for all things civic, </a:t>
            </a:r>
          </a:p>
          <a:p>
            <a:pPr algn="ctr"/>
            <a:r>
              <a:rPr lang="en-US" sz="5400" b="1" dirty="0" smtClean="0">
                <a:ln w="9525">
                  <a:solidFill>
                    <a:schemeClr val="bg1"/>
                  </a:solidFill>
                  <a:prstDash val="solid"/>
                </a:ln>
                <a:solidFill>
                  <a:srgbClr val="FFFF00"/>
                </a:solidFill>
                <a:effectLst>
                  <a:outerShdw blurRad="12700" dist="38100" dir="2700000" algn="tl" rotWithShape="0">
                    <a:schemeClr val="bg1">
                      <a:lumMod val="50000"/>
                    </a:schemeClr>
                  </a:outerShdw>
                </a:effectLst>
              </a:rPr>
              <a:t>assessment </a:t>
            </a:r>
          </a:p>
          <a:p>
            <a:pPr algn="ctr"/>
            <a:r>
              <a:rPr lang="en-US" sz="5400" b="1" dirty="0" smtClean="0">
                <a:ln w="9525">
                  <a:solidFill>
                    <a:schemeClr val="bg1"/>
                  </a:solidFill>
                  <a:prstDash val="solid"/>
                </a:ln>
                <a:solidFill>
                  <a:srgbClr val="FFFF00"/>
                </a:solidFill>
                <a:effectLst>
                  <a:outerShdw blurRad="12700" dist="38100" dir="2700000" algn="tl" rotWithShape="0">
                    <a:schemeClr val="bg1">
                      <a:lumMod val="50000"/>
                    </a:schemeClr>
                  </a:outerShdw>
                </a:effectLst>
              </a:rPr>
              <a:t>&amp; inquiry-related.</a:t>
            </a:r>
            <a:endParaRPr lang="en-US" sz="5400" b="1" dirty="0">
              <a:ln w="9525">
                <a:solidFill>
                  <a:schemeClr val="bg1"/>
                </a:solidFill>
                <a:prstDash val="solid"/>
              </a:ln>
              <a:solidFill>
                <a:srgbClr val="FFFF00"/>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521167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1000"/>
                                        <p:tgtEl>
                                          <p:spTgt spid="6">
                                            <p:txEl>
                                              <p:pRg st="2" end="2"/>
                                            </p:txEl>
                                          </p:spTgt>
                                        </p:tgtEl>
                                      </p:cBhvr>
                                    </p:animEffect>
                                    <p:anim calcmode="lin" valueType="num">
                                      <p:cBhvr>
                                        <p:cTn id="22"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fade">
                                      <p:cBhvr>
                                        <p:cTn id="28" dur="1000"/>
                                        <p:tgtEl>
                                          <p:spTgt spid="6">
                                            <p:txEl>
                                              <p:pRg st="3" end="3"/>
                                            </p:txEl>
                                          </p:spTgt>
                                        </p:tgtEl>
                                      </p:cBhvr>
                                    </p:animEffect>
                                    <p:anim calcmode="lin" valueType="num">
                                      <p:cBhvr>
                                        <p:cTn id="29"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animEffect transition="in" filter="fade">
                                      <p:cBhvr>
                                        <p:cTn id="35" dur="1000"/>
                                        <p:tgtEl>
                                          <p:spTgt spid="8">
                                            <p:txEl>
                                              <p:pRg st="0" end="0"/>
                                            </p:txEl>
                                          </p:spTgt>
                                        </p:tgtEl>
                                      </p:cBhvr>
                                    </p:animEffect>
                                    <p:anim calcmode="lin" valueType="num">
                                      <p:cBhvr>
                                        <p:cTn id="36"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37"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
                                            <p:txEl>
                                              <p:pRg st="1" end="1"/>
                                            </p:txEl>
                                          </p:spTgt>
                                        </p:tgtEl>
                                        <p:attrNameLst>
                                          <p:attrName>style.visibility</p:attrName>
                                        </p:attrNameLst>
                                      </p:cBhvr>
                                      <p:to>
                                        <p:strVal val="visible"/>
                                      </p:to>
                                    </p:set>
                                    <p:animEffect transition="in" filter="fade">
                                      <p:cBhvr>
                                        <p:cTn id="42" dur="1000"/>
                                        <p:tgtEl>
                                          <p:spTgt spid="8">
                                            <p:txEl>
                                              <p:pRg st="1" end="1"/>
                                            </p:txEl>
                                          </p:spTgt>
                                        </p:tgtEl>
                                      </p:cBhvr>
                                    </p:animEffect>
                                    <p:anim calcmode="lin" valueType="num">
                                      <p:cBhvr>
                                        <p:cTn id="43"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44"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8">
                                            <p:txEl>
                                              <p:pRg st="2" end="2"/>
                                            </p:txEl>
                                          </p:spTgt>
                                        </p:tgtEl>
                                        <p:attrNameLst>
                                          <p:attrName>style.visibility</p:attrName>
                                        </p:attrNameLst>
                                      </p:cBhvr>
                                      <p:to>
                                        <p:strVal val="visible"/>
                                      </p:to>
                                    </p:set>
                                    <p:animEffect transition="in" filter="fade">
                                      <p:cBhvr>
                                        <p:cTn id="49" dur="1000"/>
                                        <p:tgtEl>
                                          <p:spTgt spid="8">
                                            <p:txEl>
                                              <p:pRg st="2" end="2"/>
                                            </p:txEl>
                                          </p:spTgt>
                                        </p:tgtEl>
                                      </p:cBhvr>
                                    </p:animEffect>
                                    <p:anim calcmode="lin" valueType="num">
                                      <p:cBhvr>
                                        <p:cTn id="50"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51" dur="1000" fill="hold"/>
                                        <p:tgtEl>
                                          <p:spTgt spid="8">
                                            <p:txEl>
                                              <p:pRg st="2" end="2"/>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7">
                                            <p:txEl>
                                              <p:pRg st="0" end="0"/>
                                            </p:txEl>
                                          </p:spTgt>
                                        </p:tgtEl>
                                        <p:attrNameLst>
                                          <p:attrName>style.visibility</p:attrName>
                                        </p:attrNameLst>
                                      </p:cBhvr>
                                      <p:to>
                                        <p:strVal val="visible"/>
                                      </p:to>
                                    </p:set>
                                    <p:animEffect transition="in" filter="fade">
                                      <p:cBhvr>
                                        <p:cTn id="54" dur="1000"/>
                                        <p:tgtEl>
                                          <p:spTgt spid="7">
                                            <p:txEl>
                                              <p:pRg st="0" end="0"/>
                                            </p:txEl>
                                          </p:spTgt>
                                        </p:tgtEl>
                                      </p:cBhvr>
                                    </p:animEffect>
                                    <p:anim calcmode="lin" valueType="num">
                                      <p:cBhvr>
                                        <p:cTn id="5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56"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31" presetClass="entr" presetSubtype="0" fill="hold" grpId="0" nodeType="clickEffect">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cBhvr>
                                        <p:cTn id="61" dur="1000" fill="hold"/>
                                        <p:tgtEl>
                                          <p:spTgt spid="9"/>
                                        </p:tgtEl>
                                        <p:attrNameLst>
                                          <p:attrName>ppt_w</p:attrName>
                                        </p:attrNameLst>
                                      </p:cBhvr>
                                      <p:tavLst>
                                        <p:tav tm="0">
                                          <p:val>
                                            <p:fltVal val="0"/>
                                          </p:val>
                                        </p:tav>
                                        <p:tav tm="100000">
                                          <p:val>
                                            <p:strVal val="#ppt_w"/>
                                          </p:val>
                                        </p:tav>
                                      </p:tavLst>
                                    </p:anim>
                                    <p:anim calcmode="lin" valueType="num">
                                      <p:cBhvr>
                                        <p:cTn id="62" dur="1000" fill="hold"/>
                                        <p:tgtEl>
                                          <p:spTgt spid="9"/>
                                        </p:tgtEl>
                                        <p:attrNameLst>
                                          <p:attrName>ppt_h</p:attrName>
                                        </p:attrNameLst>
                                      </p:cBhvr>
                                      <p:tavLst>
                                        <p:tav tm="0">
                                          <p:val>
                                            <p:fltVal val="0"/>
                                          </p:val>
                                        </p:tav>
                                        <p:tav tm="100000">
                                          <p:val>
                                            <p:strVal val="#ppt_h"/>
                                          </p:val>
                                        </p:tav>
                                      </p:tavLst>
                                    </p:anim>
                                    <p:anim calcmode="lin" valueType="num">
                                      <p:cBhvr>
                                        <p:cTn id="63" dur="1000" fill="hold"/>
                                        <p:tgtEl>
                                          <p:spTgt spid="9"/>
                                        </p:tgtEl>
                                        <p:attrNameLst>
                                          <p:attrName>style.rotation</p:attrName>
                                        </p:attrNameLst>
                                      </p:cBhvr>
                                      <p:tavLst>
                                        <p:tav tm="0">
                                          <p:val>
                                            <p:fltVal val="90"/>
                                          </p:val>
                                        </p:tav>
                                        <p:tav tm="100000">
                                          <p:val>
                                            <p:fltVal val="0"/>
                                          </p:val>
                                        </p:tav>
                                      </p:tavLst>
                                    </p:anim>
                                    <p:animEffect transition="in" filter="fade">
                                      <p:cBhvr>
                                        <p:cTn id="6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P spid="8" grpId="0" build="p"/>
      <p:bldP spid="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Get Specific</a:t>
            </a:r>
            <a:endParaRPr lang="en-US" dirty="0"/>
          </a:p>
        </p:txBody>
      </p:sp>
      <p:sp>
        <p:nvSpPr>
          <p:cNvPr id="3" name="Text Placeholder 2"/>
          <p:cNvSpPr>
            <a:spLocks noGrp="1"/>
          </p:cNvSpPr>
          <p:nvPr>
            <p:ph type="body" idx="1"/>
          </p:nvPr>
        </p:nvSpPr>
        <p:spPr/>
        <p:txBody>
          <a:bodyPr>
            <a:normAutofit/>
          </a:bodyPr>
          <a:lstStyle/>
          <a:p>
            <a:r>
              <a:rPr lang="en-US" dirty="0"/>
              <a:t>broad CIVIC </a:t>
            </a:r>
            <a:r>
              <a:rPr lang="en-US" dirty="0" smtClean="0"/>
              <a:t>Goal&gt;&gt; toward specific CIVIC Outcome(s)</a:t>
            </a:r>
            <a:endParaRPr lang="en-US" dirty="0"/>
          </a:p>
        </p:txBody>
      </p:sp>
    </p:spTree>
    <p:extLst>
      <p:ext uri="{BB962C8B-B14F-4D97-AF65-F5344CB8AC3E}">
        <p14:creationId xmlns:p14="http://schemas.microsoft.com/office/powerpoint/2010/main" val="15034206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706"/>
        <p:cNvGrpSpPr/>
        <p:nvPr/>
      </p:nvGrpSpPr>
      <p:grpSpPr>
        <a:xfrm>
          <a:off x="0" y="0"/>
          <a:ext cx="0" cy="0"/>
          <a:chOff x="0" y="0"/>
          <a:chExt cx="0" cy="0"/>
        </a:xfrm>
      </p:grpSpPr>
      <p:sp>
        <p:nvSpPr>
          <p:cNvPr id="707" name="Shape 707"/>
          <p:cNvSpPr txBox="1">
            <a:spLocks noGrp="1"/>
          </p:cNvSpPr>
          <p:nvPr>
            <p:ph type="title"/>
          </p:nvPr>
        </p:nvSpPr>
        <p:spPr>
          <a:xfrm>
            <a:off x="873761" y="524934"/>
            <a:ext cx="10281920" cy="1303865"/>
          </a:xfrm>
          <a:prstGeom prst="rect">
            <a:avLst/>
          </a:prstGeom>
          <a:noFill/>
          <a:ln>
            <a:noFill/>
          </a:ln>
        </p:spPr>
        <p:txBody>
          <a:bodyPr vert="horz" lIns="121900" tIns="60933" rIns="121900" bIns="60933" rtlCol="0" anchor="ctr" anchorCtr="0">
            <a:noAutofit/>
          </a:bodyPr>
          <a:lstStyle/>
          <a:p>
            <a:pPr>
              <a:spcBef>
                <a:spcPts val="0"/>
              </a:spcBef>
              <a:buClr>
                <a:schemeClr val="dk2"/>
              </a:buClr>
              <a:buSzPct val="25000"/>
            </a:pPr>
            <a:r>
              <a:rPr lang="en" sz="4400" cap="none" dirty="0" smtClean="0">
                <a:solidFill>
                  <a:schemeClr val="dk2"/>
                </a:solidFill>
                <a:ea typeface="Garamond"/>
                <a:cs typeface="Garamond"/>
                <a:sym typeface="Garamond"/>
              </a:rPr>
              <a:t>CIVIC OUTCOME STATEMENTS SHOULD…</a:t>
            </a:r>
            <a:endParaRPr lang="en" sz="4400" cap="none" dirty="0">
              <a:solidFill>
                <a:schemeClr val="dk2"/>
              </a:solidFill>
              <a:ea typeface="Garamond"/>
              <a:cs typeface="Garamond"/>
              <a:sym typeface="Garamond"/>
            </a:endParaRPr>
          </a:p>
        </p:txBody>
      </p:sp>
      <p:sp>
        <p:nvSpPr>
          <p:cNvPr id="708" name="Shape 708"/>
          <p:cNvSpPr txBox="1">
            <a:spLocks noGrp="1"/>
          </p:cNvSpPr>
          <p:nvPr>
            <p:ph type="body" idx="1"/>
          </p:nvPr>
        </p:nvSpPr>
        <p:spPr>
          <a:xfrm>
            <a:off x="1145398" y="2512905"/>
            <a:ext cx="10010283" cy="3735495"/>
          </a:xfrm>
          <a:prstGeom prst="rect">
            <a:avLst/>
          </a:prstGeom>
          <a:noFill/>
          <a:ln>
            <a:noFill/>
          </a:ln>
        </p:spPr>
        <p:txBody>
          <a:bodyPr vert="horz" lIns="121900" tIns="60933" rIns="121900" bIns="60933" rtlCol="0" anchor="t" anchorCtr="0">
            <a:noAutofit/>
          </a:bodyPr>
          <a:lstStyle/>
          <a:p>
            <a:pPr marL="243834" indent="-243834">
              <a:lnSpc>
                <a:spcPct val="70000"/>
              </a:lnSpc>
              <a:spcBef>
                <a:spcPts val="0"/>
              </a:spcBef>
              <a:spcAft>
                <a:spcPts val="0"/>
              </a:spcAft>
              <a:buClr>
                <a:schemeClr val="accent1"/>
              </a:buClr>
              <a:buSzPct val="85000"/>
              <a:buFont typeface="Arial"/>
              <a:buChar char="•"/>
            </a:pPr>
            <a:r>
              <a:rPr lang="en" sz="2667" b="1" dirty="0">
                <a:sym typeface="Garamond"/>
              </a:rPr>
              <a:t>Describe</a:t>
            </a:r>
            <a:r>
              <a:rPr lang="en" sz="2667" dirty="0">
                <a:sym typeface="Garamond"/>
              </a:rPr>
              <a:t> what students should be able to do, based on their learning histories…</a:t>
            </a:r>
          </a:p>
          <a:p>
            <a:pPr marL="243834" indent="-243834">
              <a:lnSpc>
                <a:spcPct val="70000"/>
              </a:lnSpc>
              <a:spcBef>
                <a:spcPts val="1240"/>
              </a:spcBef>
              <a:spcAft>
                <a:spcPts val="0"/>
              </a:spcAft>
              <a:buClr>
                <a:schemeClr val="accent1"/>
              </a:buClr>
              <a:buSzPct val="85000"/>
              <a:buFont typeface="Arial"/>
              <a:buChar char="•"/>
            </a:pPr>
            <a:r>
              <a:rPr lang="en" sz="2667" dirty="0">
                <a:sym typeface="Garamond"/>
              </a:rPr>
              <a:t>Rely on </a:t>
            </a:r>
            <a:r>
              <a:rPr lang="en" sz="2667" b="1" dirty="0">
                <a:sym typeface="Garamond"/>
              </a:rPr>
              <a:t>active verbs </a:t>
            </a:r>
            <a:r>
              <a:rPr lang="en" sz="2667" dirty="0">
                <a:sym typeface="Garamond"/>
              </a:rPr>
              <a:t>that identify what students should be able to demonstrate, represent, or produce over time. </a:t>
            </a:r>
            <a:r>
              <a:rPr lang="en" sz="2000" dirty="0">
                <a:sym typeface="Garamond"/>
              </a:rPr>
              <a:t>(Maki, 2004; Adelman, 2015)</a:t>
            </a:r>
          </a:p>
          <a:p>
            <a:pPr marL="243834" indent="-243834">
              <a:lnSpc>
                <a:spcPct val="70000"/>
              </a:lnSpc>
              <a:spcBef>
                <a:spcPts val="1240"/>
              </a:spcBef>
              <a:spcAft>
                <a:spcPts val="0"/>
              </a:spcAft>
              <a:buClr>
                <a:schemeClr val="accent1"/>
              </a:buClr>
              <a:buSzPct val="85000"/>
              <a:buFont typeface="Arial"/>
              <a:buChar char="•"/>
            </a:pPr>
            <a:r>
              <a:rPr lang="en" sz="2667" dirty="0"/>
              <a:t>Be </a:t>
            </a:r>
            <a:r>
              <a:rPr lang="en" sz="2667" b="1" dirty="0"/>
              <a:t>operationalized</a:t>
            </a:r>
            <a:r>
              <a:rPr lang="en" sz="2667" dirty="0"/>
              <a:t> (where or how are students enacting the verb)</a:t>
            </a:r>
            <a:endParaRPr lang="en" sz="2667" dirty="0">
              <a:sym typeface="Garamond"/>
            </a:endParaRPr>
          </a:p>
          <a:p>
            <a:pPr marL="243834" indent="-243834">
              <a:lnSpc>
                <a:spcPct val="70000"/>
              </a:lnSpc>
              <a:spcBef>
                <a:spcPts val="1240"/>
              </a:spcBef>
              <a:spcAft>
                <a:spcPts val="0"/>
              </a:spcAft>
              <a:buClr>
                <a:schemeClr val="accent1"/>
              </a:buClr>
              <a:buSzPct val="85000"/>
              <a:buFont typeface="Arial"/>
              <a:buChar char="•"/>
            </a:pPr>
            <a:r>
              <a:rPr lang="en" sz="2667" dirty="0">
                <a:sym typeface="Garamond"/>
              </a:rPr>
              <a:t>Exist </a:t>
            </a:r>
            <a:r>
              <a:rPr lang="en" sz="2667" b="1" dirty="0">
                <a:sym typeface="Garamond"/>
              </a:rPr>
              <a:t>across and within different levels</a:t>
            </a:r>
            <a:r>
              <a:rPr lang="en" sz="2667" dirty="0"/>
              <a:t>.</a:t>
            </a:r>
          </a:p>
          <a:p>
            <a:pPr marL="243834" indent="-243834">
              <a:lnSpc>
                <a:spcPct val="70000"/>
              </a:lnSpc>
              <a:spcBef>
                <a:spcPts val="1240"/>
              </a:spcBef>
              <a:spcAft>
                <a:spcPts val="0"/>
              </a:spcAft>
              <a:buClr>
                <a:schemeClr val="accent1"/>
              </a:buClr>
              <a:buSzPct val="85000"/>
              <a:buFont typeface="Arial"/>
              <a:buChar char="•"/>
            </a:pPr>
            <a:r>
              <a:rPr lang="en" sz="2667" b="1" dirty="0">
                <a:sym typeface="Garamond"/>
              </a:rPr>
              <a:t>Inform</a:t>
            </a:r>
            <a:r>
              <a:rPr lang="en" sz="2667" dirty="0">
                <a:sym typeface="Garamond"/>
              </a:rPr>
              <a:t> decisions &amp; practices!!!!</a:t>
            </a:r>
          </a:p>
        </p:txBody>
      </p:sp>
      <p:sp>
        <p:nvSpPr>
          <p:cNvPr id="709" name="Shape 709"/>
          <p:cNvSpPr txBox="1">
            <a:spLocks noGrp="1"/>
          </p:cNvSpPr>
          <p:nvPr>
            <p:ph type="ftr" idx="11"/>
          </p:nvPr>
        </p:nvSpPr>
        <p:spPr>
          <a:xfrm>
            <a:off x="589280" y="5969001"/>
            <a:ext cx="10932160" cy="279399"/>
          </a:xfrm>
          <a:prstGeom prst="rect">
            <a:avLst/>
          </a:prstGeom>
          <a:noFill/>
          <a:ln>
            <a:noFill/>
          </a:ln>
        </p:spPr>
        <p:txBody>
          <a:bodyPr vert="horz" lIns="121900" tIns="60933" rIns="121900" bIns="60933" rtlCol="0" anchor="ctr" anchorCtr="0">
            <a:noAutofit/>
          </a:bodyPr>
          <a:lstStyle/>
          <a:p>
            <a:pPr algn="ctr">
              <a:buClr>
                <a:schemeClr val="dk1"/>
              </a:buClr>
              <a:buSzPct val="25000"/>
            </a:pPr>
            <a:r>
              <a:rPr lang="en" sz="1333" dirty="0">
                <a:solidFill>
                  <a:schemeClr val="tx2"/>
                </a:solidFill>
                <a:ea typeface="Garamond"/>
                <a:cs typeface="Garamond"/>
                <a:sym typeface="Garamond"/>
                <a:rtl val="0"/>
              </a:rPr>
              <a:t>Recommended Resource: http://ccoe.rbhs.rutgers.edu/forms/EffectiveUseofLearningObjectives.pdf </a:t>
            </a:r>
          </a:p>
        </p:txBody>
      </p:sp>
    </p:spTree>
    <p:extLst>
      <p:ext uri="{BB962C8B-B14F-4D97-AF65-F5344CB8AC3E}">
        <p14:creationId xmlns:p14="http://schemas.microsoft.com/office/powerpoint/2010/main" val="399441645"/>
      </p:ext>
    </p:extLst>
  </p:cSld>
  <p:clrMapOvr>
    <a:masterClrMapping/>
  </p:clrMapOvr>
  <p:transition spd="slow">
    <p:cu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725"/>
        <p:cNvGrpSpPr/>
        <p:nvPr/>
      </p:nvGrpSpPr>
      <p:grpSpPr>
        <a:xfrm>
          <a:off x="0" y="0"/>
          <a:ext cx="0" cy="0"/>
          <a:chOff x="0" y="0"/>
          <a:chExt cx="0" cy="0"/>
        </a:xfrm>
      </p:grpSpPr>
      <p:sp>
        <p:nvSpPr>
          <p:cNvPr id="726" name="Shape 726"/>
          <p:cNvSpPr txBox="1">
            <a:spLocks noGrp="1"/>
          </p:cNvSpPr>
          <p:nvPr>
            <p:ph type="title"/>
          </p:nvPr>
        </p:nvSpPr>
        <p:spPr>
          <a:xfrm>
            <a:off x="626664" y="499055"/>
            <a:ext cx="10501412" cy="1303865"/>
          </a:xfrm>
          <a:prstGeom prst="rect">
            <a:avLst/>
          </a:prstGeom>
          <a:noFill/>
          <a:ln>
            <a:noFill/>
          </a:ln>
        </p:spPr>
        <p:txBody>
          <a:bodyPr vert="horz" lIns="121900" tIns="60933" rIns="121900" bIns="60933" rtlCol="0" anchor="ctr" anchorCtr="0">
            <a:noAutofit/>
          </a:bodyPr>
          <a:lstStyle/>
          <a:p>
            <a:pPr lvl="0" algn="l">
              <a:buClr>
                <a:schemeClr val="dk2"/>
              </a:buClr>
              <a:buSzPct val="25000"/>
            </a:pPr>
            <a:r>
              <a:rPr lang="en" b="1" dirty="0">
                <a:solidFill>
                  <a:schemeClr val="dk2"/>
                </a:solidFill>
              </a:rPr>
              <a:t>Civic Outcome Statements Should Be…</a:t>
            </a:r>
            <a:endParaRPr lang="en" b="1" cap="none" dirty="0">
              <a:solidFill>
                <a:schemeClr val="dk2"/>
              </a:solidFill>
              <a:sym typeface="Garamond"/>
            </a:endParaRPr>
          </a:p>
        </p:txBody>
      </p:sp>
      <p:sp>
        <p:nvSpPr>
          <p:cNvPr id="727" name="Shape 727"/>
          <p:cNvSpPr txBox="1">
            <a:spLocks noGrp="1"/>
          </p:cNvSpPr>
          <p:nvPr>
            <p:ph type="body" idx="1"/>
          </p:nvPr>
        </p:nvSpPr>
        <p:spPr>
          <a:xfrm>
            <a:off x="1243648" y="2358524"/>
            <a:ext cx="9601196" cy="3318936"/>
          </a:xfrm>
          <a:prstGeom prst="rect">
            <a:avLst/>
          </a:prstGeom>
          <a:noFill/>
          <a:ln>
            <a:noFill/>
          </a:ln>
        </p:spPr>
        <p:txBody>
          <a:bodyPr vert="horz" lIns="121900" tIns="60933" rIns="121900" bIns="60933" rtlCol="0" anchor="t" anchorCtr="0">
            <a:noAutofit/>
          </a:bodyPr>
          <a:lstStyle/>
          <a:p>
            <a:pPr marL="243834" indent="-243834">
              <a:lnSpc>
                <a:spcPct val="80000"/>
              </a:lnSpc>
              <a:spcBef>
                <a:spcPts val="0"/>
              </a:spcBef>
              <a:spcAft>
                <a:spcPts val="0"/>
              </a:spcAft>
              <a:buSzPct val="86307"/>
            </a:pPr>
            <a:r>
              <a:rPr lang="en" sz="3067" dirty="0"/>
              <a:t>S</a:t>
            </a:r>
            <a:r>
              <a:rPr lang="en" sz="3067" dirty="0">
                <a:sym typeface="Garamond"/>
              </a:rPr>
              <a:t>pecific </a:t>
            </a:r>
          </a:p>
          <a:p>
            <a:pPr marL="243834" indent="-243834">
              <a:lnSpc>
                <a:spcPct val="80000"/>
              </a:lnSpc>
              <a:spcBef>
                <a:spcPts val="0"/>
              </a:spcBef>
              <a:spcAft>
                <a:spcPts val="0"/>
              </a:spcAft>
              <a:buSzPct val="86307"/>
            </a:pPr>
            <a:r>
              <a:rPr lang="en-US" sz="3067" dirty="0">
                <a:sym typeface="Garamond"/>
              </a:rPr>
              <a:t>M</a:t>
            </a:r>
            <a:r>
              <a:rPr lang="en" sz="3067" dirty="0">
                <a:sym typeface="Garamond"/>
              </a:rPr>
              <a:t>easurable</a:t>
            </a:r>
          </a:p>
          <a:p>
            <a:pPr marL="243834" indent="-243834">
              <a:lnSpc>
                <a:spcPct val="80000"/>
              </a:lnSpc>
              <a:spcBef>
                <a:spcPts val="0"/>
              </a:spcBef>
              <a:spcAft>
                <a:spcPts val="0"/>
              </a:spcAft>
              <a:buSzPct val="86307"/>
            </a:pPr>
            <a:r>
              <a:rPr lang="en-US" sz="3067" dirty="0"/>
              <a:t>O</a:t>
            </a:r>
            <a:r>
              <a:rPr lang="en" sz="3067" dirty="0"/>
              <a:t>perationalized</a:t>
            </a:r>
          </a:p>
          <a:p>
            <a:pPr marL="243834" indent="-243834">
              <a:lnSpc>
                <a:spcPct val="80000"/>
              </a:lnSpc>
              <a:spcBef>
                <a:spcPts val="0"/>
              </a:spcBef>
              <a:spcAft>
                <a:spcPts val="0"/>
              </a:spcAft>
              <a:buSzPct val="86307"/>
            </a:pPr>
            <a:r>
              <a:rPr lang="en" sz="3067" dirty="0"/>
              <a:t>U</a:t>
            </a:r>
            <a:r>
              <a:rPr lang="en" sz="3067" dirty="0">
                <a:sym typeface="Garamond"/>
              </a:rPr>
              <a:t>seful</a:t>
            </a:r>
          </a:p>
          <a:p>
            <a:pPr marL="243834" indent="-243834">
              <a:lnSpc>
                <a:spcPct val="80000"/>
              </a:lnSpc>
              <a:spcBef>
                <a:spcPts val="0"/>
              </a:spcBef>
              <a:spcAft>
                <a:spcPts val="0"/>
              </a:spcAft>
              <a:buSzPct val="86307"/>
            </a:pPr>
            <a:r>
              <a:rPr lang="en" sz="3067" dirty="0"/>
              <a:t>Meaningful, and </a:t>
            </a:r>
          </a:p>
          <a:p>
            <a:pPr marL="243834" indent="-243834">
              <a:lnSpc>
                <a:spcPct val="80000"/>
              </a:lnSpc>
              <a:spcBef>
                <a:spcPts val="0"/>
              </a:spcBef>
              <a:spcAft>
                <a:spcPts val="0"/>
              </a:spcAft>
              <a:buSzPct val="86307"/>
            </a:pPr>
            <a:r>
              <a:rPr lang="en" sz="3067" dirty="0">
                <a:sym typeface="Garamond"/>
              </a:rPr>
              <a:t>Allow for one or more methods of data collection and measurement to be tied with the intended outcome.</a:t>
            </a:r>
          </a:p>
        </p:txBody>
      </p:sp>
    </p:spTree>
    <p:extLst>
      <p:ext uri="{BB962C8B-B14F-4D97-AF65-F5344CB8AC3E}">
        <p14:creationId xmlns:p14="http://schemas.microsoft.com/office/powerpoint/2010/main" val="498045451"/>
      </p:ext>
    </p:extLst>
  </p:cSld>
  <p:clrMapOvr>
    <a:masterClrMapping/>
  </p:clrMapOvr>
  <p:transition spd="slow">
    <p:cu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Handouts</a:t>
            </a:r>
            <a:endParaRPr lang="en-US" dirty="0"/>
          </a:p>
        </p:txBody>
      </p:sp>
      <p:sp>
        <p:nvSpPr>
          <p:cNvPr id="3" name="Text Placeholder 2"/>
          <p:cNvSpPr>
            <a:spLocks noGrp="1"/>
          </p:cNvSpPr>
          <p:nvPr>
            <p:ph type="body" idx="1"/>
          </p:nvPr>
        </p:nvSpPr>
        <p:spPr/>
        <p:txBody>
          <a:bodyPr/>
          <a:lstStyle/>
          <a:p>
            <a:r>
              <a:rPr lang="en-US" dirty="0" smtClean="0"/>
              <a:t>“Examples” and the “CMG Rubric 2.0”</a:t>
            </a:r>
            <a:endParaRPr lang="en-US" dirty="0"/>
          </a:p>
        </p:txBody>
      </p:sp>
    </p:spTree>
    <p:extLst>
      <p:ext uri="{BB962C8B-B14F-4D97-AF65-F5344CB8AC3E}">
        <p14:creationId xmlns:p14="http://schemas.microsoft.com/office/powerpoint/2010/main" val="30963067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CMG Rubric 2.0</a:t>
            </a:r>
            <a:endParaRPr lang="en-US" dirty="0"/>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1766700" y="1233578"/>
            <a:ext cx="8656517" cy="5199691"/>
          </a:xfrm>
          <a:prstGeom prst="rect">
            <a:avLst/>
          </a:prstGeom>
        </p:spPr>
      </p:pic>
    </p:spTree>
    <p:extLst>
      <p:ext uri="{BB962C8B-B14F-4D97-AF65-F5344CB8AC3E}">
        <p14:creationId xmlns:p14="http://schemas.microsoft.com/office/powerpoint/2010/main" val="28075460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Practice</a:t>
            </a:r>
            <a:endParaRPr lang="en-US" dirty="0"/>
          </a:p>
        </p:txBody>
      </p:sp>
      <p:sp>
        <p:nvSpPr>
          <p:cNvPr id="3" name="Text Placeholder 2"/>
          <p:cNvSpPr>
            <a:spLocks noGrp="1"/>
          </p:cNvSpPr>
          <p:nvPr>
            <p:ph type="body" idx="1"/>
          </p:nvPr>
        </p:nvSpPr>
        <p:spPr/>
        <p:txBody>
          <a:bodyPr/>
          <a:lstStyle/>
          <a:p>
            <a:r>
              <a:rPr lang="en-US" dirty="0" smtClean="0"/>
              <a:t>Writing Measureable Civic Learning Outcome Statements</a:t>
            </a:r>
            <a:endParaRPr lang="en-US" dirty="0"/>
          </a:p>
        </p:txBody>
      </p:sp>
    </p:spTree>
    <p:extLst>
      <p:ext uri="{BB962C8B-B14F-4D97-AF65-F5344CB8AC3E}">
        <p14:creationId xmlns:p14="http://schemas.microsoft.com/office/powerpoint/2010/main" val="278636744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t>ACTIVITY</a:t>
            </a:r>
            <a:endParaRPr lang="en-US" sz="4400" b="1" dirty="0"/>
          </a:p>
        </p:txBody>
      </p:sp>
      <p:sp>
        <p:nvSpPr>
          <p:cNvPr id="3" name="Content Placeholder 2"/>
          <p:cNvSpPr>
            <a:spLocks noGrp="1"/>
          </p:cNvSpPr>
          <p:nvPr>
            <p:ph idx="1"/>
          </p:nvPr>
        </p:nvSpPr>
        <p:spPr>
          <a:xfrm>
            <a:off x="1202919" y="2382616"/>
            <a:ext cx="9784080" cy="4206240"/>
          </a:xfrm>
        </p:spPr>
        <p:txBody>
          <a:bodyPr/>
          <a:lstStyle/>
          <a:p>
            <a:pPr marL="457200" indent="-457200">
              <a:buFont typeface="+mj-lt"/>
              <a:buAutoNum type="arabicPeriod"/>
            </a:pPr>
            <a:r>
              <a:rPr lang="en-US" dirty="0" smtClean="0"/>
              <a:t>Get into groups of 3-4 </a:t>
            </a:r>
          </a:p>
          <a:p>
            <a:pPr marL="457200" indent="-457200">
              <a:buFont typeface="+mj-lt"/>
              <a:buAutoNum type="arabicPeriod"/>
            </a:pPr>
            <a:r>
              <a:rPr lang="en-US" dirty="0" smtClean="0"/>
              <a:t>Pick a civic goal (literacy, agency, identity, mindedness, instilling democratic values and norms, other?)</a:t>
            </a:r>
          </a:p>
          <a:p>
            <a:pPr marL="0" indent="0">
              <a:buNone/>
            </a:pPr>
            <a:r>
              <a:rPr lang="en-US" i="1" dirty="0" smtClean="0"/>
              <a:t>KEEPING ^THIS^ GOAL IN MIND…</a:t>
            </a:r>
          </a:p>
          <a:p>
            <a:pPr marL="0" indent="0">
              <a:buNone/>
              <a:tabLst>
                <a:tab pos="233363" algn="l"/>
              </a:tabLst>
            </a:pPr>
            <a:r>
              <a:rPr lang="en-US" dirty="0" smtClean="0"/>
              <a:t>3.     Pick one verb (from a set of active verbs)</a:t>
            </a:r>
          </a:p>
          <a:p>
            <a:pPr marL="0" indent="0">
              <a:buNone/>
            </a:pPr>
            <a:r>
              <a:rPr lang="en-US" dirty="0" smtClean="0"/>
              <a:t>4.     Write a learning outcome statement using ^THAT^ verb, related to that goal.</a:t>
            </a:r>
          </a:p>
          <a:p>
            <a:pPr marL="457200" indent="-457200">
              <a:buAutoNum type="arabicPeriod" startAt="5"/>
            </a:pPr>
            <a:r>
              <a:rPr lang="en-US" u="sng" dirty="0" smtClean="0"/>
              <a:t>REPEAT</a:t>
            </a:r>
            <a:r>
              <a:rPr lang="en-US" dirty="0" smtClean="0"/>
              <a:t> with a different verb. </a:t>
            </a:r>
          </a:p>
          <a:p>
            <a:pPr marL="0" indent="0" algn="ctr">
              <a:buNone/>
            </a:pPr>
            <a:endParaRPr lang="en-US" dirty="0" smtClean="0"/>
          </a:p>
          <a:p>
            <a:pPr marL="0" indent="0" algn="ctr">
              <a:buNone/>
            </a:pPr>
            <a:r>
              <a:rPr lang="en-US" dirty="0" smtClean="0"/>
              <a:t>Be prepared to share your favorite or “strongest” statement. </a:t>
            </a:r>
            <a:endParaRPr lang="en-US" dirty="0"/>
          </a:p>
        </p:txBody>
      </p:sp>
      <p:sp>
        <p:nvSpPr>
          <p:cNvPr id="4" name="Rectangle 3"/>
          <p:cNvSpPr/>
          <p:nvPr/>
        </p:nvSpPr>
        <p:spPr>
          <a:xfrm rot="20771979">
            <a:off x="1227876" y="2967335"/>
            <a:ext cx="9736256" cy="923330"/>
          </a:xfrm>
          <a:prstGeom prst="rect">
            <a:avLst/>
          </a:prstGeom>
          <a:noFill/>
        </p:spPr>
        <p:txBody>
          <a:bodyPr wrap="none" lIns="91440" tIns="45720" rIns="91440" bIns="45720">
            <a:spAutoFit/>
          </a:bodyPr>
          <a:lstStyle/>
          <a:p>
            <a:pPr algn="ctr"/>
            <a:r>
              <a:rPr lang="en-US"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WINNERS: Most LO Statements</a:t>
            </a:r>
            <a:endParaRPr lang="en-US"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2674031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Please share</a:t>
            </a:r>
            <a:endParaRPr lang="en-US" dirty="0"/>
          </a:p>
        </p:txBody>
      </p:sp>
      <p:sp>
        <p:nvSpPr>
          <p:cNvPr id="3" name="Text Placeholder 2"/>
          <p:cNvSpPr>
            <a:spLocks noGrp="1"/>
          </p:cNvSpPr>
          <p:nvPr>
            <p:ph type="body" idx="1"/>
          </p:nvPr>
        </p:nvSpPr>
        <p:spPr/>
        <p:txBody>
          <a:bodyPr/>
          <a:lstStyle/>
          <a:p>
            <a:r>
              <a:rPr lang="en-US" dirty="0" smtClean="0"/>
              <a:t>Write out your “best” statement…</a:t>
            </a:r>
            <a:endParaRPr lang="en-US" dirty="0"/>
          </a:p>
        </p:txBody>
      </p:sp>
      <p:sp>
        <p:nvSpPr>
          <p:cNvPr id="4" name="Rectangle 3"/>
          <p:cNvSpPr/>
          <p:nvPr/>
        </p:nvSpPr>
        <p:spPr>
          <a:xfrm rot="21113983">
            <a:off x="3171610" y="4289568"/>
            <a:ext cx="5589993" cy="1754326"/>
          </a:xfrm>
          <a:prstGeom prst="rect">
            <a:avLst/>
          </a:prstGeom>
          <a:noFill/>
        </p:spPr>
        <p:txBody>
          <a:bodyPr wrap="none" lIns="91440" tIns="45720" rIns="91440" bIns="45720">
            <a:spAutoFit/>
          </a:bodyPr>
          <a:lstStyle/>
          <a:p>
            <a:pPr algn="ctr"/>
            <a:r>
              <a:rPr lang="en-US" sz="54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WAIT,</a:t>
            </a:r>
          </a:p>
          <a:p>
            <a:pPr algn="ctr"/>
            <a:r>
              <a:rPr lang="en-US" sz="54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Operationalize it!!</a:t>
            </a:r>
            <a:endParaRPr lang="en-US" sz="5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2503506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Planning for Assessment</a:t>
            </a:r>
            <a:endParaRPr lang="en-US" dirty="0"/>
          </a:p>
        </p:txBody>
      </p:sp>
      <p:sp>
        <p:nvSpPr>
          <p:cNvPr id="3" name="Subtitle 2"/>
          <p:cNvSpPr>
            <a:spLocks noGrp="1"/>
          </p:cNvSpPr>
          <p:nvPr>
            <p:ph type="subTitle" idx="1"/>
          </p:nvPr>
        </p:nvSpPr>
        <p:spPr/>
        <p:txBody>
          <a:bodyPr/>
          <a:lstStyle/>
          <a:p>
            <a:r>
              <a:rPr lang="en-US" dirty="0" smtClean="0"/>
              <a:t>The Matrix = Your Assessment Plan</a:t>
            </a:r>
            <a:endParaRPr lang="en-US" dirty="0"/>
          </a:p>
        </p:txBody>
      </p:sp>
    </p:spTree>
    <p:extLst>
      <p:ext uri="{BB962C8B-B14F-4D97-AF65-F5344CB8AC3E}">
        <p14:creationId xmlns:p14="http://schemas.microsoft.com/office/powerpoint/2010/main" val="91824311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19199" y="817965"/>
            <a:ext cx="10018772" cy="5406825"/>
          </a:xfrm>
          <a:prstGeom prst="rect">
            <a:avLst/>
          </a:prstGeom>
        </p:spPr>
      </p:pic>
      <p:sp>
        <p:nvSpPr>
          <p:cNvPr id="3" name="Rectangle 2"/>
          <p:cNvSpPr/>
          <p:nvPr/>
        </p:nvSpPr>
        <p:spPr>
          <a:xfrm rot="711132">
            <a:off x="2504149" y="2924202"/>
            <a:ext cx="6890412" cy="923330"/>
          </a:xfrm>
          <a:prstGeom prst="rect">
            <a:avLst/>
          </a:prstGeom>
          <a:noFill/>
        </p:spPr>
        <p:txBody>
          <a:bodyPr wrap="none" lIns="91440" tIns="45720" rIns="91440" bIns="45720">
            <a:spAutoFit/>
          </a:bodyPr>
          <a:lstStyle/>
          <a:p>
            <a:pPr algn="ctr"/>
            <a:r>
              <a:rPr lang="en-US" sz="5400"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You are halfway there!</a:t>
            </a:r>
            <a:endParaRPr lang="en-US" sz="54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endParaRPr>
          </a:p>
        </p:txBody>
      </p:sp>
    </p:spTree>
    <p:extLst>
      <p:ext uri="{BB962C8B-B14F-4D97-AF65-F5344CB8AC3E}">
        <p14:creationId xmlns:p14="http://schemas.microsoft.com/office/powerpoint/2010/main" val="2921344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mph" presetSubtype="0" fill="hold" grpId="0" nodeType="clickEffect">
                                  <p:stCondLst>
                                    <p:cond delay="0"/>
                                  </p:stCondLst>
                                  <p:childTnLst>
                                    <p:animScale>
                                      <p:cBhvr>
                                        <p:cTn id="12"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Changing environment</a:t>
            </a:r>
            <a:endParaRPr lang="en-US" b="1" dirty="0"/>
          </a:p>
        </p:txBody>
      </p:sp>
      <p:sp>
        <p:nvSpPr>
          <p:cNvPr id="3" name="Text Placeholder 2"/>
          <p:cNvSpPr>
            <a:spLocks noGrp="1"/>
          </p:cNvSpPr>
          <p:nvPr>
            <p:ph type="body" idx="1"/>
          </p:nvPr>
        </p:nvSpPr>
        <p:spPr/>
        <p:txBody>
          <a:bodyPr/>
          <a:lstStyle/>
          <a:p>
            <a:r>
              <a:rPr lang="en-US" dirty="0" smtClean="0"/>
              <a:t>Advancing the Civic Purpose of Higher Education in what Context?</a:t>
            </a:r>
            <a:endParaRPr lang="en-US" dirty="0"/>
          </a:p>
        </p:txBody>
      </p:sp>
    </p:spTree>
    <p:extLst>
      <p:ext uri="{BB962C8B-B14F-4D97-AF65-F5344CB8AC3E}">
        <p14:creationId xmlns:p14="http://schemas.microsoft.com/office/powerpoint/2010/main" val="188921375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760"/>
        <p:cNvGrpSpPr/>
        <p:nvPr/>
      </p:nvGrpSpPr>
      <p:grpSpPr>
        <a:xfrm>
          <a:off x="0" y="0"/>
          <a:ext cx="0" cy="0"/>
          <a:chOff x="0" y="0"/>
          <a:chExt cx="0" cy="0"/>
        </a:xfrm>
      </p:grpSpPr>
      <p:sp>
        <p:nvSpPr>
          <p:cNvPr id="761" name="Shape 761"/>
          <p:cNvSpPr txBox="1">
            <a:spLocks noGrp="1"/>
          </p:cNvSpPr>
          <p:nvPr>
            <p:ph type="ctrTitle"/>
          </p:nvPr>
        </p:nvSpPr>
        <p:spPr>
          <a:xfrm>
            <a:off x="2640641" y="2055801"/>
            <a:ext cx="6815669" cy="1515532"/>
          </a:xfrm>
          <a:prstGeom prst="rect">
            <a:avLst/>
          </a:prstGeom>
          <a:noFill/>
          <a:ln>
            <a:noFill/>
          </a:ln>
        </p:spPr>
        <p:txBody>
          <a:bodyPr vert="horz" lIns="121900" tIns="60933" rIns="121900" bIns="60933" rtlCol="0" anchor="b" anchorCtr="0">
            <a:noAutofit/>
          </a:bodyPr>
          <a:lstStyle/>
          <a:p>
            <a:pPr>
              <a:spcBef>
                <a:spcPts val="0"/>
              </a:spcBef>
              <a:buClr>
                <a:srgbClr val="262626"/>
              </a:buClr>
              <a:buSzPct val="25000"/>
            </a:pPr>
            <a:r>
              <a:rPr lang="en" dirty="0" smtClean="0"/>
              <a:t>Digging In</a:t>
            </a:r>
            <a:endParaRPr lang="en" sz="5400" cap="none" dirty="0">
              <a:solidFill>
                <a:srgbClr val="262626"/>
              </a:solidFill>
              <a:latin typeface="Garamond"/>
              <a:ea typeface="Garamond"/>
              <a:cs typeface="Garamond"/>
              <a:sym typeface="Garamond"/>
            </a:endParaRPr>
          </a:p>
        </p:txBody>
      </p:sp>
      <p:sp>
        <p:nvSpPr>
          <p:cNvPr id="762" name="Shape 762"/>
          <p:cNvSpPr txBox="1">
            <a:spLocks noGrp="1"/>
          </p:cNvSpPr>
          <p:nvPr>
            <p:ph type="subTitle" idx="1"/>
          </p:nvPr>
        </p:nvSpPr>
        <p:spPr>
          <a:xfrm>
            <a:off x="1342766" y="3571333"/>
            <a:ext cx="9739222" cy="1320803"/>
          </a:xfrm>
          <a:prstGeom prst="rect">
            <a:avLst/>
          </a:prstGeom>
          <a:noFill/>
          <a:ln>
            <a:noFill/>
          </a:ln>
        </p:spPr>
        <p:txBody>
          <a:bodyPr vert="horz" lIns="121900" tIns="60933" rIns="121900" bIns="60933" rtlCol="0" anchor="t" anchorCtr="0">
            <a:noAutofit/>
          </a:bodyPr>
          <a:lstStyle/>
          <a:p>
            <a:pPr>
              <a:spcAft>
                <a:spcPts val="600"/>
              </a:spcAft>
              <a:buClr>
                <a:schemeClr val="accent1"/>
              </a:buClr>
              <a:buSzPct val="25000"/>
            </a:pPr>
            <a:r>
              <a:rPr lang="en" sz="1800" dirty="0" smtClean="0"/>
              <a:t>Instructional/Program Activities &amp; Characteristics: </a:t>
            </a:r>
          </a:p>
          <a:p>
            <a:pPr>
              <a:spcAft>
                <a:spcPts val="600"/>
              </a:spcAft>
              <a:buClr>
                <a:schemeClr val="accent1"/>
              </a:buClr>
              <a:buSzPct val="25000"/>
            </a:pPr>
            <a:r>
              <a:rPr lang="en" sz="1800" dirty="0" smtClean="0"/>
              <a:t>Design Matters</a:t>
            </a:r>
            <a:endParaRPr lang="en" dirty="0">
              <a:solidFill>
                <a:schemeClr val="dk1"/>
              </a:solidFill>
              <a:latin typeface="Garamond"/>
              <a:ea typeface="Garamond"/>
              <a:cs typeface="Garamond"/>
              <a:sym typeface="Garamond"/>
            </a:endParaRPr>
          </a:p>
        </p:txBody>
      </p:sp>
    </p:spTree>
    <p:extLst>
      <p:ext uri="{BB962C8B-B14F-4D97-AF65-F5344CB8AC3E}">
        <p14:creationId xmlns:p14="http://schemas.microsoft.com/office/powerpoint/2010/main" val="4191053259"/>
      </p:ext>
    </p:extLst>
  </p:cSld>
  <p:clrMapOvr>
    <a:masterClrMapping/>
  </p:clrMapOvr>
  <p:transition spd="slow">
    <p:cut/>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4431" y="400453"/>
            <a:ext cx="9784080" cy="1508760"/>
          </a:xfrm>
        </p:spPr>
        <p:txBody>
          <a:bodyPr/>
          <a:lstStyle/>
          <a:p>
            <a:r>
              <a:rPr lang="en-US" dirty="0" smtClean="0"/>
              <a:t>Intro to Taxonomies/Design Map</a:t>
            </a:r>
            <a:endParaRPr lang="en-US" dirty="0"/>
          </a:p>
        </p:txBody>
      </p:sp>
      <p:sp>
        <p:nvSpPr>
          <p:cNvPr id="3" name="Content Placeholder 2"/>
          <p:cNvSpPr>
            <a:spLocks noGrp="1"/>
          </p:cNvSpPr>
          <p:nvPr>
            <p:ph idx="1"/>
          </p:nvPr>
        </p:nvSpPr>
        <p:spPr>
          <a:xfrm>
            <a:off x="1306436" y="2322231"/>
            <a:ext cx="9784080" cy="4206240"/>
          </a:xfrm>
        </p:spPr>
        <p:txBody>
          <a:bodyPr>
            <a:normAutofit/>
          </a:bodyPr>
          <a:lstStyle/>
          <a:p>
            <a:pPr fontAlgn="base"/>
            <a:r>
              <a:rPr lang="en-US" sz="3200" dirty="0" smtClean="0"/>
              <a:t>ANOTHER, important, source of evidence in the assessment plan</a:t>
            </a:r>
            <a:endParaRPr lang="en-US" sz="3200" dirty="0"/>
          </a:p>
          <a:p>
            <a:pPr fontAlgn="base"/>
            <a:r>
              <a:rPr lang="en-US" sz="3200" dirty="0" smtClean="0"/>
              <a:t>Facilitates faculty self-reflection </a:t>
            </a:r>
            <a:r>
              <a:rPr lang="en-US" sz="3200" dirty="0"/>
              <a:t>on teaching and course design</a:t>
            </a:r>
          </a:p>
          <a:p>
            <a:pPr fontAlgn="base"/>
            <a:r>
              <a:rPr lang="en-US" sz="3200" dirty="0" smtClean="0"/>
              <a:t>Facilitates </a:t>
            </a:r>
            <a:r>
              <a:rPr lang="en-US" sz="3200" dirty="0"/>
              <a:t>organizational </a:t>
            </a:r>
            <a:r>
              <a:rPr lang="en-US" sz="3200" dirty="0" smtClean="0"/>
              <a:t>sense-making</a:t>
            </a:r>
            <a:endParaRPr lang="en-US" sz="3200" dirty="0"/>
          </a:p>
          <a:p>
            <a:endParaRPr lang="en-US" sz="3200" dirty="0"/>
          </a:p>
        </p:txBody>
      </p:sp>
      <p:sp>
        <p:nvSpPr>
          <p:cNvPr id="4" name="Footer Placeholder 3"/>
          <p:cNvSpPr>
            <a:spLocks noGrp="1"/>
          </p:cNvSpPr>
          <p:nvPr>
            <p:ph type="ftr" sz="quarter" idx="11"/>
          </p:nvPr>
        </p:nvSpPr>
        <p:spPr>
          <a:xfrm>
            <a:off x="6433233" y="6345908"/>
            <a:ext cx="5044440" cy="365125"/>
          </a:xfrm>
        </p:spPr>
        <p:txBody>
          <a:bodyPr/>
          <a:lstStyle/>
          <a:p>
            <a:r>
              <a:rPr lang="en-US" smtClean="0"/>
              <a:t>(Norris &amp; Dostilio, working paper)</a:t>
            </a:r>
            <a:endParaRPr lang="en-US"/>
          </a:p>
        </p:txBody>
      </p:sp>
    </p:spTree>
    <p:extLst>
      <p:ext uri="{BB962C8B-B14F-4D97-AF65-F5344CB8AC3E}">
        <p14:creationId xmlns:p14="http://schemas.microsoft.com/office/powerpoint/2010/main" val="168796794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59126" y="166910"/>
            <a:ext cx="9299276" cy="1280890"/>
          </a:xfrm>
        </p:spPr>
        <p:txBody>
          <a:bodyPr>
            <a:normAutofit/>
          </a:bodyPr>
          <a:lstStyle/>
          <a:p>
            <a:r>
              <a:rPr lang="en-US" dirty="0" smtClean="0"/>
              <a:t>Tools To Assess Process: Taxonomy / Design Maps</a:t>
            </a:r>
            <a:endParaRPr lang="en-US" dirty="0"/>
          </a:p>
        </p:txBody>
      </p:sp>
      <p:pic>
        <p:nvPicPr>
          <p:cNvPr id="9" name="Content Placeholder 8"/>
          <p:cNvPicPr>
            <a:picLocks noGrp="1" noChangeAspect="1"/>
          </p:cNvPicPr>
          <p:nvPr>
            <p:ph idx="1"/>
          </p:nvPr>
        </p:nvPicPr>
        <p:blipFill>
          <a:blip r:embed="rId3"/>
          <a:stretch>
            <a:fillRect/>
          </a:stretch>
        </p:blipFill>
        <p:spPr>
          <a:xfrm>
            <a:off x="1406899" y="1347161"/>
            <a:ext cx="8410348" cy="5421900"/>
          </a:xfrm>
          <a:prstGeom prst="rect">
            <a:avLst/>
          </a:prstGeom>
        </p:spPr>
      </p:pic>
      <p:sp>
        <p:nvSpPr>
          <p:cNvPr id="2" name="Footer Placeholder 1"/>
          <p:cNvSpPr>
            <a:spLocks noGrp="1"/>
          </p:cNvSpPr>
          <p:nvPr>
            <p:ph type="ftr" sz="quarter" idx="11"/>
          </p:nvPr>
        </p:nvSpPr>
        <p:spPr>
          <a:xfrm>
            <a:off x="8886305" y="889463"/>
            <a:ext cx="3305695" cy="822824"/>
          </a:xfrm>
        </p:spPr>
        <p:txBody>
          <a:bodyPr/>
          <a:lstStyle/>
          <a:p>
            <a:r>
              <a:rPr lang="en-US" dirty="0" smtClean="0">
                <a:solidFill>
                  <a:schemeClr val="bg1"/>
                </a:solidFill>
              </a:rPr>
              <a:t>(Hahn, Hatcher, Price, </a:t>
            </a:r>
            <a:r>
              <a:rPr lang="en-US" dirty="0" err="1" smtClean="0">
                <a:solidFill>
                  <a:schemeClr val="bg1"/>
                </a:solidFill>
              </a:rPr>
              <a:t>Studer</a:t>
            </a:r>
            <a:r>
              <a:rPr lang="en-US" dirty="0" smtClean="0">
                <a:solidFill>
                  <a:schemeClr val="bg1"/>
                </a:solidFill>
              </a:rPr>
              <a:t>, Sept. 2015)</a:t>
            </a:r>
          </a:p>
          <a:p>
            <a:r>
              <a:rPr lang="en-US" dirty="0">
                <a:solidFill>
                  <a:schemeClr val="bg1"/>
                </a:solidFill>
                <a:hlinkClick r:id="rId4"/>
              </a:rPr>
              <a:t>http://</a:t>
            </a:r>
            <a:r>
              <a:rPr lang="en-US" dirty="0" smtClean="0">
                <a:solidFill>
                  <a:schemeClr val="bg1"/>
                </a:solidFill>
                <a:hlinkClick r:id="rId4"/>
              </a:rPr>
              <a:t>csl.iupui.edu/doc/teaching-research-assessment/taxonomy-and-service-learning.pdf</a:t>
            </a:r>
            <a:endParaRPr lang="en-US" dirty="0" smtClean="0">
              <a:solidFill>
                <a:schemeClr val="bg1"/>
              </a:solidFill>
            </a:endParaRPr>
          </a:p>
          <a:p>
            <a:endParaRPr lang="en-US" dirty="0" smtClean="0">
              <a:solidFill>
                <a:schemeClr val="bg1"/>
              </a:solidFill>
            </a:endParaRPr>
          </a:p>
          <a:p>
            <a:r>
              <a:rPr lang="en-US" dirty="0" smtClean="0">
                <a:solidFill>
                  <a:schemeClr val="bg1"/>
                </a:solidFill>
                <a:hlinkClick r:id="rId5"/>
              </a:rPr>
              <a:t>http://rise.iupui.edu/Resources/Course-Development/Taxonomies</a:t>
            </a:r>
            <a:endParaRPr lang="en-US" dirty="0" smtClean="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211635942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Tools To Assess Process: </a:t>
            </a:r>
            <a:r>
              <a:rPr lang="en-US" dirty="0" smtClean="0"/>
              <a:t/>
            </a:r>
            <a:br>
              <a:rPr lang="en-US" dirty="0" smtClean="0"/>
            </a:br>
            <a:r>
              <a:rPr lang="en-US" dirty="0" smtClean="0"/>
              <a:t>Taxonomy </a:t>
            </a:r>
            <a:r>
              <a:rPr lang="en-US" dirty="0"/>
              <a:t>/ Design Maps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07963294"/>
              </p:ext>
            </p:extLst>
          </p:nvPr>
        </p:nvGraphicFramePr>
        <p:xfrm>
          <a:off x="1202919" y="1792937"/>
          <a:ext cx="9387495" cy="4840620"/>
        </p:xfrm>
        <a:graphic>
          <a:graphicData uri="http://schemas.openxmlformats.org/drawingml/2006/table">
            <a:tbl>
              <a:tblPr firstRow="1" firstCol="1" bandRow="1">
                <a:tableStyleId>{5C22544A-7EE6-4342-B048-85BDC9FD1C3A}</a:tableStyleId>
              </a:tblPr>
              <a:tblGrid>
                <a:gridCol w="2241107">
                  <a:extLst>
                    <a:ext uri="{9D8B030D-6E8A-4147-A177-3AD203B41FA5}">
                      <a16:colId xmlns:a16="http://schemas.microsoft.com/office/drawing/2014/main" val="20000"/>
                    </a:ext>
                  </a:extLst>
                </a:gridCol>
                <a:gridCol w="2234120">
                  <a:extLst>
                    <a:ext uri="{9D8B030D-6E8A-4147-A177-3AD203B41FA5}">
                      <a16:colId xmlns:a16="http://schemas.microsoft.com/office/drawing/2014/main" val="20001"/>
                    </a:ext>
                  </a:extLst>
                </a:gridCol>
                <a:gridCol w="2396740">
                  <a:extLst>
                    <a:ext uri="{9D8B030D-6E8A-4147-A177-3AD203B41FA5}">
                      <a16:colId xmlns:a16="http://schemas.microsoft.com/office/drawing/2014/main" val="20002"/>
                    </a:ext>
                  </a:extLst>
                </a:gridCol>
                <a:gridCol w="2515528">
                  <a:extLst>
                    <a:ext uri="{9D8B030D-6E8A-4147-A177-3AD203B41FA5}">
                      <a16:colId xmlns:a16="http://schemas.microsoft.com/office/drawing/2014/main" val="20003"/>
                    </a:ext>
                  </a:extLst>
                </a:gridCol>
              </a:tblGrid>
              <a:tr h="212321">
                <a:tc>
                  <a:txBody>
                    <a:bodyPr/>
                    <a:lstStyle/>
                    <a:p>
                      <a:pPr marL="0" marR="0" algn="ctr">
                        <a:lnSpc>
                          <a:spcPct val="115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5468" marR="55468" marT="27975" marB="27975"/>
                </a:tc>
                <a:tc>
                  <a:txBody>
                    <a:bodyPr/>
                    <a:lstStyle/>
                    <a:p>
                      <a:pPr marL="0" marR="0" algn="ctr">
                        <a:lnSpc>
                          <a:spcPct val="115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5468" marR="55468" marT="27975" marB="27975"/>
                </a:tc>
                <a:tc gridSpan="2">
                  <a:txBody>
                    <a:bodyPr/>
                    <a:lstStyle/>
                    <a:p>
                      <a:pPr marL="0" marR="0" algn="ctr">
                        <a:lnSpc>
                          <a:spcPct val="115000"/>
                        </a:lnSpc>
                        <a:spcBef>
                          <a:spcPts val="0"/>
                        </a:spcBef>
                        <a:spcAft>
                          <a:spcPts val="0"/>
                        </a:spcAft>
                      </a:pPr>
                      <a:r>
                        <a:rPr lang="en-US" sz="800" dirty="0" smtClean="0">
                          <a:effectLst/>
                        </a:rPr>
                        <a:t>Advanced</a:t>
                      </a:r>
                      <a:r>
                        <a:rPr lang="en-US" sz="800" baseline="0" dirty="0" smtClean="0">
                          <a:effectLst/>
                        </a:rPr>
                        <a:t> </a:t>
                      </a:r>
                      <a:r>
                        <a:rPr lang="en-US" sz="800" dirty="0" smtClean="0">
                          <a:effectLst/>
                        </a:rPr>
                        <a:t>Community-Engaged</a:t>
                      </a:r>
                      <a:r>
                        <a:rPr lang="en-US" sz="800" baseline="0" dirty="0" smtClean="0">
                          <a:effectLst/>
                        </a:rPr>
                        <a:t> Learning (ACEL)</a:t>
                      </a:r>
                      <a:r>
                        <a:rPr lang="en-US" sz="800" dirty="0" smtClean="0">
                          <a:effectLst/>
                        </a:rPr>
                        <a:t> </a:t>
                      </a:r>
                      <a:r>
                        <a:rPr lang="en-US" sz="800" dirty="0">
                          <a:effectLst/>
                        </a:rPr>
                        <a:t>Designation</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5468" marR="55468" marT="27975" marB="27975"/>
                </a:tc>
                <a:tc hMerge="1">
                  <a:txBody>
                    <a:bodyPr/>
                    <a:lstStyle/>
                    <a:p>
                      <a:endParaRPr lang="en-US"/>
                    </a:p>
                  </a:txBody>
                  <a:tcPr/>
                </a:tc>
                <a:extLst>
                  <a:ext uri="{0D108BD9-81ED-4DB2-BD59-A6C34878D82A}">
                    <a16:rowId xmlns:a16="http://schemas.microsoft.com/office/drawing/2014/main" val="10000"/>
                  </a:ext>
                </a:extLst>
              </a:tr>
              <a:tr h="212321">
                <a:tc>
                  <a:txBody>
                    <a:bodyPr/>
                    <a:lstStyle/>
                    <a:p>
                      <a:pPr marL="0" marR="0" algn="ctr">
                        <a:lnSpc>
                          <a:spcPct val="115000"/>
                        </a:lnSpc>
                        <a:spcBef>
                          <a:spcPts val="0"/>
                        </a:spcBef>
                        <a:spcAft>
                          <a:spcPts val="0"/>
                        </a:spcAft>
                      </a:pPr>
                      <a:r>
                        <a:rPr lang="en-US" sz="800">
                          <a:effectLst/>
                        </a:rPr>
                        <a:t>Attributes of ACEL Course</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5468" marR="55468" marT="27975" marB="27975"/>
                </a:tc>
                <a:tc>
                  <a:txBody>
                    <a:bodyPr/>
                    <a:lstStyle/>
                    <a:p>
                      <a:pPr marL="0" marR="0" algn="ctr">
                        <a:lnSpc>
                          <a:spcPct val="115000"/>
                        </a:lnSpc>
                        <a:spcBef>
                          <a:spcPts val="0"/>
                        </a:spcBef>
                        <a:spcAft>
                          <a:spcPts val="0"/>
                        </a:spcAft>
                      </a:pPr>
                      <a:r>
                        <a:rPr lang="en-US" sz="800">
                          <a:effectLst/>
                        </a:rPr>
                        <a:t>Low Intensity</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5468" marR="55468" marT="27975" marB="27975"/>
                </a:tc>
                <a:tc>
                  <a:txBody>
                    <a:bodyPr/>
                    <a:lstStyle/>
                    <a:p>
                      <a:pPr marL="0" marR="0" algn="ctr">
                        <a:lnSpc>
                          <a:spcPct val="115000"/>
                        </a:lnSpc>
                        <a:spcBef>
                          <a:spcPts val="0"/>
                        </a:spcBef>
                        <a:spcAft>
                          <a:spcPts val="0"/>
                        </a:spcAft>
                      </a:pPr>
                      <a:r>
                        <a:rPr lang="en-US" sz="800">
                          <a:effectLst/>
                        </a:rPr>
                        <a:t>Moderate Intensity</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5468" marR="55468" marT="27975" marB="27975"/>
                </a:tc>
                <a:tc>
                  <a:txBody>
                    <a:bodyPr/>
                    <a:lstStyle/>
                    <a:p>
                      <a:pPr marL="0" marR="0" algn="ctr">
                        <a:lnSpc>
                          <a:spcPct val="115000"/>
                        </a:lnSpc>
                        <a:spcBef>
                          <a:spcPts val="0"/>
                        </a:spcBef>
                        <a:spcAft>
                          <a:spcPts val="0"/>
                        </a:spcAft>
                      </a:pPr>
                      <a:r>
                        <a:rPr lang="en-US" sz="800">
                          <a:effectLst/>
                        </a:rPr>
                        <a:t>High Intensity</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5468" marR="55468" marT="27975" marB="27975"/>
                </a:tc>
                <a:extLst>
                  <a:ext uri="{0D108BD9-81ED-4DB2-BD59-A6C34878D82A}">
                    <a16:rowId xmlns:a16="http://schemas.microsoft.com/office/drawing/2014/main" val="10001"/>
                  </a:ext>
                </a:extLst>
              </a:tr>
              <a:tr h="1226840">
                <a:tc>
                  <a:txBody>
                    <a:bodyPr/>
                    <a:lstStyle/>
                    <a:p>
                      <a:pPr marL="0" marR="0">
                        <a:lnSpc>
                          <a:spcPct val="115000"/>
                        </a:lnSpc>
                        <a:spcBef>
                          <a:spcPts val="0"/>
                        </a:spcBef>
                        <a:spcAft>
                          <a:spcPts val="0"/>
                        </a:spcAft>
                      </a:pPr>
                      <a:r>
                        <a:rPr lang="en-US" sz="800">
                          <a:effectLst/>
                        </a:rPr>
                        <a:t>1) Extent to which disciplinary skills/concepts are used to address civic issues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5468" marR="55468" marT="27975" marB="27975"/>
                </a:tc>
                <a:tc>
                  <a:txBody>
                    <a:bodyPr/>
                    <a:lstStyle/>
                    <a:p>
                      <a:pPr marL="0" marR="0">
                        <a:lnSpc>
                          <a:spcPct val="115000"/>
                        </a:lnSpc>
                        <a:spcBef>
                          <a:spcPts val="0"/>
                        </a:spcBef>
                        <a:spcAft>
                          <a:spcPts val="0"/>
                        </a:spcAft>
                      </a:pPr>
                      <a:r>
                        <a:rPr lang="en-US" sz="800">
                          <a:effectLst/>
                        </a:rPr>
                        <a:t>The instructor assigns students a community-based project or service experience, but does not build their capacity to work as students of their discipline by equipping them with specific and relevant disciplinary skills, methods, and concepts.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5468" marR="55468" marT="27975" marB="27975"/>
                </a:tc>
                <a:tc>
                  <a:txBody>
                    <a:bodyPr/>
                    <a:lstStyle/>
                    <a:p>
                      <a:pPr marL="0" marR="0">
                        <a:lnSpc>
                          <a:spcPct val="115000"/>
                        </a:lnSpc>
                        <a:spcBef>
                          <a:spcPts val="0"/>
                        </a:spcBef>
                        <a:spcAft>
                          <a:spcPts val="0"/>
                        </a:spcAft>
                      </a:pPr>
                      <a:r>
                        <a:rPr lang="en-US" sz="800">
                          <a:effectLst/>
                        </a:rPr>
                        <a:t>The instructor assigns students a community-based project and explicitly introduces disciplinary-specific skills, methods, and concepts that students are to use while addressing a community issue.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5468" marR="55468" marT="27975" marB="27975"/>
                </a:tc>
                <a:tc>
                  <a:txBody>
                    <a:bodyPr/>
                    <a:lstStyle/>
                    <a:p>
                      <a:pPr marL="0" marR="0">
                        <a:lnSpc>
                          <a:spcPct val="115000"/>
                        </a:lnSpc>
                        <a:spcBef>
                          <a:spcPts val="0"/>
                        </a:spcBef>
                        <a:spcAft>
                          <a:spcPts val="0"/>
                        </a:spcAft>
                      </a:pPr>
                      <a:r>
                        <a:rPr lang="en-US" sz="800" dirty="0">
                          <a:effectLst/>
                        </a:rPr>
                        <a:t>The instructor presents students with an array of disciplinary skills, methods, and concepts. Students then think critically about the causes, consequence and possible responses to civic issues and choose from the array of disciplinary tools available to them as they prepare for action.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5468" marR="55468" marT="27975" marB="27975"/>
                </a:tc>
                <a:extLst>
                  <a:ext uri="{0D108BD9-81ED-4DB2-BD59-A6C34878D82A}">
                    <a16:rowId xmlns:a16="http://schemas.microsoft.com/office/drawing/2014/main" val="10002"/>
                  </a:ext>
                </a:extLst>
              </a:tr>
              <a:tr h="1668115">
                <a:tc>
                  <a:txBody>
                    <a:bodyPr/>
                    <a:lstStyle/>
                    <a:p>
                      <a:pPr marL="0" marR="0">
                        <a:lnSpc>
                          <a:spcPct val="115000"/>
                        </a:lnSpc>
                        <a:spcBef>
                          <a:spcPts val="0"/>
                        </a:spcBef>
                        <a:spcAft>
                          <a:spcPts val="0"/>
                        </a:spcAft>
                      </a:pPr>
                      <a:r>
                        <a:rPr lang="en-US" sz="800">
                          <a:effectLst/>
                        </a:rPr>
                        <a:t>2) Role of students, faculty, and community partners within the design of community-based work</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5468" marR="55468" marT="27975" marB="27975"/>
                </a:tc>
                <a:tc>
                  <a:txBody>
                    <a:bodyPr/>
                    <a:lstStyle/>
                    <a:p>
                      <a:pPr marL="0" marR="0">
                        <a:lnSpc>
                          <a:spcPct val="115000"/>
                        </a:lnSpc>
                        <a:spcBef>
                          <a:spcPts val="0"/>
                        </a:spcBef>
                        <a:spcAft>
                          <a:spcPts val="0"/>
                        </a:spcAft>
                      </a:pPr>
                      <a:r>
                        <a:rPr lang="en-US" sz="800">
                          <a:effectLst/>
                        </a:rPr>
                        <a:t>The instructor assigns a highly-scripted project or direct service that provides an illustration of how a civic issue might be addressed. Community stakeholders are involved as recipients of service and typically have minimal opportunities to provide feedback before final products are turned in by students.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5468" marR="55468" marT="27975" marB="27975"/>
                </a:tc>
                <a:tc>
                  <a:txBody>
                    <a:bodyPr/>
                    <a:lstStyle/>
                    <a:p>
                      <a:pPr marL="0" marR="0">
                        <a:lnSpc>
                          <a:spcPct val="115000"/>
                        </a:lnSpc>
                        <a:spcBef>
                          <a:spcPts val="0"/>
                        </a:spcBef>
                        <a:spcAft>
                          <a:spcPts val="0"/>
                        </a:spcAft>
                      </a:pPr>
                      <a:r>
                        <a:rPr lang="en-US" sz="800">
                          <a:effectLst/>
                        </a:rPr>
                        <a:t>The instructor assigns a project that follows a recipe and students work with community stakeholders to adapt the project template to the context, needs, and details of their present situation. Community stakeholders are guides to students and may also be recipients of project outcomes. They have significant opportunities to provide ongoing feedback on projects before students turn in final products.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5468" marR="55468" marT="27975" marB="27975"/>
                </a:tc>
                <a:tc>
                  <a:txBody>
                    <a:bodyPr/>
                    <a:lstStyle/>
                    <a:p>
                      <a:pPr marL="0" marR="0">
                        <a:lnSpc>
                          <a:spcPct val="115000"/>
                        </a:lnSpc>
                        <a:spcBef>
                          <a:spcPts val="0"/>
                        </a:spcBef>
                        <a:spcAft>
                          <a:spcPts val="0"/>
                        </a:spcAft>
                      </a:pPr>
                      <a:r>
                        <a:rPr lang="en-US" sz="800">
                          <a:effectLst/>
                        </a:rPr>
                        <a:t>The instructor, students, and community collaborators engage in non-scripted, consequential work to respond to a civic issue. Community stakeholders are collaborators in the problem identification and work undertaken.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5468" marR="55468" marT="27975" marB="27975"/>
                </a:tc>
                <a:extLst>
                  <a:ext uri="{0D108BD9-81ED-4DB2-BD59-A6C34878D82A}">
                    <a16:rowId xmlns:a16="http://schemas.microsoft.com/office/drawing/2014/main" val="10003"/>
                  </a:ext>
                </a:extLst>
              </a:tr>
              <a:tr h="1521023">
                <a:tc>
                  <a:txBody>
                    <a:bodyPr/>
                    <a:lstStyle/>
                    <a:p>
                      <a:pPr marL="0" marR="0">
                        <a:lnSpc>
                          <a:spcPct val="115000"/>
                        </a:lnSpc>
                        <a:spcBef>
                          <a:spcPts val="0"/>
                        </a:spcBef>
                        <a:spcAft>
                          <a:spcPts val="0"/>
                        </a:spcAft>
                      </a:pPr>
                      <a:r>
                        <a:rPr lang="en-US" sz="800">
                          <a:effectLst/>
                        </a:rPr>
                        <a:t>3) Role of civic values and civic empathy in determining possible responses to civic issues </a:t>
                      </a:r>
                    </a:p>
                    <a:p>
                      <a:pPr marL="0" marR="0">
                        <a:lnSpc>
                          <a:spcPct val="115000"/>
                        </a:lnSpc>
                        <a:spcBef>
                          <a:spcPts val="0"/>
                        </a:spcBef>
                        <a:spcAft>
                          <a:spcPts val="0"/>
                        </a:spcAft>
                      </a:pPr>
                      <a:r>
                        <a:rPr lang="en-US" sz="800">
                          <a:effectLst/>
                        </a:rPr>
                        <a:t>Note: Civic values include intellectual humility, openness, an orientation toward justice, and respect for human dignity. Civic empathy is the capacity to imagine oneself in the place of others who face vastly different circumstances.</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5468" marR="55468" marT="27975" marB="27975"/>
                </a:tc>
                <a:tc>
                  <a:txBody>
                    <a:bodyPr/>
                    <a:lstStyle/>
                    <a:p>
                      <a:pPr marL="0" marR="0">
                        <a:lnSpc>
                          <a:spcPct val="115000"/>
                        </a:lnSpc>
                        <a:spcBef>
                          <a:spcPts val="0"/>
                        </a:spcBef>
                        <a:spcAft>
                          <a:spcPts val="0"/>
                        </a:spcAft>
                      </a:pPr>
                      <a:r>
                        <a:rPr lang="en-US" sz="800">
                          <a:effectLst/>
                        </a:rPr>
                        <a:t>The instructor introduces civic values and/or civic empathy but does not make clear how adopting one or more value stances would change the approach to the project being done or service being provided.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5468" marR="55468" marT="27975" marB="27975"/>
                </a:tc>
                <a:tc>
                  <a:txBody>
                    <a:bodyPr/>
                    <a:lstStyle/>
                    <a:p>
                      <a:pPr marL="0" marR="0">
                        <a:lnSpc>
                          <a:spcPct val="115000"/>
                        </a:lnSpc>
                        <a:spcBef>
                          <a:spcPts val="0"/>
                        </a:spcBef>
                        <a:spcAft>
                          <a:spcPts val="0"/>
                        </a:spcAft>
                      </a:pPr>
                      <a:r>
                        <a:rPr lang="en-US" sz="800">
                          <a:effectLst/>
                        </a:rPr>
                        <a:t>The instructor introduces civic values and/or civic empathy and facilitates student consideration of how adopting one or more value stances would change their possible approaches to addressing the civic issue of concern to the class.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5468" marR="55468" marT="27975" marB="27975"/>
                </a:tc>
                <a:tc>
                  <a:txBody>
                    <a:bodyPr/>
                    <a:lstStyle/>
                    <a:p>
                      <a:pPr marL="0" marR="0">
                        <a:lnSpc>
                          <a:spcPct val="115000"/>
                        </a:lnSpc>
                        <a:spcBef>
                          <a:spcPts val="0"/>
                        </a:spcBef>
                        <a:spcAft>
                          <a:spcPts val="0"/>
                        </a:spcAft>
                      </a:pPr>
                      <a:r>
                        <a:rPr lang="en-US" sz="800" dirty="0">
                          <a:effectLst/>
                        </a:rPr>
                        <a:t>The instructor builds student capacity to apply one or more civic values and/or civic empathy to collaborations with community stakeholders. Students are asked to identify specific instances in which they utilized civic values/civic empathy and describe how their approach would have changed had their work embodied additional values or different values than it had.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5468" marR="55468" marT="27975" marB="27975"/>
                </a:tc>
                <a:extLst>
                  <a:ext uri="{0D108BD9-81ED-4DB2-BD59-A6C34878D82A}">
                    <a16:rowId xmlns:a16="http://schemas.microsoft.com/office/drawing/2014/main" val="10004"/>
                  </a:ext>
                </a:extLst>
              </a:tr>
            </a:tbl>
          </a:graphicData>
        </a:graphic>
      </p:graphicFrame>
      <p:sp>
        <p:nvSpPr>
          <p:cNvPr id="5" name="Footer Placeholder 4"/>
          <p:cNvSpPr>
            <a:spLocks noGrp="1"/>
          </p:cNvSpPr>
          <p:nvPr>
            <p:ph type="ftr" sz="quarter" idx="11"/>
          </p:nvPr>
        </p:nvSpPr>
        <p:spPr>
          <a:xfrm>
            <a:off x="6352654" y="1247815"/>
            <a:ext cx="5758990" cy="545121"/>
          </a:xfrm>
        </p:spPr>
        <p:txBody>
          <a:bodyPr/>
          <a:lstStyle/>
          <a:p>
            <a:r>
              <a:rPr lang="en-US" dirty="0" smtClean="0">
                <a:solidFill>
                  <a:schemeClr val="bg1"/>
                </a:solidFill>
              </a:rPr>
              <a:t>Duquesne University </a:t>
            </a:r>
          </a:p>
          <a:p>
            <a:r>
              <a:rPr lang="en-US" dirty="0" smtClean="0">
                <a:solidFill>
                  <a:schemeClr val="bg1"/>
                </a:solidFill>
              </a:rPr>
              <a:t>Center for Community-Engaged Teaching and Research</a:t>
            </a:r>
          </a:p>
          <a:p>
            <a:r>
              <a:rPr lang="en-US" dirty="0" smtClean="0">
                <a:solidFill>
                  <a:schemeClr val="bg1"/>
                </a:solidFill>
              </a:rPr>
              <a:t> Community-Engaged Learning Model (Tool)</a:t>
            </a:r>
            <a:endParaRPr lang="en-US" dirty="0">
              <a:solidFill>
                <a:schemeClr val="bg1"/>
              </a:solidFill>
            </a:endParaRPr>
          </a:p>
        </p:txBody>
      </p:sp>
    </p:spTree>
    <p:extLst>
      <p:ext uri="{BB962C8B-B14F-4D97-AF65-F5344CB8AC3E}">
        <p14:creationId xmlns:p14="http://schemas.microsoft.com/office/powerpoint/2010/main" val="331754939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1" y="609602"/>
            <a:ext cx="8612189" cy="1193799"/>
          </a:xfrm>
        </p:spPr>
        <p:txBody>
          <a:bodyPr>
            <a:noAutofit/>
          </a:bodyPr>
          <a:lstStyle/>
          <a:p>
            <a:r>
              <a:rPr lang="en-US" sz="3000" dirty="0"/>
              <a:t>Why assessing “process” matters</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942628" y="2798292"/>
            <a:ext cx="4200525" cy="2371264"/>
          </a:xfrm>
        </p:spPr>
      </p:pic>
      <p:sp>
        <p:nvSpPr>
          <p:cNvPr id="5" name="Text Placeholder 4"/>
          <p:cNvSpPr>
            <a:spLocks noGrp="1"/>
          </p:cNvSpPr>
          <p:nvPr>
            <p:ph type="body" sz="half" idx="2"/>
          </p:nvPr>
        </p:nvSpPr>
        <p:spPr>
          <a:xfrm>
            <a:off x="1141411" y="2798292"/>
            <a:ext cx="5246511" cy="4059708"/>
          </a:xfrm>
        </p:spPr>
        <p:txBody>
          <a:bodyPr>
            <a:normAutofit/>
          </a:bodyPr>
          <a:lstStyle/>
          <a:p>
            <a:r>
              <a:rPr lang="en-US" sz="3200" b="1" dirty="0"/>
              <a:t>FIDELITY</a:t>
            </a:r>
          </a:p>
          <a:p>
            <a:pPr marL="285744" indent="-285744">
              <a:buFont typeface="Arial" panose="020B0604020202020204" pitchFamily="34" charset="0"/>
              <a:buChar char="•"/>
            </a:pPr>
            <a:r>
              <a:rPr lang="en-US" sz="2000" dirty="0"/>
              <a:t>The extent to which the delivery of an intervention (aka, program) adheres to the protocol as intended by the developers of that intervention. </a:t>
            </a:r>
          </a:p>
        </p:txBody>
      </p:sp>
      <p:sp>
        <p:nvSpPr>
          <p:cNvPr id="7" name="Rectangle 6"/>
          <p:cNvSpPr/>
          <p:nvPr/>
        </p:nvSpPr>
        <p:spPr>
          <a:xfrm>
            <a:off x="1824790" y="1803401"/>
            <a:ext cx="8698215" cy="923330"/>
          </a:xfrm>
          <a:prstGeom prst="rect">
            <a:avLst/>
          </a:prstGeom>
          <a:noFill/>
        </p:spPr>
        <p:txBody>
          <a:bodyPr wrap="none" lIns="91440" tIns="45720" rIns="91440" bIns="45720">
            <a:spAutoFit/>
          </a:bodyPr>
          <a:lstStyle/>
          <a:p>
            <a:pPr algn="ctr"/>
            <a:r>
              <a:rPr lang="en-US" sz="5400" b="1" dirty="0">
                <a:ln w="22225">
                  <a:solidFill>
                    <a:schemeClr val="accent2"/>
                  </a:solidFill>
                  <a:prstDash val="solid"/>
                </a:ln>
                <a:solidFill>
                  <a:schemeClr val="accent2">
                    <a:lumMod val="40000"/>
                    <a:lumOff val="60000"/>
                  </a:schemeClr>
                </a:solidFill>
              </a:rPr>
              <a:t>Beyond Assessing Outcomes</a:t>
            </a:r>
          </a:p>
        </p:txBody>
      </p:sp>
    </p:spTree>
    <p:extLst>
      <p:ext uri="{BB962C8B-B14F-4D97-AF65-F5344CB8AC3E}">
        <p14:creationId xmlns:p14="http://schemas.microsoft.com/office/powerpoint/2010/main" val="1119072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that note: </a:t>
            </a:r>
            <a:br>
              <a:rPr lang="en-US" dirty="0" smtClean="0"/>
            </a:br>
            <a:r>
              <a:rPr lang="en-US" sz="4400" dirty="0" smtClean="0"/>
              <a:t>MANY THINGS INFLUENCE LEARNING</a:t>
            </a:r>
            <a:endParaRPr lang="en-US" sz="4400" dirty="0"/>
          </a:p>
        </p:txBody>
      </p:sp>
      <p:sp>
        <p:nvSpPr>
          <p:cNvPr id="3" name="Text Placeholder 2"/>
          <p:cNvSpPr>
            <a:spLocks noGrp="1"/>
          </p:cNvSpPr>
          <p:nvPr>
            <p:ph type="body" idx="1"/>
          </p:nvPr>
        </p:nvSpPr>
        <p:spPr/>
        <p:txBody>
          <a:bodyPr/>
          <a:lstStyle/>
          <a:p>
            <a:r>
              <a:rPr lang="en-US" dirty="0" smtClean="0"/>
              <a:t>Intentional assessment &amp; design, faculty experience level, student characteristics, etc. </a:t>
            </a:r>
            <a:endParaRPr lang="en-US" dirty="0"/>
          </a:p>
        </p:txBody>
      </p:sp>
    </p:spTree>
    <p:extLst>
      <p:ext uri="{BB962C8B-B14F-4D97-AF65-F5344CB8AC3E}">
        <p14:creationId xmlns:p14="http://schemas.microsoft.com/office/powerpoint/2010/main" val="331861779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784"/>
        <p:cNvGrpSpPr/>
        <p:nvPr/>
      </p:nvGrpSpPr>
      <p:grpSpPr>
        <a:xfrm>
          <a:off x="0" y="0"/>
          <a:ext cx="0" cy="0"/>
          <a:chOff x="0" y="0"/>
          <a:chExt cx="0" cy="0"/>
        </a:xfrm>
      </p:grpSpPr>
      <p:sp>
        <p:nvSpPr>
          <p:cNvPr id="785" name="Shape 785"/>
          <p:cNvSpPr txBox="1">
            <a:spLocks noGrp="1"/>
          </p:cNvSpPr>
          <p:nvPr>
            <p:ph type="title"/>
          </p:nvPr>
        </p:nvSpPr>
        <p:spPr>
          <a:xfrm>
            <a:off x="695089" y="490429"/>
            <a:ext cx="10637239" cy="1303865"/>
          </a:xfrm>
          <a:prstGeom prst="rect">
            <a:avLst/>
          </a:prstGeom>
          <a:noFill/>
          <a:ln>
            <a:noFill/>
          </a:ln>
        </p:spPr>
        <p:txBody>
          <a:bodyPr vert="horz" lIns="121900" tIns="60933" rIns="121900" bIns="60933" rtlCol="0" anchor="ctr" anchorCtr="0">
            <a:noAutofit/>
          </a:bodyPr>
          <a:lstStyle/>
          <a:p>
            <a:pPr>
              <a:spcBef>
                <a:spcPts val="0"/>
              </a:spcBef>
              <a:buClr>
                <a:schemeClr val="dk2"/>
              </a:buClr>
              <a:buSzPct val="25000"/>
            </a:pPr>
            <a:r>
              <a:rPr lang="en" cap="none" dirty="0" smtClean="0">
                <a:solidFill>
                  <a:schemeClr val="dk2"/>
                </a:solidFill>
                <a:ea typeface="Garamond"/>
                <a:cs typeface="Garamond"/>
                <a:sym typeface="Garamond"/>
              </a:rPr>
              <a:t>OTHER FACTORS INFLUENCING CIVIC OUTCOMES</a:t>
            </a:r>
            <a:endParaRPr lang="en" cap="none" dirty="0">
              <a:solidFill>
                <a:schemeClr val="dk2"/>
              </a:solidFill>
              <a:ea typeface="Garamond"/>
              <a:cs typeface="Garamond"/>
              <a:sym typeface="Garamond"/>
            </a:endParaRPr>
          </a:p>
        </p:txBody>
      </p:sp>
      <p:sp>
        <p:nvSpPr>
          <p:cNvPr id="786" name="Shape 786"/>
          <p:cNvSpPr txBox="1">
            <a:spLocks noGrp="1"/>
          </p:cNvSpPr>
          <p:nvPr>
            <p:ph type="body" idx="1"/>
          </p:nvPr>
        </p:nvSpPr>
        <p:spPr>
          <a:xfrm>
            <a:off x="1295405" y="2405805"/>
            <a:ext cx="4718304" cy="3310127"/>
          </a:xfrm>
          <a:prstGeom prst="rect">
            <a:avLst/>
          </a:prstGeom>
          <a:noFill/>
          <a:ln>
            <a:noFill/>
          </a:ln>
        </p:spPr>
        <p:txBody>
          <a:bodyPr vert="horz" lIns="121900" tIns="60933" rIns="121900" bIns="60933" rtlCol="0" anchor="t" anchorCtr="0">
            <a:noAutofit/>
          </a:bodyPr>
          <a:lstStyle/>
          <a:p>
            <a:pPr marL="243834" indent="-243834">
              <a:spcBef>
                <a:spcPts val="0"/>
              </a:spcBef>
              <a:spcAft>
                <a:spcPts val="0"/>
              </a:spcAft>
              <a:buSzPct val="83210"/>
            </a:pPr>
            <a:r>
              <a:rPr lang="en" sz="2480" b="1" dirty="0"/>
              <a:t>Student Characteristics</a:t>
            </a:r>
          </a:p>
          <a:p>
            <a:pPr marL="701022" lvl="1" indent="-243834">
              <a:spcBef>
                <a:spcPts val="0"/>
              </a:spcBef>
              <a:spcAft>
                <a:spcPts val="0"/>
              </a:spcAft>
              <a:buSzPct val="83210"/>
            </a:pPr>
            <a:r>
              <a:rPr lang="en" sz="2080" dirty="0"/>
              <a:t>Prior volunteer/service experience</a:t>
            </a:r>
          </a:p>
          <a:p>
            <a:pPr marL="701022" lvl="1" indent="-243834">
              <a:spcBef>
                <a:spcPts val="0"/>
              </a:spcBef>
              <a:spcAft>
                <a:spcPts val="0"/>
              </a:spcAft>
              <a:buSzPct val="83210"/>
            </a:pPr>
            <a:r>
              <a:rPr lang="en" sz="2080" dirty="0"/>
              <a:t>Hours worked off campus</a:t>
            </a:r>
          </a:p>
          <a:p>
            <a:pPr marL="701022" lvl="1" indent="-243834">
              <a:spcBef>
                <a:spcPts val="0"/>
              </a:spcBef>
              <a:spcAft>
                <a:spcPts val="0"/>
              </a:spcAft>
              <a:buSzPct val="83210"/>
            </a:pPr>
            <a:r>
              <a:rPr lang="en-US" sz="2080" dirty="0"/>
              <a:t>U</a:t>
            </a:r>
            <a:r>
              <a:rPr lang="en" sz="2080" dirty="0"/>
              <a:t>nmet financial need</a:t>
            </a:r>
          </a:p>
          <a:p>
            <a:pPr marL="701022" lvl="1" indent="-243834">
              <a:spcBef>
                <a:spcPts val="0"/>
              </a:spcBef>
              <a:spcAft>
                <a:spcPts val="0"/>
              </a:spcAft>
              <a:buSzPct val="83210"/>
            </a:pPr>
            <a:r>
              <a:rPr lang="en" sz="2080" dirty="0"/>
              <a:t>Empathic concern</a:t>
            </a:r>
          </a:p>
          <a:p>
            <a:pPr marL="243834" indent="-243834">
              <a:spcBef>
                <a:spcPts val="0"/>
              </a:spcBef>
              <a:spcAft>
                <a:spcPts val="0"/>
              </a:spcAft>
              <a:buClr>
                <a:schemeClr val="accent1"/>
              </a:buClr>
              <a:buSzPct val="83210"/>
              <a:buFont typeface="Arial"/>
              <a:buChar char="•"/>
            </a:pPr>
            <a:r>
              <a:rPr lang="en" sz="2480" b="1" dirty="0">
                <a:latin typeface="Corbel" panose="020B0503020204020204" pitchFamily="34" charset="0"/>
                <a:ea typeface="Garamond"/>
                <a:cs typeface="Garamond"/>
                <a:sym typeface="Garamond"/>
              </a:rPr>
              <a:t>Faculty Characteristics</a:t>
            </a:r>
          </a:p>
          <a:p>
            <a:pPr marL="701022" lvl="1" indent="-243834">
              <a:spcBef>
                <a:spcPts val="0"/>
              </a:spcBef>
              <a:spcAft>
                <a:spcPts val="0"/>
              </a:spcAft>
              <a:buSzPct val="83210"/>
            </a:pPr>
            <a:r>
              <a:rPr lang="en" sz="2080" dirty="0"/>
              <a:t>Level of experience with community engagement</a:t>
            </a:r>
          </a:p>
          <a:p>
            <a:pPr marL="701022" lvl="1" indent="-243834">
              <a:spcBef>
                <a:spcPts val="0"/>
              </a:spcBef>
              <a:spcAft>
                <a:spcPts val="0"/>
              </a:spcAft>
              <a:buSzPct val="83210"/>
            </a:pPr>
            <a:r>
              <a:rPr lang="en" sz="2080" dirty="0">
                <a:latin typeface="Garamond"/>
                <a:ea typeface="Garamond"/>
                <a:cs typeface="Garamond"/>
                <a:sym typeface="Garamond"/>
              </a:rPr>
              <a:t>Gender</a:t>
            </a:r>
          </a:p>
          <a:p>
            <a:pPr marL="701022" lvl="1" indent="-243834">
              <a:spcBef>
                <a:spcPts val="0"/>
              </a:spcBef>
              <a:spcAft>
                <a:spcPts val="0"/>
              </a:spcAft>
              <a:buSzPct val="83210"/>
            </a:pPr>
            <a:endParaRPr lang="en" sz="2080" dirty="0">
              <a:latin typeface="Garamond"/>
              <a:ea typeface="Garamond"/>
              <a:cs typeface="Garamond"/>
              <a:sym typeface="Garamond"/>
            </a:endParaRPr>
          </a:p>
          <a:p>
            <a:pPr marL="243834" indent="-243834">
              <a:lnSpc>
                <a:spcPct val="80000"/>
              </a:lnSpc>
              <a:spcBef>
                <a:spcPts val="1240"/>
              </a:spcBef>
              <a:spcAft>
                <a:spcPts val="600"/>
              </a:spcAft>
              <a:buClr>
                <a:schemeClr val="accent1"/>
              </a:buClr>
              <a:buSzPct val="83210"/>
              <a:buFont typeface="Arial"/>
              <a:buChar char="•"/>
            </a:pPr>
            <a:endParaRPr lang="en" sz="2480" dirty="0">
              <a:latin typeface="Garamond"/>
              <a:ea typeface="Garamond"/>
              <a:cs typeface="Garamond"/>
              <a:sym typeface="Garamond"/>
            </a:endParaRPr>
          </a:p>
        </p:txBody>
      </p:sp>
      <p:sp>
        <p:nvSpPr>
          <p:cNvPr id="2" name="Text Placeholder 1"/>
          <p:cNvSpPr>
            <a:spLocks noGrp="1"/>
          </p:cNvSpPr>
          <p:nvPr>
            <p:ph type="body" idx="2"/>
          </p:nvPr>
        </p:nvSpPr>
        <p:spPr>
          <a:xfrm>
            <a:off x="6178299" y="2405805"/>
            <a:ext cx="4718304" cy="3310127"/>
          </a:xfrm>
        </p:spPr>
        <p:txBody>
          <a:bodyPr>
            <a:normAutofit lnSpcReduction="10000"/>
          </a:bodyPr>
          <a:lstStyle/>
          <a:p>
            <a:pPr marL="243834" indent="-243834">
              <a:spcBef>
                <a:spcPts val="0"/>
              </a:spcBef>
              <a:spcAft>
                <a:spcPts val="0"/>
              </a:spcAft>
              <a:buSzPct val="83210"/>
            </a:pPr>
            <a:r>
              <a:rPr lang="en" sz="2480" b="1" dirty="0"/>
              <a:t>Service</a:t>
            </a:r>
          </a:p>
          <a:p>
            <a:pPr marL="701022" lvl="1" indent="-243834">
              <a:spcBef>
                <a:spcPts val="0"/>
              </a:spcBef>
              <a:spcAft>
                <a:spcPts val="0"/>
              </a:spcAft>
              <a:buSzPct val="83210"/>
            </a:pPr>
            <a:r>
              <a:rPr lang="en" sz="2080" dirty="0"/>
              <a:t>Contact: Direct vs indirect service </a:t>
            </a:r>
          </a:p>
          <a:p>
            <a:pPr marL="701022" lvl="1" indent="-243834">
              <a:spcBef>
                <a:spcPts val="0"/>
              </a:spcBef>
              <a:spcAft>
                <a:spcPts val="0"/>
              </a:spcAft>
              <a:buSzPct val="83210"/>
            </a:pPr>
            <a:r>
              <a:rPr lang="en" sz="2080" dirty="0"/>
              <a:t>Project vs hours</a:t>
            </a:r>
          </a:p>
          <a:p>
            <a:pPr marL="701022" lvl="1" indent="-243834">
              <a:spcBef>
                <a:spcPts val="0"/>
              </a:spcBef>
              <a:spcAft>
                <a:spcPts val="0"/>
              </a:spcAft>
              <a:buSzPct val="83210"/>
            </a:pPr>
            <a:r>
              <a:rPr lang="en" sz="2080" dirty="0"/>
              <a:t>Student self-select partner or project vs assigned</a:t>
            </a:r>
          </a:p>
          <a:p>
            <a:pPr marL="701022" lvl="1" indent="-243834">
              <a:spcBef>
                <a:spcPts val="0"/>
              </a:spcBef>
              <a:spcAft>
                <a:spcPts val="0"/>
              </a:spcAft>
              <a:buSzPct val="83210"/>
            </a:pPr>
            <a:r>
              <a:rPr lang="en" sz="2080" dirty="0"/>
              <a:t>Percieved value of service to organization</a:t>
            </a:r>
          </a:p>
          <a:p>
            <a:pPr marL="243834" indent="-243834">
              <a:spcBef>
                <a:spcPts val="0"/>
              </a:spcBef>
              <a:spcAft>
                <a:spcPts val="0"/>
              </a:spcAft>
              <a:buSzPct val="83210"/>
            </a:pPr>
            <a:r>
              <a:rPr lang="en" sz="2480" b="1" dirty="0"/>
              <a:t>Reflection </a:t>
            </a:r>
          </a:p>
          <a:p>
            <a:pPr marL="701022" lvl="1" indent="-243834">
              <a:spcBef>
                <a:spcPts val="0"/>
              </a:spcBef>
              <a:spcAft>
                <a:spcPts val="0"/>
              </a:spcAft>
              <a:buSzPct val="83210"/>
            </a:pPr>
            <a:r>
              <a:rPr lang="en" sz="2080" dirty="0"/>
              <a:t>How often and when</a:t>
            </a:r>
          </a:p>
          <a:p>
            <a:pPr marL="701022" lvl="1" indent="-243834">
              <a:spcBef>
                <a:spcPts val="0"/>
              </a:spcBef>
              <a:spcAft>
                <a:spcPts val="0"/>
              </a:spcAft>
              <a:buSzPct val="83210"/>
            </a:pPr>
            <a:r>
              <a:rPr lang="en" sz="2080" dirty="0"/>
              <a:t>Dialogue/Discussion vs. Written</a:t>
            </a:r>
          </a:p>
          <a:p>
            <a:pPr marL="701022" lvl="1" indent="-243834">
              <a:spcBef>
                <a:spcPts val="0"/>
              </a:spcBef>
              <a:spcAft>
                <a:spcPts val="0"/>
              </a:spcAft>
              <a:buSzPct val="83210"/>
            </a:pPr>
            <a:r>
              <a:rPr lang="en" sz="2133" dirty="0"/>
              <a:t>Community partner involvement </a:t>
            </a:r>
            <a:endParaRPr lang="en" sz="2080" dirty="0"/>
          </a:p>
          <a:p>
            <a:pPr marL="701022" lvl="1" indent="-243834">
              <a:lnSpc>
                <a:spcPct val="80000"/>
              </a:lnSpc>
              <a:spcBef>
                <a:spcPts val="1240"/>
              </a:spcBef>
              <a:spcAft>
                <a:spcPts val="0"/>
              </a:spcAft>
              <a:buSzPct val="83210"/>
            </a:pPr>
            <a:endParaRPr lang="en" sz="2080" dirty="0"/>
          </a:p>
          <a:p>
            <a:endParaRPr lang="en-US" dirty="0"/>
          </a:p>
        </p:txBody>
      </p:sp>
      <p:sp>
        <p:nvSpPr>
          <p:cNvPr id="3" name="Footer Placeholder 2"/>
          <p:cNvSpPr>
            <a:spLocks noGrp="1"/>
          </p:cNvSpPr>
          <p:nvPr>
            <p:ph type="ftr" sz="quarter" idx="11"/>
          </p:nvPr>
        </p:nvSpPr>
        <p:spPr>
          <a:xfrm>
            <a:off x="4148050" y="6422854"/>
            <a:ext cx="7514705" cy="365125"/>
          </a:xfrm>
        </p:spPr>
        <p:txBody>
          <a:bodyPr/>
          <a:lstStyle/>
          <a:p>
            <a:r>
              <a:rPr lang="en-US" dirty="0" smtClean="0"/>
              <a:t>(See Whitley, 2014 “A Draft Conceptual Framework of Relevant Theories for the Study of Service-Learning Effects on Students”)</a:t>
            </a:r>
            <a:endParaRPr lang="en-US" dirty="0"/>
          </a:p>
        </p:txBody>
      </p:sp>
    </p:spTree>
    <p:extLst>
      <p:ext uri="{BB962C8B-B14F-4D97-AF65-F5344CB8AC3E}">
        <p14:creationId xmlns:p14="http://schemas.microsoft.com/office/powerpoint/2010/main" val="2568655022"/>
      </p:ext>
    </p:extLst>
  </p:cSld>
  <p:clrMapOvr>
    <a:masterClrMapping/>
  </p:clrMapOvr>
  <p:transition spd="slow">
    <p:cut/>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796"/>
        <p:cNvGrpSpPr/>
        <p:nvPr/>
      </p:nvGrpSpPr>
      <p:grpSpPr>
        <a:xfrm>
          <a:off x="0" y="0"/>
          <a:ext cx="0" cy="0"/>
          <a:chOff x="0" y="0"/>
          <a:chExt cx="0" cy="0"/>
        </a:xfrm>
      </p:grpSpPr>
      <p:sp>
        <p:nvSpPr>
          <p:cNvPr id="797" name="Shape 797"/>
          <p:cNvSpPr txBox="1">
            <a:spLocks noGrp="1"/>
          </p:cNvSpPr>
          <p:nvPr>
            <p:ph type="title"/>
          </p:nvPr>
        </p:nvSpPr>
        <p:spPr>
          <a:xfrm>
            <a:off x="1010735" y="464549"/>
            <a:ext cx="9601196" cy="1303865"/>
          </a:xfrm>
          <a:prstGeom prst="rect">
            <a:avLst/>
          </a:prstGeom>
          <a:noFill/>
          <a:ln>
            <a:noFill/>
          </a:ln>
        </p:spPr>
        <p:txBody>
          <a:bodyPr vert="horz" lIns="121900" tIns="60933" rIns="121900" bIns="60933" rtlCol="0" anchor="ctr" anchorCtr="0">
            <a:noAutofit/>
          </a:bodyPr>
          <a:lstStyle/>
          <a:p>
            <a:pPr>
              <a:spcBef>
                <a:spcPts val="0"/>
              </a:spcBef>
              <a:buClr>
                <a:schemeClr val="dk2"/>
              </a:buClr>
              <a:buSzPct val="25000"/>
            </a:pPr>
            <a:r>
              <a:rPr lang="en" cap="none" dirty="0" smtClean="0">
                <a:solidFill>
                  <a:schemeClr val="dk2"/>
                </a:solidFill>
                <a:ea typeface="Garamond"/>
                <a:cs typeface="Garamond"/>
                <a:sym typeface="Garamond"/>
              </a:rPr>
              <a:t>DO NOT FORGET : </a:t>
            </a:r>
            <a:br>
              <a:rPr lang="en" cap="none" dirty="0" smtClean="0">
                <a:solidFill>
                  <a:schemeClr val="dk2"/>
                </a:solidFill>
                <a:ea typeface="Garamond"/>
                <a:cs typeface="Garamond"/>
                <a:sym typeface="Garamond"/>
              </a:rPr>
            </a:br>
            <a:r>
              <a:rPr lang="en" cap="none" dirty="0" smtClean="0">
                <a:solidFill>
                  <a:schemeClr val="dk2"/>
                </a:solidFill>
                <a:ea typeface="Garamond"/>
                <a:cs typeface="Garamond"/>
                <a:sym typeface="Garamond"/>
              </a:rPr>
              <a:t>CLOSE THAT ASSESSMENT LOOP</a:t>
            </a:r>
            <a:endParaRPr lang="en" cap="none" dirty="0">
              <a:solidFill>
                <a:schemeClr val="dk2"/>
              </a:solidFill>
              <a:ea typeface="Garamond"/>
              <a:cs typeface="Garamond"/>
              <a:sym typeface="Garamond"/>
            </a:endParaRPr>
          </a:p>
        </p:txBody>
      </p:sp>
      <p:pic>
        <p:nvPicPr>
          <p:cNvPr id="3" name="Picture 2"/>
          <p:cNvPicPr>
            <a:picLocks noChangeAspect="1"/>
          </p:cNvPicPr>
          <p:nvPr/>
        </p:nvPicPr>
        <p:blipFill rotWithShape="1">
          <a:blip r:embed="rId3"/>
          <a:srcRect l="2517" r="2517"/>
          <a:stretch/>
        </p:blipFill>
        <p:spPr>
          <a:xfrm>
            <a:off x="2431370" y="2139350"/>
            <a:ext cx="6759925" cy="4034308"/>
          </a:xfrm>
          <a:prstGeom prst="rect">
            <a:avLst/>
          </a:prstGeom>
        </p:spPr>
      </p:pic>
    </p:spTree>
    <p:extLst>
      <p:ext uri="{BB962C8B-B14F-4D97-AF65-F5344CB8AC3E}">
        <p14:creationId xmlns:p14="http://schemas.microsoft.com/office/powerpoint/2010/main" val="419846833"/>
      </p:ext>
    </p:extLst>
  </p:cSld>
  <p:clrMapOvr>
    <a:masterClrMapping/>
  </p:clrMapOvr>
  <p:transition spd="slow">
    <p:cut/>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Assessing HIDDEN OUTCOMES</a:t>
            </a:r>
            <a:endParaRPr lang="en-US" b="1" dirty="0"/>
          </a:p>
        </p:txBody>
      </p:sp>
      <p:sp>
        <p:nvSpPr>
          <p:cNvPr id="3" name="Subtitle 2"/>
          <p:cNvSpPr>
            <a:spLocks noGrp="1"/>
          </p:cNvSpPr>
          <p:nvPr>
            <p:ph type="subTitle" idx="1"/>
          </p:nvPr>
        </p:nvSpPr>
        <p:spPr/>
        <p:txBody>
          <a:bodyPr/>
          <a:lstStyle/>
          <a:p>
            <a:r>
              <a:rPr lang="en-US" dirty="0" smtClean="0"/>
              <a:t>of Civic or Community Engagement during College</a:t>
            </a:r>
            <a:endParaRPr lang="en-US" dirty="0"/>
          </a:p>
        </p:txBody>
      </p:sp>
      <p:sp>
        <p:nvSpPr>
          <p:cNvPr id="4" name="Subtitle 2"/>
          <p:cNvSpPr txBox="1">
            <a:spLocks/>
          </p:cNvSpPr>
          <p:nvPr/>
        </p:nvSpPr>
        <p:spPr>
          <a:xfrm>
            <a:off x="347472" y="4989059"/>
            <a:ext cx="11506200" cy="457200"/>
          </a:xfrm>
          <a:prstGeom prst="rect">
            <a:avLst/>
          </a:prstGeom>
        </p:spPr>
        <p:txBody>
          <a:bodyPr vert="horz" lIns="91440" tIns="45720" rIns="91440" bIns="45720" rtlCol="0">
            <a:normAutofit fontScale="85000" lnSpcReduction="20000"/>
          </a:bodyPr>
          <a:lstStyle>
            <a:lvl1pPr marL="0" indent="0" algn="ctr" defTabSz="914400" rtl="0" eaLnBrk="1" latinLnBrk="0" hangingPunct="1">
              <a:lnSpc>
                <a:spcPct val="90000"/>
              </a:lnSpc>
              <a:spcBef>
                <a:spcPts val="0"/>
              </a:spcBef>
              <a:spcAft>
                <a:spcPts val="0"/>
              </a:spcAft>
              <a:buClr>
                <a:schemeClr val="tx1"/>
              </a:buClr>
              <a:buFont typeface="Wingdings" pitchFamily="2" charset="2"/>
              <a:buNone/>
              <a:defRPr sz="2000" kern="1200">
                <a:solidFill>
                  <a:srgbClr val="FFFFFF"/>
                </a:solidFill>
                <a:latin typeface="+mn-lt"/>
                <a:ea typeface="+mn-ea"/>
                <a:cs typeface="+mn-cs"/>
              </a:defRPr>
            </a:lvl1pPr>
            <a:lvl2pPr marL="457200" indent="0" algn="ctr" defTabSz="914400" rtl="0" eaLnBrk="1" latinLnBrk="0" hangingPunct="1">
              <a:lnSpc>
                <a:spcPct val="90000"/>
              </a:lnSpc>
              <a:spcBef>
                <a:spcPts val="200"/>
              </a:spcBef>
              <a:spcAft>
                <a:spcPts val="400"/>
              </a:spcAft>
              <a:buClr>
                <a:schemeClr val="tx1"/>
              </a:buClr>
              <a:buFont typeface="Wingdings" pitchFamily="2" charset="2"/>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tx1"/>
              </a:buClr>
              <a:buFont typeface="Wingdings" pitchFamily="2" charset="2"/>
              <a:buNone/>
              <a:defRPr sz="2000" kern="1200">
                <a:solidFill>
                  <a:schemeClr val="tx1"/>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tx1"/>
              </a:buClr>
              <a:buFont typeface="Wingdings" pitchFamily="2" charset="2"/>
              <a:buNone/>
              <a:defRPr sz="2000" kern="1200">
                <a:solidFill>
                  <a:schemeClr val="tx1"/>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tx1"/>
              </a:buClr>
              <a:buFont typeface="Wingdings" pitchFamily="2" charset="2"/>
              <a:buNone/>
              <a:defRPr sz="2000" kern="1200">
                <a:solidFill>
                  <a:schemeClr val="tx1"/>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tx1"/>
              </a:buClr>
              <a:buFont typeface="Wingdings" pitchFamily="2" charset="2"/>
              <a:buNone/>
              <a:defRPr sz="2000" kern="1200">
                <a:solidFill>
                  <a:schemeClr val="tx1"/>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tx1"/>
              </a:buClr>
              <a:buFont typeface="Wingdings" pitchFamily="2" charset="2"/>
              <a:buNone/>
              <a:defRPr sz="2000" kern="1200">
                <a:solidFill>
                  <a:schemeClr val="tx1"/>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tx1"/>
              </a:buClr>
              <a:buFont typeface="Wingdings" pitchFamily="2" charset="2"/>
              <a:buNone/>
              <a:defRPr sz="2000" kern="1200">
                <a:solidFill>
                  <a:schemeClr val="tx1"/>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tx1"/>
              </a:buClr>
              <a:buFont typeface="Wingdings" pitchFamily="2" charset="2"/>
              <a:buNone/>
              <a:defRPr sz="2000" kern="1200">
                <a:solidFill>
                  <a:schemeClr val="tx1"/>
                </a:solidFill>
                <a:latin typeface="+mn-lt"/>
                <a:ea typeface="+mn-ea"/>
                <a:cs typeface="+mn-cs"/>
              </a:defRPr>
            </a:lvl9pPr>
          </a:lstStyle>
          <a:p>
            <a:r>
              <a:rPr lang="en-US" dirty="0" smtClean="0">
                <a:solidFill>
                  <a:schemeClr val="tx2">
                    <a:lumMod val="50000"/>
                  </a:schemeClr>
                </a:solidFill>
              </a:rPr>
              <a:t>Ohio Campus Compact</a:t>
            </a:r>
          </a:p>
          <a:p>
            <a:r>
              <a:rPr lang="en-US" dirty="0" smtClean="0">
                <a:solidFill>
                  <a:schemeClr val="tx2">
                    <a:lumMod val="50000"/>
                  </a:schemeClr>
                </a:solidFill>
              </a:rPr>
              <a:t>August 3, 2017</a:t>
            </a:r>
            <a:endParaRPr lang="en-US" dirty="0">
              <a:solidFill>
                <a:schemeClr val="tx2">
                  <a:lumMod val="50000"/>
                </a:schemeClr>
              </a:solidFill>
            </a:endParaRPr>
          </a:p>
        </p:txBody>
      </p:sp>
    </p:spTree>
    <p:extLst>
      <p:ext uri="{BB962C8B-B14F-4D97-AF65-F5344CB8AC3E}">
        <p14:creationId xmlns:p14="http://schemas.microsoft.com/office/powerpoint/2010/main" val="3173230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Recent Pew Center Survey&gt;&gt;</a:t>
            </a:r>
            <a:endParaRPr lang="en-US" b="1"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09432" y="2533650"/>
            <a:ext cx="4921885" cy="3286125"/>
          </a:xfrm>
        </p:spPr>
      </p:pic>
      <p:sp>
        <p:nvSpPr>
          <p:cNvPr id="4" name="Text Placeholder 3"/>
          <p:cNvSpPr>
            <a:spLocks noGrp="1"/>
          </p:cNvSpPr>
          <p:nvPr>
            <p:ph type="body" sz="half" idx="2"/>
          </p:nvPr>
        </p:nvSpPr>
        <p:spPr/>
        <p:txBody>
          <a:bodyPr>
            <a:noAutofit/>
          </a:bodyPr>
          <a:lstStyle/>
          <a:p>
            <a:r>
              <a:rPr lang="en-US" sz="2800" dirty="0" smtClean="0"/>
              <a:t>A majority of Republicans and Republican-leaning independents (58%) now say that colleges and universities have a negative effect on the country (up from 45% last year).</a:t>
            </a:r>
            <a:endParaRPr lang="en-US" sz="2800" dirty="0"/>
          </a:p>
        </p:txBody>
      </p:sp>
    </p:spTree>
    <p:extLst>
      <p:ext uri="{BB962C8B-B14F-4D97-AF65-F5344CB8AC3E}">
        <p14:creationId xmlns:p14="http://schemas.microsoft.com/office/powerpoint/2010/main" val="30676988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UCLA’s “American Freshman Survey”</a:t>
            </a:r>
            <a:endParaRPr lang="en-US" b="1" dirty="0"/>
          </a:p>
        </p:txBody>
      </p:sp>
      <p:sp>
        <p:nvSpPr>
          <p:cNvPr id="4" name="Text Placeholder 3"/>
          <p:cNvSpPr>
            <a:spLocks noGrp="1"/>
          </p:cNvSpPr>
          <p:nvPr>
            <p:ph type="body" sz="half" idx="2"/>
          </p:nvPr>
        </p:nvSpPr>
        <p:spPr/>
        <p:txBody>
          <a:bodyPr>
            <a:noAutofit/>
          </a:bodyPr>
          <a:lstStyle/>
          <a:p>
            <a:r>
              <a:rPr lang="en-US" sz="3200" dirty="0" smtClean="0"/>
              <a:t>2016 &amp; 2017 incoming first-year students are the most politically polarized students in the 51 year history of this survey. </a:t>
            </a:r>
            <a:endParaRPr lang="en-US" sz="3200" dirty="0"/>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06500" y="2338388"/>
            <a:ext cx="6127750" cy="3676650"/>
          </a:xfrm>
        </p:spPr>
      </p:pic>
    </p:spTree>
    <p:extLst>
      <p:ext uri="{BB962C8B-B14F-4D97-AF65-F5344CB8AC3E}">
        <p14:creationId xmlns:p14="http://schemas.microsoft.com/office/powerpoint/2010/main" val="8349691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UCLA’s “American Freshman Survey”</a:t>
            </a:r>
            <a:endParaRPr lang="en-US" b="1" dirty="0"/>
          </a:p>
        </p:txBody>
      </p:sp>
      <p:sp>
        <p:nvSpPr>
          <p:cNvPr id="4" name="Text Placeholder 3"/>
          <p:cNvSpPr>
            <a:spLocks noGrp="1"/>
          </p:cNvSpPr>
          <p:nvPr>
            <p:ph type="body" sz="half" idx="2"/>
          </p:nvPr>
        </p:nvSpPr>
        <p:spPr>
          <a:xfrm>
            <a:off x="7323826" y="2338388"/>
            <a:ext cx="3794993" cy="3432319"/>
          </a:xfrm>
        </p:spPr>
        <p:txBody>
          <a:bodyPr>
            <a:noAutofit/>
          </a:bodyPr>
          <a:lstStyle/>
          <a:p>
            <a:r>
              <a:rPr lang="en-US" sz="3200" dirty="0" smtClean="0"/>
              <a:t>2016 &amp; 2017 higher and higher percentages of students say they would likely participate in protests during college. </a:t>
            </a:r>
            <a:endParaRPr lang="en-US" sz="3200" dirty="0"/>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12887" y="2338388"/>
            <a:ext cx="5514975" cy="3676650"/>
          </a:xfrm>
        </p:spPr>
      </p:pic>
    </p:spTree>
    <p:extLst>
      <p:ext uri="{BB962C8B-B14F-4D97-AF65-F5344CB8AC3E}">
        <p14:creationId xmlns:p14="http://schemas.microsoft.com/office/powerpoint/2010/main" val="29041417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environment</a:t>
            </a:r>
            <a:endParaRPr lang="en-US" dirty="0"/>
          </a:p>
        </p:txBody>
      </p:sp>
      <p:sp>
        <p:nvSpPr>
          <p:cNvPr id="3" name="Text Placeholder 2"/>
          <p:cNvSpPr>
            <a:spLocks noGrp="1"/>
          </p:cNvSpPr>
          <p:nvPr>
            <p:ph type="body" idx="1"/>
          </p:nvPr>
        </p:nvSpPr>
        <p:spPr/>
        <p:txBody>
          <a:bodyPr/>
          <a:lstStyle/>
          <a:p>
            <a:r>
              <a:rPr lang="en-US" dirty="0" smtClean="0"/>
              <a:t>Advancing the Civic Purpose of Higher Education in what Context?</a:t>
            </a:r>
            <a:endParaRPr lang="en-US" dirty="0"/>
          </a:p>
        </p:txBody>
      </p:sp>
    </p:spTree>
    <p:extLst>
      <p:ext uri="{BB962C8B-B14F-4D97-AF65-F5344CB8AC3E}">
        <p14:creationId xmlns:p14="http://schemas.microsoft.com/office/powerpoint/2010/main" val="330083284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B7CF026C-957E-4F4E-893C-D02C23AB631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Banded</Template>
  <TotalTime>178</TotalTime>
  <Words>2867</Words>
  <Application>Microsoft Office PowerPoint</Application>
  <PresentationFormat>Widescreen</PresentationFormat>
  <Paragraphs>383</Paragraphs>
  <Slides>58</Slides>
  <Notes>23</Notes>
  <HiddenSlides>1</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58</vt:i4>
      </vt:variant>
    </vt:vector>
  </HeadingPairs>
  <TitlesOfParts>
    <vt:vector size="69" baseType="lpstr">
      <vt:lpstr>Arial</vt:lpstr>
      <vt:lpstr>Calibri</vt:lpstr>
      <vt:lpstr>Corbel</vt:lpstr>
      <vt:lpstr>Garamond</vt:lpstr>
      <vt:lpstr>Georgia</vt:lpstr>
      <vt:lpstr>Noto Sans Symbols</vt:lpstr>
      <vt:lpstr>Open Sans</vt:lpstr>
      <vt:lpstr>Questrial</vt:lpstr>
      <vt:lpstr>Times New Roman</vt:lpstr>
      <vt:lpstr>Wingdings</vt:lpstr>
      <vt:lpstr>Banded</vt:lpstr>
      <vt:lpstr>Assessing HIDDEN OUTCOMES</vt:lpstr>
      <vt:lpstr>Welcome</vt:lpstr>
      <vt:lpstr>Outcomes for today</vt:lpstr>
      <vt:lpstr>Today’s Presenters</vt:lpstr>
      <vt:lpstr>Changing environment</vt:lpstr>
      <vt:lpstr>Recent Pew Center Survey&gt;&gt;</vt:lpstr>
      <vt:lpstr>UCLA’s “American Freshman Survey”</vt:lpstr>
      <vt:lpstr>UCLA’s “American Freshman Survey”</vt:lpstr>
      <vt:lpstr>Changing environment</vt:lpstr>
      <vt:lpstr>The Current Narrative</vt:lpstr>
      <vt:lpstr>Proposing a new narrative</vt:lpstr>
      <vt:lpstr>A new narrative results in…</vt:lpstr>
      <vt:lpstr>Changing environment</vt:lpstr>
      <vt:lpstr>A CALL TO ACTION</vt:lpstr>
      <vt:lpstr>Why Outcomes Assessment</vt:lpstr>
      <vt:lpstr>Why IT MATTERS:  civic outcomes assessment</vt:lpstr>
      <vt:lpstr>Why IT MATTERS:  LEVELING the PLAYING Field (campus)</vt:lpstr>
      <vt:lpstr>Why it matters: Leveling the Field</vt:lpstr>
      <vt:lpstr>PowerPoint Presentation</vt:lpstr>
      <vt:lpstr>Why IT MATTERS:  civic outcomes assessment</vt:lpstr>
      <vt:lpstr>Why IT MATTERS:  civic outcomes assessment</vt:lpstr>
      <vt:lpstr>Why IT MATTERS:  civic outcomes assessment</vt:lpstr>
      <vt:lpstr>Let us get to work</vt:lpstr>
      <vt:lpstr>REVIEW Examples OF  CIVIC GOALS</vt:lpstr>
      <vt:lpstr>BEING CIVICALLY LITERATE</vt:lpstr>
      <vt:lpstr>POSESSING A CIVIC IDENTITY</vt:lpstr>
      <vt:lpstr>HAVING CIVIC EFFICACY or BEING A CIVIC AGENT</vt:lpstr>
      <vt:lpstr>VALUING EQUITY, JUSTICE, DIVERSITY  NORMALIZING VOTING, CIVIL DISOBEDIENCE </vt:lpstr>
      <vt:lpstr>The ultimate goal in higher ed</vt:lpstr>
      <vt:lpstr>Working Break</vt:lpstr>
      <vt:lpstr>I.D. a relevant civic goal</vt:lpstr>
      <vt:lpstr> Task</vt:lpstr>
      <vt:lpstr>Institution’s Mission or Vision</vt:lpstr>
      <vt:lpstr>Working Break</vt:lpstr>
      <vt:lpstr>We must differentiate between</vt:lpstr>
      <vt:lpstr>Levels of civic learning</vt:lpstr>
      <vt:lpstr>Example: BUS-X 103</vt:lpstr>
      <vt:lpstr>Example: SOC-R 205</vt:lpstr>
      <vt:lpstr>Goals TELL US NOTHING!</vt:lpstr>
      <vt:lpstr>Let’s Get Specific</vt:lpstr>
      <vt:lpstr>CIVIC OUTCOME STATEMENTS SHOULD…</vt:lpstr>
      <vt:lpstr>Civic Outcome Statements Should Be…</vt:lpstr>
      <vt:lpstr>Review Handouts</vt:lpstr>
      <vt:lpstr>CMG Rubric 2.0</vt:lpstr>
      <vt:lpstr>Let’s Practice</vt:lpstr>
      <vt:lpstr>ACTIVITY</vt:lpstr>
      <vt:lpstr>Please share</vt:lpstr>
      <vt:lpstr>Planning for Assessment</vt:lpstr>
      <vt:lpstr>PowerPoint Presentation</vt:lpstr>
      <vt:lpstr>Digging In</vt:lpstr>
      <vt:lpstr>Intro to Taxonomies/Design Map</vt:lpstr>
      <vt:lpstr>Tools To Assess Process: Taxonomy / Design Maps</vt:lpstr>
      <vt:lpstr>Tools To Assess Process:  Taxonomy / Design Maps</vt:lpstr>
      <vt:lpstr>Why assessing “process” matters</vt:lpstr>
      <vt:lpstr>On that note:  MANY THINGS INFLUENCE LEARNING</vt:lpstr>
      <vt:lpstr>OTHER FACTORS INFLUENCING CIVIC OUTCOMES</vt:lpstr>
      <vt:lpstr>DO NOT FORGET :  CLOSE THAT ASSESSMENT LOOP</vt:lpstr>
      <vt:lpstr>Assessing HIDDEN OUTCOMES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Assessing HIDDEN OUTCOMES</dc:title>
  <dc:creator>Weiss, H. Anne</dc:creator>
  <cp:lastModifiedBy>Weiss, H. Anne</cp:lastModifiedBy>
  <cp:revision>32</cp:revision>
  <dcterms:created xsi:type="dcterms:W3CDTF">2017-07-25T21:31:07Z</dcterms:created>
  <dcterms:modified xsi:type="dcterms:W3CDTF">2017-07-28T20:57:47Z</dcterms:modified>
</cp:coreProperties>
</file>