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autoCompressPictures="0">
  <p:sldMasterIdLst>
    <p:sldMasterId id="2147483648" r:id="rId1"/>
  </p:sldMasterIdLst>
  <p:notesMasterIdLst>
    <p:notesMasterId r:id="rId21"/>
  </p:notesMasterIdLst>
  <p:handoutMasterIdLst>
    <p:handoutMasterId r:id="rId22"/>
  </p:handoutMasterIdLst>
  <p:sldIdLst>
    <p:sldId id="256" r:id="rId2"/>
    <p:sldId id="261" r:id="rId3"/>
    <p:sldId id="278" r:id="rId4"/>
    <p:sldId id="262" r:id="rId5"/>
    <p:sldId id="277" r:id="rId6"/>
    <p:sldId id="276"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8060A"/>
    <a:srgbClr val="66080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7809" autoAdjust="0"/>
  </p:normalViewPr>
  <p:slideViewPr>
    <p:cSldViewPr snapToGrid="0" snapToObjects="1">
      <p:cViewPr varScale="1">
        <p:scale>
          <a:sx n="90" d="100"/>
          <a:sy n="90" d="100"/>
        </p:scale>
        <p:origin x="221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A00A45A-143F-014E-B71C-62AB0C0F0DC5}" type="datetimeFigureOut">
              <a:rPr lang="en-US" smtClean="0"/>
              <a:t>12/7/2015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B4AD61B-90BF-8946-9859-55BD8212116C}" type="slidenum">
              <a:rPr lang="en-US" smtClean="0"/>
              <a:t>‹#›</a:t>
            </a:fld>
            <a:endParaRPr lang="en-US"/>
          </a:p>
        </p:txBody>
      </p:sp>
    </p:spTree>
    <p:extLst>
      <p:ext uri="{BB962C8B-B14F-4D97-AF65-F5344CB8AC3E}">
        <p14:creationId xmlns:p14="http://schemas.microsoft.com/office/powerpoint/2010/main" val="108279096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DD910E4-F747-994D-9EA6-DF0C9AC5BD76}" type="datetimeFigureOut">
              <a:rPr lang="en-US" smtClean="0"/>
              <a:t>12/7/2015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2AF7740-18BE-A14F-B18B-3ECD47F85DDF}" type="slidenum">
              <a:rPr lang="en-US" smtClean="0"/>
              <a:t>‹#›</a:t>
            </a:fld>
            <a:endParaRPr lang="en-US"/>
          </a:p>
        </p:txBody>
      </p:sp>
    </p:spTree>
    <p:extLst>
      <p:ext uri="{BB962C8B-B14F-4D97-AF65-F5344CB8AC3E}">
        <p14:creationId xmlns:p14="http://schemas.microsoft.com/office/powerpoint/2010/main" val="252507166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-Minimizers:</a:t>
            </a:r>
            <a:r>
              <a:rPr lang="en-US" baseline="0" dirty="0" smtClean="0"/>
              <a:t> Looking for “Afro-Saxons” or “Hispanic-Saxons”.  There is a tendency to support those who behave similar to oneself in terms of educational background, social skills, values/behaviors, and not deviating from the traditional academic mold.</a:t>
            </a:r>
          </a:p>
          <a:p>
            <a:r>
              <a:rPr lang="en-US" baseline="0" dirty="0" smtClean="0"/>
              <a:t>-Consider then the dynamics of an 8 person search committee at a predominately white </a:t>
            </a:r>
            <a:r>
              <a:rPr lang="en-US" baseline="0" dirty="0" err="1" smtClean="0"/>
              <a:t>insititution</a:t>
            </a:r>
            <a:r>
              <a:rPr lang="en-US" baseline="0" dirty="0" smtClean="0"/>
              <a:t>.  2 in defense, 4 minimizers and 2 in acceptance.  How likely will an African American and/or </a:t>
            </a:r>
            <a:r>
              <a:rPr lang="en-US" baseline="0" dirty="0" err="1" smtClean="0"/>
              <a:t>Lation</a:t>
            </a:r>
            <a:r>
              <a:rPr lang="en-US" baseline="0" dirty="0" smtClean="0"/>
              <a:t> candidate be considered, interviewed and recommended within this group.  </a:t>
            </a:r>
            <a:endParaRPr lang="en-US" dirty="0"/>
          </a:p>
        </p:txBody>
      </p:sp>
      <p:sp>
        <p:nvSpPr>
          <p:cNvPr id="4" name="Slide Number Placeholder 3"/>
          <p:cNvSpPr>
            <a:spLocks noGrp="1"/>
          </p:cNvSpPr>
          <p:nvPr>
            <p:ph type="sldNum" sz="quarter" idx="10"/>
          </p:nvPr>
        </p:nvSpPr>
        <p:spPr/>
        <p:txBody>
          <a:bodyPr/>
          <a:lstStyle/>
          <a:p>
            <a:fld id="{99C9EBEA-0025-4DB2-9CB1-6E99378C5539}" type="slidenum">
              <a:rPr lang="en-US" smtClean="0"/>
              <a:t>2</a:t>
            </a:fld>
            <a:endParaRPr lang="en-US"/>
          </a:p>
        </p:txBody>
      </p:sp>
    </p:spTree>
    <p:extLst>
      <p:ext uri="{BB962C8B-B14F-4D97-AF65-F5344CB8AC3E}">
        <p14:creationId xmlns:p14="http://schemas.microsoft.com/office/powerpoint/2010/main" val="10902640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Invite the group to brainstorm more ideas.  </a:t>
            </a:r>
          </a:p>
        </p:txBody>
      </p:sp>
      <p:sp>
        <p:nvSpPr>
          <p:cNvPr id="4" name="Slide Number Placeholder 3"/>
          <p:cNvSpPr>
            <a:spLocks noGrp="1"/>
          </p:cNvSpPr>
          <p:nvPr>
            <p:ph type="sldNum" sz="quarter" idx="10"/>
          </p:nvPr>
        </p:nvSpPr>
        <p:spPr/>
        <p:txBody>
          <a:bodyPr/>
          <a:lstStyle/>
          <a:p>
            <a:fld id="{99C9EBEA-0025-4DB2-9CB1-6E99378C5539}" type="slidenum">
              <a:rPr lang="en-US" smtClean="0"/>
              <a:t>11</a:t>
            </a:fld>
            <a:endParaRPr lang="en-US"/>
          </a:p>
        </p:txBody>
      </p:sp>
    </p:spTree>
    <p:extLst>
      <p:ext uri="{BB962C8B-B14F-4D97-AF65-F5344CB8AC3E}">
        <p14:creationId xmlns:p14="http://schemas.microsoft.com/office/powerpoint/2010/main" val="694644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-Many resources for Military to Civilian</a:t>
            </a:r>
            <a:r>
              <a:rPr lang="en-US" baseline="0" dirty="0" smtClean="0"/>
              <a:t> Transferable skills tools.  This is good for vets to use, but also employers to use. </a:t>
            </a:r>
          </a:p>
          <a:p>
            <a:r>
              <a:rPr lang="en-US" baseline="0" dirty="0" smtClean="0"/>
              <a:t>-Language: It is important for military to learn how to put their skills into civilian terms but ALSO important that employers can look at a resume and understand how skills can transfer even in non-traditional candidates</a:t>
            </a:r>
          </a:p>
          <a:p>
            <a:r>
              <a:rPr lang="en-US" baseline="0" dirty="0" smtClean="0"/>
              <a:t>-Understanding military classifications: Enlisted, Non-Commissioned etc.  </a:t>
            </a:r>
          </a:p>
          <a:p>
            <a:endParaRPr lang="en-US" dirty="0"/>
          </a:p>
        </p:txBody>
      </p:sp>
      <p:sp>
        <p:nvSpPr>
          <p:cNvPr id="4" name="Slide Number Placeholder 3"/>
          <p:cNvSpPr>
            <a:spLocks noGrp="1"/>
          </p:cNvSpPr>
          <p:nvPr>
            <p:ph type="sldNum" sz="quarter" idx="10"/>
          </p:nvPr>
        </p:nvSpPr>
        <p:spPr/>
        <p:txBody>
          <a:bodyPr/>
          <a:lstStyle/>
          <a:p>
            <a:fld id="{99C9EBEA-0025-4DB2-9CB1-6E99378C5539}" type="slidenum">
              <a:rPr lang="en-US" smtClean="0"/>
              <a:t>12</a:t>
            </a:fld>
            <a:endParaRPr lang="en-US"/>
          </a:p>
        </p:txBody>
      </p:sp>
    </p:spTree>
    <p:extLst>
      <p:ext uri="{BB962C8B-B14F-4D97-AF65-F5344CB8AC3E}">
        <p14:creationId xmlns:p14="http://schemas.microsoft.com/office/powerpoint/2010/main" val="21855527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-Visit Indy gives out free brochures</a:t>
            </a:r>
            <a:r>
              <a:rPr lang="en-US" baseline="0" dirty="0" smtClean="0"/>
              <a:t> and materials.  Even in on campus interviews, these are great to hand out so candidates can learn about Indy.  </a:t>
            </a:r>
          </a:p>
          <a:p>
            <a:r>
              <a:rPr lang="en-US" baseline="0" dirty="0" smtClean="0"/>
              <a:t>-Find out information that candidate is interested in and send resources</a:t>
            </a:r>
          </a:p>
          <a:p>
            <a:r>
              <a:rPr lang="en-US" baseline="0" dirty="0" smtClean="0"/>
              <a:t>-Talk about the difference between surviving and thriving as a member of an underrepresented or otherwise oppressed group in higher education.  DISCUSS.  </a:t>
            </a:r>
          </a:p>
          <a:p>
            <a:endParaRPr lang="en-US" dirty="0"/>
          </a:p>
        </p:txBody>
      </p:sp>
      <p:sp>
        <p:nvSpPr>
          <p:cNvPr id="4" name="Slide Number Placeholder 3"/>
          <p:cNvSpPr>
            <a:spLocks noGrp="1"/>
          </p:cNvSpPr>
          <p:nvPr>
            <p:ph type="sldNum" sz="quarter" idx="10"/>
          </p:nvPr>
        </p:nvSpPr>
        <p:spPr/>
        <p:txBody>
          <a:bodyPr/>
          <a:lstStyle/>
          <a:p>
            <a:fld id="{99C9EBEA-0025-4DB2-9CB1-6E99378C5539}" type="slidenum">
              <a:rPr lang="en-US" smtClean="0"/>
              <a:t>13</a:t>
            </a:fld>
            <a:endParaRPr lang="en-US"/>
          </a:p>
        </p:txBody>
      </p:sp>
    </p:spTree>
    <p:extLst>
      <p:ext uri="{BB962C8B-B14F-4D97-AF65-F5344CB8AC3E}">
        <p14:creationId xmlns:p14="http://schemas.microsoft.com/office/powerpoint/2010/main" val="28587022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a:t>
            </a:r>
            <a:r>
              <a:rPr lang="en-US" baseline="0" dirty="0" smtClean="0"/>
              <a:t> are suggestions only…things to think about</a:t>
            </a:r>
          </a:p>
          <a:p>
            <a:r>
              <a:rPr lang="en-US" baseline="0" dirty="0" smtClean="0"/>
              <a:t>-Code of Ethics, we do have examples if anyone is interested.  </a:t>
            </a:r>
          </a:p>
          <a:p>
            <a:r>
              <a:rPr lang="en-US" baseline="0" dirty="0" smtClean="0"/>
              <a:t>-Diversity Questions: Again, we have examples</a:t>
            </a:r>
          </a:p>
          <a:p>
            <a:r>
              <a:rPr lang="en-US" baseline="0" dirty="0" smtClean="0"/>
              <a:t>-What sort of questions do EIA advocates have, what things to you think you will see?  Perhaps discuss how to handle certain situations.  </a:t>
            </a:r>
          </a:p>
          <a:p>
            <a:r>
              <a:rPr lang="en-US" baseline="0" dirty="0" smtClean="0"/>
              <a:t>-Also DISCUSS here what NOT to do.  Ways to lose credibility on search committees.  </a:t>
            </a:r>
            <a:endParaRPr lang="en-US" dirty="0"/>
          </a:p>
        </p:txBody>
      </p:sp>
      <p:sp>
        <p:nvSpPr>
          <p:cNvPr id="4" name="Slide Number Placeholder 3"/>
          <p:cNvSpPr>
            <a:spLocks noGrp="1"/>
          </p:cNvSpPr>
          <p:nvPr>
            <p:ph type="sldNum" sz="quarter" idx="10"/>
          </p:nvPr>
        </p:nvSpPr>
        <p:spPr/>
        <p:txBody>
          <a:bodyPr/>
          <a:lstStyle/>
          <a:p>
            <a:fld id="{99C9EBEA-0025-4DB2-9CB1-6E99378C5539}" type="slidenum">
              <a:rPr lang="en-US" smtClean="0"/>
              <a:t>14</a:t>
            </a:fld>
            <a:endParaRPr lang="en-US"/>
          </a:p>
        </p:txBody>
      </p:sp>
    </p:spTree>
    <p:extLst>
      <p:ext uri="{BB962C8B-B14F-4D97-AF65-F5344CB8AC3E}">
        <p14:creationId xmlns:p14="http://schemas.microsoft.com/office/powerpoint/2010/main" val="2342762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Shameless Plug</a:t>
            </a:r>
            <a:endParaRPr lang="en-US" dirty="0"/>
          </a:p>
        </p:txBody>
      </p:sp>
      <p:sp>
        <p:nvSpPr>
          <p:cNvPr id="4" name="Slide Number Placeholder 3"/>
          <p:cNvSpPr>
            <a:spLocks noGrp="1"/>
          </p:cNvSpPr>
          <p:nvPr>
            <p:ph type="sldNum" sz="quarter" idx="10"/>
          </p:nvPr>
        </p:nvSpPr>
        <p:spPr/>
        <p:txBody>
          <a:bodyPr/>
          <a:lstStyle/>
          <a:p>
            <a:fld id="{99C9EBEA-0025-4DB2-9CB1-6E99378C5539}" type="slidenum">
              <a:rPr lang="en-US" smtClean="0"/>
              <a:t>16</a:t>
            </a:fld>
            <a:endParaRPr lang="en-US"/>
          </a:p>
        </p:txBody>
      </p:sp>
    </p:spTree>
    <p:extLst>
      <p:ext uri="{BB962C8B-B14F-4D97-AF65-F5344CB8AC3E}">
        <p14:creationId xmlns:p14="http://schemas.microsoft.com/office/powerpoint/2010/main" val="23599437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-Minimizers:</a:t>
            </a:r>
            <a:r>
              <a:rPr lang="en-US" baseline="0" dirty="0" smtClean="0"/>
              <a:t> Looking for “Afro-Saxons” or “Hispanic-Saxons”.  There is a tendency to support those who behave similar to oneself in terms of educational background, social skills, values/behaviors, and not deviating from the traditional academic mold.</a:t>
            </a:r>
          </a:p>
          <a:p>
            <a:r>
              <a:rPr lang="en-US" baseline="0" dirty="0" smtClean="0"/>
              <a:t>-Consider then the dynamics of an 8 person search committee at a predominately white </a:t>
            </a:r>
            <a:r>
              <a:rPr lang="en-US" baseline="0" dirty="0" err="1" smtClean="0"/>
              <a:t>insititution</a:t>
            </a:r>
            <a:r>
              <a:rPr lang="en-US" baseline="0" dirty="0" smtClean="0"/>
              <a:t>.  2 in defense, 4 minimizers and 2 in acceptance.  How likely will an African American and/or </a:t>
            </a:r>
            <a:r>
              <a:rPr lang="en-US" baseline="0" dirty="0" err="1" smtClean="0"/>
              <a:t>Lation</a:t>
            </a:r>
            <a:r>
              <a:rPr lang="en-US" baseline="0" dirty="0" smtClean="0"/>
              <a:t> candidate be considered, interviewed and recommended within this group.  </a:t>
            </a:r>
            <a:endParaRPr lang="en-US" dirty="0"/>
          </a:p>
        </p:txBody>
      </p:sp>
      <p:sp>
        <p:nvSpPr>
          <p:cNvPr id="4" name="Slide Number Placeholder 3"/>
          <p:cNvSpPr>
            <a:spLocks noGrp="1"/>
          </p:cNvSpPr>
          <p:nvPr>
            <p:ph type="sldNum" sz="quarter" idx="10"/>
          </p:nvPr>
        </p:nvSpPr>
        <p:spPr/>
        <p:txBody>
          <a:bodyPr/>
          <a:lstStyle/>
          <a:p>
            <a:fld id="{99C9EBEA-0025-4DB2-9CB1-6E99378C5539}" type="slidenum">
              <a:rPr lang="en-US" smtClean="0"/>
              <a:t>3</a:t>
            </a:fld>
            <a:endParaRPr lang="en-US"/>
          </a:p>
        </p:txBody>
      </p:sp>
    </p:spTree>
    <p:extLst>
      <p:ext uri="{BB962C8B-B14F-4D97-AF65-F5344CB8AC3E}">
        <p14:creationId xmlns:p14="http://schemas.microsoft.com/office/powerpoint/2010/main" val="41557540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-Minimizers:</a:t>
            </a:r>
            <a:r>
              <a:rPr lang="en-US" baseline="0" dirty="0" smtClean="0"/>
              <a:t> Looking for “Afro-Saxons” or “Hispanic-Saxons”.  There is a tendency to support those who behave similar to oneself in terms of educational background, social skills, values/behaviors, and not deviating from the traditional academic mold.</a:t>
            </a:r>
          </a:p>
          <a:p>
            <a:r>
              <a:rPr lang="en-US" baseline="0" dirty="0" smtClean="0"/>
              <a:t>-Consider then the dynamics of an 8 person search committee at a predominately white </a:t>
            </a:r>
            <a:r>
              <a:rPr lang="en-US" baseline="0" dirty="0" err="1" smtClean="0"/>
              <a:t>insititution</a:t>
            </a:r>
            <a:r>
              <a:rPr lang="en-US" baseline="0" dirty="0" smtClean="0"/>
              <a:t>.  2 in defense, 4 minimizers and 2 in acceptance.  How likely will an African American and/or </a:t>
            </a:r>
            <a:r>
              <a:rPr lang="en-US" baseline="0" dirty="0" err="1" smtClean="0"/>
              <a:t>Lation</a:t>
            </a:r>
            <a:r>
              <a:rPr lang="en-US" baseline="0" dirty="0" smtClean="0"/>
              <a:t> candidate be considered, interviewed and recommended within this group.  </a:t>
            </a:r>
            <a:endParaRPr lang="en-US" dirty="0"/>
          </a:p>
        </p:txBody>
      </p:sp>
      <p:sp>
        <p:nvSpPr>
          <p:cNvPr id="4" name="Slide Number Placeholder 3"/>
          <p:cNvSpPr>
            <a:spLocks noGrp="1"/>
          </p:cNvSpPr>
          <p:nvPr>
            <p:ph type="sldNum" sz="quarter" idx="10"/>
          </p:nvPr>
        </p:nvSpPr>
        <p:spPr/>
        <p:txBody>
          <a:bodyPr/>
          <a:lstStyle/>
          <a:p>
            <a:fld id="{99C9EBEA-0025-4DB2-9CB1-6E99378C5539}" type="slidenum">
              <a:rPr lang="en-US" smtClean="0"/>
              <a:t>4</a:t>
            </a:fld>
            <a:endParaRPr lang="en-US"/>
          </a:p>
        </p:txBody>
      </p:sp>
    </p:spTree>
    <p:extLst>
      <p:ext uri="{BB962C8B-B14F-4D97-AF65-F5344CB8AC3E}">
        <p14:creationId xmlns:p14="http://schemas.microsoft.com/office/powerpoint/2010/main" val="42574783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-Minimizers:</a:t>
            </a:r>
            <a:r>
              <a:rPr lang="en-US" baseline="0" dirty="0" smtClean="0"/>
              <a:t> Looking for “Afro-Saxons” or “Hispanic-Saxons”.  There is a tendency to support those who behave similar to oneself in terms of educational background, social skills, values/behaviors, and not deviating from the traditional academic mold.</a:t>
            </a:r>
          </a:p>
          <a:p>
            <a:r>
              <a:rPr lang="en-US" baseline="0" dirty="0" smtClean="0"/>
              <a:t>-Consider then the dynamics of an 8 person search committee at a predominately white </a:t>
            </a:r>
            <a:r>
              <a:rPr lang="en-US" baseline="0" dirty="0" err="1" smtClean="0"/>
              <a:t>insititution</a:t>
            </a:r>
            <a:r>
              <a:rPr lang="en-US" baseline="0" dirty="0" smtClean="0"/>
              <a:t>.  2 in defense, 4 minimizers and 2 in acceptance.  How likely will an African American and/or </a:t>
            </a:r>
            <a:r>
              <a:rPr lang="en-US" baseline="0" dirty="0" err="1" smtClean="0"/>
              <a:t>Lation</a:t>
            </a:r>
            <a:r>
              <a:rPr lang="en-US" baseline="0" dirty="0" smtClean="0"/>
              <a:t> candidate be considered, interviewed and recommended within this group.  </a:t>
            </a:r>
            <a:endParaRPr lang="en-US" dirty="0"/>
          </a:p>
        </p:txBody>
      </p:sp>
      <p:sp>
        <p:nvSpPr>
          <p:cNvPr id="4" name="Slide Number Placeholder 3"/>
          <p:cNvSpPr>
            <a:spLocks noGrp="1"/>
          </p:cNvSpPr>
          <p:nvPr>
            <p:ph type="sldNum" sz="quarter" idx="10"/>
          </p:nvPr>
        </p:nvSpPr>
        <p:spPr/>
        <p:txBody>
          <a:bodyPr/>
          <a:lstStyle/>
          <a:p>
            <a:fld id="{99C9EBEA-0025-4DB2-9CB1-6E99378C5539}" type="slidenum">
              <a:rPr lang="en-US" smtClean="0"/>
              <a:t>5</a:t>
            </a:fld>
            <a:endParaRPr lang="en-US"/>
          </a:p>
        </p:txBody>
      </p:sp>
    </p:spTree>
    <p:extLst>
      <p:ext uri="{BB962C8B-B14F-4D97-AF65-F5344CB8AC3E}">
        <p14:creationId xmlns:p14="http://schemas.microsoft.com/office/powerpoint/2010/main" val="8077327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-Transition</a:t>
            </a:r>
            <a:r>
              <a:rPr lang="en-US" baseline="0" dirty="0" smtClean="0"/>
              <a:t> by saying, how does this manifest? People don’t often come out and say negative things towards candidates of color.  Things often come out in the form of </a:t>
            </a:r>
            <a:r>
              <a:rPr lang="en-US" baseline="0" dirty="0" err="1" smtClean="0"/>
              <a:t>microagressions</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99C9EBEA-0025-4DB2-9CB1-6E99378C5539}" type="slidenum">
              <a:rPr lang="en-US" smtClean="0"/>
              <a:t>6</a:t>
            </a:fld>
            <a:endParaRPr lang="en-US"/>
          </a:p>
        </p:txBody>
      </p:sp>
    </p:spTree>
    <p:extLst>
      <p:ext uri="{BB962C8B-B14F-4D97-AF65-F5344CB8AC3E}">
        <p14:creationId xmlns:p14="http://schemas.microsoft.com/office/powerpoint/2010/main" val="21863084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Tie back to the Schema.</a:t>
            </a:r>
            <a:r>
              <a:rPr lang="en-US" baseline="0" dirty="0" smtClean="0"/>
              <a:t>  If you have people on the search committee who are in defense or minimization, this micro behavior can occur towards agent group candidates.  </a:t>
            </a:r>
            <a:endParaRPr lang="en-US" dirty="0"/>
          </a:p>
        </p:txBody>
      </p:sp>
      <p:sp>
        <p:nvSpPr>
          <p:cNvPr id="4" name="Slide Number Placeholder 3"/>
          <p:cNvSpPr>
            <a:spLocks noGrp="1"/>
          </p:cNvSpPr>
          <p:nvPr>
            <p:ph type="sldNum" sz="quarter" idx="10"/>
          </p:nvPr>
        </p:nvSpPr>
        <p:spPr/>
        <p:txBody>
          <a:bodyPr/>
          <a:lstStyle/>
          <a:p>
            <a:fld id="{99C9EBEA-0025-4DB2-9CB1-6E99378C5539}" type="slidenum">
              <a:rPr lang="en-US" smtClean="0"/>
              <a:t>7</a:t>
            </a:fld>
            <a:endParaRPr lang="en-US"/>
          </a:p>
        </p:txBody>
      </p:sp>
    </p:spTree>
    <p:extLst>
      <p:ext uri="{BB962C8B-B14F-4D97-AF65-F5344CB8AC3E}">
        <p14:creationId xmlns:p14="http://schemas.microsoft.com/office/powerpoint/2010/main" val="34569648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Read the</a:t>
            </a:r>
            <a:r>
              <a:rPr lang="en-US" baseline="0" dirty="0" smtClean="0"/>
              <a:t> Affinity Bias Example:  </a:t>
            </a:r>
          </a:p>
          <a:p>
            <a:r>
              <a:rPr lang="en-US" baseline="0" dirty="0" smtClean="0"/>
              <a:t>Ross. H, &amp; Rowe, M.  (August 2008). </a:t>
            </a:r>
          </a:p>
          <a:p>
            <a:r>
              <a:rPr lang="en-US" baseline="0" dirty="0" smtClean="0"/>
              <a:t> Imagine, for example, that you are conducting an</a:t>
            </a:r>
          </a:p>
          <a:p>
            <a:r>
              <a:rPr lang="en-US" baseline="0" dirty="0" smtClean="0"/>
              <a:t>interview with two people, we’ll call them Sally and John. John reminds you of yourself when you were younger, or of someone you</a:t>
            </a:r>
          </a:p>
          <a:p>
            <a:r>
              <a:rPr lang="en-US" baseline="0" dirty="0" smtClean="0"/>
              <a:t>know and like. You have that sense of familiarity or “chemistry.” You instantly like him, and though you are not aware of why, your</a:t>
            </a:r>
          </a:p>
          <a:p>
            <a:r>
              <a:rPr lang="en-US" baseline="0" dirty="0" smtClean="0"/>
              <a:t>mind generates justifications. (“He seems like a straightforward kind of guy. I like the way he ‘holds’ himself.”) You ask him the first</a:t>
            </a:r>
          </a:p>
          <a:p>
            <a:r>
              <a:rPr lang="en-US" baseline="0" dirty="0" smtClean="0"/>
              <a:t>interview question and he hems and haws a bit. After all, it’s an interview. He’s nervous. Because you feel an affinity toward him, you pick up on his nervousness. You want to put him at ease. You say, “John, I know it’s an interview, but there’s nothing to be nervous about. Take a breath and let me ask the question again.” John nails it this time and he’s off and running to a great interview. The whole interaction took four seconds, yet it made a world of difference.</a:t>
            </a:r>
          </a:p>
          <a:p>
            <a:endParaRPr lang="en-US" baseline="0" dirty="0" smtClean="0"/>
          </a:p>
          <a:p>
            <a:r>
              <a:rPr lang="en-US" baseline="0" dirty="0" smtClean="0"/>
              <a:t>Then you sit down with Sally. There is nothing negative about her, just no real connection. It is a very “business-like” interaction. You</a:t>
            </a:r>
          </a:p>
          <a:p>
            <a:r>
              <a:rPr lang="en-US" baseline="0" dirty="0" smtClean="0"/>
              <a:t>ask her the first question and she’s a little nervous too, but this time you don’t pick up on it. This interview moves forward, but not</a:t>
            </a:r>
          </a:p>
          <a:p>
            <a:r>
              <a:rPr lang="en-US" baseline="0" dirty="0" smtClean="0"/>
              <a:t>quite as well as John’s. The next day a co-worker asks you how the interviews went, and you respond: “John was great…open, easy</a:t>
            </a:r>
          </a:p>
          <a:p>
            <a:r>
              <a:rPr lang="en-US" baseline="0" dirty="0" smtClean="0"/>
              <a:t>to talk to. I think he’ll be great with staff and clients.” And your reply about Sally? “She’s okay, I guess.” Your perceptions about the</a:t>
            </a:r>
          </a:p>
          <a:p>
            <a:r>
              <a:rPr lang="en-US" baseline="0" dirty="0" smtClean="0"/>
              <a:t>interviews constitute your reality. You probably don’t even remember the four-second interaction that changed John’s entire interview.</a:t>
            </a:r>
          </a:p>
          <a:p>
            <a:r>
              <a:rPr lang="en-US" baseline="0" dirty="0" smtClean="0"/>
              <a:t>In fact, if somebody asks you, you would swear you conducted the interviews exactly the same way with the same questions. Your own</a:t>
            </a:r>
          </a:p>
          <a:p>
            <a:r>
              <a:rPr lang="en-US" baseline="0" dirty="0" smtClean="0"/>
              <a:t>role in influencing the outcomes was completely invisible to you, driven by your background of comfort with John.</a:t>
            </a:r>
          </a:p>
          <a:p>
            <a:r>
              <a:rPr lang="en-US" baseline="0" dirty="0" smtClean="0"/>
              <a:t>FROM: CDO Insights</a:t>
            </a:r>
          </a:p>
          <a:p>
            <a:r>
              <a:rPr lang="en-US" baseline="0" dirty="0" smtClean="0"/>
              <a:t>Micro affirmations: Apparently small acts, which are often ephemeral and hard to see, events that are public and private often unconscious but VERY Effective which occur wherever people wish to help others succeed.  </a:t>
            </a:r>
            <a:endParaRPr lang="en-US" dirty="0"/>
          </a:p>
        </p:txBody>
      </p:sp>
      <p:sp>
        <p:nvSpPr>
          <p:cNvPr id="4" name="Slide Number Placeholder 3"/>
          <p:cNvSpPr>
            <a:spLocks noGrp="1"/>
          </p:cNvSpPr>
          <p:nvPr>
            <p:ph type="sldNum" sz="quarter" idx="10"/>
          </p:nvPr>
        </p:nvSpPr>
        <p:spPr/>
        <p:txBody>
          <a:bodyPr/>
          <a:lstStyle/>
          <a:p>
            <a:fld id="{99C9EBEA-0025-4DB2-9CB1-6E99378C5539}" type="slidenum">
              <a:rPr lang="en-US" smtClean="0"/>
              <a:t>8</a:t>
            </a:fld>
            <a:endParaRPr lang="en-US"/>
          </a:p>
        </p:txBody>
      </p:sp>
    </p:spTree>
    <p:extLst>
      <p:ext uri="{BB962C8B-B14F-4D97-AF65-F5344CB8AC3E}">
        <p14:creationId xmlns:p14="http://schemas.microsoft.com/office/powerpoint/2010/main" val="24061777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smtClean="0"/>
              <a:t>The example</a:t>
            </a:r>
            <a:r>
              <a:rPr lang="en-US" baseline="0" dirty="0" smtClean="0"/>
              <a:t> of micro affirmations gets us to unconscious bias.  Look at this example.  The tables are the same size but look very different based on perspective.  </a:t>
            </a:r>
          </a:p>
          <a:p>
            <a:pPr marL="171450" indent="-171450">
              <a:buFontTx/>
              <a:buChar char="-"/>
            </a:pPr>
            <a:endParaRPr lang="en-US" dirty="0" smtClean="0"/>
          </a:p>
          <a:p>
            <a:pPr marL="171450" indent="-171450">
              <a:buFontTx/>
              <a:buChar char="-"/>
            </a:pPr>
            <a:r>
              <a:rPr lang="en-US" dirty="0" smtClean="0"/>
              <a:t>Ross. H, &amp; Rowe, M.  (August 2008). : To get us started on unconscious bias, let’s talk about some examples:</a:t>
            </a:r>
            <a:r>
              <a:rPr lang="en-US" baseline="0" dirty="0" smtClean="0"/>
              <a:t> “Less than 15% of American men are over 6 foot tall.  Yet, 60% of corporate CEOs are over 6 foot tall.  Less than 4% of American men are over six foot two and 36% of corporate CEO’s are over six two.  Do they say, “Get us a tall guy!” NO! </a:t>
            </a:r>
          </a:p>
          <a:p>
            <a:pPr marL="171450" indent="-171450">
              <a:buFontTx/>
              <a:buChar char="-"/>
            </a:pPr>
            <a:r>
              <a:rPr lang="en-US" baseline="0" dirty="0" smtClean="0"/>
              <a:t>Similar patterns are true for generals and admirals and Presidents of the US.  </a:t>
            </a:r>
          </a:p>
          <a:p>
            <a:pPr marL="171450" indent="-171450">
              <a:buFontTx/>
              <a:buChar char="-"/>
            </a:pPr>
            <a:r>
              <a:rPr lang="en-US" baseline="0" dirty="0" smtClean="0"/>
              <a:t>“Seems unfair to choose a CEO based on height just as it is unfair to give employees lower performance evaluations because they are overweight.  Or to prescribe medical procedures to people more often because of their race, or treat the same people different ways because of their clothing, or to call on boys more often than girls when they raise their hands, and yet all of these things are continually happening.”  </a:t>
            </a:r>
          </a:p>
          <a:p>
            <a:pPr marL="171450" indent="-171450">
              <a:buFontTx/>
              <a:buChar char="-"/>
            </a:pPr>
            <a:r>
              <a:rPr lang="en-US" baseline="0" dirty="0" smtClean="0"/>
              <a:t>Organizational Unconscious: What does the organization hold as important? Who gets promoted? How? Etc.  Conversation.  </a:t>
            </a:r>
            <a:endParaRPr lang="en-US" dirty="0"/>
          </a:p>
        </p:txBody>
      </p:sp>
      <p:sp>
        <p:nvSpPr>
          <p:cNvPr id="4" name="Slide Number Placeholder 3"/>
          <p:cNvSpPr>
            <a:spLocks noGrp="1"/>
          </p:cNvSpPr>
          <p:nvPr>
            <p:ph type="sldNum" sz="quarter" idx="10"/>
          </p:nvPr>
        </p:nvSpPr>
        <p:spPr/>
        <p:txBody>
          <a:bodyPr/>
          <a:lstStyle/>
          <a:p>
            <a:fld id="{99C9EBEA-0025-4DB2-9CB1-6E99378C5539}" type="slidenum">
              <a:rPr lang="en-US" smtClean="0"/>
              <a:t>9</a:t>
            </a:fld>
            <a:endParaRPr lang="en-US"/>
          </a:p>
        </p:txBody>
      </p:sp>
    </p:spTree>
    <p:extLst>
      <p:ext uri="{BB962C8B-B14F-4D97-AF65-F5344CB8AC3E}">
        <p14:creationId xmlns:p14="http://schemas.microsoft.com/office/powerpoint/2010/main" val="20373444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9C9EBEA-0025-4DB2-9CB1-6E99378C5539}" type="slidenum">
              <a:rPr lang="en-US" smtClean="0"/>
              <a:t>10</a:t>
            </a:fld>
            <a:endParaRPr lang="en-US"/>
          </a:p>
        </p:txBody>
      </p:sp>
    </p:spTree>
    <p:extLst>
      <p:ext uri="{BB962C8B-B14F-4D97-AF65-F5344CB8AC3E}">
        <p14:creationId xmlns:p14="http://schemas.microsoft.com/office/powerpoint/2010/main" val="16824238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Picture Placeholder 6"/>
          <p:cNvSpPr>
            <a:spLocks noGrp="1"/>
          </p:cNvSpPr>
          <p:nvPr>
            <p:ph type="pic" sz="quarter" idx="14" hasCustomPrompt="1"/>
          </p:nvPr>
        </p:nvSpPr>
        <p:spPr>
          <a:xfrm>
            <a:off x="2973232" y="1459360"/>
            <a:ext cx="6170768" cy="5398640"/>
          </a:xfrm>
        </p:spPr>
        <p:txBody>
          <a:bodyPr>
            <a:normAutofit/>
          </a:bodyPr>
          <a:lstStyle>
            <a:lvl1pPr marL="0" indent="0">
              <a:buNone/>
              <a:defRPr sz="1600" baseline="0">
                <a:solidFill>
                  <a:srgbClr val="000000"/>
                </a:solidFill>
              </a:defRPr>
            </a:lvl1pPr>
          </a:lstStyle>
          <a:p>
            <a:r>
              <a:rPr lang="en-US" dirty="0" smtClean="0"/>
              <a:t>Drag picture here</a:t>
            </a:r>
            <a:endParaRPr lang="en-US" dirty="0"/>
          </a:p>
        </p:txBody>
      </p:sp>
      <p:sp>
        <p:nvSpPr>
          <p:cNvPr id="6" name="Text Placeholder 5"/>
          <p:cNvSpPr>
            <a:spLocks noGrp="1"/>
          </p:cNvSpPr>
          <p:nvPr>
            <p:ph type="body" sz="quarter" idx="20"/>
          </p:nvPr>
        </p:nvSpPr>
        <p:spPr>
          <a:xfrm>
            <a:off x="2973232" y="428679"/>
            <a:ext cx="5576398" cy="602620"/>
          </a:xfrm>
        </p:spPr>
        <p:txBody>
          <a:bodyPr/>
          <a:lstStyle>
            <a:lvl1pPr>
              <a:defRPr b="0" i="0">
                <a:solidFill>
                  <a:srgbClr val="800000"/>
                </a:solidFill>
                <a:latin typeface="BentonSans Book"/>
                <a:cs typeface="BentonSans Book"/>
              </a:defRPr>
            </a:lvl1pPr>
          </a:lstStyle>
          <a:p>
            <a:pPr lvl="0"/>
            <a:r>
              <a:rPr lang="en-US" smtClean="0"/>
              <a:t>Click to edit Master text styles</a:t>
            </a:r>
          </a:p>
        </p:txBody>
      </p:sp>
    </p:spTree>
    <p:extLst>
      <p:ext uri="{BB962C8B-B14F-4D97-AF65-F5344CB8AC3E}">
        <p14:creationId xmlns:p14="http://schemas.microsoft.com/office/powerpoint/2010/main" val="32532162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215844" y="1559442"/>
            <a:ext cx="2249669" cy="456672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US" smtClean="0"/>
              <a:t>INDIANA UNIVERSITY–PURDUE UNIVERSITY INDIANAPOLIS</a:t>
            </a:r>
            <a:endParaRPr lang="en-US" dirty="0"/>
          </a:p>
        </p:txBody>
      </p:sp>
      <p:sp>
        <p:nvSpPr>
          <p:cNvPr id="7" name="Slide Number Placeholder 6"/>
          <p:cNvSpPr>
            <a:spLocks noGrp="1"/>
          </p:cNvSpPr>
          <p:nvPr>
            <p:ph type="sldNum" sz="quarter" idx="12"/>
          </p:nvPr>
        </p:nvSpPr>
        <p:spPr/>
        <p:txBody>
          <a:bodyPr/>
          <a:lstStyle/>
          <a:p>
            <a:fld id="{A2CEE53A-19EC-654D-82C1-D215F6FEFF18}" type="slidenum">
              <a:rPr lang="en-US" smtClean="0"/>
              <a:t>‹#›</a:t>
            </a:fld>
            <a:endParaRPr lang="en-US"/>
          </a:p>
        </p:txBody>
      </p:sp>
    </p:spTree>
    <p:extLst>
      <p:ext uri="{BB962C8B-B14F-4D97-AF65-F5344CB8AC3E}">
        <p14:creationId xmlns:p14="http://schemas.microsoft.com/office/powerpoint/2010/main" val="27603678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71094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US" smtClean="0"/>
              <a:t>INDIANA UNIVERSITY–PURDUE UNIVERSITY INDIANAPOLIS</a:t>
            </a:r>
            <a:endParaRPr lang="en-US" dirty="0"/>
          </a:p>
        </p:txBody>
      </p:sp>
      <p:sp>
        <p:nvSpPr>
          <p:cNvPr id="7" name="Slide Number Placeholder 6"/>
          <p:cNvSpPr>
            <a:spLocks noGrp="1"/>
          </p:cNvSpPr>
          <p:nvPr>
            <p:ph type="sldNum" sz="quarter" idx="12"/>
          </p:nvPr>
        </p:nvSpPr>
        <p:spPr/>
        <p:txBody>
          <a:bodyPr/>
          <a:lstStyle/>
          <a:p>
            <a:fld id="{A2CEE53A-19EC-654D-82C1-D215F6FEFF18}" type="slidenum">
              <a:rPr lang="en-US" smtClean="0"/>
              <a:t>‹#›</a:t>
            </a:fld>
            <a:endParaRPr lang="en-US"/>
          </a:p>
        </p:txBody>
      </p:sp>
    </p:spTree>
    <p:extLst>
      <p:ext uri="{BB962C8B-B14F-4D97-AF65-F5344CB8AC3E}">
        <p14:creationId xmlns:p14="http://schemas.microsoft.com/office/powerpoint/2010/main" val="19863865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a:xfrm>
            <a:off x="822961" y="6459786"/>
            <a:ext cx="1854203" cy="365125"/>
          </a:xfrm>
          <a:prstGeom prst="rect">
            <a:avLst/>
          </a:prstGeom>
        </p:spPr>
        <p:txBody>
          <a:bodyPr/>
          <a:lstStyle/>
          <a:p>
            <a:fld id="{4D94136C-8742-45B2-AF27-D93DF72833A9}" type="datetimeFigureOut">
              <a:rPr lang="en-US" dirty="0"/>
              <a:t>12/7/2015</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extLst>
      <p:ext uri="{BB962C8B-B14F-4D97-AF65-F5344CB8AC3E}">
        <p14:creationId xmlns:p14="http://schemas.microsoft.com/office/powerpoint/2010/main" val="17372186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tx1"/>
                </a:solidFill>
              </a:defRPr>
            </a:lvl1pPr>
          </a:lstStyle>
          <a:p>
            <a:r>
              <a:rPr lang="en-US" dirty="0" smtClean="0"/>
              <a:t>Click to add ENGAGING text</a:t>
            </a:r>
            <a:endParaRPr lang="en-US" dirty="0"/>
          </a:p>
        </p:txBody>
      </p:sp>
      <p:sp>
        <p:nvSpPr>
          <p:cNvPr id="3" name="Content Placeholder 2"/>
          <p:cNvSpPr>
            <a:spLocks noGrp="1"/>
          </p:cNvSpPr>
          <p:nvPr>
            <p:ph idx="1"/>
          </p:nvPr>
        </p:nvSpPr>
        <p:spPr>
          <a:xfrm>
            <a:off x="1277796" y="1566334"/>
            <a:ext cx="7409003" cy="4275666"/>
          </a:xfrm>
        </p:spPr>
        <p:txBody>
          <a:bodyPr/>
          <a:lstStyle>
            <a:lvl1pPr>
              <a:defRPr b="0" i="0">
                <a:solidFill>
                  <a:schemeClr val="tx1"/>
                </a:solidFill>
                <a:latin typeface="BentonSans Book"/>
                <a:cs typeface="BentonSans Book"/>
              </a:defRPr>
            </a:lvl1pPr>
            <a:lvl2pPr>
              <a:defRPr b="0" i="0">
                <a:solidFill>
                  <a:schemeClr val="tx1"/>
                </a:solidFill>
                <a:latin typeface="BentonSans Book"/>
                <a:cs typeface="BentonSans Book"/>
              </a:defRPr>
            </a:lvl2pPr>
            <a:lvl3pPr>
              <a:defRPr b="0" i="0">
                <a:solidFill>
                  <a:schemeClr val="tx1"/>
                </a:solidFill>
                <a:latin typeface="BentonSans Book"/>
                <a:cs typeface="BentonSans Book"/>
              </a:defRPr>
            </a:lvl3pPr>
            <a:lvl4pPr>
              <a:defRPr b="0" i="0">
                <a:solidFill>
                  <a:schemeClr val="tx1"/>
                </a:solidFill>
                <a:latin typeface="BentonSans Book"/>
                <a:cs typeface="BentonSans Book"/>
              </a:defRPr>
            </a:lvl4pPr>
            <a:lvl5pPr>
              <a:defRPr b="0" i="0">
                <a:solidFill>
                  <a:schemeClr val="tx1"/>
                </a:solidFill>
                <a:latin typeface="BentonSans Book"/>
                <a:cs typeface="BentonSans Book"/>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1"/>
          </p:nvPr>
        </p:nvSpPr>
        <p:spPr/>
        <p:txBody>
          <a:bodyPr/>
          <a:lstStyle/>
          <a:p>
            <a:r>
              <a:rPr lang="en-US" smtClean="0"/>
              <a:t>INDIANA UNIVERSITY–PURDUE UNIVERSITY INDIANAPOLIS</a:t>
            </a:r>
            <a:endParaRPr lang="en-US" dirty="0"/>
          </a:p>
        </p:txBody>
      </p:sp>
      <p:sp>
        <p:nvSpPr>
          <p:cNvPr id="6" name="Slide Number Placeholder 5"/>
          <p:cNvSpPr>
            <a:spLocks noGrp="1"/>
          </p:cNvSpPr>
          <p:nvPr>
            <p:ph type="sldNum" sz="quarter" idx="12"/>
          </p:nvPr>
        </p:nvSpPr>
        <p:spPr/>
        <p:txBody>
          <a:bodyPr/>
          <a:lstStyle/>
          <a:p>
            <a:fld id="{A2CEE53A-19EC-654D-82C1-D215F6FEFF18}" type="slidenum">
              <a:rPr lang="en-US" smtClean="0"/>
              <a:t>‹#›</a:t>
            </a:fld>
            <a:endParaRPr lang="en-US"/>
          </a:p>
        </p:txBody>
      </p:sp>
    </p:spTree>
    <p:extLst>
      <p:ext uri="{BB962C8B-B14F-4D97-AF65-F5344CB8AC3E}">
        <p14:creationId xmlns:p14="http://schemas.microsoft.com/office/powerpoint/2010/main" val="1742932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hoto Poi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add ENGAGING text</a:t>
            </a:r>
            <a:endParaRPr lang="en-US" dirty="0"/>
          </a:p>
        </p:txBody>
      </p:sp>
      <p:sp>
        <p:nvSpPr>
          <p:cNvPr id="4" name="Footer Placeholder 3"/>
          <p:cNvSpPr>
            <a:spLocks noGrp="1"/>
          </p:cNvSpPr>
          <p:nvPr>
            <p:ph type="ftr" sz="quarter" idx="11"/>
          </p:nvPr>
        </p:nvSpPr>
        <p:spPr/>
        <p:txBody>
          <a:bodyPr/>
          <a:lstStyle/>
          <a:p>
            <a:r>
              <a:rPr lang="en-US" smtClean="0"/>
              <a:t>INDIANA UNIVERSITY–PURDUE UNIVERSITY INDIANAPOLIS</a:t>
            </a:r>
            <a:endParaRPr lang="en-US" dirty="0"/>
          </a:p>
        </p:txBody>
      </p:sp>
      <p:sp>
        <p:nvSpPr>
          <p:cNvPr id="5" name="Slide Number Placeholder 4"/>
          <p:cNvSpPr>
            <a:spLocks noGrp="1"/>
          </p:cNvSpPr>
          <p:nvPr>
            <p:ph type="sldNum" sz="quarter" idx="12"/>
          </p:nvPr>
        </p:nvSpPr>
        <p:spPr/>
        <p:txBody>
          <a:bodyPr/>
          <a:lstStyle/>
          <a:p>
            <a:fld id="{A2CEE53A-19EC-654D-82C1-D215F6FEFF18}" type="slidenum">
              <a:rPr lang="en-US" smtClean="0"/>
              <a:pPr/>
              <a:t>‹#›</a:t>
            </a:fld>
            <a:endParaRPr lang="en-US" dirty="0"/>
          </a:p>
        </p:txBody>
      </p:sp>
      <p:sp>
        <p:nvSpPr>
          <p:cNvPr id="7" name="Picture Placeholder 6"/>
          <p:cNvSpPr>
            <a:spLocks noGrp="1"/>
          </p:cNvSpPr>
          <p:nvPr>
            <p:ph type="pic" sz="quarter" idx="13" hasCustomPrompt="1"/>
          </p:nvPr>
        </p:nvSpPr>
        <p:spPr>
          <a:xfrm>
            <a:off x="1277796" y="1487488"/>
            <a:ext cx="7409003" cy="4319587"/>
          </a:xfrm>
        </p:spPr>
        <p:txBody>
          <a:bodyPr>
            <a:normAutofit/>
          </a:bodyPr>
          <a:lstStyle>
            <a:lvl1pPr>
              <a:defRPr sz="2400" b="0" i="0" baseline="0">
                <a:latin typeface="BentonSans Book"/>
                <a:cs typeface="BentonSans Book"/>
              </a:defRPr>
            </a:lvl1pPr>
          </a:lstStyle>
          <a:p>
            <a:r>
              <a:rPr lang="en-US" dirty="0" smtClean="0"/>
              <a:t>Drag your dynamic photo here</a:t>
            </a:r>
            <a:endParaRPr lang="en-US" dirty="0"/>
          </a:p>
        </p:txBody>
      </p:sp>
    </p:spTree>
    <p:extLst>
      <p:ext uri="{BB962C8B-B14F-4D97-AF65-F5344CB8AC3E}">
        <p14:creationId xmlns:p14="http://schemas.microsoft.com/office/powerpoint/2010/main" val="10794422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hoto Collag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p:txBody>
          <a:bodyPr/>
          <a:lstStyle/>
          <a:p>
            <a:r>
              <a:rPr lang="en-US" smtClean="0"/>
              <a:t>INDIANA UNIVERSITY–PURDUE UNIVERSITY INDIANAPOLIS</a:t>
            </a:r>
            <a:endParaRPr lang="en-US" dirty="0"/>
          </a:p>
        </p:txBody>
      </p:sp>
      <p:sp>
        <p:nvSpPr>
          <p:cNvPr id="5" name="Slide Number Placeholder 4"/>
          <p:cNvSpPr>
            <a:spLocks noGrp="1"/>
          </p:cNvSpPr>
          <p:nvPr>
            <p:ph type="sldNum" sz="quarter" idx="12"/>
          </p:nvPr>
        </p:nvSpPr>
        <p:spPr/>
        <p:txBody>
          <a:bodyPr/>
          <a:lstStyle/>
          <a:p>
            <a:fld id="{A2CEE53A-19EC-654D-82C1-D215F6FEFF18}" type="slidenum">
              <a:rPr lang="en-US" smtClean="0"/>
              <a:pPr/>
              <a:t>‹#›</a:t>
            </a:fld>
            <a:endParaRPr lang="en-US" dirty="0"/>
          </a:p>
        </p:txBody>
      </p:sp>
      <p:sp>
        <p:nvSpPr>
          <p:cNvPr id="8" name="Picture Placeholder 6"/>
          <p:cNvSpPr>
            <a:spLocks noGrp="1"/>
          </p:cNvSpPr>
          <p:nvPr>
            <p:ph type="pic" sz="quarter" idx="14" hasCustomPrompt="1"/>
          </p:nvPr>
        </p:nvSpPr>
        <p:spPr>
          <a:xfrm>
            <a:off x="1277797" y="1447800"/>
            <a:ext cx="5204124" cy="2091267"/>
          </a:xfrm>
        </p:spPr>
        <p:txBody>
          <a:bodyPr>
            <a:normAutofit/>
          </a:bodyPr>
          <a:lstStyle>
            <a:lvl1pPr marL="0" indent="0">
              <a:buNone/>
              <a:defRPr sz="1600" baseline="0"/>
            </a:lvl1pPr>
          </a:lstStyle>
          <a:p>
            <a:r>
              <a:rPr lang="en-US" dirty="0" smtClean="0"/>
              <a:t>Drag picture here</a:t>
            </a:r>
            <a:endParaRPr lang="en-US" dirty="0"/>
          </a:p>
        </p:txBody>
      </p:sp>
      <p:sp>
        <p:nvSpPr>
          <p:cNvPr id="9" name="Picture Placeholder 6"/>
          <p:cNvSpPr>
            <a:spLocks noGrp="1"/>
          </p:cNvSpPr>
          <p:nvPr>
            <p:ph type="pic" sz="quarter" idx="15" hasCustomPrompt="1"/>
          </p:nvPr>
        </p:nvSpPr>
        <p:spPr>
          <a:xfrm>
            <a:off x="6611361" y="1447800"/>
            <a:ext cx="2074333" cy="2780251"/>
          </a:xfrm>
        </p:spPr>
        <p:txBody>
          <a:bodyPr>
            <a:normAutofit/>
          </a:bodyPr>
          <a:lstStyle>
            <a:lvl1pPr marL="0" indent="0">
              <a:buNone/>
              <a:defRPr sz="1600" baseline="0"/>
            </a:lvl1pPr>
          </a:lstStyle>
          <a:p>
            <a:r>
              <a:rPr lang="en-US" dirty="0" smtClean="0"/>
              <a:t>Drag picture here</a:t>
            </a:r>
            <a:endParaRPr lang="en-US" dirty="0"/>
          </a:p>
        </p:txBody>
      </p:sp>
      <p:sp>
        <p:nvSpPr>
          <p:cNvPr id="12" name="Picture Placeholder 6"/>
          <p:cNvSpPr>
            <a:spLocks noGrp="1"/>
          </p:cNvSpPr>
          <p:nvPr>
            <p:ph type="pic" sz="quarter" idx="18" hasCustomPrompt="1"/>
          </p:nvPr>
        </p:nvSpPr>
        <p:spPr>
          <a:xfrm>
            <a:off x="1277796" y="3641942"/>
            <a:ext cx="1876103" cy="2260601"/>
          </a:xfrm>
        </p:spPr>
        <p:txBody>
          <a:bodyPr>
            <a:normAutofit/>
          </a:bodyPr>
          <a:lstStyle>
            <a:lvl1pPr marL="0" indent="0">
              <a:buNone/>
              <a:defRPr sz="1600" baseline="0"/>
            </a:lvl1pPr>
          </a:lstStyle>
          <a:p>
            <a:r>
              <a:rPr lang="en-US" dirty="0" smtClean="0"/>
              <a:t>Drag picture here</a:t>
            </a:r>
            <a:endParaRPr lang="en-US" dirty="0"/>
          </a:p>
        </p:txBody>
      </p:sp>
      <p:sp>
        <p:nvSpPr>
          <p:cNvPr id="13" name="Picture Placeholder 6"/>
          <p:cNvSpPr>
            <a:spLocks noGrp="1"/>
          </p:cNvSpPr>
          <p:nvPr>
            <p:ph type="pic" sz="quarter" idx="19" hasCustomPrompt="1"/>
          </p:nvPr>
        </p:nvSpPr>
        <p:spPr>
          <a:xfrm>
            <a:off x="3246409" y="4387009"/>
            <a:ext cx="5440391" cy="1515534"/>
          </a:xfrm>
        </p:spPr>
        <p:txBody>
          <a:bodyPr>
            <a:normAutofit/>
          </a:bodyPr>
          <a:lstStyle>
            <a:lvl1pPr marL="0" indent="0">
              <a:buNone/>
              <a:defRPr sz="1600" baseline="0"/>
            </a:lvl1pPr>
          </a:lstStyle>
          <a:p>
            <a:r>
              <a:rPr lang="en-US" dirty="0" smtClean="0"/>
              <a:t>Drag picture here</a:t>
            </a:r>
            <a:endParaRPr lang="en-US" dirty="0"/>
          </a:p>
        </p:txBody>
      </p:sp>
    </p:spTree>
    <p:extLst>
      <p:ext uri="{BB962C8B-B14F-4D97-AF65-F5344CB8AC3E}">
        <p14:creationId xmlns:p14="http://schemas.microsoft.com/office/powerpoint/2010/main" val="23762713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Chapter Titl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744133"/>
            <a:ext cx="7315200" cy="1856317"/>
          </a:xfrm>
        </p:spPr>
        <p:txBody>
          <a:body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latin typeface="+mn-lt"/>
                <a:cs typeface="Abadi MT Condensed Ligh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5" name="Footer Placeholder 4"/>
          <p:cNvSpPr>
            <a:spLocks noGrp="1"/>
          </p:cNvSpPr>
          <p:nvPr>
            <p:ph type="ftr" sz="quarter" idx="11"/>
          </p:nvPr>
        </p:nvSpPr>
        <p:spPr/>
        <p:txBody>
          <a:bodyPr/>
          <a:lstStyle/>
          <a:p>
            <a:r>
              <a:rPr lang="en-US" smtClean="0"/>
              <a:t>INDIANA UNIVERSITY–PURDUE UNIVERSITY INDIANAPOLIS</a:t>
            </a:r>
            <a:endParaRPr lang="en-US" dirty="0"/>
          </a:p>
        </p:txBody>
      </p:sp>
      <p:sp>
        <p:nvSpPr>
          <p:cNvPr id="6" name="Slide Number Placeholder 5"/>
          <p:cNvSpPr>
            <a:spLocks noGrp="1"/>
          </p:cNvSpPr>
          <p:nvPr>
            <p:ph type="sldNum" sz="quarter" idx="12"/>
          </p:nvPr>
        </p:nvSpPr>
        <p:spPr/>
        <p:txBody>
          <a:bodyPr/>
          <a:lstStyle/>
          <a:p>
            <a:fld id="{A2CEE53A-19EC-654D-82C1-D215F6FEFF18}" type="slidenum">
              <a:rPr lang="en-US" smtClean="0"/>
              <a:t>‹#›</a:t>
            </a:fld>
            <a:endParaRPr lang="en-US"/>
          </a:p>
        </p:txBody>
      </p:sp>
    </p:spTree>
    <p:extLst>
      <p:ext uri="{BB962C8B-B14F-4D97-AF65-F5344CB8AC3E}">
        <p14:creationId xmlns:p14="http://schemas.microsoft.com/office/powerpoint/2010/main" val="13408536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347496" y="4406900"/>
            <a:ext cx="7339304" cy="1362075"/>
          </a:xfr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1347496" y="2906713"/>
            <a:ext cx="7339304"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p:txBody>
          <a:bodyPr/>
          <a:lstStyle/>
          <a:p>
            <a:r>
              <a:rPr lang="en-US" smtClean="0"/>
              <a:t>INDIANA UNIVERSITY–PURDUE UNIVERSITY INDIANAPOLIS</a:t>
            </a:r>
            <a:endParaRPr lang="en-US" dirty="0"/>
          </a:p>
        </p:txBody>
      </p:sp>
      <p:sp>
        <p:nvSpPr>
          <p:cNvPr id="6" name="Slide Number Placeholder 5"/>
          <p:cNvSpPr>
            <a:spLocks noGrp="1"/>
          </p:cNvSpPr>
          <p:nvPr>
            <p:ph type="sldNum" sz="quarter" idx="12"/>
          </p:nvPr>
        </p:nvSpPr>
        <p:spPr/>
        <p:txBody>
          <a:bodyPr/>
          <a:lstStyle/>
          <a:p>
            <a:fld id="{A2CEE53A-19EC-654D-82C1-D215F6FEFF18}" type="slidenum">
              <a:rPr lang="en-US" smtClean="0"/>
              <a:t>‹#›</a:t>
            </a:fld>
            <a:endParaRPr lang="en-US"/>
          </a:p>
        </p:txBody>
      </p:sp>
    </p:spTree>
    <p:extLst>
      <p:ext uri="{BB962C8B-B14F-4D97-AF65-F5344CB8AC3E}">
        <p14:creationId xmlns:p14="http://schemas.microsoft.com/office/powerpoint/2010/main" val="5535415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866605" y="274638"/>
            <a:ext cx="6820195" cy="1088495"/>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866605" y="1600200"/>
            <a:ext cx="315940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96378" y="1600200"/>
            <a:ext cx="349042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Footer Placeholder 5"/>
          <p:cNvSpPr>
            <a:spLocks noGrp="1"/>
          </p:cNvSpPr>
          <p:nvPr>
            <p:ph type="ftr" sz="quarter" idx="11"/>
          </p:nvPr>
        </p:nvSpPr>
        <p:spPr/>
        <p:txBody>
          <a:bodyPr/>
          <a:lstStyle/>
          <a:p>
            <a:r>
              <a:rPr lang="en-US" smtClean="0"/>
              <a:t>INDIANA UNIVERSITY–PURDUE UNIVERSITY INDIANAPOLIS</a:t>
            </a:r>
            <a:endParaRPr lang="en-US" dirty="0"/>
          </a:p>
        </p:txBody>
      </p:sp>
      <p:sp>
        <p:nvSpPr>
          <p:cNvPr id="7" name="Slide Number Placeholder 6"/>
          <p:cNvSpPr>
            <a:spLocks noGrp="1"/>
          </p:cNvSpPr>
          <p:nvPr>
            <p:ph type="sldNum" sz="quarter" idx="12"/>
          </p:nvPr>
        </p:nvSpPr>
        <p:spPr/>
        <p:txBody>
          <a:bodyPr/>
          <a:lstStyle/>
          <a:p>
            <a:fld id="{A2CEE53A-19EC-654D-82C1-D215F6FEFF18}" type="slidenum">
              <a:rPr lang="en-US" smtClean="0"/>
              <a:t>‹#›</a:t>
            </a:fld>
            <a:endParaRPr lang="en-US"/>
          </a:p>
        </p:txBody>
      </p:sp>
    </p:spTree>
    <p:extLst>
      <p:ext uri="{BB962C8B-B14F-4D97-AF65-F5344CB8AC3E}">
        <p14:creationId xmlns:p14="http://schemas.microsoft.com/office/powerpoint/2010/main" val="20419718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277796" y="1535113"/>
            <a:ext cx="3570092" cy="639762"/>
          </a:xfrm>
        </p:spPr>
        <p:txBody>
          <a:bodyPr anchor="b">
            <a:noAutofit/>
          </a:bodyPr>
          <a:lstStyle>
            <a:lvl1pPr marL="0" indent="0">
              <a:buNone/>
              <a:defRPr sz="2000" b="1">
                <a:latin typeface="Georgia"/>
                <a:cs typeface="Georgi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77796" y="2174875"/>
            <a:ext cx="357009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987285" y="1535113"/>
            <a:ext cx="3699516" cy="639762"/>
          </a:xfrm>
        </p:spPr>
        <p:txBody>
          <a:bodyPr anchor="b">
            <a:noAutofit/>
          </a:bodyPr>
          <a:lstStyle>
            <a:lvl1pPr marL="0" indent="0">
              <a:buNone/>
              <a:defRPr sz="2000" b="1">
                <a:latin typeface="Georgia"/>
                <a:cs typeface="Georgi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87284" y="2174875"/>
            <a:ext cx="369951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7"/>
          <p:cNvSpPr>
            <a:spLocks noGrp="1"/>
          </p:cNvSpPr>
          <p:nvPr>
            <p:ph type="ftr" sz="quarter" idx="11"/>
          </p:nvPr>
        </p:nvSpPr>
        <p:spPr/>
        <p:txBody>
          <a:bodyPr/>
          <a:lstStyle/>
          <a:p>
            <a:r>
              <a:rPr lang="en-US" smtClean="0"/>
              <a:t>INDIANA UNIVERSITY–PURDUE UNIVERSITY INDIANAPOLIS</a:t>
            </a:r>
            <a:endParaRPr lang="en-US" dirty="0"/>
          </a:p>
        </p:txBody>
      </p:sp>
      <p:sp>
        <p:nvSpPr>
          <p:cNvPr id="9" name="Slide Number Placeholder 8"/>
          <p:cNvSpPr>
            <a:spLocks noGrp="1"/>
          </p:cNvSpPr>
          <p:nvPr>
            <p:ph type="sldNum" sz="quarter" idx="12"/>
          </p:nvPr>
        </p:nvSpPr>
        <p:spPr/>
        <p:txBody>
          <a:bodyPr/>
          <a:lstStyle/>
          <a:p>
            <a:fld id="{A2CEE53A-19EC-654D-82C1-D215F6FEFF18}" type="slidenum">
              <a:rPr lang="en-US" smtClean="0"/>
              <a:t>‹#›</a:t>
            </a:fld>
            <a:endParaRPr lang="en-US"/>
          </a:p>
        </p:txBody>
      </p:sp>
    </p:spTree>
    <p:extLst>
      <p:ext uri="{BB962C8B-B14F-4D97-AF65-F5344CB8AC3E}">
        <p14:creationId xmlns:p14="http://schemas.microsoft.com/office/powerpoint/2010/main" val="9817210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Slide Title Only">
    <p:spTree>
      <p:nvGrpSpPr>
        <p:cNvPr id="1" name=""/>
        <p:cNvGrpSpPr/>
        <p:nvPr/>
      </p:nvGrpSpPr>
      <p:grpSpPr>
        <a:xfrm>
          <a:off x="0" y="0"/>
          <a:ext cx="0" cy="0"/>
          <a:chOff x="0" y="0"/>
          <a:chExt cx="0" cy="0"/>
        </a:xfrm>
      </p:grpSpPr>
      <p:sp>
        <p:nvSpPr>
          <p:cNvPr id="2" name="Title 1"/>
          <p:cNvSpPr>
            <a:spLocks noGrp="1"/>
          </p:cNvSpPr>
          <p:nvPr>
            <p:ph type="title"/>
          </p:nvPr>
        </p:nvSpPr>
        <p:spPr>
          <a:xfrm>
            <a:off x="1270053" y="274638"/>
            <a:ext cx="7416747" cy="1071562"/>
          </a:xfrm>
        </p:spPr>
        <p:txBody>
          <a:bodyPr/>
          <a:lstStyle/>
          <a:p>
            <a:r>
              <a:rPr lang="en-US" smtClean="0"/>
              <a:t>Click to edit Master title style</a:t>
            </a:r>
            <a:endParaRPr lang="en-US" dirty="0"/>
          </a:p>
        </p:txBody>
      </p:sp>
      <p:sp>
        <p:nvSpPr>
          <p:cNvPr id="4" name="Footer Placeholder 3"/>
          <p:cNvSpPr>
            <a:spLocks noGrp="1"/>
          </p:cNvSpPr>
          <p:nvPr>
            <p:ph type="ftr" sz="quarter" idx="11"/>
          </p:nvPr>
        </p:nvSpPr>
        <p:spPr/>
        <p:txBody>
          <a:bodyPr/>
          <a:lstStyle/>
          <a:p>
            <a:r>
              <a:rPr lang="en-US" smtClean="0"/>
              <a:t>INDIANA UNIVERSITY–PURDUE UNIVERSITY INDIANAPOLIS</a:t>
            </a:r>
            <a:endParaRPr lang="en-US" dirty="0"/>
          </a:p>
        </p:txBody>
      </p:sp>
      <p:sp>
        <p:nvSpPr>
          <p:cNvPr id="5" name="Slide Number Placeholder 4"/>
          <p:cNvSpPr>
            <a:spLocks noGrp="1"/>
          </p:cNvSpPr>
          <p:nvPr>
            <p:ph type="sldNum" sz="quarter" idx="12"/>
          </p:nvPr>
        </p:nvSpPr>
        <p:spPr/>
        <p:txBody>
          <a:bodyPr/>
          <a:lstStyle/>
          <a:p>
            <a:fld id="{A2CEE53A-19EC-654D-82C1-D215F6FEFF18}" type="slidenum">
              <a:rPr lang="en-US" smtClean="0"/>
              <a:t>‹#›</a:t>
            </a:fld>
            <a:endParaRPr lang="en-US"/>
          </a:p>
        </p:txBody>
      </p:sp>
    </p:spTree>
    <p:extLst>
      <p:ext uri="{BB962C8B-B14F-4D97-AF65-F5344CB8AC3E}">
        <p14:creationId xmlns:p14="http://schemas.microsoft.com/office/powerpoint/2010/main" val="443728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77797" y="274638"/>
            <a:ext cx="7409003" cy="1088495"/>
          </a:xfrm>
          <a:prstGeom prst="rect">
            <a:avLst/>
          </a:prstGeom>
          <a:effectLst>
            <a:outerShdw blurRad="50800" dist="25400" dir="6000000" algn="tl" rotWithShape="0">
              <a:srgbClr val="000000">
                <a:alpha val="37000"/>
              </a:srgbClr>
            </a:outerShdw>
          </a:effectLst>
        </p:spPr>
        <p:txBody>
          <a:bodyPr vert="horz" lIns="91440" tIns="45720" rIns="91440" bIns="45720" rtlCol="0" anchor="ctr">
            <a:normAutofit/>
          </a:bodyPr>
          <a:lstStyle/>
          <a:p>
            <a:r>
              <a:rPr lang="en-US" dirty="0" smtClean="0"/>
              <a:t>Click to add ENGAGING text</a:t>
            </a:r>
            <a:endParaRPr lang="en-US" dirty="0"/>
          </a:p>
        </p:txBody>
      </p:sp>
      <p:sp>
        <p:nvSpPr>
          <p:cNvPr id="3" name="Text Placeholder 2"/>
          <p:cNvSpPr>
            <a:spLocks noGrp="1"/>
          </p:cNvSpPr>
          <p:nvPr>
            <p:ph type="body" idx="1"/>
          </p:nvPr>
        </p:nvSpPr>
        <p:spPr>
          <a:xfrm>
            <a:off x="1277798" y="1566334"/>
            <a:ext cx="7409002" cy="4275666"/>
          </a:xfrm>
          <a:prstGeom prst="rect">
            <a:avLst/>
          </a:prstGeom>
        </p:spPr>
        <p:txBody>
          <a:bodyPr vert="horz" lIns="91440" tIns="45720" rIns="91440" bIns="45720" rtlCol="0">
            <a:normAutofit/>
          </a:bodyPr>
          <a:lstStyle/>
          <a:p>
            <a:pPr lvl="0"/>
            <a:endParaRPr lang="en-US" dirty="0"/>
          </a:p>
        </p:txBody>
      </p:sp>
      <p:sp>
        <p:nvSpPr>
          <p:cNvPr id="5" name="Footer Placeholder 4"/>
          <p:cNvSpPr>
            <a:spLocks noGrp="1"/>
          </p:cNvSpPr>
          <p:nvPr>
            <p:ph type="ftr" sz="quarter" idx="3"/>
          </p:nvPr>
        </p:nvSpPr>
        <p:spPr>
          <a:xfrm>
            <a:off x="3693168" y="6297083"/>
            <a:ext cx="4080934" cy="365125"/>
          </a:xfrm>
          <a:prstGeom prst="rect">
            <a:avLst/>
          </a:prstGeom>
        </p:spPr>
        <p:txBody>
          <a:bodyPr vert="horz" lIns="91440" tIns="45720" rIns="91440" bIns="45720" rtlCol="0" anchor="ctr"/>
          <a:lstStyle>
            <a:lvl1pPr algn="r">
              <a:defRPr sz="1050" b="0" i="0" spc="260">
                <a:solidFill>
                  <a:srgbClr val="66080F"/>
                </a:solidFill>
                <a:latin typeface="BentonSans Medium"/>
                <a:cs typeface="BentonSans Medium"/>
              </a:defRPr>
            </a:lvl1pPr>
          </a:lstStyle>
          <a:p>
            <a:r>
              <a:rPr lang="en-US" dirty="0" smtClean="0"/>
              <a:t>INDIANA UNIVERSITY–PURDUE UNIVERSITY INDIANAPOLIS</a:t>
            </a:r>
            <a:endParaRPr lang="en-US" dirty="0"/>
          </a:p>
        </p:txBody>
      </p:sp>
      <p:sp>
        <p:nvSpPr>
          <p:cNvPr id="6" name="Slide Number Placeholder 5"/>
          <p:cNvSpPr>
            <a:spLocks noGrp="1"/>
          </p:cNvSpPr>
          <p:nvPr>
            <p:ph type="sldNum" sz="quarter" idx="4"/>
          </p:nvPr>
        </p:nvSpPr>
        <p:spPr>
          <a:xfrm>
            <a:off x="7868138" y="6297083"/>
            <a:ext cx="818662" cy="365125"/>
          </a:xfrm>
          <a:prstGeom prst="rect">
            <a:avLst/>
          </a:prstGeom>
        </p:spPr>
        <p:txBody>
          <a:bodyPr vert="horz" lIns="91440" tIns="45720" rIns="91440" bIns="45720" rtlCol="0" anchor="ctr"/>
          <a:lstStyle>
            <a:lvl1pPr algn="r">
              <a:defRPr sz="1000" b="0" i="1">
                <a:solidFill>
                  <a:schemeClr val="tx2"/>
                </a:solidFill>
                <a:latin typeface="Arial"/>
              </a:defRPr>
            </a:lvl1pPr>
          </a:lstStyle>
          <a:p>
            <a:fld id="{A2CEE53A-19EC-654D-82C1-D215F6FEFF18}" type="slidenum">
              <a:rPr lang="en-US" smtClean="0"/>
              <a:pPr/>
              <a:t>‹#›</a:t>
            </a:fld>
            <a:endParaRPr lang="en-US" dirty="0"/>
          </a:p>
        </p:txBody>
      </p:sp>
      <p:sp>
        <p:nvSpPr>
          <p:cNvPr id="8" name="Text Placeholder 2"/>
          <p:cNvSpPr txBox="1">
            <a:spLocks/>
          </p:cNvSpPr>
          <p:nvPr/>
        </p:nvSpPr>
        <p:spPr>
          <a:xfrm>
            <a:off x="457200" y="1566334"/>
            <a:ext cx="4055533" cy="4275666"/>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lumMod val="75000"/>
                    <a:lumOff val="25000"/>
                  </a:schemeClr>
                </a:solidFill>
                <a:latin typeface="Arial"/>
                <a:ea typeface="+mn-ea"/>
                <a:cs typeface="+mn-cs"/>
              </a:defRPr>
            </a:lvl1pPr>
            <a:lvl2pPr marL="742950" indent="-285750" algn="l" defTabSz="457200" rtl="0" eaLnBrk="1" latinLnBrk="0" hangingPunct="1">
              <a:spcBef>
                <a:spcPct val="20000"/>
              </a:spcBef>
              <a:buFont typeface="Arial"/>
              <a:buChar char="–"/>
              <a:defRPr sz="2800" kern="1200">
                <a:solidFill>
                  <a:schemeClr val="tx1">
                    <a:lumMod val="75000"/>
                    <a:lumOff val="25000"/>
                  </a:schemeClr>
                </a:solidFill>
                <a:latin typeface="Arial"/>
                <a:ea typeface="+mn-ea"/>
                <a:cs typeface="+mn-cs"/>
              </a:defRPr>
            </a:lvl2pPr>
            <a:lvl3pPr marL="1143000" indent="-228600" algn="l" defTabSz="457200" rtl="0" eaLnBrk="1" latinLnBrk="0" hangingPunct="1">
              <a:spcBef>
                <a:spcPct val="20000"/>
              </a:spcBef>
              <a:buFont typeface="Arial"/>
              <a:buChar char="•"/>
              <a:defRPr sz="2400" kern="1200">
                <a:solidFill>
                  <a:schemeClr val="tx1">
                    <a:lumMod val="75000"/>
                    <a:lumOff val="25000"/>
                  </a:schemeClr>
                </a:solidFill>
                <a:latin typeface="Arial"/>
                <a:ea typeface="+mn-ea"/>
                <a:cs typeface="+mn-cs"/>
              </a:defRPr>
            </a:lvl3pPr>
            <a:lvl4pPr marL="1600200" indent="-228600" algn="l" defTabSz="457200" rtl="0" eaLnBrk="1" latinLnBrk="0" hangingPunct="1">
              <a:spcBef>
                <a:spcPct val="20000"/>
              </a:spcBef>
              <a:buFont typeface="Arial"/>
              <a:buChar char="–"/>
              <a:defRPr sz="2000" kern="1200">
                <a:solidFill>
                  <a:schemeClr val="tx1">
                    <a:lumMod val="75000"/>
                    <a:lumOff val="25000"/>
                  </a:schemeClr>
                </a:solidFill>
                <a:latin typeface="Arial"/>
                <a:ea typeface="+mn-ea"/>
                <a:cs typeface="+mn-cs"/>
              </a:defRPr>
            </a:lvl4pPr>
            <a:lvl5pPr marL="2057400" indent="-228600" algn="l" defTabSz="457200" rtl="0" eaLnBrk="1" latinLnBrk="0" hangingPunct="1">
              <a:spcBef>
                <a:spcPct val="20000"/>
              </a:spcBef>
              <a:buFont typeface="Arial"/>
              <a:buChar char="»"/>
              <a:defRPr sz="2000" kern="1200">
                <a:solidFill>
                  <a:schemeClr val="tx1">
                    <a:lumMod val="75000"/>
                    <a:lumOff val="25000"/>
                  </a:schemeClr>
                </a:solidFill>
                <a:latin typeface="Arial"/>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dirty="0"/>
          </a:p>
        </p:txBody>
      </p:sp>
    </p:spTree>
    <p:extLst>
      <p:ext uri="{BB962C8B-B14F-4D97-AF65-F5344CB8AC3E}">
        <p14:creationId xmlns:p14="http://schemas.microsoft.com/office/powerpoint/2010/main" val="1697989590"/>
      </p:ext>
    </p:extLst>
  </p:cSld>
  <p:clrMap bg1="lt1" tx1="dk1" bg2="lt2" tx2="dk2" accent1="accent1" accent2="accent2" accent3="accent3" accent4="accent4" accent5="accent5" accent6="accent6" hlink="hlink" folHlink="folHlink"/>
  <p:sldLayoutIdLst>
    <p:sldLayoutId id="2147483659" r:id="rId1"/>
    <p:sldLayoutId id="2147483650" r:id="rId2"/>
    <p:sldLayoutId id="2147483660" r:id="rId3"/>
    <p:sldLayoutId id="2147483658" r:id="rId4"/>
    <p:sldLayoutId id="2147483649" r:id="rId5"/>
    <p:sldLayoutId id="2147483651" r:id="rId6"/>
    <p:sldLayoutId id="2147483652" r:id="rId7"/>
    <p:sldLayoutId id="2147483653" r:id="rId8"/>
    <p:sldLayoutId id="2147483654" r:id="rId9"/>
    <p:sldLayoutId id="2147483656" r:id="rId10"/>
    <p:sldLayoutId id="2147483657" r:id="rId11"/>
    <p:sldLayoutId id="2147483661" r:id="rId12"/>
  </p:sldLayoutIdLst>
  <p:hf hdr="0" dt="0"/>
  <p:txStyles>
    <p:titleStyle>
      <a:lvl1pPr algn="l" defTabSz="457200" rtl="0" eaLnBrk="1" latinLnBrk="0" hangingPunct="1">
        <a:spcBef>
          <a:spcPct val="0"/>
        </a:spcBef>
        <a:buNone/>
        <a:defRPr sz="3600" b="0" i="0" kern="1200">
          <a:solidFill>
            <a:schemeClr val="tx1"/>
          </a:solidFill>
          <a:latin typeface="BentonSans Bold"/>
          <a:ea typeface="+mj-ea"/>
          <a:cs typeface="BentonSans Bold"/>
        </a:defRPr>
      </a:lvl1pPr>
    </p:titleStyle>
    <p:bodyStyle>
      <a:lvl1pPr marL="0" indent="0" algn="l" defTabSz="457200" rtl="0" eaLnBrk="1" latinLnBrk="0" hangingPunct="1">
        <a:spcBef>
          <a:spcPct val="20000"/>
        </a:spcBef>
        <a:buFont typeface="Arial"/>
        <a:buNone/>
        <a:defRPr sz="3200" b="0" i="0" kern="1200">
          <a:solidFill>
            <a:schemeClr val="tx1"/>
          </a:solidFill>
          <a:latin typeface="BentonSans Book"/>
          <a:ea typeface="+mn-ea"/>
          <a:cs typeface="BentonSans Book"/>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BentonSans Regular"/>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BentonSans Regular"/>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BentonSans Regular"/>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Benton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1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3" Type="http://schemas.openxmlformats.org/officeDocument/2006/relationships/hyperlink" Target="mailto:abonilla@iupui.edu" TargetMode="External"/><Relationship Id="rId2" Type="http://schemas.openxmlformats.org/officeDocument/2006/relationships/hyperlink" Target="mailto:ahoenigm@iupui.edu"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ww.cookross.com/docs/UnconsciousBias.pdf" TargetMode="External"/><Relationship Id="rId2" Type="http://schemas.openxmlformats.org/officeDocument/2006/relationships/hyperlink" Target="http://world-trust.org/wp-content/uploads/2011/05/7-Racial-Microagressions-in-Everyday-Life.pdf" TargetMode="External"/><Relationship Id="rId1" Type="http://schemas.openxmlformats.org/officeDocument/2006/relationships/slideLayout" Target="../slideLayouts/slideLayout2.xml"/><Relationship Id="rId6" Type="http://schemas.openxmlformats.org/officeDocument/2006/relationships/hyperlink" Target="http://chronicle.com/article/A-Bill-of-Rights-for-Job/21222/" TargetMode="External"/><Relationship Id="rId5" Type="http://schemas.openxmlformats.org/officeDocument/2006/relationships/hyperlink" Target="http://oied.ncsu.edu/oied/hiring/OEO_Recruitment_Guidelines.pdf" TargetMode="External"/><Relationship Id="rId4" Type="http://schemas.openxmlformats.org/officeDocument/2006/relationships/hyperlink" Target="http://gre.kaptest.com/2014/09/15/5-transferable-skills-for-veterans-going-back-to-grad-schoo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20"/>
          </p:nvPr>
        </p:nvSpPr>
        <p:spPr>
          <a:xfrm>
            <a:off x="1216311" y="983673"/>
            <a:ext cx="7823779" cy="1176183"/>
          </a:xfrm>
        </p:spPr>
        <p:txBody>
          <a:bodyPr>
            <a:noAutofit/>
          </a:bodyPr>
          <a:lstStyle/>
          <a:p>
            <a:pPr algn="ctr"/>
            <a:r>
              <a:rPr lang="en-US" sz="4800" b="1" dirty="0">
                <a:effectLst>
                  <a:outerShdw blurRad="38100" dist="38100" dir="2700000" algn="tl">
                    <a:srgbClr val="000000">
                      <a:alpha val="43137"/>
                    </a:srgbClr>
                  </a:outerShdw>
                </a:effectLst>
              </a:rPr>
              <a:t>The Subtlety of Privilege </a:t>
            </a:r>
            <a:r>
              <a:rPr lang="en-US" sz="4800" b="1" dirty="0" smtClean="0">
                <a:effectLst>
                  <a:outerShdw blurRad="38100" dist="38100" dir="2700000" algn="tl">
                    <a:srgbClr val="000000">
                      <a:alpha val="43137"/>
                    </a:srgbClr>
                  </a:outerShdw>
                </a:effectLst>
              </a:rPr>
              <a:t>and </a:t>
            </a:r>
            <a:r>
              <a:rPr lang="en-US" sz="4800" b="1" dirty="0">
                <a:effectLst>
                  <a:outerShdw blurRad="38100" dist="38100" dir="2700000" algn="tl">
                    <a:srgbClr val="000000">
                      <a:alpha val="43137"/>
                    </a:srgbClr>
                  </a:outerShdw>
                </a:effectLst>
              </a:rPr>
              <a:t>Bias</a:t>
            </a:r>
            <a:endParaRPr lang="en-US" sz="4800" b="1" dirty="0">
              <a:solidFill>
                <a:schemeClr val="tx2"/>
              </a:solidFill>
              <a:effectLst>
                <a:outerShdw blurRad="38100" dist="38100" dir="2700000" algn="tl">
                  <a:srgbClr val="000000">
                    <a:alpha val="43137"/>
                  </a:srgbClr>
                </a:outerShdw>
              </a:effectLst>
              <a:latin typeface="BentonSansCond Light"/>
              <a:cs typeface="BentonSansCond Light"/>
            </a:endParaRPr>
          </a:p>
        </p:txBody>
      </p:sp>
      <p:sp>
        <p:nvSpPr>
          <p:cNvPr id="5" name="Subtitle 2"/>
          <p:cNvSpPr>
            <a:spLocks noGrp="1"/>
          </p:cNvSpPr>
          <p:nvPr>
            <p:ph type="subTitle" idx="1"/>
          </p:nvPr>
        </p:nvSpPr>
        <p:spPr>
          <a:xfrm>
            <a:off x="1435964" y="3311235"/>
            <a:ext cx="7384472" cy="2092037"/>
          </a:xfrm>
        </p:spPr>
        <p:txBody>
          <a:bodyPr>
            <a:noAutofit/>
          </a:bodyPr>
          <a:lstStyle/>
          <a:p>
            <a:pPr algn="ctr">
              <a:spcBef>
                <a:spcPts val="0"/>
              </a:spcBef>
            </a:pPr>
            <a:r>
              <a:rPr lang="en-US" sz="2800" dirty="0" smtClean="0"/>
              <a:t>Alice Jones, Office for Intergroup </a:t>
            </a:r>
            <a:r>
              <a:rPr lang="en-US" sz="2800" dirty="0"/>
              <a:t>D</a:t>
            </a:r>
            <a:r>
              <a:rPr lang="en-US" sz="2800" dirty="0" smtClean="0"/>
              <a:t>ialogue and Civil Community</a:t>
            </a:r>
            <a:endParaRPr lang="en-US" sz="2800" dirty="0"/>
          </a:p>
          <a:p>
            <a:pPr algn="ctr">
              <a:spcBef>
                <a:spcPts val="0"/>
              </a:spcBef>
            </a:pPr>
            <a:endParaRPr lang="en-US" sz="2800" dirty="0" smtClean="0"/>
          </a:p>
          <a:p>
            <a:pPr algn="ctr">
              <a:spcBef>
                <a:spcPts val="0"/>
              </a:spcBef>
            </a:pPr>
            <a:r>
              <a:rPr lang="en-US" sz="2800" dirty="0" smtClean="0"/>
              <a:t>Amanda Bonilla, Social </a:t>
            </a:r>
            <a:r>
              <a:rPr lang="en-US" sz="2800" dirty="0"/>
              <a:t>J</a:t>
            </a:r>
            <a:r>
              <a:rPr lang="en-US" sz="2800" dirty="0" smtClean="0"/>
              <a:t>ustice Education</a:t>
            </a:r>
          </a:p>
          <a:p>
            <a:pPr algn="ctr">
              <a:spcBef>
                <a:spcPts val="0"/>
              </a:spcBef>
            </a:pPr>
            <a:endParaRPr lang="en-US" sz="2800" dirty="0"/>
          </a:p>
          <a:p>
            <a:pPr algn="ctr">
              <a:spcBef>
                <a:spcPts val="0"/>
              </a:spcBef>
            </a:pPr>
            <a:r>
              <a:rPr lang="en-US" sz="2800" dirty="0" smtClean="0"/>
              <a:t>Sept. 22, 2014</a:t>
            </a:r>
          </a:p>
        </p:txBody>
      </p:sp>
    </p:spTree>
    <p:extLst>
      <p:ext uri="{BB962C8B-B14F-4D97-AF65-F5344CB8AC3E}">
        <p14:creationId xmlns:p14="http://schemas.microsoft.com/office/powerpoint/2010/main" val="31440186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8017" y="45791"/>
            <a:ext cx="7374929" cy="6192020"/>
          </a:xfrm>
          <a:prstGeom prst="rect">
            <a:avLst/>
          </a:prstGeom>
        </p:spPr>
      </p:pic>
    </p:spTree>
    <p:extLst>
      <p:ext uri="{BB962C8B-B14F-4D97-AF65-F5344CB8AC3E}">
        <p14:creationId xmlns:p14="http://schemas.microsoft.com/office/powerpoint/2010/main" val="3546063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Examples on Search Committees where we see unconscious bias…</a:t>
            </a:r>
            <a:endParaRPr lang="en-US" dirty="0"/>
          </a:p>
        </p:txBody>
      </p:sp>
      <p:sp>
        <p:nvSpPr>
          <p:cNvPr id="3" name="Content Placeholder 2"/>
          <p:cNvSpPr>
            <a:spLocks noGrp="1"/>
          </p:cNvSpPr>
          <p:nvPr>
            <p:ph idx="1"/>
          </p:nvPr>
        </p:nvSpPr>
        <p:spPr>
          <a:xfrm>
            <a:off x="1277797" y="2036618"/>
            <a:ext cx="7409002" cy="3805382"/>
          </a:xfrm>
        </p:spPr>
        <p:txBody>
          <a:bodyPr>
            <a:normAutofit/>
          </a:bodyPr>
          <a:lstStyle/>
          <a:p>
            <a:pPr marL="457200" indent="-457200">
              <a:buFont typeface="Wingdings" panose="05000000000000000000" pitchFamily="2" charset="2"/>
              <a:buChar char="Ø"/>
            </a:pPr>
            <a:r>
              <a:rPr lang="en-US" sz="2400" dirty="0" smtClean="0"/>
              <a:t>Saying someone is just “not </a:t>
            </a:r>
            <a:r>
              <a:rPr lang="en-US" sz="2400" dirty="0"/>
              <a:t>a good fit</a:t>
            </a:r>
            <a:r>
              <a:rPr lang="en-US" sz="2400" dirty="0" smtClean="0"/>
              <a:t>.”</a:t>
            </a:r>
          </a:p>
          <a:p>
            <a:pPr marL="457200" indent="-457200">
              <a:buFont typeface="Wingdings" panose="05000000000000000000" pitchFamily="2" charset="2"/>
              <a:buChar char="Ø"/>
            </a:pPr>
            <a:r>
              <a:rPr lang="en-US" sz="2400" dirty="0" smtClean="0"/>
              <a:t>“Merits,” “Qualifications”</a:t>
            </a:r>
          </a:p>
          <a:p>
            <a:pPr marL="457200" indent="-457200">
              <a:buFont typeface="Wingdings" panose="05000000000000000000" pitchFamily="2" charset="2"/>
              <a:buChar char="Ø"/>
            </a:pPr>
            <a:r>
              <a:rPr lang="en-US" sz="2400" dirty="0" smtClean="0"/>
              <a:t>Non-traditional candidates</a:t>
            </a:r>
          </a:p>
          <a:p>
            <a:pPr marL="457200" indent="-457200">
              <a:buFont typeface="Wingdings" panose="05000000000000000000" pitchFamily="2" charset="2"/>
              <a:buChar char="Ø"/>
            </a:pPr>
            <a:r>
              <a:rPr lang="en-US" sz="2400" dirty="0" smtClean="0"/>
              <a:t>Veteran candidates / transferable skills</a:t>
            </a:r>
            <a:endParaRPr lang="en-US" sz="2400" dirty="0"/>
          </a:p>
        </p:txBody>
      </p:sp>
    </p:spTree>
    <p:extLst>
      <p:ext uri="{BB962C8B-B14F-4D97-AF65-F5344CB8AC3E}">
        <p14:creationId xmlns:p14="http://schemas.microsoft.com/office/powerpoint/2010/main" val="29745966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Ways to Combat Hidden Bias:</a:t>
            </a:r>
            <a:endParaRPr lang="en-US" dirty="0"/>
          </a:p>
        </p:txBody>
      </p:sp>
      <p:sp>
        <p:nvSpPr>
          <p:cNvPr id="3" name="Content Placeholder 2"/>
          <p:cNvSpPr>
            <a:spLocks noGrp="1"/>
          </p:cNvSpPr>
          <p:nvPr>
            <p:ph idx="1"/>
          </p:nvPr>
        </p:nvSpPr>
        <p:spPr>
          <a:xfrm>
            <a:off x="1277796" y="1566334"/>
            <a:ext cx="7409003" cy="5083848"/>
          </a:xfrm>
        </p:spPr>
        <p:txBody>
          <a:bodyPr>
            <a:normAutofit fontScale="70000" lnSpcReduction="20000"/>
          </a:bodyPr>
          <a:lstStyle/>
          <a:p>
            <a:pPr marL="346075" indent="-346075">
              <a:lnSpc>
                <a:spcPct val="120000"/>
              </a:lnSpc>
              <a:buFont typeface="Wingdings" panose="05000000000000000000" pitchFamily="2" charset="2"/>
              <a:buChar char="Ø"/>
            </a:pPr>
            <a:r>
              <a:rPr lang="en-US" dirty="0" smtClean="0"/>
              <a:t>Reframe the conversation to discuss fairness, not “protected classes”</a:t>
            </a:r>
          </a:p>
          <a:p>
            <a:pPr marL="346075" indent="-346075">
              <a:lnSpc>
                <a:spcPct val="120000"/>
              </a:lnSpc>
              <a:buFont typeface="Wingdings" panose="05000000000000000000" pitchFamily="2" charset="2"/>
              <a:buChar char="Ø"/>
            </a:pPr>
            <a:r>
              <a:rPr lang="en-US" dirty="0" smtClean="0"/>
              <a:t>Review every aspect of the employment life cycle for hidden bias: Screening, interviewing, onboarding…</a:t>
            </a:r>
          </a:p>
          <a:p>
            <a:pPr marL="346075" indent="-346075">
              <a:lnSpc>
                <a:spcPct val="120000"/>
              </a:lnSpc>
              <a:buFont typeface="Wingdings" panose="05000000000000000000" pitchFamily="2" charset="2"/>
              <a:buChar char="Ø"/>
            </a:pPr>
            <a:r>
              <a:rPr lang="en-US" dirty="0" smtClean="0"/>
              <a:t>Support projects that encourage positive images of persons of color, LGBT, veterans, and other social identity groups on campus</a:t>
            </a:r>
          </a:p>
          <a:p>
            <a:pPr marL="346075" indent="-346075">
              <a:lnSpc>
                <a:spcPct val="120000"/>
              </a:lnSpc>
              <a:buFont typeface="Wingdings" panose="05000000000000000000" pitchFamily="2" charset="2"/>
              <a:buChar char="Ø"/>
            </a:pPr>
            <a:r>
              <a:rPr lang="en-US" dirty="0" smtClean="0"/>
              <a:t>Conduct anonymous employee surveys </a:t>
            </a:r>
          </a:p>
          <a:p>
            <a:pPr marL="346075" indent="-346075">
              <a:lnSpc>
                <a:spcPct val="120000"/>
              </a:lnSpc>
              <a:buFont typeface="Wingdings" panose="05000000000000000000" pitchFamily="2" charset="2"/>
              <a:buChar char="Ø"/>
            </a:pPr>
            <a:r>
              <a:rPr lang="en-US" dirty="0" smtClean="0"/>
              <a:t>Say it!  If you think something is preferential, say it.  Be respectful but be open.  </a:t>
            </a:r>
          </a:p>
          <a:p>
            <a:pPr marL="346075" indent="-346075">
              <a:lnSpc>
                <a:spcPct val="120000"/>
              </a:lnSpc>
              <a:buFont typeface="Wingdings" panose="05000000000000000000" pitchFamily="2" charset="2"/>
              <a:buChar char="Ø"/>
            </a:pPr>
            <a:r>
              <a:rPr lang="en-US" dirty="0" smtClean="0"/>
              <a:t>Think outside the box: Non-traditional candidates, transferable skills etc.  </a:t>
            </a:r>
          </a:p>
          <a:p>
            <a:endParaRPr lang="en-US" dirty="0"/>
          </a:p>
        </p:txBody>
      </p:sp>
    </p:spTree>
    <p:extLst>
      <p:ext uri="{BB962C8B-B14F-4D97-AF65-F5344CB8AC3E}">
        <p14:creationId xmlns:p14="http://schemas.microsoft.com/office/powerpoint/2010/main" val="4158371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Advocacy Tools: 		</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186094" y="1363133"/>
            <a:ext cx="2382244" cy="301704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 name="TextBox 7"/>
          <p:cNvSpPr txBox="1"/>
          <p:nvPr/>
        </p:nvSpPr>
        <p:spPr>
          <a:xfrm>
            <a:off x="3817720" y="1332026"/>
            <a:ext cx="4978531" cy="2554545"/>
          </a:xfrm>
          <a:prstGeom prst="rect">
            <a:avLst/>
          </a:prstGeom>
          <a:ln>
            <a:solidFill>
              <a:srgbClr val="68060A"/>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2000" dirty="0" smtClean="0"/>
              <a:t>Transferable </a:t>
            </a:r>
            <a:r>
              <a:rPr lang="en-US" sz="2000" dirty="0"/>
              <a:t>Skills for all Veterans:</a:t>
            </a:r>
          </a:p>
          <a:p>
            <a:pPr marL="346075" indent="-346075">
              <a:buAutoNum type="arabicParenR"/>
            </a:pPr>
            <a:r>
              <a:rPr lang="en-US" sz="2000" dirty="0"/>
              <a:t>Leadership</a:t>
            </a:r>
          </a:p>
          <a:p>
            <a:pPr marL="346075" indent="-346075">
              <a:buAutoNum type="arabicParenR"/>
            </a:pPr>
            <a:r>
              <a:rPr lang="en-US" sz="2000" dirty="0"/>
              <a:t>Commitment</a:t>
            </a:r>
          </a:p>
          <a:p>
            <a:pPr marL="346075" indent="-346075">
              <a:buAutoNum type="arabicParenR"/>
            </a:pPr>
            <a:r>
              <a:rPr lang="en-US" sz="2000" dirty="0"/>
              <a:t>Diversity</a:t>
            </a:r>
          </a:p>
          <a:p>
            <a:pPr marL="346075" indent="-346075">
              <a:buAutoNum type="arabicParenR"/>
            </a:pPr>
            <a:r>
              <a:rPr lang="en-US" sz="2000" dirty="0"/>
              <a:t>Practical Experience</a:t>
            </a:r>
          </a:p>
          <a:p>
            <a:pPr marL="346075" indent="-346075">
              <a:buAutoNum type="arabicParenR"/>
            </a:pPr>
            <a:r>
              <a:rPr lang="en-US" sz="2000" dirty="0"/>
              <a:t>Maturity </a:t>
            </a:r>
            <a:r>
              <a:rPr lang="en-US" sz="2000" dirty="0" smtClean="0"/>
              <a:t>and Focus</a:t>
            </a:r>
            <a:endParaRPr lang="en-US" sz="2000" dirty="0"/>
          </a:p>
          <a:p>
            <a:endParaRPr lang="en-US" sz="2000" dirty="0"/>
          </a:p>
          <a:p>
            <a:r>
              <a:rPr lang="en-US" dirty="0"/>
              <a:t>Schwartz, M. (September 15, 2014). </a:t>
            </a:r>
          </a:p>
        </p:txBody>
      </p:sp>
      <p:pic>
        <p:nvPicPr>
          <p:cNvPr id="9" name="Picture 8"/>
          <p:cNvPicPr>
            <a:picLocks noChangeAspect="1"/>
          </p:cNvPicPr>
          <p:nvPr/>
        </p:nvPicPr>
        <p:blipFill rotWithShape="1">
          <a:blip r:embed="rId4">
            <a:extLst>
              <a:ext uri="{28A0092B-C50C-407E-A947-70E740481C1C}">
                <a14:useLocalDpi xmlns:a14="http://schemas.microsoft.com/office/drawing/2010/main" val="0"/>
              </a:ext>
            </a:extLst>
          </a:blip>
          <a:srcRect l="-572" r="-1" b="40906"/>
          <a:stretch/>
        </p:blipFill>
        <p:spPr>
          <a:xfrm>
            <a:off x="3326873" y="4040712"/>
            <a:ext cx="2795451" cy="269090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233016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7797" y="274638"/>
            <a:ext cx="7658385" cy="1088495"/>
          </a:xfrm>
        </p:spPr>
        <p:txBody>
          <a:bodyPr>
            <a:normAutofit fontScale="90000"/>
          </a:bodyPr>
          <a:lstStyle/>
          <a:p>
            <a:r>
              <a:rPr lang="en-US" dirty="0" smtClean="0"/>
              <a:t>On Campus Interviewing and Onboarding: </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390997" y="1933550"/>
            <a:ext cx="3294434" cy="3017044"/>
          </a:xfrm>
        </p:spPr>
      </p:pic>
      <p:sp>
        <p:nvSpPr>
          <p:cNvPr id="5" name="TextBox 4"/>
          <p:cNvSpPr txBox="1"/>
          <p:nvPr/>
        </p:nvSpPr>
        <p:spPr>
          <a:xfrm>
            <a:off x="5106989" y="1933550"/>
            <a:ext cx="3538247" cy="3031599"/>
          </a:xfrm>
          <a:prstGeom prst="rect">
            <a:avLst/>
          </a:prstGeom>
          <a:noFill/>
        </p:spPr>
        <p:txBody>
          <a:bodyPr wrap="square" rtlCol="0">
            <a:spAutoFit/>
          </a:bodyPr>
          <a:lstStyle/>
          <a:p>
            <a:pPr marL="346075" indent="-346075">
              <a:spcBef>
                <a:spcPts val="600"/>
              </a:spcBef>
              <a:buFont typeface="Wingdings" panose="05000000000000000000" pitchFamily="2" charset="2"/>
              <a:buChar char="Ø"/>
            </a:pPr>
            <a:r>
              <a:rPr lang="en-US" sz="2400" dirty="0"/>
              <a:t>Affinity groups</a:t>
            </a:r>
          </a:p>
          <a:p>
            <a:pPr marL="346075" indent="-346075">
              <a:spcBef>
                <a:spcPts val="600"/>
              </a:spcBef>
              <a:buFont typeface="Wingdings" panose="05000000000000000000" pitchFamily="2" charset="2"/>
              <a:buChar char="Ø"/>
            </a:pPr>
            <a:r>
              <a:rPr lang="en-US" sz="2400" dirty="0"/>
              <a:t>Cultural aspects and events around Indy</a:t>
            </a:r>
          </a:p>
          <a:p>
            <a:pPr marL="346075" indent="-346075">
              <a:spcBef>
                <a:spcPts val="600"/>
              </a:spcBef>
              <a:buFont typeface="Wingdings" panose="05000000000000000000" pitchFamily="2" charset="2"/>
              <a:buChar char="Ø"/>
            </a:pPr>
            <a:r>
              <a:rPr lang="en-US" sz="2400" dirty="0"/>
              <a:t>Places to live</a:t>
            </a:r>
          </a:p>
          <a:p>
            <a:pPr marL="346075" indent="-346075">
              <a:spcBef>
                <a:spcPts val="600"/>
              </a:spcBef>
              <a:buFont typeface="Wingdings" panose="05000000000000000000" pitchFamily="2" charset="2"/>
              <a:buChar char="Ø"/>
            </a:pPr>
            <a:r>
              <a:rPr lang="en-US" sz="2400" dirty="0"/>
              <a:t>Things to know</a:t>
            </a:r>
          </a:p>
          <a:p>
            <a:pPr marL="346075" indent="-346075">
              <a:spcBef>
                <a:spcPts val="600"/>
              </a:spcBef>
              <a:buFont typeface="Wingdings" panose="05000000000000000000" pitchFamily="2" charset="2"/>
              <a:buChar char="Ø"/>
            </a:pPr>
            <a:r>
              <a:rPr lang="en-US" sz="2400" dirty="0"/>
              <a:t>Surviving v. Thriving</a:t>
            </a:r>
          </a:p>
          <a:p>
            <a:pPr marL="214313" indent="-214313">
              <a:buFont typeface="Wingdings" panose="05000000000000000000" pitchFamily="2" charset="2"/>
              <a:buChar char="Ø"/>
            </a:pPr>
            <a:endParaRPr lang="en-US" sz="1350" dirty="0"/>
          </a:p>
          <a:p>
            <a:pPr marL="214313" indent="-214313">
              <a:buFont typeface="Arial" panose="020B0604020202020204" pitchFamily="34" charset="0"/>
              <a:buChar char="•"/>
            </a:pPr>
            <a:endParaRPr lang="en-US" sz="1350" dirty="0"/>
          </a:p>
        </p:txBody>
      </p:sp>
    </p:spTree>
    <p:extLst>
      <p:ext uri="{BB962C8B-B14F-4D97-AF65-F5344CB8AC3E}">
        <p14:creationId xmlns:p14="http://schemas.microsoft.com/office/powerpoint/2010/main" val="482971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 the Search Committee:</a:t>
            </a:r>
            <a:endParaRPr lang="en-US" dirty="0"/>
          </a:p>
        </p:txBody>
      </p:sp>
      <p:sp>
        <p:nvSpPr>
          <p:cNvPr id="3" name="Content Placeholder 2"/>
          <p:cNvSpPr>
            <a:spLocks noGrp="1"/>
          </p:cNvSpPr>
          <p:nvPr>
            <p:ph idx="1"/>
          </p:nvPr>
        </p:nvSpPr>
        <p:spPr>
          <a:xfrm>
            <a:off x="1336392" y="1566334"/>
            <a:ext cx="7409003" cy="5083848"/>
          </a:xfrm>
        </p:spPr>
        <p:txBody>
          <a:bodyPr>
            <a:normAutofit fontScale="77500" lnSpcReduction="20000"/>
          </a:bodyPr>
          <a:lstStyle/>
          <a:p>
            <a:pPr marL="346075" indent="-346075">
              <a:lnSpc>
                <a:spcPct val="120000"/>
              </a:lnSpc>
              <a:spcBef>
                <a:spcPts val="600"/>
              </a:spcBef>
              <a:buFont typeface="Wingdings" panose="05000000000000000000" pitchFamily="2" charset="2"/>
              <a:buChar char="Ø"/>
            </a:pPr>
            <a:r>
              <a:rPr lang="en-US" sz="2900" dirty="0" smtClean="0"/>
              <a:t>Develop Search Committee Code of Ethics, evaluate practices such as looking on candidate’s social media…ethical or non-ethical?</a:t>
            </a:r>
          </a:p>
          <a:p>
            <a:pPr marL="346075" indent="-346075">
              <a:lnSpc>
                <a:spcPct val="120000"/>
              </a:lnSpc>
              <a:spcBef>
                <a:spcPts val="600"/>
              </a:spcBef>
              <a:buFont typeface="Wingdings" panose="05000000000000000000" pitchFamily="2" charset="2"/>
              <a:buChar char="Ø"/>
            </a:pPr>
            <a:r>
              <a:rPr lang="en-US" sz="2900" dirty="0" smtClean="0"/>
              <a:t>You as the EIA Advocate should not be the only one asking Diversity questions, make a plan beforehand</a:t>
            </a:r>
          </a:p>
          <a:p>
            <a:pPr marL="346075" indent="-346075">
              <a:lnSpc>
                <a:spcPct val="120000"/>
              </a:lnSpc>
              <a:spcBef>
                <a:spcPts val="600"/>
              </a:spcBef>
              <a:buFont typeface="Wingdings" panose="05000000000000000000" pitchFamily="2" charset="2"/>
              <a:buChar char="Ø"/>
            </a:pPr>
            <a:r>
              <a:rPr lang="en-US" sz="2900" dirty="0" smtClean="0"/>
              <a:t>In assessing answers to Diversity questions, consider things such as: Did they use inclusive language, did they address all members of the committee when answering?</a:t>
            </a:r>
          </a:p>
          <a:p>
            <a:pPr marL="346075" indent="-346075">
              <a:lnSpc>
                <a:spcPct val="120000"/>
              </a:lnSpc>
              <a:spcBef>
                <a:spcPts val="600"/>
              </a:spcBef>
              <a:buFont typeface="Wingdings" panose="05000000000000000000" pitchFamily="2" charset="2"/>
              <a:buChar char="Ø"/>
            </a:pPr>
            <a:r>
              <a:rPr lang="en-US" sz="2900" dirty="0" smtClean="0"/>
              <a:t>Recognize language of unconscious bias</a:t>
            </a:r>
          </a:p>
          <a:p>
            <a:pPr marL="346075" indent="-346075">
              <a:lnSpc>
                <a:spcPct val="120000"/>
              </a:lnSpc>
              <a:spcBef>
                <a:spcPts val="600"/>
              </a:spcBef>
              <a:buFont typeface="Wingdings" panose="05000000000000000000" pitchFamily="2" charset="2"/>
              <a:buChar char="Ø"/>
            </a:pPr>
            <a:r>
              <a:rPr lang="en-US" sz="2900" dirty="0" smtClean="0"/>
              <a:t>Keep in mind the Levels of Intercultural Sensitivity </a:t>
            </a:r>
          </a:p>
          <a:p>
            <a:pPr marL="346075" indent="-346075">
              <a:lnSpc>
                <a:spcPct val="120000"/>
              </a:lnSpc>
              <a:spcBef>
                <a:spcPts val="600"/>
              </a:spcBef>
              <a:buFont typeface="Wingdings" panose="05000000000000000000" pitchFamily="2" charset="2"/>
              <a:buChar char="Ø"/>
            </a:pPr>
            <a:r>
              <a:rPr lang="en-US" sz="2900" dirty="0" smtClean="0"/>
              <a:t>Questions?</a:t>
            </a:r>
          </a:p>
          <a:p>
            <a:pPr>
              <a:buFont typeface="Wingdings" panose="05000000000000000000" pitchFamily="2" charset="2"/>
              <a:buChar char="Ø"/>
            </a:pPr>
            <a:endParaRPr lang="en-US" dirty="0" smtClean="0"/>
          </a:p>
        </p:txBody>
      </p:sp>
    </p:spTree>
    <p:extLst>
      <p:ext uri="{BB962C8B-B14F-4D97-AF65-F5344CB8AC3E}">
        <p14:creationId xmlns:p14="http://schemas.microsoft.com/office/powerpoint/2010/main" val="1610569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3" name="Content Placeholder 2"/>
          <p:cNvSpPr>
            <a:spLocks noGrp="1"/>
          </p:cNvSpPr>
          <p:nvPr>
            <p:ph idx="1"/>
          </p:nvPr>
        </p:nvSpPr>
        <p:spPr/>
        <p:txBody>
          <a:bodyPr/>
          <a:lstStyle/>
          <a:p>
            <a:pPr marL="346075" indent="-346075">
              <a:buFont typeface="Wingdings" panose="05000000000000000000" pitchFamily="2" charset="2"/>
              <a:buChar char="Ø"/>
            </a:pPr>
            <a:r>
              <a:rPr lang="en-US" dirty="0" smtClean="0"/>
              <a:t>Implementation, Thoughts, Fears??</a:t>
            </a:r>
          </a:p>
          <a:p>
            <a:pPr marL="346075" indent="-346075">
              <a:buFont typeface="Wingdings" panose="05000000000000000000" pitchFamily="2" charset="2"/>
              <a:buChar char="Ø"/>
            </a:pPr>
            <a:r>
              <a:rPr lang="en-US" dirty="0" smtClean="0"/>
              <a:t>Continued trainings</a:t>
            </a:r>
          </a:p>
          <a:p>
            <a:pPr marL="346075" indent="-346075">
              <a:buFont typeface="Wingdings" panose="05000000000000000000" pitchFamily="2" charset="2"/>
              <a:buChar char="Ø"/>
            </a:pPr>
            <a:r>
              <a:rPr lang="en-US" dirty="0" smtClean="0"/>
              <a:t>Use the TEAM as a resource</a:t>
            </a:r>
          </a:p>
        </p:txBody>
      </p:sp>
    </p:spTree>
    <p:extLst>
      <p:ext uri="{BB962C8B-B14F-4D97-AF65-F5344CB8AC3E}">
        <p14:creationId xmlns:p14="http://schemas.microsoft.com/office/powerpoint/2010/main" val="1254380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 and Follow Us…</a:t>
            </a:r>
            <a:endParaRPr lang="en-US" dirty="0"/>
          </a:p>
        </p:txBody>
      </p:sp>
      <p:pic>
        <p:nvPicPr>
          <p:cNvPr id="4" name="Content Placeholder 3"/>
          <p:cNvPicPr>
            <a:picLocks noGrp="1" noChangeAspect="1"/>
          </p:cNvPicPr>
          <p:nvPr>
            <p:ph idx="1"/>
          </p:nvPr>
        </p:nvPicPr>
        <p:blipFill>
          <a:blip r:embed="rId3"/>
          <a:stretch>
            <a:fillRect/>
          </a:stretch>
        </p:blipFill>
        <p:spPr>
          <a:xfrm>
            <a:off x="1370237" y="2199371"/>
            <a:ext cx="1435733" cy="1325995"/>
          </a:xfrm>
          <a:prstGeom prst="rect">
            <a:avLst/>
          </a:prstGeom>
        </p:spPr>
      </p:pic>
      <p:pic>
        <p:nvPicPr>
          <p:cNvPr id="5" name="Picture 4"/>
          <p:cNvPicPr>
            <a:picLocks noChangeAspect="1"/>
          </p:cNvPicPr>
          <p:nvPr/>
        </p:nvPicPr>
        <p:blipFill>
          <a:blip r:embed="rId4"/>
          <a:stretch>
            <a:fillRect/>
          </a:stretch>
        </p:blipFill>
        <p:spPr>
          <a:xfrm>
            <a:off x="3119761" y="2144485"/>
            <a:ext cx="4583365" cy="3985535"/>
          </a:xfrm>
          <a:prstGeom prst="rect">
            <a:avLst/>
          </a:prstGeom>
        </p:spPr>
      </p:pic>
      <p:pic>
        <p:nvPicPr>
          <p:cNvPr id="6" name="Picture 5"/>
          <p:cNvPicPr>
            <a:picLocks noChangeAspect="1"/>
          </p:cNvPicPr>
          <p:nvPr/>
        </p:nvPicPr>
        <p:blipFill>
          <a:blip r:embed="rId5"/>
          <a:stretch>
            <a:fillRect/>
          </a:stretch>
        </p:blipFill>
        <p:spPr>
          <a:xfrm>
            <a:off x="7441590" y="5686498"/>
            <a:ext cx="887045" cy="887045"/>
          </a:xfrm>
          <a:prstGeom prst="rect">
            <a:avLst/>
          </a:prstGeom>
        </p:spPr>
      </p:pic>
      <p:sp>
        <p:nvSpPr>
          <p:cNvPr id="7" name="TextBox 6"/>
          <p:cNvSpPr txBox="1"/>
          <p:nvPr/>
        </p:nvSpPr>
        <p:spPr>
          <a:xfrm>
            <a:off x="1343213" y="1668929"/>
            <a:ext cx="4309441" cy="400110"/>
          </a:xfrm>
          <a:prstGeom prst="rect">
            <a:avLst/>
          </a:prstGeom>
          <a:noFill/>
        </p:spPr>
        <p:txBody>
          <a:bodyPr wrap="square" rtlCol="0">
            <a:spAutoFit/>
          </a:bodyPr>
          <a:lstStyle/>
          <a:p>
            <a:r>
              <a:rPr lang="en-US" sz="2000" dirty="0"/>
              <a:t>Intergroup Dialogue at IUPUI</a:t>
            </a:r>
          </a:p>
        </p:txBody>
      </p:sp>
      <p:sp>
        <p:nvSpPr>
          <p:cNvPr id="8" name="TextBox 7"/>
          <p:cNvSpPr txBox="1"/>
          <p:nvPr/>
        </p:nvSpPr>
        <p:spPr>
          <a:xfrm>
            <a:off x="5533417" y="6130020"/>
            <a:ext cx="1908173" cy="400110"/>
          </a:xfrm>
          <a:prstGeom prst="rect">
            <a:avLst/>
          </a:prstGeom>
          <a:noFill/>
        </p:spPr>
        <p:txBody>
          <a:bodyPr wrap="square" rtlCol="0">
            <a:spAutoFit/>
          </a:bodyPr>
          <a:lstStyle/>
          <a:p>
            <a:r>
              <a:rPr lang="en-US" sz="2000" dirty="0"/>
              <a:t>@</a:t>
            </a:r>
            <a:r>
              <a:rPr lang="en-US" sz="2000" dirty="0" err="1"/>
              <a:t>JagDialogue</a:t>
            </a:r>
            <a:endParaRPr lang="en-US" sz="2000" dirty="0"/>
          </a:p>
        </p:txBody>
      </p:sp>
    </p:spTree>
    <p:extLst>
      <p:ext uri="{BB962C8B-B14F-4D97-AF65-F5344CB8AC3E}">
        <p14:creationId xmlns:p14="http://schemas.microsoft.com/office/powerpoint/2010/main" val="2212906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Contact Us:</a:t>
            </a:r>
            <a:endParaRPr lang="en-US" dirty="0"/>
          </a:p>
        </p:txBody>
      </p:sp>
      <p:sp>
        <p:nvSpPr>
          <p:cNvPr id="3" name="Content Placeholder 2"/>
          <p:cNvSpPr>
            <a:spLocks noGrp="1"/>
          </p:cNvSpPr>
          <p:nvPr>
            <p:ph idx="1"/>
          </p:nvPr>
        </p:nvSpPr>
        <p:spPr/>
        <p:txBody>
          <a:bodyPr/>
          <a:lstStyle/>
          <a:p>
            <a:endParaRPr lang="en-US" dirty="0" smtClean="0"/>
          </a:p>
          <a:p>
            <a:r>
              <a:rPr lang="en-US" sz="2400" dirty="0" smtClean="0"/>
              <a:t>Alice </a:t>
            </a:r>
            <a:r>
              <a:rPr lang="en-US" sz="2400" dirty="0" err="1" smtClean="0"/>
              <a:t>Hoenigman</a:t>
            </a:r>
            <a:r>
              <a:rPr lang="en-US" sz="2400" dirty="0" smtClean="0"/>
              <a:t> Jones, </a:t>
            </a:r>
            <a:r>
              <a:rPr lang="en-US" sz="2400" dirty="0" smtClean="0">
                <a:hlinkClick r:id="rId2"/>
              </a:rPr>
              <a:t>ahoenigm@iupui.edu</a:t>
            </a:r>
            <a:endParaRPr lang="en-US" sz="2400" dirty="0" smtClean="0"/>
          </a:p>
          <a:p>
            <a:endParaRPr lang="en-US" sz="2400" dirty="0"/>
          </a:p>
          <a:p>
            <a:r>
              <a:rPr lang="en-US" sz="2400" dirty="0" smtClean="0"/>
              <a:t>Amanda L. Bonilla, </a:t>
            </a:r>
            <a:r>
              <a:rPr lang="en-US" sz="2400" dirty="0" smtClean="0">
                <a:hlinkClick r:id="rId3"/>
              </a:rPr>
              <a:t>abonilla@iupui.edu</a:t>
            </a:r>
            <a:endParaRPr lang="en-US" sz="2400" dirty="0" smtClean="0"/>
          </a:p>
          <a:p>
            <a:endParaRPr lang="en-US" sz="2800" dirty="0"/>
          </a:p>
        </p:txBody>
      </p:sp>
    </p:spTree>
    <p:extLst>
      <p:ext uri="{BB962C8B-B14F-4D97-AF65-F5344CB8AC3E}">
        <p14:creationId xmlns:p14="http://schemas.microsoft.com/office/powerpoint/2010/main" val="364847197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a:xfrm>
            <a:off x="1277796" y="1363133"/>
            <a:ext cx="7561404" cy="5287049"/>
          </a:xfrm>
        </p:spPr>
        <p:txBody>
          <a:bodyPr>
            <a:normAutofit/>
          </a:bodyPr>
          <a:lstStyle/>
          <a:p>
            <a:pPr marL="150876" lvl="1" indent="0">
              <a:buClr>
                <a:srgbClr val="E48312"/>
              </a:buClr>
              <a:buNone/>
            </a:pPr>
            <a:r>
              <a:rPr lang="en-US" sz="1200" dirty="0">
                <a:solidFill>
                  <a:srgbClr val="000000">
                    <a:lumMod val="75000"/>
                    <a:lumOff val="25000"/>
                  </a:srgbClr>
                </a:solidFill>
              </a:rPr>
              <a:t>Kayes, P. (Winter, 2006).  New paradigms for diversifying faculty and staff in higher education: Uncovering cultural biases in the search and hiring process.  Diversity Works.  Retrieved from: http://files.eric.ed.gov/fulltext/EJ759654.pdf</a:t>
            </a:r>
          </a:p>
          <a:p>
            <a:pPr marL="150876" lvl="1" indent="0">
              <a:buClr>
                <a:srgbClr val="E48312"/>
              </a:buClr>
              <a:buNone/>
            </a:pPr>
            <a:endParaRPr lang="en-US" sz="1200" dirty="0">
              <a:solidFill>
                <a:srgbClr val="000000">
                  <a:lumMod val="75000"/>
                  <a:lumOff val="25000"/>
                </a:srgbClr>
              </a:solidFill>
            </a:endParaRPr>
          </a:p>
          <a:p>
            <a:pPr marL="150876" lvl="1" indent="0">
              <a:buClr>
                <a:srgbClr val="E48312"/>
              </a:buClr>
              <a:buNone/>
            </a:pPr>
            <a:r>
              <a:rPr lang="en-US" sz="1200" dirty="0">
                <a:solidFill>
                  <a:srgbClr val="000000">
                    <a:lumMod val="75000"/>
                    <a:lumOff val="25000"/>
                  </a:srgbClr>
                </a:solidFill>
              </a:rPr>
              <a:t>Sue et al. (May-June 2007).  Racial micro aggressions in everyday life.  American Psychologist.  Vol. 62, #4.  Retrieved from: </a:t>
            </a:r>
            <a:r>
              <a:rPr lang="en-US" sz="1200" dirty="0">
                <a:solidFill>
                  <a:srgbClr val="000000">
                    <a:lumMod val="75000"/>
                    <a:lumOff val="25000"/>
                  </a:srgbClr>
                </a:solidFill>
                <a:hlinkClick r:id="rId2"/>
              </a:rPr>
              <a:t>http://world-trust.org/wp-content/uploads/2011/05/7-Racial-Microagressions-in-Everyday-Life.pdf</a:t>
            </a:r>
            <a:endParaRPr lang="en-US" sz="1200" dirty="0">
              <a:solidFill>
                <a:srgbClr val="000000">
                  <a:lumMod val="75000"/>
                  <a:lumOff val="25000"/>
                </a:srgbClr>
              </a:solidFill>
            </a:endParaRPr>
          </a:p>
          <a:p>
            <a:pPr marL="150876" lvl="1" indent="0">
              <a:buClr>
                <a:srgbClr val="E48312"/>
              </a:buClr>
              <a:buNone/>
            </a:pPr>
            <a:endParaRPr lang="en-US" sz="1200" dirty="0">
              <a:solidFill>
                <a:srgbClr val="000000">
                  <a:lumMod val="75000"/>
                  <a:lumOff val="25000"/>
                </a:srgbClr>
              </a:solidFill>
            </a:endParaRPr>
          </a:p>
          <a:p>
            <a:pPr marL="150876" lvl="1" indent="0">
              <a:buClr>
                <a:srgbClr val="E48312"/>
              </a:buClr>
              <a:buNone/>
            </a:pPr>
            <a:r>
              <a:rPr lang="en-US" sz="1200" dirty="0">
                <a:solidFill>
                  <a:srgbClr val="000000">
                    <a:lumMod val="75000"/>
                    <a:lumOff val="25000"/>
                  </a:srgbClr>
                </a:solidFill>
              </a:rPr>
              <a:t>Ross. H, &amp; Rowe, M.  (August 2008).  Proven strategies for addressing unconscious bias in the workplace.  CDO Insights. Vol. 2, Issue 5. Retrieved from: </a:t>
            </a:r>
            <a:r>
              <a:rPr lang="en-US" sz="1200" dirty="0">
                <a:solidFill>
                  <a:srgbClr val="000000">
                    <a:lumMod val="75000"/>
                    <a:lumOff val="25000"/>
                  </a:srgbClr>
                </a:solidFill>
                <a:hlinkClick r:id="rId3"/>
              </a:rPr>
              <a:t>http://www.cookross.com/docs/UnconsciousBias.pdf</a:t>
            </a:r>
            <a:endParaRPr lang="en-US" sz="1200" dirty="0">
              <a:solidFill>
                <a:srgbClr val="000000">
                  <a:lumMod val="75000"/>
                  <a:lumOff val="25000"/>
                </a:srgbClr>
              </a:solidFill>
            </a:endParaRPr>
          </a:p>
          <a:p>
            <a:pPr marL="150876" lvl="1" indent="0">
              <a:buClr>
                <a:srgbClr val="E48312"/>
              </a:buClr>
              <a:buNone/>
            </a:pPr>
            <a:endParaRPr lang="en-US" sz="1200" dirty="0">
              <a:solidFill>
                <a:srgbClr val="000000">
                  <a:lumMod val="75000"/>
                  <a:lumOff val="25000"/>
                </a:srgbClr>
              </a:solidFill>
            </a:endParaRPr>
          </a:p>
          <a:p>
            <a:pPr marL="150876" lvl="1" indent="0">
              <a:buClr>
                <a:srgbClr val="E48312"/>
              </a:buClr>
              <a:buNone/>
            </a:pPr>
            <a:r>
              <a:rPr lang="en-US" sz="1200" dirty="0">
                <a:solidFill>
                  <a:srgbClr val="000000">
                    <a:lumMod val="75000"/>
                    <a:lumOff val="25000"/>
                  </a:srgbClr>
                </a:solidFill>
              </a:rPr>
              <a:t>Schwartz, M. (September 15, 2014). Five transferable skills for veterans.  Kaplan test prep.  Retrieved from:  </a:t>
            </a:r>
            <a:r>
              <a:rPr lang="en-US" sz="1200" dirty="0">
                <a:solidFill>
                  <a:srgbClr val="000000">
                    <a:lumMod val="75000"/>
                    <a:lumOff val="25000"/>
                  </a:srgbClr>
                </a:solidFill>
                <a:hlinkClick r:id="rId4"/>
              </a:rPr>
              <a:t>http://gre.kaptest.com/2014/09/15/5-transferable-skills-for-veterans-going-back-to-grad-school/</a:t>
            </a:r>
            <a:endParaRPr lang="en-US" sz="1200" dirty="0">
              <a:solidFill>
                <a:srgbClr val="000000">
                  <a:lumMod val="75000"/>
                  <a:lumOff val="25000"/>
                </a:srgbClr>
              </a:solidFill>
            </a:endParaRPr>
          </a:p>
          <a:p>
            <a:pPr marL="150876" lvl="1" indent="0">
              <a:buClr>
                <a:srgbClr val="E48312"/>
              </a:buClr>
              <a:buNone/>
            </a:pPr>
            <a:endParaRPr lang="en-US" sz="1200" dirty="0">
              <a:solidFill>
                <a:srgbClr val="000000">
                  <a:lumMod val="75000"/>
                  <a:lumOff val="25000"/>
                </a:srgbClr>
              </a:solidFill>
            </a:endParaRPr>
          </a:p>
          <a:p>
            <a:pPr marL="150876" lvl="1" indent="0">
              <a:buClr>
                <a:srgbClr val="E48312"/>
              </a:buClr>
              <a:buNone/>
            </a:pPr>
            <a:r>
              <a:rPr lang="en-US" sz="1200" dirty="0">
                <a:solidFill>
                  <a:srgbClr val="000000">
                    <a:lumMod val="75000"/>
                    <a:lumOff val="25000"/>
                  </a:srgbClr>
                </a:solidFill>
              </a:rPr>
              <a:t>(June 2011).  Guidelines for recruiting a diverse workforce.  North Carolina State University, Office for Institutional Equity and Diversity.  Retrieved from: </a:t>
            </a:r>
            <a:r>
              <a:rPr lang="en-US" sz="1200" dirty="0">
                <a:solidFill>
                  <a:srgbClr val="000000">
                    <a:lumMod val="75000"/>
                    <a:lumOff val="25000"/>
                  </a:srgbClr>
                </a:solidFill>
                <a:hlinkClick r:id="rId5"/>
              </a:rPr>
              <a:t>http://oied.ncsu.edu/oied/hiring/OEO_Recruitment_Guidelines.pdf</a:t>
            </a:r>
            <a:endParaRPr lang="en-US" sz="1200" dirty="0">
              <a:solidFill>
                <a:srgbClr val="000000">
                  <a:lumMod val="75000"/>
                  <a:lumOff val="25000"/>
                </a:srgbClr>
              </a:solidFill>
            </a:endParaRPr>
          </a:p>
          <a:p>
            <a:pPr marL="150876" lvl="1" indent="0">
              <a:buClr>
                <a:srgbClr val="E48312"/>
              </a:buClr>
              <a:buNone/>
            </a:pPr>
            <a:endParaRPr lang="en-US" sz="1200" dirty="0">
              <a:solidFill>
                <a:srgbClr val="000000">
                  <a:lumMod val="75000"/>
                  <a:lumOff val="25000"/>
                </a:srgbClr>
              </a:solidFill>
            </a:endParaRPr>
          </a:p>
          <a:p>
            <a:pPr marL="150876" lvl="1" indent="0">
              <a:buClr>
                <a:srgbClr val="E48312"/>
              </a:buClr>
              <a:buNone/>
            </a:pPr>
            <a:r>
              <a:rPr lang="en-US" sz="1200" dirty="0">
                <a:solidFill>
                  <a:srgbClr val="000000">
                    <a:lumMod val="75000"/>
                    <a:lumOff val="25000"/>
                  </a:srgbClr>
                </a:solidFill>
              </a:rPr>
              <a:t>Lester, P. (January 2001).  The hazing of academic job </a:t>
            </a:r>
            <a:r>
              <a:rPr lang="en-US" sz="1200" dirty="0" err="1">
                <a:solidFill>
                  <a:srgbClr val="000000">
                    <a:lumMod val="75000"/>
                    <a:lumOff val="25000"/>
                  </a:srgbClr>
                </a:solidFill>
              </a:rPr>
              <a:t>applicatnts</a:t>
            </a:r>
            <a:r>
              <a:rPr lang="en-US" sz="1200" dirty="0">
                <a:solidFill>
                  <a:srgbClr val="000000">
                    <a:lumMod val="75000"/>
                    <a:lumOff val="25000"/>
                  </a:srgbClr>
                </a:solidFill>
              </a:rPr>
              <a:t>: the applicant bill of rights.  Chronicle of Higher Education.  Archives.  Retrieved from: </a:t>
            </a:r>
            <a:r>
              <a:rPr lang="en-US" sz="1200" dirty="0">
                <a:solidFill>
                  <a:srgbClr val="000000">
                    <a:lumMod val="75000"/>
                    <a:lumOff val="25000"/>
                  </a:srgbClr>
                </a:solidFill>
                <a:hlinkClick r:id="rId6"/>
              </a:rPr>
              <a:t>http://chronicle.com/article/A-Bill-of-Rights-for-Job/21222/</a:t>
            </a:r>
            <a:endParaRPr lang="en-US" sz="1200" dirty="0">
              <a:solidFill>
                <a:srgbClr val="000000">
                  <a:lumMod val="75000"/>
                  <a:lumOff val="25000"/>
                </a:srgbClr>
              </a:solidFill>
            </a:endParaRPr>
          </a:p>
          <a:p>
            <a:pPr marL="150876" lvl="1" indent="0">
              <a:buClr>
                <a:srgbClr val="E48312"/>
              </a:buClr>
              <a:buNone/>
            </a:pPr>
            <a:endParaRPr lang="en-US" sz="1200" dirty="0">
              <a:solidFill>
                <a:srgbClr val="000000">
                  <a:lumMod val="75000"/>
                  <a:lumOff val="25000"/>
                </a:srgbClr>
              </a:solidFill>
            </a:endParaRPr>
          </a:p>
          <a:p>
            <a:pPr marL="150876" lvl="1" indent="0">
              <a:buClr>
                <a:srgbClr val="E48312"/>
              </a:buClr>
              <a:buNone/>
            </a:pPr>
            <a:endParaRPr lang="en-US" sz="1200" dirty="0">
              <a:solidFill>
                <a:srgbClr val="000000">
                  <a:lumMod val="75000"/>
                  <a:lumOff val="25000"/>
                </a:srgbClr>
              </a:solidFill>
            </a:endParaRPr>
          </a:p>
          <a:p>
            <a:pPr marL="150876" lvl="1" indent="0">
              <a:buClr>
                <a:srgbClr val="E48312"/>
              </a:buClr>
              <a:buNone/>
            </a:pPr>
            <a:endParaRPr lang="en-US" sz="1050" dirty="0">
              <a:solidFill>
                <a:srgbClr val="000000">
                  <a:lumMod val="75000"/>
                  <a:lumOff val="25000"/>
                </a:srgbClr>
              </a:solidFill>
            </a:endParaRPr>
          </a:p>
          <a:p>
            <a:pPr marL="150876" lvl="1" indent="0">
              <a:buClr>
                <a:srgbClr val="E48312"/>
              </a:buClr>
              <a:buNone/>
            </a:pPr>
            <a:endParaRPr lang="en-US" sz="1050" dirty="0">
              <a:solidFill>
                <a:srgbClr val="000000">
                  <a:lumMod val="75000"/>
                  <a:lumOff val="25000"/>
                </a:srgbClr>
              </a:solidFill>
            </a:endParaRPr>
          </a:p>
        </p:txBody>
      </p:sp>
    </p:spTree>
    <p:extLst>
      <p:ext uri="{BB962C8B-B14F-4D97-AF65-F5344CB8AC3E}">
        <p14:creationId xmlns:p14="http://schemas.microsoft.com/office/powerpoint/2010/main" val="12636999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Objectives:</a:t>
            </a:r>
            <a:endParaRPr lang="en-US" dirty="0"/>
          </a:p>
        </p:txBody>
      </p:sp>
      <p:sp>
        <p:nvSpPr>
          <p:cNvPr id="3" name="Content Placeholder 2"/>
          <p:cNvSpPr>
            <a:spLocks noGrp="1"/>
          </p:cNvSpPr>
          <p:nvPr>
            <p:ph idx="1"/>
          </p:nvPr>
        </p:nvSpPr>
        <p:spPr>
          <a:xfrm>
            <a:off x="1277796" y="1510145"/>
            <a:ext cx="7409003" cy="4959928"/>
          </a:xfrm>
        </p:spPr>
        <p:txBody>
          <a:bodyPr>
            <a:normAutofit fontScale="85000" lnSpcReduction="10000"/>
          </a:bodyPr>
          <a:lstStyle/>
          <a:p>
            <a:pPr marL="346075" indent="-346075">
              <a:buFont typeface="Wingdings" panose="05000000000000000000" pitchFamily="2" charset="2"/>
              <a:buChar char="Ø"/>
            </a:pPr>
            <a:r>
              <a:rPr lang="en-US" dirty="0" smtClean="0"/>
              <a:t>Learn Bennet’s Schema of Intercultural Sensitivity and how it can impact behavior in the hiring process</a:t>
            </a:r>
          </a:p>
          <a:p>
            <a:pPr marL="346075" indent="-346075">
              <a:buFont typeface="Wingdings" panose="05000000000000000000" pitchFamily="2" charset="2"/>
              <a:buChar char="Ø"/>
            </a:pPr>
            <a:r>
              <a:rPr lang="en-US" dirty="0" smtClean="0"/>
              <a:t>Define and discuss unconscious bias</a:t>
            </a:r>
          </a:p>
          <a:p>
            <a:pPr marL="346075" indent="-346075">
              <a:buFont typeface="Wingdings" panose="05000000000000000000" pitchFamily="2" charset="2"/>
              <a:buChar char="Ø"/>
            </a:pPr>
            <a:r>
              <a:rPr lang="en-US" dirty="0" smtClean="0"/>
              <a:t>Evaluate ways to manage unconscious bias throughout the search committee process</a:t>
            </a:r>
          </a:p>
          <a:p>
            <a:pPr marL="346075" indent="-346075">
              <a:buFont typeface="Wingdings" panose="05000000000000000000" pitchFamily="2" charset="2"/>
              <a:buChar char="Ø"/>
            </a:pPr>
            <a:r>
              <a:rPr lang="en-US" dirty="0" smtClean="0"/>
              <a:t>Discuss on-boarding in a culturally inclusive manner</a:t>
            </a:r>
          </a:p>
          <a:p>
            <a:pPr marL="346075" indent="-346075">
              <a:buFont typeface="Wingdings" panose="05000000000000000000" pitchFamily="2" charset="2"/>
              <a:buChar char="Ø"/>
            </a:pPr>
            <a:r>
              <a:rPr lang="en-US" dirty="0" smtClean="0"/>
              <a:t>Learn helpful ways to find a voice on the search committee</a:t>
            </a:r>
          </a:p>
          <a:p>
            <a:pPr marL="346075" indent="-346075">
              <a:buFont typeface="Wingdings" panose="05000000000000000000" pitchFamily="2" charset="2"/>
              <a:buChar char="Ø"/>
            </a:pPr>
            <a:r>
              <a:rPr lang="en-US" dirty="0" smtClean="0"/>
              <a:t>Identify next steps and how to implement</a:t>
            </a:r>
          </a:p>
          <a:p>
            <a:pPr>
              <a:buFont typeface="Wingdings" panose="05000000000000000000" pitchFamily="2" charset="2"/>
              <a:buChar char="Ø"/>
            </a:pPr>
            <a:endParaRPr lang="en-US" dirty="0" smtClean="0"/>
          </a:p>
          <a:p>
            <a:pPr>
              <a:buFont typeface="Wingdings" panose="05000000000000000000" pitchFamily="2" charset="2"/>
              <a:buChar char="Ø"/>
            </a:pPr>
            <a:endParaRPr lang="en-US" dirty="0" smtClean="0"/>
          </a:p>
          <a:p>
            <a:pPr>
              <a:buFont typeface="Wingdings" panose="05000000000000000000" pitchFamily="2" charset="2"/>
              <a:buChar char="Ø"/>
            </a:pPr>
            <a:endParaRPr lang="en-US" dirty="0"/>
          </a:p>
        </p:txBody>
      </p:sp>
    </p:spTree>
    <p:extLst>
      <p:ext uri="{BB962C8B-B14F-4D97-AF65-F5344CB8AC3E}">
        <p14:creationId xmlns:p14="http://schemas.microsoft.com/office/powerpoint/2010/main" val="4100221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Bennet’s Schema - 3 Levels of Intercultural Sensitivity:</a:t>
            </a:r>
            <a:endParaRPr lang="en-US" dirty="0"/>
          </a:p>
        </p:txBody>
      </p:sp>
      <p:sp>
        <p:nvSpPr>
          <p:cNvPr id="3" name="Content Placeholder 2"/>
          <p:cNvSpPr>
            <a:spLocks noGrp="1"/>
          </p:cNvSpPr>
          <p:nvPr>
            <p:ph idx="1"/>
          </p:nvPr>
        </p:nvSpPr>
        <p:spPr/>
        <p:txBody>
          <a:bodyPr>
            <a:noAutofit/>
          </a:bodyPr>
          <a:lstStyle/>
          <a:p>
            <a:pPr marL="457200" indent="-457200">
              <a:lnSpc>
                <a:spcPct val="120000"/>
              </a:lnSpc>
              <a:spcBef>
                <a:spcPts val="600"/>
              </a:spcBef>
              <a:buAutoNum type="arabicParenR"/>
            </a:pPr>
            <a:r>
              <a:rPr lang="en-US" sz="2800" dirty="0" smtClean="0"/>
              <a:t>Defense</a:t>
            </a:r>
          </a:p>
          <a:p>
            <a:pPr marL="457200" indent="-457200">
              <a:lnSpc>
                <a:spcPct val="120000"/>
              </a:lnSpc>
              <a:spcBef>
                <a:spcPts val="600"/>
              </a:spcBef>
              <a:buAutoNum type="arabicParenR"/>
            </a:pPr>
            <a:r>
              <a:rPr lang="en-US" sz="2800" dirty="0" smtClean="0"/>
              <a:t>Minimizers</a:t>
            </a:r>
          </a:p>
          <a:p>
            <a:pPr marL="457200" indent="-457200">
              <a:lnSpc>
                <a:spcPct val="120000"/>
              </a:lnSpc>
              <a:spcBef>
                <a:spcPts val="600"/>
              </a:spcBef>
              <a:buAutoNum type="arabicParenR"/>
            </a:pPr>
            <a:r>
              <a:rPr lang="en-US" sz="2800" dirty="0" smtClean="0"/>
              <a:t>Acceptance</a:t>
            </a:r>
          </a:p>
        </p:txBody>
      </p:sp>
    </p:spTree>
    <p:extLst>
      <p:ext uri="{BB962C8B-B14F-4D97-AF65-F5344CB8AC3E}">
        <p14:creationId xmlns:p14="http://schemas.microsoft.com/office/powerpoint/2010/main" val="1712723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Bennet’s Schema - 3 Levels of Intercultural Sensitivity:</a:t>
            </a:r>
            <a:endParaRPr lang="en-US" dirty="0"/>
          </a:p>
        </p:txBody>
      </p:sp>
      <p:sp>
        <p:nvSpPr>
          <p:cNvPr id="3" name="Content Placeholder 2"/>
          <p:cNvSpPr>
            <a:spLocks noGrp="1"/>
          </p:cNvSpPr>
          <p:nvPr>
            <p:ph idx="1"/>
          </p:nvPr>
        </p:nvSpPr>
        <p:spPr/>
        <p:txBody>
          <a:bodyPr>
            <a:noAutofit/>
          </a:bodyPr>
          <a:lstStyle/>
          <a:p>
            <a:pPr marL="346075" indent="-346075">
              <a:lnSpc>
                <a:spcPct val="120000"/>
              </a:lnSpc>
              <a:spcBef>
                <a:spcPts val="600"/>
              </a:spcBef>
            </a:pPr>
            <a:r>
              <a:rPr lang="en-US" sz="2400" dirty="0" smtClean="0"/>
              <a:t>1) 	Defense: View those different as less valuable, would tend to think negatively of terms such as “affirmative action,” would view this as “special privileges.” Any other culture different than my own is not as good.	</a:t>
            </a:r>
          </a:p>
          <a:p>
            <a:pPr marL="746125" lvl="2" indent="-346075">
              <a:lnSpc>
                <a:spcPct val="120000"/>
              </a:lnSpc>
              <a:spcBef>
                <a:spcPts val="600"/>
              </a:spcBef>
              <a:buFont typeface="Courier New" panose="02070309020205020404" pitchFamily="49" charset="0"/>
              <a:buChar char="o"/>
            </a:pPr>
            <a:r>
              <a:rPr lang="en-US" dirty="0" smtClean="0"/>
              <a:t>Examples: “Why don’t these people speak my language?,” “These people don’t value life the way we do.”</a:t>
            </a:r>
          </a:p>
          <a:p>
            <a:pPr marL="346075" lvl="1" indent="-346075">
              <a:lnSpc>
                <a:spcPct val="120000"/>
              </a:lnSpc>
              <a:spcBef>
                <a:spcPts val="600"/>
              </a:spcBef>
              <a:buNone/>
            </a:pPr>
            <a:endParaRPr lang="en-US" sz="2000" dirty="0" smtClean="0"/>
          </a:p>
        </p:txBody>
      </p:sp>
    </p:spTree>
    <p:extLst>
      <p:ext uri="{BB962C8B-B14F-4D97-AF65-F5344CB8AC3E}">
        <p14:creationId xmlns:p14="http://schemas.microsoft.com/office/powerpoint/2010/main" val="3121705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Bennet’s Schema - 3 Levels of Intercultural Sensitivity:</a:t>
            </a:r>
            <a:endParaRPr lang="en-US" dirty="0"/>
          </a:p>
        </p:txBody>
      </p:sp>
      <p:sp>
        <p:nvSpPr>
          <p:cNvPr id="3" name="Content Placeholder 2"/>
          <p:cNvSpPr>
            <a:spLocks noGrp="1"/>
          </p:cNvSpPr>
          <p:nvPr>
            <p:ph idx="1"/>
          </p:nvPr>
        </p:nvSpPr>
        <p:spPr/>
        <p:txBody>
          <a:bodyPr>
            <a:noAutofit/>
          </a:bodyPr>
          <a:lstStyle/>
          <a:p>
            <a:pPr marL="346075" lvl="1" indent="-346075">
              <a:lnSpc>
                <a:spcPct val="120000"/>
              </a:lnSpc>
              <a:spcBef>
                <a:spcPts val="600"/>
              </a:spcBef>
              <a:buNone/>
            </a:pPr>
            <a:r>
              <a:rPr lang="en-US" sz="2000" dirty="0" smtClean="0"/>
              <a:t>2</a:t>
            </a:r>
            <a:r>
              <a:rPr lang="en-US" sz="2400" dirty="0" smtClean="0"/>
              <a:t>) 	Minimizers: Either a superficial recognition of cultural differences (food, dress) or a broad brush approach which minimizes differences.  Also, a tendency to support diversity only with those who “fit” the dominant culture and are like themselves. </a:t>
            </a:r>
          </a:p>
          <a:p>
            <a:pPr marL="746125" lvl="2" indent="-346075">
              <a:lnSpc>
                <a:spcPct val="120000"/>
              </a:lnSpc>
              <a:spcBef>
                <a:spcPts val="600"/>
              </a:spcBef>
              <a:buFont typeface="Courier New" panose="02070309020205020404" pitchFamily="49" charset="0"/>
              <a:buChar char="o"/>
            </a:pPr>
            <a:r>
              <a:rPr lang="en-US" dirty="0" smtClean="0"/>
              <a:t>Examples: “Customs differ, of course, but we are all pretty much the same.”  </a:t>
            </a:r>
          </a:p>
        </p:txBody>
      </p:sp>
    </p:spTree>
    <p:extLst>
      <p:ext uri="{BB962C8B-B14F-4D97-AF65-F5344CB8AC3E}">
        <p14:creationId xmlns:p14="http://schemas.microsoft.com/office/powerpoint/2010/main" val="560833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Bennet’s Schema - 3 Levels of Intercultural Sensitivity:</a:t>
            </a:r>
            <a:endParaRPr lang="en-US" dirty="0"/>
          </a:p>
        </p:txBody>
      </p:sp>
      <p:sp>
        <p:nvSpPr>
          <p:cNvPr id="3" name="Content Placeholder 2"/>
          <p:cNvSpPr>
            <a:spLocks noGrp="1"/>
          </p:cNvSpPr>
          <p:nvPr>
            <p:ph idx="1"/>
          </p:nvPr>
        </p:nvSpPr>
        <p:spPr/>
        <p:txBody>
          <a:bodyPr>
            <a:normAutofit/>
          </a:bodyPr>
          <a:lstStyle/>
          <a:p>
            <a:pPr marL="346075" lvl="1" indent="-346075">
              <a:buNone/>
            </a:pPr>
            <a:r>
              <a:rPr lang="en-US" sz="2400" dirty="0" smtClean="0"/>
              <a:t>3) 	Acceptance: Recognize and appreciate cultural differences, often, though they would be strong advocates for diverse hiring but some times feel ill-equipped to improve changes</a:t>
            </a:r>
          </a:p>
          <a:p>
            <a:pPr marL="346075" lvl="1" indent="-346075">
              <a:buNone/>
            </a:pPr>
            <a:endParaRPr lang="en-US" sz="2400" dirty="0"/>
          </a:p>
          <a:p>
            <a:pPr marL="346075" lvl="1" indent="-346075">
              <a:buNone/>
            </a:pPr>
            <a:r>
              <a:rPr lang="en-US" sz="2400" dirty="0"/>
              <a:t>Kayes, P. (Winter, 2006).  </a:t>
            </a:r>
            <a:endParaRPr lang="en-US" sz="2400" dirty="0" smtClean="0"/>
          </a:p>
          <a:p>
            <a:pPr marL="346075" indent="-346075"/>
            <a:endParaRPr lang="en-US" dirty="0"/>
          </a:p>
        </p:txBody>
      </p:sp>
    </p:spTree>
    <p:extLst>
      <p:ext uri="{BB962C8B-B14F-4D97-AF65-F5344CB8AC3E}">
        <p14:creationId xmlns:p14="http://schemas.microsoft.com/office/powerpoint/2010/main" val="2921327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does this impact communication and behavior?  </a:t>
            </a:r>
            <a:endParaRPr lang="en-US" dirty="0"/>
          </a:p>
        </p:txBody>
      </p:sp>
      <p:sp>
        <p:nvSpPr>
          <p:cNvPr id="3" name="Content Placeholder 2"/>
          <p:cNvSpPr>
            <a:spLocks noGrp="1"/>
          </p:cNvSpPr>
          <p:nvPr>
            <p:ph idx="1"/>
          </p:nvPr>
        </p:nvSpPr>
        <p:spPr>
          <a:xfrm>
            <a:off x="1277796" y="1566333"/>
            <a:ext cx="7409003" cy="4973011"/>
          </a:xfrm>
        </p:spPr>
        <p:txBody>
          <a:bodyPr>
            <a:normAutofit fontScale="40000" lnSpcReduction="20000"/>
          </a:bodyPr>
          <a:lstStyle/>
          <a:p>
            <a:pPr marL="346075" lvl="0" indent="-346075">
              <a:lnSpc>
                <a:spcPct val="120000"/>
              </a:lnSpc>
              <a:buClr>
                <a:srgbClr val="E48312"/>
              </a:buClr>
              <a:buFont typeface="Wingdings" panose="05000000000000000000" pitchFamily="2" charset="2"/>
              <a:buChar char="Ø"/>
            </a:pPr>
            <a:r>
              <a:rPr lang="en-US" sz="5000" dirty="0" err="1" smtClean="0">
                <a:solidFill>
                  <a:srgbClr val="000000">
                    <a:lumMod val="75000"/>
                    <a:lumOff val="25000"/>
                  </a:srgbClr>
                </a:solidFill>
              </a:rPr>
              <a:t>Microagressions</a:t>
            </a:r>
            <a:r>
              <a:rPr lang="en-US" sz="5000" dirty="0" smtClean="0">
                <a:solidFill>
                  <a:srgbClr val="000000">
                    <a:lumMod val="75000"/>
                    <a:lumOff val="25000"/>
                  </a:srgbClr>
                </a:solidFill>
              </a:rPr>
              <a:t> are brief </a:t>
            </a:r>
            <a:r>
              <a:rPr lang="en-US" sz="5000" dirty="0">
                <a:solidFill>
                  <a:srgbClr val="000000">
                    <a:lumMod val="75000"/>
                    <a:lumOff val="25000"/>
                  </a:srgbClr>
                </a:solidFill>
              </a:rPr>
              <a:t>and commonplace daily verbal, behavioral, and environmental indignities, whether intentional or unintentional, that communicate hostile, derogatory, or negative racial, gender, sexual‐ orientation, and religious slights and insults to the target person or group” (Sue</a:t>
            </a:r>
            <a:r>
              <a:rPr lang="en-US" sz="5000" dirty="0" smtClean="0">
                <a:solidFill>
                  <a:srgbClr val="000000">
                    <a:lumMod val="75000"/>
                    <a:lumOff val="25000"/>
                  </a:srgbClr>
                </a:solidFill>
              </a:rPr>
              <a:t>, </a:t>
            </a:r>
            <a:r>
              <a:rPr lang="en-US" sz="5000" dirty="0">
                <a:solidFill>
                  <a:srgbClr val="000000">
                    <a:lumMod val="75000"/>
                    <a:lumOff val="25000"/>
                  </a:srgbClr>
                </a:solidFill>
              </a:rPr>
              <a:t>et al, 2007</a:t>
            </a:r>
            <a:r>
              <a:rPr lang="en-US" sz="5000" dirty="0" smtClean="0">
                <a:solidFill>
                  <a:srgbClr val="000000">
                    <a:lumMod val="75000"/>
                    <a:lumOff val="25000"/>
                  </a:srgbClr>
                </a:solidFill>
              </a:rPr>
              <a:t>).</a:t>
            </a:r>
          </a:p>
          <a:p>
            <a:pPr marL="346075" lvl="0" indent="-346075">
              <a:lnSpc>
                <a:spcPct val="120000"/>
              </a:lnSpc>
              <a:buClr>
                <a:srgbClr val="E48312"/>
              </a:buClr>
              <a:buFont typeface="Wingdings" panose="05000000000000000000" pitchFamily="2" charset="2"/>
              <a:buChar char="Ø"/>
            </a:pPr>
            <a:endParaRPr lang="en-US" sz="5000" dirty="0">
              <a:solidFill>
                <a:srgbClr val="000000">
                  <a:lumMod val="75000"/>
                  <a:lumOff val="25000"/>
                </a:srgbClr>
              </a:solidFill>
            </a:endParaRPr>
          </a:p>
          <a:p>
            <a:pPr marL="346075" lvl="0" indent="-346075">
              <a:lnSpc>
                <a:spcPct val="120000"/>
              </a:lnSpc>
              <a:buClr>
                <a:srgbClr val="E48312"/>
              </a:buClr>
              <a:buFont typeface="Wingdings" panose="05000000000000000000" pitchFamily="2" charset="2"/>
              <a:buChar char="Ø"/>
            </a:pPr>
            <a:r>
              <a:rPr lang="en-US" sz="5000" dirty="0" err="1" smtClean="0">
                <a:solidFill>
                  <a:srgbClr val="000000">
                    <a:lumMod val="75000"/>
                    <a:lumOff val="25000"/>
                  </a:srgbClr>
                </a:solidFill>
              </a:rPr>
              <a:t>Microassault</a:t>
            </a:r>
            <a:r>
              <a:rPr lang="en-US" sz="5000" dirty="0">
                <a:solidFill>
                  <a:srgbClr val="000000">
                    <a:lumMod val="75000"/>
                    <a:lumOff val="25000"/>
                  </a:srgbClr>
                </a:solidFill>
              </a:rPr>
              <a:t>: Explicit and intentional discriminatory actions by verbal or nonverbal attack against someone’s identity with intention to hurt the victim through name‐calling, avoidant behavior, or purposeful discriminatory </a:t>
            </a:r>
            <a:r>
              <a:rPr lang="en-US" sz="5000" dirty="0" smtClean="0">
                <a:solidFill>
                  <a:srgbClr val="000000">
                    <a:lumMod val="75000"/>
                    <a:lumOff val="25000"/>
                  </a:srgbClr>
                </a:solidFill>
              </a:rPr>
              <a:t>actions.  For example: "You're </a:t>
            </a:r>
            <a:r>
              <a:rPr lang="en-US" sz="5000" dirty="0">
                <a:solidFill>
                  <a:srgbClr val="000000">
                    <a:lumMod val="75000"/>
                    <a:lumOff val="25000"/>
                  </a:srgbClr>
                </a:solidFill>
              </a:rPr>
              <a:t>in America, you need to speak English</a:t>
            </a:r>
            <a:r>
              <a:rPr lang="en-US" sz="5000" dirty="0" smtClean="0">
                <a:solidFill>
                  <a:srgbClr val="000000">
                    <a:lumMod val="75000"/>
                    <a:lumOff val="25000"/>
                  </a:srgbClr>
                </a:solidFill>
              </a:rPr>
              <a:t>.”</a:t>
            </a:r>
          </a:p>
          <a:p>
            <a:pPr marL="346075" indent="-346075">
              <a:buClr>
                <a:srgbClr val="E48312"/>
              </a:buClr>
            </a:pPr>
            <a:endParaRPr lang="en-US" dirty="0">
              <a:solidFill>
                <a:srgbClr val="000000">
                  <a:lumMod val="75000"/>
                  <a:lumOff val="25000"/>
                </a:srgbClr>
              </a:solidFill>
            </a:endParaRPr>
          </a:p>
          <a:p>
            <a:pPr marL="346075" indent="-346075">
              <a:buClr>
                <a:srgbClr val="E48312"/>
              </a:buClr>
            </a:pPr>
            <a:r>
              <a:rPr lang="en-US" dirty="0" smtClean="0">
                <a:solidFill>
                  <a:srgbClr val="000000">
                    <a:lumMod val="75000"/>
                    <a:lumOff val="25000"/>
                  </a:srgbClr>
                </a:solidFill>
              </a:rPr>
              <a:t>Adapted from Grossmont University </a:t>
            </a:r>
          </a:p>
        </p:txBody>
      </p:sp>
    </p:spTree>
    <p:extLst>
      <p:ext uri="{BB962C8B-B14F-4D97-AF65-F5344CB8AC3E}">
        <p14:creationId xmlns:p14="http://schemas.microsoft.com/office/powerpoint/2010/main" val="2425153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0397" y="324058"/>
            <a:ext cx="7543800" cy="1039082"/>
          </a:xfrm>
        </p:spPr>
        <p:txBody>
          <a:bodyPr>
            <a:normAutofit fontScale="90000"/>
          </a:bodyPr>
          <a:lstStyle/>
          <a:p>
            <a:r>
              <a:rPr lang="en-US" dirty="0" smtClean="0"/>
              <a:t>How does this impact communication and behavior?  </a:t>
            </a:r>
            <a:endParaRPr lang="en-US" dirty="0"/>
          </a:p>
        </p:txBody>
      </p:sp>
      <p:sp>
        <p:nvSpPr>
          <p:cNvPr id="3" name="Content Placeholder 2"/>
          <p:cNvSpPr>
            <a:spLocks noGrp="1"/>
          </p:cNvSpPr>
          <p:nvPr>
            <p:ph idx="1"/>
          </p:nvPr>
        </p:nvSpPr>
        <p:spPr>
          <a:xfrm>
            <a:off x="1277796" y="1566334"/>
            <a:ext cx="7409003" cy="4986866"/>
          </a:xfrm>
        </p:spPr>
        <p:txBody>
          <a:bodyPr>
            <a:normAutofit fontScale="62500" lnSpcReduction="20000"/>
          </a:bodyPr>
          <a:lstStyle/>
          <a:p>
            <a:pPr marL="346075" indent="-346075">
              <a:buFont typeface="Wingdings" panose="05000000000000000000" pitchFamily="2" charset="2"/>
              <a:buChar char="Ø"/>
            </a:pPr>
            <a:r>
              <a:rPr lang="en-US" dirty="0" smtClean="0"/>
              <a:t>Micro insults: Are </a:t>
            </a:r>
            <a:r>
              <a:rPr lang="en-US" dirty="0"/>
              <a:t>often characterized by nonverbal or verbal remarks or comments that unintentionally convey rudeness and insensitivity and demean a person’s heritage or identity.</a:t>
            </a:r>
          </a:p>
          <a:p>
            <a:pPr marL="346075" indent="-346075"/>
            <a:r>
              <a:rPr lang="en-US" dirty="0" smtClean="0"/>
              <a:t>	Examples: “You </a:t>
            </a:r>
            <a:r>
              <a:rPr lang="en-US" dirty="0"/>
              <a:t>speak so well” (directed towards a Black male</a:t>
            </a:r>
            <a:r>
              <a:rPr lang="en-US" dirty="0" smtClean="0"/>
              <a:t>), a </a:t>
            </a:r>
            <a:r>
              <a:rPr lang="en-US" dirty="0"/>
              <a:t>female physician at an emergency room is mistaken by male patients as a </a:t>
            </a:r>
            <a:r>
              <a:rPr lang="en-US" dirty="0" smtClean="0"/>
              <a:t>nurse, “What are you?”  </a:t>
            </a:r>
          </a:p>
          <a:p>
            <a:pPr marL="346075" indent="-346075"/>
            <a:endParaRPr lang="en-US" dirty="0"/>
          </a:p>
          <a:p>
            <a:pPr marL="346075" indent="-346075">
              <a:buFont typeface="Wingdings" panose="05000000000000000000" pitchFamily="2" charset="2"/>
              <a:buChar char="Ø"/>
            </a:pPr>
            <a:r>
              <a:rPr lang="en-US" dirty="0" smtClean="0"/>
              <a:t>Micro invalidations</a:t>
            </a:r>
            <a:r>
              <a:rPr lang="en-US" dirty="0"/>
              <a:t>: Characterized by verbal comments or behaviors that exclude, negate, or nullify thoughts, feelings, or experiential reality of a person’s </a:t>
            </a:r>
            <a:r>
              <a:rPr lang="en-US" dirty="0" smtClean="0"/>
              <a:t>identity.  Examples</a:t>
            </a:r>
            <a:r>
              <a:rPr lang="en-US" dirty="0"/>
              <a:t>:</a:t>
            </a:r>
          </a:p>
          <a:p>
            <a:pPr marL="346075" indent="-346075" algn="ctr"/>
            <a:r>
              <a:rPr lang="en-US" dirty="0" smtClean="0"/>
              <a:t>“</a:t>
            </a:r>
            <a:r>
              <a:rPr lang="en-US" dirty="0"/>
              <a:t>There is only one </a:t>
            </a:r>
            <a:r>
              <a:rPr lang="en-US" dirty="0" smtClean="0"/>
              <a:t>race.  The </a:t>
            </a:r>
            <a:r>
              <a:rPr lang="en-US" dirty="0"/>
              <a:t>human race.”</a:t>
            </a:r>
          </a:p>
          <a:p>
            <a:pPr marL="346075" indent="-346075" algn="ctr"/>
            <a:r>
              <a:rPr lang="en-US" dirty="0" smtClean="0"/>
              <a:t>“</a:t>
            </a:r>
            <a:r>
              <a:rPr lang="en-US" dirty="0"/>
              <a:t>I am not </a:t>
            </a:r>
            <a:r>
              <a:rPr lang="en-US" dirty="0" smtClean="0"/>
              <a:t>homophobic.  I </a:t>
            </a:r>
            <a:r>
              <a:rPr lang="en-US" dirty="0"/>
              <a:t>have a gay friend.”</a:t>
            </a:r>
          </a:p>
          <a:p>
            <a:pPr marL="346075" indent="-346075" algn="ctr"/>
            <a:r>
              <a:rPr lang="en-US" dirty="0" smtClean="0"/>
              <a:t>“</a:t>
            </a:r>
            <a:r>
              <a:rPr lang="en-US" dirty="0"/>
              <a:t>I don’t see color”</a:t>
            </a:r>
          </a:p>
          <a:p>
            <a:pPr marL="346075" indent="-346075" algn="ctr"/>
            <a:r>
              <a:rPr lang="en-US" dirty="0" smtClean="0"/>
              <a:t>“</a:t>
            </a:r>
            <a:r>
              <a:rPr lang="en-US" dirty="0"/>
              <a:t>Oh, I have OCD too. I’m a perfectionist.”</a:t>
            </a:r>
          </a:p>
          <a:p>
            <a:endParaRPr lang="en-US" dirty="0"/>
          </a:p>
          <a:p>
            <a:r>
              <a:rPr lang="en-US" dirty="0"/>
              <a:t>Adapted from Grossmont University </a:t>
            </a:r>
          </a:p>
          <a:p>
            <a:endParaRPr lang="en-US" dirty="0" smtClean="0"/>
          </a:p>
          <a:p>
            <a:endParaRPr lang="en-US" dirty="0"/>
          </a:p>
        </p:txBody>
      </p:sp>
    </p:spTree>
    <p:extLst>
      <p:ext uri="{BB962C8B-B14F-4D97-AF65-F5344CB8AC3E}">
        <p14:creationId xmlns:p14="http://schemas.microsoft.com/office/powerpoint/2010/main" val="807853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Effect transition="in" filter="fade">
                                      <p:cBhvr>
                                        <p:cTn id="47"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 the other side of the coin…</a:t>
            </a:r>
            <a:endParaRPr lang="en-US" dirty="0"/>
          </a:p>
        </p:txBody>
      </p:sp>
      <p:sp>
        <p:nvSpPr>
          <p:cNvPr id="3" name="Content Placeholder 2"/>
          <p:cNvSpPr>
            <a:spLocks noGrp="1"/>
          </p:cNvSpPr>
          <p:nvPr>
            <p:ph idx="1"/>
          </p:nvPr>
        </p:nvSpPr>
        <p:spPr/>
        <p:txBody>
          <a:bodyPr>
            <a:normAutofit/>
          </a:bodyPr>
          <a:lstStyle/>
          <a:p>
            <a:pPr marL="346075" indent="-346075">
              <a:buFont typeface="Wingdings" panose="05000000000000000000" pitchFamily="2" charset="2"/>
              <a:buChar char="Ø"/>
            </a:pPr>
            <a:r>
              <a:rPr lang="en-US" sz="2000" dirty="0" smtClean="0"/>
              <a:t>Micro-affirmations: hard to see acts, small, often unconscious but very effective</a:t>
            </a:r>
          </a:p>
          <a:p>
            <a:pPr marL="346075" indent="-346075">
              <a:buFont typeface="Wingdings" panose="05000000000000000000" pitchFamily="2" charset="2"/>
              <a:buChar char="Ø"/>
            </a:pPr>
            <a:endParaRPr lang="en-US" sz="2000" dirty="0"/>
          </a:p>
          <a:p>
            <a:pPr marL="346075" indent="-346075">
              <a:buFont typeface="Wingdings" panose="05000000000000000000" pitchFamily="2" charset="2"/>
              <a:buChar char="Ø"/>
            </a:pPr>
            <a:r>
              <a:rPr lang="en-US" sz="2000" dirty="0" smtClean="0"/>
              <a:t>Two interview scenarios…but first…an interview joke: </a:t>
            </a:r>
            <a:endParaRPr lang="en-US" sz="20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19585" y="3144982"/>
            <a:ext cx="4980285" cy="3436396"/>
          </a:xfrm>
          <a:prstGeom prst="rect">
            <a:avLst/>
          </a:prstGeom>
        </p:spPr>
      </p:pic>
    </p:spTree>
    <p:extLst>
      <p:ext uri="{BB962C8B-B14F-4D97-AF65-F5344CB8AC3E}">
        <p14:creationId xmlns:p14="http://schemas.microsoft.com/office/powerpoint/2010/main" val="3845359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theme1.xml><?xml version="1.0" encoding="utf-8"?>
<a:theme xmlns:a="http://schemas.openxmlformats.org/drawingml/2006/main" name="IUPUI_Powerpoint_BigRed">
  <a:themeElements>
    <a:clrScheme name="Custom 1">
      <a:dk1>
        <a:srgbClr val="292929"/>
      </a:dk1>
      <a:lt1>
        <a:srgbClr val="FFFFFF"/>
      </a:lt1>
      <a:dk2>
        <a:srgbClr val="66080F"/>
      </a:dk2>
      <a:lt2>
        <a:srgbClr val="EEECE1"/>
      </a:lt2>
      <a:accent1>
        <a:srgbClr val="66080F"/>
      </a:accent1>
      <a:accent2>
        <a:srgbClr val="998557"/>
      </a:accent2>
      <a:accent3>
        <a:srgbClr val="305B7B"/>
      </a:accent3>
      <a:accent4>
        <a:srgbClr val="DB8E43"/>
      </a:accent4>
      <a:accent5>
        <a:srgbClr val="89CDC1"/>
      </a:accent5>
      <a:accent6>
        <a:srgbClr val="695C5A"/>
      </a:accent6>
      <a:hlink>
        <a:srgbClr val="038EFF"/>
      </a:hlink>
      <a:folHlink>
        <a:srgbClr val="D47DCD"/>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2">
            <a:alpha val="90000"/>
          </a:schemeClr>
        </a:solidFill>
        <a:ln>
          <a:noFill/>
        </a:ln>
        <a:effectLst/>
      </a:spPr>
      <a:bodyPr/>
      <a:lstStyle>
        <a:defPP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IUPUI_Powerpoint_BigRed</Template>
  <TotalTime>51</TotalTime>
  <Words>2157</Words>
  <Application>Microsoft Office PowerPoint</Application>
  <PresentationFormat>On-screen Show (4:3)</PresentationFormat>
  <Paragraphs>169</Paragraphs>
  <Slides>19</Slides>
  <Notes>14</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19</vt:i4>
      </vt:variant>
    </vt:vector>
  </HeadingPairs>
  <TitlesOfParts>
    <vt:vector size="31" baseType="lpstr">
      <vt:lpstr>Abadi MT Condensed Light</vt:lpstr>
      <vt:lpstr>Arial</vt:lpstr>
      <vt:lpstr>BentonSans Bold</vt:lpstr>
      <vt:lpstr>BentonSans Book</vt:lpstr>
      <vt:lpstr>BentonSans Medium</vt:lpstr>
      <vt:lpstr>BentonSans Regular</vt:lpstr>
      <vt:lpstr>BentonSansCond Light</vt:lpstr>
      <vt:lpstr>Calibri</vt:lpstr>
      <vt:lpstr>Courier New</vt:lpstr>
      <vt:lpstr>Georgia</vt:lpstr>
      <vt:lpstr>Wingdings</vt:lpstr>
      <vt:lpstr>IUPUI_Powerpoint_BigRed</vt:lpstr>
      <vt:lpstr>PowerPoint Presentation</vt:lpstr>
      <vt:lpstr>Learning Objectives:</vt:lpstr>
      <vt:lpstr>Bennet’s Schema - 3 Levels of Intercultural Sensitivity:</vt:lpstr>
      <vt:lpstr>Bennet’s Schema - 3 Levels of Intercultural Sensitivity:</vt:lpstr>
      <vt:lpstr>Bennet’s Schema - 3 Levels of Intercultural Sensitivity:</vt:lpstr>
      <vt:lpstr>Bennet’s Schema - 3 Levels of Intercultural Sensitivity:</vt:lpstr>
      <vt:lpstr>How does this impact communication and behavior?  </vt:lpstr>
      <vt:lpstr>How does this impact communication and behavior?  </vt:lpstr>
      <vt:lpstr>On the other side of the coin…</vt:lpstr>
      <vt:lpstr>PowerPoint Presentation</vt:lpstr>
      <vt:lpstr>Examples on Search Committees where we see unconscious bias…</vt:lpstr>
      <vt:lpstr>Ways to Combat Hidden Bias:</vt:lpstr>
      <vt:lpstr>Advocacy Tools:   </vt:lpstr>
      <vt:lpstr>On Campus Interviewing and Onboarding: </vt:lpstr>
      <vt:lpstr>On the Search Committee:</vt:lpstr>
      <vt:lpstr>Next Steps…</vt:lpstr>
      <vt:lpstr>Find and Follow Us…</vt:lpstr>
      <vt:lpstr>Contact Us:</vt:lpstr>
      <vt:lpstr>References:</vt:lpstr>
    </vt:vector>
  </TitlesOfParts>
  <Company>Indiana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Kempski, Emily J</dc:creator>
  <cp:lastModifiedBy>Jones, Alice Hoenigman</cp:lastModifiedBy>
  <cp:revision>9</cp:revision>
  <dcterms:created xsi:type="dcterms:W3CDTF">2015-09-08T12:54:18Z</dcterms:created>
  <dcterms:modified xsi:type="dcterms:W3CDTF">2015-12-07T15:50:37Z</dcterms:modified>
</cp:coreProperties>
</file>