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4" r:id="rId3"/>
    <p:sldId id="279" r:id="rId4"/>
    <p:sldId id="260" r:id="rId5"/>
    <p:sldId id="262" r:id="rId6"/>
    <p:sldId id="268" r:id="rId7"/>
    <p:sldId id="275" r:id="rId8"/>
    <p:sldId id="278" r:id="rId9"/>
    <p:sldId id="263" r:id="rId10"/>
    <p:sldId id="265" r:id="rId11"/>
    <p:sldId id="266" r:id="rId12"/>
    <p:sldId id="277" r:id="rId13"/>
    <p:sldId id="264" r:id="rId14"/>
    <p:sldId id="270" r:id="rId15"/>
    <p:sldId id="271" r:id="rId16"/>
    <p:sldId id="272" r:id="rId17"/>
    <p:sldId id="280" r:id="rId18"/>
    <p:sldId id="276" r:id="rId19"/>
    <p:sldId id="273" r:id="rId20"/>
  </p:sldIdLst>
  <p:sldSz cx="9144000" cy="6858000" type="screen4x3"/>
  <p:notesSz cx="7086600" cy="9372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83" autoAdjust="0"/>
    <p:restoredTop sz="93814" autoAdjust="0"/>
  </p:normalViewPr>
  <p:slideViewPr>
    <p:cSldViewPr>
      <p:cViewPr varScale="1">
        <p:scale>
          <a:sx n="78" d="100"/>
          <a:sy n="78" d="100"/>
        </p:scale>
        <p:origin x="115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8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1906"/>
    </p:cViewPr>
  </p:sorterViewPr>
  <p:notesViewPr>
    <p:cSldViewPr>
      <p:cViewPr varScale="1">
        <p:scale>
          <a:sx n="83" d="100"/>
          <a:sy n="83" d="100"/>
        </p:scale>
        <p:origin x="3936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05D14-233D-450F-8A11-1DE41C221402}" type="datetimeFigureOut">
              <a:rPr lang="en-US" smtClean="0"/>
              <a:t>3/14/2022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13FA6-7818-4382-A51C-53B86C2BDF8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285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5A221-140A-DE46-98E4-65E60C492F47}" type="datetimeFigureOut">
              <a:rPr lang="en-US" smtClean="0"/>
              <a:t>3/14/2022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10088"/>
            <a:ext cx="5670550" cy="3690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1FD99-EDA3-D146-A89B-5307591AE0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1FD99-EDA3-D146-A89B-5307591AE0B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52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1FD99-EDA3-D146-A89B-5307591AE0B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756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Safety/attunement focused on rapport building through activities that supported mirroring and relational interactions between participants. 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Risk taking/acceptance focused on letting go of intellectualization and allowing the subconscious to lead in creative activities, increase tolerance, and increase capacity for appropriate risk taking (Farley, 2017). Engaging in mindfulness, a non-judgmental attention for moment to moment (Kabat-Zinn, 1990), has the capacity to reduce stress, increase self-compassion, and increase awareness of thoughts, feelings, and body sensation fostering acceptance (Llyod-Hazlett, 2020;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Schwenke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et al., 2020). 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Mastery is defined as patterns of achievement that incorporates challenges, persistence, and a view of failure as a part of gaining mastery rather than a lack of ability (American Psychological Association (APA), 2020). Mastery is a key component in psychological wellness which includes self-esteem, self-efficacy, and resilience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Schwenke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2020). Agency was viewed as the expression of actual feelings, developing spontaneity, freedom to experiment, promotion of insights into inter and intrapersonal dynamics, and collaboration (Farley, 2017).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31FD99-EDA3-D146-A89B-5307591AE0B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858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A113A2C5-E025-4074-BA61-B1DC838EC5C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034" y="5394593"/>
            <a:ext cx="3842924" cy="134781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285C1C6-8BF6-428E-912E-78EDC0F776F9}"/>
              </a:ext>
            </a:extLst>
          </p:cNvPr>
          <p:cNvSpPr txBox="1"/>
          <p:nvPr userDrawn="1"/>
        </p:nvSpPr>
        <p:spPr>
          <a:xfrm>
            <a:off x="7143750" y="6147924"/>
            <a:ext cx="1481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0" i="0" kern="1200" dirty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@iaedp</a:t>
            </a:r>
          </a:p>
          <a:p>
            <a:pPr algn="r"/>
            <a:r>
              <a:rPr lang="en-US" sz="1800" kern="1200" dirty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#iaedp2022 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58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484910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468451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101264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152108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37490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064460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352829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969836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C19A9182-908C-4B46-AEB7-426A19C26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/>
          <a:lstStyle/>
          <a:p>
            <a:r>
              <a:rPr kumimoji="0"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774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61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930591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407916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337309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337808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369587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641449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082070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93B22C-D86B-4EF9-81C6-2DBA47CE4085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946" y="6205285"/>
            <a:ext cx="913558" cy="5316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602A86-F6B1-4D9D-A093-FC1A028A6524}"/>
              </a:ext>
            </a:extLst>
          </p:cNvPr>
          <p:cNvSpPr txBox="1"/>
          <p:nvPr userDrawn="1"/>
        </p:nvSpPr>
        <p:spPr>
          <a:xfrm>
            <a:off x="7143750" y="6147924"/>
            <a:ext cx="1481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0" i="0" kern="1200" dirty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@iaedp</a:t>
            </a:r>
          </a:p>
          <a:p>
            <a:pPr algn="r"/>
            <a:r>
              <a:rPr lang="en-US" sz="1800" kern="1200" dirty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#iaedp2022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8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  <p:sldLayoutId id="2147483769" r:id="rId17"/>
    <p:sldLayoutId id="2147483770" r:id="rId1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:10.1080/15401383.2016.1182880" TargetMode="External"/><Relationship Id="rId3" Type="http://schemas.openxmlformats.org/officeDocument/2006/relationships/hyperlink" Target="https://doi.org/10.1080/15401383.2016.1191402" TargetMode="External"/><Relationship Id="rId7" Type="http://schemas.openxmlformats.org/officeDocument/2006/relationships/hyperlink" Target="https://doi.org/10.1080/15401383.2020.1754987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0/15401383.2020.1762817" TargetMode="External"/><Relationship Id="rId5" Type="http://schemas.openxmlformats.org/officeDocument/2006/relationships/hyperlink" Target="http://doi.org/10.1080.15401383.2017.1281185" TargetMode="External"/><Relationship Id="rId4" Type="http://schemas.openxmlformats.org/officeDocument/2006/relationships/hyperlink" Target="https://doi.org/10.1080/03634523.2018.1503314" TargetMode="External"/><Relationship Id="rId9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mailto:emisluk@iupui.edu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www.iaedp.com/Certification%20-%20Recognizing%20Clinical%20Excellenc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0BBB98-CEFC-470C-A1D2-5BC03CE81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065490"/>
            <a:ext cx="2971800" cy="14238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C3CBDB-DA99-423F-A013-9FCEC22171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3657407"/>
            <a:ext cx="2225233" cy="22252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228601"/>
            <a:ext cx="8458200" cy="3276600"/>
          </a:xfrm>
        </p:spPr>
        <p:txBody>
          <a:bodyPr>
            <a:normAutofit/>
          </a:bodyPr>
          <a:lstStyle/>
          <a:p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Integrating Art Therapy and Applied Improv in Eating Disorder Treatment</a:t>
            </a:r>
            <a:b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Eileen Misluk-Gervase, LPC, ATR-BC, LMHC, CEDS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Assistant Professor, Director of Art Therapy</a:t>
            </a:r>
            <a:b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Herron School of Art + Design, IUPUI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3" y="484632"/>
            <a:ext cx="8417053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ACD225-C309-44EA-9EC7-8DC602DA8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15" y="796374"/>
            <a:ext cx="7937369" cy="880027"/>
          </a:xfrm>
        </p:spPr>
        <p:txBody>
          <a:bodyPr>
            <a:normAutofit/>
          </a:bodyPr>
          <a:lstStyle/>
          <a:p>
            <a:r>
              <a:rPr lang="en-US" sz="3700">
                <a:solidFill>
                  <a:srgbClr val="FFFFFF"/>
                </a:solidFill>
              </a:rPr>
              <a:t>Eating Disorder Goals in Applied Improv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8060" y="648377"/>
            <a:ext cx="8167878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42F202-8B86-4D7B-BB72-01F550FCD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550" y="2612256"/>
            <a:ext cx="7200897" cy="3263612"/>
          </a:xfrm>
        </p:spPr>
        <p:txBody>
          <a:bodyPr>
            <a:normAutofit/>
          </a:bodyPr>
          <a:lstStyle/>
          <a:p>
            <a:r>
              <a:rPr lang="en-US" dirty="0"/>
              <a:t>1. Cognitive flexibility</a:t>
            </a:r>
          </a:p>
          <a:p>
            <a:r>
              <a:rPr lang="en-US" dirty="0"/>
              <a:t>2. Frustration tolerance</a:t>
            </a:r>
          </a:p>
          <a:p>
            <a:r>
              <a:rPr lang="en-US" dirty="0"/>
              <a:t>3. Normalizing failure</a:t>
            </a:r>
          </a:p>
          <a:p>
            <a:r>
              <a:rPr lang="en-US" dirty="0"/>
              <a:t>4. Present in the here and now</a:t>
            </a:r>
          </a:p>
          <a:p>
            <a:r>
              <a:rPr lang="en-US" dirty="0"/>
              <a:t>5. Tolerating the body in space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16BBE4-6FD2-4484-A678-EE4B98345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206063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62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469900"/>
            <a:ext cx="2771251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635508"/>
            <a:ext cx="2523744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09D979-B68B-4389-ABC4-D983B85FB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81" y="954756"/>
            <a:ext cx="2047810" cy="4946003"/>
          </a:xfrm>
        </p:spPr>
        <p:txBody>
          <a:bodyPr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Multilayered Approach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349EC7-43C8-4F97-921C-BF21DA97A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700" y="469900"/>
            <a:ext cx="4465223" cy="5405968"/>
          </a:xfrm>
        </p:spPr>
        <p:txBody>
          <a:bodyPr anchor="ctr">
            <a:normAutofit/>
          </a:bodyPr>
          <a:lstStyle/>
          <a:p>
            <a:r>
              <a:rPr lang="en-US" dirty="0"/>
              <a:t>1. Multiple phases of therapy can be addressed within a single game.</a:t>
            </a:r>
          </a:p>
          <a:p>
            <a:endParaRPr lang="en-US" dirty="0"/>
          </a:p>
          <a:p>
            <a:r>
              <a:rPr lang="en-US" dirty="0"/>
              <a:t>2. Scaffolding games throughout a single session supports skill development.</a:t>
            </a:r>
          </a:p>
          <a:p>
            <a:pPr marL="109728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7641F7-B28A-402C-8374-8D06E2823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206063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564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90F7A6-5327-4830-863B-EA295C854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Play Some Games!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3D3F83-3C1B-4CE9-A327-D61CAA3B4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371600"/>
            <a:ext cx="6248400" cy="46863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44F5CB-13FC-4F35-9B8F-CA39F73DB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172200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35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3" y="484632"/>
            <a:ext cx="8417053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B529DA-1D6E-486C-BCF6-EB3BDB0DB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15" y="796374"/>
            <a:ext cx="7937369" cy="88002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Safety &amp; Attunement Games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8060" y="648377"/>
            <a:ext cx="8167878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50EA14-A21F-4090-B4F6-6E689098E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060" y="2612256"/>
            <a:ext cx="8292466" cy="37611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Artmaking: Using lines, shapes, and colors create an abstract picture.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Everyone Come Over Here If…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Build safety and set the tone of the group; introduce low risk games 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Example: Everyone come over here if you used the color green.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Example: Everyone come over here if you have traveled abroad.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Name Game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Build safety and set the tone of the group; introduce low risk games 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Example: I am Eileen and I like swirls.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Whoosh, Bang, Pow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Celebrate and normalize failure as a sign of vulnerability, courage, and resilience in a low-risk environment </a:t>
            </a:r>
          </a:p>
          <a:p>
            <a:pPr marL="109728" indent="0">
              <a:lnSpc>
                <a:spcPct val="90000"/>
              </a:lnSpc>
              <a:buNone/>
            </a:pPr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EC078A-1D59-4F80-B684-4A0AB990F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6179024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7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3" y="484632"/>
            <a:ext cx="8417053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0BE4B4-AB87-458D-8D32-E4A7C76D3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15" y="796374"/>
            <a:ext cx="7937369" cy="88002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Risk Taking &amp; Acceptance Games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8060" y="648377"/>
            <a:ext cx="8167878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4D03BD-C667-485D-BBF4-D3EF495A8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316" y="2612256"/>
            <a:ext cx="8052622" cy="386474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Go, stop, stop, go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listening, making mistakes, normalizing failure, frustration tolerance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Additions:</a:t>
            </a:r>
            <a:r>
              <a:rPr lang="en-US" sz="1600" dirty="0"/>
              <a:t> clap, shout hurray, slow/fast motion, high five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Artmaking:</a:t>
            </a:r>
            <a:r>
              <a:rPr lang="en-US" sz="1600" dirty="0"/>
              <a:t>  easily adaptable to focus on art making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Yes, and: Glass of Milk &amp; Gift Giving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listening and accepting, cognitive flexibility, ambiguity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Party planning (but, or, and)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</a:t>
            </a:r>
            <a:r>
              <a:rPr lang="en-US" sz="1600" dirty="0"/>
              <a:t>: Cognitive flexibility and reframing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I am a Tree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</a:t>
            </a:r>
            <a:r>
              <a:rPr lang="en-US" sz="1600" dirty="0"/>
              <a:t>: acceptance, spontaneity, emotional tolerance, body exposure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1 Word at a Time: Books</a:t>
            </a:r>
          </a:p>
          <a:p>
            <a:pPr lvl="1">
              <a:lnSpc>
                <a:spcPct val="90000"/>
              </a:lnSpc>
            </a:pPr>
            <a:r>
              <a:rPr lang="en-US" sz="1700" u="sng" dirty="0"/>
              <a:t>Goals</a:t>
            </a:r>
            <a:r>
              <a:rPr lang="en-US" sz="1700" dirty="0"/>
              <a:t>: cognitive flexibility, emotional tolerance</a:t>
            </a:r>
          </a:p>
          <a:p>
            <a:pPr lvl="1">
              <a:lnSpc>
                <a:spcPct val="90000"/>
              </a:lnSpc>
            </a:pPr>
            <a:r>
              <a:rPr lang="en-US" sz="1700" u="sng" dirty="0"/>
              <a:t>Artmaking: </a:t>
            </a:r>
            <a:r>
              <a:rPr lang="en-US" sz="1700" dirty="0"/>
              <a:t>Partner up and create the cover for one of the book titles</a:t>
            </a:r>
            <a:endParaRPr lang="en-US" sz="1700" u="sng" dirty="0"/>
          </a:p>
          <a:p>
            <a:pPr>
              <a:lnSpc>
                <a:spcPct val="90000"/>
              </a:lnSpc>
            </a:pPr>
            <a:endParaRPr lang="en-US" sz="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3F5770-72F2-402B-ADEE-6B46EBF9C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206063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71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3" y="484632"/>
            <a:ext cx="8417053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A5C32-498F-4EEB-BEB0-6868E3A96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15" y="796374"/>
            <a:ext cx="7937369" cy="88002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Mastery &amp; Agency Games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8060" y="648377"/>
            <a:ext cx="8167878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268718-A478-4E1A-9A0B-9F45A3913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060" y="2612256"/>
            <a:ext cx="8292466" cy="394094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White Paper Photos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autonomy and self-efficacy</a:t>
            </a:r>
            <a:endParaRPr lang="en-US" sz="1600" u="sng" dirty="0"/>
          </a:p>
          <a:p>
            <a:pPr>
              <a:lnSpc>
                <a:spcPct val="90000"/>
              </a:lnSpc>
            </a:pPr>
            <a:r>
              <a:rPr lang="en-US" sz="1600" dirty="0"/>
              <a:t>Mundane Olympics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listening, accepting, body awareness and exposure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Examples:</a:t>
            </a:r>
            <a:r>
              <a:rPr lang="en-US" sz="1600" dirty="0"/>
              <a:t> vacuuming, washing a car, folding laundry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Postcards from …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autonomy, cognitive flexibility, experimentation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Artmaking: </a:t>
            </a:r>
            <a:r>
              <a:rPr lang="en-US" sz="1600" dirty="0"/>
              <a:t>Close your eyes and create an image. Imagine that you are visiting this “place” and write a letter home. 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Awkward Family Photos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Goals:</a:t>
            </a:r>
            <a:r>
              <a:rPr lang="en-US" sz="1600" dirty="0"/>
              <a:t> Body awareness and spontaneity</a:t>
            </a:r>
          </a:p>
          <a:p>
            <a:pPr lvl="1">
              <a:lnSpc>
                <a:spcPct val="90000"/>
              </a:lnSpc>
            </a:pPr>
            <a:r>
              <a:rPr lang="en-US" sz="1600" u="sng" dirty="0"/>
              <a:t>Artmaking: </a:t>
            </a:r>
            <a:r>
              <a:rPr lang="en-US" sz="1600" dirty="0"/>
              <a:t>Using stick figures, draw an awkward family/friend photo.</a:t>
            </a:r>
          </a:p>
          <a:p>
            <a:pPr marL="109728" indent="0">
              <a:lnSpc>
                <a:spcPct val="90000"/>
              </a:lnSpc>
              <a:buNone/>
            </a:pPr>
            <a:endParaRPr lang="en-US" sz="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13FDD2-FEA6-45A9-AD44-0F7E34353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6171650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0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469900"/>
            <a:ext cx="2771251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635508"/>
            <a:ext cx="2523744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7E47F1-7CBB-4B9F-B66D-7755BC8C1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81" y="954756"/>
            <a:ext cx="2047810" cy="4946003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Adaptions for Virtual Sessions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E133A3-1F0F-45BE-9F8B-6988EF00B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700" y="469900"/>
            <a:ext cx="4465223" cy="540596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1. Use hand raising, name change, and chat features.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2.Use break-out rooms for small group or paired activities.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3. Keep everyone UNMUTED to support spontaneous participation.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4.Participating on a computer is better than a phone or tablet. 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215343-8175-41E1-99BF-DAF8074E0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203605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15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469900"/>
            <a:ext cx="2771251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635508"/>
            <a:ext cx="2523744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4CE1B3-637B-4EA5-A56B-34E627D2C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81" y="954756"/>
            <a:ext cx="2047810" cy="4946003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Facilitators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1997FE-2654-4F02-8835-EE3D56E3E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700" y="469900"/>
            <a:ext cx="4465223" cy="5405968"/>
          </a:xfrm>
        </p:spPr>
        <p:txBody>
          <a:bodyPr anchor="ctr">
            <a:normAutofit/>
          </a:bodyPr>
          <a:lstStyle/>
          <a:p>
            <a:r>
              <a:rPr lang="en-US" dirty="0"/>
              <a:t>1. Model and participate</a:t>
            </a:r>
          </a:p>
          <a:p>
            <a:endParaRPr lang="en-US" dirty="0"/>
          </a:p>
          <a:p>
            <a:r>
              <a:rPr lang="en-US" dirty="0"/>
              <a:t>2. Be flexible and adaptable to the group needs</a:t>
            </a:r>
          </a:p>
          <a:p>
            <a:endParaRPr lang="en-US" dirty="0"/>
          </a:p>
          <a:p>
            <a:r>
              <a:rPr lang="en-US" dirty="0"/>
              <a:t>3. Recognize own “failures”</a:t>
            </a:r>
          </a:p>
          <a:p>
            <a:endParaRPr lang="en-US" dirty="0"/>
          </a:p>
          <a:p>
            <a:r>
              <a:rPr lang="en-US" dirty="0"/>
              <a:t>4. Everyone’s level of participation is different</a:t>
            </a:r>
          </a:p>
          <a:p>
            <a:endParaRPr lang="en-US" dirty="0"/>
          </a:p>
          <a:p>
            <a:r>
              <a:rPr lang="en-US" dirty="0"/>
              <a:t>5. Redirection through new ideas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80A19E-FCC4-4E4A-88CE-90AF82543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206063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039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3" y="484632"/>
            <a:ext cx="8417053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CF0D38-1F8C-45DC-8924-768A1E1A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15" y="796374"/>
            <a:ext cx="7937369" cy="88002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References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8060" y="648377"/>
            <a:ext cx="8167878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708EB6-F124-4493-8F55-AA36AB4C8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550" y="2612256"/>
            <a:ext cx="7200897" cy="32636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Farley, N. (2017). Improvisation as a meta-counseling skill. Journal of Creativity in Mental Health, 12(1), 115-128. 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https://doi.org/10.1080/15401383.2016.1191402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Hoffmann-Longtin, K., Organ, J. M., </a:t>
            </a: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Helphinstine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V., </a:t>
            </a: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Reinoso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 R., Morgan, Z. S., &amp; Weinstein, E. (2018). Teaching advocacy communication to pediatric residents: the efficacy of applied improvisational theater (AIT) as an instructional tool. </a:t>
            </a:r>
            <a:r>
              <a:rPr lang="en-US" sz="1000" i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 Education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1000" i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67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(4), 438-459. </a:t>
            </a:r>
            <a:r>
              <a:rPr lang="en-US" sz="1000" u="sng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https://doi.org/10.1080/03634523.2018.1503314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Lawrence, C. &amp; </a:t>
            </a:r>
            <a:r>
              <a:rPr lang="en-US" sz="1000" err="1">
                <a:latin typeface="Times New Roman" panose="02020603050405020304" pitchFamily="18" charset="0"/>
                <a:cs typeface="Times New Roman" panose="02020603050405020304" pitchFamily="18" charset="0"/>
              </a:rPr>
              <a:t>Coaston</a:t>
            </a:r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, S. C. (2017). Whose line is it, anyway? Using improvisational exercises to spark counselor development. Journal of Creativity in Mental Health, 12(4), 513-528. </a:t>
            </a:r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http://doi.org/10.1080.15401383.2017.1281185</a:t>
            </a:r>
            <a:endParaRPr lang="en-US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Llyod-Hazlett, J. (2020). Improv-</a:t>
            </a:r>
            <a:r>
              <a:rPr lang="en-US" sz="10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clinical work with stepfamilies. Journal of Creativity in Mental Health, </a:t>
            </a: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https://doi.org/10.1080/15401383.2020.1762817</a:t>
            </a: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Schwenke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D., </a:t>
            </a: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Dshemuchadse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M.,</a:t>
            </a: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Rasehorn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L., </a:t>
            </a: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Klarholter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D., &amp; </a:t>
            </a: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Scherbaum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(2020). Improv to improve: The impact of improvisational theater on creativity, acceptance, and psychological well-being. Journal of Creativity in Mental Health. 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https://doi.org/10.1080/15401383.2020.1754987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Sheesley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P., Pfeffer, M., &amp; </a:t>
            </a: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Barish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B. (2016). Comedic improv therapy for the treatment of social anxiety disorder</a:t>
            </a:r>
            <a:r>
              <a:rPr lang="en-US" sz="1000" i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Journal of Creativity in Mental Health, 11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157-169. 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https://doi:10.1080/15401383.2016.1182880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90000"/>
              </a:lnSpc>
            </a:pP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Rossing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P. &amp; Hoffmann-Longtin, K. (2018). Making sense of science: applied improvisation for public communication of science, technology, and health. In T.R. </a:t>
            </a:r>
            <a:r>
              <a:rPr lang="en-US" sz="100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Dudeck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C. McClure (Eds.), </a:t>
            </a:r>
            <a:r>
              <a:rPr lang="en-US" sz="1000" i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Applied improvisation: Leading, collaborating, and creating beyond the theatre</a:t>
            </a: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(pp.245-266). London, UK: Methuen Drama. </a:t>
            </a:r>
          </a:p>
          <a:p>
            <a:pPr>
              <a:lnSpc>
                <a:spcPct val="90000"/>
              </a:lnSpc>
            </a:pPr>
            <a:endParaRPr lang="en-US" sz="1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sz="1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sz="1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3A4C2F-BD79-4810-96F3-C776C22C4E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48600" y="6206063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92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78BC618-3289-4C64-902D-506AF437E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33D31B1-9C37-4542-80D3-7B54026F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8" cy="685621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BFCFF60-EC00-4CE4-BEC7-5323AAAF7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1" y="982132"/>
            <a:ext cx="7200897" cy="1303867"/>
          </a:xfrm>
        </p:spPr>
        <p:txBody>
          <a:bodyPr>
            <a:normAutofit/>
          </a:bodyPr>
          <a:lstStyle/>
          <a:p>
            <a:r>
              <a:rPr lang="en-US" dirty="0"/>
              <a:t>Contact Information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D273FA-71CB-4AEB-8F60-67AB3375E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12281" y="2400639"/>
            <a:ext cx="695539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A4897D-B336-4FB0-BBB4-2F667BCB9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550" y="2556932"/>
            <a:ext cx="7200897" cy="3318936"/>
          </a:xfrm>
        </p:spPr>
        <p:txBody>
          <a:bodyPr>
            <a:normAutofit/>
          </a:bodyPr>
          <a:lstStyle/>
          <a:p>
            <a:r>
              <a:rPr lang="en-US" dirty="0">
                <a:hlinkClick r:id="rId5"/>
              </a:rPr>
              <a:t>Eileen Misluk</a:t>
            </a:r>
            <a:endParaRPr lang="en-US">
              <a:hlinkClick r:id="rId5"/>
            </a:endParaRPr>
          </a:p>
          <a:p>
            <a:r>
              <a:rPr lang="en-US" dirty="0">
                <a:hlinkClick r:id="rId5"/>
              </a:rPr>
              <a:t>emisluk@iupui.edu</a:t>
            </a:r>
            <a:endParaRPr lang="en-US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D22F3E-B6BC-464F-9F5A-6BE61FD480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2400" y="6206063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264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469900"/>
            <a:ext cx="2771251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635508"/>
            <a:ext cx="2523744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2FD001-0D36-4793-BB0D-D95220C4A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81" y="954756"/>
            <a:ext cx="2047810" cy="494600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Purpose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2DA440-9FBB-4C19-90E4-1209C5D12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700" y="469900"/>
            <a:ext cx="4465223" cy="540596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Engage in applied improv and art making techniques to enhance empathetic listening skills and foster rapport building among group members. </a:t>
            </a:r>
          </a:p>
          <a:p>
            <a:pPr>
              <a:lnSpc>
                <a:spcPct val="90000"/>
              </a:lnSpc>
            </a:pPr>
            <a:endParaRPr lang="en-US" sz="1900"/>
          </a:p>
          <a:p>
            <a:pPr>
              <a:lnSpc>
                <a:spcPct val="90000"/>
              </a:lnSpc>
            </a:pPr>
            <a:r>
              <a:rPr lang="en-US" sz="1900"/>
              <a:t>Demonstrate the application of applied improvisation and art making in eating disorder group therapy to develop safety and attunement, risk-taking and acceptance, and mastery and agency focusing on the specific needs of clients with eating disorders.</a:t>
            </a:r>
          </a:p>
          <a:p>
            <a:pPr>
              <a:lnSpc>
                <a:spcPct val="90000"/>
              </a:lnSpc>
            </a:pPr>
            <a:endParaRPr lang="en-US" sz="1900"/>
          </a:p>
          <a:p>
            <a:pPr>
              <a:lnSpc>
                <a:spcPct val="90000"/>
              </a:lnSpc>
            </a:pPr>
            <a:r>
              <a:rPr lang="en-US" sz="1900"/>
              <a:t>Clients who participated in applied improvisation have demonstrated increased willingness to participate in therapy and enhanced progress toward clinical goals (Alana &amp; Ansaldo, 2018).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C5C0F3-41B3-4AD4-AC3B-6339B6432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6198689"/>
            <a:ext cx="1168362" cy="55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469900"/>
            <a:ext cx="2771251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635508"/>
            <a:ext cx="2523744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AEF2FF-34FF-4DC8-BB11-8D702A267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81" y="954756"/>
            <a:ext cx="2047810" cy="4946003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Learning Objectives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E70AE8-0A4E-435E-A810-0017C14A5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700" y="469900"/>
            <a:ext cx="4465223" cy="5405968"/>
          </a:xfrm>
        </p:spPr>
        <p:txBody>
          <a:bodyPr anchor="ctr">
            <a:normAutofit/>
          </a:bodyPr>
          <a:lstStyle/>
          <a:p>
            <a:pPr marL="109728" indent="0">
              <a:lnSpc>
                <a:spcPct val="90000"/>
              </a:lnSpc>
              <a:buNone/>
            </a:pPr>
            <a:r>
              <a:rPr lang="en-US" sz="2000" dirty="0">
                <a:latin typeface="Tahoma" panose="020B0604030504040204" pitchFamily="34" charset="0"/>
              </a:rPr>
              <a:t>Participants will be able to: </a:t>
            </a:r>
          </a:p>
          <a:p>
            <a:pPr>
              <a:lnSpc>
                <a:spcPct val="90000"/>
              </a:lnSpc>
            </a:pPr>
            <a:endParaRPr lang="en-US" sz="2000" b="0" i="0" dirty="0">
              <a:effectLst/>
              <a:latin typeface="Tahom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latin typeface="Tahoma" panose="020B0604030504040204" pitchFamily="34" charset="0"/>
              </a:rPr>
              <a:t>1. E</a:t>
            </a:r>
            <a:r>
              <a:rPr lang="en-US" sz="2000" b="0" i="0" dirty="0">
                <a:effectLst/>
                <a:latin typeface="Tahoma" panose="020B0604030504040204" pitchFamily="34" charset="0"/>
              </a:rPr>
              <a:t>xplain the benefits of applied improvisation for clients with eating disorders.</a:t>
            </a:r>
          </a:p>
          <a:p>
            <a:pPr>
              <a:lnSpc>
                <a:spcPct val="90000"/>
              </a:lnSpc>
            </a:pPr>
            <a:endParaRPr lang="en-US" sz="2000" b="0" i="0" dirty="0">
              <a:effectLst/>
              <a:latin typeface="Tahom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b="0" i="0" dirty="0">
                <a:effectLst/>
                <a:latin typeface="Tahoma" panose="020B0604030504040204" pitchFamily="34" charset="0"/>
              </a:rPr>
              <a:t>2. </a:t>
            </a:r>
            <a:r>
              <a:rPr lang="en-US" sz="2000" dirty="0">
                <a:latin typeface="Tahoma" panose="020B0604030504040204" pitchFamily="34" charset="0"/>
              </a:rPr>
              <a:t>I</a:t>
            </a:r>
            <a:r>
              <a:rPr lang="en-US" sz="2000" b="0" i="0" dirty="0">
                <a:effectLst/>
                <a:latin typeface="Tahoma" panose="020B0604030504040204" pitchFamily="34" charset="0"/>
              </a:rPr>
              <a:t>dentify specific improv games and art </a:t>
            </a:r>
            <a:r>
              <a:rPr lang="en-US" sz="2000" dirty="0">
                <a:latin typeface="Tahoma" panose="020B0604030504040204" pitchFamily="34" charset="0"/>
              </a:rPr>
              <a:t>interventions</a:t>
            </a:r>
            <a:r>
              <a:rPr lang="en-US" sz="2000" b="0" i="0" dirty="0">
                <a:effectLst/>
                <a:latin typeface="Tahoma" panose="020B0604030504040204" pitchFamily="34" charset="0"/>
              </a:rPr>
              <a:t> that can be used in eating disorder group art therapy.</a:t>
            </a:r>
          </a:p>
          <a:p>
            <a:pPr>
              <a:lnSpc>
                <a:spcPct val="90000"/>
              </a:lnSpc>
            </a:pPr>
            <a:endParaRPr lang="en-US" sz="2000" b="0" i="0" dirty="0">
              <a:effectLst/>
              <a:latin typeface="Tahom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b="0" i="0" dirty="0">
                <a:effectLst/>
                <a:latin typeface="Tahoma" panose="020B0604030504040204" pitchFamily="34" charset="0"/>
              </a:rPr>
              <a:t>3. </a:t>
            </a:r>
            <a:r>
              <a:rPr lang="en-US" sz="2000" dirty="0">
                <a:latin typeface="Tahoma" panose="020B0604030504040204" pitchFamily="34" charset="0"/>
              </a:rPr>
              <a:t>D</a:t>
            </a:r>
            <a:r>
              <a:rPr lang="en-US" sz="2000" b="0" i="0" dirty="0">
                <a:effectLst/>
                <a:latin typeface="Tahoma" panose="020B0604030504040204" pitchFamily="34" charset="0"/>
              </a:rPr>
              <a:t>emonstrate skills for facilitating applied improvisational and art </a:t>
            </a:r>
            <a:r>
              <a:rPr lang="en-US" sz="2000" dirty="0">
                <a:latin typeface="Tahoma" panose="020B0604030504040204" pitchFamily="34" charset="0"/>
              </a:rPr>
              <a:t>therapy</a:t>
            </a:r>
            <a:r>
              <a:rPr lang="en-US" sz="2000" b="0" i="0" dirty="0">
                <a:effectLst/>
                <a:latin typeface="Tahoma" panose="020B0604030504040204" pitchFamily="34" charset="0"/>
              </a:rPr>
              <a:t> techniques.</a:t>
            </a: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3EE90A-09A7-40D1-B80F-85AF87D97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096000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50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3" y="484632"/>
            <a:ext cx="8417053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315" y="796374"/>
            <a:ext cx="7937369" cy="88002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Five Rules of Improv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8060" y="648377"/>
            <a:ext cx="8167878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1550" y="2612256"/>
            <a:ext cx="7200897" cy="3263612"/>
          </a:xfrm>
        </p:spPr>
        <p:txBody>
          <a:bodyPr>
            <a:normAutofit/>
          </a:bodyPr>
          <a:lstStyle/>
          <a:p>
            <a:r>
              <a:rPr lang="en-US"/>
              <a:t>1. Listening</a:t>
            </a:r>
          </a:p>
          <a:p>
            <a:r>
              <a:rPr lang="en-US"/>
              <a:t>2. Accepting (Yes)</a:t>
            </a:r>
          </a:p>
          <a:p>
            <a:r>
              <a:rPr lang="en-US"/>
              <a:t>3. Supporting (And)</a:t>
            </a:r>
          </a:p>
          <a:p>
            <a:r>
              <a:rPr lang="en-US"/>
              <a:t>4. Letting go of mistakes</a:t>
            </a:r>
          </a:p>
          <a:p>
            <a:r>
              <a:rPr lang="en-US"/>
              <a:t>5. Taking risks </a:t>
            </a:r>
            <a:br>
              <a:rPr lang="en-US"/>
            </a:br>
            <a:endParaRPr lang="en-US"/>
          </a:p>
          <a:p>
            <a:pPr marL="109728" indent="0">
              <a:buNone/>
            </a:pPr>
            <a:endParaRPr lang="en-US" i="1">
              <a:hlinkClick r:id="rId4" invalidUrl="http://www.iaedp.com/Certification - Recognizing Clinical Excellence.pdf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77B404-0CE0-4403-9094-EBCF2A580F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6172200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3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3" y="484632"/>
            <a:ext cx="8417053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0351C7-95E1-41DE-AB2A-9EAE23212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15" y="796374"/>
            <a:ext cx="7937369" cy="88002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Applied Improv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8060" y="648377"/>
            <a:ext cx="8167878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DE7C97-F1A2-4BE1-A6C4-92EA4D13E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060" y="2534613"/>
            <a:ext cx="8292466" cy="32636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Facilitates the practice of spontaneous communication and interaction, developing participants’ tolerance of uncertainty and ambiguity (Lawrence &amp; </a:t>
            </a:r>
            <a:r>
              <a:rPr lang="en-US" sz="1400" dirty="0" err="1"/>
              <a:t>Coaston</a:t>
            </a:r>
            <a:r>
              <a:rPr lang="en-US" sz="1400" dirty="0"/>
              <a:t>, 2017).</a:t>
            </a:r>
          </a:p>
          <a:p>
            <a:pPr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r>
              <a:rPr lang="en-US" sz="1400" dirty="0"/>
              <a:t>Clarifies communication and enhances trust and collaboration among the clinical team (</a:t>
            </a:r>
            <a:r>
              <a:rPr lang="en-US" sz="1400" dirty="0" err="1"/>
              <a:t>Sheesley</a:t>
            </a:r>
            <a:r>
              <a:rPr lang="en-US" sz="1400" dirty="0"/>
              <a:t>, et al., 2016). </a:t>
            </a:r>
          </a:p>
          <a:p>
            <a:pPr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r>
              <a:rPr lang="en-US" sz="1400" dirty="0"/>
              <a:t>Creates a safe and trusting environment for developing professional relationships, adapting quickly to unfolding situations, and collaborating—skills necessary for communication in stressful situations (</a:t>
            </a:r>
            <a:r>
              <a:rPr lang="en-US" sz="1400" dirty="0" err="1"/>
              <a:t>Rossing</a:t>
            </a:r>
            <a:r>
              <a:rPr lang="en-US" sz="1400" dirty="0"/>
              <a:t> &amp; Hoffmann-Longtin, 2018).</a:t>
            </a:r>
          </a:p>
          <a:p>
            <a:pPr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r>
              <a:rPr lang="en-US" sz="1400" dirty="0"/>
              <a:t>Physically and mentally engages clinicians in effective clinical behaviors, including person-centeredness and flexibility (Lawrence &amp; </a:t>
            </a:r>
            <a:r>
              <a:rPr lang="en-US" sz="1400" dirty="0" err="1"/>
              <a:t>Coaston</a:t>
            </a:r>
            <a:r>
              <a:rPr lang="en-US" sz="1400" dirty="0"/>
              <a:t>, 2017; </a:t>
            </a:r>
            <a:r>
              <a:rPr lang="en-US" sz="1400" dirty="0" err="1"/>
              <a:t>Sheesley</a:t>
            </a:r>
            <a:r>
              <a:rPr lang="en-US" sz="1400" dirty="0"/>
              <a:t>, et al., 2016). </a:t>
            </a:r>
          </a:p>
          <a:p>
            <a:pPr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r>
              <a:rPr lang="en-US" sz="1400" dirty="0"/>
              <a:t>Requires responsiveness to ambiguity and change, focus and attention to the present moment, and collaboration with others (Hoffmann-Longtin, et al., 2018).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E0CEEF-6934-4FEA-8F11-991C745EE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096000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83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469900"/>
            <a:ext cx="2771251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635508"/>
            <a:ext cx="2523744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BDC067-EDC5-4425-86F6-01C243761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81" y="954756"/>
            <a:ext cx="2047810" cy="4946003"/>
          </a:xfrm>
        </p:spPr>
        <p:txBody>
          <a:bodyPr>
            <a:normAutofit/>
          </a:bodyPr>
          <a:lstStyle/>
          <a:p>
            <a:r>
              <a:rPr lang="en-US" sz="2200">
                <a:solidFill>
                  <a:srgbClr val="FFFFFF"/>
                </a:solidFill>
              </a:rPr>
              <a:t>Misconceptions &amp; Fears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2ADD2B-921C-43DB-9F32-5AF997DB7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700" y="469900"/>
            <a:ext cx="4465223" cy="5405968"/>
          </a:xfrm>
        </p:spPr>
        <p:txBody>
          <a:bodyPr anchor="ctr">
            <a:normAutofit/>
          </a:bodyPr>
          <a:lstStyle/>
          <a:p>
            <a:r>
              <a:rPr lang="en-US" dirty="0"/>
              <a:t>1. I must be funny.</a:t>
            </a:r>
          </a:p>
          <a:p>
            <a:r>
              <a:rPr lang="en-US" dirty="0"/>
              <a:t>2. I have acting skills.</a:t>
            </a:r>
          </a:p>
          <a:p>
            <a:r>
              <a:rPr lang="en-US" dirty="0"/>
              <a:t>3. Everyone will laugh at me.</a:t>
            </a:r>
          </a:p>
          <a:p>
            <a:r>
              <a:rPr lang="en-US" dirty="0"/>
              <a:t>4. I will embarrass myself.</a:t>
            </a:r>
          </a:p>
          <a:p>
            <a:r>
              <a:rPr lang="en-US" dirty="0"/>
              <a:t>5. I will embarrass other people. </a:t>
            </a:r>
          </a:p>
          <a:p>
            <a:r>
              <a:rPr lang="en-US" dirty="0"/>
              <a:t>6. This is dumb and I won’t benefit from participating.</a:t>
            </a:r>
          </a:p>
          <a:p>
            <a:r>
              <a:rPr lang="en-US" dirty="0"/>
              <a:t>7. I can’t do ________.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59D8D0-6F07-445F-9B15-196941B30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183940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35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B7C4858-FAA3-4226-A856-193A01910E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C1B503-0291-4E82-A65E-72D604D9F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469900"/>
            <a:ext cx="2771251" cy="5918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F836C5-9601-4982-A121-CCA49BF7B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635508"/>
            <a:ext cx="2523744" cy="5586984"/>
          </a:xfrm>
          <a:prstGeom prst="rect">
            <a:avLst/>
          </a:prstGeom>
          <a:noFill/>
          <a:ln w="15875" cap="flat">
            <a:solidFill>
              <a:schemeClr val="bg2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21E1C8-FA95-4817-B440-04092779E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81" y="954756"/>
            <a:ext cx="2047810" cy="4946003"/>
          </a:xfrm>
        </p:spPr>
        <p:txBody>
          <a:bodyPr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Celebrating Vulnerability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CD0D05-FF47-4ABB-841C-0600CADC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CEBC21-55BF-44B3-9828-D0E20B467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2770" y="469900"/>
            <a:ext cx="4465222" cy="5405968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Failure is a sign that you are pushing yourself to do something new. </a:t>
            </a:r>
          </a:p>
          <a:p>
            <a:endParaRPr lang="en-US">
              <a:solidFill>
                <a:schemeClr val="bg1"/>
              </a:solidFill>
            </a:endParaRPr>
          </a:p>
          <a:p>
            <a:r>
              <a:rPr lang="en-US">
                <a:solidFill>
                  <a:schemeClr val="bg1"/>
                </a:solidFill>
              </a:rPr>
              <a:t>Laughing together versus being laughed at.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6D56E9-5EDA-4163-95C6-188F7C250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206063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69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5A1878-6CF7-4707-B5D4-BD1CC3DBB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 Making in Applied Improv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F08A2E6-269C-4B04-A3ED-19D5BC2DEC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338" y="2560428"/>
            <a:ext cx="6799262" cy="330559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96597C-2E1D-4813-BC5D-1FCBF8785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6207247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408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3" y="484632"/>
            <a:ext cx="8417053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CCDEC8-9747-471E-AFAD-042733A83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15" y="796374"/>
            <a:ext cx="7937369" cy="88002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Six Phases of Therapy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8060" y="648377"/>
            <a:ext cx="8167878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A029ED-D4FF-45E0-BE3B-B6BE013EE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060" y="2612256"/>
            <a:ext cx="8292466" cy="401714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Safety &amp; Attunement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Supports mirroring and relational interactions (Farley, 2017)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Risk-Taking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Letting go of intellectualization, increase tolerance and a capacity for appropriate risk taking (Farley, 2017)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Acceptance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Stress reduction, increase self-compassion and awareness, supports body sensation acceptance </a:t>
            </a:r>
            <a:r>
              <a:rPr lang="da-DK" sz="1600" dirty="0"/>
              <a:t>(Llyod-Hazlett, 2020; Schwenke et al., 2020)</a:t>
            </a: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1600" dirty="0"/>
              <a:t>Mastery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Failure as a necessary part of gaining mastery; promote self-esteem, self-efficacy, and resilience (</a:t>
            </a:r>
            <a:r>
              <a:rPr lang="en-US" sz="1600" dirty="0" err="1"/>
              <a:t>Schwenke</a:t>
            </a:r>
            <a:r>
              <a:rPr lang="en-US" sz="1600" dirty="0"/>
              <a:t> et al., 2020)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Agency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Expression of actual feelings, spontaneity, and experimentation (Farley, 2017)</a:t>
            </a:r>
          </a:p>
          <a:p>
            <a:pPr lvl="1">
              <a:lnSpc>
                <a:spcPct val="90000"/>
              </a:lnSpc>
            </a:pPr>
            <a:endParaRPr lang="en-US" sz="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38C29E-370A-4DBE-A375-619F30EA6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8600" y="6206063"/>
            <a:ext cx="1170533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78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13412</TotalTime>
  <Words>1583</Words>
  <Application>Microsoft Office PowerPoint</Application>
  <PresentationFormat>On-screen Show (4:3)</PresentationFormat>
  <Paragraphs>144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Garamond</vt:lpstr>
      <vt:lpstr>Tahoma</vt:lpstr>
      <vt:lpstr>Times New Roman</vt:lpstr>
      <vt:lpstr>Organic</vt:lpstr>
      <vt:lpstr>Integrating Art Therapy and Applied Improv in Eating Disorder Treatment  Eileen Misluk-Gervase, LPC, ATR-BC, LMHC, CEDS Assistant Professor, Director of Art Therapy Herron School of Art + Design, IUPUI </vt:lpstr>
      <vt:lpstr>Purpose</vt:lpstr>
      <vt:lpstr>Learning Objectives</vt:lpstr>
      <vt:lpstr>Five Rules of Improv</vt:lpstr>
      <vt:lpstr>Applied Improv</vt:lpstr>
      <vt:lpstr>Misconceptions &amp; Fears</vt:lpstr>
      <vt:lpstr>Celebrating Vulnerability</vt:lpstr>
      <vt:lpstr>Art Making in Applied Improv</vt:lpstr>
      <vt:lpstr>Six Phases of Therapy</vt:lpstr>
      <vt:lpstr>Eating Disorder Goals in Applied Improv</vt:lpstr>
      <vt:lpstr>Multilayered Approach</vt:lpstr>
      <vt:lpstr>Let’s Play Some Games!</vt:lpstr>
      <vt:lpstr>Safety &amp; Attunement Games</vt:lpstr>
      <vt:lpstr>Risk Taking &amp; Acceptance Games</vt:lpstr>
      <vt:lpstr>Mastery &amp; Agency Games</vt:lpstr>
      <vt:lpstr>Adaptions for Virtual Sessions</vt:lpstr>
      <vt:lpstr>Facilitators</vt:lpstr>
      <vt:lpstr>References</vt:lpstr>
      <vt:lpstr>Contact Information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Speakers</dc:title>
  <dc:creator>Tressa Jumps</dc:creator>
  <cp:lastModifiedBy>Misluk, Eileen Marie</cp:lastModifiedBy>
  <cp:revision>20</cp:revision>
  <cp:lastPrinted>2013-03-19T05:10:31Z</cp:lastPrinted>
  <dcterms:created xsi:type="dcterms:W3CDTF">2019-11-11T22:39:24Z</dcterms:created>
  <dcterms:modified xsi:type="dcterms:W3CDTF">2022-03-14T17:49:42Z</dcterms:modified>
</cp:coreProperties>
</file>