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16888" r:id="rId3"/>
    <p:sldId id="632" r:id="rId4"/>
    <p:sldId id="16889" r:id="rId5"/>
    <p:sldId id="634" r:id="rId6"/>
    <p:sldId id="16890" r:id="rId7"/>
    <p:sldId id="602" r:id="rId8"/>
    <p:sldId id="16902" r:id="rId9"/>
    <p:sldId id="16903" r:id="rId10"/>
    <p:sldId id="582" r:id="rId11"/>
    <p:sldId id="601" r:id="rId12"/>
    <p:sldId id="606" r:id="rId13"/>
    <p:sldId id="16901" r:id="rId14"/>
    <p:sldId id="16891" r:id="rId15"/>
    <p:sldId id="16892" r:id="rId16"/>
    <p:sldId id="16895" r:id="rId17"/>
    <p:sldId id="16898" r:id="rId18"/>
    <p:sldId id="16897" r:id="rId19"/>
    <p:sldId id="16896" r:id="rId20"/>
    <p:sldId id="920" r:id="rId21"/>
    <p:sldId id="16899" r:id="rId22"/>
    <p:sldId id="640" r:id="rId23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0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92" autoAdjust="0"/>
    <p:restoredTop sz="86378" autoAdjust="0"/>
  </p:normalViewPr>
  <p:slideViewPr>
    <p:cSldViewPr>
      <p:cViewPr varScale="1">
        <p:scale>
          <a:sx n="103" d="100"/>
          <a:sy n="103" d="100"/>
        </p:scale>
        <p:origin x="114" y="186"/>
      </p:cViewPr>
      <p:guideLst>
        <p:guide orient="horz" pos="2880"/>
        <p:guide pos="216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ong0\OneDrive\Desktop\Korean%20Behavior%20Analysis\EBD%20Graph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 altLang="en-US"/>
              <a:t>장애 유형</a:t>
            </a:r>
            <a:r>
              <a:rPr lang="ko-KR" altLang="en-US" baseline="0"/>
              <a:t>에 따른 분포</a:t>
            </a:r>
            <a:r>
              <a:rPr lang="en-US" altLang="ko-KR" baseline="0"/>
              <a:t>: SY 2015-16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ofPieChart>
        <c:ofPieType val="pie"/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4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98E55-1ABE-47D2-A83A-CB395D8438EC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19958-751F-433E-AE15-B5C5DA8FE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70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875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marR="93980" indent="457200" eaLnBrk="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97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37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92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27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1927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  <a:buClr>
                <a:srgbClr val="000000"/>
              </a:buClr>
              <a:buSzPts val="1200"/>
            </a:pPr>
            <a:r>
              <a:rPr lang="en-US" altLang="en-US" b="1" dirty="0"/>
              <a:t>Culturally Responsive care </a:t>
            </a:r>
            <a:r>
              <a:rPr lang="en-US" altLang="en-US" dirty="0"/>
              <a:t>also plays a role as the ability to learn from people from diverse cultural backgrounds. </a:t>
            </a:r>
          </a:p>
          <a:p>
            <a:pPr>
              <a:spcBef>
                <a:spcPct val="0"/>
              </a:spcBef>
              <a:buClr>
                <a:srgbClr val="000000"/>
              </a:buClr>
              <a:buSzPts val="1200"/>
            </a:pPr>
            <a:r>
              <a:rPr lang="en-US" altLang="en-US" dirty="0"/>
              <a:t>It is strongly believed that “</a:t>
            </a:r>
            <a:r>
              <a:rPr lang="en-US" altLang="en-US" b="1" dirty="0"/>
              <a:t>Personal change</a:t>
            </a:r>
            <a:r>
              <a:rPr lang="en-US" altLang="en-US" dirty="0"/>
              <a:t>” is based on a deeper understanding of one’s own culture, values and history.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086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altLang="en-US" dirty="0">
                <a:solidFill>
                  <a:srgbClr val="000000"/>
                </a:solidFill>
                <a:ea typeface="Malgun Gothic" panose="020B0503020000020004" pitchFamily="34" charset="-127"/>
              </a:rPr>
              <a:t>What are the most frequent questions that you ask a client with cultural diversity? (Could you select all that apply)</a:t>
            </a:r>
          </a:p>
          <a:p>
            <a:pPr>
              <a:spcBef>
                <a:spcPct val="0"/>
              </a:spcBef>
            </a:pPr>
            <a:r>
              <a:rPr lang="en-US" altLang="en-US" dirty="0">
                <a:solidFill>
                  <a:srgbClr val="000000"/>
                </a:solidFill>
                <a:ea typeface="Malgun Gothic" panose="020B0503020000020004" pitchFamily="34" charset="-127"/>
              </a:rPr>
              <a:t>The question is originated from the Washington state department of Children, youth, and family’s infographics of cultural diversity. </a:t>
            </a:r>
          </a:p>
          <a:p>
            <a:pPr>
              <a:spcBef>
                <a:spcPct val="0"/>
              </a:spcBef>
            </a:pPr>
            <a:endParaRPr lang="en-US" altLang="en-US" dirty="0">
              <a:solidFill>
                <a:srgbClr val="000000"/>
              </a:solidFill>
              <a:ea typeface="Malgun Gothic" panose="020B0503020000020004" pitchFamily="34" charset="-127"/>
            </a:endParaRPr>
          </a:p>
          <a:p>
            <a:pPr>
              <a:spcBef>
                <a:spcPct val="0"/>
              </a:spcBef>
            </a:pPr>
            <a:r>
              <a:rPr lang="en-US" altLang="en-US" dirty="0">
                <a:solidFill>
                  <a:srgbClr val="000000"/>
                </a:solidFill>
                <a:ea typeface="Malgun Gothic" panose="020B0503020000020004" pitchFamily="34" charset="-127"/>
              </a:rPr>
              <a:t>POLL.   What are the most frequent questions that you ask a client with cultural diversity? (select all that apply)</a:t>
            </a:r>
            <a:endParaRPr lang="en-US" altLang="en-US" dirty="0">
              <a:ea typeface="Malgun Gothic" panose="020B0503020000020004" pitchFamily="34" charset="-127"/>
            </a:endParaRPr>
          </a:p>
          <a:p>
            <a:pPr>
              <a:spcBef>
                <a:spcPct val="0"/>
              </a:spcBef>
            </a:pPr>
            <a:r>
              <a:rPr lang="en-US" altLang="en-US" dirty="0">
                <a:solidFill>
                  <a:srgbClr val="000000"/>
                </a:solidFill>
                <a:ea typeface="Malgun Gothic" panose="020B0503020000020004" pitchFamily="34" charset="-127"/>
              </a:rPr>
              <a:t>1. Have you ever been treated poorly because of your ethnicity, race or beliefs? If so, in what ways?</a:t>
            </a:r>
            <a:br>
              <a:rPr lang="en-US" altLang="en-US" dirty="0">
                <a:solidFill>
                  <a:srgbClr val="2C2A29"/>
                </a:solidFill>
                <a:ea typeface="Malgun Gothic" panose="020B0503020000020004" pitchFamily="34" charset="-127"/>
              </a:rPr>
            </a:br>
            <a:r>
              <a:rPr lang="en-US" altLang="en-US" dirty="0">
                <a:solidFill>
                  <a:srgbClr val="000000"/>
                </a:solidFill>
                <a:ea typeface="Malgun Gothic" panose="020B0503020000020004" pitchFamily="34" charset="-127"/>
              </a:rPr>
              <a:t>2. Have people made incorrect assumptions about you or your family in a way that’s caused problems?</a:t>
            </a:r>
            <a:br>
              <a:rPr lang="en-US" altLang="en-US" dirty="0">
                <a:solidFill>
                  <a:srgbClr val="2C2A29"/>
                </a:solidFill>
                <a:ea typeface="Malgun Gothic" panose="020B0503020000020004" pitchFamily="34" charset="-127"/>
              </a:rPr>
            </a:br>
            <a:r>
              <a:rPr lang="en-US" altLang="en-US" dirty="0">
                <a:solidFill>
                  <a:srgbClr val="000000"/>
                </a:solidFill>
                <a:ea typeface="Malgun Gothic" panose="020B0503020000020004" pitchFamily="34" charset="-127"/>
              </a:rPr>
              <a:t>3. What spiritual or religious beliefs are important to you and your family, and how do they impact day-to-day life?</a:t>
            </a:r>
            <a:br>
              <a:rPr lang="en-US" altLang="en-US" dirty="0">
                <a:solidFill>
                  <a:srgbClr val="2C2A29"/>
                </a:solidFill>
                <a:ea typeface="Malgun Gothic" panose="020B0503020000020004" pitchFamily="34" charset="-127"/>
              </a:rPr>
            </a:br>
            <a:r>
              <a:rPr lang="en-US" altLang="en-US" dirty="0">
                <a:solidFill>
                  <a:srgbClr val="000000"/>
                </a:solidFill>
                <a:ea typeface="Malgun Gothic" panose="020B0503020000020004" pitchFamily="34" charset="-127"/>
              </a:rPr>
              <a:t>4. Does your culture have a perspective on receiving counseling or mental health therapy?</a:t>
            </a:r>
            <a:br>
              <a:rPr lang="en-US" altLang="en-US" dirty="0">
                <a:solidFill>
                  <a:srgbClr val="2C2A29"/>
                </a:solidFill>
                <a:ea typeface="Malgun Gothic" panose="020B0503020000020004" pitchFamily="34" charset="-127"/>
              </a:rPr>
            </a:br>
            <a:r>
              <a:rPr lang="en-US" altLang="en-US" dirty="0">
                <a:solidFill>
                  <a:srgbClr val="000000"/>
                </a:solidFill>
                <a:ea typeface="Malgun Gothic" panose="020B0503020000020004" pitchFamily="34" charset="-127"/>
              </a:rPr>
              <a:t>5. What do you do and who do you turn to for help when your family has needs or troubles?</a:t>
            </a:r>
            <a:br>
              <a:rPr lang="en-US" altLang="en-US" dirty="0">
                <a:solidFill>
                  <a:srgbClr val="2C2A29"/>
                </a:solidFill>
                <a:ea typeface="Malgun Gothic" panose="020B0503020000020004" pitchFamily="34" charset="-127"/>
              </a:rPr>
            </a:br>
            <a:r>
              <a:rPr lang="en-US" altLang="en-US" dirty="0">
                <a:solidFill>
                  <a:srgbClr val="000000"/>
                </a:solidFill>
                <a:ea typeface="Malgun Gothic" panose="020B0503020000020004" pitchFamily="34" charset="-127"/>
              </a:rPr>
              <a:t>6. How does your culture help with coping from anxiety, sadness or other troubles?</a:t>
            </a:r>
            <a:endParaRPr lang="en-US" altLang="en-US" dirty="0">
              <a:ea typeface="Malgun Gothic" panose="020B0503020000020004" pitchFamily="34" charset="-127"/>
            </a:endParaRPr>
          </a:p>
          <a:p>
            <a:pPr>
              <a:spcBef>
                <a:spcPct val="0"/>
              </a:spcBef>
            </a:pPr>
            <a:endParaRPr lang="en-US" altLang="en-US" dirty="0">
              <a:ea typeface="Malgun Gothic" panose="020B0503020000020004" pitchFamily="34" charset="-127"/>
            </a:endParaRPr>
          </a:p>
          <a:p>
            <a:pPr>
              <a:spcBef>
                <a:spcPct val="0"/>
              </a:spcBef>
            </a:pPr>
            <a:r>
              <a:rPr lang="en-US" altLang="en-US" b="1" dirty="0">
                <a:ea typeface="Malgun Gothic" panose="020B0503020000020004" pitchFamily="34" charset="-127"/>
              </a:rPr>
              <a:t>Source. </a:t>
            </a:r>
          </a:p>
          <a:p>
            <a:pPr>
              <a:spcBef>
                <a:spcPct val="0"/>
              </a:spcBef>
            </a:pPr>
            <a:r>
              <a:rPr lang="en-US" altLang="en-US" dirty="0">
                <a:ea typeface="Malgun Gothic" panose="020B0503020000020004" pitchFamily="34" charset="-127"/>
              </a:rPr>
              <a:t>https://www.dcyf.wa.gov/sites/default/files/pdf/CulturallyResponsiveQuestions.pdf (</a:t>
            </a:r>
            <a:r>
              <a:rPr lang="en-US" altLang="en-US" b="1" i="1" dirty="0">
                <a:ea typeface="Malgun Gothic" panose="020B0503020000020004" pitchFamily="34" charset="-127"/>
              </a:rPr>
              <a:t>Washington State Department of Children, Youth &amp; Families)</a:t>
            </a:r>
            <a:r>
              <a:rPr lang="en-US" altLang="en-US" dirty="0">
                <a:ea typeface="Malgun Gothic" panose="020B0503020000020004" pitchFamily="34" charset="-127"/>
              </a:rPr>
              <a:t>.</a:t>
            </a:r>
          </a:p>
          <a:p>
            <a:pPr>
              <a:spcBef>
                <a:spcPct val="0"/>
              </a:spcBef>
            </a:pPr>
            <a:r>
              <a:rPr lang="en-US" altLang="en-US" dirty="0">
                <a:ea typeface="Malgun Gothic" panose="020B0503020000020004" pitchFamily="34" charset="-127"/>
              </a:rPr>
              <a:t>https://counseling.online.wfu.edu/blog/10-diversity-questions-counselors-ask/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690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altLang="en-US" b="1" dirty="0">
                <a:ea typeface="Malgun Gothic" panose="020B0503020000020004" pitchFamily="34" charset="-127"/>
              </a:rPr>
              <a:t>Source. </a:t>
            </a:r>
          </a:p>
          <a:p>
            <a:pPr>
              <a:spcBef>
                <a:spcPct val="0"/>
              </a:spcBef>
            </a:pPr>
            <a:r>
              <a:rPr lang="en-US" altLang="en-US" dirty="0">
                <a:ea typeface="Malgun Gothic" panose="020B0503020000020004" pitchFamily="34" charset="-127"/>
              </a:rPr>
              <a:t>https://</a:t>
            </a:r>
            <a:r>
              <a:rPr lang="en-US" altLang="en-US" dirty="0" err="1">
                <a:ea typeface="Malgun Gothic" panose="020B0503020000020004" pitchFamily="34" charset="-127"/>
              </a:rPr>
              <a:t>www.dcyf.wa.gov</a:t>
            </a:r>
            <a:r>
              <a:rPr lang="en-US" altLang="en-US" dirty="0">
                <a:ea typeface="Malgun Gothic" panose="020B0503020000020004" pitchFamily="34" charset="-127"/>
              </a:rPr>
              <a:t>/sites/default/files/pdf/</a:t>
            </a:r>
            <a:r>
              <a:rPr lang="en-US" altLang="en-US" dirty="0" err="1">
                <a:ea typeface="Malgun Gothic" panose="020B0503020000020004" pitchFamily="34" charset="-127"/>
              </a:rPr>
              <a:t>CulturallyResponsiveQuestions.pdf</a:t>
            </a:r>
            <a:r>
              <a:rPr lang="en-US" altLang="en-US" dirty="0">
                <a:ea typeface="Malgun Gothic" panose="020B0503020000020004" pitchFamily="34" charset="-127"/>
              </a:rPr>
              <a:t> (</a:t>
            </a:r>
            <a:r>
              <a:rPr lang="en-US" altLang="en-US" b="1" i="1" dirty="0">
                <a:ea typeface="Malgun Gothic" panose="020B0503020000020004" pitchFamily="34" charset="-127"/>
              </a:rPr>
              <a:t>Washington State Department of Children, Youth &amp; Families)</a:t>
            </a:r>
            <a:r>
              <a:rPr lang="en-US" altLang="en-US" dirty="0">
                <a:ea typeface="Malgun Gothic" panose="020B0503020000020004" pitchFamily="34" charset="-127"/>
              </a:rPr>
              <a:t>.</a:t>
            </a:r>
          </a:p>
          <a:p>
            <a:pPr>
              <a:spcBef>
                <a:spcPct val="0"/>
              </a:spcBef>
            </a:pPr>
            <a:r>
              <a:rPr lang="en-US" altLang="en-US" dirty="0">
                <a:ea typeface="Malgun Gothic" panose="020B0503020000020004" pitchFamily="34" charset="-127"/>
              </a:rPr>
              <a:t>https://</a:t>
            </a:r>
            <a:r>
              <a:rPr lang="en-US" altLang="en-US" dirty="0" err="1">
                <a:ea typeface="Malgun Gothic" panose="020B0503020000020004" pitchFamily="34" charset="-127"/>
              </a:rPr>
              <a:t>counseling.online.wfu.edu</a:t>
            </a:r>
            <a:r>
              <a:rPr lang="en-US" altLang="en-US" dirty="0">
                <a:ea typeface="Malgun Gothic" panose="020B0503020000020004" pitchFamily="34" charset="-127"/>
              </a:rPr>
              <a:t>/blog/10-diversity-questions-counselors-ask/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515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So I’m going to stop this presentation and will start questions. …. </a:t>
            </a:r>
          </a:p>
          <a:p>
            <a:endParaRPr lang="en-US" dirty="0"/>
          </a:p>
          <a:p>
            <a:r>
              <a:rPr lang="en-US" dirty="0"/>
              <a:t>Indiana study is one example showing what cultural-related research in behavioral health services looks like, how we think about actions and community engagement, and the role that the service provider can play.... </a:t>
            </a:r>
          </a:p>
          <a:p>
            <a:endParaRPr lang="en-US" sz="1200" dirty="0">
              <a:effectLst/>
              <a:latin typeface="Calibri" panose="020F0502020204030204" pitchFamily="34" charset="0"/>
              <a:ea typeface="Malgun Gothic" panose="020B0503020000020004" pitchFamily="34" charset="-127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Malgun Gothic" panose="020B0503020000020004" pitchFamily="34" charset="-127"/>
              </a:rPr>
              <a:t>We have heard about the under-representation of Asian-Americans in behavioral health services.</a:t>
            </a:r>
          </a:p>
          <a:p>
            <a:r>
              <a:rPr lang="en-US" sz="1200" dirty="0">
                <a:effectLst/>
                <a:latin typeface="Calibri" panose="020F0502020204030204" pitchFamily="34" charset="0"/>
                <a:ea typeface="Malgun Gothic" panose="020B0503020000020004" pitchFamily="34" charset="-127"/>
              </a:rPr>
              <a:t>As we see, there is a growing number of Asian-Americans who were struggling with cultural stress. </a:t>
            </a:r>
          </a:p>
          <a:p>
            <a:endParaRPr lang="en-US" sz="1200" dirty="0">
              <a:effectLst/>
              <a:latin typeface="Calibri" panose="020F0502020204030204" pitchFamily="34" charset="0"/>
              <a:ea typeface="Malgun Gothic" panose="020B0503020000020004" pitchFamily="34" charset="-127"/>
            </a:endParaRPr>
          </a:p>
          <a:p>
            <a:r>
              <a:rPr lang="en-US" sz="1200" dirty="0">
                <a:effectLst/>
                <a:latin typeface="Calibri" panose="020F0502020204030204" pitchFamily="34" charset="0"/>
                <a:ea typeface="Malgun Gothic" panose="020B0503020000020004" pitchFamily="34" charset="-127"/>
              </a:rPr>
              <a:t>As we all agree, Changes can only take place when we start to acknowledge the relationship between cultural-specific stressors and behavioral health needs.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3693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DA8316-C41A-4344-BAC3-3E4D21F9318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487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617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01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396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937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305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fontAlgn="base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G Times"/>
              <a:ea typeface="Times New Roman" panose="02020603050405020304" pitchFamily="18" charset="0"/>
              <a:cs typeface="CG 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770B44-2933-0C4F-9E03-AB2668D9383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5627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5136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17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119958-751F-433E-AE15-B5C5DA8FE4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69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660A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2709672"/>
            <a:ext cx="178435" cy="1115695"/>
          </a:xfrm>
          <a:custGeom>
            <a:avLst/>
            <a:gdLst/>
            <a:ahLst/>
            <a:cxnLst/>
            <a:rect l="l" t="t" r="r" b="b"/>
            <a:pathLst>
              <a:path w="178435" h="1115695">
                <a:moveTo>
                  <a:pt x="0" y="1115567"/>
                </a:moveTo>
                <a:lnTo>
                  <a:pt x="178308" y="1115567"/>
                </a:lnTo>
                <a:lnTo>
                  <a:pt x="178308" y="0"/>
                </a:lnTo>
                <a:lnTo>
                  <a:pt x="0" y="0"/>
                </a:lnTo>
                <a:lnTo>
                  <a:pt x="0" y="111556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80247" y="1942242"/>
            <a:ext cx="10631505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770D2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8527" y="2021838"/>
            <a:ext cx="4945380" cy="3845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770D2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50940" y="1731898"/>
            <a:ext cx="4801234" cy="42710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770D29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660A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2709672"/>
            <a:ext cx="178435" cy="1115695"/>
          </a:xfrm>
          <a:custGeom>
            <a:avLst/>
            <a:gdLst/>
            <a:ahLst/>
            <a:cxnLst/>
            <a:rect l="l" t="t" r="r" b="b"/>
            <a:pathLst>
              <a:path w="178435" h="1115695">
                <a:moveTo>
                  <a:pt x="0" y="1115567"/>
                </a:moveTo>
                <a:lnTo>
                  <a:pt x="178308" y="1115567"/>
                </a:lnTo>
                <a:lnTo>
                  <a:pt x="178308" y="0"/>
                </a:lnTo>
                <a:lnTo>
                  <a:pt x="0" y="0"/>
                </a:lnTo>
                <a:lnTo>
                  <a:pt x="0" y="111556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277111"/>
            <a:ext cx="109855" cy="515620"/>
          </a:xfrm>
          <a:custGeom>
            <a:avLst/>
            <a:gdLst/>
            <a:ahLst/>
            <a:cxnLst/>
            <a:rect l="l" t="t" r="r" b="b"/>
            <a:pathLst>
              <a:path w="109855" h="515619">
                <a:moveTo>
                  <a:pt x="0" y="515112"/>
                </a:moveTo>
                <a:lnTo>
                  <a:pt x="109728" y="515112"/>
                </a:lnTo>
                <a:lnTo>
                  <a:pt x="109728" y="0"/>
                </a:lnTo>
                <a:lnTo>
                  <a:pt x="0" y="0"/>
                </a:lnTo>
                <a:lnTo>
                  <a:pt x="0" y="515112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62455" y="6312408"/>
            <a:ext cx="10829925" cy="546100"/>
          </a:xfrm>
          <a:custGeom>
            <a:avLst/>
            <a:gdLst/>
            <a:ahLst/>
            <a:cxnLst/>
            <a:rect l="l" t="t" r="r" b="b"/>
            <a:pathLst>
              <a:path w="10829925" h="546100">
                <a:moveTo>
                  <a:pt x="0" y="545591"/>
                </a:moveTo>
                <a:lnTo>
                  <a:pt x="10829544" y="545591"/>
                </a:lnTo>
                <a:lnTo>
                  <a:pt x="10829544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6312408"/>
            <a:ext cx="848994" cy="546100"/>
          </a:xfrm>
          <a:custGeom>
            <a:avLst/>
            <a:gdLst/>
            <a:ahLst/>
            <a:cxnLst/>
            <a:rect l="l" t="t" r="r" b="b"/>
            <a:pathLst>
              <a:path w="848994" h="546100">
                <a:moveTo>
                  <a:pt x="0" y="545591"/>
                </a:moveTo>
                <a:lnTo>
                  <a:pt x="848868" y="545591"/>
                </a:lnTo>
                <a:lnTo>
                  <a:pt x="848868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48867" y="6214871"/>
            <a:ext cx="513715" cy="643255"/>
          </a:xfrm>
          <a:custGeom>
            <a:avLst/>
            <a:gdLst/>
            <a:ahLst/>
            <a:cxnLst/>
            <a:rect l="l" t="t" r="r" b="b"/>
            <a:pathLst>
              <a:path w="513715" h="643254">
                <a:moveTo>
                  <a:pt x="0" y="643127"/>
                </a:moveTo>
                <a:lnTo>
                  <a:pt x="513588" y="643127"/>
                </a:lnTo>
                <a:lnTo>
                  <a:pt x="513588" y="0"/>
                </a:lnTo>
                <a:lnTo>
                  <a:pt x="0" y="0"/>
                </a:lnTo>
                <a:lnTo>
                  <a:pt x="0" y="64312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934212" y="6303404"/>
            <a:ext cx="343535" cy="436245"/>
          </a:xfrm>
          <a:custGeom>
            <a:avLst/>
            <a:gdLst/>
            <a:ahLst/>
            <a:cxnLst/>
            <a:rect l="l" t="t" r="r" b="b"/>
            <a:pathLst>
              <a:path w="343534" h="436245">
                <a:moveTo>
                  <a:pt x="234385" y="33610"/>
                </a:moveTo>
                <a:lnTo>
                  <a:pt x="108715" y="33610"/>
                </a:lnTo>
                <a:lnTo>
                  <a:pt x="108715" y="0"/>
                </a:lnTo>
                <a:lnTo>
                  <a:pt x="234385" y="0"/>
                </a:lnTo>
                <a:lnTo>
                  <a:pt x="234385" y="33610"/>
                </a:lnTo>
                <a:close/>
              </a:path>
              <a:path w="343534" h="436245">
                <a:moveTo>
                  <a:pt x="209118" y="276541"/>
                </a:moveTo>
                <a:lnTo>
                  <a:pt x="133649" y="276541"/>
                </a:lnTo>
                <a:lnTo>
                  <a:pt x="133649" y="33610"/>
                </a:lnTo>
                <a:lnTo>
                  <a:pt x="209118" y="33610"/>
                </a:lnTo>
                <a:lnTo>
                  <a:pt x="209118" y="276541"/>
                </a:lnTo>
                <a:close/>
              </a:path>
              <a:path w="343534" h="436245">
                <a:moveTo>
                  <a:pt x="108715" y="92180"/>
                </a:moveTo>
                <a:lnTo>
                  <a:pt x="0" y="92180"/>
                </a:lnTo>
                <a:lnTo>
                  <a:pt x="0" y="58569"/>
                </a:lnTo>
                <a:lnTo>
                  <a:pt x="108715" y="58569"/>
                </a:lnTo>
                <a:lnTo>
                  <a:pt x="108715" y="92180"/>
                </a:lnTo>
                <a:close/>
              </a:path>
              <a:path w="343534" h="436245">
                <a:moveTo>
                  <a:pt x="343100" y="92180"/>
                </a:moveTo>
                <a:lnTo>
                  <a:pt x="234385" y="92180"/>
                </a:lnTo>
                <a:lnTo>
                  <a:pt x="234385" y="58569"/>
                </a:lnTo>
                <a:lnTo>
                  <a:pt x="343100" y="58569"/>
                </a:lnTo>
                <a:lnTo>
                  <a:pt x="343100" y="92180"/>
                </a:lnTo>
                <a:close/>
              </a:path>
              <a:path w="343534" h="436245">
                <a:moveTo>
                  <a:pt x="278603" y="343763"/>
                </a:moveTo>
                <a:lnTo>
                  <a:pt x="64165" y="343763"/>
                </a:lnTo>
                <a:lnTo>
                  <a:pt x="24934" y="304162"/>
                </a:lnTo>
                <a:lnTo>
                  <a:pt x="24934" y="92180"/>
                </a:lnTo>
                <a:lnTo>
                  <a:pt x="83447" y="92180"/>
                </a:lnTo>
                <a:lnTo>
                  <a:pt x="83447" y="276541"/>
                </a:lnTo>
                <a:lnTo>
                  <a:pt x="317833" y="276541"/>
                </a:lnTo>
                <a:lnTo>
                  <a:pt x="317833" y="304162"/>
                </a:lnTo>
                <a:lnTo>
                  <a:pt x="278603" y="343763"/>
                </a:lnTo>
                <a:close/>
              </a:path>
              <a:path w="343534" h="436245">
                <a:moveTo>
                  <a:pt x="317833" y="276541"/>
                </a:moveTo>
                <a:lnTo>
                  <a:pt x="259320" y="276541"/>
                </a:lnTo>
                <a:lnTo>
                  <a:pt x="259320" y="92180"/>
                </a:lnTo>
                <a:lnTo>
                  <a:pt x="317833" y="92180"/>
                </a:lnTo>
                <a:lnTo>
                  <a:pt x="317833" y="276541"/>
                </a:lnTo>
                <a:close/>
              </a:path>
              <a:path w="343534" h="436245">
                <a:moveTo>
                  <a:pt x="209118" y="394013"/>
                </a:moveTo>
                <a:lnTo>
                  <a:pt x="133649" y="394013"/>
                </a:lnTo>
                <a:lnTo>
                  <a:pt x="133649" y="343763"/>
                </a:lnTo>
                <a:lnTo>
                  <a:pt x="209118" y="343763"/>
                </a:lnTo>
                <a:lnTo>
                  <a:pt x="209118" y="394013"/>
                </a:lnTo>
                <a:close/>
              </a:path>
              <a:path w="343534" h="436245">
                <a:moveTo>
                  <a:pt x="234385" y="435724"/>
                </a:moveTo>
                <a:lnTo>
                  <a:pt x="108715" y="435724"/>
                </a:lnTo>
                <a:lnTo>
                  <a:pt x="108715" y="394013"/>
                </a:lnTo>
                <a:lnTo>
                  <a:pt x="234385" y="394013"/>
                </a:lnTo>
                <a:lnTo>
                  <a:pt x="234385" y="43572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idx="1"/>
          </p:nvPr>
        </p:nvSpPr>
        <p:spPr>
          <a:xfrm>
            <a:off x="779144" y="1121036"/>
            <a:ext cx="5480050" cy="147732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10"/>
          </p:nvPr>
        </p:nvSpPr>
        <p:spPr>
          <a:xfrm>
            <a:off x="0" y="0"/>
            <a:ext cx="0" cy="83099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D8E51-FEC9-4543-9F3E-CE7A6A161B7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983215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0801" y="172043"/>
            <a:ext cx="8010397" cy="1245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5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9144" y="1121036"/>
            <a:ext cx="5480050" cy="4704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770D2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saahong@iu.edu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beawalto@iu.ed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44296" y="0"/>
            <a:ext cx="978535" cy="2292350"/>
          </a:xfrm>
          <a:custGeom>
            <a:avLst/>
            <a:gdLst/>
            <a:ahLst/>
            <a:cxnLst/>
            <a:rect l="l" t="t" r="r" b="b"/>
            <a:pathLst>
              <a:path w="978535" h="2292350">
                <a:moveTo>
                  <a:pt x="0" y="2292096"/>
                </a:moveTo>
                <a:lnTo>
                  <a:pt x="978408" y="2292096"/>
                </a:lnTo>
                <a:lnTo>
                  <a:pt x="978408" y="0"/>
                </a:lnTo>
                <a:lnTo>
                  <a:pt x="0" y="0"/>
                </a:lnTo>
                <a:lnTo>
                  <a:pt x="0" y="2292096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07364" y="1307690"/>
            <a:ext cx="650240" cy="824865"/>
          </a:xfrm>
          <a:custGeom>
            <a:avLst/>
            <a:gdLst/>
            <a:ahLst/>
            <a:cxnLst/>
            <a:rect l="l" t="t" r="r" b="b"/>
            <a:pathLst>
              <a:path w="650239" h="824864">
                <a:moveTo>
                  <a:pt x="443879" y="63592"/>
                </a:moveTo>
                <a:lnTo>
                  <a:pt x="205885" y="63592"/>
                </a:lnTo>
                <a:lnTo>
                  <a:pt x="205885" y="0"/>
                </a:lnTo>
                <a:lnTo>
                  <a:pt x="443879" y="0"/>
                </a:lnTo>
                <a:lnTo>
                  <a:pt x="443879" y="63592"/>
                </a:lnTo>
                <a:close/>
              </a:path>
              <a:path w="650239" h="824864">
                <a:moveTo>
                  <a:pt x="396028" y="523214"/>
                </a:moveTo>
                <a:lnTo>
                  <a:pt x="253106" y="523214"/>
                </a:lnTo>
                <a:lnTo>
                  <a:pt x="253106" y="63592"/>
                </a:lnTo>
                <a:lnTo>
                  <a:pt x="396028" y="63592"/>
                </a:lnTo>
                <a:lnTo>
                  <a:pt x="396028" y="523214"/>
                </a:lnTo>
                <a:close/>
              </a:path>
              <a:path w="650239" h="824864">
                <a:moveTo>
                  <a:pt x="205885" y="174405"/>
                </a:moveTo>
                <a:lnTo>
                  <a:pt x="0" y="174405"/>
                </a:lnTo>
                <a:lnTo>
                  <a:pt x="0" y="110813"/>
                </a:lnTo>
                <a:lnTo>
                  <a:pt x="205885" y="110813"/>
                </a:lnTo>
                <a:lnTo>
                  <a:pt x="205885" y="174405"/>
                </a:lnTo>
                <a:close/>
              </a:path>
              <a:path w="650239" h="824864">
                <a:moveTo>
                  <a:pt x="649764" y="174405"/>
                </a:moveTo>
                <a:lnTo>
                  <a:pt x="443879" y="174405"/>
                </a:lnTo>
                <a:lnTo>
                  <a:pt x="443879" y="110813"/>
                </a:lnTo>
                <a:lnTo>
                  <a:pt x="649764" y="110813"/>
                </a:lnTo>
                <a:lnTo>
                  <a:pt x="649764" y="174405"/>
                </a:lnTo>
                <a:close/>
              </a:path>
              <a:path w="650239" h="824864">
                <a:moveTo>
                  <a:pt x="527619" y="650397"/>
                </a:moveTo>
                <a:lnTo>
                  <a:pt x="121516" y="650397"/>
                </a:lnTo>
                <a:lnTo>
                  <a:pt x="47221" y="575473"/>
                </a:lnTo>
                <a:lnTo>
                  <a:pt x="47221" y="174405"/>
                </a:lnTo>
                <a:lnTo>
                  <a:pt x="158034" y="174405"/>
                </a:lnTo>
                <a:lnTo>
                  <a:pt x="158034" y="523214"/>
                </a:lnTo>
                <a:lnTo>
                  <a:pt x="601913" y="523214"/>
                </a:lnTo>
                <a:lnTo>
                  <a:pt x="601913" y="575473"/>
                </a:lnTo>
                <a:lnTo>
                  <a:pt x="527619" y="650397"/>
                </a:lnTo>
                <a:close/>
              </a:path>
              <a:path w="650239" h="824864">
                <a:moveTo>
                  <a:pt x="601913" y="523214"/>
                </a:moveTo>
                <a:lnTo>
                  <a:pt x="491101" y="523214"/>
                </a:lnTo>
                <a:lnTo>
                  <a:pt x="491101" y="174405"/>
                </a:lnTo>
                <a:lnTo>
                  <a:pt x="601913" y="174405"/>
                </a:lnTo>
                <a:lnTo>
                  <a:pt x="601913" y="523214"/>
                </a:lnTo>
                <a:close/>
              </a:path>
              <a:path w="650239" h="824864">
                <a:moveTo>
                  <a:pt x="396028" y="745469"/>
                </a:moveTo>
                <a:lnTo>
                  <a:pt x="253106" y="745469"/>
                </a:lnTo>
                <a:lnTo>
                  <a:pt x="253106" y="650397"/>
                </a:lnTo>
                <a:lnTo>
                  <a:pt x="396028" y="650397"/>
                </a:lnTo>
                <a:lnTo>
                  <a:pt x="396028" y="745469"/>
                </a:lnTo>
                <a:close/>
              </a:path>
              <a:path w="650239" h="824864">
                <a:moveTo>
                  <a:pt x="443879" y="824381"/>
                </a:moveTo>
                <a:lnTo>
                  <a:pt x="205885" y="824381"/>
                </a:lnTo>
                <a:lnTo>
                  <a:pt x="205885" y="745469"/>
                </a:lnTo>
                <a:lnTo>
                  <a:pt x="443879" y="745469"/>
                </a:lnTo>
                <a:lnTo>
                  <a:pt x="443879" y="824381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48719" y="2440179"/>
            <a:ext cx="10528881" cy="3965829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 algn="ctr">
              <a:lnSpc>
                <a:spcPts val="4750"/>
              </a:lnSpc>
              <a:spcBef>
                <a:spcPts val="705"/>
              </a:spcBef>
            </a:pPr>
            <a:r>
              <a:rPr lang="en-US" altLang="ko-KR" sz="3200" b="1" dirty="0">
                <a:solidFill>
                  <a:schemeClr val="bg1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Predicted Mental Illness of Asian-American amid the COVID-19 Pandemic &amp; Approaches to Treatment</a:t>
            </a:r>
          </a:p>
          <a:p>
            <a:pPr marL="12700" marR="5080" algn="ctr">
              <a:lnSpc>
                <a:spcPts val="4750"/>
              </a:lnSpc>
              <a:spcBef>
                <a:spcPts val="705"/>
              </a:spcBef>
            </a:pPr>
            <a:r>
              <a:rPr lang="en-US" sz="2400" b="1" spc="85" dirty="0">
                <a:solidFill>
                  <a:schemeClr val="bg1"/>
                </a:solidFill>
                <a:latin typeface="Arial"/>
                <a:cs typeface="Arial"/>
              </a:rPr>
              <a:t>Saahoon Hong &amp; Betty Walton</a:t>
            </a:r>
            <a:endParaRPr sz="2400" dirty="0">
              <a:solidFill>
                <a:schemeClr val="bg1"/>
              </a:solidFill>
              <a:latin typeface="Arial"/>
              <a:cs typeface="Arial"/>
            </a:endParaRPr>
          </a:p>
          <a:p>
            <a:pPr marL="50165" algn="ctr">
              <a:lnSpc>
                <a:spcPts val="1835"/>
              </a:lnSpc>
            </a:pPr>
            <a:r>
              <a:rPr sz="1600" b="1" spc="85" dirty="0">
                <a:solidFill>
                  <a:schemeClr val="bg1"/>
                </a:solidFill>
                <a:latin typeface="Arial"/>
                <a:cs typeface="Arial"/>
              </a:rPr>
              <a:t>Indiana </a:t>
            </a:r>
            <a:r>
              <a:rPr sz="1600" b="1" spc="90" dirty="0">
                <a:solidFill>
                  <a:schemeClr val="bg1"/>
                </a:solidFill>
                <a:latin typeface="Arial"/>
                <a:cs typeface="Arial"/>
              </a:rPr>
              <a:t>University </a:t>
            </a:r>
            <a:r>
              <a:rPr sz="1600" b="1" spc="85" dirty="0">
                <a:solidFill>
                  <a:schemeClr val="bg1"/>
                </a:solidFill>
                <a:latin typeface="Arial"/>
                <a:cs typeface="Arial"/>
              </a:rPr>
              <a:t>School </a:t>
            </a:r>
            <a:r>
              <a:rPr sz="1600" b="1" spc="50" dirty="0">
                <a:solidFill>
                  <a:schemeClr val="bg1"/>
                </a:solidFill>
                <a:latin typeface="Arial"/>
                <a:cs typeface="Arial"/>
              </a:rPr>
              <a:t>of </a:t>
            </a:r>
            <a:r>
              <a:rPr sz="1600" b="1" spc="85" dirty="0">
                <a:solidFill>
                  <a:schemeClr val="bg1"/>
                </a:solidFill>
                <a:latin typeface="Arial"/>
                <a:cs typeface="Arial"/>
              </a:rPr>
              <a:t>Social</a:t>
            </a:r>
            <a:r>
              <a:rPr sz="1600" b="1" spc="-2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sz="1600" b="1" spc="70" dirty="0">
                <a:solidFill>
                  <a:schemeClr val="bg1"/>
                </a:solidFill>
                <a:latin typeface="Arial"/>
                <a:cs typeface="Arial"/>
              </a:rPr>
              <a:t>Work</a:t>
            </a:r>
            <a:endParaRPr sz="16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endParaRPr lang="en-US" sz="15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endParaRPr lang="en-US" sz="24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Cultural Competency </a:t>
            </a:r>
            <a:r>
              <a:rPr lang="en-US" altLang="ko-KR" sz="2400" dirty="0">
                <a:solidFill>
                  <a:schemeClr val="bg1"/>
                </a:solidFill>
                <a:latin typeface="Arial"/>
                <a:cs typeface="Arial"/>
              </a:rPr>
              <a:t>Conference: </a:t>
            </a: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lang="en-US" altLang="ko-KR" sz="2400" dirty="0">
                <a:solidFill>
                  <a:schemeClr val="bg1"/>
                </a:solidFill>
                <a:latin typeface="Arial"/>
                <a:cs typeface="Arial"/>
              </a:rPr>
              <a:t>Policy, Practice &amp; Innovation in Mental Health &amp; Addiction</a:t>
            </a:r>
            <a:r>
              <a:rPr lang="ko-KR" altLang="en-US" sz="24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endParaRPr lang="en-US" altLang="ko-KR" sz="24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"/>
              </a:spcBef>
            </a:pP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May 19, 2021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101850" y="1813052"/>
            <a:ext cx="403097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0" spc="-5" dirty="0">
                <a:solidFill>
                  <a:srgbClr val="A6A6A6"/>
                </a:solidFill>
                <a:latin typeface="Arial"/>
                <a:cs typeface="Arial"/>
              </a:rPr>
              <a:t>SCHOOL </a:t>
            </a:r>
            <a:r>
              <a:rPr sz="2400" b="0" dirty="0">
                <a:solidFill>
                  <a:srgbClr val="A6A6A6"/>
                </a:solidFill>
                <a:latin typeface="Arial"/>
                <a:cs typeface="Arial"/>
              </a:rPr>
              <a:t>OF </a:t>
            </a:r>
            <a:r>
              <a:rPr sz="2400" b="0" spc="-5" dirty="0">
                <a:solidFill>
                  <a:srgbClr val="A6A6A6"/>
                </a:solidFill>
                <a:latin typeface="Arial"/>
                <a:cs typeface="Arial"/>
              </a:rPr>
              <a:t>SOCIAL</a:t>
            </a:r>
            <a:r>
              <a:rPr sz="2400" b="0" spc="-260" dirty="0">
                <a:solidFill>
                  <a:srgbClr val="A6A6A6"/>
                </a:solidFill>
                <a:latin typeface="Arial"/>
                <a:cs typeface="Arial"/>
              </a:rPr>
              <a:t> </a:t>
            </a:r>
            <a:r>
              <a:rPr sz="2400" b="0" spc="-5" dirty="0">
                <a:solidFill>
                  <a:srgbClr val="A6A6A6"/>
                </a:solidFill>
                <a:latin typeface="Arial"/>
                <a:cs typeface="Arial"/>
              </a:rPr>
              <a:t>WORK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4DDDB02-544A-4C65-ADDC-6EDFCA447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1343406"/>
            <a:ext cx="10905066" cy="417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262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EB6F99E-FB43-406E-869E-F8AF97E6F9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1665274"/>
              </p:ext>
            </p:extLst>
          </p:nvPr>
        </p:nvGraphicFramePr>
        <p:xfrm>
          <a:off x="643467" y="643466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25AB478-B917-49A0-843E-E103BA4E0F8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6700" y="0"/>
            <a:ext cx="11658600" cy="590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750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2B2D9C-C812-49F6-91DB-956AFDEDF1C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73503" y="1371600"/>
            <a:ext cx="5493254" cy="3497165"/>
          </a:xfrm>
          <a:prstGeom prst="rect">
            <a:avLst/>
          </a:prstGeom>
        </p:spPr>
      </p:pic>
      <p:cxnSp>
        <p:nvCxnSpPr>
          <p:cNvPr id="31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B7E2E38E-AAAB-4B63-B0D0-B81ADA9254A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193160" y="1371601"/>
            <a:ext cx="5317272" cy="350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918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B34667E-7919-4A81-8A5B-FEB5847E7DF4}"/>
              </a:ext>
            </a:extLst>
          </p:cNvPr>
          <p:cNvSpPr/>
          <p:nvPr/>
        </p:nvSpPr>
        <p:spPr>
          <a:xfrm>
            <a:off x="1001991" y="1033589"/>
            <a:ext cx="10188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D848F1-C267-46CA-A837-3A0251BCA9BD}"/>
              </a:ext>
            </a:extLst>
          </p:cNvPr>
          <p:cNvSpPr/>
          <p:nvPr/>
        </p:nvSpPr>
        <p:spPr>
          <a:xfrm>
            <a:off x="1031538" y="1905506"/>
            <a:ext cx="105804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-Asian Americans faced a higher risk for mental illness in the shadow of the COVID-19 pandemic. 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-Pandemic-related cultural stress was the most significant predictor in the analysis.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-This significant predictor was different from the results for White and Black.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summary, Asian Americans and their mental health states were more likely to get influenced by the COVID-19 pandemic and pandemic-related stressors.</a:t>
            </a:r>
          </a:p>
        </p:txBody>
      </p:sp>
    </p:spTree>
    <p:extLst>
      <p:ext uri="{BB962C8B-B14F-4D97-AF65-F5344CB8AC3E}">
        <p14:creationId xmlns:p14="http://schemas.microsoft.com/office/powerpoint/2010/main" val="794163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121298"/>
              </p:ext>
            </p:extLst>
          </p:nvPr>
        </p:nvGraphicFramePr>
        <p:xfrm>
          <a:off x="3186362" y="2841893"/>
          <a:ext cx="5919537" cy="1016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9537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10161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28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Culturally Competent Approaches to Asian-American Community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5735401" y="2101603"/>
            <a:ext cx="151053" cy="292608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3582070" y="2084486"/>
          <a:ext cx="5104730" cy="632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4730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6324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12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6101684" y="2101603"/>
            <a:ext cx="151053" cy="292608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3784013" y="2722321"/>
            <a:ext cx="466344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023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30;p32">
            <a:extLst>
              <a:ext uri="{FF2B5EF4-FFF2-40B4-BE49-F238E27FC236}">
                <a16:creationId xmlns:a16="http://schemas.microsoft.com/office/drawing/2014/main" id="{2E554AC8-DC00-4819-BEBE-0EDB7CBAFDFF}"/>
              </a:ext>
            </a:extLst>
          </p:cNvPr>
          <p:cNvSpPr txBox="1">
            <a:spLocks/>
          </p:cNvSpPr>
          <p:nvPr/>
        </p:nvSpPr>
        <p:spPr>
          <a:xfrm>
            <a:off x="596900" y="525462"/>
            <a:ext cx="11061700" cy="5494338"/>
          </a:xfrm>
          <a:prstGeom prst="rect">
            <a:avLst/>
          </a:prstGeom>
        </p:spPr>
        <p:txBody>
          <a:bodyPr spcFirstLastPara="1" lIns="0" tIns="0" rIns="0" bIns="0">
            <a:no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buSzPts val="2240"/>
              <a:buFont typeface="Wingdings" panose="05000000000000000000" pitchFamily="2" charset="2"/>
              <a:buNone/>
              <a:defRPr/>
            </a:pPr>
            <a:r>
              <a:rPr lang="en-US" sz="36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Culturally Responsive &amp; Respectful Care </a:t>
            </a:r>
          </a:p>
          <a:p>
            <a:pPr>
              <a:spcBef>
                <a:spcPts val="1650"/>
              </a:spcBef>
              <a:buSzPts val="1920"/>
              <a:buFont typeface="Wingdings" panose="05000000000000000000" pitchFamily="2" charset="2"/>
              <a:buNone/>
              <a:defRPr/>
            </a:pPr>
            <a:r>
              <a:rPr lang="en-US" sz="2800" b="1" kern="0" dirty="0">
                <a:solidFill>
                  <a:srgbClr val="6903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Cultural Humility</a:t>
            </a:r>
          </a:p>
          <a:p>
            <a:pPr>
              <a:spcAft>
                <a:spcPts val="900"/>
              </a:spcAft>
              <a:buSzPts val="1920"/>
              <a:buFont typeface="Wingdings" panose="05000000000000000000" pitchFamily="2" charset="2"/>
              <a:buNone/>
              <a:defRPr/>
            </a:pPr>
            <a:r>
              <a:rPr lang="en-US" sz="28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cultural humility perspective challenges us to learn from the people with whom we interact, reserve judgment, and bridge the cultural divide between our perspectives, in order to facilitate well-being and promote improved quality of life. </a:t>
            </a:r>
          </a:p>
          <a:p>
            <a:pPr marL="0" indent="0">
              <a:spcBef>
                <a:spcPts val="750"/>
              </a:spcBef>
              <a:spcAft>
                <a:spcPts val="0"/>
              </a:spcAft>
              <a:buSzPts val="1920"/>
              <a:buFont typeface="Wingdings" panose="05000000000000000000" pitchFamily="2" charset="2"/>
              <a:buNone/>
              <a:defRPr/>
            </a:pPr>
            <a:r>
              <a:rPr lang="en-US" sz="2800" b="1" dirty="0">
                <a:solidFill>
                  <a:srgbClr val="6903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Culturally Responsive Care</a:t>
            </a:r>
          </a:p>
          <a:p>
            <a:pPr marL="0" indent="0">
              <a:spcAft>
                <a:spcPts val="0"/>
              </a:spcAft>
              <a:buSzPts val="1920"/>
              <a:buFont typeface="Wingdings" panose="05000000000000000000" pitchFamily="2" charset="2"/>
              <a:buNone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ability to learn from and relate respectfully to people from your own and other cultures.</a:t>
            </a:r>
          </a:p>
          <a:p>
            <a:pPr>
              <a:spcAft>
                <a:spcPts val="900"/>
              </a:spcAft>
              <a:buSzPts val="1920"/>
              <a:buFont typeface="Wingdings" panose="05000000000000000000" pitchFamily="2" charset="2"/>
              <a:buNone/>
              <a:defRPr/>
            </a:pPr>
            <a:endParaRPr lang="en-US" sz="3200" kern="0" dirty="0">
              <a:solidFill>
                <a:sysClr val="windowText" lastClr="000000"/>
              </a:solidFill>
            </a:endParaRPr>
          </a:p>
          <a:p>
            <a:pPr>
              <a:spcBef>
                <a:spcPts val="750"/>
              </a:spcBef>
              <a:buSzPts val="1920"/>
              <a:buFont typeface="Wingdings" panose="05000000000000000000" pitchFamily="2" charset="2"/>
              <a:buNone/>
              <a:defRPr/>
            </a:pPr>
            <a:endParaRPr lang="en-US" sz="3200" kern="0" dirty="0">
              <a:solidFill>
                <a:sysClr val="windowText" lastClr="000000"/>
              </a:solidFill>
            </a:endParaRPr>
          </a:p>
          <a:p>
            <a:pPr>
              <a:spcBef>
                <a:spcPts val="750"/>
              </a:spcBef>
              <a:buSzPts val="1920"/>
              <a:buFont typeface="Wingdings" panose="05000000000000000000" pitchFamily="2" charset="2"/>
              <a:buNone/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77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Shape 559">
            <a:extLst>
              <a:ext uri="{FF2B5EF4-FFF2-40B4-BE49-F238E27FC236}">
                <a16:creationId xmlns:a16="http://schemas.microsoft.com/office/drawing/2014/main" id="{7B6D743A-9586-430F-AFE5-BCD945C04D0A}"/>
              </a:ext>
            </a:extLst>
          </p:cNvPr>
          <p:cNvSpPr txBox="1">
            <a:spLocks/>
          </p:cNvSpPr>
          <p:nvPr/>
        </p:nvSpPr>
        <p:spPr>
          <a:xfrm>
            <a:off x="3045368" y="2043663"/>
            <a:ext cx="6105194" cy="20310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3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are the most frequent questions that you ask a client with cultural diversity? </a:t>
            </a:r>
          </a:p>
        </p:txBody>
      </p:sp>
    </p:spTree>
    <p:extLst>
      <p:ext uri="{BB962C8B-B14F-4D97-AF65-F5344CB8AC3E}">
        <p14:creationId xmlns:p14="http://schemas.microsoft.com/office/powerpoint/2010/main" val="418422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26332D-A66A-44C0-8682-A5B0F6B894D3}"/>
              </a:ext>
            </a:extLst>
          </p:cNvPr>
          <p:cNvSpPr txBox="1"/>
          <p:nvPr/>
        </p:nvSpPr>
        <p:spPr>
          <a:xfrm>
            <a:off x="533400" y="609600"/>
            <a:ext cx="11506200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3200" b="1" kern="0" dirty="0">
                <a:solidFill>
                  <a:srgbClr val="69030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most frequent questions that you ask a client with cultural diversity? (select all that apply)</a:t>
            </a:r>
            <a:br>
              <a:rPr lang="en-US" altLang="en-US" sz="3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32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Have you ever been treated poorly because of your ethnicity, race or beliefs? If so, in what ways?</a:t>
            </a:r>
            <a:b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Have people made incorrect assumptions about you or your family in a way that’s caused    </a:t>
            </a:r>
          </a:p>
          <a:p>
            <a:pPr>
              <a:spcBef>
                <a:spcPct val="0"/>
              </a:spcBef>
            </a:pPr>
            <a: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problems?</a:t>
            </a:r>
            <a:b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What spiritual or religious beliefs are important to you and your family, and how do they impact   </a:t>
            </a:r>
          </a:p>
          <a:p>
            <a:pPr>
              <a:spcBef>
                <a:spcPct val="0"/>
              </a:spcBef>
            </a:pPr>
            <a: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day-to-day life?</a:t>
            </a:r>
            <a:b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Does your culture have a perspective on receiving counseling or mental health therapy?</a:t>
            </a:r>
            <a:b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What do you do and who do you turn to for help when your family has needs or troubles?</a:t>
            </a:r>
            <a:b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How does your culture help with coping from anxiety, sadness or other troubles?</a:t>
            </a:r>
          </a:p>
          <a:p>
            <a:pPr marL="0" lvl="2">
              <a:spcBef>
                <a:spcPct val="0"/>
              </a:spcBef>
            </a:pPr>
            <a:r>
              <a:rPr lang="en-US" altLang="en-US" b="1" dirty="0">
                <a:solidFill>
                  <a:schemeClr val="bg1"/>
                </a:solidFill>
                <a:ea typeface="Malgun Gothic" panose="020B0503020000020004" pitchFamily="34" charset="-127"/>
              </a:rPr>
              <a:t> </a:t>
            </a:r>
          </a:p>
          <a:p>
            <a:pPr marL="0" lvl="2">
              <a:spcBef>
                <a:spcPct val="0"/>
              </a:spcBef>
            </a:pPr>
            <a:r>
              <a:rPr lang="en-US" altLang="en-US" b="1" dirty="0">
                <a:ea typeface="Malgun Gothic" panose="020B0503020000020004" pitchFamily="34" charset="-127"/>
              </a:rPr>
              <a:t>Source. </a:t>
            </a:r>
            <a:r>
              <a:rPr lang="en-US" altLang="en-US" dirty="0">
                <a:ea typeface="Malgun Gothic" panose="020B0503020000020004" pitchFamily="34" charset="-127"/>
              </a:rPr>
              <a:t>https://counseling.online.wfu.edu/blog/10-diversity-questions-counselors-ask/</a:t>
            </a:r>
          </a:p>
          <a:p>
            <a:pPr>
              <a:spcBef>
                <a:spcPct val="0"/>
              </a:spcBef>
            </a:pPr>
            <a:endParaRPr lang="en-US" altLang="en-US" sz="240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689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9644000" cy="492443"/>
          </a:xfrm>
        </p:spPr>
        <p:txBody>
          <a:bodyPr/>
          <a:lstStyle/>
          <a:p>
            <a:r>
              <a:rPr lang="en-US" sz="3200" dirty="0">
                <a:solidFill>
                  <a:srgbClr val="770D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for Practice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891" y="1235485"/>
            <a:ext cx="10744200" cy="7940635"/>
          </a:xfrm>
        </p:spPr>
        <p:txBody>
          <a:bodyPr/>
          <a:lstStyle/>
          <a:p>
            <a:r>
              <a:rPr 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Consider culture (cultural identity, values, beliefs, experiences):</a:t>
            </a:r>
          </a:p>
          <a:p>
            <a:endParaRPr lang="en-US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Engagement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Accommodations – access to services (Language, Traditions, Cultural Stress)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Collaborative assessment and consensus based planning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Involvement in recovery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8849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Image result for q &amp; a&quot;">
            <a:extLst>
              <a:ext uri="{FF2B5EF4-FFF2-40B4-BE49-F238E27FC236}">
                <a16:creationId xmlns:a16="http://schemas.microsoft.com/office/drawing/2014/main" id="{47DAFD5E-6C5B-4949-ACA8-872E47578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77343" y="643466"/>
            <a:ext cx="8637313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92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272187"/>
              </p:ext>
            </p:extLst>
          </p:nvPr>
        </p:nvGraphicFramePr>
        <p:xfrm>
          <a:off x="3186362" y="2841893"/>
          <a:ext cx="5919537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9537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10161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36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Behavior Health Issues among Asian Americans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5735401" y="2101603"/>
            <a:ext cx="151053" cy="292608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3582070" y="2084486"/>
          <a:ext cx="5104730" cy="632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4730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6324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12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6101684" y="2101603"/>
            <a:ext cx="151053" cy="292608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3784013" y="2722321"/>
            <a:ext cx="466344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34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2501" y="846667"/>
            <a:ext cx="9666816" cy="1143000"/>
          </a:xfrm>
        </p:spPr>
        <p:txBody>
          <a:bodyPr/>
          <a:lstStyle/>
          <a:p>
            <a:r>
              <a:rPr lang="en-US" dirty="0">
                <a:solidFill>
                  <a:srgbClr val="690304"/>
                </a:solidFill>
              </a:rPr>
              <a:t>Acknowledgement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52501" y="2120901"/>
            <a:ext cx="4533899" cy="2585323"/>
          </a:xfrm>
        </p:spPr>
        <p:txBody>
          <a:bodyPr/>
          <a:lstStyle/>
          <a:p>
            <a:pPr algn="ctr"/>
            <a:r>
              <a:rPr lang="en-US" dirty="0"/>
              <a:t>This study was developed through a collaborative effort </a:t>
            </a:r>
          </a:p>
          <a:p>
            <a:pPr algn="ctr"/>
            <a:r>
              <a:rPr lang="en-US" dirty="0"/>
              <a:t>by the </a:t>
            </a:r>
          </a:p>
          <a:p>
            <a:pPr algn="ctr"/>
            <a:endParaRPr lang="en-US" b="1" dirty="0">
              <a:solidFill>
                <a:srgbClr val="690304"/>
              </a:solidFill>
            </a:endParaRPr>
          </a:p>
          <a:p>
            <a:pPr algn="ctr"/>
            <a:r>
              <a:rPr lang="en-US" b="1" dirty="0">
                <a:solidFill>
                  <a:srgbClr val="690304"/>
                </a:solidFill>
              </a:rPr>
              <a:t>IU School of Social Work</a:t>
            </a:r>
          </a:p>
          <a:p>
            <a:pPr algn="ctr"/>
            <a:r>
              <a:rPr lang="en-US" dirty="0"/>
              <a:t>and</a:t>
            </a:r>
          </a:p>
          <a:p>
            <a:pPr algn="ctr"/>
            <a:r>
              <a:rPr lang="en-US" dirty="0"/>
              <a:t> DMHA</a:t>
            </a:r>
            <a:r>
              <a:rPr lang="en-US" b="1" dirty="0"/>
              <a:t>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2895600"/>
            <a:ext cx="4990036" cy="717987"/>
          </a:xfrm>
          <a:prstGeom prst="rect">
            <a:avLst/>
          </a:prstGeom>
        </p:spPr>
      </p:pic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81B4B06A-EBE8-4FF7-B53C-3B35839310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3581400"/>
            <a:ext cx="289560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67908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76975F-C876-47DD-961A-73F37EA51FED}"/>
              </a:ext>
            </a:extLst>
          </p:cNvPr>
          <p:cNvSpPr txBox="1"/>
          <p:nvPr/>
        </p:nvSpPr>
        <p:spPr>
          <a:xfrm>
            <a:off x="1143000" y="972330"/>
            <a:ext cx="10134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REFERENCE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Cheng H-L. Xenophobia and Racism Against Asian Americans During the COVID-19 Pandemic: Mental Health Implications.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Journal of Interdisciplinary Perspectives and Scholarship. 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2020;3(1):3.</a:t>
            </a:r>
          </a:p>
          <a:p>
            <a:endParaRPr lang="en-US" dirty="0"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Hunte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HE, Barry AE. Perceived discrimination and DSM-IV-based alcohol and illicit drug use disorders.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Am J Public Health. 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2012;102(12):e111-117.</a:t>
            </a:r>
          </a:p>
          <a:p>
            <a:endParaRPr lang="en-US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Vines AI, Ward JB, Cordoba E, Black KZ. Perceived Racial/Ethnic Discrimination and Mental Health: a Review and Future Directions for Social Epidemiology. 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Curr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Epidemiol Rep. 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2017;4(2):156-165.</a:t>
            </a:r>
          </a:p>
          <a:p>
            <a:endParaRPr lang="en-US" dirty="0"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r>
              <a:rPr lang="en-US" sz="1800" dirty="0" err="1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Yoo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 HC, Gee GC, Takeuchi D. Discrimination and health among Asian American immigrants: disentangling racial from language discrimination.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Soc Sci Med. </a:t>
            </a:r>
            <a:r>
              <a:rPr lang="en-US" sz="18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2009;68(4):726-732.</a:t>
            </a:r>
          </a:p>
          <a:p>
            <a:endParaRPr lang="en-US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endParaRPr lang="en-US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1538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7111"/>
            <a:ext cx="109855" cy="515620"/>
          </a:xfrm>
          <a:custGeom>
            <a:avLst/>
            <a:gdLst/>
            <a:ahLst/>
            <a:cxnLst/>
            <a:rect l="l" t="t" r="r" b="b"/>
            <a:pathLst>
              <a:path w="109855" h="515619">
                <a:moveTo>
                  <a:pt x="0" y="515112"/>
                </a:moveTo>
                <a:lnTo>
                  <a:pt x="109728" y="515112"/>
                </a:lnTo>
                <a:lnTo>
                  <a:pt x="109728" y="0"/>
                </a:lnTo>
                <a:lnTo>
                  <a:pt x="0" y="0"/>
                </a:lnTo>
                <a:lnTo>
                  <a:pt x="0" y="515112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62455" y="6312408"/>
            <a:ext cx="10829925" cy="546100"/>
          </a:xfrm>
          <a:custGeom>
            <a:avLst/>
            <a:gdLst/>
            <a:ahLst/>
            <a:cxnLst/>
            <a:rect l="l" t="t" r="r" b="b"/>
            <a:pathLst>
              <a:path w="10829925" h="546100">
                <a:moveTo>
                  <a:pt x="0" y="545591"/>
                </a:moveTo>
                <a:lnTo>
                  <a:pt x="10829544" y="545591"/>
                </a:lnTo>
                <a:lnTo>
                  <a:pt x="10829544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312408"/>
            <a:ext cx="848994" cy="546100"/>
          </a:xfrm>
          <a:custGeom>
            <a:avLst/>
            <a:gdLst/>
            <a:ahLst/>
            <a:cxnLst/>
            <a:rect l="l" t="t" r="r" b="b"/>
            <a:pathLst>
              <a:path w="848994" h="546100">
                <a:moveTo>
                  <a:pt x="0" y="545591"/>
                </a:moveTo>
                <a:lnTo>
                  <a:pt x="848868" y="545591"/>
                </a:lnTo>
                <a:lnTo>
                  <a:pt x="848868" y="0"/>
                </a:lnTo>
                <a:lnTo>
                  <a:pt x="0" y="0"/>
                </a:lnTo>
                <a:lnTo>
                  <a:pt x="0" y="545591"/>
                </a:lnTo>
                <a:close/>
              </a:path>
            </a:pathLst>
          </a:custGeom>
          <a:solidFill>
            <a:srgbClr val="69030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8867" y="6214871"/>
            <a:ext cx="513715" cy="643255"/>
          </a:xfrm>
          <a:custGeom>
            <a:avLst/>
            <a:gdLst/>
            <a:ahLst/>
            <a:cxnLst/>
            <a:rect l="l" t="t" r="r" b="b"/>
            <a:pathLst>
              <a:path w="513715" h="643254">
                <a:moveTo>
                  <a:pt x="0" y="643127"/>
                </a:moveTo>
                <a:lnTo>
                  <a:pt x="513588" y="643127"/>
                </a:lnTo>
                <a:lnTo>
                  <a:pt x="513588" y="0"/>
                </a:lnTo>
                <a:lnTo>
                  <a:pt x="0" y="0"/>
                </a:lnTo>
                <a:lnTo>
                  <a:pt x="0" y="643127"/>
                </a:lnTo>
                <a:close/>
              </a:path>
            </a:pathLst>
          </a:custGeom>
          <a:solidFill>
            <a:srgbClr val="99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34212" y="6303404"/>
            <a:ext cx="343535" cy="436245"/>
          </a:xfrm>
          <a:custGeom>
            <a:avLst/>
            <a:gdLst/>
            <a:ahLst/>
            <a:cxnLst/>
            <a:rect l="l" t="t" r="r" b="b"/>
            <a:pathLst>
              <a:path w="343534" h="436245">
                <a:moveTo>
                  <a:pt x="234385" y="33610"/>
                </a:moveTo>
                <a:lnTo>
                  <a:pt x="108715" y="33610"/>
                </a:lnTo>
                <a:lnTo>
                  <a:pt x="108715" y="0"/>
                </a:lnTo>
                <a:lnTo>
                  <a:pt x="234385" y="0"/>
                </a:lnTo>
                <a:lnTo>
                  <a:pt x="234385" y="33610"/>
                </a:lnTo>
                <a:close/>
              </a:path>
              <a:path w="343534" h="436245">
                <a:moveTo>
                  <a:pt x="209118" y="276541"/>
                </a:moveTo>
                <a:lnTo>
                  <a:pt x="133649" y="276541"/>
                </a:lnTo>
                <a:lnTo>
                  <a:pt x="133649" y="33610"/>
                </a:lnTo>
                <a:lnTo>
                  <a:pt x="209118" y="33610"/>
                </a:lnTo>
                <a:lnTo>
                  <a:pt x="209118" y="276541"/>
                </a:lnTo>
                <a:close/>
              </a:path>
              <a:path w="343534" h="436245">
                <a:moveTo>
                  <a:pt x="108715" y="92180"/>
                </a:moveTo>
                <a:lnTo>
                  <a:pt x="0" y="92180"/>
                </a:lnTo>
                <a:lnTo>
                  <a:pt x="0" y="58569"/>
                </a:lnTo>
                <a:lnTo>
                  <a:pt x="108715" y="58569"/>
                </a:lnTo>
                <a:lnTo>
                  <a:pt x="108715" y="92180"/>
                </a:lnTo>
                <a:close/>
              </a:path>
              <a:path w="343534" h="436245">
                <a:moveTo>
                  <a:pt x="343100" y="92180"/>
                </a:moveTo>
                <a:lnTo>
                  <a:pt x="234385" y="92180"/>
                </a:lnTo>
                <a:lnTo>
                  <a:pt x="234385" y="58569"/>
                </a:lnTo>
                <a:lnTo>
                  <a:pt x="343100" y="58569"/>
                </a:lnTo>
                <a:lnTo>
                  <a:pt x="343100" y="92180"/>
                </a:lnTo>
                <a:close/>
              </a:path>
              <a:path w="343534" h="436245">
                <a:moveTo>
                  <a:pt x="278603" y="343763"/>
                </a:moveTo>
                <a:lnTo>
                  <a:pt x="64165" y="343763"/>
                </a:lnTo>
                <a:lnTo>
                  <a:pt x="24934" y="304162"/>
                </a:lnTo>
                <a:lnTo>
                  <a:pt x="24934" y="92180"/>
                </a:lnTo>
                <a:lnTo>
                  <a:pt x="83447" y="92180"/>
                </a:lnTo>
                <a:lnTo>
                  <a:pt x="83447" y="276541"/>
                </a:lnTo>
                <a:lnTo>
                  <a:pt x="317833" y="276541"/>
                </a:lnTo>
                <a:lnTo>
                  <a:pt x="317833" y="304162"/>
                </a:lnTo>
                <a:lnTo>
                  <a:pt x="278603" y="343763"/>
                </a:lnTo>
                <a:close/>
              </a:path>
              <a:path w="343534" h="436245">
                <a:moveTo>
                  <a:pt x="317833" y="276541"/>
                </a:moveTo>
                <a:lnTo>
                  <a:pt x="259320" y="276541"/>
                </a:lnTo>
                <a:lnTo>
                  <a:pt x="259320" y="92180"/>
                </a:lnTo>
                <a:lnTo>
                  <a:pt x="317833" y="92180"/>
                </a:lnTo>
                <a:lnTo>
                  <a:pt x="317833" y="276541"/>
                </a:lnTo>
                <a:close/>
              </a:path>
              <a:path w="343534" h="436245">
                <a:moveTo>
                  <a:pt x="209118" y="394013"/>
                </a:moveTo>
                <a:lnTo>
                  <a:pt x="133649" y="394013"/>
                </a:lnTo>
                <a:lnTo>
                  <a:pt x="133649" y="343763"/>
                </a:lnTo>
                <a:lnTo>
                  <a:pt x="209118" y="343763"/>
                </a:lnTo>
                <a:lnTo>
                  <a:pt x="209118" y="394013"/>
                </a:lnTo>
                <a:close/>
              </a:path>
              <a:path w="343534" h="436245">
                <a:moveTo>
                  <a:pt x="234385" y="435724"/>
                </a:moveTo>
                <a:lnTo>
                  <a:pt x="108715" y="435724"/>
                </a:lnTo>
                <a:lnTo>
                  <a:pt x="108715" y="394013"/>
                </a:lnTo>
                <a:lnTo>
                  <a:pt x="234385" y="394013"/>
                </a:lnTo>
                <a:lnTo>
                  <a:pt x="234385" y="435724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54574" y="611165"/>
            <a:ext cx="48488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solidFill>
                  <a:srgbClr val="770D29"/>
                </a:solidFill>
              </a:rPr>
              <a:t>Contact</a:t>
            </a:r>
            <a:r>
              <a:rPr sz="4000" spc="-25" dirty="0">
                <a:solidFill>
                  <a:srgbClr val="770D29"/>
                </a:solidFill>
              </a:rPr>
              <a:t> </a:t>
            </a:r>
            <a:r>
              <a:rPr sz="4000" spc="-5" dirty="0">
                <a:solidFill>
                  <a:srgbClr val="770D29"/>
                </a:solidFill>
              </a:rPr>
              <a:t>Information</a:t>
            </a:r>
            <a:endParaRPr sz="4000" dirty="0"/>
          </a:p>
        </p:txBody>
      </p:sp>
      <p:sp>
        <p:nvSpPr>
          <p:cNvPr id="9" name="object 9"/>
          <p:cNvSpPr txBox="1"/>
          <p:nvPr/>
        </p:nvSpPr>
        <p:spPr>
          <a:xfrm>
            <a:off x="1454574" y="6490674"/>
            <a:ext cx="3642360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INDIANA UNIVERSITY SCHOOL </a:t>
            </a:r>
            <a:r>
              <a:rPr sz="12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1200" spc="-5" dirty="0">
                <a:solidFill>
                  <a:srgbClr val="FFFFFF"/>
                </a:solidFill>
                <a:latin typeface="Arial"/>
                <a:cs typeface="Arial"/>
              </a:rPr>
              <a:t>SOCIAL</a:t>
            </a:r>
            <a:r>
              <a:rPr sz="1200" spc="-1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spc="5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54574" y="1494561"/>
            <a:ext cx="10354795" cy="38901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lang="en-US" sz="2800" b="1" dirty="0"/>
              <a:t>Saahoon Hong, Ph.D.</a:t>
            </a:r>
          </a:p>
          <a:p>
            <a:r>
              <a:rPr lang="en-US" sz="2800" dirty="0"/>
              <a:t>Assistant Research Professor</a:t>
            </a:r>
          </a:p>
          <a:p>
            <a:r>
              <a:rPr lang="en-US" altLang="en-US" sz="2800" dirty="0">
                <a:hlinkClick r:id="rId3"/>
              </a:rPr>
              <a:t>saahong@iu.edu</a:t>
            </a:r>
            <a:endParaRPr lang="en-US" altLang="en-US" sz="2800" dirty="0"/>
          </a:p>
          <a:p>
            <a:endParaRPr lang="en-US" sz="2800" dirty="0"/>
          </a:p>
          <a:p>
            <a:r>
              <a:rPr lang="en-US" sz="2800" b="1" dirty="0"/>
              <a:t>Betty Walton, Ph.D.</a:t>
            </a:r>
          </a:p>
          <a:p>
            <a:r>
              <a:rPr lang="en-US" sz="2800" dirty="0"/>
              <a:t>Associate Research Professor</a:t>
            </a:r>
          </a:p>
          <a:p>
            <a:r>
              <a:rPr lang="en-US" sz="2800" dirty="0"/>
              <a:t>Indiana University School of Social Work</a:t>
            </a:r>
          </a:p>
          <a:p>
            <a:r>
              <a:rPr lang="en-US" altLang="en-US" sz="2800" dirty="0">
                <a:hlinkClick r:id="rId4"/>
              </a:rPr>
              <a:t>beawalto@iu.edu</a:t>
            </a:r>
            <a:endParaRPr lang="en-US" altLang="en-US" sz="2800" dirty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A229DE-E476-4F73-A532-E7ECE1CEFC11}"/>
              </a:ext>
            </a:extLst>
          </p:cNvPr>
          <p:cNvSpPr/>
          <p:nvPr/>
        </p:nvSpPr>
        <p:spPr>
          <a:xfrm>
            <a:off x="1001991" y="1859340"/>
            <a:ext cx="1058040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L</a:t>
            </a:r>
            <a:r>
              <a:rPr lang="en-US" sz="32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oss of  their loved one</a:t>
            </a:r>
          </a:p>
          <a:p>
            <a:r>
              <a:rPr lang="en-US" sz="3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-I</a:t>
            </a:r>
            <a:r>
              <a:rPr lang="en-US" sz="32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llness</a:t>
            </a:r>
          </a:p>
          <a:p>
            <a:r>
              <a:rPr lang="en-US" sz="3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-E</a:t>
            </a:r>
            <a:r>
              <a:rPr lang="en-US" sz="32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conomic hardship</a:t>
            </a:r>
          </a:p>
          <a:p>
            <a:r>
              <a:rPr lang="en-US" sz="3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-Suicide Ideation</a:t>
            </a:r>
          </a:p>
          <a:p>
            <a:r>
              <a:rPr lang="en-US" sz="3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-Anxiety</a:t>
            </a:r>
          </a:p>
          <a:p>
            <a:r>
              <a:rPr lang="en-US" sz="3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-Depression</a:t>
            </a:r>
          </a:p>
          <a:p>
            <a:r>
              <a:rPr lang="en-US" sz="3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-Substance use</a:t>
            </a:r>
            <a:endParaRPr lang="en-US" sz="3200" i="0" dirty="0">
              <a:solidFill>
                <a:srgbClr val="030A13"/>
              </a:solidFill>
              <a:effectLst/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DA1CDB-252F-471C-A0D9-55847E94C502}"/>
              </a:ext>
            </a:extLst>
          </p:cNvPr>
          <p:cNvSpPr/>
          <p:nvPr/>
        </p:nvSpPr>
        <p:spPr>
          <a:xfrm>
            <a:off x="1001991" y="762000"/>
            <a:ext cx="101880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 19-Related Stressors</a:t>
            </a:r>
          </a:p>
        </p:txBody>
      </p:sp>
    </p:spTree>
    <p:extLst>
      <p:ext uri="{BB962C8B-B14F-4D97-AF65-F5344CB8AC3E}">
        <p14:creationId xmlns:p14="http://schemas.microsoft.com/office/powerpoint/2010/main" val="4012247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EA229DE-E476-4F73-A532-E7ECE1CEFC11}"/>
              </a:ext>
            </a:extLst>
          </p:cNvPr>
          <p:cNvSpPr/>
          <p:nvPr/>
        </p:nvSpPr>
        <p:spPr>
          <a:xfrm>
            <a:off x="1001990" y="2286000"/>
            <a:ext cx="1058040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-V</a:t>
            </a:r>
            <a:r>
              <a:rPr lang="en-US" sz="3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erbal assault</a:t>
            </a:r>
          </a:p>
          <a:p>
            <a:r>
              <a:rPr lang="en-US" sz="3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-Property vandalism</a:t>
            </a:r>
          </a:p>
          <a:p>
            <a:r>
              <a:rPr lang="en-US" sz="3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-Coughing on</a:t>
            </a:r>
          </a:p>
          <a:p>
            <a:r>
              <a:rPr lang="en-US" sz="32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-Physical assault </a:t>
            </a:r>
            <a:endParaRPr lang="en-US" sz="3200" i="0" dirty="0">
              <a:solidFill>
                <a:srgbClr val="030A13"/>
              </a:solidFill>
              <a:effectLst/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DA1CDB-252F-471C-A0D9-55847E94C502}"/>
              </a:ext>
            </a:extLst>
          </p:cNvPr>
          <p:cNvSpPr/>
          <p:nvPr/>
        </p:nvSpPr>
        <p:spPr>
          <a:xfrm>
            <a:off x="1001990" y="762000"/>
            <a:ext cx="108090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Racial Discrimination and Harassment against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Asian Americans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(H-L, 2020)</a:t>
            </a:r>
          </a:p>
        </p:txBody>
      </p:sp>
    </p:spTree>
    <p:extLst>
      <p:ext uri="{BB962C8B-B14F-4D97-AF65-F5344CB8AC3E}">
        <p14:creationId xmlns:p14="http://schemas.microsoft.com/office/powerpoint/2010/main" val="2501480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B34667E-7919-4A81-8A5B-FEB5847E7DF4}"/>
              </a:ext>
            </a:extLst>
          </p:cNvPr>
          <p:cNvSpPr/>
          <p:nvPr/>
        </p:nvSpPr>
        <p:spPr>
          <a:xfrm>
            <a:off x="1001991" y="1033589"/>
            <a:ext cx="101880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Behavioral Health Issues among Asian Americans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(Vines et al., 2017;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Hunte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Barry, 2012;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Yoo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2009)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D848F1-C267-46CA-A837-3A0251BCA9BD}"/>
              </a:ext>
            </a:extLst>
          </p:cNvPr>
          <p:cNvSpPr/>
          <p:nvPr/>
        </p:nvSpPr>
        <p:spPr>
          <a:xfrm>
            <a:off x="1001991" y="2895600"/>
            <a:ext cx="105804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-Somatic symptoms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-Smoking, drinking, and illicit drug use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-Anxiety, depression, distress, and substance</a:t>
            </a:r>
            <a:endParaRPr lang="en-US" sz="3200" i="0" dirty="0">
              <a:solidFill>
                <a:srgbClr val="030A13"/>
              </a:solidFill>
              <a:effectLst/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2013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6553191B-3D20-104E-B730-C76728788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012772"/>
              </p:ext>
            </p:extLst>
          </p:nvPr>
        </p:nvGraphicFramePr>
        <p:xfrm>
          <a:off x="3186362" y="2841893"/>
          <a:ext cx="5919537" cy="1016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9537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10161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ko-KR" sz="3600" b="1" dirty="0">
                          <a:solidFill>
                            <a:schemeClr val="bg1"/>
                          </a:solidFill>
                          <a:latin typeface="NanumGothicOTF ExtraBold" panose="020D0604000000000000" pitchFamily="34" charset="-127"/>
                          <a:ea typeface="NanumGothicOTF ExtraBold" panose="020D0604000000000000" pitchFamily="34" charset="-127"/>
                        </a:rPr>
                        <a:t>Indiana Study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2" name="Left Bracket 1">
            <a:extLst>
              <a:ext uri="{FF2B5EF4-FFF2-40B4-BE49-F238E27FC236}">
                <a16:creationId xmlns:a16="http://schemas.microsoft.com/office/drawing/2014/main" id="{2971F148-E833-6B4B-9C60-3EC847BA3B1A}"/>
              </a:ext>
            </a:extLst>
          </p:cNvPr>
          <p:cNvSpPr/>
          <p:nvPr/>
        </p:nvSpPr>
        <p:spPr>
          <a:xfrm>
            <a:off x="5735401" y="2101603"/>
            <a:ext cx="151053" cy="292608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6" name="Table 7">
            <a:extLst>
              <a:ext uri="{FF2B5EF4-FFF2-40B4-BE49-F238E27FC236}">
                <a16:creationId xmlns:a16="http://schemas.microsoft.com/office/drawing/2014/main" id="{30A97A5F-1CC9-564B-B671-7914F24132E1}"/>
              </a:ext>
            </a:extLst>
          </p:cNvPr>
          <p:cNvGraphicFramePr>
            <a:graphicFrameLocks noGrp="1"/>
          </p:cNvGraphicFramePr>
          <p:nvPr/>
        </p:nvGraphicFramePr>
        <p:xfrm>
          <a:off x="3582070" y="2084486"/>
          <a:ext cx="5104730" cy="632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4730">
                  <a:extLst>
                    <a:ext uri="{9D8B030D-6E8A-4147-A177-3AD203B41FA5}">
                      <a16:colId xmlns:a16="http://schemas.microsoft.com/office/drawing/2014/main" val="2121634723"/>
                    </a:ext>
                  </a:extLst>
                </a:gridCol>
              </a:tblGrid>
              <a:tr h="6324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altLang="ko-KR" sz="1200" b="0" i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NanumGothicOTF" panose="020D0604000000000000" pitchFamily="34" charset="-127"/>
                        <a:ea typeface="NanumGothicOTF" panose="020D0604000000000000" pitchFamily="34" charset="-127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516774"/>
                  </a:ext>
                </a:extLst>
              </a:tr>
            </a:tbl>
          </a:graphicData>
        </a:graphic>
      </p:graphicFrame>
      <p:sp>
        <p:nvSpPr>
          <p:cNvPr id="38" name="Left Bracket 37">
            <a:extLst>
              <a:ext uri="{FF2B5EF4-FFF2-40B4-BE49-F238E27FC236}">
                <a16:creationId xmlns:a16="http://schemas.microsoft.com/office/drawing/2014/main" id="{D3AAB4EB-9709-A24A-AEBA-CD73BD976CDB}"/>
              </a:ext>
            </a:extLst>
          </p:cNvPr>
          <p:cNvSpPr/>
          <p:nvPr/>
        </p:nvSpPr>
        <p:spPr>
          <a:xfrm flipH="1">
            <a:off x="6101684" y="2101603"/>
            <a:ext cx="151053" cy="2926080"/>
          </a:xfrm>
          <a:prstGeom prst="leftBracke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0311C5-7A8F-A641-A072-B3BC9238E822}"/>
              </a:ext>
            </a:extLst>
          </p:cNvPr>
          <p:cNvCxnSpPr>
            <a:cxnSpLocks/>
          </p:cNvCxnSpPr>
          <p:nvPr/>
        </p:nvCxnSpPr>
        <p:spPr>
          <a:xfrm>
            <a:off x="3784013" y="2722321"/>
            <a:ext cx="466344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5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92 0.00254 L -0.21523 0.0025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25 -0.0125 L 0.24024 -0.012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43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8" grpId="0" animBg="1"/>
      <p:bldP spid="3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B83C53-D3FD-41BF-A8FC-7B566C29D300}"/>
              </a:ext>
            </a:extLst>
          </p:cNvPr>
          <p:cNvSpPr txBox="1"/>
          <p:nvPr/>
        </p:nvSpPr>
        <p:spPr>
          <a:xfrm>
            <a:off x="838200" y="2185639"/>
            <a:ext cx="10515599" cy="170056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sz="36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Predicted Mental Illness on the Adults Needs and Strengths Assessment in 2019 and 2020 </a:t>
            </a:r>
            <a:endParaRPr lang="en-US" sz="3600" kern="1200" dirty="0">
              <a:solidFill>
                <a:schemeClr val="tx1"/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80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B83C53-D3FD-41BF-A8FC-7B566C29D300}"/>
              </a:ext>
            </a:extLst>
          </p:cNvPr>
          <p:cNvSpPr txBox="1"/>
          <p:nvPr/>
        </p:nvSpPr>
        <p:spPr>
          <a:xfrm>
            <a:off x="990600" y="1219200"/>
            <a:ext cx="10515599" cy="4114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endParaRPr lang="en-US" sz="36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sz="36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sz="36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36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Research Questions</a:t>
            </a:r>
          </a:p>
          <a:p>
            <a:pPr>
              <a:spcBef>
                <a:spcPct val="0"/>
              </a:spcBef>
            </a:pPr>
            <a:endParaRPr lang="en-US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To identify the effect of the pandemic on the behavioral health service utilization during the pandemic by a machine learning method</a:t>
            </a:r>
          </a:p>
          <a:p>
            <a:pPr>
              <a:spcBef>
                <a:spcPct val="0"/>
              </a:spcBef>
            </a:pPr>
            <a:endParaRPr lang="en-US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To examine predictors that distinguished Asian Americans and non-Asian Americans by utilizing Indiana Adult Needs and Strengths Assessment (ANSA) data.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sz="3600" kern="1200" dirty="0">
              <a:solidFill>
                <a:schemeClr val="tx1"/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181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B83C53-D3FD-41BF-A8FC-7B566C29D300}"/>
              </a:ext>
            </a:extLst>
          </p:cNvPr>
          <p:cNvSpPr txBox="1"/>
          <p:nvPr/>
        </p:nvSpPr>
        <p:spPr>
          <a:xfrm>
            <a:off x="1066800" y="762000"/>
            <a:ext cx="10515599" cy="6400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endParaRPr lang="en-US" sz="36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sz="36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sz="36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36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Method</a:t>
            </a:r>
          </a:p>
          <a:p>
            <a:pPr>
              <a:spcBef>
                <a:spcPct val="0"/>
              </a:spcBef>
            </a:pPr>
            <a:endParaRPr lang="en-US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Participants.</a:t>
            </a:r>
            <a:r>
              <a:rPr lang="en-US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P</a:t>
            </a:r>
            <a:r>
              <a:rPr lang="en-US" sz="2400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articipants, aged 18 and above, were eligible for Medicaid and all of them enrolled in the state-funded mental health and addiction services. </a:t>
            </a:r>
          </a:p>
          <a:p>
            <a:pPr>
              <a:spcBef>
                <a:spcPct val="0"/>
              </a:spcBef>
            </a:pPr>
            <a:endParaRPr lang="en-US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Predictors.</a:t>
            </a:r>
            <a:r>
              <a:rPr lang="en-US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The Adult Needs and Strengths Assessment (ANSA) items in the six domains: (1) strengths, (2) life functioning, (3) cultural factors, (4) caregiver needs and resources, (5) behavioral health needs, and (6) risk behaviors. </a:t>
            </a:r>
          </a:p>
          <a:p>
            <a:pPr>
              <a:spcBef>
                <a:spcPct val="0"/>
              </a:spcBef>
            </a:pPr>
            <a:endParaRPr lang="en-US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sz="2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Analysis.</a:t>
            </a:r>
            <a:r>
              <a:rPr lang="en-US" sz="24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Malgun Gothic" panose="020B0503020000020004" pitchFamily="34" charset="-127"/>
              </a:rPr>
              <a:t>Chi-square automatic interaction detection (CHAID), a machine learning-based data mining algorithm, was applied to detect the race-specific associations among ANSA items. CHAID is a data mining algorithm used for building decision trees by detecting structural linkages among predictors</a:t>
            </a:r>
            <a:endParaRPr lang="en-US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sz="2400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en-US" sz="3600" kern="1200" dirty="0">
              <a:solidFill>
                <a:schemeClr val="tx1"/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412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5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5408</TotalTime>
  <Words>1353</Words>
  <Application>Microsoft Office PowerPoint</Application>
  <PresentationFormat>Widescreen</PresentationFormat>
  <Paragraphs>156</Paragraphs>
  <Slides>22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Batang</vt:lpstr>
      <vt:lpstr>CG Times</vt:lpstr>
      <vt:lpstr>NanumGothicOTF</vt:lpstr>
      <vt:lpstr>NanumGothicOTF ExtraBold</vt:lpstr>
      <vt:lpstr>Arial</vt:lpstr>
      <vt:lpstr>Calibri</vt:lpstr>
      <vt:lpstr>Times New Roman</vt:lpstr>
      <vt:lpstr>Wingdings</vt:lpstr>
      <vt:lpstr>Office Theme</vt:lpstr>
      <vt:lpstr>SCHOOL OF SOCIAL 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Implications for Practice</vt:lpstr>
      <vt:lpstr>PowerPoint Presentation</vt:lpstr>
      <vt:lpstr>Acknowledgement</vt:lpstr>
      <vt:lpstr>PowerPoint Presentation</vt:lpstr>
      <vt:lpstr>Contact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OF SOCIAL WORK</dc:title>
  <dc:creator>Saa Hong</dc:creator>
  <cp:lastModifiedBy>Hong, Saahoon</cp:lastModifiedBy>
  <cp:revision>34</cp:revision>
  <dcterms:created xsi:type="dcterms:W3CDTF">2020-02-05T22:09:10Z</dcterms:created>
  <dcterms:modified xsi:type="dcterms:W3CDTF">2021-05-20T15:42:41Z</dcterms:modified>
</cp:coreProperties>
</file>