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17"/>
  </p:notesMasterIdLst>
  <p:sldIdLst>
    <p:sldId id="256" r:id="rId2"/>
    <p:sldId id="260" r:id="rId3"/>
    <p:sldId id="257" r:id="rId4"/>
    <p:sldId id="258" r:id="rId5"/>
    <p:sldId id="259" r:id="rId6"/>
    <p:sldId id="261" r:id="rId7"/>
    <p:sldId id="263" r:id="rId8"/>
    <p:sldId id="265" r:id="rId9"/>
    <p:sldId id="266" r:id="rId10"/>
    <p:sldId id="267" r:id="rId11"/>
    <p:sldId id="269" r:id="rId12"/>
    <p:sldId id="268" r:id="rId13"/>
    <p:sldId id="270" r:id="rId14"/>
    <p:sldId id="271" r:id="rId15"/>
    <p:sldId id="272" r:id="rId16"/>
  </p:sldIdLst>
  <p:sldSz cx="18288000" cy="10287000"/>
  <p:notesSz cx="6858000" cy="9144000"/>
  <p:embeddedFontLst>
    <p:embeddedFont>
      <p:font typeface="Open Sans" panose="020B0606030504020204" pitchFamily="34" charset="0"/>
      <p:regular r:id="rId18"/>
      <p:italic r:id="rId19"/>
    </p:embeddedFont>
    <p:embeddedFont>
      <p:font typeface="Open Sans Bold" panose="020B0806030504020204" charset="0"/>
      <p:regular r:id="rId20"/>
    </p:embeddedFont>
    <p:embeddedFont>
      <p:font typeface="Open Sans Bold Italics" panose="020B0604020202020204" charset="0"/>
      <p:regular r:id="rId21"/>
    </p:embeddedFont>
    <p:embeddedFont>
      <p:font typeface="Open Sans Italics" panose="020B0604020202020204" charset="0"/>
      <p:regular r:id="rId22"/>
    </p:embeddedFont>
    <p:embeddedFont>
      <p:font typeface="Open Sans Light" panose="020B0306030504020204" pitchFamily="34" charset="0"/>
      <p:regular r:id="rId23"/>
    </p:embeddedFont>
    <p:embeddedFont>
      <p:font typeface="Open Sans Light Italics" panose="020B0604020202020204" charset="0"/>
      <p:regular r:id="rId24"/>
    </p:embeddedFont>
    <p:embeddedFont>
      <p:font typeface="Poppins Bold" panose="020B0604020202020204" charset="0"/>
      <p:regular r:id="rId25"/>
    </p:embeddedFont>
    <p:embeddedFont>
      <p:font typeface="TradeGothic" panose="020B0604020202020204"/>
      <p:regular r:id="rId26"/>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503" autoAdjust="0"/>
    <p:restoredTop sz="80751" autoAdjust="0"/>
  </p:normalViewPr>
  <p:slideViewPr>
    <p:cSldViewPr>
      <p:cViewPr varScale="1">
        <p:scale>
          <a:sx n="53" d="100"/>
          <a:sy n="53" d="100"/>
        </p:scale>
        <p:origin x="168" y="18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1.fntdata"/><Relationship Id="rId26" Type="http://schemas.openxmlformats.org/officeDocument/2006/relationships/font" Target="fonts/font9.fntdata"/><Relationship Id="rId3" Type="http://schemas.openxmlformats.org/officeDocument/2006/relationships/slide" Target="slides/slide2.xml"/><Relationship Id="rId21" Type="http://schemas.openxmlformats.org/officeDocument/2006/relationships/font" Target="fonts/font4.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5" Type="http://schemas.openxmlformats.org/officeDocument/2006/relationships/font" Target="fonts/font8.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3.fntdata"/><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7.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6.fntdata"/><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font" Target="fonts/font2.fntdata"/><Relationship Id="rId31"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5.fntdata"/><Relationship Id="rId27" Type="http://schemas.openxmlformats.org/officeDocument/2006/relationships/presProps" Target="presProps.xml"/><Relationship Id="rId30"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rolet, Claire" userId="ce2717bd-79c6-4c50-a3df-f0a0aa6c7d38" providerId="ADAL" clId="{05A7E24F-4D46-4E12-9940-143304281017}"/>
    <pc:docChg chg="custSel modSld">
      <pc:chgData name="Drolet, Claire" userId="ce2717bd-79c6-4c50-a3df-f0a0aa6c7d38" providerId="ADAL" clId="{05A7E24F-4D46-4E12-9940-143304281017}" dt="2024-10-31T18:35:56.775" v="1002" actId="20577"/>
      <pc:docMkLst>
        <pc:docMk/>
      </pc:docMkLst>
      <pc:sldChg chg="modNotesTx">
        <pc:chgData name="Drolet, Claire" userId="ce2717bd-79c6-4c50-a3df-f0a0aa6c7d38" providerId="ADAL" clId="{05A7E24F-4D46-4E12-9940-143304281017}" dt="2024-10-31T18:32:32.132" v="963" actId="6549"/>
        <pc:sldMkLst>
          <pc:docMk/>
          <pc:sldMk cId="0" sldId="257"/>
        </pc:sldMkLst>
      </pc:sldChg>
      <pc:sldChg chg="modNotesTx">
        <pc:chgData name="Drolet, Claire" userId="ce2717bd-79c6-4c50-a3df-f0a0aa6c7d38" providerId="ADAL" clId="{05A7E24F-4D46-4E12-9940-143304281017}" dt="2024-10-31T18:32:37.194" v="964" actId="6549"/>
        <pc:sldMkLst>
          <pc:docMk/>
          <pc:sldMk cId="0" sldId="258"/>
        </pc:sldMkLst>
      </pc:sldChg>
      <pc:sldChg chg="modNotesTx">
        <pc:chgData name="Drolet, Claire" userId="ce2717bd-79c6-4c50-a3df-f0a0aa6c7d38" providerId="ADAL" clId="{05A7E24F-4D46-4E12-9940-143304281017}" dt="2024-10-31T18:32:44.333" v="965" actId="6549"/>
        <pc:sldMkLst>
          <pc:docMk/>
          <pc:sldMk cId="0" sldId="259"/>
        </pc:sldMkLst>
      </pc:sldChg>
      <pc:sldChg chg="modNotesTx">
        <pc:chgData name="Drolet, Claire" userId="ce2717bd-79c6-4c50-a3df-f0a0aa6c7d38" providerId="ADAL" clId="{05A7E24F-4D46-4E12-9940-143304281017}" dt="2024-10-31T18:32:22.995" v="962" actId="20577"/>
        <pc:sldMkLst>
          <pc:docMk/>
          <pc:sldMk cId="0" sldId="260"/>
        </pc:sldMkLst>
      </pc:sldChg>
      <pc:sldChg chg="modNotesTx">
        <pc:chgData name="Drolet, Claire" userId="ce2717bd-79c6-4c50-a3df-f0a0aa6c7d38" providerId="ADAL" clId="{05A7E24F-4D46-4E12-9940-143304281017}" dt="2024-10-31T18:32:51.811" v="966" actId="6549"/>
        <pc:sldMkLst>
          <pc:docMk/>
          <pc:sldMk cId="0" sldId="261"/>
        </pc:sldMkLst>
      </pc:sldChg>
      <pc:sldChg chg="modSp mod modNotesTx">
        <pc:chgData name="Drolet, Claire" userId="ce2717bd-79c6-4c50-a3df-f0a0aa6c7d38" providerId="ADAL" clId="{05A7E24F-4D46-4E12-9940-143304281017}" dt="2024-10-31T18:32:59.379" v="967" actId="6549"/>
        <pc:sldMkLst>
          <pc:docMk/>
          <pc:sldMk cId="0" sldId="263"/>
        </pc:sldMkLst>
        <pc:spChg chg="mod">
          <ac:chgData name="Drolet, Claire" userId="ce2717bd-79c6-4c50-a3df-f0a0aa6c7d38" providerId="ADAL" clId="{05A7E24F-4D46-4E12-9940-143304281017}" dt="2024-10-24T15:54:18.904" v="81" actId="20577"/>
          <ac:spMkLst>
            <pc:docMk/>
            <pc:sldMk cId="0" sldId="263"/>
            <ac:spMk id="19" creationId="{00000000-0000-0000-0000-000000000000}"/>
          </ac:spMkLst>
        </pc:spChg>
      </pc:sldChg>
      <pc:sldChg chg="modNotesTx">
        <pc:chgData name="Drolet, Claire" userId="ce2717bd-79c6-4c50-a3df-f0a0aa6c7d38" providerId="ADAL" clId="{05A7E24F-4D46-4E12-9940-143304281017}" dt="2024-10-24T15:55:27.433" v="82" actId="20577"/>
        <pc:sldMkLst>
          <pc:docMk/>
          <pc:sldMk cId="0" sldId="266"/>
        </pc:sldMkLst>
      </pc:sldChg>
      <pc:sldChg chg="modNotesTx">
        <pc:chgData name="Drolet, Claire" userId="ce2717bd-79c6-4c50-a3df-f0a0aa6c7d38" providerId="ADAL" clId="{05A7E24F-4D46-4E12-9940-143304281017}" dt="2024-10-31T18:34:34.944" v="986" actId="20577"/>
        <pc:sldMkLst>
          <pc:docMk/>
          <pc:sldMk cId="0" sldId="267"/>
        </pc:sldMkLst>
      </pc:sldChg>
      <pc:sldChg chg="modSp mod modNotesTx">
        <pc:chgData name="Drolet, Claire" userId="ce2717bd-79c6-4c50-a3df-f0a0aa6c7d38" providerId="ADAL" clId="{05A7E24F-4D46-4E12-9940-143304281017}" dt="2024-10-24T17:07:48.811" v="896" actId="1076"/>
        <pc:sldMkLst>
          <pc:docMk/>
          <pc:sldMk cId="0" sldId="268"/>
        </pc:sldMkLst>
        <pc:spChg chg="mod">
          <ac:chgData name="Drolet, Claire" userId="ce2717bd-79c6-4c50-a3df-f0a0aa6c7d38" providerId="ADAL" clId="{05A7E24F-4D46-4E12-9940-143304281017}" dt="2024-10-24T17:07:48.811" v="896" actId="1076"/>
          <ac:spMkLst>
            <pc:docMk/>
            <pc:sldMk cId="0" sldId="268"/>
            <ac:spMk id="15" creationId="{00000000-0000-0000-0000-000000000000}"/>
          </ac:spMkLst>
        </pc:spChg>
        <pc:spChg chg="mod">
          <ac:chgData name="Drolet, Claire" userId="ce2717bd-79c6-4c50-a3df-f0a0aa6c7d38" providerId="ADAL" clId="{05A7E24F-4D46-4E12-9940-143304281017}" dt="2024-10-24T17:06:37.171" v="759" actId="20577"/>
          <ac:spMkLst>
            <pc:docMk/>
            <pc:sldMk cId="0" sldId="268"/>
            <ac:spMk id="16" creationId="{00000000-0000-0000-0000-000000000000}"/>
          </ac:spMkLst>
        </pc:spChg>
        <pc:spChg chg="mod">
          <ac:chgData name="Drolet, Claire" userId="ce2717bd-79c6-4c50-a3df-f0a0aa6c7d38" providerId="ADAL" clId="{05A7E24F-4D46-4E12-9940-143304281017}" dt="2024-10-24T17:07:32.603" v="894" actId="14100"/>
          <ac:spMkLst>
            <pc:docMk/>
            <pc:sldMk cId="0" sldId="268"/>
            <ac:spMk id="17" creationId="{00000000-0000-0000-0000-000000000000}"/>
          </ac:spMkLst>
        </pc:spChg>
      </pc:sldChg>
      <pc:sldChg chg="modSp mod">
        <pc:chgData name="Drolet, Claire" userId="ce2717bd-79c6-4c50-a3df-f0a0aa6c7d38" providerId="ADAL" clId="{05A7E24F-4D46-4E12-9940-143304281017}" dt="2024-10-31T18:35:56.775" v="1002" actId="20577"/>
        <pc:sldMkLst>
          <pc:docMk/>
          <pc:sldMk cId="0" sldId="269"/>
        </pc:sldMkLst>
        <pc:graphicFrameChg chg="mod modGraphic">
          <ac:chgData name="Drolet, Claire" userId="ce2717bd-79c6-4c50-a3df-f0a0aa6c7d38" providerId="ADAL" clId="{05A7E24F-4D46-4E12-9940-143304281017}" dt="2024-10-31T18:35:56.775" v="1002" actId="20577"/>
          <ac:graphicFrameMkLst>
            <pc:docMk/>
            <pc:sldMk cId="0" sldId="269"/>
            <ac:graphicFrameMk id="2" creationId="{00000000-0000-0000-0000-000000000000}"/>
          </ac:graphicFrameMkLst>
        </pc:graphicFrameChg>
      </pc:sldChg>
      <pc:sldChg chg="addSp modSp mod">
        <pc:chgData name="Drolet, Claire" userId="ce2717bd-79c6-4c50-a3df-f0a0aa6c7d38" providerId="ADAL" clId="{05A7E24F-4D46-4E12-9940-143304281017}" dt="2024-10-24T17:16:41.518" v="961" actId="20577"/>
        <pc:sldMkLst>
          <pc:docMk/>
          <pc:sldMk cId="0" sldId="272"/>
        </pc:sldMkLst>
        <pc:spChg chg="mod">
          <ac:chgData name="Drolet, Claire" userId="ce2717bd-79c6-4c50-a3df-f0a0aa6c7d38" providerId="ADAL" clId="{05A7E24F-4D46-4E12-9940-143304281017}" dt="2024-10-24T17:16:28.378" v="922" actId="1076"/>
          <ac:spMkLst>
            <pc:docMk/>
            <pc:sldMk cId="0" sldId="272"/>
            <ac:spMk id="12" creationId="{00000000-0000-0000-0000-000000000000}"/>
          </ac:spMkLst>
        </pc:spChg>
        <pc:spChg chg="add mod">
          <ac:chgData name="Drolet, Claire" userId="ce2717bd-79c6-4c50-a3df-f0a0aa6c7d38" providerId="ADAL" clId="{05A7E24F-4D46-4E12-9940-143304281017}" dt="2024-10-24T17:16:41.518" v="961" actId="20577"/>
          <ac:spMkLst>
            <pc:docMk/>
            <pc:sldMk cId="0" sldId="272"/>
            <ac:spMk id="14" creationId="{EC74273A-7C1D-2D61-3ADB-84758A7F22CF}"/>
          </ac:spMkLst>
        </pc:spChg>
        <pc:grpChg chg="mod">
          <ac:chgData name="Drolet, Claire" userId="ce2717bd-79c6-4c50-a3df-f0a0aa6c7d38" providerId="ADAL" clId="{05A7E24F-4D46-4E12-9940-143304281017}" dt="2024-10-24T17:16:22.292" v="921" actId="14100"/>
          <ac:grpSpMkLst>
            <pc:docMk/>
            <pc:sldMk cId="0" sldId="272"/>
            <ac:grpSpMk id="10" creationId="{00000000-0000-0000-0000-000000000000}"/>
          </ac:grpSpMkLst>
        </pc:grpChg>
      </pc:sldChg>
    </pc:docChg>
  </pc:docChgLst>
  <pc:docChgLst>
    <pc:chgData name="Drolet, Claire" userId="ce2717bd-79c6-4c50-a3df-f0a0aa6c7d38" providerId="ADAL" clId="{832C7CDA-90FA-42E3-8B48-BE8CAA5FD729}"/>
    <pc:docChg chg="custSel delSld modSld">
      <pc:chgData name="Drolet, Claire" userId="ce2717bd-79c6-4c50-a3df-f0a0aa6c7d38" providerId="ADAL" clId="{832C7CDA-90FA-42E3-8B48-BE8CAA5FD729}" dt="2024-10-25T19:27:00.432" v="279" actId="1076"/>
      <pc:docMkLst>
        <pc:docMk/>
      </pc:docMkLst>
      <pc:sldChg chg="modSp">
        <pc:chgData name="Drolet, Claire" userId="ce2717bd-79c6-4c50-a3df-f0a0aa6c7d38" providerId="ADAL" clId="{832C7CDA-90FA-42E3-8B48-BE8CAA5FD729}" dt="2024-10-25T16:15:19.085" v="0"/>
        <pc:sldMkLst>
          <pc:docMk/>
          <pc:sldMk cId="0" sldId="261"/>
        </pc:sldMkLst>
        <pc:spChg chg="mod">
          <ac:chgData name="Drolet, Claire" userId="ce2717bd-79c6-4c50-a3df-f0a0aa6c7d38" providerId="ADAL" clId="{832C7CDA-90FA-42E3-8B48-BE8CAA5FD729}" dt="2024-10-25T16:15:19.085" v="0"/>
          <ac:spMkLst>
            <pc:docMk/>
            <pc:sldMk cId="0" sldId="261"/>
            <ac:spMk id="9" creationId="{00000000-0000-0000-0000-000000000000}"/>
          </ac:spMkLst>
        </pc:spChg>
      </pc:sldChg>
      <pc:sldChg chg="del">
        <pc:chgData name="Drolet, Claire" userId="ce2717bd-79c6-4c50-a3df-f0a0aa6c7d38" providerId="ADAL" clId="{832C7CDA-90FA-42E3-8B48-BE8CAA5FD729}" dt="2024-10-25T16:15:25.232" v="1" actId="2696"/>
        <pc:sldMkLst>
          <pc:docMk/>
          <pc:sldMk cId="0" sldId="262"/>
        </pc:sldMkLst>
      </pc:sldChg>
      <pc:sldChg chg="addSp modSp mod">
        <pc:chgData name="Drolet, Claire" userId="ce2717bd-79c6-4c50-a3df-f0a0aa6c7d38" providerId="ADAL" clId="{832C7CDA-90FA-42E3-8B48-BE8CAA5FD729}" dt="2024-10-25T19:27:00.432" v="279" actId="1076"/>
        <pc:sldMkLst>
          <pc:docMk/>
          <pc:sldMk cId="0" sldId="263"/>
        </pc:sldMkLst>
        <pc:spChg chg="mod">
          <ac:chgData name="Drolet, Claire" userId="ce2717bd-79c6-4c50-a3df-f0a0aa6c7d38" providerId="ADAL" clId="{832C7CDA-90FA-42E3-8B48-BE8CAA5FD729}" dt="2024-10-25T16:16:12.428" v="3" actId="20577"/>
          <ac:spMkLst>
            <pc:docMk/>
            <pc:sldMk cId="0" sldId="263"/>
            <ac:spMk id="19" creationId="{00000000-0000-0000-0000-000000000000}"/>
          </ac:spMkLst>
        </pc:spChg>
        <pc:spChg chg="add mod">
          <ac:chgData name="Drolet, Claire" userId="ce2717bd-79c6-4c50-a3df-f0a0aa6c7d38" providerId="ADAL" clId="{832C7CDA-90FA-42E3-8B48-BE8CAA5FD729}" dt="2024-10-25T19:27:00.432" v="279" actId="1076"/>
          <ac:spMkLst>
            <pc:docMk/>
            <pc:sldMk cId="0" sldId="263"/>
            <ac:spMk id="23" creationId="{19E4B50F-2CAF-F639-AEF1-CB94B2DF529D}"/>
          </ac:spMkLst>
        </pc:spChg>
        <pc:grpChg chg="mod">
          <ac:chgData name="Drolet, Claire" userId="ce2717bd-79c6-4c50-a3df-f0a0aa6c7d38" providerId="ADAL" clId="{832C7CDA-90FA-42E3-8B48-BE8CAA5FD729}" dt="2024-10-25T19:26:07.129" v="268" actId="1076"/>
          <ac:grpSpMkLst>
            <pc:docMk/>
            <pc:sldMk cId="0" sldId="263"/>
            <ac:grpSpMk id="8" creationId="{00000000-0000-0000-0000-000000000000}"/>
          </ac:grpSpMkLst>
        </pc:grpChg>
      </pc:sldChg>
      <pc:sldChg chg="modNotesTx">
        <pc:chgData name="Drolet, Claire" userId="ce2717bd-79c6-4c50-a3df-f0a0aa6c7d38" providerId="ADAL" clId="{832C7CDA-90FA-42E3-8B48-BE8CAA5FD729}" dt="2024-10-25T16:17:12.394" v="152" actId="20577"/>
        <pc:sldMkLst>
          <pc:docMk/>
          <pc:sldMk cId="0" sldId="265"/>
        </pc:sldMkLst>
      </pc:sldChg>
      <pc:sldChg chg="modSp mod">
        <pc:chgData name="Drolet, Claire" userId="ce2717bd-79c6-4c50-a3df-f0a0aa6c7d38" providerId="ADAL" clId="{832C7CDA-90FA-42E3-8B48-BE8CAA5FD729}" dt="2024-10-25T17:29:21.992" v="236" actId="114"/>
        <pc:sldMkLst>
          <pc:docMk/>
          <pc:sldMk cId="0" sldId="269"/>
        </pc:sldMkLst>
        <pc:graphicFrameChg chg="modGraphic">
          <ac:chgData name="Drolet, Claire" userId="ce2717bd-79c6-4c50-a3df-f0a0aa6c7d38" providerId="ADAL" clId="{832C7CDA-90FA-42E3-8B48-BE8CAA5FD729}" dt="2024-10-25T17:29:21.992" v="236" actId="114"/>
          <ac:graphicFrameMkLst>
            <pc:docMk/>
            <pc:sldMk cId="0" sldId="269"/>
            <ac:graphicFrameMk id="2" creationId="{00000000-0000-0000-0000-000000000000}"/>
          </ac:graphicFrameMkLst>
        </pc:graphicFrameChg>
      </pc:sldChg>
      <pc:sldChg chg="modSp mod">
        <pc:chgData name="Drolet, Claire" userId="ce2717bd-79c6-4c50-a3df-f0a0aa6c7d38" providerId="ADAL" clId="{832C7CDA-90FA-42E3-8B48-BE8CAA5FD729}" dt="2024-10-25T17:28:58.683" v="202" actId="20577"/>
        <pc:sldMkLst>
          <pc:docMk/>
          <pc:sldMk cId="0" sldId="271"/>
        </pc:sldMkLst>
        <pc:spChg chg="mod">
          <ac:chgData name="Drolet, Claire" userId="ce2717bd-79c6-4c50-a3df-f0a0aa6c7d38" providerId="ADAL" clId="{832C7CDA-90FA-42E3-8B48-BE8CAA5FD729}" dt="2024-10-25T17:28:58.683" v="202" actId="20577"/>
          <ac:spMkLst>
            <pc:docMk/>
            <pc:sldMk cId="0" sldId="271"/>
            <ac:spMk id="5" creationId="{00000000-0000-0000-0000-000000000000}"/>
          </ac:spMkLst>
        </pc:spChg>
      </pc:sldChg>
      <pc:sldChg chg="addSp delSp modSp mod">
        <pc:chgData name="Drolet, Claire" userId="ce2717bd-79c6-4c50-a3df-f0a0aa6c7d38" providerId="ADAL" clId="{832C7CDA-90FA-42E3-8B48-BE8CAA5FD729}" dt="2024-10-25T19:26:51.536" v="278" actId="478"/>
        <pc:sldMkLst>
          <pc:docMk/>
          <pc:sldMk cId="0" sldId="272"/>
        </pc:sldMkLst>
        <pc:spChg chg="mod">
          <ac:chgData name="Drolet, Claire" userId="ce2717bd-79c6-4c50-a3df-f0a0aa6c7d38" providerId="ADAL" clId="{832C7CDA-90FA-42E3-8B48-BE8CAA5FD729}" dt="2024-10-25T17:29:51.476" v="237" actId="1076"/>
          <ac:spMkLst>
            <pc:docMk/>
            <pc:sldMk cId="0" sldId="272"/>
            <ac:spMk id="13" creationId="{00000000-0000-0000-0000-000000000000}"/>
          </ac:spMkLst>
        </pc:spChg>
        <pc:spChg chg="add del mod">
          <ac:chgData name="Drolet, Claire" userId="ce2717bd-79c6-4c50-a3df-f0a0aa6c7d38" providerId="ADAL" clId="{832C7CDA-90FA-42E3-8B48-BE8CAA5FD729}" dt="2024-10-25T19:26:51.536" v="278" actId="478"/>
          <ac:spMkLst>
            <pc:docMk/>
            <pc:sldMk cId="0" sldId="272"/>
            <ac:spMk id="15" creationId="{E05C4A5D-DA88-7884-9EF9-51E6F11F232C}"/>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cs-CZ"/>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fld id="{B7268E1E-0E44-426D-905E-8AD9B19D2182}" type="datetimeFigureOut">
              <a:rPr lang="cs-CZ" smtClean="0"/>
              <a:t>31.10.2024</a:t>
            </a:fld>
            <a:endParaRPr lang="cs-CZ"/>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lang="cs-CZ"/>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lang="cs-CZ"/>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fld id="{871B2431-D351-4C6E-A3CF-9DFAC0E3E050}" type="slidenum">
              <a:rPr lang="cs-CZ" smtClean="0"/>
              <a:t>‹#›</a:t>
            </a:fld>
            <a:endParaRPr lang="cs-CZ"/>
          </a:p>
        </p:txBody>
      </p:sp>
    </p:spTree>
    <p:extLst>
      <p:ext uri="{BB962C8B-B14F-4D97-AF65-F5344CB8AC3E}">
        <p14:creationId xmlns:p14="http://schemas.microsoft.com/office/powerpoint/2010/main" val="17988891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endParaRPr lang="en-US" dirty="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90763" y="512763"/>
            <a:ext cx="4562475" cy="2566987"/>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71B2431-D351-4C6E-A3CF-9DFAC0E3E050}" type="slidenum">
              <a:rPr lang="cs-CZ" smtClean="0"/>
              <a:t>11</a:t>
            </a:fld>
            <a:endParaRPr lang="cs-CZ"/>
          </a:p>
        </p:txBody>
      </p:sp>
    </p:spTree>
    <p:extLst>
      <p:ext uri="{BB962C8B-B14F-4D97-AF65-F5344CB8AC3E}">
        <p14:creationId xmlns:p14="http://schemas.microsoft.com/office/powerpoint/2010/main" val="39645866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dirty="0"/>
              <a:t>LOTS of things to say about MS teams, but this is not an advertisement for </a:t>
            </a:r>
            <a:r>
              <a:rPr lang="en-US" dirty="0" err="1"/>
              <a:t>microsoft</a:t>
            </a:r>
            <a:r>
              <a:rPr lang="en-US" dirty="0"/>
              <a:t>. I have just found that using the right communication / collaboration tools can make all the difference. Students (in general) get a lot of email that they ignore, so I moved to a Teams platform several years ago. Makes it fast and easy to work as a team with little to no emails needed, and little to no texts, either. Lots of integrated tools. Encourages familiarity without forcing friendships and exchange of too much personal information. They may chat separately when they become friends, but this starts them off. </a:t>
            </a:r>
          </a:p>
          <a:p>
            <a:endParaRPr lang="en-US" dirty="0"/>
          </a:p>
          <a:p>
            <a:r>
              <a:rPr lang="en-US" dirty="0"/>
              <a:t>Student focus groups were HUGE for me. I did many of these over the years, consulting the students themselves on what they want out of the job, what problems they see, how could we do things better. Learned to do smaller groups rather than a large 'sage on the stage' situation, and 1on1s are nice but harder to track / see a pattern. In future, I will be trying to talk LESS and listen even MORE, asking them questions instead of telling them things and asking for them to respond. Need to show them I’m genuinely listening – and I will act on what I can. What I can’t act on, I am forthright with them about it. </a:t>
            </a:r>
          </a:p>
          <a:p>
            <a:endParaRPr lang="en-US" dirty="0"/>
          </a:p>
          <a:p>
            <a:r>
              <a:rPr lang="en-US" dirty="0"/>
              <a:t>Librarians &amp; other campus personnel. Need support, buy-in, consistency, and consultation. Work out where the boundaries are. For instance, my colleagues tended not to tell my students to do anything out of respect for me, while the students themselves thought it was weird that only I asked them to do things. Think about the dynamic in your library. Is managing students a team effort, and what role does everyone play? Not just librarians - how can CSPD, the student employment office, or HR / Administration play a role? Knowing what I'm doing here has made others come to me for advice for their students as an excellent example.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endParaRPr lang="en-US"/>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90763" y="512763"/>
            <a:ext cx="4562475" cy="2566987"/>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71B2431-D351-4C6E-A3CF-9DFAC0E3E050}" type="slidenum">
              <a:rPr lang="cs-CZ" smtClean="0"/>
              <a:t>14</a:t>
            </a:fld>
            <a:endParaRPr lang="cs-CZ"/>
          </a:p>
        </p:txBody>
      </p:sp>
    </p:spTree>
    <p:extLst>
      <p:ext uri="{BB962C8B-B14F-4D97-AF65-F5344CB8AC3E}">
        <p14:creationId xmlns:p14="http://schemas.microsoft.com/office/powerpoint/2010/main" val="30268136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90763" y="512763"/>
            <a:ext cx="4562475" cy="2566987"/>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71B2431-D351-4C6E-A3CF-9DFAC0E3E050}" type="slidenum">
              <a:rPr lang="cs-CZ" smtClean="0"/>
              <a:t>15</a:t>
            </a:fld>
            <a:endParaRPr lang="cs-CZ"/>
          </a:p>
        </p:txBody>
      </p:sp>
    </p:spTree>
    <p:extLst>
      <p:ext uri="{BB962C8B-B14F-4D97-AF65-F5344CB8AC3E}">
        <p14:creationId xmlns:p14="http://schemas.microsoft.com/office/powerpoint/2010/main" val="17656729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endParaRPr lang="en-US" dirty="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endParaRPr lang="en-US" dirty="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endParaRPr lang="en-US" dirty="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endParaRPr lang="en-US" dirty="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endParaRPr lang="en-US" dirty="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dirty="0"/>
              <a:t>Job Desc. = value add, what can they put on their resume? precise expectations on hours, times, rate, physical activity</a:t>
            </a:r>
          </a:p>
          <a:p>
            <a:endParaRPr lang="en-US" dirty="0"/>
          </a:p>
          <a:p>
            <a:r>
              <a:rPr lang="en-US" dirty="0"/>
              <a:t>Contract: dress code, conversation, homework, what happens 'if'... including disciplinary procedures. Get HR involved on best practice for this. Revise / resign annually, helps to reinforce. </a:t>
            </a:r>
          </a:p>
          <a:p>
            <a:endParaRPr lang="en-US" dirty="0"/>
          </a:p>
          <a:p>
            <a:r>
              <a:rPr lang="en-US" dirty="0"/>
              <a:t>Evals - give them plenty of room to reflect on themself and you. What do they want, need, from you to succeed? What else are they interested in? you could come up with new </a:t>
            </a:r>
            <a:r>
              <a:rPr lang="en-US" dirty="0" err="1"/>
              <a:t>projs</a:t>
            </a:r>
            <a:r>
              <a:rPr lang="en-US" dirty="0"/>
              <a:t>. this way. Great annually, but there are things you can't ignore till once a year, so keep your door open, observe, and reach out regularly. New idea to use this as a way to help them connect what they’ve learned at the library to what they will use in future jobs.</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dirty="0"/>
              <a:t>To Do  - daily, </a:t>
            </a:r>
            <a:r>
              <a:rPr lang="en-US" dirty="0" err="1"/>
              <a:t>shiftly</a:t>
            </a:r>
            <a:r>
              <a:rPr lang="en-US" dirty="0"/>
              <a:t>, weekly, supers vs. LAs. Gives them a run down of what they need to do each shift, with the autonomy of how and when to do it. Recently started using MS tasks to help with signaling. </a:t>
            </a:r>
          </a:p>
          <a:p>
            <a:endParaRPr lang="en-US" dirty="0"/>
          </a:p>
          <a:p>
            <a:r>
              <a:rPr lang="en-US" dirty="0"/>
              <a:t>How To - if it's documented, it means everyone can do it. No specialized knowledge required! Gives everyone a chance to learn something knew and avoids knowledge-loss as students rotate out. If it can't be easily documented, I have think if that's something I really want my students to do. helps me differentiate between responsibility levels - see chart next!</a:t>
            </a:r>
          </a:p>
          <a:p>
            <a:endParaRPr lang="en-US" dirty="0"/>
          </a:p>
          <a:p>
            <a:r>
              <a:rPr lang="en-US" dirty="0"/>
              <a:t>Training - peer to peer, mostly, with my checklist (consistency) and </a:t>
            </a:r>
            <a:r>
              <a:rPr lang="en-US" dirty="0" err="1"/>
              <a:t>checkins</a:t>
            </a:r>
            <a:r>
              <a:rPr lang="en-US" dirty="0"/>
              <a:t> (1-on-1). </a:t>
            </a:r>
          </a:p>
          <a:p>
            <a:endParaRPr lang="en-US" dirty="0"/>
          </a:p>
          <a:p>
            <a:r>
              <a:rPr lang="en-US" dirty="0"/>
              <a:t>Mixed Mediums - </a:t>
            </a:r>
            <a:r>
              <a:rPr lang="en-US" dirty="0" err="1"/>
              <a:t>libwizard</a:t>
            </a:r>
            <a:r>
              <a:rPr lang="en-US" dirty="0"/>
              <a:t> tutorial? video? one-page typed? quiz? hands-on? I stay flexible and try to provide multiple mediums for learning styles.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dirty="0"/>
              <a:t>Previously I made the mistake of NOT clearly defining the roles and duties, and so it became a sort of Oprah moment where I was just throwing the supervisor title at everyone. Now I have a very clear, progressive structure that helps everyone know what to pass up the chain. </a:t>
            </a:r>
          </a:p>
          <a:p>
            <a:endParaRPr lang="en-US" dirty="0"/>
          </a:p>
          <a:p>
            <a:r>
              <a:rPr lang="en-US" dirty="0"/>
              <a:t>The more distinguished nature of the super job comes with 8-10+ hours a week - most students usually only get 6-8 </a:t>
            </a:r>
            <a:r>
              <a:rPr lang="en-US" dirty="0" err="1"/>
              <a:t>hrs</a:t>
            </a:r>
            <a:r>
              <a:rPr lang="en-US" dirty="0"/>
              <a:t> a week. Can't differentiate pay, either, so how to give them more? why is it worth their while? Adding tasks for them that give them supervisory, task management, communication, critical thinking experience. Non-supers have a chance to participate and get that experience, but it’s the supers actual job to do it.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10/31/2024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10/31/2024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10/31/2024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10/31/2024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10/31/2024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10/31/2024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10/31/2024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10/31/2024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10/31/2024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10/31/2024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10/31/2024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10/31/2024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11.xml"/><Relationship Id="rId1" Type="http://schemas.openxmlformats.org/officeDocument/2006/relationships/slideLayout" Target="../slideLayouts/slideLayout7.xml"/><Relationship Id="rId5" Type="http://schemas.openxmlformats.org/officeDocument/2006/relationships/image" Target="../media/image44.jpeg"/><Relationship Id="rId4" Type="http://schemas.openxmlformats.org/officeDocument/2006/relationships/image" Target="../media/image43.jpeg"/></Relationships>
</file>

<file path=ppt/slides/_rels/slide13.xml.rels><?xml version="1.0" encoding="UTF-8" standalone="yes"?>
<Relationships xmlns="http://schemas.openxmlformats.org/package/2006/relationships"><Relationship Id="rId3" Type="http://schemas.openxmlformats.org/officeDocument/2006/relationships/image" Target="../media/image26.png"/><Relationship Id="rId7" Type="http://schemas.openxmlformats.org/officeDocument/2006/relationships/image" Target="../media/image47.svg"/><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27.svg"/></Relationships>
</file>

<file path=ppt/slides/_rels/slide14.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notesSlide" Target="../notesSlides/notesSlide13.xml"/><Relationship Id="rId1" Type="http://schemas.openxmlformats.org/officeDocument/2006/relationships/slideLayout" Target="../slideLayouts/slideLayout7.xml"/><Relationship Id="rId5" Type="http://schemas.openxmlformats.org/officeDocument/2006/relationships/hyperlink" Target="https://library.delval.edu/studentcuratorproject" TargetMode="External"/><Relationship Id="rId4" Type="http://schemas.openxmlformats.org/officeDocument/2006/relationships/image" Target="../media/image49.jpeg"/></Relationships>
</file>

<file path=ppt/slides/_rels/slide15.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hyperlink" Target="https://www.linkedin.com/in/clairedrolet"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8" Type="http://schemas.openxmlformats.org/officeDocument/2006/relationships/image" Target="../media/image10.sv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8.svg"/><Relationship Id="rId5" Type="http://schemas.openxmlformats.org/officeDocument/2006/relationships/image" Target="../media/image7.png"/><Relationship Id="rId10" Type="http://schemas.openxmlformats.org/officeDocument/2006/relationships/image" Target="../media/image12.svg"/><Relationship Id="rId4" Type="http://schemas.openxmlformats.org/officeDocument/2006/relationships/image" Target="../media/image6.svg"/><Relationship Id="rId9" Type="http://schemas.openxmlformats.org/officeDocument/2006/relationships/image" Target="../media/image11.png"/></Relationships>
</file>

<file path=ppt/slides/_rels/slide4.xml.rels><?xml version="1.0" encoding="UTF-8" standalone="yes"?>
<Relationships xmlns="http://schemas.openxmlformats.org/package/2006/relationships"><Relationship Id="rId8" Type="http://schemas.openxmlformats.org/officeDocument/2006/relationships/image" Target="../media/image18.svg"/><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16.svg"/><Relationship Id="rId5" Type="http://schemas.openxmlformats.org/officeDocument/2006/relationships/image" Target="../media/image15.png"/><Relationship Id="rId10" Type="http://schemas.openxmlformats.org/officeDocument/2006/relationships/hyperlink" Target="https://www.thoughtco.com/ethics-of-care-4691476" TargetMode="External"/><Relationship Id="rId4" Type="http://schemas.openxmlformats.org/officeDocument/2006/relationships/image" Target="../media/image14.svg"/><Relationship Id="rId9" Type="http://schemas.openxmlformats.org/officeDocument/2006/relationships/image" Target="../media/image19.jpg"/></Relationships>
</file>

<file path=ppt/slides/_rels/slide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21.png"/><Relationship Id="rId7" Type="http://schemas.openxmlformats.org/officeDocument/2006/relationships/image" Target="../media/image25.jpeg"/><Relationship Id="rId12" Type="http://schemas.openxmlformats.org/officeDocument/2006/relationships/image" Target="../media/image29.sv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24.svg"/><Relationship Id="rId11" Type="http://schemas.openxmlformats.org/officeDocument/2006/relationships/image" Target="../media/image28.png"/><Relationship Id="rId5" Type="http://schemas.openxmlformats.org/officeDocument/2006/relationships/image" Target="../media/image23.png"/><Relationship Id="rId10" Type="http://schemas.openxmlformats.org/officeDocument/2006/relationships/hyperlink" Target="https://www.naceweb.org/career-readiness/competencies/career-readiness-defined/" TargetMode="External"/><Relationship Id="rId4" Type="http://schemas.openxmlformats.org/officeDocument/2006/relationships/image" Target="../media/image22.svg"/><Relationship Id="rId9" Type="http://schemas.openxmlformats.org/officeDocument/2006/relationships/image" Target="../media/image27.svg"/></Relationships>
</file>

<file path=ppt/slides/_rels/slide7.xml.rels><?xml version="1.0" encoding="UTF-8" standalone="yes"?>
<Relationships xmlns="http://schemas.openxmlformats.org/package/2006/relationships"><Relationship Id="rId8" Type="http://schemas.openxmlformats.org/officeDocument/2006/relationships/image" Target="../media/image35.svg"/><Relationship Id="rId3" Type="http://schemas.openxmlformats.org/officeDocument/2006/relationships/image" Target="../media/image30.jpeg"/><Relationship Id="rId7" Type="http://schemas.openxmlformats.org/officeDocument/2006/relationships/image" Target="../media/image34.pn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33.jpeg"/><Relationship Id="rId5" Type="http://schemas.openxmlformats.org/officeDocument/2006/relationships/image" Target="../media/image32.jpeg"/><Relationship Id="rId4" Type="http://schemas.openxmlformats.org/officeDocument/2006/relationships/image" Target="../media/image31.jpeg"/></Relationships>
</file>

<file path=ppt/slides/_rels/slide8.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image" Target="../media/image38.jpeg"/><Relationship Id="rId4" Type="http://schemas.openxmlformats.org/officeDocument/2006/relationships/image" Target="../media/image37.jpeg"/></Relationships>
</file>

<file path=ppt/slides/_rels/slide9.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41.jpeg"/><Relationship Id="rId4" Type="http://schemas.openxmlformats.org/officeDocument/2006/relationships/image" Target="../media/image4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flipV="1">
            <a:off x="1028700" y="5977230"/>
            <a:ext cx="8115300" cy="0"/>
          </a:xfrm>
          <a:prstGeom prst="line">
            <a:avLst/>
          </a:prstGeom>
          <a:ln w="47625" cap="rnd">
            <a:solidFill>
              <a:srgbClr val="000000"/>
            </a:solidFill>
            <a:prstDash val="solid"/>
            <a:headEnd type="none" w="sm" len="sm"/>
            <a:tailEnd type="none" w="sm" len="sm"/>
          </a:ln>
        </p:spPr>
        <p:txBody>
          <a:bodyPr/>
          <a:lstStyle/>
          <a:p>
            <a:endParaRPr lang="en-US"/>
          </a:p>
        </p:txBody>
      </p:sp>
      <p:grpSp>
        <p:nvGrpSpPr>
          <p:cNvPr id="3" name="Group 3"/>
          <p:cNvGrpSpPr/>
          <p:nvPr/>
        </p:nvGrpSpPr>
        <p:grpSpPr>
          <a:xfrm>
            <a:off x="1028700" y="924996"/>
            <a:ext cx="226459" cy="226459"/>
            <a:chOff x="0" y="0"/>
            <a:chExt cx="1913890" cy="1913890"/>
          </a:xfrm>
        </p:grpSpPr>
        <p:sp>
          <p:nvSpPr>
            <p:cNvPr id="4" name="Freeform 4"/>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000000"/>
            </a:solidFill>
          </p:spPr>
          <p:txBody>
            <a:bodyPr/>
            <a:lstStyle/>
            <a:p>
              <a:endParaRPr lang="en-US"/>
            </a:p>
          </p:txBody>
        </p:sp>
      </p:grpSp>
      <p:grpSp>
        <p:nvGrpSpPr>
          <p:cNvPr id="5" name="Group 5"/>
          <p:cNvGrpSpPr/>
          <p:nvPr/>
        </p:nvGrpSpPr>
        <p:grpSpPr>
          <a:xfrm>
            <a:off x="1558901" y="924996"/>
            <a:ext cx="226459" cy="226459"/>
            <a:chOff x="0" y="0"/>
            <a:chExt cx="1913890" cy="1913890"/>
          </a:xfrm>
        </p:grpSpPr>
        <p:sp>
          <p:nvSpPr>
            <p:cNvPr id="6" name="Freeform 6"/>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000000"/>
            </a:solidFill>
          </p:spPr>
          <p:txBody>
            <a:bodyPr/>
            <a:lstStyle/>
            <a:p>
              <a:endParaRPr lang="en-US"/>
            </a:p>
          </p:txBody>
        </p:sp>
      </p:grpSp>
      <p:grpSp>
        <p:nvGrpSpPr>
          <p:cNvPr id="7" name="Group 7"/>
          <p:cNvGrpSpPr/>
          <p:nvPr/>
        </p:nvGrpSpPr>
        <p:grpSpPr>
          <a:xfrm>
            <a:off x="2089102" y="924996"/>
            <a:ext cx="226459" cy="226459"/>
            <a:chOff x="0" y="0"/>
            <a:chExt cx="1913890" cy="1913890"/>
          </a:xfrm>
        </p:grpSpPr>
        <p:sp>
          <p:nvSpPr>
            <p:cNvPr id="8" name="Freeform 8"/>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000000"/>
            </a:solidFill>
          </p:spPr>
          <p:txBody>
            <a:bodyPr/>
            <a:lstStyle/>
            <a:p>
              <a:endParaRPr lang="en-US"/>
            </a:p>
          </p:txBody>
        </p:sp>
      </p:grpSp>
      <p:sp>
        <p:nvSpPr>
          <p:cNvPr id="9" name="TextBox 9"/>
          <p:cNvSpPr txBox="1"/>
          <p:nvPr/>
        </p:nvSpPr>
        <p:spPr>
          <a:xfrm>
            <a:off x="1028700" y="7323455"/>
            <a:ext cx="10766260" cy="1934845"/>
          </a:xfrm>
          <a:prstGeom prst="rect">
            <a:avLst/>
          </a:prstGeom>
        </p:spPr>
        <p:txBody>
          <a:bodyPr lIns="0" tIns="0" rIns="0" bIns="0" rtlCol="0" anchor="t">
            <a:spAutoFit/>
          </a:bodyPr>
          <a:lstStyle/>
          <a:p>
            <a:pPr algn="l">
              <a:lnSpc>
                <a:spcPts val="3079"/>
              </a:lnSpc>
            </a:pPr>
            <a:r>
              <a:rPr lang="en-US" sz="2199" dirty="0">
                <a:solidFill>
                  <a:srgbClr val="000000"/>
                </a:solidFill>
                <a:latin typeface="Open Sans"/>
                <a:ea typeface="Open Sans"/>
                <a:cs typeface="Open Sans"/>
                <a:sym typeface="Open Sans"/>
              </a:rPr>
              <a:t>They Can Reach It! Students in Library Leadership</a:t>
            </a:r>
          </a:p>
          <a:p>
            <a:pPr algn="l">
              <a:lnSpc>
                <a:spcPts val="3079"/>
              </a:lnSpc>
            </a:pPr>
            <a:endParaRPr lang="en-US" sz="2199" dirty="0">
              <a:solidFill>
                <a:srgbClr val="000000"/>
              </a:solidFill>
              <a:latin typeface="Open Sans"/>
              <a:ea typeface="Open Sans"/>
              <a:cs typeface="Open Sans"/>
              <a:sym typeface="Open Sans"/>
            </a:endParaRPr>
          </a:p>
          <a:p>
            <a:pPr algn="l">
              <a:lnSpc>
                <a:spcPts val="3079"/>
              </a:lnSpc>
            </a:pPr>
            <a:r>
              <a:rPr lang="en-US" sz="2199" dirty="0">
                <a:solidFill>
                  <a:srgbClr val="000000"/>
                </a:solidFill>
                <a:latin typeface="Open Sans"/>
                <a:ea typeface="Open Sans"/>
                <a:cs typeface="Open Sans"/>
                <a:sym typeface="Open Sans"/>
              </a:rPr>
              <a:t>Presented by </a:t>
            </a:r>
          </a:p>
          <a:p>
            <a:pPr algn="l">
              <a:lnSpc>
                <a:spcPts val="3079"/>
              </a:lnSpc>
            </a:pPr>
            <a:r>
              <a:rPr lang="en-US" sz="2199" dirty="0">
                <a:solidFill>
                  <a:srgbClr val="000000"/>
                </a:solidFill>
                <a:latin typeface="Open Sans"/>
                <a:ea typeface="Open Sans"/>
                <a:cs typeface="Open Sans"/>
                <a:sym typeface="Open Sans"/>
              </a:rPr>
              <a:t>Claire Drolet, MLS</a:t>
            </a:r>
          </a:p>
          <a:p>
            <a:pPr algn="l">
              <a:lnSpc>
                <a:spcPts val="3079"/>
              </a:lnSpc>
              <a:spcBef>
                <a:spcPct val="0"/>
              </a:spcBef>
            </a:pPr>
            <a:r>
              <a:rPr lang="en-US" sz="2199" dirty="0">
                <a:solidFill>
                  <a:srgbClr val="000000"/>
                </a:solidFill>
                <a:latin typeface="Open Sans"/>
                <a:ea typeface="Open Sans"/>
                <a:cs typeface="Open Sans"/>
                <a:sym typeface="Open Sans"/>
              </a:rPr>
              <a:t>Access Services Librarian at Delaware Valley University, 2024</a:t>
            </a:r>
          </a:p>
        </p:txBody>
      </p:sp>
      <p:sp>
        <p:nvSpPr>
          <p:cNvPr id="10" name="Freeform 10"/>
          <p:cNvSpPr/>
          <p:nvPr/>
        </p:nvSpPr>
        <p:spPr>
          <a:xfrm>
            <a:off x="9448800" y="0"/>
            <a:ext cx="12806436" cy="10582309"/>
          </a:xfrm>
          <a:custGeom>
            <a:avLst/>
            <a:gdLst/>
            <a:ahLst/>
            <a:cxnLst/>
            <a:rect l="l" t="t" r="r" b="b"/>
            <a:pathLst>
              <a:path w="12806436" h="10582309">
                <a:moveTo>
                  <a:pt x="0" y="0"/>
                </a:moveTo>
                <a:lnTo>
                  <a:pt x="12806436" y="0"/>
                </a:lnTo>
                <a:lnTo>
                  <a:pt x="12806436" y="10582309"/>
                </a:lnTo>
                <a:lnTo>
                  <a:pt x="0" y="10582309"/>
                </a:lnTo>
                <a:lnTo>
                  <a:pt x="0" y="0"/>
                </a:lnTo>
                <a:close/>
              </a:path>
            </a:pathLst>
          </a:custGeom>
          <a:blipFill>
            <a:blip r:embed="rId2">
              <a:alphaModFix amt="78000"/>
            </a:blip>
            <a:stretch>
              <a:fillRect l="-10239" r="-13787"/>
            </a:stretch>
          </a:blipFill>
        </p:spPr>
        <p:txBody>
          <a:bodyPr/>
          <a:lstStyle/>
          <a:p>
            <a:endParaRPr lang="en-US"/>
          </a:p>
        </p:txBody>
      </p:sp>
      <p:sp>
        <p:nvSpPr>
          <p:cNvPr id="11" name="Freeform 11"/>
          <p:cNvSpPr/>
          <p:nvPr/>
        </p:nvSpPr>
        <p:spPr>
          <a:xfrm rot="-5400000">
            <a:off x="8566072" y="882728"/>
            <a:ext cx="10287000" cy="8521543"/>
          </a:xfrm>
          <a:custGeom>
            <a:avLst/>
            <a:gdLst/>
            <a:ahLst/>
            <a:cxnLst/>
            <a:rect l="l" t="t" r="r" b="b"/>
            <a:pathLst>
              <a:path w="10287000" h="8521543">
                <a:moveTo>
                  <a:pt x="0" y="0"/>
                </a:moveTo>
                <a:lnTo>
                  <a:pt x="10287000" y="0"/>
                </a:lnTo>
                <a:lnTo>
                  <a:pt x="10287000" y="8521544"/>
                </a:lnTo>
                <a:lnTo>
                  <a:pt x="0" y="8521544"/>
                </a:lnTo>
                <a:lnTo>
                  <a:pt x="0" y="0"/>
                </a:lnTo>
                <a:close/>
              </a:path>
            </a:pathLst>
          </a:custGeom>
          <a:blipFill>
            <a:blip r:embed="rId3"/>
            <a:stretch>
              <a:fillRect t="-10864" b="-7438"/>
            </a:stretch>
          </a:blipFill>
        </p:spPr>
        <p:txBody>
          <a:bodyPr/>
          <a:lstStyle/>
          <a:p>
            <a:endParaRPr lang="en-US"/>
          </a:p>
        </p:txBody>
      </p:sp>
      <p:sp>
        <p:nvSpPr>
          <p:cNvPr id="12" name="TextBox 12"/>
          <p:cNvSpPr txBox="1"/>
          <p:nvPr/>
        </p:nvSpPr>
        <p:spPr>
          <a:xfrm>
            <a:off x="1028700" y="1565401"/>
            <a:ext cx="7005534" cy="3774045"/>
          </a:xfrm>
          <a:prstGeom prst="rect">
            <a:avLst/>
          </a:prstGeom>
        </p:spPr>
        <p:txBody>
          <a:bodyPr lIns="0" tIns="0" rIns="0" bIns="0" rtlCol="0" anchor="t">
            <a:spAutoFit/>
          </a:bodyPr>
          <a:lstStyle/>
          <a:p>
            <a:pPr algn="l">
              <a:lnSpc>
                <a:spcPts val="15252"/>
              </a:lnSpc>
              <a:spcBef>
                <a:spcPct val="0"/>
              </a:spcBef>
            </a:pPr>
            <a:r>
              <a:rPr lang="en-US" sz="10894">
                <a:solidFill>
                  <a:srgbClr val="000000"/>
                </a:solidFill>
                <a:latin typeface="Poppins Bold"/>
                <a:ea typeface="Poppins Bold"/>
                <a:cs typeface="Poppins Bold"/>
                <a:sym typeface="Poppins Bold"/>
              </a:rPr>
              <a:t>RAISE THE BAR</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15972439" y="915471"/>
            <a:ext cx="226459" cy="226459"/>
            <a:chOff x="0" y="0"/>
            <a:chExt cx="1913890" cy="1913890"/>
          </a:xfrm>
        </p:grpSpPr>
        <p:sp>
          <p:nvSpPr>
            <p:cNvPr id="3" name="Freeform 3"/>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144D29"/>
            </a:solidFill>
          </p:spPr>
          <p:txBody>
            <a:bodyPr/>
            <a:lstStyle/>
            <a:p>
              <a:endParaRPr lang="en-US"/>
            </a:p>
          </p:txBody>
        </p:sp>
      </p:grpSp>
      <p:grpSp>
        <p:nvGrpSpPr>
          <p:cNvPr id="4" name="Group 4"/>
          <p:cNvGrpSpPr/>
          <p:nvPr/>
        </p:nvGrpSpPr>
        <p:grpSpPr>
          <a:xfrm>
            <a:off x="16502640" y="915471"/>
            <a:ext cx="226459" cy="226459"/>
            <a:chOff x="0" y="0"/>
            <a:chExt cx="1913890" cy="1913890"/>
          </a:xfrm>
        </p:grpSpPr>
        <p:sp>
          <p:nvSpPr>
            <p:cNvPr id="5" name="Freeform 5"/>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FCD450"/>
            </a:solidFill>
          </p:spPr>
          <p:txBody>
            <a:bodyPr/>
            <a:lstStyle/>
            <a:p>
              <a:endParaRPr lang="en-US"/>
            </a:p>
          </p:txBody>
        </p:sp>
      </p:grpSp>
      <p:grpSp>
        <p:nvGrpSpPr>
          <p:cNvPr id="6" name="Group 6"/>
          <p:cNvGrpSpPr/>
          <p:nvPr/>
        </p:nvGrpSpPr>
        <p:grpSpPr>
          <a:xfrm>
            <a:off x="17032841" y="915471"/>
            <a:ext cx="226459" cy="226459"/>
            <a:chOff x="0" y="0"/>
            <a:chExt cx="1913890" cy="1913890"/>
          </a:xfrm>
        </p:grpSpPr>
        <p:sp>
          <p:nvSpPr>
            <p:cNvPr id="7" name="Freeform 7"/>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53565A"/>
            </a:solidFill>
          </p:spPr>
          <p:txBody>
            <a:bodyPr/>
            <a:lstStyle/>
            <a:p>
              <a:endParaRPr lang="en-US"/>
            </a:p>
          </p:txBody>
        </p:sp>
      </p:grpSp>
      <p:graphicFrame>
        <p:nvGraphicFramePr>
          <p:cNvPr id="8" name="Table 8"/>
          <p:cNvGraphicFramePr>
            <a:graphicFrameLocks noGrp="1"/>
          </p:cNvGraphicFramePr>
          <p:nvPr/>
        </p:nvGraphicFramePr>
        <p:xfrm>
          <a:off x="308286" y="1719759"/>
          <a:ext cx="17466454" cy="8247604"/>
        </p:xfrm>
        <a:graphic>
          <a:graphicData uri="http://schemas.openxmlformats.org/drawingml/2006/table">
            <a:tbl>
              <a:tblPr/>
              <a:tblGrid>
                <a:gridCol w="5872402">
                  <a:extLst>
                    <a:ext uri="{9D8B030D-6E8A-4147-A177-3AD203B41FA5}">
                      <a16:colId xmlns:a16="http://schemas.microsoft.com/office/drawing/2014/main" val="20000"/>
                    </a:ext>
                  </a:extLst>
                </a:gridCol>
                <a:gridCol w="5878376">
                  <a:extLst>
                    <a:ext uri="{9D8B030D-6E8A-4147-A177-3AD203B41FA5}">
                      <a16:colId xmlns:a16="http://schemas.microsoft.com/office/drawing/2014/main" val="20001"/>
                    </a:ext>
                  </a:extLst>
                </a:gridCol>
                <a:gridCol w="5715676">
                  <a:extLst>
                    <a:ext uri="{9D8B030D-6E8A-4147-A177-3AD203B41FA5}">
                      <a16:colId xmlns:a16="http://schemas.microsoft.com/office/drawing/2014/main" val="20002"/>
                    </a:ext>
                  </a:extLst>
                </a:gridCol>
              </a:tblGrid>
              <a:tr h="900654">
                <a:tc>
                  <a:txBody>
                    <a:bodyPr/>
                    <a:lstStyle/>
                    <a:p>
                      <a:pPr marL="0" lvl="0" indent="0" algn="l">
                        <a:lnSpc>
                          <a:spcPts val="2800"/>
                        </a:lnSpc>
                        <a:spcBef>
                          <a:spcPct val="0"/>
                        </a:spcBef>
                        <a:defRPr/>
                      </a:pPr>
                      <a:r>
                        <a:rPr lang="en-US" sz="2000" b="1" u="none" strike="noStrike">
                          <a:solidFill>
                            <a:srgbClr val="000000"/>
                          </a:solidFill>
                          <a:latin typeface="Poppins Bold"/>
                          <a:ea typeface="Poppins Bold"/>
                          <a:cs typeface="Poppins Bold"/>
                          <a:sym typeface="Poppins Bold"/>
                        </a:rPr>
                        <a:t>Student Library Assistant (all) </a:t>
                      </a:r>
                      <a:endParaRPr lang="en-US" sz="1100"/>
                    </a:p>
                  </a:txBody>
                  <a:tcPr marL="190500" marR="190500" marT="190500" marB="190500" anchor="ctr">
                    <a:lnL w="47625" cap="flat" cmpd="sng" algn="ctr">
                      <a:solidFill>
                        <a:srgbClr val="000000"/>
                      </a:solidFill>
                      <a:prstDash val="solid"/>
                      <a:round/>
                      <a:headEnd type="none" w="med" len="med"/>
                      <a:tailEnd type="none" w="med" len="med"/>
                    </a:lnL>
                    <a:lnR w="47625" cap="flat" cmpd="sng" algn="ctr">
                      <a:solidFill>
                        <a:srgbClr val="000000"/>
                      </a:solidFill>
                      <a:prstDash val="solid"/>
                      <a:round/>
                      <a:headEnd type="none" w="med" len="med"/>
                      <a:tailEnd type="none" w="med" len="med"/>
                    </a:lnR>
                    <a:lnT w="47625" cap="flat" cmpd="sng" algn="ctr">
                      <a:solidFill>
                        <a:srgbClr val="000000"/>
                      </a:solidFill>
                      <a:prstDash val="solid"/>
                      <a:round/>
                      <a:headEnd type="none" w="med" len="med"/>
                      <a:tailEnd type="none" w="med" len="med"/>
                    </a:lnT>
                    <a:lnB w="47625" cap="flat" cmpd="sng" algn="ctr">
                      <a:solidFill>
                        <a:srgbClr val="000000"/>
                      </a:solidFill>
                      <a:prstDash val="solid"/>
                      <a:round/>
                      <a:headEnd type="none" w="med" len="med"/>
                      <a:tailEnd type="none" w="med" len="med"/>
                    </a:lnB>
                    <a:solidFill>
                      <a:srgbClr val="D9D9D9"/>
                    </a:solidFill>
                  </a:tcPr>
                </a:tc>
                <a:tc>
                  <a:txBody>
                    <a:bodyPr/>
                    <a:lstStyle/>
                    <a:p>
                      <a:pPr marL="0" lvl="0" indent="0" algn="l">
                        <a:lnSpc>
                          <a:spcPts val="2800"/>
                        </a:lnSpc>
                        <a:spcBef>
                          <a:spcPct val="0"/>
                        </a:spcBef>
                        <a:defRPr/>
                      </a:pPr>
                      <a:r>
                        <a:rPr lang="en-US" sz="2000" b="1" u="none" strike="noStrike">
                          <a:solidFill>
                            <a:srgbClr val="000000"/>
                          </a:solidFill>
                          <a:latin typeface="Poppins Bold"/>
                          <a:ea typeface="Poppins Bold"/>
                          <a:cs typeface="Poppins Bold"/>
                          <a:sym typeface="Poppins Bold"/>
                        </a:rPr>
                        <a:t>Student Library Supervisor (all+) </a:t>
                      </a:r>
                      <a:endParaRPr lang="en-US" sz="1100"/>
                    </a:p>
                  </a:txBody>
                  <a:tcPr marL="190500" marR="190500" marT="190500" marB="190500" anchor="ctr">
                    <a:lnL w="47625" cap="flat" cmpd="sng" algn="ctr">
                      <a:solidFill>
                        <a:srgbClr val="000000"/>
                      </a:solidFill>
                      <a:prstDash val="solid"/>
                      <a:round/>
                      <a:headEnd type="none" w="med" len="med"/>
                      <a:tailEnd type="none" w="med" len="med"/>
                    </a:lnL>
                    <a:lnR w="47625" cap="flat" cmpd="sng" algn="ctr">
                      <a:solidFill>
                        <a:srgbClr val="000000"/>
                      </a:solidFill>
                      <a:prstDash val="solid"/>
                      <a:round/>
                      <a:headEnd type="none" w="med" len="med"/>
                      <a:tailEnd type="none" w="med" len="med"/>
                    </a:lnR>
                    <a:lnT w="47625" cap="flat" cmpd="sng" algn="ctr">
                      <a:solidFill>
                        <a:srgbClr val="000000"/>
                      </a:solidFill>
                      <a:prstDash val="solid"/>
                      <a:round/>
                      <a:headEnd type="none" w="med" len="med"/>
                      <a:tailEnd type="none" w="med" len="med"/>
                    </a:lnT>
                    <a:lnB w="47625" cap="flat" cmpd="sng" algn="ctr">
                      <a:solidFill>
                        <a:srgbClr val="000000"/>
                      </a:solidFill>
                      <a:prstDash val="solid"/>
                      <a:round/>
                      <a:headEnd type="none" w="med" len="med"/>
                      <a:tailEnd type="none" w="med" len="med"/>
                    </a:lnB>
                    <a:solidFill>
                      <a:srgbClr val="D9D9D9"/>
                    </a:solidFill>
                  </a:tcPr>
                </a:tc>
                <a:tc>
                  <a:txBody>
                    <a:bodyPr/>
                    <a:lstStyle/>
                    <a:p>
                      <a:pPr marL="0" lvl="0" indent="0" algn="l">
                        <a:lnSpc>
                          <a:spcPts val="2800"/>
                        </a:lnSpc>
                        <a:spcBef>
                          <a:spcPct val="0"/>
                        </a:spcBef>
                        <a:defRPr/>
                      </a:pPr>
                      <a:r>
                        <a:rPr lang="en-US" sz="2000" b="1" u="none" strike="noStrike">
                          <a:solidFill>
                            <a:srgbClr val="000000"/>
                          </a:solidFill>
                          <a:latin typeface="Poppins Bold"/>
                          <a:ea typeface="Poppins Bold"/>
                          <a:cs typeface="Poppins Bold"/>
                          <a:sym typeface="Poppins Bold"/>
                        </a:rPr>
                        <a:t>Librarians ONLY (all++)</a:t>
                      </a:r>
                      <a:endParaRPr lang="en-US" sz="1100"/>
                    </a:p>
                  </a:txBody>
                  <a:tcPr marL="190500" marR="190500" marT="190500" marB="190500" anchor="ctr">
                    <a:lnL w="47625" cap="flat" cmpd="sng" algn="ctr">
                      <a:solidFill>
                        <a:srgbClr val="000000"/>
                      </a:solidFill>
                      <a:prstDash val="solid"/>
                      <a:round/>
                      <a:headEnd type="none" w="med" len="med"/>
                      <a:tailEnd type="none" w="med" len="med"/>
                    </a:lnL>
                    <a:lnR w="47625" cap="flat" cmpd="sng" algn="ctr">
                      <a:solidFill>
                        <a:srgbClr val="000000"/>
                      </a:solidFill>
                      <a:prstDash val="solid"/>
                      <a:round/>
                      <a:headEnd type="none" w="med" len="med"/>
                      <a:tailEnd type="none" w="med" len="med"/>
                    </a:lnR>
                    <a:lnT w="47625" cap="flat" cmpd="sng" algn="ctr">
                      <a:solidFill>
                        <a:srgbClr val="000000"/>
                      </a:solidFill>
                      <a:prstDash val="solid"/>
                      <a:round/>
                      <a:headEnd type="none" w="med" len="med"/>
                      <a:tailEnd type="none" w="med" len="med"/>
                    </a:lnT>
                    <a:lnB w="47625"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0000"/>
                  </a:ext>
                </a:extLst>
              </a:tr>
              <a:tr h="7186071">
                <a:tc>
                  <a:txBody>
                    <a:bodyPr/>
                    <a:lstStyle/>
                    <a:p>
                      <a:pPr marL="0" lvl="0" indent="0" algn="l">
                        <a:lnSpc>
                          <a:spcPts val="2170"/>
                        </a:lnSpc>
                        <a:spcBef>
                          <a:spcPct val="0"/>
                        </a:spcBef>
                        <a:defRPr/>
                      </a:pPr>
                      <a:r>
                        <a:rPr lang="en-US" sz="1550" u="sng" strike="noStrike">
                          <a:solidFill>
                            <a:srgbClr val="000000"/>
                          </a:solidFill>
                          <a:latin typeface="Open Sans"/>
                          <a:ea typeface="Open Sans"/>
                          <a:cs typeface="Open Sans"/>
                          <a:sym typeface="Open Sans"/>
                        </a:rPr>
                        <a:t>Assist and communicate with patrons </a:t>
                      </a:r>
                      <a:endParaRPr lang="en-US" sz="1100"/>
                    </a:p>
                    <a:p>
                      <a:pPr marL="334654" lvl="1" indent="-167327" algn="l">
                        <a:lnSpc>
                          <a:spcPts val="2170"/>
                        </a:lnSpc>
                        <a:buFont typeface="Arial"/>
                        <a:buChar char="•"/>
                      </a:pPr>
                      <a:r>
                        <a:rPr lang="en-US" sz="1550" u="none" strike="noStrike">
                          <a:solidFill>
                            <a:srgbClr val="000000"/>
                          </a:solidFill>
                          <a:latin typeface="Open Sans"/>
                          <a:ea typeface="Open Sans"/>
                          <a:cs typeface="Open Sans"/>
                          <a:sym typeface="Open Sans"/>
                        </a:rPr>
                        <a:t>Handle walk-in, telephone, text and email questions / requests  </a:t>
                      </a:r>
                    </a:p>
                    <a:p>
                      <a:pPr marL="334654" lvl="1" indent="-167327" algn="l">
                        <a:lnSpc>
                          <a:spcPts val="2170"/>
                        </a:lnSpc>
                        <a:buFont typeface="Arial"/>
                        <a:buChar char="•"/>
                      </a:pPr>
                      <a:r>
                        <a:rPr lang="en-US" sz="1550" u="none" strike="noStrike">
                          <a:solidFill>
                            <a:srgbClr val="000000"/>
                          </a:solidFill>
                          <a:latin typeface="Open Sans"/>
                          <a:ea typeface="Open Sans"/>
                          <a:cs typeface="Open Sans"/>
                          <a:sym typeface="Open Sans"/>
                        </a:rPr>
                        <a:t>Troubleshoot library computers, printers and scanners  </a:t>
                      </a:r>
                    </a:p>
                    <a:p>
                      <a:pPr marL="334654" lvl="1" indent="-167327" algn="l">
                        <a:lnSpc>
                          <a:spcPts val="2170"/>
                        </a:lnSpc>
                        <a:buFont typeface="Arial"/>
                        <a:buChar char="•"/>
                      </a:pPr>
                      <a:r>
                        <a:rPr lang="en-US" sz="1550" u="none" strike="noStrike">
                          <a:solidFill>
                            <a:srgbClr val="000000"/>
                          </a:solidFill>
                          <a:latin typeface="Open Sans"/>
                          <a:ea typeface="Open Sans"/>
                          <a:cs typeface="Open Sans"/>
                          <a:sym typeface="Open Sans"/>
                        </a:rPr>
                        <a:t>Remind patrons of upcoming closing times  </a:t>
                      </a:r>
                    </a:p>
                    <a:p>
                      <a:pPr marL="334654" lvl="1" indent="-167327" algn="l">
                        <a:lnSpc>
                          <a:spcPts val="2170"/>
                        </a:lnSpc>
                        <a:buFont typeface="Arial"/>
                        <a:buChar char="•"/>
                      </a:pPr>
                      <a:r>
                        <a:rPr lang="en-US" sz="1550" u="none" strike="noStrike">
                          <a:solidFill>
                            <a:srgbClr val="000000"/>
                          </a:solidFill>
                          <a:latin typeface="Open Sans"/>
                          <a:ea typeface="Open Sans"/>
                          <a:cs typeface="Open Sans"/>
                          <a:sym typeface="Open Sans"/>
                        </a:rPr>
                        <a:t>Track hourly and daily statistics of visitors and interactions </a:t>
                      </a:r>
                    </a:p>
                    <a:p>
                      <a:pPr algn="l">
                        <a:lnSpc>
                          <a:spcPts val="2170"/>
                        </a:lnSpc>
                      </a:pPr>
                      <a:r>
                        <a:rPr lang="en-US" sz="1550" u="sng" strike="noStrike">
                          <a:solidFill>
                            <a:srgbClr val="000000"/>
                          </a:solidFill>
                          <a:latin typeface="Open Sans"/>
                          <a:ea typeface="Open Sans"/>
                          <a:cs typeface="Open Sans"/>
                          <a:sym typeface="Open Sans"/>
                        </a:rPr>
                        <a:t>Process circulation transactions in the online circulation system</a:t>
                      </a:r>
                      <a:r>
                        <a:rPr lang="en-US" sz="1550" u="none" strike="noStrike">
                          <a:solidFill>
                            <a:srgbClr val="000000"/>
                          </a:solidFill>
                          <a:latin typeface="Open Sans"/>
                          <a:ea typeface="Open Sans"/>
                          <a:cs typeface="Open Sans"/>
                          <a:sym typeface="Open Sans"/>
                        </a:rPr>
                        <a:t> </a:t>
                      </a:r>
                    </a:p>
                    <a:p>
                      <a:pPr marL="334654" lvl="1" indent="-167327" algn="l">
                        <a:lnSpc>
                          <a:spcPts val="2170"/>
                        </a:lnSpc>
                        <a:buFont typeface="Arial"/>
                        <a:buChar char="•"/>
                      </a:pPr>
                      <a:r>
                        <a:rPr lang="en-US" sz="1550" u="none" strike="noStrike">
                          <a:solidFill>
                            <a:srgbClr val="000000"/>
                          </a:solidFill>
                          <a:latin typeface="Open Sans"/>
                          <a:ea typeface="Open Sans"/>
                          <a:cs typeface="Open Sans"/>
                          <a:sym typeface="Open Sans"/>
                        </a:rPr>
                        <a:t>Check-outs, check-ins </a:t>
                      </a:r>
                    </a:p>
                    <a:p>
                      <a:pPr marL="334654" lvl="1" indent="-167327" algn="l">
                        <a:lnSpc>
                          <a:spcPts val="2170"/>
                        </a:lnSpc>
                        <a:buFont typeface="Arial"/>
                        <a:buChar char="•"/>
                      </a:pPr>
                      <a:r>
                        <a:rPr lang="en-US" sz="1550" u="none" strike="noStrike">
                          <a:solidFill>
                            <a:srgbClr val="000000"/>
                          </a:solidFill>
                          <a:latin typeface="Open Sans"/>
                          <a:ea typeface="Open Sans"/>
                          <a:cs typeface="Open Sans"/>
                          <a:sym typeface="Open Sans"/>
                        </a:rPr>
                        <a:t>Renewals and reserves </a:t>
                      </a:r>
                    </a:p>
                    <a:p>
                      <a:pPr algn="l">
                        <a:lnSpc>
                          <a:spcPts val="2170"/>
                        </a:lnSpc>
                      </a:pPr>
                      <a:r>
                        <a:rPr lang="en-US" sz="1550" u="sng" strike="noStrike">
                          <a:solidFill>
                            <a:srgbClr val="000000"/>
                          </a:solidFill>
                          <a:latin typeface="Open Sans"/>
                          <a:ea typeface="Open Sans"/>
                          <a:cs typeface="Open Sans"/>
                          <a:sym typeface="Open Sans"/>
                        </a:rPr>
                        <a:t>Maintain physical collections and spaces</a:t>
                      </a:r>
                      <a:r>
                        <a:rPr lang="en-US" sz="1550" u="none" strike="noStrike">
                          <a:solidFill>
                            <a:srgbClr val="000000"/>
                          </a:solidFill>
                          <a:latin typeface="Open Sans"/>
                          <a:ea typeface="Open Sans"/>
                          <a:cs typeface="Open Sans"/>
                          <a:sym typeface="Open Sans"/>
                        </a:rPr>
                        <a:t> </a:t>
                      </a:r>
                    </a:p>
                    <a:p>
                      <a:pPr marL="334654" lvl="1" indent="-167327" algn="l">
                        <a:lnSpc>
                          <a:spcPts val="2170"/>
                        </a:lnSpc>
                        <a:buFont typeface="Arial"/>
                        <a:buChar char="•"/>
                      </a:pPr>
                      <a:r>
                        <a:rPr lang="en-US" sz="1550" u="none" strike="noStrike">
                          <a:solidFill>
                            <a:srgbClr val="000000"/>
                          </a:solidFill>
                          <a:latin typeface="Open Sans"/>
                          <a:ea typeface="Open Sans"/>
                          <a:cs typeface="Open Sans"/>
                          <a:sym typeface="Open Sans"/>
                        </a:rPr>
                        <a:t>Shelve materials  </a:t>
                      </a:r>
                    </a:p>
                    <a:p>
                      <a:pPr marL="334654" lvl="1" indent="-167327" algn="l">
                        <a:lnSpc>
                          <a:spcPts val="2170"/>
                        </a:lnSpc>
                        <a:buFont typeface="Arial"/>
                        <a:buChar char="•"/>
                      </a:pPr>
                      <a:r>
                        <a:rPr lang="en-US" sz="1550" u="none" strike="noStrike">
                          <a:solidFill>
                            <a:srgbClr val="000000"/>
                          </a:solidFill>
                          <a:latin typeface="Open Sans"/>
                          <a:ea typeface="Open Sans"/>
                          <a:cs typeface="Open Sans"/>
                          <a:sym typeface="Open Sans"/>
                        </a:rPr>
                        <a:t>Tidy-up shelved items and patron spaces </a:t>
                      </a:r>
                    </a:p>
                    <a:p>
                      <a:pPr marL="334654" lvl="1" indent="-167327" algn="l">
                        <a:lnSpc>
                          <a:spcPts val="2170"/>
                        </a:lnSpc>
                        <a:buFont typeface="Arial"/>
                        <a:buChar char="•"/>
                      </a:pPr>
                      <a:r>
                        <a:rPr lang="en-US" sz="1550" u="none" strike="noStrike">
                          <a:solidFill>
                            <a:srgbClr val="000000"/>
                          </a:solidFill>
                          <a:latin typeface="Open Sans"/>
                          <a:ea typeface="Open Sans"/>
                          <a:cs typeface="Open Sans"/>
                          <a:sym typeface="Open Sans"/>
                        </a:rPr>
                        <a:t>Inventory sections of the collection  </a:t>
                      </a:r>
                    </a:p>
                    <a:p>
                      <a:pPr marL="334654" lvl="1" indent="-167327" algn="l">
                        <a:lnSpc>
                          <a:spcPts val="2170"/>
                        </a:lnSpc>
                        <a:buFont typeface="Arial"/>
                        <a:buChar char="•"/>
                      </a:pPr>
                      <a:r>
                        <a:rPr lang="en-US" sz="1550" u="none" strike="noStrike">
                          <a:solidFill>
                            <a:srgbClr val="000000"/>
                          </a:solidFill>
                          <a:latin typeface="Open Sans"/>
                          <a:ea typeface="Open Sans"/>
                          <a:cs typeface="Open Sans"/>
                          <a:sym typeface="Open Sans"/>
                        </a:rPr>
                        <a:t>Assist in processing withdrawn and newly added items </a:t>
                      </a:r>
                    </a:p>
                    <a:p>
                      <a:pPr algn="l">
                        <a:lnSpc>
                          <a:spcPts val="2170"/>
                        </a:lnSpc>
                      </a:pPr>
                      <a:r>
                        <a:rPr lang="en-US" sz="1550" u="sng" strike="noStrike">
                          <a:solidFill>
                            <a:srgbClr val="000000"/>
                          </a:solidFill>
                          <a:latin typeface="Open Sans"/>
                          <a:ea typeface="Open Sans"/>
                          <a:cs typeface="Open Sans"/>
                          <a:sym typeface="Open Sans"/>
                        </a:rPr>
                        <a:t>Assist Librarians and Student Library Supervisors in various projects, including but not limited to:</a:t>
                      </a:r>
                      <a:r>
                        <a:rPr lang="en-US" sz="1550" u="none" strike="noStrike">
                          <a:solidFill>
                            <a:srgbClr val="000000"/>
                          </a:solidFill>
                          <a:latin typeface="Open Sans"/>
                          <a:ea typeface="Open Sans"/>
                          <a:cs typeface="Open Sans"/>
                          <a:sym typeface="Open Sans"/>
                        </a:rPr>
                        <a:t> </a:t>
                      </a:r>
                    </a:p>
                    <a:p>
                      <a:pPr marL="334654" lvl="1" indent="-167327" algn="l">
                        <a:lnSpc>
                          <a:spcPts val="2170"/>
                        </a:lnSpc>
                        <a:buFont typeface="Arial"/>
                        <a:buChar char="•"/>
                      </a:pPr>
                      <a:r>
                        <a:rPr lang="en-US" sz="1550" u="none" strike="noStrike">
                          <a:solidFill>
                            <a:srgbClr val="000000"/>
                          </a:solidFill>
                          <a:latin typeface="Open Sans"/>
                          <a:ea typeface="Open Sans"/>
                          <a:cs typeface="Open Sans"/>
                          <a:sym typeface="Open Sans"/>
                        </a:rPr>
                        <a:t>Display and social media content curation </a:t>
                      </a:r>
                    </a:p>
                    <a:p>
                      <a:pPr marL="334654" lvl="1" indent="-167327" algn="l">
                        <a:lnSpc>
                          <a:spcPts val="2170"/>
                        </a:lnSpc>
                        <a:buFont typeface="Arial"/>
                        <a:buChar char="•"/>
                      </a:pPr>
                      <a:r>
                        <a:rPr lang="en-US" sz="1550" u="none" strike="noStrike">
                          <a:solidFill>
                            <a:srgbClr val="000000"/>
                          </a:solidFill>
                          <a:latin typeface="Open Sans"/>
                          <a:ea typeface="Open Sans"/>
                          <a:cs typeface="Open Sans"/>
                          <a:sym typeface="Open Sans"/>
                        </a:rPr>
                        <a:t>Shifting and relocating collections </a:t>
                      </a:r>
                    </a:p>
                    <a:p>
                      <a:pPr marL="334654" lvl="1" indent="-167327" algn="l">
                        <a:lnSpc>
                          <a:spcPts val="2170"/>
                        </a:lnSpc>
                        <a:buFont typeface="Arial"/>
                        <a:buChar char="•"/>
                      </a:pPr>
                      <a:r>
                        <a:rPr lang="en-US" sz="1550" u="none" strike="noStrike">
                          <a:solidFill>
                            <a:srgbClr val="000000"/>
                          </a:solidFill>
                          <a:latin typeface="Open Sans"/>
                          <a:ea typeface="Open Sans"/>
                          <a:cs typeface="Open Sans"/>
                          <a:sym typeface="Open Sans"/>
                        </a:rPr>
                        <a:t>Checking holdings against reports </a:t>
                      </a:r>
                    </a:p>
                    <a:p>
                      <a:pPr marL="334654" lvl="1" indent="-167327" algn="l">
                        <a:lnSpc>
                          <a:spcPts val="2170"/>
                        </a:lnSpc>
                        <a:buFont typeface="Arial"/>
                        <a:buChar char="•"/>
                      </a:pPr>
                      <a:r>
                        <a:rPr lang="en-US" sz="1550" u="none" strike="noStrike">
                          <a:solidFill>
                            <a:srgbClr val="000000"/>
                          </a:solidFill>
                          <a:latin typeface="Open Sans"/>
                          <a:ea typeface="Open Sans"/>
                          <a:cs typeface="Open Sans"/>
                          <a:sym typeface="Open Sans"/>
                        </a:rPr>
                        <a:t>Searching for lost, missing, claimed-returned items </a:t>
                      </a:r>
                    </a:p>
                  </a:txBody>
                  <a:tcPr marL="190500" marR="190500" marT="190500" marB="190500" anchor="ctr">
                    <a:lnL w="47625" cap="flat" cmpd="sng" algn="ctr">
                      <a:solidFill>
                        <a:srgbClr val="000000"/>
                      </a:solidFill>
                      <a:prstDash val="solid"/>
                      <a:round/>
                      <a:headEnd type="none" w="med" len="med"/>
                      <a:tailEnd type="none" w="med" len="med"/>
                    </a:lnL>
                    <a:lnR w="47625" cap="flat" cmpd="sng" algn="ctr">
                      <a:solidFill>
                        <a:srgbClr val="000000"/>
                      </a:solidFill>
                      <a:prstDash val="solid"/>
                      <a:round/>
                      <a:headEnd type="none" w="med" len="med"/>
                      <a:tailEnd type="none" w="med" len="med"/>
                    </a:lnR>
                    <a:lnT w="47625" cap="flat" cmpd="sng" algn="ctr">
                      <a:solidFill>
                        <a:srgbClr val="000000"/>
                      </a:solidFill>
                      <a:prstDash val="solid"/>
                      <a:round/>
                      <a:headEnd type="none" w="med" len="med"/>
                      <a:tailEnd type="none" w="med" len="med"/>
                    </a:lnT>
                    <a:lnB w="47625" cap="flat" cmpd="sng" algn="ctr">
                      <a:solidFill>
                        <a:srgbClr val="000000"/>
                      </a:solidFill>
                      <a:prstDash val="solid"/>
                      <a:round/>
                      <a:headEnd type="none" w="med" len="med"/>
                      <a:tailEnd type="none" w="med" len="med"/>
                    </a:lnB>
                  </a:tcPr>
                </a:tc>
                <a:tc>
                  <a:txBody>
                    <a:bodyPr/>
                    <a:lstStyle/>
                    <a:p>
                      <a:pPr marL="0" lvl="0" indent="0" algn="l">
                        <a:lnSpc>
                          <a:spcPts val="2170"/>
                        </a:lnSpc>
                        <a:spcBef>
                          <a:spcPct val="0"/>
                        </a:spcBef>
                        <a:defRPr/>
                      </a:pPr>
                      <a:r>
                        <a:rPr lang="en-US" sz="1550" u="sng" strike="noStrike">
                          <a:solidFill>
                            <a:srgbClr val="000000"/>
                          </a:solidFill>
                          <a:latin typeface="Open Sans"/>
                          <a:ea typeface="Open Sans"/>
                          <a:cs typeface="Open Sans"/>
                          <a:sym typeface="Open Sans"/>
                        </a:rPr>
                        <a:t>Monitor Library </a:t>
                      </a:r>
                      <a:endParaRPr lang="en-US" sz="1100"/>
                    </a:p>
                    <a:p>
                      <a:pPr marL="334646" lvl="1" indent="-167323" algn="l">
                        <a:lnSpc>
                          <a:spcPts val="2170"/>
                        </a:lnSpc>
                        <a:buFont typeface="Arial"/>
                        <a:buChar char="•"/>
                      </a:pPr>
                      <a:r>
                        <a:rPr lang="en-US" sz="1550" u="none" strike="noStrike">
                          <a:solidFill>
                            <a:srgbClr val="000000"/>
                          </a:solidFill>
                          <a:latin typeface="Open Sans"/>
                          <a:ea typeface="Open Sans"/>
                          <a:cs typeface="Open Sans"/>
                          <a:sym typeface="Open Sans"/>
                        </a:rPr>
                        <a:t>Report issues to Access Services Librarian (ASL), Library Director (LD) and Student Library Supervisors (SLS) as needed </a:t>
                      </a:r>
                    </a:p>
                    <a:p>
                      <a:pPr marL="334646" lvl="1" indent="-167323" algn="l">
                        <a:lnSpc>
                          <a:spcPts val="2170"/>
                        </a:lnSpc>
                        <a:buFont typeface="Arial"/>
                        <a:buChar char="•"/>
                      </a:pPr>
                      <a:r>
                        <a:rPr lang="en-US" sz="1550" u="none" strike="noStrike">
                          <a:solidFill>
                            <a:srgbClr val="000000"/>
                          </a:solidFill>
                          <a:latin typeface="Open Sans"/>
                          <a:ea typeface="Open Sans"/>
                          <a:cs typeface="Open Sans"/>
                          <a:sym typeface="Open Sans"/>
                        </a:rPr>
                        <a:t>Oversee the Library nights &amp; weekends, communicate &amp; enforce policy with patrons </a:t>
                      </a:r>
                    </a:p>
                    <a:p>
                      <a:pPr algn="l">
                        <a:lnSpc>
                          <a:spcPts val="2170"/>
                        </a:lnSpc>
                      </a:pPr>
                      <a:r>
                        <a:rPr lang="en-US" sz="1550" u="sng" strike="noStrike">
                          <a:solidFill>
                            <a:srgbClr val="000000"/>
                          </a:solidFill>
                          <a:latin typeface="Open Sans"/>
                          <a:ea typeface="Open Sans"/>
                          <a:cs typeface="Open Sans"/>
                          <a:sym typeface="Open Sans"/>
                        </a:rPr>
                        <a:t>Supervise Library Assistants</a:t>
                      </a:r>
                      <a:r>
                        <a:rPr lang="en-US" sz="1550" u="none" strike="noStrike">
                          <a:solidFill>
                            <a:srgbClr val="000000"/>
                          </a:solidFill>
                          <a:latin typeface="Open Sans"/>
                          <a:ea typeface="Open Sans"/>
                          <a:cs typeface="Open Sans"/>
                          <a:sym typeface="Open Sans"/>
                        </a:rPr>
                        <a:t> </a:t>
                      </a:r>
                    </a:p>
                    <a:p>
                      <a:pPr marL="334646" lvl="1" indent="-167323" algn="l">
                        <a:lnSpc>
                          <a:spcPts val="2170"/>
                        </a:lnSpc>
                        <a:buFont typeface="Arial"/>
                        <a:buChar char="•"/>
                      </a:pPr>
                      <a:r>
                        <a:rPr lang="en-US" sz="1550" u="none" strike="noStrike">
                          <a:solidFill>
                            <a:srgbClr val="000000"/>
                          </a:solidFill>
                          <a:latin typeface="Open Sans"/>
                          <a:ea typeface="Open Sans"/>
                          <a:cs typeface="Open Sans"/>
                          <a:sym typeface="Open Sans"/>
                        </a:rPr>
                        <a:t>Train Library Assistants (LA) and retrain as needed </a:t>
                      </a:r>
                    </a:p>
                    <a:p>
                      <a:pPr marL="334646" lvl="1" indent="-167323" algn="l">
                        <a:lnSpc>
                          <a:spcPts val="2170"/>
                        </a:lnSpc>
                        <a:buFont typeface="Arial"/>
                        <a:buChar char="•"/>
                      </a:pPr>
                      <a:r>
                        <a:rPr lang="en-US" sz="1550" u="none" strike="noStrike">
                          <a:solidFill>
                            <a:srgbClr val="000000"/>
                          </a:solidFill>
                          <a:latin typeface="Open Sans"/>
                          <a:ea typeface="Open Sans"/>
                          <a:cs typeface="Open Sans"/>
                          <a:sym typeface="Open Sans"/>
                        </a:rPr>
                        <a:t>Remind LAs of policies, rules, and resources (</a:t>
                      </a:r>
                      <a:r>
                        <a:rPr lang="en-US" sz="1550" i="1" u="none" strike="noStrike">
                          <a:solidFill>
                            <a:srgbClr val="000000"/>
                          </a:solidFill>
                          <a:latin typeface="Open Sans Italics"/>
                          <a:ea typeface="Open Sans Italics"/>
                          <a:cs typeface="Open Sans Italics"/>
                          <a:sym typeface="Open Sans Italics"/>
                        </a:rPr>
                        <a:t>not</a:t>
                      </a:r>
                      <a:r>
                        <a:rPr lang="en-US" sz="1550" u="none" strike="noStrike">
                          <a:solidFill>
                            <a:srgbClr val="000000"/>
                          </a:solidFill>
                          <a:latin typeface="Open Sans"/>
                          <a:ea typeface="Open Sans"/>
                          <a:cs typeface="Open Sans"/>
                          <a:sym typeface="Open Sans"/>
                        </a:rPr>
                        <a:t> discipline). Report repeat behavior to ASL </a:t>
                      </a:r>
                    </a:p>
                    <a:p>
                      <a:pPr marL="334646" lvl="1" indent="-167323" algn="l">
                        <a:lnSpc>
                          <a:spcPts val="2170"/>
                        </a:lnSpc>
                        <a:buFont typeface="Arial"/>
                        <a:buChar char="•"/>
                      </a:pPr>
                      <a:r>
                        <a:rPr lang="en-US" sz="1550" u="none" strike="noStrike">
                          <a:solidFill>
                            <a:srgbClr val="000000"/>
                          </a:solidFill>
                          <a:latin typeface="Open Sans"/>
                          <a:ea typeface="Open Sans"/>
                          <a:cs typeface="Open Sans"/>
                          <a:sym typeface="Open Sans"/>
                        </a:rPr>
                        <a:t>Delegate tasks to LAs </a:t>
                      </a:r>
                    </a:p>
                    <a:p>
                      <a:pPr algn="l">
                        <a:lnSpc>
                          <a:spcPts val="2170"/>
                        </a:lnSpc>
                      </a:pPr>
                      <a:r>
                        <a:rPr lang="en-US" sz="1550" u="sng" strike="noStrike">
                          <a:solidFill>
                            <a:srgbClr val="000000"/>
                          </a:solidFill>
                          <a:latin typeface="Open Sans"/>
                          <a:ea typeface="Open Sans"/>
                          <a:cs typeface="Open Sans"/>
                          <a:sym typeface="Open Sans"/>
                        </a:rPr>
                        <a:t>Maintain Collections</a:t>
                      </a:r>
                      <a:r>
                        <a:rPr lang="en-US" sz="1550" u="none" strike="noStrike">
                          <a:solidFill>
                            <a:srgbClr val="000000"/>
                          </a:solidFill>
                          <a:latin typeface="Open Sans"/>
                          <a:ea typeface="Open Sans"/>
                          <a:cs typeface="Open Sans"/>
                          <a:sym typeface="Open Sans"/>
                        </a:rPr>
                        <a:t> </a:t>
                      </a:r>
                    </a:p>
                    <a:p>
                      <a:pPr marL="334646" lvl="1" indent="-167323" algn="l">
                        <a:lnSpc>
                          <a:spcPts val="2170"/>
                        </a:lnSpc>
                        <a:buFont typeface="Arial"/>
                        <a:buChar char="•"/>
                      </a:pPr>
                      <a:r>
                        <a:rPr lang="en-US" sz="1550" u="none" strike="noStrike">
                          <a:solidFill>
                            <a:srgbClr val="000000"/>
                          </a:solidFill>
                          <a:latin typeface="Open Sans"/>
                          <a:ea typeface="Open Sans"/>
                          <a:cs typeface="Open Sans"/>
                          <a:sym typeface="Open Sans"/>
                        </a:rPr>
                        <a:t>Shelf-read to maintain shelf-order.  </a:t>
                      </a:r>
                    </a:p>
                    <a:p>
                      <a:pPr marL="334646" lvl="1" indent="-167323" algn="l">
                        <a:lnSpc>
                          <a:spcPts val="2170"/>
                        </a:lnSpc>
                        <a:buFont typeface="Arial"/>
                        <a:buChar char="•"/>
                      </a:pPr>
                      <a:r>
                        <a:rPr lang="en-US" sz="1550" u="none" strike="noStrike">
                          <a:solidFill>
                            <a:srgbClr val="000000"/>
                          </a:solidFill>
                          <a:latin typeface="Open Sans"/>
                          <a:ea typeface="Open Sans"/>
                          <a:cs typeface="Open Sans"/>
                          <a:sym typeface="Open Sans"/>
                        </a:rPr>
                        <a:t>Run reports and inventory, act on lost and missing items, report progress to ASL. </a:t>
                      </a:r>
                    </a:p>
                    <a:p>
                      <a:pPr algn="l">
                        <a:lnSpc>
                          <a:spcPts val="2170"/>
                        </a:lnSpc>
                      </a:pPr>
                      <a:r>
                        <a:rPr lang="en-US" sz="1550" u="sng" strike="noStrike">
                          <a:solidFill>
                            <a:srgbClr val="000000"/>
                          </a:solidFill>
                          <a:latin typeface="Open Sans"/>
                          <a:ea typeface="Open Sans"/>
                          <a:cs typeface="Open Sans"/>
                          <a:sym typeface="Open Sans"/>
                        </a:rPr>
                        <a:t>Promote Library Coll., Spaces, Services</a:t>
                      </a:r>
                      <a:r>
                        <a:rPr lang="en-US" sz="1550" u="none" strike="noStrike">
                          <a:solidFill>
                            <a:srgbClr val="000000"/>
                          </a:solidFill>
                          <a:latin typeface="Open Sans"/>
                          <a:ea typeface="Open Sans"/>
                          <a:cs typeface="Open Sans"/>
                          <a:sym typeface="Open Sans"/>
                        </a:rPr>
                        <a:t> </a:t>
                      </a:r>
                    </a:p>
                    <a:p>
                      <a:pPr marL="334646" lvl="1" indent="-167323" algn="l">
                        <a:lnSpc>
                          <a:spcPts val="2170"/>
                        </a:lnSpc>
                        <a:buFont typeface="Arial"/>
                        <a:buChar char="•"/>
                      </a:pPr>
                      <a:r>
                        <a:rPr lang="en-US" sz="1550" u="none" strike="noStrike">
                          <a:solidFill>
                            <a:srgbClr val="000000"/>
                          </a:solidFill>
                          <a:latin typeface="Open Sans"/>
                          <a:ea typeface="Open Sans"/>
                          <a:cs typeface="Open Sans"/>
                          <a:sym typeface="Open Sans"/>
                        </a:rPr>
                        <a:t>Display curation and maintenance for library display shelves </a:t>
                      </a:r>
                    </a:p>
                    <a:p>
                      <a:pPr marL="334646" lvl="1" indent="-167323" algn="l">
                        <a:lnSpc>
                          <a:spcPts val="2170"/>
                        </a:lnSpc>
                        <a:buFont typeface="Arial"/>
                        <a:buChar char="•"/>
                      </a:pPr>
                      <a:r>
                        <a:rPr lang="en-US" sz="1550" u="none" strike="noStrike">
                          <a:solidFill>
                            <a:srgbClr val="000000"/>
                          </a:solidFill>
                          <a:latin typeface="Open Sans"/>
                          <a:ea typeface="Open Sans"/>
                          <a:cs typeface="Open Sans"/>
                          <a:sym typeface="Open Sans"/>
                        </a:rPr>
                        <a:t>Social media content curation (Instagram, TikTok, and Facebook)  </a:t>
                      </a:r>
                    </a:p>
                    <a:p>
                      <a:pPr marL="334646" lvl="1" indent="-167323" algn="l">
                        <a:lnSpc>
                          <a:spcPts val="2170"/>
                        </a:lnSpc>
                        <a:buFont typeface="Arial"/>
                        <a:buChar char="•"/>
                      </a:pPr>
                      <a:r>
                        <a:rPr lang="en-US" sz="1550" u="none" strike="noStrike">
                          <a:solidFill>
                            <a:srgbClr val="000000"/>
                          </a:solidFill>
                          <a:latin typeface="Open Sans"/>
                          <a:ea typeface="Open Sans"/>
                          <a:cs typeface="Open Sans"/>
                          <a:sym typeface="Open Sans"/>
                        </a:rPr>
                        <a:t>Coordinate with other LAs, SLSs, and ASL to plan and stagger content / events throughout the school year </a:t>
                      </a:r>
                    </a:p>
                    <a:p>
                      <a:pPr algn="l">
                        <a:lnSpc>
                          <a:spcPts val="2170"/>
                        </a:lnSpc>
                      </a:pPr>
                      <a:r>
                        <a:rPr lang="en-US" sz="1550" u="sng" strike="noStrike">
                          <a:solidFill>
                            <a:srgbClr val="000000"/>
                          </a:solidFill>
                          <a:latin typeface="Open Sans"/>
                          <a:ea typeface="Open Sans"/>
                          <a:cs typeface="Open Sans"/>
                          <a:sym typeface="Open Sans"/>
                        </a:rPr>
                        <a:t>Other</a:t>
                      </a:r>
                      <a:r>
                        <a:rPr lang="en-US" sz="1550" u="none" strike="noStrike">
                          <a:solidFill>
                            <a:srgbClr val="000000"/>
                          </a:solidFill>
                          <a:latin typeface="Open Sans"/>
                          <a:ea typeface="Open Sans"/>
                          <a:cs typeface="Open Sans"/>
                          <a:sym typeface="Open Sans"/>
                        </a:rPr>
                        <a:t> </a:t>
                      </a:r>
                    </a:p>
                    <a:p>
                      <a:pPr marL="334646" lvl="1" indent="-167323" algn="l">
                        <a:lnSpc>
                          <a:spcPts val="2170"/>
                        </a:lnSpc>
                        <a:buFont typeface="Arial"/>
                        <a:buChar char="•"/>
                      </a:pPr>
                      <a:r>
                        <a:rPr lang="en-US" sz="1550" u="none" strike="noStrike">
                          <a:solidFill>
                            <a:srgbClr val="000000"/>
                          </a:solidFill>
                          <a:latin typeface="Open Sans"/>
                          <a:ea typeface="Open Sans"/>
                          <a:cs typeface="Open Sans"/>
                          <a:sym typeface="Open Sans"/>
                        </a:rPr>
                        <a:t>BASIC research guidance for patrons –Refer complex research questions and requests to a Librarian. </a:t>
                      </a:r>
                    </a:p>
                  </a:txBody>
                  <a:tcPr marL="190500" marR="190500" marT="190500" marB="190500" anchor="ctr">
                    <a:lnL w="47625" cap="flat" cmpd="sng" algn="ctr">
                      <a:solidFill>
                        <a:srgbClr val="000000"/>
                      </a:solidFill>
                      <a:prstDash val="solid"/>
                      <a:round/>
                      <a:headEnd type="none" w="med" len="med"/>
                      <a:tailEnd type="none" w="med" len="med"/>
                    </a:lnL>
                    <a:lnR w="47625" cap="flat" cmpd="sng" algn="ctr">
                      <a:solidFill>
                        <a:srgbClr val="000000"/>
                      </a:solidFill>
                      <a:prstDash val="solid"/>
                      <a:round/>
                      <a:headEnd type="none" w="med" len="med"/>
                      <a:tailEnd type="none" w="med" len="med"/>
                    </a:lnR>
                    <a:lnT w="47625" cap="flat" cmpd="sng" algn="ctr">
                      <a:solidFill>
                        <a:srgbClr val="000000"/>
                      </a:solidFill>
                      <a:prstDash val="solid"/>
                      <a:round/>
                      <a:headEnd type="none" w="med" len="med"/>
                      <a:tailEnd type="none" w="med" len="med"/>
                    </a:lnT>
                    <a:lnB w="47625" cap="flat" cmpd="sng" algn="ctr">
                      <a:solidFill>
                        <a:srgbClr val="000000"/>
                      </a:solidFill>
                      <a:prstDash val="solid"/>
                      <a:round/>
                      <a:headEnd type="none" w="med" len="med"/>
                      <a:tailEnd type="none" w="med" len="med"/>
                    </a:lnB>
                  </a:tcPr>
                </a:tc>
                <a:tc>
                  <a:txBody>
                    <a:bodyPr/>
                    <a:lstStyle/>
                    <a:p>
                      <a:pPr marL="0" lvl="0" indent="0" algn="l">
                        <a:lnSpc>
                          <a:spcPts val="2170"/>
                        </a:lnSpc>
                        <a:spcBef>
                          <a:spcPct val="0"/>
                        </a:spcBef>
                        <a:defRPr/>
                      </a:pPr>
                      <a:r>
                        <a:rPr lang="en-US" sz="1550" u="sng" strike="noStrike">
                          <a:solidFill>
                            <a:srgbClr val="000000"/>
                          </a:solidFill>
                          <a:latin typeface="Open Sans"/>
                          <a:ea typeface="Open Sans"/>
                          <a:cs typeface="Open Sans"/>
                          <a:sym typeface="Open Sans"/>
                        </a:rPr>
                        <a:t>The ASL directly manages all students, including:</a:t>
                      </a:r>
                      <a:r>
                        <a:rPr lang="en-US" sz="1550" u="none" strike="noStrike">
                          <a:solidFill>
                            <a:srgbClr val="000000"/>
                          </a:solidFill>
                          <a:latin typeface="Open Sans"/>
                          <a:ea typeface="Open Sans"/>
                          <a:cs typeface="Open Sans"/>
                          <a:sym typeface="Open Sans"/>
                        </a:rPr>
                        <a:t> </a:t>
                      </a:r>
                      <a:endParaRPr lang="en-US" sz="1100"/>
                    </a:p>
                    <a:p>
                      <a:pPr marL="334654" lvl="1" indent="-167327" algn="l">
                        <a:lnSpc>
                          <a:spcPts val="2170"/>
                        </a:lnSpc>
                        <a:buFont typeface="Arial"/>
                        <a:buChar char="•"/>
                      </a:pPr>
                      <a:r>
                        <a:rPr lang="en-US" sz="1550" u="none" strike="noStrike">
                          <a:solidFill>
                            <a:srgbClr val="000000"/>
                          </a:solidFill>
                          <a:latin typeface="Open Sans"/>
                          <a:ea typeface="Open Sans"/>
                          <a:cs typeface="Open Sans"/>
                          <a:sym typeface="Open Sans"/>
                        </a:rPr>
                        <a:t>Disciplinary Action </a:t>
                      </a:r>
                    </a:p>
                    <a:p>
                      <a:pPr marL="334654" lvl="1" indent="-167327" algn="l">
                        <a:lnSpc>
                          <a:spcPts val="2170"/>
                        </a:lnSpc>
                        <a:buFont typeface="Arial"/>
                        <a:buChar char="•"/>
                      </a:pPr>
                      <a:r>
                        <a:rPr lang="en-US" sz="1550" u="none" strike="noStrike">
                          <a:solidFill>
                            <a:srgbClr val="000000"/>
                          </a:solidFill>
                          <a:latin typeface="Open Sans"/>
                          <a:ea typeface="Open Sans"/>
                          <a:cs typeface="Open Sans"/>
                          <a:sym typeface="Open Sans"/>
                        </a:rPr>
                        <a:t>Yearly Reviews </a:t>
                      </a:r>
                    </a:p>
                    <a:p>
                      <a:pPr marL="334654" lvl="1" indent="-167327" algn="l">
                        <a:lnSpc>
                          <a:spcPts val="2170"/>
                        </a:lnSpc>
                        <a:buFont typeface="Arial"/>
                        <a:buChar char="•"/>
                      </a:pPr>
                      <a:r>
                        <a:rPr lang="en-US" sz="1550" u="none" strike="noStrike">
                          <a:solidFill>
                            <a:srgbClr val="000000"/>
                          </a:solidFill>
                          <a:latin typeface="Open Sans"/>
                          <a:ea typeface="Open Sans"/>
                          <a:cs typeface="Open Sans"/>
                          <a:sym typeface="Open Sans"/>
                        </a:rPr>
                        <a:t>Advanced Training </a:t>
                      </a:r>
                    </a:p>
                    <a:p>
                      <a:pPr algn="l">
                        <a:lnSpc>
                          <a:spcPts val="2170"/>
                        </a:lnSpc>
                      </a:pPr>
                      <a:r>
                        <a:rPr lang="en-US" sz="1550" u="sng" strike="noStrike">
                          <a:solidFill>
                            <a:srgbClr val="000000"/>
                          </a:solidFill>
                          <a:latin typeface="Open Sans"/>
                          <a:ea typeface="Open Sans"/>
                          <a:cs typeface="Open Sans"/>
                          <a:sym typeface="Open Sans"/>
                        </a:rPr>
                        <a:t>Special Patron Services </a:t>
                      </a:r>
                    </a:p>
                    <a:p>
                      <a:pPr marL="334654" lvl="1" indent="-167327" algn="l">
                        <a:lnSpc>
                          <a:spcPts val="2170"/>
                        </a:lnSpc>
                        <a:buFont typeface="Arial"/>
                        <a:buChar char="•"/>
                      </a:pPr>
                      <a:r>
                        <a:rPr lang="en-US" sz="1550" u="none" strike="noStrike">
                          <a:solidFill>
                            <a:srgbClr val="000000"/>
                          </a:solidFill>
                          <a:latin typeface="Open Sans"/>
                          <a:ea typeface="Open Sans"/>
                          <a:cs typeface="Open Sans"/>
                          <a:sym typeface="Open Sans"/>
                        </a:rPr>
                        <a:t>Assessing and Waiving Patron Fines </a:t>
                      </a:r>
                    </a:p>
                    <a:p>
                      <a:pPr marL="334654" lvl="1" indent="-167327" algn="l">
                        <a:lnSpc>
                          <a:spcPts val="2170"/>
                        </a:lnSpc>
                        <a:buFont typeface="Arial"/>
                        <a:buChar char="•"/>
                      </a:pPr>
                      <a:r>
                        <a:rPr lang="en-US" sz="1550" u="none" strike="noStrike">
                          <a:solidFill>
                            <a:srgbClr val="000000"/>
                          </a:solidFill>
                          <a:latin typeface="Open Sans"/>
                          <a:ea typeface="Open Sans"/>
                          <a:cs typeface="Open Sans"/>
                          <a:sym typeface="Open Sans"/>
                        </a:rPr>
                        <a:t>Adding and Removing Patron Records </a:t>
                      </a:r>
                    </a:p>
                    <a:p>
                      <a:pPr marL="334654" lvl="1" indent="-167327" algn="l">
                        <a:lnSpc>
                          <a:spcPts val="2170"/>
                        </a:lnSpc>
                        <a:buFont typeface="Arial"/>
                        <a:buChar char="•"/>
                      </a:pPr>
                      <a:r>
                        <a:rPr lang="en-US" sz="1550" u="none" strike="noStrike">
                          <a:solidFill>
                            <a:srgbClr val="000000"/>
                          </a:solidFill>
                          <a:latin typeface="Open Sans"/>
                          <a:ea typeface="Open Sans"/>
                          <a:cs typeface="Open Sans"/>
                          <a:sym typeface="Open Sans"/>
                        </a:rPr>
                        <a:t>Adding / Removing privileges for Alumni and the Public   </a:t>
                      </a:r>
                    </a:p>
                    <a:p>
                      <a:pPr marL="334654" lvl="1" indent="-167327" algn="l">
                        <a:lnSpc>
                          <a:spcPts val="2170"/>
                        </a:lnSpc>
                        <a:buFont typeface="Arial"/>
                        <a:buChar char="•"/>
                      </a:pPr>
                      <a:r>
                        <a:rPr lang="en-US" sz="1550" u="none" strike="noStrike">
                          <a:solidFill>
                            <a:srgbClr val="000000"/>
                          </a:solidFill>
                          <a:latin typeface="Open Sans"/>
                          <a:ea typeface="Open Sans"/>
                          <a:cs typeface="Open Sans"/>
                          <a:sym typeface="Open Sans"/>
                        </a:rPr>
                        <a:t>Faculty &amp; Staff Inquiries – reserves, ILL, team study halls, space booking, etc. </a:t>
                      </a:r>
                    </a:p>
                    <a:p>
                      <a:pPr algn="l">
                        <a:lnSpc>
                          <a:spcPts val="2170"/>
                        </a:lnSpc>
                      </a:pPr>
                      <a:r>
                        <a:rPr lang="en-US" sz="1550" u="sng" strike="noStrike">
                          <a:solidFill>
                            <a:srgbClr val="000000"/>
                          </a:solidFill>
                          <a:latin typeface="Open Sans"/>
                          <a:ea typeface="Open Sans"/>
                          <a:cs typeface="Open Sans"/>
                          <a:sym typeface="Open Sans"/>
                        </a:rPr>
                        <a:t>Bibliographic Actions </a:t>
                      </a:r>
                    </a:p>
                    <a:p>
                      <a:pPr marL="334654" lvl="1" indent="-167327" algn="l">
                        <a:lnSpc>
                          <a:spcPts val="2170"/>
                        </a:lnSpc>
                        <a:buFont typeface="Arial"/>
                        <a:buChar char="•"/>
                      </a:pPr>
                      <a:r>
                        <a:rPr lang="en-US" sz="1550" u="none" strike="noStrike">
                          <a:solidFill>
                            <a:srgbClr val="000000"/>
                          </a:solidFill>
                          <a:latin typeface="Open Sans"/>
                          <a:ea typeface="Open Sans"/>
                          <a:cs typeface="Open Sans"/>
                          <a:sym typeface="Open Sans"/>
                        </a:rPr>
                        <a:t>Purchasing decisions and adding to collection </a:t>
                      </a:r>
                    </a:p>
                    <a:p>
                      <a:pPr marL="334654" lvl="1" indent="-167327" algn="l">
                        <a:lnSpc>
                          <a:spcPts val="2170"/>
                        </a:lnSpc>
                        <a:buFont typeface="Arial"/>
                        <a:buChar char="•"/>
                      </a:pPr>
                      <a:r>
                        <a:rPr lang="en-US" sz="1550" u="none" strike="noStrike">
                          <a:solidFill>
                            <a:srgbClr val="000000"/>
                          </a:solidFill>
                          <a:latin typeface="Open Sans"/>
                          <a:ea typeface="Open Sans"/>
                          <a:cs typeface="Open Sans"/>
                          <a:sym typeface="Open Sans"/>
                        </a:rPr>
                        <a:t>Withdrawing decisions and removing from collection </a:t>
                      </a:r>
                    </a:p>
                    <a:p>
                      <a:pPr marL="334654" lvl="1" indent="-167327" algn="l">
                        <a:lnSpc>
                          <a:spcPts val="2170"/>
                        </a:lnSpc>
                        <a:buFont typeface="Arial"/>
                        <a:buChar char="•"/>
                      </a:pPr>
                      <a:r>
                        <a:rPr lang="en-US" sz="1550" u="none" strike="noStrike">
                          <a:solidFill>
                            <a:srgbClr val="000000"/>
                          </a:solidFill>
                          <a:latin typeface="Open Sans"/>
                          <a:ea typeface="Open Sans"/>
                          <a:cs typeface="Open Sans"/>
                          <a:sym typeface="Open Sans"/>
                        </a:rPr>
                        <a:t>Reclassifying collections, items and locations </a:t>
                      </a:r>
                    </a:p>
                    <a:p>
                      <a:pPr algn="l">
                        <a:lnSpc>
                          <a:spcPts val="2170"/>
                        </a:lnSpc>
                      </a:pPr>
                      <a:r>
                        <a:rPr lang="en-US" sz="1550" u="sng" strike="noStrike">
                          <a:solidFill>
                            <a:srgbClr val="000000"/>
                          </a:solidFill>
                          <a:latin typeface="Open Sans"/>
                          <a:ea typeface="Open Sans"/>
                          <a:cs typeface="Open Sans"/>
                          <a:sym typeface="Open Sans"/>
                        </a:rPr>
                        <a:t>Phys / Digi Collection Assessment  </a:t>
                      </a:r>
                    </a:p>
                    <a:p>
                      <a:pPr algn="l">
                        <a:lnSpc>
                          <a:spcPts val="2170"/>
                        </a:lnSpc>
                      </a:pPr>
                      <a:r>
                        <a:rPr lang="en-US" sz="1550" u="sng" strike="noStrike">
                          <a:solidFill>
                            <a:srgbClr val="000000"/>
                          </a:solidFill>
                          <a:latin typeface="Open Sans"/>
                          <a:ea typeface="Open Sans"/>
                          <a:cs typeface="Open Sans"/>
                          <a:sym typeface="Open Sans"/>
                        </a:rPr>
                        <a:t>Social Media and Calendar Management </a:t>
                      </a:r>
                    </a:p>
                    <a:p>
                      <a:pPr marL="334654" lvl="1" indent="-167327" algn="l">
                        <a:lnSpc>
                          <a:spcPts val="2170"/>
                        </a:lnSpc>
                        <a:buFont typeface="Arial"/>
                        <a:buChar char="•"/>
                      </a:pPr>
                      <a:r>
                        <a:rPr lang="en-US" sz="1550" u="none" strike="noStrike">
                          <a:solidFill>
                            <a:srgbClr val="000000"/>
                          </a:solidFill>
                          <a:latin typeface="Open Sans"/>
                          <a:ea typeface="Open Sans"/>
                          <a:cs typeface="Open Sans"/>
                          <a:sym typeface="Open Sans"/>
                        </a:rPr>
                        <a:t>Posting alerts, service changes, etc. on website and posting on social media accounts </a:t>
                      </a:r>
                    </a:p>
                    <a:p>
                      <a:pPr algn="l">
                        <a:lnSpc>
                          <a:spcPts val="2170"/>
                        </a:lnSpc>
                      </a:pPr>
                      <a:r>
                        <a:rPr lang="en-US" sz="1550" u="sng" strike="noStrike">
                          <a:solidFill>
                            <a:srgbClr val="000000"/>
                          </a:solidFill>
                          <a:latin typeface="Open Sans"/>
                          <a:ea typeface="Open Sans"/>
                          <a:cs typeface="Open Sans"/>
                          <a:sym typeface="Open Sans"/>
                        </a:rPr>
                        <a:t>Research</a:t>
                      </a:r>
                      <a:r>
                        <a:rPr lang="en-US" sz="1550" u="none" strike="noStrike">
                          <a:solidFill>
                            <a:srgbClr val="000000"/>
                          </a:solidFill>
                          <a:latin typeface="Open Sans"/>
                          <a:ea typeface="Open Sans"/>
                          <a:cs typeface="Open Sans"/>
                          <a:sym typeface="Open Sans"/>
                        </a:rPr>
                        <a:t> </a:t>
                      </a:r>
                    </a:p>
                    <a:p>
                      <a:pPr marL="334654" lvl="1" indent="-167327" algn="l">
                        <a:lnSpc>
                          <a:spcPts val="2170"/>
                        </a:lnSpc>
                        <a:buFont typeface="Arial"/>
                        <a:buChar char="•"/>
                      </a:pPr>
                      <a:r>
                        <a:rPr lang="en-US" sz="1550" b="1" i="1" u="none" strike="noStrike">
                          <a:solidFill>
                            <a:srgbClr val="000000"/>
                          </a:solidFill>
                          <a:latin typeface="Open Sans Bold Italics"/>
                          <a:ea typeface="Open Sans Bold Italics"/>
                          <a:cs typeface="Open Sans Bold Italics"/>
                          <a:sym typeface="Open Sans Bold Italics"/>
                        </a:rPr>
                        <a:t>FULL</a:t>
                      </a:r>
                      <a:r>
                        <a:rPr lang="en-US" sz="1550" u="none" strike="noStrike">
                          <a:solidFill>
                            <a:srgbClr val="000000"/>
                          </a:solidFill>
                          <a:latin typeface="Open Sans"/>
                          <a:ea typeface="Open Sans"/>
                          <a:cs typeface="Open Sans"/>
                          <a:sym typeface="Open Sans"/>
                        </a:rPr>
                        <a:t> research sessions with students </a:t>
                      </a:r>
                    </a:p>
                    <a:p>
                      <a:pPr algn="l">
                        <a:lnSpc>
                          <a:spcPts val="2170"/>
                        </a:lnSpc>
                      </a:pPr>
                      <a:r>
                        <a:rPr lang="en-US" sz="1550" u="sng" strike="noStrike">
                          <a:solidFill>
                            <a:srgbClr val="000000"/>
                          </a:solidFill>
                          <a:latin typeface="Open Sans"/>
                          <a:ea typeface="Open Sans"/>
                          <a:cs typeface="Open Sans"/>
                          <a:sym typeface="Open Sans"/>
                        </a:rPr>
                        <a:t>Troubleshooting Tech </a:t>
                      </a:r>
                    </a:p>
                    <a:p>
                      <a:pPr marL="334654" lvl="1" indent="-167327" algn="l">
                        <a:lnSpc>
                          <a:spcPts val="2170"/>
                        </a:lnSpc>
                        <a:buFont typeface="Arial"/>
                        <a:buChar char="•"/>
                      </a:pPr>
                      <a:r>
                        <a:rPr lang="en-US" sz="1550" u="none" strike="noStrike">
                          <a:solidFill>
                            <a:srgbClr val="000000"/>
                          </a:solidFill>
                          <a:latin typeface="Open Sans"/>
                          <a:ea typeface="Open Sans"/>
                          <a:cs typeface="Open Sans"/>
                          <a:sym typeface="Open Sans"/>
                        </a:rPr>
                        <a:t>Databases, Circ Computer, etc. major things that LAs can’t do.  </a:t>
                      </a:r>
                    </a:p>
                  </a:txBody>
                  <a:tcPr marL="190500" marR="190500" marT="190500" marB="190500" anchor="ctr">
                    <a:lnL w="47625" cap="flat" cmpd="sng" algn="ctr">
                      <a:solidFill>
                        <a:srgbClr val="000000"/>
                      </a:solidFill>
                      <a:prstDash val="solid"/>
                      <a:round/>
                      <a:headEnd type="none" w="med" len="med"/>
                      <a:tailEnd type="none" w="med" len="med"/>
                    </a:lnL>
                    <a:lnR w="47625" cap="flat" cmpd="sng" algn="ctr">
                      <a:solidFill>
                        <a:srgbClr val="000000"/>
                      </a:solidFill>
                      <a:prstDash val="solid"/>
                      <a:round/>
                      <a:headEnd type="none" w="med" len="med"/>
                      <a:tailEnd type="none" w="med" len="med"/>
                    </a:lnR>
                    <a:lnT w="47625" cap="flat" cmpd="sng" algn="ctr">
                      <a:solidFill>
                        <a:srgbClr val="000000"/>
                      </a:solidFill>
                      <a:prstDash val="solid"/>
                      <a:round/>
                      <a:headEnd type="none" w="med" len="med"/>
                      <a:tailEnd type="none" w="med" len="med"/>
                    </a:lnT>
                    <a:lnB w="476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9" name="TextBox 9"/>
          <p:cNvSpPr txBox="1"/>
          <p:nvPr/>
        </p:nvSpPr>
        <p:spPr>
          <a:xfrm>
            <a:off x="1219200" y="543574"/>
            <a:ext cx="13723943" cy="743793"/>
          </a:xfrm>
          <a:prstGeom prst="rect">
            <a:avLst/>
          </a:prstGeom>
        </p:spPr>
        <p:txBody>
          <a:bodyPr wrap="square" lIns="0" tIns="0" rIns="0" bIns="0" rtlCol="0" anchor="t">
            <a:spAutoFit/>
          </a:bodyPr>
          <a:lstStyle/>
          <a:p>
            <a:pPr algn="ctr">
              <a:lnSpc>
                <a:spcPts val="5809"/>
              </a:lnSpc>
            </a:pPr>
            <a:r>
              <a:rPr lang="en-US" sz="4149" dirty="0">
                <a:solidFill>
                  <a:srgbClr val="000000"/>
                </a:solidFill>
                <a:latin typeface="Poppins Bold"/>
                <a:ea typeface="Poppins Bold"/>
                <a:cs typeface="Poppins Bold"/>
                <a:sym typeface="Poppins Bold"/>
              </a:rPr>
              <a:t>DELVAL LIBRARY ASSISTANT JOB CHART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2"/>
          <p:cNvGraphicFramePr>
            <a:graphicFrameLocks noGrp="1"/>
          </p:cNvGraphicFramePr>
          <p:nvPr>
            <p:extLst>
              <p:ext uri="{D42A27DB-BD31-4B8C-83A1-F6EECF244321}">
                <p14:modId xmlns:p14="http://schemas.microsoft.com/office/powerpoint/2010/main" val="1078682354"/>
              </p:ext>
            </p:extLst>
          </p:nvPr>
        </p:nvGraphicFramePr>
        <p:xfrm>
          <a:off x="736640" y="1629046"/>
          <a:ext cx="16814721" cy="7923368"/>
        </p:xfrm>
        <a:graphic>
          <a:graphicData uri="http://schemas.openxmlformats.org/drawingml/2006/table">
            <a:tbl>
              <a:tblPr/>
              <a:tblGrid>
                <a:gridCol w="3052080">
                  <a:extLst>
                    <a:ext uri="{9D8B030D-6E8A-4147-A177-3AD203B41FA5}">
                      <a16:colId xmlns:a16="http://schemas.microsoft.com/office/drawing/2014/main" val="20000"/>
                    </a:ext>
                  </a:extLst>
                </a:gridCol>
                <a:gridCol w="6772846">
                  <a:extLst>
                    <a:ext uri="{9D8B030D-6E8A-4147-A177-3AD203B41FA5}">
                      <a16:colId xmlns:a16="http://schemas.microsoft.com/office/drawing/2014/main" val="20001"/>
                    </a:ext>
                  </a:extLst>
                </a:gridCol>
                <a:gridCol w="6989795">
                  <a:extLst>
                    <a:ext uri="{9D8B030D-6E8A-4147-A177-3AD203B41FA5}">
                      <a16:colId xmlns:a16="http://schemas.microsoft.com/office/drawing/2014/main" val="20002"/>
                    </a:ext>
                  </a:extLst>
                </a:gridCol>
              </a:tblGrid>
              <a:tr h="849663">
                <a:tc>
                  <a:txBody>
                    <a:bodyPr/>
                    <a:lstStyle/>
                    <a:p>
                      <a:pPr marL="0" lvl="0" indent="0" algn="just">
                        <a:lnSpc>
                          <a:spcPts val="2501"/>
                        </a:lnSpc>
                        <a:defRPr/>
                      </a:pPr>
                      <a:r>
                        <a:rPr lang="en-US" sz="1799" u="none" strike="noStrike">
                          <a:solidFill>
                            <a:srgbClr val="000000"/>
                          </a:solidFill>
                          <a:latin typeface="Poppins Bold"/>
                          <a:ea typeface="Poppins Bold"/>
                          <a:cs typeface="Poppins Bold"/>
                          <a:sym typeface="Poppins Bold"/>
                        </a:rPr>
                        <a:t>NACE</a:t>
                      </a:r>
                      <a:endParaRPr lang="en-US" sz="1100"/>
                    </a:p>
                  </a:txBody>
                  <a:tcPr marL="47625" marR="47625" marT="47625" marB="47625">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lvl="0" indent="0" algn="just">
                        <a:lnSpc>
                          <a:spcPts val="2519"/>
                        </a:lnSpc>
                        <a:spcBef>
                          <a:spcPct val="0"/>
                        </a:spcBef>
                        <a:defRPr/>
                      </a:pPr>
                      <a:r>
                        <a:rPr lang="en-US" sz="1799" u="none" strike="noStrike">
                          <a:solidFill>
                            <a:srgbClr val="000000"/>
                          </a:solidFill>
                          <a:latin typeface="Poppins Bold"/>
                          <a:ea typeface="Poppins Bold"/>
                          <a:cs typeface="Poppins Bold"/>
                          <a:sym typeface="Poppins Bold"/>
                        </a:rPr>
                        <a:t>Student Library Assistant</a:t>
                      </a:r>
                      <a:endParaRPr lang="en-US" sz="1100"/>
                    </a:p>
                    <a:p>
                      <a:pPr marL="0" lvl="0" indent="0" algn="just">
                        <a:lnSpc>
                          <a:spcPts val="2519"/>
                        </a:lnSpc>
                        <a:spcBef>
                          <a:spcPct val="0"/>
                        </a:spcBef>
                      </a:pPr>
                      <a:r>
                        <a:rPr lang="en-US" sz="1799" u="none" strike="noStrike">
                          <a:solidFill>
                            <a:srgbClr val="000000"/>
                          </a:solidFill>
                          <a:latin typeface="Poppins Bold"/>
                          <a:ea typeface="Poppins Bold"/>
                          <a:cs typeface="Poppins Bold"/>
                          <a:sym typeface="Poppins Bold"/>
                        </a:rPr>
                        <a:t>  </a:t>
                      </a:r>
                    </a:p>
                  </a:txBody>
                  <a:tcPr marL="47625" marR="47625" marT="47625" marB="47625">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lvl="0" indent="0" algn="l">
                        <a:lnSpc>
                          <a:spcPts val="2519"/>
                        </a:lnSpc>
                        <a:spcBef>
                          <a:spcPct val="0"/>
                        </a:spcBef>
                        <a:defRPr/>
                      </a:pPr>
                      <a:r>
                        <a:rPr lang="en-US" sz="1799" u="none" strike="noStrike">
                          <a:solidFill>
                            <a:srgbClr val="000000"/>
                          </a:solidFill>
                          <a:latin typeface="Poppins Bold"/>
                          <a:ea typeface="Poppins Bold"/>
                          <a:cs typeface="Poppins Bold"/>
                          <a:sym typeface="Poppins Bold"/>
                        </a:rPr>
                        <a:t>Student Library Supervisor (extra!)</a:t>
                      </a:r>
                      <a:endParaRPr lang="en-US" sz="1100"/>
                    </a:p>
                    <a:p>
                      <a:pPr marL="0" lvl="0" indent="0" algn="l">
                        <a:lnSpc>
                          <a:spcPts val="2519"/>
                        </a:lnSpc>
                        <a:spcBef>
                          <a:spcPct val="0"/>
                        </a:spcBef>
                      </a:pPr>
                      <a:r>
                        <a:rPr lang="en-US" sz="1799" u="none" strike="noStrike">
                          <a:solidFill>
                            <a:srgbClr val="000000"/>
                          </a:solidFill>
                          <a:latin typeface="Poppins Bold"/>
                          <a:ea typeface="Poppins Bold"/>
                          <a:cs typeface="Poppins Bold"/>
                          <a:sym typeface="Poppins Bold"/>
                        </a:rPr>
                        <a:t>  </a:t>
                      </a:r>
                    </a:p>
                  </a:txBody>
                  <a:tcPr marL="47625" marR="47625" marT="47625" marB="47625"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912191">
                <a:tc>
                  <a:txBody>
                    <a:bodyPr/>
                    <a:lstStyle/>
                    <a:p>
                      <a:pPr marL="0" lvl="0" indent="0" algn="l">
                        <a:lnSpc>
                          <a:spcPts val="2519"/>
                        </a:lnSpc>
                        <a:spcBef>
                          <a:spcPct val="0"/>
                        </a:spcBef>
                        <a:defRPr/>
                      </a:pPr>
                      <a:r>
                        <a:rPr lang="en-US" sz="1799" u="none" strike="noStrike" dirty="0">
                          <a:solidFill>
                            <a:srgbClr val="000000"/>
                          </a:solidFill>
                          <a:latin typeface="Open Sans"/>
                          <a:ea typeface="Open Sans"/>
                          <a:cs typeface="Open Sans"/>
                          <a:sym typeface="Open Sans"/>
                        </a:rPr>
                        <a:t>Career &amp; Self Development</a:t>
                      </a:r>
                      <a:endParaRPr lang="en-US" sz="1100" dirty="0"/>
                    </a:p>
                  </a:txBody>
                  <a:tcPr marL="47625" marR="47625" marT="47625" marB="47625"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lvl="0" indent="0" algn="l">
                        <a:lnSpc>
                          <a:spcPts val="2519"/>
                        </a:lnSpc>
                        <a:spcBef>
                          <a:spcPct val="0"/>
                        </a:spcBef>
                        <a:defRPr/>
                      </a:pPr>
                      <a:r>
                        <a:rPr lang="en-US" sz="1799" u="none" strike="noStrike" dirty="0">
                          <a:solidFill>
                            <a:srgbClr val="000000"/>
                          </a:solidFill>
                          <a:latin typeface="Open Sans"/>
                          <a:ea typeface="Open Sans"/>
                          <a:cs typeface="Open Sans"/>
                          <a:sym typeface="Open Sans"/>
                        </a:rPr>
                        <a:t>Information literacy and some self-taught skills required</a:t>
                      </a:r>
                      <a:endParaRPr lang="en-US" sz="1100" dirty="0"/>
                    </a:p>
                    <a:p>
                      <a:pPr marL="0" lvl="0" indent="0" algn="l">
                        <a:lnSpc>
                          <a:spcPts val="2519"/>
                        </a:lnSpc>
                        <a:spcBef>
                          <a:spcPct val="0"/>
                        </a:spcBef>
                      </a:pPr>
                      <a:r>
                        <a:rPr lang="en-US" sz="1799" i="1" u="none" strike="noStrike" dirty="0">
                          <a:solidFill>
                            <a:srgbClr val="000000"/>
                          </a:solidFill>
                          <a:latin typeface="Open Sans"/>
                          <a:ea typeface="Open Sans"/>
                          <a:cs typeface="Open Sans"/>
                          <a:sym typeface="Open Sans"/>
                        </a:rPr>
                        <a:t>*working on additional professional development.</a:t>
                      </a:r>
                    </a:p>
                  </a:txBody>
                  <a:tcPr marL="47625" marR="47625" marT="47625" marB="47625"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lvl="0" indent="0" algn="l">
                        <a:lnSpc>
                          <a:spcPts val="2519"/>
                        </a:lnSpc>
                        <a:spcBef>
                          <a:spcPct val="0"/>
                        </a:spcBef>
                        <a:defRPr/>
                      </a:pPr>
                      <a:r>
                        <a:rPr lang="en-US" sz="1799" u="none" strike="noStrike" dirty="0">
                          <a:solidFill>
                            <a:srgbClr val="000000"/>
                          </a:solidFill>
                          <a:latin typeface="Open Sans"/>
                          <a:ea typeface="Open Sans"/>
                          <a:cs typeface="Open Sans"/>
                          <a:sym typeface="Open Sans"/>
                        </a:rPr>
                        <a:t>Self-efficacy and motivation to learn and do more in a supervisory role, helping other students develop their skills</a:t>
                      </a:r>
                      <a:endParaRPr lang="en-US" sz="1100" dirty="0"/>
                    </a:p>
                  </a:txBody>
                  <a:tcPr marL="47625" marR="47625" marT="47625" marB="47625"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934036">
                <a:tc>
                  <a:txBody>
                    <a:bodyPr/>
                    <a:lstStyle/>
                    <a:p>
                      <a:pPr marL="0" lvl="0" indent="0" algn="l">
                        <a:lnSpc>
                          <a:spcPts val="2519"/>
                        </a:lnSpc>
                        <a:spcBef>
                          <a:spcPct val="0"/>
                        </a:spcBef>
                        <a:defRPr/>
                      </a:pPr>
                      <a:r>
                        <a:rPr lang="en-US" sz="1799" u="none" strike="noStrike" dirty="0">
                          <a:solidFill>
                            <a:srgbClr val="000000"/>
                          </a:solidFill>
                          <a:latin typeface="Open Sans"/>
                          <a:ea typeface="Open Sans"/>
                          <a:cs typeface="Open Sans"/>
                          <a:sym typeface="Open Sans"/>
                        </a:rPr>
                        <a:t>Communication</a:t>
                      </a:r>
                      <a:endParaRPr lang="en-US" sz="1100" dirty="0"/>
                    </a:p>
                  </a:txBody>
                  <a:tcPr marL="47625" marR="47625" marT="47625" marB="47625"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lvl="0" indent="0" algn="l">
                        <a:lnSpc>
                          <a:spcPts val="2519"/>
                        </a:lnSpc>
                        <a:spcBef>
                          <a:spcPct val="0"/>
                        </a:spcBef>
                        <a:defRPr/>
                      </a:pPr>
                      <a:r>
                        <a:rPr lang="en-US" sz="1799" u="none" strike="noStrike" dirty="0">
                          <a:solidFill>
                            <a:srgbClr val="000000"/>
                          </a:solidFill>
                          <a:latin typeface="Open Sans"/>
                          <a:ea typeface="Open Sans"/>
                          <a:cs typeface="Open Sans"/>
                          <a:sym typeface="Open Sans"/>
                        </a:rPr>
                        <a:t>Marketing/advertising around the library, connecting with peers and patrons</a:t>
                      </a:r>
                      <a:endParaRPr lang="en-US" sz="1100" dirty="0"/>
                    </a:p>
                  </a:txBody>
                  <a:tcPr marL="47625" marR="47625" marT="47625" marB="47625"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lvl="0" indent="0" algn="l">
                        <a:lnSpc>
                          <a:spcPts val="2519"/>
                        </a:lnSpc>
                        <a:spcBef>
                          <a:spcPct val="0"/>
                        </a:spcBef>
                        <a:defRPr/>
                      </a:pPr>
                      <a:r>
                        <a:rPr lang="en-US" sz="1799" u="none" strike="noStrike" dirty="0">
                          <a:solidFill>
                            <a:srgbClr val="000000"/>
                          </a:solidFill>
                          <a:latin typeface="Open Sans"/>
                          <a:ea typeface="Open Sans"/>
                          <a:cs typeface="Open Sans"/>
                          <a:sym typeface="Open Sans"/>
                        </a:rPr>
                        <a:t>Handling a degree of tough conversations with peers, patrons, knowing when to triage to librarian / PS, etc.; developing appropriate </a:t>
                      </a:r>
                      <a:r>
                        <a:rPr lang="en-US" sz="1800" u="none" strike="noStrike" dirty="0">
                          <a:solidFill>
                            <a:srgbClr val="000000"/>
                          </a:solidFill>
                          <a:latin typeface="Open Sans"/>
                          <a:ea typeface="Open Sans"/>
                          <a:cs typeface="Open Sans"/>
                          <a:sym typeface="Open Sans"/>
                        </a:rPr>
                        <a:t>Social Media</a:t>
                      </a:r>
                      <a:endParaRPr lang="en-US" sz="1100" dirty="0"/>
                    </a:p>
                  </a:txBody>
                  <a:tcPr marL="47625" marR="47625" marT="47625" marB="47625"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676273">
                <a:tc>
                  <a:txBody>
                    <a:bodyPr/>
                    <a:lstStyle/>
                    <a:p>
                      <a:pPr marL="0" lvl="0" indent="0" algn="l">
                        <a:lnSpc>
                          <a:spcPts val="2519"/>
                        </a:lnSpc>
                        <a:spcBef>
                          <a:spcPct val="0"/>
                        </a:spcBef>
                        <a:defRPr/>
                      </a:pPr>
                      <a:r>
                        <a:rPr lang="en-US" sz="1799" u="none" strike="noStrike" dirty="0">
                          <a:solidFill>
                            <a:srgbClr val="000000"/>
                          </a:solidFill>
                          <a:latin typeface="Open Sans"/>
                          <a:ea typeface="Open Sans"/>
                          <a:cs typeface="Open Sans"/>
                          <a:sym typeface="Open Sans"/>
                        </a:rPr>
                        <a:t>Critical Thinking</a:t>
                      </a:r>
                      <a:endParaRPr lang="en-US" sz="1100" dirty="0"/>
                    </a:p>
                  </a:txBody>
                  <a:tcPr marL="47625" marR="47625" marT="47625" marB="47625"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lvl="0" indent="0" algn="l">
                        <a:lnSpc>
                          <a:spcPts val="2519"/>
                        </a:lnSpc>
                        <a:spcBef>
                          <a:spcPct val="0"/>
                        </a:spcBef>
                        <a:defRPr/>
                      </a:pPr>
                      <a:r>
                        <a:rPr lang="en-US" sz="1799" u="none" strike="noStrike" dirty="0">
                          <a:solidFill>
                            <a:srgbClr val="000000"/>
                          </a:solidFill>
                          <a:latin typeface="Open Sans"/>
                          <a:ea typeface="Open Sans"/>
                          <a:cs typeface="Open Sans"/>
                          <a:sym typeface="Open Sans"/>
                        </a:rPr>
                        <a:t>Display Curation, Information Literacy, problem solving</a:t>
                      </a:r>
                      <a:endParaRPr lang="en-US" sz="1100" dirty="0"/>
                    </a:p>
                  </a:txBody>
                  <a:tcPr marL="47625" marR="47625" marT="47625" marB="47625"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lvl="0" indent="0" algn="l">
                        <a:lnSpc>
                          <a:spcPts val="2519"/>
                        </a:lnSpc>
                        <a:spcBef>
                          <a:spcPct val="0"/>
                        </a:spcBef>
                        <a:defRPr/>
                      </a:pPr>
                      <a:r>
                        <a:rPr lang="en-US" sz="1799" u="none" strike="noStrike" dirty="0">
                          <a:solidFill>
                            <a:srgbClr val="000000"/>
                          </a:solidFill>
                          <a:latin typeface="Open Sans"/>
                          <a:ea typeface="Open Sans"/>
                          <a:cs typeface="Open Sans"/>
                          <a:sym typeface="Open Sans"/>
                        </a:rPr>
                        <a:t>One </a:t>
                      </a:r>
                      <a:r>
                        <a:rPr lang="en-US" sz="1799" u="none" strike="noStrike">
                          <a:solidFill>
                            <a:srgbClr val="000000"/>
                          </a:solidFill>
                          <a:latin typeface="Open Sans"/>
                          <a:ea typeface="Open Sans"/>
                          <a:cs typeface="Open Sans"/>
                          <a:sym typeface="Open Sans"/>
                        </a:rPr>
                        <a:t>Health Guide </a:t>
                      </a:r>
                      <a:r>
                        <a:rPr lang="en-US" sz="1799" u="none" strike="noStrike" dirty="0">
                          <a:solidFill>
                            <a:srgbClr val="000000"/>
                          </a:solidFill>
                          <a:latin typeface="Open Sans"/>
                          <a:ea typeface="Open Sans"/>
                          <a:cs typeface="Open Sans"/>
                          <a:sym typeface="Open Sans"/>
                        </a:rPr>
                        <a:t>Curation, Interlibrary Loan</a:t>
                      </a:r>
                      <a:endParaRPr lang="en-US" sz="1100" dirty="0"/>
                    </a:p>
                  </a:txBody>
                  <a:tcPr marL="47625" marR="47625" marT="47625" marB="47625"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1116972">
                <a:tc>
                  <a:txBody>
                    <a:bodyPr/>
                    <a:lstStyle/>
                    <a:p>
                      <a:pPr marL="0" lvl="0" indent="0" algn="l">
                        <a:lnSpc>
                          <a:spcPts val="2519"/>
                        </a:lnSpc>
                        <a:spcBef>
                          <a:spcPct val="0"/>
                        </a:spcBef>
                        <a:defRPr/>
                      </a:pPr>
                      <a:r>
                        <a:rPr lang="en-US" sz="1799" u="none" strike="noStrike" dirty="0">
                          <a:solidFill>
                            <a:srgbClr val="000000"/>
                          </a:solidFill>
                          <a:latin typeface="Open Sans"/>
                          <a:ea typeface="Open Sans"/>
                          <a:cs typeface="Open Sans"/>
                          <a:sym typeface="Open Sans"/>
                        </a:rPr>
                        <a:t>Equity &amp; Inclusion</a:t>
                      </a:r>
                      <a:endParaRPr lang="en-US" sz="1100" dirty="0"/>
                    </a:p>
                    <a:p>
                      <a:pPr marL="0" lvl="0" indent="0" algn="l">
                        <a:lnSpc>
                          <a:spcPts val="2519"/>
                        </a:lnSpc>
                        <a:spcBef>
                          <a:spcPct val="0"/>
                        </a:spcBef>
                      </a:pPr>
                      <a:r>
                        <a:rPr lang="en-US" sz="1799" u="none" strike="noStrike" dirty="0">
                          <a:solidFill>
                            <a:srgbClr val="000000"/>
                          </a:solidFill>
                          <a:latin typeface="Open Sans"/>
                          <a:ea typeface="Open Sans"/>
                          <a:cs typeface="Open Sans"/>
                          <a:sym typeface="Open Sans"/>
                        </a:rPr>
                        <a:t>  </a:t>
                      </a:r>
                    </a:p>
                  </a:txBody>
                  <a:tcPr marL="47625" marR="47625" marT="47625" marB="47625"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lvl="0" indent="0" algn="l">
                        <a:lnSpc>
                          <a:spcPts val="2519"/>
                        </a:lnSpc>
                        <a:spcBef>
                          <a:spcPct val="0"/>
                        </a:spcBef>
                        <a:defRPr/>
                      </a:pPr>
                      <a:r>
                        <a:rPr lang="en-US" sz="1799" u="none" strike="noStrike" dirty="0">
                          <a:solidFill>
                            <a:srgbClr val="000000"/>
                          </a:solidFill>
                          <a:latin typeface="Open Sans"/>
                          <a:ea typeface="Open Sans"/>
                          <a:cs typeface="Open Sans"/>
                          <a:sym typeface="Open Sans"/>
                        </a:rPr>
                        <a:t>Display curation, generating ideas for events, signage, and changes in practice / policy, making all feel welcome and heard</a:t>
                      </a:r>
                      <a:endParaRPr lang="en-US" sz="1100" dirty="0"/>
                    </a:p>
                  </a:txBody>
                  <a:tcPr marL="47625" marR="47625" marT="47625" marB="47625"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lvl="0" indent="0" algn="l">
                        <a:lnSpc>
                          <a:spcPts val="2519"/>
                        </a:lnSpc>
                        <a:spcBef>
                          <a:spcPct val="0"/>
                        </a:spcBef>
                        <a:defRPr/>
                      </a:pPr>
                      <a:r>
                        <a:rPr lang="en-US" sz="1799" u="none" strike="noStrike" dirty="0">
                          <a:solidFill>
                            <a:srgbClr val="000000"/>
                          </a:solidFill>
                          <a:latin typeface="Open Sans"/>
                          <a:ea typeface="Open Sans"/>
                          <a:cs typeface="Open Sans"/>
                          <a:sym typeface="Open Sans"/>
                        </a:rPr>
                        <a:t>Meeting students where they are, helping to train and triage, watching for patron and student insights to apply</a:t>
                      </a:r>
                      <a:endParaRPr lang="en-US" sz="1100" dirty="0"/>
                    </a:p>
                  </a:txBody>
                  <a:tcPr marL="47625" marR="47625" marT="47625" marB="47625"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934036">
                <a:tc>
                  <a:txBody>
                    <a:bodyPr/>
                    <a:lstStyle/>
                    <a:p>
                      <a:pPr marL="0" lvl="0" indent="0" algn="l">
                        <a:lnSpc>
                          <a:spcPts val="2519"/>
                        </a:lnSpc>
                        <a:spcBef>
                          <a:spcPct val="0"/>
                        </a:spcBef>
                        <a:defRPr/>
                      </a:pPr>
                      <a:r>
                        <a:rPr lang="en-US" sz="1799" u="none" strike="noStrike" dirty="0">
                          <a:solidFill>
                            <a:srgbClr val="000000"/>
                          </a:solidFill>
                          <a:latin typeface="Open Sans"/>
                          <a:ea typeface="Open Sans"/>
                          <a:cs typeface="Open Sans"/>
                          <a:sym typeface="Open Sans"/>
                        </a:rPr>
                        <a:t>Leadership</a:t>
                      </a:r>
                      <a:endParaRPr lang="en-US" sz="1100" dirty="0"/>
                    </a:p>
                  </a:txBody>
                  <a:tcPr marL="47625" marR="47625" marT="47625" marB="47625"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lvl="0" indent="0" algn="l">
                        <a:lnSpc>
                          <a:spcPts val="2519"/>
                        </a:lnSpc>
                        <a:spcBef>
                          <a:spcPct val="0"/>
                        </a:spcBef>
                        <a:defRPr/>
                      </a:pPr>
                      <a:r>
                        <a:rPr lang="en-US" sz="1799" u="none" strike="noStrike" dirty="0">
                          <a:solidFill>
                            <a:srgbClr val="000000"/>
                          </a:solidFill>
                          <a:latin typeface="Open Sans"/>
                          <a:ea typeface="Open Sans"/>
                          <a:cs typeface="Open Sans"/>
                          <a:sym typeface="Open Sans"/>
                        </a:rPr>
                        <a:t>In the </a:t>
                      </a:r>
                      <a:r>
                        <a:rPr lang="en-US" sz="1799" u="none" strike="noStrike" dirty="0" err="1">
                          <a:solidFill>
                            <a:srgbClr val="000000"/>
                          </a:solidFill>
                          <a:latin typeface="Open Sans"/>
                          <a:ea typeface="Open Sans"/>
                          <a:cs typeface="Open Sans"/>
                          <a:sym typeface="Open Sans"/>
                        </a:rPr>
                        <a:t>DelVal</a:t>
                      </a:r>
                      <a:r>
                        <a:rPr lang="en-US" sz="1799" u="none" strike="noStrike" dirty="0">
                          <a:solidFill>
                            <a:srgbClr val="000000"/>
                          </a:solidFill>
                          <a:latin typeface="Open Sans"/>
                          <a:ea typeface="Open Sans"/>
                          <a:cs typeface="Open Sans"/>
                          <a:sym typeface="Open Sans"/>
                        </a:rPr>
                        <a:t> Student Community (visible role, elite team, civic leadership on campus)</a:t>
                      </a:r>
                      <a:endParaRPr lang="en-US" sz="1100" dirty="0"/>
                    </a:p>
                  </a:txBody>
                  <a:tcPr marL="47625" marR="47625" marT="47625" marB="47625"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lvl="0" indent="0" algn="l">
                        <a:lnSpc>
                          <a:spcPts val="2519"/>
                        </a:lnSpc>
                        <a:spcBef>
                          <a:spcPct val="0"/>
                        </a:spcBef>
                        <a:defRPr/>
                      </a:pPr>
                      <a:r>
                        <a:rPr lang="en-US" sz="1799" u="none" strike="noStrike" dirty="0">
                          <a:solidFill>
                            <a:srgbClr val="000000"/>
                          </a:solidFill>
                          <a:latin typeface="Open Sans"/>
                          <a:ea typeface="Open Sans"/>
                          <a:cs typeface="Open Sans"/>
                          <a:sym typeface="Open Sans"/>
                        </a:rPr>
                        <a:t>Supervisor in charge, delegation and mentorship, crisis management (lite). </a:t>
                      </a:r>
                      <a:r>
                        <a:rPr lang="en-US" sz="1799" i="1" u="none" strike="noStrike" dirty="0">
                          <a:solidFill>
                            <a:srgbClr val="000000"/>
                          </a:solidFill>
                          <a:latin typeface="Open Sans"/>
                          <a:ea typeface="Open Sans"/>
                          <a:cs typeface="Open Sans"/>
                          <a:sym typeface="Open Sans"/>
                        </a:rPr>
                        <a:t>*working on additional training</a:t>
                      </a:r>
                      <a:endParaRPr lang="en-US" sz="1100" i="1" dirty="0"/>
                    </a:p>
                  </a:txBody>
                  <a:tcPr marL="47625" marR="47625" marT="47625" marB="47625"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801929">
                <a:tc>
                  <a:txBody>
                    <a:bodyPr/>
                    <a:lstStyle/>
                    <a:p>
                      <a:pPr marL="0" lvl="0" indent="0" algn="l">
                        <a:lnSpc>
                          <a:spcPts val="2519"/>
                        </a:lnSpc>
                        <a:spcBef>
                          <a:spcPct val="0"/>
                        </a:spcBef>
                        <a:defRPr/>
                      </a:pPr>
                      <a:r>
                        <a:rPr lang="en-US" sz="1799" u="none" strike="noStrike" dirty="0">
                          <a:solidFill>
                            <a:srgbClr val="000000"/>
                          </a:solidFill>
                          <a:latin typeface="Open Sans"/>
                          <a:ea typeface="Open Sans"/>
                          <a:cs typeface="Open Sans"/>
                          <a:sym typeface="Open Sans"/>
                        </a:rPr>
                        <a:t>Professionalism</a:t>
                      </a:r>
                      <a:endParaRPr lang="en-US" sz="1100" dirty="0"/>
                    </a:p>
                  </a:txBody>
                  <a:tcPr marL="47625" marR="47625" marT="47625" marB="47625"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lvl="0" indent="0" algn="l">
                        <a:lnSpc>
                          <a:spcPts val="2519"/>
                        </a:lnSpc>
                        <a:spcBef>
                          <a:spcPct val="0"/>
                        </a:spcBef>
                        <a:defRPr/>
                      </a:pPr>
                      <a:r>
                        <a:rPr lang="en-US" sz="1799" u="none" strike="noStrike">
                          <a:solidFill>
                            <a:srgbClr val="000000"/>
                          </a:solidFill>
                          <a:latin typeface="Open Sans"/>
                          <a:ea typeface="Open Sans"/>
                          <a:cs typeface="Open Sans"/>
                          <a:sym typeface="Open Sans"/>
                        </a:rPr>
                        <a:t>Customer service, appearing interested and available to help, managing tasks, meeting expectations</a:t>
                      </a:r>
                      <a:endParaRPr lang="en-US" sz="1100"/>
                    </a:p>
                  </a:txBody>
                  <a:tcPr marL="47625" marR="47625" marT="47625" marB="47625"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lvl="0" indent="0" algn="l">
                        <a:lnSpc>
                          <a:spcPts val="2519"/>
                        </a:lnSpc>
                        <a:spcBef>
                          <a:spcPct val="0"/>
                        </a:spcBef>
                        <a:defRPr/>
                      </a:pPr>
                      <a:r>
                        <a:rPr lang="en-US" sz="1799" u="none" strike="noStrike" dirty="0">
                          <a:solidFill>
                            <a:srgbClr val="000000"/>
                          </a:solidFill>
                          <a:latin typeface="Open Sans"/>
                          <a:ea typeface="Open Sans"/>
                          <a:cs typeface="Open Sans"/>
                          <a:sym typeface="Open Sans"/>
                        </a:rPr>
                        <a:t>Being a role model and elevating their performance as ‘in charge’</a:t>
                      </a:r>
                      <a:endParaRPr lang="en-US" sz="1100" dirty="0"/>
                    </a:p>
                  </a:txBody>
                  <a:tcPr marL="47625" marR="47625" marT="47625" marB="47625"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801929">
                <a:tc>
                  <a:txBody>
                    <a:bodyPr/>
                    <a:lstStyle/>
                    <a:p>
                      <a:pPr marL="0" lvl="0" indent="0" algn="l">
                        <a:lnSpc>
                          <a:spcPts val="2519"/>
                        </a:lnSpc>
                        <a:spcBef>
                          <a:spcPct val="0"/>
                        </a:spcBef>
                        <a:defRPr/>
                      </a:pPr>
                      <a:r>
                        <a:rPr lang="en-US" sz="1799" u="none" strike="noStrike" dirty="0">
                          <a:solidFill>
                            <a:srgbClr val="000000"/>
                          </a:solidFill>
                          <a:latin typeface="Open Sans"/>
                          <a:ea typeface="Open Sans"/>
                          <a:cs typeface="Open Sans"/>
                          <a:sym typeface="Open Sans"/>
                        </a:rPr>
                        <a:t>Teamwork</a:t>
                      </a:r>
                      <a:endParaRPr lang="en-US" sz="1100" dirty="0"/>
                    </a:p>
                  </a:txBody>
                  <a:tcPr marL="47625" marR="47625" marT="47625" marB="47625"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lvl="0" indent="0" algn="l">
                        <a:lnSpc>
                          <a:spcPts val="2519"/>
                        </a:lnSpc>
                        <a:spcBef>
                          <a:spcPct val="0"/>
                        </a:spcBef>
                        <a:defRPr/>
                      </a:pPr>
                      <a:r>
                        <a:rPr lang="en-US" sz="1799" u="none" strike="noStrike" dirty="0">
                          <a:solidFill>
                            <a:srgbClr val="000000"/>
                          </a:solidFill>
                          <a:latin typeface="Open Sans"/>
                          <a:ea typeface="Open Sans"/>
                          <a:cs typeface="Open Sans"/>
                          <a:sym typeface="Open Sans"/>
                        </a:rPr>
                        <a:t>Desk Functions (in pairs) and on Teams</a:t>
                      </a:r>
                      <a:endParaRPr lang="en-US" sz="1100" dirty="0"/>
                    </a:p>
                  </a:txBody>
                  <a:tcPr marL="47625" marR="47625" marT="47625" marB="47625"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lvl="0" indent="0" algn="l">
                        <a:lnSpc>
                          <a:spcPts val="2519"/>
                        </a:lnSpc>
                        <a:spcBef>
                          <a:spcPct val="0"/>
                        </a:spcBef>
                        <a:defRPr/>
                      </a:pPr>
                      <a:r>
                        <a:rPr lang="en-US" sz="1799" u="none" strike="noStrike" dirty="0">
                          <a:solidFill>
                            <a:srgbClr val="000000"/>
                          </a:solidFill>
                          <a:latin typeface="Open Sans"/>
                          <a:ea typeface="Open Sans"/>
                          <a:cs typeface="Open Sans"/>
                          <a:sym typeface="Open Sans"/>
                        </a:rPr>
                        <a:t>Delegation, ensuring the job gets done together, ensuring library priorities are fulfilled</a:t>
                      </a:r>
                      <a:endParaRPr lang="en-US" sz="1100" dirty="0"/>
                    </a:p>
                  </a:txBody>
                  <a:tcPr marL="47625" marR="47625" marT="47625" marB="47625"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801929">
                <a:tc>
                  <a:txBody>
                    <a:bodyPr/>
                    <a:lstStyle/>
                    <a:p>
                      <a:pPr marL="0" lvl="0" indent="0" algn="l">
                        <a:lnSpc>
                          <a:spcPts val="2519"/>
                        </a:lnSpc>
                        <a:spcBef>
                          <a:spcPct val="0"/>
                        </a:spcBef>
                        <a:defRPr/>
                      </a:pPr>
                      <a:r>
                        <a:rPr lang="en-US" sz="1799" u="none" strike="noStrike" dirty="0">
                          <a:solidFill>
                            <a:srgbClr val="000000"/>
                          </a:solidFill>
                          <a:latin typeface="Open Sans"/>
                          <a:ea typeface="Open Sans"/>
                          <a:cs typeface="Open Sans"/>
                          <a:sym typeface="Open Sans"/>
                        </a:rPr>
                        <a:t>Technology</a:t>
                      </a:r>
                      <a:endParaRPr lang="en-US" sz="1100" dirty="0"/>
                    </a:p>
                  </a:txBody>
                  <a:tcPr marL="47625" marR="47625" marT="47625" marB="47625"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lvl="0" indent="0" algn="l">
                        <a:lnSpc>
                          <a:spcPts val="2519"/>
                        </a:lnSpc>
                        <a:spcBef>
                          <a:spcPct val="0"/>
                        </a:spcBef>
                        <a:defRPr/>
                      </a:pPr>
                      <a:r>
                        <a:rPr lang="en-US" sz="1799" u="none" strike="noStrike" dirty="0">
                          <a:solidFill>
                            <a:srgbClr val="000000"/>
                          </a:solidFill>
                          <a:latin typeface="Open Sans"/>
                          <a:ea typeface="Open Sans"/>
                          <a:cs typeface="Open Sans"/>
                          <a:sym typeface="Open Sans"/>
                        </a:rPr>
                        <a:t>Tech Troubleshooting, Information Tech, basic office applications, etc.</a:t>
                      </a:r>
                      <a:endParaRPr lang="en-US" sz="1100" dirty="0"/>
                    </a:p>
                  </a:txBody>
                  <a:tcPr marL="47625" marR="47625" marT="47625" marB="47625"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lvl="0" indent="0" algn="l">
                        <a:lnSpc>
                          <a:spcPts val="2519"/>
                        </a:lnSpc>
                        <a:spcBef>
                          <a:spcPct val="0"/>
                        </a:spcBef>
                        <a:defRPr/>
                      </a:pPr>
                      <a:r>
                        <a:rPr lang="en-US" sz="1799" dirty="0">
                          <a:solidFill>
                            <a:srgbClr val="000000"/>
                          </a:solidFill>
                          <a:latin typeface="Open Sans"/>
                          <a:ea typeface="Open Sans"/>
                          <a:cs typeface="Open Sans"/>
                          <a:sym typeface="Open Sans"/>
                        </a:rPr>
                        <a:t>Interlibrary Loan, </a:t>
                      </a:r>
                      <a:r>
                        <a:rPr lang="en-US" sz="1800" u="none" strike="noStrike" dirty="0">
                          <a:solidFill>
                            <a:srgbClr val="000000"/>
                          </a:solidFill>
                          <a:latin typeface="Open Sans"/>
                          <a:ea typeface="Open Sans"/>
                          <a:cs typeface="Open Sans"/>
                          <a:sym typeface="Open Sans"/>
                        </a:rPr>
                        <a:t>Social Media, Canva</a:t>
                      </a:r>
                      <a:endParaRPr lang="en-US" sz="1100" dirty="0"/>
                    </a:p>
                  </a:txBody>
                  <a:tcPr marL="47625" marR="47625" marT="47625" marB="47625"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bl>
          </a:graphicData>
        </a:graphic>
      </p:graphicFrame>
      <p:grpSp>
        <p:nvGrpSpPr>
          <p:cNvPr id="3" name="Group 3"/>
          <p:cNvGrpSpPr/>
          <p:nvPr/>
        </p:nvGrpSpPr>
        <p:grpSpPr>
          <a:xfrm>
            <a:off x="16264500" y="769440"/>
            <a:ext cx="226459" cy="226459"/>
            <a:chOff x="0" y="0"/>
            <a:chExt cx="1913890" cy="1913890"/>
          </a:xfrm>
        </p:grpSpPr>
        <p:sp>
          <p:nvSpPr>
            <p:cNvPr id="4" name="Freeform 4"/>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144D29"/>
            </a:solidFill>
          </p:spPr>
          <p:txBody>
            <a:bodyPr/>
            <a:lstStyle/>
            <a:p>
              <a:endParaRPr lang="en-US"/>
            </a:p>
          </p:txBody>
        </p:sp>
      </p:grpSp>
      <p:grpSp>
        <p:nvGrpSpPr>
          <p:cNvPr id="5" name="Group 5"/>
          <p:cNvGrpSpPr/>
          <p:nvPr/>
        </p:nvGrpSpPr>
        <p:grpSpPr>
          <a:xfrm>
            <a:off x="16794701" y="769440"/>
            <a:ext cx="226459" cy="226459"/>
            <a:chOff x="0" y="0"/>
            <a:chExt cx="1913890" cy="1913890"/>
          </a:xfrm>
        </p:grpSpPr>
        <p:sp>
          <p:nvSpPr>
            <p:cNvPr id="6" name="Freeform 6"/>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FCD450"/>
            </a:solidFill>
          </p:spPr>
          <p:txBody>
            <a:bodyPr/>
            <a:lstStyle/>
            <a:p>
              <a:endParaRPr lang="en-US"/>
            </a:p>
          </p:txBody>
        </p:sp>
      </p:grpSp>
      <p:grpSp>
        <p:nvGrpSpPr>
          <p:cNvPr id="7" name="Group 7"/>
          <p:cNvGrpSpPr/>
          <p:nvPr/>
        </p:nvGrpSpPr>
        <p:grpSpPr>
          <a:xfrm>
            <a:off x="17324901" y="769440"/>
            <a:ext cx="226459" cy="226459"/>
            <a:chOff x="0" y="0"/>
            <a:chExt cx="1913890" cy="1913890"/>
          </a:xfrm>
        </p:grpSpPr>
        <p:sp>
          <p:nvSpPr>
            <p:cNvPr id="8" name="Freeform 8"/>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53565A"/>
            </a:solidFill>
          </p:spPr>
          <p:txBody>
            <a:bodyPr/>
            <a:lstStyle/>
            <a:p>
              <a:endParaRPr lang="en-US"/>
            </a:p>
          </p:txBody>
        </p:sp>
      </p:grpSp>
      <p:sp>
        <p:nvSpPr>
          <p:cNvPr id="9" name="TextBox 9"/>
          <p:cNvSpPr txBox="1"/>
          <p:nvPr/>
        </p:nvSpPr>
        <p:spPr>
          <a:xfrm>
            <a:off x="-533400" y="596166"/>
            <a:ext cx="15611123" cy="743793"/>
          </a:xfrm>
          <a:prstGeom prst="rect">
            <a:avLst/>
          </a:prstGeom>
        </p:spPr>
        <p:txBody>
          <a:bodyPr wrap="square" lIns="0" tIns="0" rIns="0" bIns="0" rtlCol="0" anchor="t">
            <a:spAutoFit/>
          </a:bodyPr>
          <a:lstStyle/>
          <a:p>
            <a:pPr algn="ctr">
              <a:lnSpc>
                <a:spcPts val="5809"/>
              </a:lnSpc>
            </a:pPr>
            <a:r>
              <a:rPr lang="en-US" sz="4149" dirty="0">
                <a:solidFill>
                  <a:srgbClr val="000000"/>
                </a:solidFill>
                <a:latin typeface="Poppins Bold"/>
                <a:ea typeface="Poppins Bold"/>
                <a:cs typeface="Poppins Bold"/>
                <a:sym typeface="Poppins Bold"/>
              </a:rPr>
              <a:t>DELVAL LIBRARY ASSISTANT JOB CHART -&gt; NACE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8"/>
          <p:cNvGrpSpPr/>
          <p:nvPr/>
        </p:nvGrpSpPr>
        <p:grpSpPr>
          <a:xfrm>
            <a:off x="0" y="5897435"/>
            <a:ext cx="6096000" cy="4389565"/>
            <a:chOff x="0" y="0"/>
            <a:chExt cx="8128000" cy="5852753"/>
          </a:xfrm>
        </p:grpSpPr>
        <p:pic>
          <p:nvPicPr>
            <p:cNvPr id="9" name="Picture 9"/>
            <p:cNvPicPr>
              <a:picLocks noChangeAspect="1"/>
            </p:cNvPicPr>
            <p:nvPr/>
          </p:nvPicPr>
          <p:blipFill>
            <a:blip r:embed="rId3"/>
            <a:srcRect l="3708" r="3708"/>
            <a:stretch>
              <a:fillRect/>
            </a:stretch>
          </p:blipFill>
          <p:spPr>
            <a:xfrm>
              <a:off x="0" y="0"/>
              <a:ext cx="8128000" cy="5852753"/>
            </a:xfrm>
            <a:prstGeom prst="rect">
              <a:avLst/>
            </a:prstGeom>
          </p:spPr>
        </p:pic>
      </p:grpSp>
      <p:grpSp>
        <p:nvGrpSpPr>
          <p:cNvPr id="10" name="Group 10"/>
          <p:cNvGrpSpPr/>
          <p:nvPr/>
        </p:nvGrpSpPr>
        <p:grpSpPr>
          <a:xfrm>
            <a:off x="6096000" y="5897435"/>
            <a:ext cx="6096000" cy="4389565"/>
            <a:chOff x="0" y="0"/>
            <a:chExt cx="8128000" cy="5852753"/>
          </a:xfrm>
        </p:grpSpPr>
        <p:pic>
          <p:nvPicPr>
            <p:cNvPr id="11" name="Picture 11"/>
            <p:cNvPicPr>
              <a:picLocks noChangeAspect="1"/>
            </p:cNvPicPr>
            <p:nvPr/>
          </p:nvPicPr>
          <p:blipFill>
            <a:blip r:embed="rId4"/>
            <a:srcRect l="3708" r="3708"/>
            <a:stretch>
              <a:fillRect/>
            </a:stretch>
          </p:blipFill>
          <p:spPr>
            <a:xfrm>
              <a:off x="0" y="0"/>
              <a:ext cx="8128000" cy="5852753"/>
            </a:xfrm>
            <a:prstGeom prst="rect">
              <a:avLst/>
            </a:prstGeom>
          </p:spPr>
        </p:pic>
      </p:grpSp>
      <p:grpSp>
        <p:nvGrpSpPr>
          <p:cNvPr id="12" name="Group 12"/>
          <p:cNvGrpSpPr/>
          <p:nvPr/>
        </p:nvGrpSpPr>
        <p:grpSpPr>
          <a:xfrm>
            <a:off x="12192000" y="5897435"/>
            <a:ext cx="6096000" cy="4389565"/>
            <a:chOff x="0" y="0"/>
            <a:chExt cx="8128000" cy="5852753"/>
          </a:xfrm>
        </p:grpSpPr>
        <p:pic>
          <p:nvPicPr>
            <p:cNvPr id="13" name="Picture 13"/>
            <p:cNvPicPr>
              <a:picLocks noChangeAspect="1"/>
            </p:cNvPicPr>
            <p:nvPr/>
          </p:nvPicPr>
          <p:blipFill>
            <a:blip r:embed="rId5"/>
            <a:srcRect l="3708" r="3708"/>
            <a:stretch>
              <a:fillRect/>
            </a:stretch>
          </p:blipFill>
          <p:spPr>
            <a:xfrm>
              <a:off x="0" y="0"/>
              <a:ext cx="8128000" cy="5852753"/>
            </a:xfrm>
            <a:prstGeom prst="rect">
              <a:avLst/>
            </a:prstGeom>
          </p:spPr>
        </p:pic>
      </p:grpSp>
      <p:sp>
        <p:nvSpPr>
          <p:cNvPr id="14" name="TextBox 14"/>
          <p:cNvSpPr txBox="1"/>
          <p:nvPr/>
        </p:nvSpPr>
        <p:spPr>
          <a:xfrm>
            <a:off x="1028700" y="1699048"/>
            <a:ext cx="7414586" cy="958215"/>
          </a:xfrm>
          <a:prstGeom prst="rect">
            <a:avLst/>
          </a:prstGeom>
        </p:spPr>
        <p:txBody>
          <a:bodyPr lIns="0" tIns="0" rIns="0" bIns="0" rtlCol="0" anchor="t">
            <a:spAutoFit/>
          </a:bodyPr>
          <a:lstStyle/>
          <a:p>
            <a:pPr algn="l">
              <a:lnSpc>
                <a:spcPts val="7680"/>
              </a:lnSpc>
            </a:pPr>
            <a:r>
              <a:rPr lang="en-US" sz="6000">
                <a:solidFill>
                  <a:srgbClr val="000000"/>
                </a:solidFill>
                <a:latin typeface="Poppins Bold"/>
                <a:ea typeface="Poppins Bold"/>
                <a:cs typeface="Poppins Bold"/>
                <a:sym typeface="Poppins Bold"/>
              </a:rPr>
              <a:t>COMMUNICATION</a:t>
            </a:r>
          </a:p>
        </p:txBody>
      </p:sp>
      <p:sp>
        <p:nvSpPr>
          <p:cNvPr id="15" name="TextBox 15"/>
          <p:cNvSpPr txBox="1"/>
          <p:nvPr/>
        </p:nvSpPr>
        <p:spPr>
          <a:xfrm>
            <a:off x="1447800" y="3843256"/>
            <a:ext cx="3431939" cy="868186"/>
          </a:xfrm>
          <a:prstGeom prst="rect">
            <a:avLst/>
          </a:prstGeom>
        </p:spPr>
        <p:txBody>
          <a:bodyPr wrap="square" lIns="0" tIns="0" rIns="0" bIns="0" rtlCol="0" anchor="t">
            <a:spAutoFit/>
          </a:bodyPr>
          <a:lstStyle/>
          <a:p>
            <a:pPr algn="l">
              <a:lnSpc>
                <a:spcPts val="3499"/>
              </a:lnSpc>
              <a:spcBef>
                <a:spcPct val="0"/>
              </a:spcBef>
            </a:pPr>
            <a:r>
              <a:rPr lang="en-US" sz="2499" dirty="0">
                <a:solidFill>
                  <a:srgbClr val="000000"/>
                </a:solidFill>
                <a:latin typeface="Open Sans"/>
                <a:ea typeface="Open Sans"/>
                <a:cs typeface="Open Sans"/>
                <a:sym typeface="Open Sans"/>
              </a:rPr>
              <a:t>MS Teams - using the right tool for the job!</a:t>
            </a:r>
          </a:p>
        </p:txBody>
      </p:sp>
      <p:sp>
        <p:nvSpPr>
          <p:cNvPr id="16" name="TextBox 16"/>
          <p:cNvSpPr txBox="1"/>
          <p:nvPr/>
        </p:nvSpPr>
        <p:spPr>
          <a:xfrm>
            <a:off x="7617061" y="3844924"/>
            <a:ext cx="3431939" cy="1765868"/>
          </a:xfrm>
          <a:prstGeom prst="rect">
            <a:avLst/>
          </a:prstGeom>
        </p:spPr>
        <p:txBody>
          <a:bodyPr wrap="square" lIns="0" tIns="0" rIns="0" bIns="0" rtlCol="0" anchor="t">
            <a:spAutoFit/>
          </a:bodyPr>
          <a:lstStyle/>
          <a:p>
            <a:pPr algn="l">
              <a:lnSpc>
                <a:spcPts val="3499"/>
              </a:lnSpc>
              <a:spcBef>
                <a:spcPct val="0"/>
              </a:spcBef>
            </a:pPr>
            <a:r>
              <a:rPr lang="en-US" sz="2499" dirty="0">
                <a:solidFill>
                  <a:srgbClr val="000000"/>
                </a:solidFill>
                <a:latin typeface="Open Sans"/>
                <a:ea typeface="Open Sans"/>
                <a:cs typeface="Open Sans"/>
                <a:sym typeface="Open Sans"/>
              </a:rPr>
              <a:t>Student Assistant Focus Groups</a:t>
            </a:r>
          </a:p>
          <a:p>
            <a:pPr algn="l">
              <a:lnSpc>
                <a:spcPts val="3499"/>
              </a:lnSpc>
              <a:spcBef>
                <a:spcPct val="0"/>
              </a:spcBef>
            </a:pPr>
            <a:endParaRPr lang="en-US" sz="2499" dirty="0">
              <a:solidFill>
                <a:srgbClr val="000000"/>
              </a:solidFill>
              <a:latin typeface="Open Sans"/>
              <a:ea typeface="Open Sans"/>
              <a:cs typeface="Open Sans"/>
              <a:sym typeface="Open Sans"/>
            </a:endParaRPr>
          </a:p>
          <a:p>
            <a:pPr algn="l">
              <a:lnSpc>
                <a:spcPts val="3499"/>
              </a:lnSpc>
              <a:spcBef>
                <a:spcPct val="0"/>
              </a:spcBef>
            </a:pPr>
            <a:r>
              <a:rPr lang="en-US" sz="2499" i="1" dirty="0">
                <a:solidFill>
                  <a:srgbClr val="000000"/>
                </a:solidFill>
                <a:latin typeface="Open Sans"/>
                <a:ea typeface="Open Sans"/>
                <a:cs typeface="Open Sans"/>
                <a:sym typeface="Open Sans"/>
              </a:rPr>
              <a:t>TAKE VISIBLE ACTION</a:t>
            </a:r>
          </a:p>
        </p:txBody>
      </p:sp>
      <p:sp>
        <p:nvSpPr>
          <p:cNvPr id="17" name="TextBox 17"/>
          <p:cNvSpPr txBox="1"/>
          <p:nvPr/>
        </p:nvSpPr>
        <p:spPr>
          <a:xfrm>
            <a:off x="13994070" y="3844924"/>
            <a:ext cx="2846130" cy="868186"/>
          </a:xfrm>
          <a:prstGeom prst="rect">
            <a:avLst/>
          </a:prstGeom>
        </p:spPr>
        <p:txBody>
          <a:bodyPr wrap="square" lIns="0" tIns="0" rIns="0" bIns="0" rtlCol="0" anchor="t">
            <a:spAutoFit/>
          </a:bodyPr>
          <a:lstStyle/>
          <a:p>
            <a:pPr algn="l">
              <a:lnSpc>
                <a:spcPts val="3499"/>
              </a:lnSpc>
              <a:spcBef>
                <a:spcPct val="0"/>
              </a:spcBef>
            </a:pPr>
            <a:r>
              <a:rPr lang="en-US" sz="2499" dirty="0">
                <a:solidFill>
                  <a:srgbClr val="000000"/>
                </a:solidFill>
                <a:latin typeface="Open Sans"/>
                <a:ea typeface="Open Sans"/>
                <a:cs typeface="Open Sans"/>
                <a:sym typeface="Open Sans"/>
              </a:rPr>
              <a:t>Librarians &amp; Other Departments</a:t>
            </a:r>
          </a:p>
        </p:txBody>
      </p:sp>
      <p:grpSp>
        <p:nvGrpSpPr>
          <p:cNvPr id="18" name="Group 2">
            <a:extLst>
              <a:ext uri="{FF2B5EF4-FFF2-40B4-BE49-F238E27FC236}">
                <a16:creationId xmlns:a16="http://schemas.microsoft.com/office/drawing/2014/main" id="{C8BC717C-6D29-661A-1425-090FAAEBE7CC}"/>
              </a:ext>
            </a:extLst>
          </p:cNvPr>
          <p:cNvGrpSpPr/>
          <p:nvPr/>
        </p:nvGrpSpPr>
        <p:grpSpPr>
          <a:xfrm>
            <a:off x="1028700" y="924996"/>
            <a:ext cx="226459" cy="226459"/>
            <a:chOff x="0" y="0"/>
            <a:chExt cx="1913890" cy="1913890"/>
          </a:xfrm>
        </p:grpSpPr>
        <p:sp>
          <p:nvSpPr>
            <p:cNvPr id="19" name="Freeform 3">
              <a:extLst>
                <a:ext uri="{FF2B5EF4-FFF2-40B4-BE49-F238E27FC236}">
                  <a16:creationId xmlns:a16="http://schemas.microsoft.com/office/drawing/2014/main" id="{68D21C2E-DFAF-BB9B-46F0-E72E66F8AE54}"/>
                </a:ext>
              </a:extLst>
            </p:cNvPr>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144D29"/>
            </a:solidFill>
          </p:spPr>
          <p:txBody>
            <a:bodyPr/>
            <a:lstStyle/>
            <a:p>
              <a:endParaRPr lang="en-US"/>
            </a:p>
          </p:txBody>
        </p:sp>
      </p:grpSp>
      <p:grpSp>
        <p:nvGrpSpPr>
          <p:cNvPr id="20" name="Group 4">
            <a:extLst>
              <a:ext uri="{FF2B5EF4-FFF2-40B4-BE49-F238E27FC236}">
                <a16:creationId xmlns:a16="http://schemas.microsoft.com/office/drawing/2014/main" id="{0CF37C36-73F5-F179-BEB9-FFE57A12FE46}"/>
              </a:ext>
            </a:extLst>
          </p:cNvPr>
          <p:cNvGrpSpPr/>
          <p:nvPr/>
        </p:nvGrpSpPr>
        <p:grpSpPr>
          <a:xfrm>
            <a:off x="1558901" y="924996"/>
            <a:ext cx="226459" cy="226459"/>
            <a:chOff x="0" y="0"/>
            <a:chExt cx="1913890" cy="1913890"/>
          </a:xfrm>
        </p:grpSpPr>
        <p:sp>
          <p:nvSpPr>
            <p:cNvPr id="21" name="Freeform 5">
              <a:extLst>
                <a:ext uri="{FF2B5EF4-FFF2-40B4-BE49-F238E27FC236}">
                  <a16:creationId xmlns:a16="http://schemas.microsoft.com/office/drawing/2014/main" id="{57F99631-54F2-E892-7FCC-47FC7F0D20AA}"/>
                </a:ext>
              </a:extLst>
            </p:cNvPr>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FCD450"/>
            </a:solidFill>
          </p:spPr>
          <p:txBody>
            <a:bodyPr/>
            <a:lstStyle/>
            <a:p>
              <a:endParaRPr lang="en-US"/>
            </a:p>
          </p:txBody>
        </p:sp>
      </p:grpSp>
      <p:grpSp>
        <p:nvGrpSpPr>
          <p:cNvPr id="22" name="Group 6">
            <a:extLst>
              <a:ext uri="{FF2B5EF4-FFF2-40B4-BE49-F238E27FC236}">
                <a16:creationId xmlns:a16="http://schemas.microsoft.com/office/drawing/2014/main" id="{2C56A3A1-F2AB-EECE-4B68-63C95FC3C974}"/>
              </a:ext>
            </a:extLst>
          </p:cNvPr>
          <p:cNvGrpSpPr/>
          <p:nvPr/>
        </p:nvGrpSpPr>
        <p:grpSpPr>
          <a:xfrm>
            <a:off x="2089102" y="924996"/>
            <a:ext cx="226459" cy="226459"/>
            <a:chOff x="0" y="0"/>
            <a:chExt cx="1913890" cy="1913890"/>
          </a:xfrm>
        </p:grpSpPr>
        <p:sp>
          <p:nvSpPr>
            <p:cNvPr id="23" name="Freeform 7">
              <a:extLst>
                <a:ext uri="{FF2B5EF4-FFF2-40B4-BE49-F238E27FC236}">
                  <a16:creationId xmlns:a16="http://schemas.microsoft.com/office/drawing/2014/main" id="{C0F6447F-FE46-CEB2-4F00-97D41283A287}"/>
                </a:ext>
              </a:extLst>
            </p:cNvPr>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53565A"/>
            </a:solidFill>
          </p:spPr>
          <p:txBody>
            <a:bodyPr/>
            <a:lstStyle/>
            <a:p>
              <a:endParaRPr lang="en-US"/>
            </a:p>
          </p:txBody>
        </p:sp>
      </p:gr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16667403" y="7019049"/>
            <a:ext cx="540586" cy="540586"/>
          </a:xfrm>
          <a:custGeom>
            <a:avLst/>
            <a:gdLst/>
            <a:ahLst/>
            <a:cxnLst/>
            <a:rect l="l" t="t" r="r" b="b"/>
            <a:pathLst>
              <a:path w="540586" h="540586">
                <a:moveTo>
                  <a:pt x="0" y="0"/>
                </a:moveTo>
                <a:lnTo>
                  <a:pt x="540585" y="0"/>
                </a:lnTo>
                <a:lnTo>
                  <a:pt x="540585" y="540586"/>
                </a:lnTo>
                <a:lnTo>
                  <a:pt x="0" y="540586"/>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a:p>
        </p:txBody>
      </p:sp>
      <p:sp>
        <p:nvSpPr>
          <p:cNvPr id="3" name="Freeform 3"/>
          <p:cNvSpPr/>
          <p:nvPr/>
        </p:nvSpPr>
        <p:spPr>
          <a:xfrm>
            <a:off x="-2190453" y="466039"/>
            <a:ext cx="13910666" cy="9354923"/>
          </a:xfrm>
          <a:custGeom>
            <a:avLst/>
            <a:gdLst/>
            <a:ahLst/>
            <a:cxnLst/>
            <a:rect l="l" t="t" r="r" b="b"/>
            <a:pathLst>
              <a:path w="13910666" h="9354923">
                <a:moveTo>
                  <a:pt x="0" y="0"/>
                </a:moveTo>
                <a:lnTo>
                  <a:pt x="13910666" y="0"/>
                </a:lnTo>
                <a:lnTo>
                  <a:pt x="13910666" y="9354922"/>
                </a:lnTo>
                <a:lnTo>
                  <a:pt x="0" y="9354922"/>
                </a:lnTo>
                <a:lnTo>
                  <a:pt x="0" y="0"/>
                </a:lnTo>
                <a:close/>
              </a:path>
            </a:pathLst>
          </a:custGeom>
          <a:blipFill>
            <a:blip r:embed="rId5"/>
            <a:stretch>
              <a:fillRect/>
            </a:stretch>
          </a:blipFill>
        </p:spPr>
        <p:txBody>
          <a:bodyPr/>
          <a:lstStyle/>
          <a:p>
            <a:endParaRPr lang="en-US"/>
          </a:p>
        </p:txBody>
      </p:sp>
      <p:sp>
        <p:nvSpPr>
          <p:cNvPr id="4" name="TextBox 4"/>
          <p:cNvSpPr txBox="1"/>
          <p:nvPr/>
        </p:nvSpPr>
        <p:spPr>
          <a:xfrm>
            <a:off x="9835118" y="981075"/>
            <a:ext cx="7788734" cy="922147"/>
          </a:xfrm>
          <a:prstGeom prst="rect">
            <a:avLst/>
          </a:prstGeom>
        </p:spPr>
        <p:txBody>
          <a:bodyPr lIns="0" tIns="0" rIns="0" bIns="0" rtlCol="0" anchor="t">
            <a:spAutoFit/>
          </a:bodyPr>
          <a:lstStyle/>
          <a:p>
            <a:pPr algn="l">
              <a:lnSpc>
                <a:spcPts val="7424"/>
              </a:lnSpc>
            </a:pPr>
            <a:r>
              <a:rPr lang="en-US" sz="5800">
                <a:solidFill>
                  <a:srgbClr val="000000"/>
                </a:solidFill>
                <a:latin typeface="Poppins Bold"/>
                <a:ea typeface="Poppins Bold"/>
                <a:cs typeface="Poppins Bold"/>
                <a:sym typeface="Poppins Bold"/>
              </a:rPr>
              <a:t>Reflective Cycles</a:t>
            </a:r>
          </a:p>
        </p:txBody>
      </p:sp>
      <p:sp>
        <p:nvSpPr>
          <p:cNvPr id="5" name="TextBox 5"/>
          <p:cNvSpPr txBox="1"/>
          <p:nvPr/>
        </p:nvSpPr>
        <p:spPr>
          <a:xfrm>
            <a:off x="9851447" y="2998197"/>
            <a:ext cx="7356542" cy="5815246"/>
          </a:xfrm>
          <a:prstGeom prst="rect">
            <a:avLst/>
          </a:prstGeom>
        </p:spPr>
        <p:txBody>
          <a:bodyPr wrap="square" lIns="0" tIns="0" rIns="0" bIns="0" rtlCol="0" anchor="t">
            <a:spAutoFit/>
          </a:bodyPr>
          <a:lstStyle/>
          <a:p>
            <a:pPr marL="582924" lvl="1" indent="-291462" algn="l">
              <a:lnSpc>
                <a:spcPts val="3779"/>
              </a:lnSpc>
              <a:buFont typeface="Arial"/>
              <a:buChar char="•"/>
            </a:pPr>
            <a:r>
              <a:rPr lang="en-US" sz="2699" dirty="0">
                <a:solidFill>
                  <a:srgbClr val="000000"/>
                </a:solidFill>
                <a:latin typeface="Open Sans"/>
                <a:ea typeface="Open Sans"/>
                <a:cs typeface="Open Sans"/>
                <a:sym typeface="Open Sans"/>
              </a:rPr>
              <a:t>Used in FYE for students, applies well to employer &amp; teacher concerns, too!</a:t>
            </a:r>
          </a:p>
          <a:p>
            <a:pPr marL="582924" lvl="1" indent="-291462" algn="l">
              <a:lnSpc>
                <a:spcPts val="3779"/>
              </a:lnSpc>
              <a:buFont typeface="Arial"/>
              <a:buChar char="•"/>
            </a:pPr>
            <a:r>
              <a:rPr lang="en-US" sz="2699" dirty="0">
                <a:solidFill>
                  <a:srgbClr val="000000"/>
                </a:solidFill>
                <a:latin typeface="Open Sans"/>
                <a:ea typeface="Open Sans"/>
                <a:cs typeface="Open Sans"/>
                <a:sym typeface="Open Sans"/>
              </a:rPr>
              <a:t>Cyclical nature of hiring and graduation lends to a cyclical review, reassessment, and readjustment of employment program.</a:t>
            </a:r>
          </a:p>
          <a:p>
            <a:pPr marL="582924" lvl="1" indent="-291462" algn="l">
              <a:lnSpc>
                <a:spcPts val="3779"/>
              </a:lnSpc>
              <a:buFont typeface="Arial"/>
              <a:buChar char="•"/>
            </a:pPr>
            <a:r>
              <a:rPr lang="en-US" sz="2699" dirty="0">
                <a:solidFill>
                  <a:srgbClr val="000000"/>
                </a:solidFill>
                <a:latin typeface="Open Sans"/>
                <a:ea typeface="Open Sans"/>
                <a:cs typeface="Open Sans"/>
                <a:sym typeface="Open Sans"/>
              </a:rPr>
              <a:t>Students and needs change </a:t>
            </a:r>
            <a:r>
              <a:rPr lang="en-US" sz="2699" i="1" dirty="0">
                <a:solidFill>
                  <a:srgbClr val="000000"/>
                </a:solidFill>
                <a:latin typeface="Open Sans Italics"/>
                <a:ea typeface="Open Sans Italics"/>
                <a:cs typeface="Open Sans Italics"/>
                <a:sym typeface="Open Sans Italics"/>
              </a:rPr>
              <a:t>often</a:t>
            </a:r>
            <a:r>
              <a:rPr lang="en-US" sz="2699" dirty="0">
                <a:solidFill>
                  <a:srgbClr val="000000"/>
                </a:solidFill>
                <a:latin typeface="Open Sans"/>
                <a:ea typeface="Open Sans"/>
                <a:cs typeface="Open Sans"/>
                <a:sym typeface="Open Sans"/>
              </a:rPr>
              <a:t>. Be flexible.  </a:t>
            </a:r>
          </a:p>
          <a:p>
            <a:pPr marL="582924" lvl="1" indent="-291462" algn="l">
              <a:lnSpc>
                <a:spcPts val="3779"/>
              </a:lnSpc>
              <a:buFont typeface="Arial"/>
              <a:buChar char="•"/>
            </a:pPr>
            <a:r>
              <a:rPr lang="en-US" sz="2699" dirty="0">
                <a:solidFill>
                  <a:srgbClr val="000000"/>
                </a:solidFill>
                <a:latin typeface="Open Sans"/>
                <a:ea typeface="Open Sans"/>
                <a:cs typeface="Open Sans"/>
                <a:sym typeface="Open Sans"/>
              </a:rPr>
              <a:t>Success comes in many forms, not all measurable. </a:t>
            </a:r>
          </a:p>
          <a:p>
            <a:pPr marL="582924" lvl="1" indent="-291462" algn="l">
              <a:lnSpc>
                <a:spcPts val="3779"/>
              </a:lnSpc>
              <a:buFont typeface="Arial"/>
              <a:buChar char="•"/>
            </a:pPr>
            <a:r>
              <a:rPr lang="en-US" sz="2699" dirty="0">
                <a:solidFill>
                  <a:srgbClr val="000000"/>
                </a:solidFill>
                <a:latin typeface="Open Sans"/>
                <a:ea typeface="Open Sans"/>
                <a:cs typeface="Open Sans"/>
                <a:sym typeface="Open Sans"/>
              </a:rPr>
              <a:t>Every experience is a learning moment.</a:t>
            </a:r>
          </a:p>
          <a:p>
            <a:pPr algn="l">
              <a:lnSpc>
                <a:spcPts val="3779"/>
              </a:lnSpc>
            </a:pPr>
            <a:endParaRPr lang="en-US" sz="2699" dirty="0">
              <a:solidFill>
                <a:srgbClr val="000000"/>
              </a:solidFill>
              <a:latin typeface="Open Sans"/>
              <a:ea typeface="Open Sans"/>
              <a:cs typeface="Open Sans"/>
              <a:sym typeface="Open Sans"/>
            </a:endParaRPr>
          </a:p>
        </p:txBody>
      </p:sp>
      <p:sp>
        <p:nvSpPr>
          <p:cNvPr id="6" name="TextBox 6"/>
          <p:cNvSpPr txBox="1"/>
          <p:nvPr/>
        </p:nvSpPr>
        <p:spPr>
          <a:xfrm>
            <a:off x="9835118" y="2011138"/>
            <a:ext cx="6447882" cy="538994"/>
          </a:xfrm>
          <a:prstGeom prst="rect">
            <a:avLst/>
          </a:prstGeom>
        </p:spPr>
        <p:txBody>
          <a:bodyPr wrap="square" lIns="0" tIns="0" rIns="0" bIns="0" rtlCol="0" anchor="t">
            <a:spAutoFit/>
          </a:bodyPr>
          <a:lstStyle/>
          <a:p>
            <a:pPr algn="ctr">
              <a:lnSpc>
                <a:spcPts val="4489"/>
              </a:lnSpc>
            </a:pPr>
            <a:r>
              <a:rPr lang="en-US" sz="3207" i="1" dirty="0">
                <a:solidFill>
                  <a:srgbClr val="000000"/>
                </a:solidFill>
                <a:latin typeface="Open Sans Italics"/>
                <a:ea typeface="Open Sans Italics"/>
                <a:cs typeface="Open Sans Italics"/>
                <a:sym typeface="Open Sans Italics"/>
              </a:rPr>
              <a:t>Progress, not perfection!</a:t>
            </a:r>
          </a:p>
        </p:txBody>
      </p:sp>
      <p:sp>
        <p:nvSpPr>
          <p:cNvPr id="7" name="Freeform 7"/>
          <p:cNvSpPr/>
          <p:nvPr/>
        </p:nvSpPr>
        <p:spPr>
          <a:xfrm>
            <a:off x="16937695" y="8818914"/>
            <a:ext cx="884299" cy="878772"/>
          </a:xfrm>
          <a:custGeom>
            <a:avLst/>
            <a:gdLst/>
            <a:ahLst/>
            <a:cxnLst/>
            <a:rect l="l" t="t" r="r" b="b"/>
            <a:pathLst>
              <a:path w="884299" h="878772">
                <a:moveTo>
                  <a:pt x="0" y="0"/>
                </a:moveTo>
                <a:lnTo>
                  <a:pt x="884299" y="0"/>
                </a:lnTo>
                <a:lnTo>
                  <a:pt x="884299" y="878772"/>
                </a:lnTo>
                <a:lnTo>
                  <a:pt x="0" y="878772"/>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US"/>
          </a:p>
        </p:txBody>
      </p:sp>
      <p:sp>
        <p:nvSpPr>
          <p:cNvPr id="8" name="TextBox 8"/>
          <p:cNvSpPr txBox="1"/>
          <p:nvPr/>
        </p:nvSpPr>
        <p:spPr>
          <a:xfrm>
            <a:off x="12932601" y="8926830"/>
            <a:ext cx="5161533" cy="567690"/>
          </a:xfrm>
          <a:prstGeom prst="rect">
            <a:avLst/>
          </a:prstGeom>
        </p:spPr>
        <p:txBody>
          <a:bodyPr lIns="0" tIns="0" rIns="0" bIns="0" rtlCol="0" anchor="t">
            <a:spAutoFit/>
          </a:bodyPr>
          <a:lstStyle/>
          <a:p>
            <a:pPr algn="ctr">
              <a:lnSpc>
                <a:spcPts val="4409"/>
              </a:lnSpc>
            </a:pPr>
            <a:r>
              <a:rPr lang="en-US" sz="3150">
                <a:solidFill>
                  <a:srgbClr val="53565A"/>
                </a:solidFill>
                <a:latin typeface="TradeGothic"/>
                <a:ea typeface="TradeGothic"/>
                <a:cs typeface="TradeGothic"/>
                <a:sym typeface="TradeGothic"/>
              </a:rPr>
              <a:t>Reflective Cycles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3"/>
            <a:stretch>
              <a:fillRect t="-9151" b="-9151"/>
            </a:stretch>
          </a:blipFill>
        </p:spPr>
        <p:txBody>
          <a:bodyPr/>
          <a:lstStyle/>
          <a:p>
            <a:endParaRPr lang="en-US"/>
          </a:p>
        </p:txBody>
      </p:sp>
      <p:sp>
        <p:nvSpPr>
          <p:cNvPr id="3" name="Freeform 3"/>
          <p:cNvSpPr/>
          <p:nvPr/>
        </p:nvSpPr>
        <p:spPr>
          <a:xfrm>
            <a:off x="11519012" y="1890355"/>
            <a:ext cx="5336588" cy="7108335"/>
          </a:xfrm>
          <a:custGeom>
            <a:avLst/>
            <a:gdLst/>
            <a:ahLst/>
            <a:cxnLst/>
            <a:rect l="l" t="t" r="r" b="b"/>
            <a:pathLst>
              <a:path w="5336588" h="7108335">
                <a:moveTo>
                  <a:pt x="0" y="0"/>
                </a:moveTo>
                <a:lnTo>
                  <a:pt x="5336588" y="0"/>
                </a:lnTo>
                <a:lnTo>
                  <a:pt x="5336588" y="7108336"/>
                </a:lnTo>
                <a:lnTo>
                  <a:pt x="0" y="7108336"/>
                </a:lnTo>
                <a:lnTo>
                  <a:pt x="0" y="0"/>
                </a:lnTo>
                <a:close/>
              </a:path>
            </a:pathLst>
          </a:custGeom>
          <a:blipFill>
            <a:blip r:embed="rId4"/>
            <a:stretch>
              <a:fillRect/>
            </a:stretch>
          </a:blipFill>
        </p:spPr>
        <p:txBody>
          <a:bodyPr/>
          <a:lstStyle/>
          <a:p>
            <a:endParaRPr lang="en-US"/>
          </a:p>
        </p:txBody>
      </p:sp>
      <p:sp>
        <p:nvSpPr>
          <p:cNvPr id="4" name="TextBox 4"/>
          <p:cNvSpPr txBox="1"/>
          <p:nvPr/>
        </p:nvSpPr>
        <p:spPr>
          <a:xfrm>
            <a:off x="1028700" y="744813"/>
            <a:ext cx="7788213" cy="1145542"/>
          </a:xfrm>
          <a:prstGeom prst="rect">
            <a:avLst/>
          </a:prstGeom>
        </p:spPr>
        <p:txBody>
          <a:bodyPr lIns="0" tIns="0" rIns="0" bIns="0" rtlCol="0" anchor="t">
            <a:spAutoFit/>
          </a:bodyPr>
          <a:lstStyle/>
          <a:p>
            <a:pPr algn="l">
              <a:lnSpc>
                <a:spcPts val="9309"/>
              </a:lnSpc>
            </a:pPr>
            <a:r>
              <a:rPr lang="en-US" sz="6649">
                <a:solidFill>
                  <a:srgbClr val="000000"/>
                </a:solidFill>
                <a:latin typeface="Poppins Bold"/>
                <a:ea typeface="Poppins Bold"/>
                <a:cs typeface="Poppins Bold"/>
                <a:sym typeface="Poppins Bold"/>
              </a:rPr>
              <a:t>Our Successes!</a:t>
            </a:r>
          </a:p>
        </p:txBody>
      </p:sp>
      <p:sp>
        <p:nvSpPr>
          <p:cNvPr id="5" name="TextBox 5"/>
          <p:cNvSpPr txBox="1"/>
          <p:nvPr/>
        </p:nvSpPr>
        <p:spPr>
          <a:xfrm>
            <a:off x="1028700" y="2118527"/>
            <a:ext cx="9944100" cy="7415531"/>
          </a:xfrm>
          <a:prstGeom prst="rect">
            <a:avLst/>
          </a:prstGeom>
        </p:spPr>
        <p:txBody>
          <a:bodyPr wrap="square" lIns="0" tIns="0" rIns="0" bIns="0" rtlCol="0" anchor="t">
            <a:spAutoFit/>
          </a:bodyPr>
          <a:lstStyle/>
          <a:p>
            <a:pPr algn="l">
              <a:lnSpc>
                <a:spcPts val="3919"/>
              </a:lnSpc>
            </a:pPr>
            <a:r>
              <a:rPr lang="en-US" sz="2799" dirty="0">
                <a:solidFill>
                  <a:srgbClr val="000000"/>
                </a:solidFill>
                <a:latin typeface="Open Sans"/>
                <a:ea typeface="Open Sans"/>
                <a:cs typeface="Open Sans"/>
                <a:sym typeface="Open Sans"/>
                <a:hlinkClick r:id="rId5"/>
              </a:rPr>
              <a:t>Student Curator Project </a:t>
            </a:r>
            <a:r>
              <a:rPr lang="en-US" sz="2799" dirty="0">
                <a:solidFill>
                  <a:srgbClr val="000000"/>
                </a:solidFill>
                <a:latin typeface="Open Sans"/>
                <a:ea typeface="Open Sans"/>
                <a:cs typeface="Open Sans"/>
                <a:sym typeface="Open Sans"/>
              </a:rPr>
              <a:t>Initiation</a:t>
            </a:r>
          </a:p>
          <a:p>
            <a:pPr algn="ctr">
              <a:lnSpc>
                <a:spcPts val="3919"/>
              </a:lnSpc>
            </a:pPr>
            <a:endParaRPr lang="en-US" sz="2799" dirty="0">
              <a:solidFill>
                <a:srgbClr val="000000"/>
              </a:solidFill>
              <a:latin typeface="Open Sans"/>
              <a:ea typeface="Open Sans"/>
              <a:cs typeface="Open Sans"/>
              <a:sym typeface="Open Sans"/>
            </a:endParaRPr>
          </a:p>
          <a:p>
            <a:pPr algn="l">
              <a:lnSpc>
                <a:spcPts val="3919"/>
              </a:lnSpc>
            </a:pPr>
            <a:r>
              <a:rPr lang="en-US" sz="2799" dirty="0">
                <a:solidFill>
                  <a:srgbClr val="000000"/>
                </a:solidFill>
                <a:latin typeface="Open Sans"/>
                <a:ea typeface="Open Sans"/>
                <a:cs typeface="Open Sans"/>
                <a:sym typeface="Open Sans"/>
              </a:rPr>
              <a:t>Increasingly student-made book displays, social media, and signage</a:t>
            </a:r>
          </a:p>
          <a:p>
            <a:pPr algn="l">
              <a:lnSpc>
                <a:spcPts val="3919"/>
              </a:lnSpc>
            </a:pPr>
            <a:endParaRPr lang="en-US" sz="2799" dirty="0">
              <a:solidFill>
                <a:srgbClr val="000000"/>
              </a:solidFill>
              <a:latin typeface="Open Sans"/>
              <a:ea typeface="Open Sans"/>
              <a:cs typeface="Open Sans"/>
              <a:sym typeface="Open Sans"/>
            </a:endParaRPr>
          </a:p>
          <a:p>
            <a:pPr algn="l">
              <a:lnSpc>
                <a:spcPts val="3919"/>
              </a:lnSpc>
            </a:pPr>
            <a:r>
              <a:rPr lang="en-US" sz="2799" dirty="0">
                <a:solidFill>
                  <a:srgbClr val="000000"/>
                </a:solidFill>
                <a:latin typeface="Open Sans"/>
                <a:ea typeface="Open Sans"/>
                <a:cs typeface="Open Sans"/>
                <a:sym typeface="Open Sans"/>
              </a:rPr>
              <a:t>Well-run circulation desk - caring, capable and friendly staff!</a:t>
            </a:r>
          </a:p>
          <a:p>
            <a:pPr algn="l">
              <a:lnSpc>
                <a:spcPts val="3919"/>
              </a:lnSpc>
            </a:pPr>
            <a:endParaRPr lang="en-US" sz="2799" dirty="0">
              <a:solidFill>
                <a:srgbClr val="000000"/>
              </a:solidFill>
              <a:latin typeface="Open Sans"/>
              <a:ea typeface="Open Sans"/>
              <a:cs typeface="Open Sans"/>
              <a:sym typeface="Open Sans"/>
            </a:endParaRPr>
          </a:p>
          <a:p>
            <a:pPr algn="l">
              <a:lnSpc>
                <a:spcPts val="3919"/>
              </a:lnSpc>
            </a:pPr>
            <a:r>
              <a:rPr lang="en-US" sz="2799" dirty="0">
                <a:solidFill>
                  <a:srgbClr val="000000"/>
                </a:solidFill>
                <a:latin typeface="Open Sans"/>
                <a:ea typeface="Open Sans"/>
                <a:cs typeface="Open Sans"/>
                <a:sym typeface="Open Sans"/>
              </a:rPr>
              <a:t>Fast &amp; thorough communication and coordination our among team. </a:t>
            </a:r>
          </a:p>
          <a:p>
            <a:pPr algn="l">
              <a:lnSpc>
                <a:spcPts val="3919"/>
              </a:lnSpc>
            </a:pPr>
            <a:endParaRPr lang="en-US" sz="2799" dirty="0">
              <a:solidFill>
                <a:srgbClr val="000000"/>
              </a:solidFill>
              <a:latin typeface="Open Sans"/>
              <a:ea typeface="Open Sans"/>
              <a:cs typeface="Open Sans"/>
              <a:sym typeface="Open Sans"/>
            </a:endParaRPr>
          </a:p>
          <a:p>
            <a:pPr algn="l">
              <a:lnSpc>
                <a:spcPts val="3919"/>
              </a:lnSpc>
            </a:pPr>
            <a:r>
              <a:rPr lang="en-US" sz="2799" dirty="0">
                <a:solidFill>
                  <a:srgbClr val="000000"/>
                </a:solidFill>
                <a:latin typeface="Open Sans"/>
                <a:ea typeface="Open Sans"/>
                <a:cs typeface="Open Sans"/>
                <a:sym typeface="Open Sans"/>
              </a:rPr>
              <a:t>Positive feedback and engagement in the library</a:t>
            </a:r>
          </a:p>
          <a:p>
            <a:pPr algn="l">
              <a:lnSpc>
                <a:spcPts val="3919"/>
              </a:lnSpc>
            </a:pPr>
            <a:endParaRPr lang="en-US" sz="2799" dirty="0">
              <a:solidFill>
                <a:srgbClr val="000000"/>
              </a:solidFill>
              <a:latin typeface="Open Sans"/>
              <a:ea typeface="Open Sans"/>
              <a:cs typeface="Open Sans"/>
              <a:sym typeface="Open Sans"/>
            </a:endParaRPr>
          </a:p>
          <a:p>
            <a:pPr algn="l">
              <a:lnSpc>
                <a:spcPts val="3919"/>
              </a:lnSpc>
            </a:pPr>
            <a:r>
              <a:rPr lang="en-US" sz="2799" dirty="0">
                <a:solidFill>
                  <a:srgbClr val="000000"/>
                </a:solidFill>
                <a:latin typeface="Open Sans"/>
                <a:ea typeface="Open Sans"/>
                <a:cs typeface="Open Sans"/>
                <a:sym typeface="Open Sans"/>
              </a:rPr>
              <a:t>Sense of pride and community on campus</a:t>
            </a:r>
          </a:p>
          <a:p>
            <a:pPr algn="l">
              <a:lnSpc>
                <a:spcPts val="3919"/>
              </a:lnSpc>
            </a:pPr>
            <a:endParaRPr lang="en-US" sz="2799" dirty="0">
              <a:solidFill>
                <a:srgbClr val="000000"/>
              </a:solidFill>
              <a:latin typeface="Open Sans"/>
              <a:ea typeface="Open Sans"/>
              <a:cs typeface="Open Sans"/>
              <a:sym typeface="Open Sans"/>
            </a:endParaRPr>
          </a:p>
          <a:p>
            <a:pPr algn="l">
              <a:lnSpc>
                <a:spcPts val="3919"/>
              </a:lnSpc>
            </a:pPr>
            <a:r>
              <a:rPr lang="en-US" sz="2799" dirty="0">
                <a:solidFill>
                  <a:srgbClr val="000000"/>
                </a:solidFill>
                <a:latin typeface="Open Sans"/>
                <a:ea typeface="Open Sans"/>
                <a:cs typeface="Open Sans"/>
                <a:sym typeface="Open Sans"/>
              </a:rPr>
              <a:t>They come back to visit and keep in touch!</a:t>
            </a:r>
          </a:p>
        </p:txBody>
      </p:sp>
      <p:grpSp>
        <p:nvGrpSpPr>
          <p:cNvPr id="6" name="Group 6"/>
          <p:cNvGrpSpPr/>
          <p:nvPr/>
        </p:nvGrpSpPr>
        <p:grpSpPr>
          <a:xfrm>
            <a:off x="10036801" y="8487243"/>
            <a:ext cx="3465187" cy="1542115"/>
            <a:chOff x="0" y="0"/>
            <a:chExt cx="3236349" cy="1440275"/>
          </a:xfrm>
        </p:grpSpPr>
        <p:sp>
          <p:nvSpPr>
            <p:cNvPr id="7" name="Freeform 7"/>
            <p:cNvSpPr/>
            <p:nvPr/>
          </p:nvSpPr>
          <p:spPr>
            <a:xfrm>
              <a:off x="0" y="0"/>
              <a:ext cx="3236349" cy="1440275"/>
            </a:xfrm>
            <a:custGeom>
              <a:avLst/>
              <a:gdLst/>
              <a:ahLst/>
              <a:cxnLst/>
              <a:rect l="l" t="t" r="r" b="b"/>
              <a:pathLst>
                <a:path w="3236349" h="1440275">
                  <a:moveTo>
                    <a:pt x="0" y="0"/>
                  </a:moveTo>
                  <a:lnTo>
                    <a:pt x="3236349" y="0"/>
                  </a:lnTo>
                  <a:lnTo>
                    <a:pt x="3236349" y="1440275"/>
                  </a:lnTo>
                  <a:lnTo>
                    <a:pt x="0" y="1440275"/>
                  </a:lnTo>
                  <a:close/>
                </a:path>
              </a:pathLst>
            </a:custGeom>
            <a:solidFill>
              <a:srgbClr val="FCD450"/>
            </a:solidFill>
          </p:spPr>
          <p:txBody>
            <a:bodyPr/>
            <a:lstStyle/>
            <a:p>
              <a:endParaRPr lang="en-US"/>
            </a:p>
          </p:txBody>
        </p:sp>
      </p:grpSp>
      <p:sp>
        <p:nvSpPr>
          <p:cNvPr id="8" name="TextBox 8"/>
          <p:cNvSpPr txBox="1"/>
          <p:nvPr/>
        </p:nvSpPr>
        <p:spPr>
          <a:xfrm>
            <a:off x="10278715" y="8716962"/>
            <a:ext cx="3166828" cy="1044575"/>
          </a:xfrm>
          <a:prstGeom prst="rect">
            <a:avLst/>
          </a:prstGeom>
        </p:spPr>
        <p:txBody>
          <a:bodyPr lIns="0" tIns="0" rIns="0" bIns="0" rtlCol="0" anchor="t">
            <a:spAutoFit/>
          </a:bodyPr>
          <a:lstStyle/>
          <a:p>
            <a:pPr algn="ctr">
              <a:lnSpc>
                <a:spcPts val="2799"/>
              </a:lnSpc>
              <a:spcBef>
                <a:spcPct val="0"/>
              </a:spcBef>
            </a:pPr>
            <a:r>
              <a:rPr lang="en-US" sz="1999">
                <a:solidFill>
                  <a:srgbClr val="000000"/>
                </a:solidFill>
                <a:latin typeface="Open Sans"/>
                <a:ea typeface="Open Sans"/>
                <a:cs typeface="Open Sans"/>
                <a:sym typeface="Open Sans"/>
              </a:rPr>
              <a:t>Caroline Honsel ‘25 with her Student Curator Collection (2024)</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5375086" y="0"/>
            <a:ext cx="12912914" cy="7263514"/>
            <a:chOff x="0" y="0"/>
            <a:chExt cx="17217219" cy="9684686"/>
          </a:xfrm>
        </p:grpSpPr>
        <p:pic>
          <p:nvPicPr>
            <p:cNvPr id="3" name="Picture 3"/>
            <p:cNvPicPr>
              <a:picLocks noChangeAspect="1"/>
            </p:cNvPicPr>
            <p:nvPr/>
          </p:nvPicPr>
          <p:blipFill>
            <a:blip r:embed="rId3"/>
            <a:srcRect t="7786" b="7786"/>
            <a:stretch>
              <a:fillRect/>
            </a:stretch>
          </p:blipFill>
          <p:spPr>
            <a:xfrm>
              <a:off x="0" y="0"/>
              <a:ext cx="17217219" cy="9684686"/>
            </a:xfrm>
            <a:prstGeom prst="rect">
              <a:avLst/>
            </a:prstGeom>
          </p:spPr>
        </p:pic>
      </p:grpSp>
      <p:grpSp>
        <p:nvGrpSpPr>
          <p:cNvPr id="4" name="Group 4"/>
          <p:cNvGrpSpPr/>
          <p:nvPr/>
        </p:nvGrpSpPr>
        <p:grpSpPr>
          <a:xfrm>
            <a:off x="1028700" y="924996"/>
            <a:ext cx="226459" cy="226459"/>
            <a:chOff x="0" y="0"/>
            <a:chExt cx="1913890" cy="1913890"/>
          </a:xfrm>
        </p:grpSpPr>
        <p:sp>
          <p:nvSpPr>
            <p:cNvPr id="5" name="Freeform 5"/>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144D29"/>
            </a:solidFill>
          </p:spPr>
          <p:txBody>
            <a:bodyPr/>
            <a:lstStyle/>
            <a:p>
              <a:endParaRPr lang="en-US"/>
            </a:p>
          </p:txBody>
        </p:sp>
      </p:grpSp>
      <p:grpSp>
        <p:nvGrpSpPr>
          <p:cNvPr id="6" name="Group 6"/>
          <p:cNvGrpSpPr/>
          <p:nvPr/>
        </p:nvGrpSpPr>
        <p:grpSpPr>
          <a:xfrm>
            <a:off x="1558901" y="924996"/>
            <a:ext cx="226459" cy="226459"/>
            <a:chOff x="0" y="0"/>
            <a:chExt cx="1913890" cy="1913890"/>
          </a:xfrm>
        </p:grpSpPr>
        <p:sp>
          <p:nvSpPr>
            <p:cNvPr id="7" name="Freeform 7"/>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FCD450"/>
            </a:solidFill>
          </p:spPr>
          <p:txBody>
            <a:bodyPr/>
            <a:lstStyle/>
            <a:p>
              <a:endParaRPr lang="en-US"/>
            </a:p>
          </p:txBody>
        </p:sp>
      </p:grpSp>
      <p:grpSp>
        <p:nvGrpSpPr>
          <p:cNvPr id="8" name="Group 8"/>
          <p:cNvGrpSpPr/>
          <p:nvPr/>
        </p:nvGrpSpPr>
        <p:grpSpPr>
          <a:xfrm>
            <a:off x="2089102" y="924996"/>
            <a:ext cx="226459" cy="226459"/>
            <a:chOff x="0" y="0"/>
            <a:chExt cx="1913890" cy="1913890"/>
          </a:xfrm>
        </p:grpSpPr>
        <p:sp>
          <p:nvSpPr>
            <p:cNvPr id="9" name="Freeform 9"/>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53565A"/>
            </a:solidFill>
          </p:spPr>
          <p:txBody>
            <a:bodyPr/>
            <a:lstStyle/>
            <a:p>
              <a:endParaRPr lang="en-US"/>
            </a:p>
          </p:txBody>
        </p:sp>
      </p:grpSp>
      <p:grpSp>
        <p:nvGrpSpPr>
          <p:cNvPr id="10" name="Group 10"/>
          <p:cNvGrpSpPr/>
          <p:nvPr/>
        </p:nvGrpSpPr>
        <p:grpSpPr>
          <a:xfrm>
            <a:off x="1" y="4639354"/>
            <a:ext cx="9296400" cy="5647646"/>
            <a:chOff x="0" y="0"/>
            <a:chExt cx="4702047" cy="2581264"/>
          </a:xfrm>
        </p:grpSpPr>
        <p:sp>
          <p:nvSpPr>
            <p:cNvPr id="11" name="Freeform 11"/>
            <p:cNvSpPr/>
            <p:nvPr/>
          </p:nvSpPr>
          <p:spPr>
            <a:xfrm>
              <a:off x="0" y="0"/>
              <a:ext cx="4702047" cy="2581264"/>
            </a:xfrm>
            <a:custGeom>
              <a:avLst/>
              <a:gdLst/>
              <a:ahLst/>
              <a:cxnLst/>
              <a:rect l="l" t="t" r="r" b="b"/>
              <a:pathLst>
                <a:path w="4702047" h="2581264">
                  <a:moveTo>
                    <a:pt x="0" y="0"/>
                  </a:moveTo>
                  <a:lnTo>
                    <a:pt x="4702047" y="0"/>
                  </a:lnTo>
                  <a:lnTo>
                    <a:pt x="4702047" y="2581264"/>
                  </a:lnTo>
                  <a:lnTo>
                    <a:pt x="0" y="2581264"/>
                  </a:lnTo>
                  <a:close/>
                </a:path>
              </a:pathLst>
            </a:custGeom>
            <a:solidFill>
              <a:srgbClr val="FCD450"/>
            </a:solidFill>
          </p:spPr>
          <p:txBody>
            <a:bodyPr/>
            <a:lstStyle/>
            <a:p>
              <a:endParaRPr lang="en-US"/>
            </a:p>
          </p:txBody>
        </p:sp>
      </p:grpSp>
      <p:sp>
        <p:nvSpPr>
          <p:cNvPr id="12" name="TextBox 12"/>
          <p:cNvSpPr txBox="1"/>
          <p:nvPr/>
        </p:nvSpPr>
        <p:spPr>
          <a:xfrm>
            <a:off x="680618" y="6295247"/>
            <a:ext cx="10199869" cy="1734510"/>
          </a:xfrm>
          <a:prstGeom prst="rect">
            <a:avLst/>
          </a:prstGeom>
        </p:spPr>
        <p:txBody>
          <a:bodyPr lIns="0" tIns="0" rIns="0" bIns="0" rtlCol="0" anchor="t">
            <a:spAutoFit/>
          </a:bodyPr>
          <a:lstStyle/>
          <a:p>
            <a:pPr algn="l">
              <a:lnSpc>
                <a:spcPts val="14125"/>
              </a:lnSpc>
              <a:spcBef>
                <a:spcPct val="0"/>
              </a:spcBef>
            </a:pPr>
            <a:r>
              <a:rPr lang="en-US" sz="10089" dirty="0">
                <a:solidFill>
                  <a:srgbClr val="000000"/>
                </a:solidFill>
                <a:latin typeface="Poppins Bold"/>
                <a:ea typeface="Poppins Bold"/>
                <a:cs typeface="Poppins Bold"/>
                <a:sym typeface="Poppins Bold"/>
              </a:rPr>
              <a:t>THANK YOU</a:t>
            </a:r>
          </a:p>
        </p:txBody>
      </p:sp>
      <p:sp>
        <p:nvSpPr>
          <p:cNvPr id="13" name="TextBox 13"/>
          <p:cNvSpPr txBox="1"/>
          <p:nvPr/>
        </p:nvSpPr>
        <p:spPr>
          <a:xfrm>
            <a:off x="2514600" y="8163662"/>
            <a:ext cx="8002071" cy="880112"/>
          </a:xfrm>
          <a:prstGeom prst="rect">
            <a:avLst/>
          </a:prstGeom>
        </p:spPr>
        <p:txBody>
          <a:bodyPr lIns="0" tIns="0" rIns="0" bIns="0" rtlCol="0" anchor="t">
            <a:spAutoFit/>
          </a:bodyPr>
          <a:lstStyle/>
          <a:p>
            <a:pPr algn="l">
              <a:lnSpc>
                <a:spcPts val="7139"/>
              </a:lnSpc>
              <a:spcBef>
                <a:spcPct val="0"/>
              </a:spcBef>
            </a:pPr>
            <a:r>
              <a:rPr lang="en-US" sz="5099" dirty="0">
                <a:solidFill>
                  <a:srgbClr val="000000"/>
                </a:solidFill>
                <a:latin typeface="Open Sans"/>
                <a:ea typeface="Open Sans"/>
                <a:cs typeface="Open Sans"/>
                <a:sym typeface="Open Sans"/>
              </a:rPr>
              <a:t>QUESTIONS?</a:t>
            </a:r>
          </a:p>
        </p:txBody>
      </p:sp>
      <p:sp>
        <p:nvSpPr>
          <p:cNvPr id="14" name="TextBox 13">
            <a:extLst>
              <a:ext uri="{FF2B5EF4-FFF2-40B4-BE49-F238E27FC236}">
                <a16:creationId xmlns:a16="http://schemas.microsoft.com/office/drawing/2014/main" id="{EC74273A-7C1D-2D61-3ADB-84758A7F22CF}"/>
              </a:ext>
            </a:extLst>
          </p:cNvPr>
          <p:cNvSpPr txBox="1"/>
          <p:nvPr/>
        </p:nvSpPr>
        <p:spPr>
          <a:xfrm>
            <a:off x="9753600" y="7530505"/>
            <a:ext cx="14402871" cy="1699311"/>
          </a:xfrm>
          <a:prstGeom prst="rect">
            <a:avLst/>
          </a:prstGeom>
        </p:spPr>
        <p:txBody>
          <a:bodyPr wrap="square" lIns="0" tIns="0" rIns="0" bIns="0" rtlCol="0" anchor="t">
            <a:spAutoFit/>
          </a:bodyPr>
          <a:lstStyle/>
          <a:p>
            <a:pPr algn="l">
              <a:lnSpc>
                <a:spcPts val="7139"/>
              </a:lnSpc>
              <a:spcBef>
                <a:spcPct val="0"/>
              </a:spcBef>
            </a:pPr>
            <a:r>
              <a:rPr lang="en-US" sz="3200" dirty="0">
                <a:solidFill>
                  <a:srgbClr val="000000"/>
                </a:solidFill>
                <a:latin typeface="Open Sans"/>
                <a:ea typeface="Open Sans"/>
                <a:cs typeface="Open Sans"/>
                <a:sym typeface="Open Sans"/>
                <a:hlinkClick r:id="rId4"/>
              </a:rPr>
              <a:t>https://www.linkedin.com/in/clairedrolet</a:t>
            </a:r>
            <a:endParaRPr lang="en-US" sz="3200" dirty="0">
              <a:solidFill>
                <a:srgbClr val="000000"/>
              </a:solidFill>
              <a:latin typeface="Open Sans"/>
              <a:ea typeface="Open Sans"/>
              <a:cs typeface="Open Sans"/>
              <a:sym typeface="Open Sans"/>
            </a:endParaRPr>
          </a:p>
          <a:p>
            <a:pPr algn="l">
              <a:lnSpc>
                <a:spcPts val="7139"/>
              </a:lnSpc>
              <a:spcBef>
                <a:spcPct val="0"/>
              </a:spcBef>
            </a:pPr>
            <a:r>
              <a:rPr lang="en-US" sz="3200" dirty="0">
                <a:solidFill>
                  <a:srgbClr val="000000"/>
                </a:solidFill>
                <a:latin typeface="Open Sans"/>
                <a:ea typeface="Open Sans"/>
                <a:cs typeface="Open Sans"/>
                <a:sym typeface="Open Sans"/>
              </a:rPr>
              <a:t>Claire.Drolet@delval.edu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1028700" y="924996"/>
            <a:ext cx="226459" cy="226459"/>
            <a:chOff x="0" y="0"/>
            <a:chExt cx="1913890" cy="1913890"/>
          </a:xfrm>
        </p:grpSpPr>
        <p:sp>
          <p:nvSpPr>
            <p:cNvPr id="3" name="Freeform 3"/>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00843D"/>
            </a:solidFill>
          </p:spPr>
          <p:txBody>
            <a:bodyPr/>
            <a:lstStyle/>
            <a:p>
              <a:endParaRPr lang="en-US"/>
            </a:p>
          </p:txBody>
        </p:sp>
      </p:grpSp>
      <p:grpSp>
        <p:nvGrpSpPr>
          <p:cNvPr id="4" name="Group 4"/>
          <p:cNvGrpSpPr/>
          <p:nvPr/>
        </p:nvGrpSpPr>
        <p:grpSpPr>
          <a:xfrm>
            <a:off x="1558901" y="924996"/>
            <a:ext cx="226459" cy="226459"/>
            <a:chOff x="0" y="0"/>
            <a:chExt cx="1913890" cy="1913890"/>
          </a:xfrm>
        </p:grpSpPr>
        <p:sp>
          <p:nvSpPr>
            <p:cNvPr id="5" name="Freeform 5"/>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FCD450"/>
            </a:solidFill>
          </p:spPr>
          <p:txBody>
            <a:bodyPr/>
            <a:lstStyle/>
            <a:p>
              <a:endParaRPr lang="en-US"/>
            </a:p>
          </p:txBody>
        </p:sp>
      </p:grpSp>
      <p:grpSp>
        <p:nvGrpSpPr>
          <p:cNvPr id="6" name="Group 6"/>
          <p:cNvGrpSpPr/>
          <p:nvPr/>
        </p:nvGrpSpPr>
        <p:grpSpPr>
          <a:xfrm>
            <a:off x="2089102" y="924996"/>
            <a:ext cx="226459" cy="226459"/>
            <a:chOff x="0" y="0"/>
            <a:chExt cx="1913890" cy="1913890"/>
          </a:xfrm>
        </p:grpSpPr>
        <p:sp>
          <p:nvSpPr>
            <p:cNvPr id="7" name="Freeform 7"/>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53565A"/>
            </a:solidFill>
          </p:spPr>
          <p:txBody>
            <a:bodyPr/>
            <a:lstStyle/>
            <a:p>
              <a:endParaRPr lang="en-US"/>
            </a:p>
          </p:txBody>
        </p:sp>
      </p:grpSp>
      <p:grpSp>
        <p:nvGrpSpPr>
          <p:cNvPr id="8" name="Group 8"/>
          <p:cNvGrpSpPr/>
          <p:nvPr/>
        </p:nvGrpSpPr>
        <p:grpSpPr>
          <a:xfrm>
            <a:off x="10235832" y="280234"/>
            <a:ext cx="7178214" cy="3251403"/>
            <a:chOff x="0" y="0"/>
            <a:chExt cx="8680704" cy="3931963"/>
          </a:xfrm>
        </p:grpSpPr>
        <p:sp>
          <p:nvSpPr>
            <p:cNvPr id="9" name="Freeform 9"/>
            <p:cNvSpPr/>
            <p:nvPr/>
          </p:nvSpPr>
          <p:spPr>
            <a:xfrm>
              <a:off x="0" y="0"/>
              <a:ext cx="8680703" cy="3931963"/>
            </a:xfrm>
            <a:custGeom>
              <a:avLst/>
              <a:gdLst/>
              <a:ahLst/>
              <a:cxnLst/>
              <a:rect l="l" t="t" r="r" b="b"/>
              <a:pathLst>
                <a:path w="8680703" h="3931963">
                  <a:moveTo>
                    <a:pt x="0" y="0"/>
                  </a:moveTo>
                  <a:lnTo>
                    <a:pt x="8680703" y="0"/>
                  </a:lnTo>
                  <a:lnTo>
                    <a:pt x="8680703" y="3931963"/>
                  </a:lnTo>
                  <a:lnTo>
                    <a:pt x="0" y="3931963"/>
                  </a:lnTo>
                  <a:close/>
                </a:path>
              </a:pathLst>
            </a:custGeom>
            <a:solidFill>
              <a:srgbClr val="D9D9D9"/>
            </a:solidFill>
          </p:spPr>
          <p:txBody>
            <a:bodyPr/>
            <a:lstStyle/>
            <a:p>
              <a:endParaRPr lang="en-US"/>
            </a:p>
          </p:txBody>
        </p:sp>
      </p:grpSp>
      <p:grpSp>
        <p:nvGrpSpPr>
          <p:cNvPr id="10" name="Group 10"/>
          <p:cNvGrpSpPr/>
          <p:nvPr/>
        </p:nvGrpSpPr>
        <p:grpSpPr>
          <a:xfrm>
            <a:off x="9144000" y="1224552"/>
            <a:ext cx="7734189" cy="7973759"/>
            <a:chOff x="0" y="0"/>
            <a:chExt cx="10312252" cy="10631678"/>
          </a:xfrm>
        </p:grpSpPr>
        <p:pic>
          <p:nvPicPr>
            <p:cNvPr id="11" name="Picture 11"/>
            <p:cNvPicPr>
              <a:picLocks noChangeAspect="1"/>
            </p:cNvPicPr>
            <p:nvPr/>
          </p:nvPicPr>
          <p:blipFill>
            <a:blip r:embed="rId3"/>
            <a:srcRect l="24362" r="11091"/>
            <a:stretch>
              <a:fillRect/>
            </a:stretch>
          </p:blipFill>
          <p:spPr>
            <a:xfrm>
              <a:off x="0" y="0"/>
              <a:ext cx="10312252" cy="10631678"/>
            </a:xfrm>
            <a:prstGeom prst="rect">
              <a:avLst/>
            </a:prstGeom>
          </p:spPr>
        </p:pic>
      </p:grpSp>
      <p:sp>
        <p:nvSpPr>
          <p:cNvPr id="12" name="TextBox 12"/>
          <p:cNvSpPr txBox="1"/>
          <p:nvPr/>
        </p:nvSpPr>
        <p:spPr>
          <a:xfrm>
            <a:off x="10431639" y="489386"/>
            <a:ext cx="7308056" cy="871220"/>
          </a:xfrm>
          <a:prstGeom prst="rect">
            <a:avLst/>
          </a:prstGeom>
        </p:spPr>
        <p:txBody>
          <a:bodyPr lIns="0" tIns="0" rIns="0" bIns="0" rtlCol="0" anchor="t">
            <a:spAutoFit/>
          </a:bodyPr>
          <a:lstStyle/>
          <a:p>
            <a:pPr algn="ctr">
              <a:lnSpc>
                <a:spcPts val="2379"/>
              </a:lnSpc>
            </a:pPr>
            <a:r>
              <a:rPr lang="en-US" sz="1699" dirty="0">
                <a:solidFill>
                  <a:srgbClr val="000000"/>
                </a:solidFill>
                <a:latin typeface="Open Sans"/>
                <a:ea typeface="Open Sans"/>
                <a:cs typeface="Open Sans"/>
                <a:sym typeface="Open Sans"/>
              </a:rPr>
              <a:t>Dr. Doug Linde examines </a:t>
            </a:r>
          </a:p>
          <a:p>
            <a:pPr algn="ctr">
              <a:lnSpc>
                <a:spcPts val="2379"/>
              </a:lnSpc>
            </a:pPr>
            <a:r>
              <a:rPr lang="en-US" sz="1699" dirty="0">
                <a:solidFill>
                  <a:srgbClr val="000000"/>
                </a:solidFill>
                <a:latin typeface="Open Sans"/>
                <a:ea typeface="Open Sans"/>
                <a:cs typeface="Open Sans"/>
                <a:sym typeface="Open Sans"/>
              </a:rPr>
              <a:t>turfgrass with his students (2023)</a:t>
            </a:r>
          </a:p>
          <a:p>
            <a:pPr algn="ctr">
              <a:lnSpc>
                <a:spcPts val="2379"/>
              </a:lnSpc>
              <a:spcBef>
                <a:spcPct val="0"/>
              </a:spcBef>
            </a:pPr>
            <a:endParaRPr lang="en-US" sz="1699" dirty="0">
              <a:solidFill>
                <a:srgbClr val="000000"/>
              </a:solidFill>
              <a:latin typeface="Open Sans"/>
              <a:ea typeface="Open Sans"/>
              <a:cs typeface="Open Sans"/>
              <a:sym typeface="Open Sans"/>
            </a:endParaRPr>
          </a:p>
        </p:txBody>
      </p:sp>
      <p:sp>
        <p:nvSpPr>
          <p:cNvPr id="13" name="TextBox 13"/>
          <p:cNvSpPr txBox="1"/>
          <p:nvPr/>
        </p:nvSpPr>
        <p:spPr>
          <a:xfrm>
            <a:off x="832757" y="4015916"/>
            <a:ext cx="5428233" cy="5141472"/>
          </a:xfrm>
          <a:prstGeom prst="rect">
            <a:avLst/>
          </a:prstGeom>
        </p:spPr>
        <p:txBody>
          <a:bodyPr lIns="0" tIns="0" rIns="0" bIns="0" rtlCol="0" anchor="t">
            <a:spAutoFit/>
          </a:bodyPr>
          <a:lstStyle/>
          <a:p>
            <a:pPr algn="l">
              <a:lnSpc>
                <a:spcPts val="3079"/>
              </a:lnSpc>
            </a:pPr>
            <a:r>
              <a:rPr lang="en-US" sz="2199" dirty="0">
                <a:solidFill>
                  <a:srgbClr val="000000"/>
                </a:solidFill>
                <a:latin typeface="Open Sans"/>
                <a:ea typeface="Open Sans"/>
                <a:cs typeface="Open Sans"/>
                <a:sym typeface="Open Sans"/>
              </a:rPr>
              <a:t>“Science with Practice” / Experiential Learning</a:t>
            </a:r>
          </a:p>
          <a:p>
            <a:pPr algn="l">
              <a:lnSpc>
                <a:spcPts val="3079"/>
              </a:lnSpc>
            </a:pPr>
            <a:endParaRPr lang="en-US" sz="2199" dirty="0">
              <a:solidFill>
                <a:srgbClr val="000000"/>
              </a:solidFill>
              <a:latin typeface="Open Sans"/>
              <a:ea typeface="Open Sans"/>
              <a:cs typeface="Open Sans"/>
              <a:sym typeface="Open Sans"/>
            </a:endParaRPr>
          </a:p>
          <a:p>
            <a:pPr algn="l">
              <a:lnSpc>
                <a:spcPts val="3079"/>
              </a:lnSpc>
            </a:pPr>
            <a:r>
              <a:rPr lang="en-US" sz="2199" dirty="0">
                <a:solidFill>
                  <a:srgbClr val="000000"/>
                </a:solidFill>
                <a:latin typeface="Open Sans"/>
                <a:ea typeface="Open Sans"/>
                <a:cs typeface="Open Sans"/>
                <a:sym typeface="Open Sans"/>
              </a:rPr>
              <a:t>~2200 FTE, 14:1</a:t>
            </a:r>
          </a:p>
          <a:p>
            <a:pPr algn="l">
              <a:lnSpc>
                <a:spcPts val="3079"/>
              </a:lnSpc>
            </a:pPr>
            <a:endParaRPr lang="en-US" sz="2199" dirty="0">
              <a:solidFill>
                <a:srgbClr val="000000"/>
              </a:solidFill>
              <a:latin typeface="Open Sans"/>
              <a:ea typeface="Open Sans"/>
              <a:cs typeface="Open Sans"/>
              <a:sym typeface="Open Sans"/>
            </a:endParaRPr>
          </a:p>
          <a:p>
            <a:pPr algn="l">
              <a:lnSpc>
                <a:spcPts val="3079"/>
              </a:lnSpc>
            </a:pPr>
            <a:r>
              <a:rPr lang="en-US" sz="2199" dirty="0">
                <a:solidFill>
                  <a:srgbClr val="000000"/>
                </a:solidFill>
                <a:latin typeface="Open Sans"/>
                <a:ea typeface="Open Sans"/>
                <a:cs typeface="Open Sans"/>
                <a:sym typeface="Open Sans"/>
              </a:rPr>
              <a:t>Animal Science, Small Animal Science,</a:t>
            </a:r>
          </a:p>
          <a:p>
            <a:pPr algn="l">
              <a:lnSpc>
                <a:spcPts val="3079"/>
              </a:lnSpc>
            </a:pPr>
            <a:r>
              <a:rPr lang="en-US" sz="2199" dirty="0">
                <a:solidFill>
                  <a:srgbClr val="000000"/>
                </a:solidFill>
                <a:latin typeface="Open Sans"/>
                <a:ea typeface="Open Sans"/>
                <a:cs typeface="Open Sans"/>
                <a:sym typeface="Open Sans"/>
              </a:rPr>
              <a:t>Conservation and Wildlife Management,</a:t>
            </a:r>
          </a:p>
          <a:p>
            <a:pPr algn="l">
              <a:lnSpc>
                <a:spcPts val="3079"/>
              </a:lnSpc>
            </a:pPr>
            <a:r>
              <a:rPr lang="en-US" sz="2199" dirty="0">
                <a:solidFill>
                  <a:srgbClr val="000000"/>
                </a:solidFill>
                <a:latin typeface="Open Sans"/>
                <a:ea typeface="Open Sans"/>
                <a:cs typeface="Open Sans"/>
                <a:sym typeface="Open Sans"/>
              </a:rPr>
              <a:t>Biology, Zoo Science</a:t>
            </a:r>
          </a:p>
          <a:p>
            <a:pPr algn="l">
              <a:lnSpc>
                <a:spcPts val="3079"/>
              </a:lnSpc>
            </a:pPr>
            <a:endParaRPr lang="en-US" sz="2199" dirty="0">
              <a:solidFill>
                <a:srgbClr val="000000"/>
              </a:solidFill>
              <a:latin typeface="Open Sans"/>
              <a:ea typeface="Open Sans"/>
              <a:cs typeface="Open Sans"/>
              <a:sym typeface="Open Sans"/>
            </a:endParaRPr>
          </a:p>
          <a:p>
            <a:pPr algn="l">
              <a:lnSpc>
                <a:spcPts val="3079"/>
              </a:lnSpc>
            </a:pPr>
            <a:r>
              <a:rPr lang="en-US" sz="2199" dirty="0">
                <a:solidFill>
                  <a:srgbClr val="000000"/>
                </a:solidFill>
                <a:latin typeface="Open Sans"/>
                <a:ea typeface="Open Sans"/>
                <a:cs typeface="Open Sans"/>
                <a:sym typeface="Open Sans"/>
              </a:rPr>
              <a:t>5 FT Faculty Librarians</a:t>
            </a:r>
          </a:p>
          <a:p>
            <a:pPr algn="l">
              <a:lnSpc>
                <a:spcPts val="3079"/>
              </a:lnSpc>
            </a:pPr>
            <a:endParaRPr lang="en-US" sz="2199" dirty="0">
              <a:solidFill>
                <a:srgbClr val="000000"/>
              </a:solidFill>
              <a:latin typeface="Open Sans"/>
              <a:ea typeface="Open Sans"/>
              <a:cs typeface="Open Sans"/>
              <a:sym typeface="Open Sans"/>
            </a:endParaRPr>
          </a:p>
          <a:p>
            <a:pPr algn="l">
              <a:lnSpc>
                <a:spcPts val="3079"/>
              </a:lnSpc>
            </a:pPr>
            <a:r>
              <a:rPr lang="en-US" sz="2199" dirty="0">
                <a:solidFill>
                  <a:srgbClr val="000000"/>
                </a:solidFill>
                <a:latin typeface="Open Sans"/>
                <a:ea typeface="Open Sans"/>
                <a:cs typeface="Open Sans"/>
                <a:sym typeface="Open Sans"/>
              </a:rPr>
              <a:t>20-24 student library assistants annually</a:t>
            </a:r>
          </a:p>
          <a:p>
            <a:pPr algn="l">
              <a:lnSpc>
                <a:spcPts val="3079"/>
              </a:lnSpc>
              <a:spcBef>
                <a:spcPct val="0"/>
              </a:spcBef>
            </a:pPr>
            <a:endParaRPr lang="en-US" sz="2199" dirty="0">
              <a:solidFill>
                <a:srgbClr val="000000"/>
              </a:solidFill>
              <a:latin typeface="Open Sans"/>
              <a:ea typeface="Open Sans"/>
              <a:cs typeface="Open Sans"/>
              <a:sym typeface="Open Sans"/>
            </a:endParaRPr>
          </a:p>
        </p:txBody>
      </p:sp>
      <p:sp>
        <p:nvSpPr>
          <p:cNvPr id="14" name="Freeform 14"/>
          <p:cNvSpPr/>
          <p:nvPr/>
        </p:nvSpPr>
        <p:spPr>
          <a:xfrm>
            <a:off x="838200" y="1485900"/>
            <a:ext cx="7444294" cy="2195571"/>
          </a:xfrm>
          <a:custGeom>
            <a:avLst/>
            <a:gdLst/>
            <a:ahLst/>
            <a:cxnLst/>
            <a:rect l="l" t="t" r="r" b="b"/>
            <a:pathLst>
              <a:path w="7444294" h="2195571">
                <a:moveTo>
                  <a:pt x="0" y="0"/>
                </a:moveTo>
                <a:lnTo>
                  <a:pt x="7444294" y="0"/>
                </a:lnTo>
                <a:lnTo>
                  <a:pt x="7444294" y="2195570"/>
                </a:lnTo>
                <a:lnTo>
                  <a:pt x="0" y="2195570"/>
                </a:lnTo>
                <a:lnTo>
                  <a:pt x="0" y="0"/>
                </a:lnTo>
                <a:close/>
              </a:path>
            </a:pathLst>
          </a:custGeom>
          <a:blipFill>
            <a:blip r:embed="rId4"/>
            <a:stretch>
              <a:fillRect/>
            </a:stretch>
          </a:blipFill>
        </p:spPr>
        <p:txBody>
          <a:bodyPr/>
          <a:lstStyle/>
          <a:p>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144D29"/>
        </a:solidFill>
        <a:effectLst/>
      </p:bgPr>
    </p:bg>
    <p:spTree>
      <p:nvGrpSpPr>
        <p:cNvPr id="1" name=""/>
        <p:cNvGrpSpPr/>
        <p:nvPr/>
      </p:nvGrpSpPr>
      <p:grpSpPr>
        <a:xfrm>
          <a:off x="0" y="0"/>
          <a:ext cx="0" cy="0"/>
          <a:chOff x="0" y="0"/>
          <a:chExt cx="0" cy="0"/>
        </a:xfrm>
      </p:grpSpPr>
      <p:grpSp>
        <p:nvGrpSpPr>
          <p:cNvPr id="2" name="Group 2"/>
          <p:cNvGrpSpPr/>
          <p:nvPr/>
        </p:nvGrpSpPr>
        <p:grpSpPr>
          <a:xfrm>
            <a:off x="1028700" y="924996"/>
            <a:ext cx="226459" cy="226459"/>
            <a:chOff x="0" y="0"/>
            <a:chExt cx="1913890" cy="1913890"/>
          </a:xfrm>
        </p:grpSpPr>
        <p:sp>
          <p:nvSpPr>
            <p:cNvPr id="3" name="Freeform 3"/>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00843D"/>
            </a:solidFill>
          </p:spPr>
          <p:txBody>
            <a:bodyPr/>
            <a:lstStyle/>
            <a:p>
              <a:endParaRPr lang="en-US"/>
            </a:p>
          </p:txBody>
        </p:sp>
      </p:grpSp>
      <p:grpSp>
        <p:nvGrpSpPr>
          <p:cNvPr id="4" name="Group 4"/>
          <p:cNvGrpSpPr/>
          <p:nvPr/>
        </p:nvGrpSpPr>
        <p:grpSpPr>
          <a:xfrm>
            <a:off x="1558901" y="924996"/>
            <a:ext cx="226459" cy="226459"/>
            <a:chOff x="0" y="0"/>
            <a:chExt cx="1913890" cy="1913890"/>
          </a:xfrm>
        </p:grpSpPr>
        <p:sp>
          <p:nvSpPr>
            <p:cNvPr id="5" name="Freeform 5"/>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FCD450"/>
            </a:solidFill>
          </p:spPr>
          <p:txBody>
            <a:bodyPr/>
            <a:lstStyle/>
            <a:p>
              <a:endParaRPr lang="en-US"/>
            </a:p>
          </p:txBody>
        </p:sp>
      </p:grpSp>
      <p:grpSp>
        <p:nvGrpSpPr>
          <p:cNvPr id="6" name="Group 6"/>
          <p:cNvGrpSpPr/>
          <p:nvPr/>
        </p:nvGrpSpPr>
        <p:grpSpPr>
          <a:xfrm>
            <a:off x="2089102" y="924996"/>
            <a:ext cx="226459" cy="226459"/>
            <a:chOff x="0" y="0"/>
            <a:chExt cx="1913890" cy="1913890"/>
          </a:xfrm>
        </p:grpSpPr>
        <p:sp>
          <p:nvSpPr>
            <p:cNvPr id="7" name="Freeform 7"/>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FFFFFF"/>
            </a:solidFill>
          </p:spPr>
          <p:txBody>
            <a:bodyPr/>
            <a:lstStyle/>
            <a:p>
              <a:endParaRPr lang="en-US"/>
            </a:p>
          </p:txBody>
        </p:sp>
      </p:grpSp>
      <p:grpSp>
        <p:nvGrpSpPr>
          <p:cNvPr id="8" name="Group 8"/>
          <p:cNvGrpSpPr/>
          <p:nvPr/>
        </p:nvGrpSpPr>
        <p:grpSpPr>
          <a:xfrm>
            <a:off x="2089102" y="6165727"/>
            <a:ext cx="7054898" cy="2446081"/>
            <a:chOff x="0" y="0"/>
            <a:chExt cx="7473467" cy="2591208"/>
          </a:xfrm>
        </p:grpSpPr>
        <p:sp>
          <p:nvSpPr>
            <p:cNvPr id="9" name="Freeform 9"/>
            <p:cNvSpPr/>
            <p:nvPr/>
          </p:nvSpPr>
          <p:spPr>
            <a:xfrm>
              <a:off x="0" y="0"/>
              <a:ext cx="7473467" cy="2591208"/>
            </a:xfrm>
            <a:custGeom>
              <a:avLst/>
              <a:gdLst/>
              <a:ahLst/>
              <a:cxnLst/>
              <a:rect l="l" t="t" r="r" b="b"/>
              <a:pathLst>
                <a:path w="7473467" h="2591208">
                  <a:moveTo>
                    <a:pt x="0" y="0"/>
                  </a:moveTo>
                  <a:lnTo>
                    <a:pt x="0" y="2591208"/>
                  </a:lnTo>
                  <a:lnTo>
                    <a:pt x="7473467" y="2591208"/>
                  </a:lnTo>
                  <a:lnTo>
                    <a:pt x="7473467" y="0"/>
                  </a:lnTo>
                  <a:lnTo>
                    <a:pt x="0" y="0"/>
                  </a:lnTo>
                  <a:close/>
                  <a:moveTo>
                    <a:pt x="7412506" y="2530248"/>
                  </a:moveTo>
                  <a:lnTo>
                    <a:pt x="59690" y="2530248"/>
                  </a:lnTo>
                  <a:lnTo>
                    <a:pt x="59690" y="59690"/>
                  </a:lnTo>
                  <a:lnTo>
                    <a:pt x="7412506" y="59690"/>
                  </a:lnTo>
                  <a:lnTo>
                    <a:pt x="7412506" y="2530248"/>
                  </a:lnTo>
                  <a:close/>
                </a:path>
              </a:pathLst>
            </a:custGeom>
            <a:solidFill>
              <a:srgbClr val="FFFFFF"/>
            </a:solidFill>
          </p:spPr>
          <p:txBody>
            <a:bodyPr/>
            <a:lstStyle/>
            <a:p>
              <a:endParaRPr lang="en-US"/>
            </a:p>
          </p:txBody>
        </p:sp>
      </p:grpSp>
      <p:grpSp>
        <p:nvGrpSpPr>
          <p:cNvPr id="10" name="Group 10"/>
          <p:cNvGrpSpPr/>
          <p:nvPr/>
        </p:nvGrpSpPr>
        <p:grpSpPr>
          <a:xfrm>
            <a:off x="9144000" y="3719645"/>
            <a:ext cx="7054898" cy="2446081"/>
            <a:chOff x="0" y="0"/>
            <a:chExt cx="7473467" cy="2591208"/>
          </a:xfrm>
        </p:grpSpPr>
        <p:sp>
          <p:nvSpPr>
            <p:cNvPr id="11" name="Freeform 11"/>
            <p:cNvSpPr/>
            <p:nvPr/>
          </p:nvSpPr>
          <p:spPr>
            <a:xfrm>
              <a:off x="0" y="0"/>
              <a:ext cx="7473467" cy="2591208"/>
            </a:xfrm>
            <a:custGeom>
              <a:avLst/>
              <a:gdLst/>
              <a:ahLst/>
              <a:cxnLst/>
              <a:rect l="l" t="t" r="r" b="b"/>
              <a:pathLst>
                <a:path w="7473467" h="2591208">
                  <a:moveTo>
                    <a:pt x="0" y="0"/>
                  </a:moveTo>
                  <a:lnTo>
                    <a:pt x="0" y="2591208"/>
                  </a:lnTo>
                  <a:lnTo>
                    <a:pt x="7473467" y="2591208"/>
                  </a:lnTo>
                  <a:lnTo>
                    <a:pt x="7473467" y="0"/>
                  </a:lnTo>
                  <a:lnTo>
                    <a:pt x="0" y="0"/>
                  </a:lnTo>
                  <a:close/>
                  <a:moveTo>
                    <a:pt x="7412506" y="2530248"/>
                  </a:moveTo>
                  <a:lnTo>
                    <a:pt x="59690" y="2530248"/>
                  </a:lnTo>
                  <a:lnTo>
                    <a:pt x="59690" y="59690"/>
                  </a:lnTo>
                  <a:lnTo>
                    <a:pt x="7412506" y="59690"/>
                  </a:lnTo>
                  <a:lnTo>
                    <a:pt x="7412506" y="2530248"/>
                  </a:lnTo>
                  <a:close/>
                </a:path>
              </a:pathLst>
            </a:custGeom>
            <a:solidFill>
              <a:srgbClr val="FFFFFF"/>
            </a:solidFill>
          </p:spPr>
          <p:txBody>
            <a:bodyPr/>
            <a:lstStyle/>
            <a:p>
              <a:endParaRPr lang="en-US"/>
            </a:p>
          </p:txBody>
        </p:sp>
      </p:grpSp>
      <p:grpSp>
        <p:nvGrpSpPr>
          <p:cNvPr id="12" name="Group 12"/>
          <p:cNvGrpSpPr/>
          <p:nvPr/>
        </p:nvGrpSpPr>
        <p:grpSpPr>
          <a:xfrm>
            <a:off x="2067919" y="3719645"/>
            <a:ext cx="7076081" cy="2446081"/>
            <a:chOff x="0" y="0"/>
            <a:chExt cx="2098059" cy="725264"/>
          </a:xfrm>
        </p:grpSpPr>
        <p:sp>
          <p:nvSpPr>
            <p:cNvPr id="13" name="Freeform 13"/>
            <p:cNvSpPr/>
            <p:nvPr/>
          </p:nvSpPr>
          <p:spPr>
            <a:xfrm>
              <a:off x="0" y="0"/>
              <a:ext cx="2098059" cy="725264"/>
            </a:xfrm>
            <a:custGeom>
              <a:avLst/>
              <a:gdLst/>
              <a:ahLst/>
              <a:cxnLst/>
              <a:rect l="l" t="t" r="r" b="b"/>
              <a:pathLst>
                <a:path w="2098059" h="725264">
                  <a:moveTo>
                    <a:pt x="0" y="0"/>
                  </a:moveTo>
                  <a:lnTo>
                    <a:pt x="2098059" y="0"/>
                  </a:lnTo>
                  <a:lnTo>
                    <a:pt x="2098059" y="725264"/>
                  </a:lnTo>
                  <a:lnTo>
                    <a:pt x="0" y="725264"/>
                  </a:lnTo>
                  <a:close/>
                </a:path>
              </a:pathLst>
            </a:custGeom>
            <a:solidFill>
              <a:srgbClr val="FFFFFF"/>
            </a:solidFill>
          </p:spPr>
          <p:txBody>
            <a:bodyPr/>
            <a:lstStyle/>
            <a:p>
              <a:endParaRPr lang="en-US"/>
            </a:p>
          </p:txBody>
        </p:sp>
      </p:grpSp>
      <p:grpSp>
        <p:nvGrpSpPr>
          <p:cNvPr id="14" name="Group 14"/>
          <p:cNvGrpSpPr/>
          <p:nvPr/>
        </p:nvGrpSpPr>
        <p:grpSpPr>
          <a:xfrm>
            <a:off x="9144000" y="6165727"/>
            <a:ext cx="7076081" cy="2446081"/>
            <a:chOff x="0" y="0"/>
            <a:chExt cx="2098059" cy="725264"/>
          </a:xfrm>
        </p:grpSpPr>
        <p:sp>
          <p:nvSpPr>
            <p:cNvPr id="15" name="Freeform 15"/>
            <p:cNvSpPr/>
            <p:nvPr/>
          </p:nvSpPr>
          <p:spPr>
            <a:xfrm>
              <a:off x="0" y="0"/>
              <a:ext cx="2098059" cy="725264"/>
            </a:xfrm>
            <a:custGeom>
              <a:avLst/>
              <a:gdLst/>
              <a:ahLst/>
              <a:cxnLst/>
              <a:rect l="l" t="t" r="r" b="b"/>
              <a:pathLst>
                <a:path w="2098059" h="725264">
                  <a:moveTo>
                    <a:pt x="0" y="0"/>
                  </a:moveTo>
                  <a:lnTo>
                    <a:pt x="2098059" y="0"/>
                  </a:lnTo>
                  <a:lnTo>
                    <a:pt x="2098059" y="725264"/>
                  </a:lnTo>
                  <a:lnTo>
                    <a:pt x="0" y="725264"/>
                  </a:lnTo>
                  <a:close/>
                </a:path>
              </a:pathLst>
            </a:custGeom>
            <a:solidFill>
              <a:srgbClr val="FFFFFF"/>
            </a:solidFill>
          </p:spPr>
          <p:txBody>
            <a:bodyPr/>
            <a:lstStyle/>
            <a:p>
              <a:endParaRPr lang="en-US"/>
            </a:p>
          </p:txBody>
        </p:sp>
      </p:grpSp>
      <p:sp>
        <p:nvSpPr>
          <p:cNvPr id="16" name="Freeform 16"/>
          <p:cNvSpPr/>
          <p:nvPr/>
        </p:nvSpPr>
        <p:spPr>
          <a:xfrm>
            <a:off x="2529359" y="6673987"/>
            <a:ext cx="1459055" cy="1367864"/>
          </a:xfrm>
          <a:custGeom>
            <a:avLst/>
            <a:gdLst/>
            <a:ahLst/>
            <a:cxnLst/>
            <a:rect l="l" t="t" r="r" b="b"/>
            <a:pathLst>
              <a:path w="1459055" h="1367864">
                <a:moveTo>
                  <a:pt x="0" y="0"/>
                </a:moveTo>
                <a:lnTo>
                  <a:pt x="1459054" y="0"/>
                </a:lnTo>
                <a:lnTo>
                  <a:pt x="1459054" y="1367863"/>
                </a:lnTo>
                <a:lnTo>
                  <a:pt x="0" y="1367863"/>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a:p>
        </p:txBody>
      </p:sp>
      <p:sp>
        <p:nvSpPr>
          <p:cNvPr id="17" name="Freeform 17"/>
          <p:cNvSpPr/>
          <p:nvPr/>
        </p:nvSpPr>
        <p:spPr>
          <a:xfrm>
            <a:off x="2422460" y="4143000"/>
            <a:ext cx="1431459" cy="1524856"/>
          </a:xfrm>
          <a:custGeom>
            <a:avLst/>
            <a:gdLst/>
            <a:ahLst/>
            <a:cxnLst/>
            <a:rect l="l" t="t" r="r" b="b"/>
            <a:pathLst>
              <a:path w="1431459" h="1524856">
                <a:moveTo>
                  <a:pt x="0" y="0"/>
                </a:moveTo>
                <a:lnTo>
                  <a:pt x="1431458" y="0"/>
                </a:lnTo>
                <a:lnTo>
                  <a:pt x="1431458" y="1524857"/>
                </a:lnTo>
                <a:lnTo>
                  <a:pt x="0" y="1524857"/>
                </a:lnTo>
                <a:lnTo>
                  <a:pt x="0" y="0"/>
                </a:lnTo>
                <a:close/>
              </a:path>
            </a:pathLst>
          </a:custGeom>
          <a:blipFill>
            <a:blip r:embed="rId5">
              <a:extLst>
                <a:ext uri="{96DAC541-7B7A-43D3-8B79-37D633B846F1}">
                  <asvg:svgBlip xmlns:asvg="http://schemas.microsoft.com/office/drawing/2016/SVG/main" r:embed="rId6"/>
                </a:ext>
              </a:extLst>
            </a:blip>
            <a:stretch>
              <a:fillRect/>
            </a:stretch>
          </a:blipFill>
          <a:ln cap="sq">
            <a:noFill/>
            <a:prstDash val="solid"/>
            <a:miter/>
          </a:ln>
        </p:spPr>
        <p:txBody>
          <a:bodyPr/>
          <a:lstStyle/>
          <a:p>
            <a:endParaRPr lang="en-US"/>
          </a:p>
        </p:txBody>
      </p:sp>
      <p:sp>
        <p:nvSpPr>
          <p:cNvPr id="18" name="Freeform 18"/>
          <p:cNvSpPr/>
          <p:nvPr/>
        </p:nvSpPr>
        <p:spPr>
          <a:xfrm>
            <a:off x="9497764" y="4142586"/>
            <a:ext cx="1525270" cy="1525270"/>
          </a:xfrm>
          <a:custGeom>
            <a:avLst/>
            <a:gdLst/>
            <a:ahLst/>
            <a:cxnLst/>
            <a:rect l="l" t="t" r="r" b="b"/>
            <a:pathLst>
              <a:path w="1525270" h="1525270">
                <a:moveTo>
                  <a:pt x="0" y="0"/>
                </a:moveTo>
                <a:lnTo>
                  <a:pt x="1525271" y="0"/>
                </a:lnTo>
                <a:lnTo>
                  <a:pt x="1525271" y="1525271"/>
                </a:lnTo>
                <a:lnTo>
                  <a:pt x="0" y="1525271"/>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US"/>
          </a:p>
        </p:txBody>
      </p:sp>
      <p:sp>
        <p:nvSpPr>
          <p:cNvPr id="19" name="Freeform 19"/>
          <p:cNvSpPr/>
          <p:nvPr/>
        </p:nvSpPr>
        <p:spPr>
          <a:xfrm>
            <a:off x="9594502" y="6673987"/>
            <a:ext cx="1428533" cy="1419604"/>
          </a:xfrm>
          <a:custGeom>
            <a:avLst/>
            <a:gdLst/>
            <a:ahLst/>
            <a:cxnLst/>
            <a:rect l="l" t="t" r="r" b="b"/>
            <a:pathLst>
              <a:path w="1428533" h="1419604">
                <a:moveTo>
                  <a:pt x="0" y="0"/>
                </a:moveTo>
                <a:lnTo>
                  <a:pt x="1428533" y="0"/>
                </a:lnTo>
                <a:lnTo>
                  <a:pt x="1428533" y="1419604"/>
                </a:lnTo>
                <a:lnTo>
                  <a:pt x="0" y="1419604"/>
                </a:lnTo>
                <a:lnTo>
                  <a:pt x="0" y="0"/>
                </a:lnTo>
                <a:close/>
              </a:path>
            </a:pathLst>
          </a:custGeom>
          <a:blipFill>
            <a:blip r:embed="rId9">
              <a:extLst>
                <a:ext uri="{96DAC541-7B7A-43D3-8B79-37D633B846F1}">
                  <asvg:svgBlip xmlns:asvg="http://schemas.microsoft.com/office/drawing/2016/SVG/main" r:embed="rId10"/>
                </a:ext>
              </a:extLst>
            </a:blip>
            <a:stretch>
              <a:fillRect/>
            </a:stretch>
          </a:blipFill>
        </p:spPr>
        <p:txBody>
          <a:bodyPr/>
          <a:lstStyle/>
          <a:p>
            <a:endParaRPr lang="en-US"/>
          </a:p>
        </p:txBody>
      </p:sp>
      <p:sp>
        <p:nvSpPr>
          <p:cNvPr id="20" name="TextBox 20"/>
          <p:cNvSpPr txBox="1"/>
          <p:nvPr/>
        </p:nvSpPr>
        <p:spPr>
          <a:xfrm>
            <a:off x="2089102" y="2069537"/>
            <a:ext cx="14109796" cy="958215"/>
          </a:xfrm>
          <a:prstGeom prst="rect">
            <a:avLst/>
          </a:prstGeom>
        </p:spPr>
        <p:txBody>
          <a:bodyPr lIns="0" tIns="0" rIns="0" bIns="0" rtlCol="0" anchor="t">
            <a:spAutoFit/>
          </a:bodyPr>
          <a:lstStyle/>
          <a:p>
            <a:pPr algn="ctr">
              <a:lnSpc>
                <a:spcPts val="7680"/>
              </a:lnSpc>
            </a:pPr>
            <a:r>
              <a:rPr lang="en-US" sz="6000">
                <a:solidFill>
                  <a:srgbClr val="FFFFFF"/>
                </a:solidFill>
                <a:latin typeface="Poppins Bold"/>
                <a:ea typeface="Poppins Bold"/>
                <a:cs typeface="Poppins Bold"/>
                <a:sym typeface="Poppins Bold"/>
              </a:rPr>
              <a:t>OVERVIEW</a:t>
            </a:r>
          </a:p>
        </p:txBody>
      </p:sp>
      <p:sp>
        <p:nvSpPr>
          <p:cNvPr id="21" name="TextBox 21"/>
          <p:cNvSpPr txBox="1"/>
          <p:nvPr/>
        </p:nvSpPr>
        <p:spPr>
          <a:xfrm>
            <a:off x="4339687" y="4904586"/>
            <a:ext cx="4349322" cy="372745"/>
          </a:xfrm>
          <a:prstGeom prst="rect">
            <a:avLst/>
          </a:prstGeom>
        </p:spPr>
        <p:txBody>
          <a:bodyPr lIns="0" tIns="0" rIns="0" bIns="0" rtlCol="0" anchor="t">
            <a:spAutoFit/>
          </a:bodyPr>
          <a:lstStyle/>
          <a:p>
            <a:pPr algn="l">
              <a:lnSpc>
                <a:spcPts val="3079"/>
              </a:lnSpc>
              <a:spcBef>
                <a:spcPct val="0"/>
              </a:spcBef>
            </a:pPr>
            <a:r>
              <a:rPr lang="en-US" sz="2199">
                <a:solidFill>
                  <a:srgbClr val="144D29"/>
                </a:solidFill>
                <a:latin typeface="Open Sans"/>
                <a:ea typeface="Open Sans"/>
                <a:cs typeface="Open Sans"/>
                <a:sym typeface="Open Sans"/>
              </a:rPr>
              <a:t>Task Master to Mentor</a:t>
            </a:r>
          </a:p>
        </p:txBody>
      </p:sp>
      <p:sp>
        <p:nvSpPr>
          <p:cNvPr id="22" name="TextBox 22"/>
          <p:cNvSpPr txBox="1"/>
          <p:nvPr/>
        </p:nvSpPr>
        <p:spPr>
          <a:xfrm>
            <a:off x="4339687" y="4229343"/>
            <a:ext cx="4318544" cy="372745"/>
          </a:xfrm>
          <a:prstGeom prst="rect">
            <a:avLst/>
          </a:prstGeom>
        </p:spPr>
        <p:txBody>
          <a:bodyPr lIns="0" tIns="0" rIns="0" bIns="0" rtlCol="0" anchor="t">
            <a:spAutoFit/>
          </a:bodyPr>
          <a:lstStyle/>
          <a:p>
            <a:pPr algn="l">
              <a:lnSpc>
                <a:spcPts val="3079"/>
              </a:lnSpc>
              <a:spcBef>
                <a:spcPct val="0"/>
              </a:spcBef>
            </a:pPr>
            <a:r>
              <a:rPr lang="en-US" sz="2199" b="1">
                <a:solidFill>
                  <a:srgbClr val="144D29"/>
                </a:solidFill>
                <a:latin typeface="Open Sans Bold"/>
                <a:ea typeface="Open Sans Bold"/>
                <a:cs typeface="Open Sans Bold"/>
                <a:sym typeface="Open Sans Bold"/>
              </a:rPr>
              <a:t>Shifting Perspectives</a:t>
            </a:r>
          </a:p>
        </p:txBody>
      </p:sp>
      <p:sp>
        <p:nvSpPr>
          <p:cNvPr id="23" name="TextBox 23"/>
          <p:cNvSpPr txBox="1"/>
          <p:nvPr/>
        </p:nvSpPr>
        <p:spPr>
          <a:xfrm>
            <a:off x="4406935" y="7350667"/>
            <a:ext cx="4349322" cy="763270"/>
          </a:xfrm>
          <a:prstGeom prst="rect">
            <a:avLst/>
          </a:prstGeom>
        </p:spPr>
        <p:txBody>
          <a:bodyPr lIns="0" tIns="0" rIns="0" bIns="0" rtlCol="0" anchor="t">
            <a:spAutoFit/>
          </a:bodyPr>
          <a:lstStyle/>
          <a:p>
            <a:pPr algn="l">
              <a:lnSpc>
                <a:spcPts val="3079"/>
              </a:lnSpc>
              <a:spcBef>
                <a:spcPct val="0"/>
              </a:spcBef>
            </a:pPr>
            <a:r>
              <a:rPr lang="en-US" sz="2199" dirty="0">
                <a:solidFill>
                  <a:srgbClr val="FFFFFF"/>
                </a:solidFill>
                <a:latin typeface="Open Sans"/>
                <a:ea typeface="Open Sans"/>
                <a:cs typeface="Open Sans"/>
                <a:sym typeface="Open Sans"/>
              </a:rPr>
              <a:t>Applying classroom &amp; professional experience</a:t>
            </a:r>
          </a:p>
        </p:txBody>
      </p:sp>
      <p:sp>
        <p:nvSpPr>
          <p:cNvPr id="24" name="TextBox 24"/>
          <p:cNvSpPr txBox="1"/>
          <p:nvPr/>
        </p:nvSpPr>
        <p:spPr>
          <a:xfrm>
            <a:off x="4406935" y="6697585"/>
            <a:ext cx="4318544" cy="372745"/>
          </a:xfrm>
          <a:prstGeom prst="rect">
            <a:avLst/>
          </a:prstGeom>
        </p:spPr>
        <p:txBody>
          <a:bodyPr lIns="0" tIns="0" rIns="0" bIns="0" rtlCol="0" anchor="t">
            <a:spAutoFit/>
          </a:bodyPr>
          <a:lstStyle/>
          <a:p>
            <a:pPr algn="l">
              <a:lnSpc>
                <a:spcPts val="3079"/>
              </a:lnSpc>
              <a:spcBef>
                <a:spcPct val="0"/>
              </a:spcBef>
            </a:pPr>
            <a:r>
              <a:rPr lang="en-US" sz="2199" b="1">
                <a:solidFill>
                  <a:srgbClr val="FFFFFF"/>
                </a:solidFill>
                <a:latin typeface="Open Sans Bold"/>
                <a:ea typeface="Open Sans Bold"/>
                <a:cs typeface="Open Sans Bold"/>
                <a:sym typeface="Open Sans Bold"/>
              </a:rPr>
              <a:t>Learning from Teaching</a:t>
            </a:r>
          </a:p>
        </p:txBody>
      </p:sp>
      <p:sp>
        <p:nvSpPr>
          <p:cNvPr id="25" name="TextBox 25"/>
          <p:cNvSpPr txBox="1"/>
          <p:nvPr/>
        </p:nvSpPr>
        <p:spPr>
          <a:xfrm>
            <a:off x="11450389" y="4904586"/>
            <a:ext cx="4349322" cy="763270"/>
          </a:xfrm>
          <a:prstGeom prst="rect">
            <a:avLst/>
          </a:prstGeom>
        </p:spPr>
        <p:txBody>
          <a:bodyPr lIns="0" tIns="0" rIns="0" bIns="0" rtlCol="0" anchor="t">
            <a:spAutoFit/>
          </a:bodyPr>
          <a:lstStyle/>
          <a:p>
            <a:pPr algn="l">
              <a:lnSpc>
                <a:spcPts val="3079"/>
              </a:lnSpc>
              <a:spcBef>
                <a:spcPct val="0"/>
              </a:spcBef>
            </a:pPr>
            <a:r>
              <a:rPr lang="en-US" sz="2199" dirty="0">
                <a:solidFill>
                  <a:srgbClr val="FFFFFF"/>
                </a:solidFill>
                <a:latin typeface="Open Sans"/>
                <a:ea typeface="Open Sans"/>
                <a:cs typeface="Open Sans"/>
                <a:sym typeface="Open Sans"/>
              </a:rPr>
              <a:t>Documentation, Communication, Consultation</a:t>
            </a:r>
          </a:p>
        </p:txBody>
      </p:sp>
      <p:sp>
        <p:nvSpPr>
          <p:cNvPr id="26" name="TextBox 26"/>
          <p:cNvSpPr txBox="1"/>
          <p:nvPr/>
        </p:nvSpPr>
        <p:spPr>
          <a:xfrm>
            <a:off x="11450389" y="4217767"/>
            <a:ext cx="4171694" cy="372745"/>
          </a:xfrm>
          <a:prstGeom prst="rect">
            <a:avLst/>
          </a:prstGeom>
        </p:spPr>
        <p:txBody>
          <a:bodyPr lIns="0" tIns="0" rIns="0" bIns="0" rtlCol="0" anchor="t">
            <a:spAutoFit/>
          </a:bodyPr>
          <a:lstStyle/>
          <a:p>
            <a:pPr algn="l">
              <a:lnSpc>
                <a:spcPts val="3079"/>
              </a:lnSpc>
              <a:spcBef>
                <a:spcPct val="0"/>
              </a:spcBef>
            </a:pPr>
            <a:r>
              <a:rPr lang="en-US" sz="2199" b="1">
                <a:solidFill>
                  <a:srgbClr val="FFFFFF"/>
                </a:solidFill>
                <a:latin typeface="Open Sans Bold"/>
                <a:ea typeface="Open Sans Bold"/>
                <a:cs typeface="Open Sans Bold"/>
                <a:sym typeface="Open Sans Bold"/>
              </a:rPr>
              <a:t>Key Steps</a:t>
            </a:r>
          </a:p>
        </p:txBody>
      </p:sp>
      <p:sp>
        <p:nvSpPr>
          <p:cNvPr id="27" name="TextBox 27"/>
          <p:cNvSpPr txBox="1"/>
          <p:nvPr/>
        </p:nvSpPr>
        <p:spPr>
          <a:xfrm>
            <a:off x="11450389" y="7350667"/>
            <a:ext cx="4349322" cy="372745"/>
          </a:xfrm>
          <a:prstGeom prst="rect">
            <a:avLst/>
          </a:prstGeom>
        </p:spPr>
        <p:txBody>
          <a:bodyPr lIns="0" tIns="0" rIns="0" bIns="0" rtlCol="0" anchor="t">
            <a:spAutoFit/>
          </a:bodyPr>
          <a:lstStyle/>
          <a:p>
            <a:pPr algn="l">
              <a:lnSpc>
                <a:spcPts val="3079"/>
              </a:lnSpc>
              <a:spcBef>
                <a:spcPct val="0"/>
              </a:spcBef>
            </a:pPr>
            <a:r>
              <a:rPr lang="en-US" sz="2199">
                <a:solidFill>
                  <a:srgbClr val="144D29"/>
                </a:solidFill>
                <a:latin typeface="Open Sans"/>
                <a:ea typeface="Open Sans"/>
                <a:cs typeface="Open Sans"/>
                <a:sym typeface="Open Sans"/>
              </a:rPr>
              <a:t>Progress, not perfection</a:t>
            </a:r>
          </a:p>
        </p:txBody>
      </p:sp>
      <p:sp>
        <p:nvSpPr>
          <p:cNvPr id="28" name="TextBox 28"/>
          <p:cNvSpPr txBox="1"/>
          <p:nvPr/>
        </p:nvSpPr>
        <p:spPr>
          <a:xfrm>
            <a:off x="11450389" y="6697585"/>
            <a:ext cx="4171694" cy="372745"/>
          </a:xfrm>
          <a:prstGeom prst="rect">
            <a:avLst/>
          </a:prstGeom>
        </p:spPr>
        <p:txBody>
          <a:bodyPr lIns="0" tIns="0" rIns="0" bIns="0" rtlCol="0" anchor="t">
            <a:spAutoFit/>
          </a:bodyPr>
          <a:lstStyle/>
          <a:p>
            <a:pPr algn="l">
              <a:lnSpc>
                <a:spcPts val="3079"/>
              </a:lnSpc>
              <a:spcBef>
                <a:spcPct val="0"/>
              </a:spcBef>
            </a:pPr>
            <a:r>
              <a:rPr lang="en-US" sz="2199" b="1">
                <a:solidFill>
                  <a:srgbClr val="144D29"/>
                </a:solidFill>
                <a:latin typeface="Open Sans Bold"/>
                <a:ea typeface="Open Sans Bold"/>
                <a:cs typeface="Open Sans Bold"/>
                <a:sym typeface="Open Sans Bold"/>
              </a:rPr>
              <a:t>Reflective Cycles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1028700" y="924996"/>
            <a:ext cx="226459" cy="226459"/>
            <a:chOff x="0" y="0"/>
            <a:chExt cx="1913890" cy="1913890"/>
          </a:xfrm>
        </p:grpSpPr>
        <p:sp>
          <p:nvSpPr>
            <p:cNvPr id="3" name="Freeform 3"/>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144D29"/>
            </a:solidFill>
          </p:spPr>
          <p:txBody>
            <a:bodyPr/>
            <a:lstStyle/>
            <a:p>
              <a:endParaRPr lang="en-US"/>
            </a:p>
          </p:txBody>
        </p:sp>
      </p:grpSp>
      <p:grpSp>
        <p:nvGrpSpPr>
          <p:cNvPr id="4" name="Group 4"/>
          <p:cNvGrpSpPr/>
          <p:nvPr/>
        </p:nvGrpSpPr>
        <p:grpSpPr>
          <a:xfrm>
            <a:off x="1558901" y="924996"/>
            <a:ext cx="226459" cy="226459"/>
            <a:chOff x="0" y="0"/>
            <a:chExt cx="1913890" cy="1913890"/>
          </a:xfrm>
        </p:grpSpPr>
        <p:sp>
          <p:nvSpPr>
            <p:cNvPr id="5" name="Freeform 5"/>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FCD450"/>
            </a:solidFill>
          </p:spPr>
          <p:txBody>
            <a:bodyPr/>
            <a:lstStyle/>
            <a:p>
              <a:endParaRPr lang="en-US"/>
            </a:p>
          </p:txBody>
        </p:sp>
      </p:grpSp>
      <p:grpSp>
        <p:nvGrpSpPr>
          <p:cNvPr id="6" name="Group 6"/>
          <p:cNvGrpSpPr/>
          <p:nvPr/>
        </p:nvGrpSpPr>
        <p:grpSpPr>
          <a:xfrm>
            <a:off x="2089102" y="924996"/>
            <a:ext cx="226459" cy="226459"/>
            <a:chOff x="0" y="0"/>
            <a:chExt cx="1913890" cy="1913890"/>
          </a:xfrm>
        </p:grpSpPr>
        <p:sp>
          <p:nvSpPr>
            <p:cNvPr id="7" name="Freeform 7"/>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53565A"/>
            </a:solidFill>
          </p:spPr>
          <p:txBody>
            <a:bodyPr/>
            <a:lstStyle/>
            <a:p>
              <a:endParaRPr lang="en-US"/>
            </a:p>
          </p:txBody>
        </p:sp>
      </p:grpSp>
      <p:sp>
        <p:nvSpPr>
          <p:cNvPr id="10" name="Freeform 10"/>
          <p:cNvSpPr/>
          <p:nvPr/>
        </p:nvSpPr>
        <p:spPr>
          <a:xfrm>
            <a:off x="9123451" y="7346822"/>
            <a:ext cx="803320" cy="619561"/>
          </a:xfrm>
          <a:custGeom>
            <a:avLst/>
            <a:gdLst/>
            <a:ahLst/>
            <a:cxnLst/>
            <a:rect l="l" t="t" r="r" b="b"/>
            <a:pathLst>
              <a:path w="803320" h="619561">
                <a:moveTo>
                  <a:pt x="0" y="0"/>
                </a:moveTo>
                <a:lnTo>
                  <a:pt x="803320" y="0"/>
                </a:lnTo>
                <a:lnTo>
                  <a:pt x="803320" y="619561"/>
                </a:lnTo>
                <a:lnTo>
                  <a:pt x="0" y="619561"/>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a:p>
        </p:txBody>
      </p:sp>
      <p:sp>
        <p:nvSpPr>
          <p:cNvPr id="11" name="Freeform 11"/>
          <p:cNvSpPr/>
          <p:nvPr/>
        </p:nvSpPr>
        <p:spPr>
          <a:xfrm>
            <a:off x="17079747" y="9258300"/>
            <a:ext cx="645206" cy="687304"/>
          </a:xfrm>
          <a:custGeom>
            <a:avLst/>
            <a:gdLst/>
            <a:ahLst/>
            <a:cxnLst/>
            <a:rect l="l" t="t" r="r" b="b"/>
            <a:pathLst>
              <a:path w="645206" h="687304">
                <a:moveTo>
                  <a:pt x="0" y="0"/>
                </a:moveTo>
                <a:lnTo>
                  <a:pt x="645207" y="0"/>
                </a:lnTo>
                <a:lnTo>
                  <a:pt x="645207" y="687304"/>
                </a:lnTo>
                <a:lnTo>
                  <a:pt x="0" y="687304"/>
                </a:lnTo>
                <a:lnTo>
                  <a:pt x="0" y="0"/>
                </a:lnTo>
                <a:close/>
              </a:path>
            </a:pathLst>
          </a:custGeom>
          <a:blipFill>
            <a:blip r:embed="rId5">
              <a:extLst>
                <a:ext uri="{96DAC541-7B7A-43D3-8B79-37D633B846F1}">
                  <asvg:svgBlip xmlns:asvg="http://schemas.microsoft.com/office/drawing/2016/SVG/main" r:embed="rId6"/>
                </a:ext>
              </a:extLst>
            </a:blip>
            <a:stretch>
              <a:fillRect/>
            </a:stretch>
          </a:blipFill>
          <a:ln cap="sq">
            <a:noFill/>
            <a:prstDash val="solid"/>
            <a:miter/>
          </a:ln>
        </p:spPr>
        <p:txBody>
          <a:bodyPr/>
          <a:lstStyle/>
          <a:p>
            <a:endParaRPr lang="en-US"/>
          </a:p>
        </p:txBody>
      </p:sp>
      <p:sp>
        <p:nvSpPr>
          <p:cNvPr id="12" name="Freeform 12"/>
          <p:cNvSpPr/>
          <p:nvPr/>
        </p:nvSpPr>
        <p:spPr>
          <a:xfrm>
            <a:off x="4068025" y="2623775"/>
            <a:ext cx="1055775" cy="631546"/>
          </a:xfrm>
          <a:custGeom>
            <a:avLst/>
            <a:gdLst/>
            <a:ahLst/>
            <a:cxnLst/>
            <a:rect l="l" t="t" r="r" b="b"/>
            <a:pathLst>
              <a:path w="1055775" h="631546">
                <a:moveTo>
                  <a:pt x="0" y="0"/>
                </a:moveTo>
                <a:lnTo>
                  <a:pt x="1055775" y="0"/>
                </a:lnTo>
                <a:lnTo>
                  <a:pt x="1055775" y="631545"/>
                </a:lnTo>
                <a:lnTo>
                  <a:pt x="0" y="631545"/>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US"/>
          </a:p>
        </p:txBody>
      </p:sp>
      <p:sp>
        <p:nvSpPr>
          <p:cNvPr id="13" name="TextBox 13"/>
          <p:cNvSpPr txBox="1"/>
          <p:nvPr/>
        </p:nvSpPr>
        <p:spPr>
          <a:xfrm>
            <a:off x="1006929" y="1665560"/>
            <a:ext cx="8000615" cy="958215"/>
          </a:xfrm>
          <a:prstGeom prst="rect">
            <a:avLst/>
          </a:prstGeom>
        </p:spPr>
        <p:txBody>
          <a:bodyPr lIns="0" tIns="0" rIns="0" bIns="0" rtlCol="0" anchor="t">
            <a:spAutoFit/>
          </a:bodyPr>
          <a:lstStyle/>
          <a:p>
            <a:pPr algn="l">
              <a:lnSpc>
                <a:spcPts val="7680"/>
              </a:lnSpc>
            </a:pPr>
            <a:r>
              <a:rPr lang="en-US" sz="6000" dirty="0">
                <a:solidFill>
                  <a:srgbClr val="000000"/>
                </a:solidFill>
                <a:latin typeface="Poppins Bold"/>
                <a:ea typeface="Poppins Bold"/>
                <a:cs typeface="Poppins Bold"/>
                <a:sym typeface="Poppins Bold"/>
              </a:rPr>
              <a:t>TASK MASTER </a:t>
            </a:r>
          </a:p>
        </p:txBody>
      </p:sp>
      <p:sp>
        <p:nvSpPr>
          <p:cNvPr id="14" name="TextBox 14"/>
          <p:cNvSpPr txBox="1"/>
          <p:nvPr/>
        </p:nvSpPr>
        <p:spPr>
          <a:xfrm>
            <a:off x="1006929" y="3907823"/>
            <a:ext cx="8848999" cy="5565626"/>
          </a:xfrm>
          <a:prstGeom prst="rect">
            <a:avLst/>
          </a:prstGeom>
        </p:spPr>
        <p:txBody>
          <a:bodyPr wrap="square" lIns="0" tIns="0" rIns="0" bIns="0" rtlCol="0" anchor="t">
            <a:spAutoFit/>
          </a:bodyPr>
          <a:lstStyle/>
          <a:p>
            <a:pPr algn="l">
              <a:lnSpc>
                <a:spcPts val="3079"/>
              </a:lnSpc>
            </a:pPr>
            <a:r>
              <a:rPr lang="en-US" sz="2800"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rPr>
              <a:t>What makes a ‘good’ boss? Am I one?</a:t>
            </a:r>
          </a:p>
          <a:p>
            <a:pPr algn="l">
              <a:lnSpc>
                <a:spcPts val="3079"/>
              </a:lnSpc>
            </a:pPr>
            <a:endParaRPr lang="en-US" sz="2800"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endParaRPr>
          </a:p>
          <a:p>
            <a:pPr algn="l">
              <a:lnSpc>
                <a:spcPts val="3079"/>
              </a:lnSpc>
            </a:pPr>
            <a:r>
              <a:rPr lang="en-US" sz="2800"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rPr>
              <a:t>#millenialmanager journey</a:t>
            </a:r>
          </a:p>
          <a:p>
            <a:pPr algn="l">
              <a:lnSpc>
                <a:spcPts val="3079"/>
              </a:lnSpc>
            </a:pPr>
            <a:endParaRPr lang="en-US" sz="2800"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endParaRPr>
          </a:p>
          <a:p>
            <a:pPr algn="l">
              <a:lnSpc>
                <a:spcPts val="3079"/>
              </a:lnSpc>
            </a:pPr>
            <a:r>
              <a:rPr lang="en-US" sz="2800"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rPr>
              <a:t>Mental, emotional, philosophical shift </a:t>
            </a:r>
            <a:r>
              <a:rPr lang="en-US" sz="2800" i="1"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Italics"/>
              </a:rPr>
              <a:t>and</a:t>
            </a:r>
            <a:r>
              <a:rPr lang="en-US" sz="2800"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rPr>
              <a:t> balance; relationship-based</a:t>
            </a:r>
          </a:p>
          <a:p>
            <a:pPr algn="l">
              <a:lnSpc>
                <a:spcPts val="3079"/>
              </a:lnSpc>
            </a:pPr>
            <a:endParaRPr lang="en-US" sz="2800"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endParaRPr>
          </a:p>
          <a:p>
            <a:pPr algn="l">
              <a:lnSpc>
                <a:spcPts val="3079"/>
              </a:lnSpc>
            </a:pPr>
            <a:r>
              <a:rPr lang="en-US" sz="2800"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rPr>
              <a:t>Caring for young people, guiding them through formative years</a:t>
            </a:r>
          </a:p>
          <a:p>
            <a:pPr algn="l">
              <a:lnSpc>
                <a:spcPts val="3079"/>
              </a:lnSpc>
            </a:pPr>
            <a:endParaRPr lang="en-US" sz="2800"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endParaRPr>
          </a:p>
          <a:p>
            <a:pPr algn="l">
              <a:lnSpc>
                <a:spcPts val="3079"/>
              </a:lnSpc>
            </a:pPr>
            <a:r>
              <a:rPr lang="en-US" sz="2800"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rPr>
              <a:t>What can I teach them? How can I invest in them? How can I prepare them?</a:t>
            </a:r>
          </a:p>
          <a:p>
            <a:pPr algn="l">
              <a:lnSpc>
                <a:spcPts val="3079"/>
              </a:lnSpc>
            </a:pPr>
            <a:endParaRPr lang="en-US" sz="2800"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endParaRPr>
          </a:p>
          <a:p>
            <a:pPr algn="l">
              <a:lnSpc>
                <a:spcPts val="3079"/>
              </a:lnSpc>
              <a:spcBef>
                <a:spcPct val="0"/>
              </a:spcBef>
            </a:pPr>
            <a:r>
              <a:rPr lang="en-US" sz="2800"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rPr>
              <a:t>How can I make this a safe, learning environment?</a:t>
            </a:r>
          </a:p>
        </p:txBody>
      </p:sp>
      <p:sp>
        <p:nvSpPr>
          <p:cNvPr id="15" name="TextBox 15"/>
          <p:cNvSpPr txBox="1"/>
          <p:nvPr/>
        </p:nvSpPr>
        <p:spPr>
          <a:xfrm>
            <a:off x="5311750" y="2573822"/>
            <a:ext cx="8000615" cy="958215"/>
          </a:xfrm>
          <a:prstGeom prst="rect">
            <a:avLst/>
          </a:prstGeom>
        </p:spPr>
        <p:txBody>
          <a:bodyPr lIns="0" tIns="0" rIns="0" bIns="0" rtlCol="0" anchor="t">
            <a:spAutoFit/>
          </a:bodyPr>
          <a:lstStyle/>
          <a:p>
            <a:pPr algn="l">
              <a:lnSpc>
                <a:spcPts val="7680"/>
              </a:lnSpc>
            </a:pPr>
            <a:r>
              <a:rPr lang="en-US" sz="6000">
                <a:solidFill>
                  <a:srgbClr val="000000"/>
                </a:solidFill>
                <a:latin typeface="Poppins Bold"/>
                <a:ea typeface="Poppins Bold"/>
                <a:cs typeface="Poppins Bold"/>
                <a:sym typeface="Poppins Bold"/>
              </a:rPr>
              <a:t>MENTOR</a:t>
            </a:r>
          </a:p>
        </p:txBody>
      </p:sp>
      <p:sp>
        <p:nvSpPr>
          <p:cNvPr id="18" name="TextBox 18"/>
          <p:cNvSpPr txBox="1"/>
          <p:nvPr/>
        </p:nvSpPr>
        <p:spPr>
          <a:xfrm>
            <a:off x="12713181" y="9270482"/>
            <a:ext cx="5161533" cy="567690"/>
          </a:xfrm>
          <a:prstGeom prst="rect">
            <a:avLst/>
          </a:prstGeom>
        </p:spPr>
        <p:txBody>
          <a:bodyPr lIns="0" tIns="0" rIns="0" bIns="0" rtlCol="0" anchor="t">
            <a:spAutoFit/>
          </a:bodyPr>
          <a:lstStyle/>
          <a:p>
            <a:pPr algn="ctr">
              <a:lnSpc>
                <a:spcPts val="4409"/>
              </a:lnSpc>
            </a:pPr>
            <a:r>
              <a:rPr lang="en-US" sz="3150">
                <a:solidFill>
                  <a:srgbClr val="53565A"/>
                </a:solidFill>
                <a:latin typeface="TradeGothic"/>
                <a:ea typeface="TradeGothic"/>
                <a:cs typeface="TradeGothic"/>
                <a:sym typeface="TradeGothic"/>
              </a:rPr>
              <a:t>Shifting Perspectives</a:t>
            </a:r>
          </a:p>
        </p:txBody>
      </p:sp>
      <p:pic>
        <p:nvPicPr>
          <p:cNvPr id="20" name="Picture 19" descr="Hands holding letters in the palm of a person's hands&#10;&#10;Description automatically generated">
            <a:extLst>
              <a:ext uri="{FF2B5EF4-FFF2-40B4-BE49-F238E27FC236}">
                <a16:creationId xmlns:a16="http://schemas.microsoft.com/office/drawing/2014/main" id="{73C2C267-9866-5BBA-7FAA-FCF08DA6A078}"/>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0523467" y="1603712"/>
            <a:ext cx="7123015" cy="4743928"/>
          </a:xfrm>
          <a:prstGeom prst="rect">
            <a:avLst/>
          </a:prstGeom>
        </p:spPr>
      </p:pic>
      <p:sp>
        <p:nvSpPr>
          <p:cNvPr id="21" name="TextBox 14">
            <a:extLst>
              <a:ext uri="{FF2B5EF4-FFF2-40B4-BE49-F238E27FC236}">
                <a16:creationId xmlns:a16="http://schemas.microsoft.com/office/drawing/2014/main" id="{8924901C-F78F-BBD4-5B1D-F00FF876A1C3}"/>
              </a:ext>
            </a:extLst>
          </p:cNvPr>
          <p:cNvSpPr txBox="1"/>
          <p:nvPr/>
        </p:nvSpPr>
        <p:spPr>
          <a:xfrm>
            <a:off x="12713181" y="6687078"/>
            <a:ext cx="8383181" cy="370935"/>
          </a:xfrm>
          <a:prstGeom prst="rect">
            <a:avLst/>
          </a:prstGeom>
        </p:spPr>
        <p:txBody>
          <a:bodyPr lIns="0" tIns="0" rIns="0" bIns="0" rtlCol="0" anchor="t">
            <a:spAutoFit/>
          </a:bodyPr>
          <a:lstStyle/>
          <a:p>
            <a:pPr algn="l">
              <a:lnSpc>
                <a:spcPts val="3079"/>
              </a:lnSpc>
            </a:pPr>
            <a:r>
              <a:rPr lang="en-US" sz="2199" dirty="0">
                <a:solidFill>
                  <a:srgbClr val="000000"/>
                </a:solidFill>
                <a:latin typeface="Open Sans"/>
                <a:ea typeface="Open Sans"/>
                <a:cs typeface="Open Sans"/>
                <a:sym typeface="Open Sans"/>
                <a:hlinkClick r:id="rId10"/>
              </a:rPr>
              <a:t>Gilligan’s Ethics of Care</a:t>
            </a:r>
            <a:endParaRPr lang="en-US" sz="2199" dirty="0">
              <a:solidFill>
                <a:srgbClr val="000000"/>
              </a:solidFill>
              <a:latin typeface="Open Sans"/>
              <a:ea typeface="Open Sans"/>
              <a:cs typeface="Open Sans"/>
              <a:sym typeface="Open Sans"/>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1028700" y="924996"/>
            <a:ext cx="226459" cy="226459"/>
            <a:chOff x="0" y="0"/>
            <a:chExt cx="1913890" cy="1913890"/>
          </a:xfrm>
        </p:grpSpPr>
        <p:sp>
          <p:nvSpPr>
            <p:cNvPr id="3" name="Freeform 3"/>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00843D"/>
            </a:solidFill>
          </p:spPr>
          <p:txBody>
            <a:bodyPr/>
            <a:lstStyle/>
            <a:p>
              <a:endParaRPr lang="en-US"/>
            </a:p>
          </p:txBody>
        </p:sp>
      </p:grpSp>
      <p:grpSp>
        <p:nvGrpSpPr>
          <p:cNvPr id="4" name="Group 4"/>
          <p:cNvGrpSpPr/>
          <p:nvPr/>
        </p:nvGrpSpPr>
        <p:grpSpPr>
          <a:xfrm>
            <a:off x="1558901" y="924996"/>
            <a:ext cx="226459" cy="226459"/>
            <a:chOff x="0" y="0"/>
            <a:chExt cx="1913890" cy="1913890"/>
          </a:xfrm>
        </p:grpSpPr>
        <p:sp>
          <p:nvSpPr>
            <p:cNvPr id="5" name="Freeform 5"/>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FCD450"/>
            </a:solidFill>
          </p:spPr>
          <p:txBody>
            <a:bodyPr/>
            <a:lstStyle/>
            <a:p>
              <a:endParaRPr lang="en-US"/>
            </a:p>
          </p:txBody>
        </p:sp>
      </p:grpSp>
      <p:grpSp>
        <p:nvGrpSpPr>
          <p:cNvPr id="6" name="Group 6"/>
          <p:cNvGrpSpPr/>
          <p:nvPr/>
        </p:nvGrpSpPr>
        <p:grpSpPr>
          <a:xfrm>
            <a:off x="2089102" y="924996"/>
            <a:ext cx="226459" cy="226459"/>
            <a:chOff x="0" y="0"/>
            <a:chExt cx="1913890" cy="1913890"/>
          </a:xfrm>
        </p:grpSpPr>
        <p:sp>
          <p:nvSpPr>
            <p:cNvPr id="7" name="Freeform 7"/>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D9D9D9"/>
            </a:solidFill>
          </p:spPr>
          <p:txBody>
            <a:bodyPr/>
            <a:lstStyle/>
            <a:p>
              <a:endParaRPr lang="en-US"/>
            </a:p>
          </p:txBody>
        </p:sp>
      </p:grpSp>
      <p:grpSp>
        <p:nvGrpSpPr>
          <p:cNvPr id="8" name="Group 8"/>
          <p:cNvGrpSpPr/>
          <p:nvPr/>
        </p:nvGrpSpPr>
        <p:grpSpPr>
          <a:xfrm>
            <a:off x="0" y="4720385"/>
            <a:ext cx="9144000" cy="5566615"/>
            <a:chOff x="0" y="0"/>
            <a:chExt cx="12192000" cy="7422154"/>
          </a:xfrm>
        </p:grpSpPr>
        <p:pic>
          <p:nvPicPr>
            <p:cNvPr id="9" name="Picture 9"/>
            <p:cNvPicPr>
              <a:picLocks noChangeAspect="1"/>
            </p:cNvPicPr>
            <p:nvPr/>
          </p:nvPicPr>
          <p:blipFill>
            <a:blip r:embed="rId3"/>
            <a:srcRect l="1233" r="1233"/>
            <a:stretch>
              <a:fillRect/>
            </a:stretch>
          </p:blipFill>
          <p:spPr>
            <a:xfrm>
              <a:off x="0" y="0"/>
              <a:ext cx="12192000" cy="7422154"/>
            </a:xfrm>
            <a:prstGeom prst="rect">
              <a:avLst/>
            </a:prstGeom>
          </p:spPr>
        </p:pic>
      </p:grpSp>
      <p:sp>
        <p:nvSpPr>
          <p:cNvPr id="10" name="TextBox 10"/>
          <p:cNvSpPr txBox="1"/>
          <p:nvPr/>
        </p:nvSpPr>
        <p:spPr>
          <a:xfrm>
            <a:off x="10169289" y="1103829"/>
            <a:ext cx="7090011" cy="8621078"/>
          </a:xfrm>
          <a:prstGeom prst="rect">
            <a:avLst/>
          </a:prstGeom>
        </p:spPr>
        <p:txBody>
          <a:bodyPr wrap="square" lIns="0" tIns="0" rIns="0" bIns="0" rtlCol="0" anchor="t">
            <a:spAutoFit/>
          </a:bodyPr>
          <a:lstStyle/>
          <a:p>
            <a:pPr algn="l">
              <a:lnSpc>
                <a:spcPts val="3219"/>
              </a:lnSpc>
            </a:pPr>
            <a:r>
              <a:rPr lang="en-US" sz="3200" dirty="0">
                <a:solidFill>
                  <a:srgbClr val="000000"/>
                </a:solidFill>
                <a:latin typeface="Open Sans Light"/>
                <a:ea typeface="Open Sans Light"/>
                <a:cs typeface="Open Sans Light"/>
                <a:sym typeface="Open Sans Light"/>
              </a:rPr>
              <a:t>Difficult to balance being a friend &amp; boss &amp; mentor</a:t>
            </a:r>
          </a:p>
          <a:p>
            <a:pPr algn="l">
              <a:lnSpc>
                <a:spcPts val="3219"/>
              </a:lnSpc>
            </a:pPr>
            <a:endParaRPr lang="en-US" sz="3200" dirty="0">
              <a:solidFill>
                <a:srgbClr val="000000"/>
              </a:solidFill>
              <a:latin typeface="Open Sans Light"/>
              <a:ea typeface="Open Sans Light"/>
              <a:cs typeface="Open Sans Light"/>
              <a:sym typeface="Open Sans Light"/>
            </a:endParaRPr>
          </a:p>
          <a:p>
            <a:pPr algn="l">
              <a:lnSpc>
                <a:spcPts val="3219"/>
              </a:lnSpc>
            </a:pPr>
            <a:r>
              <a:rPr lang="en-US" sz="3200" dirty="0">
                <a:solidFill>
                  <a:srgbClr val="000000"/>
                </a:solidFill>
                <a:latin typeface="Open Sans Light"/>
                <a:ea typeface="Open Sans Light"/>
                <a:cs typeface="Open Sans Light"/>
                <a:sym typeface="Open Sans Light"/>
              </a:rPr>
              <a:t>Caring for them means choosing to get close to them... things can get </a:t>
            </a:r>
            <a:r>
              <a:rPr lang="en-US" sz="3200" i="1" dirty="0">
                <a:solidFill>
                  <a:srgbClr val="000000"/>
                </a:solidFill>
                <a:latin typeface="Open Sans Light Italics"/>
                <a:ea typeface="Open Sans Light Italics"/>
                <a:cs typeface="Open Sans Light Italics"/>
                <a:sym typeface="Open Sans Light Italics"/>
              </a:rPr>
              <a:t>really </a:t>
            </a:r>
            <a:r>
              <a:rPr lang="en-US" sz="3200" dirty="0">
                <a:solidFill>
                  <a:srgbClr val="000000"/>
                </a:solidFill>
                <a:latin typeface="Open Sans Light"/>
                <a:ea typeface="Open Sans Light"/>
                <a:cs typeface="Open Sans Light"/>
                <a:sym typeface="Open Sans Light"/>
              </a:rPr>
              <a:t>personal and emotional. Well beyond anything library related.</a:t>
            </a:r>
          </a:p>
          <a:p>
            <a:pPr algn="l">
              <a:lnSpc>
                <a:spcPts val="3219"/>
              </a:lnSpc>
            </a:pPr>
            <a:endParaRPr lang="en-US" sz="3200" dirty="0">
              <a:solidFill>
                <a:srgbClr val="000000"/>
              </a:solidFill>
              <a:latin typeface="Open Sans Light"/>
              <a:ea typeface="Open Sans Light"/>
              <a:cs typeface="Open Sans Light"/>
              <a:sym typeface="Open Sans Light"/>
            </a:endParaRPr>
          </a:p>
          <a:p>
            <a:pPr algn="l">
              <a:lnSpc>
                <a:spcPts val="3219"/>
              </a:lnSpc>
            </a:pPr>
            <a:r>
              <a:rPr lang="en-US" sz="3200" dirty="0">
                <a:solidFill>
                  <a:srgbClr val="000000"/>
                </a:solidFill>
                <a:latin typeface="Open Sans Light"/>
                <a:ea typeface="Open Sans Light"/>
                <a:cs typeface="Open Sans Light"/>
                <a:sym typeface="Open Sans Light"/>
              </a:rPr>
              <a:t>Sadly, you can’t reach everyone...</a:t>
            </a:r>
          </a:p>
          <a:p>
            <a:pPr algn="l">
              <a:lnSpc>
                <a:spcPts val="3219"/>
              </a:lnSpc>
            </a:pPr>
            <a:endParaRPr lang="en-US" sz="3200" dirty="0">
              <a:solidFill>
                <a:srgbClr val="000000"/>
              </a:solidFill>
              <a:latin typeface="Open Sans Light"/>
              <a:ea typeface="Open Sans Light"/>
              <a:cs typeface="Open Sans Light"/>
              <a:sym typeface="Open Sans Light"/>
            </a:endParaRPr>
          </a:p>
          <a:p>
            <a:pPr algn="l">
              <a:lnSpc>
                <a:spcPts val="3219"/>
              </a:lnSpc>
            </a:pPr>
            <a:r>
              <a:rPr lang="en-US" sz="3200" dirty="0">
                <a:solidFill>
                  <a:srgbClr val="000000"/>
                </a:solidFill>
                <a:latin typeface="Open Sans Light"/>
                <a:ea typeface="Open Sans Light"/>
                <a:cs typeface="Open Sans Light"/>
                <a:sym typeface="Open Sans Light"/>
              </a:rPr>
              <a:t>Strategies I employ:</a:t>
            </a:r>
          </a:p>
          <a:p>
            <a:pPr marL="496566" lvl="1" indent="-248283" algn="l">
              <a:lnSpc>
                <a:spcPts val="3219"/>
              </a:lnSpc>
              <a:buFont typeface="Arial"/>
              <a:buChar char="•"/>
            </a:pPr>
            <a:r>
              <a:rPr lang="en-US" sz="3200" dirty="0">
                <a:solidFill>
                  <a:srgbClr val="000000"/>
                </a:solidFill>
                <a:latin typeface="Open Sans Light"/>
                <a:ea typeface="Open Sans Light"/>
                <a:cs typeface="Open Sans Light"/>
                <a:sym typeface="Open Sans Light"/>
              </a:rPr>
              <a:t>vary managerial style by student (tailored approach)</a:t>
            </a:r>
          </a:p>
          <a:p>
            <a:pPr marL="496566" lvl="1" indent="-248283" algn="l">
              <a:lnSpc>
                <a:spcPts val="3219"/>
              </a:lnSpc>
              <a:buFont typeface="Arial"/>
              <a:buChar char="•"/>
            </a:pPr>
            <a:r>
              <a:rPr lang="en-US" sz="3200" dirty="0">
                <a:solidFill>
                  <a:srgbClr val="000000"/>
                </a:solidFill>
                <a:latin typeface="Open Sans Light"/>
                <a:ea typeface="Open Sans Light"/>
                <a:cs typeface="Open Sans Light"/>
                <a:sym typeface="Open Sans Light"/>
              </a:rPr>
              <a:t>always have an open door, but it’s a choice to walk through it</a:t>
            </a:r>
          </a:p>
          <a:p>
            <a:pPr marL="496566" lvl="1" indent="-248283" algn="l">
              <a:lnSpc>
                <a:spcPts val="3219"/>
              </a:lnSpc>
              <a:buFont typeface="Arial"/>
              <a:buChar char="•"/>
            </a:pPr>
            <a:r>
              <a:rPr lang="en-US" sz="3200" dirty="0">
                <a:solidFill>
                  <a:srgbClr val="000000"/>
                </a:solidFill>
                <a:latin typeface="Open Sans Light"/>
                <a:ea typeface="Open Sans Light"/>
                <a:cs typeface="Open Sans Light"/>
                <a:sym typeface="Open Sans Light"/>
              </a:rPr>
              <a:t>regular overtures, check ins, and communication</a:t>
            </a:r>
          </a:p>
          <a:p>
            <a:pPr marL="496566" lvl="1" indent="-248283" algn="l">
              <a:lnSpc>
                <a:spcPts val="3219"/>
              </a:lnSpc>
              <a:buFont typeface="Arial"/>
              <a:buChar char="•"/>
            </a:pPr>
            <a:r>
              <a:rPr lang="en-US" sz="3200" dirty="0">
                <a:solidFill>
                  <a:srgbClr val="000000"/>
                </a:solidFill>
                <a:latin typeface="Open Sans Light"/>
                <a:ea typeface="Open Sans Light"/>
                <a:cs typeface="Open Sans Light"/>
                <a:sym typeface="Open Sans Light"/>
              </a:rPr>
              <a:t>those who need you ‘more’ will gravitate toward you when they are ready</a:t>
            </a:r>
          </a:p>
          <a:p>
            <a:pPr algn="l">
              <a:lnSpc>
                <a:spcPts val="3219"/>
              </a:lnSpc>
              <a:spcBef>
                <a:spcPct val="0"/>
              </a:spcBef>
            </a:pPr>
            <a:endParaRPr lang="en-US" sz="3200" dirty="0">
              <a:solidFill>
                <a:srgbClr val="000000"/>
              </a:solidFill>
              <a:latin typeface="Open Sans Light"/>
              <a:ea typeface="Open Sans Light"/>
              <a:cs typeface="Open Sans Light"/>
              <a:sym typeface="Open Sans Light"/>
            </a:endParaRPr>
          </a:p>
        </p:txBody>
      </p:sp>
      <p:sp>
        <p:nvSpPr>
          <p:cNvPr id="11" name="TextBox 11"/>
          <p:cNvSpPr txBox="1"/>
          <p:nvPr/>
        </p:nvSpPr>
        <p:spPr>
          <a:xfrm>
            <a:off x="1672130" y="2255932"/>
            <a:ext cx="9240272" cy="1226625"/>
          </a:xfrm>
          <a:prstGeom prst="rect">
            <a:avLst/>
          </a:prstGeom>
        </p:spPr>
        <p:txBody>
          <a:bodyPr lIns="0" tIns="0" rIns="0" bIns="0" rtlCol="0" anchor="t">
            <a:spAutoFit/>
          </a:bodyPr>
          <a:lstStyle/>
          <a:p>
            <a:pPr algn="l">
              <a:lnSpc>
                <a:spcPts val="10103"/>
              </a:lnSpc>
              <a:spcBef>
                <a:spcPct val="0"/>
              </a:spcBef>
            </a:pPr>
            <a:r>
              <a:rPr lang="en-US" sz="7216" b="1">
                <a:solidFill>
                  <a:srgbClr val="000000"/>
                </a:solidFill>
                <a:latin typeface="Open Sans Bold"/>
                <a:ea typeface="Open Sans Bold"/>
                <a:cs typeface="Open Sans Bold"/>
                <a:sym typeface="Open Sans Bold"/>
              </a:rPr>
              <a:t>THIS IS HARD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6539743" y="-268629"/>
            <a:ext cx="2604257" cy="6021404"/>
          </a:xfrm>
          <a:custGeom>
            <a:avLst/>
            <a:gdLst/>
            <a:ahLst/>
            <a:cxnLst/>
            <a:rect l="l" t="t" r="r" b="b"/>
            <a:pathLst>
              <a:path w="2604257" h="6021404">
                <a:moveTo>
                  <a:pt x="0" y="0"/>
                </a:moveTo>
                <a:lnTo>
                  <a:pt x="2604257" y="0"/>
                </a:lnTo>
                <a:lnTo>
                  <a:pt x="2604257" y="6021404"/>
                </a:lnTo>
                <a:lnTo>
                  <a:pt x="0" y="6021404"/>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a:p>
        </p:txBody>
      </p:sp>
      <p:sp>
        <p:nvSpPr>
          <p:cNvPr id="3" name="Freeform 3"/>
          <p:cNvSpPr/>
          <p:nvPr/>
        </p:nvSpPr>
        <p:spPr>
          <a:xfrm>
            <a:off x="0" y="6147928"/>
            <a:ext cx="3698768" cy="4294651"/>
          </a:xfrm>
          <a:custGeom>
            <a:avLst/>
            <a:gdLst/>
            <a:ahLst/>
            <a:cxnLst/>
            <a:rect l="l" t="t" r="r" b="b"/>
            <a:pathLst>
              <a:path w="3698768" h="4294651">
                <a:moveTo>
                  <a:pt x="0" y="0"/>
                </a:moveTo>
                <a:lnTo>
                  <a:pt x="3698768" y="0"/>
                </a:lnTo>
                <a:lnTo>
                  <a:pt x="3698768" y="4294650"/>
                </a:lnTo>
                <a:lnTo>
                  <a:pt x="0" y="4294650"/>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US"/>
          </a:p>
        </p:txBody>
      </p:sp>
      <p:sp>
        <p:nvSpPr>
          <p:cNvPr id="4" name="Freeform 4"/>
          <p:cNvSpPr/>
          <p:nvPr/>
        </p:nvSpPr>
        <p:spPr>
          <a:xfrm>
            <a:off x="549978" y="591113"/>
            <a:ext cx="7704469" cy="7690978"/>
          </a:xfrm>
          <a:custGeom>
            <a:avLst/>
            <a:gdLst/>
            <a:ahLst/>
            <a:cxnLst/>
            <a:rect l="l" t="t" r="r" b="b"/>
            <a:pathLst>
              <a:path w="7704469" h="7690978">
                <a:moveTo>
                  <a:pt x="0" y="0"/>
                </a:moveTo>
                <a:lnTo>
                  <a:pt x="7704470" y="0"/>
                </a:lnTo>
                <a:lnTo>
                  <a:pt x="7704470" y="7690978"/>
                </a:lnTo>
                <a:lnTo>
                  <a:pt x="0" y="7690978"/>
                </a:lnTo>
                <a:lnTo>
                  <a:pt x="0" y="0"/>
                </a:lnTo>
                <a:close/>
              </a:path>
            </a:pathLst>
          </a:custGeom>
          <a:blipFill>
            <a:blip r:embed="rId7"/>
            <a:stretch>
              <a:fillRect l="-14875" r="-35134"/>
            </a:stretch>
          </a:blipFill>
        </p:spPr>
        <p:txBody>
          <a:bodyPr/>
          <a:lstStyle/>
          <a:p>
            <a:endParaRPr lang="en-US"/>
          </a:p>
        </p:txBody>
      </p:sp>
      <p:sp>
        <p:nvSpPr>
          <p:cNvPr id="5" name="Freeform 5"/>
          <p:cNvSpPr/>
          <p:nvPr/>
        </p:nvSpPr>
        <p:spPr>
          <a:xfrm>
            <a:off x="16667403" y="7019049"/>
            <a:ext cx="540586" cy="540586"/>
          </a:xfrm>
          <a:custGeom>
            <a:avLst/>
            <a:gdLst/>
            <a:ahLst/>
            <a:cxnLst/>
            <a:rect l="l" t="t" r="r" b="b"/>
            <a:pathLst>
              <a:path w="540586" h="540586">
                <a:moveTo>
                  <a:pt x="0" y="0"/>
                </a:moveTo>
                <a:lnTo>
                  <a:pt x="540585" y="0"/>
                </a:lnTo>
                <a:lnTo>
                  <a:pt x="540585" y="540586"/>
                </a:lnTo>
                <a:lnTo>
                  <a:pt x="0" y="540586"/>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txBody>
          <a:bodyPr/>
          <a:lstStyle/>
          <a:p>
            <a:endParaRPr lang="en-US"/>
          </a:p>
        </p:txBody>
      </p:sp>
      <p:sp>
        <p:nvSpPr>
          <p:cNvPr id="6" name="TextBox 6"/>
          <p:cNvSpPr txBox="1"/>
          <p:nvPr/>
        </p:nvSpPr>
        <p:spPr>
          <a:xfrm>
            <a:off x="9835118" y="981075"/>
            <a:ext cx="7788734" cy="1855597"/>
          </a:xfrm>
          <a:prstGeom prst="rect">
            <a:avLst/>
          </a:prstGeom>
        </p:spPr>
        <p:txBody>
          <a:bodyPr lIns="0" tIns="0" rIns="0" bIns="0" rtlCol="0" anchor="t">
            <a:spAutoFit/>
          </a:bodyPr>
          <a:lstStyle/>
          <a:p>
            <a:pPr algn="l">
              <a:lnSpc>
                <a:spcPts val="7424"/>
              </a:lnSpc>
            </a:pPr>
            <a:r>
              <a:rPr lang="en-US" sz="5800">
                <a:solidFill>
                  <a:srgbClr val="000000"/>
                </a:solidFill>
                <a:latin typeface="Poppins Bold"/>
                <a:ea typeface="Poppins Bold"/>
                <a:cs typeface="Poppins Bold"/>
                <a:sym typeface="Poppins Bold"/>
              </a:rPr>
              <a:t>The DelVal First-Year Experience </a:t>
            </a:r>
          </a:p>
        </p:txBody>
      </p:sp>
      <p:sp>
        <p:nvSpPr>
          <p:cNvPr id="7" name="TextBox 7"/>
          <p:cNvSpPr txBox="1"/>
          <p:nvPr/>
        </p:nvSpPr>
        <p:spPr>
          <a:xfrm>
            <a:off x="9835118" y="3281894"/>
            <a:ext cx="7559988" cy="2806700"/>
          </a:xfrm>
          <a:prstGeom prst="rect">
            <a:avLst/>
          </a:prstGeom>
        </p:spPr>
        <p:txBody>
          <a:bodyPr lIns="0" tIns="0" rIns="0" bIns="0" rtlCol="0" anchor="t">
            <a:spAutoFit/>
          </a:bodyPr>
          <a:lstStyle/>
          <a:p>
            <a:pPr marL="431797" lvl="1" indent="-215899" algn="l">
              <a:lnSpc>
                <a:spcPts val="2799"/>
              </a:lnSpc>
              <a:buFont typeface="Arial"/>
              <a:buChar char="•"/>
            </a:pPr>
            <a:r>
              <a:rPr lang="en-US" sz="1999">
                <a:solidFill>
                  <a:srgbClr val="000000"/>
                </a:solidFill>
                <a:latin typeface="Open Sans"/>
                <a:ea typeface="Open Sans"/>
                <a:cs typeface="Open Sans"/>
                <a:sym typeface="Open Sans"/>
              </a:rPr>
              <a:t>PART 1</a:t>
            </a:r>
          </a:p>
          <a:p>
            <a:pPr marL="863595" lvl="2" indent="-287865" algn="l">
              <a:lnSpc>
                <a:spcPts val="2799"/>
              </a:lnSpc>
              <a:buFont typeface="Arial"/>
              <a:buChar char="⚬"/>
            </a:pPr>
            <a:r>
              <a:rPr lang="en-US" sz="1999">
                <a:solidFill>
                  <a:srgbClr val="000000"/>
                </a:solidFill>
                <a:latin typeface="Open Sans"/>
                <a:ea typeface="Open Sans"/>
                <a:cs typeface="Open Sans"/>
                <a:sym typeface="Open Sans"/>
              </a:rPr>
              <a:t>Orientation - resource navigation, places, campus tech</a:t>
            </a:r>
          </a:p>
          <a:p>
            <a:pPr marL="863595" lvl="2" indent="-287865" algn="l">
              <a:lnSpc>
                <a:spcPts val="2799"/>
              </a:lnSpc>
              <a:buFont typeface="Arial"/>
              <a:buChar char="⚬"/>
            </a:pPr>
            <a:r>
              <a:rPr lang="en-US" sz="1999">
                <a:solidFill>
                  <a:srgbClr val="000000"/>
                </a:solidFill>
                <a:latin typeface="Open Sans"/>
                <a:ea typeface="Open Sans"/>
                <a:cs typeface="Open Sans"/>
                <a:sym typeface="Open Sans"/>
              </a:rPr>
              <a:t>Integration - peer mentors, clubs, events, departments</a:t>
            </a:r>
          </a:p>
          <a:p>
            <a:pPr marL="863595" lvl="2" indent="-287865" algn="l">
              <a:lnSpc>
                <a:spcPts val="2799"/>
              </a:lnSpc>
              <a:buFont typeface="Arial"/>
              <a:buChar char="⚬"/>
            </a:pPr>
            <a:r>
              <a:rPr lang="en-US" sz="1999">
                <a:solidFill>
                  <a:srgbClr val="000000"/>
                </a:solidFill>
                <a:latin typeface="Open Sans"/>
                <a:ea typeface="Open Sans"/>
                <a:cs typeface="Open Sans"/>
                <a:sym typeface="Open Sans"/>
              </a:rPr>
              <a:t>Organization - how to network, policies, academic success</a:t>
            </a:r>
          </a:p>
          <a:p>
            <a:pPr marL="863595" lvl="2" indent="-287865" algn="l">
              <a:lnSpc>
                <a:spcPts val="2799"/>
              </a:lnSpc>
              <a:buFont typeface="Arial"/>
              <a:buChar char="⚬"/>
            </a:pPr>
            <a:r>
              <a:rPr lang="en-US" sz="1999">
                <a:solidFill>
                  <a:srgbClr val="000000"/>
                </a:solidFill>
                <a:latin typeface="Open Sans"/>
                <a:ea typeface="Open Sans"/>
                <a:cs typeface="Open Sans"/>
                <a:sym typeface="Open Sans"/>
              </a:rPr>
              <a:t>Foundation - personal integrity, solution-focused thinking, campus citizenship, </a:t>
            </a:r>
            <a:r>
              <a:rPr lang="en-US" sz="1999" b="1" i="1" u="sng">
                <a:solidFill>
                  <a:srgbClr val="000000"/>
                </a:solidFill>
                <a:latin typeface="Open Sans Bold Italics"/>
                <a:ea typeface="Open Sans Bold Italics"/>
                <a:cs typeface="Open Sans Bold Italics"/>
                <a:sym typeface="Open Sans Bold Italics"/>
              </a:rPr>
              <a:t>everyday leadership</a:t>
            </a:r>
            <a:r>
              <a:rPr lang="en-US" sz="1999">
                <a:solidFill>
                  <a:srgbClr val="000000"/>
                </a:solidFill>
                <a:latin typeface="Open Sans"/>
                <a:ea typeface="Open Sans"/>
                <a:cs typeface="Open Sans"/>
                <a:sym typeface="Open Sans"/>
              </a:rPr>
              <a:t>, culture and diversity</a:t>
            </a:r>
          </a:p>
        </p:txBody>
      </p:sp>
      <p:sp>
        <p:nvSpPr>
          <p:cNvPr id="8" name="TextBox 8"/>
          <p:cNvSpPr txBox="1"/>
          <p:nvPr/>
        </p:nvSpPr>
        <p:spPr>
          <a:xfrm>
            <a:off x="549978" y="8768996"/>
            <a:ext cx="4073040" cy="692150"/>
          </a:xfrm>
          <a:prstGeom prst="rect">
            <a:avLst/>
          </a:prstGeom>
        </p:spPr>
        <p:txBody>
          <a:bodyPr lIns="0" tIns="0" rIns="0" bIns="0" rtlCol="0" anchor="t">
            <a:spAutoFit/>
          </a:bodyPr>
          <a:lstStyle/>
          <a:p>
            <a:pPr algn="l">
              <a:lnSpc>
                <a:spcPts val="2799"/>
              </a:lnSpc>
            </a:pPr>
            <a:r>
              <a:rPr lang="en-US" sz="1999">
                <a:solidFill>
                  <a:srgbClr val="000000"/>
                </a:solidFill>
                <a:latin typeface="Open Sans"/>
                <a:ea typeface="Open Sans"/>
                <a:cs typeface="Open Sans"/>
                <a:sym typeface="Open Sans"/>
              </a:rPr>
              <a:t>MANRRS Club </a:t>
            </a:r>
          </a:p>
          <a:p>
            <a:pPr algn="l">
              <a:lnSpc>
                <a:spcPts val="2799"/>
              </a:lnSpc>
            </a:pPr>
            <a:r>
              <a:rPr lang="en-US" sz="1999">
                <a:solidFill>
                  <a:srgbClr val="000000"/>
                </a:solidFill>
                <a:latin typeface="Open Sans"/>
                <a:ea typeface="Open Sans"/>
                <a:cs typeface="Open Sans"/>
                <a:sym typeface="Open Sans"/>
              </a:rPr>
              <a:t>Signup Table, 2024</a:t>
            </a:r>
          </a:p>
        </p:txBody>
      </p:sp>
      <p:sp>
        <p:nvSpPr>
          <p:cNvPr id="9" name="TextBox 9"/>
          <p:cNvSpPr txBox="1"/>
          <p:nvPr/>
        </p:nvSpPr>
        <p:spPr>
          <a:xfrm>
            <a:off x="9835118" y="6533816"/>
            <a:ext cx="7449044" cy="2489912"/>
          </a:xfrm>
          <a:prstGeom prst="rect">
            <a:avLst/>
          </a:prstGeom>
        </p:spPr>
        <p:txBody>
          <a:bodyPr lIns="0" tIns="0" rIns="0" bIns="0" rtlCol="0" anchor="t">
            <a:spAutoFit/>
          </a:bodyPr>
          <a:lstStyle/>
          <a:p>
            <a:pPr marL="431797" lvl="1" indent="-215899" algn="l">
              <a:lnSpc>
                <a:spcPts val="2799"/>
              </a:lnSpc>
              <a:buFont typeface="Arial"/>
              <a:buChar char="•"/>
            </a:pPr>
            <a:r>
              <a:rPr lang="en-US" sz="1999" dirty="0">
                <a:solidFill>
                  <a:srgbClr val="000000"/>
                </a:solidFill>
                <a:latin typeface="Open Sans"/>
                <a:ea typeface="Open Sans"/>
                <a:cs typeface="Open Sans"/>
                <a:sym typeface="Open Sans"/>
              </a:rPr>
              <a:t>PART 2</a:t>
            </a:r>
          </a:p>
          <a:p>
            <a:pPr marL="863595" lvl="2" indent="-287865" algn="l">
              <a:lnSpc>
                <a:spcPts val="2799"/>
              </a:lnSpc>
              <a:buFont typeface="Arial"/>
              <a:buChar char="⚬"/>
            </a:pPr>
            <a:r>
              <a:rPr lang="en-US" sz="1999" dirty="0">
                <a:solidFill>
                  <a:srgbClr val="000000"/>
                </a:solidFill>
                <a:latin typeface="Open Sans"/>
                <a:ea typeface="Open Sans"/>
                <a:cs typeface="Open Sans"/>
                <a:sym typeface="Open Sans"/>
              </a:rPr>
              <a:t>Experiential Learning, Teamwork and Groups</a:t>
            </a:r>
          </a:p>
          <a:p>
            <a:pPr marL="863595" lvl="2" indent="-287865" algn="l">
              <a:lnSpc>
                <a:spcPts val="2799"/>
              </a:lnSpc>
              <a:buFont typeface="Arial"/>
              <a:buChar char="⚬"/>
            </a:pPr>
            <a:r>
              <a:rPr lang="en-US" sz="1999" dirty="0">
                <a:solidFill>
                  <a:srgbClr val="000000"/>
                </a:solidFill>
                <a:latin typeface="Open Sans"/>
                <a:ea typeface="Open Sans"/>
                <a:cs typeface="Open Sans"/>
                <a:sym typeface="Open Sans"/>
              </a:rPr>
              <a:t>Academic Research &amp; Plagiarism</a:t>
            </a:r>
          </a:p>
          <a:p>
            <a:pPr marL="863595" lvl="2" indent="-287865" algn="l">
              <a:lnSpc>
                <a:spcPts val="2799"/>
              </a:lnSpc>
              <a:buFont typeface="Arial"/>
              <a:buChar char="⚬"/>
            </a:pPr>
            <a:r>
              <a:rPr lang="en-US" sz="1999" dirty="0">
                <a:solidFill>
                  <a:srgbClr val="000000"/>
                </a:solidFill>
                <a:latin typeface="Open Sans"/>
                <a:ea typeface="Open Sans"/>
                <a:cs typeface="Open Sans"/>
                <a:sym typeface="Open Sans"/>
                <a:hlinkClick r:id="rId10"/>
              </a:rPr>
              <a:t>Professional Skills (NACE)</a:t>
            </a:r>
            <a:endParaRPr lang="en-US" sz="1999" dirty="0">
              <a:solidFill>
                <a:srgbClr val="000000"/>
              </a:solidFill>
              <a:latin typeface="Open Sans"/>
              <a:ea typeface="Open Sans"/>
              <a:cs typeface="Open Sans"/>
              <a:sym typeface="Open Sans"/>
            </a:endParaRPr>
          </a:p>
          <a:p>
            <a:pPr marL="863595" lvl="2" indent="-287865" algn="l">
              <a:lnSpc>
                <a:spcPts val="2799"/>
              </a:lnSpc>
              <a:buFont typeface="Arial"/>
              <a:buChar char="⚬"/>
            </a:pPr>
            <a:r>
              <a:rPr lang="en-US" sz="1999" dirty="0">
                <a:solidFill>
                  <a:srgbClr val="000000"/>
                </a:solidFill>
                <a:latin typeface="Open Sans"/>
                <a:ea typeface="Open Sans"/>
                <a:cs typeface="Open Sans"/>
                <a:sym typeface="Open Sans"/>
              </a:rPr>
              <a:t>Resume, Cover letters, Career Research and Exploration, Networking, Interviewing, Professional Development, </a:t>
            </a:r>
            <a:r>
              <a:rPr lang="en-US" sz="1999" b="1" i="1" u="sng" dirty="0">
                <a:solidFill>
                  <a:srgbClr val="000000"/>
                </a:solidFill>
                <a:latin typeface="Open Sans Bold Italics"/>
                <a:ea typeface="Open Sans Bold Italics"/>
                <a:cs typeface="Open Sans Bold Italics"/>
                <a:sym typeface="Open Sans Bold Italics"/>
              </a:rPr>
              <a:t>Skill Verbalization</a:t>
            </a:r>
          </a:p>
        </p:txBody>
      </p:sp>
      <p:sp>
        <p:nvSpPr>
          <p:cNvPr id="10" name="Freeform 15">
            <a:extLst>
              <a:ext uri="{FF2B5EF4-FFF2-40B4-BE49-F238E27FC236}">
                <a16:creationId xmlns:a16="http://schemas.microsoft.com/office/drawing/2014/main" id="{BEADA249-713F-7E68-3FFB-18229BDBFEAC}"/>
              </a:ext>
            </a:extLst>
          </p:cNvPr>
          <p:cNvSpPr/>
          <p:nvPr/>
        </p:nvSpPr>
        <p:spPr>
          <a:xfrm>
            <a:off x="16959771" y="9163346"/>
            <a:ext cx="1003362" cy="940652"/>
          </a:xfrm>
          <a:custGeom>
            <a:avLst/>
            <a:gdLst/>
            <a:ahLst/>
            <a:cxnLst/>
            <a:rect l="l" t="t" r="r" b="b"/>
            <a:pathLst>
              <a:path w="1003362" h="940652">
                <a:moveTo>
                  <a:pt x="0" y="0"/>
                </a:moveTo>
                <a:lnTo>
                  <a:pt x="1003362" y="0"/>
                </a:lnTo>
                <a:lnTo>
                  <a:pt x="1003362" y="940652"/>
                </a:lnTo>
                <a:lnTo>
                  <a:pt x="0" y="940652"/>
                </a:lnTo>
                <a:lnTo>
                  <a:pt x="0" y="0"/>
                </a:lnTo>
                <a:close/>
              </a:path>
            </a:pathLst>
          </a:custGeom>
          <a:blipFill>
            <a:blip r:embed="rId11">
              <a:extLst>
                <a:ext uri="{96DAC541-7B7A-43D3-8B79-37D633B846F1}">
                  <asvg:svgBlip xmlns:asvg="http://schemas.microsoft.com/office/drawing/2016/SVG/main" r:embed="rId12"/>
                </a:ext>
              </a:extLst>
            </a:blip>
            <a:stretch>
              <a:fillRect/>
            </a:stretch>
          </a:blipFill>
        </p:spPr>
        <p:txBody>
          <a:bodyPr/>
          <a:lstStyle/>
          <a:p>
            <a:endParaRPr lang="en-US"/>
          </a:p>
        </p:txBody>
      </p:sp>
      <p:sp>
        <p:nvSpPr>
          <p:cNvPr id="11" name="TextBox 16">
            <a:extLst>
              <a:ext uri="{FF2B5EF4-FFF2-40B4-BE49-F238E27FC236}">
                <a16:creationId xmlns:a16="http://schemas.microsoft.com/office/drawing/2014/main" id="{EEAF70FE-2DAE-9D9C-E67E-FC6D070D28C0}"/>
              </a:ext>
            </a:extLst>
          </p:cNvPr>
          <p:cNvSpPr txBox="1"/>
          <p:nvPr/>
        </p:nvSpPr>
        <p:spPr>
          <a:xfrm>
            <a:off x="12801600" y="9305925"/>
            <a:ext cx="5161533" cy="567690"/>
          </a:xfrm>
          <a:prstGeom prst="rect">
            <a:avLst/>
          </a:prstGeom>
        </p:spPr>
        <p:txBody>
          <a:bodyPr lIns="0" tIns="0" rIns="0" bIns="0" rtlCol="0" anchor="t">
            <a:spAutoFit/>
          </a:bodyPr>
          <a:lstStyle/>
          <a:p>
            <a:pPr algn="ctr">
              <a:lnSpc>
                <a:spcPts val="4409"/>
              </a:lnSpc>
            </a:pPr>
            <a:r>
              <a:rPr lang="en-US" sz="3150" dirty="0">
                <a:solidFill>
                  <a:srgbClr val="53565A"/>
                </a:solidFill>
                <a:latin typeface="TradeGothic"/>
                <a:ea typeface="TradeGothic"/>
                <a:cs typeface="TradeGothic"/>
                <a:sym typeface="TradeGothic"/>
              </a:rPr>
              <a:t>Learning by Teaching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1028700" y="924996"/>
            <a:ext cx="226459" cy="226459"/>
            <a:chOff x="0" y="0"/>
            <a:chExt cx="1913890" cy="1913890"/>
          </a:xfrm>
        </p:grpSpPr>
        <p:sp>
          <p:nvSpPr>
            <p:cNvPr id="3" name="Freeform 3"/>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00843D"/>
            </a:solidFill>
          </p:spPr>
          <p:txBody>
            <a:bodyPr/>
            <a:lstStyle/>
            <a:p>
              <a:endParaRPr lang="en-US"/>
            </a:p>
          </p:txBody>
        </p:sp>
      </p:grpSp>
      <p:grpSp>
        <p:nvGrpSpPr>
          <p:cNvPr id="4" name="Group 4"/>
          <p:cNvGrpSpPr/>
          <p:nvPr/>
        </p:nvGrpSpPr>
        <p:grpSpPr>
          <a:xfrm>
            <a:off x="1558901" y="924996"/>
            <a:ext cx="226459" cy="226459"/>
            <a:chOff x="0" y="0"/>
            <a:chExt cx="1913890" cy="1913890"/>
          </a:xfrm>
        </p:grpSpPr>
        <p:sp>
          <p:nvSpPr>
            <p:cNvPr id="5" name="Freeform 5"/>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FCD450"/>
            </a:solidFill>
          </p:spPr>
          <p:txBody>
            <a:bodyPr/>
            <a:lstStyle/>
            <a:p>
              <a:endParaRPr lang="en-US"/>
            </a:p>
          </p:txBody>
        </p:sp>
      </p:grpSp>
      <p:grpSp>
        <p:nvGrpSpPr>
          <p:cNvPr id="6" name="Group 6"/>
          <p:cNvGrpSpPr/>
          <p:nvPr/>
        </p:nvGrpSpPr>
        <p:grpSpPr>
          <a:xfrm>
            <a:off x="2089102" y="924996"/>
            <a:ext cx="226459" cy="226459"/>
            <a:chOff x="0" y="0"/>
            <a:chExt cx="1913890" cy="1913890"/>
          </a:xfrm>
        </p:grpSpPr>
        <p:sp>
          <p:nvSpPr>
            <p:cNvPr id="7" name="Freeform 7"/>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53565A"/>
            </a:solidFill>
          </p:spPr>
          <p:txBody>
            <a:bodyPr/>
            <a:lstStyle/>
            <a:p>
              <a:endParaRPr lang="en-US"/>
            </a:p>
          </p:txBody>
        </p:sp>
      </p:grpSp>
      <p:grpSp>
        <p:nvGrpSpPr>
          <p:cNvPr id="8" name="Group 8"/>
          <p:cNvGrpSpPr/>
          <p:nvPr/>
        </p:nvGrpSpPr>
        <p:grpSpPr>
          <a:xfrm>
            <a:off x="11515596" y="-33015"/>
            <a:ext cx="4354733" cy="10320015"/>
            <a:chOff x="0" y="0"/>
            <a:chExt cx="4690663" cy="11116115"/>
          </a:xfrm>
        </p:grpSpPr>
        <p:sp>
          <p:nvSpPr>
            <p:cNvPr id="9" name="Freeform 9"/>
            <p:cNvSpPr/>
            <p:nvPr/>
          </p:nvSpPr>
          <p:spPr>
            <a:xfrm>
              <a:off x="0" y="0"/>
              <a:ext cx="4690663" cy="11116115"/>
            </a:xfrm>
            <a:custGeom>
              <a:avLst/>
              <a:gdLst/>
              <a:ahLst/>
              <a:cxnLst/>
              <a:rect l="l" t="t" r="r" b="b"/>
              <a:pathLst>
                <a:path w="4690663" h="11116115">
                  <a:moveTo>
                    <a:pt x="0" y="0"/>
                  </a:moveTo>
                  <a:lnTo>
                    <a:pt x="4690663" y="0"/>
                  </a:lnTo>
                  <a:lnTo>
                    <a:pt x="4690663" y="11116115"/>
                  </a:lnTo>
                  <a:lnTo>
                    <a:pt x="0" y="11116115"/>
                  </a:lnTo>
                  <a:close/>
                </a:path>
              </a:pathLst>
            </a:custGeom>
            <a:solidFill>
              <a:srgbClr val="D9D9D9"/>
            </a:solidFill>
          </p:spPr>
          <p:txBody>
            <a:bodyPr/>
            <a:lstStyle/>
            <a:p>
              <a:endParaRPr lang="en-US"/>
            </a:p>
          </p:txBody>
        </p:sp>
      </p:grpSp>
      <p:grpSp>
        <p:nvGrpSpPr>
          <p:cNvPr id="10" name="Group 10"/>
          <p:cNvGrpSpPr/>
          <p:nvPr/>
        </p:nvGrpSpPr>
        <p:grpSpPr>
          <a:xfrm>
            <a:off x="13925807" y="1764275"/>
            <a:ext cx="4362193" cy="3141098"/>
            <a:chOff x="0" y="0"/>
            <a:chExt cx="5816258" cy="4188130"/>
          </a:xfrm>
        </p:grpSpPr>
        <p:pic>
          <p:nvPicPr>
            <p:cNvPr id="11" name="Picture 11"/>
            <p:cNvPicPr>
              <a:picLocks noChangeAspect="1"/>
            </p:cNvPicPr>
            <p:nvPr/>
          </p:nvPicPr>
          <p:blipFill>
            <a:blip r:embed="rId3"/>
            <a:srcRect l="6948" r="6948"/>
            <a:stretch>
              <a:fillRect/>
            </a:stretch>
          </p:blipFill>
          <p:spPr>
            <a:xfrm>
              <a:off x="0" y="0"/>
              <a:ext cx="5816258" cy="4188130"/>
            </a:xfrm>
            <a:prstGeom prst="rect">
              <a:avLst/>
            </a:prstGeom>
          </p:spPr>
        </p:pic>
      </p:grpSp>
      <p:grpSp>
        <p:nvGrpSpPr>
          <p:cNvPr id="12" name="Group 12"/>
          <p:cNvGrpSpPr/>
          <p:nvPr/>
        </p:nvGrpSpPr>
        <p:grpSpPr>
          <a:xfrm>
            <a:off x="13925807" y="5143500"/>
            <a:ext cx="4362193" cy="3141098"/>
            <a:chOff x="0" y="0"/>
            <a:chExt cx="5816258" cy="4188130"/>
          </a:xfrm>
        </p:grpSpPr>
        <p:pic>
          <p:nvPicPr>
            <p:cNvPr id="13" name="Picture 13"/>
            <p:cNvPicPr>
              <a:picLocks noChangeAspect="1"/>
            </p:cNvPicPr>
            <p:nvPr/>
          </p:nvPicPr>
          <p:blipFill>
            <a:blip r:embed="rId4"/>
            <a:srcRect l="14580" t="28014" r="20519" b="9737"/>
            <a:stretch>
              <a:fillRect/>
            </a:stretch>
          </p:blipFill>
          <p:spPr>
            <a:xfrm>
              <a:off x="0" y="0"/>
              <a:ext cx="5816258" cy="4188130"/>
            </a:xfrm>
            <a:prstGeom prst="rect">
              <a:avLst/>
            </a:prstGeom>
          </p:spPr>
        </p:pic>
      </p:grpSp>
      <p:grpSp>
        <p:nvGrpSpPr>
          <p:cNvPr id="14" name="Group 14"/>
          <p:cNvGrpSpPr/>
          <p:nvPr/>
        </p:nvGrpSpPr>
        <p:grpSpPr>
          <a:xfrm>
            <a:off x="9334500" y="1764275"/>
            <a:ext cx="4362193" cy="3141098"/>
            <a:chOff x="0" y="0"/>
            <a:chExt cx="5816258" cy="4188130"/>
          </a:xfrm>
        </p:grpSpPr>
        <p:pic>
          <p:nvPicPr>
            <p:cNvPr id="15" name="Picture 15"/>
            <p:cNvPicPr>
              <a:picLocks noChangeAspect="1"/>
            </p:cNvPicPr>
            <p:nvPr/>
          </p:nvPicPr>
          <p:blipFill>
            <a:blip r:embed="rId5"/>
            <a:srcRect l="3708" r="3708"/>
            <a:stretch>
              <a:fillRect/>
            </a:stretch>
          </p:blipFill>
          <p:spPr>
            <a:xfrm>
              <a:off x="0" y="0"/>
              <a:ext cx="5816258" cy="4188130"/>
            </a:xfrm>
            <a:prstGeom prst="rect">
              <a:avLst/>
            </a:prstGeom>
          </p:spPr>
        </p:pic>
      </p:grpSp>
      <p:grpSp>
        <p:nvGrpSpPr>
          <p:cNvPr id="16" name="Group 16"/>
          <p:cNvGrpSpPr/>
          <p:nvPr/>
        </p:nvGrpSpPr>
        <p:grpSpPr>
          <a:xfrm>
            <a:off x="9334500" y="5143500"/>
            <a:ext cx="4362193" cy="3141098"/>
            <a:chOff x="0" y="0"/>
            <a:chExt cx="5816258" cy="4188130"/>
          </a:xfrm>
        </p:grpSpPr>
        <p:pic>
          <p:nvPicPr>
            <p:cNvPr id="17" name="Picture 17"/>
            <p:cNvPicPr>
              <a:picLocks noChangeAspect="1"/>
            </p:cNvPicPr>
            <p:nvPr/>
          </p:nvPicPr>
          <p:blipFill>
            <a:blip r:embed="rId6"/>
            <a:srcRect l="5566" t="5670" r="6395" b="9889"/>
            <a:stretch>
              <a:fillRect/>
            </a:stretch>
          </p:blipFill>
          <p:spPr>
            <a:xfrm>
              <a:off x="0" y="0"/>
              <a:ext cx="5816258" cy="4188130"/>
            </a:xfrm>
            <a:prstGeom prst="rect">
              <a:avLst/>
            </a:prstGeom>
          </p:spPr>
        </p:pic>
      </p:grpSp>
      <p:sp>
        <p:nvSpPr>
          <p:cNvPr id="18" name="TextBox 18"/>
          <p:cNvSpPr txBox="1"/>
          <p:nvPr/>
        </p:nvSpPr>
        <p:spPr>
          <a:xfrm>
            <a:off x="1028700" y="1716650"/>
            <a:ext cx="7775599" cy="1929765"/>
          </a:xfrm>
          <a:prstGeom prst="rect">
            <a:avLst/>
          </a:prstGeom>
        </p:spPr>
        <p:txBody>
          <a:bodyPr lIns="0" tIns="0" rIns="0" bIns="0" rtlCol="0" anchor="t">
            <a:spAutoFit/>
          </a:bodyPr>
          <a:lstStyle/>
          <a:p>
            <a:pPr algn="l">
              <a:lnSpc>
                <a:spcPts val="7680"/>
              </a:lnSpc>
            </a:pPr>
            <a:r>
              <a:rPr lang="en-US" sz="6000">
                <a:solidFill>
                  <a:srgbClr val="000000"/>
                </a:solidFill>
                <a:latin typeface="Poppins Bold"/>
                <a:ea typeface="Poppins Bold"/>
                <a:cs typeface="Poppins Bold"/>
                <a:sym typeface="Poppins Bold"/>
              </a:rPr>
              <a:t>KRAUSKOPF MEMORIAL LIBRARY</a:t>
            </a:r>
          </a:p>
        </p:txBody>
      </p:sp>
      <p:sp>
        <p:nvSpPr>
          <p:cNvPr id="19" name="TextBox 19"/>
          <p:cNvSpPr txBox="1"/>
          <p:nvPr/>
        </p:nvSpPr>
        <p:spPr>
          <a:xfrm>
            <a:off x="1028700" y="3961765"/>
            <a:ext cx="7775599" cy="4834657"/>
          </a:xfrm>
          <a:prstGeom prst="rect">
            <a:avLst/>
          </a:prstGeom>
        </p:spPr>
        <p:txBody>
          <a:bodyPr lIns="0" tIns="0" rIns="0" bIns="0" rtlCol="0" anchor="t">
            <a:spAutoFit/>
          </a:bodyPr>
          <a:lstStyle/>
          <a:p>
            <a:pPr algn="l">
              <a:lnSpc>
                <a:spcPts val="2949"/>
              </a:lnSpc>
            </a:pPr>
            <a:r>
              <a:rPr lang="en-US" sz="2800" dirty="0">
                <a:solidFill>
                  <a:srgbClr val="000000"/>
                </a:solidFill>
                <a:latin typeface="Open Sans"/>
                <a:ea typeface="Open Sans"/>
                <a:cs typeface="Open Sans"/>
                <a:sym typeface="Open Sans"/>
              </a:rPr>
              <a:t>M-TH 7a-10p, F 7a-8p, Sat 11a-6p, Sun 2p-10p</a:t>
            </a:r>
          </a:p>
          <a:p>
            <a:pPr algn="l">
              <a:lnSpc>
                <a:spcPts val="2949"/>
              </a:lnSpc>
            </a:pPr>
            <a:endParaRPr lang="en-US" sz="2800" dirty="0">
              <a:solidFill>
                <a:srgbClr val="000000"/>
              </a:solidFill>
              <a:latin typeface="Open Sans"/>
              <a:ea typeface="Open Sans"/>
              <a:cs typeface="Open Sans"/>
              <a:sym typeface="Open Sans"/>
            </a:endParaRPr>
          </a:p>
          <a:p>
            <a:pPr algn="l">
              <a:lnSpc>
                <a:spcPts val="2949"/>
              </a:lnSpc>
            </a:pPr>
            <a:r>
              <a:rPr lang="en-US" sz="2800" dirty="0">
                <a:solidFill>
                  <a:srgbClr val="000000"/>
                </a:solidFill>
                <a:latin typeface="Open Sans"/>
                <a:ea typeface="Open Sans"/>
                <a:cs typeface="Open Sans"/>
                <a:sym typeface="Open Sans"/>
              </a:rPr>
              <a:t>5 FT Faculty Librarians, 21 student staff</a:t>
            </a:r>
          </a:p>
          <a:p>
            <a:pPr algn="l">
              <a:lnSpc>
                <a:spcPts val="2949"/>
              </a:lnSpc>
            </a:pPr>
            <a:endParaRPr lang="en-US" sz="2800" dirty="0">
              <a:solidFill>
                <a:srgbClr val="000000"/>
              </a:solidFill>
              <a:latin typeface="Open Sans"/>
              <a:ea typeface="Open Sans"/>
              <a:cs typeface="Open Sans"/>
              <a:sym typeface="Open Sans"/>
            </a:endParaRPr>
          </a:p>
          <a:p>
            <a:pPr algn="l">
              <a:lnSpc>
                <a:spcPts val="2949"/>
              </a:lnSpc>
            </a:pPr>
            <a:r>
              <a:rPr lang="en-US" sz="2800" dirty="0">
                <a:solidFill>
                  <a:srgbClr val="000000"/>
                </a:solidFill>
                <a:latin typeface="Open Sans"/>
                <a:ea typeface="Open Sans"/>
                <a:cs typeface="Open Sans"/>
                <a:sym typeface="Open Sans"/>
              </a:rPr>
              <a:t>ONE circulation / service desk</a:t>
            </a:r>
          </a:p>
          <a:p>
            <a:pPr algn="l">
              <a:lnSpc>
                <a:spcPts val="2949"/>
              </a:lnSpc>
            </a:pPr>
            <a:endParaRPr lang="en-US" sz="2800" dirty="0">
              <a:solidFill>
                <a:srgbClr val="000000"/>
              </a:solidFill>
              <a:latin typeface="Open Sans"/>
              <a:ea typeface="Open Sans"/>
              <a:cs typeface="Open Sans"/>
              <a:sym typeface="Open Sans"/>
            </a:endParaRPr>
          </a:p>
          <a:p>
            <a:pPr algn="l">
              <a:lnSpc>
                <a:spcPts val="2949"/>
              </a:lnSpc>
            </a:pPr>
            <a:r>
              <a:rPr lang="en-US" sz="2800" dirty="0">
                <a:solidFill>
                  <a:srgbClr val="000000"/>
                </a:solidFill>
                <a:latin typeface="Open Sans"/>
                <a:ea typeface="Open Sans"/>
                <a:cs typeface="Open Sans"/>
                <a:sym typeface="Open Sans"/>
              </a:rPr>
              <a:t>Post-COVID,  lost 2 paraprofessionals (aka night and weekend student supervision!). Ups and downs, took a while to get it right. </a:t>
            </a:r>
          </a:p>
          <a:p>
            <a:pPr algn="l">
              <a:lnSpc>
                <a:spcPts val="2949"/>
              </a:lnSpc>
            </a:pPr>
            <a:endParaRPr lang="en-US" sz="2800" dirty="0">
              <a:solidFill>
                <a:srgbClr val="000000"/>
              </a:solidFill>
              <a:latin typeface="Open Sans"/>
              <a:ea typeface="Open Sans"/>
              <a:cs typeface="Open Sans"/>
              <a:sym typeface="Open Sans"/>
            </a:endParaRPr>
          </a:p>
          <a:p>
            <a:pPr algn="l">
              <a:lnSpc>
                <a:spcPts val="2949"/>
              </a:lnSpc>
            </a:pPr>
            <a:r>
              <a:rPr lang="en-US" sz="2800" dirty="0">
                <a:solidFill>
                  <a:srgbClr val="000000"/>
                </a:solidFill>
                <a:latin typeface="Open Sans"/>
                <a:ea typeface="Open Sans"/>
                <a:cs typeface="Open Sans"/>
                <a:sym typeface="Open Sans"/>
              </a:rPr>
              <a:t>Now have an elite team of 8 Student Supervisors and 13 Student Assistants </a:t>
            </a:r>
          </a:p>
          <a:p>
            <a:pPr algn="l">
              <a:lnSpc>
                <a:spcPts val="2949"/>
              </a:lnSpc>
            </a:pPr>
            <a:endParaRPr lang="en-US" sz="2800" dirty="0">
              <a:solidFill>
                <a:srgbClr val="000000"/>
              </a:solidFill>
              <a:latin typeface="Open Sans"/>
              <a:ea typeface="Open Sans"/>
              <a:cs typeface="Open Sans"/>
              <a:sym typeface="Open Sans"/>
            </a:endParaRPr>
          </a:p>
        </p:txBody>
      </p:sp>
      <p:sp>
        <p:nvSpPr>
          <p:cNvPr id="20" name="TextBox 20"/>
          <p:cNvSpPr txBox="1"/>
          <p:nvPr/>
        </p:nvSpPr>
        <p:spPr>
          <a:xfrm>
            <a:off x="13289563" y="8926830"/>
            <a:ext cx="5161533" cy="567690"/>
          </a:xfrm>
          <a:prstGeom prst="rect">
            <a:avLst/>
          </a:prstGeom>
        </p:spPr>
        <p:txBody>
          <a:bodyPr lIns="0" tIns="0" rIns="0" bIns="0" rtlCol="0" anchor="t">
            <a:spAutoFit/>
          </a:bodyPr>
          <a:lstStyle/>
          <a:p>
            <a:pPr algn="ctr">
              <a:lnSpc>
                <a:spcPts val="4409"/>
              </a:lnSpc>
            </a:pPr>
            <a:r>
              <a:rPr lang="en-US" sz="3150">
                <a:solidFill>
                  <a:srgbClr val="53565A"/>
                </a:solidFill>
                <a:latin typeface="TradeGothic"/>
                <a:ea typeface="TradeGothic"/>
                <a:cs typeface="TradeGothic"/>
                <a:sym typeface="TradeGothic"/>
              </a:rPr>
              <a:t>Key Steps</a:t>
            </a:r>
          </a:p>
        </p:txBody>
      </p:sp>
      <p:sp>
        <p:nvSpPr>
          <p:cNvPr id="21" name="Freeform 21"/>
          <p:cNvSpPr/>
          <p:nvPr/>
        </p:nvSpPr>
        <p:spPr>
          <a:xfrm>
            <a:off x="16709325" y="8708325"/>
            <a:ext cx="1099951" cy="1099951"/>
          </a:xfrm>
          <a:custGeom>
            <a:avLst/>
            <a:gdLst/>
            <a:ahLst/>
            <a:cxnLst/>
            <a:rect l="l" t="t" r="r" b="b"/>
            <a:pathLst>
              <a:path w="1099951" h="1099951">
                <a:moveTo>
                  <a:pt x="0" y="0"/>
                </a:moveTo>
                <a:lnTo>
                  <a:pt x="1099950" y="0"/>
                </a:lnTo>
                <a:lnTo>
                  <a:pt x="1099950" y="1099950"/>
                </a:lnTo>
                <a:lnTo>
                  <a:pt x="0" y="1099950"/>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US"/>
          </a:p>
        </p:txBody>
      </p:sp>
      <p:sp>
        <p:nvSpPr>
          <p:cNvPr id="22" name="TextBox 22"/>
          <p:cNvSpPr txBox="1"/>
          <p:nvPr/>
        </p:nvSpPr>
        <p:spPr>
          <a:xfrm>
            <a:off x="12019242" y="8545447"/>
            <a:ext cx="3347442" cy="297180"/>
          </a:xfrm>
          <a:prstGeom prst="rect">
            <a:avLst/>
          </a:prstGeom>
        </p:spPr>
        <p:txBody>
          <a:bodyPr lIns="0" tIns="0" rIns="0" bIns="0" rtlCol="0" anchor="t">
            <a:spAutoFit/>
          </a:bodyPr>
          <a:lstStyle/>
          <a:p>
            <a:pPr algn="ctr">
              <a:lnSpc>
                <a:spcPts val="2520"/>
              </a:lnSpc>
            </a:pPr>
            <a:r>
              <a:rPr lang="en-US" sz="1800" dirty="0" err="1">
                <a:solidFill>
                  <a:srgbClr val="000000"/>
                </a:solidFill>
                <a:latin typeface="Open Sans"/>
                <a:ea typeface="Open Sans"/>
                <a:cs typeface="Open Sans"/>
                <a:sym typeface="Open Sans"/>
              </a:rPr>
              <a:t>DelVal</a:t>
            </a:r>
            <a:r>
              <a:rPr lang="en-US" sz="1800" dirty="0">
                <a:solidFill>
                  <a:srgbClr val="000000"/>
                </a:solidFill>
                <a:latin typeface="Open Sans"/>
                <a:ea typeface="Open Sans"/>
                <a:cs typeface="Open Sans"/>
                <a:sym typeface="Open Sans"/>
              </a:rPr>
              <a:t> Students &amp; Library, 2023</a:t>
            </a:r>
          </a:p>
        </p:txBody>
      </p:sp>
      <p:sp>
        <p:nvSpPr>
          <p:cNvPr id="23" name="TextBox 22">
            <a:extLst>
              <a:ext uri="{FF2B5EF4-FFF2-40B4-BE49-F238E27FC236}">
                <a16:creationId xmlns:a16="http://schemas.microsoft.com/office/drawing/2014/main" id="{19E4B50F-2CAF-F639-AEF1-CB94B2DF529D}"/>
              </a:ext>
            </a:extLst>
          </p:cNvPr>
          <p:cNvSpPr txBox="1"/>
          <p:nvPr/>
        </p:nvSpPr>
        <p:spPr>
          <a:xfrm>
            <a:off x="12019241" y="9657593"/>
            <a:ext cx="3347442" cy="301365"/>
          </a:xfrm>
          <a:prstGeom prst="rect">
            <a:avLst/>
          </a:prstGeom>
        </p:spPr>
        <p:txBody>
          <a:bodyPr lIns="0" tIns="0" rIns="0" bIns="0" rtlCol="0" anchor="t">
            <a:spAutoFit/>
          </a:bodyPr>
          <a:lstStyle/>
          <a:p>
            <a:pPr algn="ctr">
              <a:lnSpc>
                <a:spcPts val="2520"/>
              </a:lnSpc>
            </a:pPr>
            <a:r>
              <a:rPr lang="en-US" sz="1800" i="1" dirty="0">
                <a:solidFill>
                  <a:srgbClr val="000000"/>
                </a:solidFill>
                <a:latin typeface="Open Sans"/>
                <a:ea typeface="Open Sans"/>
                <a:cs typeface="Open Sans"/>
                <a:sym typeface="Open Sans"/>
              </a:rPr>
              <a:t>@delvallibrary on Instagram!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1028700" y="924996"/>
            <a:ext cx="226459" cy="226459"/>
            <a:chOff x="0" y="0"/>
            <a:chExt cx="1913890" cy="1913890"/>
          </a:xfrm>
        </p:grpSpPr>
        <p:sp>
          <p:nvSpPr>
            <p:cNvPr id="3" name="Freeform 3"/>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144D29"/>
            </a:solidFill>
          </p:spPr>
          <p:txBody>
            <a:bodyPr/>
            <a:lstStyle/>
            <a:p>
              <a:endParaRPr lang="en-US"/>
            </a:p>
          </p:txBody>
        </p:sp>
      </p:grpSp>
      <p:grpSp>
        <p:nvGrpSpPr>
          <p:cNvPr id="4" name="Group 4"/>
          <p:cNvGrpSpPr/>
          <p:nvPr/>
        </p:nvGrpSpPr>
        <p:grpSpPr>
          <a:xfrm>
            <a:off x="1558901" y="924996"/>
            <a:ext cx="226459" cy="226459"/>
            <a:chOff x="0" y="0"/>
            <a:chExt cx="1913890" cy="1913890"/>
          </a:xfrm>
        </p:grpSpPr>
        <p:sp>
          <p:nvSpPr>
            <p:cNvPr id="5" name="Freeform 5"/>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FCD450"/>
            </a:solidFill>
          </p:spPr>
          <p:txBody>
            <a:bodyPr/>
            <a:lstStyle/>
            <a:p>
              <a:endParaRPr lang="en-US"/>
            </a:p>
          </p:txBody>
        </p:sp>
      </p:grpSp>
      <p:grpSp>
        <p:nvGrpSpPr>
          <p:cNvPr id="6" name="Group 6"/>
          <p:cNvGrpSpPr/>
          <p:nvPr/>
        </p:nvGrpSpPr>
        <p:grpSpPr>
          <a:xfrm>
            <a:off x="2089102" y="924996"/>
            <a:ext cx="226459" cy="226459"/>
            <a:chOff x="0" y="0"/>
            <a:chExt cx="1913890" cy="1913890"/>
          </a:xfrm>
        </p:grpSpPr>
        <p:sp>
          <p:nvSpPr>
            <p:cNvPr id="7" name="Freeform 7"/>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53565A"/>
            </a:solidFill>
          </p:spPr>
          <p:txBody>
            <a:bodyPr/>
            <a:lstStyle/>
            <a:p>
              <a:endParaRPr lang="en-US"/>
            </a:p>
          </p:txBody>
        </p:sp>
      </p:grpSp>
      <p:grpSp>
        <p:nvGrpSpPr>
          <p:cNvPr id="8" name="Group 8"/>
          <p:cNvGrpSpPr/>
          <p:nvPr/>
        </p:nvGrpSpPr>
        <p:grpSpPr>
          <a:xfrm>
            <a:off x="2369653" y="6195602"/>
            <a:ext cx="4365302" cy="2323656"/>
            <a:chOff x="0" y="0"/>
            <a:chExt cx="5820403" cy="3098208"/>
          </a:xfrm>
        </p:grpSpPr>
        <p:pic>
          <p:nvPicPr>
            <p:cNvPr id="9" name="Picture 9"/>
            <p:cNvPicPr>
              <a:picLocks noChangeAspect="1"/>
            </p:cNvPicPr>
            <p:nvPr/>
          </p:nvPicPr>
          <p:blipFill>
            <a:blip r:embed="rId3"/>
            <a:srcRect t="2578" b="2578"/>
            <a:stretch>
              <a:fillRect/>
            </a:stretch>
          </p:blipFill>
          <p:spPr>
            <a:xfrm>
              <a:off x="0" y="0"/>
              <a:ext cx="5820403" cy="3098208"/>
            </a:xfrm>
            <a:prstGeom prst="rect">
              <a:avLst/>
            </a:prstGeom>
          </p:spPr>
        </p:pic>
      </p:grpSp>
      <p:grpSp>
        <p:nvGrpSpPr>
          <p:cNvPr id="10" name="Group 10"/>
          <p:cNvGrpSpPr/>
          <p:nvPr/>
        </p:nvGrpSpPr>
        <p:grpSpPr>
          <a:xfrm>
            <a:off x="6961349" y="3621517"/>
            <a:ext cx="4365302" cy="2323656"/>
            <a:chOff x="0" y="0"/>
            <a:chExt cx="5820403" cy="3098208"/>
          </a:xfrm>
        </p:grpSpPr>
        <p:pic>
          <p:nvPicPr>
            <p:cNvPr id="11" name="Picture 11"/>
            <p:cNvPicPr>
              <a:picLocks noChangeAspect="1"/>
            </p:cNvPicPr>
            <p:nvPr/>
          </p:nvPicPr>
          <p:blipFill>
            <a:blip r:embed="rId4"/>
            <a:srcRect t="10052" b="10052"/>
            <a:stretch>
              <a:fillRect/>
            </a:stretch>
          </p:blipFill>
          <p:spPr>
            <a:xfrm>
              <a:off x="0" y="0"/>
              <a:ext cx="5820403" cy="3098208"/>
            </a:xfrm>
            <a:prstGeom prst="rect">
              <a:avLst/>
            </a:prstGeom>
          </p:spPr>
        </p:pic>
      </p:grpSp>
      <p:grpSp>
        <p:nvGrpSpPr>
          <p:cNvPr id="12" name="Group 12"/>
          <p:cNvGrpSpPr/>
          <p:nvPr/>
        </p:nvGrpSpPr>
        <p:grpSpPr>
          <a:xfrm>
            <a:off x="11553045" y="6195602"/>
            <a:ext cx="4365302" cy="2323656"/>
            <a:chOff x="0" y="0"/>
            <a:chExt cx="5820403" cy="3098208"/>
          </a:xfrm>
        </p:grpSpPr>
        <p:pic>
          <p:nvPicPr>
            <p:cNvPr id="13" name="Picture 13"/>
            <p:cNvPicPr>
              <a:picLocks noChangeAspect="1"/>
            </p:cNvPicPr>
            <p:nvPr/>
          </p:nvPicPr>
          <p:blipFill>
            <a:blip r:embed="rId5"/>
            <a:srcRect t="10052" b="10052"/>
            <a:stretch>
              <a:fillRect/>
            </a:stretch>
          </p:blipFill>
          <p:spPr>
            <a:xfrm>
              <a:off x="0" y="0"/>
              <a:ext cx="5820403" cy="3098208"/>
            </a:xfrm>
            <a:prstGeom prst="rect">
              <a:avLst/>
            </a:prstGeom>
          </p:spPr>
        </p:pic>
      </p:grpSp>
      <p:grpSp>
        <p:nvGrpSpPr>
          <p:cNvPr id="14" name="Group 14"/>
          <p:cNvGrpSpPr/>
          <p:nvPr/>
        </p:nvGrpSpPr>
        <p:grpSpPr>
          <a:xfrm>
            <a:off x="6961349" y="6195602"/>
            <a:ext cx="4365302" cy="2323656"/>
            <a:chOff x="0" y="0"/>
            <a:chExt cx="4702047" cy="2502906"/>
          </a:xfrm>
        </p:grpSpPr>
        <p:sp>
          <p:nvSpPr>
            <p:cNvPr id="15" name="Freeform 15"/>
            <p:cNvSpPr/>
            <p:nvPr/>
          </p:nvSpPr>
          <p:spPr>
            <a:xfrm>
              <a:off x="0" y="0"/>
              <a:ext cx="4702047" cy="2502906"/>
            </a:xfrm>
            <a:custGeom>
              <a:avLst/>
              <a:gdLst/>
              <a:ahLst/>
              <a:cxnLst/>
              <a:rect l="l" t="t" r="r" b="b"/>
              <a:pathLst>
                <a:path w="4702047" h="2502906">
                  <a:moveTo>
                    <a:pt x="0" y="0"/>
                  </a:moveTo>
                  <a:lnTo>
                    <a:pt x="4702047" y="0"/>
                  </a:lnTo>
                  <a:lnTo>
                    <a:pt x="4702047" y="2502906"/>
                  </a:lnTo>
                  <a:lnTo>
                    <a:pt x="0" y="2502906"/>
                  </a:lnTo>
                  <a:close/>
                </a:path>
              </a:pathLst>
            </a:custGeom>
            <a:solidFill>
              <a:srgbClr val="144D29"/>
            </a:solidFill>
          </p:spPr>
          <p:txBody>
            <a:bodyPr/>
            <a:lstStyle/>
            <a:p>
              <a:endParaRPr lang="en-US"/>
            </a:p>
          </p:txBody>
        </p:sp>
      </p:grpSp>
      <p:grpSp>
        <p:nvGrpSpPr>
          <p:cNvPr id="16" name="Group 16"/>
          <p:cNvGrpSpPr/>
          <p:nvPr/>
        </p:nvGrpSpPr>
        <p:grpSpPr>
          <a:xfrm>
            <a:off x="11553045" y="3621517"/>
            <a:ext cx="4365302" cy="2323656"/>
            <a:chOff x="0" y="0"/>
            <a:chExt cx="4702047" cy="2502906"/>
          </a:xfrm>
        </p:grpSpPr>
        <p:sp>
          <p:nvSpPr>
            <p:cNvPr id="17" name="Freeform 17"/>
            <p:cNvSpPr/>
            <p:nvPr/>
          </p:nvSpPr>
          <p:spPr>
            <a:xfrm>
              <a:off x="0" y="0"/>
              <a:ext cx="4702047" cy="2502906"/>
            </a:xfrm>
            <a:custGeom>
              <a:avLst/>
              <a:gdLst/>
              <a:ahLst/>
              <a:cxnLst/>
              <a:rect l="l" t="t" r="r" b="b"/>
              <a:pathLst>
                <a:path w="4702047" h="2502906">
                  <a:moveTo>
                    <a:pt x="0" y="0"/>
                  </a:moveTo>
                  <a:lnTo>
                    <a:pt x="4702047" y="0"/>
                  </a:lnTo>
                  <a:lnTo>
                    <a:pt x="4702047" y="2502906"/>
                  </a:lnTo>
                  <a:lnTo>
                    <a:pt x="0" y="2502906"/>
                  </a:lnTo>
                  <a:close/>
                </a:path>
              </a:pathLst>
            </a:custGeom>
            <a:solidFill>
              <a:srgbClr val="144D29"/>
            </a:solidFill>
          </p:spPr>
          <p:txBody>
            <a:bodyPr/>
            <a:lstStyle/>
            <a:p>
              <a:endParaRPr lang="en-US"/>
            </a:p>
          </p:txBody>
        </p:sp>
      </p:grpSp>
      <p:sp>
        <p:nvSpPr>
          <p:cNvPr id="18" name="TextBox 18"/>
          <p:cNvSpPr txBox="1"/>
          <p:nvPr/>
        </p:nvSpPr>
        <p:spPr>
          <a:xfrm>
            <a:off x="1028700" y="1882252"/>
            <a:ext cx="16230600" cy="958215"/>
          </a:xfrm>
          <a:prstGeom prst="rect">
            <a:avLst/>
          </a:prstGeom>
        </p:spPr>
        <p:txBody>
          <a:bodyPr lIns="0" tIns="0" rIns="0" bIns="0" rtlCol="0" anchor="t">
            <a:spAutoFit/>
          </a:bodyPr>
          <a:lstStyle/>
          <a:p>
            <a:pPr algn="ctr">
              <a:lnSpc>
                <a:spcPts val="7680"/>
              </a:lnSpc>
            </a:pPr>
            <a:r>
              <a:rPr lang="en-US" sz="6000">
                <a:solidFill>
                  <a:srgbClr val="000000"/>
                </a:solidFill>
                <a:latin typeface="Poppins Bold"/>
                <a:ea typeface="Poppins Bold"/>
                <a:cs typeface="Poppins Bold"/>
                <a:sym typeface="Poppins Bold"/>
              </a:rPr>
              <a:t>DOCUMENTATION</a:t>
            </a:r>
          </a:p>
        </p:txBody>
      </p:sp>
      <p:sp>
        <p:nvSpPr>
          <p:cNvPr id="19" name="TextBox 19"/>
          <p:cNvSpPr txBox="1"/>
          <p:nvPr/>
        </p:nvSpPr>
        <p:spPr>
          <a:xfrm>
            <a:off x="7460267" y="7247242"/>
            <a:ext cx="3367466" cy="763270"/>
          </a:xfrm>
          <a:prstGeom prst="rect">
            <a:avLst/>
          </a:prstGeom>
        </p:spPr>
        <p:txBody>
          <a:bodyPr lIns="0" tIns="0" rIns="0" bIns="0" rtlCol="0" anchor="t">
            <a:spAutoFit/>
          </a:bodyPr>
          <a:lstStyle/>
          <a:p>
            <a:pPr algn="ctr">
              <a:lnSpc>
                <a:spcPts val="3079"/>
              </a:lnSpc>
              <a:spcBef>
                <a:spcPct val="0"/>
              </a:spcBef>
            </a:pPr>
            <a:r>
              <a:rPr lang="en-US" sz="2199">
                <a:solidFill>
                  <a:srgbClr val="FFFFFF"/>
                </a:solidFill>
                <a:latin typeface="Open Sans"/>
                <a:ea typeface="Open Sans"/>
                <a:cs typeface="Open Sans"/>
                <a:sym typeface="Open Sans"/>
              </a:rPr>
              <a:t>Important feedback tool for them and for you!</a:t>
            </a:r>
          </a:p>
        </p:txBody>
      </p:sp>
      <p:sp>
        <p:nvSpPr>
          <p:cNvPr id="20" name="TextBox 20"/>
          <p:cNvSpPr txBox="1"/>
          <p:nvPr/>
        </p:nvSpPr>
        <p:spPr>
          <a:xfrm>
            <a:off x="6961349" y="6666247"/>
            <a:ext cx="4365302" cy="372745"/>
          </a:xfrm>
          <a:prstGeom prst="rect">
            <a:avLst/>
          </a:prstGeom>
        </p:spPr>
        <p:txBody>
          <a:bodyPr lIns="0" tIns="0" rIns="0" bIns="0" rtlCol="0" anchor="t">
            <a:spAutoFit/>
          </a:bodyPr>
          <a:lstStyle/>
          <a:p>
            <a:pPr algn="ctr">
              <a:lnSpc>
                <a:spcPts val="3079"/>
              </a:lnSpc>
              <a:spcBef>
                <a:spcPct val="0"/>
              </a:spcBef>
            </a:pPr>
            <a:r>
              <a:rPr lang="en-US" sz="2199" b="1">
                <a:solidFill>
                  <a:srgbClr val="FFFFFF"/>
                </a:solidFill>
                <a:latin typeface="Open Sans Bold"/>
                <a:ea typeface="Open Sans Bold"/>
                <a:cs typeface="Open Sans Bold"/>
                <a:sym typeface="Open Sans Bold"/>
              </a:rPr>
              <a:t>Evaluations</a:t>
            </a:r>
          </a:p>
        </p:txBody>
      </p:sp>
      <p:sp>
        <p:nvSpPr>
          <p:cNvPr id="21" name="TextBox 21"/>
          <p:cNvSpPr txBox="1"/>
          <p:nvPr/>
        </p:nvSpPr>
        <p:spPr>
          <a:xfrm>
            <a:off x="12051963" y="4547552"/>
            <a:ext cx="3367466" cy="1153795"/>
          </a:xfrm>
          <a:prstGeom prst="rect">
            <a:avLst/>
          </a:prstGeom>
        </p:spPr>
        <p:txBody>
          <a:bodyPr lIns="0" tIns="0" rIns="0" bIns="0" rtlCol="0" anchor="t">
            <a:spAutoFit/>
          </a:bodyPr>
          <a:lstStyle/>
          <a:p>
            <a:pPr algn="ctr">
              <a:lnSpc>
                <a:spcPts val="3079"/>
              </a:lnSpc>
              <a:spcBef>
                <a:spcPct val="0"/>
              </a:spcBef>
            </a:pPr>
            <a:r>
              <a:rPr lang="en-US" sz="2199" i="1">
                <a:solidFill>
                  <a:srgbClr val="FFFFFF"/>
                </a:solidFill>
                <a:latin typeface="Open Sans Light Italics"/>
                <a:ea typeface="Open Sans Light Italics"/>
                <a:cs typeface="Open Sans Light Italics"/>
                <a:sym typeface="Open Sans Light Italics"/>
              </a:rPr>
              <a:t>Very clear </a:t>
            </a:r>
            <a:r>
              <a:rPr lang="en-US" sz="2199">
                <a:solidFill>
                  <a:srgbClr val="FFFFFF"/>
                </a:solidFill>
                <a:latin typeface="Open Sans Light"/>
                <a:ea typeface="Open Sans Light"/>
                <a:cs typeface="Open Sans Light"/>
                <a:sym typeface="Open Sans Light"/>
              </a:rPr>
              <a:t>expectations - make explicit what you think is implicit.</a:t>
            </a:r>
          </a:p>
        </p:txBody>
      </p:sp>
      <p:sp>
        <p:nvSpPr>
          <p:cNvPr id="22" name="TextBox 22"/>
          <p:cNvSpPr txBox="1"/>
          <p:nvPr/>
        </p:nvSpPr>
        <p:spPr>
          <a:xfrm>
            <a:off x="11553045" y="4092163"/>
            <a:ext cx="4365302" cy="372745"/>
          </a:xfrm>
          <a:prstGeom prst="rect">
            <a:avLst/>
          </a:prstGeom>
        </p:spPr>
        <p:txBody>
          <a:bodyPr lIns="0" tIns="0" rIns="0" bIns="0" rtlCol="0" anchor="t">
            <a:spAutoFit/>
          </a:bodyPr>
          <a:lstStyle/>
          <a:p>
            <a:pPr algn="ctr">
              <a:lnSpc>
                <a:spcPts val="3079"/>
              </a:lnSpc>
              <a:spcBef>
                <a:spcPct val="0"/>
              </a:spcBef>
            </a:pPr>
            <a:r>
              <a:rPr lang="en-US" sz="2199" b="1">
                <a:solidFill>
                  <a:srgbClr val="FFFFFF"/>
                </a:solidFill>
                <a:latin typeface="Open Sans Bold"/>
                <a:ea typeface="Open Sans Bold"/>
                <a:cs typeface="Open Sans Bold"/>
                <a:sym typeface="Open Sans Bold"/>
              </a:rPr>
              <a:t>Contract</a:t>
            </a:r>
          </a:p>
        </p:txBody>
      </p:sp>
      <p:grpSp>
        <p:nvGrpSpPr>
          <p:cNvPr id="23" name="Group 23"/>
          <p:cNvGrpSpPr/>
          <p:nvPr/>
        </p:nvGrpSpPr>
        <p:grpSpPr>
          <a:xfrm>
            <a:off x="2367447" y="3549430"/>
            <a:ext cx="4365302" cy="2323656"/>
            <a:chOff x="0" y="0"/>
            <a:chExt cx="4702047" cy="2502906"/>
          </a:xfrm>
        </p:grpSpPr>
        <p:sp>
          <p:nvSpPr>
            <p:cNvPr id="24" name="Freeform 24"/>
            <p:cNvSpPr/>
            <p:nvPr/>
          </p:nvSpPr>
          <p:spPr>
            <a:xfrm>
              <a:off x="0" y="0"/>
              <a:ext cx="4702047" cy="2502906"/>
            </a:xfrm>
            <a:custGeom>
              <a:avLst/>
              <a:gdLst/>
              <a:ahLst/>
              <a:cxnLst/>
              <a:rect l="l" t="t" r="r" b="b"/>
              <a:pathLst>
                <a:path w="4702047" h="2502906">
                  <a:moveTo>
                    <a:pt x="0" y="0"/>
                  </a:moveTo>
                  <a:lnTo>
                    <a:pt x="4702047" y="0"/>
                  </a:lnTo>
                  <a:lnTo>
                    <a:pt x="4702047" y="2502906"/>
                  </a:lnTo>
                  <a:lnTo>
                    <a:pt x="0" y="2502906"/>
                  </a:lnTo>
                  <a:close/>
                </a:path>
              </a:pathLst>
            </a:custGeom>
            <a:solidFill>
              <a:srgbClr val="144D29"/>
            </a:solidFill>
          </p:spPr>
          <p:txBody>
            <a:bodyPr/>
            <a:lstStyle/>
            <a:p>
              <a:endParaRPr lang="en-US"/>
            </a:p>
          </p:txBody>
        </p:sp>
      </p:grpSp>
      <p:sp>
        <p:nvSpPr>
          <p:cNvPr id="25" name="TextBox 25"/>
          <p:cNvSpPr txBox="1"/>
          <p:nvPr/>
        </p:nvSpPr>
        <p:spPr>
          <a:xfrm>
            <a:off x="2868571" y="4601070"/>
            <a:ext cx="3367466" cy="763270"/>
          </a:xfrm>
          <a:prstGeom prst="rect">
            <a:avLst/>
          </a:prstGeom>
        </p:spPr>
        <p:txBody>
          <a:bodyPr lIns="0" tIns="0" rIns="0" bIns="0" rtlCol="0" anchor="t">
            <a:spAutoFit/>
          </a:bodyPr>
          <a:lstStyle/>
          <a:p>
            <a:pPr algn="ctr">
              <a:lnSpc>
                <a:spcPts val="3079"/>
              </a:lnSpc>
              <a:spcBef>
                <a:spcPct val="0"/>
              </a:spcBef>
            </a:pPr>
            <a:r>
              <a:rPr lang="en-US" sz="2199">
                <a:solidFill>
                  <a:srgbClr val="FFFFFF"/>
                </a:solidFill>
                <a:latin typeface="Open Sans"/>
                <a:ea typeface="Open Sans"/>
                <a:cs typeface="Open Sans"/>
                <a:sym typeface="Open Sans"/>
              </a:rPr>
              <a:t>What they’ll do, </a:t>
            </a:r>
            <a:r>
              <a:rPr lang="en-US" sz="2199" i="1">
                <a:solidFill>
                  <a:srgbClr val="FFFFFF"/>
                </a:solidFill>
                <a:latin typeface="Open Sans Italics"/>
                <a:ea typeface="Open Sans Italics"/>
                <a:cs typeface="Open Sans Italics"/>
                <a:sym typeface="Open Sans Italics"/>
              </a:rPr>
              <a:t>and </a:t>
            </a:r>
            <a:r>
              <a:rPr lang="en-US" sz="2199">
                <a:solidFill>
                  <a:srgbClr val="FFFFFF"/>
                </a:solidFill>
                <a:latin typeface="Open Sans"/>
                <a:ea typeface="Open Sans"/>
                <a:cs typeface="Open Sans"/>
                <a:sym typeface="Open Sans"/>
              </a:rPr>
              <a:t>what they’ll learn.</a:t>
            </a:r>
          </a:p>
        </p:txBody>
      </p:sp>
      <p:sp>
        <p:nvSpPr>
          <p:cNvPr id="26" name="TextBox 26"/>
          <p:cNvSpPr txBox="1"/>
          <p:nvPr/>
        </p:nvSpPr>
        <p:spPr>
          <a:xfrm>
            <a:off x="2369653" y="4020075"/>
            <a:ext cx="4365302" cy="372745"/>
          </a:xfrm>
          <a:prstGeom prst="rect">
            <a:avLst/>
          </a:prstGeom>
        </p:spPr>
        <p:txBody>
          <a:bodyPr lIns="0" tIns="0" rIns="0" bIns="0" rtlCol="0" anchor="t">
            <a:spAutoFit/>
          </a:bodyPr>
          <a:lstStyle/>
          <a:p>
            <a:pPr algn="ctr">
              <a:lnSpc>
                <a:spcPts val="3079"/>
              </a:lnSpc>
              <a:spcBef>
                <a:spcPct val="0"/>
              </a:spcBef>
            </a:pPr>
            <a:r>
              <a:rPr lang="en-US" sz="2199" b="1">
                <a:solidFill>
                  <a:srgbClr val="FFFFFF"/>
                </a:solidFill>
                <a:latin typeface="Open Sans Bold"/>
                <a:ea typeface="Open Sans Bold"/>
                <a:cs typeface="Open Sans Bold"/>
                <a:sym typeface="Open Sans Bold"/>
              </a:rPr>
              <a:t>Job Description(s)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1028700" y="924996"/>
            <a:ext cx="226459" cy="226459"/>
            <a:chOff x="0" y="0"/>
            <a:chExt cx="1913890" cy="1913890"/>
          </a:xfrm>
        </p:grpSpPr>
        <p:sp>
          <p:nvSpPr>
            <p:cNvPr id="3" name="Freeform 3"/>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144D29"/>
            </a:solidFill>
          </p:spPr>
          <p:txBody>
            <a:bodyPr/>
            <a:lstStyle/>
            <a:p>
              <a:endParaRPr lang="en-US"/>
            </a:p>
          </p:txBody>
        </p:sp>
      </p:grpSp>
      <p:grpSp>
        <p:nvGrpSpPr>
          <p:cNvPr id="4" name="Group 4"/>
          <p:cNvGrpSpPr/>
          <p:nvPr/>
        </p:nvGrpSpPr>
        <p:grpSpPr>
          <a:xfrm>
            <a:off x="1558901" y="924996"/>
            <a:ext cx="226459" cy="226459"/>
            <a:chOff x="0" y="0"/>
            <a:chExt cx="1913890" cy="1913890"/>
          </a:xfrm>
        </p:grpSpPr>
        <p:sp>
          <p:nvSpPr>
            <p:cNvPr id="5" name="Freeform 5"/>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FCD450"/>
            </a:solidFill>
          </p:spPr>
          <p:txBody>
            <a:bodyPr/>
            <a:lstStyle/>
            <a:p>
              <a:endParaRPr lang="en-US"/>
            </a:p>
          </p:txBody>
        </p:sp>
      </p:grpSp>
      <p:grpSp>
        <p:nvGrpSpPr>
          <p:cNvPr id="6" name="Group 6"/>
          <p:cNvGrpSpPr/>
          <p:nvPr/>
        </p:nvGrpSpPr>
        <p:grpSpPr>
          <a:xfrm>
            <a:off x="2089102" y="924996"/>
            <a:ext cx="226459" cy="226459"/>
            <a:chOff x="0" y="0"/>
            <a:chExt cx="1913890" cy="1913890"/>
          </a:xfrm>
        </p:grpSpPr>
        <p:sp>
          <p:nvSpPr>
            <p:cNvPr id="7" name="Freeform 7"/>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53565A"/>
            </a:solidFill>
          </p:spPr>
          <p:txBody>
            <a:bodyPr/>
            <a:lstStyle/>
            <a:p>
              <a:endParaRPr lang="en-US"/>
            </a:p>
          </p:txBody>
        </p:sp>
      </p:grpSp>
      <p:grpSp>
        <p:nvGrpSpPr>
          <p:cNvPr id="8" name="Group 8"/>
          <p:cNvGrpSpPr/>
          <p:nvPr/>
        </p:nvGrpSpPr>
        <p:grpSpPr>
          <a:xfrm>
            <a:off x="2369653" y="6195602"/>
            <a:ext cx="4365302" cy="2323656"/>
            <a:chOff x="0" y="0"/>
            <a:chExt cx="5820403" cy="3098208"/>
          </a:xfrm>
        </p:grpSpPr>
        <p:pic>
          <p:nvPicPr>
            <p:cNvPr id="9" name="Picture 9"/>
            <p:cNvPicPr>
              <a:picLocks noChangeAspect="1"/>
            </p:cNvPicPr>
            <p:nvPr/>
          </p:nvPicPr>
          <p:blipFill>
            <a:blip r:embed="rId3"/>
            <a:srcRect l="1390" r="1390"/>
            <a:stretch>
              <a:fillRect/>
            </a:stretch>
          </p:blipFill>
          <p:spPr>
            <a:xfrm>
              <a:off x="0" y="0"/>
              <a:ext cx="5820403" cy="3098208"/>
            </a:xfrm>
            <a:prstGeom prst="rect">
              <a:avLst/>
            </a:prstGeom>
          </p:spPr>
        </p:pic>
      </p:grpSp>
      <p:grpSp>
        <p:nvGrpSpPr>
          <p:cNvPr id="10" name="Group 10"/>
          <p:cNvGrpSpPr/>
          <p:nvPr/>
        </p:nvGrpSpPr>
        <p:grpSpPr>
          <a:xfrm>
            <a:off x="6961349" y="3621517"/>
            <a:ext cx="4365302" cy="2323656"/>
            <a:chOff x="0" y="0"/>
            <a:chExt cx="5820403" cy="3098208"/>
          </a:xfrm>
        </p:grpSpPr>
        <p:pic>
          <p:nvPicPr>
            <p:cNvPr id="11" name="Picture 11"/>
            <p:cNvPicPr>
              <a:picLocks noChangeAspect="1"/>
            </p:cNvPicPr>
            <p:nvPr/>
          </p:nvPicPr>
          <p:blipFill>
            <a:blip r:embed="rId4"/>
            <a:srcRect t="12732" b="12732"/>
            <a:stretch>
              <a:fillRect/>
            </a:stretch>
          </p:blipFill>
          <p:spPr>
            <a:xfrm>
              <a:off x="0" y="0"/>
              <a:ext cx="5820403" cy="3098208"/>
            </a:xfrm>
            <a:prstGeom prst="rect">
              <a:avLst/>
            </a:prstGeom>
          </p:spPr>
        </p:pic>
      </p:grpSp>
      <p:grpSp>
        <p:nvGrpSpPr>
          <p:cNvPr id="12" name="Group 12"/>
          <p:cNvGrpSpPr/>
          <p:nvPr/>
        </p:nvGrpSpPr>
        <p:grpSpPr>
          <a:xfrm>
            <a:off x="11553045" y="6195602"/>
            <a:ext cx="4365302" cy="2323656"/>
            <a:chOff x="0" y="0"/>
            <a:chExt cx="5820403" cy="3098208"/>
          </a:xfrm>
        </p:grpSpPr>
        <p:pic>
          <p:nvPicPr>
            <p:cNvPr id="13" name="Picture 13"/>
            <p:cNvPicPr>
              <a:picLocks noChangeAspect="1"/>
            </p:cNvPicPr>
            <p:nvPr/>
          </p:nvPicPr>
          <p:blipFill>
            <a:blip r:embed="rId5"/>
            <a:srcRect t="10077" b="10077"/>
            <a:stretch>
              <a:fillRect/>
            </a:stretch>
          </p:blipFill>
          <p:spPr>
            <a:xfrm>
              <a:off x="0" y="0"/>
              <a:ext cx="5820403" cy="3098208"/>
            </a:xfrm>
            <a:prstGeom prst="rect">
              <a:avLst/>
            </a:prstGeom>
          </p:spPr>
        </p:pic>
      </p:grpSp>
      <p:grpSp>
        <p:nvGrpSpPr>
          <p:cNvPr id="14" name="Group 14"/>
          <p:cNvGrpSpPr/>
          <p:nvPr/>
        </p:nvGrpSpPr>
        <p:grpSpPr>
          <a:xfrm>
            <a:off x="6961349" y="6195602"/>
            <a:ext cx="4365302" cy="2323656"/>
            <a:chOff x="0" y="0"/>
            <a:chExt cx="4702047" cy="2502906"/>
          </a:xfrm>
        </p:grpSpPr>
        <p:sp>
          <p:nvSpPr>
            <p:cNvPr id="15" name="Freeform 15"/>
            <p:cNvSpPr/>
            <p:nvPr/>
          </p:nvSpPr>
          <p:spPr>
            <a:xfrm>
              <a:off x="0" y="0"/>
              <a:ext cx="4702047" cy="2502906"/>
            </a:xfrm>
            <a:custGeom>
              <a:avLst/>
              <a:gdLst/>
              <a:ahLst/>
              <a:cxnLst/>
              <a:rect l="l" t="t" r="r" b="b"/>
              <a:pathLst>
                <a:path w="4702047" h="2502906">
                  <a:moveTo>
                    <a:pt x="0" y="0"/>
                  </a:moveTo>
                  <a:lnTo>
                    <a:pt x="4702047" y="0"/>
                  </a:lnTo>
                  <a:lnTo>
                    <a:pt x="4702047" y="2502906"/>
                  </a:lnTo>
                  <a:lnTo>
                    <a:pt x="0" y="2502906"/>
                  </a:lnTo>
                  <a:close/>
                </a:path>
              </a:pathLst>
            </a:custGeom>
            <a:solidFill>
              <a:srgbClr val="144D29"/>
            </a:solidFill>
          </p:spPr>
          <p:txBody>
            <a:bodyPr/>
            <a:lstStyle/>
            <a:p>
              <a:endParaRPr lang="en-US"/>
            </a:p>
          </p:txBody>
        </p:sp>
      </p:grpSp>
      <p:grpSp>
        <p:nvGrpSpPr>
          <p:cNvPr id="16" name="Group 16"/>
          <p:cNvGrpSpPr/>
          <p:nvPr/>
        </p:nvGrpSpPr>
        <p:grpSpPr>
          <a:xfrm>
            <a:off x="11553045" y="3621517"/>
            <a:ext cx="4365302" cy="2323656"/>
            <a:chOff x="0" y="0"/>
            <a:chExt cx="4702047" cy="2502906"/>
          </a:xfrm>
        </p:grpSpPr>
        <p:sp>
          <p:nvSpPr>
            <p:cNvPr id="17" name="Freeform 17"/>
            <p:cNvSpPr/>
            <p:nvPr/>
          </p:nvSpPr>
          <p:spPr>
            <a:xfrm>
              <a:off x="0" y="0"/>
              <a:ext cx="4702047" cy="2502906"/>
            </a:xfrm>
            <a:custGeom>
              <a:avLst/>
              <a:gdLst/>
              <a:ahLst/>
              <a:cxnLst/>
              <a:rect l="l" t="t" r="r" b="b"/>
              <a:pathLst>
                <a:path w="4702047" h="2502906">
                  <a:moveTo>
                    <a:pt x="0" y="0"/>
                  </a:moveTo>
                  <a:lnTo>
                    <a:pt x="4702047" y="0"/>
                  </a:lnTo>
                  <a:lnTo>
                    <a:pt x="4702047" y="2502906"/>
                  </a:lnTo>
                  <a:lnTo>
                    <a:pt x="0" y="2502906"/>
                  </a:lnTo>
                  <a:close/>
                </a:path>
              </a:pathLst>
            </a:custGeom>
            <a:solidFill>
              <a:srgbClr val="144D29"/>
            </a:solidFill>
          </p:spPr>
          <p:txBody>
            <a:bodyPr/>
            <a:lstStyle/>
            <a:p>
              <a:endParaRPr lang="en-US"/>
            </a:p>
          </p:txBody>
        </p:sp>
      </p:grpSp>
      <p:sp>
        <p:nvSpPr>
          <p:cNvPr id="18" name="TextBox 18"/>
          <p:cNvSpPr txBox="1"/>
          <p:nvPr/>
        </p:nvSpPr>
        <p:spPr>
          <a:xfrm>
            <a:off x="1028700" y="1882252"/>
            <a:ext cx="16230600" cy="958215"/>
          </a:xfrm>
          <a:prstGeom prst="rect">
            <a:avLst/>
          </a:prstGeom>
        </p:spPr>
        <p:txBody>
          <a:bodyPr lIns="0" tIns="0" rIns="0" bIns="0" rtlCol="0" anchor="t">
            <a:spAutoFit/>
          </a:bodyPr>
          <a:lstStyle/>
          <a:p>
            <a:pPr algn="ctr">
              <a:lnSpc>
                <a:spcPts val="7680"/>
              </a:lnSpc>
            </a:pPr>
            <a:r>
              <a:rPr lang="en-US" sz="6000">
                <a:solidFill>
                  <a:srgbClr val="000000"/>
                </a:solidFill>
                <a:latin typeface="Poppins Bold"/>
                <a:ea typeface="Poppins Bold"/>
                <a:cs typeface="Poppins Bold"/>
                <a:sym typeface="Poppins Bold"/>
              </a:rPr>
              <a:t>(MORE) DOCUMENTATION</a:t>
            </a:r>
          </a:p>
        </p:txBody>
      </p:sp>
      <p:sp>
        <p:nvSpPr>
          <p:cNvPr id="19" name="TextBox 19"/>
          <p:cNvSpPr txBox="1"/>
          <p:nvPr/>
        </p:nvSpPr>
        <p:spPr>
          <a:xfrm>
            <a:off x="7460267" y="7247242"/>
            <a:ext cx="3367466" cy="763270"/>
          </a:xfrm>
          <a:prstGeom prst="rect">
            <a:avLst/>
          </a:prstGeom>
        </p:spPr>
        <p:txBody>
          <a:bodyPr lIns="0" tIns="0" rIns="0" bIns="0" rtlCol="0" anchor="t">
            <a:spAutoFit/>
          </a:bodyPr>
          <a:lstStyle/>
          <a:p>
            <a:pPr algn="ctr">
              <a:lnSpc>
                <a:spcPts val="3079"/>
              </a:lnSpc>
              <a:spcBef>
                <a:spcPct val="0"/>
              </a:spcBef>
            </a:pPr>
            <a:r>
              <a:rPr lang="en-US" sz="2199">
                <a:solidFill>
                  <a:srgbClr val="FFFFFF"/>
                </a:solidFill>
                <a:latin typeface="Open Sans"/>
                <a:ea typeface="Open Sans"/>
                <a:cs typeface="Open Sans"/>
                <a:sym typeface="Open Sans"/>
              </a:rPr>
              <a:t>Peer-to-Peer with follow-ups and retraining</a:t>
            </a:r>
          </a:p>
        </p:txBody>
      </p:sp>
      <p:sp>
        <p:nvSpPr>
          <p:cNvPr id="20" name="TextBox 20"/>
          <p:cNvSpPr txBox="1"/>
          <p:nvPr/>
        </p:nvSpPr>
        <p:spPr>
          <a:xfrm>
            <a:off x="6961349" y="6666247"/>
            <a:ext cx="4365302" cy="372745"/>
          </a:xfrm>
          <a:prstGeom prst="rect">
            <a:avLst/>
          </a:prstGeom>
        </p:spPr>
        <p:txBody>
          <a:bodyPr lIns="0" tIns="0" rIns="0" bIns="0" rtlCol="0" anchor="t">
            <a:spAutoFit/>
          </a:bodyPr>
          <a:lstStyle/>
          <a:p>
            <a:pPr algn="ctr">
              <a:lnSpc>
                <a:spcPts val="3079"/>
              </a:lnSpc>
              <a:spcBef>
                <a:spcPct val="0"/>
              </a:spcBef>
            </a:pPr>
            <a:r>
              <a:rPr lang="en-US" sz="2199" b="1">
                <a:solidFill>
                  <a:srgbClr val="FFFFFF"/>
                </a:solidFill>
                <a:latin typeface="Open Sans Bold"/>
                <a:ea typeface="Open Sans Bold"/>
                <a:cs typeface="Open Sans Bold"/>
                <a:sym typeface="Open Sans Bold"/>
              </a:rPr>
              <a:t>Training</a:t>
            </a:r>
          </a:p>
        </p:txBody>
      </p:sp>
      <p:sp>
        <p:nvSpPr>
          <p:cNvPr id="21" name="TextBox 21"/>
          <p:cNvSpPr txBox="1"/>
          <p:nvPr/>
        </p:nvSpPr>
        <p:spPr>
          <a:xfrm>
            <a:off x="12051963" y="4547552"/>
            <a:ext cx="3367466" cy="1153795"/>
          </a:xfrm>
          <a:prstGeom prst="rect">
            <a:avLst/>
          </a:prstGeom>
        </p:spPr>
        <p:txBody>
          <a:bodyPr lIns="0" tIns="0" rIns="0" bIns="0" rtlCol="0" anchor="t">
            <a:spAutoFit/>
          </a:bodyPr>
          <a:lstStyle/>
          <a:p>
            <a:pPr algn="ctr">
              <a:lnSpc>
                <a:spcPts val="3079"/>
              </a:lnSpc>
              <a:spcBef>
                <a:spcPct val="0"/>
              </a:spcBef>
            </a:pPr>
            <a:r>
              <a:rPr lang="en-US" sz="2199">
                <a:solidFill>
                  <a:srgbClr val="FFFFFF"/>
                </a:solidFill>
                <a:latin typeface="Open Sans"/>
                <a:ea typeface="Open Sans"/>
                <a:cs typeface="Open Sans"/>
                <a:sym typeface="Open Sans"/>
              </a:rPr>
              <a:t>Ask “What is the easiest way to digest this information?” Be flexible!</a:t>
            </a:r>
          </a:p>
        </p:txBody>
      </p:sp>
      <p:sp>
        <p:nvSpPr>
          <p:cNvPr id="22" name="TextBox 22"/>
          <p:cNvSpPr txBox="1"/>
          <p:nvPr/>
        </p:nvSpPr>
        <p:spPr>
          <a:xfrm>
            <a:off x="11553045" y="4092163"/>
            <a:ext cx="4365302" cy="372745"/>
          </a:xfrm>
          <a:prstGeom prst="rect">
            <a:avLst/>
          </a:prstGeom>
        </p:spPr>
        <p:txBody>
          <a:bodyPr lIns="0" tIns="0" rIns="0" bIns="0" rtlCol="0" anchor="t">
            <a:spAutoFit/>
          </a:bodyPr>
          <a:lstStyle/>
          <a:p>
            <a:pPr algn="ctr">
              <a:lnSpc>
                <a:spcPts val="3079"/>
              </a:lnSpc>
              <a:spcBef>
                <a:spcPct val="0"/>
              </a:spcBef>
            </a:pPr>
            <a:r>
              <a:rPr lang="en-US" sz="2199" b="1">
                <a:solidFill>
                  <a:srgbClr val="FFFFFF"/>
                </a:solidFill>
                <a:latin typeface="Open Sans Bold"/>
                <a:ea typeface="Open Sans Bold"/>
                <a:cs typeface="Open Sans Bold"/>
                <a:sym typeface="Open Sans Bold"/>
              </a:rPr>
              <a:t>MIX MEDIUMS!</a:t>
            </a:r>
          </a:p>
        </p:txBody>
      </p:sp>
      <p:grpSp>
        <p:nvGrpSpPr>
          <p:cNvPr id="23" name="Group 23"/>
          <p:cNvGrpSpPr/>
          <p:nvPr/>
        </p:nvGrpSpPr>
        <p:grpSpPr>
          <a:xfrm>
            <a:off x="2367447" y="3549430"/>
            <a:ext cx="4365302" cy="2323656"/>
            <a:chOff x="0" y="0"/>
            <a:chExt cx="4702047" cy="2502906"/>
          </a:xfrm>
        </p:grpSpPr>
        <p:sp>
          <p:nvSpPr>
            <p:cNvPr id="24" name="Freeform 24"/>
            <p:cNvSpPr/>
            <p:nvPr/>
          </p:nvSpPr>
          <p:spPr>
            <a:xfrm>
              <a:off x="0" y="0"/>
              <a:ext cx="4702047" cy="2502906"/>
            </a:xfrm>
            <a:custGeom>
              <a:avLst/>
              <a:gdLst/>
              <a:ahLst/>
              <a:cxnLst/>
              <a:rect l="l" t="t" r="r" b="b"/>
              <a:pathLst>
                <a:path w="4702047" h="2502906">
                  <a:moveTo>
                    <a:pt x="0" y="0"/>
                  </a:moveTo>
                  <a:lnTo>
                    <a:pt x="4702047" y="0"/>
                  </a:lnTo>
                  <a:lnTo>
                    <a:pt x="4702047" y="2502906"/>
                  </a:lnTo>
                  <a:lnTo>
                    <a:pt x="0" y="2502906"/>
                  </a:lnTo>
                  <a:close/>
                </a:path>
              </a:pathLst>
            </a:custGeom>
            <a:solidFill>
              <a:srgbClr val="144D29"/>
            </a:solidFill>
          </p:spPr>
          <p:txBody>
            <a:bodyPr/>
            <a:lstStyle/>
            <a:p>
              <a:endParaRPr lang="en-US"/>
            </a:p>
          </p:txBody>
        </p:sp>
      </p:grpSp>
      <p:sp>
        <p:nvSpPr>
          <p:cNvPr id="25" name="TextBox 25"/>
          <p:cNvSpPr txBox="1"/>
          <p:nvPr/>
        </p:nvSpPr>
        <p:spPr>
          <a:xfrm>
            <a:off x="2868571" y="4601070"/>
            <a:ext cx="3367466" cy="372745"/>
          </a:xfrm>
          <a:prstGeom prst="rect">
            <a:avLst/>
          </a:prstGeom>
        </p:spPr>
        <p:txBody>
          <a:bodyPr lIns="0" tIns="0" rIns="0" bIns="0" rtlCol="0" anchor="t">
            <a:spAutoFit/>
          </a:bodyPr>
          <a:lstStyle/>
          <a:p>
            <a:pPr algn="ctr">
              <a:lnSpc>
                <a:spcPts val="3079"/>
              </a:lnSpc>
              <a:spcBef>
                <a:spcPct val="0"/>
              </a:spcBef>
            </a:pPr>
            <a:r>
              <a:rPr lang="en-US" sz="2199">
                <a:solidFill>
                  <a:srgbClr val="FFFFFF"/>
                </a:solidFill>
                <a:latin typeface="Open Sans"/>
                <a:ea typeface="Open Sans"/>
                <a:cs typeface="Open Sans"/>
                <a:sym typeface="Open Sans"/>
              </a:rPr>
              <a:t>Step-by-step for just about everything. </a:t>
            </a:r>
          </a:p>
        </p:txBody>
      </p:sp>
      <p:sp>
        <p:nvSpPr>
          <p:cNvPr id="26" name="TextBox 26"/>
          <p:cNvSpPr txBox="1"/>
          <p:nvPr/>
        </p:nvSpPr>
        <p:spPr>
          <a:xfrm>
            <a:off x="2369653" y="4020075"/>
            <a:ext cx="4365302" cy="372745"/>
          </a:xfrm>
          <a:prstGeom prst="rect">
            <a:avLst/>
          </a:prstGeom>
        </p:spPr>
        <p:txBody>
          <a:bodyPr lIns="0" tIns="0" rIns="0" bIns="0" rtlCol="0" anchor="t">
            <a:spAutoFit/>
          </a:bodyPr>
          <a:lstStyle/>
          <a:p>
            <a:pPr algn="ctr">
              <a:lnSpc>
                <a:spcPts val="3079"/>
              </a:lnSpc>
              <a:spcBef>
                <a:spcPct val="0"/>
              </a:spcBef>
            </a:pPr>
            <a:r>
              <a:rPr lang="en-US" sz="2199" b="1">
                <a:solidFill>
                  <a:srgbClr val="FFFFFF"/>
                </a:solidFill>
                <a:latin typeface="Open Sans Bold"/>
                <a:ea typeface="Open Sans Bold"/>
                <a:cs typeface="Open Sans Bold"/>
                <a:sym typeface="Open Sans Bold"/>
              </a:rPr>
              <a:t>To-Do and How-To</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332</TotalTime>
  <Words>2266</Words>
  <Application>Microsoft Office PowerPoint</Application>
  <PresentationFormat>Custom</PresentationFormat>
  <Paragraphs>264</Paragraphs>
  <Slides>15</Slides>
  <Notes>14</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15</vt:i4>
      </vt:variant>
    </vt:vector>
  </HeadingPairs>
  <TitlesOfParts>
    <vt:vector size="26" baseType="lpstr">
      <vt:lpstr>Open Sans</vt:lpstr>
      <vt:lpstr>Open Sans Italics</vt:lpstr>
      <vt:lpstr>Arial</vt:lpstr>
      <vt:lpstr>Poppins Bold</vt:lpstr>
      <vt:lpstr>Open Sans Bold Italics</vt:lpstr>
      <vt:lpstr>Open Sans Bold</vt:lpstr>
      <vt:lpstr>Calibri</vt:lpstr>
      <vt:lpstr>Open Sans Light Italics</vt:lpstr>
      <vt:lpstr>Open Sans Light</vt:lpstr>
      <vt:lpstr>TradeGothic</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Raising the Bar Presentation</dc:title>
  <dc:creator>Drolet, Claire</dc:creator>
  <cp:lastModifiedBy>Drolet, Claire</cp:lastModifiedBy>
  <cp:revision>2</cp:revision>
  <dcterms:created xsi:type="dcterms:W3CDTF">2006-08-16T00:00:00Z</dcterms:created>
  <dcterms:modified xsi:type="dcterms:W3CDTF">2024-10-31T18:35:59Z</dcterms:modified>
  <dc:identifier>DAGTqbP2AcU</dc:identifier>
</cp:coreProperties>
</file>