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19"/>
  </p:notesMasterIdLst>
  <p:sldIdLst>
    <p:sldId id="256" r:id="rId5"/>
    <p:sldId id="337" r:id="rId6"/>
    <p:sldId id="355" r:id="rId7"/>
    <p:sldId id="343" r:id="rId8"/>
    <p:sldId id="350" r:id="rId9"/>
    <p:sldId id="344" r:id="rId10"/>
    <p:sldId id="341" r:id="rId11"/>
    <p:sldId id="352" r:id="rId12"/>
    <p:sldId id="345" r:id="rId13"/>
    <p:sldId id="351" r:id="rId14"/>
    <p:sldId id="356" r:id="rId15"/>
    <p:sldId id="279" r:id="rId16"/>
    <p:sldId id="353" r:id="rId17"/>
    <p:sldId id="354" r:id="rId18"/>
  </p:sldIdLst>
  <p:sldSz cx="9144000" cy="5143500" type="screen16x9"/>
  <p:notesSz cx="7010400" cy="9296400"/>
  <p:embeddedFontLst>
    <p:embeddedFont>
      <p:font typeface="Oswald" pitchFamily="2" charset="0"/>
      <p:regular r:id="rId20"/>
      <p:bold r:id="rId21"/>
    </p:embeddedFont>
    <p:embeddedFont>
      <p:font typeface="Quicksand" panose="020B0604020202020204" charset="0"/>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900D21-CB30-45B8-85DC-E1F92835A5A1}" v="7" dt="2024-07-19T14:50:03.225"/>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61" autoAdjust="0"/>
    <p:restoredTop sz="78448" autoAdjust="0"/>
  </p:normalViewPr>
  <p:slideViewPr>
    <p:cSldViewPr snapToGrid="0">
      <p:cViewPr varScale="1">
        <p:scale>
          <a:sx n="111" d="100"/>
          <a:sy n="111" d="100"/>
        </p:scale>
        <p:origin x="1134"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2.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E1900D21-CB30-45B8-85DC-E1F92835A5A1}"/>
    <pc:docChg chg="undo custSel addSld delSld modSld sldOrd">
      <pc:chgData name="Macy, Katharine" userId="80e598a2-719b-4f78-bac7-529462b04968" providerId="ADAL" clId="{E1900D21-CB30-45B8-85DC-E1F92835A5A1}" dt="2024-07-19T16:12:51.573" v="994" actId="313"/>
      <pc:docMkLst>
        <pc:docMk/>
      </pc:docMkLst>
      <pc:sldChg chg="delSp modSp mod">
        <pc:chgData name="Macy, Katharine" userId="80e598a2-719b-4f78-bac7-529462b04968" providerId="ADAL" clId="{E1900D21-CB30-45B8-85DC-E1F92835A5A1}" dt="2024-07-18T13:36:58.685" v="687" actId="20577"/>
        <pc:sldMkLst>
          <pc:docMk/>
          <pc:sldMk cId="0" sldId="256"/>
        </pc:sldMkLst>
        <pc:spChg chg="del">
          <ac:chgData name="Macy, Katharine" userId="80e598a2-719b-4f78-bac7-529462b04968" providerId="ADAL" clId="{E1900D21-CB30-45B8-85DC-E1F92835A5A1}" dt="2024-07-15T19:21:14.197" v="0" actId="478"/>
          <ac:spMkLst>
            <pc:docMk/>
            <pc:sldMk cId="0" sldId="256"/>
            <ac:spMk id="2" creationId="{4F93B3CD-054D-6DA0-1B51-504E5B1DE0B0}"/>
          </ac:spMkLst>
        </pc:spChg>
        <pc:spChg chg="mod">
          <ac:chgData name="Macy, Katharine" userId="80e598a2-719b-4f78-bac7-529462b04968" providerId="ADAL" clId="{E1900D21-CB30-45B8-85DC-E1F92835A5A1}" dt="2024-07-18T13:36:58.685" v="687" actId="20577"/>
          <ac:spMkLst>
            <pc:docMk/>
            <pc:sldMk cId="0" sldId="256"/>
            <ac:spMk id="71" creationId="{00000000-0000-0000-0000-000000000000}"/>
          </ac:spMkLst>
        </pc:spChg>
      </pc:sldChg>
      <pc:sldChg chg="del">
        <pc:chgData name="Macy, Katharine" userId="80e598a2-719b-4f78-bac7-529462b04968" providerId="ADAL" clId="{E1900D21-CB30-45B8-85DC-E1F92835A5A1}" dt="2024-07-15T19:27:21.845" v="140" actId="47"/>
        <pc:sldMkLst>
          <pc:docMk/>
          <pc:sldMk cId="3251805893" sldId="262"/>
        </pc:sldMkLst>
      </pc:sldChg>
      <pc:sldChg chg="del">
        <pc:chgData name="Macy, Katharine" userId="80e598a2-719b-4f78-bac7-529462b04968" providerId="ADAL" clId="{E1900D21-CB30-45B8-85DC-E1F92835A5A1}" dt="2024-07-15T19:22:37.540" v="3" actId="47"/>
        <pc:sldMkLst>
          <pc:docMk/>
          <pc:sldMk cId="0" sldId="268"/>
        </pc:sldMkLst>
      </pc:sldChg>
      <pc:sldChg chg="modSp mod">
        <pc:chgData name="Macy, Katharine" userId="80e598a2-719b-4f78-bac7-529462b04968" providerId="ADAL" clId="{E1900D21-CB30-45B8-85DC-E1F92835A5A1}" dt="2024-07-15T19:36:27.454" v="247" actId="114"/>
        <pc:sldMkLst>
          <pc:docMk/>
          <pc:sldMk cId="0" sldId="279"/>
        </pc:sldMkLst>
        <pc:spChg chg="mod">
          <ac:chgData name="Macy, Katharine" userId="80e598a2-719b-4f78-bac7-529462b04968" providerId="ADAL" clId="{E1900D21-CB30-45B8-85DC-E1F92835A5A1}" dt="2024-07-15T19:36:27.454" v="247" actId="114"/>
          <ac:spMkLst>
            <pc:docMk/>
            <pc:sldMk cId="0" sldId="279"/>
            <ac:spMk id="323" creationId="{00000000-0000-0000-0000-000000000000}"/>
          </ac:spMkLst>
        </pc:spChg>
      </pc:sldChg>
      <pc:sldChg chg="del">
        <pc:chgData name="Macy, Katharine" userId="80e598a2-719b-4f78-bac7-529462b04968" providerId="ADAL" clId="{E1900D21-CB30-45B8-85DC-E1F92835A5A1}" dt="2024-07-15T19:22:07.827" v="2" actId="47"/>
        <pc:sldMkLst>
          <pc:docMk/>
          <pc:sldMk cId="438577043" sldId="336"/>
        </pc:sldMkLst>
      </pc:sldChg>
      <pc:sldChg chg="modNotesTx">
        <pc:chgData name="Macy, Katharine" userId="80e598a2-719b-4f78-bac7-529462b04968" providerId="ADAL" clId="{E1900D21-CB30-45B8-85DC-E1F92835A5A1}" dt="2024-07-19T15:29:35.246" v="856" actId="5793"/>
        <pc:sldMkLst>
          <pc:docMk/>
          <pc:sldMk cId="3307243424" sldId="337"/>
        </pc:sldMkLst>
      </pc:sldChg>
      <pc:sldChg chg="del ord">
        <pc:chgData name="Macy, Katharine" userId="80e598a2-719b-4f78-bac7-529462b04968" providerId="ADAL" clId="{E1900D21-CB30-45B8-85DC-E1F92835A5A1}" dt="2024-07-15T19:28:40.985" v="152" actId="47"/>
        <pc:sldMkLst>
          <pc:docMk/>
          <pc:sldMk cId="1005013036" sldId="339"/>
        </pc:sldMkLst>
      </pc:sldChg>
      <pc:sldChg chg="del ord">
        <pc:chgData name="Macy, Katharine" userId="80e598a2-719b-4f78-bac7-529462b04968" providerId="ADAL" clId="{E1900D21-CB30-45B8-85DC-E1F92835A5A1}" dt="2024-07-15T19:28:40.985" v="152" actId="47"/>
        <pc:sldMkLst>
          <pc:docMk/>
          <pc:sldMk cId="4111107964" sldId="340"/>
        </pc:sldMkLst>
      </pc:sldChg>
      <pc:sldChg chg="ord">
        <pc:chgData name="Macy, Katharine" userId="80e598a2-719b-4f78-bac7-529462b04968" providerId="ADAL" clId="{E1900D21-CB30-45B8-85DC-E1F92835A5A1}" dt="2024-07-15T19:28:22.869" v="151"/>
        <pc:sldMkLst>
          <pc:docMk/>
          <pc:sldMk cId="1726643272" sldId="341"/>
        </pc:sldMkLst>
      </pc:sldChg>
      <pc:sldChg chg="del">
        <pc:chgData name="Macy, Katharine" userId="80e598a2-719b-4f78-bac7-529462b04968" providerId="ADAL" clId="{E1900D21-CB30-45B8-85DC-E1F92835A5A1}" dt="2024-07-15T19:28:20.466" v="149" actId="47"/>
        <pc:sldMkLst>
          <pc:docMk/>
          <pc:sldMk cId="1780779863" sldId="342"/>
        </pc:sldMkLst>
      </pc:sldChg>
      <pc:sldChg chg="ord">
        <pc:chgData name="Macy, Katharine" userId="80e598a2-719b-4f78-bac7-529462b04968" providerId="ADAL" clId="{E1900D21-CB30-45B8-85DC-E1F92835A5A1}" dt="2024-07-15T19:27:58.373" v="146"/>
        <pc:sldMkLst>
          <pc:docMk/>
          <pc:sldMk cId="1313582203" sldId="343"/>
        </pc:sldMkLst>
      </pc:sldChg>
      <pc:sldChg chg="ord">
        <pc:chgData name="Macy, Katharine" userId="80e598a2-719b-4f78-bac7-529462b04968" providerId="ADAL" clId="{E1900D21-CB30-45B8-85DC-E1F92835A5A1}" dt="2024-07-15T19:27:39.734" v="142"/>
        <pc:sldMkLst>
          <pc:docMk/>
          <pc:sldMk cId="3833293651" sldId="344"/>
        </pc:sldMkLst>
      </pc:sldChg>
      <pc:sldChg chg="modNotesTx">
        <pc:chgData name="Macy, Katharine" userId="80e598a2-719b-4f78-bac7-529462b04968" providerId="ADAL" clId="{E1900D21-CB30-45B8-85DC-E1F92835A5A1}" dt="2024-07-19T16:12:51.573" v="994" actId="313"/>
        <pc:sldMkLst>
          <pc:docMk/>
          <pc:sldMk cId="296070308" sldId="345"/>
        </pc:sldMkLst>
      </pc:sldChg>
      <pc:sldChg chg="del">
        <pc:chgData name="Macy, Katharine" userId="80e598a2-719b-4f78-bac7-529462b04968" providerId="ADAL" clId="{E1900D21-CB30-45B8-85DC-E1F92835A5A1}" dt="2024-07-15T19:21:27.011" v="1" actId="47"/>
        <pc:sldMkLst>
          <pc:docMk/>
          <pc:sldMk cId="1171435178" sldId="346"/>
        </pc:sldMkLst>
      </pc:sldChg>
      <pc:sldChg chg="del">
        <pc:chgData name="Macy, Katharine" userId="80e598a2-719b-4f78-bac7-529462b04968" providerId="ADAL" clId="{E1900D21-CB30-45B8-85DC-E1F92835A5A1}" dt="2024-07-15T19:21:27.011" v="1" actId="47"/>
        <pc:sldMkLst>
          <pc:docMk/>
          <pc:sldMk cId="3373380711" sldId="347"/>
        </pc:sldMkLst>
      </pc:sldChg>
      <pc:sldChg chg="del">
        <pc:chgData name="Macy, Katharine" userId="80e598a2-719b-4f78-bac7-529462b04968" providerId="ADAL" clId="{E1900D21-CB30-45B8-85DC-E1F92835A5A1}" dt="2024-07-15T19:23:00.788" v="4" actId="47"/>
        <pc:sldMkLst>
          <pc:docMk/>
          <pc:sldMk cId="2987631698" sldId="349"/>
        </pc:sldMkLst>
      </pc:sldChg>
      <pc:sldChg chg="addSp delSp modSp mod ord modClrScheme chgLayout">
        <pc:chgData name="Macy, Katharine" userId="80e598a2-719b-4f78-bac7-529462b04968" providerId="ADAL" clId="{E1900D21-CB30-45B8-85DC-E1F92835A5A1}" dt="2024-07-15T19:53:00.916" v="630" actId="14100"/>
        <pc:sldMkLst>
          <pc:docMk/>
          <pc:sldMk cId="1738598076" sldId="350"/>
        </pc:sldMkLst>
        <pc:spChg chg="mod ord">
          <ac:chgData name="Macy, Katharine" userId="80e598a2-719b-4f78-bac7-529462b04968" providerId="ADAL" clId="{E1900D21-CB30-45B8-85DC-E1F92835A5A1}" dt="2024-07-15T19:52:00.057" v="571" actId="700"/>
          <ac:spMkLst>
            <pc:docMk/>
            <pc:sldMk cId="1738598076" sldId="350"/>
            <ac:spMk id="2" creationId="{5A2C8245-E68E-2AC5-103C-71D0A51C0C6D}"/>
          </ac:spMkLst>
        </pc:spChg>
        <pc:spChg chg="del mod">
          <ac:chgData name="Macy, Katharine" userId="80e598a2-719b-4f78-bac7-529462b04968" providerId="ADAL" clId="{E1900D21-CB30-45B8-85DC-E1F92835A5A1}" dt="2024-07-15T19:52:26.306" v="576" actId="478"/>
          <ac:spMkLst>
            <pc:docMk/>
            <pc:sldMk cId="1738598076" sldId="350"/>
            <ac:spMk id="3" creationId="{F42F1081-1F7D-4B39-AE06-CB25D1444776}"/>
          </ac:spMkLst>
        </pc:spChg>
        <pc:spChg chg="add mod ord">
          <ac:chgData name="Macy, Katharine" userId="80e598a2-719b-4f78-bac7-529462b04968" providerId="ADAL" clId="{E1900D21-CB30-45B8-85DC-E1F92835A5A1}" dt="2024-07-15T19:53:00.916" v="630" actId="14100"/>
          <ac:spMkLst>
            <pc:docMk/>
            <pc:sldMk cId="1738598076" sldId="350"/>
            <ac:spMk id="4" creationId="{0EB4D30F-4B4C-9441-330E-040DBA290180}"/>
          </ac:spMkLst>
        </pc:spChg>
        <pc:spChg chg="add mod ord">
          <ac:chgData name="Macy, Katharine" userId="80e598a2-719b-4f78-bac7-529462b04968" providerId="ADAL" clId="{E1900D21-CB30-45B8-85DC-E1F92835A5A1}" dt="2024-07-15T19:52:28.806" v="577" actId="5793"/>
          <ac:spMkLst>
            <pc:docMk/>
            <pc:sldMk cId="1738598076" sldId="350"/>
            <ac:spMk id="5" creationId="{5EA203BE-C4C4-F537-7A4A-E76345CF62B0}"/>
          </ac:spMkLst>
        </pc:spChg>
      </pc:sldChg>
      <pc:sldChg chg="modSp mod">
        <pc:chgData name="Macy, Katharine" userId="80e598a2-719b-4f78-bac7-529462b04968" providerId="ADAL" clId="{E1900D21-CB30-45B8-85DC-E1F92835A5A1}" dt="2024-07-19T14:50:25.558" v="828" actId="20577"/>
        <pc:sldMkLst>
          <pc:docMk/>
          <pc:sldMk cId="2154737990" sldId="351"/>
        </pc:sldMkLst>
        <pc:spChg chg="mod">
          <ac:chgData name="Macy, Katharine" userId="80e598a2-719b-4f78-bac7-529462b04968" providerId="ADAL" clId="{E1900D21-CB30-45B8-85DC-E1F92835A5A1}" dt="2024-07-19T14:50:25.558" v="828" actId="20577"/>
          <ac:spMkLst>
            <pc:docMk/>
            <pc:sldMk cId="2154737990" sldId="351"/>
            <ac:spMk id="2" creationId="{B3ED77AD-95D1-C93F-A62E-F6BB3E30BC25}"/>
          </ac:spMkLst>
        </pc:spChg>
      </pc:sldChg>
      <pc:sldChg chg="ord">
        <pc:chgData name="Macy, Katharine" userId="80e598a2-719b-4f78-bac7-529462b04968" providerId="ADAL" clId="{E1900D21-CB30-45B8-85DC-E1F92835A5A1}" dt="2024-07-15T19:28:16.311" v="148"/>
        <pc:sldMkLst>
          <pc:docMk/>
          <pc:sldMk cId="1273501201" sldId="352"/>
        </pc:sldMkLst>
      </pc:sldChg>
      <pc:sldChg chg="modSp mod modNotesTx">
        <pc:chgData name="Macy, Katharine" userId="80e598a2-719b-4f78-bac7-529462b04968" providerId="ADAL" clId="{E1900D21-CB30-45B8-85DC-E1F92835A5A1}" dt="2024-07-15T19:35:53.672" v="237" actId="20577"/>
        <pc:sldMkLst>
          <pc:docMk/>
          <pc:sldMk cId="3761133035" sldId="353"/>
        </pc:sldMkLst>
        <pc:spChg chg="mod">
          <ac:chgData name="Macy, Katharine" userId="80e598a2-719b-4f78-bac7-529462b04968" providerId="ADAL" clId="{E1900D21-CB30-45B8-85DC-E1F92835A5A1}" dt="2024-07-15T19:35:53.672" v="237" actId="20577"/>
          <ac:spMkLst>
            <pc:docMk/>
            <pc:sldMk cId="3761133035" sldId="353"/>
            <ac:spMk id="323" creationId="{00000000-0000-0000-0000-000000000000}"/>
          </ac:spMkLst>
        </pc:spChg>
      </pc:sldChg>
      <pc:sldChg chg="modSp mod">
        <pc:chgData name="Macy, Katharine" userId="80e598a2-719b-4f78-bac7-529462b04968" providerId="ADAL" clId="{E1900D21-CB30-45B8-85DC-E1F92835A5A1}" dt="2024-07-15T19:35:03.038" v="215" actId="114"/>
        <pc:sldMkLst>
          <pc:docMk/>
          <pc:sldMk cId="2797648033" sldId="354"/>
        </pc:sldMkLst>
        <pc:spChg chg="mod">
          <ac:chgData name="Macy, Katharine" userId="80e598a2-719b-4f78-bac7-529462b04968" providerId="ADAL" clId="{E1900D21-CB30-45B8-85DC-E1F92835A5A1}" dt="2024-07-15T19:35:03.038" v="215" actId="114"/>
          <ac:spMkLst>
            <pc:docMk/>
            <pc:sldMk cId="2797648033" sldId="354"/>
            <ac:spMk id="323" creationId="{00000000-0000-0000-0000-000000000000}"/>
          </ac:spMkLst>
        </pc:spChg>
      </pc:sldChg>
      <pc:sldChg chg="modSp new mod">
        <pc:chgData name="Macy, Katharine" userId="80e598a2-719b-4f78-bac7-529462b04968" providerId="ADAL" clId="{E1900D21-CB30-45B8-85DC-E1F92835A5A1}" dt="2024-07-15T19:48:23.893" v="515" actId="20577"/>
        <pc:sldMkLst>
          <pc:docMk/>
          <pc:sldMk cId="268616896" sldId="355"/>
        </pc:sldMkLst>
        <pc:spChg chg="mod">
          <ac:chgData name="Macy, Katharine" userId="80e598a2-719b-4f78-bac7-529462b04968" providerId="ADAL" clId="{E1900D21-CB30-45B8-85DC-E1F92835A5A1}" dt="2024-07-15T19:40:17.829" v="505" actId="20577"/>
          <ac:spMkLst>
            <pc:docMk/>
            <pc:sldMk cId="268616896" sldId="355"/>
            <ac:spMk id="2" creationId="{F1265EC5-CD47-C611-E00F-920FBD53F798}"/>
          </ac:spMkLst>
        </pc:spChg>
        <pc:spChg chg="mod">
          <ac:chgData name="Macy, Katharine" userId="80e598a2-719b-4f78-bac7-529462b04968" providerId="ADAL" clId="{E1900D21-CB30-45B8-85DC-E1F92835A5A1}" dt="2024-07-15T19:48:23.893" v="515" actId="20577"/>
          <ac:spMkLst>
            <pc:docMk/>
            <pc:sldMk cId="268616896" sldId="355"/>
            <ac:spMk id="3" creationId="{AB455004-08EF-EC89-9346-6EE6401AD099}"/>
          </ac:spMkLst>
        </pc:spChg>
      </pc:sldChg>
      <pc:sldChg chg="modSp new mod">
        <pc:chgData name="Macy, Katharine" userId="80e598a2-719b-4f78-bac7-529462b04968" providerId="ADAL" clId="{E1900D21-CB30-45B8-85DC-E1F92835A5A1}" dt="2024-07-19T14:50:33.975" v="841" actId="20577"/>
        <pc:sldMkLst>
          <pc:docMk/>
          <pc:sldMk cId="815425665" sldId="356"/>
        </pc:sldMkLst>
        <pc:spChg chg="mod">
          <ac:chgData name="Macy, Katharine" userId="80e598a2-719b-4f78-bac7-529462b04968" providerId="ADAL" clId="{E1900D21-CB30-45B8-85DC-E1F92835A5A1}" dt="2024-07-19T14:50:33.975" v="841" actId="20577"/>
          <ac:spMkLst>
            <pc:docMk/>
            <pc:sldMk cId="815425665" sldId="356"/>
            <ac:spMk id="2" creationId="{78D0437E-F040-39AA-57C7-E91440FA3D8C}"/>
          </ac:spMkLst>
        </pc:spChg>
        <pc:spChg chg="mod">
          <ac:chgData name="Macy, Katharine" userId="80e598a2-719b-4f78-bac7-529462b04968" providerId="ADAL" clId="{E1900D21-CB30-45B8-85DC-E1F92835A5A1}" dt="2024-07-19T14:50:14.810" v="820" actId="5793"/>
          <ac:spMkLst>
            <pc:docMk/>
            <pc:sldMk cId="815425665" sldId="356"/>
            <ac:spMk id="3" creationId="{37A92542-502E-574B-78CB-FC8FFAEA020E}"/>
          </ac:spMkLst>
        </pc:spChg>
      </pc:sldChg>
      <pc:sldChg chg="new del">
        <pc:chgData name="Macy, Katharine" userId="80e598a2-719b-4f78-bac7-529462b04968" providerId="ADAL" clId="{E1900D21-CB30-45B8-85DC-E1F92835A5A1}" dt="2024-07-15T19:51:56.527" v="570" actId="680"/>
        <pc:sldMkLst>
          <pc:docMk/>
          <pc:sldMk cId="4237688174" sldId="356"/>
        </pc:sldMkLst>
      </pc:sldChg>
      <pc:sldMasterChg chg="delSldLayout">
        <pc:chgData name="Macy, Katharine" userId="80e598a2-719b-4f78-bac7-529462b04968" providerId="ADAL" clId="{E1900D21-CB30-45B8-85DC-E1F92835A5A1}" dt="2024-07-15T19:27:21.845" v="140" actId="47"/>
        <pc:sldMasterMkLst>
          <pc:docMk/>
          <pc:sldMasterMk cId="0" sldId="2147483658"/>
        </pc:sldMasterMkLst>
        <pc:sldLayoutChg chg="del">
          <pc:chgData name="Macy, Katharine" userId="80e598a2-719b-4f78-bac7-529462b04968" providerId="ADAL" clId="{E1900D21-CB30-45B8-85DC-E1F92835A5A1}" dt="2024-07-15T19:22:37.540" v="3" actId="47"/>
          <pc:sldLayoutMkLst>
            <pc:docMk/>
            <pc:sldMasterMk cId="0" sldId="2147483658"/>
            <pc:sldLayoutMk cId="2892217831" sldId="2147483659"/>
          </pc:sldLayoutMkLst>
        </pc:sldLayoutChg>
        <pc:sldLayoutChg chg="del">
          <pc:chgData name="Macy, Katharine" userId="80e598a2-719b-4f78-bac7-529462b04968" providerId="ADAL" clId="{E1900D21-CB30-45B8-85DC-E1F92835A5A1}" dt="2024-07-15T19:27:21.845" v="140" actId="47"/>
          <pc:sldLayoutMkLst>
            <pc:docMk/>
            <pc:sldMasterMk cId="0" sldId="2147483658"/>
            <pc:sldLayoutMk cId="332217875" sldId="214748366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095401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010160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a:t>
            </a:r>
          </a:p>
          <a:p>
            <a:r>
              <a:rPr lang="en-US" dirty="0"/>
              <a:t>Feminized professions are dominated by the presence of women, and often include some sort of care work. Feminized professions also tend to be paid less compared to professions dominated by men. </a:t>
            </a:r>
          </a:p>
          <a:p>
            <a:pPr lvl="1"/>
            <a:r>
              <a:rPr lang="en-US" dirty="0"/>
              <a:t>The pay issue seems to be a negative feedback loop created by the fact that care work is devalued, many women are drawn to care work, and women often are less successful in salary negotiations based on the research, not only does the research say they are less successful, but they also may be penalized – more on that later.</a:t>
            </a:r>
          </a:p>
          <a:p>
            <a:pPr lvl="1"/>
            <a:r>
              <a:rPr lang="en-US" dirty="0"/>
              <a:t>Librarianship has a service orientation, which is often viewed as care work, leading to vocational awe and burnout.</a:t>
            </a:r>
          </a:p>
          <a:p>
            <a:pPr lvl="1"/>
            <a:r>
              <a:rPr lang="en-US" dirty="0"/>
              <a:t>The profession itself was built upon what a shaky foundation that centers on Victorian white </a:t>
            </a:r>
            <a:r>
              <a:rPr lang="en-US" dirty="0" err="1"/>
              <a:t>womanness</a:t>
            </a:r>
            <a:r>
              <a:rPr lang="en-US" dirty="0"/>
              <a:t> that is characterized by virtues of mission-orientation, educating, mothering, servility, and altruism.</a:t>
            </a:r>
          </a:p>
        </p:txBody>
      </p:sp>
    </p:spTree>
    <p:extLst>
      <p:ext uri="{BB962C8B-B14F-4D97-AF65-F5344CB8AC3E}">
        <p14:creationId xmlns:p14="http://schemas.microsoft.com/office/powerpoint/2010/main" val="2959507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A meta-analysis showed that that women underperform men in negotiations and that deviations from stereotypical gender roles can result in backlash.</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Men are more likely to initiate negotiations and often women may be penalized for “asking” particularly in salary negotiations.</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Women tend lower aspirations or targets than men.</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2605647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are there any differences in gender based on race or ethnicity. The fact is that most of this research has focused on white men and white women.</a:t>
            </a:r>
          </a:p>
        </p:txBody>
      </p:sp>
    </p:spTree>
    <p:extLst>
      <p:ext uri="{BB962C8B-B14F-4D97-AF65-F5344CB8AC3E}">
        <p14:creationId xmlns:p14="http://schemas.microsoft.com/office/powerpoint/2010/main" val="2558229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This is a question that Dr. Angelica Leigh had at Fuqua School of Business. To quote her, “ Research showed that women received worse negotiation outcomes because of the stereotype that they are nice, communal, and caring for others…but the idea that I as a black woman would walk into a room and people would immediately think I was nice and cooperative didn’t fit with my own experiences, nor with the modern portrayals of Black women in the media.” </a:t>
            </a:r>
          </a:p>
          <a:p>
            <a:pPr marL="139700" indent="0">
              <a:buNone/>
            </a:pPr>
            <a:endParaRPr lang="en-US" dirty="0"/>
          </a:p>
          <a:p>
            <a:pPr marL="139700" indent="0">
              <a:buNone/>
            </a:pPr>
            <a:r>
              <a:rPr lang="en-US" dirty="0"/>
              <a:t>She teamed up with Dr. </a:t>
            </a:r>
            <a:r>
              <a:rPr lang="en-US" dirty="0" err="1"/>
              <a:t>Sreehari</a:t>
            </a:r>
            <a:r>
              <a:rPr lang="en-US" dirty="0"/>
              <a:t> Desai, at the University of North Carolina at Chapel Hill and their research published in 2023 found</a:t>
            </a:r>
          </a:p>
        </p:txBody>
      </p:sp>
    </p:spTree>
    <p:extLst>
      <p:ext uri="{BB962C8B-B14F-4D97-AF65-F5344CB8AC3E}">
        <p14:creationId xmlns:p14="http://schemas.microsoft.com/office/powerpoint/2010/main" val="2434340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Black women receive better initial offers and final negotiation outcomes than white women and black men due to stereotypes that are centered around dominance (contributing to the difference compared to white women) and prestige, which contributed to the difference in results with black men.</a:t>
            </a:r>
          </a:p>
          <a:p>
            <a:pPr lvl="1"/>
            <a:r>
              <a:rPr lang="en-US" dirty="0"/>
              <a:t>The stereotype of being domineering results in negotiation counterparts to provide better initial offers because they either want to avoid confrontation, and/or believe they will not be able get away with offering less.</a:t>
            </a:r>
          </a:p>
          <a:p>
            <a:pPr lvl="1"/>
            <a:r>
              <a:rPr lang="en-US" dirty="0"/>
              <a:t>Prestige is about having a belief in having the necessary skills, knowledge and expertise. While the research did not show differences in prestige between white women and black women, there was a difference in the perception of black men, who suffer more greatly from stereotypes in the black racial category (poor, unintelligent, uneducated).</a:t>
            </a:r>
          </a:p>
          <a:p>
            <a:pPr lvl="1"/>
            <a:r>
              <a:rPr lang="en-US" dirty="0"/>
              <a:t>The research indicated that there was not a noticeable difference overall between the results between black women and white men.</a:t>
            </a:r>
          </a:p>
          <a:p>
            <a:pPr lvl="0"/>
            <a:r>
              <a:rPr lang="en-US" dirty="0"/>
              <a:t>Leigh and Desai’s study was the second major study that looked at intersectionality. In the first, published in 2019 Toosi, et al, found</a:t>
            </a:r>
          </a:p>
          <a:p>
            <a:pPr lvl="1"/>
            <a:r>
              <a:rPr lang="en-US" dirty="0"/>
              <a:t>That Asian women feared less about backlash when negotiating for salaries so asked for more in their first offers than white women and Asian men, though they asked for less than white men.</a:t>
            </a:r>
          </a:p>
          <a:p>
            <a:pPr lvl="1"/>
            <a:r>
              <a:rPr lang="en-US" dirty="0"/>
              <a:t>They attributed these findings to intersectional indifference, where another aspect such as being a woman negates, stereotypes linked to race. This can have either a negative or a positive, and is positive in this case for Asian Women. Asian men are more affected by stereotypes around Asian male masculinity.</a:t>
            </a:r>
          </a:p>
        </p:txBody>
      </p:sp>
    </p:spTree>
    <p:extLst>
      <p:ext uri="{BB962C8B-B14F-4D97-AF65-F5344CB8AC3E}">
        <p14:creationId xmlns:p14="http://schemas.microsoft.com/office/powerpoint/2010/main" val="1021917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meta-analysis also showed that when negotiating on behalf of others gender role incongruity is more accepted! Emphasizing that we are working on behalf of our users or patrons can work in our favor!</a:t>
            </a:r>
          </a:p>
        </p:txBody>
      </p:sp>
    </p:spTree>
    <p:extLst>
      <p:ext uri="{BB962C8B-B14F-4D97-AF65-F5344CB8AC3E}">
        <p14:creationId xmlns:p14="http://schemas.microsoft.com/office/powerpoint/2010/main" val="1995038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BIPOC colleagues bring experiences and strengths to negotiations</a:t>
            </a:r>
          </a:p>
          <a:p>
            <a:r>
              <a:rPr lang="en-US" dirty="0"/>
              <a:t>BIPOC Colleagues may come from cultures where negotiating is the norm.</a:t>
            </a:r>
          </a:p>
          <a:p>
            <a:r>
              <a:rPr lang="en-US" dirty="0"/>
              <a:t>Some like Dr. Angelica Leigh walk into the room and the assumptions made because she is a black woman is that she is not going to be accommodating and as the research shows that can create power within the negotiation.</a:t>
            </a:r>
          </a:p>
          <a:p>
            <a:r>
              <a:rPr lang="en-US" dirty="0"/>
              <a:t>Coming from marginalized backgrounds that are impacted by stereotypes can result in developing skills that benefit negotiations, such as being able to accurately read the room.</a:t>
            </a:r>
          </a:p>
          <a:p>
            <a:pPr marL="139700" indent="0">
              <a:buNone/>
            </a:pPr>
            <a:r>
              <a:rPr lang="en-US" dirty="0"/>
              <a:t>In academic libraries the profession should work to shift our culture around negotiation by asking, listening, and changing our behaviors and approach emphasizing inclusion. Inclusion does not mean asking BIPOC librarian workers to do more work or work outside their job description. What it does mean is amplifying BIPOC voices that are present when planning and executing negotiations. It also means that white colleagues need to hold each other accountable at the time micro and </a:t>
            </a:r>
            <a:r>
              <a:rPr lang="en-US"/>
              <a:t>macro aggressions </a:t>
            </a:r>
            <a:r>
              <a:rPr lang="en-US" dirty="0"/>
              <a:t>occur.</a:t>
            </a:r>
          </a:p>
        </p:txBody>
      </p:sp>
    </p:spTree>
    <p:extLst>
      <p:ext uri="{BB962C8B-B14F-4D97-AF65-F5344CB8AC3E}">
        <p14:creationId xmlns:p14="http://schemas.microsoft.com/office/powerpoint/2010/main" val="4199221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meta-analysis published by </a:t>
            </a:r>
            <a:r>
              <a:rPr lang="en-US" dirty="0" err="1"/>
              <a:t>Mazei</a:t>
            </a:r>
            <a:r>
              <a:rPr lang="en-US" dirty="0"/>
              <a:t>, et al found that there is a way to negate the impact of gender difference. Practice! The more experience you gain in negotiating the less an impact gender has on the results.</a:t>
            </a:r>
          </a:p>
        </p:txBody>
      </p:sp>
    </p:spTree>
    <p:extLst>
      <p:ext uri="{BB962C8B-B14F-4D97-AF65-F5344CB8AC3E}">
        <p14:creationId xmlns:p14="http://schemas.microsoft.com/office/powerpoint/2010/main" val="2394389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7" r:id="rId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oneal-project.org/" TargetMode="External"/><Relationship Id="rId2" Type="http://schemas.openxmlformats.org/officeDocument/2006/relationships/hyperlink" Target="https://sparcopen.org/our-work/negotiation-resources/one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inthelibrarywiththeleadpipe.org/2018/vocational-aw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slj.com/story/Black-Librarianship-Stories-of-Impact-and-Connection" TargetMode="External"/><Relationship Id="rId5" Type="http://schemas.openxmlformats.org/officeDocument/2006/relationships/hyperlink" Target="https://doi.org/10.1016/j.acalib.2017.10.005" TargetMode="External"/><Relationship Id="rId4" Type="http://schemas.openxmlformats.org/officeDocument/2006/relationships/hyperlink" Target="https://www.fuqua.duke.edu/duke-fuqua-insights/angelica-leigh-research-finds-black-women-receive-better-deals-when-negotiatin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5860/crl.82.3.43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scholarworks.lib.csusb.edu/library-publications/34"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bls.gov/careeroutlook/2024/data-on-display/education-pays.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www.slidescarnival.com/" TargetMode="External"/><Relationship Id="rId4" Type="http://schemas.openxmlformats.org/officeDocument/2006/relationships/hyperlink" Target="https://www.bls.gov/ooh/education-training-and-library/librarians.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fuqua.duke.edu/duke-fuqua-insights/angelica-leigh-research-finds-black-women-receive-better-deals-when-negotiat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3600" dirty="0"/>
              <a:t>Stronger Together</a:t>
            </a:r>
            <a:r>
              <a:rPr lang="en-US" sz="3600"/>
              <a:t>: </a:t>
            </a:r>
            <a:br>
              <a:rPr lang="en-US" sz="3600"/>
            </a:br>
            <a:r>
              <a:rPr lang="en-US" sz="3600"/>
              <a:t>Negotiation </a:t>
            </a:r>
            <a:r>
              <a:rPr lang="en-US" sz="3600" dirty="0"/>
              <a:t>Education for All</a:t>
            </a:r>
            <a:br>
              <a:rPr lang="en-US" dirty="0"/>
            </a:br>
            <a:r>
              <a:rPr lang="en-US" sz="2000" dirty="0">
                <a:solidFill>
                  <a:schemeClr val="accent4"/>
                </a:solidFill>
              </a:rPr>
              <a:t>Moderator: Mahasin Ameen</a:t>
            </a:r>
            <a:br>
              <a:rPr lang="en-US" sz="2000" dirty="0">
                <a:solidFill>
                  <a:schemeClr val="accent4"/>
                </a:solidFill>
              </a:rPr>
            </a:br>
            <a:r>
              <a:rPr lang="en-US" sz="2000" dirty="0">
                <a:solidFill>
                  <a:schemeClr val="accent4"/>
                </a:solidFill>
              </a:rPr>
              <a:t>Panelists: </a:t>
            </a:r>
            <a:br>
              <a:rPr lang="en-US" sz="2000" dirty="0">
                <a:solidFill>
                  <a:schemeClr val="accent4"/>
                </a:solidFill>
              </a:rPr>
            </a:br>
            <a:r>
              <a:rPr lang="en-US" sz="2000" dirty="0">
                <a:solidFill>
                  <a:schemeClr val="accent4"/>
                </a:solidFill>
              </a:rPr>
              <a:t>Katharine V. Macy, Scarlet Galvan, and Courtney Fuson</a:t>
            </a:r>
            <a:br>
              <a:rPr lang="en-US" sz="2000" dirty="0">
                <a:solidFill>
                  <a:schemeClr val="accent3"/>
                </a:solidFill>
              </a:rPr>
            </a:br>
            <a:br>
              <a:rPr lang="en-US" dirty="0"/>
            </a:br>
            <a:endParaRPr dirty="0"/>
          </a:p>
        </p:txBody>
      </p:sp>
      <p:sp>
        <p:nvSpPr>
          <p:cNvPr id="3" name="TextBox 2">
            <a:extLst>
              <a:ext uri="{FF2B5EF4-FFF2-40B4-BE49-F238E27FC236}">
                <a16:creationId xmlns:a16="http://schemas.microsoft.com/office/drawing/2014/main" id="{C388B6AD-932A-3B35-41A3-8562DCF5B9DC}"/>
              </a:ext>
            </a:extLst>
          </p:cNvPr>
          <p:cNvSpPr txBox="1"/>
          <p:nvPr/>
        </p:nvSpPr>
        <p:spPr>
          <a:xfrm>
            <a:off x="1319174" y="4434034"/>
            <a:ext cx="3418610" cy="584775"/>
          </a:xfrm>
          <a:prstGeom prst="rect">
            <a:avLst/>
          </a:prstGeom>
          <a:noFill/>
        </p:spPr>
        <p:txBody>
          <a:bodyPr wrap="square" rtlCol="0">
            <a:spAutoFit/>
          </a:bodyPr>
          <a:lstStyle/>
          <a:p>
            <a:r>
              <a:rPr lang="en-US" sz="3200" b="1" dirty="0">
                <a:solidFill>
                  <a:schemeClr val="tx2"/>
                </a:solidFill>
                <a:latin typeface="Oswald" pitchFamily="2" charset="0"/>
              </a:rPr>
              <a:t>the ONEAL project</a:t>
            </a:r>
          </a:p>
        </p:txBody>
      </p:sp>
      <p:pic>
        <p:nvPicPr>
          <p:cNvPr id="5" name="Picture 4" descr="A black and white sign with a person in a circle&#10;&#10;Description automatically generated">
            <a:extLst>
              <a:ext uri="{FF2B5EF4-FFF2-40B4-BE49-F238E27FC236}">
                <a16:creationId xmlns:a16="http://schemas.microsoft.com/office/drawing/2014/main" id="{B16EB77C-34BA-5858-6A1C-A1316EBA37D7}"/>
              </a:ext>
            </a:extLst>
          </p:cNvPr>
          <p:cNvPicPr>
            <a:picLocks noChangeAspect="1"/>
          </p:cNvPicPr>
          <p:nvPr/>
        </p:nvPicPr>
        <p:blipFill>
          <a:blip r:embed="rId3"/>
          <a:stretch>
            <a:fillRect/>
          </a:stretch>
        </p:blipFill>
        <p:spPr>
          <a:xfrm>
            <a:off x="7679689" y="4511700"/>
            <a:ext cx="1227411" cy="429442"/>
          </a:xfrm>
          <a:prstGeom prst="rect">
            <a:avLst/>
          </a:prstGeom>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77AD-95D1-C93F-A62E-F6BB3E30BC25}"/>
              </a:ext>
            </a:extLst>
          </p:cNvPr>
          <p:cNvSpPr>
            <a:spLocks noGrp="1"/>
          </p:cNvSpPr>
          <p:nvPr>
            <p:ph type="title"/>
          </p:nvPr>
        </p:nvSpPr>
        <p:spPr/>
        <p:txBody>
          <a:bodyPr/>
          <a:lstStyle/>
          <a:p>
            <a:r>
              <a:rPr lang="en-US" dirty="0"/>
              <a:t>PRACTICE!</a:t>
            </a:r>
          </a:p>
        </p:txBody>
      </p:sp>
      <p:sp>
        <p:nvSpPr>
          <p:cNvPr id="3" name="Text Placeholder 2">
            <a:extLst>
              <a:ext uri="{FF2B5EF4-FFF2-40B4-BE49-F238E27FC236}">
                <a16:creationId xmlns:a16="http://schemas.microsoft.com/office/drawing/2014/main" id="{F6703F9F-F8D2-7951-3CCF-C79249120E75}"/>
              </a:ext>
            </a:extLst>
          </p:cNvPr>
          <p:cNvSpPr>
            <a:spLocks noGrp="1"/>
          </p:cNvSpPr>
          <p:nvPr>
            <p:ph type="body" idx="1"/>
          </p:nvPr>
        </p:nvSpPr>
        <p:spPr/>
        <p:txBody>
          <a:bodyPr/>
          <a:lstStyle/>
          <a:p>
            <a:r>
              <a:rPr lang="en-US" dirty="0"/>
              <a:t>Practice! Gender differences in negotiation outcomes dissipate as a result of growing negotiation experience. (</a:t>
            </a:r>
            <a:r>
              <a:rPr lang="en-US" dirty="0" err="1"/>
              <a:t>Mazei</a:t>
            </a:r>
            <a:r>
              <a:rPr lang="en-US" dirty="0"/>
              <a:t>, et al., 2015)</a:t>
            </a:r>
            <a:endParaRPr lang="en-US" baseline="30000" dirty="0"/>
          </a:p>
          <a:p>
            <a:endParaRPr lang="en-US"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EC92397C-BEA1-BCD0-C52E-7AD23430BA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extLst>
      <p:ext uri="{BB962C8B-B14F-4D97-AF65-F5344CB8AC3E}">
        <p14:creationId xmlns:p14="http://schemas.microsoft.com/office/powerpoint/2010/main" val="2154737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0437E-F040-39AA-57C7-E91440FA3D8C}"/>
              </a:ext>
            </a:extLst>
          </p:cNvPr>
          <p:cNvSpPr>
            <a:spLocks noGrp="1"/>
          </p:cNvSpPr>
          <p:nvPr>
            <p:ph type="title"/>
          </p:nvPr>
        </p:nvSpPr>
        <p:spPr/>
        <p:txBody>
          <a:bodyPr/>
          <a:lstStyle/>
          <a:p>
            <a:r>
              <a:rPr lang="en-US" dirty="0"/>
              <a:t>PROJECT LINKS</a:t>
            </a:r>
          </a:p>
        </p:txBody>
      </p:sp>
      <p:sp>
        <p:nvSpPr>
          <p:cNvPr id="3" name="Text Placeholder 2">
            <a:extLst>
              <a:ext uri="{FF2B5EF4-FFF2-40B4-BE49-F238E27FC236}">
                <a16:creationId xmlns:a16="http://schemas.microsoft.com/office/drawing/2014/main" id="{37A92542-502E-574B-78CB-FC8FFAEA020E}"/>
              </a:ext>
            </a:extLst>
          </p:cNvPr>
          <p:cNvSpPr>
            <a:spLocks noGrp="1"/>
          </p:cNvSpPr>
          <p:nvPr>
            <p:ph type="body" idx="1"/>
          </p:nvPr>
        </p:nvSpPr>
        <p:spPr/>
        <p:txBody>
          <a:bodyPr/>
          <a:lstStyle/>
          <a:p>
            <a:r>
              <a:rPr lang="en-US" sz="2400" dirty="0"/>
              <a:t>The Curriculum </a:t>
            </a:r>
            <a:r>
              <a:rPr lang="en-US" sz="2400" dirty="0">
                <a:hlinkClick r:id="rId2"/>
              </a:rPr>
              <a:t>https://sparcopen.org/our-work/negotiation-resources/oneal/</a:t>
            </a:r>
            <a:r>
              <a:rPr lang="en-US" sz="2400" dirty="0"/>
              <a:t> </a:t>
            </a:r>
          </a:p>
          <a:p>
            <a:pPr marL="38100" indent="0">
              <a:buNone/>
            </a:pPr>
            <a:endParaRPr lang="en-US" sz="2400" dirty="0"/>
          </a:p>
          <a:p>
            <a:r>
              <a:rPr lang="en-US" sz="2400" dirty="0"/>
              <a:t>The ONEAL Project’s website (including accessing the discord) </a:t>
            </a:r>
            <a:r>
              <a:rPr lang="en-US" sz="2400" dirty="0">
                <a:hlinkClick r:id="rId3"/>
              </a:rPr>
              <a:t>https://oneal-project.org/</a:t>
            </a:r>
            <a:r>
              <a:rPr lang="en-US" sz="2400" dirty="0"/>
              <a:t> </a:t>
            </a:r>
          </a:p>
        </p:txBody>
      </p:sp>
      <p:sp>
        <p:nvSpPr>
          <p:cNvPr id="4" name="Slide Number Placeholder 3">
            <a:extLst>
              <a:ext uri="{FF2B5EF4-FFF2-40B4-BE49-F238E27FC236}">
                <a16:creationId xmlns:a16="http://schemas.microsoft.com/office/drawing/2014/main" id="{95C162F3-27D2-9094-882E-9240A0078B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815425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0" indent="0">
              <a:buClr>
                <a:schemeClr val="dk1"/>
              </a:buClr>
              <a:buSzPts val="1100"/>
              <a:buNone/>
            </a:pPr>
            <a:r>
              <a:rPr lang="en-US" sz="1400" dirty="0"/>
              <a:t>Bowles, H.R., Babcock, L. &amp; Lai, L. (2007) “Social incentives for gender differences in the propensity to initiate negotiations; Sometimes it doesn’t hurt to ask.” </a:t>
            </a:r>
            <a:r>
              <a:rPr lang="en-US" sz="1400" i="1" dirty="0"/>
              <a:t>Organizational Behavior and Human Decision Processes</a:t>
            </a:r>
            <a:r>
              <a:rPr lang="en-US" sz="1400" dirty="0"/>
              <a:t>, 103 (1), 84-103.</a:t>
            </a:r>
          </a:p>
          <a:p>
            <a:pPr marL="0" indent="0">
              <a:buClr>
                <a:schemeClr val="dk1"/>
              </a:buClr>
              <a:buSzPts val="1100"/>
              <a:buNone/>
            </a:pPr>
            <a:r>
              <a:rPr lang="en-US" sz="1400" dirty="0" err="1"/>
              <a:t>Ettarh</a:t>
            </a:r>
            <a:r>
              <a:rPr lang="en-US" sz="1400" dirty="0"/>
              <a:t>, F. (2018)  “Vocational Awe and Librarianship: The Lies we Tell Ourselves,” </a:t>
            </a:r>
            <a:r>
              <a:rPr lang="en-US" sz="1400" i="1" dirty="0"/>
              <a:t>In the Library With the Lead Pipe</a:t>
            </a:r>
            <a:r>
              <a:rPr lang="en-US" sz="1400" dirty="0"/>
              <a:t>. </a:t>
            </a:r>
            <a:r>
              <a:rPr lang="en-US" sz="1400" dirty="0">
                <a:hlinkClick r:id="rId3"/>
              </a:rPr>
              <a:t>https://www.inthelibrarywiththeleadpipe.org/2018/vocational-awe/</a:t>
            </a:r>
            <a:r>
              <a:rPr lang="en-US" sz="1400" dirty="0"/>
              <a:t> </a:t>
            </a:r>
          </a:p>
          <a:p>
            <a:pPr marL="0" indent="0">
              <a:buClr>
                <a:schemeClr val="dk1"/>
              </a:buClr>
              <a:buSzPts val="1100"/>
              <a:buNone/>
            </a:pPr>
            <a:r>
              <a:rPr lang="en-US" sz="1400" dirty="0"/>
              <a:t>Fuqua School of Business, Duke University (2022). “Research finds black women receive better deals when negotiating.” </a:t>
            </a:r>
            <a:r>
              <a:rPr lang="en-US" sz="1400" i="1" dirty="0"/>
              <a:t>Fuqua Insights</a:t>
            </a:r>
            <a:r>
              <a:rPr lang="en-US" sz="1400" dirty="0"/>
              <a:t>. </a:t>
            </a:r>
            <a:r>
              <a:rPr lang="en-US" sz="1400" dirty="0">
                <a:hlinkClick r:id="rId4"/>
              </a:rPr>
              <a:t>https://www.fuqua.duke.edu/duke-fuqua-insights/angelica-leigh-research-finds-black-women-receive-better-deals-when-negotiating</a:t>
            </a:r>
            <a:r>
              <a:rPr lang="en-US" sz="1400" dirty="0"/>
              <a:t> </a:t>
            </a:r>
          </a:p>
          <a:p>
            <a:pPr marL="0" indent="0">
              <a:buClr>
                <a:schemeClr val="dk1"/>
              </a:buClr>
              <a:buSzPts val="1100"/>
              <a:buNone/>
            </a:pPr>
            <a:r>
              <a:rPr lang="en-US" sz="1400" dirty="0"/>
              <a:t>Galbraith, Q., Merrill, E., Outzen, O. (2018) “The effect of gender and minority status on salary in private and public ARL libraries,” </a:t>
            </a:r>
            <a:r>
              <a:rPr lang="en-US" sz="1400" i="1" dirty="0"/>
              <a:t>The Journal of Academic Librarianship</a:t>
            </a:r>
            <a:r>
              <a:rPr lang="en-US" sz="1400" dirty="0"/>
              <a:t>, 44 (1), 75-80. </a:t>
            </a:r>
            <a:r>
              <a:rPr lang="en-US" sz="1400" dirty="0">
                <a:hlinkClick r:id="rId5"/>
              </a:rPr>
              <a:t>https://doi.org/10.1016/j.acalib.2017.10.005</a:t>
            </a:r>
            <a:r>
              <a:rPr lang="en-US" sz="1400" dirty="0"/>
              <a:t> </a:t>
            </a:r>
          </a:p>
          <a:p>
            <a:pPr marL="0" indent="0">
              <a:buClr>
                <a:schemeClr val="dk1"/>
              </a:buClr>
              <a:buSzPts val="1100"/>
              <a:buNone/>
            </a:pPr>
            <a:r>
              <a:rPr lang="en-US" sz="1400" dirty="0"/>
              <a:t>Hinton, M. (2023) “Black librarianship: stories of impact and connection,” </a:t>
            </a:r>
            <a:r>
              <a:rPr lang="en-US" sz="1400" i="1" dirty="0"/>
              <a:t>School Library Journal. </a:t>
            </a:r>
            <a:r>
              <a:rPr lang="en-US" sz="1400" dirty="0">
                <a:hlinkClick r:id="rId6"/>
              </a:rPr>
              <a:t>https://www.slj.com/story/Black-Librarianship-Stories-of-Impact-and-Connection</a:t>
            </a:r>
            <a:r>
              <a:rPr lang="en-US" sz="1400" dirty="0"/>
              <a:t>   </a:t>
            </a:r>
          </a:p>
          <a:p>
            <a:pPr marL="0" indent="0">
              <a:buClr>
                <a:schemeClr val="dk1"/>
              </a:buClr>
              <a:buSzPts val="1100"/>
              <a:buNone/>
            </a:pPr>
            <a:endParaRPr lang="en-US" sz="1400" dirty="0"/>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0" indent="0">
              <a:buClr>
                <a:schemeClr val="dk1"/>
              </a:buClr>
              <a:buSzPts val="1100"/>
              <a:buNone/>
            </a:pPr>
            <a:r>
              <a:rPr lang="en-US" sz="1400" dirty="0"/>
              <a:t>Li, Y. (2021). “Racial pay gap: an analysis of CARL libraries.” </a:t>
            </a:r>
            <a:r>
              <a:rPr lang="en-US" sz="1400" i="1" dirty="0"/>
              <a:t>College &amp; Research Libraries</a:t>
            </a:r>
            <a:r>
              <a:rPr lang="en-US" sz="1400" dirty="0"/>
              <a:t>, 82(3), 436. </a:t>
            </a:r>
            <a:r>
              <a:rPr lang="en-US" sz="1400" dirty="0">
                <a:hlinkClick r:id="rId3"/>
              </a:rPr>
              <a:t>https://doi.org/10.5860/crl.82.3.436</a:t>
            </a:r>
            <a:r>
              <a:rPr lang="en-US" sz="1400" dirty="0"/>
              <a:t>    </a:t>
            </a:r>
          </a:p>
          <a:p>
            <a:pPr marL="0" indent="0">
              <a:buClr>
                <a:schemeClr val="dk1"/>
              </a:buClr>
              <a:buSzPts val="1100"/>
              <a:buNone/>
            </a:pPr>
            <a:r>
              <a:rPr lang="en-US" sz="1400" dirty="0"/>
              <a:t>Leigh, A., Desai, S.D. (2023) “What’s race got to do with it? The interactive effect of race and gender on negotiation offers.” Organization Science 34(2): 935-958</a:t>
            </a:r>
          </a:p>
          <a:p>
            <a:pPr marL="0" indent="0">
              <a:buClr>
                <a:schemeClr val="dk1"/>
              </a:buClr>
              <a:buSzPts val="1100"/>
              <a:buNone/>
            </a:pPr>
            <a:r>
              <a:rPr lang="en-US" sz="1400" dirty="0"/>
              <a:t>Kray, L. J., Thompson, L., &amp; Galinsky, A. (2001), “Battles of the sexes: gender stereotype confirmation and reactance in negotiations.” </a:t>
            </a:r>
            <a:r>
              <a:rPr lang="en-US" sz="1400" i="1" dirty="0"/>
              <a:t>Journal of Personality and Social Psychology</a:t>
            </a:r>
            <a:r>
              <a:rPr lang="en-US" sz="1400" dirty="0"/>
              <a:t>, 80, 942-958</a:t>
            </a:r>
          </a:p>
          <a:p>
            <a:pPr marL="0" indent="0">
              <a:buClr>
                <a:schemeClr val="dk1"/>
              </a:buClr>
              <a:buSzPts val="1100"/>
              <a:buNone/>
            </a:pPr>
            <a:r>
              <a:rPr lang="en-US" sz="1400" dirty="0" err="1"/>
              <a:t>Mazei</a:t>
            </a:r>
            <a:r>
              <a:rPr lang="en-US" sz="1400" dirty="0"/>
              <a:t>, J., </a:t>
            </a:r>
            <a:r>
              <a:rPr lang="en-US" sz="1400" dirty="0" err="1"/>
              <a:t>Hüffmeier</a:t>
            </a:r>
            <a:r>
              <a:rPr lang="en-US" sz="1400" dirty="0"/>
              <a:t> J., Freund, P.A., </a:t>
            </a:r>
            <a:r>
              <a:rPr lang="en-US" sz="1400" dirty="0" err="1"/>
              <a:t>Stuhlmacher</a:t>
            </a:r>
            <a:r>
              <a:rPr lang="en-US" sz="1400" dirty="0"/>
              <a:t>, A.F. Bilke, L., and Hertel, G. (2015) “A meta-analysis on gender difference in negotiation outcomes and their moderators.” </a:t>
            </a:r>
            <a:r>
              <a:rPr lang="en-US" sz="1400" i="1" dirty="0"/>
              <a:t>Psychology Bulletin</a:t>
            </a:r>
            <a:r>
              <a:rPr lang="en-US" sz="1400" dirty="0"/>
              <a:t>. 141 (1):85-104</a:t>
            </a:r>
          </a:p>
          <a:p>
            <a:pPr marL="0" indent="0">
              <a:buClr>
                <a:schemeClr val="dk1"/>
              </a:buClr>
              <a:buSzPts val="1100"/>
              <a:buNone/>
            </a:pPr>
            <a:r>
              <a:rPr lang="en-US" sz="1400" dirty="0" err="1"/>
              <a:t>Schlesselman-Tarango</a:t>
            </a:r>
            <a:r>
              <a:rPr lang="en-US" sz="1400" dirty="0"/>
              <a:t>, G. (2016) "The legacy of lady bountiful: white women in the library" Library Faculty Publications &amp; Presentations. 34. </a:t>
            </a:r>
            <a:r>
              <a:rPr lang="en-US" sz="1400" dirty="0">
                <a:hlinkClick r:id="rId4"/>
              </a:rPr>
              <a:t>https://scholarworks.lib.csusb.edu/library-publications/34</a:t>
            </a:r>
            <a:r>
              <a:rPr lang="en-US" sz="1400" dirty="0"/>
              <a:t> </a:t>
            </a:r>
          </a:p>
          <a:p>
            <a:pPr marL="38100" indent="0">
              <a:buNone/>
            </a:pPr>
            <a:endParaRPr lang="en-US" sz="1100" dirty="0">
              <a:solidFill>
                <a:schemeClr val="tx2"/>
              </a:solidFill>
              <a:latin typeface="Quicksand" panose="020B0604020202020204" charset="0"/>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761133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38100" indent="0">
              <a:buNone/>
            </a:pPr>
            <a:r>
              <a:rPr lang="en-US" sz="1400" dirty="0">
                <a:latin typeface="Quicksand" panose="020B0604020202020204" charset="0"/>
              </a:rPr>
              <a:t>Toosi, N.R., Mor, S, </a:t>
            </a:r>
            <a:r>
              <a:rPr lang="en-US" sz="1400" dirty="0" err="1">
                <a:latin typeface="Quicksand" panose="020B0604020202020204" charset="0"/>
              </a:rPr>
              <a:t>Semnani</a:t>
            </a:r>
            <a:r>
              <a:rPr lang="en-US" sz="1400" dirty="0">
                <a:latin typeface="Quicksand" panose="020B0604020202020204" charset="0"/>
              </a:rPr>
              <a:t>-Azad Z., Phillips, K.W., and </a:t>
            </a:r>
            <a:r>
              <a:rPr lang="en-US" sz="1400" dirty="0" err="1">
                <a:latin typeface="Quicksand" panose="020B0604020202020204" charset="0"/>
              </a:rPr>
              <a:t>Amanatullah</a:t>
            </a:r>
            <a:r>
              <a:rPr lang="en-US" sz="1400" dirty="0">
                <a:latin typeface="Quicksand" panose="020B0604020202020204" charset="0"/>
              </a:rPr>
              <a:t>, E.T (2019) “Who can lean in? The intersecting role of race and gender in negotiations.” </a:t>
            </a:r>
            <a:r>
              <a:rPr lang="en-US" sz="1400" i="1" dirty="0">
                <a:latin typeface="Quicksand" panose="020B0604020202020204" charset="0"/>
              </a:rPr>
              <a:t>Psychology Women Quarterly</a:t>
            </a:r>
            <a:r>
              <a:rPr lang="en-US" sz="1400" dirty="0">
                <a:latin typeface="Quicksand" panose="020B0604020202020204" charset="0"/>
              </a:rPr>
              <a:t>, 43(1): 7-21</a:t>
            </a:r>
            <a:endParaRPr lang="en-US" sz="1400" dirty="0">
              <a:solidFill>
                <a:schemeClr val="tx2"/>
              </a:solidFill>
              <a:latin typeface="Quicksand" panose="020B0604020202020204" charset="0"/>
            </a:endParaRPr>
          </a:p>
          <a:p>
            <a:pPr marL="38100" indent="0">
              <a:buNone/>
            </a:pPr>
            <a:r>
              <a:rPr lang="en-US" sz="1400" dirty="0">
                <a:solidFill>
                  <a:srgbClr val="F3F3F3"/>
                </a:solidFill>
              </a:rPr>
              <a:t>U.S. Bureau of Labor Statistics. (2024). “Education pays, 2023,” </a:t>
            </a:r>
            <a:r>
              <a:rPr lang="en-US" sz="1400" i="1" dirty="0">
                <a:solidFill>
                  <a:srgbClr val="F3F3F3"/>
                </a:solidFill>
              </a:rPr>
              <a:t>Career Outlook</a:t>
            </a:r>
            <a:r>
              <a:rPr lang="en-US" sz="1400" dirty="0">
                <a:solidFill>
                  <a:srgbClr val="F3F3F3"/>
                </a:solidFill>
              </a:rPr>
              <a:t>. </a:t>
            </a:r>
            <a:r>
              <a:rPr lang="en-US" sz="1400" dirty="0">
                <a:solidFill>
                  <a:srgbClr val="F3F3F3"/>
                </a:solidFill>
                <a:hlinkClick r:id="rId3"/>
              </a:rPr>
              <a:t>https://www.bls.gov/careeroutlook/2024/data-on-display/education-pays.htm</a:t>
            </a:r>
            <a:r>
              <a:rPr lang="en-US" sz="1400" dirty="0">
                <a:solidFill>
                  <a:srgbClr val="F3F3F3"/>
                </a:solidFill>
              </a:rPr>
              <a:t>  </a:t>
            </a:r>
          </a:p>
          <a:p>
            <a:pPr marL="38100" indent="0">
              <a:buNone/>
            </a:pPr>
            <a:r>
              <a:rPr lang="en-US" sz="1400" dirty="0">
                <a:solidFill>
                  <a:srgbClr val="F3F3F3"/>
                </a:solidFill>
              </a:rPr>
              <a:t>U.S. Bureau of Labor Statistics. (2024). “Librarians and library </a:t>
            </a:r>
            <a:r>
              <a:rPr lang="en-US" sz="1400" dirty="0"/>
              <a:t>m</a:t>
            </a:r>
            <a:r>
              <a:rPr lang="en-US" sz="1400" dirty="0">
                <a:solidFill>
                  <a:srgbClr val="F3F3F3"/>
                </a:solidFill>
              </a:rPr>
              <a:t>edia </a:t>
            </a:r>
            <a:r>
              <a:rPr lang="en-US" sz="1400" dirty="0"/>
              <a:t>s</a:t>
            </a:r>
            <a:r>
              <a:rPr lang="en-US" sz="1400" dirty="0">
                <a:solidFill>
                  <a:srgbClr val="F3F3F3"/>
                </a:solidFill>
              </a:rPr>
              <a:t>pecialists,” </a:t>
            </a:r>
            <a:r>
              <a:rPr lang="en-US" sz="1400" i="1" dirty="0">
                <a:solidFill>
                  <a:srgbClr val="F3F3F3"/>
                </a:solidFill>
              </a:rPr>
              <a:t>Occupational Outlook Handbook</a:t>
            </a:r>
            <a:r>
              <a:rPr lang="en-US" sz="1400" dirty="0">
                <a:solidFill>
                  <a:srgbClr val="F3F3F3"/>
                </a:solidFill>
              </a:rPr>
              <a:t>. </a:t>
            </a:r>
            <a:r>
              <a:rPr lang="en-US" sz="1400" dirty="0">
                <a:solidFill>
                  <a:srgbClr val="F3F3F3"/>
                </a:solidFill>
                <a:hlinkClick r:id="rId4"/>
              </a:rPr>
              <a:t>https://www.bls.gov/ooh/education-training-and-library/librarians.htm</a:t>
            </a:r>
            <a:r>
              <a:rPr lang="en-US" sz="1400" dirty="0">
                <a:solidFill>
                  <a:srgbClr val="F3F3F3"/>
                </a:solidFill>
              </a:rPr>
              <a:t>  </a:t>
            </a:r>
            <a:endParaRPr lang="en" sz="1400" dirty="0">
              <a:solidFill>
                <a:srgbClr val="F3F3F3"/>
              </a:solidFill>
            </a:endParaRPr>
          </a:p>
          <a:p>
            <a:pPr marL="38100" indent="0">
              <a:buNone/>
            </a:pPr>
            <a:endParaRPr lang="en" sz="1400" dirty="0"/>
          </a:p>
          <a:p>
            <a:pPr marL="38100" indent="0">
              <a:buNone/>
            </a:pPr>
            <a:r>
              <a:rPr lang="en" sz="1400" dirty="0">
                <a:solidFill>
                  <a:srgbClr val="F3F3F3"/>
                </a:solidFill>
              </a:rPr>
              <a:t>Presentation template by </a:t>
            </a:r>
            <a:r>
              <a:rPr lang="en" sz="1400" u="sng" dirty="0">
                <a:solidFill>
                  <a:srgbClr val="F3F3F3"/>
                </a:solidFill>
                <a:hlinkClick r:id="rId5"/>
              </a:rPr>
              <a:t>SlidesCarnival</a:t>
            </a:r>
            <a:endParaRPr sz="1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2797648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67522-7DC7-55D9-9DD5-BE6A1AB8E5CE}"/>
              </a:ext>
            </a:extLst>
          </p:cNvPr>
          <p:cNvSpPr>
            <a:spLocks noGrp="1"/>
          </p:cNvSpPr>
          <p:nvPr>
            <p:ph type="title"/>
          </p:nvPr>
        </p:nvSpPr>
        <p:spPr/>
        <p:txBody>
          <a:bodyPr/>
          <a:lstStyle/>
          <a:p>
            <a:r>
              <a:rPr lang="en-US" dirty="0"/>
              <a:t>WE WORK IN A FEMINIZED PROFESSION</a:t>
            </a:r>
          </a:p>
        </p:txBody>
      </p:sp>
      <p:sp>
        <p:nvSpPr>
          <p:cNvPr id="3" name="Text Placeholder 2">
            <a:extLst>
              <a:ext uri="{FF2B5EF4-FFF2-40B4-BE49-F238E27FC236}">
                <a16:creationId xmlns:a16="http://schemas.microsoft.com/office/drawing/2014/main" id="{4AA0E511-3335-E720-6E08-261B2A262450}"/>
              </a:ext>
            </a:extLst>
          </p:cNvPr>
          <p:cNvSpPr>
            <a:spLocks noGrp="1"/>
          </p:cNvSpPr>
          <p:nvPr>
            <p:ph type="body" idx="1"/>
          </p:nvPr>
        </p:nvSpPr>
        <p:spPr>
          <a:xfrm>
            <a:off x="1165498" y="1086798"/>
            <a:ext cx="6858000" cy="3983965"/>
          </a:xfrm>
        </p:spPr>
        <p:txBody>
          <a:bodyPr/>
          <a:lstStyle/>
          <a:p>
            <a:r>
              <a:rPr lang="en-US" sz="2000" dirty="0"/>
              <a:t>Dominated by the presence of women</a:t>
            </a:r>
          </a:p>
          <a:p>
            <a:r>
              <a:rPr lang="en-US" sz="2000" dirty="0"/>
              <a:t>Librarianship has a service orientation, which is often viewed as care work, leading to vocational awe and burnout. (</a:t>
            </a:r>
            <a:r>
              <a:rPr lang="en-US" sz="2000" dirty="0" err="1"/>
              <a:t>Ettarh</a:t>
            </a:r>
            <a:r>
              <a:rPr lang="en-US" sz="2000" dirty="0"/>
              <a:t>, 2018)</a:t>
            </a:r>
            <a:endParaRPr lang="en-US" sz="2000" baseline="30000" dirty="0"/>
          </a:p>
          <a:p>
            <a:r>
              <a:rPr lang="en-US" sz="2000" dirty="0"/>
              <a:t>The profession was built upon a shaky foundation centered on Victorian white </a:t>
            </a:r>
            <a:r>
              <a:rPr lang="en-US" sz="2000" dirty="0" err="1"/>
              <a:t>womanness</a:t>
            </a:r>
            <a:r>
              <a:rPr lang="en-US" sz="2000" dirty="0"/>
              <a:t> that is characterized with virtues of mission-orientation, educating, mothering, servility and altruism. (</a:t>
            </a:r>
            <a:r>
              <a:rPr lang="en-US" sz="2000" dirty="0" err="1"/>
              <a:t>Schlesselman-Tarango</a:t>
            </a:r>
            <a:r>
              <a:rPr lang="en-US" sz="2000" dirty="0"/>
              <a:t>, 2016)</a:t>
            </a:r>
            <a:endParaRPr lang="en-US" sz="2000" baseline="30000" dirty="0"/>
          </a:p>
        </p:txBody>
      </p:sp>
      <p:sp>
        <p:nvSpPr>
          <p:cNvPr id="4" name="Slide Number Placeholder 3">
            <a:extLst>
              <a:ext uri="{FF2B5EF4-FFF2-40B4-BE49-F238E27FC236}">
                <a16:creationId xmlns:a16="http://schemas.microsoft.com/office/drawing/2014/main" id="{4E7476C3-A380-080C-EF9A-60B6E2FF06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330724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65EC5-CD47-C611-E00F-920FBD53F798}"/>
              </a:ext>
            </a:extLst>
          </p:cNvPr>
          <p:cNvSpPr>
            <a:spLocks noGrp="1"/>
          </p:cNvSpPr>
          <p:nvPr>
            <p:ph type="title"/>
          </p:nvPr>
        </p:nvSpPr>
        <p:spPr/>
        <p:txBody>
          <a:bodyPr/>
          <a:lstStyle/>
          <a:p>
            <a:r>
              <a:rPr lang="en-US" dirty="0"/>
              <a:t>Negotiation and Wages in Libraries</a:t>
            </a:r>
          </a:p>
        </p:txBody>
      </p:sp>
      <p:sp>
        <p:nvSpPr>
          <p:cNvPr id="3" name="Text Placeholder 2">
            <a:extLst>
              <a:ext uri="{FF2B5EF4-FFF2-40B4-BE49-F238E27FC236}">
                <a16:creationId xmlns:a16="http://schemas.microsoft.com/office/drawing/2014/main" id="{AB455004-08EF-EC89-9346-6EE6401AD099}"/>
              </a:ext>
            </a:extLst>
          </p:cNvPr>
          <p:cNvSpPr>
            <a:spLocks noGrp="1"/>
          </p:cNvSpPr>
          <p:nvPr>
            <p:ph type="body" idx="1"/>
          </p:nvPr>
        </p:nvSpPr>
        <p:spPr/>
        <p:txBody>
          <a:bodyPr/>
          <a:lstStyle/>
          <a:p>
            <a:r>
              <a:rPr lang="en-US" dirty="0"/>
              <a:t>Two significant studies published in last 10 years </a:t>
            </a:r>
          </a:p>
          <a:p>
            <a:pPr lvl="1"/>
            <a:r>
              <a:rPr lang="en-US" dirty="0"/>
              <a:t>Galbraith, Kelley, and Groesbeck, 2018</a:t>
            </a:r>
          </a:p>
          <a:p>
            <a:pPr lvl="2"/>
            <a:r>
              <a:rPr lang="en-US" dirty="0"/>
              <a:t>ARL Libraries</a:t>
            </a:r>
          </a:p>
          <a:p>
            <a:pPr lvl="1"/>
            <a:r>
              <a:rPr lang="en-US" dirty="0"/>
              <a:t>Li, 2021</a:t>
            </a:r>
          </a:p>
          <a:p>
            <a:pPr lvl="2"/>
            <a:r>
              <a:rPr lang="en-US" dirty="0"/>
              <a:t>CARL Libraries</a:t>
            </a:r>
          </a:p>
          <a:p>
            <a:pPr lvl="1"/>
            <a:endParaRPr lang="en-US" dirty="0"/>
          </a:p>
          <a:p>
            <a:endParaRPr lang="en-US" dirty="0"/>
          </a:p>
        </p:txBody>
      </p:sp>
      <p:sp>
        <p:nvSpPr>
          <p:cNvPr id="4" name="Slide Number Placeholder 3">
            <a:extLst>
              <a:ext uri="{FF2B5EF4-FFF2-40B4-BE49-F238E27FC236}">
                <a16:creationId xmlns:a16="http://schemas.microsoft.com/office/drawing/2014/main" id="{BB215F22-43CB-A4FE-6629-E561085FB77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268616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pPr marL="38100" indent="0">
              <a:buNone/>
            </a:pPr>
            <a:r>
              <a:rPr lang="en-US" sz="2000" dirty="0"/>
              <a:t>Much of the research has shown that women underperform men in negotiations and that deviations from stereotypical gender roles can result in backlash. (</a:t>
            </a:r>
            <a:r>
              <a:rPr lang="en-US" sz="2000" dirty="0" err="1"/>
              <a:t>Mazei</a:t>
            </a:r>
            <a:r>
              <a:rPr lang="en-US" sz="2000" dirty="0"/>
              <a:t>, et al. 2015)</a:t>
            </a:r>
            <a:endParaRPr lang="en-US" sz="2000" baseline="30000" dirty="0"/>
          </a:p>
          <a:p>
            <a:r>
              <a:rPr lang="en-US" sz="1800" dirty="0"/>
              <a:t>Men are more likely to initiate negotiations and often women may be penalized for “asking” (salary negotiations). (Bowles, Babcock &amp; Lai, 2007)</a:t>
            </a:r>
            <a:endParaRPr lang="en-US" sz="1800" baseline="30000" dirty="0"/>
          </a:p>
          <a:p>
            <a:r>
              <a:rPr lang="en-US" sz="1800" dirty="0"/>
              <a:t>Women set lower aspirations or targets then men. (Kray, Thompson &amp; Galinsky, 2001)</a:t>
            </a:r>
            <a:endParaRPr lang="en-US" sz="1800" baseline="30000"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1313582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EB4D30F-4B4C-9441-330E-040DBA290180}"/>
              </a:ext>
            </a:extLst>
          </p:cNvPr>
          <p:cNvSpPr>
            <a:spLocks noGrp="1"/>
          </p:cNvSpPr>
          <p:nvPr>
            <p:ph type="title"/>
          </p:nvPr>
        </p:nvSpPr>
        <p:spPr>
          <a:xfrm>
            <a:off x="1165474" y="549649"/>
            <a:ext cx="7494431" cy="345000"/>
          </a:xfrm>
        </p:spPr>
        <p:txBody>
          <a:bodyPr/>
          <a:lstStyle/>
          <a:p>
            <a:r>
              <a:rPr lang="en-US" sz="1800" dirty="0">
                <a:latin typeface="Quicksand" panose="020B0604020202020204" charset="0"/>
              </a:rPr>
              <a:t>DOES RACE OR ETHNICITY IMPACT NEGOTIATION OUTCOMES?</a:t>
            </a:r>
            <a:endParaRPr lang="en-US" dirty="0"/>
          </a:p>
        </p:txBody>
      </p:sp>
      <p:sp>
        <p:nvSpPr>
          <p:cNvPr id="5" name="Text Placeholder 4">
            <a:extLst>
              <a:ext uri="{FF2B5EF4-FFF2-40B4-BE49-F238E27FC236}">
                <a16:creationId xmlns:a16="http://schemas.microsoft.com/office/drawing/2014/main" id="{5EA203BE-C4C4-F537-7A4A-E76345CF62B0}"/>
              </a:ext>
            </a:extLst>
          </p:cNvPr>
          <p:cNvSpPr>
            <a:spLocks noGrp="1"/>
          </p:cNvSpPr>
          <p:nvPr>
            <p:ph type="body" idx="1"/>
          </p:nvPr>
        </p:nvSpPr>
        <p:spPr/>
        <p:txBody>
          <a:bodyPr/>
          <a:lstStyle/>
          <a:p>
            <a:pPr marL="38100" indent="0">
              <a:buNone/>
            </a:pPr>
            <a:r>
              <a:rPr lang="en-US" sz="3200" dirty="0">
                <a:latin typeface="Quicksand" panose="020B0604020202020204" charset="0"/>
              </a:rPr>
              <a:t>Much of the research has focused on white men vs white women. (</a:t>
            </a:r>
            <a:r>
              <a:rPr lang="en-US" sz="3200" dirty="0" err="1">
                <a:latin typeface="Quicksand" panose="020B0604020202020204" charset="0"/>
              </a:rPr>
              <a:t>Toosi</a:t>
            </a:r>
            <a:r>
              <a:rPr lang="en-US" sz="3200" dirty="0">
                <a:latin typeface="Quicksand" panose="020B0604020202020204" charset="0"/>
              </a:rPr>
              <a:t>, et al. 2019)</a:t>
            </a:r>
            <a:r>
              <a:rPr lang="en-US" sz="3200" baseline="30000" dirty="0">
                <a:latin typeface="Quicksand" panose="020B0604020202020204" charset="0"/>
              </a:rPr>
              <a:t> </a:t>
            </a:r>
          </a:p>
          <a:p>
            <a:pPr marL="38100" indent="0">
              <a:buNone/>
            </a:pPr>
            <a:endParaRPr lang="en-US" dirty="0"/>
          </a:p>
        </p:txBody>
      </p:sp>
      <p:sp>
        <p:nvSpPr>
          <p:cNvPr id="2" name="Slide Number Placeholder 1">
            <a:extLst>
              <a:ext uri="{FF2B5EF4-FFF2-40B4-BE49-F238E27FC236}">
                <a16:creationId xmlns:a16="http://schemas.microsoft.com/office/drawing/2014/main" id="{5A2C8245-E68E-2AC5-103C-71D0A51C0C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1738598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pPr marL="38100" indent="0">
              <a:buNone/>
            </a:pPr>
            <a:r>
              <a:rPr lang="en-US" sz="2400" b="0" i="0" dirty="0">
                <a:solidFill>
                  <a:schemeClr val="tx2"/>
                </a:solidFill>
                <a:effectLst/>
                <a:latin typeface="Gibson"/>
              </a:rPr>
              <a:t>"Research showed that women received worse negotiation outcomes because of the stereotype that they are nice, communal, and caring for others,“ Angelica Leigh said. "But the idea that I as a Black woman would walk into a room and people would immediately think I was nice and cooperative didn’t fit with my own experiences, nor with modern portrayals of Black women in the media.“</a:t>
            </a:r>
          </a:p>
          <a:p>
            <a:pPr marL="38100" indent="0">
              <a:buNone/>
            </a:pPr>
            <a:r>
              <a:rPr lang="en-US" sz="2400" dirty="0">
                <a:solidFill>
                  <a:schemeClr val="accent4"/>
                </a:solidFill>
                <a:latin typeface="Gibson"/>
              </a:rPr>
              <a:t>-- </a:t>
            </a:r>
            <a:r>
              <a:rPr lang="en-US" sz="2400" dirty="0">
                <a:solidFill>
                  <a:schemeClr val="accent4"/>
                </a:solidFill>
                <a:latin typeface="Gibson"/>
                <a:hlinkClick r:id="rId3">
                  <a:extLst>
                    <a:ext uri="{A12FA001-AC4F-418D-AE19-62706E023703}">
                      <ahyp:hlinkClr xmlns:ahyp="http://schemas.microsoft.com/office/drawing/2018/hyperlinkcolor" val="tx"/>
                    </a:ext>
                  </a:extLst>
                </a:hlinkClick>
              </a:rPr>
              <a:t>Research Finds Black Women Receive Better Deals when Negotiating (October 2022)</a:t>
            </a:r>
            <a:endParaRPr lang="en-US" sz="2400" dirty="0">
              <a:solidFill>
                <a:schemeClr val="accent4"/>
              </a:solidFill>
            </a:endParaRPr>
          </a:p>
          <a:p>
            <a:endParaRPr lang="en-US"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3833293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r>
              <a:rPr lang="en-US" sz="2000" dirty="0"/>
              <a:t>Black women receive better initial offers and final negotiation outcomes than white women and black men due to stereotypes that are centered around dominance (white women) and prestige (black men).</a:t>
            </a:r>
            <a:r>
              <a:rPr lang="en-US" sz="2000" baseline="30000" dirty="0"/>
              <a:t> </a:t>
            </a:r>
            <a:r>
              <a:rPr lang="en-US" sz="2000" dirty="0"/>
              <a:t>(Leigh &amp; Desai, 2023)</a:t>
            </a:r>
          </a:p>
          <a:p>
            <a:r>
              <a:rPr lang="en-US" sz="2000" dirty="0"/>
              <a:t>Asian women feared less about backlash when negotiating for salaries so asked for more in their first offers than white women and Asian men, though they asked for less than white men. (Toosi, et al., 2019)</a:t>
            </a:r>
          </a:p>
          <a:p>
            <a:endParaRPr lang="en-US" sz="2000" dirty="0"/>
          </a:p>
          <a:p>
            <a:endParaRPr lang="en-US" sz="2000" dirty="0"/>
          </a:p>
          <a:p>
            <a:endParaRPr lang="en-US" sz="2000" dirty="0"/>
          </a:p>
          <a:p>
            <a:endParaRPr lang="en-US"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172664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77AD-95D1-C93F-A62E-F6BB3E30BC25}"/>
              </a:ext>
            </a:extLst>
          </p:cNvPr>
          <p:cNvSpPr>
            <a:spLocks noGrp="1"/>
          </p:cNvSpPr>
          <p:nvPr>
            <p:ph type="title"/>
          </p:nvPr>
        </p:nvSpPr>
        <p:spPr/>
        <p:txBody>
          <a:bodyPr/>
          <a:lstStyle/>
          <a:p>
            <a:r>
              <a:rPr lang="en-US" dirty="0"/>
              <a:t>REMEMBER YOU ARE NEGOTIATING FOR SOMEONE ELSE!</a:t>
            </a:r>
          </a:p>
        </p:txBody>
      </p:sp>
      <p:sp>
        <p:nvSpPr>
          <p:cNvPr id="3" name="Text Placeholder 2">
            <a:extLst>
              <a:ext uri="{FF2B5EF4-FFF2-40B4-BE49-F238E27FC236}">
                <a16:creationId xmlns:a16="http://schemas.microsoft.com/office/drawing/2014/main" id="{F6703F9F-F8D2-7951-3CCF-C79249120E75}"/>
              </a:ext>
            </a:extLst>
          </p:cNvPr>
          <p:cNvSpPr>
            <a:spLocks noGrp="1"/>
          </p:cNvSpPr>
          <p:nvPr>
            <p:ph type="body" idx="1"/>
          </p:nvPr>
        </p:nvSpPr>
        <p:spPr/>
        <p:txBody>
          <a:bodyPr/>
          <a:lstStyle/>
          <a:p>
            <a:r>
              <a:rPr lang="en-US" dirty="0"/>
              <a:t>A meta-analysis also showed that when negotiating on behalf of others gender role incongruity is more accepted! (</a:t>
            </a:r>
            <a:r>
              <a:rPr lang="en-US" dirty="0" err="1"/>
              <a:t>Mazei</a:t>
            </a:r>
            <a:r>
              <a:rPr lang="en-US" dirty="0"/>
              <a:t>, et al., 2015)</a:t>
            </a:r>
            <a:endParaRPr lang="en-US" baseline="30000"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EC92397C-BEA1-BCD0-C52E-7AD23430BA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1273501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182566-7662-CDF2-1609-C9832F1B7E75}"/>
              </a:ext>
            </a:extLst>
          </p:cNvPr>
          <p:cNvSpPr>
            <a:spLocks noGrp="1"/>
          </p:cNvSpPr>
          <p:nvPr>
            <p:ph type="title"/>
          </p:nvPr>
        </p:nvSpPr>
        <p:spPr/>
        <p:txBody>
          <a:bodyPr/>
          <a:lstStyle/>
          <a:p>
            <a:r>
              <a:rPr lang="en-US" dirty="0"/>
              <a:t>INCREASING DIVERSITY AND INCLUSION &amp; NEGOTIATIONS</a:t>
            </a:r>
          </a:p>
        </p:txBody>
      </p:sp>
      <p:sp>
        <p:nvSpPr>
          <p:cNvPr id="5" name="Text Placeholder 4">
            <a:extLst>
              <a:ext uri="{FF2B5EF4-FFF2-40B4-BE49-F238E27FC236}">
                <a16:creationId xmlns:a16="http://schemas.microsoft.com/office/drawing/2014/main" id="{39806B3E-4DD2-1372-569D-D124144D41BD}"/>
              </a:ext>
            </a:extLst>
          </p:cNvPr>
          <p:cNvSpPr>
            <a:spLocks noGrp="1"/>
          </p:cNvSpPr>
          <p:nvPr>
            <p:ph type="body" idx="1"/>
          </p:nvPr>
        </p:nvSpPr>
        <p:spPr>
          <a:xfrm>
            <a:off x="1165475" y="1014062"/>
            <a:ext cx="6858000" cy="3725700"/>
          </a:xfrm>
        </p:spPr>
        <p:txBody>
          <a:bodyPr/>
          <a:lstStyle/>
          <a:p>
            <a:r>
              <a:rPr lang="en-US" sz="2400" dirty="0"/>
              <a:t>BIPOC Colleagues bring experiences and strengths that benefit negotiations</a:t>
            </a:r>
          </a:p>
          <a:p>
            <a:r>
              <a:rPr lang="en-US" sz="2400" dirty="0"/>
              <a:t>This is about shifting culture by asking, listening, and changing</a:t>
            </a:r>
          </a:p>
          <a:p>
            <a:r>
              <a:rPr lang="en-US" sz="2400" dirty="0"/>
              <a:t>This is not about asking BIPOC colleagues to do more work – it’s about amplifying voices</a:t>
            </a:r>
          </a:p>
          <a:p>
            <a:endParaRPr lang="en-US" sz="2400" dirty="0"/>
          </a:p>
        </p:txBody>
      </p:sp>
      <p:sp>
        <p:nvSpPr>
          <p:cNvPr id="2" name="Slide Number Placeholder 1">
            <a:extLst>
              <a:ext uri="{FF2B5EF4-FFF2-40B4-BE49-F238E27FC236}">
                <a16:creationId xmlns:a16="http://schemas.microsoft.com/office/drawing/2014/main" id="{AB208498-4C15-DFF5-07C4-8612EBCE72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296070308"/>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2.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customXml/itemProps3.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1865</TotalTime>
  <Words>2038</Words>
  <Application>Microsoft Office PowerPoint</Application>
  <PresentationFormat>On-screen Show (16:9)</PresentationFormat>
  <Paragraphs>98</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Oswald</vt:lpstr>
      <vt:lpstr>Arial</vt:lpstr>
      <vt:lpstr>Quicksand</vt:lpstr>
      <vt:lpstr>Gibson</vt:lpstr>
      <vt:lpstr>Eleanor template</vt:lpstr>
      <vt:lpstr>Stronger Together:  Negotiation Education for All Moderator: Mahasin Ameen Panelists:  Katharine V. Macy, Scarlet Galvan, and Courtney Fuson  </vt:lpstr>
      <vt:lpstr>WE WORK IN A FEMINIZED PROFESSION</vt:lpstr>
      <vt:lpstr>Negotiation and Wages in Libraries</vt:lpstr>
      <vt:lpstr>GENDER, RACE, &amp; NEGOTIATIONS – THE RESEARCH</vt:lpstr>
      <vt:lpstr>DOES RACE OR ETHNICITY IMPACT NEGOTIATION OUTCOMES?</vt:lpstr>
      <vt:lpstr>GENDER, RACE, &amp; NEGOTIATIONS – THE RESEARCH</vt:lpstr>
      <vt:lpstr>GENDER, RACE, &amp; NEGOTIATIONS – THE RESEARCH</vt:lpstr>
      <vt:lpstr>REMEMBER YOU ARE NEGOTIATING FOR SOMEONE ELSE!</vt:lpstr>
      <vt:lpstr>INCREASING DIVERSITY AND INCLUSION &amp; NEGOTIATIONS</vt:lpstr>
      <vt:lpstr>PRACTICE!</vt:lpstr>
      <vt:lpstr>PROJECT LINKS</vt:lpstr>
      <vt:lpstr>BIBLIOGRAPHY &amp; CREDITS</vt:lpstr>
      <vt:lpstr>BIBLIOGRAPHY &amp; CREDITS</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71</cp:revision>
  <cp:lastPrinted>2021-05-03T14:41:55Z</cp:lastPrinted>
  <dcterms:modified xsi:type="dcterms:W3CDTF">2024-07-19T16:12:59Z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