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290" r:id="rId5"/>
    <p:sldId id="283" r:id="rId6"/>
    <p:sldId id="257" r:id="rId7"/>
    <p:sldId id="259" r:id="rId8"/>
    <p:sldId id="292" r:id="rId9"/>
    <p:sldId id="287" r:id="rId10"/>
    <p:sldId id="256" r:id="rId11"/>
    <p:sldId id="260" r:id="rId12"/>
    <p:sldId id="258" r:id="rId13"/>
    <p:sldId id="268" r:id="rId14"/>
    <p:sldId id="289" r:id="rId15"/>
    <p:sldId id="274" r:id="rId16"/>
    <p:sldId id="278" r:id="rId17"/>
    <p:sldId id="270" r:id="rId18"/>
    <p:sldId id="269" r:id="rId19"/>
    <p:sldId id="275" r:id="rId20"/>
    <p:sldId id="277" r:id="rId21"/>
    <p:sldId id="288" r:id="rId22"/>
    <p:sldId id="276" r:id="rId23"/>
    <p:sldId id="285" r:id="rId24"/>
    <p:sldId id="279" r:id="rId25"/>
    <p:sldId id="280" r:id="rId26"/>
    <p:sldId id="281" r:id="rId27"/>
    <p:sldId id="265" r:id="rId28"/>
    <p:sldId id="28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A32396-3255-4079-B871-D93137E4DBA2}" v="576" dt="2025-04-23T00:07:07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4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5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ec\Downloads\card_export-dataset-export-Research%20Game%20Pre-Su-describe-When%20considering%20wor-fb2j532j3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ec\Downloads\card_export-dataset-export-Research%20Game%20Pre-Su-describe-When%20considering%20wor-fb2j532j3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ec\AppData\Local\Temp\5829df12-a127-4b29-acec-a499d46c1646_Research+Game+Post-Survey_April+21,+2025_07.46.zip.646\Research%20Game%20Post-Survey_April%2021,%202025_07.46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ec\AppData\Local\Temp\5829df12-a127-4b29-acec-a499d46c1646_Research+Game+Post-Survey_April+21,+2025_07.46.zip.646\Research%20Game%20Post-Survey_April%2021,%202025_07.46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ec\AppData\Local\Temp\5829df12-a127-4b29-acec-a499d46c1646_Research+Game+Post-Survey_April+21,+2025_07.46.zip.646\Research%20Game%20Post-Survey_April%2021,%202025_07.46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Fellow Self Reported</a:t>
            </a:r>
            <a:r>
              <a:rPr lang="en-US" sz="2400" b="1" baseline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Comfort (VAS 0-100) with: 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'1 When considering working'!$B$4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accent5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'1 When considering working'!$A$5:$A$14</c:f>
              <c:strCache>
                <c:ptCount val="10"/>
                <c:pt idx="0">
                  <c:v>Applying for grant funding/grant proposal writing</c:v>
                </c:pt>
                <c:pt idx="1">
                  <c:v>identifying potential sources of funding for research studies</c:v>
                </c:pt>
                <c:pt idx="2">
                  <c:v>identifying a research question</c:v>
                </c:pt>
                <c:pt idx="3">
                  <c:v>analyzing data</c:v>
                </c:pt>
                <c:pt idx="4">
                  <c:v>designing a study</c:v>
                </c:pt>
                <c:pt idx="5">
                  <c:v>writing an abstract to submit to a conference</c:v>
                </c:pt>
                <c:pt idx="6">
                  <c:v>working with data collection tools (redcap, qualtrics, etc)</c:v>
                </c:pt>
                <c:pt idx="7">
                  <c:v>writing a manuscript/paper to submit to a journal</c:v>
                </c:pt>
                <c:pt idx="8">
                  <c:v>writing an IRB</c:v>
                </c:pt>
                <c:pt idx="9">
                  <c:v>performing a literature review</c:v>
                </c:pt>
              </c:strCache>
            </c:strRef>
          </c:cat>
          <c:val>
            <c:numRef>
              <c:f>'1 When considering working'!$B$5:$B$14</c:f>
              <c:numCache>
                <c:formatCode>#,##0.00</c:formatCode>
                <c:ptCount val="10"/>
                <c:pt idx="0">
                  <c:v>30.4</c:v>
                </c:pt>
                <c:pt idx="1">
                  <c:v>32.5</c:v>
                </c:pt>
                <c:pt idx="2">
                  <c:v>36.5</c:v>
                </c:pt>
                <c:pt idx="3">
                  <c:v>42.875</c:v>
                </c:pt>
                <c:pt idx="4">
                  <c:v>44.5</c:v>
                </c:pt>
                <c:pt idx="5">
                  <c:v>50.25</c:v>
                </c:pt>
                <c:pt idx="6">
                  <c:v>50.5</c:v>
                </c:pt>
                <c:pt idx="7">
                  <c:v>50.75</c:v>
                </c:pt>
                <c:pt idx="8">
                  <c:v>52.571428571428569</c:v>
                </c:pt>
                <c:pt idx="9">
                  <c:v>55.125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96-4F14-8ADD-01053B0D6BD0}"/>
            </c:ext>
          </c:extLst>
        </c:ser>
        <c:ser>
          <c:idx val="1"/>
          <c:order val="1"/>
          <c:tx>
            <c:strRef>
              <c:f>'1 When considering working'!$C$4</c:f>
              <c:strCache>
                <c:ptCount val="1"/>
                <c:pt idx="0">
                  <c:v>Median</c:v>
                </c:pt>
              </c:strCache>
            </c:strRef>
          </c:tx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</c:spPr>
          <c:invertIfNegative val="0"/>
          <c:cat>
            <c:strRef>
              <c:f>'1 When considering working'!$A$5:$A$14</c:f>
              <c:strCache>
                <c:ptCount val="10"/>
                <c:pt idx="0">
                  <c:v>Applying for grant funding/grant proposal writing</c:v>
                </c:pt>
                <c:pt idx="1">
                  <c:v>identifying potential sources of funding for research studies</c:v>
                </c:pt>
                <c:pt idx="2">
                  <c:v>identifying a research question</c:v>
                </c:pt>
                <c:pt idx="3">
                  <c:v>analyzing data</c:v>
                </c:pt>
                <c:pt idx="4">
                  <c:v>designing a study</c:v>
                </c:pt>
                <c:pt idx="5">
                  <c:v>writing an abstract to submit to a conference</c:v>
                </c:pt>
                <c:pt idx="6">
                  <c:v>working with data collection tools (redcap, qualtrics, etc)</c:v>
                </c:pt>
                <c:pt idx="7">
                  <c:v>writing a manuscript/paper to submit to a journal</c:v>
                </c:pt>
                <c:pt idx="8">
                  <c:v>writing an IRB</c:v>
                </c:pt>
                <c:pt idx="9">
                  <c:v>performing a literature review</c:v>
                </c:pt>
              </c:strCache>
            </c:strRef>
          </c:cat>
          <c:val>
            <c:numRef>
              <c:f>'1 When considering working'!$C$5:$C$14</c:f>
              <c:numCache>
                <c:formatCode>#,##0.0</c:formatCode>
                <c:ptCount val="10"/>
                <c:pt idx="0">
                  <c:v>20</c:v>
                </c:pt>
                <c:pt idx="1">
                  <c:v>25</c:v>
                </c:pt>
                <c:pt idx="2">
                  <c:v>37</c:v>
                </c:pt>
                <c:pt idx="3">
                  <c:v>45</c:v>
                </c:pt>
                <c:pt idx="4">
                  <c:v>45.5</c:v>
                </c:pt>
                <c:pt idx="5">
                  <c:v>50</c:v>
                </c:pt>
                <c:pt idx="6">
                  <c:v>50.5</c:v>
                </c:pt>
                <c:pt idx="7">
                  <c:v>45</c:v>
                </c:pt>
                <c:pt idx="8">
                  <c:v>50</c:v>
                </c:pt>
                <c:pt idx="9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96-4F14-8ADD-01053B0D6B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49518863"/>
        <c:axId val="249517423"/>
      </c:barChart>
      <c:catAx>
        <c:axId val="24951886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49517423"/>
        <c:crosses val="autoZero"/>
        <c:auto val="1"/>
        <c:lblAlgn val="ctr"/>
        <c:lblOffset val="100"/>
        <c:noMultiLvlLbl val="0"/>
      </c:catAx>
      <c:valAx>
        <c:axId val="249517423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49518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Fellow Self Reported</a:t>
            </a:r>
            <a:r>
              <a:rPr lang="en-US" sz="2400" b="1" baseline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Comfort (VAS 0-100) with: 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'1 When considering working'!$B$4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accent5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'1 When considering working'!$A$5:$A$14</c:f>
              <c:strCache>
                <c:ptCount val="10"/>
                <c:pt idx="0">
                  <c:v>Applying for grant funding/grant proposal writing</c:v>
                </c:pt>
                <c:pt idx="1">
                  <c:v>identifying potential sources of funding for research studies</c:v>
                </c:pt>
                <c:pt idx="2">
                  <c:v>identifying a research question</c:v>
                </c:pt>
                <c:pt idx="3">
                  <c:v>analyzing data</c:v>
                </c:pt>
                <c:pt idx="4">
                  <c:v>designing a study</c:v>
                </c:pt>
                <c:pt idx="5">
                  <c:v>writing an abstract to submit to a conference</c:v>
                </c:pt>
                <c:pt idx="6">
                  <c:v>working with data collection tools (redcap, qualtrics, etc)</c:v>
                </c:pt>
                <c:pt idx="7">
                  <c:v>writing a manuscript/paper to submit to a journal</c:v>
                </c:pt>
                <c:pt idx="8">
                  <c:v>writing an IRB</c:v>
                </c:pt>
                <c:pt idx="9">
                  <c:v>performing a literature review</c:v>
                </c:pt>
              </c:strCache>
            </c:strRef>
          </c:cat>
          <c:val>
            <c:numRef>
              <c:f>'1 When considering working'!$B$5:$B$14</c:f>
              <c:numCache>
                <c:formatCode>#,##0.00</c:formatCode>
                <c:ptCount val="10"/>
                <c:pt idx="0">
                  <c:v>30.4</c:v>
                </c:pt>
                <c:pt idx="1">
                  <c:v>32.5</c:v>
                </c:pt>
                <c:pt idx="2">
                  <c:v>36.5</c:v>
                </c:pt>
                <c:pt idx="3">
                  <c:v>42.875</c:v>
                </c:pt>
                <c:pt idx="4">
                  <c:v>44.5</c:v>
                </c:pt>
                <c:pt idx="5">
                  <c:v>50.25</c:v>
                </c:pt>
                <c:pt idx="6">
                  <c:v>50.5</c:v>
                </c:pt>
                <c:pt idx="7">
                  <c:v>50.75</c:v>
                </c:pt>
                <c:pt idx="8">
                  <c:v>52.571428571428569</c:v>
                </c:pt>
                <c:pt idx="9">
                  <c:v>55.125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96-4F14-8ADD-01053B0D6BD0}"/>
            </c:ext>
          </c:extLst>
        </c:ser>
        <c:ser>
          <c:idx val="1"/>
          <c:order val="1"/>
          <c:tx>
            <c:strRef>
              <c:f>'1 When considering working'!$C$4</c:f>
              <c:strCache>
                <c:ptCount val="1"/>
                <c:pt idx="0">
                  <c:v>Median</c:v>
                </c:pt>
              </c:strCache>
            </c:strRef>
          </c:tx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</c:spPr>
          <c:invertIfNegative val="0"/>
          <c:cat>
            <c:strRef>
              <c:f>'1 When considering working'!$A$5:$A$14</c:f>
              <c:strCache>
                <c:ptCount val="10"/>
                <c:pt idx="0">
                  <c:v>Applying for grant funding/grant proposal writing</c:v>
                </c:pt>
                <c:pt idx="1">
                  <c:v>identifying potential sources of funding for research studies</c:v>
                </c:pt>
                <c:pt idx="2">
                  <c:v>identifying a research question</c:v>
                </c:pt>
                <c:pt idx="3">
                  <c:v>analyzing data</c:v>
                </c:pt>
                <c:pt idx="4">
                  <c:v>designing a study</c:v>
                </c:pt>
                <c:pt idx="5">
                  <c:v>writing an abstract to submit to a conference</c:v>
                </c:pt>
                <c:pt idx="6">
                  <c:v>working with data collection tools (redcap, qualtrics, etc)</c:v>
                </c:pt>
                <c:pt idx="7">
                  <c:v>writing a manuscript/paper to submit to a journal</c:v>
                </c:pt>
                <c:pt idx="8">
                  <c:v>writing an IRB</c:v>
                </c:pt>
                <c:pt idx="9">
                  <c:v>performing a literature review</c:v>
                </c:pt>
              </c:strCache>
            </c:strRef>
          </c:cat>
          <c:val>
            <c:numRef>
              <c:f>'1 When considering working'!$C$5:$C$14</c:f>
              <c:numCache>
                <c:formatCode>#,##0.0</c:formatCode>
                <c:ptCount val="10"/>
                <c:pt idx="0">
                  <c:v>20</c:v>
                </c:pt>
                <c:pt idx="1">
                  <c:v>25</c:v>
                </c:pt>
                <c:pt idx="2">
                  <c:v>37</c:v>
                </c:pt>
                <c:pt idx="3">
                  <c:v>45</c:v>
                </c:pt>
                <c:pt idx="4">
                  <c:v>45.5</c:v>
                </c:pt>
                <c:pt idx="5">
                  <c:v>50</c:v>
                </c:pt>
                <c:pt idx="6">
                  <c:v>50.5</c:v>
                </c:pt>
                <c:pt idx="7">
                  <c:v>45</c:v>
                </c:pt>
                <c:pt idx="8">
                  <c:v>50</c:v>
                </c:pt>
                <c:pt idx="9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96-4F14-8ADD-01053B0D6B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49518863"/>
        <c:axId val="249517423"/>
      </c:barChart>
      <c:catAx>
        <c:axId val="24951886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49517423"/>
        <c:crosses val="autoZero"/>
        <c:auto val="1"/>
        <c:lblAlgn val="ctr"/>
        <c:lblOffset val="100"/>
        <c:noMultiLvlLbl val="0"/>
      </c:catAx>
      <c:valAx>
        <c:axId val="249517423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49518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r>
              <a:rPr lang="en-US" sz="2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had fun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Sheet1!$A$24:$A$28</c:f>
              <c:strCache>
                <c:ptCount val="5"/>
                <c:pt idx="0">
                  <c:v>not at all</c:v>
                </c:pt>
                <c:pt idx="1">
                  <c:v>a little</c:v>
                </c:pt>
                <c:pt idx="2">
                  <c:v>a moderate amount</c:v>
                </c:pt>
                <c:pt idx="3">
                  <c:v>a lot</c:v>
                </c:pt>
                <c:pt idx="4">
                  <c:v>a great deal</c:v>
                </c:pt>
              </c:strCache>
            </c:strRef>
          </c:cat>
          <c:val>
            <c:numRef>
              <c:f>Sheet1!$B$24:$B$28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DE-4C34-A536-236137B50B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0474495"/>
        <c:axId val="330474975"/>
      </c:barChart>
      <c:catAx>
        <c:axId val="3304744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330474975"/>
        <c:crosses val="autoZero"/>
        <c:auto val="1"/>
        <c:lblAlgn val="ctr"/>
        <c:lblOffset val="100"/>
        <c:noMultiLvlLbl val="0"/>
      </c:catAx>
      <c:valAx>
        <c:axId val="330474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4744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r>
              <a:rPr lang="en-US" sz="2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activity was valuable to 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not at all</c:v>
                </c:pt>
                <c:pt idx="1">
                  <c:v>a little</c:v>
                </c:pt>
                <c:pt idx="2">
                  <c:v>a moderate amount</c:v>
                </c:pt>
                <c:pt idx="3">
                  <c:v>a lot</c:v>
                </c:pt>
                <c:pt idx="4">
                  <c:v>a great deal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8E-43B5-A170-12CAFA738B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5461295"/>
        <c:axId val="335461775"/>
      </c:barChart>
      <c:catAx>
        <c:axId val="3354612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335461775"/>
        <c:crosses val="autoZero"/>
        <c:auto val="1"/>
        <c:lblAlgn val="ctr"/>
        <c:lblOffset val="100"/>
        <c:noMultiLvlLbl val="0"/>
      </c:catAx>
      <c:valAx>
        <c:axId val="335461775"/>
        <c:scaling>
          <c:orientation val="minMax"/>
          <c:max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54612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r>
              <a:rPr lang="en-US" sz="2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much did</a:t>
            </a:r>
            <a:r>
              <a:rPr lang="en-US" sz="2000" b="1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the research game activity change your comfort with: </a:t>
            </a:r>
            <a:endParaRPr lang="en-US" sz="2000" b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Sheet3!$B$4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Sheet3!$A$5:$A$14</c:f>
              <c:strCache>
                <c:ptCount val="10"/>
                <c:pt idx="0">
                  <c:v>analyzing data</c:v>
                </c:pt>
                <c:pt idx="1">
                  <c:v>writing an abstract to submit to a conference</c:v>
                </c:pt>
                <c:pt idx="2">
                  <c:v>writing a manuscript/paper to submit to a journal</c:v>
                </c:pt>
                <c:pt idx="3">
                  <c:v>Applying for grant funding/grant proposal writing</c:v>
                </c:pt>
                <c:pt idx="4">
                  <c:v>working with data collection tools (redcap, qualtrics, etc)</c:v>
                </c:pt>
                <c:pt idx="5">
                  <c:v>identifying potential sources of funding for research studies</c:v>
                </c:pt>
                <c:pt idx="6">
                  <c:v>writing an IRB</c:v>
                </c:pt>
                <c:pt idx="7">
                  <c:v>performing a literature review</c:v>
                </c:pt>
                <c:pt idx="8">
                  <c:v>designing a study</c:v>
                </c:pt>
                <c:pt idx="9">
                  <c:v>identifying a research question</c:v>
                </c:pt>
              </c:strCache>
            </c:strRef>
          </c:cat>
          <c:val>
            <c:numRef>
              <c:f>Sheet3!$B$5:$B$14</c:f>
              <c:numCache>
                <c:formatCode>#,##0.00</c:formatCode>
                <c:ptCount val="10"/>
                <c:pt idx="0">
                  <c:v>20.333333333333332</c:v>
                </c:pt>
                <c:pt idx="1">
                  <c:v>25.166666666666668</c:v>
                </c:pt>
                <c:pt idx="2">
                  <c:v>27.5</c:v>
                </c:pt>
                <c:pt idx="3">
                  <c:v>29.5</c:v>
                </c:pt>
                <c:pt idx="4">
                  <c:v>29.666666666666668</c:v>
                </c:pt>
                <c:pt idx="5">
                  <c:v>30.142857142857142</c:v>
                </c:pt>
                <c:pt idx="6">
                  <c:v>38.4</c:v>
                </c:pt>
                <c:pt idx="7">
                  <c:v>54.428571428571431</c:v>
                </c:pt>
                <c:pt idx="8">
                  <c:v>54.857142857142854</c:v>
                </c:pt>
                <c:pt idx="9">
                  <c:v>61.714285714285715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07-4313-9424-605F96EEB8B8}"/>
            </c:ext>
          </c:extLst>
        </c:ser>
        <c:ser>
          <c:idx val="1"/>
          <c:order val="1"/>
          <c:tx>
            <c:strRef>
              <c:f>Sheet3!$C$4</c:f>
              <c:strCache>
                <c:ptCount val="1"/>
                <c:pt idx="0">
                  <c:v>Median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Sheet3!$A$5:$A$14</c:f>
              <c:strCache>
                <c:ptCount val="10"/>
                <c:pt idx="0">
                  <c:v>analyzing data</c:v>
                </c:pt>
                <c:pt idx="1">
                  <c:v>writing an abstract to submit to a conference</c:v>
                </c:pt>
                <c:pt idx="2">
                  <c:v>writing a manuscript/paper to submit to a journal</c:v>
                </c:pt>
                <c:pt idx="3">
                  <c:v>Applying for grant funding/grant proposal writing</c:v>
                </c:pt>
                <c:pt idx="4">
                  <c:v>working with data collection tools (redcap, qualtrics, etc)</c:v>
                </c:pt>
                <c:pt idx="5">
                  <c:v>identifying potential sources of funding for research studies</c:v>
                </c:pt>
                <c:pt idx="6">
                  <c:v>writing an IRB</c:v>
                </c:pt>
                <c:pt idx="7">
                  <c:v>performing a literature review</c:v>
                </c:pt>
                <c:pt idx="8">
                  <c:v>designing a study</c:v>
                </c:pt>
                <c:pt idx="9">
                  <c:v>identifying a research question</c:v>
                </c:pt>
              </c:strCache>
            </c:strRef>
          </c:cat>
          <c:val>
            <c:numRef>
              <c:f>Sheet3!$C$5:$C$14</c:f>
              <c:numCache>
                <c:formatCode>#,##0.0</c:formatCode>
                <c:ptCount val="10"/>
                <c:pt idx="0">
                  <c:v>18.5</c:v>
                </c:pt>
                <c:pt idx="1">
                  <c:v>19.5</c:v>
                </c:pt>
                <c:pt idx="2">
                  <c:v>22</c:v>
                </c:pt>
                <c:pt idx="3">
                  <c:v>27</c:v>
                </c:pt>
                <c:pt idx="4">
                  <c:v>17</c:v>
                </c:pt>
                <c:pt idx="5">
                  <c:v>20</c:v>
                </c:pt>
                <c:pt idx="6">
                  <c:v>39</c:v>
                </c:pt>
                <c:pt idx="7">
                  <c:v>60</c:v>
                </c:pt>
                <c:pt idx="8">
                  <c:v>62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07-4313-9424-605F96EEB8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80954687"/>
        <c:axId val="1380953247"/>
      </c:barChart>
      <c:catAx>
        <c:axId val="13809546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380953247"/>
        <c:crosses val="autoZero"/>
        <c:auto val="1"/>
        <c:lblAlgn val="ctr"/>
        <c:lblOffset val="100"/>
        <c:noMultiLvlLbl val="0"/>
      </c:catAx>
      <c:valAx>
        <c:axId val="1380953247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3809546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65E46-FE0B-4719-955E-8881E49FCFBD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74B8D-76ED-4B44-BA70-A6B77BB5C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312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774B8D-76ED-4B44-BA70-A6B77BB5C6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203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774B8D-76ED-4B44-BA70-A6B77BB5C6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133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774B8D-76ED-4B44-BA70-A6B77BB5C6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118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20A19-D824-26F0-0307-3E8E58F889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F8455C-FD2A-705A-9FBC-9F2425A909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6B2A8-5E4E-CAA3-D0E9-EF35A4323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D28C-002A-8C72-C4FB-EEE46271D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0179E-149F-89EC-0EC3-BBB08E46F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89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EF7FE-96EA-32D2-0FBB-B703B7AF7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DE3EA8-8CEC-D084-5A50-13DADB5C24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740C-1B9D-4367-BE3D-3C4F899F8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75960-2F16-4D7B-3494-E700F1DBC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C45D6-1587-EA2A-04DB-09DC7CA67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4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0FC88E-09C6-7A83-F696-6359598A11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30D7A2-E2D4-11E3-B613-A77506D2B6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F5E88-DECF-2C8E-1B57-3F3EF4B16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EAC18-69BD-0DFC-209E-98F26EEB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69CA2-BFF6-FB0E-4CE2-574D8607F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10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C64D2-DF83-1D61-0316-D33E51FE8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AE732-8A39-52E0-C064-58B9239CD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3C2D3-2B44-56F2-4D3B-130859846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11BEA-6E66-30E5-6872-10B1FEDF1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2CA3EF-57A0-3455-DDD7-5C6C47C0C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16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C21B2-D5A8-E135-52D7-DA63A1D39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BBFC90-1B04-F0BA-4BC7-3581052288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8FD7A5-F8DC-CEBA-2F88-99B33B93E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4B4F5-2E08-5710-97CB-665DC344A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CE43D-7FD1-E154-D121-9A3807E16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DFA31-C2BC-2F42-218B-950F795C2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29572-4790-1C1E-41C8-644DE9DA63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363264-924B-9BB6-5750-BB61AEB2F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3EE1A5-6D91-9E8B-20EA-5BB7FCD5A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A1ED35-462C-A15C-BCFF-875C8AAE8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B67DAC-2D28-5232-C6DE-F0000F012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1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2C4EB-CFA7-0DB7-1720-1DFDFCAEA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E6837-6B72-25B8-98F5-B08DC21FA5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7C38CC-9271-1C0D-3403-BA15D60E50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AC0252-F39D-BFF9-0636-C1B6A4215B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80ADBF-01E3-FD18-9C0F-764E20D1B4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A9A83E-AAF6-19AC-81C6-B3602478E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22940C-FA36-3AED-246A-C4FD967A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58F8D-C0F3-0656-CD65-645E04F30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05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1F12D-55F4-5230-F491-68A02BFC8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3F6FCB-548D-65EA-516B-C085F6280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DB2A9-EC70-B349-0262-186CA7FE7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F8B3A9-7690-2203-C0F6-226815C43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5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542925-DEB4-43D9-5EBE-A0AF55D58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9AE68-A6C9-117D-A505-A540F4CE7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270477-DE86-8C0C-3141-23A09C071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733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E0895-6E89-8126-B1CF-A23FDE2A2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03972-7CB8-A232-8CF6-75AAD03E4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4E55F3-F2A8-5F3D-99CA-A92E1903A9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483DE8-962F-3C08-39CE-F961D48F1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073D03-82E8-18DC-3121-0763E69B9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829148-C8EE-8E87-F610-1CF1A0056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99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BFD2C-35FA-E228-BA13-84FBB25DB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82AEC4-B10E-8FC1-6EEA-00F267B7E7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35E19C-910E-F104-5DAA-EA3E355BB5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9B5EBA-9397-D3F1-CE28-DA2B43980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49D94D-A293-5D92-7618-38F695C1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C60E69-BECF-BB8A-3A0C-3ECB34945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70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BF67A1-7ABE-E2FC-2E9D-522A953A4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CDCA2-49A4-FCD8-2DB4-5114DAC753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BCD1A-1C83-DDFD-C4EA-687D7D276F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59C852-FBFC-45DF-89E6-0A7AD155C71B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2509A-3A55-A998-2238-0714D036D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2001B-E68C-C680-973D-AF4D00897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403EF7-0620-42C0-8AA7-56D68956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59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medical professionals posing for a photo&#10;&#10;AI-generated content may be incorrect.">
            <a:extLst>
              <a:ext uri="{FF2B5EF4-FFF2-40B4-BE49-F238E27FC236}">
                <a16:creationId xmlns:a16="http://schemas.microsoft.com/office/drawing/2014/main" id="{2CF6BB59-7DB9-47E9-7D91-F54750DCD5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635" r="13609"/>
          <a:stretch/>
        </p:blipFill>
        <p:spPr>
          <a:xfrm>
            <a:off x="2585113" y="251587"/>
            <a:ext cx="7021774" cy="6354825"/>
          </a:xfrm>
          <a:prstGeom prst="rect">
            <a:avLst/>
          </a:prstGeom>
        </p:spPr>
      </p:pic>
      <p:sp>
        <p:nvSpPr>
          <p:cNvPr id="6" name="AutoShape 2" descr="PEM fellows smile for a group photo">
            <a:extLst>
              <a:ext uri="{FF2B5EF4-FFF2-40B4-BE49-F238E27FC236}">
                <a16:creationId xmlns:a16="http://schemas.microsoft.com/office/drawing/2014/main" id="{4BE48078-4CBC-7C69-F2AA-800605B9E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09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EADA7B-F599-F569-D837-2056D4DD4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9098" y="882502"/>
            <a:ext cx="7301023" cy="5235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Two-hour session during scheduled weekly education</a:t>
            </a:r>
          </a:p>
          <a:p>
            <a:pPr marL="0" indent="0">
              <a:buNone/>
            </a:pP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Fellows work in teams of 2-3</a:t>
            </a:r>
          </a:p>
          <a:p>
            <a:pPr marL="0" indent="0">
              <a:buNone/>
            </a:pP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Teams develop a research question and design a study to best answer that question within a set of practical parameters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 descr="A yellow chess piece on a black background&#10;&#10;AI-generated content may be incorrect.">
            <a:extLst>
              <a:ext uri="{FF2B5EF4-FFF2-40B4-BE49-F238E27FC236}">
                <a16:creationId xmlns:a16="http://schemas.microsoft.com/office/drawing/2014/main" id="{F8705890-CDC2-40A9-8425-38319F3F4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1000" y="415636"/>
            <a:ext cx="5382491" cy="538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4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564F2-6516-84D5-060C-EE23A44F5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473" y="1169409"/>
            <a:ext cx="5621767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3-year time period</a:t>
            </a:r>
          </a:p>
          <a:p>
            <a:pPr marL="457200" lvl="1" indent="0">
              <a:buNone/>
            </a:pPr>
            <a:endParaRPr lang="en-US" sz="3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lvl="1" indent="0">
              <a:buNone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Limited budget and opportunity for grants</a:t>
            </a:r>
          </a:p>
          <a:p>
            <a:pPr marL="457200" lvl="1" indent="0">
              <a:buNone/>
            </a:pPr>
            <a:endParaRPr lang="en-US" sz="3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lvl="1" indent="0">
              <a:buNone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 to patient population representative of real life</a:t>
            </a:r>
            <a:endParaRPr lang="en-US" sz="3200" dirty="0"/>
          </a:p>
        </p:txBody>
      </p:sp>
      <p:pic>
        <p:nvPicPr>
          <p:cNvPr id="9218" name="Picture 2" descr="How Much Does a Human Patient Simulator Cost? | HealthySimulation.com">
            <a:extLst>
              <a:ext uri="{FF2B5EF4-FFF2-40B4-BE49-F238E27FC236}">
                <a16:creationId xmlns:a16="http://schemas.microsoft.com/office/drawing/2014/main" id="{DD022720-2321-C81A-08AD-2B1C29498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7666" y="1324942"/>
            <a:ext cx="5621767" cy="3749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0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05BFB-3EF8-6DCC-B208-E1EE315A2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1619"/>
            <a:ext cx="10515600" cy="35219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Each team will produce a presentation describing their proposed study</a:t>
            </a:r>
          </a:p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relevant background</a:t>
            </a:r>
          </a:p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question/hypothesis</a:t>
            </a:r>
          </a:p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aims</a:t>
            </a:r>
          </a:p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study design</a:t>
            </a:r>
          </a:p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timeline</a:t>
            </a:r>
          </a:p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budget</a:t>
            </a:r>
          </a:p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dissemination plan</a:t>
            </a:r>
          </a:p>
          <a:p>
            <a:endParaRPr lang="en-US" dirty="0"/>
          </a:p>
        </p:txBody>
      </p:sp>
      <p:pic>
        <p:nvPicPr>
          <p:cNvPr id="7" name="Picture 6" descr="A person giving a presentation&#10;&#10;AI-generated content may be incorrect.">
            <a:extLst>
              <a:ext uri="{FF2B5EF4-FFF2-40B4-BE49-F238E27FC236}">
                <a16:creationId xmlns:a16="http://schemas.microsoft.com/office/drawing/2014/main" id="{C7AE1B50-16C6-DCE1-A626-5A2BBED7C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644" y="2111828"/>
            <a:ext cx="4833740" cy="322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41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8F43FC-5CE9-F074-D6C2-555E290DA7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9" y="642668"/>
            <a:ext cx="7091826" cy="55433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Was the research question asked </a:t>
            </a:r>
            <a:r>
              <a:rPr lang="en-US" sz="2400" b="1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important</a:t>
            </a:r>
            <a:r>
              <a:rPr lang="en-US" sz="24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for the field of pediatric emergency medicine? </a:t>
            </a:r>
          </a:p>
          <a:p>
            <a:pPr marL="0" indent="0">
              <a:buNone/>
            </a:pPr>
            <a:endParaRPr lang="en-US" sz="2400" kern="1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24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was the degree of </a:t>
            </a:r>
            <a:r>
              <a:rPr lang="en-US" sz="2400" b="1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novelty</a:t>
            </a:r>
            <a:r>
              <a:rPr lang="en-US" sz="24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of the question?  </a:t>
            </a:r>
          </a:p>
          <a:p>
            <a:pPr marL="0" indent="0">
              <a:buNone/>
            </a:pPr>
            <a:endParaRPr lang="en-US" sz="2400" kern="1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24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</a:t>
            </a:r>
            <a:r>
              <a:rPr lang="en-US" sz="2400" b="1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strong was the study design</a:t>
            </a:r>
            <a:r>
              <a:rPr lang="en-US" sz="24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answering the question?</a:t>
            </a:r>
          </a:p>
          <a:p>
            <a:pPr marL="0" indent="0">
              <a:buNone/>
            </a:pPr>
            <a:endParaRPr lang="en-US" sz="2400" kern="1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24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Could this this study </a:t>
            </a:r>
            <a:r>
              <a:rPr lang="en-US" sz="2400" b="1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feasibly</a:t>
            </a:r>
            <a:r>
              <a:rPr lang="en-US" sz="24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be done in the 2 year window, with the resources available here?</a:t>
            </a:r>
          </a:p>
          <a:p>
            <a:pPr marL="0" indent="0">
              <a:buNone/>
            </a:pPr>
            <a:endParaRPr lang="en-US" sz="2400" kern="1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24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Will the study have a </a:t>
            </a:r>
            <a:r>
              <a:rPr lang="en-US" sz="2400" b="1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significant impact on patient care</a:t>
            </a:r>
            <a:r>
              <a:rPr lang="en-US" sz="24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once results </a:t>
            </a:r>
            <a:r>
              <a:rPr lang="en-US" sz="2400" b="1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disseminated</a:t>
            </a:r>
            <a:r>
              <a:rPr lang="en-US" sz="2400" kern="1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as planned? 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 descr="A statue of a person holding scales and a cane&#10;&#10;AI-generated content may be incorrect.">
            <a:extLst>
              <a:ext uri="{FF2B5EF4-FFF2-40B4-BE49-F238E27FC236}">
                <a16:creationId xmlns:a16="http://schemas.microsoft.com/office/drawing/2014/main" id="{581D3A9F-108B-4BDA-AA69-07BFE35783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06140" y="526472"/>
            <a:ext cx="7613671" cy="545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129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-up of a paper&#10;&#10;AI-generated content may be incorrect.">
            <a:extLst>
              <a:ext uri="{FF2B5EF4-FFF2-40B4-BE49-F238E27FC236}">
                <a16:creationId xmlns:a16="http://schemas.microsoft.com/office/drawing/2014/main" id="{4B93C7B8-66EE-C06B-F4DF-E9277645A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666" y="1348047"/>
            <a:ext cx="3266667" cy="4161905"/>
          </a:xfrm>
          <a:prstGeom prst="rect">
            <a:avLst/>
          </a:prstGeom>
        </p:spPr>
      </p:pic>
      <p:pic>
        <p:nvPicPr>
          <p:cNvPr id="5" name="Picture 4" descr="A close-up of a paper&#10;&#10;AI-generated content may be incorrect.">
            <a:extLst>
              <a:ext uri="{FF2B5EF4-FFF2-40B4-BE49-F238E27FC236}">
                <a16:creationId xmlns:a16="http://schemas.microsoft.com/office/drawing/2014/main" id="{57A9726A-D3E5-53B8-F909-2957B4ACF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212" y="1348047"/>
            <a:ext cx="3266667" cy="4161905"/>
          </a:xfrm>
          <a:prstGeom prst="rect">
            <a:avLst/>
          </a:prstGeom>
        </p:spPr>
      </p:pic>
      <p:pic>
        <p:nvPicPr>
          <p:cNvPr id="9" name="Picture 8" descr="A close-up of a paper&#10;&#10;AI-generated content may be incorrect.">
            <a:extLst>
              <a:ext uri="{FF2B5EF4-FFF2-40B4-BE49-F238E27FC236}">
                <a16:creationId xmlns:a16="http://schemas.microsoft.com/office/drawing/2014/main" id="{CAA5DC3F-66F7-4417-2FEC-7136604397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9539" y="1348047"/>
            <a:ext cx="3266667" cy="4171429"/>
          </a:xfrm>
          <a:prstGeom prst="rect">
            <a:avLst/>
          </a:prstGeom>
        </p:spPr>
      </p:pic>
      <p:pic>
        <p:nvPicPr>
          <p:cNvPr id="11" name="Picture 10" descr="A white rat on a white background&#10;&#10;AI-generated content may be incorrect.">
            <a:extLst>
              <a:ext uri="{FF2B5EF4-FFF2-40B4-BE49-F238E27FC236}">
                <a16:creationId xmlns:a16="http://schemas.microsoft.com/office/drawing/2014/main" id="{DE44E06A-0961-BDDF-22DF-2D2BBF1DE9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738" y="2527849"/>
            <a:ext cx="3266667" cy="41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79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chart&#10;&#10;AI-generated content may be incorrect.">
            <a:extLst>
              <a:ext uri="{FF2B5EF4-FFF2-40B4-BE49-F238E27FC236}">
                <a16:creationId xmlns:a16="http://schemas.microsoft.com/office/drawing/2014/main" id="{CDBC0FCB-714F-EE8B-9EBD-B84EDA958D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875" y="1209824"/>
            <a:ext cx="3266667" cy="4171429"/>
          </a:xfrm>
          <a:prstGeom prst="rect">
            <a:avLst/>
          </a:prstGeom>
        </p:spPr>
      </p:pic>
      <p:pic>
        <p:nvPicPr>
          <p:cNvPr id="11" name="Picture 10" descr="A close-up of a case control chart&#10;&#10;AI-generated content may be incorrect.">
            <a:extLst>
              <a:ext uri="{FF2B5EF4-FFF2-40B4-BE49-F238E27FC236}">
                <a16:creationId xmlns:a16="http://schemas.microsoft.com/office/drawing/2014/main" id="{7B5F1A4D-31FB-95C1-C949-5C4AA1D57C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75" y="1209824"/>
            <a:ext cx="3266667" cy="4161905"/>
          </a:xfrm>
          <a:prstGeom prst="rect">
            <a:avLst/>
          </a:prstGeom>
        </p:spPr>
      </p:pic>
      <p:pic>
        <p:nvPicPr>
          <p:cNvPr id="13" name="Picture 12" descr="A close-up of a chart&#10;&#10;AI-generated content may be incorrect.">
            <a:extLst>
              <a:ext uri="{FF2B5EF4-FFF2-40B4-BE49-F238E27FC236}">
                <a16:creationId xmlns:a16="http://schemas.microsoft.com/office/drawing/2014/main" id="{963BE170-B063-3106-DC01-0041924EB9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7975" y="1209824"/>
            <a:ext cx="3266667" cy="4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506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paper with black text and black text&#10;&#10;AI-generated content may be incorrect.">
            <a:extLst>
              <a:ext uri="{FF2B5EF4-FFF2-40B4-BE49-F238E27FC236}">
                <a16:creationId xmlns:a16="http://schemas.microsoft.com/office/drawing/2014/main" id="{D542D25D-FAFA-926F-0B45-073EE25ABD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846" y="1319476"/>
            <a:ext cx="3352381" cy="4219048"/>
          </a:xfrm>
          <a:prstGeom prst="rect">
            <a:avLst/>
          </a:prstGeom>
        </p:spPr>
      </p:pic>
      <p:pic>
        <p:nvPicPr>
          <p:cNvPr id="5" name="Picture 4" descr="A close-up of a card&#10;&#10;AI-generated content may be incorrect.">
            <a:extLst>
              <a:ext uri="{FF2B5EF4-FFF2-40B4-BE49-F238E27FC236}">
                <a16:creationId xmlns:a16="http://schemas.microsoft.com/office/drawing/2014/main" id="{15D267E6-331E-7D87-E22D-6C74962BCA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666" y="1343285"/>
            <a:ext cx="3266667" cy="4171429"/>
          </a:xfrm>
          <a:prstGeom prst="rect">
            <a:avLst/>
          </a:prstGeom>
        </p:spPr>
      </p:pic>
      <p:pic>
        <p:nvPicPr>
          <p:cNvPr id="9" name="Picture 8" descr="A close-up of a piece of paper&#10;&#10;AI-generated content may be incorrect.">
            <a:extLst>
              <a:ext uri="{FF2B5EF4-FFF2-40B4-BE49-F238E27FC236}">
                <a16:creationId xmlns:a16="http://schemas.microsoft.com/office/drawing/2014/main" id="{8AF31342-92FE-3DEC-C99F-CC6E59FACF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923" y="1343285"/>
            <a:ext cx="3352381" cy="42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372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F754872C-D96B-A3DE-9DB1-3EDF6EC443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526" y="420902"/>
            <a:ext cx="4230330" cy="2625722"/>
          </a:xfrm>
          <a:prstGeom prst="rect">
            <a:avLst/>
          </a:prstGeom>
        </p:spPr>
      </p:pic>
      <p:pic>
        <p:nvPicPr>
          <p:cNvPr id="5" name="Picture 4" descr="A person in a suit and tie&#10;&#10;AI-generated content may be incorrect.">
            <a:extLst>
              <a:ext uri="{FF2B5EF4-FFF2-40B4-BE49-F238E27FC236}">
                <a16:creationId xmlns:a16="http://schemas.microsoft.com/office/drawing/2014/main" id="{18B0051F-6FAA-DEF7-808A-352C789CDA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099" y="2815428"/>
            <a:ext cx="4586520" cy="2846805"/>
          </a:xfrm>
          <a:prstGeom prst="rect">
            <a:avLst/>
          </a:prstGeom>
        </p:spPr>
      </p:pic>
      <p:pic>
        <p:nvPicPr>
          <p:cNvPr id="7" name="Picture 6" descr="A close-up of a person's face&#10;&#10;AI-generated content may be incorrect.">
            <a:extLst>
              <a:ext uri="{FF2B5EF4-FFF2-40B4-BE49-F238E27FC236}">
                <a16:creationId xmlns:a16="http://schemas.microsoft.com/office/drawing/2014/main" id="{6217B1A4-9D30-D1CE-5DD5-64A8E839A2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531" y="502112"/>
            <a:ext cx="4827527" cy="2996396"/>
          </a:xfrm>
          <a:prstGeom prst="rect">
            <a:avLst/>
          </a:prstGeom>
        </p:spPr>
      </p:pic>
      <p:pic>
        <p:nvPicPr>
          <p:cNvPr id="11" name="Picture 10" descr="A cartoon of a doctor&#10;&#10;AI-generated content may be incorrect.">
            <a:extLst>
              <a:ext uri="{FF2B5EF4-FFF2-40B4-BE49-F238E27FC236}">
                <a16:creationId xmlns:a16="http://schemas.microsoft.com/office/drawing/2014/main" id="{8D892D83-A33E-55B3-46FF-E7519783FA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080" y="3333306"/>
            <a:ext cx="5405228" cy="335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95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ard with a person in a white coat&#10;&#10;AI-generated content may be incorrect.">
            <a:extLst>
              <a:ext uri="{FF2B5EF4-FFF2-40B4-BE49-F238E27FC236}">
                <a16:creationId xmlns:a16="http://schemas.microsoft.com/office/drawing/2014/main" id="{4913FBAC-82C1-8A02-5770-C6FC6C85A8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143" y="1039400"/>
            <a:ext cx="3457143" cy="4285714"/>
          </a:xfrm>
          <a:prstGeom prst="rect">
            <a:avLst/>
          </a:prstGeom>
        </p:spPr>
      </p:pic>
      <p:pic>
        <p:nvPicPr>
          <p:cNvPr id="5" name="Picture 4" descr="A person in a suit and tie&#10;&#10;AI-generated content may be incorrect.">
            <a:extLst>
              <a:ext uri="{FF2B5EF4-FFF2-40B4-BE49-F238E27FC236}">
                <a16:creationId xmlns:a16="http://schemas.microsoft.com/office/drawing/2014/main" id="{A48E8A40-973F-AADA-9F5F-2E41FCF54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666" y="1101304"/>
            <a:ext cx="3266667" cy="4161905"/>
          </a:xfrm>
          <a:prstGeom prst="rect">
            <a:avLst/>
          </a:prstGeom>
        </p:spPr>
      </p:pic>
      <p:pic>
        <p:nvPicPr>
          <p:cNvPr id="7" name="Picture 6" descr="A person wearing glasses and a suit&#10;&#10;AI-generated content may be incorrect.">
            <a:extLst>
              <a:ext uri="{FF2B5EF4-FFF2-40B4-BE49-F238E27FC236}">
                <a16:creationId xmlns:a16="http://schemas.microsoft.com/office/drawing/2014/main" id="{55D7FD1D-E84B-0B9D-EDED-DFC1A68A71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123" y="1039399"/>
            <a:ext cx="3266667" cy="4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167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book&#10;&#10;AI-generated content may be incorrect.">
            <a:extLst>
              <a:ext uri="{FF2B5EF4-FFF2-40B4-BE49-F238E27FC236}">
                <a16:creationId xmlns:a16="http://schemas.microsoft.com/office/drawing/2014/main" id="{E8D68D52-A274-F60F-7E22-77E9B6E71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9" y="1244138"/>
            <a:ext cx="3266667" cy="4161905"/>
          </a:xfrm>
          <a:prstGeom prst="rect">
            <a:avLst/>
          </a:prstGeom>
        </p:spPr>
      </p:pic>
      <p:pic>
        <p:nvPicPr>
          <p:cNvPr id="5" name="Picture 4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A4C599F1-2E50-47B0-2116-81AC72EA4B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666" y="1244138"/>
            <a:ext cx="3266667" cy="4171429"/>
          </a:xfrm>
          <a:prstGeom prst="rect">
            <a:avLst/>
          </a:prstGeom>
        </p:spPr>
      </p:pic>
      <p:pic>
        <p:nvPicPr>
          <p:cNvPr id="7" name="Picture 6" descr="A close-up of a paper&#10;&#10;AI-generated content may be incorrect.">
            <a:extLst>
              <a:ext uri="{FF2B5EF4-FFF2-40B4-BE49-F238E27FC236}">
                <a16:creationId xmlns:a16="http://schemas.microsoft.com/office/drawing/2014/main" id="{B941CF5E-1226-F71D-1EE9-FB46AFA6B3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066" y="1253662"/>
            <a:ext cx="3266667" cy="4161905"/>
          </a:xfrm>
          <a:prstGeom prst="rect">
            <a:avLst/>
          </a:prstGeom>
        </p:spPr>
      </p:pic>
      <p:pic>
        <p:nvPicPr>
          <p:cNvPr id="9" name="Picture 8" descr="A close-up of a sign&#10;&#10;AI-generated content may be incorrect.">
            <a:extLst>
              <a:ext uri="{FF2B5EF4-FFF2-40B4-BE49-F238E27FC236}">
                <a16:creationId xmlns:a16="http://schemas.microsoft.com/office/drawing/2014/main" id="{7E2874EF-991A-222B-36BD-747ABE3196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0261" y="1812497"/>
            <a:ext cx="3266667" cy="4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00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CFEEA83-FA03-850E-CBE0-2DA9BD4D52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1272089"/>
              </p:ext>
            </p:extLst>
          </p:nvPr>
        </p:nvGraphicFramePr>
        <p:xfrm>
          <a:off x="961571" y="522514"/>
          <a:ext cx="10268857" cy="5558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36147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A2AFE5-9EBF-0D99-BE7B-640053339B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431809" cy="34449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325E4D-A86B-B346-F2C3-BBF8871A4E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3669" y="0"/>
            <a:ext cx="6676571" cy="278478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678E3B8-1684-94AC-A2F4-F5597985A4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9860" y="2926725"/>
            <a:ext cx="6676571" cy="46891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72D424-4E69-3BE5-5E54-82A665846D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1811" y="3575430"/>
            <a:ext cx="5515429" cy="328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89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0BB952-0686-74D8-7ED0-9930965872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56" y="55270"/>
            <a:ext cx="6585391" cy="32467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834D76-EAB6-6293-6F23-0159936253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142" y="314012"/>
            <a:ext cx="5442858" cy="27292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59C829-6232-AFA5-F07B-23FB45A4E1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66" y="3556001"/>
            <a:ext cx="8234224" cy="2729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7E9DBC-16EA-CCF7-EAA1-69242A16662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9972" y="3389495"/>
            <a:ext cx="3253908" cy="28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54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6341954-0F75-8DBB-A4C2-9102618EF0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4669877"/>
              </p:ext>
            </p:extLst>
          </p:nvPr>
        </p:nvGraphicFramePr>
        <p:xfrm>
          <a:off x="6095999" y="1354686"/>
          <a:ext cx="5206409" cy="3387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99C434E-03F0-CC51-F97C-75129BD8C8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4158861"/>
              </p:ext>
            </p:extLst>
          </p:nvPr>
        </p:nvGraphicFramePr>
        <p:xfrm>
          <a:off x="274675" y="1354685"/>
          <a:ext cx="5514753" cy="3254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273332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C4E19A6-919B-63DF-E3EA-0296246023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0431283"/>
              </p:ext>
            </p:extLst>
          </p:nvPr>
        </p:nvGraphicFramePr>
        <p:xfrm>
          <a:off x="457201" y="365759"/>
          <a:ext cx="10744200" cy="618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tar: 5 Points 2">
            <a:extLst>
              <a:ext uri="{FF2B5EF4-FFF2-40B4-BE49-F238E27FC236}">
                <a16:creationId xmlns:a16="http://schemas.microsoft.com/office/drawing/2014/main" id="{BB726B74-A391-B63A-5B82-05C91D822BF2}"/>
              </a:ext>
            </a:extLst>
          </p:cNvPr>
          <p:cNvSpPr/>
          <p:nvPr/>
        </p:nvSpPr>
        <p:spPr>
          <a:xfrm>
            <a:off x="2486402" y="1357164"/>
            <a:ext cx="290286" cy="246743"/>
          </a:xfrm>
          <a:prstGeom prst="star5">
            <a:avLst>
              <a:gd name="adj" fmla="val 0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/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BB726B74-A391-B63A-5B82-05C91D822BF2}"/>
              </a:ext>
            </a:extLst>
          </p:cNvPr>
          <p:cNvSpPr/>
          <p:nvPr/>
        </p:nvSpPr>
        <p:spPr>
          <a:xfrm>
            <a:off x="3620947" y="1852734"/>
            <a:ext cx="290286" cy="246743"/>
          </a:xfrm>
          <a:prstGeom prst="star5">
            <a:avLst>
              <a:gd name="adj" fmla="val 0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/>
          </a:p>
        </p:txBody>
      </p:sp>
    </p:spTree>
    <p:extLst>
      <p:ext uri="{BB962C8B-B14F-4D97-AF65-F5344CB8AC3E}">
        <p14:creationId xmlns:p14="http://schemas.microsoft.com/office/powerpoint/2010/main" val="369310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5021B25-0335-2EEC-2559-2AAE8DAEA3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FA4DE3-01AA-C71E-A494-0BAFCD1D8EA0}"/>
              </a:ext>
            </a:extLst>
          </p:cNvPr>
          <p:cNvSpPr txBox="1"/>
          <p:nvPr/>
        </p:nvSpPr>
        <p:spPr>
          <a:xfrm>
            <a:off x="5657416" y="305068"/>
            <a:ext cx="606287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Fun</a:t>
            </a:r>
          </a:p>
          <a:p>
            <a:endParaRPr lang="en-US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Valuable</a:t>
            </a:r>
          </a:p>
          <a:p>
            <a:endParaRPr lang="en-US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Improved comfort</a:t>
            </a:r>
          </a:p>
          <a:p>
            <a:endParaRPr lang="en-US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Biggest gains in comfort in skills key for early project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5364439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7F9B3A-2C2F-2B7B-5430-423D8BD40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292" y="492368"/>
            <a:ext cx="5474677" cy="5474677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4FD58B-4924-AA5A-7B64-9984F6A72CCD}"/>
              </a:ext>
            </a:extLst>
          </p:cNvPr>
          <p:cNvSpPr txBox="1"/>
          <p:nvPr/>
        </p:nvSpPr>
        <p:spPr>
          <a:xfrm>
            <a:off x="435935" y="999460"/>
            <a:ext cx="62253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Yearly repetition within the PEM Fellowship</a:t>
            </a:r>
          </a:p>
          <a:p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Expansion/Generalization to other training programs</a:t>
            </a:r>
          </a:p>
          <a:p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Measurement of longer-term outcomes: </a:t>
            </a:r>
          </a:p>
          <a:p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fellow project publication rates</a:t>
            </a:r>
          </a:p>
          <a:p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re-submission rates </a:t>
            </a:r>
          </a:p>
          <a:p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involvement in research after 	graduation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CE80E4-249E-C0F1-4E02-1662A8E8E0FB}"/>
              </a:ext>
            </a:extLst>
          </p:cNvPr>
          <p:cNvSpPr txBox="1"/>
          <p:nvPr/>
        </p:nvSpPr>
        <p:spPr>
          <a:xfrm>
            <a:off x="7547212" y="6018663"/>
            <a:ext cx="3036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annewhit@iu.edu</a:t>
            </a:r>
          </a:p>
        </p:txBody>
      </p:sp>
    </p:spTree>
    <p:extLst>
      <p:ext uri="{BB962C8B-B14F-4D97-AF65-F5344CB8AC3E}">
        <p14:creationId xmlns:p14="http://schemas.microsoft.com/office/powerpoint/2010/main" val="383594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3CC5863-89FD-767B-DE24-FCCF1D9EC396}"/>
              </a:ext>
            </a:extLst>
          </p:cNvPr>
          <p:cNvSpPr txBox="1"/>
          <p:nvPr/>
        </p:nvSpPr>
        <p:spPr>
          <a:xfrm>
            <a:off x="1430428" y="2040216"/>
            <a:ext cx="75141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b="1" dirty="0"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US" b="1" dirty="0">
              <a:latin typeface="Open Sans" panose="020B060603050402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8BAA805-CB31-D83C-4972-818822E3F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Pediatric Emergency Medicine Fellows Must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CB3E1D5-941B-B127-ABC1-E039B635FF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4400" b="1" i="0" dirty="0">
                <a:effectLst/>
                <a:latin typeface="Open Sans" panose="020B0606030504020204" pitchFamily="34" charset="0"/>
              </a:rPr>
              <a:t>Demonstrate </a:t>
            </a:r>
            <a:r>
              <a:rPr lang="en-US" sz="4400" b="1" i="0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Open Sans" panose="020B0606030504020204" pitchFamily="34" charset="0"/>
              </a:rPr>
              <a:t>Proficiency</a:t>
            </a:r>
            <a:r>
              <a:rPr lang="en-US" sz="4400" b="1" i="0" dirty="0">
                <a:effectLst/>
                <a:latin typeface="Open Sans" panose="020B0606030504020204" pitchFamily="34" charset="0"/>
              </a:rPr>
              <a:t> in:</a:t>
            </a:r>
          </a:p>
          <a:p>
            <a:pPr marL="0" indent="0" algn="ctr">
              <a:buNone/>
            </a:pPr>
            <a:endParaRPr lang="en-US" b="1" dirty="0">
              <a:latin typeface="Open Sans" panose="020B0606030504020204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n-US" b="1" dirty="0">
                <a:latin typeface="Open Sans" panose="020B0606030504020204" pitchFamily="34" charset="0"/>
              </a:rPr>
              <a:t>b</a:t>
            </a:r>
            <a:r>
              <a:rPr lang="en-US" b="1" i="0" dirty="0">
                <a:effectLst/>
                <a:latin typeface="Open Sans" panose="020B0606030504020204" pitchFamily="34" charset="0"/>
              </a:rPr>
              <a:t>iostatistics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en-US" b="1" i="0" dirty="0">
                <a:effectLst/>
                <a:latin typeface="Open Sans" panose="020B0606030504020204" pitchFamily="34" charset="0"/>
              </a:rPr>
              <a:t>clinical and laboratory research methodology</a:t>
            </a:r>
            <a:endParaRPr lang="en-US" b="1" dirty="0">
              <a:latin typeface="Open Sans" panose="020B0606030504020204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n-US" b="1" i="0" dirty="0">
                <a:effectLst/>
                <a:latin typeface="Open Sans" panose="020B0606030504020204" pitchFamily="34" charset="0"/>
              </a:rPr>
              <a:t>study design</a:t>
            </a:r>
            <a:endParaRPr lang="en-US" b="1" dirty="0">
              <a:latin typeface="Open Sans" panose="020B0606030504020204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n-US" b="1" i="0" dirty="0">
                <a:effectLst/>
                <a:latin typeface="Open Sans" panose="020B0606030504020204" pitchFamily="34" charset="0"/>
              </a:rPr>
              <a:t>preparation of applications for funding</a:t>
            </a:r>
            <a:endParaRPr lang="en-US" b="1" dirty="0">
              <a:latin typeface="Open Sans" panose="020B0606030504020204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n-US" b="1" i="0" dirty="0">
                <a:effectLst/>
                <a:latin typeface="Open Sans" panose="020B0606030504020204" pitchFamily="34" charset="0"/>
              </a:rPr>
              <a:t>critical literature review</a:t>
            </a:r>
            <a:endParaRPr lang="en-US" b="1" dirty="0">
              <a:latin typeface="Open Sans" panose="020B0606030504020204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n-US" b="1" i="0" dirty="0">
                <a:effectLst/>
                <a:latin typeface="Open Sans" panose="020B0606030504020204" pitchFamily="34" charset="0"/>
              </a:rPr>
              <a:t>principles of evidence-based medicine</a:t>
            </a:r>
            <a:endParaRPr lang="en-US" b="1" dirty="0">
              <a:latin typeface="Open Sans" panose="020B0606030504020204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n-US" b="1" i="0" dirty="0">
                <a:effectLst/>
                <a:latin typeface="Open Sans" panose="020B0606030504020204" pitchFamily="34" charset="0"/>
              </a:rPr>
              <a:t>ethical principles involving clinical research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3E78EF8-E625-C106-0514-25A1BDB8DDB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  <a:latin typeface="Open Sans" panose="020B0606030504020204" pitchFamily="34" charset="0"/>
            </a:endParaRPr>
          </a:p>
          <a:p>
            <a:pPr marL="0" indent="0" algn="ctr">
              <a:buNone/>
            </a:pP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  <a:latin typeface="Open Sans" panose="020B0606030504020204" pitchFamily="34" charset="0"/>
            </a:endParaRPr>
          </a:p>
          <a:p>
            <a:pPr marL="0" indent="0" algn="ctr">
              <a:buNone/>
            </a:pPr>
            <a:endParaRPr lang="en-US" sz="5100" b="1" dirty="0">
              <a:solidFill>
                <a:schemeClr val="accent5">
                  <a:lumMod val="60000"/>
                  <a:lumOff val="40000"/>
                </a:schemeClr>
              </a:solidFill>
              <a:latin typeface="Open Sans" panose="020B0606030504020204" pitchFamily="34" charset="0"/>
            </a:endParaRPr>
          </a:p>
          <a:p>
            <a:pPr marL="0" indent="0" algn="ctr">
              <a:buNone/>
            </a:pPr>
            <a:r>
              <a:rPr lang="en-US" sz="51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</a:rPr>
              <a:t>“</a:t>
            </a:r>
            <a:r>
              <a:rPr lang="en-US" sz="5100" b="1" i="0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Open Sans" panose="020B0606030504020204" pitchFamily="34" charset="0"/>
              </a:rPr>
              <a:t>engage in projects </a:t>
            </a:r>
            <a:r>
              <a:rPr lang="en-US" sz="5100" b="1" i="0" dirty="0">
                <a:effectLst/>
                <a:latin typeface="Open Sans" panose="020B0606030504020204" pitchFamily="34" charset="0"/>
              </a:rPr>
              <a:t>in which they develop hypotheses or in projects of substantive scholarly exploration and analysis that require critical thinking.”</a:t>
            </a:r>
            <a:endParaRPr lang="en-US" sz="51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391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Picture 8" descr="A person with her hands up&#10;&#10;AI-generated content may be incorrect.">
            <a:extLst>
              <a:ext uri="{FF2B5EF4-FFF2-40B4-BE49-F238E27FC236}">
                <a16:creationId xmlns:a16="http://schemas.microsoft.com/office/drawing/2014/main" id="{931DEF84-FFCF-CDDA-E33B-49F4365196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3762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185CBF6-3479-51E6-EF24-680157146A9E}"/>
              </a:ext>
            </a:extLst>
          </p:cNvPr>
          <p:cNvSpPr txBox="1"/>
          <p:nvPr/>
        </p:nvSpPr>
        <p:spPr>
          <a:xfrm>
            <a:off x="4877686" y="1792161"/>
            <a:ext cx="679686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barriers significantly correlated with predicted future clinical research time were 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designing a feasible research project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(p=0.002) and </a:t>
            </a: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identifying an interesting research question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(p=0.006).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85ED94-4D46-2815-9502-312F0A8F3597}"/>
              </a:ext>
            </a:extLst>
          </p:cNvPr>
          <p:cNvSpPr txBox="1"/>
          <p:nvPr/>
        </p:nvSpPr>
        <p:spPr>
          <a:xfrm>
            <a:off x="7315200" y="5847908"/>
            <a:ext cx="465706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Michelson, K. A., </a:t>
            </a:r>
            <a:r>
              <a:rPr lang="en-US" sz="1050" b="0" i="0" dirty="0" err="1">
                <a:solidFill>
                  <a:srgbClr val="22222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Nigrovic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L. E., Nagler, J., McAneney, C. M., &amp; Mistry, R. D. (2020). Research interest in pediatric emergency medicine fellows.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Pediatric emergency care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(2), e38-e42.</a:t>
            </a:r>
            <a:endParaRPr lang="en-US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35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AB9D3-266D-110E-D325-8229C5676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A8C4FF4-FA62-2F3F-152B-D64559E8AB80}"/>
              </a:ext>
            </a:extLst>
          </p:cNvPr>
          <p:cNvGraphicFramePr>
            <a:graphicFrameLocks/>
          </p:cNvGraphicFramePr>
          <p:nvPr/>
        </p:nvGraphicFramePr>
        <p:xfrm>
          <a:off x="961571" y="522514"/>
          <a:ext cx="10268857" cy="5558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tar: 5 Points 1">
            <a:extLst>
              <a:ext uri="{FF2B5EF4-FFF2-40B4-BE49-F238E27FC236}">
                <a16:creationId xmlns:a16="http://schemas.microsoft.com/office/drawing/2014/main" id="{1BBFB054-960C-91C2-3EB4-1151156A4A37}"/>
              </a:ext>
            </a:extLst>
          </p:cNvPr>
          <p:cNvSpPr/>
          <p:nvPr/>
        </p:nvSpPr>
        <p:spPr>
          <a:xfrm>
            <a:off x="3902125" y="3169699"/>
            <a:ext cx="348012" cy="382124"/>
          </a:xfrm>
          <a:prstGeom prst="star5">
            <a:avLst>
              <a:gd name="adj" fmla="val 0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1BBFB054-960C-91C2-3EB4-1151156A4A37}"/>
              </a:ext>
            </a:extLst>
          </p:cNvPr>
          <p:cNvSpPr/>
          <p:nvPr/>
        </p:nvSpPr>
        <p:spPr>
          <a:xfrm>
            <a:off x="2858072" y="3968093"/>
            <a:ext cx="348012" cy="382124"/>
          </a:xfrm>
          <a:prstGeom prst="star5">
            <a:avLst>
              <a:gd name="adj" fmla="val 0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89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with many arms&#10;&#10;AI-generated content may be incorrect.">
            <a:extLst>
              <a:ext uri="{FF2B5EF4-FFF2-40B4-BE49-F238E27FC236}">
                <a16:creationId xmlns:a16="http://schemas.microsoft.com/office/drawing/2014/main" id="{CFC1F4DC-6388-0D7C-325C-0C0B229F6F1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61505" y="111642"/>
            <a:ext cx="6858000" cy="685800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4F462F-58A7-BB53-BFAC-CEB370E3C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460" y="937806"/>
            <a:ext cx="8646042" cy="435133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BCC244-DC55-E00F-D1B8-78CDA795FDA1}"/>
              </a:ext>
            </a:extLst>
          </p:cNvPr>
          <p:cNvSpPr txBox="1"/>
          <p:nvPr/>
        </p:nvSpPr>
        <p:spPr>
          <a:xfrm>
            <a:off x="739410" y="1796944"/>
            <a:ext cx="59782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are training </a:t>
            </a:r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future leaders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who need to feel comfortable </a:t>
            </a:r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engaging with research and innovation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after graduation</a:t>
            </a:r>
          </a:p>
        </p:txBody>
      </p:sp>
    </p:spTree>
    <p:extLst>
      <p:ext uri="{BB962C8B-B14F-4D97-AF65-F5344CB8AC3E}">
        <p14:creationId xmlns:p14="http://schemas.microsoft.com/office/powerpoint/2010/main" val="344084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899213-073F-5626-A646-5997F34E94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474469"/>
          </a:xfrm>
        </p:spPr>
        <p:txBody>
          <a:bodyPr>
            <a:normAutofit fontScale="77500" lnSpcReduction="20000"/>
          </a:bodyPr>
          <a:lstStyle/>
          <a:p>
            <a:r>
              <a:rPr lang="en-US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Anne Whitehead, MD</a:t>
            </a:r>
          </a:p>
          <a:p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Associate Professor of Clinical Emergency Medicine and Pediatrics</a:t>
            </a:r>
          </a:p>
          <a:p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 Director, Pediatric Emergency Medicine Fellowship</a:t>
            </a:r>
          </a:p>
          <a:p>
            <a:endParaRPr lang="en-US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2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Nathan Alves, PhD</a:t>
            </a:r>
          </a:p>
          <a:p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 Director, Indiana University Emergency Medicine</a:t>
            </a:r>
          </a:p>
          <a:p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Associate Professor of Emergency Medicine, Associate Professor of Biomedical Engineering</a:t>
            </a:r>
          </a:p>
          <a:p>
            <a:endParaRPr lang="en-US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Indiana University School of Medicine Department of Emergency Medicine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8C8E5BE-F120-4DAE-087B-AF44712DBDB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1025236" y="1231184"/>
            <a:ext cx="10259291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Improving Fellow Research Study Design Skills and Confidence </a:t>
            </a:r>
            <a:b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Through Gamification</a:t>
            </a:r>
            <a:endParaRPr kumimoji="0" lang="en-US" altLang="en-US" sz="5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A pair of red dice&#10;&#10;AI-generated content may be incorrect.">
            <a:extLst>
              <a:ext uri="{FF2B5EF4-FFF2-40B4-BE49-F238E27FC236}">
                <a16:creationId xmlns:a16="http://schemas.microsoft.com/office/drawing/2014/main" id="{52797FB9-A813-ACD0-A478-EB00A90BE0F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28018" y="2823037"/>
            <a:ext cx="4264333" cy="284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241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DBD3BA-DF1A-2DEF-F6D9-D8EAC54CA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6066" y="1471298"/>
            <a:ext cx="4818321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structured mentorship</a:t>
            </a:r>
          </a:p>
          <a:p>
            <a:pPr marL="0" indent="0">
              <a:buNone/>
            </a:pP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Increased and clarified expectations</a:t>
            </a:r>
          </a:p>
          <a:p>
            <a:pPr marL="0" indent="0">
              <a:buNone/>
            </a:pP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Early focus on project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C365F7-3E6C-3D44-E07D-D0CABBA33C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2589" y="3646966"/>
            <a:ext cx="4253345" cy="2800085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668A61D1-2238-C5A6-9E84-97E6F8E468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2589" y="360262"/>
            <a:ext cx="4253345" cy="285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57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03817A-441C-3168-7558-34882915D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855381"/>
            <a:ext cx="10696538" cy="25677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i="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S.U.</a:t>
            </a:r>
            <a:r>
              <a:rPr lang="en-US" sz="5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perior</a:t>
            </a:r>
            <a:r>
              <a:rPr lang="en-US" sz="5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5400" b="1" i="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P.E.</a:t>
            </a:r>
            <a:r>
              <a:rPr lang="en-US" sz="5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rformance</a:t>
            </a:r>
            <a:r>
              <a:rPr lang="en-US" sz="5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5400" b="1" i="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R.</a:t>
            </a:r>
            <a:r>
              <a:rPr lang="en-US" sz="5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esarch</a:t>
            </a:r>
            <a:r>
              <a:rPr lang="en-US" sz="5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5400" b="1" i="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F.</a:t>
            </a:r>
            <a:r>
              <a:rPr lang="en-US" sz="5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</a:t>
            </a:r>
            <a:r>
              <a:rPr lang="en-US" sz="5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small </a:t>
            </a:r>
            <a:r>
              <a:rPr lang="en-US" sz="5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gro</a:t>
            </a:r>
            <a:r>
              <a:rPr lang="en-US" sz="5400" b="1" i="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U.</a:t>
            </a:r>
            <a:r>
              <a:rPr lang="en-US" sz="5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</a:t>
            </a:r>
            <a:r>
              <a:rPr lang="en-US" sz="5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5400" b="1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collaboratio</a:t>
            </a:r>
            <a:r>
              <a:rPr lang="en-US" sz="5400" b="1" i="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5400" b="1" i="0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5400" b="1" i="0" dirty="0"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game</a:t>
            </a:r>
            <a:br>
              <a:rPr lang="en-US" sz="5400" b="1" i="0" dirty="0">
                <a:solidFill>
                  <a:schemeClr val="accent5">
                    <a:lumMod val="75000"/>
                  </a:schemeClr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</a:br>
            <a:br>
              <a:rPr lang="en-US" sz="5400" b="1" i="0" dirty="0">
                <a:solidFill>
                  <a:schemeClr val="accent5">
                    <a:lumMod val="75000"/>
                  </a:schemeClr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</a:br>
            <a:endParaRPr lang="en-US" sz="5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E81BEC-56F1-4586-AE0C-371C2148A2E1}"/>
              </a:ext>
            </a:extLst>
          </p:cNvPr>
          <p:cNvSpPr txBox="1"/>
          <p:nvPr/>
        </p:nvSpPr>
        <p:spPr>
          <a:xfrm>
            <a:off x="3056769" y="3923414"/>
            <a:ext cx="62625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US" sz="1600" b="1" i="0" dirty="0">
                <a:solidFill>
                  <a:schemeClr val="accent5">
                    <a:lumMod val="75000"/>
                  </a:schemeClr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</a:br>
            <a:r>
              <a:rPr lang="en-US" sz="5400" b="1" i="0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SUPER FUN </a:t>
            </a:r>
            <a:r>
              <a:rPr lang="en-US" sz="5400" b="1" i="0" dirty="0"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game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72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AFEF19C5E3714F8247989AB5753CE8" ma:contentTypeVersion="15" ma:contentTypeDescription="Create a new document." ma:contentTypeScope="" ma:versionID="531f20ba1338addbd74af93c957100dd">
  <xsd:schema xmlns:xsd="http://www.w3.org/2001/XMLSchema" xmlns:xs="http://www.w3.org/2001/XMLSchema" xmlns:p="http://schemas.microsoft.com/office/2006/metadata/properties" xmlns:ns3="5006ade0-6086-4781-9ac5-8597104f905a" xmlns:ns4="e595cb27-cbac-4843-9116-17080f2604a5" targetNamespace="http://schemas.microsoft.com/office/2006/metadata/properties" ma:root="true" ma:fieldsID="57700021866608bf81cfa95b51584e3a" ns3:_="" ns4:_="">
    <xsd:import namespace="5006ade0-6086-4781-9ac5-8597104f905a"/>
    <xsd:import namespace="e595cb27-cbac-4843-9116-17080f2604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06ade0-6086-4781-9ac5-8597104f90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9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95cb27-cbac-4843-9116-17080f2604a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006ade0-6086-4781-9ac5-8597104f905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B411EE-A663-463C-A494-29B34342A5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06ade0-6086-4781-9ac5-8597104f905a"/>
    <ds:schemaRef ds:uri="e595cb27-cbac-4843-9116-17080f2604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423DEA-4440-4A9C-AF6A-7EA643A2E4B2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5006ade0-6086-4781-9ac5-8597104f905a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e595cb27-cbac-4843-9116-17080f2604a5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64DFCCA-5FD4-4A84-BEC8-8CB2203501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4809</TotalTime>
  <Words>502</Words>
  <Application>Microsoft Office PowerPoint</Application>
  <PresentationFormat>Widescreen</PresentationFormat>
  <Paragraphs>87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Aptos</vt:lpstr>
      <vt:lpstr>Aptos Display</vt:lpstr>
      <vt:lpstr>Arial</vt:lpstr>
      <vt:lpstr>Open Sans</vt:lpstr>
      <vt:lpstr>Office Theme</vt:lpstr>
      <vt:lpstr>PowerPoint Presentation</vt:lpstr>
      <vt:lpstr>PowerPoint Presentation</vt:lpstr>
      <vt:lpstr>Pediatric Emergency Medicine Fellows Must</vt:lpstr>
      <vt:lpstr>PowerPoint Presentation</vt:lpstr>
      <vt:lpstr>PowerPoint Presentation</vt:lpstr>
      <vt:lpstr>PowerPoint Presentation</vt:lpstr>
      <vt:lpstr>Improving Fellow Research Study Design Skills and Confidence  Through Gamification</vt:lpstr>
      <vt:lpstr>PowerPoint Presentation</vt:lpstr>
      <vt:lpstr>S.U.perior P.E.rformance in R.esarch F.rom small groU.p collaboratioN. game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Anne Whitehead</dc:creator>
  <cp:lastModifiedBy>Whitehead, Anne</cp:lastModifiedBy>
  <cp:revision>3</cp:revision>
  <dcterms:created xsi:type="dcterms:W3CDTF">2025-04-19T15:59:33Z</dcterms:created>
  <dcterms:modified xsi:type="dcterms:W3CDTF">2025-04-30T18:59:36Z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0x0101007CAFEF19C5E3714F8247989AB5753CE8</vt:lpwstr>
  </property>
</Properties>
</file>