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69" r:id="rId4"/>
    <p:sldId id="258" r:id="rId5"/>
    <p:sldId id="259" r:id="rId6"/>
    <p:sldId id="261" r:id="rId7"/>
    <p:sldId id="262" r:id="rId8"/>
    <p:sldId id="263" r:id="rId9"/>
    <p:sldId id="264"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Coate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CABCEA-305E-47B4-B7E8-DC6EE6A7F523}" v="3" dt="2022-06-11T22:29:42.143"/>
  </p1510:revLst>
</p1510:revInfo>
</file>

<file path=ppt/tableStyles.xml><?xml version="1.0" encoding="utf-8"?>
<a:tblStyleLst xmlns:a="http://schemas.openxmlformats.org/drawingml/2006/main" def="{9D750563-5E75-4AE4-9A4C-723B21404626}">
  <a:tblStyle styleId="{9D750563-5E75-4AE4-9A4C-723B2140462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333" autoAdjust="0"/>
  </p:normalViewPr>
  <p:slideViewPr>
    <p:cSldViewPr snapToGrid="0">
      <p:cViewPr varScale="1">
        <p:scale>
          <a:sx n="96" d="100"/>
          <a:sy n="96" d="100"/>
        </p:scale>
        <p:origin x="195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ates, Heather" userId="9067622f-e3d2-477b-9d35-ec07a3d78019" providerId="ADAL" clId="{6ECABCEA-305E-47B4-B7E8-DC6EE6A7F523}"/>
    <pc:docChg chg="undo custSel modSld">
      <pc:chgData name="Coates, Heather" userId="9067622f-e3d2-477b-9d35-ec07a3d78019" providerId="ADAL" clId="{6ECABCEA-305E-47B4-B7E8-DC6EE6A7F523}" dt="2022-06-11T22:31:49.309" v="81" actId="6549"/>
      <pc:docMkLst>
        <pc:docMk/>
      </pc:docMkLst>
      <pc:sldChg chg="modNotesTx">
        <pc:chgData name="Coates, Heather" userId="9067622f-e3d2-477b-9d35-ec07a3d78019" providerId="ADAL" clId="{6ECABCEA-305E-47B4-B7E8-DC6EE6A7F523}" dt="2022-06-11T22:30:04.640" v="16" actId="20577"/>
        <pc:sldMkLst>
          <pc:docMk/>
          <pc:sldMk cId="0" sldId="259"/>
        </pc:sldMkLst>
      </pc:sldChg>
      <pc:sldChg chg="modSp mod modNotesTx">
        <pc:chgData name="Coates, Heather" userId="9067622f-e3d2-477b-9d35-ec07a3d78019" providerId="ADAL" clId="{6ECABCEA-305E-47B4-B7E8-DC6EE6A7F523}" dt="2022-06-11T22:30:26.918" v="29"/>
        <pc:sldMkLst>
          <pc:docMk/>
          <pc:sldMk cId="0" sldId="263"/>
        </pc:sldMkLst>
        <pc:picChg chg="mod">
          <ac:chgData name="Coates, Heather" userId="9067622f-e3d2-477b-9d35-ec07a3d78019" providerId="ADAL" clId="{6ECABCEA-305E-47B4-B7E8-DC6EE6A7F523}" dt="2022-06-09T20:09:08.073" v="4" actId="1076"/>
          <ac:picMkLst>
            <pc:docMk/>
            <pc:sldMk cId="0" sldId="263"/>
            <ac:picMk id="3" creationId="{4E9A7AC2-6776-BA74-EE43-C4C0903C96BF}"/>
          </ac:picMkLst>
        </pc:picChg>
      </pc:sldChg>
      <pc:sldChg chg="modNotesTx">
        <pc:chgData name="Coates, Heather" userId="9067622f-e3d2-477b-9d35-ec07a3d78019" providerId="ADAL" clId="{6ECABCEA-305E-47B4-B7E8-DC6EE6A7F523}" dt="2022-06-11T22:31:29.327" v="62" actId="20577"/>
        <pc:sldMkLst>
          <pc:docMk/>
          <pc:sldMk cId="0" sldId="264"/>
        </pc:sldMkLst>
      </pc:sldChg>
      <pc:sldChg chg="modNotesTx">
        <pc:chgData name="Coates, Heather" userId="9067622f-e3d2-477b-9d35-ec07a3d78019" providerId="ADAL" clId="{6ECABCEA-305E-47B4-B7E8-DC6EE6A7F523}" dt="2022-06-11T22:31:49.309" v="81" actId="6549"/>
        <pc:sldMkLst>
          <pc:docMk/>
          <pc:sldMk cId="0" sldId="265"/>
        </pc:sldMkLst>
      </pc:sldChg>
      <pc:sldChg chg="modSp mod modNotesTx">
        <pc:chgData name="Coates, Heather" userId="9067622f-e3d2-477b-9d35-ec07a3d78019" providerId="ADAL" clId="{6ECABCEA-305E-47B4-B7E8-DC6EE6A7F523}" dt="2022-06-11T22:29:48.782" v="11" actId="20577"/>
        <pc:sldMkLst>
          <pc:docMk/>
          <pc:sldMk cId="427672830" sldId="269"/>
        </pc:sldMkLst>
        <pc:spChg chg="mod">
          <ac:chgData name="Coates, Heather" userId="9067622f-e3d2-477b-9d35-ec07a3d78019" providerId="ADAL" clId="{6ECABCEA-305E-47B4-B7E8-DC6EE6A7F523}" dt="2022-06-09T19:44:45.145" v="3" actId="20577"/>
          <ac:spMkLst>
            <pc:docMk/>
            <pc:sldMk cId="427672830" sldId="269"/>
            <ac:spMk id="3" creationId="{F7CE1AB0-2C8A-BC70-743C-8970B63C9B4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Abigail</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f0fe1347d5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f0fe1347d5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Heather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case you are interested in learning more about data governance at your institution, we have some recommendations for getting started:</a:t>
            </a:r>
          </a:p>
          <a:p>
            <a:pPr marL="0" lvl="0" indent="0" algn="l" rtl="0">
              <a:spcBef>
                <a:spcPts val="0"/>
              </a:spcBef>
              <a:spcAft>
                <a:spcPts val="0"/>
              </a:spcAft>
              <a:buNone/>
            </a:pPr>
            <a:r>
              <a:rPr lang="en-US" dirty="0"/>
              <a:t>1. Do some investigating to find out if your institution has a data governance body, who is represented, what their scope of authority is, and what processes exist</a:t>
            </a:r>
          </a:p>
          <a:p>
            <a:pPr marL="0" lvl="0" indent="0" algn="l" rtl="0">
              <a:spcBef>
                <a:spcPts val="0"/>
              </a:spcBef>
              <a:spcAft>
                <a:spcPts val="0"/>
              </a:spcAft>
              <a:buNone/>
            </a:pPr>
            <a:r>
              <a:rPr lang="en-US" dirty="0"/>
              <a:t>2. Once you have a basic outline, reach out to connect with someone new to learn more</a:t>
            </a:r>
          </a:p>
          <a:p>
            <a:pPr marL="0" lvl="0" indent="0" algn="l" rtl="0">
              <a:spcBef>
                <a:spcPts val="0"/>
              </a:spcBef>
              <a:spcAft>
                <a:spcPts val="0"/>
              </a:spcAft>
              <a:buNone/>
            </a:pPr>
            <a:r>
              <a:rPr lang="en-US"/>
              <a:t>3. Finally</a:t>
            </a:r>
            <a:r>
              <a:rPr lang="en-US" dirty="0"/>
              <a:t>, have a conversation with them about your questions, or ask them what they consider to be the priorities, challenges, gaps, etc. If you can, keep the conversation going. In our experience, it takes years of investment in relationships before things begin to change.</a:t>
            </a:r>
          </a:p>
          <a:p>
            <a:pPr marL="0" lvl="0" indent="0" algn="l" rtl="0">
              <a:spcBef>
                <a:spcPts val="0"/>
              </a:spcBef>
              <a:spcAft>
                <a:spcPts val="0"/>
              </a:spcAft>
              <a:buNone/>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f0fe1347d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f0fe1347d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Abigail</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None/>
            </a:pPr>
            <a:r>
              <a:rPr lang="en-US" dirty="0"/>
              <a:t>Heather </a:t>
            </a:r>
          </a:p>
          <a:p>
            <a:pPr marL="0" indent="0">
              <a:buNone/>
            </a:pPr>
            <a:r>
              <a:rPr lang="en-US" dirty="0"/>
              <a:t>There are many definitions of data governance, most of which come out of a business context. The three listed here all speak to different but important aspects of research data governance in higher education. </a:t>
            </a:r>
          </a:p>
          <a:p>
            <a:pPr marL="0" indent="0">
              <a:buNone/>
            </a:pPr>
            <a:endParaRPr lang="en-US" dirty="0"/>
          </a:p>
          <a:p>
            <a:pPr marL="0" indent="0">
              <a:buNone/>
            </a:pPr>
            <a:r>
              <a:rPr lang="en-US" dirty="0"/>
              <a:t>The definition from </a:t>
            </a:r>
            <a:r>
              <a:rPr lang="en-US" dirty="0" err="1"/>
              <a:t>Alavsrud</a:t>
            </a:r>
            <a:r>
              <a:rPr lang="en-US" dirty="0"/>
              <a:t> is nice and concise...a good place to start.</a:t>
            </a:r>
          </a:p>
          <a:p>
            <a:pPr marL="0" indent="0">
              <a:buNone/>
            </a:pPr>
            <a:endParaRPr lang="en-US" dirty="0"/>
          </a:p>
          <a:p>
            <a:pPr marL="0" indent="0">
              <a:buNone/>
            </a:pPr>
            <a:r>
              <a:rPr lang="en-US" dirty="0"/>
              <a:t>The definition from the Data Governance Institute is helpful for describing the scope of data governance work, particularly when it intersects with the work of other units like IT and infosec.</a:t>
            </a:r>
          </a:p>
          <a:p>
            <a:pPr marL="0" indent="0">
              <a:buNone/>
            </a:pPr>
            <a:endParaRPr lang="en-US" dirty="0"/>
          </a:p>
          <a:p>
            <a:pPr marL="0" indent="0">
              <a:buNone/>
            </a:pPr>
            <a:r>
              <a:rPr lang="en-US" dirty="0"/>
              <a:t>The definition comes out of the IU University Data Management Council charge, which frames data governance as a quality control discipline. </a:t>
            </a:r>
          </a:p>
          <a:p>
            <a:pPr marL="0" indent="0">
              <a:buNone/>
            </a:pPr>
            <a:endParaRPr lang="en-US" dirty="0"/>
          </a:p>
          <a:p>
            <a:pPr marL="0" indent="0">
              <a:buNone/>
            </a:pPr>
            <a:r>
              <a:rPr lang="en-US" dirty="0"/>
              <a:t>Many definitions I’ve seen tend to emphasize the work done during active use of the data by the organization, but give very little thought to long-term issues such as curation, preservation, and discard. For much of the administrative data institutions have, retention schedules are based on legal requirements and data are discarded as soon as possible to minimize risk. The same approach doesn’t work for research data, so this is another area where governing research data needs to be distinguished from administrative or operational data.</a:t>
            </a:r>
          </a:p>
          <a:p>
            <a:pPr marL="0" indent="0">
              <a:buNone/>
            </a:pPr>
            <a:endParaRPr lang="en-US" dirty="0"/>
          </a:p>
        </p:txBody>
      </p:sp>
    </p:spTree>
    <p:extLst>
      <p:ext uri="{BB962C8B-B14F-4D97-AF65-F5344CB8AC3E}">
        <p14:creationId xmlns:p14="http://schemas.microsoft.com/office/powerpoint/2010/main" val="499656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f4da0091e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f4da0091e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solidFill>
                  <a:srgbClr val="595959"/>
                </a:solidFill>
              </a:rPr>
              <a:t>Abigail </a:t>
            </a:r>
            <a:endParaRPr sz="1800">
              <a:solidFill>
                <a:srgbClr val="595959"/>
              </a:solidFill>
            </a:endParaRPr>
          </a:p>
          <a:p>
            <a:pPr marL="457200" lvl="0" indent="-342900" algn="l" rtl="0">
              <a:lnSpc>
                <a:spcPct val="115000"/>
              </a:lnSpc>
              <a:spcBef>
                <a:spcPts val="1200"/>
              </a:spcBef>
              <a:spcAft>
                <a:spcPts val="0"/>
              </a:spcAft>
              <a:buClr>
                <a:srgbClr val="595959"/>
              </a:buClr>
              <a:buSzPts val="1800"/>
              <a:buChar char="●"/>
            </a:pPr>
            <a:r>
              <a:rPr lang="en" sz="1800">
                <a:solidFill>
                  <a:srgbClr val="595959"/>
                </a:solidFill>
              </a:rPr>
              <a:t>Ensure that compliance requirements are met</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Minimize risk of data breach or unauthorized access</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Protecting Intellectual Property, data as an asset, data licensing</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Enable collaboration</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Increase the value of data</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Enable effective long-term stewardship of research data</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Balance the rights of the researcher, community partners, and funders</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Identifying the partners and boundaries at the university and beyond</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Heather</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600">
                <a:solidFill>
                  <a:srgbClr val="595959"/>
                </a:solidFill>
              </a:rPr>
              <a:t>Data governance needs a purpose, ideally one that comes from within the organization and with input from all the stakeholders. Some common goals or priorities we see in higher ed are related to security, compliance, and protecting IP. </a:t>
            </a:r>
            <a:endParaRPr sz="1600">
              <a:solidFill>
                <a:srgbClr val="595959"/>
              </a:solidFill>
            </a:endParaRPr>
          </a:p>
          <a:p>
            <a:pPr marL="0" lvl="0" indent="0" algn="l" rtl="0">
              <a:lnSpc>
                <a:spcPct val="115000"/>
              </a:lnSpc>
              <a:spcBef>
                <a:spcPts val="1200"/>
              </a:spcBef>
              <a:spcAft>
                <a:spcPts val="0"/>
              </a:spcAft>
              <a:buClr>
                <a:schemeClr val="dk1"/>
              </a:buClr>
              <a:buSzPts val="1100"/>
              <a:buFont typeface="Arial"/>
              <a:buNone/>
            </a:pPr>
            <a:r>
              <a:rPr lang="en" sz="1600">
                <a:solidFill>
                  <a:srgbClr val="595959"/>
                </a:solidFill>
              </a:rPr>
              <a:t>For data governance efforts to be successful and survive, the purpose needs to agreed upon, clearly communicated, and periodically reassessed. If data governance gets in the way of people being able to use the data, data governance won’t happen; people will find ways to circumvent the processes put in place, which puts an organization in the mode of policy enforcement and penalties.</a:t>
            </a:r>
            <a:endParaRPr sz="1600">
              <a:solidFill>
                <a:srgbClr val="595959"/>
              </a:solidFill>
            </a:endParaRPr>
          </a:p>
          <a:p>
            <a:pPr marL="0" lvl="0" indent="0" algn="l" rtl="0">
              <a:lnSpc>
                <a:spcPct val="115000"/>
              </a:lnSpc>
              <a:spcBef>
                <a:spcPts val="1200"/>
              </a:spcBef>
              <a:spcAft>
                <a:spcPts val="1200"/>
              </a:spcAft>
              <a:buClr>
                <a:schemeClr val="dk1"/>
              </a:buClr>
              <a:buSzPts val="1100"/>
              <a:buFont typeface="Arial"/>
              <a:buNone/>
            </a:pPr>
            <a:r>
              <a:rPr lang="en" sz="1600">
                <a:solidFill>
                  <a:srgbClr val="595959"/>
                </a:solidFill>
              </a:rPr>
              <a:t>A key challenge for research data governance in higher education is the conflict between the underlying culture of commercialization created by the Bayh-Dole Act and the less immediate benefits of curating and sharing research data more broadly. There is an important opportunity for research data governance programs to more clearly communicate the possible options related to data sharing and to help researchers navigate this space. At most institutions, a small percentage of researchers are likely to purse patents and commercialization, while many more would benefit from sharing data, openly or in controlled ways.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f138be6b92_4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f138be6b92_4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Heather – </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Data governance generally tends to be described and operationalized at the level of individual organizations or institutions. But governing research data requires that we balance institutional priorities with those of funders, investigators, and others across any given research community. Governing research data is truly a community effort. </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Researchers often encountered obstacles or friction when you try to help researchers share data. In some cases, those may be related to data governance decisions or gaps in policy and process. The boundaries of research data governance are often unclear.</a:t>
            </a: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2a10c6629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2a10c6629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Kristin’s narrative</a:t>
            </a:r>
          </a:p>
          <a:p>
            <a:pPr marL="0" lvl="0" indent="0" algn="l" rtl="0">
              <a:spcBef>
                <a:spcPts val="0"/>
              </a:spcBef>
              <a:spcAft>
                <a:spcPts val="0"/>
              </a:spcAft>
              <a:buNone/>
            </a:pPr>
            <a:endParaRPr lang="en" dirty="0"/>
          </a:p>
          <a:p>
            <a:pPr marL="0" lvl="0" indent="0" algn="l" rtl="0">
              <a:spcBef>
                <a:spcPts val="0"/>
              </a:spcBef>
              <a:spcAft>
                <a:spcPts val="0"/>
              </a:spcAft>
              <a:buNone/>
            </a:pPr>
            <a:r>
              <a:rPr lang="en-US" dirty="0"/>
              <a:t>https://www.flickr.com/photos/caltech/39649368475</a:t>
            </a:r>
            <a:r>
              <a:rPr lang="en" dirty="0"/>
              <a:t> </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2a10c66296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2a10c6629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2a10c662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2a10c662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dirty="0"/>
              <a:t>Heather</a:t>
            </a:r>
          </a:p>
          <a:p>
            <a:pPr marL="0" lvl="0" indent="0" algn="l" rtl="0">
              <a:lnSpc>
                <a:spcPct val="115000"/>
              </a:lnSpc>
              <a:spcBef>
                <a:spcPts val="1200"/>
              </a:spcBef>
              <a:spcAft>
                <a:spcPts val="0"/>
              </a:spcAft>
              <a:buClr>
                <a:schemeClr val="dk1"/>
              </a:buClr>
              <a:buSzPts val="1100"/>
              <a:buFont typeface="Arial"/>
              <a:buNone/>
            </a:pPr>
            <a:endParaRPr lang="en-US" dirty="0"/>
          </a:p>
          <a:p>
            <a:pPr marL="0" lvl="0" indent="0" algn="l" rtl="0">
              <a:lnSpc>
                <a:spcPct val="115000"/>
              </a:lnSpc>
              <a:spcBef>
                <a:spcPts val="1200"/>
              </a:spcBef>
              <a:spcAft>
                <a:spcPts val="0"/>
              </a:spcAft>
              <a:buClr>
                <a:schemeClr val="dk1"/>
              </a:buClr>
              <a:buSzPts val="1100"/>
              <a:buFont typeface="Arial"/>
              <a:buNone/>
            </a:pPr>
            <a:r>
              <a:rPr lang="en-US" dirty="0"/>
              <a:t>During my first few years as a data librarian, I spent a lot of time learning to navigate the various research support services across the IU system and asking lots of questions on behalf of those I was consulting with. Reading Kristin &amp; Abigail’s 2015 article “Do you have an institutional data policy?“ helped me to identify some of the unnamed obstacles I had been encountering, particularly for data sharing. Much of the research on my campus involves human participants and is subject to The Common Rule, so I started asking questions of our HIPAA Privacy Officer and Health Data Steward and the Research Integrity Office. Eventually, those conversations led to creation of an informal working group of folks who were willing to draft a comprehensive research data policy for IU. We wanted a policy that addressed data ownership, storage, retention, management, sharing, and preservation. The conversations were a great venue for us to learn from each other and get a glimpse into other perspectives on these issues.</a:t>
            </a:r>
          </a:p>
          <a:p>
            <a:pPr marL="0" lvl="0" indent="0" algn="l" rtl="0">
              <a:lnSpc>
                <a:spcPct val="115000"/>
              </a:lnSpc>
              <a:spcBef>
                <a:spcPts val="1200"/>
              </a:spcBef>
              <a:spcAft>
                <a:spcPts val="0"/>
              </a:spcAft>
              <a:buClr>
                <a:schemeClr val="dk1"/>
              </a:buClr>
              <a:buSzPts val="1100"/>
              <a:buFont typeface="Arial"/>
              <a:buNone/>
            </a:pPr>
            <a:r>
              <a:rPr lang="en-US" dirty="0"/>
              <a:t> </a:t>
            </a:r>
          </a:p>
          <a:p>
            <a:pPr marL="0" lvl="0" indent="0" algn="l" rtl="0">
              <a:lnSpc>
                <a:spcPct val="115000"/>
              </a:lnSpc>
              <a:spcBef>
                <a:spcPts val="1200"/>
              </a:spcBef>
              <a:spcAft>
                <a:spcPts val="0"/>
              </a:spcAft>
              <a:buClr>
                <a:schemeClr val="dk1"/>
              </a:buClr>
              <a:buSzPts val="1100"/>
              <a:buFont typeface="Arial"/>
              <a:buNone/>
            </a:pPr>
            <a:r>
              <a:rPr lang="en-US" dirty="0"/>
              <a:t>It was only after we had been meeting for many months that our Chief Data Officer learned of the group and I learned about the existing data governance structure. It turns out that IU already had a policy that defined research data as institutional data, in most cases. In early 2017, I was appointed the first Indiana University Data Steward for Research Data and began figuring out how research data governance can fit into a data governance program that has been around since 1991. Over the past five years, I’ve learned about the institutional responsibilities for governing research data and done my best to advocate for policies, processes, and resources that make it easier for researchers to jointly steward research data with IU and their funders. It truly is a community effort that takes a highly-coordinated approach.</a:t>
            </a:r>
          </a:p>
          <a:p>
            <a:pPr marL="0" lvl="0" indent="0" algn="l" rtl="0">
              <a:lnSpc>
                <a:spcPct val="115000"/>
              </a:lnSpc>
              <a:spcBef>
                <a:spcPts val="1200"/>
              </a:spcBef>
              <a:spcAft>
                <a:spcPts val="0"/>
              </a:spcAft>
              <a:buClr>
                <a:schemeClr val="dk1"/>
              </a:buClr>
              <a:buSzPts val="1100"/>
              <a:buFont typeface="Arial"/>
              <a:buNone/>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19c8bfdbb1_0_3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19c8bfdbb1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Heather</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We have found tremendous value in engaging with the various stakeholders at our institutions about research data governance to be incredibly valuable. It has helped us to identify gaps at each of our institutions, including:</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A lack of clarity about who is responsible for the various facets of research data governance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The IT perspective, particularly IT security, dominates data governance conversations at many institutions. We believe that data governance conversations need to be more representative of stakeholders like the researchers themselves, libraries, research administrators who are reviewing and executing agreements, general counsel, and departmental administrators. When policies and processes don’t reflect the reality of research, people often bypass them, introducing a whole other set of issues.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A need to differentiate data governance by data domains, particularly so that research specific terminology and context can be appropriately integrated into policies, processes, guidance, and resources.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Additionally, research data governance is subject to rapidly changing external policies and pressures, such as the National Institutes of Health Data Management &amp; Sharing Policy that will take effect in January 2023. Local policy, processes, and bureaucracy associated with information and data security may simply exclude issues relevant to research or introduce additional obstacles.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We sometimes see research projects held up when the protocol raises questions or concerns that are not clearly in the scope of research administration, research compliance, and IT. This lack of clarity and subsequent delays are hugely frustrating to researchers, particularly when they are on tight deadlines and the purpose of data governance has not been clearly communicated.</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Finally, there are a lot of unknown unknowns – In general, research data governance has not been adequately supported to answer key but basic questions, such as</a:t>
            </a:r>
          </a:p>
          <a:p>
            <a:pPr marL="0" lvl="0" indent="0" algn="l" rtl="0">
              <a:spcBef>
                <a:spcPts val="0"/>
              </a:spcBef>
              <a:spcAft>
                <a:spcPts val="0"/>
              </a:spcAft>
              <a:buNone/>
            </a:pPr>
            <a:r>
              <a:rPr lang="en-US" dirty="0"/>
              <a:t>	o What data do we have? </a:t>
            </a:r>
          </a:p>
          <a:p>
            <a:pPr marL="0" lvl="0" indent="0" algn="l" rtl="0">
              <a:spcBef>
                <a:spcPts val="0"/>
              </a:spcBef>
              <a:spcAft>
                <a:spcPts val="0"/>
              </a:spcAft>
              <a:buNone/>
            </a:pPr>
            <a:r>
              <a:rPr lang="en-US" dirty="0"/>
              <a:t>	o Where is it? </a:t>
            </a:r>
          </a:p>
          <a:p>
            <a:pPr marL="0" lvl="0" indent="0" algn="l" rtl="0">
              <a:spcBef>
                <a:spcPts val="0"/>
              </a:spcBef>
              <a:spcAft>
                <a:spcPts val="0"/>
              </a:spcAft>
              <a:buNone/>
            </a:pPr>
            <a:r>
              <a:rPr lang="en-US" dirty="0"/>
              <a:t>	o How long should we keep it? </a:t>
            </a:r>
          </a:p>
          <a:p>
            <a:pPr marL="0" lvl="0" indent="0" algn="l" rtl="0">
              <a:spcBef>
                <a:spcPts val="0"/>
              </a:spcBef>
              <a:spcAft>
                <a:spcPts val="0"/>
              </a:spcAft>
              <a:buNone/>
            </a:pPr>
            <a:r>
              <a:rPr lang="en-US" dirty="0"/>
              <a:t>	o Who should have access?</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agoben@uic.edu"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mailto:briney@caltech.edu" TargetMode="External"/><Relationship Id="rId4" Type="http://schemas.openxmlformats.org/officeDocument/2006/relationships/hyperlink" Target="mailto:hcoates@iupui.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cio.com/article/3521011/what-is-data-governance-a-best-practices-framework-for-managing-data-assets.html"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datagovernance.com/the-data-governance-basics/definitions-of-data-governanc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744575"/>
            <a:ext cx="8582700" cy="2585854"/>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600"/>
              </a:spcAft>
              <a:buClr>
                <a:srgbClr val="000000"/>
              </a:buClr>
              <a:buSzPts val="990"/>
              <a:buFont typeface="Arial"/>
              <a:buNone/>
            </a:pPr>
            <a:r>
              <a:rPr lang="en" sz="4400" dirty="0"/>
              <a:t>Shifting into Data Governance roles: Encounters of three data librarians</a:t>
            </a:r>
            <a:endParaRPr sz="4400" dirty="0"/>
          </a:p>
          <a:p>
            <a:pPr marL="0" lvl="0" indent="0" algn="l" rtl="0">
              <a:spcBef>
                <a:spcPts val="1800"/>
              </a:spcBef>
              <a:spcAft>
                <a:spcPts val="600"/>
              </a:spcAft>
              <a:buNone/>
            </a:pPr>
            <a:r>
              <a:rPr lang="en" sz="3100" dirty="0"/>
              <a:t>@IASSIST22</a:t>
            </a:r>
            <a:endParaRPr sz="3100" dirty="0"/>
          </a:p>
        </p:txBody>
      </p:sp>
      <p:sp>
        <p:nvSpPr>
          <p:cNvPr id="55" name="Google Shape;55;p13"/>
          <p:cNvSpPr txBox="1">
            <a:spLocks noGrp="1"/>
          </p:cNvSpPr>
          <p:nvPr>
            <p:ph type="subTitle" idx="1"/>
          </p:nvPr>
        </p:nvSpPr>
        <p:spPr>
          <a:xfrm>
            <a:off x="311700" y="3691155"/>
            <a:ext cx="8520600" cy="1130519"/>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sz="2000" dirty="0"/>
              <a:t>Abigail Goben (Data Librarian &amp; Policy Advisor, UIC)</a:t>
            </a:r>
            <a:endParaRPr sz="2000" dirty="0"/>
          </a:p>
          <a:p>
            <a:pPr marL="0" lvl="0" indent="0" algn="l" rtl="0">
              <a:lnSpc>
                <a:spcPct val="100000"/>
              </a:lnSpc>
              <a:spcBef>
                <a:spcPts val="0"/>
              </a:spcBef>
              <a:spcAft>
                <a:spcPts val="0"/>
              </a:spcAft>
              <a:buNone/>
            </a:pPr>
            <a:r>
              <a:rPr lang="en" sz="2000" dirty="0"/>
              <a:t>Heather Coates (Data Librarian &amp; Data Steward, IUPUI)</a:t>
            </a:r>
            <a:endParaRPr sz="2000" dirty="0"/>
          </a:p>
          <a:p>
            <a:pPr marL="0" lvl="0" indent="0" algn="l" rtl="0">
              <a:lnSpc>
                <a:spcPct val="100000"/>
              </a:lnSpc>
              <a:spcBef>
                <a:spcPts val="0"/>
              </a:spcBef>
              <a:spcAft>
                <a:spcPts val="0"/>
              </a:spcAft>
              <a:buNone/>
            </a:pPr>
            <a:r>
              <a:rPr lang="en" sz="2000" dirty="0"/>
              <a:t>Kristin Briney (Biology Librarian, Caltech)</a:t>
            </a:r>
            <a:endParaRPr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2"/>
          <p:cNvSpPr/>
          <p:nvPr/>
        </p:nvSpPr>
        <p:spPr>
          <a:xfrm>
            <a:off x="0" y="0"/>
            <a:ext cx="4572000" cy="5175900"/>
          </a:xfrm>
          <a:prstGeom prst="rect">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2"/>
          <p:cNvSpPr txBox="1">
            <a:spLocks noGrp="1"/>
          </p:cNvSpPr>
          <p:nvPr>
            <p:ph type="title"/>
          </p:nvPr>
        </p:nvSpPr>
        <p:spPr>
          <a:xfrm>
            <a:off x="5432800" y="1724800"/>
            <a:ext cx="2917200" cy="63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2820" b="1"/>
              <a:t>Thank you</a:t>
            </a:r>
            <a:endParaRPr sz="2820" b="1"/>
          </a:p>
        </p:txBody>
      </p:sp>
      <p:sp>
        <p:nvSpPr>
          <p:cNvPr id="117" name="Google Shape;117;p22"/>
          <p:cNvSpPr txBox="1">
            <a:spLocks noGrp="1"/>
          </p:cNvSpPr>
          <p:nvPr>
            <p:ph type="body" idx="1"/>
          </p:nvPr>
        </p:nvSpPr>
        <p:spPr>
          <a:xfrm>
            <a:off x="4868500" y="2681400"/>
            <a:ext cx="4045800" cy="1670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Abigail Goben: </a:t>
            </a:r>
            <a:r>
              <a:rPr lang="en" u="sng" dirty="0">
                <a:solidFill>
                  <a:schemeClr val="hlink"/>
                </a:solidFill>
                <a:hlinkClick r:id="rId3"/>
              </a:rPr>
              <a:t>agoben@uic.edu</a:t>
            </a:r>
            <a:r>
              <a:rPr lang="en" dirty="0"/>
              <a:t> </a:t>
            </a:r>
            <a:endParaRPr dirty="0"/>
          </a:p>
          <a:p>
            <a:pPr marL="0" lvl="0" indent="0" algn="l" rtl="0">
              <a:spcBef>
                <a:spcPts val="1200"/>
              </a:spcBef>
              <a:spcAft>
                <a:spcPts val="0"/>
              </a:spcAft>
              <a:buNone/>
            </a:pPr>
            <a:r>
              <a:rPr lang="en" dirty="0"/>
              <a:t>Heather Coates: </a:t>
            </a:r>
            <a:r>
              <a:rPr lang="en" u="sng" dirty="0">
                <a:solidFill>
                  <a:schemeClr val="hlink"/>
                </a:solidFill>
                <a:hlinkClick r:id="rId4"/>
              </a:rPr>
              <a:t>hcoates@iupui.edu</a:t>
            </a:r>
            <a:r>
              <a:rPr lang="en" dirty="0"/>
              <a:t> </a:t>
            </a:r>
            <a:endParaRPr dirty="0"/>
          </a:p>
          <a:p>
            <a:pPr marL="0" lvl="0" indent="0" algn="l" rtl="0">
              <a:spcBef>
                <a:spcPts val="1200"/>
              </a:spcBef>
              <a:spcAft>
                <a:spcPts val="1200"/>
              </a:spcAft>
              <a:buNone/>
            </a:pPr>
            <a:r>
              <a:rPr lang="en" dirty="0"/>
              <a:t>Kristin Briney: </a:t>
            </a:r>
            <a:r>
              <a:rPr lang="en" u="sng" dirty="0">
                <a:solidFill>
                  <a:schemeClr val="hlink"/>
                </a:solidFill>
                <a:hlinkClick r:id="rId5"/>
              </a:rPr>
              <a:t>briney@caltech.edu</a:t>
            </a:r>
            <a:r>
              <a:rPr lang="en" dirty="0"/>
              <a:t> </a:t>
            </a:r>
            <a:endParaRPr dirty="0"/>
          </a:p>
        </p:txBody>
      </p:sp>
      <p:sp>
        <p:nvSpPr>
          <p:cNvPr id="118" name="Google Shape;118;p22"/>
          <p:cNvSpPr txBox="1"/>
          <p:nvPr/>
        </p:nvSpPr>
        <p:spPr>
          <a:xfrm>
            <a:off x="387750" y="952825"/>
            <a:ext cx="3796500" cy="350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b="1"/>
              <a:t>WHAT NEXT?</a:t>
            </a:r>
            <a:endParaRPr sz="3200" b="1"/>
          </a:p>
          <a:p>
            <a:pPr marL="0" lvl="0" indent="0" algn="l" rtl="0">
              <a:spcBef>
                <a:spcPts val="0"/>
              </a:spcBef>
              <a:spcAft>
                <a:spcPts val="0"/>
              </a:spcAft>
              <a:buNone/>
            </a:pPr>
            <a:endParaRPr sz="2000"/>
          </a:p>
          <a:p>
            <a:pPr marL="0" lvl="0" indent="0" algn="l" rtl="0">
              <a:spcBef>
                <a:spcPts val="0"/>
              </a:spcBef>
              <a:spcAft>
                <a:spcPts val="0"/>
              </a:spcAft>
              <a:buNone/>
            </a:pPr>
            <a:endParaRPr sz="2000"/>
          </a:p>
          <a:p>
            <a:pPr marL="457200" lvl="0" indent="-355600" algn="l" rtl="0">
              <a:lnSpc>
                <a:spcPct val="200000"/>
              </a:lnSpc>
              <a:spcBef>
                <a:spcPts val="0"/>
              </a:spcBef>
              <a:spcAft>
                <a:spcPts val="0"/>
              </a:spcAft>
              <a:buSzPts val="2000"/>
              <a:buAutoNum type="arabicPeriod"/>
            </a:pPr>
            <a:r>
              <a:rPr lang="en" sz="2000"/>
              <a:t>Investigate your institution</a:t>
            </a:r>
            <a:endParaRPr sz="2000"/>
          </a:p>
          <a:p>
            <a:pPr marL="457200" lvl="0" indent="-355600" algn="l" rtl="0">
              <a:lnSpc>
                <a:spcPct val="200000"/>
              </a:lnSpc>
              <a:spcBef>
                <a:spcPts val="0"/>
              </a:spcBef>
              <a:spcAft>
                <a:spcPts val="0"/>
              </a:spcAft>
              <a:buSzPts val="2000"/>
              <a:buAutoNum type="arabicPeriod"/>
            </a:pPr>
            <a:r>
              <a:rPr lang="en" sz="2000"/>
              <a:t>Connect with someone new</a:t>
            </a:r>
            <a:endParaRPr sz="2000"/>
          </a:p>
          <a:p>
            <a:pPr marL="457200" lvl="0" indent="-355600" algn="l" rtl="0">
              <a:lnSpc>
                <a:spcPct val="200000"/>
              </a:lnSpc>
              <a:spcBef>
                <a:spcPts val="0"/>
              </a:spcBef>
              <a:spcAft>
                <a:spcPts val="0"/>
              </a:spcAft>
              <a:buSzPts val="2000"/>
              <a:buAutoNum type="arabicPeriod"/>
            </a:pPr>
            <a:r>
              <a:rPr lang="en" sz="2000"/>
              <a:t>Have a conversation</a:t>
            </a:r>
            <a:endParaRPr sz="2400"/>
          </a:p>
          <a:p>
            <a:pPr marL="0" lvl="0" indent="0" algn="l" rtl="0">
              <a:spcBef>
                <a:spcPts val="0"/>
              </a:spcBef>
              <a:spcAft>
                <a:spcPts val="0"/>
              </a:spcAft>
              <a:buNone/>
            </a:pP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t>Overview</a:t>
            </a:r>
            <a:endParaRPr sz="3600" dirty="0"/>
          </a:p>
        </p:txBody>
      </p:sp>
      <p:sp>
        <p:nvSpPr>
          <p:cNvPr id="61" name="Google Shape;61;p14"/>
          <p:cNvSpPr txBox="1">
            <a:spLocks noGrp="1"/>
          </p:cNvSpPr>
          <p:nvPr>
            <p:ph type="body" idx="1"/>
          </p:nvPr>
        </p:nvSpPr>
        <p:spPr>
          <a:xfrm>
            <a:off x="318782" y="1560352"/>
            <a:ext cx="8513518" cy="3008522"/>
          </a:xfrm>
          <a:prstGeom prst="rect">
            <a:avLst/>
          </a:prstGeom>
        </p:spPr>
        <p:txBody>
          <a:bodyPr spcFirstLastPara="1" wrap="square" lIns="91425" tIns="91425" rIns="91425" bIns="91425" anchor="t" anchorCtr="0">
            <a:normAutofit/>
          </a:bodyPr>
          <a:lstStyle/>
          <a:p>
            <a:pPr marL="182880" lvl="0" indent="0" algn="l" rtl="0">
              <a:lnSpc>
                <a:spcPct val="200000"/>
              </a:lnSpc>
              <a:spcBef>
                <a:spcPts val="0"/>
              </a:spcBef>
              <a:spcAft>
                <a:spcPts val="0"/>
              </a:spcAft>
              <a:buClr>
                <a:schemeClr val="dk1"/>
              </a:buClr>
              <a:buSzPts val="2000"/>
              <a:buNone/>
            </a:pPr>
            <a:r>
              <a:rPr lang="en" sz="2400" dirty="0">
                <a:solidFill>
                  <a:schemeClr val="dk1"/>
                </a:solidFill>
              </a:rPr>
              <a:t>Intro to Data Governance</a:t>
            </a:r>
            <a:endParaRPr sz="2400" dirty="0">
              <a:solidFill>
                <a:schemeClr val="dk1"/>
              </a:solidFill>
            </a:endParaRPr>
          </a:p>
          <a:p>
            <a:pPr marL="182880" lvl="0" indent="0" algn="l" rtl="0">
              <a:lnSpc>
                <a:spcPct val="200000"/>
              </a:lnSpc>
              <a:spcBef>
                <a:spcPts val="0"/>
              </a:spcBef>
              <a:spcAft>
                <a:spcPts val="0"/>
              </a:spcAft>
              <a:buClr>
                <a:schemeClr val="dk1"/>
              </a:buClr>
              <a:buSzPts val="2000"/>
              <a:buNone/>
            </a:pPr>
            <a:r>
              <a:rPr lang="en" sz="2400" dirty="0">
                <a:solidFill>
                  <a:schemeClr val="dk1"/>
                </a:solidFill>
              </a:rPr>
              <a:t>Experiences at Our Institutions</a:t>
            </a:r>
            <a:endParaRPr sz="2400" dirty="0">
              <a:solidFill>
                <a:schemeClr val="dk1"/>
              </a:solidFill>
            </a:endParaRPr>
          </a:p>
          <a:p>
            <a:pPr marL="182880" lvl="0" indent="0" algn="l" rtl="0">
              <a:lnSpc>
                <a:spcPct val="200000"/>
              </a:lnSpc>
              <a:spcBef>
                <a:spcPts val="0"/>
              </a:spcBef>
              <a:spcAft>
                <a:spcPts val="0"/>
              </a:spcAft>
              <a:buClr>
                <a:schemeClr val="dk1"/>
              </a:buClr>
              <a:buSzPts val="2000"/>
              <a:buNone/>
            </a:pPr>
            <a:r>
              <a:rPr lang="en" sz="2400" dirty="0">
                <a:solidFill>
                  <a:schemeClr val="dk1"/>
                </a:solidFill>
              </a:rPr>
              <a:t>The Value of Getting Involved</a:t>
            </a:r>
            <a:endParaRPr sz="2400" dirty="0">
              <a:solidFill>
                <a:schemeClr val="dk1"/>
              </a:solidFill>
            </a:endParaRPr>
          </a:p>
        </p:txBody>
      </p:sp>
      <p:grpSp>
        <p:nvGrpSpPr>
          <p:cNvPr id="3" name="Group 2">
            <a:extLst>
              <a:ext uri="{FF2B5EF4-FFF2-40B4-BE49-F238E27FC236}">
                <a16:creationId xmlns:a16="http://schemas.microsoft.com/office/drawing/2014/main" id="{18F428BF-5DB7-CB1A-1BC7-966B6D14E60E}"/>
              </a:ext>
            </a:extLst>
          </p:cNvPr>
          <p:cNvGrpSpPr/>
          <p:nvPr/>
        </p:nvGrpSpPr>
        <p:grpSpPr>
          <a:xfrm>
            <a:off x="311700" y="1795243"/>
            <a:ext cx="91440" cy="2194560"/>
            <a:chOff x="311700" y="1795243"/>
            <a:chExt cx="91440" cy="2194560"/>
          </a:xfrm>
        </p:grpSpPr>
        <p:sp>
          <p:nvSpPr>
            <p:cNvPr id="2" name="Rectangle 1">
              <a:extLst>
                <a:ext uri="{FF2B5EF4-FFF2-40B4-BE49-F238E27FC236}">
                  <a16:creationId xmlns:a16="http://schemas.microsoft.com/office/drawing/2014/main" id="{5528DB28-1E24-C457-D884-E0F593D79BC2}"/>
                </a:ext>
              </a:extLst>
            </p:cNvPr>
            <p:cNvSpPr/>
            <p:nvPr/>
          </p:nvSpPr>
          <p:spPr>
            <a:xfrm>
              <a:off x="311700" y="1795243"/>
              <a:ext cx="91440" cy="731520"/>
            </a:xfrm>
            <a:prstGeom prst="rect">
              <a:avLst/>
            </a:prstGeom>
            <a:solidFill>
              <a:srgbClr val="92D05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D2A8968-86E9-A73D-63A9-98BDEABB5C55}"/>
                </a:ext>
              </a:extLst>
            </p:cNvPr>
            <p:cNvSpPr/>
            <p:nvPr/>
          </p:nvSpPr>
          <p:spPr>
            <a:xfrm>
              <a:off x="311700" y="2526763"/>
              <a:ext cx="91440" cy="731520"/>
            </a:xfrm>
            <a:prstGeom prst="rect">
              <a:avLst/>
            </a:prstGeom>
            <a:solidFill>
              <a:srgbClr val="00B0F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347BB48-F9CE-4F96-59D0-5CBD4A86DF43}"/>
                </a:ext>
              </a:extLst>
            </p:cNvPr>
            <p:cNvSpPr/>
            <p:nvPr/>
          </p:nvSpPr>
          <p:spPr>
            <a:xfrm>
              <a:off x="311700" y="3258283"/>
              <a:ext cx="91440" cy="731520"/>
            </a:xfrm>
            <a:prstGeom prst="rect">
              <a:avLst/>
            </a:prstGeom>
            <a:solidFill>
              <a:srgbClr val="0070C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17750-7AE3-BD7B-7A3F-1B58294D5347}"/>
              </a:ext>
            </a:extLst>
          </p:cNvPr>
          <p:cNvSpPr>
            <a:spLocks noGrp="1"/>
          </p:cNvSpPr>
          <p:nvPr>
            <p:ph type="title"/>
          </p:nvPr>
        </p:nvSpPr>
        <p:spPr/>
        <p:txBody>
          <a:bodyPr>
            <a:normAutofit fontScale="90000"/>
          </a:bodyPr>
          <a:lstStyle/>
          <a:p>
            <a:r>
              <a:rPr lang="en-US" dirty="0"/>
              <a:t>What is data governance?</a:t>
            </a:r>
          </a:p>
        </p:txBody>
      </p:sp>
      <p:sp>
        <p:nvSpPr>
          <p:cNvPr id="3" name="Text Placeholder 2">
            <a:extLst>
              <a:ext uri="{FF2B5EF4-FFF2-40B4-BE49-F238E27FC236}">
                <a16:creationId xmlns:a16="http://schemas.microsoft.com/office/drawing/2014/main" id="{F7CE1AB0-2C8A-BC70-743C-8970B63C9B45}"/>
              </a:ext>
            </a:extLst>
          </p:cNvPr>
          <p:cNvSpPr>
            <a:spLocks noGrp="1"/>
          </p:cNvSpPr>
          <p:nvPr>
            <p:ph type="body" idx="1"/>
          </p:nvPr>
        </p:nvSpPr>
        <p:spPr>
          <a:xfrm>
            <a:off x="311700" y="1152475"/>
            <a:ext cx="8520600" cy="3546000"/>
          </a:xfrm>
        </p:spPr>
        <p:txBody>
          <a:bodyPr>
            <a:noAutofit/>
          </a:bodyPr>
          <a:lstStyle/>
          <a:p>
            <a:pPr marL="114300" indent="0">
              <a:spcAft>
                <a:spcPts val="1200"/>
              </a:spcAft>
              <a:buNone/>
            </a:pPr>
            <a:r>
              <a:rPr lang="en-US" sz="1700" dirty="0"/>
              <a:t>“Data governance is </a:t>
            </a:r>
            <a:r>
              <a:rPr lang="en-US" sz="1700" b="1" dirty="0"/>
              <a:t>a system for defining who within an organization has authority and control over data assets and how those data assets may be used</a:t>
            </a:r>
            <a:r>
              <a:rPr lang="en-US" sz="1700" dirty="0"/>
              <a:t>.” (</a:t>
            </a:r>
            <a:r>
              <a:rPr lang="en-US" sz="1700" dirty="0">
                <a:hlinkClick r:id="rId3"/>
              </a:rPr>
              <a:t>Thor </a:t>
            </a:r>
            <a:r>
              <a:rPr lang="en-US" sz="1700" dirty="0" err="1">
                <a:hlinkClick r:id="rId3"/>
              </a:rPr>
              <a:t>Alavsrud</a:t>
            </a:r>
            <a:r>
              <a:rPr lang="en-US" sz="1700" dirty="0"/>
              <a:t> 2021)</a:t>
            </a:r>
          </a:p>
          <a:p>
            <a:pPr marL="114300" indent="0">
              <a:spcAft>
                <a:spcPts val="1200"/>
              </a:spcAft>
              <a:buNone/>
            </a:pPr>
            <a:r>
              <a:rPr lang="en-US" sz="1700" dirty="0"/>
              <a:t>Data governance is “a system of decision rights and accountabilities for information-related processes, executed according to agreed-upon models which describe </a:t>
            </a:r>
            <a:r>
              <a:rPr lang="en-US" sz="1700" b="1" dirty="0"/>
              <a:t>who can take what actions with what information, and when, under what circumstances, using what methods</a:t>
            </a:r>
            <a:r>
              <a:rPr lang="en-US" sz="1700" dirty="0"/>
              <a:t>.” (</a:t>
            </a:r>
            <a:r>
              <a:rPr lang="en-US" sz="1700" dirty="0">
                <a:hlinkClick r:id="rId4"/>
              </a:rPr>
              <a:t>Data Governance Institute</a:t>
            </a:r>
            <a:r>
              <a:rPr lang="en-US" sz="1700" dirty="0"/>
              <a:t>)</a:t>
            </a:r>
          </a:p>
          <a:p>
            <a:pPr marL="114300" indent="0">
              <a:spcAft>
                <a:spcPts val="1200"/>
              </a:spcAft>
              <a:buNone/>
            </a:pPr>
            <a:r>
              <a:rPr lang="en-US" sz="1700" dirty="0"/>
              <a:t>“Data governance is a </a:t>
            </a:r>
            <a:r>
              <a:rPr lang="en-US" sz="1700" b="1" dirty="0"/>
              <a:t>quality control discipline </a:t>
            </a:r>
            <a:r>
              <a:rPr lang="en-US" sz="1700" dirty="0"/>
              <a:t>that encompasses the classification, collection, storage, access, use, sharing, maintenance, integrity, privacy and security of institutional information.” (IU UDMC Charge)</a:t>
            </a:r>
          </a:p>
        </p:txBody>
      </p:sp>
    </p:spTree>
    <p:extLst>
      <p:ext uri="{BB962C8B-B14F-4D97-AF65-F5344CB8AC3E}">
        <p14:creationId xmlns:p14="http://schemas.microsoft.com/office/powerpoint/2010/main" val="427672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The Role of Data Governance in Higher Ed </a:t>
            </a:r>
            <a:endParaRPr dirty="0"/>
          </a:p>
        </p:txBody>
      </p:sp>
      <p:grpSp>
        <p:nvGrpSpPr>
          <p:cNvPr id="3" name="Group 2">
            <a:extLst>
              <a:ext uri="{FF2B5EF4-FFF2-40B4-BE49-F238E27FC236}">
                <a16:creationId xmlns:a16="http://schemas.microsoft.com/office/drawing/2014/main" id="{EA635E18-5DC2-9283-094B-35427B4A50B5}"/>
              </a:ext>
            </a:extLst>
          </p:cNvPr>
          <p:cNvGrpSpPr/>
          <p:nvPr/>
        </p:nvGrpSpPr>
        <p:grpSpPr>
          <a:xfrm>
            <a:off x="795836" y="1442907"/>
            <a:ext cx="7552329" cy="3013348"/>
            <a:chOff x="795836" y="1442907"/>
            <a:chExt cx="7552329" cy="3013348"/>
          </a:xfrm>
        </p:grpSpPr>
        <p:sp>
          <p:nvSpPr>
            <p:cNvPr id="2" name="Rectangle 1">
              <a:extLst>
                <a:ext uri="{FF2B5EF4-FFF2-40B4-BE49-F238E27FC236}">
                  <a16:creationId xmlns:a16="http://schemas.microsoft.com/office/drawing/2014/main" id="{198FBE42-BD47-A5C9-9F89-6ACBCE4DE93C}"/>
                </a:ext>
              </a:extLst>
            </p:cNvPr>
            <p:cNvSpPr/>
            <p:nvPr/>
          </p:nvSpPr>
          <p:spPr>
            <a:xfrm>
              <a:off x="795836" y="1442907"/>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Long-term Stewardship</a:t>
              </a:r>
            </a:p>
          </p:txBody>
        </p:sp>
        <p:sp>
          <p:nvSpPr>
            <p:cNvPr id="12" name="Rectangle 11">
              <a:extLst>
                <a:ext uri="{FF2B5EF4-FFF2-40B4-BE49-F238E27FC236}">
                  <a16:creationId xmlns:a16="http://schemas.microsoft.com/office/drawing/2014/main" id="{EB7BEB67-3139-264E-8F98-52D95064BED2}"/>
                </a:ext>
              </a:extLst>
            </p:cNvPr>
            <p:cNvSpPr/>
            <p:nvPr/>
          </p:nvSpPr>
          <p:spPr>
            <a:xfrm>
              <a:off x="795836" y="2256456"/>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Minimize Risk</a:t>
              </a:r>
            </a:p>
          </p:txBody>
        </p:sp>
        <p:sp>
          <p:nvSpPr>
            <p:cNvPr id="13" name="Rectangle 12">
              <a:extLst>
                <a:ext uri="{FF2B5EF4-FFF2-40B4-BE49-F238E27FC236}">
                  <a16:creationId xmlns:a16="http://schemas.microsoft.com/office/drawing/2014/main" id="{8F4D770A-CC93-4BCB-6362-82094F1BCA15}"/>
                </a:ext>
              </a:extLst>
            </p:cNvPr>
            <p:cNvSpPr/>
            <p:nvPr/>
          </p:nvSpPr>
          <p:spPr>
            <a:xfrm>
              <a:off x="795836" y="3883555"/>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Enable Collaboration</a:t>
              </a:r>
            </a:p>
          </p:txBody>
        </p:sp>
        <p:sp>
          <p:nvSpPr>
            <p:cNvPr id="14" name="Rectangle 13">
              <a:extLst>
                <a:ext uri="{FF2B5EF4-FFF2-40B4-BE49-F238E27FC236}">
                  <a16:creationId xmlns:a16="http://schemas.microsoft.com/office/drawing/2014/main" id="{6C767FE3-AA14-1F5C-CD83-BD149BC89958}"/>
                </a:ext>
              </a:extLst>
            </p:cNvPr>
            <p:cNvSpPr/>
            <p:nvPr/>
          </p:nvSpPr>
          <p:spPr>
            <a:xfrm>
              <a:off x="795836" y="3070005"/>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Protect IP &amp; License</a:t>
              </a:r>
            </a:p>
          </p:txBody>
        </p:sp>
        <p:sp>
          <p:nvSpPr>
            <p:cNvPr id="15" name="Rectangle 14">
              <a:extLst>
                <a:ext uri="{FF2B5EF4-FFF2-40B4-BE49-F238E27FC236}">
                  <a16:creationId xmlns:a16="http://schemas.microsoft.com/office/drawing/2014/main" id="{FDEF231A-17F8-3C63-AB63-55D982CDF248}"/>
                </a:ext>
              </a:extLst>
            </p:cNvPr>
            <p:cNvSpPr/>
            <p:nvPr/>
          </p:nvSpPr>
          <p:spPr>
            <a:xfrm>
              <a:off x="4782005" y="1442907"/>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Compliance</a:t>
              </a:r>
            </a:p>
          </p:txBody>
        </p:sp>
        <p:sp>
          <p:nvSpPr>
            <p:cNvPr id="16" name="Rectangle 15">
              <a:extLst>
                <a:ext uri="{FF2B5EF4-FFF2-40B4-BE49-F238E27FC236}">
                  <a16:creationId xmlns:a16="http://schemas.microsoft.com/office/drawing/2014/main" id="{8A54586B-8D52-B980-334A-9839F5CC00DE}"/>
                </a:ext>
              </a:extLst>
            </p:cNvPr>
            <p:cNvSpPr/>
            <p:nvPr/>
          </p:nvSpPr>
          <p:spPr>
            <a:xfrm>
              <a:off x="4782005" y="2256456"/>
              <a:ext cx="3566159"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Funder &amp; Community Rights</a:t>
              </a:r>
            </a:p>
          </p:txBody>
        </p:sp>
        <p:sp>
          <p:nvSpPr>
            <p:cNvPr id="17" name="Rectangle 16">
              <a:extLst>
                <a:ext uri="{FF2B5EF4-FFF2-40B4-BE49-F238E27FC236}">
                  <a16:creationId xmlns:a16="http://schemas.microsoft.com/office/drawing/2014/main" id="{0F5273C7-A6AB-6941-1087-519949313369}"/>
                </a:ext>
              </a:extLst>
            </p:cNvPr>
            <p:cNvSpPr/>
            <p:nvPr/>
          </p:nvSpPr>
          <p:spPr>
            <a:xfrm>
              <a:off x="4782004" y="3883555"/>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Add Data Value</a:t>
              </a:r>
            </a:p>
          </p:txBody>
        </p:sp>
        <p:sp>
          <p:nvSpPr>
            <p:cNvPr id="18" name="Rectangle 17">
              <a:extLst>
                <a:ext uri="{FF2B5EF4-FFF2-40B4-BE49-F238E27FC236}">
                  <a16:creationId xmlns:a16="http://schemas.microsoft.com/office/drawing/2014/main" id="{93369F41-5B5F-724F-CCE2-F3986DB86D91}"/>
                </a:ext>
              </a:extLst>
            </p:cNvPr>
            <p:cNvSpPr/>
            <p:nvPr/>
          </p:nvSpPr>
          <p:spPr>
            <a:xfrm>
              <a:off x="4782005" y="3070005"/>
              <a:ext cx="3566160" cy="5727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91440"/>
              <a:r>
                <a:rPr lang="en-US" sz="1800" dirty="0"/>
                <a:t>Identify Partners</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Data governance is a shared responsibility</a:t>
            </a:r>
            <a:endParaRPr/>
          </a:p>
        </p:txBody>
      </p:sp>
      <p:pic>
        <p:nvPicPr>
          <p:cNvPr id="80" name="Google Shape;80;p16"/>
          <p:cNvPicPr preferRelativeResize="0"/>
          <p:nvPr/>
        </p:nvPicPr>
        <p:blipFill>
          <a:blip r:embed="rId3">
            <a:alphaModFix/>
          </a:blip>
          <a:stretch>
            <a:fillRect/>
          </a:stretch>
        </p:blipFill>
        <p:spPr>
          <a:xfrm>
            <a:off x="1175575" y="1096400"/>
            <a:ext cx="7133200" cy="40124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445024"/>
            <a:ext cx="4998531" cy="160189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California Institute of Technology (CalTech) Journey</a:t>
            </a:r>
            <a:endParaRPr dirty="0"/>
          </a:p>
        </p:txBody>
      </p:sp>
      <p:sp>
        <p:nvSpPr>
          <p:cNvPr id="92" name="Google Shape;92;p18"/>
          <p:cNvSpPr txBox="1">
            <a:spLocks noGrp="1"/>
          </p:cNvSpPr>
          <p:nvPr>
            <p:ph type="body" idx="1"/>
          </p:nvPr>
        </p:nvSpPr>
        <p:spPr>
          <a:xfrm>
            <a:off x="311700" y="2130804"/>
            <a:ext cx="4998531" cy="243807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US" dirty="0"/>
              <a:t>Kristin Briney</a:t>
            </a:r>
          </a:p>
          <a:p>
            <a:pPr marL="0" lvl="0" indent="0" algn="l" rtl="0">
              <a:spcBef>
                <a:spcPts val="0"/>
              </a:spcBef>
              <a:spcAft>
                <a:spcPts val="1200"/>
              </a:spcAft>
              <a:buNone/>
            </a:pPr>
            <a:r>
              <a:rPr lang="en-US" dirty="0"/>
              <a:t>Biology &amp; Biological Engineering Librarian</a:t>
            </a:r>
          </a:p>
          <a:p>
            <a:pPr marL="0" lvl="0" indent="0" algn="l" rtl="0">
              <a:spcBef>
                <a:spcPts val="0"/>
              </a:spcBef>
              <a:spcAft>
                <a:spcPts val="1200"/>
              </a:spcAft>
              <a:buNone/>
            </a:pPr>
            <a:r>
              <a:rPr lang="en-US" dirty="0"/>
              <a:t>Caltech Library</a:t>
            </a:r>
          </a:p>
          <a:p>
            <a:pPr marL="0" lvl="0" indent="0" algn="l" rtl="0">
              <a:spcBef>
                <a:spcPts val="0"/>
              </a:spcBef>
              <a:spcAft>
                <a:spcPts val="1200"/>
              </a:spcAft>
              <a:buNone/>
            </a:pPr>
            <a:endParaRPr dirty="0"/>
          </a:p>
        </p:txBody>
      </p:sp>
      <p:pic>
        <p:nvPicPr>
          <p:cNvPr id="3" name="Picture 2" descr="A picture containing text, indoor, chair, room&#10;&#10;Description automatically generated">
            <a:extLst>
              <a:ext uri="{FF2B5EF4-FFF2-40B4-BE49-F238E27FC236}">
                <a16:creationId xmlns:a16="http://schemas.microsoft.com/office/drawing/2014/main" id="{4B5126E0-D9A8-89A6-E961-236080C7C041}"/>
              </a:ext>
            </a:extLst>
          </p:cNvPr>
          <p:cNvPicPr>
            <a:picLocks noChangeAspect="1"/>
          </p:cNvPicPr>
          <p:nvPr/>
        </p:nvPicPr>
        <p:blipFill>
          <a:blip r:embed="rId5"/>
          <a:stretch>
            <a:fillRect/>
          </a:stretch>
        </p:blipFill>
        <p:spPr>
          <a:xfrm>
            <a:off x="5715837" y="0"/>
            <a:ext cx="3428163" cy="5143500"/>
          </a:xfrm>
          <a:prstGeom prst="rect">
            <a:avLst/>
          </a:prstGeom>
        </p:spPr>
      </p:pic>
      <p:pic>
        <p:nvPicPr>
          <p:cNvPr id="5" name="BrineyNarrative">
            <a:hlinkClick r:id="" action="ppaction://media"/>
            <a:extLst>
              <a:ext uri="{FF2B5EF4-FFF2-40B4-BE49-F238E27FC236}">
                <a16:creationId xmlns:a16="http://schemas.microsoft.com/office/drawing/2014/main" id="{6CA2C9C5-67AD-6A9B-7883-B82C84927D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17321" y="434796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29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445024"/>
            <a:ext cx="4260300" cy="1190829"/>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University of Illinois at Chicago Journey</a:t>
            </a:r>
            <a:endParaRPr dirty="0"/>
          </a:p>
        </p:txBody>
      </p:sp>
      <p:sp>
        <p:nvSpPr>
          <p:cNvPr id="98" name="Google Shape;98;p19"/>
          <p:cNvSpPr txBox="1">
            <a:spLocks noGrp="1"/>
          </p:cNvSpPr>
          <p:nvPr>
            <p:ph type="body" idx="1"/>
          </p:nvPr>
        </p:nvSpPr>
        <p:spPr>
          <a:xfrm>
            <a:off x="311700" y="2004969"/>
            <a:ext cx="4402913" cy="2563906"/>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US" dirty="0"/>
              <a:t>Abigail Goben</a:t>
            </a:r>
          </a:p>
          <a:p>
            <a:pPr marL="0" lvl="0" indent="0" algn="l" rtl="0">
              <a:spcBef>
                <a:spcPts val="0"/>
              </a:spcBef>
              <a:spcAft>
                <a:spcPts val="1200"/>
              </a:spcAft>
              <a:buNone/>
            </a:pPr>
            <a:r>
              <a:rPr lang="en" sz="1800" dirty="0"/>
              <a:t>Data Librarian, </a:t>
            </a:r>
          </a:p>
          <a:p>
            <a:pPr marL="0" lvl="0" indent="0" algn="l" rtl="0">
              <a:spcBef>
                <a:spcPts val="0"/>
              </a:spcBef>
              <a:spcAft>
                <a:spcPts val="1200"/>
              </a:spcAft>
              <a:buNone/>
            </a:pPr>
            <a:r>
              <a:rPr lang="en" sz="1800" dirty="0"/>
              <a:t>Policy Advisor</a:t>
            </a:r>
          </a:p>
          <a:p>
            <a:pPr marL="0" lvl="0" indent="0" algn="l" rtl="0">
              <a:spcBef>
                <a:spcPts val="0"/>
              </a:spcBef>
              <a:spcAft>
                <a:spcPts val="1200"/>
              </a:spcAft>
              <a:buNone/>
            </a:pPr>
            <a:endParaRPr dirty="0"/>
          </a:p>
        </p:txBody>
      </p:sp>
      <p:pic>
        <p:nvPicPr>
          <p:cNvPr id="4" name="Picture 3" descr="The UIC Health Sciences LIbrary, which is a 3 story red brick building on the corner of an urban intersection in Chicago. There are trees surrounding the building. ">
            <a:extLst>
              <a:ext uri="{FF2B5EF4-FFF2-40B4-BE49-F238E27FC236}">
                <a16:creationId xmlns:a16="http://schemas.microsoft.com/office/drawing/2014/main" id="{6A4BB0D6-8B31-4830-AFB1-424BA2BEFB42}"/>
              </a:ext>
            </a:extLst>
          </p:cNvPr>
          <p:cNvPicPr>
            <a:picLocks noChangeAspect="1"/>
          </p:cNvPicPr>
          <p:nvPr/>
        </p:nvPicPr>
        <p:blipFill>
          <a:blip r:embed="rId3"/>
          <a:stretch>
            <a:fillRect/>
          </a:stretch>
        </p:blipFill>
        <p:spPr>
          <a:xfrm>
            <a:off x="3992880" y="1040438"/>
            <a:ext cx="4968240" cy="331216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311700" y="445024"/>
            <a:ext cx="3874406" cy="1167283"/>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Indiana University (IU) </a:t>
            </a:r>
            <a:br>
              <a:rPr lang="en" dirty="0"/>
            </a:br>
            <a:r>
              <a:rPr lang="en" dirty="0"/>
              <a:t>Journey</a:t>
            </a:r>
            <a:endParaRPr dirty="0"/>
          </a:p>
        </p:txBody>
      </p:sp>
      <p:sp>
        <p:nvSpPr>
          <p:cNvPr id="104" name="Google Shape;104;p20"/>
          <p:cNvSpPr txBox="1">
            <a:spLocks noGrp="1"/>
          </p:cNvSpPr>
          <p:nvPr>
            <p:ph type="body" idx="1"/>
          </p:nvPr>
        </p:nvSpPr>
        <p:spPr>
          <a:xfrm>
            <a:off x="311700" y="1963024"/>
            <a:ext cx="3874406" cy="260585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US" dirty="0"/>
              <a:t>Heather Coates</a:t>
            </a:r>
          </a:p>
          <a:p>
            <a:pPr marL="0" lvl="0" indent="0" algn="l" rtl="0">
              <a:spcBef>
                <a:spcPts val="0"/>
              </a:spcBef>
              <a:spcAft>
                <a:spcPts val="1200"/>
              </a:spcAft>
              <a:buNone/>
            </a:pPr>
            <a:r>
              <a:rPr lang="en-US" dirty="0"/>
              <a:t>Digital Scholarship &amp; Data Management Librarian, IUPUI University Library</a:t>
            </a:r>
          </a:p>
          <a:p>
            <a:pPr marL="0" lvl="0" indent="0" algn="l" rtl="0">
              <a:spcBef>
                <a:spcPts val="0"/>
              </a:spcBef>
              <a:spcAft>
                <a:spcPts val="1200"/>
              </a:spcAft>
              <a:buNone/>
            </a:pPr>
            <a:r>
              <a:rPr lang="en-US" dirty="0"/>
              <a:t>Indiana University Data Steward for Research Data</a:t>
            </a:r>
            <a:endParaRPr dirty="0"/>
          </a:p>
        </p:txBody>
      </p:sp>
      <p:pic>
        <p:nvPicPr>
          <p:cNvPr id="3" name="Picture 2" descr="A large building with a lawn in front of it&#10;&#10;Description automatically generated with medium confidence">
            <a:extLst>
              <a:ext uri="{FF2B5EF4-FFF2-40B4-BE49-F238E27FC236}">
                <a16:creationId xmlns:a16="http://schemas.microsoft.com/office/drawing/2014/main" id="{4E9A7AC2-6776-BA74-EE43-C4C0903C96BF}"/>
              </a:ext>
            </a:extLst>
          </p:cNvPr>
          <p:cNvPicPr>
            <a:picLocks noChangeAspect="1"/>
          </p:cNvPicPr>
          <p:nvPr/>
        </p:nvPicPr>
        <p:blipFill>
          <a:blip r:embed="rId3"/>
          <a:stretch>
            <a:fillRect/>
          </a:stretch>
        </p:blipFill>
        <p:spPr>
          <a:xfrm>
            <a:off x="4496499" y="1303020"/>
            <a:ext cx="4572000" cy="253746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21"/>
          <p:cNvPicPr preferRelativeResize="0"/>
          <p:nvPr/>
        </p:nvPicPr>
        <p:blipFill rotWithShape="1">
          <a:blip r:embed="rId3">
            <a:alphaModFix/>
          </a:blip>
          <a:srcRect l="8450" r="8533"/>
          <a:stretch/>
        </p:blipFill>
        <p:spPr>
          <a:xfrm>
            <a:off x="347414" y="1593800"/>
            <a:ext cx="2886602" cy="1955900"/>
          </a:xfrm>
          <a:prstGeom prst="rect">
            <a:avLst/>
          </a:prstGeom>
          <a:noFill/>
          <a:ln>
            <a:noFill/>
          </a:ln>
        </p:spPr>
      </p:pic>
      <p:sp>
        <p:nvSpPr>
          <p:cNvPr id="110" name="Google Shape;110;p21"/>
          <p:cNvSpPr txBox="1"/>
          <p:nvPr/>
        </p:nvSpPr>
        <p:spPr>
          <a:xfrm>
            <a:off x="3674378" y="632773"/>
            <a:ext cx="5167617" cy="3877954"/>
          </a:xfrm>
          <a:prstGeom prst="rect">
            <a:avLst/>
          </a:prstGeom>
          <a:noFill/>
          <a:ln>
            <a:noFill/>
          </a:ln>
        </p:spPr>
        <p:txBody>
          <a:bodyPr spcFirstLastPara="1" wrap="square" lIns="91425" tIns="91425" rIns="91425" bIns="91425" anchor="t" anchorCtr="0">
            <a:spAutoFit/>
          </a:bodyPr>
          <a:lstStyle/>
          <a:p>
            <a:pPr marL="0" lvl="0" indent="0" algn="l" rtl="0">
              <a:lnSpc>
                <a:spcPct val="150000"/>
              </a:lnSpc>
              <a:buNone/>
            </a:pPr>
            <a:r>
              <a:rPr lang="en" sz="1600" b="1" dirty="0">
                <a:solidFill>
                  <a:schemeClr val="dk1"/>
                </a:solidFill>
              </a:rPr>
              <a:t>Who is responsible?</a:t>
            </a:r>
            <a:endParaRPr sz="1600" b="1" dirty="0">
              <a:solidFill>
                <a:schemeClr val="dk1"/>
              </a:solidFill>
            </a:endParaRPr>
          </a:p>
          <a:p>
            <a:pPr marL="0" lvl="0" indent="0" algn="l" rtl="0">
              <a:lnSpc>
                <a:spcPct val="150000"/>
              </a:lnSpc>
              <a:buNone/>
            </a:pPr>
            <a:r>
              <a:rPr lang="en" sz="1600" b="1" dirty="0">
                <a:solidFill>
                  <a:schemeClr val="dk1"/>
                </a:solidFill>
              </a:rPr>
              <a:t>Dominance of IT perspective</a:t>
            </a:r>
            <a:endParaRPr sz="1600" b="1" dirty="0">
              <a:solidFill>
                <a:schemeClr val="dk1"/>
              </a:solidFill>
            </a:endParaRPr>
          </a:p>
          <a:p>
            <a:pPr marL="0" lvl="0" indent="0" algn="l" rtl="0">
              <a:lnSpc>
                <a:spcPct val="150000"/>
              </a:lnSpc>
              <a:buNone/>
            </a:pPr>
            <a:r>
              <a:rPr lang="en" sz="1600" b="1" dirty="0">
                <a:solidFill>
                  <a:schemeClr val="dk1"/>
                </a:solidFill>
              </a:rPr>
              <a:t>Differentiating governance by data domains</a:t>
            </a:r>
            <a:endParaRPr sz="1600" b="1" dirty="0">
              <a:solidFill>
                <a:schemeClr val="dk1"/>
              </a:solidFill>
            </a:endParaRPr>
          </a:p>
          <a:p>
            <a:pPr marL="0" lvl="0" indent="0" algn="l" rtl="0">
              <a:lnSpc>
                <a:spcPct val="150000"/>
              </a:lnSpc>
              <a:buNone/>
            </a:pPr>
            <a:r>
              <a:rPr lang="en" sz="1600" dirty="0">
                <a:solidFill>
                  <a:schemeClr val="dk1"/>
                </a:solidFill>
              </a:rPr>
              <a:t>Rapidly changing external policies &amp; pressures</a:t>
            </a:r>
            <a:endParaRPr sz="1600" dirty="0">
              <a:solidFill>
                <a:schemeClr val="dk1"/>
              </a:solidFill>
            </a:endParaRPr>
          </a:p>
          <a:p>
            <a:pPr marL="0" lvl="0" indent="0" algn="l" rtl="0">
              <a:lnSpc>
                <a:spcPct val="150000"/>
              </a:lnSpc>
              <a:buNone/>
            </a:pPr>
            <a:r>
              <a:rPr lang="en" sz="1600" dirty="0">
                <a:solidFill>
                  <a:schemeClr val="dk1"/>
                </a:solidFill>
              </a:rPr>
              <a:t>Local process &amp; bureaucracy (or lack thereof)</a:t>
            </a:r>
            <a:endParaRPr sz="1600" dirty="0">
              <a:solidFill>
                <a:schemeClr val="dk1"/>
              </a:solidFill>
            </a:endParaRPr>
          </a:p>
          <a:p>
            <a:pPr marL="0" lvl="0" indent="0" algn="l" rtl="0">
              <a:lnSpc>
                <a:spcPct val="150000"/>
              </a:lnSpc>
              <a:buNone/>
            </a:pPr>
            <a:r>
              <a:rPr lang="en" sz="1600" dirty="0">
                <a:solidFill>
                  <a:schemeClr val="dk1"/>
                </a:solidFill>
              </a:rPr>
              <a:t>Local training &amp; documentation</a:t>
            </a:r>
            <a:endParaRPr sz="1600" dirty="0">
              <a:solidFill>
                <a:schemeClr val="dk1"/>
              </a:solidFill>
            </a:endParaRPr>
          </a:p>
          <a:p>
            <a:pPr marL="0" lvl="0" indent="0" algn="l" rtl="0">
              <a:lnSpc>
                <a:spcPct val="150000"/>
              </a:lnSpc>
              <a:buNone/>
            </a:pPr>
            <a:r>
              <a:rPr lang="en" sz="1600" dirty="0">
                <a:solidFill>
                  <a:schemeClr val="dk1"/>
                </a:solidFill>
              </a:rPr>
              <a:t>Local policy</a:t>
            </a:r>
            <a:endParaRPr sz="1600" dirty="0">
              <a:solidFill>
                <a:schemeClr val="dk1"/>
              </a:solidFill>
            </a:endParaRPr>
          </a:p>
          <a:p>
            <a:pPr marL="0" lvl="0" indent="0" algn="l" rtl="0">
              <a:lnSpc>
                <a:spcPct val="150000"/>
              </a:lnSpc>
              <a:buNone/>
            </a:pPr>
            <a:r>
              <a:rPr lang="en" sz="1600" dirty="0">
                <a:solidFill>
                  <a:schemeClr val="dk1"/>
                </a:solidFill>
              </a:rPr>
              <a:t>Issues emerging from the intersections of research, compliance, &amp; IT</a:t>
            </a:r>
            <a:endParaRPr sz="1600" dirty="0">
              <a:solidFill>
                <a:schemeClr val="dk1"/>
              </a:solidFill>
            </a:endParaRPr>
          </a:p>
          <a:p>
            <a:pPr marL="0" lvl="0" indent="0" algn="l" rtl="0">
              <a:lnSpc>
                <a:spcPct val="150000"/>
              </a:lnSpc>
              <a:buNone/>
            </a:pPr>
            <a:r>
              <a:rPr lang="en" sz="1600" dirty="0">
                <a:solidFill>
                  <a:schemeClr val="dk1"/>
                </a:solidFill>
              </a:rPr>
              <a:t>Many unknown unknowns</a:t>
            </a:r>
            <a:endParaRPr sz="1600" dirty="0">
              <a:solidFill>
                <a:schemeClr val="dk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Accessible for video">
      <a:majorFont>
        <a:latin typeface="Adobe Garamond Pro"/>
        <a:ea typeface=""/>
        <a:cs typeface=""/>
      </a:majorFont>
      <a:minorFont>
        <a:latin typeface="Verdana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1768</Words>
  <Application>Microsoft Office PowerPoint</Application>
  <PresentationFormat>On-screen Show (16:9)</PresentationFormat>
  <Paragraphs>119</Paragraphs>
  <Slides>10</Slides>
  <Notes>10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Verdana Pro</vt:lpstr>
      <vt:lpstr>Simple Light</vt:lpstr>
      <vt:lpstr>Shifting into Data Governance roles: Encounters of three data librarians @IASSIST22</vt:lpstr>
      <vt:lpstr>Overview</vt:lpstr>
      <vt:lpstr>What is data governance?</vt:lpstr>
      <vt:lpstr>The Role of Data Governance in Higher Ed </vt:lpstr>
      <vt:lpstr>Data governance is a shared responsibility</vt:lpstr>
      <vt:lpstr>California Institute of Technology (CalTech) Journey</vt:lpstr>
      <vt:lpstr>University of Illinois at Chicago Journey</vt:lpstr>
      <vt:lpstr>Indiana University (IU)  Journey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Shifting into Data Governance roles: Encounters of three data librarians @IASSIST22</dc:title>
  <dc:creator>Coates, Heather</dc:creator>
  <cp:lastModifiedBy>Coates, Heather</cp:lastModifiedBy>
  <cp:revision>4</cp:revision>
  <dcterms:modified xsi:type="dcterms:W3CDTF">2022-06-11T22:31:50Z</dcterms:modified>
</cp:coreProperties>
</file>