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embeddedFontLst>
    <p:embeddedFont>
      <p:font typeface="Roboto" panose="02000000000000000000" pitchFamily="2"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48" y="4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2ab02460a1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2ab02460a1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2ab02460a1_0_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2ab02460a1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2ab02460a1_0_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2ab02460a1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2ab02460a1_0_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22ab02460a1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2ab02460a1_0_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2ab02460a1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2ab02460a1_0_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22ab02460a1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22ab02460a1_0_1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22ab02460a1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2ab02460a1_0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22ab02460a1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1"/>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11"/>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Clr>
                <a:schemeClr val="lt1"/>
              </a:buClr>
              <a:buSzPts val="1800"/>
              <a:buChar char="●"/>
              <a:defRPr>
                <a:solidFill>
                  <a:schemeClr val="lt1"/>
                </a:solidFill>
              </a:defRPr>
            </a:lvl1pPr>
            <a:lvl2pPr marL="914400" lvl="1" indent="-317500" algn="ctr">
              <a:spcBef>
                <a:spcPts val="0"/>
              </a:spcBef>
              <a:spcAft>
                <a:spcPts val="0"/>
              </a:spcAft>
              <a:buClr>
                <a:schemeClr val="lt1"/>
              </a:buClr>
              <a:buSzPts val="1400"/>
              <a:buChar char="○"/>
              <a:defRPr>
                <a:solidFill>
                  <a:schemeClr val="lt1"/>
                </a:solidFill>
              </a:defRPr>
            </a:lvl2pPr>
            <a:lvl3pPr marL="1371600" lvl="2" indent="-317500" algn="ctr">
              <a:spcBef>
                <a:spcPts val="0"/>
              </a:spcBef>
              <a:spcAft>
                <a:spcPts val="0"/>
              </a:spcAft>
              <a:buClr>
                <a:schemeClr val="lt1"/>
              </a:buClr>
              <a:buSzPts val="1400"/>
              <a:buChar char="■"/>
              <a:defRPr>
                <a:solidFill>
                  <a:schemeClr val="lt1"/>
                </a:solidFill>
              </a:defRPr>
            </a:lvl3pPr>
            <a:lvl4pPr marL="1828800" lvl="3" indent="-317500" algn="ctr">
              <a:spcBef>
                <a:spcPts val="0"/>
              </a:spcBef>
              <a:spcAft>
                <a:spcPts val="0"/>
              </a:spcAft>
              <a:buClr>
                <a:schemeClr val="lt1"/>
              </a:buClr>
              <a:buSzPts val="1400"/>
              <a:buChar char="●"/>
              <a:defRPr>
                <a:solidFill>
                  <a:schemeClr val="lt1"/>
                </a:solidFill>
              </a:defRPr>
            </a:lvl4pPr>
            <a:lvl5pPr marL="2286000" lvl="4" indent="-317500" algn="ctr">
              <a:spcBef>
                <a:spcPts val="0"/>
              </a:spcBef>
              <a:spcAft>
                <a:spcPts val="0"/>
              </a:spcAft>
              <a:buClr>
                <a:schemeClr val="lt1"/>
              </a:buClr>
              <a:buSzPts val="1400"/>
              <a:buChar char="○"/>
              <a:defRPr>
                <a:solidFill>
                  <a:schemeClr val="lt1"/>
                </a:solidFill>
              </a:defRPr>
            </a:lvl5pPr>
            <a:lvl6pPr marL="2743200" lvl="5" indent="-317500" algn="ctr">
              <a:spcBef>
                <a:spcPts val="0"/>
              </a:spcBef>
              <a:spcAft>
                <a:spcPts val="0"/>
              </a:spcAft>
              <a:buClr>
                <a:schemeClr val="lt1"/>
              </a:buClr>
              <a:buSzPts val="1400"/>
              <a:buChar char="■"/>
              <a:defRPr>
                <a:solidFill>
                  <a:schemeClr val="lt1"/>
                </a:solidFill>
              </a:defRPr>
            </a:lvl6pPr>
            <a:lvl7pPr marL="3200400" lvl="6" indent="-317500" algn="ctr">
              <a:spcBef>
                <a:spcPts val="0"/>
              </a:spcBef>
              <a:spcAft>
                <a:spcPts val="0"/>
              </a:spcAft>
              <a:buClr>
                <a:schemeClr val="lt1"/>
              </a:buClr>
              <a:buSzPts val="1400"/>
              <a:buChar char="●"/>
              <a:defRPr>
                <a:solidFill>
                  <a:schemeClr val="lt1"/>
                </a:solidFill>
              </a:defRPr>
            </a:lvl7pPr>
            <a:lvl8pPr marL="3657600" lvl="7" indent="-317500" algn="ctr">
              <a:spcBef>
                <a:spcPts val="0"/>
              </a:spcBef>
              <a:spcAft>
                <a:spcPts val="0"/>
              </a:spcAft>
              <a:buClr>
                <a:schemeClr val="lt1"/>
              </a:buClr>
              <a:buSzPts val="1400"/>
              <a:buChar char="○"/>
              <a:defRPr>
                <a:solidFill>
                  <a:schemeClr val="lt1"/>
                </a:solidFill>
              </a:defRPr>
            </a:lvl8pPr>
            <a:lvl9pPr marL="4114800" lvl="8" indent="-317500" algn="ctr">
              <a:spcBef>
                <a:spcPts val="0"/>
              </a:spcBef>
              <a:spcAft>
                <a:spcPts val="0"/>
              </a:spcAft>
              <a:buClr>
                <a:schemeClr val="lt1"/>
              </a:buClr>
              <a:buSzPts val="1400"/>
              <a:buChar char="■"/>
              <a:defRPr>
                <a:solidFill>
                  <a:schemeClr val="lt1"/>
                </a:solidFill>
              </a:defRPr>
            </a:lvl9pPr>
          </a:lstStyle>
          <a:p>
            <a:endParaRPr/>
          </a:p>
        </p:txBody>
      </p:sp>
      <p:sp>
        <p:nvSpPr>
          <p:cNvPr id="78" name="Google Shape;78;p1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
        <p:nvSpPr>
          <p:cNvPr id="80" name="Google Shape;80;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7" name="Google Shape;37;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0" name="Google Shape;40;p5"/>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5"/>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2" name="Google Shape;42;p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5" name="Google Shape;45;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8" name="Google Shape;48;p7"/>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9" name="Google Shape;49;p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58" name="Google Shape;58;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1" name="Google Shape;6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62" name="Google Shape;62;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 name="Google Shape;6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65" name="Google Shape;65;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6"/>
        <p:cNvGrpSpPr/>
        <p:nvPr/>
      </p:nvGrpSpPr>
      <p:grpSpPr>
        <a:xfrm>
          <a:off x="0" y="0"/>
          <a:ext cx="0" cy="0"/>
          <a:chOff x="0" y="0"/>
          <a:chExt cx="0" cy="0"/>
        </a:xfrm>
      </p:grpSpPr>
      <p:sp>
        <p:nvSpPr>
          <p:cNvPr id="67" name="Google Shape;67;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8" name="Google Shape;68;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ada.gov/law-and-regs/"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ada.gov/regs2010/titleII_2010/titleII_2010_regulations.htm"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ada.gov/regs2010/titleIII_2010/titleIII_2010_regulations.htm"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dol.gov/agencies/oasam/centers-offices/civil-rights-center/statutes/section-504-rehabilitation-act-of-1973"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s://www.washington.edu/doit/what-does-it-mean-effectively-communicate-website-content-individuals-disabilities-required-section" TargetMode="External"/><Relationship Id="rId5" Type="http://schemas.openxmlformats.org/officeDocument/2006/relationships/hyperlink" Target="https://www2.ed.gov/about/offices/list/ocr/docs/hq5269.html" TargetMode="External"/><Relationship Id="rId4" Type="http://schemas.openxmlformats.org/officeDocument/2006/relationships/hyperlink" Target="https://www2.ed.gov/about/offices/list/ocr/504faq.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section508.gov/manage/laws-and-policies"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https://er.educause.edu/articles/2017/12/the-section-508-refresh-and-what-it-means-for-higher-education" TargetMode="External"/><Relationship Id="rId4" Type="http://schemas.openxmlformats.org/officeDocument/2006/relationships/hyperlink" Target="https://www.access-board.gov/guidelines-and-standards/communications-and-it/about-the-ict-refresh/overview-of-the-final-rule"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disabilityrightsca.org/latest-news/payan-v-laccd-explainer"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www.d.umn.edu/~lcarlson/atteam/lawsuit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3"/>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Legal Topics</a:t>
            </a:r>
            <a:endParaRPr/>
          </a:p>
        </p:txBody>
      </p:sp>
      <p:sp>
        <p:nvSpPr>
          <p:cNvPr id="86" name="Google Shape;86;p13"/>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en"/>
              <a:t>Accessibility</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Federal Laws Regarding Accessibility</a:t>
            </a:r>
            <a:endParaRPr/>
          </a:p>
        </p:txBody>
      </p:sp>
      <p:sp>
        <p:nvSpPr>
          <p:cNvPr id="92" name="Google Shape;92;p1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Americans with Disabilities Act</a:t>
            </a:r>
            <a:endParaRPr/>
          </a:p>
          <a:p>
            <a:pPr marL="457200" lvl="0" indent="-342900" algn="l" rtl="0">
              <a:spcBef>
                <a:spcPts val="0"/>
              </a:spcBef>
              <a:spcAft>
                <a:spcPts val="0"/>
              </a:spcAft>
              <a:buSzPts val="1800"/>
              <a:buChar char="●"/>
            </a:pPr>
            <a:r>
              <a:rPr lang="en"/>
              <a:t>Title II</a:t>
            </a:r>
            <a:endParaRPr/>
          </a:p>
          <a:p>
            <a:pPr marL="457200" lvl="0" indent="-342900" algn="l" rtl="0">
              <a:spcBef>
                <a:spcPts val="0"/>
              </a:spcBef>
              <a:spcAft>
                <a:spcPts val="0"/>
              </a:spcAft>
              <a:buSzPts val="1800"/>
              <a:buChar char="●"/>
            </a:pPr>
            <a:r>
              <a:rPr lang="en"/>
              <a:t>Title III</a:t>
            </a:r>
            <a:endParaRPr/>
          </a:p>
          <a:p>
            <a:pPr marL="457200" lvl="0" indent="-342900" algn="l" rtl="0">
              <a:spcBef>
                <a:spcPts val="0"/>
              </a:spcBef>
              <a:spcAft>
                <a:spcPts val="0"/>
              </a:spcAft>
              <a:buSzPts val="1800"/>
              <a:buChar char="●"/>
            </a:pPr>
            <a:r>
              <a:rPr lang="en"/>
              <a:t>The Rehabilitation Act of 1973</a:t>
            </a:r>
            <a:endParaRPr/>
          </a:p>
          <a:p>
            <a:pPr marL="457200" lvl="0" indent="-342900" algn="l" rtl="0">
              <a:spcBef>
                <a:spcPts val="0"/>
              </a:spcBef>
              <a:spcAft>
                <a:spcPts val="0"/>
              </a:spcAft>
              <a:buSzPts val="1800"/>
              <a:buChar char="●"/>
            </a:pPr>
            <a:r>
              <a:rPr lang="en"/>
              <a:t>Section 504</a:t>
            </a:r>
            <a:endParaRPr/>
          </a:p>
          <a:p>
            <a:pPr marL="457200" lvl="0" indent="-342900" algn="l" rtl="0">
              <a:spcBef>
                <a:spcPts val="0"/>
              </a:spcBef>
              <a:spcAft>
                <a:spcPts val="0"/>
              </a:spcAft>
              <a:buSzPts val="1800"/>
              <a:buChar char="●"/>
            </a:pPr>
            <a:r>
              <a:rPr lang="en"/>
              <a:t>Section 508</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700" b="1">
                <a:solidFill>
                  <a:srgbClr val="000000"/>
                </a:solidFill>
                <a:latin typeface="Arial"/>
                <a:ea typeface="Arial"/>
                <a:cs typeface="Arial"/>
                <a:sym typeface="Arial"/>
              </a:rPr>
              <a:t>Americans with Disabilities Act (ADA)</a:t>
            </a:r>
            <a:r>
              <a:rPr lang="en" sz="1700">
                <a:solidFill>
                  <a:srgbClr val="000000"/>
                </a:solidFill>
                <a:latin typeface="Arial"/>
                <a:ea typeface="Arial"/>
                <a:cs typeface="Arial"/>
                <a:sym typeface="Arial"/>
              </a:rPr>
              <a:t> is a civil rights law that prohibits discrimination against individuals with disabilities in all areas of public life including jobs, schools, transportation, and all public and private places that are open to the general public. It became law in 1990 and has been revised several times, with the latest revision taking effect in 2017.</a:t>
            </a:r>
            <a:endParaRPr sz="1700">
              <a:solidFill>
                <a:srgbClr val="000000"/>
              </a:solidFill>
              <a:latin typeface="Arial"/>
              <a:ea typeface="Arial"/>
              <a:cs typeface="Arial"/>
              <a:sym typeface="Arial"/>
            </a:endParaRPr>
          </a:p>
          <a:p>
            <a:pPr marL="0" lvl="0" indent="0" algn="l" rtl="0">
              <a:spcBef>
                <a:spcPts val="0"/>
              </a:spcBef>
              <a:spcAft>
                <a:spcPts val="0"/>
              </a:spcAft>
              <a:buNone/>
            </a:pPr>
            <a:endParaRPr sz="1700">
              <a:solidFill>
                <a:srgbClr val="000000"/>
              </a:solidFill>
              <a:latin typeface="Arial"/>
              <a:ea typeface="Arial"/>
              <a:cs typeface="Arial"/>
              <a:sym typeface="Arial"/>
            </a:endParaRPr>
          </a:p>
          <a:p>
            <a:pPr marL="0" lvl="0" indent="0" algn="l" rtl="0">
              <a:spcBef>
                <a:spcPts val="0"/>
              </a:spcBef>
              <a:spcAft>
                <a:spcPts val="0"/>
              </a:spcAft>
              <a:buNone/>
            </a:pPr>
            <a:endParaRPr sz="1700">
              <a:solidFill>
                <a:srgbClr val="000000"/>
              </a:solidFill>
              <a:latin typeface="Arial"/>
              <a:ea typeface="Arial"/>
              <a:cs typeface="Arial"/>
              <a:sym typeface="Arial"/>
            </a:endParaRPr>
          </a:p>
          <a:p>
            <a:pPr marL="0" lvl="0" indent="0" algn="l" rtl="0">
              <a:spcBef>
                <a:spcPts val="0"/>
              </a:spcBef>
              <a:spcAft>
                <a:spcPts val="0"/>
              </a:spcAft>
              <a:buNone/>
            </a:pPr>
            <a:r>
              <a:rPr lang="en" sz="1700" u="sng">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ADA Laws, Regulations &amp; Standards</a:t>
            </a:r>
            <a:endParaRPr sz="1700">
              <a:solidFill>
                <a:srgbClr val="000000"/>
              </a:solidFill>
              <a:latin typeface="Arial"/>
              <a:ea typeface="Arial"/>
              <a:cs typeface="Arial"/>
              <a:sym typeface="Arial"/>
            </a:endParaRPr>
          </a:p>
          <a:p>
            <a:pPr marL="0" lvl="0" indent="0" algn="l" rtl="0">
              <a:spcBef>
                <a:spcPts val="0"/>
              </a:spcBef>
              <a:spcAft>
                <a:spcPts val="1200"/>
              </a:spcAft>
              <a:buNone/>
            </a:pPr>
            <a:endParaRPr/>
          </a:p>
        </p:txBody>
      </p:sp>
      <p:sp>
        <p:nvSpPr>
          <p:cNvPr id="98" name="Google Shape;98;p1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Americans with Disabilities Act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Title II</a:t>
            </a:r>
            <a:endParaRPr/>
          </a:p>
        </p:txBody>
      </p:sp>
      <p:sp>
        <p:nvSpPr>
          <p:cNvPr id="104" name="Google Shape;104;p16"/>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Title II provides equal access for individuals with disabilities to “all services, programs, and activities provided or made available by public entities,” and covers state and local government services.</a:t>
            </a:r>
            <a:endParaRPr/>
          </a:p>
          <a:p>
            <a:pPr marL="0" lvl="0" indent="0" algn="l" rtl="0">
              <a:spcBef>
                <a:spcPts val="1200"/>
              </a:spcBef>
              <a:spcAft>
                <a:spcPts val="0"/>
              </a:spcAft>
              <a:buNone/>
            </a:pPr>
            <a:r>
              <a:rPr lang="en" u="sng">
                <a:solidFill>
                  <a:schemeClr val="hlink"/>
                </a:solidFill>
                <a:hlinkClick r:id="rId3"/>
              </a:rPr>
              <a:t>Title II (HTML or pdf)</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Title III</a:t>
            </a:r>
            <a:endParaRPr/>
          </a:p>
        </p:txBody>
      </p:sp>
      <p:sp>
        <p:nvSpPr>
          <p:cNvPr id="110" name="Google Shape;110;p17"/>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a:solidFill>
                  <a:srgbClr val="000000"/>
                </a:solidFill>
                <a:latin typeface="Arial"/>
                <a:ea typeface="Arial"/>
                <a:cs typeface="Arial"/>
                <a:sym typeface="Arial"/>
              </a:rPr>
              <a:t>Title III </a:t>
            </a:r>
            <a:r>
              <a:rPr lang="en">
                <a:solidFill>
                  <a:srgbClr val="000000"/>
                </a:solidFill>
                <a:latin typeface="Arial"/>
                <a:ea typeface="Arial"/>
                <a:cs typeface="Arial"/>
                <a:sym typeface="Arial"/>
              </a:rPr>
              <a:t>prohibits any business identified as “public accommodation” from discriminating on the basis of disability. The ADA currently defines 12 categories of public accommodations that can be owned by a private entity but are subject to the ADA. These include  K-12 schools, undergraduate and graduate schools, museums, stores, restaurants, bars, service establishments, theaters, hotels, recreational facilities, doctors' and dentists' offices, shopping malls, and other businesses. </a:t>
            </a:r>
            <a:endParaRPr>
              <a:solidFill>
                <a:srgbClr val="000000"/>
              </a:solidFill>
              <a:latin typeface="Arial"/>
              <a:ea typeface="Arial"/>
              <a:cs typeface="Arial"/>
              <a:sym typeface="Arial"/>
            </a:endParaRPr>
          </a:p>
          <a:p>
            <a:pPr marL="457200" lvl="0" indent="-342900" algn="l" rtl="0">
              <a:spcBef>
                <a:spcPts val="0"/>
              </a:spcBef>
              <a:spcAft>
                <a:spcPts val="0"/>
              </a:spcAft>
              <a:buClr>
                <a:srgbClr val="000000"/>
              </a:buClr>
              <a:buSzPts val="1800"/>
              <a:buFont typeface="Arial"/>
              <a:buChar char="●"/>
            </a:pPr>
            <a:r>
              <a:rPr lang="en" u="sng">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Title III </a:t>
            </a:r>
            <a:endParaRPr sz="25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The Rehabilitation Act of 1973</a:t>
            </a:r>
            <a:endParaRPr/>
          </a:p>
        </p:txBody>
      </p:sp>
      <p:sp>
        <p:nvSpPr>
          <p:cNvPr id="116" name="Google Shape;116;p18"/>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600" b="1">
                <a:solidFill>
                  <a:srgbClr val="000000"/>
                </a:solidFill>
                <a:latin typeface="Arial"/>
                <a:ea typeface="Arial"/>
                <a:cs typeface="Arial"/>
                <a:sym typeface="Arial"/>
              </a:rPr>
              <a:t>The Rehabilitation Act of 1973</a:t>
            </a:r>
            <a:r>
              <a:rPr lang="en" sz="1600">
                <a:solidFill>
                  <a:srgbClr val="000000"/>
                </a:solidFill>
                <a:latin typeface="Arial"/>
                <a:ea typeface="Arial"/>
                <a:cs typeface="Arial"/>
                <a:sym typeface="Arial"/>
              </a:rPr>
              <a:t> defines and protects the same individuals as the ADA, but it differs from the ADA in terms of scope. The main difference is that the Rehabilitation Act only covers instances of federal funding, regardless of whether an institution is public or private. Any program conducted or procured by a federal agency or receiving federal money must abide by the regulations in the Rehabilitation Act. The sections most frequently referred to are </a:t>
            </a:r>
            <a:r>
              <a:rPr lang="en" sz="1600" b="1">
                <a:solidFill>
                  <a:srgbClr val="000000"/>
                </a:solidFill>
                <a:latin typeface="Arial"/>
                <a:ea typeface="Arial"/>
                <a:cs typeface="Arial"/>
                <a:sym typeface="Arial"/>
              </a:rPr>
              <a:t>Section 504</a:t>
            </a:r>
            <a:r>
              <a:rPr lang="en" sz="1600">
                <a:solidFill>
                  <a:srgbClr val="000000"/>
                </a:solidFill>
                <a:latin typeface="Arial"/>
                <a:ea typeface="Arial"/>
                <a:cs typeface="Arial"/>
                <a:sym typeface="Arial"/>
              </a:rPr>
              <a:t>, which was part of the initial law, and </a:t>
            </a:r>
            <a:r>
              <a:rPr lang="en" sz="1600" b="1">
                <a:solidFill>
                  <a:srgbClr val="000000"/>
                </a:solidFill>
                <a:latin typeface="Arial"/>
                <a:ea typeface="Arial"/>
                <a:cs typeface="Arial"/>
                <a:sym typeface="Arial"/>
              </a:rPr>
              <a:t>Section 508</a:t>
            </a:r>
            <a:r>
              <a:rPr lang="en" sz="1600">
                <a:solidFill>
                  <a:srgbClr val="000000"/>
                </a:solidFill>
                <a:latin typeface="Arial"/>
                <a:ea typeface="Arial"/>
                <a:cs typeface="Arial"/>
                <a:sym typeface="Arial"/>
              </a:rPr>
              <a:t>, which was added in 1986 and most recently revised in 2017.</a:t>
            </a:r>
            <a:endParaRPr sz="23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9"/>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Section 504</a:t>
            </a:r>
            <a:endParaRPr/>
          </a:p>
        </p:txBody>
      </p:sp>
      <p:sp>
        <p:nvSpPr>
          <p:cNvPr id="122" name="Google Shape;122;p19"/>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700" b="1">
                <a:solidFill>
                  <a:srgbClr val="000000"/>
                </a:solidFill>
                <a:latin typeface="Arial"/>
                <a:ea typeface="Arial"/>
                <a:cs typeface="Arial"/>
                <a:sym typeface="Arial"/>
              </a:rPr>
              <a:t>Section 504 </a:t>
            </a:r>
            <a:r>
              <a:rPr lang="en" sz="1700">
                <a:solidFill>
                  <a:srgbClr val="000000"/>
                </a:solidFill>
                <a:latin typeface="Arial"/>
                <a:ea typeface="Arial"/>
                <a:cs typeface="Arial"/>
                <a:sym typeface="Arial"/>
              </a:rPr>
              <a:t>of the 1973 Rehabilitation Act was the first disability civil rights law to be enacted in the United States. It prohibits discrimination against people with disabilities in programs that receive federal financial assistance and set the stage for enactment of the Americans with Disabilities Act. </a:t>
            </a:r>
            <a:endParaRPr sz="1700">
              <a:solidFill>
                <a:srgbClr val="000000"/>
              </a:solidFill>
              <a:latin typeface="Arial"/>
              <a:ea typeface="Arial"/>
              <a:cs typeface="Arial"/>
              <a:sym typeface="Arial"/>
            </a:endParaRPr>
          </a:p>
          <a:p>
            <a:pPr marL="457200" lvl="0" indent="-336550" algn="l" rtl="0">
              <a:spcBef>
                <a:spcPts val="0"/>
              </a:spcBef>
              <a:spcAft>
                <a:spcPts val="0"/>
              </a:spcAft>
              <a:buClr>
                <a:srgbClr val="000000"/>
              </a:buClr>
              <a:buSzPts val="1700"/>
              <a:buFont typeface="Arial"/>
              <a:buChar char="●"/>
            </a:pPr>
            <a:r>
              <a:rPr lang="en" sz="1700" u="sng">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Section 504 of the Rehabilitation Act</a:t>
            </a:r>
            <a:endParaRPr sz="1700" u="sng">
              <a:solidFill>
                <a:srgbClr val="1155CC"/>
              </a:solidFill>
              <a:latin typeface="Arial"/>
              <a:ea typeface="Arial"/>
              <a:cs typeface="Arial"/>
              <a:sym typeface="Arial"/>
            </a:endParaRPr>
          </a:p>
          <a:p>
            <a:pPr marL="457200" lvl="0" indent="-336550" algn="l" rtl="0">
              <a:spcBef>
                <a:spcPts val="0"/>
              </a:spcBef>
              <a:spcAft>
                <a:spcPts val="0"/>
              </a:spcAft>
              <a:buClr>
                <a:srgbClr val="000000"/>
              </a:buClr>
              <a:buSzPts val="1700"/>
              <a:buFont typeface="Arial"/>
              <a:buChar char="●"/>
            </a:pPr>
            <a:r>
              <a:rPr lang="en" sz="1700" u="sng">
                <a:solidFill>
                  <a:srgbClr val="1155CC"/>
                </a:solidFill>
                <a:latin typeface="Arial"/>
                <a:ea typeface="Arial"/>
                <a:cs typeface="Arial"/>
                <a:sym typeface="Arial"/>
                <a:hlinkClick r:id="rId4">
                  <a:extLst>
                    <a:ext uri="{A12FA001-AC4F-418D-AE19-62706E023703}">
                      <ahyp:hlinkClr xmlns:ahyp="http://schemas.microsoft.com/office/drawing/2018/hyperlinkcolor" val="tx"/>
                    </a:ext>
                  </a:extLst>
                </a:hlinkClick>
              </a:rPr>
              <a:t>Protecting Students with Disabilities</a:t>
            </a:r>
            <a:endParaRPr sz="1700" u="sng">
              <a:solidFill>
                <a:srgbClr val="1155CC"/>
              </a:solidFill>
              <a:latin typeface="Arial"/>
              <a:ea typeface="Arial"/>
              <a:cs typeface="Arial"/>
              <a:sym typeface="Arial"/>
            </a:endParaRPr>
          </a:p>
          <a:p>
            <a:pPr marL="457200" lvl="0" indent="-336550" algn="l" rtl="0">
              <a:spcBef>
                <a:spcPts val="0"/>
              </a:spcBef>
              <a:spcAft>
                <a:spcPts val="0"/>
              </a:spcAft>
              <a:buClr>
                <a:srgbClr val="000000"/>
              </a:buClr>
              <a:buSzPts val="1700"/>
              <a:buFont typeface="Arial"/>
              <a:buChar char="●"/>
            </a:pPr>
            <a:r>
              <a:rPr lang="en" sz="1700" u="sng">
                <a:solidFill>
                  <a:srgbClr val="1155CC"/>
                </a:solidFill>
                <a:latin typeface="Arial"/>
                <a:ea typeface="Arial"/>
                <a:cs typeface="Arial"/>
                <a:sym typeface="Arial"/>
                <a:hlinkClick r:id="rId5">
                  <a:extLst>
                    <a:ext uri="{A12FA001-AC4F-418D-AE19-62706E023703}">
                      <ahyp:hlinkClr xmlns:ahyp="http://schemas.microsoft.com/office/drawing/2018/hyperlinkcolor" val="tx"/>
                    </a:ext>
                  </a:extLst>
                </a:hlinkClick>
              </a:rPr>
              <a:t>Hidden Disabilities Under Section 504</a:t>
            </a:r>
            <a:endParaRPr sz="1700" u="sng">
              <a:solidFill>
                <a:srgbClr val="1155CC"/>
              </a:solidFill>
              <a:latin typeface="Arial"/>
              <a:ea typeface="Arial"/>
              <a:cs typeface="Arial"/>
              <a:sym typeface="Arial"/>
            </a:endParaRPr>
          </a:p>
          <a:p>
            <a:pPr marL="457200" lvl="0" indent="-336550" algn="l" rtl="0">
              <a:spcBef>
                <a:spcPts val="0"/>
              </a:spcBef>
              <a:spcAft>
                <a:spcPts val="0"/>
              </a:spcAft>
              <a:buClr>
                <a:srgbClr val="000000"/>
              </a:buClr>
              <a:buSzPts val="1700"/>
              <a:buFont typeface="Arial"/>
              <a:buChar char="●"/>
            </a:pPr>
            <a:r>
              <a:rPr lang="en" sz="1700" u="sng">
                <a:solidFill>
                  <a:srgbClr val="1155CC"/>
                </a:solidFill>
                <a:latin typeface="Arial"/>
                <a:ea typeface="Arial"/>
                <a:cs typeface="Arial"/>
                <a:sym typeface="Arial"/>
                <a:hlinkClick r:id="rId6">
                  <a:extLst>
                    <a:ext uri="{A12FA001-AC4F-418D-AE19-62706E023703}">
                      <ahyp:hlinkClr xmlns:ahyp="http://schemas.microsoft.com/office/drawing/2018/hyperlinkcolor" val="tx"/>
                    </a:ext>
                  </a:extLst>
                </a:hlinkClick>
              </a:rPr>
              <a:t>DO-IT Knowledge Base Articles</a:t>
            </a:r>
            <a:endParaRPr sz="1700">
              <a:solidFill>
                <a:srgbClr val="000000"/>
              </a:solidFill>
              <a:latin typeface="Arial"/>
              <a:ea typeface="Arial"/>
              <a:cs typeface="Arial"/>
              <a:sym typeface="Arial"/>
            </a:endParaRPr>
          </a:p>
          <a:p>
            <a:pPr marL="0" lvl="0" indent="0" algn="l" rtl="0">
              <a:spcBef>
                <a:spcPts val="1200"/>
              </a:spcBef>
              <a:spcAft>
                <a:spcPts val="1200"/>
              </a:spcAft>
              <a:buNone/>
            </a:pPr>
            <a:endParaRPr sz="25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0"/>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Section 508</a:t>
            </a:r>
            <a:endParaRPr/>
          </a:p>
        </p:txBody>
      </p:sp>
      <p:sp>
        <p:nvSpPr>
          <p:cNvPr id="128" name="Google Shape;128;p20"/>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b="1">
                <a:solidFill>
                  <a:srgbClr val="000000"/>
                </a:solidFill>
                <a:latin typeface="Arial"/>
                <a:ea typeface="Arial"/>
                <a:cs typeface="Arial"/>
                <a:sym typeface="Arial"/>
              </a:rPr>
              <a:t>Section 508:</a:t>
            </a:r>
            <a:r>
              <a:rPr lang="en" sz="1400">
                <a:solidFill>
                  <a:srgbClr val="000000"/>
                </a:solidFill>
                <a:latin typeface="Arial"/>
                <a:ea typeface="Arial"/>
                <a:cs typeface="Arial"/>
                <a:sym typeface="Arial"/>
              </a:rPr>
              <a:t> In 1998, Congress amended the Rehabilitation Act of 1973 to require Federal agencies to make their electronic and information technology (EIT) accessible to people with disabilities. The law applies to all Federal agencies when they develop, procure, maintain, or use electronic and information technology. Under</a:t>
            </a:r>
            <a:r>
              <a:rPr lang="en" sz="1400" b="1">
                <a:solidFill>
                  <a:srgbClr val="000000"/>
                </a:solidFill>
                <a:latin typeface="Arial"/>
                <a:ea typeface="Arial"/>
                <a:cs typeface="Arial"/>
                <a:sym typeface="Arial"/>
              </a:rPr>
              <a:t> Section 508</a:t>
            </a:r>
            <a:r>
              <a:rPr lang="en" sz="1400">
                <a:solidFill>
                  <a:srgbClr val="000000"/>
                </a:solidFill>
                <a:latin typeface="Arial"/>
                <a:ea typeface="Arial"/>
                <a:cs typeface="Arial"/>
                <a:sym typeface="Arial"/>
              </a:rPr>
              <a:t>, agencies must give disabled employees and members of the public access to information comparable to the access available to others. Although the original intent for Section 508 was intended for the federal sector, it is becoming more widely accepted that colleges and universities are subject to Section 508 under Title II. For example, some federal grants state that programs using that grant fall under the jurisdiction of Section 508.</a:t>
            </a:r>
            <a:endParaRPr sz="1400">
              <a:solidFill>
                <a:srgbClr val="000000"/>
              </a:solidFill>
              <a:latin typeface="Arial"/>
              <a:ea typeface="Arial"/>
              <a:cs typeface="Arial"/>
              <a:sym typeface="Arial"/>
            </a:endParaRPr>
          </a:p>
          <a:p>
            <a:pPr marL="0" lvl="0" indent="0" algn="l" rtl="0">
              <a:spcBef>
                <a:spcPts val="0"/>
              </a:spcBef>
              <a:spcAft>
                <a:spcPts val="0"/>
              </a:spcAft>
              <a:buNone/>
            </a:pPr>
            <a:endParaRPr sz="1400">
              <a:solidFill>
                <a:srgbClr val="000000"/>
              </a:solidFill>
              <a:latin typeface="Arial"/>
              <a:ea typeface="Arial"/>
              <a:cs typeface="Arial"/>
              <a:sym typeface="Arial"/>
            </a:endParaRPr>
          </a:p>
          <a:p>
            <a:pPr marL="457200" lvl="0" indent="-317500" algn="l" rtl="0">
              <a:spcBef>
                <a:spcPts val="0"/>
              </a:spcBef>
              <a:spcAft>
                <a:spcPts val="0"/>
              </a:spcAft>
              <a:buClr>
                <a:srgbClr val="000000"/>
              </a:buClr>
              <a:buSzPts val="1400"/>
              <a:buFont typeface="Arial"/>
              <a:buChar char="●"/>
            </a:pPr>
            <a:r>
              <a:rPr lang="en" sz="1400" u="sng">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Section 508 of the Rehabilitation Act</a:t>
            </a:r>
            <a:endParaRPr sz="1400" u="sng">
              <a:solidFill>
                <a:srgbClr val="1155CC"/>
              </a:solidFill>
              <a:latin typeface="Arial"/>
              <a:ea typeface="Arial"/>
              <a:cs typeface="Arial"/>
              <a:sym typeface="Arial"/>
            </a:endParaRPr>
          </a:p>
          <a:p>
            <a:pPr marL="457200" lvl="0" indent="-317500" algn="l" rtl="0">
              <a:spcBef>
                <a:spcPts val="0"/>
              </a:spcBef>
              <a:spcAft>
                <a:spcPts val="0"/>
              </a:spcAft>
              <a:buClr>
                <a:srgbClr val="000000"/>
              </a:buClr>
              <a:buSzPts val="1400"/>
              <a:buFont typeface="Arial"/>
              <a:buChar char="●"/>
            </a:pPr>
            <a:r>
              <a:rPr lang="en" sz="1400" u="sng">
                <a:solidFill>
                  <a:srgbClr val="1155CC"/>
                </a:solidFill>
                <a:latin typeface="Arial"/>
                <a:ea typeface="Arial"/>
                <a:cs typeface="Arial"/>
                <a:sym typeface="Arial"/>
                <a:hlinkClick r:id="rId4">
                  <a:extLst>
                    <a:ext uri="{A12FA001-AC4F-418D-AE19-62706E023703}">
                      <ahyp:hlinkClr xmlns:ahyp="http://schemas.microsoft.com/office/drawing/2018/hyperlinkcolor" val="tx"/>
                    </a:ext>
                  </a:extLst>
                </a:hlinkClick>
              </a:rPr>
              <a:t>Update of Section 508 Standards</a:t>
            </a:r>
            <a:endParaRPr sz="1400" u="sng">
              <a:solidFill>
                <a:srgbClr val="1155CC"/>
              </a:solidFill>
              <a:latin typeface="Arial"/>
              <a:ea typeface="Arial"/>
              <a:cs typeface="Arial"/>
              <a:sym typeface="Arial"/>
            </a:endParaRPr>
          </a:p>
          <a:p>
            <a:pPr marL="457200" lvl="0" indent="-317500" algn="l" rtl="0">
              <a:spcBef>
                <a:spcPts val="0"/>
              </a:spcBef>
              <a:spcAft>
                <a:spcPts val="0"/>
              </a:spcAft>
              <a:buClr>
                <a:srgbClr val="000000"/>
              </a:buClr>
              <a:buSzPts val="1400"/>
              <a:buFont typeface="Arial"/>
              <a:buChar char="●"/>
            </a:pPr>
            <a:r>
              <a:rPr lang="en" sz="1400" u="sng">
                <a:solidFill>
                  <a:srgbClr val="1155CC"/>
                </a:solidFill>
                <a:latin typeface="Arial"/>
                <a:ea typeface="Arial"/>
                <a:cs typeface="Arial"/>
                <a:sym typeface="Arial"/>
                <a:hlinkClick r:id="rId5">
                  <a:extLst>
                    <a:ext uri="{A12FA001-AC4F-418D-AE19-62706E023703}">
                      <ahyp:hlinkClr xmlns:ahyp="http://schemas.microsoft.com/office/drawing/2018/hyperlinkcolor" val="tx"/>
                    </a:ext>
                  </a:extLst>
                </a:hlinkClick>
              </a:rPr>
              <a:t>Educause Review: Section 508 and What It Means to Higher Education</a:t>
            </a:r>
            <a:endParaRPr sz="1400">
              <a:solidFill>
                <a:srgbClr val="000000"/>
              </a:solidFill>
              <a:latin typeface="Arial"/>
              <a:ea typeface="Arial"/>
              <a:cs typeface="Arial"/>
              <a:sym typeface="Arial"/>
            </a:endParaRPr>
          </a:p>
          <a:p>
            <a:pPr marL="0" lvl="0" indent="0" algn="l" rtl="0">
              <a:spcBef>
                <a:spcPts val="1200"/>
              </a:spcBef>
              <a:spcAft>
                <a:spcPts val="1200"/>
              </a:spcAft>
              <a:buNone/>
            </a:pPr>
            <a:endParaRPr sz="2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1"/>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Relevant Court Cases</a:t>
            </a:r>
            <a:endParaRPr/>
          </a:p>
        </p:txBody>
      </p:sp>
      <p:sp>
        <p:nvSpPr>
          <p:cNvPr id="134" name="Google Shape;134;p21"/>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0"/>
              </a:spcAft>
              <a:buNone/>
            </a:pPr>
            <a:r>
              <a:rPr lang="en" sz="1700" u="sng">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P</a:t>
            </a:r>
            <a:r>
              <a:rPr lang="en" u="sng">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AYAN v LACCD court case</a:t>
            </a:r>
            <a:endParaRPr>
              <a:solidFill>
                <a:srgbClr val="000000"/>
              </a:solidFill>
              <a:latin typeface="Arial"/>
              <a:ea typeface="Arial"/>
              <a:cs typeface="Arial"/>
              <a:sym typeface="Arial"/>
            </a:endParaRPr>
          </a:p>
          <a:p>
            <a:pPr marL="457200" lvl="0" indent="-334327" algn="l" rtl="0">
              <a:spcBef>
                <a:spcPts val="0"/>
              </a:spcBef>
              <a:spcAft>
                <a:spcPts val="0"/>
              </a:spcAft>
              <a:buClr>
                <a:srgbClr val="000000"/>
              </a:buClr>
              <a:buSzPct val="100000"/>
              <a:buFont typeface="Arial"/>
              <a:buChar char="●"/>
            </a:pPr>
            <a:r>
              <a:rPr lang="en">
                <a:solidFill>
                  <a:srgbClr val="000000"/>
                </a:solidFill>
                <a:latin typeface="Arial"/>
                <a:ea typeface="Arial"/>
                <a:cs typeface="Arial"/>
                <a:sym typeface="Arial"/>
              </a:rPr>
              <a:t>Payan v. Los Angeles Community College District is a case brought by blind students against the Los Angeles Community College District (LACCD). The students want the textbooks, handouts, websites, and other technology they use at school to be accessible to them. They sued in federal court under the Americans with Disabilities Act (ADA) and Section 504 of the Rehabilitation Act.</a:t>
            </a:r>
            <a:endParaRPr>
              <a:solidFill>
                <a:srgbClr val="000000"/>
              </a:solidFill>
              <a:latin typeface="Arial"/>
              <a:ea typeface="Arial"/>
              <a:cs typeface="Arial"/>
              <a:sym typeface="Arial"/>
            </a:endParaRPr>
          </a:p>
          <a:p>
            <a:pPr marL="457200" lvl="0" indent="-334327" algn="l" rtl="0">
              <a:spcBef>
                <a:spcPts val="0"/>
              </a:spcBef>
              <a:spcAft>
                <a:spcPts val="0"/>
              </a:spcAft>
              <a:buClr>
                <a:srgbClr val="000000"/>
              </a:buClr>
              <a:buSzPct val="100000"/>
              <a:buFont typeface="Arial"/>
              <a:buChar char="●"/>
            </a:pPr>
            <a:r>
              <a:rPr lang="en">
                <a:solidFill>
                  <a:srgbClr val="000000"/>
                </a:solidFill>
                <a:latin typeface="Arial"/>
                <a:ea typeface="Arial"/>
                <a:cs typeface="Arial"/>
                <a:sym typeface="Arial"/>
              </a:rPr>
              <a:t>The federal judge ordered LACCD to make its materials, websites, and software accessible to blind students, and to remedy barriers in its library databases.</a:t>
            </a:r>
            <a:endParaRPr>
              <a:solidFill>
                <a:srgbClr val="000000"/>
              </a:solidFill>
              <a:latin typeface="Arial"/>
              <a:ea typeface="Arial"/>
              <a:cs typeface="Arial"/>
              <a:sym typeface="Arial"/>
            </a:endParaRPr>
          </a:p>
          <a:p>
            <a:pPr marL="0" lvl="0" indent="0" algn="l" rtl="0">
              <a:spcBef>
                <a:spcPts val="0"/>
              </a:spcBef>
              <a:spcAft>
                <a:spcPts val="0"/>
              </a:spcAft>
              <a:buNone/>
            </a:pPr>
            <a:endParaRPr>
              <a:solidFill>
                <a:srgbClr val="000000"/>
              </a:solidFill>
              <a:latin typeface="Arial"/>
              <a:ea typeface="Arial"/>
              <a:cs typeface="Arial"/>
              <a:sym typeface="Arial"/>
            </a:endParaRPr>
          </a:p>
          <a:p>
            <a:pPr marL="0" lvl="0" indent="0" algn="l" rtl="0">
              <a:spcBef>
                <a:spcPts val="0"/>
              </a:spcBef>
              <a:spcAft>
                <a:spcPts val="0"/>
              </a:spcAft>
              <a:buNone/>
            </a:pPr>
            <a:r>
              <a:rPr lang="en" u="sng">
                <a:solidFill>
                  <a:srgbClr val="1155CC"/>
                </a:solidFill>
                <a:latin typeface="Arial"/>
                <a:ea typeface="Arial"/>
                <a:cs typeface="Arial"/>
                <a:sym typeface="Arial"/>
                <a:hlinkClick r:id="rId4">
                  <a:extLst>
                    <a:ext uri="{A12FA001-AC4F-418D-AE19-62706E023703}">
                      <ahyp:hlinkClr xmlns:ahyp="http://schemas.microsoft.com/office/drawing/2018/hyperlinkcolor" val="tx"/>
                    </a:ext>
                  </a:extLst>
                </a:hlinkClick>
              </a:rPr>
              <a:t>Other relevant court cases</a:t>
            </a:r>
            <a:endParaRPr>
              <a:solidFill>
                <a:srgbClr val="000000"/>
              </a:solidFill>
              <a:latin typeface="Arial"/>
              <a:ea typeface="Arial"/>
              <a:cs typeface="Arial"/>
              <a:sym typeface="Arial"/>
            </a:endParaRPr>
          </a:p>
          <a:p>
            <a:pPr marL="0" lvl="0" indent="0" algn="l" rtl="0">
              <a:spcBef>
                <a:spcPts val="0"/>
              </a:spcBef>
              <a:spcAft>
                <a:spcPts val="1200"/>
              </a:spcAft>
              <a:buNone/>
            </a:pPr>
            <a:endParaRPr sz="2400"/>
          </a:p>
        </p:txBody>
      </p:sp>
    </p:spTree>
  </p:cSld>
  <p:clrMapOvr>
    <a:masterClrMapping/>
  </p:clrMapOvr>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684</Words>
  <Application>Microsoft Office PowerPoint</Application>
  <PresentationFormat>On-screen Show (16:9)</PresentationFormat>
  <Paragraphs>40</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Roboto</vt:lpstr>
      <vt:lpstr>Geometric</vt:lpstr>
      <vt:lpstr>Legal Topics</vt:lpstr>
      <vt:lpstr>Federal Laws Regarding Accessibility</vt:lpstr>
      <vt:lpstr>Americans with Disabilities Act</vt:lpstr>
      <vt:lpstr>Title II</vt:lpstr>
      <vt:lpstr>Title III</vt:lpstr>
      <vt:lpstr>The Rehabilitation Act of 1973</vt:lpstr>
      <vt:lpstr>Section 504</vt:lpstr>
      <vt:lpstr>Section 508</vt:lpstr>
      <vt:lpstr>Relevant Court Cases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Topics</dc:title>
  <cp:lastModifiedBy>Macy, Katharine</cp:lastModifiedBy>
  <cp:revision>1</cp:revision>
  <dcterms:modified xsi:type="dcterms:W3CDTF">2024-02-20T19:05:18Z</dcterms:modified>
</cp:coreProperties>
</file>