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5143500" cx="9144000"/>
  <p:notesSz cx="6858000" cy="9144000"/>
  <p:embeddedFontLst>
    <p:embeddedFont>
      <p:font typeface="Open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2" name="Mike Paxt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68E9463-FE45-43C6-9F48-8A4803DA41F9}">
  <a:tblStyle styleId="{168E9463-FE45-43C6-9F48-8A4803DA41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regular.fntdata"/><Relationship Id="rId25" Type="http://schemas.openxmlformats.org/officeDocument/2006/relationships/slide" Target="slides/slide18.xml"/><Relationship Id="rId28" Type="http://schemas.openxmlformats.org/officeDocument/2006/relationships/font" Target="fonts/OpenSans-italic.fntdata"/><Relationship Id="rId27" Type="http://schemas.openxmlformats.org/officeDocument/2006/relationships/font" Target="fonts/OpenSans-bold.fntdata"/><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font" Target="fonts/Open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20-02-16T23:31:53.379">
    <p:pos x="6000" y="0"/>
    <p:text>Include - caveats about stats (may cause a dip in raw borrowing requests; also dip in "available locally"/"available online" referrals"</p:text>
  </p:cm>
  <p:cm authorId="0" idx="2" dt="2020-02-16T23:31:53.379">
    <p:pos x="6000" y="0"/>
    <p:text>OAB stats?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TINA</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63e41504f4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63e41504f4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Access Query: after April 26 (date added to ILL webpage), borrowing or doc del, either cited in is “oabill” or cited in is null AND request type is article</a:t>
            </a:r>
            <a:endParaRPr/>
          </a:p>
          <a:p>
            <a:pPr indent="-298450" lvl="0" marL="457200" rtl="0" algn="l">
              <a:spcBef>
                <a:spcPts val="0"/>
              </a:spcBef>
              <a:spcAft>
                <a:spcPts val="0"/>
              </a:spcAft>
              <a:buSzPts val="1100"/>
              <a:buChar char="●"/>
            </a:pPr>
            <a:r>
              <a:rPr lang="en"/>
              <a:t>Count of transaction number by week</a:t>
            </a:r>
            <a:endParaRPr/>
          </a:p>
          <a:p>
            <a:pPr indent="-298450" lvl="0" marL="457200" rtl="0" algn="l">
              <a:spcBef>
                <a:spcPts val="0"/>
              </a:spcBef>
              <a:spcAft>
                <a:spcPts val="0"/>
              </a:spcAft>
              <a:buSzPts val="1100"/>
              <a:buChar char="●"/>
            </a:pPr>
            <a:r>
              <a:rPr lang="en"/>
              <a:t>Combine weeks 53 &amp; 1</a:t>
            </a:r>
            <a:endParaRPr/>
          </a:p>
          <a:p>
            <a:pPr indent="-298450" lvl="0" marL="457200" rtl="0" algn="l">
              <a:spcBef>
                <a:spcPts val="0"/>
              </a:spcBef>
              <a:spcAft>
                <a:spcPts val="0"/>
              </a:spcAft>
              <a:buSzPts val="1100"/>
              <a:buChar char="●"/>
            </a:pPr>
            <a:r>
              <a:rPr lang="en"/>
              <a:t>Numbers pulled feb 24, 2020</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63e41504f4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63e41504f4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Simply</a:t>
            </a:r>
            <a:endParaRPr/>
          </a:p>
          <a:p>
            <a:pPr indent="-298450" lvl="0" marL="457200" rtl="0" algn="l">
              <a:spcBef>
                <a:spcPts val="0"/>
              </a:spcBef>
              <a:spcAft>
                <a:spcPts val="0"/>
              </a:spcAft>
              <a:buSzPts val="1100"/>
              <a:buChar char="●"/>
            </a:pPr>
            <a:r>
              <a:rPr lang="en"/>
              <a:t>Mike is not a coder - confidence level is making adjustments to ILLiad webpages/following Atlas’s documentation to create a new request form, NOT writing new scripts or creating original CSS.</a:t>
            </a:r>
            <a:endParaRPr/>
          </a:p>
          <a:p>
            <a:pPr indent="-298450" lvl="0" marL="457200" rtl="0" algn="l">
              <a:spcBef>
                <a:spcPts val="0"/>
              </a:spcBef>
              <a:spcAft>
                <a:spcPts val="0"/>
              </a:spcAft>
              <a:buSzPts val="1100"/>
              <a:buChar char="●"/>
            </a:pPr>
            <a:r>
              <a:rPr lang="en"/>
              <a:t>“Take something that works similarly, copy it, and break it until it does what you want”</a:t>
            </a:r>
            <a:endParaRPr/>
          </a:p>
          <a:p>
            <a:pPr indent="-298450" lvl="0" marL="457200" rtl="0" algn="l">
              <a:spcBef>
                <a:spcPts val="0"/>
              </a:spcBef>
              <a:spcAft>
                <a:spcPts val="0"/>
              </a:spcAft>
              <a:buSzPts val="1100"/>
              <a:buChar char="●"/>
            </a:pPr>
            <a:r>
              <a:rPr lang="en"/>
              <a:t>Joe McArthur &amp; team built the setup process to support this level of user, and also people who are less confident</a:t>
            </a:r>
            <a:endParaRPr/>
          </a:p>
          <a:p>
            <a:pPr indent="-298450" lvl="0" marL="457200" rtl="0" algn="l">
              <a:spcBef>
                <a:spcPts val="0"/>
              </a:spcBef>
              <a:spcAft>
                <a:spcPts val="0"/>
              </a:spcAft>
              <a:buSzPts val="1100"/>
              <a:buChar char="●"/>
            </a:pPr>
            <a:r>
              <a:rPr lang="en"/>
              <a:t>A series of forms asks for info, such as</a:t>
            </a:r>
            <a:endParaRPr/>
          </a:p>
          <a:p>
            <a:pPr indent="-298450" lvl="1" marL="914400" rtl="0" algn="l">
              <a:spcBef>
                <a:spcPts val="0"/>
              </a:spcBef>
              <a:spcAft>
                <a:spcPts val="0"/>
              </a:spcAft>
              <a:buSzPts val="1100"/>
              <a:buChar char="○"/>
            </a:pPr>
            <a:r>
              <a:rPr lang="en"/>
              <a:t>ILL Article Form URL</a:t>
            </a:r>
            <a:endParaRPr/>
          </a:p>
          <a:p>
            <a:pPr indent="-298450" lvl="1" marL="914400" rtl="0" algn="l">
              <a:spcBef>
                <a:spcPts val="0"/>
              </a:spcBef>
              <a:spcAft>
                <a:spcPts val="0"/>
              </a:spcAft>
              <a:buSzPts val="1100"/>
              <a:buChar char="○"/>
            </a:pPr>
            <a:r>
              <a:rPr lang="en"/>
              <a:t>Library info (name of library, email address, other ILL forms, About ILL URL)</a:t>
            </a:r>
            <a:endParaRPr/>
          </a:p>
          <a:p>
            <a:pPr indent="-298450" lvl="1" marL="914400" rtl="0" algn="l">
              <a:spcBef>
                <a:spcPts val="0"/>
              </a:spcBef>
              <a:spcAft>
                <a:spcPts val="0"/>
              </a:spcAft>
              <a:buSzPts val="1100"/>
              <a:buChar char="○"/>
            </a:pPr>
            <a:r>
              <a:rPr lang="en"/>
              <a:t>Link resolver provider and base URL</a:t>
            </a:r>
            <a:endParaRPr/>
          </a:p>
          <a:p>
            <a:pPr indent="-298450" lvl="2" marL="1371600" rtl="0" algn="l">
              <a:spcBef>
                <a:spcPts val="0"/>
              </a:spcBef>
              <a:spcAft>
                <a:spcPts val="0"/>
              </a:spcAft>
              <a:buSzPts val="1100"/>
              <a:buChar char="■"/>
            </a:pPr>
            <a:r>
              <a:rPr lang="en"/>
              <a:t>This sounds complicated - they provide examples of what they’re looking for</a:t>
            </a:r>
            <a:endParaRPr/>
          </a:p>
          <a:p>
            <a:pPr indent="-298450" lvl="2" marL="1371600" rtl="0" algn="l">
              <a:spcBef>
                <a:spcPts val="0"/>
              </a:spcBef>
              <a:spcAft>
                <a:spcPts val="0"/>
              </a:spcAft>
              <a:buSzPts val="1100"/>
              <a:buChar char="■"/>
            </a:pPr>
            <a:r>
              <a:rPr lang="en"/>
              <a:t>You can match the example, or ask the person at your library who manages your link resolver</a:t>
            </a:r>
            <a:endParaRPr/>
          </a:p>
          <a:p>
            <a:pPr indent="-298450" lvl="0" marL="457200" rtl="0" algn="l">
              <a:spcBef>
                <a:spcPts val="0"/>
              </a:spcBef>
              <a:spcAft>
                <a:spcPts val="0"/>
              </a:spcAft>
              <a:buSzPts val="1100"/>
              <a:buChar char="●"/>
            </a:pPr>
            <a:r>
              <a:rPr lang="en"/>
              <a:t>At each step, the box on the left side of the screen is updated to reflect the changes you’ve made</a:t>
            </a:r>
            <a:endParaRPr/>
          </a:p>
          <a:p>
            <a:pPr indent="-298450" lvl="0" marL="457200" rtl="0" algn="l">
              <a:spcBef>
                <a:spcPts val="0"/>
              </a:spcBef>
              <a:spcAft>
                <a:spcPts val="0"/>
              </a:spcAft>
              <a:buSzPts val="1100"/>
              <a:buChar char="●"/>
            </a:pPr>
            <a:r>
              <a:rPr lang="en"/>
              <a:t>Before deploying locally, you can check whether your settings+InstantILL are performing as expected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7da876a495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7da876a49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At the end of the process, the InstantILL setup gives you a chunk of HTML</a:t>
            </a:r>
            <a:endParaRPr/>
          </a:p>
          <a:p>
            <a:pPr indent="-298450" lvl="0" marL="457200" rtl="0" algn="l">
              <a:spcBef>
                <a:spcPts val="0"/>
              </a:spcBef>
              <a:spcAft>
                <a:spcPts val="0"/>
              </a:spcAft>
              <a:buSzPts val="1100"/>
              <a:buChar char="●"/>
            </a:pPr>
            <a:r>
              <a:rPr lang="en"/>
              <a:t>You can add this to your library’s CMS (here, in Drupal) or to an HTML file (here, in Notepad)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63e41504f4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63e41504f4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Ex 1: our locally configured form, embedded on our About ILL page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63e41504f4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63e41504f4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MIKE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Ex 2: </a:t>
            </a:r>
            <a:r>
              <a:rPr lang="en"/>
              <a:t>in our local ILL system</a:t>
            </a:r>
            <a:endParaRPr/>
          </a:p>
          <a:p>
            <a:pPr indent="-298450" lvl="0" marL="457200" rtl="0" algn="l">
              <a:spcBef>
                <a:spcPts val="0"/>
              </a:spcBef>
              <a:spcAft>
                <a:spcPts val="0"/>
              </a:spcAft>
              <a:buClr>
                <a:schemeClr val="dk1"/>
              </a:buClr>
              <a:buSzPts val="1100"/>
              <a:buChar char="●"/>
            </a:pPr>
            <a:r>
              <a:rPr lang="en"/>
              <a:t>We’re not yet onto ILLiad 9.1 webpages; this will be even prettier in a few months!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63e41504f4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63e41504f4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63e41504f4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63e41504f4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6f81962d1b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6f81962d1b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63e41504f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63e41504f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g6444c8954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6444c8954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TINA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63e41504f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63e41504f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TINA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6f81962d1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6f81962d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[TINA]</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 want to start with a bit of context for why I became involved in this project.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For a number of years, I’ve studied the intersections of open access and interlibrary loan. In 2017, my research evolved into a call to action for my resource sharing colleagues. Beyond utilizing open access for the benefits it brings to ILL — faster delivery, reduced cost, and greater fulfillment of requests, ILL practitioners are perfectly positioned to advocate for improvements to library systems. Our users want convenience and speed, while we as libraries continue to offer a fractured discovery environment that leads to poor user experience. This steers traffic away from library collections &amp; services, which in turn gives libraries (and campus administrators) a false impression of user needs and could lead in reductions in library funding. These same issues, plus the myriad search options for locating open access content, have lead our users to turn to alternative methods for obtaining articles — methods that aren’t always legal. Large-scale copyright violation through the use of tools like Sci-Hub could also lead to suspension of library access by publishers. I called on my colleagues to push their libraries to take action to address the underlying discovery issues that plague our users.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When I </a:t>
            </a:r>
            <a:r>
              <a:rPr lang="en">
                <a:solidFill>
                  <a:schemeClr val="dk1"/>
                </a:solidFill>
              </a:rPr>
              <a:t>gave this paper in 2017</a:t>
            </a:r>
            <a:r>
              <a:rPr lang="en">
                <a:solidFill>
                  <a:schemeClr val="dk1"/>
                </a:solidFill>
              </a:rPr>
              <a:t>, I was aware of the Open Access Button and their stated desire to work with libraries, but it felt like a true moment of serendipity to hear Joe McArthur, Director of the Open Access Button, speak at the same conference. He outlined a path to addressing the user perspective I’ve just described that also enabled us to more rigorously promote open access content than had been possible with any of the ILL workflows I had created within our existing systems. It was as if he had read my mind and translated my thoughts into an action plan. I knew I had to heed my own words and help make this community-owned, open source solution a reality.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63e41504f4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63e41504f4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What it isn’t:</a:t>
            </a:r>
            <a:endParaRPr/>
          </a:p>
          <a:p>
            <a:pPr indent="-298450" lvl="1" marL="914400" rtl="0" algn="l">
              <a:spcBef>
                <a:spcPts val="0"/>
              </a:spcBef>
              <a:spcAft>
                <a:spcPts val="0"/>
              </a:spcAft>
              <a:buSzPts val="1100"/>
              <a:buChar char="○"/>
            </a:pPr>
            <a:r>
              <a:rPr lang="en"/>
              <a:t>A link resolver</a:t>
            </a:r>
            <a:endParaRPr/>
          </a:p>
          <a:p>
            <a:pPr indent="-298450" lvl="1" marL="914400" rtl="0" algn="l">
              <a:spcBef>
                <a:spcPts val="0"/>
              </a:spcBef>
              <a:spcAft>
                <a:spcPts val="0"/>
              </a:spcAft>
              <a:buSzPts val="1100"/>
              <a:buChar char="○"/>
            </a:pPr>
            <a:r>
              <a:rPr lang="en"/>
              <a:t>(That gets asked a lot)</a:t>
            </a:r>
            <a:endParaRPr/>
          </a:p>
          <a:p>
            <a:pPr indent="-298450" lvl="0" marL="457200" rtl="0" algn="l">
              <a:spcBef>
                <a:spcPts val="0"/>
              </a:spcBef>
              <a:spcAft>
                <a:spcPts val="0"/>
              </a:spcAft>
              <a:buSzPts val="1100"/>
              <a:buChar char="●"/>
            </a:pPr>
            <a:r>
              <a:rPr lang="en"/>
              <a:t>What it is:</a:t>
            </a:r>
            <a:endParaRPr/>
          </a:p>
          <a:p>
            <a:pPr indent="-298450" lvl="1" marL="914400" rtl="0" algn="l">
              <a:spcBef>
                <a:spcPts val="0"/>
              </a:spcBef>
              <a:spcAft>
                <a:spcPts val="0"/>
              </a:spcAft>
              <a:buSzPts val="1100"/>
              <a:buChar char="○"/>
            </a:pPr>
            <a:r>
              <a:rPr lang="en"/>
              <a:t>a known-item search tool </a:t>
            </a:r>
            <a:endParaRPr/>
          </a:p>
          <a:p>
            <a:pPr indent="-298450" lvl="1" marL="914400" rtl="0" algn="l">
              <a:spcBef>
                <a:spcPts val="0"/>
              </a:spcBef>
              <a:spcAft>
                <a:spcPts val="0"/>
              </a:spcAft>
              <a:buSzPts val="1100"/>
              <a:buChar char="○"/>
            </a:pPr>
            <a:r>
              <a:rPr lang="en"/>
              <a:t>that consolidates multiple steps</a:t>
            </a:r>
            <a:endParaRPr/>
          </a:p>
          <a:p>
            <a:pPr indent="-298450" lvl="1" marL="914400" rtl="0" algn="l">
              <a:spcBef>
                <a:spcPts val="0"/>
              </a:spcBef>
              <a:spcAft>
                <a:spcPts val="0"/>
              </a:spcAft>
              <a:buSzPts val="1100"/>
              <a:buChar char="○"/>
            </a:pPr>
            <a:r>
              <a:rPr lang="en"/>
              <a:t>Attempting to make getting articles legally as simple as scihub or #icanhazpdf</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7da876a49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da876a49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“How does InstantILL work?” as in “How does a car work?”  - operational, not mechanical</a:t>
            </a:r>
            <a:endParaRPr/>
          </a:p>
          <a:p>
            <a:pPr indent="-298450" lvl="0" marL="457200" rtl="0" algn="l">
              <a:spcBef>
                <a:spcPts val="0"/>
              </a:spcBef>
              <a:spcAft>
                <a:spcPts val="0"/>
              </a:spcAft>
              <a:buSzPts val="1100"/>
              <a:buChar char="●"/>
            </a:pPr>
            <a:r>
              <a:rPr lang="en"/>
              <a:t>Users can search by a variety of identifiers</a:t>
            </a:r>
            <a:endParaRPr/>
          </a:p>
          <a:p>
            <a:pPr indent="-298450" lvl="0" marL="457200" rtl="0" algn="l">
              <a:spcBef>
                <a:spcPts val="0"/>
              </a:spcBef>
              <a:spcAft>
                <a:spcPts val="0"/>
              </a:spcAft>
              <a:buSzPts val="1100"/>
              <a:buChar char="●"/>
            </a:pPr>
            <a:r>
              <a:rPr lang="en"/>
              <a:t>Instead of having users provide all the metadata in a form, InstantILL uses a single search box and matches the identifier to a set of article metadata</a:t>
            </a:r>
            <a:endParaRPr/>
          </a:p>
          <a:p>
            <a:pPr indent="-298450" lvl="0" marL="457200" rtl="0" algn="l">
              <a:spcBef>
                <a:spcPts val="0"/>
              </a:spcBef>
              <a:spcAft>
                <a:spcPts val="0"/>
              </a:spcAft>
              <a:buSzPts val="1100"/>
              <a:buChar char="●"/>
            </a:pPr>
            <a:r>
              <a:rPr lang="en"/>
              <a:t>Metadata sources include:</a:t>
            </a:r>
            <a:endParaRPr/>
          </a:p>
          <a:p>
            <a:pPr indent="-298450" lvl="1" marL="914400" rtl="0" algn="l">
              <a:spcBef>
                <a:spcPts val="0"/>
              </a:spcBef>
              <a:spcAft>
                <a:spcPts val="0"/>
              </a:spcAft>
              <a:buSzPts val="1100"/>
              <a:buChar char="○"/>
            </a:pPr>
            <a:r>
              <a:rPr lang="en"/>
              <a:t>Unpaywall Data</a:t>
            </a:r>
            <a:endParaRPr/>
          </a:p>
          <a:p>
            <a:pPr indent="-298450" lvl="1" marL="914400" rtl="0" algn="l">
              <a:spcBef>
                <a:spcPts val="0"/>
              </a:spcBef>
              <a:spcAft>
                <a:spcPts val="0"/>
              </a:spcAft>
              <a:buSzPts val="1100"/>
              <a:buChar char="○"/>
            </a:pPr>
            <a:r>
              <a:rPr lang="en"/>
              <a:t>Share</a:t>
            </a:r>
            <a:endParaRPr/>
          </a:p>
          <a:p>
            <a:pPr indent="-298450" lvl="1" marL="914400" rtl="0" algn="l">
              <a:spcBef>
                <a:spcPts val="0"/>
              </a:spcBef>
              <a:spcAft>
                <a:spcPts val="0"/>
              </a:spcAft>
              <a:buSzPts val="1100"/>
              <a:buChar char="○"/>
            </a:pPr>
            <a:r>
              <a:rPr lang="en"/>
              <a:t>CORE</a:t>
            </a:r>
            <a:endParaRPr/>
          </a:p>
          <a:p>
            <a:pPr indent="-298450" lvl="1" marL="914400" rtl="0" algn="l">
              <a:spcBef>
                <a:spcPts val="0"/>
              </a:spcBef>
              <a:spcAft>
                <a:spcPts val="0"/>
              </a:spcAft>
              <a:buSzPts val="1100"/>
              <a:buChar char="○"/>
            </a:pPr>
            <a:r>
              <a:rPr lang="en"/>
              <a:t>OpenAIRE</a:t>
            </a:r>
            <a:endParaRPr/>
          </a:p>
          <a:p>
            <a:pPr indent="-298450" lvl="1" marL="914400" rtl="0" algn="l">
              <a:spcBef>
                <a:spcPts val="0"/>
              </a:spcBef>
              <a:spcAft>
                <a:spcPts val="0"/>
              </a:spcAft>
              <a:buSzPts val="1100"/>
              <a:buChar char="○"/>
            </a:pPr>
            <a:r>
              <a:rPr lang="en"/>
              <a:t>Dissem.in</a:t>
            </a:r>
            <a:endParaRPr/>
          </a:p>
          <a:p>
            <a:pPr indent="-298450" lvl="1" marL="914400" rtl="0" algn="l">
              <a:spcBef>
                <a:spcPts val="0"/>
              </a:spcBef>
              <a:spcAft>
                <a:spcPts val="0"/>
              </a:spcAft>
              <a:buSzPts val="1100"/>
              <a:buChar char="○"/>
            </a:pPr>
            <a:r>
              <a:rPr lang="en"/>
              <a:t>Europe PMC</a:t>
            </a:r>
            <a:endParaRPr/>
          </a:p>
          <a:p>
            <a:pPr indent="-298450" lvl="1" marL="914400" rtl="0" algn="l">
              <a:spcBef>
                <a:spcPts val="0"/>
              </a:spcBef>
              <a:spcAft>
                <a:spcPts val="0"/>
              </a:spcAft>
              <a:buSzPts val="1100"/>
              <a:buChar char="○"/>
            </a:pPr>
            <a:r>
              <a:rPr lang="en"/>
              <a:t>BASE</a:t>
            </a:r>
            <a:endParaRPr/>
          </a:p>
          <a:p>
            <a:pPr indent="-298450" lvl="1" marL="914400" rtl="0" algn="l">
              <a:spcBef>
                <a:spcPts val="0"/>
              </a:spcBef>
              <a:spcAft>
                <a:spcPts val="0"/>
              </a:spcAft>
              <a:buSzPts val="1100"/>
              <a:buChar char="○"/>
            </a:pPr>
            <a:r>
              <a:rPr lang="en"/>
              <a:t>Crossref</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63e41504f4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63e41504f4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First, InstantILL queries your link resolver</a:t>
            </a:r>
            <a:endParaRPr/>
          </a:p>
          <a:p>
            <a:pPr indent="-298450" lvl="0" marL="457200" rtl="0" algn="l">
              <a:spcBef>
                <a:spcPts val="0"/>
              </a:spcBef>
              <a:spcAft>
                <a:spcPts val="0"/>
              </a:spcAft>
              <a:buSzPts val="1100"/>
              <a:buChar char="●"/>
            </a:pPr>
            <a:r>
              <a:rPr lang="en"/>
              <a:t>If there is an available copy you’re paying for, patrons get that link</a:t>
            </a:r>
            <a:endParaRPr/>
          </a:p>
          <a:p>
            <a:pPr indent="-298450" lvl="0" marL="457200" rtl="0" algn="l">
              <a:spcBef>
                <a:spcPts val="0"/>
              </a:spcBef>
              <a:spcAft>
                <a:spcPts val="0"/>
              </a:spcAft>
              <a:buSzPts val="1100"/>
              <a:buChar char="●"/>
            </a:pPr>
            <a:r>
              <a:rPr lang="en"/>
              <a:t>The experience should be similar to using a Citation Linker to query a link resolver, but again - just one field, not a form to manually supply metadata</a:t>
            </a:r>
            <a:endParaRPr/>
          </a:p>
          <a:p>
            <a:pPr indent="-298450" lvl="0" marL="457200" rtl="0" algn="l">
              <a:spcBef>
                <a:spcPts val="0"/>
              </a:spcBef>
              <a:spcAft>
                <a:spcPts val="0"/>
              </a:spcAft>
              <a:buSzPts val="1100"/>
              <a:buChar char="●"/>
            </a:pPr>
            <a:r>
              <a:rPr lang="en"/>
              <a:t>In case something goes wrong (occasionally wires get crossed), there is an option to either correct the citation or to send the request to interlibrary loan instead</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63e41504f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63e41504f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Second, if the link resolver doesn’t return a found item but OpenAccessButton finds an OA copy, InstantILL will provide that link</a:t>
            </a:r>
            <a:endParaRPr/>
          </a:p>
          <a:p>
            <a:pPr indent="-298450" lvl="0" marL="457200" rtl="0" algn="l">
              <a:spcBef>
                <a:spcPts val="0"/>
              </a:spcBef>
              <a:spcAft>
                <a:spcPts val="0"/>
              </a:spcAft>
              <a:buSzPts val="1100"/>
              <a:buChar char="●"/>
            </a:pPr>
            <a:r>
              <a:rPr lang="en"/>
              <a:t>This won’t be a ResearchGate or Academia.edu link</a:t>
            </a:r>
            <a:endParaRPr/>
          </a:p>
          <a:p>
            <a:pPr indent="-298450" lvl="0" marL="457200" rtl="0" algn="l">
              <a:spcBef>
                <a:spcPts val="0"/>
              </a:spcBef>
              <a:spcAft>
                <a:spcPts val="0"/>
              </a:spcAft>
              <a:buSzPts val="1100"/>
              <a:buChar char="●"/>
            </a:pPr>
            <a:r>
              <a:rPr lang="en"/>
              <a:t>Sometimes (often) this is a pre-print version - if it doesn’t meet the user needs, or if they just love interlibrary loan, they can send the request to ILL instead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63e41504f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63e41504f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MIKE</a:t>
            </a:r>
            <a:endParaRPr/>
          </a:p>
          <a:p>
            <a:pPr indent="-298450" lvl="0" marL="457200" rtl="0" algn="l">
              <a:spcBef>
                <a:spcPts val="0"/>
              </a:spcBef>
              <a:spcAft>
                <a:spcPts val="0"/>
              </a:spcAft>
              <a:buSzPts val="1100"/>
              <a:buChar char="●"/>
            </a:pPr>
            <a:r>
              <a:rPr lang="en"/>
              <a:t>Third, if no paid copy and no OA version are found, InstantILL provides a link to submit to ILL</a:t>
            </a:r>
            <a:endParaRPr/>
          </a:p>
          <a:p>
            <a:pPr indent="-298450" lvl="0" marL="457200" rtl="0" algn="l">
              <a:spcBef>
                <a:spcPts val="0"/>
              </a:spcBef>
              <a:spcAft>
                <a:spcPts val="0"/>
              </a:spcAft>
              <a:buSzPts val="1100"/>
              <a:buChar char="●"/>
            </a:pPr>
            <a:r>
              <a:rPr lang="en"/>
              <a:t>This screen gives the patron a chance to confirm that the correct article metadata is matching</a:t>
            </a:r>
            <a:endParaRPr/>
          </a:p>
          <a:p>
            <a:pPr indent="-298450" lvl="1" marL="914400" rtl="0" algn="l">
              <a:spcBef>
                <a:spcPts val="0"/>
              </a:spcBef>
              <a:spcAft>
                <a:spcPts val="0"/>
              </a:spcAft>
              <a:buSzPts val="1100"/>
              <a:buChar char="○"/>
            </a:pPr>
            <a:r>
              <a:rPr lang="en"/>
              <a:t>title, journal, and year are shown</a:t>
            </a:r>
            <a:endParaRPr/>
          </a:p>
          <a:p>
            <a:pPr indent="-298450" lvl="1" marL="914400" rtl="0" algn="l">
              <a:spcBef>
                <a:spcPts val="0"/>
              </a:spcBef>
              <a:spcAft>
                <a:spcPts val="0"/>
              </a:spcAft>
              <a:buSzPts val="1100"/>
              <a:buChar char="○"/>
            </a:pPr>
            <a:r>
              <a:rPr lang="en"/>
              <a:t>Other metadata is behind the scenes</a:t>
            </a:r>
            <a:endParaRPr/>
          </a:p>
          <a:p>
            <a:pPr indent="-298450" lvl="0" marL="457200" rtl="0" algn="l">
              <a:spcBef>
                <a:spcPts val="0"/>
              </a:spcBef>
              <a:spcAft>
                <a:spcPts val="0"/>
              </a:spcAft>
              <a:buSzPts val="1100"/>
              <a:buChar char="●"/>
            </a:pPr>
            <a:r>
              <a:rPr lang="en"/>
              <a:t>When the paron clicks “Complete request”, InstantILL sends the metadata to your ILL system via OpenURL</a:t>
            </a:r>
            <a:endParaRPr/>
          </a:p>
          <a:p>
            <a:pPr indent="-298450" lvl="1" marL="914400" rtl="0" algn="l">
              <a:spcBef>
                <a:spcPts val="0"/>
              </a:spcBef>
              <a:spcAft>
                <a:spcPts val="0"/>
              </a:spcAft>
              <a:buSzPts val="1100"/>
              <a:buChar char="○"/>
            </a:pPr>
            <a:r>
              <a:rPr lang="en"/>
              <a:t>(this can also be configured to send an email instead)</a:t>
            </a:r>
            <a:endParaRPr/>
          </a:p>
          <a:p>
            <a:pPr indent="-298450" lvl="1" marL="914400" rtl="0" algn="l">
              <a:spcBef>
                <a:spcPts val="0"/>
              </a:spcBef>
              <a:spcAft>
                <a:spcPts val="0"/>
              </a:spcAft>
              <a:buSzPts val="1100"/>
              <a:buChar char="○"/>
            </a:pPr>
            <a:r>
              <a:rPr lang="en"/>
              <a:t>The form at right shows the full set of metadata has been supplied</a:t>
            </a:r>
            <a:endParaRPr/>
          </a:p>
          <a:p>
            <a:pPr indent="-298450" lvl="1" marL="914400" rtl="0" algn="l">
              <a:spcBef>
                <a:spcPts val="0"/>
              </a:spcBef>
              <a:spcAft>
                <a:spcPts val="0"/>
              </a:spcAft>
              <a:buSzPts val="1100"/>
              <a:buChar char="○"/>
            </a:pPr>
            <a:r>
              <a:rPr lang="en"/>
              <a:t>Mike used ILLiad OpenURL mapping to send these requests to a customized article form, that does not give patrons the option to change the metadata.</a:t>
            </a:r>
            <a:endParaRPr/>
          </a:p>
          <a:p>
            <a:pPr indent="-298450" lvl="1" marL="914400" rtl="0" algn="l">
              <a:spcBef>
                <a:spcPts val="0"/>
              </a:spcBef>
              <a:spcAft>
                <a:spcPts val="0"/>
              </a:spcAft>
              <a:buSzPts val="1100"/>
              <a:buChar char="○"/>
            </a:pPr>
            <a:r>
              <a:rPr lang="en"/>
              <a:t>The custom form DOES add a note to staff, indicating that InstantILL has already checked for local and OA copies</a:t>
            </a:r>
            <a:endParaRPr/>
          </a:p>
          <a:p>
            <a:pPr indent="-298450" lvl="2" marL="1371600" rtl="0" algn="l">
              <a:spcBef>
                <a:spcPts val="0"/>
              </a:spcBef>
              <a:spcAft>
                <a:spcPts val="0"/>
              </a:spcAft>
              <a:buSzPts val="1100"/>
              <a:buChar char="■"/>
            </a:pPr>
            <a:r>
              <a:rPr lang="en"/>
              <a:t>Depending on your preferences, you can save staff time by not checking these again</a:t>
            </a:r>
            <a:endParaRPr/>
          </a:p>
          <a:p>
            <a:pPr indent="-298450" lvl="1" marL="914400" rtl="0" algn="l">
              <a:spcBef>
                <a:spcPts val="0"/>
              </a:spcBef>
              <a:spcAft>
                <a:spcPts val="0"/>
              </a:spcAft>
              <a:buSzPts val="1100"/>
              <a:buChar char="○"/>
            </a:pPr>
            <a:r>
              <a:rPr lang="en"/>
              <a:t>You could also send them to the standard article form</a:t>
            </a:r>
            <a:endParaRPr/>
          </a:p>
          <a:p>
            <a:pPr indent="-298450" lvl="0" marL="457200" rtl="0" algn="l">
              <a:spcBef>
                <a:spcPts val="0"/>
              </a:spcBef>
              <a:spcAft>
                <a:spcPts val="0"/>
              </a:spcAft>
              <a:buSzPts val="1100"/>
              <a:buChar char="●"/>
            </a:pPr>
            <a:r>
              <a:rPr lang="en"/>
              <a:t>If we trusted the machines completely, this step could be eliminated - but giving users a chance to confirm the citation seems wise and prevents mismatches</a:t>
            </a:r>
            <a:endParaRPr/>
          </a:p>
          <a:p>
            <a:pPr indent="-298450" lvl="1" marL="914400" rtl="0" algn="l">
              <a:spcBef>
                <a:spcPts val="0"/>
              </a:spcBef>
              <a:spcAft>
                <a:spcPts val="0"/>
              </a:spcAft>
              <a:buSzPts val="1100"/>
              <a:buChar char="○"/>
            </a:pPr>
            <a:r>
              <a:rPr lang="en"/>
              <a:t>We have occasionally had matching errors reported by our users</a:t>
            </a:r>
            <a:endParaRPr/>
          </a:p>
          <a:p>
            <a:pPr indent="-298450" lvl="1" marL="914400" rtl="0" algn="l">
              <a:spcBef>
                <a:spcPts val="0"/>
              </a:spcBef>
              <a:spcAft>
                <a:spcPts val="0"/>
              </a:spcAft>
              <a:buSzPts val="1100"/>
              <a:buChar char="○"/>
            </a:pPr>
            <a:r>
              <a:rPr lang="en"/>
              <a:t>When we report these to OAB, they have been quick to confirm and fix the underlying bug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3" name="Google Shape;13;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Font typeface="Open Sans"/>
              <a:buNone/>
              <a:defRPr sz="2800">
                <a:solidFill>
                  <a:schemeClr val="dk1"/>
                </a:solidFill>
                <a:latin typeface="Open Sans"/>
                <a:ea typeface="Open Sans"/>
                <a:cs typeface="Open Sans"/>
                <a:sym typeface="Open Sa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cxnSp>
        <p:nvCxnSpPr>
          <p:cNvPr id="9" name="Google Shape;9;p1"/>
          <p:cNvCxnSpPr/>
          <p:nvPr/>
        </p:nvCxnSpPr>
        <p:spPr>
          <a:xfrm>
            <a:off x="-83700" y="20729"/>
            <a:ext cx="9346200" cy="0"/>
          </a:xfrm>
          <a:prstGeom prst="straightConnector1">
            <a:avLst/>
          </a:prstGeom>
          <a:noFill/>
          <a:ln cap="flat" cmpd="sng" w="76200">
            <a:solidFill>
              <a:srgbClr val="46B633"/>
            </a:solidFill>
            <a:prstDash val="solid"/>
            <a:round/>
            <a:headEnd len="med" w="med" type="none"/>
            <a:tailEnd len="med" w="med" type="none"/>
          </a:ln>
        </p:spPr>
      </p:cxnSp>
      <p:cxnSp>
        <p:nvCxnSpPr>
          <p:cNvPr id="10" name="Google Shape;10;p1"/>
          <p:cNvCxnSpPr/>
          <p:nvPr/>
        </p:nvCxnSpPr>
        <p:spPr>
          <a:xfrm>
            <a:off x="-83700" y="5143508"/>
            <a:ext cx="9346200" cy="0"/>
          </a:xfrm>
          <a:prstGeom prst="straightConnector1">
            <a:avLst/>
          </a:prstGeom>
          <a:noFill/>
          <a:ln cap="flat" cmpd="sng" w="76200">
            <a:solidFill>
              <a:srgbClr val="212F3F"/>
            </a:solidFill>
            <a:prstDash val="solid"/>
            <a:round/>
            <a:headEnd len="med" w="med" type="none"/>
            <a:tailEnd len="med" w="med"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1.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comments" Target="../comments/commen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6.png"/><Relationship Id="rId5"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5.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hdl.handle.net/1805/14178" TargetMode="External"/><Relationship Id="rId4" Type="http://schemas.openxmlformats.org/officeDocument/2006/relationships/hyperlink" Target="http://repozitar.techlib.cz/record/1432" TargetMode="External"/><Relationship Id="rId5" Type="http://schemas.openxmlformats.org/officeDocument/2006/relationships/hyperlink" Target="http://hdl.handle.net/1805/2042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hyperlink" Target="mailto:paxtonm@iupui.edu" TargetMode="External"/><Relationship Id="rId4" Type="http://schemas.openxmlformats.org/officeDocument/2006/relationships/hyperlink" Target="mailto:cbaich@iupui.edu" TargetMode="External"/><Relationship Id="rId5" Type="http://schemas.openxmlformats.org/officeDocument/2006/relationships/hyperlink" Target="http://instantill.org" TargetMode="External"/><Relationship Id="rId6" Type="http://schemas.openxmlformats.org/officeDocument/2006/relationships/hyperlink" Target="http://instantill.org" TargetMode="External"/><Relationship Id="rId7" Type="http://schemas.openxmlformats.org/officeDocument/2006/relationships/hyperlink" Target="http://creativecommons.org/licenses/by/4.0/" TargetMode="External"/><Relationship Id="rId8"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hyperlink" Target="https://scholarworks.iupui.edu/handle/1805/1417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8" y="10493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chemeClr val="lt1"/>
                </a:solidFill>
                <a:highlight>
                  <a:srgbClr val="46B633"/>
                </a:highlight>
              </a:rPr>
              <a:t>Simplifying Content Delivery with InstantILL:    </a:t>
            </a:r>
            <a:r>
              <a:rPr lang="en" sz="3200">
                <a:solidFill>
                  <a:schemeClr val="lt1"/>
                </a:solidFill>
                <a:highlight>
                  <a:srgbClr val="46B633"/>
                </a:highlight>
              </a:rPr>
              <a:t>Integrating Link Resolvers, OA Searching, and Interlibrary Loan Requesting</a:t>
            </a:r>
            <a:endParaRPr sz="3200">
              <a:solidFill>
                <a:schemeClr val="lt1"/>
              </a:solidFill>
              <a:highlight>
                <a:srgbClr val="46B633"/>
              </a:highlight>
            </a:endParaRPr>
          </a:p>
        </p:txBody>
      </p:sp>
      <p:sp>
        <p:nvSpPr>
          <p:cNvPr id="57" name="Google Shape;57;p13"/>
          <p:cNvSpPr txBox="1"/>
          <p:nvPr>
            <p:ph idx="1" type="subTitle"/>
          </p:nvPr>
        </p:nvSpPr>
        <p:spPr>
          <a:xfrm>
            <a:off x="311700" y="32913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Mike Paxton &amp; Tina Baich</a:t>
            </a:r>
            <a:endParaRPr/>
          </a:p>
          <a:p>
            <a:pPr indent="0" lvl="0" marL="0" rtl="0" algn="ctr">
              <a:spcBef>
                <a:spcPts val="0"/>
              </a:spcBef>
              <a:spcAft>
                <a:spcPts val="0"/>
              </a:spcAft>
              <a:buNone/>
            </a:pPr>
            <a:r>
              <a:rPr lang="en"/>
              <a:t>IUPUI University Library</a:t>
            </a:r>
            <a:endParaRPr/>
          </a:p>
          <a:p>
            <a:pPr indent="0" lvl="0" marL="0" rtl="0" algn="ctr">
              <a:spcBef>
                <a:spcPts val="0"/>
              </a:spcBef>
              <a:spcAft>
                <a:spcPts val="0"/>
              </a:spcAft>
              <a:buNone/>
            </a:pPr>
            <a:r>
              <a:t/>
            </a:r>
            <a:endParaRPr sz="1400"/>
          </a:p>
          <a:p>
            <a:pPr indent="0" lvl="0" marL="0" rtl="0" algn="ctr">
              <a:spcBef>
                <a:spcPts val="0"/>
              </a:spcBef>
              <a:spcAft>
                <a:spcPts val="0"/>
              </a:spcAft>
              <a:buNone/>
            </a:pPr>
            <a:r>
              <a:rPr lang="en" sz="2400"/>
              <a:t>ER&amp;L Conference, March 2020</a:t>
            </a:r>
            <a:endParaRPr sz="2400"/>
          </a:p>
        </p:txBody>
      </p:sp>
      <p:pic>
        <p:nvPicPr>
          <p:cNvPr id="58" name="Google Shape;58;p13" title="Photo of Tina Baich"/>
          <p:cNvPicPr preferRelativeResize="0"/>
          <p:nvPr/>
        </p:nvPicPr>
        <p:blipFill rotWithShape="1">
          <a:blip r:embed="rId3">
            <a:alphaModFix/>
          </a:blip>
          <a:srcRect b="0" l="0" r="0" t="33484"/>
          <a:stretch/>
        </p:blipFill>
        <p:spPr>
          <a:xfrm>
            <a:off x="7423700" y="3088550"/>
            <a:ext cx="1629750" cy="1928200"/>
          </a:xfrm>
          <a:prstGeom prst="rect">
            <a:avLst/>
          </a:prstGeom>
          <a:noFill/>
          <a:ln>
            <a:noFill/>
          </a:ln>
        </p:spPr>
      </p:pic>
      <p:pic>
        <p:nvPicPr>
          <p:cNvPr id="59" name="Google Shape;59;p13" title="Photo of Mike Paxton"/>
          <p:cNvPicPr preferRelativeResize="0"/>
          <p:nvPr/>
        </p:nvPicPr>
        <p:blipFill>
          <a:blip r:embed="rId4">
            <a:alphaModFix/>
          </a:blip>
          <a:stretch>
            <a:fillRect/>
          </a:stretch>
        </p:blipFill>
        <p:spPr>
          <a:xfrm>
            <a:off x="98450" y="3087963"/>
            <a:ext cx="1929384" cy="1929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What are the results?</a:t>
            </a:r>
            <a:endParaRPr>
              <a:solidFill>
                <a:schemeClr val="lt1"/>
              </a:solidFill>
              <a:highlight>
                <a:srgbClr val="212F3F"/>
              </a:highlight>
            </a:endParaRPr>
          </a:p>
        </p:txBody>
      </p:sp>
      <p:sp>
        <p:nvSpPr>
          <p:cNvPr id="127" name="Google Shape;127;p22"/>
          <p:cNvSpPr txBox="1"/>
          <p:nvPr>
            <p:ph idx="1" type="body"/>
          </p:nvPr>
        </p:nvSpPr>
        <p:spPr>
          <a:xfrm>
            <a:off x="311700" y="1152475"/>
            <a:ext cx="35640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28" name="Google Shape;128;p22"/>
          <p:cNvPicPr preferRelativeResize="0"/>
          <p:nvPr/>
        </p:nvPicPr>
        <p:blipFill>
          <a:blip r:embed="rId4">
            <a:alphaModFix/>
          </a:blip>
          <a:stretch>
            <a:fillRect/>
          </a:stretch>
        </p:blipFill>
        <p:spPr>
          <a:xfrm>
            <a:off x="3974550" y="1470025"/>
            <a:ext cx="4857750" cy="2781300"/>
          </a:xfrm>
          <a:prstGeom prst="rect">
            <a:avLst/>
          </a:prstGeom>
          <a:noFill/>
          <a:ln>
            <a:noFill/>
          </a:ln>
        </p:spPr>
      </p:pic>
      <p:graphicFrame>
        <p:nvGraphicFramePr>
          <p:cNvPr id="129" name="Google Shape;129;p22"/>
          <p:cNvGraphicFramePr/>
          <p:nvPr/>
        </p:nvGraphicFramePr>
        <p:xfrm>
          <a:off x="311700" y="2062525"/>
          <a:ext cx="3000000" cy="3000000"/>
        </p:xfrm>
        <a:graphic>
          <a:graphicData uri="http://schemas.openxmlformats.org/drawingml/2006/table">
            <a:tbl>
              <a:tblPr>
                <a:noFill/>
                <a:tableStyleId>{168E9463-FE45-43C6-9F48-8A4803DA41F9}</a:tableStyleId>
              </a:tblPr>
              <a:tblGrid>
                <a:gridCol w="1247500"/>
                <a:gridCol w="1008725"/>
                <a:gridCol w="1307775"/>
              </a:tblGrid>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
                        <a:t>InstantILL form</a:t>
                      </a:r>
                      <a:endParaRPr/>
                    </a:p>
                  </a:txBody>
                  <a:tcPr marT="91425" marB="91425" marR="91425" marL="91425"/>
                </a:tc>
                <a:tc>
                  <a:txBody>
                    <a:bodyPr/>
                    <a:lstStyle/>
                    <a:p>
                      <a:pPr indent="0" lvl="0" marL="0" rtl="0" algn="l">
                        <a:spcBef>
                          <a:spcPts val="0"/>
                        </a:spcBef>
                        <a:spcAft>
                          <a:spcPts val="0"/>
                        </a:spcAft>
                        <a:buNone/>
                      </a:pPr>
                      <a:r>
                        <a:rPr lang="en"/>
                        <a:t>ILLiad Article Form</a:t>
                      </a:r>
                      <a:endParaRPr/>
                    </a:p>
                  </a:txBody>
                  <a:tcPr marT="91425" marB="91425" marR="91425" marL="91425"/>
                </a:tc>
              </a:tr>
              <a:tr h="381000">
                <a:tc>
                  <a:txBody>
                    <a:bodyPr/>
                    <a:lstStyle/>
                    <a:p>
                      <a:pPr indent="0" lvl="0" marL="0" rtl="0" algn="l">
                        <a:spcBef>
                          <a:spcPts val="0"/>
                        </a:spcBef>
                        <a:spcAft>
                          <a:spcPts val="0"/>
                        </a:spcAft>
                        <a:buNone/>
                      </a:pPr>
                      <a:r>
                        <a:rPr lang="en"/>
                        <a:t>All Time</a:t>
                      </a:r>
                      <a:endParaRPr/>
                    </a:p>
                  </a:txBody>
                  <a:tcPr marT="91425" marB="91425" marR="91425" marL="91425"/>
                </a:tc>
                <a:tc>
                  <a:txBody>
                    <a:bodyPr/>
                    <a:lstStyle/>
                    <a:p>
                      <a:pPr indent="0" lvl="0" marL="0" rtl="0" algn="l">
                        <a:spcBef>
                          <a:spcPts val="0"/>
                        </a:spcBef>
                        <a:spcAft>
                          <a:spcPts val="0"/>
                        </a:spcAft>
                        <a:buNone/>
                      </a:pPr>
                      <a:r>
                        <a:rPr lang="en"/>
                        <a:t>1180</a:t>
                      </a:r>
                      <a:endParaRPr/>
                    </a:p>
                  </a:txBody>
                  <a:tcPr marT="91425" marB="91425" marR="91425" marL="91425"/>
                </a:tc>
                <a:tc>
                  <a:txBody>
                    <a:bodyPr/>
                    <a:lstStyle/>
                    <a:p>
                      <a:pPr indent="0" lvl="0" marL="0" rtl="0" algn="l">
                        <a:spcBef>
                          <a:spcPts val="0"/>
                        </a:spcBef>
                        <a:spcAft>
                          <a:spcPts val="0"/>
                        </a:spcAft>
                        <a:buNone/>
                      </a:pPr>
                      <a:r>
                        <a:rPr lang="en"/>
                        <a:t>3285</a:t>
                      </a:r>
                      <a:endParaRPr/>
                    </a:p>
                  </a:txBody>
                  <a:tcPr marT="91425" marB="91425" marR="91425" marL="91425"/>
                </a:tc>
              </a:tr>
              <a:tr h="381000">
                <a:tc>
                  <a:txBody>
                    <a:bodyPr/>
                    <a:lstStyle/>
                    <a:p>
                      <a:pPr indent="0" lvl="0" marL="0" rtl="0" algn="l">
                        <a:spcBef>
                          <a:spcPts val="0"/>
                        </a:spcBef>
                        <a:spcAft>
                          <a:spcPts val="0"/>
                        </a:spcAft>
                        <a:buNone/>
                      </a:pPr>
                      <a:r>
                        <a:rPr lang="en"/>
                        <a:t>After Adding to Forms</a:t>
                      </a:r>
                      <a:endParaRPr/>
                    </a:p>
                  </a:txBody>
                  <a:tcPr marT="91425" marB="91425" marR="91425" marL="91425"/>
                </a:tc>
                <a:tc>
                  <a:txBody>
                    <a:bodyPr/>
                    <a:lstStyle/>
                    <a:p>
                      <a:pPr indent="0" lvl="0" marL="0" rtl="0" algn="l">
                        <a:spcBef>
                          <a:spcPts val="0"/>
                        </a:spcBef>
                        <a:spcAft>
                          <a:spcPts val="0"/>
                        </a:spcAft>
                        <a:buNone/>
                      </a:pPr>
                      <a:r>
                        <a:rPr lang="en"/>
                        <a:t>1140</a:t>
                      </a:r>
                      <a:endParaRPr/>
                    </a:p>
                  </a:txBody>
                  <a:tcPr marT="91425" marB="91425" marR="91425" marL="91425"/>
                </a:tc>
                <a:tc>
                  <a:txBody>
                    <a:bodyPr/>
                    <a:lstStyle/>
                    <a:p>
                      <a:pPr indent="0" lvl="0" marL="0" rtl="0" algn="l">
                        <a:spcBef>
                          <a:spcPts val="0"/>
                        </a:spcBef>
                        <a:spcAft>
                          <a:spcPts val="0"/>
                        </a:spcAft>
                        <a:buNone/>
                      </a:pPr>
                      <a:r>
                        <a:rPr lang="en"/>
                        <a:t>1976</a:t>
                      </a:r>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 you implement InstantILL?</a:t>
            </a:r>
            <a:endParaRPr/>
          </a:p>
        </p:txBody>
      </p:sp>
      <p:sp>
        <p:nvSpPr>
          <p:cNvPr id="135" name="Google Shape;135;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6" name="Google Shape;136;p23"/>
          <p:cNvPicPr preferRelativeResize="0"/>
          <p:nvPr/>
        </p:nvPicPr>
        <p:blipFill rotWithShape="1">
          <a:blip r:embed="rId3">
            <a:alphaModFix/>
          </a:blip>
          <a:srcRect b="0" l="0" r="0" t="0"/>
          <a:stretch/>
        </p:blipFill>
        <p:spPr>
          <a:xfrm>
            <a:off x="304800" y="1150325"/>
            <a:ext cx="5268350" cy="2664226"/>
          </a:xfrm>
          <a:prstGeom prst="rect">
            <a:avLst/>
          </a:prstGeom>
          <a:noFill/>
          <a:ln cap="flat" cmpd="sng" w="9525">
            <a:solidFill>
              <a:srgbClr val="000000"/>
            </a:solidFill>
            <a:prstDash val="solid"/>
            <a:round/>
            <a:headEnd len="sm" w="sm" type="none"/>
            <a:tailEnd len="sm" w="sm" type="none"/>
          </a:ln>
        </p:spPr>
      </p:pic>
      <p:pic>
        <p:nvPicPr>
          <p:cNvPr id="137" name="Google Shape;137;p23"/>
          <p:cNvPicPr preferRelativeResize="0"/>
          <p:nvPr/>
        </p:nvPicPr>
        <p:blipFill rotWithShape="1">
          <a:blip r:embed="rId4">
            <a:alphaModFix/>
          </a:blip>
          <a:srcRect b="0" l="0" r="0" t="0"/>
          <a:stretch/>
        </p:blipFill>
        <p:spPr>
          <a:xfrm>
            <a:off x="3839175" y="2473875"/>
            <a:ext cx="5114975" cy="2583499"/>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 you implement InstantILL?</a:t>
            </a:r>
            <a:endParaRPr/>
          </a:p>
        </p:txBody>
      </p:sp>
      <p:sp>
        <p:nvSpPr>
          <p:cNvPr id="143" name="Google Shape;143;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44" name="Google Shape;144;p24"/>
          <p:cNvPicPr preferRelativeResize="0"/>
          <p:nvPr/>
        </p:nvPicPr>
        <p:blipFill>
          <a:blip r:embed="rId3">
            <a:alphaModFix/>
          </a:blip>
          <a:stretch>
            <a:fillRect/>
          </a:stretch>
        </p:blipFill>
        <p:spPr>
          <a:xfrm>
            <a:off x="311700" y="1503050"/>
            <a:ext cx="2460350" cy="2324200"/>
          </a:xfrm>
          <a:prstGeom prst="rect">
            <a:avLst/>
          </a:prstGeom>
          <a:noFill/>
          <a:ln>
            <a:noFill/>
          </a:ln>
        </p:spPr>
      </p:pic>
      <p:pic>
        <p:nvPicPr>
          <p:cNvPr id="145" name="Google Shape;145;p24"/>
          <p:cNvPicPr preferRelativeResize="0"/>
          <p:nvPr/>
        </p:nvPicPr>
        <p:blipFill>
          <a:blip r:embed="rId4">
            <a:alphaModFix/>
          </a:blip>
          <a:stretch>
            <a:fillRect/>
          </a:stretch>
        </p:blipFill>
        <p:spPr>
          <a:xfrm>
            <a:off x="2874300" y="921573"/>
            <a:ext cx="5958001" cy="2176825"/>
          </a:xfrm>
          <a:prstGeom prst="rect">
            <a:avLst/>
          </a:prstGeom>
          <a:noFill/>
          <a:ln>
            <a:noFill/>
          </a:ln>
        </p:spPr>
      </p:pic>
      <p:pic>
        <p:nvPicPr>
          <p:cNvPr id="146" name="Google Shape;146;p24"/>
          <p:cNvPicPr preferRelativeResize="0"/>
          <p:nvPr/>
        </p:nvPicPr>
        <p:blipFill>
          <a:blip r:embed="rId5">
            <a:alphaModFix/>
          </a:blip>
          <a:stretch>
            <a:fillRect/>
          </a:stretch>
        </p:blipFill>
        <p:spPr>
          <a:xfrm>
            <a:off x="5248650" y="2225750"/>
            <a:ext cx="3895351" cy="2715250"/>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lt1"/>
                </a:solidFill>
                <a:highlight>
                  <a:srgbClr val="212F3F"/>
                </a:highlight>
              </a:rPr>
              <a:t>How do you implement InstantILL?</a:t>
            </a:r>
            <a:endParaRPr/>
          </a:p>
          <a:p>
            <a:pPr indent="0" lvl="0" marL="0" rtl="0" algn="l">
              <a:spcBef>
                <a:spcPts val="0"/>
              </a:spcBef>
              <a:spcAft>
                <a:spcPts val="0"/>
              </a:spcAft>
              <a:buNone/>
            </a:pPr>
            <a:r>
              <a:t/>
            </a:r>
            <a:endParaRPr/>
          </a:p>
        </p:txBody>
      </p:sp>
      <p:sp>
        <p:nvSpPr>
          <p:cNvPr id="152" name="Google Shape;152;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53" name="Google Shape;153;p25"/>
          <p:cNvPicPr preferRelativeResize="0"/>
          <p:nvPr/>
        </p:nvPicPr>
        <p:blipFill rotWithShape="1">
          <a:blip r:embed="rId3">
            <a:alphaModFix/>
          </a:blip>
          <a:srcRect b="0" l="7519" r="9760" t="11166"/>
          <a:stretch/>
        </p:blipFill>
        <p:spPr>
          <a:xfrm>
            <a:off x="1157986" y="1152473"/>
            <a:ext cx="6828024" cy="39336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 you implement InstantILL?</a:t>
            </a:r>
            <a:endParaRPr/>
          </a:p>
          <a:p>
            <a:pPr indent="0" lvl="0" marL="0" rtl="0" algn="l">
              <a:spcBef>
                <a:spcPts val="0"/>
              </a:spcBef>
              <a:spcAft>
                <a:spcPts val="0"/>
              </a:spcAft>
              <a:buNone/>
            </a:pPr>
            <a:r>
              <a:t/>
            </a:r>
            <a:endParaRPr/>
          </a:p>
        </p:txBody>
      </p:sp>
      <p:sp>
        <p:nvSpPr>
          <p:cNvPr id="159" name="Google Shape;159;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60" name="Google Shape;160;p26"/>
          <p:cNvPicPr preferRelativeResize="0"/>
          <p:nvPr/>
        </p:nvPicPr>
        <p:blipFill rotWithShape="1">
          <a:blip r:embed="rId3">
            <a:alphaModFix/>
          </a:blip>
          <a:srcRect b="0" l="0" r="0" t="0"/>
          <a:stretch/>
        </p:blipFill>
        <p:spPr>
          <a:xfrm>
            <a:off x="1019762" y="1017724"/>
            <a:ext cx="7104474" cy="4062000"/>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Many, many thanks!</a:t>
            </a:r>
            <a:endParaRPr>
              <a:solidFill>
                <a:schemeClr val="lt1"/>
              </a:solidFill>
              <a:highlight>
                <a:srgbClr val="212F3F"/>
              </a:highlight>
            </a:endParaRPr>
          </a:p>
        </p:txBody>
      </p:sp>
      <p:sp>
        <p:nvSpPr>
          <p:cNvPr id="166" name="Google Shape;166;p2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800"/>
              <a:t>Joseph McArthur</a:t>
            </a:r>
            <a:endParaRPr b="1" sz="1800"/>
          </a:p>
          <a:p>
            <a:pPr indent="0" lvl="0" marL="0" rtl="0" algn="ctr">
              <a:lnSpc>
                <a:spcPct val="100000"/>
              </a:lnSpc>
              <a:spcBef>
                <a:spcPts val="0"/>
              </a:spcBef>
              <a:spcAft>
                <a:spcPts val="0"/>
              </a:spcAft>
              <a:buNone/>
            </a:pPr>
            <a:r>
              <a:rPr lang="en"/>
              <a:t>Co-Founder &amp; Director, Open Access Button</a:t>
            </a:r>
            <a:endParaRPr/>
          </a:p>
        </p:txBody>
      </p:sp>
      <p:sp>
        <p:nvSpPr>
          <p:cNvPr id="167" name="Google Shape;167;p2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800"/>
              <a:t>Gary Maixner</a:t>
            </a:r>
            <a:endParaRPr b="1" sz="1800"/>
          </a:p>
          <a:p>
            <a:pPr indent="0" lvl="0" marL="0" rtl="0" algn="ctr">
              <a:lnSpc>
                <a:spcPct val="100000"/>
              </a:lnSpc>
              <a:spcBef>
                <a:spcPts val="0"/>
              </a:spcBef>
              <a:spcAft>
                <a:spcPts val="0"/>
              </a:spcAft>
              <a:buNone/>
            </a:pPr>
            <a:r>
              <a:rPr lang="en"/>
              <a:t>UX</a:t>
            </a:r>
            <a:r>
              <a:rPr lang="en"/>
              <a:t> &amp; Project Management Librarian</a:t>
            </a:r>
            <a:endParaRPr/>
          </a:p>
        </p:txBody>
      </p:sp>
      <p:pic>
        <p:nvPicPr>
          <p:cNvPr id="168" name="Google Shape;168;p27" title="Photo of Joseph McArthur"/>
          <p:cNvPicPr preferRelativeResize="0"/>
          <p:nvPr/>
        </p:nvPicPr>
        <p:blipFill>
          <a:blip r:embed="rId3">
            <a:alphaModFix/>
          </a:blip>
          <a:stretch>
            <a:fillRect/>
          </a:stretch>
        </p:blipFill>
        <p:spPr>
          <a:xfrm>
            <a:off x="1183213" y="1865326"/>
            <a:ext cx="2256875" cy="2256850"/>
          </a:xfrm>
          <a:prstGeom prst="rect">
            <a:avLst/>
          </a:prstGeom>
          <a:noFill/>
          <a:ln>
            <a:noFill/>
          </a:ln>
        </p:spPr>
      </p:pic>
      <p:pic>
        <p:nvPicPr>
          <p:cNvPr id="169" name="Google Shape;169;p27" title="Photo of Gary Maixner"/>
          <p:cNvPicPr preferRelativeResize="0"/>
          <p:nvPr/>
        </p:nvPicPr>
        <p:blipFill>
          <a:blip r:embed="rId4">
            <a:alphaModFix/>
          </a:blip>
          <a:stretch>
            <a:fillRect/>
          </a:stretch>
        </p:blipFill>
        <p:spPr>
          <a:xfrm>
            <a:off x="5703063" y="1864463"/>
            <a:ext cx="2258568" cy="225856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Many thanks!</a:t>
            </a:r>
            <a:endParaRPr>
              <a:solidFill>
                <a:schemeClr val="lt1"/>
              </a:solidFill>
              <a:highlight>
                <a:srgbClr val="212F3F"/>
              </a:highlight>
            </a:endParaRPr>
          </a:p>
        </p:txBody>
      </p:sp>
      <p:sp>
        <p:nvSpPr>
          <p:cNvPr id="175" name="Google Shape;175;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Kristi Palmer</a:t>
            </a:r>
            <a:endParaRPr sz="2400"/>
          </a:p>
          <a:p>
            <a:pPr indent="-381000" lvl="0" marL="457200" rtl="0" algn="l">
              <a:spcBef>
                <a:spcPts val="0"/>
              </a:spcBef>
              <a:spcAft>
                <a:spcPts val="0"/>
              </a:spcAft>
              <a:buSzPts val="2400"/>
              <a:buChar char="●"/>
            </a:pPr>
            <a:r>
              <a:rPr lang="en" sz="2400"/>
              <a:t>Kevin Petsche</a:t>
            </a:r>
            <a:endParaRPr sz="2400"/>
          </a:p>
          <a:p>
            <a:pPr indent="-381000" lvl="0" marL="457200" rtl="0" algn="l">
              <a:spcBef>
                <a:spcPts val="0"/>
              </a:spcBef>
              <a:spcAft>
                <a:spcPts val="0"/>
              </a:spcAft>
              <a:buSzPts val="2400"/>
              <a:buChar char="●"/>
            </a:pPr>
            <a:r>
              <a:rPr lang="en" sz="2400"/>
              <a:t>Rich Wing</a:t>
            </a:r>
            <a:endParaRPr sz="2400"/>
          </a:p>
          <a:p>
            <a:pPr indent="-381000" lvl="0" marL="457200" rtl="0" algn="l">
              <a:spcBef>
                <a:spcPts val="0"/>
              </a:spcBef>
              <a:spcAft>
                <a:spcPts val="0"/>
              </a:spcAft>
              <a:buSzPts val="2400"/>
              <a:buChar char="●"/>
            </a:pPr>
            <a:r>
              <a:rPr lang="en" sz="2400"/>
              <a:t>Teodora Durbin</a:t>
            </a:r>
            <a:endParaRPr sz="2400"/>
          </a:p>
          <a:p>
            <a:pPr indent="-381000" lvl="0" marL="457200" rtl="0" algn="l">
              <a:spcBef>
                <a:spcPts val="0"/>
              </a:spcBef>
              <a:spcAft>
                <a:spcPts val="0"/>
              </a:spcAft>
              <a:buSzPts val="2400"/>
              <a:buChar char="●"/>
            </a:pPr>
            <a:r>
              <a:rPr lang="en" sz="2400"/>
              <a:t>Arcadia Fund &amp; SPARC</a:t>
            </a:r>
            <a:endParaRPr sz="2400"/>
          </a:p>
          <a:p>
            <a:pPr indent="-381000" lvl="0" marL="457200" rtl="0" algn="l">
              <a:spcBef>
                <a:spcPts val="0"/>
              </a:spcBef>
              <a:spcAft>
                <a:spcPts val="0"/>
              </a:spcAft>
              <a:buSzPts val="2400"/>
              <a:buChar char="●"/>
            </a:pPr>
            <a:r>
              <a:rPr lang="en" sz="2400"/>
              <a:t>Cottage Labs &amp; Mark MacGillivray &amp; Sam Ballard</a:t>
            </a:r>
            <a:endParaRPr sz="2400"/>
          </a:p>
          <a:p>
            <a:pPr indent="-381000" lvl="0" marL="457200" rtl="0" algn="l">
              <a:spcBef>
                <a:spcPts val="0"/>
              </a:spcBef>
              <a:spcAft>
                <a:spcPts val="0"/>
              </a:spcAft>
              <a:buSzPts val="2400"/>
              <a:buChar char="●"/>
            </a:pPr>
            <a:r>
              <a:rPr lang="en" sz="2400"/>
              <a:t>The many libraries &amp; librarians who have offered interest, support, &amp; expertise. Including Janet Chandler &amp; Christopher Beevers.</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Read more</a:t>
            </a:r>
            <a:endParaRPr>
              <a:solidFill>
                <a:schemeClr val="lt1"/>
              </a:solidFill>
              <a:highlight>
                <a:srgbClr val="212F3F"/>
              </a:highlight>
            </a:endParaRPr>
          </a:p>
        </p:txBody>
      </p:sp>
      <p:sp>
        <p:nvSpPr>
          <p:cNvPr id="181" name="Google Shape;181;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Baich, Tina. 2017. Diminishing the perceived need for black open access. Interlending and Document Supply Conference, Paris, France, October 4-6, 2017. [Available at: </a:t>
            </a:r>
            <a:r>
              <a:rPr lang="en" u="sng">
                <a:solidFill>
                  <a:srgbClr val="46B633"/>
                </a:solidFill>
                <a:hlinkClick r:id="rId3"/>
              </a:rPr>
              <a:t>http://hdl.handle.net/1805/14178</a:t>
            </a:r>
            <a:r>
              <a:rPr lang="en"/>
              <a:t>]</a:t>
            </a:r>
            <a:endParaRPr/>
          </a:p>
          <a:p>
            <a:pPr indent="0" lvl="0" marL="0" rtl="0" algn="l">
              <a:spcBef>
                <a:spcPts val="1600"/>
              </a:spcBef>
              <a:spcAft>
                <a:spcPts val="1600"/>
              </a:spcAft>
              <a:buNone/>
            </a:pPr>
            <a:r>
              <a:rPr lang="en"/>
              <a:t>Paxton, Mike, Gary Maixner III, Joseph McArthur, and Tina Baich. 2019. “Engineering a Powerfully Simple Interlibrary Loan Experience with InstantILL.” In Beyond the Paywall: Resource Sharing in a Disruptive Ecosystem. Proceedings from the 16th IFLA ILDS Conference, held at National Library of Technology in Prague, Czech Republic, October 9-11, 2019, </a:t>
            </a:r>
            <a:r>
              <a:rPr lang="en" u="sng">
                <a:solidFill>
                  <a:srgbClr val="46B633"/>
                </a:solidFill>
                <a:hlinkClick r:id="rId4"/>
              </a:rPr>
              <a:t>http://repozitar.techlib.cz/record/1432</a:t>
            </a:r>
            <a:r>
              <a:rPr lang="en"/>
              <a:t>. [Preprint available at: </a:t>
            </a:r>
            <a:r>
              <a:rPr lang="en" u="sng">
                <a:solidFill>
                  <a:srgbClr val="46B633"/>
                </a:solidFill>
                <a:hlinkClick r:id="rId5"/>
              </a:rPr>
              <a:t>http://hdl.handle.net/1805/20422</a:t>
            </a:r>
            <a:r>
              <a:rPr lang="en"/>
              <a: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3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chemeClr val="lt1"/>
                </a:solidFill>
                <a:highlight>
                  <a:srgbClr val="46B633"/>
                </a:highlight>
              </a:rPr>
              <a:t>Questions?</a:t>
            </a:r>
            <a:endParaRPr>
              <a:solidFill>
                <a:schemeClr val="lt1"/>
              </a:solidFill>
              <a:highlight>
                <a:srgbClr val="46B633"/>
              </a:highlight>
            </a:endParaRPr>
          </a:p>
        </p:txBody>
      </p:sp>
      <p:sp>
        <p:nvSpPr>
          <p:cNvPr id="187" name="Google Shape;187;p30"/>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u="sng">
                <a:solidFill>
                  <a:srgbClr val="46B633"/>
                </a:solidFill>
                <a:hlinkClick r:id="rId3"/>
              </a:rPr>
              <a:t>paxtonm@iupui.edu</a:t>
            </a:r>
            <a:endParaRPr sz="2400">
              <a:solidFill>
                <a:srgbClr val="46B633"/>
              </a:solidFill>
            </a:endParaRPr>
          </a:p>
          <a:p>
            <a:pPr indent="0" lvl="0" marL="0" rtl="0" algn="ctr">
              <a:spcBef>
                <a:spcPts val="1600"/>
              </a:spcBef>
              <a:spcAft>
                <a:spcPts val="0"/>
              </a:spcAft>
              <a:buNone/>
            </a:pPr>
            <a:r>
              <a:rPr lang="en" sz="2400" u="sng">
                <a:solidFill>
                  <a:srgbClr val="46B633"/>
                </a:solidFill>
                <a:hlinkClick r:id="rId4"/>
              </a:rPr>
              <a:t>cbaich@iupui.edu</a:t>
            </a:r>
            <a:r>
              <a:rPr lang="en" sz="2400"/>
              <a:t> * @tinabaich</a:t>
            </a:r>
            <a:endParaRPr sz="2400"/>
          </a:p>
          <a:p>
            <a:pPr indent="0" lvl="0" marL="0" rtl="0" algn="ctr">
              <a:spcBef>
                <a:spcPts val="1600"/>
              </a:spcBef>
              <a:spcAft>
                <a:spcPts val="1600"/>
              </a:spcAft>
              <a:buNone/>
            </a:pPr>
            <a:r>
              <a:rPr b="1" lang="en" sz="2400">
                <a:uFill>
                  <a:noFill/>
                </a:uFill>
                <a:hlinkClick r:id="rId5"/>
              </a:rPr>
              <a:t>I</a:t>
            </a:r>
            <a:r>
              <a:rPr b="1" lang="en" sz="2400">
                <a:uFill>
                  <a:noFill/>
                </a:uFill>
                <a:hlinkClick r:id="rId6"/>
              </a:rPr>
              <a:t>nstantILL.org</a:t>
            </a:r>
            <a:endParaRPr b="1" sz="2400"/>
          </a:p>
        </p:txBody>
      </p:sp>
      <p:pic>
        <p:nvPicPr>
          <p:cNvPr id="188" name="Google Shape;188;p30" title="Creative Commons License">
            <a:hlinkClick r:id="rId7"/>
          </p:cNvPr>
          <p:cNvPicPr preferRelativeResize="0"/>
          <p:nvPr/>
        </p:nvPicPr>
        <p:blipFill>
          <a:blip r:embed="rId8">
            <a:alphaModFix/>
          </a:blip>
          <a:stretch>
            <a:fillRect/>
          </a:stretch>
        </p:blipFill>
        <p:spPr>
          <a:xfrm>
            <a:off x="7994100" y="4594525"/>
            <a:ext cx="838200" cy="2952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Collaborators</a:t>
            </a:r>
            <a:endParaRPr>
              <a:solidFill>
                <a:schemeClr val="lt1"/>
              </a:solidFill>
              <a:highlight>
                <a:srgbClr val="212F3F"/>
              </a:highlight>
            </a:endParaRPr>
          </a:p>
        </p:txBody>
      </p:sp>
      <p:sp>
        <p:nvSpPr>
          <p:cNvPr id="65" name="Google Shape;65;p14"/>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66" name="Google Shape;66;p14"/>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67" name="Google Shape;67;p14" title="Open Access Button logo"/>
          <p:cNvPicPr preferRelativeResize="0"/>
          <p:nvPr/>
        </p:nvPicPr>
        <p:blipFill>
          <a:blip r:embed="rId3">
            <a:alphaModFix/>
          </a:blip>
          <a:stretch>
            <a:fillRect/>
          </a:stretch>
        </p:blipFill>
        <p:spPr>
          <a:xfrm>
            <a:off x="5892351" y="1228675"/>
            <a:ext cx="1868125" cy="3228125"/>
          </a:xfrm>
          <a:prstGeom prst="rect">
            <a:avLst/>
          </a:prstGeom>
          <a:noFill/>
          <a:ln>
            <a:noFill/>
          </a:ln>
        </p:spPr>
      </p:pic>
      <p:pic>
        <p:nvPicPr>
          <p:cNvPr id="68" name="Google Shape;68;p14" title="IUPUI University Library window logo"/>
          <p:cNvPicPr preferRelativeResize="0"/>
          <p:nvPr/>
        </p:nvPicPr>
        <p:blipFill>
          <a:blip r:embed="rId4">
            <a:alphaModFix/>
          </a:blip>
          <a:stretch>
            <a:fillRect/>
          </a:stretch>
        </p:blipFill>
        <p:spPr>
          <a:xfrm>
            <a:off x="485025" y="1452525"/>
            <a:ext cx="3591775" cy="2723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Agenda</a:t>
            </a:r>
            <a:endParaRPr>
              <a:solidFill>
                <a:schemeClr val="lt1"/>
              </a:solidFill>
              <a:highlight>
                <a:srgbClr val="212F3F"/>
              </a:highlight>
            </a:endParaRPr>
          </a:p>
        </p:txBody>
      </p:sp>
      <p:sp>
        <p:nvSpPr>
          <p:cNvPr id="74" name="Google Shape;74;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 sz="3000"/>
              <a:t>Why InstantILL?</a:t>
            </a:r>
            <a:endParaRPr sz="3000"/>
          </a:p>
          <a:p>
            <a:pPr indent="-419100" lvl="0" marL="457200" rtl="0" algn="l">
              <a:spcBef>
                <a:spcPts val="0"/>
              </a:spcBef>
              <a:spcAft>
                <a:spcPts val="0"/>
              </a:spcAft>
              <a:buSzPts val="3000"/>
              <a:buChar char="●"/>
            </a:pPr>
            <a:r>
              <a:rPr lang="en" sz="3000"/>
              <a:t>What is InstantILL?</a:t>
            </a:r>
            <a:endParaRPr sz="3000"/>
          </a:p>
          <a:p>
            <a:pPr indent="-419100" lvl="0" marL="457200" rtl="0" algn="l">
              <a:spcBef>
                <a:spcPts val="0"/>
              </a:spcBef>
              <a:spcAft>
                <a:spcPts val="0"/>
              </a:spcAft>
              <a:buSzPts val="3000"/>
              <a:buChar char="●"/>
            </a:pPr>
            <a:r>
              <a:rPr lang="en" sz="3000"/>
              <a:t>How does InstantILL work?</a:t>
            </a:r>
            <a:endParaRPr sz="3000"/>
          </a:p>
          <a:p>
            <a:pPr indent="-419100" lvl="0" marL="457200" rtl="0" algn="l">
              <a:spcBef>
                <a:spcPts val="0"/>
              </a:spcBef>
              <a:spcAft>
                <a:spcPts val="0"/>
              </a:spcAft>
              <a:buSzPts val="3000"/>
              <a:buChar char="●"/>
            </a:pPr>
            <a:r>
              <a:rPr lang="en" sz="3000"/>
              <a:t>What are the results?</a:t>
            </a:r>
            <a:endParaRPr sz="3000"/>
          </a:p>
          <a:p>
            <a:pPr indent="-419100" lvl="0" marL="457200" rtl="0" algn="l">
              <a:spcBef>
                <a:spcPts val="0"/>
              </a:spcBef>
              <a:spcAft>
                <a:spcPts val="0"/>
              </a:spcAft>
              <a:buSzPts val="3000"/>
              <a:buChar char="●"/>
            </a:pPr>
            <a:r>
              <a:rPr lang="en" sz="3000"/>
              <a:t>How can you implement InstantILL?</a:t>
            </a:r>
            <a:endParaRPr sz="3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Why InstantILL?</a:t>
            </a:r>
            <a:endParaRPr/>
          </a:p>
        </p:txBody>
      </p:sp>
      <p:sp>
        <p:nvSpPr>
          <p:cNvPr id="80" name="Google Shape;80;p16"/>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highlight>
                  <a:srgbClr val="46B633"/>
                </a:highlight>
              </a:rPr>
              <a:t>User perspective</a:t>
            </a:r>
            <a:endParaRPr sz="2400">
              <a:solidFill>
                <a:schemeClr val="lt1"/>
              </a:solidFill>
              <a:highlight>
                <a:srgbClr val="46B633"/>
              </a:highlight>
            </a:endParaRPr>
          </a:p>
          <a:p>
            <a:pPr indent="-381000" lvl="0" marL="457200" rtl="0" algn="l">
              <a:spcBef>
                <a:spcPts val="1600"/>
              </a:spcBef>
              <a:spcAft>
                <a:spcPts val="0"/>
              </a:spcAft>
              <a:buSzPts val="2400"/>
              <a:buChar char="●"/>
            </a:pPr>
            <a:r>
              <a:rPr lang="en" sz="2400"/>
              <a:t>lack of unified discovery</a:t>
            </a:r>
            <a:endParaRPr sz="2400"/>
          </a:p>
          <a:p>
            <a:pPr indent="-381000" lvl="0" marL="457200" rtl="0" algn="l">
              <a:spcBef>
                <a:spcPts val="0"/>
              </a:spcBef>
              <a:spcAft>
                <a:spcPts val="0"/>
              </a:spcAft>
              <a:buSzPts val="2400"/>
              <a:buChar char="●"/>
            </a:pPr>
            <a:r>
              <a:rPr lang="en" sz="2400"/>
              <a:t>poor user experience</a:t>
            </a:r>
            <a:endParaRPr sz="2400"/>
          </a:p>
          <a:p>
            <a:pPr indent="-381000" lvl="0" marL="457200" rtl="0" algn="l">
              <a:spcBef>
                <a:spcPts val="0"/>
              </a:spcBef>
              <a:spcAft>
                <a:spcPts val="0"/>
              </a:spcAft>
              <a:buSzPts val="2400"/>
              <a:buChar char="●"/>
            </a:pPr>
            <a:r>
              <a:rPr lang="en" sz="2400"/>
              <a:t>desire for convenience &amp; speed</a:t>
            </a:r>
            <a:endParaRPr sz="3000"/>
          </a:p>
        </p:txBody>
      </p:sp>
      <p:sp>
        <p:nvSpPr>
          <p:cNvPr id="81" name="Google Shape;81;p16"/>
          <p:cNvSpPr txBox="1"/>
          <p:nvPr/>
        </p:nvSpPr>
        <p:spPr>
          <a:xfrm>
            <a:off x="0" y="4620875"/>
            <a:ext cx="5180400" cy="49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200" u="sng">
                <a:solidFill>
                  <a:srgbClr val="46B633"/>
                </a:solidFill>
                <a:latin typeface="Open Sans"/>
                <a:ea typeface="Open Sans"/>
                <a:cs typeface="Open Sans"/>
                <a:sym typeface="Open Sans"/>
                <a:hlinkClick r:id="rId3"/>
              </a:rPr>
              <a:t>Diminishing the perceived need for black open access. </a:t>
            </a:r>
            <a:r>
              <a:rPr lang="en" sz="1200">
                <a:latin typeface="Open Sans"/>
                <a:ea typeface="Open Sans"/>
                <a:cs typeface="Open Sans"/>
                <a:sym typeface="Open Sans"/>
              </a:rPr>
              <a:t>Interlending &amp; Document Supply Conference, October 2017.</a:t>
            </a:r>
            <a:endParaRPr sz="1200">
              <a:latin typeface="Open Sans"/>
              <a:ea typeface="Open Sans"/>
              <a:cs typeface="Open Sans"/>
              <a:sym typeface="Open Sans"/>
            </a:endParaRPr>
          </a:p>
        </p:txBody>
      </p:sp>
      <p:sp>
        <p:nvSpPr>
          <p:cNvPr id="82" name="Google Shape;82;p16"/>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highlight>
                  <a:srgbClr val="46B633"/>
                </a:highlight>
              </a:rPr>
              <a:t>Library perspective</a:t>
            </a:r>
            <a:endParaRPr sz="2400">
              <a:solidFill>
                <a:schemeClr val="lt1"/>
              </a:solidFill>
              <a:highlight>
                <a:srgbClr val="46B633"/>
              </a:highlight>
            </a:endParaRPr>
          </a:p>
          <a:p>
            <a:pPr indent="-381000" lvl="0" marL="457200" rtl="0" algn="l">
              <a:spcBef>
                <a:spcPts val="1600"/>
              </a:spcBef>
              <a:spcAft>
                <a:spcPts val="0"/>
              </a:spcAft>
              <a:buSzPts val="2400"/>
              <a:buChar char="●"/>
            </a:pPr>
            <a:r>
              <a:rPr lang="en" sz="2400"/>
              <a:t>steers traffic away from library collections &amp; services</a:t>
            </a:r>
            <a:endParaRPr sz="2400"/>
          </a:p>
          <a:p>
            <a:pPr indent="-381000" lvl="0" marL="457200" rtl="0" algn="l">
              <a:spcBef>
                <a:spcPts val="0"/>
              </a:spcBef>
              <a:spcAft>
                <a:spcPts val="0"/>
              </a:spcAft>
              <a:buSzPts val="2400"/>
              <a:buChar char="●"/>
            </a:pPr>
            <a:r>
              <a:rPr lang="en" sz="2400"/>
              <a:t>false impressions of user needs</a:t>
            </a:r>
            <a:endParaRPr sz="2400"/>
          </a:p>
          <a:p>
            <a:pPr indent="-381000" lvl="0" marL="457200" rtl="0" algn="l">
              <a:spcBef>
                <a:spcPts val="0"/>
              </a:spcBef>
              <a:spcAft>
                <a:spcPts val="0"/>
              </a:spcAft>
              <a:buSzPts val="2400"/>
              <a:buChar char="●"/>
            </a:pPr>
            <a:r>
              <a:rPr lang="en" sz="2400"/>
              <a:t>potential loss of funding and access</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What is InstantILL?</a:t>
            </a:r>
            <a:endParaRPr/>
          </a:p>
        </p:txBody>
      </p:sp>
      <p:sp>
        <p:nvSpPr>
          <p:cNvPr id="88" name="Google Shape;88;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sz="3000"/>
              <a:t>Integrates</a:t>
            </a:r>
            <a:r>
              <a:rPr lang="en" sz="3000"/>
              <a:t> link resolver results, Open Access searching, and ILL request submission into a single, </a:t>
            </a:r>
            <a:r>
              <a:rPr b="1" lang="en" sz="3000"/>
              <a:t>simple</a:t>
            </a:r>
            <a:r>
              <a:rPr lang="en" sz="3000"/>
              <a:t> user interface</a:t>
            </a:r>
            <a:endParaRPr sz="3000"/>
          </a:p>
        </p:txBody>
      </p:sp>
      <p:pic>
        <p:nvPicPr>
          <p:cNvPr id="89" name="Google Shape;89;p17"/>
          <p:cNvPicPr preferRelativeResize="0"/>
          <p:nvPr/>
        </p:nvPicPr>
        <p:blipFill rotWithShape="1">
          <a:blip r:embed="rId3">
            <a:alphaModFix/>
          </a:blip>
          <a:srcRect b="19986" l="6634" r="33866" t="36940"/>
          <a:stretch/>
        </p:blipFill>
        <p:spPr>
          <a:xfrm>
            <a:off x="2223875" y="2826300"/>
            <a:ext cx="4696250" cy="212414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does InstantILL work?</a:t>
            </a:r>
            <a:endParaRPr>
              <a:solidFill>
                <a:schemeClr val="lt1"/>
              </a:solidFill>
              <a:highlight>
                <a:srgbClr val="212F3F"/>
              </a:highlight>
            </a:endParaRPr>
          </a:p>
        </p:txBody>
      </p:sp>
      <p:sp>
        <p:nvSpPr>
          <p:cNvPr id="95" name="Google Shape;95;p18"/>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96" name="Google Shape;96;p18"/>
          <p:cNvSpPr txBox="1"/>
          <p:nvPr>
            <p:ph idx="2" type="body"/>
          </p:nvPr>
        </p:nvSpPr>
        <p:spPr>
          <a:xfrm>
            <a:off x="4832400" y="2151025"/>
            <a:ext cx="3999900" cy="14193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2400"/>
              <a:t>Patrons search by article title, full citation, URL, DOI, PMCID, or PMID</a:t>
            </a:r>
            <a:endParaRPr sz="2400"/>
          </a:p>
        </p:txBody>
      </p:sp>
      <p:pic>
        <p:nvPicPr>
          <p:cNvPr id="97" name="Google Shape;97;p18"/>
          <p:cNvPicPr preferRelativeResize="0"/>
          <p:nvPr/>
        </p:nvPicPr>
        <p:blipFill>
          <a:blip r:embed="rId3">
            <a:alphaModFix/>
          </a:blip>
          <a:stretch>
            <a:fillRect/>
          </a:stretch>
        </p:blipFill>
        <p:spPr>
          <a:xfrm>
            <a:off x="311700" y="1590051"/>
            <a:ext cx="4520701" cy="254124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does InstantILL work?</a:t>
            </a:r>
            <a:endParaRPr>
              <a:solidFill>
                <a:schemeClr val="lt1"/>
              </a:solidFill>
              <a:highlight>
                <a:srgbClr val="212F3F"/>
              </a:highlight>
            </a:endParaRPr>
          </a:p>
        </p:txBody>
      </p:sp>
      <p:sp>
        <p:nvSpPr>
          <p:cNvPr id="103" name="Google Shape;103;p19"/>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04" name="Google Shape;104;p19"/>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2400"/>
              <a:t>Subscription availability via link resolver</a:t>
            </a:r>
            <a:endParaRPr sz="2400"/>
          </a:p>
        </p:txBody>
      </p:sp>
      <p:pic>
        <p:nvPicPr>
          <p:cNvPr id="105" name="Google Shape;105;p19"/>
          <p:cNvPicPr preferRelativeResize="0"/>
          <p:nvPr/>
        </p:nvPicPr>
        <p:blipFill rotWithShape="1">
          <a:blip r:embed="rId3">
            <a:alphaModFix/>
          </a:blip>
          <a:srcRect b="6394" l="9933" r="34939" t="10995"/>
          <a:stretch/>
        </p:blipFill>
        <p:spPr>
          <a:xfrm>
            <a:off x="447725" y="1152477"/>
            <a:ext cx="3726325" cy="3498825"/>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does InstantILL work?</a:t>
            </a:r>
            <a:endParaRPr>
              <a:solidFill>
                <a:schemeClr val="lt1"/>
              </a:solidFill>
              <a:highlight>
                <a:srgbClr val="212F3F"/>
              </a:highlight>
            </a:endParaRPr>
          </a:p>
        </p:txBody>
      </p:sp>
      <p:sp>
        <p:nvSpPr>
          <p:cNvPr id="111" name="Google Shape;111;p20"/>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12" name="Google Shape;112;p20"/>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Open access availability via Open Access Button</a:t>
            </a:r>
            <a:endParaRPr sz="2400"/>
          </a:p>
          <a:p>
            <a:pPr indent="0" lvl="0" marL="0" rtl="0" algn="l">
              <a:spcBef>
                <a:spcPts val="1600"/>
              </a:spcBef>
              <a:spcAft>
                <a:spcPts val="0"/>
              </a:spcAft>
              <a:buNone/>
            </a:pPr>
            <a:r>
              <a:t/>
            </a:r>
            <a:endParaRPr/>
          </a:p>
          <a:p>
            <a:pPr indent="0" lvl="0" marL="0" rtl="0" algn="l">
              <a:spcBef>
                <a:spcPts val="1600"/>
              </a:spcBef>
              <a:spcAft>
                <a:spcPts val="1600"/>
              </a:spcAft>
              <a:buClr>
                <a:schemeClr val="dk1"/>
              </a:buClr>
              <a:buSzPts val="1100"/>
              <a:buFont typeface="Arial"/>
              <a:buNone/>
            </a:pPr>
            <a:r>
              <a:t/>
            </a:r>
            <a:endParaRPr/>
          </a:p>
        </p:txBody>
      </p:sp>
      <p:pic>
        <p:nvPicPr>
          <p:cNvPr id="113" name="Google Shape;113;p20"/>
          <p:cNvPicPr preferRelativeResize="0"/>
          <p:nvPr/>
        </p:nvPicPr>
        <p:blipFill>
          <a:blip r:embed="rId3">
            <a:alphaModFix/>
          </a:blip>
          <a:stretch>
            <a:fillRect/>
          </a:stretch>
        </p:blipFill>
        <p:spPr>
          <a:xfrm>
            <a:off x="311700" y="1017725"/>
            <a:ext cx="4081200" cy="39900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highlight>
                  <a:srgbClr val="212F3F"/>
                </a:highlight>
              </a:rPr>
              <a:t>How does InstantILL work?</a:t>
            </a:r>
            <a:endParaRPr>
              <a:solidFill>
                <a:schemeClr val="lt1"/>
              </a:solidFill>
              <a:highlight>
                <a:srgbClr val="212F3F"/>
              </a:highlight>
            </a:endParaRPr>
          </a:p>
        </p:txBody>
      </p:sp>
      <p:sp>
        <p:nvSpPr>
          <p:cNvPr id="119" name="Google Shape;119;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ILL request submission</a:t>
            </a:r>
            <a:endParaRPr/>
          </a:p>
        </p:txBody>
      </p:sp>
      <p:pic>
        <p:nvPicPr>
          <p:cNvPr id="120" name="Google Shape;120;p21"/>
          <p:cNvPicPr preferRelativeResize="0"/>
          <p:nvPr/>
        </p:nvPicPr>
        <p:blipFill rotWithShape="1">
          <a:blip r:embed="rId3">
            <a:alphaModFix/>
          </a:blip>
          <a:srcRect b="8049" l="6385" r="34977" t="33706"/>
          <a:stretch/>
        </p:blipFill>
        <p:spPr>
          <a:xfrm>
            <a:off x="134950" y="1093400"/>
            <a:ext cx="5039331" cy="3127425"/>
          </a:xfrm>
          <a:prstGeom prst="rect">
            <a:avLst/>
          </a:prstGeom>
          <a:noFill/>
          <a:ln cap="flat" cmpd="sng" w="9525">
            <a:solidFill>
              <a:srgbClr val="000000"/>
            </a:solidFill>
            <a:prstDash val="solid"/>
            <a:round/>
            <a:headEnd len="sm" w="sm" type="none"/>
            <a:tailEnd len="sm" w="sm" type="none"/>
          </a:ln>
        </p:spPr>
      </p:pic>
      <p:pic>
        <p:nvPicPr>
          <p:cNvPr id="121" name="Google Shape;121;p21"/>
          <p:cNvPicPr preferRelativeResize="0"/>
          <p:nvPr/>
        </p:nvPicPr>
        <p:blipFill rotWithShape="1">
          <a:blip r:embed="rId4">
            <a:alphaModFix/>
          </a:blip>
          <a:srcRect b="0" l="20046" r="30480" t="34636"/>
          <a:stretch/>
        </p:blipFill>
        <p:spPr>
          <a:xfrm>
            <a:off x="4899952" y="1609550"/>
            <a:ext cx="4140350" cy="3417851"/>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